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41"/>
  </p:notesMasterIdLst>
  <p:sldIdLst>
    <p:sldId id="409" r:id="rId2"/>
    <p:sldId id="432" r:id="rId3"/>
    <p:sldId id="430" r:id="rId4"/>
    <p:sldId id="410" r:id="rId5"/>
    <p:sldId id="413" r:id="rId6"/>
    <p:sldId id="256" r:id="rId7"/>
    <p:sldId id="422" r:id="rId8"/>
    <p:sldId id="390" r:id="rId9"/>
    <p:sldId id="388" r:id="rId10"/>
    <p:sldId id="267" r:id="rId11"/>
    <p:sldId id="268" r:id="rId12"/>
    <p:sldId id="269" r:id="rId13"/>
    <p:sldId id="414" r:id="rId14"/>
    <p:sldId id="391" r:id="rId15"/>
    <p:sldId id="392" r:id="rId16"/>
    <p:sldId id="265" r:id="rId17"/>
    <p:sldId id="393" r:id="rId18"/>
    <p:sldId id="383" r:id="rId19"/>
    <p:sldId id="386" r:id="rId20"/>
    <p:sldId id="420" r:id="rId21"/>
    <p:sldId id="415" r:id="rId22"/>
    <p:sldId id="396" r:id="rId23"/>
    <p:sldId id="401" r:id="rId24"/>
    <p:sldId id="402" r:id="rId25"/>
    <p:sldId id="418" r:id="rId26"/>
    <p:sldId id="419" r:id="rId27"/>
    <p:sldId id="429" r:id="rId28"/>
    <p:sldId id="427" r:id="rId29"/>
    <p:sldId id="431" r:id="rId30"/>
    <p:sldId id="416" r:id="rId31"/>
    <p:sldId id="417" r:id="rId32"/>
    <p:sldId id="400" r:id="rId33"/>
    <p:sldId id="408" r:id="rId34"/>
    <p:sldId id="406" r:id="rId35"/>
    <p:sldId id="404" r:id="rId36"/>
    <p:sldId id="382" r:id="rId37"/>
    <p:sldId id="405" r:id="rId38"/>
    <p:sldId id="387" r:id="rId39"/>
    <p:sldId id="42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jaraj Tripathy" initials="BT" lastIdx="2" clrIdx="0">
    <p:extLst>
      <p:ext uri="{19B8F6BF-5375-455C-9EA6-DF929625EA0E}">
        <p15:presenceInfo xmlns:p15="http://schemas.microsoft.com/office/powerpoint/2012/main" userId="ee3e001f90ee8b6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IN" b="1" dirty="0"/>
              <a:t>   </a:t>
            </a:r>
          </a:p>
        </c:rich>
      </c:tx>
      <c:layout>
        <c:manualLayout>
          <c:xMode val="edge"/>
          <c:yMode val="edge"/>
          <c:x val="0.44539928479142271"/>
          <c:y val="5.9721647028200568E-3"/>
        </c:manualLayout>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bar"/>
        <c:grouping val="percentStacked"/>
        <c:varyColors val="0"/>
        <c:ser>
          <c:idx val="0"/>
          <c:order val="0"/>
          <c:tx>
            <c:strRef>
              <c:f>Sheet1!$B$1</c:f>
              <c:strCache>
                <c:ptCount val="1"/>
                <c:pt idx="0">
                  <c:v>YES</c:v>
                </c:pt>
              </c:strCache>
            </c:strRef>
          </c:tx>
          <c:spPr>
            <a:solidFill>
              <a:schemeClr val="accent6"/>
            </a:solidFill>
            <a:ln>
              <a:noFill/>
            </a:ln>
            <a:effectLst/>
          </c:spPr>
          <c:invertIfNegative val="0"/>
          <c:cat>
            <c:strRef>
              <c:f>Sheet1!$A$2:$A$10</c:f>
              <c:strCache>
                <c:ptCount val="9"/>
                <c:pt idx="0">
                  <c:v> sample frame appropriate </c:v>
                </c:pt>
                <c:pt idx="1">
                  <c:v> sampled in an appropriate way</c:v>
                </c:pt>
                <c:pt idx="2">
                  <c:v>sample size adequate</c:v>
                </c:pt>
                <c:pt idx="3">
                  <c:v> study subjects and the setting described</c:v>
                </c:pt>
                <c:pt idx="4">
                  <c:v> data analysis conducted with sufficient coverage of the identified sample </c:v>
                </c:pt>
                <c:pt idx="5">
                  <c:v> valid methods used for the identification of the condition</c:v>
                </c:pt>
                <c:pt idx="6">
                  <c:v>condition measured in a standard, reliable way for all participants</c:v>
                </c:pt>
                <c:pt idx="7">
                  <c:v> appropriate statistical analysis</c:v>
                </c:pt>
                <c:pt idx="8">
                  <c:v> response rate adequate low response rate managed appropriately?</c:v>
                </c:pt>
              </c:strCache>
            </c:strRef>
          </c:cat>
          <c:val>
            <c:numRef>
              <c:f>Sheet1!$B$2:$B$10</c:f>
              <c:numCache>
                <c:formatCode>General</c:formatCode>
                <c:ptCount val="9"/>
                <c:pt idx="0">
                  <c:v>33</c:v>
                </c:pt>
                <c:pt idx="1">
                  <c:v>23</c:v>
                </c:pt>
                <c:pt idx="2">
                  <c:v>23</c:v>
                </c:pt>
                <c:pt idx="3">
                  <c:v>34</c:v>
                </c:pt>
                <c:pt idx="4">
                  <c:v>30</c:v>
                </c:pt>
                <c:pt idx="5">
                  <c:v>34</c:v>
                </c:pt>
                <c:pt idx="6">
                  <c:v>32</c:v>
                </c:pt>
                <c:pt idx="7">
                  <c:v>34</c:v>
                </c:pt>
                <c:pt idx="8">
                  <c:v>22</c:v>
                </c:pt>
              </c:numCache>
            </c:numRef>
          </c:val>
          <c:extLst>
            <c:ext xmlns:c16="http://schemas.microsoft.com/office/drawing/2014/chart" uri="{C3380CC4-5D6E-409C-BE32-E72D297353CC}">
              <c16:uniqueId val="{00000000-3125-44AA-AAAD-AC691CB1E80D}"/>
            </c:ext>
          </c:extLst>
        </c:ser>
        <c:ser>
          <c:idx val="1"/>
          <c:order val="1"/>
          <c:tx>
            <c:strRef>
              <c:f>Sheet1!$C$1</c:f>
              <c:strCache>
                <c:ptCount val="1"/>
                <c:pt idx="0">
                  <c:v>NO</c:v>
                </c:pt>
              </c:strCache>
            </c:strRef>
          </c:tx>
          <c:spPr>
            <a:solidFill>
              <a:srgbClr val="FF0000"/>
            </a:solidFill>
            <a:ln>
              <a:noFill/>
            </a:ln>
            <a:effectLst/>
          </c:spPr>
          <c:invertIfNegative val="0"/>
          <c:cat>
            <c:strRef>
              <c:f>Sheet1!$A$2:$A$10</c:f>
              <c:strCache>
                <c:ptCount val="9"/>
                <c:pt idx="0">
                  <c:v> sample frame appropriate </c:v>
                </c:pt>
                <c:pt idx="1">
                  <c:v> sampled in an appropriate way</c:v>
                </c:pt>
                <c:pt idx="2">
                  <c:v>sample size adequate</c:v>
                </c:pt>
                <c:pt idx="3">
                  <c:v> study subjects and the setting described</c:v>
                </c:pt>
                <c:pt idx="4">
                  <c:v> data analysis conducted with sufficient coverage of the identified sample </c:v>
                </c:pt>
                <c:pt idx="5">
                  <c:v> valid methods used for the identification of the condition</c:v>
                </c:pt>
                <c:pt idx="6">
                  <c:v>condition measured in a standard, reliable way for all participants</c:v>
                </c:pt>
                <c:pt idx="7">
                  <c:v> appropriate statistical analysis</c:v>
                </c:pt>
                <c:pt idx="8">
                  <c:v> response rate adequate low response rate managed appropriately?</c:v>
                </c:pt>
              </c:strCache>
            </c:strRef>
          </c:cat>
          <c:val>
            <c:numRef>
              <c:f>Sheet1!$C$2:$C$10</c:f>
              <c:numCache>
                <c:formatCode>General</c:formatCode>
                <c:ptCount val="9"/>
                <c:pt idx="0">
                  <c:v>0</c:v>
                </c:pt>
                <c:pt idx="1">
                  <c:v>10</c:v>
                </c:pt>
                <c:pt idx="2">
                  <c:v>2</c:v>
                </c:pt>
                <c:pt idx="3">
                  <c:v>0</c:v>
                </c:pt>
                <c:pt idx="4">
                  <c:v>1</c:v>
                </c:pt>
                <c:pt idx="5">
                  <c:v>0</c:v>
                </c:pt>
                <c:pt idx="6">
                  <c:v>0</c:v>
                </c:pt>
                <c:pt idx="7">
                  <c:v>1</c:v>
                </c:pt>
                <c:pt idx="8">
                  <c:v>13</c:v>
                </c:pt>
              </c:numCache>
            </c:numRef>
          </c:val>
          <c:extLst>
            <c:ext xmlns:c16="http://schemas.microsoft.com/office/drawing/2014/chart" uri="{C3380CC4-5D6E-409C-BE32-E72D297353CC}">
              <c16:uniqueId val="{00000001-3125-44AA-AAAD-AC691CB1E80D}"/>
            </c:ext>
          </c:extLst>
        </c:ser>
        <c:ser>
          <c:idx val="2"/>
          <c:order val="2"/>
          <c:tx>
            <c:strRef>
              <c:f>Sheet1!$D$1</c:f>
              <c:strCache>
                <c:ptCount val="1"/>
                <c:pt idx="0">
                  <c:v>UNCLEAR</c:v>
                </c:pt>
              </c:strCache>
            </c:strRef>
          </c:tx>
          <c:spPr>
            <a:solidFill>
              <a:schemeClr val="accent1"/>
            </a:solidFill>
            <a:ln>
              <a:noFill/>
            </a:ln>
            <a:effectLst/>
          </c:spPr>
          <c:invertIfNegative val="0"/>
          <c:cat>
            <c:strRef>
              <c:f>Sheet1!$A$2:$A$10</c:f>
              <c:strCache>
                <c:ptCount val="9"/>
                <c:pt idx="0">
                  <c:v> sample frame appropriate </c:v>
                </c:pt>
                <c:pt idx="1">
                  <c:v> sampled in an appropriate way</c:v>
                </c:pt>
                <c:pt idx="2">
                  <c:v>sample size adequate</c:v>
                </c:pt>
                <c:pt idx="3">
                  <c:v> study subjects and the setting described</c:v>
                </c:pt>
                <c:pt idx="4">
                  <c:v> data analysis conducted with sufficient coverage of the identified sample </c:v>
                </c:pt>
                <c:pt idx="5">
                  <c:v> valid methods used for the identification of the condition</c:v>
                </c:pt>
                <c:pt idx="6">
                  <c:v>condition measured in a standard, reliable way for all participants</c:v>
                </c:pt>
                <c:pt idx="7">
                  <c:v> appropriate statistical analysis</c:v>
                </c:pt>
                <c:pt idx="8">
                  <c:v> response rate adequate low response rate managed appropriately?</c:v>
                </c:pt>
              </c:strCache>
            </c:strRef>
          </c:cat>
          <c:val>
            <c:numRef>
              <c:f>Sheet1!$D$2:$D$10</c:f>
              <c:numCache>
                <c:formatCode>General</c:formatCode>
                <c:ptCount val="9"/>
                <c:pt idx="0">
                  <c:v>2</c:v>
                </c:pt>
                <c:pt idx="1">
                  <c:v>2</c:v>
                </c:pt>
                <c:pt idx="2">
                  <c:v>10</c:v>
                </c:pt>
                <c:pt idx="3">
                  <c:v>1</c:v>
                </c:pt>
                <c:pt idx="4">
                  <c:v>4</c:v>
                </c:pt>
                <c:pt idx="5">
                  <c:v>1</c:v>
                </c:pt>
                <c:pt idx="6">
                  <c:v>3</c:v>
                </c:pt>
                <c:pt idx="7">
                  <c:v>0</c:v>
                </c:pt>
                <c:pt idx="8">
                  <c:v>0</c:v>
                </c:pt>
              </c:numCache>
            </c:numRef>
          </c:val>
          <c:extLst>
            <c:ext xmlns:c16="http://schemas.microsoft.com/office/drawing/2014/chart" uri="{C3380CC4-5D6E-409C-BE32-E72D297353CC}">
              <c16:uniqueId val="{00000002-3125-44AA-AAAD-AC691CB1E80D}"/>
            </c:ext>
          </c:extLst>
        </c:ser>
        <c:dLbls>
          <c:showLegendKey val="0"/>
          <c:showVal val="0"/>
          <c:showCatName val="0"/>
          <c:showSerName val="0"/>
          <c:showPercent val="0"/>
          <c:showBubbleSize val="0"/>
        </c:dLbls>
        <c:gapWidth val="150"/>
        <c:overlap val="100"/>
        <c:axId val="2078688864"/>
        <c:axId val="2078690304"/>
      </c:barChart>
      <c:catAx>
        <c:axId val="207868886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2078690304"/>
        <c:crosses val="autoZero"/>
        <c:auto val="1"/>
        <c:lblAlgn val="ctr"/>
        <c:lblOffset val="100"/>
        <c:noMultiLvlLbl val="0"/>
      </c:catAx>
      <c:valAx>
        <c:axId val="2078690304"/>
        <c:scaling>
          <c:orientation val="minMax"/>
        </c:scaling>
        <c:delete val="0"/>
        <c:axPos val="b"/>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2078688864"/>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60BE14-A807-4FA8-99A4-0ACCC0B3776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4681490-F86E-4F38-80CA-FE7DC816491C}">
      <dgm:prSet/>
      <dgm:spPr/>
      <dgm:t>
        <a:bodyPr/>
        <a:lstStyle/>
        <a:p>
          <a:r>
            <a:rPr lang="en-US"/>
            <a:t>Women registered within 12 weeks </a:t>
          </a:r>
        </a:p>
      </dgm:t>
    </dgm:pt>
    <dgm:pt modelId="{2423F183-CD4A-43A1-B3D1-A8C840335218}" type="parTrans" cxnId="{70D43CEB-F3C4-4C8F-A110-2C083897C258}">
      <dgm:prSet/>
      <dgm:spPr/>
      <dgm:t>
        <a:bodyPr/>
        <a:lstStyle/>
        <a:p>
          <a:endParaRPr lang="en-US"/>
        </a:p>
      </dgm:t>
    </dgm:pt>
    <dgm:pt modelId="{A4F5FAEA-12B3-4714-951F-B23F8EF2BBC3}" type="sibTrans" cxnId="{70D43CEB-F3C4-4C8F-A110-2C083897C258}">
      <dgm:prSet/>
      <dgm:spPr/>
      <dgm:t>
        <a:bodyPr/>
        <a:lstStyle/>
        <a:p>
          <a:endParaRPr lang="en-US"/>
        </a:p>
      </dgm:t>
    </dgm:pt>
    <dgm:pt modelId="{9A5DF953-8E98-45C4-86D3-0DA67FC2AFC2}">
      <dgm:prSet/>
      <dgm:spPr/>
      <dgm:t>
        <a:bodyPr/>
        <a:lstStyle/>
        <a:p>
          <a:r>
            <a:rPr lang="en-US"/>
            <a:t>Women received 4 ANCs</a:t>
          </a:r>
        </a:p>
      </dgm:t>
    </dgm:pt>
    <dgm:pt modelId="{0F459BD7-DC96-4621-AFB0-AE9EF55BEA34}" type="parTrans" cxnId="{106CED94-1071-4472-8631-7D4499C78537}">
      <dgm:prSet/>
      <dgm:spPr/>
      <dgm:t>
        <a:bodyPr/>
        <a:lstStyle/>
        <a:p>
          <a:endParaRPr lang="en-US"/>
        </a:p>
      </dgm:t>
    </dgm:pt>
    <dgm:pt modelId="{DBEB7A51-3968-4F79-8D8F-D208BC54B3E2}" type="sibTrans" cxnId="{106CED94-1071-4472-8631-7D4499C78537}">
      <dgm:prSet/>
      <dgm:spPr/>
      <dgm:t>
        <a:bodyPr/>
        <a:lstStyle/>
        <a:p>
          <a:endParaRPr lang="en-US"/>
        </a:p>
      </dgm:t>
    </dgm:pt>
    <dgm:pt modelId="{A860FA3A-70A0-45C5-B05F-039D8E26A658}">
      <dgm:prSet/>
      <dgm:spPr/>
      <dgm:t>
        <a:bodyPr/>
        <a:lstStyle/>
        <a:p>
          <a:r>
            <a:rPr lang="en-US" dirty="0"/>
            <a:t>Women delivered with SBA</a:t>
          </a:r>
        </a:p>
      </dgm:t>
    </dgm:pt>
    <dgm:pt modelId="{C55EB1B4-F56E-443A-9543-167E0E28C780}" type="parTrans" cxnId="{B1C1F0EB-A52A-44C1-9CC2-349B9A0BC760}">
      <dgm:prSet/>
      <dgm:spPr/>
      <dgm:t>
        <a:bodyPr/>
        <a:lstStyle/>
        <a:p>
          <a:endParaRPr lang="en-US"/>
        </a:p>
      </dgm:t>
    </dgm:pt>
    <dgm:pt modelId="{75911742-86D6-4092-AA94-3950D116C1D5}" type="sibTrans" cxnId="{B1C1F0EB-A52A-44C1-9CC2-349B9A0BC760}">
      <dgm:prSet/>
      <dgm:spPr/>
      <dgm:t>
        <a:bodyPr/>
        <a:lstStyle/>
        <a:p>
          <a:endParaRPr lang="en-US"/>
        </a:p>
      </dgm:t>
    </dgm:pt>
    <dgm:pt modelId="{73A2D15C-C198-4694-B33C-7196B902FA3E}">
      <dgm:prSet/>
      <dgm:spPr/>
      <dgm:t>
        <a:bodyPr/>
        <a:lstStyle/>
        <a:p>
          <a:r>
            <a:rPr lang="en-US"/>
            <a:t>Women saved money for childbirth </a:t>
          </a:r>
        </a:p>
      </dgm:t>
    </dgm:pt>
    <dgm:pt modelId="{4DA58315-1BBC-4A22-BBEC-75BE5AC89185}" type="parTrans" cxnId="{16EA4A1F-7EBE-4BE5-940B-49C6AA73D6CC}">
      <dgm:prSet/>
      <dgm:spPr/>
      <dgm:t>
        <a:bodyPr/>
        <a:lstStyle/>
        <a:p>
          <a:endParaRPr lang="en-US"/>
        </a:p>
      </dgm:t>
    </dgm:pt>
    <dgm:pt modelId="{18F63673-0151-443A-8264-75FE29D8AE02}" type="sibTrans" cxnId="{16EA4A1F-7EBE-4BE5-940B-49C6AA73D6CC}">
      <dgm:prSet/>
      <dgm:spPr/>
      <dgm:t>
        <a:bodyPr/>
        <a:lstStyle/>
        <a:p>
          <a:endParaRPr lang="en-US"/>
        </a:p>
      </dgm:t>
    </dgm:pt>
    <dgm:pt modelId="{A1B85521-D1B2-4925-94D6-A057CC2D8A9E}">
      <dgm:prSet/>
      <dgm:spPr/>
      <dgm:t>
        <a:bodyPr/>
        <a:lstStyle/>
        <a:p>
          <a:r>
            <a:rPr lang="en-US"/>
            <a:t>Women identified vehicle for emergency transportation </a:t>
          </a:r>
        </a:p>
      </dgm:t>
    </dgm:pt>
    <dgm:pt modelId="{53F0E7CD-E6A9-4F4C-A527-0A056CE2D4DC}" type="parTrans" cxnId="{9330ADDC-512E-467B-A360-E0F86019AFAF}">
      <dgm:prSet/>
      <dgm:spPr/>
      <dgm:t>
        <a:bodyPr/>
        <a:lstStyle/>
        <a:p>
          <a:endParaRPr lang="en-US"/>
        </a:p>
      </dgm:t>
    </dgm:pt>
    <dgm:pt modelId="{83C04E08-1729-46EA-9EF1-9ED38890E569}" type="sibTrans" cxnId="{9330ADDC-512E-467B-A360-E0F86019AFAF}">
      <dgm:prSet/>
      <dgm:spPr/>
      <dgm:t>
        <a:bodyPr/>
        <a:lstStyle/>
        <a:p>
          <a:endParaRPr lang="en-US"/>
        </a:p>
      </dgm:t>
    </dgm:pt>
    <dgm:pt modelId="{66B2773E-206D-4192-A286-890B187939E7}">
      <dgm:prSet/>
      <dgm:spPr/>
      <dgm:t>
        <a:bodyPr/>
        <a:lstStyle/>
        <a:p>
          <a:r>
            <a:rPr lang="en-US"/>
            <a:t>Women identified blood donor</a:t>
          </a:r>
        </a:p>
      </dgm:t>
    </dgm:pt>
    <dgm:pt modelId="{C6136821-0D39-436D-9565-06139312DA12}" type="parTrans" cxnId="{A4D340FA-AD87-4D94-B6F4-B00FF1E3736B}">
      <dgm:prSet/>
      <dgm:spPr/>
      <dgm:t>
        <a:bodyPr/>
        <a:lstStyle/>
        <a:p>
          <a:endParaRPr lang="en-US"/>
        </a:p>
      </dgm:t>
    </dgm:pt>
    <dgm:pt modelId="{8734F996-A0A7-4F35-9221-95B4F4CBAFDD}" type="sibTrans" cxnId="{A4D340FA-AD87-4D94-B6F4-B00FF1E3736B}">
      <dgm:prSet/>
      <dgm:spPr/>
      <dgm:t>
        <a:bodyPr/>
        <a:lstStyle/>
        <a:p>
          <a:endParaRPr lang="en-US"/>
        </a:p>
      </dgm:t>
    </dgm:pt>
    <dgm:pt modelId="{F3A5380E-DC97-40CA-AC58-9847E7AB4BD3}">
      <dgm:prSet/>
      <dgm:spPr/>
      <dgm:t>
        <a:bodyPr/>
        <a:lstStyle/>
        <a:p>
          <a:r>
            <a:rPr lang="en-US"/>
            <a:t>Women aware of government financial scheme</a:t>
          </a:r>
        </a:p>
      </dgm:t>
    </dgm:pt>
    <dgm:pt modelId="{61D31679-DE01-400D-9DD0-56766FAFCF0B}" type="parTrans" cxnId="{A3F7BFAD-17AD-436D-ACDF-AE49D1453C3A}">
      <dgm:prSet/>
      <dgm:spPr/>
      <dgm:t>
        <a:bodyPr/>
        <a:lstStyle/>
        <a:p>
          <a:endParaRPr lang="en-US"/>
        </a:p>
      </dgm:t>
    </dgm:pt>
    <dgm:pt modelId="{BF22A0E5-86B3-433E-92AC-5D29C6B16B63}" type="sibTrans" cxnId="{A3F7BFAD-17AD-436D-ACDF-AE49D1453C3A}">
      <dgm:prSet/>
      <dgm:spPr/>
      <dgm:t>
        <a:bodyPr/>
        <a:lstStyle/>
        <a:p>
          <a:endParaRPr lang="en-US"/>
        </a:p>
      </dgm:t>
    </dgm:pt>
    <dgm:pt modelId="{7A8A7628-72B6-4B6F-B956-C17ADAB86902}">
      <dgm:prSet/>
      <dgm:spPr/>
      <dgm:t>
        <a:bodyPr/>
        <a:lstStyle/>
        <a:p>
          <a:r>
            <a:rPr lang="en-US"/>
            <a:t>Women aware of government transport scheme</a:t>
          </a:r>
        </a:p>
      </dgm:t>
    </dgm:pt>
    <dgm:pt modelId="{886FCCC7-2D02-493B-9854-941D4515B3AC}" type="parTrans" cxnId="{097283D3-EF1B-48E2-850C-6E6C64F9605E}">
      <dgm:prSet/>
      <dgm:spPr/>
      <dgm:t>
        <a:bodyPr/>
        <a:lstStyle/>
        <a:p>
          <a:endParaRPr lang="en-US"/>
        </a:p>
      </dgm:t>
    </dgm:pt>
    <dgm:pt modelId="{13F5A35A-FD60-4464-9997-54E37A04D5FE}" type="sibTrans" cxnId="{097283D3-EF1B-48E2-850C-6E6C64F9605E}">
      <dgm:prSet/>
      <dgm:spPr/>
      <dgm:t>
        <a:bodyPr/>
        <a:lstStyle/>
        <a:p>
          <a:endParaRPr lang="en-US"/>
        </a:p>
      </dgm:t>
    </dgm:pt>
    <dgm:pt modelId="{8FFF6896-D3AC-4CAD-8995-6CE8246FD0E3}" type="pres">
      <dgm:prSet presAssocID="{DA60BE14-A807-4FA8-99A4-0ACCC0B37760}" presName="diagram" presStyleCnt="0">
        <dgm:presLayoutVars>
          <dgm:dir/>
          <dgm:resizeHandles val="exact"/>
        </dgm:presLayoutVars>
      </dgm:prSet>
      <dgm:spPr/>
    </dgm:pt>
    <dgm:pt modelId="{8CAD159B-10A8-4BB5-B62A-4EA7705F2D38}" type="pres">
      <dgm:prSet presAssocID="{84681490-F86E-4F38-80CA-FE7DC816491C}" presName="node" presStyleLbl="node1" presStyleIdx="0" presStyleCnt="8">
        <dgm:presLayoutVars>
          <dgm:bulletEnabled val="1"/>
        </dgm:presLayoutVars>
      </dgm:prSet>
      <dgm:spPr/>
    </dgm:pt>
    <dgm:pt modelId="{B4944A7B-D9C1-4DF0-9A5B-44860B6DFE92}" type="pres">
      <dgm:prSet presAssocID="{A4F5FAEA-12B3-4714-951F-B23F8EF2BBC3}" presName="sibTrans" presStyleCnt="0"/>
      <dgm:spPr/>
    </dgm:pt>
    <dgm:pt modelId="{2CBB035D-EDAC-47A7-9DE2-4B7B167AE550}" type="pres">
      <dgm:prSet presAssocID="{9A5DF953-8E98-45C4-86D3-0DA67FC2AFC2}" presName="node" presStyleLbl="node1" presStyleIdx="1" presStyleCnt="8">
        <dgm:presLayoutVars>
          <dgm:bulletEnabled val="1"/>
        </dgm:presLayoutVars>
      </dgm:prSet>
      <dgm:spPr/>
    </dgm:pt>
    <dgm:pt modelId="{9255A0F2-4180-4054-8FC7-5EA383CA2D43}" type="pres">
      <dgm:prSet presAssocID="{DBEB7A51-3968-4F79-8D8F-D208BC54B3E2}" presName="sibTrans" presStyleCnt="0"/>
      <dgm:spPr/>
    </dgm:pt>
    <dgm:pt modelId="{007A73E7-8B5E-437F-8A78-ADCB68F65916}" type="pres">
      <dgm:prSet presAssocID="{A860FA3A-70A0-45C5-B05F-039D8E26A658}" presName="node" presStyleLbl="node1" presStyleIdx="2" presStyleCnt="8">
        <dgm:presLayoutVars>
          <dgm:bulletEnabled val="1"/>
        </dgm:presLayoutVars>
      </dgm:prSet>
      <dgm:spPr/>
    </dgm:pt>
    <dgm:pt modelId="{2AD9B16E-283C-4C3E-915B-EA60C39F3FA1}" type="pres">
      <dgm:prSet presAssocID="{75911742-86D6-4092-AA94-3950D116C1D5}" presName="sibTrans" presStyleCnt="0"/>
      <dgm:spPr/>
    </dgm:pt>
    <dgm:pt modelId="{D21871D3-9985-4239-8967-98C0CFB05625}" type="pres">
      <dgm:prSet presAssocID="{73A2D15C-C198-4694-B33C-7196B902FA3E}" presName="node" presStyleLbl="node1" presStyleIdx="3" presStyleCnt="8">
        <dgm:presLayoutVars>
          <dgm:bulletEnabled val="1"/>
        </dgm:presLayoutVars>
      </dgm:prSet>
      <dgm:spPr/>
    </dgm:pt>
    <dgm:pt modelId="{2710542F-544A-473C-B222-616AD2A55D5A}" type="pres">
      <dgm:prSet presAssocID="{18F63673-0151-443A-8264-75FE29D8AE02}" presName="sibTrans" presStyleCnt="0"/>
      <dgm:spPr/>
    </dgm:pt>
    <dgm:pt modelId="{D16C34C9-B9CD-48D6-89F9-5A975FCF70B3}" type="pres">
      <dgm:prSet presAssocID="{A1B85521-D1B2-4925-94D6-A057CC2D8A9E}" presName="node" presStyleLbl="node1" presStyleIdx="4" presStyleCnt="8">
        <dgm:presLayoutVars>
          <dgm:bulletEnabled val="1"/>
        </dgm:presLayoutVars>
      </dgm:prSet>
      <dgm:spPr/>
    </dgm:pt>
    <dgm:pt modelId="{3D0E8BB2-F2E8-4A13-9EC0-895CCEE3E666}" type="pres">
      <dgm:prSet presAssocID="{83C04E08-1729-46EA-9EF1-9ED38890E569}" presName="sibTrans" presStyleCnt="0"/>
      <dgm:spPr/>
    </dgm:pt>
    <dgm:pt modelId="{A0B16954-F73E-4443-AC0F-4B971F7D024C}" type="pres">
      <dgm:prSet presAssocID="{66B2773E-206D-4192-A286-890B187939E7}" presName="node" presStyleLbl="node1" presStyleIdx="5" presStyleCnt="8">
        <dgm:presLayoutVars>
          <dgm:bulletEnabled val="1"/>
        </dgm:presLayoutVars>
      </dgm:prSet>
      <dgm:spPr/>
    </dgm:pt>
    <dgm:pt modelId="{09ECEA4C-DFE9-4B25-BC18-0EEC3ECF251B}" type="pres">
      <dgm:prSet presAssocID="{8734F996-A0A7-4F35-9221-95B4F4CBAFDD}" presName="sibTrans" presStyleCnt="0"/>
      <dgm:spPr/>
    </dgm:pt>
    <dgm:pt modelId="{3530F146-227D-4FD2-B8C4-418D238E9766}" type="pres">
      <dgm:prSet presAssocID="{F3A5380E-DC97-40CA-AC58-9847E7AB4BD3}" presName="node" presStyleLbl="node1" presStyleIdx="6" presStyleCnt="8">
        <dgm:presLayoutVars>
          <dgm:bulletEnabled val="1"/>
        </dgm:presLayoutVars>
      </dgm:prSet>
      <dgm:spPr/>
    </dgm:pt>
    <dgm:pt modelId="{D696BE56-C4AA-43FF-9B43-8F760951B888}" type="pres">
      <dgm:prSet presAssocID="{BF22A0E5-86B3-433E-92AC-5D29C6B16B63}" presName="sibTrans" presStyleCnt="0"/>
      <dgm:spPr/>
    </dgm:pt>
    <dgm:pt modelId="{5B194CF8-F458-415E-A955-10285200D650}" type="pres">
      <dgm:prSet presAssocID="{7A8A7628-72B6-4B6F-B956-C17ADAB86902}" presName="node" presStyleLbl="node1" presStyleIdx="7" presStyleCnt="8">
        <dgm:presLayoutVars>
          <dgm:bulletEnabled val="1"/>
        </dgm:presLayoutVars>
      </dgm:prSet>
      <dgm:spPr/>
    </dgm:pt>
  </dgm:ptLst>
  <dgm:cxnLst>
    <dgm:cxn modelId="{6279A900-46C6-472A-BF9A-791C55B14C82}" type="presOf" srcId="{A1B85521-D1B2-4925-94D6-A057CC2D8A9E}" destId="{D16C34C9-B9CD-48D6-89F9-5A975FCF70B3}" srcOrd="0" destOrd="0" presId="urn:microsoft.com/office/officeart/2005/8/layout/default"/>
    <dgm:cxn modelId="{16EA4A1F-7EBE-4BE5-940B-49C6AA73D6CC}" srcId="{DA60BE14-A807-4FA8-99A4-0ACCC0B37760}" destId="{73A2D15C-C198-4694-B33C-7196B902FA3E}" srcOrd="3" destOrd="0" parTransId="{4DA58315-1BBC-4A22-BBEC-75BE5AC89185}" sibTransId="{18F63673-0151-443A-8264-75FE29D8AE02}"/>
    <dgm:cxn modelId="{D8453A33-F7BA-4414-83A2-594F6031F732}" type="presOf" srcId="{7A8A7628-72B6-4B6F-B956-C17ADAB86902}" destId="{5B194CF8-F458-415E-A955-10285200D650}" srcOrd="0" destOrd="0" presId="urn:microsoft.com/office/officeart/2005/8/layout/default"/>
    <dgm:cxn modelId="{20276237-5AC7-4E7F-AB68-394EF8245162}" type="presOf" srcId="{66B2773E-206D-4192-A286-890B187939E7}" destId="{A0B16954-F73E-4443-AC0F-4B971F7D024C}" srcOrd="0" destOrd="0" presId="urn:microsoft.com/office/officeart/2005/8/layout/default"/>
    <dgm:cxn modelId="{EE001D5F-2759-4939-829E-BC87F7F79B51}" type="presOf" srcId="{F3A5380E-DC97-40CA-AC58-9847E7AB4BD3}" destId="{3530F146-227D-4FD2-B8C4-418D238E9766}" srcOrd="0" destOrd="0" presId="urn:microsoft.com/office/officeart/2005/8/layout/default"/>
    <dgm:cxn modelId="{7C4A8E66-CF89-4F03-818B-895FEA994195}" type="presOf" srcId="{DA60BE14-A807-4FA8-99A4-0ACCC0B37760}" destId="{8FFF6896-D3AC-4CAD-8995-6CE8246FD0E3}" srcOrd="0" destOrd="0" presId="urn:microsoft.com/office/officeart/2005/8/layout/default"/>
    <dgm:cxn modelId="{8E301D4F-7D8B-43DA-9F09-0F8895CB502F}" type="presOf" srcId="{84681490-F86E-4F38-80CA-FE7DC816491C}" destId="{8CAD159B-10A8-4BB5-B62A-4EA7705F2D38}" srcOrd="0" destOrd="0" presId="urn:microsoft.com/office/officeart/2005/8/layout/default"/>
    <dgm:cxn modelId="{106CED94-1071-4472-8631-7D4499C78537}" srcId="{DA60BE14-A807-4FA8-99A4-0ACCC0B37760}" destId="{9A5DF953-8E98-45C4-86D3-0DA67FC2AFC2}" srcOrd="1" destOrd="0" parTransId="{0F459BD7-DC96-4621-AFB0-AE9EF55BEA34}" sibTransId="{DBEB7A51-3968-4F79-8D8F-D208BC54B3E2}"/>
    <dgm:cxn modelId="{ADDCEB99-AF85-449D-81F9-C504E4BDC689}" type="presOf" srcId="{9A5DF953-8E98-45C4-86D3-0DA67FC2AFC2}" destId="{2CBB035D-EDAC-47A7-9DE2-4B7B167AE550}" srcOrd="0" destOrd="0" presId="urn:microsoft.com/office/officeart/2005/8/layout/default"/>
    <dgm:cxn modelId="{A3F7BFAD-17AD-436D-ACDF-AE49D1453C3A}" srcId="{DA60BE14-A807-4FA8-99A4-0ACCC0B37760}" destId="{F3A5380E-DC97-40CA-AC58-9847E7AB4BD3}" srcOrd="6" destOrd="0" parTransId="{61D31679-DE01-400D-9DD0-56766FAFCF0B}" sibTransId="{BF22A0E5-86B3-433E-92AC-5D29C6B16B63}"/>
    <dgm:cxn modelId="{097283D3-EF1B-48E2-850C-6E6C64F9605E}" srcId="{DA60BE14-A807-4FA8-99A4-0ACCC0B37760}" destId="{7A8A7628-72B6-4B6F-B956-C17ADAB86902}" srcOrd="7" destOrd="0" parTransId="{886FCCC7-2D02-493B-9854-941D4515B3AC}" sibTransId="{13F5A35A-FD60-4464-9997-54E37A04D5FE}"/>
    <dgm:cxn modelId="{9330ADDC-512E-467B-A360-E0F86019AFAF}" srcId="{DA60BE14-A807-4FA8-99A4-0ACCC0B37760}" destId="{A1B85521-D1B2-4925-94D6-A057CC2D8A9E}" srcOrd="4" destOrd="0" parTransId="{53F0E7CD-E6A9-4F4C-A527-0A056CE2D4DC}" sibTransId="{83C04E08-1729-46EA-9EF1-9ED38890E569}"/>
    <dgm:cxn modelId="{38E3BFE9-96A1-4BCB-B8CA-BAC96952CDA2}" type="presOf" srcId="{A860FA3A-70A0-45C5-B05F-039D8E26A658}" destId="{007A73E7-8B5E-437F-8A78-ADCB68F65916}" srcOrd="0" destOrd="0" presId="urn:microsoft.com/office/officeart/2005/8/layout/default"/>
    <dgm:cxn modelId="{70D43CEB-F3C4-4C8F-A110-2C083897C258}" srcId="{DA60BE14-A807-4FA8-99A4-0ACCC0B37760}" destId="{84681490-F86E-4F38-80CA-FE7DC816491C}" srcOrd="0" destOrd="0" parTransId="{2423F183-CD4A-43A1-B3D1-A8C840335218}" sibTransId="{A4F5FAEA-12B3-4714-951F-B23F8EF2BBC3}"/>
    <dgm:cxn modelId="{B1C1F0EB-A52A-44C1-9CC2-349B9A0BC760}" srcId="{DA60BE14-A807-4FA8-99A4-0ACCC0B37760}" destId="{A860FA3A-70A0-45C5-B05F-039D8E26A658}" srcOrd="2" destOrd="0" parTransId="{C55EB1B4-F56E-443A-9543-167E0E28C780}" sibTransId="{75911742-86D6-4092-AA94-3950D116C1D5}"/>
    <dgm:cxn modelId="{C78926F5-6058-4729-9191-AE248E73E5FE}" type="presOf" srcId="{73A2D15C-C198-4694-B33C-7196B902FA3E}" destId="{D21871D3-9985-4239-8967-98C0CFB05625}" srcOrd="0" destOrd="0" presId="urn:microsoft.com/office/officeart/2005/8/layout/default"/>
    <dgm:cxn modelId="{A4D340FA-AD87-4D94-B6F4-B00FF1E3736B}" srcId="{DA60BE14-A807-4FA8-99A4-0ACCC0B37760}" destId="{66B2773E-206D-4192-A286-890B187939E7}" srcOrd="5" destOrd="0" parTransId="{C6136821-0D39-436D-9565-06139312DA12}" sibTransId="{8734F996-A0A7-4F35-9221-95B4F4CBAFDD}"/>
    <dgm:cxn modelId="{E097FEA2-F980-44AC-BB5C-4DCEE24F31D0}" type="presParOf" srcId="{8FFF6896-D3AC-4CAD-8995-6CE8246FD0E3}" destId="{8CAD159B-10A8-4BB5-B62A-4EA7705F2D38}" srcOrd="0" destOrd="0" presId="urn:microsoft.com/office/officeart/2005/8/layout/default"/>
    <dgm:cxn modelId="{B6411CC3-C31F-456E-ADB3-8E4B1BAE0C49}" type="presParOf" srcId="{8FFF6896-D3AC-4CAD-8995-6CE8246FD0E3}" destId="{B4944A7B-D9C1-4DF0-9A5B-44860B6DFE92}" srcOrd="1" destOrd="0" presId="urn:microsoft.com/office/officeart/2005/8/layout/default"/>
    <dgm:cxn modelId="{9C2166A5-24E5-4454-B4DB-8D337354C740}" type="presParOf" srcId="{8FFF6896-D3AC-4CAD-8995-6CE8246FD0E3}" destId="{2CBB035D-EDAC-47A7-9DE2-4B7B167AE550}" srcOrd="2" destOrd="0" presId="urn:microsoft.com/office/officeart/2005/8/layout/default"/>
    <dgm:cxn modelId="{917C9103-E203-4865-A30D-D25F49590C9A}" type="presParOf" srcId="{8FFF6896-D3AC-4CAD-8995-6CE8246FD0E3}" destId="{9255A0F2-4180-4054-8FC7-5EA383CA2D43}" srcOrd="3" destOrd="0" presId="urn:microsoft.com/office/officeart/2005/8/layout/default"/>
    <dgm:cxn modelId="{5DF8D425-5794-4C6E-8736-01BFCD07FCD6}" type="presParOf" srcId="{8FFF6896-D3AC-4CAD-8995-6CE8246FD0E3}" destId="{007A73E7-8B5E-437F-8A78-ADCB68F65916}" srcOrd="4" destOrd="0" presId="urn:microsoft.com/office/officeart/2005/8/layout/default"/>
    <dgm:cxn modelId="{8CB3541D-5F61-4BDB-B63C-885BB9CD5499}" type="presParOf" srcId="{8FFF6896-D3AC-4CAD-8995-6CE8246FD0E3}" destId="{2AD9B16E-283C-4C3E-915B-EA60C39F3FA1}" srcOrd="5" destOrd="0" presId="urn:microsoft.com/office/officeart/2005/8/layout/default"/>
    <dgm:cxn modelId="{349F1725-F405-4656-B708-0E7AF0A749D0}" type="presParOf" srcId="{8FFF6896-D3AC-4CAD-8995-6CE8246FD0E3}" destId="{D21871D3-9985-4239-8967-98C0CFB05625}" srcOrd="6" destOrd="0" presId="urn:microsoft.com/office/officeart/2005/8/layout/default"/>
    <dgm:cxn modelId="{62AED6CB-0757-4C68-B9C3-68861F321B46}" type="presParOf" srcId="{8FFF6896-D3AC-4CAD-8995-6CE8246FD0E3}" destId="{2710542F-544A-473C-B222-616AD2A55D5A}" srcOrd="7" destOrd="0" presId="urn:microsoft.com/office/officeart/2005/8/layout/default"/>
    <dgm:cxn modelId="{714D8050-DE4D-45BF-BF07-32C01E07AB11}" type="presParOf" srcId="{8FFF6896-D3AC-4CAD-8995-6CE8246FD0E3}" destId="{D16C34C9-B9CD-48D6-89F9-5A975FCF70B3}" srcOrd="8" destOrd="0" presId="urn:microsoft.com/office/officeart/2005/8/layout/default"/>
    <dgm:cxn modelId="{CDB3E84C-EEF6-46F3-88A2-8030F0DD0F0F}" type="presParOf" srcId="{8FFF6896-D3AC-4CAD-8995-6CE8246FD0E3}" destId="{3D0E8BB2-F2E8-4A13-9EC0-895CCEE3E666}" srcOrd="9" destOrd="0" presId="urn:microsoft.com/office/officeart/2005/8/layout/default"/>
    <dgm:cxn modelId="{ADA85517-09A9-445D-AF28-FDD55ACE29F1}" type="presParOf" srcId="{8FFF6896-D3AC-4CAD-8995-6CE8246FD0E3}" destId="{A0B16954-F73E-4443-AC0F-4B971F7D024C}" srcOrd="10" destOrd="0" presId="urn:microsoft.com/office/officeart/2005/8/layout/default"/>
    <dgm:cxn modelId="{5412D00D-C8E3-47C2-A734-BB5B93368EBA}" type="presParOf" srcId="{8FFF6896-D3AC-4CAD-8995-6CE8246FD0E3}" destId="{09ECEA4C-DFE9-4B25-BC18-0EEC3ECF251B}" srcOrd="11" destOrd="0" presId="urn:microsoft.com/office/officeart/2005/8/layout/default"/>
    <dgm:cxn modelId="{CB87B4A4-1CA3-47EC-B0CF-244B74EFF378}" type="presParOf" srcId="{8FFF6896-D3AC-4CAD-8995-6CE8246FD0E3}" destId="{3530F146-227D-4FD2-B8C4-418D238E9766}" srcOrd="12" destOrd="0" presId="urn:microsoft.com/office/officeart/2005/8/layout/default"/>
    <dgm:cxn modelId="{9AAC2C51-3812-4545-931C-C7DAC652170C}" type="presParOf" srcId="{8FFF6896-D3AC-4CAD-8995-6CE8246FD0E3}" destId="{D696BE56-C4AA-43FF-9B43-8F760951B888}" srcOrd="13" destOrd="0" presId="urn:microsoft.com/office/officeart/2005/8/layout/default"/>
    <dgm:cxn modelId="{1B3FB89E-875E-4287-98DD-2B7C3285FE8B}" type="presParOf" srcId="{8FFF6896-D3AC-4CAD-8995-6CE8246FD0E3}" destId="{5B194CF8-F458-415E-A955-10285200D650}" srcOrd="14"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488A95-E0BF-44F6-ACD3-10BB0FF852B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F81C35B-3D94-4FAE-B910-FCFB9C2052F1}">
      <dgm:prSet/>
      <dgm:spPr/>
      <dgm:t>
        <a:bodyPr/>
        <a:lstStyle/>
        <a:p>
          <a:r>
            <a:rPr lang="en-US" dirty="0"/>
            <a:t>Women knew one key danger signs of </a:t>
          </a:r>
          <a:r>
            <a:rPr lang="en-US" u="sng" dirty="0"/>
            <a:t>pregnancy</a:t>
          </a:r>
        </a:p>
      </dgm:t>
    </dgm:pt>
    <dgm:pt modelId="{E5665972-DAFF-4B3E-9C81-35C8066F81CE}" type="parTrans" cxnId="{A92BD4FA-8323-41CA-9A0C-CAEE272923FB}">
      <dgm:prSet/>
      <dgm:spPr/>
      <dgm:t>
        <a:bodyPr/>
        <a:lstStyle/>
        <a:p>
          <a:endParaRPr lang="en-US"/>
        </a:p>
      </dgm:t>
    </dgm:pt>
    <dgm:pt modelId="{45489C93-9EAE-4F4C-8A78-20ACBF6BAECB}" type="sibTrans" cxnId="{A92BD4FA-8323-41CA-9A0C-CAEE272923FB}">
      <dgm:prSet/>
      <dgm:spPr/>
      <dgm:t>
        <a:bodyPr/>
        <a:lstStyle/>
        <a:p>
          <a:endParaRPr lang="en-US"/>
        </a:p>
      </dgm:t>
    </dgm:pt>
    <dgm:pt modelId="{36A95944-66AC-4B60-A57F-42914CA94A80}">
      <dgm:prSet/>
      <dgm:spPr/>
      <dgm:t>
        <a:bodyPr/>
        <a:lstStyle/>
        <a:p>
          <a:r>
            <a:rPr lang="en-US" dirty="0"/>
            <a:t>Women knew one key danger signs of </a:t>
          </a:r>
          <a:r>
            <a:rPr lang="en-US" u="sng" dirty="0"/>
            <a:t>labor</a:t>
          </a:r>
        </a:p>
      </dgm:t>
    </dgm:pt>
    <dgm:pt modelId="{5DE498D7-3985-45D6-A266-33FF81DAA606}" type="parTrans" cxnId="{A0295D6F-4194-47A7-9FBB-A5561A72E7E5}">
      <dgm:prSet/>
      <dgm:spPr/>
      <dgm:t>
        <a:bodyPr/>
        <a:lstStyle/>
        <a:p>
          <a:endParaRPr lang="en-US"/>
        </a:p>
      </dgm:t>
    </dgm:pt>
    <dgm:pt modelId="{E542608D-DD83-475B-9A3D-7FCA61150C37}" type="sibTrans" cxnId="{A0295D6F-4194-47A7-9FBB-A5561A72E7E5}">
      <dgm:prSet/>
      <dgm:spPr/>
      <dgm:t>
        <a:bodyPr/>
        <a:lstStyle/>
        <a:p>
          <a:endParaRPr lang="en-US"/>
        </a:p>
      </dgm:t>
    </dgm:pt>
    <dgm:pt modelId="{D88020F1-2312-4F69-9D92-EC89B23976B6}">
      <dgm:prSet/>
      <dgm:spPr/>
      <dgm:t>
        <a:bodyPr/>
        <a:lstStyle/>
        <a:p>
          <a:r>
            <a:rPr lang="en-US" dirty="0"/>
            <a:t>Women knew one key danger signs of </a:t>
          </a:r>
          <a:r>
            <a:rPr lang="en-US" u="sng" dirty="0"/>
            <a:t>postpartum period </a:t>
          </a:r>
        </a:p>
      </dgm:t>
    </dgm:pt>
    <dgm:pt modelId="{CD139600-191D-457A-B0E9-145E3582D2CC}" type="parTrans" cxnId="{A2A9358A-6167-4DEC-A399-3F17B152D142}">
      <dgm:prSet/>
      <dgm:spPr/>
      <dgm:t>
        <a:bodyPr/>
        <a:lstStyle/>
        <a:p>
          <a:endParaRPr lang="en-US"/>
        </a:p>
      </dgm:t>
    </dgm:pt>
    <dgm:pt modelId="{AFC812EA-5C3C-4784-9B6A-14C4CFE5EA98}" type="sibTrans" cxnId="{A2A9358A-6167-4DEC-A399-3F17B152D142}">
      <dgm:prSet/>
      <dgm:spPr/>
      <dgm:t>
        <a:bodyPr/>
        <a:lstStyle/>
        <a:p>
          <a:endParaRPr lang="en-US"/>
        </a:p>
      </dgm:t>
    </dgm:pt>
    <dgm:pt modelId="{084EEFFF-0283-48FE-97EC-2EB9CCB281CF}">
      <dgm:prSet/>
      <dgm:spPr/>
      <dgm:t>
        <a:bodyPr/>
        <a:lstStyle/>
        <a:p>
          <a:r>
            <a:rPr lang="en-US" dirty="0"/>
            <a:t>Women knew one key danger signs of </a:t>
          </a:r>
          <a:r>
            <a:rPr lang="en-US" u="sng" dirty="0"/>
            <a:t>newborn</a:t>
          </a:r>
        </a:p>
      </dgm:t>
    </dgm:pt>
    <dgm:pt modelId="{21D64FC6-8B33-4BE3-B32F-FD0EB7CD6286}" type="parTrans" cxnId="{7C2A8E2A-4896-452E-B0BE-3AC529874AF7}">
      <dgm:prSet/>
      <dgm:spPr/>
      <dgm:t>
        <a:bodyPr/>
        <a:lstStyle/>
        <a:p>
          <a:endParaRPr lang="en-US"/>
        </a:p>
      </dgm:t>
    </dgm:pt>
    <dgm:pt modelId="{D852E6E9-0039-4731-91C4-23899586E774}" type="sibTrans" cxnId="{7C2A8E2A-4896-452E-B0BE-3AC529874AF7}">
      <dgm:prSet/>
      <dgm:spPr/>
      <dgm:t>
        <a:bodyPr/>
        <a:lstStyle/>
        <a:p>
          <a:endParaRPr lang="en-US"/>
        </a:p>
      </dgm:t>
    </dgm:pt>
    <dgm:pt modelId="{F8095448-6CC5-4D4D-B7F0-63E1A3B37623}">
      <dgm:prSet/>
      <dgm:spPr/>
      <dgm:t>
        <a:bodyPr/>
        <a:lstStyle/>
        <a:p>
          <a:r>
            <a:rPr lang="en-US" dirty="0"/>
            <a:t>Women knew one key component of </a:t>
          </a:r>
          <a:r>
            <a:rPr lang="en-US" u="sng" dirty="0"/>
            <a:t>essential newborn care</a:t>
          </a:r>
        </a:p>
      </dgm:t>
    </dgm:pt>
    <dgm:pt modelId="{80FD6373-9273-45F5-953F-01BB92FF7CC8}" type="parTrans" cxnId="{E9B281A9-B311-4289-9223-FBD613A02EEA}">
      <dgm:prSet/>
      <dgm:spPr/>
      <dgm:t>
        <a:bodyPr/>
        <a:lstStyle/>
        <a:p>
          <a:endParaRPr lang="en-US"/>
        </a:p>
      </dgm:t>
    </dgm:pt>
    <dgm:pt modelId="{EBADEBBB-2669-496F-B3AB-7EB562FFC9EE}" type="sibTrans" cxnId="{E9B281A9-B311-4289-9223-FBD613A02EEA}">
      <dgm:prSet/>
      <dgm:spPr/>
      <dgm:t>
        <a:bodyPr/>
        <a:lstStyle/>
        <a:p>
          <a:endParaRPr lang="en-US"/>
        </a:p>
      </dgm:t>
    </dgm:pt>
    <dgm:pt modelId="{AE78E3A8-356B-49B0-939F-232421D33B47}" type="pres">
      <dgm:prSet presAssocID="{58488A95-E0BF-44F6-ACD3-10BB0FF852B0}" presName="linear" presStyleCnt="0">
        <dgm:presLayoutVars>
          <dgm:animLvl val="lvl"/>
          <dgm:resizeHandles val="exact"/>
        </dgm:presLayoutVars>
      </dgm:prSet>
      <dgm:spPr/>
    </dgm:pt>
    <dgm:pt modelId="{7CD5B125-D362-4CC6-B243-2254EA828DD2}" type="pres">
      <dgm:prSet presAssocID="{8F81C35B-3D94-4FAE-B910-FCFB9C2052F1}" presName="parentText" presStyleLbl="node1" presStyleIdx="0" presStyleCnt="5">
        <dgm:presLayoutVars>
          <dgm:chMax val="0"/>
          <dgm:bulletEnabled val="1"/>
        </dgm:presLayoutVars>
      </dgm:prSet>
      <dgm:spPr/>
    </dgm:pt>
    <dgm:pt modelId="{B1C82F3D-C003-4072-8D64-E0DEEB7EEF7C}" type="pres">
      <dgm:prSet presAssocID="{45489C93-9EAE-4F4C-8A78-20ACBF6BAECB}" presName="spacer" presStyleCnt="0"/>
      <dgm:spPr/>
    </dgm:pt>
    <dgm:pt modelId="{5D3953AF-A50B-4FC9-AEC1-E5FE91344313}" type="pres">
      <dgm:prSet presAssocID="{36A95944-66AC-4B60-A57F-42914CA94A80}" presName="parentText" presStyleLbl="node1" presStyleIdx="1" presStyleCnt="5">
        <dgm:presLayoutVars>
          <dgm:chMax val="0"/>
          <dgm:bulletEnabled val="1"/>
        </dgm:presLayoutVars>
      </dgm:prSet>
      <dgm:spPr/>
    </dgm:pt>
    <dgm:pt modelId="{9A957CCE-7031-4719-8095-E98BFD6AA1F5}" type="pres">
      <dgm:prSet presAssocID="{E542608D-DD83-475B-9A3D-7FCA61150C37}" presName="spacer" presStyleCnt="0"/>
      <dgm:spPr/>
    </dgm:pt>
    <dgm:pt modelId="{44FFA4A2-BEE6-4523-AF36-6316B4EA50AB}" type="pres">
      <dgm:prSet presAssocID="{D88020F1-2312-4F69-9D92-EC89B23976B6}" presName="parentText" presStyleLbl="node1" presStyleIdx="2" presStyleCnt="5">
        <dgm:presLayoutVars>
          <dgm:chMax val="0"/>
          <dgm:bulletEnabled val="1"/>
        </dgm:presLayoutVars>
      </dgm:prSet>
      <dgm:spPr/>
    </dgm:pt>
    <dgm:pt modelId="{A3507765-1951-490C-8964-518CEABC3176}" type="pres">
      <dgm:prSet presAssocID="{AFC812EA-5C3C-4784-9B6A-14C4CFE5EA98}" presName="spacer" presStyleCnt="0"/>
      <dgm:spPr/>
    </dgm:pt>
    <dgm:pt modelId="{DFA5C410-98AF-43E8-AE51-ADFA86FD04AE}" type="pres">
      <dgm:prSet presAssocID="{084EEFFF-0283-48FE-97EC-2EB9CCB281CF}" presName="parentText" presStyleLbl="node1" presStyleIdx="3" presStyleCnt="5">
        <dgm:presLayoutVars>
          <dgm:chMax val="0"/>
          <dgm:bulletEnabled val="1"/>
        </dgm:presLayoutVars>
      </dgm:prSet>
      <dgm:spPr/>
    </dgm:pt>
    <dgm:pt modelId="{3F77452B-9BE0-404C-9039-F4609ABCE748}" type="pres">
      <dgm:prSet presAssocID="{D852E6E9-0039-4731-91C4-23899586E774}" presName="spacer" presStyleCnt="0"/>
      <dgm:spPr/>
    </dgm:pt>
    <dgm:pt modelId="{1D2CCE27-6541-4A24-A717-87DD18F6F30D}" type="pres">
      <dgm:prSet presAssocID="{F8095448-6CC5-4D4D-B7F0-63E1A3B37623}" presName="parentText" presStyleLbl="node1" presStyleIdx="4" presStyleCnt="5">
        <dgm:presLayoutVars>
          <dgm:chMax val="0"/>
          <dgm:bulletEnabled val="1"/>
        </dgm:presLayoutVars>
      </dgm:prSet>
      <dgm:spPr/>
    </dgm:pt>
  </dgm:ptLst>
  <dgm:cxnLst>
    <dgm:cxn modelId="{7C2A8E2A-4896-452E-B0BE-3AC529874AF7}" srcId="{58488A95-E0BF-44F6-ACD3-10BB0FF852B0}" destId="{084EEFFF-0283-48FE-97EC-2EB9CCB281CF}" srcOrd="3" destOrd="0" parTransId="{21D64FC6-8B33-4BE3-B32F-FD0EB7CD6286}" sibTransId="{D852E6E9-0039-4731-91C4-23899586E774}"/>
    <dgm:cxn modelId="{63E99C2E-0BC5-4F0C-84C2-F56FE3FE014D}" type="presOf" srcId="{58488A95-E0BF-44F6-ACD3-10BB0FF852B0}" destId="{AE78E3A8-356B-49B0-939F-232421D33B47}" srcOrd="0" destOrd="0" presId="urn:microsoft.com/office/officeart/2005/8/layout/vList2"/>
    <dgm:cxn modelId="{A68F176C-6853-4C85-B234-4BF064A9EC90}" type="presOf" srcId="{D88020F1-2312-4F69-9D92-EC89B23976B6}" destId="{44FFA4A2-BEE6-4523-AF36-6316B4EA50AB}" srcOrd="0" destOrd="0" presId="urn:microsoft.com/office/officeart/2005/8/layout/vList2"/>
    <dgm:cxn modelId="{A0295D6F-4194-47A7-9FBB-A5561A72E7E5}" srcId="{58488A95-E0BF-44F6-ACD3-10BB0FF852B0}" destId="{36A95944-66AC-4B60-A57F-42914CA94A80}" srcOrd="1" destOrd="0" parTransId="{5DE498D7-3985-45D6-A266-33FF81DAA606}" sibTransId="{E542608D-DD83-475B-9A3D-7FCA61150C37}"/>
    <dgm:cxn modelId="{E0B22857-FEC8-4939-8139-1BD881C4D395}" type="presOf" srcId="{8F81C35B-3D94-4FAE-B910-FCFB9C2052F1}" destId="{7CD5B125-D362-4CC6-B243-2254EA828DD2}" srcOrd="0" destOrd="0" presId="urn:microsoft.com/office/officeart/2005/8/layout/vList2"/>
    <dgm:cxn modelId="{A2A9358A-6167-4DEC-A399-3F17B152D142}" srcId="{58488A95-E0BF-44F6-ACD3-10BB0FF852B0}" destId="{D88020F1-2312-4F69-9D92-EC89B23976B6}" srcOrd="2" destOrd="0" parTransId="{CD139600-191D-457A-B0E9-145E3582D2CC}" sibTransId="{AFC812EA-5C3C-4784-9B6A-14C4CFE5EA98}"/>
    <dgm:cxn modelId="{85D8F296-C88A-43A5-8B70-CC1D8C233B53}" type="presOf" srcId="{36A95944-66AC-4B60-A57F-42914CA94A80}" destId="{5D3953AF-A50B-4FC9-AEC1-E5FE91344313}" srcOrd="0" destOrd="0" presId="urn:microsoft.com/office/officeart/2005/8/layout/vList2"/>
    <dgm:cxn modelId="{44B0F3A4-6DA7-47C8-8D6A-B13DE65B0FC9}" type="presOf" srcId="{F8095448-6CC5-4D4D-B7F0-63E1A3B37623}" destId="{1D2CCE27-6541-4A24-A717-87DD18F6F30D}" srcOrd="0" destOrd="0" presId="urn:microsoft.com/office/officeart/2005/8/layout/vList2"/>
    <dgm:cxn modelId="{E9B281A9-B311-4289-9223-FBD613A02EEA}" srcId="{58488A95-E0BF-44F6-ACD3-10BB0FF852B0}" destId="{F8095448-6CC5-4D4D-B7F0-63E1A3B37623}" srcOrd="4" destOrd="0" parTransId="{80FD6373-9273-45F5-953F-01BB92FF7CC8}" sibTransId="{EBADEBBB-2669-496F-B3AB-7EB562FFC9EE}"/>
    <dgm:cxn modelId="{304CBFB9-DB13-450D-AAF4-540AFF901AA5}" type="presOf" srcId="{084EEFFF-0283-48FE-97EC-2EB9CCB281CF}" destId="{DFA5C410-98AF-43E8-AE51-ADFA86FD04AE}" srcOrd="0" destOrd="0" presId="urn:microsoft.com/office/officeart/2005/8/layout/vList2"/>
    <dgm:cxn modelId="{A92BD4FA-8323-41CA-9A0C-CAEE272923FB}" srcId="{58488A95-E0BF-44F6-ACD3-10BB0FF852B0}" destId="{8F81C35B-3D94-4FAE-B910-FCFB9C2052F1}" srcOrd="0" destOrd="0" parTransId="{E5665972-DAFF-4B3E-9C81-35C8066F81CE}" sibTransId="{45489C93-9EAE-4F4C-8A78-20ACBF6BAECB}"/>
    <dgm:cxn modelId="{02B645C0-E861-4842-AAA6-9E228896DA16}" type="presParOf" srcId="{AE78E3A8-356B-49B0-939F-232421D33B47}" destId="{7CD5B125-D362-4CC6-B243-2254EA828DD2}" srcOrd="0" destOrd="0" presId="urn:microsoft.com/office/officeart/2005/8/layout/vList2"/>
    <dgm:cxn modelId="{19297E84-6BDA-44B3-B60A-C41AF0D99C95}" type="presParOf" srcId="{AE78E3A8-356B-49B0-939F-232421D33B47}" destId="{B1C82F3D-C003-4072-8D64-E0DEEB7EEF7C}" srcOrd="1" destOrd="0" presId="urn:microsoft.com/office/officeart/2005/8/layout/vList2"/>
    <dgm:cxn modelId="{78AFC78D-0481-47DA-AADA-7F074003E208}" type="presParOf" srcId="{AE78E3A8-356B-49B0-939F-232421D33B47}" destId="{5D3953AF-A50B-4FC9-AEC1-E5FE91344313}" srcOrd="2" destOrd="0" presId="urn:microsoft.com/office/officeart/2005/8/layout/vList2"/>
    <dgm:cxn modelId="{5F320A6A-A60B-491E-A31F-75382F6E47F2}" type="presParOf" srcId="{AE78E3A8-356B-49B0-939F-232421D33B47}" destId="{9A957CCE-7031-4719-8095-E98BFD6AA1F5}" srcOrd="3" destOrd="0" presId="urn:microsoft.com/office/officeart/2005/8/layout/vList2"/>
    <dgm:cxn modelId="{3F36004F-8382-4BEB-B831-9D446BBADAF1}" type="presParOf" srcId="{AE78E3A8-356B-49B0-939F-232421D33B47}" destId="{44FFA4A2-BEE6-4523-AF36-6316B4EA50AB}" srcOrd="4" destOrd="0" presId="urn:microsoft.com/office/officeart/2005/8/layout/vList2"/>
    <dgm:cxn modelId="{52447E91-BCCA-4CD8-9C57-357C745CCED7}" type="presParOf" srcId="{AE78E3A8-356B-49B0-939F-232421D33B47}" destId="{A3507765-1951-490C-8964-518CEABC3176}" srcOrd="5" destOrd="0" presId="urn:microsoft.com/office/officeart/2005/8/layout/vList2"/>
    <dgm:cxn modelId="{8D6A5D7E-EDD2-4BCD-B9BD-CCEB86716C8D}" type="presParOf" srcId="{AE78E3A8-356B-49B0-939F-232421D33B47}" destId="{DFA5C410-98AF-43E8-AE51-ADFA86FD04AE}" srcOrd="6" destOrd="0" presId="urn:microsoft.com/office/officeart/2005/8/layout/vList2"/>
    <dgm:cxn modelId="{BC3B5B49-D2AB-4F4D-8075-E47DFC920855}" type="presParOf" srcId="{AE78E3A8-356B-49B0-939F-232421D33B47}" destId="{3F77452B-9BE0-404C-9039-F4609ABCE748}" srcOrd="7" destOrd="0" presId="urn:microsoft.com/office/officeart/2005/8/layout/vList2"/>
    <dgm:cxn modelId="{52F8B928-AE4C-49C7-8A75-8F6488D85151}" type="presParOf" srcId="{AE78E3A8-356B-49B0-939F-232421D33B47}" destId="{1D2CCE27-6541-4A24-A717-87DD18F6F30D}" srcOrd="8"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E29495-CC5E-44BC-8ACA-D64B813B2ADC}" type="doc">
      <dgm:prSet loTypeId="urn:microsoft.com/office/officeart/2016/7/layout/LinearArrowProcessNumbered" loCatId="process" qsTypeId="urn:microsoft.com/office/officeart/2005/8/quickstyle/simple1" qsCatId="simple" csTypeId="urn:microsoft.com/office/officeart/2005/8/colors/colorful1" csCatId="colorful" phldr="1"/>
      <dgm:spPr/>
      <dgm:t>
        <a:bodyPr/>
        <a:lstStyle/>
        <a:p>
          <a:endParaRPr lang="en-US"/>
        </a:p>
      </dgm:t>
    </dgm:pt>
    <dgm:pt modelId="{4D35A476-91DB-4336-8919-5714F9513450}">
      <dgm:prSet custT="1"/>
      <dgm:spPr/>
      <dgm:t>
        <a:bodyPr/>
        <a:lstStyle/>
        <a:p>
          <a:r>
            <a:rPr lang="en-US" sz="1800" b="1" dirty="0">
              <a:latin typeface="Times New Roman" panose="02020603050405020304" pitchFamily="18" charset="0"/>
              <a:cs typeface="Times New Roman" panose="02020603050405020304" pitchFamily="18" charset="0"/>
            </a:rPr>
            <a:t>Research question-</a:t>
          </a:r>
        </a:p>
        <a:p>
          <a:r>
            <a:rPr lang="en-US" sz="1800" dirty="0">
              <a:latin typeface="Times New Roman" panose="02020603050405020304" pitchFamily="18" charset="0"/>
              <a:cs typeface="Times New Roman" panose="02020603050405020304" pitchFamily="18" charset="0"/>
            </a:rPr>
            <a:t>What is the Prevalence of BPCR among pregnant and recently delivered women  India?</a:t>
          </a:r>
        </a:p>
      </dgm:t>
    </dgm:pt>
    <dgm:pt modelId="{2C48D08B-F003-4289-AA89-E218DB1C41A2}" type="parTrans" cxnId="{C51B320E-79B1-40FF-8C8D-AE23FF036091}">
      <dgm:prSet/>
      <dgm:spPr/>
      <dgm:t>
        <a:bodyPr/>
        <a:lstStyle/>
        <a:p>
          <a:endParaRPr lang="en-US"/>
        </a:p>
      </dgm:t>
    </dgm:pt>
    <dgm:pt modelId="{0E491F4E-7952-4977-92C0-6D3E21015990}" type="sibTrans" cxnId="{C51B320E-79B1-40FF-8C8D-AE23FF036091}">
      <dgm:prSet phldrT="1" phldr="0"/>
      <dgm:spPr/>
      <dgm:t>
        <a:bodyPr/>
        <a:lstStyle/>
        <a:p>
          <a:r>
            <a:rPr lang="en-US"/>
            <a:t>1</a:t>
          </a:r>
          <a:endParaRPr lang="en-US" dirty="0"/>
        </a:p>
      </dgm:t>
    </dgm:pt>
    <dgm:pt modelId="{2FAD9B2F-87DD-435E-A165-39B83D009CF4}">
      <dgm:prSet custT="1"/>
      <dgm:spPr/>
      <dgm:t>
        <a:bodyPr/>
        <a:lstStyle/>
        <a:p>
          <a:r>
            <a:rPr lang="en-US" sz="1600" b="1" dirty="0">
              <a:latin typeface="Times New Roman" panose="02020603050405020304" pitchFamily="18" charset="0"/>
              <a:cs typeface="Times New Roman" panose="02020603050405020304" pitchFamily="18" charset="0"/>
            </a:rPr>
            <a:t>Searches -</a:t>
          </a:r>
          <a:r>
            <a:rPr lang="en-US" sz="1600" dirty="0">
              <a:latin typeface="Times New Roman" panose="02020603050405020304" pitchFamily="18" charset="0"/>
              <a:cs typeface="Times New Roman" panose="02020603050405020304" pitchFamily="18" charset="0"/>
            </a:rPr>
            <a:t>With major data bases like; PubMed, Google Scholar, Cochrane Library, and </a:t>
          </a:r>
          <a:r>
            <a:rPr lang="en-US" sz="1600" dirty="0" err="1">
              <a:latin typeface="Times New Roman" panose="02020603050405020304" pitchFamily="18" charset="0"/>
              <a:cs typeface="Times New Roman" panose="02020603050405020304" pitchFamily="18" charset="0"/>
            </a:rPr>
            <a:t>Proquest</a:t>
          </a:r>
          <a:r>
            <a:rPr lang="en-US" sz="1600" dirty="0">
              <a:latin typeface="Times New Roman" panose="02020603050405020304" pitchFamily="18" charset="0"/>
              <a:cs typeface="Times New Roman" panose="02020603050405020304" pitchFamily="18" charset="0"/>
            </a:rPr>
            <a:t>.</a:t>
          </a:r>
        </a:p>
      </dgm:t>
    </dgm:pt>
    <dgm:pt modelId="{7735C262-9FA6-4FE1-A7EA-E8C62D57B5BD}" type="parTrans" cxnId="{800D4E13-F0EB-4B94-BC39-AAF86888BC4B}">
      <dgm:prSet/>
      <dgm:spPr/>
      <dgm:t>
        <a:bodyPr/>
        <a:lstStyle/>
        <a:p>
          <a:endParaRPr lang="en-US"/>
        </a:p>
      </dgm:t>
    </dgm:pt>
    <dgm:pt modelId="{CF24C32E-80BB-48DE-B4E3-B46B38523F1E}" type="sibTrans" cxnId="{800D4E13-F0EB-4B94-BC39-AAF86888BC4B}">
      <dgm:prSet phldrT="3" phldr="0"/>
      <dgm:spPr/>
      <dgm:t>
        <a:bodyPr/>
        <a:lstStyle/>
        <a:p>
          <a:r>
            <a:rPr lang="en-US"/>
            <a:t>3</a:t>
          </a:r>
        </a:p>
      </dgm:t>
    </dgm:pt>
    <dgm:pt modelId="{86D98654-9181-46B0-B521-9044C6184745}">
      <dgm:prSet custT="1"/>
      <dgm:spPr/>
      <dgm:t>
        <a:bodyPr/>
        <a:lstStyle/>
        <a:p>
          <a:r>
            <a:rPr lang="en-US" sz="1600" dirty="0">
              <a:latin typeface="Times New Roman" panose="02020603050405020304" pitchFamily="18" charset="0"/>
              <a:cs typeface="Times New Roman" panose="02020603050405020304" pitchFamily="18" charset="0"/>
            </a:rPr>
            <a:t>Grey literatures were not searched.</a:t>
          </a:r>
        </a:p>
      </dgm:t>
    </dgm:pt>
    <dgm:pt modelId="{40448FAF-6AEF-4902-8586-78013C9C8757}" type="parTrans" cxnId="{1DB4E1D1-D2E0-4E3E-B1FF-29FBB8DE95B7}">
      <dgm:prSet/>
      <dgm:spPr/>
      <dgm:t>
        <a:bodyPr/>
        <a:lstStyle/>
        <a:p>
          <a:endParaRPr lang="en-US"/>
        </a:p>
      </dgm:t>
    </dgm:pt>
    <dgm:pt modelId="{D3F08E82-244A-40D6-92BA-192F93312C22}" type="sibTrans" cxnId="{1DB4E1D1-D2E0-4E3E-B1FF-29FBB8DE95B7}">
      <dgm:prSet/>
      <dgm:spPr/>
      <dgm:t>
        <a:bodyPr/>
        <a:lstStyle/>
        <a:p>
          <a:endParaRPr lang="en-US"/>
        </a:p>
      </dgm:t>
    </dgm:pt>
    <dgm:pt modelId="{213EAC31-030E-4717-883B-2B244ED771DA}">
      <dgm:prSet custT="1"/>
      <dgm:spPr/>
      <dgm:t>
        <a:bodyPr/>
        <a:lstStyle/>
        <a:p>
          <a:r>
            <a:rPr lang="en-US" sz="1200" b="1" dirty="0">
              <a:latin typeface="Times New Roman" panose="02020603050405020304" pitchFamily="18" charset="0"/>
              <a:cs typeface="Times New Roman" panose="02020603050405020304" pitchFamily="18" charset="0"/>
            </a:rPr>
            <a:t>Participants/population- </a:t>
          </a:r>
          <a:r>
            <a:rPr lang="en-US" sz="1200" dirty="0">
              <a:latin typeface="Times New Roman" panose="02020603050405020304" pitchFamily="18" charset="0"/>
              <a:cs typeface="Times New Roman" panose="02020603050405020304" pitchFamily="18" charset="0"/>
            </a:rPr>
            <a:t>Pregnant women &amp; Recently Delivered women  in India.</a:t>
          </a:r>
        </a:p>
      </dgm:t>
    </dgm:pt>
    <dgm:pt modelId="{33D24A18-C49C-4B32-B20F-CB6648C06587}" type="sibTrans" cxnId="{07B7F303-A717-43E7-A382-AE115B4DA2F1}">
      <dgm:prSet phldrT="2" phldr="0"/>
      <dgm:spPr/>
      <dgm:t>
        <a:bodyPr/>
        <a:lstStyle/>
        <a:p>
          <a:r>
            <a:rPr lang="en-US"/>
            <a:t>2</a:t>
          </a:r>
        </a:p>
      </dgm:t>
    </dgm:pt>
    <dgm:pt modelId="{827B6EF7-F2B2-4DA0-AF8A-E3E1F8C1ADBB}" type="parTrans" cxnId="{07B7F303-A717-43E7-A382-AE115B4DA2F1}">
      <dgm:prSet/>
      <dgm:spPr/>
      <dgm:t>
        <a:bodyPr/>
        <a:lstStyle/>
        <a:p>
          <a:endParaRPr lang="en-US"/>
        </a:p>
      </dgm:t>
    </dgm:pt>
    <dgm:pt modelId="{7A6ABF22-A012-4F88-AF99-F9DA9ECFEFE0}">
      <dgm:prSet custT="1"/>
      <dgm:spPr/>
      <dgm:t>
        <a:bodyPr/>
        <a:lstStyle/>
        <a:p>
          <a:r>
            <a:rPr lang="en-IN" sz="1200" b="1" dirty="0">
              <a:latin typeface="Times New Roman" panose="02020603050405020304" pitchFamily="18" charset="0"/>
              <a:cs typeface="Times New Roman" panose="02020603050405020304" pitchFamily="18" charset="0"/>
            </a:rPr>
            <a:t>Intervention(s)/ exposure(s)- </a:t>
          </a:r>
          <a:r>
            <a:rPr lang="en-IN" sz="1200" dirty="0">
              <a:latin typeface="Times New Roman" panose="02020603050405020304" pitchFamily="18" charset="0"/>
              <a:cs typeface="Times New Roman" panose="02020603050405020304" pitchFamily="18" charset="0"/>
            </a:rPr>
            <a:t>None</a:t>
          </a:r>
          <a:endParaRPr lang="en-US" sz="1200" dirty="0">
            <a:latin typeface="Times New Roman" panose="02020603050405020304" pitchFamily="18" charset="0"/>
            <a:cs typeface="Times New Roman" panose="02020603050405020304" pitchFamily="18" charset="0"/>
          </a:endParaRPr>
        </a:p>
      </dgm:t>
    </dgm:pt>
    <dgm:pt modelId="{99583036-1CFC-40FD-9094-FDEF2AD9C680}" type="sibTrans" cxnId="{9215D9B4-B8F3-472D-9F95-563DB3BD132D}">
      <dgm:prSet/>
      <dgm:spPr/>
      <dgm:t>
        <a:bodyPr/>
        <a:lstStyle/>
        <a:p>
          <a:endParaRPr lang="en-US"/>
        </a:p>
      </dgm:t>
    </dgm:pt>
    <dgm:pt modelId="{9DB68863-7014-49F6-99B7-47E458A4ADF3}" type="parTrans" cxnId="{9215D9B4-B8F3-472D-9F95-563DB3BD132D}">
      <dgm:prSet/>
      <dgm:spPr/>
      <dgm:t>
        <a:bodyPr/>
        <a:lstStyle/>
        <a:p>
          <a:endParaRPr lang="en-US"/>
        </a:p>
      </dgm:t>
    </dgm:pt>
    <dgm:pt modelId="{2AB973D6-543F-4AC0-B66C-A145DA165CE5}">
      <dgm:prSet custT="1"/>
      <dgm:spPr/>
      <dgm:t>
        <a:bodyPr/>
        <a:lstStyle/>
        <a:p>
          <a:r>
            <a:rPr lang="en-IN" sz="1200" b="1" dirty="0">
              <a:latin typeface="Times New Roman" panose="02020603050405020304" pitchFamily="18" charset="0"/>
              <a:cs typeface="Times New Roman" panose="02020603050405020304" pitchFamily="18" charset="0"/>
            </a:rPr>
            <a:t>Comparator(s)/control-</a:t>
          </a:r>
          <a:r>
            <a:rPr lang="en-IN" sz="1200" dirty="0">
              <a:latin typeface="Times New Roman" panose="02020603050405020304" pitchFamily="18" charset="0"/>
              <a:cs typeface="Times New Roman" panose="02020603050405020304" pitchFamily="18" charset="0"/>
            </a:rPr>
            <a:t> None</a:t>
          </a:r>
          <a:endParaRPr lang="en-US" sz="1200" dirty="0">
            <a:latin typeface="Times New Roman" panose="02020603050405020304" pitchFamily="18" charset="0"/>
            <a:cs typeface="Times New Roman" panose="02020603050405020304" pitchFamily="18" charset="0"/>
          </a:endParaRPr>
        </a:p>
      </dgm:t>
    </dgm:pt>
    <dgm:pt modelId="{A38BCD5F-1137-4C87-B54A-D8BADA6E8282}" type="sibTrans" cxnId="{3556956B-E16B-417E-8E84-B302566E4F2D}">
      <dgm:prSet/>
      <dgm:spPr/>
      <dgm:t>
        <a:bodyPr/>
        <a:lstStyle/>
        <a:p>
          <a:endParaRPr lang="en-US"/>
        </a:p>
      </dgm:t>
    </dgm:pt>
    <dgm:pt modelId="{084C1B4F-F7D7-4FAA-851A-59906B38B4DC}" type="parTrans" cxnId="{3556956B-E16B-417E-8E84-B302566E4F2D}">
      <dgm:prSet/>
      <dgm:spPr/>
      <dgm:t>
        <a:bodyPr/>
        <a:lstStyle/>
        <a:p>
          <a:endParaRPr lang="en-US"/>
        </a:p>
      </dgm:t>
    </dgm:pt>
    <dgm:pt modelId="{450C489E-3E91-4955-A44F-19E0478411D0}">
      <dgm:prSet custT="1"/>
      <dgm:spPr/>
      <dgm:t>
        <a:bodyPr/>
        <a:lstStyle/>
        <a:p>
          <a:r>
            <a:rPr lang="en-IN" sz="1200" b="1" dirty="0">
              <a:latin typeface="Times New Roman" panose="02020603050405020304" pitchFamily="18" charset="0"/>
              <a:cs typeface="Times New Roman" panose="02020603050405020304" pitchFamily="18" charset="0"/>
            </a:rPr>
            <a:t>Outcome- </a:t>
          </a:r>
          <a:r>
            <a:rPr lang="en-US" sz="1200" dirty="0">
              <a:latin typeface="Times New Roman" panose="02020603050405020304" pitchFamily="18" charset="0"/>
              <a:cs typeface="Times New Roman" panose="02020603050405020304" pitchFamily="18" charset="0"/>
            </a:rPr>
            <a:t>Prevalence of Birth preparedness and complication readiness among pregnant women and Recently delivered women  in India</a:t>
          </a:r>
        </a:p>
      </dgm:t>
    </dgm:pt>
    <dgm:pt modelId="{EB8BA4E2-0B4D-43A8-BAD0-E9A54CAE0FAE}" type="sibTrans" cxnId="{5D15958F-5629-467A-9E87-9BEC085D2CE6}">
      <dgm:prSet/>
      <dgm:spPr/>
      <dgm:t>
        <a:bodyPr/>
        <a:lstStyle/>
        <a:p>
          <a:endParaRPr lang="en-US"/>
        </a:p>
      </dgm:t>
    </dgm:pt>
    <dgm:pt modelId="{8708515A-099F-4C7D-A4D9-638901AD0737}" type="parTrans" cxnId="{5D15958F-5629-467A-9E87-9BEC085D2CE6}">
      <dgm:prSet/>
      <dgm:spPr/>
      <dgm:t>
        <a:bodyPr/>
        <a:lstStyle/>
        <a:p>
          <a:endParaRPr lang="en-US"/>
        </a:p>
      </dgm:t>
    </dgm:pt>
    <dgm:pt modelId="{3D5B9450-725D-425F-B245-0B693368C16A}" type="pres">
      <dgm:prSet presAssocID="{C8E29495-CC5E-44BC-8ACA-D64B813B2ADC}" presName="linearFlow" presStyleCnt="0">
        <dgm:presLayoutVars>
          <dgm:dir/>
          <dgm:animLvl val="lvl"/>
          <dgm:resizeHandles val="exact"/>
        </dgm:presLayoutVars>
      </dgm:prSet>
      <dgm:spPr/>
    </dgm:pt>
    <dgm:pt modelId="{C92FF826-CD3F-46E6-AE62-F8532C5F52D6}" type="pres">
      <dgm:prSet presAssocID="{4D35A476-91DB-4336-8919-5714F9513450}" presName="compositeNode" presStyleCnt="0"/>
      <dgm:spPr/>
    </dgm:pt>
    <dgm:pt modelId="{508D5FDD-C7DF-43C9-AF2E-C59661CFE2FB}" type="pres">
      <dgm:prSet presAssocID="{4D35A476-91DB-4336-8919-5714F9513450}" presName="parTx" presStyleLbl="node1" presStyleIdx="0" presStyleCnt="0">
        <dgm:presLayoutVars>
          <dgm:chMax val="0"/>
          <dgm:chPref val="0"/>
          <dgm:bulletEnabled val="1"/>
        </dgm:presLayoutVars>
      </dgm:prSet>
      <dgm:spPr/>
    </dgm:pt>
    <dgm:pt modelId="{BBCE8205-7CFF-44DA-B481-C358BFEC1A84}" type="pres">
      <dgm:prSet presAssocID="{4D35A476-91DB-4336-8919-5714F9513450}" presName="parSh" presStyleCnt="0"/>
      <dgm:spPr/>
    </dgm:pt>
    <dgm:pt modelId="{ABD98818-F87A-48D4-A3FE-92522A29039A}" type="pres">
      <dgm:prSet presAssocID="{4D35A476-91DB-4336-8919-5714F9513450}" presName="lineNode" presStyleLbl="alignAccFollowNode1" presStyleIdx="0" presStyleCnt="9"/>
      <dgm:spPr/>
    </dgm:pt>
    <dgm:pt modelId="{8876D95C-B5E4-498D-8986-6100A034823D}" type="pres">
      <dgm:prSet presAssocID="{4D35A476-91DB-4336-8919-5714F9513450}" presName="lineArrowNode" presStyleLbl="alignAccFollowNode1" presStyleIdx="1" presStyleCnt="9"/>
      <dgm:spPr/>
    </dgm:pt>
    <dgm:pt modelId="{7A8D806A-2998-4613-9837-1B50F2C8B9B8}" type="pres">
      <dgm:prSet presAssocID="{0E491F4E-7952-4977-92C0-6D3E21015990}" presName="sibTransNodeCircle" presStyleLbl="alignNode1" presStyleIdx="0" presStyleCnt="3">
        <dgm:presLayoutVars>
          <dgm:chMax val="0"/>
          <dgm:bulletEnabled/>
        </dgm:presLayoutVars>
      </dgm:prSet>
      <dgm:spPr/>
    </dgm:pt>
    <dgm:pt modelId="{88E45C1D-1540-4264-98B1-9D47851A0C4B}" type="pres">
      <dgm:prSet presAssocID="{0E491F4E-7952-4977-92C0-6D3E21015990}" presName="spacerBetweenCircleAndCallout" presStyleCnt="0">
        <dgm:presLayoutVars/>
      </dgm:prSet>
      <dgm:spPr/>
    </dgm:pt>
    <dgm:pt modelId="{DE614EC4-EDE0-431D-9845-6DA6383F6177}" type="pres">
      <dgm:prSet presAssocID="{4D35A476-91DB-4336-8919-5714F9513450}" presName="nodeText" presStyleLbl="alignAccFollowNode1" presStyleIdx="2" presStyleCnt="9">
        <dgm:presLayoutVars>
          <dgm:bulletEnabled val="1"/>
        </dgm:presLayoutVars>
      </dgm:prSet>
      <dgm:spPr/>
    </dgm:pt>
    <dgm:pt modelId="{2CC04690-C28C-4F13-96B6-E50261CDF5A2}" type="pres">
      <dgm:prSet presAssocID="{0E491F4E-7952-4977-92C0-6D3E21015990}" presName="sibTransComposite" presStyleCnt="0"/>
      <dgm:spPr/>
    </dgm:pt>
    <dgm:pt modelId="{911FFF52-B0F8-4AB2-8B68-E2FFAF57DCB7}" type="pres">
      <dgm:prSet presAssocID="{213EAC31-030E-4717-883B-2B244ED771DA}" presName="compositeNode" presStyleCnt="0"/>
      <dgm:spPr/>
    </dgm:pt>
    <dgm:pt modelId="{014DF259-3B6D-4B07-921C-9617169BA447}" type="pres">
      <dgm:prSet presAssocID="{213EAC31-030E-4717-883B-2B244ED771DA}" presName="parTx" presStyleLbl="node1" presStyleIdx="0" presStyleCnt="0">
        <dgm:presLayoutVars>
          <dgm:chMax val="0"/>
          <dgm:chPref val="0"/>
          <dgm:bulletEnabled val="1"/>
        </dgm:presLayoutVars>
      </dgm:prSet>
      <dgm:spPr/>
    </dgm:pt>
    <dgm:pt modelId="{72EC082B-B948-49DF-B538-32544D1BD403}" type="pres">
      <dgm:prSet presAssocID="{213EAC31-030E-4717-883B-2B244ED771DA}" presName="parSh" presStyleCnt="0"/>
      <dgm:spPr/>
    </dgm:pt>
    <dgm:pt modelId="{4367356B-B263-45B5-B4AC-790F07D8EDB4}" type="pres">
      <dgm:prSet presAssocID="{213EAC31-030E-4717-883B-2B244ED771DA}" presName="lineNode" presStyleLbl="alignAccFollowNode1" presStyleIdx="3" presStyleCnt="9"/>
      <dgm:spPr/>
    </dgm:pt>
    <dgm:pt modelId="{EB1A0D6F-A5C0-4F9F-9202-8E9F56EE41F8}" type="pres">
      <dgm:prSet presAssocID="{213EAC31-030E-4717-883B-2B244ED771DA}" presName="lineArrowNode" presStyleLbl="alignAccFollowNode1" presStyleIdx="4" presStyleCnt="9"/>
      <dgm:spPr/>
    </dgm:pt>
    <dgm:pt modelId="{10CE2F35-CFAD-44E7-8A3B-C1BC8BF63E79}" type="pres">
      <dgm:prSet presAssocID="{33D24A18-C49C-4B32-B20F-CB6648C06587}" presName="sibTransNodeCircle" presStyleLbl="alignNode1" presStyleIdx="1" presStyleCnt="3" custScaleX="100000" custScaleY="100000">
        <dgm:presLayoutVars>
          <dgm:chMax val="0"/>
          <dgm:bulletEnabled/>
        </dgm:presLayoutVars>
      </dgm:prSet>
      <dgm:spPr/>
    </dgm:pt>
    <dgm:pt modelId="{7089093B-85A0-40BB-9162-214FFD3B9987}" type="pres">
      <dgm:prSet presAssocID="{33D24A18-C49C-4B32-B20F-CB6648C06587}" presName="spacerBetweenCircleAndCallout" presStyleCnt="0">
        <dgm:presLayoutVars/>
      </dgm:prSet>
      <dgm:spPr/>
    </dgm:pt>
    <dgm:pt modelId="{E8E3C900-D510-4795-98B1-1CD047F2C6F2}" type="pres">
      <dgm:prSet presAssocID="{213EAC31-030E-4717-883B-2B244ED771DA}" presName="nodeText" presStyleLbl="alignAccFollowNode1" presStyleIdx="5" presStyleCnt="9" custScaleX="108514" custScaleY="100000">
        <dgm:presLayoutVars>
          <dgm:bulletEnabled val="1"/>
        </dgm:presLayoutVars>
      </dgm:prSet>
      <dgm:spPr/>
    </dgm:pt>
    <dgm:pt modelId="{A6727B9F-4E04-4235-BC6B-DA363A6964EB}" type="pres">
      <dgm:prSet presAssocID="{33D24A18-C49C-4B32-B20F-CB6648C06587}" presName="sibTransComposite" presStyleCnt="0"/>
      <dgm:spPr/>
    </dgm:pt>
    <dgm:pt modelId="{C2820D81-61C7-4244-9709-2F43A549FEFE}" type="pres">
      <dgm:prSet presAssocID="{2FAD9B2F-87DD-435E-A165-39B83D009CF4}" presName="compositeNode" presStyleCnt="0"/>
      <dgm:spPr/>
    </dgm:pt>
    <dgm:pt modelId="{AD3C3985-A332-4BA7-9BFE-83E2FB324F66}" type="pres">
      <dgm:prSet presAssocID="{2FAD9B2F-87DD-435E-A165-39B83D009CF4}" presName="parTx" presStyleLbl="node1" presStyleIdx="0" presStyleCnt="0">
        <dgm:presLayoutVars>
          <dgm:chMax val="0"/>
          <dgm:chPref val="0"/>
          <dgm:bulletEnabled val="1"/>
        </dgm:presLayoutVars>
      </dgm:prSet>
      <dgm:spPr/>
    </dgm:pt>
    <dgm:pt modelId="{F10961A5-32A8-4748-AF43-DF622A472B31}" type="pres">
      <dgm:prSet presAssocID="{2FAD9B2F-87DD-435E-A165-39B83D009CF4}" presName="parSh" presStyleCnt="0"/>
      <dgm:spPr/>
    </dgm:pt>
    <dgm:pt modelId="{F69EC02F-49DE-43A5-A73E-195934BF03D8}" type="pres">
      <dgm:prSet presAssocID="{2FAD9B2F-87DD-435E-A165-39B83D009CF4}" presName="lineNode" presStyleLbl="alignAccFollowNode1" presStyleIdx="6" presStyleCnt="9"/>
      <dgm:spPr/>
    </dgm:pt>
    <dgm:pt modelId="{92ED98E9-8C99-45D0-8BFC-6D140008079C}" type="pres">
      <dgm:prSet presAssocID="{2FAD9B2F-87DD-435E-A165-39B83D009CF4}" presName="lineArrowNode" presStyleLbl="alignAccFollowNode1" presStyleIdx="7" presStyleCnt="9"/>
      <dgm:spPr/>
    </dgm:pt>
    <dgm:pt modelId="{992CE89C-BBF2-49A8-9EE8-003147BBBD15}" type="pres">
      <dgm:prSet presAssocID="{CF24C32E-80BB-48DE-B4E3-B46B38523F1E}" presName="sibTransNodeCircle" presStyleLbl="alignNode1" presStyleIdx="2" presStyleCnt="3">
        <dgm:presLayoutVars>
          <dgm:chMax val="0"/>
          <dgm:bulletEnabled/>
        </dgm:presLayoutVars>
      </dgm:prSet>
      <dgm:spPr/>
    </dgm:pt>
    <dgm:pt modelId="{70A3F738-A532-4195-9258-3E57D8507769}" type="pres">
      <dgm:prSet presAssocID="{CF24C32E-80BB-48DE-B4E3-B46B38523F1E}" presName="spacerBetweenCircleAndCallout" presStyleCnt="0">
        <dgm:presLayoutVars/>
      </dgm:prSet>
      <dgm:spPr/>
    </dgm:pt>
    <dgm:pt modelId="{DC049283-225F-4B6F-88AC-F59B3FB94B24}" type="pres">
      <dgm:prSet presAssocID="{2FAD9B2F-87DD-435E-A165-39B83D009CF4}" presName="nodeText" presStyleLbl="alignAccFollowNode1" presStyleIdx="8" presStyleCnt="9" custScaleX="100000">
        <dgm:presLayoutVars>
          <dgm:bulletEnabled val="1"/>
        </dgm:presLayoutVars>
      </dgm:prSet>
      <dgm:spPr/>
    </dgm:pt>
  </dgm:ptLst>
  <dgm:cxnLst>
    <dgm:cxn modelId="{07B7F303-A717-43E7-A382-AE115B4DA2F1}" srcId="{C8E29495-CC5E-44BC-8ACA-D64B813B2ADC}" destId="{213EAC31-030E-4717-883B-2B244ED771DA}" srcOrd="1" destOrd="0" parTransId="{827B6EF7-F2B2-4DA0-AF8A-E3E1F8C1ADBB}" sibTransId="{33D24A18-C49C-4B32-B20F-CB6648C06587}"/>
    <dgm:cxn modelId="{C51B320E-79B1-40FF-8C8D-AE23FF036091}" srcId="{C8E29495-CC5E-44BC-8ACA-D64B813B2ADC}" destId="{4D35A476-91DB-4336-8919-5714F9513450}" srcOrd="0" destOrd="0" parTransId="{2C48D08B-F003-4289-AA89-E218DB1C41A2}" sibTransId="{0E491F4E-7952-4977-92C0-6D3E21015990}"/>
    <dgm:cxn modelId="{800D4E13-F0EB-4B94-BC39-AAF86888BC4B}" srcId="{C8E29495-CC5E-44BC-8ACA-D64B813B2ADC}" destId="{2FAD9B2F-87DD-435E-A165-39B83D009CF4}" srcOrd="2" destOrd="0" parTransId="{7735C262-9FA6-4FE1-A7EA-E8C62D57B5BD}" sibTransId="{CF24C32E-80BB-48DE-B4E3-B46B38523F1E}"/>
    <dgm:cxn modelId="{E795B01F-313B-4F39-876D-431DFB517829}" type="presOf" srcId="{7A6ABF22-A012-4F88-AF99-F9DA9ECFEFE0}" destId="{E8E3C900-D510-4795-98B1-1CD047F2C6F2}" srcOrd="0" destOrd="1" presId="urn:microsoft.com/office/officeart/2016/7/layout/LinearArrowProcessNumbered"/>
    <dgm:cxn modelId="{CF76BD42-7618-4F5C-9B5A-D449943451D4}" type="presOf" srcId="{0E491F4E-7952-4977-92C0-6D3E21015990}" destId="{7A8D806A-2998-4613-9837-1B50F2C8B9B8}" srcOrd="0" destOrd="0" presId="urn:microsoft.com/office/officeart/2016/7/layout/LinearArrowProcessNumbered"/>
    <dgm:cxn modelId="{23F4BB49-C168-4001-BBD8-E26A6C47D748}" type="presOf" srcId="{4D35A476-91DB-4336-8919-5714F9513450}" destId="{DE614EC4-EDE0-431D-9845-6DA6383F6177}" srcOrd="0" destOrd="0" presId="urn:microsoft.com/office/officeart/2016/7/layout/LinearArrowProcessNumbered"/>
    <dgm:cxn modelId="{3556956B-E16B-417E-8E84-B302566E4F2D}" srcId="{213EAC31-030E-4717-883B-2B244ED771DA}" destId="{2AB973D6-543F-4AC0-B66C-A145DA165CE5}" srcOrd="1" destOrd="0" parTransId="{084C1B4F-F7D7-4FAA-851A-59906B38B4DC}" sibTransId="{A38BCD5F-1137-4C87-B54A-D8BADA6E8282}"/>
    <dgm:cxn modelId="{A289717B-C2DE-4D8D-8E59-CC5F7F4E7468}" type="presOf" srcId="{C8E29495-CC5E-44BC-8ACA-D64B813B2ADC}" destId="{3D5B9450-725D-425F-B245-0B693368C16A}" srcOrd="0" destOrd="0" presId="urn:microsoft.com/office/officeart/2016/7/layout/LinearArrowProcessNumbered"/>
    <dgm:cxn modelId="{9A10AF7B-26E2-4DF3-8D5A-D4B01C5C8075}" type="presOf" srcId="{86D98654-9181-46B0-B521-9044C6184745}" destId="{DC049283-225F-4B6F-88AC-F59B3FB94B24}" srcOrd="0" destOrd="1" presId="urn:microsoft.com/office/officeart/2016/7/layout/LinearArrowProcessNumbered"/>
    <dgm:cxn modelId="{4DC43488-1CDB-477E-9682-CEDC210C26AB}" type="presOf" srcId="{2FAD9B2F-87DD-435E-A165-39B83D009CF4}" destId="{DC049283-225F-4B6F-88AC-F59B3FB94B24}" srcOrd="0" destOrd="0" presId="urn:microsoft.com/office/officeart/2016/7/layout/LinearArrowProcessNumbered"/>
    <dgm:cxn modelId="{5D15958F-5629-467A-9E87-9BEC085D2CE6}" srcId="{213EAC31-030E-4717-883B-2B244ED771DA}" destId="{450C489E-3E91-4955-A44F-19E0478411D0}" srcOrd="2" destOrd="0" parTransId="{8708515A-099F-4C7D-A4D9-638901AD0737}" sibTransId="{EB8BA4E2-0B4D-43A8-BAD0-E9A54CAE0FAE}"/>
    <dgm:cxn modelId="{D73D9A97-6B0F-4D17-91FE-02D000F29127}" type="presOf" srcId="{213EAC31-030E-4717-883B-2B244ED771DA}" destId="{E8E3C900-D510-4795-98B1-1CD047F2C6F2}" srcOrd="0" destOrd="0" presId="urn:microsoft.com/office/officeart/2016/7/layout/LinearArrowProcessNumbered"/>
    <dgm:cxn modelId="{2823B9A3-3ED9-475A-A7E0-A88FE5F6CB4D}" type="presOf" srcId="{33D24A18-C49C-4B32-B20F-CB6648C06587}" destId="{10CE2F35-CFAD-44E7-8A3B-C1BC8BF63E79}" srcOrd="0" destOrd="0" presId="urn:microsoft.com/office/officeart/2016/7/layout/LinearArrowProcessNumbered"/>
    <dgm:cxn modelId="{9215D9B4-B8F3-472D-9F95-563DB3BD132D}" srcId="{213EAC31-030E-4717-883B-2B244ED771DA}" destId="{7A6ABF22-A012-4F88-AF99-F9DA9ECFEFE0}" srcOrd="0" destOrd="0" parTransId="{9DB68863-7014-49F6-99B7-47E458A4ADF3}" sibTransId="{99583036-1CFC-40FD-9094-FDEF2AD9C680}"/>
    <dgm:cxn modelId="{1DB4E1D1-D2E0-4E3E-B1FF-29FBB8DE95B7}" srcId="{2FAD9B2F-87DD-435E-A165-39B83D009CF4}" destId="{86D98654-9181-46B0-B521-9044C6184745}" srcOrd="0" destOrd="0" parTransId="{40448FAF-6AEF-4902-8586-78013C9C8757}" sibTransId="{D3F08E82-244A-40D6-92BA-192F93312C22}"/>
    <dgm:cxn modelId="{D832E7E0-F58F-4D04-9533-24F1419C387B}" type="presOf" srcId="{2AB973D6-543F-4AC0-B66C-A145DA165CE5}" destId="{E8E3C900-D510-4795-98B1-1CD047F2C6F2}" srcOrd="0" destOrd="2" presId="urn:microsoft.com/office/officeart/2016/7/layout/LinearArrowProcessNumbered"/>
    <dgm:cxn modelId="{B6503BE8-553D-4957-B4B3-350D4E48FA9F}" type="presOf" srcId="{CF24C32E-80BB-48DE-B4E3-B46B38523F1E}" destId="{992CE89C-BBF2-49A8-9EE8-003147BBBD15}" srcOrd="0" destOrd="0" presId="urn:microsoft.com/office/officeart/2016/7/layout/LinearArrowProcessNumbered"/>
    <dgm:cxn modelId="{83EB85F7-D9E2-4A0A-BC1F-77A9EA6D4497}" type="presOf" srcId="{450C489E-3E91-4955-A44F-19E0478411D0}" destId="{E8E3C900-D510-4795-98B1-1CD047F2C6F2}" srcOrd="0" destOrd="3" presId="urn:microsoft.com/office/officeart/2016/7/layout/LinearArrowProcessNumbered"/>
    <dgm:cxn modelId="{2EB8214B-54CD-4EC7-B0B1-5892BF501820}" type="presParOf" srcId="{3D5B9450-725D-425F-B245-0B693368C16A}" destId="{C92FF826-CD3F-46E6-AE62-F8532C5F52D6}" srcOrd="0" destOrd="0" presId="urn:microsoft.com/office/officeart/2016/7/layout/LinearArrowProcessNumbered"/>
    <dgm:cxn modelId="{435B7897-0DCE-4CA7-B89F-8B39BA77300A}" type="presParOf" srcId="{C92FF826-CD3F-46E6-AE62-F8532C5F52D6}" destId="{508D5FDD-C7DF-43C9-AF2E-C59661CFE2FB}" srcOrd="0" destOrd="0" presId="urn:microsoft.com/office/officeart/2016/7/layout/LinearArrowProcessNumbered"/>
    <dgm:cxn modelId="{10265FF1-AF40-411A-B996-6F2A9C47B7BA}" type="presParOf" srcId="{C92FF826-CD3F-46E6-AE62-F8532C5F52D6}" destId="{BBCE8205-7CFF-44DA-B481-C358BFEC1A84}" srcOrd="1" destOrd="0" presId="urn:microsoft.com/office/officeart/2016/7/layout/LinearArrowProcessNumbered"/>
    <dgm:cxn modelId="{EFB09F12-6F9B-44F8-9E03-6146A389F2DB}" type="presParOf" srcId="{BBCE8205-7CFF-44DA-B481-C358BFEC1A84}" destId="{ABD98818-F87A-48D4-A3FE-92522A29039A}" srcOrd="0" destOrd="0" presId="urn:microsoft.com/office/officeart/2016/7/layout/LinearArrowProcessNumbered"/>
    <dgm:cxn modelId="{239A3722-F59F-4DD9-8060-C25C2A709AF2}" type="presParOf" srcId="{BBCE8205-7CFF-44DA-B481-C358BFEC1A84}" destId="{8876D95C-B5E4-498D-8986-6100A034823D}" srcOrd="1" destOrd="0" presId="urn:microsoft.com/office/officeart/2016/7/layout/LinearArrowProcessNumbered"/>
    <dgm:cxn modelId="{7F9F1E13-A130-41A5-A3A4-5A650B676154}" type="presParOf" srcId="{BBCE8205-7CFF-44DA-B481-C358BFEC1A84}" destId="{7A8D806A-2998-4613-9837-1B50F2C8B9B8}" srcOrd="2" destOrd="0" presId="urn:microsoft.com/office/officeart/2016/7/layout/LinearArrowProcessNumbered"/>
    <dgm:cxn modelId="{1CDB0D2B-38C9-4FA1-8805-2CDBEAC0BC64}" type="presParOf" srcId="{BBCE8205-7CFF-44DA-B481-C358BFEC1A84}" destId="{88E45C1D-1540-4264-98B1-9D47851A0C4B}" srcOrd="3" destOrd="0" presId="urn:microsoft.com/office/officeart/2016/7/layout/LinearArrowProcessNumbered"/>
    <dgm:cxn modelId="{92169F27-EF17-4EDE-B918-F9C32C7D71CD}" type="presParOf" srcId="{C92FF826-CD3F-46E6-AE62-F8532C5F52D6}" destId="{DE614EC4-EDE0-431D-9845-6DA6383F6177}" srcOrd="2" destOrd="0" presId="urn:microsoft.com/office/officeart/2016/7/layout/LinearArrowProcessNumbered"/>
    <dgm:cxn modelId="{9ABAC908-4DC9-4AA0-B43A-F3FEB013EE70}" type="presParOf" srcId="{3D5B9450-725D-425F-B245-0B693368C16A}" destId="{2CC04690-C28C-4F13-96B6-E50261CDF5A2}" srcOrd="1" destOrd="0" presId="urn:microsoft.com/office/officeart/2016/7/layout/LinearArrowProcessNumbered"/>
    <dgm:cxn modelId="{209DFD3F-0B26-4EB2-A831-767D7494E14C}" type="presParOf" srcId="{3D5B9450-725D-425F-B245-0B693368C16A}" destId="{911FFF52-B0F8-4AB2-8B68-E2FFAF57DCB7}" srcOrd="2" destOrd="0" presId="urn:microsoft.com/office/officeart/2016/7/layout/LinearArrowProcessNumbered"/>
    <dgm:cxn modelId="{66BFBC41-8841-4E83-9DEA-9C627A7EE27B}" type="presParOf" srcId="{911FFF52-B0F8-4AB2-8B68-E2FFAF57DCB7}" destId="{014DF259-3B6D-4B07-921C-9617169BA447}" srcOrd="0" destOrd="0" presId="urn:microsoft.com/office/officeart/2016/7/layout/LinearArrowProcessNumbered"/>
    <dgm:cxn modelId="{494420C8-CC21-4D0C-A162-3A45174C0D97}" type="presParOf" srcId="{911FFF52-B0F8-4AB2-8B68-E2FFAF57DCB7}" destId="{72EC082B-B948-49DF-B538-32544D1BD403}" srcOrd="1" destOrd="0" presId="urn:microsoft.com/office/officeart/2016/7/layout/LinearArrowProcessNumbered"/>
    <dgm:cxn modelId="{C8C7B9B5-7DFC-4660-A169-C1DB32B01E7D}" type="presParOf" srcId="{72EC082B-B948-49DF-B538-32544D1BD403}" destId="{4367356B-B263-45B5-B4AC-790F07D8EDB4}" srcOrd="0" destOrd="0" presId="urn:microsoft.com/office/officeart/2016/7/layout/LinearArrowProcessNumbered"/>
    <dgm:cxn modelId="{AFD24FA8-D6A1-4DE9-AA3C-12BD56441C2F}" type="presParOf" srcId="{72EC082B-B948-49DF-B538-32544D1BD403}" destId="{EB1A0D6F-A5C0-4F9F-9202-8E9F56EE41F8}" srcOrd="1" destOrd="0" presId="urn:microsoft.com/office/officeart/2016/7/layout/LinearArrowProcessNumbered"/>
    <dgm:cxn modelId="{DBCB5E4C-6132-4977-9147-FEB3575948F6}" type="presParOf" srcId="{72EC082B-B948-49DF-B538-32544D1BD403}" destId="{10CE2F35-CFAD-44E7-8A3B-C1BC8BF63E79}" srcOrd="2" destOrd="0" presId="urn:microsoft.com/office/officeart/2016/7/layout/LinearArrowProcessNumbered"/>
    <dgm:cxn modelId="{9CDC9A35-AB24-400D-866D-5ED589CC64CB}" type="presParOf" srcId="{72EC082B-B948-49DF-B538-32544D1BD403}" destId="{7089093B-85A0-40BB-9162-214FFD3B9987}" srcOrd="3" destOrd="0" presId="urn:microsoft.com/office/officeart/2016/7/layout/LinearArrowProcessNumbered"/>
    <dgm:cxn modelId="{F1788685-B9EE-4A76-82BC-6CF3503F8AB0}" type="presParOf" srcId="{911FFF52-B0F8-4AB2-8B68-E2FFAF57DCB7}" destId="{E8E3C900-D510-4795-98B1-1CD047F2C6F2}" srcOrd="2" destOrd="0" presId="urn:microsoft.com/office/officeart/2016/7/layout/LinearArrowProcessNumbered"/>
    <dgm:cxn modelId="{839C7FB1-AE10-4932-A22A-E588F5B4B1E9}" type="presParOf" srcId="{3D5B9450-725D-425F-B245-0B693368C16A}" destId="{A6727B9F-4E04-4235-BC6B-DA363A6964EB}" srcOrd="3" destOrd="0" presId="urn:microsoft.com/office/officeart/2016/7/layout/LinearArrowProcessNumbered"/>
    <dgm:cxn modelId="{BAC462A8-E87B-4DEE-9090-00DDFDA3B48F}" type="presParOf" srcId="{3D5B9450-725D-425F-B245-0B693368C16A}" destId="{C2820D81-61C7-4244-9709-2F43A549FEFE}" srcOrd="4" destOrd="0" presId="urn:microsoft.com/office/officeart/2016/7/layout/LinearArrowProcessNumbered"/>
    <dgm:cxn modelId="{0AD7FEBA-A3B2-4482-A3A3-2B995A0429F4}" type="presParOf" srcId="{C2820D81-61C7-4244-9709-2F43A549FEFE}" destId="{AD3C3985-A332-4BA7-9BFE-83E2FB324F66}" srcOrd="0" destOrd="0" presId="urn:microsoft.com/office/officeart/2016/7/layout/LinearArrowProcessNumbered"/>
    <dgm:cxn modelId="{BA9851EF-0EAD-44B0-BD2D-43648F34BC75}" type="presParOf" srcId="{C2820D81-61C7-4244-9709-2F43A549FEFE}" destId="{F10961A5-32A8-4748-AF43-DF622A472B31}" srcOrd="1" destOrd="0" presId="urn:microsoft.com/office/officeart/2016/7/layout/LinearArrowProcessNumbered"/>
    <dgm:cxn modelId="{D8C9C6E0-2137-4BAE-ADD2-275507DB2557}" type="presParOf" srcId="{F10961A5-32A8-4748-AF43-DF622A472B31}" destId="{F69EC02F-49DE-43A5-A73E-195934BF03D8}" srcOrd="0" destOrd="0" presId="urn:microsoft.com/office/officeart/2016/7/layout/LinearArrowProcessNumbered"/>
    <dgm:cxn modelId="{19021CFF-1256-478B-B594-623C97E01A55}" type="presParOf" srcId="{F10961A5-32A8-4748-AF43-DF622A472B31}" destId="{92ED98E9-8C99-45D0-8BFC-6D140008079C}" srcOrd="1" destOrd="0" presId="urn:microsoft.com/office/officeart/2016/7/layout/LinearArrowProcessNumbered"/>
    <dgm:cxn modelId="{F708E8AC-A20C-4485-AED9-2CC80A302FC6}" type="presParOf" srcId="{F10961A5-32A8-4748-AF43-DF622A472B31}" destId="{992CE89C-BBF2-49A8-9EE8-003147BBBD15}" srcOrd="2" destOrd="0" presId="urn:microsoft.com/office/officeart/2016/7/layout/LinearArrowProcessNumbered"/>
    <dgm:cxn modelId="{11B9C1DB-4969-4273-9FD7-F32969E2A53D}" type="presParOf" srcId="{F10961A5-32A8-4748-AF43-DF622A472B31}" destId="{70A3F738-A532-4195-9258-3E57D8507769}" srcOrd="3" destOrd="0" presId="urn:microsoft.com/office/officeart/2016/7/layout/LinearArrowProcessNumbered"/>
    <dgm:cxn modelId="{2AC57D8D-1F32-4B1D-9323-60E9F63A719D}" type="presParOf" srcId="{C2820D81-61C7-4244-9709-2F43A549FEFE}" destId="{DC049283-225F-4B6F-88AC-F59B3FB94B24}"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255C1F-FA07-4B71-B29D-24FE3DC8B59A}" type="doc">
      <dgm:prSet loTypeId="urn:microsoft.com/office/officeart/2005/8/layout/hProcess6" loCatId="process" qsTypeId="urn:microsoft.com/office/officeart/2005/8/quickstyle/simple1" qsCatId="simple" csTypeId="urn:microsoft.com/office/officeart/2005/8/colors/colorful1" csCatId="colorful" phldr="1"/>
      <dgm:spPr/>
      <dgm:t>
        <a:bodyPr/>
        <a:lstStyle/>
        <a:p>
          <a:endParaRPr lang="en-US"/>
        </a:p>
      </dgm:t>
    </dgm:pt>
    <dgm:pt modelId="{D672009E-9CF9-4E1A-A925-0675CA4B8097}">
      <dgm:prSet/>
      <dgm:spPr/>
      <dgm:t>
        <a:bodyPr/>
        <a:lstStyle/>
        <a:p>
          <a:r>
            <a:rPr lang="en-US" b="1" dirty="0"/>
            <a:t>Inclusion criteria-</a:t>
          </a:r>
          <a:r>
            <a:rPr lang="en-IN" b="1" dirty="0"/>
            <a:t> </a:t>
          </a:r>
          <a:endParaRPr lang="en-US" dirty="0"/>
        </a:p>
      </dgm:t>
    </dgm:pt>
    <dgm:pt modelId="{5CC4E6DB-00DA-437F-96D9-064CAD8918B1}" type="parTrans" cxnId="{3EA100EE-243D-4C29-A06F-8C6C07D2247E}">
      <dgm:prSet/>
      <dgm:spPr/>
      <dgm:t>
        <a:bodyPr/>
        <a:lstStyle/>
        <a:p>
          <a:endParaRPr lang="en-US"/>
        </a:p>
      </dgm:t>
    </dgm:pt>
    <dgm:pt modelId="{9BCFE2EF-A553-4EA8-B65B-0FBEB596061F}" type="sibTrans" cxnId="{3EA100EE-243D-4C29-A06F-8C6C07D2247E}">
      <dgm:prSet/>
      <dgm:spPr/>
      <dgm:t>
        <a:bodyPr/>
        <a:lstStyle/>
        <a:p>
          <a:endParaRPr lang="en-US"/>
        </a:p>
      </dgm:t>
    </dgm:pt>
    <dgm:pt modelId="{38083EAB-85EF-47D9-AD0E-0D0051CEEA41}">
      <dgm:prSet custT="1"/>
      <dgm:spPr/>
      <dgm:t>
        <a:bodyPr/>
        <a:lstStyle/>
        <a:p>
          <a:r>
            <a:rPr lang="en-US" sz="1400" b="1" dirty="0">
              <a:latin typeface="Times New Roman" panose="02020603050405020304" pitchFamily="18" charset="0"/>
              <a:cs typeface="Times New Roman" panose="02020603050405020304" pitchFamily="18" charset="0"/>
            </a:rPr>
            <a:t>Types of study to be included </a:t>
          </a:r>
          <a:r>
            <a:rPr lang="en-US" sz="1400" dirty="0">
              <a:latin typeface="Times New Roman" panose="02020603050405020304" pitchFamily="18" charset="0"/>
              <a:cs typeface="Times New Roman" panose="02020603050405020304" pitchFamily="18" charset="0"/>
            </a:rPr>
            <a:t>- cross-sectional studies only. </a:t>
          </a:r>
        </a:p>
      </dgm:t>
    </dgm:pt>
    <dgm:pt modelId="{039CC8EE-4ACA-4EAB-9777-663613CF06B3}" type="parTrans" cxnId="{06B3CFB2-7862-48FE-A894-56589CD79889}">
      <dgm:prSet/>
      <dgm:spPr/>
      <dgm:t>
        <a:bodyPr/>
        <a:lstStyle/>
        <a:p>
          <a:endParaRPr lang="en-US"/>
        </a:p>
      </dgm:t>
    </dgm:pt>
    <dgm:pt modelId="{F6B8E233-0F85-46BD-B814-40D37D3432DF}" type="sibTrans" cxnId="{06B3CFB2-7862-48FE-A894-56589CD79889}">
      <dgm:prSet/>
      <dgm:spPr/>
      <dgm:t>
        <a:bodyPr/>
        <a:lstStyle/>
        <a:p>
          <a:endParaRPr lang="en-US"/>
        </a:p>
      </dgm:t>
    </dgm:pt>
    <dgm:pt modelId="{ACE00AE9-212C-4297-979A-9D0C288A904E}">
      <dgm:prSet custT="1"/>
      <dgm:spPr/>
      <dgm:t>
        <a:bodyPr/>
        <a:lstStyle/>
        <a:p>
          <a:r>
            <a:rPr lang="en-US" sz="1400" b="1" dirty="0">
              <a:latin typeface="Times New Roman" panose="02020603050405020304" pitchFamily="18" charset="0"/>
              <a:cs typeface="Times New Roman" panose="02020603050405020304" pitchFamily="18" charset="0"/>
            </a:rPr>
            <a:t>Participants- </a:t>
          </a:r>
          <a:r>
            <a:rPr lang="en-US" sz="1400" dirty="0">
              <a:latin typeface="Times New Roman" panose="02020603050405020304" pitchFamily="18" charset="0"/>
              <a:cs typeface="Times New Roman" panose="02020603050405020304" pitchFamily="18" charset="0"/>
            </a:rPr>
            <a:t>Pregnant women &amp; Recently Delivered women  in India.</a:t>
          </a:r>
        </a:p>
      </dgm:t>
    </dgm:pt>
    <dgm:pt modelId="{174BD268-C13C-4BC7-BD78-9EE0A1CF8D0A}" type="parTrans" cxnId="{DB23A5A1-A8EA-42F7-A1F1-E9A8FD795DD8}">
      <dgm:prSet/>
      <dgm:spPr/>
      <dgm:t>
        <a:bodyPr/>
        <a:lstStyle/>
        <a:p>
          <a:endParaRPr lang="en-US"/>
        </a:p>
      </dgm:t>
    </dgm:pt>
    <dgm:pt modelId="{B312D086-D70A-464B-9FDC-345F6897DBE6}" type="sibTrans" cxnId="{DB23A5A1-A8EA-42F7-A1F1-E9A8FD795DD8}">
      <dgm:prSet/>
      <dgm:spPr/>
      <dgm:t>
        <a:bodyPr/>
        <a:lstStyle/>
        <a:p>
          <a:endParaRPr lang="en-US"/>
        </a:p>
      </dgm:t>
    </dgm:pt>
    <dgm:pt modelId="{3CF47293-D9E3-453E-A3EB-8AB2575F6B83}">
      <dgm:prSet custT="1"/>
      <dgm:spPr/>
      <dgm:t>
        <a:bodyPr/>
        <a:lstStyle/>
        <a:p>
          <a:r>
            <a:rPr lang="en-US" sz="1400" b="1" dirty="0">
              <a:latin typeface="Times New Roman" panose="02020603050405020304" pitchFamily="18" charset="0"/>
              <a:cs typeface="Times New Roman" panose="02020603050405020304" pitchFamily="18" charset="0"/>
            </a:rPr>
            <a:t>Setting-</a:t>
          </a:r>
          <a:r>
            <a:rPr lang="en-US" sz="1400" dirty="0">
              <a:latin typeface="Times New Roman" panose="02020603050405020304" pitchFamily="18" charset="0"/>
              <a:cs typeface="Times New Roman" panose="02020603050405020304" pitchFamily="18" charset="0"/>
            </a:rPr>
            <a:t> </a:t>
          </a:r>
          <a:r>
            <a:rPr lang="en-IN" sz="1400" dirty="0">
              <a:latin typeface="Times New Roman" panose="02020603050405020304" pitchFamily="18" charset="0"/>
              <a:cs typeface="Times New Roman" panose="02020603050405020304" pitchFamily="18" charset="0"/>
            </a:rPr>
            <a:t>Studies conducted both at the community and institutional level. </a:t>
          </a:r>
          <a:endParaRPr lang="en-US" sz="1400" dirty="0">
            <a:latin typeface="Times New Roman" panose="02020603050405020304" pitchFamily="18" charset="0"/>
            <a:cs typeface="Times New Roman" panose="02020603050405020304" pitchFamily="18" charset="0"/>
          </a:endParaRPr>
        </a:p>
      </dgm:t>
    </dgm:pt>
    <dgm:pt modelId="{460AF132-D353-4FEF-8A2B-1E87181051DC}" type="parTrans" cxnId="{8C66BC98-4B46-4850-9FB3-A6931CD70915}">
      <dgm:prSet/>
      <dgm:spPr/>
      <dgm:t>
        <a:bodyPr/>
        <a:lstStyle/>
        <a:p>
          <a:endParaRPr lang="en-US"/>
        </a:p>
      </dgm:t>
    </dgm:pt>
    <dgm:pt modelId="{7254D305-A135-490C-88D6-3C6C19EC3DC3}" type="sibTrans" cxnId="{8C66BC98-4B46-4850-9FB3-A6931CD70915}">
      <dgm:prSet/>
      <dgm:spPr/>
      <dgm:t>
        <a:bodyPr/>
        <a:lstStyle/>
        <a:p>
          <a:endParaRPr lang="en-US"/>
        </a:p>
      </dgm:t>
    </dgm:pt>
    <dgm:pt modelId="{A2B56815-20E4-40AB-A8D5-6C9853AA306D}">
      <dgm:prSet custT="1"/>
      <dgm:spPr/>
      <dgm:t>
        <a:bodyPr/>
        <a:lstStyle/>
        <a:p>
          <a:r>
            <a:rPr lang="en-US" sz="1400" b="1" dirty="0">
              <a:latin typeface="Times New Roman" panose="02020603050405020304" pitchFamily="18" charset="0"/>
              <a:cs typeface="Times New Roman" panose="02020603050405020304" pitchFamily="18" charset="0"/>
            </a:rPr>
            <a:t>Outcome- </a:t>
          </a:r>
          <a:r>
            <a:rPr lang="en-US" sz="1400" dirty="0">
              <a:latin typeface="Times New Roman" panose="02020603050405020304" pitchFamily="18" charset="0"/>
              <a:cs typeface="Times New Roman" panose="02020603050405020304" pitchFamily="18" charset="0"/>
            </a:rPr>
            <a:t>Prevalence of BPCR  among pregnant women and Recently delivered women  in India</a:t>
          </a:r>
          <a:r>
            <a:rPr lang="en-US" sz="1400" b="1" dirty="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dgm:t>
    </dgm:pt>
    <dgm:pt modelId="{399F1313-2A4A-4B87-B661-CAF07332E5EF}" type="parTrans" cxnId="{D6F06018-A3D2-4332-AC5C-5AEC7C4ECA86}">
      <dgm:prSet/>
      <dgm:spPr/>
      <dgm:t>
        <a:bodyPr/>
        <a:lstStyle/>
        <a:p>
          <a:endParaRPr lang="en-US"/>
        </a:p>
      </dgm:t>
    </dgm:pt>
    <dgm:pt modelId="{5E51BCF5-9D80-4493-9329-6DAD3B04CCF4}" type="sibTrans" cxnId="{D6F06018-A3D2-4332-AC5C-5AEC7C4ECA86}">
      <dgm:prSet/>
      <dgm:spPr/>
      <dgm:t>
        <a:bodyPr/>
        <a:lstStyle/>
        <a:p>
          <a:endParaRPr lang="en-US"/>
        </a:p>
      </dgm:t>
    </dgm:pt>
    <dgm:pt modelId="{EE37FDB0-45A8-468C-BE44-AC65E8F16FAE}">
      <dgm:prSet custT="1"/>
      <dgm:spPr/>
      <dgm:t>
        <a:bodyPr/>
        <a:lstStyle/>
        <a:p>
          <a:r>
            <a:rPr lang="en-IN" sz="1400" b="1" dirty="0">
              <a:latin typeface="Times New Roman" panose="02020603050405020304" pitchFamily="18" charset="0"/>
              <a:cs typeface="Times New Roman" panose="02020603050405020304" pitchFamily="18" charset="0"/>
            </a:rPr>
            <a:t>Selection of Articles</a:t>
          </a:r>
          <a:r>
            <a:rPr lang="en-IN" sz="1400" dirty="0">
              <a:latin typeface="Times New Roman" panose="02020603050405020304" pitchFamily="18" charset="0"/>
              <a:cs typeface="Times New Roman" panose="02020603050405020304" pitchFamily="18" charset="0"/>
            </a:rPr>
            <a:t>- which</a:t>
          </a:r>
          <a:r>
            <a:rPr lang="en-IN" sz="1200" dirty="0">
              <a:latin typeface="Times New Roman" panose="02020603050405020304" pitchFamily="18" charset="0"/>
              <a:cs typeface="Times New Roman" panose="02020603050405020304" pitchFamily="18" charset="0"/>
            </a:rPr>
            <a:t> includes BPCR as an outcome.</a:t>
          </a:r>
          <a:endParaRPr lang="en-US" sz="1200" dirty="0">
            <a:latin typeface="Times New Roman" panose="02020603050405020304" pitchFamily="18" charset="0"/>
            <a:cs typeface="Times New Roman" panose="02020603050405020304" pitchFamily="18" charset="0"/>
          </a:endParaRPr>
        </a:p>
      </dgm:t>
    </dgm:pt>
    <dgm:pt modelId="{F5D347C1-6F18-49A6-BA32-7DC4CDCA6809}" type="parTrans" cxnId="{543942C5-E171-452C-A6A5-D018E40F4233}">
      <dgm:prSet/>
      <dgm:spPr/>
      <dgm:t>
        <a:bodyPr/>
        <a:lstStyle/>
        <a:p>
          <a:endParaRPr lang="en-US"/>
        </a:p>
      </dgm:t>
    </dgm:pt>
    <dgm:pt modelId="{F5A04EAB-1890-4435-970B-EB382EEB0A6D}" type="sibTrans" cxnId="{543942C5-E171-452C-A6A5-D018E40F4233}">
      <dgm:prSet/>
      <dgm:spPr/>
      <dgm:t>
        <a:bodyPr/>
        <a:lstStyle/>
        <a:p>
          <a:endParaRPr lang="en-US"/>
        </a:p>
      </dgm:t>
    </dgm:pt>
    <dgm:pt modelId="{55EE6C5E-B1D3-4676-9B96-6E0D77757ADC}">
      <dgm:prSet/>
      <dgm:spPr/>
      <dgm:t>
        <a:bodyPr/>
        <a:lstStyle/>
        <a:p>
          <a:r>
            <a:rPr lang="en-IN" b="1" dirty="0"/>
            <a:t>Exclusion Criteria-</a:t>
          </a:r>
          <a:r>
            <a:rPr lang="en-IN" dirty="0"/>
            <a:t> </a:t>
          </a:r>
          <a:endParaRPr lang="en-US" dirty="0"/>
        </a:p>
      </dgm:t>
    </dgm:pt>
    <dgm:pt modelId="{9CDC937A-0303-4A78-9BF4-D33D5FFFAD12}" type="parTrans" cxnId="{77FA909D-3983-4BAA-B4B1-89C46E473937}">
      <dgm:prSet/>
      <dgm:spPr/>
      <dgm:t>
        <a:bodyPr/>
        <a:lstStyle/>
        <a:p>
          <a:endParaRPr lang="en-US"/>
        </a:p>
      </dgm:t>
    </dgm:pt>
    <dgm:pt modelId="{CE85FE36-DBD0-4486-918D-DADF91CB9E8D}" type="sibTrans" cxnId="{77FA909D-3983-4BAA-B4B1-89C46E473937}">
      <dgm:prSet/>
      <dgm:spPr/>
      <dgm:t>
        <a:bodyPr/>
        <a:lstStyle/>
        <a:p>
          <a:endParaRPr lang="en-US"/>
        </a:p>
      </dgm:t>
    </dgm:pt>
    <dgm:pt modelId="{BDA22C79-68C7-42B2-A2CF-BA226886FEBE}">
      <dgm:prSet custT="1"/>
      <dgm:spPr/>
      <dgm:t>
        <a:bodyPr/>
        <a:lstStyle/>
        <a:p>
          <a:r>
            <a:rPr lang="en-IN" sz="1600" dirty="0">
              <a:latin typeface="Times New Roman" panose="02020603050405020304" pitchFamily="18" charset="0"/>
              <a:cs typeface="Times New Roman" panose="02020603050405020304" pitchFamily="18" charset="0"/>
            </a:rPr>
            <a:t>Studies which did not reported the outcome variable.</a:t>
          </a:r>
          <a:endParaRPr lang="en-US" sz="1600" dirty="0">
            <a:latin typeface="Times New Roman" panose="02020603050405020304" pitchFamily="18" charset="0"/>
            <a:cs typeface="Times New Roman" panose="02020603050405020304" pitchFamily="18" charset="0"/>
          </a:endParaRPr>
        </a:p>
      </dgm:t>
    </dgm:pt>
    <dgm:pt modelId="{D6DED6BB-7455-4747-8C0F-E42B4AF9C106}" type="parTrans" cxnId="{09D8CFC5-B9AB-4206-9B51-68608B9BD5D1}">
      <dgm:prSet/>
      <dgm:spPr/>
      <dgm:t>
        <a:bodyPr/>
        <a:lstStyle/>
        <a:p>
          <a:endParaRPr lang="en-US"/>
        </a:p>
      </dgm:t>
    </dgm:pt>
    <dgm:pt modelId="{B6DA79F8-71DB-4C68-A77D-F0908F91F7BC}" type="sibTrans" cxnId="{09D8CFC5-B9AB-4206-9B51-68608B9BD5D1}">
      <dgm:prSet/>
      <dgm:spPr/>
      <dgm:t>
        <a:bodyPr/>
        <a:lstStyle/>
        <a:p>
          <a:endParaRPr lang="en-US"/>
        </a:p>
      </dgm:t>
    </dgm:pt>
    <dgm:pt modelId="{A3032BF9-D988-4CE9-AE09-F26C23610AAB}">
      <dgm:prSet custT="1"/>
      <dgm:spPr/>
      <dgm:t>
        <a:bodyPr/>
        <a:lstStyle/>
        <a:p>
          <a:r>
            <a:rPr lang="en-IN" sz="1600" dirty="0">
              <a:latin typeface="Times New Roman" panose="02020603050405020304" pitchFamily="18" charset="0"/>
              <a:cs typeface="Times New Roman" panose="02020603050405020304" pitchFamily="18" charset="0"/>
            </a:rPr>
            <a:t>Studies which did not specify study population and qualitative studies were excluded</a:t>
          </a:r>
          <a:r>
            <a:rPr lang="en-IN" sz="1400" dirty="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dgm:t>
    </dgm:pt>
    <dgm:pt modelId="{4CD7C12E-A075-45B8-9DD9-ECA31CFD646A}" type="parTrans" cxnId="{496830B7-9B0F-49FC-92B9-4B806BF4D736}">
      <dgm:prSet/>
      <dgm:spPr/>
      <dgm:t>
        <a:bodyPr/>
        <a:lstStyle/>
        <a:p>
          <a:endParaRPr lang="en-US"/>
        </a:p>
      </dgm:t>
    </dgm:pt>
    <dgm:pt modelId="{E2C3CC17-AEFB-4777-9765-76B1CD6A572A}" type="sibTrans" cxnId="{496830B7-9B0F-49FC-92B9-4B806BF4D736}">
      <dgm:prSet/>
      <dgm:spPr/>
      <dgm:t>
        <a:bodyPr/>
        <a:lstStyle/>
        <a:p>
          <a:endParaRPr lang="en-US"/>
        </a:p>
      </dgm:t>
    </dgm:pt>
    <dgm:pt modelId="{56581ADE-8553-4F92-AA2E-73318261CFAA}" type="pres">
      <dgm:prSet presAssocID="{EA255C1F-FA07-4B71-B29D-24FE3DC8B59A}" presName="theList" presStyleCnt="0">
        <dgm:presLayoutVars>
          <dgm:dir/>
          <dgm:animLvl val="lvl"/>
          <dgm:resizeHandles val="exact"/>
        </dgm:presLayoutVars>
      </dgm:prSet>
      <dgm:spPr/>
    </dgm:pt>
    <dgm:pt modelId="{91FAD39C-00CF-4BA5-902A-714789C768C3}" type="pres">
      <dgm:prSet presAssocID="{D672009E-9CF9-4E1A-A925-0675CA4B8097}" presName="compNode" presStyleCnt="0"/>
      <dgm:spPr/>
    </dgm:pt>
    <dgm:pt modelId="{34DF8588-5E1D-41BA-ABF9-68AFD8C2566D}" type="pres">
      <dgm:prSet presAssocID="{D672009E-9CF9-4E1A-A925-0675CA4B8097}" presName="noGeometry" presStyleCnt="0"/>
      <dgm:spPr/>
    </dgm:pt>
    <dgm:pt modelId="{FEED94F7-CE29-4350-8CC5-2E98ED67A1D5}" type="pres">
      <dgm:prSet presAssocID="{D672009E-9CF9-4E1A-A925-0675CA4B8097}" presName="childTextVisible" presStyleLbl="bgAccFollowNode1" presStyleIdx="0" presStyleCnt="2" custScaleX="125604" custScaleY="114560" custLinFactNeighborX="1407" custLinFactNeighborY="1256">
        <dgm:presLayoutVars>
          <dgm:bulletEnabled val="1"/>
        </dgm:presLayoutVars>
      </dgm:prSet>
      <dgm:spPr/>
    </dgm:pt>
    <dgm:pt modelId="{D89EEA29-2C0E-41A5-875D-9C180FFAE2B7}" type="pres">
      <dgm:prSet presAssocID="{D672009E-9CF9-4E1A-A925-0675CA4B8097}" presName="childTextHidden" presStyleLbl="bgAccFollowNode1" presStyleIdx="0" presStyleCnt="2"/>
      <dgm:spPr/>
    </dgm:pt>
    <dgm:pt modelId="{10D210EB-1312-4DF1-A66C-AD1F3B71348B}" type="pres">
      <dgm:prSet presAssocID="{D672009E-9CF9-4E1A-A925-0675CA4B8097}" presName="parentText" presStyleLbl="node1" presStyleIdx="0" presStyleCnt="2" custScaleX="91347" custLinFactNeighborX="-8895">
        <dgm:presLayoutVars>
          <dgm:chMax val="1"/>
          <dgm:bulletEnabled val="1"/>
        </dgm:presLayoutVars>
      </dgm:prSet>
      <dgm:spPr/>
    </dgm:pt>
    <dgm:pt modelId="{727DCD61-4C8D-4E56-A13E-99EDF91F0695}" type="pres">
      <dgm:prSet presAssocID="{D672009E-9CF9-4E1A-A925-0675CA4B8097}" presName="aSpace" presStyleCnt="0"/>
      <dgm:spPr/>
    </dgm:pt>
    <dgm:pt modelId="{A87A3DDE-B263-4397-BB90-468FB56B852E}" type="pres">
      <dgm:prSet presAssocID="{55EE6C5E-B1D3-4676-9B96-6E0D77757ADC}" presName="compNode" presStyleCnt="0"/>
      <dgm:spPr/>
    </dgm:pt>
    <dgm:pt modelId="{82746E97-B688-4F0E-94AD-AE39F0E7B6B5}" type="pres">
      <dgm:prSet presAssocID="{55EE6C5E-B1D3-4676-9B96-6E0D77757ADC}" presName="noGeometry" presStyleCnt="0"/>
      <dgm:spPr/>
    </dgm:pt>
    <dgm:pt modelId="{BEA7C1B6-421B-4FDB-B618-DAA9D4EE5F24}" type="pres">
      <dgm:prSet presAssocID="{55EE6C5E-B1D3-4676-9B96-6E0D77757ADC}" presName="childTextVisible" presStyleLbl="bgAccFollowNode1" presStyleIdx="1" presStyleCnt="2" custScaleX="100687" custScaleY="101644" custLinFactNeighborX="-2272" custLinFactNeighborY="-1017">
        <dgm:presLayoutVars>
          <dgm:bulletEnabled val="1"/>
        </dgm:presLayoutVars>
      </dgm:prSet>
      <dgm:spPr/>
    </dgm:pt>
    <dgm:pt modelId="{25590129-4627-4F13-AF76-33E56485E287}" type="pres">
      <dgm:prSet presAssocID="{55EE6C5E-B1D3-4676-9B96-6E0D77757ADC}" presName="childTextHidden" presStyleLbl="bgAccFollowNode1" presStyleIdx="1" presStyleCnt="2"/>
      <dgm:spPr/>
    </dgm:pt>
    <dgm:pt modelId="{36D804A4-8126-4E44-A3F1-928C2181ACA5}" type="pres">
      <dgm:prSet presAssocID="{55EE6C5E-B1D3-4676-9B96-6E0D77757ADC}" presName="parentText" presStyleLbl="node1" presStyleIdx="1" presStyleCnt="2" custScaleX="81075">
        <dgm:presLayoutVars>
          <dgm:chMax val="1"/>
          <dgm:bulletEnabled val="1"/>
        </dgm:presLayoutVars>
      </dgm:prSet>
      <dgm:spPr/>
    </dgm:pt>
  </dgm:ptLst>
  <dgm:cxnLst>
    <dgm:cxn modelId="{D6F06018-A3D2-4332-AC5C-5AEC7C4ECA86}" srcId="{D672009E-9CF9-4E1A-A925-0675CA4B8097}" destId="{A2B56815-20E4-40AB-A8D5-6C9853AA306D}" srcOrd="3" destOrd="0" parTransId="{399F1313-2A4A-4B87-B661-CAF07332E5EF}" sibTransId="{5E51BCF5-9D80-4493-9329-6DAD3B04CCF4}"/>
    <dgm:cxn modelId="{1C65BA27-F2AA-40DB-B7B4-3E394DB4099F}" type="presOf" srcId="{ACE00AE9-212C-4297-979A-9D0C288A904E}" destId="{D89EEA29-2C0E-41A5-875D-9C180FFAE2B7}" srcOrd="1" destOrd="1" presId="urn:microsoft.com/office/officeart/2005/8/layout/hProcess6"/>
    <dgm:cxn modelId="{FC71022F-DDF4-4B6D-8E3C-C706D594E8CE}" type="presOf" srcId="{A2B56815-20E4-40AB-A8D5-6C9853AA306D}" destId="{FEED94F7-CE29-4350-8CC5-2E98ED67A1D5}" srcOrd="0" destOrd="3" presId="urn:microsoft.com/office/officeart/2005/8/layout/hProcess6"/>
    <dgm:cxn modelId="{A7241335-19EF-4E77-AC33-912095826209}" type="presOf" srcId="{EA255C1F-FA07-4B71-B29D-24FE3DC8B59A}" destId="{56581ADE-8553-4F92-AA2E-73318261CFAA}" srcOrd="0" destOrd="0" presId="urn:microsoft.com/office/officeart/2005/8/layout/hProcess6"/>
    <dgm:cxn modelId="{61E7AF3B-E375-4038-8BC5-ECA12D69675D}" type="presOf" srcId="{EE37FDB0-45A8-468C-BE44-AC65E8F16FAE}" destId="{FEED94F7-CE29-4350-8CC5-2E98ED67A1D5}" srcOrd="0" destOrd="4" presId="urn:microsoft.com/office/officeart/2005/8/layout/hProcess6"/>
    <dgm:cxn modelId="{22D5423D-E7FD-4152-B305-804040D232AB}" type="presOf" srcId="{A3032BF9-D988-4CE9-AE09-F26C23610AAB}" destId="{25590129-4627-4F13-AF76-33E56485E287}" srcOrd="1" destOrd="1" presId="urn:microsoft.com/office/officeart/2005/8/layout/hProcess6"/>
    <dgm:cxn modelId="{7D30EF41-DDB7-4A13-BC13-AF17E5BFEF2B}" type="presOf" srcId="{55EE6C5E-B1D3-4676-9B96-6E0D77757ADC}" destId="{36D804A4-8126-4E44-A3F1-928C2181ACA5}" srcOrd="0" destOrd="0" presId="urn:microsoft.com/office/officeart/2005/8/layout/hProcess6"/>
    <dgm:cxn modelId="{98EE4B44-920E-4D12-87EA-7ACA310C9DCE}" type="presOf" srcId="{3CF47293-D9E3-453E-A3EB-8AB2575F6B83}" destId="{D89EEA29-2C0E-41A5-875D-9C180FFAE2B7}" srcOrd="1" destOrd="2" presId="urn:microsoft.com/office/officeart/2005/8/layout/hProcess6"/>
    <dgm:cxn modelId="{AD9AFE48-2DD6-4C8F-900B-DB1489C58DD3}" type="presOf" srcId="{3CF47293-D9E3-453E-A3EB-8AB2575F6B83}" destId="{FEED94F7-CE29-4350-8CC5-2E98ED67A1D5}" srcOrd="0" destOrd="2" presId="urn:microsoft.com/office/officeart/2005/8/layout/hProcess6"/>
    <dgm:cxn modelId="{4AF83249-32F1-4534-9CE1-BBC7833506EE}" type="presOf" srcId="{BDA22C79-68C7-42B2-A2CF-BA226886FEBE}" destId="{BEA7C1B6-421B-4FDB-B618-DAA9D4EE5F24}" srcOrd="0" destOrd="0" presId="urn:microsoft.com/office/officeart/2005/8/layout/hProcess6"/>
    <dgm:cxn modelId="{893BE44C-E047-4EF2-BA21-B7CEB9E8FD80}" type="presOf" srcId="{ACE00AE9-212C-4297-979A-9D0C288A904E}" destId="{FEED94F7-CE29-4350-8CC5-2E98ED67A1D5}" srcOrd="0" destOrd="1" presId="urn:microsoft.com/office/officeart/2005/8/layout/hProcess6"/>
    <dgm:cxn modelId="{67CA6554-64AD-4955-AAB1-ECEB8113B96E}" type="presOf" srcId="{38083EAB-85EF-47D9-AD0E-0D0051CEEA41}" destId="{D89EEA29-2C0E-41A5-875D-9C180FFAE2B7}" srcOrd="1" destOrd="0" presId="urn:microsoft.com/office/officeart/2005/8/layout/hProcess6"/>
    <dgm:cxn modelId="{E9D46F54-4752-49E9-91A4-1C027BFD8BDE}" type="presOf" srcId="{EE37FDB0-45A8-468C-BE44-AC65E8F16FAE}" destId="{D89EEA29-2C0E-41A5-875D-9C180FFAE2B7}" srcOrd="1" destOrd="4" presId="urn:microsoft.com/office/officeart/2005/8/layout/hProcess6"/>
    <dgm:cxn modelId="{319B2F83-4C51-42AC-9C9B-CDB42BB6FFD9}" type="presOf" srcId="{38083EAB-85EF-47D9-AD0E-0D0051CEEA41}" destId="{FEED94F7-CE29-4350-8CC5-2E98ED67A1D5}" srcOrd="0" destOrd="0" presId="urn:microsoft.com/office/officeart/2005/8/layout/hProcess6"/>
    <dgm:cxn modelId="{8C66BC98-4B46-4850-9FB3-A6931CD70915}" srcId="{D672009E-9CF9-4E1A-A925-0675CA4B8097}" destId="{3CF47293-D9E3-453E-A3EB-8AB2575F6B83}" srcOrd="2" destOrd="0" parTransId="{460AF132-D353-4FEF-8A2B-1E87181051DC}" sibTransId="{7254D305-A135-490C-88D6-3C6C19EC3DC3}"/>
    <dgm:cxn modelId="{77FA909D-3983-4BAA-B4B1-89C46E473937}" srcId="{EA255C1F-FA07-4B71-B29D-24FE3DC8B59A}" destId="{55EE6C5E-B1D3-4676-9B96-6E0D77757ADC}" srcOrd="1" destOrd="0" parTransId="{9CDC937A-0303-4A78-9BF4-D33D5FFFAD12}" sibTransId="{CE85FE36-DBD0-4486-918D-DADF91CB9E8D}"/>
    <dgm:cxn modelId="{36FB629E-B355-4FE7-926A-9E0DC3A18E03}" type="presOf" srcId="{D672009E-9CF9-4E1A-A925-0675CA4B8097}" destId="{10D210EB-1312-4DF1-A66C-AD1F3B71348B}" srcOrd="0" destOrd="0" presId="urn:microsoft.com/office/officeart/2005/8/layout/hProcess6"/>
    <dgm:cxn modelId="{DB23A5A1-A8EA-42F7-A1F1-E9A8FD795DD8}" srcId="{D672009E-9CF9-4E1A-A925-0675CA4B8097}" destId="{ACE00AE9-212C-4297-979A-9D0C288A904E}" srcOrd="1" destOrd="0" parTransId="{174BD268-C13C-4BC7-BD78-9EE0A1CF8D0A}" sibTransId="{B312D086-D70A-464B-9FDC-345F6897DBE6}"/>
    <dgm:cxn modelId="{06B3CFB2-7862-48FE-A894-56589CD79889}" srcId="{D672009E-9CF9-4E1A-A925-0675CA4B8097}" destId="{38083EAB-85EF-47D9-AD0E-0D0051CEEA41}" srcOrd="0" destOrd="0" parTransId="{039CC8EE-4ACA-4EAB-9777-663613CF06B3}" sibTransId="{F6B8E233-0F85-46BD-B814-40D37D3432DF}"/>
    <dgm:cxn modelId="{496830B7-9B0F-49FC-92B9-4B806BF4D736}" srcId="{55EE6C5E-B1D3-4676-9B96-6E0D77757ADC}" destId="{A3032BF9-D988-4CE9-AE09-F26C23610AAB}" srcOrd="1" destOrd="0" parTransId="{4CD7C12E-A075-45B8-9DD9-ECA31CFD646A}" sibTransId="{E2C3CC17-AEFB-4777-9765-76B1CD6A572A}"/>
    <dgm:cxn modelId="{543942C5-E171-452C-A6A5-D018E40F4233}" srcId="{D672009E-9CF9-4E1A-A925-0675CA4B8097}" destId="{EE37FDB0-45A8-468C-BE44-AC65E8F16FAE}" srcOrd="4" destOrd="0" parTransId="{F5D347C1-6F18-49A6-BA32-7DC4CDCA6809}" sibTransId="{F5A04EAB-1890-4435-970B-EB382EEB0A6D}"/>
    <dgm:cxn modelId="{09D8CFC5-B9AB-4206-9B51-68608B9BD5D1}" srcId="{55EE6C5E-B1D3-4676-9B96-6E0D77757ADC}" destId="{BDA22C79-68C7-42B2-A2CF-BA226886FEBE}" srcOrd="0" destOrd="0" parTransId="{D6DED6BB-7455-4747-8C0F-E42B4AF9C106}" sibTransId="{B6DA79F8-71DB-4C68-A77D-F0908F91F7BC}"/>
    <dgm:cxn modelId="{7390E6CD-031B-4567-8816-86A991AF73A5}" type="presOf" srcId="{A2B56815-20E4-40AB-A8D5-6C9853AA306D}" destId="{D89EEA29-2C0E-41A5-875D-9C180FFAE2B7}" srcOrd="1" destOrd="3" presId="urn:microsoft.com/office/officeart/2005/8/layout/hProcess6"/>
    <dgm:cxn modelId="{A510BAD6-F5E3-4CF9-9EA5-DA1424523149}" type="presOf" srcId="{A3032BF9-D988-4CE9-AE09-F26C23610AAB}" destId="{BEA7C1B6-421B-4FDB-B618-DAA9D4EE5F24}" srcOrd="0" destOrd="1" presId="urn:microsoft.com/office/officeart/2005/8/layout/hProcess6"/>
    <dgm:cxn modelId="{3EA100EE-243D-4C29-A06F-8C6C07D2247E}" srcId="{EA255C1F-FA07-4B71-B29D-24FE3DC8B59A}" destId="{D672009E-9CF9-4E1A-A925-0675CA4B8097}" srcOrd="0" destOrd="0" parTransId="{5CC4E6DB-00DA-437F-96D9-064CAD8918B1}" sibTransId="{9BCFE2EF-A553-4EA8-B65B-0FBEB596061F}"/>
    <dgm:cxn modelId="{34E166F6-311F-456D-9E6D-0E816EB255F2}" type="presOf" srcId="{BDA22C79-68C7-42B2-A2CF-BA226886FEBE}" destId="{25590129-4627-4F13-AF76-33E56485E287}" srcOrd="1" destOrd="0" presId="urn:microsoft.com/office/officeart/2005/8/layout/hProcess6"/>
    <dgm:cxn modelId="{3210574D-DE82-41E0-8EBD-1C181D46D892}" type="presParOf" srcId="{56581ADE-8553-4F92-AA2E-73318261CFAA}" destId="{91FAD39C-00CF-4BA5-902A-714789C768C3}" srcOrd="0" destOrd="0" presId="urn:microsoft.com/office/officeart/2005/8/layout/hProcess6"/>
    <dgm:cxn modelId="{D7834D98-C023-4F66-8CCE-76467F22C2F7}" type="presParOf" srcId="{91FAD39C-00CF-4BA5-902A-714789C768C3}" destId="{34DF8588-5E1D-41BA-ABF9-68AFD8C2566D}" srcOrd="0" destOrd="0" presId="urn:microsoft.com/office/officeart/2005/8/layout/hProcess6"/>
    <dgm:cxn modelId="{5CFECF5D-8E64-4CF1-965D-DACAEB07A413}" type="presParOf" srcId="{91FAD39C-00CF-4BA5-902A-714789C768C3}" destId="{FEED94F7-CE29-4350-8CC5-2E98ED67A1D5}" srcOrd="1" destOrd="0" presId="urn:microsoft.com/office/officeart/2005/8/layout/hProcess6"/>
    <dgm:cxn modelId="{F8687D9B-A1DD-4962-A94E-36CA072D7AA1}" type="presParOf" srcId="{91FAD39C-00CF-4BA5-902A-714789C768C3}" destId="{D89EEA29-2C0E-41A5-875D-9C180FFAE2B7}" srcOrd="2" destOrd="0" presId="urn:microsoft.com/office/officeart/2005/8/layout/hProcess6"/>
    <dgm:cxn modelId="{4B31626B-10F5-4166-9967-352A6B801B25}" type="presParOf" srcId="{91FAD39C-00CF-4BA5-902A-714789C768C3}" destId="{10D210EB-1312-4DF1-A66C-AD1F3B71348B}" srcOrd="3" destOrd="0" presId="urn:microsoft.com/office/officeart/2005/8/layout/hProcess6"/>
    <dgm:cxn modelId="{30C290C7-F273-4992-90C0-43C9418E5F52}" type="presParOf" srcId="{56581ADE-8553-4F92-AA2E-73318261CFAA}" destId="{727DCD61-4C8D-4E56-A13E-99EDF91F0695}" srcOrd="1" destOrd="0" presId="urn:microsoft.com/office/officeart/2005/8/layout/hProcess6"/>
    <dgm:cxn modelId="{B758B6D6-9D33-449A-8B09-A74AC6BF6B3A}" type="presParOf" srcId="{56581ADE-8553-4F92-AA2E-73318261CFAA}" destId="{A87A3DDE-B263-4397-BB90-468FB56B852E}" srcOrd="2" destOrd="0" presId="urn:microsoft.com/office/officeart/2005/8/layout/hProcess6"/>
    <dgm:cxn modelId="{3F70A027-F3B3-412B-ABEF-51A9B765FFBB}" type="presParOf" srcId="{A87A3DDE-B263-4397-BB90-468FB56B852E}" destId="{82746E97-B688-4F0E-94AD-AE39F0E7B6B5}" srcOrd="0" destOrd="0" presId="urn:microsoft.com/office/officeart/2005/8/layout/hProcess6"/>
    <dgm:cxn modelId="{37A418B4-59A7-4761-AEE3-5DD8CF2218DD}" type="presParOf" srcId="{A87A3DDE-B263-4397-BB90-468FB56B852E}" destId="{BEA7C1B6-421B-4FDB-B618-DAA9D4EE5F24}" srcOrd="1" destOrd="0" presId="urn:microsoft.com/office/officeart/2005/8/layout/hProcess6"/>
    <dgm:cxn modelId="{D23915A3-DCD4-4212-BDC2-68159BA0B291}" type="presParOf" srcId="{A87A3DDE-B263-4397-BB90-468FB56B852E}" destId="{25590129-4627-4F13-AF76-33E56485E287}" srcOrd="2" destOrd="0" presId="urn:microsoft.com/office/officeart/2005/8/layout/hProcess6"/>
    <dgm:cxn modelId="{7C249A15-39F1-40F7-AD43-43FAD2E55112}" type="presParOf" srcId="{A87A3DDE-B263-4397-BB90-468FB56B852E}" destId="{36D804A4-8126-4E44-A3F1-928C2181ACA5}"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C75976-D125-4894-A149-1F6FB906DBB7}" type="doc">
      <dgm:prSet loTypeId="urn:microsoft.com/office/officeart/2005/8/layout/list1" loCatId="list" qsTypeId="urn:microsoft.com/office/officeart/2005/8/quickstyle/simple1" qsCatId="simple" csTypeId="urn:microsoft.com/office/officeart/2005/8/colors/accent1_1" csCatId="accent1"/>
      <dgm:spPr/>
      <dgm:t>
        <a:bodyPr/>
        <a:lstStyle/>
        <a:p>
          <a:endParaRPr lang="en-US"/>
        </a:p>
      </dgm:t>
    </dgm:pt>
    <dgm:pt modelId="{6D3D959B-6A3C-46C3-B79C-EFF2AEC8DE50}">
      <dgm:prSet custT="1"/>
      <dgm:spPr/>
      <dgm:t>
        <a:bodyPr/>
        <a:lstStyle/>
        <a:p>
          <a:r>
            <a:rPr lang="en-US" sz="1600" b="1" dirty="0">
              <a:latin typeface="Times New Roman" panose="02020603050405020304" pitchFamily="18" charset="0"/>
              <a:cs typeface="Times New Roman" panose="02020603050405020304" pitchFamily="18" charset="0"/>
            </a:rPr>
            <a:t>Search methods for Identification of studies:-</a:t>
          </a:r>
          <a:endParaRPr lang="en-US" sz="1600" dirty="0">
            <a:latin typeface="Times New Roman" panose="02020603050405020304" pitchFamily="18" charset="0"/>
            <a:cs typeface="Times New Roman" panose="02020603050405020304" pitchFamily="18" charset="0"/>
          </a:endParaRPr>
        </a:p>
      </dgm:t>
    </dgm:pt>
    <dgm:pt modelId="{DCBD0EEC-2EDE-4D45-B4E2-A7D4F8D720A6}" type="parTrans" cxnId="{718EC1B2-6FE7-46D5-AC34-46FE2FD984AC}">
      <dgm:prSet/>
      <dgm:spPr/>
      <dgm:t>
        <a:bodyPr/>
        <a:lstStyle/>
        <a:p>
          <a:endParaRPr lang="en-US"/>
        </a:p>
      </dgm:t>
    </dgm:pt>
    <dgm:pt modelId="{4520318D-6DEF-44F2-950A-2B5C7C005104}" type="sibTrans" cxnId="{718EC1B2-6FE7-46D5-AC34-46FE2FD984AC}">
      <dgm:prSet/>
      <dgm:spPr/>
      <dgm:t>
        <a:bodyPr/>
        <a:lstStyle/>
        <a:p>
          <a:endParaRPr lang="en-US"/>
        </a:p>
      </dgm:t>
    </dgm:pt>
    <dgm:pt modelId="{BDDBA4F2-7247-402D-8B1D-ABD192C99B17}">
      <dgm:prSet custT="1"/>
      <dgm:spPr/>
      <dgm:t>
        <a:bodyPr/>
        <a:lstStyle/>
        <a:p>
          <a:r>
            <a:rPr lang="en-US" sz="1600">
              <a:latin typeface="Times New Roman" panose="02020603050405020304" pitchFamily="18" charset="0"/>
              <a:cs typeface="Times New Roman" panose="02020603050405020304" pitchFamily="18" charset="0"/>
            </a:rPr>
            <a:t>Data search was done till March 2023</a:t>
          </a:r>
        </a:p>
      </dgm:t>
    </dgm:pt>
    <dgm:pt modelId="{02F52C37-C364-4F54-BE0F-F08899B1F387}" type="parTrans" cxnId="{7D9C165C-1C1A-48C2-9990-3B59396FAD4C}">
      <dgm:prSet/>
      <dgm:spPr/>
      <dgm:t>
        <a:bodyPr/>
        <a:lstStyle/>
        <a:p>
          <a:endParaRPr lang="en-US"/>
        </a:p>
      </dgm:t>
    </dgm:pt>
    <dgm:pt modelId="{A8DEE9F1-2746-452D-9DCD-69A38373521C}" type="sibTrans" cxnId="{7D9C165C-1C1A-48C2-9990-3B59396FAD4C}">
      <dgm:prSet/>
      <dgm:spPr/>
      <dgm:t>
        <a:bodyPr/>
        <a:lstStyle/>
        <a:p>
          <a:endParaRPr lang="en-US"/>
        </a:p>
      </dgm:t>
    </dgm:pt>
    <dgm:pt modelId="{5BC93EC6-F344-4669-ADDB-FBE933CEE7ED}">
      <dgm:prSet custT="1"/>
      <dgm:spPr/>
      <dgm:t>
        <a:bodyPr/>
        <a:lstStyle/>
        <a:p>
          <a:r>
            <a:rPr lang="en-US" sz="1600" b="1">
              <a:latin typeface="Times New Roman" panose="02020603050405020304" pitchFamily="18" charset="0"/>
              <a:cs typeface="Times New Roman" panose="02020603050405020304" pitchFamily="18" charset="0"/>
            </a:rPr>
            <a:t>Electronic Searches – </a:t>
          </a:r>
          <a:endParaRPr lang="en-US" sz="1600">
            <a:latin typeface="Times New Roman" panose="02020603050405020304" pitchFamily="18" charset="0"/>
            <a:cs typeface="Times New Roman" panose="02020603050405020304" pitchFamily="18" charset="0"/>
          </a:endParaRPr>
        </a:p>
      </dgm:t>
    </dgm:pt>
    <dgm:pt modelId="{C0FE35DB-B6A7-4EBF-9ABE-A840485571A2}" type="parTrans" cxnId="{58318B78-FA19-40C8-BAC9-9E05F09FE56E}">
      <dgm:prSet/>
      <dgm:spPr/>
      <dgm:t>
        <a:bodyPr/>
        <a:lstStyle/>
        <a:p>
          <a:endParaRPr lang="en-US"/>
        </a:p>
      </dgm:t>
    </dgm:pt>
    <dgm:pt modelId="{7251CAAD-12BD-4B40-BC44-298CC88E2779}" type="sibTrans" cxnId="{58318B78-FA19-40C8-BAC9-9E05F09FE56E}">
      <dgm:prSet/>
      <dgm:spPr/>
      <dgm:t>
        <a:bodyPr/>
        <a:lstStyle/>
        <a:p>
          <a:endParaRPr lang="en-US"/>
        </a:p>
      </dgm:t>
    </dgm:pt>
    <dgm:pt modelId="{7AB42435-5D76-4F87-943F-9FE978B6DD1A}">
      <dgm:prSet custT="1"/>
      <dgm:spPr/>
      <dgm:t>
        <a:bodyPr/>
        <a:lstStyle/>
        <a:p>
          <a:r>
            <a:rPr lang="en-US" sz="1600">
              <a:latin typeface="Times New Roman" panose="02020603050405020304" pitchFamily="18" charset="0"/>
              <a:cs typeface="Times New Roman" panose="02020603050405020304" pitchFamily="18" charset="0"/>
            </a:rPr>
            <a:t>With major data bases like; PubMed, Google Scholar, Cochrane Library, and Proquest.</a:t>
          </a:r>
        </a:p>
      </dgm:t>
    </dgm:pt>
    <dgm:pt modelId="{165D7CCE-DF46-4DA5-9245-952F430D0874}" type="parTrans" cxnId="{C44C1541-CC4A-4338-99B1-400A09A38278}">
      <dgm:prSet/>
      <dgm:spPr/>
      <dgm:t>
        <a:bodyPr/>
        <a:lstStyle/>
        <a:p>
          <a:endParaRPr lang="en-US"/>
        </a:p>
      </dgm:t>
    </dgm:pt>
    <dgm:pt modelId="{9E2C4141-5B36-4EBA-954B-9AA4144CFD86}" type="sibTrans" cxnId="{C44C1541-CC4A-4338-99B1-400A09A38278}">
      <dgm:prSet/>
      <dgm:spPr/>
      <dgm:t>
        <a:bodyPr/>
        <a:lstStyle/>
        <a:p>
          <a:endParaRPr lang="en-US"/>
        </a:p>
      </dgm:t>
    </dgm:pt>
    <dgm:pt modelId="{19769B8F-CD42-45A9-B179-549379C729C7}">
      <dgm:prSet custT="1"/>
      <dgm:spPr/>
      <dgm:t>
        <a:bodyPr/>
        <a:lstStyle/>
        <a:p>
          <a:r>
            <a:rPr lang="en-US" sz="1600" i="1" dirty="0">
              <a:solidFill>
                <a:srgbClr val="C00000"/>
              </a:solidFill>
              <a:latin typeface="Times New Roman" panose="02020603050405020304" pitchFamily="18" charset="0"/>
              <a:cs typeface="Times New Roman" panose="02020603050405020304" pitchFamily="18" charset="0"/>
            </a:rPr>
            <a:t>A detailed keyword for each databases is attached as an annexure</a:t>
          </a:r>
          <a:endParaRPr lang="en-US" sz="1600" dirty="0">
            <a:solidFill>
              <a:srgbClr val="C00000"/>
            </a:solidFill>
            <a:latin typeface="Times New Roman" panose="02020603050405020304" pitchFamily="18" charset="0"/>
            <a:cs typeface="Times New Roman" panose="02020603050405020304" pitchFamily="18" charset="0"/>
          </a:endParaRPr>
        </a:p>
      </dgm:t>
    </dgm:pt>
    <dgm:pt modelId="{7B8BB6EB-CD93-4012-ACB6-9CECC423F5A9}" type="parTrans" cxnId="{0ECEC0ED-B47C-4954-AE9D-3E2C1DA86F5A}">
      <dgm:prSet/>
      <dgm:spPr/>
      <dgm:t>
        <a:bodyPr/>
        <a:lstStyle/>
        <a:p>
          <a:endParaRPr lang="en-US"/>
        </a:p>
      </dgm:t>
    </dgm:pt>
    <dgm:pt modelId="{05CED159-0192-4DBC-8261-5003903B7098}" type="sibTrans" cxnId="{0ECEC0ED-B47C-4954-AE9D-3E2C1DA86F5A}">
      <dgm:prSet/>
      <dgm:spPr/>
      <dgm:t>
        <a:bodyPr/>
        <a:lstStyle/>
        <a:p>
          <a:endParaRPr lang="en-US"/>
        </a:p>
      </dgm:t>
    </dgm:pt>
    <dgm:pt modelId="{DC73CC6B-83F9-4796-AA9D-5C15069C1862}">
      <dgm:prSet custT="1"/>
      <dgm:spPr/>
      <dgm:t>
        <a:bodyPr/>
        <a:lstStyle/>
        <a:p>
          <a:r>
            <a:rPr lang="en-IN" sz="1600" i="1" dirty="0">
              <a:latin typeface="Times New Roman" panose="02020603050405020304" pitchFamily="18" charset="0"/>
              <a:cs typeface="Times New Roman" panose="02020603050405020304" pitchFamily="18" charset="0"/>
            </a:rPr>
            <a:t>"pregnant women"[Title/Abstract] OR  birth preparedness"[Title/Abstract] OR emergency preparedness"[Title/Abstract] OR  “danger signs"[Title/Abstract] </a:t>
          </a:r>
          <a:endParaRPr lang="en-US" sz="1600" dirty="0">
            <a:latin typeface="Times New Roman" panose="02020603050405020304" pitchFamily="18" charset="0"/>
            <a:cs typeface="Times New Roman" panose="02020603050405020304" pitchFamily="18" charset="0"/>
          </a:endParaRPr>
        </a:p>
      </dgm:t>
    </dgm:pt>
    <dgm:pt modelId="{0EC6AB28-B8BD-44AA-A28F-5E57CF2692E5}" type="parTrans" cxnId="{27AB5156-2691-4025-919C-BCD387F2D442}">
      <dgm:prSet/>
      <dgm:spPr/>
      <dgm:t>
        <a:bodyPr/>
        <a:lstStyle/>
        <a:p>
          <a:endParaRPr lang="en-US"/>
        </a:p>
      </dgm:t>
    </dgm:pt>
    <dgm:pt modelId="{B77493DD-4E22-4B2F-8D86-CF6F31D67555}" type="sibTrans" cxnId="{27AB5156-2691-4025-919C-BCD387F2D442}">
      <dgm:prSet/>
      <dgm:spPr/>
      <dgm:t>
        <a:bodyPr/>
        <a:lstStyle/>
        <a:p>
          <a:endParaRPr lang="en-US"/>
        </a:p>
      </dgm:t>
    </dgm:pt>
    <dgm:pt modelId="{C6F10D87-B2B8-4F36-B6CF-D83953A0F369}">
      <dgm:prSet custT="1"/>
      <dgm:spPr/>
      <dgm:t>
        <a:bodyPr/>
        <a:lstStyle/>
        <a:p>
          <a:r>
            <a:rPr lang="en-US" sz="1600" b="1">
              <a:latin typeface="Times New Roman" panose="02020603050405020304" pitchFamily="18" charset="0"/>
              <a:cs typeface="Times New Roman" panose="02020603050405020304" pitchFamily="18" charset="0"/>
            </a:rPr>
            <a:t>Searching other Resources- </a:t>
          </a:r>
          <a:endParaRPr lang="en-US" sz="1600">
            <a:latin typeface="Times New Roman" panose="02020603050405020304" pitchFamily="18" charset="0"/>
            <a:cs typeface="Times New Roman" panose="02020603050405020304" pitchFamily="18" charset="0"/>
          </a:endParaRPr>
        </a:p>
      </dgm:t>
    </dgm:pt>
    <dgm:pt modelId="{6EFDD097-C701-4365-B54D-0D8B677EE782}" type="parTrans" cxnId="{72E71BC0-07D7-4972-9C55-775C4E698BE4}">
      <dgm:prSet/>
      <dgm:spPr/>
      <dgm:t>
        <a:bodyPr/>
        <a:lstStyle/>
        <a:p>
          <a:endParaRPr lang="en-US"/>
        </a:p>
      </dgm:t>
    </dgm:pt>
    <dgm:pt modelId="{283DB9B8-CACF-4907-898F-D3195952CFC3}" type="sibTrans" cxnId="{72E71BC0-07D7-4972-9C55-775C4E698BE4}">
      <dgm:prSet/>
      <dgm:spPr/>
      <dgm:t>
        <a:bodyPr/>
        <a:lstStyle/>
        <a:p>
          <a:endParaRPr lang="en-US"/>
        </a:p>
      </dgm:t>
    </dgm:pt>
    <dgm:pt modelId="{3DBD7A4A-72CE-4BDC-B2B6-4AC8229A6237}">
      <dgm:prSet custT="1"/>
      <dgm:spPr/>
      <dgm:t>
        <a:bodyPr/>
        <a:lstStyle/>
        <a:p>
          <a:r>
            <a:rPr lang="en-US" sz="1600">
              <a:latin typeface="Times New Roman" panose="02020603050405020304" pitchFamily="18" charset="0"/>
              <a:cs typeface="Times New Roman" panose="02020603050405020304" pitchFamily="18" charset="0"/>
            </a:rPr>
            <a:t>From Reference list and google Search.</a:t>
          </a:r>
        </a:p>
      </dgm:t>
    </dgm:pt>
    <dgm:pt modelId="{F6B6C808-7C27-437C-B32E-CF46962DE21B}" type="parTrans" cxnId="{1574A2F0-7626-4D2E-8CE8-814D4A6E9ACA}">
      <dgm:prSet/>
      <dgm:spPr/>
      <dgm:t>
        <a:bodyPr/>
        <a:lstStyle/>
        <a:p>
          <a:endParaRPr lang="en-US"/>
        </a:p>
      </dgm:t>
    </dgm:pt>
    <dgm:pt modelId="{D5FEAFAE-5C0D-4BC5-B31E-6CB3030B1C44}" type="sibTrans" cxnId="{1574A2F0-7626-4D2E-8CE8-814D4A6E9ACA}">
      <dgm:prSet/>
      <dgm:spPr/>
      <dgm:t>
        <a:bodyPr/>
        <a:lstStyle/>
        <a:p>
          <a:endParaRPr lang="en-US"/>
        </a:p>
      </dgm:t>
    </dgm:pt>
    <dgm:pt modelId="{C665F0E8-E456-4FDF-ABBC-1F09DC628B76}" type="pres">
      <dgm:prSet presAssocID="{13C75976-D125-4894-A149-1F6FB906DBB7}" presName="linear" presStyleCnt="0">
        <dgm:presLayoutVars>
          <dgm:dir/>
          <dgm:animLvl val="lvl"/>
          <dgm:resizeHandles val="exact"/>
        </dgm:presLayoutVars>
      </dgm:prSet>
      <dgm:spPr/>
    </dgm:pt>
    <dgm:pt modelId="{6FB7049A-ED74-4326-9570-A392ECD84B07}" type="pres">
      <dgm:prSet presAssocID="{6D3D959B-6A3C-46C3-B79C-EFF2AEC8DE50}" presName="parentLin" presStyleCnt="0"/>
      <dgm:spPr/>
    </dgm:pt>
    <dgm:pt modelId="{49197BF2-FF2E-4C94-894B-5F7264B7423B}" type="pres">
      <dgm:prSet presAssocID="{6D3D959B-6A3C-46C3-B79C-EFF2AEC8DE50}" presName="parentLeftMargin" presStyleLbl="node1" presStyleIdx="0" presStyleCnt="7"/>
      <dgm:spPr/>
    </dgm:pt>
    <dgm:pt modelId="{7E1DDEA3-4508-447C-AFD8-343C8EC1A114}" type="pres">
      <dgm:prSet presAssocID="{6D3D959B-6A3C-46C3-B79C-EFF2AEC8DE50}" presName="parentText" presStyleLbl="node1" presStyleIdx="0" presStyleCnt="7" custLinFactNeighborX="0" custLinFactNeighborY="-1738">
        <dgm:presLayoutVars>
          <dgm:chMax val="0"/>
          <dgm:bulletEnabled val="1"/>
        </dgm:presLayoutVars>
      </dgm:prSet>
      <dgm:spPr/>
    </dgm:pt>
    <dgm:pt modelId="{51B30203-C1AC-49CE-BE1E-581165620246}" type="pres">
      <dgm:prSet presAssocID="{6D3D959B-6A3C-46C3-B79C-EFF2AEC8DE50}" presName="negativeSpace" presStyleCnt="0"/>
      <dgm:spPr/>
    </dgm:pt>
    <dgm:pt modelId="{68679262-8549-4CC2-A5CB-00E60CDBA390}" type="pres">
      <dgm:prSet presAssocID="{6D3D959B-6A3C-46C3-B79C-EFF2AEC8DE50}" presName="childText" presStyleLbl="conFgAcc1" presStyleIdx="0" presStyleCnt="7">
        <dgm:presLayoutVars>
          <dgm:bulletEnabled val="1"/>
        </dgm:presLayoutVars>
      </dgm:prSet>
      <dgm:spPr/>
    </dgm:pt>
    <dgm:pt modelId="{59156B2E-861A-42D1-A533-7822B5C0B6C1}" type="pres">
      <dgm:prSet presAssocID="{4520318D-6DEF-44F2-950A-2B5C7C005104}" presName="spaceBetweenRectangles" presStyleCnt="0"/>
      <dgm:spPr/>
    </dgm:pt>
    <dgm:pt modelId="{7CAF57A6-482E-4D9E-98C2-87EB8A978469}" type="pres">
      <dgm:prSet presAssocID="{5BC93EC6-F344-4669-ADDB-FBE933CEE7ED}" presName="parentLin" presStyleCnt="0"/>
      <dgm:spPr/>
    </dgm:pt>
    <dgm:pt modelId="{FBAAA5D5-5AE3-4507-BB55-1415F5DF89C0}" type="pres">
      <dgm:prSet presAssocID="{5BC93EC6-F344-4669-ADDB-FBE933CEE7ED}" presName="parentLeftMargin" presStyleLbl="node1" presStyleIdx="0" presStyleCnt="7"/>
      <dgm:spPr/>
    </dgm:pt>
    <dgm:pt modelId="{4968BA25-1B0C-47F0-8E83-C7BBC42FDA2E}" type="pres">
      <dgm:prSet presAssocID="{5BC93EC6-F344-4669-ADDB-FBE933CEE7ED}" presName="parentText" presStyleLbl="node1" presStyleIdx="1" presStyleCnt="7">
        <dgm:presLayoutVars>
          <dgm:chMax val="0"/>
          <dgm:bulletEnabled val="1"/>
        </dgm:presLayoutVars>
      </dgm:prSet>
      <dgm:spPr/>
    </dgm:pt>
    <dgm:pt modelId="{96BE4CD9-3F03-4643-85F4-640F2FFA35F0}" type="pres">
      <dgm:prSet presAssocID="{5BC93EC6-F344-4669-ADDB-FBE933CEE7ED}" presName="negativeSpace" presStyleCnt="0"/>
      <dgm:spPr/>
    </dgm:pt>
    <dgm:pt modelId="{DFFEDC59-6343-491D-A108-99A66CA14B44}" type="pres">
      <dgm:prSet presAssocID="{5BC93EC6-F344-4669-ADDB-FBE933CEE7ED}" presName="childText" presStyleLbl="conFgAcc1" presStyleIdx="1" presStyleCnt="7">
        <dgm:presLayoutVars>
          <dgm:bulletEnabled val="1"/>
        </dgm:presLayoutVars>
      </dgm:prSet>
      <dgm:spPr/>
    </dgm:pt>
    <dgm:pt modelId="{2C2A514B-A8C9-4FAD-985B-0B6CCF358FFA}" type="pres">
      <dgm:prSet presAssocID="{7251CAAD-12BD-4B40-BC44-298CC88E2779}" presName="spaceBetweenRectangles" presStyleCnt="0"/>
      <dgm:spPr/>
    </dgm:pt>
    <dgm:pt modelId="{BA73AE66-34D8-448B-AD86-B3E6A0649F6D}" type="pres">
      <dgm:prSet presAssocID="{7AB42435-5D76-4F87-943F-9FE978B6DD1A}" presName="parentLin" presStyleCnt="0"/>
      <dgm:spPr/>
    </dgm:pt>
    <dgm:pt modelId="{55BCCED4-77BF-4BB1-8FC3-EBB44A002F4F}" type="pres">
      <dgm:prSet presAssocID="{7AB42435-5D76-4F87-943F-9FE978B6DD1A}" presName="parentLeftMargin" presStyleLbl="node1" presStyleIdx="1" presStyleCnt="7"/>
      <dgm:spPr/>
    </dgm:pt>
    <dgm:pt modelId="{8819972D-F8B7-44B9-9D9C-35A59824D7CC}" type="pres">
      <dgm:prSet presAssocID="{7AB42435-5D76-4F87-943F-9FE978B6DD1A}" presName="parentText" presStyleLbl="node1" presStyleIdx="2" presStyleCnt="7">
        <dgm:presLayoutVars>
          <dgm:chMax val="0"/>
          <dgm:bulletEnabled val="1"/>
        </dgm:presLayoutVars>
      </dgm:prSet>
      <dgm:spPr/>
    </dgm:pt>
    <dgm:pt modelId="{2ED775B1-5B63-4CB6-A0D8-6301070E007C}" type="pres">
      <dgm:prSet presAssocID="{7AB42435-5D76-4F87-943F-9FE978B6DD1A}" presName="negativeSpace" presStyleCnt="0"/>
      <dgm:spPr/>
    </dgm:pt>
    <dgm:pt modelId="{2B11942B-D675-47BA-9AC4-F4125F59335B}" type="pres">
      <dgm:prSet presAssocID="{7AB42435-5D76-4F87-943F-9FE978B6DD1A}" presName="childText" presStyleLbl="conFgAcc1" presStyleIdx="2" presStyleCnt="7">
        <dgm:presLayoutVars>
          <dgm:bulletEnabled val="1"/>
        </dgm:presLayoutVars>
      </dgm:prSet>
      <dgm:spPr/>
    </dgm:pt>
    <dgm:pt modelId="{F7BB5E7F-56CF-4737-A1FD-EEC5D2DE1865}" type="pres">
      <dgm:prSet presAssocID="{9E2C4141-5B36-4EBA-954B-9AA4144CFD86}" presName="spaceBetweenRectangles" presStyleCnt="0"/>
      <dgm:spPr/>
    </dgm:pt>
    <dgm:pt modelId="{D8B0A497-A957-4A56-9D2B-3C0077F75EBA}" type="pres">
      <dgm:prSet presAssocID="{19769B8F-CD42-45A9-B179-549379C729C7}" presName="parentLin" presStyleCnt="0"/>
      <dgm:spPr/>
    </dgm:pt>
    <dgm:pt modelId="{9CEF11E8-3B9E-4906-809B-21D940F3244D}" type="pres">
      <dgm:prSet presAssocID="{19769B8F-CD42-45A9-B179-549379C729C7}" presName="parentLeftMargin" presStyleLbl="node1" presStyleIdx="2" presStyleCnt="7"/>
      <dgm:spPr/>
    </dgm:pt>
    <dgm:pt modelId="{808E2591-B925-4D25-A662-B58DB200D588}" type="pres">
      <dgm:prSet presAssocID="{19769B8F-CD42-45A9-B179-549379C729C7}" presName="parentText" presStyleLbl="node1" presStyleIdx="3" presStyleCnt="7">
        <dgm:presLayoutVars>
          <dgm:chMax val="0"/>
          <dgm:bulletEnabled val="1"/>
        </dgm:presLayoutVars>
      </dgm:prSet>
      <dgm:spPr/>
    </dgm:pt>
    <dgm:pt modelId="{233718C3-B25B-4971-AA1A-07EA2EDEE6C7}" type="pres">
      <dgm:prSet presAssocID="{19769B8F-CD42-45A9-B179-549379C729C7}" presName="negativeSpace" presStyleCnt="0"/>
      <dgm:spPr/>
    </dgm:pt>
    <dgm:pt modelId="{F98310A6-4CC8-4B46-8A67-D887E0CDC7F8}" type="pres">
      <dgm:prSet presAssocID="{19769B8F-CD42-45A9-B179-549379C729C7}" presName="childText" presStyleLbl="conFgAcc1" presStyleIdx="3" presStyleCnt="7">
        <dgm:presLayoutVars>
          <dgm:bulletEnabled val="1"/>
        </dgm:presLayoutVars>
      </dgm:prSet>
      <dgm:spPr/>
    </dgm:pt>
    <dgm:pt modelId="{52196475-A549-4C20-A151-82EB0CEB26FB}" type="pres">
      <dgm:prSet presAssocID="{05CED159-0192-4DBC-8261-5003903B7098}" presName="spaceBetweenRectangles" presStyleCnt="0"/>
      <dgm:spPr/>
    </dgm:pt>
    <dgm:pt modelId="{C151B497-7979-4963-87C2-1E6A01FA4E5B}" type="pres">
      <dgm:prSet presAssocID="{DC73CC6B-83F9-4796-AA9D-5C15069C1862}" presName="parentLin" presStyleCnt="0"/>
      <dgm:spPr/>
    </dgm:pt>
    <dgm:pt modelId="{01252C72-7FF5-40B2-B13F-B7BADA41FE8B}" type="pres">
      <dgm:prSet presAssocID="{DC73CC6B-83F9-4796-AA9D-5C15069C1862}" presName="parentLeftMargin" presStyleLbl="node1" presStyleIdx="3" presStyleCnt="7"/>
      <dgm:spPr/>
    </dgm:pt>
    <dgm:pt modelId="{BFEEC403-5B78-43CD-936D-E589B08611D5}" type="pres">
      <dgm:prSet presAssocID="{DC73CC6B-83F9-4796-AA9D-5C15069C1862}" presName="parentText" presStyleLbl="node1" presStyleIdx="4" presStyleCnt="7">
        <dgm:presLayoutVars>
          <dgm:chMax val="0"/>
          <dgm:bulletEnabled val="1"/>
        </dgm:presLayoutVars>
      </dgm:prSet>
      <dgm:spPr/>
    </dgm:pt>
    <dgm:pt modelId="{FA651699-6AD6-4B1D-97ED-F002C0ED80E4}" type="pres">
      <dgm:prSet presAssocID="{DC73CC6B-83F9-4796-AA9D-5C15069C1862}" presName="negativeSpace" presStyleCnt="0"/>
      <dgm:spPr/>
    </dgm:pt>
    <dgm:pt modelId="{9FA7021E-5E8D-4F37-B400-D602AFD2D0E0}" type="pres">
      <dgm:prSet presAssocID="{DC73CC6B-83F9-4796-AA9D-5C15069C1862}" presName="childText" presStyleLbl="conFgAcc1" presStyleIdx="4" presStyleCnt="7">
        <dgm:presLayoutVars>
          <dgm:bulletEnabled val="1"/>
        </dgm:presLayoutVars>
      </dgm:prSet>
      <dgm:spPr/>
    </dgm:pt>
    <dgm:pt modelId="{7F4C165A-F8DE-40FB-A1B0-49E2E5B8EE7E}" type="pres">
      <dgm:prSet presAssocID="{B77493DD-4E22-4B2F-8D86-CF6F31D67555}" presName="spaceBetweenRectangles" presStyleCnt="0"/>
      <dgm:spPr/>
    </dgm:pt>
    <dgm:pt modelId="{D7E9EF97-F4CD-4EA3-923E-B2DD277C1298}" type="pres">
      <dgm:prSet presAssocID="{C6F10D87-B2B8-4F36-B6CF-D83953A0F369}" presName="parentLin" presStyleCnt="0"/>
      <dgm:spPr/>
    </dgm:pt>
    <dgm:pt modelId="{6C173B06-8D5B-40F8-8B46-CD9F37C65C0C}" type="pres">
      <dgm:prSet presAssocID="{C6F10D87-B2B8-4F36-B6CF-D83953A0F369}" presName="parentLeftMargin" presStyleLbl="node1" presStyleIdx="4" presStyleCnt="7"/>
      <dgm:spPr/>
    </dgm:pt>
    <dgm:pt modelId="{E9EE9A1D-AF3D-4DAA-AAC8-7A740BAADACF}" type="pres">
      <dgm:prSet presAssocID="{C6F10D87-B2B8-4F36-B6CF-D83953A0F369}" presName="parentText" presStyleLbl="node1" presStyleIdx="5" presStyleCnt="7">
        <dgm:presLayoutVars>
          <dgm:chMax val="0"/>
          <dgm:bulletEnabled val="1"/>
        </dgm:presLayoutVars>
      </dgm:prSet>
      <dgm:spPr/>
    </dgm:pt>
    <dgm:pt modelId="{1CDAC042-7C50-4186-B163-F13FEE9A0C34}" type="pres">
      <dgm:prSet presAssocID="{C6F10D87-B2B8-4F36-B6CF-D83953A0F369}" presName="negativeSpace" presStyleCnt="0"/>
      <dgm:spPr/>
    </dgm:pt>
    <dgm:pt modelId="{F2CED34D-8F5B-4504-918F-37C40C3D91AA}" type="pres">
      <dgm:prSet presAssocID="{C6F10D87-B2B8-4F36-B6CF-D83953A0F369}" presName="childText" presStyleLbl="conFgAcc1" presStyleIdx="5" presStyleCnt="7">
        <dgm:presLayoutVars>
          <dgm:bulletEnabled val="1"/>
        </dgm:presLayoutVars>
      </dgm:prSet>
      <dgm:spPr/>
    </dgm:pt>
    <dgm:pt modelId="{685CE88E-3F9B-4FF0-8D23-145C99FE8FDC}" type="pres">
      <dgm:prSet presAssocID="{283DB9B8-CACF-4907-898F-D3195952CFC3}" presName="spaceBetweenRectangles" presStyleCnt="0"/>
      <dgm:spPr/>
    </dgm:pt>
    <dgm:pt modelId="{531DB0D2-B79A-448C-9329-ED1687AE1700}" type="pres">
      <dgm:prSet presAssocID="{3DBD7A4A-72CE-4BDC-B2B6-4AC8229A6237}" presName="parentLin" presStyleCnt="0"/>
      <dgm:spPr/>
    </dgm:pt>
    <dgm:pt modelId="{B32FBFEF-0235-466C-AB2F-E238E3FEEB8A}" type="pres">
      <dgm:prSet presAssocID="{3DBD7A4A-72CE-4BDC-B2B6-4AC8229A6237}" presName="parentLeftMargin" presStyleLbl="node1" presStyleIdx="5" presStyleCnt="7"/>
      <dgm:spPr/>
    </dgm:pt>
    <dgm:pt modelId="{C0184B80-BB77-4914-BCBA-D867FDC9C941}" type="pres">
      <dgm:prSet presAssocID="{3DBD7A4A-72CE-4BDC-B2B6-4AC8229A6237}" presName="parentText" presStyleLbl="node1" presStyleIdx="6" presStyleCnt="7">
        <dgm:presLayoutVars>
          <dgm:chMax val="0"/>
          <dgm:bulletEnabled val="1"/>
        </dgm:presLayoutVars>
      </dgm:prSet>
      <dgm:spPr/>
    </dgm:pt>
    <dgm:pt modelId="{8A40B8C7-C8AC-4001-8085-5BA7D803B4D5}" type="pres">
      <dgm:prSet presAssocID="{3DBD7A4A-72CE-4BDC-B2B6-4AC8229A6237}" presName="negativeSpace" presStyleCnt="0"/>
      <dgm:spPr/>
    </dgm:pt>
    <dgm:pt modelId="{F33E596C-F055-4329-88B9-2351AACB52D4}" type="pres">
      <dgm:prSet presAssocID="{3DBD7A4A-72CE-4BDC-B2B6-4AC8229A6237}" presName="childText" presStyleLbl="conFgAcc1" presStyleIdx="6" presStyleCnt="7">
        <dgm:presLayoutVars>
          <dgm:bulletEnabled val="1"/>
        </dgm:presLayoutVars>
      </dgm:prSet>
      <dgm:spPr/>
    </dgm:pt>
  </dgm:ptLst>
  <dgm:cxnLst>
    <dgm:cxn modelId="{36209316-2E59-4E8E-A4DF-9071EC47FBC8}" type="presOf" srcId="{6D3D959B-6A3C-46C3-B79C-EFF2AEC8DE50}" destId="{7E1DDEA3-4508-447C-AFD8-343C8EC1A114}" srcOrd="1" destOrd="0" presId="urn:microsoft.com/office/officeart/2005/8/layout/list1"/>
    <dgm:cxn modelId="{0594BC1B-054A-4F2A-AE04-11EB5E16E69C}" type="presOf" srcId="{BDDBA4F2-7247-402D-8B1D-ABD192C99B17}" destId="{68679262-8549-4CC2-A5CB-00E60CDBA390}" srcOrd="0" destOrd="0" presId="urn:microsoft.com/office/officeart/2005/8/layout/list1"/>
    <dgm:cxn modelId="{7D9C165C-1C1A-48C2-9990-3B59396FAD4C}" srcId="{6D3D959B-6A3C-46C3-B79C-EFF2AEC8DE50}" destId="{BDDBA4F2-7247-402D-8B1D-ABD192C99B17}" srcOrd="0" destOrd="0" parTransId="{02F52C37-C364-4F54-BE0F-F08899B1F387}" sibTransId="{A8DEE9F1-2746-452D-9DCD-69A38373521C}"/>
    <dgm:cxn modelId="{C44C1541-CC4A-4338-99B1-400A09A38278}" srcId="{13C75976-D125-4894-A149-1F6FB906DBB7}" destId="{7AB42435-5D76-4F87-943F-9FE978B6DD1A}" srcOrd="2" destOrd="0" parTransId="{165D7CCE-DF46-4DA5-9245-952F430D0874}" sibTransId="{9E2C4141-5B36-4EBA-954B-9AA4144CFD86}"/>
    <dgm:cxn modelId="{EF374A44-955A-46C8-97DE-1562F9DF5818}" type="presOf" srcId="{C6F10D87-B2B8-4F36-B6CF-D83953A0F369}" destId="{6C173B06-8D5B-40F8-8B46-CD9F37C65C0C}" srcOrd="0" destOrd="0" presId="urn:microsoft.com/office/officeart/2005/8/layout/list1"/>
    <dgm:cxn modelId="{ED360D47-4E00-4A81-90D6-18B0E75FEEEB}" type="presOf" srcId="{5BC93EC6-F344-4669-ADDB-FBE933CEE7ED}" destId="{FBAAA5D5-5AE3-4507-BB55-1415F5DF89C0}" srcOrd="0" destOrd="0" presId="urn:microsoft.com/office/officeart/2005/8/layout/list1"/>
    <dgm:cxn modelId="{27AB5156-2691-4025-919C-BCD387F2D442}" srcId="{13C75976-D125-4894-A149-1F6FB906DBB7}" destId="{DC73CC6B-83F9-4796-AA9D-5C15069C1862}" srcOrd="4" destOrd="0" parTransId="{0EC6AB28-B8BD-44AA-A28F-5E57CF2692E5}" sibTransId="{B77493DD-4E22-4B2F-8D86-CF6F31D67555}"/>
    <dgm:cxn modelId="{EF556958-E3B2-44C6-8467-6BA3775A437D}" type="presOf" srcId="{19769B8F-CD42-45A9-B179-549379C729C7}" destId="{9CEF11E8-3B9E-4906-809B-21D940F3244D}" srcOrd="0" destOrd="0" presId="urn:microsoft.com/office/officeart/2005/8/layout/list1"/>
    <dgm:cxn modelId="{58318B78-FA19-40C8-BAC9-9E05F09FE56E}" srcId="{13C75976-D125-4894-A149-1F6FB906DBB7}" destId="{5BC93EC6-F344-4669-ADDB-FBE933CEE7ED}" srcOrd="1" destOrd="0" parTransId="{C0FE35DB-B6A7-4EBF-9ABE-A840485571A2}" sibTransId="{7251CAAD-12BD-4B40-BC44-298CC88E2779}"/>
    <dgm:cxn modelId="{9803387A-C954-49E3-B157-BF46327C09E2}" type="presOf" srcId="{DC73CC6B-83F9-4796-AA9D-5C15069C1862}" destId="{01252C72-7FF5-40B2-B13F-B7BADA41FE8B}" srcOrd="0" destOrd="0" presId="urn:microsoft.com/office/officeart/2005/8/layout/list1"/>
    <dgm:cxn modelId="{791A1D7F-3612-4ECD-86EA-70D570185B8D}" type="presOf" srcId="{3DBD7A4A-72CE-4BDC-B2B6-4AC8229A6237}" destId="{C0184B80-BB77-4914-BCBA-D867FDC9C941}" srcOrd="1" destOrd="0" presId="urn:microsoft.com/office/officeart/2005/8/layout/list1"/>
    <dgm:cxn modelId="{47DA9D9A-E992-4970-B64B-48CA30D79932}" type="presOf" srcId="{7AB42435-5D76-4F87-943F-9FE978B6DD1A}" destId="{55BCCED4-77BF-4BB1-8FC3-EBB44A002F4F}" srcOrd="0" destOrd="0" presId="urn:microsoft.com/office/officeart/2005/8/layout/list1"/>
    <dgm:cxn modelId="{B50AEF9B-3DC2-4EF1-8AA3-25B65BA0E03C}" type="presOf" srcId="{C6F10D87-B2B8-4F36-B6CF-D83953A0F369}" destId="{E9EE9A1D-AF3D-4DAA-AAC8-7A740BAADACF}" srcOrd="1" destOrd="0" presId="urn:microsoft.com/office/officeart/2005/8/layout/list1"/>
    <dgm:cxn modelId="{718EC1B2-6FE7-46D5-AC34-46FE2FD984AC}" srcId="{13C75976-D125-4894-A149-1F6FB906DBB7}" destId="{6D3D959B-6A3C-46C3-B79C-EFF2AEC8DE50}" srcOrd="0" destOrd="0" parTransId="{DCBD0EEC-2EDE-4D45-B4E2-A7D4F8D720A6}" sibTransId="{4520318D-6DEF-44F2-950A-2B5C7C005104}"/>
    <dgm:cxn modelId="{4973DABE-68CD-48FC-86B7-9496B3EF93EF}" type="presOf" srcId="{13C75976-D125-4894-A149-1F6FB906DBB7}" destId="{C665F0E8-E456-4FDF-ABBC-1F09DC628B76}" srcOrd="0" destOrd="0" presId="urn:microsoft.com/office/officeart/2005/8/layout/list1"/>
    <dgm:cxn modelId="{72E71BC0-07D7-4972-9C55-775C4E698BE4}" srcId="{13C75976-D125-4894-A149-1F6FB906DBB7}" destId="{C6F10D87-B2B8-4F36-B6CF-D83953A0F369}" srcOrd="5" destOrd="0" parTransId="{6EFDD097-C701-4365-B54D-0D8B677EE782}" sibTransId="{283DB9B8-CACF-4907-898F-D3195952CFC3}"/>
    <dgm:cxn modelId="{6990E1C2-1757-4894-82DD-CCC6117597E3}" type="presOf" srcId="{19769B8F-CD42-45A9-B179-549379C729C7}" destId="{808E2591-B925-4D25-A662-B58DB200D588}" srcOrd="1" destOrd="0" presId="urn:microsoft.com/office/officeart/2005/8/layout/list1"/>
    <dgm:cxn modelId="{0915C9CA-8531-4309-9B1F-293981332D3B}" type="presOf" srcId="{DC73CC6B-83F9-4796-AA9D-5C15069C1862}" destId="{BFEEC403-5B78-43CD-936D-E589B08611D5}" srcOrd="1" destOrd="0" presId="urn:microsoft.com/office/officeart/2005/8/layout/list1"/>
    <dgm:cxn modelId="{5E86E7CA-6357-49B0-A831-76CF089DE046}" type="presOf" srcId="{7AB42435-5D76-4F87-943F-9FE978B6DD1A}" destId="{8819972D-F8B7-44B9-9D9C-35A59824D7CC}" srcOrd="1" destOrd="0" presId="urn:microsoft.com/office/officeart/2005/8/layout/list1"/>
    <dgm:cxn modelId="{4FA749D4-C89E-4677-ACA5-2333F11C51A5}" type="presOf" srcId="{6D3D959B-6A3C-46C3-B79C-EFF2AEC8DE50}" destId="{49197BF2-FF2E-4C94-894B-5F7264B7423B}" srcOrd="0" destOrd="0" presId="urn:microsoft.com/office/officeart/2005/8/layout/list1"/>
    <dgm:cxn modelId="{0ECEC0ED-B47C-4954-AE9D-3E2C1DA86F5A}" srcId="{13C75976-D125-4894-A149-1F6FB906DBB7}" destId="{19769B8F-CD42-45A9-B179-549379C729C7}" srcOrd="3" destOrd="0" parTransId="{7B8BB6EB-CD93-4012-ACB6-9CECC423F5A9}" sibTransId="{05CED159-0192-4DBC-8261-5003903B7098}"/>
    <dgm:cxn modelId="{1574A2F0-7626-4D2E-8CE8-814D4A6E9ACA}" srcId="{13C75976-D125-4894-A149-1F6FB906DBB7}" destId="{3DBD7A4A-72CE-4BDC-B2B6-4AC8229A6237}" srcOrd="6" destOrd="0" parTransId="{F6B6C808-7C27-437C-B32E-CF46962DE21B}" sibTransId="{D5FEAFAE-5C0D-4BC5-B31E-6CB3030B1C44}"/>
    <dgm:cxn modelId="{393393FB-93A6-4F4A-B80D-360574738EC2}" type="presOf" srcId="{5BC93EC6-F344-4669-ADDB-FBE933CEE7ED}" destId="{4968BA25-1B0C-47F0-8E83-C7BBC42FDA2E}" srcOrd="1" destOrd="0" presId="urn:microsoft.com/office/officeart/2005/8/layout/list1"/>
    <dgm:cxn modelId="{BBCF5AFC-4553-4D74-9860-E2F8E98ED7BD}" type="presOf" srcId="{3DBD7A4A-72CE-4BDC-B2B6-4AC8229A6237}" destId="{B32FBFEF-0235-466C-AB2F-E238E3FEEB8A}" srcOrd="0" destOrd="0" presId="urn:microsoft.com/office/officeart/2005/8/layout/list1"/>
    <dgm:cxn modelId="{74CBB88D-A25C-4BA6-AD27-A3610899692A}" type="presParOf" srcId="{C665F0E8-E456-4FDF-ABBC-1F09DC628B76}" destId="{6FB7049A-ED74-4326-9570-A392ECD84B07}" srcOrd="0" destOrd="0" presId="urn:microsoft.com/office/officeart/2005/8/layout/list1"/>
    <dgm:cxn modelId="{A648A9BE-681B-4BEA-95ED-6613C757B7B1}" type="presParOf" srcId="{6FB7049A-ED74-4326-9570-A392ECD84B07}" destId="{49197BF2-FF2E-4C94-894B-5F7264B7423B}" srcOrd="0" destOrd="0" presId="urn:microsoft.com/office/officeart/2005/8/layout/list1"/>
    <dgm:cxn modelId="{1FC43659-A27F-4F39-A076-7B49AE942D9F}" type="presParOf" srcId="{6FB7049A-ED74-4326-9570-A392ECD84B07}" destId="{7E1DDEA3-4508-447C-AFD8-343C8EC1A114}" srcOrd="1" destOrd="0" presId="urn:microsoft.com/office/officeart/2005/8/layout/list1"/>
    <dgm:cxn modelId="{AF50B5B5-C0DE-41CA-B527-1EB6AE642476}" type="presParOf" srcId="{C665F0E8-E456-4FDF-ABBC-1F09DC628B76}" destId="{51B30203-C1AC-49CE-BE1E-581165620246}" srcOrd="1" destOrd="0" presId="urn:microsoft.com/office/officeart/2005/8/layout/list1"/>
    <dgm:cxn modelId="{D66CA010-6D9D-4234-BCC0-7F800F2F6C41}" type="presParOf" srcId="{C665F0E8-E456-4FDF-ABBC-1F09DC628B76}" destId="{68679262-8549-4CC2-A5CB-00E60CDBA390}" srcOrd="2" destOrd="0" presId="urn:microsoft.com/office/officeart/2005/8/layout/list1"/>
    <dgm:cxn modelId="{EED2B183-CE59-4BD7-B036-D73BDE38488C}" type="presParOf" srcId="{C665F0E8-E456-4FDF-ABBC-1F09DC628B76}" destId="{59156B2E-861A-42D1-A533-7822B5C0B6C1}" srcOrd="3" destOrd="0" presId="urn:microsoft.com/office/officeart/2005/8/layout/list1"/>
    <dgm:cxn modelId="{CC46749F-876E-44A9-A224-D5FCF2047265}" type="presParOf" srcId="{C665F0E8-E456-4FDF-ABBC-1F09DC628B76}" destId="{7CAF57A6-482E-4D9E-98C2-87EB8A978469}" srcOrd="4" destOrd="0" presId="urn:microsoft.com/office/officeart/2005/8/layout/list1"/>
    <dgm:cxn modelId="{38F438E8-6BE0-4E23-B42A-42C45A00E55C}" type="presParOf" srcId="{7CAF57A6-482E-4D9E-98C2-87EB8A978469}" destId="{FBAAA5D5-5AE3-4507-BB55-1415F5DF89C0}" srcOrd="0" destOrd="0" presId="urn:microsoft.com/office/officeart/2005/8/layout/list1"/>
    <dgm:cxn modelId="{3E855C8B-A27A-4B04-B64B-557DFAE4A246}" type="presParOf" srcId="{7CAF57A6-482E-4D9E-98C2-87EB8A978469}" destId="{4968BA25-1B0C-47F0-8E83-C7BBC42FDA2E}" srcOrd="1" destOrd="0" presId="urn:microsoft.com/office/officeart/2005/8/layout/list1"/>
    <dgm:cxn modelId="{EBB4F97B-3305-4863-B457-F20347261834}" type="presParOf" srcId="{C665F0E8-E456-4FDF-ABBC-1F09DC628B76}" destId="{96BE4CD9-3F03-4643-85F4-640F2FFA35F0}" srcOrd="5" destOrd="0" presId="urn:microsoft.com/office/officeart/2005/8/layout/list1"/>
    <dgm:cxn modelId="{E3610333-77C5-44C2-8DD0-A5E1DE7B922C}" type="presParOf" srcId="{C665F0E8-E456-4FDF-ABBC-1F09DC628B76}" destId="{DFFEDC59-6343-491D-A108-99A66CA14B44}" srcOrd="6" destOrd="0" presId="urn:microsoft.com/office/officeart/2005/8/layout/list1"/>
    <dgm:cxn modelId="{6CC5CBA5-276B-49EC-A560-FF67F58054F3}" type="presParOf" srcId="{C665F0E8-E456-4FDF-ABBC-1F09DC628B76}" destId="{2C2A514B-A8C9-4FAD-985B-0B6CCF358FFA}" srcOrd="7" destOrd="0" presId="urn:microsoft.com/office/officeart/2005/8/layout/list1"/>
    <dgm:cxn modelId="{F266CD8A-5DB3-430A-A82B-530322AC5141}" type="presParOf" srcId="{C665F0E8-E456-4FDF-ABBC-1F09DC628B76}" destId="{BA73AE66-34D8-448B-AD86-B3E6A0649F6D}" srcOrd="8" destOrd="0" presId="urn:microsoft.com/office/officeart/2005/8/layout/list1"/>
    <dgm:cxn modelId="{374A15DB-1220-4244-BBAD-1C15315C6D0D}" type="presParOf" srcId="{BA73AE66-34D8-448B-AD86-B3E6A0649F6D}" destId="{55BCCED4-77BF-4BB1-8FC3-EBB44A002F4F}" srcOrd="0" destOrd="0" presId="urn:microsoft.com/office/officeart/2005/8/layout/list1"/>
    <dgm:cxn modelId="{945DA743-30DB-42AB-9522-59F11418C310}" type="presParOf" srcId="{BA73AE66-34D8-448B-AD86-B3E6A0649F6D}" destId="{8819972D-F8B7-44B9-9D9C-35A59824D7CC}" srcOrd="1" destOrd="0" presId="urn:microsoft.com/office/officeart/2005/8/layout/list1"/>
    <dgm:cxn modelId="{563F3C11-0C57-4B1D-9FF3-D4D52176F95D}" type="presParOf" srcId="{C665F0E8-E456-4FDF-ABBC-1F09DC628B76}" destId="{2ED775B1-5B63-4CB6-A0D8-6301070E007C}" srcOrd="9" destOrd="0" presId="urn:microsoft.com/office/officeart/2005/8/layout/list1"/>
    <dgm:cxn modelId="{B3E0EF7F-A119-40DB-AAC1-3DD4AE80A1CB}" type="presParOf" srcId="{C665F0E8-E456-4FDF-ABBC-1F09DC628B76}" destId="{2B11942B-D675-47BA-9AC4-F4125F59335B}" srcOrd="10" destOrd="0" presId="urn:microsoft.com/office/officeart/2005/8/layout/list1"/>
    <dgm:cxn modelId="{5CFD4612-75F3-4747-8041-BA19F443E75C}" type="presParOf" srcId="{C665F0E8-E456-4FDF-ABBC-1F09DC628B76}" destId="{F7BB5E7F-56CF-4737-A1FD-EEC5D2DE1865}" srcOrd="11" destOrd="0" presId="urn:microsoft.com/office/officeart/2005/8/layout/list1"/>
    <dgm:cxn modelId="{3BFB278C-90EF-44DC-80CE-18F8B39048C0}" type="presParOf" srcId="{C665F0E8-E456-4FDF-ABBC-1F09DC628B76}" destId="{D8B0A497-A957-4A56-9D2B-3C0077F75EBA}" srcOrd="12" destOrd="0" presId="urn:microsoft.com/office/officeart/2005/8/layout/list1"/>
    <dgm:cxn modelId="{857DE704-1939-4908-9C9F-68B99CE6473A}" type="presParOf" srcId="{D8B0A497-A957-4A56-9D2B-3C0077F75EBA}" destId="{9CEF11E8-3B9E-4906-809B-21D940F3244D}" srcOrd="0" destOrd="0" presId="urn:microsoft.com/office/officeart/2005/8/layout/list1"/>
    <dgm:cxn modelId="{1D23F243-F829-4F59-9DEE-0F1801183A41}" type="presParOf" srcId="{D8B0A497-A957-4A56-9D2B-3C0077F75EBA}" destId="{808E2591-B925-4D25-A662-B58DB200D588}" srcOrd="1" destOrd="0" presId="urn:microsoft.com/office/officeart/2005/8/layout/list1"/>
    <dgm:cxn modelId="{24CA553C-088B-454A-9BB2-27D336B4C2A7}" type="presParOf" srcId="{C665F0E8-E456-4FDF-ABBC-1F09DC628B76}" destId="{233718C3-B25B-4971-AA1A-07EA2EDEE6C7}" srcOrd="13" destOrd="0" presId="urn:microsoft.com/office/officeart/2005/8/layout/list1"/>
    <dgm:cxn modelId="{9A6B0F59-F89B-4938-9972-D085BFF7962B}" type="presParOf" srcId="{C665F0E8-E456-4FDF-ABBC-1F09DC628B76}" destId="{F98310A6-4CC8-4B46-8A67-D887E0CDC7F8}" srcOrd="14" destOrd="0" presId="urn:microsoft.com/office/officeart/2005/8/layout/list1"/>
    <dgm:cxn modelId="{08CC67AC-4C51-4CFE-820D-9030D6FC385F}" type="presParOf" srcId="{C665F0E8-E456-4FDF-ABBC-1F09DC628B76}" destId="{52196475-A549-4C20-A151-82EB0CEB26FB}" srcOrd="15" destOrd="0" presId="urn:microsoft.com/office/officeart/2005/8/layout/list1"/>
    <dgm:cxn modelId="{4CB22C3C-5BF1-410F-AEE2-1A85A478609D}" type="presParOf" srcId="{C665F0E8-E456-4FDF-ABBC-1F09DC628B76}" destId="{C151B497-7979-4963-87C2-1E6A01FA4E5B}" srcOrd="16" destOrd="0" presId="urn:microsoft.com/office/officeart/2005/8/layout/list1"/>
    <dgm:cxn modelId="{1EEA415F-EA7F-4041-BCE5-85E2E0BD279B}" type="presParOf" srcId="{C151B497-7979-4963-87C2-1E6A01FA4E5B}" destId="{01252C72-7FF5-40B2-B13F-B7BADA41FE8B}" srcOrd="0" destOrd="0" presId="urn:microsoft.com/office/officeart/2005/8/layout/list1"/>
    <dgm:cxn modelId="{7C7F662B-23FF-4226-AB6A-021B8F6D3988}" type="presParOf" srcId="{C151B497-7979-4963-87C2-1E6A01FA4E5B}" destId="{BFEEC403-5B78-43CD-936D-E589B08611D5}" srcOrd="1" destOrd="0" presId="urn:microsoft.com/office/officeart/2005/8/layout/list1"/>
    <dgm:cxn modelId="{DCE7EB96-1402-4269-8210-B5BE4F006CFE}" type="presParOf" srcId="{C665F0E8-E456-4FDF-ABBC-1F09DC628B76}" destId="{FA651699-6AD6-4B1D-97ED-F002C0ED80E4}" srcOrd="17" destOrd="0" presId="urn:microsoft.com/office/officeart/2005/8/layout/list1"/>
    <dgm:cxn modelId="{03CE86E7-5510-4F22-8D1E-BA4F03070DD3}" type="presParOf" srcId="{C665F0E8-E456-4FDF-ABBC-1F09DC628B76}" destId="{9FA7021E-5E8D-4F37-B400-D602AFD2D0E0}" srcOrd="18" destOrd="0" presId="urn:microsoft.com/office/officeart/2005/8/layout/list1"/>
    <dgm:cxn modelId="{F1ED47F9-6443-4FAD-A164-9E576CFAEEF5}" type="presParOf" srcId="{C665F0E8-E456-4FDF-ABBC-1F09DC628B76}" destId="{7F4C165A-F8DE-40FB-A1B0-49E2E5B8EE7E}" srcOrd="19" destOrd="0" presId="urn:microsoft.com/office/officeart/2005/8/layout/list1"/>
    <dgm:cxn modelId="{EF1A65F0-26F0-40FC-AE70-520A4B6EF211}" type="presParOf" srcId="{C665F0E8-E456-4FDF-ABBC-1F09DC628B76}" destId="{D7E9EF97-F4CD-4EA3-923E-B2DD277C1298}" srcOrd="20" destOrd="0" presId="urn:microsoft.com/office/officeart/2005/8/layout/list1"/>
    <dgm:cxn modelId="{6D95B249-3B9B-4699-9EC8-0AF3286B8BDB}" type="presParOf" srcId="{D7E9EF97-F4CD-4EA3-923E-B2DD277C1298}" destId="{6C173B06-8D5B-40F8-8B46-CD9F37C65C0C}" srcOrd="0" destOrd="0" presId="urn:microsoft.com/office/officeart/2005/8/layout/list1"/>
    <dgm:cxn modelId="{FB17CA5D-3020-4EB7-8E8B-AE1B86132C08}" type="presParOf" srcId="{D7E9EF97-F4CD-4EA3-923E-B2DD277C1298}" destId="{E9EE9A1D-AF3D-4DAA-AAC8-7A740BAADACF}" srcOrd="1" destOrd="0" presId="urn:microsoft.com/office/officeart/2005/8/layout/list1"/>
    <dgm:cxn modelId="{5128F15C-9FC3-4BC1-ACA6-BCF75BD4F4F7}" type="presParOf" srcId="{C665F0E8-E456-4FDF-ABBC-1F09DC628B76}" destId="{1CDAC042-7C50-4186-B163-F13FEE9A0C34}" srcOrd="21" destOrd="0" presId="urn:microsoft.com/office/officeart/2005/8/layout/list1"/>
    <dgm:cxn modelId="{A8C39EDC-9FE4-4789-9665-669C3521419D}" type="presParOf" srcId="{C665F0E8-E456-4FDF-ABBC-1F09DC628B76}" destId="{F2CED34D-8F5B-4504-918F-37C40C3D91AA}" srcOrd="22" destOrd="0" presId="urn:microsoft.com/office/officeart/2005/8/layout/list1"/>
    <dgm:cxn modelId="{E716209C-4540-413B-A2DE-D3DEEB17BF28}" type="presParOf" srcId="{C665F0E8-E456-4FDF-ABBC-1F09DC628B76}" destId="{685CE88E-3F9B-4FF0-8D23-145C99FE8FDC}" srcOrd="23" destOrd="0" presId="urn:microsoft.com/office/officeart/2005/8/layout/list1"/>
    <dgm:cxn modelId="{156A4937-37F8-4949-92E9-CFB8A7F2097C}" type="presParOf" srcId="{C665F0E8-E456-4FDF-ABBC-1F09DC628B76}" destId="{531DB0D2-B79A-448C-9329-ED1687AE1700}" srcOrd="24" destOrd="0" presId="urn:microsoft.com/office/officeart/2005/8/layout/list1"/>
    <dgm:cxn modelId="{AE4B4F12-15E2-4259-98B3-2F708BE72A65}" type="presParOf" srcId="{531DB0D2-B79A-448C-9329-ED1687AE1700}" destId="{B32FBFEF-0235-466C-AB2F-E238E3FEEB8A}" srcOrd="0" destOrd="0" presId="urn:microsoft.com/office/officeart/2005/8/layout/list1"/>
    <dgm:cxn modelId="{01DA6933-D7FF-4C83-B52D-C2F063EC143E}" type="presParOf" srcId="{531DB0D2-B79A-448C-9329-ED1687AE1700}" destId="{C0184B80-BB77-4914-BCBA-D867FDC9C941}" srcOrd="1" destOrd="0" presId="urn:microsoft.com/office/officeart/2005/8/layout/list1"/>
    <dgm:cxn modelId="{26E9ED09-E5B7-4C5E-8674-1351ED6ADC90}" type="presParOf" srcId="{C665F0E8-E456-4FDF-ABBC-1F09DC628B76}" destId="{8A40B8C7-C8AC-4001-8085-5BA7D803B4D5}" srcOrd="25" destOrd="0" presId="urn:microsoft.com/office/officeart/2005/8/layout/list1"/>
    <dgm:cxn modelId="{85FECCD1-75E3-44D9-9FB1-E79630BEE185}" type="presParOf" srcId="{C665F0E8-E456-4FDF-ABBC-1F09DC628B76}" destId="{F33E596C-F055-4329-88B9-2351AACB52D4}"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13B888-A2D6-45D3-B502-957A351087CE}"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150B7189-B137-4D48-9C53-545756A3255A}">
      <dgm:prSet custT="1"/>
      <dgm:spPr/>
      <dgm:t>
        <a:bodyPr/>
        <a:lstStyle/>
        <a:p>
          <a:r>
            <a:rPr lang="en-US" sz="1600" b="1" dirty="0">
              <a:solidFill>
                <a:schemeClr val="accent1">
                  <a:lumMod val="50000"/>
                </a:schemeClr>
              </a:solidFill>
              <a:latin typeface="Times New Roman" panose="02020603050405020304" pitchFamily="18" charset="0"/>
              <a:cs typeface="Times New Roman" panose="02020603050405020304" pitchFamily="18" charset="0"/>
            </a:rPr>
            <a:t>Data Collection and Analysis- </a:t>
          </a:r>
          <a:r>
            <a:rPr lang="en-US" sz="1600" b="0" i="0" dirty="0">
              <a:solidFill>
                <a:schemeClr val="accent1"/>
              </a:solidFill>
              <a:latin typeface="Times New Roman" panose="02020603050405020304" pitchFamily="18" charset="0"/>
              <a:cs typeface="Times New Roman" panose="02020603050405020304" pitchFamily="18" charset="0"/>
            </a:rPr>
            <a:t>Rayyan.ai</a:t>
          </a:r>
          <a:r>
            <a:rPr lang="en-US" sz="1600" dirty="0">
              <a:solidFill>
                <a:schemeClr val="accent1"/>
              </a:solidFill>
              <a:latin typeface="Times New Roman" panose="02020603050405020304" pitchFamily="18" charset="0"/>
              <a:cs typeface="Times New Roman" panose="02020603050405020304" pitchFamily="18" charset="0"/>
            </a:rPr>
            <a:t>, CMA v4</a:t>
          </a:r>
          <a:r>
            <a:rPr lang="en-US" sz="1600" b="0" i="0" dirty="0">
              <a:solidFill>
                <a:schemeClr val="accent1"/>
              </a:solidFill>
              <a:latin typeface="Times New Roman" panose="02020603050405020304" pitchFamily="18" charset="0"/>
              <a:cs typeface="Times New Roman" panose="02020603050405020304" pitchFamily="18" charset="0"/>
            </a:rPr>
            <a:t> and R software was used.</a:t>
          </a:r>
          <a:endParaRPr lang="en-US" sz="1600" dirty="0">
            <a:solidFill>
              <a:schemeClr val="accent1"/>
            </a:solidFill>
            <a:latin typeface="Times New Roman" panose="02020603050405020304" pitchFamily="18" charset="0"/>
            <a:cs typeface="Times New Roman" panose="02020603050405020304" pitchFamily="18" charset="0"/>
          </a:endParaRPr>
        </a:p>
      </dgm:t>
    </dgm:pt>
    <dgm:pt modelId="{70A4E7AB-AA71-4F87-98C4-BB06BC90873C}" type="parTrans" cxnId="{EC38EC53-4F91-48AF-9BF3-73A1B647DF8F}">
      <dgm:prSet/>
      <dgm:spPr/>
      <dgm:t>
        <a:bodyPr/>
        <a:lstStyle/>
        <a:p>
          <a:endParaRPr lang="en-US"/>
        </a:p>
      </dgm:t>
    </dgm:pt>
    <dgm:pt modelId="{9AE47EB0-86A1-4B72-B772-F78873D0070B}" type="sibTrans" cxnId="{EC38EC53-4F91-48AF-9BF3-73A1B647DF8F}">
      <dgm:prSet/>
      <dgm:spPr/>
      <dgm:t>
        <a:bodyPr/>
        <a:lstStyle/>
        <a:p>
          <a:endParaRPr lang="en-US"/>
        </a:p>
      </dgm:t>
    </dgm:pt>
    <dgm:pt modelId="{7ABCD46F-A049-41B4-88C6-0FB9010EF629}">
      <dgm:prSet custT="1"/>
      <dgm:spPr/>
      <dgm:t>
        <a:bodyPr/>
        <a:lstStyle/>
        <a:p>
          <a:endParaRPr lang="en-US" sz="1600" dirty="0">
            <a:solidFill>
              <a:schemeClr val="accent1"/>
            </a:solidFill>
            <a:latin typeface="Times New Roman" panose="02020603050405020304" pitchFamily="18" charset="0"/>
            <a:cs typeface="Times New Roman" panose="02020603050405020304" pitchFamily="18" charset="0"/>
          </a:endParaRPr>
        </a:p>
      </dgm:t>
    </dgm:pt>
    <dgm:pt modelId="{418577D7-1048-47B2-B5E5-9D2E98118D44}" type="parTrans" cxnId="{0BCEA09A-BB0D-4A9B-BD39-55541D1C25EF}">
      <dgm:prSet/>
      <dgm:spPr/>
      <dgm:t>
        <a:bodyPr/>
        <a:lstStyle/>
        <a:p>
          <a:endParaRPr lang="en-US"/>
        </a:p>
      </dgm:t>
    </dgm:pt>
    <dgm:pt modelId="{17A6772B-B287-46C8-AF7F-7E7529CA5EF2}" type="sibTrans" cxnId="{0BCEA09A-BB0D-4A9B-BD39-55541D1C25EF}">
      <dgm:prSet/>
      <dgm:spPr/>
      <dgm:t>
        <a:bodyPr/>
        <a:lstStyle/>
        <a:p>
          <a:endParaRPr lang="en-US"/>
        </a:p>
      </dgm:t>
    </dgm:pt>
    <dgm:pt modelId="{C881F91E-6FE1-4494-9C33-D14443E0DCD0}">
      <dgm:prSet custT="1"/>
      <dgm:spPr/>
      <dgm:t>
        <a:bodyPr/>
        <a:lstStyle/>
        <a:p>
          <a:r>
            <a:rPr lang="en-US" sz="1600" b="1" dirty="0">
              <a:solidFill>
                <a:schemeClr val="accent1">
                  <a:lumMod val="50000"/>
                </a:schemeClr>
              </a:solidFill>
              <a:latin typeface="Times New Roman" panose="02020603050405020304" pitchFamily="18" charset="0"/>
              <a:cs typeface="Times New Roman" panose="02020603050405020304" pitchFamily="18" charset="0"/>
            </a:rPr>
            <a:t>Selection of studies- </a:t>
          </a:r>
          <a:r>
            <a:rPr lang="en-US" sz="1600" dirty="0">
              <a:solidFill>
                <a:schemeClr val="accent1"/>
              </a:solidFill>
              <a:latin typeface="Times New Roman" panose="02020603050405020304" pitchFamily="18" charset="0"/>
              <a:cs typeface="Times New Roman" panose="02020603050405020304" pitchFamily="18" charset="0"/>
            </a:rPr>
            <a:t>Title and abstract screening followed by Full text Review.</a:t>
          </a:r>
        </a:p>
      </dgm:t>
    </dgm:pt>
    <dgm:pt modelId="{04897756-EFC3-4520-A04D-FDD921904D81}" type="parTrans" cxnId="{16B7D0D0-5BD6-4DC0-899D-6D87BC399F71}">
      <dgm:prSet/>
      <dgm:spPr/>
      <dgm:t>
        <a:bodyPr/>
        <a:lstStyle/>
        <a:p>
          <a:endParaRPr lang="en-US"/>
        </a:p>
      </dgm:t>
    </dgm:pt>
    <dgm:pt modelId="{F406E944-C591-4848-8ED1-990017B34C22}" type="sibTrans" cxnId="{16B7D0D0-5BD6-4DC0-899D-6D87BC399F71}">
      <dgm:prSet/>
      <dgm:spPr/>
      <dgm:t>
        <a:bodyPr/>
        <a:lstStyle/>
        <a:p>
          <a:endParaRPr lang="en-US"/>
        </a:p>
      </dgm:t>
    </dgm:pt>
    <dgm:pt modelId="{91B67A16-139E-494E-BBF3-2B11FCF92345}">
      <dgm:prSet custT="1"/>
      <dgm:spPr/>
      <dgm:t>
        <a:bodyPr/>
        <a:lstStyle/>
        <a:p>
          <a:r>
            <a:rPr lang="en-US" sz="1600" b="1" dirty="0">
              <a:solidFill>
                <a:schemeClr val="accent1">
                  <a:lumMod val="50000"/>
                </a:schemeClr>
              </a:solidFill>
              <a:latin typeface="Times New Roman" panose="02020603050405020304" pitchFamily="18" charset="0"/>
              <a:cs typeface="Times New Roman" panose="02020603050405020304" pitchFamily="18" charset="0"/>
            </a:rPr>
            <a:t>Data Extraction- </a:t>
          </a:r>
          <a:r>
            <a:rPr lang="en-US" sz="1600" b="0" i="0" dirty="0">
              <a:solidFill>
                <a:schemeClr val="accent1"/>
              </a:solidFill>
              <a:latin typeface="Times New Roman" panose="02020603050405020304" pitchFamily="18" charset="0"/>
              <a:cs typeface="Times New Roman" panose="02020603050405020304" pitchFamily="18" charset="0"/>
            </a:rPr>
            <a:t>Information were extracted by standard data extraction form developed in excel. </a:t>
          </a:r>
          <a:r>
            <a:rPr lang="en-US" sz="1600" dirty="0">
              <a:solidFill>
                <a:schemeClr val="accent1"/>
              </a:solidFill>
              <a:latin typeface="Times New Roman" panose="02020603050405020304" pitchFamily="18" charset="0"/>
              <a:cs typeface="Times New Roman" panose="02020603050405020304" pitchFamily="18" charset="0"/>
            </a:rPr>
            <a:t>Data was extracted by two independent reviewers (TS and BT), </a:t>
          </a:r>
          <a:r>
            <a:rPr lang="en-US" sz="1600" b="0" i="0" dirty="0">
              <a:solidFill>
                <a:schemeClr val="accent1"/>
              </a:solidFill>
              <a:latin typeface="Times New Roman" panose="02020603050405020304" pitchFamily="18" charset="0"/>
              <a:cs typeface="Times New Roman" panose="02020603050405020304" pitchFamily="18" charset="0"/>
            </a:rPr>
            <a:t>Discrepancies were resolved by consensus with third-member arbitrators (AKP and DG)</a:t>
          </a:r>
          <a:endParaRPr lang="en-US" sz="1600" dirty="0">
            <a:solidFill>
              <a:schemeClr val="accent1"/>
            </a:solidFill>
            <a:latin typeface="Times New Roman" panose="02020603050405020304" pitchFamily="18" charset="0"/>
            <a:cs typeface="Times New Roman" panose="02020603050405020304" pitchFamily="18" charset="0"/>
          </a:endParaRPr>
        </a:p>
      </dgm:t>
    </dgm:pt>
    <dgm:pt modelId="{BA750D07-63A5-4329-B5DE-0EDEE21306CC}" type="parTrans" cxnId="{31A5FCD6-A12C-4828-A23E-24B8D1733FAE}">
      <dgm:prSet/>
      <dgm:spPr/>
      <dgm:t>
        <a:bodyPr/>
        <a:lstStyle/>
        <a:p>
          <a:endParaRPr lang="en-US"/>
        </a:p>
      </dgm:t>
    </dgm:pt>
    <dgm:pt modelId="{1847CB2A-A7CD-42FE-A399-22AF5A3E1350}" type="sibTrans" cxnId="{31A5FCD6-A12C-4828-A23E-24B8D1733FAE}">
      <dgm:prSet/>
      <dgm:spPr/>
      <dgm:t>
        <a:bodyPr/>
        <a:lstStyle/>
        <a:p>
          <a:endParaRPr lang="en-US"/>
        </a:p>
      </dgm:t>
    </dgm:pt>
    <dgm:pt modelId="{88374CD7-F6E8-465E-AADF-639986F50B39}">
      <dgm:prSet custT="1"/>
      <dgm:spPr/>
      <dgm:t>
        <a:bodyPr/>
        <a:lstStyle/>
        <a:p>
          <a:r>
            <a:rPr lang="en-US" sz="1600" b="1" dirty="0">
              <a:solidFill>
                <a:schemeClr val="accent1">
                  <a:lumMod val="50000"/>
                </a:schemeClr>
              </a:solidFill>
              <a:latin typeface="Times New Roman" panose="02020603050405020304" pitchFamily="18" charset="0"/>
              <a:cs typeface="Times New Roman" panose="02020603050405020304" pitchFamily="18" charset="0"/>
            </a:rPr>
            <a:t>Assessment of Risk of Bias </a:t>
          </a:r>
          <a:r>
            <a:rPr lang="en-US" sz="1600" dirty="0">
              <a:solidFill>
                <a:schemeClr val="accent1"/>
              </a:solidFill>
              <a:latin typeface="Times New Roman" panose="02020603050405020304" pitchFamily="18" charset="0"/>
              <a:cs typeface="Times New Roman" panose="02020603050405020304" pitchFamily="18" charset="0"/>
            </a:rPr>
            <a:t>–</a:t>
          </a:r>
          <a:r>
            <a:rPr lang="en-IN" sz="1600" dirty="0">
              <a:solidFill>
                <a:schemeClr val="accent1"/>
              </a:solidFill>
              <a:latin typeface="Times New Roman" panose="02020603050405020304" pitchFamily="18" charset="0"/>
              <a:cs typeface="Times New Roman" panose="02020603050405020304" pitchFamily="18" charset="0"/>
            </a:rPr>
            <a:t> was done using </a:t>
          </a:r>
          <a:r>
            <a:rPr lang="en-NZ" sz="1600" dirty="0">
              <a:solidFill>
                <a:schemeClr val="accent1"/>
              </a:solidFill>
              <a:latin typeface="Times New Roman" panose="02020603050405020304" pitchFamily="18" charset="0"/>
              <a:cs typeface="Times New Roman" panose="02020603050405020304" pitchFamily="18" charset="0"/>
            </a:rPr>
            <a:t>JBI critical appraisal checklist for studies reporting prevalence data.</a:t>
          </a:r>
          <a:endParaRPr lang="en-US" sz="1600" dirty="0">
            <a:solidFill>
              <a:schemeClr val="accent1"/>
            </a:solidFill>
            <a:latin typeface="Times New Roman" panose="02020603050405020304" pitchFamily="18" charset="0"/>
            <a:cs typeface="Times New Roman" panose="02020603050405020304" pitchFamily="18" charset="0"/>
          </a:endParaRPr>
        </a:p>
      </dgm:t>
    </dgm:pt>
    <dgm:pt modelId="{661C5C1C-258B-4C54-874A-07897A7340C2}" type="parTrans" cxnId="{7ED701E1-47C8-4348-ABE9-994AE4308F92}">
      <dgm:prSet/>
      <dgm:spPr/>
      <dgm:t>
        <a:bodyPr/>
        <a:lstStyle/>
        <a:p>
          <a:endParaRPr lang="en-US"/>
        </a:p>
      </dgm:t>
    </dgm:pt>
    <dgm:pt modelId="{2D658F8B-A6AC-486B-AB84-ADF25B78CF66}" type="sibTrans" cxnId="{7ED701E1-47C8-4348-ABE9-994AE4308F92}">
      <dgm:prSet/>
      <dgm:spPr/>
      <dgm:t>
        <a:bodyPr/>
        <a:lstStyle/>
        <a:p>
          <a:endParaRPr lang="en-US"/>
        </a:p>
      </dgm:t>
    </dgm:pt>
    <dgm:pt modelId="{18D73EE2-CFA7-4CA8-B89E-EF029A45DA90}">
      <dgm:prSet custT="1"/>
      <dgm:spPr/>
      <dgm:t>
        <a:bodyPr/>
        <a:lstStyle/>
        <a:p>
          <a:r>
            <a:rPr lang="en-US" sz="1600" b="1" dirty="0">
              <a:solidFill>
                <a:schemeClr val="accent1">
                  <a:lumMod val="50000"/>
                </a:schemeClr>
              </a:solidFill>
              <a:latin typeface="Times New Roman" panose="02020603050405020304" pitchFamily="18" charset="0"/>
              <a:cs typeface="Times New Roman" panose="02020603050405020304" pitchFamily="18" charset="0"/>
            </a:rPr>
            <a:t>Measure of Effect </a:t>
          </a:r>
          <a:r>
            <a:rPr lang="en-US" sz="1600" dirty="0">
              <a:solidFill>
                <a:schemeClr val="accent1"/>
              </a:solidFill>
              <a:latin typeface="Times New Roman" panose="02020603050405020304" pitchFamily="18" charset="0"/>
              <a:cs typeface="Times New Roman" panose="02020603050405020304" pitchFamily="18" charset="0"/>
            </a:rPr>
            <a:t>:- Prevalence of BPCR among Pregnant &amp; recently delivered women .</a:t>
          </a:r>
        </a:p>
      </dgm:t>
    </dgm:pt>
    <dgm:pt modelId="{CD1F73B7-16B1-4452-A2CE-1C1DCD823551}" type="parTrans" cxnId="{09263E3C-39E3-4DED-B607-C58544C44E17}">
      <dgm:prSet/>
      <dgm:spPr/>
      <dgm:t>
        <a:bodyPr/>
        <a:lstStyle/>
        <a:p>
          <a:endParaRPr lang="en-US"/>
        </a:p>
      </dgm:t>
    </dgm:pt>
    <dgm:pt modelId="{94A323FE-7133-4D6D-8E23-FAD55F0C39CB}" type="sibTrans" cxnId="{09263E3C-39E3-4DED-B607-C58544C44E17}">
      <dgm:prSet/>
      <dgm:spPr/>
      <dgm:t>
        <a:bodyPr/>
        <a:lstStyle/>
        <a:p>
          <a:endParaRPr lang="en-US"/>
        </a:p>
      </dgm:t>
    </dgm:pt>
    <dgm:pt modelId="{0D94567D-0CC9-4890-AA68-50F16C3944DF}" type="pres">
      <dgm:prSet presAssocID="{2F13B888-A2D6-45D3-B502-957A351087CE}" presName="linear" presStyleCnt="0">
        <dgm:presLayoutVars>
          <dgm:animLvl val="lvl"/>
          <dgm:resizeHandles val="exact"/>
        </dgm:presLayoutVars>
      </dgm:prSet>
      <dgm:spPr/>
    </dgm:pt>
    <dgm:pt modelId="{A8B7A1C0-D221-41F1-A9B9-CFF733BBE641}" type="pres">
      <dgm:prSet presAssocID="{150B7189-B137-4D48-9C53-545756A3255A}" presName="parentText" presStyleLbl="node1" presStyleIdx="0" presStyleCnt="5" custLinFactNeighborY="-1856">
        <dgm:presLayoutVars>
          <dgm:chMax val="0"/>
          <dgm:bulletEnabled val="1"/>
        </dgm:presLayoutVars>
      </dgm:prSet>
      <dgm:spPr/>
    </dgm:pt>
    <dgm:pt modelId="{6DAB0C91-1BF7-4CF2-979F-3EEB3CECCA45}" type="pres">
      <dgm:prSet presAssocID="{150B7189-B137-4D48-9C53-545756A3255A}" presName="childText" presStyleLbl="revTx" presStyleIdx="0" presStyleCnt="1" custLinFactNeighborY="-1642">
        <dgm:presLayoutVars>
          <dgm:bulletEnabled val="1"/>
        </dgm:presLayoutVars>
      </dgm:prSet>
      <dgm:spPr/>
    </dgm:pt>
    <dgm:pt modelId="{0E776305-4E05-4E8B-8B4C-BC4960430560}" type="pres">
      <dgm:prSet presAssocID="{C881F91E-6FE1-4494-9C33-D14443E0DCD0}" presName="parentText" presStyleLbl="node1" presStyleIdx="1" presStyleCnt="5" custLinFactY="-46461" custLinFactNeighborX="-14" custLinFactNeighborY="-100000">
        <dgm:presLayoutVars>
          <dgm:chMax val="0"/>
          <dgm:bulletEnabled val="1"/>
        </dgm:presLayoutVars>
      </dgm:prSet>
      <dgm:spPr/>
    </dgm:pt>
    <dgm:pt modelId="{D726DA80-2DC2-4305-ABF0-AB536862B891}" type="pres">
      <dgm:prSet presAssocID="{F406E944-C591-4848-8ED1-990017B34C22}" presName="spacer" presStyleCnt="0"/>
      <dgm:spPr/>
    </dgm:pt>
    <dgm:pt modelId="{EFBBE0B5-A764-4D33-8A4C-7768CCE59A7C}" type="pres">
      <dgm:prSet presAssocID="{91B67A16-139E-494E-BBF3-2B11FCF92345}" presName="parentText" presStyleLbl="node1" presStyleIdx="2" presStyleCnt="5" custLinFactY="-41302" custLinFactNeighborX="-435" custLinFactNeighborY="-100000">
        <dgm:presLayoutVars>
          <dgm:chMax val="0"/>
          <dgm:bulletEnabled val="1"/>
        </dgm:presLayoutVars>
      </dgm:prSet>
      <dgm:spPr/>
    </dgm:pt>
    <dgm:pt modelId="{58048FF2-F464-4C8B-9152-EB1D5FEC74A7}" type="pres">
      <dgm:prSet presAssocID="{1847CB2A-A7CD-42FE-A399-22AF5A3E1350}" presName="spacer" presStyleCnt="0"/>
      <dgm:spPr/>
    </dgm:pt>
    <dgm:pt modelId="{B274DE4F-D4C2-4A9B-9BCD-145EB9BB6E8A}" type="pres">
      <dgm:prSet presAssocID="{88374CD7-F6E8-465E-AADF-639986F50B39}" presName="parentText" presStyleLbl="node1" presStyleIdx="3" presStyleCnt="5" custLinFactY="-23329" custLinFactNeighborX="-435" custLinFactNeighborY="-100000">
        <dgm:presLayoutVars>
          <dgm:chMax val="0"/>
          <dgm:bulletEnabled val="1"/>
        </dgm:presLayoutVars>
      </dgm:prSet>
      <dgm:spPr/>
    </dgm:pt>
    <dgm:pt modelId="{51775C45-6D48-4F98-9F40-59CE17557EF0}" type="pres">
      <dgm:prSet presAssocID="{2D658F8B-A6AC-486B-AB84-ADF25B78CF66}" presName="spacer" presStyleCnt="0"/>
      <dgm:spPr/>
    </dgm:pt>
    <dgm:pt modelId="{8ED99113-F87F-4CAF-8CD8-80CCDB487877}" type="pres">
      <dgm:prSet presAssocID="{18D73EE2-CFA7-4CA8-B89E-EF029A45DA90}" presName="parentText" presStyleLbl="node1" presStyleIdx="4" presStyleCnt="5" custLinFactY="-2372" custLinFactNeighborX="-14" custLinFactNeighborY="-100000">
        <dgm:presLayoutVars>
          <dgm:chMax val="0"/>
          <dgm:bulletEnabled val="1"/>
        </dgm:presLayoutVars>
      </dgm:prSet>
      <dgm:spPr/>
    </dgm:pt>
  </dgm:ptLst>
  <dgm:cxnLst>
    <dgm:cxn modelId="{6DC2B938-FF61-44AA-80D1-11D494119B40}" type="presOf" srcId="{C881F91E-6FE1-4494-9C33-D14443E0DCD0}" destId="{0E776305-4E05-4E8B-8B4C-BC4960430560}" srcOrd="0" destOrd="0" presId="urn:microsoft.com/office/officeart/2005/8/layout/vList2"/>
    <dgm:cxn modelId="{9115253B-1B77-4FB9-A9FD-D39D7278E42C}" type="presOf" srcId="{7ABCD46F-A049-41B4-88C6-0FB9010EF629}" destId="{6DAB0C91-1BF7-4CF2-979F-3EEB3CECCA45}" srcOrd="0" destOrd="0" presId="urn:microsoft.com/office/officeart/2005/8/layout/vList2"/>
    <dgm:cxn modelId="{09263E3C-39E3-4DED-B607-C58544C44E17}" srcId="{2F13B888-A2D6-45D3-B502-957A351087CE}" destId="{18D73EE2-CFA7-4CA8-B89E-EF029A45DA90}" srcOrd="4" destOrd="0" parTransId="{CD1F73B7-16B1-4452-A2CE-1C1DCD823551}" sibTransId="{94A323FE-7133-4D6D-8E23-FAD55F0C39CB}"/>
    <dgm:cxn modelId="{B001596B-A285-441E-8C0D-C564ACD5E472}" type="presOf" srcId="{88374CD7-F6E8-465E-AADF-639986F50B39}" destId="{B274DE4F-D4C2-4A9B-9BCD-145EB9BB6E8A}" srcOrd="0" destOrd="0" presId="urn:microsoft.com/office/officeart/2005/8/layout/vList2"/>
    <dgm:cxn modelId="{EC38EC53-4F91-48AF-9BF3-73A1B647DF8F}" srcId="{2F13B888-A2D6-45D3-B502-957A351087CE}" destId="{150B7189-B137-4D48-9C53-545756A3255A}" srcOrd="0" destOrd="0" parTransId="{70A4E7AB-AA71-4F87-98C4-BB06BC90873C}" sibTransId="{9AE47EB0-86A1-4B72-B772-F78873D0070B}"/>
    <dgm:cxn modelId="{D8404F56-62B4-4F88-B8A9-85F18FB05866}" type="presOf" srcId="{150B7189-B137-4D48-9C53-545756A3255A}" destId="{A8B7A1C0-D221-41F1-A9B9-CFF733BBE641}" srcOrd="0" destOrd="0" presId="urn:microsoft.com/office/officeart/2005/8/layout/vList2"/>
    <dgm:cxn modelId="{CDA9328B-F26A-43C6-8E6B-1C17D91D102C}" type="presOf" srcId="{2F13B888-A2D6-45D3-B502-957A351087CE}" destId="{0D94567D-0CC9-4890-AA68-50F16C3944DF}" srcOrd="0" destOrd="0" presId="urn:microsoft.com/office/officeart/2005/8/layout/vList2"/>
    <dgm:cxn modelId="{0BCEA09A-BB0D-4A9B-BD39-55541D1C25EF}" srcId="{150B7189-B137-4D48-9C53-545756A3255A}" destId="{7ABCD46F-A049-41B4-88C6-0FB9010EF629}" srcOrd="0" destOrd="0" parTransId="{418577D7-1048-47B2-B5E5-9D2E98118D44}" sibTransId="{17A6772B-B287-46C8-AF7F-7E7529CA5EF2}"/>
    <dgm:cxn modelId="{76D821A9-F420-4D7F-A033-858241BAEA37}" type="presOf" srcId="{91B67A16-139E-494E-BBF3-2B11FCF92345}" destId="{EFBBE0B5-A764-4D33-8A4C-7768CCE59A7C}" srcOrd="0" destOrd="0" presId="urn:microsoft.com/office/officeart/2005/8/layout/vList2"/>
    <dgm:cxn modelId="{F6EDC6BD-1C61-4E9A-9B92-2B265D206688}" type="presOf" srcId="{18D73EE2-CFA7-4CA8-B89E-EF029A45DA90}" destId="{8ED99113-F87F-4CAF-8CD8-80CCDB487877}" srcOrd="0" destOrd="0" presId="urn:microsoft.com/office/officeart/2005/8/layout/vList2"/>
    <dgm:cxn modelId="{16B7D0D0-5BD6-4DC0-899D-6D87BC399F71}" srcId="{2F13B888-A2D6-45D3-B502-957A351087CE}" destId="{C881F91E-6FE1-4494-9C33-D14443E0DCD0}" srcOrd="1" destOrd="0" parTransId="{04897756-EFC3-4520-A04D-FDD921904D81}" sibTransId="{F406E944-C591-4848-8ED1-990017B34C22}"/>
    <dgm:cxn modelId="{31A5FCD6-A12C-4828-A23E-24B8D1733FAE}" srcId="{2F13B888-A2D6-45D3-B502-957A351087CE}" destId="{91B67A16-139E-494E-BBF3-2B11FCF92345}" srcOrd="2" destOrd="0" parTransId="{BA750D07-63A5-4329-B5DE-0EDEE21306CC}" sibTransId="{1847CB2A-A7CD-42FE-A399-22AF5A3E1350}"/>
    <dgm:cxn modelId="{7ED701E1-47C8-4348-ABE9-994AE4308F92}" srcId="{2F13B888-A2D6-45D3-B502-957A351087CE}" destId="{88374CD7-F6E8-465E-AADF-639986F50B39}" srcOrd="3" destOrd="0" parTransId="{661C5C1C-258B-4C54-874A-07897A7340C2}" sibTransId="{2D658F8B-A6AC-486B-AB84-ADF25B78CF66}"/>
    <dgm:cxn modelId="{863BD5C8-931E-4DBF-9BFB-B9D11CF45E79}" type="presParOf" srcId="{0D94567D-0CC9-4890-AA68-50F16C3944DF}" destId="{A8B7A1C0-D221-41F1-A9B9-CFF733BBE641}" srcOrd="0" destOrd="0" presId="urn:microsoft.com/office/officeart/2005/8/layout/vList2"/>
    <dgm:cxn modelId="{C1D8BC6F-D0F2-4600-974B-E029A5D8F1DA}" type="presParOf" srcId="{0D94567D-0CC9-4890-AA68-50F16C3944DF}" destId="{6DAB0C91-1BF7-4CF2-979F-3EEB3CECCA45}" srcOrd="1" destOrd="0" presId="urn:microsoft.com/office/officeart/2005/8/layout/vList2"/>
    <dgm:cxn modelId="{68322F38-893A-4CE0-AFA2-4C39C6EA948F}" type="presParOf" srcId="{0D94567D-0CC9-4890-AA68-50F16C3944DF}" destId="{0E776305-4E05-4E8B-8B4C-BC4960430560}" srcOrd="2" destOrd="0" presId="urn:microsoft.com/office/officeart/2005/8/layout/vList2"/>
    <dgm:cxn modelId="{C1BDAB83-67F3-40A2-B69E-BA849D44A060}" type="presParOf" srcId="{0D94567D-0CC9-4890-AA68-50F16C3944DF}" destId="{D726DA80-2DC2-4305-ABF0-AB536862B891}" srcOrd="3" destOrd="0" presId="urn:microsoft.com/office/officeart/2005/8/layout/vList2"/>
    <dgm:cxn modelId="{99B710F9-176F-4F4A-B005-EA72F12C8347}" type="presParOf" srcId="{0D94567D-0CC9-4890-AA68-50F16C3944DF}" destId="{EFBBE0B5-A764-4D33-8A4C-7768CCE59A7C}" srcOrd="4" destOrd="0" presId="urn:microsoft.com/office/officeart/2005/8/layout/vList2"/>
    <dgm:cxn modelId="{7CE40F86-EC8F-420E-803B-26A69557A3FE}" type="presParOf" srcId="{0D94567D-0CC9-4890-AA68-50F16C3944DF}" destId="{58048FF2-F464-4C8B-9152-EB1D5FEC74A7}" srcOrd="5" destOrd="0" presId="urn:microsoft.com/office/officeart/2005/8/layout/vList2"/>
    <dgm:cxn modelId="{789BA8E0-A99C-48DD-82CB-85998627E024}" type="presParOf" srcId="{0D94567D-0CC9-4890-AA68-50F16C3944DF}" destId="{B274DE4F-D4C2-4A9B-9BCD-145EB9BB6E8A}" srcOrd="6" destOrd="0" presId="urn:microsoft.com/office/officeart/2005/8/layout/vList2"/>
    <dgm:cxn modelId="{A8FECF94-1C69-4386-B1A0-CCD3A42D55D6}" type="presParOf" srcId="{0D94567D-0CC9-4890-AA68-50F16C3944DF}" destId="{51775C45-6D48-4F98-9F40-59CE17557EF0}" srcOrd="7" destOrd="0" presId="urn:microsoft.com/office/officeart/2005/8/layout/vList2"/>
    <dgm:cxn modelId="{5E6759BA-C8F5-4A29-980E-0F65D49AA2C3}" type="presParOf" srcId="{0D94567D-0CC9-4890-AA68-50F16C3944DF}" destId="{8ED99113-F87F-4CAF-8CD8-80CCDB48787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038C79-1C7A-4428-B638-C7E983F713C7}"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B4D40518-8C09-4261-93E4-31008AFEA5D0}">
      <dgm:prSet custT="1"/>
      <dgm:spPr/>
      <dgm:t>
        <a:bodyPr/>
        <a:lstStyle/>
        <a:p>
          <a:r>
            <a:rPr lang="en-US" sz="1600" b="1" i="0" dirty="0">
              <a:solidFill>
                <a:schemeClr val="accent1">
                  <a:lumMod val="50000"/>
                </a:schemeClr>
              </a:solidFill>
              <a:latin typeface="Times New Roman" panose="02020603050405020304" pitchFamily="18" charset="0"/>
              <a:cs typeface="Times New Roman" panose="02020603050405020304" pitchFamily="18" charset="0"/>
            </a:rPr>
            <a:t>Measures of the effect of the methods</a:t>
          </a:r>
          <a:r>
            <a:rPr lang="en-US" sz="1600" b="0" i="0" dirty="0">
              <a:latin typeface="Times New Roman" panose="02020603050405020304" pitchFamily="18" charset="0"/>
              <a:cs typeface="Times New Roman" panose="02020603050405020304" pitchFamily="18" charset="0"/>
            </a:rPr>
            <a:t>: Prevalence of BPCR among pregnant and Recently Delivered  women in India</a:t>
          </a:r>
          <a:endParaRPr lang="en-US" sz="1600" dirty="0">
            <a:latin typeface="Times New Roman" panose="02020603050405020304" pitchFamily="18" charset="0"/>
            <a:cs typeface="Times New Roman" panose="02020603050405020304" pitchFamily="18" charset="0"/>
          </a:endParaRPr>
        </a:p>
      </dgm:t>
    </dgm:pt>
    <dgm:pt modelId="{4A0DBA7E-552D-4BD1-95FE-0EBAB78B7083}" type="parTrans" cxnId="{3FB30A43-3FF9-4ECA-A18D-E632B2936260}">
      <dgm:prSet/>
      <dgm:spPr/>
      <dgm:t>
        <a:bodyPr/>
        <a:lstStyle/>
        <a:p>
          <a:endParaRPr lang="en-US"/>
        </a:p>
      </dgm:t>
    </dgm:pt>
    <dgm:pt modelId="{DC68ADD2-0DF1-42FE-A352-388EDACA9FA4}" type="sibTrans" cxnId="{3FB30A43-3FF9-4ECA-A18D-E632B2936260}">
      <dgm:prSet/>
      <dgm:spPr/>
      <dgm:t>
        <a:bodyPr/>
        <a:lstStyle/>
        <a:p>
          <a:endParaRPr lang="en-US"/>
        </a:p>
      </dgm:t>
    </dgm:pt>
    <dgm:pt modelId="{E8D47D21-89DF-4345-AEA5-11BEA7502E68}">
      <dgm:prSet custT="1"/>
      <dgm:spPr/>
      <dgm:t>
        <a:bodyPr/>
        <a:lstStyle/>
        <a:p>
          <a:r>
            <a:rPr lang="en-US" sz="1600" b="1" i="0" dirty="0">
              <a:solidFill>
                <a:schemeClr val="accent1">
                  <a:lumMod val="50000"/>
                </a:schemeClr>
              </a:solidFill>
              <a:latin typeface="Times New Roman" panose="02020603050405020304" pitchFamily="18" charset="0"/>
              <a:cs typeface="Times New Roman" panose="02020603050405020304" pitchFamily="18" charset="0"/>
            </a:rPr>
            <a:t>Assessment of heterogeneity</a:t>
          </a:r>
          <a:r>
            <a:rPr lang="en-US" sz="1600" b="0" i="0" dirty="0">
              <a:latin typeface="Times New Roman" panose="02020603050405020304" pitchFamily="18" charset="0"/>
              <a:cs typeface="Times New Roman" panose="02020603050405020304" pitchFamily="18" charset="0"/>
            </a:rPr>
            <a:t>: Tau² and I² statistics of heterogeneity</a:t>
          </a:r>
          <a:endParaRPr lang="en-US" sz="1600" dirty="0">
            <a:latin typeface="Times New Roman" panose="02020603050405020304" pitchFamily="18" charset="0"/>
            <a:cs typeface="Times New Roman" panose="02020603050405020304" pitchFamily="18" charset="0"/>
          </a:endParaRPr>
        </a:p>
      </dgm:t>
    </dgm:pt>
    <dgm:pt modelId="{4948DCB8-D606-498B-8971-6DF1A9DFF6A5}" type="parTrans" cxnId="{939D3A2D-5CA0-41AA-8A1D-91933EEF2DAC}">
      <dgm:prSet/>
      <dgm:spPr/>
      <dgm:t>
        <a:bodyPr/>
        <a:lstStyle/>
        <a:p>
          <a:endParaRPr lang="en-US"/>
        </a:p>
      </dgm:t>
    </dgm:pt>
    <dgm:pt modelId="{49DB3EAE-8301-4BAA-BFF1-29E816961200}" type="sibTrans" cxnId="{939D3A2D-5CA0-41AA-8A1D-91933EEF2DAC}">
      <dgm:prSet/>
      <dgm:spPr/>
      <dgm:t>
        <a:bodyPr/>
        <a:lstStyle/>
        <a:p>
          <a:endParaRPr lang="en-US"/>
        </a:p>
      </dgm:t>
    </dgm:pt>
    <dgm:pt modelId="{3F2D224D-96B6-4A9D-A07C-1FD6F2A4B0F7}">
      <dgm:prSet custT="1"/>
      <dgm:spPr/>
      <dgm:t>
        <a:bodyPr/>
        <a:lstStyle/>
        <a:p>
          <a:r>
            <a:rPr lang="en-US" sz="1600" b="1" i="0" dirty="0">
              <a:solidFill>
                <a:schemeClr val="accent1">
                  <a:lumMod val="50000"/>
                </a:schemeClr>
              </a:solidFill>
              <a:latin typeface="Times New Roman" panose="02020603050405020304" pitchFamily="18" charset="0"/>
              <a:cs typeface="Times New Roman" panose="02020603050405020304" pitchFamily="18" charset="0"/>
            </a:rPr>
            <a:t>Assessment of reporting biases</a:t>
          </a:r>
          <a:r>
            <a:rPr lang="en-US" sz="1600" b="0" i="0" dirty="0">
              <a:latin typeface="Times New Roman" panose="02020603050405020304" pitchFamily="18" charset="0"/>
              <a:cs typeface="Times New Roman" panose="02020603050405020304" pitchFamily="18" charset="0"/>
            </a:rPr>
            <a:t>: Funnel plot </a:t>
          </a:r>
          <a:endParaRPr lang="en-US" sz="1600" dirty="0">
            <a:latin typeface="Times New Roman" panose="02020603050405020304" pitchFamily="18" charset="0"/>
            <a:cs typeface="Times New Roman" panose="02020603050405020304" pitchFamily="18" charset="0"/>
          </a:endParaRPr>
        </a:p>
      </dgm:t>
    </dgm:pt>
    <dgm:pt modelId="{A51E2E8E-E803-4150-A54E-8A2D26015969}" type="parTrans" cxnId="{05B45444-54B7-4D68-A614-9A23F1679D5C}">
      <dgm:prSet/>
      <dgm:spPr/>
      <dgm:t>
        <a:bodyPr/>
        <a:lstStyle/>
        <a:p>
          <a:endParaRPr lang="en-US"/>
        </a:p>
      </dgm:t>
    </dgm:pt>
    <dgm:pt modelId="{CE291763-79F7-4B39-9A61-F824897C70D3}" type="sibTrans" cxnId="{05B45444-54B7-4D68-A614-9A23F1679D5C}">
      <dgm:prSet/>
      <dgm:spPr/>
      <dgm:t>
        <a:bodyPr/>
        <a:lstStyle/>
        <a:p>
          <a:endParaRPr lang="en-US"/>
        </a:p>
      </dgm:t>
    </dgm:pt>
    <dgm:pt modelId="{B2FEE8B4-C0D8-4BC3-A2A8-34E8B7F11901}">
      <dgm:prSet custT="1"/>
      <dgm:spPr/>
      <dgm:t>
        <a:bodyPr/>
        <a:lstStyle/>
        <a:p>
          <a:r>
            <a:rPr lang="en-US" sz="1600" b="1" i="0" dirty="0">
              <a:latin typeface="Times New Roman" panose="02020603050405020304" pitchFamily="18" charset="0"/>
              <a:cs typeface="Times New Roman" panose="02020603050405020304" pitchFamily="18" charset="0"/>
            </a:rPr>
            <a:t>Data synthesis</a:t>
          </a:r>
          <a:r>
            <a:rPr lang="en-US" sz="1600" b="0" i="0" dirty="0">
              <a:latin typeface="Times New Roman" panose="02020603050405020304" pitchFamily="18" charset="0"/>
              <a:cs typeface="Times New Roman" panose="02020603050405020304" pitchFamily="18" charset="0"/>
            </a:rPr>
            <a:t>: Combined results of eligible studies for pooled </a:t>
          </a:r>
          <a:r>
            <a:rPr lang="en-US" sz="1600" dirty="0">
              <a:latin typeface="Times New Roman" panose="02020603050405020304" pitchFamily="18" charset="0"/>
              <a:cs typeface="Times New Roman" panose="02020603050405020304" pitchFamily="18" charset="0"/>
            </a:rPr>
            <a:t>prevalence</a:t>
          </a:r>
          <a:r>
            <a:rPr lang="en-US" sz="1600" b="0" i="0" dirty="0">
              <a:latin typeface="Times New Roman" panose="02020603050405020304" pitchFamily="18" charset="0"/>
              <a:cs typeface="Times New Roman" panose="02020603050405020304" pitchFamily="18" charset="0"/>
            </a:rPr>
            <a:t> with 95% CI </a:t>
          </a:r>
          <a:endParaRPr lang="en-US" sz="1600" dirty="0">
            <a:latin typeface="Times New Roman" panose="02020603050405020304" pitchFamily="18" charset="0"/>
            <a:cs typeface="Times New Roman" panose="02020603050405020304" pitchFamily="18" charset="0"/>
          </a:endParaRPr>
        </a:p>
      </dgm:t>
    </dgm:pt>
    <dgm:pt modelId="{77544044-FDCD-4FDC-9C67-CF5716D19865}" type="parTrans" cxnId="{DA7A8BB0-F417-4252-8D34-52E22B0CA0CE}">
      <dgm:prSet/>
      <dgm:spPr/>
      <dgm:t>
        <a:bodyPr/>
        <a:lstStyle/>
        <a:p>
          <a:endParaRPr lang="en-US"/>
        </a:p>
      </dgm:t>
    </dgm:pt>
    <dgm:pt modelId="{78979CC0-8114-488C-9AA5-2BD6BD4092F6}" type="sibTrans" cxnId="{DA7A8BB0-F417-4252-8D34-52E22B0CA0CE}">
      <dgm:prSet/>
      <dgm:spPr/>
      <dgm:t>
        <a:bodyPr/>
        <a:lstStyle/>
        <a:p>
          <a:endParaRPr lang="en-US"/>
        </a:p>
      </dgm:t>
    </dgm:pt>
    <dgm:pt modelId="{97A1AEE8-EEF5-411B-ABC5-D01AF075D8A3}">
      <dgm:prSet custT="1"/>
      <dgm:spPr/>
      <dgm:t>
        <a:bodyPr/>
        <a:lstStyle/>
        <a:p>
          <a:r>
            <a:rPr lang="en-US" sz="1600" b="1" i="0" dirty="0">
              <a:solidFill>
                <a:schemeClr val="accent1">
                  <a:lumMod val="50000"/>
                </a:schemeClr>
              </a:solidFill>
              <a:latin typeface="Times New Roman" panose="02020603050405020304" pitchFamily="18" charset="0"/>
              <a:cs typeface="Times New Roman" panose="02020603050405020304" pitchFamily="18" charset="0"/>
            </a:rPr>
            <a:t>Subgroup Analysis</a:t>
          </a:r>
          <a:r>
            <a:rPr lang="en-US" sz="1600" b="0" i="0" dirty="0">
              <a:latin typeface="Times New Roman" panose="02020603050405020304" pitchFamily="18" charset="0"/>
              <a:cs typeface="Times New Roman" panose="02020603050405020304" pitchFamily="18" charset="0"/>
            </a:rPr>
            <a:t>: To explore effect </a:t>
          </a:r>
          <a:r>
            <a:rPr lang="en-US" sz="1600" dirty="0">
              <a:latin typeface="Times New Roman" panose="02020603050405020304" pitchFamily="18" charset="0"/>
              <a:cs typeface="Times New Roman" panose="02020603050405020304" pitchFamily="18" charset="0"/>
            </a:rPr>
            <a:t>- </a:t>
          </a:r>
          <a:r>
            <a:rPr lang="en-US" sz="1600" b="0" i="0" dirty="0">
              <a:latin typeface="Times New Roman" panose="02020603050405020304" pitchFamily="18" charset="0"/>
              <a:cs typeface="Times New Roman" panose="02020603050405020304" pitchFamily="18" charset="0"/>
            </a:rPr>
            <a:t>Region wise, Age wise (&lt;25 </a:t>
          </a:r>
          <a:r>
            <a:rPr lang="en-US" sz="1600" b="0" i="0" dirty="0" err="1">
              <a:latin typeface="Times New Roman" panose="02020603050405020304" pitchFamily="18" charset="0"/>
              <a:cs typeface="Times New Roman" panose="02020603050405020304" pitchFamily="18" charset="0"/>
            </a:rPr>
            <a:t>yrs</a:t>
          </a:r>
          <a:r>
            <a:rPr lang="en-US" sz="1600" b="0" i="0" dirty="0">
              <a:latin typeface="Times New Roman" panose="02020603050405020304" pitchFamily="18" charset="0"/>
              <a:cs typeface="Times New Roman" panose="02020603050405020304" pitchFamily="18" charset="0"/>
            </a:rPr>
            <a:t> and =25 or more) and </a:t>
          </a:r>
          <a:r>
            <a:rPr lang="en-US" sz="1600" dirty="0">
              <a:latin typeface="Times New Roman" panose="02020603050405020304" pitchFamily="18" charset="0"/>
              <a:cs typeface="Times New Roman" panose="02020603050405020304" pitchFamily="18" charset="0"/>
            </a:rPr>
            <a:t>by </a:t>
          </a:r>
          <a:r>
            <a:rPr lang="en-US" sz="1600" b="0" i="0" dirty="0">
              <a:latin typeface="Times New Roman" panose="02020603050405020304" pitchFamily="18" charset="0"/>
              <a:cs typeface="Times New Roman" panose="02020603050405020304" pitchFamily="18" charset="0"/>
            </a:rPr>
            <a:t>delivery status( Recently delivered and Pregnant Women).</a:t>
          </a:r>
          <a:endParaRPr lang="en-US" sz="1600" dirty="0">
            <a:latin typeface="Times New Roman" panose="02020603050405020304" pitchFamily="18" charset="0"/>
            <a:cs typeface="Times New Roman" panose="02020603050405020304" pitchFamily="18" charset="0"/>
          </a:endParaRPr>
        </a:p>
      </dgm:t>
    </dgm:pt>
    <dgm:pt modelId="{000282DF-99AF-4F33-BDED-EE58D134AA93}" type="parTrans" cxnId="{7CB1A00E-2E19-4350-B573-0CB524FCE70D}">
      <dgm:prSet/>
      <dgm:spPr/>
      <dgm:t>
        <a:bodyPr/>
        <a:lstStyle/>
        <a:p>
          <a:endParaRPr lang="en-US"/>
        </a:p>
      </dgm:t>
    </dgm:pt>
    <dgm:pt modelId="{813DB86D-F734-402E-A8D9-B95041E8A276}" type="sibTrans" cxnId="{7CB1A00E-2E19-4350-B573-0CB524FCE70D}">
      <dgm:prSet/>
      <dgm:spPr/>
      <dgm:t>
        <a:bodyPr/>
        <a:lstStyle/>
        <a:p>
          <a:endParaRPr lang="en-US"/>
        </a:p>
      </dgm:t>
    </dgm:pt>
    <dgm:pt modelId="{9079D972-1A3B-460D-A9FE-F0CB15A565B3}">
      <dgm:prSet custT="1"/>
      <dgm:spPr/>
      <dgm:t>
        <a:bodyPr/>
        <a:lstStyle/>
        <a:p>
          <a:endParaRPr lang="en-US" sz="1600" dirty="0">
            <a:latin typeface="Times New Roman" panose="02020603050405020304" pitchFamily="18" charset="0"/>
            <a:cs typeface="Times New Roman" panose="02020603050405020304" pitchFamily="18" charset="0"/>
          </a:endParaRPr>
        </a:p>
      </dgm:t>
    </dgm:pt>
    <dgm:pt modelId="{6AA53FAC-29AD-436D-A61F-3278C3A1FB0F}" type="parTrans" cxnId="{24775D38-4599-4E71-838E-CB049DCCED7C}">
      <dgm:prSet/>
      <dgm:spPr/>
      <dgm:t>
        <a:bodyPr/>
        <a:lstStyle/>
        <a:p>
          <a:endParaRPr lang="en-US"/>
        </a:p>
      </dgm:t>
    </dgm:pt>
    <dgm:pt modelId="{1EB28E26-3B4A-4AC4-8E78-A2F4B128EE18}" type="sibTrans" cxnId="{24775D38-4599-4E71-838E-CB049DCCED7C}">
      <dgm:prSet/>
      <dgm:spPr/>
      <dgm:t>
        <a:bodyPr/>
        <a:lstStyle/>
        <a:p>
          <a:endParaRPr lang="en-US"/>
        </a:p>
      </dgm:t>
    </dgm:pt>
    <dgm:pt modelId="{DDA5827A-623F-43F0-81B5-7E4FD6F2DF07}" type="pres">
      <dgm:prSet presAssocID="{C7038C79-1C7A-4428-B638-C7E983F713C7}" presName="linear" presStyleCnt="0">
        <dgm:presLayoutVars>
          <dgm:animLvl val="lvl"/>
          <dgm:resizeHandles val="exact"/>
        </dgm:presLayoutVars>
      </dgm:prSet>
      <dgm:spPr/>
    </dgm:pt>
    <dgm:pt modelId="{FB6A390F-6647-4A30-9FC6-81E40964C1EF}" type="pres">
      <dgm:prSet presAssocID="{B4D40518-8C09-4261-93E4-31008AFEA5D0}" presName="parentText" presStyleLbl="node1" presStyleIdx="0" presStyleCnt="5">
        <dgm:presLayoutVars>
          <dgm:chMax val="0"/>
          <dgm:bulletEnabled val="1"/>
        </dgm:presLayoutVars>
      </dgm:prSet>
      <dgm:spPr/>
    </dgm:pt>
    <dgm:pt modelId="{D736814A-804F-4A89-AE9C-D18BB7563ABB}" type="pres">
      <dgm:prSet presAssocID="{DC68ADD2-0DF1-42FE-A352-388EDACA9FA4}" presName="spacer" presStyleCnt="0"/>
      <dgm:spPr/>
    </dgm:pt>
    <dgm:pt modelId="{C5A4E71A-2481-45F1-8626-27BDEA0FB248}" type="pres">
      <dgm:prSet presAssocID="{E8D47D21-89DF-4345-AEA5-11BEA7502E68}" presName="parentText" presStyleLbl="node1" presStyleIdx="1" presStyleCnt="5">
        <dgm:presLayoutVars>
          <dgm:chMax val="0"/>
          <dgm:bulletEnabled val="1"/>
        </dgm:presLayoutVars>
      </dgm:prSet>
      <dgm:spPr/>
    </dgm:pt>
    <dgm:pt modelId="{9D85D54D-89C9-422E-A732-5B311E211E7A}" type="pres">
      <dgm:prSet presAssocID="{49DB3EAE-8301-4BAA-BFF1-29E816961200}" presName="spacer" presStyleCnt="0"/>
      <dgm:spPr/>
    </dgm:pt>
    <dgm:pt modelId="{EACC80C8-6451-46CF-81F4-63DAA6937888}" type="pres">
      <dgm:prSet presAssocID="{3F2D224D-96B6-4A9D-A07C-1FD6F2A4B0F7}" presName="parentText" presStyleLbl="node1" presStyleIdx="2" presStyleCnt="5" custLinFactNeighborX="439" custLinFactNeighborY="71162">
        <dgm:presLayoutVars>
          <dgm:chMax val="0"/>
          <dgm:bulletEnabled val="1"/>
        </dgm:presLayoutVars>
      </dgm:prSet>
      <dgm:spPr/>
    </dgm:pt>
    <dgm:pt modelId="{EB13504C-E151-49B7-AAEE-A55498B05BA0}" type="pres">
      <dgm:prSet presAssocID="{CE291763-79F7-4B39-9A61-F824897C70D3}" presName="spacer" presStyleCnt="0"/>
      <dgm:spPr/>
    </dgm:pt>
    <dgm:pt modelId="{48BF34C7-4336-40B3-91A2-EAC3354808F2}" type="pres">
      <dgm:prSet presAssocID="{B2FEE8B4-C0D8-4BC3-A2A8-34E8B7F11901}" presName="parentText" presStyleLbl="node1" presStyleIdx="3" presStyleCnt="5" custLinFactY="17592" custLinFactNeighborX="-185" custLinFactNeighborY="100000">
        <dgm:presLayoutVars>
          <dgm:chMax val="0"/>
          <dgm:bulletEnabled val="1"/>
        </dgm:presLayoutVars>
      </dgm:prSet>
      <dgm:spPr/>
    </dgm:pt>
    <dgm:pt modelId="{E7B141E5-34EF-41FB-A5C0-05EB8275C09C}" type="pres">
      <dgm:prSet presAssocID="{78979CC0-8114-488C-9AA5-2BD6BD4092F6}" presName="spacer" presStyleCnt="0"/>
      <dgm:spPr/>
    </dgm:pt>
    <dgm:pt modelId="{95FB0111-6D80-4B04-941A-EC9AC9BA25DC}" type="pres">
      <dgm:prSet presAssocID="{97A1AEE8-EEF5-411B-ABC5-D01AF075D8A3}" presName="parentText" presStyleLbl="node1" presStyleIdx="4" presStyleCnt="5" custLinFactNeighborY="43361">
        <dgm:presLayoutVars>
          <dgm:chMax val="0"/>
          <dgm:bulletEnabled val="1"/>
        </dgm:presLayoutVars>
      </dgm:prSet>
      <dgm:spPr/>
    </dgm:pt>
    <dgm:pt modelId="{774EA003-C372-448F-A519-9E2DBB17E5F3}" type="pres">
      <dgm:prSet presAssocID="{97A1AEE8-EEF5-411B-ABC5-D01AF075D8A3}" presName="childText" presStyleLbl="revTx" presStyleIdx="0" presStyleCnt="1" custLinFactNeighborX="1923" custLinFactNeighborY="4219">
        <dgm:presLayoutVars>
          <dgm:bulletEnabled val="1"/>
        </dgm:presLayoutVars>
      </dgm:prSet>
      <dgm:spPr/>
    </dgm:pt>
  </dgm:ptLst>
  <dgm:cxnLst>
    <dgm:cxn modelId="{EA45F605-A4D1-4189-B4A7-3F4DAD777EBA}" type="presOf" srcId="{97A1AEE8-EEF5-411B-ABC5-D01AF075D8A3}" destId="{95FB0111-6D80-4B04-941A-EC9AC9BA25DC}" srcOrd="0" destOrd="0" presId="urn:microsoft.com/office/officeart/2005/8/layout/vList2"/>
    <dgm:cxn modelId="{7CB1A00E-2E19-4350-B573-0CB524FCE70D}" srcId="{C7038C79-1C7A-4428-B638-C7E983F713C7}" destId="{97A1AEE8-EEF5-411B-ABC5-D01AF075D8A3}" srcOrd="4" destOrd="0" parTransId="{000282DF-99AF-4F33-BDED-EE58D134AA93}" sibTransId="{813DB86D-F734-402E-A8D9-B95041E8A276}"/>
    <dgm:cxn modelId="{B9218828-8D7F-44A5-9087-D1A6439B3083}" type="presOf" srcId="{B4D40518-8C09-4261-93E4-31008AFEA5D0}" destId="{FB6A390F-6647-4A30-9FC6-81E40964C1EF}" srcOrd="0" destOrd="0" presId="urn:microsoft.com/office/officeart/2005/8/layout/vList2"/>
    <dgm:cxn modelId="{939D3A2D-5CA0-41AA-8A1D-91933EEF2DAC}" srcId="{C7038C79-1C7A-4428-B638-C7E983F713C7}" destId="{E8D47D21-89DF-4345-AEA5-11BEA7502E68}" srcOrd="1" destOrd="0" parTransId="{4948DCB8-D606-498B-8971-6DF1A9DFF6A5}" sibTransId="{49DB3EAE-8301-4BAA-BFF1-29E816961200}"/>
    <dgm:cxn modelId="{24775D38-4599-4E71-838E-CB049DCCED7C}" srcId="{97A1AEE8-EEF5-411B-ABC5-D01AF075D8A3}" destId="{9079D972-1A3B-460D-A9FE-F0CB15A565B3}" srcOrd="0" destOrd="0" parTransId="{6AA53FAC-29AD-436D-A61F-3278C3A1FB0F}" sibTransId="{1EB28E26-3B4A-4AC4-8E78-A2F4B128EE18}"/>
    <dgm:cxn modelId="{DCDAEB42-E828-41BC-9BF5-06103BAA7D95}" type="presOf" srcId="{E8D47D21-89DF-4345-AEA5-11BEA7502E68}" destId="{C5A4E71A-2481-45F1-8626-27BDEA0FB248}" srcOrd="0" destOrd="0" presId="urn:microsoft.com/office/officeart/2005/8/layout/vList2"/>
    <dgm:cxn modelId="{3FB30A43-3FF9-4ECA-A18D-E632B2936260}" srcId="{C7038C79-1C7A-4428-B638-C7E983F713C7}" destId="{B4D40518-8C09-4261-93E4-31008AFEA5D0}" srcOrd="0" destOrd="0" parTransId="{4A0DBA7E-552D-4BD1-95FE-0EBAB78B7083}" sibTransId="{DC68ADD2-0DF1-42FE-A352-388EDACA9FA4}"/>
    <dgm:cxn modelId="{05B45444-54B7-4D68-A614-9A23F1679D5C}" srcId="{C7038C79-1C7A-4428-B638-C7E983F713C7}" destId="{3F2D224D-96B6-4A9D-A07C-1FD6F2A4B0F7}" srcOrd="2" destOrd="0" parTransId="{A51E2E8E-E803-4150-A54E-8A2D26015969}" sibTransId="{CE291763-79F7-4B39-9A61-F824897C70D3}"/>
    <dgm:cxn modelId="{45961D77-FB03-4815-A15F-D2978DA33B58}" type="presOf" srcId="{B2FEE8B4-C0D8-4BC3-A2A8-34E8B7F11901}" destId="{48BF34C7-4336-40B3-91A2-EAC3354808F2}" srcOrd="0" destOrd="0" presId="urn:microsoft.com/office/officeart/2005/8/layout/vList2"/>
    <dgm:cxn modelId="{DA7A8BB0-F417-4252-8D34-52E22B0CA0CE}" srcId="{C7038C79-1C7A-4428-B638-C7E983F713C7}" destId="{B2FEE8B4-C0D8-4BC3-A2A8-34E8B7F11901}" srcOrd="3" destOrd="0" parTransId="{77544044-FDCD-4FDC-9C67-CF5716D19865}" sibTransId="{78979CC0-8114-488C-9AA5-2BD6BD4092F6}"/>
    <dgm:cxn modelId="{9DD9A0C5-422C-4C91-B127-DC7A63AE655F}" type="presOf" srcId="{3F2D224D-96B6-4A9D-A07C-1FD6F2A4B0F7}" destId="{EACC80C8-6451-46CF-81F4-63DAA6937888}" srcOrd="0" destOrd="0" presId="urn:microsoft.com/office/officeart/2005/8/layout/vList2"/>
    <dgm:cxn modelId="{BBFA6BDF-0DCE-402B-8BED-9CB5643E3C5F}" type="presOf" srcId="{9079D972-1A3B-460D-A9FE-F0CB15A565B3}" destId="{774EA003-C372-448F-A519-9E2DBB17E5F3}" srcOrd="0" destOrd="0" presId="urn:microsoft.com/office/officeart/2005/8/layout/vList2"/>
    <dgm:cxn modelId="{DE2AC8FC-1E94-4000-B491-3FB8318BAF53}" type="presOf" srcId="{C7038C79-1C7A-4428-B638-C7E983F713C7}" destId="{DDA5827A-623F-43F0-81B5-7E4FD6F2DF07}" srcOrd="0" destOrd="0" presId="urn:microsoft.com/office/officeart/2005/8/layout/vList2"/>
    <dgm:cxn modelId="{3DA0BE60-91A2-4979-9C70-9D58C41B2B59}" type="presParOf" srcId="{DDA5827A-623F-43F0-81B5-7E4FD6F2DF07}" destId="{FB6A390F-6647-4A30-9FC6-81E40964C1EF}" srcOrd="0" destOrd="0" presId="urn:microsoft.com/office/officeart/2005/8/layout/vList2"/>
    <dgm:cxn modelId="{1FD7064C-3506-42B9-A40C-9D6ADE546F4E}" type="presParOf" srcId="{DDA5827A-623F-43F0-81B5-7E4FD6F2DF07}" destId="{D736814A-804F-4A89-AE9C-D18BB7563ABB}" srcOrd="1" destOrd="0" presId="urn:microsoft.com/office/officeart/2005/8/layout/vList2"/>
    <dgm:cxn modelId="{1CFF1D1C-D748-44E8-BA36-790348B03974}" type="presParOf" srcId="{DDA5827A-623F-43F0-81B5-7E4FD6F2DF07}" destId="{C5A4E71A-2481-45F1-8626-27BDEA0FB248}" srcOrd="2" destOrd="0" presId="urn:microsoft.com/office/officeart/2005/8/layout/vList2"/>
    <dgm:cxn modelId="{DD7FD91D-7F21-4F33-A870-46045378F815}" type="presParOf" srcId="{DDA5827A-623F-43F0-81B5-7E4FD6F2DF07}" destId="{9D85D54D-89C9-422E-A732-5B311E211E7A}" srcOrd="3" destOrd="0" presId="urn:microsoft.com/office/officeart/2005/8/layout/vList2"/>
    <dgm:cxn modelId="{3D220D11-B929-4F2E-ABDF-443F944E53B3}" type="presParOf" srcId="{DDA5827A-623F-43F0-81B5-7E4FD6F2DF07}" destId="{EACC80C8-6451-46CF-81F4-63DAA6937888}" srcOrd="4" destOrd="0" presId="urn:microsoft.com/office/officeart/2005/8/layout/vList2"/>
    <dgm:cxn modelId="{E7F57BA1-79A9-4A3C-B627-4B78C8EBA711}" type="presParOf" srcId="{DDA5827A-623F-43F0-81B5-7E4FD6F2DF07}" destId="{EB13504C-E151-49B7-AAEE-A55498B05BA0}" srcOrd="5" destOrd="0" presId="urn:microsoft.com/office/officeart/2005/8/layout/vList2"/>
    <dgm:cxn modelId="{94C960A5-02FE-43A2-B0F4-7537BAD52E62}" type="presParOf" srcId="{DDA5827A-623F-43F0-81B5-7E4FD6F2DF07}" destId="{48BF34C7-4336-40B3-91A2-EAC3354808F2}" srcOrd="6" destOrd="0" presId="urn:microsoft.com/office/officeart/2005/8/layout/vList2"/>
    <dgm:cxn modelId="{2F93632F-1B93-48E6-985D-DFCBACF30BC6}" type="presParOf" srcId="{DDA5827A-623F-43F0-81B5-7E4FD6F2DF07}" destId="{E7B141E5-34EF-41FB-A5C0-05EB8275C09C}" srcOrd="7" destOrd="0" presId="urn:microsoft.com/office/officeart/2005/8/layout/vList2"/>
    <dgm:cxn modelId="{6B2506A0-C239-49DD-B5DE-C7CD6339F72F}" type="presParOf" srcId="{DDA5827A-623F-43F0-81B5-7E4FD6F2DF07}" destId="{95FB0111-6D80-4B04-941A-EC9AC9BA25DC}" srcOrd="8" destOrd="0" presId="urn:microsoft.com/office/officeart/2005/8/layout/vList2"/>
    <dgm:cxn modelId="{3F416D88-D764-4026-B46B-43E0B3553873}" type="presParOf" srcId="{DDA5827A-623F-43F0-81B5-7E4FD6F2DF07}" destId="{774EA003-C372-448F-A519-9E2DBB17E5F3}"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FAB7DCE-8B4E-4F7A-966B-62A9165EC14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E9E8DE6-4518-42EB-9AAA-2AC4DF99556E}">
      <dgm:prSet custT="1"/>
      <dgm:spPr/>
      <dgm:t>
        <a:bodyPr/>
        <a:lstStyle/>
        <a:p>
          <a:r>
            <a:rPr lang="en-US" sz="1600" dirty="0">
              <a:latin typeface="Times New Roman" panose="02020603050405020304" pitchFamily="18" charset="0"/>
              <a:cs typeface="Times New Roman" panose="02020603050405020304" pitchFamily="18" charset="0"/>
            </a:rPr>
            <a:t>STUDY DESIGN:- </a:t>
          </a:r>
          <a:r>
            <a:rPr lang="en-US" sz="1600" dirty="0">
              <a:solidFill>
                <a:schemeClr val="bg1"/>
              </a:solidFill>
              <a:latin typeface="Times New Roman" panose="02020603050405020304" pitchFamily="18" charset="0"/>
              <a:cs typeface="Times New Roman" panose="02020603050405020304" pitchFamily="18" charset="0"/>
            </a:rPr>
            <a:t>35 studies were Cross-sectional Studies</a:t>
          </a:r>
          <a:r>
            <a:rPr lang="en-US" sz="1600" dirty="0">
              <a:latin typeface="Times New Roman" panose="02020603050405020304" pitchFamily="18" charset="0"/>
              <a:cs typeface="Times New Roman" panose="02020603050405020304" pitchFamily="18" charset="0"/>
            </a:rPr>
            <a:t>.</a:t>
          </a:r>
        </a:p>
      </dgm:t>
    </dgm:pt>
    <dgm:pt modelId="{DD2CC06C-FB38-4F58-BCD1-E386341D063E}" type="parTrans" cxnId="{2A8B2DBF-45DB-4DC7-898D-8C3370E24A25}">
      <dgm:prSet/>
      <dgm:spPr/>
      <dgm:t>
        <a:bodyPr/>
        <a:lstStyle/>
        <a:p>
          <a:endParaRPr lang="en-US"/>
        </a:p>
      </dgm:t>
    </dgm:pt>
    <dgm:pt modelId="{E1E6C96C-B478-43DA-AD13-F57FA467A4A5}" type="sibTrans" cxnId="{2A8B2DBF-45DB-4DC7-898D-8C3370E24A25}">
      <dgm:prSet/>
      <dgm:spPr/>
      <dgm:t>
        <a:bodyPr/>
        <a:lstStyle/>
        <a:p>
          <a:endParaRPr lang="en-US"/>
        </a:p>
      </dgm:t>
    </dgm:pt>
    <dgm:pt modelId="{2839D7D5-2AC6-455B-BCC7-0C7501118FE7}">
      <dgm:prSet custT="1"/>
      <dgm:spPr/>
      <dgm:t>
        <a:bodyPr/>
        <a:lstStyle/>
        <a:p>
          <a:r>
            <a:rPr lang="en-US" sz="1600">
              <a:latin typeface="Times New Roman" panose="02020603050405020304" pitchFamily="18" charset="0"/>
              <a:cs typeface="Times New Roman" panose="02020603050405020304" pitchFamily="18" charset="0"/>
            </a:rPr>
            <a:t>STUDY SETTING:- </a:t>
          </a:r>
        </a:p>
      </dgm:t>
    </dgm:pt>
    <dgm:pt modelId="{5EECEE3B-A15E-46B0-B5AA-AFD05FB6CBF8}" type="parTrans" cxnId="{13A57E28-D79B-4EEE-9EF3-66F5ADF06512}">
      <dgm:prSet/>
      <dgm:spPr/>
      <dgm:t>
        <a:bodyPr/>
        <a:lstStyle/>
        <a:p>
          <a:endParaRPr lang="en-US"/>
        </a:p>
      </dgm:t>
    </dgm:pt>
    <dgm:pt modelId="{59B09587-3888-43EB-A5ED-B87CA5BCCAB0}" type="sibTrans" cxnId="{13A57E28-D79B-4EEE-9EF3-66F5ADF06512}">
      <dgm:prSet/>
      <dgm:spPr/>
      <dgm:t>
        <a:bodyPr/>
        <a:lstStyle/>
        <a:p>
          <a:endParaRPr lang="en-US"/>
        </a:p>
      </dgm:t>
    </dgm:pt>
    <dgm:pt modelId="{6632C17F-BE2C-4ABD-B170-A1923C1416DE}">
      <dgm:prSet custT="1"/>
      <dgm:spPr/>
      <dgm:t>
        <a:bodyPr/>
        <a:lstStyle/>
        <a:p>
          <a:r>
            <a:rPr lang="en-US" sz="1600" dirty="0">
              <a:latin typeface="Times New Roman" panose="02020603050405020304" pitchFamily="18" charset="0"/>
              <a:cs typeface="Times New Roman" panose="02020603050405020304" pitchFamily="18" charset="0"/>
            </a:rPr>
            <a:t>Region wise : EAST= 8 , WEST=5  , NORTH=5  , SOUTH= 10, Central=7.</a:t>
          </a:r>
        </a:p>
      </dgm:t>
    </dgm:pt>
    <dgm:pt modelId="{DC87EC81-142A-4B2E-AE47-AE1A8AAEB9BA}" type="parTrans" cxnId="{DEEABA87-E03E-4164-AE3F-D3E031515C91}">
      <dgm:prSet/>
      <dgm:spPr/>
      <dgm:t>
        <a:bodyPr/>
        <a:lstStyle/>
        <a:p>
          <a:endParaRPr lang="en-US"/>
        </a:p>
      </dgm:t>
    </dgm:pt>
    <dgm:pt modelId="{D5E7BC8C-81B5-46B0-BC4E-63B8FAE586C5}" type="sibTrans" cxnId="{DEEABA87-E03E-4164-AE3F-D3E031515C91}">
      <dgm:prSet/>
      <dgm:spPr/>
      <dgm:t>
        <a:bodyPr/>
        <a:lstStyle/>
        <a:p>
          <a:endParaRPr lang="en-US"/>
        </a:p>
      </dgm:t>
    </dgm:pt>
    <dgm:pt modelId="{79725B5B-142B-43DE-8A88-DE14FB85D16D}">
      <dgm:prSet custT="1"/>
      <dgm:spPr/>
      <dgm:t>
        <a:bodyPr/>
        <a:lstStyle/>
        <a:p>
          <a:r>
            <a:rPr lang="en-US" sz="1600">
              <a:latin typeface="Times New Roman" panose="02020603050405020304" pitchFamily="18" charset="0"/>
              <a:cs typeface="Times New Roman" panose="02020603050405020304" pitchFamily="18" charset="0"/>
            </a:rPr>
            <a:t>Community based=17</a:t>
          </a:r>
        </a:p>
      </dgm:t>
    </dgm:pt>
    <dgm:pt modelId="{774C9CF5-F867-467B-86BF-729D762EB841}" type="parTrans" cxnId="{658CFCF6-D9BA-461B-8F66-766DB39A93CA}">
      <dgm:prSet/>
      <dgm:spPr/>
      <dgm:t>
        <a:bodyPr/>
        <a:lstStyle/>
        <a:p>
          <a:endParaRPr lang="en-US"/>
        </a:p>
      </dgm:t>
    </dgm:pt>
    <dgm:pt modelId="{7BFA3E38-3CF9-4033-BE16-0E7317749AB5}" type="sibTrans" cxnId="{658CFCF6-D9BA-461B-8F66-766DB39A93CA}">
      <dgm:prSet/>
      <dgm:spPr/>
      <dgm:t>
        <a:bodyPr/>
        <a:lstStyle/>
        <a:p>
          <a:endParaRPr lang="en-US"/>
        </a:p>
      </dgm:t>
    </dgm:pt>
    <dgm:pt modelId="{29B33EAC-DD99-48E7-BFC0-A0B61AD351DC}">
      <dgm:prSet custT="1"/>
      <dgm:spPr/>
      <dgm:t>
        <a:bodyPr/>
        <a:lstStyle/>
        <a:p>
          <a:r>
            <a:rPr lang="en-US" sz="1600">
              <a:latin typeface="Times New Roman" panose="02020603050405020304" pitchFamily="18" charset="0"/>
              <a:cs typeface="Times New Roman" panose="02020603050405020304" pitchFamily="18" charset="0"/>
            </a:rPr>
            <a:t>Facility Based=18</a:t>
          </a:r>
        </a:p>
      </dgm:t>
    </dgm:pt>
    <dgm:pt modelId="{96B24761-1625-43B9-A710-31027328D7BD}" type="parTrans" cxnId="{C6BC91D4-CE50-4AAF-A165-3FB0FD8E5A77}">
      <dgm:prSet/>
      <dgm:spPr/>
      <dgm:t>
        <a:bodyPr/>
        <a:lstStyle/>
        <a:p>
          <a:endParaRPr lang="en-US"/>
        </a:p>
      </dgm:t>
    </dgm:pt>
    <dgm:pt modelId="{CDB76E59-5396-4B3B-A72D-F8DFEC99AA30}" type="sibTrans" cxnId="{C6BC91D4-CE50-4AAF-A165-3FB0FD8E5A77}">
      <dgm:prSet/>
      <dgm:spPr/>
      <dgm:t>
        <a:bodyPr/>
        <a:lstStyle/>
        <a:p>
          <a:endParaRPr lang="en-US"/>
        </a:p>
      </dgm:t>
    </dgm:pt>
    <dgm:pt modelId="{847EB4EF-404C-4992-8F4E-49A3D87A6793}">
      <dgm:prSet custT="1"/>
      <dgm:spPr/>
      <dgm:t>
        <a:bodyPr/>
        <a:lstStyle/>
        <a:p>
          <a:r>
            <a:rPr lang="en-US" sz="1600">
              <a:latin typeface="Times New Roman" panose="02020603050405020304" pitchFamily="18" charset="0"/>
              <a:cs typeface="Times New Roman" panose="02020603050405020304" pitchFamily="18" charset="0"/>
            </a:rPr>
            <a:t>SAMPLE SIZE:- </a:t>
          </a:r>
        </a:p>
      </dgm:t>
    </dgm:pt>
    <dgm:pt modelId="{4B82C81B-C289-45B1-BF9C-7C1E3DED38C5}" type="parTrans" cxnId="{24411153-AD9E-46A7-8C3E-6DAFFDF635C6}">
      <dgm:prSet/>
      <dgm:spPr/>
      <dgm:t>
        <a:bodyPr/>
        <a:lstStyle/>
        <a:p>
          <a:endParaRPr lang="en-US"/>
        </a:p>
      </dgm:t>
    </dgm:pt>
    <dgm:pt modelId="{641A6B8D-39BE-475A-8AFA-073764BFE139}" type="sibTrans" cxnId="{24411153-AD9E-46A7-8C3E-6DAFFDF635C6}">
      <dgm:prSet/>
      <dgm:spPr/>
      <dgm:t>
        <a:bodyPr/>
        <a:lstStyle/>
        <a:p>
          <a:endParaRPr lang="en-US"/>
        </a:p>
      </dgm:t>
    </dgm:pt>
    <dgm:pt modelId="{B2F70951-C6C2-45C3-876E-743488712706}">
      <dgm:prSet custT="1"/>
      <dgm:spPr/>
      <dgm:t>
        <a:bodyPr/>
        <a:lstStyle/>
        <a:p>
          <a:r>
            <a:rPr lang="en-US" sz="1600">
              <a:latin typeface="Times New Roman" panose="02020603050405020304" pitchFamily="18" charset="0"/>
              <a:cs typeface="Times New Roman" panose="02020603050405020304" pitchFamily="18" charset="0"/>
            </a:rPr>
            <a:t>Total no. of Pregnant women= 7873</a:t>
          </a:r>
        </a:p>
      </dgm:t>
    </dgm:pt>
    <dgm:pt modelId="{787FE24C-9E2E-4E56-AE3C-13E96A0CE5E1}" type="parTrans" cxnId="{BFBD1587-932E-45F7-852E-B84F9F73F4EE}">
      <dgm:prSet/>
      <dgm:spPr/>
      <dgm:t>
        <a:bodyPr/>
        <a:lstStyle/>
        <a:p>
          <a:endParaRPr lang="en-US"/>
        </a:p>
      </dgm:t>
    </dgm:pt>
    <dgm:pt modelId="{D0C60C8C-574B-4FDD-ABA2-1A723262CE1E}" type="sibTrans" cxnId="{BFBD1587-932E-45F7-852E-B84F9F73F4EE}">
      <dgm:prSet/>
      <dgm:spPr/>
      <dgm:t>
        <a:bodyPr/>
        <a:lstStyle/>
        <a:p>
          <a:endParaRPr lang="en-US"/>
        </a:p>
      </dgm:t>
    </dgm:pt>
    <dgm:pt modelId="{AA3DAF27-87F0-47F2-A882-F4980FD3DE52}">
      <dgm:prSet custT="1"/>
      <dgm:spPr/>
      <dgm:t>
        <a:bodyPr/>
        <a:lstStyle/>
        <a:p>
          <a:r>
            <a:rPr lang="en-US" sz="1600">
              <a:latin typeface="Times New Roman" panose="02020603050405020304" pitchFamily="18" charset="0"/>
              <a:cs typeface="Times New Roman" panose="02020603050405020304" pitchFamily="18" charset="0"/>
            </a:rPr>
            <a:t>Total No. of Recently delivered Women= 6558</a:t>
          </a:r>
        </a:p>
      </dgm:t>
    </dgm:pt>
    <dgm:pt modelId="{E3163A09-D85B-486C-86A3-CBC19467FF9E}" type="parTrans" cxnId="{F4A91288-458E-4EAA-928C-9E54ED35F1E0}">
      <dgm:prSet/>
      <dgm:spPr/>
      <dgm:t>
        <a:bodyPr/>
        <a:lstStyle/>
        <a:p>
          <a:endParaRPr lang="en-US"/>
        </a:p>
      </dgm:t>
    </dgm:pt>
    <dgm:pt modelId="{589F9265-5ECC-45C5-B2EF-BD7574A8D832}" type="sibTrans" cxnId="{F4A91288-458E-4EAA-928C-9E54ED35F1E0}">
      <dgm:prSet/>
      <dgm:spPr/>
      <dgm:t>
        <a:bodyPr/>
        <a:lstStyle/>
        <a:p>
          <a:endParaRPr lang="en-US"/>
        </a:p>
      </dgm:t>
    </dgm:pt>
    <dgm:pt modelId="{C0F39FCC-A4E1-4B20-AD92-9971D87DD392}">
      <dgm:prSet custT="1"/>
      <dgm:spPr/>
      <dgm:t>
        <a:bodyPr/>
        <a:lstStyle/>
        <a:p>
          <a:r>
            <a:rPr lang="en-US" sz="1600">
              <a:latin typeface="Times New Roman" panose="02020603050405020304" pitchFamily="18" charset="0"/>
              <a:cs typeface="Times New Roman" panose="02020603050405020304" pitchFamily="18" charset="0"/>
            </a:rPr>
            <a:t>OUTCOME:- BPCR among Pregnant and Recently Delivered women in India</a:t>
          </a:r>
        </a:p>
      </dgm:t>
    </dgm:pt>
    <dgm:pt modelId="{FFDC45AD-6EEC-4D66-A4A7-8C0EB673251B}" type="parTrans" cxnId="{2A3E646D-9117-4A01-B713-33BDBEA0CB29}">
      <dgm:prSet/>
      <dgm:spPr/>
      <dgm:t>
        <a:bodyPr/>
        <a:lstStyle/>
        <a:p>
          <a:endParaRPr lang="en-US"/>
        </a:p>
      </dgm:t>
    </dgm:pt>
    <dgm:pt modelId="{4C793738-2B6C-484F-9136-9C90A233F5DC}" type="sibTrans" cxnId="{2A3E646D-9117-4A01-B713-33BDBEA0CB29}">
      <dgm:prSet/>
      <dgm:spPr/>
      <dgm:t>
        <a:bodyPr/>
        <a:lstStyle/>
        <a:p>
          <a:endParaRPr lang="en-US"/>
        </a:p>
      </dgm:t>
    </dgm:pt>
    <dgm:pt modelId="{42329222-7E35-48F6-AA10-493A9D602076}" type="pres">
      <dgm:prSet presAssocID="{1FAB7DCE-8B4E-4F7A-966B-62A9165EC14B}" presName="linear" presStyleCnt="0">
        <dgm:presLayoutVars>
          <dgm:animLvl val="lvl"/>
          <dgm:resizeHandles val="exact"/>
        </dgm:presLayoutVars>
      </dgm:prSet>
      <dgm:spPr/>
    </dgm:pt>
    <dgm:pt modelId="{9D550136-B4EB-43D5-9EC7-562909653BE4}" type="pres">
      <dgm:prSet presAssocID="{3E9E8DE6-4518-42EB-9AAA-2AC4DF99556E}" presName="parentText" presStyleLbl="node1" presStyleIdx="0" presStyleCnt="4">
        <dgm:presLayoutVars>
          <dgm:chMax val="0"/>
          <dgm:bulletEnabled val="1"/>
        </dgm:presLayoutVars>
      </dgm:prSet>
      <dgm:spPr/>
    </dgm:pt>
    <dgm:pt modelId="{4AE39CEA-6A91-4C93-8AE4-9E6E2290E84B}" type="pres">
      <dgm:prSet presAssocID="{E1E6C96C-B478-43DA-AD13-F57FA467A4A5}" presName="spacer" presStyleCnt="0"/>
      <dgm:spPr/>
    </dgm:pt>
    <dgm:pt modelId="{9CCF481E-B837-4D12-87C1-2B05AD1778C6}" type="pres">
      <dgm:prSet presAssocID="{2839D7D5-2AC6-455B-BCC7-0C7501118FE7}" presName="parentText" presStyleLbl="node1" presStyleIdx="1" presStyleCnt="4">
        <dgm:presLayoutVars>
          <dgm:chMax val="0"/>
          <dgm:bulletEnabled val="1"/>
        </dgm:presLayoutVars>
      </dgm:prSet>
      <dgm:spPr/>
    </dgm:pt>
    <dgm:pt modelId="{D78A4943-2355-4D69-9B49-466DFBE603F6}" type="pres">
      <dgm:prSet presAssocID="{2839D7D5-2AC6-455B-BCC7-0C7501118FE7}" presName="childText" presStyleLbl="revTx" presStyleIdx="0" presStyleCnt="2">
        <dgm:presLayoutVars>
          <dgm:bulletEnabled val="1"/>
        </dgm:presLayoutVars>
      </dgm:prSet>
      <dgm:spPr/>
    </dgm:pt>
    <dgm:pt modelId="{FD4F232E-9AF9-44EA-ABEF-1BA3174262D1}" type="pres">
      <dgm:prSet presAssocID="{847EB4EF-404C-4992-8F4E-49A3D87A6793}" presName="parentText" presStyleLbl="node1" presStyleIdx="2" presStyleCnt="4">
        <dgm:presLayoutVars>
          <dgm:chMax val="0"/>
          <dgm:bulletEnabled val="1"/>
        </dgm:presLayoutVars>
      </dgm:prSet>
      <dgm:spPr/>
    </dgm:pt>
    <dgm:pt modelId="{5FFEE447-7367-4B97-B9D9-ABC3C9CA76D7}" type="pres">
      <dgm:prSet presAssocID="{847EB4EF-404C-4992-8F4E-49A3D87A6793}" presName="childText" presStyleLbl="revTx" presStyleIdx="1" presStyleCnt="2">
        <dgm:presLayoutVars>
          <dgm:bulletEnabled val="1"/>
        </dgm:presLayoutVars>
      </dgm:prSet>
      <dgm:spPr/>
    </dgm:pt>
    <dgm:pt modelId="{FF67416A-44DE-4350-A2E1-98C0763FBC2E}" type="pres">
      <dgm:prSet presAssocID="{C0F39FCC-A4E1-4B20-AD92-9971D87DD392}" presName="parentText" presStyleLbl="node1" presStyleIdx="3" presStyleCnt="4">
        <dgm:presLayoutVars>
          <dgm:chMax val="0"/>
          <dgm:bulletEnabled val="1"/>
        </dgm:presLayoutVars>
      </dgm:prSet>
      <dgm:spPr/>
    </dgm:pt>
  </dgm:ptLst>
  <dgm:cxnLst>
    <dgm:cxn modelId="{47695A17-67E5-47F3-9DF8-40FF9FE4EC0B}" type="presOf" srcId="{29B33EAC-DD99-48E7-BFC0-A0B61AD351DC}" destId="{D78A4943-2355-4D69-9B49-466DFBE603F6}" srcOrd="0" destOrd="2" presId="urn:microsoft.com/office/officeart/2005/8/layout/vList2"/>
    <dgm:cxn modelId="{13A57E28-D79B-4EEE-9EF3-66F5ADF06512}" srcId="{1FAB7DCE-8B4E-4F7A-966B-62A9165EC14B}" destId="{2839D7D5-2AC6-455B-BCC7-0C7501118FE7}" srcOrd="1" destOrd="0" parTransId="{5EECEE3B-A15E-46B0-B5AA-AFD05FB6CBF8}" sibTransId="{59B09587-3888-43EB-A5ED-B87CA5BCCAB0}"/>
    <dgm:cxn modelId="{1454D029-6C67-4E17-ACCC-0185CC58FC33}" type="presOf" srcId="{AA3DAF27-87F0-47F2-A882-F4980FD3DE52}" destId="{5FFEE447-7367-4B97-B9D9-ABC3C9CA76D7}" srcOrd="0" destOrd="1" presId="urn:microsoft.com/office/officeart/2005/8/layout/vList2"/>
    <dgm:cxn modelId="{B991612E-5AF9-4F03-A01A-433F1B95A2C6}" type="presOf" srcId="{1FAB7DCE-8B4E-4F7A-966B-62A9165EC14B}" destId="{42329222-7E35-48F6-AA10-493A9D602076}" srcOrd="0" destOrd="0" presId="urn:microsoft.com/office/officeart/2005/8/layout/vList2"/>
    <dgm:cxn modelId="{0FFCA964-FEA9-4894-BF16-815ED6FFAD08}" type="presOf" srcId="{2839D7D5-2AC6-455B-BCC7-0C7501118FE7}" destId="{9CCF481E-B837-4D12-87C1-2B05AD1778C6}" srcOrd="0" destOrd="0" presId="urn:microsoft.com/office/officeart/2005/8/layout/vList2"/>
    <dgm:cxn modelId="{2A3E646D-9117-4A01-B713-33BDBEA0CB29}" srcId="{1FAB7DCE-8B4E-4F7A-966B-62A9165EC14B}" destId="{C0F39FCC-A4E1-4B20-AD92-9971D87DD392}" srcOrd="3" destOrd="0" parTransId="{FFDC45AD-6EEC-4D66-A4A7-8C0EB673251B}" sibTransId="{4C793738-2B6C-484F-9136-9C90A233F5DC}"/>
    <dgm:cxn modelId="{62C00150-13B0-4E61-A21E-0752F7F57EB0}" type="presOf" srcId="{C0F39FCC-A4E1-4B20-AD92-9971D87DD392}" destId="{FF67416A-44DE-4350-A2E1-98C0763FBC2E}" srcOrd="0" destOrd="0" presId="urn:microsoft.com/office/officeart/2005/8/layout/vList2"/>
    <dgm:cxn modelId="{24411153-AD9E-46A7-8C3E-6DAFFDF635C6}" srcId="{1FAB7DCE-8B4E-4F7A-966B-62A9165EC14B}" destId="{847EB4EF-404C-4992-8F4E-49A3D87A6793}" srcOrd="2" destOrd="0" parTransId="{4B82C81B-C289-45B1-BF9C-7C1E3DED38C5}" sibTransId="{641A6B8D-39BE-475A-8AFA-073764BFE139}"/>
    <dgm:cxn modelId="{CAA22D76-6927-4101-A8ED-28C1AA7F9FF5}" type="presOf" srcId="{6632C17F-BE2C-4ABD-B170-A1923C1416DE}" destId="{D78A4943-2355-4D69-9B49-466DFBE603F6}" srcOrd="0" destOrd="0" presId="urn:microsoft.com/office/officeart/2005/8/layout/vList2"/>
    <dgm:cxn modelId="{BFBD1587-932E-45F7-852E-B84F9F73F4EE}" srcId="{847EB4EF-404C-4992-8F4E-49A3D87A6793}" destId="{B2F70951-C6C2-45C3-876E-743488712706}" srcOrd="0" destOrd="0" parTransId="{787FE24C-9E2E-4E56-AE3C-13E96A0CE5E1}" sibTransId="{D0C60C8C-574B-4FDD-ABA2-1A723262CE1E}"/>
    <dgm:cxn modelId="{DEEABA87-E03E-4164-AE3F-D3E031515C91}" srcId="{2839D7D5-2AC6-455B-BCC7-0C7501118FE7}" destId="{6632C17F-BE2C-4ABD-B170-A1923C1416DE}" srcOrd="0" destOrd="0" parTransId="{DC87EC81-142A-4B2E-AE47-AE1A8AAEB9BA}" sibTransId="{D5E7BC8C-81B5-46B0-BC4E-63B8FAE586C5}"/>
    <dgm:cxn modelId="{F4A91288-458E-4EAA-928C-9E54ED35F1E0}" srcId="{847EB4EF-404C-4992-8F4E-49A3D87A6793}" destId="{AA3DAF27-87F0-47F2-A882-F4980FD3DE52}" srcOrd="1" destOrd="0" parTransId="{E3163A09-D85B-486C-86A3-CBC19467FF9E}" sibTransId="{589F9265-5ECC-45C5-B2EF-BD7574A8D832}"/>
    <dgm:cxn modelId="{D53EB499-0543-4620-BC39-06745374FEC4}" type="presOf" srcId="{847EB4EF-404C-4992-8F4E-49A3D87A6793}" destId="{FD4F232E-9AF9-44EA-ABEF-1BA3174262D1}" srcOrd="0" destOrd="0" presId="urn:microsoft.com/office/officeart/2005/8/layout/vList2"/>
    <dgm:cxn modelId="{435494B7-D151-44AB-9BF0-37C1EC786EDA}" type="presOf" srcId="{3E9E8DE6-4518-42EB-9AAA-2AC4DF99556E}" destId="{9D550136-B4EB-43D5-9EC7-562909653BE4}" srcOrd="0" destOrd="0" presId="urn:microsoft.com/office/officeart/2005/8/layout/vList2"/>
    <dgm:cxn modelId="{3CCBDDB8-EEE3-49D2-BD1A-767EDF034C98}" type="presOf" srcId="{79725B5B-142B-43DE-8A88-DE14FB85D16D}" destId="{D78A4943-2355-4D69-9B49-466DFBE603F6}" srcOrd="0" destOrd="1" presId="urn:microsoft.com/office/officeart/2005/8/layout/vList2"/>
    <dgm:cxn modelId="{2A8B2DBF-45DB-4DC7-898D-8C3370E24A25}" srcId="{1FAB7DCE-8B4E-4F7A-966B-62A9165EC14B}" destId="{3E9E8DE6-4518-42EB-9AAA-2AC4DF99556E}" srcOrd="0" destOrd="0" parTransId="{DD2CC06C-FB38-4F58-BCD1-E386341D063E}" sibTransId="{E1E6C96C-B478-43DA-AD13-F57FA467A4A5}"/>
    <dgm:cxn modelId="{1BF1EAD0-004E-4A6B-94A8-B2EA32BABFA1}" type="presOf" srcId="{B2F70951-C6C2-45C3-876E-743488712706}" destId="{5FFEE447-7367-4B97-B9D9-ABC3C9CA76D7}" srcOrd="0" destOrd="0" presId="urn:microsoft.com/office/officeart/2005/8/layout/vList2"/>
    <dgm:cxn modelId="{C6BC91D4-CE50-4AAF-A165-3FB0FD8E5A77}" srcId="{2839D7D5-2AC6-455B-BCC7-0C7501118FE7}" destId="{29B33EAC-DD99-48E7-BFC0-A0B61AD351DC}" srcOrd="2" destOrd="0" parTransId="{96B24761-1625-43B9-A710-31027328D7BD}" sibTransId="{CDB76E59-5396-4B3B-A72D-F8DFEC99AA30}"/>
    <dgm:cxn modelId="{658CFCF6-D9BA-461B-8F66-766DB39A93CA}" srcId="{2839D7D5-2AC6-455B-BCC7-0C7501118FE7}" destId="{79725B5B-142B-43DE-8A88-DE14FB85D16D}" srcOrd="1" destOrd="0" parTransId="{774C9CF5-F867-467B-86BF-729D762EB841}" sibTransId="{7BFA3E38-3CF9-4033-BE16-0E7317749AB5}"/>
    <dgm:cxn modelId="{E9DC4BFD-4136-4CCE-87AC-4F21A510058C}" type="presParOf" srcId="{42329222-7E35-48F6-AA10-493A9D602076}" destId="{9D550136-B4EB-43D5-9EC7-562909653BE4}" srcOrd="0" destOrd="0" presId="urn:microsoft.com/office/officeart/2005/8/layout/vList2"/>
    <dgm:cxn modelId="{AA164D8C-E408-4201-A170-A99907E3D5C2}" type="presParOf" srcId="{42329222-7E35-48F6-AA10-493A9D602076}" destId="{4AE39CEA-6A91-4C93-8AE4-9E6E2290E84B}" srcOrd="1" destOrd="0" presId="urn:microsoft.com/office/officeart/2005/8/layout/vList2"/>
    <dgm:cxn modelId="{5907E163-B5B8-4EBD-83BF-119203DD4BCE}" type="presParOf" srcId="{42329222-7E35-48F6-AA10-493A9D602076}" destId="{9CCF481E-B837-4D12-87C1-2B05AD1778C6}" srcOrd="2" destOrd="0" presId="urn:microsoft.com/office/officeart/2005/8/layout/vList2"/>
    <dgm:cxn modelId="{B026BEB2-68DD-4FD6-A0B2-9D4DA37A3E97}" type="presParOf" srcId="{42329222-7E35-48F6-AA10-493A9D602076}" destId="{D78A4943-2355-4D69-9B49-466DFBE603F6}" srcOrd="3" destOrd="0" presId="urn:microsoft.com/office/officeart/2005/8/layout/vList2"/>
    <dgm:cxn modelId="{78F4E795-CAB2-4433-A33F-92E93F4D1F48}" type="presParOf" srcId="{42329222-7E35-48F6-AA10-493A9D602076}" destId="{FD4F232E-9AF9-44EA-ABEF-1BA3174262D1}" srcOrd="4" destOrd="0" presId="urn:microsoft.com/office/officeart/2005/8/layout/vList2"/>
    <dgm:cxn modelId="{42995BF2-981E-44AE-AE3A-7E39E7FC05CD}" type="presParOf" srcId="{42329222-7E35-48F6-AA10-493A9D602076}" destId="{5FFEE447-7367-4B97-B9D9-ABC3C9CA76D7}" srcOrd="5" destOrd="0" presId="urn:microsoft.com/office/officeart/2005/8/layout/vList2"/>
    <dgm:cxn modelId="{B5002761-DCAC-40AF-840A-7C0EB43CA358}" type="presParOf" srcId="{42329222-7E35-48F6-AA10-493A9D602076}" destId="{FF67416A-44DE-4350-A2E1-98C0763FBC2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D159B-10A8-4BB5-B62A-4EA7705F2D38}">
      <dsp:nvSpPr>
        <dsp:cNvPr id="0" name=""/>
        <dsp:cNvSpPr/>
      </dsp:nvSpPr>
      <dsp:spPr>
        <a:xfrm>
          <a:off x="0" y="230485"/>
          <a:ext cx="1611808" cy="96708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Women registered within 12 weeks </a:t>
          </a:r>
        </a:p>
      </dsp:txBody>
      <dsp:txXfrm>
        <a:off x="0" y="230485"/>
        <a:ext cx="1611808" cy="967085"/>
      </dsp:txXfrm>
    </dsp:sp>
    <dsp:sp modelId="{2CBB035D-EDAC-47A7-9DE2-4B7B167AE550}">
      <dsp:nvSpPr>
        <dsp:cNvPr id="0" name=""/>
        <dsp:cNvSpPr/>
      </dsp:nvSpPr>
      <dsp:spPr>
        <a:xfrm>
          <a:off x="1772989" y="230485"/>
          <a:ext cx="1611808" cy="96708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Women received 4 ANCs</a:t>
          </a:r>
        </a:p>
      </dsp:txBody>
      <dsp:txXfrm>
        <a:off x="1772989" y="230485"/>
        <a:ext cx="1611808" cy="967085"/>
      </dsp:txXfrm>
    </dsp:sp>
    <dsp:sp modelId="{007A73E7-8B5E-437F-8A78-ADCB68F65916}">
      <dsp:nvSpPr>
        <dsp:cNvPr id="0" name=""/>
        <dsp:cNvSpPr/>
      </dsp:nvSpPr>
      <dsp:spPr>
        <a:xfrm>
          <a:off x="3545978" y="230485"/>
          <a:ext cx="1611808" cy="96708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Women delivered with SBA</a:t>
          </a:r>
        </a:p>
      </dsp:txBody>
      <dsp:txXfrm>
        <a:off x="3545978" y="230485"/>
        <a:ext cx="1611808" cy="967085"/>
      </dsp:txXfrm>
    </dsp:sp>
    <dsp:sp modelId="{D21871D3-9985-4239-8967-98C0CFB05625}">
      <dsp:nvSpPr>
        <dsp:cNvPr id="0" name=""/>
        <dsp:cNvSpPr/>
      </dsp:nvSpPr>
      <dsp:spPr>
        <a:xfrm>
          <a:off x="0" y="1358751"/>
          <a:ext cx="1611808" cy="96708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Women saved money for childbirth </a:t>
          </a:r>
        </a:p>
      </dsp:txBody>
      <dsp:txXfrm>
        <a:off x="0" y="1358751"/>
        <a:ext cx="1611808" cy="967085"/>
      </dsp:txXfrm>
    </dsp:sp>
    <dsp:sp modelId="{D16C34C9-B9CD-48D6-89F9-5A975FCF70B3}">
      <dsp:nvSpPr>
        <dsp:cNvPr id="0" name=""/>
        <dsp:cNvSpPr/>
      </dsp:nvSpPr>
      <dsp:spPr>
        <a:xfrm>
          <a:off x="1772989" y="1358751"/>
          <a:ext cx="1611808" cy="96708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Women identified vehicle for emergency transportation </a:t>
          </a:r>
        </a:p>
      </dsp:txBody>
      <dsp:txXfrm>
        <a:off x="1772989" y="1358751"/>
        <a:ext cx="1611808" cy="967085"/>
      </dsp:txXfrm>
    </dsp:sp>
    <dsp:sp modelId="{A0B16954-F73E-4443-AC0F-4B971F7D024C}">
      <dsp:nvSpPr>
        <dsp:cNvPr id="0" name=""/>
        <dsp:cNvSpPr/>
      </dsp:nvSpPr>
      <dsp:spPr>
        <a:xfrm>
          <a:off x="3545978" y="1358751"/>
          <a:ext cx="1611808" cy="96708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Women identified blood donor</a:t>
          </a:r>
        </a:p>
      </dsp:txBody>
      <dsp:txXfrm>
        <a:off x="3545978" y="1358751"/>
        <a:ext cx="1611808" cy="967085"/>
      </dsp:txXfrm>
    </dsp:sp>
    <dsp:sp modelId="{3530F146-227D-4FD2-B8C4-418D238E9766}">
      <dsp:nvSpPr>
        <dsp:cNvPr id="0" name=""/>
        <dsp:cNvSpPr/>
      </dsp:nvSpPr>
      <dsp:spPr>
        <a:xfrm>
          <a:off x="886494" y="2487017"/>
          <a:ext cx="1611808" cy="96708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Women aware of government financial scheme</a:t>
          </a:r>
        </a:p>
      </dsp:txBody>
      <dsp:txXfrm>
        <a:off x="886494" y="2487017"/>
        <a:ext cx="1611808" cy="967085"/>
      </dsp:txXfrm>
    </dsp:sp>
    <dsp:sp modelId="{5B194CF8-F458-415E-A955-10285200D650}">
      <dsp:nvSpPr>
        <dsp:cNvPr id="0" name=""/>
        <dsp:cNvSpPr/>
      </dsp:nvSpPr>
      <dsp:spPr>
        <a:xfrm>
          <a:off x="2659483" y="2487017"/>
          <a:ext cx="1611808" cy="96708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Women aware of government transport scheme</a:t>
          </a:r>
        </a:p>
      </dsp:txBody>
      <dsp:txXfrm>
        <a:off x="2659483" y="2487017"/>
        <a:ext cx="1611808" cy="9670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5B125-D362-4CC6-B243-2254EA828DD2}">
      <dsp:nvSpPr>
        <dsp:cNvPr id="0" name=""/>
        <dsp:cNvSpPr/>
      </dsp:nvSpPr>
      <dsp:spPr>
        <a:xfrm>
          <a:off x="0" y="659289"/>
          <a:ext cx="6019801" cy="4317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Women knew one key danger signs of </a:t>
          </a:r>
          <a:r>
            <a:rPr lang="en-US" sz="1800" u="sng" kern="1200" dirty="0"/>
            <a:t>pregnancy</a:t>
          </a:r>
        </a:p>
      </dsp:txBody>
      <dsp:txXfrm>
        <a:off x="21075" y="680364"/>
        <a:ext cx="5977651" cy="389580"/>
      </dsp:txXfrm>
    </dsp:sp>
    <dsp:sp modelId="{5D3953AF-A50B-4FC9-AEC1-E5FE91344313}">
      <dsp:nvSpPr>
        <dsp:cNvPr id="0" name=""/>
        <dsp:cNvSpPr/>
      </dsp:nvSpPr>
      <dsp:spPr>
        <a:xfrm>
          <a:off x="0" y="1142859"/>
          <a:ext cx="6019801" cy="43173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Women knew one key danger signs of </a:t>
          </a:r>
          <a:r>
            <a:rPr lang="en-US" sz="1800" u="sng" kern="1200" dirty="0"/>
            <a:t>labor</a:t>
          </a:r>
        </a:p>
      </dsp:txBody>
      <dsp:txXfrm>
        <a:off x="21075" y="1163934"/>
        <a:ext cx="5977651" cy="389580"/>
      </dsp:txXfrm>
    </dsp:sp>
    <dsp:sp modelId="{44FFA4A2-BEE6-4523-AF36-6316B4EA50AB}">
      <dsp:nvSpPr>
        <dsp:cNvPr id="0" name=""/>
        <dsp:cNvSpPr/>
      </dsp:nvSpPr>
      <dsp:spPr>
        <a:xfrm>
          <a:off x="0" y="1626429"/>
          <a:ext cx="6019801" cy="43173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Women knew one key danger signs of </a:t>
          </a:r>
          <a:r>
            <a:rPr lang="en-US" sz="1800" u="sng" kern="1200" dirty="0"/>
            <a:t>postpartum period </a:t>
          </a:r>
        </a:p>
      </dsp:txBody>
      <dsp:txXfrm>
        <a:off x="21075" y="1647504"/>
        <a:ext cx="5977651" cy="389580"/>
      </dsp:txXfrm>
    </dsp:sp>
    <dsp:sp modelId="{DFA5C410-98AF-43E8-AE51-ADFA86FD04AE}">
      <dsp:nvSpPr>
        <dsp:cNvPr id="0" name=""/>
        <dsp:cNvSpPr/>
      </dsp:nvSpPr>
      <dsp:spPr>
        <a:xfrm>
          <a:off x="0" y="2109999"/>
          <a:ext cx="6019801" cy="43173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Women knew one key danger signs of </a:t>
          </a:r>
          <a:r>
            <a:rPr lang="en-US" sz="1800" u="sng" kern="1200" dirty="0"/>
            <a:t>newborn</a:t>
          </a:r>
        </a:p>
      </dsp:txBody>
      <dsp:txXfrm>
        <a:off x="21075" y="2131074"/>
        <a:ext cx="5977651" cy="389580"/>
      </dsp:txXfrm>
    </dsp:sp>
    <dsp:sp modelId="{1D2CCE27-6541-4A24-A717-87DD18F6F30D}">
      <dsp:nvSpPr>
        <dsp:cNvPr id="0" name=""/>
        <dsp:cNvSpPr/>
      </dsp:nvSpPr>
      <dsp:spPr>
        <a:xfrm>
          <a:off x="0" y="2593569"/>
          <a:ext cx="6019801" cy="43173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Women knew one key component of </a:t>
          </a:r>
          <a:r>
            <a:rPr lang="en-US" sz="1800" u="sng" kern="1200" dirty="0"/>
            <a:t>essential newborn care</a:t>
          </a:r>
        </a:p>
      </dsp:txBody>
      <dsp:txXfrm>
        <a:off x="21075" y="2614644"/>
        <a:ext cx="5977651" cy="3895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98818-F87A-48D4-A3FE-92522A29039A}">
      <dsp:nvSpPr>
        <dsp:cNvPr id="0" name=""/>
        <dsp:cNvSpPr/>
      </dsp:nvSpPr>
      <dsp:spPr>
        <a:xfrm>
          <a:off x="1802234" y="1557074"/>
          <a:ext cx="1437141" cy="7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76D95C-B5E4-498D-8986-6100A034823D}">
      <dsp:nvSpPr>
        <dsp:cNvPr id="0" name=""/>
        <dsp:cNvSpPr/>
      </dsp:nvSpPr>
      <dsp:spPr>
        <a:xfrm>
          <a:off x="3325604" y="1436266"/>
          <a:ext cx="165271" cy="310554"/>
        </a:xfrm>
        <a:prstGeom prst="chevron">
          <a:avLst>
            <a:gd name="adj" fmla="val 9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8D806A-2998-4613-9837-1B50F2C8B9B8}">
      <dsp:nvSpPr>
        <dsp:cNvPr id="0" name=""/>
        <dsp:cNvSpPr/>
      </dsp:nvSpPr>
      <dsp:spPr>
        <a:xfrm>
          <a:off x="845735" y="780254"/>
          <a:ext cx="1553712" cy="155371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293" tIns="60293" rIns="60293" bIns="60293" numCol="1" spcCol="1270" anchor="ctr" anchorCtr="0">
          <a:noAutofit/>
        </a:bodyPr>
        <a:lstStyle/>
        <a:p>
          <a:pPr marL="0" lvl="0" indent="0" algn="ctr" defTabSz="2667000">
            <a:lnSpc>
              <a:spcPct val="90000"/>
            </a:lnSpc>
            <a:spcBef>
              <a:spcPct val="0"/>
            </a:spcBef>
            <a:spcAft>
              <a:spcPct val="35000"/>
            </a:spcAft>
            <a:buNone/>
          </a:pPr>
          <a:r>
            <a:rPr lang="en-US" sz="6000" kern="1200"/>
            <a:t>1</a:t>
          </a:r>
          <a:endParaRPr lang="en-US" sz="6000" kern="1200" dirty="0"/>
        </a:p>
      </dsp:txBody>
      <dsp:txXfrm>
        <a:off x="1073271" y="1007790"/>
        <a:ext cx="1098640" cy="1098640"/>
      </dsp:txXfrm>
    </dsp:sp>
    <dsp:sp modelId="{DE614EC4-EDE0-431D-9845-6DA6383F6177}">
      <dsp:nvSpPr>
        <dsp:cNvPr id="0" name=""/>
        <dsp:cNvSpPr/>
      </dsp:nvSpPr>
      <dsp:spPr>
        <a:xfrm>
          <a:off x="5807" y="2503038"/>
          <a:ext cx="3233568" cy="1965600"/>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5067" tIns="165100" rIns="255067" bIns="16510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Research question-</a:t>
          </a:r>
        </a:p>
        <a:p>
          <a:pPr marL="0" lvl="0" indent="0" algn="l"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What is the Prevalence of BPCR among pregnant and recently delivered women  India?</a:t>
          </a:r>
        </a:p>
      </dsp:txBody>
      <dsp:txXfrm>
        <a:off x="5807" y="2896158"/>
        <a:ext cx="3233568" cy="1572480"/>
      </dsp:txXfrm>
    </dsp:sp>
    <dsp:sp modelId="{4367356B-B263-45B5-B4AC-790F07D8EDB4}">
      <dsp:nvSpPr>
        <dsp:cNvPr id="0" name=""/>
        <dsp:cNvSpPr/>
      </dsp:nvSpPr>
      <dsp:spPr>
        <a:xfrm>
          <a:off x="3736314" y="1556987"/>
          <a:ext cx="3233568" cy="7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1A0D6F-A5C0-4F9F-9202-8E9F56EE41F8}">
      <dsp:nvSpPr>
        <dsp:cNvPr id="0" name=""/>
        <dsp:cNvSpPr/>
      </dsp:nvSpPr>
      <dsp:spPr>
        <a:xfrm>
          <a:off x="7056110" y="1436185"/>
          <a:ext cx="165271" cy="310709"/>
        </a:xfrm>
        <a:prstGeom prst="chevron">
          <a:avLst>
            <a:gd name="adj" fmla="val 9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CE2F35-CFAD-44E7-8A3B-C1BC8BF63E79}">
      <dsp:nvSpPr>
        <dsp:cNvPr id="0" name=""/>
        <dsp:cNvSpPr/>
      </dsp:nvSpPr>
      <dsp:spPr>
        <a:xfrm>
          <a:off x="4576283" y="780208"/>
          <a:ext cx="1553629" cy="1553629"/>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289" tIns="60289" rIns="60289" bIns="60289" numCol="1" spcCol="1270" anchor="ctr" anchorCtr="0">
          <a:noAutofit/>
        </a:bodyPr>
        <a:lstStyle/>
        <a:p>
          <a:pPr marL="0" lvl="0" indent="0" algn="ctr" defTabSz="2667000">
            <a:lnSpc>
              <a:spcPct val="90000"/>
            </a:lnSpc>
            <a:spcBef>
              <a:spcPct val="0"/>
            </a:spcBef>
            <a:spcAft>
              <a:spcPct val="35000"/>
            </a:spcAft>
            <a:buNone/>
          </a:pPr>
          <a:r>
            <a:rPr lang="en-US" sz="6000" kern="1200"/>
            <a:t>2</a:t>
          </a:r>
        </a:p>
      </dsp:txBody>
      <dsp:txXfrm>
        <a:off x="4803807" y="1007732"/>
        <a:ext cx="1098581" cy="1098581"/>
      </dsp:txXfrm>
    </dsp:sp>
    <dsp:sp modelId="{E8E3C900-D510-4795-98B1-1CD047F2C6F2}">
      <dsp:nvSpPr>
        <dsp:cNvPr id="0" name=""/>
        <dsp:cNvSpPr/>
      </dsp:nvSpPr>
      <dsp:spPr>
        <a:xfrm>
          <a:off x="3598661" y="2502946"/>
          <a:ext cx="3508874" cy="1965600"/>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5067" tIns="165100" rIns="255067" bIns="165100" numCol="1" spcCol="1270" anchor="t" anchorCtr="0">
          <a:noAutofit/>
        </a:bodyPr>
        <a:lstStyle/>
        <a:p>
          <a:pPr marL="0" lvl="0" indent="0" algn="l" defTabSz="533400">
            <a:lnSpc>
              <a:spcPct val="90000"/>
            </a:lnSpc>
            <a:spcBef>
              <a:spcPct val="0"/>
            </a:spcBef>
            <a:spcAft>
              <a:spcPct val="35000"/>
            </a:spcAft>
            <a:buNone/>
          </a:pPr>
          <a:r>
            <a:rPr lang="en-US" sz="1200" b="1" kern="1200" dirty="0">
              <a:latin typeface="Times New Roman" panose="02020603050405020304" pitchFamily="18" charset="0"/>
              <a:cs typeface="Times New Roman" panose="02020603050405020304" pitchFamily="18" charset="0"/>
            </a:rPr>
            <a:t>Participants/population- </a:t>
          </a:r>
          <a:r>
            <a:rPr lang="en-US" sz="1200" kern="1200" dirty="0">
              <a:latin typeface="Times New Roman" panose="02020603050405020304" pitchFamily="18" charset="0"/>
              <a:cs typeface="Times New Roman" panose="02020603050405020304" pitchFamily="18" charset="0"/>
            </a:rPr>
            <a:t>Pregnant women &amp; Recently Delivered women  in India.</a:t>
          </a:r>
        </a:p>
        <a:p>
          <a:pPr marL="114300" lvl="1" indent="-114300" algn="l" defTabSz="533400">
            <a:lnSpc>
              <a:spcPct val="90000"/>
            </a:lnSpc>
            <a:spcBef>
              <a:spcPct val="0"/>
            </a:spcBef>
            <a:spcAft>
              <a:spcPct val="15000"/>
            </a:spcAft>
            <a:buChar char="•"/>
          </a:pPr>
          <a:r>
            <a:rPr lang="en-IN" sz="1200" b="1" kern="1200" dirty="0">
              <a:latin typeface="Times New Roman" panose="02020603050405020304" pitchFamily="18" charset="0"/>
              <a:cs typeface="Times New Roman" panose="02020603050405020304" pitchFamily="18" charset="0"/>
            </a:rPr>
            <a:t>Intervention(s)/ exposure(s)- </a:t>
          </a:r>
          <a:r>
            <a:rPr lang="en-IN" sz="1200" kern="1200" dirty="0">
              <a:latin typeface="Times New Roman" panose="02020603050405020304" pitchFamily="18" charset="0"/>
              <a:cs typeface="Times New Roman" panose="02020603050405020304" pitchFamily="18" charset="0"/>
            </a:rPr>
            <a:t>None</a:t>
          </a:r>
          <a:endParaRPr lang="en-US"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n-IN" sz="1200" b="1" kern="1200" dirty="0">
              <a:latin typeface="Times New Roman" panose="02020603050405020304" pitchFamily="18" charset="0"/>
              <a:cs typeface="Times New Roman" panose="02020603050405020304" pitchFamily="18" charset="0"/>
            </a:rPr>
            <a:t>Comparator(s)/control-</a:t>
          </a:r>
          <a:r>
            <a:rPr lang="en-IN" sz="1200" kern="1200" dirty="0">
              <a:latin typeface="Times New Roman" panose="02020603050405020304" pitchFamily="18" charset="0"/>
              <a:cs typeface="Times New Roman" panose="02020603050405020304" pitchFamily="18" charset="0"/>
            </a:rPr>
            <a:t> None</a:t>
          </a:r>
          <a:endParaRPr lang="en-US"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n-IN" sz="1200" b="1" kern="1200" dirty="0">
              <a:latin typeface="Times New Roman" panose="02020603050405020304" pitchFamily="18" charset="0"/>
              <a:cs typeface="Times New Roman" panose="02020603050405020304" pitchFamily="18" charset="0"/>
            </a:rPr>
            <a:t>Outcome- </a:t>
          </a:r>
          <a:r>
            <a:rPr lang="en-US" sz="1200" kern="1200" dirty="0">
              <a:latin typeface="Times New Roman" panose="02020603050405020304" pitchFamily="18" charset="0"/>
              <a:cs typeface="Times New Roman" panose="02020603050405020304" pitchFamily="18" charset="0"/>
            </a:rPr>
            <a:t>Prevalence of Birth preparedness and complication readiness among pregnant women and Recently delivered women  in India</a:t>
          </a:r>
        </a:p>
      </dsp:txBody>
      <dsp:txXfrm>
        <a:off x="3598661" y="2896066"/>
        <a:ext cx="3508874" cy="1572480"/>
      </dsp:txXfrm>
    </dsp:sp>
    <dsp:sp modelId="{F69EC02F-49DE-43A5-A73E-195934BF03D8}">
      <dsp:nvSpPr>
        <dsp:cNvPr id="0" name=""/>
        <dsp:cNvSpPr/>
      </dsp:nvSpPr>
      <dsp:spPr>
        <a:xfrm>
          <a:off x="7329167" y="1557029"/>
          <a:ext cx="1616784" cy="7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2CE89C-BBF2-49A8-9EE8-003147BBBD15}">
      <dsp:nvSpPr>
        <dsp:cNvPr id="0" name=""/>
        <dsp:cNvSpPr/>
      </dsp:nvSpPr>
      <dsp:spPr>
        <a:xfrm>
          <a:off x="8165619" y="776732"/>
          <a:ext cx="1560664" cy="1560664"/>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562" tIns="60562" rIns="60562" bIns="60562" numCol="1" spcCol="1270" anchor="ctr" anchorCtr="0">
          <a:noAutofit/>
        </a:bodyPr>
        <a:lstStyle/>
        <a:p>
          <a:pPr marL="0" lvl="0" indent="0" algn="ctr" defTabSz="2667000">
            <a:lnSpc>
              <a:spcPct val="90000"/>
            </a:lnSpc>
            <a:spcBef>
              <a:spcPct val="0"/>
            </a:spcBef>
            <a:spcAft>
              <a:spcPct val="35000"/>
            </a:spcAft>
            <a:buNone/>
          </a:pPr>
          <a:r>
            <a:rPr lang="en-US" sz="6000" kern="1200"/>
            <a:t>3</a:t>
          </a:r>
        </a:p>
      </dsp:txBody>
      <dsp:txXfrm>
        <a:off x="8394173" y="1005286"/>
        <a:ext cx="1103556" cy="1103556"/>
      </dsp:txXfrm>
    </dsp:sp>
    <dsp:sp modelId="{DC049283-225F-4B6F-88AC-F59B3FB94B24}">
      <dsp:nvSpPr>
        <dsp:cNvPr id="0" name=""/>
        <dsp:cNvSpPr/>
      </dsp:nvSpPr>
      <dsp:spPr>
        <a:xfrm>
          <a:off x="7329167" y="2503038"/>
          <a:ext cx="3233568" cy="1965600"/>
        </a:xfrm>
        <a:prstGeom prst="upArrowCallout">
          <a:avLst>
            <a:gd name="adj1" fmla="val 50000"/>
            <a:gd name="adj2" fmla="val 20000"/>
            <a:gd name="adj3" fmla="val 20000"/>
            <a:gd name="adj4" fmla="val 10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5067" tIns="165100" rIns="255067" bIns="16510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Searches -</a:t>
          </a:r>
          <a:r>
            <a:rPr lang="en-US" sz="1600" kern="1200" dirty="0">
              <a:latin typeface="Times New Roman" panose="02020603050405020304" pitchFamily="18" charset="0"/>
              <a:cs typeface="Times New Roman" panose="02020603050405020304" pitchFamily="18" charset="0"/>
            </a:rPr>
            <a:t>With major data bases like; PubMed, Google Scholar, Cochrane Library, and </a:t>
          </a:r>
          <a:r>
            <a:rPr lang="en-US" sz="1600" kern="1200" dirty="0" err="1">
              <a:latin typeface="Times New Roman" panose="02020603050405020304" pitchFamily="18" charset="0"/>
              <a:cs typeface="Times New Roman" panose="02020603050405020304" pitchFamily="18" charset="0"/>
            </a:rPr>
            <a:t>Proquest</a:t>
          </a:r>
          <a:r>
            <a:rPr lang="en-US" sz="1600" kern="1200" dirty="0">
              <a:latin typeface="Times New Roman" panose="02020603050405020304" pitchFamily="18" charset="0"/>
              <a:cs typeface="Times New Roman" panose="02020603050405020304" pitchFamily="18" charset="0"/>
            </a:rPr>
            <a:t>.</a:t>
          </a:r>
        </a:p>
        <a:p>
          <a:pPr marL="171450" lvl="1" indent="-171450" algn="l" defTabSz="711200">
            <a:lnSpc>
              <a:spcPct val="90000"/>
            </a:lnSpc>
            <a:spcBef>
              <a:spcPct val="0"/>
            </a:spcBef>
            <a:spcAft>
              <a:spcPct val="15000"/>
            </a:spcAft>
            <a:buChar char="•"/>
          </a:pPr>
          <a:r>
            <a:rPr lang="en-US" sz="1600" kern="1200" dirty="0">
              <a:latin typeface="Times New Roman" panose="02020603050405020304" pitchFamily="18" charset="0"/>
              <a:cs typeface="Times New Roman" panose="02020603050405020304" pitchFamily="18" charset="0"/>
            </a:rPr>
            <a:t>Grey literatures were not searched.</a:t>
          </a:r>
        </a:p>
      </dsp:txBody>
      <dsp:txXfrm>
        <a:off x="7329167" y="2896158"/>
        <a:ext cx="3233568" cy="15724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D94F7-CE29-4350-8CC5-2E98ED67A1D5}">
      <dsp:nvSpPr>
        <dsp:cNvPr id="0" name=""/>
        <dsp:cNvSpPr/>
      </dsp:nvSpPr>
      <dsp:spPr>
        <a:xfrm>
          <a:off x="573172" y="265350"/>
          <a:ext cx="5276476" cy="4206757"/>
        </a:xfrm>
        <a:prstGeom prst="rightArrow">
          <a:avLst>
            <a:gd name="adj1" fmla="val 70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latin typeface="Times New Roman" panose="02020603050405020304" pitchFamily="18" charset="0"/>
              <a:cs typeface="Times New Roman" panose="02020603050405020304" pitchFamily="18" charset="0"/>
            </a:rPr>
            <a:t>Types of study to be included </a:t>
          </a:r>
          <a:r>
            <a:rPr lang="en-US" sz="1400" kern="1200" dirty="0">
              <a:latin typeface="Times New Roman" panose="02020603050405020304" pitchFamily="18" charset="0"/>
              <a:cs typeface="Times New Roman" panose="02020603050405020304" pitchFamily="18" charset="0"/>
            </a:rPr>
            <a:t>- cross-sectional studies only. </a:t>
          </a:r>
        </a:p>
        <a:p>
          <a:pPr marL="114300" lvl="1" indent="-114300" algn="l" defTabSz="622300">
            <a:lnSpc>
              <a:spcPct val="90000"/>
            </a:lnSpc>
            <a:spcBef>
              <a:spcPct val="0"/>
            </a:spcBef>
            <a:spcAft>
              <a:spcPct val="15000"/>
            </a:spcAft>
            <a:buChar char="•"/>
          </a:pPr>
          <a:r>
            <a:rPr lang="en-US" sz="1400" b="1" kern="1200" dirty="0">
              <a:latin typeface="Times New Roman" panose="02020603050405020304" pitchFamily="18" charset="0"/>
              <a:cs typeface="Times New Roman" panose="02020603050405020304" pitchFamily="18" charset="0"/>
            </a:rPr>
            <a:t>Participants- </a:t>
          </a:r>
          <a:r>
            <a:rPr lang="en-US" sz="1400" kern="1200" dirty="0">
              <a:latin typeface="Times New Roman" panose="02020603050405020304" pitchFamily="18" charset="0"/>
              <a:cs typeface="Times New Roman" panose="02020603050405020304" pitchFamily="18" charset="0"/>
            </a:rPr>
            <a:t>Pregnant women &amp; Recently Delivered women  in India.</a:t>
          </a:r>
        </a:p>
        <a:p>
          <a:pPr marL="114300" lvl="1" indent="-114300" algn="l" defTabSz="622300">
            <a:lnSpc>
              <a:spcPct val="90000"/>
            </a:lnSpc>
            <a:spcBef>
              <a:spcPct val="0"/>
            </a:spcBef>
            <a:spcAft>
              <a:spcPct val="15000"/>
            </a:spcAft>
            <a:buChar char="•"/>
          </a:pPr>
          <a:r>
            <a:rPr lang="en-US" sz="1400" b="1" kern="1200" dirty="0">
              <a:latin typeface="Times New Roman" panose="02020603050405020304" pitchFamily="18" charset="0"/>
              <a:cs typeface="Times New Roman" panose="02020603050405020304" pitchFamily="18" charset="0"/>
            </a:rPr>
            <a:t>Setting-</a:t>
          </a:r>
          <a:r>
            <a:rPr lang="en-US" sz="1400" kern="1200" dirty="0">
              <a:latin typeface="Times New Roman" panose="02020603050405020304" pitchFamily="18" charset="0"/>
              <a:cs typeface="Times New Roman" panose="02020603050405020304" pitchFamily="18" charset="0"/>
            </a:rPr>
            <a:t> </a:t>
          </a:r>
          <a:r>
            <a:rPr lang="en-IN" sz="1400" kern="1200" dirty="0">
              <a:latin typeface="Times New Roman" panose="02020603050405020304" pitchFamily="18" charset="0"/>
              <a:cs typeface="Times New Roman" panose="02020603050405020304" pitchFamily="18" charset="0"/>
            </a:rPr>
            <a:t>Studies conducted both at the community and institutional level. </a:t>
          </a:r>
          <a:endParaRPr lang="en-US"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n-US" sz="1400" b="1" kern="1200" dirty="0">
              <a:latin typeface="Times New Roman" panose="02020603050405020304" pitchFamily="18" charset="0"/>
              <a:cs typeface="Times New Roman" panose="02020603050405020304" pitchFamily="18" charset="0"/>
            </a:rPr>
            <a:t>Outcome- </a:t>
          </a:r>
          <a:r>
            <a:rPr lang="en-US" sz="1400" kern="1200" dirty="0">
              <a:latin typeface="Times New Roman" panose="02020603050405020304" pitchFamily="18" charset="0"/>
              <a:cs typeface="Times New Roman" panose="02020603050405020304" pitchFamily="18" charset="0"/>
            </a:rPr>
            <a:t>Prevalence of BPCR  among pregnant women and Recently delivered women  in India</a:t>
          </a:r>
          <a:r>
            <a:rPr lang="en-US" sz="1400" b="1" kern="1200" dirty="0">
              <a:latin typeface="Times New Roman" panose="02020603050405020304" pitchFamily="18" charset="0"/>
              <a:cs typeface="Times New Roman" panose="02020603050405020304" pitchFamily="18" charset="0"/>
            </a:rPr>
            <a:t>.</a:t>
          </a:r>
          <a:endParaRPr lang="en-US"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n-IN" sz="1400" b="1" kern="1200" dirty="0">
              <a:latin typeface="Times New Roman" panose="02020603050405020304" pitchFamily="18" charset="0"/>
              <a:cs typeface="Times New Roman" panose="02020603050405020304" pitchFamily="18" charset="0"/>
            </a:rPr>
            <a:t>Selection of Articles</a:t>
          </a:r>
          <a:r>
            <a:rPr lang="en-IN" sz="1400" kern="1200" dirty="0">
              <a:latin typeface="Times New Roman" panose="02020603050405020304" pitchFamily="18" charset="0"/>
              <a:cs typeface="Times New Roman" panose="02020603050405020304" pitchFamily="18" charset="0"/>
            </a:rPr>
            <a:t>- which</a:t>
          </a:r>
          <a:r>
            <a:rPr lang="en-IN" sz="1200" kern="1200" dirty="0">
              <a:latin typeface="Times New Roman" panose="02020603050405020304" pitchFamily="18" charset="0"/>
              <a:cs typeface="Times New Roman" panose="02020603050405020304" pitchFamily="18" charset="0"/>
            </a:rPr>
            <a:t> includes BPCR as an outcome.</a:t>
          </a:r>
          <a:endParaRPr lang="en-US" sz="1200" kern="1200" dirty="0">
            <a:latin typeface="Times New Roman" panose="02020603050405020304" pitchFamily="18" charset="0"/>
            <a:cs typeface="Times New Roman" panose="02020603050405020304" pitchFamily="18" charset="0"/>
          </a:endParaRPr>
        </a:p>
      </dsp:txBody>
      <dsp:txXfrm>
        <a:off x="1892291" y="896364"/>
        <a:ext cx="2572282" cy="2944729"/>
      </dsp:txXfrm>
    </dsp:sp>
    <dsp:sp modelId="{10D210EB-1312-4DF1-A66C-AD1F3B71348B}">
      <dsp:nvSpPr>
        <dsp:cNvPr id="0" name=""/>
        <dsp:cNvSpPr/>
      </dsp:nvSpPr>
      <dsp:spPr>
        <a:xfrm>
          <a:off x="0" y="1272386"/>
          <a:ext cx="1918689" cy="210044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Inclusion criteria-</a:t>
          </a:r>
          <a:r>
            <a:rPr lang="en-IN" sz="2400" b="1" kern="1200" dirty="0"/>
            <a:t> </a:t>
          </a:r>
          <a:endParaRPr lang="en-US" sz="2400" kern="1200" dirty="0"/>
        </a:p>
      </dsp:txBody>
      <dsp:txXfrm>
        <a:off x="280985" y="1579988"/>
        <a:ext cx="1356719" cy="1485237"/>
      </dsp:txXfrm>
    </dsp:sp>
    <dsp:sp modelId="{BEA7C1B6-421B-4FDB-B618-DAA9D4EE5F24}">
      <dsp:nvSpPr>
        <dsp:cNvPr id="0" name=""/>
        <dsp:cNvSpPr/>
      </dsp:nvSpPr>
      <dsp:spPr>
        <a:xfrm>
          <a:off x="6993443" y="419027"/>
          <a:ext cx="4229742" cy="3732469"/>
        </a:xfrm>
        <a:prstGeom prst="rightArrow">
          <a:avLst>
            <a:gd name="adj1" fmla="val 70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Studies which did not reported the outcome variable.</a:t>
          </a:r>
          <a:endParaRPr lang="en-US"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n-IN" sz="1600" kern="1200" dirty="0">
              <a:latin typeface="Times New Roman" panose="02020603050405020304" pitchFamily="18" charset="0"/>
              <a:cs typeface="Times New Roman" panose="02020603050405020304" pitchFamily="18" charset="0"/>
            </a:rPr>
            <a:t>Studies which did not specify study population and qualitative studies were excluded</a:t>
          </a:r>
          <a:r>
            <a:rPr lang="en-IN" sz="1400" kern="1200" dirty="0">
              <a:latin typeface="Times New Roman" panose="02020603050405020304" pitchFamily="18" charset="0"/>
              <a:cs typeface="Times New Roman" panose="02020603050405020304" pitchFamily="18" charset="0"/>
            </a:rPr>
            <a:t>.</a:t>
          </a:r>
          <a:endParaRPr lang="en-US" sz="1400" kern="1200" dirty="0">
            <a:latin typeface="Times New Roman" panose="02020603050405020304" pitchFamily="18" charset="0"/>
            <a:cs typeface="Times New Roman" panose="02020603050405020304" pitchFamily="18" charset="0"/>
          </a:endParaRPr>
        </a:p>
      </dsp:txBody>
      <dsp:txXfrm>
        <a:off x="8050879" y="978897"/>
        <a:ext cx="2061999" cy="2612729"/>
      </dsp:txXfrm>
    </dsp:sp>
    <dsp:sp modelId="{36D804A4-8126-4E44-A3F1-928C2181ACA5}">
      <dsp:nvSpPr>
        <dsp:cNvPr id="0" name=""/>
        <dsp:cNvSpPr/>
      </dsp:nvSpPr>
      <dsp:spPr>
        <a:xfrm>
          <a:off x="6251851" y="1272386"/>
          <a:ext cx="1702932" cy="210044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IN" sz="2400" b="1" kern="1200" dirty="0"/>
            <a:t>Exclusion Criteria-</a:t>
          </a:r>
          <a:r>
            <a:rPr lang="en-IN" sz="2400" kern="1200" dirty="0"/>
            <a:t> </a:t>
          </a:r>
          <a:endParaRPr lang="en-US" sz="2400" kern="1200" dirty="0"/>
        </a:p>
      </dsp:txBody>
      <dsp:txXfrm>
        <a:off x="6501240" y="1579988"/>
        <a:ext cx="1204154" cy="14852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79262-8549-4CC2-A5CB-00E60CDBA390}">
      <dsp:nvSpPr>
        <dsp:cNvPr id="0" name=""/>
        <dsp:cNvSpPr/>
      </dsp:nvSpPr>
      <dsp:spPr>
        <a:xfrm>
          <a:off x="0" y="311891"/>
          <a:ext cx="11008310" cy="70875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4367" tIns="374904" rIns="85436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Times New Roman" panose="02020603050405020304" pitchFamily="18" charset="0"/>
              <a:cs typeface="Times New Roman" panose="02020603050405020304" pitchFamily="18" charset="0"/>
            </a:rPr>
            <a:t>Data search was done till March 2023</a:t>
          </a:r>
        </a:p>
      </dsp:txBody>
      <dsp:txXfrm>
        <a:off x="0" y="311891"/>
        <a:ext cx="11008310" cy="708750"/>
      </dsp:txXfrm>
    </dsp:sp>
    <dsp:sp modelId="{7E1DDEA3-4508-447C-AFD8-343C8EC1A114}">
      <dsp:nvSpPr>
        <dsp:cNvPr id="0" name=""/>
        <dsp:cNvSpPr/>
      </dsp:nvSpPr>
      <dsp:spPr>
        <a:xfrm>
          <a:off x="550415" y="36975"/>
          <a:ext cx="7705817" cy="5313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262" tIns="0" rIns="291262" bIns="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Search methods for Identification of studies:-</a:t>
          </a:r>
          <a:endParaRPr lang="en-US" sz="1600" kern="1200" dirty="0">
            <a:latin typeface="Times New Roman" panose="02020603050405020304" pitchFamily="18" charset="0"/>
            <a:cs typeface="Times New Roman" panose="02020603050405020304" pitchFamily="18" charset="0"/>
          </a:endParaRPr>
        </a:p>
      </dsp:txBody>
      <dsp:txXfrm>
        <a:off x="576354" y="62914"/>
        <a:ext cx="7653939" cy="479482"/>
      </dsp:txXfrm>
    </dsp:sp>
    <dsp:sp modelId="{DFFEDC59-6343-491D-A108-99A66CA14B44}">
      <dsp:nvSpPr>
        <dsp:cNvPr id="0" name=""/>
        <dsp:cNvSpPr/>
      </dsp:nvSpPr>
      <dsp:spPr>
        <a:xfrm>
          <a:off x="0" y="1383521"/>
          <a:ext cx="11008310" cy="4536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68BA25-1B0C-47F0-8E83-C7BBC42FDA2E}">
      <dsp:nvSpPr>
        <dsp:cNvPr id="0" name=""/>
        <dsp:cNvSpPr/>
      </dsp:nvSpPr>
      <dsp:spPr>
        <a:xfrm>
          <a:off x="550415" y="1117841"/>
          <a:ext cx="7705817" cy="5313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262" tIns="0" rIns="291262" bIns="0" numCol="1" spcCol="1270" anchor="ctr" anchorCtr="0">
          <a:noAutofit/>
        </a:bodyPr>
        <a:lstStyle/>
        <a:p>
          <a:pPr marL="0" lvl="0" indent="0" algn="l" defTabSz="711200">
            <a:lnSpc>
              <a:spcPct val="90000"/>
            </a:lnSpc>
            <a:spcBef>
              <a:spcPct val="0"/>
            </a:spcBef>
            <a:spcAft>
              <a:spcPct val="35000"/>
            </a:spcAft>
            <a:buNone/>
          </a:pPr>
          <a:r>
            <a:rPr lang="en-US" sz="1600" b="1" kern="1200">
              <a:latin typeface="Times New Roman" panose="02020603050405020304" pitchFamily="18" charset="0"/>
              <a:cs typeface="Times New Roman" panose="02020603050405020304" pitchFamily="18" charset="0"/>
            </a:rPr>
            <a:t>Electronic Searches – </a:t>
          </a:r>
          <a:endParaRPr lang="en-US" sz="1600" kern="1200">
            <a:latin typeface="Times New Roman" panose="02020603050405020304" pitchFamily="18" charset="0"/>
            <a:cs typeface="Times New Roman" panose="02020603050405020304" pitchFamily="18" charset="0"/>
          </a:endParaRPr>
        </a:p>
      </dsp:txBody>
      <dsp:txXfrm>
        <a:off x="576354" y="1143780"/>
        <a:ext cx="7653939" cy="479482"/>
      </dsp:txXfrm>
    </dsp:sp>
    <dsp:sp modelId="{2B11942B-D675-47BA-9AC4-F4125F59335B}">
      <dsp:nvSpPr>
        <dsp:cNvPr id="0" name=""/>
        <dsp:cNvSpPr/>
      </dsp:nvSpPr>
      <dsp:spPr>
        <a:xfrm>
          <a:off x="0" y="2200001"/>
          <a:ext cx="11008310" cy="4536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19972D-F8B7-44B9-9D9C-35A59824D7CC}">
      <dsp:nvSpPr>
        <dsp:cNvPr id="0" name=""/>
        <dsp:cNvSpPr/>
      </dsp:nvSpPr>
      <dsp:spPr>
        <a:xfrm>
          <a:off x="550415" y="1934321"/>
          <a:ext cx="7705817" cy="5313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262" tIns="0" rIns="291262" bIns="0" numCol="1" spcCol="1270" anchor="ctr" anchorCtr="0">
          <a:noAutofit/>
        </a:bodyPr>
        <a:lstStyle/>
        <a:p>
          <a:pPr marL="0" lvl="0" indent="0" algn="l"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With major data bases like; PubMed, Google Scholar, Cochrane Library, and Proquest.</a:t>
          </a:r>
        </a:p>
      </dsp:txBody>
      <dsp:txXfrm>
        <a:off x="576354" y="1960260"/>
        <a:ext cx="7653939" cy="479482"/>
      </dsp:txXfrm>
    </dsp:sp>
    <dsp:sp modelId="{F98310A6-4CC8-4B46-8A67-D887E0CDC7F8}">
      <dsp:nvSpPr>
        <dsp:cNvPr id="0" name=""/>
        <dsp:cNvSpPr/>
      </dsp:nvSpPr>
      <dsp:spPr>
        <a:xfrm>
          <a:off x="0" y="3016481"/>
          <a:ext cx="11008310" cy="4536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8E2591-B925-4D25-A662-B58DB200D588}">
      <dsp:nvSpPr>
        <dsp:cNvPr id="0" name=""/>
        <dsp:cNvSpPr/>
      </dsp:nvSpPr>
      <dsp:spPr>
        <a:xfrm>
          <a:off x="550415" y="2750801"/>
          <a:ext cx="7705817" cy="5313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262" tIns="0" rIns="291262" bIns="0" numCol="1" spcCol="1270" anchor="ctr" anchorCtr="0">
          <a:noAutofit/>
        </a:bodyPr>
        <a:lstStyle/>
        <a:p>
          <a:pPr marL="0" lvl="0" indent="0" algn="l" defTabSz="711200">
            <a:lnSpc>
              <a:spcPct val="90000"/>
            </a:lnSpc>
            <a:spcBef>
              <a:spcPct val="0"/>
            </a:spcBef>
            <a:spcAft>
              <a:spcPct val="35000"/>
            </a:spcAft>
            <a:buNone/>
          </a:pPr>
          <a:r>
            <a:rPr lang="en-US" sz="1600" i="1" kern="1200" dirty="0">
              <a:solidFill>
                <a:srgbClr val="C00000"/>
              </a:solidFill>
              <a:latin typeface="Times New Roman" panose="02020603050405020304" pitchFamily="18" charset="0"/>
              <a:cs typeface="Times New Roman" panose="02020603050405020304" pitchFamily="18" charset="0"/>
            </a:rPr>
            <a:t>A detailed keyword for each databases is attached as an annexure</a:t>
          </a:r>
          <a:endParaRPr lang="en-US" sz="1600" kern="1200" dirty="0">
            <a:solidFill>
              <a:srgbClr val="C00000"/>
            </a:solidFill>
            <a:latin typeface="Times New Roman" panose="02020603050405020304" pitchFamily="18" charset="0"/>
            <a:cs typeface="Times New Roman" panose="02020603050405020304" pitchFamily="18" charset="0"/>
          </a:endParaRPr>
        </a:p>
      </dsp:txBody>
      <dsp:txXfrm>
        <a:off x="576354" y="2776740"/>
        <a:ext cx="7653939" cy="479482"/>
      </dsp:txXfrm>
    </dsp:sp>
    <dsp:sp modelId="{9FA7021E-5E8D-4F37-B400-D602AFD2D0E0}">
      <dsp:nvSpPr>
        <dsp:cNvPr id="0" name=""/>
        <dsp:cNvSpPr/>
      </dsp:nvSpPr>
      <dsp:spPr>
        <a:xfrm>
          <a:off x="0" y="3832961"/>
          <a:ext cx="11008310" cy="4536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EEC403-5B78-43CD-936D-E589B08611D5}">
      <dsp:nvSpPr>
        <dsp:cNvPr id="0" name=""/>
        <dsp:cNvSpPr/>
      </dsp:nvSpPr>
      <dsp:spPr>
        <a:xfrm>
          <a:off x="550415" y="3567281"/>
          <a:ext cx="7705817" cy="5313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262" tIns="0" rIns="291262" bIns="0" numCol="1" spcCol="1270" anchor="ctr" anchorCtr="0">
          <a:noAutofit/>
        </a:bodyPr>
        <a:lstStyle/>
        <a:p>
          <a:pPr marL="0" lvl="0" indent="0" algn="l" defTabSz="711200">
            <a:lnSpc>
              <a:spcPct val="90000"/>
            </a:lnSpc>
            <a:spcBef>
              <a:spcPct val="0"/>
            </a:spcBef>
            <a:spcAft>
              <a:spcPct val="35000"/>
            </a:spcAft>
            <a:buNone/>
          </a:pPr>
          <a:r>
            <a:rPr lang="en-IN" sz="1600" i="1" kern="1200" dirty="0">
              <a:latin typeface="Times New Roman" panose="02020603050405020304" pitchFamily="18" charset="0"/>
              <a:cs typeface="Times New Roman" panose="02020603050405020304" pitchFamily="18" charset="0"/>
            </a:rPr>
            <a:t>"pregnant women"[Title/Abstract] OR  birth preparedness"[Title/Abstract] OR emergency preparedness"[Title/Abstract] OR  “danger signs"[Title/Abstract] </a:t>
          </a:r>
          <a:endParaRPr lang="en-US" sz="1600" kern="1200" dirty="0">
            <a:latin typeface="Times New Roman" panose="02020603050405020304" pitchFamily="18" charset="0"/>
            <a:cs typeface="Times New Roman" panose="02020603050405020304" pitchFamily="18" charset="0"/>
          </a:endParaRPr>
        </a:p>
      </dsp:txBody>
      <dsp:txXfrm>
        <a:off x="576354" y="3593220"/>
        <a:ext cx="7653939" cy="479482"/>
      </dsp:txXfrm>
    </dsp:sp>
    <dsp:sp modelId="{F2CED34D-8F5B-4504-918F-37C40C3D91AA}">
      <dsp:nvSpPr>
        <dsp:cNvPr id="0" name=""/>
        <dsp:cNvSpPr/>
      </dsp:nvSpPr>
      <dsp:spPr>
        <a:xfrm>
          <a:off x="0" y="4649441"/>
          <a:ext cx="11008310" cy="4536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EE9A1D-AF3D-4DAA-AAC8-7A740BAADACF}">
      <dsp:nvSpPr>
        <dsp:cNvPr id="0" name=""/>
        <dsp:cNvSpPr/>
      </dsp:nvSpPr>
      <dsp:spPr>
        <a:xfrm>
          <a:off x="550415" y="4383761"/>
          <a:ext cx="7705817" cy="5313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262" tIns="0" rIns="291262" bIns="0" numCol="1" spcCol="1270" anchor="ctr" anchorCtr="0">
          <a:noAutofit/>
        </a:bodyPr>
        <a:lstStyle/>
        <a:p>
          <a:pPr marL="0" lvl="0" indent="0" algn="l" defTabSz="711200">
            <a:lnSpc>
              <a:spcPct val="90000"/>
            </a:lnSpc>
            <a:spcBef>
              <a:spcPct val="0"/>
            </a:spcBef>
            <a:spcAft>
              <a:spcPct val="35000"/>
            </a:spcAft>
            <a:buNone/>
          </a:pPr>
          <a:r>
            <a:rPr lang="en-US" sz="1600" b="1" kern="1200">
              <a:latin typeface="Times New Roman" panose="02020603050405020304" pitchFamily="18" charset="0"/>
              <a:cs typeface="Times New Roman" panose="02020603050405020304" pitchFamily="18" charset="0"/>
            </a:rPr>
            <a:t>Searching other Resources- </a:t>
          </a:r>
          <a:endParaRPr lang="en-US" sz="1600" kern="1200">
            <a:latin typeface="Times New Roman" panose="02020603050405020304" pitchFamily="18" charset="0"/>
            <a:cs typeface="Times New Roman" panose="02020603050405020304" pitchFamily="18" charset="0"/>
          </a:endParaRPr>
        </a:p>
      </dsp:txBody>
      <dsp:txXfrm>
        <a:off x="576354" y="4409700"/>
        <a:ext cx="7653939" cy="479482"/>
      </dsp:txXfrm>
    </dsp:sp>
    <dsp:sp modelId="{F33E596C-F055-4329-88B9-2351AACB52D4}">
      <dsp:nvSpPr>
        <dsp:cNvPr id="0" name=""/>
        <dsp:cNvSpPr/>
      </dsp:nvSpPr>
      <dsp:spPr>
        <a:xfrm>
          <a:off x="0" y="5465921"/>
          <a:ext cx="11008310" cy="4536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184B80-BB77-4914-BCBA-D867FDC9C941}">
      <dsp:nvSpPr>
        <dsp:cNvPr id="0" name=""/>
        <dsp:cNvSpPr/>
      </dsp:nvSpPr>
      <dsp:spPr>
        <a:xfrm>
          <a:off x="550415" y="5200241"/>
          <a:ext cx="7705817" cy="5313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262" tIns="0" rIns="291262" bIns="0" numCol="1" spcCol="1270" anchor="ctr" anchorCtr="0">
          <a:noAutofit/>
        </a:bodyPr>
        <a:lstStyle/>
        <a:p>
          <a:pPr marL="0" lvl="0" indent="0" algn="l"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From Reference list and google Search.</a:t>
          </a:r>
        </a:p>
      </dsp:txBody>
      <dsp:txXfrm>
        <a:off x="576354" y="5226180"/>
        <a:ext cx="7653939" cy="479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7A1C0-D221-41F1-A9B9-CFF733BBE641}">
      <dsp:nvSpPr>
        <dsp:cNvPr id="0" name=""/>
        <dsp:cNvSpPr/>
      </dsp:nvSpPr>
      <dsp:spPr>
        <a:xfrm>
          <a:off x="0" y="46077"/>
          <a:ext cx="10515600" cy="7113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accent1">
                  <a:lumMod val="50000"/>
                </a:schemeClr>
              </a:solidFill>
              <a:latin typeface="Times New Roman" panose="02020603050405020304" pitchFamily="18" charset="0"/>
              <a:cs typeface="Times New Roman" panose="02020603050405020304" pitchFamily="18" charset="0"/>
            </a:rPr>
            <a:t>Data Collection and Analysis- </a:t>
          </a:r>
          <a:r>
            <a:rPr lang="en-US" sz="1600" b="0" i="0" kern="1200" dirty="0">
              <a:solidFill>
                <a:schemeClr val="accent1"/>
              </a:solidFill>
              <a:latin typeface="Times New Roman" panose="02020603050405020304" pitchFamily="18" charset="0"/>
              <a:cs typeface="Times New Roman" panose="02020603050405020304" pitchFamily="18" charset="0"/>
            </a:rPr>
            <a:t>Rayyan.ai</a:t>
          </a:r>
          <a:r>
            <a:rPr lang="en-US" sz="1600" kern="1200" dirty="0">
              <a:solidFill>
                <a:schemeClr val="accent1"/>
              </a:solidFill>
              <a:latin typeface="Times New Roman" panose="02020603050405020304" pitchFamily="18" charset="0"/>
              <a:cs typeface="Times New Roman" panose="02020603050405020304" pitchFamily="18" charset="0"/>
            </a:rPr>
            <a:t>, CMA v4</a:t>
          </a:r>
          <a:r>
            <a:rPr lang="en-US" sz="1600" b="0" i="0" kern="1200" dirty="0">
              <a:solidFill>
                <a:schemeClr val="accent1"/>
              </a:solidFill>
              <a:latin typeface="Times New Roman" panose="02020603050405020304" pitchFamily="18" charset="0"/>
              <a:cs typeface="Times New Roman" panose="02020603050405020304" pitchFamily="18" charset="0"/>
            </a:rPr>
            <a:t> and R software was used.</a:t>
          </a:r>
          <a:endParaRPr lang="en-US" sz="1600" kern="1200" dirty="0">
            <a:solidFill>
              <a:schemeClr val="accent1"/>
            </a:solidFill>
            <a:latin typeface="Times New Roman" panose="02020603050405020304" pitchFamily="18" charset="0"/>
            <a:cs typeface="Times New Roman" panose="02020603050405020304" pitchFamily="18" charset="0"/>
          </a:endParaRPr>
        </a:p>
      </dsp:txBody>
      <dsp:txXfrm>
        <a:off x="34726" y="80803"/>
        <a:ext cx="10446148" cy="641908"/>
      </dsp:txXfrm>
    </dsp:sp>
    <dsp:sp modelId="{6DAB0C91-1BF7-4CF2-979F-3EEB3CECCA45}">
      <dsp:nvSpPr>
        <dsp:cNvPr id="0" name=""/>
        <dsp:cNvSpPr/>
      </dsp:nvSpPr>
      <dsp:spPr>
        <a:xfrm>
          <a:off x="0" y="757435"/>
          <a:ext cx="10515600"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en-US" sz="1600" kern="1200" dirty="0">
            <a:solidFill>
              <a:schemeClr val="accent1"/>
            </a:solidFill>
            <a:latin typeface="Times New Roman" panose="02020603050405020304" pitchFamily="18" charset="0"/>
            <a:cs typeface="Times New Roman" panose="02020603050405020304" pitchFamily="18" charset="0"/>
          </a:endParaRPr>
        </a:p>
      </dsp:txBody>
      <dsp:txXfrm>
        <a:off x="0" y="757435"/>
        <a:ext cx="10515600" cy="629280"/>
      </dsp:txXfrm>
    </dsp:sp>
    <dsp:sp modelId="{0E776305-4E05-4E8B-8B4C-BC4960430560}">
      <dsp:nvSpPr>
        <dsp:cNvPr id="0" name=""/>
        <dsp:cNvSpPr/>
      </dsp:nvSpPr>
      <dsp:spPr>
        <a:xfrm>
          <a:off x="0" y="958451"/>
          <a:ext cx="10515600" cy="7113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accent1">
                  <a:lumMod val="50000"/>
                </a:schemeClr>
              </a:solidFill>
              <a:latin typeface="Times New Roman" panose="02020603050405020304" pitchFamily="18" charset="0"/>
              <a:cs typeface="Times New Roman" panose="02020603050405020304" pitchFamily="18" charset="0"/>
            </a:rPr>
            <a:t>Selection of studies- </a:t>
          </a:r>
          <a:r>
            <a:rPr lang="en-US" sz="1600" kern="1200" dirty="0">
              <a:solidFill>
                <a:schemeClr val="accent1"/>
              </a:solidFill>
              <a:latin typeface="Times New Roman" panose="02020603050405020304" pitchFamily="18" charset="0"/>
              <a:cs typeface="Times New Roman" panose="02020603050405020304" pitchFamily="18" charset="0"/>
            </a:rPr>
            <a:t>Title and abstract screening followed by Full text Review.</a:t>
          </a:r>
        </a:p>
      </dsp:txBody>
      <dsp:txXfrm>
        <a:off x="34726" y="993177"/>
        <a:ext cx="10446148" cy="641908"/>
      </dsp:txXfrm>
    </dsp:sp>
    <dsp:sp modelId="{EFBBE0B5-A764-4D33-8A4C-7768CCE59A7C}">
      <dsp:nvSpPr>
        <dsp:cNvPr id="0" name=""/>
        <dsp:cNvSpPr/>
      </dsp:nvSpPr>
      <dsp:spPr>
        <a:xfrm>
          <a:off x="0" y="1815950"/>
          <a:ext cx="10515600" cy="7113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accent1">
                  <a:lumMod val="50000"/>
                </a:schemeClr>
              </a:solidFill>
              <a:latin typeface="Times New Roman" panose="02020603050405020304" pitchFamily="18" charset="0"/>
              <a:cs typeface="Times New Roman" panose="02020603050405020304" pitchFamily="18" charset="0"/>
            </a:rPr>
            <a:t>Data Extraction- </a:t>
          </a:r>
          <a:r>
            <a:rPr lang="en-US" sz="1600" b="0" i="0" kern="1200" dirty="0">
              <a:solidFill>
                <a:schemeClr val="accent1"/>
              </a:solidFill>
              <a:latin typeface="Times New Roman" panose="02020603050405020304" pitchFamily="18" charset="0"/>
              <a:cs typeface="Times New Roman" panose="02020603050405020304" pitchFamily="18" charset="0"/>
            </a:rPr>
            <a:t>Information were extracted by standard data extraction form developed in excel. </a:t>
          </a:r>
          <a:r>
            <a:rPr lang="en-US" sz="1600" kern="1200" dirty="0">
              <a:solidFill>
                <a:schemeClr val="accent1"/>
              </a:solidFill>
              <a:latin typeface="Times New Roman" panose="02020603050405020304" pitchFamily="18" charset="0"/>
              <a:cs typeface="Times New Roman" panose="02020603050405020304" pitchFamily="18" charset="0"/>
            </a:rPr>
            <a:t>Data was extracted by two independent reviewers (TS and BT), </a:t>
          </a:r>
          <a:r>
            <a:rPr lang="en-US" sz="1600" b="0" i="0" kern="1200" dirty="0">
              <a:solidFill>
                <a:schemeClr val="accent1"/>
              </a:solidFill>
              <a:latin typeface="Times New Roman" panose="02020603050405020304" pitchFamily="18" charset="0"/>
              <a:cs typeface="Times New Roman" panose="02020603050405020304" pitchFamily="18" charset="0"/>
            </a:rPr>
            <a:t>Discrepancies were resolved by consensus with third-member arbitrators (AKP and DG)</a:t>
          </a:r>
          <a:endParaRPr lang="en-US" sz="1600" kern="1200" dirty="0">
            <a:solidFill>
              <a:schemeClr val="accent1"/>
            </a:solidFill>
            <a:latin typeface="Times New Roman" panose="02020603050405020304" pitchFamily="18" charset="0"/>
            <a:cs typeface="Times New Roman" panose="02020603050405020304" pitchFamily="18" charset="0"/>
          </a:endParaRPr>
        </a:p>
      </dsp:txBody>
      <dsp:txXfrm>
        <a:off x="34726" y="1850676"/>
        <a:ext cx="10446148" cy="641908"/>
      </dsp:txXfrm>
    </dsp:sp>
    <dsp:sp modelId="{B274DE4F-D4C2-4A9B-9BCD-145EB9BB6E8A}">
      <dsp:nvSpPr>
        <dsp:cNvPr id="0" name=""/>
        <dsp:cNvSpPr/>
      </dsp:nvSpPr>
      <dsp:spPr>
        <a:xfrm>
          <a:off x="0" y="2764603"/>
          <a:ext cx="10515600" cy="7113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accent1">
                  <a:lumMod val="50000"/>
                </a:schemeClr>
              </a:solidFill>
              <a:latin typeface="Times New Roman" panose="02020603050405020304" pitchFamily="18" charset="0"/>
              <a:cs typeface="Times New Roman" panose="02020603050405020304" pitchFamily="18" charset="0"/>
            </a:rPr>
            <a:t>Assessment of Risk of Bias </a:t>
          </a:r>
          <a:r>
            <a:rPr lang="en-US" sz="1600" kern="1200" dirty="0">
              <a:solidFill>
                <a:schemeClr val="accent1"/>
              </a:solidFill>
              <a:latin typeface="Times New Roman" panose="02020603050405020304" pitchFamily="18" charset="0"/>
              <a:cs typeface="Times New Roman" panose="02020603050405020304" pitchFamily="18" charset="0"/>
            </a:rPr>
            <a:t>–</a:t>
          </a:r>
          <a:r>
            <a:rPr lang="en-IN" sz="1600" kern="1200" dirty="0">
              <a:solidFill>
                <a:schemeClr val="accent1"/>
              </a:solidFill>
              <a:latin typeface="Times New Roman" panose="02020603050405020304" pitchFamily="18" charset="0"/>
              <a:cs typeface="Times New Roman" panose="02020603050405020304" pitchFamily="18" charset="0"/>
            </a:rPr>
            <a:t> was done using </a:t>
          </a:r>
          <a:r>
            <a:rPr lang="en-NZ" sz="1600" kern="1200" dirty="0">
              <a:solidFill>
                <a:schemeClr val="accent1"/>
              </a:solidFill>
              <a:latin typeface="Times New Roman" panose="02020603050405020304" pitchFamily="18" charset="0"/>
              <a:cs typeface="Times New Roman" panose="02020603050405020304" pitchFamily="18" charset="0"/>
            </a:rPr>
            <a:t>JBI critical appraisal checklist for studies reporting prevalence data.</a:t>
          </a:r>
          <a:endParaRPr lang="en-US" sz="1600" kern="1200" dirty="0">
            <a:solidFill>
              <a:schemeClr val="accent1"/>
            </a:solidFill>
            <a:latin typeface="Times New Roman" panose="02020603050405020304" pitchFamily="18" charset="0"/>
            <a:cs typeface="Times New Roman" panose="02020603050405020304" pitchFamily="18" charset="0"/>
          </a:endParaRPr>
        </a:p>
      </dsp:txBody>
      <dsp:txXfrm>
        <a:off x="34726" y="2799329"/>
        <a:ext cx="10446148" cy="641908"/>
      </dsp:txXfrm>
    </dsp:sp>
    <dsp:sp modelId="{8ED99113-F87F-4CAF-8CD8-80CCDB487877}">
      <dsp:nvSpPr>
        <dsp:cNvPr id="0" name=""/>
        <dsp:cNvSpPr/>
      </dsp:nvSpPr>
      <dsp:spPr>
        <a:xfrm>
          <a:off x="0" y="3734483"/>
          <a:ext cx="10515600" cy="7113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accent1">
                  <a:lumMod val="50000"/>
                </a:schemeClr>
              </a:solidFill>
              <a:latin typeface="Times New Roman" panose="02020603050405020304" pitchFamily="18" charset="0"/>
              <a:cs typeface="Times New Roman" panose="02020603050405020304" pitchFamily="18" charset="0"/>
            </a:rPr>
            <a:t>Measure of Effect </a:t>
          </a:r>
          <a:r>
            <a:rPr lang="en-US" sz="1600" kern="1200" dirty="0">
              <a:solidFill>
                <a:schemeClr val="accent1"/>
              </a:solidFill>
              <a:latin typeface="Times New Roman" panose="02020603050405020304" pitchFamily="18" charset="0"/>
              <a:cs typeface="Times New Roman" panose="02020603050405020304" pitchFamily="18" charset="0"/>
            </a:rPr>
            <a:t>:- Prevalence of BPCR among Pregnant &amp; recently delivered women .</a:t>
          </a:r>
        </a:p>
      </dsp:txBody>
      <dsp:txXfrm>
        <a:off x="34726" y="3769209"/>
        <a:ext cx="10446148" cy="6419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A390F-6647-4A30-9FC6-81E40964C1EF}">
      <dsp:nvSpPr>
        <dsp:cNvPr id="0" name=""/>
        <dsp:cNvSpPr/>
      </dsp:nvSpPr>
      <dsp:spPr>
        <a:xfrm>
          <a:off x="0" y="56873"/>
          <a:ext cx="6245265" cy="8424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dirty="0">
              <a:solidFill>
                <a:schemeClr val="accent1">
                  <a:lumMod val="50000"/>
                </a:schemeClr>
              </a:solidFill>
              <a:latin typeface="Times New Roman" panose="02020603050405020304" pitchFamily="18" charset="0"/>
              <a:cs typeface="Times New Roman" panose="02020603050405020304" pitchFamily="18" charset="0"/>
            </a:rPr>
            <a:t>Measures of the effect of the methods</a:t>
          </a:r>
          <a:r>
            <a:rPr lang="en-US" sz="1600" b="0" i="0" kern="1200" dirty="0">
              <a:latin typeface="Times New Roman" panose="02020603050405020304" pitchFamily="18" charset="0"/>
              <a:cs typeface="Times New Roman" panose="02020603050405020304" pitchFamily="18" charset="0"/>
            </a:rPr>
            <a:t>: Prevalence of BPCR among pregnant and Recently Delivered  women in India</a:t>
          </a:r>
          <a:endParaRPr lang="en-US" sz="1600" kern="1200" dirty="0">
            <a:latin typeface="Times New Roman" panose="02020603050405020304" pitchFamily="18" charset="0"/>
            <a:cs typeface="Times New Roman" panose="02020603050405020304" pitchFamily="18" charset="0"/>
          </a:endParaRPr>
        </a:p>
      </dsp:txBody>
      <dsp:txXfrm>
        <a:off x="41123" y="97996"/>
        <a:ext cx="6163019" cy="760154"/>
      </dsp:txXfrm>
    </dsp:sp>
    <dsp:sp modelId="{C5A4E71A-2481-45F1-8626-27BDEA0FB248}">
      <dsp:nvSpPr>
        <dsp:cNvPr id="0" name=""/>
        <dsp:cNvSpPr/>
      </dsp:nvSpPr>
      <dsp:spPr>
        <a:xfrm>
          <a:off x="0" y="1028873"/>
          <a:ext cx="6245265" cy="8424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dirty="0">
              <a:solidFill>
                <a:schemeClr val="accent1">
                  <a:lumMod val="50000"/>
                </a:schemeClr>
              </a:solidFill>
              <a:latin typeface="Times New Roman" panose="02020603050405020304" pitchFamily="18" charset="0"/>
              <a:cs typeface="Times New Roman" panose="02020603050405020304" pitchFamily="18" charset="0"/>
            </a:rPr>
            <a:t>Assessment of heterogeneity</a:t>
          </a:r>
          <a:r>
            <a:rPr lang="en-US" sz="1600" b="0" i="0" kern="1200" dirty="0">
              <a:latin typeface="Times New Roman" panose="02020603050405020304" pitchFamily="18" charset="0"/>
              <a:cs typeface="Times New Roman" panose="02020603050405020304" pitchFamily="18" charset="0"/>
            </a:rPr>
            <a:t>: Tau² and I² statistics of heterogeneity</a:t>
          </a:r>
          <a:endParaRPr lang="en-US" sz="1600" kern="1200" dirty="0">
            <a:latin typeface="Times New Roman" panose="02020603050405020304" pitchFamily="18" charset="0"/>
            <a:cs typeface="Times New Roman" panose="02020603050405020304" pitchFamily="18" charset="0"/>
          </a:endParaRPr>
        </a:p>
      </dsp:txBody>
      <dsp:txXfrm>
        <a:off x="41123" y="1069996"/>
        <a:ext cx="6163019" cy="760154"/>
      </dsp:txXfrm>
    </dsp:sp>
    <dsp:sp modelId="{EACC80C8-6451-46CF-81F4-63DAA6937888}">
      <dsp:nvSpPr>
        <dsp:cNvPr id="0" name=""/>
        <dsp:cNvSpPr/>
      </dsp:nvSpPr>
      <dsp:spPr>
        <a:xfrm>
          <a:off x="0" y="2093099"/>
          <a:ext cx="6245265" cy="8424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dirty="0">
              <a:solidFill>
                <a:schemeClr val="accent1">
                  <a:lumMod val="50000"/>
                </a:schemeClr>
              </a:solidFill>
              <a:latin typeface="Times New Roman" panose="02020603050405020304" pitchFamily="18" charset="0"/>
              <a:cs typeface="Times New Roman" panose="02020603050405020304" pitchFamily="18" charset="0"/>
            </a:rPr>
            <a:t>Assessment of reporting biases</a:t>
          </a:r>
          <a:r>
            <a:rPr lang="en-US" sz="1600" b="0" i="0" kern="1200" dirty="0">
              <a:latin typeface="Times New Roman" panose="02020603050405020304" pitchFamily="18" charset="0"/>
              <a:cs typeface="Times New Roman" panose="02020603050405020304" pitchFamily="18" charset="0"/>
            </a:rPr>
            <a:t>: Funnel plot </a:t>
          </a:r>
          <a:endParaRPr lang="en-US" sz="1600" kern="1200" dirty="0">
            <a:latin typeface="Times New Roman" panose="02020603050405020304" pitchFamily="18" charset="0"/>
            <a:cs typeface="Times New Roman" panose="02020603050405020304" pitchFamily="18" charset="0"/>
          </a:endParaRPr>
        </a:p>
      </dsp:txBody>
      <dsp:txXfrm>
        <a:off x="41123" y="2134222"/>
        <a:ext cx="6163019" cy="760154"/>
      </dsp:txXfrm>
    </dsp:sp>
    <dsp:sp modelId="{48BF34C7-4336-40B3-91A2-EAC3354808F2}">
      <dsp:nvSpPr>
        <dsp:cNvPr id="0" name=""/>
        <dsp:cNvSpPr/>
      </dsp:nvSpPr>
      <dsp:spPr>
        <a:xfrm>
          <a:off x="0" y="3250668"/>
          <a:ext cx="6245265" cy="8424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dirty="0">
              <a:latin typeface="Times New Roman" panose="02020603050405020304" pitchFamily="18" charset="0"/>
              <a:cs typeface="Times New Roman" panose="02020603050405020304" pitchFamily="18" charset="0"/>
            </a:rPr>
            <a:t>Data synthesis</a:t>
          </a:r>
          <a:r>
            <a:rPr lang="en-US" sz="1600" b="0" i="0" kern="1200" dirty="0">
              <a:latin typeface="Times New Roman" panose="02020603050405020304" pitchFamily="18" charset="0"/>
              <a:cs typeface="Times New Roman" panose="02020603050405020304" pitchFamily="18" charset="0"/>
            </a:rPr>
            <a:t>: Combined results of eligible studies for pooled </a:t>
          </a:r>
          <a:r>
            <a:rPr lang="en-US" sz="1600" kern="1200" dirty="0">
              <a:latin typeface="Times New Roman" panose="02020603050405020304" pitchFamily="18" charset="0"/>
              <a:cs typeface="Times New Roman" panose="02020603050405020304" pitchFamily="18" charset="0"/>
            </a:rPr>
            <a:t>prevalence</a:t>
          </a:r>
          <a:r>
            <a:rPr lang="en-US" sz="1600" b="0" i="0" kern="1200" dirty="0">
              <a:latin typeface="Times New Roman" panose="02020603050405020304" pitchFamily="18" charset="0"/>
              <a:cs typeface="Times New Roman" panose="02020603050405020304" pitchFamily="18" charset="0"/>
            </a:rPr>
            <a:t> with 95% CI </a:t>
          </a:r>
          <a:endParaRPr lang="en-US" sz="1600" kern="1200" dirty="0">
            <a:latin typeface="Times New Roman" panose="02020603050405020304" pitchFamily="18" charset="0"/>
            <a:cs typeface="Times New Roman" panose="02020603050405020304" pitchFamily="18" charset="0"/>
          </a:endParaRPr>
        </a:p>
      </dsp:txBody>
      <dsp:txXfrm>
        <a:off x="41123" y="3291791"/>
        <a:ext cx="6163019" cy="760154"/>
      </dsp:txXfrm>
    </dsp:sp>
    <dsp:sp modelId="{95FB0111-6D80-4B04-941A-EC9AC9BA25DC}">
      <dsp:nvSpPr>
        <dsp:cNvPr id="0" name=""/>
        <dsp:cNvSpPr/>
      </dsp:nvSpPr>
      <dsp:spPr>
        <a:xfrm>
          <a:off x="0" y="4267999"/>
          <a:ext cx="6245265" cy="8424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dirty="0">
              <a:solidFill>
                <a:schemeClr val="accent1">
                  <a:lumMod val="50000"/>
                </a:schemeClr>
              </a:solidFill>
              <a:latin typeface="Times New Roman" panose="02020603050405020304" pitchFamily="18" charset="0"/>
              <a:cs typeface="Times New Roman" panose="02020603050405020304" pitchFamily="18" charset="0"/>
            </a:rPr>
            <a:t>Subgroup Analysis</a:t>
          </a:r>
          <a:r>
            <a:rPr lang="en-US" sz="1600" b="0" i="0" kern="1200" dirty="0">
              <a:latin typeface="Times New Roman" panose="02020603050405020304" pitchFamily="18" charset="0"/>
              <a:cs typeface="Times New Roman" panose="02020603050405020304" pitchFamily="18" charset="0"/>
            </a:rPr>
            <a:t>: To explore effect </a:t>
          </a:r>
          <a:r>
            <a:rPr lang="en-US" sz="1600" kern="1200" dirty="0">
              <a:latin typeface="Times New Roman" panose="02020603050405020304" pitchFamily="18" charset="0"/>
              <a:cs typeface="Times New Roman" panose="02020603050405020304" pitchFamily="18" charset="0"/>
            </a:rPr>
            <a:t>- </a:t>
          </a:r>
          <a:r>
            <a:rPr lang="en-US" sz="1600" b="0" i="0" kern="1200" dirty="0">
              <a:latin typeface="Times New Roman" panose="02020603050405020304" pitchFamily="18" charset="0"/>
              <a:cs typeface="Times New Roman" panose="02020603050405020304" pitchFamily="18" charset="0"/>
            </a:rPr>
            <a:t>Region wise, Age wise (&lt;25 </a:t>
          </a:r>
          <a:r>
            <a:rPr lang="en-US" sz="1600" b="0" i="0" kern="1200" dirty="0" err="1">
              <a:latin typeface="Times New Roman" panose="02020603050405020304" pitchFamily="18" charset="0"/>
              <a:cs typeface="Times New Roman" panose="02020603050405020304" pitchFamily="18" charset="0"/>
            </a:rPr>
            <a:t>yrs</a:t>
          </a:r>
          <a:r>
            <a:rPr lang="en-US" sz="1600" b="0" i="0" kern="1200" dirty="0">
              <a:latin typeface="Times New Roman" panose="02020603050405020304" pitchFamily="18" charset="0"/>
              <a:cs typeface="Times New Roman" panose="02020603050405020304" pitchFamily="18" charset="0"/>
            </a:rPr>
            <a:t> and =25 or more) and </a:t>
          </a:r>
          <a:r>
            <a:rPr lang="en-US" sz="1600" kern="1200" dirty="0">
              <a:latin typeface="Times New Roman" panose="02020603050405020304" pitchFamily="18" charset="0"/>
              <a:cs typeface="Times New Roman" panose="02020603050405020304" pitchFamily="18" charset="0"/>
            </a:rPr>
            <a:t>by </a:t>
          </a:r>
          <a:r>
            <a:rPr lang="en-US" sz="1600" b="0" i="0" kern="1200" dirty="0">
              <a:latin typeface="Times New Roman" panose="02020603050405020304" pitchFamily="18" charset="0"/>
              <a:cs typeface="Times New Roman" panose="02020603050405020304" pitchFamily="18" charset="0"/>
            </a:rPr>
            <a:t>delivery status( Recently delivered and Pregnant Women).</a:t>
          </a:r>
          <a:endParaRPr lang="en-US" sz="1600" kern="1200" dirty="0">
            <a:latin typeface="Times New Roman" panose="02020603050405020304" pitchFamily="18" charset="0"/>
            <a:cs typeface="Times New Roman" panose="02020603050405020304" pitchFamily="18" charset="0"/>
          </a:endParaRPr>
        </a:p>
      </dsp:txBody>
      <dsp:txXfrm>
        <a:off x="41123" y="4309122"/>
        <a:ext cx="6163019" cy="760154"/>
      </dsp:txXfrm>
    </dsp:sp>
    <dsp:sp modelId="{774EA003-C372-448F-A519-9E2DBB17E5F3}">
      <dsp:nvSpPr>
        <dsp:cNvPr id="0" name=""/>
        <dsp:cNvSpPr/>
      </dsp:nvSpPr>
      <dsp:spPr>
        <a:xfrm>
          <a:off x="0" y="4822814"/>
          <a:ext cx="6245265"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287"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en-US" sz="1600" kern="1200" dirty="0">
            <a:latin typeface="Times New Roman" panose="02020603050405020304" pitchFamily="18" charset="0"/>
            <a:cs typeface="Times New Roman" panose="02020603050405020304" pitchFamily="18" charset="0"/>
          </a:endParaRPr>
        </a:p>
      </dsp:txBody>
      <dsp:txXfrm>
        <a:off x="0" y="4822814"/>
        <a:ext cx="6245265" cy="7452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50136-B4EB-43D5-9EC7-562909653BE4}">
      <dsp:nvSpPr>
        <dsp:cNvPr id="0" name=""/>
        <dsp:cNvSpPr/>
      </dsp:nvSpPr>
      <dsp:spPr>
        <a:xfrm>
          <a:off x="0" y="34193"/>
          <a:ext cx="6245265" cy="8985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STUDY DESIGN:- </a:t>
          </a:r>
          <a:r>
            <a:rPr lang="en-US" sz="1600" kern="1200" dirty="0">
              <a:solidFill>
                <a:schemeClr val="bg1"/>
              </a:solidFill>
              <a:latin typeface="Times New Roman" panose="02020603050405020304" pitchFamily="18" charset="0"/>
              <a:cs typeface="Times New Roman" panose="02020603050405020304" pitchFamily="18" charset="0"/>
            </a:rPr>
            <a:t>35 studies were Cross-sectional Studies</a:t>
          </a:r>
          <a:r>
            <a:rPr lang="en-US" sz="1600" kern="1200" dirty="0">
              <a:latin typeface="Times New Roman" panose="02020603050405020304" pitchFamily="18" charset="0"/>
              <a:cs typeface="Times New Roman" panose="02020603050405020304" pitchFamily="18" charset="0"/>
            </a:rPr>
            <a:t>.</a:t>
          </a:r>
        </a:p>
      </dsp:txBody>
      <dsp:txXfrm>
        <a:off x="43864" y="78057"/>
        <a:ext cx="6157537" cy="810832"/>
      </dsp:txXfrm>
    </dsp:sp>
    <dsp:sp modelId="{9CCF481E-B837-4D12-87C1-2B05AD1778C6}">
      <dsp:nvSpPr>
        <dsp:cNvPr id="0" name=""/>
        <dsp:cNvSpPr/>
      </dsp:nvSpPr>
      <dsp:spPr>
        <a:xfrm>
          <a:off x="0" y="1070993"/>
          <a:ext cx="6245265" cy="89856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STUDY SETTING:- </a:t>
          </a:r>
        </a:p>
      </dsp:txBody>
      <dsp:txXfrm>
        <a:off x="43864" y="1114857"/>
        <a:ext cx="6157537" cy="810832"/>
      </dsp:txXfrm>
    </dsp:sp>
    <dsp:sp modelId="{D78A4943-2355-4D69-9B49-466DFBE603F6}">
      <dsp:nvSpPr>
        <dsp:cNvPr id="0" name=""/>
        <dsp:cNvSpPr/>
      </dsp:nvSpPr>
      <dsp:spPr>
        <a:xfrm>
          <a:off x="0" y="1969553"/>
          <a:ext cx="6245265"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287"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Times New Roman" panose="02020603050405020304" pitchFamily="18" charset="0"/>
              <a:cs typeface="Times New Roman" panose="02020603050405020304" pitchFamily="18" charset="0"/>
            </a:rPr>
            <a:t>Region wise : EAST= 8 , WEST=5  , NORTH=5  , SOUTH= 10, Central=7.</a:t>
          </a:r>
        </a:p>
        <a:p>
          <a:pPr marL="171450" lvl="1" indent="-171450" algn="l" defTabSz="711200">
            <a:lnSpc>
              <a:spcPct val="90000"/>
            </a:lnSpc>
            <a:spcBef>
              <a:spcPct val="0"/>
            </a:spcBef>
            <a:spcAft>
              <a:spcPct val="20000"/>
            </a:spcAft>
            <a:buChar char="•"/>
          </a:pPr>
          <a:r>
            <a:rPr lang="en-US" sz="1600" kern="1200">
              <a:latin typeface="Times New Roman" panose="02020603050405020304" pitchFamily="18" charset="0"/>
              <a:cs typeface="Times New Roman" panose="02020603050405020304" pitchFamily="18" charset="0"/>
            </a:rPr>
            <a:t>Community based=17</a:t>
          </a:r>
        </a:p>
        <a:p>
          <a:pPr marL="171450" lvl="1" indent="-171450" algn="l" defTabSz="711200">
            <a:lnSpc>
              <a:spcPct val="90000"/>
            </a:lnSpc>
            <a:spcBef>
              <a:spcPct val="0"/>
            </a:spcBef>
            <a:spcAft>
              <a:spcPct val="20000"/>
            </a:spcAft>
            <a:buChar char="•"/>
          </a:pPr>
          <a:r>
            <a:rPr lang="en-US" sz="1600" kern="1200">
              <a:latin typeface="Times New Roman" panose="02020603050405020304" pitchFamily="18" charset="0"/>
              <a:cs typeface="Times New Roman" panose="02020603050405020304" pitchFamily="18" charset="0"/>
            </a:rPr>
            <a:t>Facility Based=18</a:t>
          </a:r>
        </a:p>
      </dsp:txBody>
      <dsp:txXfrm>
        <a:off x="0" y="1969553"/>
        <a:ext cx="6245265" cy="993600"/>
      </dsp:txXfrm>
    </dsp:sp>
    <dsp:sp modelId="{FD4F232E-9AF9-44EA-ABEF-1BA3174262D1}">
      <dsp:nvSpPr>
        <dsp:cNvPr id="0" name=""/>
        <dsp:cNvSpPr/>
      </dsp:nvSpPr>
      <dsp:spPr>
        <a:xfrm>
          <a:off x="0" y="2963153"/>
          <a:ext cx="6245265" cy="89856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SAMPLE SIZE:- </a:t>
          </a:r>
        </a:p>
      </dsp:txBody>
      <dsp:txXfrm>
        <a:off x="43864" y="3007017"/>
        <a:ext cx="6157537" cy="810832"/>
      </dsp:txXfrm>
    </dsp:sp>
    <dsp:sp modelId="{5FFEE447-7367-4B97-B9D9-ABC3C9CA76D7}">
      <dsp:nvSpPr>
        <dsp:cNvPr id="0" name=""/>
        <dsp:cNvSpPr/>
      </dsp:nvSpPr>
      <dsp:spPr>
        <a:xfrm>
          <a:off x="0" y="3861713"/>
          <a:ext cx="6245265" cy="79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287"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a:latin typeface="Times New Roman" panose="02020603050405020304" pitchFamily="18" charset="0"/>
              <a:cs typeface="Times New Roman" panose="02020603050405020304" pitchFamily="18" charset="0"/>
            </a:rPr>
            <a:t>Total no. of Pregnant women= 7873</a:t>
          </a:r>
        </a:p>
        <a:p>
          <a:pPr marL="171450" lvl="1" indent="-171450" algn="l" defTabSz="711200">
            <a:lnSpc>
              <a:spcPct val="90000"/>
            </a:lnSpc>
            <a:spcBef>
              <a:spcPct val="0"/>
            </a:spcBef>
            <a:spcAft>
              <a:spcPct val="20000"/>
            </a:spcAft>
            <a:buChar char="•"/>
          </a:pPr>
          <a:r>
            <a:rPr lang="en-US" sz="1600" kern="1200">
              <a:latin typeface="Times New Roman" panose="02020603050405020304" pitchFamily="18" charset="0"/>
              <a:cs typeface="Times New Roman" panose="02020603050405020304" pitchFamily="18" charset="0"/>
            </a:rPr>
            <a:t>Total No. of Recently delivered Women= 6558</a:t>
          </a:r>
        </a:p>
      </dsp:txBody>
      <dsp:txXfrm>
        <a:off x="0" y="3861713"/>
        <a:ext cx="6245265" cy="794880"/>
      </dsp:txXfrm>
    </dsp:sp>
    <dsp:sp modelId="{FF67416A-44DE-4350-A2E1-98C0763FBC2E}">
      <dsp:nvSpPr>
        <dsp:cNvPr id="0" name=""/>
        <dsp:cNvSpPr/>
      </dsp:nvSpPr>
      <dsp:spPr>
        <a:xfrm>
          <a:off x="0" y="4656593"/>
          <a:ext cx="6245265" cy="8985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OUTCOME:- BPCR among Pregnant and Recently Delivered women in India</a:t>
          </a:r>
        </a:p>
      </dsp:txBody>
      <dsp:txXfrm>
        <a:off x="43864" y="4700457"/>
        <a:ext cx="6157537" cy="81083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E93F30-9FAB-4987-9B43-EF704B58AFB6}" type="datetimeFigureOut">
              <a:rPr lang="en-IN" smtClean="0"/>
              <a:t>23-06-2023</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F9EB80-0A3D-42D2-AD22-9AF45705E733}" type="slidenum">
              <a:rPr lang="en-IN" smtClean="0"/>
              <a:t>‹#›</a:t>
            </a:fld>
            <a:endParaRPr lang="en-IN" dirty="0"/>
          </a:p>
        </p:txBody>
      </p:sp>
    </p:spTree>
    <p:extLst>
      <p:ext uri="{BB962C8B-B14F-4D97-AF65-F5344CB8AC3E}">
        <p14:creationId xmlns:p14="http://schemas.microsoft.com/office/powerpoint/2010/main" val="3521879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solidFill>
                  <a:schemeClr val="tx1"/>
                </a:solidFill>
                <a:latin typeface="+mn-lt"/>
                <a:cs typeface="msgothic" charset="0"/>
              </a:rPr>
              <a:t>PRISMA 2020 flow diagram template for systematic reviews. The new design is adapted from flow diagrams proposed by Boers,55 Mayo-Wilson et al.56 and </a:t>
            </a:r>
            <a:r>
              <a:rPr lang="en-GB" altLang="en-US" dirty="0" err="1">
                <a:solidFill>
                  <a:schemeClr val="tx1"/>
                </a:solidFill>
                <a:latin typeface="+mn-lt"/>
                <a:cs typeface="msgothic" charset="0"/>
              </a:rPr>
              <a:t>Stovold</a:t>
            </a:r>
            <a:r>
              <a:rPr lang="en-GB" altLang="en-US" dirty="0">
                <a:solidFill>
                  <a:schemeClr val="tx1"/>
                </a:solidFill>
                <a:latin typeface="+mn-lt"/>
                <a:cs typeface="msgothic" charset="0"/>
              </a:rPr>
              <a:t> et al.57 The boxes in grey should only be completed if applicable; otherwise they should be removed from the flow diagram. Note that a “report” could be a journal article, preprint, conference abstract, study register entry, clinical study report, dissertation, unpublished manuscript, government report or any other document providing relevant information.</a:t>
            </a:r>
          </a:p>
          <a:p>
            <a:endParaRPr lang="en-IN" dirty="0"/>
          </a:p>
        </p:txBody>
      </p:sp>
      <p:sp>
        <p:nvSpPr>
          <p:cNvPr id="4" name="Slide Number Placeholder 3"/>
          <p:cNvSpPr>
            <a:spLocks noGrp="1"/>
          </p:cNvSpPr>
          <p:nvPr>
            <p:ph type="sldNum" sz="quarter" idx="5"/>
          </p:nvPr>
        </p:nvSpPr>
        <p:spPr/>
        <p:txBody>
          <a:bodyPr/>
          <a:lstStyle/>
          <a:p>
            <a:fld id="{4D00ED42-B4CA-4330-BAA9-605720FA83AB}" type="slidenum">
              <a:rPr lang="en-IN" smtClean="0"/>
              <a:t>16</a:t>
            </a:fld>
            <a:endParaRPr lang="en-IN"/>
          </a:p>
        </p:txBody>
      </p:sp>
    </p:spTree>
    <p:extLst>
      <p:ext uri="{BB962C8B-B14F-4D97-AF65-F5344CB8AC3E}">
        <p14:creationId xmlns:p14="http://schemas.microsoft.com/office/powerpoint/2010/main" val="732299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9ABD8-6A2F-3C5D-0F74-4E9DC02F51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A6F4ED8A-5DEF-7C00-8AEC-9692CF26E1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A7F8586-8210-9EAB-7465-0D6509F579E9}"/>
              </a:ext>
            </a:extLst>
          </p:cNvPr>
          <p:cNvSpPr>
            <a:spLocks noGrp="1"/>
          </p:cNvSpPr>
          <p:nvPr>
            <p:ph type="dt" sz="half" idx="10"/>
          </p:nvPr>
        </p:nvSpPr>
        <p:spPr/>
        <p:txBody>
          <a:bodyPr/>
          <a:lstStyle/>
          <a:p>
            <a:fld id="{DF62F2AD-7F93-4060-815C-74D12A46CAB6}" type="datetime1">
              <a:rPr lang="en-IN" smtClean="0"/>
              <a:t>23-06-2023</a:t>
            </a:fld>
            <a:endParaRPr lang="en-IN" dirty="0"/>
          </a:p>
        </p:txBody>
      </p:sp>
      <p:sp>
        <p:nvSpPr>
          <p:cNvPr id="5" name="Footer Placeholder 4">
            <a:extLst>
              <a:ext uri="{FF2B5EF4-FFF2-40B4-BE49-F238E27FC236}">
                <a16:creationId xmlns:a16="http://schemas.microsoft.com/office/drawing/2014/main" id="{26442F77-3519-7167-6657-433C8FC9896B}"/>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0ED04745-F052-51B2-B6B3-29FB4611726A}"/>
              </a:ext>
            </a:extLst>
          </p:cNvPr>
          <p:cNvSpPr>
            <a:spLocks noGrp="1"/>
          </p:cNvSpPr>
          <p:nvPr>
            <p:ph type="sldNum" sz="quarter" idx="12"/>
          </p:nvPr>
        </p:nvSpPr>
        <p:spPr/>
        <p:txBody>
          <a:bodyPr/>
          <a:lstStyle/>
          <a:p>
            <a:fld id="{2A349C73-1074-417F-844F-A7EE7E1BDC3B}" type="slidenum">
              <a:rPr lang="en-IN" smtClean="0"/>
              <a:t>‹#›</a:t>
            </a:fld>
            <a:endParaRPr lang="en-IN" dirty="0"/>
          </a:p>
        </p:txBody>
      </p:sp>
    </p:spTree>
    <p:extLst>
      <p:ext uri="{BB962C8B-B14F-4D97-AF65-F5344CB8AC3E}">
        <p14:creationId xmlns:p14="http://schemas.microsoft.com/office/powerpoint/2010/main" val="1417523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38043-980E-373E-3734-D6CFD1823A5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71B02B8-9DFC-51F4-9885-8DDCBC022F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0B31B9C-B238-BAAF-C8E9-3F246194DE85}"/>
              </a:ext>
            </a:extLst>
          </p:cNvPr>
          <p:cNvSpPr>
            <a:spLocks noGrp="1"/>
          </p:cNvSpPr>
          <p:nvPr>
            <p:ph type="dt" sz="half" idx="10"/>
          </p:nvPr>
        </p:nvSpPr>
        <p:spPr/>
        <p:txBody>
          <a:bodyPr/>
          <a:lstStyle/>
          <a:p>
            <a:fld id="{FEC43BFD-E327-4F2D-83D0-9DF729655A73}" type="datetime1">
              <a:rPr lang="en-IN" smtClean="0"/>
              <a:t>23-06-2023</a:t>
            </a:fld>
            <a:endParaRPr lang="en-IN" dirty="0"/>
          </a:p>
        </p:txBody>
      </p:sp>
      <p:sp>
        <p:nvSpPr>
          <p:cNvPr id="5" name="Footer Placeholder 4">
            <a:extLst>
              <a:ext uri="{FF2B5EF4-FFF2-40B4-BE49-F238E27FC236}">
                <a16:creationId xmlns:a16="http://schemas.microsoft.com/office/drawing/2014/main" id="{EB614EA0-3550-FDF1-0F16-B0B21407487F}"/>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F4365787-A4C5-F048-9831-B8E150FF78D3}"/>
              </a:ext>
            </a:extLst>
          </p:cNvPr>
          <p:cNvSpPr>
            <a:spLocks noGrp="1"/>
          </p:cNvSpPr>
          <p:nvPr>
            <p:ph type="sldNum" sz="quarter" idx="12"/>
          </p:nvPr>
        </p:nvSpPr>
        <p:spPr/>
        <p:txBody>
          <a:bodyPr/>
          <a:lstStyle/>
          <a:p>
            <a:fld id="{2A349C73-1074-417F-844F-A7EE7E1BDC3B}" type="slidenum">
              <a:rPr lang="en-IN" smtClean="0"/>
              <a:t>‹#›</a:t>
            </a:fld>
            <a:endParaRPr lang="en-IN" dirty="0"/>
          </a:p>
        </p:txBody>
      </p:sp>
    </p:spTree>
    <p:extLst>
      <p:ext uri="{BB962C8B-B14F-4D97-AF65-F5344CB8AC3E}">
        <p14:creationId xmlns:p14="http://schemas.microsoft.com/office/powerpoint/2010/main" val="2775705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880667-588E-F414-0CD4-BF533ADC414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F659354-F931-B3FF-02BC-32CAD2CAAE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F2D4028-87BF-9BB9-B5AF-1DFEB8BC366C}"/>
              </a:ext>
            </a:extLst>
          </p:cNvPr>
          <p:cNvSpPr>
            <a:spLocks noGrp="1"/>
          </p:cNvSpPr>
          <p:nvPr>
            <p:ph type="dt" sz="half" idx="10"/>
          </p:nvPr>
        </p:nvSpPr>
        <p:spPr/>
        <p:txBody>
          <a:bodyPr/>
          <a:lstStyle/>
          <a:p>
            <a:fld id="{1EEACDD7-909B-4328-BD32-851EE76C43EC}" type="datetime1">
              <a:rPr lang="en-IN" smtClean="0"/>
              <a:t>23-06-2023</a:t>
            </a:fld>
            <a:endParaRPr lang="en-IN" dirty="0"/>
          </a:p>
        </p:txBody>
      </p:sp>
      <p:sp>
        <p:nvSpPr>
          <p:cNvPr id="5" name="Footer Placeholder 4">
            <a:extLst>
              <a:ext uri="{FF2B5EF4-FFF2-40B4-BE49-F238E27FC236}">
                <a16:creationId xmlns:a16="http://schemas.microsoft.com/office/drawing/2014/main" id="{A53BC77D-CF81-20F7-A439-1E9C54D68BBD}"/>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42118552-DAB9-96A4-6CB5-6D522D6DA2C0}"/>
              </a:ext>
            </a:extLst>
          </p:cNvPr>
          <p:cNvSpPr>
            <a:spLocks noGrp="1"/>
          </p:cNvSpPr>
          <p:nvPr>
            <p:ph type="sldNum" sz="quarter" idx="12"/>
          </p:nvPr>
        </p:nvSpPr>
        <p:spPr/>
        <p:txBody>
          <a:bodyPr/>
          <a:lstStyle/>
          <a:p>
            <a:fld id="{2A349C73-1074-417F-844F-A7EE7E1BDC3B}" type="slidenum">
              <a:rPr lang="en-IN" smtClean="0"/>
              <a:t>‹#›</a:t>
            </a:fld>
            <a:endParaRPr lang="en-IN" dirty="0"/>
          </a:p>
        </p:txBody>
      </p:sp>
    </p:spTree>
    <p:extLst>
      <p:ext uri="{BB962C8B-B14F-4D97-AF65-F5344CB8AC3E}">
        <p14:creationId xmlns:p14="http://schemas.microsoft.com/office/powerpoint/2010/main" val="167237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8" b="0" i="0">
                <a:solidFill>
                  <a:schemeClr val="tx1"/>
                </a:solidFill>
                <a:latin typeface="Trebuchet MS"/>
                <a:cs typeface="Trebuchet MS"/>
              </a:defRPr>
            </a:lvl1pPr>
          </a:lstStyle>
          <a:p>
            <a:endParaRPr/>
          </a:p>
        </p:txBody>
      </p:sp>
      <p:sp>
        <p:nvSpPr>
          <p:cNvPr id="3" name="Holder 3"/>
          <p:cNvSpPr>
            <a:spLocks noGrp="1"/>
          </p:cNvSpPr>
          <p:nvPr>
            <p:ph sz="half" idx="2"/>
          </p:nvPr>
        </p:nvSpPr>
        <p:spPr>
          <a:xfrm>
            <a:off x="609600" y="1228406"/>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228406"/>
            <a:ext cx="530352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CCDF5BF3-D328-4830-8CBE-901FBFA74388}" type="datetime1">
              <a:rPr lang="en-IN" smtClean="0"/>
              <a:t>23-06-2023</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41781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6288-BCB7-C947-1FA6-EEE67FC2601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1E31A07-52AC-2C92-533C-2A85E5B7C7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1DD5912-3E6D-DB87-1259-BE576840714B}"/>
              </a:ext>
            </a:extLst>
          </p:cNvPr>
          <p:cNvSpPr>
            <a:spLocks noGrp="1"/>
          </p:cNvSpPr>
          <p:nvPr>
            <p:ph type="dt" sz="half" idx="10"/>
          </p:nvPr>
        </p:nvSpPr>
        <p:spPr/>
        <p:txBody>
          <a:bodyPr/>
          <a:lstStyle/>
          <a:p>
            <a:fld id="{945C5BE3-44C7-4C66-9B2A-4FE5E411CDBD}" type="datetime1">
              <a:rPr lang="en-IN" smtClean="0"/>
              <a:t>23-06-2023</a:t>
            </a:fld>
            <a:endParaRPr lang="en-IN" dirty="0"/>
          </a:p>
        </p:txBody>
      </p:sp>
      <p:sp>
        <p:nvSpPr>
          <p:cNvPr id="5" name="Footer Placeholder 4">
            <a:extLst>
              <a:ext uri="{FF2B5EF4-FFF2-40B4-BE49-F238E27FC236}">
                <a16:creationId xmlns:a16="http://schemas.microsoft.com/office/drawing/2014/main" id="{EE6D7904-4E3F-84E4-09B4-8E69D4B3A0EA}"/>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99ECBDEE-AFDB-5F6C-4E17-96E2EA36F707}"/>
              </a:ext>
            </a:extLst>
          </p:cNvPr>
          <p:cNvSpPr>
            <a:spLocks noGrp="1"/>
          </p:cNvSpPr>
          <p:nvPr>
            <p:ph type="sldNum" sz="quarter" idx="12"/>
          </p:nvPr>
        </p:nvSpPr>
        <p:spPr/>
        <p:txBody>
          <a:bodyPr/>
          <a:lstStyle/>
          <a:p>
            <a:fld id="{2A349C73-1074-417F-844F-A7EE7E1BDC3B}" type="slidenum">
              <a:rPr lang="en-IN" smtClean="0"/>
              <a:t>‹#›</a:t>
            </a:fld>
            <a:endParaRPr lang="en-IN" dirty="0"/>
          </a:p>
        </p:txBody>
      </p:sp>
    </p:spTree>
    <p:extLst>
      <p:ext uri="{BB962C8B-B14F-4D97-AF65-F5344CB8AC3E}">
        <p14:creationId xmlns:p14="http://schemas.microsoft.com/office/powerpoint/2010/main" val="2779626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311CC-E299-6592-7275-692B882EAE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1018E22-C306-3ED0-2D16-84F1188094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7460CC-BAE1-ADC8-AC73-C302A5C5FD76}"/>
              </a:ext>
            </a:extLst>
          </p:cNvPr>
          <p:cNvSpPr>
            <a:spLocks noGrp="1"/>
          </p:cNvSpPr>
          <p:nvPr>
            <p:ph type="dt" sz="half" idx="10"/>
          </p:nvPr>
        </p:nvSpPr>
        <p:spPr/>
        <p:txBody>
          <a:bodyPr/>
          <a:lstStyle/>
          <a:p>
            <a:fld id="{027BDFF0-E0FD-4338-98FE-E7AF826CC95C}" type="datetime1">
              <a:rPr lang="en-IN" smtClean="0"/>
              <a:t>23-06-2023</a:t>
            </a:fld>
            <a:endParaRPr lang="en-IN" dirty="0"/>
          </a:p>
        </p:txBody>
      </p:sp>
      <p:sp>
        <p:nvSpPr>
          <p:cNvPr id="5" name="Footer Placeholder 4">
            <a:extLst>
              <a:ext uri="{FF2B5EF4-FFF2-40B4-BE49-F238E27FC236}">
                <a16:creationId xmlns:a16="http://schemas.microsoft.com/office/drawing/2014/main" id="{ADB30469-FEA4-9121-9C54-18539B6F137B}"/>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66A89A51-76A2-D704-C9E0-289E5F4A27D9}"/>
              </a:ext>
            </a:extLst>
          </p:cNvPr>
          <p:cNvSpPr>
            <a:spLocks noGrp="1"/>
          </p:cNvSpPr>
          <p:nvPr>
            <p:ph type="sldNum" sz="quarter" idx="12"/>
          </p:nvPr>
        </p:nvSpPr>
        <p:spPr/>
        <p:txBody>
          <a:bodyPr/>
          <a:lstStyle/>
          <a:p>
            <a:fld id="{2A349C73-1074-417F-844F-A7EE7E1BDC3B}" type="slidenum">
              <a:rPr lang="en-IN" smtClean="0"/>
              <a:t>‹#›</a:t>
            </a:fld>
            <a:endParaRPr lang="en-IN" dirty="0"/>
          </a:p>
        </p:txBody>
      </p:sp>
    </p:spTree>
    <p:extLst>
      <p:ext uri="{BB962C8B-B14F-4D97-AF65-F5344CB8AC3E}">
        <p14:creationId xmlns:p14="http://schemas.microsoft.com/office/powerpoint/2010/main" val="1621235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0BDFE-17C6-984E-7679-55B13A0F781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736AD7D-534D-3BA4-6C29-BDA521DC4A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CE32825-CCC2-EB68-1F44-4F38D29719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8689AFB-2CA0-C709-95AB-975EB6E6936C}"/>
              </a:ext>
            </a:extLst>
          </p:cNvPr>
          <p:cNvSpPr>
            <a:spLocks noGrp="1"/>
          </p:cNvSpPr>
          <p:nvPr>
            <p:ph type="dt" sz="half" idx="10"/>
          </p:nvPr>
        </p:nvSpPr>
        <p:spPr/>
        <p:txBody>
          <a:bodyPr/>
          <a:lstStyle/>
          <a:p>
            <a:fld id="{B59F3F1D-6DD2-4C99-BDBD-7EDE5398C7A7}" type="datetime1">
              <a:rPr lang="en-IN" smtClean="0"/>
              <a:t>23-06-2023</a:t>
            </a:fld>
            <a:endParaRPr lang="en-IN" dirty="0"/>
          </a:p>
        </p:txBody>
      </p:sp>
      <p:sp>
        <p:nvSpPr>
          <p:cNvPr id="6" name="Footer Placeholder 5">
            <a:extLst>
              <a:ext uri="{FF2B5EF4-FFF2-40B4-BE49-F238E27FC236}">
                <a16:creationId xmlns:a16="http://schemas.microsoft.com/office/drawing/2014/main" id="{F420DD48-6DEA-6F62-6952-3370BFD07A55}"/>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2829BC1F-6568-3E0D-985E-F58BA417FF05}"/>
              </a:ext>
            </a:extLst>
          </p:cNvPr>
          <p:cNvSpPr>
            <a:spLocks noGrp="1"/>
          </p:cNvSpPr>
          <p:nvPr>
            <p:ph type="sldNum" sz="quarter" idx="12"/>
          </p:nvPr>
        </p:nvSpPr>
        <p:spPr/>
        <p:txBody>
          <a:bodyPr/>
          <a:lstStyle/>
          <a:p>
            <a:fld id="{2A349C73-1074-417F-844F-A7EE7E1BDC3B}" type="slidenum">
              <a:rPr lang="en-IN" smtClean="0"/>
              <a:t>‹#›</a:t>
            </a:fld>
            <a:endParaRPr lang="en-IN" dirty="0"/>
          </a:p>
        </p:txBody>
      </p:sp>
    </p:spTree>
    <p:extLst>
      <p:ext uri="{BB962C8B-B14F-4D97-AF65-F5344CB8AC3E}">
        <p14:creationId xmlns:p14="http://schemas.microsoft.com/office/powerpoint/2010/main" val="884948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5BBE6-68E2-C078-DA6D-0FA8C65B9DE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2E18053-6BD7-AB6F-6ED2-D4D718A327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0B5661-145A-A4CF-66C5-9E6004B7A1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4C0B6A8-C188-06AF-B168-0B998D4EAC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6BD47B-C3D5-63B6-D5B3-8AB966A99D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82D499E2-B05B-D1E3-42F3-09AEF28FFEB0}"/>
              </a:ext>
            </a:extLst>
          </p:cNvPr>
          <p:cNvSpPr>
            <a:spLocks noGrp="1"/>
          </p:cNvSpPr>
          <p:nvPr>
            <p:ph type="dt" sz="half" idx="10"/>
          </p:nvPr>
        </p:nvSpPr>
        <p:spPr/>
        <p:txBody>
          <a:bodyPr/>
          <a:lstStyle/>
          <a:p>
            <a:fld id="{865B4859-26F8-45F0-B2F8-F80004195FC5}" type="datetime1">
              <a:rPr lang="en-IN" smtClean="0"/>
              <a:t>23-06-2023</a:t>
            </a:fld>
            <a:endParaRPr lang="en-IN" dirty="0"/>
          </a:p>
        </p:txBody>
      </p:sp>
      <p:sp>
        <p:nvSpPr>
          <p:cNvPr id="8" name="Footer Placeholder 7">
            <a:extLst>
              <a:ext uri="{FF2B5EF4-FFF2-40B4-BE49-F238E27FC236}">
                <a16:creationId xmlns:a16="http://schemas.microsoft.com/office/drawing/2014/main" id="{6F489160-8C77-2E8F-286A-50F2A349354E}"/>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id="{13210E40-FF0A-13E6-1231-4A3A59531C6F}"/>
              </a:ext>
            </a:extLst>
          </p:cNvPr>
          <p:cNvSpPr>
            <a:spLocks noGrp="1"/>
          </p:cNvSpPr>
          <p:nvPr>
            <p:ph type="sldNum" sz="quarter" idx="12"/>
          </p:nvPr>
        </p:nvSpPr>
        <p:spPr/>
        <p:txBody>
          <a:bodyPr/>
          <a:lstStyle/>
          <a:p>
            <a:fld id="{2A349C73-1074-417F-844F-A7EE7E1BDC3B}" type="slidenum">
              <a:rPr lang="en-IN" smtClean="0"/>
              <a:t>‹#›</a:t>
            </a:fld>
            <a:endParaRPr lang="en-IN" dirty="0"/>
          </a:p>
        </p:txBody>
      </p:sp>
    </p:spTree>
    <p:extLst>
      <p:ext uri="{BB962C8B-B14F-4D97-AF65-F5344CB8AC3E}">
        <p14:creationId xmlns:p14="http://schemas.microsoft.com/office/powerpoint/2010/main" val="1503552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C6583-4B1B-881B-3377-54ADE53AF93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0653E0D-EE77-0BAA-CF68-A783E84AFD1D}"/>
              </a:ext>
            </a:extLst>
          </p:cNvPr>
          <p:cNvSpPr>
            <a:spLocks noGrp="1"/>
          </p:cNvSpPr>
          <p:nvPr>
            <p:ph type="dt" sz="half" idx="10"/>
          </p:nvPr>
        </p:nvSpPr>
        <p:spPr/>
        <p:txBody>
          <a:bodyPr/>
          <a:lstStyle/>
          <a:p>
            <a:fld id="{B02576C1-F9BB-4E87-A445-CD03CFB6493C}" type="datetime1">
              <a:rPr lang="en-IN" smtClean="0"/>
              <a:t>23-06-2023</a:t>
            </a:fld>
            <a:endParaRPr lang="en-IN" dirty="0"/>
          </a:p>
        </p:txBody>
      </p:sp>
      <p:sp>
        <p:nvSpPr>
          <p:cNvPr id="4" name="Footer Placeholder 3">
            <a:extLst>
              <a:ext uri="{FF2B5EF4-FFF2-40B4-BE49-F238E27FC236}">
                <a16:creationId xmlns:a16="http://schemas.microsoft.com/office/drawing/2014/main" id="{6D42A9B0-F9B7-9C59-068C-277B8CBB9AA8}"/>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E36F089D-3F7C-E657-F88A-19840D59E47C}"/>
              </a:ext>
            </a:extLst>
          </p:cNvPr>
          <p:cNvSpPr>
            <a:spLocks noGrp="1"/>
          </p:cNvSpPr>
          <p:nvPr>
            <p:ph type="sldNum" sz="quarter" idx="12"/>
          </p:nvPr>
        </p:nvSpPr>
        <p:spPr/>
        <p:txBody>
          <a:bodyPr/>
          <a:lstStyle/>
          <a:p>
            <a:fld id="{2A349C73-1074-417F-844F-A7EE7E1BDC3B}" type="slidenum">
              <a:rPr lang="en-IN" smtClean="0"/>
              <a:t>‹#›</a:t>
            </a:fld>
            <a:endParaRPr lang="en-IN" dirty="0"/>
          </a:p>
        </p:txBody>
      </p:sp>
    </p:spTree>
    <p:extLst>
      <p:ext uri="{BB962C8B-B14F-4D97-AF65-F5344CB8AC3E}">
        <p14:creationId xmlns:p14="http://schemas.microsoft.com/office/powerpoint/2010/main" val="3897684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055FB2-A09B-1EA3-3785-CC9A1923A675}"/>
              </a:ext>
            </a:extLst>
          </p:cNvPr>
          <p:cNvSpPr>
            <a:spLocks noGrp="1"/>
          </p:cNvSpPr>
          <p:nvPr>
            <p:ph type="dt" sz="half" idx="10"/>
          </p:nvPr>
        </p:nvSpPr>
        <p:spPr/>
        <p:txBody>
          <a:bodyPr/>
          <a:lstStyle/>
          <a:p>
            <a:fld id="{E79C5803-351F-4895-BF2D-260142B8F651}" type="datetime1">
              <a:rPr lang="en-IN" smtClean="0"/>
              <a:t>23-06-2023</a:t>
            </a:fld>
            <a:endParaRPr lang="en-IN" dirty="0"/>
          </a:p>
        </p:txBody>
      </p:sp>
      <p:sp>
        <p:nvSpPr>
          <p:cNvPr id="3" name="Footer Placeholder 2">
            <a:extLst>
              <a:ext uri="{FF2B5EF4-FFF2-40B4-BE49-F238E27FC236}">
                <a16:creationId xmlns:a16="http://schemas.microsoft.com/office/drawing/2014/main" id="{BA40D519-53A8-EA84-EFBB-485B05CC01E7}"/>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AD8E4840-AA08-DA34-8AD1-6CFE3D182BD1}"/>
              </a:ext>
            </a:extLst>
          </p:cNvPr>
          <p:cNvSpPr>
            <a:spLocks noGrp="1"/>
          </p:cNvSpPr>
          <p:nvPr>
            <p:ph type="sldNum" sz="quarter" idx="12"/>
          </p:nvPr>
        </p:nvSpPr>
        <p:spPr/>
        <p:txBody>
          <a:bodyPr/>
          <a:lstStyle/>
          <a:p>
            <a:fld id="{2A349C73-1074-417F-844F-A7EE7E1BDC3B}" type="slidenum">
              <a:rPr lang="en-IN" smtClean="0"/>
              <a:t>‹#›</a:t>
            </a:fld>
            <a:endParaRPr lang="en-IN" dirty="0"/>
          </a:p>
        </p:txBody>
      </p:sp>
    </p:spTree>
    <p:extLst>
      <p:ext uri="{BB962C8B-B14F-4D97-AF65-F5344CB8AC3E}">
        <p14:creationId xmlns:p14="http://schemas.microsoft.com/office/powerpoint/2010/main" val="1438722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8E170-1564-F606-1DC5-B0CC6D3AC7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E4745C4-C5DA-1DFA-6422-55B006B30D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6B01B3FE-B6CB-22B3-51CA-DA97EDFFCB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041470-13B6-AC34-AB91-A7B4F37E2791}"/>
              </a:ext>
            </a:extLst>
          </p:cNvPr>
          <p:cNvSpPr>
            <a:spLocks noGrp="1"/>
          </p:cNvSpPr>
          <p:nvPr>
            <p:ph type="dt" sz="half" idx="10"/>
          </p:nvPr>
        </p:nvSpPr>
        <p:spPr/>
        <p:txBody>
          <a:bodyPr/>
          <a:lstStyle/>
          <a:p>
            <a:fld id="{06E2C134-F4DB-49F8-A54F-D43A5AFC0244}" type="datetime1">
              <a:rPr lang="en-IN" smtClean="0"/>
              <a:t>23-06-2023</a:t>
            </a:fld>
            <a:endParaRPr lang="en-IN" dirty="0"/>
          </a:p>
        </p:txBody>
      </p:sp>
      <p:sp>
        <p:nvSpPr>
          <p:cNvPr id="6" name="Footer Placeholder 5">
            <a:extLst>
              <a:ext uri="{FF2B5EF4-FFF2-40B4-BE49-F238E27FC236}">
                <a16:creationId xmlns:a16="http://schemas.microsoft.com/office/drawing/2014/main" id="{BEFCE583-4D67-0989-D2CA-702440204657}"/>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4947752B-D9B1-F9FD-DAEF-46D75B2CE7D1}"/>
              </a:ext>
            </a:extLst>
          </p:cNvPr>
          <p:cNvSpPr>
            <a:spLocks noGrp="1"/>
          </p:cNvSpPr>
          <p:nvPr>
            <p:ph type="sldNum" sz="quarter" idx="12"/>
          </p:nvPr>
        </p:nvSpPr>
        <p:spPr/>
        <p:txBody>
          <a:bodyPr/>
          <a:lstStyle/>
          <a:p>
            <a:fld id="{2A349C73-1074-417F-844F-A7EE7E1BDC3B}" type="slidenum">
              <a:rPr lang="en-IN" smtClean="0"/>
              <a:t>‹#›</a:t>
            </a:fld>
            <a:endParaRPr lang="en-IN" dirty="0"/>
          </a:p>
        </p:txBody>
      </p:sp>
    </p:spTree>
    <p:extLst>
      <p:ext uri="{BB962C8B-B14F-4D97-AF65-F5344CB8AC3E}">
        <p14:creationId xmlns:p14="http://schemas.microsoft.com/office/powerpoint/2010/main" val="1757132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3D866-D79C-53ED-0A94-36C5B302C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253D97D-AE74-EBA9-2088-1D33E66A4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D65ACB2-6A19-B5BB-604B-D7035028CD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9A2E89-7BE5-7F46-B90D-C6F86AC39001}"/>
              </a:ext>
            </a:extLst>
          </p:cNvPr>
          <p:cNvSpPr>
            <a:spLocks noGrp="1"/>
          </p:cNvSpPr>
          <p:nvPr>
            <p:ph type="dt" sz="half" idx="10"/>
          </p:nvPr>
        </p:nvSpPr>
        <p:spPr/>
        <p:txBody>
          <a:bodyPr/>
          <a:lstStyle/>
          <a:p>
            <a:fld id="{255B5180-861C-40CE-B010-899A5D2A550D}" type="datetime1">
              <a:rPr lang="en-IN" smtClean="0"/>
              <a:t>23-06-2023</a:t>
            </a:fld>
            <a:endParaRPr lang="en-IN" dirty="0"/>
          </a:p>
        </p:txBody>
      </p:sp>
      <p:sp>
        <p:nvSpPr>
          <p:cNvPr id="6" name="Footer Placeholder 5">
            <a:extLst>
              <a:ext uri="{FF2B5EF4-FFF2-40B4-BE49-F238E27FC236}">
                <a16:creationId xmlns:a16="http://schemas.microsoft.com/office/drawing/2014/main" id="{C72CCC45-5CC4-656A-8B92-DA7472C7AFBD}"/>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D44C1246-A23B-ECE7-C276-02E938867796}"/>
              </a:ext>
            </a:extLst>
          </p:cNvPr>
          <p:cNvSpPr>
            <a:spLocks noGrp="1"/>
          </p:cNvSpPr>
          <p:nvPr>
            <p:ph type="sldNum" sz="quarter" idx="12"/>
          </p:nvPr>
        </p:nvSpPr>
        <p:spPr/>
        <p:txBody>
          <a:bodyPr/>
          <a:lstStyle/>
          <a:p>
            <a:fld id="{2A349C73-1074-417F-844F-A7EE7E1BDC3B}" type="slidenum">
              <a:rPr lang="en-IN" smtClean="0"/>
              <a:t>‹#›</a:t>
            </a:fld>
            <a:endParaRPr lang="en-IN" dirty="0"/>
          </a:p>
        </p:txBody>
      </p:sp>
    </p:spTree>
    <p:extLst>
      <p:ext uri="{BB962C8B-B14F-4D97-AF65-F5344CB8AC3E}">
        <p14:creationId xmlns:p14="http://schemas.microsoft.com/office/powerpoint/2010/main" val="104665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5260E0-4E94-A415-A5F9-ED8178A4BA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ED97F4B-0210-9210-FB1F-AD266A803F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F8BDDA2-DDE2-FA71-F9DE-06E58324CC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2EA7CF-E5A4-4E05-84E4-123807348019}" type="datetime1">
              <a:rPr lang="en-IN" smtClean="0"/>
              <a:t>23-06-2023</a:t>
            </a:fld>
            <a:endParaRPr lang="en-IN" dirty="0"/>
          </a:p>
        </p:txBody>
      </p:sp>
      <p:sp>
        <p:nvSpPr>
          <p:cNvPr id="5" name="Footer Placeholder 4">
            <a:extLst>
              <a:ext uri="{FF2B5EF4-FFF2-40B4-BE49-F238E27FC236}">
                <a16:creationId xmlns:a16="http://schemas.microsoft.com/office/drawing/2014/main" id="{26C689DF-CC5F-93FB-D6BC-E1C58F50B8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F3617DDF-2DCA-DDF9-F2EF-7C15365647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349C73-1074-417F-844F-A7EE7E1BDC3B}" type="slidenum">
              <a:rPr lang="en-IN" smtClean="0"/>
              <a:t>‹#›</a:t>
            </a:fld>
            <a:endParaRPr lang="en-IN" dirty="0"/>
          </a:p>
        </p:txBody>
      </p:sp>
    </p:spTree>
    <p:extLst>
      <p:ext uri="{BB962C8B-B14F-4D97-AF65-F5344CB8AC3E}">
        <p14:creationId xmlns:p14="http://schemas.microsoft.com/office/powerpoint/2010/main" val="378975530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pn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package" Target="../embeddings/Microsoft_Excel_Worksheet1.xlsx"/><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623F37-A8C4-480F-BCB1-CF9E49F0C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EA3E6C2-0820-41EE-816A-5D9A9CB330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32712" cy="6857997"/>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A66C4B0-18C4-6177-B0B4-612EE6A8146C}"/>
              </a:ext>
            </a:extLst>
          </p:cNvPr>
          <p:cNvSpPr>
            <a:spLocks noGrp="1"/>
          </p:cNvSpPr>
          <p:nvPr>
            <p:ph type="ctrTitle"/>
          </p:nvPr>
        </p:nvSpPr>
        <p:spPr>
          <a:xfrm>
            <a:off x="731521" y="1170431"/>
            <a:ext cx="4875904" cy="5138923"/>
          </a:xfrm>
        </p:spPr>
        <p:txBody>
          <a:bodyPr vert="horz" lIns="91440" tIns="45720" rIns="91440" bIns="45720" rtlCol="0" anchor="ctr">
            <a:normAutofit/>
          </a:bodyPr>
          <a:lstStyle/>
          <a:p>
            <a:pPr algn="l"/>
            <a:r>
              <a:rPr lang="en-US" sz="4200" b="1" kern="1200" dirty="0">
                <a:solidFill>
                  <a:schemeClr val="tx2"/>
                </a:solidFill>
                <a:latin typeface="+mj-lt"/>
                <a:ea typeface="+mj-ea"/>
                <a:cs typeface="+mj-cs"/>
              </a:rPr>
              <a:t>Birth preparedness and complication readiness among pregnant women and Recently delivered women in India: Systematic review and Meta-analysis</a:t>
            </a:r>
            <a:endParaRPr lang="en-US" sz="4200" kern="1200" dirty="0">
              <a:solidFill>
                <a:schemeClr val="tx2"/>
              </a:solidFill>
              <a:latin typeface="+mj-lt"/>
              <a:ea typeface="+mj-ea"/>
              <a:cs typeface="+mj-cs"/>
            </a:endParaRPr>
          </a:p>
        </p:txBody>
      </p:sp>
      <p:cxnSp>
        <p:nvCxnSpPr>
          <p:cNvPr id="12" name="Straight Connector 11">
            <a:extLst>
              <a:ext uri="{FF2B5EF4-FFF2-40B4-BE49-F238E27FC236}">
                <a16:creationId xmlns:a16="http://schemas.microsoft.com/office/drawing/2014/main" id="{A2CF87F1-3B54-482D-A798-9F4A99449E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2568" y="246028"/>
            <a:ext cx="255495"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C3AE60A-348D-E38F-5F9F-FC52B5E8A89B}"/>
              </a:ext>
            </a:extLst>
          </p:cNvPr>
          <p:cNvSpPr>
            <a:spLocks noGrp="1"/>
          </p:cNvSpPr>
          <p:nvPr>
            <p:ph type="subTitle" idx="1"/>
          </p:nvPr>
        </p:nvSpPr>
        <p:spPr>
          <a:xfrm>
            <a:off x="6555441" y="1170432"/>
            <a:ext cx="5002187" cy="5138920"/>
          </a:xfrm>
        </p:spPr>
        <p:txBody>
          <a:bodyPr vert="horz" lIns="91440" tIns="45720" rIns="91440" bIns="45720" rtlCol="0" anchor="ctr">
            <a:normAutofit/>
          </a:bodyPr>
          <a:lstStyle/>
          <a:p>
            <a:pPr indent="-228600" algn="l">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Supervisor</a:t>
            </a:r>
            <a:r>
              <a:rPr lang="en-US" sz="1800" dirty="0">
                <a:latin typeface="Times New Roman" panose="02020603050405020304" pitchFamily="18" charset="0"/>
                <a:cs typeface="Times New Roman" panose="02020603050405020304" pitchFamily="18" charset="0"/>
              </a:rPr>
              <a:t>:-</a:t>
            </a:r>
          </a:p>
          <a:p>
            <a:pPr marL="285750" indent="-285750" algn="l">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Prof. </a:t>
            </a:r>
            <a:r>
              <a:rPr lang="en-US" sz="1800" b="1" dirty="0" err="1">
                <a:latin typeface="Times New Roman" panose="02020603050405020304" pitchFamily="18" charset="0"/>
                <a:cs typeface="Times New Roman" panose="02020603050405020304" pitchFamily="18" charset="0"/>
              </a:rPr>
              <a:t>Sutapa</a:t>
            </a:r>
            <a:r>
              <a:rPr lang="en-US" sz="1800" b="1" dirty="0">
                <a:latin typeface="Times New Roman" panose="02020603050405020304" pitchFamily="18" charset="0"/>
                <a:cs typeface="Times New Roman" panose="02020603050405020304" pitchFamily="18" charset="0"/>
              </a:rPr>
              <a:t> Bandyopadhyay </a:t>
            </a:r>
            <a:r>
              <a:rPr lang="en-US" sz="1800" b="1" dirty="0" err="1">
                <a:latin typeface="Times New Roman" panose="02020603050405020304" pitchFamily="18" charset="0"/>
                <a:cs typeface="Times New Roman" panose="02020603050405020304" pitchFamily="18" charset="0"/>
              </a:rPr>
              <a:t>Neogi</a:t>
            </a:r>
            <a:endParaRPr lang="en-US" sz="1800" b="1" dirty="0">
              <a:latin typeface="Times New Roman" panose="02020603050405020304" pitchFamily="18" charset="0"/>
              <a:cs typeface="Times New Roman" panose="02020603050405020304" pitchFamily="18" charset="0"/>
            </a:endParaRPr>
          </a:p>
          <a:p>
            <a:pPr indent="-228600" algn="l">
              <a:buFont typeface="Arial" panose="020B0604020202020204" pitchFamily="34" charset="0"/>
              <a:buChar char="•"/>
            </a:pPr>
            <a:endParaRPr lang="en-US" sz="1800" b="1" dirty="0">
              <a:latin typeface="Times New Roman" panose="02020603050405020304" pitchFamily="18" charset="0"/>
              <a:cs typeface="Times New Roman" panose="02020603050405020304" pitchFamily="18" charset="0"/>
            </a:endParaRPr>
          </a:p>
          <a:p>
            <a:pPr indent="-228600" algn="l">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Co-supervisor:-</a:t>
            </a:r>
          </a:p>
          <a:p>
            <a:pPr lvl="1" indent="-228600" algn="l">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Dr. Sidharth Sekhar Mishra</a:t>
            </a:r>
          </a:p>
          <a:p>
            <a:pPr lvl="1" indent="-228600" algn="l">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Dr. Anuj Kumar Pandey</a:t>
            </a:r>
          </a:p>
          <a:p>
            <a:pPr lvl="1" indent="-228600" algn="l">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Dr. Diksha Gautam.</a:t>
            </a:r>
          </a:p>
          <a:p>
            <a:pPr indent="-228600" algn="l">
              <a:buFont typeface="Arial" panose="020B0604020202020204" pitchFamily="34" charset="0"/>
              <a:buChar char="•"/>
            </a:pPr>
            <a:endParaRPr lang="en-US" sz="1800" b="1" dirty="0">
              <a:latin typeface="Times New Roman" panose="02020603050405020304" pitchFamily="18" charset="0"/>
              <a:cs typeface="Times New Roman" panose="02020603050405020304" pitchFamily="18" charset="0"/>
            </a:endParaRPr>
          </a:p>
          <a:p>
            <a:pPr indent="-228600" algn="l">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Mentee’s:-</a:t>
            </a:r>
          </a:p>
          <a:p>
            <a:pPr lvl="1" indent="-228600" algn="l">
              <a:buFont typeface="Arial" panose="020B0604020202020204" pitchFamily="34" charset="0"/>
              <a:buChar char="•"/>
            </a:pPr>
            <a:r>
              <a:rPr lang="en-US" sz="1800" b="1" dirty="0" err="1">
                <a:latin typeface="Times New Roman" panose="02020603050405020304" pitchFamily="18" charset="0"/>
                <a:cs typeface="Times New Roman" panose="02020603050405020304" pitchFamily="18" charset="0"/>
              </a:rPr>
              <a:t>Brajaraj</a:t>
            </a:r>
            <a:r>
              <a:rPr lang="en-US" sz="1800" b="1" dirty="0">
                <a:latin typeface="Times New Roman" panose="02020603050405020304" pitchFamily="18" charset="0"/>
                <a:cs typeface="Times New Roman" panose="02020603050405020304" pitchFamily="18" charset="0"/>
              </a:rPr>
              <a:t> Tripathy</a:t>
            </a:r>
          </a:p>
          <a:p>
            <a:pPr lvl="1" indent="-228600" algn="l">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Tanya Singh </a:t>
            </a:r>
          </a:p>
          <a:p>
            <a:pPr indent="-228600" algn="l">
              <a:buFont typeface="Arial" panose="020B0604020202020204" pitchFamily="34" charset="0"/>
              <a:buChar char="•"/>
            </a:pPr>
            <a:endParaRPr lang="en-US" sz="1800" b="1" dirty="0">
              <a:solidFill>
                <a:schemeClr val="tx2"/>
              </a:solidFill>
            </a:endParaRPr>
          </a:p>
          <a:p>
            <a:pPr indent="-228600" algn="l">
              <a:buFont typeface="Arial" panose="020B0604020202020204" pitchFamily="34" charset="0"/>
              <a:buChar char="•"/>
            </a:pPr>
            <a:endParaRPr lang="en-US" sz="1800" dirty="0">
              <a:solidFill>
                <a:schemeClr val="tx2"/>
              </a:solidFill>
            </a:endParaRPr>
          </a:p>
        </p:txBody>
      </p:sp>
      <p:cxnSp>
        <p:nvCxnSpPr>
          <p:cNvPr id="14" name="Straight Connector 13">
            <a:extLst>
              <a:ext uri="{FF2B5EF4-FFF2-40B4-BE49-F238E27FC236}">
                <a16:creationId xmlns:a16="http://schemas.microsoft.com/office/drawing/2014/main" id="{C3994C9B-C550-4E20-89C5-83F12CB5A9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0441" y="6522756"/>
            <a:ext cx="10717187"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B16AE491-4898-437E-9E32-86A2F19209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829917" y="6400800"/>
            <a:ext cx="338328" cy="240175"/>
            <a:chOff x="4089400" y="933450"/>
            <a:chExt cx="338328" cy="341938"/>
          </a:xfrm>
        </p:grpSpPr>
        <p:cxnSp>
          <p:nvCxnSpPr>
            <p:cNvPr id="17" name="Straight Connector 16">
              <a:extLst>
                <a:ext uri="{FF2B5EF4-FFF2-40B4-BE49-F238E27FC236}">
                  <a16:creationId xmlns:a16="http://schemas.microsoft.com/office/drawing/2014/main" id="{17F55C76-861C-49BA-925A-099CA01184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494BE9A-C1C3-41FE-B2E9-6DBE5EBA2E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5334" y="61782"/>
            <a:ext cx="1624084" cy="764455"/>
          </a:xfrm>
          <a:prstGeom prst="rect">
            <a:avLst/>
          </a:prstGeom>
        </p:spPr>
      </p:pic>
    </p:spTree>
    <p:extLst>
      <p:ext uri="{BB962C8B-B14F-4D97-AF65-F5344CB8AC3E}">
        <p14:creationId xmlns:p14="http://schemas.microsoft.com/office/powerpoint/2010/main" val="1505469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A9F588C-6BBE-76D2-7537-5A7A9ABF3F1F}"/>
              </a:ext>
            </a:extLst>
          </p:cNvPr>
          <p:cNvSpPr txBox="1"/>
          <p:nvPr/>
        </p:nvSpPr>
        <p:spPr>
          <a:xfrm>
            <a:off x="1371597" y="348865"/>
            <a:ext cx="10044023" cy="87772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dirty="0">
                <a:solidFill>
                  <a:srgbClr val="FFFFFF"/>
                </a:solidFill>
                <a:latin typeface="+mj-lt"/>
                <a:ea typeface="+mj-ea"/>
                <a:cs typeface="+mj-cs"/>
              </a:rPr>
              <a:t>METHODOLOGY</a:t>
            </a:r>
          </a:p>
        </p:txBody>
      </p:sp>
      <p:graphicFrame>
        <p:nvGraphicFramePr>
          <p:cNvPr id="7" name="TextBox 2">
            <a:extLst>
              <a:ext uri="{FF2B5EF4-FFF2-40B4-BE49-F238E27FC236}">
                <a16:creationId xmlns:a16="http://schemas.microsoft.com/office/drawing/2014/main" id="{A5DCAEFD-D0E6-F650-CFC2-6630A0720197}"/>
              </a:ext>
            </a:extLst>
          </p:cNvPr>
          <p:cNvGraphicFramePr/>
          <p:nvPr>
            <p:extLst>
              <p:ext uri="{D42A27DB-BD31-4B8C-83A1-F6EECF244321}">
                <p14:modId xmlns:p14="http://schemas.microsoft.com/office/powerpoint/2010/main" val="3177086969"/>
              </p:ext>
            </p:extLst>
          </p:nvPr>
        </p:nvGraphicFramePr>
        <p:xfrm>
          <a:off x="929693" y="1263805"/>
          <a:ext cx="10927829" cy="5245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BE9CEB87-6E41-49B7-8F65-97CA8F73BD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08654" y="39291"/>
            <a:ext cx="1313292" cy="618165"/>
          </a:xfrm>
          <a:prstGeom prst="rect">
            <a:avLst/>
          </a:prstGeom>
        </p:spPr>
      </p:pic>
    </p:spTree>
    <p:extLst>
      <p:ext uri="{BB962C8B-B14F-4D97-AF65-F5344CB8AC3E}">
        <p14:creationId xmlns:p14="http://schemas.microsoft.com/office/powerpoint/2010/main" val="622297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TextBox 1">
            <a:extLst>
              <a:ext uri="{FF2B5EF4-FFF2-40B4-BE49-F238E27FC236}">
                <a16:creationId xmlns:a16="http://schemas.microsoft.com/office/drawing/2014/main" id="{B4F8E5A6-0FDF-865D-A75B-7CCC293A3306}"/>
              </a:ext>
            </a:extLst>
          </p:cNvPr>
          <p:cNvGraphicFramePr/>
          <p:nvPr>
            <p:extLst>
              <p:ext uri="{D42A27DB-BD31-4B8C-83A1-F6EECF244321}">
                <p14:modId xmlns:p14="http://schemas.microsoft.com/office/powerpoint/2010/main" val="1700446308"/>
              </p:ext>
            </p:extLst>
          </p:nvPr>
        </p:nvGraphicFramePr>
        <p:xfrm>
          <a:off x="548640" y="1865312"/>
          <a:ext cx="11320272" cy="4645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935121CE-11CD-4B6D-9DAC-1495705355BA}"/>
              </a:ext>
            </a:extLst>
          </p:cNvPr>
          <p:cNvSpPr txBox="1">
            <a:spLocks/>
          </p:cNvSpPr>
          <p:nvPr/>
        </p:nvSpPr>
        <p:spPr>
          <a:xfrm>
            <a:off x="4248864" y="451262"/>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Methodology (Cont.)</a:t>
            </a:r>
          </a:p>
        </p:txBody>
      </p:sp>
      <p:pic>
        <p:nvPicPr>
          <p:cNvPr id="6" name="Picture 5">
            <a:extLst>
              <a:ext uri="{FF2B5EF4-FFF2-40B4-BE49-F238E27FC236}">
                <a16:creationId xmlns:a16="http://schemas.microsoft.com/office/drawing/2014/main" id="{1EA8843E-D3E3-4D6E-A088-964CA04F87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76356" y="43747"/>
            <a:ext cx="1543538" cy="726542"/>
          </a:xfrm>
          <a:prstGeom prst="rect">
            <a:avLst/>
          </a:prstGeom>
        </p:spPr>
      </p:pic>
    </p:spTree>
    <p:extLst>
      <p:ext uri="{BB962C8B-B14F-4D97-AF65-F5344CB8AC3E}">
        <p14:creationId xmlns:p14="http://schemas.microsoft.com/office/powerpoint/2010/main" val="4217311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extBox 1">
            <a:extLst>
              <a:ext uri="{FF2B5EF4-FFF2-40B4-BE49-F238E27FC236}">
                <a16:creationId xmlns:a16="http://schemas.microsoft.com/office/drawing/2014/main" id="{9A159C28-71CD-B367-BCE3-4CEF7B3AEC3A}"/>
              </a:ext>
            </a:extLst>
          </p:cNvPr>
          <p:cNvGraphicFramePr/>
          <p:nvPr>
            <p:extLst>
              <p:ext uri="{D42A27DB-BD31-4B8C-83A1-F6EECF244321}">
                <p14:modId xmlns:p14="http://schemas.microsoft.com/office/powerpoint/2010/main" val="1804329934"/>
              </p:ext>
            </p:extLst>
          </p:nvPr>
        </p:nvGraphicFramePr>
        <p:xfrm>
          <a:off x="967666" y="390618"/>
          <a:ext cx="11008311" cy="5965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2F911FA6-12C7-4FE3-A6ED-50372383C88E}"/>
              </a:ext>
            </a:extLst>
          </p:cNvPr>
          <p:cNvSpPr txBox="1">
            <a:spLocks/>
          </p:cNvSpPr>
          <p:nvPr/>
        </p:nvSpPr>
        <p:spPr>
          <a:xfrm>
            <a:off x="4396509" y="-11452"/>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Methodology (Cont.)</a:t>
            </a:r>
          </a:p>
        </p:txBody>
      </p:sp>
      <p:pic>
        <p:nvPicPr>
          <p:cNvPr id="4" name="Picture 3">
            <a:extLst>
              <a:ext uri="{FF2B5EF4-FFF2-40B4-BE49-F238E27FC236}">
                <a16:creationId xmlns:a16="http://schemas.microsoft.com/office/drawing/2014/main" id="{D52A4062-6892-4BB3-A2AE-4ABE2E0889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02424" y="44327"/>
            <a:ext cx="1289576" cy="607002"/>
          </a:xfrm>
          <a:prstGeom prst="rect">
            <a:avLst/>
          </a:prstGeom>
        </p:spPr>
      </p:pic>
    </p:spTree>
    <p:extLst>
      <p:ext uri="{BB962C8B-B14F-4D97-AF65-F5344CB8AC3E}">
        <p14:creationId xmlns:p14="http://schemas.microsoft.com/office/powerpoint/2010/main" val="1042221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EFD068-82BE-F91C-1BB1-F6A689622468}"/>
              </a:ext>
            </a:extLst>
          </p:cNvPr>
          <p:cNvSpPr>
            <a:spLocks noGrp="1"/>
          </p:cNvSpPr>
          <p:nvPr>
            <p:ph type="title"/>
          </p:nvPr>
        </p:nvSpPr>
        <p:spPr>
          <a:xfrm>
            <a:off x="3805518" y="539749"/>
            <a:ext cx="10515600" cy="1325563"/>
          </a:xfrm>
        </p:spPr>
        <p:txBody>
          <a:bodyPr>
            <a:normAutofit/>
          </a:bodyPr>
          <a:lstStyle/>
          <a:p>
            <a:r>
              <a:rPr lang="en-IN"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Methodology (Cont.)</a:t>
            </a:r>
          </a:p>
        </p:txBody>
      </p:sp>
      <p:sp>
        <p:nvSpPr>
          <p:cNvPr id="13"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2B640AE-1251-6012-AD7E-B0C2305069D7}"/>
              </a:ext>
            </a:extLst>
          </p:cNvPr>
          <p:cNvSpPr>
            <a:spLocks noGrp="1"/>
          </p:cNvSpPr>
          <p:nvPr>
            <p:ph type="dt" sz="half" idx="10"/>
          </p:nvPr>
        </p:nvSpPr>
        <p:spPr>
          <a:xfrm>
            <a:off x="838200" y="6356350"/>
            <a:ext cx="2743200" cy="365125"/>
          </a:xfrm>
        </p:spPr>
        <p:txBody>
          <a:bodyPr>
            <a:normAutofit/>
          </a:bodyPr>
          <a:lstStyle/>
          <a:p>
            <a:pPr>
              <a:spcAft>
                <a:spcPts val="600"/>
              </a:spcAft>
            </a:pPr>
            <a:fld id="{945C5BE3-44C7-4C66-9B2A-4FE5E411CDBD}" type="datetime1">
              <a:rPr lang="en-IN" smtClean="0"/>
              <a:pPr>
                <a:spcAft>
                  <a:spcPts val="600"/>
                </a:spcAft>
              </a:pPr>
              <a:t>23-06-2023</a:t>
            </a:fld>
            <a:endParaRPr lang="en-IN"/>
          </a:p>
        </p:txBody>
      </p:sp>
      <p:sp>
        <p:nvSpPr>
          <p:cNvPr id="5" name="Slide Number Placeholder 4">
            <a:extLst>
              <a:ext uri="{FF2B5EF4-FFF2-40B4-BE49-F238E27FC236}">
                <a16:creationId xmlns:a16="http://schemas.microsoft.com/office/drawing/2014/main" id="{08CABDDB-2DC8-49B7-23BC-845F96C7AA0F}"/>
              </a:ext>
            </a:extLst>
          </p:cNvPr>
          <p:cNvSpPr>
            <a:spLocks noGrp="1"/>
          </p:cNvSpPr>
          <p:nvPr>
            <p:ph type="sldNum" sz="quarter" idx="12"/>
          </p:nvPr>
        </p:nvSpPr>
        <p:spPr>
          <a:xfrm>
            <a:off x="8610600" y="6356350"/>
            <a:ext cx="2743200" cy="365125"/>
          </a:xfrm>
        </p:spPr>
        <p:txBody>
          <a:bodyPr>
            <a:normAutofit/>
          </a:bodyPr>
          <a:lstStyle/>
          <a:p>
            <a:pPr>
              <a:spcAft>
                <a:spcPts val="600"/>
              </a:spcAft>
            </a:pPr>
            <a:fld id="{2A349C73-1074-417F-844F-A7EE7E1BDC3B}" type="slidenum">
              <a:rPr lang="en-IN" smtClean="0"/>
              <a:pPr>
                <a:spcAft>
                  <a:spcPts val="600"/>
                </a:spcAft>
              </a:pPr>
              <a:t>13</a:t>
            </a:fld>
            <a:endParaRPr lang="en-IN"/>
          </a:p>
        </p:txBody>
      </p:sp>
      <p:graphicFrame>
        <p:nvGraphicFramePr>
          <p:cNvPr id="7" name="Content Placeholder 2">
            <a:extLst>
              <a:ext uri="{FF2B5EF4-FFF2-40B4-BE49-F238E27FC236}">
                <a16:creationId xmlns:a16="http://schemas.microsoft.com/office/drawing/2014/main" id="{1BBE981A-AF44-F5A3-E2C4-5D1103187CDE}"/>
              </a:ext>
            </a:extLst>
          </p:cNvPr>
          <p:cNvGraphicFramePr>
            <a:graphicFrameLocks noGrp="1"/>
          </p:cNvGraphicFramePr>
          <p:nvPr>
            <p:ph idx="1"/>
            <p:extLst>
              <p:ext uri="{D42A27DB-BD31-4B8C-83A1-F6EECF244321}">
                <p14:modId xmlns:p14="http://schemas.microsoft.com/office/powerpoint/2010/main" val="3233625957"/>
              </p:ext>
            </p:extLst>
          </p:nvPr>
        </p:nvGraphicFramePr>
        <p:xfrm>
          <a:off x="838200" y="2228086"/>
          <a:ext cx="10515600" cy="4629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90048786-FDAA-4D14-9364-6E03ED37D0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33406" y="39335"/>
            <a:ext cx="1355546" cy="638054"/>
          </a:xfrm>
          <a:prstGeom prst="rect">
            <a:avLst/>
          </a:prstGeom>
        </p:spPr>
      </p:pic>
    </p:spTree>
    <p:extLst>
      <p:ext uri="{BB962C8B-B14F-4D97-AF65-F5344CB8AC3E}">
        <p14:creationId xmlns:p14="http://schemas.microsoft.com/office/powerpoint/2010/main" val="184454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6" name="TextBox 2">
            <a:extLst>
              <a:ext uri="{FF2B5EF4-FFF2-40B4-BE49-F238E27FC236}">
                <a16:creationId xmlns:a16="http://schemas.microsoft.com/office/drawing/2014/main" id="{03F57F64-FCC3-FA52-3BCB-4C98A40D9CEF}"/>
              </a:ext>
            </a:extLst>
          </p:cNvPr>
          <p:cNvGraphicFramePr/>
          <p:nvPr>
            <p:extLst>
              <p:ext uri="{D42A27DB-BD31-4B8C-83A1-F6EECF244321}">
                <p14:modId xmlns:p14="http://schemas.microsoft.com/office/powerpoint/2010/main" val="3750715580"/>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BBE83FB4-B212-455C-968A-B7C0A5935730}"/>
              </a:ext>
            </a:extLst>
          </p:cNvPr>
          <p:cNvSpPr txBox="1">
            <a:spLocks/>
          </p:cNvSpPr>
          <p:nvPr/>
        </p:nvSpPr>
        <p:spPr>
          <a:xfrm>
            <a:off x="498899" y="3328118"/>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80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Methodology (Cont.)</a:t>
            </a:r>
            <a:endParaRPr lang="en-IN"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6BE7311D-7E21-4BAE-9A43-AD06A350AD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41955" y="17907"/>
            <a:ext cx="1350045" cy="635465"/>
          </a:xfrm>
          <a:prstGeom prst="rect">
            <a:avLst/>
          </a:prstGeom>
        </p:spPr>
      </p:pic>
    </p:spTree>
    <p:extLst>
      <p:ext uri="{BB962C8B-B14F-4D97-AF65-F5344CB8AC3E}">
        <p14:creationId xmlns:p14="http://schemas.microsoft.com/office/powerpoint/2010/main" val="2619211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extBox 1">
            <a:extLst>
              <a:ext uri="{FF2B5EF4-FFF2-40B4-BE49-F238E27FC236}">
                <a16:creationId xmlns:a16="http://schemas.microsoft.com/office/drawing/2014/main" id="{FFF53A81-BEBB-41BA-0361-D16E15319E0D}"/>
              </a:ext>
            </a:extLst>
          </p:cNvPr>
          <p:cNvSpPr txBox="1"/>
          <p:nvPr/>
        </p:nvSpPr>
        <p:spPr>
          <a:xfrm>
            <a:off x="6090045" y="1346200"/>
            <a:ext cx="5624118" cy="328453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dirty="0">
                <a:ln w="0"/>
                <a:effectLst>
                  <a:outerShdw blurRad="38100" dist="19050" dir="2700000" algn="tl" rotWithShape="0">
                    <a:schemeClr val="dk1">
                      <a:alpha val="40000"/>
                    </a:schemeClr>
                  </a:outerShdw>
                </a:effectLst>
                <a:latin typeface="+mj-lt"/>
                <a:ea typeface="+mj-ea"/>
                <a:cs typeface="+mj-cs"/>
              </a:rPr>
              <a:t>RESULTS</a:t>
            </a:r>
          </a:p>
        </p:txBody>
      </p:sp>
      <p:sp>
        <p:nvSpPr>
          <p:cNvPr id="12" name="Freeform: Shape 11">
            <a:extLst>
              <a:ext uri="{FF2B5EF4-FFF2-40B4-BE49-F238E27FC236}">
                <a16:creationId xmlns:a16="http://schemas.microsoft.com/office/drawing/2014/main" id="{18D32C3D-8F76-4E99-BE56-0836CC38C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493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70766076-46F5-42D5-A773-2B3BEF2B8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557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6" name="Picture 5" descr="Stock exchange numbers">
            <a:extLst>
              <a:ext uri="{FF2B5EF4-FFF2-40B4-BE49-F238E27FC236}">
                <a16:creationId xmlns:a16="http://schemas.microsoft.com/office/drawing/2014/main" id="{C64569DA-CB35-EB52-237B-2624DEEB9474}"/>
              </a:ext>
            </a:extLst>
          </p:cNvPr>
          <p:cNvPicPr>
            <a:picLocks noChangeAspect="1"/>
          </p:cNvPicPr>
          <p:nvPr/>
        </p:nvPicPr>
        <p:blipFill rotWithShape="1">
          <a:blip r:embed="rId2"/>
          <a:srcRect l="25405" r="23924" b="-1"/>
          <a:stretch/>
        </p:blipFill>
        <p:spPr>
          <a:xfrm>
            <a:off x="-1507" y="10"/>
            <a:ext cx="5205951" cy="6857990"/>
          </a:xfrm>
          <a:custGeom>
            <a:avLst/>
            <a:gdLst/>
            <a:ahLst/>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p:spPr>
      </p:pic>
      <p:sp>
        <p:nvSpPr>
          <p:cNvPr id="16" name="Freeform: Shape 15">
            <a:extLst>
              <a:ext uri="{FF2B5EF4-FFF2-40B4-BE49-F238E27FC236}">
                <a16:creationId xmlns:a16="http://schemas.microsoft.com/office/drawing/2014/main" id="{CB7B90D9-1EC2-4A12-B24A-342C1BCA2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9072" y="0"/>
            <a:ext cx="2845372" cy="6858000"/>
          </a:xfrm>
          <a:custGeom>
            <a:avLst/>
            <a:gdLst>
              <a:gd name="connsiteX0" fmla="*/ 939908 w 2845372"/>
              <a:gd name="connsiteY0" fmla="*/ 0 h 6858000"/>
              <a:gd name="connsiteX1" fmla="*/ 1222349 w 2845372"/>
              <a:gd name="connsiteY1" fmla="*/ 0 h 6858000"/>
              <a:gd name="connsiteX2" fmla="*/ 1244473 w 2845372"/>
              <a:gd name="connsiteY2" fmla="*/ 14997 h 6858000"/>
              <a:gd name="connsiteX3" fmla="*/ 2845372 w 2845372"/>
              <a:gd name="connsiteY3" fmla="*/ 3621656 h 6858000"/>
              <a:gd name="connsiteX4" fmla="*/ 971022 w 2845372"/>
              <a:gd name="connsiteY4" fmla="*/ 6374814 h 6858000"/>
              <a:gd name="connsiteX5" fmla="*/ 454374 w 2845372"/>
              <a:gd name="connsiteY5" fmla="*/ 6780599 h 6858000"/>
              <a:gd name="connsiteX6" fmla="*/ 342618 w 2845372"/>
              <a:gd name="connsiteY6" fmla="*/ 6858000 h 6858000"/>
              <a:gd name="connsiteX7" fmla="*/ 129116 w 2845372"/>
              <a:gd name="connsiteY7" fmla="*/ 6858000 h 6858000"/>
              <a:gd name="connsiteX8" fmla="*/ 0 w 2845372"/>
              <a:gd name="connsiteY8" fmla="*/ 6858000 h 6858000"/>
              <a:gd name="connsiteX9" fmla="*/ 119401 w 2845372"/>
              <a:gd name="connsiteY9" fmla="*/ 6780599 h 6858000"/>
              <a:gd name="connsiteX10" fmla="*/ 671389 w 2845372"/>
              <a:gd name="connsiteY10" fmla="*/ 6374814 h 6858000"/>
              <a:gd name="connsiteX11" fmla="*/ 2673952 w 2845372"/>
              <a:gd name="connsiteY11" fmla="*/ 3621656 h 6858000"/>
              <a:gd name="connsiteX12" fmla="*/ 963545 w 2845372"/>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5372" h="6858000">
                <a:moveTo>
                  <a:pt x="939908" y="0"/>
                </a:moveTo>
                <a:lnTo>
                  <a:pt x="1222349" y="0"/>
                </a:lnTo>
                <a:lnTo>
                  <a:pt x="1244473" y="14997"/>
                </a:lnTo>
                <a:cubicBezTo>
                  <a:pt x="2271636" y="754641"/>
                  <a:pt x="2845372" y="2093192"/>
                  <a:pt x="2845372" y="3621656"/>
                </a:cubicBezTo>
                <a:cubicBezTo>
                  <a:pt x="2845372" y="4969131"/>
                  <a:pt x="1916647" y="5602839"/>
                  <a:pt x="971022" y="6374814"/>
                </a:cubicBezTo>
                <a:cubicBezTo>
                  <a:pt x="798819" y="6515397"/>
                  <a:pt x="628192" y="6653108"/>
                  <a:pt x="454374" y="6780599"/>
                </a:cubicBezTo>
                <a:lnTo>
                  <a:pt x="342618" y="6858000"/>
                </a:lnTo>
                <a:lnTo>
                  <a:pt x="129116" y="6858000"/>
                </a:lnTo>
                <a:lnTo>
                  <a:pt x="0" y="6858000"/>
                </a:lnTo>
                <a:lnTo>
                  <a:pt x="119401" y="6780599"/>
                </a:lnTo>
                <a:cubicBezTo>
                  <a:pt x="305108" y="6653108"/>
                  <a:pt x="487407" y="6515397"/>
                  <a:pt x="671389" y="6374814"/>
                </a:cubicBezTo>
                <a:cubicBezTo>
                  <a:pt x="1681699" y="5602839"/>
                  <a:pt x="2673952" y="4969131"/>
                  <a:pt x="2673952" y="3621656"/>
                </a:cubicBezTo>
                <a:cubicBezTo>
                  <a:pt x="2673952" y="2093192"/>
                  <a:pt x="2060970" y="754641"/>
                  <a:pt x="963545"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 name="Picture 7">
            <a:extLst>
              <a:ext uri="{FF2B5EF4-FFF2-40B4-BE49-F238E27FC236}">
                <a16:creationId xmlns:a16="http://schemas.microsoft.com/office/drawing/2014/main" id="{A5178D51-BD79-4A3D-8234-DE6D27E02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9873" y="8557"/>
            <a:ext cx="1411822" cy="664543"/>
          </a:xfrm>
          <a:prstGeom prst="rect">
            <a:avLst/>
          </a:prstGeom>
        </p:spPr>
      </p:pic>
    </p:spTree>
    <p:extLst>
      <p:ext uri="{BB962C8B-B14F-4D97-AF65-F5344CB8AC3E}">
        <p14:creationId xmlns:p14="http://schemas.microsoft.com/office/powerpoint/2010/main" val="2443011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7A8C5F3-A2B9-A854-227E-419862C26728}"/>
              </a:ext>
            </a:extLst>
          </p:cNvPr>
          <p:cNvSpPr/>
          <p:nvPr/>
        </p:nvSpPr>
        <p:spPr>
          <a:xfrm>
            <a:off x="804873" y="1410240"/>
            <a:ext cx="2385235" cy="1167708"/>
          </a:xfrm>
          <a:prstGeom prst="roundRect">
            <a:avLst>
              <a:gd name="adj" fmla="val 10922"/>
            </a:avLst>
          </a:prstGeom>
          <a:solidFill>
            <a:schemeClr val="accent5">
              <a:lumMod val="20000"/>
              <a:lumOff val="80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  </a:t>
            </a:r>
          </a:p>
          <a:p>
            <a:r>
              <a:rPr lang="en-US" sz="1200" b="1" dirty="0">
                <a:solidFill>
                  <a:schemeClr val="tx1"/>
                </a:solidFill>
              </a:rPr>
              <a:t>Records identified from*:</a:t>
            </a:r>
          </a:p>
          <a:p>
            <a:r>
              <a:rPr lang="en-US" sz="1200" b="1" dirty="0">
                <a:solidFill>
                  <a:schemeClr val="tx1"/>
                </a:solidFill>
              </a:rPr>
              <a:t>Databases (total n=1349)</a:t>
            </a:r>
          </a:p>
          <a:p>
            <a:r>
              <a:rPr lang="en-US" sz="1200" b="1" dirty="0" err="1">
                <a:solidFill>
                  <a:schemeClr val="tx1"/>
                </a:solidFill>
              </a:rPr>
              <a:t>Pubmed</a:t>
            </a:r>
            <a:r>
              <a:rPr lang="en-US" sz="1200" b="1" dirty="0">
                <a:solidFill>
                  <a:schemeClr val="tx1"/>
                </a:solidFill>
              </a:rPr>
              <a:t>=276</a:t>
            </a:r>
          </a:p>
          <a:p>
            <a:r>
              <a:rPr lang="en-US" sz="1200" b="1" dirty="0" err="1">
                <a:solidFill>
                  <a:schemeClr val="tx1"/>
                </a:solidFill>
              </a:rPr>
              <a:t>Proquest</a:t>
            </a:r>
            <a:r>
              <a:rPr lang="en-US" sz="1200" b="1" dirty="0">
                <a:solidFill>
                  <a:schemeClr val="tx1"/>
                </a:solidFill>
              </a:rPr>
              <a:t>=848</a:t>
            </a:r>
          </a:p>
          <a:p>
            <a:r>
              <a:rPr lang="en-US" sz="1200" b="1" dirty="0">
                <a:solidFill>
                  <a:schemeClr val="tx1"/>
                </a:solidFill>
              </a:rPr>
              <a:t>Cochrane=225</a:t>
            </a:r>
            <a:endParaRPr lang="en-IN" sz="1200" dirty="0">
              <a:solidFill>
                <a:schemeClr val="tx1"/>
              </a:solidFill>
            </a:endParaRPr>
          </a:p>
          <a:p>
            <a:endParaRPr lang="en-US" sz="1200" b="1" dirty="0">
              <a:solidFill>
                <a:schemeClr val="tx1"/>
              </a:solidFill>
            </a:endParaRPr>
          </a:p>
        </p:txBody>
      </p:sp>
      <p:sp>
        <p:nvSpPr>
          <p:cNvPr id="12" name="Rectangle: Top Corners Rounded 11">
            <a:extLst>
              <a:ext uri="{FF2B5EF4-FFF2-40B4-BE49-F238E27FC236}">
                <a16:creationId xmlns:a16="http://schemas.microsoft.com/office/drawing/2014/main" id="{3C262C66-128E-A0E1-E4E8-F2799E382607}"/>
              </a:ext>
            </a:extLst>
          </p:cNvPr>
          <p:cNvSpPr/>
          <p:nvPr/>
        </p:nvSpPr>
        <p:spPr>
          <a:xfrm>
            <a:off x="789957" y="3251481"/>
            <a:ext cx="2654897" cy="542635"/>
          </a:xfrm>
          <a:prstGeom prst="round2SameRect">
            <a:avLst/>
          </a:prstGeom>
          <a:solidFill>
            <a:schemeClr val="accent5">
              <a:lumMod val="20000"/>
              <a:lumOff val="80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Reports sought for Title and Abstract Screening (n=971)</a:t>
            </a:r>
            <a:endParaRPr lang="en-IN" sz="1200" b="1" dirty="0">
              <a:solidFill>
                <a:schemeClr val="tx1"/>
              </a:solidFill>
            </a:endParaRPr>
          </a:p>
        </p:txBody>
      </p:sp>
      <p:sp>
        <p:nvSpPr>
          <p:cNvPr id="13" name="Rectangle: Top Corners Rounded 12">
            <a:extLst>
              <a:ext uri="{FF2B5EF4-FFF2-40B4-BE49-F238E27FC236}">
                <a16:creationId xmlns:a16="http://schemas.microsoft.com/office/drawing/2014/main" id="{29A3FF67-36CD-C306-4C21-8079C72C26E2}"/>
              </a:ext>
            </a:extLst>
          </p:cNvPr>
          <p:cNvSpPr/>
          <p:nvPr/>
        </p:nvSpPr>
        <p:spPr>
          <a:xfrm>
            <a:off x="787784" y="4685232"/>
            <a:ext cx="2654893" cy="542635"/>
          </a:xfrm>
          <a:prstGeom prst="round2SameRect">
            <a:avLst/>
          </a:prstGeom>
          <a:solidFill>
            <a:schemeClr val="accent5">
              <a:lumMod val="20000"/>
              <a:lumOff val="80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Reports assessed for eligibility (n=13+23)</a:t>
            </a:r>
          </a:p>
          <a:p>
            <a:r>
              <a:rPr lang="en-US" sz="1200" b="1" dirty="0">
                <a:solidFill>
                  <a:schemeClr val="tx1"/>
                </a:solidFill>
              </a:rPr>
              <a:t>                                                        </a:t>
            </a:r>
            <a:endParaRPr lang="en-IN" sz="1200" b="1" dirty="0">
              <a:solidFill>
                <a:schemeClr val="tx1"/>
              </a:solidFill>
            </a:endParaRPr>
          </a:p>
        </p:txBody>
      </p:sp>
      <p:sp>
        <p:nvSpPr>
          <p:cNvPr id="17" name="Rectangle: Rounded Corners 16">
            <a:extLst>
              <a:ext uri="{FF2B5EF4-FFF2-40B4-BE49-F238E27FC236}">
                <a16:creationId xmlns:a16="http://schemas.microsoft.com/office/drawing/2014/main" id="{7B178216-33B5-96DC-4709-E36A68A8C6DE}"/>
              </a:ext>
            </a:extLst>
          </p:cNvPr>
          <p:cNvSpPr/>
          <p:nvPr/>
        </p:nvSpPr>
        <p:spPr>
          <a:xfrm>
            <a:off x="3755970" y="5350549"/>
            <a:ext cx="3497593" cy="374098"/>
          </a:xfrm>
          <a:prstGeom prst="roundRect">
            <a:avLst>
              <a:gd name="adj" fmla="val 13514"/>
            </a:avLst>
          </a:prstGeom>
          <a:solidFill>
            <a:schemeClr val="bg1">
              <a:lumMod val="95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solidFill>
            </a:endParaRPr>
          </a:p>
          <a:p>
            <a:r>
              <a:rPr lang="en-US" sz="1200" b="1" dirty="0">
                <a:solidFill>
                  <a:schemeClr val="tx1"/>
                </a:solidFill>
              </a:rPr>
              <a:t>Reports excluded because of no full text* (n=1)</a:t>
            </a:r>
          </a:p>
          <a:p>
            <a:pPr algn="ctr"/>
            <a:endParaRPr lang="en-US" sz="1200" b="1" dirty="0">
              <a:solidFill>
                <a:schemeClr val="tx1"/>
              </a:solidFill>
            </a:endParaRPr>
          </a:p>
        </p:txBody>
      </p:sp>
      <p:sp>
        <p:nvSpPr>
          <p:cNvPr id="20" name="Rectangle: Top Corners Rounded 19">
            <a:extLst>
              <a:ext uri="{FF2B5EF4-FFF2-40B4-BE49-F238E27FC236}">
                <a16:creationId xmlns:a16="http://schemas.microsoft.com/office/drawing/2014/main" id="{DC293E44-0DD5-035D-0D04-F6674CC006FF}"/>
              </a:ext>
            </a:extLst>
          </p:cNvPr>
          <p:cNvSpPr/>
          <p:nvPr/>
        </p:nvSpPr>
        <p:spPr>
          <a:xfrm>
            <a:off x="3761842" y="2747776"/>
            <a:ext cx="3779511" cy="1550043"/>
          </a:xfrm>
          <a:prstGeom prst="round2SameRect">
            <a:avLst/>
          </a:prstGeom>
          <a:solidFill>
            <a:schemeClr val="bg1">
              <a:lumMod val="95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Reports removed after Title and Abstract Screening by Reviewer (n=958) </a:t>
            </a:r>
          </a:p>
          <a:p>
            <a:r>
              <a:rPr lang="en-US" sz="1200" b="1" dirty="0">
                <a:solidFill>
                  <a:schemeClr val="tx1"/>
                </a:solidFill>
              </a:rPr>
              <a:t>Reports excluded: </a:t>
            </a:r>
          </a:p>
          <a:p>
            <a:pPr marL="628650" lvl="1" indent="-171450">
              <a:buFont typeface="Arial" panose="020B0604020202020204" pitchFamily="34" charset="0"/>
              <a:buChar char="•"/>
            </a:pPr>
            <a:r>
              <a:rPr lang="en-US" sz="1200" b="1" dirty="0">
                <a:solidFill>
                  <a:schemeClr val="tx1"/>
                </a:solidFill>
              </a:rPr>
              <a:t>Study Title not meeting inclusion  (n=486)</a:t>
            </a:r>
          </a:p>
          <a:p>
            <a:pPr marL="628650" lvl="1" indent="-171450">
              <a:buFont typeface="Arial" panose="020B0604020202020204" pitchFamily="34" charset="0"/>
              <a:buChar char="•"/>
            </a:pPr>
            <a:r>
              <a:rPr lang="en-US" sz="1200" b="1" dirty="0">
                <a:solidFill>
                  <a:schemeClr val="tx1"/>
                </a:solidFill>
              </a:rPr>
              <a:t>Wrong Population (n=396)</a:t>
            </a:r>
          </a:p>
          <a:p>
            <a:pPr marL="628650" lvl="1" indent="-171450">
              <a:buFont typeface="Arial" panose="020B0604020202020204" pitchFamily="34" charset="0"/>
              <a:buChar char="•"/>
            </a:pPr>
            <a:r>
              <a:rPr lang="en-US" sz="1200" b="1" dirty="0">
                <a:solidFill>
                  <a:schemeClr val="tx1"/>
                </a:solidFill>
              </a:rPr>
              <a:t>Different Study Design (n=69)</a:t>
            </a:r>
          </a:p>
          <a:p>
            <a:pPr marL="628650" lvl="1" indent="-171450">
              <a:buFont typeface="Arial" panose="020B0604020202020204" pitchFamily="34" charset="0"/>
              <a:buChar char="•"/>
            </a:pPr>
            <a:r>
              <a:rPr lang="en-US" sz="1200" b="1" dirty="0">
                <a:solidFill>
                  <a:schemeClr val="tx1"/>
                </a:solidFill>
              </a:rPr>
              <a:t>Foreign Language(n=7)</a:t>
            </a:r>
          </a:p>
        </p:txBody>
      </p:sp>
      <p:cxnSp>
        <p:nvCxnSpPr>
          <p:cNvPr id="29" name="Straight Connector 28">
            <a:extLst>
              <a:ext uri="{FF2B5EF4-FFF2-40B4-BE49-F238E27FC236}">
                <a16:creationId xmlns:a16="http://schemas.microsoft.com/office/drawing/2014/main" id="{8EBAF2C3-74E2-9D39-6228-C24D96DC16C9}"/>
              </a:ext>
            </a:extLst>
          </p:cNvPr>
          <p:cNvCxnSpPr/>
          <p:nvPr/>
        </p:nvCxnSpPr>
        <p:spPr>
          <a:xfrm>
            <a:off x="1121080" y="7096487"/>
            <a:ext cx="0"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64DA9CEE-1334-D484-A601-F90AA2E951BE}"/>
              </a:ext>
            </a:extLst>
          </p:cNvPr>
          <p:cNvCxnSpPr>
            <a:cxnSpLocks/>
          </p:cNvCxnSpPr>
          <p:nvPr/>
        </p:nvCxnSpPr>
        <p:spPr>
          <a:xfrm>
            <a:off x="1976960" y="2684395"/>
            <a:ext cx="0" cy="50369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F244EC6-28A4-C14A-DC3C-43E2D378BAA2}"/>
              </a:ext>
            </a:extLst>
          </p:cNvPr>
          <p:cNvCxnSpPr>
            <a:cxnSpLocks/>
          </p:cNvCxnSpPr>
          <p:nvPr/>
        </p:nvCxnSpPr>
        <p:spPr>
          <a:xfrm>
            <a:off x="1986617" y="3813189"/>
            <a:ext cx="0" cy="85408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05A6D6E7-0C1C-1FA2-FE79-6DEFBEE04315}"/>
              </a:ext>
            </a:extLst>
          </p:cNvPr>
          <p:cNvCxnSpPr>
            <a:cxnSpLocks/>
          </p:cNvCxnSpPr>
          <p:nvPr/>
        </p:nvCxnSpPr>
        <p:spPr>
          <a:xfrm>
            <a:off x="1981788" y="5227867"/>
            <a:ext cx="0" cy="562159"/>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8394151E-8BEF-1C30-A661-EBC375B09EBA}"/>
              </a:ext>
            </a:extLst>
          </p:cNvPr>
          <p:cNvCxnSpPr>
            <a:cxnSpLocks/>
          </p:cNvCxnSpPr>
          <p:nvPr/>
        </p:nvCxnSpPr>
        <p:spPr>
          <a:xfrm>
            <a:off x="3452001" y="3589497"/>
            <a:ext cx="316363"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437E81A7-EEF3-E6D7-C54B-934533AA96DC}"/>
              </a:ext>
            </a:extLst>
          </p:cNvPr>
          <p:cNvSpPr txBox="1"/>
          <p:nvPr/>
        </p:nvSpPr>
        <p:spPr>
          <a:xfrm>
            <a:off x="3358554" y="737157"/>
            <a:ext cx="5011561" cy="276999"/>
          </a:xfrm>
          <a:prstGeom prst="rect">
            <a:avLst/>
          </a:prstGeom>
          <a:solidFill>
            <a:schemeClr val="accent6">
              <a:lumMod val="20000"/>
              <a:lumOff val="80000"/>
            </a:schemeClr>
          </a:solidFill>
          <a:ln w="12700">
            <a:solidFill>
              <a:srgbClr val="002060"/>
            </a:solidFill>
          </a:ln>
        </p:spPr>
        <p:txBody>
          <a:bodyPr wrap="square" rtlCol="0">
            <a:spAutoFit/>
          </a:bodyPr>
          <a:lstStyle/>
          <a:p>
            <a:pPr algn="ctr"/>
            <a:r>
              <a:rPr lang="en-US" sz="1200" b="1" dirty="0"/>
              <a:t>PRISMA flow diagram for Systematic Reviews, 2020</a:t>
            </a:r>
            <a:endParaRPr lang="en-IN" sz="1200" b="1" dirty="0"/>
          </a:p>
        </p:txBody>
      </p:sp>
      <p:cxnSp>
        <p:nvCxnSpPr>
          <p:cNvPr id="14" name="Straight Arrow Connector 13">
            <a:extLst>
              <a:ext uri="{FF2B5EF4-FFF2-40B4-BE49-F238E27FC236}">
                <a16:creationId xmlns:a16="http://schemas.microsoft.com/office/drawing/2014/main" id="{016F63FF-FFDA-1386-ED20-1EFFCF59F58C}"/>
              </a:ext>
            </a:extLst>
          </p:cNvPr>
          <p:cNvCxnSpPr>
            <a:cxnSpLocks/>
          </p:cNvCxnSpPr>
          <p:nvPr/>
        </p:nvCxnSpPr>
        <p:spPr>
          <a:xfrm>
            <a:off x="3190332" y="2006785"/>
            <a:ext cx="422979"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ABBB0160-9EC0-3479-A3B7-E875AA59003E}"/>
              </a:ext>
            </a:extLst>
          </p:cNvPr>
          <p:cNvSpPr/>
          <p:nvPr/>
        </p:nvSpPr>
        <p:spPr>
          <a:xfrm>
            <a:off x="3610183" y="1520303"/>
            <a:ext cx="3789169" cy="829415"/>
          </a:xfrm>
          <a:prstGeom prst="roundRect">
            <a:avLst>
              <a:gd name="adj" fmla="val 4102"/>
            </a:avLst>
          </a:prstGeom>
          <a:solidFill>
            <a:schemeClr val="bg1">
              <a:lumMod val="95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Records removed before screening: </a:t>
            </a:r>
          </a:p>
          <a:p>
            <a:r>
              <a:rPr lang="en-US" sz="1200" b="1" dirty="0">
                <a:solidFill>
                  <a:schemeClr val="tx1"/>
                </a:solidFill>
              </a:rPr>
              <a:t>Duplicates records removed by automation tool (n= 182)</a:t>
            </a:r>
          </a:p>
          <a:p>
            <a:r>
              <a:rPr lang="en-US" sz="1200" b="1" dirty="0">
                <a:solidFill>
                  <a:schemeClr val="tx1"/>
                </a:solidFill>
              </a:rPr>
              <a:t>Records removed for other reasons (n= 196)</a:t>
            </a:r>
          </a:p>
        </p:txBody>
      </p:sp>
      <p:sp>
        <p:nvSpPr>
          <p:cNvPr id="3" name="Rectangle 2">
            <a:extLst>
              <a:ext uri="{FF2B5EF4-FFF2-40B4-BE49-F238E27FC236}">
                <a16:creationId xmlns:a16="http://schemas.microsoft.com/office/drawing/2014/main" id="{6E21C529-3838-C434-8D49-2D268D72882C}"/>
              </a:ext>
            </a:extLst>
          </p:cNvPr>
          <p:cNvSpPr/>
          <p:nvPr/>
        </p:nvSpPr>
        <p:spPr>
          <a:xfrm>
            <a:off x="231501" y="1376037"/>
            <a:ext cx="400110" cy="1095746"/>
          </a:xfrm>
          <a:prstGeom prst="rect">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N" sz="1200" b="1" dirty="0">
                <a:solidFill>
                  <a:schemeClr val="tx1"/>
                </a:solidFill>
              </a:rPr>
              <a:t>Identification</a:t>
            </a:r>
          </a:p>
        </p:txBody>
      </p:sp>
      <p:sp>
        <p:nvSpPr>
          <p:cNvPr id="22" name="TextBox 21">
            <a:extLst>
              <a:ext uri="{FF2B5EF4-FFF2-40B4-BE49-F238E27FC236}">
                <a16:creationId xmlns:a16="http://schemas.microsoft.com/office/drawing/2014/main" id="{A67E5BBE-1B00-2D3A-76B2-5A4D2C8B8C9D}"/>
              </a:ext>
            </a:extLst>
          </p:cNvPr>
          <p:cNvSpPr txBox="1"/>
          <p:nvPr/>
        </p:nvSpPr>
        <p:spPr>
          <a:xfrm>
            <a:off x="246890" y="2719202"/>
            <a:ext cx="369332" cy="1200329"/>
          </a:xfrm>
          <a:prstGeom prst="rect">
            <a:avLst/>
          </a:prstGeom>
          <a:noFill/>
          <a:ln>
            <a:solidFill>
              <a:srgbClr val="002060"/>
            </a:solidFill>
          </a:ln>
        </p:spPr>
        <p:txBody>
          <a:bodyPr vert="vert270" wrap="square" rtlCol="0">
            <a:spAutoFit/>
          </a:bodyPr>
          <a:lstStyle/>
          <a:p>
            <a:pPr algn="ctr"/>
            <a:r>
              <a:rPr lang="en-IN" sz="1200" b="1" dirty="0"/>
              <a:t>Screening</a:t>
            </a:r>
          </a:p>
        </p:txBody>
      </p:sp>
      <p:sp>
        <p:nvSpPr>
          <p:cNvPr id="23" name="TextBox 22">
            <a:extLst>
              <a:ext uri="{FF2B5EF4-FFF2-40B4-BE49-F238E27FC236}">
                <a16:creationId xmlns:a16="http://schemas.microsoft.com/office/drawing/2014/main" id="{159DB6D2-ABE4-E5DC-F88D-D7FE3AA7C897}"/>
              </a:ext>
            </a:extLst>
          </p:cNvPr>
          <p:cNvSpPr txBox="1"/>
          <p:nvPr/>
        </p:nvSpPr>
        <p:spPr>
          <a:xfrm>
            <a:off x="246890" y="4182745"/>
            <a:ext cx="369332" cy="1200329"/>
          </a:xfrm>
          <a:prstGeom prst="rect">
            <a:avLst/>
          </a:prstGeom>
          <a:noFill/>
          <a:ln>
            <a:solidFill>
              <a:srgbClr val="002060"/>
            </a:solidFill>
          </a:ln>
        </p:spPr>
        <p:txBody>
          <a:bodyPr vert="vert270" wrap="square" rtlCol="0">
            <a:spAutoFit/>
          </a:bodyPr>
          <a:lstStyle/>
          <a:p>
            <a:pPr algn="ctr"/>
            <a:r>
              <a:rPr lang="en-IN" sz="1200" b="1" dirty="0"/>
              <a:t>Eligibility</a:t>
            </a:r>
          </a:p>
        </p:txBody>
      </p:sp>
      <p:sp>
        <p:nvSpPr>
          <p:cNvPr id="24" name="TextBox 23">
            <a:extLst>
              <a:ext uri="{FF2B5EF4-FFF2-40B4-BE49-F238E27FC236}">
                <a16:creationId xmlns:a16="http://schemas.microsoft.com/office/drawing/2014/main" id="{2EA727F0-7EE4-FF0E-CC04-40DD95E475E2}"/>
              </a:ext>
            </a:extLst>
          </p:cNvPr>
          <p:cNvSpPr txBox="1"/>
          <p:nvPr/>
        </p:nvSpPr>
        <p:spPr>
          <a:xfrm>
            <a:off x="231501" y="5620412"/>
            <a:ext cx="369332" cy="1053891"/>
          </a:xfrm>
          <a:prstGeom prst="rect">
            <a:avLst/>
          </a:prstGeom>
          <a:noFill/>
          <a:ln>
            <a:solidFill>
              <a:srgbClr val="002060"/>
            </a:solidFill>
          </a:ln>
        </p:spPr>
        <p:txBody>
          <a:bodyPr vert="vert270" wrap="square" rtlCol="0">
            <a:spAutoFit/>
          </a:bodyPr>
          <a:lstStyle/>
          <a:p>
            <a:pPr algn="ctr"/>
            <a:r>
              <a:rPr lang="en-IN" sz="1200" b="1" dirty="0"/>
              <a:t>Included</a:t>
            </a:r>
          </a:p>
        </p:txBody>
      </p:sp>
      <p:sp>
        <p:nvSpPr>
          <p:cNvPr id="26" name="Rectangle: Top Corners Rounded 25">
            <a:extLst>
              <a:ext uri="{FF2B5EF4-FFF2-40B4-BE49-F238E27FC236}">
                <a16:creationId xmlns:a16="http://schemas.microsoft.com/office/drawing/2014/main" id="{F6221254-E1DE-4CA3-B0AA-02E623FF277B}"/>
              </a:ext>
            </a:extLst>
          </p:cNvPr>
          <p:cNvSpPr/>
          <p:nvPr/>
        </p:nvSpPr>
        <p:spPr>
          <a:xfrm>
            <a:off x="7673680" y="1080171"/>
            <a:ext cx="3919230" cy="283544"/>
          </a:xfrm>
          <a:prstGeom prst="round2Same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Identification of new Studies via other methods</a:t>
            </a:r>
            <a:endParaRPr lang="en-IN" sz="1400" b="1" dirty="0">
              <a:solidFill>
                <a:schemeClr val="tx1"/>
              </a:solidFill>
            </a:endParaRPr>
          </a:p>
        </p:txBody>
      </p:sp>
      <p:sp>
        <p:nvSpPr>
          <p:cNvPr id="27" name="Rectangle: Top Corners Rounded 26">
            <a:extLst>
              <a:ext uri="{FF2B5EF4-FFF2-40B4-BE49-F238E27FC236}">
                <a16:creationId xmlns:a16="http://schemas.microsoft.com/office/drawing/2014/main" id="{D349DF4A-3789-454D-B8C6-5F0B82CE56BC}"/>
              </a:ext>
            </a:extLst>
          </p:cNvPr>
          <p:cNvSpPr/>
          <p:nvPr/>
        </p:nvSpPr>
        <p:spPr>
          <a:xfrm>
            <a:off x="877800" y="1063296"/>
            <a:ext cx="5781127" cy="283547"/>
          </a:xfrm>
          <a:prstGeom prst="round2Same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Identification of new studies via databases and registers</a:t>
            </a:r>
            <a:endParaRPr lang="en-IN" sz="1400" b="1" dirty="0">
              <a:solidFill>
                <a:schemeClr val="tx1"/>
              </a:solidFill>
            </a:endParaRPr>
          </a:p>
        </p:txBody>
      </p:sp>
      <p:sp>
        <p:nvSpPr>
          <p:cNvPr id="31" name="Rectangle: Rounded Corners 30">
            <a:extLst>
              <a:ext uri="{FF2B5EF4-FFF2-40B4-BE49-F238E27FC236}">
                <a16:creationId xmlns:a16="http://schemas.microsoft.com/office/drawing/2014/main" id="{424B0D3B-EA1A-44C1-BCC2-B6AEC60594E8}"/>
              </a:ext>
            </a:extLst>
          </p:cNvPr>
          <p:cNvSpPr/>
          <p:nvPr/>
        </p:nvSpPr>
        <p:spPr>
          <a:xfrm>
            <a:off x="7760691" y="1524506"/>
            <a:ext cx="2355526" cy="113690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dirty="0">
                <a:solidFill>
                  <a:schemeClr val="tx1"/>
                </a:solidFill>
              </a:rPr>
              <a:t>Records identified from:</a:t>
            </a:r>
          </a:p>
          <a:p>
            <a:r>
              <a:rPr lang="en-US" sz="1300" dirty="0">
                <a:solidFill>
                  <a:schemeClr val="tx1"/>
                </a:solidFill>
              </a:rPr>
              <a:t>Google Searches  (n=25)</a:t>
            </a:r>
          </a:p>
          <a:p>
            <a:r>
              <a:rPr lang="en-US" sz="1300" dirty="0">
                <a:solidFill>
                  <a:schemeClr val="tx1"/>
                </a:solidFill>
              </a:rPr>
              <a:t>Citation searching (n=17) </a:t>
            </a:r>
            <a:endParaRPr lang="en-IN" sz="1300" dirty="0">
              <a:solidFill>
                <a:schemeClr val="tx1"/>
              </a:solidFill>
            </a:endParaRPr>
          </a:p>
        </p:txBody>
      </p:sp>
      <p:sp>
        <p:nvSpPr>
          <p:cNvPr id="32" name="Rectangle: Top Corners Rounded 31">
            <a:extLst>
              <a:ext uri="{FF2B5EF4-FFF2-40B4-BE49-F238E27FC236}">
                <a16:creationId xmlns:a16="http://schemas.microsoft.com/office/drawing/2014/main" id="{93F6529A-A6AD-425C-AB19-8CFD1D643BD3}"/>
              </a:ext>
            </a:extLst>
          </p:cNvPr>
          <p:cNvSpPr/>
          <p:nvPr/>
        </p:nvSpPr>
        <p:spPr>
          <a:xfrm>
            <a:off x="7925013" y="3011897"/>
            <a:ext cx="1710644" cy="470212"/>
          </a:xfrm>
          <a:prstGeom prst="round2Same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dirty="0">
                <a:solidFill>
                  <a:schemeClr val="tx1"/>
                </a:solidFill>
              </a:rPr>
              <a:t>Reports sought for retrieval (n=23)</a:t>
            </a:r>
            <a:endParaRPr lang="en-IN" sz="1300" dirty="0">
              <a:solidFill>
                <a:schemeClr val="tx1"/>
              </a:solidFill>
            </a:endParaRPr>
          </a:p>
        </p:txBody>
      </p:sp>
      <p:sp>
        <p:nvSpPr>
          <p:cNvPr id="34" name="Rectangle: Top Corners Rounded 33">
            <a:extLst>
              <a:ext uri="{FF2B5EF4-FFF2-40B4-BE49-F238E27FC236}">
                <a16:creationId xmlns:a16="http://schemas.microsoft.com/office/drawing/2014/main" id="{4AF020D4-D34B-4DDB-9B63-9887F0BE1121}"/>
              </a:ext>
            </a:extLst>
          </p:cNvPr>
          <p:cNvSpPr/>
          <p:nvPr/>
        </p:nvSpPr>
        <p:spPr>
          <a:xfrm>
            <a:off x="7991462" y="3885519"/>
            <a:ext cx="1644195" cy="673057"/>
          </a:xfrm>
          <a:prstGeom prst="round2Same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dirty="0">
                <a:solidFill>
                  <a:schemeClr val="tx1"/>
                </a:solidFill>
              </a:rPr>
              <a:t>Reports assessed  for eligibility (n=23)</a:t>
            </a:r>
            <a:endParaRPr lang="en-IN" sz="1300" dirty="0">
              <a:solidFill>
                <a:schemeClr val="tx1"/>
              </a:solidFill>
            </a:endParaRPr>
          </a:p>
        </p:txBody>
      </p:sp>
      <p:sp>
        <p:nvSpPr>
          <p:cNvPr id="35" name="Rectangle: Rounded Corners 34">
            <a:extLst>
              <a:ext uri="{FF2B5EF4-FFF2-40B4-BE49-F238E27FC236}">
                <a16:creationId xmlns:a16="http://schemas.microsoft.com/office/drawing/2014/main" id="{AF03FD55-5F9F-44E5-97EC-F537005B0E66}"/>
              </a:ext>
            </a:extLst>
          </p:cNvPr>
          <p:cNvSpPr/>
          <p:nvPr/>
        </p:nvSpPr>
        <p:spPr>
          <a:xfrm>
            <a:off x="10270546" y="1479088"/>
            <a:ext cx="1841389" cy="1339536"/>
          </a:xfrm>
          <a:prstGeom prst="roundRect">
            <a:avLst>
              <a:gd name="adj" fmla="val 170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solidFill>
            </a:endParaRPr>
          </a:p>
          <a:p>
            <a:r>
              <a:rPr lang="en-US" sz="1200" b="1" dirty="0">
                <a:solidFill>
                  <a:schemeClr val="tx1"/>
                </a:solidFill>
              </a:rPr>
              <a:t>Reports excluded</a:t>
            </a:r>
          </a:p>
          <a:p>
            <a:r>
              <a:rPr lang="en-US" sz="1200" b="1" dirty="0">
                <a:solidFill>
                  <a:schemeClr val="tx1"/>
                </a:solidFill>
              </a:rPr>
              <a:t>Duplicates (n=7)</a:t>
            </a:r>
          </a:p>
          <a:p>
            <a:r>
              <a:rPr lang="en-US" sz="1200" b="1" dirty="0">
                <a:solidFill>
                  <a:schemeClr val="tx1"/>
                </a:solidFill>
              </a:rPr>
              <a:t>Wrong Population (n=2)</a:t>
            </a:r>
          </a:p>
          <a:p>
            <a:r>
              <a:rPr lang="en-US" sz="1200" b="1" dirty="0">
                <a:solidFill>
                  <a:schemeClr val="tx1"/>
                </a:solidFill>
              </a:rPr>
              <a:t>Wrong Study Design (n=4)  </a:t>
            </a:r>
          </a:p>
          <a:p>
            <a:r>
              <a:rPr lang="en-US" sz="1200" b="1" dirty="0">
                <a:solidFill>
                  <a:schemeClr val="tx1"/>
                </a:solidFill>
              </a:rPr>
              <a:t>Wrong Title= (n=5)</a:t>
            </a:r>
          </a:p>
          <a:p>
            <a:r>
              <a:rPr lang="en-US" sz="1200" b="1" dirty="0">
                <a:solidFill>
                  <a:schemeClr val="tx1"/>
                </a:solidFill>
              </a:rPr>
              <a:t>No full text=(n=1)</a:t>
            </a:r>
          </a:p>
          <a:p>
            <a:pPr algn="ctr"/>
            <a:endParaRPr lang="en-US" dirty="0">
              <a:solidFill>
                <a:schemeClr val="tx1"/>
              </a:solidFill>
            </a:endParaRPr>
          </a:p>
        </p:txBody>
      </p:sp>
      <p:cxnSp>
        <p:nvCxnSpPr>
          <p:cNvPr id="36" name="Straight Connector 35">
            <a:extLst>
              <a:ext uri="{FF2B5EF4-FFF2-40B4-BE49-F238E27FC236}">
                <a16:creationId xmlns:a16="http://schemas.microsoft.com/office/drawing/2014/main" id="{72138275-B24E-46E2-BBAD-B9BF0DCF42BF}"/>
              </a:ext>
            </a:extLst>
          </p:cNvPr>
          <p:cNvCxnSpPr>
            <a:cxnSpLocks/>
          </p:cNvCxnSpPr>
          <p:nvPr/>
        </p:nvCxnSpPr>
        <p:spPr>
          <a:xfrm>
            <a:off x="8780335" y="4588301"/>
            <a:ext cx="0" cy="424346"/>
          </a:xfrm>
          <a:prstGeom prst="line">
            <a:avLst/>
          </a:prstGeom>
          <a:ln w="19050"/>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4613FC3B-3F63-424A-A096-0B9693330C75}"/>
              </a:ext>
            </a:extLst>
          </p:cNvPr>
          <p:cNvCxnSpPr>
            <a:cxnSpLocks/>
          </p:cNvCxnSpPr>
          <p:nvPr/>
        </p:nvCxnSpPr>
        <p:spPr>
          <a:xfrm flipH="1" flipV="1">
            <a:off x="3479411" y="4990831"/>
            <a:ext cx="5300924" cy="218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8" name="Rectangle: Top Corners Rounded 37">
            <a:extLst>
              <a:ext uri="{FF2B5EF4-FFF2-40B4-BE49-F238E27FC236}">
                <a16:creationId xmlns:a16="http://schemas.microsoft.com/office/drawing/2014/main" id="{71993681-8BAE-47A4-903B-2BC64CCE5450}"/>
              </a:ext>
            </a:extLst>
          </p:cNvPr>
          <p:cNvSpPr/>
          <p:nvPr/>
        </p:nvSpPr>
        <p:spPr>
          <a:xfrm>
            <a:off x="806425" y="5794953"/>
            <a:ext cx="2645576" cy="542635"/>
          </a:xfrm>
          <a:prstGeom prst="round2SameRect">
            <a:avLst/>
          </a:prstGeom>
          <a:solidFill>
            <a:schemeClr val="accent5">
              <a:lumMod val="20000"/>
              <a:lumOff val="80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solidFill>
            </a:endParaRPr>
          </a:p>
          <a:p>
            <a:r>
              <a:rPr lang="en-US" sz="1200" b="1" dirty="0">
                <a:solidFill>
                  <a:schemeClr val="tx1"/>
                </a:solidFill>
              </a:rPr>
              <a:t>Reports of Final included studies (n=35)</a:t>
            </a:r>
          </a:p>
          <a:p>
            <a:endParaRPr lang="en-IN" sz="1200" b="1" dirty="0">
              <a:solidFill>
                <a:schemeClr val="tx1"/>
              </a:solidFill>
            </a:endParaRPr>
          </a:p>
        </p:txBody>
      </p:sp>
      <p:cxnSp>
        <p:nvCxnSpPr>
          <p:cNvPr id="48" name="Straight Arrow Connector 47">
            <a:extLst>
              <a:ext uri="{FF2B5EF4-FFF2-40B4-BE49-F238E27FC236}">
                <a16:creationId xmlns:a16="http://schemas.microsoft.com/office/drawing/2014/main" id="{E7F234ED-3BB5-49A1-B1B2-6358407BA4EB}"/>
              </a:ext>
            </a:extLst>
          </p:cNvPr>
          <p:cNvCxnSpPr>
            <a:cxnSpLocks/>
          </p:cNvCxnSpPr>
          <p:nvPr/>
        </p:nvCxnSpPr>
        <p:spPr>
          <a:xfrm>
            <a:off x="8780335" y="2650078"/>
            <a:ext cx="0" cy="367864"/>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BCEEF312-6212-466C-B2D7-67A445708FA8}"/>
              </a:ext>
            </a:extLst>
          </p:cNvPr>
          <p:cNvCxnSpPr>
            <a:cxnSpLocks/>
          </p:cNvCxnSpPr>
          <p:nvPr/>
        </p:nvCxnSpPr>
        <p:spPr>
          <a:xfrm>
            <a:off x="8780335" y="3504453"/>
            <a:ext cx="0" cy="367864"/>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A8F5C5B-2B16-46D9-9625-25156DB6AE53}"/>
              </a:ext>
            </a:extLst>
          </p:cNvPr>
          <p:cNvCxnSpPr>
            <a:cxnSpLocks/>
            <a:stCxn id="31" idx="3"/>
          </p:cNvCxnSpPr>
          <p:nvPr/>
        </p:nvCxnSpPr>
        <p:spPr>
          <a:xfrm>
            <a:off x="10116217" y="2092960"/>
            <a:ext cx="154106"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24095F9-D98A-BF4C-816D-E962B95CEFBE}"/>
              </a:ext>
            </a:extLst>
          </p:cNvPr>
          <p:cNvSpPr txBox="1"/>
          <p:nvPr/>
        </p:nvSpPr>
        <p:spPr>
          <a:xfrm>
            <a:off x="2441359" y="221942"/>
            <a:ext cx="6338976" cy="369332"/>
          </a:xfrm>
          <a:prstGeom prst="rect">
            <a:avLst/>
          </a:prstGeom>
          <a:noFill/>
        </p:spPr>
        <p:txBody>
          <a:bodyPr wrap="square" rtlCol="0">
            <a:spAutoFit/>
          </a:bodyPr>
          <a:lstStyle/>
          <a:p>
            <a:pPr algn="ctr"/>
            <a:r>
              <a:rPr lang="en-US" dirty="0">
                <a:ln w="0"/>
                <a:effectLst>
                  <a:outerShdw blurRad="38100" dist="19050" dir="2700000" algn="tl" rotWithShape="0">
                    <a:schemeClr val="dk1">
                      <a:alpha val="40000"/>
                    </a:schemeClr>
                  </a:outerShdw>
                </a:effectLst>
              </a:rPr>
              <a:t>DESCRIPTION OF THE STUDIES</a:t>
            </a:r>
            <a:endParaRPr lang="en-IN" dirty="0">
              <a:ln w="0"/>
              <a:effectLst>
                <a:outerShdw blurRad="38100" dist="19050" dir="2700000" algn="tl" rotWithShape="0">
                  <a:schemeClr val="dk1">
                    <a:alpha val="40000"/>
                  </a:schemeClr>
                </a:outerShdw>
              </a:effectLst>
            </a:endParaRPr>
          </a:p>
        </p:txBody>
      </p:sp>
      <p:pic>
        <p:nvPicPr>
          <p:cNvPr id="39" name="Picture 38">
            <a:extLst>
              <a:ext uri="{FF2B5EF4-FFF2-40B4-BE49-F238E27FC236}">
                <a16:creationId xmlns:a16="http://schemas.microsoft.com/office/drawing/2014/main" id="{7FACFC3A-E5EE-4188-BE3E-97E2F332A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7754" y="43972"/>
            <a:ext cx="1304246" cy="613907"/>
          </a:xfrm>
          <a:prstGeom prst="rect">
            <a:avLst/>
          </a:prstGeom>
        </p:spPr>
      </p:pic>
    </p:spTree>
    <p:extLst>
      <p:ext uri="{BB962C8B-B14F-4D97-AF65-F5344CB8AC3E}">
        <p14:creationId xmlns:p14="http://schemas.microsoft.com/office/powerpoint/2010/main" val="12245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3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5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4"/>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7" grpId="0" animBg="1"/>
      <p:bldP spid="20" grpId="0" animBg="1"/>
      <p:bldP spid="94" grpId="0" animBg="1"/>
      <p:bldP spid="2" grpId="0" animBg="1"/>
      <p:bldP spid="3" grpId="0" animBg="1"/>
      <p:bldP spid="22" grpId="0" animBg="1"/>
      <p:bldP spid="23" grpId="0" animBg="1"/>
      <p:bldP spid="24" grpId="0" animBg="1"/>
      <p:bldP spid="26" grpId="0" animBg="1"/>
      <p:bldP spid="27" grpId="0" animBg="1"/>
      <p:bldP spid="31" grpId="0" animBg="1"/>
      <p:bldP spid="32" grpId="0" animBg="1"/>
      <p:bldP spid="34" grpId="0" animBg="1"/>
      <p:bldP spid="35"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4" name="Straight Connector 13">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8" name="TextBox 5">
            <a:extLst>
              <a:ext uri="{FF2B5EF4-FFF2-40B4-BE49-F238E27FC236}">
                <a16:creationId xmlns:a16="http://schemas.microsoft.com/office/drawing/2014/main" id="{E105B58B-3C24-6E2E-3019-2514691626E3}"/>
              </a:ext>
            </a:extLst>
          </p:cNvPr>
          <p:cNvGraphicFramePr/>
          <p:nvPr>
            <p:extLst>
              <p:ext uri="{D42A27DB-BD31-4B8C-83A1-F6EECF244321}">
                <p14:modId xmlns:p14="http://schemas.microsoft.com/office/powerpoint/2010/main" val="2716895267"/>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64DC95CA-0424-4E0A-A83B-C4B2A3A3CF7C}"/>
              </a:ext>
            </a:extLst>
          </p:cNvPr>
          <p:cNvSpPr txBox="1"/>
          <p:nvPr/>
        </p:nvSpPr>
        <p:spPr>
          <a:xfrm>
            <a:off x="-615220" y="3067981"/>
            <a:ext cx="6338976" cy="461665"/>
          </a:xfrm>
          <a:prstGeom prst="rect">
            <a:avLst/>
          </a:prstGeom>
          <a:noFill/>
        </p:spPr>
        <p:txBody>
          <a:bodyPr wrap="square" rtlCol="0">
            <a:spAutoFit/>
          </a:bodyPr>
          <a:lstStyle/>
          <a:p>
            <a:pPr algn="ct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Results (Cont.)</a:t>
            </a:r>
            <a:endParaRPr lang="en-IN"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0238CB0-B119-471B-A631-40CB310EF8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65635" y="8313"/>
            <a:ext cx="1350045" cy="635465"/>
          </a:xfrm>
          <a:prstGeom prst="rect">
            <a:avLst/>
          </a:prstGeom>
        </p:spPr>
      </p:pic>
    </p:spTree>
    <p:extLst>
      <p:ext uri="{BB962C8B-B14F-4D97-AF65-F5344CB8AC3E}">
        <p14:creationId xmlns:p14="http://schemas.microsoft.com/office/powerpoint/2010/main" val="32560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17151FC4-1F6C-ECE4-771C-088899A31040}"/>
              </a:ext>
            </a:extLst>
          </p:cNvPr>
          <p:cNvGraphicFramePr/>
          <p:nvPr>
            <p:extLst>
              <p:ext uri="{D42A27DB-BD31-4B8C-83A1-F6EECF244321}">
                <p14:modId xmlns:p14="http://schemas.microsoft.com/office/powerpoint/2010/main" val="1559381274"/>
              </p:ext>
            </p:extLst>
          </p:nvPr>
        </p:nvGraphicFramePr>
        <p:xfrm>
          <a:off x="195309" y="890513"/>
          <a:ext cx="6401349" cy="540155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CEFDBC4B-94EF-E0F4-7A92-73BC368BE212}"/>
              </a:ext>
            </a:extLst>
          </p:cNvPr>
          <p:cNvSpPr txBox="1"/>
          <p:nvPr/>
        </p:nvSpPr>
        <p:spPr>
          <a:xfrm>
            <a:off x="2733278" y="165877"/>
            <a:ext cx="6214369" cy="461665"/>
          </a:xfrm>
          <a:prstGeom prst="rect">
            <a:avLst/>
          </a:prstGeom>
          <a:noFill/>
        </p:spPr>
        <p:txBody>
          <a:bodyPr wrap="square" rtlCol="0">
            <a:spAutoFit/>
          </a:bodyPr>
          <a:lstStyle/>
          <a:p>
            <a:pPr algn="ct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RISK OF BIAS </a:t>
            </a:r>
            <a:endParaRPr lang="en-IN"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B139776B-2F2E-0EBB-0BB4-D94FDEA1E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5906" y="1087390"/>
            <a:ext cx="5140259" cy="5313409"/>
          </a:xfrm>
          <a:prstGeom prst="rect">
            <a:avLst/>
          </a:prstGeom>
        </p:spPr>
      </p:pic>
      <p:pic>
        <p:nvPicPr>
          <p:cNvPr id="5" name="Picture 4">
            <a:extLst>
              <a:ext uri="{FF2B5EF4-FFF2-40B4-BE49-F238E27FC236}">
                <a16:creationId xmlns:a16="http://schemas.microsoft.com/office/drawing/2014/main" id="{23189D0A-1692-4AD7-9E77-A1D5728492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4672" y="72130"/>
            <a:ext cx="1179973" cy="555412"/>
          </a:xfrm>
          <a:prstGeom prst="rect">
            <a:avLst/>
          </a:prstGeom>
        </p:spPr>
      </p:pic>
    </p:spTree>
    <p:extLst>
      <p:ext uri="{BB962C8B-B14F-4D97-AF65-F5344CB8AC3E}">
        <p14:creationId xmlns:p14="http://schemas.microsoft.com/office/powerpoint/2010/main" val="1509132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CD71A5-154C-71CB-6B12-41735CBEAD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117" y="728351"/>
            <a:ext cx="7808759" cy="5856962"/>
          </a:xfrm>
          <a:prstGeom prst="rect">
            <a:avLst/>
          </a:prstGeom>
        </p:spPr>
      </p:pic>
      <p:sp>
        <p:nvSpPr>
          <p:cNvPr id="3" name="TextBox 2">
            <a:extLst>
              <a:ext uri="{FF2B5EF4-FFF2-40B4-BE49-F238E27FC236}">
                <a16:creationId xmlns:a16="http://schemas.microsoft.com/office/drawing/2014/main" id="{AA9DE351-15D2-476D-A35E-326F0F803EC6}"/>
              </a:ext>
            </a:extLst>
          </p:cNvPr>
          <p:cNvSpPr txBox="1"/>
          <p:nvPr/>
        </p:nvSpPr>
        <p:spPr>
          <a:xfrm>
            <a:off x="798990" y="347621"/>
            <a:ext cx="9410330" cy="369332"/>
          </a:xfrm>
          <a:prstGeom prst="rect">
            <a:avLst/>
          </a:prstGeom>
          <a:noFill/>
        </p:spPr>
        <p:txBody>
          <a:bodyPr wrap="square" rtlCol="0">
            <a:spAutoFit/>
          </a:bodyPr>
          <a:lstStyle/>
          <a:p>
            <a:pPr algn="ctr"/>
            <a:r>
              <a:rPr lang="en-US" b="1" dirty="0">
                <a:ln w="0"/>
              </a:rPr>
              <a:t>META</a:t>
            </a:r>
            <a:r>
              <a:rPr lang="en-US" b="1" dirty="0"/>
              <a:t> ANALYSIS: FOREST PLOT DEPICTING  PREVALANCE OF BPCR IN INDIA.</a:t>
            </a:r>
            <a:endParaRPr lang="en-IN" b="1" dirty="0"/>
          </a:p>
        </p:txBody>
      </p:sp>
      <p:sp>
        <p:nvSpPr>
          <p:cNvPr id="4" name="TextBox 3">
            <a:extLst>
              <a:ext uri="{FF2B5EF4-FFF2-40B4-BE49-F238E27FC236}">
                <a16:creationId xmlns:a16="http://schemas.microsoft.com/office/drawing/2014/main" id="{942741AD-4D23-47A3-BEEB-E7AF6071E66D}"/>
              </a:ext>
            </a:extLst>
          </p:cNvPr>
          <p:cNvSpPr txBox="1"/>
          <p:nvPr/>
        </p:nvSpPr>
        <p:spPr>
          <a:xfrm>
            <a:off x="8539507" y="1409115"/>
            <a:ext cx="2962734" cy="5078313"/>
          </a:xfrm>
          <a:prstGeom prst="rect">
            <a:avLst/>
          </a:prstGeom>
          <a:noFill/>
        </p:spPr>
        <p:txBody>
          <a:bodyPr wrap="square" rtlCol="0">
            <a:spAutoFit/>
          </a:bodyPr>
          <a:lstStyle/>
          <a:p>
            <a:pPr algn="just"/>
            <a:r>
              <a:rPr lang="en-IN" sz="2400" kern="100" dirty="0">
                <a:solidFill>
                  <a:srgbClr val="111111"/>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overall pooled proportion is 0.49 (95% CI: 0.43 to 0.54), which means that on average, about half of the pregnant &amp;Recently delivered  women are aware of BPCR across all studies.</a:t>
            </a:r>
          </a:p>
          <a:p>
            <a:pPr marL="285750" indent="-285750">
              <a:buFont typeface="Arial" panose="020B0604020202020204" pitchFamily="34" charset="0"/>
              <a:buChar char="•"/>
            </a:pPr>
            <a:endParaRPr lang="en-IN" sz="2800" kern="100" dirty="0">
              <a:solidFill>
                <a:srgbClr val="111111"/>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IN" sz="2800" kern="100" dirty="0">
              <a:solidFill>
                <a:srgbClr val="111111"/>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endParaRPr lang="en-IN" sz="2800" kern="100" dirty="0">
              <a:solidFill>
                <a:srgbClr val="111111"/>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16CB08C-4585-4337-92DD-D2888AF50A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2877" y="43277"/>
            <a:ext cx="1129123" cy="531477"/>
          </a:xfrm>
          <a:prstGeom prst="rect">
            <a:avLst/>
          </a:prstGeom>
        </p:spPr>
      </p:pic>
    </p:spTree>
    <p:extLst>
      <p:ext uri="{BB962C8B-B14F-4D97-AF65-F5344CB8AC3E}">
        <p14:creationId xmlns:p14="http://schemas.microsoft.com/office/powerpoint/2010/main" val="366218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26FFFB-8F79-70DE-AC76-8D515212FA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192" y="1194065"/>
            <a:ext cx="9254232" cy="3848433"/>
          </a:xfrm>
          <a:prstGeom prst="rect">
            <a:avLst/>
          </a:prstGeom>
        </p:spPr>
      </p:pic>
      <p:pic>
        <p:nvPicPr>
          <p:cNvPr id="7" name="Picture 6">
            <a:extLst>
              <a:ext uri="{FF2B5EF4-FFF2-40B4-BE49-F238E27FC236}">
                <a16:creationId xmlns:a16="http://schemas.microsoft.com/office/drawing/2014/main" id="{538B9793-0054-5F7B-15A1-73F76AB606EF}"/>
              </a:ext>
            </a:extLst>
          </p:cNvPr>
          <p:cNvPicPr>
            <a:picLocks noChangeAspect="1"/>
          </p:cNvPicPr>
          <p:nvPr/>
        </p:nvPicPr>
        <p:blipFill rotWithShape="1">
          <a:blip r:embed="rId3">
            <a:extLst>
              <a:ext uri="{28A0092B-C50C-407E-A947-70E740481C1C}">
                <a14:useLocalDpi xmlns:a14="http://schemas.microsoft.com/office/drawing/2010/main" val="0"/>
              </a:ext>
            </a:extLst>
          </a:blip>
          <a:srcRect l="3043" t="57216" r="1910" b="26214"/>
          <a:stretch/>
        </p:blipFill>
        <p:spPr>
          <a:xfrm>
            <a:off x="1202185" y="5042498"/>
            <a:ext cx="8691239" cy="1136341"/>
          </a:xfrm>
          <a:prstGeom prst="rect">
            <a:avLst/>
          </a:prstGeom>
        </p:spPr>
      </p:pic>
      <p:sp>
        <p:nvSpPr>
          <p:cNvPr id="8" name="TextBox 7">
            <a:extLst>
              <a:ext uri="{FF2B5EF4-FFF2-40B4-BE49-F238E27FC236}">
                <a16:creationId xmlns:a16="http://schemas.microsoft.com/office/drawing/2014/main" id="{39E2B171-2303-E8AC-EA28-6FC485208EF8}"/>
              </a:ext>
            </a:extLst>
          </p:cNvPr>
          <p:cNvSpPr txBox="1"/>
          <p:nvPr/>
        </p:nvSpPr>
        <p:spPr>
          <a:xfrm>
            <a:off x="2849733" y="426128"/>
            <a:ext cx="6063448"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SRB APPROVAL</a:t>
            </a:r>
            <a:endParaRPr lang="en-IN"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65068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B04C67-5108-4D75-A819-D35BE2AE0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320" y="0"/>
            <a:ext cx="10911840" cy="6858000"/>
          </a:xfrm>
          <a:prstGeom prst="rect">
            <a:avLst/>
          </a:prstGeom>
        </p:spPr>
      </p:pic>
      <p:sp>
        <p:nvSpPr>
          <p:cNvPr id="6" name="TextBox 5">
            <a:extLst>
              <a:ext uri="{FF2B5EF4-FFF2-40B4-BE49-F238E27FC236}">
                <a16:creationId xmlns:a16="http://schemas.microsoft.com/office/drawing/2014/main" id="{770FC229-29EB-4FD3-9B38-28C274A1EBFF}"/>
              </a:ext>
            </a:extLst>
          </p:cNvPr>
          <p:cNvSpPr txBox="1"/>
          <p:nvPr/>
        </p:nvSpPr>
        <p:spPr>
          <a:xfrm>
            <a:off x="1731146" y="301841"/>
            <a:ext cx="9410330" cy="369332"/>
          </a:xfrm>
          <a:prstGeom prst="rect">
            <a:avLst/>
          </a:prstGeom>
          <a:noFill/>
        </p:spPr>
        <p:txBody>
          <a:bodyPr wrap="square" rtlCol="0">
            <a:spAutoFit/>
          </a:bodyPr>
          <a:lstStyle/>
          <a:p>
            <a:pPr algn="ctr"/>
            <a:r>
              <a:rPr lang="en-US" b="1" dirty="0"/>
              <a:t>META ANALYSIS: FOREST PLOT </a:t>
            </a:r>
            <a:r>
              <a:rPr lang="en-US" b="1" dirty="0">
                <a:ln w="0"/>
              </a:rPr>
              <a:t>DEPICTING</a:t>
            </a:r>
            <a:r>
              <a:rPr lang="en-US" b="1" dirty="0"/>
              <a:t> (Weight of Studies).</a:t>
            </a:r>
            <a:endParaRPr lang="en-IN" b="1" dirty="0"/>
          </a:p>
        </p:txBody>
      </p:sp>
      <p:pic>
        <p:nvPicPr>
          <p:cNvPr id="4" name="Picture 3">
            <a:extLst>
              <a:ext uri="{FF2B5EF4-FFF2-40B4-BE49-F238E27FC236}">
                <a16:creationId xmlns:a16="http://schemas.microsoft.com/office/drawing/2014/main" id="{A2C9D56D-91ED-4775-9CC3-DD7F701CA1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2931" y="86997"/>
            <a:ext cx="1349069" cy="635005"/>
          </a:xfrm>
          <a:prstGeom prst="rect">
            <a:avLst/>
          </a:prstGeom>
        </p:spPr>
      </p:pic>
    </p:spTree>
    <p:extLst>
      <p:ext uri="{BB962C8B-B14F-4D97-AF65-F5344CB8AC3E}">
        <p14:creationId xmlns:p14="http://schemas.microsoft.com/office/powerpoint/2010/main" val="854345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A65662-E1CD-C9A3-AADA-11D96815DFE0}"/>
              </a:ext>
            </a:extLst>
          </p:cNvPr>
          <p:cNvSpPr>
            <a:spLocks noGrp="1"/>
          </p:cNvSpPr>
          <p:nvPr>
            <p:ph type="title"/>
          </p:nvPr>
        </p:nvSpPr>
        <p:spPr>
          <a:xfrm>
            <a:off x="4657345" y="-755015"/>
            <a:ext cx="6251110" cy="1783080"/>
          </a:xfrm>
        </p:spPr>
        <p:txBody>
          <a:bodyPr anchor="b">
            <a:normAutofit/>
          </a:bodyPr>
          <a:lstStyle/>
          <a:p>
            <a:r>
              <a:rPr lang="en-IN" sz="3200" kern="100" dirty="0">
                <a:ln w="0"/>
                <a:effectLst>
                  <a:outerShdw blurRad="38100" dist="19050" dir="2700000" algn="tl" rotWithShape="0">
                    <a:schemeClr val="dk1">
                      <a:alpha val="40000"/>
                    </a:schemeClr>
                  </a:outerShdw>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INTERPRETATION</a:t>
            </a:r>
            <a:endParaRPr lang="en-IN"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7" name="Picture 6" descr="Graph on document with pen">
            <a:extLst>
              <a:ext uri="{FF2B5EF4-FFF2-40B4-BE49-F238E27FC236}">
                <a16:creationId xmlns:a16="http://schemas.microsoft.com/office/drawing/2014/main" id="{D7F94463-DBD3-9FDD-F19D-F2F40F2C5344}"/>
              </a:ext>
            </a:extLst>
          </p:cNvPr>
          <p:cNvPicPr>
            <a:picLocks noChangeAspect="1"/>
          </p:cNvPicPr>
          <p:nvPr/>
        </p:nvPicPr>
        <p:blipFill rotWithShape="1">
          <a:blip r:embed="rId2"/>
          <a:srcRect l="34196" r="20473"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E6AA44-A548-EFF2-6CF7-BB1CDB27E608}"/>
              </a:ext>
            </a:extLst>
          </p:cNvPr>
          <p:cNvSpPr>
            <a:spLocks noGrp="1"/>
          </p:cNvSpPr>
          <p:nvPr>
            <p:ph idx="1"/>
          </p:nvPr>
        </p:nvSpPr>
        <p:spPr>
          <a:xfrm>
            <a:off x="4576322" y="1598867"/>
            <a:ext cx="7531607" cy="4379976"/>
          </a:xfrm>
        </p:spPr>
        <p:txBody>
          <a:bodyPr>
            <a:normAutofit fontScale="55000" lnSpcReduction="20000"/>
          </a:bodyPr>
          <a:lstStyle/>
          <a:p>
            <a:pPr>
              <a:spcAft>
                <a:spcPts val="800"/>
              </a:spcAft>
            </a:pPr>
            <a:r>
              <a:rPr lang="en-IN" sz="2600" kern="100" dirty="0">
                <a:effectLst/>
                <a:latin typeface="Times New Roman" panose="02020603050405020304" pitchFamily="18" charset="0"/>
                <a:ea typeface="Calibri" panose="020F0502020204030204" pitchFamily="34" charset="0"/>
                <a:cs typeface="Times New Roman" panose="02020603050405020304" pitchFamily="18" charset="0"/>
              </a:rPr>
              <a:t>The forest plot shows the results of a meta-analysis of 27 studies that assessed the proportion of pregnant women who are aware of birth preparedness and complication readiness (BPCR) in different Regions of India. The overall pooled proportion is 0.49 (95% CI: 0.43 to 0.55), which means that on average, about half of the pregnant women are aware of BPCR across all study. </a:t>
            </a:r>
          </a:p>
          <a:p>
            <a:pPr>
              <a:spcAft>
                <a:spcPts val="800"/>
              </a:spcAft>
            </a:pPr>
            <a:r>
              <a:rPr lang="en-IN" sz="2600" kern="100" dirty="0">
                <a:effectLst/>
                <a:latin typeface="Times New Roman" panose="02020603050405020304" pitchFamily="18" charset="0"/>
                <a:ea typeface="Calibri" panose="020F0502020204030204" pitchFamily="34" charset="0"/>
                <a:cs typeface="Times New Roman" panose="02020603050405020304" pitchFamily="18" charset="0"/>
              </a:rPr>
              <a:t>However, there is a high and significant degree of heterogeneity among the studies (I-squared = 94%, tau-squared = 0.3110, p &lt; 0.01), which means that the studies are not consistent and may have different sources of variation. </a:t>
            </a:r>
          </a:p>
          <a:p>
            <a:pPr>
              <a:spcAft>
                <a:spcPts val="800"/>
              </a:spcAft>
            </a:pPr>
            <a:r>
              <a:rPr lang="en-IN" sz="2600" kern="100" dirty="0">
                <a:latin typeface="Times New Roman" panose="02020603050405020304" pitchFamily="18" charset="0"/>
                <a:ea typeface="Calibri" panose="020F0502020204030204" pitchFamily="34" charset="0"/>
                <a:cs typeface="Times New Roman" panose="02020603050405020304" pitchFamily="18" charset="0"/>
              </a:rPr>
              <a:t>The study with the lowest proportions IS </a:t>
            </a:r>
            <a:r>
              <a:rPr lang="en-IN" sz="2600" kern="100" dirty="0" err="1">
                <a:latin typeface="Times New Roman" panose="02020603050405020304" pitchFamily="18" charset="0"/>
                <a:ea typeface="Calibri" panose="020F0502020204030204" pitchFamily="34" charset="0"/>
                <a:cs typeface="Times New Roman" panose="02020603050405020304" pitchFamily="18" charset="0"/>
              </a:rPr>
              <a:t>Vishwanathan</a:t>
            </a:r>
            <a:r>
              <a:rPr lang="en-IN" sz="2600" kern="100" dirty="0">
                <a:latin typeface="Times New Roman" panose="02020603050405020304" pitchFamily="18" charset="0"/>
                <a:ea typeface="Calibri" panose="020F0502020204030204" pitchFamily="34" charset="0"/>
                <a:cs typeface="Times New Roman" panose="02020603050405020304" pitchFamily="18" charset="0"/>
              </a:rPr>
              <a:t> VT (2020) with 0.15 (95% CI: 0.12 to 0.19), while the study with the highest proportion is Akshaya KM with 0.79 (95% CI: 0.72 to 0.84).</a:t>
            </a:r>
          </a:p>
          <a:p>
            <a:pPr>
              <a:spcAft>
                <a:spcPts val="800"/>
              </a:spcAft>
            </a:pPr>
            <a:r>
              <a:rPr lang="en-IN" sz="2600" kern="100" dirty="0">
                <a:effectLst/>
                <a:latin typeface="Times New Roman" panose="02020603050405020304" pitchFamily="18" charset="0"/>
                <a:ea typeface="Calibri" panose="020F0502020204030204" pitchFamily="34" charset="0"/>
                <a:cs typeface="Times New Roman" panose="02020603050405020304" pitchFamily="18" charset="0"/>
              </a:rPr>
              <a:t>The CIs of most study overlap with each other and with the overall estimate, which means that there is no significant difference between them in terms of BPCR awareness. </a:t>
            </a:r>
          </a:p>
          <a:p>
            <a:pPr>
              <a:spcAft>
                <a:spcPts val="800"/>
              </a:spcAft>
            </a:pPr>
            <a:r>
              <a:rPr lang="en-IN" sz="2600" kern="100" dirty="0">
                <a:effectLst/>
                <a:latin typeface="Times New Roman" panose="02020603050405020304" pitchFamily="18" charset="0"/>
                <a:ea typeface="Calibri" panose="020F0502020204030204" pitchFamily="34" charset="0"/>
                <a:cs typeface="Times New Roman" panose="02020603050405020304" pitchFamily="18" charset="0"/>
              </a:rPr>
              <a:t>However, some study have CIs that do not include the pooled proportion, such as Gurung J (2017), Indira NC (2021), </a:t>
            </a:r>
            <a:r>
              <a:rPr lang="en-IN" sz="2600" kern="100" dirty="0" err="1">
                <a:effectLst/>
                <a:latin typeface="Times New Roman" panose="02020603050405020304" pitchFamily="18" charset="0"/>
                <a:ea typeface="Calibri" panose="020F0502020204030204" pitchFamily="34" charset="0"/>
                <a:cs typeface="Times New Roman" panose="02020603050405020304" pitchFamily="18" charset="0"/>
              </a:rPr>
              <a:t>Kushwah</a:t>
            </a:r>
            <a:r>
              <a:rPr lang="en-IN" sz="2600" kern="100" dirty="0">
                <a:effectLst/>
                <a:latin typeface="Times New Roman" panose="02020603050405020304" pitchFamily="18" charset="0"/>
                <a:ea typeface="Calibri" panose="020F0502020204030204" pitchFamily="34" charset="0"/>
                <a:cs typeface="Times New Roman" panose="02020603050405020304" pitchFamily="18" charset="0"/>
              </a:rPr>
              <a:t> S </a:t>
            </a:r>
            <a:r>
              <a:rPr lang="en-IN" sz="2600" kern="100" dirty="0" err="1">
                <a:effectLst/>
                <a:latin typeface="Times New Roman" panose="02020603050405020304" pitchFamily="18" charset="0"/>
                <a:ea typeface="Calibri" panose="020F0502020204030204" pitchFamily="34" charset="0"/>
                <a:cs typeface="Times New Roman" panose="02020603050405020304" pitchFamily="18" charset="0"/>
              </a:rPr>
              <a:t>S</a:t>
            </a:r>
            <a:r>
              <a:rPr lang="en-IN" sz="2600" kern="100" dirty="0">
                <a:effectLst/>
                <a:latin typeface="Times New Roman" panose="02020603050405020304" pitchFamily="18" charset="0"/>
                <a:ea typeface="Calibri" panose="020F0502020204030204" pitchFamily="34" charset="0"/>
                <a:cs typeface="Times New Roman" panose="02020603050405020304" pitchFamily="18" charset="0"/>
              </a:rPr>
              <a:t> (2009), and Patil MS (2016), which means that they are significantly different from the overall estimate and may have some special characteristics or factors that influence their BPCR awareness.</a:t>
            </a:r>
          </a:p>
          <a:p>
            <a:pPr>
              <a:spcAft>
                <a:spcPts val="800"/>
              </a:spcAft>
            </a:pPr>
            <a:r>
              <a:rPr lang="en-IN" sz="2600" kern="100" dirty="0">
                <a:effectLst/>
                <a:latin typeface="Times New Roman" panose="02020603050405020304" pitchFamily="18" charset="0"/>
                <a:ea typeface="Calibri" panose="020F0502020204030204" pitchFamily="34" charset="0"/>
                <a:cs typeface="Times New Roman" panose="02020603050405020304" pitchFamily="18" charset="0"/>
              </a:rPr>
              <a:t>The diamond for the random effects model is also slightly to the right of the line of no effect, indicating a positive and statistically significant pooled proportion of BPCR across all studies. The point estimate is 0.50, with a 95% confidence interval of [0.37, 0.63]. This means that if each study had its own true proportion of BPCR that varied around an overall mean, we would expect it to be between 37% and 63% with 95% probability.</a:t>
            </a:r>
          </a:p>
          <a:p>
            <a:endParaRPr lang="en-IN" sz="1400" dirty="0"/>
          </a:p>
          <a:p>
            <a:endParaRPr lang="en-IN" sz="1400" dirty="0"/>
          </a:p>
        </p:txBody>
      </p:sp>
    </p:spTree>
    <p:extLst>
      <p:ext uri="{BB962C8B-B14F-4D97-AF65-F5344CB8AC3E}">
        <p14:creationId xmlns:p14="http://schemas.microsoft.com/office/powerpoint/2010/main" val="2061194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3DD15D-A453-A7EC-0DDB-FB83F70CB1D7}"/>
              </a:ext>
            </a:extLst>
          </p:cNvPr>
          <p:cNvSpPr txBox="1"/>
          <p:nvPr/>
        </p:nvSpPr>
        <p:spPr>
          <a:xfrm>
            <a:off x="3581400" y="145697"/>
            <a:ext cx="9584837" cy="461665"/>
          </a:xfrm>
          <a:prstGeom prst="rect">
            <a:avLst/>
          </a:prstGeom>
          <a:noFill/>
        </p:spPr>
        <p:txBody>
          <a:bodyPr wrap="square" rtlCol="0">
            <a:spAutoFit/>
          </a:bodyPr>
          <a:lstStyle/>
          <a:p>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Sub-group analysis-  Age wise </a:t>
            </a:r>
            <a:endParaRPr lang="en-IN"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C85635F-43FC-ACF3-D0DD-A3A88C155175}"/>
              </a:ext>
            </a:extLst>
          </p:cNvPr>
          <p:cNvPicPr>
            <a:picLocks noChangeAspect="1"/>
          </p:cNvPicPr>
          <p:nvPr/>
        </p:nvPicPr>
        <p:blipFill rotWithShape="1">
          <a:blip r:embed="rId2">
            <a:extLst>
              <a:ext uri="{28A0092B-C50C-407E-A947-70E740481C1C}">
                <a14:useLocalDpi xmlns:a14="http://schemas.microsoft.com/office/drawing/2010/main" val="0"/>
              </a:ext>
            </a:extLst>
          </a:blip>
          <a:srcRect t="18317" b="18191"/>
          <a:stretch/>
        </p:blipFill>
        <p:spPr>
          <a:xfrm>
            <a:off x="184410" y="772358"/>
            <a:ext cx="8533462" cy="5722566"/>
          </a:xfrm>
          <a:prstGeom prst="rect">
            <a:avLst/>
          </a:prstGeom>
        </p:spPr>
      </p:pic>
      <p:sp>
        <p:nvSpPr>
          <p:cNvPr id="10" name="TextBox 9">
            <a:extLst>
              <a:ext uri="{FF2B5EF4-FFF2-40B4-BE49-F238E27FC236}">
                <a16:creationId xmlns:a16="http://schemas.microsoft.com/office/drawing/2014/main" id="{7C76E848-D37E-6BA2-F5C3-CE05A84769CE}"/>
              </a:ext>
            </a:extLst>
          </p:cNvPr>
          <p:cNvSpPr txBox="1"/>
          <p:nvPr/>
        </p:nvSpPr>
        <p:spPr>
          <a:xfrm>
            <a:off x="8637190" y="638150"/>
            <a:ext cx="2856086" cy="6894195"/>
          </a:xfrm>
          <a:prstGeom prst="rect">
            <a:avLst/>
          </a:prstGeom>
          <a:noFill/>
        </p:spPr>
        <p:txBody>
          <a:bodyPr wrap="square" rtlCol="0">
            <a:spAutoFit/>
          </a:bodyPr>
          <a:lstStyle/>
          <a:p>
            <a:pPr algn="just"/>
            <a:endParaRPr lang="en-US" sz="1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IN" sz="1400" kern="100" dirty="0">
                <a:solidFill>
                  <a:srgbClr val="111111"/>
                </a:solidFill>
                <a:latin typeface="Times New Roman" panose="02020603050405020304" pitchFamily="18" charset="0"/>
                <a:ea typeface="Calibri" panose="020F0502020204030204" pitchFamily="34" charset="0"/>
                <a:cs typeface="Times New Roman" panose="02020603050405020304" pitchFamily="18" charset="0"/>
              </a:rPr>
              <a:t>The overall pooled proportion of knowledge of BPCR in  age = &lt;25 </a:t>
            </a:r>
            <a:r>
              <a:rPr lang="en-IN" sz="1400" kern="100" dirty="0" err="1">
                <a:solidFill>
                  <a:srgbClr val="111111"/>
                </a:solidFill>
                <a:latin typeface="Times New Roman" panose="02020603050405020304" pitchFamily="18" charset="0"/>
                <a:ea typeface="Calibri" panose="020F0502020204030204" pitchFamily="34" charset="0"/>
                <a:cs typeface="Times New Roman" panose="02020603050405020304" pitchFamily="18" charset="0"/>
              </a:rPr>
              <a:t>yrs</a:t>
            </a:r>
            <a:r>
              <a:rPr lang="en-IN" sz="1400" kern="100" dirty="0">
                <a:solidFill>
                  <a:srgbClr val="111111"/>
                </a:solidFill>
                <a:latin typeface="Times New Roman" panose="02020603050405020304" pitchFamily="18" charset="0"/>
                <a:ea typeface="Calibri" panose="020F0502020204030204" pitchFamily="34" charset="0"/>
                <a:cs typeface="Times New Roman" panose="02020603050405020304" pitchFamily="18" charset="0"/>
              </a:rPr>
              <a:t> is 0.50 (95% CI: 0.45 to 0.55) and age =25 </a:t>
            </a:r>
            <a:r>
              <a:rPr lang="en-IN" sz="1400" kern="100" dirty="0" err="1">
                <a:solidFill>
                  <a:srgbClr val="111111"/>
                </a:solidFill>
                <a:latin typeface="Times New Roman" panose="02020603050405020304" pitchFamily="18" charset="0"/>
                <a:ea typeface="Calibri" panose="020F0502020204030204" pitchFamily="34" charset="0"/>
                <a:cs typeface="Times New Roman" panose="02020603050405020304" pitchFamily="18" charset="0"/>
              </a:rPr>
              <a:t>yrs</a:t>
            </a:r>
            <a:r>
              <a:rPr lang="en-IN" sz="1400" kern="100" dirty="0">
                <a:solidFill>
                  <a:srgbClr val="111111"/>
                </a:solidFill>
                <a:latin typeface="Times New Roman" panose="02020603050405020304" pitchFamily="18" charset="0"/>
                <a:ea typeface="Calibri" panose="020F0502020204030204" pitchFamily="34" charset="0"/>
                <a:cs typeface="Times New Roman" panose="02020603050405020304" pitchFamily="18" charset="0"/>
              </a:rPr>
              <a:t> or more is 0.49 (95% CI:0.45 to 0.54)</a:t>
            </a:r>
          </a:p>
          <a:p>
            <a:pPr algn="just"/>
            <a:endParaRPr lang="en-US" sz="1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There is no statistical significance was observed  in the proportion of knowledge of BPCR among PW and RDW of Age=&lt;25 </a:t>
            </a:r>
            <a:r>
              <a:rPr lang="en-US" sz="1400" b="1" dirty="0" err="1">
                <a:latin typeface="Times New Roman" panose="02020603050405020304" pitchFamily="18" charset="0"/>
                <a:cs typeface="Times New Roman" panose="02020603050405020304" pitchFamily="18" charset="0"/>
              </a:rPr>
              <a:t>yrs</a:t>
            </a:r>
            <a:r>
              <a:rPr lang="en-US" sz="1400" b="1" dirty="0">
                <a:latin typeface="Times New Roman" panose="02020603050405020304" pitchFamily="18" charset="0"/>
                <a:cs typeface="Times New Roman" panose="02020603050405020304" pitchFamily="18" charset="0"/>
              </a:rPr>
              <a:t> and =25yrs or more</a:t>
            </a:r>
          </a:p>
          <a:p>
            <a:pPr algn="just"/>
            <a:endParaRPr lang="en-US" sz="1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IN" sz="1400" kern="100" dirty="0">
                <a:solidFill>
                  <a:srgbClr val="111111"/>
                </a:solidFill>
                <a:latin typeface="Times New Roman" panose="02020603050405020304" pitchFamily="18" charset="0"/>
                <a:ea typeface="Calibri" panose="020F0502020204030204" pitchFamily="34" charset="0"/>
                <a:cs typeface="Times New Roman" panose="02020603050405020304" pitchFamily="18" charset="0"/>
              </a:rPr>
              <a:t>The study with the lowest proportions in age = &lt;25 </a:t>
            </a:r>
            <a:r>
              <a:rPr lang="en-IN" sz="1400" kern="100" dirty="0" err="1">
                <a:solidFill>
                  <a:srgbClr val="111111"/>
                </a:solidFill>
                <a:latin typeface="Times New Roman" panose="02020603050405020304" pitchFamily="18" charset="0"/>
                <a:ea typeface="Calibri" panose="020F0502020204030204" pitchFamily="34" charset="0"/>
                <a:cs typeface="Times New Roman" panose="02020603050405020304" pitchFamily="18" charset="0"/>
              </a:rPr>
              <a:t>yrs</a:t>
            </a:r>
            <a:r>
              <a:rPr lang="en-IN" sz="1400" kern="100" dirty="0">
                <a:solidFill>
                  <a:srgbClr val="111111"/>
                </a:solidFill>
                <a:latin typeface="Times New Roman" panose="02020603050405020304" pitchFamily="18" charset="0"/>
                <a:ea typeface="Calibri" panose="020F0502020204030204" pitchFamily="34" charset="0"/>
                <a:cs typeface="Times New Roman" panose="02020603050405020304" pitchFamily="18" charset="0"/>
              </a:rPr>
              <a:t> is Mukhopadhyay (2013) with 0.32 (95% CI: 0.28 to 0.37) and in age =25 </a:t>
            </a:r>
            <a:r>
              <a:rPr lang="en-IN" sz="1400" kern="100" dirty="0" err="1">
                <a:solidFill>
                  <a:srgbClr val="111111"/>
                </a:solidFill>
                <a:latin typeface="Times New Roman" panose="02020603050405020304" pitchFamily="18" charset="0"/>
                <a:ea typeface="Calibri" panose="020F0502020204030204" pitchFamily="34" charset="0"/>
                <a:cs typeface="Times New Roman" panose="02020603050405020304" pitchFamily="18" charset="0"/>
              </a:rPr>
              <a:t>yrs</a:t>
            </a:r>
            <a:r>
              <a:rPr lang="en-IN" sz="1400" kern="100" dirty="0">
                <a:solidFill>
                  <a:srgbClr val="111111"/>
                </a:solidFill>
                <a:latin typeface="Times New Roman" panose="02020603050405020304" pitchFamily="18" charset="0"/>
                <a:ea typeface="Calibri" panose="020F0502020204030204" pitchFamily="34" charset="0"/>
                <a:cs typeface="Times New Roman" panose="02020603050405020304" pitchFamily="18" charset="0"/>
              </a:rPr>
              <a:t> or more is </a:t>
            </a:r>
            <a:r>
              <a:rPr lang="en-IN" sz="1400" kern="100" dirty="0" err="1">
                <a:solidFill>
                  <a:srgbClr val="111111"/>
                </a:solidFill>
                <a:latin typeface="Times New Roman" panose="02020603050405020304" pitchFamily="18" charset="0"/>
                <a:ea typeface="Calibri" panose="020F0502020204030204" pitchFamily="34" charset="0"/>
                <a:cs typeface="Times New Roman" panose="02020603050405020304" pitchFamily="18" charset="0"/>
              </a:rPr>
              <a:t>Vishwanathan</a:t>
            </a:r>
            <a:r>
              <a:rPr lang="en-IN" sz="1400" kern="100" dirty="0">
                <a:solidFill>
                  <a:srgbClr val="111111"/>
                </a:solidFill>
                <a:latin typeface="Times New Roman" panose="02020603050405020304" pitchFamily="18" charset="0"/>
                <a:ea typeface="Calibri" panose="020F0502020204030204" pitchFamily="34" charset="0"/>
                <a:cs typeface="Times New Roman" panose="02020603050405020304" pitchFamily="18" charset="0"/>
              </a:rPr>
              <a:t> (2020) with 0.15 (95% CI:0.45 to 0.54)</a:t>
            </a:r>
          </a:p>
          <a:p>
            <a:pPr algn="just"/>
            <a:endParaRPr lang="en-US" sz="1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IN" sz="1400" kern="100" dirty="0">
                <a:solidFill>
                  <a:srgbClr val="111111"/>
                </a:solidFill>
                <a:latin typeface="Times New Roman" panose="02020603050405020304" pitchFamily="18" charset="0"/>
                <a:ea typeface="Calibri" panose="020F0502020204030204" pitchFamily="34" charset="0"/>
                <a:cs typeface="Times New Roman" panose="02020603050405020304" pitchFamily="18" charset="0"/>
              </a:rPr>
              <a:t>The study with the highest  proportions in age = &lt;25 </a:t>
            </a:r>
            <a:r>
              <a:rPr lang="en-IN" sz="1400" kern="100" dirty="0" err="1">
                <a:solidFill>
                  <a:srgbClr val="111111"/>
                </a:solidFill>
                <a:latin typeface="Times New Roman" panose="02020603050405020304" pitchFamily="18" charset="0"/>
                <a:ea typeface="Calibri" panose="020F0502020204030204" pitchFamily="34" charset="0"/>
                <a:cs typeface="Times New Roman" panose="02020603050405020304" pitchFamily="18" charset="0"/>
              </a:rPr>
              <a:t>yrs</a:t>
            </a:r>
            <a:r>
              <a:rPr lang="en-IN" sz="1400" kern="100" dirty="0">
                <a:solidFill>
                  <a:srgbClr val="111111"/>
                </a:solidFill>
                <a:latin typeface="Times New Roman" panose="02020603050405020304" pitchFamily="18" charset="0"/>
                <a:ea typeface="Calibri" panose="020F0502020204030204" pitchFamily="34" charset="0"/>
                <a:cs typeface="Times New Roman" panose="02020603050405020304" pitchFamily="18" charset="0"/>
              </a:rPr>
              <a:t> is Sharma N (2016) with 0.66 (95% CI: 0.60 to 0.73) and in age =25 </a:t>
            </a:r>
            <a:r>
              <a:rPr lang="en-IN" sz="1400" kern="100" dirty="0" err="1">
                <a:solidFill>
                  <a:srgbClr val="111111"/>
                </a:solidFill>
                <a:latin typeface="Times New Roman" panose="02020603050405020304" pitchFamily="18" charset="0"/>
                <a:ea typeface="Calibri" panose="020F0502020204030204" pitchFamily="34" charset="0"/>
                <a:cs typeface="Times New Roman" panose="02020603050405020304" pitchFamily="18" charset="0"/>
              </a:rPr>
              <a:t>yrs</a:t>
            </a:r>
            <a:r>
              <a:rPr lang="en-IN" sz="1400" kern="100" dirty="0">
                <a:solidFill>
                  <a:srgbClr val="111111"/>
                </a:solidFill>
                <a:latin typeface="Times New Roman" panose="02020603050405020304" pitchFamily="18" charset="0"/>
                <a:ea typeface="Calibri" panose="020F0502020204030204" pitchFamily="34" charset="0"/>
                <a:cs typeface="Times New Roman" panose="02020603050405020304" pitchFamily="18" charset="0"/>
              </a:rPr>
              <a:t> or more is Akshaya KM  (2017) with 0.79 (95% CI:0.72 to 0.84)</a:t>
            </a:r>
            <a:endParaRPr lang="en-US" sz="1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N"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N"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1285318-CB5B-45EC-9676-583F7E79C3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0117" y="100667"/>
            <a:ext cx="1141883" cy="537483"/>
          </a:xfrm>
          <a:prstGeom prst="rect">
            <a:avLst/>
          </a:prstGeom>
        </p:spPr>
      </p:pic>
    </p:spTree>
    <p:extLst>
      <p:ext uri="{BB962C8B-B14F-4D97-AF65-F5344CB8AC3E}">
        <p14:creationId xmlns:p14="http://schemas.microsoft.com/office/powerpoint/2010/main" val="4140016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F943E8-EBE6-2182-E0B4-E3B755E2A34F}"/>
              </a:ext>
            </a:extLst>
          </p:cNvPr>
          <p:cNvPicPr>
            <a:picLocks noChangeAspect="1"/>
          </p:cNvPicPr>
          <p:nvPr/>
        </p:nvPicPr>
        <p:blipFill rotWithShape="1">
          <a:blip r:embed="rId2">
            <a:extLst>
              <a:ext uri="{28A0092B-C50C-407E-A947-70E740481C1C}">
                <a14:useLocalDpi xmlns:a14="http://schemas.microsoft.com/office/drawing/2010/main" val="0"/>
              </a:ext>
            </a:extLst>
          </a:blip>
          <a:srcRect t="14055" b="13563"/>
          <a:stretch/>
        </p:blipFill>
        <p:spPr>
          <a:xfrm>
            <a:off x="0" y="654424"/>
            <a:ext cx="8726750" cy="6131858"/>
          </a:xfrm>
          <a:prstGeom prst="rect">
            <a:avLst/>
          </a:prstGeom>
        </p:spPr>
      </p:pic>
      <p:sp>
        <p:nvSpPr>
          <p:cNvPr id="4" name="TextBox 3">
            <a:extLst>
              <a:ext uri="{FF2B5EF4-FFF2-40B4-BE49-F238E27FC236}">
                <a16:creationId xmlns:a16="http://schemas.microsoft.com/office/drawing/2014/main" id="{32A55629-6621-4139-A428-4671A38294AB}"/>
              </a:ext>
            </a:extLst>
          </p:cNvPr>
          <p:cNvSpPr txBox="1"/>
          <p:nvPr/>
        </p:nvSpPr>
        <p:spPr>
          <a:xfrm>
            <a:off x="2734236" y="148471"/>
            <a:ext cx="9584837" cy="461665"/>
          </a:xfrm>
          <a:prstGeom prst="rect">
            <a:avLst/>
          </a:prstGeom>
          <a:noFill/>
        </p:spPr>
        <p:txBody>
          <a:bodyPr wrap="square" rtlCol="0">
            <a:spAutoFit/>
          </a:bodyPr>
          <a:lstStyle/>
          <a:p>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Sub-group analysis- Delivery status wise </a:t>
            </a:r>
            <a:endParaRPr lang="en-IN"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12FD0E6-86CA-499F-86EA-DFD198F1BC2C}"/>
              </a:ext>
            </a:extLst>
          </p:cNvPr>
          <p:cNvSpPr txBox="1"/>
          <p:nvPr/>
        </p:nvSpPr>
        <p:spPr>
          <a:xfrm>
            <a:off x="8726750" y="610136"/>
            <a:ext cx="2856086" cy="6247864"/>
          </a:xfrm>
          <a:prstGeom prst="rect">
            <a:avLst/>
          </a:prstGeom>
          <a:noFill/>
        </p:spPr>
        <p:txBody>
          <a:bodyPr wrap="square" rtlCol="0">
            <a:spAutoFit/>
          </a:bodyPr>
          <a:lstStyle/>
          <a:p>
            <a:pPr algn="just"/>
            <a:endParaRPr lang="en-US" sz="1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IN" sz="1400" kern="100" dirty="0">
                <a:solidFill>
                  <a:srgbClr val="111111"/>
                </a:solidFill>
                <a:latin typeface="Times New Roman" panose="02020603050405020304" pitchFamily="18" charset="0"/>
                <a:ea typeface="Calibri" panose="020F0502020204030204" pitchFamily="34" charset="0"/>
                <a:cs typeface="Times New Roman" panose="02020603050405020304" pitchFamily="18" charset="0"/>
              </a:rPr>
              <a:t>The overall pooled proportion of knowledge of BPCR in RDW is 0.54 (95% CI: 0.46 to 0.62) and in PW is 0.50 (95% CI:0.45 to 0.55)</a:t>
            </a:r>
          </a:p>
          <a:p>
            <a:pPr marL="285750" indent="-285750" algn="just">
              <a:buFont typeface="Arial" panose="020B0604020202020204" pitchFamily="34" charset="0"/>
              <a:buChar char="•"/>
            </a:pPr>
            <a:endParaRPr lang="en-IN" sz="1400" kern="100" dirty="0">
              <a:solidFill>
                <a:srgbClr val="111111"/>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There is a very slight increase in the proportion of knowledge in RDW as compared to PW in delivery status wise </a:t>
            </a:r>
            <a:endParaRPr lang="en-IN" sz="1400" kern="100" dirty="0">
              <a:solidFill>
                <a:srgbClr val="11111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IN" sz="1400" kern="100" dirty="0">
                <a:solidFill>
                  <a:srgbClr val="111111"/>
                </a:solidFill>
                <a:latin typeface="Times New Roman" panose="02020603050405020304" pitchFamily="18" charset="0"/>
                <a:ea typeface="Calibri" panose="020F0502020204030204" pitchFamily="34" charset="0"/>
                <a:cs typeface="Times New Roman" panose="02020603050405020304" pitchFamily="18" charset="0"/>
              </a:rPr>
              <a:t>The study with the lowest proportions in RDW  is Ghosh A (2017) with 0.44 (95% CI: 0.34 to 0.54) and in PW is Rajesh P (2016) with 0.36 (95% CI:0.31 to 0.41)</a:t>
            </a:r>
          </a:p>
          <a:p>
            <a:pPr algn="just"/>
            <a:endParaRPr lang="en-US" sz="1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IN" sz="1400" kern="100" dirty="0">
                <a:solidFill>
                  <a:srgbClr val="111111"/>
                </a:solidFill>
                <a:latin typeface="Times New Roman" panose="02020603050405020304" pitchFamily="18" charset="0"/>
                <a:ea typeface="Calibri" panose="020F0502020204030204" pitchFamily="34" charset="0"/>
                <a:cs typeface="Times New Roman" panose="02020603050405020304" pitchFamily="18" charset="0"/>
              </a:rPr>
              <a:t>The study with the highest  proportions in RDW is Sharma N (2016) with 0.66 (95% CI: 0.60 to 0.73) and in PW is Vidhya Shree MD  (2020) with 0.68 (95% CI:0.59 to 0.76)</a:t>
            </a:r>
            <a:endParaRPr lang="en-US" sz="1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N"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N"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432560F6-FFC8-4FE4-A213-45140DE422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4188" y="34131"/>
            <a:ext cx="1317812" cy="620293"/>
          </a:xfrm>
          <a:prstGeom prst="rect">
            <a:avLst/>
          </a:prstGeom>
        </p:spPr>
      </p:pic>
    </p:spTree>
    <p:extLst>
      <p:ext uri="{BB962C8B-B14F-4D97-AF65-F5344CB8AC3E}">
        <p14:creationId xmlns:p14="http://schemas.microsoft.com/office/powerpoint/2010/main" val="1929639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140F4F-D292-C90D-522D-BF6F891707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917" y="638150"/>
            <a:ext cx="7816429" cy="6219849"/>
          </a:xfrm>
          <a:prstGeom prst="rect">
            <a:avLst/>
          </a:prstGeom>
        </p:spPr>
      </p:pic>
      <p:sp>
        <p:nvSpPr>
          <p:cNvPr id="4" name="TextBox 3">
            <a:extLst>
              <a:ext uri="{FF2B5EF4-FFF2-40B4-BE49-F238E27FC236}">
                <a16:creationId xmlns:a16="http://schemas.microsoft.com/office/drawing/2014/main" id="{3D4F2A94-A6C8-4DCA-9BDE-BE3E51CA29E6}"/>
              </a:ext>
            </a:extLst>
          </p:cNvPr>
          <p:cNvSpPr txBox="1"/>
          <p:nvPr/>
        </p:nvSpPr>
        <p:spPr>
          <a:xfrm>
            <a:off x="3676965" y="146736"/>
            <a:ext cx="9584837" cy="461665"/>
          </a:xfrm>
          <a:prstGeom prst="rect">
            <a:avLst/>
          </a:prstGeom>
          <a:noFill/>
        </p:spPr>
        <p:txBody>
          <a:bodyPr wrap="square" rtlCol="0">
            <a:spAutoFit/>
          </a:bodyPr>
          <a:lstStyle/>
          <a:p>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Sub-group analysis- Region wise</a:t>
            </a:r>
            <a:endParaRPr lang="en-IN"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B958071-BF53-415B-B896-15E0FFFB8532}"/>
              </a:ext>
            </a:extLst>
          </p:cNvPr>
          <p:cNvSpPr txBox="1"/>
          <p:nvPr/>
        </p:nvSpPr>
        <p:spPr>
          <a:xfrm>
            <a:off x="8637190" y="638150"/>
            <a:ext cx="2856086" cy="5786199"/>
          </a:xfrm>
          <a:prstGeom prst="rect">
            <a:avLst/>
          </a:prstGeom>
          <a:noFill/>
        </p:spPr>
        <p:txBody>
          <a:bodyPr wrap="square" rtlCol="0">
            <a:spAutoFit/>
          </a:bodyPr>
          <a:lstStyle/>
          <a:p>
            <a:endParaRPr lang="en-US" sz="1400" dirty="0"/>
          </a:p>
          <a:p>
            <a:pPr marL="285750" indent="-285750" algn="just">
              <a:buFont typeface="Arial" panose="020B0604020202020204" pitchFamily="34" charset="0"/>
              <a:buChar char="•"/>
            </a:pPr>
            <a:r>
              <a:rPr lang="en-IN" sz="1600" kern="100" dirty="0">
                <a:solidFill>
                  <a:srgbClr val="111111"/>
                </a:solidFill>
                <a:latin typeface="Times New Roman" panose="02020603050405020304" pitchFamily="18" charset="0"/>
                <a:ea typeface="Calibri" panose="020F0502020204030204" pitchFamily="34" charset="0"/>
                <a:cs typeface="Times New Roman" panose="02020603050405020304" pitchFamily="18" charset="0"/>
              </a:rPr>
              <a:t>The overall pooled proportion of knowledge of BPCR in East region is 0.47  (95% CI: 0.38 to 0.56), North region is 0.47 (95% CI: 0.36 to 0.57), Central region is 0.46 (95% CI: 0.43 to 0.49), West region is 0.48 (95% CI: 0.26 to 0.70), South region is 0.56 (95% CI: 0.45 to 0.67)</a:t>
            </a:r>
          </a:p>
          <a:p>
            <a:pPr algn="just"/>
            <a:endParaRPr lang="en-IN" sz="1600" kern="100" dirty="0">
              <a:solidFill>
                <a:srgbClr val="11111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Proportion of knowledge in East=47, North=47, Central=46, and West=48 regions are almost same but we can see that there is a slight increase in knowledge in the South region.</a:t>
            </a:r>
            <a:endParaRPr lang="en-IN" sz="1600" dirty="0">
              <a:latin typeface="Times New Roman" panose="02020603050405020304" pitchFamily="18" charset="0"/>
              <a:cs typeface="Times New Roman" panose="02020603050405020304" pitchFamily="18" charset="0"/>
            </a:endParaRPr>
          </a:p>
          <a:p>
            <a:pPr algn="just"/>
            <a:endParaRPr lang="en-IN"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IN" dirty="0"/>
          </a:p>
        </p:txBody>
      </p:sp>
      <p:pic>
        <p:nvPicPr>
          <p:cNvPr id="6" name="Picture 5">
            <a:extLst>
              <a:ext uri="{FF2B5EF4-FFF2-40B4-BE49-F238E27FC236}">
                <a16:creationId xmlns:a16="http://schemas.microsoft.com/office/drawing/2014/main" id="{28A40C0D-8C8E-4CD8-B116-926B72C779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8388" y="72664"/>
            <a:ext cx="1169775" cy="550612"/>
          </a:xfrm>
          <a:prstGeom prst="rect">
            <a:avLst/>
          </a:prstGeom>
        </p:spPr>
      </p:pic>
    </p:spTree>
    <p:extLst>
      <p:ext uri="{BB962C8B-B14F-4D97-AF65-F5344CB8AC3E}">
        <p14:creationId xmlns:p14="http://schemas.microsoft.com/office/powerpoint/2010/main" val="260501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CDDD68-254F-4F88-903F-5D225E99B201}"/>
              </a:ext>
            </a:extLst>
          </p:cNvPr>
          <p:cNvSpPr txBox="1"/>
          <p:nvPr/>
        </p:nvSpPr>
        <p:spPr>
          <a:xfrm>
            <a:off x="4970486" y="176086"/>
            <a:ext cx="5619565" cy="2031325"/>
          </a:xfrm>
          <a:prstGeom prst="rect">
            <a:avLst/>
          </a:prstGeom>
          <a:noFill/>
        </p:spPr>
        <p:txBody>
          <a:bodyPr wrap="square" rtlCol="0">
            <a:spAutoFit/>
          </a:bodyPr>
          <a:lstStyle/>
          <a:p>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PUBLICATION BIAS</a:t>
            </a:r>
          </a:p>
          <a:p>
            <a:endParaRPr lang="en-US" sz="2400" dirty="0">
              <a:ln w="0"/>
              <a:effectLst>
                <a:outerShdw blurRad="38100" dist="19050" dir="2700000" algn="tl" rotWithShape="0">
                  <a:schemeClr val="dk1">
                    <a:alpha val="40000"/>
                  </a:schemeClr>
                </a:outerShdw>
              </a:effectLst>
            </a:endParaRPr>
          </a:p>
          <a:p>
            <a:endParaRPr lang="en-US" sz="2400" dirty="0">
              <a:ln w="0"/>
              <a:effectLst>
                <a:outerShdw blurRad="38100" dist="19050" dir="2700000" algn="tl" rotWithShape="0">
                  <a:schemeClr val="dk1">
                    <a:alpha val="40000"/>
                  </a:schemeClr>
                </a:outerShdw>
              </a:effectLst>
            </a:endParaRPr>
          </a:p>
          <a:p>
            <a:endParaRPr lang="en-US" dirty="0"/>
          </a:p>
          <a:p>
            <a:endParaRPr lang="en-US" dirty="0"/>
          </a:p>
          <a:p>
            <a:endParaRPr lang="en-IN" dirty="0"/>
          </a:p>
        </p:txBody>
      </p:sp>
      <p:pic>
        <p:nvPicPr>
          <p:cNvPr id="5" name="Picture 4">
            <a:extLst>
              <a:ext uri="{FF2B5EF4-FFF2-40B4-BE49-F238E27FC236}">
                <a16:creationId xmlns:a16="http://schemas.microsoft.com/office/drawing/2014/main" id="{F13B96FB-EDA3-46F5-81C9-172B056E216D}"/>
              </a:ext>
            </a:extLst>
          </p:cNvPr>
          <p:cNvPicPr/>
          <p:nvPr/>
        </p:nvPicPr>
        <p:blipFill>
          <a:blip r:embed="rId2"/>
          <a:stretch>
            <a:fillRect/>
          </a:stretch>
        </p:blipFill>
        <p:spPr>
          <a:xfrm>
            <a:off x="558800" y="751840"/>
            <a:ext cx="11003280" cy="5930074"/>
          </a:xfrm>
          <a:prstGeom prst="rect">
            <a:avLst/>
          </a:prstGeom>
          <a:noFill/>
          <a:ln>
            <a:noFill/>
          </a:ln>
        </p:spPr>
      </p:pic>
      <p:pic>
        <p:nvPicPr>
          <p:cNvPr id="6" name="Picture 5">
            <a:extLst>
              <a:ext uri="{FF2B5EF4-FFF2-40B4-BE49-F238E27FC236}">
                <a16:creationId xmlns:a16="http://schemas.microsoft.com/office/drawing/2014/main" id="{B6B47FBC-E919-4067-8D69-200BC87020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8356" y="91400"/>
            <a:ext cx="1396289" cy="657232"/>
          </a:xfrm>
          <a:prstGeom prst="rect">
            <a:avLst/>
          </a:prstGeom>
        </p:spPr>
      </p:pic>
      <p:sp>
        <p:nvSpPr>
          <p:cNvPr id="2" name="Rectangle 1">
            <a:extLst>
              <a:ext uri="{FF2B5EF4-FFF2-40B4-BE49-F238E27FC236}">
                <a16:creationId xmlns:a16="http://schemas.microsoft.com/office/drawing/2014/main" id="{56275CB5-1ED9-4FE4-B187-54B21EBCCAAA}"/>
              </a:ext>
            </a:extLst>
          </p:cNvPr>
          <p:cNvSpPr/>
          <p:nvPr/>
        </p:nvSpPr>
        <p:spPr>
          <a:xfrm>
            <a:off x="5033639" y="6414116"/>
            <a:ext cx="2539013" cy="1154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174689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139A7C-2A65-4710-AAA9-966B462F5828}"/>
              </a:ext>
            </a:extLst>
          </p:cNvPr>
          <p:cNvPicPr/>
          <p:nvPr/>
        </p:nvPicPr>
        <p:blipFill>
          <a:blip r:embed="rId2"/>
          <a:stretch>
            <a:fillRect/>
          </a:stretch>
        </p:blipFill>
        <p:spPr>
          <a:xfrm>
            <a:off x="406400" y="802640"/>
            <a:ext cx="8016240" cy="5963920"/>
          </a:xfrm>
          <a:prstGeom prst="rect">
            <a:avLst/>
          </a:prstGeom>
          <a:noFill/>
          <a:ln>
            <a:noFill/>
          </a:ln>
        </p:spPr>
      </p:pic>
      <p:sp>
        <p:nvSpPr>
          <p:cNvPr id="6" name="TextBox 5">
            <a:extLst>
              <a:ext uri="{FF2B5EF4-FFF2-40B4-BE49-F238E27FC236}">
                <a16:creationId xmlns:a16="http://schemas.microsoft.com/office/drawing/2014/main" id="{4811F1BE-BEC5-4CB1-A46D-68E7B7B06010}"/>
              </a:ext>
            </a:extLst>
          </p:cNvPr>
          <p:cNvSpPr txBox="1"/>
          <p:nvPr/>
        </p:nvSpPr>
        <p:spPr>
          <a:xfrm>
            <a:off x="4604726" y="91440"/>
            <a:ext cx="5619565" cy="2031325"/>
          </a:xfrm>
          <a:prstGeom prst="rect">
            <a:avLst/>
          </a:prstGeom>
          <a:noFill/>
        </p:spPr>
        <p:txBody>
          <a:bodyPr wrap="square" rtlCol="0">
            <a:spAutoFit/>
          </a:bodyPr>
          <a:lstStyle/>
          <a:p>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PUBLICATION BIAS –Egger’s Test </a:t>
            </a:r>
          </a:p>
          <a:p>
            <a:endParaRPr lang="en-US" sz="2400" dirty="0">
              <a:ln w="0"/>
              <a:effectLst>
                <a:outerShdw blurRad="38100" dist="19050" dir="2700000" algn="tl" rotWithShape="0">
                  <a:schemeClr val="dk1">
                    <a:alpha val="40000"/>
                  </a:schemeClr>
                </a:outerShdw>
              </a:effectLst>
            </a:endParaRPr>
          </a:p>
          <a:p>
            <a:endParaRPr lang="en-US" sz="2400" dirty="0">
              <a:ln w="0"/>
              <a:effectLst>
                <a:outerShdw blurRad="38100" dist="19050" dir="2700000" algn="tl" rotWithShape="0">
                  <a:schemeClr val="dk1">
                    <a:alpha val="40000"/>
                  </a:schemeClr>
                </a:outerShdw>
              </a:effectLst>
            </a:endParaRPr>
          </a:p>
          <a:p>
            <a:endParaRPr lang="en-US" dirty="0"/>
          </a:p>
          <a:p>
            <a:endParaRPr lang="en-US" dirty="0"/>
          </a:p>
          <a:p>
            <a:endParaRPr lang="en-IN" dirty="0"/>
          </a:p>
        </p:txBody>
      </p:sp>
      <p:sp>
        <p:nvSpPr>
          <p:cNvPr id="7" name="Rectangle 6">
            <a:extLst>
              <a:ext uri="{FF2B5EF4-FFF2-40B4-BE49-F238E27FC236}">
                <a16:creationId xmlns:a16="http://schemas.microsoft.com/office/drawing/2014/main" id="{AB07DFF6-D0E2-4577-A8D5-F51F366EE8C8}"/>
              </a:ext>
            </a:extLst>
          </p:cNvPr>
          <p:cNvSpPr/>
          <p:nvPr/>
        </p:nvSpPr>
        <p:spPr>
          <a:xfrm>
            <a:off x="8422640" y="2268418"/>
            <a:ext cx="3291840" cy="1569660"/>
          </a:xfrm>
          <a:prstGeom prst="rect">
            <a:avLst/>
          </a:prstGeom>
        </p:spPr>
        <p:txBody>
          <a:bodyPr wrap="square">
            <a:spAutoFit/>
          </a:bodyPr>
          <a:lstStyle/>
          <a:p>
            <a:pPr algn="just">
              <a:spcAft>
                <a:spcPts val="0"/>
              </a:spcAft>
            </a:pPr>
            <a:r>
              <a:rPr lang="en-US" kern="100" dirty="0">
                <a:solidFill>
                  <a:srgbClr val="000000"/>
                </a:solidFill>
                <a:highlight>
                  <a:srgbClr val="FFFF00"/>
                </a:highlight>
                <a:latin typeface="Fira Sans"/>
                <a:ea typeface="Fira Sans"/>
                <a:cs typeface="Fira Sans"/>
              </a:rPr>
              <a:t>The P value was found to be (</a:t>
            </a:r>
            <a:r>
              <a:rPr lang="en-US" sz="2400" kern="100" dirty="0">
                <a:solidFill>
                  <a:srgbClr val="000000"/>
                </a:solidFill>
                <a:highlight>
                  <a:srgbClr val="FFFF00"/>
                </a:highlight>
                <a:latin typeface="MJXc-TeX-math-Iw"/>
                <a:ea typeface="MJXc-TeX-math-Iw"/>
                <a:cs typeface="MJXc-TeX-math-Iw"/>
              </a:rPr>
              <a:t>p</a:t>
            </a:r>
            <a:r>
              <a:rPr lang="en-US" kern="100" dirty="0">
                <a:solidFill>
                  <a:srgbClr val="000000"/>
                </a:solidFill>
                <a:highlight>
                  <a:srgbClr val="FFFF00"/>
                </a:highlight>
                <a:latin typeface="Fira Sans"/>
                <a:ea typeface="Fira Sans"/>
                <a:cs typeface="Fira Sans"/>
              </a:rPr>
              <a:t> = 0.5986)</a:t>
            </a:r>
          </a:p>
          <a:p>
            <a:pPr algn="just">
              <a:spcAft>
                <a:spcPts val="0"/>
              </a:spcAft>
            </a:pPr>
            <a:r>
              <a:rPr lang="en-US" kern="100" dirty="0">
                <a:solidFill>
                  <a:srgbClr val="000000"/>
                </a:solidFill>
                <a:highlight>
                  <a:srgbClr val="FFFF00"/>
                </a:highlight>
                <a:latin typeface="Fira Sans"/>
                <a:ea typeface="Fira Sans"/>
                <a:cs typeface="Fira Sans"/>
              </a:rPr>
              <a:t> </a:t>
            </a:r>
          </a:p>
          <a:p>
            <a:pPr>
              <a:spcAft>
                <a:spcPts val="0"/>
              </a:spcAft>
            </a:pPr>
            <a:r>
              <a:rPr lang="en-US" kern="100" dirty="0">
                <a:solidFill>
                  <a:srgbClr val="000000"/>
                </a:solidFill>
                <a:effectLst/>
                <a:highlight>
                  <a:srgbClr val="FFFF00"/>
                </a:highlight>
                <a:latin typeface="Fira Sans"/>
                <a:ea typeface="Calibri" panose="020F0502020204030204" pitchFamily="34" charset="0"/>
                <a:cs typeface="Mangal" panose="02040503050203030202" pitchFamily="18" charset="0"/>
              </a:rPr>
              <a:t>If P&lt;0.05 it indicates publication bias</a:t>
            </a:r>
            <a:endParaRPr lang="en-IN" kern="100" dirty="0">
              <a:effectLst/>
              <a:highlight>
                <a:srgbClr val="FFFF00"/>
              </a:highlight>
              <a:latin typeface="Calibri" panose="020F0502020204030204" pitchFamily="34" charset="0"/>
              <a:ea typeface="Calibri" panose="020F0502020204030204" pitchFamily="34" charset="0"/>
              <a:cs typeface="Mangal" panose="02040503050203030202" pitchFamily="18" charset="0"/>
            </a:endParaRPr>
          </a:p>
        </p:txBody>
      </p:sp>
      <p:pic>
        <p:nvPicPr>
          <p:cNvPr id="5" name="Picture 4">
            <a:extLst>
              <a:ext uri="{FF2B5EF4-FFF2-40B4-BE49-F238E27FC236}">
                <a16:creationId xmlns:a16="http://schemas.microsoft.com/office/drawing/2014/main" id="{D51696CE-8152-4DFC-9F2B-EFD62662C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7647" y="0"/>
            <a:ext cx="1358034" cy="639225"/>
          </a:xfrm>
          <a:prstGeom prst="rect">
            <a:avLst/>
          </a:prstGeom>
        </p:spPr>
      </p:pic>
    </p:spTree>
    <p:extLst>
      <p:ext uri="{BB962C8B-B14F-4D97-AF65-F5344CB8AC3E}">
        <p14:creationId xmlns:p14="http://schemas.microsoft.com/office/powerpoint/2010/main" val="639998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5961F99B-5C96-3B0E-EC75-A351E2DD1446}"/>
              </a:ext>
            </a:extLst>
          </p:cNvPr>
          <p:cNvGraphicFramePr>
            <a:graphicFrameLocks noChangeAspect="1"/>
          </p:cNvGraphicFramePr>
          <p:nvPr>
            <p:extLst>
              <p:ext uri="{D42A27DB-BD31-4B8C-83A1-F6EECF244321}">
                <p14:modId xmlns:p14="http://schemas.microsoft.com/office/powerpoint/2010/main" val="146241399"/>
              </p:ext>
            </p:extLst>
          </p:nvPr>
        </p:nvGraphicFramePr>
        <p:xfrm>
          <a:off x="665825" y="958788"/>
          <a:ext cx="10848513" cy="5679119"/>
        </p:xfrm>
        <a:graphic>
          <a:graphicData uri="http://schemas.openxmlformats.org/presentationml/2006/ole">
            <mc:AlternateContent xmlns:mc="http://schemas.openxmlformats.org/markup-compatibility/2006">
              <mc:Choice xmlns:v="urn:schemas-microsoft-com:vml" Requires="v">
                <p:oleObj name="Worksheet" r:id="rId2" imgW="8999353" imgH="5867277" progId="Excel.Sheet.12">
                  <p:embed/>
                </p:oleObj>
              </mc:Choice>
              <mc:Fallback>
                <p:oleObj name="Worksheet" r:id="rId2" imgW="8999353" imgH="5867277" progId="Excel.Sheet.12">
                  <p:embed/>
                  <p:pic>
                    <p:nvPicPr>
                      <p:cNvPr id="0" name=""/>
                      <p:cNvPicPr/>
                      <p:nvPr/>
                    </p:nvPicPr>
                    <p:blipFill>
                      <a:blip r:embed="rId3"/>
                      <a:stretch>
                        <a:fillRect/>
                      </a:stretch>
                    </p:blipFill>
                    <p:spPr>
                      <a:xfrm>
                        <a:off x="665825" y="958788"/>
                        <a:ext cx="10848513" cy="5679119"/>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43BF1878-1BFD-B667-95CE-6294AF22EB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0154" y="0"/>
            <a:ext cx="1151846" cy="542173"/>
          </a:xfrm>
          <a:prstGeom prst="rect">
            <a:avLst/>
          </a:prstGeom>
        </p:spPr>
      </p:pic>
      <p:sp>
        <p:nvSpPr>
          <p:cNvPr id="7" name="TextBox 6">
            <a:extLst>
              <a:ext uri="{FF2B5EF4-FFF2-40B4-BE49-F238E27FC236}">
                <a16:creationId xmlns:a16="http://schemas.microsoft.com/office/drawing/2014/main" id="{041FFB33-1548-F02A-D38F-BF209A9CC6CF}"/>
              </a:ext>
            </a:extLst>
          </p:cNvPr>
          <p:cNvSpPr txBox="1"/>
          <p:nvPr/>
        </p:nvSpPr>
        <p:spPr>
          <a:xfrm>
            <a:off x="3133817" y="492630"/>
            <a:ext cx="6276513" cy="369332"/>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rPr>
              <a:t>Prevalence</a:t>
            </a:r>
            <a:r>
              <a:rPr lang="en-US" dirty="0"/>
              <a:t> </a:t>
            </a:r>
            <a:r>
              <a:rPr lang="en-US" dirty="0">
                <a:effectLst>
                  <a:outerShdw blurRad="38100" dist="38100" dir="2700000" algn="tl">
                    <a:srgbClr val="000000">
                      <a:alpha val="43137"/>
                    </a:srgbClr>
                  </a:outerShdw>
                </a:effectLst>
              </a:rPr>
              <a:t>of components of  BP and CR </a:t>
            </a:r>
            <a:endParaRPr lang="en-IN"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6319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06BE070-C901-3CCE-B025-2474795F9F92}"/>
              </a:ext>
            </a:extLst>
          </p:cNvPr>
          <p:cNvSpPr/>
          <p:nvPr/>
        </p:nvSpPr>
        <p:spPr>
          <a:xfrm>
            <a:off x="838200" y="1041506"/>
            <a:ext cx="10750858" cy="876071"/>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Arial" panose="020B0604020202020204" pitchFamily="34" charset="0"/>
              <a:buChar char="•"/>
            </a:pPr>
            <a:r>
              <a:rPr lang="en-US" sz="1500" dirty="0">
                <a:effectLst/>
                <a:latin typeface="Calibri" panose="020F0502020204030204" pitchFamily="34" charset="0"/>
                <a:ea typeface="Calibri" panose="020F0502020204030204" pitchFamily="34" charset="0"/>
                <a:cs typeface="Mangal" panose="02040503050203030202" pitchFamily="18" charset="0"/>
              </a:rPr>
              <a:t>The overall BPCR score of 49% in our study indicates that there is still a gap in the utilization of BPCR in </a:t>
            </a:r>
            <a:r>
              <a:rPr lang="en-US" sz="1500" dirty="0">
                <a:latin typeface="Calibri" panose="020F0502020204030204" pitchFamily="34" charset="0"/>
                <a:ea typeface="Calibri" panose="020F0502020204030204" pitchFamily="34" charset="0"/>
                <a:cs typeface="Mangal" panose="02040503050203030202" pitchFamily="18" charset="0"/>
              </a:rPr>
              <a:t>I</a:t>
            </a:r>
            <a:r>
              <a:rPr lang="en-US" sz="1500" dirty="0">
                <a:effectLst/>
                <a:latin typeface="Calibri" panose="020F0502020204030204" pitchFamily="34" charset="0"/>
                <a:ea typeface="Calibri" panose="020F0502020204030204" pitchFamily="34" charset="0"/>
                <a:cs typeface="Mangal" panose="02040503050203030202" pitchFamily="18" charset="0"/>
              </a:rPr>
              <a:t>ndia This score is slightly </a:t>
            </a:r>
            <a:r>
              <a:rPr lang="en-US" sz="1500" b="1" dirty="0">
                <a:effectLst/>
                <a:latin typeface="Calibri" panose="020F0502020204030204" pitchFamily="34" charset="0"/>
                <a:ea typeface="Calibri" panose="020F0502020204030204" pitchFamily="34" charset="0"/>
                <a:cs typeface="Mangal" panose="02040503050203030202" pitchFamily="18" charset="0"/>
              </a:rPr>
              <a:t>higher</a:t>
            </a:r>
            <a:r>
              <a:rPr lang="en-US" sz="1500" dirty="0">
                <a:effectLst/>
                <a:latin typeface="Calibri" panose="020F0502020204030204" pitchFamily="34" charset="0"/>
                <a:ea typeface="Calibri" panose="020F0502020204030204" pitchFamily="34" charset="0"/>
                <a:cs typeface="Mangal" panose="02040503050203030202" pitchFamily="18" charset="0"/>
              </a:rPr>
              <a:t> than the 44.9% reported by </a:t>
            </a:r>
            <a:r>
              <a:rPr lang="en-US" sz="1500" dirty="0" err="1">
                <a:effectLst/>
                <a:latin typeface="Calibri" panose="020F0502020204030204" pitchFamily="34" charset="0"/>
                <a:ea typeface="Calibri" panose="020F0502020204030204" pitchFamily="34" charset="0"/>
                <a:cs typeface="Mangal" panose="02040503050203030202" pitchFamily="18" charset="0"/>
              </a:rPr>
              <a:t>Girma</a:t>
            </a:r>
            <a:r>
              <a:rPr lang="en-US" sz="1500" dirty="0">
                <a:effectLst/>
                <a:latin typeface="Calibri" panose="020F0502020204030204" pitchFamily="34" charset="0"/>
                <a:ea typeface="Calibri" panose="020F0502020204030204" pitchFamily="34" charset="0"/>
                <a:cs typeface="Mangal" panose="02040503050203030202" pitchFamily="18" charset="0"/>
              </a:rPr>
              <a:t> et al. (2013) in a similar study in Ethiopia, but </a:t>
            </a:r>
            <a:r>
              <a:rPr lang="en-US" sz="1500" b="1" dirty="0">
                <a:effectLst/>
                <a:latin typeface="Calibri" panose="020F0502020204030204" pitchFamily="34" charset="0"/>
                <a:ea typeface="Calibri" panose="020F0502020204030204" pitchFamily="34" charset="0"/>
                <a:cs typeface="Mangal" panose="02040503050203030202" pitchFamily="18" charset="0"/>
              </a:rPr>
              <a:t>lower</a:t>
            </a:r>
            <a:r>
              <a:rPr lang="en-US" sz="1500" dirty="0">
                <a:effectLst/>
                <a:latin typeface="Calibri" panose="020F0502020204030204" pitchFamily="34" charset="0"/>
                <a:ea typeface="Calibri" panose="020F0502020204030204" pitchFamily="34" charset="0"/>
                <a:cs typeface="Mangal" panose="02040503050203030202" pitchFamily="18" charset="0"/>
              </a:rPr>
              <a:t> than the 52.1% reported by Mukhopadhyay et al. (2016) in a study in India. </a:t>
            </a:r>
          </a:p>
        </p:txBody>
      </p:sp>
      <p:sp>
        <p:nvSpPr>
          <p:cNvPr id="9" name="Rectangle: Rounded Corners 8">
            <a:extLst>
              <a:ext uri="{FF2B5EF4-FFF2-40B4-BE49-F238E27FC236}">
                <a16:creationId xmlns:a16="http://schemas.microsoft.com/office/drawing/2014/main" id="{333C4DE2-EC3F-3AB5-49DF-3E8511302644}"/>
              </a:ext>
            </a:extLst>
          </p:cNvPr>
          <p:cNvSpPr/>
          <p:nvPr/>
        </p:nvSpPr>
        <p:spPr>
          <a:xfrm>
            <a:off x="838200" y="5298292"/>
            <a:ext cx="10750858" cy="84505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285750" indent="-285750">
              <a:lnSpc>
                <a:spcPct val="107000"/>
              </a:lnSpc>
              <a:spcAft>
                <a:spcPts val="800"/>
              </a:spcAft>
              <a:buFont typeface="Arial" panose="020B0604020202020204" pitchFamily="34" charset="0"/>
              <a:buChar char="•"/>
            </a:pPr>
            <a:r>
              <a:rPr lang="en-US" sz="1500" kern="100" dirty="0">
                <a:effectLst/>
                <a:latin typeface="Calibri" panose="020F0502020204030204" pitchFamily="34" charset="0"/>
                <a:ea typeface="Calibri" panose="020F0502020204030204" pitchFamily="34" charset="0"/>
                <a:cs typeface="Mangal" panose="02040503050203030202" pitchFamily="18" charset="0"/>
              </a:rPr>
              <a:t>The prevalence of women who have arranged a blood donor for their delivery was 10.1% in our study which is </a:t>
            </a:r>
            <a:r>
              <a:rPr lang="en-US" sz="1500" b="1" kern="100" dirty="0">
                <a:effectLst/>
                <a:latin typeface="Calibri" panose="020F0502020204030204" pitchFamily="34" charset="0"/>
                <a:ea typeface="Calibri" panose="020F0502020204030204" pitchFamily="34" charset="0"/>
                <a:cs typeface="Mangal" panose="02040503050203030202" pitchFamily="18" charset="0"/>
              </a:rPr>
              <a:t>similar</a:t>
            </a:r>
            <a:r>
              <a:rPr lang="en-US" sz="1500" kern="100" dirty="0">
                <a:effectLst/>
                <a:latin typeface="Calibri" panose="020F0502020204030204" pitchFamily="34" charset="0"/>
                <a:ea typeface="Calibri" panose="020F0502020204030204" pitchFamily="34" charset="0"/>
                <a:cs typeface="Mangal" panose="02040503050203030202" pitchFamily="18" charset="0"/>
              </a:rPr>
              <a:t> to the 8.18% reported by </a:t>
            </a:r>
            <a:r>
              <a:rPr lang="en-US" sz="1500" kern="100" dirty="0" err="1">
                <a:effectLst/>
                <a:latin typeface="Calibri" panose="020F0502020204030204" pitchFamily="34" charset="0"/>
                <a:ea typeface="Calibri" panose="020F0502020204030204" pitchFamily="34" charset="0"/>
                <a:cs typeface="Mangal" panose="02040503050203030202" pitchFamily="18" charset="0"/>
              </a:rPr>
              <a:t>Berhe</a:t>
            </a:r>
            <a:r>
              <a:rPr lang="en-US" sz="1500" kern="100" dirty="0">
                <a:effectLst/>
                <a:latin typeface="Calibri" panose="020F0502020204030204" pitchFamily="34" charset="0"/>
                <a:ea typeface="Calibri" panose="020F0502020204030204" pitchFamily="34" charset="0"/>
                <a:cs typeface="Mangal" panose="02040503050203030202" pitchFamily="18" charset="0"/>
              </a:rPr>
              <a:t> et al. (2016) in a study in Ethiopia, and the 9.9% reported by Mukhopadhyay et al. (2016) in a study in India, but higher than the 2.7% reported by </a:t>
            </a:r>
            <a:r>
              <a:rPr lang="en-US" sz="1500" kern="100" dirty="0" err="1">
                <a:effectLst/>
                <a:latin typeface="Calibri" panose="020F0502020204030204" pitchFamily="34" charset="0"/>
                <a:ea typeface="Calibri" panose="020F0502020204030204" pitchFamily="34" charset="0"/>
                <a:cs typeface="Mangal" panose="02040503050203030202" pitchFamily="18" charset="0"/>
              </a:rPr>
              <a:t>Nimavat</a:t>
            </a:r>
            <a:r>
              <a:rPr lang="en-US" sz="1500" kern="100" dirty="0">
                <a:effectLst/>
                <a:latin typeface="Calibri" panose="020F0502020204030204" pitchFamily="34" charset="0"/>
                <a:ea typeface="Calibri" panose="020F0502020204030204" pitchFamily="34" charset="0"/>
                <a:cs typeface="Mangal" panose="02040503050203030202" pitchFamily="18" charset="0"/>
              </a:rPr>
              <a:t> et al. (2018) in another study in India. </a:t>
            </a:r>
            <a:endParaRPr lang="en-IN" sz="1500" kern="1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10" name="Rectangle: Rounded Corners 9">
            <a:extLst>
              <a:ext uri="{FF2B5EF4-FFF2-40B4-BE49-F238E27FC236}">
                <a16:creationId xmlns:a16="http://schemas.microsoft.com/office/drawing/2014/main" id="{FAB40AB2-72D3-E857-2C8E-3FE4C71DE00B}"/>
              </a:ext>
            </a:extLst>
          </p:cNvPr>
          <p:cNvSpPr/>
          <p:nvPr/>
        </p:nvSpPr>
        <p:spPr>
          <a:xfrm>
            <a:off x="838200" y="2118567"/>
            <a:ext cx="10750858" cy="876071"/>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Arial" panose="020B0604020202020204" pitchFamily="34" charset="0"/>
              <a:buChar char="•"/>
            </a:pPr>
            <a:r>
              <a:rPr lang="en-IN" sz="1500" dirty="0">
                <a:effectLst/>
                <a:latin typeface="Calibri" panose="020F0502020204030204" pitchFamily="34" charset="0"/>
                <a:ea typeface="Calibri" panose="020F0502020204030204" pitchFamily="34" charset="0"/>
                <a:cs typeface="Mangal" panose="02040503050203030202" pitchFamily="18" charset="0"/>
              </a:rPr>
              <a:t>The prevalence of women who saved money for her delivery was found to be 46% in our study </a:t>
            </a:r>
            <a:r>
              <a:rPr lang="en-IN" sz="1500" dirty="0">
                <a:latin typeface="Calibri" panose="020F0502020204030204" pitchFamily="34" charset="0"/>
                <a:ea typeface="Calibri" panose="020F0502020204030204" pitchFamily="34" charset="0"/>
                <a:cs typeface="Mangal" panose="02040503050203030202" pitchFamily="18" charset="0"/>
              </a:rPr>
              <a:t>which </a:t>
            </a:r>
            <a:r>
              <a:rPr lang="en-IN" sz="1500" dirty="0">
                <a:effectLst/>
                <a:latin typeface="Calibri" panose="020F0502020204030204" pitchFamily="34" charset="0"/>
                <a:ea typeface="Calibri" panose="020F0502020204030204" pitchFamily="34" charset="0"/>
                <a:cs typeface="Mangal" panose="02040503050203030202" pitchFamily="18" charset="0"/>
              </a:rPr>
              <a:t>is </a:t>
            </a:r>
            <a:r>
              <a:rPr lang="en-IN" sz="1500" b="1" dirty="0">
                <a:effectLst/>
                <a:latin typeface="Calibri" panose="020F0502020204030204" pitchFamily="34" charset="0"/>
                <a:ea typeface="Calibri" panose="020F0502020204030204" pitchFamily="34" charset="0"/>
                <a:cs typeface="Mangal" panose="02040503050203030202" pitchFamily="18" charset="0"/>
              </a:rPr>
              <a:t>higher </a:t>
            </a:r>
            <a:r>
              <a:rPr lang="en-IN" sz="1500" dirty="0">
                <a:effectLst/>
                <a:latin typeface="Calibri" panose="020F0502020204030204" pitchFamily="34" charset="0"/>
                <a:ea typeface="Calibri" panose="020F0502020204030204" pitchFamily="34" charset="0"/>
                <a:cs typeface="Mangal" panose="02040503050203030202" pitchFamily="18" charset="0"/>
              </a:rPr>
              <a:t>than the 38.74% reported by </a:t>
            </a:r>
            <a:r>
              <a:rPr lang="en-IN" sz="1500" dirty="0" err="1">
                <a:effectLst/>
                <a:latin typeface="Calibri" panose="020F0502020204030204" pitchFamily="34" charset="0"/>
                <a:ea typeface="Calibri" panose="020F0502020204030204" pitchFamily="34" charset="0"/>
                <a:cs typeface="Mangal" panose="02040503050203030202" pitchFamily="18" charset="0"/>
              </a:rPr>
              <a:t>Berhe</a:t>
            </a:r>
            <a:r>
              <a:rPr lang="en-IN" sz="1500" dirty="0">
                <a:effectLst/>
                <a:latin typeface="Calibri" panose="020F0502020204030204" pitchFamily="34" charset="0"/>
                <a:ea typeface="Calibri" panose="020F0502020204030204" pitchFamily="34" charset="0"/>
                <a:cs typeface="Mangal" panose="02040503050203030202" pitchFamily="18" charset="0"/>
              </a:rPr>
              <a:t> et al. (2016) but </a:t>
            </a:r>
            <a:r>
              <a:rPr lang="en-IN" sz="1500" b="1" dirty="0">
                <a:effectLst/>
                <a:latin typeface="Calibri" panose="020F0502020204030204" pitchFamily="34" charset="0"/>
                <a:ea typeface="Calibri" panose="020F0502020204030204" pitchFamily="34" charset="0"/>
                <a:cs typeface="Mangal" panose="02040503050203030202" pitchFamily="18" charset="0"/>
              </a:rPr>
              <a:t>lower</a:t>
            </a:r>
            <a:r>
              <a:rPr lang="en-IN" sz="1500" dirty="0">
                <a:effectLst/>
                <a:latin typeface="Calibri" panose="020F0502020204030204" pitchFamily="34" charset="0"/>
                <a:ea typeface="Calibri" panose="020F0502020204030204" pitchFamily="34" charset="0"/>
                <a:cs typeface="Mangal" panose="02040503050203030202" pitchFamily="18" charset="0"/>
              </a:rPr>
              <a:t> than the 63.4% reported by </a:t>
            </a:r>
            <a:r>
              <a:rPr lang="en-IN" sz="1500" dirty="0" err="1">
                <a:effectLst/>
                <a:latin typeface="Calibri" panose="020F0502020204030204" pitchFamily="34" charset="0"/>
                <a:ea typeface="Calibri" panose="020F0502020204030204" pitchFamily="34" charset="0"/>
                <a:cs typeface="Mangal" panose="02040503050203030202" pitchFamily="18" charset="0"/>
              </a:rPr>
              <a:t>Akinwara</a:t>
            </a:r>
            <a:r>
              <a:rPr lang="en-IN" sz="1500" dirty="0">
                <a:effectLst/>
                <a:latin typeface="Calibri" panose="020F0502020204030204" pitchFamily="34" charset="0"/>
                <a:ea typeface="Calibri" panose="020F0502020204030204" pitchFamily="34" charset="0"/>
                <a:cs typeface="Mangal" panose="02040503050203030202" pitchFamily="18" charset="0"/>
              </a:rPr>
              <a:t> et al. (2015) in a study in Nigeria, the 59.6% reported by </a:t>
            </a:r>
            <a:r>
              <a:rPr lang="en-IN" sz="1500" dirty="0" err="1">
                <a:effectLst/>
                <a:latin typeface="Calibri" panose="020F0502020204030204" pitchFamily="34" charset="0"/>
                <a:ea typeface="Calibri" panose="020F0502020204030204" pitchFamily="34" charset="0"/>
                <a:cs typeface="Mangal" panose="02040503050203030202" pitchFamily="18" charset="0"/>
              </a:rPr>
              <a:t>Nimavat</a:t>
            </a:r>
            <a:r>
              <a:rPr lang="en-IN" sz="1500" dirty="0">
                <a:effectLst/>
                <a:latin typeface="Calibri" panose="020F0502020204030204" pitchFamily="34" charset="0"/>
                <a:ea typeface="Calibri" panose="020F0502020204030204" pitchFamily="34" charset="0"/>
                <a:cs typeface="Mangal" panose="02040503050203030202" pitchFamily="18" charset="0"/>
              </a:rPr>
              <a:t> et al. (2018), and the 83.3% reported by Moran et al. (2018) in a study in Burkina Faso. </a:t>
            </a:r>
          </a:p>
        </p:txBody>
      </p:sp>
      <p:sp>
        <p:nvSpPr>
          <p:cNvPr id="11" name="Rectangle: Rounded Corners 10">
            <a:extLst>
              <a:ext uri="{FF2B5EF4-FFF2-40B4-BE49-F238E27FC236}">
                <a16:creationId xmlns:a16="http://schemas.microsoft.com/office/drawing/2014/main" id="{6884D953-F59D-2E80-A7CA-DD0B622E4961}"/>
              </a:ext>
            </a:extLst>
          </p:cNvPr>
          <p:cNvSpPr/>
          <p:nvPr/>
        </p:nvSpPr>
        <p:spPr>
          <a:xfrm>
            <a:off x="838200" y="3186018"/>
            <a:ext cx="10750858" cy="876071"/>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Arial" panose="020B0604020202020204" pitchFamily="34" charset="0"/>
              <a:buChar char="•"/>
            </a:pPr>
            <a:r>
              <a:rPr lang="en-US" sz="1500" dirty="0">
                <a:latin typeface="Calibri" panose="020F0502020204030204" pitchFamily="34" charset="0"/>
                <a:ea typeface="Calibri" panose="020F0502020204030204" pitchFamily="34" charset="0"/>
                <a:cs typeface="Mangal" panose="02040503050203030202" pitchFamily="18" charset="0"/>
              </a:rPr>
              <a:t>34.9% of women </a:t>
            </a:r>
            <a:r>
              <a:rPr lang="en-US" sz="1500" dirty="0">
                <a:effectLst/>
                <a:latin typeface="Calibri" panose="020F0502020204030204" pitchFamily="34" charset="0"/>
                <a:ea typeface="Calibri" panose="020F0502020204030204" pitchFamily="34" charset="0"/>
                <a:cs typeface="Mangal" panose="02040503050203030202" pitchFamily="18" charset="0"/>
              </a:rPr>
              <a:t>had the knowledge of key danger signs of pregnancy in our study, which is </a:t>
            </a:r>
            <a:r>
              <a:rPr lang="en-US" sz="1500" b="1" dirty="0">
                <a:effectLst/>
                <a:latin typeface="Calibri" panose="020F0502020204030204" pitchFamily="34" charset="0"/>
                <a:ea typeface="Calibri" panose="020F0502020204030204" pitchFamily="34" charset="0"/>
                <a:cs typeface="Mangal" panose="02040503050203030202" pitchFamily="18" charset="0"/>
              </a:rPr>
              <a:t>higher</a:t>
            </a:r>
            <a:r>
              <a:rPr lang="en-US" sz="1500" dirty="0">
                <a:effectLst/>
                <a:latin typeface="Calibri" panose="020F0502020204030204" pitchFamily="34" charset="0"/>
                <a:ea typeface="Calibri" panose="020F0502020204030204" pitchFamily="34" charset="0"/>
                <a:cs typeface="Mangal" panose="02040503050203030202" pitchFamily="18" charset="0"/>
              </a:rPr>
              <a:t> than  26.33% reported by </a:t>
            </a:r>
            <a:r>
              <a:rPr lang="en-US" sz="1500" dirty="0" err="1">
                <a:effectLst/>
                <a:latin typeface="Calibri" panose="020F0502020204030204" pitchFamily="34" charset="0"/>
                <a:ea typeface="Calibri" panose="020F0502020204030204" pitchFamily="34" charset="0"/>
                <a:cs typeface="Mangal" panose="02040503050203030202" pitchFamily="18" charset="0"/>
              </a:rPr>
              <a:t>Berhe</a:t>
            </a:r>
            <a:r>
              <a:rPr lang="en-US" sz="1500" dirty="0">
                <a:effectLst/>
                <a:latin typeface="Calibri" panose="020F0502020204030204" pitchFamily="34" charset="0"/>
                <a:ea typeface="Calibri" panose="020F0502020204030204" pitchFamily="34" charset="0"/>
                <a:cs typeface="Mangal" panose="02040503050203030202" pitchFamily="18" charset="0"/>
              </a:rPr>
              <a:t> et al. (2016) in a study in Ethiopia, but </a:t>
            </a:r>
            <a:r>
              <a:rPr lang="en-US" sz="1500" b="1" dirty="0">
                <a:effectLst/>
                <a:latin typeface="Calibri" panose="020F0502020204030204" pitchFamily="34" charset="0"/>
                <a:ea typeface="Calibri" panose="020F0502020204030204" pitchFamily="34" charset="0"/>
                <a:cs typeface="Mangal" panose="02040503050203030202" pitchFamily="18" charset="0"/>
              </a:rPr>
              <a:t>lower</a:t>
            </a:r>
            <a:r>
              <a:rPr lang="en-US" sz="1500" dirty="0">
                <a:effectLst/>
                <a:latin typeface="Calibri" panose="020F0502020204030204" pitchFamily="34" charset="0"/>
                <a:ea typeface="Calibri" panose="020F0502020204030204" pitchFamily="34" charset="0"/>
                <a:cs typeface="Mangal" panose="02040503050203030202" pitchFamily="18" charset="0"/>
              </a:rPr>
              <a:t> than the 52% reported by </a:t>
            </a:r>
            <a:r>
              <a:rPr lang="en-US" sz="1500" dirty="0" err="1">
                <a:effectLst/>
                <a:latin typeface="Calibri" panose="020F0502020204030204" pitchFamily="34" charset="0"/>
                <a:ea typeface="Calibri" panose="020F0502020204030204" pitchFamily="34" charset="0"/>
                <a:cs typeface="Mangal" panose="02040503050203030202" pitchFamily="18" charset="0"/>
              </a:rPr>
              <a:t>Akinwara</a:t>
            </a:r>
            <a:r>
              <a:rPr lang="en-US" sz="1500" dirty="0">
                <a:effectLst/>
                <a:latin typeface="Calibri" panose="020F0502020204030204" pitchFamily="34" charset="0"/>
                <a:ea typeface="Calibri" panose="020F0502020204030204" pitchFamily="34" charset="0"/>
                <a:cs typeface="Mangal" panose="02040503050203030202" pitchFamily="18" charset="0"/>
              </a:rPr>
              <a:t> et al. (2015), the 83.3% reported by Moran et al. (2018) in a study in </a:t>
            </a:r>
            <a:r>
              <a:rPr lang="en-US" sz="1500" dirty="0" err="1">
                <a:effectLst/>
                <a:latin typeface="Calibri" panose="020F0502020204030204" pitchFamily="34" charset="0"/>
                <a:ea typeface="Calibri" panose="020F0502020204030204" pitchFamily="34" charset="0"/>
                <a:cs typeface="Mangal" panose="02040503050203030202" pitchFamily="18" charset="0"/>
              </a:rPr>
              <a:t>burkina</a:t>
            </a:r>
            <a:r>
              <a:rPr lang="en-US" sz="1500" dirty="0">
                <a:effectLst/>
                <a:latin typeface="Calibri" panose="020F0502020204030204" pitchFamily="34" charset="0"/>
                <a:ea typeface="Calibri" panose="020F0502020204030204" pitchFamily="34" charset="0"/>
                <a:cs typeface="Mangal" panose="02040503050203030202" pitchFamily="18" charset="0"/>
              </a:rPr>
              <a:t> </a:t>
            </a:r>
            <a:r>
              <a:rPr lang="en-US" sz="1500" dirty="0" err="1">
                <a:effectLst/>
                <a:latin typeface="Calibri" panose="020F0502020204030204" pitchFamily="34" charset="0"/>
                <a:ea typeface="Calibri" panose="020F0502020204030204" pitchFamily="34" charset="0"/>
                <a:cs typeface="Mangal" panose="02040503050203030202" pitchFamily="18" charset="0"/>
              </a:rPr>
              <a:t>faso</a:t>
            </a:r>
            <a:r>
              <a:rPr lang="en-US" sz="1500" dirty="0">
                <a:effectLst/>
                <a:latin typeface="Calibri" panose="020F0502020204030204" pitchFamily="34" charset="0"/>
                <a:ea typeface="Calibri" panose="020F0502020204030204" pitchFamily="34" charset="0"/>
                <a:cs typeface="Mangal" panose="02040503050203030202" pitchFamily="18" charset="0"/>
              </a:rPr>
              <a:t>, and the 42% reported by Mukhopadhyay et al. (2016) </a:t>
            </a:r>
          </a:p>
        </p:txBody>
      </p:sp>
      <p:sp>
        <p:nvSpPr>
          <p:cNvPr id="12" name="Rectangle: Rounded Corners 11">
            <a:extLst>
              <a:ext uri="{FF2B5EF4-FFF2-40B4-BE49-F238E27FC236}">
                <a16:creationId xmlns:a16="http://schemas.microsoft.com/office/drawing/2014/main" id="{DD3E95A6-BC96-9984-11CC-A9078D4A5DA2}"/>
              </a:ext>
            </a:extLst>
          </p:cNvPr>
          <p:cNvSpPr/>
          <p:nvPr/>
        </p:nvSpPr>
        <p:spPr>
          <a:xfrm>
            <a:off x="838200" y="4174581"/>
            <a:ext cx="10750858" cy="84505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Arial" panose="020B0604020202020204" pitchFamily="34" charset="0"/>
              <a:buChar char="•"/>
            </a:pPr>
            <a:r>
              <a:rPr lang="en-US" sz="1500" dirty="0">
                <a:latin typeface="Calibri" panose="020F0502020204030204" pitchFamily="34" charset="0"/>
                <a:ea typeface="Calibri" panose="020F0502020204030204" pitchFamily="34" charset="0"/>
                <a:cs typeface="Mangal" panose="02040503050203030202" pitchFamily="18" charset="0"/>
              </a:rPr>
              <a:t>W</a:t>
            </a:r>
            <a:r>
              <a:rPr lang="en-US" sz="1500" dirty="0">
                <a:effectLst/>
                <a:latin typeface="Calibri" panose="020F0502020204030204" pitchFamily="34" charset="0"/>
                <a:ea typeface="Calibri" panose="020F0502020204030204" pitchFamily="34" charset="0"/>
                <a:cs typeface="Mangal" panose="02040503050203030202" pitchFamily="18" charset="0"/>
              </a:rPr>
              <a:t>omen who have arranged transport for their delivery was 46% in our study, which is </a:t>
            </a:r>
            <a:r>
              <a:rPr lang="en-US" sz="1500" b="1" dirty="0">
                <a:effectLst/>
                <a:latin typeface="Calibri" panose="020F0502020204030204" pitchFamily="34" charset="0"/>
                <a:ea typeface="Calibri" panose="020F0502020204030204" pitchFamily="34" charset="0"/>
                <a:cs typeface="Mangal" panose="02040503050203030202" pitchFamily="18" charset="0"/>
              </a:rPr>
              <a:t>similar</a:t>
            </a:r>
            <a:r>
              <a:rPr lang="en-US" sz="1500" dirty="0">
                <a:effectLst/>
                <a:latin typeface="Calibri" panose="020F0502020204030204" pitchFamily="34" charset="0"/>
                <a:ea typeface="Calibri" panose="020F0502020204030204" pitchFamily="34" charset="0"/>
                <a:cs typeface="Mangal" panose="02040503050203030202" pitchFamily="18" charset="0"/>
              </a:rPr>
              <a:t> to  46.1% reported by Moran et al. (2018) in a study in west </a:t>
            </a:r>
            <a:r>
              <a:rPr lang="en-US" sz="1500" dirty="0" err="1">
                <a:effectLst/>
                <a:latin typeface="Calibri" panose="020F0502020204030204" pitchFamily="34" charset="0"/>
                <a:ea typeface="Calibri" panose="020F0502020204030204" pitchFamily="34" charset="0"/>
                <a:cs typeface="Mangal" panose="02040503050203030202" pitchFamily="18" charset="0"/>
              </a:rPr>
              <a:t>africa</a:t>
            </a:r>
            <a:r>
              <a:rPr lang="en-US" sz="1500" dirty="0">
                <a:effectLst/>
                <a:latin typeface="Calibri" panose="020F0502020204030204" pitchFamily="34" charset="0"/>
                <a:ea typeface="Calibri" panose="020F0502020204030204" pitchFamily="34" charset="0"/>
                <a:cs typeface="Mangal" panose="02040503050203030202" pitchFamily="18" charset="0"/>
              </a:rPr>
              <a:t>, but varies from the other studies in Ethiopia, Nigeria, and India which reported </a:t>
            </a:r>
            <a:r>
              <a:rPr lang="en-US" sz="1500" dirty="0" err="1">
                <a:effectLst/>
                <a:latin typeface="Calibri" panose="020F0502020204030204" pitchFamily="34" charset="0"/>
                <a:ea typeface="Calibri" panose="020F0502020204030204" pitchFamily="34" charset="0"/>
                <a:cs typeface="Mangal" panose="02040503050203030202" pitchFamily="18" charset="0"/>
              </a:rPr>
              <a:t>prevalences</a:t>
            </a:r>
            <a:r>
              <a:rPr lang="en-US" sz="1500" dirty="0">
                <a:effectLst/>
                <a:latin typeface="Calibri" panose="020F0502020204030204" pitchFamily="34" charset="0"/>
                <a:ea typeface="Calibri" panose="020F0502020204030204" pitchFamily="34" charset="0"/>
                <a:cs typeface="Mangal" panose="02040503050203030202" pitchFamily="18" charset="0"/>
              </a:rPr>
              <a:t> ranging from 20.59% to 58.6%. </a:t>
            </a:r>
          </a:p>
        </p:txBody>
      </p:sp>
      <p:sp>
        <p:nvSpPr>
          <p:cNvPr id="13" name="TextBox 12">
            <a:extLst>
              <a:ext uri="{FF2B5EF4-FFF2-40B4-BE49-F238E27FC236}">
                <a16:creationId xmlns:a16="http://schemas.microsoft.com/office/drawing/2014/main" id="{D5164ECD-166D-84B8-B5B4-C0BF12A9501B}"/>
              </a:ext>
            </a:extLst>
          </p:cNvPr>
          <p:cNvSpPr txBox="1"/>
          <p:nvPr/>
        </p:nvSpPr>
        <p:spPr>
          <a:xfrm>
            <a:off x="3790765" y="388461"/>
            <a:ext cx="4465468" cy="461665"/>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b="1" dirty="0">
                <a:effectLst>
                  <a:outerShdw blurRad="38100" dist="38100" dir="2700000" algn="tl">
                    <a:srgbClr val="000000">
                      <a:alpha val="43137"/>
                    </a:srgbClr>
                  </a:outerShdw>
                </a:effectLst>
              </a:rPr>
              <a:t>DISCUSSION</a:t>
            </a:r>
            <a:endParaRPr lang="en-IN" sz="2400" b="1" dirty="0">
              <a:effectLst>
                <a:outerShdw blurRad="38100" dist="38100" dir="2700000" algn="tl">
                  <a:srgbClr val="000000">
                    <a:alpha val="43137"/>
                  </a:srgbClr>
                </a:outerShdw>
              </a:effectLst>
            </a:endParaRPr>
          </a:p>
        </p:txBody>
      </p:sp>
      <p:pic>
        <p:nvPicPr>
          <p:cNvPr id="15" name="Picture 14">
            <a:extLst>
              <a:ext uri="{FF2B5EF4-FFF2-40B4-BE49-F238E27FC236}">
                <a16:creationId xmlns:a16="http://schemas.microsoft.com/office/drawing/2014/main" id="{AB343AD4-4C6A-4030-AC2E-A5FB076FB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3613" y="117374"/>
            <a:ext cx="1151846" cy="542173"/>
          </a:xfrm>
          <a:prstGeom prst="rect">
            <a:avLst/>
          </a:prstGeom>
        </p:spPr>
      </p:pic>
    </p:spTree>
    <p:extLst>
      <p:ext uri="{BB962C8B-B14F-4D97-AF65-F5344CB8AC3E}">
        <p14:creationId xmlns:p14="http://schemas.microsoft.com/office/powerpoint/2010/main" val="317640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C5EC17-5C21-F882-6E3B-23A13D8FE4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3613" y="117374"/>
            <a:ext cx="1151846" cy="542173"/>
          </a:xfrm>
          <a:prstGeom prst="rect">
            <a:avLst/>
          </a:prstGeom>
        </p:spPr>
      </p:pic>
      <p:sp>
        <p:nvSpPr>
          <p:cNvPr id="5" name="TextBox 4">
            <a:extLst>
              <a:ext uri="{FF2B5EF4-FFF2-40B4-BE49-F238E27FC236}">
                <a16:creationId xmlns:a16="http://schemas.microsoft.com/office/drawing/2014/main" id="{D554187C-B60D-8264-81C3-86E762D2AB95}"/>
              </a:ext>
            </a:extLst>
          </p:cNvPr>
          <p:cNvSpPr txBox="1"/>
          <p:nvPr/>
        </p:nvSpPr>
        <p:spPr>
          <a:xfrm>
            <a:off x="3559271" y="689192"/>
            <a:ext cx="4465468" cy="461665"/>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b="1" dirty="0">
                <a:effectLst>
                  <a:outerShdw blurRad="38100" dist="38100" dir="2700000" algn="tl">
                    <a:srgbClr val="000000">
                      <a:alpha val="43137"/>
                    </a:srgbClr>
                  </a:outerShdw>
                </a:effectLst>
              </a:rPr>
              <a:t>Limitations</a:t>
            </a:r>
            <a:endParaRPr lang="en-IN" sz="2400" b="1" dirty="0">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AEE3FE33-BFCD-7079-6E1A-C87DA80A4A4B}"/>
              </a:ext>
            </a:extLst>
          </p:cNvPr>
          <p:cNvSpPr txBox="1"/>
          <p:nvPr/>
        </p:nvSpPr>
        <p:spPr>
          <a:xfrm>
            <a:off x="1365813" y="2615878"/>
            <a:ext cx="9942654" cy="1133965"/>
          </a:xfrm>
          <a:prstGeom prst="rect">
            <a:avLst/>
          </a:prstGeom>
          <a:noFill/>
        </p:spPr>
        <p:txBody>
          <a:bodyPr wrap="square" rtlCol="0">
            <a:spAutoFit/>
          </a:bodyPr>
          <a:lstStyle/>
          <a:p>
            <a:pPr marL="285750" indent="-285750" algn="ctr">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Meta analysis didn’t address the factors affecting for the low Utilization of BPCR, therefore Researchers should Conduct further studies in this Area.</a:t>
            </a:r>
            <a:endParaRPr lang="en-IN" sz="2400"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76C5B20E-3C4E-4025-73FE-3EF4E93A1569}"/>
              </a:ext>
            </a:extLst>
          </p:cNvPr>
          <p:cNvSpPr/>
          <p:nvPr/>
        </p:nvSpPr>
        <p:spPr>
          <a:xfrm>
            <a:off x="1180618" y="1574157"/>
            <a:ext cx="10081549" cy="346083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IN"/>
          </a:p>
        </p:txBody>
      </p:sp>
      <p:sp>
        <p:nvSpPr>
          <p:cNvPr id="10" name="TextBox 9">
            <a:extLst>
              <a:ext uri="{FF2B5EF4-FFF2-40B4-BE49-F238E27FC236}">
                <a16:creationId xmlns:a16="http://schemas.microsoft.com/office/drawing/2014/main" id="{F5792FF3-FF8A-67CD-BE6B-920398EC78E2}"/>
              </a:ext>
            </a:extLst>
          </p:cNvPr>
          <p:cNvSpPr txBox="1"/>
          <p:nvPr/>
        </p:nvSpPr>
        <p:spPr>
          <a:xfrm>
            <a:off x="1518213" y="2768278"/>
            <a:ext cx="9493169" cy="1687963"/>
          </a:xfrm>
          <a:prstGeom prst="rect">
            <a:avLst/>
          </a:prstGeom>
          <a:noFill/>
        </p:spPr>
        <p:txBody>
          <a:bodyPr wrap="square" rtlCol="0">
            <a:spAutoFit/>
          </a:bodyPr>
          <a:lstStyle/>
          <a:p>
            <a:pPr marL="285750" indent="-285750" algn="ctr">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Meta analysis didn’t address the factors affecting for the low Utilization of BPCR, therefore Researchers should Conduct further studies in this Area.</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7440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F2CCA-F02B-DC34-9342-4C312B254FFA}"/>
              </a:ext>
            </a:extLst>
          </p:cNvPr>
          <p:cNvSpPr>
            <a:spLocks noGrp="1"/>
          </p:cNvSpPr>
          <p:nvPr>
            <p:ph type="title"/>
          </p:nvPr>
        </p:nvSpPr>
        <p:spPr>
          <a:xfrm>
            <a:off x="838200" y="365126"/>
            <a:ext cx="10515600" cy="904382"/>
          </a:xfrm>
        </p:spPr>
        <p:txBody>
          <a:bodyPr/>
          <a:lstStyle/>
          <a:p>
            <a:pPr algn="ctr"/>
            <a:r>
              <a:rPr lang="en-US" dirty="0">
                <a:effectLst>
                  <a:outerShdw blurRad="38100" dist="38100" dir="2700000" algn="tl">
                    <a:srgbClr val="000000">
                      <a:alpha val="43137"/>
                    </a:srgbClr>
                  </a:outerShdw>
                </a:effectLst>
              </a:rPr>
              <a:t>Screen shot of Mentor Approval </a:t>
            </a:r>
            <a:endParaRPr lang="en-IN" dirty="0">
              <a:effectLst>
                <a:outerShdw blurRad="38100" dist="38100" dir="2700000" algn="tl">
                  <a:srgbClr val="000000">
                    <a:alpha val="43137"/>
                  </a:srgbClr>
                </a:outerShdw>
              </a:effectLst>
            </a:endParaRPr>
          </a:p>
        </p:txBody>
      </p:sp>
      <p:pic>
        <p:nvPicPr>
          <p:cNvPr id="7" name="Content Placeholder 6">
            <a:extLst>
              <a:ext uri="{FF2B5EF4-FFF2-40B4-BE49-F238E27FC236}">
                <a16:creationId xmlns:a16="http://schemas.microsoft.com/office/drawing/2014/main" id="{53F436EC-5CC9-120F-BF7F-540757C0AB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2408" y="1757778"/>
            <a:ext cx="10728664" cy="4624137"/>
          </a:xfrm>
        </p:spPr>
      </p:pic>
      <p:sp>
        <p:nvSpPr>
          <p:cNvPr id="5" name="Slide Number Placeholder 4">
            <a:extLst>
              <a:ext uri="{FF2B5EF4-FFF2-40B4-BE49-F238E27FC236}">
                <a16:creationId xmlns:a16="http://schemas.microsoft.com/office/drawing/2014/main" id="{741BE23C-78CA-2E74-C45B-728B91B0C625}"/>
              </a:ext>
            </a:extLst>
          </p:cNvPr>
          <p:cNvSpPr>
            <a:spLocks noGrp="1"/>
          </p:cNvSpPr>
          <p:nvPr>
            <p:ph type="sldNum" sz="quarter" idx="12"/>
          </p:nvPr>
        </p:nvSpPr>
        <p:spPr/>
        <p:txBody>
          <a:bodyPr/>
          <a:lstStyle/>
          <a:p>
            <a:fld id="{2A349C73-1074-417F-844F-A7EE7E1BDC3B}" type="slidenum">
              <a:rPr lang="en-IN" smtClean="0"/>
              <a:t>3</a:t>
            </a:fld>
            <a:endParaRPr lang="en-IN" dirty="0"/>
          </a:p>
        </p:txBody>
      </p:sp>
    </p:spTree>
    <p:extLst>
      <p:ext uri="{BB962C8B-B14F-4D97-AF65-F5344CB8AC3E}">
        <p14:creationId xmlns:p14="http://schemas.microsoft.com/office/powerpoint/2010/main" val="3919620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189BEA-F15B-491B-B5F5-628DA7C9904A}"/>
              </a:ext>
            </a:extLst>
          </p:cNvPr>
          <p:cNvSpPr txBox="1"/>
          <p:nvPr/>
        </p:nvSpPr>
        <p:spPr>
          <a:xfrm>
            <a:off x="3712345" y="343413"/>
            <a:ext cx="4767309" cy="2031325"/>
          </a:xfrm>
          <a:prstGeom prst="rect">
            <a:avLst/>
          </a:prstGeom>
          <a:noFill/>
        </p:spPr>
        <p:txBody>
          <a:bodyPr wrap="square" rtlCol="0">
            <a:spAutoFit/>
          </a:bodyPr>
          <a:lstStyle/>
          <a:p>
            <a:pPr algn="ct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Conclusion</a:t>
            </a:r>
          </a:p>
          <a:p>
            <a:pPr algn="ctr"/>
            <a:endParaRPr lang="en-US" sz="2400" dirty="0">
              <a:ln w="0"/>
              <a:effectLst>
                <a:outerShdw blurRad="38100" dist="19050" dir="2700000" algn="tl" rotWithShape="0">
                  <a:schemeClr val="dk1">
                    <a:alpha val="40000"/>
                  </a:schemeClr>
                </a:outerShdw>
              </a:effectLst>
            </a:endParaRPr>
          </a:p>
          <a:p>
            <a:pPr algn="ctr"/>
            <a:endParaRPr lang="en-US" sz="2400" dirty="0">
              <a:ln w="0"/>
              <a:effectLst>
                <a:outerShdw blurRad="38100" dist="19050" dir="2700000" algn="tl" rotWithShape="0">
                  <a:schemeClr val="dk1">
                    <a:alpha val="40000"/>
                  </a:schemeClr>
                </a:outerShdw>
              </a:effectLst>
            </a:endParaRPr>
          </a:p>
          <a:p>
            <a:pPr algn="ctr"/>
            <a:endParaRPr lang="en-US" dirty="0"/>
          </a:p>
          <a:p>
            <a:pPr algn="ctr"/>
            <a:endParaRPr lang="en-US" dirty="0"/>
          </a:p>
          <a:p>
            <a:pPr algn="ctr"/>
            <a:endParaRPr lang="en-IN" dirty="0"/>
          </a:p>
        </p:txBody>
      </p:sp>
      <p:sp>
        <p:nvSpPr>
          <p:cNvPr id="6" name="Rectangle: Rounded Corners 5">
            <a:extLst>
              <a:ext uri="{FF2B5EF4-FFF2-40B4-BE49-F238E27FC236}">
                <a16:creationId xmlns:a16="http://schemas.microsoft.com/office/drawing/2014/main" id="{3B2100CE-D28F-4996-9851-C4499224B6EC}"/>
              </a:ext>
            </a:extLst>
          </p:cNvPr>
          <p:cNvSpPr/>
          <p:nvPr/>
        </p:nvSpPr>
        <p:spPr>
          <a:xfrm>
            <a:off x="426128" y="1083076"/>
            <a:ext cx="11558726" cy="503324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Our study highlights the low prevalence of BPCR in India and the factors associated with it. Our findings underscore the need for targeted interventions to improve BPCR, a</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nd suggest that there is a need to improve the awareness and utilization of BPCR services among pregnant women in India, as well as to address the factors that influence their decision-making and behavior regarding BPCR.</a:t>
            </a:r>
          </a:p>
          <a:p>
            <a:pPr marL="285750" indent="-285750">
              <a:lnSpc>
                <a:spcPct val="150000"/>
              </a:lnSpc>
              <a:buFont typeface="Arial" panose="020B0604020202020204" pitchFamily="34" charset="0"/>
              <a:buChar char="•"/>
            </a:pPr>
            <a:endParaRPr lang="en-US"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India's health system is already overburdened by adverse health outcomes. Therefore, scaling up cost-effective interventions like BPCR that have a positive overall effect is necessary. Our study suggests that birth preparedness and complication readiness (BPCR) is such an intervention that should be given utmost importance to reduce maternal morbidity and mortality and to achieve the Sustainable Development Goals.</a:t>
            </a:r>
          </a:p>
        </p:txBody>
      </p:sp>
      <p:pic>
        <p:nvPicPr>
          <p:cNvPr id="4" name="Picture 3">
            <a:extLst>
              <a:ext uri="{FF2B5EF4-FFF2-40B4-BE49-F238E27FC236}">
                <a16:creationId xmlns:a16="http://schemas.microsoft.com/office/drawing/2014/main" id="{5EB8503F-826D-4506-A903-14832430B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2027" y="94997"/>
            <a:ext cx="1179973" cy="555412"/>
          </a:xfrm>
          <a:prstGeom prst="rect">
            <a:avLst/>
          </a:prstGeom>
        </p:spPr>
      </p:pic>
    </p:spTree>
    <p:extLst>
      <p:ext uri="{BB962C8B-B14F-4D97-AF65-F5344CB8AC3E}">
        <p14:creationId xmlns:p14="http://schemas.microsoft.com/office/powerpoint/2010/main" val="1968541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FC1969-6C99-4DCC-819D-CDD647621A03}"/>
              </a:ext>
            </a:extLst>
          </p:cNvPr>
          <p:cNvSpPr txBox="1"/>
          <p:nvPr/>
        </p:nvSpPr>
        <p:spPr>
          <a:xfrm>
            <a:off x="5000966" y="0"/>
            <a:ext cx="5619565" cy="2400657"/>
          </a:xfrm>
          <a:prstGeom prst="rect">
            <a:avLst/>
          </a:prstGeom>
          <a:noFill/>
        </p:spPr>
        <p:txBody>
          <a:bodyPr wrap="square" rtlCol="0">
            <a:spAutoFit/>
          </a:bodyPr>
          <a:lstStyle/>
          <a:p>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References</a:t>
            </a:r>
          </a:p>
          <a:p>
            <a:endPar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en-US" sz="2400" dirty="0">
              <a:ln w="0"/>
              <a:effectLst>
                <a:outerShdw blurRad="38100" dist="19050" dir="2700000" algn="tl" rotWithShape="0">
                  <a:schemeClr val="dk1">
                    <a:alpha val="40000"/>
                  </a:schemeClr>
                </a:outerShdw>
              </a:effectLst>
            </a:endParaRPr>
          </a:p>
          <a:p>
            <a:endParaRPr lang="en-US" sz="2400" dirty="0">
              <a:ln w="0"/>
              <a:effectLst>
                <a:outerShdw blurRad="38100" dist="19050" dir="2700000" algn="tl" rotWithShape="0">
                  <a:schemeClr val="dk1">
                    <a:alpha val="40000"/>
                  </a:schemeClr>
                </a:outerShdw>
              </a:effectLst>
            </a:endParaRPr>
          </a:p>
          <a:p>
            <a:endParaRPr lang="en-US" dirty="0"/>
          </a:p>
          <a:p>
            <a:endParaRPr lang="en-US" dirty="0"/>
          </a:p>
          <a:p>
            <a:endParaRPr lang="en-IN" dirty="0"/>
          </a:p>
        </p:txBody>
      </p:sp>
      <p:sp>
        <p:nvSpPr>
          <p:cNvPr id="8" name="Rectangle 7">
            <a:extLst>
              <a:ext uri="{FF2B5EF4-FFF2-40B4-BE49-F238E27FC236}">
                <a16:creationId xmlns:a16="http://schemas.microsoft.com/office/drawing/2014/main" id="{005CEE5E-36F5-4BC2-8BC6-86BEB406AEA1}"/>
              </a:ext>
            </a:extLst>
          </p:cNvPr>
          <p:cNvSpPr/>
          <p:nvPr/>
        </p:nvSpPr>
        <p:spPr>
          <a:xfrm>
            <a:off x="299720" y="609908"/>
            <a:ext cx="11592560" cy="5616922"/>
          </a:xfrm>
          <a:prstGeom prst="rect">
            <a:avLst/>
          </a:prstGeom>
        </p:spPr>
        <p:txBody>
          <a:bodyPr wrap="square">
            <a:spAutoFit/>
          </a:bodyPr>
          <a:lstStyle/>
          <a:p>
            <a:pPr algn="just">
              <a:spcAft>
                <a:spcPts val="0"/>
              </a:spcAft>
            </a:pPr>
            <a:r>
              <a:rPr lang="en-IN" sz="800" kern="100" dirty="0">
                <a:latin typeface="Times New Roman" panose="02020603050405020304" pitchFamily="18" charset="0"/>
                <a:ea typeface="Calibri" panose="020F0502020204030204" pitchFamily="34" charset="0"/>
                <a:cs typeface="Mangal" panose="02040503050203030202" pitchFamily="18" charset="0"/>
              </a:rPr>
              <a:t> </a:t>
            </a:r>
            <a:endParaRPr lang="en-IN" sz="900" kern="100" dirty="0">
              <a:latin typeface="Calibri" panose="020F0502020204030204" pitchFamily="34" charset="0"/>
              <a:ea typeface="Calibri" panose="020F0502020204030204" pitchFamily="34" charset="0"/>
              <a:cs typeface="Mangal" panose="02040503050203030202" pitchFamily="18" charset="0"/>
            </a:endParaRPr>
          </a:p>
          <a:p>
            <a:pPr algn="just">
              <a:spcAft>
                <a:spcPts val="0"/>
              </a:spcAft>
            </a:pPr>
            <a:r>
              <a:rPr lang="en-IN" sz="900" kern="100" dirty="0">
                <a:latin typeface="Times New Roman" panose="02020603050405020304" pitchFamily="18" charset="0"/>
                <a:ea typeface="Calibri" panose="020F0502020204030204" pitchFamily="34" charset="0"/>
                <a:cs typeface="Mangal" panose="02040503050203030202" pitchFamily="18" charset="0"/>
              </a:rPr>
              <a:t>1.Sedgh G, Singh S, Hussain R. Intended and Unintended Pregnancies Worldwide in 2012 and Recent Trends. Stud Fam </a:t>
            </a:r>
            <a:r>
              <a:rPr lang="en-IN" sz="900" kern="100" dirty="0" err="1">
                <a:latin typeface="Times New Roman" panose="02020603050405020304" pitchFamily="18" charset="0"/>
                <a:ea typeface="Calibri" panose="020F0502020204030204" pitchFamily="34" charset="0"/>
                <a:cs typeface="Mangal" panose="02040503050203030202" pitchFamily="18" charset="0"/>
              </a:rPr>
              <a:t>Plann</a:t>
            </a:r>
            <a:r>
              <a:rPr lang="en-IN" sz="900" kern="100" dirty="0">
                <a:latin typeface="Times New Roman" panose="02020603050405020304" pitchFamily="18" charset="0"/>
                <a:ea typeface="Calibri" panose="020F0502020204030204" pitchFamily="34" charset="0"/>
                <a:cs typeface="Mangal" panose="02040503050203030202" pitchFamily="18" charset="0"/>
              </a:rPr>
              <a:t> [Internet]. 2014 Sep [cited 2023 Apr 25];45(3):301–14. Available from: https://onlinelibrary.wiley.com/doi/10.1111/j.1728-4465.2014.00393.x</a:t>
            </a:r>
            <a:endParaRPr lang="en-IN" sz="900" kern="100" dirty="0">
              <a:latin typeface="Calibri" panose="020F0502020204030204" pitchFamily="34" charset="0"/>
              <a:ea typeface="Calibri" panose="020F0502020204030204" pitchFamily="34" charset="0"/>
              <a:cs typeface="Mangal" panose="02040503050203030202" pitchFamily="18" charset="0"/>
            </a:endParaRPr>
          </a:p>
          <a:p>
            <a:pPr algn="just">
              <a:spcAft>
                <a:spcPts val="0"/>
              </a:spcAft>
            </a:pPr>
            <a:r>
              <a:rPr lang="en-IN" sz="900" kern="100" dirty="0">
                <a:latin typeface="Times New Roman" panose="02020603050405020304" pitchFamily="18" charset="0"/>
                <a:ea typeface="Calibri" panose="020F0502020204030204" pitchFamily="34" charset="0"/>
                <a:cs typeface="Mangal" panose="02040503050203030202" pitchFamily="18" charset="0"/>
              </a:rPr>
              <a:t>2.India [Internet]. Guttmacher Institute. 2022 [cited 2023 Apr 25]. Available from: https://www.guttmacher.org/regions/asia/india</a:t>
            </a:r>
            <a:endParaRPr lang="en-IN" sz="900" kern="100" dirty="0">
              <a:latin typeface="Calibri" panose="020F0502020204030204" pitchFamily="34" charset="0"/>
              <a:ea typeface="Calibri" panose="020F0502020204030204" pitchFamily="34" charset="0"/>
              <a:cs typeface="Mangal" panose="02040503050203030202" pitchFamily="18" charset="0"/>
            </a:endParaRPr>
          </a:p>
          <a:p>
            <a:pPr algn="just">
              <a:spcAft>
                <a:spcPts val="0"/>
              </a:spcAft>
            </a:pPr>
            <a:r>
              <a:rPr lang="en-IN" sz="900" kern="100" dirty="0">
                <a:latin typeface="Times New Roman" panose="02020603050405020304" pitchFamily="18" charset="0"/>
                <a:ea typeface="Calibri" panose="020F0502020204030204" pitchFamily="34" charset="0"/>
                <a:cs typeface="Mangal" panose="02040503050203030202" pitchFamily="18" charset="0"/>
              </a:rPr>
              <a:t>3.Maternal deaths [Internet]. World Health Organization; 2023. Available from: https://www.who.int/data/gho/indicator-metadata-registry/imr-details/4622</a:t>
            </a:r>
            <a:endParaRPr lang="en-IN" sz="900" kern="100" dirty="0">
              <a:latin typeface="Calibri" panose="020F0502020204030204" pitchFamily="34" charset="0"/>
              <a:ea typeface="Calibri" panose="020F0502020204030204" pitchFamily="34" charset="0"/>
              <a:cs typeface="Mangal" panose="02040503050203030202" pitchFamily="18" charset="0"/>
            </a:endParaRPr>
          </a:p>
          <a:p>
            <a:pPr algn="just">
              <a:spcAft>
                <a:spcPts val="0"/>
              </a:spcAft>
            </a:pPr>
            <a:r>
              <a:rPr lang="en-IN" sz="900" kern="100" dirty="0">
                <a:latin typeface="Times New Roman" panose="02020603050405020304" pitchFamily="18" charset="0"/>
                <a:ea typeface="Calibri" panose="020F0502020204030204" pitchFamily="34" charset="0"/>
                <a:cs typeface="Mangal" panose="02040503050203030202" pitchFamily="18" charset="0"/>
              </a:rPr>
              <a:t>4.Maternal mortality [Internet]. [cited 2023 Apr 5]. Available from: https://www.who.int/news-room/fact-sheets/detail/maternal-mortality</a:t>
            </a:r>
            <a:endParaRPr lang="en-IN" sz="900" kern="100" dirty="0">
              <a:latin typeface="Calibri" panose="020F0502020204030204" pitchFamily="34" charset="0"/>
              <a:ea typeface="Calibri" panose="020F0502020204030204" pitchFamily="34" charset="0"/>
              <a:cs typeface="Mangal" panose="02040503050203030202" pitchFamily="18" charset="0"/>
            </a:endParaRPr>
          </a:p>
          <a:p>
            <a:pPr algn="just">
              <a:spcAft>
                <a:spcPts val="0"/>
              </a:spcAft>
            </a:pPr>
            <a:r>
              <a:rPr lang="en-IN" sz="900" kern="100" dirty="0">
                <a:latin typeface="Times New Roman" panose="02020603050405020304" pitchFamily="18" charset="0"/>
                <a:ea typeface="Calibri" panose="020F0502020204030204" pitchFamily="34" charset="0"/>
                <a:cs typeface="Mangal" panose="02040503050203030202" pitchFamily="18" charset="0"/>
              </a:rPr>
              <a:t>5.Say L, Chou D, Gemmill A, </a:t>
            </a:r>
            <a:r>
              <a:rPr lang="en-IN" sz="900" kern="100" dirty="0" err="1">
                <a:latin typeface="Times New Roman" panose="02020603050405020304" pitchFamily="18" charset="0"/>
                <a:ea typeface="Calibri" panose="020F0502020204030204" pitchFamily="34" charset="0"/>
                <a:cs typeface="Mangal" panose="02040503050203030202" pitchFamily="18" charset="0"/>
              </a:rPr>
              <a:t>Tunçalp</a:t>
            </a:r>
            <a:r>
              <a:rPr lang="en-IN" sz="900" kern="100" dirty="0">
                <a:latin typeface="Times New Roman" panose="02020603050405020304" pitchFamily="18" charset="0"/>
                <a:ea typeface="Calibri" panose="020F0502020204030204" pitchFamily="34" charset="0"/>
                <a:cs typeface="Mangal" panose="02040503050203030202" pitchFamily="18" charset="0"/>
              </a:rPr>
              <a:t> Ö, Moller AB, Daniels J, et al. Global causes of maternal death: a WHO systematic analysis. Lancet Glob Health [Internet]. 2014 Jun [cited 2023 Apr 25];2(6):e323–33. Available from: https://linkinghub.elsevier.com/retrieve/pii/S2214109X1470227X</a:t>
            </a:r>
            <a:endParaRPr lang="en-IN" sz="900" kern="100" dirty="0">
              <a:latin typeface="Calibri" panose="020F0502020204030204" pitchFamily="34" charset="0"/>
              <a:ea typeface="Calibri" panose="020F0502020204030204" pitchFamily="34" charset="0"/>
              <a:cs typeface="Mangal" panose="02040503050203030202" pitchFamily="18" charset="0"/>
            </a:endParaRPr>
          </a:p>
          <a:p>
            <a:pPr algn="just">
              <a:spcAft>
                <a:spcPts val="0"/>
              </a:spcAft>
            </a:pPr>
            <a:r>
              <a:rPr lang="en-IN" sz="900" kern="100" dirty="0">
                <a:latin typeface="Times New Roman" panose="02020603050405020304" pitchFamily="18" charset="0"/>
                <a:ea typeface="Calibri" panose="020F0502020204030204" pitchFamily="34" charset="0"/>
                <a:cs typeface="Mangal" panose="02040503050203030202" pitchFamily="18" charset="0"/>
              </a:rPr>
              <a:t>6.Gupta S. Study of Direct and Indirect Causes of Maternal Mortality: A Study from Tertiary Care Centre of Bhopal. </a:t>
            </a:r>
            <a:r>
              <a:rPr lang="en-IN" sz="900" kern="100" dirty="0" err="1">
                <a:latin typeface="Times New Roman" panose="02020603050405020304" pitchFamily="18" charset="0"/>
                <a:ea typeface="Calibri" panose="020F0502020204030204" pitchFamily="34" charset="0"/>
                <a:cs typeface="Mangal" panose="02040503050203030202" pitchFamily="18" charset="0"/>
              </a:rPr>
              <a:t>Sch</a:t>
            </a:r>
            <a:r>
              <a:rPr lang="en-IN" sz="900" kern="100" dirty="0">
                <a:latin typeface="Times New Roman" panose="02020603050405020304" pitchFamily="18" charset="0"/>
                <a:ea typeface="Calibri" panose="020F0502020204030204" pitchFamily="34" charset="0"/>
                <a:cs typeface="Mangal" panose="02040503050203030202" pitchFamily="18" charset="0"/>
              </a:rPr>
              <a:t> Int J </a:t>
            </a:r>
            <a:r>
              <a:rPr lang="en-IN" sz="900" kern="100" dirty="0" err="1">
                <a:latin typeface="Times New Roman" panose="02020603050405020304" pitchFamily="18" charset="0"/>
                <a:ea typeface="Calibri" panose="020F0502020204030204" pitchFamily="34" charset="0"/>
                <a:cs typeface="Mangal" panose="02040503050203030202" pitchFamily="18" charset="0"/>
              </a:rPr>
              <a:t>Obstet</a:t>
            </a:r>
            <a:r>
              <a:rPr lang="en-IN" sz="900" kern="100" dirty="0">
                <a:latin typeface="Times New Roman" panose="02020603050405020304" pitchFamily="18" charset="0"/>
                <a:ea typeface="Calibri" panose="020F0502020204030204" pitchFamily="34" charset="0"/>
                <a:cs typeface="Mangal" panose="02040503050203030202" pitchFamily="18" charset="0"/>
              </a:rPr>
              <a:t> Gynecol. </a:t>
            </a:r>
            <a:endParaRPr lang="en-IN" sz="900" kern="100" dirty="0">
              <a:latin typeface="Calibri" panose="020F0502020204030204" pitchFamily="34" charset="0"/>
              <a:ea typeface="Calibri" panose="020F0502020204030204" pitchFamily="34" charset="0"/>
              <a:cs typeface="Mangal" panose="02040503050203030202" pitchFamily="18" charset="0"/>
            </a:endParaRPr>
          </a:p>
          <a:p>
            <a:pPr algn="just">
              <a:spcAft>
                <a:spcPts val="0"/>
              </a:spcAft>
            </a:pPr>
            <a:r>
              <a:rPr lang="en-IN" sz="900" kern="100" dirty="0">
                <a:latin typeface="Times New Roman" panose="02020603050405020304" pitchFamily="18" charset="0"/>
                <a:ea typeface="Calibri" panose="020F0502020204030204" pitchFamily="34" charset="0"/>
                <a:cs typeface="Mangal" panose="02040503050203030202" pitchFamily="18" charset="0"/>
              </a:rPr>
              <a:t>7.Storm F, </a:t>
            </a:r>
            <a:r>
              <a:rPr lang="en-IN" sz="900" kern="100" dirty="0" err="1">
                <a:latin typeface="Times New Roman" panose="02020603050405020304" pitchFamily="18" charset="0"/>
                <a:ea typeface="Calibri" panose="020F0502020204030204" pitchFamily="34" charset="0"/>
                <a:cs typeface="Mangal" panose="02040503050203030202" pitchFamily="18" charset="0"/>
              </a:rPr>
              <a:t>Agampodi</a:t>
            </a:r>
            <a:r>
              <a:rPr lang="en-IN" sz="900" kern="100" dirty="0">
                <a:latin typeface="Times New Roman" panose="02020603050405020304" pitchFamily="18" charset="0"/>
                <a:ea typeface="Calibri" panose="020F0502020204030204" pitchFamily="34" charset="0"/>
                <a:cs typeface="Mangal" panose="02040503050203030202" pitchFamily="18" charset="0"/>
              </a:rPr>
              <a:t> S, Eddleston M, </a:t>
            </a:r>
            <a:r>
              <a:rPr lang="en-IN" sz="900" kern="100" dirty="0" err="1">
                <a:latin typeface="Times New Roman" panose="02020603050405020304" pitchFamily="18" charset="0"/>
                <a:ea typeface="Calibri" panose="020F0502020204030204" pitchFamily="34" charset="0"/>
                <a:cs typeface="Mangal" panose="02040503050203030202" pitchFamily="18" charset="0"/>
              </a:rPr>
              <a:t>Sørensen</a:t>
            </a:r>
            <a:r>
              <a:rPr lang="en-IN" sz="900" kern="100" dirty="0">
                <a:latin typeface="Times New Roman" panose="02020603050405020304" pitchFamily="18" charset="0"/>
                <a:ea typeface="Calibri" panose="020F0502020204030204" pitchFamily="34" charset="0"/>
                <a:cs typeface="Mangal" panose="02040503050203030202" pitchFamily="18" charset="0"/>
              </a:rPr>
              <a:t> JB, </a:t>
            </a:r>
            <a:r>
              <a:rPr lang="en-IN" sz="900" kern="100" dirty="0" err="1">
                <a:latin typeface="Times New Roman" panose="02020603050405020304" pitchFamily="18" charset="0"/>
                <a:ea typeface="Calibri" panose="020F0502020204030204" pitchFamily="34" charset="0"/>
                <a:cs typeface="Mangal" panose="02040503050203030202" pitchFamily="18" charset="0"/>
              </a:rPr>
              <a:t>Konradsen</a:t>
            </a:r>
            <a:r>
              <a:rPr lang="en-IN" sz="900" kern="100" dirty="0">
                <a:latin typeface="Times New Roman" panose="02020603050405020304" pitchFamily="18" charset="0"/>
                <a:ea typeface="Calibri" panose="020F0502020204030204" pitchFamily="34" charset="0"/>
                <a:cs typeface="Mangal" panose="02040503050203030202" pitchFamily="18" charset="0"/>
              </a:rPr>
              <a:t> F, </a:t>
            </a:r>
            <a:r>
              <a:rPr lang="en-IN" sz="900" kern="100" dirty="0" err="1">
                <a:latin typeface="Times New Roman" panose="02020603050405020304" pitchFamily="18" charset="0"/>
                <a:ea typeface="Calibri" panose="020F0502020204030204" pitchFamily="34" charset="0"/>
                <a:cs typeface="Mangal" panose="02040503050203030202" pitchFamily="18" charset="0"/>
              </a:rPr>
              <a:t>Rheinländer</a:t>
            </a:r>
            <a:r>
              <a:rPr lang="en-IN" sz="900" kern="100" dirty="0">
                <a:latin typeface="Times New Roman" panose="02020603050405020304" pitchFamily="18" charset="0"/>
                <a:ea typeface="Calibri" panose="020F0502020204030204" pitchFamily="34" charset="0"/>
                <a:cs typeface="Mangal" panose="02040503050203030202" pitchFamily="18" charset="0"/>
              </a:rPr>
              <a:t> T. Indirect causes of maternal death. Lancet Glob Health [Internet]. 2014 Oct 1 [cited 2023 Apr 25];2(10):e566. Available from: https://www.thelancet.com/journals/langlo/article/PIIS2214-109X(14)70297-9/fulltext</a:t>
            </a:r>
            <a:endParaRPr lang="en-IN" sz="900" kern="100" dirty="0">
              <a:latin typeface="Calibri" panose="020F0502020204030204" pitchFamily="34" charset="0"/>
              <a:ea typeface="Calibri" panose="020F0502020204030204" pitchFamily="34" charset="0"/>
              <a:cs typeface="Mangal" panose="02040503050203030202" pitchFamily="18" charset="0"/>
            </a:endParaRPr>
          </a:p>
          <a:p>
            <a:pPr algn="just">
              <a:spcAft>
                <a:spcPts val="0"/>
              </a:spcAft>
            </a:pPr>
            <a:r>
              <a:rPr lang="en-IN" sz="900" kern="100" dirty="0">
                <a:latin typeface="Times New Roman" panose="02020603050405020304" pitchFamily="18" charset="0"/>
                <a:ea typeface="Calibri" panose="020F0502020204030204" pitchFamily="34" charset="0"/>
                <a:cs typeface="Mangal" panose="02040503050203030202" pitchFamily="18" charset="0"/>
              </a:rPr>
              <a:t>8.Maternal health [Internet]. [cited 2023 Apr 8]. Available from: https://www.who.int/health-topics/maternal-health</a:t>
            </a:r>
            <a:endParaRPr lang="en-IN" sz="900" kern="100" dirty="0">
              <a:latin typeface="Calibri" panose="020F0502020204030204" pitchFamily="34" charset="0"/>
              <a:ea typeface="Calibri" panose="020F0502020204030204" pitchFamily="34" charset="0"/>
              <a:cs typeface="Mangal" panose="02040503050203030202" pitchFamily="18" charset="0"/>
            </a:endParaRPr>
          </a:p>
          <a:p>
            <a:pPr algn="just">
              <a:spcAft>
                <a:spcPts val="0"/>
              </a:spcAft>
            </a:pPr>
            <a:r>
              <a:rPr lang="en-IN" sz="900" kern="100" dirty="0">
                <a:latin typeface="Times New Roman" panose="02020603050405020304" pitchFamily="18" charset="0"/>
                <a:ea typeface="Calibri" panose="020F0502020204030204" pitchFamily="34" charset="0"/>
                <a:cs typeface="Mangal" panose="02040503050203030202" pitchFamily="18" charset="0"/>
              </a:rPr>
              <a:t>9.Ministry of Women and Child Development. Significant Decline in Maternal Mortality in India [Internet]. Ministry of Women and Child Development; 2022. Available from: https://pib.gov.in/FeaturesDeatils.aspx?NoteId=151238&amp;ModuleId%20=%202#:~:text=MMR%20in%20the%20country%20declined,MMR%20of%20211%20(2017).</a:t>
            </a:r>
            <a:endParaRPr lang="en-IN" sz="900" kern="100" dirty="0">
              <a:latin typeface="Calibri" panose="020F0502020204030204" pitchFamily="34" charset="0"/>
              <a:ea typeface="Calibri" panose="020F0502020204030204" pitchFamily="34" charset="0"/>
              <a:cs typeface="Mangal" panose="02040503050203030202" pitchFamily="18" charset="0"/>
            </a:endParaRPr>
          </a:p>
          <a:p>
            <a:pPr algn="just">
              <a:spcAft>
                <a:spcPts val="0"/>
              </a:spcAft>
            </a:pPr>
            <a:r>
              <a:rPr lang="en-IN" sz="900" kern="100" dirty="0">
                <a:latin typeface="Times New Roman" panose="02020603050405020304" pitchFamily="18" charset="0"/>
                <a:ea typeface="Calibri" panose="020F0502020204030204" pitchFamily="34" charset="0"/>
                <a:cs typeface="Mangal" panose="02040503050203030202" pitchFamily="18" charset="0"/>
              </a:rPr>
              <a:t>10.SRS - Maternal Mortality Bulletin | Government of India [Internet]. [cited 2023 Apr 5]. Available from: https://censusindia.gov.in/census.website/data/SRSMMB</a:t>
            </a:r>
            <a:endParaRPr lang="en-IN" sz="900" kern="100" dirty="0">
              <a:latin typeface="Calibri" panose="020F0502020204030204" pitchFamily="34" charset="0"/>
              <a:ea typeface="Calibri" panose="020F0502020204030204" pitchFamily="34" charset="0"/>
              <a:cs typeface="Mangal" panose="02040503050203030202" pitchFamily="18" charset="0"/>
            </a:endParaRPr>
          </a:p>
          <a:p>
            <a:pPr algn="just">
              <a:spcAft>
                <a:spcPts val="0"/>
              </a:spcAft>
            </a:pPr>
            <a:r>
              <a:rPr lang="en-IN" sz="900" kern="100" dirty="0">
                <a:latin typeface="Times New Roman" panose="02020603050405020304" pitchFamily="18" charset="0"/>
                <a:ea typeface="Calibri" panose="020F0502020204030204" pitchFamily="34" charset="0"/>
                <a:cs typeface="Mangal" panose="02040503050203030202" pitchFamily="18" charset="0"/>
              </a:rPr>
              <a:t>11.Prakash A, Swain S, Seth A. Maternal mortality in India: current status and strategies for reduction. Indian </a:t>
            </a:r>
            <a:r>
              <a:rPr lang="en-IN" sz="900" kern="100" dirty="0" err="1">
                <a:latin typeface="Times New Roman" panose="02020603050405020304" pitchFamily="18" charset="0"/>
                <a:ea typeface="Calibri" panose="020F0502020204030204" pitchFamily="34" charset="0"/>
                <a:cs typeface="Mangal" panose="02040503050203030202" pitchFamily="18" charset="0"/>
              </a:rPr>
              <a:t>Pediatr</a:t>
            </a:r>
            <a:r>
              <a:rPr lang="en-IN" sz="900" kern="100" dirty="0">
                <a:latin typeface="Times New Roman" panose="02020603050405020304" pitchFamily="18" charset="0"/>
                <a:ea typeface="Calibri" panose="020F0502020204030204" pitchFamily="34" charset="0"/>
                <a:cs typeface="Mangal" panose="02040503050203030202" pitchFamily="18" charset="0"/>
              </a:rPr>
              <a:t>. 1991 Dec;28(12):1395–400. </a:t>
            </a:r>
            <a:endParaRPr lang="en-IN" sz="900" kern="100" dirty="0">
              <a:latin typeface="Calibri" panose="020F0502020204030204" pitchFamily="34" charset="0"/>
              <a:ea typeface="Calibri" panose="020F0502020204030204" pitchFamily="34" charset="0"/>
              <a:cs typeface="Mangal" panose="02040503050203030202" pitchFamily="18" charset="0"/>
            </a:endParaRPr>
          </a:p>
          <a:p>
            <a:pPr algn="just">
              <a:spcAft>
                <a:spcPts val="0"/>
              </a:spcAft>
            </a:pPr>
            <a:r>
              <a:rPr lang="en-IN" sz="900" kern="100" dirty="0">
                <a:latin typeface="Times New Roman" panose="02020603050405020304" pitchFamily="18" charset="0"/>
                <a:ea typeface="Calibri" panose="020F0502020204030204" pitchFamily="34" charset="0"/>
                <a:cs typeface="Mangal" panose="02040503050203030202" pitchFamily="18" charset="0"/>
              </a:rPr>
              <a:t>12.Blencowe H, Cousens S, </a:t>
            </a:r>
            <a:r>
              <a:rPr lang="en-IN" sz="900" kern="100" dirty="0" err="1">
                <a:latin typeface="Times New Roman" panose="02020603050405020304" pitchFamily="18" charset="0"/>
                <a:ea typeface="Calibri" panose="020F0502020204030204" pitchFamily="34" charset="0"/>
                <a:cs typeface="Mangal" panose="02040503050203030202" pitchFamily="18" charset="0"/>
              </a:rPr>
              <a:t>Jassir</a:t>
            </a:r>
            <a:r>
              <a:rPr lang="en-IN" sz="900" kern="100" dirty="0">
                <a:latin typeface="Times New Roman" panose="02020603050405020304" pitchFamily="18" charset="0"/>
                <a:ea typeface="Calibri" panose="020F0502020204030204" pitchFamily="34" charset="0"/>
                <a:cs typeface="Mangal" panose="02040503050203030202" pitchFamily="18" charset="0"/>
              </a:rPr>
              <a:t> FB, Say L, Chou D, Mathers C, et al. National, regional, and worldwide estimates of stillbirth rates in 2015, with trends from 2000: a systematic analysis. Lancet Glob Health. 2016 Feb;4(2):e98–108. </a:t>
            </a:r>
            <a:endParaRPr lang="en-IN" sz="900" kern="100" dirty="0">
              <a:latin typeface="Calibri" panose="020F0502020204030204" pitchFamily="34" charset="0"/>
              <a:ea typeface="Calibri" panose="020F0502020204030204" pitchFamily="34" charset="0"/>
              <a:cs typeface="Mangal" panose="02040503050203030202" pitchFamily="18" charset="0"/>
            </a:endParaRPr>
          </a:p>
          <a:p>
            <a:pPr algn="just">
              <a:spcAft>
                <a:spcPts val="0"/>
              </a:spcAft>
            </a:pPr>
            <a:r>
              <a:rPr lang="en-IN" sz="900" kern="100" dirty="0">
                <a:latin typeface="Times New Roman" panose="02020603050405020304" pitchFamily="18" charset="0"/>
                <a:ea typeface="Calibri" panose="020F0502020204030204" pitchFamily="34" charset="0"/>
                <a:cs typeface="Mangal" panose="02040503050203030202" pitchFamily="18" charset="0"/>
              </a:rPr>
              <a:t>13.Kar M, </a:t>
            </a:r>
            <a:r>
              <a:rPr lang="en-IN" sz="900" kern="100" dirty="0" err="1">
                <a:latin typeface="Times New Roman" panose="02020603050405020304" pitchFamily="18" charset="0"/>
                <a:ea typeface="Calibri" panose="020F0502020204030204" pitchFamily="34" charset="0"/>
                <a:cs typeface="Mangal" panose="02040503050203030202" pitchFamily="18" charset="0"/>
              </a:rPr>
              <a:t>Karmee</a:t>
            </a:r>
            <a:r>
              <a:rPr lang="en-IN" sz="900" kern="100" dirty="0">
                <a:latin typeface="Times New Roman" panose="02020603050405020304" pitchFamily="18" charset="0"/>
                <a:ea typeface="Calibri" panose="020F0502020204030204" pitchFamily="34" charset="0"/>
                <a:cs typeface="Mangal" panose="02040503050203030202" pitchFamily="18" charset="0"/>
              </a:rPr>
              <a:t> N, </a:t>
            </a:r>
            <a:r>
              <a:rPr lang="en-IN" sz="900" kern="100" dirty="0" err="1">
                <a:latin typeface="Times New Roman" panose="02020603050405020304" pitchFamily="18" charset="0"/>
                <a:ea typeface="Calibri" panose="020F0502020204030204" pitchFamily="34" charset="0"/>
                <a:cs typeface="Mangal" panose="02040503050203030202" pitchFamily="18" charset="0"/>
              </a:rPr>
              <a:t>Satapathy</a:t>
            </a:r>
            <a:r>
              <a:rPr lang="en-IN" sz="900" kern="100" dirty="0">
                <a:latin typeface="Times New Roman" panose="02020603050405020304" pitchFamily="18" charset="0"/>
                <a:ea typeface="Calibri" panose="020F0502020204030204" pitchFamily="34" charset="0"/>
                <a:cs typeface="Mangal" panose="02040503050203030202" pitchFamily="18" charset="0"/>
              </a:rPr>
              <a:t> DM. Birth preparedness and complication readiness among pregnant and recently delivered women in villages of a block of </a:t>
            </a:r>
            <a:r>
              <a:rPr lang="en-IN" sz="900" kern="100" dirty="0" err="1">
                <a:latin typeface="Times New Roman" panose="02020603050405020304" pitchFamily="18" charset="0"/>
                <a:ea typeface="Calibri" panose="020F0502020204030204" pitchFamily="34" charset="0"/>
                <a:cs typeface="Mangal" panose="02040503050203030202" pitchFamily="18" charset="0"/>
              </a:rPr>
              <a:t>Ganjam</a:t>
            </a:r>
            <a:r>
              <a:rPr lang="en-IN" sz="900" kern="100" dirty="0">
                <a:latin typeface="Times New Roman" panose="02020603050405020304" pitchFamily="18" charset="0"/>
                <a:ea typeface="Calibri" panose="020F0502020204030204" pitchFamily="34" charset="0"/>
                <a:cs typeface="Mangal" panose="02040503050203030202" pitchFamily="18" charset="0"/>
              </a:rPr>
              <a:t>, Odisha, India: a community based cross-sectional study. Int J </a:t>
            </a:r>
            <a:r>
              <a:rPr lang="en-IN" sz="900" kern="100" dirty="0" err="1">
                <a:latin typeface="Times New Roman" panose="02020603050405020304" pitchFamily="18" charset="0"/>
                <a:ea typeface="Calibri" panose="020F0502020204030204" pitchFamily="34" charset="0"/>
                <a:cs typeface="Mangal" panose="02040503050203030202" pitchFamily="18" charset="0"/>
              </a:rPr>
              <a:t>Reprod</a:t>
            </a:r>
            <a:r>
              <a:rPr lang="en-IN" sz="900" kern="100" dirty="0">
                <a:latin typeface="Times New Roman" panose="02020603050405020304" pitchFamily="18" charset="0"/>
                <a:ea typeface="Calibri" panose="020F0502020204030204" pitchFamily="34" charset="0"/>
                <a:cs typeface="Mangal" panose="02040503050203030202" pitchFamily="18" charset="0"/>
              </a:rPr>
              <a:t> Contracept </a:t>
            </a:r>
            <a:r>
              <a:rPr lang="en-IN" sz="900" kern="100" dirty="0" err="1">
                <a:latin typeface="Times New Roman" panose="02020603050405020304" pitchFamily="18" charset="0"/>
                <a:ea typeface="Calibri" panose="020F0502020204030204" pitchFamily="34" charset="0"/>
                <a:cs typeface="Mangal" panose="02040503050203030202" pitchFamily="18" charset="0"/>
              </a:rPr>
              <a:t>Obstet</a:t>
            </a:r>
            <a:r>
              <a:rPr lang="en-IN" sz="900" kern="100" dirty="0">
                <a:latin typeface="Times New Roman" panose="02020603050405020304" pitchFamily="18" charset="0"/>
                <a:ea typeface="Calibri" panose="020F0502020204030204" pitchFamily="34" charset="0"/>
                <a:cs typeface="Mangal" panose="02040503050203030202" pitchFamily="18" charset="0"/>
              </a:rPr>
              <a:t> </a:t>
            </a:r>
            <a:r>
              <a:rPr lang="en-IN" sz="900" kern="100" dirty="0" err="1">
                <a:latin typeface="Times New Roman" panose="02020603050405020304" pitchFamily="18" charset="0"/>
                <a:ea typeface="Calibri" panose="020F0502020204030204" pitchFamily="34" charset="0"/>
                <a:cs typeface="Mangal" panose="02040503050203030202" pitchFamily="18" charset="0"/>
              </a:rPr>
              <a:t>Gynecol</a:t>
            </a:r>
            <a:r>
              <a:rPr lang="en-IN" sz="900" kern="100" dirty="0">
                <a:latin typeface="Times New Roman" panose="02020603050405020304" pitchFamily="18" charset="0"/>
                <a:ea typeface="Calibri" panose="020F0502020204030204" pitchFamily="34" charset="0"/>
                <a:cs typeface="Mangal" panose="02040503050203030202" pitchFamily="18" charset="0"/>
              </a:rPr>
              <a:t> [Internet]. 2019 Apr 29 [cited 2023 Apr 6];8(5):2003. Available from: https://www.ijrcog.org/index.php/ijrcog/article/view/6417</a:t>
            </a:r>
            <a:endParaRPr lang="en-IN" sz="900" kern="100" dirty="0">
              <a:latin typeface="Calibri" panose="020F0502020204030204" pitchFamily="34" charset="0"/>
              <a:ea typeface="Calibri" panose="020F0502020204030204" pitchFamily="34" charset="0"/>
              <a:cs typeface="Mangal" panose="02040503050203030202" pitchFamily="18" charset="0"/>
            </a:endParaRPr>
          </a:p>
          <a:p>
            <a:pPr algn="just">
              <a:spcAft>
                <a:spcPts val="0"/>
              </a:spcAft>
            </a:pPr>
            <a:r>
              <a:rPr lang="en-IN" sz="900" kern="100" dirty="0">
                <a:latin typeface="Times New Roman" panose="02020603050405020304" pitchFamily="18" charset="0"/>
                <a:ea typeface="Calibri" panose="020F0502020204030204" pitchFamily="34" charset="0"/>
                <a:cs typeface="Mangal" panose="02040503050203030202" pitchFamily="18" charset="0"/>
              </a:rPr>
              <a:t>14.Thaddeus S, Maine D. Too far to walk: Maternal mortality in context. Soc Sci Med [Internet]. 1994 Apr [cited 2023 Apr 6];38(8):1091–110. Available from: https://linkinghub.elsevier.com/retrieve/pii/0277953694902267</a:t>
            </a:r>
            <a:endParaRPr lang="en-IN" sz="900" kern="100" dirty="0">
              <a:latin typeface="Calibri" panose="020F0502020204030204" pitchFamily="34" charset="0"/>
              <a:ea typeface="Calibri" panose="020F0502020204030204" pitchFamily="34" charset="0"/>
              <a:cs typeface="Mangal" panose="02040503050203030202" pitchFamily="18" charset="0"/>
            </a:endParaRPr>
          </a:p>
          <a:p>
            <a:pPr algn="just">
              <a:spcAft>
                <a:spcPts val="0"/>
              </a:spcAft>
            </a:pPr>
            <a:r>
              <a:rPr lang="en-IN" sz="900" kern="100" dirty="0">
                <a:latin typeface="Times New Roman" panose="02020603050405020304" pitchFamily="18" charset="0"/>
                <a:ea typeface="Calibri" panose="020F0502020204030204" pitchFamily="34" charset="0"/>
                <a:cs typeface="Mangal" panose="02040503050203030202" pitchFamily="18" charset="0"/>
              </a:rPr>
              <a:t>15.Barco RCD. JHPIEGO Brown’s Wharf 1615 Thames Street Baltimore, Maryland 21231-3492, USA. Fam CARE [Internet]. Available from: https://pdf.usaid.gov/pdf_docs/pnada619.pdf</a:t>
            </a:r>
            <a:endParaRPr lang="en-IN" sz="900" kern="100" dirty="0">
              <a:latin typeface="Calibri" panose="020F0502020204030204" pitchFamily="34" charset="0"/>
              <a:ea typeface="Calibri" panose="020F0502020204030204" pitchFamily="34" charset="0"/>
              <a:cs typeface="Mangal" panose="02040503050203030202" pitchFamily="18" charset="0"/>
            </a:endParaRPr>
          </a:p>
          <a:p>
            <a:pPr algn="just">
              <a:spcAft>
                <a:spcPts val="0"/>
              </a:spcAft>
            </a:pPr>
            <a:r>
              <a:rPr lang="en-IN" sz="900" kern="100" dirty="0">
                <a:latin typeface="Times New Roman" panose="02020603050405020304" pitchFamily="18" charset="0"/>
                <a:ea typeface="Calibri" panose="020F0502020204030204" pitchFamily="34" charset="0"/>
                <a:cs typeface="Mangal" panose="02040503050203030202" pitchFamily="18" charset="0"/>
              </a:rPr>
              <a:t>16.Salroo FN, Nazir ST, </a:t>
            </a:r>
            <a:r>
              <a:rPr lang="en-IN" sz="900" kern="100" dirty="0" err="1">
                <a:latin typeface="Times New Roman" panose="02020603050405020304" pitchFamily="18" charset="0"/>
                <a:ea typeface="Calibri" panose="020F0502020204030204" pitchFamily="34" charset="0"/>
                <a:cs typeface="Mangal" panose="02040503050203030202" pitchFamily="18" charset="0"/>
              </a:rPr>
              <a:t>Gadoo</a:t>
            </a:r>
            <a:r>
              <a:rPr lang="en-IN" sz="900" kern="100" dirty="0">
                <a:latin typeface="Times New Roman" panose="02020603050405020304" pitchFamily="18" charset="0"/>
                <a:ea typeface="Calibri" panose="020F0502020204030204" pitchFamily="34" charset="0"/>
                <a:cs typeface="Mangal" panose="02040503050203030202" pitchFamily="18" charset="0"/>
              </a:rPr>
              <a:t> MM. BIRTH PREPAREDNESS AND COMPLICATION READINESS AMONG PREGNANT WOMEN ATTENDING A MATERNAL AND CHILD CARE HOSPITAL OF GOVERNMENT MEDICAL COLLEGE IN SOUTH KASHMIR, INDIA: A CROSS-SECTIONAL STUDY. Asian J Pharm Clin Res [Internet]. 2022 Jan 7 [cited 2023 Apr 6];35–40. Available from: https://innovareacademics.in/journals/index.php/ajpcr/article/view/46414</a:t>
            </a:r>
            <a:endParaRPr lang="en-IN" sz="900" kern="100" dirty="0">
              <a:latin typeface="Calibri" panose="020F0502020204030204" pitchFamily="34" charset="0"/>
              <a:ea typeface="Calibri" panose="020F0502020204030204" pitchFamily="34" charset="0"/>
              <a:cs typeface="Mangal" panose="02040503050203030202" pitchFamily="18" charset="0"/>
            </a:endParaRPr>
          </a:p>
          <a:p>
            <a:pPr algn="just">
              <a:spcAft>
                <a:spcPts val="0"/>
              </a:spcAft>
            </a:pPr>
            <a:r>
              <a:rPr lang="en-IN" sz="900" kern="100" dirty="0">
                <a:latin typeface="Times New Roman" panose="02020603050405020304" pitchFamily="18" charset="0"/>
                <a:ea typeface="Calibri" panose="020F0502020204030204" pitchFamily="34" charset="0"/>
                <a:cs typeface="Mangal" panose="02040503050203030202" pitchFamily="18" charset="0"/>
              </a:rPr>
              <a:t>17.Berhe AK, </a:t>
            </a:r>
            <a:r>
              <a:rPr lang="en-IN" sz="900" kern="100" dirty="0" err="1">
                <a:latin typeface="Times New Roman" panose="02020603050405020304" pitchFamily="18" charset="0"/>
                <a:ea typeface="Calibri" panose="020F0502020204030204" pitchFamily="34" charset="0"/>
                <a:cs typeface="Mangal" panose="02040503050203030202" pitchFamily="18" charset="0"/>
              </a:rPr>
              <a:t>Muche</a:t>
            </a:r>
            <a:r>
              <a:rPr lang="en-IN" sz="900" kern="100" dirty="0">
                <a:latin typeface="Times New Roman" panose="02020603050405020304" pitchFamily="18" charset="0"/>
                <a:ea typeface="Calibri" panose="020F0502020204030204" pitchFamily="34" charset="0"/>
                <a:cs typeface="Mangal" panose="02040503050203030202" pitchFamily="18" charset="0"/>
              </a:rPr>
              <a:t> AA, </a:t>
            </a:r>
            <a:r>
              <a:rPr lang="en-IN" sz="900" kern="100" dirty="0" err="1">
                <a:latin typeface="Times New Roman" panose="02020603050405020304" pitchFamily="18" charset="0"/>
                <a:ea typeface="Calibri" panose="020F0502020204030204" pitchFamily="34" charset="0"/>
                <a:cs typeface="Mangal" panose="02040503050203030202" pitchFamily="18" charset="0"/>
              </a:rPr>
              <a:t>Fekadu</a:t>
            </a:r>
            <a:r>
              <a:rPr lang="en-IN" sz="900" kern="100" dirty="0">
                <a:latin typeface="Times New Roman" panose="02020603050405020304" pitchFamily="18" charset="0"/>
                <a:ea typeface="Calibri" panose="020F0502020204030204" pitchFamily="34" charset="0"/>
                <a:cs typeface="Mangal" panose="02040503050203030202" pitchFamily="18" charset="0"/>
              </a:rPr>
              <a:t> GA, </a:t>
            </a:r>
            <a:r>
              <a:rPr lang="en-IN" sz="900" kern="100" dirty="0" err="1">
                <a:latin typeface="Times New Roman" panose="02020603050405020304" pitchFamily="18" charset="0"/>
                <a:ea typeface="Calibri" panose="020F0502020204030204" pitchFamily="34" charset="0"/>
                <a:cs typeface="Mangal" panose="02040503050203030202" pitchFamily="18" charset="0"/>
              </a:rPr>
              <a:t>Kassa</a:t>
            </a:r>
            <a:r>
              <a:rPr lang="en-IN" sz="900" kern="100" dirty="0">
                <a:latin typeface="Times New Roman" panose="02020603050405020304" pitchFamily="18" charset="0"/>
                <a:ea typeface="Calibri" panose="020F0502020204030204" pitchFamily="34" charset="0"/>
                <a:cs typeface="Mangal" panose="02040503050203030202" pitchFamily="18" charset="0"/>
              </a:rPr>
              <a:t> GM. Birth preparedness and complication readiness among pregnant women in Ethiopia: a systematic review and Meta-analysis. </a:t>
            </a:r>
            <a:r>
              <a:rPr lang="en-IN" sz="900" kern="100" dirty="0" err="1">
                <a:latin typeface="Times New Roman" panose="02020603050405020304" pitchFamily="18" charset="0"/>
                <a:ea typeface="Calibri" panose="020F0502020204030204" pitchFamily="34" charset="0"/>
                <a:cs typeface="Mangal" panose="02040503050203030202" pitchFamily="18" charset="0"/>
              </a:rPr>
              <a:t>Reprod</a:t>
            </a:r>
            <a:r>
              <a:rPr lang="en-IN" sz="900" kern="100" dirty="0">
                <a:latin typeface="Times New Roman" panose="02020603050405020304" pitchFamily="18" charset="0"/>
                <a:ea typeface="Calibri" panose="020F0502020204030204" pitchFamily="34" charset="0"/>
                <a:cs typeface="Mangal" panose="02040503050203030202" pitchFamily="18" charset="0"/>
              </a:rPr>
              <a:t> Health [Internet]. 2018 Dec [cited 2023 Apr 8];15(1):182. Available from: https://reproductive-health-journal.biomedcentral.com/articles/10.1186/s12978-018-0624-2</a:t>
            </a:r>
            <a:endParaRPr lang="en-IN" sz="900" kern="100" dirty="0">
              <a:latin typeface="Calibri" panose="020F0502020204030204" pitchFamily="34" charset="0"/>
              <a:ea typeface="Calibri" panose="020F0502020204030204" pitchFamily="34" charset="0"/>
              <a:cs typeface="Mangal" panose="02040503050203030202" pitchFamily="18" charset="0"/>
            </a:endParaRPr>
          </a:p>
          <a:p>
            <a:pPr algn="just">
              <a:spcAft>
                <a:spcPts val="0"/>
              </a:spcAft>
            </a:pPr>
            <a:r>
              <a:rPr lang="en-IN" sz="900" kern="100" dirty="0">
                <a:latin typeface="Times New Roman" panose="02020603050405020304" pitchFamily="18" charset="0"/>
                <a:ea typeface="Calibri" panose="020F0502020204030204" pitchFamily="34" charset="0"/>
                <a:cs typeface="Mangal" panose="02040503050203030202" pitchFamily="18" charset="0"/>
              </a:rPr>
              <a:t>18.Pandey P, Srivastava R, Kumari K, Pandey M. Status of Birth Preparedness and Complication Readiness of Pregnant Women and Recently Delivered Women in Rural Varanasi: Assessment of Current Scenario. Indian J Community Med [Internet]. 2022 [cited 2023 Apr 6];47(2):249. Available from: http://www.ijcm.org.in/text.asp?2022/47/2/249/350342</a:t>
            </a:r>
            <a:endParaRPr lang="en-IN" sz="900" kern="100" dirty="0">
              <a:latin typeface="Calibri" panose="020F0502020204030204" pitchFamily="34" charset="0"/>
              <a:ea typeface="Calibri" panose="020F0502020204030204" pitchFamily="34" charset="0"/>
              <a:cs typeface="Mangal" panose="02040503050203030202" pitchFamily="18" charset="0"/>
            </a:endParaRPr>
          </a:p>
          <a:p>
            <a:pPr algn="just">
              <a:spcAft>
                <a:spcPts val="0"/>
              </a:spcAft>
            </a:pPr>
            <a:r>
              <a:rPr lang="en-IN" sz="900" kern="100" dirty="0">
                <a:latin typeface="Times New Roman" panose="02020603050405020304" pitchFamily="18" charset="0"/>
                <a:ea typeface="Calibri" panose="020F0502020204030204" pitchFamily="34" charset="0"/>
                <a:cs typeface="Mangal" panose="02040503050203030202" pitchFamily="18" charset="0"/>
              </a:rPr>
              <a:t>19.Patel NA, Mehta JP, Unadkat SV, Yadav SB. Birth preparedness: studying its effectiveness in improving maternal health in urban slums of Jamnagar, Gujarat. Int J Community Med Public Health [Internet]. 2017 Nov 23 [cited 2023 Apr 6];4(12):4569. Available from: http://www.ijcmph.com/index.php/ijcmph/article/view/2096</a:t>
            </a:r>
            <a:endParaRPr lang="en-IN" sz="900" kern="100" dirty="0">
              <a:latin typeface="Calibri" panose="020F0502020204030204" pitchFamily="34" charset="0"/>
              <a:ea typeface="Calibri" panose="020F0502020204030204" pitchFamily="34" charset="0"/>
              <a:cs typeface="Mangal" panose="02040503050203030202" pitchFamily="18" charset="0"/>
            </a:endParaRPr>
          </a:p>
          <a:p>
            <a:pPr algn="just">
              <a:spcAft>
                <a:spcPts val="0"/>
              </a:spcAft>
            </a:pPr>
            <a:r>
              <a:rPr lang="en-IN" sz="900" kern="100" dirty="0">
                <a:latin typeface="Times New Roman" panose="02020603050405020304" pitchFamily="18" charset="0"/>
                <a:ea typeface="Calibri" panose="020F0502020204030204" pitchFamily="34" charset="0"/>
                <a:cs typeface="Mangal" panose="02040503050203030202" pitchFamily="18" charset="0"/>
              </a:rPr>
              <a:t>20.Vidhyashree MD, S. J, P. K, V. L, S. S, K. S. Birth preparedness and complication readiness for a safe motherhood among antenatal women attending an urban health centre, </a:t>
            </a:r>
            <a:r>
              <a:rPr lang="en-IN" sz="900" kern="100" dirty="0" err="1">
                <a:latin typeface="Times New Roman" panose="02020603050405020304" pitchFamily="18" charset="0"/>
                <a:ea typeface="Calibri" panose="020F0502020204030204" pitchFamily="34" charset="0"/>
                <a:cs typeface="Mangal" panose="02040503050203030202" pitchFamily="18" charset="0"/>
              </a:rPr>
              <a:t>Pudupet</a:t>
            </a:r>
            <a:r>
              <a:rPr lang="en-IN" sz="900" kern="100" dirty="0">
                <a:latin typeface="Times New Roman" panose="02020603050405020304" pitchFamily="18" charset="0"/>
                <a:ea typeface="Calibri" panose="020F0502020204030204" pitchFamily="34" charset="0"/>
                <a:cs typeface="Mangal" panose="02040503050203030202" pitchFamily="18" charset="0"/>
              </a:rPr>
              <a:t>. Int J Community Med Public Health [Internet]. 2020 Oct 26 [cited 2023 Apr 6];7(11):4345. Available from: https://www.ijcmph.com/index.php/ijcmph/article/view/6931</a:t>
            </a:r>
            <a:endParaRPr lang="en-IN" sz="900" kern="100" dirty="0">
              <a:latin typeface="Calibri" panose="020F0502020204030204" pitchFamily="34" charset="0"/>
              <a:ea typeface="Calibri" panose="020F0502020204030204" pitchFamily="34" charset="0"/>
              <a:cs typeface="Mangal" panose="02040503050203030202" pitchFamily="18" charset="0"/>
            </a:endParaRPr>
          </a:p>
          <a:p>
            <a:pPr algn="just">
              <a:spcAft>
                <a:spcPts val="0"/>
              </a:spcAft>
            </a:pPr>
            <a:r>
              <a:rPr lang="en-IN" sz="900" kern="100" dirty="0">
                <a:latin typeface="Times New Roman" panose="02020603050405020304" pitchFamily="18" charset="0"/>
                <a:ea typeface="Calibri" panose="020F0502020204030204" pitchFamily="34" charset="0"/>
                <a:cs typeface="Mangal" panose="02040503050203030202" pitchFamily="18" charset="0"/>
              </a:rPr>
              <a:t>21.Soubeiga D, Gauvin L, Hatem MA, Johri M. Birth Preparedness and Complication Readiness (BPCR) interventions to reduce maternal and neonatal mortality in developing countries: systematic review and meta-analysis. BMC Pregnancy Childbirth [Internet]. 2014 Apr 4 [cited 2023 Apr 9];14:129. Available from: https://www.ncbi.nlm.nih.gov/pmc/articles/PMC4234142/</a:t>
            </a:r>
            <a:endParaRPr lang="en-IN" sz="900" kern="100" dirty="0">
              <a:latin typeface="Calibri" panose="020F0502020204030204" pitchFamily="34" charset="0"/>
              <a:ea typeface="Calibri" panose="020F0502020204030204" pitchFamily="34" charset="0"/>
              <a:cs typeface="Mangal" panose="02040503050203030202" pitchFamily="18" charset="0"/>
            </a:endParaRPr>
          </a:p>
          <a:p>
            <a:pPr algn="just">
              <a:spcAft>
                <a:spcPts val="0"/>
              </a:spcAft>
            </a:pPr>
            <a:r>
              <a:rPr lang="en-IN" sz="900" kern="100" dirty="0">
                <a:latin typeface="Times New Roman" panose="02020603050405020304" pitchFamily="18" charset="0"/>
                <a:ea typeface="Calibri" panose="020F0502020204030204" pitchFamily="34" charset="0"/>
                <a:cs typeface="Mangal" panose="02040503050203030202" pitchFamily="18" charset="0"/>
              </a:rPr>
              <a:t>22.Agarwal S, Sethi V, Srivastava K, Jha PK, </a:t>
            </a:r>
            <a:r>
              <a:rPr lang="en-IN" sz="900" kern="100" dirty="0" err="1">
                <a:latin typeface="Times New Roman" panose="02020603050405020304" pitchFamily="18" charset="0"/>
                <a:ea typeface="Calibri" panose="020F0502020204030204" pitchFamily="34" charset="0"/>
                <a:cs typeface="Mangal" panose="02040503050203030202" pitchFamily="18" charset="0"/>
              </a:rPr>
              <a:t>Baqui</a:t>
            </a:r>
            <a:r>
              <a:rPr lang="en-IN" sz="900" kern="100" dirty="0">
                <a:latin typeface="Times New Roman" panose="02020603050405020304" pitchFamily="18" charset="0"/>
                <a:ea typeface="Calibri" panose="020F0502020204030204" pitchFamily="34" charset="0"/>
                <a:cs typeface="Mangal" panose="02040503050203030202" pitchFamily="18" charset="0"/>
              </a:rPr>
              <a:t> AH. Birth Preparedness and Complication Readiness among Slum Women in Indore City, India. J Health </a:t>
            </a:r>
            <a:r>
              <a:rPr lang="en-IN" sz="900" kern="100" dirty="0" err="1">
                <a:latin typeface="Times New Roman" panose="02020603050405020304" pitchFamily="18" charset="0"/>
                <a:ea typeface="Calibri" panose="020F0502020204030204" pitchFamily="34" charset="0"/>
                <a:cs typeface="Mangal" panose="02040503050203030202" pitchFamily="18" charset="0"/>
              </a:rPr>
              <a:t>Popul</a:t>
            </a:r>
            <a:r>
              <a:rPr lang="en-IN" sz="900" kern="100" dirty="0">
                <a:latin typeface="Times New Roman" panose="02020603050405020304" pitchFamily="18" charset="0"/>
                <a:ea typeface="Calibri" panose="020F0502020204030204" pitchFamily="34" charset="0"/>
                <a:cs typeface="Mangal" panose="02040503050203030202" pitchFamily="18" charset="0"/>
              </a:rPr>
              <a:t> </a:t>
            </a:r>
            <a:r>
              <a:rPr lang="en-IN" sz="900" kern="100" dirty="0" err="1">
                <a:latin typeface="Times New Roman" panose="02020603050405020304" pitchFamily="18" charset="0"/>
                <a:ea typeface="Calibri" panose="020F0502020204030204" pitchFamily="34" charset="0"/>
                <a:cs typeface="Mangal" panose="02040503050203030202" pitchFamily="18" charset="0"/>
              </a:rPr>
              <a:t>Nutr</a:t>
            </a:r>
            <a:r>
              <a:rPr lang="en-IN" sz="900" kern="100" dirty="0">
                <a:latin typeface="Times New Roman" panose="02020603050405020304" pitchFamily="18" charset="0"/>
                <a:ea typeface="Calibri" panose="020F0502020204030204" pitchFamily="34" charset="0"/>
                <a:cs typeface="Mangal" panose="02040503050203030202" pitchFamily="18" charset="0"/>
              </a:rPr>
              <a:t> [Internet]. 2010 Sep 6 [cited 2023 Apr 6];28(4):383–91. Available from: http://banglajol.info/index.php/JHPN/article/view/6045</a:t>
            </a:r>
            <a:endParaRPr lang="en-IN" sz="900" kern="100" dirty="0">
              <a:latin typeface="Calibri" panose="020F0502020204030204" pitchFamily="34" charset="0"/>
              <a:ea typeface="Calibri" panose="020F0502020204030204" pitchFamily="34" charset="0"/>
              <a:cs typeface="Mangal" panose="02040503050203030202" pitchFamily="18" charset="0"/>
            </a:endParaRPr>
          </a:p>
          <a:p>
            <a:pPr algn="just">
              <a:spcAft>
                <a:spcPts val="0"/>
              </a:spcAft>
            </a:pPr>
            <a:r>
              <a:rPr lang="en-IN" sz="900" kern="100" dirty="0">
                <a:latin typeface="Times New Roman" panose="02020603050405020304" pitchFamily="18" charset="0"/>
                <a:ea typeface="Calibri" panose="020F0502020204030204" pitchFamily="34" charset="0"/>
                <a:cs typeface="Mangal" panose="02040503050203030202" pitchFamily="18" charset="0"/>
              </a:rPr>
              <a:t>23.Karir DS, Panda DB, </a:t>
            </a:r>
            <a:r>
              <a:rPr lang="en-IN" sz="900" kern="100" dirty="0" err="1">
                <a:latin typeface="Times New Roman" panose="02020603050405020304" pitchFamily="18" charset="0"/>
                <a:ea typeface="Calibri" panose="020F0502020204030204" pitchFamily="34" charset="0"/>
                <a:cs typeface="Mangal" panose="02040503050203030202" pitchFamily="18" charset="0"/>
              </a:rPr>
              <a:t>Hota</a:t>
            </a:r>
            <a:r>
              <a:rPr lang="en-IN" sz="900" kern="100" dirty="0">
                <a:latin typeface="Times New Roman" panose="02020603050405020304" pitchFamily="18" charset="0"/>
                <a:ea typeface="Calibri" panose="020F0502020204030204" pitchFamily="34" charset="0"/>
                <a:cs typeface="Mangal" panose="02040503050203030202" pitchFamily="18" charset="0"/>
              </a:rPr>
              <a:t> DG, Kumari DS, Panda DPC. Birth Preparedness and Complication Readiness among Recently Delivered Mothers-A Cross Sectional Survey in an Urban Community in Eastern India. Clin Med. 2022;09(02). </a:t>
            </a:r>
            <a:endParaRPr lang="en-IN" sz="900" kern="100" dirty="0">
              <a:latin typeface="Calibri" panose="020F0502020204030204" pitchFamily="34" charset="0"/>
              <a:ea typeface="Calibri" panose="020F0502020204030204" pitchFamily="34" charset="0"/>
              <a:cs typeface="Mangal" panose="02040503050203030202" pitchFamily="18" charset="0"/>
            </a:endParaRPr>
          </a:p>
          <a:p>
            <a:pPr algn="just">
              <a:spcAft>
                <a:spcPts val="0"/>
              </a:spcAft>
            </a:pPr>
            <a:r>
              <a:rPr lang="en-IN" sz="900" kern="100" dirty="0">
                <a:latin typeface="Times New Roman" panose="02020603050405020304" pitchFamily="18" charset="0"/>
                <a:ea typeface="Calibri" panose="020F0502020204030204" pitchFamily="34" charset="0"/>
                <a:cs typeface="Mangal" panose="02040503050203030202" pitchFamily="18" charset="0"/>
              </a:rPr>
              <a:t>24.Maternal Health :: National Health Mission [Internet]. [cited 2023 Apr 25]. Available from: https://nhm.gov.in/index1.php?lang=1&amp;level=2&amp;sublinkid=822&amp;lid=218</a:t>
            </a:r>
            <a:endParaRPr lang="en-IN" sz="900" kern="100" dirty="0">
              <a:latin typeface="Calibri" panose="020F0502020204030204" pitchFamily="34" charset="0"/>
              <a:ea typeface="Calibri" panose="020F0502020204030204" pitchFamily="34" charset="0"/>
              <a:cs typeface="Mangal" panose="02040503050203030202" pitchFamily="18" charset="0"/>
            </a:endParaRPr>
          </a:p>
          <a:p>
            <a:pPr algn="just">
              <a:spcAft>
                <a:spcPts val="0"/>
              </a:spcAft>
            </a:pPr>
            <a:r>
              <a:rPr lang="en-IN" sz="900" kern="100" dirty="0">
                <a:latin typeface="Times New Roman" panose="02020603050405020304" pitchFamily="18" charset="0"/>
                <a:ea typeface="Calibri" panose="020F0502020204030204" pitchFamily="34" charset="0"/>
                <a:cs typeface="Mangal" panose="02040503050203030202" pitchFamily="18" charset="0"/>
              </a:rPr>
              <a:t>25.Pradhan Mantri </a:t>
            </a:r>
            <a:r>
              <a:rPr lang="en-IN" sz="900" kern="100" dirty="0" err="1">
                <a:latin typeface="Times New Roman" panose="02020603050405020304" pitchFamily="18" charset="0"/>
                <a:ea typeface="Calibri" panose="020F0502020204030204" pitchFamily="34" charset="0"/>
                <a:cs typeface="Mangal" panose="02040503050203030202" pitchFamily="18" charset="0"/>
              </a:rPr>
              <a:t>Surakshit</a:t>
            </a:r>
            <a:r>
              <a:rPr lang="en-IN" sz="900" kern="100" dirty="0">
                <a:latin typeface="Times New Roman" panose="02020603050405020304" pitchFamily="18" charset="0"/>
                <a:ea typeface="Calibri" panose="020F0502020204030204" pitchFamily="34" charset="0"/>
                <a:cs typeface="Mangal" panose="02040503050203030202" pitchFamily="18" charset="0"/>
              </a:rPr>
              <a:t> </a:t>
            </a:r>
            <a:r>
              <a:rPr lang="en-IN" sz="900" kern="100" dirty="0" err="1">
                <a:latin typeface="Times New Roman" panose="02020603050405020304" pitchFamily="18" charset="0"/>
                <a:ea typeface="Calibri" panose="020F0502020204030204" pitchFamily="34" charset="0"/>
                <a:cs typeface="Mangal" panose="02040503050203030202" pitchFamily="18" charset="0"/>
              </a:rPr>
              <a:t>Matritva</a:t>
            </a:r>
            <a:r>
              <a:rPr lang="en-IN" sz="900" kern="100" dirty="0">
                <a:latin typeface="Times New Roman" panose="02020603050405020304" pitchFamily="18" charset="0"/>
                <a:ea typeface="Calibri" panose="020F0502020204030204" pitchFamily="34" charset="0"/>
                <a:cs typeface="Mangal" panose="02040503050203030202" pitchFamily="18" charset="0"/>
              </a:rPr>
              <a:t> Abhiyan | PMSMA [Internet]. [cited 2023 Apr 25]. Available from: https://pmsma.mohfw.gov.in/</a:t>
            </a:r>
            <a:endParaRPr lang="en-IN" sz="900" kern="100" dirty="0">
              <a:latin typeface="Calibri" panose="020F0502020204030204" pitchFamily="34" charset="0"/>
              <a:ea typeface="Calibri" panose="020F0502020204030204" pitchFamily="34" charset="0"/>
              <a:cs typeface="Mangal" panose="02040503050203030202" pitchFamily="18" charset="0"/>
            </a:endParaRPr>
          </a:p>
          <a:p>
            <a:pPr algn="just">
              <a:spcAft>
                <a:spcPts val="0"/>
              </a:spcAft>
            </a:pPr>
            <a:r>
              <a:rPr lang="en-IN" sz="900" kern="100" dirty="0">
                <a:latin typeface="Times New Roman" panose="02020603050405020304" pitchFamily="18" charset="0"/>
                <a:ea typeface="Calibri" panose="020F0502020204030204" pitchFamily="34" charset="0"/>
                <a:cs typeface="Mangal" panose="02040503050203030202" pitchFamily="18" charset="0"/>
              </a:rPr>
              <a:t>26. PRISMA 2020 Checklist. [Internet] .Available from: http://www.prismastatement.org/documents/PRISMA_2020_checklist.pdf</a:t>
            </a:r>
            <a:endParaRPr lang="en-IN" sz="900" kern="100" dirty="0">
              <a:latin typeface="Calibri" panose="020F0502020204030204" pitchFamily="34" charset="0"/>
              <a:ea typeface="Calibri" panose="020F0502020204030204" pitchFamily="34" charset="0"/>
              <a:cs typeface="Mangal" panose="02040503050203030202" pitchFamily="18" charset="0"/>
            </a:endParaRPr>
          </a:p>
          <a:p>
            <a:pPr algn="just">
              <a:spcAft>
                <a:spcPts val="0"/>
              </a:spcAft>
            </a:pPr>
            <a:r>
              <a:rPr lang="en-IN" sz="900" kern="100" dirty="0">
                <a:latin typeface="Times New Roman" panose="02020603050405020304" pitchFamily="18" charset="0"/>
                <a:ea typeface="Calibri" panose="020F0502020204030204" pitchFamily="34" charset="0"/>
                <a:cs typeface="Mangal" panose="02040503050203030202" pitchFamily="18" charset="0"/>
              </a:rPr>
              <a:t>27. International Prospective Register of Systematic Reviews (PROSPERO).[Internet].Available from: https://www.crd.york.ac.uk/prospero/#myprospero</a:t>
            </a:r>
            <a:endParaRPr lang="en-IN" sz="900" kern="100" dirty="0">
              <a:effectLst/>
              <a:latin typeface="Calibri" panose="020F0502020204030204" pitchFamily="34" charset="0"/>
              <a:ea typeface="Calibri" panose="020F0502020204030204" pitchFamily="34" charset="0"/>
              <a:cs typeface="Mangal" panose="02040503050203030202" pitchFamily="18" charset="0"/>
            </a:endParaRPr>
          </a:p>
        </p:txBody>
      </p:sp>
      <p:pic>
        <p:nvPicPr>
          <p:cNvPr id="4" name="Picture 3">
            <a:extLst>
              <a:ext uri="{FF2B5EF4-FFF2-40B4-BE49-F238E27FC236}">
                <a16:creationId xmlns:a16="http://schemas.microsoft.com/office/drawing/2014/main" id="{073B20B2-FC90-4E32-BDC2-608EF1345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0154" y="0"/>
            <a:ext cx="1151846" cy="542173"/>
          </a:xfrm>
          <a:prstGeom prst="rect">
            <a:avLst/>
          </a:prstGeom>
        </p:spPr>
      </p:pic>
    </p:spTree>
    <p:extLst>
      <p:ext uri="{BB962C8B-B14F-4D97-AF65-F5344CB8AC3E}">
        <p14:creationId xmlns:p14="http://schemas.microsoft.com/office/powerpoint/2010/main" val="1852184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E6CAEC-BFAA-84C6-DC51-5EC603F43B25}"/>
              </a:ext>
            </a:extLst>
          </p:cNvPr>
          <p:cNvSpPr txBox="1"/>
          <p:nvPr/>
        </p:nvSpPr>
        <p:spPr>
          <a:xfrm>
            <a:off x="4118499" y="2610904"/>
            <a:ext cx="4492101" cy="461665"/>
          </a:xfrm>
          <a:prstGeom prst="rect">
            <a:avLst/>
          </a:prstGeom>
          <a:noFill/>
        </p:spPr>
        <p:txBody>
          <a:bodyPr wrap="square" rtlCol="0">
            <a:spAutoFit/>
          </a:bodyPr>
          <a:lstStyle/>
          <a:p>
            <a:pPr algn="ct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ANNEXURE</a:t>
            </a:r>
            <a:endParaRPr lang="en-IN" sz="2400" dirty="0">
              <a:latin typeface="Times New Roman" panose="02020603050405020304" pitchFamily="18" charset="0"/>
              <a:cs typeface="Times New Roman" panose="02020603050405020304" pitchFamily="18" charset="0"/>
            </a:endParaRPr>
          </a:p>
        </p:txBody>
      </p:sp>
      <p:pic>
        <p:nvPicPr>
          <p:cNvPr id="6" name="Graphic 5" descr="Open book">
            <a:extLst>
              <a:ext uri="{FF2B5EF4-FFF2-40B4-BE49-F238E27FC236}">
                <a16:creationId xmlns:a16="http://schemas.microsoft.com/office/drawing/2014/main" id="{976E89EB-06E7-43C0-B369-8723EE93D4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35431" y="2384536"/>
            <a:ext cx="914400" cy="914400"/>
          </a:xfrm>
          <a:prstGeom prst="rect">
            <a:avLst/>
          </a:prstGeom>
        </p:spPr>
      </p:pic>
    </p:spTree>
    <p:extLst>
      <p:ext uri="{BB962C8B-B14F-4D97-AF65-F5344CB8AC3E}">
        <p14:creationId xmlns:p14="http://schemas.microsoft.com/office/powerpoint/2010/main" val="2083207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939ACC9-7300-4DFA-ACD7-051404D54AE6}"/>
              </a:ext>
            </a:extLst>
          </p:cNvPr>
          <p:cNvGraphicFramePr>
            <a:graphicFrameLocks noGrp="1"/>
          </p:cNvGraphicFramePr>
          <p:nvPr>
            <p:extLst>
              <p:ext uri="{D42A27DB-BD31-4B8C-83A1-F6EECF244321}">
                <p14:modId xmlns:p14="http://schemas.microsoft.com/office/powerpoint/2010/main" val="2811084885"/>
              </p:ext>
            </p:extLst>
          </p:nvPr>
        </p:nvGraphicFramePr>
        <p:xfrm>
          <a:off x="439270" y="454931"/>
          <a:ext cx="10963836" cy="3068989"/>
        </p:xfrm>
        <a:graphic>
          <a:graphicData uri="http://schemas.openxmlformats.org/drawingml/2006/table">
            <a:tbl>
              <a:tblPr firstRow="1" firstCol="1" bandRow="1">
                <a:tableStyleId>{5940675A-B579-460E-94D1-54222C63F5DA}</a:tableStyleId>
              </a:tblPr>
              <a:tblGrid>
                <a:gridCol w="5481918">
                  <a:extLst>
                    <a:ext uri="{9D8B030D-6E8A-4147-A177-3AD203B41FA5}">
                      <a16:colId xmlns:a16="http://schemas.microsoft.com/office/drawing/2014/main" val="2718723846"/>
                    </a:ext>
                  </a:extLst>
                </a:gridCol>
                <a:gridCol w="5481918">
                  <a:extLst>
                    <a:ext uri="{9D8B030D-6E8A-4147-A177-3AD203B41FA5}">
                      <a16:colId xmlns:a16="http://schemas.microsoft.com/office/drawing/2014/main" val="4128046637"/>
                    </a:ext>
                  </a:extLst>
                </a:gridCol>
              </a:tblGrid>
              <a:tr h="139547">
                <a:tc gridSpan="2">
                  <a:txBody>
                    <a:bodyPr/>
                    <a:lstStyle/>
                    <a:p>
                      <a:pPr>
                        <a:lnSpc>
                          <a:spcPct val="107000"/>
                        </a:lnSpc>
                        <a:spcAft>
                          <a:spcPts val="0"/>
                        </a:spcAft>
                      </a:pPr>
                      <a:r>
                        <a:rPr lang="en-IN" sz="1100" dirty="0">
                          <a:effectLst/>
                        </a:rPr>
                        <a:t>Title: Birth preparedness and complication readiness among pregnant women in India: systematic review and Meta-analysis</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hMerge="1">
                  <a:txBody>
                    <a:bodyPr/>
                    <a:lstStyle/>
                    <a:p>
                      <a:endParaRPr lang="en-IN"/>
                    </a:p>
                  </a:txBody>
                  <a:tcPr/>
                </a:tc>
                <a:extLst>
                  <a:ext uri="{0D108BD9-81ED-4DB2-BD59-A6C34878D82A}">
                    <a16:rowId xmlns:a16="http://schemas.microsoft.com/office/drawing/2014/main" val="2267534284"/>
                  </a:ext>
                </a:extLst>
              </a:tr>
              <a:tr h="139547">
                <a:tc>
                  <a:txBody>
                    <a:bodyPr/>
                    <a:lstStyle/>
                    <a:p>
                      <a:pPr>
                        <a:lnSpc>
                          <a:spcPct val="107000"/>
                        </a:lnSpc>
                        <a:spcAft>
                          <a:spcPts val="0"/>
                        </a:spcAft>
                      </a:pPr>
                      <a:r>
                        <a:rPr lang="en-IN" sz="1100">
                          <a:effectLst/>
                        </a:rPr>
                        <a:t>Inclusion Criteria</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nSpc>
                          <a:spcPct val="107000"/>
                        </a:lnSpc>
                        <a:spcAft>
                          <a:spcPts val="0"/>
                        </a:spcAft>
                      </a:pPr>
                      <a:r>
                        <a:rPr lang="en-IN" sz="1100">
                          <a:effectLst/>
                        </a:rPr>
                        <a:t>Cross-sectional studies</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extLst>
                  <a:ext uri="{0D108BD9-81ED-4DB2-BD59-A6C34878D82A}">
                    <a16:rowId xmlns:a16="http://schemas.microsoft.com/office/drawing/2014/main" val="3969815605"/>
                  </a:ext>
                </a:extLst>
              </a:tr>
              <a:tr h="425801">
                <a:tc>
                  <a:txBody>
                    <a:bodyPr/>
                    <a:lstStyle/>
                    <a:p>
                      <a:pPr algn="r">
                        <a:lnSpc>
                          <a:spcPct val="107000"/>
                        </a:lnSpc>
                        <a:spcAft>
                          <a:spcPts val="0"/>
                        </a:spcAft>
                      </a:pPr>
                      <a:r>
                        <a:rPr lang="en-IN" sz="1100">
                          <a:effectLst/>
                        </a:rPr>
                        <a:t>Population</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nSpc>
                          <a:spcPct val="107000"/>
                        </a:lnSpc>
                        <a:spcAft>
                          <a:spcPts val="0"/>
                        </a:spcAft>
                      </a:pPr>
                      <a:r>
                        <a:rPr lang="en-IN" sz="1100">
                          <a:effectLst/>
                        </a:rPr>
                        <a:t>Pregnant women: "pregnan*"[Title/Abstract] OR "pregnant women"[Title/Abstract] OR "antenatal"[Title/Abstract] OR "anc"[Title/Abstract]</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extLst>
                  <a:ext uri="{0D108BD9-81ED-4DB2-BD59-A6C34878D82A}">
                    <a16:rowId xmlns:a16="http://schemas.microsoft.com/office/drawing/2014/main" val="1399734795"/>
                  </a:ext>
                </a:extLst>
              </a:tr>
              <a:tr h="139547">
                <a:tc>
                  <a:txBody>
                    <a:bodyPr/>
                    <a:lstStyle/>
                    <a:p>
                      <a:pPr algn="r">
                        <a:lnSpc>
                          <a:spcPct val="107000"/>
                        </a:lnSpc>
                        <a:spcAft>
                          <a:spcPts val="0"/>
                        </a:spcAft>
                      </a:pPr>
                      <a:r>
                        <a:rPr lang="en-IN" sz="1100">
                          <a:effectLst/>
                        </a:rPr>
                        <a:t>Intervention</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nSpc>
                          <a:spcPct val="107000"/>
                        </a:lnSpc>
                        <a:spcAft>
                          <a:spcPts val="0"/>
                        </a:spcAft>
                      </a:pPr>
                      <a:r>
                        <a:rPr lang="en-IN" sz="1100">
                          <a:effectLst/>
                        </a:rPr>
                        <a:t>-</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extLst>
                  <a:ext uri="{0D108BD9-81ED-4DB2-BD59-A6C34878D82A}">
                    <a16:rowId xmlns:a16="http://schemas.microsoft.com/office/drawing/2014/main" val="1227515544"/>
                  </a:ext>
                </a:extLst>
              </a:tr>
              <a:tr h="139547">
                <a:tc>
                  <a:txBody>
                    <a:bodyPr/>
                    <a:lstStyle/>
                    <a:p>
                      <a:pPr algn="r">
                        <a:lnSpc>
                          <a:spcPct val="107000"/>
                        </a:lnSpc>
                        <a:spcAft>
                          <a:spcPts val="0"/>
                        </a:spcAft>
                      </a:pPr>
                      <a:r>
                        <a:rPr lang="en-IN" sz="1100">
                          <a:effectLst/>
                        </a:rPr>
                        <a:t>Comparison</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nSpc>
                          <a:spcPct val="107000"/>
                        </a:lnSpc>
                        <a:spcAft>
                          <a:spcPts val="0"/>
                        </a:spcAft>
                      </a:pPr>
                      <a:r>
                        <a:rPr lang="en-IN" sz="1100">
                          <a:effectLst/>
                        </a:rPr>
                        <a:t>-</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extLst>
                  <a:ext uri="{0D108BD9-81ED-4DB2-BD59-A6C34878D82A}">
                    <a16:rowId xmlns:a16="http://schemas.microsoft.com/office/drawing/2014/main" val="1196356690"/>
                  </a:ext>
                </a:extLst>
              </a:tr>
              <a:tr h="431563">
                <a:tc rowSpan="2">
                  <a:txBody>
                    <a:bodyPr/>
                    <a:lstStyle/>
                    <a:p>
                      <a:pPr algn="r">
                        <a:lnSpc>
                          <a:spcPct val="107000"/>
                        </a:lnSpc>
                        <a:spcAft>
                          <a:spcPts val="0"/>
                        </a:spcAft>
                      </a:pPr>
                      <a:r>
                        <a:rPr lang="en-IN" sz="1100" dirty="0">
                          <a:effectLst/>
                        </a:rPr>
                        <a:t>Outcome</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nSpc>
                          <a:spcPct val="107000"/>
                        </a:lnSpc>
                        <a:spcAft>
                          <a:spcPts val="0"/>
                        </a:spcAft>
                      </a:pPr>
                      <a:r>
                        <a:rPr lang="en-IN" sz="1100" dirty="0">
                          <a:effectLst/>
                        </a:rPr>
                        <a:t>Birth preparedness: "birth preparedness"[Title/Abstract] OR "preparedness"[Title/Abstract] OR "preparing for birth"[Title/Abstract] OR "emergency preparedness"[Title/Abstract] OR "birth plan"[Title/Abstract]</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extLst>
                  <a:ext uri="{0D108BD9-81ED-4DB2-BD59-A6C34878D82A}">
                    <a16:rowId xmlns:a16="http://schemas.microsoft.com/office/drawing/2014/main" val="1624930594"/>
                  </a:ext>
                </a:extLst>
              </a:tr>
              <a:tr h="1290150">
                <a:tc vMerge="1">
                  <a:txBody>
                    <a:bodyPr/>
                    <a:lstStyle/>
                    <a:p>
                      <a:endParaRPr lang="en-IN"/>
                    </a:p>
                  </a:txBody>
                  <a:tcPr/>
                </a:tc>
                <a:tc>
                  <a:txBody>
                    <a:bodyPr/>
                    <a:lstStyle/>
                    <a:p>
                      <a:pPr>
                        <a:lnSpc>
                          <a:spcPct val="107000"/>
                        </a:lnSpc>
                        <a:spcAft>
                          <a:spcPts val="0"/>
                        </a:spcAft>
                      </a:pPr>
                      <a:r>
                        <a:rPr lang="en-IN" sz="1100" dirty="0">
                          <a:effectLst/>
                        </a:rPr>
                        <a:t>Complication Readiness: "danger signs"[Title/Abstract] OR "readiness"[Title/Abstract] OR (("recognisable"[All Fields] OR "recognise"[All Fields] OR "recognised"[All Fields] OR "recognises"[All Fields] OR "recognising"[All Fields] OR "recognize"[All Fields] OR "recognized"[All Fields] OR "recognizes"[All Fields] OR "recognizing"[All Fields]) AND "danger sign"[Title/Abstract]) OR "obstetric complication"[Title/Abstract] OR "pregnancy complication"[Title/Abstract] OR "obstetric danger sign"[Title/Abstract] OR "maternal complications"[Title/Abstract] OR "maternal health"[Title/Abstract] OR "</a:t>
                      </a:r>
                      <a:r>
                        <a:rPr lang="en-IN" sz="1100" dirty="0" err="1">
                          <a:effectLst/>
                        </a:rPr>
                        <a:t>newborn</a:t>
                      </a:r>
                      <a:r>
                        <a:rPr lang="en-IN" sz="1100" dirty="0">
                          <a:effectLst/>
                        </a:rPr>
                        <a:t> health"[Title/Abstract]</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extLst>
                  <a:ext uri="{0D108BD9-81ED-4DB2-BD59-A6C34878D82A}">
                    <a16:rowId xmlns:a16="http://schemas.microsoft.com/office/drawing/2014/main" val="59279923"/>
                  </a:ext>
                </a:extLst>
              </a:tr>
            </a:tbl>
          </a:graphicData>
        </a:graphic>
      </p:graphicFrame>
      <p:graphicFrame>
        <p:nvGraphicFramePr>
          <p:cNvPr id="3" name="Table 2">
            <a:extLst>
              <a:ext uri="{FF2B5EF4-FFF2-40B4-BE49-F238E27FC236}">
                <a16:creationId xmlns:a16="http://schemas.microsoft.com/office/drawing/2014/main" id="{DC8D22BF-F66B-45DB-98B0-75C9CF80A4AA}"/>
              </a:ext>
            </a:extLst>
          </p:cNvPr>
          <p:cNvGraphicFramePr>
            <a:graphicFrameLocks noGrp="1"/>
          </p:cNvGraphicFramePr>
          <p:nvPr>
            <p:extLst>
              <p:ext uri="{D42A27DB-BD31-4B8C-83A1-F6EECF244321}">
                <p14:modId xmlns:p14="http://schemas.microsoft.com/office/powerpoint/2010/main" val="2278259817"/>
              </p:ext>
            </p:extLst>
          </p:nvPr>
        </p:nvGraphicFramePr>
        <p:xfrm>
          <a:off x="439269" y="3523920"/>
          <a:ext cx="10963834" cy="3434495"/>
        </p:xfrm>
        <a:graphic>
          <a:graphicData uri="http://schemas.openxmlformats.org/drawingml/2006/table">
            <a:tbl>
              <a:tblPr firstRow="1" firstCol="1" bandRow="1">
                <a:tableStyleId>{5940675A-B579-460E-94D1-54222C63F5DA}</a:tableStyleId>
              </a:tblPr>
              <a:tblGrid>
                <a:gridCol w="747452">
                  <a:extLst>
                    <a:ext uri="{9D8B030D-6E8A-4147-A177-3AD203B41FA5}">
                      <a16:colId xmlns:a16="http://schemas.microsoft.com/office/drawing/2014/main" val="2156879055"/>
                    </a:ext>
                  </a:extLst>
                </a:gridCol>
                <a:gridCol w="4369188">
                  <a:extLst>
                    <a:ext uri="{9D8B030D-6E8A-4147-A177-3AD203B41FA5}">
                      <a16:colId xmlns:a16="http://schemas.microsoft.com/office/drawing/2014/main" val="4153243690"/>
                    </a:ext>
                  </a:extLst>
                </a:gridCol>
                <a:gridCol w="4369188">
                  <a:extLst>
                    <a:ext uri="{9D8B030D-6E8A-4147-A177-3AD203B41FA5}">
                      <a16:colId xmlns:a16="http://schemas.microsoft.com/office/drawing/2014/main" val="4171040870"/>
                    </a:ext>
                  </a:extLst>
                </a:gridCol>
                <a:gridCol w="1331949">
                  <a:extLst>
                    <a:ext uri="{9D8B030D-6E8A-4147-A177-3AD203B41FA5}">
                      <a16:colId xmlns:a16="http://schemas.microsoft.com/office/drawing/2014/main" val="957842798"/>
                    </a:ext>
                  </a:extLst>
                </a:gridCol>
                <a:gridCol w="146057">
                  <a:extLst>
                    <a:ext uri="{9D8B030D-6E8A-4147-A177-3AD203B41FA5}">
                      <a16:colId xmlns:a16="http://schemas.microsoft.com/office/drawing/2014/main" val="45379872"/>
                    </a:ext>
                  </a:extLst>
                </a:gridCol>
              </a:tblGrid>
              <a:tr h="130588">
                <a:tc gridSpan="5">
                  <a:txBody>
                    <a:bodyPr/>
                    <a:lstStyle/>
                    <a:p>
                      <a:pPr>
                        <a:lnSpc>
                          <a:spcPct val="107000"/>
                        </a:lnSpc>
                        <a:spcAft>
                          <a:spcPts val="0"/>
                        </a:spcAft>
                      </a:pPr>
                      <a:r>
                        <a:rPr lang="en-IN" sz="1000">
                          <a:effectLst/>
                        </a:rPr>
                        <a:t>Title</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853528103"/>
                  </a:ext>
                </a:extLst>
              </a:tr>
              <a:tr h="200948">
                <a:tc>
                  <a:txBody>
                    <a:bodyPr/>
                    <a:lstStyle/>
                    <a:p>
                      <a:pPr>
                        <a:lnSpc>
                          <a:spcPct val="107000"/>
                        </a:lnSpc>
                        <a:spcAft>
                          <a:spcPts val="0"/>
                        </a:spcAft>
                      </a:pPr>
                      <a:r>
                        <a:rPr lang="en-IN" sz="1000">
                          <a:effectLst/>
                        </a:rPr>
                        <a:t>Database</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000">
                          <a:effectLst/>
                        </a:rPr>
                        <a:t>No</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000">
                          <a:effectLst/>
                        </a:rPr>
                        <a:t>Search Query</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000">
                          <a:effectLst/>
                        </a:rPr>
                        <a:t>Results</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100">
                          <a:effectLst/>
                        </a:rPr>
                        <a:t> </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741880328"/>
                  </a:ext>
                </a:extLst>
              </a:tr>
              <a:tr h="130588">
                <a:tc gridSpan="5">
                  <a:txBody>
                    <a:bodyPr/>
                    <a:lstStyle/>
                    <a:p>
                      <a:pPr>
                        <a:lnSpc>
                          <a:spcPct val="107000"/>
                        </a:lnSpc>
                        <a:spcAft>
                          <a:spcPts val="0"/>
                        </a:spcAft>
                      </a:pPr>
                      <a:r>
                        <a:rPr lang="en-IN" sz="1000">
                          <a:effectLst/>
                        </a:rPr>
                        <a:t>PUBMED (Data as on 06-02-2023)</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652101911"/>
                  </a:ext>
                </a:extLst>
              </a:tr>
              <a:tr h="403897">
                <a:tc rowSpan="4">
                  <a:txBody>
                    <a:bodyPr/>
                    <a:lstStyle/>
                    <a:p>
                      <a:pPr>
                        <a:lnSpc>
                          <a:spcPct val="107000"/>
                        </a:lnSpc>
                        <a:spcAft>
                          <a:spcPts val="0"/>
                        </a:spcAft>
                      </a:pPr>
                      <a:r>
                        <a:rPr lang="en-IN" sz="1000">
                          <a:effectLst/>
                        </a:rPr>
                        <a:t> </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000" dirty="0">
                          <a:effectLst/>
                        </a:rPr>
                        <a:t>#1</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000">
                          <a:effectLst/>
                        </a:rPr>
                        <a:t>"pregnan*"[Title/Abstract] OR "pregnant women"[Title/Abstract] OR "antenatal"[Title/Abstract] OR "anc"[Title/Abstract]</a:t>
                      </a:r>
                      <a:endParaRPr lang="en-IN" sz="1100">
                        <a:effectLst/>
                      </a:endParaRPr>
                    </a:p>
                    <a:p>
                      <a:pPr>
                        <a:lnSpc>
                          <a:spcPct val="107000"/>
                        </a:lnSpc>
                        <a:spcAft>
                          <a:spcPts val="0"/>
                        </a:spcAft>
                      </a:pPr>
                      <a:r>
                        <a:rPr lang="en-IN" sz="1000">
                          <a:effectLst/>
                        </a:rPr>
                        <a:t> </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000">
                          <a:effectLst/>
                        </a:rPr>
                        <a:t>620,091</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100">
                          <a:effectLst/>
                        </a:rPr>
                        <a:t> </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3781957956"/>
                  </a:ext>
                </a:extLst>
              </a:tr>
              <a:tr h="540552">
                <a:tc vMerge="1">
                  <a:txBody>
                    <a:bodyPr/>
                    <a:lstStyle/>
                    <a:p>
                      <a:endParaRPr lang="en-IN"/>
                    </a:p>
                  </a:txBody>
                  <a:tcPr/>
                </a:tc>
                <a:tc>
                  <a:txBody>
                    <a:bodyPr/>
                    <a:lstStyle/>
                    <a:p>
                      <a:pPr>
                        <a:lnSpc>
                          <a:spcPct val="107000"/>
                        </a:lnSpc>
                        <a:spcAft>
                          <a:spcPts val="0"/>
                        </a:spcAft>
                      </a:pPr>
                      <a:r>
                        <a:rPr lang="en-IN" sz="1000" dirty="0">
                          <a:effectLst/>
                        </a:rPr>
                        <a:t>#2</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000">
                          <a:effectLst/>
                        </a:rPr>
                        <a:t>"birth preparedness"[Title/Abstract] OR "preparedness"[Title/Abstract] OR "preparing for birth"[Title/Abstract] OR "emergency preparedness"[Title/Abstract] OR "birth plan"[Title/Abstract]</a:t>
                      </a:r>
                      <a:endParaRPr lang="en-IN" sz="1100">
                        <a:effectLst/>
                      </a:endParaRPr>
                    </a:p>
                    <a:p>
                      <a:pPr>
                        <a:lnSpc>
                          <a:spcPct val="107000"/>
                        </a:lnSpc>
                        <a:spcAft>
                          <a:spcPts val="0"/>
                        </a:spcAft>
                      </a:pPr>
                      <a:r>
                        <a:rPr lang="en-IN" sz="1000">
                          <a:effectLst/>
                        </a:rPr>
                        <a:t> </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000">
                          <a:effectLst/>
                        </a:rPr>
                        <a:t>20,978</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100">
                          <a:effectLst/>
                        </a:rPr>
                        <a:t> </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3353829074"/>
                  </a:ext>
                </a:extLst>
              </a:tr>
              <a:tr h="1228495">
                <a:tc vMerge="1">
                  <a:txBody>
                    <a:bodyPr/>
                    <a:lstStyle/>
                    <a:p>
                      <a:endParaRPr lang="en-IN"/>
                    </a:p>
                  </a:txBody>
                  <a:tcPr/>
                </a:tc>
                <a:tc>
                  <a:txBody>
                    <a:bodyPr/>
                    <a:lstStyle/>
                    <a:p>
                      <a:pPr>
                        <a:lnSpc>
                          <a:spcPct val="107000"/>
                        </a:lnSpc>
                        <a:spcAft>
                          <a:spcPts val="0"/>
                        </a:spcAft>
                      </a:pPr>
                      <a:r>
                        <a:rPr lang="en-IN" sz="1000">
                          <a:effectLst/>
                        </a:rPr>
                        <a:t>#3</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000">
                          <a:effectLst/>
                        </a:rPr>
                        <a:t>"danger signs"[Title/Abstract] OR "readiness"[Title/Abstract] OR (("recognisable"[All Fields] OR "recognise"[All Fields] OR "recognised"[All Fields] OR "recognises"[All Fields] OR "recognising"[All Fields] OR "recognize"[All Fields] OR "recognized"[All Fields] OR "recognizes"[All Fields] OR "recognizing"[All Fields]) AND "danger sign"[Title/Abstract]) OR "obstetric complication"[Title/Abstract] OR "pregnancy complication"[Title/Abstract] OR "obstetric danger sign"[Title/Abstract] OR "maternal complications"[Title/Abstract] OR "maternal health"[Title/Abstract] OR "newborn health"[Title/Abstract]</a:t>
                      </a:r>
                      <a:endParaRPr lang="en-IN" sz="1100">
                        <a:effectLst/>
                      </a:endParaRPr>
                    </a:p>
                    <a:p>
                      <a:pPr>
                        <a:lnSpc>
                          <a:spcPct val="107000"/>
                        </a:lnSpc>
                        <a:spcAft>
                          <a:spcPts val="0"/>
                        </a:spcAft>
                      </a:pPr>
                      <a:r>
                        <a:rPr lang="en-IN" sz="1000">
                          <a:effectLst/>
                        </a:rPr>
                        <a:t> </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000">
                          <a:effectLst/>
                        </a:rPr>
                        <a:t>39,433</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100" dirty="0">
                          <a:effectLst/>
                        </a:rPr>
                        <a:t> </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1811907979"/>
                  </a:ext>
                </a:extLst>
              </a:tr>
              <a:tr h="143679">
                <a:tc vMerge="1">
                  <a:txBody>
                    <a:bodyPr/>
                    <a:lstStyle/>
                    <a:p>
                      <a:endParaRPr lang="en-IN"/>
                    </a:p>
                  </a:txBody>
                  <a:tcPr/>
                </a:tc>
                <a:tc>
                  <a:txBody>
                    <a:bodyPr/>
                    <a:lstStyle/>
                    <a:p>
                      <a:pPr>
                        <a:lnSpc>
                          <a:spcPct val="107000"/>
                        </a:lnSpc>
                        <a:spcAft>
                          <a:spcPts val="0"/>
                        </a:spcAft>
                      </a:pPr>
                      <a:r>
                        <a:rPr lang="en-IN" sz="1000">
                          <a:effectLst/>
                        </a:rPr>
                        <a:t>#4</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000">
                          <a:effectLst/>
                        </a:rPr>
                        <a:t>#1 AND #2 AND #3</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000">
                          <a:effectLst/>
                        </a:rPr>
                        <a:t>276</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100" dirty="0">
                          <a:effectLst/>
                        </a:rPr>
                        <a:t> </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2025018276"/>
                  </a:ext>
                </a:extLst>
              </a:tr>
            </a:tbl>
          </a:graphicData>
        </a:graphic>
      </p:graphicFrame>
      <p:sp>
        <p:nvSpPr>
          <p:cNvPr id="4" name="TextBox 3">
            <a:extLst>
              <a:ext uri="{FF2B5EF4-FFF2-40B4-BE49-F238E27FC236}">
                <a16:creationId xmlns:a16="http://schemas.microsoft.com/office/drawing/2014/main" id="{82139980-6DE2-44A8-A069-0693D380D3F0}"/>
              </a:ext>
            </a:extLst>
          </p:cNvPr>
          <p:cNvSpPr txBox="1"/>
          <p:nvPr/>
        </p:nvSpPr>
        <p:spPr>
          <a:xfrm flipH="1">
            <a:off x="5030095" y="85599"/>
            <a:ext cx="2428540" cy="369332"/>
          </a:xfrm>
          <a:prstGeom prst="rect">
            <a:avLst/>
          </a:prstGeom>
          <a:noFill/>
        </p:spPr>
        <p:txBody>
          <a:bodyPr wrap="square" rtlCol="0">
            <a:spAutoFit/>
          </a:bodyPr>
          <a:lstStyle/>
          <a:p>
            <a:r>
              <a:rPr lang="en-IN" dirty="0"/>
              <a:t>Keywords </a:t>
            </a:r>
          </a:p>
        </p:txBody>
      </p:sp>
    </p:spTree>
    <p:extLst>
      <p:ext uri="{BB962C8B-B14F-4D97-AF65-F5344CB8AC3E}">
        <p14:creationId xmlns:p14="http://schemas.microsoft.com/office/powerpoint/2010/main" val="589095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A24BFBF-7AFC-41B4-B353-4F3D179F94F5}"/>
              </a:ext>
            </a:extLst>
          </p:cNvPr>
          <p:cNvGraphicFramePr>
            <a:graphicFrameLocks noGrp="1"/>
          </p:cNvGraphicFramePr>
          <p:nvPr>
            <p:extLst>
              <p:ext uri="{D42A27DB-BD31-4B8C-83A1-F6EECF244321}">
                <p14:modId xmlns:p14="http://schemas.microsoft.com/office/powerpoint/2010/main" val="344932418"/>
              </p:ext>
            </p:extLst>
          </p:nvPr>
        </p:nvGraphicFramePr>
        <p:xfrm>
          <a:off x="80682" y="0"/>
          <a:ext cx="11994775" cy="3429508"/>
        </p:xfrm>
        <a:graphic>
          <a:graphicData uri="http://schemas.openxmlformats.org/drawingml/2006/table">
            <a:tbl>
              <a:tblPr firstRow="1" firstCol="1" bandRow="1">
                <a:tableStyleId>{5940675A-B579-460E-94D1-54222C63F5DA}</a:tableStyleId>
              </a:tblPr>
              <a:tblGrid>
                <a:gridCol w="821215">
                  <a:extLst>
                    <a:ext uri="{9D8B030D-6E8A-4147-A177-3AD203B41FA5}">
                      <a16:colId xmlns:a16="http://schemas.microsoft.com/office/drawing/2014/main" val="597019458"/>
                    </a:ext>
                  </a:extLst>
                </a:gridCol>
                <a:gridCol w="4800314">
                  <a:extLst>
                    <a:ext uri="{9D8B030D-6E8A-4147-A177-3AD203B41FA5}">
                      <a16:colId xmlns:a16="http://schemas.microsoft.com/office/drawing/2014/main" val="2450821707"/>
                    </a:ext>
                  </a:extLst>
                </a:gridCol>
                <a:gridCol w="4800314">
                  <a:extLst>
                    <a:ext uri="{9D8B030D-6E8A-4147-A177-3AD203B41FA5}">
                      <a16:colId xmlns:a16="http://schemas.microsoft.com/office/drawing/2014/main" val="2673605979"/>
                    </a:ext>
                  </a:extLst>
                </a:gridCol>
                <a:gridCol w="1433827">
                  <a:extLst>
                    <a:ext uri="{9D8B030D-6E8A-4147-A177-3AD203B41FA5}">
                      <a16:colId xmlns:a16="http://schemas.microsoft.com/office/drawing/2014/main" val="3441769512"/>
                    </a:ext>
                  </a:extLst>
                </a:gridCol>
                <a:gridCol w="139105">
                  <a:extLst>
                    <a:ext uri="{9D8B030D-6E8A-4147-A177-3AD203B41FA5}">
                      <a16:colId xmlns:a16="http://schemas.microsoft.com/office/drawing/2014/main" val="537041657"/>
                    </a:ext>
                  </a:extLst>
                </a:gridCol>
              </a:tblGrid>
              <a:tr h="0">
                <a:tc gridSpan="5">
                  <a:txBody>
                    <a:bodyPr/>
                    <a:lstStyle/>
                    <a:p>
                      <a:pPr>
                        <a:lnSpc>
                          <a:spcPct val="107000"/>
                        </a:lnSpc>
                        <a:spcAft>
                          <a:spcPts val="0"/>
                        </a:spcAft>
                      </a:pPr>
                      <a:r>
                        <a:rPr lang="en-IN" sz="1000">
                          <a:effectLst/>
                        </a:rPr>
                        <a:t>Title</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727741683"/>
                  </a:ext>
                </a:extLst>
              </a:tr>
              <a:tr h="0">
                <a:tc>
                  <a:txBody>
                    <a:bodyPr/>
                    <a:lstStyle/>
                    <a:p>
                      <a:pPr>
                        <a:lnSpc>
                          <a:spcPct val="107000"/>
                        </a:lnSpc>
                        <a:spcAft>
                          <a:spcPts val="0"/>
                        </a:spcAft>
                      </a:pPr>
                      <a:r>
                        <a:rPr lang="en-IN" sz="1000">
                          <a:effectLst/>
                        </a:rPr>
                        <a:t>Database</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000">
                          <a:effectLst/>
                        </a:rPr>
                        <a:t>No</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000">
                          <a:effectLst/>
                        </a:rPr>
                        <a:t>Search Query</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000">
                          <a:effectLst/>
                        </a:rPr>
                        <a:t>Results</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100">
                          <a:effectLst/>
                        </a:rPr>
                        <a:t> </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1634940522"/>
                  </a:ext>
                </a:extLst>
              </a:tr>
              <a:tr h="0">
                <a:tc gridSpan="5">
                  <a:txBody>
                    <a:bodyPr/>
                    <a:lstStyle/>
                    <a:p>
                      <a:pPr>
                        <a:lnSpc>
                          <a:spcPct val="107000"/>
                        </a:lnSpc>
                        <a:spcAft>
                          <a:spcPts val="0"/>
                        </a:spcAft>
                      </a:pPr>
                      <a:r>
                        <a:rPr lang="en-IN" sz="1000">
                          <a:effectLst/>
                        </a:rPr>
                        <a:t>PROQUEST  (Data as on 06-02-2023</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96021274"/>
                  </a:ext>
                </a:extLst>
              </a:tr>
              <a:tr h="0">
                <a:tc rowSpan="4">
                  <a:txBody>
                    <a:bodyPr/>
                    <a:lstStyle/>
                    <a:p>
                      <a:pPr>
                        <a:lnSpc>
                          <a:spcPct val="107000"/>
                        </a:lnSpc>
                        <a:spcAft>
                          <a:spcPts val="0"/>
                        </a:spcAft>
                      </a:pPr>
                      <a:r>
                        <a:rPr lang="en-IN" sz="1000" dirty="0">
                          <a:effectLst/>
                        </a:rPr>
                        <a:t> </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000">
                          <a:effectLst/>
                        </a:rPr>
                        <a:t>#1</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000" u="none" strike="noStrike" dirty="0" err="1">
                          <a:effectLst/>
                        </a:rPr>
                        <a:t>noft</a:t>
                      </a:r>
                      <a:r>
                        <a:rPr lang="en-IN" sz="1000" u="none" strike="noStrike" dirty="0">
                          <a:effectLst/>
                        </a:rPr>
                        <a:t>(</a:t>
                      </a:r>
                      <a:r>
                        <a:rPr lang="en-IN" sz="1000" u="none" strike="noStrike" dirty="0" err="1">
                          <a:effectLst/>
                        </a:rPr>
                        <a:t>pregnan</a:t>
                      </a:r>
                      <a:r>
                        <a:rPr lang="en-IN" sz="1000" u="none" strike="noStrike" dirty="0">
                          <a:effectLst/>
                        </a:rPr>
                        <a:t>*) OR </a:t>
                      </a:r>
                      <a:r>
                        <a:rPr lang="en-IN" sz="1000" u="none" strike="noStrike" dirty="0" err="1">
                          <a:effectLst/>
                        </a:rPr>
                        <a:t>noft</a:t>
                      </a:r>
                      <a:r>
                        <a:rPr lang="en-IN" sz="1000" u="none" strike="noStrike" dirty="0">
                          <a:effectLst/>
                        </a:rPr>
                        <a:t>(pregnant women) OR </a:t>
                      </a:r>
                      <a:r>
                        <a:rPr lang="en-IN" sz="1000" u="none" strike="noStrike" dirty="0" err="1">
                          <a:effectLst/>
                        </a:rPr>
                        <a:t>noft</a:t>
                      </a:r>
                      <a:r>
                        <a:rPr lang="en-IN" sz="1000" u="none" strike="noStrike" dirty="0">
                          <a:effectLst/>
                        </a:rPr>
                        <a:t>(antenatal) OR </a:t>
                      </a:r>
                      <a:r>
                        <a:rPr lang="en-IN" sz="1000" u="none" strike="noStrike" dirty="0" err="1">
                          <a:effectLst/>
                        </a:rPr>
                        <a:t>noft</a:t>
                      </a:r>
                      <a:r>
                        <a:rPr lang="en-IN" sz="1000" u="none" strike="noStrike" dirty="0">
                          <a:effectLst/>
                        </a:rPr>
                        <a:t>(</a:t>
                      </a:r>
                      <a:r>
                        <a:rPr lang="en-IN" sz="1000" u="none" strike="noStrike" dirty="0" err="1">
                          <a:effectLst/>
                        </a:rPr>
                        <a:t>anc</a:t>
                      </a:r>
                      <a:r>
                        <a:rPr lang="en-IN" sz="1000" u="none" strike="noStrike" dirty="0">
                          <a:effectLst/>
                        </a:rPr>
                        <a:t>)</a:t>
                      </a:r>
                      <a:endParaRPr lang="en-IN" sz="1100" dirty="0">
                        <a:effectLst/>
                      </a:endParaRPr>
                    </a:p>
                    <a:p>
                      <a:pPr>
                        <a:lnSpc>
                          <a:spcPct val="107000"/>
                        </a:lnSpc>
                        <a:spcAft>
                          <a:spcPts val="0"/>
                        </a:spcAft>
                      </a:pPr>
                      <a:r>
                        <a:rPr lang="en-IN" sz="1000" dirty="0">
                          <a:effectLst/>
                        </a:rPr>
                        <a:t> </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1575"/>
                        </a:spcAft>
                      </a:pPr>
                      <a:r>
                        <a:rPr lang="en-IN" sz="1000" u="none" strike="noStrike" dirty="0">
                          <a:effectLst/>
                        </a:rPr>
                        <a:t>124,342</a:t>
                      </a:r>
                      <a:endParaRPr lang="en-IN" sz="1100" dirty="0">
                        <a:effectLst/>
                      </a:endParaRPr>
                    </a:p>
                    <a:p>
                      <a:pPr algn="ctr">
                        <a:lnSpc>
                          <a:spcPct val="107000"/>
                        </a:lnSpc>
                        <a:spcAft>
                          <a:spcPts val="0"/>
                        </a:spcAft>
                      </a:pPr>
                      <a:r>
                        <a:rPr lang="en-IN" sz="1000" dirty="0">
                          <a:effectLst/>
                        </a:rPr>
                        <a:t> </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100">
                          <a:effectLst/>
                        </a:rPr>
                        <a:t> </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2878589368"/>
                  </a:ext>
                </a:extLst>
              </a:tr>
              <a:tr h="0">
                <a:tc vMerge="1">
                  <a:txBody>
                    <a:bodyPr/>
                    <a:lstStyle/>
                    <a:p>
                      <a:endParaRPr lang="en-IN"/>
                    </a:p>
                  </a:txBody>
                  <a:tcPr/>
                </a:tc>
                <a:tc>
                  <a:txBody>
                    <a:bodyPr/>
                    <a:lstStyle/>
                    <a:p>
                      <a:pPr>
                        <a:lnSpc>
                          <a:spcPct val="107000"/>
                        </a:lnSpc>
                        <a:spcAft>
                          <a:spcPts val="0"/>
                        </a:spcAft>
                      </a:pPr>
                      <a:r>
                        <a:rPr lang="en-IN" sz="1000">
                          <a:effectLst/>
                        </a:rPr>
                        <a:t>#2</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000" u="none" strike="noStrike" dirty="0" err="1">
                          <a:effectLst/>
                        </a:rPr>
                        <a:t>noft</a:t>
                      </a:r>
                      <a:r>
                        <a:rPr lang="en-IN" sz="1000" u="none" strike="noStrike" dirty="0">
                          <a:effectLst/>
                        </a:rPr>
                        <a:t>(birth preparedness) OR </a:t>
                      </a:r>
                      <a:r>
                        <a:rPr lang="en-IN" sz="1000" u="none" strike="noStrike" dirty="0" err="1">
                          <a:effectLst/>
                        </a:rPr>
                        <a:t>noft</a:t>
                      </a:r>
                      <a:r>
                        <a:rPr lang="en-IN" sz="1000" u="none" strike="noStrike" dirty="0">
                          <a:effectLst/>
                        </a:rPr>
                        <a:t>(preparedness) OR </a:t>
                      </a:r>
                      <a:r>
                        <a:rPr lang="en-IN" sz="1000" u="none" strike="noStrike" dirty="0" err="1">
                          <a:effectLst/>
                        </a:rPr>
                        <a:t>noft</a:t>
                      </a:r>
                      <a:r>
                        <a:rPr lang="en-IN" sz="1000" u="none" strike="noStrike" dirty="0">
                          <a:effectLst/>
                        </a:rPr>
                        <a:t>(preparing for birth) OR </a:t>
                      </a:r>
                      <a:r>
                        <a:rPr lang="en-IN" sz="1000" u="none" strike="noStrike" dirty="0" err="1">
                          <a:effectLst/>
                        </a:rPr>
                        <a:t>noft</a:t>
                      </a:r>
                      <a:r>
                        <a:rPr lang="en-IN" sz="1000" u="none" strike="noStrike" dirty="0">
                          <a:effectLst/>
                        </a:rPr>
                        <a:t>(emergency preparedness) OR </a:t>
                      </a:r>
                      <a:r>
                        <a:rPr lang="en-IN" sz="1000" u="none" strike="noStrike" dirty="0" err="1">
                          <a:effectLst/>
                        </a:rPr>
                        <a:t>noft</a:t>
                      </a:r>
                      <a:r>
                        <a:rPr lang="en-IN" sz="1000" u="none" strike="noStrike" dirty="0">
                          <a:effectLst/>
                        </a:rPr>
                        <a:t>(birth plan</a:t>
                      </a:r>
                      <a:endParaRPr lang="en-IN" sz="1100" dirty="0">
                        <a:effectLst/>
                      </a:endParaRPr>
                    </a:p>
                    <a:p>
                      <a:pPr>
                        <a:lnSpc>
                          <a:spcPct val="107000"/>
                        </a:lnSpc>
                        <a:spcAft>
                          <a:spcPts val="0"/>
                        </a:spcAft>
                      </a:pPr>
                      <a:r>
                        <a:rPr lang="en-IN" sz="1000" dirty="0">
                          <a:effectLst/>
                        </a:rPr>
                        <a:t> </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000" u="none" strike="noStrike" dirty="0">
                          <a:effectLst/>
                        </a:rPr>
                        <a:t>29,912</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100">
                          <a:effectLst/>
                        </a:rPr>
                        <a:t> </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1458612388"/>
                  </a:ext>
                </a:extLst>
              </a:tr>
              <a:tr h="0">
                <a:tc vMerge="1">
                  <a:txBody>
                    <a:bodyPr/>
                    <a:lstStyle/>
                    <a:p>
                      <a:endParaRPr lang="en-IN"/>
                    </a:p>
                  </a:txBody>
                  <a:tcPr/>
                </a:tc>
                <a:tc>
                  <a:txBody>
                    <a:bodyPr/>
                    <a:lstStyle/>
                    <a:p>
                      <a:pPr>
                        <a:lnSpc>
                          <a:spcPct val="107000"/>
                        </a:lnSpc>
                        <a:spcAft>
                          <a:spcPts val="0"/>
                        </a:spcAft>
                      </a:pPr>
                      <a:r>
                        <a:rPr lang="en-IN" sz="1000">
                          <a:effectLst/>
                        </a:rPr>
                        <a:t>#3</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000" u="none" strike="noStrike" dirty="0" err="1">
                          <a:effectLst/>
                        </a:rPr>
                        <a:t>noft</a:t>
                      </a:r>
                      <a:r>
                        <a:rPr lang="en-IN" sz="1000" u="none" strike="noStrike" dirty="0">
                          <a:effectLst/>
                        </a:rPr>
                        <a:t>(complication readiness) OR </a:t>
                      </a:r>
                      <a:r>
                        <a:rPr lang="en-IN" sz="1000" u="none" strike="noStrike" dirty="0" err="1">
                          <a:effectLst/>
                        </a:rPr>
                        <a:t>noft</a:t>
                      </a:r>
                      <a:r>
                        <a:rPr lang="en-IN" sz="1000" u="none" strike="noStrike" dirty="0">
                          <a:effectLst/>
                        </a:rPr>
                        <a:t>(readiness) OR </a:t>
                      </a:r>
                      <a:r>
                        <a:rPr lang="en-IN" sz="1000" u="none" strike="noStrike" dirty="0" err="1">
                          <a:effectLst/>
                        </a:rPr>
                        <a:t>noft</a:t>
                      </a:r>
                      <a:r>
                        <a:rPr lang="en-IN" sz="1000" u="none" strike="noStrike" dirty="0">
                          <a:effectLst/>
                        </a:rPr>
                        <a:t>(recognising danger signs) OR </a:t>
                      </a:r>
                      <a:r>
                        <a:rPr lang="en-IN" sz="1000" u="none" strike="noStrike" dirty="0" err="1">
                          <a:effectLst/>
                        </a:rPr>
                        <a:t>noft</a:t>
                      </a:r>
                      <a:r>
                        <a:rPr lang="en-IN" sz="1000" u="none" strike="noStrike" dirty="0">
                          <a:effectLst/>
                        </a:rPr>
                        <a:t>(danger sign) OR </a:t>
                      </a:r>
                      <a:r>
                        <a:rPr lang="en-IN" sz="1000" u="none" strike="noStrike" dirty="0" err="1">
                          <a:effectLst/>
                        </a:rPr>
                        <a:t>noft</a:t>
                      </a:r>
                      <a:r>
                        <a:rPr lang="en-IN" sz="1000" u="none" strike="noStrike" dirty="0">
                          <a:effectLst/>
                        </a:rPr>
                        <a:t>(obstetric complication) OR </a:t>
                      </a:r>
                      <a:r>
                        <a:rPr lang="en-IN" sz="1000" u="none" strike="noStrike" dirty="0" err="1">
                          <a:effectLst/>
                        </a:rPr>
                        <a:t>noft</a:t>
                      </a:r>
                      <a:r>
                        <a:rPr lang="en-IN" sz="1000" u="none" strike="noStrike" dirty="0">
                          <a:effectLst/>
                        </a:rPr>
                        <a:t>(pregnancy complication) OR </a:t>
                      </a:r>
                      <a:r>
                        <a:rPr lang="en-IN" sz="1000" u="none" strike="noStrike" dirty="0" err="1">
                          <a:effectLst/>
                        </a:rPr>
                        <a:t>noft</a:t>
                      </a:r>
                      <a:r>
                        <a:rPr lang="en-IN" sz="1000" u="none" strike="noStrike" dirty="0">
                          <a:effectLst/>
                        </a:rPr>
                        <a:t>(obstetric danger sign) OR </a:t>
                      </a:r>
                      <a:r>
                        <a:rPr lang="en-IN" sz="1000" u="none" strike="noStrike" dirty="0" err="1">
                          <a:effectLst/>
                        </a:rPr>
                        <a:t>noft</a:t>
                      </a:r>
                      <a:r>
                        <a:rPr lang="en-IN" sz="1000" u="none" strike="noStrike" dirty="0">
                          <a:effectLst/>
                        </a:rPr>
                        <a:t>(maternal complications) OR </a:t>
                      </a:r>
                      <a:r>
                        <a:rPr lang="en-IN" sz="1000" u="none" strike="noStrike" dirty="0" err="1">
                          <a:effectLst/>
                        </a:rPr>
                        <a:t>noft</a:t>
                      </a:r>
                      <a:r>
                        <a:rPr lang="en-IN" sz="1000" u="none" strike="noStrike" dirty="0">
                          <a:effectLst/>
                        </a:rPr>
                        <a:t>(maternal health) OR </a:t>
                      </a:r>
                      <a:r>
                        <a:rPr lang="en-IN" sz="1000" u="none" strike="noStrike" dirty="0" err="1">
                          <a:effectLst/>
                        </a:rPr>
                        <a:t>noft</a:t>
                      </a:r>
                      <a:r>
                        <a:rPr lang="en-IN" sz="1000" u="none" strike="noStrike" dirty="0">
                          <a:effectLst/>
                        </a:rPr>
                        <a:t>(</a:t>
                      </a:r>
                      <a:r>
                        <a:rPr lang="en-IN" sz="1000" u="none" strike="noStrike" dirty="0" err="1">
                          <a:effectLst/>
                        </a:rPr>
                        <a:t>newborn</a:t>
                      </a:r>
                      <a:r>
                        <a:rPr lang="en-IN" sz="1000" u="none" strike="noStrike" dirty="0">
                          <a:effectLst/>
                        </a:rPr>
                        <a:t> health)</a:t>
                      </a:r>
                      <a:endParaRPr lang="en-IN" sz="1100" dirty="0">
                        <a:effectLst/>
                      </a:endParaRPr>
                    </a:p>
                    <a:p>
                      <a:pPr>
                        <a:lnSpc>
                          <a:spcPct val="107000"/>
                        </a:lnSpc>
                        <a:spcAft>
                          <a:spcPts val="0"/>
                        </a:spcAft>
                      </a:pPr>
                      <a:r>
                        <a:rPr lang="en-IN" sz="1000" dirty="0">
                          <a:effectLst/>
                        </a:rPr>
                        <a:t> </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000" u="none" strike="noStrike" dirty="0">
                          <a:effectLst/>
                        </a:rPr>
                        <a:t>95,890</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100" dirty="0">
                          <a:effectLst/>
                        </a:rPr>
                        <a:t> </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3278903791"/>
                  </a:ext>
                </a:extLst>
              </a:tr>
              <a:tr h="0">
                <a:tc vMerge="1">
                  <a:txBody>
                    <a:bodyPr/>
                    <a:lstStyle/>
                    <a:p>
                      <a:endParaRPr lang="en-IN"/>
                    </a:p>
                  </a:txBody>
                  <a:tcPr/>
                </a:tc>
                <a:tc>
                  <a:txBody>
                    <a:bodyPr/>
                    <a:lstStyle/>
                    <a:p>
                      <a:pPr>
                        <a:lnSpc>
                          <a:spcPct val="107000"/>
                        </a:lnSpc>
                        <a:spcAft>
                          <a:spcPts val="0"/>
                        </a:spcAft>
                      </a:pPr>
                      <a:r>
                        <a:rPr lang="en-IN" sz="1000" dirty="0">
                          <a:effectLst/>
                        </a:rPr>
                        <a:t>#4</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000" dirty="0">
                          <a:effectLst/>
                        </a:rPr>
                        <a:t>#1 AND #2 AND #3</a:t>
                      </a:r>
                      <a:endParaRPr lang="en-IN" sz="1100" dirty="0">
                        <a:effectLst/>
                      </a:endParaRPr>
                    </a:p>
                    <a:p>
                      <a:pPr>
                        <a:lnSpc>
                          <a:spcPct val="107000"/>
                        </a:lnSpc>
                        <a:spcAft>
                          <a:spcPts val="0"/>
                        </a:spcAft>
                      </a:pPr>
                      <a:r>
                        <a:rPr lang="en-IN" sz="1000" u="none" strike="noStrike" dirty="0">
                          <a:effectLst/>
                        </a:rPr>
                        <a:t>(</a:t>
                      </a:r>
                      <a:r>
                        <a:rPr lang="en-IN" sz="1000" u="none" strike="noStrike" dirty="0" err="1">
                          <a:effectLst/>
                        </a:rPr>
                        <a:t>noft</a:t>
                      </a:r>
                      <a:r>
                        <a:rPr lang="en-IN" sz="1000" u="none" strike="noStrike" dirty="0">
                          <a:effectLst/>
                        </a:rPr>
                        <a:t>(</a:t>
                      </a:r>
                      <a:r>
                        <a:rPr lang="en-IN" sz="1000" u="none" strike="noStrike" dirty="0" err="1">
                          <a:effectLst/>
                        </a:rPr>
                        <a:t>pregnan</a:t>
                      </a:r>
                      <a:r>
                        <a:rPr lang="en-IN" sz="1000" u="none" strike="noStrike" dirty="0">
                          <a:effectLst/>
                        </a:rPr>
                        <a:t>*) OR </a:t>
                      </a:r>
                      <a:r>
                        <a:rPr lang="en-IN" sz="1000" u="none" strike="noStrike" dirty="0" err="1">
                          <a:effectLst/>
                        </a:rPr>
                        <a:t>noft</a:t>
                      </a:r>
                      <a:r>
                        <a:rPr lang="en-IN" sz="1000" u="none" strike="noStrike" dirty="0">
                          <a:effectLst/>
                        </a:rPr>
                        <a:t>(pregnant women) OR </a:t>
                      </a:r>
                      <a:r>
                        <a:rPr lang="en-IN" sz="1000" u="none" strike="noStrike" dirty="0" err="1">
                          <a:effectLst/>
                        </a:rPr>
                        <a:t>noft</a:t>
                      </a:r>
                      <a:r>
                        <a:rPr lang="en-IN" sz="1000" u="none" strike="noStrike" dirty="0">
                          <a:effectLst/>
                        </a:rPr>
                        <a:t>(antenatal) OR </a:t>
                      </a:r>
                      <a:r>
                        <a:rPr lang="en-IN" sz="1000" u="none" strike="noStrike" dirty="0" err="1">
                          <a:effectLst/>
                        </a:rPr>
                        <a:t>noft</a:t>
                      </a:r>
                      <a:r>
                        <a:rPr lang="en-IN" sz="1000" u="none" strike="noStrike" dirty="0">
                          <a:effectLst/>
                        </a:rPr>
                        <a:t>(</a:t>
                      </a:r>
                      <a:r>
                        <a:rPr lang="en-IN" sz="1000" u="none" strike="noStrike" dirty="0" err="1">
                          <a:effectLst/>
                        </a:rPr>
                        <a:t>anc</a:t>
                      </a:r>
                      <a:r>
                        <a:rPr lang="en-IN" sz="1000" u="none" strike="noStrike" dirty="0">
                          <a:effectLst/>
                        </a:rPr>
                        <a:t>)) AND (</a:t>
                      </a:r>
                      <a:r>
                        <a:rPr lang="en-IN" sz="1000" u="none" strike="noStrike" dirty="0" err="1">
                          <a:effectLst/>
                        </a:rPr>
                        <a:t>noft</a:t>
                      </a:r>
                      <a:r>
                        <a:rPr lang="en-IN" sz="1000" u="none" strike="noStrike" dirty="0">
                          <a:effectLst/>
                        </a:rPr>
                        <a:t>(birth preparedness) OR </a:t>
                      </a:r>
                      <a:r>
                        <a:rPr lang="en-IN" sz="1000" u="none" strike="noStrike" dirty="0" err="1">
                          <a:effectLst/>
                        </a:rPr>
                        <a:t>noft</a:t>
                      </a:r>
                      <a:r>
                        <a:rPr lang="en-IN" sz="1000" u="none" strike="noStrike" dirty="0">
                          <a:effectLst/>
                        </a:rPr>
                        <a:t>(preparedness) OR </a:t>
                      </a:r>
                      <a:r>
                        <a:rPr lang="en-IN" sz="1000" u="none" strike="noStrike" dirty="0" err="1">
                          <a:effectLst/>
                        </a:rPr>
                        <a:t>noft</a:t>
                      </a:r>
                      <a:r>
                        <a:rPr lang="en-IN" sz="1000" u="none" strike="noStrike" dirty="0">
                          <a:effectLst/>
                        </a:rPr>
                        <a:t>(preparing for birth) OR </a:t>
                      </a:r>
                      <a:r>
                        <a:rPr lang="en-IN" sz="1000" u="none" strike="noStrike" dirty="0" err="1">
                          <a:effectLst/>
                        </a:rPr>
                        <a:t>noft</a:t>
                      </a:r>
                      <a:r>
                        <a:rPr lang="en-IN" sz="1000" u="none" strike="noStrike" dirty="0">
                          <a:effectLst/>
                        </a:rPr>
                        <a:t>(emergency preparedness) OR </a:t>
                      </a:r>
                      <a:r>
                        <a:rPr lang="en-IN" sz="1000" u="none" strike="noStrike" dirty="0" err="1">
                          <a:effectLst/>
                        </a:rPr>
                        <a:t>noft</a:t>
                      </a:r>
                      <a:r>
                        <a:rPr lang="en-IN" sz="1000" u="none" strike="noStrike" dirty="0">
                          <a:effectLst/>
                        </a:rPr>
                        <a:t>(birth plan)) AND (</a:t>
                      </a:r>
                      <a:r>
                        <a:rPr lang="en-IN" sz="1000" u="none" strike="noStrike" dirty="0" err="1">
                          <a:effectLst/>
                        </a:rPr>
                        <a:t>noft</a:t>
                      </a:r>
                      <a:r>
                        <a:rPr lang="en-IN" sz="1000" u="none" strike="noStrike" dirty="0">
                          <a:effectLst/>
                        </a:rPr>
                        <a:t>(complication readiness) OR </a:t>
                      </a:r>
                      <a:r>
                        <a:rPr lang="en-IN" sz="1000" u="none" strike="noStrike" dirty="0" err="1">
                          <a:effectLst/>
                        </a:rPr>
                        <a:t>noft</a:t>
                      </a:r>
                      <a:r>
                        <a:rPr lang="en-IN" sz="1000" u="none" strike="noStrike" dirty="0">
                          <a:effectLst/>
                        </a:rPr>
                        <a:t>(readiness) OR </a:t>
                      </a:r>
                      <a:r>
                        <a:rPr lang="en-IN" sz="1000" u="none" strike="noStrike" dirty="0" err="1">
                          <a:effectLst/>
                        </a:rPr>
                        <a:t>noft</a:t>
                      </a:r>
                      <a:r>
                        <a:rPr lang="en-IN" sz="1000" u="none" strike="noStrike" dirty="0">
                          <a:effectLst/>
                        </a:rPr>
                        <a:t>(recognising danger signs) OR </a:t>
                      </a:r>
                      <a:r>
                        <a:rPr lang="en-IN" sz="1000" u="none" strike="noStrike" dirty="0" err="1">
                          <a:effectLst/>
                        </a:rPr>
                        <a:t>noft</a:t>
                      </a:r>
                      <a:r>
                        <a:rPr lang="en-IN" sz="1000" u="none" strike="noStrike" dirty="0">
                          <a:effectLst/>
                        </a:rPr>
                        <a:t>(danger sign) OR </a:t>
                      </a:r>
                      <a:r>
                        <a:rPr lang="en-IN" sz="1000" u="none" strike="noStrike" dirty="0" err="1">
                          <a:effectLst/>
                        </a:rPr>
                        <a:t>noft</a:t>
                      </a:r>
                      <a:r>
                        <a:rPr lang="en-IN" sz="1000" u="none" strike="noStrike" dirty="0">
                          <a:effectLst/>
                        </a:rPr>
                        <a:t>(obstetric complication) OR </a:t>
                      </a:r>
                      <a:r>
                        <a:rPr lang="en-IN" sz="1000" u="none" strike="noStrike" dirty="0" err="1">
                          <a:effectLst/>
                        </a:rPr>
                        <a:t>noft</a:t>
                      </a:r>
                      <a:r>
                        <a:rPr lang="en-IN" sz="1000" u="none" strike="noStrike" dirty="0">
                          <a:effectLst/>
                        </a:rPr>
                        <a:t>(pregnancy complication) OR </a:t>
                      </a:r>
                      <a:r>
                        <a:rPr lang="en-IN" sz="1000" u="none" strike="noStrike" dirty="0" err="1">
                          <a:effectLst/>
                        </a:rPr>
                        <a:t>noft</a:t>
                      </a:r>
                      <a:r>
                        <a:rPr lang="en-IN" sz="1000" u="none" strike="noStrike" dirty="0">
                          <a:effectLst/>
                        </a:rPr>
                        <a:t>(obstetric danger sign) OR </a:t>
                      </a:r>
                      <a:r>
                        <a:rPr lang="en-IN" sz="1000" u="none" strike="noStrike" dirty="0" err="1">
                          <a:effectLst/>
                        </a:rPr>
                        <a:t>noft</a:t>
                      </a:r>
                      <a:r>
                        <a:rPr lang="en-IN" sz="1000" u="none" strike="noStrike" dirty="0">
                          <a:effectLst/>
                        </a:rPr>
                        <a:t>(maternal complications) OR </a:t>
                      </a:r>
                      <a:r>
                        <a:rPr lang="en-IN" sz="1000" u="none" strike="noStrike" dirty="0" err="1">
                          <a:effectLst/>
                        </a:rPr>
                        <a:t>noft</a:t>
                      </a:r>
                      <a:r>
                        <a:rPr lang="en-IN" sz="1000" u="none" strike="noStrike" dirty="0">
                          <a:effectLst/>
                        </a:rPr>
                        <a:t>(maternal health) OR </a:t>
                      </a:r>
                      <a:r>
                        <a:rPr lang="en-IN" sz="1000" u="none" strike="noStrike" dirty="0" err="1">
                          <a:effectLst/>
                        </a:rPr>
                        <a:t>noft</a:t>
                      </a:r>
                      <a:r>
                        <a:rPr lang="en-IN" sz="1000" u="none" strike="noStrike" dirty="0">
                          <a:effectLst/>
                        </a:rPr>
                        <a:t>(</a:t>
                      </a:r>
                      <a:r>
                        <a:rPr lang="en-IN" sz="1000" u="none" strike="noStrike" dirty="0" err="1">
                          <a:effectLst/>
                        </a:rPr>
                        <a:t>newborn</a:t>
                      </a:r>
                      <a:r>
                        <a:rPr lang="en-IN" sz="1000" u="none" strike="noStrike" dirty="0">
                          <a:effectLst/>
                        </a:rPr>
                        <a:t> health))</a:t>
                      </a:r>
                    </a:p>
                  </a:txBody>
                  <a:tcPr marL="68580" marR="68580" marT="0" marB="0"/>
                </a:tc>
                <a:tc>
                  <a:txBody>
                    <a:bodyPr/>
                    <a:lstStyle/>
                    <a:p>
                      <a:pPr algn="ctr">
                        <a:lnSpc>
                          <a:spcPct val="107000"/>
                        </a:lnSpc>
                        <a:spcAft>
                          <a:spcPts val="0"/>
                        </a:spcAft>
                      </a:pPr>
                      <a:r>
                        <a:rPr lang="en-IN" sz="1000" u="none" strike="noStrike" dirty="0">
                          <a:effectLst/>
                        </a:rPr>
                        <a:t>848</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100" dirty="0">
                          <a:effectLst/>
                        </a:rPr>
                        <a:t> </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922687244"/>
                  </a:ext>
                </a:extLst>
              </a:tr>
            </a:tbl>
          </a:graphicData>
        </a:graphic>
      </p:graphicFrame>
      <p:graphicFrame>
        <p:nvGraphicFramePr>
          <p:cNvPr id="3" name="Table 2">
            <a:extLst>
              <a:ext uri="{FF2B5EF4-FFF2-40B4-BE49-F238E27FC236}">
                <a16:creationId xmlns:a16="http://schemas.microsoft.com/office/drawing/2014/main" id="{75E1A39E-8D4B-402A-B217-587C77D86918}"/>
              </a:ext>
            </a:extLst>
          </p:cNvPr>
          <p:cNvGraphicFramePr>
            <a:graphicFrameLocks noGrp="1"/>
          </p:cNvGraphicFramePr>
          <p:nvPr>
            <p:extLst>
              <p:ext uri="{D42A27DB-BD31-4B8C-83A1-F6EECF244321}">
                <p14:modId xmlns:p14="http://schemas.microsoft.com/office/powerpoint/2010/main" val="663423815"/>
              </p:ext>
            </p:extLst>
          </p:nvPr>
        </p:nvGraphicFramePr>
        <p:xfrm>
          <a:off x="80682" y="3523130"/>
          <a:ext cx="11994776" cy="3119718"/>
        </p:xfrm>
        <a:graphic>
          <a:graphicData uri="http://schemas.openxmlformats.org/drawingml/2006/table">
            <a:tbl>
              <a:tblPr firstRow="1" firstCol="1" bandRow="1">
                <a:tableStyleId>{5940675A-B579-460E-94D1-54222C63F5DA}</a:tableStyleId>
              </a:tblPr>
              <a:tblGrid>
                <a:gridCol w="834594">
                  <a:extLst>
                    <a:ext uri="{9D8B030D-6E8A-4147-A177-3AD203B41FA5}">
                      <a16:colId xmlns:a16="http://schemas.microsoft.com/office/drawing/2014/main" val="2213792115"/>
                    </a:ext>
                  </a:extLst>
                </a:gridCol>
                <a:gridCol w="4779644">
                  <a:extLst>
                    <a:ext uri="{9D8B030D-6E8A-4147-A177-3AD203B41FA5}">
                      <a16:colId xmlns:a16="http://schemas.microsoft.com/office/drawing/2014/main" val="2199056001"/>
                    </a:ext>
                  </a:extLst>
                </a:gridCol>
                <a:gridCol w="4779644">
                  <a:extLst>
                    <a:ext uri="{9D8B030D-6E8A-4147-A177-3AD203B41FA5}">
                      <a16:colId xmlns:a16="http://schemas.microsoft.com/office/drawing/2014/main" val="3358008407"/>
                    </a:ext>
                  </a:extLst>
                </a:gridCol>
                <a:gridCol w="1457189">
                  <a:extLst>
                    <a:ext uri="{9D8B030D-6E8A-4147-A177-3AD203B41FA5}">
                      <a16:colId xmlns:a16="http://schemas.microsoft.com/office/drawing/2014/main" val="491859362"/>
                    </a:ext>
                  </a:extLst>
                </a:gridCol>
                <a:gridCol w="143705">
                  <a:extLst>
                    <a:ext uri="{9D8B030D-6E8A-4147-A177-3AD203B41FA5}">
                      <a16:colId xmlns:a16="http://schemas.microsoft.com/office/drawing/2014/main" val="2395440986"/>
                    </a:ext>
                  </a:extLst>
                </a:gridCol>
              </a:tblGrid>
              <a:tr h="188864">
                <a:tc gridSpan="5">
                  <a:txBody>
                    <a:bodyPr/>
                    <a:lstStyle/>
                    <a:p>
                      <a:pPr>
                        <a:lnSpc>
                          <a:spcPct val="107000"/>
                        </a:lnSpc>
                        <a:spcAft>
                          <a:spcPts val="0"/>
                        </a:spcAft>
                      </a:pPr>
                      <a:r>
                        <a:rPr lang="en-IN" sz="1000">
                          <a:effectLst/>
                        </a:rPr>
                        <a:t>Title</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816223615"/>
                  </a:ext>
                </a:extLst>
              </a:tr>
              <a:tr h="207796">
                <a:tc>
                  <a:txBody>
                    <a:bodyPr/>
                    <a:lstStyle/>
                    <a:p>
                      <a:pPr>
                        <a:lnSpc>
                          <a:spcPct val="107000"/>
                        </a:lnSpc>
                        <a:spcAft>
                          <a:spcPts val="0"/>
                        </a:spcAft>
                      </a:pPr>
                      <a:r>
                        <a:rPr lang="en-IN" sz="1000">
                          <a:effectLst/>
                        </a:rPr>
                        <a:t>Database</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000">
                          <a:effectLst/>
                        </a:rPr>
                        <a:t>No</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000">
                          <a:effectLst/>
                        </a:rPr>
                        <a:t>Search Query</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000">
                          <a:effectLst/>
                        </a:rPr>
                        <a:t>Results</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100">
                          <a:effectLst/>
                        </a:rPr>
                        <a:t> </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2845304663"/>
                  </a:ext>
                </a:extLst>
              </a:tr>
              <a:tr h="188864">
                <a:tc gridSpan="5">
                  <a:txBody>
                    <a:bodyPr/>
                    <a:lstStyle/>
                    <a:p>
                      <a:pPr>
                        <a:lnSpc>
                          <a:spcPct val="107000"/>
                        </a:lnSpc>
                        <a:spcAft>
                          <a:spcPts val="0"/>
                        </a:spcAft>
                      </a:pPr>
                      <a:r>
                        <a:rPr lang="en-IN" sz="1000" dirty="0">
                          <a:effectLst/>
                        </a:rPr>
                        <a:t>Cochrane (Data as on 06-02-2023</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327543336"/>
                  </a:ext>
                </a:extLst>
              </a:tr>
              <a:tr h="386501">
                <a:tc rowSpan="4">
                  <a:txBody>
                    <a:bodyPr/>
                    <a:lstStyle/>
                    <a:p>
                      <a:pPr>
                        <a:lnSpc>
                          <a:spcPct val="107000"/>
                        </a:lnSpc>
                        <a:spcAft>
                          <a:spcPts val="0"/>
                        </a:spcAft>
                      </a:pPr>
                      <a:r>
                        <a:rPr lang="en-IN" sz="1000">
                          <a:effectLst/>
                        </a:rPr>
                        <a:t> </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000">
                          <a:effectLst/>
                        </a:rPr>
                        <a:t>#1</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000" dirty="0">
                          <a:effectLst/>
                        </a:rPr>
                        <a:t>(</a:t>
                      </a:r>
                      <a:r>
                        <a:rPr lang="en-IN" sz="1000" dirty="0" err="1">
                          <a:effectLst/>
                        </a:rPr>
                        <a:t>pregnan</a:t>
                      </a:r>
                      <a:r>
                        <a:rPr lang="en-IN" sz="1000" dirty="0">
                          <a:effectLst/>
                        </a:rPr>
                        <a:t>*):</a:t>
                      </a:r>
                      <a:r>
                        <a:rPr lang="en-IN" sz="1000" dirty="0" err="1">
                          <a:effectLst/>
                        </a:rPr>
                        <a:t>ti,ab</a:t>
                      </a:r>
                      <a:r>
                        <a:rPr lang="en-IN" sz="1000" dirty="0">
                          <a:effectLst/>
                        </a:rPr>
                        <a:t> OR (pregnant women):</a:t>
                      </a:r>
                      <a:r>
                        <a:rPr lang="en-IN" sz="1000" dirty="0" err="1">
                          <a:effectLst/>
                        </a:rPr>
                        <a:t>ti,ab</a:t>
                      </a:r>
                      <a:r>
                        <a:rPr lang="en-IN" sz="1000" dirty="0">
                          <a:effectLst/>
                        </a:rPr>
                        <a:t> OR (antenatal):</a:t>
                      </a:r>
                      <a:r>
                        <a:rPr lang="en-IN" sz="1000" dirty="0" err="1">
                          <a:effectLst/>
                        </a:rPr>
                        <a:t>ti,ab</a:t>
                      </a:r>
                      <a:r>
                        <a:rPr lang="en-IN" sz="1000" dirty="0">
                          <a:effectLst/>
                        </a:rPr>
                        <a:t> OR (</a:t>
                      </a:r>
                      <a:r>
                        <a:rPr lang="en-IN" sz="1000" dirty="0" err="1">
                          <a:effectLst/>
                        </a:rPr>
                        <a:t>anc</a:t>
                      </a:r>
                      <a:r>
                        <a:rPr lang="en-IN" sz="1000" dirty="0">
                          <a:effectLst/>
                        </a:rPr>
                        <a:t>):</a:t>
                      </a:r>
                      <a:r>
                        <a:rPr lang="en-IN" sz="1000" dirty="0" err="1">
                          <a:effectLst/>
                        </a:rPr>
                        <a:t>ti,ab</a:t>
                      </a:r>
                      <a:r>
                        <a:rPr lang="en-IN" sz="1000" dirty="0">
                          <a:effectLst/>
                        </a:rPr>
                        <a:t>	</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000" dirty="0">
                          <a:effectLst/>
                        </a:rPr>
                        <a:t>68406</a:t>
                      </a:r>
                      <a:endParaRPr lang="en-IN" sz="1100" dirty="0">
                        <a:effectLst/>
                      </a:endParaRPr>
                    </a:p>
                    <a:p>
                      <a:pPr algn="ctr">
                        <a:lnSpc>
                          <a:spcPct val="107000"/>
                        </a:lnSpc>
                        <a:spcAft>
                          <a:spcPts val="0"/>
                        </a:spcAft>
                      </a:pPr>
                      <a:r>
                        <a:rPr lang="en-IN" sz="1000" dirty="0">
                          <a:effectLst/>
                        </a:rPr>
                        <a:t> </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100">
                          <a:effectLst/>
                        </a:rPr>
                        <a:t> </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2720272396"/>
                  </a:ext>
                </a:extLst>
              </a:tr>
              <a:tr h="584139">
                <a:tc vMerge="1">
                  <a:txBody>
                    <a:bodyPr/>
                    <a:lstStyle/>
                    <a:p>
                      <a:endParaRPr lang="en-IN"/>
                    </a:p>
                  </a:txBody>
                  <a:tcPr/>
                </a:tc>
                <a:tc>
                  <a:txBody>
                    <a:bodyPr/>
                    <a:lstStyle/>
                    <a:p>
                      <a:pPr>
                        <a:lnSpc>
                          <a:spcPct val="107000"/>
                        </a:lnSpc>
                        <a:spcAft>
                          <a:spcPts val="0"/>
                        </a:spcAft>
                      </a:pPr>
                      <a:r>
                        <a:rPr lang="en-IN" sz="1000">
                          <a:effectLst/>
                        </a:rPr>
                        <a:t>#2</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000" dirty="0">
                          <a:effectLst/>
                        </a:rPr>
                        <a:t>(birth preparedness):</a:t>
                      </a:r>
                      <a:r>
                        <a:rPr lang="en-IN" sz="1000" dirty="0" err="1">
                          <a:effectLst/>
                        </a:rPr>
                        <a:t>ti,ab</a:t>
                      </a:r>
                      <a:r>
                        <a:rPr lang="en-IN" sz="1000" dirty="0">
                          <a:effectLst/>
                        </a:rPr>
                        <a:t> OR (preparedness):</a:t>
                      </a:r>
                      <a:r>
                        <a:rPr lang="en-IN" sz="1000" dirty="0" err="1">
                          <a:effectLst/>
                        </a:rPr>
                        <a:t>ti,ab</a:t>
                      </a:r>
                      <a:r>
                        <a:rPr lang="en-IN" sz="1000" dirty="0">
                          <a:effectLst/>
                        </a:rPr>
                        <a:t> OR (preparing for birth):</a:t>
                      </a:r>
                      <a:r>
                        <a:rPr lang="en-IN" sz="1000" dirty="0" err="1">
                          <a:effectLst/>
                        </a:rPr>
                        <a:t>ti,ab</a:t>
                      </a:r>
                      <a:r>
                        <a:rPr lang="en-IN" sz="1000" dirty="0">
                          <a:effectLst/>
                        </a:rPr>
                        <a:t> OR (emergency preparedness):</a:t>
                      </a:r>
                      <a:r>
                        <a:rPr lang="en-IN" sz="1000" dirty="0" err="1">
                          <a:effectLst/>
                        </a:rPr>
                        <a:t>ti,ab</a:t>
                      </a:r>
                      <a:r>
                        <a:rPr lang="en-IN" sz="1000" dirty="0">
                          <a:effectLst/>
                        </a:rPr>
                        <a:t> OR (birth plan):</a:t>
                      </a:r>
                      <a:r>
                        <a:rPr lang="en-IN" sz="1000" dirty="0" err="1">
                          <a:effectLst/>
                        </a:rPr>
                        <a:t>ti,ab</a:t>
                      </a:r>
                      <a:endParaRPr lang="en-IN" sz="1100" dirty="0">
                        <a:effectLst/>
                      </a:endParaRPr>
                    </a:p>
                    <a:p>
                      <a:pPr>
                        <a:lnSpc>
                          <a:spcPct val="107000"/>
                        </a:lnSpc>
                        <a:spcAft>
                          <a:spcPts val="0"/>
                        </a:spcAft>
                      </a:pPr>
                      <a:r>
                        <a:rPr lang="en-IN" sz="1000" dirty="0">
                          <a:effectLst/>
                        </a:rPr>
                        <a:t>	</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000">
                          <a:effectLst/>
                        </a:rPr>
                        <a:t>1639</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100">
                          <a:effectLst/>
                        </a:rPr>
                        <a:t> </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2374995292"/>
                  </a:ext>
                </a:extLst>
              </a:tr>
              <a:tr h="979415">
                <a:tc vMerge="1">
                  <a:txBody>
                    <a:bodyPr/>
                    <a:lstStyle/>
                    <a:p>
                      <a:endParaRPr lang="en-IN"/>
                    </a:p>
                  </a:txBody>
                  <a:tcPr/>
                </a:tc>
                <a:tc>
                  <a:txBody>
                    <a:bodyPr/>
                    <a:lstStyle/>
                    <a:p>
                      <a:pPr>
                        <a:lnSpc>
                          <a:spcPct val="107000"/>
                        </a:lnSpc>
                        <a:spcAft>
                          <a:spcPts val="0"/>
                        </a:spcAft>
                      </a:pPr>
                      <a:r>
                        <a:rPr lang="en-IN" sz="1000">
                          <a:effectLst/>
                        </a:rPr>
                        <a:t>#3</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000" dirty="0">
                          <a:effectLst/>
                        </a:rPr>
                        <a:t>(complication readiness):</a:t>
                      </a:r>
                      <a:r>
                        <a:rPr lang="en-IN" sz="1000" dirty="0" err="1">
                          <a:effectLst/>
                        </a:rPr>
                        <a:t>ti,ab</a:t>
                      </a:r>
                      <a:r>
                        <a:rPr lang="en-IN" sz="1000" dirty="0">
                          <a:effectLst/>
                        </a:rPr>
                        <a:t> OR (readiness):</a:t>
                      </a:r>
                      <a:r>
                        <a:rPr lang="en-IN" sz="1000" dirty="0" err="1">
                          <a:effectLst/>
                        </a:rPr>
                        <a:t>ti,ab</a:t>
                      </a:r>
                      <a:r>
                        <a:rPr lang="en-IN" sz="1000" dirty="0">
                          <a:effectLst/>
                        </a:rPr>
                        <a:t> OR (recognising danger signs):</a:t>
                      </a:r>
                      <a:r>
                        <a:rPr lang="en-IN" sz="1000" dirty="0" err="1">
                          <a:effectLst/>
                        </a:rPr>
                        <a:t>ti,ab</a:t>
                      </a:r>
                      <a:r>
                        <a:rPr lang="en-IN" sz="1000" dirty="0">
                          <a:effectLst/>
                        </a:rPr>
                        <a:t> OR (danger sign):</a:t>
                      </a:r>
                      <a:r>
                        <a:rPr lang="en-IN" sz="1000" dirty="0" err="1">
                          <a:effectLst/>
                        </a:rPr>
                        <a:t>ti,ab</a:t>
                      </a:r>
                      <a:r>
                        <a:rPr lang="en-IN" sz="1000" dirty="0">
                          <a:effectLst/>
                        </a:rPr>
                        <a:t> OR (obstetric complication):</a:t>
                      </a:r>
                      <a:r>
                        <a:rPr lang="en-IN" sz="1000" dirty="0" err="1">
                          <a:effectLst/>
                        </a:rPr>
                        <a:t>ti,ab</a:t>
                      </a:r>
                      <a:r>
                        <a:rPr lang="en-IN" sz="1000" dirty="0">
                          <a:effectLst/>
                        </a:rPr>
                        <a:t> OR (pregnancy complication):</a:t>
                      </a:r>
                      <a:r>
                        <a:rPr lang="en-IN" sz="1000" dirty="0" err="1">
                          <a:effectLst/>
                        </a:rPr>
                        <a:t>ti,ab</a:t>
                      </a:r>
                      <a:r>
                        <a:rPr lang="en-IN" sz="1000" dirty="0">
                          <a:effectLst/>
                        </a:rPr>
                        <a:t> OR (obstetric danger sign):</a:t>
                      </a:r>
                      <a:r>
                        <a:rPr lang="en-IN" sz="1000" dirty="0" err="1">
                          <a:effectLst/>
                        </a:rPr>
                        <a:t>ti,ab</a:t>
                      </a:r>
                      <a:r>
                        <a:rPr lang="en-IN" sz="1000" dirty="0">
                          <a:effectLst/>
                        </a:rPr>
                        <a:t> OR (maternal complications):</a:t>
                      </a:r>
                      <a:r>
                        <a:rPr lang="en-IN" sz="1000" dirty="0" err="1">
                          <a:effectLst/>
                        </a:rPr>
                        <a:t>ti,ab</a:t>
                      </a:r>
                      <a:r>
                        <a:rPr lang="en-IN" sz="1000" dirty="0">
                          <a:effectLst/>
                        </a:rPr>
                        <a:t> OR (maternal health):</a:t>
                      </a:r>
                      <a:r>
                        <a:rPr lang="en-IN" sz="1000" dirty="0" err="1">
                          <a:effectLst/>
                        </a:rPr>
                        <a:t>ti,ab</a:t>
                      </a:r>
                      <a:r>
                        <a:rPr lang="en-IN" sz="1000" dirty="0">
                          <a:effectLst/>
                        </a:rPr>
                        <a:t> OR (</a:t>
                      </a:r>
                      <a:r>
                        <a:rPr lang="en-IN" sz="1000" dirty="0" err="1">
                          <a:effectLst/>
                        </a:rPr>
                        <a:t>newborn</a:t>
                      </a:r>
                      <a:r>
                        <a:rPr lang="en-IN" sz="1000" dirty="0">
                          <a:effectLst/>
                        </a:rPr>
                        <a:t> health):</a:t>
                      </a:r>
                      <a:r>
                        <a:rPr lang="en-IN" sz="1000" dirty="0" err="1">
                          <a:effectLst/>
                        </a:rPr>
                        <a:t>ti,ab</a:t>
                      </a:r>
                      <a:endParaRPr lang="en-IN" sz="1100" dirty="0">
                        <a:effectLst/>
                      </a:endParaRPr>
                    </a:p>
                    <a:p>
                      <a:pPr>
                        <a:lnSpc>
                          <a:spcPct val="107000"/>
                        </a:lnSpc>
                        <a:spcAft>
                          <a:spcPts val="0"/>
                        </a:spcAft>
                      </a:pPr>
                      <a:r>
                        <a:rPr lang="en-IN" sz="1000" dirty="0">
                          <a:effectLst/>
                        </a:rPr>
                        <a:t> </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000">
                          <a:effectLst/>
                        </a:rPr>
                        <a:t>14641</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100">
                          <a:effectLst/>
                        </a:rPr>
                        <a:t> </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536921388"/>
                  </a:ext>
                </a:extLst>
              </a:tr>
              <a:tr h="584139">
                <a:tc vMerge="1">
                  <a:txBody>
                    <a:bodyPr/>
                    <a:lstStyle/>
                    <a:p>
                      <a:endParaRPr lang="en-IN"/>
                    </a:p>
                  </a:txBody>
                  <a:tcPr/>
                </a:tc>
                <a:tc>
                  <a:txBody>
                    <a:bodyPr/>
                    <a:lstStyle/>
                    <a:p>
                      <a:pPr>
                        <a:lnSpc>
                          <a:spcPct val="107000"/>
                        </a:lnSpc>
                        <a:spcAft>
                          <a:spcPts val="0"/>
                        </a:spcAft>
                      </a:pPr>
                      <a:r>
                        <a:rPr lang="en-IN" sz="1000">
                          <a:effectLst/>
                        </a:rPr>
                        <a:t>#4</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000">
                          <a:effectLst/>
                        </a:rPr>
                        <a:t>#1 AND #2 AND #3</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000">
                          <a:effectLst/>
                        </a:rPr>
                        <a:t>225 (193 -TRIALS, COCHRANE REVIEWS -32)</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100" dirty="0">
                          <a:effectLst/>
                        </a:rPr>
                        <a:t> </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2066131763"/>
                  </a:ext>
                </a:extLst>
              </a:tr>
            </a:tbl>
          </a:graphicData>
        </a:graphic>
      </p:graphicFrame>
    </p:spTree>
    <p:extLst>
      <p:ext uri="{BB962C8B-B14F-4D97-AF65-F5344CB8AC3E}">
        <p14:creationId xmlns:p14="http://schemas.microsoft.com/office/powerpoint/2010/main" val="28678240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3CD87-6D12-46CD-BCA8-30D9405ABC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1999"/>
            <a:ext cx="12192000" cy="5827059"/>
          </a:xfrm>
          <a:prstGeom prst="rect">
            <a:avLst/>
          </a:prstGeom>
        </p:spPr>
      </p:pic>
      <p:sp>
        <p:nvSpPr>
          <p:cNvPr id="4" name="TextBox 3">
            <a:extLst>
              <a:ext uri="{FF2B5EF4-FFF2-40B4-BE49-F238E27FC236}">
                <a16:creationId xmlns:a16="http://schemas.microsoft.com/office/drawing/2014/main" id="{E82C8F92-2BC5-401F-AE2C-CE9BCFE296CC}"/>
              </a:ext>
            </a:extLst>
          </p:cNvPr>
          <p:cNvSpPr txBox="1"/>
          <p:nvPr/>
        </p:nvSpPr>
        <p:spPr>
          <a:xfrm>
            <a:off x="2583751" y="268942"/>
            <a:ext cx="7483875" cy="369332"/>
          </a:xfrm>
          <a:prstGeom prst="rect">
            <a:avLst/>
          </a:prstGeom>
          <a:noFill/>
        </p:spPr>
        <p:txBody>
          <a:bodyPr wrap="square" rtlCol="0">
            <a:spAutoFit/>
          </a:bodyPr>
          <a:lstStyle/>
          <a:p>
            <a:pPr algn="ctr"/>
            <a:r>
              <a:rPr lang="en-US" b="1" dirty="0"/>
              <a:t>Title and Abstract Screening using RAYAAN.AI Software</a:t>
            </a:r>
            <a:endParaRPr lang="en-IN" b="1" dirty="0"/>
          </a:p>
        </p:txBody>
      </p:sp>
    </p:spTree>
    <p:extLst>
      <p:ext uri="{BB962C8B-B14F-4D97-AF65-F5344CB8AC3E}">
        <p14:creationId xmlns:p14="http://schemas.microsoft.com/office/powerpoint/2010/main" val="4055985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384E35-F90B-C51D-8E21-720F6FCC9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596" y="788894"/>
            <a:ext cx="11549849" cy="5977635"/>
          </a:xfrm>
          <a:prstGeom prst="rect">
            <a:avLst/>
          </a:prstGeom>
        </p:spPr>
      </p:pic>
    </p:spTree>
    <p:extLst>
      <p:ext uri="{BB962C8B-B14F-4D97-AF65-F5344CB8AC3E}">
        <p14:creationId xmlns:p14="http://schemas.microsoft.com/office/powerpoint/2010/main" val="3987471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445026-AA2F-4A9A-9FCD-CCD1EC821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12" y="268941"/>
            <a:ext cx="11958917" cy="6131860"/>
          </a:xfrm>
          <a:prstGeom prst="rect">
            <a:avLst/>
          </a:prstGeom>
        </p:spPr>
      </p:pic>
    </p:spTree>
    <p:extLst>
      <p:ext uri="{BB962C8B-B14F-4D97-AF65-F5344CB8AC3E}">
        <p14:creationId xmlns:p14="http://schemas.microsoft.com/office/powerpoint/2010/main" val="3564876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AB931C-577A-EF0E-C821-70ABC0A3443A}"/>
              </a:ext>
            </a:extLst>
          </p:cNvPr>
          <p:cNvPicPr>
            <a:picLocks noChangeAspect="1"/>
          </p:cNvPicPr>
          <p:nvPr/>
        </p:nvPicPr>
        <p:blipFill>
          <a:blip r:embed="rId2"/>
          <a:stretch>
            <a:fillRect/>
          </a:stretch>
        </p:blipFill>
        <p:spPr>
          <a:xfrm>
            <a:off x="719091" y="658889"/>
            <a:ext cx="11052699" cy="5706399"/>
          </a:xfrm>
          <a:prstGeom prst="rect">
            <a:avLst/>
          </a:prstGeom>
        </p:spPr>
      </p:pic>
      <p:sp>
        <p:nvSpPr>
          <p:cNvPr id="2" name="TextBox 1">
            <a:extLst>
              <a:ext uri="{FF2B5EF4-FFF2-40B4-BE49-F238E27FC236}">
                <a16:creationId xmlns:a16="http://schemas.microsoft.com/office/drawing/2014/main" id="{CA5340AE-11B8-DBD0-698C-CD33985C1BCE}"/>
              </a:ext>
            </a:extLst>
          </p:cNvPr>
          <p:cNvSpPr txBox="1"/>
          <p:nvPr/>
        </p:nvSpPr>
        <p:spPr>
          <a:xfrm>
            <a:off x="3423821" y="221942"/>
            <a:ext cx="5693546" cy="369332"/>
          </a:xfrm>
          <a:prstGeom prst="rect">
            <a:avLst/>
          </a:prstGeom>
          <a:noFill/>
        </p:spPr>
        <p:txBody>
          <a:bodyPr wrap="square" rtlCol="0">
            <a:spAutoFit/>
          </a:bodyPr>
          <a:lstStyle/>
          <a:p>
            <a:pPr algn="ctr"/>
            <a:r>
              <a:rPr lang="en-US" b="1" dirty="0"/>
              <a:t>CHECKLIST FOR RISK OF BIAS</a:t>
            </a:r>
            <a:endParaRPr lang="en-IN" b="1" dirty="0"/>
          </a:p>
        </p:txBody>
      </p:sp>
    </p:spTree>
    <p:extLst>
      <p:ext uri="{BB962C8B-B14F-4D97-AF65-F5344CB8AC3E}">
        <p14:creationId xmlns:p14="http://schemas.microsoft.com/office/powerpoint/2010/main" val="30874169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32666B-B422-4AA9-A343-2BB5FE344C2E}"/>
              </a:ext>
            </a:extLst>
          </p:cNvPr>
          <p:cNvSpPr txBox="1"/>
          <p:nvPr/>
        </p:nvSpPr>
        <p:spPr>
          <a:xfrm>
            <a:off x="3908612" y="2402542"/>
            <a:ext cx="7494494" cy="923330"/>
          </a:xfrm>
          <a:prstGeom prst="rect">
            <a:avLst/>
          </a:prstGeom>
          <a:noFill/>
        </p:spPr>
        <p:txBody>
          <a:bodyPr wrap="square" rtlCol="0">
            <a:spAutoFit/>
          </a:bodyPr>
          <a:lstStyle/>
          <a:p>
            <a:r>
              <a:rPr lang="en-IN"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THANK YOU</a:t>
            </a:r>
          </a:p>
        </p:txBody>
      </p:sp>
    </p:spTree>
    <p:extLst>
      <p:ext uri="{BB962C8B-B14F-4D97-AF65-F5344CB8AC3E}">
        <p14:creationId xmlns:p14="http://schemas.microsoft.com/office/powerpoint/2010/main" val="1819593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B3623F37-A8C4-480F-BCB1-CF9E49F0C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FEA3E6C2-0820-41EE-816A-5D9A9CB330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32712" cy="6857997"/>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15C45F-1D14-26F7-8BBD-9085D80871CE}"/>
              </a:ext>
            </a:extLst>
          </p:cNvPr>
          <p:cNvSpPr>
            <a:spLocks noGrp="1"/>
          </p:cNvSpPr>
          <p:nvPr>
            <p:ph type="title"/>
          </p:nvPr>
        </p:nvSpPr>
        <p:spPr>
          <a:xfrm>
            <a:off x="731521" y="548646"/>
            <a:ext cx="4875904" cy="5138923"/>
          </a:xfrm>
        </p:spPr>
        <p:txBody>
          <a:bodyPr anchor="ctr">
            <a:normAutofit/>
          </a:bodyPr>
          <a:lstStyle/>
          <a:p>
            <a:r>
              <a:rPr lang="en-US" sz="5400" b="1" dirty="0">
                <a:solidFill>
                  <a:schemeClr val="tx2"/>
                </a:solidFill>
              </a:rPr>
              <a:t>INTRODUCTION</a:t>
            </a:r>
            <a:endParaRPr lang="en-IN" sz="5400" b="1" dirty="0">
              <a:solidFill>
                <a:schemeClr val="tx2"/>
              </a:solidFill>
            </a:endParaRPr>
          </a:p>
        </p:txBody>
      </p:sp>
      <p:cxnSp>
        <p:nvCxnSpPr>
          <p:cNvPr id="20" name="Straight Connector 11">
            <a:extLst>
              <a:ext uri="{FF2B5EF4-FFF2-40B4-BE49-F238E27FC236}">
                <a16:creationId xmlns:a16="http://schemas.microsoft.com/office/drawing/2014/main" id="{A2CF87F1-3B54-482D-A798-9F4A99449E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2568" y="246028"/>
            <a:ext cx="255495"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C7B128A-104D-139F-F938-075A52F2F12D}"/>
              </a:ext>
            </a:extLst>
          </p:cNvPr>
          <p:cNvSpPr>
            <a:spLocks noGrp="1"/>
          </p:cNvSpPr>
          <p:nvPr>
            <p:ph idx="1"/>
          </p:nvPr>
        </p:nvSpPr>
        <p:spPr>
          <a:xfrm>
            <a:off x="6555441" y="1170432"/>
            <a:ext cx="5376147" cy="5138920"/>
          </a:xfrm>
        </p:spPr>
        <p:txBody>
          <a:bodyPr anchor="ctr">
            <a:normAutofit/>
          </a:bodyPr>
          <a:lstStyle/>
          <a:p>
            <a:pPr algn="just"/>
            <a:r>
              <a:rPr lang="en-US" sz="1800" dirty="0">
                <a:solidFill>
                  <a:srgbClr val="002060"/>
                </a:solidFill>
                <a:latin typeface="Times New Roman" panose="02020603050405020304" pitchFamily="18" charset="0"/>
                <a:cs typeface="Times New Roman" panose="02020603050405020304" pitchFamily="18" charset="0"/>
              </a:rPr>
              <a:t>Birth preparedness and complication readiness (BPCR) is the process of planning for normal birth and anticipating the actions needed in case of an emergency which is critical in averting maternal morbidity and mortality.</a:t>
            </a:r>
          </a:p>
          <a:p>
            <a:pPr marL="0" indent="0" algn="just">
              <a:buNone/>
            </a:pPr>
            <a:endParaRPr lang="en-US" sz="1800" dirty="0">
              <a:solidFill>
                <a:srgbClr val="002060"/>
              </a:solidFill>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1800" dirty="0">
                <a:solidFill>
                  <a:srgbClr val="002060"/>
                </a:solidFill>
                <a:latin typeface="Times New Roman" panose="02020603050405020304" pitchFamily="18" charset="0"/>
                <a:cs typeface="Times New Roman" panose="02020603050405020304" pitchFamily="18" charset="0"/>
              </a:rPr>
              <a:t>Birth preparedness motivates people to take proper care during pregnancy and ensure a skilled care provider at every birth.</a:t>
            </a:r>
          </a:p>
          <a:p>
            <a:pPr marL="457200" lvl="1" indent="0" algn="just">
              <a:buNone/>
            </a:pPr>
            <a:endParaRPr lang="en-US" sz="1800" dirty="0">
              <a:solidFill>
                <a:srgbClr val="002060"/>
              </a:solidFill>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1800" dirty="0">
                <a:solidFill>
                  <a:srgbClr val="002060"/>
                </a:solidFill>
                <a:latin typeface="Times New Roman" panose="02020603050405020304" pitchFamily="18" charset="0"/>
                <a:cs typeface="Times New Roman" panose="02020603050405020304" pitchFamily="18" charset="0"/>
              </a:rPr>
              <a:t>Complication readiness raises awareness of danger signs among women, families and community and prepares them to respond in a proper manner during emergencies.</a:t>
            </a:r>
          </a:p>
          <a:p>
            <a:endParaRPr lang="en-IN" sz="1800" dirty="0">
              <a:solidFill>
                <a:schemeClr val="tx2"/>
              </a:solidFill>
            </a:endParaRPr>
          </a:p>
        </p:txBody>
      </p:sp>
      <p:cxnSp>
        <p:nvCxnSpPr>
          <p:cNvPr id="14" name="Straight Connector 13">
            <a:extLst>
              <a:ext uri="{FF2B5EF4-FFF2-40B4-BE49-F238E27FC236}">
                <a16:creationId xmlns:a16="http://schemas.microsoft.com/office/drawing/2014/main" id="{C3994C9B-C550-4E20-89C5-83F12CB5A9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0441" y="6522756"/>
            <a:ext cx="10717187"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B16AE491-4898-437E-9E32-86A2F19209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829917" y="6400800"/>
            <a:ext cx="338328" cy="240175"/>
            <a:chOff x="4089400" y="933450"/>
            <a:chExt cx="338328" cy="341938"/>
          </a:xfrm>
        </p:grpSpPr>
        <p:cxnSp>
          <p:nvCxnSpPr>
            <p:cNvPr id="17" name="Straight Connector 16">
              <a:extLst>
                <a:ext uri="{FF2B5EF4-FFF2-40B4-BE49-F238E27FC236}">
                  <a16:creationId xmlns:a16="http://schemas.microsoft.com/office/drawing/2014/main" id="{17F55C76-861C-49BA-925A-099CA01184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494BE9A-C1C3-41FE-B2E9-6DBE5EBA2E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55600E00-E687-DC2D-48A0-7F3C16D37593}"/>
              </a:ext>
            </a:extLst>
          </p:cNvPr>
          <p:cNvSpPr txBox="1"/>
          <p:nvPr/>
        </p:nvSpPr>
        <p:spPr>
          <a:xfrm>
            <a:off x="187910" y="6059222"/>
            <a:ext cx="11816179" cy="461665"/>
          </a:xfrm>
          <a:prstGeom prst="rect">
            <a:avLst/>
          </a:prstGeom>
          <a:noFill/>
        </p:spPr>
        <p:txBody>
          <a:bodyPr wrap="square" rtlCol="0">
            <a:spAutoFit/>
          </a:bodyPr>
          <a:lstStyle/>
          <a:p>
            <a:r>
              <a:rPr lang="en-IN" sz="1200" b="1" dirty="0">
                <a:latin typeface="Times New Roman" panose="02020603050405020304" pitchFamily="18" charset="0"/>
                <a:cs typeface="Times New Roman" panose="02020603050405020304" pitchFamily="18" charset="0"/>
              </a:rPr>
              <a:t>Source:- </a:t>
            </a:r>
            <a:r>
              <a:rPr lang="en-IN" sz="1200" dirty="0">
                <a:latin typeface="Times New Roman" panose="02020603050405020304" pitchFamily="18" charset="0"/>
                <a:cs typeface="Times New Roman" panose="02020603050405020304" pitchFamily="18" charset="0"/>
              </a:rPr>
              <a:t>Mukhopadhyay DK, </a:t>
            </a:r>
            <a:r>
              <a:rPr lang="en-IN" sz="1200" dirty="0" err="1">
                <a:latin typeface="Times New Roman" panose="02020603050405020304" pitchFamily="18" charset="0"/>
                <a:cs typeface="Times New Roman" panose="02020603050405020304" pitchFamily="18" charset="0"/>
              </a:rPr>
              <a:t>Bhattacherjee</a:t>
            </a:r>
            <a:r>
              <a:rPr lang="en-IN" sz="1200" dirty="0">
                <a:latin typeface="Times New Roman" panose="02020603050405020304" pitchFamily="18" charset="0"/>
                <a:cs typeface="Times New Roman" panose="02020603050405020304" pitchFamily="18" charset="0"/>
              </a:rPr>
              <a:t> S, Mukhopadhyay S, Malik S, Nayak S, Biswas AB. Birth preparedness and complication readiness among women of Bankura District, West Bengal. J Family Med Prim Care 2016;5:404-10</a:t>
            </a:r>
          </a:p>
        </p:txBody>
      </p:sp>
      <p:sp>
        <p:nvSpPr>
          <p:cNvPr id="7" name="Rectangle 6">
            <a:extLst>
              <a:ext uri="{FF2B5EF4-FFF2-40B4-BE49-F238E27FC236}">
                <a16:creationId xmlns:a16="http://schemas.microsoft.com/office/drawing/2014/main" id="{4E82DE7C-E1B1-416C-894F-2B291C0A16EE}"/>
              </a:ext>
            </a:extLst>
          </p:cNvPr>
          <p:cNvSpPr/>
          <p:nvPr/>
        </p:nvSpPr>
        <p:spPr>
          <a:xfrm>
            <a:off x="187910" y="6059222"/>
            <a:ext cx="11484137" cy="4616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3" name="Picture 12">
            <a:extLst>
              <a:ext uri="{FF2B5EF4-FFF2-40B4-BE49-F238E27FC236}">
                <a16:creationId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5980" y="46049"/>
            <a:ext cx="1586020" cy="746538"/>
          </a:xfrm>
          <a:prstGeom prst="rect">
            <a:avLst/>
          </a:prstGeom>
        </p:spPr>
      </p:pic>
    </p:spTree>
    <p:extLst>
      <p:ext uri="{BB962C8B-B14F-4D97-AF65-F5344CB8AC3E}">
        <p14:creationId xmlns:p14="http://schemas.microsoft.com/office/powerpoint/2010/main" val="3146206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44C0D-357C-9153-62DF-6E6F2B042D0B}"/>
              </a:ext>
            </a:extLst>
          </p:cNvPr>
          <p:cNvSpPr>
            <a:spLocks noGrp="1"/>
          </p:cNvSpPr>
          <p:nvPr>
            <p:ph type="title"/>
          </p:nvPr>
        </p:nvSpPr>
        <p:spPr/>
        <p:txBody>
          <a:bodyPr>
            <a:normAutofit/>
          </a:bodyPr>
          <a:lstStyle/>
          <a:p>
            <a:r>
              <a:rPr lang="en-US" sz="4400" b="1" dirty="0"/>
              <a:t>Indicators (%) constructing birth preparedness and complication readiness index</a:t>
            </a:r>
            <a:endParaRPr lang="en-IN" dirty="0"/>
          </a:p>
        </p:txBody>
      </p:sp>
      <p:sp>
        <p:nvSpPr>
          <p:cNvPr id="3" name="Text Placeholder 2">
            <a:extLst>
              <a:ext uri="{FF2B5EF4-FFF2-40B4-BE49-F238E27FC236}">
                <a16:creationId xmlns:a16="http://schemas.microsoft.com/office/drawing/2014/main" id="{6B3DED6D-99DC-078A-6691-4288C6B23351}"/>
              </a:ext>
            </a:extLst>
          </p:cNvPr>
          <p:cNvSpPr>
            <a:spLocks noGrp="1"/>
          </p:cNvSpPr>
          <p:nvPr>
            <p:ph type="body" idx="1"/>
          </p:nvPr>
        </p:nvSpPr>
        <p:spPr/>
        <p:txBody>
          <a:bodyPr/>
          <a:lstStyle/>
          <a:p>
            <a:pPr algn="ctr"/>
            <a:r>
              <a:rPr lang="en-IN" sz="2400" b="1" dirty="0"/>
              <a:t>Birth Preparedness</a:t>
            </a:r>
          </a:p>
        </p:txBody>
      </p:sp>
      <p:graphicFrame>
        <p:nvGraphicFramePr>
          <p:cNvPr id="7" name="Content Placeholder 3">
            <a:extLst>
              <a:ext uri="{FF2B5EF4-FFF2-40B4-BE49-F238E27FC236}">
                <a16:creationId xmlns:a16="http://schemas.microsoft.com/office/drawing/2014/main" id="{B6E1F234-1869-0DFD-E048-A0EAF11C34E9}"/>
              </a:ext>
            </a:extLst>
          </p:cNvPr>
          <p:cNvGraphicFramePr>
            <a:graphicFrameLocks noGrp="1"/>
          </p:cNvGraphicFramePr>
          <p:nvPr>
            <p:ph sz="half" idx="2"/>
            <p:extLst>
              <p:ext uri="{D42A27DB-BD31-4B8C-83A1-F6EECF244321}">
                <p14:modId xmlns:p14="http://schemas.microsoft.com/office/powerpoint/2010/main" val="2225293669"/>
              </p:ext>
            </p:extLst>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 Placeholder 4">
            <a:extLst>
              <a:ext uri="{FF2B5EF4-FFF2-40B4-BE49-F238E27FC236}">
                <a16:creationId xmlns:a16="http://schemas.microsoft.com/office/drawing/2014/main" id="{EF6DB325-AE50-4066-EEC9-7DC5AE6DF82E}"/>
              </a:ext>
            </a:extLst>
          </p:cNvPr>
          <p:cNvSpPr>
            <a:spLocks noGrp="1"/>
          </p:cNvSpPr>
          <p:nvPr>
            <p:ph type="body" sz="quarter" idx="3"/>
          </p:nvPr>
        </p:nvSpPr>
        <p:spPr>
          <a:xfrm>
            <a:off x="6172200" y="1681163"/>
            <a:ext cx="5183188" cy="823912"/>
          </a:xfrm>
        </p:spPr>
        <p:txBody>
          <a:bodyPr/>
          <a:lstStyle/>
          <a:p>
            <a:pPr algn="ctr"/>
            <a:r>
              <a:rPr lang="en-IN" sz="2400" b="1" dirty="0">
                <a:solidFill>
                  <a:schemeClr val="tx1"/>
                </a:solidFill>
              </a:rPr>
              <a:t>Complication Readiness</a:t>
            </a:r>
          </a:p>
        </p:txBody>
      </p:sp>
      <p:graphicFrame>
        <p:nvGraphicFramePr>
          <p:cNvPr id="12" name="Content Placeholder 5">
            <a:extLst>
              <a:ext uri="{FF2B5EF4-FFF2-40B4-BE49-F238E27FC236}">
                <a16:creationId xmlns:a16="http://schemas.microsoft.com/office/drawing/2014/main" id="{93CA00D8-41B6-E05D-D2FE-04DC38085150}"/>
              </a:ext>
            </a:extLst>
          </p:cNvPr>
          <p:cNvGraphicFramePr>
            <a:graphicFrameLocks noGrp="1"/>
          </p:cNvGraphicFramePr>
          <p:nvPr>
            <p:ph sz="quarter" idx="4"/>
            <p:extLst>
              <p:ext uri="{D42A27DB-BD31-4B8C-83A1-F6EECF244321}">
                <p14:modId xmlns:p14="http://schemas.microsoft.com/office/powerpoint/2010/main" val="1763841340"/>
              </p:ext>
            </p:extLst>
          </p:nvPr>
        </p:nvGraphicFramePr>
        <p:xfrm>
          <a:off x="6172199" y="2505075"/>
          <a:ext cx="6019801" cy="36845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TextBox 14">
            <a:extLst>
              <a:ext uri="{FF2B5EF4-FFF2-40B4-BE49-F238E27FC236}">
                <a16:creationId xmlns:a16="http://schemas.microsoft.com/office/drawing/2014/main" id="{04E3A483-C888-6A64-B139-5318C9D05D78}"/>
              </a:ext>
            </a:extLst>
          </p:cNvPr>
          <p:cNvSpPr txBox="1"/>
          <p:nvPr/>
        </p:nvSpPr>
        <p:spPr>
          <a:xfrm>
            <a:off x="238620" y="6167477"/>
            <a:ext cx="11911613" cy="553998"/>
          </a:xfrm>
          <a:prstGeom prst="rect">
            <a:avLst/>
          </a:prstGeom>
          <a:noFill/>
        </p:spPr>
        <p:txBody>
          <a:bodyPr wrap="square">
            <a:spAutoFit/>
          </a:bodyPr>
          <a:lstStyle/>
          <a:p>
            <a:r>
              <a:rPr lang="en-US" sz="1000" dirty="0"/>
              <a:t>Source:- </a:t>
            </a:r>
          </a:p>
          <a:p>
            <a:pPr marL="171450" indent="-171450">
              <a:buFont typeface="Arial" panose="020B0604020202020204" pitchFamily="34" charset="0"/>
              <a:buChar char="•"/>
            </a:pPr>
            <a:r>
              <a:rPr lang="en-US" sz="1000" dirty="0"/>
              <a:t>JHPIEGO/Maternal and Neonatal Health Program </a:t>
            </a:r>
          </a:p>
          <a:p>
            <a:pPr marL="171450" indent="-171450">
              <a:buFont typeface="Arial" panose="020B0604020202020204" pitchFamily="34" charset="0"/>
              <a:buChar char="•"/>
            </a:pPr>
            <a:r>
              <a:rPr lang="en-IN" sz="1000" dirty="0"/>
              <a:t>Mukhopadhyay DK, Mukhopadhyay S, Bhattacharjee S, Nayak S, Biswas AK, Biswas AB. Status of birth preparedness and complication readiness in Uttar Dinajpur District, West Bengal. Indian J Public Health 2013;57:147-54.</a:t>
            </a:r>
            <a:endParaRPr lang="en-US" sz="1000" dirty="0"/>
          </a:p>
        </p:txBody>
      </p:sp>
      <p:sp>
        <p:nvSpPr>
          <p:cNvPr id="4" name="Rectangle 3">
            <a:extLst>
              <a:ext uri="{FF2B5EF4-FFF2-40B4-BE49-F238E27FC236}">
                <a16:creationId xmlns:a16="http://schemas.microsoft.com/office/drawing/2014/main" id="{A276E5EF-C9E1-4897-8D2C-82CC8040F862}"/>
              </a:ext>
            </a:extLst>
          </p:cNvPr>
          <p:cNvSpPr/>
          <p:nvPr/>
        </p:nvSpPr>
        <p:spPr>
          <a:xfrm>
            <a:off x="129081" y="6189663"/>
            <a:ext cx="11910519" cy="531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a:extLst>
              <a:ext uri="{FF2B5EF4-FFF2-40B4-BE49-F238E27FC236}">
                <a16:creationId xmlns:a16="http://schemas.microsoft.com/office/drawing/2014/main" id="{F917DB2F-D25D-4A62-BF95-12644606021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123893" y="33871"/>
            <a:ext cx="1026340" cy="483097"/>
          </a:xfrm>
          <a:prstGeom prst="rect">
            <a:avLst/>
          </a:prstGeom>
        </p:spPr>
      </p:pic>
    </p:spTree>
    <p:extLst>
      <p:ext uri="{BB962C8B-B14F-4D97-AF65-F5344CB8AC3E}">
        <p14:creationId xmlns:p14="http://schemas.microsoft.com/office/powerpoint/2010/main" val="267781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Graphic spid="1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FA05D4-B56F-41A0-A2D3-FE3609B0C178}"/>
              </a:ext>
            </a:extLst>
          </p:cNvPr>
          <p:cNvSpPr/>
          <p:nvPr/>
        </p:nvSpPr>
        <p:spPr>
          <a:xfrm>
            <a:off x="2113547" y="537618"/>
            <a:ext cx="5855368" cy="59355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82D5F66C-D7DA-44C0-9DF7-04AD24550D77}"/>
              </a:ext>
            </a:extLst>
          </p:cNvPr>
          <p:cNvSpPr/>
          <p:nvPr/>
        </p:nvSpPr>
        <p:spPr>
          <a:xfrm>
            <a:off x="45128" y="509279"/>
            <a:ext cx="1748589" cy="59355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769EBF6-7A2C-49CC-8228-11430F803146}"/>
              </a:ext>
            </a:extLst>
          </p:cNvPr>
          <p:cNvSpPr/>
          <p:nvPr/>
        </p:nvSpPr>
        <p:spPr>
          <a:xfrm>
            <a:off x="42347" y="2331572"/>
            <a:ext cx="1449313" cy="4431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6D7EB936-3EB2-46FC-BF77-F3ABA1B25605}"/>
              </a:ext>
            </a:extLst>
          </p:cNvPr>
          <p:cNvSpPr/>
          <p:nvPr/>
        </p:nvSpPr>
        <p:spPr>
          <a:xfrm>
            <a:off x="34107" y="2999757"/>
            <a:ext cx="1476179" cy="3857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B0259878-BC99-4589-9E4D-CD97235E7090}"/>
              </a:ext>
            </a:extLst>
          </p:cNvPr>
          <p:cNvSpPr/>
          <p:nvPr/>
        </p:nvSpPr>
        <p:spPr>
          <a:xfrm>
            <a:off x="42348" y="3969806"/>
            <a:ext cx="1577901" cy="4331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EAFDA115-BAE1-4F35-8182-45597B63F4DF}"/>
              </a:ext>
            </a:extLst>
          </p:cNvPr>
          <p:cNvSpPr/>
          <p:nvPr/>
        </p:nvSpPr>
        <p:spPr>
          <a:xfrm>
            <a:off x="48121" y="4775692"/>
            <a:ext cx="1652337" cy="4331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AFAB686A-5D91-47F0-ADCD-EA57BCCCB39F}"/>
              </a:ext>
            </a:extLst>
          </p:cNvPr>
          <p:cNvSpPr/>
          <p:nvPr/>
        </p:nvSpPr>
        <p:spPr>
          <a:xfrm>
            <a:off x="33610" y="5398943"/>
            <a:ext cx="1660353" cy="4578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D042B3BF-7B22-426E-9C91-A1F443D0F3DD}"/>
              </a:ext>
            </a:extLst>
          </p:cNvPr>
          <p:cNvSpPr/>
          <p:nvPr/>
        </p:nvSpPr>
        <p:spPr>
          <a:xfrm>
            <a:off x="38116" y="6006193"/>
            <a:ext cx="1652337" cy="4331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AC89658-E08D-4A44-9929-FA8F115C60F5}"/>
              </a:ext>
            </a:extLst>
          </p:cNvPr>
          <p:cNvSpPr txBox="1"/>
          <p:nvPr/>
        </p:nvSpPr>
        <p:spPr>
          <a:xfrm>
            <a:off x="33584" y="2406316"/>
            <a:ext cx="1577900" cy="338554"/>
          </a:xfrm>
          <a:prstGeom prst="rect">
            <a:avLst/>
          </a:prstGeom>
          <a:noFill/>
        </p:spPr>
        <p:txBody>
          <a:bodyPr wrap="square" rtlCol="0">
            <a:spAutoFit/>
          </a:bodyPr>
          <a:lstStyle/>
          <a:p>
            <a:pPr algn="ctr"/>
            <a:r>
              <a:rPr lang="en-IN" sz="1600" dirty="0">
                <a:latin typeface="Times New Roman" panose="02020603050405020304" pitchFamily="18" charset="0"/>
                <a:cs typeface="Times New Roman" panose="02020603050405020304" pitchFamily="18" charset="0"/>
              </a:rPr>
              <a:t>    Individual</a:t>
            </a:r>
          </a:p>
        </p:txBody>
      </p:sp>
      <p:sp>
        <p:nvSpPr>
          <p:cNvPr id="17" name="TextBox 16">
            <a:extLst>
              <a:ext uri="{FF2B5EF4-FFF2-40B4-BE49-F238E27FC236}">
                <a16:creationId xmlns:a16="http://schemas.microsoft.com/office/drawing/2014/main" id="{67A5492A-EEA1-4519-BC14-87B8E4D6B2B5}"/>
              </a:ext>
            </a:extLst>
          </p:cNvPr>
          <p:cNvSpPr txBox="1"/>
          <p:nvPr/>
        </p:nvSpPr>
        <p:spPr>
          <a:xfrm>
            <a:off x="208135" y="2997886"/>
            <a:ext cx="1155032" cy="338554"/>
          </a:xfrm>
          <a:prstGeom prst="rect">
            <a:avLst/>
          </a:prstGeom>
          <a:noFill/>
        </p:spPr>
        <p:txBody>
          <a:bodyPr wrap="square" rtlCol="0">
            <a:spAutoFit/>
          </a:bodyPr>
          <a:lstStyle/>
          <a:p>
            <a:pPr algn="ctr"/>
            <a:r>
              <a:rPr lang="en-IN" sz="1600" dirty="0">
                <a:latin typeface="Times New Roman" panose="02020603050405020304" pitchFamily="18" charset="0"/>
                <a:cs typeface="Times New Roman" panose="02020603050405020304" pitchFamily="18" charset="0"/>
              </a:rPr>
              <a:t>   Family</a:t>
            </a:r>
          </a:p>
        </p:txBody>
      </p:sp>
      <p:sp>
        <p:nvSpPr>
          <p:cNvPr id="19" name="TextBox 18">
            <a:extLst>
              <a:ext uri="{FF2B5EF4-FFF2-40B4-BE49-F238E27FC236}">
                <a16:creationId xmlns:a16="http://schemas.microsoft.com/office/drawing/2014/main" id="{AB13B7C0-5BC0-4129-A841-9C05283F452D}"/>
              </a:ext>
            </a:extLst>
          </p:cNvPr>
          <p:cNvSpPr txBox="1"/>
          <p:nvPr/>
        </p:nvSpPr>
        <p:spPr>
          <a:xfrm>
            <a:off x="44824" y="4000160"/>
            <a:ext cx="1575425" cy="338554"/>
          </a:xfrm>
          <a:prstGeom prst="rect">
            <a:avLst/>
          </a:prstGeom>
          <a:noFill/>
        </p:spPr>
        <p:txBody>
          <a:bodyPr wrap="square" rtlCol="0">
            <a:spAutoFit/>
          </a:bodyPr>
          <a:lstStyle/>
          <a:p>
            <a:pPr algn="ctr"/>
            <a:r>
              <a:rPr lang="en-IN" sz="1600" dirty="0">
                <a:latin typeface="Times New Roman" panose="02020603050405020304" pitchFamily="18" charset="0"/>
                <a:cs typeface="Times New Roman" panose="02020603050405020304" pitchFamily="18" charset="0"/>
              </a:rPr>
              <a:t>  Community</a:t>
            </a:r>
          </a:p>
        </p:txBody>
      </p:sp>
      <p:sp>
        <p:nvSpPr>
          <p:cNvPr id="20" name="TextBox 19">
            <a:extLst>
              <a:ext uri="{FF2B5EF4-FFF2-40B4-BE49-F238E27FC236}">
                <a16:creationId xmlns:a16="http://schemas.microsoft.com/office/drawing/2014/main" id="{CB59754A-D3F4-4A66-AE67-3080CFC05325}"/>
              </a:ext>
            </a:extLst>
          </p:cNvPr>
          <p:cNvSpPr txBox="1"/>
          <p:nvPr/>
        </p:nvSpPr>
        <p:spPr>
          <a:xfrm>
            <a:off x="114291" y="4786175"/>
            <a:ext cx="1259308" cy="338554"/>
          </a:xfrm>
          <a:prstGeom prst="rect">
            <a:avLst/>
          </a:prstGeom>
          <a:noFill/>
        </p:spPr>
        <p:txBody>
          <a:bodyPr wrap="square" rtlCol="0">
            <a:spAutoFit/>
          </a:bodyPr>
          <a:lstStyle/>
          <a:p>
            <a:pPr algn="ctr"/>
            <a:r>
              <a:rPr lang="en-IN" sz="1600" dirty="0">
                <a:latin typeface="Times New Roman" panose="02020603050405020304" pitchFamily="18" charset="0"/>
                <a:cs typeface="Times New Roman" panose="02020603050405020304" pitchFamily="18" charset="0"/>
              </a:rPr>
              <a:t>Provider</a:t>
            </a:r>
          </a:p>
        </p:txBody>
      </p:sp>
      <p:sp>
        <p:nvSpPr>
          <p:cNvPr id="21" name="TextBox 20">
            <a:extLst>
              <a:ext uri="{FF2B5EF4-FFF2-40B4-BE49-F238E27FC236}">
                <a16:creationId xmlns:a16="http://schemas.microsoft.com/office/drawing/2014/main" id="{F61969C7-86D2-4D3E-B4BA-CF0B00C89B75}"/>
              </a:ext>
            </a:extLst>
          </p:cNvPr>
          <p:cNvSpPr txBox="1"/>
          <p:nvPr/>
        </p:nvSpPr>
        <p:spPr>
          <a:xfrm>
            <a:off x="80682" y="5423647"/>
            <a:ext cx="1171620" cy="338554"/>
          </a:xfrm>
          <a:prstGeom prst="rect">
            <a:avLst/>
          </a:prstGeom>
          <a:noFill/>
        </p:spPr>
        <p:txBody>
          <a:bodyPr wrap="square" rtlCol="0">
            <a:spAutoFit/>
          </a:bodyPr>
          <a:lstStyle/>
          <a:p>
            <a:pPr algn="ctr"/>
            <a:r>
              <a:rPr lang="en-IN" sz="1600" dirty="0">
                <a:latin typeface="Times New Roman" panose="02020603050405020304" pitchFamily="18" charset="0"/>
                <a:cs typeface="Times New Roman" panose="02020603050405020304" pitchFamily="18" charset="0"/>
              </a:rPr>
              <a:t>Facility</a:t>
            </a:r>
          </a:p>
        </p:txBody>
      </p:sp>
      <p:sp>
        <p:nvSpPr>
          <p:cNvPr id="22" name="TextBox 21">
            <a:extLst>
              <a:ext uri="{FF2B5EF4-FFF2-40B4-BE49-F238E27FC236}">
                <a16:creationId xmlns:a16="http://schemas.microsoft.com/office/drawing/2014/main" id="{3DCC165E-398F-4FB9-BA01-F4C624663504}"/>
              </a:ext>
            </a:extLst>
          </p:cNvPr>
          <p:cNvSpPr txBox="1"/>
          <p:nvPr/>
        </p:nvSpPr>
        <p:spPr>
          <a:xfrm>
            <a:off x="48127" y="6000653"/>
            <a:ext cx="1572122" cy="338554"/>
          </a:xfrm>
          <a:prstGeom prst="rect">
            <a:avLst/>
          </a:prstGeom>
          <a:noFill/>
        </p:spPr>
        <p:txBody>
          <a:bodyPr wrap="square" rtlCol="0">
            <a:spAutoFit/>
          </a:bodyPr>
          <a:lstStyle/>
          <a:p>
            <a:pPr algn="ctr"/>
            <a:r>
              <a:rPr lang="en-IN" sz="1600" dirty="0">
                <a:latin typeface="Times New Roman" panose="02020603050405020304" pitchFamily="18" charset="0"/>
                <a:cs typeface="Times New Roman" panose="02020603050405020304" pitchFamily="18" charset="0"/>
              </a:rPr>
              <a:t>Policymaker</a:t>
            </a:r>
          </a:p>
        </p:txBody>
      </p:sp>
      <p:sp>
        <p:nvSpPr>
          <p:cNvPr id="23" name="Rectangle 22">
            <a:extLst>
              <a:ext uri="{FF2B5EF4-FFF2-40B4-BE49-F238E27FC236}">
                <a16:creationId xmlns:a16="http://schemas.microsoft.com/office/drawing/2014/main" id="{7E7A2009-9783-4B2E-B6BB-2966006193FB}"/>
              </a:ext>
            </a:extLst>
          </p:cNvPr>
          <p:cNvSpPr/>
          <p:nvPr/>
        </p:nvSpPr>
        <p:spPr>
          <a:xfrm>
            <a:off x="8287985" y="1640550"/>
            <a:ext cx="1652337" cy="118701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235EE314-DB2B-4421-9CB0-735C85CD5183}"/>
              </a:ext>
            </a:extLst>
          </p:cNvPr>
          <p:cNvSpPr/>
          <p:nvPr/>
        </p:nvSpPr>
        <p:spPr>
          <a:xfrm>
            <a:off x="8301628" y="3274231"/>
            <a:ext cx="1548010" cy="113181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7AF683D2-F983-4895-8056-DCFE1D46AF2A}"/>
              </a:ext>
            </a:extLst>
          </p:cNvPr>
          <p:cNvSpPr/>
          <p:nvPr/>
        </p:nvSpPr>
        <p:spPr>
          <a:xfrm>
            <a:off x="8316946" y="4699781"/>
            <a:ext cx="1652337" cy="151018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88A267F3-AF2E-4FA3-9921-54B4577D11D8}"/>
              </a:ext>
            </a:extLst>
          </p:cNvPr>
          <p:cNvSpPr txBox="1"/>
          <p:nvPr/>
        </p:nvSpPr>
        <p:spPr>
          <a:xfrm>
            <a:off x="2323656" y="698448"/>
            <a:ext cx="5867402" cy="338554"/>
          </a:xfrm>
          <a:prstGeom prst="rect">
            <a:avLst/>
          </a:prstGeom>
          <a:noFill/>
        </p:spPr>
        <p:txBody>
          <a:bodyPr wrap="square" rtlCol="0">
            <a:spAutoFit/>
          </a:bodyPr>
          <a:lstStyle/>
          <a:p>
            <a:pPr algn="ctr"/>
            <a:r>
              <a:rPr lang="en-IN" sz="1600" dirty="0">
                <a:latin typeface="Times New Roman" panose="02020603050405020304" pitchFamily="18" charset="0"/>
                <a:cs typeface="Times New Roman" panose="02020603050405020304" pitchFamily="18" charset="0"/>
              </a:rPr>
              <a:t>Possible pathways through which BP/CR may reduce delays</a:t>
            </a:r>
          </a:p>
        </p:txBody>
      </p:sp>
      <p:sp>
        <p:nvSpPr>
          <p:cNvPr id="27" name="TextBox 26">
            <a:extLst>
              <a:ext uri="{FF2B5EF4-FFF2-40B4-BE49-F238E27FC236}">
                <a16:creationId xmlns:a16="http://schemas.microsoft.com/office/drawing/2014/main" id="{4EF03991-9245-4C1D-A5BA-78CA685F13A1}"/>
              </a:ext>
            </a:extLst>
          </p:cNvPr>
          <p:cNvSpPr txBox="1"/>
          <p:nvPr/>
        </p:nvSpPr>
        <p:spPr>
          <a:xfrm>
            <a:off x="8436786" y="537618"/>
            <a:ext cx="1579601" cy="584775"/>
          </a:xfrm>
          <a:prstGeom prst="rect">
            <a:avLst/>
          </a:prstGeom>
          <a:solidFill>
            <a:schemeClr val="accent6">
              <a:lumMod val="20000"/>
              <a:lumOff val="80000"/>
            </a:schemeClr>
          </a:solidFill>
        </p:spPr>
        <p:txBody>
          <a:bodyPr wrap="square" rtlCol="0">
            <a:spAutoFit/>
          </a:bodyPr>
          <a:lstStyle/>
          <a:p>
            <a:pPr algn="ctr"/>
            <a:r>
              <a:rPr lang="en-IN" sz="1600" dirty="0">
                <a:latin typeface="Times New Roman" panose="02020603050405020304" pitchFamily="18" charset="0"/>
                <a:cs typeface="Times New Roman" panose="02020603050405020304" pitchFamily="18" charset="0"/>
              </a:rPr>
              <a:t>Delays reduce at each phase</a:t>
            </a:r>
          </a:p>
        </p:txBody>
      </p:sp>
      <p:sp>
        <p:nvSpPr>
          <p:cNvPr id="28" name="Rectangle 27">
            <a:extLst>
              <a:ext uri="{FF2B5EF4-FFF2-40B4-BE49-F238E27FC236}">
                <a16:creationId xmlns:a16="http://schemas.microsoft.com/office/drawing/2014/main" id="{DFFE5D7D-2222-4108-9F28-CA05F41CEB48}"/>
              </a:ext>
            </a:extLst>
          </p:cNvPr>
          <p:cNvSpPr/>
          <p:nvPr/>
        </p:nvSpPr>
        <p:spPr>
          <a:xfrm>
            <a:off x="2091963" y="1363014"/>
            <a:ext cx="5825570" cy="171117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ED31FF0A-5A34-4EC4-B3E5-06EBBE1D8B4A}"/>
              </a:ext>
            </a:extLst>
          </p:cNvPr>
          <p:cNvSpPr/>
          <p:nvPr/>
        </p:nvSpPr>
        <p:spPr>
          <a:xfrm>
            <a:off x="2030512" y="5053638"/>
            <a:ext cx="5881428" cy="163508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latin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7604B4FF-B63A-49B5-BADD-9DFEE2335A6B}"/>
              </a:ext>
            </a:extLst>
          </p:cNvPr>
          <p:cNvSpPr/>
          <p:nvPr/>
        </p:nvSpPr>
        <p:spPr>
          <a:xfrm>
            <a:off x="2134749" y="1486989"/>
            <a:ext cx="5880027" cy="1323439"/>
          </a:xfrm>
          <a:prstGeom prst="rect">
            <a:avLst/>
          </a:prstGeom>
        </p:spPr>
        <p:txBody>
          <a:bodyPr wrap="square">
            <a:spAutoFit/>
          </a:bodyPr>
          <a:lstStyle/>
          <a:p>
            <a:pPr algn="ctr"/>
            <a:r>
              <a:rPr lang="en-US" sz="1600" dirty="0">
                <a:latin typeface="Times New Roman" panose="02020603050405020304" pitchFamily="18" charset="0"/>
                <a:cs typeface="Times New Roman" panose="02020603050405020304" pitchFamily="18" charset="0"/>
              </a:rPr>
              <a:t>Promotes skilled care for all births and encourages decision-making before the beginning of labor (and thus the onset of any potential complications during childbirth). </a:t>
            </a:r>
          </a:p>
          <a:p>
            <a:pPr algn="ctr"/>
            <a:r>
              <a:rPr lang="en-US" sz="1600" dirty="0">
                <a:latin typeface="Times New Roman" panose="02020603050405020304" pitchFamily="18" charset="0"/>
                <a:cs typeface="Times New Roman" panose="02020603050405020304" pitchFamily="18" charset="0"/>
              </a:rPr>
              <a:t>Raises awareness of danger signs, thereby improving problem recognition and reducing the delay in deciding to seek care. </a:t>
            </a:r>
            <a:endParaRPr lang="en-IN" sz="1600" dirty="0">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B884CA55-0E5C-43D0-A5B9-6F9008C886DD}"/>
              </a:ext>
            </a:extLst>
          </p:cNvPr>
          <p:cNvSpPr/>
          <p:nvPr/>
        </p:nvSpPr>
        <p:spPr>
          <a:xfrm>
            <a:off x="2135808" y="3359716"/>
            <a:ext cx="5794724" cy="1323439"/>
          </a:xfrm>
          <a:prstGeom prst="rect">
            <a:avLst/>
          </a:prstGeom>
          <a:solidFill>
            <a:schemeClr val="accent4">
              <a:lumMod val="20000"/>
              <a:lumOff val="80000"/>
            </a:schemeClr>
          </a:solidFill>
        </p:spPr>
        <p:txBody>
          <a:bodyPr wrap="square">
            <a:spAutoFit/>
          </a:bodyPr>
          <a:lstStyle/>
          <a:p>
            <a:pPr algn="ctr"/>
            <a:r>
              <a:rPr lang="en-US" sz="1600" dirty="0">
                <a:latin typeface="Times New Roman" panose="02020603050405020304" pitchFamily="18" charset="0"/>
                <a:cs typeface="Times New Roman" panose="02020603050405020304" pitchFamily="18" charset="0"/>
              </a:rPr>
              <a:t>Provides information on appropriate sources of care (providers, facilities), making the care-seeking process more efficient. Encourages households and communities to set aside money for transport and service fees, avoiding delays in reaching care caused by the search for funds.</a:t>
            </a:r>
            <a:endParaRPr lang="en-IN" sz="1600" dirty="0">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A0C0668F-6373-48C8-8584-4BE0941D28F0}"/>
              </a:ext>
            </a:extLst>
          </p:cNvPr>
          <p:cNvSpPr/>
          <p:nvPr/>
        </p:nvSpPr>
        <p:spPr>
          <a:xfrm>
            <a:off x="1972932" y="5231797"/>
            <a:ext cx="5881428" cy="1323439"/>
          </a:xfrm>
          <a:prstGeom prst="rect">
            <a:avLst/>
          </a:prstGeom>
        </p:spPr>
        <p:txBody>
          <a:bodyPr wrap="square">
            <a:spAutoFit/>
          </a:bodyPr>
          <a:lstStyle/>
          <a:p>
            <a:pPr algn="ctr"/>
            <a:r>
              <a:rPr lang="en-US" sz="1600" dirty="0">
                <a:latin typeface="Times New Roman" panose="02020603050405020304" pitchFamily="18" charset="0"/>
                <a:cs typeface="Times New Roman" panose="02020603050405020304" pitchFamily="18" charset="0"/>
              </a:rPr>
              <a:t>Improves staffing, provider skills, and enabling environment and policies, which may reduce the delay in receiving needed adequate and appropriate treatment within a medical facility. Improved quality may encourage people to decide to seek care. Improved availability may reduce the distance and delay to reaching care</a:t>
            </a:r>
            <a:endParaRPr lang="en-IN" sz="16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A5011996-EA71-436A-BE6A-CAF791F17181}"/>
              </a:ext>
            </a:extLst>
          </p:cNvPr>
          <p:cNvSpPr txBox="1"/>
          <p:nvPr/>
        </p:nvSpPr>
        <p:spPr>
          <a:xfrm>
            <a:off x="8436786" y="1829634"/>
            <a:ext cx="1311449" cy="830997"/>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Phase I: Deciding to seek care</a:t>
            </a:r>
            <a:endParaRPr lang="en-IN" sz="16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9142CE08-EC92-4D2C-96E6-1DD709D9B849}"/>
              </a:ext>
            </a:extLst>
          </p:cNvPr>
          <p:cNvSpPr txBox="1"/>
          <p:nvPr/>
        </p:nvSpPr>
        <p:spPr>
          <a:xfrm>
            <a:off x="8389989" y="4778173"/>
            <a:ext cx="1387082" cy="1343372"/>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Phase III: </a:t>
            </a:r>
          </a:p>
          <a:p>
            <a:pPr algn="ctr"/>
            <a:r>
              <a:rPr lang="en-US" sz="1600" dirty="0">
                <a:latin typeface="Times New Roman" panose="02020603050405020304" pitchFamily="18" charset="0"/>
                <a:cs typeface="Times New Roman" panose="02020603050405020304" pitchFamily="18" charset="0"/>
              </a:rPr>
              <a:t>Receiving</a:t>
            </a:r>
          </a:p>
          <a:p>
            <a:pPr algn="ctr"/>
            <a:r>
              <a:rPr lang="en-US" sz="1600" dirty="0">
                <a:latin typeface="Times New Roman" panose="02020603050405020304" pitchFamily="18" charset="0"/>
                <a:cs typeface="Times New Roman" panose="02020603050405020304" pitchFamily="18" charset="0"/>
              </a:rPr>
              <a:t>adequate and appropriate treatment</a:t>
            </a:r>
            <a:endParaRPr lang="en-IN" sz="16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B01A6135-2FC7-4FCE-955B-9AE254BD8DE4}"/>
              </a:ext>
            </a:extLst>
          </p:cNvPr>
          <p:cNvSpPr txBox="1"/>
          <p:nvPr/>
        </p:nvSpPr>
        <p:spPr>
          <a:xfrm>
            <a:off x="8253661" y="3355149"/>
            <a:ext cx="1748590" cy="1077218"/>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Phase II: Identifying and reaching medical facility</a:t>
            </a:r>
            <a:endParaRPr lang="en-IN" sz="1600" dirty="0">
              <a:latin typeface="Times New Roman" panose="02020603050405020304" pitchFamily="18" charset="0"/>
              <a:cs typeface="Times New Roman" panose="02020603050405020304" pitchFamily="18" charset="0"/>
            </a:endParaRPr>
          </a:p>
        </p:txBody>
      </p:sp>
      <p:sp>
        <p:nvSpPr>
          <p:cNvPr id="39" name="Right Bracket 38">
            <a:extLst>
              <a:ext uri="{FF2B5EF4-FFF2-40B4-BE49-F238E27FC236}">
                <a16:creationId xmlns:a16="http://schemas.microsoft.com/office/drawing/2014/main" id="{9FD4AA11-6AE9-408E-849D-03A2701C338B}"/>
              </a:ext>
            </a:extLst>
          </p:cNvPr>
          <p:cNvSpPr/>
          <p:nvPr/>
        </p:nvSpPr>
        <p:spPr>
          <a:xfrm>
            <a:off x="1522979" y="2471789"/>
            <a:ext cx="45719" cy="799339"/>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1600">
              <a:latin typeface="Times New Roman" panose="02020603050405020304" pitchFamily="18" charset="0"/>
              <a:cs typeface="Times New Roman" panose="02020603050405020304" pitchFamily="18" charset="0"/>
            </a:endParaRPr>
          </a:p>
        </p:txBody>
      </p:sp>
      <p:sp>
        <p:nvSpPr>
          <p:cNvPr id="40" name="Right Bracket 39">
            <a:extLst>
              <a:ext uri="{FF2B5EF4-FFF2-40B4-BE49-F238E27FC236}">
                <a16:creationId xmlns:a16="http://schemas.microsoft.com/office/drawing/2014/main" id="{8ACD6CB4-10C6-4B5B-AB4C-CF1753AB46C9}"/>
              </a:ext>
            </a:extLst>
          </p:cNvPr>
          <p:cNvSpPr/>
          <p:nvPr/>
        </p:nvSpPr>
        <p:spPr>
          <a:xfrm>
            <a:off x="9983288" y="2183370"/>
            <a:ext cx="170742" cy="3572872"/>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1600">
              <a:latin typeface="Times New Roman" panose="02020603050405020304" pitchFamily="18" charset="0"/>
              <a:cs typeface="Times New Roman" panose="02020603050405020304" pitchFamily="18" charset="0"/>
            </a:endParaRPr>
          </a:p>
        </p:txBody>
      </p:sp>
      <p:cxnSp>
        <p:nvCxnSpPr>
          <p:cNvPr id="42" name="Straight Arrow Connector 41">
            <a:extLst>
              <a:ext uri="{FF2B5EF4-FFF2-40B4-BE49-F238E27FC236}">
                <a16:creationId xmlns:a16="http://schemas.microsoft.com/office/drawing/2014/main" id="{DDD2445A-19BF-475E-B0C4-A0776ECEE1B2}"/>
              </a:ext>
            </a:extLst>
          </p:cNvPr>
          <p:cNvCxnSpPr>
            <a:cxnSpLocks/>
          </p:cNvCxnSpPr>
          <p:nvPr/>
        </p:nvCxnSpPr>
        <p:spPr>
          <a:xfrm flipV="1">
            <a:off x="1591564" y="2456790"/>
            <a:ext cx="492422" cy="458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FD41CAA2-1A3A-41C5-9A25-085143316EB5}"/>
              </a:ext>
            </a:extLst>
          </p:cNvPr>
          <p:cNvCxnSpPr>
            <a:cxnSpLocks/>
          </p:cNvCxnSpPr>
          <p:nvPr/>
        </p:nvCxnSpPr>
        <p:spPr>
          <a:xfrm>
            <a:off x="1615310" y="4197595"/>
            <a:ext cx="4686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BD220B44-CF3E-4F1B-8FBF-469CC92132F8}"/>
              </a:ext>
            </a:extLst>
          </p:cNvPr>
          <p:cNvCxnSpPr>
            <a:cxnSpLocks/>
          </p:cNvCxnSpPr>
          <p:nvPr/>
        </p:nvCxnSpPr>
        <p:spPr>
          <a:xfrm>
            <a:off x="1566094" y="2946922"/>
            <a:ext cx="497468" cy="5519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82C71047-2017-415D-AC0E-71101421EC10}"/>
              </a:ext>
            </a:extLst>
          </p:cNvPr>
          <p:cNvCxnSpPr>
            <a:cxnSpLocks/>
          </p:cNvCxnSpPr>
          <p:nvPr/>
        </p:nvCxnSpPr>
        <p:spPr>
          <a:xfrm>
            <a:off x="1823789" y="5644736"/>
            <a:ext cx="2249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Right Bracket 71">
            <a:extLst>
              <a:ext uri="{FF2B5EF4-FFF2-40B4-BE49-F238E27FC236}">
                <a16:creationId xmlns:a16="http://schemas.microsoft.com/office/drawing/2014/main" id="{50219CF9-5062-4FA1-821A-1CBFFCB327A1}"/>
              </a:ext>
            </a:extLst>
          </p:cNvPr>
          <p:cNvSpPr/>
          <p:nvPr/>
        </p:nvSpPr>
        <p:spPr>
          <a:xfrm flipV="1">
            <a:off x="1696477" y="4889215"/>
            <a:ext cx="127312" cy="1477329"/>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1600">
              <a:latin typeface="Times New Roman" panose="02020603050405020304" pitchFamily="18" charset="0"/>
              <a:cs typeface="Times New Roman" panose="02020603050405020304" pitchFamily="18" charset="0"/>
            </a:endParaRPr>
          </a:p>
        </p:txBody>
      </p:sp>
      <p:cxnSp>
        <p:nvCxnSpPr>
          <p:cNvPr id="73" name="Straight Arrow Connector 72">
            <a:extLst>
              <a:ext uri="{FF2B5EF4-FFF2-40B4-BE49-F238E27FC236}">
                <a16:creationId xmlns:a16="http://schemas.microsoft.com/office/drawing/2014/main" id="{A2A692C8-4E5C-47EA-B839-0C8C1F807298}"/>
              </a:ext>
            </a:extLst>
          </p:cNvPr>
          <p:cNvCxnSpPr>
            <a:cxnSpLocks/>
            <a:stCxn id="40" idx="2"/>
          </p:cNvCxnSpPr>
          <p:nvPr/>
        </p:nvCxnSpPr>
        <p:spPr>
          <a:xfrm>
            <a:off x="10154030" y="3969806"/>
            <a:ext cx="3404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6784E696-E09A-4662-A8F8-BCDB10E43F8E}"/>
              </a:ext>
            </a:extLst>
          </p:cNvPr>
          <p:cNvSpPr/>
          <p:nvPr/>
        </p:nvSpPr>
        <p:spPr>
          <a:xfrm>
            <a:off x="10494526" y="2406316"/>
            <a:ext cx="1489340" cy="305840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latin typeface="Times New Roman" panose="02020603050405020304" pitchFamily="18" charset="0"/>
              <a:cs typeface="Times New Roman" panose="02020603050405020304" pitchFamily="18" charset="0"/>
            </a:endParaRPr>
          </a:p>
        </p:txBody>
      </p:sp>
      <p:sp>
        <p:nvSpPr>
          <p:cNvPr id="107" name="TextBox 106">
            <a:extLst>
              <a:ext uri="{FF2B5EF4-FFF2-40B4-BE49-F238E27FC236}">
                <a16:creationId xmlns:a16="http://schemas.microsoft.com/office/drawing/2014/main" id="{FFA09A04-01A1-4CA1-84EF-A3AB019CA872}"/>
              </a:ext>
            </a:extLst>
          </p:cNvPr>
          <p:cNvSpPr txBox="1"/>
          <p:nvPr/>
        </p:nvSpPr>
        <p:spPr>
          <a:xfrm>
            <a:off x="10560090" y="2504356"/>
            <a:ext cx="1449630" cy="230832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Increased use and effectiveness of skilled attendance at birth and other key maternal and newborn service</a:t>
            </a:r>
            <a:endParaRPr lang="en-IN" sz="16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7CB4055-B95C-F6F9-438B-58015547DED4}"/>
              </a:ext>
            </a:extLst>
          </p:cNvPr>
          <p:cNvSpPr/>
          <p:nvPr/>
        </p:nvSpPr>
        <p:spPr>
          <a:xfrm>
            <a:off x="10494525" y="570946"/>
            <a:ext cx="1489340" cy="535689"/>
          </a:xfrm>
          <a:prstGeom prst="rect">
            <a:avLst/>
          </a:prstGeom>
          <a:solidFill>
            <a:schemeClr val="accent6">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a:latin typeface="Times New Roman" panose="02020603050405020304" pitchFamily="18" charset="0"/>
                <a:cs typeface="Times New Roman" panose="02020603050405020304" pitchFamily="18" charset="0"/>
              </a:rPr>
              <a:t>Outcome</a:t>
            </a:r>
            <a:endParaRPr lang="en-IN" sz="16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DB7CF59-AB68-2C7D-6BD1-1151B6F18E22}"/>
              </a:ext>
            </a:extLst>
          </p:cNvPr>
          <p:cNvSpPr/>
          <p:nvPr/>
        </p:nvSpPr>
        <p:spPr>
          <a:xfrm>
            <a:off x="0" y="37549"/>
            <a:ext cx="10981765" cy="39142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b="1" dirty="0">
                <a:latin typeface="Times New Roman" panose="02020603050405020304" pitchFamily="18" charset="0"/>
                <a:cs typeface="Times New Roman" panose="02020603050405020304" pitchFamily="18" charset="0"/>
              </a:rPr>
              <a:t>Conceptual Diagram of how BP/CR should be used in skilled care</a:t>
            </a:r>
            <a:endParaRPr lang="en-IN" sz="1600" b="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AAA67C8-2060-426B-9760-196AB28A4088}"/>
              </a:ext>
            </a:extLst>
          </p:cNvPr>
          <p:cNvSpPr/>
          <p:nvPr/>
        </p:nvSpPr>
        <p:spPr>
          <a:xfrm>
            <a:off x="8845622" y="6532451"/>
            <a:ext cx="3297806" cy="177996"/>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latin typeface="Times New Roman" panose="02020603050405020304" pitchFamily="18" charset="0"/>
                <a:cs typeface="Times New Roman" panose="02020603050405020304" pitchFamily="18" charset="0"/>
              </a:rPr>
              <a:t>Source:-JHPIEGO/Maternal and Neonatal Health Program</a:t>
            </a:r>
            <a:endParaRPr lang="en-IN" sz="1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1819711-C094-40D8-9CA7-AED11FD75504}"/>
              </a:ext>
            </a:extLst>
          </p:cNvPr>
          <p:cNvSpPr txBox="1"/>
          <p:nvPr/>
        </p:nvSpPr>
        <p:spPr>
          <a:xfrm>
            <a:off x="73201" y="649348"/>
            <a:ext cx="1692445" cy="338554"/>
          </a:xfrm>
          <a:prstGeom prst="rect">
            <a:avLst/>
          </a:prstGeom>
          <a:noFill/>
        </p:spPr>
        <p:txBody>
          <a:bodyPr wrap="square" rtlCol="0">
            <a:spAutoFit/>
          </a:bodyPr>
          <a:lstStyle/>
          <a:p>
            <a:pPr algn="ctr"/>
            <a:r>
              <a:rPr lang="en-IN" sz="1600" dirty="0">
                <a:latin typeface="Times New Roman" panose="02020603050405020304" pitchFamily="18" charset="0"/>
                <a:cs typeface="Times New Roman" panose="02020603050405020304" pitchFamily="18" charset="0"/>
              </a:rPr>
              <a:t>Levels of BP/CR</a:t>
            </a:r>
          </a:p>
        </p:txBody>
      </p:sp>
      <p:pic>
        <p:nvPicPr>
          <p:cNvPr id="45" name="Picture 44">
            <a:extLst>
              <a:ext uri="{FF2B5EF4-FFF2-40B4-BE49-F238E27FC236}">
                <a16:creationId xmlns:a16="http://schemas.microsoft.com/office/drawing/2014/main" id="{B14B7B4F-8B51-43E1-9422-5B398A6223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9195" y="37547"/>
            <a:ext cx="916074" cy="431195"/>
          </a:xfrm>
          <a:prstGeom prst="rect">
            <a:avLst/>
          </a:prstGeom>
        </p:spPr>
      </p:pic>
    </p:spTree>
    <p:extLst>
      <p:ext uri="{BB962C8B-B14F-4D97-AF65-F5344CB8AC3E}">
        <p14:creationId xmlns:p14="http://schemas.microsoft.com/office/powerpoint/2010/main" val="411770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2"/>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7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67"/>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30"/>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33"/>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23"/>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35"/>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24"/>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38"/>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25"/>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37"/>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40"/>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73"/>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105"/>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107"/>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13" grpId="0" animBg="1"/>
      <p:bldP spid="14" grpId="0" animBg="1"/>
      <p:bldP spid="15" grpId="0" animBg="1"/>
      <p:bldP spid="16" grpId="0"/>
      <p:bldP spid="17" grpId="0"/>
      <p:bldP spid="19" grpId="0"/>
      <p:bldP spid="20" grpId="0"/>
      <p:bldP spid="21" grpId="0"/>
      <p:bldP spid="22" grpId="0"/>
      <p:bldP spid="23" grpId="0" animBg="1"/>
      <p:bldP spid="24" grpId="0" animBg="1"/>
      <p:bldP spid="25" grpId="0" animBg="1"/>
      <p:bldP spid="26" grpId="0"/>
      <p:bldP spid="27" grpId="0" animBg="1"/>
      <p:bldP spid="28" grpId="0" animBg="1"/>
      <p:bldP spid="30" grpId="0" animBg="1"/>
      <p:bldP spid="31" grpId="0"/>
      <p:bldP spid="32" grpId="0" animBg="1"/>
      <p:bldP spid="33" grpId="0"/>
      <p:bldP spid="35" grpId="0"/>
      <p:bldP spid="37" grpId="0"/>
      <p:bldP spid="38" grpId="0"/>
      <p:bldP spid="39" grpId="0" animBg="1"/>
      <p:bldP spid="40" grpId="0" animBg="1"/>
      <p:bldP spid="72" grpId="0" animBg="1"/>
      <p:bldP spid="105" grpId="0" animBg="1"/>
      <p:bldP spid="107" grpId="0"/>
      <p:bldP spid="2" grpId="0" animBg="1"/>
      <p:bldP spid="3" grpId="0" animBg="1"/>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39154" y="330317"/>
            <a:ext cx="6179532" cy="284782"/>
          </a:xfrm>
          <a:prstGeom prst="rect">
            <a:avLst/>
          </a:prstGeom>
        </p:spPr>
        <p:txBody>
          <a:bodyPr vert="horz" wrap="square" lIns="0" tIns="55269" rIns="0" bIns="0" rtlCol="0" anchor="ctr">
            <a:spAutoFit/>
          </a:bodyPr>
          <a:lstStyle/>
          <a:p>
            <a:pPr marL="11280" marR="4512" algn="ctr">
              <a:lnSpc>
                <a:spcPct val="92600"/>
              </a:lnSpc>
              <a:spcBef>
                <a:spcPts val="434"/>
              </a:spcBef>
              <a:tabLst>
                <a:tab pos="4376130" algn="l"/>
                <a:tab pos="4426891" algn="l"/>
              </a:tabLst>
            </a:pPr>
            <a:r>
              <a:rPr lang="en-US" sz="1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RATIONALE</a:t>
            </a:r>
            <a:endParaRPr sz="1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nvGrpSpPr>
          <p:cNvPr id="3" name="object 3"/>
          <p:cNvGrpSpPr/>
          <p:nvPr/>
        </p:nvGrpSpPr>
        <p:grpSpPr>
          <a:xfrm>
            <a:off x="3639259" y="866838"/>
            <a:ext cx="553780" cy="3174118"/>
            <a:chOff x="5526880" y="2400312"/>
            <a:chExt cx="986301" cy="4838700"/>
          </a:xfrm>
        </p:grpSpPr>
        <p:sp>
          <p:nvSpPr>
            <p:cNvPr id="4" name="object 4"/>
            <p:cNvSpPr/>
            <p:nvPr/>
          </p:nvSpPr>
          <p:spPr>
            <a:xfrm>
              <a:off x="5695937" y="2400312"/>
              <a:ext cx="817244" cy="4838700"/>
            </a:xfrm>
            <a:custGeom>
              <a:avLst/>
              <a:gdLst/>
              <a:ahLst/>
              <a:cxnLst/>
              <a:rect l="l" t="t" r="r" b="b"/>
              <a:pathLst>
                <a:path w="817245" h="4838700">
                  <a:moveTo>
                    <a:pt x="38100" y="0"/>
                  </a:moveTo>
                  <a:lnTo>
                    <a:pt x="0" y="0"/>
                  </a:lnTo>
                  <a:lnTo>
                    <a:pt x="0" y="4838687"/>
                  </a:lnTo>
                  <a:lnTo>
                    <a:pt x="38100" y="4838687"/>
                  </a:lnTo>
                  <a:lnTo>
                    <a:pt x="38100" y="0"/>
                  </a:lnTo>
                  <a:close/>
                </a:path>
                <a:path w="817245" h="4838700">
                  <a:moveTo>
                    <a:pt x="816775" y="297205"/>
                  </a:moveTo>
                  <a:lnTo>
                    <a:pt x="216700" y="297205"/>
                  </a:lnTo>
                  <a:lnTo>
                    <a:pt x="216700" y="325780"/>
                  </a:lnTo>
                  <a:lnTo>
                    <a:pt x="816775" y="325780"/>
                  </a:lnTo>
                  <a:lnTo>
                    <a:pt x="816775" y="297205"/>
                  </a:lnTo>
                  <a:close/>
                </a:path>
              </a:pathLst>
            </a:custGeom>
            <a:solidFill>
              <a:srgbClr val="B4B6E3"/>
            </a:solidFill>
          </p:spPr>
          <p:txBody>
            <a:bodyPr wrap="square" lIns="0" tIns="0" rIns="0" bIns="0" rtlCol="0"/>
            <a:lstStyle/>
            <a:p>
              <a:endParaRPr sz="1600">
                <a:latin typeface="Times New Roman" panose="02020603050405020304" pitchFamily="18" charset="0"/>
                <a:cs typeface="Times New Roman" panose="02020603050405020304" pitchFamily="18" charset="0"/>
              </a:endParaRPr>
            </a:p>
          </p:txBody>
        </p:sp>
        <p:sp>
          <p:nvSpPr>
            <p:cNvPr id="5" name="object 5"/>
            <p:cNvSpPr/>
            <p:nvPr/>
          </p:nvSpPr>
          <p:spPr>
            <a:xfrm>
              <a:off x="5526881" y="2519362"/>
              <a:ext cx="381000" cy="381000"/>
            </a:xfrm>
            <a:custGeom>
              <a:avLst/>
              <a:gdLst/>
              <a:ahLst/>
              <a:cxnLst/>
              <a:rect l="l" t="t" r="r" b="b"/>
              <a:pathLst>
                <a:path w="381000" h="381000">
                  <a:moveTo>
                    <a:pt x="332052" y="380999"/>
                  </a:moveTo>
                  <a:lnTo>
                    <a:pt x="48947" y="380999"/>
                  </a:lnTo>
                  <a:lnTo>
                    <a:pt x="45540" y="380664"/>
                  </a:lnTo>
                  <a:lnTo>
                    <a:pt x="10739" y="360577"/>
                  </a:lnTo>
                  <a:lnTo>
                    <a:pt x="0" y="332052"/>
                  </a:lnTo>
                  <a:lnTo>
                    <a:pt x="0" y="328612"/>
                  </a:lnTo>
                  <a:lnTo>
                    <a:pt x="0" y="48947"/>
                  </a:lnTo>
                  <a:lnTo>
                    <a:pt x="17776" y="12911"/>
                  </a:lnTo>
                  <a:lnTo>
                    <a:pt x="48947" y="0"/>
                  </a:lnTo>
                  <a:lnTo>
                    <a:pt x="332052" y="0"/>
                  </a:lnTo>
                  <a:lnTo>
                    <a:pt x="368088" y="17776"/>
                  </a:lnTo>
                  <a:lnTo>
                    <a:pt x="380999" y="48947"/>
                  </a:lnTo>
                  <a:lnTo>
                    <a:pt x="380999" y="332052"/>
                  </a:lnTo>
                  <a:lnTo>
                    <a:pt x="363223" y="368088"/>
                  </a:lnTo>
                  <a:lnTo>
                    <a:pt x="335459" y="380664"/>
                  </a:lnTo>
                  <a:lnTo>
                    <a:pt x="332052" y="380999"/>
                  </a:lnTo>
                  <a:close/>
                </a:path>
              </a:pathLst>
            </a:custGeom>
            <a:solidFill>
              <a:srgbClr val="D9DAF1"/>
            </a:solidFill>
          </p:spPr>
          <p:txBody>
            <a:bodyPr wrap="square" lIns="0" tIns="0" rIns="0" bIns="0" rtlCol="0"/>
            <a:lstStyle/>
            <a:p>
              <a:endParaRPr sz="1600">
                <a:latin typeface="Times New Roman" panose="02020603050405020304" pitchFamily="18" charset="0"/>
                <a:cs typeface="Times New Roman" panose="02020603050405020304" pitchFamily="18" charset="0"/>
              </a:endParaRPr>
            </a:p>
          </p:txBody>
        </p:sp>
        <p:sp>
          <p:nvSpPr>
            <p:cNvPr id="6" name="object 6"/>
            <p:cNvSpPr/>
            <p:nvPr/>
          </p:nvSpPr>
          <p:spPr>
            <a:xfrm>
              <a:off x="5526880" y="2519363"/>
              <a:ext cx="499756" cy="381001"/>
            </a:xfrm>
            <a:custGeom>
              <a:avLst/>
              <a:gdLst/>
              <a:ahLst/>
              <a:cxnLst/>
              <a:rect l="l" t="t" r="r" b="b"/>
              <a:pathLst>
                <a:path w="381000" h="381000">
                  <a:moveTo>
                    <a:pt x="0" y="328612"/>
                  </a:moveTo>
                  <a:lnTo>
                    <a:pt x="0" y="52387"/>
                  </a:lnTo>
                  <a:lnTo>
                    <a:pt x="0" y="48947"/>
                  </a:lnTo>
                  <a:lnTo>
                    <a:pt x="335" y="45540"/>
                  </a:lnTo>
                  <a:lnTo>
                    <a:pt x="1006" y="42167"/>
                  </a:lnTo>
                  <a:lnTo>
                    <a:pt x="1677" y="38793"/>
                  </a:lnTo>
                  <a:lnTo>
                    <a:pt x="2671" y="35517"/>
                  </a:lnTo>
                  <a:lnTo>
                    <a:pt x="3987" y="32339"/>
                  </a:lnTo>
                  <a:lnTo>
                    <a:pt x="5304" y="29161"/>
                  </a:lnTo>
                  <a:lnTo>
                    <a:pt x="6917" y="26142"/>
                  </a:lnTo>
                  <a:lnTo>
                    <a:pt x="8828" y="23282"/>
                  </a:lnTo>
                  <a:lnTo>
                    <a:pt x="10739" y="20422"/>
                  </a:lnTo>
                  <a:lnTo>
                    <a:pt x="12911" y="17776"/>
                  </a:lnTo>
                  <a:lnTo>
                    <a:pt x="15343" y="15343"/>
                  </a:lnTo>
                  <a:lnTo>
                    <a:pt x="17776" y="12911"/>
                  </a:lnTo>
                  <a:lnTo>
                    <a:pt x="52387" y="0"/>
                  </a:lnTo>
                  <a:lnTo>
                    <a:pt x="328612" y="0"/>
                  </a:lnTo>
                  <a:lnTo>
                    <a:pt x="332052" y="0"/>
                  </a:lnTo>
                  <a:lnTo>
                    <a:pt x="335459" y="335"/>
                  </a:lnTo>
                  <a:lnTo>
                    <a:pt x="338832" y="1006"/>
                  </a:lnTo>
                  <a:lnTo>
                    <a:pt x="342206" y="1677"/>
                  </a:lnTo>
                  <a:lnTo>
                    <a:pt x="365655" y="15343"/>
                  </a:lnTo>
                  <a:lnTo>
                    <a:pt x="368088" y="17776"/>
                  </a:lnTo>
                  <a:lnTo>
                    <a:pt x="379993" y="42167"/>
                  </a:lnTo>
                  <a:lnTo>
                    <a:pt x="380664" y="45540"/>
                  </a:lnTo>
                  <a:lnTo>
                    <a:pt x="380999" y="48947"/>
                  </a:lnTo>
                  <a:lnTo>
                    <a:pt x="380999" y="52387"/>
                  </a:lnTo>
                  <a:lnTo>
                    <a:pt x="380999" y="328612"/>
                  </a:lnTo>
                  <a:lnTo>
                    <a:pt x="380999" y="332052"/>
                  </a:lnTo>
                  <a:lnTo>
                    <a:pt x="380664" y="335459"/>
                  </a:lnTo>
                  <a:lnTo>
                    <a:pt x="379993" y="338832"/>
                  </a:lnTo>
                  <a:lnTo>
                    <a:pt x="379322" y="342206"/>
                  </a:lnTo>
                  <a:lnTo>
                    <a:pt x="365655" y="365655"/>
                  </a:lnTo>
                  <a:lnTo>
                    <a:pt x="363223" y="368088"/>
                  </a:lnTo>
                  <a:lnTo>
                    <a:pt x="360577" y="370259"/>
                  </a:lnTo>
                  <a:lnTo>
                    <a:pt x="357717" y="372171"/>
                  </a:lnTo>
                  <a:lnTo>
                    <a:pt x="354857" y="374082"/>
                  </a:lnTo>
                  <a:lnTo>
                    <a:pt x="351838" y="375695"/>
                  </a:lnTo>
                  <a:lnTo>
                    <a:pt x="348660" y="377012"/>
                  </a:lnTo>
                  <a:lnTo>
                    <a:pt x="345482" y="378328"/>
                  </a:lnTo>
                  <a:lnTo>
                    <a:pt x="328612" y="380999"/>
                  </a:lnTo>
                  <a:lnTo>
                    <a:pt x="52387" y="380999"/>
                  </a:lnTo>
                  <a:lnTo>
                    <a:pt x="32339" y="377012"/>
                  </a:lnTo>
                  <a:lnTo>
                    <a:pt x="29161" y="375695"/>
                  </a:lnTo>
                  <a:lnTo>
                    <a:pt x="8828" y="357717"/>
                  </a:lnTo>
                  <a:lnTo>
                    <a:pt x="6917" y="354857"/>
                  </a:lnTo>
                  <a:lnTo>
                    <a:pt x="5304" y="351838"/>
                  </a:lnTo>
                  <a:lnTo>
                    <a:pt x="3987" y="348660"/>
                  </a:lnTo>
                  <a:lnTo>
                    <a:pt x="2671" y="345482"/>
                  </a:lnTo>
                  <a:lnTo>
                    <a:pt x="1677" y="342206"/>
                  </a:lnTo>
                  <a:lnTo>
                    <a:pt x="1006" y="338832"/>
                  </a:lnTo>
                  <a:lnTo>
                    <a:pt x="335" y="335459"/>
                  </a:lnTo>
                  <a:lnTo>
                    <a:pt x="0" y="332052"/>
                  </a:lnTo>
                  <a:lnTo>
                    <a:pt x="0" y="328612"/>
                  </a:lnTo>
                  <a:close/>
                </a:path>
              </a:pathLst>
            </a:custGeom>
            <a:ln w="9524">
              <a:solidFill>
                <a:srgbClr val="B4B6E3"/>
              </a:solidFill>
            </a:ln>
          </p:spPr>
          <p:txBody>
            <a:bodyPr wrap="square" lIns="0" tIns="0" rIns="0" bIns="0" rtlCol="0"/>
            <a:lstStyle/>
            <a:p>
              <a:endParaRPr sz="1600">
                <a:latin typeface="Times New Roman" panose="02020603050405020304" pitchFamily="18" charset="0"/>
                <a:cs typeface="Times New Roman" panose="02020603050405020304" pitchFamily="18" charset="0"/>
              </a:endParaRPr>
            </a:p>
          </p:txBody>
        </p:sp>
      </p:grpSp>
      <p:sp>
        <p:nvSpPr>
          <p:cNvPr id="7" name="object 7"/>
          <p:cNvSpPr txBox="1"/>
          <p:nvPr/>
        </p:nvSpPr>
        <p:spPr>
          <a:xfrm>
            <a:off x="3676098" y="906673"/>
            <a:ext cx="73957" cy="256472"/>
          </a:xfrm>
          <a:prstGeom prst="rect">
            <a:avLst/>
          </a:prstGeom>
        </p:spPr>
        <p:txBody>
          <a:bodyPr vert="horz" wrap="square" lIns="0" tIns="10152" rIns="0" bIns="0" rtlCol="0">
            <a:spAutoFit/>
          </a:bodyPr>
          <a:lstStyle/>
          <a:p>
            <a:pPr marL="11280">
              <a:spcBef>
                <a:spcPts val="80"/>
              </a:spcBef>
            </a:pPr>
            <a:r>
              <a:rPr sz="1600" dirty="0">
                <a:latin typeface="Times New Roman" panose="02020603050405020304" pitchFamily="18" charset="0"/>
                <a:cs typeface="Times New Roman" panose="02020603050405020304" pitchFamily="18" charset="0"/>
              </a:rPr>
              <a:t>1</a:t>
            </a:r>
          </a:p>
        </p:txBody>
      </p:sp>
      <p:sp>
        <p:nvSpPr>
          <p:cNvPr id="8" name="object 8"/>
          <p:cNvSpPr txBox="1"/>
          <p:nvPr/>
        </p:nvSpPr>
        <p:spPr>
          <a:xfrm>
            <a:off x="4212145" y="931329"/>
            <a:ext cx="2328301" cy="257042"/>
          </a:xfrm>
          <a:prstGeom prst="rect">
            <a:avLst/>
          </a:prstGeom>
          <a:solidFill>
            <a:srgbClr val="FFFF00"/>
          </a:solidFill>
        </p:spPr>
        <p:txBody>
          <a:bodyPr vert="horz" wrap="square" lIns="0" tIns="10716" rIns="0" bIns="0" rtlCol="0">
            <a:spAutoFit/>
          </a:bodyPr>
          <a:lstStyle/>
          <a:p>
            <a:pPr marL="11280" algn="ctr">
              <a:spcBef>
                <a:spcPts val="84"/>
              </a:spcBef>
            </a:pPr>
            <a:r>
              <a:rPr sz="1600" dirty="0">
                <a:latin typeface="Times New Roman" panose="02020603050405020304" pitchFamily="18" charset="0"/>
                <a:cs typeface="Times New Roman" panose="02020603050405020304" pitchFamily="18" charset="0"/>
              </a:rPr>
              <a:t>The 3 delay model</a:t>
            </a:r>
          </a:p>
        </p:txBody>
      </p:sp>
      <p:sp>
        <p:nvSpPr>
          <p:cNvPr id="9" name="object 9"/>
          <p:cNvSpPr txBox="1"/>
          <p:nvPr/>
        </p:nvSpPr>
        <p:spPr>
          <a:xfrm>
            <a:off x="4210505" y="1205145"/>
            <a:ext cx="2598821" cy="2175439"/>
          </a:xfrm>
          <a:prstGeom prst="rect">
            <a:avLst/>
          </a:prstGeom>
        </p:spPr>
        <p:txBody>
          <a:bodyPr vert="horz" wrap="square" lIns="0" tIns="16355" rIns="0" bIns="0" rtlCol="0">
            <a:spAutoFit/>
          </a:bodyPr>
          <a:lstStyle/>
          <a:p>
            <a:pPr marL="11280" marR="4512">
              <a:lnSpc>
                <a:spcPct val="126600"/>
              </a:lnSpc>
              <a:spcBef>
                <a:spcPts val="129"/>
              </a:spcBef>
            </a:pPr>
            <a:r>
              <a:rPr sz="1600" dirty="0">
                <a:latin typeface="Times New Roman" panose="02020603050405020304" pitchFamily="18" charset="0"/>
                <a:cs typeface="Times New Roman" panose="02020603050405020304" pitchFamily="18" charset="0"/>
              </a:rPr>
              <a:t>There are three delays in seeking  obstetric care: deciding to seek care,  reaching care, and receiving adequate  care. Birth preparedness and  complication readiness can minimize  these delays.</a:t>
            </a:r>
          </a:p>
        </p:txBody>
      </p:sp>
      <p:grpSp>
        <p:nvGrpSpPr>
          <p:cNvPr id="10" name="object 10"/>
          <p:cNvGrpSpPr/>
          <p:nvPr/>
        </p:nvGrpSpPr>
        <p:grpSpPr>
          <a:xfrm>
            <a:off x="3009530" y="2245364"/>
            <a:ext cx="966132" cy="338388"/>
            <a:chOff x="5002326" y="3376612"/>
            <a:chExt cx="900792" cy="381000"/>
          </a:xfrm>
        </p:grpSpPr>
        <p:sp>
          <p:nvSpPr>
            <p:cNvPr id="11" name="object 11"/>
            <p:cNvSpPr/>
            <p:nvPr/>
          </p:nvSpPr>
          <p:spPr>
            <a:xfrm>
              <a:off x="5002326" y="3538537"/>
              <a:ext cx="600075" cy="28575"/>
            </a:xfrm>
            <a:custGeom>
              <a:avLst/>
              <a:gdLst/>
              <a:ahLst/>
              <a:cxnLst/>
              <a:rect l="l" t="t" r="r" b="b"/>
              <a:pathLst>
                <a:path w="600075" h="28575">
                  <a:moveTo>
                    <a:pt x="600074" y="28574"/>
                  </a:moveTo>
                  <a:lnTo>
                    <a:pt x="0" y="28574"/>
                  </a:lnTo>
                  <a:lnTo>
                    <a:pt x="0" y="0"/>
                  </a:lnTo>
                  <a:lnTo>
                    <a:pt x="600074" y="0"/>
                  </a:lnTo>
                  <a:lnTo>
                    <a:pt x="600074" y="28574"/>
                  </a:lnTo>
                  <a:close/>
                </a:path>
              </a:pathLst>
            </a:custGeom>
            <a:solidFill>
              <a:srgbClr val="B4B6E3"/>
            </a:solidFill>
          </p:spPr>
          <p:txBody>
            <a:bodyPr wrap="square" lIns="0" tIns="0" rIns="0" bIns="0" rtlCol="0"/>
            <a:lstStyle/>
            <a:p>
              <a:endParaRPr sz="1600">
                <a:latin typeface="Times New Roman" panose="02020603050405020304" pitchFamily="18" charset="0"/>
                <a:cs typeface="Times New Roman" panose="02020603050405020304" pitchFamily="18" charset="0"/>
              </a:endParaRPr>
            </a:p>
          </p:txBody>
        </p:sp>
        <p:sp>
          <p:nvSpPr>
            <p:cNvPr id="12" name="object 12"/>
            <p:cNvSpPr/>
            <p:nvPr/>
          </p:nvSpPr>
          <p:spPr>
            <a:xfrm>
              <a:off x="5531643" y="3376612"/>
              <a:ext cx="371475" cy="381000"/>
            </a:xfrm>
            <a:custGeom>
              <a:avLst/>
              <a:gdLst/>
              <a:ahLst/>
              <a:cxnLst/>
              <a:rect l="l" t="t" r="r" b="b"/>
              <a:pathLst>
                <a:path w="371475" h="381000">
                  <a:moveTo>
                    <a:pt x="322527" y="380999"/>
                  </a:moveTo>
                  <a:lnTo>
                    <a:pt x="48947" y="380999"/>
                  </a:lnTo>
                  <a:lnTo>
                    <a:pt x="45540" y="380664"/>
                  </a:lnTo>
                  <a:lnTo>
                    <a:pt x="10739" y="360577"/>
                  </a:lnTo>
                  <a:lnTo>
                    <a:pt x="0" y="332052"/>
                  </a:lnTo>
                  <a:lnTo>
                    <a:pt x="0" y="328612"/>
                  </a:lnTo>
                  <a:lnTo>
                    <a:pt x="0" y="48947"/>
                  </a:lnTo>
                  <a:lnTo>
                    <a:pt x="17776" y="12911"/>
                  </a:lnTo>
                  <a:lnTo>
                    <a:pt x="48947" y="0"/>
                  </a:lnTo>
                  <a:lnTo>
                    <a:pt x="322527" y="0"/>
                  </a:lnTo>
                  <a:lnTo>
                    <a:pt x="358563" y="17776"/>
                  </a:lnTo>
                  <a:lnTo>
                    <a:pt x="371474" y="48947"/>
                  </a:lnTo>
                  <a:lnTo>
                    <a:pt x="371474" y="332052"/>
                  </a:lnTo>
                  <a:lnTo>
                    <a:pt x="353698" y="368088"/>
                  </a:lnTo>
                  <a:lnTo>
                    <a:pt x="325934" y="380664"/>
                  </a:lnTo>
                  <a:lnTo>
                    <a:pt x="322527" y="380999"/>
                  </a:lnTo>
                  <a:close/>
                </a:path>
              </a:pathLst>
            </a:custGeom>
            <a:solidFill>
              <a:srgbClr val="D9DAF1"/>
            </a:solidFill>
          </p:spPr>
          <p:txBody>
            <a:bodyPr wrap="square" lIns="0" tIns="0" rIns="0" bIns="0" rtlCol="0"/>
            <a:lstStyle/>
            <a:p>
              <a:endParaRPr sz="1600">
                <a:latin typeface="Times New Roman" panose="02020603050405020304" pitchFamily="18" charset="0"/>
                <a:cs typeface="Times New Roman" panose="02020603050405020304" pitchFamily="18" charset="0"/>
              </a:endParaRPr>
            </a:p>
          </p:txBody>
        </p:sp>
        <p:sp>
          <p:nvSpPr>
            <p:cNvPr id="13" name="object 13"/>
            <p:cNvSpPr/>
            <p:nvPr/>
          </p:nvSpPr>
          <p:spPr>
            <a:xfrm>
              <a:off x="5531643" y="3376612"/>
              <a:ext cx="371475" cy="381000"/>
            </a:xfrm>
            <a:custGeom>
              <a:avLst/>
              <a:gdLst/>
              <a:ahLst/>
              <a:cxnLst/>
              <a:rect l="l" t="t" r="r" b="b"/>
              <a:pathLst>
                <a:path w="371475" h="381000">
                  <a:moveTo>
                    <a:pt x="0" y="328612"/>
                  </a:moveTo>
                  <a:lnTo>
                    <a:pt x="0" y="52387"/>
                  </a:lnTo>
                  <a:lnTo>
                    <a:pt x="0" y="48947"/>
                  </a:lnTo>
                  <a:lnTo>
                    <a:pt x="335" y="45540"/>
                  </a:lnTo>
                  <a:lnTo>
                    <a:pt x="1006" y="42167"/>
                  </a:lnTo>
                  <a:lnTo>
                    <a:pt x="1677" y="38793"/>
                  </a:lnTo>
                  <a:lnTo>
                    <a:pt x="2671" y="35517"/>
                  </a:lnTo>
                  <a:lnTo>
                    <a:pt x="3987" y="32339"/>
                  </a:lnTo>
                  <a:lnTo>
                    <a:pt x="5304" y="29161"/>
                  </a:lnTo>
                  <a:lnTo>
                    <a:pt x="6917" y="26142"/>
                  </a:lnTo>
                  <a:lnTo>
                    <a:pt x="8828" y="23282"/>
                  </a:lnTo>
                  <a:lnTo>
                    <a:pt x="10739" y="20422"/>
                  </a:lnTo>
                  <a:lnTo>
                    <a:pt x="12911" y="17776"/>
                  </a:lnTo>
                  <a:lnTo>
                    <a:pt x="15343" y="15343"/>
                  </a:lnTo>
                  <a:lnTo>
                    <a:pt x="17776" y="12911"/>
                  </a:lnTo>
                  <a:lnTo>
                    <a:pt x="52387" y="0"/>
                  </a:lnTo>
                  <a:lnTo>
                    <a:pt x="319087" y="0"/>
                  </a:lnTo>
                  <a:lnTo>
                    <a:pt x="322527" y="0"/>
                  </a:lnTo>
                  <a:lnTo>
                    <a:pt x="325934" y="335"/>
                  </a:lnTo>
                  <a:lnTo>
                    <a:pt x="329307" y="1006"/>
                  </a:lnTo>
                  <a:lnTo>
                    <a:pt x="332681" y="1677"/>
                  </a:lnTo>
                  <a:lnTo>
                    <a:pt x="362646" y="23282"/>
                  </a:lnTo>
                  <a:lnTo>
                    <a:pt x="364557" y="26142"/>
                  </a:lnTo>
                  <a:lnTo>
                    <a:pt x="366170" y="29161"/>
                  </a:lnTo>
                  <a:lnTo>
                    <a:pt x="367487" y="32339"/>
                  </a:lnTo>
                  <a:lnTo>
                    <a:pt x="368803" y="35517"/>
                  </a:lnTo>
                  <a:lnTo>
                    <a:pt x="371474" y="52387"/>
                  </a:lnTo>
                  <a:lnTo>
                    <a:pt x="371474" y="328612"/>
                  </a:lnTo>
                  <a:lnTo>
                    <a:pt x="367487" y="348660"/>
                  </a:lnTo>
                  <a:lnTo>
                    <a:pt x="366170" y="351838"/>
                  </a:lnTo>
                  <a:lnTo>
                    <a:pt x="364557" y="354857"/>
                  </a:lnTo>
                  <a:lnTo>
                    <a:pt x="362646" y="357717"/>
                  </a:lnTo>
                  <a:lnTo>
                    <a:pt x="360735" y="360577"/>
                  </a:lnTo>
                  <a:lnTo>
                    <a:pt x="339135" y="377012"/>
                  </a:lnTo>
                  <a:lnTo>
                    <a:pt x="335957" y="378328"/>
                  </a:lnTo>
                  <a:lnTo>
                    <a:pt x="319087" y="380999"/>
                  </a:lnTo>
                  <a:lnTo>
                    <a:pt x="52387" y="380999"/>
                  </a:lnTo>
                  <a:lnTo>
                    <a:pt x="32339" y="377012"/>
                  </a:lnTo>
                  <a:lnTo>
                    <a:pt x="29161" y="375695"/>
                  </a:lnTo>
                  <a:lnTo>
                    <a:pt x="8828" y="357717"/>
                  </a:lnTo>
                  <a:lnTo>
                    <a:pt x="6917" y="354857"/>
                  </a:lnTo>
                  <a:lnTo>
                    <a:pt x="5304" y="351838"/>
                  </a:lnTo>
                  <a:lnTo>
                    <a:pt x="3987" y="348660"/>
                  </a:lnTo>
                  <a:lnTo>
                    <a:pt x="2671" y="345482"/>
                  </a:lnTo>
                  <a:lnTo>
                    <a:pt x="1677" y="342206"/>
                  </a:lnTo>
                  <a:lnTo>
                    <a:pt x="1006" y="338832"/>
                  </a:lnTo>
                  <a:lnTo>
                    <a:pt x="335" y="335459"/>
                  </a:lnTo>
                  <a:lnTo>
                    <a:pt x="0" y="332052"/>
                  </a:lnTo>
                  <a:lnTo>
                    <a:pt x="0" y="328612"/>
                  </a:lnTo>
                  <a:close/>
                </a:path>
              </a:pathLst>
            </a:custGeom>
            <a:ln w="9524">
              <a:solidFill>
                <a:srgbClr val="B4B6E3"/>
              </a:solidFill>
            </a:ln>
          </p:spPr>
          <p:txBody>
            <a:bodyPr wrap="square" lIns="0" tIns="0" rIns="0" bIns="0" rtlCol="0"/>
            <a:lstStyle/>
            <a:p>
              <a:endParaRPr sz="1600">
                <a:latin typeface="Times New Roman" panose="02020603050405020304" pitchFamily="18" charset="0"/>
                <a:cs typeface="Times New Roman" panose="02020603050405020304" pitchFamily="18" charset="0"/>
              </a:endParaRPr>
            </a:p>
          </p:txBody>
        </p:sp>
      </p:grpSp>
      <p:sp>
        <p:nvSpPr>
          <p:cNvPr id="14" name="object 14"/>
          <p:cNvSpPr txBox="1"/>
          <p:nvPr/>
        </p:nvSpPr>
        <p:spPr>
          <a:xfrm>
            <a:off x="3611302" y="2226456"/>
            <a:ext cx="520812" cy="256472"/>
          </a:xfrm>
          <a:prstGeom prst="rect">
            <a:avLst/>
          </a:prstGeom>
        </p:spPr>
        <p:txBody>
          <a:bodyPr vert="horz" wrap="square" lIns="0" tIns="10152" rIns="0" bIns="0" rtlCol="0">
            <a:spAutoFit/>
          </a:bodyPr>
          <a:lstStyle/>
          <a:p>
            <a:pPr marL="11280">
              <a:spcBef>
                <a:spcPts val="80"/>
              </a:spcBef>
            </a:pPr>
            <a:r>
              <a:rPr sz="1600" dirty="0">
                <a:latin typeface="Times New Roman" panose="02020603050405020304" pitchFamily="18" charset="0"/>
                <a:cs typeface="Times New Roman" panose="02020603050405020304" pitchFamily="18" charset="0"/>
              </a:rPr>
              <a:t>2</a:t>
            </a:r>
          </a:p>
        </p:txBody>
      </p:sp>
      <p:sp>
        <p:nvSpPr>
          <p:cNvPr id="15" name="object 15"/>
          <p:cNvSpPr txBox="1"/>
          <p:nvPr/>
        </p:nvSpPr>
        <p:spPr>
          <a:xfrm>
            <a:off x="255746" y="2272508"/>
            <a:ext cx="2925167" cy="257042"/>
          </a:xfrm>
          <a:prstGeom prst="rect">
            <a:avLst/>
          </a:prstGeom>
          <a:solidFill>
            <a:srgbClr val="FFFF00"/>
          </a:solidFill>
        </p:spPr>
        <p:txBody>
          <a:bodyPr vert="horz" wrap="square" lIns="0" tIns="10716" rIns="0" bIns="0" rtlCol="0">
            <a:spAutoFit/>
          </a:bodyPr>
          <a:lstStyle/>
          <a:p>
            <a:pPr marL="468480" lvl="1">
              <a:spcBef>
                <a:spcPts val="84"/>
              </a:spcBef>
            </a:pPr>
            <a:r>
              <a:rPr sz="1600" dirty="0">
                <a:latin typeface="Times New Roman" panose="02020603050405020304" pitchFamily="18" charset="0"/>
                <a:cs typeface="Times New Roman" panose="02020603050405020304" pitchFamily="18" charset="0"/>
              </a:rPr>
              <a:t>Impact on maternal health</a:t>
            </a:r>
          </a:p>
        </p:txBody>
      </p:sp>
      <p:sp>
        <p:nvSpPr>
          <p:cNvPr id="16" name="object 16"/>
          <p:cNvSpPr txBox="1"/>
          <p:nvPr/>
        </p:nvSpPr>
        <p:spPr>
          <a:xfrm>
            <a:off x="0" y="2650387"/>
            <a:ext cx="2813134" cy="1848932"/>
          </a:xfrm>
          <a:prstGeom prst="rect">
            <a:avLst/>
          </a:prstGeom>
        </p:spPr>
        <p:txBody>
          <a:bodyPr vert="horz" wrap="square" lIns="0" tIns="16919" rIns="0" bIns="0" rtlCol="0">
            <a:spAutoFit/>
          </a:bodyPr>
          <a:lstStyle/>
          <a:p>
            <a:pPr marL="11280" marR="4512" indent="237447" algn="ctr">
              <a:lnSpc>
                <a:spcPct val="126299"/>
              </a:lnSpc>
              <a:spcBef>
                <a:spcPts val="133"/>
              </a:spcBef>
            </a:pPr>
            <a:r>
              <a:rPr sz="1600" dirty="0">
                <a:latin typeface="Times New Roman" panose="02020603050405020304" pitchFamily="18" charset="0"/>
                <a:cs typeface="Times New Roman" panose="02020603050405020304" pitchFamily="18" charset="0"/>
              </a:rPr>
              <a:t>BPCR can prevent complications and  unnecessary deaths of both mothers and  newborns. It can also help reduce the  financial burden of healthcare on families.</a:t>
            </a:r>
          </a:p>
        </p:txBody>
      </p:sp>
      <p:grpSp>
        <p:nvGrpSpPr>
          <p:cNvPr id="17" name="object 17"/>
          <p:cNvGrpSpPr/>
          <p:nvPr/>
        </p:nvGrpSpPr>
        <p:grpSpPr>
          <a:xfrm>
            <a:off x="3577242" y="3949469"/>
            <a:ext cx="879809" cy="346848"/>
            <a:chOff x="5522118" y="5334000"/>
            <a:chExt cx="990600" cy="390525"/>
          </a:xfrm>
        </p:grpSpPr>
        <p:sp>
          <p:nvSpPr>
            <p:cNvPr id="18" name="object 18"/>
            <p:cNvSpPr/>
            <p:nvPr/>
          </p:nvSpPr>
          <p:spPr>
            <a:xfrm>
              <a:off x="5912643" y="5507384"/>
              <a:ext cx="600075" cy="38100"/>
            </a:xfrm>
            <a:custGeom>
              <a:avLst/>
              <a:gdLst/>
              <a:ahLst/>
              <a:cxnLst/>
              <a:rect l="l" t="t" r="r" b="b"/>
              <a:pathLst>
                <a:path w="600075" h="38100">
                  <a:moveTo>
                    <a:pt x="600074" y="38099"/>
                  </a:moveTo>
                  <a:lnTo>
                    <a:pt x="0" y="38099"/>
                  </a:lnTo>
                  <a:lnTo>
                    <a:pt x="0" y="0"/>
                  </a:lnTo>
                  <a:lnTo>
                    <a:pt x="600074" y="0"/>
                  </a:lnTo>
                  <a:lnTo>
                    <a:pt x="600074" y="38099"/>
                  </a:lnTo>
                  <a:close/>
                </a:path>
              </a:pathLst>
            </a:custGeom>
            <a:solidFill>
              <a:srgbClr val="B4B6E3"/>
            </a:solidFill>
          </p:spPr>
          <p:txBody>
            <a:bodyPr wrap="square" lIns="0" tIns="0" rIns="0" bIns="0" rtlCol="0"/>
            <a:lstStyle/>
            <a:p>
              <a:endParaRPr sz="1600">
                <a:latin typeface="Times New Roman" panose="02020603050405020304" pitchFamily="18" charset="0"/>
                <a:cs typeface="Times New Roman" panose="02020603050405020304" pitchFamily="18" charset="0"/>
              </a:endParaRPr>
            </a:p>
          </p:txBody>
        </p:sp>
        <p:sp>
          <p:nvSpPr>
            <p:cNvPr id="19" name="object 19"/>
            <p:cNvSpPr/>
            <p:nvPr/>
          </p:nvSpPr>
          <p:spPr>
            <a:xfrm>
              <a:off x="5526881" y="5338762"/>
              <a:ext cx="381000" cy="381000"/>
            </a:xfrm>
            <a:custGeom>
              <a:avLst/>
              <a:gdLst/>
              <a:ahLst/>
              <a:cxnLst/>
              <a:rect l="l" t="t" r="r" b="b"/>
              <a:pathLst>
                <a:path w="381000" h="381000">
                  <a:moveTo>
                    <a:pt x="332052" y="380999"/>
                  </a:moveTo>
                  <a:lnTo>
                    <a:pt x="48947" y="380999"/>
                  </a:lnTo>
                  <a:lnTo>
                    <a:pt x="45540" y="380664"/>
                  </a:lnTo>
                  <a:lnTo>
                    <a:pt x="10739" y="360577"/>
                  </a:lnTo>
                  <a:lnTo>
                    <a:pt x="0" y="332052"/>
                  </a:lnTo>
                  <a:lnTo>
                    <a:pt x="0" y="328612"/>
                  </a:lnTo>
                  <a:lnTo>
                    <a:pt x="0" y="48947"/>
                  </a:lnTo>
                  <a:lnTo>
                    <a:pt x="17776" y="12911"/>
                  </a:lnTo>
                  <a:lnTo>
                    <a:pt x="48947" y="0"/>
                  </a:lnTo>
                  <a:lnTo>
                    <a:pt x="332052" y="0"/>
                  </a:lnTo>
                  <a:lnTo>
                    <a:pt x="368088" y="17776"/>
                  </a:lnTo>
                  <a:lnTo>
                    <a:pt x="380999" y="48947"/>
                  </a:lnTo>
                  <a:lnTo>
                    <a:pt x="380999" y="332052"/>
                  </a:lnTo>
                  <a:lnTo>
                    <a:pt x="363223" y="368088"/>
                  </a:lnTo>
                  <a:lnTo>
                    <a:pt x="335459" y="380664"/>
                  </a:lnTo>
                  <a:lnTo>
                    <a:pt x="332052" y="380999"/>
                  </a:lnTo>
                  <a:close/>
                </a:path>
              </a:pathLst>
            </a:custGeom>
            <a:solidFill>
              <a:srgbClr val="D9DAF1"/>
            </a:solidFill>
          </p:spPr>
          <p:txBody>
            <a:bodyPr wrap="square" lIns="0" tIns="0" rIns="0" bIns="0" rtlCol="0"/>
            <a:lstStyle/>
            <a:p>
              <a:endParaRPr sz="1600">
                <a:latin typeface="Times New Roman" panose="02020603050405020304" pitchFamily="18" charset="0"/>
                <a:cs typeface="Times New Roman" panose="02020603050405020304" pitchFamily="18" charset="0"/>
              </a:endParaRPr>
            </a:p>
          </p:txBody>
        </p:sp>
        <p:sp>
          <p:nvSpPr>
            <p:cNvPr id="20" name="object 20"/>
            <p:cNvSpPr/>
            <p:nvPr/>
          </p:nvSpPr>
          <p:spPr>
            <a:xfrm>
              <a:off x="5526881" y="5338762"/>
              <a:ext cx="381000" cy="381000"/>
            </a:xfrm>
            <a:custGeom>
              <a:avLst/>
              <a:gdLst/>
              <a:ahLst/>
              <a:cxnLst/>
              <a:rect l="l" t="t" r="r" b="b"/>
              <a:pathLst>
                <a:path w="381000" h="381000">
                  <a:moveTo>
                    <a:pt x="0" y="328612"/>
                  </a:moveTo>
                  <a:lnTo>
                    <a:pt x="0" y="52387"/>
                  </a:lnTo>
                  <a:lnTo>
                    <a:pt x="0" y="48947"/>
                  </a:lnTo>
                  <a:lnTo>
                    <a:pt x="335" y="45540"/>
                  </a:lnTo>
                  <a:lnTo>
                    <a:pt x="1006" y="42167"/>
                  </a:lnTo>
                  <a:lnTo>
                    <a:pt x="1677" y="38793"/>
                  </a:lnTo>
                  <a:lnTo>
                    <a:pt x="2671" y="35517"/>
                  </a:lnTo>
                  <a:lnTo>
                    <a:pt x="3987" y="32339"/>
                  </a:lnTo>
                  <a:lnTo>
                    <a:pt x="5304" y="29161"/>
                  </a:lnTo>
                  <a:lnTo>
                    <a:pt x="6917" y="26142"/>
                  </a:lnTo>
                  <a:lnTo>
                    <a:pt x="8828" y="23282"/>
                  </a:lnTo>
                  <a:lnTo>
                    <a:pt x="10739" y="20422"/>
                  </a:lnTo>
                  <a:lnTo>
                    <a:pt x="12911" y="17776"/>
                  </a:lnTo>
                  <a:lnTo>
                    <a:pt x="15343" y="15343"/>
                  </a:lnTo>
                  <a:lnTo>
                    <a:pt x="17776" y="12911"/>
                  </a:lnTo>
                  <a:lnTo>
                    <a:pt x="52387" y="0"/>
                  </a:lnTo>
                  <a:lnTo>
                    <a:pt x="328612" y="0"/>
                  </a:lnTo>
                  <a:lnTo>
                    <a:pt x="332052" y="0"/>
                  </a:lnTo>
                  <a:lnTo>
                    <a:pt x="335459" y="335"/>
                  </a:lnTo>
                  <a:lnTo>
                    <a:pt x="338832" y="1006"/>
                  </a:lnTo>
                  <a:lnTo>
                    <a:pt x="342206" y="1677"/>
                  </a:lnTo>
                  <a:lnTo>
                    <a:pt x="365655" y="15343"/>
                  </a:lnTo>
                  <a:lnTo>
                    <a:pt x="368088" y="17776"/>
                  </a:lnTo>
                  <a:lnTo>
                    <a:pt x="379993" y="42167"/>
                  </a:lnTo>
                  <a:lnTo>
                    <a:pt x="380664" y="45540"/>
                  </a:lnTo>
                  <a:lnTo>
                    <a:pt x="380999" y="48947"/>
                  </a:lnTo>
                  <a:lnTo>
                    <a:pt x="380999" y="52387"/>
                  </a:lnTo>
                  <a:lnTo>
                    <a:pt x="380999" y="328612"/>
                  </a:lnTo>
                  <a:lnTo>
                    <a:pt x="380999" y="332052"/>
                  </a:lnTo>
                  <a:lnTo>
                    <a:pt x="380664" y="335459"/>
                  </a:lnTo>
                  <a:lnTo>
                    <a:pt x="379993" y="338832"/>
                  </a:lnTo>
                  <a:lnTo>
                    <a:pt x="379322" y="342206"/>
                  </a:lnTo>
                  <a:lnTo>
                    <a:pt x="365655" y="365655"/>
                  </a:lnTo>
                  <a:lnTo>
                    <a:pt x="363223" y="368088"/>
                  </a:lnTo>
                  <a:lnTo>
                    <a:pt x="360577" y="370259"/>
                  </a:lnTo>
                  <a:lnTo>
                    <a:pt x="357717" y="372171"/>
                  </a:lnTo>
                  <a:lnTo>
                    <a:pt x="354857" y="374082"/>
                  </a:lnTo>
                  <a:lnTo>
                    <a:pt x="351838" y="375695"/>
                  </a:lnTo>
                  <a:lnTo>
                    <a:pt x="348660" y="377012"/>
                  </a:lnTo>
                  <a:lnTo>
                    <a:pt x="345482" y="378328"/>
                  </a:lnTo>
                  <a:lnTo>
                    <a:pt x="328612" y="380999"/>
                  </a:lnTo>
                  <a:lnTo>
                    <a:pt x="52387" y="380999"/>
                  </a:lnTo>
                  <a:lnTo>
                    <a:pt x="32339" y="377012"/>
                  </a:lnTo>
                  <a:lnTo>
                    <a:pt x="29161" y="375695"/>
                  </a:lnTo>
                  <a:lnTo>
                    <a:pt x="8828" y="357717"/>
                  </a:lnTo>
                  <a:lnTo>
                    <a:pt x="6917" y="354857"/>
                  </a:lnTo>
                  <a:lnTo>
                    <a:pt x="5304" y="351838"/>
                  </a:lnTo>
                  <a:lnTo>
                    <a:pt x="3987" y="348660"/>
                  </a:lnTo>
                  <a:lnTo>
                    <a:pt x="2671" y="345482"/>
                  </a:lnTo>
                  <a:lnTo>
                    <a:pt x="1677" y="342206"/>
                  </a:lnTo>
                  <a:lnTo>
                    <a:pt x="1006" y="338832"/>
                  </a:lnTo>
                  <a:lnTo>
                    <a:pt x="335" y="335459"/>
                  </a:lnTo>
                  <a:lnTo>
                    <a:pt x="0" y="332052"/>
                  </a:lnTo>
                  <a:lnTo>
                    <a:pt x="0" y="328612"/>
                  </a:lnTo>
                  <a:close/>
                </a:path>
              </a:pathLst>
            </a:custGeom>
            <a:ln w="9524">
              <a:solidFill>
                <a:srgbClr val="B4B6E3"/>
              </a:solidFill>
            </a:ln>
          </p:spPr>
          <p:txBody>
            <a:bodyPr wrap="square" lIns="0" tIns="0" rIns="0" bIns="0" rtlCol="0"/>
            <a:lstStyle/>
            <a:p>
              <a:endParaRPr sz="1600">
                <a:latin typeface="Times New Roman" panose="02020603050405020304" pitchFamily="18" charset="0"/>
                <a:cs typeface="Times New Roman" panose="02020603050405020304" pitchFamily="18" charset="0"/>
              </a:endParaRPr>
            </a:p>
          </p:txBody>
        </p:sp>
      </p:grpSp>
      <p:sp>
        <p:nvSpPr>
          <p:cNvPr id="21" name="object 21"/>
          <p:cNvSpPr txBox="1"/>
          <p:nvPr/>
        </p:nvSpPr>
        <p:spPr>
          <a:xfrm>
            <a:off x="3663813" y="3924076"/>
            <a:ext cx="173706" cy="256472"/>
          </a:xfrm>
          <a:prstGeom prst="rect">
            <a:avLst/>
          </a:prstGeom>
        </p:spPr>
        <p:txBody>
          <a:bodyPr vert="horz" wrap="square" lIns="0" tIns="10152" rIns="0" bIns="0" rtlCol="0">
            <a:spAutoFit/>
          </a:bodyPr>
          <a:lstStyle/>
          <a:p>
            <a:pPr marL="11280">
              <a:spcBef>
                <a:spcPts val="80"/>
              </a:spcBef>
            </a:pPr>
            <a:r>
              <a:rPr sz="1600" dirty="0">
                <a:latin typeface="Times New Roman" panose="02020603050405020304" pitchFamily="18" charset="0"/>
                <a:cs typeface="Times New Roman" panose="02020603050405020304" pitchFamily="18" charset="0"/>
              </a:rPr>
              <a:t>3</a:t>
            </a:r>
          </a:p>
        </p:txBody>
      </p:sp>
      <p:sp>
        <p:nvSpPr>
          <p:cNvPr id="22" name="object 22"/>
          <p:cNvSpPr txBox="1"/>
          <p:nvPr/>
        </p:nvSpPr>
        <p:spPr>
          <a:xfrm>
            <a:off x="4518562" y="3978329"/>
            <a:ext cx="2940860" cy="257042"/>
          </a:xfrm>
          <a:prstGeom prst="rect">
            <a:avLst/>
          </a:prstGeom>
          <a:solidFill>
            <a:srgbClr val="FFFF00"/>
          </a:solidFill>
        </p:spPr>
        <p:txBody>
          <a:bodyPr vert="horz" wrap="square" lIns="0" tIns="10716" rIns="0" bIns="0" rtlCol="0">
            <a:spAutoFit/>
          </a:bodyPr>
          <a:lstStyle/>
          <a:p>
            <a:pPr marL="11280">
              <a:spcBef>
                <a:spcPts val="84"/>
              </a:spcBef>
            </a:pPr>
            <a:r>
              <a:rPr sz="1600" dirty="0">
                <a:latin typeface="Times New Roman" panose="02020603050405020304" pitchFamily="18" charset="0"/>
                <a:cs typeface="Times New Roman" panose="02020603050405020304" pitchFamily="18" charset="0"/>
              </a:rPr>
              <a:t>Prevalence of BPCR in India</a:t>
            </a:r>
          </a:p>
        </p:txBody>
      </p:sp>
      <p:sp>
        <p:nvSpPr>
          <p:cNvPr id="23" name="object 23"/>
          <p:cNvSpPr txBox="1"/>
          <p:nvPr/>
        </p:nvSpPr>
        <p:spPr>
          <a:xfrm>
            <a:off x="4518562" y="4316498"/>
            <a:ext cx="6604812" cy="1533255"/>
          </a:xfrm>
          <a:prstGeom prst="rect">
            <a:avLst/>
          </a:prstGeom>
        </p:spPr>
        <p:txBody>
          <a:bodyPr vert="horz" wrap="square" lIns="0" tIns="8460" rIns="0" bIns="0" rtlCol="0">
            <a:spAutoFit/>
          </a:bodyPr>
          <a:lstStyle/>
          <a:p>
            <a:pPr marL="11280" marR="4512">
              <a:spcBef>
                <a:spcPts val="67"/>
              </a:spcBef>
            </a:pPr>
            <a:r>
              <a:rPr sz="1600" dirty="0">
                <a:latin typeface="Times New Roman" panose="02020603050405020304" pitchFamily="18" charset="0"/>
                <a:cs typeface="Times New Roman" panose="02020603050405020304" pitchFamily="18" charset="0"/>
              </a:rPr>
              <a:t>Despite being a cost-effective strategy,  BPCR is a neglected area of maternal  healthcare in India, especially in rural  areas.</a:t>
            </a:r>
            <a:r>
              <a:rPr lang="en-US" sz="1600" kern="100" dirty="0">
                <a:latin typeface="Times New Roman" panose="02020603050405020304" pitchFamily="18" charset="0"/>
                <a:ea typeface="Calibri" panose="020F0502020204030204" pitchFamily="34" charset="0"/>
                <a:cs typeface="Times New Roman" panose="02020603050405020304" pitchFamily="18" charset="0"/>
              </a:rPr>
              <a:t> However, there is a lack of literature and robust evidence on the prevalence, determinants, barriers, and outcomes of BPCR among pregnant women in different settings and regions of the country. </a:t>
            </a:r>
          </a:p>
          <a:p>
            <a:pPr marL="11280" marR="4512">
              <a:lnSpc>
                <a:spcPct val="126299"/>
              </a:lnSpc>
              <a:spcBef>
                <a:spcPts val="67"/>
              </a:spcBef>
            </a:pPr>
            <a:endParaRPr sz="16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8237C884-0F3E-394F-3CB5-8CE7E91797E9}"/>
              </a:ext>
            </a:extLst>
          </p:cNvPr>
          <p:cNvSpPr txBox="1"/>
          <p:nvPr/>
        </p:nvSpPr>
        <p:spPr>
          <a:xfrm>
            <a:off x="100790" y="5853770"/>
            <a:ext cx="11944234" cy="830997"/>
          </a:xfrm>
          <a:prstGeom prst="rect">
            <a:avLst/>
          </a:prstGeom>
          <a:noFill/>
        </p:spPr>
        <p:txBody>
          <a:bodyPr wrap="square" rtlCol="0">
            <a:spAutoFit/>
          </a:bodyPr>
          <a:lstStyle/>
          <a:p>
            <a:pPr marL="285750" indent="-285750">
              <a:buFont typeface="Arial" panose="020B0604020202020204" pitchFamily="34" charset="0"/>
              <a:buChar char="•"/>
            </a:pPr>
            <a:r>
              <a:rPr lang="en-US" sz="1600" kern="100" dirty="0">
                <a:latin typeface="Times New Roman" panose="02020603050405020304" pitchFamily="18" charset="0"/>
                <a:ea typeface="Calibri" panose="020F0502020204030204" pitchFamily="34" charset="0"/>
                <a:cs typeface="Times New Roman" panose="02020603050405020304" pitchFamily="18" charset="0"/>
              </a:rPr>
              <a:t>Therefore, our study aims to conduct a systematic review and meta-analysis on BPCR in India to understand the actual prevalence and best practices of BPCR interventions and policies. </a:t>
            </a:r>
          </a:p>
          <a:p>
            <a:pPr marL="285750" indent="-285750">
              <a:buFont typeface="Arial" panose="020B0604020202020204" pitchFamily="34" charset="0"/>
              <a:buChar char="•"/>
            </a:pPr>
            <a:r>
              <a:rPr lang="en-US" sz="1600" kern="100" dirty="0">
                <a:latin typeface="Times New Roman" panose="02020603050405020304" pitchFamily="18" charset="0"/>
                <a:ea typeface="Calibri" panose="020F0502020204030204" pitchFamily="34" charset="0"/>
                <a:cs typeface="Times New Roman" panose="02020603050405020304" pitchFamily="18" charset="0"/>
              </a:rPr>
              <a:t>This study is one of its own kind in providing a comprehensive and updated synthesis of the evidence on BPCR in India.</a:t>
            </a:r>
            <a:endParaRPr lang="en-IN" sz="1600" dirty="0">
              <a:latin typeface="Times New Roman" panose="02020603050405020304" pitchFamily="18" charset="0"/>
              <a:cs typeface="Times New Roman" panose="02020603050405020304" pitchFamily="18" charset="0"/>
            </a:endParaRPr>
          </a:p>
        </p:txBody>
      </p:sp>
      <p:pic>
        <p:nvPicPr>
          <p:cNvPr id="27" name="Picture 26">
            <a:extLst>
              <a:ext uri="{FF2B5EF4-FFF2-40B4-BE49-F238E27FC236}">
                <a16:creationId xmlns:a16="http://schemas.microsoft.com/office/drawing/2014/main" id="{EF78C617-8C47-BD74-FC82-B2406A387E57}"/>
              </a:ext>
            </a:extLst>
          </p:cNvPr>
          <p:cNvPicPr>
            <a:picLocks noChangeAspect="1"/>
          </p:cNvPicPr>
          <p:nvPr/>
        </p:nvPicPr>
        <p:blipFill>
          <a:blip r:embed="rId2"/>
          <a:stretch>
            <a:fillRect/>
          </a:stretch>
        </p:blipFill>
        <p:spPr>
          <a:xfrm>
            <a:off x="7306754" y="850200"/>
            <a:ext cx="4738270" cy="3174118"/>
          </a:xfrm>
          <a:prstGeom prst="rect">
            <a:avLst/>
          </a:prstGeom>
        </p:spPr>
      </p:pic>
      <p:pic>
        <p:nvPicPr>
          <p:cNvPr id="28" name="Picture 27">
            <a:extLst>
              <a:ext uri="{FF2B5EF4-FFF2-40B4-BE49-F238E27FC236}">
                <a16:creationId xmlns:a16="http://schemas.microsoft.com/office/drawing/2014/main" id="{7FFFE2A6-6C27-4F1B-9706-BA45315D3F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3374" y="45534"/>
            <a:ext cx="1068626" cy="503001"/>
          </a:xfrm>
          <a:prstGeom prst="rect">
            <a:avLst/>
          </a:prstGeom>
        </p:spPr>
      </p:pic>
    </p:spTree>
    <p:extLst>
      <p:ext uri="{BB962C8B-B14F-4D97-AF65-F5344CB8AC3E}">
        <p14:creationId xmlns:p14="http://schemas.microsoft.com/office/powerpoint/2010/main" val="151126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4" grpId="0"/>
      <p:bldP spid="15" grpId="0" animBg="1"/>
      <p:bldP spid="16" grpId="0"/>
      <p:bldP spid="21" grpId="0"/>
      <p:bldP spid="22" grpId="0" animBg="1"/>
      <p:bldP spid="23"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78F459C-CDB4-7F66-10D6-A1EB67CD891F}"/>
              </a:ext>
            </a:extLst>
          </p:cNvPr>
          <p:cNvSpPr txBox="1"/>
          <p:nvPr/>
        </p:nvSpPr>
        <p:spPr>
          <a:xfrm>
            <a:off x="6590662" y="4267832"/>
            <a:ext cx="4805996" cy="1297115"/>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kern="1200" dirty="0">
                <a:ln w="0"/>
                <a:effectLst>
                  <a:outerShdw blurRad="38100" dist="19050" dir="2700000" algn="tl" rotWithShape="0">
                    <a:schemeClr val="dk1">
                      <a:alpha val="40000"/>
                    </a:schemeClr>
                  </a:outerShdw>
                </a:effectLst>
                <a:latin typeface="+mj-lt"/>
                <a:ea typeface="+mj-ea"/>
                <a:cs typeface="+mj-cs"/>
              </a:rPr>
              <a:t>METHODOLOGY</a:t>
            </a:r>
          </a:p>
          <a:p>
            <a:pPr>
              <a:lnSpc>
                <a:spcPct val="90000"/>
              </a:lnSpc>
              <a:spcBef>
                <a:spcPct val="0"/>
              </a:spcBef>
              <a:spcAft>
                <a:spcPts val="600"/>
              </a:spcAft>
            </a:pPr>
            <a:endParaRPr lang="en-US" sz="4000" b="1" kern="1200" dirty="0">
              <a:solidFill>
                <a:schemeClr val="tx2"/>
              </a:solidFill>
              <a:latin typeface="+mj-lt"/>
              <a:ea typeface="+mj-ea"/>
              <a:cs typeface="+mj-cs"/>
            </a:endParaRPr>
          </a:p>
          <a:p>
            <a:pPr>
              <a:lnSpc>
                <a:spcPct val="90000"/>
              </a:lnSpc>
              <a:spcBef>
                <a:spcPct val="0"/>
              </a:spcBef>
              <a:spcAft>
                <a:spcPts val="600"/>
              </a:spcAft>
            </a:pPr>
            <a:endParaRPr lang="en-US" sz="4000" b="1" kern="1200" dirty="0">
              <a:solidFill>
                <a:schemeClr val="tx2"/>
              </a:solidFill>
              <a:latin typeface="+mj-lt"/>
              <a:ea typeface="+mj-ea"/>
              <a:cs typeface="+mj-cs"/>
            </a:endParaRPr>
          </a:p>
          <a:p>
            <a:pPr>
              <a:lnSpc>
                <a:spcPct val="90000"/>
              </a:lnSpc>
              <a:spcBef>
                <a:spcPct val="0"/>
              </a:spcBef>
              <a:spcAft>
                <a:spcPts val="600"/>
              </a:spcAft>
            </a:pPr>
            <a:endParaRPr lang="en-US" sz="4000" b="1" kern="1200" dirty="0">
              <a:solidFill>
                <a:schemeClr val="tx2"/>
              </a:solidFill>
              <a:latin typeface="+mj-lt"/>
              <a:ea typeface="+mj-ea"/>
              <a:cs typeface="+mj-cs"/>
            </a:endParaRPr>
          </a:p>
          <a:p>
            <a:pPr>
              <a:lnSpc>
                <a:spcPct val="90000"/>
              </a:lnSpc>
              <a:spcBef>
                <a:spcPct val="0"/>
              </a:spcBef>
              <a:spcAft>
                <a:spcPts val="600"/>
              </a:spcAft>
            </a:pPr>
            <a:endParaRPr lang="en-US" sz="4000" b="1" kern="1200" dirty="0">
              <a:solidFill>
                <a:schemeClr val="tx2"/>
              </a:solidFill>
              <a:latin typeface="+mj-lt"/>
              <a:ea typeface="+mj-ea"/>
              <a:cs typeface="+mj-cs"/>
            </a:endParaRPr>
          </a:p>
        </p:txBody>
      </p:sp>
      <p:pic>
        <p:nvPicPr>
          <p:cNvPr id="8" name="Graphic 7" descr="Gears">
            <a:extLst>
              <a:ext uri="{FF2B5EF4-FFF2-40B4-BE49-F238E27FC236}">
                <a16:creationId xmlns:a16="http://schemas.microsoft.com/office/drawing/2014/main" id="{C9AE2E51-C25E-763B-E861-65A3276DC4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a:extLst>
              <a:ext uri="{FF2B5EF4-FFF2-40B4-BE49-F238E27FC236}">
                <a16:creationId xmlns:a16="http://schemas.microsoft.com/office/drawing/2014/main" id="{2C96C0DF-5FAE-4B47-9E5B-7879CFE1B5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2676" y="34854"/>
            <a:ext cx="1199019" cy="564377"/>
          </a:xfrm>
          <a:prstGeom prst="rect">
            <a:avLst/>
          </a:prstGeom>
        </p:spPr>
      </p:pic>
    </p:spTree>
    <p:extLst>
      <p:ext uri="{BB962C8B-B14F-4D97-AF65-F5344CB8AC3E}">
        <p14:creationId xmlns:p14="http://schemas.microsoft.com/office/powerpoint/2010/main" val="351896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239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56AFC36-C38E-28C2-7833-24D904FA94B8}"/>
              </a:ext>
            </a:extLst>
          </p:cNvPr>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en-US" kern="1200">
                <a:solidFill>
                  <a:srgbClr val="FFFFFF"/>
                </a:solidFill>
                <a:latin typeface="+mj-lt"/>
                <a:ea typeface="+mj-ea"/>
                <a:cs typeface="+mj-cs"/>
              </a:rPr>
              <a:t>     As a Mandate For SRMA this was registered on PROSPERO - </a:t>
            </a:r>
          </a:p>
          <a:p>
            <a:pPr algn="ctr">
              <a:lnSpc>
                <a:spcPct val="90000"/>
              </a:lnSpc>
              <a:spcBef>
                <a:spcPct val="0"/>
              </a:spcBef>
              <a:spcAft>
                <a:spcPts val="600"/>
              </a:spcAft>
            </a:pPr>
            <a:r>
              <a:rPr lang="en-US" kern="1200">
                <a:solidFill>
                  <a:srgbClr val="FFFFFF"/>
                </a:solidFill>
                <a:latin typeface="+mj-lt"/>
                <a:ea typeface="+mj-ea"/>
                <a:cs typeface="+mj-cs"/>
              </a:rPr>
              <a:t>Registration No. is – CRD42023396109</a:t>
            </a:r>
          </a:p>
        </p:txBody>
      </p:sp>
      <p:pic>
        <p:nvPicPr>
          <p:cNvPr id="2" name="Picture 1" descr="A screenshot of a computer&#10;&#10;Description automatically generated with low confidence">
            <a:extLst>
              <a:ext uri="{FF2B5EF4-FFF2-40B4-BE49-F238E27FC236}">
                <a16:creationId xmlns:a16="http://schemas.microsoft.com/office/drawing/2014/main" id="{7F3DD250-99C2-7B1D-FDB3-90640849F3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2514" y="1060379"/>
            <a:ext cx="7686010" cy="5198378"/>
          </a:xfrm>
          <a:prstGeom prst="rect">
            <a:avLst/>
          </a:prstGeom>
        </p:spPr>
      </p:pic>
      <p:pic>
        <p:nvPicPr>
          <p:cNvPr id="7" name="Picture 6">
            <a:extLst>
              <a:ext uri="{FF2B5EF4-FFF2-40B4-BE49-F238E27FC236}">
                <a16:creationId xmlns:a16="http://schemas.microsoft.com/office/drawing/2014/main" id="{41F8EC84-C2FE-4BF3-971A-41508324FE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5553" y="127789"/>
            <a:ext cx="1071164" cy="504196"/>
          </a:xfrm>
          <a:prstGeom prst="rect">
            <a:avLst/>
          </a:prstGeom>
        </p:spPr>
      </p:pic>
      <p:sp>
        <p:nvSpPr>
          <p:cNvPr id="3" name="Rectangle 2">
            <a:extLst>
              <a:ext uri="{FF2B5EF4-FFF2-40B4-BE49-F238E27FC236}">
                <a16:creationId xmlns:a16="http://schemas.microsoft.com/office/drawing/2014/main" id="{A1029DFC-B4B4-B74A-25A4-916670791129}"/>
              </a:ext>
            </a:extLst>
          </p:cNvPr>
          <p:cNvSpPr/>
          <p:nvPr/>
        </p:nvSpPr>
        <p:spPr>
          <a:xfrm>
            <a:off x="4598633" y="5370991"/>
            <a:ext cx="5513033" cy="64807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1012435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2366</TotalTime>
  <Words>5537</Words>
  <Application>Microsoft Office PowerPoint</Application>
  <PresentationFormat>Widescreen</PresentationFormat>
  <Paragraphs>379</Paragraphs>
  <Slides>39</Slides>
  <Notes>1</Notes>
  <HiddenSlides>1</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50" baseType="lpstr">
      <vt:lpstr>Meiryo</vt:lpstr>
      <vt:lpstr>Algerian</vt:lpstr>
      <vt:lpstr>Arial</vt:lpstr>
      <vt:lpstr>Calibri</vt:lpstr>
      <vt:lpstr>Calibri Light</vt:lpstr>
      <vt:lpstr>Fira Sans</vt:lpstr>
      <vt:lpstr>MJXc-TeX-math-Iw</vt:lpstr>
      <vt:lpstr>Times New Roman</vt:lpstr>
      <vt:lpstr>Trebuchet MS</vt:lpstr>
      <vt:lpstr>Office Theme</vt:lpstr>
      <vt:lpstr>Worksheet</vt:lpstr>
      <vt:lpstr>Birth preparedness and complication readiness among pregnant women and Recently delivered women in India: Systematic review and Meta-analysis</vt:lpstr>
      <vt:lpstr>PowerPoint Presentation</vt:lpstr>
      <vt:lpstr>Screen shot of Mentor Approval </vt:lpstr>
      <vt:lpstr>INTRODUCTION</vt:lpstr>
      <vt:lpstr>Indicators (%) constructing birth preparedness and complication readiness index</vt:lpstr>
      <vt:lpstr>PowerPoint Presentation</vt:lpstr>
      <vt:lpstr>RATIONALE</vt:lpstr>
      <vt:lpstr>PowerPoint Presentation</vt:lpstr>
      <vt:lpstr>PowerPoint Presentation</vt:lpstr>
      <vt:lpstr>PowerPoint Presentation</vt:lpstr>
      <vt:lpstr>PowerPoint Presentation</vt:lpstr>
      <vt:lpstr>PowerPoint Presentation</vt:lpstr>
      <vt:lpstr>Methodology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INTERPRETATION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Tanya Singh</dc:creator>
  <cp:lastModifiedBy>Brajaraj Tripathy</cp:lastModifiedBy>
  <cp:revision>108</cp:revision>
  <dcterms:created xsi:type="dcterms:W3CDTF">2023-06-11T08:51:23Z</dcterms:created>
  <dcterms:modified xsi:type="dcterms:W3CDTF">2023-06-23T10:00:46Z</dcterms:modified>
</cp:coreProperties>
</file>