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5" r:id="rId2"/>
    <p:sldId id="257" r:id="rId3"/>
    <p:sldId id="277" r:id="rId4"/>
    <p:sldId id="276" r:id="rId5"/>
    <p:sldId id="285" r:id="rId6"/>
    <p:sldId id="260" r:id="rId7"/>
    <p:sldId id="281" r:id="rId8"/>
    <p:sldId id="259" r:id="rId9"/>
    <p:sldId id="279" r:id="rId10"/>
    <p:sldId id="280" r:id="rId11"/>
    <p:sldId id="278" r:id="rId12"/>
    <p:sldId id="263" r:id="rId13"/>
    <p:sldId id="282" r:id="rId14"/>
    <p:sldId id="264" r:id="rId15"/>
    <p:sldId id="267" r:id="rId16"/>
    <p:sldId id="283" r:id="rId17"/>
    <p:sldId id="286" r:id="rId18"/>
    <p:sldId id="287" r:id="rId19"/>
    <p:sldId id="273" r:id="rId20"/>
    <p:sldId id="268" r:id="rId21"/>
    <p:sldId id="270"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15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havika\Downloads\Whats%20App%20Leads%20and%20Convers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havika\Downloads\Whats%20App%20Leads%20and%20Convers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havika\Downloads\Whats%20App%20Leads%20and%20Convers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Bhavika\Downloads\Patient%20Waiting%20Time%20Report%20(3).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Bhavika\Downloads\Whats%20App%20Leads%20and%20Conversion.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5400000" spcFirstLastPara="1" vertOverflow="ellipsis"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US"/>
              <a:t>WHATSAPP LEADS - MONTH WISE </a:t>
            </a:r>
          </a:p>
        </c:rich>
      </c:tx>
      <c:layout>
        <c:manualLayout>
          <c:xMode val="edge"/>
          <c:yMode val="edge"/>
          <c:x val="1.1884477337859271E-2"/>
          <c:y val="0.19444444444444445"/>
        </c:manualLayout>
      </c:layout>
      <c:overlay val="0"/>
      <c:spPr>
        <a:noFill/>
        <a:ln>
          <a:noFill/>
        </a:ln>
        <a:effectLst/>
      </c:spPr>
      <c:txPr>
        <a:bodyPr rot="-5400000" spcFirstLastPara="1" vertOverflow="ellipsis"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manualLayout>
          <c:layoutTarget val="inner"/>
          <c:xMode val="edge"/>
          <c:yMode val="edge"/>
          <c:x val="0.23921167097929014"/>
          <c:y val="0.11819444444444445"/>
          <c:w val="0.64188568301753801"/>
          <c:h val="0.61772491980169142"/>
        </c:manualLayout>
      </c:layout>
      <c:barChart>
        <c:barDir val="col"/>
        <c:grouping val="clustered"/>
        <c:varyColors val="0"/>
        <c:ser>
          <c:idx val="0"/>
          <c:order val="0"/>
          <c:tx>
            <c:strRef>
              <c:f>'[Whats App Leads and Conversion.xlsx]Sheet1'!$B$1</c:f>
              <c:strCache>
                <c:ptCount val="1"/>
                <c:pt idx="0">
                  <c:v>TOTAL LEADS</c:v>
                </c:pt>
              </c:strCache>
            </c:strRef>
          </c:tx>
          <c:spPr>
            <a:solidFill>
              <a:schemeClr val="accent6">
                <a:lumMod val="40000"/>
                <a:lumOff val="60000"/>
              </a:schemeClr>
            </a:solidFill>
            <a:ln>
              <a:solidFill>
                <a:schemeClr val="tx1"/>
              </a:solidFill>
            </a:ln>
            <a:effectLst/>
          </c:spPr>
          <c:invertIfNegative val="0"/>
          <c:cat>
            <c:strRef>
              <c:f>'[Whats App Leads and Conversion.xlsx]Sheet1'!$A$2:$A$5</c:f>
              <c:strCache>
                <c:ptCount val="4"/>
                <c:pt idx="0">
                  <c:v>JAN</c:v>
                </c:pt>
                <c:pt idx="1">
                  <c:v>FEB</c:v>
                </c:pt>
                <c:pt idx="2">
                  <c:v>MARCH</c:v>
                </c:pt>
                <c:pt idx="3">
                  <c:v>APRIL</c:v>
                </c:pt>
              </c:strCache>
            </c:strRef>
          </c:cat>
          <c:val>
            <c:numRef>
              <c:f>'[Whats App Leads and Conversion.xlsx]Sheet1'!$B$2:$B$5</c:f>
              <c:numCache>
                <c:formatCode>General</c:formatCode>
                <c:ptCount val="4"/>
                <c:pt idx="0">
                  <c:v>1313</c:v>
                </c:pt>
                <c:pt idx="1">
                  <c:v>1948</c:v>
                </c:pt>
                <c:pt idx="2">
                  <c:v>1704</c:v>
                </c:pt>
                <c:pt idx="3">
                  <c:v>1569</c:v>
                </c:pt>
              </c:numCache>
            </c:numRef>
          </c:val>
        </c:ser>
        <c:ser>
          <c:idx val="1"/>
          <c:order val="1"/>
          <c:tx>
            <c:strRef>
              <c:f>'[Whats App Leads and Conversion.xlsx]Sheet1'!$C$1</c:f>
              <c:strCache>
                <c:ptCount val="1"/>
                <c:pt idx="0">
                  <c:v>CONVERTED LEADS</c:v>
                </c:pt>
              </c:strCache>
            </c:strRef>
          </c:tx>
          <c:spPr>
            <a:solidFill>
              <a:schemeClr val="accent4">
                <a:lumMod val="40000"/>
                <a:lumOff val="60000"/>
              </a:schemeClr>
            </a:solidFill>
            <a:ln>
              <a:solidFill>
                <a:schemeClr val="tx1"/>
              </a:solidFill>
            </a:ln>
            <a:effectLst/>
          </c:spPr>
          <c:invertIfNegative val="0"/>
          <c:cat>
            <c:strRef>
              <c:f>'[Whats App Leads and Conversion.xlsx]Sheet1'!$A$2:$A$5</c:f>
              <c:strCache>
                <c:ptCount val="4"/>
                <c:pt idx="0">
                  <c:v>JAN</c:v>
                </c:pt>
                <c:pt idx="1">
                  <c:v>FEB</c:v>
                </c:pt>
                <c:pt idx="2">
                  <c:v>MARCH</c:v>
                </c:pt>
                <c:pt idx="3">
                  <c:v>APRIL</c:v>
                </c:pt>
              </c:strCache>
            </c:strRef>
          </c:cat>
          <c:val>
            <c:numRef>
              <c:f>'[Whats App Leads and Conversion.xlsx]Sheet1'!$C$2:$C$5</c:f>
              <c:numCache>
                <c:formatCode>General</c:formatCode>
                <c:ptCount val="4"/>
                <c:pt idx="0">
                  <c:v>151</c:v>
                </c:pt>
                <c:pt idx="1">
                  <c:v>232</c:v>
                </c:pt>
                <c:pt idx="2">
                  <c:v>78</c:v>
                </c:pt>
                <c:pt idx="3">
                  <c:v>156.9</c:v>
                </c:pt>
              </c:numCache>
            </c:numRef>
          </c:val>
        </c:ser>
        <c:dLbls>
          <c:showLegendKey val="0"/>
          <c:showVal val="0"/>
          <c:showCatName val="0"/>
          <c:showSerName val="0"/>
          <c:showPercent val="0"/>
          <c:showBubbleSize val="0"/>
        </c:dLbls>
        <c:gapWidth val="247"/>
        <c:axId val="114497968"/>
        <c:axId val="114498360"/>
      </c:barChart>
      <c:lineChart>
        <c:grouping val="stacked"/>
        <c:varyColors val="0"/>
        <c:ser>
          <c:idx val="2"/>
          <c:order val="2"/>
          <c:tx>
            <c:strRef>
              <c:f>'[Whats App Leads and Conversion.xlsx]Sheet1'!$D$1</c:f>
              <c:strCache>
                <c:ptCount val="1"/>
                <c:pt idx="0">
                  <c:v>LOSS OF LEADS </c:v>
                </c:pt>
              </c:strCache>
            </c:strRef>
          </c:tx>
          <c:spPr>
            <a:ln w="22225" cap="rnd">
              <a:solidFill>
                <a:schemeClr val="accent1"/>
              </a:solidFill>
              <a:round/>
            </a:ln>
            <a:effectLst/>
          </c:spPr>
          <c:marker>
            <c:symbol val="square"/>
            <c:size val="6"/>
            <c:spPr>
              <a:solidFill>
                <a:srgbClr val="FF0000"/>
              </a:solidFill>
              <a:ln w="15875">
                <a:solidFill>
                  <a:schemeClr val="accent3"/>
                </a:solidFill>
                <a:round/>
              </a:ln>
              <a:effectLst/>
            </c:spPr>
          </c:marker>
          <c:dLbls>
            <c:dLbl>
              <c:idx val="0"/>
              <c:layout>
                <c:manualLayout>
                  <c:x val="-1.6666666666666718E-2"/>
                  <c:y val="-6.481481481481481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'[Whats App Leads and Conversion.xlsx]Sheet1'!$A$2:$A$5</c:f>
              <c:strCache>
                <c:ptCount val="4"/>
                <c:pt idx="0">
                  <c:v>JAN</c:v>
                </c:pt>
                <c:pt idx="1">
                  <c:v>FEB</c:v>
                </c:pt>
                <c:pt idx="2">
                  <c:v>MARCH</c:v>
                </c:pt>
                <c:pt idx="3">
                  <c:v>APRIL</c:v>
                </c:pt>
              </c:strCache>
            </c:strRef>
          </c:cat>
          <c:val>
            <c:numRef>
              <c:f>'[Whats App Leads and Conversion.xlsx]Sheet1'!$D$2:$D$5</c:f>
              <c:numCache>
                <c:formatCode>0.0%</c:formatCode>
                <c:ptCount val="4"/>
                <c:pt idx="0">
                  <c:v>0.88499619192688495</c:v>
                </c:pt>
                <c:pt idx="1">
                  <c:v>0.87301587301587302</c:v>
                </c:pt>
                <c:pt idx="2">
                  <c:v>0.95422535211267601</c:v>
                </c:pt>
                <c:pt idx="3">
                  <c:v>0.9</c:v>
                </c:pt>
              </c:numCache>
            </c:numRef>
          </c:val>
          <c:smooth val="0"/>
        </c:ser>
        <c:dLbls>
          <c:showLegendKey val="0"/>
          <c:showVal val="0"/>
          <c:showCatName val="0"/>
          <c:showSerName val="0"/>
          <c:showPercent val="0"/>
          <c:showBubbleSize val="0"/>
        </c:dLbls>
        <c:marker val="1"/>
        <c:smooth val="0"/>
        <c:axId val="114496792"/>
        <c:axId val="114496400"/>
      </c:lineChart>
      <c:catAx>
        <c:axId val="114497968"/>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114498360"/>
        <c:crosses val="autoZero"/>
        <c:auto val="1"/>
        <c:lblAlgn val="ctr"/>
        <c:lblOffset val="100"/>
        <c:noMultiLvlLbl val="0"/>
      </c:catAx>
      <c:valAx>
        <c:axId val="11449836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114497968"/>
        <c:crosses val="autoZero"/>
        <c:crossBetween val="between"/>
      </c:valAx>
      <c:valAx>
        <c:axId val="114496400"/>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114496792"/>
        <c:crosses val="max"/>
        <c:crossBetween val="between"/>
      </c:valAx>
      <c:catAx>
        <c:axId val="114496792"/>
        <c:scaling>
          <c:orientation val="minMax"/>
        </c:scaling>
        <c:delete val="1"/>
        <c:axPos val="b"/>
        <c:numFmt formatCode="General" sourceLinked="1"/>
        <c:majorTickMark val="out"/>
        <c:minorTickMark val="none"/>
        <c:tickLblPos val="nextTo"/>
        <c:crossAx val="114496400"/>
        <c:crosses val="autoZero"/>
        <c:auto val="1"/>
        <c:lblAlgn val="ctr"/>
        <c:lblOffset val="100"/>
        <c:noMultiLvlLbl val="0"/>
      </c:cat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800"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u="sng"/>
              <a:t>WHATSAPP</a:t>
            </a:r>
            <a:r>
              <a:rPr lang="en-US" sz="1400" u="sng" baseline="0"/>
              <a:t> LEADS AT NON WORKING HOURS</a:t>
            </a:r>
            <a:endParaRPr lang="en-US" sz="1400" u="sng"/>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'[Whats App Leads and Conversion.xlsx]Sheet1'!$B$8</c:f>
              <c:strCache>
                <c:ptCount val="1"/>
                <c:pt idx="0">
                  <c:v>NIGHT LEADS</c:v>
                </c:pt>
              </c:strCache>
            </c:strRef>
          </c:tx>
          <c:spPr>
            <a:solidFill>
              <a:schemeClr val="accent2">
                <a:lumMod val="7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'[Whats App Leads and Conversion.xlsx]Sheet1'!$A$9:$A$12</c:f>
              <c:strCache>
                <c:ptCount val="4"/>
                <c:pt idx="0">
                  <c:v>JAN</c:v>
                </c:pt>
                <c:pt idx="1">
                  <c:v>FEB</c:v>
                </c:pt>
                <c:pt idx="2">
                  <c:v>MARCH</c:v>
                </c:pt>
                <c:pt idx="3">
                  <c:v>APRIL</c:v>
                </c:pt>
              </c:strCache>
            </c:strRef>
          </c:cat>
          <c:val>
            <c:numRef>
              <c:f>'[Whats App Leads and Conversion.xlsx]Sheet1'!$B$9:$B$12</c:f>
              <c:numCache>
                <c:formatCode>General</c:formatCode>
                <c:ptCount val="4"/>
                <c:pt idx="0">
                  <c:v>200</c:v>
                </c:pt>
                <c:pt idx="1">
                  <c:v>250</c:v>
                </c:pt>
                <c:pt idx="2">
                  <c:v>312</c:v>
                </c:pt>
                <c:pt idx="3">
                  <c:v>415</c:v>
                </c:pt>
              </c:numCache>
            </c:numRef>
          </c:val>
        </c:ser>
        <c:dLbls>
          <c:showLegendKey val="0"/>
          <c:showVal val="0"/>
          <c:showCatName val="0"/>
          <c:showSerName val="0"/>
          <c:showPercent val="0"/>
          <c:showBubbleSize val="0"/>
        </c:dLbls>
        <c:gapWidth val="65"/>
        <c:shape val="box"/>
        <c:axId val="222292352"/>
        <c:axId val="222292744"/>
        <c:axId val="0"/>
      </c:bar3DChart>
      <c:catAx>
        <c:axId val="222292352"/>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222292744"/>
        <c:crosses val="autoZero"/>
        <c:auto val="1"/>
        <c:lblAlgn val="ctr"/>
        <c:lblOffset val="100"/>
        <c:noMultiLvlLbl val="0"/>
      </c:catAx>
      <c:valAx>
        <c:axId val="22229274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222292352"/>
        <c:crosses val="autoZero"/>
        <c:crossBetween val="between"/>
      </c:valAx>
      <c:spPr>
        <a:solidFill>
          <a:schemeClr val="bg1"/>
        </a:solidFill>
        <a:ln>
          <a:solidFill>
            <a:schemeClr val="accent1"/>
          </a:solid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r>
              <a:rPr lang="en-US"/>
              <a:t>PHONE NUMBER ERROrS </a:t>
            </a:r>
          </a:p>
        </c:rich>
      </c:tx>
      <c:layout/>
      <c:overlay val="0"/>
      <c:spPr>
        <a:noFill/>
        <a:ln>
          <a:noFill/>
        </a:ln>
        <a:effectLst/>
      </c:spPr>
      <c:txPr>
        <a:bodyPr rot="0" spcFirstLastPara="1" vertOverflow="ellipsis" vert="horz" wrap="square" anchor="ctr" anchorCtr="1"/>
        <a:lstStyle/>
        <a:p>
          <a:pPr>
            <a:defRPr sz="1500" b="1" i="0" u="none" strike="noStrike" kern="1200" cap="all" spc="100" normalizeH="0" baseline="0">
              <a:solidFill>
                <a:schemeClr val="lt1"/>
              </a:solidFill>
              <a:latin typeface="+mn-lt"/>
              <a:ea typeface="+mn-ea"/>
              <a:cs typeface="+mn-cs"/>
            </a:defRPr>
          </a:pPr>
          <a:endParaRPr lang="en-US"/>
        </a:p>
      </c:txPr>
    </c:title>
    <c:autoTitleDeleted val="0"/>
    <c:plotArea>
      <c:layout/>
      <c:lineChart>
        <c:grouping val="standard"/>
        <c:varyColors val="0"/>
        <c:ser>
          <c:idx val="0"/>
          <c:order val="0"/>
          <c:tx>
            <c:strRef>
              <c:f>'[Whats App Leads and Conversion.xlsx]Sheet1'!$B$14</c:f>
              <c:strCache>
                <c:ptCount val="1"/>
                <c:pt idx="0">
                  <c:v>PHONE NUMBER ERROS </c:v>
                </c:pt>
              </c:strCache>
            </c:strRef>
          </c:tx>
          <c:spPr>
            <a:ln w="25400" cap="rnd">
              <a:solidFill>
                <a:schemeClr val="lt1"/>
              </a:solidFill>
              <a:round/>
            </a:ln>
            <a:effectLst>
              <a:outerShdw dist="25400" dir="2700000" algn="tl" rotWithShape="0">
                <a:schemeClr val="accent1"/>
              </a:outerShdw>
            </a:effectLst>
          </c:spPr>
          <c:marker>
            <c:symbol val="none"/>
          </c:marker>
          <c:dPt>
            <c:idx val="1"/>
            <c:marker>
              <c:symbol val="none"/>
            </c:marker>
            <c:bubble3D val="0"/>
            <c:spPr>
              <a:ln w="25400" cap="rnd">
                <a:solidFill>
                  <a:schemeClr val="tx1"/>
                </a:solidFill>
                <a:round/>
              </a:ln>
              <a:effectLst>
                <a:outerShdw dist="25400" dir="2700000" algn="tl" rotWithShape="0">
                  <a:schemeClr val="accent1"/>
                </a:outerShdw>
              </a:effectLst>
            </c:spPr>
          </c:dPt>
          <c:dPt>
            <c:idx val="2"/>
            <c:marker>
              <c:symbol val="none"/>
            </c:marker>
            <c:bubble3D val="0"/>
            <c:spPr>
              <a:ln w="25400" cap="rnd">
                <a:solidFill>
                  <a:schemeClr val="tx1"/>
                </a:solidFill>
                <a:round/>
              </a:ln>
              <a:effectLst>
                <a:outerShdw dist="25400" dir="2700000" algn="tl" rotWithShape="0">
                  <a:schemeClr val="accent1"/>
                </a:outerShdw>
              </a:effectLst>
            </c:spPr>
          </c:dPt>
          <c:dPt>
            <c:idx val="3"/>
            <c:marker>
              <c:symbol val="none"/>
            </c:marker>
            <c:bubble3D val="0"/>
            <c:spPr>
              <a:ln w="25400" cap="rnd">
                <a:solidFill>
                  <a:schemeClr val="tx1"/>
                </a:solidFill>
                <a:round/>
              </a:ln>
              <a:effectLst>
                <a:outerShdw dist="25400" dir="2700000" algn="tl" rotWithShape="0">
                  <a:schemeClr val="accent1"/>
                </a:outerShdw>
              </a:effectLst>
            </c:spPr>
          </c:dPt>
          <c:dLbls>
            <c:spPr>
              <a:solidFill>
                <a:schemeClr val="accent1"/>
              </a:solidFill>
              <a:ln>
                <a:solidFill>
                  <a:srgbClr val="FF0000"/>
                </a:solid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accent1">
                          <a:lumMod val="60000"/>
                          <a:lumOff val="40000"/>
                        </a:schemeClr>
                      </a:solidFill>
                    </a:ln>
                    <a:effectLst/>
                  </c:spPr>
                </c15:leaderLines>
              </c:ext>
            </c:extLst>
          </c:dLbls>
          <c:cat>
            <c:strRef>
              <c:f>'[Whats App Leads and Conversion.xlsx]Sheet1'!$A$15:$A$18</c:f>
              <c:strCache>
                <c:ptCount val="4"/>
                <c:pt idx="0">
                  <c:v>JAN</c:v>
                </c:pt>
                <c:pt idx="1">
                  <c:v>FEB</c:v>
                </c:pt>
                <c:pt idx="2">
                  <c:v>MARCH</c:v>
                </c:pt>
                <c:pt idx="3">
                  <c:v>APRIL</c:v>
                </c:pt>
              </c:strCache>
            </c:strRef>
          </c:cat>
          <c:val>
            <c:numRef>
              <c:f>'[Whats App Leads and Conversion.xlsx]Sheet1'!$B$15:$B$18</c:f>
              <c:numCache>
                <c:formatCode>0%</c:formatCode>
                <c:ptCount val="4"/>
                <c:pt idx="0">
                  <c:v>0.21</c:v>
                </c:pt>
                <c:pt idx="1">
                  <c:v>0.2</c:v>
                </c:pt>
                <c:pt idx="2">
                  <c:v>0.22</c:v>
                </c:pt>
                <c:pt idx="3">
                  <c:v>0.23</c:v>
                </c:pt>
              </c:numCache>
            </c:numRef>
          </c:val>
          <c:smooth val="0"/>
        </c:ser>
        <c:dLbls>
          <c:dLblPos val="ctr"/>
          <c:showLegendKey val="0"/>
          <c:showVal val="1"/>
          <c:showCatName val="0"/>
          <c:showSerName val="0"/>
          <c:showPercent val="0"/>
          <c:showBubbleSize val="0"/>
        </c:dLbls>
        <c:dropLines>
          <c:spPr>
            <a:ln w="9525" cap="flat" cmpd="sng" algn="ctr">
              <a:gradFill>
                <a:gsLst>
                  <a:gs pos="0">
                    <a:schemeClr val="lt1"/>
                  </a:gs>
                  <a:gs pos="100000">
                    <a:schemeClr val="lt1">
                      <a:alpha val="0"/>
                    </a:schemeClr>
                  </a:gs>
                </a:gsLst>
                <a:lin ang="5400000" scaled="0"/>
              </a:gradFill>
              <a:round/>
            </a:ln>
            <a:effectLst/>
          </c:spPr>
        </c:dropLines>
        <c:smooth val="0"/>
        <c:axId val="765532872"/>
        <c:axId val="765526992"/>
      </c:lineChart>
      <c:catAx>
        <c:axId val="7655328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30" baseline="0">
                <a:solidFill>
                  <a:schemeClr val="lt1"/>
                </a:solidFill>
                <a:latin typeface="+mn-lt"/>
                <a:ea typeface="+mn-ea"/>
                <a:cs typeface="+mn-cs"/>
              </a:defRPr>
            </a:pPr>
            <a:endParaRPr lang="en-US"/>
          </a:p>
        </c:txPr>
        <c:crossAx val="765526992"/>
        <c:crosses val="autoZero"/>
        <c:auto val="1"/>
        <c:lblAlgn val="ctr"/>
        <c:lblOffset val="100"/>
        <c:noMultiLvlLbl val="0"/>
      </c:catAx>
      <c:valAx>
        <c:axId val="765526992"/>
        <c:scaling>
          <c:orientation val="minMax"/>
        </c:scaling>
        <c:delete val="1"/>
        <c:axPos val="l"/>
        <c:numFmt formatCode="0%" sourceLinked="1"/>
        <c:majorTickMark val="none"/>
        <c:minorTickMark val="none"/>
        <c:tickLblPos val="nextTo"/>
        <c:crossAx val="765532872"/>
        <c:crosses val="autoZero"/>
        <c:crossBetween val="between"/>
      </c:valAx>
      <c:spPr>
        <a:noFill/>
        <a:ln>
          <a:noFill/>
        </a:ln>
        <a:effectLst/>
      </c:spPr>
    </c:plotArea>
    <c:plotVisOnly val="1"/>
    <c:dispBlanksAs val="zero"/>
    <c:showDLblsOverMax val="0"/>
  </c:chart>
  <c:spPr>
    <a:solidFill>
      <a:schemeClr val="accent1">
        <a:lumMod val="60000"/>
        <a:lumOff val="40000"/>
      </a:schemeClr>
    </a:solidFill>
    <a:ln w="9525" cap="flat" cmpd="sng" algn="ctr">
      <a:solidFill>
        <a:schemeClr val="lt1">
          <a:lumMod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MONTH</a:t>
            </a:r>
            <a:r>
              <a:rPr lang="en-US" sz="1200" baseline="0"/>
              <a:t> - WISE (PATIENT WAITING TIME &lt; 1HOUR</a:t>
            </a:r>
            <a:r>
              <a:rPr lang="en-US" baseline="0"/>
              <a:t>)</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Sheet2!$B$1</c:f>
              <c:strCache>
                <c:ptCount val="1"/>
                <c:pt idx="0">
                  <c:v>WAITING TIME - &lt; 1 HOUR </c:v>
                </c:pt>
              </c:strCache>
            </c:strRef>
          </c:tx>
          <c:spPr>
            <a:solidFill>
              <a:schemeClr val="accent4">
                <a:lumMod val="60000"/>
                <a:lumOff val="40000"/>
              </a:schemeClr>
            </a:solidFill>
            <a:ln>
              <a:noFill/>
            </a:ln>
            <a:effectLst/>
            <a:sp3d/>
          </c:spPr>
          <c:invertIfNegative val="0"/>
          <c:dLbls>
            <c:spPr>
              <a:noFill/>
              <a:ln>
                <a:solidFill>
                  <a:srgbClr val="FF0000"/>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Sheet2!$A$2:$A$5</c:f>
              <c:strCache>
                <c:ptCount val="4"/>
                <c:pt idx="0">
                  <c:v>JAN</c:v>
                </c:pt>
                <c:pt idx="1">
                  <c:v>FEB</c:v>
                </c:pt>
                <c:pt idx="2">
                  <c:v>MARCH</c:v>
                </c:pt>
                <c:pt idx="3">
                  <c:v>APRIL</c:v>
                </c:pt>
              </c:strCache>
            </c:strRef>
          </c:cat>
          <c:val>
            <c:numRef>
              <c:f>Sheet2!$B$2:$B$5</c:f>
              <c:numCache>
                <c:formatCode>General</c:formatCode>
                <c:ptCount val="4"/>
                <c:pt idx="0">
                  <c:v>15745</c:v>
                </c:pt>
                <c:pt idx="1">
                  <c:v>16785</c:v>
                </c:pt>
                <c:pt idx="2">
                  <c:v>19876</c:v>
                </c:pt>
                <c:pt idx="3">
                  <c:v>20178</c:v>
                </c:pt>
              </c:numCache>
            </c:numRef>
          </c:val>
          <c:shape val="pyramid"/>
        </c:ser>
        <c:ser>
          <c:idx val="1"/>
          <c:order val="1"/>
          <c:tx>
            <c:strRef>
              <c:f>Sheet2!$C$1</c:f>
              <c:strCache>
                <c:ptCount val="1"/>
                <c:pt idx="0">
                  <c:v>TOTAL</c:v>
                </c:pt>
              </c:strCache>
            </c:strRef>
          </c:tx>
          <c:spPr>
            <a:solidFill>
              <a:schemeClr val="accent1">
                <a:lumMod val="50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Sheet2!$A$2:$A$5</c:f>
              <c:strCache>
                <c:ptCount val="4"/>
                <c:pt idx="0">
                  <c:v>JAN</c:v>
                </c:pt>
                <c:pt idx="1">
                  <c:v>FEB</c:v>
                </c:pt>
                <c:pt idx="2">
                  <c:v>MARCH</c:v>
                </c:pt>
                <c:pt idx="3">
                  <c:v>APRIL</c:v>
                </c:pt>
              </c:strCache>
            </c:strRef>
          </c:cat>
          <c:val>
            <c:numRef>
              <c:f>Sheet2!$C$2:$C$5</c:f>
              <c:numCache>
                <c:formatCode>General</c:formatCode>
                <c:ptCount val="4"/>
                <c:pt idx="0">
                  <c:v>50585</c:v>
                </c:pt>
                <c:pt idx="1">
                  <c:v>46864</c:v>
                </c:pt>
                <c:pt idx="2">
                  <c:v>46980</c:v>
                </c:pt>
                <c:pt idx="3">
                  <c:v>58965</c:v>
                </c:pt>
              </c:numCache>
            </c:numRef>
          </c:val>
          <c:shape val="pyramid"/>
        </c:ser>
        <c:dLbls>
          <c:showLegendKey val="0"/>
          <c:showVal val="0"/>
          <c:showCatName val="0"/>
          <c:showSerName val="0"/>
          <c:showPercent val="0"/>
          <c:showBubbleSize val="0"/>
        </c:dLbls>
        <c:gapWidth val="150"/>
        <c:shape val="box"/>
        <c:axId val="765674904"/>
        <c:axId val="765673728"/>
        <c:axId val="0"/>
      </c:bar3DChart>
      <c:catAx>
        <c:axId val="7656749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65673728"/>
        <c:crosses val="autoZero"/>
        <c:auto val="1"/>
        <c:lblAlgn val="ctr"/>
        <c:lblOffset val="100"/>
        <c:noMultiLvlLbl val="0"/>
      </c:catAx>
      <c:valAx>
        <c:axId val="765673728"/>
        <c:scaling>
          <c:orientation val="minMax"/>
        </c:scaling>
        <c:delete val="1"/>
        <c:axPos val="l"/>
        <c:majorGridlines>
          <c:spPr>
            <a:ln w="9525" cap="flat" cmpd="sng" algn="ctr">
              <a:solidFill>
                <a:schemeClr val="accent4">
                  <a:lumMod val="20000"/>
                  <a:lumOff val="80000"/>
                </a:schemeClr>
              </a:solidFill>
              <a:round/>
            </a:ln>
            <a:effectLst/>
          </c:spPr>
        </c:majorGridlines>
        <c:numFmt formatCode="General" sourceLinked="1"/>
        <c:majorTickMark val="none"/>
        <c:minorTickMark val="none"/>
        <c:tickLblPos val="nextTo"/>
        <c:crossAx val="765674904"/>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solidFill>
          <a:schemeClr val="lt1">
            <a:alpha val="27000"/>
          </a:schemeClr>
        </a:solidFill>
        <a:ln>
          <a:noFill/>
        </a:ln>
        <a:effectLst/>
        <a:sp3d/>
      </c:spPr>
    </c:floor>
    <c:sideWall>
      <c:thickness val="0"/>
      <c:spPr>
        <a:solidFill>
          <a:schemeClr val="bg2"/>
        </a:solidFill>
        <a:ln>
          <a:noFill/>
        </a:ln>
        <a:effectLst/>
        <a:sp3d/>
      </c:spPr>
    </c:sideWall>
    <c:backWall>
      <c:thickness val="0"/>
      <c:spPr>
        <a:solidFill>
          <a:schemeClr val="bg2"/>
        </a:solidFill>
        <a:ln>
          <a:noFill/>
        </a:ln>
        <a:effectLst/>
        <a:sp3d/>
      </c:spPr>
    </c:backWall>
    <c:plotArea>
      <c:layout>
        <c:manualLayout>
          <c:layoutTarget val="inner"/>
          <c:xMode val="edge"/>
          <c:yMode val="edge"/>
          <c:x val="6.5456402157601859E-2"/>
          <c:y val="0.12796538073999453"/>
          <c:w val="0.93196627851628799"/>
          <c:h val="0.76952935283072821"/>
        </c:manualLayout>
      </c:layout>
      <c:bar3DChart>
        <c:barDir val="col"/>
        <c:grouping val="standard"/>
        <c:varyColors val="0"/>
        <c:ser>
          <c:idx val="0"/>
          <c:order val="0"/>
          <c:tx>
            <c:strRef>
              <c:f>'[Whats App Leads and Conversion.xlsx]Sheet1'!$G$1</c:f>
              <c:strCache>
                <c:ptCount val="1"/>
                <c:pt idx="0">
                  <c:v>CONVERTED LEADS</c:v>
                </c:pt>
              </c:strCache>
            </c:strRef>
          </c:tx>
          <c:spPr>
            <a:solidFill>
              <a:schemeClr val="accent1">
                <a:lumMod val="50000"/>
              </a:schemeClr>
            </a:solidFill>
            <a:ln>
              <a:solidFill>
                <a:schemeClr val="tx1"/>
              </a:solidFill>
            </a:ln>
            <a:effectLst/>
            <a:scene3d>
              <a:camera prst="orthographicFront"/>
              <a:lightRig rig="threePt" dir="t"/>
            </a:scene3d>
            <a:sp3d prstMaterial="translucentPowder">
              <a:contourClr>
                <a:schemeClr val="tx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'[Whats App Leads and Conversion.xlsx]Sheet1'!$F$2:$F$5</c:f>
              <c:strCache>
                <c:ptCount val="4"/>
                <c:pt idx="0">
                  <c:v>JAN</c:v>
                </c:pt>
                <c:pt idx="1">
                  <c:v>FEB</c:v>
                </c:pt>
                <c:pt idx="2">
                  <c:v>MARCH</c:v>
                </c:pt>
                <c:pt idx="3">
                  <c:v>APRIL</c:v>
                </c:pt>
              </c:strCache>
            </c:strRef>
          </c:cat>
          <c:val>
            <c:numRef>
              <c:f>'[Whats App Leads and Conversion.xlsx]Sheet1'!$G$2:$G$5</c:f>
              <c:numCache>
                <c:formatCode>0%</c:formatCode>
                <c:ptCount val="4"/>
                <c:pt idx="0" formatCode="0.00%">
                  <c:v>0.115003808073115</c:v>
                </c:pt>
                <c:pt idx="1">
                  <c:v>0.12698412698412698</c:v>
                </c:pt>
                <c:pt idx="2">
                  <c:v>4.5774647887323945E-2</c:v>
                </c:pt>
                <c:pt idx="3" formatCode="0.00%">
                  <c:v>0.1</c:v>
                </c:pt>
              </c:numCache>
            </c:numRef>
          </c:val>
          <c:shape val="pyramid"/>
        </c:ser>
        <c:ser>
          <c:idx val="1"/>
          <c:order val="1"/>
          <c:tx>
            <c:strRef>
              <c:f>'[Whats App Leads and Conversion.xlsx]Sheet1'!$H$1</c:f>
              <c:strCache>
                <c:ptCount val="1"/>
                <c:pt idx="0">
                  <c:v>Projected Conversion - Minimum</c:v>
                </c:pt>
              </c:strCache>
            </c:strRef>
          </c:tx>
          <c:spPr>
            <a:solidFill>
              <a:schemeClr val="accent4">
                <a:lumMod val="75000"/>
              </a:schemeClr>
            </a:solidFill>
            <a:ln>
              <a:solidFill>
                <a:schemeClr val="tx1"/>
              </a:solidFill>
            </a:ln>
            <a:effectLst/>
            <a:scene3d>
              <a:camera prst="orthographicFront"/>
              <a:lightRig rig="threePt" dir="t"/>
            </a:scene3d>
            <a:sp3d prstMaterial="translucentPowder">
              <a:contourClr>
                <a:schemeClr val="tx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50000"/>
                        <a:lumOff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'[Whats App Leads and Conversion.xlsx]Sheet1'!$F$2:$F$5</c:f>
              <c:strCache>
                <c:ptCount val="4"/>
                <c:pt idx="0">
                  <c:v>JAN</c:v>
                </c:pt>
                <c:pt idx="1">
                  <c:v>FEB</c:v>
                </c:pt>
                <c:pt idx="2">
                  <c:v>MARCH</c:v>
                </c:pt>
                <c:pt idx="3">
                  <c:v>APRIL</c:v>
                </c:pt>
              </c:strCache>
            </c:strRef>
          </c:cat>
          <c:val>
            <c:numRef>
              <c:f>'[Whats App Leads and Conversion.xlsx]Sheet1'!$H$2:$H$5</c:f>
              <c:numCache>
                <c:formatCode>0%</c:formatCode>
                <c:ptCount val="4"/>
                <c:pt idx="0">
                  <c:v>0.29931454683929931</c:v>
                </c:pt>
                <c:pt idx="1">
                  <c:v>0.25718685831622179</c:v>
                </c:pt>
                <c:pt idx="2">
                  <c:v>0.19131455399061034</c:v>
                </c:pt>
                <c:pt idx="3">
                  <c:v>0.34984066284257487</c:v>
                </c:pt>
              </c:numCache>
            </c:numRef>
          </c:val>
          <c:shape val="pyramid"/>
        </c:ser>
        <c:dLbls>
          <c:showLegendKey val="0"/>
          <c:showVal val="0"/>
          <c:showCatName val="0"/>
          <c:showSerName val="0"/>
          <c:showPercent val="0"/>
          <c:showBubbleSize val="0"/>
        </c:dLbls>
        <c:gapWidth val="150"/>
        <c:shape val="box"/>
        <c:axId val="544873680"/>
        <c:axId val="544874072"/>
        <c:axId val="540731072"/>
      </c:bar3DChart>
      <c:catAx>
        <c:axId val="544873680"/>
        <c:scaling>
          <c:orientation val="minMax"/>
        </c:scaling>
        <c:delete val="1"/>
        <c:axPos val="b"/>
        <c:numFmt formatCode="General" sourceLinked="1"/>
        <c:majorTickMark val="none"/>
        <c:minorTickMark val="none"/>
        <c:tickLblPos val="nextTo"/>
        <c:crossAx val="544874072"/>
        <c:crosses val="autoZero"/>
        <c:auto val="1"/>
        <c:lblAlgn val="ctr"/>
        <c:lblOffset val="100"/>
        <c:noMultiLvlLbl val="0"/>
      </c:catAx>
      <c:valAx>
        <c:axId val="544874072"/>
        <c:scaling>
          <c:orientation val="minMax"/>
        </c:scaling>
        <c:delete val="0"/>
        <c:axPos val="l"/>
        <c:majorGridlines>
          <c:spPr>
            <a:ln w="9525" cap="flat" cmpd="sng" algn="ctr">
              <a:solidFill>
                <a:schemeClr val="tx1">
                  <a:lumMod val="5000"/>
                  <a:lumOff val="9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en-US"/>
          </a:p>
        </c:txPr>
        <c:crossAx val="544873680"/>
        <c:crosses val="autoZero"/>
        <c:crossBetween val="between"/>
        <c:majorUnit val="0.5"/>
      </c:valAx>
      <c:serAx>
        <c:axId val="540731072"/>
        <c:scaling>
          <c:orientation val="minMax"/>
        </c:scaling>
        <c:delete val="0"/>
        <c:axPos val="b"/>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544874072"/>
      </c:serAx>
      <c:spPr>
        <a:noFill/>
        <a:ln>
          <a:noFill/>
        </a:ln>
        <a:effectLst/>
      </c:spPr>
    </c:plotArea>
    <c:legend>
      <c:legendPos val="b"/>
      <c:layout/>
      <c:overlay val="0"/>
      <c:spPr>
        <a:noFill/>
        <a:ln>
          <a:solidFill>
            <a:schemeClr val="tx1">
              <a:alpha val="92000"/>
            </a:schemeClr>
          </a:solid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38">
  <cs:axisTitle>
    <cs:lnRef idx="0"/>
    <cs:fillRef idx="0"/>
    <cs:effectRef idx="0"/>
    <cs:fontRef idx="minor">
      <a:schemeClr val="lt1"/>
    </cs:fontRef>
    <cs:defRPr sz="900" b="1" kern="1200"/>
  </cs:axisTitle>
  <cs:categoryAxis>
    <cs:lnRef idx="0">
      <cs:styleClr val="0"/>
    </cs:lnRef>
    <cs:fillRef idx="0"/>
    <cs:effectRef idx="0"/>
    <cs:fontRef idx="minor">
      <a:schemeClr val="lt1"/>
    </cs:fontRef>
    <cs:defRPr sz="900" kern="1200" spc="3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lt1">
            <a:lumMod val="85000"/>
          </a:schemeClr>
        </a:solidFill>
        <a:round/>
      </a:ln>
    </cs:spPr>
    <cs:defRPr sz="1000" kern="1200"/>
  </cs:chartArea>
  <cs:dataLabel>
    <cs:lnRef idx="0"/>
    <cs:fillRef idx="0">
      <cs:styleClr val="0"/>
    </cs:fillRef>
    <cs:effectRef idx="0"/>
    <cs:fontRef idx="minor">
      <a:schemeClr val="lt1"/>
    </cs:fontRef>
    <cs:spPr>
      <a:solidFill>
        <a:schemeClr val="phClr"/>
      </a:solidFill>
    </cs:spPr>
    <cs:defRPr sz="900" b="1" kern="1200"/>
  </cs:dataLabel>
  <cs:dataLabelCallout>
    <cs:lnRef idx="0">
      <cs:styleClr val="auto"/>
    </cs:lnRef>
    <cs:fillRef idx="0"/>
    <cs:effectRef idx="0"/>
    <cs:fontRef idx="minor">
      <cs:styleClr val="auto"/>
    </cs:fontRef>
    <cs:spPr>
      <a:solidFill>
        <a:schemeClr val="lt1"/>
      </a:solidFill>
      <a:ln>
        <a:solidFill>
          <a:schemeClr val="ph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25400"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cs:spPr>
  </cs:dataPointMarker>
  <cs:dataPointMarkerLayout symbol="circle" size="14"/>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fillRef idx="0"/>
    <cs:effectRef idx="0"/>
    <cs:fontRef idx="minor">
      <a:schemeClr val="dk1"/>
    </cs:fontRef>
    <cs:spPr>
      <a:ln w="9525" cap="flat" cmpd="sng" algn="ctr">
        <a:gradFill>
          <a:gsLst>
            <a:gs pos="0">
              <a:schemeClr val="lt1"/>
            </a:gs>
            <a:gs pos="100000">
              <a:schemeClr val="lt1">
                <a:alpha val="0"/>
              </a:schemeClr>
            </a:gs>
          </a:gsLst>
          <a:lin ang="5400000" scaled="0"/>
        </a:gradFill>
        <a:round/>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2">
  <cs:axisTitle>
    <cs:lnRef idx="0"/>
    <cs:fillRef idx="0"/>
    <cs:effectRef idx="0"/>
    <cs:fontRef idx="minor">
      <a:schemeClr val="tx1">
        <a:lumMod val="50000"/>
        <a:lumOff val="50000"/>
      </a:schemeClr>
    </cs:fontRef>
    <cs:defRPr sz="1197" kern="1200"/>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lumMod val="75000"/>
          </a:schemeClr>
        </a:solidFill>
      </a:ln>
    </cs:spPr>
  </cs:dataPoint>
  <cs:dataPoint3D>
    <cs:lnRef idx="0">
      <cs:styleClr val="auto"/>
    </cs:lnRef>
    <cs:fillRef idx="0">
      <cs:styleClr val="auto"/>
    </cs:fillRef>
    <cs:effectRef idx="0"/>
    <cs:fontRef idx="minor">
      <a:schemeClr val="tx1"/>
    </cs:fontRef>
    <cs:spPr>
      <a:solidFill>
        <a:schemeClr val="phClr"/>
      </a:solidFill>
      <a:ln>
        <a:solidFill>
          <a:schemeClr val="phClr">
            <a:lumMod val="75000"/>
          </a:schemeClr>
        </a:solidFill>
      </a:ln>
      <a:scene3d>
        <a:camera prst="orthographicFront"/>
        <a:lightRig rig="threePt" dir="t"/>
      </a:scene3d>
      <a:sp3d prstMaterial="translucentPowder"/>
    </cs:spPr>
  </cs:dataPoint3D>
  <cs:dataPointLine>
    <cs:lnRef idx="0">
      <cs:styleClr val="auto"/>
    </cs:lnRef>
    <cs:fillRef idx="0"/>
    <cs:effectRef idx="0"/>
    <cs:fontRef idx="minor">
      <a:schemeClr val="tx1"/>
    </cs:fontRef>
    <cs:spPr>
      <a:ln w="28575" cap="rnd">
        <a:solidFill>
          <a:schemeClr val="phClr">
            <a:alpha val="70000"/>
          </a:schemeClr>
        </a:solidFill>
        <a:round/>
      </a:ln>
    </cs:spPr>
  </cs:dataPointLine>
  <cs:dataPointMarker>
    <cs:lnRef idx="0">
      <cs:styleClr val="auto"/>
    </cs:lnRef>
    <cs:fillRef idx="0">
      <cs:styleClr val="auto"/>
    </cs:fillRef>
    <cs:effectRef idx="0"/>
    <cs:fontRef idx="minor">
      <a:schemeClr val="dk1"/>
    </cs:fontRef>
    <cs:spPr>
      <a:solidFill>
        <a:schemeClr val="phClr">
          <a:alpha val="70000"/>
        </a:schemeClr>
      </a:solidFill>
      <a:ln>
        <a:solidFill>
          <a:schemeClr val="phClr">
            <a:lumMod val="7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tx1"/>
    </cs:fontRef>
    <cs:spPr>
      <a:solidFill>
        <a:schemeClr val="lt1">
          <a:alpha val="27000"/>
        </a:schemeClr>
      </a:solidFill>
      <a:sp3d/>
    </cs:spPr>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0" kern="1200" cap="none" spc="5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tx1"/>
    </cs:fontRef>
    <cs:spPr>
      <a:sp3d/>
    </cs:spPr>
  </cs:wall>
</cs:chartStyl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7E9EB8-0F78-44C8-BD46-1640F8B0C975}" type="doc">
      <dgm:prSet loTypeId="urn:microsoft.com/office/officeart/2008/layout/LinedList" loCatId="list" qsTypeId="urn:microsoft.com/office/officeart/2005/8/quickstyle/simple5" qsCatId="simple" csTypeId="urn:microsoft.com/office/officeart/2005/8/colors/accent0_1" csCatId="mainScheme" phldr="1"/>
      <dgm:spPr/>
      <dgm:t>
        <a:bodyPr/>
        <a:lstStyle/>
        <a:p>
          <a:endParaRPr lang="en-US"/>
        </a:p>
      </dgm:t>
    </dgm:pt>
    <dgm:pt modelId="{5E8315EE-7550-405D-8228-2BD7B6028327}">
      <dgm:prSet/>
      <dgm:spPr/>
      <dgm:t>
        <a:bodyPr/>
        <a:lstStyle/>
        <a:p>
          <a:pPr rtl="0"/>
          <a:r>
            <a:rPr lang="en-US" dirty="0" smtClean="0"/>
            <a:t>Determining the gaps and difficulties in the current hospital system</a:t>
          </a:r>
          <a:endParaRPr lang="en-US" dirty="0"/>
        </a:p>
      </dgm:t>
    </dgm:pt>
    <dgm:pt modelId="{59FB2C15-8BCE-422B-8692-E3524EC76B5B}" type="parTrans" cxnId="{4C5A9C51-7900-45A1-ACA3-18243A00A2C1}">
      <dgm:prSet/>
      <dgm:spPr/>
      <dgm:t>
        <a:bodyPr/>
        <a:lstStyle/>
        <a:p>
          <a:endParaRPr lang="en-US"/>
        </a:p>
      </dgm:t>
    </dgm:pt>
    <dgm:pt modelId="{CF12BC08-A8CA-41E0-9AB9-91017DD53567}" type="sibTrans" cxnId="{4C5A9C51-7900-45A1-ACA3-18243A00A2C1}">
      <dgm:prSet/>
      <dgm:spPr/>
      <dgm:t>
        <a:bodyPr/>
        <a:lstStyle/>
        <a:p>
          <a:endParaRPr lang="en-US"/>
        </a:p>
      </dgm:t>
    </dgm:pt>
    <dgm:pt modelId="{D95BB5FE-667D-4D36-BF58-B4B7F7DF374E}">
      <dgm:prSet/>
      <dgm:spPr/>
      <dgm:t>
        <a:bodyPr/>
        <a:lstStyle/>
        <a:p>
          <a:pPr rtl="0"/>
          <a:r>
            <a:rPr lang="en-US" dirty="0" smtClean="0"/>
            <a:t>Figuring out the specifications and features that a new application would need to address</a:t>
          </a:r>
          <a:endParaRPr lang="en-US" dirty="0"/>
        </a:p>
      </dgm:t>
    </dgm:pt>
    <dgm:pt modelId="{64E9EC60-1450-4A63-9B93-EC485C548D23}" type="parTrans" cxnId="{379D2614-5B69-48B7-B85A-312D13FEFACD}">
      <dgm:prSet/>
      <dgm:spPr/>
      <dgm:t>
        <a:bodyPr/>
        <a:lstStyle/>
        <a:p>
          <a:endParaRPr lang="en-US"/>
        </a:p>
      </dgm:t>
    </dgm:pt>
    <dgm:pt modelId="{29148E46-23C0-4D42-AF39-0000FA292F0D}" type="sibTrans" cxnId="{379D2614-5B69-48B7-B85A-312D13FEFACD}">
      <dgm:prSet/>
      <dgm:spPr/>
      <dgm:t>
        <a:bodyPr/>
        <a:lstStyle/>
        <a:p>
          <a:endParaRPr lang="en-US"/>
        </a:p>
      </dgm:t>
    </dgm:pt>
    <dgm:pt modelId="{E3A5D518-4458-43FA-BC03-637AAFABF039}">
      <dgm:prSet/>
      <dgm:spPr/>
      <dgm:t>
        <a:bodyPr/>
        <a:lstStyle/>
        <a:p>
          <a:pPr rtl="0"/>
          <a:r>
            <a:rPr lang="en-US" dirty="0" smtClean="0"/>
            <a:t>Assessing the new application's potential effects on hospital </a:t>
          </a:r>
          <a:r>
            <a:rPr lang="en-US" dirty="0" smtClean="0"/>
            <a:t>workflow</a:t>
          </a:r>
          <a:r>
            <a:rPr lang="en-US" dirty="0" smtClean="0"/>
            <a:t>.</a:t>
          </a:r>
          <a:endParaRPr lang="en-US" dirty="0"/>
        </a:p>
      </dgm:t>
    </dgm:pt>
    <dgm:pt modelId="{05196149-6AD6-411A-92DE-58F4A28F82FA}" type="parTrans" cxnId="{A3D50362-D42A-4C74-83B7-AA7BE8909A5C}">
      <dgm:prSet/>
      <dgm:spPr/>
      <dgm:t>
        <a:bodyPr/>
        <a:lstStyle/>
        <a:p>
          <a:endParaRPr lang="en-US"/>
        </a:p>
      </dgm:t>
    </dgm:pt>
    <dgm:pt modelId="{A5B543A0-B000-4EA1-8A0D-3E97D9761FBA}" type="sibTrans" cxnId="{A3D50362-D42A-4C74-83B7-AA7BE8909A5C}">
      <dgm:prSet/>
      <dgm:spPr/>
      <dgm:t>
        <a:bodyPr/>
        <a:lstStyle/>
        <a:p>
          <a:endParaRPr lang="en-US"/>
        </a:p>
      </dgm:t>
    </dgm:pt>
    <dgm:pt modelId="{66EDD49E-FD2B-46F2-B002-0E72ED0DF73B}">
      <dgm:prSet/>
      <dgm:spPr/>
      <dgm:t>
        <a:bodyPr/>
        <a:lstStyle/>
        <a:p>
          <a:pPr rtl="0"/>
          <a:r>
            <a:rPr lang="en-US" dirty="0" smtClean="0"/>
            <a:t>Determine whether it is feasible to integrate the new application into the hospital system.</a:t>
          </a:r>
          <a:endParaRPr lang="en-US" dirty="0"/>
        </a:p>
      </dgm:t>
    </dgm:pt>
    <dgm:pt modelId="{5A90E0C7-5689-4C53-BAD6-A8B59090934B}" type="parTrans" cxnId="{086970B9-B00C-4488-B158-63428A20179A}">
      <dgm:prSet/>
      <dgm:spPr/>
      <dgm:t>
        <a:bodyPr/>
        <a:lstStyle/>
        <a:p>
          <a:endParaRPr lang="en-US"/>
        </a:p>
      </dgm:t>
    </dgm:pt>
    <dgm:pt modelId="{78269691-C92B-4280-AB06-373F0AE76394}" type="sibTrans" cxnId="{086970B9-B00C-4488-B158-63428A20179A}">
      <dgm:prSet/>
      <dgm:spPr/>
      <dgm:t>
        <a:bodyPr/>
        <a:lstStyle/>
        <a:p>
          <a:endParaRPr lang="en-US"/>
        </a:p>
      </dgm:t>
    </dgm:pt>
    <dgm:pt modelId="{E9B18307-E51A-44B0-A7E7-95009FB02EF6}">
      <dgm:prSet/>
      <dgm:spPr/>
      <dgm:t>
        <a:bodyPr/>
        <a:lstStyle/>
        <a:p>
          <a:pPr rtl="0"/>
          <a:r>
            <a:rPr lang="en-US" dirty="0" smtClean="0"/>
            <a:t>Creating suggestions based on the study's findings for the implementation and optimization of the new application in the hospital system.</a:t>
          </a:r>
          <a:endParaRPr lang="en-US" dirty="0"/>
        </a:p>
      </dgm:t>
    </dgm:pt>
    <dgm:pt modelId="{2A820251-03E5-46F1-BE15-504C5873FDFA}" type="parTrans" cxnId="{BC6727AF-3992-47BF-9925-A309DBA217CE}">
      <dgm:prSet/>
      <dgm:spPr/>
      <dgm:t>
        <a:bodyPr/>
        <a:lstStyle/>
        <a:p>
          <a:endParaRPr lang="en-US"/>
        </a:p>
      </dgm:t>
    </dgm:pt>
    <dgm:pt modelId="{5E25725E-43FD-4E4A-A82B-4489C88FC8C3}" type="sibTrans" cxnId="{BC6727AF-3992-47BF-9925-A309DBA217CE}">
      <dgm:prSet/>
      <dgm:spPr/>
      <dgm:t>
        <a:bodyPr/>
        <a:lstStyle/>
        <a:p>
          <a:endParaRPr lang="en-US"/>
        </a:p>
      </dgm:t>
    </dgm:pt>
    <dgm:pt modelId="{AAEAF5B0-83BA-4C6C-9078-EE4F3E38B14B}" type="pres">
      <dgm:prSet presAssocID="{437E9EB8-0F78-44C8-BD46-1640F8B0C975}" presName="vert0" presStyleCnt="0">
        <dgm:presLayoutVars>
          <dgm:dir/>
          <dgm:animOne val="branch"/>
          <dgm:animLvl val="lvl"/>
        </dgm:presLayoutVars>
      </dgm:prSet>
      <dgm:spPr/>
      <dgm:t>
        <a:bodyPr/>
        <a:lstStyle/>
        <a:p>
          <a:endParaRPr lang="en-US"/>
        </a:p>
      </dgm:t>
    </dgm:pt>
    <dgm:pt modelId="{4C3A46F7-6364-404C-B88E-EFD599F95CC8}" type="pres">
      <dgm:prSet presAssocID="{5E8315EE-7550-405D-8228-2BD7B6028327}" presName="thickLine" presStyleLbl="alignNode1" presStyleIdx="0" presStyleCnt="5"/>
      <dgm:spPr/>
    </dgm:pt>
    <dgm:pt modelId="{80EFBF2D-8379-4E7B-BCC6-DDA4ED6CB7D0}" type="pres">
      <dgm:prSet presAssocID="{5E8315EE-7550-405D-8228-2BD7B6028327}" presName="horz1" presStyleCnt="0"/>
      <dgm:spPr/>
    </dgm:pt>
    <dgm:pt modelId="{A7C9DAB1-4E9E-4645-979D-DA84C009E845}" type="pres">
      <dgm:prSet presAssocID="{5E8315EE-7550-405D-8228-2BD7B6028327}" presName="tx1" presStyleLbl="revTx" presStyleIdx="0" presStyleCnt="5"/>
      <dgm:spPr/>
      <dgm:t>
        <a:bodyPr/>
        <a:lstStyle/>
        <a:p>
          <a:endParaRPr lang="en-US"/>
        </a:p>
      </dgm:t>
    </dgm:pt>
    <dgm:pt modelId="{FCE80D8A-1076-442D-873B-D677D74AAEE5}" type="pres">
      <dgm:prSet presAssocID="{5E8315EE-7550-405D-8228-2BD7B6028327}" presName="vert1" presStyleCnt="0"/>
      <dgm:spPr/>
    </dgm:pt>
    <dgm:pt modelId="{FC467297-B42D-42E0-AE2A-5F4460057B2F}" type="pres">
      <dgm:prSet presAssocID="{D95BB5FE-667D-4D36-BF58-B4B7F7DF374E}" presName="thickLine" presStyleLbl="alignNode1" presStyleIdx="1" presStyleCnt="5"/>
      <dgm:spPr/>
    </dgm:pt>
    <dgm:pt modelId="{DD83D601-E920-44C2-8FDB-5D0BAEE6F177}" type="pres">
      <dgm:prSet presAssocID="{D95BB5FE-667D-4D36-BF58-B4B7F7DF374E}" presName="horz1" presStyleCnt="0"/>
      <dgm:spPr/>
    </dgm:pt>
    <dgm:pt modelId="{B88A7EBA-0949-4E86-A7E2-FE6CD22204FE}" type="pres">
      <dgm:prSet presAssocID="{D95BB5FE-667D-4D36-BF58-B4B7F7DF374E}" presName="tx1" presStyleLbl="revTx" presStyleIdx="1" presStyleCnt="5"/>
      <dgm:spPr/>
      <dgm:t>
        <a:bodyPr/>
        <a:lstStyle/>
        <a:p>
          <a:endParaRPr lang="en-US"/>
        </a:p>
      </dgm:t>
    </dgm:pt>
    <dgm:pt modelId="{2A25CFA5-AB02-4FDD-B4B6-CDAA2A7B837C}" type="pres">
      <dgm:prSet presAssocID="{D95BB5FE-667D-4D36-BF58-B4B7F7DF374E}" presName="vert1" presStyleCnt="0"/>
      <dgm:spPr/>
    </dgm:pt>
    <dgm:pt modelId="{29373A5F-6E74-4E59-B39D-0664795E908A}" type="pres">
      <dgm:prSet presAssocID="{E3A5D518-4458-43FA-BC03-637AAFABF039}" presName="thickLine" presStyleLbl="alignNode1" presStyleIdx="2" presStyleCnt="5"/>
      <dgm:spPr/>
    </dgm:pt>
    <dgm:pt modelId="{5DB4968C-8C20-459C-9BE6-B19838C9096B}" type="pres">
      <dgm:prSet presAssocID="{E3A5D518-4458-43FA-BC03-637AAFABF039}" presName="horz1" presStyleCnt="0"/>
      <dgm:spPr/>
    </dgm:pt>
    <dgm:pt modelId="{7E85ACBD-889C-4D85-A0F0-17521EC5F543}" type="pres">
      <dgm:prSet presAssocID="{E3A5D518-4458-43FA-BC03-637AAFABF039}" presName="tx1" presStyleLbl="revTx" presStyleIdx="2" presStyleCnt="5"/>
      <dgm:spPr/>
      <dgm:t>
        <a:bodyPr/>
        <a:lstStyle/>
        <a:p>
          <a:endParaRPr lang="en-US"/>
        </a:p>
      </dgm:t>
    </dgm:pt>
    <dgm:pt modelId="{C6057DA7-1F9B-488A-951E-193ACDEF8F95}" type="pres">
      <dgm:prSet presAssocID="{E3A5D518-4458-43FA-BC03-637AAFABF039}" presName="vert1" presStyleCnt="0"/>
      <dgm:spPr/>
    </dgm:pt>
    <dgm:pt modelId="{48A62680-2198-4D7A-BB00-E0419789C648}" type="pres">
      <dgm:prSet presAssocID="{66EDD49E-FD2B-46F2-B002-0E72ED0DF73B}" presName="thickLine" presStyleLbl="alignNode1" presStyleIdx="3" presStyleCnt="5"/>
      <dgm:spPr/>
    </dgm:pt>
    <dgm:pt modelId="{49364050-42DC-450E-AC48-440863405F01}" type="pres">
      <dgm:prSet presAssocID="{66EDD49E-FD2B-46F2-B002-0E72ED0DF73B}" presName="horz1" presStyleCnt="0"/>
      <dgm:spPr/>
    </dgm:pt>
    <dgm:pt modelId="{8423D44F-8FBC-4254-96F4-2E4D6263C943}" type="pres">
      <dgm:prSet presAssocID="{66EDD49E-FD2B-46F2-B002-0E72ED0DF73B}" presName="tx1" presStyleLbl="revTx" presStyleIdx="3" presStyleCnt="5"/>
      <dgm:spPr/>
      <dgm:t>
        <a:bodyPr/>
        <a:lstStyle/>
        <a:p>
          <a:endParaRPr lang="en-US"/>
        </a:p>
      </dgm:t>
    </dgm:pt>
    <dgm:pt modelId="{32B93FF7-344D-41D0-AC5F-0DDDF769B4AD}" type="pres">
      <dgm:prSet presAssocID="{66EDD49E-FD2B-46F2-B002-0E72ED0DF73B}" presName="vert1" presStyleCnt="0"/>
      <dgm:spPr/>
    </dgm:pt>
    <dgm:pt modelId="{471BE2C4-F35F-4154-A686-88F91E460010}" type="pres">
      <dgm:prSet presAssocID="{E9B18307-E51A-44B0-A7E7-95009FB02EF6}" presName="thickLine" presStyleLbl="alignNode1" presStyleIdx="4" presStyleCnt="5"/>
      <dgm:spPr/>
    </dgm:pt>
    <dgm:pt modelId="{54D65AB7-D3C3-4803-AC45-AC8227F442D1}" type="pres">
      <dgm:prSet presAssocID="{E9B18307-E51A-44B0-A7E7-95009FB02EF6}" presName="horz1" presStyleCnt="0"/>
      <dgm:spPr/>
    </dgm:pt>
    <dgm:pt modelId="{AA3DC38E-DF93-4A57-A7DE-16141B71A79F}" type="pres">
      <dgm:prSet presAssocID="{E9B18307-E51A-44B0-A7E7-95009FB02EF6}" presName="tx1" presStyleLbl="revTx" presStyleIdx="4" presStyleCnt="5"/>
      <dgm:spPr/>
      <dgm:t>
        <a:bodyPr/>
        <a:lstStyle/>
        <a:p>
          <a:endParaRPr lang="en-US"/>
        </a:p>
      </dgm:t>
    </dgm:pt>
    <dgm:pt modelId="{B9A90025-1E16-4E4D-AC5F-E6AD64560A35}" type="pres">
      <dgm:prSet presAssocID="{E9B18307-E51A-44B0-A7E7-95009FB02EF6}" presName="vert1" presStyleCnt="0"/>
      <dgm:spPr/>
    </dgm:pt>
  </dgm:ptLst>
  <dgm:cxnLst>
    <dgm:cxn modelId="{F742554F-8BDB-4865-9524-3DAD309FFF93}" type="presOf" srcId="{D95BB5FE-667D-4D36-BF58-B4B7F7DF374E}" destId="{B88A7EBA-0949-4E86-A7E2-FE6CD22204FE}" srcOrd="0" destOrd="0" presId="urn:microsoft.com/office/officeart/2008/layout/LinedList"/>
    <dgm:cxn modelId="{379D2614-5B69-48B7-B85A-312D13FEFACD}" srcId="{437E9EB8-0F78-44C8-BD46-1640F8B0C975}" destId="{D95BB5FE-667D-4D36-BF58-B4B7F7DF374E}" srcOrd="1" destOrd="0" parTransId="{64E9EC60-1450-4A63-9B93-EC485C548D23}" sibTransId="{29148E46-23C0-4D42-AF39-0000FA292F0D}"/>
    <dgm:cxn modelId="{364985C4-A336-4025-950A-7863DDFD62E1}" type="presOf" srcId="{E3A5D518-4458-43FA-BC03-637AAFABF039}" destId="{7E85ACBD-889C-4D85-A0F0-17521EC5F543}" srcOrd="0" destOrd="0" presId="urn:microsoft.com/office/officeart/2008/layout/LinedList"/>
    <dgm:cxn modelId="{B2A98A29-C646-44CF-9DF0-556153E33202}" type="presOf" srcId="{66EDD49E-FD2B-46F2-B002-0E72ED0DF73B}" destId="{8423D44F-8FBC-4254-96F4-2E4D6263C943}" srcOrd="0" destOrd="0" presId="urn:microsoft.com/office/officeart/2008/layout/LinedList"/>
    <dgm:cxn modelId="{3DC60972-104B-491C-AC18-74B233F5928B}" type="presOf" srcId="{437E9EB8-0F78-44C8-BD46-1640F8B0C975}" destId="{AAEAF5B0-83BA-4C6C-9078-EE4F3E38B14B}" srcOrd="0" destOrd="0" presId="urn:microsoft.com/office/officeart/2008/layout/LinedList"/>
    <dgm:cxn modelId="{086970B9-B00C-4488-B158-63428A20179A}" srcId="{437E9EB8-0F78-44C8-BD46-1640F8B0C975}" destId="{66EDD49E-FD2B-46F2-B002-0E72ED0DF73B}" srcOrd="3" destOrd="0" parTransId="{5A90E0C7-5689-4C53-BAD6-A8B59090934B}" sibTransId="{78269691-C92B-4280-AB06-373F0AE76394}"/>
    <dgm:cxn modelId="{EE72B0BA-F24F-41CD-8331-93FFA4A4289D}" type="presOf" srcId="{E9B18307-E51A-44B0-A7E7-95009FB02EF6}" destId="{AA3DC38E-DF93-4A57-A7DE-16141B71A79F}" srcOrd="0" destOrd="0" presId="urn:microsoft.com/office/officeart/2008/layout/LinedList"/>
    <dgm:cxn modelId="{B0DCC904-F3D6-4DCD-BAFF-61D47B173624}" type="presOf" srcId="{5E8315EE-7550-405D-8228-2BD7B6028327}" destId="{A7C9DAB1-4E9E-4645-979D-DA84C009E845}" srcOrd="0" destOrd="0" presId="urn:microsoft.com/office/officeart/2008/layout/LinedList"/>
    <dgm:cxn modelId="{A3D50362-D42A-4C74-83B7-AA7BE8909A5C}" srcId="{437E9EB8-0F78-44C8-BD46-1640F8B0C975}" destId="{E3A5D518-4458-43FA-BC03-637AAFABF039}" srcOrd="2" destOrd="0" parTransId="{05196149-6AD6-411A-92DE-58F4A28F82FA}" sibTransId="{A5B543A0-B000-4EA1-8A0D-3E97D9761FBA}"/>
    <dgm:cxn modelId="{BC6727AF-3992-47BF-9925-A309DBA217CE}" srcId="{437E9EB8-0F78-44C8-BD46-1640F8B0C975}" destId="{E9B18307-E51A-44B0-A7E7-95009FB02EF6}" srcOrd="4" destOrd="0" parTransId="{2A820251-03E5-46F1-BE15-504C5873FDFA}" sibTransId="{5E25725E-43FD-4E4A-A82B-4489C88FC8C3}"/>
    <dgm:cxn modelId="{4C5A9C51-7900-45A1-ACA3-18243A00A2C1}" srcId="{437E9EB8-0F78-44C8-BD46-1640F8B0C975}" destId="{5E8315EE-7550-405D-8228-2BD7B6028327}" srcOrd="0" destOrd="0" parTransId="{59FB2C15-8BCE-422B-8692-E3524EC76B5B}" sibTransId="{CF12BC08-A8CA-41E0-9AB9-91017DD53567}"/>
    <dgm:cxn modelId="{E1EB4935-FCA7-4729-82F2-2548FECC9F12}" type="presParOf" srcId="{AAEAF5B0-83BA-4C6C-9078-EE4F3E38B14B}" destId="{4C3A46F7-6364-404C-B88E-EFD599F95CC8}" srcOrd="0" destOrd="0" presId="urn:microsoft.com/office/officeart/2008/layout/LinedList"/>
    <dgm:cxn modelId="{8020E38F-6009-4E58-9865-A1A2F8C7CB32}" type="presParOf" srcId="{AAEAF5B0-83BA-4C6C-9078-EE4F3E38B14B}" destId="{80EFBF2D-8379-4E7B-BCC6-DDA4ED6CB7D0}" srcOrd="1" destOrd="0" presId="urn:microsoft.com/office/officeart/2008/layout/LinedList"/>
    <dgm:cxn modelId="{32AB8E5A-00FB-4FB6-8F06-BE23DDF5CC21}" type="presParOf" srcId="{80EFBF2D-8379-4E7B-BCC6-DDA4ED6CB7D0}" destId="{A7C9DAB1-4E9E-4645-979D-DA84C009E845}" srcOrd="0" destOrd="0" presId="urn:microsoft.com/office/officeart/2008/layout/LinedList"/>
    <dgm:cxn modelId="{EED7684F-2CD2-4AAD-AE5A-AC8B4DB63E00}" type="presParOf" srcId="{80EFBF2D-8379-4E7B-BCC6-DDA4ED6CB7D0}" destId="{FCE80D8A-1076-442D-873B-D677D74AAEE5}" srcOrd="1" destOrd="0" presId="urn:microsoft.com/office/officeart/2008/layout/LinedList"/>
    <dgm:cxn modelId="{C9C7D4B2-73A1-4CB8-9AA1-478C92FFFFFF}" type="presParOf" srcId="{AAEAF5B0-83BA-4C6C-9078-EE4F3E38B14B}" destId="{FC467297-B42D-42E0-AE2A-5F4460057B2F}" srcOrd="2" destOrd="0" presId="urn:microsoft.com/office/officeart/2008/layout/LinedList"/>
    <dgm:cxn modelId="{A679199A-AA7A-4DC6-A773-96F4CB3CCBD9}" type="presParOf" srcId="{AAEAF5B0-83BA-4C6C-9078-EE4F3E38B14B}" destId="{DD83D601-E920-44C2-8FDB-5D0BAEE6F177}" srcOrd="3" destOrd="0" presId="urn:microsoft.com/office/officeart/2008/layout/LinedList"/>
    <dgm:cxn modelId="{D2B74A9B-3DBF-4046-927B-13CC9DA2F216}" type="presParOf" srcId="{DD83D601-E920-44C2-8FDB-5D0BAEE6F177}" destId="{B88A7EBA-0949-4E86-A7E2-FE6CD22204FE}" srcOrd="0" destOrd="0" presId="urn:microsoft.com/office/officeart/2008/layout/LinedList"/>
    <dgm:cxn modelId="{3EC947AB-8D44-4B59-86ED-630A5196D4AC}" type="presParOf" srcId="{DD83D601-E920-44C2-8FDB-5D0BAEE6F177}" destId="{2A25CFA5-AB02-4FDD-B4B6-CDAA2A7B837C}" srcOrd="1" destOrd="0" presId="urn:microsoft.com/office/officeart/2008/layout/LinedList"/>
    <dgm:cxn modelId="{16CC4312-9384-4BAC-AC05-334E94B60065}" type="presParOf" srcId="{AAEAF5B0-83BA-4C6C-9078-EE4F3E38B14B}" destId="{29373A5F-6E74-4E59-B39D-0664795E908A}" srcOrd="4" destOrd="0" presId="urn:microsoft.com/office/officeart/2008/layout/LinedList"/>
    <dgm:cxn modelId="{13D0BE1B-CC0A-4064-ACD5-94420E834B39}" type="presParOf" srcId="{AAEAF5B0-83BA-4C6C-9078-EE4F3E38B14B}" destId="{5DB4968C-8C20-459C-9BE6-B19838C9096B}" srcOrd="5" destOrd="0" presId="urn:microsoft.com/office/officeart/2008/layout/LinedList"/>
    <dgm:cxn modelId="{8A68E103-3EBC-4B65-9705-3EEE4F9BFBE4}" type="presParOf" srcId="{5DB4968C-8C20-459C-9BE6-B19838C9096B}" destId="{7E85ACBD-889C-4D85-A0F0-17521EC5F543}" srcOrd="0" destOrd="0" presId="urn:microsoft.com/office/officeart/2008/layout/LinedList"/>
    <dgm:cxn modelId="{46D165A8-CA10-4E10-A4A2-97D252C2F5ED}" type="presParOf" srcId="{5DB4968C-8C20-459C-9BE6-B19838C9096B}" destId="{C6057DA7-1F9B-488A-951E-193ACDEF8F95}" srcOrd="1" destOrd="0" presId="urn:microsoft.com/office/officeart/2008/layout/LinedList"/>
    <dgm:cxn modelId="{37B72B29-A993-45E8-93C4-9AF0E4DF646E}" type="presParOf" srcId="{AAEAF5B0-83BA-4C6C-9078-EE4F3E38B14B}" destId="{48A62680-2198-4D7A-BB00-E0419789C648}" srcOrd="6" destOrd="0" presId="urn:microsoft.com/office/officeart/2008/layout/LinedList"/>
    <dgm:cxn modelId="{4CC0E71F-0D0B-4F69-AD88-22A79BEE8075}" type="presParOf" srcId="{AAEAF5B0-83BA-4C6C-9078-EE4F3E38B14B}" destId="{49364050-42DC-450E-AC48-440863405F01}" srcOrd="7" destOrd="0" presId="urn:microsoft.com/office/officeart/2008/layout/LinedList"/>
    <dgm:cxn modelId="{9A52922C-3616-4F92-B9F2-C317B72E94B1}" type="presParOf" srcId="{49364050-42DC-450E-AC48-440863405F01}" destId="{8423D44F-8FBC-4254-96F4-2E4D6263C943}" srcOrd="0" destOrd="0" presId="urn:microsoft.com/office/officeart/2008/layout/LinedList"/>
    <dgm:cxn modelId="{EADCAD92-D2CD-4C28-A5C8-D3DB3515783F}" type="presParOf" srcId="{49364050-42DC-450E-AC48-440863405F01}" destId="{32B93FF7-344D-41D0-AC5F-0DDDF769B4AD}" srcOrd="1" destOrd="0" presId="urn:microsoft.com/office/officeart/2008/layout/LinedList"/>
    <dgm:cxn modelId="{33124F0D-34CF-4EAA-B5FD-B8A6AA22C9C6}" type="presParOf" srcId="{AAEAF5B0-83BA-4C6C-9078-EE4F3E38B14B}" destId="{471BE2C4-F35F-4154-A686-88F91E460010}" srcOrd="8" destOrd="0" presId="urn:microsoft.com/office/officeart/2008/layout/LinedList"/>
    <dgm:cxn modelId="{AE5D12F4-F080-401E-BCD2-2B5F4F609567}" type="presParOf" srcId="{AAEAF5B0-83BA-4C6C-9078-EE4F3E38B14B}" destId="{54D65AB7-D3C3-4803-AC45-AC8227F442D1}" srcOrd="9" destOrd="0" presId="urn:microsoft.com/office/officeart/2008/layout/LinedList"/>
    <dgm:cxn modelId="{56CEEF58-F013-4F49-A588-74FA293BE34F}" type="presParOf" srcId="{54D65AB7-D3C3-4803-AC45-AC8227F442D1}" destId="{AA3DC38E-DF93-4A57-A7DE-16141B71A79F}" srcOrd="0" destOrd="0" presId="urn:microsoft.com/office/officeart/2008/layout/LinedList"/>
    <dgm:cxn modelId="{60791809-5240-4829-8015-72C374293C26}" type="presParOf" srcId="{54D65AB7-D3C3-4803-AC45-AC8227F442D1}" destId="{B9A90025-1E16-4E4D-AC5F-E6AD64560A3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A46F7-6364-404C-B88E-EFD599F95CC8}">
      <dsp:nvSpPr>
        <dsp:cNvPr id="0" name=""/>
        <dsp:cNvSpPr/>
      </dsp:nvSpPr>
      <dsp:spPr>
        <a:xfrm>
          <a:off x="0" y="553"/>
          <a:ext cx="9170158"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1">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7C9DAB1-4E9E-4645-979D-DA84C009E845}">
      <dsp:nvSpPr>
        <dsp:cNvPr id="0" name=""/>
        <dsp:cNvSpPr/>
      </dsp:nvSpPr>
      <dsp:spPr>
        <a:xfrm>
          <a:off x="0" y="553"/>
          <a:ext cx="9170158" cy="905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Determining the gaps and difficulties in the current hospital system</a:t>
          </a:r>
          <a:endParaRPr lang="en-US" sz="2300" kern="1200" dirty="0"/>
        </a:p>
      </dsp:txBody>
      <dsp:txXfrm>
        <a:off x="0" y="553"/>
        <a:ext cx="9170158" cy="905923"/>
      </dsp:txXfrm>
    </dsp:sp>
    <dsp:sp modelId="{FC467297-B42D-42E0-AE2A-5F4460057B2F}">
      <dsp:nvSpPr>
        <dsp:cNvPr id="0" name=""/>
        <dsp:cNvSpPr/>
      </dsp:nvSpPr>
      <dsp:spPr>
        <a:xfrm>
          <a:off x="0" y="906476"/>
          <a:ext cx="9170158"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1">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88A7EBA-0949-4E86-A7E2-FE6CD22204FE}">
      <dsp:nvSpPr>
        <dsp:cNvPr id="0" name=""/>
        <dsp:cNvSpPr/>
      </dsp:nvSpPr>
      <dsp:spPr>
        <a:xfrm>
          <a:off x="0" y="906476"/>
          <a:ext cx="9170158" cy="905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Figuring out the specifications and features that a new application would need to address</a:t>
          </a:r>
          <a:endParaRPr lang="en-US" sz="2300" kern="1200" dirty="0"/>
        </a:p>
      </dsp:txBody>
      <dsp:txXfrm>
        <a:off x="0" y="906476"/>
        <a:ext cx="9170158" cy="905923"/>
      </dsp:txXfrm>
    </dsp:sp>
    <dsp:sp modelId="{29373A5F-6E74-4E59-B39D-0664795E908A}">
      <dsp:nvSpPr>
        <dsp:cNvPr id="0" name=""/>
        <dsp:cNvSpPr/>
      </dsp:nvSpPr>
      <dsp:spPr>
        <a:xfrm>
          <a:off x="0" y="1812400"/>
          <a:ext cx="9170158"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1">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7E85ACBD-889C-4D85-A0F0-17521EC5F543}">
      <dsp:nvSpPr>
        <dsp:cNvPr id="0" name=""/>
        <dsp:cNvSpPr/>
      </dsp:nvSpPr>
      <dsp:spPr>
        <a:xfrm>
          <a:off x="0" y="1812400"/>
          <a:ext cx="9170158" cy="905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Assessing the new application's potential effects on hospital </a:t>
          </a:r>
          <a:r>
            <a:rPr lang="en-US" sz="2300" kern="1200" dirty="0" smtClean="0"/>
            <a:t>workflow</a:t>
          </a:r>
          <a:r>
            <a:rPr lang="en-US" sz="2300" kern="1200" dirty="0" smtClean="0"/>
            <a:t>.</a:t>
          </a:r>
          <a:endParaRPr lang="en-US" sz="2300" kern="1200" dirty="0"/>
        </a:p>
      </dsp:txBody>
      <dsp:txXfrm>
        <a:off x="0" y="1812400"/>
        <a:ext cx="9170158" cy="905923"/>
      </dsp:txXfrm>
    </dsp:sp>
    <dsp:sp modelId="{48A62680-2198-4D7A-BB00-E0419789C648}">
      <dsp:nvSpPr>
        <dsp:cNvPr id="0" name=""/>
        <dsp:cNvSpPr/>
      </dsp:nvSpPr>
      <dsp:spPr>
        <a:xfrm>
          <a:off x="0" y="2718324"/>
          <a:ext cx="9170158"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1">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8423D44F-8FBC-4254-96F4-2E4D6263C943}">
      <dsp:nvSpPr>
        <dsp:cNvPr id="0" name=""/>
        <dsp:cNvSpPr/>
      </dsp:nvSpPr>
      <dsp:spPr>
        <a:xfrm>
          <a:off x="0" y="2718324"/>
          <a:ext cx="9170158" cy="905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Determine whether it is feasible to integrate the new application into the hospital system.</a:t>
          </a:r>
          <a:endParaRPr lang="en-US" sz="2300" kern="1200" dirty="0"/>
        </a:p>
      </dsp:txBody>
      <dsp:txXfrm>
        <a:off x="0" y="2718324"/>
        <a:ext cx="9170158" cy="905923"/>
      </dsp:txXfrm>
    </dsp:sp>
    <dsp:sp modelId="{471BE2C4-F35F-4154-A686-88F91E460010}">
      <dsp:nvSpPr>
        <dsp:cNvPr id="0" name=""/>
        <dsp:cNvSpPr/>
      </dsp:nvSpPr>
      <dsp:spPr>
        <a:xfrm>
          <a:off x="0" y="3624248"/>
          <a:ext cx="9170158" cy="0"/>
        </a:xfrm>
        <a:prstGeom prst="lin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w="6350" cap="flat" cmpd="sng" algn="ctr">
          <a:solidFill>
            <a:schemeClr val="dk1">
              <a:shade val="80000"/>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AA3DC38E-DF93-4A57-A7DE-16141B71A79F}">
      <dsp:nvSpPr>
        <dsp:cNvPr id="0" name=""/>
        <dsp:cNvSpPr/>
      </dsp:nvSpPr>
      <dsp:spPr>
        <a:xfrm>
          <a:off x="0" y="3624248"/>
          <a:ext cx="9170158" cy="905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rtl="0">
            <a:lnSpc>
              <a:spcPct val="90000"/>
            </a:lnSpc>
            <a:spcBef>
              <a:spcPct val="0"/>
            </a:spcBef>
            <a:spcAft>
              <a:spcPct val="35000"/>
            </a:spcAft>
          </a:pPr>
          <a:r>
            <a:rPr lang="en-US" sz="2300" kern="1200" dirty="0" smtClean="0"/>
            <a:t>Creating suggestions based on the study's findings for the implementation and optimization of the new application in the hospital system.</a:t>
          </a:r>
          <a:endParaRPr lang="en-US" sz="2300" kern="1200" dirty="0"/>
        </a:p>
      </dsp:txBody>
      <dsp:txXfrm>
        <a:off x="0" y="3624248"/>
        <a:ext cx="9170158" cy="90592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12-06-2023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7BCBBF-3B14-49EE-839D-F9D0F54BECC4}" type="slidenum">
              <a:rPr lang="en-IN" smtClean="0"/>
              <a:t>6</a:t>
            </a:fld>
            <a:endParaRPr lang="en-IN"/>
          </a:p>
        </p:txBody>
      </p:sp>
    </p:spTree>
    <p:extLst>
      <p:ext uri="{BB962C8B-B14F-4D97-AF65-F5344CB8AC3E}">
        <p14:creationId xmlns:p14="http://schemas.microsoft.com/office/powerpoint/2010/main" val="2827134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7BCBBF-3B14-49EE-839D-F9D0F54BECC4}" type="slidenum">
              <a:rPr lang="en-IN" smtClean="0"/>
              <a:t>11</a:t>
            </a:fld>
            <a:endParaRPr lang="en-IN"/>
          </a:p>
        </p:txBody>
      </p:sp>
    </p:spTree>
    <p:extLst>
      <p:ext uri="{BB962C8B-B14F-4D97-AF65-F5344CB8AC3E}">
        <p14:creationId xmlns:p14="http://schemas.microsoft.com/office/powerpoint/2010/main" val="2205702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12-06-2023</a:t>
            </a:fld>
            <a:endParaRPr lang="en-IN"/>
          </a:p>
        </p:txBody>
      </p:sp>
      <p:sp>
        <p:nvSpPr>
          <p:cNvPr id="5" name="Footer Placeholder 4">
            <a:extLst>
              <a:ext uri="{FF2B5EF4-FFF2-40B4-BE49-F238E27FC236}">
                <a16:creationId xmlns=""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12-06-2023</a:t>
            </a:fld>
            <a:endParaRPr lang="en-IN"/>
          </a:p>
        </p:txBody>
      </p:sp>
      <p:sp>
        <p:nvSpPr>
          <p:cNvPr id="5" name="Footer Placeholder 4">
            <a:extLst>
              <a:ext uri="{FF2B5EF4-FFF2-40B4-BE49-F238E27FC236}">
                <a16:creationId xmlns=""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12-06-2023</a:t>
            </a:fld>
            <a:endParaRPr lang="en-IN"/>
          </a:p>
        </p:txBody>
      </p:sp>
      <p:sp>
        <p:nvSpPr>
          <p:cNvPr id="5" name="Footer Placeholder 4">
            <a:extLst>
              <a:ext uri="{FF2B5EF4-FFF2-40B4-BE49-F238E27FC236}">
                <a16:creationId xmlns=""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gradFill>
          <a:gsLst>
            <a:gs pos="0">
              <a:schemeClr val="bg1">
                <a:lumMod val="9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22" name="Hexagon 21">
            <a:extLst>
              <a:ext uri="{FF2B5EF4-FFF2-40B4-BE49-F238E27FC236}">
                <a16:creationId xmlns:a16="http://schemas.microsoft.com/office/drawing/2014/main" xmlns="" id="{E782D618-E31A-46E2-B2EF-17C9DAB0E97E}"/>
              </a:ext>
            </a:extLst>
          </p:cNvPr>
          <p:cNvSpPr/>
          <p:nvPr userDrawn="1"/>
        </p:nvSpPr>
        <p:spPr>
          <a:xfrm rot="5400000">
            <a:off x="1120394" y="2982020"/>
            <a:ext cx="1554480" cy="1371600"/>
          </a:xfrm>
          <a:prstGeom prst="hexagon">
            <a:avLst>
              <a:gd name="adj" fmla="val 29673"/>
              <a:gd name="vf" fmla="val 115470"/>
            </a:avLst>
          </a:prstGeom>
          <a:solidFill>
            <a:schemeClr val="bg1"/>
          </a:solidFill>
          <a:ln>
            <a:noFill/>
          </a:ln>
          <a:effectLst>
            <a:outerShdw blurRad="127000" sx="102000" sy="102000" algn="ctr" rotWithShape="0">
              <a:schemeClr val="bg1">
                <a:lumMod val="50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Hexagon 22">
            <a:extLst>
              <a:ext uri="{FF2B5EF4-FFF2-40B4-BE49-F238E27FC236}">
                <a16:creationId xmlns:a16="http://schemas.microsoft.com/office/drawing/2014/main" xmlns="" id="{531259DD-64CB-4DA1-AD6D-175D1BC0C080}"/>
              </a:ext>
            </a:extLst>
          </p:cNvPr>
          <p:cNvSpPr/>
          <p:nvPr userDrawn="1"/>
        </p:nvSpPr>
        <p:spPr>
          <a:xfrm rot="5400000">
            <a:off x="3188555" y="2821679"/>
            <a:ext cx="1554480" cy="1371600"/>
          </a:xfrm>
          <a:prstGeom prst="hexagon">
            <a:avLst>
              <a:gd name="adj" fmla="val 29673"/>
              <a:gd name="vf" fmla="val 115470"/>
            </a:avLst>
          </a:prstGeom>
          <a:solidFill>
            <a:schemeClr val="bg1"/>
          </a:solidFill>
          <a:ln>
            <a:noFill/>
          </a:ln>
          <a:effectLst>
            <a:outerShdw blurRad="127000" sx="102000" sy="102000" algn="ctr" rotWithShape="0">
              <a:schemeClr val="bg1">
                <a:lumMod val="50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Hexagon 23">
            <a:extLst>
              <a:ext uri="{FF2B5EF4-FFF2-40B4-BE49-F238E27FC236}">
                <a16:creationId xmlns:a16="http://schemas.microsoft.com/office/drawing/2014/main" xmlns="" id="{949D4368-1CD6-4BEA-A610-DE42970EA0EA}"/>
              </a:ext>
            </a:extLst>
          </p:cNvPr>
          <p:cNvSpPr/>
          <p:nvPr userDrawn="1"/>
        </p:nvSpPr>
        <p:spPr>
          <a:xfrm rot="5400000">
            <a:off x="5242057" y="2982020"/>
            <a:ext cx="1554480" cy="1371600"/>
          </a:xfrm>
          <a:prstGeom prst="hexagon">
            <a:avLst>
              <a:gd name="adj" fmla="val 29673"/>
              <a:gd name="vf" fmla="val 115470"/>
            </a:avLst>
          </a:prstGeom>
          <a:solidFill>
            <a:schemeClr val="bg1"/>
          </a:solidFill>
          <a:ln>
            <a:noFill/>
          </a:ln>
          <a:effectLst>
            <a:outerShdw blurRad="127000" sx="102000" sy="102000" algn="ctr" rotWithShape="0">
              <a:schemeClr val="bg1">
                <a:lumMod val="50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Hexagon 24">
            <a:extLst>
              <a:ext uri="{FF2B5EF4-FFF2-40B4-BE49-F238E27FC236}">
                <a16:creationId xmlns:a16="http://schemas.microsoft.com/office/drawing/2014/main" xmlns="" id="{ACAABC50-D387-484A-AA0F-EB04645F2116}"/>
              </a:ext>
            </a:extLst>
          </p:cNvPr>
          <p:cNvSpPr/>
          <p:nvPr userDrawn="1"/>
        </p:nvSpPr>
        <p:spPr>
          <a:xfrm rot="5400000">
            <a:off x="7324562" y="2821679"/>
            <a:ext cx="1554480" cy="1371600"/>
          </a:xfrm>
          <a:prstGeom prst="hexagon">
            <a:avLst>
              <a:gd name="adj" fmla="val 29673"/>
              <a:gd name="vf" fmla="val 115470"/>
            </a:avLst>
          </a:prstGeom>
          <a:solidFill>
            <a:schemeClr val="bg1"/>
          </a:solidFill>
          <a:ln>
            <a:noFill/>
          </a:ln>
          <a:effectLst>
            <a:outerShdw blurRad="127000" sx="102000" sy="102000" algn="ctr" rotWithShape="0">
              <a:schemeClr val="bg1">
                <a:lumMod val="50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Hexagon 25">
            <a:extLst>
              <a:ext uri="{FF2B5EF4-FFF2-40B4-BE49-F238E27FC236}">
                <a16:creationId xmlns:a16="http://schemas.microsoft.com/office/drawing/2014/main" xmlns="" id="{A9C2DD4D-CD5E-405E-A1A0-E8D0CD03D43F}"/>
              </a:ext>
            </a:extLst>
          </p:cNvPr>
          <p:cNvSpPr/>
          <p:nvPr userDrawn="1"/>
        </p:nvSpPr>
        <p:spPr>
          <a:xfrm rot="5400000">
            <a:off x="9378064" y="2982020"/>
            <a:ext cx="1554480" cy="1371600"/>
          </a:xfrm>
          <a:prstGeom prst="hexagon">
            <a:avLst>
              <a:gd name="adj" fmla="val 29673"/>
              <a:gd name="vf" fmla="val 115470"/>
            </a:avLst>
          </a:prstGeom>
          <a:solidFill>
            <a:schemeClr val="bg1"/>
          </a:solidFill>
          <a:ln>
            <a:noFill/>
          </a:ln>
          <a:effectLst>
            <a:outerShdw blurRad="127000" sx="102000" sy="102000" algn="ctr" rotWithShape="0">
              <a:schemeClr val="bg1">
                <a:lumMod val="50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xmlns="" id="{58F9F8B1-6BAC-4AD8-A471-D0C2B6FC88EB}"/>
              </a:ext>
            </a:extLst>
          </p:cNvPr>
          <p:cNvGrpSpPr/>
          <p:nvPr userDrawn="1"/>
        </p:nvGrpSpPr>
        <p:grpSpPr>
          <a:xfrm>
            <a:off x="883715" y="2433382"/>
            <a:ext cx="10284482" cy="2311399"/>
            <a:chOff x="764773" y="2273300"/>
            <a:chExt cx="10284482" cy="2311399"/>
          </a:xfrm>
        </p:grpSpPr>
        <p:cxnSp>
          <p:nvCxnSpPr>
            <p:cNvPr id="38" name="Straight Connector 37">
              <a:extLst>
                <a:ext uri="{FF2B5EF4-FFF2-40B4-BE49-F238E27FC236}">
                  <a16:creationId xmlns:a16="http://schemas.microsoft.com/office/drawing/2014/main" xmlns="" id="{98B00A50-8F71-4989-BC6C-70721A8EDF4B}"/>
                </a:ext>
              </a:extLst>
            </p:cNvPr>
            <p:cNvCxnSpPr>
              <a:cxnSpLocks/>
            </p:cNvCxnSpPr>
            <p:nvPr userDrawn="1"/>
          </p:nvCxnSpPr>
          <p:spPr>
            <a:xfrm>
              <a:off x="764773" y="2821940"/>
              <a:ext cx="1" cy="1357623"/>
            </a:xfrm>
            <a:prstGeom prst="line">
              <a:avLst/>
            </a:prstGeom>
            <a:ln w="101600" cap="rnd">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07D9CB32-4FF6-46E7-AD10-4891F90C114B}"/>
                </a:ext>
              </a:extLst>
            </p:cNvPr>
            <p:cNvCxnSpPr>
              <a:cxnSpLocks/>
            </p:cNvCxnSpPr>
            <p:nvPr userDrawn="1"/>
          </p:nvCxnSpPr>
          <p:spPr>
            <a:xfrm flipH="1">
              <a:off x="764773" y="2273300"/>
              <a:ext cx="1023052" cy="548640"/>
            </a:xfrm>
            <a:prstGeom prst="line">
              <a:avLst/>
            </a:prstGeom>
            <a:ln w="101600" cap="rnd">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CD4C385E-0386-47EB-A5CD-8B5E6A7F9F1D}"/>
                </a:ext>
              </a:extLst>
            </p:cNvPr>
            <p:cNvCxnSpPr>
              <a:cxnSpLocks/>
            </p:cNvCxnSpPr>
            <p:nvPr userDrawn="1"/>
          </p:nvCxnSpPr>
          <p:spPr>
            <a:xfrm>
              <a:off x="1787825" y="22733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1" name="Group 50">
              <a:extLst>
                <a:ext uri="{FF2B5EF4-FFF2-40B4-BE49-F238E27FC236}">
                  <a16:creationId xmlns:a16="http://schemas.microsoft.com/office/drawing/2014/main" xmlns="" id="{CA247777-17E8-47B0-9C02-A34C1E5702AD}"/>
                </a:ext>
              </a:extLst>
            </p:cNvPr>
            <p:cNvGrpSpPr/>
            <p:nvPr userDrawn="1"/>
          </p:nvGrpSpPr>
          <p:grpSpPr>
            <a:xfrm rot="10800000">
              <a:off x="2809142" y="2821940"/>
              <a:ext cx="2068161" cy="1762759"/>
              <a:chOff x="548642" y="2133600"/>
              <a:chExt cx="2068161" cy="1762759"/>
            </a:xfrm>
          </p:grpSpPr>
          <p:cxnSp>
            <p:nvCxnSpPr>
              <p:cNvPr id="57" name="Straight Connector 56">
                <a:extLst>
                  <a:ext uri="{FF2B5EF4-FFF2-40B4-BE49-F238E27FC236}">
                    <a16:creationId xmlns:a16="http://schemas.microsoft.com/office/drawing/2014/main" xmlns="" id="{ECB83C0A-AF62-4845-9EB4-5D06A0CF4372}"/>
                  </a:ext>
                </a:extLst>
              </p:cNvPr>
              <p:cNvCxnSpPr>
                <a:cxnSpLocks/>
              </p:cNvCxnSpPr>
              <p:nvPr userDrawn="1"/>
            </p:nvCxnSpPr>
            <p:spPr>
              <a:xfrm flipH="1">
                <a:off x="548642" y="21336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Group 52">
                <a:extLst>
                  <a:ext uri="{FF2B5EF4-FFF2-40B4-BE49-F238E27FC236}">
                    <a16:creationId xmlns:a16="http://schemas.microsoft.com/office/drawing/2014/main" xmlns="" id="{32048AA9-3DFF-4A3E-8093-E7F3FB7D19E3}"/>
                  </a:ext>
                </a:extLst>
              </p:cNvPr>
              <p:cNvGrpSpPr/>
              <p:nvPr userDrawn="1"/>
            </p:nvGrpSpPr>
            <p:grpSpPr>
              <a:xfrm flipH="1">
                <a:off x="1571694" y="2133600"/>
                <a:ext cx="1045109" cy="1762759"/>
                <a:chOff x="394504" y="2235200"/>
                <a:chExt cx="1045109" cy="1762759"/>
              </a:xfrm>
            </p:grpSpPr>
            <p:cxnSp>
              <p:nvCxnSpPr>
                <p:cNvPr id="54" name="Straight Connector 53">
                  <a:extLst>
                    <a:ext uri="{FF2B5EF4-FFF2-40B4-BE49-F238E27FC236}">
                      <a16:creationId xmlns:a16="http://schemas.microsoft.com/office/drawing/2014/main" xmlns="" id="{7392E648-DDB8-4745-B06E-3D83FB0F1F5C}"/>
                    </a:ext>
                  </a:extLst>
                </p:cNvPr>
                <p:cNvCxnSpPr>
                  <a:cxnSpLocks/>
                </p:cNvCxnSpPr>
                <p:nvPr userDrawn="1"/>
              </p:nvCxnSpPr>
              <p:spPr>
                <a:xfrm rot="10800000" flipV="1">
                  <a:off x="394504" y="2823211"/>
                  <a:ext cx="22057" cy="1174748"/>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xmlns="" id="{1478A9A5-3601-4DBF-99BF-C2F33B3CE6A5}"/>
                    </a:ext>
                  </a:extLst>
                </p:cNvPr>
                <p:cNvCxnSpPr>
                  <a:cxnSpLocks/>
                </p:cNvCxnSpPr>
                <p:nvPr userDrawn="1"/>
              </p:nvCxnSpPr>
              <p:spPr>
                <a:xfrm flipH="1">
                  <a:off x="416561" y="22352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9" name="Group 58">
              <a:extLst>
                <a:ext uri="{FF2B5EF4-FFF2-40B4-BE49-F238E27FC236}">
                  <a16:creationId xmlns:a16="http://schemas.microsoft.com/office/drawing/2014/main" xmlns="" id="{A0C33B8E-B78E-4624-BE44-B396658EC6B5}"/>
                </a:ext>
              </a:extLst>
            </p:cNvPr>
            <p:cNvGrpSpPr/>
            <p:nvPr userDrawn="1"/>
          </p:nvGrpSpPr>
          <p:grpSpPr>
            <a:xfrm>
              <a:off x="4877303" y="2273300"/>
              <a:ext cx="4114800" cy="2311399"/>
              <a:chOff x="546372" y="2133600"/>
              <a:chExt cx="4114800" cy="2311399"/>
            </a:xfrm>
          </p:grpSpPr>
          <p:grpSp>
            <p:nvGrpSpPr>
              <p:cNvPr id="60" name="Group 59">
                <a:extLst>
                  <a:ext uri="{FF2B5EF4-FFF2-40B4-BE49-F238E27FC236}">
                    <a16:creationId xmlns:a16="http://schemas.microsoft.com/office/drawing/2014/main" xmlns="" id="{36948F02-2A58-4B70-878D-138873EF5487}"/>
                  </a:ext>
                </a:extLst>
              </p:cNvPr>
              <p:cNvGrpSpPr/>
              <p:nvPr userDrawn="1"/>
            </p:nvGrpSpPr>
            <p:grpSpPr>
              <a:xfrm>
                <a:off x="546372" y="2133600"/>
                <a:ext cx="2048374" cy="1755137"/>
                <a:chOff x="546372" y="2133600"/>
                <a:chExt cx="2048374" cy="1755137"/>
              </a:xfrm>
            </p:grpSpPr>
            <p:grpSp>
              <p:nvGrpSpPr>
                <p:cNvPr id="68" name="Group 67">
                  <a:extLst>
                    <a:ext uri="{FF2B5EF4-FFF2-40B4-BE49-F238E27FC236}">
                      <a16:creationId xmlns:a16="http://schemas.microsoft.com/office/drawing/2014/main" xmlns="" id="{2374C11E-A36A-4A02-91FB-1E2A147716EF}"/>
                    </a:ext>
                  </a:extLst>
                </p:cNvPr>
                <p:cNvGrpSpPr/>
                <p:nvPr userDrawn="1"/>
              </p:nvGrpSpPr>
              <p:grpSpPr>
                <a:xfrm>
                  <a:off x="546372" y="2133600"/>
                  <a:ext cx="1025322" cy="1755137"/>
                  <a:chOff x="414292" y="2235200"/>
                  <a:chExt cx="1025322" cy="1755137"/>
                </a:xfrm>
              </p:grpSpPr>
              <p:cxnSp>
                <p:nvCxnSpPr>
                  <p:cNvPr id="72" name="Straight Connector 71">
                    <a:extLst>
                      <a:ext uri="{FF2B5EF4-FFF2-40B4-BE49-F238E27FC236}">
                        <a16:creationId xmlns:a16="http://schemas.microsoft.com/office/drawing/2014/main" xmlns="" id="{A7659665-8409-4C94-81A8-ED44F07985C3}"/>
                      </a:ext>
                    </a:extLst>
                  </p:cNvPr>
                  <p:cNvCxnSpPr>
                    <a:cxnSpLocks/>
                  </p:cNvCxnSpPr>
                  <p:nvPr userDrawn="1"/>
                </p:nvCxnSpPr>
                <p:spPr>
                  <a:xfrm>
                    <a:off x="414292" y="2783840"/>
                    <a:ext cx="2268" cy="1206497"/>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xmlns="" id="{8CC43616-6493-4804-BA75-1DAA7A1D8B18}"/>
                      </a:ext>
                    </a:extLst>
                  </p:cNvPr>
                  <p:cNvCxnSpPr>
                    <a:cxnSpLocks/>
                  </p:cNvCxnSpPr>
                  <p:nvPr userDrawn="1"/>
                </p:nvCxnSpPr>
                <p:spPr>
                  <a:xfrm flipH="1">
                    <a:off x="416562" y="22352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1" name="Straight Connector 70">
                  <a:extLst>
                    <a:ext uri="{FF2B5EF4-FFF2-40B4-BE49-F238E27FC236}">
                      <a16:creationId xmlns:a16="http://schemas.microsoft.com/office/drawing/2014/main" xmlns="" id="{995EA5E0-F8C9-46F5-9994-0DBB5532E9C8}"/>
                    </a:ext>
                  </a:extLst>
                </p:cNvPr>
                <p:cNvCxnSpPr>
                  <a:cxnSpLocks/>
                </p:cNvCxnSpPr>
                <p:nvPr userDrawn="1"/>
              </p:nvCxnSpPr>
              <p:spPr>
                <a:xfrm>
                  <a:off x="1571694" y="21336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1" name="Group 60">
                <a:extLst>
                  <a:ext uri="{FF2B5EF4-FFF2-40B4-BE49-F238E27FC236}">
                    <a16:creationId xmlns:a16="http://schemas.microsoft.com/office/drawing/2014/main" xmlns="" id="{07CCC38F-9AFC-4443-AF2B-8B972EE312B9}"/>
                  </a:ext>
                </a:extLst>
              </p:cNvPr>
              <p:cNvGrpSpPr/>
              <p:nvPr userDrawn="1"/>
            </p:nvGrpSpPr>
            <p:grpSpPr>
              <a:xfrm rot="10800000">
                <a:off x="2590206" y="2722878"/>
                <a:ext cx="2070966" cy="1722121"/>
                <a:chOff x="548642" y="2133600"/>
                <a:chExt cx="2070966" cy="1722121"/>
              </a:xfrm>
            </p:grpSpPr>
            <p:cxnSp>
              <p:nvCxnSpPr>
                <p:cNvPr id="67" name="Straight Connector 66">
                  <a:extLst>
                    <a:ext uri="{FF2B5EF4-FFF2-40B4-BE49-F238E27FC236}">
                      <a16:creationId xmlns:a16="http://schemas.microsoft.com/office/drawing/2014/main" xmlns="" id="{85D60560-17BE-42C4-956A-FD0CCF2B311F}"/>
                    </a:ext>
                  </a:extLst>
                </p:cNvPr>
                <p:cNvCxnSpPr>
                  <a:cxnSpLocks/>
                </p:cNvCxnSpPr>
                <p:nvPr userDrawn="1"/>
              </p:nvCxnSpPr>
              <p:spPr>
                <a:xfrm flipH="1">
                  <a:off x="548642" y="21336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3" name="Group 62">
                  <a:extLst>
                    <a:ext uri="{FF2B5EF4-FFF2-40B4-BE49-F238E27FC236}">
                      <a16:creationId xmlns:a16="http://schemas.microsoft.com/office/drawing/2014/main" xmlns="" id="{314ADB2B-6BAC-4187-9AD6-234699323C6F}"/>
                    </a:ext>
                  </a:extLst>
                </p:cNvPr>
                <p:cNvGrpSpPr/>
                <p:nvPr userDrawn="1"/>
              </p:nvGrpSpPr>
              <p:grpSpPr>
                <a:xfrm flipH="1">
                  <a:off x="1571694" y="2133600"/>
                  <a:ext cx="1047914" cy="1722121"/>
                  <a:chOff x="391699" y="2235200"/>
                  <a:chExt cx="1047914" cy="1722121"/>
                </a:xfrm>
              </p:grpSpPr>
              <p:cxnSp>
                <p:nvCxnSpPr>
                  <p:cNvPr id="64" name="Straight Connector 63">
                    <a:extLst>
                      <a:ext uri="{FF2B5EF4-FFF2-40B4-BE49-F238E27FC236}">
                        <a16:creationId xmlns:a16="http://schemas.microsoft.com/office/drawing/2014/main" xmlns="" id="{3AA32475-F311-40BF-84DB-2FBFF05A09E9}"/>
                      </a:ext>
                    </a:extLst>
                  </p:cNvPr>
                  <p:cNvCxnSpPr>
                    <a:cxnSpLocks/>
                  </p:cNvCxnSpPr>
                  <p:nvPr userDrawn="1"/>
                </p:nvCxnSpPr>
                <p:spPr>
                  <a:xfrm rot="10800000" flipV="1">
                    <a:off x="391699" y="2791460"/>
                    <a:ext cx="29076" cy="1165861"/>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xmlns="" id="{8076BDAC-837A-46AB-939A-33B4CAC4432D}"/>
                      </a:ext>
                    </a:extLst>
                  </p:cNvPr>
                  <p:cNvCxnSpPr>
                    <a:cxnSpLocks/>
                  </p:cNvCxnSpPr>
                  <p:nvPr userDrawn="1"/>
                </p:nvCxnSpPr>
                <p:spPr>
                  <a:xfrm flipH="1">
                    <a:off x="416561" y="22352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41" name="Group 40">
              <a:extLst>
                <a:ext uri="{FF2B5EF4-FFF2-40B4-BE49-F238E27FC236}">
                  <a16:creationId xmlns:a16="http://schemas.microsoft.com/office/drawing/2014/main" xmlns="" id="{61A353AA-3B37-493F-A75A-FBE55A7FEAC3}"/>
                </a:ext>
              </a:extLst>
            </p:cNvPr>
            <p:cNvGrpSpPr/>
            <p:nvPr userDrawn="1"/>
          </p:nvGrpSpPr>
          <p:grpSpPr>
            <a:xfrm>
              <a:off x="8992103" y="2273300"/>
              <a:ext cx="2057152" cy="1851337"/>
              <a:chOff x="547757" y="2133600"/>
              <a:chExt cx="2057152" cy="1851337"/>
            </a:xfrm>
          </p:grpSpPr>
          <p:grpSp>
            <p:nvGrpSpPr>
              <p:cNvPr id="76" name="Group 75">
                <a:extLst>
                  <a:ext uri="{FF2B5EF4-FFF2-40B4-BE49-F238E27FC236}">
                    <a16:creationId xmlns:a16="http://schemas.microsoft.com/office/drawing/2014/main" xmlns="" id="{E7AC040A-1737-484C-8CEA-2ADF0DBFE9FB}"/>
                  </a:ext>
                </a:extLst>
              </p:cNvPr>
              <p:cNvGrpSpPr/>
              <p:nvPr userDrawn="1"/>
            </p:nvGrpSpPr>
            <p:grpSpPr>
              <a:xfrm>
                <a:off x="547757" y="2133600"/>
                <a:ext cx="1023937" cy="1762759"/>
                <a:chOff x="415677" y="2235200"/>
                <a:chExt cx="1023937" cy="1762759"/>
              </a:xfrm>
            </p:grpSpPr>
            <p:cxnSp>
              <p:nvCxnSpPr>
                <p:cNvPr id="80" name="Straight Connector 79">
                  <a:extLst>
                    <a:ext uri="{FF2B5EF4-FFF2-40B4-BE49-F238E27FC236}">
                      <a16:creationId xmlns:a16="http://schemas.microsoft.com/office/drawing/2014/main" xmlns="" id="{9CD9887E-CE43-4192-9065-D2A75389118E}"/>
                    </a:ext>
                  </a:extLst>
                </p:cNvPr>
                <p:cNvCxnSpPr>
                  <a:cxnSpLocks/>
                </p:cNvCxnSpPr>
                <p:nvPr userDrawn="1"/>
              </p:nvCxnSpPr>
              <p:spPr>
                <a:xfrm>
                  <a:off x="415677" y="2783840"/>
                  <a:ext cx="1" cy="1214119"/>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xmlns="" id="{3D14A159-829D-4CE4-9A8E-E2C0CBD3F3F7}"/>
                    </a:ext>
                  </a:extLst>
                </p:cNvPr>
                <p:cNvCxnSpPr>
                  <a:cxnSpLocks/>
                </p:cNvCxnSpPr>
                <p:nvPr userDrawn="1"/>
              </p:nvCxnSpPr>
              <p:spPr>
                <a:xfrm flipH="1">
                  <a:off x="416562" y="22352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xmlns="" id="{31D099CA-B8FD-4314-AEDD-819F910D5BDB}"/>
                  </a:ext>
                </a:extLst>
              </p:cNvPr>
              <p:cNvGrpSpPr/>
              <p:nvPr userDrawn="1"/>
            </p:nvGrpSpPr>
            <p:grpSpPr>
              <a:xfrm flipH="1">
                <a:off x="1571694" y="2133600"/>
                <a:ext cx="1033215" cy="1851337"/>
                <a:chOff x="406398" y="2235200"/>
                <a:chExt cx="1033215" cy="1851337"/>
              </a:xfrm>
            </p:grpSpPr>
            <p:cxnSp>
              <p:nvCxnSpPr>
                <p:cNvPr id="78" name="Straight Connector 77">
                  <a:extLst>
                    <a:ext uri="{FF2B5EF4-FFF2-40B4-BE49-F238E27FC236}">
                      <a16:creationId xmlns:a16="http://schemas.microsoft.com/office/drawing/2014/main" xmlns="" id="{C02C6F16-E0CD-428F-BD21-449948C9D678}"/>
                    </a:ext>
                  </a:extLst>
                </p:cNvPr>
                <p:cNvCxnSpPr>
                  <a:cxnSpLocks/>
                </p:cNvCxnSpPr>
                <p:nvPr userDrawn="1"/>
              </p:nvCxnSpPr>
              <p:spPr>
                <a:xfrm flipH="1">
                  <a:off x="406398" y="2783840"/>
                  <a:ext cx="10163" cy="1302697"/>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xmlns="" id="{E6C222D2-654F-4BD1-A0BD-34C233CD23D3}"/>
                    </a:ext>
                  </a:extLst>
                </p:cNvPr>
                <p:cNvCxnSpPr>
                  <a:cxnSpLocks/>
                </p:cNvCxnSpPr>
                <p:nvPr userDrawn="1"/>
              </p:nvCxnSpPr>
              <p:spPr>
                <a:xfrm flipH="1">
                  <a:off x="416561" y="2235200"/>
                  <a:ext cx="1023052" cy="548640"/>
                </a:xfrm>
                <a:prstGeom prst="line">
                  <a:avLst/>
                </a:prstGeom>
                <a:ln w="101600" cap="rnd">
                  <a:solidFill>
                    <a:schemeClr val="tx1"/>
                  </a:solidFill>
                </a:ln>
              </p:spPr>
              <p:style>
                <a:lnRef idx="1">
                  <a:schemeClr val="accent1"/>
                </a:lnRef>
                <a:fillRef idx="0">
                  <a:schemeClr val="accent1"/>
                </a:fillRef>
                <a:effectRef idx="0">
                  <a:schemeClr val="accent1"/>
                </a:effectRef>
                <a:fontRef idx="minor">
                  <a:schemeClr val="tx1"/>
                </a:fontRef>
              </p:style>
            </p:cxnSp>
          </p:grpSp>
        </p:grpSp>
      </p:grpSp>
      <p:sp>
        <p:nvSpPr>
          <p:cNvPr id="3" name="Oval 2">
            <a:extLst>
              <a:ext uri="{FF2B5EF4-FFF2-40B4-BE49-F238E27FC236}">
                <a16:creationId xmlns:a16="http://schemas.microsoft.com/office/drawing/2014/main" xmlns="" id="{EA93BAA0-B72B-4BFD-BCF9-4608ADE3AC72}"/>
              </a:ext>
            </a:extLst>
          </p:cNvPr>
          <p:cNvSpPr/>
          <p:nvPr userDrawn="1"/>
        </p:nvSpPr>
        <p:spPr>
          <a:xfrm>
            <a:off x="659872" y="4111045"/>
            <a:ext cx="457200" cy="457200"/>
          </a:xfrm>
          <a:prstGeom prst="ellipse">
            <a:avLst/>
          </a:prstGeom>
          <a:solidFill>
            <a:schemeClr val="bg1"/>
          </a:solid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a:extLst>
              <a:ext uri="{FF2B5EF4-FFF2-40B4-BE49-F238E27FC236}">
                <a16:creationId xmlns:a16="http://schemas.microsoft.com/office/drawing/2014/main" xmlns="" id="{07EC39C5-C4D5-4BE2-80A8-355FC3ECC12F}"/>
              </a:ext>
            </a:extLst>
          </p:cNvPr>
          <p:cNvSpPr/>
          <p:nvPr userDrawn="1"/>
        </p:nvSpPr>
        <p:spPr>
          <a:xfrm>
            <a:off x="1677924" y="2268282"/>
            <a:ext cx="457200" cy="457200"/>
          </a:xfrm>
          <a:prstGeom prst="ellipse">
            <a:avLst/>
          </a:prstGeom>
          <a:solidFill>
            <a:schemeClr val="bg1"/>
          </a:solidFill>
          <a:ln w="1016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a:extLst>
              <a:ext uri="{FF2B5EF4-FFF2-40B4-BE49-F238E27FC236}">
                <a16:creationId xmlns:a16="http://schemas.microsoft.com/office/drawing/2014/main" xmlns="" id="{F5775AD5-ACEB-4CBE-BD90-53D7E05FA5AC}"/>
              </a:ext>
            </a:extLst>
          </p:cNvPr>
          <p:cNvSpPr/>
          <p:nvPr userDrawn="1"/>
        </p:nvSpPr>
        <p:spPr>
          <a:xfrm>
            <a:off x="3746085" y="4525070"/>
            <a:ext cx="457200" cy="457200"/>
          </a:xfrm>
          <a:prstGeom prst="ellipse">
            <a:avLst/>
          </a:prstGeom>
          <a:solidFill>
            <a:schemeClr val="bg1"/>
          </a:solidFill>
          <a:ln w="1016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a:extLst>
              <a:ext uri="{FF2B5EF4-FFF2-40B4-BE49-F238E27FC236}">
                <a16:creationId xmlns:a16="http://schemas.microsoft.com/office/drawing/2014/main" xmlns="" id="{658774E0-9642-4F13-A5E6-09E3CB03DBB5}"/>
              </a:ext>
            </a:extLst>
          </p:cNvPr>
          <p:cNvSpPr/>
          <p:nvPr userDrawn="1"/>
        </p:nvSpPr>
        <p:spPr>
          <a:xfrm>
            <a:off x="5799587" y="2268282"/>
            <a:ext cx="457200" cy="457200"/>
          </a:xfrm>
          <a:prstGeom prst="ellipse">
            <a:avLst/>
          </a:prstGeom>
          <a:solidFill>
            <a:schemeClr val="bg1"/>
          </a:solidFill>
          <a:ln w="1016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a:extLst>
              <a:ext uri="{FF2B5EF4-FFF2-40B4-BE49-F238E27FC236}">
                <a16:creationId xmlns:a16="http://schemas.microsoft.com/office/drawing/2014/main" xmlns="" id="{D65EF3DD-F676-4685-9875-B94CF9FB2C8D}"/>
              </a:ext>
            </a:extLst>
          </p:cNvPr>
          <p:cNvSpPr/>
          <p:nvPr userDrawn="1"/>
        </p:nvSpPr>
        <p:spPr>
          <a:xfrm>
            <a:off x="7882093" y="4499666"/>
            <a:ext cx="457200" cy="457200"/>
          </a:xfrm>
          <a:prstGeom prst="ellipse">
            <a:avLst/>
          </a:prstGeom>
          <a:solidFill>
            <a:schemeClr val="bg1"/>
          </a:solidFill>
          <a:ln w="1016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a:extLst>
              <a:ext uri="{FF2B5EF4-FFF2-40B4-BE49-F238E27FC236}">
                <a16:creationId xmlns:a16="http://schemas.microsoft.com/office/drawing/2014/main" xmlns="" id="{160A3CDF-ADAF-4527-8705-2F8E3851CF65}"/>
              </a:ext>
            </a:extLst>
          </p:cNvPr>
          <p:cNvSpPr/>
          <p:nvPr userDrawn="1"/>
        </p:nvSpPr>
        <p:spPr>
          <a:xfrm>
            <a:off x="9935595" y="2246690"/>
            <a:ext cx="457200" cy="457200"/>
          </a:xfrm>
          <a:prstGeom prst="ellipse">
            <a:avLst/>
          </a:prstGeom>
          <a:solidFill>
            <a:schemeClr val="bg1"/>
          </a:solidFill>
          <a:ln w="1016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a:extLst>
              <a:ext uri="{FF2B5EF4-FFF2-40B4-BE49-F238E27FC236}">
                <a16:creationId xmlns:a16="http://schemas.microsoft.com/office/drawing/2014/main" xmlns="" id="{3FD028A3-58B1-44C9-AC6A-A869FC68B50F}"/>
              </a:ext>
            </a:extLst>
          </p:cNvPr>
          <p:cNvSpPr/>
          <p:nvPr userDrawn="1"/>
        </p:nvSpPr>
        <p:spPr>
          <a:xfrm>
            <a:off x="10938323" y="4100876"/>
            <a:ext cx="457200" cy="457200"/>
          </a:xfrm>
          <a:prstGeom prst="ellipse">
            <a:avLst/>
          </a:prstGeom>
          <a:solidFill>
            <a:schemeClr val="bg1"/>
          </a:solid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itle 29">
            <a:extLst>
              <a:ext uri="{FF2B5EF4-FFF2-40B4-BE49-F238E27FC236}">
                <a16:creationId xmlns:a16="http://schemas.microsoft.com/office/drawing/2014/main" xmlns="" id="{18F0CF87-D85A-411D-8002-1157A047CBEF}"/>
              </a:ext>
            </a:extLst>
          </p:cNvPr>
          <p:cNvSpPr>
            <a:spLocks noGrp="1"/>
          </p:cNvSpPr>
          <p:nvPr>
            <p:ph type="title"/>
          </p:nvPr>
        </p:nvSpPr>
        <p:spPr>
          <a:xfrm>
            <a:off x="445402" y="207551"/>
            <a:ext cx="10515600" cy="644475"/>
          </a:xfrm>
          <a:prstGeom prst="rect">
            <a:avLst/>
          </a:prstGeom>
        </p:spPr>
        <p:txBody>
          <a:bodyPr anchor="ctr">
            <a:normAutofit/>
          </a:bodyPr>
          <a:lstStyle>
            <a:lvl1pPr>
              <a:defRPr sz="3200"/>
            </a:lvl1pPr>
          </a:lstStyle>
          <a:p>
            <a:r>
              <a:rPr lang="en-US"/>
              <a:t>Click to edit Master title style</a:t>
            </a:r>
            <a:endParaRPr lang="en-US" dirty="0"/>
          </a:p>
        </p:txBody>
      </p:sp>
      <p:sp>
        <p:nvSpPr>
          <p:cNvPr id="31" name="TextBox 30">
            <a:extLst>
              <a:ext uri="{FF2B5EF4-FFF2-40B4-BE49-F238E27FC236}">
                <a16:creationId xmlns:a16="http://schemas.microsoft.com/office/drawing/2014/main" xmlns="" id="{9E8F9015-A4A2-47D3-9665-686A67F0ED81}"/>
              </a:ext>
            </a:extLst>
          </p:cNvPr>
          <p:cNvSpPr txBox="1"/>
          <p:nvPr userDrawn="1"/>
        </p:nvSpPr>
        <p:spPr>
          <a:xfrm>
            <a:off x="1383191" y="1586906"/>
            <a:ext cx="889480" cy="646331"/>
          </a:xfrm>
          <a:prstGeom prst="rect">
            <a:avLst/>
          </a:prstGeom>
          <a:noFill/>
        </p:spPr>
        <p:txBody>
          <a:bodyPr wrap="square" rtlCol="0">
            <a:spAutoFit/>
          </a:bodyPr>
          <a:lstStyle/>
          <a:p>
            <a:pPr algn="ctr"/>
            <a:r>
              <a:rPr lang="en-US" sz="3600" b="1" dirty="0">
                <a:solidFill>
                  <a:schemeClr val="accent2"/>
                </a:solidFill>
                <a:latin typeface="+mj-lt"/>
              </a:rPr>
              <a:t>01</a:t>
            </a:r>
            <a:endParaRPr lang="en-US" b="1" dirty="0">
              <a:solidFill>
                <a:schemeClr val="accent2"/>
              </a:solidFill>
              <a:latin typeface="+mj-lt"/>
            </a:endParaRPr>
          </a:p>
        </p:txBody>
      </p:sp>
      <p:sp>
        <p:nvSpPr>
          <p:cNvPr id="103" name="TextBox 102">
            <a:extLst>
              <a:ext uri="{FF2B5EF4-FFF2-40B4-BE49-F238E27FC236}">
                <a16:creationId xmlns:a16="http://schemas.microsoft.com/office/drawing/2014/main" xmlns="" id="{426A1182-EDE9-44E7-BA1C-CCAA1B422C3C}"/>
              </a:ext>
            </a:extLst>
          </p:cNvPr>
          <p:cNvSpPr txBox="1"/>
          <p:nvPr userDrawn="1"/>
        </p:nvSpPr>
        <p:spPr>
          <a:xfrm>
            <a:off x="3516779" y="5001792"/>
            <a:ext cx="889480" cy="646331"/>
          </a:xfrm>
          <a:prstGeom prst="rect">
            <a:avLst/>
          </a:prstGeom>
          <a:noFill/>
        </p:spPr>
        <p:txBody>
          <a:bodyPr wrap="square" rtlCol="0">
            <a:spAutoFit/>
          </a:bodyPr>
          <a:lstStyle/>
          <a:p>
            <a:pPr algn="ctr"/>
            <a:r>
              <a:rPr lang="en-US" sz="3600" b="1" dirty="0">
                <a:solidFill>
                  <a:schemeClr val="accent3"/>
                </a:solidFill>
                <a:latin typeface="+mj-lt"/>
              </a:rPr>
              <a:t>02</a:t>
            </a:r>
            <a:endParaRPr lang="en-US" b="1" dirty="0">
              <a:solidFill>
                <a:schemeClr val="accent3"/>
              </a:solidFill>
              <a:latin typeface="+mj-lt"/>
            </a:endParaRPr>
          </a:p>
        </p:txBody>
      </p:sp>
      <p:sp>
        <p:nvSpPr>
          <p:cNvPr id="104" name="TextBox 103">
            <a:extLst>
              <a:ext uri="{FF2B5EF4-FFF2-40B4-BE49-F238E27FC236}">
                <a16:creationId xmlns:a16="http://schemas.microsoft.com/office/drawing/2014/main" xmlns="" id="{453D0452-E8F6-4E1D-8D89-47F4DE14020B}"/>
              </a:ext>
            </a:extLst>
          </p:cNvPr>
          <p:cNvSpPr txBox="1"/>
          <p:nvPr userDrawn="1"/>
        </p:nvSpPr>
        <p:spPr>
          <a:xfrm>
            <a:off x="5574557" y="1593858"/>
            <a:ext cx="889480" cy="646331"/>
          </a:xfrm>
          <a:prstGeom prst="rect">
            <a:avLst/>
          </a:prstGeom>
          <a:noFill/>
        </p:spPr>
        <p:txBody>
          <a:bodyPr wrap="square" rtlCol="0">
            <a:spAutoFit/>
          </a:bodyPr>
          <a:lstStyle/>
          <a:p>
            <a:pPr algn="ctr"/>
            <a:r>
              <a:rPr lang="en-US" sz="3600" b="1" dirty="0">
                <a:solidFill>
                  <a:schemeClr val="accent4"/>
                </a:solidFill>
                <a:latin typeface="+mj-lt"/>
              </a:rPr>
              <a:t>03</a:t>
            </a:r>
            <a:endParaRPr lang="en-US" b="1" dirty="0">
              <a:solidFill>
                <a:schemeClr val="accent4"/>
              </a:solidFill>
              <a:latin typeface="+mj-lt"/>
            </a:endParaRPr>
          </a:p>
        </p:txBody>
      </p:sp>
      <p:sp>
        <p:nvSpPr>
          <p:cNvPr id="105" name="TextBox 104">
            <a:extLst>
              <a:ext uri="{FF2B5EF4-FFF2-40B4-BE49-F238E27FC236}">
                <a16:creationId xmlns:a16="http://schemas.microsoft.com/office/drawing/2014/main" xmlns="" id="{58EE8165-DF59-42CB-A646-DBDAB53967B1}"/>
              </a:ext>
            </a:extLst>
          </p:cNvPr>
          <p:cNvSpPr txBox="1"/>
          <p:nvPr userDrawn="1"/>
        </p:nvSpPr>
        <p:spPr>
          <a:xfrm>
            <a:off x="7657062" y="4982270"/>
            <a:ext cx="889480" cy="646331"/>
          </a:xfrm>
          <a:prstGeom prst="rect">
            <a:avLst/>
          </a:prstGeom>
          <a:noFill/>
        </p:spPr>
        <p:txBody>
          <a:bodyPr wrap="square" rtlCol="0">
            <a:spAutoFit/>
          </a:bodyPr>
          <a:lstStyle/>
          <a:p>
            <a:pPr algn="ctr"/>
            <a:r>
              <a:rPr lang="en-US" sz="3600" b="1" dirty="0">
                <a:solidFill>
                  <a:schemeClr val="accent5"/>
                </a:solidFill>
                <a:latin typeface="+mj-lt"/>
              </a:rPr>
              <a:t>04</a:t>
            </a:r>
            <a:endParaRPr lang="en-US" b="1" dirty="0">
              <a:solidFill>
                <a:schemeClr val="accent5"/>
              </a:solidFill>
              <a:latin typeface="+mj-lt"/>
            </a:endParaRPr>
          </a:p>
        </p:txBody>
      </p:sp>
      <p:sp>
        <p:nvSpPr>
          <p:cNvPr id="106" name="TextBox 105">
            <a:extLst>
              <a:ext uri="{FF2B5EF4-FFF2-40B4-BE49-F238E27FC236}">
                <a16:creationId xmlns:a16="http://schemas.microsoft.com/office/drawing/2014/main" xmlns="" id="{3EC5584D-5A50-4F4A-A8CD-530EFB27FD79}"/>
              </a:ext>
            </a:extLst>
          </p:cNvPr>
          <p:cNvSpPr txBox="1"/>
          <p:nvPr userDrawn="1"/>
        </p:nvSpPr>
        <p:spPr>
          <a:xfrm>
            <a:off x="9696220" y="1554587"/>
            <a:ext cx="889480" cy="646331"/>
          </a:xfrm>
          <a:prstGeom prst="rect">
            <a:avLst/>
          </a:prstGeom>
          <a:noFill/>
        </p:spPr>
        <p:txBody>
          <a:bodyPr wrap="square" rtlCol="0">
            <a:spAutoFit/>
          </a:bodyPr>
          <a:lstStyle/>
          <a:p>
            <a:pPr algn="ctr"/>
            <a:r>
              <a:rPr lang="en-US" sz="3600" b="1" dirty="0">
                <a:solidFill>
                  <a:schemeClr val="accent6"/>
                </a:solidFill>
                <a:latin typeface="+mj-lt"/>
              </a:rPr>
              <a:t>05</a:t>
            </a:r>
            <a:endParaRPr lang="en-US" b="1" dirty="0">
              <a:solidFill>
                <a:schemeClr val="accent6"/>
              </a:solidFill>
              <a:latin typeface="+mj-lt"/>
            </a:endParaRPr>
          </a:p>
        </p:txBody>
      </p:sp>
      <p:sp>
        <p:nvSpPr>
          <p:cNvPr id="35" name="Text Placeholder 34">
            <a:extLst>
              <a:ext uri="{FF2B5EF4-FFF2-40B4-BE49-F238E27FC236}">
                <a16:creationId xmlns:a16="http://schemas.microsoft.com/office/drawing/2014/main" xmlns="" id="{FF7EDF04-AD2B-463F-873D-F9F513090E6C}"/>
              </a:ext>
            </a:extLst>
          </p:cNvPr>
          <p:cNvSpPr>
            <a:spLocks noGrp="1"/>
          </p:cNvSpPr>
          <p:nvPr>
            <p:ph type="body" sz="quarter" idx="10"/>
          </p:nvPr>
        </p:nvSpPr>
        <p:spPr>
          <a:xfrm>
            <a:off x="881445" y="4610158"/>
            <a:ext cx="2068694" cy="391634"/>
          </a:xfrm>
          <a:prstGeom prst="rect">
            <a:avLst/>
          </a:prstGeom>
        </p:spPr>
        <p:txBody>
          <a:bodyPr>
            <a:normAutofit/>
          </a:bodyPr>
          <a:lstStyle>
            <a:lvl1pPr marL="0" indent="0" algn="ctr">
              <a:buNone/>
              <a:defRPr sz="2000">
                <a:solidFill>
                  <a:schemeClr val="accent2"/>
                </a:solidFill>
              </a:defRPr>
            </a:lvl1pPr>
          </a:lstStyle>
          <a:p>
            <a:pPr lvl="0"/>
            <a:r>
              <a:rPr lang="en-US"/>
              <a:t>Click to edit Master text styles</a:t>
            </a:r>
          </a:p>
        </p:txBody>
      </p:sp>
      <p:sp>
        <p:nvSpPr>
          <p:cNvPr id="107" name="Text Placeholder 34">
            <a:extLst>
              <a:ext uri="{FF2B5EF4-FFF2-40B4-BE49-F238E27FC236}">
                <a16:creationId xmlns:a16="http://schemas.microsoft.com/office/drawing/2014/main" xmlns="" id="{7F70B278-4654-46AC-8DD6-824CEF1DFAFB}"/>
              </a:ext>
            </a:extLst>
          </p:cNvPr>
          <p:cNvSpPr>
            <a:spLocks noGrp="1"/>
          </p:cNvSpPr>
          <p:nvPr>
            <p:ph type="body" sz="quarter" idx="11"/>
          </p:nvPr>
        </p:nvSpPr>
        <p:spPr>
          <a:xfrm>
            <a:off x="872177" y="5036815"/>
            <a:ext cx="2068694" cy="1159565"/>
          </a:xfrm>
          <a:prstGeom prst="rect">
            <a:avLst/>
          </a:prstGeom>
        </p:spPr>
        <p:txBody>
          <a:bodyPr>
            <a:normAutofit/>
          </a:bodyPr>
          <a:lstStyle>
            <a:lvl1pPr marL="0" indent="0" algn="ctr">
              <a:buNone/>
              <a:defRPr sz="2000">
                <a:solidFill>
                  <a:schemeClr val="tx1"/>
                </a:solidFill>
              </a:defRPr>
            </a:lvl1pPr>
          </a:lstStyle>
          <a:p>
            <a:pPr lvl="0"/>
            <a:r>
              <a:rPr lang="en-US"/>
              <a:t>Click to edit Master text styles</a:t>
            </a:r>
          </a:p>
        </p:txBody>
      </p:sp>
      <p:sp>
        <p:nvSpPr>
          <p:cNvPr id="108" name="Text Placeholder 34">
            <a:extLst>
              <a:ext uri="{FF2B5EF4-FFF2-40B4-BE49-F238E27FC236}">
                <a16:creationId xmlns:a16="http://schemas.microsoft.com/office/drawing/2014/main" xmlns="" id="{3B7069E5-61AE-4AB2-8653-98A7F283E09B}"/>
              </a:ext>
            </a:extLst>
          </p:cNvPr>
          <p:cNvSpPr>
            <a:spLocks noGrp="1"/>
          </p:cNvSpPr>
          <p:nvPr>
            <p:ph type="body" sz="quarter" idx="12"/>
          </p:nvPr>
        </p:nvSpPr>
        <p:spPr>
          <a:xfrm>
            <a:off x="4998513" y="4610158"/>
            <a:ext cx="2068694" cy="391634"/>
          </a:xfrm>
          <a:prstGeom prst="rect">
            <a:avLst/>
          </a:prstGeom>
        </p:spPr>
        <p:txBody>
          <a:bodyPr>
            <a:normAutofit/>
          </a:bodyPr>
          <a:lstStyle>
            <a:lvl1pPr marL="0" indent="0" algn="ctr">
              <a:buNone/>
              <a:defRPr sz="2000">
                <a:solidFill>
                  <a:schemeClr val="accent4"/>
                </a:solidFill>
              </a:defRPr>
            </a:lvl1pPr>
          </a:lstStyle>
          <a:p>
            <a:pPr lvl="0"/>
            <a:r>
              <a:rPr lang="en-US"/>
              <a:t>Click to edit Master text styles</a:t>
            </a:r>
          </a:p>
        </p:txBody>
      </p:sp>
      <p:sp>
        <p:nvSpPr>
          <p:cNvPr id="109" name="Text Placeholder 34">
            <a:extLst>
              <a:ext uri="{FF2B5EF4-FFF2-40B4-BE49-F238E27FC236}">
                <a16:creationId xmlns:a16="http://schemas.microsoft.com/office/drawing/2014/main" xmlns="" id="{38A8EB30-9561-4857-91EC-C9B25464AFDE}"/>
              </a:ext>
            </a:extLst>
          </p:cNvPr>
          <p:cNvSpPr>
            <a:spLocks noGrp="1"/>
          </p:cNvSpPr>
          <p:nvPr>
            <p:ph type="body" sz="quarter" idx="13"/>
          </p:nvPr>
        </p:nvSpPr>
        <p:spPr>
          <a:xfrm>
            <a:off x="4989245" y="5036815"/>
            <a:ext cx="2068694" cy="1159565"/>
          </a:xfrm>
          <a:prstGeom prst="rect">
            <a:avLst/>
          </a:prstGeom>
        </p:spPr>
        <p:txBody>
          <a:bodyPr>
            <a:normAutofit/>
          </a:bodyPr>
          <a:lstStyle>
            <a:lvl1pPr marL="0" indent="0" algn="ctr">
              <a:buNone/>
              <a:defRPr sz="2000">
                <a:solidFill>
                  <a:schemeClr val="tx1"/>
                </a:solidFill>
              </a:defRPr>
            </a:lvl1pPr>
          </a:lstStyle>
          <a:p>
            <a:pPr lvl="0"/>
            <a:r>
              <a:rPr lang="en-US"/>
              <a:t>Click to edit Master text styles</a:t>
            </a:r>
          </a:p>
        </p:txBody>
      </p:sp>
      <p:sp>
        <p:nvSpPr>
          <p:cNvPr id="110" name="Text Placeholder 34">
            <a:extLst>
              <a:ext uri="{FF2B5EF4-FFF2-40B4-BE49-F238E27FC236}">
                <a16:creationId xmlns:a16="http://schemas.microsoft.com/office/drawing/2014/main" xmlns="" id="{AE1932D4-1CD4-4631-9E96-954227141C8A}"/>
              </a:ext>
            </a:extLst>
          </p:cNvPr>
          <p:cNvSpPr>
            <a:spLocks noGrp="1"/>
          </p:cNvSpPr>
          <p:nvPr>
            <p:ph type="body" sz="quarter" idx="14"/>
          </p:nvPr>
        </p:nvSpPr>
        <p:spPr>
          <a:xfrm>
            <a:off x="9089340" y="4613478"/>
            <a:ext cx="2068694" cy="391634"/>
          </a:xfrm>
          <a:prstGeom prst="rect">
            <a:avLst/>
          </a:prstGeom>
        </p:spPr>
        <p:txBody>
          <a:bodyPr>
            <a:normAutofit/>
          </a:bodyPr>
          <a:lstStyle>
            <a:lvl1pPr marL="0" indent="0" algn="ctr">
              <a:buNone/>
              <a:defRPr sz="2000">
                <a:solidFill>
                  <a:schemeClr val="accent6"/>
                </a:solidFill>
              </a:defRPr>
            </a:lvl1pPr>
          </a:lstStyle>
          <a:p>
            <a:pPr lvl="0"/>
            <a:r>
              <a:rPr lang="en-US"/>
              <a:t>Click to edit Master text styles</a:t>
            </a:r>
          </a:p>
        </p:txBody>
      </p:sp>
      <p:sp>
        <p:nvSpPr>
          <p:cNvPr id="111" name="Text Placeholder 34">
            <a:extLst>
              <a:ext uri="{FF2B5EF4-FFF2-40B4-BE49-F238E27FC236}">
                <a16:creationId xmlns:a16="http://schemas.microsoft.com/office/drawing/2014/main" xmlns="" id="{7A6D526A-E91A-4FC8-8AB8-5FEA321F6ADC}"/>
              </a:ext>
            </a:extLst>
          </p:cNvPr>
          <p:cNvSpPr>
            <a:spLocks noGrp="1"/>
          </p:cNvSpPr>
          <p:nvPr>
            <p:ph type="body" sz="quarter" idx="15"/>
          </p:nvPr>
        </p:nvSpPr>
        <p:spPr>
          <a:xfrm>
            <a:off x="9080072" y="5040135"/>
            <a:ext cx="2068694" cy="1159565"/>
          </a:xfrm>
          <a:prstGeom prst="rect">
            <a:avLst/>
          </a:prstGeom>
        </p:spPr>
        <p:txBody>
          <a:bodyPr>
            <a:normAutofit/>
          </a:bodyPr>
          <a:lstStyle>
            <a:lvl1pPr marL="0" indent="0" algn="ctr">
              <a:buNone/>
              <a:defRPr sz="2000">
                <a:solidFill>
                  <a:schemeClr val="tx1"/>
                </a:solidFill>
              </a:defRPr>
            </a:lvl1pPr>
          </a:lstStyle>
          <a:p>
            <a:pPr lvl="0"/>
            <a:r>
              <a:rPr lang="en-US"/>
              <a:t>Click to edit Master text styles</a:t>
            </a:r>
          </a:p>
        </p:txBody>
      </p:sp>
      <p:sp>
        <p:nvSpPr>
          <p:cNvPr id="112" name="Text Placeholder 34">
            <a:extLst>
              <a:ext uri="{FF2B5EF4-FFF2-40B4-BE49-F238E27FC236}">
                <a16:creationId xmlns:a16="http://schemas.microsoft.com/office/drawing/2014/main" xmlns="" id="{61A32F9F-4ACF-442A-8853-0E4B42CC9EF2}"/>
              </a:ext>
            </a:extLst>
          </p:cNvPr>
          <p:cNvSpPr>
            <a:spLocks noGrp="1"/>
          </p:cNvSpPr>
          <p:nvPr>
            <p:ph type="body" sz="quarter" idx="16"/>
          </p:nvPr>
        </p:nvSpPr>
        <p:spPr>
          <a:xfrm>
            <a:off x="2965654" y="1126350"/>
            <a:ext cx="2068694" cy="391634"/>
          </a:xfrm>
          <a:prstGeom prst="rect">
            <a:avLst/>
          </a:prstGeom>
        </p:spPr>
        <p:txBody>
          <a:bodyPr>
            <a:normAutofit/>
          </a:bodyPr>
          <a:lstStyle>
            <a:lvl1pPr marL="0" indent="0" algn="ctr">
              <a:buNone/>
              <a:defRPr sz="2000">
                <a:solidFill>
                  <a:schemeClr val="accent3"/>
                </a:solidFill>
              </a:defRPr>
            </a:lvl1pPr>
          </a:lstStyle>
          <a:p>
            <a:pPr lvl="0"/>
            <a:r>
              <a:rPr lang="en-US"/>
              <a:t>Click to edit Master text styles</a:t>
            </a:r>
          </a:p>
        </p:txBody>
      </p:sp>
      <p:sp>
        <p:nvSpPr>
          <p:cNvPr id="113" name="Text Placeholder 34">
            <a:extLst>
              <a:ext uri="{FF2B5EF4-FFF2-40B4-BE49-F238E27FC236}">
                <a16:creationId xmlns:a16="http://schemas.microsoft.com/office/drawing/2014/main" xmlns="" id="{B3D0AD38-B8DA-4C19-97D0-C4BF494F2F0B}"/>
              </a:ext>
            </a:extLst>
          </p:cNvPr>
          <p:cNvSpPr>
            <a:spLocks noGrp="1"/>
          </p:cNvSpPr>
          <p:nvPr>
            <p:ph type="body" sz="quarter" idx="17"/>
          </p:nvPr>
        </p:nvSpPr>
        <p:spPr>
          <a:xfrm>
            <a:off x="2956386" y="1553007"/>
            <a:ext cx="2068694" cy="1159565"/>
          </a:xfrm>
          <a:prstGeom prst="rect">
            <a:avLst/>
          </a:prstGeom>
        </p:spPr>
        <p:txBody>
          <a:bodyPr>
            <a:normAutofit/>
          </a:bodyPr>
          <a:lstStyle>
            <a:lvl1pPr marL="0" indent="0" algn="ctr">
              <a:buNone/>
              <a:defRPr sz="2000">
                <a:solidFill>
                  <a:schemeClr val="tx1"/>
                </a:solidFill>
              </a:defRPr>
            </a:lvl1pPr>
          </a:lstStyle>
          <a:p>
            <a:pPr lvl="0"/>
            <a:r>
              <a:rPr lang="en-US"/>
              <a:t>Click to edit Master text styles</a:t>
            </a:r>
          </a:p>
        </p:txBody>
      </p:sp>
      <p:sp>
        <p:nvSpPr>
          <p:cNvPr id="114" name="Text Placeholder 34">
            <a:extLst>
              <a:ext uri="{FF2B5EF4-FFF2-40B4-BE49-F238E27FC236}">
                <a16:creationId xmlns:a16="http://schemas.microsoft.com/office/drawing/2014/main" xmlns="" id="{A8DE427E-A7F5-47D9-AA8C-5F8089A99E20}"/>
              </a:ext>
            </a:extLst>
          </p:cNvPr>
          <p:cNvSpPr>
            <a:spLocks noGrp="1"/>
          </p:cNvSpPr>
          <p:nvPr>
            <p:ph type="body" sz="quarter" idx="18"/>
          </p:nvPr>
        </p:nvSpPr>
        <p:spPr>
          <a:xfrm>
            <a:off x="7129515" y="1066973"/>
            <a:ext cx="2068694" cy="391634"/>
          </a:xfrm>
          <a:prstGeom prst="rect">
            <a:avLst/>
          </a:prstGeom>
        </p:spPr>
        <p:txBody>
          <a:bodyPr>
            <a:normAutofit/>
          </a:bodyPr>
          <a:lstStyle>
            <a:lvl1pPr marL="0" indent="0" algn="ctr">
              <a:buNone/>
              <a:defRPr sz="2000">
                <a:solidFill>
                  <a:schemeClr val="accent5"/>
                </a:solidFill>
              </a:defRPr>
            </a:lvl1pPr>
          </a:lstStyle>
          <a:p>
            <a:pPr lvl="0"/>
            <a:r>
              <a:rPr lang="en-US"/>
              <a:t>Click to edit Master text styles</a:t>
            </a:r>
          </a:p>
        </p:txBody>
      </p:sp>
      <p:sp>
        <p:nvSpPr>
          <p:cNvPr id="115" name="Text Placeholder 34">
            <a:extLst>
              <a:ext uri="{FF2B5EF4-FFF2-40B4-BE49-F238E27FC236}">
                <a16:creationId xmlns:a16="http://schemas.microsoft.com/office/drawing/2014/main" xmlns="" id="{E764A502-6D62-4133-90C7-1FE9B38E747B}"/>
              </a:ext>
            </a:extLst>
          </p:cNvPr>
          <p:cNvSpPr>
            <a:spLocks noGrp="1"/>
          </p:cNvSpPr>
          <p:nvPr>
            <p:ph type="body" sz="quarter" idx="19"/>
          </p:nvPr>
        </p:nvSpPr>
        <p:spPr>
          <a:xfrm>
            <a:off x="7120247" y="1493630"/>
            <a:ext cx="2068694" cy="1159565"/>
          </a:xfrm>
          <a:prstGeom prst="rect">
            <a:avLst/>
          </a:prstGeom>
        </p:spPr>
        <p:txBody>
          <a:bodyPr>
            <a:normAutofit/>
          </a:bodyPr>
          <a:lstStyle>
            <a:lvl1pPr marL="0" indent="0" algn="ctr">
              <a:buNone/>
              <a:defRPr sz="200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90477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12-06-2023</a:t>
            </a:fld>
            <a:endParaRPr lang="en-IN"/>
          </a:p>
        </p:txBody>
      </p:sp>
      <p:sp>
        <p:nvSpPr>
          <p:cNvPr id="5" name="Footer Placeholder 4">
            <a:extLst>
              <a:ext uri="{FF2B5EF4-FFF2-40B4-BE49-F238E27FC236}">
                <a16:creationId xmlns=""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12-06-2023</a:t>
            </a:fld>
            <a:endParaRPr lang="en-IN"/>
          </a:p>
        </p:txBody>
      </p:sp>
      <p:sp>
        <p:nvSpPr>
          <p:cNvPr id="5" name="Footer Placeholder 4">
            <a:extLst>
              <a:ext uri="{FF2B5EF4-FFF2-40B4-BE49-F238E27FC236}">
                <a16:creationId xmlns=""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12-06-2023</a:t>
            </a:fld>
            <a:endParaRPr lang="en-IN"/>
          </a:p>
        </p:txBody>
      </p:sp>
      <p:sp>
        <p:nvSpPr>
          <p:cNvPr id="6" name="Footer Placeholder 5">
            <a:extLst>
              <a:ext uri="{FF2B5EF4-FFF2-40B4-BE49-F238E27FC236}">
                <a16:creationId xmlns=""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12-06-2023</a:t>
            </a:fld>
            <a:endParaRPr lang="en-IN"/>
          </a:p>
        </p:txBody>
      </p:sp>
      <p:sp>
        <p:nvSpPr>
          <p:cNvPr id="8" name="Footer Placeholder 7">
            <a:extLst>
              <a:ext uri="{FF2B5EF4-FFF2-40B4-BE49-F238E27FC236}">
                <a16:creationId xmlns=""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12-06-2023</a:t>
            </a:fld>
            <a:endParaRPr lang="en-IN"/>
          </a:p>
        </p:txBody>
      </p:sp>
      <p:sp>
        <p:nvSpPr>
          <p:cNvPr id="4" name="Footer Placeholder 3">
            <a:extLst>
              <a:ext uri="{FF2B5EF4-FFF2-40B4-BE49-F238E27FC236}">
                <a16:creationId xmlns=""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12-06-2023</a:t>
            </a:fld>
            <a:endParaRPr lang="en-IN"/>
          </a:p>
        </p:txBody>
      </p:sp>
      <p:sp>
        <p:nvSpPr>
          <p:cNvPr id="3" name="Footer Placeholder 2">
            <a:extLst>
              <a:ext uri="{FF2B5EF4-FFF2-40B4-BE49-F238E27FC236}">
                <a16:creationId xmlns=""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12-06-2023</a:t>
            </a:fld>
            <a:endParaRPr lang="en-IN"/>
          </a:p>
        </p:txBody>
      </p:sp>
      <p:sp>
        <p:nvSpPr>
          <p:cNvPr id="6" name="Footer Placeholder 5">
            <a:extLst>
              <a:ext uri="{FF2B5EF4-FFF2-40B4-BE49-F238E27FC236}">
                <a16:creationId xmlns=""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12-06-2023</a:t>
            </a:fld>
            <a:endParaRPr lang="en-IN"/>
          </a:p>
        </p:txBody>
      </p:sp>
      <p:sp>
        <p:nvSpPr>
          <p:cNvPr id="6" name="Footer Placeholder 5">
            <a:extLst>
              <a:ext uri="{FF2B5EF4-FFF2-40B4-BE49-F238E27FC236}">
                <a16:creationId xmlns=""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12-06-2023</a:t>
            </a:fld>
            <a:endParaRPr lang="en-IN"/>
          </a:p>
        </p:txBody>
      </p:sp>
      <p:sp>
        <p:nvSpPr>
          <p:cNvPr id="5" name="Footer Placeholder 4">
            <a:extLst>
              <a:ext uri="{FF2B5EF4-FFF2-40B4-BE49-F238E27FC236}">
                <a16:creationId xmlns=""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0.png"/><Relationship Id="rId5" Type="http://schemas.openxmlformats.org/officeDocument/2006/relationships/image" Target="NULL"/><Relationship Id="rId4" Type="http://schemas.openxmlformats.org/officeDocument/2006/relationships/image" Target="../media/image9.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15.png"/><Relationship Id="rId5" Type="http://schemas.openxmlformats.org/officeDocument/2006/relationships/diagramQuickStyle" Target="../diagrams/quickStyle1.xml"/><Relationship Id="rId10" Type="http://schemas.openxmlformats.org/officeDocument/2006/relationships/image" Target="../media/image14.png"/><Relationship Id="rId4" Type="http://schemas.openxmlformats.org/officeDocument/2006/relationships/diagramLayout" Target="../diagrams/layout1.xml"/><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8.png"/><Relationship Id="rId1" Type="http://schemas.openxmlformats.org/officeDocument/2006/relationships/slideLayout" Target="../slideLayouts/slideLayout5.xml"/><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7256" y="1262485"/>
            <a:ext cx="10650828" cy="1577996"/>
          </a:xfrm>
          <a:prstGeom prst="rect">
            <a:avLst/>
          </a:prstGeom>
        </p:spPr>
        <p:txBody>
          <a:bodyPr wrap="square">
            <a:spAutoFit/>
          </a:bodyPr>
          <a:lstStyle/>
          <a:p>
            <a:pPr algn="ct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 study to assess the potential of a new application to address the gaps in the current hospital system: </a:t>
            </a:r>
          </a:p>
          <a:p>
            <a:pPr algn="ct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an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impact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on workflow.</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663874127"/>
              </p:ext>
            </p:extLst>
          </p:nvPr>
        </p:nvGraphicFramePr>
        <p:xfrm>
          <a:off x="141668" y="5137121"/>
          <a:ext cx="4063999" cy="1587936"/>
        </p:xfrm>
        <a:graphic>
          <a:graphicData uri="http://schemas.openxmlformats.org/drawingml/2006/table">
            <a:tbl>
              <a:tblPr firstRow="1" bandRow="1">
                <a:tableStyleId>{6E25E649-3F16-4E02-A733-19D2CDBF48F0}</a:tableStyleId>
              </a:tblPr>
              <a:tblGrid>
                <a:gridCol w="4063999"/>
              </a:tblGrid>
              <a:tr h="947856">
                <a:tc>
                  <a:txBody>
                    <a:bodyPr/>
                    <a:lstStyle/>
                    <a:p>
                      <a:pPr algn="l"/>
                      <a:r>
                        <a:rPr lang="en-US" dirty="0" smtClean="0"/>
                        <a:t>ORGANIZATIONAL</a:t>
                      </a:r>
                      <a:r>
                        <a:rPr lang="en-US" baseline="0" dirty="0" smtClean="0"/>
                        <a:t> MENTOR –</a:t>
                      </a:r>
                    </a:p>
                    <a:p>
                      <a:r>
                        <a:rPr lang="en-US" dirty="0" smtClean="0"/>
                        <a:t>MR. SACHIN WANGOO (IT-HEAD) MS.SWETA SINGH</a:t>
                      </a:r>
                    </a:p>
                  </a:txBody>
                  <a:tcPr/>
                </a:tc>
              </a:tr>
              <a:tr h="537838">
                <a:tc>
                  <a:txBody>
                    <a:bodyPr/>
                    <a:lstStyle/>
                    <a:p>
                      <a:pPr algn="l"/>
                      <a:r>
                        <a:rPr lang="en-US" dirty="0" smtClean="0"/>
                        <a:t>INSTITUTIONAL</a:t>
                      </a:r>
                      <a:r>
                        <a:rPr lang="en-US" baseline="0" dirty="0" smtClean="0"/>
                        <a:t> MENTOR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 </a:t>
                      </a:r>
                      <a:r>
                        <a:rPr lang="en-US" dirty="0" smtClean="0"/>
                        <a:t>NIDHI</a:t>
                      </a:r>
                      <a:r>
                        <a:rPr lang="en-US" baseline="0" dirty="0" smtClean="0"/>
                        <a:t> YADAV</a:t>
                      </a:r>
                      <a:endParaRPr lang="en-US" dirty="0" smtClean="0"/>
                    </a:p>
                  </a:txBody>
                  <a:tcPr/>
                </a:tc>
              </a:tr>
            </a:tbl>
          </a:graphicData>
        </a:graphic>
      </p:graphicFrame>
      <p:graphicFrame>
        <p:nvGraphicFramePr>
          <p:cNvPr id="9" name="Table 8"/>
          <p:cNvGraphicFramePr>
            <a:graphicFrameLocks noGrp="1"/>
          </p:cNvGraphicFramePr>
          <p:nvPr>
            <p:extLst/>
          </p:nvPr>
        </p:nvGraphicFramePr>
        <p:xfrm>
          <a:off x="8384146" y="5536363"/>
          <a:ext cx="3566017" cy="1188720"/>
        </p:xfrm>
        <a:graphic>
          <a:graphicData uri="http://schemas.openxmlformats.org/drawingml/2006/table">
            <a:tbl>
              <a:tblPr firstRow="1" bandRow="1">
                <a:tableStyleId>{6E25E649-3F16-4E02-A733-19D2CDBF48F0}</a:tableStyleId>
              </a:tblPr>
              <a:tblGrid>
                <a:gridCol w="3566017"/>
              </a:tblGrid>
              <a:tr h="792274">
                <a:tc>
                  <a:txBody>
                    <a:bodyPr/>
                    <a:lstStyle/>
                    <a:p>
                      <a:pPr algn="l"/>
                      <a:r>
                        <a:rPr lang="en-US" dirty="0" smtClean="0"/>
                        <a:t>SUBMITTED AND PRESENTED BY:</a:t>
                      </a:r>
                    </a:p>
                    <a:p>
                      <a:r>
                        <a:rPr lang="en-US" dirty="0" smtClean="0"/>
                        <a:t>BHAVIKA</a:t>
                      </a:r>
                      <a:r>
                        <a:rPr lang="en-US" baseline="0" dirty="0" smtClean="0"/>
                        <a:t> AGGARWAL </a:t>
                      </a:r>
                    </a:p>
                    <a:p>
                      <a:r>
                        <a:rPr lang="en-US" baseline="0" dirty="0" smtClean="0"/>
                        <a:t>PG/21/24</a:t>
                      </a:r>
                      <a:endParaRPr lang="en-US" dirty="0" smtClean="0"/>
                    </a:p>
                    <a:p>
                      <a:pPr algn="ctr"/>
                      <a:endParaRPr lang="en-US" dirty="0"/>
                    </a:p>
                  </a:txBody>
                  <a:tcPr/>
                </a:tc>
              </a:tr>
            </a:tbl>
          </a:graphicData>
        </a:graphic>
      </p:graphicFrame>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
        <p:nvSpPr>
          <p:cNvPr id="3" name="TextBox 2"/>
          <p:cNvSpPr txBox="1"/>
          <p:nvPr/>
        </p:nvSpPr>
        <p:spPr>
          <a:xfrm flipH="1">
            <a:off x="4262876" y="3125053"/>
            <a:ext cx="5222317" cy="461665"/>
          </a:xfrm>
          <a:prstGeom prst="rect">
            <a:avLst/>
          </a:prstGeom>
          <a:noFill/>
        </p:spPr>
        <p:txBody>
          <a:bodyPr wrap="square" rtlCol="0">
            <a:spAutoFit/>
          </a:bodyPr>
          <a:lstStyle/>
          <a:p>
            <a:r>
              <a:rPr lang="en-US" sz="2400" u="sng" dirty="0" smtClean="0">
                <a:latin typeface="Times New Roman" panose="02020603050405020304" pitchFamily="18" charset="0"/>
                <a:cs typeface="Times New Roman" panose="02020603050405020304" pitchFamily="18" charset="0"/>
              </a:rPr>
              <a:t>EYE-Q Super Specialty Hospital</a:t>
            </a:r>
            <a:endParaRPr lang="en-US" sz="24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337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07140" y="349249"/>
            <a:ext cx="10146660" cy="1149351"/>
          </a:xfrm>
        </p:spPr>
        <p:txBody>
          <a:bodyPr>
            <a:normAutofit/>
          </a:bodyPr>
          <a:lstStyle/>
          <a:p>
            <a:pPr algn="ctr"/>
            <a:r>
              <a:rPr lang="en-US" sz="4000" b="1" u="sng" dirty="0" smtClean="0"/>
              <a:t>IMPACT OF WORKFLOW - ANALYSIS</a:t>
            </a:r>
            <a:endParaRPr lang="en-US" sz="4000" b="1" u="sng" dirty="0"/>
          </a:p>
        </p:txBody>
      </p:sp>
      <p:sp>
        <p:nvSpPr>
          <p:cNvPr id="7" name="Text Placeholder 6"/>
          <p:cNvSpPr>
            <a:spLocks noGrp="1"/>
          </p:cNvSpPr>
          <p:nvPr>
            <p:ph type="body" idx="1"/>
          </p:nvPr>
        </p:nvSpPr>
        <p:spPr/>
        <p:txBody>
          <a:bodyPr>
            <a:normAutofit/>
          </a:bodyPr>
          <a:lstStyle/>
          <a:p>
            <a:r>
              <a:rPr lang="en-US" sz="2800" dirty="0" smtClean="0"/>
              <a:t>CURRENT WORKFLOW</a:t>
            </a:r>
            <a:endParaRPr lang="en-US" sz="2800" dirty="0"/>
          </a:p>
        </p:txBody>
      </p:sp>
      <p:sp>
        <p:nvSpPr>
          <p:cNvPr id="8" name="Content Placeholder 7"/>
          <p:cNvSpPr>
            <a:spLocks noGrp="1"/>
          </p:cNvSpPr>
          <p:nvPr>
            <p:ph sz="half" idx="2"/>
          </p:nvPr>
        </p:nvSpPr>
        <p:spPr/>
        <p:txBody>
          <a:bodyPr/>
          <a:lstStyle/>
          <a:p>
            <a:r>
              <a:rPr lang="en-US" sz="2000" b="1" dirty="0" smtClean="0">
                <a:solidFill>
                  <a:schemeClr val="accent1">
                    <a:lumMod val="75000"/>
                  </a:schemeClr>
                </a:solidFill>
              </a:rPr>
              <a:t>TIME CONSUMING </a:t>
            </a:r>
          </a:p>
          <a:p>
            <a:r>
              <a:rPr lang="en-US" sz="2000" b="1" dirty="0" smtClean="0">
                <a:solidFill>
                  <a:schemeClr val="accent1">
                    <a:lumMod val="75000"/>
                  </a:schemeClr>
                </a:solidFill>
              </a:rPr>
              <a:t>LACK OF REAL-TIME UPDATESIN DOCTOR ROASTERS </a:t>
            </a:r>
          </a:p>
          <a:p>
            <a:r>
              <a:rPr lang="en-US" sz="2000" b="1" dirty="0" smtClean="0">
                <a:solidFill>
                  <a:schemeClr val="accent1">
                    <a:lumMod val="75000"/>
                  </a:schemeClr>
                </a:solidFill>
              </a:rPr>
              <a:t>CHANCES OF CALLS MISSING </a:t>
            </a:r>
          </a:p>
          <a:p>
            <a:r>
              <a:rPr lang="en-US" sz="2000" b="1" dirty="0" smtClean="0">
                <a:solidFill>
                  <a:schemeClr val="accent1">
                    <a:lumMod val="75000"/>
                  </a:schemeClr>
                </a:solidFill>
              </a:rPr>
              <a:t>NO SELF-SERVICE OPTIONS</a:t>
            </a:r>
          </a:p>
          <a:p>
            <a:pPr marL="0" indent="0">
              <a:buNone/>
            </a:pPr>
            <a:endParaRPr lang="en-US" sz="2000" dirty="0" smtClean="0"/>
          </a:p>
          <a:p>
            <a:endParaRPr lang="en-US" dirty="0" smtClean="0"/>
          </a:p>
          <a:p>
            <a:endParaRPr lang="en-US" dirty="0"/>
          </a:p>
        </p:txBody>
      </p:sp>
      <p:sp>
        <p:nvSpPr>
          <p:cNvPr id="9" name="Text Placeholder 8"/>
          <p:cNvSpPr>
            <a:spLocks noGrp="1"/>
          </p:cNvSpPr>
          <p:nvPr>
            <p:ph type="body" sz="quarter" idx="3"/>
          </p:nvPr>
        </p:nvSpPr>
        <p:spPr/>
        <p:txBody>
          <a:bodyPr>
            <a:normAutofit/>
          </a:bodyPr>
          <a:lstStyle/>
          <a:p>
            <a:r>
              <a:rPr lang="en-US" sz="2800" dirty="0" smtClean="0"/>
              <a:t>PROJECTED WORKLOW</a:t>
            </a:r>
            <a:endParaRPr lang="en-US" sz="2800" dirty="0"/>
          </a:p>
        </p:txBody>
      </p:sp>
      <p:sp>
        <p:nvSpPr>
          <p:cNvPr id="10" name="Content Placeholder 9"/>
          <p:cNvSpPr>
            <a:spLocks noGrp="1"/>
          </p:cNvSpPr>
          <p:nvPr>
            <p:ph sz="quarter" idx="4"/>
          </p:nvPr>
        </p:nvSpPr>
        <p:spPr/>
        <p:txBody>
          <a:bodyPr>
            <a:normAutofit/>
          </a:bodyPr>
          <a:lstStyle/>
          <a:p>
            <a:pPr marL="285750" indent="-285750"/>
            <a:r>
              <a:rPr lang="en-US" sz="2000" b="1" dirty="0">
                <a:solidFill>
                  <a:schemeClr val="accent1">
                    <a:lumMod val="75000"/>
                  </a:schemeClr>
                </a:solidFill>
              </a:rPr>
              <a:t>TIME SAVING</a:t>
            </a:r>
          </a:p>
          <a:p>
            <a:pPr marL="285750" indent="-285750"/>
            <a:r>
              <a:rPr lang="en-US" sz="2000" b="1" dirty="0">
                <a:solidFill>
                  <a:schemeClr val="accent1">
                    <a:lumMod val="75000"/>
                  </a:schemeClr>
                </a:solidFill>
              </a:rPr>
              <a:t>CONVIENT</a:t>
            </a:r>
          </a:p>
          <a:p>
            <a:pPr marL="285750" indent="-285750"/>
            <a:r>
              <a:rPr lang="en-US" sz="2000" b="1" dirty="0">
                <a:solidFill>
                  <a:schemeClr val="accent1">
                    <a:lumMod val="75000"/>
                  </a:schemeClr>
                </a:solidFill>
              </a:rPr>
              <a:t>ENHANCED PATIENT EXPERIENCE </a:t>
            </a:r>
          </a:p>
          <a:p>
            <a:pPr marL="285750" indent="-285750"/>
            <a:r>
              <a:rPr lang="en-US" sz="2000" b="1" dirty="0">
                <a:solidFill>
                  <a:schemeClr val="accent1">
                    <a:lumMod val="75000"/>
                  </a:schemeClr>
                </a:solidFill>
              </a:rPr>
              <a:t>IMPROVED COMMUNICATION</a:t>
            </a:r>
          </a:p>
          <a:p>
            <a:pPr marL="285750" indent="-285750"/>
            <a:r>
              <a:rPr lang="en-US" sz="2000" b="1" dirty="0">
                <a:solidFill>
                  <a:schemeClr val="accent1">
                    <a:lumMod val="75000"/>
                  </a:schemeClr>
                </a:solidFill>
              </a:rPr>
              <a:t>BETTER </a:t>
            </a:r>
            <a:r>
              <a:rPr lang="en-US" sz="2000" b="1" dirty="0" smtClean="0">
                <a:solidFill>
                  <a:schemeClr val="accent1">
                    <a:lumMod val="75000"/>
                  </a:schemeClr>
                </a:solidFill>
              </a:rPr>
              <a:t>INFORMATION </a:t>
            </a:r>
            <a:r>
              <a:rPr lang="en-US" sz="2000" b="1" dirty="0">
                <a:solidFill>
                  <a:schemeClr val="accent1">
                    <a:lumMod val="75000"/>
                  </a:schemeClr>
                </a:solidFill>
              </a:rPr>
              <a:t>TRANSFER </a:t>
            </a:r>
            <a:endParaRPr lang="en-US" sz="2000" b="1" dirty="0" smtClean="0">
              <a:solidFill>
                <a:schemeClr val="accent1">
                  <a:lumMod val="75000"/>
                </a:schemeClr>
              </a:solidFill>
            </a:endParaRPr>
          </a:p>
          <a:p>
            <a:pPr marL="285750" indent="-285750"/>
            <a:r>
              <a:rPr lang="en-US" sz="2000" b="1" dirty="0" smtClean="0">
                <a:solidFill>
                  <a:schemeClr val="accent1">
                    <a:lumMod val="75000"/>
                  </a:schemeClr>
                </a:solidFill>
              </a:rPr>
              <a:t>REAL-TIME UPDATES</a:t>
            </a:r>
          </a:p>
          <a:p>
            <a:pPr marL="285750" indent="-285750"/>
            <a:r>
              <a:rPr lang="en-US" sz="2000" b="1" dirty="0" smtClean="0">
                <a:solidFill>
                  <a:schemeClr val="accent1">
                    <a:lumMod val="75000"/>
                  </a:schemeClr>
                </a:solidFill>
              </a:rPr>
              <a:t>MINIMIZED CHANCES OF CALLS MISSING</a:t>
            </a:r>
            <a:endParaRPr lang="en-US" sz="2000" b="1" dirty="0">
              <a:solidFill>
                <a:schemeClr val="accent1">
                  <a:lumMod val="75000"/>
                </a:schemeClr>
              </a:solidFill>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t>10</a:t>
            </a:fld>
            <a:endParaRPr lang="en-IN"/>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66892" y="888032"/>
            <a:ext cx="2031587" cy="2031587"/>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1942" y="4753059"/>
            <a:ext cx="1785853" cy="1785853"/>
          </a:xfrm>
          <a:prstGeom prst="rect">
            <a:avLst/>
          </a:prstGeom>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28026" y="5028338"/>
            <a:ext cx="1510574" cy="1510574"/>
          </a:xfrm>
          <a:prstGeom prst="rect">
            <a:avLst/>
          </a:prstGeom>
        </p:spPr>
      </p:pic>
      <p:pic>
        <p:nvPicPr>
          <p:cNvPr id="19" name="Picture 18">
            <a:extLst>
              <a:ext uri="{FF2B5EF4-FFF2-40B4-BE49-F238E27FC236}">
                <a16:creationId xmlns="" xmlns:a16="http://schemas.microsoft.com/office/drawing/2014/main" id="{6A5D235C-68B3-B360-0BE2-EE01D32938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Tree>
    <p:extLst>
      <p:ext uri="{BB962C8B-B14F-4D97-AF65-F5344CB8AC3E}">
        <p14:creationId xmlns:p14="http://schemas.microsoft.com/office/powerpoint/2010/main" val="439380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26AD20E6-394B-4DF0-96A5-9647FF39C943}" type="slidenum">
              <a:rPr lang="en-IN" smtClean="0"/>
              <a:t>11</a:t>
            </a:fld>
            <a:endParaRPr lang="en-IN"/>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08012365"/>
              </p:ext>
            </p:extLst>
          </p:nvPr>
        </p:nvGraphicFramePr>
        <p:xfrm>
          <a:off x="333234" y="204716"/>
          <a:ext cx="6791466" cy="35100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3667595547"/>
              </p:ext>
            </p:extLst>
          </p:nvPr>
        </p:nvGraphicFramePr>
        <p:xfrm>
          <a:off x="457555" y="3978275"/>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20"/>
          <p:cNvGraphicFramePr>
            <a:graphicFrameLocks/>
          </p:cNvGraphicFramePr>
          <p:nvPr>
            <p:extLst>
              <p:ext uri="{D42A27DB-BD31-4B8C-83A1-F6EECF244321}">
                <p14:modId xmlns:p14="http://schemas.microsoft.com/office/powerpoint/2010/main" val="2011735774"/>
              </p:ext>
            </p:extLst>
          </p:nvPr>
        </p:nvGraphicFramePr>
        <p:xfrm>
          <a:off x="7410450" y="1166515"/>
          <a:ext cx="3712029" cy="2456089"/>
        </p:xfrm>
        <a:graphic>
          <a:graphicData uri="http://schemas.openxmlformats.org/drawingml/2006/chart">
            <c:chart xmlns:c="http://schemas.openxmlformats.org/drawingml/2006/chart" xmlns:r="http://schemas.openxmlformats.org/officeDocument/2006/relationships" r:id="rId5"/>
          </a:graphicData>
        </a:graphic>
      </p:graphicFrame>
      <p:sp>
        <p:nvSpPr>
          <p:cNvPr id="22" name="TextBox 21"/>
          <p:cNvSpPr txBox="1"/>
          <p:nvPr/>
        </p:nvSpPr>
        <p:spPr>
          <a:xfrm>
            <a:off x="7802335" y="400050"/>
            <a:ext cx="3246145" cy="584775"/>
          </a:xfrm>
          <a:prstGeom prst="rect">
            <a:avLst/>
          </a:prstGeom>
          <a:noFill/>
        </p:spPr>
        <p:txBody>
          <a:bodyPr wrap="none" rtlCol="0">
            <a:spAutoFit/>
          </a:bodyPr>
          <a:lstStyle/>
          <a:p>
            <a:r>
              <a:rPr lang="en-US" sz="3200" b="1" u="sng" dirty="0" smtClean="0"/>
              <a:t>CURRENT SYSTEM</a:t>
            </a:r>
            <a:endParaRPr lang="en-US" sz="3200" b="1" u="sng" dirty="0"/>
          </a:p>
        </p:txBody>
      </p:sp>
      <p:graphicFrame>
        <p:nvGraphicFramePr>
          <p:cNvPr id="23" name="Chart 22"/>
          <p:cNvGraphicFramePr>
            <a:graphicFrameLocks/>
          </p:cNvGraphicFramePr>
          <p:nvPr>
            <p:extLst>
              <p:ext uri="{D42A27DB-BD31-4B8C-83A1-F6EECF244321}">
                <p14:modId xmlns:p14="http://schemas.microsoft.com/office/powerpoint/2010/main" val="3535927292"/>
              </p:ext>
            </p:extLst>
          </p:nvPr>
        </p:nvGraphicFramePr>
        <p:xfrm>
          <a:off x="5196114" y="3744686"/>
          <a:ext cx="5965371" cy="2976789"/>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11501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p:txBody>
          <a:bodyPr/>
          <a:lstStyle/>
          <a:p>
            <a:pPr algn="ctr"/>
            <a:r>
              <a:rPr lang="en-IN" b="1" u="sng" dirty="0" smtClean="0"/>
              <a:t>RESULTS</a:t>
            </a:r>
            <a:endParaRPr lang="en-IN" b="1" u="sng" dirty="0"/>
          </a:p>
        </p:txBody>
      </p:sp>
      <p:sp>
        <p:nvSpPr>
          <p:cNvPr id="3" name="Content Placeholder 2">
            <a:extLst>
              <a:ext uri="{FF2B5EF4-FFF2-40B4-BE49-F238E27FC236}">
                <a16:creationId xmlns="" xmlns:a16="http://schemas.microsoft.com/office/drawing/2014/main" id="{2DD0E2DC-1F64-6150-E936-2EFC08A56F0F}"/>
              </a:ext>
            </a:extLst>
          </p:cNvPr>
          <p:cNvSpPr>
            <a:spLocks noGrp="1"/>
          </p:cNvSpPr>
          <p:nvPr>
            <p:ph idx="1"/>
          </p:nvPr>
        </p:nvSpPr>
        <p:spPr/>
        <p:txBody>
          <a:bodyPr>
            <a:normAutofit fontScale="92500" lnSpcReduction="10000"/>
          </a:bodyPr>
          <a:lstStyle/>
          <a:p>
            <a:pPr marL="0" indent="0">
              <a:buNone/>
            </a:pPr>
            <a:r>
              <a:rPr lang="en-IN" dirty="0" smtClean="0"/>
              <a:t>The result of this research includes the better workflow and projected growth after the implementation of application in the hospital system</a:t>
            </a:r>
          </a:p>
          <a:p>
            <a:pPr marL="514350" indent="-514350">
              <a:buFont typeface="+mj-lt"/>
              <a:buAutoNum type="arabicPeriod"/>
            </a:pPr>
            <a:r>
              <a:rPr lang="en-US" b="1" u="sng" dirty="0"/>
              <a:t>Better Workflow: </a:t>
            </a:r>
            <a:r>
              <a:rPr lang="en-US" sz="2400" dirty="0"/>
              <a:t>The implementation of the new application led to a significant improvement in the overall workflow within the hospital system. This was observed through streamlined </a:t>
            </a:r>
            <a:r>
              <a:rPr lang="en-US" sz="2400" dirty="0" smtClean="0"/>
              <a:t>processes</a:t>
            </a:r>
          </a:p>
          <a:p>
            <a:r>
              <a:rPr lang="en-US" sz="2400" dirty="0" smtClean="0"/>
              <a:t>Increased automation</a:t>
            </a:r>
          </a:p>
          <a:p>
            <a:r>
              <a:rPr lang="en-US" sz="2400" dirty="0"/>
              <a:t>E</a:t>
            </a:r>
            <a:r>
              <a:rPr lang="en-US" sz="2400" dirty="0" smtClean="0"/>
              <a:t>nhanced </a:t>
            </a:r>
            <a:r>
              <a:rPr lang="en-US" sz="2400" dirty="0"/>
              <a:t>communication among healthcare professionals. </a:t>
            </a:r>
            <a:endParaRPr lang="en-US" sz="2400" dirty="0" smtClean="0"/>
          </a:p>
          <a:p>
            <a:pPr marL="0" indent="0">
              <a:buNone/>
            </a:pPr>
            <a:r>
              <a:rPr lang="en-US" sz="2400" dirty="0" smtClean="0"/>
              <a:t>The </a:t>
            </a:r>
            <a:r>
              <a:rPr lang="en-US" sz="2400" dirty="0"/>
              <a:t>application facilitated tasks such as appointment </a:t>
            </a:r>
            <a:r>
              <a:rPr lang="en-US" sz="2400" dirty="0" smtClean="0"/>
              <a:t>scheduling, rescheduling , cancellation  </a:t>
            </a:r>
            <a:r>
              <a:rPr lang="en-US" sz="2400" dirty="0"/>
              <a:t>patient </a:t>
            </a:r>
            <a:r>
              <a:rPr lang="en-US" sz="2400" dirty="0" smtClean="0"/>
              <a:t>registration making </a:t>
            </a:r>
            <a:r>
              <a:rPr lang="en-US" sz="2400" dirty="0"/>
              <a:t>them more efficient and less prone to errors. </a:t>
            </a:r>
            <a:endParaRPr lang="en-US" sz="2400" dirty="0" smtClean="0"/>
          </a:p>
          <a:p>
            <a:pPr marL="0" indent="0">
              <a:buNone/>
            </a:pPr>
            <a:r>
              <a:rPr lang="en-US" sz="2400" dirty="0" smtClean="0"/>
              <a:t>As </a:t>
            </a:r>
            <a:r>
              <a:rPr lang="en-US" sz="2400" dirty="0"/>
              <a:t>a result, healthcare staff experienced smoother workflows, reduced administrative burden, and improved coordination, leading to enhanced productivity and better patient care.</a:t>
            </a:r>
          </a:p>
          <a:p>
            <a:pPr marL="0" indent="0">
              <a:buNone/>
            </a:pPr>
            <a:endParaRPr lang="en-IN" sz="2400" dirty="0"/>
          </a:p>
        </p:txBody>
      </p:sp>
      <p:sp>
        <p:nvSpPr>
          <p:cNvPr id="4" name="Slide Number Placeholder 3">
            <a:extLst>
              <a:ext uri="{FF2B5EF4-FFF2-40B4-BE49-F238E27FC236}">
                <a16:creationId xmlns=""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1047" y="178206"/>
            <a:ext cx="1468032" cy="1468032"/>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62268" y="115255"/>
            <a:ext cx="1523500" cy="1523500"/>
          </a:xfrm>
          <a:prstGeom prst="rect">
            <a:avLst/>
          </a:prstGeom>
        </p:spPr>
      </p:pic>
    </p:spTree>
    <p:extLst>
      <p:ext uri="{BB962C8B-B14F-4D97-AF65-F5344CB8AC3E}">
        <p14:creationId xmlns:p14="http://schemas.microsoft.com/office/powerpoint/2010/main" val="1911276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3000"/>
            <a:lum/>
          </a:blip>
          <a:srcRect/>
          <a:stretch>
            <a:fillRect l="-13000" t="3000" r="-14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36549"/>
            <a:ext cx="10515600" cy="1325563"/>
          </a:xfrm>
        </p:spPr>
        <p:txBody>
          <a:bodyPr>
            <a:normAutofit/>
          </a:bodyPr>
          <a:lstStyle/>
          <a:p>
            <a:r>
              <a:rPr lang="en-US" sz="2600" b="1" u="sng" dirty="0" smtClean="0">
                <a:latin typeface="+mn-lt"/>
              </a:rPr>
              <a:t>2.PROJECTED</a:t>
            </a:r>
            <a:r>
              <a:rPr lang="en-US" sz="2600" b="1" u="sng" dirty="0" smtClean="0"/>
              <a:t> </a:t>
            </a:r>
            <a:r>
              <a:rPr lang="en-US" sz="2600" b="1" u="sng" dirty="0" smtClean="0">
                <a:latin typeface="+mn-lt"/>
              </a:rPr>
              <a:t>GROWTH AFTER APPLICATION</a:t>
            </a:r>
            <a:endParaRPr lang="en-US" sz="2600" b="1" u="sng" dirty="0">
              <a:latin typeface="+mn-lt"/>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t>13</a:t>
            </a:fld>
            <a:endParaRPr lang="en-IN" dirty="0"/>
          </a:p>
        </p:txBody>
      </p:sp>
      <p:pic>
        <p:nvPicPr>
          <p:cNvPr id="10" name="Picture 9">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
        <p:nvSpPr>
          <p:cNvPr id="11" name="Content Placeholder 10"/>
          <p:cNvSpPr>
            <a:spLocks noGrp="1"/>
          </p:cNvSpPr>
          <p:nvPr>
            <p:ph idx="1"/>
          </p:nvPr>
        </p:nvSpPr>
        <p:spPr>
          <a:xfrm>
            <a:off x="838200" y="2187574"/>
            <a:ext cx="10515600" cy="4351338"/>
          </a:xfrm>
        </p:spPr>
        <p:txBody>
          <a:bodyPr/>
          <a:lstStyle/>
          <a:p>
            <a:pPr lvl="0"/>
            <a:r>
              <a:rPr lang="en-US" sz="2000" dirty="0"/>
              <a:t>Waiting time will be reduced </a:t>
            </a:r>
          </a:p>
          <a:p>
            <a:pPr lvl="0"/>
            <a:r>
              <a:rPr lang="en-US" sz="2000" dirty="0"/>
              <a:t>Phone number errors reduced increasing the reach to the patient </a:t>
            </a:r>
          </a:p>
          <a:p>
            <a:pPr lvl="0"/>
            <a:r>
              <a:rPr lang="en-US" sz="2000" dirty="0"/>
              <a:t>Working hours dependency will be on staff will reduce</a:t>
            </a:r>
          </a:p>
          <a:p>
            <a:pPr lvl="0"/>
            <a:r>
              <a:rPr lang="en-US" sz="2000" dirty="0"/>
              <a:t>Loss of leads will reduced due to automatic appointment booking </a:t>
            </a:r>
          </a:p>
          <a:p>
            <a:pPr lvl="0"/>
            <a:r>
              <a:rPr lang="en-US" sz="2000" dirty="0"/>
              <a:t>Increased product pipelines </a:t>
            </a:r>
          </a:p>
          <a:p>
            <a:pPr lvl="0"/>
            <a:r>
              <a:rPr lang="en-US" sz="2000" dirty="0"/>
              <a:t>Long hour waiting will decrease , more systematic way will be there </a:t>
            </a:r>
          </a:p>
          <a:p>
            <a:pPr lvl="0"/>
            <a:r>
              <a:rPr lang="en-US" sz="2000" dirty="0"/>
              <a:t>Staff </a:t>
            </a:r>
            <a:r>
              <a:rPr lang="en-US" sz="2000" dirty="0" smtClean="0"/>
              <a:t>cost saving </a:t>
            </a:r>
          </a:p>
          <a:p>
            <a:pPr lvl="0"/>
            <a:r>
              <a:rPr lang="en-US" sz="2000" dirty="0" smtClean="0"/>
              <a:t>Staff productivity </a:t>
            </a:r>
            <a:r>
              <a:rPr lang="en-US" sz="2000" dirty="0"/>
              <a:t>will increase </a:t>
            </a:r>
          </a:p>
          <a:p>
            <a:pPr lvl="0"/>
            <a:r>
              <a:rPr lang="en-US" sz="2000" dirty="0"/>
              <a:t>Cross-selling opportunities</a:t>
            </a:r>
          </a:p>
          <a:p>
            <a:pPr marL="0" indent="0">
              <a:buNone/>
            </a:pPr>
            <a:endParaRPr lang="en-US" dirty="0"/>
          </a:p>
        </p:txBody>
      </p:sp>
    </p:spTree>
    <p:extLst>
      <p:ext uri="{BB962C8B-B14F-4D97-AF65-F5344CB8AC3E}">
        <p14:creationId xmlns:p14="http://schemas.microsoft.com/office/powerpoint/2010/main" val="360969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838200" y="987972"/>
            <a:ext cx="10515600" cy="1325563"/>
          </a:xfrm>
        </p:spPr>
        <p:txBody>
          <a:bodyPr>
            <a:normAutofit/>
          </a:bodyPr>
          <a:lstStyle/>
          <a:p>
            <a:pPr algn="ctr"/>
            <a:r>
              <a:rPr lang="en-IN" sz="2600" b="1" u="sng" dirty="0" smtClean="0"/>
              <a:t>PROJECTED CONVERSIONS GROWTH AFTER APPLICATION</a:t>
            </a:r>
            <a:endParaRPr lang="en-IN" sz="2600" b="1" u="sng" dirty="0"/>
          </a:p>
        </p:txBody>
      </p:sp>
      <p:sp>
        <p:nvSpPr>
          <p:cNvPr id="4" name="Slide Number Placeholder 3">
            <a:extLst>
              <a:ext uri="{FF2B5EF4-FFF2-40B4-BE49-F238E27FC236}">
                <a16:creationId xmlns=""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9" name="Chart 8"/>
          <p:cNvGraphicFramePr>
            <a:graphicFrameLocks/>
          </p:cNvGraphicFramePr>
          <p:nvPr>
            <p:extLst>
              <p:ext uri="{D42A27DB-BD31-4B8C-83A1-F6EECF244321}">
                <p14:modId xmlns:p14="http://schemas.microsoft.com/office/powerpoint/2010/main" val="3869414354"/>
              </p:ext>
            </p:extLst>
          </p:nvPr>
        </p:nvGraphicFramePr>
        <p:xfrm>
          <a:off x="1045028" y="1843313"/>
          <a:ext cx="9855201" cy="4717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8613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D865BDE-C1E4-2068-7ED7-1D9DDC4B3A10}"/>
              </a:ext>
            </a:extLst>
          </p:cNvPr>
          <p:cNvSpPr>
            <a:spLocks noGrp="1"/>
          </p:cNvSpPr>
          <p:nvPr>
            <p:ph type="title"/>
          </p:nvPr>
        </p:nvSpPr>
        <p:spPr/>
        <p:txBody>
          <a:bodyPr/>
          <a:lstStyle/>
          <a:p>
            <a:pPr algn="ctr"/>
            <a:r>
              <a:rPr lang="en-IN" b="1" u="sng" dirty="0" smtClean="0"/>
              <a:t>CONCLUSION</a:t>
            </a:r>
            <a:endParaRPr lang="en-IN" b="1" u="sng" dirty="0"/>
          </a:p>
        </p:txBody>
      </p:sp>
      <p:sp>
        <p:nvSpPr>
          <p:cNvPr id="3" name="Content Placeholder 2">
            <a:extLst>
              <a:ext uri="{FF2B5EF4-FFF2-40B4-BE49-F238E27FC236}">
                <a16:creationId xmlns="" xmlns:a16="http://schemas.microsoft.com/office/drawing/2014/main" id="{C37621F9-57FC-03A7-2EE3-925A45765D10}"/>
              </a:ext>
            </a:extLst>
          </p:cNvPr>
          <p:cNvSpPr>
            <a:spLocks noGrp="1"/>
          </p:cNvSpPr>
          <p:nvPr>
            <p:ph idx="1"/>
          </p:nvPr>
        </p:nvSpPr>
        <p:spPr/>
        <p:txBody>
          <a:bodyPr/>
          <a:lstStyle/>
          <a:p>
            <a:r>
              <a:rPr lang="en-US" dirty="0"/>
              <a:t>According to the findings of this study, implementing a WhatsApp appointment booking system not only fills critical holes in the current healthcare system, but also creates considerable growth prospects for the </a:t>
            </a:r>
            <a:r>
              <a:rPr lang="en-US" dirty="0" smtClean="0"/>
              <a:t>organization. </a:t>
            </a:r>
            <a:r>
              <a:rPr lang="en-US" dirty="0"/>
              <a:t>The data reveal that the application benefits both the </a:t>
            </a:r>
            <a:r>
              <a:rPr lang="en-US" dirty="0" smtClean="0"/>
              <a:t>organization </a:t>
            </a:r>
            <a:r>
              <a:rPr lang="en-US" dirty="0"/>
              <a:t>and the patients in a variety of ways. In a research context, here is a framework for framing this finding.</a:t>
            </a:r>
            <a:endParaRPr lang="en-IN" dirty="0"/>
          </a:p>
        </p:txBody>
      </p:sp>
      <p:sp>
        <p:nvSpPr>
          <p:cNvPr id="4" name="Slide Number Placeholder 3">
            <a:extLst>
              <a:ext uri="{FF2B5EF4-FFF2-40B4-BE49-F238E27FC236}">
                <a16:creationId xmlns=""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1970" y="5000897"/>
            <a:ext cx="1538015" cy="153801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3553" y="4857294"/>
            <a:ext cx="1825219" cy="1825219"/>
          </a:xfrm>
          <a:prstGeom prst="rect">
            <a:avLst/>
          </a:prstGeom>
        </p:spPr>
      </p:pic>
    </p:spTree>
    <p:extLst>
      <p:ext uri="{BB962C8B-B14F-4D97-AF65-F5344CB8AC3E}">
        <p14:creationId xmlns:p14="http://schemas.microsoft.com/office/powerpoint/2010/main" val="16443279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15" y="2902858"/>
            <a:ext cx="11761367" cy="3672113"/>
          </a:xfrm>
          <a:ln>
            <a:solidFill>
              <a:srgbClr val="FFC000"/>
            </a:solidFill>
          </a:ln>
        </p:spPr>
        <p:txBody>
          <a:bodyPr>
            <a:noAutofit/>
          </a:bodyPr>
          <a:lstStyle/>
          <a:p>
            <a:pPr marL="0" indent="0">
              <a:buNone/>
            </a:pPr>
            <a:r>
              <a:rPr lang="en-US" sz="2600" dirty="0" smtClean="0"/>
              <a:t>The </a:t>
            </a:r>
            <a:r>
              <a:rPr lang="en-US" sz="2600" dirty="0"/>
              <a:t>study shows that using the WhatsApp appointment booking system effectively fills present gaps in the healthcare system. </a:t>
            </a:r>
          </a:p>
          <a:p>
            <a:r>
              <a:rPr lang="en-US" sz="2600" dirty="0" smtClean="0"/>
              <a:t>Time-consuming manual processes</a:t>
            </a:r>
          </a:p>
          <a:p>
            <a:r>
              <a:rPr lang="en-US" sz="2600" dirty="0" smtClean="0"/>
              <a:t>A lack of real-time updates in doctor rosters </a:t>
            </a:r>
          </a:p>
          <a:p>
            <a:r>
              <a:rPr lang="en-US" sz="2600" dirty="0" smtClean="0"/>
              <a:t>Missed calls lacks </a:t>
            </a:r>
          </a:p>
          <a:p>
            <a:r>
              <a:rPr lang="en-US" sz="2600" dirty="0" smtClean="0"/>
              <a:t>Limited self-service alternatives are among the gaps. </a:t>
            </a:r>
          </a:p>
          <a:p>
            <a:pPr marL="0" indent="0">
              <a:buNone/>
            </a:pPr>
            <a:r>
              <a:rPr lang="en-US" sz="2600" dirty="0" smtClean="0"/>
              <a:t>The </a:t>
            </a:r>
            <a:r>
              <a:rPr lang="en-US" sz="2600" dirty="0"/>
              <a:t>application addresses these challenges by streamlining and automating appointment scheduling, improving communication, and decreasing errors.</a:t>
            </a:r>
          </a:p>
        </p:txBody>
      </p:sp>
      <p:sp>
        <p:nvSpPr>
          <p:cNvPr id="5" name="Slide Number Placeholder 4"/>
          <p:cNvSpPr>
            <a:spLocks noGrp="1"/>
          </p:cNvSpPr>
          <p:nvPr>
            <p:ph type="sldNum" sz="quarter" idx="12"/>
          </p:nvPr>
        </p:nvSpPr>
        <p:spPr/>
        <p:txBody>
          <a:bodyPr/>
          <a:lstStyle/>
          <a:p>
            <a:fld id="{26AD20E6-394B-4DF0-96A5-9647FF39C943}" type="slidenum">
              <a:rPr lang="en-IN" smtClean="0"/>
              <a:t>16</a:t>
            </a:fld>
            <a:endParaRPr lang="en-IN"/>
          </a:p>
        </p:txBody>
      </p:sp>
      <p:sp>
        <p:nvSpPr>
          <p:cNvPr id="6" name="TextBox 5"/>
          <p:cNvSpPr txBox="1"/>
          <p:nvPr/>
        </p:nvSpPr>
        <p:spPr>
          <a:xfrm>
            <a:off x="217715" y="2294689"/>
            <a:ext cx="2986202" cy="461665"/>
          </a:xfrm>
          <a:prstGeom prst="rect">
            <a:avLst/>
          </a:prstGeom>
          <a:solidFill>
            <a:schemeClr val="accent4">
              <a:lumMod val="60000"/>
              <a:lumOff val="40000"/>
            </a:schemeClr>
          </a:solidFill>
          <a:ln>
            <a:solidFill>
              <a:schemeClr val="tx1"/>
            </a:solidFill>
          </a:ln>
        </p:spPr>
        <p:txBody>
          <a:bodyPr wrap="none" rtlCol="0">
            <a:spAutoFit/>
          </a:bodyPr>
          <a:lstStyle/>
          <a:p>
            <a:pPr algn="ctr"/>
            <a:r>
              <a:rPr lang="en-US" sz="2400" b="1" dirty="0" smtClean="0"/>
              <a:t>FILLING SYSTEM GAPS</a:t>
            </a:r>
            <a:endParaRPr lang="en-US" sz="2400" b="1"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4515" y="798286"/>
            <a:ext cx="1804568" cy="1942083"/>
          </a:xfrm>
          <a:prstGeom prst="rect">
            <a:avLst/>
          </a:prstGeom>
        </p:spPr>
      </p:pic>
      <p:pic>
        <p:nvPicPr>
          <p:cNvPr id="18" name="Picture 17">
            <a:extLst>
              <a:ext uri="{FF2B5EF4-FFF2-40B4-BE49-F238E27FC236}">
                <a16:creationId xmlns="" xmlns:a16="http://schemas.microsoft.com/office/drawing/2014/main" id="{DB668B9E-FFED-72D7-8936-12D60B63DD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235691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2156028"/>
            <a:ext cx="11353800" cy="4351338"/>
          </a:xfrm>
          <a:ln>
            <a:solidFill>
              <a:srgbClr val="00B050"/>
            </a:solidFill>
          </a:ln>
        </p:spPr>
        <p:txBody>
          <a:bodyPr/>
          <a:lstStyle/>
          <a:p>
            <a:pPr marL="0" indent="0">
              <a:buNone/>
            </a:pPr>
            <a:r>
              <a:rPr lang="en-US" sz="2600" dirty="0"/>
              <a:t>According to the research findings, patients benefit from the WhatsApp appointment booking system in a variety of ways. </a:t>
            </a:r>
          </a:p>
          <a:p>
            <a:pPr marL="0" indent="0">
              <a:buNone/>
            </a:pPr>
            <a:r>
              <a:rPr lang="en-US" sz="2600" dirty="0"/>
              <a:t>These advantages include </a:t>
            </a:r>
            <a:endParaRPr lang="en-US" sz="2600" dirty="0" smtClean="0"/>
          </a:p>
          <a:p>
            <a:r>
              <a:rPr lang="en-US" sz="2600" dirty="0" smtClean="0"/>
              <a:t>Shorter wait times</a:t>
            </a:r>
          </a:p>
          <a:p>
            <a:r>
              <a:rPr lang="en-US" sz="2600" dirty="0" smtClean="0"/>
              <a:t>Enhanced accessibility due to fewer phone number mistakes</a:t>
            </a:r>
          </a:p>
          <a:p>
            <a:r>
              <a:rPr lang="en-US" sz="2600" dirty="0" smtClean="0"/>
              <a:t>Increased convenience due to the elimination of working-hour dependency. </a:t>
            </a:r>
          </a:p>
          <a:p>
            <a:pPr marL="0" indent="0">
              <a:buNone/>
            </a:pPr>
            <a:r>
              <a:rPr lang="en-US" sz="2600" dirty="0" smtClean="0"/>
              <a:t>Furthermore</a:t>
            </a:r>
            <a:r>
              <a:rPr lang="en-US" sz="2600" dirty="0"/>
              <a:t>, the technology allows patients to reschedule or cancel appointments themselves, giving them more control and flexibility in managing their healthcare requirements.</a:t>
            </a:r>
          </a:p>
          <a:p>
            <a:pPr marL="0" indent="0">
              <a:buNone/>
            </a:pPr>
            <a:endParaRPr lang="en-US" dirty="0"/>
          </a:p>
        </p:txBody>
      </p:sp>
      <p:sp>
        <p:nvSpPr>
          <p:cNvPr id="5" name="Slide Number Placeholder 4"/>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p:cNvPicPr>
            <a:picLocks noChangeAspect="1"/>
          </p:cNvPicPr>
          <p:nvPr/>
        </p:nvPicPr>
        <p:blipFill>
          <a:blip r:embed="rId2" cstate="print">
            <a:duotone>
              <a:prstClr val="black"/>
              <a:schemeClr val="tx2">
                <a:tint val="45000"/>
                <a:satMod val="400000"/>
              </a:schemeClr>
            </a:duotone>
            <a:extLst>
              <a:ext uri="{28A0092B-C50C-407E-A947-70E740481C1C}">
                <a14:useLocalDpi xmlns:a14="http://schemas.microsoft.com/office/drawing/2010/main" val="0"/>
              </a:ext>
            </a:extLst>
          </a:blip>
          <a:stretch>
            <a:fillRect/>
          </a:stretch>
        </p:blipFill>
        <p:spPr>
          <a:xfrm>
            <a:off x="9717668" y="217715"/>
            <a:ext cx="2055232" cy="1671183"/>
          </a:xfrm>
          <a:prstGeom prst="rect">
            <a:avLst/>
          </a:prstGeom>
          <a:solidFill>
            <a:schemeClr val="bg1"/>
          </a:solidFill>
        </p:spPr>
      </p:pic>
      <p:sp>
        <p:nvSpPr>
          <p:cNvPr id="8" name="TextBox 7"/>
          <p:cNvSpPr txBox="1"/>
          <p:nvPr/>
        </p:nvSpPr>
        <p:spPr>
          <a:xfrm>
            <a:off x="419100" y="1543347"/>
            <a:ext cx="2493055" cy="461665"/>
          </a:xfrm>
          <a:prstGeom prst="rect">
            <a:avLst/>
          </a:prstGeom>
          <a:solidFill>
            <a:srgbClr val="92D050"/>
          </a:solidFill>
          <a:ln>
            <a:solidFill>
              <a:schemeClr val="tx1"/>
            </a:solidFill>
          </a:ln>
        </p:spPr>
        <p:txBody>
          <a:bodyPr wrap="none" rtlCol="0">
            <a:spAutoFit/>
          </a:bodyPr>
          <a:lstStyle/>
          <a:p>
            <a:r>
              <a:rPr lang="en-US" sz="2400" b="1" dirty="0" smtClean="0"/>
              <a:t>PATIENT BENEFITS</a:t>
            </a:r>
            <a:endParaRPr lang="en-US" sz="2400" b="1" dirty="0"/>
          </a:p>
        </p:txBody>
      </p:sp>
      <p:pic>
        <p:nvPicPr>
          <p:cNvPr id="9" name="Picture 8">
            <a:extLst>
              <a:ext uri="{FF2B5EF4-FFF2-40B4-BE49-F238E27FC236}">
                <a16:creationId xmlns="" xmlns:a16="http://schemas.microsoft.com/office/drawing/2014/main" id="{945CF6E8-DCFB-270F-3407-DF7FB02549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58046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2319110"/>
            <a:ext cx="11538857" cy="4037240"/>
          </a:xfrm>
          <a:ln>
            <a:solidFill>
              <a:schemeClr val="accent2">
                <a:lumMod val="75000"/>
              </a:schemeClr>
            </a:solidFill>
          </a:ln>
        </p:spPr>
        <p:txBody>
          <a:bodyPr>
            <a:normAutofit fontScale="92500"/>
          </a:bodyPr>
          <a:lstStyle/>
          <a:p>
            <a:pPr marL="0" indent="0">
              <a:buNone/>
            </a:pPr>
            <a:r>
              <a:rPr lang="en-US" dirty="0"/>
              <a:t>According to the report, the deployment of the WhatsApp appointment booking system generates future commercial opportunities for the organization. </a:t>
            </a:r>
            <a:endParaRPr lang="en-US" dirty="0" smtClean="0"/>
          </a:p>
          <a:p>
            <a:pPr marL="0" indent="0">
              <a:buNone/>
            </a:pPr>
            <a:r>
              <a:rPr lang="en-US" dirty="0" smtClean="0"/>
              <a:t>The </a:t>
            </a:r>
            <a:r>
              <a:rPr lang="en-US" dirty="0"/>
              <a:t>technology improves </a:t>
            </a:r>
            <a:endParaRPr lang="en-US" dirty="0" smtClean="0"/>
          </a:p>
          <a:p>
            <a:r>
              <a:rPr lang="en-US" dirty="0" smtClean="0"/>
              <a:t>Operational efficiency</a:t>
            </a:r>
          </a:p>
          <a:p>
            <a:r>
              <a:rPr lang="en-US" dirty="0" smtClean="0"/>
              <a:t>Increases staff productivity</a:t>
            </a:r>
          </a:p>
          <a:p>
            <a:r>
              <a:rPr lang="en-US" dirty="0" smtClean="0"/>
              <a:t>Improves patient happiness. </a:t>
            </a:r>
          </a:p>
          <a:p>
            <a:pPr marL="0" indent="0">
              <a:buNone/>
            </a:pPr>
            <a:r>
              <a:rPr lang="en-US" dirty="0"/>
              <a:t>T</a:t>
            </a:r>
            <a:r>
              <a:rPr lang="en-US" dirty="0" smtClean="0"/>
              <a:t>hese </a:t>
            </a:r>
            <a:r>
              <a:rPr lang="en-US" dirty="0"/>
              <a:t>elements help to build a positive reputation, word-of-mouth referrals, and future income development. The system also allows for the cross-selling of additional items or services, which expands the organization's commercial options.</a:t>
            </a:r>
          </a:p>
          <a:p>
            <a:pPr marL="0" indent="0">
              <a:buNone/>
            </a:pPr>
            <a:endParaRPr lang="en-US" dirty="0"/>
          </a:p>
        </p:txBody>
      </p:sp>
      <p:sp>
        <p:nvSpPr>
          <p:cNvPr id="5" name="Slide Number Placeholder 4"/>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2001" y="339626"/>
            <a:ext cx="1895398" cy="1895398"/>
          </a:xfrm>
          <a:prstGeom prst="rect">
            <a:avLst/>
          </a:prstGeom>
        </p:spPr>
      </p:pic>
      <p:sp>
        <p:nvSpPr>
          <p:cNvPr id="8" name="TextBox 7"/>
          <p:cNvSpPr txBox="1"/>
          <p:nvPr/>
        </p:nvSpPr>
        <p:spPr>
          <a:xfrm>
            <a:off x="203200" y="1723152"/>
            <a:ext cx="5975995" cy="461665"/>
          </a:xfrm>
          <a:prstGeom prst="rect">
            <a:avLst/>
          </a:prstGeom>
          <a:solidFill>
            <a:schemeClr val="accent2">
              <a:lumMod val="60000"/>
              <a:lumOff val="40000"/>
            </a:schemeClr>
          </a:solidFill>
          <a:ln>
            <a:solidFill>
              <a:schemeClr val="accent2">
                <a:lumMod val="75000"/>
              </a:schemeClr>
            </a:solidFill>
          </a:ln>
        </p:spPr>
        <p:txBody>
          <a:bodyPr wrap="none" rtlCol="0">
            <a:spAutoFit/>
          </a:bodyPr>
          <a:lstStyle/>
          <a:p>
            <a:r>
              <a:rPr lang="en-US" sz="2400" b="1" dirty="0" smtClean="0"/>
              <a:t>OPPORTUNITIES FOR COMMERCIAL GROWTH</a:t>
            </a:r>
            <a:endParaRPr lang="en-US" sz="2400" b="1" dirty="0"/>
          </a:p>
        </p:txBody>
      </p:sp>
      <p:pic>
        <p:nvPicPr>
          <p:cNvPr id="9" name="Picture 8">
            <a:extLst>
              <a:ext uri="{FF2B5EF4-FFF2-40B4-BE49-F238E27FC236}">
                <a16:creationId xmlns="" xmlns:a16="http://schemas.microsoft.com/office/drawing/2014/main" id="{945CF6E8-DCFB-270F-3407-DF7FB02549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20972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840CEC-B205-D614-ACFB-9620DEF0A59E}"/>
              </a:ext>
            </a:extLst>
          </p:cNvPr>
          <p:cNvSpPr>
            <a:spLocks noGrp="1"/>
          </p:cNvSpPr>
          <p:nvPr>
            <p:ph type="title"/>
          </p:nvPr>
        </p:nvSpPr>
        <p:spPr/>
        <p:txBody>
          <a:bodyPr/>
          <a:lstStyle/>
          <a:p>
            <a:pPr algn="ctr"/>
            <a:r>
              <a:rPr lang="en-IN" b="1" dirty="0" smtClean="0"/>
              <a:t>REFERENCES</a:t>
            </a:r>
            <a:endParaRPr lang="en-IN" b="1" dirty="0"/>
          </a:p>
        </p:txBody>
      </p:sp>
      <p:sp>
        <p:nvSpPr>
          <p:cNvPr id="3" name="Content Placeholder 2">
            <a:extLst>
              <a:ext uri="{FF2B5EF4-FFF2-40B4-BE49-F238E27FC236}">
                <a16:creationId xmlns="" xmlns:a16="http://schemas.microsoft.com/office/drawing/2014/main" id="{3E6CD5A5-350C-07B1-88E3-70F677EEF1DB}"/>
              </a:ext>
            </a:extLst>
          </p:cNvPr>
          <p:cNvSpPr>
            <a:spLocks noGrp="1"/>
          </p:cNvSpPr>
          <p:nvPr>
            <p:ph idx="1"/>
          </p:nvPr>
        </p:nvSpPr>
        <p:spPr/>
        <p:txBody>
          <a:bodyPr>
            <a:normAutofit fontScale="85000" lnSpcReduction="20000"/>
          </a:bodyPr>
          <a:lstStyle/>
          <a:p>
            <a:r>
              <a:rPr lang="en-GB" i="1" dirty="0" err="1">
                <a:latin typeface="Times New Roman" panose="02020603050405020304" pitchFamily="18" charset="0"/>
                <a:cs typeface="Times New Roman" panose="02020603050405020304" pitchFamily="18" charset="0"/>
              </a:rPr>
              <a:t>Sieck</a:t>
            </a:r>
            <a:r>
              <a:rPr lang="en-GB" i="1" dirty="0">
                <a:latin typeface="Times New Roman" panose="02020603050405020304" pitchFamily="18" charset="0"/>
                <a:cs typeface="Times New Roman" panose="02020603050405020304" pitchFamily="18" charset="0"/>
              </a:rPr>
              <a:t> CJ, Huerta TR. </a:t>
            </a:r>
            <a:r>
              <a:rPr lang="en-GB" dirty="0">
                <a:latin typeface="Times New Roman" panose="02020603050405020304" pitchFamily="18" charset="0"/>
                <a:cs typeface="Times New Roman" panose="02020603050405020304" pitchFamily="18" charset="0"/>
              </a:rPr>
              <a:t>Transformations in health information technology and the impact on patient experience. Patient </a:t>
            </a:r>
            <a:r>
              <a:rPr lang="en-GB" dirty="0" err="1">
                <a:latin typeface="Times New Roman" panose="02020603050405020304" pitchFamily="18" charset="0"/>
                <a:cs typeface="Times New Roman" panose="02020603050405020304" pitchFamily="18" charset="0"/>
              </a:rPr>
              <a:t>Exp</a:t>
            </a:r>
            <a:r>
              <a:rPr lang="en-GB" dirty="0">
                <a:latin typeface="Times New Roman" panose="02020603050405020304" pitchFamily="18" charset="0"/>
                <a:cs typeface="Times New Roman" panose="02020603050405020304" pitchFamily="18" charset="0"/>
              </a:rPr>
              <a:t> J. 2019 Jul 24;6(2):5–8. </a:t>
            </a:r>
            <a:endParaRPr lang="en-IN" dirty="0">
              <a:latin typeface="Times New Roman" panose="02020603050405020304" pitchFamily="18" charset="0"/>
              <a:cs typeface="Times New Roman" panose="02020603050405020304" pitchFamily="18" charset="0"/>
            </a:endParaRPr>
          </a:p>
          <a:p>
            <a:r>
              <a:rPr lang="en-GB" i="1" dirty="0" err="1">
                <a:latin typeface="Times New Roman" panose="02020603050405020304" pitchFamily="18" charset="0"/>
                <a:cs typeface="Times New Roman" panose="02020603050405020304" pitchFamily="18" charset="0"/>
              </a:rPr>
              <a:t>Srinivas</a:t>
            </a:r>
            <a:r>
              <a:rPr lang="en-GB" i="1" dirty="0">
                <a:latin typeface="Times New Roman" panose="02020603050405020304" pitchFamily="18" charset="0"/>
                <a:cs typeface="Times New Roman" panose="02020603050405020304" pitchFamily="18" charset="0"/>
              </a:rPr>
              <a:t> S, </a:t>
            </a:r>
            <a:r>
              <a:rPr lang="en-GB" i="1" dirty="0" err="1">
                <a:latin typeface="Times New Roman" panose="02020603050405020304" pitchFamily="18" charset="0"/>
                <a:cs typeface="Times New Roman" panose="02020603050405020304" pitchFamily="18" charset="0"/>
              </a:rPr>
              <a:t>Ravindran</a:t>
            </a:r>
            <a:r>
              <a:rPr lang="en-GB" i="1" dirty="0">
                <a:latin typeface="Times New Roman" panose="02020603050405020304" pitchFamily="18" charset="0"/>
                <a:cs typeface="Times New Roman" panose="02020603050405020304" pitchFamily="18" charset="0"/>
              </a:rPr>
              <a:t> AR</a:t>
            </a:r>
            <a:r>
              <a:rPr lang="en-GB" dirty="0">
                <a:latin typeface="Times New Roman" panose="02020603050405020304" pitchFamily="18" charset="0"/>
                <a:cs typeface="Times New Roman" panose="02020603050405020304" pitchFamily="18" charset="0"/>
              </a:rPr>
              <a:t>. Designing schedule configuration of a hybrid appointment system for a two-stage outpatient clinic with multiple servers. Health Care </a:t>
            </a:r>
            <a:r>
              <a:rPr lang="en-GB" dirty="0" err="1">
                <a:latin typeface="Times New Roman" panose="02020603050405020304" pitchFamily="18" charset="0"/>
                <a:cs typeface="Times New Roman" panose="02020603050405020304" pitchFamily="18" charset="0"/>
              </a:rPr>
              <a:t>Manag</a:t>
            </a:r>
            <a:r>
              <a:rPr lang="en-GB" dirty="0">
                <a:latin typeface="Times New Roman" panose="02020603050405020304" pitchFamily="18" charset="0"/>
                <a:cs typeface="Times New Roman" panose="02020603050405020304" pitchFamily="18" charset="0"/>
              </a:rPr>
              <a:t> Sci. 2020 Sep;23(3):360–86. </a:t>
            </a:r>
            <a:endParaRPr lang="en-IN" dirty="0">
              <a:latin typeface="Times New Roman" panose="02020603050405020304" pitchFamily="18" charset="0"/>
              <a:cs typeface="Times New Roman" panose="02020603050405020304" pitchFamily="18" charset="0"/>
            </a:endParaRPr>
          </a:p>
          <a:p>
            <a:r>
              <a:rPr lang="en-GB" i="1" dirty="0" err="1">
                <a:latin typeface="Times New Roman" panose="02020603050405020304" pitchFamily="18" charset="0"/>
                <a:cs typeface="Times New Roman" panose="02020603050405020304" pitchFamily="18" charset="0"/>
              </a:rPr>
              <a:t>Leonardsen</a:t>
            </a:r>
            <a:r>
              <a:rPr lang="en-GB" i="1" dirty="0">
                <a:latin typeface="Times New Roman" panose="02020603050405020304" pitchFamily="18" charset="0"/>
                <a:cs typeface="Times New Roman" panose="02020603050405020304" pitchFamily="18" charset="0"/>
              </a:rPr>
              <a:t> ACL, </a:t>
            </a:r>
            <a:r>
              <a:rPr lang="en-GB" i="1" dirty="0" err="1">
                <a:latin typeface="Times New Roman" panose="02020603050405020304" pitchFamily="18" charset="0"/>
                <a:cs typeface="Times New Roman" panose="02020603050405020304" pitchFamily="18" charset="0"/>
              </a:rPr>
              <a:t>Hardeland</a:t>
            </a:r>
            <a:r>
              <a:rPr lang="en-GB" i="1" dirty="0">
                <a:latin typeface="Times New Roman" panose="02020603050405020304" pitchFamily="18" charset="0"/>
                <a:cs typeface="Times New Roman" panose="02020603050405020304" pitchFamily="18" charset="0"/>
              </a:rPr>
              <a:t> C, </a:t>
            </a:r>
            <a:r>
              <a:rPr lang="en-GB" i="1" dirty="0" err="1">
                <a:latin typeface="Times New Roman" panose="02020603050405020304" pitchFamily="18" charset="0"/>
                <a:cs typeface="Times New Roman" panose="02020603050405020304" pitchFamily="18" charset="0"/>
              </a:rPr>
              <a:t>Helgesen</a:t>
            </a:r>
            <a:r>
              <a:rPr lang="en-GB" i="1" dirty="0">
                <a:latin typeface="Times New Roman" panose="02020603050405020304" pitchFamily="18" charset="0"/>
                <a:cs typeface="Times New Roman" panose="02020603050405020304" pitchFamily="18" charset="0"/>
              </a:rPr>
              <a:t> AK, </a:t>
            </a:r>
            <a:r>
              <a:rPr lang="en-GB" i="1" dirty="0" err="1">
                <a:latin typeface="Times New Roman" panose="02020603050405020304" pitchFamily="18" charset="0"/>
                <a:cs typeface="Times New Roman" panose="02020603050405020304" pitchFamily="18" charset="0"/>
              </a:rPr>
              <a:t>Grøndahl</a:t>
            </a:r>
            <a:r>
              <a:rPr lang="en-GB" i="1" dirty="0">
                <a:latin typeface="Times New Roman" panose="02020603050405020304" pitchFamily="18" charset="0"/>
                <a:cs typeface="Times New Roman" panose="02020603050405020304" pitchFamily="18" charset="0"/>
              </a:rPr>
              <a:t> VA. </a:t>
            </a:r>
            <a:r>
              <a:rPr lang="en-GB" dirty="0">
                <a:latin typeface="Times New Roman" panose="02020603050405020304" pitchFamily="18" charset="0"/>
                <a:cs typeface="Times New Roman" panose="02020603050405020304" pitchFamily="18" charset="0"/>
              </a:rPr>
              <a:t>Patient experiences with technology enabled care across healthcare settings- a systematic review. BMC Health </a:t>
            </a:r>
            <a:r>
              <a:rPr lang="en-GB" dirty="0" err="1">
                <a:latin typeface="Times New Roman" panose="02020603050405020304" pitchFamily="18" charset="0"/>
                <a:cs typeface="Times New Roman" panose="02020603050405020304" pitchFamily="18" charset="0"/>
              </a:rPr>
              <a:t>Serv</a:t>
            </a:r>
            <a:r>
              <a:rPr lang="en-GB" dirty="0">
                <a:latin typeface="Times New Roman" panose="02020603050405020304" pitchFamily="18" charset="0"/>
                <a:cs typeface="Times New Roman" panose="02020603050405020304" pitchFamily="18" charset="0"/>
              </a:rPr>
              <a:t> Res. 2020 Dec;20(1):779. </a:t>
            </a:r>
            <a:endParaRPr lang="en-IN" dirty="0">
              <a:latin typeface="Times New Roman" panose="02020603050405020304" pitchFamily="18" charset="0"/>
              <a:cs typeface="Times New Roman" panose="02020603050405020304" pitchFamily="18" charset="0"/>
            </a:endParaRPr>
          </a:p>
          <a:p>
            <a:r>
              <a:rPr lang="en-GB" i="1" dirty="0">
                <a:latin typeface="Times New Roman" panose="02020603050405020304" pitchFamily="18" charset="0"/>
                <a:cs typeface="Times New Roman" panose="02020603050405020304" pitchFamily="18" charset="0"/>
              </a:rPr>
              <a:t>Cao W, Wan Y, </a:t>
            </a:r>
            <a:r>
              <a:rPr lang="en-GB" i="1" dirty="0" err="1">
                <a:latin typeface="Times New Roman" panose="02020603050405020304" pitchFamily="18" charset="0"/>
                <a:cs typeface="Times New Roman" panose="02020603050405020304" pitchFamily="18" charset="0"/>
              </a:rPr>
              <a:t>Tu</a:t>
            </a:r>
            <a:r>
              <a:rPr lang="en-GB" i="1" dirty="0">
                <a:latin typeface="Times New Roman" panose="02020603050405020304" pitchFamily="18" charset="0"/>
                <a:cs typeface="Times New Roman" panose="02020603050405020304" pitchFamily="18" charset="0"/>
              </a:rPr>
              <a:t> H, Shang F, Liu D, Tan Z, et al. </a:t>
            </a:r>
            <a:r>
              <a:rPr lang="en-GB" dirty="0">
                <a:latin typeface="Times New Roman" panose="02020603050405020304" pitchFamily="18" charset="0"/>
                <a:cs typeface="Times New Roman" panose="02020603050405020304" pitchFamily="18" charset="0"/>
              </a:rPr>
              <a:t>A web-based appointment system to reduce waiting for outpatients: A retrospective study. BMC Health </a:t>
            </a:r>
            <a:r>
              <a:rPr lang="en-GB" dirty="0" err="1">
                <a:latin typeface="Times New Roman" panose="02020603050405020304" pitchFamily="18" charset="0"/>
                <a:cs typeface="Times New Roman" panose="02020603050405020304" pitchFamily="18" charset="0"/>
              </a:rPr>
              <a:t>Serv</a:t>
            </a:r>
            <a:r>
              <a:rPr lang="en-GB" dirty="0">
                <a:latin typeface="Times New Roman" panose="02020603050405020304" pitchFamily="18" charset="0"/>
                <a:cs typeface="Times New Roman" panose="02020603050405020304" pitchFamily="18" charset="0"/>
              </a:rPr>
              <a:t> Res. 2011 Dec;11(1):318. </a:t>
            </a:r>
            <a:endParaRPr lang="en-IN" dirty="0">
              <a:latin typeface="Times New Roman" panose="02020603050405020304" pitchFamily="18" charset="0"/>
              <a:cs typeface="Times New Roman" panose="02020603050405020304" pitchFamily="18" charset="0"/>
            </a:endParaRPr>
          </a:p>
          <a:p>
            <a:r>
              <a:rPr lang="en-GB" i="1" dirty="0">
                <a:latin typeface="Times New Roman" panose="02020603050405020304" pitchFamily="18" charset="0"/>
                <a:cs typeface="Times New Roman" panose="02020603050405020304" pitchFamily="18" charset="0"/>
              </a:rPr>
              <a:t>Li X, Wang J, Fung RYK. </a:t>
            </a:r>
            <a:r>
              <a:rPr lang="en-GB" dirty="0">
                <a:latin typeface="Times New Roman" panose="02020603050405020304" pitchFamily="18" charset="0"/>
                <a:cs typeface="Times New Roman" panose="02020603050405020304" pitchFamily="18" charset="0"/>
              </a:rPr>
              <a:t>Approximate dynamic programming approaches for appointment scheduling with patient preferences. </a:t>
            </a:r>
            <a:r>
              <a:rPr lang="en-GB" dirty="0" err="1">
                <a:latin typeface="Times New Roman" panose="02020603050405020304" pitchFamily="18" charset="0"/>
                <a:cs typeface="Times New Roman" panose="02020603050405020304" pitchFamily="18" charset="0"/>
              </a:rPr>
              <a:t>Artif</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Intell</a:t>
            </a:r>
            <a:r>
              <a:rPr lang="en-GB" dirty="0">
                <a:latin typeface="Times New Roman" panose="02020603050405020304" pitchFamily="18" charset="0"/>
                <a:cs typeface="Times New Roman" panose="02020603050405020304" pitchFamily="18" charset="0"/>
              </a:rPr>
              <a:t> Med. 2018 Apr;85:16–25. </a:t>
            </a:r>
            <a:endParaRPr lang="en-IN" dirty="0">
              <a:latin typeface="Times New Roman" panose="02020603050405020304" pitchFamily="18" charset="0"/>
              <a:cs typeface="Times New Roman" panose="02020603050405020304" pitchFamily="18" charset="0"/>
            </a:endParaRPr>
          </a:p>
          <a:p>
            <a:endParaRPr lang="en-IN" dirty="0"/>
          </a:p>
        </p:txBody>
      </p:sp>
      <p:sp>
        <p:nvSpPr>
          <p:cNvPr id="5" name="Slide Number Placeholder 4">
            <a:extLst>
              <a:ext uri="{FF2B5EF4-FFF2-40B4-BE49-F238E27FC236}">
                <a16:creationId xmlns=""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19</a:t>
            </a:fld>
            <a:endParaRPr lang="en-IN"/>
          </a:p>
        </p:txBody>
      </p:sp>
      <p:pic>
        <p:nvPicPr>
          <p:cNvPr id="6" name="Picture 5">
            <a:extLst>
              <a:ext uri="{FF2B5EF4-FFF2-40B4-BE49-F238E27FC236}">
                <a16:creationId xmlns=""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492437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3" name="Content Placeholder 2">
            <a:extLst>
              <a:ext uri="{FF2B5EF4-FFF2-40B4-BE49-F238E27FC236}">
                <a16:creationId xmlns="" xmlns:a16="http://schemas.microsoft.com/office/drawing/2014/main" id="{2DB44169-B653-8FCC-211C-27ABE8FE014A}"/>
              </a:ext>
            </a:extLst>
          </p:cNvPr>
          <p:cNvSpPr>
            <a:spLocks noGrp="1"/>
          </p:cNvSpPr>
          <p:nvPr>
            <p:ph idx="1"/>
          </p:nvPr>
        </p:nvSpPr>
        <p:spPr/>
        <p:txBody>
          <a:bodyPr/>
          <a:lstStyle/>
          <a:p>
            <a:endParaRPr lang="en-IN" dirty="0"/>
          </a:p>
        </p:txBody>
      </p:sp>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sp>
        <p:nvSpPr>
          <p:cNvPr id="5" name="Footer Placeholder 4">
            <a:extLst>
              <a:ext uri="{FF2B5EF4-FFF2-40B4-BE49-F238E27FC236}">
                <a16:creationId xmlns="" xmlns:a16="http://schemas.microsoft.com/office/drawing/2014/main" id="{F264D377-7310-FC9A-E728-3B686E1BEA5E}"/>
              </a:ext>
            </a:extLst>
          </p:cNvPr>
          <p:cNvSpPr>
            <a:spLocks noGrp="1"/>
          </p:cNvSpPr>
          <p:nvPr>
            <p:ph type="ftr" sz="quarter" idx="11"/>
          </p:nvPr>
        </p:nvSpPr>
        <p:spPr/>
        <p:txBody>
          <a:bodyPr/>
          <a:lstStyle/>
          <a:p>
            <a:r>
              <a:rPr lang="en-US"/>
              <a:t>You are not allowed to add slides to this presentation</a:t>
            </a:r>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Tree>
    <p:extLst>
      <p:ext uri="{BB962C8B-B14F-4D97-AF65-F5344CB8AC3E}">
        <p14:creationId xmlns:p14="http://schemas.microsoft.com/office/powerpoint/2010/main" val="2861094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14362A6F-B772-4C22-FFAA-7F43C56C049B}"/>
              </a:ext>
            </a:extLst>
          </p:cNvPr>
          <p:cNvSpPr>
            <a:spLocks noGrp="1"/>
          </p:cNvSpPr>
          <p:nvPr>
            <p:ph type="subTitle" idx="1"/>
          </p:nvPr>
        </p:nvSpPr>
        <p:spPr/>
        <p:txBody>
          <a:bodyPr/>
          <a:lstStyle/>
          <a:p>
            <a:r>
              <a:rPr lang="en-IN" b="1" dirty="0"/>
              <a:t>Any </a:t>
            </a:r>
            <a:r>
              <a:rPr lang="en-IN" b="1" dirty="0" smtClean="0"/>
              <a:t>Questions?</a:t>
            </a:r>
            <a:endParaRPr lang="en-IN" b="1" dirty="0"/>
          </a:p>
        </p:txBody>
      </p:sp>
      <p:sp>
        <p:nvSpPr>
          <p:cNvPr id="4" name="Slide Number Placeholder 3">
            <a:extLst>
              <a:ext uri="{FF2B5EF4-FFF2-40B4-BE49-F238E27FC236}">
                <a16:creationId xmlns=""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20</a:t>
            </a:fld>
            <a:endParaRPr lang="en-IN"/>
          </a:p>
        </p:txBody>
      </p:sp>
      <p:pic>
        <p:nvPicPr>
          <p:cNvPr id="6" name="Picture 5">
            <a:extLst>
              <a:ext uri="{FF2B5EF4-FFF2-40B4-BE49-F238E27FC236}">
                <a16:creationId xmlns=""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Rectangle 6"/>
          <p:cNvSpPr/>
          <p:nvPr/>
        </p:nvSpPr>
        <p:spPr>
          <a:xfrm>
            <a:off x="3450148" y="1849735"/>
            <a:ext cx="5291705" cy="1323439"/>
          </a:xfrm>
          <a:prstGeom prst="rect">
            <a:avLst/>
          </a:prstGeom>
          <a:noFill/>
        </p:spPr>
        <p:txBody>
          <a:bodyPr wrap="none" lIns="91440" tIns="45720" rIns="91440" bIns="45720">
            <a:spAutoFit/>
          </a:bodyPr>
          <a:lstStyle/>
          <a:p>
            <a:pPr algn="ctr"/>
            <a:r>
              <a:rPr lang="en-IN" sz="80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 YOU</a:t>
            </a:r>
            <a:endParaRPr lang="en-US" sz="8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675246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21</a:t>
            </a:fld>
            <a:endParaRPr lang="en-IN"/>
          </a:p>
        </p:txBody>
      </p:sp>
      <p:sp>
        <p:nvSpPr>
          <p:cNvPr id="5" name="Footer Placeholder 4">
            <a:extLst>
              <a:ext uri="{FF2B5EF4-FFF2-40B4-BE49-F238E27FC236}">
                <a16:creationId xmlns="" xmlns:a16="http://schemas.microsoft.com/office/drawing/2014/main" id="{9B187AAF-6A0B-1393-C469-6E06803B7421}"/>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val="2333934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3" name="Content Placeholder 2">
            <a:extLst>
              <a:ext uri="{FF2B5EF4-FFF2-40B4-BE49-F238E27FC236}">
                <a16:creationId xmlns=""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22</a:t>
            </a:fld>
            <a:endParaRPr lang="en-IN"/>
          </a:p>
        </p:txBody>
      </p:sp>
      <p:sp>
        <p:nvSpPr>
          <p:cNvPr id="5" name="Footer Placeholder 4">
            <a:extLst>
              <a:ext uri="{FF2B5EF4-FFF2-40B4-BE49-F238E27FC236}">
                <a16:creationId xmlns="" xmlns:a16="http://schemas.microsoft.com/office/drawing/2014/main" id="{68ABA5A0-C039-E6BF-8014-4934B4E407B2}"/>
              </a:ext>
            </a:extLst>
          </p:cNvPr>
          <p:cNvSpPr>
            <a:spLocks noGrp="1"/>
          </p:cNvSpPr>
          <p:nvPr>
            <p:ph type="ftr" sz="quarter" idx="11"/>
          </p:nvPr>
        </p:nvSpPr>
        <p:spPr/>
        <p:txBody>
          <a:bodyPr/>
          <a:lstStyle/>
          <a:p>
            <a:r>
              <a:rPr lang="en-US"/>
              <a:t>You are not allowed to add slides to this presentation</a:t>
            </a:r>
            <a:endParaRPr lang="en-IN"/>
          </a:p>
        </p:txBody>
      </p:sp>
    </p:spTree>
    <p:extLst>
      <p:ext uri="{BB962C8B-B14F-4D97-AF65-F5344CB8AC3E}">
        <p14:creationId xmlns:p14="http://schemas.microsoft.com/office/powerpoint/2010/main" val="4112284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smtClean="0"/>
              <a:t>INTRODUCTION</a:t>
            </a:r>
            <a:endParaRPr lang="en-US" b="1" u="sng" dirty="0"/>
          </a:p>
        </p:txBody>
      </p:sp>
      <p:sp>
        <p:nvSpPr>
          <p:cNvPr id="3" name="Content Placeholder 2"/>
          <p:cNvSpPr>
            <a:spLocks noGrp="1"/>
          </p:cNvSpPr>
          <p:nvPr>
            <p:ph idx="1"/>
          </p:nvPr>
        </p:nvSpPr>
        <p:spPr/>
        <p:txBody>
          <a:bodyPr>
            <a:normAutofit/>
          </a:bodyPr>
          <a:lstStyle/>
          <a:p>
            <a:r>
              <a:rPr lang="en-US" sz="2400" dirty="0" smtClean="0"/>
              <a:t>The healthcare sector is constantly changing and using technology to improve patient care and streamline administrative procedures. This study will look at how a new application could fill in gaps in the existing hospital system and affect workflow. Issues such as workflow procedures, communication issues, and subpar patient care plague the current system, leading to rising healthcare costs, patient satisfaction, and employee burnout. Innovative solutions are needed to address these issues.</a:t>
            </a:r>
          </a:p>
          <a:p>
            <a:r>
              <a:rPr lang="en-US" sz="2400" dirty="0" smtClean="0"/>
              <a:t>This study aims to advance the healthcare sector by exploring creative approaches to healthcare problems, such as patient care, staff happiness, and cost savings.</a:t>
            </a:r>
            <a:endParaRPr lang="en-US" sz="2400"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Tree>
    <p:extLst>
      <p:ext uri="{BB962C8B-B14F-4D97-AF65-F5344CB8AC3E}">
        <p14:creationId xmlns:p14="http://schemas.microsoft.com/office/powerpoint/2010/main" val="2609186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200" y="665598"/>
            <a:ext cx="10515600" cy="1325563"/>
          </a:xfrm>
        </p:spPr>
        <p:txBody>
          <a:bodyPr/>
          <a:lstStyle/>
          <a:p>
            <a:pPr algn="ctr"/>
            <a:r>
              <a:rPr lang="en-US" b="1" u="sng" dirty="0" smtClean="0"/>
              <a:t>INTRODUCTION OF THE APPLICATION</a:t>
            </a:r>
            <a:endParaRPr lang="en-US" b="1" u="sng" dirty="0"/>
          </a:p>
        </p:txBody>
      </p:sp>
      <p:sp>
        <p:nvSpPr>
          <p:cNvPr id="3" name="Content Placeholder 2"/>
          <p:cNvSpPr>
            <a:spLocks noGrp="1"/>
          </p:cNvSpPr>
          <p:nvPr>
            <p:ph idx="1"/>
          </p:nvPr>
        </p:nvSpPr>
        <p:spPr/>
        <p:txBody>
          <a:bodyPr>
            <a:normAutofit/>
          </a:bodyPr>
          <a:lstStyle/>
          <a:p>
            <a:r>
              <a:rPr lang="en-US" sz="2400" dirty="0"/>
              <a:t>Whatsapp </a:t>
            </a:r>
            <a:r>
              <a:rPr lang="en-US" sz="2400" dirty="0" smtClean="0"/>
              <a:t>Appointment</a:t>
            </a:r>
            <a:r>
              <a:rPr lang="en-US" sz="2400" dirty="0" smtClean="0"/>
              <a:t> </a:t>
            </a:r>
            <a:r>
              <a:rPr lang="en-US" sz="2400" dirty="0"/>
              <a:t>Booking System under the project </a:t>
            </a:r>
            <a:r>
              <a:rPr lang="en-US" sz="2400" dirty="0" smtClean="0"/>
              <a:t>“</a:t>
            </a:r>
            <a:r>
              <a:rPr lang="en-US" sz="2400" dirty="0" smtClean="0"/>
              <a:t>Appointment </a:t>
            </a:r>
            <a:r>
              <a:rPr lang="en-US" sz="2400" dirty="0" smtClean="0"/>
              <a:t>Management </a:t>
            </a:r>
            <a:r>
              <a:rPr lang="en-US" sz="2400" dirty="0"/>
              <a:t>System</a:t>
            </a:r>
            <a:r>
              <a:rPr lang="en-US" sz="2400" dirty="0" smtClean="0"/>
              <a:t>”</a:t>
            </a:r>
          </a:p>
          <a:p>
            <a:r>
              <a:rPr lang="en-US" sz="2400" dirty="0" smtClean="0"/>
              <a:t>The WhatsApp slot booking system is an innovative application that aims to streamline the process of scheduling appointments for patients in hospitals. Patients can use the app by sending a WhatsApp message to a designated hospital number, where they will be asked to enter their information and the kind of appointment they need.</a:t>
            </a:r>
          </a:p>
          <a:p>
            <a:pPr marL="0" indent="0">
              <a:buNone/>
            </a:pPr>
            <a:endParaRPr lang="en-US" sz="2400" dirty="0" smtClean="0"/>
          </a:p>
        </p:txBody>
      </p:sp>
      <p:pic>
        <p:nvPicPr>
          <p:cNvPr id="4" name="Picture 3"/>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384442" y="5053126"/>
            <a:ext cx="1084587" cy="1084587"/>
          </a:xfrm>
          <a:prstGeom prst="rect">
            <a:avLst/>
          </a:prstGeom>
        </p:spPr>
      </p:pic>
      <p:sp>
        <p:nvSpPr>
          <p:cNvPr id="5" name="TextBox 4"/>
          <p:cNvSpPr txBox="1"/>
          <p:nvPr/>
        </p:nvSpPr>
        <p:spPr>
          <a:xfrm>
            <a:off x="1963435" y="6197712"/>
            <a:ext cx="1871603" cy="523220"/>
          </a:xfrm>
          <a:prstGeom prst="rect">
            <a:avLst/>
          </a:prstGeom>
          <a:noFill/>
          <a:ln>
            <a:solidFill>
              <a:schemeClr val="tx1"/>
            </a:solidFill>
          </a:ln>
        </p:spPr>
        <p:txBody>
          <a:bodyPr wrap="none" rtlCol="0">
            <a:spAutoFit/>
          </a:bodyPr>
          <a:lstStyle/>
          <a:p>
            <a:r>
              <a:rPr lang="en-US" sz="1400" dirty="0"/>
              <a:t>Interactive Chat-based </a:t>
            </a:r>
            <a:endParaRPr lang="en-US" sz="1400" dirty="0" smtClean="0"/>
          </a:p>
          <a:p>
            <a:r>
              <a:rPr lang="en-US" sz="1400" dirty="0" smtClean="0"/>
              <a:t>Booking</a:t>
            </a:r>
            <a:endParaRPr lang="en-US" sz="1400" dirty="0"/>
          </a:p>
        </p:txBody>
      </p:sp>
      <p:pic>
        <p:nvPicPr>
          <p:cNvPr id="6" name="Picture 5"/>
          <p:cNvPicPr>
            <a:picLocks noChangeAspect="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6483005" y="5091248"/>
            <a:ext cx="999319" cy="999319"/>
          </a:xfrm>
          <a:prstGeom prst="rect">
            <a:avLst/>
          </a:prstGeom>
        </p:spPr>
      </p:pic>
      <p:sp>
        <p:nvSpPr>
          <p:cNvPr id="7" name="TextBox 6"/>
          <p:cNvSpPr txBox="1"/>
          <p:nvPr/>
        </p:nvSpPr>
        <p:spPr>
          <a:xfrm>
            <a:off x="3926493" y="6197712"/>
            <a:ext cx="1914755" cy="307777"/>
          </a:xfrm>
          <a:prstGeom prst="rect">
            <a:avLst/>
          </a:prstGeom>
          <a:noFill/>
          <a:ln>
            <a:solidFill>
              <a:schemeClr val="tx1"/>
            </a:solidFill>
          </a:ln>
        </p:spPr>
        <p:txBody>
          <a:bodyPr wrap="none" rtlCol="0">
            <a:spAutoFit/>
          </a:bodyPr>
          <a:lstStyle/>
          <a:p>
            <a:r>
              <a:rPr lang="en-US" sz="1400" dirty="0"/>
              <a:t>Quick Availability Check</a:t>
            </a:r>
          </a:p>
        </p:txBody>
      </p:sp>
      <p:sp>
        <p:nvSpPr>
          <p:cNvPr id="9" name="TextBox 8"/>
          <p:cNvSpPr txBox="1"/>
          <p:nvPr/>
        </p:nvSpPr>
        <p:spPr>
          <a:xfrm>
            <a:off x="6027869" y="6167038"/>
            <a:ext cx="1921423" cy="307777"/>
          </a:xfrm>
          <a:prstGeom prst="rect">
            <a:avLst/>
          </a:prstGeom>
          <a:noFill/>
          <a:ln>
            <a:solidFill>
              <a:schemeClr val="tx1"/>
            </a:solidFill>
          </a:ln>
        </p:spPr>
        <p:txBody>
          <a:bodyPr wrap="none" rtlCol="0">
            <a:spAutoFit/>
          </a:bodyPr>
          <a:lstStyle/>
          <a:p>
            <a:r>
              <a:rPr lang="en-US" sz="1400" dirty="0" smtClean="0"/>
              <a:t>Personalized Reminders</a:t>
            </a:r>
            <a:endParaRPr lang="en-US" sz="1400" dirty="0"/>
          </a:p>
        </p:txBody>
      </p:sp>
      <p:pic>
        <p:nvPicPr>
          <p:cNvPr id="10" name="Picture 9"/>
          <p:cNvPicPr>
            <a:picLocks noChangeAspect="1"/>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4321590" y="5053126"/>
            <a:ext cx="1064900" cy="1064900"/>
          </a:xfrm>
          <a:prstGeom prst="rect">
            <a:avLst/>
          </a:prstGeom>
        </p:spPr>
      </p:pic>
      <p:pic>
        <p:nvPicPr>
          <p:cNvPr id="11" name="Picture 10"/>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8547255" y="5128187"/>
            <a:ext cx="1048776" cy="1048776"/>
          </a:xfrm>
          <a:prstGeom prst="rect">
            <a:avLst/>
          </a:prstGeom>
        </p:spPr>
      </p:pic>
      <p:sp>
        <p:nvSpPr>
          <p:cNvPr id="12" name="TextBox 11"/>
          <p:cNvSpPr txBox="1"/>
          <p:nvPr/>
        </p:nvSpPr>
        <p:spPr>
          <a:xfrm>
            <a:off x="8040747" y="6137713"/>
            <a:ext cx="2203552" cy="307777"/>
          </a:xfrm>
          <a:prstGeom prst="rect">
            <a:avLst/>
          </a:prstGeom>
          <a:noFill/>
          <a:ln>
            <a:solidFill>
              <a:schemeClr val="tx1"/>
            </a:solidFill>
          </a:ln>
        </p:spPr>
        <p:txBody>
          <a:bodyPr wrap="none" rtlCol="0">
            <a:spAutoFit/>
          </a:bodyPr>
          <a:lstStyle/>
          <a:p>
            <a:r>
              <a:rPr lang="en-US" sz="1400" dirty="0"/>
              <a:t>Secure Payment Integration</a:t>
            </a:r>
          </a:p>
        </p:txBody>
      </p:sp>
      <p:pic>
        <p:nvPicPr>
          <p:cNvPr id="13" name="Picture 12"/>
          <p:cNvPicPr>
            <a:picLocks noChangeAspect="1"/>
          </p:cNvPicPr>
          <p:nvPr/>
        </p:nvPicPr>
        <p:blipFill>
          <a:blip r:embed="rId6" cstate="print">
            <a:duotone>
              <a:prstClr val="black"/>
              <a:srgbClr val="FFFF00">
                <a:tint val="45000"/>
                <a:satMod val="400000"/>
              </a:srgbClr>
            </a:duotone>
            <a:extLst>
              <a:ext uri="{28A0092B-C50C-407E-A947-70E740481C1C}">
                <a14:useLocalDpi xmlns:a14="http://schemas.microsoft.com/office/drawing/2010/main" val="0"/>
              </a:ext>
            </a:extLst>
          </a:blip>
          <a:stretch>
            <a:fillRect/>
          </a:stretch>
        </p:blipFill>
        <p:spPr>
          <a:xfrm>
            <a:off x="10563000" y="5080215"/>
            <a:ext cx="1052799" cy="1052799"/>
          </a:xfrm>
          <a:prstGeom prst="rect">
            <a:avLst/>
          </a:prstGeom>
        </p:spPr>
      </p:pic>
      <p:sp>
        <p:nvSpPr>
          <p:cNvPr id="14" name="TextBox 13"/>
          <p:cNvSpPr txBox="1"/>
          <p:nvPr/>
        </p:nvSpPr>
        <p:spPr>
          <a:xfrm>
            <a:off x="10287386" y="6137713"/>
            <a:ext cx="1880164" cy="523220"/>
          </a:xfrm>
          <a:prstGeom prst="rect">
            <a:avLst/>
          </a:prstGeom>
          <a:noFill/>
          <a:ln>
            <a:solidFill>
              <a:schemeClr val="tx1"/>
            </a:solidFill>
          </a:ln>
        </p:spPr>
        <p:txBody>
          <a:bodyPr wrap="square" rtlCol="0">
            <a:spAutoFit/>
          </a:bodyPr>
          <a:lstStyle/>
          <a:p>
            <a:r>
              <a:rPr lang="en-US" sz="1400" dirty="0"/>
              <a:t>Multi-Language Support</a:t>
            </a:r>
          </a:p>
        </p:txBody>
      </p:sp>
      <p:pic>
        <p:nvPicPr>
          <p:cNvPr id="15" name="Picture 14"/>
          <p:cNvPicPr>
            <a:picLocks noChangeAspect="1"/>
          </p:cNvPicPr>
          <p:nvPr/>
        </p:nvPicPr>
        <p:blipFill>
          <a:blip r:embed="rId7"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576201" y="5228330"/>
            <a:ext cx="994492" cy="994492"/>
          </a:xfrm>
          <a:prstGeom prst="rect">
            <a:avLst/>
          </a:prstGeom>
        </p:spPr>
      </p:pic>
      <p:sp>
        <p:nvSpPr>
          <p:cNvPr id="16" name="TextBox 15"/>
          <p:cNvSpPr txBox="1"/>
          <p:nvPr/>
        </p:nvSpPr>
        <p:spPr>
          <a:xfrm>
            <a:off x="590182" y="6222822"/>
            <a:ext cx="1044132" cy="307777"/>
          </a:xfrm>
          <a:prstGeom prst="rect">
            <a:avLst/>
          </a:prstGeom>
          <a:noFill/>
          <a:ln>
            <a:solidFill>
              <a:schemeClr val="tx1"/>
            </a:solidFill>
          </a:ln>
        </p:spPr>
        <p:txBody>
          <a:bodyPr wrap="none" rtlCol="0">
            <a:spAutoFit/>
          </a:bodyPr>
          <a:lstStyle/>
          <a:p>
            <a:r>
              <a:rPr lang="en-US" sz="1400" dirty="0" smtClean="0"/>
              <a:t>Time saving</a:t>
            </a:r>
            <a:endParaRPr lang="en-US" sz="1400" dirty="0"/>
          </a:p>
        </p:txBody>
      </p:sp>
      <p:pic>
        <p:nvPicPr>
          <p:cNvPr id="17" name="Picture 16">
            <a:extLst>
              <a:ext uri="{FF2B5EF4-FFF2-40B4-BE49-F238E27FC236}">
                <a16:creationId xmlns="" xmlns:a16="http://schemas.microsoft.com/office/drawing/2014/main" id="{6A5D235C-68B3-B360-0BE2-EE01D32938F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Tree>
    <p:extLst>
      <p:ext uri="{BB962C8B-B14F-4D97-AF65-F5344CB8AC3E}">
        <p14:creationId xmlns:p14="http://schemas.microsoft.com/office/powerpoint/2010/main" val="2286073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7C74F4C-78ED-4AFC-BEB8-A0EADB60E5C8}"/>
              </a:ext>
            </a:extLst>
          </p:cNvPr>
          <p:cNvSpPr>
            <a:spLocks noGrp="1"/>
          </p:cNvSpPr>
          <p:nvPr>
            <p:ph type="title"/>
          </p:nvPr>
        </p:nvSpPr>
        <p:spPr>
          <a:xfrm>
            <a:off x="1522829" y="20402"/>
            <a:ext cx="10793971" cy="1614060"/>
          </a:xfrm>
        </p:spPr>
        <p:txBody>
          <a:bodyPr>
            <a:normAutofit/>
          </a:bodyPr>
          <a:lstStyle/>
          <a:p>
            <a:pPr algn="ctr"/>
            <a:r>
              <a:rPr lang="en-US" sz="3600" b="1" u="sng" dirty="0" smtClean="0">
                <a:latin typeface="Times New Roman" panose="02020603050405020304" pitchFamily="18" charset="0"/>
                <a:cs typeface="Times New Roman" panose="02020603050405020304" pitchFamily="18" charset="0"/>
              </a:rPr>
              <a:t>PHASES OF PROJECT IMPLEMENTATION</a:t>
            </a:r>
            <a:endParaRPr lang="en-US" sz="3600" b="1" u="sng" dirty="0">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xmlns="" id="{13B92369-599A-4F81-A928-2DF2B9E096A3}"/>
              </a:ext>
            </a:extLst>
          </p:cNvPr>
          <p:cNvSpPr>
            <a:spLocks noGrp="1"/>
          </p:cNvSpPr>
          <p:nvPr>
            <p:ph type="body" sz="quarter" idx="10"/>
          </p:nvPr>
        </p:nvSpPr>
        <p:spPr>
          <a:xfrm>
            <a:off x="904569" y="4640826"/>
            <a:ext cx="2045570" cy="360966"/>
          </a:xfrm>
        </p:spPr>
        <p:txBody>
          <a:bodyPr>
            <a:normAutofit lnSpcReduction="10000"/>
          </a:bodyPr>
          <a:lstStyle/>
          <a:p>
            <a:r>
              <a:rPr lang="en-US" dirty="0"/>
              <a:t>PLANNING</a:t>
            </a:r>
          </a:p>
        </p:txBody>
      </p:sp>
      <p:sp>
        <p:nvSpPr>
          <p:cNvPr id="6" name="Text Placeholder 5">
            <a:extLst>
              <a:ext uri="{FF2B5EF4-FFF2-40B4-BE49-F238E27FC236}">
                <a16:creationId xmlns:a16="http://schemas.microsoft.com/office/drawing/2014/main" xmlns="" id="{DDF732AD-9B2B-4AB7-A555-574842C41F0F}"/>
              </a:ext>
            </a:extLst>
          </p:cNvPr>
          <p:cNvSpPr>
            <a:spLocks noGrp="1"/>
          </p:cNvSpPr>
          <p:nvPr>
            <p:ph type="body" sz="quarter" idx="11"/>
          </p:nvPr>
        </p:nvSpPr>
        <p:spPr/>
        <p:txBody>
          <a:bodyPr>
            <a:normAutofit fontScale="92500" lnSpcReduction="10000"/>
          </a:bodyPr>
          <a:lstStyle/>
          <a:p>
            <a:pPr marL="342900" indent="-342900" algn="l">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Requirement analysis</a:t>
            </a:r>
          </a:p>
          <a:p>
            <a:pPr marL="342900" indent="-342900" algn="l">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Defining requirements</a:t>
            </a:r>
          </a:p>
        </p:txBody>
      </p:sp>
      <p:sp>
        <p:nvSpPr>
          <p:cNvPr id="11" name="Text Placeholder 10">
            <a:extLst>
              <a:ext uri="{FF2B5EF4-FFF2-40B4-BE49-F238E27FC236}">
                <a16:creationId xmlns:a16="http://schemas.microsoft.com/office/drawing/2014/main" xmlns="" id="{168B0C2B-3695-4D6A-AED2-61B1E08049F0}"/>
              </a:ext>
            </a:extLst>
          </p:cNvPr>
          <p:cNvSpPr>
            <a:spLocks noGrp="1"/>
          </p:cNvSpPr>
          <p:nvPr>
            <p:ph type="body" sz="quarter" idx="16"/>
          </p:nvPr>
        </p:nvSpPr>
        <p:spPr>
          <a:xfrm>
            <a:off x="2920551" y="2126130"/>
            <a:ext cx="2068694" cy="391634"/>
          </a:xfrm>
        </p:spPr>
        <p:txBody>
          <a:bodyPr/>
          <a:lstStyle/>
          <a:p>
            <a:r>
              <a:rPr lang="en-US" dirty="0">
                <a:solidFill>
                  <a:schemeClr val="accent1"/>
                </a:solidFill>
              </a:rPr>
              <a:t>DESIGNING</a:t>
            </a:r>
          </a:p>
        </p:txBody>
      </p:sp>
      <p:sp>
        <p:nvSpPr>
          <p:cNvPr id="7" name="Text Placeholder 6">
            <a:extLst>
              <a:ext uri="{FF2B5EF4-FFF2-40B4-BE49-F238E27FC236}">
                <a16:creationId xmlns:a16="http://schemas.microsoft.com/office/drawing/2014/main" xmlns="" id="{7E698899-451C-4012-A03B-438076B22A0B}"/>
              </a:ext>
            </a:extLst>
          </p:cNvPr>
          <p:cNvSpPr>
            <a:spLocks noGrp="1"/>
          </p:cNvSpPr>
          <p:nvPr>
            <p:ph type="body" sz="quarter" idx="12"/>
          </p:nvPr>
        </p:nvSpPr>
        <p:spPr/>
        <p:txBody>
          <a:bodyPr>
            <a:normAutofit/>
          </a:bodyPr>
          <a:lstStyle/>
          <a:p>
            <a:r>
              <a:rPr lang="en-US" dirty="0"/>
              <a:t>DEVELOPING</a:t>
            </a:r>
          </a:p>
          <a:p>
            <a:endParaRPr lang="en-US" dirty="0"/>
          </a:p>
        </p:txBody>
      </p:sp>
      <p:sp>
        <p:nvSpPr>
          <p:cNvPr id="13" name="Text Placeholder 12">
            <a:extLst>
              <a:ext uri="{FF2B5EF4-FFF2-40B4-BE49-F238E27FC236}">
                <a16:creationId xmlns:a16="http://schemas.microsoft.com/office/drawing/2014/main" xmlns="" id="{CA59AE5F-3A9D-4E5B-BE20-3802EE56C05F}"/>
              </a:ext>
            </a:extLst>
          </p:cNvPr>
          <p:cNvSpPr>
            <a:spLocks noGrp="1"/>
          </p:cNvSpPr>
          <p:nvPr>
            <p:ph type="body" sz="quarter" idx="18"/>
          </p:nvPr>
        </p:nvSpPr>
        <p:spPr>
          <a:xfrm>
            <a:off x="7077168" y="2126130"/>
            <a:ext cx="2068694" cy="391634"/>
          </a:xfrm>
        </p:spPr>
        <p:txBody>
          <a:bodyPr/>
          <a:lstStyle/>
          <a:p>
            <a:r>
              <a:rPr lang="en-US" dirty="0">
                <a:solidFill>
                  <a:schemeClr val="accent1">
                    <a:lumMod val="60000"/>
                    <a:lumOff val="40000"/>
                  </a:schemeClr>
                </a:solidFill>
              </a:rPr>
              <a:t>TESTING</a:t>
            </a:r>
          </a:p>
        </p:txBody>
      </p:sp>
      <p:grpSp>
        <p:nvGrpSpPr>
          <p:cNvPr id="22" name="Group 63" title="Icon of a mobile phone">
            <a:extLst>
              <a:ext uri="{FF2B5EF4-FFF2-40B4-BE49-F238E27FC236}">
                <a16:creationId xmlns:a16="http://schemas.microsoft.com/office/drawing/2014/main" xmlns="" id="{902717CD-9CC4-8F4C-BC52-0985754F7DFE}"/>
              </a:ext>
            </a:extLst>
          </p:cNvPr>
          <p:cNvGrpSpPr>
            <a:grpSpLocks/>
          </p:cNvGrpSpPr>
          <p:nvPr/>
        </p:nvGrpSpPr>
        <p:grpSpPr bwMode="auto">
          <a:xfrm>
            <a:off x="7918924" y="3223315"/>
            <a:ext cx="338137" cy="568325"/>
            <a:chOff x="6461929" y="2474005"/>
            <a:chExt cx="339465" cy="568234"/>
          </a:xfrm>
          <a:solidFill>
            <a:schemeClr val="accent5"/>
          </a:solidFill>
        </p:grpSpPr>
        <p:sp>
          <p:nvSpPr>
            <p:cNvPr id="23" name="Freeform: Shape 50">
              <a:extLst>
                <a:ext uri="{FF2B5EF4-FFF2-40B4-BE49-F238E27FC236}">
                  <a16:creationId xmlns:a16="http://schemas.microsoft.com/office/drawing/2014/main" xmlns="" id="{70FD186F-6F55-1540-9B01-58F8079094E5}"/>
                </a:ext>
              </a:extLst>
            </p:cNvPr>
            <p:cNvSpPr>
              <a:spLocks/>
            </p:cNvSpPr>
            <p:nvPr/>
          </p:nvSpPr>
          <p:spPr bwMode="auto">
            <a:xfrm>
              <a:off x="6461929" y="2474005"/>
              <a:ext cx="339465" cy="568234"/>
            </a:xfrm>
            <a:custGeom>
              <a:avLst/>
              <a:gdLst>
                <a:gd name="T0" fmla="*/ 5535 w 339464"/>
                <a:gd name="T1" fmla="*/ 5535 h 568234"/>
                <a:gd name="T2" fmla="*/ 5535 w 339464"/>
                <a:gd name="T3" fmla="*/ 564914 h 568234"/>
                <a:gd name="T4" fmla="*/ 338359 w 339464"/>
                <a:gd name="T5" fmla="*/ 564914 h 568234"/>
                <a:gd name="T6" fmla="*/ 338359 w 339464"/>
                <a:gd name="T7" fmla="*/ 5535 h 568234"/>
                <a:gd name="T8" fmla="*/ 5535 w 339464"/>
                <a:gd name="T9" fmla="*/ 5535 h 568234"/>
                <a:gd name="T10" fmla="*/ 308840 w 339464"/>
                <a:gd name="T11" fmla="*/ 35053 h 568234"/>
                <a:gd name="T12" fmla="*/ 308840 w 339464"/>
                <a:gd name="T13" fmla="*/ 79331 h 568234"/>
                <a:gd name="T14" fmla="*/ 35053 w 339464"/>
                <a:gd name="T15" fmla="*/ 79331 h 568234"/>
                <a:gd name="T16" fmla="*/ 35053 w 339464"/>
                <a:gd name="T17" fmla="*/ 35053 h 568234"/>
                <a:gd name="T18" fmla="*/ 308840 w 339464"/>
                <a:gd name="T19" fmla="*/ 35053 h 568234"/>
                <a:gd name="T20" fmla="*/ 308840 w 339464"/>
                <a:gd name="T21" fmla="*/ 108850 h 568234"/>
                <a:gd name="T22" fmla="*/ 308840 w 339464"/>
                <a:gd name="T23" fmla="*/ 420272 h 568234"/>
                <a:gd name="T24" fmla="*/ 35053 w 339464"/>
                <a:gd name="T25" fmla="*/ 420272 h 568234"/>
                <a:gd name="T26" fmla="*/ 35053 w 339464"/>
                <a:gd name="T27" fmla="*/ 108850 h 568234"/>
                <a:gd name="T28" fmla="*/ 308840 w 339464"/>
                <a:gd name="T29" fmla="*/ 108850 h 568234"/>
                <a:gd name="T30" fmla="*/ 35053 w 339464"/>
                <a:gd name="T31" fmla="*/ 535395 h 568234"/>
                <a:gd name="T32" fmla="*/ 35053 w 339464"/>
                <a:gd name="T33" fmla="*/ 449791 h 568234"/>
                <a:gd name="T34" fmla="*/ 308840 w 339464"/>
                <a:gd name="T35" fmla="*/ 449791 h 568234"/>
                <a:gd name="T36" fmla="*/ 308840 w 339464"/>
                <a:gd name="T37" fmla="*/ 535395 h 568234"/>
                <a:gd name="T38" fmla="*/ 35053 w 339464"/>
                <a:gd name="T39" fmla="*/ 535395 h 5682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39464" h="568234">
                  <a:moveTo>
                    <a:pt x="5535" y="5535"/>
                  </a:moveTo>
                  <a:lnTo>
                    <a:pt x="5535" y="564914"/>
                  </a:lnTo>
                  <a:lnTo>
                    <a:pt x="338358" y="564914"/>
                  </a:lnTo>
                  <a:lnTo>
                    <a:pt x="338358" y="5535"/>
                  </a:lnTo>
                  <a:lnTo>
                    <a:pt x="5535" y="5535"/>
                  </a:lnTo>
                  <a:close/>
                  <a:moveTo>
                    <a:pt x="308839" y="35053"/>
                  </a:moveTo>
                  <a:lnTo>
                    <a:pt x="308839" y="79331"/>
                  </a:lnTo>
                  <a:lnTo>
                    <a:pt x="35053" y="79331"/>
                  </a:lnTo>
                  <a:lnTo>
                    <a:pt x="35053" y="35053"/>
                  </a:lnTo>
                  <a:lnTo>
                    <a:pt x="308839" y="35053"/>
                  </a:lnTo>
                  <a:close/>
                  <a:moveTo>
                    <a:pt x="308839" y="108850"/>
                  </a:moveTo>
                  <a:lnTo>
                    <a:pt x="308839" y="420272"/>
                  </a:lnTo>
                  <a:lnTo>
                    <a:pt x="35053" y="420272"/>
                  </a:lnTo>
                  <a:lnTo>
                    <a:pt x="35053" y="108850"/>
                  </a:lnTo>
                  <a:lnTo>
                    <a:pt x="308839" y="108850"/>
                  </a:lnTo>
                  <a:close/>
                  <a:moveTo>
                    <a:pt x="35053" y="535395"/>
                  </a:moveTo>
                  <a:lnTo>
                    <a:pt x="35053" y="449791"/>
                  </a:lnTo>
                  <a:lnTo>
                    <a:pt x="308839" y="449791"/>
                  </a:lnTo>
                  <a:lnTo>
                    <a:pt x="308839" y="535395"/>
                  </a:lnTo>
                  <a:lnTo>
                    <a:pt x="35053" y="535395"/>
                  </a:lnTo>
                  <a:close/>
                </a:path>
              </a:pathLst>
            </a:custGeom>
            <a:grpFill/>
            <a:ln>
              <a:noFill/>
            </a:ln>
            <a:extLst>
              <a:ext uri="{91240B29-F687-4F45-9708-019B960494DF}">
                <a14:hiddenLine xmlns:a14="http://schemas.microsoft.com/office/drawing/2010/main" w="9525" cap="flat">
                  <a:solidFill>
                    <a:srgbClr val="000000"/>
                  </a:solidFill>
                  <a:prstDash val="solid"/>
                  <a:miter lim="800000"/>
                  <a:headEnd/>
                  <a:tailEnd/>
                </a14:hiddenLine>
              </a:ext>
            </a:extLst>
          </p:spPr>
          <p:txBody>
            <a:bodyPr anchor="ctr"/>
            <a:lstStyle/>
            <a:p>
              <a:endParaRPr lang="en-US" dirty="0"/>
            </a:p>
          </p:txBody>
        </p:sp>
        <p:sp>
          <p:nvSpPr>
            <p:cNvPr id="24" name="Freeform: Shape 51">
              <a:extLst>
                <a:ext uri="{FF2B5EF4-FFF2-40B4-BE49-F238E27FC236}">
                  <a16:creationId xmlns:a16="http://schemas.microsoft.com/office/drawing/2014/main" xmlns="" id="{831FDD79-6F13-BC45-A4CE-C7CAD70A5284}"/>
                </a:ext>
              </a:extLst>
            </p:cNvPr>
            <p:cNvSpPr>
              <a:spLocks/>
            </p:cNvSpPr>
            <p:nvPr/>
          </p:nvSpPr>
          <p:spPr bwMode="auto">
            <a:xfrm>
              <a:off x="6610998" y="2936895"/>
              <a:ext cx="44278" cy="44278"/>
            </a:xfrm>
            <a:custGeom>
              <a:avLst/>
              <a:gdLst>
                <a:gd name="T0" fmla="*/ 10700 w 44278"/>
                <a:gd name="T1" fmla="*/ 10516 h 44278"/>
                <a:gd name="T2" fmla="*/ 5535 w 44278"/>
                <a:gd name="T3" fmla="*/ 23799 h 44278"/>
                <a:gd name="T4" fmla="*/ 6273 w 44278"/>
                <a:gd name="T5" fmla="*/ 27489 h 44278"/>
                <a:gd name="T6" fmla="*/ 7010 w 44278"/>
                <a:gd name="T7" fmla="*/ 31179 h 44278"/>
                <a:gd name="T8" fmla="*/ 8486 w 44278"/>
                <a:gd name="T9" fmla="*/ 34131 h 44278"/>
                <a:gd name="T10" fmla="*/ 10700 w 44278"/>
                <a:gd name="T11" fmla="*/ 37083 h 44278"/>
                <a:gd name="T12" fmla="*/ 23984 w 44278"/>
                <a:gd name="T13" fmla="*/ 42249 h 44278"/>
                <a:gd name="T14" fmla="*/ 37267 w 44278"/>
                <a:gd name="T15" fmla="*/ 37083 h 44278"/>
                <a:gd name="T16" fmla="*/ 39481 w 44278"/>
                <a:gd name="T17" fmla="*/ 34131 h 44278"/>
                <a:gd name="T18" fmla="*/ 40957 w 44278"/>
                <a:gd name="T19" fmla="*/ 31179 h 44278"/>
                <a:gd name="T20" fmla="*/ 41695 w 44278"/>
                <a:gd name="T21" fmla="*/ 27489 h 44278"/>
                <a:gd name="T22" fmla="*/ 41695 w 44278"/>
                <a:gd name="T23" fmla="*/ 23799 h 44278"/>
                <a:gd name="T24" fmla="*/ 36529 w 44278"/>
                <a:gd name="T25" fmla="*/ 10516 h 44278"/>
                <a:gd name="T26" fmla="*/ 10700 w 44278"/>
                <a:gd name="T27" fmla="*/ 10516 h 442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278" h="44278">
                  <a:moveTo>
                    <a:pt x="10700" y="10516"/>
                  </a:moveTo>
                  <a:cubicBezTo>
                    <a:pt x="7010" y="14206"/>
                    <a:pt x="5535" y="18634"/>
                    <a:pt x="5535" y="23799"/>
                  </a:cubicBezTo>
                  <a:cubicBezTo>
                    <a:pt x="5535" y="25275"/>
                    <a:pt x="5535" y="26013"/>
                    <a:pt x="6273" y="27489"/>
                  </a:cubicBezTo>
                  <a:cubicBezTo>
                    <a:pt x="6273" y="28965"/>
                    <a:pt x="7010" y="29703"/>
                    <a:pt x="7010" y="31179"/>
                  </a:cubicBezTo>
                  <a:cubicBezTo>
                    <a:pt x="7749" y="32655"/>
                    <a:pt x="7749" y="33393"/>
                    <a:pt x="8486" y="34131"/>
                  </a:cubicBezTo>
                  <a:cubicBezTo>
                    <a:pt x="9225" y="34869"/>
                    <a:pt x="9962" y="36345"/>
                    <a:pt x="10700" y="37083"/>
                  </a:cubicBezTo>
                  <a:cubicBezTo>
                    <a:pt x="14390" y="40773"/>
                    <a:pt x="18818" y="42249"/>
                    <a:pt x="23984" y="42249"/>
                  </a:cubicBezTo>
                  <a:cubicBezTo>
                    <a:pt x="29149" y="42249"/>
                    <a:pt x="33577" y="40035"/>
                    <a:pt x="37267" y="37083"/>
                  </a:cubicBezTo>
                  <a:cubicBezTo>
                    <a:pt x="38005" y="36345"/>
                    <a:pt x="38743" y="35607"/>
                    <a:pt x="39481" y="34131"/>
                  </a:cubicBezTo>
                  <a:cubicBezTo>
                    <a:pt x="40219" y="33393"/>
                    <a:pt x="40957" y="31917"/>
                    <a:pt x="40957" y="31179"/>
                  </a:cubicBezTo>
                  <a:cubicBezTo>
                    <a:pt x="41695" y="30441"/>
                    <a:pt x="41695" y="28965"/>
                    <a:pt x="41695" y="27489"/>
                  </a:cubicBezTo>
                  <a:cubicBezTo>
                    <a:pt x="41695" y="26013"/>
                    <a:pt x="41695" y="25275"/>
                    <a:pt x="41695" y="23799"/>
                  </a:cubicBezTo>
                  <a:cubicBezTo>
                    <a:pt x="41695" y="18634"/>
                    <a:pt x="39481" y="14206"/>
                    <a:pt x="36529" y="10516"/>
                  </a:cubicBezTo>
                  <a:cubicBezTo>
                    <a:pt x="29888" y="3874"/>
                    <a:pt x="17342" y="3874"/>
                    <a:pt x="10700" y="10516"/>
                  </a:cubicBezTo>
                  <a:close/>
                </a:path>
              </a:pathLst>
            </a:custGeom>
            <a:grpFill/>
            <a:ln>
              <a:noFill/>
            </a:ln>
            <a:extLst>
              <a:ext uri="{91240B29-F687-4F45-9708-019B960494DF}">
                <a14:hiddenLine xmlns:a14="http://schemas.microsoft.com/office/drawing/2010/main" w="9525" cap="flat">
                  <a:solidFill>
                    <a:srgbClr val="000000"/>
                  </a:solidFill>
                  <a:prstDash val="solid"/>
                  <a:miter lim="800000"/>
                  <a:headEnd/>
                  <a:tailEnd/>
                </a14:hiddenLine>
              </a:ext>
            </a:extLst>
          </p:spPr>
          <p:txBody>
            <a:bodyPr anchor="ctr"/>
            <a:lstStyle/>
            <a:p>
              <a:endParaRPr lang="en-US" dirty="0"/>
            </a:p>
          </p:txBody>
        </p:sp>
      </p:grpSp>
      <p:sp>
        <p:nvSpPr>
          <p:cNvPr id="25" name="Freeform: Shape 31" title="Icon of a rocketship">
            <a:extLst>
              <a:ext uri="{FF2B5EF4-FFF2-40B4-BE49-F238E27FC236}">
                <a16:creationId xmlns:a16="http://schemas.microsoft.com/office/drawing/2014/main" xmlns="" id="{0A3C762B-A23D-A540-8F3C-B294080D017F}"/>
              </a:ext>
            </a:extLst>
          </p:cNvPr>
          <p:cNvSpPr>
            <a:spLocks/>
          </p:cNvSpPr>
          <p:nvPr/>
        </p:nvSpPr>
        <p:spPr bwMode="auto">
          <a:xfrm>
            <a:off x="9972107" y="3223315"/>
            <a:ext cx="384175" cy="863600"/>
          </a:xfrm>
          <a:custGeom>
            <a:avLst/>
            <a:gdLst/>
            <a:ahLst/>
            <a:cxnLst/>
            <a:rect l="0" t="0" r="r" b="b"/>
            <a:pathLst>
              <a:path w="383742" h="863421">
                <a:moveTo>
                  <a:pt x="193716" y="5535"/>
                </a:moveTo>
                <a:lnTo>
                  <a:pt x="184861" y="15128"/>
                </a:lnTo>
                <a:cubicBezTo>
                  <a:pt x="184861" y="15128"/>
                  <a:pt x="121396" y="80069"/>
                  <a:pt x="90401" y="173053"/>
                </a:cubicBezTo>
                <a:cubicBezTo>
                  <a:pt x="80069" y="202572"/>
                  <a:pt x="74166" y="236518"/>
                  <a:pt x="74166" y="272679"/>
                </a:cubicBezTo>
                <a:cubicBezTo>
                  <a:pt x="74166" y="316957"/>
                  <a:pt x="79331" y="384850"/>
                  <a:pt x="85235" y="447577"/>
                </a:cubicBezTo>
                <a:lnTo>
                  <a:pt x="5535" y="526539"/>
                </a:lnTo>
                <a:lnTo>
                  <a:pt x="16604" y="647566"/>
                </a:lnTo>
                <a:lnTo>
                  <a:pt x="99994" y="597384"/>
                </a:lnTo>
                <a:cubicBezTo>
                  <a:pt x="99994" y="598122"/>
                  <a:pt x="100733" y="604026"/>
                  <a:pt x="100733" y="604026"/>
                </a:cubicBezTo>
                <a:lnTo>
                  <a:pt x="100733" y="606240"/>
                </a:lnTo>
                <a:lnTo>
                  <a:pt x="101470" y="608453"/>
                </a:lnTo>
                <a:cubicBezTo>
                  <a:pt x="101470" y="608453"/>
                  <a:pt x="103684" y="612143"/>
                  <a:pt x="106636" y="615095"/>
                </a:cubicBezTo>
                <a:cubicBezTo>
                  <a:pt x="108112" y="615833"/>
                  <a:pt x="109588" y="617309"/>
                  <a:pt x="111064" y="618047"/>
                </a:cubicBezTo>
                <a:lnTo>
                  <a:pt x="123609" y="668967"/>
                </a:lnTo>
                <a:cubicBezTo>
                  <a:pt x="123609" y="668967"/>
                  <a:pt x="124347" y="671181"/>
                  <a:pt x="125085" y="672657"/>
                </a:cubicBezTo>
                <a:cubicBezTo>
                  <a:pt x="125823" y="674133"/>
                  <a:pt x="127299" y="674870"/>
                  <a:pt x="128037" y="676346"/>
                </a:cubicBezTo>
                <a:cubicBezTo>
                  <a:pt x="130989" y="678560"/>
                  <a:pt x="133941" y="680775"/>
                  <a:pt x="139107" y="682988"/>
                </a:cubicBezTo>
                <a:cubicBezTo>
                  <a:pt x="148700" y="686678"/>
                  <a:pt x="164198" y="689630"/>
                  <a:pt x="191502" y="689630"/>
                </a:cubicBezTo>
                <a:cubicBezTo>
                  <a:pt x="218807" y="689630"/>
                  <a:pt x="234304" y="687416"/>
                  <a:pt x="243898" y="682988"/>
                </a:cubicBezTo>
                <a:cubicBezTo>
                  <a:pt x="249064" y="680775"/>
                  <a:pt x="252016" y="678560"/>
                  <a:pt x="254967" y="676346"/>
                </a:cubicBezTo>
                <a:cubicBezTo>
                  <a:pt x="256443" y="674870"/>
                  <a:pt x="257181" y="674133"/>
                  <a:pt x="257919" y="672657"/>
                </a:cubicBezTo>
                <a:cubicBezTo>
                  <a:pt x="258657" y="671181"/>
                  <a:pt x="259395" y="668967"/>
                  <a:pt x="259395" y="668967"/>
                </a:cubicBezTo>
                <a:lnTo>
                  <a:pt x="272679" y="618047"/>
                </a:lnTo>
                <a:cubicBezTo>
                  <a:pt x="274155" y="617309"/>
                  <a:pt x="275630" y="615833"/>
                  <a:pt x="277106" y="615095"/>
                </a:cubicBezTo>
                <a:cubicBezTo>
                  <a:pt x="280058" y="612143"/>
                  <a:pt x="282272" y="608453"/>
                  <a:pt x="282272" y="608453"/>
                </a:cubicBezTo>
                <a:lnTo>
                  <a:pt x="283010" y="606240"/>
                </a:lnTo>
                <a:lnTo>
                  <a:pt x="283010" y="604026"/>
                </a:lnTo>
                <a:cubicBezTo>
                  <a:pt x="283010" y="604026"/>
                  <a:pt x="283748" y="598860"/>
                  <a:pt x="283748" y="597384"/>
                </a:cubicBezTo>
                <a:lnTo>
                  <a:pt x="366401" y="646828"/>
                </a:lnTo>
                <a:lnTo>
                  <a:pt x="378208" y="525802"/>
                </a:lnTo>
                <a:lnTo>
                  <a:pt x="299245" y="446839"/>
                </a:lnTo>
                <a:cubicBezTo>
                  <a:pt x="305149" y="383374"/>
                  <a:pt x="310315" y="315481"/>
                  <a:pt x="310315" y="271941"/>
                </a:cubicBezTo>
                <a:cubicBezTo>
                  <a:pt x="310315" y="235780"/>
                  <a:pt x="303673" y="202572"/>
                  <a:pt x="293342" y="173053"/>
                </a:cubicBezTo>
                <a:cubicBezTo>
                  <a:pt x="262347" y="80807"/>
                  <a:pt x="198882" y="15128"/>
                  <a:pt x="198882" y="15128"/>
                </a:cubicBezTo>
                <a:lnTo>
                  <a:pt x="193716" y="5535"/>
                </a:lnTo>
                <a:close/>
                <a:moveTo>
                  <a:pt x="193716" y="43171"/>
                </a:moveTo>
                <a:cubicBezTo>
                  <a:pt x="206262" y="57192"/>
                  <a:pt x="248326" y="106636"/>
                  <a:pt x="273417" y="181171"/>
                </a:cubicBezTo>
                <a:cubicBezTo>
                  <a:pt x="283010" y="209214"/>
                  <a:pt x="288914" y="239470"/>
                  <a:pt x="288914" y="272679"/>
                </a:cubicBezTo>
                <a:cubicBezTo>
                  <a:pt x="288914" y="315481"/>
                  <a:pt x="283748" y="384850"/>
                  <a:pt x="277106" y="448315"/>
                </a:cubicBezTo>
                <a:cubicBezTo>
                  <a:pt x="277106" y="449791"/>
                  <a:pt x="277106" y="450529"/>
                  <a:pt x="277106" y="452005"/>
                </a:cubicBezTo>
                <a:cubicBezTo>
                  <a:pt x="270465" y="526539"/>
                  <a:pt x="262347" y="592956"/>
                  <a:pt x="262347" y="597384"/>
                </a:cubicBezTo>
                <a:cubicBezTo>
                  <a:pt x="260871" y="598122"/>
                  <a:pt x="259395" y="599598"/>
                  <a:pt x="255706" y="601812"/>
                </a:cubicBezTo>
                <a:cubicBezTo>
                  <a:pt x="246850" y="605502"/>
                  <a:pt x="228401" y="609929"/>
                  <a:pt x="194454" y="609929"/>
                </a:cubicBezTo>
                <a:cubicBezTo>
                  <a:pt x="160508" y="609929"/>
                  <a:pt x="141321" y="605502"/>
                  <a:pt x="132465" y="601812"/>
                </a:cubicBezTo>
                <a:cubicBezTo>
                  <a:pt x="128775" y="600336"/>
                  <a:pt x="126561" y="598860"/>
                  <a:pt x="125823" y="597384"/>
                </a:cubicBezTo>
                <a:cubicBezTo>
                  <a:pt x="125085" y="592956"/>
                  <a:pt x="117706" y="528015"/>
                  <a:pt x="111064" y="453480"/>
                </a:cubicBezTo>
                <a:cubicBezTo>
                  <a:pt x="111064" y="452005"/>
                  <a:pt x="111064" y="450529"/>
                  <a:pt x="110326" y="448315"/>
                </a:cubicBezTo>
                <a:cubicBezTo>
                  <a:pt x="104422" y="384850"/>
                  <a:pt x="99257" y="316219"/>
                  <a:pt x="99257" y="272679"/>
                </a:cubicBezTo>
                <a:cubicBezTo>
                  <a:pt x="99257" y="239470"/>
                  <a:pt x="105160" y="209214"/>
                  <a:pt x="114754" y="181171"/>
                </a:cubicBezTo>
                <a:cubicBezTo>
                  <a:pt x="139107" y="106636"/>
                  <a:pt x="181171" y="57192"/>
                  <a:pt x="193716" y="43171"/>
                </a:cubicBezTo>
                <a:close/>
                <a:moveTo>
                  <a:pt x="150176" y="224711"/>
                </a:moveTo>
                <a:cubicBezTo>
                  <a:pt x="125823" y="249064"/>
                  <a:pt x="125823" y="288176"/>
                  <a:pt x="150176" y="311791"/>
                </a:cubicBezTo>
                <a:cubicBezTo>
                  <a:pt x="174529" y="336144"/>
                  <a:pt x="213641" y="336144"/>
                  <a:pt x="237256" y="311791"/>
                </a:cubicBezTo>
                <a:cubicBezTo>
                  <a:pt x="261609" y="287438"/>
                  <a:pt x="261609" y="248326"/>
                  <a:pt x="237256" y="224711"/>
                </a:cubicBezTo>
                <a:cubicBezTo>
                  <a:pt x="213641" y="200358"/>
                  <a:pt x="173791" y="200358"/>
                  <a:pt x="150176" y="224711"/>
                </a:cubicBezTo>
                <a:close/>
                <a:moveTo>
                  <a:pt x="167150" y="242422"/>
                </a:moveTo>
                <a:cubicBezTo>
                  <a:pt x="181909" y="227663"/>
                  <a:pt x="204786" y="227663"/>
                  <a:pt x="219545" y="242422"/>
                </a:cubicBezTo>
                <a:cubicBezTo>
                  <a:pt x="234304" y="257181"/>
                  <a:pt x="234304" y="280058"/>
                  <a:pt x="219545" y="294818"/>
                </a:cubicBezTo>
                <a:cubicBezTo>
                  <a:pt x="204786" y="309577"/>
                  <a:pt x="181909" y="309577"/>
                  <a:pt x="167150" y="294818"/>
                </a:cubicBezTo>
                <a:cubicBezTo>
                  <a:pt x="152390" y="280058"/>
                  <a:pt x="153128" y="256444"/>
                  <a:pt x="167150" y="242422"/>
                </a:cubicBezTo>
                <a:close/>
                <a:moveTo>
                  <a:pt x="31364" y="535395"/>
                </a:moveTo>
                <a:lnTo>
                  <a:pt x="87449" y="479309"/>
                </a:lnTo>
                <a:cubicBezTo>
                  <a:pt x="91139" y="516208"/>
                  <a:pt x="94829" y="547941"/>
                  <a:pt x="97043" y="570817"/>
                </a:cubicBezTo>
                <a:lnTo>
                  <a:pt x="37267" y="606240"/>
                </a:lnTo>
                <a:lnTo>
                  <a:pt x="31364" y="535395"/>
                </a:lnTo>
                <a:close/>
                <a:moveTo>
                  <a:pt x="140583" y="629117"/>
                </a:moveTo>
                <a:cubicBezTo>
                  <a:pt x="153866" y="632068"/>
                  <a:pt x="170101" y="634282"/>
                  <a:pt x="193716" y="634282"/>
                </a:cubicBezTo>
                <a:cubicBezTo>
                  <a:pt x="217331" y="634282"/>
                  <a:pt x="234304" y="632068"/>
                  <a:pt x="246850" y="629117"/>
                </a:cubicBezTo>
                <a:lnTo>
                  <a:pt x="239470" y="659373"/>
                </a:lnTo>
                <a:cubicBezTo>
                  <a:pt x="239470" y="659373"/>
                  <a:pt x="239470" y="659373"/>
                  <a:pt x="237256" y="660111"/>
                </a:cubicBezTo>
                <a:cubicBezTo>
                  <a:pt x="232091" y="662325"/>
                  <a:pt x="219545" y="665277"/>
                  <a:pt x="193716" y="665277"/>
                </a:cubicBezTo>
                <a:cubicBezTo>
                  <a:pt x="167887" y="665277"/>
                  <a:pt x="155342" y="662325"/>
                  <a:pt x="150176" y="660111"/>
                </a:cubicBezTo>
                <a:cubicBezTo>
                  <a:pt x="148700" y="659373"/>
                  <a:pt x="148700" y="659373"/>
                  <a:pt x="147962" y="659373"/>
                </a:cubicBezTo>
                <a:lnTo>
                  <a:pt x="140583" y="629117"/>
                </a:lnTo>
                <a:close/>
                <a:moveTo>
                  <a:pt x="299984" y="479309"/>
                </a:moveTo>
                <a:lnTo>
                  <a:pt x="356069" y="535395"/>
                </a:lnTo>
                <a:lnTo>
                  <a:pt x="349427" y="606240"/>
                </a:lnTo>
                <a:lnTo>
                  <a:pt x="290390" y="570817"/>
                </a:lnTo>
                <a:cubicBezTo>
                  <a:pt x="292604" y="547941"/>
                  <a:pt x="296294" y="516946"/>
                  <a:pt x="299984" y="479309"/>
                </a:cubicBezTo>
                <a:close/>
                <a:moveTo>
                  <a:pt x="146486" y="703651"/>
                </a:moveTo>
                <a:cubicBezTo>
                  <a:pt x="143535" y="728742"/>
                  <a:pt x="131727" y="743502"/>
                  <a:pt x="131727" y="766378"/>
                </a:cubicBezTo>
                <a:cubicBezTo>
                  <a:pt x="131727" y="778186"/>
                  <a:pt x="135417" y="790731"/>
                  <a:pt x="143535" y="804015"/>
                </a:cubicBezTo>
                <a:cubicBezTo>
                  <a:pt x="151652" y="818036"/>
                  <a:pt x="164935" y="833533"/>
                  <a:pt x="184861" y="853458"/>
                </a:cubicBezTo>
                <a:lnTo>
                  <a:pt x="193716" y="862314"/>
                </a:lnTo>
                <a:lnTo>
                  <a:pt x="202572" y="853458"/>
                </a:lnTo>
                <a:cubicBezTo>
                  <a:pt x="242422" y="813609"/>
                  <a:pt x="255706" y="787041"/>
                  <a:pt x="255706" y="763426"/>
                </a:cubicBezTo>
                <a:cubicBezTo>
                  <a:pt x="255706" y="739812"/>
                  <a:pt x="243898" y="724314"/>
                  <a:pt x="240946" y="703651"/>
                </a:cubicBezTo>
                <a:lnTo>
                  <a:pt x="216593" y="707341"/>
                </a:lnTo>
                <a:cubicBezTo>
                  <a:pt x="221021" y="733908"/>
                  <a:pt x="230615" y="749405"/>
                  <a:pt x="231352" y="764165"/>
                </a:cubicBezTo>
                <a:cubicBezTo>
                  <a:pt x="231352" y="776710"/>
                  <a:pt x="221759" y="795897"/>
                  <a:pt x="194454" y="826154"/>
                </a:cubicBezTo>
                <a:cubicBezTo>
                  <a:pt x="181909" y="812870"/>
                  <a:pt x="170839" y="800325"/>
                  <a:pt x="165674" y="791470"/>
                </a:cubicBezTo>
                <a:cubicBezTo>
                  <a:pt x="159032" y="780400"/>
                  <a:pt x="157556" y="773758"/>
                  <a:pt x="157556" y="767116"/>
                </a:cubicBezTo>
                <a:cubicBezTo>
                  <a:pt x="157556" y="753833"/>
                  <a:pt x="167887" y="737598"/>
                  <a:pt x="171577" y="707341"/>
                </a:cubicBezTo>
                <a:lnTo>
                  <a:pt x="146486" y="703651"/>
                </a:lnTo>
                <a:close/>
                <a:moveTo>
                  <a:pt x="238732" y="661587"/>
                </a:moveTo>
                <a:lnTo>
                  <a:pt x="238732" y="663063"/>
                </a:lnTo>
                <a:cubicBezTo>
                  <a:pt x="237994" y="662325"/>
                  <a:pt x="238732" y="662325"/>
                  <a:pt x="238732" y="661587"/>
                </a:cubicBezTo>
                <a:close/>
              </a:path>
            </a:pathLst>
          </a:custGeom>
          <a:solidFill>
            <a:schemeClr val="accent6"/>
          </a:solidFill>
          <a:ln>
            <a:noFill/>
          </a:ln>
        </p:spPr>
        <p:txBody>
          <a:bodyPr anchor="ctr"/>
          <a:lstStyle/>
          <a:p>
            <a:endParaRPr lang="en-US" dirty="0"/>
          </a:p>
        </p:txBody>
      </p:sp>
      <p:sp>
        <p:nvSpPr>
          <p:cNvPr id="9" name="Text Placeholder 8">
            <a:extLst>
              <a:ext uri="{FF2B5EF4-FFF2-40B4-BE49-F238E27FC236}">
                <a16:creationId xmlns:a16="http://schemas.microsoft.com/office/drawing/2014/main" xmlns="" id="{A45D0C56-3BA5-487F-850D-EDB088C97387}"/>
              </a:ext>
            </a:extLst>
          </p:cNvPr>
          <p:cNvSpPr>
            <a:spLocks noGrp="1"/>
          </p:cNvSpPr>
          <p:nvPr>
            <p:ph type="body" sz="quarter" idx="14"/>
          </p:nvPr>
        </p:nvSpPr>
        <p:spPr/>
        <p:txBody>
          <a:bodyPr>
            <a:normAutofit fontScale="92500"/>
          </a:bodyPr>
          <a:lstStyle/>
          <a:p>
            <a:r>
              <a:rPr lang="en-US" dirty="0"/>
              <a:t>IMPLEMENTATION</a:t>
            </a:r>
          </a:p>
        </p:txBody>
      </p:sp>
      <p:pic>
        <p:nvPicPr>
          <p:cNvPr id="3" name="Graphic 2" descr="Bar chart">
            <a:extLst>
              <a:ext uri="{FF2B5EF4-FFF2-40B4-BE49-F238E27FC236}">
                <a16:creationId xmlns:a16="http://schemas.microsoft.com/office/drawing/2014/main" xmlns="" id="{5988FB9F-3D66-4F75-951B-5FEED1776FB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440826" y="3226265"/>
            <a:ext cx="863600" cy="863600"/>
          </a:xfrm>
          <a:prstGeom prst="rect">
            <a:avLst/>
          </a:prstGeom>
        </p:spPr>
      </p:pic>
      <p:pic>
        <p:nvPicPr>
          <p:cNvPr id="27" name="Graphic 26" descr="Easel">
            <a:extLst>
              <a:ext uri="{FF2B5EF4-FFF2-40B4-BE49-F238E27FC236}">
                <a16:creationId xmlns:a16="http://schemas.microsoft.com/office/drawing/2014/main" xmlns="" id="{80254359-AEE7-4862-9058-1AECADF0B12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3530956" y="3002743"/>
            <a:ext cx="914400" cy="914400"/>
          </a:xfrm>
          <a:prstGeom prst="rect">
            <a:avLst/>
          </a:prstGeom>
        </p:spPr>
      </p:pic>
      <p:pic>
        <p:nvPicPr>
          <p:cNvPr id="29" name="Graphic 28" descr="Test tubes">
            <a:extLst>
              <a:ext uri="{FF2B5EF4-FFF2-40B4-BE49-F238E27FC236}">
                <a16:creationId xmlns:a16="http://schemas.microsoft.com/office/drawing/2014/main" xmlns="" id="{048EE095-7689-42B4-BB6D-244DC1377B5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5626460" y="3203918"/>
            <a:ext cx="863600" cy="863600"/>
          </a:xfrm>
          <a:prstGeom prst="rect">
            <a:avLst/>
          </a:prstGeom>
        </p:spPr>
      </p:pic>
      <p:pic>
        <p:nvPicPr>
          <p:cNvPr id="18" name="Picture 17">
            <a:extLst>
              <a:ext uri="{FF2B5EF4-FFF2-40B4-BE49-F238E27FC236}">
                <a16:creationId xmlns="" xmlns:a16="http://schemas.microsoft.com/office/drawing/2014/main" id="{6A5D235C-68B3-B360-0BE2-EE01D32938F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pic>
        <p:nvPicPr>
          <p:cNvPr id="19" name="Picture 1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05101" y="1313303"/>
            <a:ext cx="812827" cy="812827"/>
          </a:xfrm>
          <a:prstGeom prst="rect">
            <a:avLst/>
          </a:prstGeom>
        </p:spPr>
      </p:pic>
    </p:spTree>
    <p:extLst>
      <p:ext uri="{BB962C8B-B14F-4D97-AF65-F5344CB8AC3E}">
        <p14:creationId xmlns:p14="http://schemas.microsoft.com/office/powerpoint/2010/main" val="316592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4904D3-A247-E528-2115-156C18874265}"/>
              </a:ext>
            </a:extLst>
          </p:cNvPr>
          <p:cNvSpPr>
            <a:spLocks noGrp="1"/>
          </p:cNvSpPr>
          <p:nvPr>
            <p:ph type="title"/>
          </p:nvPr>
        </p:nvSpPr>
        <p:spPr/>
        <p:txBody>
          <a:bodyPr/>
          <a:lstStyle/>
          <a:p>
            <a:pPr algn="ctr"/>
            <a:r>
              <a:rPr lang="en-IN" b="1" u="sng" dirty="0" smtClean="0"/>
              <a:t>OBJECTIVES OF YOUR STUDY</a:t>
            </a:r>
            <a:endParaRPr lang="en-IN" b="1" u="sng"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21206878"/>
              </p:ext>
            </p:extLst>
          </p:nvPr>
        </p:nvGraphicFramePr>
        <p:xfrm>
          <a:off x="2183642" y="1825625"/>
          <a:ext cx="9170158" cy="4530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9" name="Picture 8"/>
          <p:cNvPicPr>
            <a:picLocks noChangeAspect="1"/>
          </p:cNvPicPr>
          <p:nvPr/>
        </p:nvPicPr>
        <p:blipFill>
          <a:blip r:embed="rId8"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1234553" y="1881589"/>
            <a:ext cx="797597" cy="797597"/>
          </a:xfrm>
          <a:prstGeom prst="rect">
            <a:avLst/>
          </a:prstGeom>
        </p:spPr>
      </p:pic>
      <p:pic>
        <p:nvPicPr>
          <p:cNvPr id="10" name="Picture 9"/>
          <p:cNvPicPr>
            <a:picLocks noChangeAspect="1"/>
          </p:cNvPicPr>
          <p:nvPr/>
        </p:nvPicPr>
        <p:blipFill>
          <a:blip r:embed="rId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317767" y="2783681"/>
            <a:ext cx="755516" cy="755516"/>
          </a:xfrm>
          <a:prstGeom prst="rect">
            <a:avLst/>
          </a:prstGeom>
        </p:spPr>
      </p:pic>
      <p:pic>
        <p:nvPicPr>
          <p:cNvPr id="11" name="Picture 10"/>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flipH="1">
            <a:off x="1358900" y="3729460"/>
            <a:ext cx="714383" cy="714383"/>
          </a:xfrm>
          <a:prstGeom prst="rect">
            <a:avLst/>
          </a:prstGeom>
        </p:spPr>
      </p:pic>
      <p:pic>
        <p:nvPicPr>
          <p:cNvPr id="12" name="Picture 1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278531" y="4546204"/>
            <a:ext cx="875119" cy="875119"/>
          </a:xfrm>
          <a:prstGeom prst="rect">
            <a:avLst/>
          </a:prstGeom>
        </p:spPr>
      </p:pic>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299757" y="5523684"/>
            <a:ext cx="832666" cy="832666"/>
          </a:xfrm>
          <a:prstGeom prst="rect">
            <a:avLst/>
          </a:prstGeom>
        </p:spPr>
      </p:pic>
      <p:pic>
        <p:nvPicPr>
          <p:cNvPr id="14" name="Picture 13">
            <a:extLst>
              <a:ext uri="{FF2B5EF4-FFF2-40B4-BE49-F238E27FC236}">
                <a16:creationId xmlns="" xmlns:a16="http://schemas.microsoft.com/office/drawing/2014/main" id="{6A5D235C-68B3-B360-0BE2-EE01D32938FF}"/>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Tree>
    <p:extLst>
      <p:ext uri="{BB962C8B-B14F-4D97-AF65-F5344CB8AC3E}">
        <p14:creationId xmlns:p14="http://schemas.microsoft.com/office/powerpoint/2010/main" val="3544687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RESEARCH METHODOLOGY</a:t>
            </a:r>
            <a:endParaRPr lang="en-US" b="1" u="sng" dirty="0"/>
          </a:p>
        </p:txBody>
      </p:sp>
      <p:sp>
        <p:nvSpPr>
          <p:cNvPr id="3" name="Content Placeholder 2"/>
          <p:cNvSpPr>
            <a:spLocks noGrp="1"/>
          </p:cNvSpPr>
          <p:nvPr>
            <p:ph idx="1"/>
          </p:nvPr>
        </p:nvSpPr>
        <p:spPr/>
        <p:txBody>
          <a:bodyPr/>
          <a:lstStyle/>
          <a:p>
            <a:pPr marL="0" indent="0">
              <a:buNone/>
            </a:pPr>
            <a:r>
              <a:rPr lang="en-US" b="1" dirty="0" smtClean="0">
                <a:solidFill>
                  <a:schemeClr val="accent1">
                    <a:lumMod val="75000"/>
                  </a:schemeClr>
                </a:solidFill>
              </a:rPr>
              <a:t>TYPE – QUANTATIVE RESEARCH </a:t>
            </a:r>
          </a:p>
          <a:p>
            <a:pPr marL="0" indent="0">
              <a:buNone/>
            </a:pPr>
            <a:r>
              <a:rPr lang="en-US" sz="2000" dirty="0"/>
              <a:t>The research type for this study will be quantitative. It will primarily involve the collection and analysis of numerical data to assess the impact of the new application on workflow in the hospital system</a:t>
            </a:r>
            <a:r>
              <a:rPr lang="en-US" sz="2000" dirty="0" smtClean="0"/>
              <a:t>.</a:t>
            </a:r>
          </a:p>
          <a:p>
            <a:pPr marL="0" indent="0">
              <a:buNone/>
            </a:pPr>
            <a:endParaRPr lang="en-US" sz="2000" dirty="0" smtClean="0"/>
          </a:p>
          <a:p>
            <a:pPr marL="0" indent="0">
              <a:buNone/>
            </a:pPr>
            <a:r>
              <a:rPr lang="en-US" b="1" dirty="0" smtClean="0">
                <a:solidFill>
                  <a:schemeClr val="accent1">
                    <a:lumMod val="75000"/>
                  </a:schemeClr>
                </a:solidFill>
              </a:rPr>
              <a:t>AREA OF STUDY – EYE-Q SUPERSPECIALITY HOSPITAL</a:t>
            </a:r>
          </a:p>
          <a:p>
            <a:pPr marL="0" indent="0">
              <a:buNone/>
            </a:pPr>
            <a:r>
              <a:rPr lang="en-US" sz="2000" dirty="0" smtClean="0"/>
              <a:t>This involve comparative analysis of an impact of workflow before and after implementation of application and gaps of current system and changes after that </a:t>
            </a:r>
            <a:endParaRPr lang="en-US" sz="2000" dirty="0"/>
          </a:p>
        </p:txBody>
      </p:sp>
      <p:sp>
        <p:nvSpPr>
          <p:cNvPr id="5" name="Slide Number Placeholder 4"/>
          <p:cNvSpPr>
            <a:spLocks noGrp="1"/>
          </p:cNvSpPr>
          <p:nvPr>
            <p:ph type="sldNum" sz="quarter" idx="12"/>
          </p:nvPr>
        </p:nvSpPr>
        <p:spPr/>
        <p:txBody>
          <a:bodyPr/>
          <a:lstStyle/>
          <a:p>
            <a:fld id="{26AD20E6-394B-4DF0-96A5-9647FF39C943}" type="slidenum">
              <a:rPr lang="en-IN" smtClean="0"/>
              <a:t>7</a:t>
            </a:fld>
            <a:endParaRPr lang="en-IN"/>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0058" y="4816928"/>
            <a:ext cx="1904547" cy="1904547"/>
          </a:xfrm>
          <a:prstGeom prst="rect">
            <a:avLst/>
          </a:prstGeom>
        </p:spPr>
      </p:pic>
      <p:pic>
        <p:nvPicPr>
          <p:cNvPr id="8" name="Picture 7">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Tree>
    <p:extLst>
      <p:ext uri="{BB962C8B-B14F-4D97-AF65-F5344CB8AC3E}">
        <p14:creationId xmlns:p14="http://schemas.microsoft.com/office/powerpoint/2010/main" val="4096678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96DAF6-311E-0255-B1ED-7410C0285961}"/>
              </a:ext>
            </a:extLst>
          </p:cNvPr>
          <p:cNvSpPr>
            <a:spLocks noGrp="1"/>
          </p:cNvSpPr>
          <p:nvPr>
            <p:ph type="title"/>
          </p:nvPr>
        </p:nvSpPr>
        <p:spPr>
          <a:xfrm>
            <a:off x="2419350" y="487873"/>
            <a:ext cx="10515600" cy="1325563"/>
          </a:xfrm>
        </p:spPr>
        <p:txBody>
          <a:bodyPr>
            <a:normAutofit/>
          </a:bodyPr>
          <a:lstStyle/>
          <a:p>
            <a:r>
              <a:rPr lang="en-US" sz="3600" b="1" u="sng" dirty="0"/>
              <a:t>CURRENT HOSPITAL APPOINTMENT SYSTEM </a:t>
            </a:r>
          </a:p>
        </p:txBody>
      </p:sp>
      <p:sp>
        <p:nvSpPr>
          <p:cNvPr id="9" name="Text Placeholder 8"/>
          <p:cNvSpPr>
            <a:spLocks noGrp="1"/>
          </p:cNvSpPr>
          <p:nvPr>
            <p:ph type="body" idx="1"/>
          </p:nvPr>
        </p:nvSpPr>
        <p:spPr>
          <a:xfrm>
            <a:off x="395786" y="1433133"/>
            <a:ext cx="5157787" cy="823912"/>
          </a:xfrm>
        </p:spPr>
        <p:txBody>
          <a:bodyPr>
            <a:normAutofit/>
          </a:bodyPr>
          <a:lstStyle/>
          <a:p>
            <a:r>
              <a:rPr lang="en-US" sz="2000" dirty="0" smtClean="0"/>
              <a:t>WALK – IN APPOINTMENT</a:t>
            </a:r>
            <a:endParaRPr lang="en-US" sz="2000" dirty="0"/>
          </a:p>
        </p:txBody>
      </p:sp>
      <p:pic>
        <p:nvPicPr>
          <p:cNvPr id="13" name="Content Placeholder 1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95786" y="2374710"/>
            <a:ext cx="5601790" cy="3981640"/>
          </a:xfrm>
          <a:ln>
            <a:solidFill>
              <a:schemeClr val="tx1"/>
            </a:solidFill>
          </a:ln>
        </p:spPr>
      </p:pic>
      <p:sp>
        <p:nvSpPr>
          <p:cNvPr id="11" name="Text Placeholder 10"/>
          <p:cNvSpPr>
            <a:spLocks noGrp="1"/>
          </p:cNvSpPr>
          <p:nvPr>
            <p:ph type="body" sz="quarter" idx="3"/>
          </p:nvPr>
        </p:nvSpPr>
        <p:spPr>
          <a:xfrm>
            <a:off x="6592093" y="1433133"/>
            <a:ext cx="5183188" cy="823912"/>
          </a:xfrm>
        </p:spPr>
        <p:txBody>
          <a:bodyPr>
            <a:normAutofit/>
          </a:bodyPr>
          <a:lstStyle/>
          <a:p>
            <a:r>
              <a:rPr lang="en-US" sz="2000" dirty="0" smtClean="0"/>
              <a:t>CALL CENTRE APPOINTMENT</a:t>
            </a:r>
            <a:endParaRPr lang="en-US" sz="2000" dirty="0"/>
          </a:p>
        </p:txBody>
      </p:sp>
      <p:sp>
        <p:nvSpPr>
          <p:cNvPr id="4" name="Slide Number Placeholder 3">
            <a:extLst>
              <a:ext uri="{FF2B5EF4-FFF2-40B4-BE49-F238E27FC236}">
                <a16:creationId xmlns=""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pic>
        <p:nvPicPr>
          <p:cNvPr id="16" name="Content Placeholder 15"/>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6354359" y="2382516"/>
            <a:ext cx="5420922" cy="3973834"/>
          </a:xfrm>
          <a:ln>
            <a:solidFill>
              <a:schemeClr val="tx1"/>
            </a:solidFill>
          </a:ln>
        </p:spPr>
      </p:pic>
    </p:spTree>
    <p:extLst>
      <p:ext uri="{BB962C8B-B14F-4D97-AF65-F5344CB8AC3E}">
        <p14:creationId xmlns:p14="http://schemas.microsoft.com/office/powerpoint/2010/main" val="459109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838200" y="365125"/>
            <a:ext cx="9697872" cy="986003"/>
          </a:xfrm>
        </p:spPr>
        <p:txBody>
          <a:bodyPr/>
          <a:lstStyle/>
          <a:p>
            <a:pPr algn="ctr"/>
            <a:r>
              <a:rPr lang="en-US" b="1" u="sng" dirty="0" smtClean="0"/>
              <a:t>PROJECTED WORKFLOW</a:t>
            </a:r>
            <a:endParaRPr lang="en-US" b="1" u="sng" dirty="0"/>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1947" y="1320181"/>
            <a:ext cx="9471546" cy="5036169"/>
          </a:xfrm>
          <a:ln>
            <a:solidFill>
              <a:schemeClr val="tx1"/>
            </a:solidFill>
          </a:ln>
        </p:spPr>
      </p:pic>
      <p:sp>
        <p:nvSpPr>
          <p:cNvPr id="8" name="Slide Number Placeholder 7"/>
          <p:cNvSpPr>
            <a:spLocks noGrp="1"/>
          </p:cNvSpPr>
          <p:nvPr>
            <p:ph type="sldNum" sz="quarter" idx="12"/>
          </p:nvPr>
        </p:nvSpPr>
        <p:spPr/>
        <p:txBody>
          <a:bodyPr/>
          <a:lstStyle/>
          <a:p>
            <a:fld id="{26AD20E6-394B-4DF0-96A5-9647FF39C943}" type="slidenum">
              <a:rPr lang="en-IN" smtClean="0"/>
              <a:t>9</a:t>
            </a:fld>
            <a:endParaRPr lang="en-IN"/>
          </a:p>
        </p:txBody>
      </p:sp>
      <p:pic>
        <p:nvPicPr>
          <p:cNvPr id="13" name="Picture 12">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8983" cy="1068008"/>
          </a:xfrm>
          <a:prstGeom prst="rect">
            <a:avLst/>
          </a:prstGeom>
        </p:spPr>
      </p:pic>
    </p:spTree>
    <p:extLst>
      <p:ext uri="{BB962C8B-B14F-4D97-AF65-F5344CB8AC3E}">
        <p14:creationId xmlns:p14="http://schemas.microsoft.com/office/powerpoint/2010/main" val="2872850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2732</TotalTime>
  <Words>1198</Words>
  <Application>Microsoft Office PowerPoint</Application>
  <PresentationFormat>Widescreen</PresentationFormat>
  <Paragraphs>145</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Times New Roman</vt:lpstr>
      <vt:lpstr>Wingdings</vt:lpstr>
      <vt:lpstr>Office Theme</vt:lpstr>
      <vt:lpstr>PowerPoint Presentation</vt:lpstr>
      <vt:lpstr>Mentor Approval</vt:lpstr>
      <vt:lpstr>INTRODUCTION</vt:lpstr>
      <vt:lpstr>INTRODUCTION OF THE APPLICATION</vt:lpstr>
      <vt:lpstr>PHASES OF PROJECT IMPLEMENTATION</vt:lpstr>
      <vt:lpstr>OBJECTIVES OF YOUR STUDY</vt:lpstr>
      <vt:lpstr>RESEARCH METHODOLOGY</vt:lpstr>
      <vt:lpstr>CURRENT HOSPITAL APPOINTMENT SYSTEM </vt:lpstr>
      <vt:lpstr>PROJECTED WORKFLOW</vt:lpstr>
      <vt:lpstr>IMPACT OF WORKFLOW - ANALYSIS</vt:lpstr>
      <vt:lpstr>PowerPoint Presentation</vt:lpstr>
      <vt:lpstr>RESULTS</vt:lpstr>
      <vt:lpstr>2.PROJECTED GROWTH AFTER APPLICATION</vt:lpstr>
      <vt:lpstr>PROJECTED CONVERSIONS GROWTH AFTER APPLICATION</vt:lpstr>
      <vt:lpstr>CONCLUSION</vt:lpstr>
      <vt:lpstr>PowerPoint Presentation</vt:lpstr>
      <vt:lpstr>PowerPoint Presentation</vt:lpstr>
      <vt:lpstr>PowerPoint Presentation</vt:lpstr>
      <vt:lpstr>REFERENCES</vt:lpstr>
      <vt:lpstr>PowerPoint Presentation</vt:lpstr>
      <vt:lpstr>Pictorial Journey (1/2)</vt:lpstr>
      <vt:lpstr>Pictorial Journey (2/2)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Bhavika</cp:lastModifiedBy>
  <cp:revision>46</cp:revision>
  <dcterms:created xsi:type="dcterms:W3CDTF">2022-05-20T15:11:38Z</dcterms:created>
  <dcterms:modified xsi:type="dcterms:W3CDTF">2023-06-14T04:39:08Z</dcterms:modified>
</cp:coreProperties>
</file>