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80" r:id="rId4"/>
    <p:sldId id="266" r:id="rId5"/>
    <p:sldId id="268" r:id="rId6"/>
    <p:sldId id="258" r:id="rId7"/>
    <p:sldId id="272" r:id="rId8"/>
    <p:sldId id="260" r:id="rId9"/>
    <p:sldId id="261" r:id="rId10"/>
    <p:sldId id="262" r:id="rId11"/>
    <p:sldId id="271" r:id="rId12"/>
    <p:sldId id="270" r:id="rId13"/>
    <p:sldId id="273" r:id="rId14"/>
    <p:sldId id="274" r:id="rId15"/>
    <p:sldId id="277" r:id="rId16"/>
    <p:sldId id="275" r:id="rId17"/>
    <p:sldId id="276" r:id="rId18"/>
    <p:sldId id="264" r:id="rId19"/>
    <p:sldId id="278" r:id="rId20"/>
    <p:sldId id="279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C9176F-C4B7-B519-8C30-D3942707E358}"/>
              </a:ext>
            </a:extLst>
          </p:cNvPr>
          <p:cNvSpPr/>
          <p:nvPr/>
        </p:nvSpPr>
        <p:spPr>
          <a:xfrm>
            <a:off x="5913408" y="948446"/>
            <a:ext cx="5221224" cy="523036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lang="en-US" sz="280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STUDY</a:t>
            </a:r>
            <a:r>
              <a:rPr lang="en-US" sz="2800">
                <a:latin typeface="Times New Roman"/>
                <a:ea typeface="+mn-lt"/>
                <a:cs typeface="+mn-lt"/>
              </a:rPr>
              <a:t> THE IMPACT OF PROCESS AUTOMATION ON  EFFICIENCY</a:t>
            </a:r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 AND USER ACCEPTANCE: DIGITALIZATION OF EYEQ HOSPITAL SUPPLY CHAIN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DBB26-2036-F0F0-2F85-5A309C0A5366}"/>
              </a:ext>
            </a:extLst>
          </p:cNvPr>
          <p:cNvSpPr txBox="1"/>
          <p:nvPr/>
        </p:nvSpPr>
        <p:spPr>
          <a:xfrm>
            <a:off x="513521" y="2849217"/>
            <a:ext cx="34455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6412B-E3C6-7EF6-DFF1-6A6F8E77C5B8}"/>
              </a:ext>
            </a:extLst>
          </p:cNvPr>
          <p:cNvSpPr txBox="1"/>
          <p:nvPr/>
        </p:nvSpPr>
        <p:spPr>
          <a:xfrm>
            <a:off x="546652" y="2269434"/>
            <a:ext cx="35118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19970-0719-7D91-2277-96CB023CABC4}"/>
              </a:ext>
            </a:extLst>
          </p:cNvPr>
          <p:cNvSpPr txBox="1"/>
          <p:nvPr/>
        </p:nvSpPr>
        <p:spPr>
          <a:xfrm>
            <a:off x="1201446" y="3023620"/>
            <a:ext cx="22069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latin typeface="Times New Roman"/>
                <a:cs typeface="Calibri"/>
              </a:rPr>
              <a:t>TOPIC</a:t>
            </a:r>
            <a:endParaRPr lang="en-US" sz="4000" b="1">
              <a:latin typeface="Times New Roman"/>
            </a:endParaRPr>
          </a:p>
        </p:txBody>
      </p:sp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A072AD37-7B18-A8B7-5D9F-7C19509A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58295"/>
            <a:ext cx="2153728" cy="1091107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124298EC-EFAF-612A-B04A-C3ADD7D4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253" y="-3505"/>
            <a:ext cx="2092625" cy="9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9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EA735-3E1F-E3FF-C113-4DB8CA40DA5D}"/>
              </a:ext>
            </a:extLst>
          </p:cNvPr>
          <p:cNvSpPr/>
          <p:nvPr/>
        </p:nvSpPr>
        <p:spPr>
          <a:xfrm>
            <a:off x="3708" y="43810"/>
            <a:ext cx="5754896" cy="7905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RESULT</a:t>
            </a:r>
          </a:p>
        </p:txBody>
      </p:sp>
      <p:pic>
        <p:nvPicPr>
          <p:cNvPr id="9" name="Graphic 8" descr="Business Growth">
            <a:extLst>
              <a:ext uri="{FF2B5EF4-FFF2-40B4-BE49-F238E27FC236}">
                <a16:creationId xmlns:a16="http://schemas.microsoft.com/office/drawing/2014/main" id="{ECE8F5B5-3A70-B0F1-8CBB-32E53114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15" y="1878919"/>
            <a:ext cx="3301070" cy="3574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411DD-4F8C-1947-1902-E1D1C10D5F77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80C78D-DA8C-35E8-24C0-1A3F4CFEE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07" y="3082501"/>
            <a:ext cx="6093123" cy="2806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0E08BA-1D83-00A5-5837-240FD44D9A1E}"/>
              </a:ext>
            </a:extLst>
          </p:cNvPr>
          <p:cNvSpPr txBox="1"/>
          <p:nvPr/>
        </p:nvSpPr>
        <p:spPr>
          <a:xfrm>
            <a:off x="5198853" y="1920815"/>
            <a:ext cx="681199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TYPES OF SOFTWARE USED IN SUPPLY CHAIN </a:t>
            </a:r>
          </a:p>
        </p:txBody>
      </p:sp>
    </p:spTree>
    <p:extLst>
      <p:ext uri="{BB962C8B-B14F-4D97-AF65-F5344CB8AC3E}">
        <p14:creationId xmlns:p14="http://schemas.microsoft.com/office/powerpoint/2010/main" val="320886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DE43FF-345B-B2B5-E0C3-CB303805F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66108"/>
              </p:ext>
            </p:extLst>
          </p:nvPr>
        </p:nvGraphicFramePr>
        <p:xfrm>
          <a:off x="1480867" y="603849"/>
          <a:ext cx="10060280" cy="43238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608903">
                  <a:extLst>
                    <a:ext uri="{9D8B030D-6E8A-4147-A177-3AD203B41FA5}">
                      <a16:colId xmlns:a16="http://schemas.microsoft.com/office/drawing/2014/main" val="1615487683"/>
                    </a:ext>
                  </a:extLst>
                </a:gridCol>
                <a:gridCol w="2088660">
                  <a:extLst>
                    <a:ext uri="{9D8B030D-6E8A-4147-A177-3AD203B41FA5}">
                      <a16:colId xmlns:a16="http://schemas.microsoft.com/office/drawing/2014/main" val="1186849850"/>
                    </a:ext>
                  </a:extLst>
                </a:gridCol>
                <a:gridCol w="3362717">
                  <a:extLst>
                    <a:ext uri="{9D8B030D-6E8A-4147-A177-3AD203B41FA5}">
                      <a16:colId xmlns:a16="http://schemas.microsoft.com/office/drawing/2014/main" val="2066480250"/>
                    </a:ext>
                  </a:extLst>
                </a:gridCol>
              </a:tblGrid>
              <a:tr h="103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USER EXPERIENCE 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COUNT 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PERCENTAGE 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extLst>
                  <a:ext uri="{0D108BD9-81ED-4DB2-BD59-A6C34878D82A}">
                    <a16:rowId xmlns:a16="http://schemas.microsoft.com/office/drawing/2014/main" val="3888041986"/>
                  </a:ext>
                </a:extLst>
              </a:tr>
              <a:tr h="103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LESS THAN 2 YEARS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3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25%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extLst>
                  <a:ext uri="{0D108BD9-81ED-4DB2-BD59-A6C34878D82A}">
                    <a16:rowId xmlns:a16="http://schemas.microsoft.com/office/drawing/2014/main" val="516625264"/>
                  </a:ext>
                </a:extLst>
              </a:tr>
              <a:tr h="605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2 -5 YEARS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6</a:t>
                      </a: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50%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extLst>
                  <a:ext uri="{0D108BD9-81ED-4DB2-BD59-A6C34878D82A}">
                    <a16:rowId xmlns:a16="http://schemas.microsoft.com/office/drawing/2014/main" val="2099125819"/>
                  </a:ext>
                </a:extLst>
              </a:tr>
              <a:tr h="605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6-10 YEARS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2</a:t>
                      </a: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17%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extLst>
                  <a:ext uri="{0D108BD9-81ED-4DB2-BD59-A6C34878D82A}">
                    <a16:rowId xmlns:a16="http://schemas.microsoft.com/office/drawing/2014/main" val="608527367"/>
                  </a:ext>
                </a:extLst>
              </a:tr>
              <a:tr h="103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MORE THAN 10 YEARS 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1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8%</a:t>
                      </a:r>
                      <a:endParaRPr lang="en-US" sz="4900" dirty="0">
                        <a:effectLst/>
                      </a:endParaRPr>
                    </a:p>
                  </a:txBody>
                  <a:tcPr marL="186441" marR="186441" marT="0" marB="0" anchor="b"/>
                </a:tc>
                <a:extLst>
                  <a:ext uri="{0D108BD9-81ED-4DB2-BD59-A6C34878D82A}">
                    <a16:rowId xmlns:a16="http://schemas.microsoft.com/office/drawing/2014/main" val="280632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94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FD062C-41AB-4F54-9875-9B175057B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19016"/>
              </p:ext>
            </p:extLst>
          </p:nvPr>
        </p:nvGraphicFramePr>
        <p:xfrm>
          <a:off x="474452" y="129396"/>
          <a:ext cx="10726869" cy="64832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11720">
                  <a:extLst>
                    <a:ext uri="{9D8B030D-6E8A-4147-A177-3AD203B41FA5}">
                      <a16:colId xmlns:a16="http://schemas.microsoft.com/office/drawing/2014/main" val="3550310290"/>
                    </a:ext>
                  </a:extLst>
                </a:gridCol>
                <a:gridCol w="3915149">
                  <a:extLst>
                    <a:ext uri="{9D8B030D-6E8A-4147-A177-3AD203B41FA5}">
                      <a16:colId xmlns:a16="http://schemas.microsoft.com/office/drawing/2014/main" val="1302834662"/>
                    </a:ext>
                  </a:extLst>
                </a:gridCol>
              </a:tblGrid>
              <a:tr h="348563">
                <a:tc>
                  <a:txBody>
                    <a:bodyPr/>
                    <a:lstStyle/>
                    <a:p>
                      <a:r>
                        <a:rPr lang="en-US" sz="1600" cap="none" spc="30">
                          <a:effectLst/>
                        </a:rPr>
                        <a:t>User Acceptance &amp; Satisfaction Statements</a:t>
                      </a:r>
                    </a:p>
                  </a:txBody>
                  <a:tcPr marL="0" marR="99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30">
                          <a:effectLst/>
                        </a:rPr>
                        <a:t>ANSWER</a:t>
                      </a:r>
                    </a:p>
                  </a:txBody>
                  <a:tcPr marL="0" marR="9972" marT="0" marB="0" anchor="ctr"/>
                </a:tc>
                <a:extLst>
                  <a:ext uri="{0D108BD9-81ED-4DB2-BD59-A6C34878D82A}">
                    <a16:rowId xmlns:a16="http://schemas.microsoft.com/office/drawing/2014/main" val="1561897156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Overall, I am satisfied with HIS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964920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performance speed is acceptable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2781352320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is user friendly and easy to use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8327486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provides sufficient information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1270689990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provides accurate information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263209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screens layouts are appropriate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1532814855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provides updated information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43882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My practice needs are optimized by HIS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41152679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provides clear information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747686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fonts and characters are easy to read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3300969070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General Assessment Overall Score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006928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Laptop computers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4060664269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Computers are always available when I need them for HIS use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168885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Desktop computers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274141319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Availability of Computers in the Hospital Overall Score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5125044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I am prepared for HIS downtime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81680816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HIS downtime procedure is clear and comprehensive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DISAGREE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89047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Current HIS training materials are helpful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937038619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I am satisfied with the support provided to HIS users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9813197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Overall, I am satisfied with HIS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1198767075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I received enough training on HIS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746736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r>
                        <a:rPr lang="en-US" sz="1600" cap="none" spc="0">
                          <a:effectLst/>
                        </a:rPr>
                        <a:t>Users' Satisfaction Overall Score </a:t>
                      </a:r>
                    </a:p>
                  </a:txBody>
                  <a:tcPr marL="4986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>
                          <a:effectLst/>
                        </a:rPr>
                        <a:t>NEUTRAL</a:t>
                      </a:r>
                    </a:p>
                  </a:txBody>
                  <a:tcPr marL="49860" marR="0" marT="0" marB="0" anchor="ctr"/>
                </a:tc>
                <a:extLst>
                  <a:ext uri="{0D108BD9-81ED-4DB2-BD59-A6C34878D82A}">
                    <a16:rowId xmlns:a16="http://schemas.microsoft.com/office/drawing/2014/main" val="75144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34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211E6-03BA-7883-F08B-C9AF883BC94C}"/>
              </a:ext>
            </a:extLst>
          </p:cNvPr>
          <p:cNvSpPr txBox="1"/>
          <p:nvPr/>
        </p:nvSpPr>
        <p:spPr>
          <a:xfrm>
            <a:off x="382438" y="1115683"/>
            <a:ext cx="1131210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US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Implementation of INTRANET Software: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Significantly improves efficiency and accuracy of day-to-day activities within the organization.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Real-time reporting feature enables timely access to critical information, aiding decision-making and resource allocation.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Sales details reporting provides insights on revenue streams, customer preferences, and sales trends for optimizing marketing strategies and sales processes.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Purchase details reporting streamlines procurement, tracks supplier information, and facilitates efficient inventory management.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Stock in hand reporting enables comprehensive inventory visibility, minimizing stockouts and holding costs.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CC9DC-F6EA-EB69-AF39-70546E534F7D}"/>
              </a:ext>
            </a:extLst>
          </p:cNvPr>
          <p:cNvSpPr txBox="1"/>
          <p:nvPr/>
        </p:nvSpPr>
        <p:spPr>
          <a:xfrm>
            <a:off x="382437" y="4106173"/>
            <a:ext cx="1145587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 startAt="2"/>
            </a:pPr>
            <a:r>
              <a:rPr lang="en-US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DARPAN Implementation: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Improves analytical capabilities of technical administration with a centralized platform for data collection and visualization.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Objectively presents project data, aiding in data-driven decision-making and identifying areas for improvement.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Practical implications include enhanced project management, strategic planning, transparency, and accountability.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0B499E-D1BD-3A83-4D22-3EF48A0A7AEE}"/>
              </a:ext>
            </a:extLst>
          </p:cNvPr>
          <p:cNvSpPr/>
          <p:nvPr/>
        </p:nvSpPr>
        <p:spPr>
          <a:xfrm>
            <a:off x="599160" y="225037"/>
            <a:ext cx="6009735" cy="71886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B8DE8-FA48-85B8-43EA-7F14AC6A92A5}"/>
              </a:ext>
            </a:extLst>
          </p:cNvPr>
          <p:cNvSpPr txBox="1"/>
          <p:nvPr/>
        </p:nvSpPr>
        <p:spPr>
          <a:xfrm>
            <a:off x="1417106" y="348808"/>
            <a:ext cx="32627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  <a:latin typeface="Times New Roman"/>
                <a:cs typeface="Calibri"/>
              </a:rPr>
              <a:t>DISCUSSION</a:t>
            </a:r>
            <a:endParaRPr lang="en-US" sz="32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757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0FF2-A5DA-6E04-5154-B9BF366F892D}"/>
              </a:ext>
            </a:extLst>
          </p:cNvPr>
          <p:cNvSpPr txBox="1"/>
          <p:nvPr/>
        </p:nvSpPr>
        <p:spPr>
          <a:xfrm>
            <a:off x="195532" y="281796"/>
            <a:ext cx="1101018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 startAt="3"/>
            </a:pPr>
            <a:r>
              <a:rPr lang="en-US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ADP Portal: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Simplifies attendance management with a user-friendly interface and accessible dashboard.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Employees can conveniently record attendance, view attendance history, check leave balances, and monitor attendance patterns.</a:t>
            </a:r>
          </a:p>
          <a:p>
            <a:endParaRPr lang="en-US">
              <a:solidFill>
                <a:srgbClr val="374151"/>
              </a:solidFill>
              <a:latin typeface="Söh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0D71A-AFC4-3676-C0C7-9478D0C298B0}"/>
              </a:ext>
            </a:extLst>
          </p:cNvPr>
          <p:cNvSpPr txBox="1"/>
          <p:nvPr/>
        </p:nvSpPr>
        <p:spPr>
          <a:xfrm>
            <a:off x="138022" y="1532627"/>
            <a:ext cx="113264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 startAt="4"/>
            </a:pPr>
            <a:r>
              <a:rPr lang="en-US" err="1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EyeQuick</a:t>
            </a:r>
            <a:r>
              <a:rPr lang="en-US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 Software: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Streamlines communication and collaboration between distributors and departments.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Ticket raising portal captures distributor requests, reports issues, and facilitates effective communication.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Improves coordination, reduces miscommunication, and ensures timely issue resolution.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3AFE5-822C-4380-1994-D6EC67D3A430}"/>
              </a:ext>
            </a:extLst>
          </p:cNvPr>
          <p:cNvSpPr txBox="1"/>
          <p:nvPr/>
        </p:nvSpPr>
        <p:spPr>
          <a:xfrm>
            <a:off x="138023" y="2941608"/>
            <a:ext cx="1185844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 startAt="5"/>
            </a:pPr>
            <a:r>
              <a:rPr lang="en-US">
                <a:solidFill>
                  <a:srgbClr val="374151"/>
                </a:solidFill>
                <a:highlight>
                  <a:srgbClr val="FFFF00"/>
                </a:highlight>
                <a:latin typeface="Söhne"/>
              </a:rPr>
              <a:t>Hospital Information System (HIS) User Acceptance: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User-friendliness and ease of use are important factors for successful adoption and implementation.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Downtime procedures need to be well-defined and comprehensive.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HIS performance, including system speed and user interface, impacts user acceptance.</a:t>
            </a:r>
          </a:p>
          <a:p>
            <a:pPr>
              <a:buChar char="•"/>
            </a:pPr>
            <a:r>
              <a:rPr lang="en-US">
                <a:solidFill>
                  <a:srgbClr val="374151"/>
                </a:solidFill>
                <a:latin typeface="Söhne"/>
              </a:rPr>
              <a:t>Demographics, such as job type, years of experience, and age, influence user satisfaction levels.</a:t>
            </a:r>
          </a:p>
        </p:txBody>
      </p:sp>
    </p:spTree>
    <p:extLst>
      <p:ext uri="{BB962C8B-B14F-4D97-AF65-F5344CB8AC3E}">
        <p14:creationId xmlns:p14="http://schemas.microsoft.com/office/powerpoint/2010/main" val="291284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FD54AC51-13CF-555E-DD39-E282B2202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3" r="7058" b="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F4CF3-4BAD-0284-05D7-3E6FEBCD59A3}"/>
              </a:ext>
            </a:extLst>
          </p:cNvPr>
          <p:cNvSpPr txBox="1"/>
          <p:nvPr/>
        </p:nvSpPr>
        <p:spPr>
          <a:xfrm>
            <a:off x="5194444" y="545770"/>
            <a:ext cx="5721484" cy="43513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Real-time reporting on sales details, purchase details, and stock in hand enhances decision-making and inventory management.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Limitation regarding the generation of aging reports requires alternative methods for tracking and analyzing aging goods.</a:t>
            </a:r>
            <a:endParaRPr lang="en-US" sz="16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DARPAN software improves analytical capabilities, project monitoring, and data-driven decision-making.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System Performance: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Improving the performance and user-friendliness of the HIS is crucial for acceptance and user satisfaction.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Enhancements should focus on software speed, screen designs, and logic of functions.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Organizational Support:</a:t>
            </a:r>
            <a:endParaRPr lang="en-US" sz="1600" dirty="0">
              <a:highlight>
                <a:srgbClr val="FFFF00"/>
              </a:highlight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Comprehensive training, dedicated time for learning, and improved user manuals are essential for user support.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Better technical support from the vendor should be ensured.</a:t>
            </a:r>
            <a:endParaRPr lang="en-US" sz="1600" dirty="0"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27A0A9-FFCF-F7CE-C5F8-32D765261CD3}"/>
              </a:ext>
            </a:extLst>
          </p:cNvPr>
          <p:cNvSpPr/>
          <p:nvPr/>
        </p:nvSpPr>
        <p:spPr>
          <a:xfrm>
            <a:off x="-1876" y="5809077"/>
            <a:ext cx="4802037" cy="10495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cs typeface="Calibri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53900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C57DB-50B4-24D7-EBFE-150C59CFB0DB}"/>
              </a:ext>
            </a:extLst>
          </p:cNvPr>
          <p:cNvSpPr txBox="1"/>
          <p:nvPr/>
        </p:nvSpPr>
        <p:spPr>
          <a:xfrm>
            <a:off x="267418" y="310551"/>
            <a:ext cx="1124021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latin typeface="Times New Roman"/>
                <a:cs typeface="Times New Roman"/>
              </a:rPr>
              <a:t>RECOMMENDATION </a:t>
            </a:r>
            <a:endParaRPr lang="en-US" sz="2800" b="1" dirty="0">
              <a:ea typeface="Calibri"/>
              <a:cs typeface="Calibri"/>
            </a:endParaRPr>
          </a:p>
          <a:p>
            <a:pPr algn="just"/>
            <a:endParaRPr lang="en-US" sz="2800" b="1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INTRANET software:</a:t>
            </a: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Explore options to incorporate aging reports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Continuously monitor and evaluate the software's performance to identify areas for improvement and optimize its functionality.</a:t>
            </a:r>
            <a:endParaRPr lang="en-US"/>
          </a:p>
          <a:p>
            <a:pPr algn="just"/>
            <a:r>
              <a:rPr lang="en-US" dirty="0">
                <a:latin typeface="Times New Roman"/>
                <a:cs typeface="Times New Roman"/>
              </a:rPr>
              <a:t>DARPAN software: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Address data integration challenges by ensuring compatibility with diverse data sources.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Provide comprehensive training and support to users to promote higher adoption rates and proficiency in using the software.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ADP portal: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Conduct user feedback surveys to gather insights and identify areas for improvement in terms of usability and functionality.</a:t>
            </a:r>
          </a:p>
          <a:p>
            <a:pPr algn="just"/>
            <a:r>
              <a:rPr lang="en-US" dirty="0" err="1">
                <a:latin typeface="Times New Roman"/>
                <a:cs typeface="Times New Roman"/>
              </a:rPr>
              <a:t>EyeQuick</a:t>
            </a:r>
            <a:r>
              <a:rPr lang="en-US" dirty="0">
                <a:latin typeface="Times New Roman"/>
                <a:cs typeface="Times New Roman"/>
              </a:rPr>
              <a:t> software: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Continuously evaluate and refine the ticket raising portal to optimize its efficiency and effectiveness.</a:t>
            </a:r>
          </a:p>
          <a:p>
            <a:pPr algn="just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0246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8FBC5-AA8C-6213-C6D3-B4967088930A}"/>
              </a:ext>
            </a:extLst>
          </p:cNvPr>
          <p:cNvSpPr txBox="1"/>
          <p:nvPr/>
        </p:nvSpPr>
        <p:spPr>
          <a:xfrm>
            <a:off x="921943" y="2766953"/>
            <a:ext cx="9300916" cy="16871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52728">
              <a:spcAft>
                <a:spcPts val="600"/>
              </a:spcAft>
              <a:buChar char="•"/>
            </a:pPr>
            <a:r>
              <a:rPr lang="en-US" sz="2466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Generalizing the results and conclusions to other departments and healthcare levels may have limitations.</a:t>
            </a:r>
          </a:p>
          <a:p>
            <a:pPr defTabSz="1252728">
              <a:spcAft>
                <a:spcPts val="600"/>
              </a:spcAft>
              <a:buChar char="•"/>
            </a:pPr>
            <a:r>
              <a:rPr lang="en-US" sz="2466" kern="1200">
                <a:solidFill>
                  <a:srgbClr val="374151"/>
                </a:solidFill>
                <a:latin typeface="Söhne"/>
                <a:ea typeface="+mn-ea"/>
                <a:cs typeface="+mn-cs"/>
              </a:rPr>
              <a:t>External validity should be considered when applying the findings beyond the supply chain department.</a:t>
            </a:r>
            <a:endParaRPr lang="en-US">
              <a:solidFill>
                <a:srgbClr val="374151"/>
              </a:solidFill>
              <a:latin typeface="Söh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61ED7-509F-0EEB-BA55-4ADFBD2648C5}"/>
              </a:ext>
            </a:extLst>
          </p:cNvPr>
          <p:cNvSpPr txBox="1"/>
          <p:nvPr/>
        </p:nvSpPr>
        <p:spPr>
          <a:xfrm>
            <a:off x="2026357" y="1268982"/>
            <a:ext cx="9514447" cy="825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52728">
              <a:spcAft>
                <a:spcPts val="600"/>
              </a:spcAft>
            </a:pPr>
            <a:r>
              <a:rPr lang="en-US" sz="246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LIMITATION</a:t>
            </a:r>
          </a:p>
          <a:p>
            <a:pPr>
              <a:spcAft>
                <a:spcPts val="600"/>
              </a:spcAft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0B446-58C5-34DD-EF27-C5B5B8363665}"/>
              </a:ext>
            </a:extLst>
          </p:cNvPr>
          <p:cNvSpPr/>
          <p:nvPr/>
        </p:nvSpPr>
        <p:spPr>
          <a:xfrm>
            <a:off x="643467" y="644534"/>
            <a:ext cx="8058350" cy="10446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2728">
              <a:spcAft>
                <a:spcPts val="600"/>
              </a:spcAft>
            </a:pPr>
            <a:r>
              <a:rPr lang="en-US" sz="5400" kern="1200">
                <a:latin typeface="Times New Roman"/>
                <a:cs typeface="Calibri"/>
              </a:rPr>
              <a:t>LIMITATION</a:t>
            </a:r>
            <a:endParaRPr lang="en-US" sz="5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90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57A9A-8092-ED0D-7B7E-390AF4A967BE}"/>
              </a:ext>
            </a:extLst>
          </p:cNvPr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9ABDC-E492-0F1A-EF8E-68F4966BE34B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/>
                <a:ea typeface="Calibri"/>
                <a:cs typeface="Times New Roman"/>
              </a:rPr>
              <a:t>. </a:t>
            </a:r>
            <a:r>
              <a:rPr lang="en-US" sz="1600" err="1">
                <a:latin typeface="Times New Roman"/>
                <a:ea typeface="Calibri"/>
                <a:cs typeface="Times New Roman"/>
              </a:rPr>
              <a:t>Ketikidis</a:t>
            </a:r>
            <a:r>
              <a:rPr lang="en-US" sz="1600">
                <a:latin typeface="Times New Roman"/>
                <a:ea typeface="Calibri"/>
                <a:cs typeface="Times New Roman"/>
              </a:rPr>
              <a:t>, P., Dimitrovski, T., </a:t>
            </a:r>
            <a:r>
              <a:rPr lang="en-US" sz="1600" err="1">
                <a:latin typeface="Times New Roman"/>
                <a:ea typeface="Calibri"/>
                <a:cs typeface="Times New Roman"/>
              </a:rPr>
              <a:t>Lazuras</a:t>
            </a:r>
            <a:r>
              <a:rPr lang="en-US" sz="1600">
                <a:latin typeface="Times New Roman"/>
                <a:ea typeface="Calibri"/>
                <a:cs typeface="Times New Roman"/>
              </a:rPr>
              <a:t>, L., &amp; Bath, P. A. (2012). Acceptance of health information technology in health professionals: an application of the revised technology acceptance model. Health informatics journal, 18(2), 124-134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/>
                <a:ea typeface="Calibri"/>
                <a:cs typeface="Times New Roman"/>
              </a:rPr>
              <a:t>. Khalifa, M. (2013). Barriers to health information systems and electronic medical records implementation. A field study of Saudi Arabian hospitals. Procedia Computer Science, 21, 335-342.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/>
                <a:ea typeface="Calibri"/>
                <a:cs typeface="Times New Roman"/>
              </a:rPr>
              <a:t>. Khalifa, M. (2014). Technical and Human Challenges of Implementing Hospital Information Systems in Saudi Arabia. Journal of Health Informatics in Developing Countries, 8(1).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/>
                <a:ea typeface="Calibri"/>
                <a:cs typeface="Times New Roman"/>
              </a:rPr>
              <a:t>Menon, Sreekumar, 2015/05/10 Best Practices and Implementation Challenges in Effective Project ManagementDOI : 10.13140/RG.2.1.1439.8886.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imes New Roman"/>
                <a:ea typeface="Calibri"/>
                <a:cs typeface="Times New Roman"/>
              </a:rPr>
              <a:t>Pai, F. Y., &amp; Huang, K. I. (2011). Applying the Technology Acceptance Model to the introduction of healthcare information systems. Technological Forecasting and Social Change, 78(4), 650-660</a:t>
            </a:r>
          </a:p>
        </p:txBody>
      </p:sp>
    </p:spTree>
    <p:extLst>
      <p:ext uri="{BB962C8B-B14F-4D97-AF65-F5344CB8AC3E}">
        <p14:creationId xmlns:p14="http://schemas.microsoft.com/office/powerpoint/2010/main" val="169677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5B207A-CAD9-7781-CDCB-34E01EDB3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" r="4" b="15047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1D0370-90ED-880B-A67B-C6EDCB738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74"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3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588914C-FED3-AB9D-9AB4-E6AE6DB0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9" r="36691"/>
          <a:stretch/>
        </p:blipFill>
        <p:spPr>
          <a:xfrm rot="5400000">
            <a:off x="5395050" y="61050"/>
            <a:ext cx="5571066" cy="67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91FCB-3B60-00F1-C10B-0BDBEB5C0875}"/>
              </a:ext>
            </a:extLst>
          </p:cNvPr>
          <p:cNvSpPr/>
          <p:nvPr/>
        </p:nvSpPr>
        <p:spPr>
          <a:xfrm>
            <a:off x="965200" y="965200"/>
            <a:ext cx="6569075" cy="1841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>
                <a:cs typeface="Calibri"/>
              </a:rPr>
              <a:t>IIHMR MENTOR </a:t>
            </a:r>
          </a:p>
          <a:p>
            <a:pPr algn="ctr">
              <a:spcAft>
                <a:spcPts val="600"/>
              </a:spcAft>
            </a:pPr>
            <a:r>
              <a:rPr lang="en-US" sz="2800">
                <a:cs typeface="Calibri"/>
              </a:rPr>
              <a:t>DR NIDHI YADAV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71EACF-775A-EAD2-6582-6B2A27E79D4B}"/>
              </a:ext>
            </a:extLst>
          </p:cNvPr>
          <p:cNvSpPr/>
          <p:nvPr/>
        </p:nvSpPr>
        <p:spPr>
          <a:xfrm>
            <a:off x="965200" y="2865438"/>
            <a:ext cx="6569075" cy="30099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>
                <a:cs typeface="Calibri"/>
              </a:rPr>
              <a:t>EYE Q MENTOR </a:t>
            </a:r>
          </a:p>
          <a:p>
            <a:pPr algn="ctr">
              <a:spcAft>
                <a:spcPts val="600"/>
              </a:spcAft>
            </a:pPr>
            <a:r>
              <a:rPr lang="en-US" sz="2800">
                <a:cs typeface="Calibri"/>
              </a:rPr>
              <a:t>AJAY SINGH</a:t>
            </a:r>
          </a:p>
          <a:p>
            <a:pPr algn="ctr">
              <a:spcAft>
                <a:spcPts val="600"/>
              </a:spcAft>
            </a:pPr>
            <a:r>
              <a:rPr lang="en-US" sz="2800">
                <a:cs typeface="Calibri"/>
              </a:rPr>
              <a:t>SUPPLY CHAIN MANAGER</a:t>
            </a:r>
            <a:endParaRPr lang="en-US" sz="2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97FDEF-CAF3-B7E5-57E7-34FAA51C247A}"/>
              </a:ext>
            </a:extLst>
          </p:cNvPr>
          <p:cNvSpPr/>
          <p:nvPr/>
        </p:nvSpPr>
        <p:spPr>
          <a:xfrm>
            <a:off x="7534841" y="2131905"/>
            <a:ext cx="2674187" cy="135147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MENTORS</a:t>
            </a:r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324A5B37-61CD-724C-E9AF-DDE392FA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17" y="115804"/>
            <a:ext cx="2153728" cy="10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61ED9C25-DD8E-57EA-E9AF-26F558A3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26495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F9B308-6D57-EF4B-10D5-970DCA148D32}"/>
              </a:ext>
            </a:extLst>
          </p:cNvPr>
          <p:cNvSpPr/>
          <p:nvPr/>
        </p:nvSpPr>
        <p:spPr>
          <a:xfrm>
            <a:off x="1932903" y="949325"/>
            <a:ext cx="8071706" cy="2387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0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D33E00-016A-1662-77C7-40EB899F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31" y="125883"/>
            <a:ext cx="4850489" cy="660623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6431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835E4-46CA-FD35-99A0-069F5C377BE8}"/>
              </a:ext>
            </a:extLst>
          </p:cNvPr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PROPOSAL 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PRESENTATION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A879ADEE-332F-D6A4-9987-93C81CBDDB62}"/>
              </a:ext>
            </a:extLst>
          </p:cNvPr>
          <p:cNvSpPr/>
          <p:nvPr/>
        </p:nvSpPr>
        <p:spPr>
          <a:xfrm>
            <a:off x="4810259" y="649480"/>
            <a:ext cx="6555347" cy="5546047"/>
          </a:xfrm>
          <a:prstGeom prst="flowChartDelay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CONTENT</a:t>
            </a:r>
            <a:endParaRPr lang="en-US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INTRODUCTION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OBJECTIVE 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METHODOLOGY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RESULT</a:t>
            </a:r>
            <a:endParaRPr lang="en-US" sz="24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CONCLUSION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RECOMMENDATION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LIMITATION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REFERENCE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CABBB-73C4-9E5F-CFCE-B04948B088DB}"/>
              </a:ext>
            </a:extLst>
          </p:cNvPr>
          <p:cNvSpPr/>
          <p:nvPr/>
        </p:nvSpPr>
        <p:spPr>
          <a:xfrm>
            <a:off x="683845" y="5197230"/>
            <a:ext cx="3062377" cy="8626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ALIDA ROY PALAPPILI</a:t>
            </a:r>
            <a:endParaRPr lang="en-US"/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63F91441-604C-6CA9-1BA9-DEED9773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023" y="786"/>
            <a:ext cx="2153728" cy="10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73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A8EFD-1ED8-3BD1-38C6-BECC179C418F}"/>
              </a:ext>
            </a:extLst>
          </p:cNvPr>
          <p:cNvSpPr txBox="1"/>
          <p:nvPr/>
        </p:nvSpPr>
        <p:spPr>
          <a:xfrm>
            <a:off x="1973384" y="664307"/>
            <a:ext cx="8909538" cy="11918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0FB74-ECE8-39DE-30B3-92F9448C8850}"/>
              </a:ext>
            </a:extLst>
          </p:cNvPr>
          <p:cNvSpPr/>
          <p:nvPr/>
        </p:nvSpPr>
        <p:spPr>
          <a:xfrm>
            <a:off x="216397" y="425791"/>
            <a:ext cx="8928339" cy="129396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cs typeface="Calibri"/>
              </a:rPr>
              <a:t>BACKGROUND OF EYEQ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BD15F-45D9-251D-5E77-BB885B7E1001}"/>
              </a:ext>
            </a:extLst>
          </p:cNvPr>
          <p:cNvSpPr/>
          <p:nvPr/>
        </p:nvSpPr>
        <p:spPr>
          <a:xfrm>
            <a:off x="123497" y="1850622"/>
            <a:ext cx="5621546" cy="457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>
                <a:ea typeface="+mn-lt"/>
                <a:cs typeface="+mn-lt"/>
              </a:rPr>
              <a:t>The Eye-Q hospital chain is committed to providing the best quality eye care at an affordable cost across India. </a:t>
            </a:r>
            <a:endParaRPr lang="en-US" sz="2000"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Established in 2007, Eye-Q is a chain of 30 domestic Super- </a:t>
            </a:r>
            <a:r>
              <a:rPr lang="en-US" sz="2000" err="1">
                <a:ea typeface="+mn-lt"/>
                <a:cs typeface="+mn-lt"/>
              </a:rPr>
              <a:t>Speciality</a:t>
            </a:r>
            <a:r>
              <a:rPr lang="en-US" sz="2000">
                <a:ea typeface="+mn-lt"/>
                <a:cs typeface="+mn-lt"/>
              </a:rPr>
              <a:t> Eye Hospitals in Delhi-NCR, Haryana, Uttar Pradesh, Uttarakhand, and Gujarat. Also, 3 hospitals in Nigeria, Africa</a:t>
            </a:r>
            <a:endParaRPr lang="en-US" sz="200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057B6-B01D-4100-DBA1-E7FC7DC7B249}"/>
              </a:ext>
            </a:extLst>
          </p:cNvPr>
          <p:cNvSpPr/>
          <p:nvPr/>
        </p:nvSpPr>
        <p:spPr>
          <a:xfrm>
            <a:off x="5885132" y="2015780"/>
            <a:ext cx="5520904" cy="30336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1600" b="1">
                <a:solidFill>
                  <a:schemeClr val="bg1"/>
                </a:solidFill>
                <a:latin typeface="Times New Roman"/>
                <a:cs typeface="Times New Roman"/>
              </a:rPr>
              <a:t>SCOPE OF SERVICES 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algn="just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Comprehensive Eye Care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Cataract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Refractive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Retina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Glaucoma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Pediatric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Visual Aid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1600" err="1">
                <a:solidFill>
                  <a:schemeClr val="bg1"/>
                </a:solidFill>
                <a:latin typeface="Times New Roman"/>
                <a:cs typeface="Times New Roman"/>
              </a:rPr>
              <a:t>Occuplasty</a:t>
            </a: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 Services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Optical </a:t>
            </a:r>
            <a:r>
              <a:rPr lang="en-US" sz="1600" err="1">
                <a:solidFill>
                  <a:schemeClr val="bg1"/>
                </a:solidFill>
                <a:latin typeface="Times New Roman"/>
                <a:cs typeface="Times New Roman"/>
              </a:rPr>
              <a:t>Servic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algn="just"/>
            <a:endParaRPr lang="en-US" sz="11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DACC8D-6FE8-A771-B915-8392849E3B1C}"/>
              </a:ext>
            </a:extLst>
          </p:cNvPr>
          <p:cNvSpPr/>
          <p:nvPr/>
        </p:nvSpPr>
        <p:spPr>
          <a:xfrm>
            <a:off x="5891768" y="5052349"/>
            <a:ext cx="5520905" cy="12220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1600">
                <a:solidFill>
                  <a:schemeClr val="bg1"/>
                </a:solidFill>
                <a:latin typeface="Times New Roman"/>
                <a:cs typeface="Times New Roman"/>
              </a:rPr>
              <a:t>Supply Chain Management is a process that involves the planning, organizing, directing, and controlling of the procurement and flow of materials and products from suppliers to customers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8" name="Picture 6" descr="Text&#10;&#10;Description automatically generated">
            <a:extLst>
              <a:ext uri="{FF2B5EF4-FFF2-40B4-BE49-F238E27FC236}">
                <a16:creationId xmlns:a16="http://schemas.microsoft.com/office/drawing/2014/main" id="{83999AD2-6E8F-38C1-E779-43BFB792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985" y="302710"/>
            <a:ext cx="2153728" cy="1091107"/>
          </a:xfrm>
          <a:prstGeom prst="rect">
            <a:avLst/>
          </a:prstGeom>
        </p:spPr>
      </p:pic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A468B615-6E14-E061-C52E-2C6B7260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23" y="470950"/>
            <a:ext cx="1891342" cy="12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3A2DECF-C0DC-D847-49DE-27F6427E0FA0}"/>
              </a:ext>
            </a:extLst>
          </p:cNvPr>
          <p:cNvSpPr/>
          <p:nvPr/>
        </p:nvSpPr>
        <p:spPr>
          <a:xfrm>
            <a:off x="266269" y="1243013"/>
            <a:ext cx="3855720" cy="43719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bg1"/>
                </a:solidFill>
                <a:latin typeface="Arial Nova"/>
                <a:ea typeface="+mj-ea"/>
                <a:cs typeface="+mj-cs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E918B-A954-76D9-BE1F-93A360879E31}"/>
              </a:ext>
            </a:extLst>
          </p:cNvPr>
          <p:cNvSpPr txBox="1"/>
          <p:nvPr/>
        </p:nvSpPr>
        <p:spPr>
          <a:xfrm>
            <a:off x="5194540" y="330220"/>
            <a:ext cx="6888997" cy="64093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>
                <a:solidFill>
                  <a:schemeClr val="tx2"/>
                </a:solidFill>
              </a:rPr>
              <a:t>Impact of Digitalization: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>
                <a:solidFill>
                  <a:schemeClr val="tx2"/>
                </a:solidFill>
              </a:rPr>
              <a:t>Digitalization involves the use of digital technologies to streamline and automate processes. In the context of a hospital's supply chain, digitalization can play a crucial role in the following ways: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Inventory Management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Supply Chain Visibility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Cost Savings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>
                <a:solidFill>
                  <a:schemeClr val="tx2"/>
                </a:solidFill>
              </a:rPr>
              <a:t>User Acceptance: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>
                <a:solidFill>
                  <a:schemeClr val="tx2"/>
                </a:solidFill>
              </a:rPr>
              <a:t>The success of any digitalization initiative depends on user acceptance. In the context of a hospital's supply chain, the following factors can influence user acceptance: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Training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</a:rPr>
              <a:t>Ease of Use</a:t>
            </a:r>
            <a:endParaRPr lang="en-US" sz="15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latin typeface="Calibri"/>
                <a:cs typeface="Calibri"/>
              </a:rPr>
              <a:t>Communication</a:t>
            </a:r>
          </a:p>
          <a:p>
            <a:endParaRPr lang="en-US" sz="16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1597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E8C487B-D484-EC14-18D7-4B5D9344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87" y="70149"/>
            <a:ext cx="7717765" cy="6717700"/>
          </a:xfrm>
          <a:prstGeom prst="rect">
            <a:avLst/>
          </a:prstGeom>
        </p:spPr>
      </p:pic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D308CD56-1ACF-FF6B-1164-0901F116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381" y="72672"/>
            <a:ext cx="2153728" cy="10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0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72B08FF-05D4-86AF-1B83-44969835CCB2}"/>
              </a:ext>
            </a:extLst>
          </p:cNvPr>
          <p:cNvSpPr/>
          <p:nvPr/>
        </p:nvSpPr>
        <p:spPr>
          <a:xfrm>
            <a:off x="804672" y="2053641"/>
            <a:ext cx="3669161" cy="27600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OBJECTIVE</a:t>
            </a: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319BA-78C6-AA6F-BD07-03D3A8EB6E60}"/>
              </a:ext>
            </a:extLst>
          </p:cNvPr>
          <p:cNvSpPr txBox="1"/>
          <p:nvPr/>
        </p:nvSpPr>
        <p:spPr>
          <a:xfrm>
            <a:off x="5975555" y="571828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PRIMARY  OBJECTIVE  :</a:t>
            </a:r>
            <a:endParaRPr lang="en-US" sz="2400" b="1">
              <a:solidFill>
                <a:schemeClr val="tx2"/>
              </a:solidFill>
              <a:cs typeface="Calibri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To identify and analyze the impact of process automation for supply chain efficiency in an EyeQ hospital.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SECONDARY OBJECTIVE</a:t>
            </a:r>
            <a:r>
              <a:rPr lang="en-US" sz="2400">
                <a:solidFill>
                  <a:schemeClr val="tx2"/>
                </a:solidFill>
              </a:rPr>
              <a:t>: 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 To examine the supply chain department user acceptance of digitalization.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9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9C8F14-C4A7-7FA1-4D1B-F824B1AD6138}"/>
              </a:ext>
            </a:extLst>
          </p:cNvPr>
          <p:cNvSpPr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41E64-BE4D-3D20-8259-7F59B91275A6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S</a:t>
            </a:r>
            <a:r>
              <a:rPr lang="en-US" sz="1400" b="1">
                <a:latin typeface="Times New Roman"/>
                <a:cs typeface="Times New Roman"/>
              </a:rPr>
              <a:t>TUDY DESIGN</a:t>
            </a:r>
            <a:r>
              <a:rPr lang="en-US" sz="1400">
                <a:latin typeface="Times New Roman"/>
                <a:cs typeface="Times New Roman"/>
              </a:rPr>
              <a:t> : Mixed method research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Times New Roman"/>
                <a:cs typeface="Times New Roman"/>
              </a:rPr>
              <a:t>Quantitative Data Collection 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Times New Roman"/>
                <a:cs typeface="Times New Roman"/>
              </a:rPr>
              <a:t>Qualitative Data Collection    : 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Times New Roman"/>
                <a:cs typeface="Times New Roman"/>
              </a:rPr>
              <a:t>STUDY DURATION</a:t>
            </a:r>
            <a:r>
              <a:rPr lang="en-US" sz="1400">
                <a:latin typeface="Times New Roman"/>
                <a:cs typeface="Times New Roman"/>
              </a:rPr>
              <a:t>:  3 months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latin typeface="Times New Roman"/>
                <a:cs typeface="Times New Roman"/>
              </a:rPr>
              <a:t>AREA OF STUDY</a:t>
            </a:r>
            <a:r>
              <a:rPr lang="en-US" sz="1400">
                <a:latin typeface="Times New Roman"/>
                <a:cs typeface="Times New Roman"/>
              </a:rPr>
              <a:t> : EYEQ VISION  PVT. LTD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400" b="1">
                <a:latin typeface="Times New Roman"/>
                <a:cs typeface="Times New Roman"/>
              </a:rPr>
              <a:t>INCLUSION </a:t>
            </a:r>
            <a:r>
              <a:rPr lang="en-US" sz="1400">
                <a:latin typeface="Times New Roman"/>
                <a:cs typeface="Times New Roman"/>
              </a:rPr>
              <a:t>: The participants will be the employ of supply chain department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Times New Roman"/>
                <a:cs typeface="Times New Roman"/>
              </a:rPr>
              <a:t>EXCLUSION</a:t>
            </a:r>
            <a:r>
              <a:rPr lang="en-US" sz="1400">
                <a:latin typeface="Times New Roman"/>
                <a:cs typeface="Times New Roman"/>
              </a:rPr>
              <a:t> : Employs other than supply chain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latin typeface="Times New Roman"/>
                <a:cs typeface="Calibri"/>
              </a:rPr>
              <a:t>    Those who won't provide informed consent 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latin typeface="Times New Roman"/>
                <a:cs typeface="Times New Roman"/>
              </a:rPr>
              <a:t>DATA COLLECTION:</a:t>
            </a:r>
            <a:r>
              <a:rPr lang="en-US" sz="1400">
                <a:latin typeface="Times New Roman"/>
                <a:cs typeface="Times New Roman"/>
              </a:rPr>
              <a:t> EYETECH (SOFTWARE), GOOGLE FORM AND EXCEL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400" b="1">
                <a:latin typeface="Times New Roman"/>
                <a:cs typeface="Times New Roman"/>
              </a:rPr>
              <a:t>DATA ANALYSIS</a:t>
            </a:r>
            <a:r>
              <a:rPr lang="en-US" sz="1400">
                <a:latin typeface="Times New Roman"/>
                <a:cs typeface="Times New Roman"/>
              </a:rPr>
              <a:t>: The data collected could be analyzed by </a:t>
            </a:r>
            <a:r>
              <a:rPr lang="en-US" sz="1400" err="1">
                <a:latin typeface="Times New Roman"/>
                <a:cs typeface="Times New Roman"/>
              </a:rPr>
              <a:t>microsoft</a:t>
            </a:r>
            <a:r>
              <a:rPr lang="en-US" sz="1400">
                <a:latin typeface="Times New Roman"/>
                <a:cs typeface="Times New Roman"/>
              </a:rPr>
              <a:t> excel </a:t>
            </a:r>
          </a:p>
          <a:p>
            <a:pPr algn="just"/>
            <a:endParaRPr lang="en-US" sz="140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686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Alida Palappilli</cp:lastModifiedBy>
  <cp:revision>48</cp:revision>
  <dcterms:created xsi:type="dcterms:W3CDTF">2023-03-14T13:52:14Z</dcterms:created>
  <dcterms:modified xsi:type="dcterms:W3CDTF">2023-07-19T05:59:18Z</dcterms:modified>
</cp:coreProperties>
</file>