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320" r:id="rId4"/>
    <p:sldId id="321" r:id="rId5"/>
    <p:sldId id="322" r:id="rId6"/>
    <p:sldId id="292" r:id="rId7"/>
    <p:sldId id="324" r:id="rId8"/>
    <p:sldId id="325" r:id="rId9"/>
    <p:sldId id="326" r:id="rId10"/>
    <p:sldId id="329" r:id="rId11"/>
    <p:sldId id="330" r:id="rId12"/>
    <p:sldId id="331" r:id="rId13"/>
    <p:sldId id="332" r:id="rId14"/>
    <p:sldId id="333" r:id="rId15"/>
    <p:sldId id="334" r:id="rId16"/>
    <p:sldId id="285" r:id="rId17"/>
    <p:sldId id="290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2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11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gupta\OneDrive\Documents\IIHMR\EyeQ\Self_Assessment_Toolkit-Clinic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gupta\OneDrive\Documents\IIHMR\EyeQ\Self_Assessment_Toolkit-Clinic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gupta\OneDrive\Documents\IIHMR\EyeQ\Self_Assessment_Toolkit-Clini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200">
                <a:solidFill>
                  <a:schemeClr val="tx1"/>
                </a:solidFill>
              </a:rPr>
              <a:t>RECORD REVIEW</a:t>
            </a:r>
            <a:endParaRPr sz="12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Graphs!$C$1</c:f>
              <c:strCache>
                <c:ptCount val="1"/>
                <c:pt idx="0">
                  <c:v>SAHARANPUR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elete val="1"/>
          </c:dLbls>
          <c:cat>
            <c:strRef>
              <c:f>'[Self_Assessment_Toolkit-Clinic.20230615131208315.xls]Graphs'!$A$2:$A$12</c:f>
              <c:strCache>
                <c:ptCount val="11"/>
                <c:pt idx="0">
                  <c:v>ACCESS, ASSESSMENT AND CONTINUITY OF CARE (AAC)</c:v>
                </c:pt>
                <c:pt idx="2">
                  <c:v>MANAGEMENT OF MEDICATION (MOM)</c:v>
                </c:pt>
                <c:pt idx="4">
                  <c:v>PATIENT RIGHTS AND EDUCATION (PRE)</c:v>
                </c:pt>
                <c:pt idx="6">
                  <c:v>HOSPITAL INFECTION CONTROL (HIC)</c:v>
                </c:pt>
                <c:pt idx="8">
                  <c:v>FACILITY MANAGEMENT AND SAFETY (FMS)</c:v>
                </c:pt>
                <c:pt idx="10">
                  <c:v>INFORMATION MANAGEMENT SYSTEM (IMS)</c:v>
                </c:pt>
              </c:strCache>
            </c:strRef>
          </c:cat>
          <c:val>
            <c:numRef>
              <c:f>'[Self_Assessment_Toolkit-Clinic.20230615131208315.xls]Graphs'!$C$2:$C$12</c:f>
              <c:numCache>
                <c:formatCode>0%</c:formatCode>
                <c:ptCount val="11"/>
                <c:pt idx="0">
                  <c:v>0.75</c:v>
                </c:pt>
                <c:pt idx="2">
                  <c:v>1</c:v>
                </c:pt>
                <c:pt idx="4">
                  <c:v>0.5</c:v>
                </c:pt>
                <c:pt idx="6">
                  <c:v>0.5</c:v>
                </c:pt>
                <c:pt idx="8">
                  <c:v>0.75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6739442"/>
        <c:axId val="506801184"/>
      </c:barChart>
      <c:catAx>
        <c:axId val="39673944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06801184"/>
        <c:crosses val="autoZero"/>
        <c:auto val="1"/>
        <c:lblAlgn val="ctr"/>
        <c:lblOffset val="100"/>
        <c:noMultiLvlLbl val="0"/>
      </c:catAx>
      <c:valAx>
        <c:axId val="50680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9673944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en-US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200">
                <a:solidFill>
                  <a:schemeClr val="tx1"/>
                </a:solidFill>
              </a:rPr>
              <a:t>OBSERVATION</a:t>
            </a:r>
            <a:endParaRPr sz="12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'[Self_Assessment_Toolkit-Clinic.xls]Graphs'!$C$15</c:f>
              <c:strCache>
                <c:ptCount val="1"/>
                <c:pt idx="0">
                  <c:v>SAHARANPUR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elete val="1"/>
          </c:dLbls>
          <c:cat>
            <c:strRef>
              <c:f>'[Self_Assessment_Toolkit-Clinic.20230615131208315.xls]Graphs'!$A$16:$A$30</c:f>
              <c:strCache>
                <c:ptCount val="15"/>
                <c:pt idx="0">
                  <c:v>ACCESS, ASSESSMENT AND CONTINUITY OF CARE (AAC)</c:v>
                </c:pt>
                <c:pt idx="2">
                  <c:v>MANAGEMENT OF MEDICATION (MOM)</c:v>
                </c:pt>
                <c:pt idx="4">
                  <c:v>PATIENT RIGHTS AND EDUCATION (PRE)</c:v>
                </c:pt>
                <c:pt idx="6">
                  <c:v>HOSPITAL INFECTION CONTROL (HIC)</c:v>
                </c:pt>
                <c:pt idx="8">
                  <c:v>CONTINUOUS QUALITY IMPROVEMENT (CQI)</c:v>
                </c:pt>
                <c:pt idx="10">
                  <c:v>RESPONSIBILITIES OF MANAGEMENT (ROM)</c:v>
                </c:pt>
                <c:pt idx="12">
                  <c:v>FACILITY MANAGEMENT AND SAFETY (FMS)</c:v>
                </c:pt>
                <c:pt idx="14">
                  <c:v>INFORMATION MANAGEMENT SYSTEM (IMS)</c:v>
                </c:pt>
              </c:strCache>
            </c:strRef>
          </c:cat>
          <c:val>
            <c:numRef>
              <c:f>'[Self_Assessment_Toolkit-Clinic.20230615131208315.xls]Graphs'!$C$16:$C$30</c:f>
              <c:numCache>
                <c:formatCode>0%</c:formatCode>
                <c:ptCount val="15"/>
                <c:pt idx="0">
                  <c:v>0.5</c:v>
                </c:pt>
                <c:pt idx="2">
                  <c:v>0.75</c:v>
                </c:pt>
                <c:pt idx="4">
                  <c:v>0.5</c:v>
                </c:pt>
                <c:pt idx="6">
                  <c:v>0.25</c:v>
                </c:pt>
                <c:pt idx="8">
                  <c:v>1</c:v>
                </c:pt>
                <c:pt idx="10">
                  <c:v>1</c:v>
                </c:pt>
                <c:pt idx="12">
                  <c:v>0.25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44440719"/>
        <c:axId val="487907549"/>
      </c:barChart>
      <c:catAx>
        <c:axId val="8444407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87907549"/>
        <c:crosses val="autoZero"/>
        <c:auto val="1"/>
        <c:lblAlgn val="ctr"/>
        <c:lblOffset val="100"/>
        <c:noMultiLvlLbl val="0"/>
      </c:catAx>
      <c:valAx>
        <c:axId val="48790754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4444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0919325639284906"/>
          <c:y val="0.84980186629170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en-US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sz="1200">
                <a:solidFill>
                  <a:schemeClr val="tx1"/>
                </a:solidFill>
              </a:rPr>
              <a:t>INTERVIEW</a:t>
            </a:r>
            <a:endParaRPr sz="12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'[Self_Assessment_Toolkit-Clinic.xls]Graphs'!$C$33</c:f>
              <c:strCache>
                <c:ptCount val="1"/>
                <c:pt idx="0">
                  <c:v>SAHARANPUR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'[Self_Assessment_Toolkit-Clinic.xls]Graphs'!$A$34:$A$42</c:f>
              <c:strCache>
                <c:ptCount val="9"/>
                <c:pt idx="0">
                  <c:v>ACCESS, ASSESSMENT AND CONTINUITY OF CARE (AAC)</c:v>
                </c:pt>
                <c:pt idx="2">
                  <c:v>MANAGEMENT OF MEDICATION (MOM)</c:v>
                </c:pt>
                <c:pt idx="4">
                  <c:v>HOSPITAL INFECTION CONTROL (HIC)</c:v>
                </c:pt>
                <c:pt idx="6">
                  <c:v>FACILITY MANAGEMENT AND SAFETY (FMS)</c:v>
                </c:pt>
                <c:pt idx="8">
                  <c:v>INFORMATION MANAGEMENT SYSTEM (IMS)</c:v>
                </c:pt>
              </c:strCache>
            </c:strRef>
          </c:cat>
          <c:val>
            <c:numRef>
              <c:f>'[Self_Assessment_Toolkit-Clinic.xls]Graphs'!$C$34:$C$42</c:f>
              <c:numCache>
                <c:formatCode>0%</c:formatCode>
                <c:ptCount val="9"/>
                <c:pt idx="0">
                  <c:v>0.722222222222222</c:v>
                </c:pt>
                <c:pt idx="2">
                  <c:v>0.944444444444444</c:v>
                </c:pt>
                <c:pt idx="4">
                  <c:v>0.611111111111111</c:v>
                </c:pt>
                <c:pt idx="6">
                  <c:v>0.833333333333333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781028"/>
        <c:axId val="724399749"/>
      </c:barChart>
      <c:catAx>
        <c:axId val="1427810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24399749"/>
        <c:crosses val="autoZero"/>
        <c:auto val="1"/>
        <c:lblAlgn val="ctr"/>
        <c:lblOffset val="100"/>
        <c:noMultiLvlLbl val="0"/>
      </c:catAx>
      <c:valAx>
        <c:axId val="72439974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27810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en-US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 indent="0"/>
            <a:r>
              <a:rPr lang="zh-CN" altLang="en-US" dirty="0"/>
              <a:t>Second level</a:t>
            </a:r>
            <a:endParaRPr lang="zh-CN" altLang="en-US" dirty="0"/>
          </a:p>
          <a:p>
            <a:pPr lvl="2" indent="0"/>
            <a:r>
              <a:rPr lang="zh-CN" altLang="en-US" dirty="0"/>
              <a:t>Third level</a:t>
            </a:r>
            <a:endParaRPr lang="zh-CN" altLang="en-US" dirty="0"/>
          </a:p>
          <a:p>
            <a:pPr lvl="3" indent="0"/>
            <a:r>
              <a:rPr lang="zh-CN" altLang="en-US" dirty="0"/>
              <a:t>Fourth level</a:t>
            </a:r>
            <a:endParaRPr lang="zh-CN" altLang="en-US" dirty="0"/>
          </a:p>
          <a:p>
            <a:pPr lvl="4" indent="0"/>
            <a:r>
              <a:rPr lang="zh-CN" altLang="en-US" dirty="0"/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F05245-1089-431C-9CB9-1C9E798A99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F05245-1089-431C-9CB9-1C9E798A99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635" y="0"/>
            <a:ext cx="121983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8" name="组合 4"/>
          <p:cNvGrpSpPr/>
          <p:nvPr/>
        </p:nvGrpSpPr>
        <p:grpSpPr>
          <a:xfrm>
            <a:off x="223520" y="-46355"/>
            <a:ext cx="11730355" cy="4076065"/>
            <a:chOff x="3457574" y="1641515"/>
            <a:chExt cx="5143501" cy="4307291"/>
          </a:xfrm>
        </p:grpSpPr>
        <p:grpSp>
          <p:nvGrpSpPr>
            <p:cNvPr id="4099" name="组合 5"/>
            <p:cNvGrpSpPr/>
            <p:nvPr/>
          </p:nvGrpSpPr>
          <p:grpSpPr>
            <a:xfrm>
              <a:off x="3590925" y="1980069"/>
              <a:ext cx="5010150" cy="679906"/>
              <a:chOff x="4324350" y="2295525"/>
              <a:chExt cx="3733800" cy="679906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4325257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324350" y="2295525"/>
                <a:ext cx="360045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7916182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7915275" y="2886075"/>
                <a:ext cx="142875" cy="8935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4" name="组合 6"/>
            <p:cNvGrpSpPr/>
            <p:nvPr/>
          </p:nvGrpSpPr>
          <p:grpSpPr>
            <a:xfrm flipH="1" flipV="1">
              <a:off x="3457574" y="3370824"/>
              <a:ext cx="4951785" cy="726031"/>
              <a:chOff x="4324350" y="2295525"/>
              <a:chExt cx="3733800" cy="679906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325257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24350" y="2295525"/>
                <a:ext cx="360045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916182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7915275" y="2886075"/>
                <a:ext cx="142875" cy="8935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10" name="文本框 8"/>
            <p:cNvSpPr txBox="1"/>
            <p:nvPr/>
          </p:nvSpPr>
          <p:spPr>
            <a:xfrm>
              <a:off x="4105210" y="4681916"/>
              <a:ext cx="3945959" cy="12668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defTabSz="914400"/>
              <a:r>
                <a:rPr lang="en-US" altLang="en-IN" sz="2400" dirty="0">
                  <a:sym typeface="+mn-ea"/>
                </a:rPr>
                <a:t>‘Assessment and Gap analysis of accredited (Muzaffarnagar) and non- accredited (Saharanpur) EyeQ hospital against NABH Standards.’</a:t>
              </a:r>
              <a:endParaRPr lang="en-US" altLang="en-IN" sz="2400" dirty="0"/>
            </a:p>
            <a:p>
              <a:pPr algn="ctr" defTabSz="914400"/>
              <a:endParaRPr lang="en-US" altLang="zh-CN" sz="24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1" name="文本框 9"/>
            <p:cNvSpPr txBox="1"/>
            <p:nvPr/>
          </p:nvSpPr>
          <p:spPr>
            <a:xfrm>
              <a:off x="4495261" y="1641515"/>
              <a:ext cx="3316567" cy="310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defTabSz="914400"/>
              <a:endParaRPr lang="zh-CN" altLang="en-US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53060" y="478155"/>
            <a:ext cx="1146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9600"/>
              <a:t>Eye-Q Vision Pvt. Ltd.</a:t>
            </a:r>
            <a:endParaRPr lang="en-US" sz="9600"/>
          </a:p>
        </p:txBody>
      </p:sp>
      <p:sp>
        <p:nvSpPr>
          <p:cNvPr id="3" name="Text Box 2"/>
          <p:cNvSpPr txBox="1"/>
          <p:nvPr/>
        </p:nvSpPr>
        <p:spPr>
          <a:xfrm>
            <a:off x="8032750" y="5894705"/>
            <a:ext cx="2790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en-IN" dirty="0">
                <a:sym typeface="+mn-ea"/>
              </a:rPr>
              <a:t>By- Dr. Akshita Gupta</a:t>
            </a:r>
            <a:endParaRPr lang="en-IN" dirty="0"/>
          </a:p>
          <a:p>
            <a:pPr algn="r"/>
            <a:r>
              <a:rPr lang="en-US" altLang="en-IN" dirty="0">
                <a:sym typeface="+mn-ea"/>
              </a:rPr>
              <a:t>Mentor - Dr. Nidhi Yadav</a:t>
            </a:r>
            <a:endParaRPr lang="en-IN" dirty="0"/>
          </a:p>
          <a:p>
            <a:pPr algn="r"/>
            <a:r>
              <a:rPr lang="en-IN" dirty="0">
                <a:sym typeface="+mn-ea"/>
              </a:rPr>
              <a:t>IIHMR Delhi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pic>
        <p:nvPicPr>
          <p:cNvPr id="101" name="Content Placeholder 100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9480" y="5757545"/>
            <a:ext cx="1104900" cy="1100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313" name="图片 3"/>
            <p:cNvPicPr>
              <a:picLocks noChangeAspect="1"/>
            </p:cNvPicPr>
            <p:nvPr/>
          </p:nvPicPr>
          <p:blipFill>
            <a:blip r:embed="rId2"/>
            <a:srcRect l="5727" r="16841" b="2653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14" name="组合 1"/>
            <p:cNvGrpSpPr/>
            <p:nvPr/>
          </p:nvGrpSpPr>
          <p:grpSpPr>
            <a:xfrm>
              <a:off x="333" y="405"/>
              <a:ext cx="880" cy="730"/>
              <a:chOff x="3448565" y="1912142"/>
              <a:chExt cx="4927433" cy="248507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773726" y="1912142"/>
                <a:ext cx="0" cy="79819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772566" y="1912142"/>
                <a:ext cx="460343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64977" y="1912142"/>
                <a:ext cx="0" cy="38683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8362673" y="3976971"/>
                <a:ext cx="0" cy="420246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3814013" y="4397217"/>
                <a:ext cx="4549805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3824904" y="3544871"/>
                <a:ext cx="0" cy="852346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3448565" y="3544868"/>
                <a:ext cx="377483" cy="234209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2" name="文本框 28"/>
            <p:cNvSpPr txBox="1"/>
            <p:nvPr/>
          </p:nvSpPr>
          <p:spPr>
            <a:xfrm>
              <a:off x="458" y="400"/>
              <a:ext cx="589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404040"/>
                  </a:solidFill>
                  <a:ea typeface="Calibri" panose="020F0502020204030204" pitchFamily="34" charset="0"/>
                </a:rPr>
                <a:t>RESULT</a:t>
              </a:r>
              <a:endPara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endParaRP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9092565" y="5840095"/>
            <a:ext cx="2791460" cy="368300"/>
          </a:xfrm>
          <a:prstGeom prst="rect">
            <a:avLst/>
          </a:prstGeom>
          <a:noFill/>
          <a:ln>
            <a:gradFill>
              <a:gsLst>
                <a:gs pos="0">
                  <a:srgbClr val="00B0F0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NUMERATOR-</a:t>
            </a:r>
            <a:r>
              <a:rPr lang="en-US" altLang="en-IN" b="1">
                <a:latin typeface="Times New Roman" panose="02020603050405020304" charset="0"/>
                <a:cs typeface="Times New Roman" panose="02020603050405020304" charset="0"/>
              </a:rPr>
              <a:t> 18</a:t>
            </a:r>
            <a:endParaRPr lang="en-US" altLang="en-I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Chart 3"/>
          <p:cNvGraphicFramePr/>
          <p:nvPr/>
        </p:nvGraphicFramePr>
        <p:xfrm>
          <a:off x="457200" y="714375"/>
          <a:ext cx="11426190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1722120" y="5823585"/>
            <a:ext cx="697039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MAJOR CONCERNS-</a:t>
            </a:r>
            <a:endParaRPr lang="en-I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1600">
                <a:latin typeface="Times New Roman" panose="02020603050405020304" charset="0"/>
                <a:cs typeface="Times New Roman" panose="02020603050405020304" charset="0"/>
              </a:rPr>
              <a:t>Lowest compliance is seen in Hospital Infection Control at Saharanpur.</a:t>
            </a:r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I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0" name="组合 1"/>
          <p:cNvGrpSpPr/>
          <p:nvPr/>
        </p:nvGrpSpPr>
        <p:grpSpPr>
          <a:xfrm>
            <a:off x="211138" y="257175"/>
            <a:ext cx="558800" cy="463550"/>
            <a:chOff x="3448565" y="1912142"/>
            <a:chExt cx="4927433" cy="24850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8" name="文本框 28"/>
          <p:cNvSpPr txBox="1"/>
          <p:nvPr/>
        </p:nvSpPr>
        <p:spPr>
          <a:xfrm>
            <a:off x="290513" y="254000"/>
            <a:ext cx="37449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rPr>
              <a:t>DISCUSSION</a:t>
            </a:r>
            <a:endParaRPr lang="en-US" altLang="zh-CN" sz="24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254000" y="868680"/>
            <a:ext cx="11638280" cy="234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RECORD REVIEW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Areas of concern-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Access, assessment and continuity of care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- staff is not oriented to these services and the initial assessment for in-patients is not documented within 24 hours or earlier.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Facility Management and Safety-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There is a missing documents for operational and maintenance (preventive and breakdown) plan.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Hospital Infection Control-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Bio-Medical Waste treatment documentation incomplete.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Patient Rights and Education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-Patient consent forms not signed by witness.</a:t>
            </a:r>
            <a:endParaRPr kumimoji="0" lang="en-US" altLang="zh-CN" sz="160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248285" y="3398520"/>
            <a:ext cx="11638280" cy="234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OBSERVATION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Areas of concern-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Facility Management and Safety-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Missing signages.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Hospital Infection Control-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Standard precautions, Bio-Medical Waste segregation, Cleanliness and general hygiene of facilities were non compliant.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Access, assessment and continuity of care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- the initial assessment for in-patients is not documented within 24 hours or earlier.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Patient Rights and Education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-Patient consent forms not signed by patient or witness before admission.</a:t>
            </a:r>
            <a:endParaRPr kumimoji="0" lang="en-US" altLang="zh-CN" sz="16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0" name="组合 1"/>
          <p:cNvGrpSpPr/>
          <p:nvPr/>
        </p:nvGrpSpPr>
        <p:grpSpPr>
          <a:xfrm>
            <a:off x="211138" y="257175"/>
            <a:ext cx="558800" cy="463550"/>
            <a:chOff x="3448565" y="1912142"/>
            <a:chExt cx="4927433" cy="24850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8" name="文本框 28"/>
          <p:cNvSpPr txBox="1"/>
          <p:nvPr/>
        </p:nvSpPr>
        <p:spPr>
          <a:xfrm>
            <a:off x="290513" y="254000"/>
            <a:ext cx="37449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rPr>
              <a:t>DISCUSSION</a:t>
            </a:r>
            <a:endParaRPr lang="en-US" altLang="zh-CN" sz="24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254000" y="985520"/>
            <a:ext cx="11638280" cy="136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INTERVIEW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Areas of concern-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Hospital Infection Control-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 Standard precautions, Bio-Medical Waste segregation, Cleanliness and general hygiene of facilities.</a:t>
            </a:r>
            <a:endParaRPr lang="en-US" altLang="zh-CN" sz="160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sym typeface="Arial" panose="020B0604020202020204" pitchFamily="34" charset="0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defRPr/>
            </a:pPr>
            <a:r>
              <a:rPr lang="en-US" altLang="zh-CN" sz="1600" u="sng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Access, assessment and continuity of care</a:t>
            </a:r>
            <a:r>
              <a:rPr lang="en-US" altLang="zh-CN" sz="160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sym typeface="Arial" panose="020B0604020202020204" pitchFamily="34" charset="0"/>
              </a:rPr>
              <a:t>- recently appointed staff was not oriented to these services.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0" name="组合 1"/>
          <p:cNvGrpSpPr/>
          <p:nvPr/>
        </p:nvGrpSpPr>
        <p:grpSpPr>
          <a:xfrm>
            <a:off x="226378" y="577215"/>
            <a:ext cx="558800" cy="463550"/>
            <a:chOff x="3448565" y="1912142"/>
            <a:chExt cx="4927433" cy="24850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8" name="文本框 28"/>
          <p:cNvSpPr txBox="1"/>
          <p:nvPr/>
        </p:nvSpPr>
        <p:spPr>
          <a:xfrm>
            <a:off x="290513" y="589280"/>
            <a:ext cx="37449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rPr>
              <a:t>ACTION PLAN</a:t>
            </a:r>
            <a:endParaRPr lang="en-US" altLang="zh-CN" sz="24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631825" y="1917700"/>
            <a:ext cx="1111504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16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PRACTICES IMPLEMENTED AT EYEQ HOSPITAL, MUZAFFARNAGAR-</a:t>
            </a:r>
            <a:endParaRPr kumimoji="0" lang="en-US" altLang="zh-CN" sz="16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Regular record audits to identify deficiencies or areas for improvement.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Establish a clear and consistent documentation policy that outlines the required information, timelines, and signatures.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Provide adequate training and resources to staff members to ensure they understand the importance of proper documentation and adhere to the established policies and procedures.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Implement a system for ongoing monitoring and quality improvement, including regular reviews and feedback loops to address any issues promptly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Assign responsibility to specific individuals or teams for monitoring and addressing each area of concern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  <a:p>
            <a:pPr marR="0" lvl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Installation of clear and visible signages to ensure proper navigation, emergency exits, and safety instructions throughout the premises.</a:t>
            </a:r>
            <a:endParaRPr kumimoji="0" lang="en-US" altLang="zh-CN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78" name="组合 1"/>
          <p:cNvGrpSpPr/>
          <p:nvPr/>
        </p:nvGrpSpPr>
        <p:grpSpPr>
          <a:xfrm>
            <a:off x="211455" y="257175"/>
            <a:ext cx="694690" cy="569595"/>
            <a:chOff x="3448565" y="1912142"/>
            <a:chExt cx="4927433" cy="24850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6" name="文本框 28"/>
          <p:cNvSpPr txBox="1"/>
          <p:nvPr/>
        </p:nvSpPr>
        <p:spPr>
          <a:xfrm>
            <a:off x="509588" y="268605"/>
            <a:ext cx="37449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404040"/>
                </a:solidFill>
                <a:ea typeface="Calibri" panose="020F0502020204030204" pitchFamily="34" charset="0"/>
              </a:rPr>
              <a:t>REFERRENCE</a:t>
            </a:r>
            <a:endParaRPr lang="en-US" altLang="zh-CN" sz="32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2" name="Rectangle 84"/>
          <p:cNvSpPr>
            <a:spLocks noChangeArrowheads="1"/>
          </p:cNvSpPr>
          <p:nvPr/>
        </p:nvSpPr>
        <p:spPr bwMode="auto">
          <a:xfrm>
            <a:off x="509905" y="1350010"/>
            <a:ext cx="11089005" cy="49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sz="1800">
                <a:solidFill>
                  <a:schemeClr val="tx1"/>
                </a:solidFill>
                <a:ea typeface="Arial" panose="020B0604020202020204" pitchFamily="34" charset="0"/>
              </a:rPr>
              <a:t>Tyagi P, Tyagi N, Maheshwari A. NABH standards and patient safety: A comparison of accredited and non-accredited hospitals. In: Handbook of Research on Complexities, Management, and Governance in Healthcare. Hershey, PA: IGI Global; 2022. p. 44–55.</a:t>
            </a:r>
            <a:endParaRPr sz="180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altLang="en-US" sz="1800">
                <a:solidFill>
                  <a:schemeClr val="tx1"/>
                </a:solidFill>
                <a:ea typeface="Arial" panose="020B0604020202020204" pitchFamily="34" charset="0"/>
              </a:rPr>
              <a:t>EBSCOhost [Internet]. Ebscohost.com. [cited 2023 Jun 16]. Available from: https://web.s.ebscohost.com/abstract?direct=true&amp;profile=ehost&amp;scope=site&amp;authtype=crawler&amp;jrnl=09760245&amp;AN=128535702&amp;h=%2bP8W0ktVYIyVhyNTKY36WxDf5sDt7Tk7hVTj%2bRKu0YaLj8%2fGXtKiRnLPlgTYBOx5UQt1cPTw3sre8njYvBD1Wg%3d%3d&amp;crl=c&amp;resultNs=AdminWebAuth&amp;resultLocal=ErrCrlNotAuth&amp;crlhashurl=login.aspx%3fdirect%3dtrue%26profile%3dehost%26scope%3dsite%26authtype%3dcrawler%26jrnl%3d09760245%26AN%3d128535702</a:t>
            </a:r>
            <a:endParaRPr lang="en-IN" altLang="en-US" sz="180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altLang="en-US" sz="1800">
                <a:solidFill>
                  <a:schemeClr val="tx1"/>
                </a:solidFill>
                <a:ea typeface="Arial" panose="020B0604020202020204" pitchFamily="34" charset="0"/>
              </a:rPr>
              <a:t>Mandeep, Chitkara N, Goel S. Study to evaluate change of attitude toward acceptance of NABH guidelines: An intra-institutional experience. J Natl Accredit Board Hosp Healthc Provid [Internet]. 2014;1(2):52. Available from: http://dx.doi.org/10.4103/2348-6139.151303</a:t>
            </a:r>
            <a:endParaRPr lang="en-IN" altLang="en-US" sz="180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altLang="en-US" sz="1800">
                <a:solidFill>
                  <a:schemeClr val="tx1"/>
                </a:solidFill>
                <a:ea typeface="Arial" panose="020B0604020202020204" pitchFamily="34" charset="0"/>
              </a:rPr>
              <a:t>Researchgate.net. [cited 2023 Jun 16]. Available from: https://www.researchgate.net/profile/Susmit-Jain-2/publication/361108249_Gap_Analysis_in_Internal_Assessment_against_National_Accreditation_Board_for_Hospitals_Healthcare_Providers_NABH_Standards_in_200_Bedded_Super_Specialty_Hospital/links/629da79155273755ebd6e1f8/Gap-Analysis-in-Internal-Assessment-against-National-Accreditation-Board-for-Hospitals-Healthcare-Providers-NABH-Standards-in-200-Bedded-Super-Specialty-Hospital.pdf?_sg%5B0%5D=started_experiment_milestone&amp;origin=journalDetail</a:t>
            </a:r>
            <a:endParaRPr lang="en-IN" altLang="en-US" sz="180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698" name="组合 4"/>
          <p:cNvGrpSpPr/>
          <p:nvPr/>
        </p:nvGrpSpPr>
        <p:grpSpPr>
          <a:xfrm>
            <a:off x="3302000" y="1849438"/>
            <a:ext cx="5588000" cy="2668587"/>
            <a:chOff x="3457574" y="1641515"/>
            <a:chExt cx="5143501" cy="2455340"/>
          </a:xfrm>
        </p:grpSpPr>
        <p:grpSp>
          <p:nvGrpSpPr>
            <p:cNvPr id="29699" name="组合 5"/>
            <p:cNvGrpSpPr/>
            <p:nvPr/>
          </p:nvGrpSpPr>
          <p:grpSpPr>
            <a:xfrm>
              <a:off x="3590925" y="1980069"/>
              <a:ext cx="5010150" cy="679906"/>
              <a:chOff x="4324350" y="2295525"/>
              <a:chExt cx="3733800" cy="679906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4325257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324350" y="2295525"/>
                <a:ext cx="360045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7916182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7915275" y="2886075"/>
                <a:ext cx="142875" cy="8935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4" name="组合 6"/>
            <p:cNvGrpSpPr/>
            <p:nvPr/>
          </p:nvGrpSpPr>
          <p:grpSpPr>
            <a:xfrm flipH="1" flipV="1">
              <a:off x="3457574" y="3370824"/>
              <a:ext cx="4951785" cy="726031"/>
              <a:chOff x="4324350" y="2295525"/>
              <a:chExt cx="3733800" cy="679906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325257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24350" y="2295525"/>
                <a:ext cx="360045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916182" y="2295525"/>
                <a:ext cx="0" cy="679904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7915275" y="2886075"/>
                <a:ext cx="142875" cy="8935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09" name="文本框 7"/>
            <p:cNvSpPr txBox="1"/>
            <p:nvPr/>
          </p:nvSpPr>
          <p:spPr>
            <a:xfrm>
              <a:off x="3646364" y="2020114"/>
              <a:ext cx="4761830" cy="17124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defTabSz="914400"/>
              <a:r>
                <a:rPr lang="en-US" altLang="zh-CN" sz="11500" i="1" dirty="0">
                  <a:solidFill>
                    <a:srgbClr val="404040"/>
                  </a:solidFill>
                  <a:ea typeface="Calibri" panose="020F0502020204030204" pitchFamily="34" charset="0"/>
                </a:rPr>
                <a:t>THANKS</a:t>
              </a:r>
              <a:endParaRPr lang="en-US" altLang="zh-CN" sz="11500" i="1" dirty="0">
                <a:solidFill>
                  <a:srgbClr val="404040"/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29710" name="文本框 9"/>
            <p:cNvSpPr txBox="1"/>
            <p:nvPr/>
          </p:nvSpPr>
          <p:spPr>
            <a:xfrm>
              <a:off x="4495261" y="1641515"/>
              <a:ext cx="3316567" cy="3102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defTabSz="914400"/>
              <a:endParaRPr lang="zh-CN" altLang="en-US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459"/>
          <a:stretch>
            <a:fillRect/>
          </a:stretch>
        </p:blipFill>
        <p:spPr>
          <a:xfrm>
            <a:off x="1877060" y="1007745"/>
            <a:ext cx="8412480" cy="48469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46555" y="697230"/>
            <a:ext cx="8915400" cy="5461635"/>
          </a:xfrm>
          <a:prstGeom prst="rect">
            <a:avLst/>
          </a:prstGeom>
          <a:noFill/>
          <a:ln w="381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2" name="组合 1"/>
          <p:cNvGrpSpPr/>
          <p:nvPr/>
        </p:nvGrpSpPr>
        <p:grpSpPr>
          <a:xfrm>
            <a:off x="365125" y="494665"/>
            <a:ext cx="589280" cy="538480"/>
            <a:chOff x="3448565" y="1912142"/>
            <a:chExt cx="4927433" cy="24850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0" name="文本框 28"/>
          <p:cNvSpPr txBox="1"/>
          <p:nvPr/>
        </p:nvSpPr>
        <p:spPr>
          <a:xfrm>
            <a:off x="472123" y="506730"/>
            <a:ext cx="37449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404040"/>
                </a:solidFill>
                <a:ea typeface="Calibri" panose="020F0502020204030204" pitchFamily="34" charset="0"/>
              </a:rPr>
              <a:t>INTRODUCTION</a:t>
            </a:r>
            <a:endParaRPr lang="en-US" altLang="zh-CN" sz="28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075" y="1729105"/>
            <a:ext cx="10515600" cy="390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5" name="矩形 8"/>
          <p:cNvSpPr/>
          <p:nvPr/>
        </p:nvSpPr>
        <p:spPr>
          <a:xfrm>
            <a:off x="4474210" y="1947545"/>
            <a:ext cx="6670040" cy="36855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IN" sz="1600">
                <a:sym typeface="+mn-ea"/>
              </a:rPr>
              <a:t>The Eye-Q hospital network is dedicated to offering the highest quality eye care at a decent cost across India. It has a total of 33 branches in India and in Nigeria, out of which some are NABH accredited. In order to get the centers accredited a study is being conducted in Muzaffarnagar and Saharanpur centers where the data is collected through various techniques and compared to know the gaps in knowledge of staff.</a:t>
            </a:r>
            <a:r>
              <a:rPr lang="en-US" altLang="en-IN" sz="1600">
                <a:sym typeface="+mn-ea"/>
              </a:rPr>
              <a:t> </a:t>
            </a:r>
            <a:r>
              <a:rPr lang="en-US" altLang="en-IN" sz="1600" dirty="0">
                <a:solidFill>
                  <a:schemeClr val="tx1"/>
                </a:solidFill>
                <a:ea typeface="Arial" panose="020B0604020202020204" pitchFamily="34" charset="0"/>
                <a:sym typeface="+mn-ea"/>
              </a:rPr>
              <a:t>Self Assessment tool kit of NABH standards for entry level Small Healthcare Organisation (SHCO) 3rd edition is used and data is analysed on the scoring of 0, 5 and 10.</a:t>
            </a:r>
            <a:endParaRPr lang="en-US" altLang="en-IN" sz="1600" dirty="0">
              <a:solidFill>
                <a:prstClr val="black">
                  <a:lumMod val="65000"/>
                  <a:lumOff val="35000"/>
                </a:prstClr>
              </a:solidFill>
              <a:ea typeface="Arial" panose="020B060402020202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IN" sz="1600"/>
          </a:p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IN" sz="1600">
                <a:sym typeface="+mn-ea"/>
              </a:rPr>
              <a:t>This knowledge can be further used to train the staff in the areas of concern and help the EyeQ hospital to get the Saharanpur center accredited.</a:t>
            </a:r>
            <a:endParaRPr lang="en-IN" sz="1600"/>
          </a:p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1600" dirty="0">
              <a:solidFill>
                <a:srgbClr val="404040"/>
              </a:solidFill>
              <a:ea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65125" y="2773045"/>
            <a:ext cx="3851910" cy="329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6"/>
          <p:cNvSpPr txBox="1"/>
          <p:nvPr/>
        </p:nvSpPr>
        <p:spPr>
          <a:xfrm>
            <a:off x="1197928" y="2228850"/>
            <a:ext cx="27844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600" b="1" dirty="0">
                <a:solidFill>
                  <a:srgbClr val="404040"/>
                </a:solidFill>
                <a:ea typeface="Calibri" panose="020F0502020204030204" pitchFamily="34" charset="0"/>
              </a:rPr>
              <a:t>OBJECTIVES</a:t>
            </a:r>
            <a:endParaRPr lang="en-US" altLang="zh-CN" sz="36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684213" y="3729038"/>
            <a:ext cx="3984625" cy="249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sz="1600">
                <a:sym typeface="+mn-ea"/>
              </a:rPr>
              <a:t> To assess and analyse the gaps in NABH Standards of Non accrediated EyeQ hospital(Saharanpur)</a:t>
            </a:r>
            <a:endParaRPr lang="en-US" sz="1600">
              <a:sym typeface="+mn-ea"/>
            </a:endParaRPr>
          </a:p>
          <a:p>
            <a:pPr algn="just"/>
            <a:endParaRPr lang="en-US" sz="1600">
              <a:sym typeface="+mn-ea"/>
            </a:endParaRPr>
          </a:p>
          <a:p>
            <a:pPr algn="just"/>
            <a:r>
              <a:rPr lang="en-US" sz="1600">
                <a:sym typeface="+mn-ea"/>
              </a:rPr>
              <a:t> </a:t>
            </a:r>
            <a:r>
              <a:rPr lang="en-US" sz="1600">
                <a:sym typeface="+mn-ea"/>
              </a:rPr>
              <a:t>1.To compare and implement the strategies in order to get  NABH accredation of non- accredited eye hospital.</a:t>
            </a:r>
            <a:endParaRPr lang="en-US" sz="1600"/>
          </a:p>
          <a:p>
            <a:pPr algn="just"/>
            <a:endParaRPr lang="en-US" sz="1600"/>
          </a:p>
          <a:p>
            <a:pPr marL="0" marR="0" lvl="0" indent="0" algn="r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3">
            <a:alphaModFix amt="40000"/>
          </a:blip>
          <a:srcRect l="39570"/>
          <a:stretch>
            <a:fillRect/>
          </a:stretch>
        </p:blipFill>
        <p:spPr>
          <a:xfrm>
            <a:off x="6637655" y="0"/>
            <a:ext cx="5554345" cy="6830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6" name="组合 1"/>
          <p:cNvGrpSpPr/>
          <p:nvPr/>
        </p:nvGrpSpPr>
        <p:grpSpPr>
          <a:xfrm>
            <a:off x="532765" y="447040"/>
            <a:ext cx="558800" cy="533400"/>
            <a:chOff x="3448565" y="1912142"/>
            <a:chExt cx="4927433" cy="24850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4" name="文本框 28"/>
          <p:cNvSpPr txBox="1"/>
          <p:nvPr/>
        </p:nvSpPr>
        <p:spPr>
          <a:xfrm>
            <a:off x="626428" y="458470"/>
            <a:ext cx="37449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404040"/>
                </a:solidFill>
                <a:ea typeface="Calibri" panose="020F0502020204030204" pitchFamily="34" charset="0"/>
              </a:rPr>
              <a:t>METHODOLOGY</a:t>
            </a:r>
            <a:endParaRPr lang="en-US" altLang="zh-CN" sz="28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3450" y="1475105"/>
            <a:ext cx="3300730" cy="376745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6" name="图片 5"/>
          <p:cNvPicPr>
            <a:picLocks noChangeAspect="1"/>
          </p:cNvPicPr>
          <p:nvPr/>
        </p:nvPicPr>
        <p:blipFill>
          <a:blip r:embed="rId2"/>
          <a:srcRect l="46759"/>
          <a:stretch>
            <a:fillRect/>
          </a:stretch>
        </p:blipFill>
        <p:spPr>
          <a:xfrm>
            <a:off x="1571943" y="1986915"/>
            <a:ext cx="3008312" cy="376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684848" y="1175703"/>
            <a:ext cx="560388" cy="56038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697730" y="889635"/>
            <a:ext cx="7354570" cy="5165090"/>
            <a:chOff x="1607" y="2496"/>
            <a:chExt cx="10732" cy="6280"/>
          </a:xfrm>
        </p:grpSpPr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1679" y="5745"/>
              <a:ext cx="475" cy="606"/>
            </a:xfrm>
            <a:custGeom>
              <a:avLst/>
              <a:gdLst>
                <a:gd name="T0" fmla="*/ 5 w 99"/>
                <a:gd name="T1" fmla="*/ 0 h 126"/>
                <a:gd name="T2" fmla="*/ 94 w 99"/>
                <a:gd name="T3" fmla="*/ 9 h 126"/>
                <a:gd name="T4" fmla="*/ 81 w 99"/>
                <a:gd name="T5" fmla="*/ 46 h 126"/>
                <a:gd name="T6" fmla="*/ 81 w 99"/>
                <a:gd name="T7" fmla="*/ 82 h 126"/>
                <a:gd name="T8" fmla="*/ 99 w 99"/>
                <a:gd name="T9" fmla="*/ 121 h 126"/>
                <a:gd name="T10" fmla="*/ 0 w 99"/>
                <a:gd name="T11" fmla="*/ 121 h 126"/>
                <a:gd name="T12" fmla="*/ 18 w 99"/>
                <a:gd name="T13" fmla="*/ 82 h 126"/>
                <a:gd name="T14" fmla="*/ 18 w 99"/>
                <a:gd name="T15" fmla="*/ 46 h 126"/>
                <a:gd name="T16" fmla="*/ 5 w 99"/>
                <a:gd name="T17" fmla="*/ 9 h 126"/>
                <a:gd name="T18" fmla="*/ 67 w 99"/>
                <a:gd name="T19" fmla="*/ 94 h 126"/>
                <a:gd name="T20" fmla="*/ 15 w 99"/>
                <a:gd name="T21" fmla="*/ 116 h 126"/>
                <a:gd name="T22" fmla="*/ 17 w 99"/>
                <a:gd name="T23" fmla="*/ 100 h 126"/>
                <a:gd name="T24" fmla="*/ 70 w 99"/>
                <a:gd name="T25" fmla="*/ 89 h 126"/>
                <a:gd name="T26" fmla="*/ 76 w 99"/>
                <a:gd name="T27" fmla="*/ 85 h 126"/>
                <a:gd name="T28" fmla="*/ 53 w 99"/>
                <a:gd name="T29" fmla="*/ 66 h 126"/>
                <a:gd name="T30" fmla="*/ 52 w 99"/>
                <a:gd name="T31" fmla="*/ 66 h 126"/>
                <a:gd name="T32" fmla="*/ 52 w 99"/>
                <a:gd name="T33" fmla="*/ 66 h 126"/>
                <a:gd name="T34" fmla="*/ 51 w 99"/>
                <a:gd name="T35" fmla="*/ 64 h 126"/>
                <a:gd name="T36" fmla="*/ 51 w 99"/>
                <a:gd name="T37" fmla="*/ 64 h 126"/>
                <a:gd name="T38" fmla="*/ 51 w 99"/>
                <a:gd name="T39" fmla="*/ 63 h 126"/>
                <a:gd name="T40" fmla="*/ 51 w 99"/>
                <a:gd name="T41" fmla="*/ 62 h 126"/>
                <a:gd name="T42" fmla="*/ 52 w 99"/>
                <a:gd name="T43" fmla="*/ 62 h 126"/>
                <a:gd name="T44" fmla="*/ 52 w 99"/>
                <a:gd name="T45" fmla="*/ 61 h 126"/>
                <a:gd name="T46" fmla="*/ 53 w 99"/>
                <a:gd name="T47" fmla="*/ 61 h 126"/>
                <a:gd name="T48" fmla="*/ 84 w 99"/>
                <a:gd name="T49" fmla="*/ 9 h 126"/>
                <a:gd name="T50" fmla="*/ 23 w 99"/>
                <a:gd name="T51" fmla="*/ 43 h 126"/>
                <a:gd name="T52" fmla="*/ 46 w 99"/>
                <a:gd name="T53" fmla="*/ 61 h 126"/>
                <a:gd name="T54" fmla="*/ 47 w 99"/>
                <a:gd name="T55" fmla="*/ 62 h 126"/>
                <a:gd name="T56" fmla="*/ 47 w 99"/>
                <a:gd name="T57" fmla="*/ 62 h 126"/>
                <a:gd name="T58" fmla="*/ 48 w 99"/>
                <a:gd name="T59" fmla="*/ 63 h 126"/>
                <a:gd name="T60" fmla="*/ 48 w 99"/>
                <a:gd name="T61" fmla="*/ 64 h 126"/>
                <a:gd name="T62" fmla="*/ 48 w 99"/>
                <a:gd name="T63" fmla="*/ 64 h 126"/>
                <a:gd name="T64" fmla="*/ 47 w 99"/>
                <a:gd name="T65" fmla="*/ 65 h 126"/>
                <a:gd name="T66" fmla="*/ 47 w 99"/>
                <a:gd name="T67" fmla="*/ 66 h 126"/>
                <a:gd name="T68" fmla="*/ 46 w 99"/>
                <a:gd name="T69" fmla="*/ 66 h 126"/>
                <a:gd name="T70" fmla="*/ 45 w 99"/>
                <a:gd name="T71" fmla="*/ 66 h 126"/>
                <a:gd name="T72" fmla="*/ 17 w 99"/>
                <a:gd name="T73" fmla="*/ 100 h 126"/>
                <a:gd name="T74" fmla="*/ 33 w 99"/>
                <a:gd name="T75" fmla="*/ 48 h 126"/>
                <a:gd name="T76" fmla="*/ 47 w 99"/>
                <a:gd name="T77" fmla="*/ 56 h 126"/>
                <a:gd name="T78" fmla="*/ 48 w 99"/>
                <a:gd name="T79" fmla="*/ 57 h 126"/>
                <a:gd name="T80" fmla="*/ 51 w 99"/>
                <a:gd name="T81" fmla="*/ 57 h 126"/>
                <a:gd name="T82" fmla="*/ 52 w 99"/>
                <a:gd name="T83" fmla="*/ 56 h 126"/>
                <a:gd name="T84" fmla="*/ 75 w 99"/>
                <a:gd name="T85" fmla="*/ 34 h 126"/>
                <a:gd name="T86" fmla="*/ 62 w 99"/>
                <a:gd name="T87" fmla="*/ 44 h 126"/>
                <a:gd name="T88" fmla="*/ 50 w 99"/>
                <a:gd name="T89" fmla="*/ 51 h 126"/>
                <a:gd name="T90" fmla="*/ 49 w 99"/>
                <a:gd name="T91" fmla="*/ 51 h 126"/>
                <a:gd name="T92" fmla="*/ 37 w 99"/>
                <a:gd name="T93" fmla="*/ 44 h 126"/>
                <a:gd name="T94" fmla="*/ 24 w 99"/>
                <a:gd name="T95" fmla="*/ 34 h 126"/>
                <a:gd name="T96" fmla="*/ 50 w 99"/>
                <a:gd name="T97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26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607" y="7326"/>
              <a:ext cx="604" cy="554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963" y="2496"/>
              <a:ext cx="657" cy="606"/>
            </a:xfrm>
            <a:custGeom>
              <a:avLst/>
              <a:gdLst>
                <a:gd name="T0" fmla="*/ 95 w 123"/>
                <a:gd name="T1" fmla="*/ 54 h 113"/>
                <a:gd name="T2" fmla="*/ 122 w 123"/>
                <a:gd name="T3" fmla="*/ 38 h 113"/>
                <a:gd name="T4" fmla="*/ 111 w 123"/>
                <a:gd name="T5" fmla="*/ 36 h 113"/>
                <a:gd name="T6" fmla="*/ 96 w 123"/>
                <a:gd name="T7" fmla="*/ 28 h 113"/>
                <a:gd name="T8" fmla="*/ 105 w 123"/>
                <a:gd name="T9" fmla="*/ 14 h 113"/>
                <a:gd name="T10" fmla="*/ 114 w 123"/>
                <a:gd name="T11" fmla="*/ 7 h 113"/>
                <a:gd name="T12" fmla="*/ 74 w 123"/>
                <a:gd name="T13" fmla="*/ 14 h 113"/>
                <a:gd name="T14" fmla="*/ 72 w 123"/>
                <a:gd name="T15" fmla="*/ 35 h 113"/>
                <a:gd name="T16" fmla="*/ 50 w 123"/>
                <a:gd name="T17" fmla="*/ 21 h 113"/>
                <a:gd name="T18" fmla="*/ 55 w 123"/>
                <a:gd name="T19" fmla="*/ 13 h 113"/>
                <a:gd name="T20" fmla="*/ 64 w 123"/>
                <a:gd name="T21" fmla="*/ 7 h 113"/>
                <a:gd name="T22" fmla="*/ 33 w 123"/>
                <a:gd name="T23" fmla="*/ 6 h 113"/>
                <a:gd name="T24" fmla="*/ 30 w 123"/>
                <a:gd name="T25" fmla="*/ 6 h 113"/>
                <a:gd name="T26" fmla="*/ 13 w 123"/>
                <a:gd name="T27" fmla="*/ 22 h 113"/>
                <a:gd name="T28" fmla="*/ 14 w 123"/>
                <a:gd name="T29" fmla="*/ 25 h 113"/>
                <a:gd name="T30" fmla="*/ 10 w 123"/>
                <a:gd name="T31" fmla="*/ 27 h 113"/>
                <a:gd name="T32" fmla="*/ 1 w 123"/>
                <a:gd name="T33" fmla="*/ 39 h 113"/>
                <a:gd name="T34" fmla="*/ 9 w 123"/>
                <a:gd name="T35" fmla="*/ 46 h 113"/>
                <a:gd name="T36" fmla="*/ 9 w 123"/>
                <a:gd name="T37" fmla="*/ 46 h 113"/>
                <a:gd name="T38" fmla="*/ 9 w 123"/>
                <a:gd name="T39" fmla="*/ 47 h 113"/>
                <a:gd name="T40" fmla="*/ 27 w 123"/>
                <a:gd name="T41" fmla="*/ 48 h 113"/>
                <a:gd name="T42" fmla="*/ 28 w 123"/>
                <a:gd name="T43" fmla="*/ 42 h 113"/>
                <a:gd name="T44" fmla="*/ 49 w 123"/>
                <a:gd name="T45" fmla="*/ 58 h 113"/>
                <a:gd name="T46" fmla="*/ 25 w 123"/>
                <a:gd name="T47" fmla="*/ 111 h 113"/>
                <a:gd name="T48" fmla="*/ 103 w 123"/>
                <a:gd name="T49" fmla="*/ 112 h 113"/>
                <a:gd name="T50" fmla="*/ 120 w 123"/>
                <a:gd name="T51" fmla="*/ 95 h 113"/>
                <a:gd name="T52" fmla="*/ 34 w 123"/>
                <a:gd name="T53" fmla="*/ 35 h 113"/>
                <a:gd name="T54" fmla="*/ 28 w 123"/>
                <a:gd name="T55" fmla="*/ 36 h 113"/>
                <a:gd name="T56" fmla="*/ 24 w 123"/>
                <a:gd name="T57" fmla="*/ 38 h 113"/>
                <a:gd name="T58" fmla="*/ 18 w 123"/>
                <a:gd name="T59" fmla="*/ 48 h 113"/>
                <a:gd name="T60" fmla="*/ 13 w 123"/>
                <a:gd name="T61" fmla="*/ 42 h 113"/>
                <a:gd name="T62" fmla="*/ 13 w 123"/>
                <a:gd name="T63" fmla="*/ 42 h 113"/>
                <a:gd name="T64" fmla="*/ 13 w 123"/>
                <a:gd name="T65" fmla="*/ 42 h 113"/>
                <a:gd name="T66" fmla="*/ 11 w 123"/>
                <a:gd name="T67" fmla="*/ 33 h 113"/>
                <a:gd name="T68" fmla="*/ 18 w 123"/>
                <a:gd name="T69" fmla="*/ 30 h 113"/>
                <a:gd name="T70" fmla="*/ 21 w 123"/>
                <a:gd name="T71" fmla="*/ 25 h 113"/>
                <a:gd name="T72" fmla="*/ 28 w 123"/>
                <a:gd name="T73" fmla="*/ 12 h 113"/>
                <a:gd name="T74" fmla="*/ 36 w 123"/>
                <a:gd name="T75" fmla="*/ 11 h 113"/>
                <a:gd name="T76" fmla="*/ 40 w 123"/>
                <a:gd name="T77" fmla="*/ 10 h 113"/>
                <a:gd name="T78" fmla="*/ 53 w 123"/>
                <a:gd name="T79" fmla="*/ 7 h 113"/>
                <a:gd name="T80" fmla="*/ 45 w 123"/>
                <a:gd name="T81" fmla="*/ 19 h 113"/>
                <a:gd name="T82" fmla="*/ 43 w 123"/>
                <a:gd name="T83" fmla="*/ 26 h 113"/>
                <a:gd name="T84" fmla="*/ 34 w 123"/>
                <a:gd name="T85" fmla="*/ 35 h 113"/>
                <a:gd name="T86" fmla="*/ 19 w 123"/>
                <a:gd name="T87" fmla="*/ 96 h 113"/>
                <a:gd name="T88" fmla="*/ 78 w 123"/>
                <a:gd name="T89" fmla="*/ 35 h 113"/>
                <a:gd name="T90" fmla="*/ 77 w 123"/>
                <a:gd name="T91" fmla="*/ 33 h 113"/>
                <a:gd name="T92" fmla="*/ 102 w 123"/>
                <a:gd name="T93" fmla="*/ 7 h 113"/>
                <a:gd name="T94" fmla="*/ 96 w 123"/>
                <a:gd name="T95" fmla="*/ 10 h 113"/>
                <a:gd name="T96" fmla="*/ 90 w 123"/>
                <a:gd name="T97" fmla="*/ 31 h 113"/>
                <a:gd name="T98" fmla="*/ 105 w 123"/>
                <a:gd name="T99" fmla="*/ 43 h 113"/>
                <a:gd name="T100" fmla="*/ 111 w 123"/>
                <a:gd name="T101" fmla="*/ 43 h 113"/>
                <a:gd name="T102" fmla="*/ 88 w 123"/>
                <a:gd name="T103" fmla="*/ 47 h 113"/>
                <a:gd name="T104" fmla="*/ 105 w 123"/>
                <a:gd name="T105" fmla="*/ 106 h 113"/>
                <a:gd name="T106" fmla="*/ 78 w 123"/>
                <a:gd name="T107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3">
                  <a:moveTo>
                    <a:pt x="82" y="5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90" y="54"/>
                    <a:pt x="92" y="54"/>
                    <a:pt x="95" y="54"/>
                  </a:cubicBezTo>
                  <a:cubicBezTo>
                    <a:pt x="98" y="55"/>
                    <a:pt x="101" y="54"/>
                    <a:pt x="104" y="54"/>
                  </a:cubicBezTo>
                  <a:cubicBezTo>
                    <a:pt x="108" y="53"/>
                    <a:pt x="112" y="50"/>
                    <a:pt x="115" y="48"/>
                  </a:cubicBezTo>
                  <a:cubicBezTo>
                    <a:pt x="118" y="45"/>
                    <a:pt x="121" y="41"/>
                    <a:pt x="122" y="38"/>
                  </a:cubicBezTo>
                  <a:cubicBezTo>
                    <a:pt x="123" y="36"/>
                    <a:pt x="122" y="34"/>
                    <a:pt x="121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1"/>
                    <a:pt x="115" y="10"/>
                    <a:pt x="115" y="8"/>
                  </a:cubicBezTo>
                  <a:cubicBezTo>
                    <a:pt x="115" y="8"/>
                    <a:pt x="115" y="7"/>
                    <a:pt x="114" y="7"/>
                  </a:cubicBezTo>
                  <a:cubicBezTo>
                    <a:pt x="111" y="4"/>
                    <a:pt x="107" y="2"/>
                    <a:pt x="103" y="1"/>
                  </a:cubicBezTo>
                  <a:cubicBezTo>
                    <a:pt x="99" y="1"/>
                    <a:pt x="95" y="1"/>
                    <a:pt x="90" y="2"/>
                  </a:cubicBezTo>
                  <a:cubicBezTo>
                    <a:pt x="83" y="4"/>
                    <a:pt x="78" y="8"/>
                    <a:pt x="74" y="14"/>
                  </a:cubicBezTo>
                  <a:cubicBezTo>
                    <a:pt x="71" y="20"/>
                    <a:pt x="70" y="28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3"/>
                    <a:pt x="49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5"/>
                    <a:pt x="54" y="13"/>
                    <a:pt x="55" y="13"/>
                  </a:cubicBezTo>
                  <a:cubicBezTo>
                    <a:pt x="57" y="12"/>
                    <a:pt x="59" y="12"/>
                    <a:pt x="62" y="12"/>
                  </a:cubicBezTo>
                  <a:cubicBezTo>
                    <a:pt x="63" y="12"/>
                    <a:pt x="64" y="12"/>
                    <a:pt x="64" y="11"/>
                  </a:cubicBezTo>
                  <a:cubicBezTo>
                    <a:pt x="65" y="10"/>
                    <a:pt x="65" y="8"/>
                    <a:pt x="64" y="7"/>
                  </a:cubicBezTo>
                  <a:cubicBezTo>
                    <a:pt x="60" y="3"/>
                    <a:pt x="55" y="0"/>
                    <a:pt x="50" y="0"/>
                  </a:cubicBezTo>
                  <a:cubicBezTo>
                    <a:pt x="45" y="0"/>
                    <a:pt x="41" y="1"/>
                    <a:pt x="36" y="5"/>
                  </a:cubicBezTo>
                  <a:cubicBezTo>
                    <a:pt x="35" y="5"/>
                    <a:pt x="34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1" y="28"/>
                    <a:pt x="10" y="27"/>
                  </a:cubicBezTo>
                  <a:cubicBezTo>
                    <a:pt x="9" y="27"/>
                    <a:pt x="8" y="28"/>
                    <a:pt x="7" y="2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9" y="55"/>
                    <a:pt x="21" y="5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8" y="46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5"/>
                    <a:pt x="11" y="97"/>
                    <a:pt x="13" y="9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7" y="112"/>
                    <a:pt x="28" y="112"/>
                    <a:pt x="30" y="11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3"/>
                    <a:pt x="106" y="113"/>
                    <a:pt x="107" y="112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1" y="98"/>
                    <a:pt x="121" y="96"/>
                    <a:pt x="120" y="95"/>
                  </a:cubicBezTo>
                  <a:cubicBezTo>
                    <a:pt x="82" y="58"/>
                    <a:pt x="82" y="58"/>
                    <a:pt x="82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1" y="34"/>
                    <a:pt x="30" y="35"/>
                  </a:cubicBezTo>
                  <a:cubicBezTo>
                    <a:pt x="29" y="35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9"/>
                    <a:pt x="23" y="40"/>
                    <a:pt x="22" y="41"/>
                  </a:cubicBezTo>
                  <a:cubicBezTo>
                    <a:pt x="22" y="42"/>
                    <a:pt x="22" y="43"/>
                    <a:pt x="22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2"/>
                    <a:pt x="17" y="32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19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2" y="14"/>
                    <a:pt x="33" y="13"/>
                  </a:cubicBezTo>
                  <a:cubicBezTo>
                    <a:pt x="34" y="12"/>
                    <a:pt x="35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8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3" y="7"/>
                    <a:pt x="46" y="6"/>
                    <a:pt x="50" y="6"/>
                  </a:cubicBezTo>
                  <a:cubicBezTo>
                    <a:pt x="51" y="6"/>
                    <a:pt x="53" y="6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0" y="9"/>
                    <a:pt x="48" y="11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16"/>
                    <a:pt x="45" y="17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3" y="21"/>
                    <a:pt x="42" y="23"/>
                  </a:cubicBezTo>
                  <a:cubicBezTo>
                    <a:pt x="41" y="24"/>
                    <a:pt x="42" y="25"/>
                    <a:pt x="4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27" y="105"/>
                  </a:moveTo>
                  <a:cubicBezTo>
                    <a:pt x="27" y="105"/>
                    <a:pt x="27" y="105"/>
                    <a:pt x="27" y="105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28"/>
                    <a:pt x="76" y="22"/>
                    <a:pt x="79" y="17"/>
                  </a:cubicBezTo>
                  <a:cubicBezTo>
                    <a:pt x="82" y="13"/>
                    <a:pt x="86" y="9"/>
                    <a:pt x="92" y="7"/>
                  </a:cubicBezTo>
                  <a:cubicBezTo>
                    <a:pt x="95" y="7"/>
                    <a:pt x="99" y="6"/>
                    <a:pt x="102" y="7"/>
                  </a:cubicBezTo>
                  <a:cubicBezTo>
                    <a:pt x="103" y="7"/>
                    <a:pt x="104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1"/>
                    <a:pt x="94" y="1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9"/>
                    <a:pt x="90" y="30"/>
                    <a:pt x="90" y="31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4" y="44"/>
                    <a:pt x="105" y="4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3" y="42"/>
                    <a:pt x="112" y="43"/>
                    <a:pt x="111" y="43"/>
                  </a:cubicBezTo>
                  <a:cubicBezTo>
                    <a:pt x="109" y="46"/>
                    <a:pt x="106" y="47"/>
                    <a:pt x="103" y="48"/>
                  </a:cubicBezTo>
                  <a:cubicBezTo>
                    <a:pt x="100" y="49"/>
                    <a:pt x="98" y="49"/>
                    <a:pt x="95" y="49"/>
                  </a:cubicBezTo>
                  <a:cubicBezTo>
                    <a:pt x="93" y="48"/>
                    <a:pt x="91" y="48"/>
                    <a:pt x="88" y="47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27" y="105"/>
                    <a:pt x="27" y="105"/>
                    <a:pt x="27" y="105"/>
                  </a:cubicBez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5" y="106"/>
                    <a:pt x="105" y="106"/>
                    <a:pt x="105" y="1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656" y="2520"/>
              <a:ext cx="506" cy="582"/>
            </a:xfrm>
            <a:custGeom>
              <a:avLst/>
              <a:gdLst>
                <a:gd name="T0" fmla="*/ 27 w 110"/>
                <a:gd name="T1" fmla="*/ 90 h 126"/>
                <a:gd name="T2" fmla="*/ 27 w 110"/>
                <a:gd name="T3" fmla="*/ 96 h 126"/>
                <a:gd name="T4" fmla="*/ 86 w 110"/>
                <a:gd name="T5" fmla="*/ 93 h 126"/>
                <a:gd name="T6" fmla="*/ 24 w 110"/>
                <a:gd name="T7" fmla="*/ 52 h 126"/>
                <a:gd name="T8" fmla="*/ 27 w 110"/>
                <a:gd name="T9" fmla="*/ 55 h 126"/>
                <a:gd name="T10" fmla="*/ 86 w 110"/>
                <a:gd name="T11" fmla="*/ 52 h 126"/>
                <a:gd name="T12" fmla="*/ 27 w 110"/>
                <a:gd name="T13" fmla="*/ 49 h 126"/>
                <a:gd name="T14" fmla="*/ 109 w 110"/>
                <a:gd name="T15" fmla="*/ 36 h 126"/>
                <a:gd name="T16" fmla="*/ 74 w 110"/>
                <a:gd name="T17" fmla="*/ 1 h 126"/>
                <a:gd name="T18" fmla="*/ 13 w 110"/>
                <a:gd name="T19" fmla="*/ 0 h 126"/>
                <a:gd name="T20" fmla="*/ 0 w 110"/>
                <a:gd name="T21" fmla="*/ 13 h 126"/>
                <a:gd name="T22" fmla="*/ 4 w 110"/>
                <a:gd name="T23" fmla="*/ 122 h 126"/>
                <a:gd name="T24" fmla="*/ 13 w 110"/>
                <a:gd name="T25" fmla="*/ 126 h 126"/>
                <a:gd name="T26" fmla="*/ 106 w 110"/>
                <a:gd name="T27" fmla="*/ 122 h 126"/>
                <a:gd name="T28" fmla="*/ 110 w 110"/>
                <a:gd name="T29" fmla="*/ 113 h 126"/>
                <a:gd name="T30" fmla="*/ 109 w 110"/>
                <a:gd name="T31" fmla="*/ 36 h 126"/>
                <a:gd name="T32" fmla="*/ 73 w 110"/>
                <a:gd name="T33" fmla="*/ 14 h 126"/>
                <a:gd name="T34" fmla="*/ 79 w 110"/>
                <a:gd name="T35" fmla="*/ 37 h 126"/>
                <a:gd name="T36" fmla="*/ 75 w 110"/>
                <a:gd name="T37" fmla="*/ 35 h 126"/>
                <a:gd name="T38" fmla="*/ 73 w 110"/>
                <a:gd name="T39" fmla="*/ 14 h 126"/>
                <a:gd name="T40" fmla="*/ 101 w 110"/>
                <a:gd name="T41" fmla="*/ 113 h 126"/>
                <a:gd name="T42" fmla="*/ 100 w 110"/>
                <a:gd name="T43" fmla="*/ 115 h 126"/>
                <a:gd name="T44" fmla="*/ 13 w 110"/>
                <a:gd name="T45" fmla="*/ 116 h 126"/>
                <a:gd name="T46" fmla="*/ 10 w 110"/>
                <a:gd name="T47" fmla="*/ 113 h 126"/>
                <a:gd name="T48" fmla="*/ 11 w 110"/>
                <a:gd name="T49" fmla="*/ 10 h 126"/>
                <a:gd name="T50" fmla="*/ 68 w 110"/>
                <a:gd name="T51" fmla="*/ 9 h 126"/>
                <a:gd name="T52" fmla="*/ 71 w 110"/>
                <a:gd name="T53" fmla="*/ 39 h 126"/>
                <a:gd name="T54" fmla="*/ 79 w 110"/>
                <a:gd name="T55" fmla="*/ 43 h 126"/>
                <a:gd name="T56" fmla="*/ 101 w 110"/>
                <a:gd name="T57" fmla="*/ 113 h 126"/>
                <a:gd name="T58" fmla="*/ 83 w 110"/>
                <a:gd name="T59" fmla="*/ 70 h 126"/>
                <a:gd name="T60" fmla="*/ 24 w 110"/>
                <a:gd name="T61" fmla="*/ 73 h 126"/>
                <a:gd name="T62" fmla="*/ 83 w 110"/>
                <a:gd name="T63" fmla="*/ 76 h 126"/>
                <a:gd name="T64" fmla="*/ 83 w 110"/>
                <a:gd name="T65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83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5" y="90"/>
                    <a:pt x="24" y="92"/>
                    <a:pt x="24" y="93"/>
                  </a:cubicBezTo>
                  <a:cubicBezTo>
                    <a:pt x="24" y="95"/>
                    <a:pt x="25" y="96"/>
                    <a:pt x="27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5" y="96"/>
                    <a:pt x="86" y="95"/>
                    <a:pt x="86" y="93"/>
                  </a:cubicBezTo>
                  <a:cubicBezTo>
                    <a:pt x="86" y="92"/>
                    <a:pt x="85" y="90"/>
                    <a:pt x="83" y="90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49"/>
                    <a:pt x="8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9"/>
                    <a:pt x="24" y="51"/>
                    <a:pt x="24" y="52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1" y="120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6" y="124"/>
                    <a:pt x="9" y="126"/>
                    <a:pt x="13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101" y="126"/>
                    <a:pt x="104" y="124"/>
                    <a:pt x="106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10" y="116"/>
                    <a:pt x="110" y="11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8"/>
                    <a:pt x="110" y="37"/>
                    <a:pt x="109" y="36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7" y="37"/>
                    <a:pt x="76" y="36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101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9" y="116"/>
                    <a:pt x="98" y="116"/>
                    <a:pt x="97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1" y="116"/>
                    <a:pt x="11" y="115"/>
                  </a:cubicBezTo>
                  <a:cubicBezTo>
                    <a:pt x="10" y="115"/>
                    <a:pt x="10" y="114"/>
                    <a:pt x="10" y="1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4"/>
                    <a:pt x="69" y="37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41"/>
                    <a:pt x="75" y="43"/>
                    <a:pt x="79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13"/>
                    <a:pt x="101" y="113"/>
                    <a:pt x="101" y="113"/>
                  </a:cubicBezTo>
                  <a:close/>
                  <a:moveTo>
                    <a:pt x="83" y="70"/>
                  </a:moveTo>
                  <a:cubicBezTo>
                    <a:pt x="83" y="70"/>
                    <a:pt x="83" y="70"/>
                    <a:pt x="83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4"/>
                    <a:pt x="25" y="76"/>
                    <a:pt x="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6"/>
                    <a:pt x="86" y="74"/>
                    <a:pt x="86" y="73"/>
                  </a:cubicBezTo>
                  <a:cubicBezTo>
                    <a:pt x="86" y="71"/>
                    <a:pt x="85" y="70"/>
                    <a:pt x="83" y="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angle 41"/>
            <p:cNvSpPr>
              <a:spLocks noChangeArrowheads="1"/>
            </p:cNvSpPr>
            <p:nvPr/>
          </p:nvSpPr>
          <p:spPr bwMode="auto">
            <a:xfrm>
              <a:off x="2510" y="2520"/>
              <a:ext cx="190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l"/>
              <a:r>
                <a:rPr lang="zh-C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Study Design</a:t>
              </a:r>
              <a:endParaRPr lang="zh-C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2510" y="2881"/>
              <a:ext cx="38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Analytical Study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7861" y="2520"/>
              <a:ext cx="190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IN" altLang="en-US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Study Setting</a:t>
              </a:r>
              <a:endParaRPr lang="en-IN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7861" y="2907"/>
              <a:ext cx="411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US" altLang="zh-CN" sz="140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EyeQ hospital</a:t>
              </a:r>
              <a:r>
                <a:rPr lang="en-IN" altLang="en-US" sz="140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 of</a:t>
              </a:r>
              <a:r>
                <a:rPr lang="en-US" altLang="zh-CN" sz="140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 Muzaffarnagar and Saharanpur</a:t>
              </a:r>
              <a:endPara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6959" y="5734"/>
              <a:ext cx="661" cy="667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7861" y="5563"/>
              <a:ext cx="243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l"/>
              <a:r>
                <a:rPr lang="zh-C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S</a:t>
              </a:r>
              <a:r>
                <a:rPr lang="en-I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election Criteria</a:t>
              </a:r>
              <a:endPara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35" name="Rectangle 71"/>
            <p:cNvSpPr>
              <a:spLocks noChangeArrowheads="1"/>
            </p:cNvSpPr>
            <p:nvPr/>
          </p:nvSpPr>
          <p:spPr bwMode="auto">
            <a:xfrm>
              <a:off x="7861" y="5881"/>
              <a:ext cx="4478" cy="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 Include all the staff at EYEQ Hospital of Muzaffarnagar and Saharanpur. Staff includes- Manager, Doctors, Optometrist, Patient Relationship Executive (PRE), Pharmacist, Optician, Counsellor, Housekeeping, Trainees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- Exclude all the patients and staff of other EyeQ hospital other than Muzaffarnagar and Saharanpur.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</p:txBody>
        </p:sp>
        <p:pic>
          <p:nvPicPr>
            <p:cNvPr id="36" name="Picture 3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57" y="4077"/>
              <a:ext cx="502" cy="6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2510" y="4089"/>
              <a:ext cx="287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l"/>
              <a:r>
                <a:rPr lang="zh-C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S</a:t>
              </a:r>
              <a:r>
                <a:rPr lang="en-I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ampling Technique</a:t>
              </a:r>
              <a:endPara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38" name="Rectangle 71"/>
            <p:cNvSpPr>
              <a:spLocks noChangeArrowheads="1"/>
            </p:cNvSpPr>
            <p:nvPr/>
          </p:nvSpPr>
          <p:spPr bwMode="auto">
            <a:xfrm>
              <a:off x="2510" y="4456"/>
              <a:ext cx="38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Convenience sampling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2510" y="5714"/>
              <a:ext cx="330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l"/>
              <a:r>
                <a:rPr lang="en-I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Technique of Collection</a:t>
              </a:r>
              <a:endPara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40" name="Rectangle 71"/>
            <p:cNvSpPr>
              <a:spLocks noChangeArrowheads="1"/>
            </p:cNvSpPr>
            <p:nvPr/>
          </p:nvSpPr>
          <p:spPr bwMode="auto">
            <a:xfrm>
              <a:off x="2510" y="6031"/>
              <a:ext cx="3832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Records Review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Interviews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  <a:p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Observations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  <a:p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510" y="7341"/>
              <a:ext cx="346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l"/>
              <a:r>
                <a:rPr lang="en-IN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Arial" panose="020B0604020202020204" pitchFamily="34" charset="0"/>
                </a:rPr>
                <a:t>Tools and methods used</a:t>
              </a:r>
              <a:endPara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10" y="7728"/>
              <a:ext cx="3832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r>
                <a:rPr lang="en-US" altLang="en-I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- Self Assessment tool kit of NABH for entry level Small Healthcare Organisation (SHCO) 3rd edition</a:t>
              </a:r>
              <a:endParaRPr lang="en-US" altLang="en-IN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  <a:p>
              <a:r>
                <a:rPr lang="en-US" altLang="en-I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- </a:t>
              </a:r>
              <a:r>
                <a:rPr lang="en-I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" panose="020B0604020202020204" pitchFamily="34" charset="0"/>
                </a:rPr>
                <a:t>MS Excel</a:t>
              </a:r>
              <a:endParaRPr lang="en-I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endParaRPr>
            </a:p>
          </p:txBody>
        </p:sp>
      </p:grpSp>
      <p:pic>
        <p:nvPicPr>
          <p:cNvPr id="100" name="Picture 99"/>
          <p:cNvPicPr/>
          <p:nvPr/>
        </p:nvPicPr>
        <p:blipFill>
          <a:blip r:embed="rId5"/>
          <a:srcRect l="19872" t="19667" r="20538" b="33310"/>
          <a:stretch>
            <a:fillRect/>
          </a:stretch>
        </p:blipFill>
        <p:spPr>
          <a:xfrm>
            <a:off x="8261985" y="2189480"/>
            <a:ext cx="683260" cy="52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8983040" y="2200459"/>
            <a:ext cx="1970219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/>
            <a:r>
              <a:rPr lang="zh-C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rPr>
              <a:t>S</a:t>
            </a:r>
            <a:r>
              <a: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rPr>
              <a:t>amp</a:t>
            </a:r>
            <a:r>
              <a:rPr lang="en-US" altLang="en-I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rPr>
              <a:t>le S</a:t>
            </a:r>
            <a:r>
              <a: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rPr>
              <a:t>i</a:t>
            </a:r>
            <a:r>
              <a:rPr lang="en-US" altLang="en-I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rPr>
              <a:t>z</a:t>
            </a:r>
            <a:r>
              <a:rPr lang="en-IN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</a:rPr>
              <a:t>e</a:t>
            </a:r>
            <a:endParaRPr lang="en-IN" altLang="zh-CN" sz="16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8961450" y="2501669"/>
            <a:ext cx="2626045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r>
              <a:rPr lang="en-US" altLang="en-IN" sz="1400" dirty="0">
                <a:solidFill>
                  <a:prstClr val="black">
                    <a:lumMod val="65000"/>
                    <a:lumOff val="35000"/>
                  </a:prstClr>
                </a:solidFill>
                <a:ea typeface="Arial" panose="020B0604020202020204" pitchFamily="34" charset="0"/>
              </a:rPr>
              <a:t>Total of 37 study participants.</a:t>
            </a:r>
            <a:endParaRPr lang="en-US" altLang="en-IN" sz="1400" dirty="0">
              <a:solidFill>
                <a:prstClr val="black">
                  <a:lumMod val="65000"/>
                  <a:lumOff val="35000"/>
                </a:prstClr>
              </a:solidFill>
              <a:ea typeface="Arial" panose="020B0604020202020204" pitchFamily="34" charset="0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6"/>
          <a:srcRect l="16528" t="12336" r="18200" b="10380"/>
          <a:stretch>
            <a:fillRect/>
          </a:stretch>
        </p:blipFill>
        <p:spPr>
          <a:xfrm>
            <a:off x="1249680" y="1891665"/>
            <a:ext cx="3338830" cy="3862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graphicFrame>
        <p:nvGraphicFramePr>
          <p:cNvPr id="2" name="Table 1"/>
          <p:cNvGraphicFramePr/>
          <p:nvPr/>
        </p:nvGraphicFramePr>
        <p:xfrm>
          <a:off x="623570" y="577215"/>
          <a:ext cx="10942955" cy="466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485"/>
                <a:gridCol w="7189470"/>
              </a:tblGrid>
              <a:tr h="301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1 : Access, Assessment and Continuity of Care (AAC)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4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staff is oriented to these services.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services provided are displayed.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4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has a documented registration, admission and transfer process.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defines the content of the assessments for the out-patients and inpatients.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determines who can perform the assessments.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initial assessment for in-patients is documented within 24 hours or earlier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Initial assessment of inpatients includes nursing assessment which is done at the time of admission and documented.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 discharge summary is given to all the patients leaving the organization (including patients leaving against medical advice).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Discharge summary contains the reasons.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Discharge summary contains follow up advice, medication and other instructions in an understandable manner.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3: MANAGEMENT OF MEDICATION (MOM)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800"/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Documented procedure shall incorporate purchase, storage, prescription and dispensation of medications.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Documented policies and procedures exist for storage of medication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Medications are stored in a clean, safe and secure environment, and incorporate manufacturer’s recommendations.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4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Sound alike and look alike medications are stored separately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Beyond expiry date medications are not stored/used.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List of emergency medicines is defined, stored, and available all the time.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Medication orders are clear, legible, dated and signed.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defines a list of high risk medication &amp; process to prescribe them.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Medications are checked prior to dispensing, including the expiry date to ensure that they are fit for use.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Medications are administered by trained personnel.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Medication administration is documented.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4903470" y="-40640"/>
            <a:ext cx="1997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 u="sng"/>
              <a:t>AUDIT TOOL</a:t>
            </a:r>
            <a:endParaRPr lang="en-US" sz="2800" b="1" u="sng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1264920" y="518033"/>
          <a:ext cx="1319212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035"/>
                <a:gridCol w="6969125"/>
              </a:tblGrid>
              <a:tr h="1543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4: PATIENT RIGHTS AND EDUCATION (PRE)</a:t>
                      </a: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 rights include respect for personal dignity and privacy during examination, procedures and treatment.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 rights include treating patient information as confidential.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 rights include obtaining informed consent before carrying out procedures.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 rights include information on how to voice a complaint.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 rights include information on the expected cost of the treatment.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 has a right to have an access to his / her clinical records.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Patients and families are educated on plan of care, preventive aspects, possible complications, medications, the expected results and cost as applicable.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Patients are taught in a language and format that they can understand.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5: HOSPITAL INFECTION CONTROL (HIC)</a:t>
                      </a: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600"/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It focuses on adherence to standard precautions at all times.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Cleanliness and general hygiene of facilities will be maintained and monitored.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Cleaning and disinfection practices are defined and monitored as appropriate.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Equipment cleaning, disinfection and sterilization practices are included.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Laundry and linen management processes are also included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Hand hygiene facilities in all patient care areas are accessible to health care providers.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Adequate gloves, masks, soaps, and disinfectants are available and used correctly.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Appropriate pre and post exposure prophylaxis is provided to all concerned staff members.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hospital is authorised by prescribed authority for the management and handling of Bio-Medical Waste.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Proper segregation and collection of Bio-Medical Waste from all patient care areas of the hospital is implemented and monitored.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Bio-Medical Waste treatment facility is managed as per statutory provisions (if inhouse) or outsourced to authorised contractor(s).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Requisite fees, documents and reports are submitted to competent authorities on stipulated dates.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Appropriate personal protective measures are used by all categories of staff handling Bio-Medical Waste.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6: CONTINUOUS QUALITY IMPROVEMENT (CQI)</a:t>
                      </a: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600"/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There is a designated individual for coordinating and implementing the quality improvement and patient safety programme.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"/>
          <p:cNvPicPr>
            <a:picLocks noChangeAspect="1"/>
          </p:cNvPicPr>
          <p:nvPr/>
        </p:nvPicPr>
        <p:blipFill>
          <a:blip r:embed="rId1"/>
          <a:srcRect l="5727" r="16841" b="26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1424305" y="420878"/>
          <a:ext cx="1319212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135"/>
                <a:gridCol w="6739255"/>
              </a:tblGrid>
              <a:tr h="1492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7: RESPONSIBILITIES OF MANAGEMENT (ROM)</a:t>
                      </a: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has a designated individual(s) to oversee the hospital wide quality and safety programme.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organization's billing process is accurate and ethical.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8: FACILITY MANAGEMENT AND SAFETY (FMS)</a:t>
                      </a: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600"/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Internal and External Signage’s shall be displayed in a language understood by the patients and families.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Maintenance staff is contactable round the clock for emergency repairs.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There is a safety education programme for relevant staff.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There is a documented operational and maintenance (preventive and breakdown) plan.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Potable water and electricity are available round the clock.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Alternate sources are provided for in case of failure and tested regularly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has plans and provisions for detection, abatement and containment of fire and non-fire emergencies.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organization has a documented safe exit plan in case of fire and non-fire emergencies.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Chapter 10: INFORMATION MANAGEMENT SYSTEM (IMS)</a:t>
                      </a:r>
                      <a:endParaRPr 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600"/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Every medical record has a unique identifier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Organization identifies those authorized to make entries in medical record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Every medical record entry is dated and timed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author of the entry can be identified.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record provides an up-to-date and chronological account of patient care.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Operative and other procedures performed are incorporated in the medical record.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medical record contains a copy of the discharge note duly signed by appropriate and qualified personnel.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Care providers have access to current and past medical record.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Documented procedures exist for maintaining confidentiality, security and integrity of information.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Privileged health information is used for the purposes identified or as required by law and not disclosed without the patient's authorization.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Documented procedures are in place on retaining the patient’s clinical records, data and information.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retention process provides expected confidentiality and security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p>
                      <a:pPr indent="0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destruction of medical records, data and information is in accordance with the laid down procedure.</a:t>
                      </a:r>
                      <a:endParaRPr 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313" name="图片 3"/>
            <p:cNvPicPr>
              <a:picLocks noChangeAspect="1"/>
            </p:cNvPicPr>
            <p:nvPr/>
          </p:nvPicPr>
          <p:blipFill>
            <a:blip r:embed="rId2"/>
            <a:srcRect l="5727" r="16841" b="2653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14" name="组合 1"/>
            <p:cNvGrpSpPr/>
            <p:nvPr/>
          </p:nvGrpSpPr>
          <p:grpSpPr>
            <a:xfrm>
              <a:off x="333" y="405"/>
              <a:ext cx="880" cy="730"/>
              <a:chOff x="3448565" y="1912142"/>
              <a:chExt cx="4927433" cy="248507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773726" y="1912142"/>
                <a:ext cx="0" cy="79819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772566" y="1912142"/>
                <a:ext cx="460343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64977" y="1912142"/>
                <a:ext cx="0" cy="38683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8362673" y="3976971"/>
                <a:ext cx="0" cy="420246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3814013" y="4397217"/>
                <a:ext cx="4549805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3824904" y="3544871"/>
                <a:ext cx="0" cy="852346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3448565" y="3544868"/>
                <a:ext cx="377483" cy="234209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2" name="文本框 28"/>
            <p:cNvSpPr txBox="1"/>
            <p:nvPr/>
          </p:nvSpPr>
          <p:spPr>
            <a:xfrm>
              <a:off x="458" y="400"/>
              <a:ext cx="589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404040"/>
                  </a:solidFill>
                  <a:ea typeface="Calibri" panose="020F0502020204030204" pitchFamily="34" charset="0"/>
                </a:rPr>
                <a:t>RESULT</a:t>
              </a:r>
              <a:endPara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3073" name="Chart 1"/>
          <p:cNvGraphicFramePr/>
          <p:nvPr/>
        </p:nvGraphicFramePr>
        <p:xfrm>
          <a:off x="1010920" y="831215"/>
          <a:ext cx="10504170" cy="471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9092565" y="5840095"/>
            <a:ext cx="2791460" cy="368300"/>
          </a:xfrm>
          <a:prstGeom prst="rect">
            <a:avLst/>
          </a:prstGeom>
          <a:noFill/>
          <a:ln>
            <a:gradFill>
              <a:gsLst>
                <a:gs pos="0">
                  <a:srgbClr val="00B0F0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NUMERATOR- 4</a:t>
            </a:r>
            <a:endParaRPr lang="en-IN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1722120" y="5716905"/>
            <a:ext cx="67887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MAJOR CONCERNS-</a:t>
            </a:r>
            <a:endParaRPr lang="en-I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1600">
                <a:latin typeface="Times New Roman" panose="02020603050405020304" charset="0"/>
                <a:cs typeface="Times New Roman" panose="02020603050405020304" charset="0"/>
              </a:rPr>
              <a:t>Patient Right and Education- consents were not signed by the patients </a:t>
            </a:r>
            <a:endParaRPr lang="en-IN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1600">
                <a:latin typeface="Times New Roman" panose="02020603050405020304" charset="0"/>
                <a:cs typeface="Times New Roman" panose="02020603050405020304" charset="0"/>
              </a:rPr>
              <a:t>Hospital Infection Control compliance were not complete</a:t>
            </a:r>
            <a:endParaRPr lang="en-US" altLang="en-I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3313" name="图片 3"/>
            <p:cNvPicPr>
              <a:picLocks noChangeAspect="1"/>
            </p:cNvPicPr>
            <p:nvPr/>
          </p:nvPicPr>
          <p:blipFill>
            <a:blip r:embed="rId2"/>
            <a:srcRect l="5727" r="16841" b="26530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14" name="组合 1"/>
            <p:cNvGrpSpPr/>
            <p:nvPr/>
          </p:nvGrpSpPr>
          <p:grpSpPr>
            <a:xfrm>
              <a:off x="333" y="405"/>
              <a:ext cx="880" cy="730"/>
              <a:chOff x="3448565" y="1912142"/>
              <a:chExt cx="4927433" cy="248507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773726" y="1912142"/>
                <a:ext cx="0" cy="79819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772566" y="1912142"/>
                <a:ext cx="460343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364977" y="1912142"/>
                <a:ext cx="0" cy="38683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8362673" y="3976971"/>
                <a:ext cx="0" cy="420246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3814013" y="4397217"/>
                <a:ext cx="4549805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3824904" y="3544871"/>
                <a:ext cx="0" cy="852346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3448565" y="3544868"/>
                <a:ext cx="377483" cy="234209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2" name="文本框 28"/>
            <p:cNvSpPr txBox="1"/>
            <p:nvPr/>
          </p:nvSpPr>
          <p:spPr>
            <a:xfrm>
              <a:off x="458" y="400"/>
              <a:ext cx="589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20204" pitchFamily="34" charset="0"/>
              </a:pPr>
              <a:r>
                <a:rPr lang="en-US" altLang="zh-CN" sz="2400" b="1" dirty="0">
                  <a:solidFill>
                    <a:srgbClr val="404040"/>
                  </a:solidFill>
                  <a:ea typeface="Calibri" panose="020F0502020204030204" pitchFamily="34" charset="0"/>
                </a:rPr>
                <a:t>RESULT</a:t>
              </a:r>
              <a:endPara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3074" name="Chart 2"/>
          <p:cNvGraphicFramePr/>
          <p:nvPr/>
        </p:nvGraphicFramePr>
        <p:xfrm>
          <a:off x="518160" y="659130"/>
          <a:ext cx="11224260" cy="496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9092565" y="5840095"/>
            <a:ext cx="2791460" cy="368300"/>
          </a:xfrm>
          <a:prstGeom prst="rect">
            <a:avLst/>
          </a:prstGeom>
          <a:noFill/>
          <a:ln>
            <a:gradFill>
              <a:gsLst>
                <a:gs pos="0">
                  <a:srgbClr val="00B0F0"/>
                </a:gs>
                <a:gs pos="100000">
                  <a:srgbClr val="035C7D"/>
                </a:gs>
              </a:gsLst>
            </a:gradFill>
          </a:ln>
        </p:spPr>
        <p:txBody>
          <a:bodyPr wrap="square" rtlCol="0">
            <a:spAutoFit/>
          </a:bodyPr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NUMERATOR- 4</a:t>
            </a:r>
            <a:endParaRPr lang="en-IN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1555750" y="5716905"/>
            <a:ext cx="713803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MAJOR CONCERNS-</a:t>
            </a:r>
            <a:endParaRPr lang="en-I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1600">
                <a:latin typeface="Times New Roman" panose="02020603050405020304" charset="0"/>
                <a:cs typeface="Times New Roman" panose="02020603050405020304" charset="0"/>
              </a:rPr>
              <a:t>Hospital Infection Control protocols not followed by staff</a:t>
            </a:r>
            <a:endParaRPr lang="en-US" altLang="en-I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1600">
                <a:latin typeface="Times New Roman" panose="02020603050405020304" charset="0"/>
                <a:cs typeface="Times New Roman" panose="02020603050405020304" charset="0"/>
              </a:rPr>
              <a:t>Facility Management System- Signages missing</a:t>
            </a:r>
            <a:r>
              <a:rPr lang="en-IN" altLang="en-US" sz="16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I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870"/>
            <a:ext cx="1360170" cy="786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11645</Words>
  <Application>WPS Presentation</Application>
  <PresentationFormat>宽屏</PresentationFormat>
  <Paragraphs>274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akshita gupta</cp:lastModifiedBy>
  <cp:revision>28</cp:revision>
  <dcterms:created xsi:type="dcterms:W3CDTF">2016-01-13T03:02:00Z</dcterms:created>
  <dcterms:modified xsi:type="dcterms:W3CDTF">2023-06-16T16:28:43Z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35E2DD76CA704BEB8BCB0D44A7A943E2</vt:lpwstr>
  </property>
</Properties>
</file>