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5" r:id="rId4"/>
    <p:sldId id="274" r:id="rId5"/>
    <p:sldId id="260" r:id="rId6"/>
    <p:sldId id="259" r:id="rId7"/>
    <p:sldId id="277" r:id="rId8"/>
    <p:sldId id="278" r:id="rId9"/>
    <p:sldId id="262" r:id="rId10"/>
    <p:sldId id="263" r:id="rId11"/>
    <p:sldId id="276" r:id="rId12"/>
    <p:sldId id="267" r:id="rId13"/>
    <p:sldId id="273"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1" autoAdjust="0"/>
    <p:restoredTop sz="94660"/>
  </p:normalViewPr>
  <p:slideViewPr>
    <p:cSldViewPr snapToGrid="0">
      <p:cViewPr varScale="1">
        <p:scale>
          <a:sx n="70" d="100"/>
          <a:sy n="70" d="100"/>
        </p:scale>
        <p:origin x="7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10EC2-DF43-43CA-A8B6-63626DB91BED}" type="doc">
      <dgm:prSet loTypeId="urn:microsoft.com/office/officeart/2005/8/layout/list1" loCatId="list" qsTypeId="urn:microsoft.com/office/officeart/2005/8/quickstyle/simple5" qsCatId="simple" csTypeId="urn:microsoft.com/office/officeart/2005/8/colors/colorful4" csCatId="colorful" phldr="1"/>
      <dgm:spPr/>
      <dgm:t>
        <a:bodyPr/>
        <a:lstStyle/>
        <a:p>
          <a:endParaRPr lang="en-US"/>
        </a:p>
      </dgm:t>
    </dgm:pt>
    <dgm:pt modelId="{B957B223-8BAF-4A2E-9134-7E7C5069E586}">
      <dgm:prSet custT="1"/>
      <dgm:spPr/>
      <dgm:t>
        <a:bodyPr/>
        <a:lstStyle/>
        <a:p>
          <a:pPr rtl="0"/>
          <a:r>
            <a:rPr lang="en-US" sz="3600" dirty="0" smtClean="0"/>
            <a:t>PRIMARY OBJECTIVE</a:t>
          </a:r>
          <a:endParaRPr lang="en-US" sz="3600" dirty="0"/>
        </a:p>
      </dgm:t>
    </dgm:pt>
    <dgm:pt modelId="{64E16CB5-14DD-4E0A-8B12-45DE75D0555C}" type="parTrans" cxnId="{53CD218A-5881-4738-B83E-B7C73280966C}">
      <dgm:prSet/>
      <dgm:spPr/>
      <dgm:t>
        <a:bodyPr/>
        <a:lstStyle/>
        <a:p>
          <a:endParaRPr lang="en-US"/>
        </a:p>
      </dgm:t>
    </dgm:pt>
    <dgm:pt modelId="{053937FA-A480-41CA-9F25-C326C3FA6019}" type="sibTrans" cxnId="{53CD218A-5881-4738-B83E-B7C73280966C}">
      <dgm:prSet/>
      <dgm:spPr/>
      <dgm:t>
        <a:bodyPr/>
        <a:lstStyle/>
        <a:p>
          <a:endParaRPr lang="en-US"/>
        </a:p>
      </dgm:t>
    </dgm:pt>
    <dgm:pt modelId="{3CF46616-A4EB-4878-AF75-2998ADC0AA95}">
      <dgm:prSet custT="1"/>
      <dgm:spPr/>
      <dgm:t>
        <a:bodyPr/>
        <a:lstStyle/>
        <a:p>
          <a:pPr rtl="0"/>
          <a:r>
            <a:rPr lang="en-US" sz="3600" dirty="0" smtClean="0"/>
            <a:t>SECONDARY OBJECTIVE</a:t>
          </a:r>
          <a:endParaRPr lang="en-US" sz="3600" dirty="0"/>
        </a:p>
      </dgm:t>
    </dgm:pt>
    <dgm:pt modelId="{A7BF5D6A-AFC8-4810-B9ED-7061069B0F62}" type="parTrans" cxnId="{781C0101-32E3-4881-8FE4-3FAD72D16A3D}">
      <dgm:prSet/>
      <dgm:spPr/>
      <dgm:t>
        <a:bodyPr/>
        <a:lstStyle/>
        <a:p>
          <a:endParaRPr lang="en-US"/>
        </a:p>
      </dgm:t>
    </dgm:pt>
    <dgm:pt modelId="{9F902F84-1282-49A6-8023-1A3B79B274CE}" type="sibTrans" cxnId="{781C0101-32E3-4881-8FE4-3FAD72D16A3D}">
      <dgm:prSet/>
      <dgm:spPr/>
      <dgm:t>
        <a:bodyPr/>
        <a:lstStyle/>
        <a:p>
          <a:endParaRPr lang="en-US"/>
        </a:p>
      </dgm:t>
    </dgm:pt>
    <dgm:pt modelId="{CFDE6AAB-AAD1-4EE8-9EA8-D43C92E6B480}">
      <dgm:prSet/>
      <dgm:spPr/>
      <dgm:t>
        <a:bodyPr/>
        <a:lstStyle/>
        <a:p>
          <a:pPr rtl="0"/>
          <a:r>
            <a:rPr lang="en-US" dirty="0" smtClean="0"/>
            <a:t>Manufacturing of Probiotics in Indian Market</a:t>
          </a:r>
          <a:endParaRPr lang="en-US" dirty="0"/>
        </a:p>
      </dgm:t>
    </dgm:pt>
    <dgm:pt modelId="{E51DE41B-B4EC-4DB8-B1D3-897BD2CC63B6}" type="parTrans" cxnId="{7C7B7133-7F75-47E0-8635-A6F953D95208}">
      <dgm:prSet/>
      <dgm:spPr/>
      <dgm:t>
        <a:bodyPr/>
        <a:lstStyle/>
        <a:p>
          <a:endParaRPr lang="en-US"/>
        </a:p>
      </dgm:t>
    </dgm:pt>
    <dgm:pt modelId="{92FCE56C-CABC-438C-ABE0-96803D723729}" type="sibTrans" cxnId="{7C7B7133-7F75-47E0-8635-A6F953D95208}">
      <dgm:prSet/>
      <dgm:spPr/>
      <dgm:t>
        <a:bodyPr/>
        <a:lstStyle/>
        <a:p>
          <a:endParaRPr lang="en-US"/>
        </a:p>
      </dgm:t>
    </dgm:pt>
    <dgm:pt modelId="{2E70F4D4-FB4A-44BE-BEB7-F014D534D503}">
      <dgm:prSet/>
      <dgm:spPr/>
      <dgm:t>
        <a:bodyPr/>
        <a:lstStyle/>
        <a:p>
          <a:pPr rtl="0"/>
          <a:r>
            <a:rPr lang="en-US" dirty="0" smtClean="0"/>
            <a:t>Consumption of Probiotics in Indian Market</a:t>
          </a:r>
          <a:endParaRPr lang="en-US" dirty="0"/>
        </a:p>
      </dgm:t>
    </dgm:pt>
    <dgm:pt modelId="{C3E16EE8-E2F4-4918-A9E8-BD61EFCBCD60}" type="parTrans" cxnId="{A17AC24C-F35B-44D4-8C99-6228A1F8C8E6}">
      <dgm:prSet/>
      <dgm:spPr/>
      <dgm:t>
        <a:bodyPr/>
        <a:lstStyle/>
        <a:p>
          <a:endParaRPr lang="en-US"/>
        </a:p>
      </dgm:t>
    </dgm:pt>
    <dgm:pt modelId="{1E3A9ED5-3741-43FB-B3E7-8E2131058835}" type="sibTrans" cxnId="{A17AC24C-F35B-44D4-8C99-6228A1F8C8E6}">
      <dgm:prSet/>
      <dgm:spPr/>
      <dgm:t>
        <a:bodyPr/>
        <a:lstStyle/>
        <a:p>
          <a:endParaRPr lang="en-US"/>
        </a:p>
      </dgm:t>
    </dgm:pt>
    <dgm:pt modelId="{47FA9B22-775A-48FC-A911-242016B86C5B}">
      <dgm:prSet/>
      <dgm:spPr/>
      <dgm:t>
        <a:bodyPr/>
        <a:lstStyle/>
        <a:p>
          <a:pPr rtl="0"/>
          <a:endParaRPr lang="en-US" dirty="0"/>
        </a:p>
      </dgm:t>
    </dgm:pt>
    <dgm:pt modelId="{726366E3-10A2-488A-B482-7EA887183D15}" type="parTrans" cxnId="{0CF7F3D8-02B6-41F6-9710-BE1F2F706345}">
      <dgm:prSet/>
      <dgm:spPr/>
      <dgm:t>
        <a:bodyPr/>
        <a:lstStyle/>
        <a:p>
          <a:endParaRPr lang="en-US"/>
        </a:p>
      </dgm:t>
    </dgm:pt>
    <dgm:pt modelId="{DDE8D45D-44A9-483F-B6F1-9924169E259A}" type="sibTrans" cxnId="{0CF7F3D8-02B6-41F6-9710-BE1F2F706345}">
      <dgm:prSet/>
      <dgm:spPr/>
      <dgm:t>
        <a:bodyPr/>
        <a:lstStyle/>
        <a:p>
          <a:endParaRPr lang="en-US"/>
        </a:p>
      </dgm:t>
    </dgm:pt>
    <dgm:pt modelId="{7FAF0733-3919-4B16-84C3-469B04C54778}">
      <dgm:prSet/>
      <dgm:spPr/>
      <dgm:t>
        <a:bodyPr/>
        <a:lstStyle/>
        <a:p>
          <a:pPr rtl="0"/>
          <a:r>
            <a:rPr lang="en-US" dirty="0" smtClean="0"/>
            <a:t>Identify opportunities for market growth and potential areas </a:t>
          </a:r>
          <a:endParaRPr lang="en-US" dirty="0"/>
        </a:p>
      </dgm:t>
    </dgm:pt>
    <dgm:pt modelId="{F9539627-CFBE-4ED6-AF01-108DF40D35EB}" type="parTrans" cxnId="{F93E7E18-B0CE-4F7F-A4A9-E3808B1671CD}">
      <dgm:prSet/>
      <dgm:spPr/>
      <dgm:t>
        <a:bodyPr/>
        <a:lstStyle/>
        <a:p>
          <a:endParaRPr lang="en-US"/>
        </a:p>
      </dgm:t>
    </dgm:pt>
    <dgm:pt modelId="{1EF68030-88FE-4374-9BC7-7D76211A057A}" type="sibTrans" cxnId="{F93E7E18-B0CE-4F7F-A4A9-E3808B1671CD}">
      <dgm:prSet/>
      <dgm:spPr/>
      <dgm:t>
        <a:bodyPr/>
        <a:lstStyle/>
        <a:p>
          <a:endParaRPr lang="en-US"/>
        </a:p>
      </dgm:t>
    </dgm:pt>
    <dgm:pt modelId="{C4A8E20D-8578-4F73-83F9-3ACF25DEC44A}" type="pres">
      <dgm:prSet presAssocID="{EDD10EC2-DF43-43CA-A8B6-63626DB91BED}" presName="linear" presStyleCnt="0">
        <dgm:presLayoutVars>
          <dgm:dir/>
          <dgm:animLvl val="lvl"/>
          <dgm:resizeHandles val="exact"/>
        </dgm:presLayoutVars>
      </dgm:prSet>
      <dgm:spPr/>
      <dgm:t>
        <a:bodyPr/>
        <a:lstStyle/>
        <a:p>
          <a:endParaRPr lang="en-US"/>
        </a:p>
      </dgm:t>
    </dgm:pt>
    <dgm:pt modelId="{6D0B7E42-DBFC-494C-9865-F561D5EE8D2A}" type="pres">
      <dgm:prSet presAssocID="{B957B223-8BAF-4A2E-9134-7E7C5069E586}" presName="parentLin" presStyleCnt="0"/>
      <dgm:spPr/>
    </dgm:pt>
    <dgm:pt modelId="{0DCFC1E2-ACC3-483E-8663-CF6ADF59BC6B}" type="pres">
      <dgm:prSet presAssocID="{B957B223-8BAF-4A2E-9134-7E7C5069E586}" presName="parentLeftMargin" presStyleLbl="node1" presStyleIdx="0" presStyleCnt="2"/>
      <dgm:spPr/>
      <dgm:t>
        <a:bodyPr/>
        <a:lstStyle/>
        <a:p>
          <a:endParaRPr lang="en-US"/>
        </a:p>
      </dgm:t>
    </dgm:pt>
    <dgm:pt modelId="{19B98E41-CCDF-475B-B456-04A8C34844FD}" type="pres">
      <dgm:prSet presAssocID="{B957B223-8BAF-4A2E-9134-7E7C5069E586}" presName="parentText" presStyleLbl="node1" presStyleIdx="0" presStyleCnt="2">
        <dgm:presLayoutVars>
          <dgm:chMax val="0"/>
          <dgm:bulletEnabled val="1"/>
        </dgm:presLayoutVars>
      </dgm:prSet>
      <dgm:spPr/>
      <dgm:t>
        <a:bodyPr/>
        <a:lstStyle/>
        <a:p>
          <a:endParaRPr lang="en-US"/>
        </a:p>
      </dgm:t>
    </dgm:pt>
    <dgm:pt modelId="{DE6CF75F-694F-42BF-BECE-CF0754551ACE}" type="pres">
      <dgm:prSet presAssocID="{B957B223-8BAF-4A2E-9134-7E7C5069E586}" presName="negativeSpace" presStyleCnt="0"/>
      <dgm:spPr/>
    </dgm:pt>
    <dgm:pt modelId="{2938F9A7-5615-4C84-9F7B-8966DC320F4D}" type="pres">
      <dgm:prSet presAssocID="{B957B223-8BAF-4A2E-9134-7E7C5069E586}" presName="childText" presStyleLbl="conFgAcc1" presStyleIdx="0" presStyleCnt="2">
        <dgm:presLayoutVars>
          <dgm:bulletEnabled val="1"/>
        </dgm:presLayoutVars>
      </dgm:prSet>
      <dgm:spPr/>
      <dgm:t>
        <a:bodyPr/>
        <a:lstStyle/>
        <a:p>
          <a:endParaRPr lang="en-US"/>
        </a:p>
      </dgm:t>
    </dgm:pt>
    <dgm:pt modelId="{63C11384-4B44-404E-8B0D-745B6327EF49}" type="pres">
      <dgm:prSet presAssocID="{053937FA-A480-41CA-9F25-C326C3FA6019}" presName="spaceBetweenRectangles" presStyleCnt="0"/>
      <dgm:spPr/>
    </dgm:pt>
    <dgm:pt modelId="{52EEF5B4-0C9E-45E7-AD2F-7E3570375973}" type="pres">
      <dgm:prSet presAssocID="{3CF46616-A4EB-4878-AF75-2998ADC0AA95}" presName="parentLin" presStyleCnt="0"/>
      <dgm:spPr/>
    </dgm:pt>
    <dgm:pt modelId="{DA792C17-A495-4DBF-9A8D-68A3C9B00EC7}" type="pres">
      <dgm:prSet presAssocID="{3CF46616-A4EB-4878-AF75-2998ADC0AA95}" presName="parentLeftMargin" presStyleLbl="node1" presStyleIdx="0" presStyleCnt="2"/>
      <dgm:spPr/>
      <dgm:t>
        <a:bodyPr/>
        <a:lstStyle/>
        <a:p>
          <a:endParaRPr lang="en-US"/>
        </a:p>
      </dgm:t>
    </dgm:pt>
    <dgm:pt modelId="{87D1F7AE-5964-4E38-9EB9-11350B5571C4}" type="pres">
      <dgm:prSet presAssocID="{3CF46616-A4EB-4878-AF75-2998ADC0AA95}" presName="parentText" presStyleLbl="node1" presStyleIdx="1" presStyleCnt="2">
        <dgm:presLayoutVars>
          <dgm:chMax val="0"/>
          <dgm:bulletEnabled val="1"/>
        </dgm:presLayoutVars>
      </dgm:prSet>
      <dgm:spPr/>
      <dgm:t>
        <a:bodyPr/>
        <a:lstStyle/>
        <a:p>
          <a:endParaRPr lang="en-US"/>
        </a:p>
      </dgm:t>
    </dgm:pt>
    <dgm:pt modelId="{9F2B55F1-080A-4FDA-A19F-13059D0BE798}" type="pres">
      <dgm:prSet presAssocID="{3CF46616-A4EB-4878-AF75-2998ADC0AA95}" presName="negativeSpace" presStyleCnt="0"/>
      <dgm:spPr/>
    </dgm:pt>
    <dgm:pt modelId="{95851F01-4221-4B47-B4CF-DE09293CB7BE}" type="pres">
      <dgm:prSet presAssocID="{3CF46616-A4EB-4878-AF75-2998ADC0AA95}" presName="childText" presStyleLbl="conFgAcc1" presStyleIdx="1" presStyleCnt="2">
        <dgm:presLayoutVars>
          <dgm:bulletEnabled val="1"/>
        </dgm:presLayoutVars>
      </dgm:prSet>
      <dgm:spPr/>
      <dgm:t>
        <a:bodyPr/>
        <a:lstStyle/>
        <a:p>
          <a:endParaRPr lang="en-US"/>
        </a:p>
      </dgm:t>
    </dgm:pt>
  </dgm:ptLst>
  <dgm:cxnLst>
    <dgm:cxn modelId="{FA80C348-1170-4846-AC4E-53C8C2C90A4B}" type="presOf" srcId="{CFDE6AAB-AAD1-4EE8-9EA8-D43C92E6B480}" destId="{95851F01-4221-4B47-B4CF-DE09293CB7BE}" srcOrd="0" destOrd="0" presId="urn:microsoft.com/office/officeart/2005/8/layout/list1"/>
    <dgm:cxn modelId="{4E0CF175-D226-4617-BDFC-127D3A1DE014}" type="presOf" srcId="{7FAF0733-3919-4B16-84C3-469B04C54778}" destId="{2938F9A7-5615-4C84-9F7B-8966DC320F4D}" srcOrd="0" destOrd="0" presId="urn:microsoft.com/office/officeart/2005/8/layout/list1"/>
    <dgm:cxn modelId="{F93E7E18-B0CE-4F7F-A4A9-E3808B1671CD}" srcId="{B957B223-8BAF-4A2E-9134-7E7C5069E586}" destId="{7FAF0733-3919-4B16-84C3-469B04C54778}" srcOrd="0" destOrd="0" parTransId="{F9539627-CFBE-4ED6-AF01-108DF40D35EB}" sibTransId="{1EF68030-88FE-4374-9BC7-7D76211A057A}"/>
    <dgm:cxn modelId="{A17AC24C-F35B-44D4-8C99-6228A1F8C8E6}" srcId="{3CF46616-A4EB-4878-AF75-2998ADC0AA95}" destId="{2E70F4D4-FB4A-44BE-BEB7-F014D534D503}" srcOrd="1" destOrd="0" parTransId="{C3E16EE8-E2F4-4918-A9E8-BD61EFCBCD60}" sibTransId="{1E3A9ED5-3741-43FB-B3E7-8E2131058835}"/>
    <dgm:cxn modelId="{4D7AD935-0D54-47A7-B0F4-4F30AEF17764}" type="presOf" srcId="{47FA9B22-775A-48FC-A911-242016B86C5B}" destId="{95851F01-4221-4B47-B4CF-DE09293CB7BE}" srcOrd="0" destOrd="2" presId="urn:microsoft.com/office/officeart/2005/8/layout/list1"/>
    <dgm:cxn modelId="{781C0101-32E3-4881-8FE4-3FAD72D16A3D}" srcId="{EDD10EC2-DF43-43CA-A8B6-63626DB91BED}" destId="{3CF46616-A4EB-4878-AF75-2998ADC0AA95}" srcOrd="1" destOrd="0" parTransId="{A7BF5D6A-AFC8-4810-B9ED-7061069B0F62}" sibTransId="{9F902F84-1282-49A6-8023-1A3B79B274CE}"/>
    <dgm:cxn modelId="{53CD218A-5881-4738-B83E-B7C73280966C}" srcId="{EDD10EC2-DF43-43CA-A8B6-63626DB91BED}" destId="{B957B223-8BAF-4A2E-9134-7E7C5069E586}" srcOrd="0" destOrd="0" parTransId="{64E16CB5-14DD-4E0A-8B12-45DE75D0555C}" sibTransId="{053937FA-A480-41CA-9F25-C326C3FA6019}"/>
    <dgm:cxn modelId="{7C7B7133-7F75-47E0-8635-A6F953D95208}" srcId="{3CF46616-A4EB-4878-AF75-2998ADC0AA95}" destId="{CFDE6AAB-AAD1-4EE8-9EA8-D43C92E6B480}" srcOrd="0" destOrd="0" parTransId="{E51DE41B-B4EC-4DB8-B1D3-897BD2CC63B6}" sibTransId="{92FCE56C-CABC-438C-ABE0-96803D723729}"/>
    <dgm:cxn modelId="{27CFC7C7-F0A0-403D-BFF9-044918DD6B90}" type="presOf" srcId="{2E70F4D4-FB4A-44BE-BEB7-F014D534D503}" destId="{95851F01-4221-4B47-B4CF-DE09293CB7BE}" srcOrd="0" destOrd="1" presId="urn:microsoft.com/office/officeart/2005/8/layout/list1"/>
    <dgm:cxn modelId="{0CF7F3D8-02B6-41F6-9710-BE1F2F706345}" srcId="{3CF46616-A4EB-4878-AF75-2998ADC0AA95}" destId="{47FA9B22-775A-48FC-A911-242016B86C5B}" srcOrd="2" destOrd="0" parTransId="{726366E3-10A2-488A-B482-7EA887183D15}" sibTransId="{DDE8D45D-44A9-483F-B6F1-9924169E259A}"/>
    <dgm:cxn modelId="{71EFC9F4-8BB2-415B-A330-0083FCE2F598}" type="presOf" srcId="{B957B223-8BAF-4A2E-9134-7E7C5069E586}" destId="{19B98E41-CCDF-475B-B456-04A8C34844FD}" srcOrd="1" destOrd="0" presId="urn:microsoft.com/office/officeart/2005/8/layout/list1"/>
    <dgm:cxn modelId="{3F7F42C7-F37F-4AF6-965D-6F30F1B9E64B}" type="presOf" srcId="{B957B223-8BAF-4A2E-9134-7E7C5069E586}" destId="{0DCFC1E2-ACC3-483E-8663-CF6ADF59BC6B}" srcOrd="0" destOrd="0" presId="urn:microsoft.com/office/officeart/2005/8/layout/list1"/>
    <dgm:cxn modelId="{19EC0214-5CAF-44A1-8291-5D6B87BA605D}" type="presOf" srcId="{EDD10EC2-DF43-43CA-A8B6-63626DB91BED}" destId="{C4A8E20D-8578-4F73-83F9-3ACF25DEC44A}" srcOrd="0" destOrd="0" presId="urn:microsoft.com/office/officeart/2005/8/layout/list1"/>
    <dgm:cxn modelId="{667A8EDA-CBBA-401E-BD7C-2B4B8F37F586}" type="presOf" srcId="{3CF46616-A4EB-4878-AF75-2998ADC0AA95}" destId="{87D1F7AE-5964-4E38-9EB9-11350B5571C4}" srcOrd="1" destOrd="0" presId="urn:microsoft.com/office/officeart/2005/8/layout/list1"/>
    <dgm:cxn modelId="{87F42382-7E67-4444-A494-54667D2E1F93}" type="presOf" srcId="{3CF46616-A4EB-4878-AF75-2998ADC0AA95}" destId="{DA792C17-A495-4DBF-9A8D-68A3C9B00EC7}" srcOrd="0" destOrd="0" presId="urn:microsoft.com/office/officeart/2005/8/layout/list1"/>
    <dgm:cxn modelId="{AC903172-1981-48E3-9FBC-0186A7234C66}" type="presParOf" srcId="{C4A8E20D-8578-4F73-83F9-3ACF25DEC44A}" destId="{6D0B7E42-DBFC-494C-9865-F561D5EE8D2A}" srcOrd="0" destOrd="0" presId="urn:microsoft.com/office/officeart/2005/8/layout/list1"/>
    <dgm:cxn modelId="{6648D94A-D4DD-476C-B540-0625F12972DC}" type="presParOf" srcId="{6D0B7E42-DBFC-494C-9865-F561D5EE8D2A}" destId="{0DCFC1E2-ACC3-483E-8663-CF6ADF59BC6B}" srcOrd="0" destOrd="0" presId="urn:microsoft.com/office/officeart/2005/8/layout/list1"/>
    <dgm:cxn modelId="{56D03F2A-5CAC-4991-83FF-81BD946C556F}" type="presParOf" srcId="{6D0B7E42-DBFC-494C-9865-F561D5EE8D2A}" destId="{19B98E41-CCDF-475B-B456-04A8C34844FD}" srcOrd="1" destOrd="0" presId="urn:microsoft.com/office/officeart/2005/8/layout/list1"/>
    <dgm:cxn modelId="{D78BEE3E-9032-4F00-8518-14C4AF97057A}" type="presParOf" srcId="{C4A8E20D-8578-4F73-83F9-3ACF25DEC44A}" destId="{DE6CF75F-694F-42BF-BECE-CF0754551ACE}" srcOrd="1" destOrd="0" presId="urn:microsoft.com/office/officeart/2005/8/layout/list1"/>
    <dgm:cxn modelId="{83031664-7037-43D2-BC1F-C5864B2175D5}" type="presParOf" srcId="{C4A8E20D-8578-4F73-83F9-3ACF25DEC44A}" destId="{2938F9A7-5615-4C84-9F7B-8966DC320F4D}" srcOrd="2" destOrd="0" presId="urn:microsoft.com/office/officeart/2005/8/layout/list1"/>
    <dgm:cxn modelId="{1C17E408-E3D0-4566-B01C-1955E918C488}" type="presParOf" srcId="{C4A8E20D-8578-4F73-83F9-3ACF25DEC44A}" destId="{63C11384-4B44-404E-8B0D-745B6327EF49}" srcOrd="3" destOrd="0" presId="urn:microsoft.com/office/officeart/2005/8/layout/list1"/>
    <dgm:cxn modelId="{B2F93DF8-E59A-4B9D-B674-B06895C046A0}" type="presParOf" srcId="{C4A8E20D-8578-4F73-83F9-3ACF25DEC44A}" destId="{52EEF5B4-0C9E-45E7-AD2F-7E3570375973}" srcOrd="4" destOrd="0" presId="urn:microsoft.com/office/officeart/2005/8/layout/list1"/>
    <dgm:cxn modelId="{A65B0148-6C7E-4220-9B94-2426A71EEAD7}" type="presParOf" srcId="{52EEF5B4-0C9E-45E7-AD2F-7E3570375973}" destId="{DA792C17-A495-4DBF-9A8D-68A3C9B00EC7}" srcOrd="0" destOrd="0" presId="urn:microsoft.com/office/officeart/2005/8/layout/list1"/>
    <dgm:cxn modelId="{218471B5-6B7E-41FD-BD1B-DC728091738C}" type="presParOf" srcId="{52EEF5B4-0C9E-45E7-AD2F-7E3570375973}" destId="{87D1F7AE-5964-4E38-9EB9-11350B5571C4}" srcOrd="1" destOrd="0" presId="urn:microsoft.com/office/officeart/2005/8/layout/list1"/>
    <dgm:cxn modelId="{5A2963D5-2913-4563-96B5-442D3DAAB7D1}" type="presParOf" srcId="{C4A8E20D-8578-4F73-83F9-3ACF25DEC44A}" destId="{9F2B55F1-080A-4FDA-A19F-13059D0BE798}" srcOrd="5" destOrd="0" presId="urn:microsoft.com/office/officeart/2005/8/layout/list1"/>
    <dgm:cxn modelId="{02306949-8F0E-42DE-BC10-620A64E799CC}" type="presParOf" srcId="{C4A8E20D-8578-4F73-83F9-3ACF25DEC44A}" destId="{95851F01-4221-4B47-B4CF-DE09293CB7B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F65D7-AE69-464C-BE66-5C57D7683AEB}" type="doc">
      <dgm:prSet loTypeId="urn:microsoft.com/office/officeart/2008/layout/VerticalCircleList" loCatId="list" qsTypeId="urn:microsoft.com/office/officeart/2005/8/quickstyle/simple1" qsCatId="simple" csTypeId="urn:microsoft.com/office/officeart/2005/8/colors/accent1_2" csCatId="accent1"/>
      <dgm:spPr/>
      <dgm:t>
        <a:bodyPr/>
        <a:lstStyle/>
        <a:p>
          <a:endParaRPr lang="en-US"/>
        </a:p>
      </dgm:t>
    </dgm:pt>
    <dgm:pt modelId="{61481E7E-51F7-49AE-B115-0BF9DCF1985A}">
      <dgm:prSet/>
      <dgm:spPr/>
      <dgm:t>
        <a:bodyPr/>
        <a:lstStyle/>
        <a:p>
          <a:pPr rtl="0"/>
          <a:r>
            <a:rPr lang="en-US" b="1" dirty="0" smtClean="0"/>
            <a:t>RESEARCH DESIGN- </a:t>
          </a:r>
          <a:r>
            <a:rPr lang="en-US" dirty="0" smtClean="0"/>
            <a:t>Literature review based study.</a:t>
          </a:r>
          <a:endParaRPr lang="en-US" dirty="0"/>
        </a:p>
      </dgm:t>
    </dgm:pt>
    <dgm:pt modelId="{0F1CF1F7-C227-4D11-BE68-F075B6662D1D}" type="parTrans" cxnId="{7EBCE74B-CD16-40A2-8806-9E1E4F5EEB07}">
      <dgm:prSet/>
      <dgm:spPr/>
      <dgm:t>
        <a:bodyPr/>
        <a:lstStyle/>
        <a:p>
          <a:endParaRPr lang="en-US"/>
        </a:p>
      </dgm:t>
    </dgm:pt>
    <dgm:pt modelId="{86916786-2BF0-4DE3-9897-330E7E4D6B56}" type="sibTrans" cxnId="{7EBCE74B-CD16-40A2-8806-9E1E4F5EEB07}">
      <dgm:prSet/>
      <dgm:spPr/>
      <dgm:t>
        <a:bodyPr/>
        <a:lstStyle/>
        <a:p>
          <a:endParaRPr lang="en-US"/>
        </a:p>
      </dgm:t>
    </dgm:pt>
    <dgm:pt modelId="{50839CD8-FA4D-4C1A-8932-25F95C3C4DA5}">
      <dgm:prSet/>
      <dgm:spPr/>
      <dgm:t>
        <a:bodyPr/>
        <a:lstStyle/>
        <a:p>
          <a:pPr rtl="0"/>
          <a:r>
            <a:rPr lang="en-US" b="1" dirty="0" smtClean="0"/>
            <a:t>SEARCH STRATEGY-  </a:t>
          </a:r>
          <a:r>
            <a:rPr lang="en-US" dirty="0" smtClean="0"/>
            <a:t>Databases searched- google scholar, PubMed</a:t>
          </a:r>
          <a:endParaRPr lang="en-US" dirty="0"/>
        </a:p>
      </dgm:t>
    </dgm:pt>
    <dgm:pt modelId="{9D805465-C6CB-4793-BEFE-44580EE627D9}" type="parTrans" cxnId="{963D0A9D-E8DD-4D1F-B618-782AE1315FA3}">
      <dgm:prSet/>
      <dgm:spPr/>
      <dgm:t>
        <a:bodyPr/>
        <a:lstStyle/>
        <a:p>
          <a:endParaRPr lang="en-US"/>
        </a:p>
      </dgm:t>
    </dgm:pt>
    <dgm:pt modelId="{B49F0EB8-A676-460A-8409-255C004B55E5}" type="sibTrans" cxnId="{963D0A9D-E8DD-4D1F-B618-782AE1315FA3}">
      <dgm:prSet/>
      <dgm:spPr/>
      <dgm:t>
        <a:bodyPr/>
        <a:lstStyle/>
        <a:p>
          <a:endParaRPr lang="en-US"/>
        </a:p>
      </dgm:t>
    </dgm:pt>
    <dgm:pt modelId="{8EB4847C-C3D3-43AC-AB6E-45B44AE3C4BE}">
      <dgm:prSet/>
      <dgm:spPr/>
      <dgm:t>
        <a:bodyPr/>
        <a:lstStyle/>
        <a:p>
          <a:pPr rtl="0"/>
          <a:r>
            <a:rPr lang="en-US" b="1" dirty="0" smtClean="0"/>
            <a:t>KEYWORDS</a:t>
          </a:r>
          <a:r>
            <a:rPr lang="en-US" dirty="0" smtClean="0"/>
            <a:t>- Probiotics, Indian scenario,  Indian market, Future prospect.</a:t>
          </a:r>
          <a:endParaRPr lang="en-US" dirty="0"/>
        </a:p>
      </dgm:t>
    </dgm:pt>
    <dgm:pt modelId="{18F59B5C-0EEF-4892-85CE-BAFB471DC8FD}" type="parTrans" cxnId="{67EBE31D-8082-4AD1-BAFC-6CFE42BE1FBB}">
      <dgm:prSet/>
      <dgm:spPr/>
      <dgm:t>
        <a:bodyPr/>
        <a:lstStyle/>
        <a:p>
          <a:endParaRPr lang="en-US"/>
        </a:p>
      </dgm:t>
    </dgm:pt>
    <dgm:pt modelId="{375F688F-FFA3-4D80-84F2-4B44B182488C}" type="sibTrans" cxnId="{67EBE31D-8082-4AD1-BAFC-6CFE42BE1FBB}">
      <dgm:prSet/>
      <dgm:spPr/>
      <dgm:t>
        <a:bodyPr/>
        <a:lstStyle/>
        <a:p>
          <a:endParaRPr lang="en-US"/>
        </a:p>
      </dgm:t>
    </dgm:pt>
    <dgm:pt modelId="{97A2E3D4-9301-4585-A752-B93C7DFA6C74}">
      <dgm:prSet/>
      <dgm:spPr/>
      <dgm:t>
        <a:bodyPr/>
        <a:lstStyle/>
        <a:p>
          <a:pPr rtl="0"/>
          <a:r>
            <a:rPr lang="en-US" b="1" dirty="0" smtClean="0"/>
            <a:t>INCLUSION CRITERIA- </a:t>
          </a:r>
          <a:r>
            <a:rPr lang="en-US" dirty="0" smtClean="0"/>
            <a:t>only those article were reviewed which were related to probiotics in the Indian market.</a:t>
          </a:r>
          <a:endParaRPr lang="en-US" dirty="0"/>
        </a:p>
      </dgm:t>
    </dgm:pt>
    <dgm:pt modelId="{9F7468AD-98BC-40F8-A66F-F822EA1CD26E}" type="parTrans" cxnId="{BD94DC1E-5A28-42A2-8338-F3ECF43A6353}">
      <dgm:prSet/>
      <dgm:spPr/>
      <dgm:t>
        <a:bodyPr/>
        <a:lstStyle/>
        <a:p>
          <a:endParaRPr lang="en-US"/>
        </a:p>
      </dgm:t>
    </dgm:pt>
    <dgm:pt modelId="{016EC880-15DE-4C3F-9254-D03F0D1EC397}" type="sibTrans" cxnId="{BD94DC1E-5A28-42A2-8338-F3ECF43A6353}">
      <dgm:prSet/>
      <dgm:spPr/>
      <dgm:t>
        <a:bodyPr/>
        <a:lstStyle/>
        <a:p>
          <a:endParaRPr lang="en-US"/>
        </a:p>
      </dgm:t>
    </dgm:pt>
    <dgm:pt modelId="{0201B16F-B273-4DA1-8CB7-6CF34359C02B}">
      <dgm:prSet/>
      <dgm:spPr/>
      <dgm:t>
        <a:bodyPr/>
        <a:lstStyle/>
        <a:p>
          <a:pPr rtl="0"/>
          <a:r>
            <a:rPr lang="en-US" b="1" dirty="0" smtClean="0"/>
            <a:t>GEOGRAPHIC LOCATION- </a:t>
          </a:r>
          <a:r>
            <a:rPr lang="en-US" dirty="0" smtClean="0"/>
            <a:t>India</a:t>
          </a:r>
          <a:endParaRPr lang="en-US" dirty="0"/>
        </a:p>
      </dgm:t>
    </dgm:pt>
    <dgm:pt modelId="{570F53ED-273D-44BB-9334-9F8DBD7628A9}" type="parTrans" cxnId="{4BF021FB-48A4-49D2-8A25-2E5876B5580E}">
      <dgm:prSet/>
      <dgm:spPr/>
      <dgm:t>
        <a:bodyPr/>
        <a:lstStyle/>
        <a:p>
          <a:endParaRPr lang="en-US"/>
        </a:p>
      </dgm:t>
    </dgm:pt>
    <dgm:pt modelId="{55F14BA3-2690-4D58-9C9D-89F84E92F244}" type="sibTrans" cxnId="{4BF021FB-48A4-49D2-8A25-2E5876B5580E}">
      <dgm:prSet/>
      <dgm:spPr/>
      <dgm:t>
        <a:bodyPr/>
        <a:lstStyle/>
        <a:p>
          <a:endParaRPr lang="en-US"/>
        </a:p>
      </dgm:t>
    </dgm:pt>
    <dgm:pt modelId="{5E7BFCE4-9237-4FE6-98CA-DF91909126FC}" type="pres">
      <dgm:prSet presAssocID="{660F65D7-AE69-464C-BE66-5C57D7683AEB}" presName="Name0" presStyleCnt="0">
        <dgm:presLayoutVars>
          <dgm:dir/>
        </dgm:presLayoutVars>
      </dgm:prSet>
      <dgm:spPr/>
      <dgm:t>
        <a:bodyPr/>
        <a:lstStyle/>
        <a:p>
          <a:endParaRPr lang="en-US"/>
        </a:p>
      </dgm:t>
    </dgm:pt>
    <dgm:pt modelId="{BE73CC46-66FD-4C91-88F1-2EF994EB3487}" type="pres">
      <dgm:prSet presAssocID="{61481E7E-51F7-49AE-B115-0BF9DCF1985A}" presName="noChildren" presStyleCnt="0"/>
      <dgm:spPr/>
    </dgm:pt>
    <dgm:pt modelId="{0F6A9C38-F406-45DB-BB8D-29F7BBBF9C8C}" type="pres">
      <dgm:prSet presAssocID="{61481E7E-51F7-49AE-B115-0BF9DCF1985A}" presName="gap" presStyleCnt="0"/>
      <dgm:spPr/>
    </dgm:pt>
    <dgm:pt modelId="{47FF5E83-9C6A-4B1F-A4E7-3E226C2A13CA}" type="pres">
      <dgm:prSet presAssocID="{61481E7E-51F7-49AE-B115-0BF9DCF1985A}" presName="medCircle2" presStyleLbl="vennNode1" presStyleIdx="0" presStyleCnt="5"/>
      <dgm:spPr/>
    </dgm:pt>
    <dgm:pt modelId="{284FAFE7-AACC-4C9E-8980-D1C0262C3393}" type="pres">
      <dgm:prSet presAssocID="{61481E7E-51F7-49AE-B115-0BF9DCF1985A}" presName="txLvlOnly1" presStyleLbl="revTx" presStyleIdx="0" presStyleCnt="5"/>
      <dgm:spPr/>
      <dgm:t>
        <a:bodyPr/>
        <a:lstStyle/>
        <a:p>
          <a:endParaRPr lang="en-US"/>
        </a:p>
      </dgm:t>
    </dgm:pt>
    <dgm:pt modelId="{8CEDA52F-196A-42DB-B3D8-AE0ABB8D0AF6}" type="pres">
      <dgm:prSet presAssocID="{50839CD8-FA4D-4C1A-8932-25F95C3C4DA5}" presName="noChildren" presStyleCnt="0"/>
      <dgm:spPr/>
    </dgm:pt>
    <dgm:pt modelId="{7008434B-C749-4AD6-B4D6-A4F36189DA52}" type="pres">
      <dgm:prSet presAssocID="{50839CD8-FA4D-4C1A-8932-25F95C3C4DA5}" presName="gap" presStyleCnt="0"/>
      <dgm:spPr/>
    </dgm:pt>
    <dgm:pt modelId="{FB0D0CE6-7E6A-4E7C-AFA9-ACBA6E9CCD12}" type="pres">
      <dgm:prSet presAssocID="{50839CD8-FA4D-4C1A-8932-25F95C3C4DA5}" presName="medCircle2" presStyleLbl="vennNode1" presStyleIdx="1" presStyleCnt="5"/>
      <dgm:spPr/>
    </dgm:pt>
    <dgm:pt modelId="{FD85B62C-B5E4-4B8D-89ED-9689D5955BAE}" type="pres">
      <dgm:prSet presAssocID="{50839CD8-FA4D-4C1A-8932-25F95C3C4DA5}" presName="txLvlOnly1" presStyleLbl="revTx" presStyleIdx="1" presStyleCnt="5"/>
      <dgm:spPr/>
      <dgm:t>
        <a:bodyPr/>
        <a:lstStyle/>
        <a:p>
          <a:endParaRPr lang="en-US"/>
        </a:p>
      </dgm:t>
    </dgm:pt>
    <dgm:pt modelId="{2D2A47E9-A78B-4D6C-93DF-6137CF8E890D}" type="pres">
      <dgm:prSet presAssocID="{8EB4847C-C3D3-43AC-AB6E-45B44AE3C4BE}" presName="noChildren" presStyleCnt="0"/>
      <dgm:spPr/>
    </dgm:pt>
    <dgm:pt modelId="{7FB57CE4-A961-4588-BA45-FDE2A69787C3}" type="pres">
      <dgm:prSet presAssocID="{8EB4847C-C3D3-43AC-AB6E-45B44AE3C4BE}" presName="gap" presStyleCnt="0"/>
      <dgm:spPr/>
    </dgm:pt>
    <dgm:pt modelId="{1375A1B9-8F5A-49D6-919D-8100FC6AD211}" type="pres">
      <dgm:prSet presAssocID="{8EB4847C-C3D3-43AC-AB6E-45B44AE3C4BE}" presName="medCircle2" presStyleLbl="vennNode1" presStyleIdx="2" presStyleCnt="5"/>
      <dgm:spPr/>
    </dgm:pt>
    <dgm:pt modelId="{203A0E94-B495-4D1E-9297-4A27F92F1B97}" type="pres">
      <dgm:prSet presAssocID="{8EB4847C-C3D3-43AC-AB6E-45B44AE3C4BE}" presName="txLvlOnly1" presStyleLbl="revTx" presStyleIdx="2" presStyleCnt="5"/>
      <dgm:spPr/>
      <dgm:t>
        <a:bodyPr/>
        <a:lstStyle/>
        <a:p>
          <a:endParaRPr lang="en-US"/>
        </a:p>
      </dgm:t>
    </dgm:pt>
    <dgm:pt modelId="{8DC927FF-0723-4521-8269-25B17416FADC}" type="pres">
      <dgm:prSet presAssocID="{97A2E3D4-9301-4585-A752-B93C7DFA6C74}" presName="noChildren" presStyleCnt="0"/>
      <dgm:spPr/>
    </dgm:pt>
    <dgm:pt modelId="{1E047CF0-0295-4E6D-A872-88E85C19B21C}" type="pres">
      <dgm:prSet presAssocID="{97A2E3D4-9301-4585-A752-B93C7DFA6C74}" presName="gap" presStyleCnt="0"/>
      <dgm:spPr/>
    </dgm:pt>
    <dgm:pt modelId="{DA3C5410-FEA7-4B91-BAE3-E64358F6A48D}" type="pres">
      <dgm:prSet presAssocID="{97A2E3D4-9301-4585-A752-B93C7DFA6C74}" presName="medCircle2" presStyleLbl="vennNode1" presStyleIdx="3" presStyleCnt="5"/>
      <dgm:spPr/>
    </dgm:pt>
    <dgm:pt modelId="{D41ED463-71A4-40B1-A791-45181D1E5B2C}" type="pres">
      <dgm:prSet presAssocID="{97A2E3D4-9301-4585-A752-B93C7DFA6C74}" presName="txLvlOnly1" presStyleLbl="revTx" presStyleIdx="3" presStyleCnt="5"/>
      <dgm:spPr/>
      <dgm:t>
        <a:bodyPr/>
        <a:lstStyle/>
        <a:p>
          <a:endParaRPr lang="en-US"/>
        </a:p>
      </dgm:t>
    </dgm:pt>
    <dgm:pt modelId="{6967FBFA-8CB6-4BBA-A480-5EF5DE79F995}" type="pres">
      <dgm:prSet presAssocID="{0201B16F-B273-4DA1-8CB7-6CF34359C02B}" presName="noChildren" presStyleCnt="0"/>
      <dgm:spPr/>
    </dgm:pt>
    <dgm:pt modelId="{EB243FBE-62BB-493C-97D7-95AD991C4D81}" type="pres">
      <dgm:prSet presAssocID="{0201B16F-B273-4DA1-8CB7-6CF34359C02B}" presName="gap" presStyleCnt="0"/>
      <dgm:spPr/>
    </dgm:pt>
    <dgm:pt modelId="{FD759E0B-6E23-45FF-BFBC-31B5CA56DC1C}" type="pres">
      <dgm:prSet presAssocID="{0201B16F-B273-4DA1-8CB7-6CF34359C02B}" presName="medCircle2" presStyleLbl="vennNode1" presStyleIdx="4" presStyleCnt="5"/>
      <dgm:spPr/>
    </dgm:pt>
    <dgm:pt modelId="{6F862759-8109-4063-B21A-4D9E6318BDA6}" type="pres">
      <dgm:prSet presAssocID="{0201B16F-B273-4DA1-8CB7-6CF34359C02B}" presName="txLvlOnly1" presStyleLbl="revTx" presStyleIdx="4" presStyleCnt="5"/>
      <dgm:spPr/>
      <dgm:t>
        <a:bodyPr/>
        <a:lstStyle/>
        <a:p>
          <a:endParaRPr lang="en-US"/>
        </a:p>
      </dgm:t>
    </dgm:pt>
  </dgm:ptLst>
  <dgm:cxnLst>
    <dgm:cxn modelId="{7EBCE74B-CD16-40A2-8806-9E1E4F5EEB07}" srcId="{660F65D7-AE69-464C-BE66-5C57D7683AEB}" destId="{61481E7E-51F7-49AE-B115-0BF9DCF1985A}" srcOrd="0" destOrd="0" parTransId="{0F1CF1F7-C227-4D11-BE68-F075B6662D1D}" sibTransId="{86916786-2BF0-4DE3-9897-330E7E4D6B56}"/>
    <dgm:cxn modelId="{BD94DC1E-5A28-42A2-8338-F3ECF43A6353}" srcId="{660F65D7-AE69-464C-BE66-5C57D7683AEB}" destId="{97A2E3D4-9301-4585-A752-B93C7DFA6C74}" srcOrd="3" destOrd="0" parTransId="{9F7468AD-98BC-40F8-A66F-F822EA1CD26E}" sibTransId="{016EC880-15DE-4C3F-9254-D03F0D1EC397}"/>
    <dgm:cxn modelId="{26F7201D-2291-4F53-95F7-AC0D7CA0285D}" type="presOf" srcId="{50839CD8-FA4D-4C1A-8932-25F95C3C4DA5}" destId="{FD85B62C-B5E4-4B8D-89ED-9689D5955BAE}" srcOrd="0" destOrd="0" presId="urn:microsoft.com/office/officeart/2008/layout/VerticalCircleList"/>
    <dgm:cxn modelId="{2EEAF6E6-98D0-4661-AB45-1A5E4F9CDE29}" type="presOf" srcId="{0201B16F-B273-4DA1-8CB7-6CF34359C02B}" destId="{6F862759-8109-4063-B21A-4D9E6318BDA6}" srcOrd="0" destOrd="0" presId="urn:microsoft.com/office/officeart/2008/layout/VerticalCircleList"/>
    <dgm:cxn modelId="{02744F73-0194-4409-84B5-E5A716A7C813}" type="presOf" srcId="{8EB4847C-C3D3-43AC-AB6E-45B44AE3C4BE}" destId="{203A0E94-B495-4D1E-9297-4A27F92F1B97}" srcOrd="0" destOrd="0" presId="urn:microsoft.com/office/officeart/2008/layout/VerticalCircleList"/>
    <dgm:cxn modelId="{97661FC9-0E8E-463F-A585-4E7DAABC02D5}" type="presOf" srcId="{97A2E3D4-9301-4585-A752-B93C7DFA6C74}" destId="{D41ED463-71A4-40B1-A791-45181D1E5B2C}" srcOrd="0" destOrd="0" presId="urn:microsoft.com/office/officeart/2008/layout/VerticalCircleList"/>
    <dgm:cxn modelId="{4BF021FB-48A4-49D2-8A25-2E5876B5580E}" srcId="{660F65D7-AE69-464C-BE66-5C57D7683AEB}" destId="{0201B16F-B273-4DA1-8CB7-6CF34359C02B}" srcOrd="4" destOrd="0" parTransId="{570F53ED-273D-44BB-9334-9F8DBD7628A9}" sibTransId="{55F14BA3-2690-4D58-9C9D-89F84E92F244}"/>
    <dgm:cxn modelId="{67EBE31D-8082-4AD1-BAFC-6CFE42BE1FBB}" srcId="{660F65D7-AE69-464C-BE66-5C57D7683AEB}" destId="{8EB4847C-C3D3-43AC-AB6E-45B44AE3C4BE}" srcOrd="2" destOrd="0" parTransId="{18F59B5C-0EEF-4892-85CE-BAFB471DC8FD}" sibTransId="{375F688F-FFA3-4D80-84F2-4B44B182488C}"/>
    <dgm:cxn modelId="{EC626BC8-E5ED-4D8B-A950-DA69F2552305}" type="presOf" srcId="{61481E7E-51F7-49AE-B115-0BF9DCF1985A}" destId="{284FAFE7-AACC-4C9E-8980-D1C0262C3393}" srcOrd="0" destOrd="0" presId="urn:microsoft.com/office/officeart/2008/layout/VerticalCircleList"/>
    <dgm:cxn modelId="{8E31A76E-0338-49E3-8ACC-3BD0244443B9}" type="presOf" srcId="{660F65D7-AE69-464C-BE66-5C57D7683AEB}" destId="{5E7BFCE4-9237-4FE6-98CA-DF91909126FC}" srcOrd="0" destOrd="0" presId="urn:microsoft.com/office/officeart/2008/layout/VerticalCircleList"/>
    <dgm:cxn modelId="{963D0A9D-E8DD-4D1F-B618-782AE1315FA3}" srcId="{660F65D7-AE69-464C-BE66-5C57D7683AEB}" destId="{50839CD8-FA4D-4C1A-8932-25F95C3C4DA5}" srcOrd="1" destOrd="0" parTransId="{9D805465-C6CB-4793-BEFE-44580EE627D9}" sibTransId="{B49F0EB8-A676-460A-8409-255C004B55E5}"/>
    <dgm:cxn modelId="{650B502E-84FC-4767-9389-D7CBB7629CD4}" type="presParOf" srcId="{5E7BFCE4-9237-4FE6-98CA-DF91909126FC}" destId="{BE73CC46-66FD-4C91-88F1-2EF994EB3487}" srcOrd="0" destOrd="0" presId="urn:microsoft.com/office/officeart/2008/layout/VerticalCircleList"/>
    <dgm:cxn modelId="{7073AC83-1D11-4F58-B7D4-3D20DBF50778}" type="presParOf" srcId="{BE73CC46-66FD-4C91-88F1-2EF994EB3487}" destId="{0F6A9C38-F406-45DB-BB8D-29F7BBBF9C8C}" srcOrd="0" destOrd="0" presId="urn:microsoft.com/office/officeart/2008/layout/VerticalCircleList"/>
    <dgm:cxn modelId="{D7D78CAD-5A5E-4D0A-B689-B05F7069A9A5}" type="presParOf" srcId="{BE73CC46-66FD-4C91-88F1-2EF994EB3487}" destId="{47FF5E83-9C6A-4B1F-A4E7-3E226C2A13CA}" srcOrd="1" destOrd="0" presId="urn:microsoft.com/office/officeart/2008/layout/VerticalCircleList"/>
    <dgm:cxn modelId="{1E7E8E15-2073-46B5-B147-12DBC57A6E47}" type="presParOf" srcId="{BE73CC46-66FD-4C91-88F1-2EF994EB3487}" destId="{284FAFE7-AACC-4C9E-8980-D1C0262C3393}" srcOrd="2" destOrd="0" presId="urn:microsoft.com/office/officeart/2008/layout/VerticalCircleList"/>
    <dgm:cxn modelId="{7B4F5C37-1976-46E8-B127-2D18C2ABF1D6}" type="presParOf" srcId="{5E7BFCE4-9237-4FE6-98CA-DF91909126FC}" destId="{8CEDA52F-196A-42DB-B3D8-AE0ABB8D0AF6}" srcOrd="1" destOrd="0" presId="urn:microsoft.com/office/officeart/2008/layout/VerticalCircleList"/>
    <dgm:cxn modelId="{AD33407E-27EA-47CA-AB9E-B0C66ED99C26}" type="presParOf" srcId="{8CEDA52F-196A-42DB-B3D8-AE0ABB8D0AF6}" destId="{7008434B-C749-4AD6-B4D6-A4F36189DA52}" srcOrd="0" destOrd="0" presId="urn:microsoft.com/office/officeart/2008/layout/VerticalCircleList"/>
    <dgm:cxn modelId="{AC7A55C8-F439-4448-91D6-AE0B5B2A74DB}" type="presParOf" srcId="{8CEDA52F-196A-42DB-B3D8-AE0ABB8D0AF6}" destId="{FB0D0CE6-7E6A-4E7C-AFA9-ACBA6E9CCD12}" srcOrd="1" destOrd="0" presId="urn:microsoft.com/office/officeart/2008/layout/VerticalCircleList"/>
    <dgm:cxn modelId="{3A9FD62A-92CC-4503-BF9A-9FEB6CBD89A5}" type="presParOf" srcId="{8CEDA52F-196A-42DB-B3D8-AE0ABB8D0AF6}" destId="{FD85B62C-B5E4-4B8D-89ED-9689D5955BAE}" srcOrd="2" destOrd="0" presId="urn:microsoft.com/office/officeart/2008/layout/VerticalCircleList"/>
    <dgm:cxn modelId="{2A0AAC8A-51F1-4F1F-902C-8B123C321902}" type="presParOf" srcId="{5E7BFCE4-9237-4FE6-98CA-DF91909126FC}" destId="{2D2A47E9-A78B-4D6C-93DF-6137CF8E890D}" srcOrd="2" destOrd="0" presId="urn:microsoft.com/office/officeart/2008/layout/VerticalCircleList"/>
    <dgm:cxn modelId="{DD05C13C-AEEF-4E30-9360-E03A8880B999}" type="presParOf" srcId="{2D2A47E9-A78B-4D6C-93DF-6137CF8E890D}" destId="{7FB57CE4-A961-4588-BA45-FDE2A69787C3}" srcOrd="0" destOrd="0" presId="urn:microsoft.com/office/officeart/2008/layout/VerticalCircleList"/>
    <dgm:cxn modelId="{7A42748F-B263-47F3-A0D7-4D53E4F823C9}" type="presParOf" srcId="{2D2A47E9-A78B-4D6C-93DF-6137CF8E890D}" destId="{1375A1B9-8F5A-49D6-919D-8100FC6AD211}" srcOrd="1" destOrd="0" presId="urn:microsoft.com/office/officeart/2008/layout/VerticalCircleList"/>
    <dgm:cxn modelId="{4544B596-24A3-4132-82F9-DDEE6934C619}" type="presParOf" srcId="{2D2A47E9-A78B-4D6C-93DF-6137CF8E890D}" destId="{203A0E94-B495-4D1E-9297-4A27F92F1B97}" srcOrd="2" destOrd="0" presId="urn:microsoft.com/office/officeart/2008/layout/VerticalCircleList"/>
    <dgm:cxn modelId="{7D0EBA1A-32EC-489D-8277-189B5EA8304E}" type="presParOf" srcId="{5E7BFCE4-9237-4FE6-98CA-DF91909126FC}" destId="{8DC927FF-0723-4521-8269-25B17416FADC}" srcOrd="3" destOrd="0" presId="urn:microsoft.com/office/officeart/2008/layout/VerticalCircleList"/>
    <dgm:cxn modelId="{39738A2A-889B-46F4-9648-C8DA3E474ED8}" type="presParOf" srcId="{8DC927FF-0723-4521-8269-25B17416FADC}" destId="{1E047CF0-0295-4E6D-A872-88E85C19B21C}" srcOrd="0" destOrd="0" presId="urn:microsoft.com/office/officeart/2008/layout/VerticalCircleList"/>
    <dgm:cxn modelId="{CBC7857A-60ED-4A2B-AF3D-97BFD62D1AE9}" type="presParOf" srcId="{8DC927FF-0723-4521-8269-25B17416FADC}" destId="{DA3C5410-FEA7-4B91-BAE3-E64358F6A48D}" srcOrd="1" destOrd="0" presId="urn:microsoft.com/office/officeart/2008/layout/VerticalCircleList"/>
    <dgm:cxn modelId="{3007E414-BBA5-4E0B-A660-C2535853F99E}" type="presParOf" srcId="{8DC927FF-0723-4521-8269-25B17416FADC}" destId="{D41ED463-71A4-40B1-A791-45181D1E5B2C}" srcOrd="2" destOrd="0" presId="urn:microsoft.com/office/officeart/2008/layout/VerticalCircleList"/>
    <dgm:cxn modelId="{E7D8397E-94AB-4EFA-B14B-D148167AB864}" type="presParOf" srcId="{5E7BFCE4-9237-4FE6-98CA-DF91909126FC}" destId="{6967FBFA-8CB6-4BBA-A480-5EF5DE79F995}" srcOrd="4" destOrd="0" presId="urn:microsoft.com/office/officeart/2008/layout/VerticalCircleList"/>
    <dgm:cxn modelId="{F164E9C8-3961-4C18-9F0F-425FB1DAF443}" type="presParOf" srcId="{6967FBFA-8CB6-4BBA-A480-5EF5DE79F995}" destId="{EB243FBE-62BB-493C-97D7-95AD991C4D81}" srcOrd="0" destOrd="0" presId="urn:microsoft.com/office/officeart/2008/layout/VerticalCircleList"/>
    <dgm:cxn modelId="{2D9E8947-D7D9-4A45-A367-EDAB68872981}" type="presParOf" srcId="{6967FBFA-8CB6-4BBA-A480-5EF5DE79F995}" destId="{FD759E0B-6E23-45FF-BFBC-31B5CA56DC1C}" srcOrd="1" destOrd="0" presId="urn:microsoft.com/office/officeart/2008/layout/VerticalCircleList"/>
    <dgm:cxn modelId="{9E785FB2-204F-4C86-9C44-94CCFE0B2542}" type="presParOf" srcId="{6967FBFA-8CB6-4BBA-A480-5EF5DE79F995}" destId="{6F862759-8109-4063-B21A-4D9E6318BDA6}"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8F9A7-5615-4C84-9F7B-8966DC320F4D}">
      <dsp:nvSpPr>
        <dsp:cNvPr id="0" name=""/>
        <dsp:cNvSpPr/>
      </dsp:nvSpPr>
      <dsp:spPr>
        <a:xfrm>
          <a:off x="0" y="348857"/>
          <a:ext cx="9173307" cy="978075"/>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11951" tIns="479044" rIns="711951" bIns="163576"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Identify opportunities for market growth and potential areas </a:t>
          </a:r>
          <a:endParaRPr lang="en-US" sz="2300" kern="1200" dirty="0"/>
        </a:p>
      </dsp:txBody>
      <dsp:txXfrm>
        <a:off x="0" y="348857"/>
        <a:ext cx="9173307" cy="978075"/>
      </dsp:txXfrm>
    </dsp:sp>
    <dsp:sp modelId="{19B98E41-CCDF-475B-B456-04A8C34844FD}">
      <dsp:nvSpPr>
        <dsp:cNvPr id="0" name=""/>
        <dsp:cNvSpPr/>
      </dsp:nvSpPr>
      <dsp:spPr>
        <a:xfrm>
          <a:off x="458665" y="9377"/>
          <a:ext cx="6421314" cy="6789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2710" tIns="0" rIns="242710" bIns="0" numCol="1" spcCol="1270" anchor="ctr" anchorCtr="0">
          <a:noAutofit/>
        </a:bodyPr>
        <a:lstStyle/>
        <a:p>
          <a:pPr lvl="0" algn="l" defTabSz="1600200" rtl="0">
            <a:lnSpc>
              <a:spcPct val="90000"/>
            </a:lnSpc>
            <a:spcBef>
              <a:spcPct val="0"/>
            </a:spcBef>
            <a:spcAft>
              <a:spcPct val="35000"/>
            </a:spcAft>
          </a:pPr>
          <a:r>
            <a:rPr lang="en-US" sz="3600" kern="1200" dirty="0" smtClean="0"/>
            <a:t>PRIMARY OBJECTIVE</a:t>
          </a:r>
          <a:endParaRPr lang="en-US" sz="3600" kern="1200" dirty="0"/>
        </a:p>
      </dsp:txBody>
      <dsp:txXfrm>
        <a:off x="491809" y="42521"/>
        <a:ext cx="6355026" cy="612672"/>
      </dsp:txXfrm>
    </dsp:sp>
    <dsp:sp modelId="{95851F01-4221-4B47-B4CF-DE09293CB7BE}">
      <dsp:nvSpPr>
        <dsp:cNvPr id="0" name=""/>
        <dsp:cNvSpPr/>
      </dsp:nvSpPr>
      <dsp:spPr>
        <a:xfrm>
          <a:off x="0" y="1790613"/>
          <a:ext cx="9173307" cy="1738800"/>
        </a:xfrm>
        <a:prstGeom prst="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11951" tIns="479044" rIns="711951" bIns="163576"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Manufacturing of Probiotics in Indian Market</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Consumption of Probiotics in Indian Market</a:t>
          </a:r>
          <a:endParaRPr lang="en-US" sz="2300" kern="1200" dirty="0"/>
        </a:p>
        <a:p>
          <a:pPr marL="228600" lvl="1" indent="-228600" algn="l" defTabSz="1022350" rtl="0">
            <a:lnSpc>
              <a:spcPct val="90000"/>
            </a:lnSpc>
            <a:spcBef>
              <a:spcPct val="0"/>
            </a:spcBef>
            <a:spcAft>
              <a:spcPct val="15000"/>
            </a:spcAft>
            <a:buChar char="••"/>
          </a:pPr>
          <a:endParaRPr lang="en-US" sz="2300" kern="1200" dirty="0"/>
        </a:p>
      </dsp:txBody>
      <dsp:txXfrm>
        <a:off x="0" y="1790613"/>
        <a:ext cx="9173307" cy="1738800"/>
      </dsp:txXfrm>
    </dsp:sp>
    <dsp:sp modelId="{87D1F7AE-5964-4E38-9EB9-11350B5571C4}">
      <dsp:nvSpPr>
        <dsp:cNvPr id="0" name=""/>
        <dsp:cNvSpPr/>
      </dsp:nvSpPr>
      <dsp:spPr>
        <a:xfrm>
          <a:off x="458665" y="1451133"/>
          <a:ext cx="6421314" cy="678960"/>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2710" tIns="0" rIns="242710" bIns="0" numCol="1" spcCol="1270" anchor="ctr" anchorCtr="0">
          <a:noAutofit/>
        </a:bodyPr>
        <a:lstStyle/>
        <a:p>
          <a:pPr lvl="0" algn="l" defTabSz="1600200" rtl="0">
            <a:lnSpc>
              <a:spcPct val="90000"/>
            </a:lnSpc>
            <a:spcBef>
              <a:spcPct val="0"/>
            </a:spcBef>
            <a:spcAft>
              <a:spcPct val="35000"/>
            </a:spcAft>
          </a:pPr>
          <a:r>
            <a:rPr lang="en-US" sz="3600" kern="1200" dirty="0" smtClean="0"/>
            <a:t>SECONDARY OBJECTIVE</a:t>
          </a:r>
          <a:endParaRPr lang="en-US" sz="3600" kern="1200" dirty="0"/>
        </a:p>
      </dsp:txBody>
      <dsp:txXfrm>
        <a:off x="491809" y="1484277"/>
        <a:ext cx="6355026"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F5E83-9C6A-4B1F-A4E7-3E226C2A13CA}">
      <dsp:nvSpPr>
        <dsp:cNvPr id="0" name=""/>
        <dsp:cNvSpPr/>
      </dsp:nvSpPr>
      <dsp:spPr>
        <a:xfrm>
          <a:off x="2662572" y="35"/>
          <a:ext cx="931328" cy="9313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84FAFE7-AACC-4C9E-8980-D1C0262C3393}">
      <dsp:nvSpPr>
        <dsp:cNvPr id="0" name=""/>
        <dsp:cNvSpPr/>
      </dsp:nvSpPr>
      <dsp:spPr>
        <a:xfrm>
          <a:off x="3128236" y="35"/>
          <a:ext cx="4968980" cy="93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en-US" sz="2000" b="1" kern="1200" dirty="0" smtClean="0"/>
            <a:t>RESEARCH DESIGN- </a:t>
          </a:r>
          <a:r>
            <a:rPr lang="en-US" sz="2000" kern="1200" dirty="0" smtClean="0"/>
            <a:t>Literature review based study.</a:t>
          </a:r>
          <a:endParaRPr lang="en-US" sz="2000" kern="1200" dirty="0"/>
        </a:p>
      </dsp:txBody>
      <dsp:txXfrm>
        <a:off x="3128236" y="35"/>
        <a:ext cx="4968980" cy="931328"/>
      </dsp:txXfrm>
    </dsp:sp>
    <dsp:sp modelId="{FB0D0CE6-7E6A-4E7C-AFA9-ACBA6E9CCD12}">
      <dsp:nvSpPr>
        <dsp:cNvPr id="0" name=""/>
        <dsp:cNvSpPr/>
      </dsp:nvSpPr>
      <dsp:spPr>
        <a:xfrm>
          <a:off x="2662572" y="931364"/>
          <a:ext cx="931328" cy="9313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D85B62C-B5E4-4B8D-89ED-9689D5955BAE}">
      <dsp:nvSpPr>
        <dsp:cNvPr id="0" name=""/>
        <dsp:cNvSpPr/>
      </dsp:nvSpPr>
      <dsp:spPr>
        <a:xfrm>
          <a:off x="3128236" y="931364"/>
          <a:ext cx="4968980" cy="93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en-US" sz="2000" b="1" kern="1200" dirty="0" smtClean="0"/>
            <a:t>SEARCH STRATEGY-  </a:t>
          </a:r>
          <a:r>
            <a:rPr lang="en-US" sz="2000" kern="1200" dirty="0" smtClean="0"/>
            <a:t>Databases searched- google scholar, PubMed</a:t>
          </a:r>
          <a:endParaRPr lang="en-US" sz="2000" kern="1200" dirty="0"/>
        </a:p>
      </dsp:txBody>
      <dsp:txXfrm>
        <a:off x="3128236" y="931364"/>
        <a:ext cx="4968980" cy="931328"/>
      </dsp:txXfrm>
    </dsp:sp>
    <dsp:sp modelId="{1375A1B9-8F5A-49D6-919D-8100FC6AD211}">
      <dsp:nvSpPr>
        <dsp:cNvPr id="0" name=""/>
        <dsp:cNvSpPr/>
      </dsp:nvSpPr>
      <dsp:spPr>
        <a:xfrm>
          <a:off x="2662572" y="1862693"/>
          <a:ext cx="931328" cy="9313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03A0E94-B495-4D1E-9297-4A27F92F1B97}">
      <dsp:nvSpPr>
        <dsp:cNvPr id="0" name=""/>
        <dsp:cNvSpPr/>
      </dsp:nvSpPr>
      <dsp:spPr>
        <a:xfrm>
          <a:off x="3128236" y="1862693"/>
          <a:ext cx="4968980" cy="93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en-US" sz="2000" b="1" kern="1200" dirty="0" smtClean="0"/>
            <a:t>KEYWORDS</a:t>
          </a:r>
          <a:r>
            <a:rPr lang="en-US" sz="2000" kern="1200" dirty="0" smtClean="0"/>
            <a:t>- Probiotics, Indian scenario,  Indian market, Future prospect.</a:t>
          </a:r>
          <a:endParaRPr lang="en-US" sz="2000" kern="1200" dirty="0"/>
        </a:p>
      </dsp:txBody>
      <dsp:txXfrm>
        <a:off x="3128236" y="1862693"/>
        <a:ext cx="4968980" cy="931328"/>
      </dsp:txXfrm>
    </dsp:sp>
    <dsp:sp modelId="{DA3C5410-FEA7-4B91-BAE3-E64358F6A48D}">
      <dsp:nvSpPr>
        <dsp:cNvPr id="0" name=""/>
        <dsp:cNvSpPr/>
      </dsp:nvSpPr>
      <dsp:spPr>
        <a:xfrm>
          <a:off x="2662572" y="2794021"/>
          <a:ext cx="931328" cy="9313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1ED463-71A4-40B1-A791-45181D1E5B2C}">
      <dsp:nvSpPr>
        <dsp:cNvPr id="0" name=""/>
        <dsp:cNvSpPr/>
      </dsp:nvSpPr>
      <dsp:spPr>
        <a:xfrm>
          <a:off x="3128236" y="2794021"/>
          <a:ext cx="4968980" cy="93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en-US" sz="2000" b="1" kern="1200" dirty="0" smtClean="0"/>
            <a:t>INCLUSION CRITERIA- </a:t>
          </a:r>
          <a:r>
            <a:rPr lang="en-US" sz="2000" kern="1200" dirty="0" smtClean="0"/>
            <a:t>only those article were reviewed which were related to probiotics in the Indian market.</a:t>
          </a:r>
          <a:endParaRPr lang="en-US" sz="2000" kern="1200" dirty="0"/>
        </a:p>
      </dsp:txBody>
      <dsp:txXfrm>
        <a:off x="3128236" y="2794021"/>
        <a:ext cx="4968980" cy="931328"/>
      </dsp:txXfrm>
    </dsp:sp>
    <dsp:sp modelId="{FD759E0B-6E23-45FF-BFBC-31B5CA56DC1C}">
      <dsp:nvSpPr>
        <dsp:cNvPr id="0" name=""/>
        <dsp:cNvSpPr/>
      </dsp:nvSpPr>
      <dsp:spPr>
        <a:xfrm>
          <a:off x="2662572" y="3725350"/>
          <a:ext cx="931328" cy="9313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F862759-8109-4063-B21A-4D9E6318BDA6}">
      <dsp:nvSpPr>
        <dsp:cNvPr id="0" name=""/>
        <dsp:cNvSpPr/>
      </dsp:nvSpPr>
      <dsp:spPr>
        <a:xfrm>
          <a:off x="3128236" y="3725350"/>
          <a:ext cx="4968980" cy="93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en-US" sz="2000" b="1" kern="1200" dirty="0" smtClean="0"/>
            <a:t>GEOGRAPHIC LOCATION- </a:t>
          </a:r>
          <a:r>
            <a:rPr lang="en-US" sz="2000" kern="1200" dirty="0" smtClean="0"/>
            <a:t>India</a:t>
          </a:r>
          <a:endParaRPr lang="en-US" sz="2000" kern="1200" dirty="0"/>
        </a:p>
      </dsp:txBody>
      <dsp:txXfrm>
        <a:off x="3128236" y="3725350"/>
        <a:ext cx="4968980" cy="9313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14-06-2023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14-06-2023</a:t>
            </a:fld>
            <a:endParaRPr lang="en-IN"/>
          </a:p>
        </p:txBody>
      </p:sp>
      <p:sp>
        <p:nvSpPr>
          <p:cNvPr id="5" name="Footer Placeholder 4">
            <a:extLst>
              <a:ext uri="{FF2B5EF4-FFF2-40B4-BE49-F238E27FC236}">
                <a16:creationId xmlns=""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14-06-2023</a:t>
            </a:fld>
            <a:endParaRPr lang="en-IN"/>
          </a:p>
        </p:txBody>
      </p:sp>
      <p:sp>
        <p:nvSpPr>
          <p:cNvPr id="5" name="Footer Placeholder 4">
            <a:extLst>
              <a:ext uri="{FF2B5EF4-FFF2-40B4-BE49-F238E27FC236}">
                <a16:creationId xmlns=""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14-06-2023</a:t>
            </a:fld>
            <a:endParaRPr lang="en-IN"/>
          </a:p>
        </p:txBody>
      </p:sp>
      <p:sp>
        <p:nvSpPr>
          <p:cNvPr id="5" name="Footer Placeholder 4">
            <a:extLst>
              <a:ext uri="{FF2B5EF4-FFF2-40B4-BE49-F238E27FC236}">
                <a16:creationId xmlns=""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14-06-2023</a:t>
            </a:fld>
            <a:endParaRPr lang="en-IN"/>
          </a:p>
        </p:txBody>
      </p:sp>
      <p:sp>
        <p:nvSpPr>
          <p:cNvPr id="5" name="Footer Placeholder 4">
            <a:extLst>
              <a:ext uri="{FF2B5EF4-FFF2-40B4-BE49-F238E27FC236}">
                <a16:creationId xmlns=""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14-06-2023</a:t>
            </a:fld>
            <a:endParaRPr lang="en-IN"/>
          </a:p>
        </p:txBody>
      </p:sp>
      <p:sp>
        <p:nvSpPr>
          <p:cNvPr id="5" name="Footer Placeholder 4">
            <a:extLst>
              <a:ext uri="{FF2B5EF4-FFF2-40B4-BE49-F238E27FC236}">
                <a16:creationId xmlns=""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14-06-2023</a:t>
            </a:fld>
            <a:endParaRPr lang="en-IN"/>
          </a:p>
        </p:txBody>
      </p:sp>
      <p:sp>
        <p:nvSpPr>
          <p:cNvPr id="6" name="Footer Placeholder 5">
            <a:extLst>
              <a:ext uri="{FF2B5EF4-FFF2-40B4-BE49-F238E27FC236}">
                <a16:creationId xmlns=""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14-06-2023</a:t>
            </a:fld>
            <a:endParaRPr lang="en-IN"/>
          </a:p>
        </p:txBody>
      </p:sp>
      <p:sp>
        <p:nvSpPr>
          <p:cNvPr id="8" name="Footer Placeholder 7">
            <a:extLst>
              <a:ext uri="{FF2B5EF4-FFF2-40B4-BE49-F238E27FC236}">
                <a16:creationId xmlns=""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14-06-2023</a:t>
            </a:fld>
            <a:endParaRPr lang="en-IN"/>
          </a:p>
        </p:txBody>
      </p:sp>
      <p:sp>
        <p:nvSpPr>
          <p:cNvPr id="4" name="Footer Placeholder 3">
            <a:extLst>
              <a:ext uri="{FF2B5EF4-FFF2-40B4-BE49-F238E27FC236}">
                <a16:creationId xmlns=""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14-06-2023</a:t>
            </a:fld>
            <a:endParaRPr lang="en-IN"/>
          </a:p>
        </p:txBody>
      </p:sp>
      <p:sp>
        <p:nvSpPr>
          <p:cNvPr id="3" name="Footer Placeholder 2">
            <a:extLst>
              <a:ext uri="{FF2B5EF4-FFF2-40B4-BE49-F238E27FC236}">
                <a16:creationId xmlns=""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14-06-2023</a:t>
            </a:fld>
            <a:endParaRPr lang="en-IN"/>
          </a:p>
        </p:txBody>
      </p:sp>
      <p:sp>
        <p:nvSpPr>
          <p:cNvPr id="6" name="Footer Placeholder 5">
            <a:extLst>
              <a:ext uri="{FF2B5EF4-FFF2-40B4-BE49-F238E27FC236}">
                <a16:creationId xmlns=""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14-06-2023</a:t>
            </a:fld>
            <a:endParaRPr lang="en-IN"/>
          </a:p>
        </p:txBody>
      </p:sp>
      <p:sp>
        <p:nvSpPr>
          <p:cNvPr id="6" name="Footer Placeholder 5">
            <a:extLst>
              <a:ext uri="{FF2B5EF4-FFF2-40B4-BE49-F238E27FC236}">
                <a16:creationId xmlns=""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14-06-2023</a:t>
            </a:fld>
            <a:endParaRPr lang="en-IN"/>
          </a:p>
        </p:txBody>
      </p:sp>
      <p:sp>
        <p:nvSpPr>
          <p:cNvPr id="5" name="Footer Placeholder 4">
            <a:extLst>
              <a:ext uri="{FF2B5EF4-FFF2-40B4-BE49-F238E27FC236}">
                <a16:creationId xmlns=""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9BD04-9EFD-5298-48E0-BBFFD10429A7}"/>
              </a:ext>
            </a:extLst>
          </p:cNvPr>
          <p:cNvSpPr>
            <a:spLocks noGrp="1"/>
          </p:cNvSpPr>
          <p:nvPr>
            <p:ph type="ctrTitle"/>
          </p:nvPr>
        </p:nvSpPr>
        <p:spPr/>
        <p:txBody>
          <a:bodyPr>
            <a:noAutofit/>
          </a:bodyPr>
          <a:lstStyle/>
          <a:p>
            <a:r>
              <a:rPr lang="en-US" sz="3600" b="1" dirty="0" smtClean="0"/>
              <a:t>"UNDERSTANDING CONSUMER PERCEPTION AND ADOPTION OF PROBIOTIC PRODUCTS IN THE INDIAN MARKET: A SECONDARY STUDY"</a:t>
            </a:r>
            <a:r>
              <a:rPr lang="en-IN" sz="3600" b="1" dirty="0" smtClean="0"/>
              <a:t/>
            </a:r>
            <a:br>
              <a:rPr lang="en-IN" sz="3600" b="1" dirty="0" smtClean="0"/>
            </a:br>
            <a:endParaRPr lang="en-IN" sz="3600" b="1" dirty="0"/>
          </a:p>
        </p:txBody>
      </p:sp>
      <p:sp>
        <p:nvSpPr>
          <p:cNvPr id="3" name="Subtitle 2">
            <a:extLst>
              <a:ext uri="{FF2B5EF4-FFF2-40B4-BE49-F238E27FC236}">
                <a16:creationId xmlns="" xmlns:a16="http://schemas.microsoft.com/office/drawing/2014/main" id="{7673AE62-677A-E7A9-D759-F10B648DEED4}"/>
              </a:ext>
            </a:extLst>
          </p:cNvPr>
          <p:cNvSpPr>
            <a:spLocks noGrp="1"/>
          </p:cNvSpPr>
          <p:nvPr>
            <p:ph type="subTitle" idx="1"/>
          </p:nvPr>
        </p:nvSpPr>
        <p:spPr>
          <a:xfrm>
            <a:off x="1524000" y="4288305"/>
            <a:ext cx="9144000" cy="1655762"/>
          </a:xfrm>
        </p:spPr>
        <p:txBody>
          <a:bodyPr>
            <a:normAutofit lnSpcReduction="10000"/>
          </a:bodyPr>
          <a:lstStyle/>
          <a:p>
            <a:r>
              <a:rPr lang="en-IN" dirty="0" smtClean="0">
                <a:solidFill>
                  <a:srgbClr val="FF0000"/>
                </a:solidFill>
              </a:rPr>
              <a:t>MY HEALTHCARE </a:t>
            </a:r>
            <a:endParaRPr lang="en-IN" dirty="0">
              <a:solidFill>
                <a:srgbClr val="FF0000"/>
              </a:solidFill>
            </a:endParaRPr>
          </a:p>
          <a:p>
            <a:r>
              <a:rPr lang="en-IN" dirty="0" smtClean="0"/>
              <a:t>MS. DIVYA AGGARWAL</a:t>
            </a:r>
            <a:endParaRPr lang="en-IN" dirty="0"/>
          </a:p>
          <a:p>
            <a:r>
              <a:rPr lang="en-IN" dirty="0"/>
              <a:t>IIHMR </a:t>
            </a:r>
            <a:r>
              <a:rPr lang="en-IN" dirty="0" smtClean="0"/>
              <a:t>Delhi</a:t>
            </a:r>
          </a:p>
          <a:p>
            <a:r>
              <a:rPr lang="en-IN" dirty="0" smtClean="0"/>
              <a:t>BY- AKANKSHA GUPTA</a:t>
            </a:r>
            <a:endParaRPr lang="en-IN" dirty="0"/>
          </a:p>
        </p:txBody>
      </p:sp>
      <p:sp>
        <p:nvSpPr>
          <p:cNvPr id="4" name="Slide Number Placeholder 3">
            <a:extLst>
              <a:ext uri="{FF2B5EF4-FFF2-40B4-BE49-F238E27FC236}">
                <a16:creationId xmlns=""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sp>
        <p:nvSpPr>
          <p:cNvPr id="5" name="Footer Placeholder 4">
            <a:extLst>
              <a:ext uri="{FF2B5EF4-FFF2-40B4-BE49-F238E27FC236}">
                <a16:creationId xmlns="" xmlns:a16="http://schemas.microsoft.com/office/drawing/2014/main" id="{D624A4A6-17A9-4392-BB4C-06FEF16CF7A3}"/>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20" y="189573"/>
            <a:ext cx="1981712" cy="9327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291" y="3037900"/>
            <a:ext cx="1688903" cy="1052591"/>
          </a:xfrm>
          <a:prstGeom prst="rect">
            <a:avLst/>
          </a:prstGeom>
        </p:spPr>
      </p:pic>
    </p:spTree>
    <p:extLst>
      <p:ext uri="{BB962C8B-B14F-4D97-AF65-F5344CB8AC3E}">
        <p14:creationId xmlns:p14="http://schemas.microsoft.com/office/powerpoint/2010/main" val="319922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3E1AFC-9CD1-08C8-0F87-3A71E5733E59}"/>
              </a:ext>
            </a:extLst>
          </p:cNvPr>
          <p:cNvSpPr>
            <a:spLocks noGrp="1"/>
          </p:cNvSpPr>
          <p:nvPr>
            <p:ph type="title"/>
          </p:nvPr>
        </p:nvSpPr>
        <p:spPr/>
        <p:txBody>
          <a:bodyPr/>
          <a:lstStyle/>
          <a:p>
            <a:pPr algn="ctr"/>
            <a:r>
              <a:rPr lang="en-IN" b="1" u="sng" dirty="0" smtClean="0"/>
              <a:t>RESULTS OF FUTURE PROSPECTS</a:t>
            </a:r>
            <a:endParaRPr lang="en-IN" b="1" u="sng" dirty="0"/>
          </a:p>
        </p:txBody>
      </p:sp>
      <p:pic>
        <p:nvPicPr>
          <p:cNvPr id="7" name="Content Placeholder 6"/>
          <p:cNvPicPr>
            <a:picLocks noGrp="1" noChangeAspect="1"/>
          </p:cNvPicPr>
          <p:nvPr>
            <p:ph idx="1"/>
          </p:nvPr>
        </p:nvPicPr>
        <p:blipFill rotWithShape="1">
          <a:blip r:embed="rId2"/>
          <a:srcRect b="9284"/>
          <a:stretch/>
        </p:blipFill>
        <p:spPr>
          <a:xfrm>
            <a:off x="2834127" y="1825625"/>
            <a:ext cx="6523745" cy="3947378"/>
          </a:xfrm>
          <a:prstGeom prst="rect">
            <a:avLst/>
          </a:prstGeom>
        </p:spPr>
      </p:pic>
      <p:sp>
        <p:nvSpPr>
          <p:cNvPr id="4" name="Slide Number Placeholder 3">
            <a:extLst>
              <a:ext uri="{FF2B5EF4-FFF2-40B4-BE49-F238E27FC236}">
                <a16:creationId xmlns=""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10</a:t>
            </a:fld>
            <a:endParaRPr lang="en-IN"/>
          </a:p>
        </p:txBody>
      </p:sp>
      <p:sp>
        <p:nvSpPr>
          <p:cNvPr id="5" name="Footer Placeholder 4">
            <a:extLst>
              <a:ext uri="{FF2B5EF4-FFF2-40B4-BE49-F238E27FC236}">
                <a16:creationId xmlns="" xmlns:a16="http://schemas.microsoft.com/office/drawing/2014/main" id="{8EF452A5-4A37-38F4-E86E-331DB996CC6B}"/>
              </a:ext>
            </a:extLst>
          </p:cNvPr>
          <p:cNvSpPr>
            <a:spLocks noGrp="1"/>
          </p:cNvSpPr>
          <p:nvPr>
            <p:ph type="ftr" sz="quarter" idx="11"/>
          </p:nvPr>
        </p:nvSpPr>
        <p:spPr/>
        <p:txBody>
          <a:bodyPr/>
          <a:lstStyle/>
          <a:p>
            <a:r>
              <a:rPr lang="en-US"/>
              <a:t>You are not allowed to add slides to this presentation</a:t>
            </a:r>
            <a:endParaRPr lang="en-IN"/>
          </a:p>
        </p:txBody>
      </p:sp>
      <p:pic>
        <p:nvPicPr>
          <p:cNvPr id="8" name="Picture 7">
            <a:extLst>
              <a:ext uri="{FF2B5EF4-FFF2-40B4-BE49-F238E27FC236}">
                <a16:creationId xmlns=""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20" y="189573"/>
            <a:ext cx="1981712" cy="932790"/>
          </a:xfrm>
          <a:prstGeom prst="rect">
            <a:avLst/>
          </a:prstGeom>
        </p:spPr>
      </p:pic>
    </p:spTree>
    <p:extLst>
      <p:ext uri="{BB962C8B-B14F-4D97-AF65-F5344CB8AC3E}">
        <p14:creationId xmlns:p14="http://schemas.microsoft.com/office/powerpoint/2010/main" val="1911276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RESULT OF MANUFACTURING OF PROBIOTICS </a:t>
            </a:r>
            <a:endParaRPr lang="en-US" b="1" u="sng" dirty="0"/>
          </a:p>
        </p:txBody>
      </p:sp>
      <p:sp>
        <p:nvSpPr>
          <p:cNvPr id="3" name="Content Placeholder 2"/>
          <p:cNvSpPr>
            <a:spLocks noGrp="1"/>
          </p:cNvSpPr>
          <p:nvPr>
            <p:ph idx="1"/>
          </p:nvPr>
        </p:nvSpPr>
        <p:spPr/>
        <p:txBody>
          <a:bodyPr>
            <a:normAutofit fontScale="70000" lnSpcReduction="20000"/>
          </a:bodyPr>
          <a:lstStyle/>
          <a:p>
            <a:r>
              <a:rPr lang="en-US" dirty="0"/>
              <a:t>Food companies will continue to develop new functional food products, which will result in more food ingredients being associated with health claims. </a:t>
            </a:r>
            <a:endParaRPr lang="en-US" dirty="0" smtClean="0"/>
          </a:p>
          <a:p>
            <a:r>
              <a:rPr lang="en-US" dirty="0" smtClean="0"/>
              <a:t>More </a:t>
            </a:r>
            <a:r>
              <a:rPr lang="en-US" dirty="0"/>
              <a:t>product launches are expected in a variety of areas, including sports-related products, fortified foods, and dietary </a:t>
            </a:r>
            <a:r>
              <a:rPr lang="en-US" dirty="0" smtClean="0"/>
              <a:t>supplements. Drinks, </a:t>
            </a:r>
            <a:r>
              <a:rPr lang="en-US" dirty="0"/>
              <a:t>and dairy products containing prebiotics and probiotics, such as yoghurts, cheese, ice cream, and milks. Although the market for functional foods is </a:t>
            </a:r>
            <a:r>
              <a:rPr lang="en-US" dirty="0" smtClean="0"/>
              <a:t>favorable, </a:t>
            </a:r>
            <a:r>
              <a:rPr lang="en-US" dirty="0"/>
              <a:t>continued growth and success are heavily reliant on scientific validation</a:t>
            </a:r>
            <a:r>
              <a:rPr lang="en-US" dirty="0" smtClean="0"/>
              <a:t>.</a:t>
            </a:r>
          </a:p>
          <a:p>
            <a:r>
              <a:rPr lang="en-US" dirty="0" smtClean="0"/>
              <a:t>The </a:t>
            </a:r>
            <a:r>
              <a:rPr lang="en-US" dirty="0"/>
              <a:t>rate of increase in antibiotic resistance </a:t>
            </a:r>
            <a:r>
              <a:rPr lang="en-US" dirty="0" smtClean="0"/>
              <a:t>is </a:t>
            </a:r>
            <a:r>
              <a:rPr lang="en-US" dirty="0"/>
              <a:t>a major concern</a:t>
            </a:r>
            <a:r>
              <a:rPr lang="en-US" dirty="0" smtClean="0"/>
              <a:t>.</a:t>
            </a:r>
          </a:p>
          <a:p>
            <a:r>
              <a:rPr lang="en-US" dirty="0" smtClean="0"/>
              <a:t>There </a:t>
            </a:r>
            <a:r>
              <a:rPr lang="en-US" dirty="0"/>
              <a:t>is a global public health problem . </a:t>
            </a:r>
            <a:endParaRPr lang="en-US" dirty="0" smtClean="0"/>
          </a:p>
          <a:p>
            <a:r>
              <a:rPr lang="en-US" dirty="0" smtClean="0"/>
              <a:t>Given </a:t>
            </a:r>
            <a:r>
              <a:rPr lang="en-US" dirty="0"/>
              <a:t>the increased concern about antibiotic resistance, natural alternatives such as probiotics for pathogen inhibition are becoming more appealing</a:t>
            </a:r>
            <a:r>
              <a:rPr lang="en-US" dirty="0" smtClean="0"/>
              <a:t>.</a:t>
            </a:r>
          </a:p>
          <a:p>
            <a:r>
              <a:rPr lang="en-US" dirty="0" smtClean="0"/>
              <a:t>In </a:t>
            </a:r>
            <a:r>
              <a:rPr lang="en-US" dirty="0"/>
              <a:t>fact, the World Health </a:t>
            </a:r>
            <a:r>
              <a:rPr lang="en-US" dirty="0" smtClean="0"/>
              <a:t>Organization </a:t>
            </a:r>
            <a:r>
              <a:rPr lang="en-US" dirty="0"/>
              <a:t>recommends global programmes to reduce antibiotic use "in animals, humans, and livestock</a:t>
            </a:r>
            <a:r>
              <a:rPr lang="en-US" dirty="0" smtClean="0"/>
              <a:t>.“</a:t>
            </a:r>
          </a:p>
          <a:p>
            <a:r>
              <a:rPr lang="en-US" dirty="0" smtClean="0"/>
              <a:t>Human </a:t>
            </a:r>
            <a:r>
              <a:rPr lang="en-US" dirty="0"/>
              <a:t>medicine and advocates for increased disease prevention efforts, including increased </a:t>
            </a:r>
            <a:r>
              <a:rPr lang="en-US" dirty="0" smtClean="0"/>
              <a:t>immunization </a:t>
            </a:r>
            <a:r>
              <a:rPr lang="en-US" dirty="0"/>
              <a:t>with existing vaccines and the development of more effective and safer vaccines. Furthermore, several older forms of therapy, such as bacterial interference, serum therapy, and the use of macrophages to kill organisms, should be reconsidered.</a:t>
            </a:r>
          </a:p>
        </p:txBody>
      </p:sp>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11</a:t>
            </a:fld>
            <a:endParaRPr lang="en-IN"/>
          </a:p>
        </p:txBody>
      </p:sp>
    </p:spTree>
    <p:extLst>
      <p:ext uri="{BB962C8B-B14F-4D97-AF65-F5344CB8AC3E}">
        <p14:creationId xmlns:p14="http://schemas.microsoft.com/office/powerpoint/2010/main" val="146949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 xmlns:a16="http://schemas.microsoft.com/office/drawing/2014/main" id="{C37621F9-57FC-03A7-2EE3-925A45765D10}"/>
              </a:ext>
            </a:extLst>
          </p:cNvPr>
          <p:cNvSpPr>
            <a:spLocks noGrp="1"/>
          </p:cNvSpPr>
          <p:nvPr>
            <p:ph idx="1"/>
          </p:nvPr>
        </p:nvSpPr>
        <p:spPr/>
        <p:txBody>
          <a:bodyPr>
            <a:normAutofit/>
          </a:bodyPr>
          <a:lstStyle/>
          <a:p>
            <a:r>
              <a:rPr lang="en-IN" dirty="0" smtClean="0"/>
              <a:t>This research concludes that future scope of probiotics is growing and perception and awareness amongst consumers is positive.</a:t>
            </a:r>
          </a:p>
          <a:p>
            <a:r>
              <a:rPr lang="en-US" dirty="0"/>
              <a:t>T</a:t>
            </a:r>
            <a:r>
              <a:rPr lang="en-US" dirty="0" smtClean="0"/>
              <a:t>his </a:t>
            </a:r>
            <a:r>
              <a:rPr lang="en-US" dirty="0"/>
              <a:t>research suggests that </a:t>
            </a:r>
            <a:r>
              <a:rPr lang="en-US" dirty="0" smtClean="0"/>
              <a:t>the market is driven </a:t>
            </a:r>
            <a:r>
              <a:rPr lang="en-US" dirty="0"/>
              <a:t>by the positive consumer perception and growing awareness of their potential health benefits. </a:t>
            </a:r>
            <a:endParaRPr lang="en-IN" dirty="0" smtClean="0"/>
          </a:p>
          <a:p>
            <a:endParaRPr lang="en-IN" dirty="0"/>
          </a:p>
        </p:txBody>
      </p:sp>
      <p:sp>
        <p:nvSpPr>
          <p:cNvPr id="4" name="Slide Number Placeholder 3">
            <a:extLst>
              <a:ext uri="{FF2B5EF4-FFF2-40B4-BE49-F238E27FC236}">
                <a16:creationId xmlns=""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12</a:t>
            </a:fld>
            <a:endParaRPr lang="en-IN"/>
          </a:p>
        </p:txBody>
      </p:sp>
      <p:sp>
        <p:nvSpPr>
          <p:cNvPr id="5" name="Footer Placeholder 4">
            <a:extLst>
              <a:ext uri="{FF2B5EF4-FFF2-40B4-BE49-F238E27FC236}">
                <a16:creationId xmlns="" xmlns:a16="http://schemas.microsoft.com/office/drawing/2014/main" id="{48A4B806-E805-17DC-360E-E996C56D4D95}"/>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3938" y="4159906"/>
            <a:ext cx="3768462" cy="2561569"/>
          </a:xfrm>
          <a:prstGeom prst="rect">
            <a:avLst/>
          </a:prstGeom>
        </p:spPr>
      </p:pic>
      <p:pic>
        <p:nvPicPr>
          <p:cNvPr id="8" name="Picture 7">
            <a:extLst>
              <a:ext uri="{FF2B5EF4-FFF2-40B4-BE49-F238E27FC236}">
                <a16:creationId xmlns=""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20" y="189573"/>
            <a:ext cx="1981712" cy="932790"/>
          </a:xfrm>
          <a:prstGeom prst="rect">
            <a:avLst/>
          </a:prstGeom>
        </p:spPr>
      </p:pic>
    </p:spTree>
    <p:extLst>
      <p:ext uri="{BB962C8B-B14F-4D97-AF65-F5344CB8AC3E}">
        <p14:creationId xmlns:p14="http://schemas.microsoft.com/office/powerpoint/2010/main" val="1644327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40CEC-B205-D614-ACFB-9620DEF0A59E}"/>
              </a:ext>
            </a:extLst>
          </p:cNvPr>
          <p:cNvSpPr>
            <a:spLocks noGrp="1"/>
          </p:cNvSpPr>
          <p:nvPr>
            <p:ph type="title"/>
          </p:nvPr>
        </p:nvSpPr>
        <p:spPr/>
        <p:txBody>
          <a:bodyPr/>
          <a:lstStyle/>
          <a:p>
            <a:pPr algn="ctr"/>
            <a:r>
              <a:rPr lang="en-IN" b="1" dirty="0"/>
              <a:t>References </a:t>
            </a:r>
          </a:p>
        </p:txBody>
      </p:sp>
      <p:sp>
        <p:nvSpPr>
          <p:cNvPr id="4" name="Footer Placeholder 3">
            <a:extLst>
              <a:ext uri="{FF2B5EF4-FFF2-40B4-BE49-F238E27FC236}">
                <a16:creationId xmlns="" xmlns:a16="http://schemas.microsoft.com/office/drawing/2014/main" id="{BA6BC351-F8F3-57C7-6516-D8352B33A9A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13</a:t>
            </a:fld>
            <a:endParaRPr lang="en-IN"/>
          </a:p>
        </p:txBody>
      </p:sp>
      <p:sp>
        <p:nvSpPr>
          <p:cNvPr id="7" name="Content Placeholder 6"/>
          <p:cNvSpPr>
            <a:spLocks noGrp="1"/>
          </p:cNvSpPr>
          <p:nvPr>
            <p:ph idx="1"/>
          </p:nvPr>
        </p:nvSpPr>
        <p:spPr/>
        <p:txBody>
          <a:bodyPr>
            <a:normAutofit fontScale="85000" lnSpcReduction="20000"/>
          </a:bodyPr>
          <a:lstStyle/>
          <a:p>
            <a:pPr marL="0" indent="0">
              <a:lnSpc>
                <a:spcPct val="150000"/>
              </a:lnSpc>
              <a:buNone/>
            </a:pPr>
            <a:r>
              <a:rPr lang="en-US" sz="2400" dirty="0" smtClean="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Stanton </a:t>
            </a:r>
            <a:r>
              <a:rPr lang="en-US" sz="2400" dirty="0">
                <a:latin typeface="Times New Roman" panose="02020603050405020304" pitchFamily="18" charset="0"/>
                <a:cs typeface="Times New Roman" panose="02020603050405020304" pitchFamily="18" charset="0"/>
              </a:rPr>
              <a:t>C, Gardiner G, Meehan H, Collins K, Fitzgerald G, Lynch PB, et al. Market potential for probiotics. Am J </a:t>
            </a:r>
            <a:r>
              <a:rPr lang="en-US" sz="2400" dirty="0" err="1">
                <a:latin typeface="Times New Roman" panose="02020603050405020304" pitchFamily="18" charset="0"/>
                <a:cs typeface="Times New Roman" panose="02020603050405020304" pitchFamily="18" charset="0"/>
              </a:rPr>
              <a:t>Clin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Nutr</a:t>
            </a:r>
            <a:r>
              <a:rPr lang="en-US" sz="2400" dirty="0">
                <a:latin typeface="Times New Roman" panose="02020603050405020304" pitchFamily="18" charset="0"/>
                <a:cs typeface="Times New Roman" panose="02020603050405020304" pitchFamily="18" charset="0"/>
              </a:rPr>
              <a:t>. 2001 Feb;73(2):476s–83s. </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2. PROBIOTIC </a:t>
            </a:r>
            <a:r>
              <a:rPr lang="en-US" sz="2400" dirty="0">
                <a:latin typeface="Times New Roman" panose="02020603050405020304" pitchFamily="18" charset="0"/>
                <a:cs typeface="Times New Roman" panose="02020603050405020304" pitchFamily="18" charset="0"/>
              </a:rPr>
              <a:t>2.pdf. </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3. </a:t>
            </a:r>
            <a:r>
              <a:rPr lang="en-US" sz="2400" dirty="0" err="1" smtClean="0">
                <a:latin typeface="Times New Roman" panose="02020603050405020304" pitchFamily="18" charset="0"/>
                <a:cs typeface="Times New Roman" panose="02020603050405020304" pitchFamily="18" charset="0"/>
              </a:rPr>
              <a:t>Lakshmy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 Devi BS, Ramesh B. The Blooming Prospects of Probiotic Products in India. 2018;7(4). </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4. </a:t>
            </a:r>
            <a:r>
              <a:rPr lang="en-US" sz="2400" dirty="0" err="1" smtClean="0">
                <a:latin typeface="Times New Roman" panose="02020603050405020304" pitchFamily="18" charset="0"/>
                <a:cs typeface="Times New Roman" panose="02020603050405020304" pitchFamily="18" charset="0"/>
              </a:rPr>
              <a:t>Vahoniya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DDR, </a:t>
            </a:r>
            <a:r>
              <a:rPr lang="en-US" sz="2400" dirty="0" err="1">
                <a:latin typeface="Times New Roman" panose="02020603050405020304" pitchFamily="18" charset="0"/>
                <a:cs typeface="Times New Roman" panose="02020603050405020304" pitchFamily="18" charset="0"/>
              </a:rPr>
              <a:t>Halpati</a:t>
            </a:r>
            <a:r>
              <a:rPr lang="en-US" sz="2400" dirty="0">
                <a:latin typeface="Times New Roman" panose="02020603050405020304" pitchFamily="18" charset="0"/>
                <a:cs typeface="Times New Roman" panose="02020603050405020304" pitchFamily="18" charset="0"/>
              </a:rPr>
              <a:t> JR, </a:t>
            </a:r>
            <a:r>
              <a:rPr lang="en-US" sz="2400" dirty="0" err="1">
                <a:latin typeface="Times New Roman" panose="02020603050405020304" pitchFamily="18" charset="0"/>
                <a:cs typeface="Times New Roman" panose="02020603050405020304" pitchFamily="18" charset="0"/>
              </a:rPr>
              <a:t>Giriraj</a:t>
            </a:r>
            <a:r>
              <a:rPr lang="en-US" sz="2400" dirty="0">
                <a:latin typeface="Times New Roman" panose="02020603050405020304" pitchFamily="18" charset="0"/>
                <a:cs typeface="Times New Roman" panose="02020603050405020304" pitchFamily="18" charset="0"/>
              </a:rPr>
              <a:t> T, Patel DB. A Study On consumer behavior towards selective probiotic products in </a:t>
            </a:r>
            <a:r>
              <a:rPr lang="en-US" sz="2400" dirty="0" err="1">
                <a:latin typeface="Times New Roman" panose="02020603050405020304" pitchFamily="18" charset="0"/>
                <a:cs typeface="Times New Roman" panose="02020603050405020304" pitchFamily="18" charset="0"/>
              </a:rPr>
              <a:t>Anand</a:t>
            </a:r>
            <a:r>
              <a:rPr lang="en-US" sz="2400" dirty="0">
                <a:latin typeface="Times New Roman" panose="02020603050405020304" pitchFamily="18" charset="0"/>
                <a:cs typeface="Times New Roman" panose="02020603050405020304" pitchFamily="18" charset="0"/>
              </a:rPr>
              <a:t> city of Gujarat. 2022;9(3). </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5. Kumar </a:t>
            </a:r>
            <a:r>
              <a:rPr lang="en-US" sz="2400" dirty="0">
                <a:latin typeface="Times New Roman" panose="02020603050405020304" pitchFamily="18" charset="0"/>
                <a:cs typeface="Times New Roman" panose="02020603050405020304" pitchFamily="18" charset="0"/>
              </a:rPr>
              <a:t>M, </a:t>
            </a:r>
            <a:r>
              <a:rPr lang="en-US" sz="2400" dirty="0" err="1">
                <a:latin typeface="Times New Roman" panose="02020603050405020304" pitchFamily="18" charset="0"/>
                <a:cs typeface="Times New Roman" panose="02020603050405020304" pitchFamily="18" charset="0"/>
              </a:rPr>
              <a:t>Goyal</a:t>
            </a:r>
            <a:r>
              <a:rPr lang="en-US" sz="2400" dirty="0">
                <a:latin typeface="Times New Roman" panose="02020603050405020304" pitchFamily="18" charset="0"/>
                <a:cs typeface="Times New Roman" panose="02020603050405020304" pitchFamily="18" charset="0"/>
              </a:rPr>
              <a:t> R, </a:t>
            </a:r>
            <a:r>
              <a:rPr lang="en-US" sz="2400" dirty="0" err="1">
                <a:latin typeface="Times New Roman" panose="02020603050405020304" pitchFamily="18" charset="0"/>
                <a:cs typeface="Times New Roman" panose="02020603050405020304" pitchFamily="18" charset="0"/>
              </a:rPr>
              <a:t>Khandal</a:t>
            </a:r>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Khilwani</a:t>
            </a:r>
            <a:r>
              <a:rPr lang="en-US" sz="2400" dirty="0">
                <a:latin typeface="Times New Roman" panose="02020603050405020304" pitchFamily="18" charset="0"/>
                <a:cs typeface="Times New Roman" panose="02020603050405020304" pitchFamily="18" charset="0"/>
              </a:rPr>
              <a:t> B, Gupta S, </a:t>
            </a:r>
            <a:r>
              <a:rPr lang="en-US" sz="2400" dirty="0" err="1">
                <a:latin typeface="Times New Roman" panose="02020603050405020304" pitchFamily="18" charset="0"/>
                <a:cs typeface="Times New Roman" panose="02020603050405020304" pitchFamily="18" charset="0"/>
              </a:rPr>
              <a:t>Lomash</a:t>
            </a:r>
            <a:r>
              <a:rPr lang="en-US" sz="2400" dirty="0">
                <a:latin typeface="Times New Roman" panose="02020603050405020304" pitchFamily="18" charset="0"/>
                <a:cs typeface="Times New Roman" panose="02020603050405020304" pitchFamily="18" charset="0"/>
              </a:rPr>
              <a:t> H, et al. PERCEPTION AND ATTITUDES OF INDIAN CONSUMERS TO PROBIOTIC FOODS. </a:t>
            </a:r>
          </a:p>
        </p:txBody>
      </p:sp>
      <p:pic>
        <p:nvPicPr>
          <p:cNvPr id="9" name="Picture 8">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20" y="189573"/>
            <a:ext cx="1981712" cy="932790"/>
          </a:xfrm>
          <a:prstGeom prst="rect">
            <a:avLst/>
          </a:prstGeom>
        </p:spPr>
      </p:pic>
    </p:spTree>
    <p:extLst>
      <p:ext uri="{BB962C8B-B14F-4D97-AF65-F5344CB8AC3E}">
        <p14:creationId xmlns:p14="http://schemas.microsoft.com/office/powerpoint/2010/main" val="149243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4" name="Slide Number Placeholder 3">
            <a:extLst>
              <a:ext uri="{FF2B5EF4-FFF2-40B4-BE49-F238E27FC236}">
                <a16:creationId xmlns=""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14</a:t>
            </a:fld>
            <a:endParaRPr lang="en-IN"/>
          </a:p>
        </p:txBody>
      </p:sp>
      <p:sp>
        <p:nvSpPr>
          <p:cNvPr id="5" name="Footer Placeholder 4">
            <a:extLst>
              <a:ext uri="{FF2B5EF4-FFF2-40B4-BE49-F238E27FC236}">
                <a16:creationId xmlns="" xmlns:a16="http://schemas.microsoft.com/office/drawing/2014/main"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20" y="189573"/>
            <a:ext cx="1981712" cy="932790"/>
          </a:xfrm>
          <a:prstGeom prst="rect">
            <a:avLst/>
          </a:prstGeom>
        </p:spPr>
      </p:pic>
    </p:spTree>
    <p:extLst>
      <p:ext uri="{BB962C8B-B14F-4D97-AF65-F5344CB8AC3E}">
        <p14:creationId xmlns:p14="http://schemas.microsoft.com/office/powerpoint/2010/main" val="3675246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872094-D36A-007C-818C-6DC4FC39F74F}"/>
              </a:ext>
            </a:extLst>
          </p:cNvPr>
          <p:cNvSpPr>
            <a:spLocks noGrp="1"/>
          </p:cNvSpPr>
          <p:nvPr>
            <p:ph type="title"/>
          </p:nvPr>
        </p:nvSpPr>
        <p:spPr/>
        <p:txBody>
          <a:bodyPr/>
          <a:lstStyle/>
          <a:p>
            <a:pPr algn="ctr"/>
            <a:r>
              <a:rPr lang="en-IN" b="1" dirty="0"/>
              <a:t>Mentor Approval</a:t>
            </a:r>
          </a:p>
        </p:txBody>
      </p:sp>
      <p:sp>
        <p:nvSpPr>
          <p:cNvPr id="3" name="Content Placeholder 2">
            <a:extLst>
              <a:ext uri="{FF2B5EF4-FFF2-40B4-BE49-F238E27FC236}">
                <a16:creationId xmlns="" xmlns:a16="http://schemas.microsoft.com/office/drawing/2014/main" id="{2DB44169-B653-8FCC-211C-27ABE8FE014A}"/>
              </a:ext>
            </a:extLst>
          </p:cNvPr>
          <p:cNvSpPr>
            <a:spLocks noGrp="1"/>
          </p:cNvSpPr>
          <p:nvPr>
            <p:ph idx="1"/>
          </p:nvPr>
        </p:nvSpPr>
        <p:spPr/>
        <p:txBody>
          <a:bodyPr/>
          <a:lstStyle/>
          <a:p>
            <a:endParaRPr lang="en-IN" dirty="0"/>
          </a:p>
        </p:txBody>
      </p:sp>
      <p:sp>
        <p:nvSpPr>
          <p:cNvPr id="4" name="Slide Number Placeholder 3">
            <a:extLst>
              <a:ext uri="{FF2B5EF4-FFF2-40B4-BE49-F238E27FC236}">
                <a16:creationId xmlns=""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sp>
        <p:nvSpPr>
          <p:cNvPr id="5" name="Footer Placeholder 4">
            <a:extLst>
              <a:ext uri="{FF2B5EF4-FFF2-40B4-BE49-F238E27FC236}">
                <a16:creationId xmlns=""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20" y="189573"/>
            <a:ext cx="1981712" cy="932790"/>
          </a:xfrm>
          <a:prstGeom prst="rect">
            <a:avLst/>
          </a:prstGeom>
        </p:spPr>
      </p:pic>
    </p:spTree>
    <p:extLst>
      <p:ext uri="{BB962C8B-B14F-4D97-AF65-F5344CB8AC3E}">
        <p14:creationId xmlns:p14="http://schemas.microsoft.com/office/powerpoint/2010/main" val="2861094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INTRODUCTION TO THE TOPIC </a:t>
            </a:r>
            <a:endParaRPr lang="en-US" b="1" u="sng" dirty="0"/>
          </a:p>
        </p:txBody>
      </p:sp>
      <p:sp>
        <p:nvSpPr>
          <p:cNvPr id="3" name="Content Placeholder 2"/>
          <p:cNvSpPr>
            <a:spLocks noGrp="1"/>
          </p:cNvSpPr>
          <p:nvPr>
            <p:ph sz="half" idx="1"/>
          </p:nvPr>
        </p:nvSpPr>
        <p:spPr/>
        <p:txBody>
          <a:bodyPr>
            <a:normAutofit fontScale="77500" lnSpcReduction="20000"/>
          </a:bodyPr>
          <a:lstStyle/>
          <a:p>
            <a:r>
              <a:rPr lang="en-US" dirty="0"/>
              <a:t>In recent years, the Indian market for probiotic products has grown significantly, owing to rising consumer interest in health and wellness</a:t>
            </a:r>
            <a:r>
              <a:rPr lang="en-US" dirty="0" smtClean="0"/>
              <a:t>.. </a:t>
            </a:r>
          </a:p>
          <a:p>
            <a:r>
              <a:rPr lang="en-US" dirty="0" smtClean="0"/>
              <a:t>As </a:t>
            </a:r>
            <a:r>
              <a:rPr lang="en-US" dirty="0"/>
              <a:t>a result, the Indian market has been inundated with probiotic products such as dairy-based beverages, supplements, and functional </a:t>
            </a:r>
            <a:r>
              <a:rPr lang="en-US" dirty="0" smtClean="0"/>
              <a:t>foods. </a:t>
            </a:r>
          </a:p>
          <a:p>
            <a:r>
              <a:rPr lang="en-US" dirty="0" smtClean="0"/>
              <a:t>Understanding </a:t>
            </a:r>
            <a:r>
              <a:rPr lang="en-US" dirty="0"/>
              <a:t>consumer </a:t>
            </a:r>
            <a:r>
              <a:rPr lang="en-US" dirty="0" smtClean="0"/>
              <a:t>behavior, </a:t>
            </a:r>
            <a:r>
              <a:rPr lang="en-US" dirty="0"/>
              <a:t>attitudes, and preferences is critical for businesses operating in the Indian probiotics market to develop marketing </a:t>
            </a:r>
            <a:r>
              <a:rPr lang="en-US" dirty="0" smtClean="0"/>
              <a:t>strategies</a:t>
            </a:r>
            <a:r>
              <a:rPr lang="en-US" dirty="0"/>
              <a:t>, product positioning, and communication campaigns that are effective. </a:t>
            </a:r>
            <a:endParaRPr lang="en-US" dirty="0" smtClean="0"/>
          </a:p>
        </p:txBody>
      </p:sp>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3</a:t>
            </a:fld>
            <a:endParaRPr lang="en-IN"/>
          </a:p>
        </p:txBody>
      </p:sp>
      <p:pic>
        <p:nvPicPr>
          <p:cNvPr id="9" name="Picture 8"/>
          <p:cNvPicPr>
            <a:picLocks noChangeAspect="1"/>
          </p:cNvPicPr>
          <p:nvPr/>
        </p:nvPicPr>
        <p:blipFill rotWithShape="1">
          <a:blip r:embed="rId2"/>
          <a:srcRect t="9371"/>
          <a:stretch/>
        </p:blipFill>
        <p:spPr>
          <a:xfrm>
            <a:off x="6457070" y="1718824"/>
            <a:ext cx="5247249" cy="3922321"/>
          </a:xfrm>
          <a:prstGeom prst="rect">
            <a:avLst/>
          </a:prstGeom>
        </p:spPr>
      </p:pic>
      <p:pic>
        <p:nvPicPr>
          <p:cNvPr id="10" name="Picture 9">
            <a:extLst>
              <a:ext uri="{FF2B5EF4-FFF2-40B4-BE49-F238E27FC236}">
                <a16:creationId xmlns=""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20" y="189573"/>
            <a:ext cx="1981712" cy="932790"/>
          </a:xfrm>
          <a:prstGeom prst="rect">
            <a:avLst/>
          </a:prstGeom>
        </p:spPr>
      </p:pic>
    </p:spTree>
    <p:extLst>
      <p:ext uri="{BB962C8B-B14F-4D97-AF65-F5344CB8AC3E}">
        <p14:creationId xmlns:p14="http://schemas.microsoft.com/office/powerpoint/2010/main" val="719389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872094-D36A-007C-818C-6DC4FC39F74F}"/>
              </a:ext>
            </a:extLst>
          </p:cNvPr>
          <p:cNvSpPr>
            <a:spLocks noGrp="1"/>
          </p:cNvSpPr>
          <p:nvPr>
            <p:ph type="title"/>
          </p:nvPr>
        </p:nvSpPr>
        <p:spPr>
          <a:xfrm>
            <a:off x="1007598" y="811213"/>
            <a:ext cx="10515600" cy="1325563"/>
          </a:xfrm>
        </p:spPr>
        <p:txBody>
          <a:bodyPr/>
          <a:lstStyle/>
          <a:p>
            <a:pPr algn="ctr"/>
            <a:r>
              <a:rPr lang="en-IN" b="1" u="sng" dirty="0" smtClean="0"/>
              <a:t>INTRODUCTION TO THE PRO-BIOTICS</a:t>
            </a:r>
            <a:endParaRPr lang="en-IN" b="1" u="sng" dirty="0"/>
          </a:p>
        </p:txBody>
      </p:sp>
      <p:sp>
        <p:nvSpPr>
          <p:cNvPr id="3" name="Content Placeholder 2">
            <a:extLst>
              <a:ext uri="{FF2B5EF4-FFF2-40B4-BE49-F238E27FC236}">
                <a16:creationId xmlns="" xmlns:a16="http://schemas.microsoft.com/office/drawing/2014/main" id="{2DB44169-B653-8FCC-211C-27ABE8FE014A}"/>
              </a:ext>
            </a:extLst>
          </p:cNvPr>
          <p:cNvSpPr>
            <a:spLocks noGrp="1"/>
          </p:cNvSpPr>
          <p:nvPr>
            <p:ph idx="1"/>
          </p:nvPr>
        </p:nvSpPr>
        <p:spPr/>
        <p:txBody>
          <a:bodyPr>
            <a:normAutofit/>
          </a:bodyPr>
          <a:lstStyle/>
          <a:p>
            <a:r>
              <a:rPr lang="en-US" sz="2000" b="1" dirty="0"/>
              <a:t>P</a:t>
            </a:r>
            <a:r>
              <a:rPr lang="en-US" sz="2000" b="1" dirty="0" smtClean="0"/>
              <a:t>ro</a:t>
            </a:r>
            <a:r>
              <a:rPr lang="en-US" sz="2000" b="1" dirty="0"/>
              <a:t>" (meaning "promoting") and </a:t>
            </a:r>
            <a:r>
              <a:rPr lang="en-US" sz="2000" b="1" dirty="0" smtClean="0"/>
              <a:t>“Biotic</a:t>
            </a:r>
            <a:r>
              <a:rPr lang="en-US" sz="2000" b="1" dirty="0"/>
              <a:t>" (meaning "life")</a:t>
            </a:r>
            <a:endParaRPr lang="en-US" sz="2000" b="1" dirty="0" smtClean="0"/>
          </a:p>
          <a:p>
            <a:r>
              <a:rPr lang="en-US" sz="2000" dirty="0" smtClean="0"/>
              <a:t>Probiotics </a:t>
            </a:r>
            <a:r>
              <a:rPr lang="en-US" sz="2000" dirty="0"/>
              <a:t>are live microorganisms that provide health benefits when consumed in adequate amounts.</a:t>
            </a:r>
          </a:p>
          <a:p>
            <a:r>
              <a:rPr lang="en-US" sz="2000" dirty="0"/>
              <a:t>They work by restoring microbial balance in the gut and promoting optimal digestive and immune function.</a:t>
            </a:r>
          </a:p>
          <a:p>
            <a:r>
              <a:rPr lang="en-US" sz="2000" dirty="0"/>
              <a:t>The human gut </a:t>
            </a:r>
            <a:r>
              <a:rPr lang="en-US" sz="2000" dirty="0" smtClean="0"/>
              <a:t>micro biota </a:t>
            </a:r>
            <a:r>
              <a:rPr lang="en-US" sz="2000" dirty="0"/>
              <a:t>plays a crucial role in various physiological </a:t>
            </a:r>
            <a:r>
              <a:rPr lang="en-US" sz="2000" dirty="0" smtClean="0"/>
              <a:t>processes.</a:t>
            </a:r>
          </a:p>
          <a:p>
            <a:r>
              <a:rPr lang="en-US" sz="2000" dirty="0" smtClean="0"/>
              <a:t>The </a:t>
            </a:r>
            <a:r>
              <a:rPr lang="en-US" sz="2000" dirty="0"/>
              <a:t>benefits of probiotics extend beyond gut health and may include improvements in allergies, respiratory infections, skin disorders, and mental health.</a:t>
            </a:r>
          </a:p>
          <a:p>
            <a:r>
              <a:rPr lang="en-US" sz="2000" dirty="0"/>
              <a:t>The market for probiotic products has experienced significant growth due to increasing consumer interest in preventive healthcare and natural wellness solutions.</a:t>
            </a:r>
          </a:p>
          <a:p>
            <a:pPr marL="0" indent="0">
              <a:buNone/>
            </a:pPr>
            <a:endParaRPr lang="en-IN" sz="2000" dirty="0"/>
          </a:p>
        </p:txBody>
      </p:sp>
      <p:sp>
        <p:nvSpPr>
          <p:cNvPr id="4" name="Slide Number Placeholder 3">
            <a:extLst>
              <a:ext uri="{FF2B5EF4-FFF2-40B4-BE49-F238E27FC236}">
                <a16:creationId xmlns=""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4</a:t>
            </a:fld>
            <a:endParaRPr lang="en-IN"/>
          </a:p>
        </p:txBody>
      </p:sp>
      <p:sp>
        <p:nvSpPr>
          <p:cNvPr id="5" name="Footer Placeholder 4">
            <a:extLst>
              <a:ext uri="{FF2B5EF4-FFF2-40B4-BE49-F238E27FC236}">
                <a16:creationId xmlns=""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pic>
        <p:nvPicPr>
          <p:cNvPr id="9" name="Picture 8">
            <a:extLst>
              <a:ext uri="{FF2B5EF4-FFF2-40B4-BE49-F238E27FC236}">
                <a16:creationId xmlns=""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20" y="189573"/>
            <a:ext cx="1981712" cy="932790"/>
          </a:xfrm>
          <a:prstGeom prst="rect">
            <a:avLst/>
          </a:prstGeom>
        </p:spPr>
      </p:pic>
    </p:spTree>
    <p:extLst>
      <p:ext uri="{BB962C8B-B14F-4D97-AF65-F5344CB8AC3E}">
        <p14:creationId xmlns:p14="http://schemas.microsoft.com/office/powerpoint/2010/main" val="2935010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4904D3-A247-E528-2115-156C18874265}"/>
              </a:ext>
            </a:extLst>
          </p:cNvPr>
          <p:cNvSpPr>
            <a:spLocks noGrp="1"/>
          </p:cNvSpPr>
          <p:nvPr>
            <p:ph type="title"/>
          </p:nvPr>
        </p:nvSpPr>
        <p:spPr/>
        <p:txBody>
          <a:bodyPr/>
          <a:lstStyle/>
          <a:p>
            <a:pPr algn="ctr"/>
            <a:r>
              <a:rPr lang="en-IN" b="1" u="sng" dirty="0" smtClean="0"/>
              <a:t>OBJECTIVES OF YOUR STUDY</a:t>
            </a:r>
            <a:endParaRPr lang="en-IN" b="1" u="sng"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77551450"/>
              </p:ext>
            </p:extLst>
          </p:nvPr>
        </p:nvGraphicFramePr>
        <p:xfrm>
          <a:off x="1266091" y="2011679"/>
          <a:ext cx="9173307" cy="3538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sp>
        <p:nvSpPr>
          <p:cNvPr id="5" name="Footer Placeholder 4">
            <a:extLst>
              <a:ext uri="{FF2B5EF4-FFF2-40B4-BE49-F238E27FC236}">
                <a16:creationId xmlns="" xmlns:a16="http://schemas.microsoft.com/office/drawing/2014/main" id="{8844328F-626B-70E2-D0C5-F16A1E592868}"/>
              </a:ext>
            </a:extLst>
          </p:cNvPr>
          <p:cNvSpPr>
            <a:spLocks noGrp="1"/>
          </p:cNvSpPr>
          <p:nvPr>
            <p:ph type="ftr" sz="quarter" idx="11"/>
          </p:nvPr>
        </p:nvSpPr>
        <p:spPr/>
        <p:txBody>
          <a:bodyPr/>
          <a:lstStyle/>
          <a:p>
            <a:r>
              <a:rPr lang="en-US"/>
              <a:t>You are not allowed to add slides to this presentation</a:t>
            </a:r>
            <a:endParaRPr lang="en-IN"/>
          </a:p>
        </p:txBody>
      </p:sp>
      <p:pic>
        <p:nvPicPr>
          <p:cNvPr id="8" name="Picture 7">
            <a:extLst>
              <a:ext uri="{FF2B5EF4-FFF2-40B4-BE49-F238E27FC236}">
                <a16:creationId xmlns="" xmlns:a16="http://schemas.microsoft.com/office/drawing/2014/main" id="{6A5D235C-68B3-B360-0BE2-EE01D32938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220" y="189573"/>
            <a:ext cx="1981712" cy="932790"/>
          </a:xfrm>
          <a:prstGeom prst="rect">
            <a:avLst/>
          </a:prstGeom>
        </p:spPr>
      </p:pic>
    </p:spTree>
    <p:extLst>
      <p:ext uri="{BB962C8B-B14F-4D97-AF65-F5344CB8AC3E}">
        <p14:creationId xmlns:p14="http://schemas.microsoft.com/office/powerpoint/2010/main" val="3544687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96DAF6-311E-0255-B1ED-7410C0285961}"/>
              </a:ext>
            </a:extLst>
          </p:cNvPr>
          <p:cNvSpPr>
            <a:spLocks noGrp="1"/>
          </p:cNvSpPr>
          <p:nvPr>
            <p:ph type="title"/>
          </p:nvPr>
        </p:nvSpPr>
        <p:spPr/>
        <p:txBody>
          <a:bodyPr/>
          <a:lstStyle/>
          <a:p>
            <a:pPr algn="ctr"/>
            <a:r>
              <a:rPr lang="en-IN" b="1" u="sng" dirty="0" smtClean="0"/>
              <a:t>RESEARCH METHODOLOGY</a:t>
            </a:r>
            <a:endParaRPr lang="en-IN" b="1" u="sng"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82080045"/>
              </p:ext>
            </p:extLst>
          </p:nvPr>
        </p:nvGraphicFramePr>
        <p:xfrm>
          <a:off x="838200" y="1542473"/>
          <a:ext cx="10515600" cy="4656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sp>
        <p:nvSpPr>
          <p:cNvPr id="5" name="Footer Placeholder 4">
            <a:extLst>
              <a:ext uri="{FF2B5EF4-FFF2-40B4-BE49-F238E27FC236}">
                <a16:creationId xmlns="" xmlns:a16="http://schemas.microsoft.com/office/drawing/2014/main" id="{13826005-CE28-7D60-D38A-A20359BF8D20}"/>
              </a:ext>
            </a:extLst>
          </p:cNvPr>
          <p:cNvSpPr>
            <a:spLocks noGrp="1"/>
          </p:cNvSpPr>
          <p:nvPr>
            <p:ph type="ftr" sz="quarter" idx="11"/>
          </p:nvPr>
        </p:nvSpPr>
        <p:spPr/>
        <p:txBody>
          <a:bodyPr/>
          <a:lstStyle/>
          <a:p>
            <a:r>
              <a:rPr lang="en-US"/>
              <a:t>You are not allowed to add slides to this presentation</a:t>
            </a:r>
            <a:endParaRPr lang="en-IN"/>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9239" y="1559176"/>
            <a:ext cx="945648" cy="94564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1083" y="5304570"/>
            <a:ext cx="899282" cy="899282"/>
          </a:xfrm>
          <a:prstGeom prst="rect">
            <a:avLst/>
          </a:prstGeom>
        </p:spPr>
      </p:pic>
      <p:pic>
        <p:nvPicPr>
          <p:cNvPr id="10" name="Picture 9">
            <a:extLst>
              <a:ext uri="{FF2B5EF4-FFF2-40B4-BE49-F238E27FC236}">
                <a16:creationId xmlns="" xmlns:a16="http://schemas.microsoft.com/office/drawing/2014/main" id="{6A5D235C-68B3-B360-0BE2-EE01D32938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3220" y="189573"/>
            <a:ext cx="1981712" cy="932790"/>
          </a:xfrm>
          <a:prstGeom prst="rect">
            <a:avLst/>
          </a:prstGeom>
        </p:spPr>
      </p:pic>
    </p:spTree>
    <p:extLst>
      <p:ext uri="{BB962C8B-B14F-4D97-AF65-F5344CB8AC3E}">
        <p14:creationId xmlns:p14="http://schemas.microsoft.com/office/powerpoint/2010/main" val="45910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R</a:t>
            </a:r>
            <a:r>
              <a:rPr lang="en-US" b="1" u="sng" dirty="0" smtClean="0"/>
              <a:t>EVIEW OF LITERATURE</a:t>
            </a:r>
            <a:endParaRPr lang="en-US" b="1" u="sng"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12611360"/>
              </p:ext>
            </p:extLst>
          </p:nvPr>
        </p:nvGraphicFramePr>
        <p:xfrm>
          <a:off x="534572" y="1881897"/>
          <a:ext cx="11465169" cy="3325257"/>
        </p:xfrm>
        <a:graphic>
          <a:graphicData uri="http://schemas.openxmlformats.org/drawingml/2006/table">
            <a:tbl>
              <a:tblPr firstRow="1" bandRow="1">
                <a:tableStyleId>{85BE263C-DBD7-4A20-BB59-AAB30ACAA65A}</a:tableStyleId>
              </a:tblPr>
              <a:tblGrid>
                <a:gridCol w="1141405"/>
                <a:gridCol w="3773152"/>
                <a:gridCol w="6550612"/>
              </a:tblGrid>
              <a:tr h="490617">
                <a:tc>
                  <a:txBody>
                    <a:bodyPr/>
                    <a:lstStyle/>
                    <a:p>
                      <a:r>
                        <a:rPr lang="en-US" dirty="0" smtClean="0"/>
                        <a:t>S.NO.</a:t>
                      </a:r>
                      <a:endParaRPr lang="en-US" dirty="0"/>
                    </a:p>
                  </a:txBody>
                  <a:tcPr/>
                </a:tc>
                <a:tc>
                  <a:txBody>
                    <a:bodyPr/>
                    <a:lstStyle/>
                    <a:p>
                      <a:r>
                        <a:rPr lang="en-US" dirty="0" smtClean="0"/>
                        <a:t>TOPIC OF THE ARTICLE</a:t>
                      </a:r>
                      <a:endParaRPr lang="en-US" dirty="0"/>
                    </a:p>
                  </a:txBody>
                  <a:tcPr/>
                </a:tc>
                <a:tc>
                  <a:txBody>
                    <a:bodyPr/>
                    <a:lstStyle/>
                    <a:p>
                      <a:r>
                        <a:rPr lang="en-US" dirty="0" smtClean="0"/>
                        <a:t> CONCLUSION </a:t>
                      </a:r>
                      <a:endParaRPr lang="en-US" dirty="0"/>
                    </a:p>
                  </a:txBody>
                  <a:tcPr/>
                </a:tc>
              </a:tr>
              <a:tr h="1664499">
                <a:tc>
                  <a:txBody>
                    <a:bodyPr/>
                    <a:lstStyle/>
                    <a:p>
                      <a:r>
                        <a:rPr lang="en-US" dirty="0" smtClean="0"/>
                        <a:t>1.</a:t>
                      </a:r>
                      <a:endParaRPr lang="en-US" dirty="0"/>
                    </a:p>
                  </a:txBody>
                  <a:tcPr/>
                </a:tc>
                <a:tc>
                  <a:txBody>
                    <a:bodyPr/>
                    <a:lstStyle/>
                    <a:p>
                      <a:r>
                        <a:rPr lang="en-US" dirty="0" smtClean="0"/>
                        <a:t>Consumer perception and attitudes about the probiotic foods in Indian market</a:t>
                      </a:r>
                      <a:endParaRPr lang="en-US" dirty="0"/>
                    </a:p>
                  </a:txBody>
                  <a:tcPr/>
                </a:tc>
                <a:tc>
                  <a:txBody>
                    <a:bodyPr/>
                    <a:lstStyle/>
                    <a:p>
                      <a:r>
                        <a:rPr lang="en-US" dirty="0" smtClean="0"/>
                        <a:t>Consumer interest in the relationship between diet and health has increased substantially in recent decades. A self-designed questionnaire was developed to determine the level of awareness, knowledge, perceptions and the interest of Indian consumer concerning probiotic foods and their willingness to try them. Data from the study revealed that 98.1% of the consumers had heard of the Probiotics and 69.6% felt that they were good microbes with health benefits. Only 13.9% were prescribed by medical practitioners whereas 61.2% were consumed for their health benefits.</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26AD20E6-394B-4DF0-96A5-9647FF39C943}" type="slidenum">
              <a:rPr lang="en-IN" smtClean="0"/>
              <a:t>7</a:t>
            </a:fld>
            <a:endParaRPr lang="en-IN"/>
          </a:p>
        </p:txBody>
      </p:sp>
      <p:pic>
        <p:nvPicPr>
          <p:cNvPr id="8" name="Picture 7">
            <a:extLst>
              <a:ext uri="{FF2B5EF4-FFF2-40B4-BE49-F238E27FC236}">
                <a16:creationId xmlns=""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20" y="189573"/>
            <a:ext cx="1981712" cy="932790"/>
          </a:xfrm>
          <a:prstGeom prst="rect">
            <a:avLst/>
          </a:prstGeom>
        </p:spPr>
      </p:pic>
    </p:spTree>
    <p:extLst>
      <p:ext uri="{BB962C8B-B14F-4D97-AF65-F5344CB8AC3E}">
        <p14:creationId xmlns:p14="http://schemas.microsoft.com/office/powerpoint/2010/main" val="4164205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8</a:t>
            </a:fld>
            <a:endParaRPr lang="en-IN"/>
          </a:p>
        </p:txBody>
      </p:sp>
      <p:graphicFrame>
        <p:nvGraphicFramePr>
          <p:cNvPr id="7" name="Table 6"/>
          <p:cNvGraphicFramePr>
            <a:graphicFrameLocks noGrp="1"/>
          </p:cNvGraphicFramePr>
          <p:nvPr>
            <p:extLst>
              <p:ext uri="{D42A27DB-BD31-4B8C-83A1-F6EECF244321}">
                <p14:modId xmlns:p14="http://schemas.microsoft.com/office/powerpoint/2010/main" val="802357757"/>
              </p:ext>
            </p:extLst>
          </p:nvPr>
        </p:nvGraphicFramePr>
        <p:xfrm>
          <a:off x="450166" y="393897"/>
          <a:ext cx="11226018" cy="5603630"/>
        </p:xfrm>
        <a:graphic>
          <a:graphicData uri="http://schemas.openxmlformats.org/drawingml/2006/table">
            <a:tbl>
              <a:tblPr firstRow="1" bandRow="1">
                <a:tableStyleId>{85BE263C-DBD7-4A20-BB59-AAB30ACAA65A}</a:tableStyleId>
              </a:tblPr>
              <a:tblGrid>
                <a:gridCol w="815926"/>
                <a:gridCol w="4389120"/>
                <a:gridCol w="6020972"/>
              </a:tblGrid>
              <a:tr h="1795975">
                <a:tc>
                  <a:txBody>
                    <a:bodyPr/>
                    <a:lstStyle/>
                    <a:p>
                      <a:r>
                        <a:rPr lang="en-US" dirty="0" smtClean="0"/>
                        <a:t>2.</a:t>
                      </a:r>
                      <a:endParaRPr lang="en-US" dirty="0"/>
                    </a:p>
                  </a:txBody>
                  <a:tcPr/>
                </a:tc>
                <a:tc>
                  <a:txBody>
                    <a:bodyPr/>
                    <a:lstStyle/>
                    <a:p>
                      <a:r>
                        <a:rPr lang="en-US" dirty="0" smtClean="0"/>
                        <a:t>The Blooming Prospects of Probiotic Products </a:t>
                      </a:r>
                      <a:endParaRPr lang="en-US" dirty="0"/>
                    </a:p>
                  </a:txBody>
                  <a:tcPr/>
                </a:tc>
                <a:tc>
                  <a:txBody>
                    <a:bodyPr/>
                    <a:lstStyle/>
                    <a:p>
                      <a:r>
                        <a:rPr lang="en-US" dirty="0" smtClean="0"/>
                        <a:t>The demand for Probiotics in India is increasing due to rising health concerns, lifestyle disorders, and increased disposable income. Consumers of Probiotic Health Drinks come under the age-group of 36-55, and are consumed more by the high-income groups than the low-income groups. Sources of information include the Internet, doctors, literature, and friends.</a:t>
                      </a:r>
                      <a:endParaRPr lang="en-US" dirty="0"/>
                    </a:p>
                  </a:txBody>
                  <a:tcPr/>
                </a:tc>
              </a:tr>
              <a:tr h="1795975">
                <a:tc>
                  <a:txBody>
                    <a:bodyPr/>
                    <a:lstStyle/>
                    <a:p>
                      <a:r>
                        <a:rPr lang="en-US" dirty="0" smtClean="0"/>
                        <a:t>3.</a:t>
                      </a:r>
                      <a:endParaRPr lang="en-US" dirty="0"/>
                    </a:p>
                  </a:txBody>
                  <a:tcPr/>
                </a:tc>
                <a:tc>
                  <a:txBody>
                    <a:bodyPr/>
                    <a:lstStyle/>
                    <a:p>
                      <a:r>
                        <a:rPr lang="en-US" dirty="0" smtClean="0"/>
                        <a:t>A Study On consumer behavior towards selective probiotic products</a:t>
                      </a:r>
                      <a:endParaRPr lang="en-US" dirty="0"/>
                    </a:p>
                  </a:txBody>
                  <a:tcPr/>
                </a:tc>
                <a:tc>
                  <a:txBody>
                    <a:bodyPr/>
                    <a:lstStyle/>
                    <a:p>
                      <a:r>
                        <a:rPr lang="en-US" dirty="0" smtClean="0"/>
                        <a:t>The majority of respondents were young graduate females and aware of probiotic products. They preferred </a:t>
                      </a:r>
                      <a:r>
                        <a:rPr lang="en-US" dirty="0" err="1" smtClean="0"/>
                        <a:t>Amul</a:t>
                      </a:r>
                      <a:r>
                        <a:rPr lang="en-US" dirty="0" smtClean="0"/>
                        <a:t> brand and felt the price was too high. They were satisfied with the taste, thickness, freshness, packaging, availability and price, but dissatisfied with the price, availability and packaging.</a:t>
                      </a:r>
                      <a:endParaRPr lang="en-US" dirty="0"/>
                    </a:p>
                  </a:txBody>
                  <a:tcPr/>
                </a:tc>
              </a:tr>
              <a:tr h="1795975">
                <a:tc>
                  <a:txBody>
                    <a:bodyPr/>
                    <a:lstStyle/>
                    <a:p>
                      <a:r>
                        <a:rPr lang="en-US" dirty="0" smtClean="0"/>
                        <a:t>4.</a:t>
                      </a:r>
                      <a:endParaRPr lang="en-US" dirty="0"/>
                    </a:p>
                  </a:txBody>
                  <a:tcPr/>
                </a:tc>
                <a:tc>
                  <a:txBody>
                    <a:bodyPr/>
                    <a:lstStyle/>
                    <a:p>
                      <a:r>
                        <a:rPr lang="en-US" dirty="0" smtClean="0"/>
                        <a:t>PERCEPTION AND ATTITUDES OF INDIAN CONSUMERS TO PROBIOTIC FOODS</a:t>
                      </a:r>
                      <a:endParaRPr lang="en-US" dirty="0"/>
                    </a:p>
                  </a:txBody>
                  <a:tcPr/>
                </a:tc>
                <a:tc>
                  <a:txBody>
                    <a:bodyPr/>
                    <a:lstStyle/>
                    <a:p>
                      <a:r>
                        <a:rPr lang="en-US" dirty="0" smtClean="0"/>
                        <a:t>The food industry needs to promote probiotic foods in accessible, easy-to-understand language to increase awareness and increase the potential for growth. Innovative approaches such as NGOs/college students/volunteer help groups can help consumers understand the benefits.</a:t>
                      </a:r>
                      <a:endParaRPr lang="en-US" dirty="0"/>
                    </a:p>
                  </a:txBody>
                  <a:tcPr/>
                </a:tc>
              </a:tr>
            </a:tbl>
          </a:graphicData>
        </a:graphic>
      </p:graphicFrame>
    </p:spTree>
    <p:extLst>
      <p:ext uri="{BB962C8B-B14F-4D97-AF65-F5344CB8AC3E}">
        <p14:creationId xmlns:p14="http://schemas.microsoft.com/office/powerpoint/2010/main" val="4020036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3E1AFC-9CD1-08C8-0F87-3A71E5733E59}"/>
              </a:ext>
            </a:extLst>
          </p:cNvPr>
          <p:cNvSpPr>
            <a:spLocks noGrp="1"/>
          </p:cNvSpPr>
          <p:nvPr>
            <p:ph type="title"/>
          </p:nvPr>
        </p:nvSpPr>
        <p:spPr>
          <a:xfrm>
            <a:off x="838199" y="639763"/>
            <a:ext cx="10515600" cy="1325563"/>
          </a:xfrm>
        </p:spPr>
        <p:txBody>
          <a:bodyPr/>
          <a:lstStyle/>
          <a:p>
            <a:pPr algn="ctr"/>
            <a:r>
              <a:rPr lang="en-IN" b="1" u="sng" dirty="0" smtClean="0"/>
              <a:t>RESULT OF CONSUMPTION OF PROBIOTICS </a:t>
            </a:r>
            <a:endParaRPr lang="en-IN" b="1" u="sng" dirty="0"/>
          </a:p>
        </p:txBody>
      </p:sp>
      <p:sp>
        <p:nvSpPr>
          <p:cNvPr id="4" name="Slide Number Placeholder 3">
            <a:extLst>
              <a:ext uri="{FF2B5EF4-FFF2-40B4-BE49-F238E27FC236}">
                <a16:creationId xmlns=""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9</a:t>
            </a:fld>
            <a:endParaRPr lang="en-IN"/>
          </a:p>
        </p:txBody>
      </p:sp>
      <p:sp>
        <p:nvSpPr>
          <p:cNvPr id="5" name="Footer Placeholder 4">
            <a:extLst>
              <a:ext uri="{FF2B5EF4-FFF2-40B4-BE49-F238E27FC236}">
                <a16:creationId xmlns="" xmlns:a16="http://schemas.microsoft.com/office/drawing/2014/main" id="{606B1AD0-3937-0010-0111-E6BE0A3744C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AutoShape 2" descr="C:\Users\Bhavika\Downloads\35cd923a-8354-4a70-9985-939f7937a6e5india-probiotics-market-report-(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Content Placeholder 9"/>
          <p:cNvPicPr>
            <a:picLocks noGrp="1" noChangeAspect="1"/>
          </p:cNvPicPr>
          <p:nvPr>
            <p:ph idx="1"/>
          </p:nvPr>
        </p:nvPicPr>
        <p:blipFill rotWithShape="1">
          <a:blip r:embed="rId2"/>
          <a:srcRect l="1" r="1427" b="12293"/>
          <a:stretch/>
        </p:blipFill>
        <p:spPr>
          <a:xfrm>
            <a:off x="155575" y="1764707"/>
            <a:ext cx="5853674" cy="35407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391" y="1764707"/>
            <a:ext cx="5205049" cy="3762900"/>
          </a:xfrm>
          <a:prstGeom prst="rect">
            <a:avLst/>
          </a:prstGeom>
        </p:spPr>
      </p:pic>
    </p:spTree>
    <p:extLst>
      <p:ext uri="{BB962C8B-B14F-4D97-AF65-F5344CB8AC3E}">
        <p14:creationId xmlns:p14="http://schemas.microsoft.com/office/powerpoint/2010/main" val="1373306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Words>1144</Words>
  <Application>Microsoft Office PowerPoint</Application>
  <PresentationFormat>Widescreen</PresentationFormat>
  <Paragraphs>92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"UNDERSTANDING CONSUMER PERCEPTION AND ADOPTION OF PROBIOTIC PRODUCTS IN THE INDIAN MARKET: A SECONDARY STUDY" </vt:lpstr>
      <vt:lpstr>Mentor Approval</vt:lpstr>
      <vt:lpstr>INTRODUCTION TO THE TOPIC </vt:lpstr>
      <vt:lpstr>INTRODUCTION TO THE PRO-BIOTICS</vt:lpstr>
      <vt:lpstr>OBJECTIVES OF YOUR STUDY</vt:lpstr>
      <vt:lpstr>RESEARCH METHODOLOGY</vt:lpstr>
      <vt:lpstr>REVIEW OF LITERATURE</vt:lpstr>
      <vt:lpstr>PowerPoint Presentation</vt:lpstr>
      <vt:lpstr>RESULT OF CONSUMPTION OF PROBIOTICS </vt:lpstr>
      <vt:lpstr>RESULTS OF FUTURE PROSPECTS</vt:lpstr>
      <vt:lpstr>RESULT OF MANUFACTURING OF PROBIOTICS </vt:lpstr>
      <vt:lpstr>Conclusion</vt:lpstr>
      <vt:lpstr>References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Bhavika</cp:lastModifiedBy>
  <cp:revision>30</cp:revision>
  <dcterms:created xsi:type="dcterms:W3CDTF">2022-05-20T15:11:38Z</dcterms:created>
  <dcterms:modified xsi:type="dcterms:W3CDTF">2023-06-14T18:12:55Z</dcterms:modified>
</cp:coreProperties>
</file>