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6" r:id="rId2"/>
    <p:sldId id="293" r:id="rId3"/>
    <p:sldId id="271" r:id="rId4"/>
    <p:sldId id="272" r:id="rId5"/>
    <p:sldId id="273" r:id="rId6"/>
    <p:sldId id="274" r:id="rId7"/>
    <p:sldId id="275" r:id="rId8"/>
    <p:sldId id="276" r:id="rId9"/>
    <p:sldId id="292" r:id="rId10"/>
    <p:sldId id="278" r:id="rId11"/>
    <p:sldId id="277" r:id="rId12"/>
    <p:sldId id="279" r:id="rId13"/>
    <p:sldId id="280" r:id="rId14"/>
    <p:sldId id="281" r:id="rId15"/>
    <p:sldId id="283" r:id="rId16"/>
    <p:sldId id="284" r:id="rId17"/>
    <p:sldId id="287" r:id="rId18"/>
    <p:sldId id="291" r:id="rId19"/>
    <p:sldId id="289" r:id="rId20"/>
    <p:sldId id="282"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5B4B2-92FF-314D-533D-0B75FBE237E6}" name="Dr. Ekta Saroha" initials="DES" userId="S::Ekta@iihmrdelhi.edu.in::56025dae-553e-4d4f-8087-90906ac46e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43"/>
    <a:srgbClr val="55575D"/>
    <a:srgbClr val="ED7D31"/>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26875-A893-41D7-8CCA-0403CC79CFAC}" v="85" dt="2023-06-15T12:19:49.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67487" autoAdjust="0"/>
  </p:normalViewPr>
  <p:slideViewPr>
    <p:cSldViewPr snapToGrid="0">
      <p:cViewPr varScale="1">
        <p:scale>
          <a:sx n="60" d="100"/>
          <a:sy n="60" d="100"/>
        </p:scale>
        <p:origin x="712" y="4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875057777439756/Desktop/Dissertation/Untitled%20form%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875057777439756/Desktop/Dissertation/Untitled%20form%20(Respon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No.</a:t>
            </a:r>
            <a:r>
              <a:rPr lang="en-US" b="1" baseline="0" dirty="0"/>
              <a:t> of Patients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rgbClr val="FFC000"/>
            </a:solidFill>
            <a:ln>
              <a:noFill/>
            </a:ln>
            <a:effectLst/>
          </c:spPr>
          <c:invertIfNegative val="0"/>
          <c:cat>
            <c:strRef>
              <c:f>Sheet1!$A$2:$A$4</c:f>
              <c:strCache>
                <c:ptCount val="3"/>
                <c:pt idx="0">
                  <c:v>Indraprastha Apollo</c:v>
                </c:pt>
                <c:pt idx="1">
                  <c:v>Medanta Hospital</c:v>
                </c:pt>
                <c:pt idx="2">
                  <c:v>Max Healthcare</c:v>
                </c:pt>
              </c:strCache>
            </c:strRef>
          </c:cat>
          <c:val>
            <c:numRef>
              <c:f>Sheet1!$B$2:$B$4</c:f>
              <c:numCache>
                <c:formatCode>General</c:formatCode>
                <c:ptCount val="3"/>
                <c:pt idx="0">
                  <c:v>14</c:v>
                </c:pt>
                <c:pt idx="1">
                  <c:v>13</c:v>
                </c:pt>
                <c:pt idx="2">
                  <c:v>3</c:v>
                </c:pt>
              </c:numCache>
            </c:numRef>
          </c:val>
          <c:extLst>
            <c:ext xmlns:c16="http://schemas.microsoft.com/office/drawing/2014/chart" uri="{C3380CC4-5D6E-409C-BE32-E72D297353CC}">
              <c16:uniqueId val="{00000000-16B9-4D7E-A14C-9CFBC22CD32E}"/>
            </c:ext>
          </c:extLst>
        </c:ser>
        <c:ser>
          <c:idx val="1"/>
          <c:order val="1"/>
          <c:tx>
            <c:strRef>
              <c:f>Sheet1!$C$1</c:f>
              <c:strCache>
                <c:ptCount val="1"/>
                <c:pt idx="0">
                  <c:v>Percentage</c:v>
                </c:pt>
              </c:strCache>
            </c:strRef>
          </c:tx>
          <c:spPr>
            <a:noFill/>
            <a:ln>
              <a:noFill/>
            </a:ln>
            <a:effectLst/>
          </c:spPr>
          <c:invertIfNegative val="0"/>
          <c:cat>
            <c:strRef>
              <c:f>Sheet1!$A$2:$A$4</c:f>
              <c:strCache>
                <c:ptCount val="3"/>
                <c:pt idx="0">
                  <c:v>Indraprastha Apollo</c:v>
                </c:pt>
                <c:pt idx="1">
                  <c:v>Medanta Hospital</c:v>
                </c:pt>
                <c:pt idx="2">
                  <c:v>Max Healthcare</c:v>
                </c:pt>
              </c:strCache>
            </c:strRef>
          </c:cat>
          <c:val>
            <c:numRef>
              <c:f>Sheet1!$C$2:$C$4</c:f>
              <c:numCache>
                <c:formatCode>0%</c:formatCode>
                <c:ptCount val="3"/>
                <c:pt idx="0">
                  <c:v>0.47</c:v>
                </c:pt>
                <c:pt idx="1">
                  <c:v>0.43</c:v>
                </c:pt>
                <c:pt idx="2">
                  <c:v>0.1</c:v>
                </c:pt>
              </c:numCache>
            </c:numRef>
          </c:val>
          <c:extLst>
            <c:ext xmlns:c16="http://schemas.microsoft.com/office/drawing/2014/chart" uri="{C3380CC4-5D6E-409C-BE32-E72D297353CC}">
              <c16:uniqueId val="{00000004-16B9-4D7E-A14C-9CFBC22CD32E}"/>
            </c:ext>
          </c:extLst>
        </c:ser>
        <c:dLbls>
          <c:showLegendKey val="0"/>
          <c:showVal val="0"/>
          <c:showCatName val="0"/>
          <c:showSerName val="0"/>
          <c:showPercent val="0"/>
          <c:showBubbleSize val="0"/>
        </c:dLbls>
        <c:gapWidth val="219"/>
        <c:overlap val="-27"/>
        <c:axId val="1932853967"/>
        <c:axId val="1932851087"/>
      </c:barChart>
      <c:catAx>
        <c:axId val="193285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2851087"/>
        <c:crosses val="autoZero"/>
        <c:auto val="1"/>
        <c:lblAlgn val="ctr"/>
        <c:lblOffset val="100"/>
        <c:noMultiLvlLbl val="0"/>
      </c:catAx>
      <c:valAx>
        <c:axId val="1932851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2853967"/>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[Untitled form (Responses).xlsx]Gender!PivotTable14</c:name>
    <c:fmtId val="-1"/>
  </c:pivotSource>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IN" dirty="0"/>
              <a:t>GENDER DISTRIBUTION</a:t>
            </a:r>
          </a:p>
        </c:rich>
      </c:tx>
      <c:layout>
        <c:manualLayout>
          <c:xMode val="edge"/>
          <c:yMode val="edge"/>
          <c:x val="0.32361813094206632"/>
          <c:y val="4.3865975036559438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5011548556430446"/>
              <c:y val="-6.644685039370087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3900437445319336"/>
              <c:y val="9.885462233887430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3"/>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3900437445319336"/>
              <c:y val="9.885462233887430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5011548556430446"/>
              <c:y val="-6.644685039370087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7"/>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3900437445319336"/>
              <c:y val="9.885462233887430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
          <c:idx val="0"/>
          <c:layout>
            <c:manualLayout>
              <c:x val="0.15011548556430446"/>
              <c:y val="-6.644685039370087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28606134153359486"/>
          <c:y val="0.16936224750542736"/>
          <c:w val="0.41225474908333409"/>
          <c:h val="0.75808913972156922"/>
        </c:manualLayout>
      </c:layout>
      <c:pieChart>
        <c:varyColors val="1"/>
        <c:ser>
          <c:idx val="0"/>
          <c:order val="0"/>
          <c:tx>
            <c:strRef>
              <c:f>Gender!$B$3</c:f>
              <c:strCache>
                <c:ptCount val="1"/>
                <c:pt idx="0">
                  <c:v>Total</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F04-43B4-9C82-1A57451DCE4E}"/>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F04-43B4-9C82-1A57451DCE4E}"/>
              </c:ext>
            </c:extLst>
          </c:dPt>
          <c:dLbls>
            <c:dLbl>
              <c:idx val="0"/>
              <c:layout>
                <c:manualLayout>
                  <c:x val="-0.13900437445319336"/>
                  <c:y val="9.885462233887430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04-43B4-9C82-1A57451DCE4E}"/>
                </c:ext>
              </c:extLst>
            </c:dLbl>
            <c:dLbl>
              <c:idx val="1"/>
              <c:layout>
                <c:manualLayout>
                  <c:x val="0.15011548556430446"/>
                  <c:y val="-6.644685039370087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F04-43B4-9C82-1A57451DCE4E}"/>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Gender!$A$4:$A$5</c:f>
              <c:strCache>
                <c:ptCount val="2"/>
                <c:pt idx="0">
                  <c:v>Female</c:v>
                </c:pt>
                <c:pt idx="1">
                  <c:v>Male</c:v>
                </c:pt>
              </c:strCache>
            </c:strRef>
          </c:cat>
          <c:val>
            <c:numRef>
              <c:f>Gender!$B$4:$B$5</c:f>
              <c:numCache>
                <c:formatCode>General</c:formatCode>
                <c:ptCount val="2"/>
                <c:pt idx="0">
                  <c:v>10</c:v>
                </c:pt>
                <c:pt idx="1">
                  <c:v>20</c:v>
                </c:pt>
              </c:numCache>
            </c:numRef>
          </c:val>
          <c:extLst>
            <c:ext xmlns:c16="http://schemas.microsoft.com/office/drawing/2014/chart" uri="{C3380CC4-5D6E-409C-BE32-E72D297353CC}">
              <c16:uniqueId val="{00000000-DB4E-49B6-9958-2B93C585EF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478632023468248"/>
          <c:y val="0.44984834355302894"/>
          <c:w val="0.12931999125109361"/>
          <c:h val="0.151153032954214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[Untitled form (Responses).xlsx]Insurance holder!PivotTable44</c:name>
    <c:fmtId val="-1"/>
  </c:pivotSource>
  <c:chart>
    <c:title>
      <c:tx>
        <c:rich>
          <a:bodyPr rot="0" spcFirstLastPara="1" vertOverflow="ellipsis" vert="horz" wrap="square" anchor="ctr" anchorCtr="1"/>
          <a:lstStyle/>
          <a:p>
            <a:pPr>
              <a:defRPr sz="2160" b="1" i="0" u="none" strike="noStrike" kern="1200" cap="all" spc="50" baseline="0">
                <a:solidFill>
                  <a:schemeClr val="tx1">
                    <a:lumMod val="65000"/>
                    <a:lumOff val="35000"/>
                  </a:schemeClr>
                </a:solidFill>
                <a:latin typeface="+mn-lt"/>
                <a:ea typeface="+mn-ea"/>
                <a:cs typeface="+mn-cs"/>
              </a:defRPr>
            </a:pPr>
            <a:r>
              <a:rPr lang="en-US" dirty="0"/>
              <a:t>Insurance Holder</a:t>
            </a:r>
          </a:p>
        </c:rich>
      </c:tx>
      <c:layout>
        <c:manualLayout>
          <c:xMode val="edge"/>
          <c:yMode val="edge"/>
          <c:x val="0.25187929022448757"/>
          <c:y val="8.6339493913325474E-2"/>
        </c:manualLayout>
      </c:layout>
      <c:overlay val="0"/>
      <c:spPr>
        <a:noFill/>
        <a:ln>
          <a:noFill/>
        </a:ln>
        <a:effectLst/>
      </c:spPr>
      <c:txPr>
        <a:bodyPr rot="0" spcFirstLastPara="1" vertOverflow="ellipsis" vert="horz" wrap="square" anchor="ctr" anchorCtr="1"/>
        <a:lstStyle/>
        <a:p>
          <a:pPr>
            <a:defRPr sz="2160" b="1" i="0" u="none" strike="noStrike" kern="1200" cap="all" spc="5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6"/>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0.10721522309711286"/>
              <c:y val="-0.1388517060367455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9.1791557305336835E-2"/>
              <c:y val="0.1434813356663750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3"/>
        <c:spPr>
          <a:solidFill>
            <a:schemeClr val="accent6"/>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4"/>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9.1791557305336835E-2"/>
              <c:y val="0.1434813356663750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5"/>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0.10721522309711286"/>
              <c:y val="-0.1388517060367455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6"/>
        <c:spPr>
          <a:solidFill>
            <a:schemeClr val="accent6"/>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7"/>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9.1791557305336835E-2"/>
              <c:y val="0.1434813356663750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
        <c:idx val="8"/>
        <c:spPr>
          <a:solidFill>
            <a:schemeClr val="accent6"/>
          </a:solidFill>
          <a:ln>
            <a:noFill/>
          </a:ln>
          <a:effectLst/>
          <a:scene3d>
            <a:camera prst="orthographicFront"/>
            <a:lightRig rig="brightRoom" dir="t"/>
          </a:scene3d>
          <a:sp3d prstMaterial="flat">
            <a:bevelT w="50800" h="101600" prst="angle"/>
            <a:contourClr>
              <a:srgbClr val="000000"/>
            </a:contourClr>
          </a:sp3d>
        </c:spPr>
        <c:dLbl>
          <c:idx val="0"/>
          <c:layout>
            <c:manualLayout>
              <c:x val="0.10721522309711286"/>
              <c:y val="-0.13885170603674557"/>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17293649027213145"/>
          <c:y val="0.21792010327056296"/>
          <c:w val="0.60313558375035503"/>
          <c:h val="0.73372780932570447"/>
        </c:manualLayout>
      </c:layout>
      <c:pieChart>
        <c:varyColors val="1"/>
        <c:ser>
          <c:idx val="0"/>
          <c:order val="0"/>
          <c:tx>
            <c:strRef>
              <c:f>'Insurance holder'!$B$3</c:f>
              <c:strCache>
                <c:ptCount val="1"/>
                <c:pt idx="0">
                  <c:v>Total</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BBB-45ED-9F7A-9DD6E7598950}"/>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BBB-45ED-9F7A-9DD6E7598950}"/>
              </c:ext>
            </c:extLst>
          </c:dPt>
          <c:dLbls>
            <c:dLbl>
              <c:idx val="0"/>
              <c:layout>
                <c:manualLayout>
                  <c:x val="-9.1791557305336835E-2"/>
                  <c:y val="0.1434813356663750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BB-45ED-9F7A-9DD6E7598950}"/>
                </c:ext>
              </c:extLst>
            </c:dLbl>
            <c:dLbl>
              <c:idx val="1"/>
              <c:layout>
                <c:manualLayout>
                  <c:x val="0.10721522309711286"/>
                  <c:y val="-0.1388517060367455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BB-45ED-9F7A-9DD6E7598950}"/>
                </c:ext>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'Insurance holder'!$A$4:$A$5</c:f>
              <c:strCache>
                <c:ptCount val="2"/>
                <c:pt idx="0">
                  <c:v>No</c:v>
                </c:pt>
                <c:pt idx="1">
                  <c:v>Yes</c:v>
                </c:pt>
              </c:strCache>
            </c:strRef>
          </c:cat>
          <c:val>
            <c:numRef>
              <c:f>'Insurance holder'!$B$4:$B$5</c:f>
              <c:numCache>
                <c:formatCode>General</c:formatCode>
                <c:ptCount val="2"/>
                <c:pt idx="0">
                  <c:v>6</c:v>
                </c:pt>
                <c:pt idx="1">
                  <c:v>24</c:v>
                </c:pt>
              </c:numCache>
            </c:numRef>
          </c:val>
          <c:extLst>
            <c:ext xmlns:c16="http://schemas.microsoft.com/office/drawing/2014/chart" uri="{C3380CC4-5D6E-409C-BE32-E72D297353CC}">
              <c16:uniqueId val="{00000000-3CD0-4D17-AB73-43A11C95806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403750682763218"/>
          <c:y val="0.49880989813588034"/>
          <c:w val="0.1895764907434152"/>
          <c:h val="0.151153032954214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Demographics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rgbClr val="FFC000"/>
            </a:solidFill>
            <a:ln>
              <a:noFill/>
            </a:ln>
            <a:effectLst/>
          </c:spPr>
          <c:invertIfNegative val="0"/>
          <c:cat>
            <c:strRef>
              <c:f>Sheet1!$A$2:$A$12</c:f>
              <c:strCache>
                <c:ptCount val="11"/>
                <c:pt idx="0">
                  <c:v>Afghanistan</c:v>
                </c:pt>
                <c:pt idx="1">
                  <c:v>Bangladesh</c:v>
                </c:pt>
                <c:pt idx="2">
                  <c:v>Bhutan</c:v>
                </c:pt>
                <c:pt idx="3">
                  <c:v>Iran</c:v>
                </c:pt>
                <c:pt idx="4">
                  <c:v>Kenya</c:v>
                </c:pt>
                <c:pt idx="5">
                  <c:v>Nepal</c:v>
                </c:pt>
                <c:pt idx="6">
                  <c:v>Nigeria</c:v>
                </c:pt>
                <c:pt idx="7">
                  <c:v>Sri Lanka</c:v>
                </c:pt>
                <c:pt idx="8">
                  <c:v>Vietnam</c:v>
                </c:pt>
                <c:pt idx="9">
                  <c:v>Zambia</c:v>
                </c:pt>
                <c:pt idx="10">
                  <c:v>Ethiopia</c:v>
                </c:pt>
              </c:strCache>
            </c:strRef>
          </c:cat>
          <c:val>
            <c:numRef>
              <c:f>Sheet1!$B$2:$B$12</c:f>
              <c:numCache>
                <c:formatCode>General</c:formatCode>
                <c:ptCount val="11"/>
                <c:pt idx="0">
                  <c:v>2</c:v>
                </c:pt>
                <c:pt idx="1">
                  <c:v>4</c:v>
                </c:pt>
                <c:pt idx="2">
                  <c:v>2</c:v>
                </c:pt>
                <c:pt idx="3">
                  <c:v>1</c:v>
                </c:pt>
                <c:pt idx="4">
                  <c:v>7</c:v>
                </c:pt>
                <c:pt idx="5">
                  <c:v>4</c:v>
                </c:pt>
                <c:pt idx="6">
                  <c:v>4</c:v>
                </c:pt>
                <c:pt idx="7">
                  <c:v>2</c:v>
                </c:pt>
                <c:pt idx="8">
                  <c:v>2</c:v>
                </c:pt>
                <c:pt idx="9">
                  <c:v>1</c:v>
                </c:pt>
                <c:pt idx="10">
                  <c:v>1</c:v>
                </c:pt>
              </c:numCache>
            </c:numRef>
          </c:val>
          <c:extLst>
            <c:ext xmlns:c16="http://schemas.microsoft.com/office/drawing/2014/chart" uri="{C3380CC4-5D6E-409C-BE32-E72D297353CC}">
              <c16:uniqueId val="{00000000-A45D-4B33-BFA4-25AE07ADDDDC}"/>
            </c:ext>
          </c:extLst>
        </c:ser>
        <c:dLbls>
          <c:showLegendKey val="0"/>
          <c:showVal val="0"/>
          <c:showCatName val="0"/>
          <c:showSerName val="0"/>
          <c:showPercent val="0"/>
          <c:showBubbleSize val="0"/>
        </c:dLbls>
        <c:gapWidth val="219"/>
        <c:overlap val="-27"/>
        <c:axId val="1220095567"/>
        <c:axId val="122006916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6"/>
                  </a:solidFill>
                  <a:ln>
                    <a:noFill/>
                  </a:ln>
                  <a:effectLst/>
                </c:spPr>
                <c:invertIfNegative val="0"/>
                <c:cat>
                  <c:strRef>
                    <c:extLst>
                      <c:ext uri="{02D57815-91ED-43cb-92C2-25804820EDAC}">
                        <c15:formulaRef>
                          <c15:sqref>Sheet1!$A$2:$A$12</c15:sqref>
                        </c15:formulaRef>
                      </c:ext>
                    </c:extLst>
                    <c:strCache>
                      <c:ptCount val="11"/>
                      <c:pt idx="0">
                        <c:v>Afghanistan</c:v>
                      </c:pt>
                      <c:pt idx="1">
                        <c:v>Bangladesh</c:v>
                      </c:pt>
                      <c:pt idx="2">
                        <c:v>Bhutan</c:v>
                      </c:pt>
                      <c:pt idx="3">
                        <c:v>Iran</c:v>
                      </c:pt>
                      <c:pt idx="4">
                        <c:v>Kenya</c:v>
                      </c:pt>
                      <c:pt idx="5">
                        <c:v>Nepal</c:v>
                      </c:pt>
                      <c:pt idx="6">
                        <c:v>Nigeria</c:v>
                      </c:pt>
                      <c:pt idx="7">
                        <c:v>Sri Lanka</c:v>
                      </c:pt>
                      <c:pt idx="8">
                        <c:v>Vietnam</c:v>
                      </c:pt>
                      <c:pt idx="9">
                        <c:v>Zambia</c:v>
                      </c:pt>
                      <c:pt idx="10">
                        <c:v>Ethiopia</c:v>
                      </c:pt>
                    </c:strCache>
                  </c:strRef>
                </c:cat>
                <c:val>
                  <c:numRef>
                    <c:extLst>
                      <c:ext uri="{02D57815-91ED-43cb-92C2-25804820EDAC}">
                        <c15:formulaRef>
                          <c15:sqref>Sheet1!$D$2:$D$12</c15:sqref>
                        </c15:formulaRef>
                      </c:ext>
                    </c:extLst>
                    <c:numCache>
                      <c:formatCode>General</c:formatCode>
                      <c:ptCount val="11"/>
                    </c:numCache>
                  </c:numRef>
                </c:val>
                <c:extLst>
                  <c:ext xmlns:c16="http://schemas.microsoft.com/office/drawing/2014/chart" uri="{C3380CC4-5D6E-409C-BE32-E72D297353CC}">
                    <c16:uniqueId val="{00000002-A45D-4B33-BFA4-25AE07ADDDDC}"/>
                  </c:ext>
                </c:extLst>
              </c15:ser>
            </c15:filteredBarSeries>
          </c:ext>
        </c:extLst>
      </c:barChart>
      <c:barChart>
        <c:barDir val="col"/>
        <c:grouping val="clustered"/>
        <c:varyColors val="0"/>
        <c:ser>
          <c:idx val="1"/>
          <c:order val="1"/>
          <c:tx>
            <c:strRef>
              <c:f>Sheet1!$C$1</c:f>
              <c:strCache>
                <c:ptCount val="1"/>
                <c:pt idx="0">
                  <c:v>Percentage</c:v>
                </c:pt>
              </c:strCache>
            </c:strRef>
          </c:tx>
          <c:spPr>
            <a:solidFill>
              <a:schemeClr val="accent4"/>
            </a:solidFill>
            <a:ln>
              <a:noFill/>
            </a:ln>
            <a:effectLst/>
          </c:spPr>
          <c:invertIfNegative val="0"/>
          <c:cat>
            <c:strRef>
              <c:f>Sheet1!$A$2:$A$12</c:f>
              <c:strCache>
                <c:ptCount val="11"/>
                <c:pt idx="0">
                  <c:v>Afghanistan</c:v>
                </c:pt>
                <c:pt idx="1">
                  <c:v>Bangladesh</c:v>
                </c:pt>
                <c:pt idx="2">
                  <c:v>Bhutan</c:v>
                </c:pt>
                <c:pt idx="3">
                  <c:v>Iran</c:v>
                </c:pt>
                <c:pt idx="4">
                  <c:v>Kenya</c:v>
                </c:pt>
                <c:pt idx="5">
                  <c:v>Nepal</c:v>
                </c:pt>
                <c:pt idx="6">
                  <c:v>Nigeria</c:v>
                </c:pt>
                <c:pt idx="7">
                  <c:v>Sri Lanka</c:v>
                </c:pt>
                <c:pt idx="8">
                  <c:v>Vietnam</c:v>
                </c:pt>
                <c:pt idx="9">
                  <c:v>Zambia</c:v>
                </c:pt>
                <c:pt idx="10">
                  <c:v>Ethiopia</c:v>
                </c:pt>
              </c:strCache>
            </c:strRef>
          </c:cat>
          <c:val>
            <c:numRef>
              <c:f>Sheet1!$C$2:$C$12</c:f>
              <c:numCache>
                <c:formatCode>0%</c:formatCode>
                <c:ptCount val="11"/>
                <c:pt idx="0">
                  <c:v>7.0000000000000007E-2</c:v>
                </c:pt>
                <c:pt idx="1">
                  <c:v>0.13</c:v>
                </c:pt>
                <c:pt idx="2">
                  <c:v>7.0000000000000007E-2</c:v>
                </c:pt>
                <c:pt idx="3">
                  <c:v>0.03</c:v>
                </c:pt>
                <c:pt idx="4">
                  <c:v>0.23</c:v>
                </c:pt>
                <c:pt idx="5">
                  <c:v>0.13</c:v>
                </c:pt>
                <c:pt idx="6">
                  <c:v>0.13</c:v>
                </c:pt>
                <c:pt idx="7">
                  <c:v>7.0000000000000007E-2</c:v>
                </c:pt>
                <c:pt idx="8">
                  <c:v>7.0000000000000007E-2</c:v>
                </c:pt>
                <c:pt idx="9">
                  <c:v>0.03</c:v>
                </c:pt>
                <c:pt idx="10">
                  <c:v>0.03</c:v>
                </c:pt>
              </c:numCache>
            </c:numRef>
          </c:val>
          <c:extLst>
            <c:ext xmlns:c16="http://schemas.microsoft.com/office/drawing/2014/chart" uri="{C3380CC4-5D6E-409C-BE32-E72D297353CC}">
              <c16:uniqueId val="{00000001-A45D-4B33-BFA4-25AE07ADDDDC}"/>
            </c:ext>
          </c:extLst>
        </c:ser>
        <c:dLbls>
          <c:showLegendKey val="0"/>
          <c:showVal val="0"/>
          <c:showCatName val="0"/>
          <c:showSerName val="0"/>
          <c:showPercent val="0"/>
          <c:showBubbleSize val="0"/>
        </c:dLbls>
        <c:gapWidth val="219"/>
        <c:overlap val="-27"/>
        <c:axId val="1937829535"/>
        <c:axId val="1937844415"/>
      </c:barChart>
      <c:catAx>
        <c:axId val="122009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69167"/>
        <c:crosses val="autoZero"/>
        <c:auto val="1"/>
        <c:lblAlgn val="ctr"/>
        <c:lblOffset val="100"/>
        <c:noMultiLvlLbl val="0"/>
      </c:catAx>
      <c:valAx>
        <c:axId val="1220069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95567"/>
        <c:crosses val="autoZero"/>
        <c:crossBetween val="between"/>
      </c:valAx>
      <c:valAx>
        <c:axId val="1937844415"/>
        <c:scaling>
          <c:orientation val="minMax"/>
        </c:scaling>
        <c:delete val="1"/>
        <c:axPos val="r"/>
        <c:numFmt formatCode="0%" sourceLinked="1"/>
        <c:majorTickMark val="out"/>
        <c:minorTickMark val="none"/>
        <c:tickLblPos val="nextTo"/>
        <c:crossAx val="1937829535"/>
        <c:crosses val="max"/>
        <c:crossBetween val="between"/>
      </c:valAx>
      <c:catAx>
        <c:axId val="1937829535"/>
        <c:scaling>
          <c:orientation val="minMax"/>
        </c:scaling>
        <c:delete val="1"/>
        <c:axPos val="b"/>
        <c:numFmt formatCode="General" sourceLinked="1"/>
        <c:majorTickMark val="out"/>
        <c:minorTickMark val="none"/>
        <c:tickLblPos val="nextTo"/>
        <c:crossAx val="1937844415"/>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Age Range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chemeClr val="accent4"/>
            </a:solidFill>
            <a:ln>
              <a:noFill/>
            </a:ln>
            <a:effectLst/>
          </c:spPr>
          <c:invertIfNegative val="0"/>
          <c:cat>
            <c:strRef>
              <c:f>Sheet1!$A$2:$A$7</c:f>
              <c:strCache>
                <c:ptCount val="6"/>
                <c:pt idx="0">
                  <c:v>0-19</c:v>
                </c:pt>
                <c:pt idx="1">
                  <c:v>20-29</c:v>
                </c:pt>
                <c:pt idx="2">
                  <c:v>30-39</c:v>
                </c:pt>
                <c:pt idx="3">
                  <c:v>40-49</c:v>
                </c:pt>
                <c:pt idx="4">
                  <c:v>50-60</c:v>
                </c:pt>
                <c:pt idx="5">
                  <c:v>Above 60</c:v>
                </c:pt>
              </c:strCache>
            </c:strRef>
          </c:cat>
          <c:val>
            <c:numRef>
              <c:f>Sheet1!$B$2:$B$7</c:f>
              <c:numCache>
                <c:formatCode>General</c:formatCode>
                <c:ptCount val="6"/>
                <c:pt idx="0">
                  <c:v>1</c:v>
                </c:pt>
                <c:pt idx="1">
                  <c:v>1</c:v>
                </c:pt>
                <c:pt idx="2">
                  <c:v>4</c:v>
                </c:pt>
                <c:pt idx="3">
                  <c:v>11</c:v>
                </c:pt>
                <c:pt idx="4">
                  <c:v>9</c:v>
                </c:pt>
                <c:pt idx="5">
                  <c:v>4</c:v>
                </c:pt>
              </c:numCache>
            </c:numRef>
          </c:val>
          <c:extLst>
            <c:ext xmlns:c16="http://schemas.microsoft.com/office/drawing/2014/chart" uri="{C3380CC4-5D6E-409C-BE32-E72D297353CC}">
              <c16:uniqueId val="{00000000-8828-49A5-A108-00EA368C9E79}"/>
            </c:ext>
          </c:extLst>
        </c:ser>
        <c:ser>
          <c:idx val="2"/>
          <c:order val="2"/>
          <c:tx>
            <c:strRef>
              <c:f>Sheet1!$D$1</c:f>
              <c:strCache>
                <c:ptCount val="1"/>
                <c:pt idx="0">
                  <c:v>Percentage</c:v>
                </c:pt>
              </c:strCache>
            </c:strRef>
          </c:tx>
          <c:spPr>
            <a:noFill/>
            <a:ln>
              <a:noFill/>
            </a:ln>
            <a:effectLst/>
          </c:spPr>
          <c:invertIfNegative val="0"/>
          <c:cat>
            <c:strRef>
              <c:f>Sheet1!$A$2:$A$7</c:f>
              <c:strCache>
                <c:ptCount val="6"/>
                <c:pt idx="0">
                  <c:v>0-19</c:v>
                </c:pt>
                <c:pt idx="1">
                  <c:v>20-29</c:v>
                </c:pt>
                <c:pt idx="2">
                  <c:v>30-39</c:v>
                </c:pt>
                <c:pt idx="3">
                  <c:v>40-49</c:v>
                </c:pt>
                <c:pt idx="4">
                  <c:v>50-60</c:v>
                </c:pt>
                <c:pt idx="5">
                  <c:v>Above 60</c:v>
                </c:pt>
              </c:strCache>
            </c:strRef>
          </c:cat>
          <c:val>
            <c:numRef>
              <c:f>Sheet1!$D$2:$D$7</c:f>
              <c:numCache>
                <c:formatCode>0%</c:formatCode>
                <c:ptCount val="6"/>
                <c:pt idx="0">
                  <c:v>0.03</c:v>
                </c:pt>
                <c:pt idx="1">
                  <c:v>0.03</c:v>
                </c:pt>
                <c:pt idx="2">
                  <c:v>0.13</c:v>
                </c:pt>
                <c:pt idx="3">
                  <c:v>0.37</c:v>
                </c:pt>
                <c:pt idx="4">
                  <c:v>0.3</c:v>
                </c:pt>
                <c:pt idx="5">
                  <c:v>0.13</c:v>
                </c:pt>
              </c:numCache>
            </c:numRef>
          </c:val>
          <c:extLst>
            <c:ext xmlns:c16="http://schemas.microsoft.com/office/drawing/2014/chart" uri="{C3380CC4-5D6E-409C-BE32-E72D297353CC}">
              <c16:uniqueId val="{00000002-8828-49A5-A108-00EA368C9E79}"/>
            </c:ext>
          </c:extLst>
        </c:ser>
        <c:dLbls>
          <c:showLegendKey val="0"/>
          <c:showVal val="0"/>
          <c:showCatName val="0"/>
          <c:showSerName val="0"/>
          <c:showPercent val="0"/>
          <c:showBubbleSize val="0"/>
        </c:dLbls>
        <c:gapWidth val="216"/>
        <c:overlap val="-27"/>
        <c:axId val="1225567055"/>
        <c:axId val="122557857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Median</c:v>
                      </c:pt>
                    </c:strCache>
                  </c:strRef>
                </c:tx>
                <c:spPr>
                  <a:noFill/>
                  <a:ln>
                    <a:noFill/>
                  </a:ln>
                  <a:effectLst/>
                </c:spPr>
                <c:invertIfNegative val="0"/>
                <c:cat>
                  <c:strRef>
                    <c:extLst>
                      <c:ext uri="{02D57815-91ED-43cb-92C2-25804820EDAC}">
                        <c15:formulaRef>
                          <c15:sqref>Sheet1!$A$2:$A$7</c15:sqref>
                        </c15:formulaRef>
                      </c:ext>
                    </c:extLst>
                    <c:strCache>
                      <c:ptCount val="6"/>
                      <c:pt idx="0">
                        <c:v>0-19</c:v>
                      </c:pt>
                      <c:pt idx="1">
                        <c:v>20-29</c:v>
                      </c:pt>
                      <c:pt idx="2">
                        <c:v>30-39</c:v>
                      </c:pt>
                      <c:pt idx="3">
                        <c:v>40-49</c:v>
                      </c:pt>
                      <c:pt idx="4">
                        <c:v>50-60</c:v>
                      </c:pt>
                      <c:pt idx="5">
                        <c:v>Above 60</c:v>
                      </c:pt>
                    </c:strCache>
                  </c:strRef>
                </c:cat>
                <c:val>
                  <c:numRef>
                    <c:extLst>
                      <c:ext uri="{02D57815-91ED-43cb-92C2-25804820EDAC}">
                        <c15:formulaRef>
                          <c15:sqref>Sheet1!$C$2:$C$7</c15:sqref>
                        </c15:formulaRef>
                      </c:ext>
                    </c:extLst>
                    <c:numCache>
                      <c:formatCode>General</c:formatCode>
                      <c:ptCount val="6"/>
                      <c:pt idx="0">
                        <c:v>9.5</c:v>
                      </c:pt>
                      <c:pt idx="1">
                        <c:v>24.5</c:v>
                      </c:pt>
                      <c:pt idx="2">
                        <c:v>34.5</c:v>
                      </c:pt>
                      <c:pt idx="3">
                        <c:v>44.5</c:v>
                      </c:pt>
                      <c:pt idx="4">
                        <c:v>55</c:v>
                      </c:pt>
                      <c:pt idx="5">
                        <c:v>0</c:v>
                      </c:pt>
                    </c:numCache>
                  </c:numRef>
                </c:val>
                <c:extLst>
                  <c:ext xmlns:c16="http://schemas.microsoft.com/office/drawing/2014/chart" uri="{C3380CC4-5D6E-409C-BE32-E72D297353CC}">
                    <c16:uniqueId val="{00000001-8828-49A5-A108-00EA368C9E79}"/>
                  </c:ext>
                </c:extLst>
              </c15:ser>
            </c15:filteredBarSeries>
          </c:ext>
        </c:extLst>
      </c:barChart>
      <c:catAx>
        <c:axId val="12255670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578575"/>
        <c:crosses val="autoZero"/>
        <c:auto val="1"/>
        <c:lblAlgn val="ctr"/>
        <c:lblOffset val="100"/>
        <c:noMultiLvlLbl val="0"/>
      </c:catAx>
      <c:valAx>
        <c:axId val="1225578575"/>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567055"/>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No. of prior visits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rgbClr val="FFC000"/>
            </a:solidFill>
            <a:ln>
              <a:solidFill>
                <a:schemeClr val="accent2"/>
              </a:solidFill>
            </a:ln>
            <a:effectLst/>
          </c:spPr>
          <c:invertIfNegative val="0"/>
          <c:cat>
            <c:strRef>
              <c:f>Sheet1!$A$2:$A$6</c:f>
              <c:strCache>
                <c:ptCount val="5"/>
                <c:pt idx="0">
                  <c:v>Never</c:v>
                </c:pt>
                <c:pt idx="1">
                  <c:v>Once</c:v>
                </c:pt>
                <c:pt idx="2">
                  <c:v>Twice</c:v>
                </c:pt>
                <c:pt idx="3">
                  <c:v>Thrice</c:v>
                </c:pt>
                <c:pt idx="4">
                  <c:v>More than 3 times</c:v>
                </c:pt>
              </c:strCache>
            </c:strRef>
          </c:cat>
          <c:val>
            <c:numRef>
              <c:f>Sheet1!$B$2:$B$6</c:f>
              <c:numCache>
                <c:formatCode>General</c:formatCode>
                <c:ptCount val="5"/>
                <c:pt idx="0">
                  <c:v>8</c:v>
                </c:pt>
                <c:pt idx="1">
                  <c:v>3</c:v>
                </c:pt>
                <c:pt idx="2">
                  <c:v>1</c:v>
                </c:pt>
                <c:pt idx="3">
                  <c:v>0</c:v>
                </c:pt>
                <c:pt idx="4">
                  <c:v>18</c:v>
                </c:pt>
              </c:numCache>
            </c:numRef>
          </c:val>
          <c:extLst>
            <c:ext xmlns:c16="http://schemas.microsoft.com/office/drawing/2014/chart" uri="{C3380CC4-5D6E-409C-BE32-E72D297353CC}">
              <c16:uniqueId val="{00000000-F4EF-41A9-88D0-39878BB6B5D7}"/>
            </c:ext>
          </c:extLst>
        </c:ser>
        <c:ser>
          <c:idx val="1"/>
          <c:order val="1"/>
          <c:tx>
            <c:strRef>
              <c:f>Sheet1!$C$1</c:f>
              <c:strCache>
                <c:ptCount val="1"/>
                <c:pt idx="0">
                  <c:v>Percentage</c:v>
                </c:pt>
              </c:strCache>
            </c:strRef>
          </c:tx>
          <c:spPr>
            <a:noFill/>
            <a:ln>
              <a:noFill/>
            </a:ln>
            <a:effectLst/>
          </c:spPr>
          <c:invertIfNegative val="0"/>
          <c:cat>
            <c:strRef>
              <c:f>Sheet1!$A$2:$A$6</c:f>
              <c:strCache>
                <c:ptCount val="5"/>
                <c:pt idx="0">
                  <c:v>Never</c:v>
                </c:pt>
                <c:pt idx="1">
                  <c:v>Once</c:v>
                </c:pt>
                <c:pt idx="2">
                  <c:v>Twice</c:v>
                </c:pt>
                <c:pt idx="3">
                  <c:v>Thrice</c:v>
                </c:pt>
                <c:pt idx="4">
                  <c:v>More than 3 times</c:v>
                </c:pt>
              </c:strCache>
            </c:strRef>
          </c:cat>
          <c:val>
            <c:numRef>
              <c:f>Sheet1!$C$2:$C$6</c:f>
              <c:numCache>
                <c:formatCode>0%</c:formatCode>
                <c:ptCount val="5"/>
                <c:pt idx="0">
                  <c:v>0.27</c:v>
                </c:pt>
                <c:pt idx="1">
                  <c:v>0.1</c:v>
                </c:pt>
                <c:pt idx="2">
                  <c:v>0.03</c:v>
                </c:pt>
                <c:pt idx="3">
                  <c:v>0</c:v>
                </c:pt>
                <c:pt idx="4">
                  <c:v>0.6</c:v>
                </c:pt>
              </c:numCache>
            </c:numRef>
          </c:val>
          <c:extLst>
            <c:ext xmlns:c16="http://schemas.microsoft.com/office/drawing/2014/chart" uri="{C3380CC4-5D6E-409C-BE32-E72D297353CC}">
              <c16:uniqueId val="{00000001-F4EF-41A9-88D0-39878BB6B5D7}"/>
            </c:ext>
          </c:extLst>
        </c:ser>
        <c:dLbls>
          <c:showLegendKey val="0"/>
          <c:showVal val="0"/>
          <c:showCatName val="0"/>
          <c:showSerName val="0"/>
          <c:showPercent val="0"/>
          <c:showBubbleSize val="0"/>
        </c:dLbls>
        <c:gapWidth val="182"/>
        <c:axId val="1220041807"/>
        <c:axId val="1220063407"/>
      </c:barChart>
      <c:catAx>
        <c:axId val="122004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63407"/>
        <c:crosses val="autoZero"/>
        <c:auto val="1"/>
        <c:lblAlgn val="ctr"/>
        <c:lblOffset val="100"/>
        <c:noMultiLvlLbl val="0"/>
      </c:catAx>
      <c:valAx>
        <c:axId val="1220063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41807"/>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Treatment Preference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chemeClr val="accent4"/>
            </a:solidFill>
            <a:ln>
              <a:noFill/>
            </a:ln>
            <a:effectLst/>
          </c:spPr>
          <c:invertIfNegative val="0"/>
          <c:cat>
            <c:strRef>
              <c:f>Sheet1!$A$2:$A$11</c:f>
              <c:strCache>
                <c:ptCount val="10"/>
                <c:pt idx="0">
                  <c:v>Oncology</c:v>
                </c:pt>
                <c:pt idx="1">
                  <c:v>Orthopaedics</c:v>
                </c:pt>
                <c:pt idx="2">
                  <c:v>Transplants</c:v>
                </c:pt>
                <c:pt idx="3">
                  <c:v>ENT</c:v>
                </c:pt>
                <c:pt idx="4">
                  <c:v>Neurology</c:v>
                </c:pt>
                <c:pt idx="5">
                  <c:v>Paediatrics</c:v>
                </c:pt>
                <c:pt idx="6">
                  <c:v>AYUSH</c:v>
                </c:pt>
                <c:pt idx="7">
                  <c:v>Cardiology</c:v>
                </c:pt>
                <c:pt idx="8">
                  <c:v>Dental</c:v>
                </c:pt>
                <c:pt idx="9">
                  <c:v>Nephrology</c:v>
                </c:pt>
              </c:strCache>
            </c:strRef>
          </c:cat>
          <c:val>
            <c:numRef>
              <c:f>Sheet1!$B$2:$B$11</c:f>
              <c:numCache>
                <c:formatCode>General</c:formatCode>
                <c:ptCount val="10"/>
                <c:pt idx="0">
                  <c:v>7</c:v>
                </c:pt>
                <c:pt idx="1">
                  <c:v>4</c:v>
                </c:pt>
                <c:pt idx="2">
                  <c:v>4</c:v>
                </c:pt>
                <c:pt idx="3">
                  <c:v>3</c:v>
                </c:pt>
                <c:pt idx="4">
                  <c:v>3</c:v>
                </c:pt>
                <c:pt idx="5">
                  <c:v>3</c:v>
                </c:pt>
                <c:pt idx="6">
                  <c:v>2</c:v>
                </c:pt>
                <c:pt idx="7">
                  <c:v>2</c:v>
                </c:pt>
                <c:pt idx="8">
                  <c:v>1</c:v>
                </c:pt>
                <c:pt idx="9">
                  <c:v>1</c:v>
                </c:pt>
              </c:numCache>
            </c:numRef>
          </c:val>
          <c:extLst>
            <c:ext xmlns:c16="http://schemas.microsoft.com/office/drawing/2014/chart" uri="{C3380CC4-5D6E-409C-BE32-E72D297353CC}">
              <c16:uniqueId val="{00000000-91FF-4436-A108-1BD348BD5BB8}"/>
            </c:ext>
          </c:extLst>
        </c:ser>
        <c:ser>
          <c:idx val="1"/>
          <c:order val="1"/>
          <c:tx>
            <c:strRef>
              <c:f>Sheet1!$C$1</c:f>
              <c:strCache>
                <c:ptCount val="1"/>
                <c:pt idx="0">
                  <c:v>Percentage</c:v>
                </c:pt>
              </c:strCache>
            </c:strRef>
          </c:tx>
          <c:spPr>
            <a:noFill/>
            <a:ln>
              <a:noFill/>
            </a:ln>
            <a:effectLst/>
          </c:spPr>
          <c:invertIfNegative val="0"/>
          <c:cat>
            <c:strRef>
              <c:f>Sheet1!$A$2:$A$11</c:f>
              <c:strCache>
                <c:ptCount val="10"/>
                <c:pt idx="0">
                  <c:v>Oncology</c:v>
                </c:pt>
                <c:pt idx="1">
                  <c:v>Orthopaedics</c:v>
                </c:pt>
                <c:pt idx="2">
                  <c:v>Transplants</c:v>
                </c:pt>
                <c:pt idx="3">
                  <c:v>ENT</c:v>
                </c:pt>
                <c:pt idx="4">
                  <c:v>Neurology</c:v>
                </c:pt>
                <c:pt idx="5">
                  <c:v>Paediatrics</c:v>
                </c:pt>
                <c:pt idx="6">
                  <c:v>AYUSH</c:v>
                </c:pt>
                <c:pt idx="7">
                  <c:v>Cardiology</c:v>
                </c:pt>
                <c:pt idx="8">
                  <c:v>Dental</c:v>
                </c:pt>
                <c:pt idx="9">
                  <c:v>Nephrology</c:v>
                </c:pt>
              </c:strCache>
            </c:strRef>
          </c:cat>
          <c:val>
            <c:numRef>
              <c:f>Sheet1!$C$2:$C$11</c:f>
              <c:numCache>
                <c:formatCode>0%</c:formatCode>
                <c:ptCount val="10"/>
                <c:pt idx="0">
                  <c:v>0.23</c:v>
                </c:pt>
                <c:pt idx="1">
                  <c:v>0.13</c:v>
                </c:pt>
                <c:pt idx="2">
                  <c:v>0.13</c:v>
                </c:pt>
                <c:pt idx="3">
                  <c:v>0.1</c:v>
                </c:pt>
                <c:pt idx="4">
                  <c:v>0.1</c:v>
                </c:pt>
                <c:pt idx="5">
                  <c:v>0.1</c:v>
                </c:pt>
                <c:pt idx="6">
                  <c:v>7.0000000000000007E-2</c:v>
                </c:pt>
                <c:pt idx="7">
                  <c:v>7.0000000000000007E-2</c:v>
                </c:pt>
                <c:pt idx="8">
                  <c:v>0.03</c:v>
                </c:pt>
                <c:pt idx="9">
                  <c:v>0.03</c:v>
                </c:pt>
              </c:numCache>
            </c:numRef>
          </c:val>
          <c:extLst>
            <c:ext xmlns:c16="http://schemas.microsoft.com/office/drawing/2014/chart" uri="{C3380CC4-5D6E-409C-BE32-E72D297353CC}">
              <c16:uniqueId val="{00000001-91FF-4436-A108-1BD348BD5BB8}"/>
            </c:ext>
          </c:extLst>
        </c:ser>
        <c:dLbls>
          <c:showLegendKey val="0"/>
          <c:showVal val="0"/>
          <c:showCatName val="0"/>
          <c:showSerName val="0"/>
          <c:showPercent val="0"/>
          <c:showBubbleSize val="0"/>
        </c:dLbls>
        <c:gapWidth val="219"/>
        <c:overlap val="-27"/>
        <c:axId val="1240355535"/>
        <c:axId val="1240356015"/>
      </c:barChart>
      <c:catAx>
        <c:axId val="124035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0356015"/>
        <c:crosses val="autoZero"/>
        <c:auto val="1"/>
        <c:lblAlgn val="ctr"/>
        <c:lblOffset val="100"/>
        <c:noMultiLvlLbl val="0"/>
      </c:catAx>
      <c:valAx>
        <c:axId val="1240356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0355535"/>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Factors influencing visits</a:t>
            </a:r>
          </a:p>
        </c:rich>
      </c:tx>
      <c:layout>
        <c:manualLayout>
          <c:xMode val="edge"/>
          <c:yMode val="edge"/>
          <c:x val="0.33372398470938025"/>
          <c:y val="1.21258066764500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rgbClr val="FFC000"/>
            </a:solidFill>
            <a:ln>
              <a:noFill/>
            </a:ln>
            <a:effectLst/>
          </c:spPr>
          <c:invertIfNegative val="0"/>
          <c:cat>
            <c:strRef>
              <c:f>Sheet1!$A$2:$A$6</c:f>
              <c:strCache>
                <c:ptCount val="5"/>
                <c:pt idx="0">
                  <c:v>Cost effectiveness</c:v>
                </c:pt>
                <c:pt idx="1">
                  <c:v>Quality of medical care</c:v>
                </c:pt>
                <c:pt idx="2">
                  <c:v>Alternative treatment option of AYUSH</c:v>
                </c:pt>
                <c:pt idx="3">
                  <c:v>Availability of advanced technology</c:v>
                </c:pt>
                <c:pt idx="4">
                  <c:v>Skilled medical professionals</c:v>
                </c:pt>
              </c:strCache>
            </c:strRef>
          </c:cat>
          <c:val>
            <c:numRef>
              <c:f>Sheet1!$B$2:$B$6</c:f>
              <c:numCache>
                <c:formatCode>General</c:formatCode>
                <c:ptCount val="5"/>
                <c:pt idx="0">
                  <c:v>13</c:v>
                </c:pt>
                <c:pt idx="1">
                  <c:v>12</c:v>
                </c:pt>
                <c:pt idx="2">
                  <c:v>2</c:v>
                </c:pt>
                <c:pt idx="3">
                  <c:v>2</c:v>
                </c:pt>
                <c:pt idx="4">
                  <c:v>1</c:v>
                </c:pt>
              </c:numCache>
            </c:numRef>
          </c:val>
          <c:extLst>
            <c:ext xmlns:c16="http://schemas.microsoft.com/office/drawing/2014/chart" uri="{C3380CC4-5D6E-409C-BE32-E72D297353CC}">
              <c16:uniqueId val="{00000000-6565-4366-BAC5-3717C026D7F2}"/>
            </c:ext>
          </c:extLst>
        </c:ser>
        <c:ser>
          <c:idx val="1"/>
          <c:order val="1"/>
          <c:tx>
            <c:strRef>
              <c:f>Sheet1!$C$1</c:f>
              <c:strCache>
                <c:ptCount val="1"/>
                <c:pt idx="0">
                  <c:v>Percentage</c:v>
                </c:pt>
              </c:strCache>
            </c:strRef>
          </c:tx>
          <c:spPr>
            <a:noFill/>
            <a:ln>
              <a:noFill/>
            </a:ln>
            <a:effectLst/>
          </c:spPr>
          <c:invertIfNegative val="0"/>
          <c:cat>
            <c:strRef>
              <c:f>Sheet1!$A$2:$A$6</c:f>
              <c:strCache>
                <c:ptCount val="5"/>
                <c:pt idx="0">
                  <c:v>Cost effectiveness</c:v>
                </c:pt>
                <c:pt idx="1">
                  <c:v>Quality of medical care</c:v>
                </c:pt>
                <c:pt idx="2">
                  <c:v>Alternative treatment option of AYUSH</c:v>
                </c:pt>
                <c:pt idx="3">
                  <c:v>Availability of advanced technology</c:v>
                </c:pt>
                <c:pt idx="4">
                  <c:v>Skilled medical professionals</c:v>
                </c:pt>
              </c:strCache>
            </c:strRef>
          </c:cat>
          <c:val>
            <c:numRef>
              <c:f>Sheet1!$C$2:$C$6</c:f>
              <c:numCache>
                <c:formatCode>0%</c:formatCode>
                <c:ptCount val="5"/>
                <c:pt idx="0">
                  <c:v>0.43</c:v>
                </c:pt>
                <c:pt idx="1">
                  <c:v>0.4</c:v>
                </c:pt>
                <c:pt idx="2">
                  <c:v>7.0000000000000007E-2</c:v>
                </c:pt>
                <c:pt idx="3">
                  <c:v>7.0000000000000007E-2</c:v>
                </c:pt>
                <c:pt idx="4">
                  <c:v>0.03</c:v>
                </c:pt>
              </c:numCache>
            </c:numRef>
          </c:val>
          <c:extLst>
            <c:ext xmlns:c16="http://schemas.microsoft.com/office/drawing/2014/chart" uri="{C3380CC4-5D6E-409C-BE32-E72D297353CC}">
              <c16:uniqueId val="{00000001-6565-4366-BAC5-3717C026D7F2}"/>
            </c:ext>
          </c:extLst>
        </c:ser>
        <c:dLbls>
          <c:showLegendKey val="0"/>
          <c:showVal val="0"/>
          <c:showCatName val="0"/>
          <c:showSerName val="0"/>
          <c:showPercent val="0"/>
          <c:showBubbleSize val="0"/>
        </c:dLbls>
        <c:gapWidth val="219"/>
        <c:overlap val="-27"/>
        <c:axId val="1220081167"/>
        <c:axId val="1220090287"/>
      </c:barChart>
      <c:catAx>
        <c:axId val="122008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90287"/>
        <c:crosses val="autoZero"/>
        <c:auto val="1"/>
        <c:lblAlgn val="ctr"/>
        <c:lblOffset val="100"/>
        <c:noMultiLvlLbl val="0"/>
      </c:catAx>
      <c:valAx>
        <c:axId val="1220090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081167"/>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a:t>Source of Information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rgbClr val="FFC000"/>
            </a:solidFill>
            <a:ln>
              <a:noFill/>
            </a:ln>
            <a:effectLst/>
          </c:spPr>
          <c:invertIfNegative val="0"/>
          <c:cat>
            <c:strRef>
              <c:f>Sheet1!$A$2:$A$5</c:f>
              <c:strCache>
                <c:ptCount val="4"/>
                <c:pt idx="0">
                  <c:v>Your country’s doctor</c:v>
                </c:pt>
                <c:pt idx="1">
                  <c:v>Word of mouth</c:v>
                </c:pt>
                <c:pt idx="2">
                  <c:v>Others</c:v>
                </c:pt>
                <c:pt idx="3">
                  <c:v>Internet</c:v>
                </c:pt>
              </c:strCache>
            </c:strRef>
          </c:cat>
          <c:val>
            <c:numRef>
              <c:f>Sheet1!$B$2:$B$5</c:f>
              <c:numCache>
                <c:formatCode>General</c:formatCode>
                <c:ptCount val="4"/>
                <c:pt idx="0">
                  <c:v>21</c:v>
                </c:pt>
                <c:pt idx="1">
                  <c:v>6</c:v>
                </c:pt>
                <c:pt idx="2">
                  <c:v>2</c:v>
                </c:pt>
                <c:pt idx="3">
                  <c:v>1</c:v>
                </c:pt>
              </c:numCache>
            </c:numRef>
          </c:val>
          <c:extLst>
            <c:ext xmlns:c16="http://schemas.microsoft.com/office/drawing/2014/chart" uri="{C3380CC4-5D6E-409C-BE32-E72D297353CC}">
              <c16:uniqueId val="{00000000-7C4F-4B02-AA31-5DC11290E7AA}"/>
            </c:ext>
          </c:extLst>
        </c:ser>
        <c:ser>
          <c:idx val="1"/>
          <c:order val="1"/>
          <c:tx>
            <c:strRef>
              <c:f>Sheet1!$C$1</c:f>
              <c:strCache>
                <c:ptCount val="1"/>
                <c:pt idx="0">
                  <c:v>Percentage</c:v>
                </c:pt>
              </c:strCache>
            </c:strRef>
          </c:tx>
          <c:spPr>
            <a:noFill/>
            <a:ln>
              <a:noFill/>
            </a:ln>
            <a:effectLst/>
          </c:spPr>
          <c:invertIfNegative val="0"/>
          <c:cat>
            <c:strRef>
              <c:f>Sheet1!$A$2:$A$5</c:f>
              <c:strCache>
                <c:ptCount val="4"/>
                <c:pt idx="0">
                  <c:v>Your country’s doctor</c:v>
                </c:pt>
                <c:pt idx="1">
                  <c:v>Word of mouth</c:v>
                </c:pt>
                <c:pt idx="2">
                  <c:v>Others</c:v>
                </c:pt>
                <c:pt idx="3">
                  <c:v>Internet</c:v>
                </c:pt>
              </c:strCache>
            </c:strRef>
          </c:cat>
          <c:val>
            <c:numRef>
              <c:f>Sheet1!$C$2:$C$5</c:f>
              <c:numCache>
                <c:formatCode>0%</c:formatCode>
                <c:ptCount val="4"/>
                <c:pt idx="0">
                  <c:v>0.7</c:v>
                </c:pt>
                <c:pt idx="1">
                  <c:v>0.2</c:v>
                </c:pt>
                <c:pt idx="2">
                  <c:v>7.0000000000000007E-2</c:v>
                </c:pt>
                <c:pt idx="3">
                  <c:v>0.03</c:v>
                </c:pt>
              </c:numCache>
            </c:numRef>
          </c:val>
          <c:extLst>
            <c:ext xmlns:c16="http://schemas.microsoft.com/office/drawing/2014/chart" uri="{C3380CC4-5D6E-409C-BE32-E72D297353CC}">
              <c16:uniqueId val="{00000001-7C4F-4B02-AA31-5DC11290E7AA}"/>
            </c:ext>
          </c:extLst>
        </c:ser>
        <c:dLbls>
          <c:showLegendKey val="0"/>
          <c:showVal val="0"/>
          <c:showCatName val="0"/>
          <c:showSerName val="0"/>
          <c:showPercent val="0"/>
          <c:showBubbleSize val="0"/>
        </c:dLbls>
        <c:gapWidth val="219"/>
        <c:overlap val="-27"/>
        <c:axId val="1944761455"/>
        <c:axId val="1944762415"/>
      </c:barChart>
      <c:catAx>
        <c:axId val="194476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4762415"/>
        <c:crosses val="autoZero"/>
        <c:auto val="1"/>
        <c:lblAlgn val="ctr"/>
        <c:lblOffset val="100"/>
        <c:noMultiLvlLbl val="0"/>
      </c:catAx>
      <c:valAx>
        <c:axId val="19447624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4761455"/>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hyperlink" Target="https://doi.org/10.1186/1475-9276-9-24" TargetMode="External"/><Relationship Id="rId2" Type="http://schemas.openxmlformats.org/officeDocument/2006/relationships/hyperlink" Target="https://www.ficci.in/Medical-Value-Travel-Report.pdf" TargetMode="External"/><Relationship Id="rId1" Type="http://schemas.openxmlformats.org/officeDocument/2006/relationships/hyperlink" Target="https://tourism.gov.in/sites/default/files/2022-05/National%20Strategy%20and%20Roadmap%20for%20Medical%20and%20Wellness%20Tourism.pdf"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doi.org/10.1186/1475-9276-9-24" TargetMode="External"/><Relationship Id="rId2" Type="http://schemas.openxmlformats.org/officeDocument/2006/relationships/hyperlink" Target="https://www.ficci.in/Medical-Value-Travel-Report.pdf" TargetMode="External"/><Relationship Id="rId1" Type="http://schemas.openxmlformats.org/officeDocument/2006/relationships/hyperlink" Target="https://tourism.gov.in/sites/default/files/2022-05/National%20Strategy%20and%20Roadmap%20for%20Medical%20and%20Wellness%20Tourism.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4B5E1-6CCA-4DB0-8AB3-1C1D008C2356}"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IN"/>
        </a:p>
      </dgm:t>
    </dgm:pt>
    <dgm:pt modelId="{B2AEAC8B-D7EF-49F7-B5DC-5528D273F359}">
      <dgm:prSet phldrT="[Text]" custT="1"/>
      <dgm:spPr/>
      <dgm:t>
        <a:bodyPr/>
        <a:lstStyle/>
        <a:p>
          <a:r>
            <a:rPr lang="en-US" sz="2000" b="0" i="0" dirty="0">
              <a:solidFill>
                <a:schemeClr val="tx1"/>
              </a:solidFill>
            </a:rPr>
            <a:t>International patients travel across the border for medical, cosmetic, or wellness treatments.</a:t>
          </a:r>
          <a:endParaRPr lang="en-IN" sz="2000" b="0" dirty="0">
            <a:solidFill>
              <a:schemeClr val="tx1"/>
            </a:solidFill>
          </a:endParaRPr>
        </a:p>
      </dgm:t>
    </dgm:pt>
    <dgm:pt modelId="{1E20E5C0-E575-47BD-9DD9-36A237518153}" type="parTrans" cxnId="{4B325CB0-78AB-4371-AACC-25F1269A716B}">
      <dgm:prSet/>
      <dgm:spPr/>
      <dgm:t>
        <a:bodyPr/>
        <a:lstStyle/>
        <a:p>
          <a:endParaRPr lang="en-IN" sz="2000">
            <a:solidFill>
              <a:schemeClr val="tx1"/>
            </a:solidFill>
          </a:endParaRPr>
        </a:p>
      </dgm:t>
    </dgm:pt>
    <dgm:pt modelId="{B8B6C8E5-D612-4032-A22B-07D129EDADC7}" type="sibTrans" cxnId="{4B325CB0-78AB-4371-AACC-25F1269A716B}">
      <dgm:prSet/>
      <dgm:spPr/>
      <dgm:t>
        <a:bodyPr/>
        <a:lstStyle/>
        <a:p>
          <a:endParaRPr lang="en-IN" sz="2000">
            <a:solidFill>
              <a:schemeClr val="tx1"/>
            </a:solidFill>
          </a:endParaRPr>
        </a:p>
      </dgm:t>
    </dgm:pt>
    <dgm:pt modelId="{A7705866-1FC6-4D99-9BD8-5C41D6723266}">
      <dgm:prSet phldrT="[Text]" custT="1"/>
      <dgm:spPr/>
      <dgm:t>
        <a:bodyPr/>
        <a:lstStyle/>
        <a:p>
          <a:r>
            <a:rPr lang="en-US" sz="2000" b="0" i="0" dirty="0">
              <a:solidFill>
                <a:schemeClr val="tx1"/>
              </a:solidFill>
            </a:rPr>
            <a:t>India as emerging MVT hub.</a:t>
          </a:r>
          <a:endParaRPr lang="en-IN" sz="2000" b="0" dirty="0">
            <a:solidFill>
              <a:schemeClr val="tx1"/>
            </a:solidFill>
          </a:endParaRPr>
        </a:p>
      </dgm:t>
    </dgm:pt>
    <dgm:pt modelId="{33E4BFE6-162F-4943-83AC-3870D33C67AC}" type="parTrans" cxnId="{42502368-9343-47EB-9AD9-23B53A8E2D41}">
      <dgm:prSet/>
      <dgm:spPr/>
      <dgm:t>
        <a:bodyPr/>
        <a:lstStyle/>
        <a:p>
          <a:endParaRPr lang="en-IN" sz="2000">
            <a:solidFill>
              <a:schemeClr val="tx1"/>
            </a:solidFill>
          </a:endParaRPr>
        </a:p>
      </dgm:t>
    </dgm:pt>
    <dgm:pt modelId="{224340F6-B98D-4494-ADF2-67F41EA9D25B}" type="sibTrans" cxnId="{42502368-9343-47EB-9AD9-23B53A8E2D41}">
      <dgm:prSet/>
      <dgm:spPr/>
      <dgm:t>
        <a:bodyPr/>
        <a:lstStyle/>
        <a:p>
          <a:endParaRPr lang="en-IN" sz="2000">
            <a:solidFill>
              <a:schemeClr val="tx1"/>
            </a:solidFill>
          </a:endParaRPr>
        </a:p>
      </dgm:t>
    </dgm:pt>
    <dgm:pt modelId="{C5D8D05E-4682-4D7B-9D3C-41E1D7DB23D2}">
      <dgm:prSet phldrT="[Text]" custT="1"/>
      <dgm:spPr/>
      <dgm:t>
        <a:bodyPr/>
        <a:lstStyle/>
        <a:p>
          <a:r>
            <a:rPr lang="en-US" sz="2000" b="0" i="0" dirty="0">
              <a:solidFill>
                <a:schemeClr val="tx1"/>
              </a:solidFill>
            </a:rPr>
            <a:t>Every year, 14 million people travel around the world for medical treatment.</a:t>
          </a:r>
          <a:endParaRPr lang="en-IN" sz="2000" b="0" dirty="0">
            <a:solidFill>
              <a:schemeClr val="tx1"/>
            </a:solidFill>
          </a:endParaRPr>
        </a:p>
      </dgm:t>
    </dgm:pt>
    <dgm:pt modelId="{7ED5617C-76C1-4983-8713-7A7205A2A2E4}" type="parTrans" cxnId="{FE583949-94E1-47C9-BE8A-A20B93000E4C}">
      <dgm:prSet/>
      <dgm:spPr/>
      <dgm:t>
        <a:bodyPr/>
        <a:lstStyle/>
        <a:p>
          <a:endParaRPr lang="en-IN" sz="2000">
            <a:solidFill>
              <a:schemeClr val="tx1"/>
            </a:solidFill>
          </a:endParaRPr>
        </a:p>
      </dgm:t>
    </dgm:pt>
    <dgm:pt modelId="{6CBAF5BC-BD87-4A41-BE7C-B211FEA31300}" type="sibTrans" cxnId="{FE583949-94E1-47C9-BE8A-A20B93000E4C}">
      <dgm:prSet/>
      <dgm:spPr/>
      <dgm:t>
        <a:bodyPr/>
        <a:lstStyle/>
        <a:p>
          <a:endParaRPr lang="en-IN" sz="2000">
            <a:solidFill>
              <a:schemeClr val="tx1"/>
            </a:solidFill>
          </a:endParaRPr>
        </a:p>
      </dgm:t>
    </dgm:pt>
    <dgm:pt modelId="{87BFC3CB-22B8-4FFD-880C-F473AE699950}">
      <dgm:prSet custT="1"/>
      <dgm:spPr/>
      <dgm:t>
        <a:bodyPr/>
        <a:lstStyle/>
        <a:p>
          <a:r>
            <a:rPr lang="en-US" sz="2000" b="0" i="0" dirty="0">
              <a:solidFill>
                <a:schemeClr val="tx1"/>
              </a:solidFill>
            </a:rPr>
            <a:t>Government of India is promoting 'Heal In India' Brand.</a:t>
          </a:r>
          <a:endParaRPr lang="en-IN" sz="2000" b="0" dirty="0">
            <a:solidFill>
              <a:schemeClr val="tx1"/>
            </a:solidFill>
          </a:endParaRPr>
        </a:p>
      </dgm:t>
    </dgm:pt>
    <dgm:pt modelId="{3569B9B9-7FAA-4EC7-B8A4-77E65DB4C9CF}" type="parTrans" cxnId="{CA9CBC18-61B3-4B03-B32F-29529424C510}">
      <dgm:prSet/>
      <dgm:spPr/>
      <dgm:t>
        <a:bodyPr/>
        <a:lstStyle/>
        <a:p>
          <a:endParaRPr lang="en-IN" sz="2000">
            <a:solidFill>
              <a:schemeClr val="tx1"/>
            </a:solidFill>
          </a:endParaRPr>
        </a:p>
      </dgm:t>
    </dgm:pt>
    <dgm:pt modelId="{FB6BF3AC-AD19-4367-B5CD-021CCC389428}" type="sibTrans" cxnId="{CA9CBC18-61B3-4B03-B32F-29529424C510}">
      <dgm:prSet/>
      <dgm:spPr/>
      <dgm:t>
        <a:bodyPr/>
        <a:lstStyle/>
        <a:p>
          <a:endParaRPr lang="en-IN" sz="2000">
            <a:solidFill>
              <a:schemeClr val="tx1"/>
            </a:solidFill>
          </a:endParaRPr>
        </a:p>
      </dgm:t>
    </dgm:pt>
    <dgm:pt modelId="{1AB56E50-1845-4C2B-803E-92F1CD3CFECD}" type="pres">
      <dgm:prSet presAssocID="{BB54B5E1-6CCA-4DB0-8AB3-1C1D008C2356}" presName="linear" presStyleCnt="0">
        <dgm:presLayoutVars>
          <dgm:dir/>
          <dgm:animLvl val="lvl"/>
          <dgm:resizeHandles val="exact"/>
        </dgm:presLayoutVars>
      </dgm:prSet>
      <dgm:spPr/>
    </dgm:pt>
    <dgm:pt modelId="{77B95D68-F483-4346-BD80-B44320D4E68C}" type="pres">
      <dgm:prSet presAssocID="{B2AEAC8B-D7EF-49F7-B5DC-5528D273F359}" presName="parentLin" presStyleCnt="0"/>
      <dgm:spPr/>
    </dgm:pt>
    <dgm:pt modelId="{AFFD20F8-B0E1-4FE1-A362-AC0198235CC4}" type="pres">
      <dgm:prSet presAssocID="{B2AEAC8B-D7EF-49F7-B5DC-5528D273F359}" presName="parentLeftMargin" presStyleLbl="node1" presStyleIdx="0" presStyleCnt="4"/>
      <dgm:spPr/>
    </dgm:pt>
    <dgm:pt modelId="{19EE8997-2A3E-4130-A9E6-84BC3B531BEC}" type="pres">
      <dgm:prSet presAssocID="{B2AEAC8B-D7EF-49F7-B5DC-5528D273F359}" presName="parentText" presStyleLbl="node1" presStyleIdx="0" presStyleCnt="4" custScaleX="125653" custLinFactNeighborX="1932">
        <dgm:presLayoutVars>
          <dgm:chMax val="0"/>
          <dgm:bulletEnabled val="1"/>
        </dgm:presLayoutVars>
      </dgm:prSet>
      <dgm:spPr/>
    </dgm:pt>
    <dgm:pt modelId="{FCEB407F-543B-49C5-B2B1-6E81F43D15E6}" type="pres">
      <dgm:prSet presAssocID="{B2AEAC8B-D7EF-49F7-B5DC-5528D273F359}" presName="negativeSpace" presStyleCnt="0"/>
      <dgm:spPr/>
    </dgm:pt>
    <dgm:pt modelId="{17214E52-1CB9-4C78-A112-D16EA5B53342}" type="pres">
      <dgm:prSet presAssocID="{B2AEAC8B-D7EF-49F7-B5DC-5528D273F359}" presName="childText" presStyleLbl="conFgAcc1" presStyleIdx="0" presStyleCnt="4">
        <dgm:presLayoutVars>
          <dgm:bulletEnabled val="1"/>
        </dgm:presLayoutVars>
      </dgm:prSet>
      <dgm:spPr/>
    </dgm:pt>
    <dgm:pt modelId="{8F79748C-2016-49A0-BC87-6DCBD735C93D}" type="pres">
      <dgm:prSet presAssocID="{B8B6C8E5-D612-4032-A22B-07D129EDADC7}" presName="spaceBetweenRectangles" presStyleCnt="0"/>
      <dgm:spPr/>
    </dgm:pt>
    <dgm:pt modelId="{FA06C403-EB88-49F9-A95B-66EE283271B7}" type="pres">
      <dgm:prSet presAssocID="{A7705866-1FC6-4D99-9BD8-5C41D6723266}" presName="parentLin" presStyleCnt="0"/>
      <dgm:spPr/>
    </dgm:pt>
    <dgm:pt modelId="{E29411DF-C5B3-4981-A80F-834396508833}" type="pres">
      <dgm:prSet presAssocID="{A7705866-1FC6-4D99-9BD8-5C41D6723266}" presName="parentLeftMargin" presStyleLbl="node1" presStyleIdx="0" presStyleCnt="4"/>
      <dgm:spPr/>
    </dgm:pt>
    <dgm:pt modelId="{2034FD61-5970-4CBE-94A0-896D1A623B6D}" type="pres">
      <dgm:prSet presAssocID="{A7705866-1FC6-4D99-9BD8-5C41D6723266}" presName="parentText" presStyleLbl="node1" presStyleIdx="1" presStyleCnt="4" custScaleX="126294">
        <dgm:presLayoutVars>
          <dgm:chMax val="0"/>
          <dgm:bulletEnabled val="1"/>
        </dgm:presLayoutVars>
      </dgm:prSet>
      <dgm:spPr/>
    </dgm:pt>
    <dgm:pt modelId="{A10B4AFA-B751-417F-99B9-4F090FAF651A}" type="pres">
      <dgm:prSet presAssocID="{A7705866-1FC6-4D99-9BD8-5C41D6723266}" presName="negativeSpace" presStyleCnt="0"/>
      <dgm:spPr/>
    </dgm:pt>
    <dgm:pt modelId="{A038AC47-D4EA-4894-B9A9-1283E52B2191}" type="pres">
      <dgm:prSet presAssocID="{A7705866-1FC6-4D99-9BD8-5C41D6723266}" presName="childText" presStyleLbl="conFgAcc1" presStyleIdx="1" presStyleCnt="4">
        <dgm:presLayoutVars>
          <dgm:bulletEnabled val="1"/>
        </dgm:presLayoutVars>
      </dgm:prSet>
      <dgm:spPr/>
    </dgm:pt>
    <dgm:pt modelId="{151044F4-EF65-4645-9928-9CD43AB4BE9C}" type="pres">
      <dgm:prSet presAssocID="{224340F6-B98D-4494-ADF2-67F41EA9D25B}" presName="spaceBetweenRectangles" presStyleCnt="0"/>
      <dgm:spPr/>
    </dgm:pt>
    <dgm:pt modelId="{0A339949-0C26-4472-A70E-487EA5E8AFD1}" type="pres">
      <dgm:prSet presAssocID="{C5D8D05E-4682-4D7B-9D3C-41E1D7DB23D2}" presName="parentLin" presStyleCnt="0"/>
      <dgm:spPr/>
    </dgm:pt>
    <dgm:pt modelId="{730AFBBC-20EB-4089-A369-0DDFE743E314}" type="pres">
      <dgm:prSet presAssocID="{C5D8D05E-4682-4D7B-9D3C-41E1D7DB23D2}" presName="parentLeftMargin" presStyleLbl="node1" presStyleIdx="1" presStyleCnt="4"/>
      <dgm:spPr/>
    </dgm:pt>
    <dgm:pt modelId="{1C8CC4A3-A557-469A-80B6-8959C45B7BA2}" type="pres">
      <dgm:prSet presAssocID="{C5D8D05E-4682-4D7B-9D3C-41E1D7DB23D2}" presName="parentText" presStyleLbl="node1" presStyleIdx="2" presStyleCnt="4" custScaleX="125949">
        <dgm:presLayoutVars>
          <dgm:chMax val="0"/>
          <dgm:bulletEnabled val="1"/>
        </dgm:presLayoutVars>
      </dgm:prSet>
      <dgm:spPr/>
    </dgm:pt>
    <dgm:pt modelId="{D76D96F7-B24E-4FFF-A5A5-C64F2AF63232}" type="pres">
      <dgm:prSet presAssocID="{C5D8D05E-4682-4D7B-9D3C-41E1D7DB23D2}" presName="negativeSpace" presStyleCnt="0"/>
      <dgm:spPr/>
    </dgm:pt>
    <dgm:pt modelId="{4CA4A632-7E89-4B51-8E14-84725851998F}" type="pres">
      <dgm:prSet presAssocID="{C5D8D05E-4682-4D7B-9D3C-41E1D7DB23D2}" presName="childText" presStyleLbl="conFgAcc1" presStyleIdx="2" presStyleCnt="4">
        <dgm:presLayoutVars>
          <dgm:bulletEnabled val="1"/>
        </dgm:presLayoutVars>
      </dgm:prSet>
      <dgm:spPr/>
    </dgm:pt>
    <dgm:pt modelId="{B3D69A7C-38D3-4E76-B35A-2F9498A377D6}" type="pres">
      <dgm:prSet presAssocID="{6CBAF5BC-BD87-4A41-BE7C-B211FEA31300}" presName="spaceBetweenRectangles" presStyleCnt="0"/>
      <dgm:spPr/>
    </dgm:pt>
    <dgm:pt modelId="{84749AD3-CE44-4821-B2F2-586A43A1F9ED}" type="pres">
      <dgm:prSet presAssocID="{87BFC3CB-22B8-4FFD-880C-F473AE699950}" presName="parentLin" presStyleCnt="0"/>
      <dgm:spPr/>
    </dgm:pt>
    <dgm:pt modelId="{0299F8D7-1DF7-4BAC-A618-77166C54C40F}" type="pres">
      <dgm:prSet presAssocID="{87BFC3CB-22B8-4FFD-880C-F473AE699950}" presName="parentLeftMargin" presStyleLbl="node1" presStyleIdx="2" presStyleCnt="4"/>
      <dgm:spPr/>
    </dgm:pt>
    <dgm:pt modelId="{8573F0D4-2CBE-4A2C-8576-A91DB8A5B984}" type="pres">
      <dgm:prSet presAssocID="{87BFC3CB-22B8-4FFD-880C-F473AE699950}" presName="parentText" presStyleLbl="node1" presStyleIdx="3" presStyleCnt="4" custScaleX="126569">
        <dgm:presLayoutVars>
          <dgm:chMax val="0"/>
          <dgm:bulletEnabled val="1"/>
        </dgm:presLayoutVars>
      </dgm:prSet>
      <dgm:spPr/>
    </dgm:pt>
    <dgm:pt modelId="{03010A56-751F-4B4B-8CCB-35FB1022D8D0}" type="pres">
      <dgm:prSet presAssocID="{87BFC3CB-22B8-4FFD-880C-F473AE699950}" presName="negativeSpace" presStyleCnt="0"/>
      <dgm:spPr/>
    </dgm:pt>
    <dgm:pt modelId="{719C4398-DA03-43AC-A792-4E686B590785}" type="pres">
      <dgm:prSet presAssocID="{87BFC3CB-22B8-4FFD-880C-F473AE699950}" presName="childText" presStyleLbl="conFgAcc1" presStyleIdx="3" presStyleCnt="4">
        <dgm:presLayoutVars>
          <dgm:bulletEnabled val="1"/>
        </dgm:presLayoutVars>
      </dgm:prSet>
      <dgm:spPr/>
    </dgm:pt>
  </dgm:ptLst>
  <dgm:cxnLst>
    <dgm:cxn modelId="{CA9CBC18-61B3-4B03-B32F-29529424C510}" srcId="{BB54B5E1-6CCA-4DB0-8AB3-1C1D008C2356}" destId="{87BFC3CB-22B8-4FFD-880C-F473AE699950}" srcOrd="3" destOrd="0" parTransId="{3569B9B9-7FAA-4EC7-B8A4-77E65DB4C9CF}" sibTransId="{FB6BF3AC-AD19-4367-B5CD-021CCC389428}"/>
    <dgm:cxn modelId="{496FFF63-4FFD-47AE-A0AE-C24F215ABB17}" type="presOf" srcId="{BB54B5E1-6CCA-4DB0-8AB3-1C1D008C2356}" destId="{1AB56E50-1845-4C2B-803E-92F1CD3CFECD}" srcOrd="0" destOrd="0" presId="urn:microsoft.com/office/officeart/2005/8/layout/list1"/>
    <dgm:cxn modelId="{42502368-9343-47EB-9AD9-23B53A8E2D41}" srcId="{BB54B5E1-6CCA-4DB0-8AB3-1C1D008C2356}" destId="{A7705866-1FC6-4D99-9BD8-5C41D6723266}" srcOrd="1" destOrd="0" parTransId="{33E4BFE6-162F-4943-83AC-3870D33C67AC}" sibTransId="{224340F6-B98D-4494-ADF2-67F41EA9D25B}"/>
    <dgm:cxn modelId="{FE583949-94E1-47C9-BE8A-A20B93000E4C}" srcId="{BB54B5E1-6CCA-4DB0-8AB3-1C1D008C2356}" destId="{C5D8D05E-4682-4D7B-9D3C-41E1D7DB23D2}" srcOrd="2" destOrd="0" parTransId="{7ED5617C-76C1-4983-8713-7A7205A2A2E4}" sibTransId="{6CBAF5BC-BD87-4A41-BE7C-B211FEA31300}"/>
    <dgm:cxn modelId="{B883A750-3DE9-490E-A08E-CC7F8232C15A}" type="presOf" srcId="{87BFC3CB-22B8-4FFD-880C-F473AE699950}" destId="{0299F8D7-1DF7-4BAC-A618-77166C54C40F}" srcOrd="0" destOrd="0" presId="urn:microsoft.com/office/officeart/2005/8/layout/list1"/>
    <dgm:cxn modelId="{3B49ED8C-8BE2-40F0-AD9A-153767D6290D}" type="presOf" srcId="{B2AEAC8B-D7EF-49F7-B5DC-5528D273F359}" destId="{19EE8997-2A3E-4130-A9E6-84BC3B531BEC}" srcOrd="1" destOrd="0" presId="urn:microsoft.com/office/officeart/2005/8/layout/list1"/>
    <dgm:cxn modelId="{5355D092-ED89-4563-A969-E24F80B47E45}" type="presOf" srcId="{C5D8D05E-4682-4D7B-9D3C-41E1D7DB23D2}" destId="{1C8CC4A3-A557-469A-80B6-8959C45B7BA2}" srcOrd="1" destOrd="0" presId="urn:microsoft.com/office/officeart/2005/8/layout/list1"/>
    <dgm:cxn modelId="{69F17F97-F7E5-4644-88B4-F6454D2D7A13}" type="presOf" srcId="{A7705866-1FC6-4D99-9BD8-5C41D6723266}" destId="{E29411DF-C5B3-4981-A80F-834396508833}" srcOrd="0" destOrd="0" presId="urn:microsoft.com/office/officeart/2005/8/layout/list1"/>
    <dgm:cxn modelId="{9221F79A-CA03-473C-8EC4-3E8AD489A480}" type="presOf" srcId="{87BFC3CB-22B8-4FFD-880C-F473AE699950}" destId="{8573F0D4-2CBE-4A2C-8576-A91DB8A5B984}" srcOrd="1" destOrd="0" presId="urn:microsoft.com/office/officeart/2005/8/layout/list1"/>
    <dgm:cxn modelId="{4B325CB0-78AB-4371-AACC-25F1269A716B}" srcId="{BB54B5E1-6CCA-4DB0-8AB3-1C1D008C2356}" destId="{B2AEAC8B-D7EF-49F7-B5DC-5528D273F359}" srcOrd="0" destOrd="0" parTransId="{1E20E5C0-E575-47BD-9DD9-36A237518153}" sibTransId="{B8B6C8E5-D612-4032-A22B-07D129EDADC7}"/>
    <dgm:cxn modelId="{BD5F30D1-5CD0-4EB4-A314-77E4BC234114}" type="presOf" srcId="{A7705866-1FC6-4D99-9BD8-5C41D6723266}" destId="{2034FD61-5970-4CBE-94A0-896D1A623B6D}" srcOrd="1" destOrd="0" presId="urn:microsoft.com/office/officeart/2005/8/layout/list1"/>
    <dgm:cxn modelId="{0F93D4E2-A646-4464-A1CB-32A33519FB09}" type="presOf" srcId="{B2AEAC8B-D7EF-49F7-B5DC-5528D273F359}" destId="{AFFD20F8-B0E1-4FE1-A362-AC0198235CC4}" srcOrd="0" destOrd="0" presId="urn:microsoft.com/office/officeart/2005/8/layout/list1"/>
    <dgm:cxn modelId="{E4ACE8F1-6A6B-4737-A8B8-8350F2969B71}" type="presOf" srcId="{C5D8D05E-4682-4D7B-9D3C-41E1D7DB23D2}" destId="{730AFBBC-20EB-4089-A369-0DDFE743E314}" srcOrd="0" destOrd="0" presId="urn:microsoft.com/office/officeart/2005/8/layout/list1"/>
    <dgm:cxn modelId="{F64AEE8D-0910-418F-9CAA-AF999EFACB69}" type="presParOf" srcId="{1AB56E50-1845-4C2B-803E-92F1CD3CFECD}" destId="{77B95D68-F483-4346-BD80-B44320D4E68C}" srcOrd="0" destOrd="0" presId="urn:microsoft.com/office/officeart/2005/8/layout/list1"/>
    <dgm:cxn modelId="{83BF78DF-D2A5-4918-8043-DB3882709158}" type="presParOf" srcId="{77B95D68-F483-4346-BD80-B44320D4E68C}" destId="{AFFD20F8-B0E1-4FE1-A362-AC0198235CC4}" srcOrd="0" destOrd="0" presId="urn:microsoft.com/office/officeart/2005/8/layout/list1"/>
    <dgm:cxn modelId="{A5A5185F-22A2-481A-9E89-1B65BC84D72D}" type="presParOf" srcId="{77B95D68-F483-4346-BD80-B44320D4E68C}" destId="{19EE8997-2A3E-4130-A9E6-84BC3B531BEC}" srcOrd="1" destOrd="0" presId="urn:microsoft.com/office/officeart/2005/8/layout/list1"/>
    <dgm:cxn modelId="{CC80E1C1-20B2-4D90-B3D9-52580C3CCFEE}" type="presParOf" srcId="{1AB56E50-1845-4C2B-803E-92F1CD3CFECD}" destId="{FCEB407F-543B-49C5-B2B1-6E81F43D15E6}" srcOrd="1" destOrd="0" presId="urn:microsoft.com/office/officeart/2005/8/layout/list1"/>
    <dgm:cxn modelId="{01776E92-23EB-471F-8F75-9E433BE74B00}" type="presParOf" srcId="{1AB56E50-1845-4C2B-803E-92F1CD3CFECD}" destId="{17214E52-1CB9-4C78-A112-D16EA5B53342}" srcOrd="2" destOrd="0" presId="urn:microsoft.com/office/officeart/2005/8/layout/list1"/>
    <dgm:cxn modelId="{E0A03AC9-648A-4183-BC13-6E06DBDC2979}" type="presParOf" srcId="{1AB56E50-1845-4C2B-803E-92F1CD3CFECD}" destId="{8F79748C-2016-49A0-BC87-6DCBD735C93D}" srcOrd="3" destOrd="0" presId="urn:microsoft.com/office/officeart/2005/8/layout/list1"/>
    <dgm:cxn modelId="{217B7992-DCB4-420C-BA58-130C523FBD45}" type="presParOf" srcId="{1AB56E50-1845-4C2B-803E-92F1CD3CFECD}" destId="{FA06C403-EB88-49F9-A95B-66EE283271B7}" srcOrd="4" destOrd="0" presId="urn:microsoft.com/office/officeart/2005/8/layout/list1"/>
    <dgm:cxn modelId="{8E45207E-07CB-4BDE-96E5-43AB955D075E}" type="presParOf" srcId="{FA06C403-EB88-49F9-A95B-66EE283271B7}" destId="{E29411DF-C5B3-4981-A80F-834396508833}" srcOrd="0" destOrd="0" presId="urn:microsoft.com/office/officeart/2005/8/layout/list1"/>
    <dgm:cxn modelId="{C04BD0D8-BFDC-4BB4-B061-121B5A9DE0C7}" type="presParOf" srcId="{FA06C403-EB88-49F9-A95B-66EE283271B7}" destId="{2034FD61-5970-4CBE-94A0-896D1A623B6D}" srcOrd="1" destOrd="0" presId="urn:microsoft.com/office/officeart/2005/8/layout/list1"/>
    <dgm:cxn modelId="{B781E9B9-2E1F-4E8B-8575-02F9CC6D48F4}" type="presParOf" srcId="{1AB56E50-1845-4C2B-803E-92F1CD3CFECD}" destId="{A10B4AFA-B751-417F-99B9-4F090FAF651A}" srcOrd="5" destOrd="0" presId="urn:microsoft.com/office/officeart/2005/8/layout/list1"/>
    <dgm:cxn modelId="{45577E49-5F01-4C70-99FE-60ECB9023505}" type="presParOf" srcId="{1AB56E50-1845-4C2B-803E-92F1CD3CFECD}" destId="{A038AC47-D4EA-4894-B9A9-1283E52B2191}" srcOrd="6" destOrd="0" presId="urn:microsoft.com/office/officeart/2005/8/layout/list1"/>
    <dgm:cxn modelId="{B8BCC950-5816-4A05-8896-2E1DE525153E}" type="presParOf" srcId="{1AB56E50-1845-4C2B-803E-92F1CD3CFECD}" destId="{151044F4-EF65-4645-9928-9CD43AB4BE9C}" srcOrd="7" destOrd="0" presId="urn:microsoft.com/office/officeart/2005/8/layout/list1"/>
    <dgm:cxn modelId="{57510BA5-E0F9-43B8-8A0F-25167D4B2A49}" type="presParOf" srcId="{1AB56E50-1845-4C2B-803E-92F1CD3CFECD}" destId="{0A339949-0C26-4472-A70E-487EA5E8AFD1}" srcOrd="8" destOrd="0" presId="urn:microsoft.com/office/officeart/2005/8/layout/list1"/>
    <dgm:cxn modelId="{BDB9E311-649D-4600-9457-A424FC0BAC10}" type="presParOf" srcId="{0A339949-0C26-4472-A70E-487EA5E8AFD1}" destId="{730AFBBC-20EB-4089-A369-0DDFE743E314}" srcOrd="0" destOrd="0" presId="urn:microsoft.com/office/officeart/2005/8/layout/list1"/>
    <dgm:cxn modelId="{3529AE7F-6AAB-4EFF-9ECC-0F72B372323B}" type="presParOf" srcId="{0A339949-0C26-4472-A70E-487EA5E8AFD1}" destId="{1C8CC4A3-A557-469A-80B6-8959C45B7BA2}" srcOrd="1" destOrd="0" presId="urn:microsoft.com/office/officeart/2005/8/layout/list1"/>
    <dgm:cxn modelId="{AE407132-2B30-4B66-9018-5115E16E0E83}" type="presParOf" srcId="{1AB56E50-1845-4C2B-803E-92F1CD3CFECD}" destId="{D76D96F7-B24E-4FFF-A5A5-C64F2AF63232}" srcOrd="9" destOrd="0" presId="urn:microsoft.com/office/officeart/2005/8/layout/list1"/>
    <dgm:cxn modelId="{91B6C75A-F6AA-410D-A9D4-B70BFDD529F2}" type="presParOf" srcId="{1AB56E50-1845-4C2B-803E-92F1CD3CFECD}" destId="{4CA4A632-7E89-4B51-8E14-84725851998F}" srcOrd="10" destOrd="0" presId="urn:microsoft.com/office/officeart/2005/8/layout/list1"/>
    <dgm:cxn modelId="{EA456418-757E-46A0-A48E-DD7B6E172E8C}" type="presParOf" srcId="{1AB56E50-1845-4C2B-803E-92F1CD3CFECD}" destId="{B3D69A7C-38D3-4E76-B35A-2F9498A377D6}" srcOrd="11" destOrd="0" presId="urn:microsoft.com/office/officeart/2005/8/layout/list1"/>
    <dgm:cxn modelId="{E53D2F29-578D-446D-BB3D-B482F27845E7}" type="presParOf" srcId="{1AB56E50-1845-4C2B-803E-92F1CD3CFECD}" destId="{84749AD3-CE44-4821-B2F2-586A43A1F9ED}" srcOrd="12" destOrd="0" presId="urn:microsoft.com/office/officeart/2005/8/layout/list1"/>
    <dgm:cxn modelId="{A40A7475-3EE8-4316-A911-76082C86572E}" type="presParOf" srcId="{84749AD3-CE44-4821-B2F2-586A43A1F9ED}" destId="{0299F8D7-1DF7-4BAC-A618-77166C54C40F}" srcOrd="0" destOrd="0" presId="urn:microsoft.com/office/officeart/2005/8/layout/list1"/>
    <dgm:cxn modelId="{12F0EA79-C9B9-42E8-82D1-811A677C061C}" type="presParOf" srcId="{84749AD3-CE44-4821-B2F2-586A43A1F9ED}" destId="{8573F0D4-2CBE-4A2C-8576-A91DB8A5B984}" srcOrd="1" destOrd="0" presId="urn:microsoft.com/office/officeart/2005/8/layout/list1"/>
    <dgm:cxn modelId="{05E354B0-B74D-4677-A454-76A674244E16}" type="presParOf" srcId="{1AB56E50-1845-4C2B-803E-92F1CD3CFECD}" destId="{03010A56-751F-4B4B-8CCB-35FB1022D8D0}" srcOrd="13" destOrd="0" presId="urn:microsoft.com/office/officeart/2005/8/layout/list1"/>
    <dgm:cxn modelId="{F9BC472F-D059-4311-9AF5-49D9EDF466AC}" type="presParOf" srcId="{1AB56E50-1845-4C2B-803E-92F1CD3CFECD}" destId="{719C4398-DA03-43AC-A792-4E686B59078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613B47-A926-4992-A5F8-C932FDD593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N"/>
        </a:p>
      </dgm:t>
    </dgm:pt>
    <dgm:pt modelId="{7C109C79-35A8-4236-A671-4B2C0DC19615}">
      <dgm:prSet custT="1"/>
      <dgm:spPr/>
      <dgm:t>
        <a:bodyPr/>
        <a:lstStyle/>
        <a:p>
          <a:r>
            <a:rPr lang="en-US" sz="1800" dirty="0">
              <a:solidFill>
                <a:schemeClr val="tx1"/>
              </a:solidFill>
            </a:rPr>
            <a:t>India possesses significant potential for disruption in the field of Medical Value Travel (MVT). </a:t>
          </a:r>
          <a:endParaRPr lang="en-IN" sz="1800" dirty="0">
            <a:solidFill>
              <a:schemeClr val="tx1"/>
            </a:solidFill>
          </a:endParaRPr>
        </a:p>
      </dgm:t>
    </dgm:pt>
    <dgm:pt modelId="{947EC026-ED8B-40B1-BDC4-A37DBB0D34E2}" type="parTrans" cxnId="{93E7FD85-16A7-4724-992C-84C6416A7834}">
      <dgm:prSet/>
      <dgm:spPr/>
      <dgm:t>
        <a:bodyPr/>
        <a:lstStyle/>
        <a:p>
          <a:endParaRPr lang="en-IN">
            <a:solidFill>
              <a:schemeClr val="tx1"/>
            </a:solidFill>
          </a:endParaRPr>
        </a:p>
      </dgm:t>
    </dgm:pt>
    <dgm:pt modelId="{1ACDC1FE-DC4C-4B57-89B4-4B00F55E7E36}" type="sibTrans" cxnId="{93E7FD85-16A7-4724-992C-84C6416A7834}">
      <dgm:prSet/>
      <dgm:spPr/>
      <dgm:t>
        <a:bodyPr/>
        <a:lstStyle/>
        <a:p>
          <a:endParaRPr lang="en-IN">
            <a:solidFill>
              <a:schemeClr val="tx1"/>
            </a:solidFill>
          </a:endParaRPr>
        </a:p>
      </dgm:t>
    </dgm:pt>
    <dgm:pt modelId="{097DD265-1688-4F59-86AC-1ECE1B4624EE}">
      <dgm:prSet/>
      <dgm:spPr/>
      <dgm:t>
        <a:bodyPr/>
        <a:lstStyle/>
        <a:p>
          <a:r>
            <a:rPr lang="en-US" dirty="0">
              <a:solidFill>
                <a:schemeClr val="tx1"/>
              </a:solidFill>
            </a:rPr>
            <a:t>The country exhibits a resilient customer base with ample disposable income dedicated to healthcare expenditures. This highlights a promising opportunity within the healthcare sector.  </a:t>
          </a:r>
          <a:endParaRPr lang="en-IN" dirty="0">
            <a:solidFill>
              <a:schemeClr val="tx1"/>
            </a:solidFill>
          </a:endParaRPr>
        </a:p>
      </dgm:t>
    </dgm:pt>
    <dgm:pt modelId="{50F3FA19-5CC0-4D45-8F3B-06F657B16AD5}" type="parTrans" cxnId="{2AAA49CF-97CE-4A8E-82C0-66209158BC24}">
      <dgm:prSet/>
      <dgm:spPr/>
      <dgm:t>
        <a:bodyPr/>
        <a:lstStyle/>
        <a:p>
          <a:endParaRPr lang="en-IN">
            <a:solidFill>
              <a:schemeClr val="tx1"/>
            </a:solidFill>
          </a:endParaRPr>
        </a:p>
      </dgm:t>
    </dgm:pt>
    <dgm:pt modelId="{644E1A7B-8BE6-468B-9EC7-7262815949EE}" type="sibTrans" cxnId="{2AAA49CF-97CE-4A8E-82C0-66209158BC24}">
      <dgm:prSet/>
      <dgm:spPr/>
      <dgm:t>
        <a:bodyPr/>
        <a:lstStyle/>
        <a:p>
          <a:endParaRPr lang="en-IN">
            <a:solidFill>
              <a:schemeClr val="tx1"/>
            </a:solidFill>
          </a:endParaRPr>
        </a:p>
      </dgm:t>
    </dgm:pt>
    <dgm:pt modelId="{D745DDD4-8450-4AB4-BD40-2FC8C21A9983}">
      <dgm:prSet/>
      <dgm:spPr/>
      <dgm:t>
        <a:bodyPr/>
        <a:lstStyle/>
        <a:p>
          <a:r>
            <a:rPr lang="en-US">
              <a:solidFill>
                <a:schemeClr val="tx1"/>
              </a:solidFill>
            </a:rPr>
            <a:t>India's MVT market is characterized by cost-effectiveness and a strong emphasis on quality, making it an attractive destination for medical tourism. </a:t>
          </a:r>
          <a:endParaRPr lang="en-IN">
            <a:solidFill>
              <a:schemeClr val="tx1"/>
            </a:solidFill>
          </a:endParaRPr>
        </a:p>
      </dgm:t>
    </dgm:pt>
    <dgm:pt modelId="{27A610FD-F2C2-4CB0-940F-3219A34094C7}" type="parTrans" cxnId="{CAA67362-F626-40E5-9CC1-EB2A1BDE6803}">
      <dgm:prSet/>
      <dgm:spPr/>
      <dgm:t>
        <a:bodyPr/>
        <a:lstStyle/>
        <a:p>
          <a:endParaRPr lang="en-IN">
            <a:solidFill>
              <a:schemeClr val="tx1"/>
            </a:solidFill>
          </a:endParaRPr>
        </a:p>
      </dgm:t>
    </dgm:pt>
    <dgm:pt modelId="{9F03A108-DDD7-4C74-AF20-79EF65BCE1D1}" type="sibTrans" cxnId="{CAA67362-F626-40E5-9CC1-EB2A1BDE6803}">
      <dgm:prSet/>
      <dgm:spPr/>
      <dgm:t>
        <a:bodyPr/>
        <a:lstStyle/>
        <a:p>
          <a:endParaRPr lang="en-IN">
            <a:solidFill>
              <a:schemeClr val="tx1"/>
            </a:solidFill>
          </a:endParaRPr>
        </a:p>
      </dgm:t>
    </dgm:pt>
    <dgm:pt modelId="{1AF8329A-7DD4-4BE8-8583-D596E3084D77}">
      <dgm:prSet/>
      <dgm:spPr/>
      <dgm:t>
        <a:bodyPr/>
        <a:lstStyle/>
        <a:p>
          <a:r>
            <a:rPr lang="en-US">
              <a:solidFill>
                <a:schemeClr val="tx1"/>
              </a:solidFill>
            </a:rPr>
            <a:t>These findings indicate the viability of leveraging India's strengths to further develop and expand the MVT industry, thereby catalyzing economic growth, promoting cross-cultural exchange, and enhancing India's reputation as a premier destination for high-quality, cost-effective healthcare services.</a:t>
          </a:r>
          <a:endParaRPr lang="en-IN">
            <a:solidFill>
              <a:schemeClr val="tx1"/>
            </a:solidFill>
          </a:endParaRPr>
        </a:p>
      </dgm:t>
    </dgm:pt>
    <dgm:pt modelId="{CC9369AF-7343-4FE3-8CCD-FFDB9BE59FAD}" type="parTrans" cxnId="{4BF050CB-6B1A-458F-81B3-7FE8A37A0E52}">
      <dgm:prSet/>
      <dgm:spPr/>
      <dgm:t>
        <a:bodyPr/>
        <a:lstStyle/>
        <a:p>
          <a:endParaRPr lang="en-IN">
            <a:solidFill>
              <a:schemeClr val="tx1"/>
            </a:solidFill>
          </a:endParaRPr>
        </a:p>
      </dgm:t>
    </dgm:pt>
    <dgm:pt modelId="{CF6B2B87-DF69-4D11-A6A5-D9F190FF7D7A}" type="sibTrans" cxnId="{4BF050CB-6B1A-458F-81B3-7FE8A37A0E52}">
      <dgm:prSet/>
      <dgm:spPr/>
      <dgm:t>
        <a:bodyPr/>
        <a:lstStyle/>
        <a:p>
          <a:endParaRPr lang="en-IN">
            <a:solidFill>
              <a:schemeClr val="tx1"/>
            </a:solidFill>
          </a:endParaRPr>
        </a:p>
      </dgm:t>
    </dgm:pt>
    <dgm:pt modelId="{3927D352-13D5-43EB-9157-F7D27E9BA5AF}" type="pres">
      <dgm:prSet presAssocID="{39613B47-A926-4992-A5F8-C932FDD593FD}" presName="linear" presStyleCnt="0">
        <dgm:presLayoutVars>
          <dgm:animLvl val="lvl"/>
          <dgm:resizeHandles val="exact"/>
        </dgm:presLayoutVars>
      </dgm:prSet>
      <dgm:spPr/>
    </dgm:pt>
    <dgm:pt modelId="{48C4ADB3-D1F7-43BA-B832-FA6741676BFB}" type="pres">
      <dgm:prSet presAssocID="{7C109C79-35A8-4236-A671-4B2C0DC19615}" presName="parentText" presStyleLbl="node1" presStyleIdx="0" presStyleCnt="4">
        <dgm:presLayoutVars>
          <dgm:chMax val="0"/>
          <dgm:bulletEnabled val="1"/>
        </dgm:presLayoutVars>
      </dgm:prSet>
      <dgm:spPr/>
    </dgm:pt>
    <dgm:pt modelId="{4D3BB3BC-F123-4833-8A29-568E8E50F07B}" type="pres">
      <dgm:prSet presAssocID="{1ACDC1FE-DC4C-4B57-89B4-4B00F55E7E36}" presName="spacer" presStyleCnt="0"/>
      <dgm:spPr/>
    </dgm:pt>
    <dgm:pt modelId="{BF45FF35-D950-407D-A066-06BBD18C1902}" type="pres">
      <dgm:prSet presAssocID="{097DD265-1688-4F59-86AC-1ECE1B4624EE}" presName="parentText" presStyleLbl="node1" presStyleIdx="1" presStyleCnt="4">
        <dgm:presLayoutVars>
          <dgm:chMax val="0"/>
          <dgm:bulletEnabled val="1"/>
        </dgm:presLayoutVars>
      </dgm:prSet>
      <dgm:spPr/>
    </dgm:pt>
    <dgm:pt modelId="{09F1FA79-E564-4812-BA9A-A6D602A2F5E0}" type="pres">
      <dgm:prSet presAssocID="{644E1A7B-8BE6-468B-9EC7-7262815949EE}" presName="spacer" presStyleCnt="0"/>
      <dgm:spPr/>
    </dgm:pt>
    <dgm:pt modelId="{40FE3CBC-EB0A-4043-8C04-3565793864E7}" type="pres">
      <dgm:prSet presAssocID="{D745DDD4-8450-4AB4-BD40-2FC8C21A9983}" presName="parentText" presStyleLbl="node1" presStyleIdx="2" presStyleCnt="4">
        <dgm:presLayoutVars>
          <dgm:chMax val="0"/>
          <dgm:bulletEnabled val="1"/>
        </dgm:presLayoutVars>
      </dgm:prSet>
      <dgm:spPr/>
    </dgm:pt>
    <dgm:pt modelId="{E6C01CDC-041E-4434-9D71-19D73CEE3D35}" type="pres">
      <dgm:prSet presAssocID="{9F03A108-DDD7-4C74-AF20-79EF65BCE1D1}" presName="spacer" presStyleCnt="0"/>
      <dgm:spPr/>
    </dgm:pt>
    <dgm:pt modelId="{AF31451C-AEA7-4612-87BA-950363E03494}" type="pres">
      <dgm:prSet presAssocID="{1AF8329A-7DD4-4BE8-8583-D596E3084D77}" presName="parentText" presStyleLbl="node1" presStyleIdx="3" presStyleCnt="4">
        <dgm:presLayoutVars>
          <dgm:chMax val="0"/>
          <dgm:bulletEnabled val="1"/>
        </dgm:presLayoutVars>
      </dgm:prSet>
      <dgm:spPr/>
    </dgm:pt>
  </dgm:ptLst>
  <dgm:cxnLst>
    <dgm:cxn modelId="{EA46B933-6062-4AEB-A847-5F1200F00E0A}" type="presOf" srcId="{D745DDD4-8450-4AB4-BD40-2FC8C21A9983}" destId="{40FE3CBC-EB0A-4043-8C04-3565793864E7}" srcOrd="0" destOrd="0" presId="urn:microsoft.com/office/officeart/2005/8/layout/vList2"/>
    <dgm:cxn modelId="{CAA67362-F626-40E5-9CC1-EB2A1BDE6803}" srcId="{39613B47-A926-4992-A5F8-C932FDD593FD}" destId="{D745DDD4-8450-4AB4-BD40-2FC8C21A9983}" srcOrd="2" destOrd="0" parTransId="{27A610FD-F2C2-4CB0-940F-3219A34094C7}" sibTransId="{9F03A108-DDD7-4C74-AF20-79EF65BCE1D1}"/>
    <dgm:cxn modelId="{DD596483-E5CB-48AC-BC63-C07F8BDDD09A}" type="presOf" srcId="{7C109C79-35A8-4236-A671-4B2C0DC19615}" destId="{48C4ADB3-D1F7-43BA-B832-FA6741676BFB}" srcOrd="0" destOrd="0" presId="urn:microsoft.com/office/officeart/2005/8/layout/vList2"/>
    <dgm:cxn modelId="{93E7FD85-16A7-4724-992C-84C6416A7834}" srcId="{39613B47-A926-4992-A5F8-C932FDD593FD}" destId="{7C109C79-35A8-4236-A671-4B2C0DC19615}" srcOrd="0" destOrd="0" parTransId="{947EC026-ED8B-40B1-BDC4-A37DBB0D34E2}" sibTransId="{1ACDC1FE-DC4C-4B57-89B4-4B00F55E7E36}"/>
    <dgm:cxn modelId="{75B74EB2-6EEB-44D8-8DCD-00A15EDED3E9}" type="presOf" srcId="{097DD265-1688-4F59-86AC-1ECE1B4624EE}" destId="{BF45FF35-D950-407D-A066-06BBD18C1902}" srcOrd="0" destOrd="0" presId="urn:microsoft.com/office/officeart/2005/8/layout/vList2"/>
    <dgm:cxn modelId="{806C78B2-1EC7-4AB0-995C-B9F13938ED0A}" type="presOf" srcId="{39613B47-A926-4992-A5F8-C932FDD593FD}" destId="{3927D352-13D5-43EB-9157-F7D27E9BA5AF}" srcOrd="0" destOrd="0" presId="urn:microsoft.com/office/officeart/2005/8/layout/vList2"/>
    <dgm:cxn modelId="{4BF050CB-6B1A-458F-81B3-7FE8A37A0E52}" srcId="{39613B47-A926-4992-A5F8-C932FDD593FD}" destId="{1AF8329A-7DD4-4BE8-8583-D596E3084D77}" srcOrd="3" destOrd="0" parTransId="{CC9369AF-7343-4FE3-8CCD-FFDB9BE59FAD}" sibTransId="{CF6B2B87-DF69-4D11-A6A5-D9F190FF7D7A}"/>
    <dgm:cxn modelId="{2AAA49CF-97CE-4A8E-82C0-66209158BC24}" srcId="{39613B47-A926-4992-A5F8-C932FDD593FD}" destId="{097DD265-1688-4F59-86AC-1ECE1B4624EE}" srcOrd="1" destOrd="0" parTransId="{50F3FA19-5CC0-4D45-8F3B-06F657B16AD5}" sibTransId="{644E1A7B-8BE6-468B-9EC7-7262815949EE}"/>
    <dgm:cxn modelId="{7C6634DA-36B1-44EA-964D-C44F3A02704F}" type="presOf" srcId="{1AF8329A-7DD4-4BE8-8583-D596E3084D77}" destId="{AF31451C-AEA7-4612-87BA-950363E03494}" srcOrd="0" destOrd="0" presId="urn:microsoft.com/office/officeart/2005/8/layout/vList2"/>
    <dgm:cxn modelId="{88313621-9C71-456A-99EB-C2273C4E07C5}" type="presParOf" srcId="{3927D352-13D5-43EB-9157-F7D27E9BA5AF}" destId="{48C4ADB3-D1F7-43BA-B832-FA6741676BFB}" srcOrd="0" destOrd="0" presId="urn:microsoft.com/office/officeart/2005/8/layout/vList2"/>
    <dgm:cxn modelId="{8799EC3C-D9B8-4577-A2A0-427D43B1DCD6}" type="presParOf" srcId="{3927D352-13D5-43EB-9157-F7D27E9BA5AF}" destId="{4D3BB3BC-F123-4833-8A29-568E8E50F07B}" srcOrd="1" destOrd="0" presId="urn:microsoft.com/office/officeart/2005/8/layout/vList2"/>
    <dgm:cxn modelId="{9ED4A831-9D85-482E-B3A3-DEFB1DA2FFBB}" type="presParOf" srcId="{3927D352-13D5-43EB-9157-F7D27E9BA5AF}" destId="{BF45FF35-D950-407D-A066-06BBD18C1902}" srcOrd="2" destOrd="0" presId="urn:microsoft.com/office/officeart/2005/8/layout/vList2"/>
    <dgm:cxn modelId="{3F91EEA5-7127-4B6A-B1C9-C670D2E86B25}" type="presParOf" srcId="{3927D352-13D5-43EB-9157-F7D27E9BA5AF}" destId="{09F1FA79-E564-4812-BA9A-A6D602A2F5E0}" srcOrd="3" destOrd="0" presId="urn:microsoft.com/office/officeart/2005/8/layout/vList2"/>
    <dgm:cxn modelId="{14986FC9-E2CC-4168-B70A-312117AD7CB4}" type="presParOf" srcId="{3927D352-13D5-43EB-9157-F7D27E9BA5AF}" destId="{40FE3CBC-EB0A-4043-8C04-3565793864E7}" srcOrd="4" destOrd="0" presId="urn:microsoft.com/office/officeart/2005/8/layout/vList2"/>
    <dgm:cxn modelId="{DC1CEDE5-23DD-4B05-8ABA-0E0236370FE0}" type="presParOf" srcId="{3927D352-13D5-43EB-9157-F7D27E9BA5AF}" destId="{E6C01CDC-041E-4434-9D71-19D73CEE3D35}" srcOrd="5" destOrd="0" presId="urn:microsoft.com/office/officeart/2005/8/layout/vList2"/>
    <dgm:cxn modelId="{BF5E1020-3E84-499E-BB50-5F3A962F567B}" type="presParOf" srcId="{3927D352-13D5-43EB-9157-F7D27E9BA5AF}" destId="{AF31451C-AEA7-4612-87BA-950363E034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ADE27-1F82-431B-9018-DF161D98088B}" type="doc">
      <dgm:prSet loTypeId="urn:microsoft.com/office/officeart/2005/8/layout/radial5" loCatId="relationship" qsTypeId="urn:microsoft.com/office/officeart/2005/8/quickstyle/simple2" qsCatId="simple" csTypeId="urn:microsoft.com/office/officeart/2005/8/colors/colorful5" csCatId="colorful" phldr="1"/>
      <dgm:spPr/>
      <dgm:t>
        <a:bodyPr/>
        <a:lstStyle/>
        <a:p>
          <a:endParaRPr lang="en-IN"/>
        </a:p>
      </dgm:t>
    </dgm:pt>
    <dgm:pt modelId="{A7DBE6E6-93FD-4036-8A08-E2B127FCE10A}">
      <dgm:prSet phldrT="[Text]" custT="1"/>
      <dgm:spPr/>
      <dgm:t>
        <a:bodyPr/>
        <a:lstStyle/>
        <a:p>
          <a:r>
            <a:rPr lang="en-IN" sz="2400" b="1" i="0" dirty="0">
              <a:solidFill>
                <a:schemeClr val="tx1"/>
              </a:solidFill>
            </a:rPr>
            <a:t>Relieka Healthcare </a:t>
          </a:r>
          <a:endParaRPr lang="en-IN" sz="2400" dirty="0">
            <a:solidFill>
              <a:schemeClr val="tx1"/>
            </a:solidFill>
          </a:endParaRPr>
        </a:p>
      </dgm:t>
    </dgm:pt>
    <dgm:pt modelId="{5FB6D91F-1984-4850-8A43-8E813E1811C5}" type="parTrans" cxnId="{CCF4CFF3-BD65-4DF0-B22D-997FFC7C654A}">
      <dgm:prSet/>
      <dgm:spPr/>
      <dgm:t>
        <a:bodyPr/>
        <a:lstStyle/>
        <a:p>
          <a:endParaRPr lang="en-IN">
            <a:solidFill>
              <a:schemeClr val="tx1"/>
            </a:solidFill>
          </a:endParaRPr>
        </a:p>
      </dgm:t>
    </dgm:pt>
    <dgm:pt modelId="{090FCCF9-AD5F-4E88-8570-1366942FCAC6}" type="sibTrans" cxnId="{CCF4CFF3-BD65-4DF0-B22D-997FFC7C654A}">
      <dgm:prSet/>
      <dgm:spPr/>
      <dgm:t>
        <a:bodyPr/>
        <a:lstStyle/>
        <a:p>
          <a:endParaRPr lang="en-IN">
            <a:solidFill>
              <a:schemeClr val="tx1"/>
            </a:solidFill>
          </a:endParaRPr>
        </a:p>
      </dgm:t>
    </dgm:pt>
    <dgm:pt modelId="{70BB1604-7B9C-48AD-83E1-EB7E40A67C35}">
      <dgm:prSet phldrT="[Text]" custT="1"/>
      <dgm:spPr/>
      <dgm:t>
        <a:bodyPr/>
        <a:lstStyle/>
        <a:p>
          <a:r>
            <a:rPr lang="en-US" sz="1800" b="0" i="0" dirty="0">
              <a:solidFill>
                <a:schemeClr val="tx1"/>
              </a:solidFill>
            </a:rPr>
            <a:t>Relieka is healthcare service provider firm that specializes in providing top-notch healthcare services to patients from all over the world. With a team of highly skilled and experienced medical professionals, the company aims to offer affordable and reliable medical solutions that meet the needs of our clients.</a:t>
          </a:r>
          <a:endParaRPr lang="en-IN" sz="1800" b="0" dirty="0">
            <a:solidFill>
              <a:schemeClr val="tx1"/>
            </a:solidFill>
          </a:endParaRPr>
        </a:p>
      </dgm:t>
    </dgm:pt>
    <dgm:pt modelId="{D25F1CED-1472-410F-B8B8-734F9B82C3ED}" type="parTrans" cxnId="{7FB8DA86-D61F-4CAC-A752-5884AEA32518}">
      <dgm:prSet/>
      <dgm:spPr/>
      <dgm:t>
        <a:bodyPr/>
        <a:lstStyle/>
        <a:p>
          <a:endParaRPr lang="en-IN">
            <a:solidFill>
              <a:schemeClr val="tx1"/>
            </a:solidFill>
          </a:endParaRPr>
        </a:p>
      </dgm:t>
    </dgm:pt>
    <dgm:pt modelId="{9D2E8AA6-C5A7-4DF9-90A7-C148281E3BE8}" type="sibTrans" cxnId="{7FB8DA86-D61F-4CAC-A752-5884AEA32518}">
      <dgm:prSet/>
      <dgm:spPr/>
      <dgm:t>
        <a:bodyPr/>
        <a:lstStyle/>
        <a:p>
          <a:endParaRPr lang="en-IN">
            <a:solidFill>
              <a:schemeClr val="tx1"/>
            </a:solidFill>
          </a:endParaRPr>
        </a:p>
      </dgm:t>
    </dgm:pt>
    <dgm:pt modelId="{E04FFBA1-16DE-47A9-8163-FE4049B93000}">
      <dgm:prSet phldrT="[Text]" custT="1"/>
      <dgm:spPr/>
      <dgm:t>
        <a:bodyPr/>
        <a:lstStyle/>
        <a:p>
          <a:r>
            <a:rPr lang="en-US" sz="1800" b="0" i="0" dirty="0">
              <a:solidFill>
                <a:schemeClr val="tx1"/>
              </a:solidFill>
            </a:rPr>
            <a:t>Along with the services like Telehealth care, Medical Value Travel and Global Projects consultancy, the company aims to connect to patients and industries working in health sector across the globe. </a:t>
          </a:r>
          <a:endParaRPr lang="en-IN" sz="1800" b="0" dirty="0">
            <a:solidFill>
              <a:schemeClr val="tx1"/>
            </a:solidFill>
          </a:endParaRPr>
        </a:p>
      </dgm:t>
    </dgm:pt>
    <dgm:pt modelId="{C81E9214-0AA6-400D-965B-568CDFDAF2C7}" type="parTrans" cxnId="{0208D943-D5D3-4A63-9D69-C829E608578B}">
      <dgm:prSet/>
      <dgm:spPr/>
      <dgm:t>
        <a:bodyPr/>
        <a:lstStyle/>
        <a:p>
          <a:endParaRPr lang="en-IN">
            <a:solidFill>
              <a:schemeClr val="tx1"/>
            </a:solidFill>
          </a:endParaRPr>
        </a:p>
      </dgm:t>
    </dgm:pt>
    <dgm:pt modelId="{92DC80F7-8891-4EBC-AE2A-34B38D57E16C}" type="sibTrans" cxnId="{0208D943-D5D3-4A63-9D69-C829E608578B}">
      <dgm:prSet/>
      <dgm:spPr/>
      <dgm:t>
        <a:bodyPr/>
        <a:lstStyle/>
        <a:p>
          <a:endParaRPr lang="en-IN">
            <a:solidFill>
              <a:schemeClr val="tx1"/>
            </a:solidFill>
          </a:endParaRPr>
        </a:p>
      </dgm:t>
    </dgm:pt>
    <dgm:pt modelId="{A14B6416-E62D-44D6-B35F-C035CD1D2CAA}" type="pres">
      <dgm:prSet presAssocID="{110ADE27-1F82-431B-9018-DF161D98088B}" presName="Name0" presStyleCnt="0">
        <dgm:presLayoutVars>
          <dgm:chMax val="1"/>
          <dgm:dir/>
          <dgm:animLvl val="ctr"/>
          <dgm:resizeHandles val="exact"/>
        </dgm:presLayoutVars>
      </dgm:prSet>
      <dgm:spPr/>
    </dgm:pt>
    <dgm:pt modelId="{0F5416EE-CE41-4D13-A3F7-F4BBAAF0B63D}" type="pres">
      <dgm:prSet presAssocID="{A7DBE6E6-93FD-4036-8A08-E2B127FCE10A}" presName="centerShape" presStyleLbl="node0" presStyleIdx="0" presStyleCnt="1" custScaleX="187532" custLinFactX="-36719" custLinFactNeighborX="-100000" custLinFactNeighborY="1852"/>
      <dgm:spPr>
        <a:prstGeom prst="roundRect">
          <a:avLst/>
        </a:prstGeom>
      </dgm:spPr>
    </dgm:pt>
    <dgm:pt modelId="{94125301-2342-4AC2-A37E-8643310797F3}" type="pres">
      <dgm:prSet presAssocID="{D25F1CED-1472-410F-B8B8-734F9B82C3ED}" presName="parTrans" presStyleLbl="sibTrans2D1" presStyleIdx="0" presStyleCnt="2" custAng="827767" custScaleX="173201" custScaleY="197012" custLinFactX="-20074" custLinFactY="-57538" custLinFactNeighborX="-100000" custLinFactNeighborY="-100000"/>
      <dgm:spPr>
        <a:prstGeom prst="bentArrow">
          <a:avLst/>
        </a:prstGeom>
      </dgm:spPr>
    </dgm:pt>
    <dgm:pt modelId="{9F69E511-E84F-4721-9FE2-537C3BD651FD}" type="pres">
      <dgm:prSet presAssocID="{D25F1CED-1472-410F-B8B8-734F9B82C3ED}" presName="connectorText" presStyleLbl="sibTrans2D1" presStyleIdx="0" presStyleCnt="2"/>
      <dgm:spPr/>
    </dgm:pt>
    <dgm:pt modelId="{B5908941-93C4-426E-829B-5C4C6294C514}" type="pres">
      <dgm:prSet presAssocID="{70BB1604-7B9C-48AD-83E1-EB7E40A67C35}" presName="node" presStyleLbl="node1" presStyleIdx="0" presStyleCnt="2" custScaleX="550125" custScaleY="171261" custRadScaleRad="89162" custRadScaleInc="36107">
        <dgm:presLayoutVars>
          <dgm:bulletEnabled val="1"/>
        </dgm:presLayoutVars>
      </dgm:prSet>
      <dgm:spPr>
        <a:prstGeom prst="roundRect">
          <a:avLst/>
        </a:prstGeom>
      </dgm:spPr>
    </dgm:pt>
    <dgm:pt modelId="{7AF17DE6-7CC0-40C4-A7BF-38D46FACBDB7}" type="pres">
      <dgm:prSet presAssocID="{C81E9214-0AA6-400D-965B-568CDFDAF2C7}" presName="parTrans" presStyleLbl="sibTrans2D1" presStyleIdx="1" presStyleCnt="2" custAng="20811437" custFlipVert="1" custScaleX="183848" custScaleY="220246" custLinFactX="-21291" custLinFactY="73962" custLinFactNeighborX="-100000" custLinFactNeighborY="100000"/>
      <dgm:spPr>
        <a:prstGeom prst="bentArrow">
          <a:avLst/>
        </a:prstGeom>
      </dgm:spPr>
    </dgm:pt>
    <dgm:pt modelId="{F661C71C-093C-4DF9-B597-8B96ADCA9B66}" type="pres">
      <dgm:prSet presAssocID="{C81E9214-0AA6-400D-965B-568CDFDAF2C7}" presName="connectorText" presStyleLbl="sibTrans2D1" presStyleIdx="1" presStyleCnt="2"/>
      <dgm:spPr/>
    </dgm:pt>
    <dgm:pt modelId="{A1B20118-DE10-4DAB-BCB6-2B48A65A1E47}" type="pres">
      <dgm:prSet presAssocID="{E04FFBA1-16DE-47A9-8163-FE4049B93000}" presName="node" presStyleLbl="node1" presStyleIdx="1" presStyleCnt="2" custScaleX="548489" custScaleY="150549" custRadScaleRad="93214" custRadScaleInc="-35524">
        <dgm:presLayoutVars>
          <dgm:bulletEnabled val="1"/>
        </dgm:presLayoutVars>
      </dgm:prSet>
      <dgm:spPr>
        <a:prstGeom prst="roundRect">
          <a:avLst/>
        </a:prstGeom>
      </dgm:spPr>
    </dgm:pt>
  </dgm:ptLst>
  <dgm:cxnLst>
    <dgm:cxn modelId="{0BF0F92A-AAA4-4D70-96D2-5B11B25A6439}" type="presOf" srcId="{A7DBE6E6-93FD-4036-8A08-E2B127FCE10A}" destId="{0F5416EE-CE41-4D13-A3F7-F4BBAAF0B63D}" srcOrd="0" destOrd="0" presId="urn:microsoft.com/office/officeart/2005/8/layout/radial5"/>
    <dgm:cxn modelId="{1C10A22E-7CB0-4A62-8000-EC0BE85CB912}" type="presOf" srcId="{C81E9214-0AA6-400D-965B-568CDFDAF2C7}" destId="{7AF17DE6-7CC0-40C4-A7BF-38D46FACBDB7}" srcOrd="0" destOrd="0" presId="urn:microsoft.com/office/officeart/2005/8/layout/radial5"/>
    <dgm:cxn modelId="{A466A436-BAB7-4B09-9337-7C6CD3879FC7}" type="presOf" srcId="{D25F1CED-1472-410F-B8B8-734F9B82C3ED}" destId="{9F69E511-E84F-4721-9FE2-537C3BD651FD}" srcOrd="1" destOrd="0" presId="urn:microsoft.com/office/officeart/2005/8/layout/radial5"/>
    <dgm:cxn modelId="{4D6C8138-C3E9-4B90-BEC0-9406306C8C94}" type="presOf" srcId="{C81E9214-0AA6-400D-965B-568CDFDAF2C7}" destId="{F661C71C-093C-4DF9-B597-8B96ADCA9B66}" srcOrd="1" destOrd="0" presId="urn:microsoft.com/office/officeart/2005/8/layout/radial5"/>
    <dgm:cxn modelId="{5442785D-011D-4539-AEBE-F087EEA473D0}" type="presOf" srcId="{E04FFBA1-16DE-47A9-8163-FE4049B93000}" destId="{A1B20118-DE10-4DAB-BCB6-2B48A65A1E47}" srcOrd="0" destOrd="0" presId="urn:microsoft.com/office/officeart/2005/8/layout/radial5"/>
    <dgm:cxn modelId="{0208D943-D5D3-4A63-9D69-C829E608578B}" srcId="{A7DBE6E6-93FD-4036-8A08-E2B127FCE10A}" destId="{E04FFBA1-16DE-47A9-8163-FE4049B93000}" srcOrd="1" destOrd="0" parTransId="{C81E9214-0AA6-400D-965B-568CDFDAF2C7}" sibTransId="{92DC80F7-8891-4EBC-AE2A-34B38D57E16C}"/>
    <dgm:cxn modelId="{C5613881-FCF5-47CC-B24D-8C67F953F65B}" type="presOf" srcId="{70BB1604-7B9C-48AD-83E1-EB7E40A67C35}" destId="{B5908941-93C4-426E-829B-5C4C6294C514}" srcOrd="0" destOrd="0" presId="urn:microsoft.com/office/officeart/2005/8/layout/radial5"/>
    <dgm:cxn modelId="{7FB8DA86-D61F-4CAC-A752-5884AEA32518}" srcId="{A7DBE6E6-93FD-4036-8A08-E2B127FCE10A}" destId="{70BB1604-7B9C-48AD-83E1-EB7E40A67C35}" srcOrd="0" destOrd="0" parTransId="{D25F1CED-1472-410F-B8B8-734F9B82C3ED}" sibTransId="{9D2E8AA6-C5A7-4DF9-90A7-C148281E3BE8}"/>
    <dgm:cxn modelId="{3E7751A5-CF6F-4773-A0AE-B89826D3A7E2}" type="presOf" srcId="{110ADE27-1F82-431B-9018-DF161D98088B}" destId="{A14B6416-E62D-44D6-B35F-C035CD1D2CAA}" srcOrd="0" destOrd="0" presId="urn:microsoft.com/office/officeart/2005/8/layout/radial5"/>
    <dgm:cxn modelId="{103722E9-B8C0-4316-A6E7-4DBE75C399B9}" type="presOf" srcId="{D25F1CED-1472-410F-B8B8-734F9B82C3ED}" destId="{94125301-2342-4AC2-A37E-8643310797F3}" srcOrd="0" destOrd="0" presId="urn:microsoft.com/office/officeart/2005/8/layout/radial5"/>
    <dgm:cxn modelId="{CCF4CFF3-BD65-4DF0-B22D-997FFC7C654A}" srcId="{110ADE27-1F82-431B-9018-DF161D98088B}" destId="{A7DBE6E6-93FD-4036-8A08-E2B127FCE10A}" srcOrd="0" destOrd="0" parTransId="{5FB6D91F-1984-4850-8A43-8E813E1811C5}" sibTransId="{090FCCF9-AD5F-4E88-8570-1366942FCAC6}"/>
    <dgm:cxn modelId="{C52D92AE-BB66-4646-B822-9CCCC211C4AD}" type="presParOf" srcId="{A14B6416-E62D-44D6-B35F-C035CD1D2CAA}" destId="{0F5416EE-CE41-4D13-A3F7-F4BBAAF0B63D}" srcOrd="0" destOrd="0" presId="urn:microsoft.com/office/officeart/2005/8/layout/radial5"/>
    <dgm:cxn modelId="{3A813D68-4F47-4062-8178-0ADC4371929A}" type="presParOf" srcId="{A14B6416-E62D-44D6-B35F-C035CD1D2CAA}" destId="{94125301-2342-4AC2-A37E-8643310797F3}" srcOrd="1" destOrd="0" presId="urn:microsoft.com/office/officeart/2005/8/layout/radial5"/>
    <dgm:cxn modelId="{C089DA07-9D61-43D1-919A-4C3E4EAD99E6}" type="presParOf" srcId="{94125301-2342-4AC2-A37E-8643310797F3}" destId="{9F69E511-E84F-4721-9FE2-537C3BD651FD}" srcOrd="0" destOrd="0" presId="urn:microsoft.com/office/officeart/2005/8/layout/radial5"/>
    <dgm:cxn modelId="{C5D8A73C-DCF9-41E5-8749-38BD3AD51C31}" type="presParOf" srcId="{A14B6416-E62D-44D6-B35F-C035CD1D2CAA}" destId="{B5908941-93C4-426E-829B-5C4C6294C514}" srcOrd="2" destOrd="0" presId="urn:microsoft.com/office/officeart/2005/8/layout/radial5"/>
    <dgm:cxn modelId="{F8AA6974-873F-4F6D-B9D0-75947865EAD0}" type="presParOf" srcId="{A14B6416-E62D-44D6-B35F-C035CD1D2CAA}" destId="{7AF17DE6-7CC0-40C4-A7BF-38D46FACBDB7}" srcOrd="3" destOrd="0" presId="urn:microsoft.com/office/officeart/2005/8/layout/radial5"/>
    <dgm:cxn modelId="{494758EB-7065-48D7-81C9-DBD384789CE9}" type="presParOf" srcId="{7AF17DE6-7CC0-40C4-A7BF-38D46FACBDB7}" destId="{F661C71C-093C-4DF9-B597-8B96ADCA9B66}" srcOrd="0" destOrd="0" presId="urn:microsoft.com/office/officeart/2005/8/layout/radial5"/>
    <dgm:cxn modelId="{00648CBF-6F0D-40A1-9FB6-4E8AC827EA63}" type="presParOf" srcId="{A14B6416-E62D-44D6-B35F-C035CD1D2CAA}" destId="{A1B20118-DE10-4DAB-BCB6-2B48A65A1E47}"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B535B-202C-4F8E-908B-96F66DBD0D31}" type="doc">
      <dgm:prSet loTypeId="urn:microsoft.com/office/officeart/2005/8/layout/process2" loCatId="process" qsTypeId="urn:microsoft.com/office/officeart/2005/8/quickstyle/simple1" qsCatId="simple" csTypeId="urn:microsoft.com/office/officeart/2005/8/colors/accent0_3" csCatId="mainScheme" phldr="1"/>
      <dgm:spPr>
        <a:scene3d>
          <a:camera prst="orthographicFront">
            <a:rot lat="0" lon="0" rev="0"/>
          </a:camera>
          <a:lightRig rig="glow" dir="t">
            <a:rot lat="0" lon="0" rev="4800000"/>
          </a:lightRig>
        </a:scene3d>
      </dgm:spPr>
    </dgm:pt>
    <dgm:pt modelId="{7E04D02A-45A5-4706-9894-BCFF1EDA12AB}">
      <dgm:prSet phldrT="[Text]" custT="1"/>
      <dgm:spPr>
        <a:solidFill>
          <a:schemeClr val="tx2">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pPr algn="ctr"/>
          <a:r>
            <a:rPr lang="en-US" sz="2000" dirty="0">
              <a:solidFill>
                <a:schemeClr val="tx1"/>
              </a:solidFill>
              <a:effectLst/>
              <a:latin typeface="+mn-lt"/>
            </a:rPr>
            <a:t>A study to understand the profile of international patients in the context of Medical </a:t>
          </a:r>
          <a:r>
            <a:rPr lang="en-US" sz="2000">
              <a:solidFill>
                <a:schemeClr val="tx1"/>
              </a:solidFill>
              <a:effectLst/>
              <a:latin typeface="+mn-lt"/>
            </a:rPr>
            <a:t>Value Travel </a:t>
          </a:r>
          <a:r>
            <a:rPr lang="en-US" sz="2000" dirty="0">
              <a:solidFill>
                <a:schemeClr val="tx1"/>
              </a:solidFill>
              <a:effectLst/>
              <a:latin typeface="+mn-lt"/>
            </a:rPr>
            <a:t>in India.</a:t>
          </a:r>
          <a:endParaRPr lang="en-IN" sz="2000" dirty="0">
            <a:solidFill>
              <a:schemeClr val="tx1"/>
            </a:solidFill>
            <a:latin typeface="+mn-lt"/>
          </a:endParaRPr>
        </a:p>
      </dgm:t>
    </dgm:pt>
    <dgm:pt modelId="{12855245-FC93-47E2-9E18-5717CB476B0B}" type="sibTrans" cxnId="{B4132F80-6D21-4C1F-A896-5B7E0C5040DC}">
      <dgm:prSet/>
      <dgm:spPr/>
      <dgm:t>
        <a:bodyPr/>
        <a:lstStyle/>
        <a:p>
          <a:pPr algn="ctr"/>
          <a:endParaRPr lang="en-IN"/>
        </a:p>
      </dgm:t>
    </dgm:pt>
    <dgm:pt modelId="{DEE2AFBD-F541-4E97-A169-5C7FB723D5BC}" type="parTrans" cxnId="{B4132F80-6D21-4C1F-A896-5B7E0C5040DC}">
      <dgm:prSet/>
      <dgm:spPr/>
      <dgm:t>
        <a:bodyPr/>
        <a:lstStyle/>
        <a:p>
          <a:pPr algn="ctr"/>
          <a:endParaRPr lang="en-IN"/>
        </a:p>
      </dgm:t>
    </dgm:pt>
    <dgm:pt modelId="{5C3416B9-734F-48C3-B264-3C011CFE4DCE}" type="pres">
      <dgm:prSet presAssocID="{421B535B-202C-4F8E-908B-96F66DBD0D31}" presName="linearFlow" presStyleCnt="0">
        <dgm:presLayoutVars>
          <dgm:resizeHandles val="exact"/>
        </dgm:presLayoutVars>
      </dgm:prSet>
      <dgm:spPr/>
    </dgm:pt>
    <dgm:pt modelId="{3369845E-7533-4E5B-B5CC-362C62078CE4}" type="pres">
      <dgm:prSet presAssocID="{7E04D02A-45A5-4706-9894-BCFF1EDA12AB}" presName="node" presStyleLbl="node1" presStyleIdx="0" presStyleCnt="1" custScaleX="227511">
        <dgm:presLayoutVars>
          <dgm:bulletEnabled val="1"/>
        </dgm:presLayoutVars>
      </dgm:prSet>
      <dgm:spPr/>
    </dgm:pt>
  </dgm:ptLst>
  <dgm:cxnLst>
    <dgm:cxn modelId="{B4132F80-6D21-4C1F-A896-5B7E0C5040DC}" srcId="{421B535B-202C-4F8E-908B-96F66DBD0D31}" destId="{7E04D02A-45A5-4706-9894-BCFF1EDA12AB}" srcOrd="0" destOrd="0" parTransId="{DEE2AFBD-F541-4E97-A169-5C7FB723D5BC}" sibTransId="{12855245-FC93-47E2-9E18-5717CB476B0B}"/>
    <dgm:cxn modelId="{741530AE-99A6-419B-B573-633768282D88}" type="presOf" srcId="{7E04D02A-45A5-4706-9894-BCFF1EDA12AB}" destId="{3369845E-7533-4E5B-B5CC-362C62078CE4}" srcOrd="0" destOrd="0" presId="urn:microsoft.com/office/officeart/2005/8/layout/process2"/>
    <dgm:cxn modelId="{7DA0E3C1-7916-47D8-96E7-C972D24C1627}" type="presOf" srcId="{421B535B-202C-4F8E-908B-96F66DBD0D31}" destId="{5C3416B9-734F-48C3-B264-3C011CFE4DCE}" srcOrd="0" destOrd="0" presId="urn:microsoft.com/office/officeart/2005/8/layout/process2"/>
    <dgm:cxn modelId="{21249C64-8CED-4969-BA3D-AFF90FA658F5}" type="presParOf" srcId="{5C3416B9-734F-48C3-B264-3C011CFE4DCE}" destId="{3369845E-7533-4E5B-B5CC-362C62078CE4}"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268F6-1571-48D9-B2B0-7B6F722C3737}" type="doc">
      <dgm:prSet loTypeId="urn:diagrams.loki3.com/BracketList" loCatId="list" qsTypeId="urn:microsoft.com/office/officeart/2005/8/quickstyle/simple5" qsCatId="simple" csTypeId="urn:microsoft.com/office/officeart/2005/8/colors/colorful3" csCatId="colorful" phldr="1"/>
      <dgm:spPr/>
      <dgm:t>
        <a:bodyPr/>
        <a:lstStyle/>
        <a:p>
          <a:endParaRPr lang="en-IN"/>
        </a:p>
      </dgm:t>
    </dgm:pt>
    <dgm:pt modelId="{F4FB2F95-2415-4CC5-BB5C-30B8E7E70A10}">
      <dgm:prSet phldrT="[Text]" custT="1"/>
      <dgm:spPr/>
      <dgm:t>
        <a:bodyPr/>
        <a:lstStyle/>
        <a:p>
          <a:r>
            <a:rPr lang="en-IN" sz="2400" b="0" i="0" dirty="0"/>
            <a:t>Study Design</a:t>
          </a:r>
          <a:endParaRPr lang="en-IN" sz="2400" dirty="0"/>
        </a:p>
      </dgm:t>
    </dgm:pt>
    <dgm:pt modelId="{7259C6A1-380A-4078-B106-1D7AE5FB6F14}" type="parTrans" cxnId="{BFC1C8E8-BA4B-4042-BDA1-AEFBE7C00E4D}">
      <dgm:prSet/>
      <dgm:spPr/>
      <dgm:t>
        <a:bodyPr/>
        <a:lstStyle/>
        <a:p>
          <a:endParaRPr lang="en-IN" sz="1400"/>
        </a:p>
      </dgm:t>
    </dgm:pt>
    <dgm:pt modelId="{B2731890-CB83-4B92-974A-7682913E778A}" type="sibTrans" cxnId="{BFC1C8E8-BA4B-4042-BDA1-AEFBE7C00E4D}">
      <dgm:prSet/>
      <dgm:spPr/>
      <dgm:t>
        <a:bodyPr/>
        <a:lstStyle/>
        <a:p>
          <a:endParaRPr lang="en-IN" sz="1400"/>
        </a:p>
      </dgm:t>
    </dgm:pt>
    <dgm:pt modelId="{33189D33-2631-4474-AB0E-E41EA627E4AE}">
      <dgm:prSet phldrT="[Text]" custT="1"/>
      <dgm:spPr/>
      <dgm:t>
        <a:bodyPr/>
        <a:lstStyle/>
        <a:p>
          <a:r>
            <a:rPr lang="en-IN" sz="1800" b="1" i="0" dirty="0"/>
            <a:t>Cross ﻿Sectional Study</a:t>
          </a:r>
          <a:endParaRPr lang="en-IN" sz="1800" dirty="0"/>
        </a:p>
      </dgm:t>
    </dgm:pt>
    <dgm:pt modelId="{25088FCC-D655-40BE-9088-57F7DBA70A42}" type="parTrans" cxnId="{60E616F1-D53A-477C-8A68-4B6BE98CB013}">
      <dgm:prSet/>
      <dgm:spPr/>
      <dgm:t>
        <a:bodyPr/>
        <a:lstStyle/>
        <a:p>
          <a:endParaRPr lang="en-IN" sz="1400"/>
        </a:p>
      </dgm:t>
    </dgm:pt>
    <dgm:pt modelId="{8D78DDE9-FBFB-4149-9748-3143ACCE2005}" type="sibTrans" cxnId="{60E616F1-D53A-477C-8A68-4B6BE98CB013}">
      <dgm:prSet/>
      <dgm:spPr/>
      <dgm:t>
        <a:bodyPr/>
        <a:lstStyle/>
        <a:p>
          <a:endParaRPr lang="en-IN" sz="1400"/>
        </a:p>
      </dgm:t>
    </dgm:pt>
    <dgm:pt modelId="{094DD7F7-5E85-4B76-87DE-B819501CCB1B}">
      <dgm:prSet phldrT="[Text]" custT="1"/>
      <dgm:spPr/>
      <dgm:t>
        <a:bodyPr/>
        <a:lstStyle/>
        <a:p>
          <a:r>
            <a:rPr lang="en-IN" sz="2400" b="0" i="0" dirty="0"/>
            <a:t>Study Setting</a:t>
          </a:r>
          <a:endParaRPr lang="en-IN" sz="2400" b="0" dirty="0"/>
        </a:p>
      </dgm:t>
    </dgm:pt>
    <dgm:pt modelId="{55A89DC9-9C3F-4F7B-8096-25BB98FA9865}" type="parTrans" cxnId="{7D1CF33C-4A13-4BE9-929F-34C4A9199E15}">
      <dgm:prSet/>
      <dgm:spPr/>
      <dgm:t>
        <a:bodyPr/>
        <a:lstStyle/>
        <a:p>
          <a:endParaRPr lang="en-IN" sz="1400"/>
        </a:p>
      </dgm:t>
    </dgm:pt>
    <dgm:pt modelId="{A82222DF-D3BF-44AD-86C2-135B9CB897E9}" type="sibTrans" cxnId="{7D1CF33C-4A13-4BE9-929F-34C4A9199E15}">
      <dgm:prSet/>
      <dgm:spPr/>
      <dgm:t>
        <a:bodyPr/>
        <a:lstStyle/>
        <a:p>
          <a:endParaRPr lang="en-IN" sz="1400"/>
        </a:p>
      </dgm:t>
    </dgm:pt>
    <dgm:pt modelId="{68A9F855-8AC9-46A5-86E4-8871493873E5}">
      <dgm:prSet phldrT="[Text]" custT="1"/>
      <dgm:spPr/>
      <dgm:t>
        <a:bodyPr/>
        <a:lstStyle/>
        <a:p>
          <a:r>
            <a:rPr lang="en-US" sz="1800" b="1" i="0" dirty="0"/>
            <a:t>Hospitals of Delhi/NCR facilitating international patients seeking Medical Value Travel treatments</a:t>
          </a:r>
          <a:endParaRPr lang="en-IN" sz="1800" dirty="0"/>
        </a:p>
      </dgm:t>
    </dgm:pt>
    <dgm:pt modelId="{F20B0C9C-52DA-443D-BCB3-656460186350}" type="parTrans" cxnId="{EA3B462C-4822-4B15-9E49-0273001006B9}">
      <dgm:prSet/>
      <dgm:spPr/>
      <dgm:t>
        <a:bodyPr/>
        <a:lstStyle/>
        <a:p>
          <a:endParaRPr lang="en-IN" sz="1400"/>
        </a:p>
      </dgm:t>
    </dgm:pt>
    <dgm:pt modelId="{85A8CFDD-DE13-457D-A5AC-184B69C1B1C5}" type="sibTrans" cxnId="{EA3B462C-4822-4B15-9E49-0273001006B9}">
      <dgm:prSet/>
      <dgm:spPr/>
      <dgm:t>
        <a:bodyPr/>
        <a:lstStyle/>
        <a:p>
          <a:endParaRPr lang="en-IN" sz="1400"/>
        </a:p>
      </dgm:t>
    </dgm:pt>
    <dgm:pt modelId="{DB3C92A9-117B-43E6-A018-5C9EA6BFC3B8}">
      <dgm:prSet custT="1"/>
      <dgm:spPr/>
      <dgm:t>
        <a:bodyPr/>
        <a:lstStyle/>
        <a:p>
          <a:r>
            <a:rPr lang="en-IN" sz="2400" b="0" i="0" dirty="0"/>
            <a:t>Study Population</a:t>
          </a:r>
          <a:endParaRPr lang="en-IN" sz="2400" dirty="0"/>
        </a:p>
      </dgm:t>
    </dgm:pt>
    <dgm:pt modelId="{F031B188-BFB9-4329-A0D0-684264CA265D}" type="parTrans" cxnId="{851541B6-3D62-4390-B434-D2BDAB05AC1C}">
      <dgm:prSet/>
      <dgm:spPr/>
      <dgm:t>
        <a:bodyPr/>
        <a:lstStyle/>
        <a:p>
          <a:endParaRPr lang="en-IN" sz="1400"/>
        </a:p>
      </dgm:t>
    </dgm:pt>
    <dgm:pt modelId="{29C696DF-A596-410D-85FA-BFE7662EC5F8}" type="sibTrans" cxnId="{851541B6-3D62-4390-B434-D2BDAB05AC1C}">
      <dgm:prSet/>
      <dgm:spPr/>
      <dgm:t>
        <a:bodyPr/>
        <a:lstStyle/>
        <a:p>
          <a:endParaRPr lang="en-IN" sz="1400"/>
        </a:p>
      </dgm:t>
    </dgm:pt>
    <dgm:pt modelId="{ACF73EB9-0BF8-425A-BF73-3BF11103A361}">
      <dgm:prSet custT="1"/>
      <dgm:spPr/>
      <dgm:t>
        <a:bodyPr/>
        <a:lstStyle/>
        <a:p>
          <a:r>
            <a:rPr lang="en-IN" sz="2400" b="0" i="0" dirty="0"/>
            <a:t>Study Variable </a:t>
          </a:r>
          <a:endParaRPr lang="en-IN" sz="2400" b="0" dirty="0"/>
        </a:p>
      </dgm:t>
    </dgm:pt>
    <dgm:pt modelId="{067781CE-C978-4D62-BF92-F9D64BB5A44F}" type="parTrans" cxnId="{1834A528-9B93-44E5-9D19-7EBFBCDEA9E9}">
      <dgm:prSet/>
      <dgm:spPr/>
      <dgm:t>
        <a:bodyPr/>
        <a:lstStyle/>
        <a:p>
          <a:endParaRPr lang="en-IN" sz="1400"/>
        </a:p>
      </dgm:t>
    </dgm:pt>
    <dgm:pt modelId="{2FABF3B1-8984-4F81-9E3F-ED9161A0AFC7}" type="sibTrans" cxnId="{1834A528-9B93-44E5-9D19-7EBFBCDEA9E9}">
      <dgm:prSet/>
      <dgm:spPr/>
      <dgm:t>
        <a:bodyPr/>
        <a:lstStyle/>
        <a:p>
          <a:endParaRPr lang="en-IN" sz="1400"/>
        </a:p>
      </dgm:t>
    </dgm:pt>
    <dgm:pt modelId="{B3EABFC3-FEF8-402D-9B8B-1C5E169DD794}">
      <dgm:prSet custT="1"/>
      <dgm:spPr/>
      <dgm:t>
        <a:bodyPr/>
        <a:lstStyle/>
        <a:p>
          <a:r>
            <a:rPr lang="en-IN" sz="2400" b="0" i="0" dirty="0"/>
            <a:t>Study Period</a:t>
          </a:r>
          <a:endParaRPr lang="en-IN" sz="2400" b="0" dirty="0"/>
        </a:p>
      </dgm:t>
    </dgm:pt>
    <dgm:pt modelId="{5F359318-F95E-47A3-8C90-740A592F80D6}" type="parTrans" cxnId="{191F901C-BECE-437F-8B20-1188B959B823}">
      <dgm:prSet/>
      <dgm:spPr/>
      <dgm:t>
        <a:bodyPr/>
        <a:lstStyle/>
        <a:p>
          <a:endParaRPr lang="en-IN" sz="1400"/>
        </a:p>
      </dgm:t>
    </dgm:pt>
    <dgm:pt modelId="{47D7CA13-140C-4252-ABB7-21ED284BB356}" type="sibTrans" cxnId="{191F901C-BECE-437F-8B20-1188B959B823}">
      <dgm:prSet/>
      <dgm:spPr/>
      <dgm:t>
        <a:bodyPr/>
        <a:lstStyle/>
        <a:p>
          <a:endParaRPr lang="en-IN" sz="1400"/>
        </a:p>
      </dgm:t>
    </dgm:pt>
    <dgm:pt modelId="{01C806D5-0B57-433C-957C-49E3741ACB47}">
      <dgm:prSet custT="1"/>
      <dgm:spPr/>
      <dgm:t>
        <a:bodyPr/>
        <a:lstStyle/>
        <a:p>
          <a:r>
            <a:rPr lang="en-IN" sz="2400" b="0" i="0" dirty="0"/>
            <a:t>Study Tool</a:t>
          </a:r>
          <a:endParaRPr lang="en-IN" sz="2400" dirty="0"/>
        </a:p>
      </dgm:t>
    </dgm:pt>
    <dgm:pt modelId="{841B9C3B-F284-4D26-B92D-18B230C5C07C}" type="parTrans" cxnId="{8B88BC1A-E862-4CCC-95BD-1A27BE66187E}">
      <dgm:prSet/>
      <dgm:spPr/>
      <dgm:t>
        <a:bodyPr/>
        <a:lstStyle/>
        <a:p>
          <a:endParaRPr lang="en-IN" sz="1400"/>
        </a:p>
      </dgm:t>
    </dgm:pt>
    <dgm:pt modelId="{0DA617C3-42C6-45F6-BD97-EB6A1D33779F}" type="sibTrans" cxnId="{8B88BC1A-E862-4CCC-95BD-1A27BE66187E}">
      <dgm:prSet/>
      <dgm:spPr/>
      <dgm:t>
        <a:bodyPr/>
        <a:lstStyle/>
        <a:p>
          <a:endParaRPr lang="en-IN" sz="1400"/>
        </a:p>
      </dgm:t>
    </dgm:pt>
    <dgm:pt modelId="{18A30EAD-7CD5-42E3-A76B-4B336FBD6003}">
      <dgm:prSet custT="1"/>
      <dgm:spPr/>
      <dgm:t>
        <a:bodyPr/>
        <a:lstStyle/>
        <a:p>
          <a:r>
            <a:rPr lang="en-US" sz="1800" b="1" i="0" dirty="0"/>
            <a:t>Non Indian patients visiting hospital for treatments. </a:t>
          </a:r>
          <a:endParaRPr lang="en-IN" sz="1800" b="1" dirty="0"/>
        </a:p>
      </dgm:t>
    </dgm:pt>
    <dgm:pt modelId="{17FA8AAD-FE03-477F-BDEE-5FCFEBE72798}" type="parTrans" cxnId="{A1DD32EA-BEC8-4D15-89A2-0AC0158E741E}">
      <dgm:prSet/>
      <dgm:spPr/>
      <dgm:t>
        <a:bodyPr/>
        <a:lstStyle/>
        <a:p>
          <a:endParaRPr lang="en-IN" sz="1400"/>
        </a:p>
      </dgm:t>
    </dgm:pt>
    <dgm:pt modelId="{BDF47D21-C9C5-4153-84E7-B11E9E484E84}" type="sibTrans" cxnId="{A1DD32EA-BEC8-4D15-89A2-0AC0158E741E}">
      <dgm:prSet/>
      <dgm:spPr/>
      <dgm:t>
        <a:bodyPr/>
        <a:lstStyle/>
        <a:p>
          <a:endParaRPr lang="en-IN" sz="1400"/>
        </a:p>
      </dgm:t>
    </dgm:pt>
    <dgm:pt modelId="{49410C81-2085-4211-AF87-C7FF9C5BDF55}">
      <dgm:prSet custT="1"/>
      <dgm:spPr/>
      <dgm:t>
        <a:bodyPr/>
        <a:lstStyle/>
        <a:p>
          <a:r>
            <a:rPr lang="en-IN" sz="1800" b="1" i="0" dirty="0"/>
            <a:t>Specific Medical Treatment Preference</a:t>
          </a:r>
          <a:endParaRPr lang="en-IN" sz="1800" dirty="0"/>
        </a:p>
      </dgm:t>
    </dgm:pt>
    <dgm:pt modelId="{32D4D20F-0486-47B1-AD23-3F732D671BC5}" type="parTrans" cxnId="{62EDFB8A-32B8-4E86-95FE-1BF182D2031A}">
      <dgm:prSet/>
      <dgm:spPr/>
      <dgm:t>
        <a:bodyPr/>
        <a:lstStyle/>
        <a:p>
          <a:endParaRPr lang="en-IN" sz="1400"/>
        </a:p>
      </dgm:t>
    </dgm:pt>
    <dgm:pt modelId="{E0B5CC39-8C58-4E40-B3E4-F70DB5592E21}" type="sibTrans" cxnId="{62EDFB8A-32B8-4E86-95FE-1BF182D2031A}">
      <dgm:prSet/>
      <dgm:spPr/>
      <dgm:t>
        <a:bodyPr/>
        <a:lstStyle/>
        <a:p>
          <a:endParaRPr lang="en-IN" sz="1400"/>
        </a:p>
      </dgm:t>
    </dgm:pt>
    <dgm:pt modelId="{3203AC2B-E897-4B22-9089-5BF9F9BCE9AF}">
      <dgm:prSet custT="1"/>
      <dgm:spPr/>
      <dgm:t>
        <a:bodyPr/>
        <a:lstStyle/>
        <a:p>
          <a:r>
            <a:rPr lang="en-US" sz="1800" b="1" i="0" dirty="0"/>
            <a:t>Factors influencing choice of treatment</a:t>
          </a:r>
          <a:endParaRPr lang="en-IN" sz="1800" dirty="0"/>
        </a:p>
      </dgm:t>
    </dgm:pt>
    <dgm:pt modelId="{505FD6C6-35D2-40E3-B196-8E46ADD3C7A8}" type="parTrans" cxnId="{DD77FB6B-157D-4288-8ACD-21CBB2949A1B}">
      <dgm:prSet/>
      <dgm:spPr/>
      <dgm:t>
        <a:bodyPr/>
        <a:lstStyle/>
        <a:p>
          <a:endParaRPr lang="en-IN" sz="1400"/>
        </a:p>
      </dgm:t>
    </dgm:pt>
    <dgm:pt modelId="{D689E2DD-0D86-4742-AC69-8DBDD2CF1AA2}" type="sibTrans" cxnId="{DD77FB6B-157D-4288-8ACD-21CBB2949A1B}">
      <dgm:prSet/>
      <dgm:spPr/>
      <dgm:t>
        <a:bodyPr/>
        <a:lstStyle/>
        <a:p>
          <a:endParaRPr lang="en-IN" sz="1400"/>
        </a:p>
      </dgm:t>
    </dgm:pt>
    <dgm:pt modelId="{492848AA-A055-49C7-97C8-FFE16DCBA4B5}">
      <dgm:prSet custT="1"/>
      <dgm:spPr/>
      <dgm:t>
        <a:bodyPr/>
        <a:lstStyle/>
        <a:p>
          <a:r>
            <a:rPr lang="en-IN" sz="1800" b="1" i="0" dirty="0"/>
            <a:t>March to May 23</a:t>
          </a:r>
          <a:endParaRPr lang="en-IN" sz="1800" b="1" dirty="0"/>
        </a:p>
      </dgm:t>
    </dgm:pt>
    <dgm:pt modelId="{E8AB69DA-1200-42C5-A979-43AC0F435D00}" type="parTrans" cxnId="{BA63629A-BE5D-4DA4-ABFC-3580CB933585}">
      <dgm:prSet/>
      <dgm:spPr/>
      <dgm:t>
        <a:bodyPr/>
        <a:lstStyle/>
        <a:p>
          <a:endParaRPr lang="en-IN" sz="1400"/>
        </a:p>
      </dgm:t>
    </dgm:pt>
    <dgm:pt modelId="{7CCCCCF1-7A39-4724-9F89-97687D853609}" type="sibTrans" cxnId="{BA63629A-BE5D-4DA4-ABFC-3580CB933585}">
      <dgm:prSet/>
      <dgm:spPr/>
      <dgm:t>
        <a:bodyPr/>
        <a:lstStyle/>
        <a:p>
          <a:endParaRPr lang="en-IN" sz="1400"/>
        </a:p>
      </dgm:t>
    </dgm:pt>
    <dgm:pt modelId="{62A2FD41-CB05-4B94-9288-C1F8A8A91B52}">
      <dgm:prSet custT="1"/>
      <dgm:spPr/>
      <dgm:t>
        <a:bodyPr/>
        <a:lstStyle/>
        <a:p>
          <a:r>
            <a:rPr lang="en-IN" sz="1800" b="1" dirty="0"/>
            <a:t>Structured Questionnaire</a:t>
          </a:r>
        </a:p>
      </dgm:t>
    </dgm:pt>
    <dgm:pt modelId="{A070D557-3AD1-41BA-B1D7-61F0544433E4}" type="parTrans" cxnId="{1A666100-2DDA-4D48-B953-3212953980BF}">
      <dgm:prSet/>
      <dgm:spPr/>
      <dgm:t>
        <a:bodyPr/>
        <a:lstStyle/>
        <a:p>
          <a:endParaRPr lang="en-IN" sz="1400"/>
        </a:p>
      </dgm:t>
    </dgm:pt>
    <dgm:pt modelId="{01965C81-1367-41C5-AF55-35E558015F36}" type="sibTrans" cxnId="{1A666100-2DDA-4D48-B953-3212953980BF}">
      <dgm:prSet/>
      <dgm:spPr/>
      <dgm:t>
        <a:bodyPr/>
        <a:lstStyle/>
        <a:p>
          <a:endParaRPr lang="en-IN" sz="1400"/>
        </a:p>
      </dgm:t>
    </dgm:pt>
    <dgm:pt modelId="{9DDA9D7D-AA1B-4AD6-812D-6865E8258ADC}">
      <dgm:prSet custT="1"/>
      <dgm:spPr/>
      <dgm:t>
        <a:bodyPr/>
        <a:lstStyle/>
        <a:p>
          <a:r>
            <a:rPr lang="en-IN" sz="1800" b="1" dirty="0"/>
            <a:t>Country of Origin</a:t>
          </a:r>
        </a:p>
      </dgm:t>
    </dgm:pt>
    <dgm:pt modelId="{1F0A93E8-45B0-43DF-BD50-430F2AE6B6C7}" type="parTrans" cxnId="{93E9F155-AEB1-4EFC-B552-3D508C535EFB}">
      <dgm:prSet/>
      <dgm:spPr/>
      <dgm:t>
        <a:bodyPr/>
        <a:lstStyle/>
        <a:p>
          <a:endParaRPr lang="en-IN"/>
        </a:p>
      </dgm:t>
    </dgm:pt>
    <dgm:pt modelId="{31DD5B36-EE1E-406C-BFEF-4C1446127F61}" type="sibTrans" cxnId="{93E9F155-AEB1-4EFC-B552-3D508C535EFB}">
      <dgm:prSet/>
      <dgm:spPr/>
      <dgm:t>
        <a:bodyPr/>
        <a:lstStyle/>
        <a:p>
          <a:endParaRPr lang="en-IN"/>
        </a:p>
      </dgm:t>
    </dgm:pt>
    <dgm:pt modelId="{20DCE72E-66F7-406F-A5D7-7698B37A1AC3}">
      <dgm:prSet custT="1"/>
      <dgm:spPr/>
      <dgm:t>
        <a:bodyPr/>
        <a:lstStyle/>
        <a:p>
          <a:r>
            <a:rPr lang="en-IN" sz="1800" b="1" dirty="0"/>
            <a:t>Gender Distribution</a:t>
          </a:r>
        </a:p>
      </dgm:t>
    </dgm:pt>
    <dgm:pt modelId="{14CAC59D-6864-41F0-B9F2-874EF2F397B1}" type="parTrans" cxnId="{116E0F7B-731B-4F86-BF28-EE98B1BB5A45}">
      <dgm:prSet/>
      <dgm:spPr/>
      <dgm:t>
        <a:bodyPr/>
        <a:lstStyle/>
        <a:p>
          <a:endParaRPr lang="en-IN"/>
        </a:p>
      </dgm:t>
    </dgm:pt>
    <dgm:pt modelId="{E8196F34-C15A-473E-B43E-2AC038D5D4C8}" type="sibTrans" cxnId="{116E0F7B-731B-4F86-BF28-EE98B1BB5A45}">
      <dgm:prSet/>
      <dgm:spPr/>
      <dgm:t>
        <a:bodyPr/>
        <a:lstStyle/>
        <a:p>
          <a:endParaRPr lang="en-IN"/>
        </a:p>
      </dgm:t>
    </dgm:pt>
    <dgm:pt modelId="{70673411-7B59-4CB0-9B54-F354CF9F5E4E}">
      <dgm:prSet custT="1"/>
      <dgm:spPr/>
      <dgm:t>
        <a:bodyPr/>
        <a:lstStyle/>
        <a:p>
          <a:r>
            <a:rPr lang="en-IN" sz="1800" b="1" dirty="0"/>
            <a:t>Age group</a:t>
          </a:r>
        </a:p>
      </dgm:t>
    </dgm:pt>
    <dgm:pt modelId="{28AB5E6F-2E88-4E9C-87A0-70467A7114E5}" type="parTrans" cxnId="{8C423142-5E2A-4C96-A617-981E65710179}">
      <dgm:prSet/>
      <dgm:spPr/>
      <dgm:t>
        <a:bodyPr/>
        <a:lstStyle/>
        <a:p>
          <a:endParaRPr lang="en-IN"/>
        </a:p>
      </dgm:t>
    </dgm:pt>
    <dgm:pt modelId="{AE0AFEA1-56DF-47F4-85A5-DDC63D3E9B56}" type="sibTrans" cxnId="{8C423142-5E2A-4C96-A617-981E65710179}">
      <dgm:prSet/>
      <dgm:spPr/>
      <dgm:t>
        <a:bodyPr/>
        <a:lstStyle/>
        <a:p>
          <a:endParaRPr lang="en-IN"/>
        </a:p>
      </dgm:t>
    </dgm:pt>
    <dgm:pt modelId="{004301EC-A743-43D4-9AAC-5A035A874522}">
      <dgm:prSet custT="1"/>
      <dgm:spPr/>
      <dgm:t>
        <a:bodyPr/>
        <a:lstStyle/>
        <a:p>
          <a:r>
            <a:rPr lang="en-IN" sz="1800" b="1" dirty="0"/>
            <a:t>No. of Visits</a:t>
          </a:r>
        </a:p>
      </dgm:t>
    </dgm:pt>
    <dgm:pt modelId="{313D09DA-D567-4992-A471-05CF687F9562}" type="parTrans" cxnId="{06E7ED8B-74DB-4130-8243-CFB7BD8334D6}">
      <dgm:prSet/>
      <dgm:spPr/>
      <dgm:t>
        <a:bodyPr/>
        <a:lstStyle/>
        <a:p>
          <a:endParaRPr lang="en-IN"/>
        </a:p>
      </dgm:t>
    </dgm:pt>
    <dgm:pt modelId="{EE185954-85AF-4374-98F5-5E28AC334E34}" type="sibTrans" cxnId="{06E7ED8B-74DB-4130-8243-CFB7BD8334D6}">
      <dgm:prSet/>
      <dgm:spPr/>
      <dgm:t>
        <a:bodyPr/>
        <a:lstStyle/>
        <a:p>
          <a:endParaRPr lang="en-IN"/>
        </a:p>
      </dgm:t>
    </dgm:pt>
    <dgm:pt modelId="{CE6B532D-46DC-41DE-BD28-5C9B192217ED}">
      <dgm:prSet custT="1"/>
      <dgm:spPr/>
      <dgm:t>
        <a:bodyPr/>
        <a:lstStyle/>
        <a:p>
          <a:r>
            <a:rPr lang="en-IN" sz="1800" b="1" dirty="0"/>
            <a:t>Insurance holder</a:t>
          </a:r>
        </a:p>
      </dgm:t>
    </dgm:pt>
    <dgm:pt modelId="{6B334F45-4355-4424-922D-0B3713D4C63D}" type="parTrans" cxnId="{5675347E-A677-4CC2-B11A-312F017F8857}">
      <dgm:prSet/>
      <dgm:spPr/>
      <dgm:t>
        <a:bodyPr/>
        <a:lstStyle/>
        <a:p>
          <a:endParaRPr lang="en-IN"/>
        </a:p>
      </dgm:t>
    </dgm:pt>
    <dgm:pt modelId="{41A2582F-9CDC-4A8F-AE7E-112B4BB95852}" type="sibTrans" cxnId="{5675347E-A677-4CC2-B11A-312F017F8857}">
      <dgm:prSet/>
      <dgm:spPr/>
      <dgm:t>
        <a:bodyPr/>
        <a:lstStyle/>
        <a:p>
          <a:endParaRPr lang="en-IN"/>
        </a:p>
      </dgm:t>
    </dgm:pt>
    <dgm:pt modelId="{99D044BB-886F-44B0-B5A6-805A8403FE35}">
      <dgm:prSet custT="1"/>
      <dgm:spPr/>
      <dgm:t>
        <a:bodyPr/>
        <a:lstStyle/>
        <a:p>
          <a:r>
            <a:rPr lang="en-IN" sz="1800" b="1" dirty="0"/>
            <a:t>Source of information</a:t>
          </a:r>
        </a:p>
      </dgm:t>
    </dgm:pt>
    <dgm:pt modelId="{8412BCC9-1641-46CB-81AF-94AB6F7CA232}" type="parTrans" cxnId="{5A6FE952-8BD0-440E-9B82-84B7296C4396}">
      <dgm:prSet/>
      <dgm:spPr/>
      <dgm:t>
        <a:bodyPr/>
        <a:lstStyle/>
        <a:p>
          <a:endParaRPr lang="en-IN"/>
        </a:p>
      </dgm:t>
    </dgm:pt>
    <dgm:pt modelId="{2841C243-F08F-4130-AB57-393C6DB46425}" type="sibTrans" cxnId="{5A6FE952-8BD0-440E-9B82-84B7296C4396}">
      <dgm:prSet/>
      <dgm:spPr/>
      <dgm:t>
        <a:bodyPr/>
        <a:lstStyle/>
        <a:p>
          <a:endParaRPr lang="en-IN"/>
        </a:p>
      </dgm:t>
    </dgm:pt>
    <dgm:pt modelId="{3BFE62BE-EE2E-49C0-AD6B-937E5D653666}" type="pres">
      <dgm:prSet presAssocID="{551268F6-1571-48D9-B2B0-7B6F722C3737}" presName="Name0" presStyleCnt="0">
        <dgm:presLayoutVars>
          <dgm:dir/>
          <dgm:animLvl val="lvl"/>
          <dgm:resizeHandles val="exact"/>
        </dgm:presLayoutVars>
      </dgm:prSet>
      <dgm:spPr/>
    </dgm:pt>
    <dgm:pt modelId="{0AD510B3-A680-40BF-881C-6C9546ABFA6C}" type="pres">
      <dgm:prSet presAssocID="{F4FB2F95-2415-4CC5-BB5C-30B8E7E70A10}" presName="linNode" presStyleCnt="0"/>
      <dgm:spPr/>
    </dgm:pt>
    <dgm:pt modelId="{F487BE32-AB04-4031-8D91-241D7BCCC4F5}" type="pres">
      <dgm:prSet presAssocID="{F4FB2F95-2415-4CC5-BB5C-30B8E7E70A10}" presName="parTx" presStyleLbl="revTx" presStyleIdx="0" presStyleCnt="6">
        <dgm:presLayoutVars>
          <dgm:chMax val="1"/>
          <dgm:bulletEnabled val="1"/>
        </dgm:presLayoutVars>
      </dgm:prSet>
      <dgm:spPr/>
    </dgm:pt>
    <dgm:pt modelId="{2A000F01-6373-48BB-A9D9-44C1248F00D1}" type="pres">
      <dgm:prSet presAssocID="{F4FB2F95-2415-4CC5-BB5C-30B8E7E70A10}" presName="bracket" presStyleLbl="parChTrans1D1" presStyleIdx="0" presStyleCnt="6"/>
      <dgm:spPr/>
    </dgm:pt>
    <dgm:pt modelId="{EA4A230F-6296-41BA-BD25-919CA62340F3}" type="pres">
      <dgm:prSet presAssocID="{F4FB2F95-2415-4CC5-BB5C-30B8E7E70A10}" presName="spH" presStyleCnt="0"/>
      <dgm:spPr/>
    </dgm:pt>
    <dgm:pt modelId="{334E8E60-08F2-4EF0-9FBC-61FA6D6FFD89}" type="pres">
      <dgm:prSet presAssocID="{F4FB2F95-2415-4CC5-BB5C-30B8E7E70A10}" presName="desTx" presStyleLbl="node1" presStyleIdx="0" presStyleCnt="6">
        <dgm:presLayoutVars>
          <dgm:bulletEnabled val="1"/>
        </dgm:presLayoutVars>
      </dgm:prSet>
      <dgm:spPr/>
    </dgm:pt>
    <dgm:pt modelId="{38B4441A-0367-4BB3-A5B9-0888F0D39DDA}" type="pres">
      <dgm:prSet presAssocID="{B2731890-CB83-4B92-974A-7682913E778A}" presName="spV" presStyleCnt="0"/>
      <dgm:spPr/>
    </dgm:pt>
    <dgm:pt modelId="{15C0FA9F-4AE4-4C4F-AA4B-CB3941FDA9DA}" type="pres">
      <dgm:prSet presAssocID="{094DD7F7-5E85-4B76-87DE-B819501CCB1B}" presName="linNode" presStyleCnt="0"/>
      <dgm:spPr/>
    </dgm:pt>
    <dgm:pt modelId="{B41F7DC9-8DBC-4491-85AC-2A61D3374C50}" type="pres">
      <dgm:prSet presAssocID="{094DD7F7-5E85-4B76-87DE-B819501CCB1B}" presName="parTx" presStyleLbl="revTx" presStyleIdx="1" presStyleCnt="6">
        <dgm:presLayoutVars>
          <dgm:chMax val="1"/>
          <dgm:bulletEnabled val="1"/>
        </dgm:presLayoutVars>
      </dgm:prSet>
      <dgm:spPr/>
    </dgm:pt>
    <dgm:pt modelId="{394BBB8F-2324-412A-9E3D-D6B238B63FD8}" type="pres">
      <dgm:prSet presAssocID="{094DD7F7-5E85-4B76-87DE-B819501CCB1B}" presName="bracket" presStyleLbl="parChTrans1D1" presStyleIdx="1" presStyleCnt="6"/>
      <dgm:spPr/>
    </dgm:pt>
    <dgm:pt modelId="{81B740FB-8688-4B27-AB1D-6C187D1DF014}" type="pres">
      <dgm:prSet presAssocID="{094DD7F7-5E85-4B76-87DE-B819501CCB1B}" presName="spH" presStyleCnt="0"/>
      <dgm:spPr/>
    </dgm:pt>
    <dgm:pt modelId="{E5861DAF-C5E2-4C41-B698-46B7871E2F67}" type="pres">
      <dgm:prSet presAssocID="{094DD7F7-5E85-4B76-87DE-B819501CCB1B}" presName="desTx" presStyleLbl="node1" presStyleIdx="1" presStyleCnt="6">
        <dgm:presLayoutVars>
          <dgm:bulletEnabled val="1"/>
        </dgm:presLayoutVars>
      </dgm:prSet>
      <dgm:spPr/>
    </dgm:pt>
    <dgm:pt modelId="{6C6FBF1A-74A2-443A-BB01-8F15346D4547}" type="pres">
      <dgm:prSet presAssocID="{A82222DF-D3BF-44AD-86C2-135B9CB897E9}" presName="spV" presStyleCnt="0"/>
      <dgm:spPr/>
    </dgm:pt>
    <dgm:pt modelId="{73D79366-C646-4DEC-AEE2-3C528FC7566B}" type="pres">
      <dgm:prSet presAssocID="{DB3C92A9-117B-43E6-A018-5C9EA6BFC3B8}" presName="linNode" presStyleCnt="0"/>
      <dgm:spPr/>
    </dgm:pt>
    <dgm:pt modelId="{8B6154A4-8FC1-41C6-AEE4-76A6AB669CC6}" type="pres">
      <dgm:prSet presAssocID="{DB3C92A9-117B-43E6-A018-5C9EA6BFC3B8}" presName="parTx" presStyleLbl="revTx" presStyleIdx="2" presStyleCnt="6">
        <dgm:presLayoutVars>
          <dgm:chMax val="1"/>
          <dgm:bulletEnabled val="1"/>
        </dgm:presLayoutVars>
      </dgm:prSet>
      <dgm:spPr/>
    </dgm:pt>
    <dgm:pt modelId="{81DC3CF8-6F8A-4779-BF88-B159A3D27CD4}" type="pres">
      <dgm:prSet presAssocID="{DB3C92A9-117B-43E6-A018-5C9EA6BFC3B8}" presName="bracket" presStyleLbl="parChTrans1D1" presStyleIdx="2" presStyleCnt="6"/>
      <dgm:spPr/>
    </dgm:pt>
    <dgm:pt modelId="{17BA02E1-BD33-4657-8C8A-5C202D23BD36}" type="pres">
      <dgm:prSet presAssocID="{DB3C92A9-117B-43E6-A018-5C9EA6BFC3B8}" presName="spH" presStyleCnt="0"/>
      <dgm:spPr/>
    </dgm:pt>
    <dgm:pt modelId="{FE5186B7-0E8F-40A5-BF19-2281D82FA697}" type="pres">
      <dgm:prSet presAssocID="{DB3C92A9-117B-43E6-A018-5C9EA6BFC3B8}" presName="desTx" presStyleLbl="node1" presStyleIdx="2" presStyleCnt="6">
        <dgm:presLayoutVars>
          <dgm:bulletEnabled val="1"/>
        </dgm:presLayoutVars>
      </dgm:prSet>
      <dgm:spPr/>
    </dgm:pt>
    <dgm:pt modelId="{372EED1D-7E5D-4BDA-A835-73881B37B0DC}" type="pres">
      <dgm:prSet presAssocID="{29C696DF-A596-410D-85FA-BFE7662EC5F8}" presName="spV" presStyleCnt="0"/>
      <dgm:spPr/>
    </dgm:pt>
    <dgm:pt modelId="{6F1A82E3-A2F3-4CB7-8195-CAC9EC094D03}" type="pres">
      <dgm:prSet presAssocID="{ACF73EB9-0BF8-425A-BF73-3BF11103A361}" presName="linNode" presStyleCnt="0"/>
      <dgm:spPr/>
    </dgm:pt>
    <dgm:pt modelId="{AEE6EF64-DD44-45A9-9F22-D30BF8141E10}" type="pres">
      <dgm:prSet presAssocID="{ACF73EB9-0BF8-425A-BF73-3BF11103A361}" presName="parTx" presStyleLbl="revTx" presStyleIdx="3" presStyleCnt="6">
        <dgm:presLayoutVars>
          <dgm:chMax val="1"/>
          <dgm:bulletEnabled val="1"/>
        </dgm:presLayoutVars>
      </dgm:prSet>
      <dgm:spPr/>
    </dgm:pt>
    <dgm:pt modelId="{49F81A3D-4EBA-4BCE-A655-02EEAA7A36B9}" type="pres">
      <dgm:prSet presAssocID="{ACF73EB9-0BF8-425A-BF73-3BF11103A361}" presName="bracket" presStyleLbl="parChTrans1D1" presStyleIdx="3" presStyleCnt="6"/>
      <dgm:spPr/>
    </dgm:pt>
    <dgm:pt modelId="{1266972B-D16D-47B8-A808-AD367DB3EBAC}" type="pres">
      <dgm:prSet presAssocID="{ACF73EB9-0BF8-425A-BF73-3BF11103A361}" presName="spH" presStyleCnt="0"/>
      <dgm:spPr/>
    </dgm:pt>
    <dgm:pt modelId="{7C2A42ED-D3A7-4F41-8025-835E7BE58E9B}" type="pres">
      <dgm:prSet presAssocID="{ACF73EB9-0BF8-425A-BF73-3BF11103A361}" presName="desTx" presStyleLbl="node1" presStyleIdx="3" presStyleCnt="6">
        <dgm:presLayoutVars>
          <dgm:bulletEnabled val="1"/>
        </dgm:presLayoutVars>
      </dgm:prSet>
      <dgm:spPr/>
    </dgm:pt>
    <dgm:pt modelId="{70727D7D-72D8-4F8C-BDB8-AB855C5D3592}" type="pres">
      <dgm:prSet presAssocID="{2FABF3B1-8984-4F81-9E3F-ED9161A0AFC7}" presName="spV" presStyleCnt="0"/>
      <dgm:spPr/>
    </dgm:pt>
    <dgm:pt modelId="{96C84904-759E-4EB5-AB98-475FE1B5998C}" type="pres">
      <dgm:prSet presAssocID="{B3EABFC3-FEF8-402D-9B8B-1C5E169DD794}" presName="linNode" presStyleCnt="0"/>
      <dgm:spPr/>
    </dgm:pt>
    <dgm:pt modelId="{AC4728CB-D6F0-41D9-A4BB-0D86CB21294F}" type="pres">
      <dgm:prSet presAssocID="{B3EABFC3-FEF8-402D-9B8B-1C5E169DD794}" presName="parTx" presStyleLbl="revTx" presStyleIdx="4" presStyleCnt="6">
        <dgm:presLayoutVars>
          <dgm:chMax val="1"/>
          <dgm:bulletEnabled val="1"/>
        </dgm:presLayoutVars>
      </dgm:prSet>
      <dgm:spPr/>
    </dgm:pt>
    <dgm:pt modelId="{081BB7A1-5FF5-4C5D-87CC-F761C2BE983F}" type="pres">
      <dgm:prSet presAssocID="{B3EABFC3-FEF8-402D-9B8B-1C5E169DD794}" presName="bracket" presStyleLbl="parChTrans1D1" presStyleIdx="4" presStyleCnt="6"/>
      <dgm:spPr/>
    </dgm:pt>
    <dgm:pt modelId="{B9684AD4-7ECC-4454-B3E7-F02C3514FF64}" type="pres">
      <dgm:prSet presAssocID="{B3EABFC3-FEF8-402D-9B8B-1C5E169DD794}" presName="spH" presStyleCnt="0"/>
      <dgm:spPr/>
    </dgm:pt>
    <dgm:pt modelId="{67352079-7C19-487A-BA4C-0C1FBAC70171}" type="pres">
      <dgm:prSet presAssocID="{B3EABFC3-FEF8-402D-9B8B-1C5E169DD794}" presName="desTx" presStyleLbl="node1" presStyleIdx="4" presStyleCnt="6">
        <dgm:presLayoutVars>
          <dgm:bulletEnabled val="1"/>
        </dgm:presLayoutVars>
      </dgm:prSet>
      <dgm:spPr/>
    </dgm:pt>
    <dgm:pt modelId="{243A9F47-4D12-4762-862A-BA1B561477F4}" type="pres">
      <dgm:prSet presAssocID="{47D7CA13-140C-4252-ABB7-21ED284BB356}" presName="spV" presStyleCnt="0"/>
      <dgm:spPr/>
    </dgm:pt>
    <dgm:pt modelId="{1E05A6B7-F159-44F2-B4D2-6D1362A1A914}" type="pres">
      <dgm:prSet presAssocID="{01C806D5-0B57-433C-957C-49E3741ACB47}" presName="linNode" presStyleCnt="0"/>
      <dgm:spPr/>
    </dgm:pt>
    <dgm:pt modelId="{F9DCE085-2C3C-48B2-8C8C-EDF7B18A9DCC}" type="pres">
      <dgm:prSet presAssocID="{01C806D5-0B57-433C-957C-49E3741ACB47}" presName="parTx" presStyleLbl="revTx" presStyleIdx="5" presStyleCnt="6">
        <dgm:presLayoutVars>
          <dgm:chMax val="1"/>
          <dgm:bulletEnabled val="1"/>
        </dgm:presLayoutVars>
      </dgm:prSet>
      <dgm:spPr/>
    </dgm:pt>
    <dgm:pt modelId="{D4DEE7CC-B6B7-4C97-B456-9149EACA11D9}" type="pres">
      <dgm:prSet presAssocID="{01C806D5-0B57-433C-957C-49E3741ACB47}" presName="bracket" presStyleLbl="parChTrans1D1" presStyleIdx="5" presStyleCnt="6"/>
      <dgm:spPr/>
    </dgm:pt>
    <dgm:pt modelId="{EB4A4600-808F-48EC-A41B-14FF911BCBE2}" type="pres">
      <dgm:prSet presAssocID="{01C806D5-0B57-433C-957C-49E3741ACB47}" presName="spH" presStyleCnt="0"/>
      <dgm:spPr/>
    </dgm:pt>
    <dgm:pt modelId="{3484E195-4B2F-49B0-A3B9-9139501DB88E}" type="pres">
      <dgm:prSet presAssocID="{01C806D5-0B57-433C-957C-49E3741ACB47}" presName="desTx" presStyleLbl="node1" presStyleIdx="5" presStyleCnt="6">
        <dgm:presLayoutVars>
          <dgm:bulletEnabled val="1"/>
        </dgm:presLayoutVars>
      </dgm:prSet>
      <dgm:spPr/>
    </dgm:pt>
  </dgm:ptLst>
  <dgm:cxnLst>
    <dgm:cxn modelId="{1A666100-2DDA-4D48-B953-3212953980BF}" srcId="{01C806D5-0B57-433C-957C-49E3741ACB47}" destId="{62A2FD41-CB05-4B94-9288-C1F8A8A91B52}" srcOrd="0" destOrd="0" parTransId="{A070D557-3AD1-41BA-B1D7-61F0544433E4}" sibTransId="{01965C81-1367-41C5-AF55-35E558015F36}"/>
    <dgm:cxn modelId="{8B88BC1A-E862-4CCC-95BD-1A27BE66187E}" srcId="{551268F6-1571-48D9-B2B0-7B6F722C3737}" destId="{01C806D5-0B57-433C-957C-49E3741ACB47}" srcOrd="5" destOrd="0" parTransId="{841B9C3B-F284-4D26-B92D-18B230C5C07C}" sibTransId="{0DA617C3-42C6-45F6-BD97-EB6A1D33779F}"/>
    <dgm:cxn modelId="{191F901C-BECE-437F-8B20-1188B959B823}" srcId="{551268F6-1571-48D9-B2B0-7B6F722C3737}" destId="{B3EABFC3-FEF8-402D-9B8B-1C5E169DD794}" srcOrd="4" destOrd="0" parTransId="{5F359318-F95E-47A3-8C90-740A592F80D6}" sibTransId="{47D7CA13-140C-4252-ABB7-21ED284BB356}"/>
    <dgm:cxn modelId="{5593D11E-3AA9-46BD-AECA-721E48EAD5F8}" type="presOf" srcId="{F4FB2F95-2415-4CC5-BB5C-30B8E7E70A10}" destId="{F487BE32-AB04-4031-8D91-241D7BCCC4F5}" srcOrd="0" destOrd="0" presId="urn:diagrams.loki3.com/BracketList"/>
    <dgm:cxn modelId="{1834A528-9B93-44E5-9D19-7EBFBCDEA9E9}" srcId="{551268F6-1571-48D9-B2B0-7B6F722C3737}" destId="{ACF73EB9-0BF8-425A-BF73-3BF11103A361}" srcOrd="3" destOrd="0" parTransId="{067781CE-C978-4D62-BF92-F9D64BB5A44F}" sibTransId="{2FABF3B1-8984-4F81-9E3F-ED9161A0AFC7}"/>
    <dgm:cxn modelId="{04D7BE2A-CFF8-4ACE-9971-359B5CF5CDC8}" type="presOf" srcId="{CE6B532D-46DC-41DE-BD28-5C9B192217ED}" destId="{7C2A42ED-D3A7-4F41-8025-835E7BE58E9B}" srcOrd="0" destOrd="7" presId="urn:diagrams.loki3.com/BracketList"/>
    <dgm:cxn modelId="{EA3B462C-4822-4B15-9E49-0273001006B9}" srcId="{094DD7F7-5E85-4B76-87DE-B819501CCB1B}" destId="{68A9F855-8AC9-46A5-86E4-8871493873E5}" srcOrd="0" destOrd="0" parTransId="{F20B0C9C-52DA-443D-BCB3-656460186350}" sibTransId="{85A8CFDD-DE13-457D-A5AC-184B69C1B1C5}"/>
    <dgm:cxn modelId="{052E4A2E-9DCD-4504-B917-0E4513DA5766}" type="presOf" srcId="{004301EC-A743-43D4-9AAC-5A035A874522}" destId="{7C2A42ED-D3A7-4F41-8025-835E7BE58E9B}" srcOrd="0" destOrd="3" presId="urn:diagrams.loki3.com/BracketList"/>
    <dgm:cxn modelId="{12798A37-B1D8-45A5-BF83-A79B064424B3}" type="presOf" srcId="{3203AC2B-E897-4B22-9089-5BF9F9BCE9AF}" destId="{7C2A42ED-D3A7-4F41-8025-835E7BE58E9B}" srcOrd="0" destOrd="5" presId="urn:diagrams.loki3.com/BracketList"/>
    <dgm:cxn modelId="{96231C3A-FB99-40AE-A80A-2A4ED6C70AA8}" type="presOf" srcId="{18A30EAD-7CD5-42E3-A76B-4B336FBD6003}" destId="{FE5186B7-0E8F-40A5-BF19-2281D82FA697}" srcOrd="0" destOrd="0" presId="urn:diagrams.loki3.com/BracketList"/>
    <dgm:cxn modelId="{7D1CF33C-4A13-4BE9-929F-34C4A9199E15}" srcId="{551268F6-1571-48D9-B2B0-7B6F722C3737}" destId="{094DD7F7-5E85-4B76-87DE-B819501CCB1B}" srcOrd="1" destOrd="0" parTransId="{55A89DC9-9C3F-4F7B-8096-25BB98FA9865}" sibTransId="{A82222DF-D3BF-44AD-86C2-135B9CB897E9}"/>
    <dgm:cxn modelId="{DC3B4160-4865-4386-95F4-00795E3F143E}" type="presOf" srcId="{99D044BB-886F-44B0-B5A6-805A8403FE35}" destId="{7C2A42ED-D3A7-4F41-8025-835E7BE58E9B}" srcOrd="0" destOrd="6" presId="urn:diagrams.loki3.com/BracketList"/>
    <dgm:cxn modelId="{8C423142-5E2A-4C96-A617-981E65710179}" srcId="{ACF73EB9-0BF8-425A-BF73-3BF11103A361}" destId="{70673411-7B59-4CB0-9B54-F354CF9F5E4E}" srcOrd="2" destOrd="0" parTransId="{28AB5E6F-2E88-4E9C-87A0-70467A7114E5}" sibTransId="{AE0AFEA1-56DF-47F4-85A5-DDC63D3E9B56}"/>
    <dgm:cxn modelId="{29555566-2A24-4E05-B9A0-8DF9C7AFD51D}" type="presOf" srcId="{B3EABFC3-FEF8-402D-9B8B-1C5E169DD794}" destId="{AC4728CB-D6F0-41D9-A4BB-0D86CB21294F}" srcOrd="0" destOrd="0" presId="urn:diagrams.loki3.com/BracketList"/>
    <dgm:cxn modelId="{0D6B7766-3A9B-4BB1-B64A-877F6DCF78C5}" type="presOf" srcId="{20DCE72E-66F7-406F-A5D7-7698B37A1AC3}" destId="{7C2A42ED-D3A7-4F41-8025-835E7BE58E9B}" srcOrd="0" destOrd="1" presId="urn:diagrams.loki3.com/BracketList"/>
    <dgm:cxn modelId="{DD77FB6B-157D-4288-8ACD-21CBB2949A1B}" srcId="{ACF73EB9-0BF8-425A-BF73-3BF11103A361}" destId="{3203AC2B-E897-4B22-9089-5BF9F9BCE9AF}" srcOrd="5" destOrd="0" parTransId="{505FD6C6-35D2-40E3-B196-8E46ADD3C7A8}" sibTransId="{D689E2DD-0D86-4742-AC69-8DBDD2CF1AA2}"/>
    <dgm:cxn modelId="{F15C6A6E-94FE-42E2-94FE-DC66D363AF76}" type="presOf" srcId="{70673411-7B59-4CB0-9B54-F354CF9F5E4E}" destId="{7C2A42ED-D3A7-4F41-8025-835E7BE58E9B}" srcOrd="0" destOrd="2" presId="urn:diagrams.loki3.com/BracketList"/>
    <dgm:cxn modelId="{5A6FE952-8BD0-440E-9B82-84B7296C4396}" srcId="{ACF73EB9-0BF8-425A-BF73-3BF11103A361}" destId="{99D044BB-886F-44B0-B5A6-805A8403FE35}" srcOrd="6" destOrd="0" parTransId="{8412BCC9-1641-46CB-81AF-94AB6F7CA232}" sibTransId="{2841C243-F08F-4130-AB57-393C6DB46425}"/>
    <dgm:cxn modelId="{33625755-7210-4DC3-BEEF-8BF927782B5E}" type="presOf" srcId="{01C806D5-0B57-433C-957C-49E3741ACB47}" destId="{F9DCE085-2C3C-48B2-8C8C-EDF7B18A9DCC}" srcOrd="0" destOrd="0" presId="urn:diagrams.loki3.com/BracketList"/>
    <dgm:cxn modelId="{93E9F155-AEB1-4EFC-B552-3D508C535EFB}" srcId="{ACF73EB9-0BF8-425A-BF73-3BF11103A361}" destId="{9DDA9D7D-AA1B-4AD6-812D-6865E8258ADC}" srcOrd="0" destOrd="0" parTransId="{1F0A93E8-45B0-43DF-BD50-430F2AE6B6C7}" sibTransId="{31DD5B36-EE1E-406C-BFEF-4C1446127F61}"/>
    <dgm:cxn modelId="{70869778-A5FF-4F9D-96C7-0C80DDB0B86D}" type="presOf" srcId="{49410C81-2085-4211-AF87-C7FF9C5BDF55}" destId="{7C2A42ED-D3A7-4F41-8025-835E7BE58E9B}" srcOrd="0" destOrd="4" presId="urn:diagrams.loki3.com/BracketList"/>
    <dgm:cxn modelId="{6A8FF078-CD9B-46D9-AD2D-EB1952B07B45}" type="presOf" srcId="{492848AA-A055-49C7-97C8-FFE16DCBA4B5}" destId="{67352079-7C19-487A-BA4C-0C1FBAC70171}" srcOrd="0" destOrd="0" presId="urn:diagrams.loki3.com/BracketList"/>
    <dgm:cxn modelId="{116E0F7B-731B-4F86-BF28-EE98B1BB5A45}" srcId="{ACF73EB9-0BF8-425A-BF73-3BF11103A361}" destId="{20DCE72E-66F7-406F-A5D7-7698B37A1AC3}" srcOrd="1" destOrd="0" parTransId="{14CAC59D-6864-41F0-B9F2-874EF2F397B1}" sibTransId="{E8196F34-C15A-473E-B43E-2AC038D5D4C8}"/>
    <dgm:cxn modelId="{C5386C7D-1606-4828-A141-0B7071E2D779}" type="presOf" srcId="{33189D33-2631-4474-AB0E-E41EA627E4AE}" destId="{334E8E60-08F2-4EF0-9FBC-61FA6D6FFD89}" srcOrd="0" destOrd="0" presId="urn:diagrams.loki3.com/BracketList"/>
    <dgm:cxn modelId="{5675347E-A677-4CC2-B11A-312F017F8857}" srcId="{ACF73EB9-0BF8-425A-BF73-3BF11103A361}" destId="{CE6B532D-46DC-41DE-BD28-5C9B192217ED}" srcOrd="7" destOrd="0" parTransId="{6B334F45-4355-4424-922D-0B3713D4C63D}" sibTransId="{41A2582F-9CDC-4A8F-AE7E-112B4BB95852}"/>
    <dgm:cxn modelId="{F9F0EF85-02AF-45FE-8AA4-D35FC45FDA22}" type="presOf" srcId="{DB3C92A9-117B-43E6-A018-5C9EA6BFC3B8}" destId="{8B6154A4-8FC1-41C6-AEE4-76A6AB669CC6}" srcOrd="0" destOrd="0" presId="urn:diagrams.loki3.com/BracketList"/>
    <dgm:cxn modelId="{62EDFB8A-32B8-4E86-95FE-1BF182D2031A}" srcId="{ACF73EB9-0BF8-425A-BF73-3BF11103A361}" destId="{49410C81-2085-4211-AF87-C7FF9C5BDF55}" srcOrd="4" destOrd="0" parTransId="{32D4D20F-0486-47B1-AD23-3F732D671BC5}" sibTransId="{E0B5CC39-8C58-4E40-B3E4-F70DB5592E21}"/>
    <dgm:cxn modelId="{06E7ED8B-74DB-4130-8243-CFB7BD8334D6}" srcId="{ACF73EB9-0BF8-425A-BF73-3BF11103A361}" destId="{004301EC-A743-43D4-9AAC-5A035A874522}" srcOrd="3" destOrd="0" parTransId="{313D09DA-D567-4992-A471-05CF687F9562}" sibTransId="{EE185954-85AF-4374-98F5-5E28AC334E34}"/>
    <dgm:cxn modelId="{BA63629A-BE5D-4DA4-ABFC-3580CB933585}" srcId="{B3EABFC3-FEF8-402D-9B8B-1C5E169DD794}" destId="{492848AA-A055-49C7-97C8-FFE16DCBA4B5}" srcOrd="0" destOrd="0" parTransId="{E8AB69DA-1200-42C5-A979-43AC0F435D00}" sibTransId="{7CCCCCF1-7A39-4724-9F89-97687D853609}"/>
    <dgm:cxn modelId="{D5E936A3-DC11-4791-8081-EF219E3B7051}" type="presOf" srcId="{9DDA9D7D-AA1B-4AD6-812D-6865E8258ADC}" destId="{7C2A42ED-D3A7-4F41-8025-835E7BE58E9B}" srcOrd="0" destOrd="0" presId="urn:diagrams.loki3.com/BracketList"/>
    <dgm:cxn modelId="{6A7626AC-F9F7-404B-A366-BFF34A8B42EA}" type="presOf" srcId="{551268F6-1571-48D9-B2B0-7B6F722C3737}" destId="{3BFE62BE-EE2E-49C0-AD6B-937E5D653666}" srcOrd="0" destOrd="0" presId="urn:diagrams.loki3.com/BracketList"/>
    <dgm:cxn modelId="{851541B6-3D62-4390-B434-D2BDAB05AC1C}" srcId="{551268F6-1571-48D9-B2B0-7B6F722C3737}" destId="{DB3C92A9-117B-43E6-A018-5C9EA6BFC3B8}" srcOrd="2" destOrd="0" parTransId="{F031B188-BFB9-4329-A0D0-684264CA265D}" sibTransId="{29C696DF-A596-410D-85FA-BFE7662EC5F8}"/>
    <dgm:cxn modelId="{FF7013BC-70B9-4EF1-85B5-94A5018DF66D}" type="presOf" srcId="{ACF73EB9-0BF8-425A-BF73-3BF11103A361}" destId="{AEE6EF64-DD44-45A9-9F22-D30BF8141E10}" srcOrd="0" destOrd="0" presId="urn:diagrams.loki3.com/BracketList"/>
    <dgm:cxn modelId="{4C5EFAD3-1B14-438A-8C98-21D533902A88}" type="presOf" srcId="{094DD7F7-5E85-4B76-87DE-B819501CCB1B}" destId="{B41F7DC9-8DBC-4491-85AC-2A61D3374C50}" srcOrd="0" destOrd="0" presId="urn:diagrams.loki3.com/BracketList"/>
    <dgm:cxn modelId="{BFC1C8E8-BA4B-4042-BDA1-AEFBE7C00E4D}" srcId="{551268F6-1571-48D9-B2B0-7B6F722C3737}" destId="{F4FB2F95-2415-4CC5-BB5C-30B8E7E70A10}" srcOrd="0" destOrd="0" parTransId="{7259C6A1-380A-4078-B106-1D7AE5FB6F14}" sibTransId="{B2731890-CB83-4B92-974A-7682913E778A}"/>
    <dgm:cxn modelId="{96639AE9-440A-4C9A-A4E7-CA1283A993CB}" type="presOf" srcId="{68A9F855-8AC9-46A5-86E4-8871493873E5}" destId="{E5861DAF-C5E2-4C41-B698-46B7871E2F67}" srcOrd="0" destOrd="0" presId="urn:diagrams.loki3.com/BracketList"/>
    <dgm:cxn modelId="{A1DD32EA-BEC8-4D15-89A2-0AC0158E741E}" srcId="{DB3C92A9-117B-43E6-A018-5C9EA6BFC3B8}" destId="{18A30EAD-7CD5-42E3-A76B-4B336FBD6003}" srcOrd="0" destOrd="0" parTransId="{17FA8AAD-FE03-477F-BDEE-5FCFEBE72798}" sibTransId="{BDF47D21-C9C5-4153-84E7-B11E9E484E84}"/>
    <dgm:cxn modelId="{4BBBDCEA-1365-4F6C-AEEE-FA4ADA629AE3}" type="presOf" srcId="{62A2FD41-CB05-4B94-9288-C1F8A8A91B52}" destId="{3484E195-4B2F-49B0-A3B9-9139501DB88E}" srcOrd="0" destOrd="0" presId="urn:diagrams.loki3.com/BracketList"/>
    <dgm:cxn modelId="{60E616F1-D53A-477C-8A68-4B6BE98CB013}" srcId="{F4FB2F95-2415-4CC5-BB5C-30B8E7E70A10}" destId="{33189D33-2631-4474-AB0E-E41EA627E4AE}" srcOrd="0" destOrd="0" parTransId="{25088FCC-D655-40BE-9088-57F7DBA70A42}" sibTransId="{8D78DDE9-FBFB-4149-9748-3143ACCE2005}"/>
    <dgm:cxn modelId="{21D35FF6-597F-4D8F-B9C8-6055D402BF48}" type="presParOf" srcId="{3BFE62BE-EE2E-49C0-AD6B-937E5D653666}" destId="{0AD510B3-A680-40BF-881C-6C9546ABFA6C}" srcOrd="0" destOrd="0" presId="urn:diagrams.loki3.com/BracketList"/>
    <dgm:cxn modelId="{AC864723-628B-4F3B-AD75-102B2BB18CDE}" type="presParOf" srcId="{0AD510B3-A680-40BF-881C-6C9546ABFA6C}" destId="{F487BE32-AB04-4031-8D91-241D7BCCC4F5}" srcOrd="0" destOrd="0" presId="urn:diagrams.loki3.com/BracketList"/>
    <dgm:cxn modelId="{2507ED7F-3519-4941-A551-B46C90B4E619}" type="presParOf" srcId="{0AD510B3-A680-40BF-881C-6C9546ABFA6C}" destId="{2A000F01-6373-48BB-A9D9-44C1248F00D1}" srcOrd="1" destOrd="0" presId="urn:diagrams.loki3.com/BracketList"/>
    <dgm:cxn modelId="{5C7903E0-BA1B-4B3D-994F-890D3DA1FBE9}" type="presParOf" srcId="{0AD510B3-A680-40BF-881C-6C9546ABFA6C}" destId="{EA4A230F-6296-41BA-BD25-919CA62340F3}" srcOrd="2" destOrd="0" presId="urn:diagrams.loki3.com/BracketList"/>
    <dgm:cxn modelId="{5CD03973-5151-4F8F-8F53-EE7E7B3E6B48}" type="presParOf" srcId="{0AD510B3-A680-40BF-881C-6C9546ABFA6C}" destId="{334E8E60-08F2-4EF0-9FBC-61FA6D6FFD89}" srcOrd="3" destOrd="0" presId="urn:diagrams.loki3.com/BracketList"/>
    <dgm:cxn modelId="{5D4D7D8A-AC02-4339-8ABC-6D7706FA5FB5}" type="presParOf" srcId="{3BFE62BE-EE2E-49C0-AD6B-937E5D653666}" destId="{38B4441A-0367-4BB3-A5B9-0888F0D39DDA}" srcOrd="1" destOrd="0" presId="urn:diagrams.loki3.com/BracketList"/>
    <dgm:cxn modelId="{80BB1B2C-EA8B-40DD-B9DC-8A75F33AA765}" type="presParOf" srcId="{3BFE62BE-EE2E-49C0-AD6B-937E5D653666}" destId="{15C0FA9F-4AE4-4C4F-AA4B-CB3941FDA9DA}" srcOrd="2" destOrd="0" presId="urn:diagrams.loki3.com/BracketList"/>
    <dgm:cxn modelId="{54955D5E-EF0C-4065-AE73-0357FD937B94}" type="presParOf" srcId="{15C0FA9F-4AE4-4C4F-AA4B-CB3941FDA9DA}" destId="{B41F7DC9-8DBC-4491-85AC-2A61D3374C50}" srcOrd="0" destOrd="0" presId="urn:diagrams.loki3.com/BracketList"/>
    <dgm:cxn modelId="{5F3669B9-F838-456A-81D7-2030FF1E3250}" type="presParOf" srcId="{15C0FA9F-4AE4-4C4F-AA4B-CB3941FDA9DA}" destId="{394BBB8F-2324-412A-9E3D-D6B238B63FD8}" srcOrd="1" destOrd="0" presId="urn:diagrams.loki3.com/BracketList"/>
    <dgm:cxn modelId="{D05C2B00-8B56-40E1-A0C1-B88C08CCFF42}" type="presParOf" srcId="{15C0FA9F-4AE4-4C4F-AA4B-CB3941FDA9DA}" destId="{81B740FB-8688-4B27-AB1D-6C187D1DF014}" srcOrd="2" destOrd="0" presId="urn:diagrams.loki3.com/BracketList"/>
    <dgm:cxn modelId="{1CE0E236-6EA0-4DCD-A323-CF4C53D3C4BE}" type="presParOf" srcId="{15C0FA9F-4AE4-4C4F-AA4B-CB3941FDA9DA}" destId="{E5861DAF-C5E2-4C41-B698-46B7871E2F67}" srcOrd="3" destOrd="0" presId="urn:diagrams.loki3.com/BracketList"/>
    <dgm:cxn modelId="{5C31EE1F-1278-40CC-9B72-811C8DE9D9EB}" type="presParOf" srcId="{3BFE62BE-EE2E-49C0-AD6B-937E5D653666}" destId="{6C6FBF1A-74A2-443A-BB01-8F15346D4547}" srcOrd="3" destOrd="0" presId="urn:diagrams.loki3.com/BracketList"/>
    <dgm:cxn modelId="{32CDC2D2-AF53-4870-9831-0208FBC3CE76}" type="presParOf" srcId="{3BFE62BE-EE2E-49C0-AD6B-937E5D653666}" destId="{73D79366-C646-4DEC-AEE2-3C528FC7566B}" srcOrd="4" destOrd="0" presId="urn:diagrams.loki3.com/BracketList"/>
    <dgm:cxn modelId="{DBA91193-CCE0-475A-A6E0-69E9C95AF840}" type="presParOf" srcId="{73D79366-C646-4DEC-AEE2-3C528FC7566B}" destId="{8B6154A4-8FC1-41C6-AEE4-76A6AB669CC6}" srcOrd="0" destOrd="0" presId="urn:diagrams.loki3.com/BracketList"/>
    <dgm:cxn modelId="{B064147F-1040-4A47-BE6D-75695C878020}" type="presParOf" srcId="{73D79366-C646-4DEC-AEE2-3C528FC7566B}" destId="{81DC3CF8-6F8A-4779-BF88-B159A3D27CD4}" srcOrd="1" destOrd="0" presId="urn:diagrams.loki3.com/BracketList"/>
    <dgm:cxn modelId="{AE908592-2146-4930-8090-59BD14EB3637}" type="presParOf" srcId="{73D79366-C646-4DEC-AEE2-3C528FC7566B}" destId="{17BA02E1-BD33-4657-8C8A-5C202D23BD36}" srcOrd="2" destOrd="0" presId="urn:diagrams.loki3.com/BracketList"/>
    <dgm:cxn modelId="{3897EC21-8BF0-4E98-B9A0-00053D9CCE11}" type="presParOf" srcId="{73D79366-C646-4DEC-AEE2-3C528FC7566B}" destId="{FE5186B7-0E8F-40A5-BF19-2281D82FA697}" srcOrd="3" destOrd="0" presId="urn:diagrams.loki3.com/BracketList"/>
    <dgm:cxn modelId="{B63EF723-C93D-4AD5-B4F2-62CB9201B848}" type="presParOf" srcId="{3BFE62BE-EE2E-49C0-AD6B-937E5D653666}" destId="{372EED1D-7E5D-4BDA-A835-73881B37B0DC}" srcOrd="5" destOrd="0" presId="urn:diagrams.loki3.com/BracketList"/>
    <dgm:cxn modelId="{DFA81ABC-EFAE-4F33-93A1-9BAD7E771293}" type="presParOf" srcId="{3BFE62BE-EE2E-49C0-AD6B-937E5D653666}" destId="{6F1A82E3-A2F3-4CB7-8195-CAC9EC094D03}" srcOrd="6" destOrd="0" presId="urn:diagrams.loki3.com/BracketList"/>
    <dgm:cxn modelId="{290934E5-AB11-4762-A01D-32624A7AE943}" type="presParOf" srcId="{6F1A82E3-A2F3-4CB7-8195-CAC9EC094D03}" destId="{AEE6EF64-DD44-45A9-9F22-D30BF8141E10}" srcOrd="0" destOrd="0" presId="urn:diagrams.loki3.com/BracketList"/>
    <dgm:cxn modelId="{1480FE8F-223F-47E7-BF2C-F20DF1146CF9}" type="presParOf" srcId="{6F1A82E3-A2F3-4CB7-8195-CAC9EC094D03}" destId="{49F81A3D-4EBA-4BCE-A655-02EEAA7A36B9}" srcOrd="1" destOrd="0" presId="urn:diagrams.loki3.com/BracketList"/>
    <dgm:cxn modelId="{A485A1D1-33D9-467A-99FC-4358AA47E8D9}" type="presParOf" srcId="{6F1A82E3-A2F3-4CB7-8195-CAC9EC094D03}" destId="{1266972B-D16D-47B8-A808-AD367DB3EBAC}" srcOrd="2" destOrd="0" presId="urn:diagrams.loki3.com/BracketList"/>
    <dgm:cxn modelId="{247428E2-AC4D-4257-938A-8605D479CBD2}" type="presParOf" srcId="{6F1A82E3-A2F3-4CB7-8195-CAC9EC094D03}" destId="{7C2A42ED-D3A7-4F41-8025-835E7BE58E9B}" srcOrd="3" destOrd="0" presId="urn:diagrams.loki3.com/BracketList"/>
    <dgm:cxn modelId="{CA48F8FF-FF96-4B09-BDD3-970534C6594A}" type="presParOf" srcId="{3BFE62BE-EE2E-49C0-AD6B-937E5D653666}" destId="{70727D7D-72D8-4F8C-BDB8-AB855C5D3592}" srcOrd="7" destOrd="0" presId="urn:diagrams.loki3.com/BracketList"/>
    <dgm:cxn modelId="{914BF461-5381-4A2D-B620-26BA6CDEB6BB}" type="presParOf" srcId="{3BFE62BE-EE2E-49C0-AD6B-937E5D653666}" destId="{96C84904-759E-4EB5-AB98-475FE1B5998C}" srcOrd="8" destOrd="0" presId="urn:diagrams.loki3.com/BracketList"/>
    <dgm:cxn modelId="{DC0D1043-194A-4544-8679-78FDE9567E9C}" type="presParOf" srcId="{96C84904-759E-4EB5-AB98-475FE1B5998C}" destId="{AC4728CB-D6F0-41D9-A4BB-0D86CB21294F}" srcOrd="0" destOrd="0" presId="urn:diagrams.loki3.com/BracketList"/>
    <dgm:cxn modelId="{9043262C-A8F0-4B21-BB54-96EBE7C58323}" type="presParOf" srcId="{96C84904-759E-4EB5-AB98-475FE1B5998C}" destId="{081BB7A1-5FF5-4C5D-87CC-F761C2BE983F}" srcOrd="1" destOrd="0" presId="urn:diagrams.loki3.com/BracketList"/>
    <dgm:cxn modelId="{D09B4AE2-7CC0-4F52-9654-68AC3C1E2427}" type="presParOf" srcId="{96C84904-759E-4EB5-AB98-475FE1B5998C}" destId="{B9684AD4-7ECC-4454-B3E7-F02C3514FF64}" srcOrd="2" destOrd="0" presId="urn:diagrams.loki3.com/BracketList"/>
    <dgm:cxn modelId="{6956FD2D-4481-4A90-8971-BF33B3EA0CCF}" type="presParOf" srcId="{96C84904-759E-4EB5-AB98-475FE1B5998C}" destId="{67352079-7C19-487A-BA4C-0C1FBAC70171}" srcOrd="3" destOrd="0" presId="urn:diagrams.loki3.com/BracketList"/>
    <dgm:cxn modelId="{596B346F-C92B-47AB-ADBB-BE24DE6B9B39}" type="presParOf" srcId="{3BFE62BE-EE2E-49C0-AD6B-937E5D653666}" destId="{243A9F47-4D12-4762-862A-BA1B561477F4}" srcOrd="9" destOrd="0" presId="urn:diagrams.loki3.com/BracketList"/>
    <dgm:cxn modelId="{F5F6AB01-F1D0-431A-8212-E0B9611BA79A}" type="presParOf" srcId="{3BFE62BE-EE2E-49C0-AD6B-937E5D653666}" destId="{1E05A6B7-F159-44F2-B4D2-6D1362A1A914}" srcOrd="10" destOrd="0" presId="urn:diagrams.loki3.com/BracketList"/>
    <dgm:cxn modelId="{23A19B9A-84E6-4CBC-9860-A6F8086A181E}" type="presParOf" srcId="{1E05A6B7-F159-44F2-B4D2-6D1362A1A914}" destId="{F9DCE085-2C3C-48B2-8C8C-EDF7B18A9DCC}" srcOrd="0" destOrd="0" presId="urn:diagrams.loki3.com/BracketList"/>
    <dgm:cxn modelId="{6686900E-3AEF-4695-AFD0-19AD1CD5EC0E}" type="presParOf" srcId="{1E05A6B7-F159-44F2-B4D2-6D1362A1A914}" destId="{D4DEE7CC-B6B7-4C97-B456-9149EACA11D9}" srcOrd="1" destOrd="0" presId="urn:diagrams.loki3.com/BracketList"/>
    <dgm:cxn modelId="{F027866B-9C2E-4379-97BC-663AD5DE1306}" type="presParOf" srcId="{1E05A6B7-F159-44F2-B4D2-6D1362A1A914}" destId="{EB4A4600-808F-48EC-A41B-14FF911BCBE2}" srcOrd="2" destOrd="0" presId="urn:diagrams.loki3.com/BracketList"/>
    <dgm:cxn modelId="{14E55FFA-AEA3-423B-BDCB-3DF416AFAFEB}" type="presParOf" srcId="{1E05A6B7-F159-44F2-B4D2-6D1362A1A914}" destId="{3484E195-4B2F-49B0-A3B9-9139501DB88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B535B-202C-4F8E-908B-96F66DBD0D31}" type="doc">
      <dgm:prSet loTypeId="urn:microsoft.com/office/officeart/2005/8/layout/process2" loCatId="process" qsTypeId="urn:microsoft.com/office/officeart/2005/8/quickstyle/simple1" qsCatId="simple" csTypeId="urn:microsoft.com/office/officeart/2005/8/colors/accent2_2" csCatId="accent2" phldr="1"/>
      <dgm:spPr>
        <a:scene3d>
          <a:camera prst="orthographicFront">
            <a:rot lat="0" lon="0" rev="0"/>
          </a:camera>
          <a:lightRig rig="glow" dir="t">
            <a:rot lat="0" lon="0" rev="4800000"/>
          </a:lightRig>
        </a:scene3d>
      </dgm:spPr>
    </dgm:pt>
    <dgm:pt modelId="{D90E5115-B03C-4804-B7AD-747C1A73BD0C}">
      <dgm:prSet phldrT="[Text]" custT="1"/>
      <dgm:spPr>
        <a:scene3d>
          <a:camera prst="orthographicFront">
            <a:rot lat="0" lon="0" rev="0"/>
          </a:camera>
          <a:lightRig rig="glow" dir="t">
            <a:rot lat="0" lon="0" rev="4800000"/>
          </a:lightRig>
        </a:scene3d>
        <a:sp3d prstMaterial="matte">
          <a:bevelT w="127000" h="63500"/>
        </a:sp3d>
      </dgm:spPr>
      <dgm:t>
        <a:bodyPr/>
        <a:lstStyle/>
        <a:p>
          <a:r>
            <a:rPr lang="en-IN" sz="2000" b="0" i="0" kern="1200" dirty="0">
              <a:solidFill>
                <a:schemeClr val="tx1"/>
              </a:solidFill>
              <a:latin typeface="+mn-lt"/>
              <a:ea typeface="+mn-ea"/>
              <a:cs typeface="+mn-cs"/>
            </a:rPr>
            <a:t>Primary</a:t>
          </a:r>
          <a:r>
            <a:rPr lang="en-IN" sz="2000" b="0" kern="1200" dirty="0">
              <a:solidFill>
                <a:schemeClr val="tx1"/>
              </a:solidFill>
              <a:latin typeface="+mn-lt"/>
            </a:rPr>
            <a:t> </a:t>
          </a:r>
          <a:r>
            <a:rPr lang="en-IN" sz="2000" b="0" i="0" kern="1200" dirty="0">
              <a:solidFill>
                <a:schemeClr val="tx1"/>
              </a:solidFill>
              <a:latin typeface="+mn-lt"/>
              <a:ea typeface="+mn-ea"/>
              <a:cs typeface="+mn-cs"/>
            </a:rPr>
            <a:t>Data</a:t>
          </a:r>
        </a:p>
      </dgm:t>
    </dgm:pt>
    <dgm:pt modelId="{A1AE3905-D521-46F1-8696-7DE955587948}" type="parTrans" cxnId="{E05F0EB9-2B45-4DDE-93B0-B0FC3B1C2140}">
      <dgm:prSet/>
      <dgm:spPr/>
      <dgm:t>
        <a:bodyPr/>
        <a:lstStyle/>
        <a:p>
          <a:endParaRPr lang="en-IN" sz="2000" b="0">
            <a:solidFill>
              <a:schemeClr val="tx1"/>
            </a:solidFill>
            <a:latin typeface="+mn-lt"/>
          </a:endParaRPr>
        </a:p>
      </dgm:t>
    </dgm:pt>
    <dgm:pt modelId="{84A8BED8-9774-45C1-9C99-5491F37C4169}" type="sibTrans" cxnId="{E05F0EB9-2B45-4DDE-93B0-B0FC3B1C2140}">
      <dgm:prSet custT="1"/>
      <dgm:spPr>
        <a:scene3d>
          <a:camera prst="orthographicFront">
            <a:rot lat="0" lon="0" rev="0"/>
          </a:camera>
          <a:lightRig rig="glow" dir="t">
            <a:rot lat="0" lon="0" rev="4800000"/>
          </a:lightRig>
        </a:scene3d>
        <a:sp3d prstMaterial="matte">
          <a:bevelT w="127000" h="63500"/>
        </a:sp3d>
      </dgm:spPr>
      <dgm:t>
        <a:bodyPr/>
        <a:lstStyle/>
        <a:p>
          <a:endParaRPr lang="en-IN" sz="2000" b="0">
            <a:solidFill>
              <a:schemeClr val="tx1"/>
            </a:solidFill>
            <a:latin typeface="+mn-lt"/>
          </a:endParaRPr>
        </a:p>
      </dgm:t>
    </dgm:pt>
    <dgm:pt modelId="{7E04D02A-45A5-4706-9894-BCFF1EDA12AB}">
      <dgm:prSet phldrT="[Text]" custT="1"/>
      <dgm:spPr>
        <a:scene3d>
          <a:camera prst="orthographicFront">
            <a:rot lat="0" lon="0" rev="0"/>
          </a:camera>
          <a:lightRig rig="glow" dir="t">
            <a:rot lat="0" lon="0" rev="4800000"/>
          </a:lightRig>
        </a:scene3d>
        <a:sp3d prstMaterial="matte">
          <a:bevelT w="127000" h="63500"/>
        </a:sp3d>
      </dgm:spPr>
      <dgm:t>
        <a:bodyPr/>
        <a:lstStyle/>
        <a:p>
          <a:pPr algn="l"/>
          <a:r>
            <a:rPr lang="en-US" sz="2000" b="0" i="0" dirty="0">
              <a:solidFill>
                <a:schemeClr val="tx1"/>
              </a:solidFill>
              <a:latin typeface="+mn-lt"/>
            </a:rPr>
            <a:t>-The research involved collecting data from hospitals</a:t>
          </a:r>
        </a:p>
        <a:p>
          <a:pPr algn="l"/>
          <a:r>
            <a:rPr lang="en-US" sz="2000" b="0" i="0" dirty="0">
              <a:solidFill>
                <a:schemeClr val="tx1"/>
              </a:solidFill>
              <a:latin typeface="+mn-lt"/>
            </a:rPr>
            <a:t> -</a:t>
          </a:r>
          <a:r>
            <a:rPr lang="en-US" sz="2000" b="0" i="0" dirty="0" err="1">
              <a:solidFill>
                <a:schemeClr val="tx1"/>
              </a:solidFill>
              <a:latin typeface="+mn-lt"/>
            </a:rPr>
            <a:t>Medanta</a:t>
          </a:r>
          <a:r>
            <a:rPr lang="en-US" sz="2000" b="0" i="0" dirty="0">
              <a:solidFill>
                <a:schemeClr val="tx1"/>
              </a:solidFill>
              <a:latin typeface="+mn-lt"/>
            </a:rPr>
            <a:t> Hospital, Gurugram, Indraprastha Apollo Hospital, Sarita Vihar and Max Healthcare. </a:t>
          </a:r>
        </a:p>
        <a:p>
          <a:pPr algn="l"/>
          <a:r>
            <a:rPr lang="en-US" sz="2000" b="0" i="0" dirty="0">
              <a:solidFill>
                <a:schemeClr val="tx1"/>
              </a:solidFill>
              <a:latin typeface="+mn-lt"/>
            </a:rPr>
            <a:t>-Primary data was collected by visiting the hospitals' International Patient Care departments. </a:t>
          </a:r>
        </a:p>
        <a:p>
          <a:pPr algn="l"/>
          <a:r>
            <a:rPr lang="en-US" sz="2000" b="0" i="0" dirty="0">
              <a:solidFill>
                <a:schemeClr val="tx1"/>
              </a:solidFill>
              <a:latin typeface="+mn-lt"/>
            </a:rPr>
            <a:t>-Google Forms were utilized to gather the data. </a:t>
          </a:r>
        </a:p>
        <a:p>
          <a:pPr algn="l"/>
          <a:r>
            <a:rPr lang="en-US" sz="2000" b="0" i="0" dirty="0">
              <a:solidFill>
                <a:schemeClr val="tx1"/>
              </a:solidFill>
              <a:latin typeface="+mn-lt"/>
            </a:rPr>
            <a:t>-By leveraging the convenience and accessibility of Google Forms, a comprehensive dataset was obtained, providing valuable insights for the research study.</a:t>
          </a:r>
          <a:endParaRPr lang="en-IN" sz="2000" b="0" dirty="0">
            <a:solidFill>
              <a:schemeClr val="tx1"/>
            </a:solidFill>
            <a:latin typeface="+mn-lt"/>
          </a:endParaRPr>
        </a:p>
      </dgm:t>
    </dgm:pt>
    <dgm:pt modelId="{12855245-FC93-47E2-9E18-5717CB476B0B}" type="sibTrans" cxnId="{B4132F80-6D21-4C1F-A896-5B7E0C5040DC}">
      <dgm:prSet/>
      <dgm:spPr/>
      <dgm:t>
        <a:bodyPr/>
        <a:lstStyle/>
        <a:p>
          <a:endParaRPr lang="en-IN" sz="2000" b="0">
            <a:solidFill>
              <a:schemeClr val="tx1"/>
            </a:solidFill>
            <a:latin typeface="+mn-lt"/>
          </a:endParaRPr>
        </a:p>
      </dgm:t>
    </dgm:pt>
    <dgm:pt modelId="{DEE2AFBD-F541-4E97-A169-5C7FB723D5BC}" type="parTrans" cxnId="{B4132F80-6D21-4C1F-A896-5B7E0C5040DC}">
      <dgm:prSet/>
      <dgm:spPr/>
      <dgm:t>
        <a:bodyPr/>
        <a:lstStyle/>
        <a:p>
          <a:endParaRPr lang="en-IN" sz="2000" b="0">
            <a:solidFill>
              <a:schemeClr val="tx1"/>
            </a:solidFill>
            <a:latin typeface="+mn-lt"/>
          </a:endParaRPr>
        </a:p>
      </dgm:t>
    </dgm:pt>
    <dgm:pt modelId="{5C3416B9-734F-48C3-B264-3C011CFE4DCE}" type="pres">
      <dgm:prSet presAssocID="{421B535B-202C-4F8E-908B-96F66DBD0D31}" presName="linearFlow" presStyleCnt="0">
        <dgm:presLayoutVars>
          <dgm:resizeHandles val="exact"/>
        </dgm:presLayoutVars>
      </dgm:prSet>
      <dgm:spPr/>
    </dgm:pt>
    <dgm:pt modelId="{495E8FBB-6863-4632-A4D6-77DEB7A32920}" type="pres">
      <dgm:prSet presAssocID="{D90E5115-B03C-4804-B7AD-747C1A73BD0C}" presName="node" presStyleLbl="node1" presStyleIdx="0" presStyleCnt="2" custScaleX="114224">
        <dgm:presLayoutVars>
          <dgm:bulletEnabled val="1"/>
        </dgm:presLayoutVars>
      </dgm:prSet>
      <dgm:spPr/>
    </dgm:pt>
    <dgm:pt modelId="{EF4F4D64-FF55-4743-84B4-8CFAF9A3274A}" type="pres">
      <dgm:prSet presAssocID="{84A8BED8-9774-45C1-9C99-5491F37C4169}" presName="sibTrans" presStyleLbl="sibTrans2D1" presStyleIdx="0" presStyleCnt="1"/>
      <dgm:spPr/>
    </dgm:pt>
    <dgm:pt modelId="{14A75574-B012-4558-8279-317DEC903D42}" type="pres">
      <dgm:prSet presAssocID="{84A8BED8-9774-45C1-9C99-5491F37C4169}" presName="connectorText" presStyleLbl="sibTrans2D1" presStyleIdx="0" presStyleCnt="1"/>
      <dgm:spPr/>
    </dgm:pt>
    <dgm:pt modelId="{3369845E-7533-4E5B-B5CC-362C62078CE4}" type="pres">
      <dgm:prSet presAssocID="{7E04D02A-45A5-4706-9894-BCFF1EDA12AB}" presName="node" presStyleLbl="node1" presStyleIdx="1" presStyleCnt="2" custScaleX="229886" custScaleY="580586">
        <dgm:presLayoutVars>
          <dgm:bulletEnabled val="1"/>
        </dgm:presLayoutVars>
      </dgm:prSet>
      <dgm:spPr/>
    </dgm:pt>
  </dgm:ptLst>
  <dgm:cxnLst>
    <dgm:cxn modelId="{B4132F80-6D21-4C1F-A896-5B7E0C5040DC}" srcId="{421B535B-202C-4F8E-908B-96F66DBD0D31}" destId="{7E04D02A-45A5-4706-9894-BCFF1EDA12AB}" srcOrd="1" destOrd="0" parTransId="{DEE2AFBD-F541-4E97-A169-5C7FB723D5BC}" sibTransId="{12855245-FC93-47E2-9E18-5717CB476B0B}"/>
    <dgm:cxn modelId="{B4BC7F83-47CA-4A2B-93CB-5A9A1BCB5F62}" type="presOf" srcId="{84A8BED8-9774-45C1-9C99-5491F37C4169}" destId="{14A75574-B012-4558-8279-317DEC903D42}" srcOrd="1" destOrd="0" presId="urn:microsoft.com/office/officeart/2005/8/layout/process2"/>
    <dgm:cxn modelId="{52075D92-A144-4A6C-B2F2-00284407BC47}" type="presOf" srcId="{D90E5115-B03C-4804-B7AD-747C1A73BD0C}" destId="{495E8FBB-6863-4632-A4D6-77DEB7A32920}" srcOrd="0" destOrd="0" presId="urn:microsoft.com/office/officeart/2005/8/layout/process2"/>
    <dgm:cxn modelId="{E1CD569C-B87F-4095-B801-91693A6EEA1D}" type="presOf" srcId="{84A8BED8-9774-45C1-9C99-5491F37C4169}" destId="{EF4F4D64-FF55-4743-84B4-8CFAF9A3274A}" srcOrd="0" destOrd="0" presId="urn:microsoft.com/office/officeart/2005/8/layout/process2"/>
    <dgm:cxn modelId="{741530AE-99A6-419B-B573-633768282D88}" type="presOf" srcId="{7E04D02A-45A5-4706-9894-BCFF1EDA12AB}" destId="{3369845E-7533-4E5B-B5CC-362C62078CE4}" srcOrd="0" destOrd="0" presId="urn:microsoft.com/office/officeart/2005/8/layout/process2"/>
    <dgm:cxn modelId="{E05F0EB9-2B45-4DDE-93B0-B0FC3B1C2140}" srcId="{421B535B-202C-4F8E-908B-96F66DBD0D31}" destId="{D90E5115-B03C-4804-B7AD-747C1A73BD0C}" srcOrd="0" destOrd="0" parTransId="{A1AE3905-D521-46F1-8696-7DE955587948}" sibTransId="{84A8BED8-9774-45C1-9C99-5491F37C4169}"/>
    <dgm:cxn modelId="{7DA0E3C1-7916-47D8-96E7-C972D24C1627}" type="presOf" srcId="{421B535B-202C-4F8E-908B-96F66DBD0D31}" destId="{5C3416B9-734F-48C3-B264-3C011CFE4DCE}" srcOrd="0" destOrd="0" presId="urn:microsoft.com/office/officeart/2005/8/layout/process2"/>
    <dgm:cxn modelId="{B36D1684-0F2C-4953-B5D0-3F419AED94A3}" type="presParOf" srcId="{5C3416B9-734F-48C3-B264-3C011CFE4DCE}" destId="{495E8FBB-6863-4632-A4D6-77DEB7A32920}" srcOrd="0" destOrd="0" presId="urn:microsoft.com/office/officeart/2005/8/layout/process2"/>
    <dgm:cxn modelId="{691B6D68-8696-425A-A82F-2B6B86AAAF6F}" type="presParOf" srcId="{5C3416B9-734F-48C3-B264-3C011CFE4DCE}" destId="{EF4F4D64-FF55-4743-84B4-8CFAF9A3274A}" srcOrd="1" destOrd="0" presId="urn:microsoft.com/office/officeart/2005/8/layout/process2"/>
    <dgm:cxn modelId="{F6062EB3-5E86-41B6-84E2-5211F1205FDB}" type="presParOf" srcId="{EF4F4D64-FF55-4743-84B4-8CFAF9A3274A}" destId="{14A75574-B012-4558-8279-317DEC903D42}" srcOrd="0" destOrd="0" presId="urn:microsoft.com/office/officeart/2005/8/layout/process2"/>
    <dgm:cxn modelId="{21249C64-8CED-4969-BA3D-AFF90FA658F5}" type="presParOf" srcId="{5C3416B9-734F-48C3-B264-3C011CFE4DCE}" destId="{3369845E-7533-4E5B-B5CC-362C62078CE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1B535B-202C-4F8E-908B-96F66DBD0D31}" type="doc">
      <dgm:prSet loTypeId="urn:microsoft.com/office/officeart/2005/8/layout/process2" loCatId="process" qsTypeId="urn:microsoft.com/office/officeart/2005/8/quickstyle/simple1" qsCatId="simple" csTypeId="urn:microsoft.com/office/officeart/2005/8/colors/accent4_2" csCatId="accent4" phldr="1"/>
      <dgm:spPr>
        <a:scene3d>
          <a:camera prst="orthographicFront">
            <a:rot lat="0" lon="0" rev="0"/>
          </a:camera>
          <a:lightRig rig="glow" dir="t">
            <a:rot lat="0" lon="0" rev="4800000"/>
          </a:lightRig>
        </a:scene3d>
      </dgm:spPr>
    </dgm:pt>
    <dgm:pt modelId="{D90E5115-B03C-4804-B7AD-747C1A73BD0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IN" sz="2000" b="0" i="0" dirty="0">
              <a:solidFill>
                <a:schemeClr val="tx1"/>
              </a:solidFill>
            </a:rPr>
            <a:t>Data Analysis</a:t>
          </a:r>
          <a:endParaRPr lang="en-IN" sz="2000" b="0" dirty="0">
            <a:solidFill>
              <a:schemeClr val="tx1"/>
            </a:solidFill>
          </a:endParaRPr>
        </a:p>
      </dgm:t>
    </dgm:pt>
    <dgm:pt modelId="{A1AE3905-D521-46F1-8696-7DE955587948}" type="parTrans" cxnId="{E05F0EB9-2B45-4DDE-93B0-B0FC3B1C2140}">
      <dgm:prSet/>
      <dgm:spPr/>
      <dgm:t>
        <a:bodyPr/>
        <a:lstStyle/>
        <a:p>
          <a:endParaRPr lang="en-IN" sz="2000" b="0">
            <a:solidFill>
              <a:schemeClr val="tx1"/>
            </a:solidFill>
          </a:endParaRPr>
        </a:p>
      </dgm:t>
    </dgm:pt>
    <dgm:pt modelId="{84A8BED8-9774-45C1-9C99-5491F37C4169}" type="sibTrans" cxnId="{E05F0EB9-2B45-4DDE-93B0-B0FC3B1C2140}">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IN" sz="2000" b="0">
            <a:solidFill>
              <a:schemeClr val="tx1"/>
            </a:solidFill>
          </a:endParaRPr>
        </a:p>
      </dgm:t>
    </dgm:pt>
    <dgm:pt modelId="{7E04D02A-45A5-4706-9894-BCFF1EDA12A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i="0" dirty="0">
              <a:solidFill>
                <a:schemeClr val="tx1"/>
              </a:solidFill>
            </a:rPr>
            <a:t>The data was analyzed using Microsoft Excel in which the data was visualized, compared and analyzed. The comparable data is analyzed in the form of bar graph and pie chart</a:t>
          </a:r>
          <a:endParaRPr lang="en-IN" sz="2000" b="0" dirty="0">
            <a:solidFill>
              <a:schemeClr val="tx1"/>
            </a:solidFill>
          </a:endParaRPr>
        </a:p>
      </dgm:t>
    </dgm:pt>
    <dgm:pt modelId="{DEE2AFBD-F541-4E97-A169-5C7FB723D5BC}" type="parTrans" cxnId="{B4132F80-6D21-4C1F-A896-5B7E0C5040DC}">
      <dgm:prSet/>
      <dgm:spPr/>
      <dgm:t>
        <a:bodyPr/>
        <a:lstStyle/>
        <a:p>
          <a:endParaRPr lang="en-IN" sz="2000" b="0">
            <a:solidFill>
              <a:schemeClr val="tx1"/>
            </a:solidFill>
          </a:endParaRPr>
        </a:p>
      </dgm:t>
    </dgm:pt>
    <dgm:pt modelId="{12855245-FC93-47E2-9E18-5717CB476B0B}" type="sibTrans" cxnId="{B4132F80-6D21-4C1F-A896-5B7E0C5040DC}">
      <dgm:prSet/>
      <dgm:spPr/>
      <dgm:t>
        <a:bodyPr/>
        <a:lstStyle/>
        <a:p>
          <a:endParaRPr lang="en-IN" sz="2000" b="0">
            <a:solidFill>
              <a:schemeClr val="tx1"/>
            </a:solidFill>
          </a:endParaRPr>
        </a:p>
      </dgm:t>
    </dgm:pt>
    <dgm:pt modelId="{5C3416B9-734F-48C3-B264-3C011CFE4DCE}" type="pres">
      <dgm:prSet presAssocID="{421B535B-202C-4F8E-908B-96F66DBD0D31}" presName="linearFlow" presStyleCnt="0">
        <dgm:presLayoutVars>
          <dgm:resizeHandles val="exact"/>
        </dgm:presLayoutVars>
      </dgm:prSet>
      <dgm:spPr/>
    </dgm:pt>
    <dgm:pt modelId="{495E8FBB-6863-4632-A4D6-77DEB7A32920}" type="pres">
      <dgm:prSet presAssocID="{D90E5115-B03C-4804-B7AD-747C1A73BD0C}" presName="node" presStyleLbl="node1" presStyleIdx="0" presStyleCnt="2" custScaleX="104661" custScaleY="79400">
        <dgm:presLayoutVars>
          <dgm:bulletEnabled val="1"/>
        </dgm:presLayoutVars>
      </dgm:prSet>
      <dgm:spPr/>
    </dgm:pt>
    <dgm:pt modelId="{EF4F4D64-FF55-4743-84B4-8CFAF9A3274A}" type="pres">
      <dgm:prSet presAssocID="{84A8BED8-9774-45C1-9C99-5491F37C4169}" presName="sibTrans" presStyleLbl="sibTrans2D1" presStyleIdx="0" presStyleCnt="1"/>
      <dgm:spPr/>
    </dgm:pt>
    <dgm:pt modelId="{14A75574-B012-4558-8279-317DEC903D42}" type="pres">
      <dgm:prSet presAssocID="{84A8BED8-9774-45C1-9C99-5491F37C4169}" presName="connectorText" presStyleLbl="sibTrans2D1" presStyleIdx="0" presStyleCnt="1"/>
      <dgm:spPr/>
    </dgm:pt>
    <dgm:pt modelId="{3369845E-7533-4E5B-B5CC-362C62078CE4}" type="pres">
      <dgm:prSet presAssocID="{7E04D02A-45A5-4706-9894-BCFF1EDA12AB}" presName="node" presStyleLbl="node1" presStyleIdx="1" presStyleCnt="2" custScaleX="146854" custScaleY="400843">
        <dgm:presLayoutVars>
          <dgm:bulletEnabled val="1"/>
        </dgm:presLayoutVars>
      </dgm:prSet>
      <dgm:spPr/>
    </dgm:pt>
  </dgm:ptLst>
  <dgm:cxnLst>
    <dgm:cxn modelId="{B4132F80-6D21-4C1F-A896-5B7E0C5040DC}" srcId="{421B535B-202C-4F8E-908B-96F66DBD0D31}" destId="{7E04D02A-45A5-4706-9894-BCFF1EDA12AB}" srcOrd="1" destOrd="0" parTransId="{DEE2AFBD-F541-4E97-A169-5C7FB723D5BC}" sibTransId="{12855245-FC93-47E2-9E18-5717CB476B0B}"/>
    <dgm:cxn modelId="{B4BC7F83-47CA-4A2B-93CB-5A9A1BCB5F62}" type="presOf" srcId="{84A8BED8-9774-45C1-9C99-5491F37C4169}" destId="{14A75574-B012-4558-8279-317DEC903D42}" srcOrd="1" destOrd="0" presId="urn:microsoft.com/office/officeart/2005/8/layout/process2"/>
    <dgm:cxn modelId="{52075D92-A144-4A6C-B2F2-00284407BC47}" type="presOf" srcId="{D90E5115-B03C-4804-B7AD-747C1A73BD0C}" destId="{495E8FBB-6863-4632-A4D6-77DEB7A32920}" srcOrd="0" destOrd="0" presId="urn:microsoft.com/office/officeart/2005/8/layout/process2"/>
    <dgm:cxn modelId="{E1CD569C-B87F-4095-B801-91693A6EEA1D}" type="presOf" srcId="{84A8BED8-9774-45C1-9C99-5491F37C4169}" destId="{EF4F4D64-FF55-4743-84B4-8CFAF9A3274A}" srcOrd="0" destOrd="0" presId="urn:microsoft.com/office/officeart/2005/8/layout/process2"/>
    <dgm:cxn modelId="{741530AE-99A6-419B-B573-633768282D88}" type="presOf" srcId="{7E04D02A-45A5-4706-9894-BCFF1EDA12AB}" destId="{3369845E-7533-4E5B-B5CC-362C62078CE4}" srcOrd="0" destOrd="0" presId="urn:microsoft.com/office/officeart/2005/8/layout/process2"/>
    <dgm:cxn modelId="{E05F0EB9-2B45-4DDE-93B0-B0FC3B1C2140}" srcId="{421B535B-202C-4F8E-908B-96F66DBD0D31}" destId="{D90E5115-B03C-4804-B7AD-747C1A73BD0C}" srcOrd="0" destOrd="0" parTransId="{A1AE3905-D521-46F1-8696-7DE955587948}" sibTransId="{84A8BED8-9774-45C1-9C99-5491F37C4169}"/>
    <dgm:cxn modelId="{7DA0E3C1-7916-47D8-96E7-C972D24C1627}" type="presOf" srcId="{421B535B-202C-4F8E-908B-96F66DBD0D31}" destId="{5C3416B9-734F-48C3-B264-3C011CFE4DCE}" srcOrd="0" destOrd="0" presId="urn:microsoft.com/office/officeart/2005/8/layout/process2"/>
    <dgm:cxn modelId="{B36D1684-0F2C-4953-B5D0-3F419AED94A3}" type="presParOf" srcId="{5C3416B9-734F-48C3-B264-3C011CFE4DCE}" destId="{495E8FBB-6863-4632-A4D6-77DEB7A32920}" srcOrd="0" destOrd="0" presId="urn:microsoft.com/office/officeart/2005/8/layout/process2"/>
    <dgm:cxn modelId="{691B6D68-8696-425A-A82F-2B6B86AAAF6F}" type="presParOf" srcId="{5C3416B9-734F-48C3-B264-3C011CFE4DCE}" destId="{EF4F4D64-FF55-4743-84B4-8CFAF9A3274A}" srcOrd="1" destOrd="0" presId="urn:microsoft.com/office/officeart/2005/8/layout/process2"/>
    <dgm:cxn modelId="{F6062EB3-5E86-41B6-84E2-5211F1205FDB}" type="presParOf" srcId="{EF4F4D64-FF55-4743-84B4-8CFAF9A3274A}" destId="{14A75574-B012-4558-8279-317DEC903D42}" srcOrd="0" destOrd="0" presId="urn:microsoft.com/office/officeart/2005/8/layout/process2"/>
    <dgm:cxn modelId="{21249C64-8CED-4969-BA3D-AFF90FA658F5}" type="presParOf" srcId="{5C3416B9-734F-48C3-B264-3C011CFE4DCE}" destId="{3369845E-7533-4E5B-B5CC-362C62078CE4}"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A65B07-61D7-46A6-8846-2F526157149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IN"/>
        </a:p>
      </dgm:t>
    </dgm:pt>
    <dgm:pt modelId="{377442CD-EC1E-4EB2-B7EF-08606BE4FD51}">
      <dgm:prSet custT="1"/>
      <dgm:spPr/>
      <dgm:t>
        <a:bodyPr/>
        <a:lstStyle/>
        <a:p>
          <a:r>
            <a:rPr lang="en-US" sz="1800" b="0" i="0">
              <a:solidFill>
                <a:schemeClr val="tx1"/>
              </a:solidFill>
            </a:rPr>
            <a:t>A significant number of patients visit India multiple times for treatment, indicating their satisfaction with the quality of care received. Long-term relationships and comprehensive follow-up care are important considerations.</a:t>
          </a:r>
          <a:endParaRPr lang="en-IN" sz="1800">
            <a:solidFill>
              <a:schemeClr val="tx1"/>
            </a:solidFill>
          </a:endParaRPr>
        </a:p>
      </dgm:t>
    </dgm:pt>
    <dgm:pt modelId="{9C5DE9A4-E905-4120-80E2-DE3E385C0B9F}" type="parTrans" cxnId="{E7776D2A-CC63-4CBB-8EF3-508B553A5B8A}">
      <dgm:prSet/>
      <dgm:spPr/>
      <dgm:t>
        <a:bodyPr/>
        <a:lstStyle/>
        <a:p>
          <a:endParaRPr lang="en-IN" sz="1800">
            <a:solidFill>
              <a:schemeClr val="tx1"/>
            </a:solidFill>
          </a:endParaRPr>
        </a:p>
      </dgm:t>
    </dgm:pt>
    <dgm:pt modelId="{60239F81-9978-4F91-AE61-AA16433CCFC8}" type="sibTrans" cxnId="{E7776D2A-CC63-4CBB-8EF3-508B553A5B8A}">
      <dgm:prSet/>
      <dgm:spPr/>
      <dgm:t>
        <a:bodyPr/>
        <a:lstStyle/>
        <a:p>
          <a:endParaRPr lang="en-IN" sz="1800">
            <a:solidFill>
              <a:schemeClr val="tx1"/>
            </a:solidFill>
          </a:endParaRPr>
        </a:p>
      </dgm:t>
    </dgm:pt>
    <dgm:pt modelId="{DD99E526-D6DF-42CB-8E0E-199755B1C2C7}">
      <dgm:prSet custT="1"/>
      <dgm:spPr/>
      <dgm:t>
        <a:bodyPr/>
        <a:lstStyle/>
        <a:p>
          <a:r>
            <a:rPr lang="en-US" sz="1800" b="0" i="0">
              <a:solidFill>
                <a:schemeClr val="tx1"/>
              </a:solidFill>
            </a:rPr>
            <a:t>Quality of medical care and cost effectiveness are key factors influencing treatment choices for patients. Indian healthcare providers' reputation and expertise, along with cost considerations, motivate patients to seek treatment in India.</a:t>
          </a:r>
          <a:endParaRPr lang="en-IN" sz="1800">
            <a:solidFill>
              <a:schemeClr val="tx1"/>
            </a:solidFill>
          </a:endParaRPr>
        </a:p>
      </dgm:t>
    </dgm:pt>
    <dgm:pt modelId="{DADE2C9D-ECE5-4EFB-BFAC-851221DEF046}" type="parTrans" cxnId="{CC9284CF-A21E-45B9-85F6-0EBB10C92022}">
      <dgm:prSet/>
      <dgm:spPr/>
      <dgm:t>
        <a:bodyPr/>
        <a:lstStyle/>
        <a:p>
          <a:endParaRPr lang="en-IN" sz="1800">
            <a:solidFill>
              <a:schemeClr val="tx1"/>
            </a:solidFill>
          </a:endParaRPr>
        </a:p>
      </dgm:t>
    </dgm:pt>
    <dgm:pt modelId="{6182EC68-E6FA-47BE-83CD-2F34A8CB057D}" type="sibTrans" cxnId="{CC9284CF-A21E-45B9-85F6-0EBB10C92022}">
      <dgm:prSet/>
      <dgm:spPr/>
      <dgm:t>
        <a:bodyPr/>
        <a:lstStyle/>
        <a:p>
          <a:endParaRPr lang="en-IN" sz="1800">
            <a:solidFill>
              <a:schemeClr val="tx1"/>
            </a:solidFill>
          </a:endParaRPr>
        </a:p>
      </dgm:t>
    </dgm:pt>
    <dgm:pt modelId="{0F3A648A-C2E1-4F68-A133-33B9894DE397}">
      <dgm:prSet custT="1"/>
      <dgm:spPr/>
      <dgm:t>
        <a:bodyPr/>
        <a:lstStyle/>
        <a:p>
          <a:r>
            <a:rPr lang="en-US" sz="1800" b="0" i="0">
              <a:solidFill>
                <a:schemeClr val="tx1"/>
              </a:solidFill>
            </a:rPr>
            <a:t>Patients primarily learn about treatment options in India from their local doctors. Strengthening collaborations and communication channels between doctors in both countries is essential for providing accurate and up-to-date information to patients.</a:t>
          </a:r>
          <a:endParaRPr lang="en-IN" sz="1800">
            <a:solidFill>
              <a:schemeClr val="tx1"/>
            </a:solidFill>
          </a:endParaRPr>
        </a:p>
      </dgm:t>
    </dgm:pt>
    <dgm:pt modelId="{A861C303-2878-40FF-9013-AC9A746C9FF1}" type="parTrans" cxnId="{A3A5C2E8-7A3C-4F12-86CD-13CF77E1DBC7}">
      <dgm:prSet/>
      <dgm:spPr/>
      <dgm:t>
        <a:bodyPr/>
        <a:lstStyle/>
        <a:p>
          <a:endParaRPr lang="en-IN" sz="1800">
            <a:solidFill>
              <a:schemeClr val="tx1"/>
            </a:solidFill>
          </a:endParaRPr>
        </a:p>
      </dgm:t>
    </dgm:pt>
    <dgm:pt modelId="{934C9AAC-0F8C-473E-87C7-72C7F180A876}" type="sibTrans" cxnId="{A3A5C2E8-7A3C-4F12-86CD-13CF77E1DBC7}">
      <dgm:prSet/>
      <dgm:spPr/>
      <dgm:t>
        <a:bodyPr/>
        <a:lstStyle/>
        <a:p>
          <a:endParaRPr lang="en-IN" sz="1800">
            <a:solidFill>
              <a:schemeClr val="tx1"/>
            </a:solidFill>
          </a:endParaRPr>
        </a:p>
      </dgm:t>
    </dgm:pt>
    <dgm:pt modelId="{20957658-1484-43F8-BAEB-6C780CFFF0E4}" type="pres">
      <dgm:prSet presAssocID="{DFA65B07-61D7-46A6-8846-2F5261571496}" presName="linear" presStyleCnt="0">
        <dgm:presLayoutVars>
          <dgm:animLvl val="lvl"/>
          <dgm:resizeHandles val="exact"/>
        </dgm:presLayoutVars>
      </dgm:prSet>
      <dgm:spPr/>
    </dgm:pt>
    <dgm:pt modelId="{A3196A10-7BB1-4D76-8C4B-D5FE12F52090}" type="pres">
      <dgm:prSet presAssocID="{377442CD-EC1E-4EB2-B7EF-08606BE4FD51}" presName="parentText" presStyleLbl="node1" presStyleIdx="0" presStyleCnt="3">
        <dgm:presLayoutVars>
          <dgm:chMax val="0"/>
          <dgm:bulletEnabled val="1"/>
        </dgm:presLayoutVars>
      </dgm:prSet>
      <dgm:spPr/>
    </dgm:pt>
    <dgm:pt modelId="{753CC507-CABB-4910-9A7E-2CFF052392BB}" type="pres">
      <dgm:prSet presAssocID="{60239F81-9978-4F91-AE61-AA16433CCFC8}" presName="spacer" presStyleCnt="0"/>
      <dgm:spPr/>
    </dgm:pt>
    <dgm:pt modelId="{D364BF90-F6B9-4B86-8F7D-6231AD2B1E53}" type="pres">
      <dgm:prSet presAssocID="{DD99E526-D6DF-42CB-8E0E-199755B1C2C7}" presName="parentText" presStyleLbl="node1" presStyleIdx="1" presStyleCnt="3">
        <dgm:presLayoutVars>
          <dgm:chMax val="0"/>
          <dgm:bulletEnabled val="1"/>
        </dgm:presLayoutVars>
      </dgm:prSet>
      <dgm:spPr/>
    </dgm:pt>
    <dgm:pt modelId="{F62F234D-6076-43BF-B371-E7A5312285FF}" type="pres">
      <dgm:prSet presAssocID="{6182EC68-E6FA-47BE-83CD-2F34A8CB057D}" presName="spacer" presStyleCnt="0"/>
      <dgm:spPr/>
    </dgm:pt>
    <dgm:pt modelId="{7E222E84-5DE2-4860-B0DD-1CB00EEF4F48}" type="pres">
      <dgm:prSet presAssocID="{0F3A648A-C2E1-4F68-A133-33B9894DE397}" presName="parentText" presStyleLbl="node1" presStyleIdx="2" presStyleCnt="3">
        <dgm:presLayoutVars>
          <dgm:chMax val="0"/>
          <dgm:bulletEnabled val="1"/>
        </dgm:presLayoutVars>
      </dgm:prSet>
      <dgm:spPr/>
    </dgm:pt>
  </dgm:ptLst>
  <dgm:cxnLst>
    <dgm:cxn modelId="{D6FC2D0E-2F52-44F4-B3EB-194B9AFDE566}" type="presOf" srcId="{0F3A648A-C2E1-4F68-A133-33B9894DE397}" destId="{7E222E84-5DE2-4860-B0DD-1CB00EEF4F48}" srcOrd="0" destOrd="0" presId="urn:microsoft.com/office/officeart/2005/8/layout/vList2"/>
    <dgm:cxn modelId="{E7776D2A-CC63-4CBB-8EF3-508B553A5B8A}" srcId="{DFA65B07-61D7-46A6-8846-2F5261571496}" destId="{377442CD-EC1E-4EB2-B7EF-08606BE4FD51}" srcOrd="0" destOrd="0" parTransId="{9C5DE9A4-E905-4120-80E2-DE3E385C0B9F}" sibTransId="{60239F81-9978-4F91-AE61-AA16433CCFC8}"/>
    <dgm:cxn modelId="{0E18E476-A2F3-4C1F-BD09-C6E3FB24FDCF}" type="presOf" srcId="{377442CD-EC1E-4EB2-B7EF-08606BE4FD51}" destId="{A3196A10-7BB1-4D76-8C4B-D5FE12F52090}" srcOrd="0" destOrd="0" presId="urn:microsoft.com/office/officeart/2005/8/layout/vList2"/>
    <dgm:cxn modelId="{A9AAA5A9-110D-4F2C-9C2B-4C489A962D75}" type="presOf" srcId="{DD99E526-D6DF-42CB-8E0E-199755B1C2C7}" destId="{D364BF90-F6B9-4B86-8F7D-6231AD2B1E53}" srcOrd="0" destOrd="0" presId="urn:microsoft.com/office/officeart/2005/8/layout/vList2"/>
    <dgm:cxn modelId="{C35384B2-3272-4E6D-B8A5-18DA48F9B30D}" type="presOf" srcId="{DFA65B07-61D7-46A6-8846-2F5261571496}" destId="{20957658-1484-43F8-BAEB-6C780CFFF0E4}" srcOrd="0" destOrd="0" presId="urn:microsoft.com/office/officeart/2005/8/layout/vList2"/>
    <dgm:cxn modelId="{CC9284CF-A21E-45B9-85F6-0EBB10C92022}" srcId="{DFA65B07-61D7-46A6-8846-2F5261571496}" destId="{DD99E526-D6DF-42CB-8E0E-199755B1C2C7}" srcOrd="1" destOrd="0" parTransId="{DADE2C9D-ECE5-4EFB-BFAC-851221DEF046}" sibTransId="{6182EC68-E6FA-47BE-83CD-2F34A8CB057D}"/>
    <dgm:cxn modelId="{A3A5C2E8-7A3C-4F12-86CD-13CF77E1DBC7}" srcId="{DFA65B07-61D7-46A6-8846-2F5261571496}" destId="{0F3A648A-C2E1-4F68-A133-33B9894DE397}" srcOrd="2" destOrd="0" parTransId="{A861C303-2878-40FF-9013-AC9A746C9FF1}" sibTransId="{934C9AAC-0F8C-473E-87C7-72C7F180A876}"/>
    <dgm:cxn modelId="{F8C75C1E-0F9D-4990-82FD-C6D73B8BC275}" type="presParOf" srcId="{20957658-1484-43F8-BAEB-6C780CFFF0E4}" destId="{A3196A10-7BB1-4D76-8C4B-D5FE12F52090}" srcOrd="0" destOrd="0" presId="urn:microsoft.com/office/officeart/2005/8/layout/vList2"/>
    <dgm:cxn modelId="{49D910A2-08F2-4C06-9A8E-949B927EDBB1}" type="presParOf" srcId="{20957658-1484-43F8-BAEB-6C780CFFF0E4}" destId="{753CC507-CABB-4910-9A7E-2CFF052392BB}" srcOrd="1" destOrd="0" presId="urn:microsoft.com/office/officeart/2005/8/layout/vList2"/>
    <dgm:cxn modelId="{9C9C6147-69DB-4E2D-821D-A44B932B8A2E}" type="presParOf" srcId="{20957658-1484-43F8-BAEB-6C780CFFF0E4}" destId="{D364BF90-F6B9-4B86-8F7D-6231AD2B1E53}" srcOrd="2" destOrd="0" presId="urn:microsoft.com/office/officeart/2005/8/layout/vList2"/>
    <dgm:cxn modelId="{FCA73CA5-6289-4D65-B852-2DE83BA45AA6}" type="presParOf" srcId="{20957658-1484-43F8-BAEB-6C780CFFF0E4}" destId="{F62F234D-6076-43BF-B371-E7A5312285FF}" srcOrd="3" destOrd="0" presId="urn:microsoft.com/office/officeart/2005/8/layout/vList2"/>
    <dgm:cxn modelId="{F8F51376-3AF5-486A-A780-3D6D8FCBA7C9}" type="presParOf" srcId="{20957658-1484-43F8-BAEB-6C780CFFF0E4}" destId="{7E222E84-5DE2-4860-B0DD-1CB00EEF4F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4FFD45-C8CE-4DAA-ACEB-1C0F8B357A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N"/>
        </a:p>
      </dgm:t>
    </dgm:pt>
    <dgm:pt modelId="{78796589-5332-4644-98C3-06A6BC21F6FA}">
      <dgm:prSet custT="1"/>
      <dgm:spPr/>
      <dgm:t>
        <a:bodyPr/>
        <a:lstStyle/>
        <a:p>
          <a:r>
            <a:rPr lang="en-IN" sz="2000">
              <a:solidFill>
                <a:schemeClr val="tx1"/>
              </a:solidFill>
            </a:rPr>
            <a:t>The existing literature review may benefit from more research paper and reports on this topic to ensure the inclusion of the most recent studies and findings in the field.</a:t>
          </a:r>
          <a:endParaRPr lang="en-IN" sz="2000" dirty="0">
            <a:solidFill>
              <a:schemeClr val="tx1"/>
            </a:solidFill>
          </a:endParaRPr>
        </a:p>
      </dgm:t>
    </dgm:pt>
    <dgm:pt modelId="{3079C1BE-CFA0-4BAE-B0F6-44C6E64E768F}" type="parTrans" cxnId="{29B0E618-11F6-44AA-8957-6CBC7029AC14}">
      <dgm:prSet/>
      <dgm:spPr/>
      <dgm:t>
        <a:bodyPr/>
        <a:lstStyle/>
        <a:p>
          <a:endParaRPr lang="en-IN" sz="2000">
            <a:solidFill>
              <a:schemeClr val="tx1"/>
            </a:solidFill>
          </a:endParaRPr>
        </a:p>
      </dgm:t>
    </dgm:pt>
    <dgm:pt modelId="{E772A517-7494-4745-BB72-D2835C4DEDED}" type="sibTrans" cxnId="{29B0E618-11F6-44AA-8957-6CBC7029AC14}">
      <dgm:prSet/>
      <dgm:spPr/>
      <dgm:t>
        <a:bodyPr/>
        <a:lstStyle/>
        <a:p>
          <a:endParaRPr lang="en-IN" sz="2000">
            <a:solidFill>
              <a:schemeClr val="tx1"/>
            </a:solidFill>
          </a:endParaRPr>
        </a:p>
      </dgm:t>
    </dgm:pt>
    <dgm:pt modelId="{53CB41F3-7A81-4D53-A1ED-9A8A98D4E4A8}">
      <dgm:prSet custT="1"/>
      <dgm:spPr/>
      <dgm:t>
        <a:bodyPr/>
        <a:lstStyle/>
        <a:p>
          <a:r>
            <a:rPr lang="en-IN" sz="2000" dirty="0">
              <a:solidFill>
                <a:schemeClr val="tx1"/>
              </a:solidFill>
            </a:rPr>
            <a:t>The selection of study sites was based on convenience, which may limit the generalizability of the results to a broader population.</a:t>
          </a:r>
        </a:p>
      </dgm:t>
    </dgm:pt>
    <dgm:pt modelId="{4D0F4165-035B-4904-8EB4-E285EE1DBEBF}" type="parTrans" cxnId="{4CF381F3-7351-4972-8C3B-777CB602DEAD}">
      <dgm:prSet/>
      <dgm:spPr/>
      <dgm:t>
        <a:bodyPr/>
        <a:lstStyle/>
        <a:p>
          <a:endParaRPr lang="en-IN" sz="2000">
            <a:solidFill>
              <a:schemeClr val="tx1"/>
            </a:solidFill>
          </a:endParaRPr>
        </a:p>
      </dgm:t>
    </dgm:pt>
    <dgm:pt modelId="{3ED5BC94-F065-4255-B141-4663D9E039DC}" type="sibTrans" cxnId="{4CF381F3-7351-4972-8C3B-777CB602DEAD}">
      <dgm:prSet/>
      <dgm:spPr/>
      <dgm:t>
        <a:bodyPr/>
        <a:lstStyle/>
        <a:p>
          <a:endParaRPr lang="en-IN" sz="2000">
            <a:solidFill>
              <a:schemeClr val="tx1"/>
            </a:solidFill>
          </a:endParaRPr>
        </a:p>
      </dgm:t>
    </dgm:pt>
    <dgm:pt modelId="{52F8ED81-74F1-443C-8A9C-E8EC7D41ECB2}">
      <dgm:prSet custT="1"/>
      <dgm:spPr/>
      <dgm:t>
        <a:bodyPr/>
        <a:lstStyle/>
        <a:p>
          <a:r>
            <a:rPr lang="en-IN" sz="2000" dirty="0">
              <a:solidFill>
                <a:schemeClr val="tx1"/>
              </a:solidFill>
            </a:rPr>
            <a:t>The sample size and sampling methods were chosen for practical reasons, considering factors such as time and resource constraints. This could impact the sample representation and limit the validity of the study.</a:t>
          </a:r>
        </a:p>
      </dgm:t>
    </dgm:pt>
    <dgm:pt modelId="{3992A651-B26D-4B2D-98FD-4ACD5F321994}" type="parTrans" cxnId="{FF296236-171C-4D37-881D-8D0A19D43656}">
      <dgm:prSet/>
      <dgm:spPr/>
      <dgm:t>
        <a:bodyPr/>
        <a:lstStyle/>
        <a:p>
          <a:endParaRPr lang="en-IN" sz="2000">
            <a:solidFill>
              <a:schemeClr val="tx1"/>
            </a:solidFill>
          </a:endParaRPr>
        </a:p>
      </dgm:t>
    </dgm:pt>
    <dgm:pt modelId="{15DB7B9B-F381-48AA-BCCD-E9A85C976B12}" type="sibTrans" cxnId="{FF296236-171C-4D37-881D-8D0A19D43656}">
      <dgm:prSet/>
      <dgm:spPr/>
      <dgm:t>
        <a:bodyPr/>
        <a:lstStyle/>
        <a:p>
          <a:endParaRPr lang="en-IN" sz="2000">
            <a:solidFill>
              <a:schemeClr val="tx1"/>
            </a:solidFill>
          </a:endParaRPr>
        </a:p>
      </dgm:t>
    </dgm:pt>
    <dgm:pt modelId="{7EB230AF-9A85-41E8-AEB2-F985C164542D}">
      <dgm:prSet custT="1"/>
      <dgm:spPr/>
      <dgm:t>
        <a:bodyPr/>
        <a:lstStyle/>
        <a:p>
          <a:r>
            <a:rPr lang="en-IN" sz="2000" dirty="0">
              <a:solidFill>
                <a:schemeClr val="tx1"/>
              </a:solidFill>
            </a:rPr>
            <a:t>The data collection tool used in the study was not standardized, which might introduce variability and potential biases into the data.</a:t>
          </a:r>
        </a:p>
      </dgm:t>
    </dgm:pt>
    <dgm:pt modelId="{D35B5B2A-4EBA-4C8F-8E2E-52716295E746}" type="parTrans" cxnId="{F76EA6FD-70D8-40A0-8CC7-21FC0F1148B0}">
      <dgm:prSet/>
      <dgm:spPr/>
      <dgm:t>
        <a:bodyPr/>
        <a:lstStyle/>
        <a:p>
          <a:endParaRPr lang="en-IN" sz="2000">
            <a:solidFill>
              <a:schemeClr val="tx1"/>
            </a:solidFill>
          </a:endParaRPr>
        </a:p>
      </dgm:t>
    </dgm:pt>
    <dgm:pt modelId="{8AC7DF98-9994-45C4-93FA-A043DDCBCB1F}" type="sibTrans" cxnId="{F76EA6FD-70D8-40A0-8CC7-21FC0F1148B0}">
      <dgm:prSet/>
      <dgm:spPr/>
      <dgm:t>
        <a:bodyPr/>
        <a:lstStyle/>
        <a:p>
          <a:endParaRPr lang="en-IN" sz="2000">
            <a:solidFill>
              <a:schemeClr val="tx1"/>
            </a:solidFill>
          </a:endParaRPr>
        </a:p>
      </dgm:t>
    </dgm:pt>
    <dgm:pt modelId="{C717322B-919C-4365-812F-AE7B1F1E28F5}">
      <dgm:prSet custT="1"/>
      <dgm:spPr/>
      <dgm:t>
        <a:bodyPr/>
        <a:lstStyle/>
        <a:p>
          <a:r>
            <a:rPr lang="en-IN" sz="2000" dirty="0">
              <a:solidFill>
                <a:schemeClr val="tx1"/>
              </a:solidFill>
            </a:rPr>
            <a:t>The measures employed in the study might have inherent limitations or biases that could influence the obtained results.</a:t>
          </a:r>
        </a:p>
      </dgm:t>
    </dgm:pt>
    <dgm:pt modelId="{44B27252-7A80-4718-A71A-0FEA0954149B}" type="parTrans" cxnId="{C6CB418B-2362-45BE-81AC-A4C6E802E43A}">
      <dgm:prSet/>
      <dgm:spPr/>
      <dgm:t>
        <a:bodyPr/>
        <a:lstStyle/>
        <a:p>
          <a:endParaRPr lang="en-IN" sz="2000">
            <a:solidFill>
              <a:schemeClr val="tx1"/>
            </a:solidFill>
          </a:endParaRPr>
        </a:p>
      </dgm:t>
    </dgm:pt>
    <dgm:pt modelId="{AE911ADF-FC2F-42CF-A2CA-2AE129A033CC}" type="sibTrans" cxnId="{C6CB418B-2362-45BE-81AC-A4C6E802E43A}">
      <dgm:prSet/>
      <dgm:spPr/>
      <dgm:t>
        <a:bodyPr/>
        <a:lstStyle/>
        <a:p>
          <a:endParaRPr lang="en-IN" sz="2000">
            <a:solidFill>
              <a:schemeClr val="tx1"/>
            </a:solidFill>
          </a:endParaRPr>
        </a:p>
      </dgm:t>
    </dgm:pt>
    <dgm:pt modelId="{117261AF-ADE8-4790-80CB-B43725D009FB}">
      <dgm:prSet custT="1"/>
      <dgm:spPr/>
      <dgm:t>
        <a:bodyPr/>
        <a:lstStyle/>
        <a:p>
          <a:r>
            <a:rPr lang="en-IN" sz="2000" dirty="0">
              <a:solidFill>
                <a:schemeClr val="tx1"/>
              </a:solidFill>
            </a:rPr>
            <a:t>Due to certain constraints or limitations, the study was unable to generate a specific test hypothesis. This might affect the precision and focus of the research findings.</a:t>
          </a:r>
        </a:p>
      </dgm:t>
    </dgm:pt>
    <dgm:pt modelId="{BD9E593A-F5FE-4A1E-B4B5-3F4EC4528CEF}" type="parTrans" cxnId="{C91BA8A6-4502-4B14-AEE5-B04BFBFED91A}">
      <dgm:prSet/>
      <dgm:spPr/>
      <dgm:t>
        <a:bodyPr/>
        <a:lstStyle/>
        <a:p>
          <a:endParaRPr lang="en-IN" sz="2000">
            <a:solidFill>
              <a:schemeClr val="tx1"/>
            </a:solidFill>
          </a:endParaRPr>
        </a:p>
      </dgm:t>
    </dgm:pt>
    <dgm:pt modelId="{DC86DDAE-181F-4D32-B030-206033476B8D}" type="sibTrans" cxnId="{C91BA8A6-4502-4B14-AEE5-B04BFBFED91A}">
      <dgm:prSet/>
      <dgm:spPr/>
      <dgm:t>
        <a:bodyPr/>
        <a:lstStyle/>
        <a:p>
          <a:endParaRPr lang="en-IN" sz="2000">
            <a:solidFill>
              <a:schemeClr val="tx1"/>
            </a:solidFill>
          </a:endParaRPr>
        </a:p>
      </dgm:t>
    </dgm:pt>
    <dgm:pt modelId="{65FA1799-2A4E-41D9-AB75-91136048B861}" type="pres">
      <dgm:prSet presAssocID="{674FFD45-C8CE-4DAA-ACEB-1C0F8B357AFE}" presName="linear" presStyleCnt="0">
        <dgm:presLayoutVars>
          <dgm:animLvl val="lvl"/>
          <dgm:resizeHandles val="exact"/>
        </dgm:presLayoutVars>
      </dgm:prSet>
      <dgm:spPr/>
    </dgm:pt>
    <dgm:pt modelId="{DED5F896-724F-4AA7-A429-067AAD6762A1}" type="pres">
      <dgm:prSet presAssocID="{78796589-5332-4644-98C3-06A6BC21F6FA}" presName="parentText" presStyleLbl="node1" presStyleIdx="0" presStyleCnt="6">
        <dgm:presLayoutVars>
          <dgm:chMax val="0"/>
          <dgm:bulletEnabled val="1"/>
        </dgm:presLayoutVars>
      </dgm:prSet>
      <dgm:spPr/>
    </dgm:pt>
    <dgm:pt modelId="{8E0D7DB6-64E7-4982-9FD1-F838A58EB5D5}" type="pres">
      <dgm:prSet presAssocID="{E772A517-7494-4745-BB72-D2835C4DEDED}" presName="spacer" presStyleCnt="0"/>
      <dgm:spPr/>
    </dgm:pt>
    <dgm:pt modelId="{19BCD5BD-1C72-4632-90F2-3E623B744D4A}" type="pres">
      <dgm:prSet presAssocID="{53CB41F3-7A81-4D53-A1ED-9A8A98D4E4A8}" presName="parentText" presStyleLbl="node1" presStyleIdx="1" presStyleCnt="6">
        <dgm:presLayoutVars>
          <dgm:chMax val="0"/>
          <dgm:bulletEnabled val="1"/>
        </dgm:presLayoutVars>
      </dgm:prSet>
      <dgm:spPr/>
    </dgm:pt>
    <dgm:pt modelId="{06BF609E-5996-4B0E-B435-F80D7D288425}" type="pres">
      <dgm:prSet presAssocID="{3ED5BC94-F065-4255-B141-4663D9E039DC}" presName="spacer" presStyleCnt="0"/>
      <dgm:spPr/>
    </dgm:pt>
    <dgm:pt modelId="{1DB5EC44-EAC3-4A7D-8501-F02FE14F57BF}" type="pres">
      <dgm:prSet presAssocID="{52F8ED81-74F1-443C-8A9C-E8EC7D41ECB2}" presName="parentText" presStyleLbl="node1" presStyleIdx="2" presStyleCnt="6">
        <dgm:presLayoutVars>
          <dgm:chMax val="0"/>
          <dgm:bulletEnabled val="1"/>
        </dgm:presLayoutVars>
      </dgm:prSet>
      <dgm:spPr/>
    </dgm:pt>
    <dgm:pt modelId="{3FF742BF-0396-4810-AD9D-A5E5B32E0781}" type="pres">
      <dgm:prSet presAssocID="{15DB7B9B-F381-48AA-BCCD-E9A85C976B12}" presName="spacer" presStyleCnt="0"/>
      <dgm:spPr/>
    </dgm:pt>
    <dgm:pt modelId="{055CF27D-398F-4209-9BB0-E813EF549744}" type="pres">
      <dgm:prSet presAssocID="{7EB230AF-9A85-41E8-AEB2-F985C164542D}" presName="parentText" presStyleLbl="node1" presStyleIdx="3" presStyleCnt="6">
        <dgm:presLayoutVars>
          <dgm:chMax val="0"/>
          <dgm:bulletEnabled val="1"/>
        </dgm:presLayoutVars>
      </dgm:prSet>
      <dgm:spPr/>
    </dgm:pt>
    <dgm:pt modelId="{382A0173-4478-4F5A-B7D6-C821C4467B20}" type="pres">
      <dgm:prSet presAssocID="{8AC7DF98-9994-45C4-93FA-A043DDCBCB1F}" presName="spacer" presStyleCnt="0"/>
      <dgm:spPr/>
    </dgm:pt>
    <dgm:pt modelId="{5A2BFC44-46B4-4B2C-ABD3-70A262562C32}" type="pres">
      <dgm:prSet presAssocID="{C717322B-919C-4365-812F-AE7B1F1E28F5}" presName="parentText" presStyleLbl="node1" presStyleIdx="4" presStyleCnt="6">
        <dgm:presLayoutVars>
          <dgm:chMax val="0"/>
          <dgm:bulletEnabled val="1"/>
        </dgm:presLayoutVars>
      </dgm:prSet>
      <dgm:spPr/>
    </dgm:pt>
    <dgm:pt modelId="{647C4906-7B78-4F9C-9654-FBC4F740DDE2}" type="pres">
      <dgm:prSet presAssocID="{AE911ADF-FC2F-42CF-A2CA-2AE129A033CC}" presName="spacer" presStyleCnt="0"/>
      <dgm:spPr/>
    </dgm:pt>
    <dgm:pt modelId="{341A45CE-997F-4BD0-8E2C-E78F88534E2B}" type="pres">
      <dgm:prSet presAssocID="{117261AF-ADE8-4790-80CB-B43725D009FB}" presName="parentText" presStyleLbl="node1" presStyleIdx="5" presStyleCnt="6">
        <dgm:presLayoutVars>
          <dgm:chMax val="0"/>
          <dgm:bulletEnabled val="1"/>
        </dgm:presLayoutVars>
      </dgm:prSet>
      <dgm:spPr/>
    </dgm:pt>
  </dgm:ptLst>
  <dgm:cxnLst>
    <dgm:cxn modelId="{29B0E618-11F6-44AA-8957-6CBC7029AC14}" srcId="{674FFD45-C8CE-4DAA-ACEB-1C0F8B357AFE}" destId="{78796589-5332-4644-98C3-06A6BC21F6FA}" srcOrd="0" destOrd="0" parTransId="{3079C1BE-CFA0-4BAE-B0F6-44C6E64E768F}" sibTransId="{E772A517-7494-4745-BB72-D2835C4DEDED}"/>
    <dgm:cxn modelId="{FF296236-171C-4D37-881D-8D0A19D43656}" srcId="{674FFD45-C8CE-4DAA-ACEB-1C0F8B357AFE}" destId="{52F8ED81-74F1-443C-8A9C-E8EC7D41ECB2}" srcOrd="2" destOrd="0" parTransId="{3992A651-B26D-4B2D-98FD-4ACD5F321994}" sibTransId="{15DB7B9B-F381-48AA-BCCD-E9A85C976B12}"/>
    <dgm:cxn modelId="{46809450-0B26-4F7E-BF05-E2121367BAEF}" type="presOf" srcId="{117261AF-ADE8-4790-80CB-B43725D009FB}" destId="{341A45CE-997F-4BD0-8E2C-E78F88534E2B}" srcOrd="0" destOrd="0" presId="urn:microsoft.com/office/officeart/2005/8/layout/vList2"/>
    <dgm:cxn modelId="{C6CB418B-2362-45BE-81AC-A4C6E802E43A}" srcId="{674FFD45-C8CE-4DAA-ACEB-1C0F8B357AFE}" destId="{C717322B-919C-4365-812F-AE7B1F1E28F5}" srcOrd="4" destOrd="0" parTransId="{44B27252-7A80-4718-A71A-0FEA0954149B}" sibTransId="{AE911ADF-FC2F-42CF-A2CA-2AE129A033CC}"/>
    <dgm:cxn modelId="{0C1C698C-A8CF-4A13-A5CA-52E4FEE3073C}" type="presOf" srcId="{52F8ED81-74F1-443C-8A9C-E8EC7D41ECB2}" destId="{1DB5EC44-EAC3-4A7D-8501-F02FE14F57BF}" srcOrd="0" destOrd="0" presId="urn:microsoft.com/office/officeart/2005/8/layout/vList2"/>
    <dgm:cxn modelId="{9717839E-8587-4A2C-AFCD-2577D41B3A60}" type="presOf" srcId="{78796589-5332-4644-98C3-06A6BC21F6FA}" destId="{DED5F896-724F-4AA7-A429-067AAD6762A1}" srcOrd="0" destOrd="0" presId="urn:microsoft.com/office/officeart/2005/8/layout/vList2"/>
    <dgm:cxn modelId="{C91BA8A6-4502-4B14-AEE5-B04BFBFED91A}" srcId="{674FFD45-C8CE-4DAA-ACEB-1C0F8B357AFE}" destId="{117261AF-ADE8-4790-80CB-B43725D009FB}" srcOrd="5" destOrd="0" parTransId="{BD9E593A-F5FE-4A1E-B4B5-3F4EC4528CEF}" sibTransId="{DC86DDAE-181F-4D32-B030-206033476B8D}"/>
    <dgm:cxn modelId="{FE215BB0-5655-4AA7-8C55-E93285BA0753}" type="presOf" srcId="{7EB230AF-9A85-41E8-AEB2-F985C164542D}" destId="{055CF27D-398F-4209-9BB0-E813EF549744}" srcOrd="0" destOrd="0" presId="urn:microsoft.com/office/officeart/2005/8/layout/vList2"/>
    <dgm:cxn modelId="{DEC35CCE-49B3-4818-A563-93FD3E514C46}" type="presOf" srcId="{C717322B-919C-4365-812F-AE7B1F1E28F5}" destId="{5A2BFC44-46B4-4B2C-ABD3-70A262562C32}" srcOrd="0" destOrd="0" presId="urn:microsoft.com/office/officeart/2005/8/layout/vList2"/>
    <dgm:cxn modelId="{E84BF6CE-9FE7-4E72-A18E-85FAD769EC92}" type="presOf" srcId="{674FFD45-C8CE-4DAA-ACEB-1C0F8B357AFE}" destId="{65FA1799-2A4E-41D9-AB75-91136048B861}" srcOrd="0" destOrd="0" presId="urn:microsoft.com/office/officeart/2005/8/layout/vList2"/>
    <dgm:cxn modelId="{4CF381F3-7351-4972-8C3B-777CB602DEAD}" srcId="{674FFD45-C8CE-4DAA-ACEB-1C0F8B357AFE}" destId="{53CB41F3-7A81-4D53-A1ED-9A8A98D4E4A8}" srcOrd="1" destOrd="0" parTransId="{4D0F4165-035B-4904-8EB4-E285EE1DBEBF}" sibTransId="{3ED5BC94-F065-4255-B141-4663D9E039DC}"/>
    <dgm:cxn modelId="{D8B0B3F8-C67E-42C4-B2D0-A7D9E5F71876}" type="presOf" srcId="{53CB41F3-7A81-4D53-A1ED-9A8A98D4E4A8}" destId="{19BCD5BD-1C72-4632-90F2-3E623B744D4A}" srcOrd="0" destOrd="0" presId="urn:microsoft.com/office/officeart/2005/8/layout/vList2"/>
    <dgm:cxn modelId="{F76EA6FD-70D8-40A0-8CC7-21FC0F1148B0}" srcId="{674FFD45-C8CE-4DAA-ACEB-1C0F8B357AFE}" destId="{7EB230AF-9A85-41E8-AEB2-F985C164542D}" srcOrd="3" destOrd="0" parTransId="{D35B5B2A-4EBA-4C8F-8E2E-52716295E746}" sibTransId="{8AC7DF98-9994-45C4-93FA-A043DDCBCB1F}"/>
    <dgm:cxn modelId="{D64475F2-B570-402E-BB28-8AFE1AEEAD21}" type="presParOf" srcId="{65FA1799-2A4E-41D9-AB75-91136048B861}" destId="{DED5F896-724F-4AA7-A429-067AAD6762A1}" srcOrd="0" destOrd="0" presId="urn:microsoft.com/office/officeart/2005/8/layout/vList2"/>
    <dgm:cxn modelId="{68CDE72C-08CB-46D0-BCA9-B7CF08C197F0}" type="presParOf" srcId="{65FA1799-2A4E-41D9-AB75-91136048B861}" destId="{8E0D7DB6-64E7-4982-9FD1-F838A58EB5D5}" srcOrd="1" destOrd="0" presId="urn:microsoft.com/office/officeart/2005/8/layout/vList2"/>
    <dgm:cxn modelId="{B5D8E4FE-74A3-4F37-BDED-052708333022}" type="presParOf" srcId="{65FA1799-2A4E-41D9-AB75-91136048B861}" destId="{19BCD5BD-1C72-4632-90F2-3E623B744D4A}" srcOrd="2" destOrd="0" presId="urn:microsoft.com/office/officeart/2005/8/layout/vList2"/>
    <dgm:cxn modelId="{20350B7E-E446-49DB-92DF-346992816E88}" type="presParOf" srcId="{65FA1799-2A4E-41D9-AB75-91136048B861}" destId="{06BF609E-5996-4B0E-B435-F80D7D288425}" srcOrd="3" destOrd="0" presId="urn:microsoft.com/office/officeart/2005/8/layout/vList2"/>
    <dgm:cxn modelId="{4200B94B-ED45-4F68-82B7-AFEB6FC96C02}" type="presParOf" srcId="{65FA1799-2A4E-41D9-AB75-91136048B861}" destId="{1DB5EC44-EAC3-4A7D-8501-F02FE14F57BF}" srcOrd="4" destOrd="0" presId="urn:microsoft.com/office/officeart/2005/8/layout/vList2"/>
    <dgm:cxn modelId="{F9FD2CEE-90FD-4097-BCFC-901EBEE63C8E}" type="presParOf" srcId="{65FA1799-2A4E-41D9-AB75-91136048B861}" destId="{3FF742BF-0396-4810-AD9D-A5E5B32E0781}" srcOrd="5" destOrd="0" presId="urn:microsoft.com/office/officeart/2005/8/layout/vList2"/>
    <dgm:cxn modelId="{3A3016D2-1507-403D-AAA6-87A3F249C3F6}" type="presParOf" srcId="{65FA1799-2A4E-41D9-AB75-91136048B861}" destId="{055CF27D-398F-4209-9BB0-E813EF549744}" srcOrd="6" destOrd="0" presId="urn:microsoft.com/office/officeart/2005/8/layout/vList2"/>
    <dgm:cxn modelId="{B9402C3E-5D81-4428-8FDF-108EF5E528AB}" type="presParOf" srcId="{65FA1799-2A4E-41D9-AB75-91136048B861}" destId="{382A0173-4478-4F5A-B7D6-C821C4467B20}" srcOrd="7" destOrd="0" presId="urn:microsoft.com/office/officeart/2005/8/layout/vList2"/>
    <dgm:cxn modelId="{68422D86-8A22-412B-83C2-9E0BE3CA4C54}" type="presParOf" srcId="{65FA1799-2A4E-41D9-AB75-91136048B861}" destId="{5A2BFC44-46B4-4B2C-ABD3-70A262562C32}" srcOrd="8" destOrd="0" presId="urn:microsoft.com/office/officeart/2005/8/layout/vList2"/>
    <dgm:cxn modelId="{1830DC58-2170-4254-A5FD-80609C71626C}" type="presParOf" srcId="{65FA1799-2A4E-41D9-AB75-91136048B861}" destId="{647C4906-7B78-4F9C-9654-FBC4F740DDE2}" srcOrd="9" destOrd="0" presId="urn:microsoft.com/office/officeart/2005/8/layout/vList2"/>
    <dgm:cxn modelId="{9E7FF04C-1509-4C01-8A0F-6CD99CFAEF8A}" type="presParOf" srcId="{65FA1799-2A4E-41D9-AB75-91136048B861}" destId="{341A45CE-997F-4BD0-8E2C-E78F88534E2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613B47-A926-4992-A5F8-C932FDD593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N"/>
        </a:p>
      </dgm:t>
    </dgm:pt>
    <dgm:pt modelId="{7C109C79-35A8-4236-A671-4B2C0DC19615}">
      <dgm:prSet custT="1"/>
      <dgm:spPr/>
      <dgm:t>
        <a:bodyPr/>
        <a:lstStyle/>
        <a:p>
          <a:r>
            <a:rPr lang="en-IN" sz="1800" i="1"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Ministry of tourism,</a:t>
          </a:r>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Government of India, Jan 27</a:t>
          </a:r>
          <a:r>
            <a:rPr lang="en-IN" sz="1800" u="none" strike="noStrike"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2022. National Strategy and Roadmap for Medical and Wellness Tourism. </a:t>
          </a:r>
        </a:p>
        <a:p>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from-  </a:t>
          </a:r>
          <a:r>
            <a:rPr lang="en-IN" sz="18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xmlns:r="http://schemas.openxmlformats.org/officeDocument/2006/relationships" r:id="rId1"/>
            </a:rPr>
            <a:t>https://tourism.gov.in/sites/default/files/2022-05/National%20Strategy%20and%20Roadmap%20for%20Medical%20and%20Wellness%20Tourism.pdf</a:t>
          </a:r>
          <a:r>
            <a:rPr lang="en-US" sz="1800" dirty="0">
              <a:solidFill>
                <a:schemeClr val="tx1"/>
              </a:solidFill>
            </a:rPr>
            <a:t> </a:t>
          </a:r>
          <a:endParaRPr lang="en-IN" sz="1800" dirty="0">
            <a:solidFill>
              <a:schemeClr val="tx1"/>
            </a:solidFill>
          </a:endParaRPr>
        </a:p>
      </dgm:t>
    </dgm:pt>
    <dgm:pt modelId="{947EC026-ED8B-40B1-BDC4-A37DBB0D34E2}" type="parTrans" cxnId="{93E7FD85-16A7-4724-992C-84C6416A7834}">
      <dgm:prSet/>
      <dgm:spPr/>
      <dgm:t>
        <a:bodyPr/>
        <a:lstStyle/>
        <a:p>
          <a:endParaRPr lang="en-IN">
            <a:solidFill>
              <a:schemeClr val="tx1"/>
            </a:solidFill>
          </a:endParaRPr>
        </a:p>
      </dgm:t>
    </dgm:pt>
    <dgm:pt modelId="{1ACDC1FE-DC4C-4B57-89B4-4B00F55E7E36}" type="sibTrans" cxnId="{93E7FD85-16A7-4724-992C-84C6416A7834}">
      <dgm:prSet/>
      <dgm:spPr/>
      <dgm:t>
        <a:bodyPr/>
        <a:lstStyle/>
        <a:p>
          <a:endParaRPr lang="en-IN">
            <a:solidFill>
              <a:schemeClr val="tx1"/>
            </a:solidFill>
          </a:endParaRPr>
        </a:p>
      </dgm:t>
    </dgm:pt>
    <dgm:pt modelId="{2A49F2FE-4E35-4E84-AA11-8C068563046E}">
      <dgm:prSet custT="1"/>
      <dgm:spPr/>
      <dgm:t>
        <a:bodyPr/>
        <a:lstStyle/>
        <a:p>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FICCI IMS Knowledge Paper, Oct 3</a:t>
          </a:r>
          <a:r>
            <a:rPr lang="en-IN" sz="1800" u="none" strike="noStrike"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2016. Medical Value Travel in India – Enhancing Value in MVT.</a:t>
          </a:r>
        </a:p>
        <a:p>
          <a:r>
            <a:rPr lang="en-IN" sz="18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from- </a:t>
          </a:r>
          <a:r>
            <a:rPr lang="en-IN"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xmlns:r="http://schemas.openxmlformats.org/officeDocument/2006/relationships" r:id="rId2"/>
            </a:rPr>
            <a:t>https://www.ficci.in/Medical-Value-Travel-Report.pdf</a:t>
          </a:r>
          <a:endParaRPr lang="en-IN" sz="1800" dirty="0"/>
        </a:p>
      </dgm:t>
    </dgm:pt>
    <dgm:pt modelId="{F3FAEE2B-D3A0-4637-97C9-7BC4FECBCEED}" type="parTrans" cxnId="{31B5BBE8-78F0-481D-AD8A-E0ADED367217}">
      <dgm:prSet/>
      <dgm:spPr/>
      <dgm:t>
        <a:bodyPr/>
        <a:lstStyle/>
        <a:p>
          <a:endParaRPr lang="en-IN"/>
        </a:p>
      </dgm:t>
    </dgm:pt>
    <dgm:pt modelId="{B72E2D32-8A9F-4918-9A1E-C1C001A377A1}" type="sibTrans" cxnId="{31B5BBE8-78F0-481D-AD8A-E0ADED367217}">
      <dgm:prSet/>
      <dgm:spPr/>
      <dgm:t>
        <a:bodyPr/>
        <a:lstStyle/>
        <a:p>
          <a:endParaRPr lang="en-IN"/>
        </a:p>
      </dgm:t>
    </dgm:pt>
    <dgm:pt modelId="{BBE89674-793F-4C46-ADEF-7FA529F060B1}">
      <dgm:prSet/>
      <dgm:spPr/>
      <dgm:t>
        <a:bodyPr/>
        <a:lstStyle/>
        <a:p>
          <a:r>
            <a:rPr lang="en-IN" u="none" strike="noStrike" dirty="0">
              <a:solidFill>
                <a:schemeClr val="tx1"/>
              </a:solidFill>
              <a:effectLst/>
              <a:latin typeface="+mn-lt"/>
              <a:ea typeface="Calibri" panose="020F0502020204030204" pitchFamily="34" charset="0"/>
              <a:cs typeface="Times New Roman" panose="02020603050405020304" pitchFamily="18" charset="0"/>
            </a:rPr>
            <a:t>Johnston, R., Crooks, V. A., Snyder, J., &amp; Kingsbury, P. (2010). What is known about the effects of medical tourism in destination and departure countries? A scoping review. </a:t>
          </a:r>
          <a:r>
            <a:rPr lang="en-IN" i="1" u="none" strike="noStrike" dirty="0">
              <a:solidFill>
                <a:schemeClr val="tx1"/>
              </a:solidFill>
              <a:effectLst/>
              <a:latin typeface="+mn-lt"/>
              <a:ea typeface="Calibri" panose="020F0502020204030204" pitchFamily="34" charset="0"/>
              <a:cs typeface="Times New Roman" panose="02020603050405020304" pitchFamily="18" charset="0"/>
            </a:rPr>
            <a:t>International Journal for Equity in Health</a:t>
          </a:r>
          <a:r>
            <a:rPr lang="en-IN" u="none" strike="noStrike" dirty="0">
              <a:solidFill>
                <a:schemeClr val="tx1"/>
              </a:solidFill>
              <a:effectLst/>
              <a:latin typeface="+mn-lt"/>
              <a:ea typeface="Calibri" panose="020F0502020204030204" pitchFamily="34" charset="0"/>
              <a:cs typeface="Times New Roman" panose="02020603050405020304" pitchFamily="18" charset="0"/>
            </a:rPr>
            <a:t>, </a:t>
          </a:r>
          <a:r>
            <a:rPr lang="en-IN" i="1" u="none" strike="noStrike" dirty="0">
              <a:solidFill>
                <a:schemeClr val="tx1"/>
              </a:solidFill>
              <a:effectLst/>
              <a:latin typeface="+mn-lt"/>
              <a:ea typeface="Calibri" panose="020F0502020204030204" pitchFamily="34" charset="0"/>
              <a:cs typeface="Times New Roman" panose="02020603050405020304" pitchFamily="18" charset="0"/>
            </a:rPr>
            <a:t>9</a:t>
          </a:r>
          <a:r>
            <a:rPr lang="en-IN" u="none" strike="noStrike" dirty="0">
              <a:solidFill>
                <a:schemeClr val="tx1"/>
              </a:solidFill>
              <a:effectLst/>
              <a:latin typeface="+mn-lt"/>
              <a:ea typeface="Calibri" panose="020F0502020204030204" pitchFamily="34" charset="0"/>
              <a:cs typeface="Times New Roman" panose="02020603050405020304" pitchFamily="18" charset="0"/>
            </a:rPr>
            <a:t>(1), 24. </a:t>
          </a:r>
        </a:p>
        <a:p>
          <a:r>
            <a:rPr lang="en-IN" u="none" strike="noStrike" dirty="0">
              <a:solidFill>
                <a:schemeClr val="tx1"/>
              </a:solidFill>
              <a:effectLst/>
              <a:latin typeface="+mn-lt"/>
              <a:ea typeface="Calibri" panose="020F0502020204030204" pitchFamily="34" charset="0"/>
              <a:cs typeface="Times New Roman" panose="02020603050405020304" pitchFamily="18" charset="0"/>
            </a:rPr>
            <a:t>Available from- </a:t>
          </a:r>
          <a:r>
            <a:rPr lang="en-IN"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xmlns:r="http://schemas.openxmlformats.org/officeDocument/2006/relationships" r:id="rId3"/>
            </a:rPr>
            <a:t>https://doi.org/10.1186/1475-9276-9-24</a:t>
          </a:r>
          <a:endParaRPr lang="en-IN" u="none" strike="noStrike" dirty="0">
            <a:effectLst/>
            <a:latin typeface="Arial" panose="020B0604020202020204" pitchFamily="34" charset="0"/>
            <a:ea typeface="Calibri" panose="020F0502020204030204" pitchFamily="34" charset="0"/>
            <a:cs typeface="Times New Roman" panose="02020603050405020304" pitchFamily="18" charset="0"/>
          </a:endParaRPr>
        </a:p>
      </dgm:t>
    </dgm:pt>
    <dgm:pt modelId="{5C461D0C-84E5-40D9-8279-A6A66DAC00BD}" type="sibTrans" cxnId="{C21B4C60-B18A-4E96-BA15-AE05FF909874}">
      <dgm:prSet/>
      <dgm:spPr/>
      <dgm:t>
        <a:bodyPr/>
        <a:lstStyle/>
        <a:p>
          <a:endParaRPr lang="en-IN"/>
        </a:p>
      </dgm:t>
    </dgm:pt>
    <dgm:pt modelId="{EB276B6F-091B-4524-9604-E27563CD10A9}" type="parTrans" cxnId="{C21B4C60-B18A-4E96-BA15-AE05FF909874}">
      <dgm:prSet/>
      <dgm:spPr/>
      <dgm:t>
        <a:bodyPr/>
        <a:lstStyle/>
        <a:p>
          <a:endParaRPr lang="en-IN"/>
        </a:p>
      </dgm:t>
    </dgm:pt>
    <dgm:pt modelId="{3927D352-13D5-43EB-9157-F7D27E9BA5AF}" type="pres">
      <dgm:prSet presAssocID="{39613B47-A926-4992-A5F8-C932FDD593FD}" presName="linear" presStyleCnt="0">
        <dgm:presLayoutVars>
          <dgm:animLvl val="lvl"/>
          <dgm:resizeHandles val="exact"/>
        </dgm:presLayoutVars>
      </dgm:prSet>
      <dgm:spPr/>
    </dgm:pt>
    <dgm:pt modelId="{48C4ADB3-D1F7-43BA-B832-FA6741676BFB}" type="pres">
      <dgm:prSet presAssocID="{7C109C79-35A8-4236-A671-4B2C0DC19615}" presName="parentText" presStyleLbl="node1" presStyleIdx="0" presStyleCnt="3">
        <dgm:presLayoutVars>
          <dgm:chMax val="0"/>
          <dgm:bulletEnabled val="1"/>
        </dgm:presLayoutVars>
      </dgm:prSet>
      <dgm:spPr/>
    </dgm:pt>
    <dgm:pt modelId="{4D3BB3BC-F123-4833-8A29-568E8E50F07B}" type="pres">
      <dgm:prSet presAssocID="{1ACDC1FE-DC4C-4B57-89B4-4B00F55E7E36}" presName="spacer" presStyleCnt="0"/>
      <dgm:spPr/>
    </dgm:pt>
    <dgm:pt modelId="{DD040F83-DB3D-4F89-A854-8CB506276AA1}" type="pres">
      <dgm:prSet presAssocID="{2A49F2FE-4E35-4E84-AA11-8C068563046E}" presName="parentText" presStyleLbl="node1" presStyleIdx="1" presStyleCnt="3">
        <dgm:presLayoutVars>
          <dgm:chMax val="0"/>
          <dgm:bulletEnabled val="1"/>
        </dgm:presLayoutVars>
      </dgm:prSet>
      <dgm:spPr/>
    </dgm:pt>
    <dgm:pt modelId="{FEC7AA62-0487-48B6-B2C1-ABA5745D2A14}" type="pres">
      <dgm:prSet presAssocID="{B72E2D32-8A9F-4918-9A1E-C1C001A377A1}" presName="spacer" presStyleCnt="0"/>
      <dgm:spPr/>
    </dgm:pt>
    <dgm:pt modelId="{225842DC-0A12-4943-A094-26AAB4EA3C4F}" type="pres">
      <dgm:prSet presAssocID="{BBE89674-793F-4C46-ADEF-7FA529F060B1}" presName="parentText" presStyleLbl="node1" presStyleIdx="2" presStyleCnt="3">
        <dgm:presLayoutVars>
          <dgm:chMax val="0"/>
          <dgm:bulletEnabled val="1"/>
        </dgm:presLayoutVars>
      </dgm:prSet>
      <dgm:spPr/>
    </dgm:pt>
  </dgm:ptLst>
  <dgm:cxnLst>
    <dgm:cxn modelId="{A33ADE2A-993F-41AF-B3F1-7261C5C0A47A}" type="presOf" srcId="{BBE89674-793F-4C46-ADEF-7FA529F060B1}" destId="{225842DC-0A12-4943-A094-26AAB4EA3C4F}" srcOrd="0" destOrd="0" presId="urn:microsoft.com/office/officeart/2005/8/layout/vList2"/>
    <dgm:cxn modelId="{C21B4C60-B18A-4E96-BA15-AE05FF909874}" srcId="{39613B47-A926-4992-A5F8-C932FDD593FD}" destId="{BBE89674-793F-4C46-ADEF-7FA529F060B1}" srcOrd="2" destOrd="0" parTransId="{EB276B6F-091B-4524-9604-E27563CD10A9}" sibTransId="{5C461D0C-84E5-40D9-8279-A6A66DAC00BD}"/>
    <dgm:cxn modelId="{DD596483-E5CB-48AC-BC63-C07F8BDDD09A}" type="presOf" srcId="{7C109C79-35A8-4236-A671-4B2C0DC19615}" destId="{48C4ADB3-D1F7-43BA-B832-FA6741676BFB}" srcOrd="0" destOrd="0" presId="urn:microsoft.com/office/officeart/2005/8/layout/vList2"/>
    <dgm:cxn modelId="{93E7FD85-16A7-4724-992C-84C6416A7834}" srcId="{39613B47-A926-4992-A5F8-C932FDD593FD}" destId="{7C109C79-35A8-4236-A671-4B2C0DC19615}" srcOrd="0" destOrd="0" parTransId="{947EC026-ED8B-40B1-BDC4-A37DBB0D34E2}" sibTransId="{1ACDC1FE-DC4C-4B57-89B4-4B00F55E7E36}"/>
    <dgm:cxn modelId="{806C78B2-1EC7-4AB0-995C-B9F13938ED0A}" type="presOf" srcId="{39613B47-A926-4992-A5F8-C932FDD593FD}" destId="{3927D352-13D5-43EB-9157-F7D27E9BA5AF}" srcOrd="0" destOrd="0" presId="urn:microsoft.com/office/officeart/2005/8/layout/vList2"/>
    <dgm:cxn modelId="{31B5BBE8-78F0-481D-AD8A-E0ADED367217}" srcId="{39613B47-A926-4992-A5F8-C932FDD593FD}" destId="{2A49F2FE-4E35-4E84-AA11-8C068563046E}" srcOrd="1" destOrd="0" parTransId="{F3FAEE2B-D3A0-4637-97C9-7BC4FECBCEED}" sibTransId="{B72E2D32-8A9F-4918-9A1E-C1C001A377A1}"/>
    <dgm:cxn modelId="{2E6539FA-D36E-42DC-8C80-28B38286856A}" type="presOf" srcId="{2A49F2FE-4E35-4E84-AA11-8C068563046E}" destId="{DD040F83-DB3D-4F89-A854-8CB506276AA1}" srcOrd="0" destOrd="0" presId="urn:microsoft.com/office/officeart/2005/8/layout/vList2"/>
    <dgm:cxn modelId="{88313621-9C71-456A-99EB-C2273C4E07C5}" type="presParOf" srcId="{3927D352-13D5-43EB-9157-F7D27E9BA5AF}" destId="{48C4ADB3-D1F7-43BA-B832-FA6741676BFB}" srcOrd="0" destOrd="0" presId="urn:microsoft.com/office/officeart/2005/8/layout/vList2"/>
    <dgm:cxn modelId="{8799EC3C-D9B8-4577-A2A0-427D43B1DCD6}" type="presParOf" srcId="{3927D352-13D5-43EB-9157-F7D27E9BA5AF}" destId="{4D3BB3BC-F123-4833-8A29-568E8E50F07B}" srcOrd="1" destOrd="0" presId="urn:microsoft.com/office/officeart/2005/8/layout/vList2"/>
    <dgm:cxn modelId="{796B3021-EDC6-4D1A-B36B-4B6DFAF0CA48}" type="presParOf" srcId="{3927D352-13D5-43EB-9157-F7D27E9BA5AF}" destId="{DD040F83-DB3D-4F89-A854-8CB506276AA1}" srcOrd="2" destOrd="0" presId="urn:microsoft.com/office/officeart/2005/8/layout/vList2"/>
    <dgm:cxn modelId="{D090DF0D-5F50-4335-913F-E0BA6B0C3CB7}" type="presParOf" srcId="{3927D352-13D5-43EB-9157-F7D27E9BA5AF}" destId="{FEC7AA62-0487-48B6-B2C1-ABA5745D2A14}" srcOrd="3" destOrd="0" presId="urn:microsoft.com/office/officeart/2005/8/layout/vList2"/>
    <dgm:cxn modelId="{F967B83C-ADB4-4ACF-8243-AB08FF543151}" type="presParOf" srcId="{3927D352-13D5-43EB-9157-F7D27E9BA5AF}" destId="{225842DC-0A12-4943-A094-26AAB4EA3C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14E52-1CB9-4C78-A112-D16EA5B53342}">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E8997-2A3E-4130-A9E6-84BC3B531BEC}">
      <dsp:nvSpPr>
        <dsp:cNvPr id="0" name=""/>
        <dsp:cNvSpPr/>
      </dsp:nvSpPr>
      <dsp:spPr>
        <a:xfrm>
          <a:off x="535938" y="63189"/>
          <a:ext cx="9249216"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rPr>
            <a:t>International patients travel across the border for medical, cosmetic, or wellness treatments.</a:t>
          </a:r>
          <a:endParaRPr lang="en-IN" sz="2000" b="0" kern="1200" dirty="0">
            <a:solidFill>
              <a:schemeClr val="tx1"/>
            </a:solidFill>
          </a:endParaRPr>
        </a:p>
      </dsp:txBody>
      <dsp:txXfrm>
        <a:off x="570523" y="97774"/>
        <a:ext cx="9180046" cy="639310"/>
      </dsp:txXfrm>
    </dsp:sp>
    <dsp:sp modelId="{A038AC47-D4EA-4894-B9A9-1283E52B2191}">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34FD61-5970-4CBE-94A0-896D1A623B6D}">
      <dsp:nvSpPr>
        <dsp:cNvPr id="0" name=""/>
        <dsp:cNvSpPr/>
      </dsp:nvSpPr>
      <dsp:spPr>
        <a:xfrm>
          <a:off x="525780" y="1151829"/>
          <a:ext cx="92964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rPr>
            <a:t>India as emerging MVT hub.</a:t>
          </a:r>
          <a:endParaRPr lang="en-IN" sz="2000" b="0" kern="1200" dirty="0">
            <a:solidFill>
              <a:schemeClr val="tx1"/>
            </a:solidFill>
          </a:endParaRPr>
        </a:p>
      </dsp:txBody>
      <dsp:txXfrm>
        <a:off x="560365" y="1186414"/>
        <a:ext cx="9227230" cy="639310"/>
      </dsp:txXfrm>
    </dsp:sp>
    <dsp:sp modelId="{4CA4A632-7E89-4B51-8E14-84725851998F}">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8CC4A3-A557-469A-80B6-8959C45B7BA2}">
      <dsp:nvSpPr>
        <dsp:cNvPr id="0" name=""/>
        <dsp:cNvSpPr/>
      </dsp:nvSpPr>
      <dsp:spPr>
        <a:xfrm>
          <a:off x="525780" y="2240469"/>
          <a:ext cx="9271005"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rPr>
            <a:t>Every year, 14 million people travel around the world for medical treatment.</a:t>
          </a:r>
          <a:endParaRPr lang="en-IN" sz="2000" b="0" kern="1200" dirty="0">
            <a:solidFill>
              <a:schemeClr val="tx1"/>
            </a:solidFill>
          </a:endParaRPr>
        </a:p>
      </dsp:txBody>
      <dsp:txXfrm>
        <a:off x="560365" y="2275054"/>
        <a:ext cx="9201835" cy="639310"/>
      </dsp:txXfrm>
    </dsp:sp>
    <dsp:sp modelId="{719C4398-DA03-43AC-A792-4E686B590785}">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3F0D4-2CBE-4A2C-8576-A91DB8A5B984}">
      <dsp:nvSpPr>
        <dsp:cNvPr id="0" name=""/>
        <dsp:cNvSpPr/>
      </dsp:nvSpPr>
      <dsp:spPr>
        <a:xfrm>
          <a:off x="525780" y="3329109"/>
          <a:ext cx="9316642"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rPr>
            <a:t>Government of India is promoting 'Heal In India' Brand.</a:t>
          </a:r>
          <a:endParaRPr lang="en-IN" sz="2000" b="0" kern="1200" dirty="0">
            <a:solidFill>
              <a:schemeClr val="tx1"/>
            </a:solidFill>
          </a:endParaRPr>
        </a:p>
      </dsp:txBody>
      <dsp:txXfrm>
        <a:off x="560365" y="3363694"/>
        <a:ext cx="9247472"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4ADB3-D1F7-43BA-B832-FA6741676BFB}">
      <dsp:nvSpPr>
        <dsp:cNvPr id="0" name=""/>
        <dsp:cNvSpPr/>
      </dsp:nvSpPr>
      <dsp:spPr>
        <a:xfrm>
          <a:off x="0" y="7442"/>
          <a:ext cx="10515600" cy="10430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India possesses significant potential for disruption in the field of Medical Value Travel (MVT). </a:t>
          </a:r>
          <a:endParaRPr lang="en-IN" sz="1800" kern="1200" dirty="0">
            <a:solidFill>
              <a:schemeClr val="tx1"/>
            </a:solidFill>
          </a:endParaRPr>
        </a:p>
      </dsp:txBody>
      <dsp:txXfrm>
        <a:off x="50919" y="58361"/>
        <a:ext cx="10413762" cy="941235"/>
      </dsp:txXfrm>
    </dsp:sp>
    <dsp:sp modelId="{BF45FF35-D950-407D-A066-06BBD18C1902}">
      <dsp:nvSpPr>
        <dsp:cNvPr id="0" name=""/>
        <dsp:cNvSpPr/>
      </dsp:nvSpPr>
      <dsp:spPr>
        <a:xfrm>
          <a:off x="0" y="1105235"/>
          <a:ext cx="10515600" cy="104307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The country exhibits a resilient customer base with ample disposable income dedicated to healthcare expenditures. This highlights a promising opportunity within the healthcare sector.  </a:t>
          </a:r>
          <a:endParaRPr lang="en-IN" sz="1900" kern="1200" dirty="0">
            <a:solidFill>
              <a:schemeClr val="tx1"/>
            </a:solidFill>
          </a:endParaRPr>
        </a:p>
      </dsp:txBody>
      <dsp:txXfrm>
        <a:off x="50919" y="1156154"/>
        <a:ext cx="10413762" cy="941235"/>
      </dsp:txXfrm>
    </dsp:sp>
    <dsp:sp modelId="{40FE3CBC-EB0A-4043-8C04-3565793864E7}">
      <dsp:nvSpPr>
        <dsp:cNvPr id="0" name=""/>
        <dsp:cNvSpPr/>
      </dsp:nvSpPr>
      <dsp:spPr>
        <a:xfrm>
          <a:off x="0" y="2203029"/>
          <a:ext cx="10515600" cy="104307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India's MVT market is characterized by cost-effectiveness and a strong emphasis on quality, making it an attractive destination for medical tourism. </a:t>
          </a:r>
          <a:endParaRPr lang="en-IN" sz="1900" kern="1200">
            <a:solidFill>
              <a:schemeClr val="tx1"/>
            </a:solidFill>
          </a:endParaRPr>
        </a:p>
      </dsp:txBody>
      <dsp:txXfrm>
        <a:off x="50919" y="2253948"/>
        <a:ext cx="10413762" cy="941235"/>
      </dsp:txXfrm>
    </dsp:sp>
    <dsp:sp modelId="{AF31451C-AEA7-4612-87BA-950363E03494}">
      <dsp:nvSpPr>
        <dsp:cNvPr id="0" name=""/>
        <dsp:cNvSpPr/>
      </dsp:nvSpPr>
      <dsp:spPr>
        <a:xfrm>
          <a:off x="0" y="3300822"/>
          <a:ext cx="10515600" cy="104307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rPr>
            <a:t>These findings indicate the viability of leveraging India's strengths to further develop and expand the MVT industry, thereby catalyzing economic growth, promoting cross-cultural exchange, and enhancing India's reputation as a premier destination for high-quality, cost-effective healthcare services.</a:t>
          </a:r>
          <a:endParaRPr lang="en-IN" sz="1900" kern="1200">
            <a:solidFill>
              <a:schemeClr val="tx1"/>
            </a:solidFill>
          </a:endParaRPr>
        </a:p>
      </dsp:txBody>
      <dsp:txXfrm>
        <a:off x="50919" y="3351741"/>
        <a:ext cx="10413762" cy="94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416EE-CE41-4D13-A3F7-F4BBAAF0B63D}">
      <dsp:nvSpPr>
        <dsp:cNvPr id="0" name=""/>
        <dsp:cNvSpPr/>
      </dsp:nvSpPr>
      <dsp:spPr>
        <a:xfrm>
          <a:off x="0" y="1722329"/>
          <a:ext cx="2144851" cy="114372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b="1" i="0" kern="1200" dirty="0">
              <a:solidFill>
                <a:schemeClr val="tx1"/>
              </a:solidFill>
            </a:rPr>
            <a:t>Relieka Healthcare </a:t>
          </a:r>
          <a:endParaRPr lang="en-IN" sz="2400" kern="1200" dirty="0">
            <a:solidFill>
              <a:schemeClr val="tx1"/>
            </a:solidFill>
          </a:endParaRPr>
        </a:p>
      </dsp:txBody>
      <dsp:txXfrm>
        <a:off x="55832" y="1778161"/>
        <a:ext cx="2033187" cy="1032061"/>
      </dsp:txXfrm>
    </dsp:sp>
    <dsp:sp modelId="{94125301-2342-4AC2-A37E-8643310797F3}">
      <dsp:nvSpPr>
        <dsp:cNvPr id="0" name=""/>
        <dsp:cNvSpPr/>
      </dsp:nvSpPr>
      <dsp:spPr>
        <a:xfrm rot="21569146">
          <a:off x="1038461" y="859797"/>
          <a:ext cx="1469795" cy="766114"/>
        </a:xfrm>
        <a:prstGeom prst="bentArrow">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IN" sz="3200" kern="1200">
            <a:solidFill>
              <a:schemeClr val="tx1"/>
            </a:solidFill>
          </a:endParaRPr>
        </a:p>
      </dsp:txBody>
      <dsp:txXfrm>
        <a:off x="1038466" y="1014051"/>
        <a:ext cx="1239961" cy="459668"/>
      </dsp:txXfrm>
    </dsp:sp>
    <dsp:sp modelId="{B5908941-93C4-426E-829B-5C4C6294C514}">
      <dsp:nvSpPr>
        <dsp:cNvPr id="0" name=""/>
        <dsp:cNvSpPr/>
      </dsp:nvSpPr>
      <dsp:spPr>
        <a:xfrm>
          <a:off x="2878745" y="51541"/>
          <a:ext cx="6291920" cy="19587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Relieka is healthcare service provider firm that specializes in providing top-notch healthcare services to patients from all over the world. With a team of highly skilled and experienced medical professionals, the company aims to offer affordable and reliable medical solutions that meet the needs of our clients.</a:t>
          </a:r>
          <a:endParaRPr lang="en-IN" sz="1800" b="0" kern="1200" dirty="0">
            <a:solidFill>
              <a:schemeClr val="tx1"/>
            </a:solidFill>
          </a:endParaRPr>
        </a:p>
      </dsp:txBody>
      <dsp:txXfrm>
        <a:off x="2974364" y="147160"/>
        <a:ext cx="6100682" cy="1767517"/>
      </dsp:txXfrm>
    </dsp:sp>
    <dsp:sp modelId="{7AF17DE6-7CC0-40C4-A7BF-38D46FACBDB7}">
      <dsp:nvSpPr>
        <dsp:cNvPr id="0" name=""/>
        <dsp:cNvSpPr/>
      </dsp:nvSpPr>
      <dsp:spPr>
        <a:xfrm rot="21570632" flipV="1">
          <a:off x="931057" y="2973129"/>
          <a:ext cx="1653186" cy="856463"/>
        </a:xfrm>
        <a:prstGeom prst="bentArrow">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IN" sz="3600" kern="1200">
            <a:solidFill>
              <a:schemeClr val="tx1"/>
            </a:solidFill>
          </a:endParaRPr>
        </a:p>
      </dsp:txBody>
      <dsp:txXfrm rot="-10800000">
        <a:off x="931062" y="3145519"/>
        <a:ext cx="1396247" cy="513877"/>
      </dsp:txXfrm>
    </dsp:sp>
    <dsp:sp modelId="{A1B20118-DE10-4DAB-BCB6-2B48A65A1E47}">
      <dsp:nvSpPr>
        <dsp:cNvPr id="0" name=""/>
        <dsp:cNvSpPr/>
      </dsp:nvSpPr>
      <dsp:spPr>
        <a:xfrm>
          <a:off x="2911393" y="2639933"/>
          <a:ext cx="6273208" cy="172186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Along with the services like Telehealth care, Medical Value Travel and Global Projects consultancy, the company aims to connect to patients and industries working in health sector across the globe. </a:t>
          </a:r>
          <a:endParaRPr lang="en-IN" sz="1800" b="0" kern="1200" dirty="0">
            <a:solidFill>
              <a:schemeClr val="tx1"/>
            </a:solidFill>
          </a:endParaRPr>
        </a:p>
      </dsp:txBody>
      <dsp:txXfrm>
        <a:off x="2995448" y="2723988"/>
        <a:ext cx="6105098" cy="1553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9845E-7533-4E5B-B5CC-362C62078CE4}">
      <dsp:nvSpPr>
        <dsp:cNvPr id="0" name=""/>
        <dsp:cNvSpPr/>
      </dsp:nvSpPr>
      <dsp:spPr>
        <a:xfrm>
          <a:off x="1245957" y="0"/>
          <a:ext cx="10004884" cy="2443076"/>
        </a:xfrm>
        <a:prstGeom prst="roundRect">
          <a:avLst>
            <a:gd name="adj" fmla="val 10000"/>
          </a:avLst>
        </a:prstGeom>
        <a:solidFill>
          <a:schemeClr val="tx2">
            <a:lumMod val="60000"/>
            <a:lumOff val="40000"/>
          </a:schemeClr>
        </a:solidFill>
        <a:ln w="12700" cap="flat" cmpd="sng" algn="ctr">
          <a:solidFill>
            <a:schemeClr val="lt2">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effectLst/>
              <a:latin typeface="+mn-lt"/>
            </a:rPr>
            <a:t>A study to understand the profile of international patients in the context of Medical </a:t>
          </a:r>
          <a:r>
            <a:rPr lang="en-US" sz="2000" kern="1200">
              <a:solidFill>
                <a:schemeClr val="tx1"/>
              </a:solidFill>
              <a:effectLst/>
              <a:latin typeface="+mn-lt"/>
            </a:rPr>
            <a:t>Value Travel </a:t>
          </a:r>
          <a:r>
            <a:rPr lang="en-US" sz="2000" kern="1200" dirty="0">
              <a:solidFill>
                <a:schemeClr val="tx1"/>
              </a:solidFill>
              <a:effectLst/>
              <a:latin typeface="+mn-lt"/>
            </a:rPr>
            <a:t>in India.</a:t>
          </a:r>
          <a:endParaRPr lang="en-IN" sz="2000" kern="1200" dirty="0">
            <a:solidFill>
              <a:schemeClr val="tx1"/>
            </a:solidFill>
            <a:latin typeface="+mn-lt"/>
          </a:endParaRPr>
        </a:p>
      </dsp:txBody>
      <dsp:txXfrm>
        <a:off x="1317512" y="71555"/>
        <a:ext cx="9861774" cy="2299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7BE32-AB04-4031-8D91-241D7BCCC4F5}">
      <dsp:nvSpPr>
        <dsp:cNvPr id="0" name=""/>
        <dsp:cNvSpPr/>
      </dsp:nvSpPr>
      <dsp:spPr>
        <a:xfrm>
          <a:off x="0" y="23187"/>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Design</a:t>
          </a:r>
          <a:endParaRPr lang="en-IN" sz="2400" kern="1200" dirty="0"/>
        </a:p>
      </dsp:txBody>
      <dsp:txXfrm>
        <a:off x="0" y="23187"/>
        <a:ext cx="2843811" cy="457875"/>
      </dsp:txXfrm>
    </dsp:sp>
    <dsp:sp modelId="{2A000F01-6373-48BB-A9D9-44C1248F00D1}">
      <dsp:nvSpPr>
        <dsp:cNvPr id="0" name=""/>
        <dsp:cNvSpPr/>
      </dsp:nvSpPr>
      <dsp:spPr>
        <a:xfrm>
          <a:off x="2843811" y="23187"/>
          <a:ext cx="568762" cy="4578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4E8E60-08F2-4EF0-9FBC-61FA6D6FFD89}">
      <dsp:nvSpPr>
        <dsp:cNvPr id="0" name=""/>
        <dsp:cNvSpPr/>
      </dsp:nvSpPr>
      <dsp:spPr>
        <a:xfrm>
          <a:off x="3640079" y="23187"/>
          <a:ext cx="7735167" cy="4578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i="0" kern="1200" dirty="0"/>
            <a:t>Cross ﻿Sectional Study</a:t>
          </a:r>
          <a:endParaRPr lang="en-IN" sz="1800" kern="1200" dirty="0"/>
        </a:p>
      </dsp:txBody>
      <dsp:txXfrm>
        <a:off x="3640079" y="23187"/>
        <a:ext cx="7735167" cy="457875"/>
      </dsp:txXfrm>
    </dsp:sp>
    <dsp:sp modelId="{B41F7DC9-8DBC-4491-85AC-2A61D3374C50}">
      <dsp:nvSpPr>
        <dsp:cNvPr id="0" name=""/>
        <dsp:cNvSpPr/>
      </dsp:nvSpPr>
      <dsp:spPr>
        <a:xfrm>
          <a:off x="0" y="610067"/>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Setting</a:t>
          </a:r>
          <a:endParaRPr lang="en-IN" sz="2400" b="0" kern="1200" dirty="0"/>
        </a:p>
      </dsp:txBody>
      <dsp:txXfrm>
        <a:off x="0" y="610067"/>
        <a:ext cx="2843811" cy="457875"/>
      </dsp:txXfrm>
    </dsp:sp>
    <dsp:sp modelId="{394BBB8F-2324-412A-9E3D-D6B238B63FD8}">
      <dsp:nvSpPr>
        <dsp:cNvPr id="0" name=""/>
        <dsp:cNvSpPr/>
      </dsp:nvSpPr>
      <dsp:spPr>
        <a:xfrm>
          <a:off x="2843811" y="517062"/>
          <a:ext cx="568762" cy="643886"/>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861DAF-C5E2-4C41-B698-46B7871E2F67}">
      <dsp:nvSpPr>
        <dsp:cNvPr id="0" name=""/>
        <dsp:cNvSpPr/>
      </dsp:nvSpPr>
      <dsp:spPr>
        <a:xfrm>
          <a:off x="3640079" y="517062"/>
          <a:ext cx="7735167" cy="643886"/>
        </a:xfrm>
        <a:prstGeom prst="rec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Hospitals of Delhi/NCR facilitating international patients seeking Medical Value Travel treatments</a:t>
          </a:r>
          <a:endParaRPr lang="en-IN" sz="1800" kern="1200" dirty="0"/>
        </a:p>
      </dsp:txBody>
      <dsp:txXfrm>
        <a:off x="3640079" y="517062"/>
        <a:ext cx="7735167" cy="643886"/>
      </dsp:txXfrm>
    </dsp:sp>
    <dsp:sp modelId="{8B6154A4-8FC1-41C6-AEE4-76A6AB669CC6}">
      <dsp:nvSpPr>
        <dsp:cNvPr id="0" name=""/>
        <dsp:cNvSpPr/>
      </dsp:nvSpPr>
      <dsp:spPr>
        <a:xfrm>
          <a:off x="0" y="1196948"/>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Population</a:t>
          </a:r>
          <a:endParaRPr lang="en-IN" sz="2400" kern="1200" dirty="0"/>
        </a:p>
      </dsp:txBody>
      <dsp:txXfrm>
        <a:off x="0" y="1196948"/>
        <a:ext cx="2843811" cy="457875"/>
      </dsp:txXfrm>
    </dsp:sp>
    <dsp:sp modelId="{81DC3CF8-6F8A-4779-BF88-B159A3D27CD4}">
      <dsp:nvSpPr>
        <dsp:cNvPr id="0" name=""/>
        <dsp:cNvSpPr/>
      </dsp:nvSpPr>
      <dsp:spPr>
        <a:xfrm>
          <a:off x="2843811" y="1196948"/>
          <a:ext cx="568762" cy="4578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5186B7-0E8F-40A5-BF19-2281D82FA697}">
      <dsp:nvSpPr>
        <dsp:cNvPr id="0" name=""/>
        <dsp:cNvSpPr/>
      </dsp:nvSpPr>
      <dsp:spPr>
        <a:xfrm>
          <a:off x="3640079" y="1196948"/>
          <a:ext cx="7735167" cy="457875"/>
        </a:xfrm>
        <a:prstGeom prst="rec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Non Indian patients visiting hospital for treatments. </a:t>
          </a:r>
          <a:endParaRPr lang="en-IN" sz="1800" b="1" kern="1200" dirty="0"/>
        </a:p>
      </dsp:txBody>
      <dsp:txXfrm>
        <a:off x="3640079" y="1196948"/>
        <a:ext cx="7735167" cy="457875"/>
      </dsp:txXfrm>
    </dsp:sp>
    <dsp:sp modelId="{AEE6EF64-DD44-45A9-9F22-D30BF8141E10}">
      <dsp:nvSpPr>
        <dsp:cNvPr id="0" name=""/>
        <dsp:cNvSpPr/>
      </dsp:nvSpPr>
      <dsp:spPr>
        <a:xfrm>
          <a:off x="0" y="2692425"/>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Variable </a:t>
          </a:r>
          <a:endParaRPr lang="en-IN" sz="2400" b="0" kern="1200" dirty="0"/>
        </a:p>
      </dsp:txBody>
      <dsp:txXfrm>
        <a:off x="0" y="2692425"/>
        <a:ext cx="2843811" cy="457875"/>
      </dsp:txXfrm>
    </dsp:sp>
    <dsp:sp modelId="{49F81A3D-4EBA-4BCE-A655-02EEAA7A36B9}">
      <dsp:nvSpPr>
        <dsp:cNvPr id="0" name=""/>
        <dsp:cNvSpPr/>
      </dsp:nvSpPr>
      <dsp:spPr>
        <a:xfrm>
          <a:off x="2843811" y="1690823"/>
          <a:ext cx="568762" cy="2461078"/>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A42ED-D3A7-4F41-8025-835E7BE58E9B}">
      <dsp:nvSpPr>
        <dsp:cNvPr id="0" name=""/>
        <dsp:cNvSpPr/>
      </dsp:nvSpPr>
      <dsp:spPr>
        <a:xfrm>
          <a:off x="3640079" y="1690823"/>
          <a:ext cx="7735167" cy="2461078"/>
        </a:xfrm>
        <a:prstGeom prst="rec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t>Country of Origin</a:t>
          </a:r>
        </a:p>
        <a:p>
          <a:pPr marL="171450" lvl="1" indent="-171450" algn="l" defTabSz="800100">
            <a:lnSpc>
              <a:spcPct val="90000"/>
            </a:lnSpc>
            <a:spcBef>
              <a:spcPct val="0"/>
            </a:spcBef>
            <a:spcAft>
              <a:spcPct val="15000"/>
            </a:spcAft>
            <a:buChar char="•"/>
          </a:pPr>
          <a:r>
            <a:rPr lang="en-IN" sz="1800" b="1" kern="1200" dirty="0"/>
            <a:t>Gender Distribution</a:t>
          </a:r>
        </a:p>
        <a:p>
          <a:pPr marL="171450" lvl="1" indent="-171450" algn="l" defTabSz="800100">
            <a:lnSpc>
              <a:spcPct val="90000"/>
            </a:lnSpc>
            <a:spcBef>
              <a:spcPct val="0"/>
            </a:spcBef>
            <a:spcAft>
              <a:spcPct val="15000"/>
            </a:spcAft>
            <a:buChar char="•"/>
          </a:pPr>
          <a:r>
            <a:rPr lang="en-IN" sz="1800" b="1" kern="1200" dirty="0"/>
            <a:t>Age group</a:t>
          </a:r>
        </a:p>
        <a:p>
          <a:pPr marL="171450" lvl="1" indent="-171450" algn="l" defTabSz="800100">
            <a:lnSpc>
              <a:spcPct val="90000"/>
            </a:lnSpc>
            <a:spcBef>
              <a:spcPct val="0"/>
            </a:spcBef>
            <a:spcAft>
              <a:spcPct val="15000"/>
            </a:spcAft>
            <a:buChar char="•"/>
          </a:pPr>
          <a:r>
            <a:rPr lang="en-IN" sz="1800" b="1" kern="1200" dirty="0"/>
            <a:t>No. of Visits</a:t>
          </a:r>
        </a:p>
        <a:p>
          <a:pPr marL="171450" lvl="1" indent="-171450" algn="l" defTabSz="800100">
            <a:lnSpc>
              <a:spcPct val="90000"/>
            </a:lnSpc>
            <a:spcBef>
              <a:spcPct val="0"/>
            </a:spcBef>
            <a:spcAft>
              <a:spcPct val="15000"/>
            </a:spcAft>
            <a:buChar char="•"/>
          </a:pPr>
          <a:r>
            <a:rPr lang="en-IN" sz="1800" b="1" i="0" kern="1200" dirty="0"/>
            <a:t>Specific Medical Treatment Preference</a:t>
          </a:r>
          <a:endParaRPr lang="en-IN" sz="1800" kern="1200" dirty="0"/>
        </a:p>
        <a:p>
          <a:pPr marL="171450" lvl="1" indent="-171450" algn="l" defTabSz="800100">
            <a:lnSpc>
              <a:spcPct val="90000"/>
            </a:lnSpc>
            <a:spcBef>
              <a:spcPct val="0"/>
            </a:spcBef>
            <a:spcAft>
              <a:spcPct val="15000"/>
            </a:spcAft>
            <a:buChar char="•"/>
          </a:pPr>
          <a:r>
            <a:rPr lang="en-US" sz="1800" b="1" i="0" kern="1200" dirty="0"/>
            <a:t>Factors influencing choice of treatment</a:t>
          </a:r>
          <a:endParaRPr lang="en-IN" sz="1800" kern="1200" dirty="0"/>
        </a:p>
        <a:p>
          <a:pPr marL="171450" lvl="1" indent="-171450" algn="l" defTabSz="800100">
            <a:lnSpc>
              <a:spcPct val="90000"/>
            </a:lnSpc>
            <a:spcBef>
              <a:spcPct val="0"/>
            </a:spcBef>
            <a:spcAft>
              <a:spcPct val="15000"/>
            </a:spcAft>
            <a:buChar char="•"/>
          </a:pPr>
          <a:r>
            <a:rPr lang="en-IN" sz="1800" b="1" kern="1200" dirty="0"/>
            <a:t>Source of information</a:t>
          </a:r>
        </a:p>
        <a:p>
          <a:pPr marL="171450" lvl="1" indent="-171450" algn="l" defTabSz="800100">
            <a:lnSpc>
              <a:spcPct val="90000"/>
            </a:lnSpc>
            <a:spcBef>
              <a:spcPct val="0"/>
            </a:spcBef>
            <a:spcAft>
              <a:spcPct val="15000"/>
            </a:spcAft>
            <a:buChar char="•"/>
          </a:pPr>
          <a:r>
            <a:rPr lang="en-IN" sz="1800" b="1" kern="1200" dirty="0"/>
            <a:t>Insurance holder</a:t>
          </a:r>
        </a:p>
      </dsp:txBody>
      <dsp:txXfrm>
        <a:off x="3640079" y="1690823"/>
        <a:ext cx="7735167" cy="2461078"/>
      </dsp:txXfrm>
    </dsp:sp>
    <dsp:sp modelId="{AC4728CB-D6F0-41D9-A4BB-0D86CB21294F}">
      <dsp:nvSpPr>
        <dsp:cNvPr id="0" name=""/>
        <dsp:cNvSpPr/>
      </dsp:nvSpPr>
      <dsp:spPr>
        <a:xfrm>
          <a:off x="0" y="4187901"/>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Period</a:t>
          </a:r>
          <a:endParaRPr lang="en-IN" sz="2400" b="0" kern="1200" dirty="0"/>
        </a:p>
      </dsp:txBody>
      <dsp:txXfrm>
        <a:off x="0" y="4187901"/>
        <a:ext cx="2843811" cy="457875"/>
      </dsp:txXfrm>
    </dsp:sp>
    <dsp:sp modelId="{081BB7A1-5FF5-4C5D-87CC-F761C2BE983F}">
      <dsp:nvSpPr>
        <dsp:cNvPr id="0" name=""/>
        <dsp:cNvSpPr/>
      </dsp:nvSpPr>
      <dsp:spPr>
        <a:xfrm>
          <a:off x="2843811" y="4187901"/>
          <a:ext cx="568762" cy="4578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52079-7C19-487A-BA4C-0C1FBAC70171}">
      <dsp:nvSpPr>
        <dsp:cNvPr id="0" name=""/>
        <dsp:cNvSpPr/>
      </dsp:nvSpPr>
      <dsp:spPr>
        <a:xfrm>
          <a:off x="3640079" y="4187901"/>
          <a:ext cx="7735167" cy="457875"/>
        </a:xfrm>
        <a:prstGeom prst="rec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i="0" kern="1200" dirty="0"/>
            <a:t>March to May 23</a:t>
          </a:r>
          <a:endParaRPr lang="en-IN" sz="1800" b="1" kern="1200" dirty="0"/>
        </a:p>
      </dsp:txBody>
      <dsp:txXfrm>
        <a:off x="3640079" y="4187901"/>
        <a:ext cx="7735167" cy="457875"/>
      </dsp:txXfrm>
    </dsp:sp>
    <dsp:sp modelId="{F9DCE085-2C3C-48B2-8C8C-EDF7B18A9DCC}">
      <dsp:nvSpPr>
        <dsp:cNvPr id="0" name=""/>
        <dsp:cNvSpPr/>
      </dsp:nvSpPr>
      <dsp:spPr>
        <a:xfrm>
          <a:off x="0" y="4681776"/>
          <a:ext cx="2843811" cy="45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IN" sz="2400" b="0" i="0" kern="1200" dirty="0"/>
            <a:t>Study Tool</a:t>
          </a:r>
          <a:endParaRPr lang="en-IN" sz="2400" kern="1200" dirty="0"/>
        </a:p>
      </dsp:txBody>
      <dsp:txXfrm>
        <a:off x="0" y="4681776"/>
        <a:ext cx="2843811" cy="457875"/>
      </dsp:txXfrm>
    </dsp:sp>
    <dsp:sp modelId="{D4DEE7CC-B6B7-4C97-B456-9149EACA11D9}">
      <dsp:nvSpPr>
        <dsp:cNvPr id="0" name=""/>
        <dsp:cNvSpPr/>
      </dsp:nvSpPr>
      <dsp:spPr>
        <a:xfrm>
          <a:off x="2843811" y="4681776"/>
          <a:ext cx="568762" cy="457875"/>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4E195-4B2F-49B0-A3B9-9139501DB88E}">
      <dsp:nvSpPr>
        <dsp:cNvPr id="0" name=""/>
        <dsp:cNvSpPr/>
      </dsp:nvSpPr>
      <dsp:spPr>
        <a:xfrm>
          <a:off x="3640079" y="4681776"/>
          <a:ext cx="7735167" cy="457875"/>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t>Structured Questionnaire</a:t>
          </a:r>
        </a:p>
      </dsp:txBody>
      <dsp:txXfrm>
        <a:off x="3640079" y="4681776"/>
        <a:ext cx="7735167" cy="457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E8FBB-6863-4632-A4D6-77DEB7A32920}">
      <dsp:nvSpPr>
        <dsp:cNvPr id="0" name=""/>
        <dsp:cNvSpPr/>
      </dsp:nvSpPr>
      <dsp:spPr>
        <a:xfrm>
          <a:off x="1460094" y="4915"/>
          <a:ext cx="2883878" cy="6311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dirty="0">
              <a:solidFill>
                <a:schemeClr val="tx1"/>
              </a:solidFill>
              <a:latin typeface="+mn-lt"/>
              <a:ea typeface="+mn-ea"/>
              <a:cs typeface="+mn-cs"/>
            </a:rPr>
            <a:t>Primary</a:t>
          </a:r>
          <a:r>
            <a:rPr lang="en-IN" sz="2000" b="0" kern="1200" dirty="0">
              <a:solidFill>
                <a:schemeClr val="tx1"/>
              </a:solidFill>
              <a:latin typeface="+mn-lt"/>
            </a:rPr>
            <a:t> </a:t>
          </a:r>
          <a:r>
            <a:rPr lang="en-IN" sz="2000" b="0" i="0" kern="1200" dirty="0">
              <a:solidFill>
                <a:schemeClr val="tx1"/>
              </a:solidFill>
              <a:latin typeface="+mn-lt"/>
              <a:ea typeface="+mn-ea"/>
              <a:cs typeface="+mn-cs"/>
            </a:rPr>
            <a:t>Data</a:t>
          </a:r>
        </a:p>
      </dsp:txBody>
      <dsp:txXfrm>
        <a:off x="1478581" y="23402"/>
        <a:ext cx="2846904" cy="594215"/>
      </dsp:txXfrm>
    </dsp:sp>
    <dsp:sp modelId="{EF4F4D64-FF55-4743-84B4-8CFAF9A3274A}">
      <dsp:nvSpPr>
        <dsp:cNvPr id="0" name=""/>
        <dsp:cNvSpPr/>
      </dsp:nvSpPr>
      <dsp:spPr>
        <a:xfrm rot="5400000">
          <a:off x="2783686" y="651884"/>
          <a:ext cx="236695" cy="284035"/>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0" kern="1200">
            <a:solidFill>
              <a:schemeClr val="tx1"/>
            </a:solidFill>
            <a:latin typeface="+mn-lt"/>
          </a:endParaRPr>
        </a:p>
      </dsp:txBody>
      <dsp:txXfrm rot="-5400000">
        <a:off x="2816823" y="675554"/>
        <a:ext cx="170421" cy="165687"/>
      </dsp:txXfrm>
    </dsp:sp>
    <dsp:sp modelId="{3369845E-7533-4E5B-B5CC-362C62078CE4}">
      <dsp:nvSpPr>
        <dsp:cNvPr id="0" name=""/>
        <dsp:cNvSpPr/>
      </dsp:nvSpPr>
      <dsp:spPr>
        <a:xfrm>
          <a:off x="2" y="951699"/>
          <a:ext cx="5804063" cy="36645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tx1"/>
              </a:solidFill>
              <a:latin typeface="+mn-lt"/>
            </a:rPr>
            <a:t>-The research involved collecting data from hospitals</a:t>
          </a:r>
        </a:p>
        <a:p>
          <a:pPr marL="0" lvl="0" indent="0" algn="l" defTabSz="889000">
            <a:lnSpc>
              <a:spcPct val="90000"/>
            </a:lnSpc>
            <a:spcBef>
              <a:spcPct val="0"/>
            </a:spcBef>
            <a:spcAft>
              <a:spcPct val="35000"/>
            </a:spcAft>
            <a:buNone/>
          </a:pPr>
          <a:r>
            <a:rPr lang="en-US" sz="2000" b="0" i="0" kern="1200" dirty="0">
              <a:solidFill>
                <a:schemeClr val="tx1"/>
              </a:solidFill>
              <a:latin typeface="+mn-lt"/>
            </a:rPr>
            <a:t> -</a:t>
          </a:r>
          <a:r>
            <a:rPr lang="en-US" sz="2000" b="0" i="0" kern="1200" dirty="0" err="1">
              <a:solidFill>
                <a:schemeClr val="tx1"/>
              </a:solidFill>
              <a:latin typeface="+mn-lt"/>
            </a:rPr>
            <a:t>Medanta</a:t>
          </a:r>
          <a:r>
            <a:rPr lang="en-US" sz="2000" b="0" i="0" kern="1200" dirty="0">
              <a:solidFill>
                <a:schemeClr val="tx1"/>
              </a:solidFill>
              <a:latin typeface="+mn-lt"/>
            </a:rPr>
            <a:t> Hospital, Gurugram, Indraprastha Apollo Hospital, Sarita Vihar and Max Healthcare. </a:t>
          </a:r>
        </a:p>
        <a:p>
          <a:pPr marL="0" lvl="0" indent="0" algn="l" defTabSz="889000">
            <a:lnSpc>
              <a:spcPct val="90000"/>
            </a:lnSpc>
            <a:spcBef>
              <a:spcPct val="0"/>
            </a:spcBef>
            <a:spcAft>
              <a:spcPct val="35000"/>
            </a:spcAft>
            <a:buNone/>
          </a:pPr>
          <a:r>
            <a:rPr lang="en-US" sz="2000" b="0" i="0" kern="1200" dirty="0">
              <a:solidFill>
                <a:schemeClr val="tx1"/>
              </a:solidFill>
              <a:latin typeface="+mn-lt"/>
            </a:rPr>
            <a:t>-Primary data was collected by visiting the hospitals' International Patient Care departments. </a:t>
          </a:r>
        </a:p>
        <a:p>
          <a:pPr marL="0" lvl="0" indent="0" algn="l" defTabSz="889000">
            <a:lnSpc>
              <a:spcPct val="90000"/>
            </a:lnSpc>
            <a:spcBef>
              <a:spcPct val="0"/>
            </a:spcBef>
            <a:spcAft>
              <a:spcPct val="35000"/>
            </a:spcAft>
            <a:buNone/>
          </a:pPr>
          <a:r>
            <a:rPr lang="en-US" sz="2000" b="0" i="0" kern="1200" dirty="0">
              <a:solidFill>
                <a:schemeClr val="tx1"/>
              </a:solidFill>
              <a:latin typeface="+mn-lt"/>
            </a:rPr>
            <a:t>-Google Forms were utilized to gather the data. </a:t>
          </a:r>
        </a:p>
        <a:p>
          <a:pPr marL="0" lvl="0" indent="0" algn="l" defTabSz="889000">
            <a:lnSpc>
              <a:spcPct val="90000"/>
            </a:lnSpc>
            <a:spcBef>
              <a:spcPct val="0"/>
            </a:spcBef>
            <a:spcAft>
              <a:spcPct val="35000"/>
            </a:spcAft>
            <a:buNone/>
          </a:pPr>
          <a:r>
            <a:rPr lang="en-US" sz="2000" b="0" i="0" kern="1200" dirty="0">
              <a:solidFill>
                <a:schemeClr val="tx1"/>
              </a:solidFill>
              <a:latin typeface="+mn-lt"/>
            </a:rPr>
            <a:t>-By leveraging the convenience and accessibility of Google Forms, a comprehensive dataset was obtained, providing valuable insights for the research study.</a:t>
          </a:r>
          <a:endParaRPr lang="en-IN" sz="2000" b="0" kern="1200" dirty="0">
            <a:solidFill>
              <a:schemeClr val="tx1"/>
            </a:solidFill>
            <a:latin typeface="+mn-lt"/>
          </a:endParaRPr>
        </a:p>
      </dsp:txBody>
      <dsp:txXfrm>
        <a:off x="107334" y="1059031"/>
        <a:ext cx="5589399" cy="3449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E8FBB-6863-4632-A4D6-77DEB7A32920}">
      <dsp:nvSpPr>
        <dsp:cNvPr id="0" name=""/>
        <dsp:cNvSpPr/>
      </dsp:nvSpPr>
      <dsp:spPr>
        <a:xfrm>
          <a:off x="734275" y="3678"/>
          <a:ext cx="3642787" cy="690890"/>
        </a:xfrm>
        <a:prstGeom prst="roundRect">
          <a:avLst>
            <a:gd name="adj" fmla="val 10000"/>
          </a:avLst>
        </a:prstGeom>
        <a:solidFill>
          <a:schemeClr val="accent4">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dirty="0">
              <a:solidFill>
                <a:schemeClr val="tx1"/>
              </a:solidFill>
            </a:rPr>
            <a:t>Data Analysis</a:t>
          </a:r>
          <a:endParaRPr lang="en-IN" sz="2000" b="0" kern="1200" dirty="0">
            <a:solidFill>
              <a:schemeClr val="tx1"/>
            </a:solidFill>
          </a:endParaRPr>
        </a:p>
      </dsp:txBody>
      <dsp:txXfrm>
        <a:off x="754510" y="23913"/>
        <a:ext cx="3602317" cy="650420"/>
      </dsp:txXfrm>
    </dsp:sp>
    <dsp:sp modelId="{EF4F4D64-FF55-4743-84B4-8CFAF9A3274A}">
      <dsp:nvSpPr>
        <dsp:cNvPr id="0" name=""/>
        <dsp:cNvSpPr/>
      </dsp:nvSpPr>
      <dsp:spPr>
        <a:xfrm rot="5400000">
          <a:off x="2392517" y="716323"/>
          <a:ext cx="326302" cy="391562"/>
        </a:xfrm>
        <a:prstGeom prst="rightArrow">
          <a:avLst>
            <a:gd name="adj1" fmla="val 60000"/>
            <a:gd name="adj2" fmla="val 50000"/>
          </a:avLst>
        </a:prstGeom>
        <a:solidFill>
          <a:schemeClr val="accent4">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0" kern="1200">
            <a:solidFill>
              <a:schemeClr val="tx1"/>
            </a:solidFill>
          </a:endParaRPr>
        </a:p>
      </dsp:txBody>
      <dsp:txXfrm rot="-5400000">
        <a:off x="2438200" y="748953"/>
        <a:ext cx="234938" cy="228411"/>
      </dsp:txXfrm>
    </dsp:sp>
    <dsp:sp modelId="{3369845E-7533-4E5B-B5CC-362C62078CE4}">
      <dsp:nvSpPr>
        <dsp:cNvPr id="0" name=""/>
        <dsp:cNvSpPr/>
      </dsp:nvSpPr>
      <dsp:spPr>
        <a:xfrm>
          <a:off x="0" y="1129639"/>
          <a:ext cx="5111339" cy="3487893"/>
        </a:xfrm>
        <a:prstGeom prst="roundRect">
          <a:avLst>
            <a:gd name="adj" fmla="val 10000"/>
          </a:avLst>
        </a:prstGeom>
        <a:solidFill>
          <a:schemeClr val="accent4">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The data was analyzed using Microsoft Excel in which the data was visualized, compared and analyzed. The comparable data is analyzed in the form of bar graph and pie chart</a:t>
          </a:r>
          <a:endParaRPr lang="en-IN" sz="2000" b="0" kern="1200" dirty="0">
            <a:solidFill>
              <a:schemeClr val="tx1"/>
            </a:solidFill>
          </a:endParaRPr>
        </a:p>
      </dsp:txBody>
      <dsp:txXfrm>
        <a:off x="102157" y="1231796"/>
        <a:ext cx="4907025" cy="3283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96A10-7BB1-4D76-8C4B-D5FE12F52090}">
      <dsp:nvSpPr>
        <dsp:cNvPr id="0" name=""/>
        <dsp:cNvSpPr/>
      </dsp:nvSpPr>
      <dsp:spPr>
        <a:xfrm>
          <a:off x="0" y="334401"/>
          <a:ext cx="105156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solidFill>
                <a:schemeClr val="tx1"/>
              </a:solidFill>
            </a:rPr>
            <a:t>A significant number of patients visit India multiple times for treatment, indicating their satisfaction with the quality of care received. Long-term relationships and comprehensive follow-up care are important considerations.</a:t>
          </a:r>
          <a:endParaRPr lang="en-IN" sz="1800" kern="1200">
            <a:solidFill>
              <a:schemeClr val="tx1"/>
            </a:solidFill>
          </a:endParaRPr>
        </a:p>
      </dsp:txBody>
      <dsp:txXfrm>
        <a:off x="59399" y="393800"/>
        <a:ext cx="10396802" cy="1098002"/>
      </dsp:txXfrm>
    </dsp:sp>
    <dsp:sp modelId="{D364BF90-F6B9-4B86-8F7D-6231AD2B1E53}">
      <dsp:nvSpPr>
        <dsp:cNvPr id="0" name=""/>
        <dsp:cNvSpPr/>
      </dsp:nvSpPr>
      <dsp:spPr>
        <a:xfrm>
          <a:off x="0" y="1738401"/>
          <a:ext cx="10515600" cy="1216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solidFill>
                <a:schemeClr val="tx1"/>
              </a:solidFill>
            </a:rPr>
            <a:t>Quality of medical care and cost effectiveness are key factors influencing treatment choices for patients. Indian healthcare providers' reputation and expertise, along with cost considerations, motivate patients to seek treatment in India.</a:t>
          </a:r>
          <a:endParaRPr lang="en-IN" sz="1800" kern="1200">
            <a:solidFill>
              <a:schemeClr val="tx1"/>
            </a:solidFill>
          </a:endParaRPr>
        </a:p>
      </dsp:txBody>
      <dsp:txXfrm>
        <a:off x="59399" y="1797800"/>
        <a:ext cx="10396802" cy="1098002"/>
      </dsp:txXfrm>
    </dsp:sp>
    <dsp:sp modelId="{7E222E84-5DE2-4860-B0DD-1CB00EEF4F48}">
      <dsp:nvSpPr>
        <dsp:cNvPr id="0" name=""/>
        <dsp:cNvSpPr/>
      </dsp:nvSpPr>
      <dsp:spPr>
        <a:xfrm>
          <a:off x="0" y="3142401"/>
          <a:ext cx="10515600" cy="1216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solidFill>
                <a:schemeClr val="tx1"/>
              </a:solidFill>
            </a:rPr>
            <a:t>Patients primarily learn about treatment options in India from their local doctors. Strengthening collaborations and communication channels between doctors in both countries is essential for providing accurate and up-to-date information to patients.</a:t>
          </a:r>
          <a:endParaRPr lang="en-IN" sz="1800" kern="1200">
            <a:solidFill>
              <a:schemeClr val="tx1"/>
            </a:solidFill>
          </a:endParaRPr>
        </a:p>
      </dsp:txBody>
      <dsp:txXfrm>
        <a:off x="59399" y="3201800"/>
        <a:ext cx="103968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5F896-724F-4AA7-A429-067AAD6762A1}">
      <dsp:nvSpPr>
        <dsp:cNvPr id="0" name=""/>
        <dsp:cNvSpPr/>
      </dsp:nvSpPr>
      <dsp:spPr>
        <a:xfrm>
          <a:off x="0" y="7853"/>
          <a:ext cx="11671300" cy="800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a:solidFill>
                <a:schemeClr val="tx1"/>
              </a:solidFill>
            </a:rPr>
            <a:t>The existing literature review may benefit from more research paper and reports on this topic to ensure the inclusion of the most recent studies and findings in the field.</a:t>
          </a:r>
          <a:endParaRPr lang="en-IN" sz="2000" kern="1200" dirty="0">
            <a:solidFill>
              <a:schemeClr val="tx1"/>
            </a:solidFill>
          </a:endParaRPr>
        </a:p>
      </dsp:txBody>
      <dsp:txXfrm>
        <a:off x="39066" y="46919"/>
        <a:ext cx="11593168" cy="722147"/>
      </dsp:txXfrm>
    </dsp:sp>
    <dsp:sp modelId="{19BCD5BD-1C72-4632-90F2-3E623B744D4A}">
      <dsp:nvSpPr>
        <dsp:cNvPr id="0" name=""/>
        <dsp:cNvSpPr/>
      </dsp:nvSpPr>
      <dsp:spPr>
        <a:xfrm>
          <a:off x="0" y="825413"/>
          <a:ext cx="11671300" cy="80027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solidFill>
                <a:schemeClr val="tx1"/>
              </a:solidFill>
            </a:rPr>
            <a:t>The selection of study sites was based on convenience, which may limit the generalizability of the results to a broader population.</a:t>
          </a:r>
        </a:p>
      </dsp:txBody>
      <dsp:txXfrm>
        <a:off x="39066" y="864479"/>
        <a:ext cx="11593168" cy="722147"/>
      </dsp:txXfrm>
    </dsp:sp>
    <dsp:sp modelId="{1DB5EC44-EAC3-4A7D-8501-F02FE14F57BF}">
      <dsp:nvSpPr>
        <dsp:cNvPr id="0" name=""/>
        <dsp:cNvSpPr/>
      </dsp:nvSpPr>
      <dsp:spPr>
        <a:xfrm>
          <a:off x="0" y="1642973"/>
          <a:ext cx="11671300" cy="80027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solidFill>
                <a:schemeClr val="tx1"/>
              </a:solidFill>
            </a:rPr>
            <a:t>The sample size and sampling methods were chosen for practical reasons, considering factors such as time and resource constraints. This could impact the sample representation and limit the validity of the study.</a:t>
          </a:r>
        </a:p>
      </dsp:txBody>
      <dsp:txXfrm>
        <a:off x="39066" y="1682039"/>
        <a:ext cx="11593168" cy="722147"/>
      </dsp:txXfrm>
    </dsp:sp>
    <dsp:sp modelId="{055CF27D-398F-4209-9BB0-E813EF549744}">
      <dsp:nvSpPr>
        <dsp:cNvPr id="0" name=""/>
        <dsp:cNvSpPr/>
      </dsp:nvSpPr>
      <dsp:spPr>
        <a:xfrm>
          <a:off x="0" y="2460533"/>
          <a:ext cx="11671300" cy="80027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solidFill>
                <a:schemeClr val="tx1"/>
              </a:solidFill>
            </a:rPr>
            <a:t>The data collection tool used in the study was not standardized, which might introduce variability and potential biases into the data.</a:t>
          </a:r>
        </a:p>
      </dsp:txBody>
      <dsp:txXfrm>
        <a:off x="39066" y="2499599"/>
        <a:ext cx="11593168" cy="722147"/>
      </dsp:txXfrm>
    </dsp:sp>
    <dsp:sp modelId="{5A2BFC44-46B4-4B2C-ABD3-70A262562C32}">
      <dsp:nvSpPr>
        <dsp:cNvPr id="0" name=""/>
        <dsp:cNvSpPr/>
      </dsp:nvSpPr>
      <dsp:spPr>
        <a:xfrm>
          <a:off x="0" y="3278093"/>
          <a:ext cx="11671300" cy="80027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solidFill>
                <a:schemeClr val="tx1"/>
              </a:solidFill>
            </a:rPr>
            <a:t>The measures employed in the study might have inherent limitations or biases that could influence the obtained results.</a:t>
          </a:r>
        </a:p>
      </dsp:txBody>
      <dsp:txXfrm>
        <a:off x="39066" y="3317159"/>
        <a:ext cx="11593168" cy="722147"/>
      </dsp:txXfrm>
    </dsp:sp>
    <dsp:sp modelId="{341A45CE-997F-4BD0-8E2C-E78F88534E2B}">
      <dsp:nvSpPr>
        <dsp:cNvPr id="0" name=""/>
        <dsp:cNvSpPr/>
      </dsp:nvSpPr>
      <dsp:spPr>
        <a:xfrm>
          <a:off x="0" y="4095653"/>
          <a:ext cx="11671300" cy="8002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solidFill>
                <a:schemeClr val="tx1"/>
              </a:solidFill>
            </a:rPr>
            <a:t>Due to certain constraints or limitations, the study was unable to generate a specific test hypothesis. This might affect the precision and focus of the research findings.</a:t>
          </a:r>
        </a:p>
      </dsp:txBody>
      <dsp:txXfrm>
        <a:off x="39066" y="4134719"/>
        <a:ext cx="11593168" cy="722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4ADB3-D1F7-43BA-B832-FA6741676BFB}">
      <dsp:nvSpPr>
        <dsp:cNvPr id="0" name=""/>
        <dsp:cNvSpPr/>
      </dsp:nvSpPr>
      <dsp:spPr>
        <a:xfrm>
          <a:off x="0" y="38889"/>
          <a:ext cx="10515600" cy="1389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i="1"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Ministry of tourism,</a:t>
          </a: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Government of India, Jan 27</a:t>
          </a:r>
          <a:r>
            <a:rPr lang="en-IN" sz="1800" u="none" strike="noStrike" kern="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2022. National Strategy and Roadmap for Medical and Wellness Tourism. </a:t>
          </a:r>
        </a:p>
        <a:p>
          <a:pPr marL="0" lvl="0" indent="0" algn="l" defTabSz="800100">
            <a:lnSpc>
              <a:spcPct val="90000"/>
            </a:lnSpc>
            <a:spcBef>
              <a:spcPct val="0"/>
            </a:spcBef>
            <a:spcAft>
              <a:spcPct val="35000"/>
            </a:spcAft>
            <a:buNone/>
          </a:pP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from-  </a:t>
          </a:r>
          <a:r>
            <a:rPr lang="en-IN" sz="1800" u="none" strike="noStrike"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xmlns:r="http://schemas.openxmlformats.org/officeDocument/2006/relationships" r:id="rId1"/>
            </a:rPr>
            <a:t>https://tourism.gov.in/sites/default/files/2022-05/National%20Strategy%20and%20Roadmap%20for%20Medical%20and%20Wellness%20Tourism.pdf</a:t>
          </a:r>
          <a:r>
            <a:rPr lang="en-US" sz="1800" kern="1200" dirty="0">
              <a:solidFill>
                <a:schemeClr val="tx1"/>
              </a:solidFill>
            </a:rPr>
            <a:t> </a:t>
          </a:r>
          <a:endParaRPr lang="en-IN" sz="1800" kern="1200" dirty="0">
            <a:solidFill>
              <a:schemeClr val="tx1"/>
            </a:solidFill>
          </a:endParaRPr>
        </a:p>
      </dsp:txBody>
      <dsp:txXfrm>
        <a:off x="67852" y="106741"/>
        <a:ext cx="10379896" cy="1254256"/>
      </dsp:txXfrm>
    </dsp:sp>
    <dsp:sp modelId="{DD040F83-DB3D-4F89-A854-8CB506276AA1}">
      <dsp:nvSpPr>
        <dsp:cNvPr id="0" name=""/>
        <dsp:cNvSpPr/>
      </dsp:nvSpPr>
      <dsp:spPr>
        <a:xfrm>
          <a:off x="0" y="1480689"/>
          <a:ext cx="10515600" cy="13899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FICCI IMS Knowledge Paper, Oct 3</a:t>
          </a:r>
          <a:r>
            <a:rPr lang="en-IN" sz="1800" u="none" strike="noStrike" kern="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a:t>
          </a: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2016. Medical Value Travel in India – Enhancing Value in MVT.</a:t>
          </a:r>
        </a:p>
        <a:p>
          <a:pPr marL="0" lvl="0" indent="0" algn="l" defTabSz="800100">
            <a:lnSpc>
              <a:spcPct val="90000"/>
            </a:lnSpc>
            <a:spcBef>
              <a:spcPct val="0"/>
            </a:spcBef>
            <a:spcAft>
              <a:spcPct val="35000"/>
            </a:spcAft>
            <a:buNone/>
          </a:pPr>
          <a:r>
            <a:rPr lang="en-IN" sz="180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Available from- </a:t>
          </a:r>
          <a:r>
            <a:rPr lang="en-IN" sz="18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xmlns:r="http://schemas.openxmlformats.org/officeDocument/2006/relationships" r:id="rId2"/>
            </a:rPr>
            <a:t>https://www.ficci.in/Medical-Value-Travel-Report.pdf</a:t>
          </a:r>
          <a:endParaRPr lang="en-IN" sz="1800" kern="1200" dirty="0"/>
        </a:p>
      </dsp:txBody>
      <dsp:txXfrm>
        <a:off x="67852" y="1548541"/>
        <a:ext cx="10379896" cy="1254256"/>
      </dsp:txXfrm>
    </dsp:sp>
    <dsp:sp modelId="{225842DC-0A12-4943-A094-26AAB4EA3C4F}">
      <dsp:nvSpPr>
        <dsp:cNvPr id="0" name=""/>
        <dsp:cNvSpPr/>
      </dsp:nvSpPr>
      <dsp:spPr>
        <a:xfrm>
          <a:off x="0" y="2922489"/>
          <a:ext cx="10515600" cy="1389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u="none" strike="noStrike" kern="1200" dirty="0">
              <a:solidFill>
                <a:schemeClr val="tx1"/>
              </a:solidFill>
              <a:effectLst/>
              <a:latin typeface="+mn-lt"/>
              <a:ea typeface="Calibri" panose="020F0502020204030204" pitchFamily="34" charset="0"/>
              <a:cs typeface="Times New Roman" panose="02020603050405020304" pitchFamily="18" charset="0"/>
            </a:rPr>
            <a:t>Johnston, R., Crooks, V. A., Snyder, J., &amp; Kingsbury, P. (2010). What is known about the effects of medical tourism in destination and departure countries? A scoping review. </a:t>
          </a:r>
          <a:r>
            <a:rPr lang="en-IN" sz="1800" i="1" u="none" strike="noStrike" kern="1200" dirty="0">
              <a:solidFill>
                <a:schemeClr val="tx1"/>
              </a:solidFill>
              <a:effectLst/>
              <a:latin typeface="+mn-lt"/>
              <a:ea typeface="Calibri" panose="020F0502020204030204" pitchFamily="34" charset="0"/>
              <a:cs typeface="Times New Roman" panose="02020603050405020304" pitchFamily="18" charset="0"/>
            </a:rPr>
            <a:t>International Journal for Equity in Health</a:t>
          </a:r>
          <a:r>
            <a:rPr lang="en-IN" sz="1800" u="none" strike="noStrike" kern="1200" dirty="0">
              <a:solidFill>
                <a:schemeClr val="tx1"/>
              </a:solidFill>
              <a:effectLst/>
              <a:latin typeface="+mn-lt"/>
              <a:ea typeface="Calibri" panose="020F0502020204030204" pitchFamily="34" charset="0"/>
              <a:cs typeface="Times New Roman" panose="02020603050405020304" pitchFamily="18" charset="0"/>
            </a:rPr>
            <a:t>, </a:t>
          </a:r>
          <a:r>
            <a:rPr lang="en-IN" sz="1800" i="1" u="none" strike="noStrike" kern="1200" dirty="0">
              <a:solidFill>
                <a:schemeClr val="tx1"/>
              </a:solidFill>
              <a:effectLst/>
              <a:latin typeface="+mn-lt"/>
              <a:ea typeface="Calibri" panose="020F0502020204030204" pitchFamily="34" charset="0"/>
              <a:cs typeface="Times New Roman" panose="02020603050405020304" pitchFamily="18" charset="0"/>
            </a:rPr>
            <a:t>9</a:t>
          </a:r>
          <a:r>
            <a:rPr lang="en-IN" sz="1800" u="none" strike="noStrike" kern="1200" dirty="0">
              <a:solidFill>
                <a:schemeClr val="tx1"/>
              </a:solidFill>
              <a:effectLst/>
              <a:latin typeface="+mn-lt"/>
              <a:ea typeface="Calibri" panose="020F0502020204030204" pitchFamily="34" charset="0"/>
              <a:cs typeface="Times New Roman" panose="02020603050405020304" pitchFamily="18" charset="0"/>
            </a:rPr>
            <a:t>(1), 24. </a:t>
          </a:r>
        </a:p>
        <a:p>
          <a:pPr marL="0" lvl="0" indent="0" algn="l" defTabSz="800100">
            <a:lnSpc>
              <a:spcPct val="90000"/>
            </a:lnSpc>
            <a:spcBef>
              <a:spcPct val="0"/>
            </a:spcBef>
            <a:spcAft>
              <a:spcPct val="35000"/>
            </a:spcAft>
            <a:buNone/>
          </a:pPr>
          <a:r>
            <a:rPr lang="en-IN" sz="1800" u="none" strike="noStrike" kern="1200" dirty="0">
              <a:solidFill>
                <a:schemeClr val="tx1"/>
              </a:solidFill>
              <a:effectLst/>
              <a:latin typeface="+mn-lt"/>
              <a:ea typeface="Calibri" panose="020F0502020204030204" pitchFamily="34" charset="0"/>
              <a:cs typeface="Times New Roman" panose="02020603050405020304" pitchFamily="18" charset="0"/>
            </a:rPr>
            <a:t>Available from- </a:t>
          </a:r>
          <a:r>
            <a:rPr lang="en-IN" sz="1800" u="none" strike="noStrike" kern="12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xmlns:r="http://schemas.openxmlformats.org/officeDocument/2006/relationships" r:id="rId3"/>
            </a:rPr>
            <a:t>https://doi.org/10.1186/1475-9276-9-24</a:t>
          </a:r>
          <a:endParaRPr lang="en-IN" sz="1800" u="none" strike="noStrike" kern="1200" dirty="0">
            <a:effectLst/>
            <a:latin typeface="Arial" panose="020B0604020202020204" pitchFamily="34" charset="0"/>
            <a:ea typeface="Calibri" panose="020F0502020204030204" pitchFamily="34" charset="0"/>
            <a:cs typeface="Times New Roman" panose="02020603050405020304" pitchFamily="18" charset="0"/>
          </a:endParaRPr>
        </a:p>
      </dsp:txBody>
      <dsp:txXfrm>
        <a:off x="67852" y="2990341"/>
        <a:ext cx="10379896" cy="12542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6/16/2023</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6/16/2023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6/16/2023</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6/16/2023</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44A1C-8EC2-08A7-76BD-A62A93CBB7D1}"/>
              </a:ext>
            </a:extLst>
          </p:cNvPr>
          <p:cNvSpPr>
            <a:spLocks noGrp="1"/>
          </p:cNvSpPr>
          <p:nvPr>
            <p:ph idx="1"/>
          </p:nvPr>
        </p:nvSpPr>
        <p:spPr>
          <a:xfrm>
            <a:off x="5791200" y="2319337"/>
            <a:ext cx="6311900" cy="1731963"/>
          </a:xfrm>
        </p:spPr>
        <p:txBody>
          <a:bodyPr/>
          <a:lstStyle/>
          <a:p>
            <a:pPr marL="0" indent="0">
              <a:buNone/>
            </a:pPr>
            <a:r>
              <a:rPr lang="en-US" b="1" i="0" dirty="0">
                <a:solidFill>
                  <a:schemeClr val="accent5">
                    <a:lumMod val="50000"/>
                  </a:schemeClr>
                </a:solidFill>
                <a:effectLst/>
                <a:cs typeface="Arial" panose="020B0604020202020204" pitchFamily="34" charset="0"/>
              </a:rPr>
              <a:t>Assessment of Medical Value Travel in India- Analysis of Treatment Preferences and Key Factors Influencing International Patients</a:t>
            </a:r>
            <a:endParaRPr lang="en-US" b="1" dirty="0">
              <a:solidFill>
                <a:schemeClr val="accent5">
                  <a:lumMod val="50000"/>
                </a:schemeClr>
              </a:solidFill>
              <a:cs typeface="Arial" panose="020B0604020202020204" pitchFamily="34" charset="0"/>
            </a:endParaRPr>
          </a:p>
          <a:p>
            <a:pPr marL="0" indent="0">
              <a:buNone/>
            </a:pPr>
            <a:endParaRPr lang="en-IN" dirty="0"/>
          </a:p>
        </p:txBody>
      </p:sp>
      <p:pic>
        <p:nvPicPr>
          <p:cNvPr id="4" name="Picture 3">
            <a:extLst>
              <a:ext uri="{FF2B5EF4-FFF2-40B4-BE49-F238E27FC236}">
                <a16:creationId xmlns:a16="http://schemas.microsoft.com/office/drawing/2014/main" id="{C9CF4A75-C968-B020-1CD6-4A87CF51BD92}"/>
              </a:ext>
            </a:extLst>
          </p:cNvPr>
          <p:cNvPicPr>
            <a:picLocks noChangeAspect="1"/>
          </p:cNvPicPr>
          <p:nvPr/>
        </p:nvPicPr>
        <p:blipFill rotWithShape="1">
          <a:blip r:embed="rId2">
            <a:extLst>
              <a:ext uri="{28A0092B-C50C-407E-A947-70E740481C1C}">
                <a14:useLocalDpi xmlns:a14="http://schemas.microsoft.com/office/drawing/2010/main" val="0"/>
              </a:ext>
            </a:extLst>
          </a:blip>
          <a:srcRect t="18802" r="18040" b="14185"/>
          <a:stretch/>
        </p:blipFill>
        <p:spPr>
          <a:xfrm>
            <a:off x="0" y="0"/>
            <a:ext cx="5791200" cy="6858000"/>
          </a:xfrm>
          <a:prstGeom prst="rect">
            <a:avLst/>
          </a:prstGeom>
        </p:spPr>
      </p:pic>
      <p:sp>
        <p:nvSpPr>
          <p:cNvPr id="7" name="Title 1">
            <a:extLst>
              <a:ext uri="{FF2B5EF4-FFF2-40B4-BE49-F238E27FC236}">
                <a16:creationId xmlns:a16="http://schemas.microsoft.com/office/drawing/2014/main" id="{759D67A4-94A1-56ED-55E3-1E2D10E1FB4A}"/>
              </a:ext>
            </a:extLst>
          </p:cNvPr>
          <p:cNvSpPr txBox="1">
            <a:spLocks/>
          </p:cNvSpPr>
          <p:nvPr/>
        </p:nvSpPr>
        <p:spPr>
          <a:xfrm>
            <a:off x="5791200" y="4727962"/>
            <a:ext cx="5609222" cy="775146"/>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000" b="1" dirty="0">
                <a:solidFill>
                  <a:srgbClr val="ED7D31"/>
                </a:solidFill>
              </a:rPr>
              <a:t>Mentor- Dr Ekta Saroha</a:t>
            </a:r>
          </a:p>
          <a:p>
            <a:br>
              <a:rPr lang="en-IN" sz="2000" b="1" dirty="0">
                <a:solidFill>
                  <a:srgbClr val="ED7D31"/>
                </a:solidFill>
              </a:rPr>
            </a:br>
            <a:r>
              <a:rPr lang="en-IN" sz="2000" b="1" dirty="0">
                <a:solidFill>
                  <a:srgbClr val="ED7D31"/>
                </a:solidFill>
              </a:rPr>
              <a:t>Presented By- Dr Akanksha</a:t>
            </a:r>
            <a:endParaRPr lang="en-US" sz="2000" dirty="0">
              <a:solidFill>
                <a:srgbClr val="ED7D31"/>
              </a:solidFill>
              <a:latin typeface="Franklin Gothic Book" panose="020B0503020102020204" pitchFamily="34" charset="0"/>
              <a:cs typeface="Segoe UI" panose="020B0502040204020203" pitchFamily="34" charset="0"/>
            </a:endParaRPr>
          </a:p>
        </p:txBody>
      </p:sp>
      <p:pic>
        <p:nvPicPr>
          <p:cNvPr id="8" name="Picture 7">
            <a:extLst>
              <a:ext uri="{FF2B5EF4-FFF2-40B4-BE49-F238E27FC236}">
                <a16:creationId xmlns:a16="http://schemas.microsoft.com/office/drawing/2014/main" id="{AA92E61E-6389-574D-487C-5A7BBF450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599" y="16852"/>
            <a:ext cx="2438400" cy="1238250"/>
          </a:xfrm>
          <a:prstGeom prst="rect">
            <a:avLst/>
          </a:prstGeom>
        </p:spPr>
      </p:pic>
      <p:pic>
        <p:nvPicPr>
          <p:cNvPr id="2" name="Picture 1">
            <a:extLst>
              <a:ext uri="{FF2B5EF4-FFF2-40B4-BE49-F238E27FC236}">
                <a16:creationId xmlns:a16="http://schemas.microsoft.com/office/drawing/2014/main" id="{D281F9F0-746E-F2F0-E5E6-A3DFFF6A0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74" y="95693"/>
            <a:ext cx="2860158" cy="1414129"/>
          </a:xfrm>
          <a:prstGeom prst="rect">
            <a:avLst/>
          </a:prstGeom>
        </p:spPr>
      </p:pic>
    </p:spTree>
    <p:extLst>
      <p:ext uri="{BB962C8B-B14F-4D97-AF65-F5344CB8AC3E}">
        <p14:creationId xmlns:p14="http://schemas.microsoft.com/office/powerpoint/2010/main" val="38660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4537-E817-8BF0-A632-C82E5D278F65}"/>
              </a:ext>
            </a:extLst>
          </p:cNvPr>
          <p:cNvSpPr>
            <a:spLocks noGrp="1"/>
          </p:cNvSpPr>
          <p:nvPr>
            <p:ph type="title"/>
          </p:nvPr>
        </p:nvSpPr>
        <p:spPr>
          <a:xfrm>
            <a:off x="952500" y="365125"/>
            <a:ext cx="10515600" cy="1325563"/>
          </a:xfrm>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p>
        </p:txBody>
      </p:sp>
      <p:sp>
        <p:nvSpPr>
          <p:cNvPr id="5" name="Rectangle: Rounded Corners 4">
            <a:extLst>
              <a:ext uri="{FF2B5EF4-FFF2-40B4-BE49-F238E27FC236}">
                <a16:creationId xmlns:a16="http://schemas.microsoft.com/office/drawing/2014/main" id="{F47211A1-B277-12C3-2756-43FEED602DE1}"/>
              </a:ext>
            </a:extLst>
          </p:cNvPr>
          <p:cNvSpPr/>
          <p:nvPr/>
        </p:nvSpPr>
        <p:spPr>
          <a:xfrm>
            <a:off x="130633" y="5656983"/>
            <a:ext cx="5225142" cy="899513"/>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The gender information data shows that the number of male patients are more than the number of females. </a:t>
            </a:r>
          </a:p>
        </p:txBody>
      </p:sp>
      <p:graphicFrame>
        <p:nvGraphicFramePr>
          <p:cNvPr id="3" name="Chart 2">
            <a:extLst>
              <a:ext uri="{FF2B5EF4-FFF2-40B4-BE49-F238E27FC236}">
                <a16:creationId xmlns:a16="http://schemas.microsoft.com/office/drawing/2014/main" id="{5A4C0ACB-3C87-B2A9-9AF8-66346630FA15}"/>
              </a:ext>
            </a:extLst>
          </p:cNvPr>
          <p:cNvGraphicFramePr>
            <a:graphicFrameLocks/>
          </p:cNvGraphicFramePr>
          <p:nvPr>
            <p:extLst>
              <p:ext uri="{D42A27DB-BD31-4B8C-83A1-F6EECF244321}">
                <p14:modId xmlns:p14="http://schemas.microsoft.com/office/powerpoint/2010/main" val="2518889712"/>
              </p:ext>
            </p:extLst>
          </p:nvPr>
        </p:nvGraphicFramePr>
        <p:xfrm>
          <a:off x="-1169719" y="1309554"/>
          <a:ext cx="7843652" cy="4484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DB224D9-55D1-B9BC-2A2E-6B14A8B7D52E}"/>
              </a:ext>
            </a:extLst>
          </p:cNvPr>
          <p:cNvGraphicFramePr>
            <a:graphicFrameLocks/>
          </p:cNvGraphicFramePr>
          <p:nvPr>
            <p:extLst>
              <p:ext uri="{D42A27DB-BD31-4B8C-83A1-F6EECF244321}">
                <p14:modId xmlns:p14="http://schemas.microsoft.com/office/powerpoint/2010/main" val="2411485753"/>
              </p:ext>
            </p:extLst>
          </p:nvPr>
        </p:nvGraphicFramePr>
        <p:xfrm>
          <a:off x="6395851" y="1171026"/>
          <a:ext cx="5431971" cy="446516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3C7A8474-04BD-E2E8-2A35-30A63D09260F}"/>
              </a:ext>
            </a:extLst>
          </p:cNvPr>
          <p:cNvSpPr/>
          <p:nvPr/>
        </p:nvSpPr>
        <p:spPr>
          <a:xfrm>
            <a:off x="6602680" y="5646822"/>
            <a:ext cx="5119420" cy="899513"/>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Above data represents that 80% patients are insurance holders.</a:t>
            </a:r>
          </a:p>
        </p:txBody>
      </p:sp>
      <p:pic>
        <p:nvPicPr>
          <p:cNvPr id="8" name="Picture 7">
            <a:extLst>
              <a:ext uri="{FF2B5EF4-FFF2-40B4-BE49-F238E27FC236}">
                <a16:creationId xmlns:a16="http://schemas.microsoft.com/office/drawing/2014/main" id="{36BC0985-17BA-DBC0-FA2A-A5533CD81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spTree>
    <p:extLst>
      <p:ext uri="{BB962C8B-B14F-4D97-AF65-F5344CB8AC3E}">
        <p14:creationId xmlns:p14="http://schemas.microsoft.com/office/powerpoint/2010/main" val="370178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4537-E817-8BF0-A632-C82E5D278F65}"/>
              </a:ext>
            </a:extLst>
          </p:cNvPr>
          <p:cNvSpPr>
            <a:spLocks noGrp="1"/>
          </p:cNvSpPr>
          <p:nvPr>
            <p:ph type="title"/>
          </p:nvPr>
        </p:nvSpPr>
        <p:spPr>
          <a:xfrm>
            <a:off x="838200" y="336678"/>
            <a:ext cx="10515600" cy="1325563"/>
          </a:xfrm>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p>
        </p:txBody>
      </p:sp>
      <p:sp>
        <p:nvSpPr>
          <p:cNvPr id="5" name="Rectangle: Rounded Corners 4">
            <a:extLst>
              <a:ext uri="{FF2B5EF4-FFF2-40B4-BE49-F238E27FC236}">
                <a16:creationId xmlns:a16="http://schemas.microsoft.com/office/drawing/2014/main" id="{F47211A1-B277-12C3-2756-43FEED602DE1}"/>
              </a:ext>
            </a:extLst>
          </p:cNvPr>
          <p:cNvSpPr/>
          <p:nvPr/>
        </p:nvSpPr>
        <p:spPr>
          <a:xfrm>
            <a:off x="6241312" y="5943600"/>
            <a:ext cx="5236049" cy="729375"/>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sz="2000" dirty="0"/>
              <a:t>The graph represents that the maximum number of patients are from Kenya</a:t>
            </a:r>
          </a:p>
        </p:txBody>
      </p:sp>
      <p:pic>
        <p:nvPicPr>
          <p:cNvPr id="6" name="Picture 5">
            <a:extLst>
              <a:ext uri="{FF2B5EF4-FFF2-40B4-BE49-F238E27FC236}">
                <a16:creationId xmlns:a16="http://schemas.microsoft.com/office/drawing/2014/main" id="{8616D1E9-C34A-A5AD-08AA-724A7D615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7CD1F8A3-D0BD-13B3-C708-3F25CBD2E1AA}"/>
              </a:ext>
            </a:extLst>
          </p:cNvPr>
          <p:cNvGraphicFramePr>
            <a:graphicFrameLocks noGrp="1"/>
          </p:cNvGraphicFramePr>
          <p:nvPr>
            <p:extLst>
              <p:ext uri="{D42A27DB-BD31-4B8C-83A1-F6EECF244321}">
                <p14:modId xmlns:p14="http://schemas.microsoft.com/office/powerpoint/2010/main" val="4100130426"/>
              </p:ext>
            </p:extLst>
          </p:nvPr>
        </p:nvGraphicFramePr>
        <p:xfrm>
          <a:off x="337459" y="1616213"/>
          <a:ext cx="4075052" cy="4896398"/>
        </p:xfrm>
        <a:graphic>
          <a:graphicData uri="http://schemas.openxmlformats.org/drawingml/2006/table">
            <a:tbl>
              <a:tblPr>
                <a:tableStyleId>{C4B1156A-380E-4F78-BDF5-A606A8083BF9}</a:tableStyleId>
              </a:tblPr>
              <a:tblGrid>
                <a:gridCol w="1434748">
                  <a:extLst>
                    <a:ext uri="{9D8B030D-6E8A-4147-A177-3AD203B41FA5}">
                      <a16:colId xmlns:a16="http://schemas.microsoft.com/office/drawing/2014/main" val="898898460"/>
                    </a:ext>
                  </a:extLst>
                </a:gridCol>
                <a:gridCol w="1104151">
                  <a:extLst>
                    <a:ext uri="{9D8B030D-6E8A-4147-A177-3AD203B41FA5}">
                      <a16:colId xmlns:a16="http://schemas.microsoft.com/office/drawing/2014/main" val="2283986548"/>
                    </a:ext>
                  </a:extLst>
                </a:gridCol>
                <a:gridCol w="1536153">
                  <a:extLst>
                    <a:ext uri="{9D8B030D-6E8A-4147-A177-3AD203B41FA5}">
                      <a16:colId xmlns:a16="http://schemas.microsoft.com/office/drawing/2014/main" val="3212879706"/>
                    </a:ext>
                  </a:extLst>
                </a:gridCol>
              </a:tblGrid>
              <a:tr h="535249">
                <a:tc>
                  <a:txBody>
                    <a:bodyPr/>
                    <a:lstStyle/>
                    <a:p>
                      <a:pPr algn="ctr" fontAlgn="b"/>
                      <a:r>
                        <a:rPr lang="en-IN" sz="1800" b="1" u="none" strike="noStrike" dirty="0">
                          <a:effectLst/>
                          <a:latin typeface="+mn-lt"/>
                        </a:rPr>
                        <a:t>Country Name</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latin typeface="+mn-lt"/>
                        </a:rPr>
                        <a:t>No. of Patients</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latin typeface="+mn-lt"/>
                        </a:rPr>
                        <a:t>Percentage</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2292790246"/>
                  </a:ext>
                </a:extLst>
              </a:tr>
              <a:tr h="361784">
                <a:tc>
                  <a:txBody>
                    <a:bodyPr/>
                    <a:lstStyle/>
                    <a:p>
                      <a:pPr algn="ctr" fontAlgn="b"/>
                      <a:r>
                        <a:rPr lang="en-IN" sz="1800" b="0" i="0" u="none" strike="noStrike">
                          <a:solidFill>
                            <a:srgbClr val="000000"/>
                          </a:solidFill>
                          <a:effectLst/>
                          <a:latin typeface="+mn-lt"/>
                        </a:rPr>
                        <a:t>Kenya</a:t>
                      </a:r>
                    </a:p>
                  </a:txBody>
                  <a:tcPr marL="6350" marR="6350" marT="6350" marB="0" anchor="ctr"/>
                </a:tc>
                <a:tc>
                  <a:txBody>
                    <a:bodyPr/>
                    <a:lstStyle/>
                    <a:p>
                      <a:pPr algn="ctr" fontAlgn="b"/>
                      <a:r>
                        <a:rPr lang="en-IN" sz="1800" b="0" i="0" u="none" strike="noStrike">
                          <a:solidFill>
                            <a:srgbClr val="000000"/>
                          </a:solidFill>
                          <a:effectLst/>
                          <a:latin typeface="+mn-lt"/>
                        </a:rPr>
                        <a:t>7</a:t>
                      </a:r>
                    </a:p>
                  </a:txBody>
                  <a:tcPr marL="6350" marR="6350" marT="6350" marB="0" anchor="ctr"/>
                </a:tc>
                <a:tc>
                  <a:txBody>
                    <a:bodyPr/>
                    <a:lstStyle/>
                    <a:p>
                      <a:pPr algn="ctr" fontAlgn="b"/>
                      <a:r>
                        <a:rPr lang="en-IN" sz="1800" b="0" i="0" u="none" strike="noStrike">
                          <a:solidFill>
                            <a:srgbClr val="000000"/>
                          </a:solidFill>
                          <a:effectLst/>
                          <a:latin typeface="+mn-lt"/>
                        </a:rPr>
                        <a:t>23%</a:t>
                      </a:r>
                    </a:p>
                  </a:txBody>
                  <a:tcPr marL="6350" marR="6350" marT="6350" marB="0" anchor="ctr"/>
                </a:tc>
                <a:extLst>
                  <a:ext uri="{0D108BD9-81ED-4DB2-BD59-A6C34878D82A}">
                    <a16:rowId xmlns:a16="http://schemas.microsoft.com/office/drawing/2014/main" val="362663969"/>
                  </a:ext>
                </a:extLst>
              </a:tr>
              <a:tr h="361784">
                <a:tc>
                  <a:txBody>
                    <a:bodyPr/>
                    <a:lstStyle/>
                    <a:p>
                      <a:pPr algn="ctr" fontAlgn="b"/>
                      <a:r>
                        <a:rPr lang="en-IN" sz="1800" b="0" i="0" u="none" strike="noStrike">
                          <a:solidFill>
                            <a:srgbClr val="000000"/>
                          </a:solidFill>
                          <a:effectLst/>
                          <a:latin typeface="+mn-lt"/>
                        </a:rPr>
                        <a:t>Bangladesh</a:t>
                      </a:r>
                    </a:p>
                  </a:txBody>
                  <a:tcPr marL="6350" marR="6350" marT="6350" marB="0" anchor="ctr"/>
                </a:tc>
                <a:tc>
                  <a:txBody>
                    <a:bodyPr/>
                    <a:lstStyle/>
                    <a:p>
                      <a:pPr algn="ctr" fontAlgn="b"/>
                      <a:r>
                        <a:rPr lang="en-IN" sz="1800" b="0" i="0" u="none" strike="noStrike">
                          <a:solidFill>
                            <a:srgbClr val="000000"/>
                          </a:solidFill>
                          <a:effectLst/>
                          <a:latin typeface="+mn-lt"/>
                        </a:rPr>
                        <a:t>4</a:t>
                      </a:r>
                    </a:p>
                  </a:txBody>
                  <a:tcPr marL="6350" marR="6350" marT="6350" marB="0" anchor="ctr"/>
                </a:tc>
                <a:tc>
                  <a:txBody>
                    <a:bodyPr/>
                    <a:lstStyle/>
                    <a:p>
                      <a:pPr algn="ctr" fontAlgn="b"/>
                      <a:r>
                        <a:rPr lang="en-IN" sz="1800" b="0" i="0" u="none" strike="noStrike" dirty="0">
                          <a:solidFill>
                            <a:srgbClr val="000000"/>
                          </a:solidFill>
                          <a:effectLst/>
                          <a:latin typeface="+mn-lt"/>
                        </a:rPr>
                        <a:t>13%</a:t>
                      </a:r>
                    </a:p>
                  </a:txBody>
                  <a:tcPr marL="6350" marR="6350" marT="6350" marB="0" anchor="ctr"/>
                </a:tc>
                <a:extLst>
                  <a:ext uri="{0D108BD9-81ED-4DB2-BD59-A6C34878D82A}">
                    <a16:rowId xmlns:a16="http://schemas.microsoft.com/office/drawing/2014/main" val="2480386639"/>
                  </a:ext>
                </a:extLst>
              </a:tr>
              <a:tr h="361784">
                <a:tc>
                  <a:txBody>
                    <a:bodyPr/>
                    <a:lstStyle/>
                    <a:p>
                      <a:pPr algn="ctr" fontAlgn="b"/>
                      <a:r>
                        <a:rPr lang="en-IN" sz="1800" b="0" i="0" u="none" strike="noStrike">
                          <a:solidFill>
                            <a:srgbClr val="000000"/>
                          </a:solidFill>
                          <a:effectLst/>
                          <a:latin typeface="+mn-lt"/>
                        </a:rPr>
                        <a:t>Nepal</a:t>
                      </a:r>
                    </a:p>
                  </a:txBody>
                  <a:tcPr marL="6350" marR="6350" marT="6350" marB="0" anchor="ctr"/>
                </a:tc>
                <a:tc>
                  <a:txBody>
                    <a:bodyPr/>
                    <a:lstStyle/>
                    <a:p>
                      <a:pPr algn="ctr" fontAlgn="b"/>
                      <a:r>
                        <a:rPr lang="en-IN" sz="1800" b="0" i="0" u="none" strike="noStrike">
                          <a:solidFill>
                            <a:srgbClr val="000000"/>
                          </a:solidFill>
                          <a:effectLst/>
                          <a:latin typeface="+mn-lt"/>
                        </a:rPr>
                        <a:t>4</a:t>
                      </a:r>
                    </a:p>
                  </a:txBody>
                  <a:tcPr marL="6350" marR="6350" marT="6350" marB="0" anchor="ctr"/>
                </a:tc>
                <a:tc>
                  <a:txBody>
                    <a:bodyPr/>
                    <a:lstStyle/>
                    <a:p>
                      <a:pPr algn="ctr" fontAlgn="b"/>
                      <a:r>
                        <a:rPr lang="en-IN" sz="1800" b="0" i="0" u="none" strike="noStrike" dirty="0">
                          <a:solidFill>
                            <a:srgbClr val="000000"/>
                          </a:solidFill>
                          <a:effectLst/>
                          <a:latin typeface="+mn-lt"/>
                        </a:rPr>
                        <a:t>13%</a:t>
                      </a:r>
                    </a:p>
                  </a:txBody>
                  <a:tcPr marL="6350" marR="6350" marT="6350" marB="0" anchor="ctr"/>
                </a:tc>
                <a:extLst>
                  <a:ext uri="{0D108BD9-81ED-4DB2-BD59-A6C34878D82A}">
                    <a16:rowId xmlns:a16="http://schemas.microsoft.com/office/drawing/2014/main" val="3508929618"/>
                  </a:ext>
                </a:extLst>
              </a:tr>
              <a:tr h="361784">
                <a:tc>
                  <a:txBody>
                    <a:bodyPr/>
                    <a:lstStyle/>
                    <a:p>
                      <a:pPr algn="ctr" fontAlgn="b"/>
                      <a:r>
                        <a:rPr lang="en-IN" sz="1800" b="0" i="0" u="none" strike="noStrike" dirty="0">
                          <a:solidFill>
                            <a:srgbClr val="000000"/>
                          </a:solidFill>
                          <a:effectLst/>
                          <a:latin typeface="+mn-lt"/>
                        </a:rPr>
                        <a:t>Nigeria</a:t>
                      </a:r>
                    </a:p>
                  </a:txBody>
                  <a:tcPr marL="6350" marR="6350" marT="6350" marB="0" anchor="ctr"/>
                </a:tc>
                <a:tc>
                  <a:txBody>
                    <a:bodyPr/>
                    <a:lstStyle/>
                    <a:p>
                      <a:pPr algn="ctr" fontAlgn="b"/>
                      <a:r>
                        <a:rPr lang="en-IN" sz="1800" b="0" i="0" u="none" strike="noStrike" dirty="0">
                          <a:solidFill>
                            <a:srgbClr val="000000"/>
                          </a:solidFill>
                          <a:effectLst/>
                          <a:latin typeface="+mn-lt"/>
                        </a:rPr>
                        <a:t>4</a:t>
                      </a:r>
                    </a:p>
                  </a:txBody>
                  <a:tcPr marL="6350" marR="6350" marT="6350" marB="0" anchor="ctr"/>
                </a:tc>
                <a:tc>
                  <a:txBody>
                    <a:bodyPr/>
                    <a:lstStyle/>
                    <a:p>
                      <a:pPr algn="ctr" fontAlgn="b"/>
                      <a:r>
                        <a:rPr lang="en-IN" sz="1800" b="0" i="0" u="none" strike="noStrike">
                          <a:solidFill>
                            <a:srgbClr val="000000"/>
                          </a:solidFill>
                          <a:effectLst/>
                          <a:latin typeface="+mn-lt"/>
                        </a:rPr>
                        <a:t>13%</a:t>
                      </a:r>
                    </a:p>
                  </a:txBody>
                  <a:tcPr marL="6350" marR="6350" marT="6350" marB="0" anchor="ctr"/>
                </a:tc>
                <a:extLst>
                  <a:ext uri="{0D108BD9-81ED-4DB2-BD59-A6C34878D82A}">
                    <a16:rowId xmlns:a16="http://schemas.microsoft.com/office/drawing/2014/main" val="123411486"/>
                  </a:ext>
                </a:extLst>
              </a:tr>
              <a:tr h="361784">
                <a:tc>
                  <a:txBody>
                    <a:bodyPr/>
                    <a:lstStyle/>
                    <a:p>
                      <a:pPr algn="ctr" fontAlgn="b"/>
                      <a:r>
                        <a:rPr lang="en-IN" sz="1800" b="0" i="0" u="none" strike="noStrike">
                          <a:solidFill>
                            <a:srgbClr val="000000"/>
                          </a:solidFill>
                          <a:effectLst/>
                          <a:latin typeface="+mn-lt"/>
                        </a:rPr>
                        <a:t>Afghanistan</a:t>
                      </a:r>
                    </a:p>
                  </a:txBody>
                  <a:tcPr marL="6350" marR="6350" marT="6350" marB="0" anchor="ctr"/>
                </a:tc>
                <a:tc>
                  <a:txBody>
                    <a:bodyPr/>
                    <a:lstStyle/>
                    <a:p>
                      <a:pPr algn="ctr" fontAlgn="b"/>
                      <a:r>
                        <a:rPr lang="en-IN" sz="1800" b="0" i="0" u="none" strike="noStrike">
                          <a:solidFill>
                            <a:srgbClr val="000000"/>
                          </a:solidFill>
                          <a:effectLst/>
                          <a:latin typeface="+mn-lt"/>
                        </a:rPr>
                        <a:t>2</a:t>
                      </a:r>
                    </a:p>
                  </a:txBody>
                  <a:tcPr marL="6350" marR="6350" marT="6350" marB="0" anchor="ctr"/>
                </a:tc>
                <a:tc>
                  <a:txBody>
                    <a:bodyPr/>
                    <a:lstStyle/>
                    <a:p>
                      <a:pPr algn="ctr" fontAlgn="b"/>
                      <a:r>
                        <a:rPr lang="en-IN" sz="1800" b="0" i="0" u="none" strike="noStrike">
                          <a:solidFill>
                            <a:srgbClr val="000000"/>
                          </a:solidFill>
                          <a:effectLst/>
                          <a:latin typeface="+mn-lt"/>
                        </a:rPr>
                        <a:t>7%</a:t>
                      </a:r>
                    </a:p>
                  </a:txBody>
                  <a:tcPr marL="6350" marR="6350" marT="6350" marB="0" anchor="ctr"/>
                </a:tc>
                <a:extLst>
                  <a:ext uri="{0D108BD9-81ED-4DB2-BD59-A6C34878D82A}">
                    <a16:rowId xmlns:a16="http://schemas.microsoft.com/office/drawing/2014/main" val="1143903059"/>
                  </a:ext>
                </a:extLst>
              </a:tr>
              <a:tr h="361784">
                <a:tc>
                  <a:txBody>
                    <a:bodyPr/>
                    <a:lstStyle/>
                    <a:p>
                      <a:pPr algn="ctr" fontAlgn="b"/>
                      <a:r>
                        <a:rPr lang="en-IN" sz="1800" b="0" i="0" u="none" strike="noStrike">
                          <a:solidFill>
                            <a:srgbClr val="000000"/>
                          </a:solidFill>
                          <a:effectLst/>
                          <a:latin typeface="+mn-lt"/>
                        </a:rPr>
                        <a:t>Bhutan</a:t>
                      </a:r>
                    </a:p>
                  </a:txBody>
                  <a:tcPr marL="6350" marR="6350" marT="6350" marB="0" anchor="ctr"/>
                </a:tc>
                <a:tc>
                  <a:txBody>
                    <a:bodyPr/>
                    <a:lstStyle/>
                    <a:p>
                      <a:pPr algn="ctr" fontAlgn="b"/>
                      <a:r>
                        <a:rPr lang="en-IN" sz="1800" b="0" i="0" u="none" strike="noStrike">
                          <a:solidFill>
                            <a:srgbClr val="000000"/>
                          </a:solidFill>
                          <a:effectLst/>
                          <a:latin typeface="+mn-lt"/>
                        </a:rPr>
                        <a:t>2</a:t>
                      </a:r>
                    </a:p>
                  </a:txBody>
                  <a:tcPr marL="6350" marR="6350" marT="6350" marB="0" anchor="ctr"/>
                </a:tc>
                <a:tc>
                  <a:txBody>
                    <a:bodyPr/>
                    <a:lstStyle/>
                    <a:p>
                      <a:pPr algn="ctr" fontAlgn="b"/>
                      <a:r>
                        <a:rPr lang="en-IN" sz="1800" b="0" i="0" u="none" strike="noStrike">
                          <a:solidFill>
                            <a:srgbClr val="000000"/>
                          </a:solidFill>
                          <a:effectLst/>
                          <a:latin typeface="+mn-lt"/>
                        </a:rPr>
                        <a:t>7%</a:t>
                      </a:r>
                    </a:p>
                  </a:txBody>
                  <a:tcPr marL="6350" marR="6350" marT="6350" marB="0" anchor="ctr"/>
                </a:tc>
                <a:extLst>
                  <a:ext uri="{0D108BD9-81ED-4DB2-BD59-A6C34878D82A}">
                    <a16:rowId xmlns:a16="http://schemas.microsoft.com/office/drawing/2014/main" val="3929193591"/>
                  </a:ext>
                </a:extLst>
              </a:tr>
              <a:tr h="361784">
                <a:tc>
                  <a:txBody>
                    <a:bodyPr/>
                    <a:lstStyle/>
                    <a:p>
                      <a:pPr algn="ctr" fontAlgn="b"/>
                      <a:r>
                        <a:rPr lang="en-IN" sz="1800" b="0" i="0" u="none" strike="noStrike">
                          <a:solidFill>
                            <a:srgbClr val="000000"/>
                          </a:solidFill>
                          <a:effectLst/>
                          <a:latin typeface="+mn-lt"/>
                        </a:rPr>
                        <a:t>Sri Lanka</a:t>
                      </a:r>
                    </a:p>
                  </a:txBody>
                  <a:tcPr marL="6350" marR="6350" marT="6350" marB="0" anchor="ctr"/>
                </a:tc>
                <a:tc>
                  <a:txBody>
                    <a:bodyPr/>
                    <a:lstStyle/>
                    <a:p>
                      <a:pPr algn="ctr" fontAlgn="b"/>
                      <a:r>
                        <a:rPr lang="en-IN" sz="1800" b="0" i="0" u="none" strike="noStrike">
                          <a:solidFill>
                            <a:srgbClr val="000000"/>
                          </a:solidFill>
                          <a:effectLst/>
                          <a:latin typeface="+mn-lt"/>
                        </a:rPr>
                        <a:t>2</a:t>
                      </a:r>
                    </a:p>
                  </a:txBody>
                  <a:tcPr marL="6350" marR="6350" marT="6350" marB="0" anchor="ctr"/>
                </a:tc>
                <a:tc>
                  <a:txBody>
                    <a:bodyPr/>
                    <a:lstStyle/>
                    <a:p>
                      <a:pPr algn="ctr" fontAlgn="b"/>
                      <a:r>
                        <a:rPr lang="en-IN" sz="1800" b="0" i="0" u="none" strike="noStrike">
                          <a:solidFill>
                            <a:srgbClr val="000000"/>
                          </a:solidFill>
                          <a:effectLst/>
                          <a:latin typeface="+mn-lt"/>
                        </a:rPr>
                        <a:t>7%</a:t>
                      </a:r>
                    </a:p>
                  </a:txBody>
                  <a:tcPr marL="6350" marR="6350" marT="6350" marB="0" anchor="ctr"/>
                </a:tc>
                <a:extLst>
                  <a:ext uri="{0D108BD9-81ED-4DB2-BD59-A6C34878D82A}">
                    <a16:rowId xmlns:a16="http://schemas.microsoft.com/office/drawing/2014/main" val="1502087547"/>
                  </a:ext>
                </a:extLst>
              </a:tr>
              <a:tr h="361784">
                <a:tc>
                  <a:txBody>
                    <a:bodyPr/>
                    <a:lstStyle/>
                    <a:p>
                      <a:pPr algn="ctr" fontAlgn="b"/>
                      <a:r>
                        <a:rPr lang="en-IN" sz="1800" b="0" i="0" u="none" strike="noStrike">
                          <a:solidFill>
                            <a:srgbClr val="000000"/>
                          </a:solidFill>
                          <a:effectLst/>
                          <a:latin typeface="+mn-lt"/>
                        </a:rPr>
                        <a:t>Vietnam</a:t>
                      </a:r>
                    </a:p>
                  </a:txBody>
                  <a:tcPr marL="6350" marR="6350" marT="6350" marB="0" anchor="ctr"/>
                </a:tc>
                <a:tc>
                  <a:txBody>
                    <a:bodyPr/>
                    <a:lstStyle/>
                    <a:p>
                      <a:pPr algn="ctr" fontAlgn="b"/>
                      <a:r>
                        <a:rPr lang="en-IN" sz="1800" b="0" i="0" u="none" strike="noStrike">
                          <a:solidFill>
                            <a:srgbClr val="000000"/>
                          </a:solidFill>
                          <a:effectLst/>
                          <a:latin typeface="+mn-lt"/>
                        </a:rPr>
                        <a:t>2</a:t>
                      </a:r>
                    </a:p>
                  </a:txBody>
                  <a:tcPr marL="6350" marR="6350" marT="6350" marB="0" anchor="ctr"/>
                </a:tc>
                <a:tc>
                  <a:txBody>
                    <a:bodyPr/>
                    <a:lstStyle/>
                    <a:p>
                      <a:pPr algn="ctr" fontAlgn="b"/>
                      <a:r>
                        <a:rPr lang="en-IN" sz="1800" b="0" i="0" u="none" strike="noStrike">
                          <a:solidFill>
                            <a:srgbClr val="000000"/>
                          </a:solidFill>
                          <a:effectLst/>
                          <a:latin typeface="+mn-lt"/>
                        </a:rPr>
                        <a:t>7%</a:t>
                      </a:r>
                    </a:p>
                  </a:txBody>
                  <a:tcPr marL="6350" marR="6350" marT="6350" marB="0" anchor="ctr"/>
                </a:tc>
                <a:extLst>
                  <a:ext uri="{0D108BD9-81ED-4DB2-BD59-A6C34878D82A}">
                    <a16:rowId xmlns:a16="http://schemas.microsoft.com/office/drawing/2014/main" val="1329770306"/>
                  </a:ext>
                </a:extLst>
              </a:tr>
              <a:tr h="361784">
                <a:tc>
                  <a:txBody>
                    <a:bodyPr/>
                    <a:lstStyle/>
                    <a:p>
                      <a:pPr algn="ctr" fontAlgn="b"/>
                      <a:r>
                        <a:rPr lang="en-IN" sz="1800" b="0" i="0" u="none" strike="noStrike">
                          <a:solidFill>
                            <a:srgbClr val="000000"/>
                          </a:solidFill>
                          <a:effectLst/>
                          <a:latin typeface="+mn-lt"/>
                        </a:rPr>
                        <a:t>Iran</a:t>
                      </a:r>
                    </a:p>
                  </a:txBody>
                  <a:tcPr marL="6350" marR="6350" marT="6350" marB="0" anchor="ctr"/>
                </a:tc>
                <a:tc>
                  <a:txBody>
                    <a:bodyPr/>
                    <a:lstStyle/>
                    <a:p>
                      <a:pPr algn="ctr" fontAlgn="b"/>
                      <a:r>
                        <a:rPr lang="en-IN" sz="1800" b="0" i="0" u="none" strike="noStrike">
                          <a:solidFill>
                            <a:srgbClr val="000000"/>
                          </a:solidFill>
                          <a:effectLst/>
                          <a:latin typeface="+mn-lt"/>
                        </a:rPr>
                        <a:t>1</a:t>
                      </a:r>
                    </a:p>
                  </a:txBody>
                  <a:tcPr marL="6350" marR="6350" marT="6350" marB="0" anchor="ctr"/>
                </a:tc>
                <a:tc>
                  <a:txBody>
                    <a:bodyPr/>
                    <a:lstStyle/>
                    <a:p>
                      <a:pPr algn="ctr" fontAlgn="b"/>
                      <a:r>
                        <a:rPr lang="en-IN" sz="1800" b="0" i="0" u="none" strike="noStrike">
                          <a:solidFill>
                            <a:srgbClr val="000000"/>
                          </a:solidFill>
                          <a:effectLst/>
                          <a:latin typeface="+mn-lt"/>
                        </a:rPr>
                        <a:t>3%</a:t>
                      </a:r>
                    </a:p>
                  </a:txBody>
                  <a:tcPr marL="6350" marR="6350" marT="6350" marB="0" anchor="ctr"/>
                </a:tc>
                <a:extLst>
                  <a:ext uri="{0D108BD9-81ED-4DB2-BD59-A6C34878D82A}">
                    <a16:rowId xmlns:a16="http://schemas.microsoft.com/office/drawing/2014/main" val="1822177065"/>
                  </a:ext>
                </a:extLst>
              </a:tr>
              <a:tr h="361784">
                <a:tc>
                  <a:txBody>
                    <a:bodyPr/>
                    <a:lstStyle/>
                    <a:p>
                      <a:pPr algn="ctr" fontAlgn="b"/>
                      <a:r>
                        <a:rPr lang="en-IN" sz="1800" b="0" i="0" u="none" strike="noStrike">
                          <a:solidFill>
                            <a:srgbClr val="000000"/>
                          </a:solidFill>
                          <a:effectLst/>
                          <a:latin typeface="+mn-lt"/>
                        </a:rPr>
                        <a:t>Zambia</a:t>
                      </a:r>
                    </a:p>
                  </a:txBody>
                  <a:tcPr marL="6350" marR="6350" marT="6350" marB="0" anchor="ctr"/>
                </a:tc>
                <a:tc>
                  <a:txBody>
                    <a:bodyPr/>
                    <a:lstStyle/>
                    <a:p>
                      <a:pPr algn="ctr" fontAlgn="b"/>
                      <a:r>
                        <a:rPr lang="en-IN" sz="1800" b="0" i="0" u="none" strike="noStrike">
                          <a:solidFill>
                            <a:srgbClr val="000000"/>
                          </a:solidFill>
                          <a:effectLst/>
                          <a:latin typeface="+mn-lt"/>
                        </a:rPr>
                        <a:t>1</a:t>
                      </a:r>
                    </a:p>
                  </a:txBody>
                  <a:tcPr marL="6350" marR="6350" marT="6350" marB="0" anchor="ctr"/>
                </a:tc>
                <a:tc>
                  <a:txBody>
                    <a:bodyPr/>
                    <a:lstStyle/>
                    <a:p>
                      <a:pPr algn="ctr" fontAlgn="b"/>
                      <a:r>
                        <a:rPr lang="en-IN" sz="1800" b="0" i="0" u="none" strike="noStrike">
                          <a:solidFill>
                            <a:srgbClr val="000000"/>
                          </a:solidFill>
                          <a:effectLst/>
                          <a:latin typeface="+mn-lt"/>
                        </a:rPr>
                        <a:t>3%</a:t>
                      </a:r>
                    </a:p>
                  </a:txBody>
                  <a:tcPr marL="6350" marR="6350" marT="6350" marB="0" anchor="ctr"/>
                </a:tc>
                <a:extLst>
                  <a:ext uri="{0D108BD9-81ED-4DB2-BD59-A6C34878D82A}">
                    <a16:rowId xmlns:a16="http://schemas.microsoft.com/office/drawing/2014/main" val="3739384314"/>
                  </a:ext>
                </a:extLst>
              </a:tr>
              <a:tr h="361784">
                <a:tc>
                  <a:txBody>
                    <a:bodyPr/>
                    <a:lstStyle/>
                    <a:p>
                      <a:pPr algn="ctr" fontAlgn="b"/>
                      <a:r>
                        <a:rPr lang="en-IN" sz="1800" b="0" i="0" u="none" strike="noStrike">
                          <a:solidFill>
                            <a:srgbClr val="000000"/>
                          </a:solidFill>
                          <a:effectLst/>
                          <a:latin typeface="+mn-lt"/>
                        </a:rPr>
                        <a:t>Ethiopia</a:t>
                      </a:r>
                    </a:p>
                  </a:txBody>
                  <a:tcPr marL="6350" marR="6350" marT="6350" marB="0" anchor="ctr"/>
                </a:tc>
                <a:tc>
                  <a:txBody>
                    <a:bodyPr/>
                    <a:lstStyle/>
                    <a:p>
                      <a:pPr algn="ctr" fontAlgn="b"/>
                      <a:r>
                        <a:rPr lang="en-IN" sz="1800" b="0" i="0" u="none" strike="noStrike">
                          <a:solidFill>
                            <a:srgbClr val="000000"/>
                          </a:solidFill>
                          <a:effectLst/>
                          <a:latin typeface="+mn-lt"/>
                        </a:rPr>
                        <a:t>1</a:t>
                      </a:r>
                    </a:p>
                  </a:txBody>
                  <a:tcPr marL="6350" marR="6350" marT="6350" marB="0" anchor="ctr"/>
                </a:tc>
                <a:tc>
                  <a:txBody>
                    <a:bodyPr/>
                    <a:lstStyle/>
                    <a:p>
                      <a:pPr algn="ctr" fontAlgn="b"/>
                      <a:r>
                        <a:rPr lang="en-IN" sz="1800" b="0" i="0" u="none" strike="noStrike" dirty="0">
                          <a:solidFill>
                            <a:srgbClr val="000000"/>
                          </a:solidFill>
                          <a:effectLst/>
                          <a:latin typeface="+mn-lt"/>
                        </a:rPr>
                        <a:t>3%</a:t>
                      </a:r>
                    </a:p>
                  </a:txBody>
                  <a:tcPr marL="6350" marR="6350" marT="6350" marB="0" anchor="ctr"/>
                </a:tc>
                <a:extLst>
                  <a:ext uri="{0D108BD9-81ED-4DB2-BD59-A6C34878D82A}">
                    <a16:rowId xmlns:a16="http://schemas.microsoft.com/office/drawing/2014/main" val="3209489319"/>
                  </a:ext>
                </a:extLst>
              </a:tr>
              <a:tr h="361784">
                <a:tc>
                  <a:txBody>
                    <a:bodyPr/>
                    <a:lstStyle/>
                    <a:p>
                      <a:pPr algn="ctr" fontAlgn="b"/>
                      <a:r>
                        <a:rPr lang="en-IN" sz="1800" b="1" i="0" u="none" strike="noStrike" dirty="0">
                          <a:solidFill>
                            <a:srgbClr val="000000"/>
                          </a:solidFill>
                          <a:effectLst/>
                          <a:latin typeface="+mn-lt"/>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498561983"/>
                  </a:ext>
                </a:extLst>
              </a:tr>
            </a:tbl>
          </a:graphicData>
        </a:graphic>
      </p:graphicFrame>
      <p:graphicFrame>
        <p:nvGraphicFramePr>
          <p:cNvPr id="18" name="Chart 17">
            <a:extLst>
              <a:ext uri="{FF2B5EF4-FFF2-40B4-BE49-F238E27FC236}">
                <a16:creationId xmlns:a16="http://schemas.microsoft.com/office/drawing/2014/main" id="{C9304020-9333-628A-D5DF-407BC3E5D783}"/>
              </a:ext>
            </a:extLst>
          </p:cNvPr>
          <p:cNvGraphicFramePr/>
          <p:nvPr>
            <p:extLst>
              <p:ext uri="{D42A27DB-BD31-4B8C-83A1-F6EECF244321}">
                <p14:modId xmlns:p14="http://schemas.microsoft.com/office/powerpoint/2010/main" val="4207209381"/>
              </p:ext>
            </p:extLst>
          </p:nvPr>
        </p:nvGraphicFramePr>
        <p:xfrm>
          <a:off x="4327451" y="1577584"/>
          <a:ext cx="7676709" cy="4280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52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A30-92AE-CD1E-D3D8-C818A63DFFE8}"/>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endParaRPr lang="en-IN" dirty="0"/>
          </a:p>
        </p:txBody>
      </p:sp>
      <p:sp>
        <p:nvSpPr>
          <p:cNvPr id="5" name="Rectangle: Rounded Corners 4">
            <a:extLst>
              <a:ext uri="{FF2B5EF4-FFF2-40B4-BE49-F238E27FC236}">
                <a16:creationId xmlns:a16="http://schemas.microsoft.com/office/drawing/2014/main" id="{BDEE58BD-187A-6847-11D2-18C33199E702}"/>
              </a:ext>
            </a:extLst>
          </p:cNvPr>
          <p:cNvSpPr/>
          <p:nvPr/>
        </p:nvSpPr>
        <p:spPr>
          <a:xfrm>
            <a:off x="5778500" y="6071444"/>
            <a:ext cx="6111669" cy="608756"/>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The graph shows the  maximum number of patients are from the age group of 40-49 years </a:t>
            </a:r>
          </a:p>
        </p:txBody>
      </p:sp>
      <p:pic>
        <p:nvPicPr>
          <p:cNvPr id="6" name="Picture 5">
            <a:extLst>
              <a:ext uri="{FF2B5EF4-FFF2-40B4-BE49-F238E27FC236}">
                <a16:creationId xmlns:a16="http://schemas.microsoft.com/office/drawing/2014/main" id="{7B374F85-84A4-BDD6-D335-BDAD6A66A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7" name="Table 6">
            <a:extLst>
              <a:ext uri="{FF2B5EF4-FFF2-40B4-BE49-F238E27FC236}">
                <a16:creationId xmlns:a16="http://schemas.microsoft.com/office/drawing/2014/main" id="{B2BC8D67-E139-6826-88AC-DB30C03090D4}"/>
              </a:ext>
            </a:extLst>
          </p:cNvPr>
          <p:cNvGraphicFramePr>
            <a:graphicFrameLocks noGrp="1"/>
          </p:cNvGraphicFramePr>
          <p:nvPr>
            <p:extLst>
              <p:ext uri="{D42A27DB-BD31-4B8C-83A1-F6EECF244321}">
                <p14:modId xmlns:p14="http://schemas.microsoft.com/office/powerpoint/2010/main" val="1522394389"/>
              </p:ext>
            </p:extLst>
          </p:nvPr>
        </p:nvGraphicFramePr>
        <p:xfrm>
          <a:off x="414299" y="1690688"/>
          <a:ext cx="3935479" cy="4444256"/>
        </p:xfrm>
        <a:graphic>
          <a:graphicData uri="http://schemas.openxmlformats.org/drawingml/2006/table">
            <a:tbl>
              <a:tblPr>
                <a:tableStyleId>{C4B1156A-380E-4F78-BDF5-A606A8083BF9}</a:tableStyleId>
              </a:tblPr>
              <a:tblGrid>
                <a:gridCol w="1202871">
                  <a:extLst>
                    <a:ext uri="{9D8B030D-6E8A-4147-A177-3AD203B41FA5}">
                      <a16:colId xmlns:a16="http://schemas.microsoft.com/office/drawing/2014/main" val="3416557099"/>
                    </a:ext>
                  </a:extLst>
                </a:gridCol>
                <a:gridCol w="1568131">
                  <a:extLst>
                    <a:ext uri="{9D8B030D-6E8A-4147-A177-3AD203B41FA5}">
                      <a16:colId xmlns:a16="http://schemas.microsoft.com/office/drawing/2014/main" val="1418816088"/>
                    </a:ext>
                  </a:extLst>
                </a:gridCol>
                <a:gridCol w="1164477">
                  <a:extLst>
                    <a:ext uri="{9D8B030D-6E8A-4147-A177-3AD203B41FA5}">
                      <a16:colId xmlns:a16="http://schemas.microsoft.com/office/drawing/2014/main" val="596500457"/>
                    </a:ext>
                  </a:extLst>
                </a:gridCol>
              </a:tblGrid>
              <a:tr h="555532">
                <a:tc>
                  <a:txBody>
                    <a:bodyPr/>
                    <a:lstStyle/>
                    <a:p>
                      <a:pPr algn="ctr" fontAlgn="b"/>
                      <a:r>
                        <a:rPr lang="en-IN" sz="1800" b="1" u="none" strike="noStrike" dirty="0">
                          <a:effectLst/>
                        </a:rPr>
                        <a:t>Age Range</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No. of Patients</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Percentage</a:t>
                      </a:r>
                      <a:endParaRPr lang="en-IN" sz="1800" b="1" i="0" u="none" strike="noStrike" dirty="0">
                        <a:solidFill>
                          <a:srgbClr val="000000"/>
                        </a:solidFill>
                        <a:effectLst/>
                        <a:latin typeface="+mn-lt"/>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623411401"/>
                  </a:ext>
                </a:extLst>
              </a:tr>
              <a:tr h="555532">
                <a:tc>
                  <a:txBody>
                    <a:bodyPr/>
                    <a:lstStyle/>
                    <a:p>
                      <a:pPr algn="ctr" fontAlgn="b"/>
                      <a:r>
                        <a:rPr lang="en-IN" sz="1800" u="none" strike="noStrike" dirty="0">
                          <a:effectLst/>
                        </a:rPr>
                        <a:t>0-19</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744892640"/>
                  </a:ext>
                </a:extLst>
              </a:tr>
              <a:tr h="555532">
                <a:tc>
                  <a:txBody>
                    <a:bodyPr/>
                    <a:lstStyle/>
                    <a:p>
                      <a:pPr algn="ctr" fontAlgn="b"/>
                      <a:r>
                        <a:rPr lang="en-IN" sz="1800" u="none" strike="noStrike" dirty="0">
                          <a:effectLst/>
                        </a:rPr>
                        <a:t>20-29</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a:effectLst/>
                        </a:rPr>
                        <a:t>3%</a:t>
                      </a:r>
                      <a:endParaRPr lang="en-IN"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034458034"/>
                  </a:ext>
                </a:extLst>
              </a:tr>
              <a:tr h="555532">
                <a:tc>
                  <a:txBody>
                    <a:bodyPr/>
                    <a:lstStyle/>
                    <a:p>
                      <a:pPr algn="ctr" fontAlgn="b"/>
                      <a:r>
                        <a:rPr lang="en-IN" sz="1800" u="none" strike="noStrike">
                          <a:effectLst/>
                        </a:rPr>
                        <a:t>30-39</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dirty="0">
                          <a:effectLst/>
                        </a:rPr>
                        <a:t>4</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a:effectLst/>
                        </a:rPr>
                        <a:t>13%</a:t>
                      </a:r>
                      <a:endParaRPr lang="en-IN" sz="18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1900661838"/>
                  </a:ext>
                </a:extLst>
              </a:tr>
              <a:tr h="555532">
                <a:tc>
                  <a:txBody>
                    <a:bodyPr/>
                    <a:lstStyle/>
                    <a:p>
                      <a:pPr algn="ctr" fontAlgn="b"/>
                      <a:r>
                        <a:rPr lang="en-IN" sz="1800" u="none" strike="noStrike">
                          <a:effectLst/>
                        </a:rPr>
                        <a:t>40-49</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a:effectLst/>
                        </a:rPr>
                        <a:t>11</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dirty="0">
                          <a:effectLst/>
                        </a:rPr>
                        <a:t>37%</a:t>
                      </a:r>
                      <a:endParaRPr lang="en-IN"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730360861"/>
                  </a:ext>
                </a:extLst>
              </a:tr>
              <a:tr h="555532">
                <a:tc>
                  <a:txBody>
                    <a:bodyPr/>
                    <a:lstStyle/>
                    <a:p>
                      <a:pPr algn="ctr" fontAlgn="b"/>
                      <a:r>
                        <a:rPr lang="en-IN" sz="1800" u="none" strike="noStrike">
                          <a:effectLst/>
                        </a:rPr>
                        <a:t>50-60</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a:effectLst/>
                        </a:rPr>
                        <a:t>9</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dirty="0">
                          <a:effectLst/>
                        </a:rPr>
                        <a:t>30%</a:t>
                      </a:r>
                      <a:endParaRPr lang="en-IN"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19856372"/>
                  </a:ext>
                </a:extLst>
              </a:tr>
              <a:tr h="555532">
                <a:tc>
                  <a:txBody>
                    <a:bodyPr/>
                    <a:lstStyle/>
                    <a:p>
                      <a:pPr algn="ctr" fontAlgn="b"/>
                      <a:r>
                        <a:rPr lang="en-IN" sz="1800" u="none" strike="noStrike">
                          <a:effectLst/>
                        </a:rPr>
                        <a:t>Above 60</a:t>
                      </a:r>
                      <a:endParaRPr lang="en-IN" sz="1800" b="0" i="0" u="none" strike="noStrike">
                        <a:solidFill>
                          <a:srgbClr val="000000"/>
                        </a:solidFill>
                        <a:effectLst/>
                        <a:latin typeface="+mn-lt"/>
                      </a:endParaRPr>
                    </a:p>
                  </a:txBody>
                  <a:tcPr marL="6350" marR="6350" marT="6350" marB="0" anchor="ctr"/>
                </a:tc>
                <a:tc>
                  <a:txBody>
                    <a:bodyPr/>
                    <a:lstStyle/>
                    <a:p>
                      <a:pPr algn="ctr" fontAlgn="b"/>
                      <a:r>
                        <a:rPr lang="en-IN" sz="1800" u="none" strike="noStrike" dirty="0">
                          <a:effectLst/>
                        </a:rPr>
                        <a:t>4</a:t>
                      </a:r>
                      <a:endParaRPr lang="en-IN" sz="1800" b="0" i="0" u="none" strike="noStrike" dirty="0">
                        <a:solidFill>
                          <a:srgbClr val="000000"/>
                        </a:solidFill>
                        <a:effectLst/>
                        <a:latin typeface="+mn-lt"/>
                      </a:endParaRPr>
                    </a:p>
                  </a:txBody>
                  <a:tcPr marL="6350" marR="6350" marT="6350" marB="0" anchor="ctr"/>
                </a:tc>
                <a:tc>
                  <a:txBody>
                    <a:bodyPr/>
                    <a:lstStyle/>
                    <a:p>
                      <a:pPr algn="ctr" fontAlgn="b"/>
                      <a:r>
                        <a:rPr lang="en-IN" sz="1800" u="none" strike="noStrike" dirty="0">
                          <a:effectLst/>
                        </a:rPr>
                        <a:t>13%</a:t>
                      </a:r>
                      <a:endParaRPr lang="en-IN" sz="18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360407017"/>
                  </a:ext>
                </a:extLst>
              </a:tr>
              <a:tr h="555532">
                <a:tc>
                  <a:txBody>
                    <a:bodyPr/>
                    <a:lstStyle/>
                    <a:p>
                      <a:pPr algn="ctr" fontAlgn="b"/>
                      <a:r>
                        <a:rPr lang="en-IN" sz="1800" b="1" i="0" u="none" strike="noStrike" dirty="0">
                          <a:solidFill>
                            <a:srgbClr val="000000"/>
                          </a:solidFill>
                          <a:effectLst/>
                          <a:latin typeface="+mn-lt"/>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3631415963"/>
                  </a:ext>
                </a:extLst>
              </a:tr>
            </a:tbl>
          </a:graphicData>
        </a:graphic>
      </p:graphicFrame>
      <p:graphicFrame>
        <p:nvGraphicFramePr>
          <p:cNvPr id="10" name="Chart 9">
            <a:extLst>
              <a:ext uri="{FF2B5EF4-FFF2-40B4-BE49-F238E27FC236}">
                <a16:creationId xmlns:a16="http://schemas.microsoft.com/office/drawing/2014/main" id="{0AF44DA9-D2D7-DCCD-B73B-4CC43077E2FC}"/>
              </a:ext>
            </a:extLst>
          </p:cNvPr>
          <p:cNvGraphicFramePr/>
          <p:nvPr>
            <p:extLst>
              <p:ext uri="{D42A27DB-BD31-4B8C-83A1-F6EECF244321}">
                <p14:modId xmlns:p14="http://schemas.microsoft.com/office/powerpoint/2010/main" val="562656991"/>
              </p:ext>
            </p:extLst>
          </p:nvPr>
        </p:nvGraphicFramePr>
        <p:xfrm>
          <a:off x="5372100" y="1550988"/>
          <a:ext cx="6518069" cy="4319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011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A30-92AE-CD1E-D3D8-C818A63DFFE8}"/>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endParaRPr lang="en-IN" dirty="0"/>
          </a:p>
        </p:txBody>
      </p:sp>
      <p:sp>
        <p:nvSpPr>
          <p:cNvPr id="5" name="Rectangle: Rounded Corners 4">
            <a:extLst>
              <a:ext uri="{FF2B5EF4-FFF2-40B4-BE49-F238E27FC236}">
                <a16:creationId xmlns:a16="http://schemas.microsoft.com/office/drawing/2014/main" id="{BDEE58BD-187A-6847-11D2-18C33199E702}"/>
              </a:ext>
            </a:extLst>
          </p:cNvPr>
          <p:cNvSpPr/>
          <p:nvPr/>
        </p:nvSpPr>
        <p:spPr>
          <a:xfrm>
            <a:off x="5168900" y="5837430"/>
            <a:ext cx="6645069" cy="868170"/>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27% patients have never visited India to avail services under Medical Value Travel</a:t>
            </a:r>
          </a:p>
          <a:p>
            <a:pPr marL="285750" indent="-285750" algn="ctr">
              <a:buFont typeface="Arial" panose="020B0604020202020204" pitchFamily="34" charset="0"/>
              <a:buChar char="•"/>
            </a:pPr>
            <a:r>
              <a:rPr lang="en-IN" dirty="0"/>
              <a:t>60% have visited more than thrice</a:t>
            </a:r>
          </a:p>
        </p:txBody>
      </p:sp>
      <p:pic>
        <p:nvPicPr>
          <p:cNvPr id="6" name="Picture 5">
            <a:extLst>
              <a:ext uri="{FF2B5EF4-FFF2-40B4-BE49-F238E27FC236}">
                <a16:creationId xmlns:a16="http://schemas.microsoft.com/office/drawing/2014/main" id="{9F83C1B5-055A-A008-EDED-7A17209BF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0B5B1947-467A-B601-BE79-2E48D0AD6F4C}"/>
              </a:ext>
            </a:extLst>
          </p:cNvPr>
          <p:cNvGraphicFramePr>
            <a:graphicFrameLocks noGrp="1"/>
          </p:cNvGraphicFramePr>
          <p:nvPr>
            <p:extLst>
              <p:ext uri="{D42A27DB-BD31-4B8C-83A1-F6EECF244321}">
                <p14:modId xmlns:p14="http://schemas.microsoft.com/office/powerpoint/2010/main" val="1269801218"/>
              </p:ext>
            </p:extLst>
          </p:nvPr>
        </p:nvGraphicFramePr>
        <p:xfrm>
          <a:off x="133350" y="1690688"/>
          <a:ext cx="4514850" cy="4730943"/>
        </p:xfrm>
        <a:graphic>
          <a:graphicData uri="http://schemas.openxmlformats.org/drawingml/2006/table">
            <a:tbl>
              <a:tblPr>
                <a:tableStyleId>{C4B1156A-380E-4F78-BDF5-A606A8083BF9}</a:tableStyleId>
              </a:tblPr>
              <a:tblGrid>
                <a:gridCol w="2195065">
                  <a:extLst>
                    <a:ext uri="{9D8B030D-6E8A-4147-A177-3AD203B41FA5}">
                      <a16:colId xmlns:a16="http://schemas.microsoft.com/office/drawing/2014/main" val="1974299156"/>
                    </a:ext>
                  </a:extLst>
                </a:gridCol>
                <a:gridCol w="1122477">
                  <a:extLst>
                    <a:ext uri="{9D8B030D-6E8A-4147-A177-3AD203B41FA5}">
                      <a16:colId xmlns:a16="http://schemas.microsoft.com/office/drawing/2014/main" val="105411390"/>
                    </a:ext>
                  </a:extLst>
                </a:gridCol>
                <a:gridCol w="1197308">
                  <a:extLst>
                    <a:ext uri="{9D8B030D-6E8A-4147-A177-3AD203B41FA5}">
                      <a16:colId xmlns:a16="http://schemas.microsoft.com/office/drawing/2014/main" val="3814850586"/>
                    </a:ext>
                  </a:extLst>
                </a:gridCol>
              </a:tblGrid>
              <a:tr h="748029">
                <a:tc>
                  <a:txBody>
                    <a:bodyPr/>
                    <a:lstStyle/>
                    <a:p>
                      <a:pPr algn="ctr" fontAlgn="b"/>
                      <a:r>
                        <a:rPr lang="en-IN" sz="1800" b="1" u="none" strike="noStrike" dirty="0">
                          <a:effectLst/>
                        </a:rPr>
                        <a:t>No. of prior visits</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Count</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Percentage</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861607745"/>
                  </a:ext>
                </a:extLst>
              </a:tr>
              <a:tr h="642650">
                <a:tc>
                  <a:txBody>
                    <a:bodyPr/>
                    <a:lstStyle/>
                    <a:p>
                      <a:pPr algn="ctr" fontAlgn="b"/>
                      <a:r>
                        <a:rPr lang="en-IN" sz="1800" u="none" strike="noStrike" dirty="0">
                          <a:effectLst/>
                        </a:rPr>
                        <a:t>Never</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8</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27%</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37682039"/>
                  </a:ext>
                </a:extLst>
              </a:tr>
              <a:tr h="740974">
                <a:tc>
                  <a:txBody>
                    <a:bodyPr/>
                    <a:lstStyle/>
                    <a:p>
                      <a:pPr algn="ctr" fontAlgn="b"/>
                      <a:r>
                        <a:rPr lang="en-IN" sz="1800" u="none" strike="noStrike" dirty="0">
                          <a:effectLst/>
                        </a:rPr>
                        <a:t>Once</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585945886"/>
                  </a:ext>
                </a:extLst>
              </a:tr>
              <a:tr h="740974">
                <a:tc>
                  <a:txBody>
                    <a:bodyPr/>
                    <a:lstStyle/>
                    <a:p>
                      <a:pPr algn="ctr" fontAlgn="b"/>
                      <a:r>
                        <a:rPr lang="en-IN" sz="1800" u="none" strike="noStrike">
                          <a:effectLst/>
                        </a:rPr>
                        <a:t>Twice</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3%</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61338357"/>
                  </a:ext>
                </a:extLst>
              </a:tr>
              <a:tr h="635120">
                <a:tc>
                  <a:txBody>
                    <a:bodyPr/>
                    <a:lstStyle/>
                    <a:p>
                      <a:pPr algn="ctr" fontAlgn="b"/>
                      <a:r>
                        <a:rPr lang="en-IN" sz="1800" u="none" strike="noStrike">
                          <a:effectLst/>
                        </a:rPr>
                        <a:t>Thrice</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0</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0%</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69033246"/>
                  </a:ext>
                </a:extLst>
              </a:tr>
              <a:tr h="611598">
                <a:tc>
                  <a:txBody>
                    <a:bodyPr/>
                    <a:lstStyle/>
                    <a:p>
                      <a:pPr algn="ctr" fontAlgn="b"/>
                      <a:r>
                        <a:rPr lang="en-IN" sz="1800" b="0" u="none" strike="noStrike" dirty="0">
                          <a:effectLst/>
                        </a:rPr>
                        <a:t>More than 3 times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b="0" u="none" strike="noStrike" dirty="0">
                          <a:effectLst/>
                        </a:rPr>
                        <a:t>18</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b="0" u="none" strike="noStrike" dirty="0">
                          <a:effectLst/>
                        </a:rPr>
                        <a:t>60%</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538880580"/>
                  </a:ext>
                </a:extLst>
              </a:tr>
              <a:tr h="611598">
                <a:tc>
                  <a:txBody>
                    <a:bodyPr/>
                    <a:lstStyle/>
                    <a:p>
                      <a:pPr algn="ctr" fontAlgn="b"/>
                      <a:r>
                        <a:rPr lang="en-IN" sz="1800" b="1" i="0" u="none" strike="noStrike" dirty="0">
                          <a:solidFill>
                            <a:srgbClr val="000000"/>
                          </a:solidFill>
                          <a:effectLst/>
                          <a:latin typeface="+mn-lt"/>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1253296942"/>
                  </a:ext>
                </a:extLst>
              </a:tr>
            </a:tbl>
          </a:graphicData>
        </a:graphic>
      </p:graphicFrame>
      <p:graphicFrame>
        <p:nvGraphicFramePr>
          <p:cNvPr id="9" name="Chart 8">
            <a:extLst>
              <a:ext uri="{FF2B5EF4-FFF2-40B4-BE49-F238E27FC236}">
                <a16:creationId xmlns:a16="http://schemas.microsoft.com/office/drawing/2014/main" id="{7542C260-F2AF-E284-B40C-04FD4EFD67BC}"/>
              </a:ext>
            </a:extLst>
          </p:cNvPr>
          <p:cNvGraphicFramePr/>
          <p:nvPr>
            <p:extLst>
              <p:ext uri="{D42A27DB-BD31-4B8C-83A1-F6EECF244321}">
                <p14:modId xmlns:p14="http://schemas.microsoft.com/office/powerpoint/2010/main" val="3432075975"/>
              </p:ext>
            </p:extLst>
          </p:nvPr>
        </p:nvGraphicFramePr>
        <p:xfrm>
          <a:off x="4889500" y="1539875"/>
          <a:ext cx="7108619" cy="418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89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A30-92AE-CD1E-D3D8-C818A63DFFE8}"/>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endParaRPr lang="en-IN" dirty="0"/>
          </a:p>
        </p:txBody>
      </p:sp>
      <p:sp>
        <p:nvSpPr>
          <p:cNvPr id="5" name="Rectangle: Rounded Corners 4">
            <a:extLst>
              <a:ext uri="{FF2B5EF4-FFF2-40B4-BE49-F238E27FC236}">
                <a16:creationId xmlns:a16="http://schemas.microsoft.com/office/drawing/2014/main" id="{BDEE58BD-187A-6847-11D2-18C33199E702}"/>
              </a:ext>
            </a:extLst>
          </p:cNvPr>
          <p:cNvSpPr/>
          <p:nvPr/>
        </p:nvSpPr>
        <p:spPr>
          <a:xfrm>
            <a:off x="4914900" y="5759412"/>
            <a:ext cx="6835569" cy="733463"/>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23% patients have preferred to visit India for their treatment related to Oncology followed by other treatments</a:t>
            </a:r>
          </a:p>
        </p:txBody>
      </p:sp>
      <p:pic>
        <p:nvPicPr>
          <p:cNvPr id="6" name="Picture 5">
            <a:extLst>
              <a:ext uri="{FF2B5EF4-FFF2-40B4-BE49-F238E27FC236}">
                <a16:creationId xmlns:a16="http://schemas.microsoft.com/office/drawing/2014/main" id="{0F0F9B34-9344-4424-1AB4-00B3EA78A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5DF31E18-DA0B-9FA5-7201-554AD9F6DAAC}"/>
              </a:ext>
            </a:extLst>
          </p:cNvPr>
          <p:cNvGraphicFramePr>
            <a:graphicFrameLocks noGrp="1"/>
          </p:cNvGraphicFramePr>
          <p:nvPr>
            <p:extLst>
              <p:ext uri="{D42A27DB-BD31-4B8C-83A1-F6EECF244321}">
                <p14:modId xmlns:p14="http://schemas.microsoft.com/office/powerpoint/2010/main" val="1878984206"/>
              </p:ext>
            </p:extLst>
          </p:nvPr>
        </p:nvGraphicFramePr>
        <p:xfrm>
          <a:off x="225630" y="1690688"/>
          <a:ext cx="4397171" cy="4521168"/>
        </p:xfrm>
        <a:graphic>
          <a:graphicData uri="http://schemas.openxmlformats.org/drawingml/2006/table">
            <a:tbl>
              <a:tblPr>
                <a:tableStyleId>{C4B1156A-380E-4F78-BDF5-A606A8083BF9}</a:tableStyleId>
              </a:tblPr>
              <a:tblGrid>
                <a:gridCol w="2330741">
                  <a:extLst>
                    <a:ext uri="{9D8B030D-6E8A-4147-A177-3AD203B41FA5}">
                      <a16:colId xmlns:a16="http://schemas.microsoft.com/office/drawing/2014/main" val="2728802800"/>
                    </a:ext>
                  </a:extLst>
                </a:gridCol>
                <a:gridCol w="913074">
                  <a:extLst>
                    <a:ext uri="{9D8B030D-6E8A-4147-A177-3AD203B41FA5}">
                      <a16:colId xmlns:a16="http://schemas.microsoft.com/office/drawing/2014/main" val="3457439207"/>
                    </a:ext>
                  </a:extLst>
                </a:gridCol>
                <a:gridCol w="1153356">
                  <a:extLst>
                    <a:ext uri="{9D8B030D-6E8A-4147-A177-3AD203B41FA5}">
                      <a16:colId xmlns:a16="http://schemas.microsoft.com/office/drawing/2014/main" val="1968938674"/>
                    </a:ext>
                  </a:extLst>
                </a:gridCol>
              </a:tblGrid>
              <a:tr h="376764">
                <a:tc>
                  <a:txBody>
                    <a:bodyPr/>
                    <a:lstStyle/>
                    <a:p>
                      <a:pPr algn="ctr" fontAlgn="b"/>
                      <a:r>
                        <a:rPr lang="en-IN" sz="1800" b="1" u="none" strike="noStrike" dirty="0">
                          <a:effectLst/>
                        </a:rPr>
                        <a:t>Treatment Name</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Count</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Percentage</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546843676"/>
                  </a:ext>
                </a:extLst>
              </a:tr>
              <a:tr h="376764">
                <a:tc>
                  <a:txBody>
                    <a:bodyPr/>
                    <a:lstStyle/>
                    <a:p>
                      <a:pPr algn="ctr" fontAlgn="b"/>
                      <a:r>
                        <a:rPr lang="en-IN" sz="1800" u="none" strike="noStrike" dirty="0">
                          <a:effectLst/>
                        </a:rPr>
                        <a:t>Oncology</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7</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23%</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04030919"/>
                  </a:ext>
                </a:extLst>
              </a:tr>
              <a:tr h="376764">
                <a:tc>
                  <a:txBody>
                    <a:bodyPr/>
                    <a:lstStyle/>
                    <a:p>
                      <a:pPr algn="ctr" fontAlgn="b"/>
                      <a:r>
                        <a:rPr lang="en-IN" sz="1800" u="none" strike="noStrike" dirty="0">
                          <a:effectLst/>
                        </a:rPr>
                        <a:t>Orthopaedics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4</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13%</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10067451"/>
                  </a:ext>
                </a:extLst>
              </a:tr>
              <a:tr h="376764">
                <a:tc>
                  <a:txBody>
                    <a:bodyPr/>
                    <a:lstStyle/>
                    <a:p>
                      <a:pPr algn="ctr" fontAlgn="b"/>
                      <a:r>
                        <a:rPr lang="en-IN" sz="1800" u="none" strike="noStrike" dirty="0">
                          <a:effectLst/>
                        </a:rPr>
                        <a:t>Transplants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4</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13%</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04883315"/>
                  </a:ext>
                </a:extLst>
              </a:tr>
              <a:tr h="376764">
                <a:tc>
                  <a:txBody>
                    <a:bodyPr/>
                    <a:lstStyle/>
                    <a:p>
                      <a:pPr algn="ctr" fontAlgn="b"/>
                      <a:r>
                        <a:rPr lang="en-IN" sz="1800" u="none" strike="noStrike" dirty="0">
                          <a:effectLst/>
                        </a:rPr>
                        <a:t>ENT</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57565914"/>
                  </a:ext>
                </a:extLst>
              </a:tr>
              <a:tr h="376764">
                <a:tc>
                  <a:txBody>
                    <a:bodyPr/>
                    <a:lstStyle/>
                    <a:p>
                      <a:pPr algn="ctr" fontAlgn="b"/>
                      <a:r>
                        <a:rPr lang="en-IN" sz="1800" u="none" strike="noStrike">
                          <a:effectLst/>
                        </a:rPr>
                        <a:t>Neurology</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45580321"/>
                  </a:ext>
                </a:extLst>
              </a:tr>
              <a:tr h="376764">
                <a:tc>
                  <a:txBody>
                    <a:bodyPr/>
                    <a:lstStyle/>
                    <a:p>
                      <a:pPr algn="ctr" fontAlgn="b"/>
                      <a:r>
                        <a:rPr lang="en-IN" sz="1800" u="none" strike="noStrike">
                          <a:effectLst/>
                        </a:rPr>
                        <a:t>Paediatrics</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26415269"/>
                  </a:ext>
                </a:extLst>
              </a:tr>
              <a:tr h="376764">
                <a:tc>
                  <a:txBody>
                    <a:bodyPr/>
                    <a:lstStyle/>
                    <a:p>
                      <a:pPr algn="ctr" fontAlgn="b"/>
                      <a:r>
                        <a:rPr lang="en-IN" sz="1800" u="none" strike="noStrike">
                          <a:effectLst/>
                        </a:rPr>
                        <a:t>AYUSH</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7%</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636010786"/>
                  </a:ext>
                </a:extLst>
              </a:tr>
              <a:tr h="376764">
                <a:tc>
                  <a:txBody>
                    <a:bodyPr/>
                    <a:lstStyle/>
                    <a:p>
                      <a:pPr algn="ctr" fontAlgn="b"/>
                      <a:r>
                        <a:rPr lang="en-IN" sz="1800" u="none" strike="noStrike">
                          <a:effectLst/>
                        </a:rPr>
                        <a:t>Cardiology</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7%</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45161247"/>
                  </a:ext>
                </a:extLst>
              </a:tr>
              <a:tr h="376764">
                <a:tc>
                  <a:txBody>
                    <a:bodyPr/>
                    <a:lstStyle/>
                    <a:p>
                      <a:pPr algn="ctr" fontAlgn="b"/>
                      <a:r>
                        <a:rPr lang="en-IN" sz="1800" u="none" strike="noStrike">
                          <a:effectLst/>
                        </a:rPr>
                        <a:t>Dental</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91139208"/>
                  </a:ext>
                </a:extLst>
              </a:tr>
              <a:tr h="376764">
                <a:tc>
                  <a:txBody>
                    <a:bodyPr/>
                    <a:lstStyle/>
                    <a:p>
                      <a:pPr algn="ctr" fontAlgn="b"/>
                      <a:r>
                        <a:rPr lang="en-IN" sz="1800" u="none" strike="noStrike" dirty="0">
                          <a:effectLst/>
                        </a:rPr>
                        <a:t>Nephrology</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48343777"/>
                  </a:ext>
                </a:extLst>
              </a:tr>
              <a:tr h="376764">
                <a:tc>
                  <a:txBody>
                    <a:bodyPr/>
                    <a:lstStyle/>
                    <a:p>
                      <a:pPr algn="ctr" fontAlgn="b"/>
                      <a:r>
                        <a:rPr lang="en-IN" sz="1800" b="1" i="0" u="none" strike="noStrike" dirty="0">
                          <a:solidFill>
                            <a:srgbClr val="000000"/>
                          </a:solidFill>
                          <a:effectLst/>
                          <a:latin typeface="+mn-lt"/>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279700460"/>
                  </a:ext>
                </a:extLst>
              </a:tr>
            </a:tbl>
          </a:graphicData>
        </a:graphic>
      </p:graphicFrame>
      <p:graphicFrame>
        <p:nvGraphicFramePr>
          <p:cNvPr id="9" name="Chart 8">
            <a:extLst>
              <a:ext uri="{FF2B5EF4-FFF2-40B4-BE49-F238E27FC236}">
                <a16:creationId xmlns:a16="http://schemas.microsoft.com/office/drawing/2014/main" id="{FE3E7DD7-25C3-EB0E-65C2-59D5C71ECF60}"/>
              </a:ext>
            </a:extLst>
          </p:cNvPr>
          <p:cNvGraphicFramePr/>
          <p:nvPr>
            <p:extLst>
              <p:ext uri="{D42A27DB-BD31-4B8C-83A1-F6EECF244321}">
                <p14:modId xmlns:p14="http://schemas.microsoft.com/office/powerpoint/2010/main" val="451144373"/>
              </p:ext>
            </p:extLst>
          </p:nvPr>
        </p:nvGraphicFramePr>
        <p:xfrm>
          <a:off x="4622800" y="1603375"/>
          <a:ext cx="72263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65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A30-92AE-CD1E-D3D8-C818A63DFFE8}"/>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endParaRPr lang="en-IN" dirty="0"/>
          </a:p>
        </p:txBody>
      </p:sp>
      <p:sp>
        <p:nvSpPr>
          <p:cNvPr id="5" name="Rectangle: Rounded Corners 4">
            <a:extLst>
              <a:ext uri="{FF2B5EF4-FFF2-40B4-BE49-F238E27FC236}">
                <a16:creationId xmlns:a16="http://schemas.microsoft.com/office/drawing/2014/main" id="{BDEE58BD-187A-6847-11D2-18C33199E702}"/>
              </a:ext>
            </a:extLst>
          </p:cNvPr>
          <p:cNvSpPr/>
          <p:nvPr/>
        </p:nvSpPr>
        <p:spPr>
          <a:xfrm>
            <a:off x="6474031" y="6039484"/>
            <a:ext cx="5413169" cy="619163"/>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43% patients find medical treatments in India as cost effective</a:t>
            </a:r>
          </a:p>
        </p:txBody>
      </p:sp>
      <p:pic>
        <p:nvPicPr>
          <p:cNvPr id="6" name="Picture 5">
            <a:extLst>
              <a:ext uri="{FF2B5EF4-FFF2-40B4-BE49-F238E27FC236}">
                <a16:creationId xmlns:a16="http://schemas.microsoft.com/office/drawing/2014/main" id="{F895352B-ABB7-EEC9-4B69-382718D9F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90EB3C3C-7718-DA37-21EF-73799D81F1D7}"/>
              </a:ext>
            </a:extLst>
          </p:cNvPr>
          <p:cNvGraphicFramePr>
            <a:graphicFrameLocks noGrp="1"/>
          </p:cNvGraphicFramePr>
          <p:nvPr>
            <p:extLst>
              <p:ext uri="{D42A27DB-BD31-4B8C-83A1-F6EECF244321}">
                <p14:modId xmlns:p14="http://schemas.microsoft.com/office/powerpoint/2010/main" val="3514017134"/>
              </p:ext>
            </p:extLst>
          </p:nvPr>
        </p:nvGraphicFramePr>
        <p:xfrm>
          <a:off x="303212" y="1884997"/>
          <a:ext cx="5589588" cy="4277678"/>
        </p:xfrm>
        <a:graphic>
          <a:graphicData uri="http://schemas.openxmlformats.org/drawingml/2006/table">
            <a:tbl>
              <a:tblPr>
                <a:tableStyleId>{C4B1156A-380E-4F78-BDF5-A606A8083BF9}</a:tableStyleId>
              </a:tblPr>
              <a:tblGrid>
                <a:gridCol w="3341688">
                  <a:extLst>
                    <a:ext uri="{9D8B030D-6E8A-4147-A177-3AD203B41FA5}">
                      <a16:colId xmlns:a16="http://schemas.microsoft.com/office/drawing/2014/main" val="4020569405"/>
                    </a:ext>
                  </a:extLst>
                </a:gridCol>
                <a:gridCol w="889000">
                  <a:extLst>
                    <a:ext uri="{9D8B030D-6E8A-4147-A177-3AD203B41FA5}">
                      <a16:colId xmlns:a16="http://schemas.microsoft.com/office/drawing/2014/main" val="1759921663"/>
                    </a:ext>
                  </a:extLst>
                </a:gridCol>
                <a:gridCol w="1358900">
                  <a:extLst>
                    <a:ext uri="{9D8B030D-6E8A-4147-A177-3AD203B41FA5}">
                      <a16:colId xmlns:a16="http://schemas.microsoft.com/office/drawing/2014/main" val="892484023"/>
                    </a:ext>
                  </a:extLst>
                </a:gridCol>
              </a:tblGrid>
              <a:tr h="1055003">
                <a:tc>
                  <a:txBody>
                    <a:bodyPr/>
                    <a:lstStyle/>
                    <a:p>
                      <a:pPr algn="ctr" fontAlgn="b"/>
                      <a:r>
                        <a:rPr lang="en-IN" sz="1800" b="1" u="none" strike="noStrike" dirty="0">
                          <a:effectLst/>
                        </a:rPr>
                        <a:t>Factors influencing visits</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Count</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Percentage</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2819698492"/>
                  </a:ext>
                </a:extLst>
              </a:tr>
              <a:tr h="533537">
                <a:tc>
                  <a:txBody>
                    <a:bodyPr/>
                    <a:lstStyle/>
                    <a:p>
                      <a:pPr algn="ctr" fontAlgn="b"/>
                      <a:r>
                        <a:rPr lang="en-IN" sz="1800" u="none" strike="noStrike" dirty="0">
                          <a:effectLst/>
                        </a:rPr>
                        <a:t>Cost effectiveness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13</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43%</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59380671"/>
                  </a:ext>
                </a:extLst>
              </a:tr>
              <a:tr h="533537">
                <a:tc>
                  <a:txBody>
                    <a:bodyPr/>
                    <a:lstStyle/>
                    <a:p>
                      <a:pPr algn="ctr" fontAlgn="b"/>
                      <a:r>
                        <a:rPr lang="en-IN" sz="1800" u="none" strike="noStrike" dirty="0">
                          <a:effectLst/>
                        </a:rPr>
                        <a:t>Quality of medical care</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40%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66353607"/>
                  </a:ext>
                </a:extLst>
              </a:tr>
              <a:tr h="533537">
                <a:tc>
                  <a:txBody>
                    <a:bodyPr/>
                    <a:lstStyle/>
                    <a:p>
                      <a:pPr algn="ctr" fontAlgn="b"/>
                      <a:r>
                        <a:rPr lang="en-US" sz="1800" u="none" strike="noStrike" dirty="0">
                          <a:effectLst/>
                        </a:rPr>
                        <a:t>Alternative treatment option of AYUSH</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7%</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16672059"/>
                  </a:ext>
                </a:extLst>
              </a:tr>
              <a:tr h="533537">
                <a:tc>
                  <a:txBody>
                    <a:bodyPr/>
                    <a:lstStyle/>
                    <a:p>
                      <a:pPr algn="ctr" fontAlgn="b"/>
                      <a:r>
                        <a:rPr lang="en-IN" sz="1800" u="none" strike="noStrike">
                          <a:effectLst/>
                        </a:rPr>
                        <a:t>Availability of advanced technology</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7%</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40290520"/>
                  </a:ext>
                </a:extLst>
              </a:tr>
              <a:tr h="533537">
                <a:tc>
                  <a:txBody>
                    <a:bodyPr/>
                    <a:lstStyle/>
                    <a:p>
                      <a:pPr algn="ctr" fontAlgn="b"/>
                      <a:r>
                        <a:rPr lang="en-IN" sz="1800" u="none" strike="noStrike" dirty="0">
                          <a:effectLst/>
                        </a:rPr>
                        <a:t>Skilled medical professionals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1</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0028458"/>
                  </a:ext>
                </a:extLst>
              </a:tr>
              <a:tr h="533537">
                <a:tc>
                  <a:txBody>
                    <a:bodyPr/>
                    <a:lstStyle/>
                    <a:p>
                      <a:pPr algn="ctr" fontAlgn="b"/>
                      <a:r>
                        <a:rPr lang="en-IN" sz="1800" b="1" i="0" u="none" strike="noStrike" dirty="0">
                          <a:solidFill>
                            <a:srgbClr val="000000"/>
                          </a:solidFill>
                          <a:effectLst/>
                          <a:latin typeface="Arial" panose="020B0604020202020204" pitchFamily="34" charset="0"/>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Arial" panose="020B0604020202020204" pitchFamily="34" charset="0"/>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Arial" panose="020B0604020202020204" pitchFamily="34" charset="0"/>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475991192"/>
                  </a:ext>
                </a:extLst>
              </a:tr>
            </a:tbl>
          </a:graphicData>
        </a:graphic>
      </p:graphicFrame>
      <p:graphicFrame>
        <p:nvGraphicFramePr>
          <p:cNvPr id="9" name="Chart 8">
            <a:extLst>
              <a:ext uri="{FF2B5EF4-FFF2-40B4-BE49-F238E27FC236}">
                <a16:creationId xmlns:a16="http://schemas.microsoft.com/office/drawing/2014/main" id="{143F0B3B-B658-6045-5668-09D6CC244587}"/>
              </a:ext>
            </a:extLst>
          </p:cNvPr>
          <p:cNvGraphicFramePr/>
          <p:nvPr>
            <p:extLst>
              <p:ext uri="{D42A27DB-BD31-4B8C-83A1-F6EECF244321}">
                <p14:modId xmlns:p14="http://schemas.microsoft.com/office/powerpoint/2010/main" val="125208250"/>
              </p:ext>
            </p:extLst>
          </p:nvPr>
        </p:nvGraphicFramePr>
        <p:xfrm>
          <a:off x="5892800" y="1690689"/>
          <a:ext cx="6121400" cy="4189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16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FA30-92AE-CD1E-D3D8-C818A63DFFE8}"/>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endParaRPr lang="en-IN" dirty="0"/>
          </a:p>
        </p:txBody>
      </p:sp>
      <p:sp>
        <p:nvSpPr>
          <p:cNvPr id="5" name="Rectangle: Rounded Corners 4">
            <a:extLst>
              <a:ext uri="{FF2B5EF4-FFF2-40B4-BE49-F238E27FC236}">
                <a16:creationId xmlns:a16="http://schemas.microsoft.com/office/drawing/2014/main" id="{BDEE58BD-187A-6847-11D2-18C33199E702}"/>
              </a:ext>
            </a:extLst>
          </p:cNvPr>
          <p:cNvSpPr/>
          <p:nvPr/>
        </p:nvSpPr>
        <p:spPr>
          <a:xfrm>
            <a:off x="5143500" y="5923892"/>
            <a:ext cx="6505369" cy="746163"/>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70% patients are referred for Medical Value travel to India through their respective country’s doctor </a:t>
            </a:r>
          </a:p>
        </p:txBody>
      </p:sp>
      <p:pic>
        <p:nvPicPr>
          <p:cNvPr id="6" name="Picture 5">
            <a:extLst>
              <a:ext uri="{FF2B5EF4-FFF2-40B4-BE49-F238E27FC236}">
                <a16:creationId xmlns:a16="http://schemas.microsoft.com/office/drawing/2014/main" id="{7BDA8577-B09B-BA64-7E26-A56959C8A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4A14B72C-2BD0-1A00-B7CB-06618C5C9FD7}"/>
              </a:ext>
            </a:extLst>
          </p:cNvPr>
          <p:cNvGraphicFramePr>
            <a:graphicFrameLocks noGrp="1"/>
          </p:cNvGraphicFramePr>
          <p:nvPr>
            <p:extLst>
              <p:ext uri="{D42A27DB-BD31-4B8C-83A1-F6EECF244321}">
                <p14:modId xmlns:p14="http://schemas.microsoft.com/office/powerpoint/2010/main" val="2065452768"/>
              </p:ext>
            </p:extLst>
          </p:nvPr>
        </p:nvGraphicFramePr>
        <p:xfrm>
          <a:off x="431800" y="1917700"/>
          <a:ext cx="4483100" cy="4391976"/>
        </p:xfrm>
        <a:graphic>
          <a:graphicData uri="http://schemas.openxmlformats.org/drawingml/2006/table">
            <a:tbl>
              <a:tblPr>
                <a:tableStyleId>{C4B1156A-380E-4F78-BDF5-A606A8083BF9}</a:tableStyleId>
              </a:tblPr>
              <a:tblGrid>
                <a:gridCol w="2555367">
                  <a:extLst>
                    <a:ext uri="{9D8B030D-6E8A-4147-A177-3AD203B41FA5}">
                      <a16:colId xmlns:a16="http://schemas.microsoft.com/office/drawing/2014/main" val="691758920"/>
                    </a:ext>
                  </a:extLst>
                </a:gridCol>
                <a:gridCol w="851789">
                  <a:extLst>
                    <a:ext uri="{9D8B030D-6E8A-4147-A177-3AD203B41FA5}">
                      <a16:colId xmlns:a16="http://schemas.microsoft.com/office/drawing/2014/main" val="619832311"/>
                    </a:ext>
                  </a:extLst>
                </a:gridCol>
                <a:gridCol w="1075944">
                  <a:extLst>
                    <a:ext uri="{9D8B030D-6E8A-4147-A177-3AD203B41FA5}">
                      <a16:colId xmlns:a16="http://schemas.microsoft.com/office/drawing/2014/main" val="3199054158"/>
                    </a:ext>
                  </a:extLst>
                </a:gridCol>
              </a:tblGrid>
              <a:tr h="731996">
                <a:tc>
                  <a:txBody>
                    <a:bodyPr/>
                    <a:lstStyle/>
                    <a:p>
                      <a:pPr algn="ctr" fontAlgn="b"/>
                      <a:r>
                        <a:rPr lang="en-IN" sz="1800" b="1" u="none" strike="noStrike" dirty="0">
                          <a:effectLst/>
                        </a:rPr>
                        <a:t>Source of information</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Count</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u="none" strike="noStrike" dirty="0">
                          <a:effectLst/>
                        </a:rPr>
                        <a:t>Percentage</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143296124"/>
                  </a:ext>
                </a:extLst>
              </a:tr>
              <a:tr h="731996">
                <a:tc>
                  <a:txBody>
                    <a:bodyPr/>
                    <a:lstStyle/>
                    <a:p>
                      <a:pPr algn="ctr" fontAlgn="b"/>
                      <a:r>
                        <a:rPr lang="en-IN" sz="1800" u="none" strike="noStrike" dirty="0">
                          <a:effectLst/>
                        </a:rPr>
                        <a:t>Your country’s doctor</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21</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70%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56018673"/>
                  </a:ext>
                </a:extLst>
              </a:tr>
              <a:tr h="731996">
                <a:tc>
                  <a:txBody>
                    <a:bodyPr/>
                    <a:lstStyle/>
                    <a:p>
                      <a:pPr algn="ctr" fontAlgn="b"/>
                      <a:r>
                        <a:rPr lang="en-IN" sz="1800" u="none" strike="noStrike" dirty="0">
                          <a:effectLst/>
                        </a:rPr>
                        <a:t>Word of mouth</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6</a:t>
                      </a:r>
                      <a:endParaRPr lang="en-IN"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a:effectLst/>
                        </a:rPr>
                        <a:t>20%</a:t>
                      </a:r>
                      <a:endParaRPr lang="en-IN"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26815032"/>
                  </a:ext>
                </a:extLst>
              </a:tr>
              <a:tr h="731996">
                <a:tc>
                  <a:txBody>
                    <a:bodyPr/>
                    <a:lstStyle/>
                    <a:p>
                      <a:pPr algn="ctr" fontAlgn="b"/>
                      <a:r>
                        <a:rPr lang="en-IN" sz="1800" u="none" strike="noStrike" dirty="0">
                          <a:effectLst/>
                        </a:rPr>
                        <a:t>Others</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2</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7%</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85340516"/>
                  </a:ext>
                </a:extLst>
              </a:tr>
              <a:tr h="731996">
                <a:tc>
                  <a:txBody>
                    <a:bodyPr/>
                    <a:lstStyle/>
                    <a:p>
                      <a:pPr algn="ctr" fontAlgn="b"/>
                      <a:r>
                        <a:rPr lang="en-IN" sz="1800" u="none" strike="noStrike" dirty="0">
                          <a:effectLst/>
                        </a:rPr>
                        <a:t>Internet</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04854567"/>
                  </a:ext>
                </a:extLst>
              </a:tr>
              <a:tr h="731996">
                <a:tc>
                  <a:txBody>
                    <a:bodyPr/>
                    <a:lstStyle/>
                    <a:p>
                      <a:pPr algn="ctr" fontAlgn="b"/>
                      <a:r>
                        <a:rPr lang="en-IN" sz="1800" b="1" i="0" u="none" strike="noStrike" dirty="0">
                          <a:solidFill>
                            <a:srgbClr val="000000"/>
                          </a:solidFill>
                          <a:effectLst/>
                          <a:latin typeface="+mn-lt"/>
                        </a:rPr>
                        <a:t>Grand Total</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30</a:t>
                      </a: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mn-lt"/>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3352577787"/>
                  </a:ext>
                </a:extLst>
              </a:tr>
            </a:tbl>
          </a:graphicData>
        </a:graphic>
      </p:graphicFrame>
      <p:graphicFrame>
        <p:nvGraphicFramePr>
          <p:cNvPr id="9" name="Chart 8">
            <a:extLst>
              <a:ext uri="{FF2B5EF4-FFF2-40B4-BE49-F238E27FC236}">
                <a16:creationId xmlns:a16="http://schemas.microsoft.com/office/drawing/2014/main" id="{6FBE5CD8-6EC9-A8E2-F051-536733541135}"/>
              </a:ext>
            </a:extLst>
          </p:cNvPr>
          <p:cNvGraphicFramePr/>
          <p:nvPr>
            <p:extLst>
              <p:ext uri="{D42A27DB-BD31-4B8C-83A1-F6EECF244321}">
                <p14:modId xmlns:p14="http://schemas.microsoft.com/office/powerpoint/2010/main" val="3930195733"/>
              </p:ext>
            </p:extLst>
          </p:nvPr>
        </p:nvGraphicFramePr>
        <p:xfrm>
          <a:off x="5016500" y="1772379"/>
          <a:ext cx="6883400" cy="3968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63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71D1-35D4-E4D2-B071-5CBE3CEDBC3C}"/>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Discussion</a:t>
            </a:r>
            <a:endParaRPr lang="en-IN" dirty="0"/>
          </a:p>
        </p:txBody>
      </p:sp>
      <p:graphicFrame>
        <p:nvGraphicFramePr>
          <p:cNvPr id="8" name="Content Placeholder 7">
            <a:extLst>
              <a:ext uri="{FF2B5EF4-FFF2-40B4-BE49-F238E27FC236}">
                <a16:creationId xmlns:a16="http://schemas.microsoft.com/office/drawing/2014/main" id="{43FFBD87-1D48-EE75-BEB0-FC753CE61B69}"/>
              </a:ext>
            </a:extLst>
          </p:cNvPr>
          <p:cNvGraphicFramePr>
            <a:graphicFrameLocks noGrp="1"/>
          </p:cNvGraphicFramePr>
          <p:nvPr>
            <p:ph idx="1"/>
          </p:nvPr>
        </p:nvGraphicFramePr>
        <p:xfrm>
          <a:off x="838200" y="1483360"/>
          <a:ext cx="10515600" cy="469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32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6D42-8F32-81E0-2D48-E9682C3F83C1}"/>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Limitations</a:t>
            </a:r>
            <a:endParaRPr lang="en-IN" dirty="0"/>
          </a:p>
        </p:txBody>
      </p:sp>
      <p:graphicFrame>
        <p:nvGraphicFramePr>
          <p:cNvPr id="13" name="Diagram 12">
            <a:extLst>
              <a:ext uri="{FF2B5EF4-FFF2-40B4-BE49-F238E27FC236}">
                <a16:creationId xmlns:a16="http://schemas.microsoft.com/office/drawing/2014/main" id="{9D9D9580-5C48-A996-3F40-EE008D78208B}"/>
              </a:ext>
            </a:extLst>
          </p:cNvPr>
          <p:cNvGraphicFramePr/>
          <p:nvPr>
            <p:extLst>
              <p:ext uri="{D42A27DB-BD31-4B8C-83A1-F6EECF244321}">
                <p14:modId xmlns:p14="http://schemas.microsoft.com/office/powerpoint/2010/main" val="1299470123"/>
              </p:ext>
            </p:extLst>
          </p:nvPr>
        </p:nvGraphicFramePr>
        <p:xfrm>
          <a:off x="254000" y="1589088"/>
          <a:ext cx="11671300" cy="490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46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7905-A7D2-6D4F-A7EC-FF9D7DFAAB36}"/>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References</a:t>
            </a:r>
          </a:p>
        </p:txBody>
      </p:sp>
      <p:graphicFrame>
        <p:nvGraphicFramePr>
          <p:cNvPr id="4" name="Content Placeholder 3">
            <a:extLst>
              <a:ext uri="{FF2B5EF4-FFF2-40B4-BE49-F238E27FC236}">
                <a16:creationId xmlns:a16="http://schemas.microsoft.com/office/drawing/2014/main" id="{FC3BA9D4-399B-71C6-74B7-2F42B752C1D3}"/>
              </a:ext>
            </a:extLst>
          </p:cNvPr>
          <p:cNvGraphicFramePr>
            <a:graphicFrameLocks noGrp="1"/>
          </p:cNvGraphicFramePr>
          <p:nvPr>
            <p:ph idx="1"/>
            <p:extLst>
              <p:ext uri="{D42A27DB-BD31-4B8C-83A1-F6EECF244321}">
                <p14:modId xmlns:p14="http://schemas.microsoft.com/office/powerpoint/2010/main" val="2853817186"/>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F0707A2-5AB8-47C4-5AF8-DA498E362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42530"/>
            <a:ext cx="2438400" cy="1238250"/>
          </a:xfrm>
          <a:prstGeom prst="rect">
            <a:avLst/>
          </a:prstGeom>
        </p:spPr>
      </p:pic>
    </p:spTree>
    <p:extLst>
      <p:ext uri="{BB962C8B-B14F-4D97-AF65-F5344CB8AC3E}">
        <p14:creationId xmlns:p14="http://schemas.microsoft.com/office/powerpoint/2010/main" val="241476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4E8124-D785-C857-C8C8-F640615650DF}"/>
              </a:ext>
            </a:extLst>
          </p:cNvPr>
          <p:cNvPicPr>
            <a:picLocks noGrp="1" noChangeAspect="1"/>
          </p:cNvPicPr>
          <p:nvPr>
            <p:ph idx="1"/>
          </p:nvPr>
        </p:nvPicPr>
        <p:blipFill>
          <a:blip r:embed="rId2"/>
          <a:stretch>
            <a:fillRect/>
          </a:stretch>
        </p:blipFill>
        <p:spPr>
          <a:xfrm>
            <a:off x="0" y="1658679"/>
            <a:ext cx="12036056" cy="5369442"/>
          </a:xfrm>
        </p:spPr>
      </p:pic>
      <p:sp>
        <p:nvSpPr>
          <p:cNvPr id="8" name="Rectangle 7">
            <a:extLst>
              <a:ext uri="{FF2B5EF4-FFF2-40B4-BE49-F238E27FC236}">
                <a16:creationId xmlns:a16="http://schemas.microsoft.com/office/drawing/2014/main" id="{A8503869-0C69-31CD-9E0D-5EFFAFDC7C43}"/>
              </a:ext>
            </a:extLst>
          </p:cNvPr>
          <p:cNvSpPr/>
          <p:nvPr/>
        </p:nvSpPr>
        <p:spPr>
          <a:xfrm>
            <a:off x="2804160" y="477136"/>
            <a:ext cx="6563360" cy="73152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IN" sz="4400" b="1" i="0" dirty="0">
                <a:solidFill>
                  <a:srgbClr val="19344A"/>
                </a:solidFill>
                <a:effectLst>
                  <a:outerShdw blurRad="50800" dist="38100" dir="2700000" algn="tl" rotWithShape="0">
                    <a:prstClr val="black">
                      <a:alpha val="40000"/>
                    </a:prstClr>
                  </a:outerShdw>
                </a:effectLst>
              </a:rPr>
              <a:t>Mentor Approval</a:t>
            </a:r>
            <a:endParaRPr lang="en-IN" sz="4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2402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7905-A7D2-6D4F-A7EC-FF9D7DFAAB36}"/>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Conclusion</a:t>
            </a:r>
          </a:p>
        </p:txBody>
      </p:sp>
      <p:graphicFrame>
        <p:nvGraphicFramePr>
          <p:cNvPr id="4" name="Content Placeholder 3">
            <a:extLst>
              <a:ext uri="{FF2B5EF4-FFF2-40B4-BE49-F238E27FC236}">
                <a16:creationId xmlns:a16="http://schemas.microsoft.com/office/drawing/2014/main" id="{FC3BA9D4-399B-71C6-74B7-2F42B752C1D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F0707A2-5AB8-47C4-5AF8-DA498E3629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spTree>
    <p:extLst>
      <p:ext uri="{BB962C8B-B14F-4D97-AF65-F5344CB8AC3E}">
        <p14:creationId xmlns:p14="http://schemas.microsoft.com/office/powerpoint/2010/main" val="138829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62E54-EDB0-637B-6DD3-5783E53CA38C}"/>
              </a:ext>
            </a:extLst>
          </p:cNvPr>
          <p:cNvSpPr>
            <a:spLocks noGrp="1"/>
          </p:cNvSpPr>
          <p:nvPr>
            <p:ph idx="1"/>
          </p:nvPr>
        </p:nvSpPr>
        <p:spPr>
          <a:xfrm>
            <a:off x="0" y="0"/>
            <a:ext cx="12070080" cy="6858000"/>
          </a:xfrm>
          <a:solidFill>
            <a:schemeClr val="accent6">
              <a:lumMod val="40000"/>
              <a:lumOff val="60000"/>
            </a:schemeClr>
          </a:solidFill>
        </p:spPr>
        <p:txBody>
          <a:bodyPr>
            <a:normAutofit/>
          </a:bodyPr>
          <a:lstStyle/>
          <a:p>
            <a:pPr marL="0" indent="0" algn="ctr">
              <a:buNone/>
            </a:pPr>
            <a:endParaRPr lang="en-IN" sz="9600" dirty="0"/>
          </a:p>
          <a:p>
            <a:pPr marL="0" indent="0" algn="ctr">
              <a:buNone/>
            </a:pPr>
            <a:endParaRPr lang="en-IN" sz="9600" dirty="0">
              <a:solidFill>
                <a:schemeClr val="accent2">
                  <a:lumMod val="75000"/>
                </a:schemeClr>
              </a:solidFill>
            </a:endParaRPr>
          </a:p>
          <a:p>
            <a:pPr marL="0" indent="0" algn="ctr">
              <a:buNone/>
            </a:pPr>
            <a:r>
              <a:rPr lang="en-IN" sz="9600" dirty="0">
                <a:solidFill>
                  <a:schemeClr val="accent2">
                    <a:lumMod val="75000"/>
                  </a:schemeClr>
                </a:solidFill>
              </a:rPr>
              <a:t>Thank you</a:t>
            </a:r>
          </a:p>
        </p:txBody>
      </p:sp>
      <p:pic>
        <p:nvPicPr>
          <p:cNvPr id="2" name="Picture 1">
            <a:extLst>
              <a:ext uri="{FF2B5EF4-FFF2-40B4-BE49-F238E27FC236}">
                <a16:creationId xmlns:a16="http://schemas.microsoft.com/office/drawing/2014/main" id="{479047B4-4BF7-C288-98B3-2CB9639ED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2" y="31898"/>
            <a:ext cx="2562447" cy="1414129"/>
          </a:xfrm>
          <a:prstGeom prst="rect">
            <a:avLst/>
          </a:prstGeom>
        </p:spPr>
      </p:pic>
      <p:pic>
        <p:nvPicPr>
          <p:cNvPr id="4" name="Picture 3">
            <a:extLst>
              <a:ext uri="{FF2B5EF4-FFF2-40B4-BE49-F238E27FC236}">
                <a16:creationId xmlns:a16="http://schemas.microsoft.com/office/drawing/2014/main" id="{B1D438B2-B60A-9CAA-7946-052ABD5CC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226" y="-42530"/>
            <a:ext cx="2438400" cy="1238250"/>
          </a:xfrm>
          <a:prstGeom prst="rect">
            <a:avLst/>
          </a:prstGeom>
        </p:spPr>
      </p:pic>
    </p:spTree>
    <p:extLst>
      <p:ext uri="{BB962C8B-B14F-4D97-AF65-F5344CB8AC3E}">
        <p14:creationId xmlns:p14="http://schemas.microsoft.com/office/powerpoint/2010/main" val="426597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AED5A1-90A6-EFE4-6625-F3851FDD025B}"/>
              </a:ext>
            </a:extLst>
          </p:cNvPr>
          <p:cNvGraphicFramePr>
            <a:graphicFrameLocks noGrp="1"/>
          </p:cNvGraphicFramePr>
          <p:nvPr>
            <p:ph idx="1"/>
            <p:extLst>
              <p:ext uri="{D42A27DB-BD31-4B8C-83A1-F6EECF244321}">
                <p14:modId xmlns:p14="http://schemas.microsoft.com/office/powerpoint/2010/main" val="27737269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908ABE2-076A-1CFF-FDEC-9180395A10E0}"/>
              </a:ext>
            </a:extLst>
          </p:cNvPr>
          <p:cNvSpPr/>
          <p:nvPr/>
        </p:nvSpPr>
        <p:spPr>
          <a:xfrm>
            <a:off x="2804160" y="477136"/>
            <a:ext cx="6563360" cy="73152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IN" sz="4800" b="1" i="0" u="sng" dirty="0">
                <a:solidFill>
                  <a:srgbClr val="19344A"/>
                </a:solidFill>
                <a:effectLst>
                  <a:outerShdw blurRad="50800" dist="38100" dir="2700000" algn="tl" rotWithShape="0">
                    <a:prstClr val="black">
                      <a:alpha val="40000"/>
                    </a:prstClr>
                  </a:outerShdw>
                </a:effectLst>
              </a:rPr>
              <a:t>Introduction</a:t>
            </a:r>
            <a:r>
              <a:rPr lang="en-IN" sz="4400" b="1" i="0" dirty="0">
                <a:solidFill>
                  <a:srgbClr val="19344A"/>
                </a:solidFill>
                <a:effectLst>
                  <a:outerShdw blurRad="50800" dist="38100" dir="2700000" algn="tl" rotWithShape="0">
                    <a:prstClr val="black">
                      <a:alpha val="40000"/>
                    </a:prstClr>
                  </a:outerShdw>
                </a:effectLst>
              </a:rPr>
              <a:t> </a:t>
            </a:r>
            <a:endParaRPr lang="en-IN" sz="4400" dirty="0">
              <a:effectLst>
                <a:outerShdw blurRad="50800" dist="38100" dir="2700000" algn="tl" rotWithShape="0">
                  <a:prstClr val="black">
                    <a:alpha val="40000"/>
                  </a:prstClr>
                </a:outerShdw>
              </a:effectLst>
            </a:endParaRPr>
          </a:p>
        </p:txBody>
      </p:sp>
      <p:pic>
        <p:nvPicPr>
          <p:cNvPr id="8" name="Picture 7">
            <a:extLst>
              <a:ext uri="{FF2B5EF4-FFF2-40B4-BE49-F238E27FC236}">
                <a16:creationId xmlns:a16="http://schemas.microsoft.com/office/drawing/2014/main" id="{8E8CDF52-847F-AF58-EA7E-AC5A8E29A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11875"/>
            <a:ext cx="2438400" cy="1238250"/>
          </a:xfrm>
          <a:prstGeom prst="rect">
            <a:avLst/>
          </a:prstGeom>
        </p:spPr>
      </p:pic>
    </p:spTree>
    <p:extLst>
      <p:ext uri="{BB962C8B-B14F-4D97-AF65-F5344CB8AC3E}">
        <p14:creationId xmlns:p14="http://schemas.microsoft.com/office/powerpoint/2010/main" val="288163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4468-2E97-A62D-DCF6-ED7B5D1E913E}"/>
              </a:ext>
            </a:extLst>
          </p:cNvPr>
          <p:cNvSpPr>
            <a:spLocks noGrp="1"/>
          </p:cNvSpPr>
          <p:nvPr>
            <p:ph type="title"/>
          </p:nvPr>
        </p:nvSpPr>
        <p:spPr/>
        <p:txBody>
          <a:bodyPr/>
          <a:lstStyle/>
          <a:p>
            <a:pPr algn="ctr"/>
            <a:r>
              <a:rPr lang="en-IN" sz="4800" b="1" u="sng" dirty="0">
                <a:solidFill>
                  <a:srgbClr val="19344A"/>
                </a:solidFill>
                <a:effectLst>
                  <a:outerShdw blurRad="50800" dist="38100" dir="2700000" algn="tl" rotWithShape="0">
                    <a:prstClr val="black">
                      <a:alpha val="40000"/>
                    </a:prstClr>
                  </a:outerShdw>
                </a:effectLst>
                <a:latin typeface="+mn-lt"/>
                <a:ea typeface="+mn-ea"/>
                <a:cs typeface="+mn-cs"/>
              </a:rPr>
              <a:t>Rationale</a:t>
            </a:r>
          </a:p>
        </p:txBody>
      </p:sp>
      <p:sp>
        <p:nvSpPr>
          <p:cNvPr id="10" name="Rectangle: Rounded Corners 9">
            <a:extLst>
              <a:ext uri="{FF2B5EF4-FFF2-40B4-BE49-F238E27FC236}">
                <a16:creationId xmlns:a16="http://schemas.microsoft.com/office/drawing/2014/main" id="{41393F42-E066-070B-76E7-87C8A16C73F5}"/>
              </a:ext>
            </a:extLst>
          </p:cNvPr>
          <p:cNvSpPr/>
          <p:nvPr/>
        </p:nvSpPr>
        <p:spPr>
          <a:xfrm>
            <a:off x="1202871" y="2042554"/>
            <a:ext cx="10010899" cy="1325563"/>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0" dirty="0">
                <a:solidFill>
                  <a:schemeClr val="tx1"/>
                </a:solidFill>
                <a:effectLst/>
              </a:rPr>
              <a:t>The study has been conducted to analyse </a:t>
            </a:r>
            <a:r>
              <a:rPr lang="en-US" sz="2000" dirty="0">
                <a:solidFill>
                  <a:schemeClr val="tx1"/>
                </a:solidFill>
              </a:rPr>
              <a:t>the patient’s country of origin,</a:t>
            </a:r>
            <a:r>
              <a:rPr lang="en-US" sz="2000" i="0" dirty="0">
                <a:solidFill>
                  <a:schemeClr val="tx1"/>
                </a:solidFill>
                <a:effectLst/>
              </a:rPr>
              <a:t> their treatment preference and the factors influencing their decision </a:t>
            </a:r>
            <a:endParaRPr lang="en-IN" sz="2000" dirty="0">
              <a:solidFill>
                <a:schemeClr val="tx1"/>
              </a:solidFill>
            </a:endParaRPr>
          </a:p>
        </p:txBody>
      </p:sp>
      <p:sp>
        <p:nvSpPr>
          <p:cNvPr id="11" name="Rectangle: Rounded Corners 10">
            <a:extLst>
              <a:ext uri="{FF2B5EF4-FFF2-40B4-BE49-F238E27FC236}">
                <a16:creationId xmlns:a16="http://schemas.microsoft.com/office/drawing/2014/main" id="{253243CC-426A-0471-DBDD-CB4F3CAB7552}"/>
              </a:ext>
            </a:extLst>
          </p:cNvPr>
          <p:cNvSpPr/>
          <p:nvPr/>
        </p:nvSpPr>
        <p:spPr>
          <a:xfrm>
            <a:off x="1202871" y="3869887"/>
            <a:ext cx="10010899" cy="1325563"/>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ffectLst/>
              </a:rPr>
              <a:t>This study helps to understand the profile of international patients in the context of MVT in India</a:t>
            </a:r>
          </a:p>
        </p:txBody>
      </p:sp>
      <p:pic>
        <p:nvPicPr>
          <p:cNvPr id="12" name="Picture 11">
            <a:extLst>
              <a:ext uri="{FF2B5EF4-FFF2-40B4-BE49-F238E27FC236}">
                <a16:creationId xmlns:a16="http://schemas.microsoft.com/office/drawing/2014/main" id="{50C2AC6E-D74F-FDAE-C21B-11EE6CE29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0"/>
            <a:ext cx="2438400" cy="1238250"/>
          </a:xfrm>
          <a:prstGeom prst="rect">
            <a:avLst/>
          </a:prstGeom>
        </p:spPr>
      </p:pic>
    </p:spTree>
    <p:extLst>
      <p:ext uri="{BB962C8B-B14F-4D97-AF65-F5344CB8AC3E}">
        <p14:creationId xmlns:p14="http://schemas.microsoft.com/office/powerpoint/2010/main" val="216331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FC71-19A7-E512-4B69-176C9EB3FF37}"/>
              </a:ext>
            </a:extLst>
          </p:cNvPr>
          <p:cNvSpPr>
            <a:spLocks noGrp="1"/>
          </p:cNvSpPr>
          <p:nvPr>
            <p:ph type="title"/>
          </p:nvPr>
        </p:nvSpPr>
        <p:spPr/>
        <p:txBody>
          <a:bodyPr/>
          <a:lstStyle/>
          <a:p>
            <a:pPr algn="ctr"/>
            <a:r>
              <a:rPr lang="en-IN" sz="4800" b="1" u="sng" dirty="0">
                <a:solidFill>
                  <a:srgbClr val="19344A"/>
                </a:solidFill>
                <a:effectLst>
                  <a:outerShdw blurRad="50800" dist="38100" dir="2700000" algn="tl" rotWithShape="0">
                    <a:prstClr val="black">
                      <a:alpha val="40000"/>
                    </a:prstClr>
                  </a:outerShdw>
                </a:effectLst>
                <a:latin typeface="+mn-lt"/>
                <a:ea typeface="+mn-ea"/>
                <a:cs typeface="+mn-cs"/>
              </a:rPr>
              <a:t>About the Company</a:t>
            </a:r>
          </a:p>
        </p:txBody>
      </p:sp>
      <p:graphicFrame>
        <p:nvGraphicFramePr>
          <p:cNvPr id="4" name="Content Placeholder 3">
            <a:extLst>
              <a:ext uri="{FF2B5EF4-FFF2-40B4-BE49-F238E27FC236}">
                <a16:creationId xmlns:a16="http://schemas.microsoft.com/office/drawing/2014/main" id="{81B27959-C743-80C4-618C-308CCC0E89E5}"/>
              </a:ext>
            </a:extLst>
          </p:cNvPr>
          <p:cNvGraphicFramePr>
            <a:graphicFrameLocks noGrp="1"/>
          </p:cNvGraphicFramePr>
          <p:nvPr>
            <p:ph idx="1"/>
            <p:extLst>
              <p:ext uri="{D42A27DB-BD31-4B8C-83A1-F6EECF244321}">
                <p14:modId xmlns:p14="http://schemas.microsoft.com/office/powerpoint/2010/main" val="35001559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D8D2EFC-BB4F-B1A6-ED2B-61FDEAC26C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pic>
        <p:nvPicPr>
          <p:cNvPr id="3" name="Picture 2">
            <a:extLst>
              <a:ext uri="{FF2B5EF4-FFF2-40B4-BE49-F238E27FC236}">
                <a16:creationId xmlns:a16="http://schemas.microsoft.com/office/drawing/2014/main" id="{7E5B5EFB-75A9-B4DF-8BD5-9382377E84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242" y="31898"/>
            <a:ext cx="2562447" cy="1414129"/>
          </a:xfrm>
          <a:prstGeom prst="rect">
            <a:avLst/>
          </a:prstGeom>
        </p:spPr>
      </p:pic>
    </p:spTree>
    <p:extLst>
      <p:ext uri="{BB962C8B-B14F-4D97-AF65-F5344CB8AC3E}">
        <p14:creationId xmlns:p14="http://schemas.microsoft.com/office/powerpoint/2010/main" val="67942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C275-4764-F0A2-3148-67300E397E69}"/>
              </a:ext>
            </a:extLst>
          </p:cNvPr>
          <p:cNvSpPr>
            <a:spLocks noGrp="1"/>
          </p:cNvSpPr>
          <p:nvPr>
            <p:ph type="title"/>
          </p:nvPr>
        </p:nvSpPr>
        <p:spPr/>
        <p:txBody>
          <a:bodyPr/>
          <a:lstStyle/>
          <a:p>
            <a:pPr algn="ctr"/>
            <a:r>
              <a:rPr lang="en-IN" sz="4800" b="1" u="sng" dirty="0">
                <a:solidFill>
                  <a:srgbClr val="19344A"/>
                </a:solidFill>
                <a:effectLst>
                  <a:outerShdw blurRad="50800" dist="38100" dir="2700000" algn="tl" rotWithShape="0">
                    <a:prstClr val="black">
                      <a:alpha val="40000"/>
                    </a:prstClr>
                  </a:outerShdw>
                </a:effectLst>
                <a:latin typeface="+mn-lt"/>
                <a:ea typeface="+mn-ea"/>
                <a:cs typeface="+mn-cs"/>
              </a:rPr>
              <a:t>Objectives of the study </a:t>
            </a:r>
          </a:p>
        </p:txBody>
      </p:sp>
      <p:graphicFrame>
        <p:nvGraphicFramePr>
          <p:cNvPr id="4" name="Content Placeholder 3">
            <a:extLst>
              <a:ext uri="{FF2B5EF4-FFF2-40B4-BE49-F238E27FC236}">
                <a16:creationId xmlns:a16="http://schemas.microsoft.com/office/drawing/2014/main" id="{92D89531-C5A4-2821-0519-658273E134BE}"/>
              </a:ext>
            </a:extLst>
          </p:cNvPr>
          <p:cNvGraphicFramePr>
            <a:graphicFrameLocks noGrp="1"/>
          </p:cNvGraphicFramePr>
          <p:nvPr>
            <p:ph idx="1"/>
            <p:extLst>
              <p:ext uri="{D42A27DB-BD31-4B8C-83A1-F6EECF244321}">
                <p14:modId xmlns:p14="http://schemas.microsoft.com/office/powerpoint/2010/main" val="2231657801"/>
              </p:ext>
            </p:extLst>
          </p:nvPr>
        </p:nvGraphicFramePr>
        <p:xfrm>
          <a:off x="168166" y="2622910"/>
          <a:ext cx="12496800" cy="244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8A20671-9619-3ABE-40BA-CB50652709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spTree>
    <p:extLst>
      <p:ext uri="{BB962C8B-B14F-4D97-AF65-F5344CB8AC3E}">
        <p14:creationId xmlns:p14="http://schemas.microsoft.com/office/powerpoint/2010/main" val="243317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678-F2FC-D78B-0787-BACBD230A279}"/>
              </a:ext>
            </a:extLst>
          </p:cNvPr>
          <p:cNvSpPr>
            <a:spLocks noGrp="1"/>
          </p:cNvSpPr>
          <p:nvPr>
            <p:ph type="title"/>
          </p:nvPr>
        </p:nvSpPr>
        <p:spPr/>
        <p:txBody>
          <a:bodyPr/>
          <a:lstStyle/>
          <a:p>
            <a:pPr algn="ctr"/>
            <a:r>
              <a:rPr lang="en-IN" sz="4800" b="1" u="sng" dirty="0">
                <a:solidFill>
                  <a:srgbClr val="19344A"/>
                </a:solidFill>
                <a:effectLst>
                  <a:outerShdw blurRad="50800" dist="38100" dir="2700000" algn="tl" rotWithShape="0">
                    <a:prstClr val="black">
                      <a:alpha val="40000"/>
                    </a:prstClr>
                  </a:outerShdw>
                </a:effectLst>
                <a:latin typeface="+mn-lt"/>
                <a:ea typeface="+mn-ea"/>
                <a:cs typeface="+mn-cs"/>
              </a:rPr>
              <a:t>Methodology</a:t>
            </a:r>
          </a:p>
        </p:txBody>
      </p:sp>
      <p:graphicFrame>
        <p:nvGraphicFramePr>
          <p:cNvPr id="12" name="Diagram 11">
            <a:extLst>
              <a:ext uri="{FF2B5EF4-FFF2-40B4-BE49-F238E27FC236}">
                <a16:creationId xmlns:a16="http://schemas.microsoft.com/office/drawing/2014/main" id="{520BFA40-BFA7-F05B-4AAE-317AD3057BAC}"/>
              </a:ext>
            </a:extLst>
          </p:cNvPr>
          <p:cNvGraphicFramePr/>
          <p:nvPr>
            <p:extLst>
              <p:ext uri="{D42A27DB-BD31-4B8C-83A1-F6EECF244321}">
                <p14:modId xmlns:p14="http://schemas.microsoft.com/office/powerpoint/2010/main" val="3765603240"/>
              </p:ext>
            </p:extLst>
          </p:nvPr>
        </p:nvGraphicFramePr>
        <p:xfrm>
          <a:off x="48814" y="1543792"/>
          <a:ext cx="11375247" cy="5162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2F7EAED4-DBEC-4961-ADDF-FC321F9263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spTree>
    <p:extLst>
      <p:ext uri="{BB962C8B-B14F-4D97-AF65-F5344CB8AC3E}">
        <p14:creationId xmlns:p14="http://schemas.microsoft.com/office/powerpoint/2010/main" val="205343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CE6C-3770-8D8B-3968-DBDC729A904D}"/>
              </a:ext>
            </a:extLst>
          </p:cNvPr>
          <p:cNvSpPr>
            <a:spLocks noGrp="1"/>
          </p:cNvSpPr>
          <p:nvPr>
            <p:ph type="title"/>
          </p:nvPr>
        </p:nvSpPr>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Data Collection</a:t>
            </a:r>
            <a:endParaRPr lang="en-IN" dirty="0"/>
          </a:p>
        </p:txBody>
      </p:sp>
      <p:graphicFrame>
        <p:nvGraphicFramePr>
          <p:cNvPr id="4" name="Content Placeholder 3">
            <a:extLst>
              <a:ext uri="{FF2B5EF4-FFF2-40B4-BE49-F238E27FC236}">
                <a16:creationId xmlns:a16="http://schemas.microsoft.com/office/drawing/2014/main" id="{D82AF5BC-C0C8-937F-CC20-C2847AF4D3D2}"/>
              </a:ext>
            </a:extLst>
          </p:cNvPr>
          <p:cNvGraphicFramePr>
            <a:graphicFrameLocks/>
          </p:cNvGraphicFramePr>
          <p:nvPr>
            <p:extLst>
              <p:ext uri="{D42A27DB-BD31-4B8C-83A1-F6EECF244321}">
                <p14:modId xmlns:p14="http://schemas.microsoft.com/office/powerpoint/2010/main" val="3786345799"/>
              </p:ext>
            </p:extLst>
          </p:nvPr>
        </p:nvGraphicFramePr>
        <p:xfrm>
          <a:off x="291933" y="1690688"/>
          <a:ext cx="5804068"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4713FC4C-3DC7-3308-1501-9B57786B6534}"/>
              </a:ext>
            </a:extLst>
          </p:cNvPr>
          <p:cNvGraphicFramePr>
            <a:graphicFrameLocks/>
          </p:cNvGraphicFramePr>
          <p:nvPr>
            <p:extLst>
              <p:ext uri="{D42A27DB-BD31-4B8C-83A1-F6EECF244321}">
                <p14:modId xmlns:p14="http://schemas.microsoft.com/office/powerpoint/2010/main" val="3934665353"/>
              </p:ext>
            </p:extLst>
          </p:nvPr>
        </p:nvGraphicFramePr>
        <p:xfrm>
          <a:off x="6551219" y="1660834"/>
          <a:ext cx="5111338" cy="46212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EA43E6FB-B665-46F0-77EF-FA383F68CC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spTree>
    <p:extLst>
      <p:ext uri="{BB962C8B-B14F-4D97-AF65-F5344CB8AC3E}">
        <p14:creationId xmlns:p14="http://schemas.microsoft.com/office/powerpoint/2010/main" val="368730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4537-E817-8BF0-A632-C82E5D278F65}"/>
              </a:ext>
            </a:extLst>
          </p:cNvPr>
          <p:cNvSpPr>
            <a:spLocks noGrp="1"/>
          </p:cNvSpPr>
          <p:nvPr>
            <p:ph type="title"/>
          </p:nvPr>
        </p:nvSpPr>
        <p:spPr>
          <a:xfrm>
            <a:off x="838200" y="314325"/>
            <a:ext cx="10515600" cy="1325563"/>
          </a:xfrm>
        </p:spPr>
        <p:txBody>
          <a:bodyPr/>
          <a:lstStyle/>
          <a:p>
            <a:pPr algn="ctr"/>
            <a:r>
              <a:rPr lang="en-IN" b="1" u="sng" dirty="0">
                <a:solidFill>
                  <a:srgbClr val="19344A"/>
                </a:solidFill>
                <a:effectLst>
                  <a:outerShdw blurRad="50800" dist="38100" dir="2700000" algn="tl" rotWithShape="0">
                    <a:prstClr val="black">
                      <a:alpha val="40000"/>
                    </a:prstClr>
                  </a:outerShdw>
                </a:effectLst>
                <a:latin typeface="+mn-lt"/>
                <a:ea typeface="+mn-ea"/>
                <a:cs typeface="+mn-cs"/>
              </a:rPr>
              <a:t>Results</a:t>
            </a:r>
          </a:p>
        </p:txBody>
      </p:sp>
      <p:sp>
        <p:nvSpPr>
          <p:cNvPr id="5" name="Rectangle: Rounded Corners 4">
            <a:extLst>
              <a:ext uri="{FF2B5EF4-FFF2-40B4-BE49-F238E27FC236}">
                <a16:creationId xmlns:a16="http://schemas.microsoft.com/office/drawing/2014/main" id="{F47211A1-B277-12C3-2756-43FEED602DE1}"/>
              </a:ext>
            </a:extLst>
          </p:cNvPr>
          <p:cNvSpPr/>
          <p:nvPr/>
        </p:nvSpPr>
        <p:spPr>
          <a:xfrm>
            <a:off x="5880099" y="5523278"/>
            <a:ext cx="5971649" cy="988498"/>
          </a:xfrm>
          <a:prstGeom prst="roundRect">
            <a:avLst/>
          </a:prstGeom>
          <a:solidFill>
            <a:schemeClr val="accent3">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buFont typeface="Arial" panose="020B0604020202020204" pitchFamily="34" charset="0"/>
              <a:buChar char="•"/>
              <a:tabLst>
                <a:tab pos="85725" algn="l"/>
              </a:tabLst>
            </a:pPr>
            <a:r>
              <a:rPr lang="en-IN" sz="2000" dirty="0"/>
              <a:t>Total No. of patients interviewed – 30</a:t>
            </a:r>
          </a:p>
          <a:p>
            <a:pPr algn="ctr">
              <a:buFont typeface="Arial" panose="020B0604020202020204" pitchFamily="34" charset="0"/>
              <a:buChar char="•"/>
            </a:pPr>
            <a:r>
              <a:rPr lang="en-IN" sz="2000" dirty="0"/>
              <a:t>The graph shows the no. of patients viz-a-viz hospitals</a:t>
            </a:r>
          </a:p>
        </p:txBody>
      </p:sp>
      <p:pic>
        <p:nvPicPr>
          <p:cNvPr id="6" name="Picture 5">
            <a:extLst>
              <a:ext uri="{FF2B5EF4-FFF2-40B4-BE49-F238E27FC236}">
                <a16:creationId xmlns:a16="http://schemas.microsoft.com/office/drawing/2014/main" id="{8616D1E9-C34A-A5AD-08AA-724A7D615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226" y="0"/>
            <a:ext cx="2438400" cy="1238250"/>
          </a:xfrm>
          <a:prstGeom prst="rect">
            <a:avLst/>
          </a:prstGeom>
        </p:spPr>
      </p:pic>
      <p:graphicFrame>
        <p:nvGraphicFramePr>
          <p:cNvPr id="4" name="Table 3">
            <a:extLst>
              <a:ext uri="{FF2B5EF4-FFF2-40B4-BE49-F238E27FC236}">
                <a16:creationId xmlns:a16="http://schemas.microsoft.com/office/drawing/2014/main" id="{31B424E2-4E80-2DF0-211C-86D40C6A4E1C}"/>
              </a:ext>
            </a:extLst>
          </p:cNvPr>
          <p:cNvGraphicFramePr>
            <a:graphicFrameLocks noGrp="1"/>
          </p:cNvGraphicFramePr>
          <p:nvPr>
            <p:extLst>
              <p:ext uri="{D42A27DB-BD31-4B8C-83A1-F6EECF244321}">
                <p14:modId xmlns:p14="http://schemas.microsoft.com/office/powerpoint/2010/main" val="510431044"/>
              </p:ext>
            </p:extLst>
          </p:nvPr>
        </p:nvGraphicFramePr>
        <p:xfrm>
          <a:off x="340251" y="1996787"/>
          <a:ext cx="5135523" cy="3893650"/>
        </p:xfrm>
        <a:graphic>
          <a:graphicData uri="http://schemas.openxmlformats.org/drawingml/2006/table">
            <a:tbl>
              <a:tblPr>
                <a:tableStyleId>{C4B1156A-380E-4F78-BDF5-A606A8083BF9}</a:tableStyleId>
              </a:tblPr>
              <a:tblGrid>
                <a:gridCol w="2072749">
                  <a:extLst>
                    <a:ext uri="{9D8B030D-6E8A-4147-A177-3AD203B41FA5}">
                      <a16:colId xmlns:a16="http://schemas.microsoft.com/office/drawing/2014/main" val="524836613"/>
                    </a:ext>
                  </a:extLst>
                </a:gridCol>
                <a:gridCol w="1714500">
                  <a:extLst>
                    <a:ext uri="{9D8B030D-6E8A-4147-A177-3AD203B41FA5}">
                      <a16:colId xmlns:a16="http://schemas.microsoft.com/office/drawing/2014/main" val="271368029"/>
                    </a:ext>
                  </a:extLst>
                </a:gridCol>
                <a:gridCol w="1348274">
                  <a:extLst>
                    <a:ext uri="{9D8B030D-6E8A-4147-A177-3AD203B41FA5}">
                      <a16:colId xmlns:a16="http://schemas.microsoft.com/office/drawing/2014/main" val="2474650090"/>
                    </a:ext>
                  </a:extLst>
                </a:gridCol>
              </a:tblGrid>
              <a:tr h="778730">
                <a:tc>
                  <a:txBody>
                    <a:bodyPr/>
                    <a:lstStyle/>
                    <a:p>
                      <a:pPr algn="ctr" fontAlgn="b"/>
                      <a:r>
                        <a:rPr lang="en-IN" sz="1800" b="1" u="none" strike="noStrike" dirty="0">
                          <a:effectLst/>
                        </a:rPr>
                        <a:t>Hospital Names</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2">
                        <a:lumMod val="60000"/>
                        <a:lumOff val="40000"/>
                      </a:schemeClr>
                    </a:solidFill>
                  </a:tcPr>
                </a:tc>
                <a:tc>
                  <a:txBody>
                    <a:bodyPr/>
                    <a:lstStyle/>
                    <a:p>
                      <a:pPr algn="ctr" fontAlgn="b"/>
                      <a:r>
                        <a:rPr lang="en-IN" sz="1800" b="1" i="0" u="none" strike="noStrike" dirty="0">
                          <a:solidFill>
                            <a:srgbClr val="000000"/>
                          </a:solidFill>
                          <a:effectLst/>
                          <a:latin typeface="Arial" panose="020B0604020202020204" pitchFamily="34" charset="0"/>
                        </a:rPr>
                        <a:t>No. of Patients</a:t>
                      </a:r>
                    </a:p>
                  </a:txBody>
                  <a:tcPr marL="6350" marR="6350" marT="6350" marB="0" anchor="ctr">
                    <a:solidFill>
                      <a:schemeClr val="accent2">
                        <a:lumMod val="60000"/>
                        <a:lumOff val="40000"/>
                      </a:schemeClr>
                    </a:solidFill>
                  </a:tcPr>
                </a:tc>
                <a:tc>
                  <a:txBody>
                    <a:bodyPr/>
                    <a:lstStyle/>
                    <a:p>
                      <a:pPr algn="ctr" fontAlgn="b"/>
                      <a:r>
                        <a:rPr lang="en-IN" sz="1800" b="1" i="0" u="none" strike="noStrike" dirty="0">
                          <a:solidFill>
                            <a:srgbClr val="000000"/>
                          </a:solidFill>
                          <a:effectLst/>
                          <a:latin typeface="Arial" panose="020B0604020202020204" pitchFamily="34" charset="0"/>
                        </a:rPr>
                        <a:t>Percentage</a:t>
                      </a:r>
                    </a:p>
                  </a:txBody>
                  <a:tcPr marL="6350" marR="6350" marT="6350" marB="0" anchor="ctr">
                    <a:solidFill>
                      <a:schemeClr val="accent2">
                        <a:lumMod val="60000"/>
                        <a:lumOff val="40000"/>
                      </a:schemeClr>
                    </a:solidFill>
                  </a:tcPr>
                </a:tc>
                <a:extLst>
                  <a:ext uri="{0D108BD9-81ED-4DB2-BD59-A6C34878D82A}">
                    <a16:rowId xmlns:a16="http://schemas.microsoft.com/office/drawing/2014/main" val="1701510700"/>
                  </a:ext>
                </a:extLst>
              </a:tr>
              <a:tr h="778730">
                <a:tc>
                  <a:txBody>
                    <a:bodyPr/>
                    <a:lstStyle/>
                    <a:p>
                      <a:pPr algn="ctr" fontAlgn="b"/>
                      <a:r>
                        <a:rPr lang="en-IN" sz="1800" u="none" strike="noStrike" dirty="0">
                          <a:effectLst/>
                        </a:rPr>
                        <a:t>Indraprastha Apollo </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14</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b="0" i="0" u="none" strike="noStrike" dirty="0">
                          <a:solidFill>
                            <a:srgbClr val="000000"/>
                          </a:solidFill>
                          <a:effectLst/>
                          <a:latin typeface="Arial" panose="020B0604020202020204" pitchFamily="34" charset="0"/>
                        </a:rPr>
                        <a:t>47%</a:t>
                      </a:r>
                    </a:p>
                  </a:txBody>
                  <a:tcPr marL="6350" marR="6350" marT="6350" marB="0" anchor="ctr"/>
                </a:tc>
                <a:extLst>
                  <a:ext uri="{0D108BD9-81ED-4DB2-BD59-A6C34878D82A}">
                    <a16:rowId xmlns:a16="http://schemas.microsoft.com/office/drawing/2014/main" val="3604294228"/>
                  </a:ext>
                </a:extLst>
              </a:tr>
              <a:tr h="778730">
                <a:tc>
                  <a:txBody>
                    <a:bodyPr/>
                    <a:lstStyle/>
                    <a:p>
                      <a:pPr algn="ctr" fontAlgn="b"/>
                      <a:r>
                        <a:rPr lang="en-IN" sz="1800" u="none" strike="noStrike" dirty="0">
                          <a:effectLst/>
                        </a:rPr>
                        <a:t>Medanta Hospital</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13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b="0" i="0" u="none" strike="noStrike" dirty="0">
                          <a:solidFill>
                            <a:srgbClr val="000000"/>
                          </a:solidFill>
                          <a:effectLst/>
                          <a:latin typeface="Arial" panose="020B0604020202020204" pitchFamily="34" charset="0"/>
                        </a:rPr>
                        <a:t>43%</a:t>
                      </a:r>
                    </a:p>
                  </a:txBody>
                  <a:tcPr marL="6350" marR="6350" marT="6350" marB="0" anchor="ctr"/>
                </a:tc>
                <a:extLst>
                  <a:ext uri="{0D108BD9-81ED-4DB2-BD59-A6C34878D82A}">
                    <a16:rowId xmlns:a16="http://schemas.microsoft.com/office/drawing/2014/main" val="610131326"/>
                  </a:ext>
                </a:extLst>
              </a:tr>
              <a:tr h="778730">
                <a:tc>
                  <a:txBody>
                    <a:bodyPr/>
                    <a:lstStyle/>
                    <a:p>
                      <a:pPr algn="ctr" fontAlgn="b"/>
                      <a:r>
                        <a:rPr lang="en-IN" sz="1800" u="none" strike="noStrike" dirty="0">
                          <a:effectLst/>
                        </a:rPr>
                        <a:t>Max Healthcare</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u="none" strike="noStrike" dirty="0">
                          <a:effectLst/>
                        </a:rPr>
                        <a:t>3</a:t>
                      </a:r>
                      <a:endParaRPr lang="en-IN"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en-IN" sz="1800" b="0" i="0" u="none" strike="noStrike" dirty="0">
                          <a:solidFill>
                            <a:srgbClr val="000000"/>
                          </a:solidFill>
                          <a:effectLst/>
                          <a:latin typeface="Arial" panose="020B0604020202020204" pitchFamily="34" charset="0"/>
                        </a:rPr>
                        <a:t>10%</a:t>
                      </a:r>
                    </a:p>
                  </a:txBody>
                  <a:tcPr marL="6350" marR="6350" marT="6350" marB="0" anchor="ctr"/>
                </a:tc>
                <a:extLst>
                  <a:ext uri="{0D108BD9-81ED-4DB2-BD59-A6C34878D82A}">
                    <a16:rowId xmlns:a16="http://schemas.microsoft.com/office/drawing/2014/main" val="3530003045"/>
                  </a:ext>
                </a:extLst>
              </a:tr>
              <a:tr h="778730">
                <a:tc>
                  <a:txBody>
                    <a:bodyPr/>
                    <a:lstStyle/>
                    <a:p>
                      <a:pPr algn="ctr" fontAlgn="b"/>
                      <a:r>
                        <a:rPr lang="en-IN" sz="1800" b="1" u="none" strike="noStrike" dirty="0">
                          <a:effectLst/>
                        </a:rPr>
                        <a:t>Grand Total</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3">
                        <a:lumMod val="60000"/>
                        <a:lumOff val="40000"/>
                      </a:schemeClr>
                    </a:solidFill>
                  </a:tcPr>
                </a:tc>
                <a:tc>
                  <a:txBody>
                    <a:bodyPr/>
                    <a:lstStyle/>
                    <a:p>
                      <a:pPr algn="ctr" fontAlgn="b"/>
                      <a:r>
                        <a:rPr lang="en-IN" sz="1800" b="1" u="none" strike="noStrike" dirty="0">
                          <a:effectLst/>
                        </a:rPr>
                        <a:t>30</a:t>
                      </a:r>
                      <a:endParaRPr lang="en-IN" sz="1800" b="1" i="0" u="none" strike="noStrike" dirty="0">
                        <a:solidFill>
                          <a:srgbClr val="000000"/>
                        </a:solidFill>
                        <a:effectLst/>
                        <a:latin typeface="Arial" panose="020B0604020202020204" pitchFamily="34" charset="0"/>
                      </a:endParaRPr>
                    </a:p>
                  </a:txBody>
                  <a:tcPr marL="6350" marR="6350" marT="6350" marB="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Arial" panose="020B0604020202020204" pitchFamily="34" charset="0"/>
                        </a:rPr>
                        <a:t>100%</a:t>
                      </a:r>
                    </a:p>
                  </a:txBody>
                  <a:tcPr marL="6350" marR="6350" marT="6350" marB="0" anchor="ctr">
                    <a:solidFill>
                      <a:schemeClr val="accent3">
                        <a:lumMod val="60000"/>
                        <a:lumOff val="40000"/>
                      </a:schemeClr>
                    </a:solidFill>
                  </a:tcPr>
                </a:tc>
                <a:extLst>
                  <a:ext uri="{0D108BD9-81ED-4DB2-BD59-A6C34878D82A}">
                    <a16:rowId xmlns:a16="http://schemas.microsoft.com/office/drawing/2014/main" val="3488442600"/>
                  </a:ext>
                </a:extLst>
              </a:tr>
            </a:tbl>
          </a:graphicData>
        </a:graphic>
      </p:graphicFrame>
      <p:graphicFrame>
        <p:nvGraphicFramePr>
          <p:cNvPr id="9" name="Chart 8">
            <a:extLst>
              <a:ext uri="{FF2B5EF4-FFF2-40B4-BE49-F238E27FC236}">
                <a16:creationId xmlns:a16="http://schemas.microsoft.com/office/drawing/2014/main" id="{13BA2882-9498-9C7F-9EFC-2F623824C4FB}"/>
              </a:ext>
            </a:extLst>
          </p:cNvPr>
          <p:cNvGraphicFramePr/>
          <p:nvPr>
            <p:extLst>
              <p:ext uri="{D42A27DB-BD31-4B8C-83A1-F6EECF244321}">
                <p14:modId xmlns:p14="http://schemas.microsoft.com/office/powerpoint/2010/main" val="1576737055"/>
              </p:ext>
            </p:extLst>
          </p:nvPr>
        </p:nvGraphicFramePr>
        <p:xfrm>
          <a:off x="5676900" y="1799604"/>
          <a:ext cx="6238646" cy="36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1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1298</TotalTime>
  <Words>1390</Words>
  <Application>Microsoft Office PowerPoint</Application>
  <PresentationFormat>Widescreen</PresentationFormat>
  <Paragraphs>275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Franklin Gothic Book</vt:lpstr>
      <vt:lpstr>Office Theme</vt:lpstr>
      <vt:lpstr>PowerPoint Presentation</vt:lpstr>
      <vt:lpstr>PowerPoint Presentation</vt:lpstr>
      <vt:lpstr>PowerPoint Presentation</vt:lpstr>
      <vt:lpstr>Rationale</vt:lpstr>
      <vt:lpstr>About the Company</vt:lpstr>
      <vt:lpstr>Objectives of the study </vt:lpstr>
      <vt:lpstr>Methodology</vt:lpstr>
      <vt:lpstr>Data Collection</vt:lpstr>
      <vt:lpstr>Results</vt:lpstr>
      <vt:lpstr>Results</vt:lpstr>
      <vt:lpstr>Results</vt:lpstr>
      <vt:lpstr>Results</vt:lpstr>
      <vt:lpstr>Results</vt:lpstr>
      <vt:lpstr>Results</vt:lpstr>
      <vt:lpstr>Results</vt:lpstr>
      <vt:lpstr>Results</vt:lpstr>
      <vt:lpstr>Discussion</vt:lpstr>
      <vt:lpstr>Limitations</vt:lpstr>
      <vt:lpstr>References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Dr Ekta Saroha Presented By- Dr Akanksha</dc:title>
  <dc:creator>Dr.Akanksha .</dc:creator>
  <cp:lastModifiedBy>Akanksha .</cp:lastModifiedBy>
  <cp:revision>5</cp:revision>
  <dcterms:created xsi:type="dcterms:W3CDTF">2023-06-11T16:27:45Z</dcterms:created>
  <dcterms:modified xsi:type="dcterms:W3CDTF">2023-06-16T03:16:04Z</dcterms:modified>
</cp:coreProperties>
</file>