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8"/>
  </p:notesMasterIdLst>
  <p:sldIdLst>
    <p:sldId id="256" r:id="rId2"/>
    <p:sldId id="257" r:id="rId3"/>
    <p:sldId id="274" r:id="rId4"/>
    <p:sldId id="275" r:id="rId5"/>
    <p:sldId id="276" r:id="rId6"/>
    <p:sldId id="260" r:id="rId7"/>
    <p:sldId id="259" r:id="rId8"/>
    <p:sldId id="288" r:id="rId9"/>
    <p:sldId id="261" r:id="rId10"/>
    <p:sldId id="283" r:id="rId11"/>
    <p:sldId id="262" r:id="rId12"/>
    <p:sldId id="281" r:id="rId13"/>
    <p:sldId id="284" r:id="rId14"/>
    <p:sldId id="263" r:id="rId15"/>
    <p:sldId id="277" r:id="rId16"/>
    <p:sldId id="278" r:id="rId17"/>
    <p:sldId id="279" r:id="rId18"/>
    <p:sldId id="286" r:id="rId19"/>
    <p:sldId id="264" r:id="rId20"/>
    <p:sldId id="267" r:id="rId21"/>
    <p:sldId id="287" r:id="rId22"/>
    <p:sldId id="273" r:id="rId23"/>
    <p:sldId id="280" r:id="rId24"/>
    <p:sldId id="270" r:id="rId25"/>
    <p:sldId id="271" r:id="rId26"/>
    <p:sldId id="26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83" d="100"/>
          <a:sy n="83" d="100"/>
        </p:scale>
        <p:origin x="65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16-06-2023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47C0E5-F472-4823-852C-D183FA2F2488}" type="datetime1">
              <a:rPr lang="en-IN" smtClean="0"/>
              <a:t>16-06-2023</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397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16-06-2023</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9879878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16-06-2023</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6AD20E6-394B-4DF0-96A5-9647FF39C943}"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1615691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A12769F-3E27-4D36-A194-1A84EAEDBFA1}" type="datetime1">
              <a:rPr lang="en-IN" smtClean="0"/>
              <a:t>16-06-2023</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7547937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A12769F-3E27-4D36-A194-1A84EAEDBFA1}" type="datetime1">
              <a:rPr lang="en-IN" smtClean="0"/>
              <a:t>16-06-2023</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AD20E6-394B-4DF0-96A5-9647FF39C943}"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616801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A12769F-3E27-4D36-A194-1A84EAEDBFA1}" type="datetime1">
              <a:rPr lang="en-IN" smtClean="0"/>
              <a:t>16-06-2023</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09666967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t>16-06-2023</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62195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t>16-06-2023</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66903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t>16-06-2023</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29824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16-06-2023</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29802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t>16-06-2023</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62782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t>16-06-2023</a:t>
            </a:fld>
            <a:endParaRPr lang="en-IN"/>
          </a:p>
        </p:txBody>
      </p:sp>
      <p:sp>
        <p:nvSpPr>
          <p:cNvPr id="8" name="Footer Placeholder 7"/>
          <p:cNvSpPr>
            <a:spLocks noGrp="1"/>
          </p:cNvSpPr>
          <p:nvPr>
            <p:ph type="ftr" sz="quarter" idx="11"/>
          </p:nvPr>
        </p:nvSpPr>
        <p:spPr/>
        <p:txBody>
          <a:bodyPr/>
          <a:lstStyle/>
          <a:p>
            <a:r>
              <a:rPr lang="en-US" smtClean="0"/>
              <a:t>You are not allowed to add slides to this presentation</a:t>
            </a:r>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83419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t>16-06-2023</a:t>
            </a:fld>
            <a:endParaRPr lang="en-IN"/>
          </a:p>
        </p:txBody>
      </p:sp>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7774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16-06-2023</a:t>
            </a:fld>
            <a:endParaRPr lang="en-IN"/>
          </a:p>
        </p:txBody>
      </p:sp>
      <p:sp>
        <p:nvSpPr>
          <p:cNvPr id="3" name="Footer Placeholder 2"/>
          <p:cNvSpPr>
            <a:spLocks noGrp="1"/>
          </p:cNvSpPr>
          <p:nvPr>
            <p:ph type="ftr" sz="quarter" idx="11"/>
          </p:nvPr>
        </p:nvSpPr>
        <p:spPr/>
        <p:txBody>
          <a:bodyPr/>
          <a:lstStyle/>
          <a:p>
            <a:r>
              <a:rPr lang="en-US" smtClean="0"/>
              <a:t>You are not allowed to add slides to this presentation</a:t>
            </a:r>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81685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t>16-06-2023</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38776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16-06-2023</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20142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A12769F-3E27-4D36-A194-1A84EAEDBFA1}" type="datetime1">
              <a:rPr lang="en-IN" smtClean="0"/>
              <a:t>16-06-2023</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You are not allowed to add slides to this presentation</a:t>
            </a:r>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335195901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jbi-global-wiki.refined.site/space/MANUAL/4689914/Appendix+3.3:+JBI+Critical+appraisal+Checklist+for+Quasi-Experimental+Studies+(non-randomized+experimental+studi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p:txBody>
          <a:bodyPr/>
          <a:lstStyle/>
          <a:p>
            <a:r>
              <a:rPr lang="en-US" sz="2400" b="1" kern="100" dirty="0">
                <a:effectLst/>
                <a:latin typeface="Cambria" panose="02040503050406030204" pitchFamily="18" charset="0"/>
                <a:ea typeface="Calibri" panose="020F0502020204030204" pitchFamily="34" charset="0"/>
                <a:cs typeface="Mangal" panose="02040503050203030202" pitchFamily="18" charset="0"/>
              </a:rPr>
              <a:t>Reduction of re-hospitalization through </a:t>
            </a:r>
            <a:r>
              <a:rPr lang="en-US" sz="2400" b="1" kern="100" dirty="0" smtClean="0">
                <a:effectLst/>
                <a:latin typeface="Cambria" panose="02040503050406030204" pitchFamily="18" charset="0"/>
                <a:ea typeface="Calibri" panose="020F0502020204030204" pitchFamily="34" charset="0"/>
                <a:cs typeface="Mangal" panose="02040503050203030202" pitchFamily="18" charset="0"/>
              </a:rPr>
              <a:t>care </a:t>
            </a:r>
            <a:r>
              <a:rPr lang="en-US" sz="2400" b="1" kern="100" dirty="0">
                <a:effectLst/>
                <a:latin typeface="Cambria" panose="02040503050406030204" pitchFamily="18" charset="0"/>
                <a:ea typeface="Calibri" panose="020F0502020204030204" pitchFamily="34" charset="0"/>
                <a:cs typeface="Mangal" panose="02040503050203030202" pitchFamily="18" charset="0"/>
              </a:rPr>
              <a:t>coordination between health care organizations and </a:t>
            </a:r>
            <a:r>
              <a:rPr lang="en-US" sz="2400" b="1" kern="100" dirty="0" smtClean="0">
                <a:effectLst/>
                <a:latin typeface="Cambria" panose="02040503050406030204" pitchFamily="18" charset="0"/>
                <a:ea typeface="Calibri" panose="020F0502020204030204" pitchFamily="34" charset="0"/>
                <a:cs typeface="Mangal" panose="02040503050203030202" pitchFamily="18" charset="0"/>
              </a:rPr>
              <a:t>Primary Care Provider (PCP)</a:t>
            </a:r>
            <a:r>
              <a:rPr lang="en-IN" dirty="0"/>
              <a:t/>
            </a:r>
            <a:br>
              <a:rPr lang="en-IN" dirty="0"/>
            </a:br>
            <a:r>
              <a:rPr lang="en-IN" dirty="0"/>
              <a:t>IIHMR, Delhi</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p:txBody>
          <a:bodyPr>
            <a:normAutofit lnSpcReduction="10000"/>
          </a:bodyPr>
          <a:lstStyle/>
          <a:p>
            <a:r>
              <a:rPr lang="en-IN" dirty="0" smtClean="0"/>
              <a:t>BY- Dr </a:t>
            </a:r>
            <a:r>
              <a:rPr lang="en-IN" dirty="0"/>
              <a:t>Afreen Hussain</a:t>
            </a:r>
          </a:p>
          <a:p>
            <a:r>
              <a:rPr lang="en-IN" dirty="0"/>
              <a:t>Faculty </a:t>
            </a:r>
            <a:r>
              <a:rPr lang="en-IN" dirty="0" smtClean="0"/>
              <a:t>Mentor- </a:t>
            </a:r>
            <a:r>
              <a:rPr lang="en-IN" dirty="0" err="1" smtClean="0"/>
              <a:t>Dr.</a:t>
            </a:r>
            <a:r>
              <a:rPr lang="en-IN" dirty="0" smtClean="0"/>
              <a:t> </a:t>
            </a:r>
            <a:r>
              <a:rPr lang="en-IN" dirty="0" err="1" smtClean="0"/>
              <a:t>Punit</a:t>
            </a:r>
            <a:r>
              <a:rPr lang="en-IN" dirty="0" smtClean="0"/>
              <a:t> Yadav</a:t>
            </a:r>
            <a:endParaRPr lang="en-IN" dirty="0"/>
          </a:p>
          <a:p>
            <a:r>
              <a:rPr lang="en-IN" dirty="0"/>
              <a:t>IIHMR Delhi</a:t>
            </a:r>
          </a:p>
        </p:txBody>
      </p:sp>
      <p:sp>
        <p:nvSpPr>
          <p:cNvPr id="5" name="Footer Placeholder 4">
            <a:extLst>
              <a:ext uri="{FF2B5EF4-FFF2-40B4-BE49-F238E27FC236}">
                <a16:creationId xmlns:a16="http://schemas.microsoft.com/office/drawing/2014/main" id="{D624A4A6-17A9-4392-BB4C-06FEF16CF7A3}"/>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838200" y="365125"/>
            <a:ext cx="10515600" cy="666233"/>
          </a:xfrm>
        </p:spPr>
        <p:txBody>
          <a:bodyPr>
            <a:normAutofit/>
          </a:bodyPr>
          <a:lstStyle/>
          <a:p>
            <a:pPr algn="ctr"/>
            <a:r>
              <a:rPr lang="en-US"/>
              <a:t>Search Result</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393405" y="1292772"/>
            <a:ext cx="11578855" cy="4884191"/>
          </a:xfrm>
        </p:spPr>
        <p:txBody>
          <a:bodyPr>
            <a:normAutofit fontScale="92500" lnSpcReduction="10000"/>
          </a:bodyPr>
          <a:lstStyle/>
          <a:p>
            <a:pPr marL="6350" marR="1270" indent="-6350" algn="just">
              <a:lnSpc>
                <a:spcPct val="150000"/>
              </a:lnSpc>
              <a:spcAft>
                <a:spcPts val="80"/>
              </a:spcAft>
            </a:pPr>
            <a:r>
              <a:rPr lang="en-IN" b="1" kern="100" dirty="0">
                <a:solidFill>
                  <a:srgbClr val="000000"/>
                </a:solidFill>
                <a:latin typeface="Century Gothic" panose="020B0502020202020204" pitchFamily="34" charset="0"/>
              </a:rPr>
              <a:t>Search result: </a:t>
            </a:r>
            <a:r>
              <a:rPr lang="en-IN" kern="100" dirty="0">
                <a:solidFill>
                  <a:srgbClr val="000000"/>
                </a:solidFill>
                <a:latin typeface="Century Gothic" panose="020B0502020202020204" pitchFamily="34" charset="0"/>
              </a:rPr>
              <a:t>PubMed (n=113) + Scopus (n=58) + Embase (n=18) = 189</a:t>
            </a:r>
          </a:p>
          <a:p>
            <a:pPr marL="6350" marR="1270" indent="-6350" algn="just">
              <a:lnSpc>
                <a:spcPct val="150000"/>
              </a:lnSpc>
              <a:spcAft>
                <a:spcPts val="80"/>
              </a:spcAft>
            </a:pPr>
            <a:r>
              <a:rPr lang="en-IN" kern="100" dirty="0">
                <a:solidFill>
                  <a:srgbClr val="000000"/>
                </a:solidFill>
                <a:latin typeface="Century Gothic" panose="020B0502020202020204" pitchFamily="34" charset="0"/>
              </a:rPr>
              <a:t>Duplicate removed: 13</a:t>
            </a:r>
          </a:p>
          <a:p>
            <a:pPr marL="6350" marR="1270" indent="-6350" algn="just">
              <a:lnSpc>
                <a:spcPct val="150000"/>
              </a:lnSpc>
              <a:spcAft>
                <a:spcPts val="80"/>
              </a:spcAft>
            </a:pPr>
            <a:r>
              <a:rPr lang="en-IN" kern="100" dirty="0">
                <a:solidFill>
                  <a:srgbClr val="000000"/>
                </a:solidFill>
                <a:latin typeface="Century Gothic" panose="020B0502020202020204" pitchFamily="34" charset="0"/>
              </a:rPr>
              <a:t>Studies screened: 176</a:t>
            </a:r>
          </a:p>
          <a:p>
            <a:pPr marL="6350" marR="1270" indent="-6350" algn="just">
              <a:lnSpc>
                <a:spcPct val="150000"/>
              </a:lnSpc>
              <a:spcAft>
                <a:spcPts val="80"/>
              </a:spcAft>
            </a:pPr>
            <a:r>
              <a:rPr lang="en-IN" kern="100" dirty="0">
                <a:solidFill>
                  <a:srgbClr val="000000"/>
                </a:solidFill>
                <a:latin typeface="Century Gothic" panose="020B0502020202020204" pitchFamily="34" charset="0"/>
              </a:rPr>
              <a:t>Total 32 eligible studies were found (144)</a:t>
            </a:r>
          </a:p>
          <a:p>
            <a:pPr marL="6350" marR="1270" indent="-6350" algn="just">
              <a:lnSpc>
                <a:spcPct val="150000"/>
              </a:lnSpc>
              <a:spcAft>
                <a:spcPts val="80"/>
              </a:spcAft>
            </a:pPr>
            <a:r>
              <a:rPr lang="en-IN" kern="100" dirty="0">
                <a:solidFill>
                  <a:srgbClr val="000000"/>
                </a:solidFill>
                <a:latin typeface="Century Gothic" panose="020B0502020202020204" pitchFamily="34" charset="0"/>
              </a:rPr>
              <a:t>After reading the abstract and full-text 10 studies were found suitable for the review </a:t>
            </a:r>
          </a:p>
          <a:p>
            <a:r>
              <a:rPr lang="en-IN" sz="2800" dirty="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Out of 10 studies, five were quasi-experimental design, one was non-randomized trial, two observational, </a:t>
            </a:r>
            <a:r>
              <a:rPr lang="en-IN" sz="2800" dirty="0" smtClean="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one was systematic </a:t>
            </a:r>
            <a:r>
              <a:rPr lang="en-IN" dirty="0" smtClean="0">
                <a:solidFill>
                  <a:srgbClr val="1B1B1B"/>
                </a:solidFill>
                <a:latin typeface="Century Gothic" panose="020B0502020202020204" pitchFamily="34" charset="0"/>
                <a:ea typeface="Calibri" panose="020F0502020204030204" pitchFamily="34" charset="0"/>
                <a:cs typeface="Mangal" panose="02040503050203030202" pitchFamily="18" charset="0"/>
              </a:rPr>
              <a:t> </a:t>
            </a:r>
            <a:r>
              <a:rPr lang="en-IN" sz="2800" dirty="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review article</a:t>
            </a:r>
            <a:r>
              <a:rPr lang="en-IN" dirty="0">
                <a:effectLst/>
                <a:latin typeface="Century Gothic" panose="020B0502020202020204" pitchFamily="34" charset="0"/>
              </a:rPr>
              <a:t> </a:t>
            </a:r>
          </a:p>
          <a:p>
            <a:r>
              <a:rPr lang="en-IN" sz="2800" kern="100" dirty="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The studies were assessed for the quality as per the respective checklist of reporting of research study and found to be of variable quality</a:t>
            </a:r>
            <a:endParaRPr lang="en-IN" sz="2800" kern="100" dirty="0">
              <a:effectLst/>
              <a:latin typeface="Century Gothic" panose="020B0502020202020204" pitchFamily="34" charset="0"/>
              <a:ea typeface="Calibri" panose="020F0502020204030204" pitchFamily="34" charset="0"/>
              <a:cs typeface="Mangal" panose="02040503050203030202" pitchFamily="18" charset="0"/>
            </a:endParaRPr>
          </a:p>
        </p:txBody>
      </p:sp>
      <p:sp>
        <p:nvSpPr>
          <p:cNvPr id="5" name="Footer Placeholder 4">
            <a:extLst>
              <a:ext uri="{FF2B5EF4-FFF2-40B4-BE49-F238E27FC236}">
                <a16:creationId xmlns:a16="http://schemas.microsoft.com/office/drawing/2014/main" id="{6F6DCD10-8A3E-7240-0E8B-DDE634E0B5E4}"/>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p:cNvPicPr>
            <a:picLocks noChangeAspect="1"/>
          </p:cNvPicPr>
          <p:nvPr/>
        </p:nvPicPr>
        <p:blipFill>
          <a:blip r:embed="rId3"/>
          <a:stretch>
            <a:fillRect/>
          </a:stretch>
        </p:blipFill>
        <p:spPr>
          <a:xfrm>
            <a:off x="-1152525" y="-419100"/>
            <a:ext cx="14497050" cy="7696200"/>
          </a:xfrm>
          <a:prstGeom prst="rect">
            <a:avLst/>
          </a:prstGeom>
        </p:spPr>
      </p:pic>
    </p:spTree>
    <p:extLst>
      <p:ext uri="{BB962C8B-B14F-4D97-AF65-F5344CB8AC3E}">
        <p14:creationId xmlns:p14="http://schemas.microsoft.com/office/powerpoint/2010/main" val="217508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(1/8)</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normAutofit fontScale="92500" lnSpcReduction="10000"/>
          </a:bodyPr>
          <a:lstStyle/>
          <a:p>
            <a:r>
              <a:rPr lang="en-IN" sz="2800" dirty="0">
                <a:solidFill>
                  <a:srgbClr val="1B1B1B"/>
                </a:solidFill>
                <a:effectLst/>
                <a:latin typeface="Cambria" panose="02040503050406030204" pitchFamily="18" charset="0"/>
                <a:ea typeface="Calibri" panose="020F0502020204030204" pitchFamily="34" charset="0"/>
                <a:cs typeface="Mangal" panose="02040503050203030202" pitchFamily="18" charset="0"/>
              </a:rPr>
              <a:t>Total ten included published article were found to be eligible for review. </a:t>
            </a:r>
          </a:p>
          <a:p>
            <a:r>
              <a:rPr lang="en-IN" sz="2800" dirty="0">
                <a:solidFill>
                  <a:srgbClr val="1B1B1B"/>
                </a:solidFill>
                <a:effectLst/>
                <a:latin typeface="Cambria" panose="02040503050406030204" pitchFamily="18" charset="0"/>
                <a:ea typeface="Calibri" panose="020F0502020204030204" pitchFamily="34" charset="0"/>
                <a:cs typeface="Mangal" panose="02040503050203030202" pitchFamily="18" charset="0"/>
              </a:rPr>
              <a:t>The studies were mostly from the last ten years period except one which was published in the year 2005. </a:t>
            </a:r>
          </a:p>
          <a:p>
            <a:r>
              <a:rPr lang="en-IN" sz="2800" dirty="0">
                <a:solidFill>
                  <a:srgbClr val="1B1B1B"/>
                </a:solidFill>
                <a:effectLst/>
                <a:latin typeface="Cambria" panose="02040503050406030204" pitchFamily="18" charset="0"/>
                <a:ea typeface="Calibri" panose="020F0502020204030204" pitchFamily="34" charset="0"/>
                <a:cs typeface="Mangal" panose="02040503050203030202" pitchFamily="18" charset="0"/>
              </a:rPr>
              <a:t>Out of 10 studies, six were quasi-experimental design, one was two group non-randomized trial, two were observational, one </a:t>
            </a:r>
            <a:r>
              <a:rPr lang="en-IN" sz="2600" dirty="0">
                <a:solidFill>
                  <a:srgbClr val="1B1B1B"/>
                </a:solidFill>
                <a:latin typeface="Cambria" panose="02040503050406030204" pitchFamily="18" charset="0"/>
                <a:ea typeface="Calibri" panose="020F0502020204030204" pitchFamily="34" charset="0"/>
                <a:cs typeface="Mangal" panose="02040503050203030202" pitchFamily="18" charset="0"/>
              </a:rPr>
              <a:t>was systematic </a:t>
            </a:r>
            <a:r>
              <a:rPr lang="en-IN" sz="2800" dirty="0">
                <a:solidFill>
                  <a:srgbClr val="1B1B1B"/>
                </a:solidFill>
                <a:effectLst/>
                <a:latin typeface="Cambria" panose="02040503050406030204" pitchFamily="18" charset="0"/>
                <a:ea typeface="Calibri" panose="020F0502020204030204" pitchFamily="34" charset="0"/>
                <a:cs typeface="Mangal" panose="02040503050203030202" pitchFamily="18" charset="0"/>
              </a:rPr>
              <a:t>review article</a:t>
            </a:r>
            <a:r>
              <a:rPr lang="en-IN" dirty="0">
                <a:effectLst/>
              </a:rPr>
              <a:t> </a:t>
            </a:r>
          </a:p>
          <a:p>
            <a:r>
              <a:rPr lang="en-IN" sz="2800" kern="100" dirty="0">
                <a:solidFill>
                  <a:srgbClr val="1B1B1B"/>
                </a:solidFill>
                <a:effectLst/>
                <a:latin typeface="Cambria" panose="02040503050406030204" pitchFamily="18" charset="0"/>
                <a:ea typeface="Calibri" panose="020F0502020204030204" pitchFamily="34" charset="0"/>
                <a:cs typeface="Mangal" panose="02040503050203030202" pitchFamily="18" charset="0"/>
              </a:rPr>
              <a:t>The studies were assessed for the quality as per the respective checklist of research study</a:t>
            </a:r>
            <a:endParaRPr lang="en-IN" dirty="0"/>
          </a:p>
        </p:txBody>
      </p:sp>
      <p:sp>
        <p:nvSpPr>
          <p:cNvPr id="5" name="Footer Placeholder 4">
            <a:extLst>
              <a:ext uri="{FF2B5EF4-FFF2-40B4-BE49-F238E27FC236}">
                <a16:creationId xmlns:a16="http://schemas.microsoft.com/office/drawing/2014/main" id="{606B1AD0-3937-0010-0111-E6BE0A3744C4}"/>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37330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D73530-5B1C-5234-5C60-C22257E0C8A4}"/>
              </a:ext>
            </a:extLst>
          </p:cNvPr>
          <p:cNvSpPr>
            <a:spLocks noGrp="1"/>
          </p:cNvSpPr>
          <p:nvPr>
            <p:ph type="sldNum" sz="quarter" idx="12"/>
          </p:nvPr>
        </p:nvSpPr>
        <p:spPr/>
        <p:txBody>
          <a:bodyPr/>
          <a:lstStyle/>
          <a:p>
            <a:fld id="{26AD20E6-394B-4DF0-96A5-9647FF39C943}" type="slidenum">
              <a:rPr lang="en-IN" smtClean="0"/>
              <a:t>12</a:t>
            </a:fld>
            <a:endParaRPr lang="en-IN"/>
          </a:p>
        </p:txBody>
      </p:sp>
      <p:graphicFrame>
        <p:nvGraphicFramePr>
          <p:cNvPr id="6" name="Table 5">
            <a:extLst>
              <a:ext uri="{FF2B5EF4-FFF2-40B4-BE49-F238E27FC236}">
                <a16:creationId xmlns:a16="http://schemas.microsoft.com/office/drawing/2014/main" id="{3AA1ADA6-8CA9-06C5-67E8-77DECE51E83D}"/>
              </a:ext>
            </a:extLst>
          </p:cNvPr>
          <p:cNvGraphicFramePr>
            <a:graphicFrameLocks noGrp="1"/>
          </p:cNvGraphicFramePr>
          <p:nvPr>
            <p:extLst>
              <p:ext uri="{D42A27DB-BD31-4B8C-83A1-F6EECF244321}">
                <p14:modId xmlns:p14="http://schemas.microsoft.com/office/powerpoint/2010/main" val="3675446756"/>
              </p:ext>
            </p:extLst>
          </p:nvPr>
        </p:nvGraphicFramePr>
        <p:xfrm>
          <a:off x="280376" y="541644"/>
          <a:ext cx="11511130" cy="5060781"/>
        </p:xfrm>
        <a:graphic>
          <a:graphicData uri="http://schemas.openxmlformats.org/drawingml/2006/table">
            <a:tbl>
              <a:tblPr firstRow="1" firstCol="1" bandRow="1">
                <a:tableStyleId>{5C22544A-7EE6-4342-B048-85BDC9FD1C3A}</a:tableStyleId>
              </a:tblPr>
              <a:tblGrid>
                <a:gridCol w="5661616">
                  <a:extLst>
                    <a:ext uri="{9D8B030D-6E8A-4147-A177-3AD203B41FA5}">
                      <a16:colId xmlns:a16="http://schemas.microsoft.com/office/drawing/2014/main" val="1140044393"/>
                    </a:ext>
                  </a:extLst>
                </a:gridCol>
                <a:gridCol w="843961">
                  <a:extLst>
                    <a:ext uri="{9D8B030D-6E8A-4147-A177-3AD203B41FA5}">
                      <a16:colId xmlns:a16="http://schemas.microsoft.com/office/drawing/2014/main" val="1105310968"/>
                    </a:ext>
                  </a:extLst>
                </a:gridCol>
                <a:gridCol w="824559">
                  <a:extLst>
                    <a:ext uri="{9D8B030D-6E8A-4147-A177-3AD203B41FA5}">
                      <a16:colId xmlns:a16="http://schemas.microsoft.com/office/drawing/2014/main" val="3338327598"/>
                    </a:ext>
                  </a:extLst>
                </a:gridCol>
                <a:gridCol w="902165">
                  <a:extLst>
                    <a:ext uri="{9D8B030D-6E8A-4147-A177-3AD203B41FA5}">
                      <a16:colId xmlns:a16="http://schemas.microsoft.com/office/drawing/2014/main" val="1469194918"/>
                    </a:ext>
                  </a:extLst>
                </a:gridCol>
                <a:gridCol w="863361">
                  <a:extLst>
                    <a:ext uri="{9D8B030D-6E8A-4147-A177-3AD203B41FA5}">
                      <a16:colId xmlns:a16="http://schemas.microsoft.com/office/drawing/2014/main" val="3200920944"/>
                    </a:ext>
                  </a:extLst>
                </a:gridCol>
                <a:gridCol w="805156">
                  <a:extLst>
                    <a:ext uri="{9D8B030D-6E8A-4147-A177-3AD203B41FA5}">
                      <a16:colId xmlns:a16="http://schemas.microsoft.com/office/drawing/2014/main" val="1115686257"/>
                    </a:ext>
                  </a:extLst>
                </a:gridCol>
                <a:gridCol w="805156">
                  <a:extLst>
                    <a:ext uri="{9D8B030D-6E8A-4147-A177-3AD203B41FA5}">
                      <a16:colId xmlns:a16="http://schemas.microsoft.com/office/drawing/2014/main" val="2908785381"/>
                    </a:ext>
                  </a:extLst>
                </a:gridCol>
                <a:gridCol w="805156">
                  <a:extLst>
                    <a:ext uri="{9D8B030D-6E8A-4147-A177-3AD203B41FA5}">
                      <a16:colId xmlns:a16="http://schemas.microsoft.com/office/drawing/2014/main" val="3481439378"/>
                    </a:ext>
                  </a:extLst>
                </a:gridCol>
              </a:tblGrid>
              <a:tr h="659555">
                <a:tc>
                  <a:txBody>
                    <a:bodyPr/>
                    <a:lstStyle/>
                    <a:p>
                      <a:pPr algn="ctr">
                        <a:lnSpc>
                          <a:spcPts val="1100"/>
                        </a:lnSpc>
                        <a:spcAft>
                          <a:spcPts val="600"/>
                        </a:spcAft>
                      </a:pPr>
                      <a:r>
                        <a:rPr lang="en-NZ" sz="1100" dirty="0">
                          <a:effectLst/>
                        </a:rPr>
                        <a:t> </a:t>
                      </a:r>
                      <a:r>
                        <a:rPr lang="en-NZ" sz="1400" dirty="0">
                          <a:solidFill>
                            <a:srgbClr val="7030A0"/>
                          </a:solidFill>
                          <a:effectLst/>
                        </a:rPr>
                        <a:t>Quality Check list</a:t>
                      </a:r>
                      <a:endParaRPr lang="en-IN" sz="11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solidFill>
                      <a:schemeClr val="accent1">
                        <a:lumMod val="40000"/>
                        <a:lumOff val="60000"/>
                      </a:schemeClr>
                    </a:solidFill>
                  </a:tcPr>
                </a:tc>
                <a:tc>
                  <a:txBody>
                    <a:bodyPr/>
                    <a:lstStyle/>
                    <a:p>
                      <a:pPr>
                        <a:lnSpc>
                          <a:spcPct val="115000"/>
                        </a:lnSpc>
                        <a:spcAft>
                          <a:spcPts val="600"/>
                        </a:spcAft>
                      </a:pPr>
                      <a:r>
                        <a:rPr lang="en-US" sz="1100" b="0" kern="100" dirty="0">
                          <a:solidFill>
                            <a:schemeClr val="tx1"/>
                          </a:solidFill>
                          <a:effectLst/>
                          <a:latin typeface="Century Gothic" panose="020B0502020202020204" pitchFamily="34" charset="0"/>
                        </a:rPr>
                        <a:t>Helen M et al.</a:t>
                      </a:r>
                      <a:r>
                        <a:rPr lang="en-US" sz="1100" b="0" kern="100" baseline="30000" dirty="0">
                          <a:solidFill>
                            <a:schemeClr val="tx1"/>
                          </a:solidFill>
                          <a:effectLst/>
                          <a:latin typeface="Century Gothic" panose="020B0502020202020204" pitchFamily="34" charset="0"/>
                        </a:rPr>
                        <a:t>[1</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solidFill>
                      <a:schemeClr val="accent1">
                        <a:lumMod val="40000"/>
                        <a:lumOff val="60000"/>
                      </a:schemeClr>
                    </a:solidFill>
                  </a:tcPr>
                </a:tc>
                <a:tc>
                  <a:txBody>
                    <a:bodyPr/>
                    <a:lstStyle/>
                    <a:p>
                      <a:pPr>
                        <a:lnSpc>
                          <a:spcPct val="115000"/>
                        </a:lnSpc>
                        <a:spcAft>
                          <a:spcPts val="600"/>
                        </a:spcAft>
                      </a:pPr>
                      <a:r>
                        <a:rPr lang="en-US" sz="1100" b="0" kern="100" dirty="0">
                          <a:solidFill>
                            <a:schemeClr val="tx1"/>
                          </a:solidFill>
                          <a:effectLst/>
                          <a:latin typeface="Century Gothic" panose="020B0502020202020204" pitchFamily="34" charset="0"/>
                        </a:rPr>
                        <a:t>M. S. </a:t>
                      </a:r>
                      <a:r>
                        <a:rPr lang="en-US" sz="1100" b="0" kern="100" spc="-20" dirty="0">
                          <a:solidFill>
                            <a:schemeClr val="tx1"/>
                          </a:solidFill>
                          <a:effectLst/>
                          <a:latin typeface="Century Gothic" panose="020B0502020202020204" pitchFamily="34" charset="0"/>
                        </a:rPr>
                        <a:t>Wayne</a:t>
                      </a:r>
                      <a:r>
                        <a:rPr lang="en-US" sz="1100" b="0" kern="100" spc="-70" dirty="0">
                          <a:solidFill>
                            <a:schemeClr val="tx1"/>
                          </a:solidFill>
                          <a:effectLst/>
                          <a:latin typeface="Century Gothic" panose="020B0502020202020204" pitchFamily="34" charset="0"/>
                        </a:rPr>
                        <a:t> </a:t>
                      </a:r>
                      <a:r>
                        <a:rPr lang="en-US" sz="1100" b="0" kern="100" spc="-15" dirty="0">
                          <a:solidFill>
                            <a:schemeClr val="tx1"/>
                          </a:solidFill>
                          <a:effectLst/>
                          <a:latin typeface="Century Gothic" panose="020B0502020202020204" pitchFamily="34" charset="0"/>
                        </a:rPr>
                        <a:t>A</a:t>
                      </a:r>
                      <a:r>
                        <a:rPr lang="en-US" sz="1100" b="0" kern="100" dirty="0">
                          <a:solidFill>
                            <a:schemeClr val="tx1"/>
                          </a:solidFill>
                          <a:effectLst/>
                          <a:latin typeface="Century Gothic" panose="020B0502020202020204" pitchFamily="34" charset="0"/>
                        </a:rPr>
                        <a:t> et</a:t>
                      </a:r>
                      <a:r>
                        <a:rPr lang="en-US" sz="1100" b="0" kern="100" spc="-15" dirty="0">
                          <a:solidFill>
                            <a:schemeClr val="tx1"/>
                          </a:solidFill>
                          <a:effectLst/>
                          <a:latin typeface="Century Gothic" panose="020B0502020202020204" pitchFamily="34" charset="0"/>
                        </a:rPr>
                        <a:t> </a:t>
                      </a:r>
                      <a:r>
                        <a:rPr lang="en-US" sz="1100" b="0" kern="100" dirty="0">
                          <a:solidFill>
                            <a:schemeClr val="tx1"/>
                          </a:solidFill>
                          <a:effectLst/>
                          <a:latin typeface="Century Gothic" panose="020B0502020202020204" pitchFamily="34" charset="0"/>
                        </a:rPr>
                        <a:t>al</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solidFill>
                      <a:schemeClr val="accent1">
                        <a:lumMod val="40000"/>
                        <a:lumOff val="60000"/>
                      </a:schemeClr>
                    </a:solidFill>
                  </a:tcPr>
                </a:tc>
                <a:tc>
                  <a:txBody>
                    <a:bodyPr/>
                    <a:lstStyle/>
                    <a:p>
                      <a:pPr>
                        <a:lnSpc>
                          <a:spcPct val="115000"/>
                        </a:lnSpc>
                        <a:spcAft>
                          <a:spcPts val="600"/>
                        </a:spcAft>
                      </a:pPr>
                      <a:r>
                        <a:rPr lang="en-US" sz="1100" b="0" kern="100" dirty="0" err="1">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Napthali</a:t>
                      </a:r>
                      <a:r>
                        <a:rPr lang="en-US" sz="11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PM</a:t>
                      </a:r>
                      <a:r>
                        <a:rPr lang="en-US" sz="11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1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Edge et</a:t>
                      </a:r>
                      <a:r>
                        <a:rPr lang="en-US" sz="1100" b="0" kern="100" spc="-1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1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al</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solidFill>
                      <a:schemeClr val="accent1">
                        <a:lumMod val="40000"/>
                        <a:lumOff val="60000"/>
                      </a:schemeClr>
                    </a:solidFill>
                  </a:tcPr>
                </a:tc>
                <a:tc>
                  <a:txBody>
                    <a:bodyPr/>
                    <a:lstStyle/>
                    <a:p>
                      <a:pPr>
                        <a:lnSpc>
                          <a:spcPct val="115000"/>
                        </a:lnSpc>
                        <a:spcAft>
                          <a:spcPts val="600"/>
                        </a:spcAft>
                      </a:pPr>
                      <a:r>
                        <a:rPr lang="en-US" sz="11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Proctor SL et al. </a:t>
                      </a:r>
                      <a:r>
                        <a:rPr lang="en-US" sz="1100" b="0" kern="100" baseline="300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[4]</a:t>
                      </a:r>
                      <a:r>
                        <a:rPr lang="en-US" sz="11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solidFill>
                      <a:schemeClr val="accent1">
                        <a:lumMod val="40000"/>
                        <a:lumOff val="60000"/>
                      </a:schemeClr>
                    </a:solidFill>
                  </a:tcPr>
                </a:tc>
                <a:tc>
                  <a:txBody>
                    <a:bodyPr/>
                    <a:lstStyle/>
                    <a:p>
                      <a:pPr>
                        <a:lnSpc>
                          <a:spcPct val="115000"/>
                        </a:lnSpc>
                        <a:spcAft>
                          <a:spcPts val="600"/>
                        </a:spcAft>
                      </a:pPr>
                      <a:r>
                        <a:rPr lang="en-US" sz="11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Hall EC </a:t>
                      </a:r>
                      <a:r>
                        <a:rPr lang="en-US" sz="11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1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et al.</a:t>
                      </a:r>
                      <a:r>
                        <a:rPr lang="en-US" sz="1100" b="0" kern="100" baseline="300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[8]</a:t>
                      </a:r>
                      <a:r>
                        <a:rPr lang="en-US" sz="11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solidFill>
                      <a:schemeClr val="accent1">
                        <a:lumMod val="40000"/>
                        <a:lumOff val="60000"/>
                      </a:schemeClr>
                    </a:solidFill>
                  </a:tcPr>
                </a:tc>
                <a:tc>
                  <a:txBody>
                    <a:bodyPr/>
                    <a:lstStyle/>
                    <a:p>
                      <a:pPr>
                        <a:lnSpc>
                          <a:spcPct val="115000"/>
                        </a:lnSpc>
                        <a:spcAft>
                          <a:spcPts val="600"/>
                        </a:spcAft>
                      </a:pPr>
                      <a:r>
                        <a:rPr lang="en-US" sz="11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Carter JA </a:t>
                      </a:r>
                      <a:r>
                        <a:rPr lang="en-US" sz="11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1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et al.</a:t>
                      </a:r>
                      <a:r>
                        <a:rPr lang="en-US" sz="1100" b="0" kern="100" baseline="300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[9]</a:t>
                      </a:r>
                      <a:r>
                        <a:rPr lang="en-US" sz="11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solidFill>
                      <a:schemeClr val="accent1">
                        <a:lumMod val="40000"/>
                        <a:lumOff val="60000"/>
                      </a:schemeClr>
                    </a:solidFill>
                  </a:tcPr>
                </a:tc>
                <a:tc>
                  <a:txBody>
                    <a:bodyPr/>
                    <a:lstStyle/>
                    <a:p>
                      <a:pPr>
                        <a:lnSpc>
                          <a:spcPct val="115000"/>
                        </a:lnSpc>
                        <a:spcAft>
                          <a:spcPts val="600"/>
                        </a:spcAft>
                      </a:pPr>
                      <a:r>
                        <a:rPr lang="en-US" sz="1100" b="0" kern="100" dirty="0" err="1">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Ghiam</a:t>
                      </a:r>
                      <a:r>
                        <a:rPr lang="en-US" sz="11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1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MK et</a:t>
                      </a:r>
                      <a:r>
                        <a:rPr lang="en-US" sz="11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1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al</a:t>
                      </a:r>
                      <a:r>
                        <a:rPr lang="en-US" sz="1100" b="0" kern="100" baseline="300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[10]</a:t>
                      </a:r>
                      <a:endParaRPr lang="en-IN" sz="1100" baseline="300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solidFill>
                      <a:schemeClr val="accent1">
                        <a:lumMod val="40000"/>
                        <a:lumOff val="60000"/>
                      </a:schemeClr>
                    </a:solidFill>
                  </a:tcPr>
                </a:tc>
                <a:extLst>
                  <a:ext uri="{0D108BD9-81ED-4DB2-BD59-A6C34878D82A}">
                    <a16:rowId xmlns:a16="http://schemas.microsoft.com/office/drawing/2014/main" val="2663178014"/>
                  </a:ext>
                </a:extLst>
              </a:tr>
              <a:tr h="518117">
                <a:tc>
                  <a:txBody>
                    <a:bodyPr/>
                    <a:lstStyle/>
                    <a:p>
                      <a:pPr marL="342900" lvl="0" indent="-342900">
                        <a:lnSpc>
                          <a:spcPts val="1100"/>
                        </a:lnSpc>
                        <a:spcAft>
                          <a:spcPts val="600"/>
                        </a:spcAft>
                        <a:buFont typeface="+mj-lt"/>
                        <a:buAutoNum type="arabicPeriod"/>
                      </a:pPr>
                      <a:r>
                        <a:rPr lang="en-NZ" sz="1100" dirty="0">
                          <a:solidFill>
                            <a:schemeClr val="tx1"/>
                          </a:solidFill>
                          <a:effectLst/>
                        </a:rPr>
                        <a:t>Is it clear in the study what is the </a:t>
                      </a:r>
                      <a:r>
                        <a:rPr lang="en-NZ" sz="1100" dirty="0" err="1">
                          <a:solidFill>
                            <a:schemeClr val="tx1"/>
                          </a:solidFill>
                          <a:effectLst/>
                        </a:rPr>
                        <a:t>‘cause</a:t>
                      </a:r>
                      <a:r>
                        <a:rPr lang="en-NZ" sz="1100" dirty="0">
                          <a:solidFill>
                            <a:schemeClr val="tx1"/>
                          </a:solidFill>
                          <a:effectLst/>
                        </a:rPr>
                        <a:t>’ and what is the ‘effect’ (i.e. there is no confusion about which variable comes first)?</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solidFill>
                      <a:schemeClr val="accent5">
                        <a:lumMod val="40000"/>
                        <a:lumOff val="60000"/>
                      </a:schemeClr>
                    </a:solidFill>
                  </a:tcP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algn="ctr">
                        <a:lnSpc>
                          <a:spcPct val="115000"/>
                        </a:lnSpc>
                        <a:spcAft>
                          <a:spcPts val="600"/>
                        </a:spcAft>
                      </a:pPr>
                      <a:r>
                        <a:rPr lang="en-IN" sz="32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algn="ctr">
                        <a:lnSpc>
                          <a:spcPct val="115000"/>
                        </a:lnSpc>
                        <a:spcAft>
                          <a:spcPts val="600"/>
                        </a:spcAft>
                      </a:pPr>
                      <a:r>
                        <a:rPr lang="en-IN" sz="32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algn="ctr">
                        <a:lnSpc>
                          <a:spcPct val="115000"/>
                        </a:lnSpc>
                        <a:spcAft>
                          <a:spcPts val="600"/>
                        </a:spcAft>
                      </a:pPr>
                      <a:r>
                        <a:rPr lang="en-IN" sz="32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extLst>
                  <a:ext uri="{0D108BD9-81ED-4DB2-BD59-A6C34878D82A}">
                    <a16:rowId xmlns:a16="http://schemas.microsoft.com/office/drawing/2014/main" val="1364968457"/>
                  </a:ext>
                </a:extLst>
              </a:tr>
              <a:tr h="518117">
                <a:tc>
                  <a:txBody>
                    <a:bodyPr/>
                    <a:lstStyle/>
                    <a:p>
                      <a:pPr marL="342900" lvl="0" indent="-342900">
                        <a:lnSpc>
                          <a:spcPts val="1100"/>
                        </a:lnSpc>
                        <a:spcAft>
                          <a:spcPts val="600"/>
                        </a:spcAft>
                        <a:buFont typeface="+mj-lt"/>
                        <a:buAutoNum type="arabicPeriod"/>
                      </a:pPr>
                      <a:r>
                        <a:rPr lang="en-NZ" sz="1100" dirty="0">
                          <a:solidFill>
                            <a:schemeClr val="tx1"/>
                          </a:solidFill>
                          <a:effectLst/>
                        </a:rPr>
                        <a:t>Were the participants included in any comparisons similar? </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solidFill>
                      <a:schemeClr val="accent5">
                        <a:lumMod val="40000"/>
                        <a:lumOff val="60000"/>
                      </a:schemeClr>
                    </a:solidFill>
                  </a:tcP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1800" b="1" i="0" u="none" strike="noStrike" kern="1200" cap="none" spc="0" normalizeH="0" baseline="0" noProof="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1800" b="1" i="0" u="none" strike="noStrike" kern="1200" cap="none" spc="0" normalizeH="0" baseline="0" noProof="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algn="ctr">
                        <a:lnSpc>
                          <a:spcPct val="115000"/>
                        </a:lnSpc>
                        <a:spcAft>
                          <a:spcPts val="600"/>
                        </a:spcAft>
                      </a:pPr>
                      <a:r>
                        <a:rPr kumimoji="0" lang="en-IN" sz="1800" b="1" i="0" u="none" strike="noStrike" kern="1200" cap="none" spc="0" normalizeH="0" baseline="0" noProof="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algn="ctr">
                        <a:lnSpc>
                          <a:spcPct val="115000"/>
                        </a:lnSpc>
                        <a:spcAft>
                          <a:spcPts val="600"/>
                        </a:spcAft>
                      </a:pPr>
                      <a:r>
                        <a:rPr kumimoji="0" lang="en-IN" sz="1800" b="1" i="0" u="none" strike="noStrike" kern="1200" cap="none" spc="0" normalizeH="0" baseline="0" noProof="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algn="ctr">
                        <a:lnSpc>
                          <a:spcPct val="115000"/>
                        </a:lnSpc>
                        <a:spcAft>
                          <a:spcPts val="600"/>
                        </a:spcAft>
                      </a:pPr>
                      <a:r>
                        <a:rPr kumimoji="0" lang="en-IN" sz="1800" b="1" i="0" u="none" strike="noStrike" kern="1200" cap="none" spc="0" normalizeH="0" baseline="0" noProof="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algn="ctr">
                        <a:lnSpc>
                          <a:spcPct val="115000"/>
                        </a:lnSpc>
                        <a:spcAft>
                          <a:spcPts val="600"/>
                        </a:spcAft>
                      </a:pPr>
                      <a:r>
                        <a:rPr kumimoji="0" lang="en-IN" sz="1800" b="1" i="0" u="none" strike="noStrike" kern="1200" cap="none" spc="0" normalizeH="0" baseline="0" noProof="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algn="ctr">
                        <a:lnSpc>
                          <a:spcPct val="115000"/>
                        </a:lnSpc>
                        <a:spcAft>
                          <a:spcPts val="600"/>
                        </a:spcAft>
                      </a:pPr>
                      <a:r>
                        <a:rPr kumimoji="0" lang="en-IN" sz="1800" b="1"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extLst>
                  <a:ext uri="{0D108BD9-81ED-4DB2-BD59-A6C34878D82A}">
                    <a16:rowId xmlns:a16="http://schemas.microsoft.com/office/drawing/2014/main" val="2164051527"/>
                  </a:ext>
                </a:extLst>
              </a:tr>
              <a:tr h="518117">
                <a:tc>
                  <a:txBody>
                    <a:bodyPr/>
                    <a:lstStyle/>
                    <a:p>
                      <a:pPr marL="342900" lvl="0" indent="-342900">
                        <a:lnSpc>
                          <a:spcPts val="1100"/>
                        </a:lnSpc>
                        <a:spcAft>
                          <a:spcPts val="600"/>
                        </a:spcAft>
                        <a:buFont typeface="+mj-lt"/>
                        <a:buAutoNum type="arabicPeriod"/>
                      </a:pPr>
                      <a:r>
                        <a:rPr lang="en-NZ" sz="1100" dirty="0">
                          <a:solidFill>
                            <a:schemeClr val="tx1"/>
                          </a:solidFill>
                          <a:effectLst/>
                        </a:rPr>
                        <a:t>Were the participants included in any comparisons receiving similar treatment/care, other than the exposure or intervention of interest?</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solidFill>
                      <a:schemeClr val="accent5">
                        <a:lumMod val="40000"/>
                        <a:lumOff val="60000"/>
                      </a:schemeClr>
                    </a:solidFill>
                  </a:tcPr>
                </a:tc>
                <a:tc>
                  <a:txBody>
                    <a:bodyPr/>
                    <a:lstStyle/>
                    <a:p>
                      <a:pPr algn="ctr">
                        <a:lnSpc>
                          <a:spcPct val="115000"/>
                        </a:lnSpc>
                        <a:spcAft>
                          <a:spcPts val="600"/>
                        </a:spcAft>
                      </a:pPr>
                      <a:r>
                        <a:rPr kumimoji="0" lang="en-IN" sz="1800" b="1"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algn="ctr">
                        <a:lnSpc>
                          <a:spcPct val="115000"/>
                        </a:lnSpc>
                        <a:spcAft>
                          <a:spcPts val="600"/>
                        </a:spcAft>
                      </a:pPr>
                      <a:r>
                        <a:rPr kumimoji="0" lang="en-IN" sz="1800" b="1"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algn="ctr">
                        <a:lnSpc>
                          <a:spcPct val="115000"/>
                        </a:lnSpc>
                        <a:spcAft>
                          <a:spcPts val="600"/>
                        </a:spcAft>
                      </a:pPr>
                      <a:r>
                        <a:rPr kumimoji="0" lang="en-IN" sz="1800" b="1"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algn="ctr">
                        <a:lnSpc>
                          <a:spcPct val="115000"/>
                        </a:lnSpc>
                        <a:spcAft>
                          <a:spcPts val="600"/>
                        </a:spcAft>
                      </a:pPr>
                      <a:r>
                        <a:rPr kumimoji="0" lang="en-IN" sz="1800" b="1"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algn="ctr">
                        <a:lnSpc>
                          <a:spcPct val="115000"/>
                        </a:lnSpc>
                        <a:spcAft>
                          <a:spcPts val="600"/>
                        </a:spcAft>
                      </a:pPr>
                      <a:r>
                        <a:rPr kumimoji="0" lang="en-IN" sz="1800" b="1"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algn="ctr">
                        <a:lnSpc>
                          <a:spcPct val="115000"/>
                        </a:lnSpc>
                        <a:spcAft>
                          <a:spcPts val="600"/>
                        </a:spcAft>
                      </a:pPr>
                      <a:r>
                        <a:rPr kumimoji="0" lang="en-IN" sz="1800" b="1"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algn="ctr">
                        <a:lnSpc>
                          <a:spcPct val="115000"/>
                        </a:lnSpc>
                        <a:spcAft>
                          <a:spcPts val="600"/>
                        </a:spcAft>
                      </a:pPr>
                      <a:r>
                        <a:rPr kumimoji="0" lang="en-IN" sz="1800" b="1"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rPr>
                        <a:t>N</a:t>
                      </a:r>
                      <a:endParaRPr lang="en-IN" sz="1100" dirty="0">
                        <a:solidFill>
                          <a:srgbClr val="4D4D4F"/>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extLst>
                  <a:ext uri="{0D108BD9-81ED-4DB2-BD59-A6C34878D82A}">
                    <a16:rowId xmlns:a16="http://schemas.microsoft.com/office/drawing/2014/main" val="736621339"/>
                  </a:ext>
                </a:extLst>
              </a:tr>
              <a:tr h="518117">
                <a:tc>
                  <a:txBody>
                    <a:bodyPr/>
                    <a:lstStyle/>
                    <a:p>
                      <a:pPr marL="342900" lvl="0" indent="-342900">
                        <a:lnSpc>
                          <a:spcPts val="1100"/>
                        </a:lnSpc>
                        <a:spcAft>
                          <a:spcPts val="600"/>
                        </a:spcAft>
                        <a:buFont typeface="+mj-lt"/>
                        <a:buAutoNum type="arabicPeriod"/>
                      </a:pPr>
                      <a:r>
                        <a:rPr lang="en-NZ" sz="1100" dirty="0">
                          <a:solidFill>
                            <a:schemeClr val="tx1"/>
                          </a:solidFill>
                          <a:effectLst/>
                        </a:rPr>
                        <a:t>Was there a control group?</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solidFill>
                      <a:schemeClr val="accent5">
                        <a:lumMod val="40000"/>
                        <a:lumOff val="60000"/>
                      </a:schemeClr>
                    </a:solidFill>
                  </a:tcP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a:ln>
                            <a:noFill/>
                          </a:ln>
                          <a:solidFill>
                            <a:srgbClr val="FF0000"/>
                          </a:solidFill>
                          <a:effectLst/>
                          <a:uLnTx/>
                          <a:uFillTx/>
                          <a:latin typeface="Century Gothic" panose="020B0502020202020204" pitchFamily="34" charset="0"/>
                          <a:ea typeface="Times New Roman" panose="02020603050405020304" pitchFamily="18" charset="0"/>
                          <a:cs typeface="Mangal" panose="02040503050203030202" pitchFamily="18" charset="0"/>
                        </a:rPr>
                        <a:t>×</a:t>
                      </a:r>
                      <a:endParaRPr kumimoji="0" lang="en-IN" sz="3200" b="0" i="0" u="none" strike="noStrike" kern="1200" cap="none" spc="0" normalizeH="0" baseline="0" noProof="0" dirty="0">
                        <a:ln>
                          <a:noFill/>
                        </a:ln>
                        <a:solidFill>
                          <a:srgbClr val="4D4D4F"/>
                        </a:solidFill>
                        <a:effectLst/>
                        <a:uLnTx/>
                        <a:uFillTx/>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FF0000"/>
                          </a:solidFill>
                          <a:effectLst/>
                          <a:uLnTx/>
                          <a:uFillTx/>
                          <a:latin typeface="Century Gothic" panose="020B0502020202020204" pitchFamily="34" charset="0"/>
                          <a:ea typeface="Times New Roman" panose="02020603050405020304" pitchFamily="18" charset="0"/>
                          <a:cs typeface="Mangal" panose="02040503050203030202" pitchFamily="18" charset="0"/>
                        </a:rPr>
                        <a:t>×</a:t>
                      </a:r>
                      <a:endParaRPr kumimoji="0" lang="en-IN" sz="3200" b="0" i="0" u="none" strike="noStrike" kern="1200" cap="none" spc="0" normalizeH="0" baseline="0" noProof="0" dirty="0">
                        <a:ln>
                          <a:noFill/>
                        </a:ln>
                        <a:solidFill>
                          <a:srgbClr val="4D4D4F"/>
                        </a:solidFill>
                        <a:effectLst/>
                        <a:uLnTx/>
                        <a:uFillTx/>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a:ln>
                            <a:noFill/>
                          </a:ln>
                          <a:solidFill>
                            <a:srgbClr val="FF0000"/>
                          </a:solidFill>
                          <a:effectLst/>
                          <a:uLnTx/>
                          <a:uFillTx/>
                          <a:latin typeface="Century Gothic" panose="020B0502020202020204" pitchFamily="34" charset="0"/>
                          <a:ea typeface="Times New Roman" panose="02020603050405020304" pitchFamily="18" charset="0"/>
                          <a:cs typeface="Mangal" panose="02040503050203030202" pitchFamily="18" charset="0"/>
                        </a:rPr>
                        <a:t>×</a:t>
                      </a:r>
                      <a:endParaRPr kumimoji="0" lang="en-IN" sz="3200" b="0" i="0" u="none" strike="noStrike" kern="1200" cap="none" spc="0" normalizeH="0" baseline="0" noProof="0" dirty="0">
                        <a:ln>
                          <a:noFill/>
                        </a:ln>
                        <a:solidFill>
                          <a:srgbClr val="4D4D4F"/>
                        </a:solidFill>
                        <a:effectLst/>
                        <a:uLnTx/>
                        <a:uFillTx/>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a:ln>
                            <a:noFill/>
                          </a:ln>
                          <a:solidFill>
                            <a:srgbClr val="FF0000"/>
                          </a:solidFill>
                          <a:effectLst/>
                          <a:uLnTx/>
                          <a:uFillTx/>
                          <a:latin typeface="Century Gothic" panose="020B0502020202020204" pitchFamily="34" charset="0"/>
                          <a:ea typeface="Times New Roman" panose="02020603050405020304" pitchFamily="18" charset="0"/>
                          <a:cs typeface="Mangal" panose="02040503050203030202" pitchFamily="18" charset="0"/>
                        </a:rPr>
                        <a:t>×</a:t>
                      </a:r>
                      <a:endParaRPr kumimoji="0" lang="en-IN" sz="3200" b="0" i="0" u="none" strike="noStrike" kern="1200" cap="none" spc="0" normalizeH="0" baseline="0" noProof="0" dirty="0">
                        <a:ln>
                          <a:noFill/>
                        </a:ln>
                        <a:solidFill>
                          <a:srgbClr val="4D4D4F"/>
                        </a:solidFill>
                        <a:effectLst/>
                        <a:uLnTx/>
                        <a:uFillTx/>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a:ln>
                            <a:noFill/>
                          </a:ln>
                          <a:solidFill>
                            <a:srgbClr val="FF0000"/>
                          </a:solidFill>
                          <a:effectLst/>
                          <a:uLnTx/>
                          <a:uFillTx/>
                          <a:latin typeface="Century Gothic" panose="020B0502020202020204" pitchFamily="34" charset="0"/>
                          <a:ea typeface="Times New Roman" panose="02020603050405020304" pitchFamily="18" charset="0"/>
                          <a:cs typeface="Mangal" panose="02040503050203030202" pitchFamily="18" charset="0"/>
                        </a:rPr>
                        <a:t>×</a:t>
                      </a:r>
                      <a:endParaRPr kumimoji="0" lang="en-IN" sz="3200" b="0" i="0" u="none" strike="noStrike" kern="1200" cap="none" spc="0" normalizeH="0" baseline="0" noProof="0" dirty="0">
                        <a:ln>
                          <a:noFill/>
                        </a:ln>
                        <a:solidFill>
                          <a:srgbClr val="4D4D4F"/>
                        </a:solidFill>
                        <a:effectLst/>
                        <a:uLnTx/>
                        <a:uFillTx/>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a:ln>
                            <a:noFill/>
                          </a:ln>
                          <a:solidFill>
                            <a:srgbClr val="FF0000"/>
                          </a:solidFill>
                          <a:effectLst/>
                          <a:uLnTx/>
                          <a:uFillTx/>
                          <a:latin typeface="Century Gothic" panose="020B0502020202020204" pitchFamily="34" charset="0"/>
                          <a:ea typeface="Times New Roman" panose="02020603050405020304" pitchFamily="18" charset="0"/>
                          <a:cs typeface="Mangal" panose="02040503050203030202" pitchFamily="18" charset="0"/>
                        </a:rPr>
                        <a:t>×</a:t>
                      </a:r>
                      <a:endParaRPr kumimoji="0" lang="en-IN" sz="3200" b="0" i="0" u="none" strike="noStrike" kern="1200" cap="none" spc="0" normalizeH="0" baseline="0" noProof="0" dirty="0">
                        <a:ln>
                          <a:noFill/>
                        </a:ln>
                        <a:solidFill>
                          <a:srgbClr val="4D4D4F"/>
                        </a:solidFill>
                        <a:effectLst/>
                        <a:uLnTx/>
                        <a:uFillTx/>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FF0000"/>
                          </a:solidFill>
                          <a:effectLst/>
                          <a:uLnTx/>
                          <a:uFillTx/>
                          <a:latin typeface="Century Gothic" panose="020B0502020202020204" pitchFamily="34" charset="0"/>
                          <a:ea typeface="Times New Roman" panose="02020603050405020304" pitchFamily="18" charset="0"/>
                          <a:cs typeface="Mangal" panose="02040503050203030202" pitchFamily="18" charset="0"/>
                        </a:rPr>
                        <a:t>×</a:t>
                      </a:r>
                      <a:endParaRPr kumimoji="0" lang="en-IN" sz="3200" b="0" i="0" u="none" strike="noStrike" kern="1200" cap="none" spc="0" normalizeH="0" baseline="0" noProof="0" dirty="0">
                        <a:ln>
                          <a:noFill/>
                        </a:ln>
                        <a:solidFill>
                          <a:srgbClr val="4D4D4F"/>
                        </a:solidFill>
                        <a:effectLst/>
                        <a:uLnTx/>
                        <a:uFillTx/>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extLst>
                  <a:ext uri="{0D108BD9-81ED-4DB2-BD59-A6C34878D82A}">
                    <a16:rowId xmlns:a16="http://schemas.microsoft.com/office/drawing/2014/main" val="621950937"/>
                  </a:ext>
                </a:extLst>
              </a:tr>
              <a:tr h="518117">
                <a:tc>
                  <a:txBody>
                    <a:bodyPr/>
                    <a:lstStyle/>
                    <a:p>
                      <a:pPr marL="342900" lvl="0" indent="-342900">
                        <a:lnSpc>
                          <a:spcPts val="1100"/>
                        </a:lnSpc>
                        <a:spcAft>
                          <a:spcPts val="600"/>
                        </a:spcAft>
                        <a:buFont typeface="+mj-lt"/>
                        <a:buAutoNum type="arabicPeriod"/>
                      </a:pPr>
                      <a:r>
                        <a:rPr lang="en-NZ" sz="1100" dirty="0">
                          <a:solidFill>
                            <a:schemeClr val="tx1"/>
                          </a:solidFill>
                          <a:effectLst/>
                        </a:rPr>
                        <a:t>Were there multiple measurements of the outcome both pre and post the intervention/exposure?</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solidFill>
                      <a:schemeClr val="accent5">
                        <a:lumMod val="40000"/>
                        <a:lumOff val="60000"/>
                      </a:schemeClr>
                    </a:solidFill>
                  </a:tcP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FF0000"/>
                          </a:solidFill>
                          <a:effectLst/>
                          <a:uLnTx/>
                          <a:uFillTx/>
                          <a:latin typeface="Century Gothic" panose="020B0502020202020204" pitchFamily="34" charset="0"/>
                          <a:ea typeface="Times New Roman" panose="02020603050405020304" pitchFamily="18" charset="0"/>
                          <a:cs typeface="Mangal" panose="02040503050203030202" pitchFamily="18" charset="0"/>
                        </a:rPr>
                        <a:t>×</a:t>
                      </a:r>
                      <a:endParaRPr kumimoji="0" lang="en-IN" sz="3200" b="0" i="0" u="none" strike="noStrike" kern="1200" cap="none" spc="0" normalizeH="0" baseline="0" noProof="0" dirty="0">
                        <a:ln>
                          <a:noFill/>
                        </a:ln>
                        <a:solidFill>
                          <a:srgbClr val="4D4D4F"/>
                        </a:solidFill>
                        <a:effectLst/>
                        <a:uLnTx/>
                        <a:uFillTx/>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FF0000"/>
                          </a:solidFill>
                          <a:effectLst/>
                          <a:uLnTx/>
                          <a:uFillTx/>
                          <a:latin typeface="Century Gothic" panose="020B0502020202020204" pitchFamily="34" charset="0"/>
                          <a:ea typeface="Times New Roman" panose="02020603050405020304" pitchFamily="18" charset="0"/>
                          <a:cs typeface="Mangal" panose="02040503050203030202" pitchFamily="18" charset="0"/>
                        </a:rPr>
                        <a:t>×</a:t>
                      </a:r>
                      <a:endParaRPr kumimoji="0" lang="en-IN" sz="3200" b="0" i="0" u="none" strike="noStrike" kern="1200" cap="none" spc="0" normalizeH="0" baseline="0" noProof="0" dirty="0">
                        <a:ln>
                          <a:noFill/>
                        </a:ln>
                        <a:solidFill>
                          <a:srgbClr val="4D4D4F"/>
                        </a:solidFill>
                        <a:effectLst/>
                        <a:uLnTx/>
                        <a:uFillTx/>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extLst>
                  <a:ext uri="{0D108BD9-81ED-4DB2-BD59-A6C34878D82A}">
                    <a16:rowId xmlns:a16="http://schemas.microsoft.com/office/drawing/2014/main" val="3198481828"/>
                  </a:ext>
                </a:extLst>
              </a:tr>
              <a:tr h="518117">
                <a:tc>
                  <a:txBody>
                    <a:bodyPr/>
                    <a:lstStyle/>
                    <a:p>
                      <a:pPr marL="342900" lvl="0" indent="-342900">
                        <a:lnSpc>
                          <a:spcPts val="1100"/>
                        </a:lnSpc>
                        <a:spcAft>
                          <a:spcPts val="600"/>
                        </a:spcAft>
                        <a:buFont typeface="+mj-lt"/>
                        <a:buAutoNum type="arabicPeriod"/>
                      </a:pPr>
                      <a:r>
                        <a:rPr lang="en-NZ" sz="1100" dirty="0">
                          <a:solidFill>
                            <a:schemeClr val="tx1"/>
                          </a:solidFill>
                          <a:effectLst/>
                        </a:rPr>
                        <a:t>Was follow up complete and if not, were differences between groups in terms of their follow up adequately described and </a:t>
                      </a:r>
                      <a:r>
                        <a:rPr lang="en-NZ" sz="1100" dirty="0" err="1">
                          <a:solidFill>
                            <a:schemeClr val="tx1"/>
                          </a:solidFill>
                          <a:effectLst/>
                        </a:rPr>
                        <a:t>analyzed</a:t>
                      </a:r>
                      <a:r>
                        <a:rPr lang="en-NZ" sz="1100" dirty="0">
                          <a:solidFill>
                            <a:schemeClr val="tx1"/>
                          </a:solidFill>
                          <a:effectLst/>
                        </a:rPr>
                        <a:t>?</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solidFill>
                      <a:schemeClr val="accent5">
                        <a:lumMod val="40000"/>
                        <a:lumOff val="60000"/>
                      </a:schemeClr>
                    </a:solidFill>
                  </a:tcP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endPar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extLst>
                  <a:ext uri="{0D108BD9-81ED-4DB2-BD59-A6C34878D82A}">
                    <a16:rowId xmlns:a16="http://schemas.microsoft.com/office/drawing/2014/main" val="3886095585"/>
                  </a:ext>
                </a:extLst>
              </a:tr>
              <a:tr h="533670">
                <a:tc>
                  <a:txBody>
                    <a:bodyPr/>
                    <a:lstStyle/>
                    <a:p>
                      <a:pPr marL="342900" lvl="0" indent="-342900">
                        <a:lnSpc>
                          <a:spcPts val="1100"/>
                        </a:lnSpc>
                        <a:spcAft>
                          <a:spcPts val="600"/>
                        </a:spcAft>
                        <a:buFont typeface="+mj-lt"/>
                        <a:buAutoNum type="arabicPeriod"/>
                      </a:pPr>
                      <a:r>
                        <a:rPr lang="en-NZ" sz="1100" dirty="0">
                          <a:solidFill>
                            <a:schemeClr val="tx1"/>
                          </a:solidFill>
                          <a:effectLst/>
                        </a:rPr>
                        <a:t>Were outcomes measured in a reliable way?</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solidFill>
                      <a:schemeClr val="accent5">
                        <a:lumMod val="40000"/>
                        <a:lumOff val="60000"/>
                      </a:schemeClr>
                    </a:solidFill>
                  </a:tcP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endPar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extLst>
                  <a:ext uri="{0D108BD9-81ED-4DB2-BD59-A6C34878D82A}">
                    <a16:rowId xmlns:a16="http://schemas.microsoft.com/office/drawing/2014/main" val="1414975175"/>
                  </a:ext>
                </a:extLst>
              </a:tr>
              <a:tr h="518117">
                <a:tc>
                  <a:txBody>
                    <a:bodyPr/>
                    <a:lstStyle/>
                    <a:p>
                      <a:pPr marL="342900" lvl="0" indent="-342900">
                        <a:lnSpc>
                          <a:spcPts val="1100"/>
                        </a:lnSpc>
                        <a:spcAft>
                          <a:spcPts val="600"/>
                        </a:spcAft>
                        <a:buFont typeface="+mj-lt"/>
                        <a:buAutoNum type="arabicPeriod"/>
                      </a:pPr>
                      <a:r>
                        <a:rPr lang="en-NZ" sz="1100" dirty="0">
                          <a:solidFill>
                            <a:schemeClr val="tx1"/>
                          </a:solidFill>
                          <a:effectLst/>
                        </a:rPr>
                        <a:t>Was appropriate statistical analysis used?</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5895" marR="65895" marT="0" marB="0" anchor="ctr">
                    <a:solidFill>
                      <a:schemeClr val="accent5">
                        <a:lumMod val="40000"/>
                        <a:lumOff val="60000"/>
                      </a:schemeClr>
                    </a:solidFill>
                  </a:tcP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IN" sz="32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Mangal" panose="02040503050203030202" pitchFamily="18" charset="0"/>
                        </a:rPr>
                        <a:t>√</a:t>
                      </a:r>
                    </a:p>
                  </a:txBody>
                  <a:tcPr marL="65895" marR="65895" marT="0" marB="0" anchor="ctr"/>
                </a:tc>
                <a:extLst>
                  <a:ext uri="{0D108BD9-81ED-4DB2-BD59-A6C34878D82A}">
                    <a16:rowId xmlns:a16="http://schemas.microsoft.com/office/drawing/2014/main" val="3785261464"/>
                  </a:ext>
                </a:extLst>
              </a:tr>
            </a:tbl>
          </a:graphicData>
        </a:graphic>
      </p:graphicFrame>
      <p:sp>
        <p:nvSpPr>
          <p:cNvPr id="7" name="Rectangle 1">
            <a:extLst>
              <a:ext uri="{FF2B5EF4-FFF2-40B4-BE49-F238E27FC236}">
                <a16:creationId xmlns:a16="http://schemas.microsoft.com/office/drawing/2014/main" id="{B913C635-CF20-916C-264A-0F304BD9F527}"/>
              </a:ext>
            </a:extLst>
          </p:cNvPr>
          <p:cNvSpPr>
            <a:spLocks noChangeArrowheads="1"/>
          </p:cNvSpPr>
          <p:nvPr/>
        </p:nvSpPr>
        <p:spPr bwMode="auto">
          <a:xfrm>
            <a:off x="2026831" y="136525"/>
            <a:ext cx="81383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2000" b="1" i="0" u="none" strike="noStrike" cap="none" normalizeH="0" baseline="0" dirty="0">
                <a:ln>
                  <a:noFill/>
                </a:ln>
                <a:solidFill>
                  <a:srgbClr val="005A9C"/>
                </a:solidFill>
                <a:effectLst/>
                <a:latin typeface="Calibri" panose="020F0502020204030204" pitchFamily="34" charset="0"/>
                <a:ea typeface="Calibri" panose="020F0502020204030204" pitchFamily="34" charset="0"/>
                <a:cs typeface="Arial" panose="020B0604020202020204" pitchFamily="34" charset="0"/>
              </a:rPr>
              <a:t>JBI APPRAISAL CHECKLIST FOR QUASI-EXPERIMENTAL STUDIES</a:t>
            </a:r>
            <a:endParaRPr kumimoji="0" lang="en-NZ" altLang="en-US" sz="1000" b="0" i="0" u="none" strike="noStrike" cap="none" normalizeH="0" baseline="0" dirty="0">
              <a:ln>
                <a:noFill/>
              </a:ln>
              <a:solidFill>
                <a:schemeClr val="tx1"/>
              </a:solidFill>
              <a:effectLst/>
            </a:endParaRPr>
          </a:p>
        </p:txBody>
      </p:sp>
      <p:sp>
        <p:nvSpPr>
          <p:cNvPr id="9" name="TextBox 8">
            <a:extLst>
              <a:ext uri="{FF2B5EF4-FFF2-40B4-BE49-F238E27FC236}">
                <a16:creationId xmlns:a16="http://schemas.microsoft.com/office/drawing/2014/main" id="{7DCA23F8-7350-3D87-1A6D-7829499CC7AF}"/>
              </a:ext>
            </a:extLst>
          </p:cNvPr>
          <p:cNvSpPr txBox="1"/>
          <p:nvPr/>
        </p:nvSpPr>
        <p:spPr>
          <a:xfrm>
            <a:off x="1483241" y="5913275"/>
            <a:ext cx="1087179" cy="384592"/>
          </a:xfrm>
          <a:prstGeom prst="rect">
            <a:avLst/>
          </a:prstGeom>
          <a:noFill/>
        </p:spPr>
        <p:txBody>
          <a:bodyPr wrap="square">
            <a:spAutoFit/>
          </a:bodyPr>
          <a:lstStyle/>
          <a:p>
            <a:pPr algn="ctr">
              <a:lnSpc>
                <a:spcPct val="115000"/>
              </a:lnSpc>
              <a:spcAft>
                <a:spcPts val="600"/>
              </a:spcAft>
            </a:pPr>
            <a:r>
              <a:rPr lang="en-IN" sz="1800" b="1" i="0" dirty="0">
                <a:solidFill>
                  <a:srgbClr val="FF0000"/>
                </a:solidFill>
                <a:effectLst/>
                <a:latin typeface="Century Gothic" panose="020B0502020202020204" pitchFamily="34" charset="0"/>
                <a:ea typeface="Times New Roman" panose="02020603050405020304" pitchFamily="18" charset="0"/>
                <a:cs typeface="Mangal" panose="02040503050203030202" pitchFamily="18" charset="0"/>
              </a:rPr>
              <a:t>× : No</a:t>
            </a:r>
          </a:p>
        </p:txBody>
      </p:sp>
      <p:sp>
        <p:nvSpPr>
          <p:cNvPr id="11" name="TextBox 10">
            <a:extLst>
              <a:ext uri="{FF2B5EF4-FFF2-40B4-BE49-F238E27FC236}">
                <a16:creationId xmlns:a16="http://schemas.microsoft.com/office/drawing/2014/main" id="{C8E79630-4DE0-FC27-1302-673E97D5E7C7}"/>
              </a:ext>
            </a:extLst>
          </p:cNvPr>
          <p:cNvSpPr txBox="1"/>
          <p:nvPr/>
        </p:nvSpPr>
        <p:spPr>
          <a:xfrm>
            <a:off x="671624" y="5898530"/>
            <a:ext cx="989714" cy="369332"/>
          </a:xfrm>
          <a:prstGeom prst="rect">
            <a:avLst/>
          </a:prstGeom>
          <a:noFill/>
        </p:spPr>
        <p:txBody>
          <a:bodyPr wrap="square">
            <a:spAutoFit/>
          </a:bodyPr>
          <a:lstStyle/>
          <a:p>
            <a:r>
              <a:rPr lang="en-IN" sz="1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Yes</a:t>
            </a:r>
            <a:endParaRPr lang="en-US" dirty="0"/>
          </a:p>
        </p:txBody>
      </p:sp>
      <p:sp>
        <p:nvSpPr>
          <p:cNvPr id="13" name="TextBox 12">
            <a:extLst>
              <a:ext uri="{FF2B5EF4-FFF2-40B4-BE49-F238E27FC236}">
                <a16:creationId xmlns:a16="http://schemas.microsoft.com/office/drawing/2014/main" id="{C84993FD-F15B-053D-2172-9E55DC6196F1}"/>
              </a:ext>
            </a:extLst>
          </p:cNvPr>
          <p:cNvSpPr txBox="1"/>
          <p:nvPr/>
        </p:nvSpPr>
        <p:spPr>
          <a:xfrm>
            <a:off x="2570420" y="5898530"/>
            <a:ext cx="1491216" cy="369332"/>
          </a:xfrm>
          <a:prstGeom prst="rect">
            <a:avLst/>
          </a:prstGeom>
          <a:noFill/>
        </p:spPr>
        <p:txBody>
          <a:bodyPr wrap="square">
            <a:spAutoFit/>
          </a:bodyPr>
          <a:lstStyle/>
          <a:p>
            <a:r>
              <a:rPr lang="en-IN" sz="1800" b="1"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N: Not clear</a:t>
            </a:r>
            <a:endParaRPr lang="en-US" dirty="0"/>
          </a:p>
        </p:txBody>
      </p:sp>
      <p:sp>
        <p:nvSpPr>
          <p:cNvPr id="15" name="TextBox 14">
            <a:extLst>
              <a:ext uri="{FF2B5EF4-FFF2-40B4-BE49-F238E27FC236}">
                <a16:creationId xmlns:a16="http://schemas.microsoft.com/office/drawing/2014/main" id="{87897A8A-AE61-CA84-A6A1-B5EA4A39F52F}"/>
              </a:ext>
            </a:extLst>
          </p:cNvPr>
          <p:cNvSpPr txBox="1"/>
          <p:nvPr/>
        </p:nvSpPr>
        <p:spPr>
          <a:xfrm>
            <a:off x="388088" y="6167477"/>
            <a:ext cx="11132288" cy="553998"/>
          </a:xfrm>
          <a:prstGeom prst="rect">
            <a:avLst/>
          </a:prstGeom>
          <a:noFill/>
        </p:spPr>
        <p:txBody>
          <a:bodyPr wrap="square">
            <a:spAutoFit/>
          </a:bodyPr>
          <a:lstStyle/>
          <a:p>
            <a:pPr algn="r"/>
            <a:r>
              <a:rPr lang="en-IN" sz="1000" dirty="0">
                <a:effectLst/>
              </a:rPr>
              <a:t> </a:t>
            </a:r>
          </a:p>
          <a:p>
            <a:pPr>
              <a:spcBef>
                <a:spcPts val="0"/>
              </a:spcBef>
              <a:spcAft>
                <a:spcPts val="0"/>
              </a:spcAft>
            </a:pPr>
            <a:r>
              <a:rPr lang="en-IN" sz="1000" dirty="0">
                <a:effectLst/>
              </a:rPr>
              <a:t>Appendix 3.3: JBI Critical appraisal Checklist for Quasi-Experimental Studies (non-randomized experimental studies) - JBI Manual for Evidence Synthesis - JBI Global Wiki [Internet]. [cited 2023 Jun 16];Available from: </a:t>
            </a:r>
            <a:r>
              <a:rPr lang="en-IN" sz="1000" dirty="0">
                <a:effectLst/>
                <a:hlinkClick r:id="rId2"/>
              </a:rPr>
              <a:t>https://jbi-global-wiki.refined.site/space/MANUAL/4689914/Appendix+3.3%3A+JBI+Critical+appraisal+Checklist+for+Quasi-Experimental+Studies+(non-randomized+experimental+studies)</a:t>
            </a:r>
            <a:endParaRPr lang="en-IN" sz="1000" dirty="0">
              <a:effectLst/>
            </a:endParaRPr>
          </a:p>
        </p:txBody>
      </p:sp>
    </p:spTree>
    <p:extLst>
      <p:ext uri="{BB962C8B-B14F-4D97-AF65-F5344CB8AC3E}">
        <p14:creationId xmlns:p14="http://schemas.microsoft.com/office/powerpoint/2010/main" val="85959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D73530-5B1C-5234-5C60-C22257E0C8A4}"/>
              </a:ext>
            </a:extLst>
          </p:cNvPr>
          <p:cNvSpPr>
            <a:spLocks noGrp="1"/>
          </p:cNvSpPr>
          <p:nvPr>
            <p:ph type="sldNum" sz="quarter" idx="12"/>
          </p:nvPr>
        </p:nvSpPr>
        <p:spPr/>
        <p:txBody>
          <a:bodyPr/>
          <a:lstStyle/>
          <a:p>
            <a:fld id="{26AD20E6-394B-4DF0-96A5-9647FF39C943}" type="slidenum">
              <a:rPr lang="en-IN" smtClean="0"/>
              <a:t>13</a:t>
            </a:fld>
            <a:endParaRPr lang="en-IN"/>
          </a:p>
        </p:txBody>
      </p:sp>
      <p:sp>
        <p:nvSpPr>
          <p:cNvPr id="3" name="TextBox 2">
            <a:extLst>
              <a:ext uri="{FF2B5EF4-FFF2-40B4-BE49-F238E27FC236}">
                <a16:creationId xmlns:a16="http://schemas.microsoft.com/office/drawing/2014/main" id="{BBB2C13C-0CFF-F9BE-29AE-C694B6BAE630}"/>
              </a:ext>
            </a:extLst>
          </p:cNvPr>
          <p:cNvSpPr txBox="1"/>
          <p:nvPr/>
        </p:nvSpPr>
        <p:spPr>
          <a:xfrm>
            <a:off x="242776" y="372140"/>
            <a:ext cx="5945373" cy="5816977"/>
          </a:xfrm>
          <a:prstGeom prst="rect">
            <a:avLst/>
          </a:prstGeom>
          <a:noFill/>
        </p:spPr>
        <p:txBody>
          <a:bodyPr wrap="square">
            <a:spAutoFit/>
          </a:bodyPr>
          <a:lstStyle/>
          <a:p>
            <a:pPr marL="457200" indent="-457200" algn="ctr">
              <a:tabLst>
                <a:tab pos="2971800" algn="ctr"/>
              </a:tabLst>
            </a:pPr>
            <a:r>
              <a:rPr lang="en-GB" sz="1200" b="1" dirty="0">
                <a:effectLst/>
                <a:ea typeface="Times New Roman" panose="02020603050405020304" pitchFamily="18" charset="0"/>
              </a:rPr>
              <a:t>NEWCASTLE - OTTAWA QUALITY ASSESSMENT SCALE</a:t>
            </a:r>
            <a:endParaRPr lang="en-IN" sz="1050" dirty="0">
              <a:effectLst/>
              <a:ea typeface="Times New Roman" panose="02020603050405020304" pitchFamily="18" charset="0"/>
            </a:endParaRPr>
          </a:p>
          <a:p>
            <a:pPr algn="ctr">
              <a:tabLst>
                <a:tab pos="2971800" algn="ctr"/>
              </a:tabLst>
            </a:pPr>
            <a:r>
              <a:rPr lang="en-GB" sz="1200" b="1" dirty="0">
                <a:effectLst/>
                <a:ea typeface="Times New Roman" panose="02020603050405020304" pitchFamily="18" charset="0"/>
              </a:rPr>
              <a:t>CASE CONTROL STUDIES</a:t>
            </a:r>
            <a:endParaRPr lang="en-IN" sz="1050" dirty="0">
              <a:effectLst/>
              <a:ea typeface="Times New Roman" panose="02020603050405020304" pitchFamily="18" charset="0"/>
            </a:endParaRPr>
          </a:p>
          <a:p>
            <a:r>
              <a:rPr lang="en-GB" sz="1400" dirty="0">
                <a:effectLst/>
                <a:latin typeface="Times New Roman" panose="02020603050405020304" pitchFamily="18" charset="0"/>
                <a:ea typeface="Times New Roman" panose="02020603050405020304" pitchFamily="18" charset="0"/>
              </a:rPr>
              <a:t>A.  </a:t>
            </a:r>
            <a:r>
              <a:rPr lang="en-GB" sz="1600" b="1" dirty="0">
                <a:effectLst/>
                <a:latin typeface="Times New Roman" panose="02020603050405020304" pitchFamily="18" charset="0"/>
                <a:ea typeface="Times New Roman" panose="02020603050405020304" pitchFamily="18" charset="0"/>
              </a:rPr>
              <a:t>Selection</a:t>
            </a:r>
            <a:endParaRPr lang="en-IN" sz="1100" dirty="0">
              <a:effectLst/>
              <a:latin typeface="Times New Roman" panose="02020603050405020304" pitchFamily="18" charset="0"/>
              <a:ea typeface="Times New Roman" panose="02020603050405020304" pitchFamily="18" charset="0"/>
            </a:endParaRPr>
          </a:p>
          <a:p>
            <a:r>
              <a:rPr lang="en-GB" sz="1400" dirty="0">
                <a:effectLst/>
                <a:latin typeface="Times New Roman" panose="02020603050405020304" pitchFamily="18" charset="0"/>
                <a:ea typeface="Times New Roman" panose="02020603050405020304" pitchFamily="18" charset="0"/>
              </a:rPr>
              <a:t>1) </a:t>
            </a:r>
            <a:r>
              <a:rPr lang="en-GB" sz="1400" u="sng" dirty="0">
                <a:effectLst/>
                <a:latin typeface="Times New Roman" panose="02020603050405020304" pitchFamily="18" charset="0"/>
                <a:ea typeface="Times New Roman" panose="02020603050405020304" pitchFamily="18" charset="0"/>
              </a:rPr>
              <a:t>Is the case definition adequate</a:t>
            </a:r>
            <a:r>
              <a:rPr lang="en-GB" sz="1400" dirty="0">
                <a:effectLst/>
                <a:latin typeface="Times New Roman" panose="02020603050405020304" pitchFamily="18" charset="0"/>
                <a:ea typeface="Times New Roman" panose="02020603050405020304" pitchFamily="18" charset="0"/>
              </a:rPr>
              <a:t>?</a:t>
            </a:r>
            <a:endParaRPr lang="en-IN" sz="1100" dirty="0">
              <a:effectLst/>
              <a:latin typeface="Times New Roman" panose="02020603050405020304" pitchFamily="18" charset="0"/>
              <a:ea typeface="Times New Roman" panose="02020603050405020304" pitchFamily="18" charset="0"/>
            </a:endParaRPr>
          </a:p>
          <a:p>
            <a:pPr indent="171450">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a) yes, with independent validation </a:t>
            </a:r>
            <a:r>
              <a:rPr lang="en-GB" sz="1400" b="1" dirty="0">
                <a:effectLst/>
                <a:latin typeface="Wingdings" pitchFamily="2" charset="2"/>
                <a:ea typeface="Times New Roman" panose="02020603050405020304" pitchFamily="18" charset="0"/>
              </a:rPr>
              <a:t></a:t>
            </a:r>
            <a:endParaRPr lang="en-IN" sz="1100" dirty="0">
              <a:effectLst/>
              <a:latin typeface="Times New Roman" panose="02020603050405020304" pitchFamily="18" charset="0"/>
              <a:ea typeface="Times New Roman" panose="02020603050405020304" pitchFamily="18" charset="0"/>
            </a:endParaRPr>
          </a:p>
          <a:p>
            <a:pPr indent="171450">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b) yes, </a:t>
            </a:r>
            <a:r>
              <a:rPr lang="en-GB" sz="1400" dirty="0" err="1">
                <a:effectLst/>
                <a:latin typeface="Times New Roman" panose="02020603050405020304" pitchFamily="18" charset="0"/>
                <a:ea typeface="Times New Roman" panose="02020603050405020304" pitchFamily="18" charset="0"/>
              </a:rPr>
              <a:t>eg</a:t>
            </a:r>
            <a:r>
              <a:rPr lang="en-GB" sz="1400" dirty="0">
                <a:effectLst/>
                <a:latin typeface="Times New Roman" panose="02020603050405020304" pitchFamily="18" charset="0"/>
                <a:ea typeface="Times New Roman" panose="02020603050405020304" pitchFamily="18" charset="0"/>
              </a:rPr>
              <a:t> record linkage or based on self reports</a:t>
            </a:r>
            <a:endParaRPr lang="en-IN" sz="1100" dirty="0">
              <a:effectLst/>
              <a:latin typeface="Times New Roman" panose="02020603050405020304" pitchFamily="18" charset="0"/>
              <a:ea typeface="Times New Roman" panose="02020603050405020304" pitchFamily="18" charset="0"/>
            </a:endParaRPr>
          </a:p>
          <a:p>
            <a:pPr indent="171450">
              <a:lnSpc>
                <a:spcPct val="150000"/>
              </a:lnSpc>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c) no description</a:t>
            </a:r>
            <a:endParaRPr lang="en-IN" sz="1100" dirty="0">
              <a:effectLst/>
              <a:latin typeface="Times New Roman" panose="02020603050405020304" pitchFamily="18" charset="0"/>
              <a:ea typeface="Times New Roman" panose="02020603050405020304" pitchFamily="18" charset="0"/>
            </a:endParaRPr>
          </a:p>
          <a:p>
            <a:pPr>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2) </a:t>
            </a:r>
            <a:r>
              <a:rPr lang="en-GB" sz="1400" u="sng" dirty="0">
                <a:effectLst/>
                <a:latin typeface="Times New Roman" panose="02020603050405020304" pitchFamily="18" charset="0"/>
                <a:ea typeface="Times New Roman" panose="02020603050405020304" pitchFamily="18" charset="0"/>
              </a:rPr>
              <a:t>Representativeness of the cases</a:t>
            </a:r>
            <a:endParaRPr lang="en-IN" sz="1100" dirty="0">
              <a:effectLst/>
              <a:latin typeface="Times New Roman" panose="02020603050405020304" pitchFamily="18" charset="0"/>
              <a:ea typeface="Times New Roman" panose="02020603050405020304" pitchFamily="18" charset="0"/>
            </a:endParaRPr>
          </a:p>
          <a:p>
            <a:pPr indent="171450">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a) consecutive or obviously representative series of cases  </a:t>
            </a:r>
            <a:r>
              <a:rPr lang="en-GB" sz="1400" b="1" dirty="0">
                <a:effectLst/>
                <a:latin typeface="Wingdings" pitchFamily="2" charset="2"/>
                <a:ea typeface="Times New Roman" panose="02020603050405020304" pitchFamily="18" charset="0"/>
              </a:rPr>
              <a:t></a:t>
            </a:r>
            <a:endParaRPr lang="en-IN" sz="1100" dirty="0">
              <a:effectLst/>
              <a:latin typeface="Times New Roman" panose="02020603050405020304" pitchFamily="18" charset="0"/>
              <a:ea typeface="Times New Roman" panose="02020603050405020304" pitchFamily="18" charset="0"/>
            </a:endParaRPr>
          </a:p>
          <a:p>
            <a:pPr indent="171450">
              <a:lnSpc>
                <a:spcPct val="150000"/>
              </a:lnSpc>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b) potential for selection biases or not stated</a:t>
            </a:r>
            <a:endParaRPr lang="en-IN" sz="1100" dirty="0">
              <a:effectLst/>
              <a:latin typeface="Times New Roman" panose="02020603050405020304" pitchFamily="18" charset="0"/>
              <a:ea typeface="Times New Roman" panose="02020603050405020304" pitchFamily="18" charset="0"/>
            </a:endParaRPr>
          </a:p>
          <a:p>
            <a:pPr>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3) </a:t>
            </a:r>
            <a:r>
              <a:rPr lang="en-GB" sz="1400" u="sng" dirty="0">
                <a:effectLst/>
                <a:latin typeface="Times New Roman" panose="02020603050405020304" pitchFamily="18" charset="0"/>
                <a:ea typeface="Times New Roman" panose="02020603050405020304" pitchFamily="18" charset="0"/>
              </a:rPr>
              <a:t>Selection of Controls</a:t>
            </a:r>
            <a:endParaRPr lang="en-IN" sz="1100" dirty="0">
              <a:effectLst/>
              <a:latin typeface="Times New Roman" panose="02020603050405020304" pitchFamily="18" charset="0"/>
              <a:ea typeface="Times New Roman" panose="02020603050405020304" pitchFamily="18" charset="0"/>
            </a:endParaRPr>
          </a:p>
          <a:p>
            <a:pPr indent="171450">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a) community controls</a:t>
            </a:r>
            <a:endParaRPr lang="en-IN" sz="1100" dirty="0">
              <a:effectLst/>
              <a:latin typeface="Times New Roman" panose="02020603050405020304" pitchFamily="18" charset="0"/>
              <a:ea typeface="Times New Roman" panose="02020603050405020304" pitchFamily="18" charset="0"/>
            </a:endParaRPr>
          </a:p>
          <a:p>
            <a:pPr indent="171450">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b) hospital controls </a:t>
            </a:r>
            <a:r>
              <a:rPr lang="en-GB" sz="1100" b="1" dirty="0">
                <a:effectLst/>
                <a:latin typeface="Wingdings" pitchFamily="2" charset="2"/>
                <a:ea typeface="Times New Roman" panose="02020603050405020304" pitchFamily="18" charset="0"/>
              </a:rPr>
              <a:t></a:t>
            </a:r>
            <a:endParaRPr lang="en-IN" sz="1100" dirty="0">
              <a:effectLst/>
              <a:latin typeface="Times New Roman" panose="02020603050405020304" pitchFamily="18" charset="0"/>
              <a:ea typeface="Times New Roman" panose="02020603050405020304" pitchFamily="18" charset="0"/>
            </a:endParaRPr>
          </a:p>
          <a:p>
            <a:pPr indent="171450">
              <a:lnSpc>
                <a:spcPct val="150000"/>
              </a:lnSpc>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c) no description</a:t>
            </a:r>
            <a:endParaRPr lang="en-IN" sz="1100" dirty="0">
              <a:effectLst/>
              <a:latin typeface="Times New Roman" panose="02020603050405020304" pitchFamily="18" charset="0"/>
              <a:ea typeface="Times New Roman" panose="02020603050405020304" pitchFamily="18" charset="0"/>
            </a:endParaRPr>
          </a:p>
          <a:p>
            <a:pPr>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4) </a:t>
            </a:r>
            <a:r>
              <a:rPr lang="en-GB" sz="1400" u="sng" dirty="0">
                <a:effectLst/>
                <a:latin typeface="Times New Roman" panose="02020603050405020304" pitchFamily="18" charset="0"/>
                <a:ea typeface="Times New Roman" panose="02020603050405020304" pitchFamily="18" charset="0"/>
              </a:rPr>
              <a:t>Definition of Controls</a:t>
            </a:r>
            <a:endParaRPr lang="en-IN" sz="1100" dirty="0">
              <a:effectLst/>
              <a:latin typeface="Times New Roman" panose="02020603050405020304" pitchFamily="18" charset="0"/>
              <a:ea typeface="Times New Roman" panose="02020603050405020304" pitchFamily="18" charset="0"/>
            </a:endParaRPr>
          </a:p>
          <a:p>
            <a:pPr indent="171450">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a) no history of disease (endpoint) </a:t>
            </a:r>
            <a:r>
              <a:rPr lang="en-GB" sz="1400" b="1" dirty="0">
                <a:effectLst/>
                <a:latin typeface="Wingdings" pitchFamily="2" charset="2"/>
                <a:ea typeface="Times New Roman" panose="02020603050405020304" pitchFamily="18" charset="0"/>
              </a:rPr>
              <a:t></a:t>
            </a:r>
            <a:endParaRPr lang="en-IN" sz="1100" dirty="0">
              <a:effectLst/>
              <a:latin typeface="Times New Roman" panose="02020603050405020304" pitchFamily="18" charset="0"/>
              <a:ea typeface="Times New Roman" panose="02020603050405020304" pitchFamily="18" charset="0"/>
            </a:endParaRPr>
          </a:p>
          <a:p>
            <a:pPr indent="171450">
              <a:lnSpc>
                <a:spcPct val="150000"/>
              </a:lnSpc>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b) no description of source</a:t>
            </a:r>
            <a:endParaRPr lang="en-IN" sz="1100" dirty="0">
              <a:effectLst/>
              <a:latin typeface="Times New Roman" panose="02020603050405020304" pitchFamily="18" charset="0"/>
              <a:ea typeface="Times New Roman" panose="02020603050405020304" pitchFamily="18" charset="0"/>
            </a:endParaRPr>
          </a:p>
          <a:p>
            <a:pPr>
              <a:lnSpc>
                <a:spcPct val="150000"/>
              </a:lnSpc>
              <a:tabLst>
                <a:tab pos="-685800" algn="l"/>
                <a:tab pos="-457200" algn="l"/>
                <a:tab pos="171450" algn="l"/>
              </a:tabLst>
            </a:pPr>
            <a:r>
              <a:rPr lang="en-GB" sz="1600" b="1" dirty="0">
                <a:effectLst/>
                <a:latin typeface="Times New Roman" panose="02020603050405020304" pitchFamily="18" charset="0"/>
                <a:ea typeface="Times New Roman" panose="02020603050405020304" pitchFamily="18" charset="0"/>
              </a:rPr>
              <a:t>B. Comparability</a:t>
            </a:r>
            <a:endParaRPr lang="en-IN" sz="1100" dirty="0">
              <a:effectLst/>
              <a:latin typeface="Times New Roman" panose="02020603050405020304" pitchFamily="18" charset="0"/>
              <a:ea typeface="Times New Roman" panose="02020603050405020304" pitchFamily="18" charset="0"/>
            </a:endParaRPr>
          </a:p>
          <a:p>
            <a:pPr>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1) </a:t>
            </a:r>
            <a:r>
              <a:rPr lang="en-GB" sz="1400" u="sng" dirty="0">
                <a:effectLst/>
                <a:latin typeface="Times New Roman" panose="02020603050405020304" pitchFamily="18" charset="0"/>
                <a:ea typeface="Times New Roman" panose="02020603050405020304" pitchFamily="18" charset="0"/>
              </a:rPr>
              <a:t>Comparability of cases and controls on the basis of the design or analysis</a:t>
            </a:r>
            <a:endParaRPr lang="en-IN" sz="1100" dirty="0">
              <a:effectLst/>
              <a:latin typeface="Times New Roman" panose="02020603050405020304" pitchFamily="18" charset="0"/>
              <a:ea typeface="Times New Roman" panose="02020603050405020304" pitchFamily="18" charset="0"/>
            </a:endParaRPr>
          </a:p>
          <a:p>
            <a:pPr indent="171450">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a) study controls for _COPD patient not admitted  (Select the most important factor.)  </a:t>
            </a:r>
            <a:r>
              <a:rPr lang="en-GB" sz="1400" b="1" dirty="0">
                <a:effectLst/>
                <a:latin typeface="Wingdings" pitchFamily="2" charset="2"/>
                <a:ea typeface="Times New Roman" panose="02020603050405020304" pitchFamily="18" charset="0"/>
              </a:rPr>
              <a:t></a:t>
            </a:r>
            <a:endParaRPr lang="en-IN" sz="1100" dirty="0">
              <a:effectLst/>
              <a:latin typeface="Times New Roman" panose="02020603050405020304" pitchFamily="18" charset="0"/>
              <a:ea typeface="Times New Roman" panose="02020603050405020304" pitchFamily="18" charset="0"/>
            </a:endParaRPr>
          </a:p>
          <a:p>
            <a:pPr indent="171450">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b) study controls for any additional factor  (This criteria could be modified to indicate specific                   control for a second important factor.)</a:t>
            </a:r>
            <a:endParaRPr lang="en-IN" sz="1100" dirty="0">
              <a:effectLst/>
              <a:latin typeface="Times New Roman" panose="02020603050405020304" pitchFamily="18" charset="0"/>
              <a:ea typeface="Times New Roman" panose="02020603050405020304" pitchFamily="18" charset="0"/>
            </a:endParaRPr>
          </a:p>
          <a:p>
            <a:pPr indent="171450">
              <a:tabLst>
                <a:tab pos="-685800" algn="l"/>
                <a:tab pos="-457200" algn="l"/>
                <a:tab pos="171450" algn="l"/>
              </a:tabLst>
            </a:pPr>
            <a:r>
              <a:rPr lang="en-GB" sz="1400" dirty="0">
                <a:effectLst/>
                <a:latin typeface="Times New Roman" panose="02020603050405020304" pitchFamily="18" charset="0"/>
                <a:ea typeface="Times New Roman" panose="02020603050405020304" pitchFamily="18" charset="0"/>
              </a:rPr>
              <a:t> </a:t>
            </a:r>
            <a:endParaRPr lang="en-IN" sz="11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29052656-8806-6B13-FADD-B32DBC63DB81}"/>
              </a:ext>
            </a:extLst>
          </p:cNvPr>
          <p:cNvSpPr txBox="1"/>
          <p:nvPr/>
        </p:nvSpPr>
        <p:spPr>
          <a:xfrm>
            <a:off x="6367130" y="728754"/>
            <a:ext cx="5459818" cy="5186035"/>
          </a:xfrm>
          <a:prstGeom prst="rect">
            <a:avLst/>
          </a:prstGeom>
          <a:noFill/>
        </p:spPr>
        <p:txBody>
          <a:bodyPr wrap="square">
            <a:spAutoFit/>
          </a:bodyPr>
          <a:lstStyle/>
          <a:p>
            <a:pPr marL="457200" indent="-457200" algn="ctr">
              <a:tabLst>
                <a:tab pos="2971800" algn="ctr"/>
              </a:tabLst>
            </a:pPr>
            <a:r>
              <a:rPr lang="en-GB" sz="1400" b="1" dirty="0">
                <a:effectLst/>
                <a:ea typeface="Times New Roman" panose="02020603050405020304" pitchFamily="18" charset="0"/>
              </a:rPr>
              <a:t>NEWCASTLE - OTTAWA QUALITY ASSESSMENT SCALE</a:t>
            </a:r>
            <a:endParaRPr lang="en-IN" sz="1100" dirty="0">
              <a:effectLst/>
              <a:ea typeface="Times New Roman" panose="02020603050405020304" pitchFamily="18" charset="0"/>
            </a:endParaRPr>
          </a:p>
          <a:p>
            <a:pPr algn="ctr">
              <a:tabLst>
                <a:tab pos="2971800" algn="ctr"/>
              </a:tabLst>
            </a:pPr>
            <a:r>
              <a:rPr lang="en-GB" sz="1400" b="1" dirty="0">
                <a:effectLst/>
                <a:ea typeface="Times New Roman" panose="02020603050405020304" pitchFamily="18" charset="0"/>
              </a:rPr>
              <a:t>	CASE CONTROL STUDIES</a:t>
            </a:r>
            <a:endParaRPr lang="en-IN" sz="1100" dirty="0">
              <a:effectLst/>
              <a:ea typeface="Times New Roman" panose="02020603050405020304" pitchFamily="18" charset="0"/>
            </a:endParaRPr>
          </a:p>
          <a:p>
            <a:r>
              <a:rPr lang="en-GB" sz="1600" dirty="0">
                <a:effectLst/>
                <a:latin typeface="Times New Roman" panose="020206030504050203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indent="171450">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a:lnSpc>
                <a:spcPct val="150000"/>
              </a:lnSpc>
              <a:tabLst>
                <a:tab pos="-685800" algn="l"/>
                <a:tab pos="-457200" algn="l"/>
                <a:tab pos="171450" algn="l"/>
              </a:tabLst>
            </a:pPr>
            <a:r>
              <a:rPr lang="en-GB" b="1" dirty="0">
                <a:effectLst/>
                <a:latin typeface="Times New Roman" panose="02020603050405020304" pitchFamily="18" charset="0"/>
                <a:ea typeface="Times New Roman" panose="02020603050405020304" pitchFamily="18" charset="0"/>
              </a:rPr>
              <a:t>C. Exposure</a:t>
            </a:r>
            <a:endParaRPr lang="en-IN" sz="1200" dirty="0">
              <a:effectLst/>
              <a:latin typeface="Times New Roman" panose="02020603050405020304" pitchFamily="18" charset="0"/>
              <a:ea typeface="Times New Roman" panose="02020603050405020304" pitchFamily="18" charset="0"/>
            </a:endParaRPr>
          </a:p>
          <a:p>
            <a:pPr>
              <a:lnSpc>
                <a:spcPct val="110000"/>
              </a:lnSpc>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1)</a:t>
            </a:r>
            <a:r>
              <a:rPr lang="en-GB" sz="1600" u="sng" dirty="0">
                <a:effectLst/>
                <a:latin typeface="Times New Roman" panose="02020603050405020304" pitchFamily="18" charset="0"/>
                <a:ea typeface="Times New Roman" panose="02020603050405020304" pitchFamily="18" charset="0"/>
              </a:rPr>
              <a:t> Ascertainment of exposure</a:t>
            </a:r>
            <a:endParaRPr lang="en-IN" sz="1200" dirty="0">
              <a:effectLst/>
              <a:latin typeface="Times New Roman" panose="02020603050405020304" pitchFamily="18" charset="0"/>
              <a:ea typeface="Times New Roman" panose="02020603050405020304" pitchFamily="18" charset="0"/>
            </a:endParaRPr>
          </a:p>
          <a:p>
            <a:pPr indent="171450">
              <a:lnSpc>
                <a:spcPct val="110000"/>
              </a:lnSpc>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a) secure record (</a:t>
            </a:r>
            <a:r>
              <a:rPr lang="en-GB" sz="1600" dirty="0" err="1">
                <a:effectLst/>
                <a:latin typeface="Times New Roman" panose="02020603050405020304" pitchFamily="18" charset="0"/>
                <a:ea typeface="Times New Roman" panose="02020603050405020304" pitchFamily="18" charset="0"/>
              </a:rPr>
              <a:t>eg</a:t>
            </a:r>
            <a:r>
              <a:rPr lang="en-GB" sz="1600" dirty="0">
                <a:effectLst/>
                <a:latin typeface="Times New Roman" panose="02020603050405020304" pitchFamily="18" charset="0"/>
                <a:ea typeface="Times New Roman" panose="02020603050405020304" pitchFamily="18" charset="0"/>
              </a:rPr>
              <a:t> surgical records)</a:t>
            </a:r>
            <a:endParaRPr lang="en-IN" sz="1200" dirty="0">
              <a:effectLst/>
              <a:latin typeface="Times New Roman" panose="02020603050405020304" pitchFamily="18" charset="0"/>
              <a:ea typeface="Times New Roman" panose="02020603050405020304" pitchFamily="18" charset="0"/>
            </a:endParaRPr>
          </a:p>
          <a:p>
            <a:pPr indent="171450">
              <a:lnSpc>
                <a:spcPct val="110000"/>
              </a:lnSpc>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b) structured interview where blind to case/control status </a:t>
            </a:r>
            <a:r>
              <a:rPr lang="en-GB" sz="1600" b="1" dirty="0">
                <a:effectLst/>
                <a:latin typeface="Wingdings" pitchFamily="2" charset="2"/>
                <a:ea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endParaRPr>
          </a:p>
          <a:p>
            <a:pPr indent="171450">
              <a:lnSpc>
                <a:spcPct val="110000"/>
              </a:lnSpc>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c) interview not blinded to case/control status</a:t>
            </a:r>
            <a:endParaRPr lang="en-IN" sz="1200" dirty="0">
              <a:effectLst/>
              <a:latin typeface="Times New Roman" panose="02020603050405020304" pitchFamily="18" charset="0"/>
              <a:ea typeface="Times New Roman" panose="02020603050405020304" pitchFamily="18" charset="0"/>
            </a:endParaRPr>
          </a:p>
          <a:p>
            <a:pPr indent="171450">
              <a:lnSpc>
                <a:spcPct val="110000"/>
              </a:lnSpc>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d) written self report or medical record </a:t>
            </a:r>
            <a:r>
              <a:rPr lang="en-GB" sz="1200" b="1" dirty="0">
                <a:effectLst/>
                <a:latin typeface="Wingdings" pitchFamily="2" charset="2"/>
                <a:ea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endParaRPr>
          </a:p>
          <a:p>
            <a:pPr indent="171450">
              <a:lnSpc>
                <a:spcPct val="150000"/>
              </a:lnSpc>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e) no description</a:t>
            </a:r>
            <a:endParaRPr lang="en-IN" sz="1200" dirty="0">
              <a:effectLst/>
              <a:latin typeface="Times New Roman" panose="02020603050405020304" pitchFamily="18" charset="0"/>
              <a:ea typeface="Times New Roman" panose="02020603050405020304" pitchFamily="18" charset="0"/>
            </a:endParaRPr>
          </a:p>
          <a:p>
            <a:pPr>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2) </a:t>
            </a:r>
            <a:r>
              <a:rPr lang="en-GB" sz="1600" u="sng" dirty="0">
                <a:effectLst/>
                <a:latin typeface="Times New Roman" panose="02020603050405020304" pitchFamily="18" charset="0"/>
                <a:ea typeface="Times New Roman" panose="02020603050405020304" pitchFamily="18" charset="0"/>
              </a:rPr>
              <a:t>Same method of ascertainment for cases and controls</a:t>
            </a:r>
            <a:endParaRPr lang="en-IN" sz="1200" dirty="0">
              <a:effectLst/>
              <a:latin typeface="Times New Roman" panose="02020603050405020304" pitchFamily="18" charset="0"/>
              <a:ea typeface="Times New Roman" panose="02020603050405020304" pitchFamily="18" charset="0"/>
            </a:endParaRPr>
          </a:p>
          <a:p>
            <a:pPr indent="171450">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a) yes </a:t>
            </a:r>
            <a:r>
              <a:rPr lang="en-GB" sz="1600" b="1" dirty="0">
                <a:effectLst/>
                <a:latin typeface="Wingdings" pitchFamily="2" charset="2"/>
                <a:ea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endParaRPr>
          </a:p>
          <a:p>
            <a:pPr indent="171450">
              <a:lnSpc>
                <a:spcPct val="150000"/>
              </a:lnSpc>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b) no</a:t>
            </a:r>
            <a:endParaRPr lang="en-IN" sz="1200" dirty="0">
              <a:effectLst/>
              <a:latin typeface="Times New Roman" panose="02020603050405020304" pitchFamily="18" charset="0"/>
              <a:ea typeface="Times New Roman" panose="02020603050405020304" pitchFamily="18" charset="0"/>
            </a:endParaRPr>
          </a:p>
          <a:p>
            <a:pPr>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3) </a:t>
            </a:r>
            <a:r>
              <a:rPr lang="en-GB" sz="1600" u="sng" dirty="0">
                <a:effectLst/>
                <a:latin typeface="Times New Roman" panose="02020603050405020304" pitchFamily="18" charset="0"/>
                <a:ea typeface="Times New Roman" panose="02020603050405020304" pitchFamily="18" charset="0"/>
              </a:rPr>
              <a:t>Non-Response rate</a:t>
            </a:r>
            <a:endParaRPr lang="en-IN" sz="1200" dirty="0">
              <a:effectLst/>
              <a:latin typeface="Times New Roman" panose="02020603050405020304" pitchFamily="18" charset="0"/>
              <a:ea typeface="Times New Roman" panose="02020603050405020304" pitchFamily="18" charset="0"/>
            </a:endParaRPr>
          </a:p>
          <a:p>
            <a:pPr marL="342900" indent="-342900">
              <a:buAutoNum type="alphaLcParenR"/>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same rate for both groups </a:t>
            </a:r>
            <a:endParaRPr lang="en-GB" sz="1600" dirty="0">
              <a:latin typeface="Times New Roman" panose="02020603050405020304" pitchFamily="18" charset="0"/>
              <a:ea typeface="Times New Roman" panose="02020603050405020304" pitchFamily="18" charset="0"/>
            </a:endParaRPr>
          </a:p>
          <a:p>
            <a:pPr marL="342900" indent="-342900">
              <a:buFontTx/>
              <a:buAutoNum type="alphaLcParenR"/>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non respondents not described </a:t>
            </a:r>
            <a:r>
              <a:rPr lang="en-GB" sz="1200" b="1" dirty="0">
                <a:effectLst/>
                <a:latin typeface="Wingdings" pitchFamily="2" charset="2"/>
                <a:ea typeface="Times New Roman" panose="02020603050405020304" pitchFamily="18" charset="0"/>
              </a:rPr>
              <a:t></a:t>
            </a:r>
            <a:endParaRPr lang="en-IN" sz="1200" dirty="0">
              <a:latin typeface="Times New Roman" panose="02020603050405020304" pitchFamily="18" charset="0"/>
              <a:ea typeface="Times New Roman" panose="02020603050405020304" pitchFamily="18" charset="0"/>
            </a:endParaRPr>
          </a:p>
          <a:p>
            <a:pPr marL="342900" indent="-342900">
              <a:buAutoNum type="alphaLcParenR"/>
              <a:tabLst>
                <a:tab pos="-685800" algn="l"/>
                <a:tab pos="-457200" algn="l"/>
                <a:tab pos="171450" algn="l"/>
              </a:tabLst>
            </a:pPr>
            <a:r>
              <a:rPr lang="en-GB" sz="1600" dirty="0">
                <a:effectLst/>
                <a:latin typeface="Times New Roman" panose="02020603050405020304" pitchFamily="18" charset="0"/>
                <a:ea typeface="Times New Roman" panose="02020603050405020304" pitchFamily="18" charset="0"/>
              </a:rPr>
              <a:t>rate different and no designation</a:t>
            </a:r>
            <a:endParaRPr lang="en-I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7941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(4/8)</a:t>
            </a:r>
          </a:p>
        </p:txBody>
      </p:sp>
      <p:sp>
        <p:nvSpPr>
          <p:cNvPr id="5" name="Footer Placeholder 4">
            <a:extLst>
              <a:ext uri="{FF2B5EF4-FFF2-40B4-BE49-F238E27FC236}">
                <a16:creationId xmlns:a16="http://schemas.microsoft.com/office/drawing/2014/main" id="{8EF452A5-4A37-38F4-E86E-331DB996CC6B}"/>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Table 6">
            <a:extLst>
              <a:ext uri="{FF2B5EF4-FFF2-40B4-BE49-F238E27FC236}">
                <a16:creationId xmlns:a16="http://schemas.microsoft.com/office/drawing/2014/main" id="{B79C07AF-9754-9865-6E92-0A4CD6830EEF}"/>
              </a:ext>
            </a:extLst>
          </p:cNvPr>
          <p:cNvGraphicFramePr>
            <a:graphicFrameLocks noGrp="1"/>
          </p:cNvGraphicFramePr>
          <p:nvPr>
            <p:extLst>
              <p:ext uri="{D42A27DB-BD31-4B8C-83A1-F6EECF244321}">
                <p14:modId xmlns:p14="http://schemas.microsoft.com/office/powerpoint/2010/main" val="4031232268"/>
              </p:ext>
            </p:extLst>
          </p:nvPr>
        </p:nvGraphicFramePr>
        <p:xfrm>
          <a:off x="373896" y="1382510"/>
          <a:ext cx="11577099" cy="5178410"/>
        </p:xfrm>
        <a:graphic>
          <a:graphicData uri="http://schemas.openxmlformats.org/drawingml/2006/table">
            <a:tbl>
              <a:tblPr firstRow="1" firstCol="1" lastRow="1" lastCol="1" bandRow="1" bandCol="1">
                <a:tableStyleId>{5C22544A-7EE6-4342-B048-85BDC9FD1C3A}</a:tableStyleId>
              </a:tblPr>
              <a:tblGrid>
                <a:gridCol w="871268">
                  <a:extLst>
                    <a:ext uri="{9D8B030D-6E8A-4147-A177-3AD203B41FA5}">
                      <a16:colId xmlns:a16="http://schemas.microsoft.com/office/drawing/2014/main" val="1254724031"/>
                    </a:ext>
                  </a:extLst>
                </a:gridCol>
                <a:gridCol w="927349">
                  <a:extLst>
                    <a:ext uri="{9D8B030D-6E8A-4147-A177-3AD203B41FA5}">
                      <a16:colId xmlns:a16="http://schemas.microsoft.com/office/drawing/2014/main" val="2235876605"/>
                    </a:ext>
                  </a:extLst>
                </a:gridCol>
                <a:gridCol w="946707">
                  <a:extLst>
                    <a:ext uri="{9D8B030D-6E8A-4147-A177-3AD203B41FA5}">
                      <a16:colId xmlns:a16="http://schemas.microsoft.com/office/drawing/2014/main" val="3874190955"/>
                    </a:ext>
                  </a:extLst>
                </a:gridCol>
                <a:gridCol w="2122631">
                  <a:extLst>
                    <a:ext uri="{9D8B030D-6E8A-4147-A177-3AD203B41FA5}">
                      <a16:colId xmlns:a16="http://schemas.microsoft.com/office/drawing/2014/main" val="1615357363"/>
                    </a:ext>
                  </a:extLst>
                </a:gridCol>
                <a:gridCol w="6709144">
                  <a:extLst>
                    <a:ext uri="{9D8B030D-6E8A-4147-A177-3AD203B41FA5}">
                      <a16:colId xmlns:a16="http://schemas.microsoft.com/office/drawing/2014/main" val="959785838"/>
                    </a:ext>
                  </a:extLst>
                </a:gridCol>
              </a:tblGrid>
              <a:tr h="554418">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marR="88265" indent="-27940" algn="ctr">
                        <a:spcAft>
                          <a:spcPts val="0"/>
                        </a:spcAft>
                      </a:pPr>
                      <a:r>
                        <a:rPr lang="en-US" sz="1200" kern="100" dirty="0">
                          <a:solidFill>
                            <a:schemeClr val="tx1"/>
                          </a:solidFill>
                          <a:effectLst/>
                          <a:latin typeface="Century Gothic" panose="020B0502020202020204" pitchFamily="34" charset="0"/>
                        </a:rPr>
                        <a:t>Author(s)</a:t>
                      </a:r>
                      <a:r>
                        <a:rPr lang="en-US" sz="1200" kern="100" spc="-250" dirty="0">
                          <a:solidFill>
                            <a:schemeClr val="tx1"/>
                          </a:solidFill>
                          <a:effectLst/>
                          <a:latin typeface="Century Gothic" panose="020B0502020202020204" pitchFamily="34" charset="0"/>
                        </a:rPr>
                        <a:t> </a:t>
                      </a:r>
                      <a:r>
                        <a:rPr lang="en-US" sz="1200" kern="100" dirty="0">
                          <a:solidFill>
                            <a:schemeClr val="tx1"/>
                          </a:solidFill>
                          <a:effectLst/>
                          <a:latin typeface="Century Gothic" panose="020B0502020202020204" pitchFamily="34" charset="0"/>
                        </a:rPr>
                        <a:t>and</a:t>
                      </a:r>
                      <a:r>
                        <a:rPr lang="en-US" sz="1200" kern="100" spc="-10" dirty="0">
                          <a:solidFill>
                            <a:schemeClr val="tx1"/>
                          </a:solidFill>
                          <a:effectLst/>
                          <a:latin typeface="Century Gothic" panose="020B0502020202020204" pitchFamily="34" charset="0"/>
                        </a:rPr>
                        <a:t> </a:t>
                      </a:r>
                      <a:r>
                        <a:rPr lang="en-US" sz="1200" kern="100" dirty="0">
                          <a:solidFill>
                            <a:schemeClr val="tx1"/>
                          </a:solidFill>
                          <a:effectLst/>
                          <a:latin typeface="Century Gothic" panose="020B0502020202020204" pitchFamily="34" charset="0"/>
                        </a:rPr>
                        <a:t>year</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Study</a:t>
                      </a:r>
                      <a:r>
                        <a:rPr lang="en-US" sz="1200" kern="100" spc="-15" dirty="0">
                          <a:solidFill>
                            <a:schemeClr val="tx1"/>
                          </a:solidFill>
                          <a:effectLst/>
                          <a:latin typeface="Century Gothic" panose="020B0502020202020204" pitchFamily="34" charset="0"/>
                        </a:rPr>
                        <a:t> </a:t>
                      </a:r>
                      <a:r>
                        <a:rPr lang="en-US" sz="1200" kern="100" dirty="0">
                          <a:solidFill>
                            <a:schemeClr val="tx1"/>
                          </a:solidFill>
                          <a:effectLst/>
                          <a:latin typeface="Century Gothic" panose="020B0502020202020204" pitchFamily="34" charset="0"/>
                        </a:rPr>
                        <a:t>Design</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Population</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Intervention</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Results</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extLst>
                  <a:ext uri="{0D108BD9-81ED-4DB2-BD59-A6C34878D82A}">
                    <a16:rowId xmlns:a16="http://schemas.microsoft.com/office/drawing/2014/main" val="3050538731"/>
                  </a:ext>
                </a:extLst>
              </a:tr>
              <a:tr h="2795192">
                <a:tc>
                  <a:txBody>
                    <a:bodyPr/>
                    <a:lstStyle/>
                    <a:p>
                      <a:pPr>
                        <a:lnSpc>
                          <a:spcPct val="100000"/>
                        </a:lnSpc>
                      </a:pPr>
                      <a:r>
                        <a:rPr lang="en-US" sz="1200" b="0" kern="100" dirty="0">
                          <a:solidFill>
                            <a:schemeClr val="tx1"/>
                          </a:solidFill>
                          <a:effectLst/>
                          <a:latin typeface="Century Gothic" panose="020B0502020202020204" pitchFamily="34" charset="0"/>
                        </a:rPr>
                        <a:t>   Helen M et al.</a:t>
                      </a:r>
                      <a:r>
                        <a:rPr lang="en-US" sz="1200" b="0" kern="100" baseline="30000" dirty="0">
                          <a:solidFill>
                            <a:schemeClr val="tx1"/>
                          </a:solidFill>
                          <a:effectLst/>
                          <a:latin typeface="Century Gothic" panose="020B0502020202020204" pitchFamily="34" charset="0"/>
                        </a:rPr>
                        <a:t>[1]</a:t>
                      </a:r>
                      <a:r>
                        <a:rPr lang="en-US" sz="1200" b="0" kern="100" dirty="0">
                          <a:solidFill>
                            <a:schemeClr val="tx1"/>
                          </a:solidFill>
                          <a:effectLst/>
                          <a:latin typeface="Century Gothic" panose="020B0502020202020204" pitchFamily="34" charset="0"/>
                        </a:rPr>
                        <a:t>,2005</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marR="144145">
                        <a:lnSpc>
                          <a:spcPct val="100000"/>
                        </a:lnSpc>
                        <a:spcAft>
                          <a:spcPts val="0"/>
                        </a:spcAft>
                      </a:pPr>
                      <a:r>
                        <a:rPr lang="en-US" sz="1200" b="0" kern="100" dirty="0">
                          <a:solidFill>
                            <a:schemeClr val="tx1"/>
                          </a:solidFill>
                          <a:effectLst/>
                          <a:latin typeface="Century Gothic" panose="020B0502020202020204" pitchFamily="34" charset="0"/>
                        </a:rPr>
                        <a:t>Pre-post</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intervention</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a:lnSpc>
                          <a:spcPct val="100000"/>
                        </a:lnSpc>
                      </a:pPr>
                      <a:r>
                        <a:rPr lang="en-US" sz="1200" b="0" kern="100" dirty="0">
                          <a:solidFill>
                            <a:schemeClr val="tx1"/>
                          </a:solidFill>
                          <a:effectLst/>
                          <a:latin typeface="Century Gothic" panose="020B0502020202020204" pitchFamily="34" charset="0"/>
                        </a:rPr>
                        <a:t>Older patient in</a:t>
                      </a:r>
                      <a:r>
                        <a:rPr lang="en-US" sz="1200" b="0" kern="100" spc="-28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emergency</a:t>
                      </a:r>
                      <a:endParaRPr lang="en-IN" sz="1400" b="0" kern="100" dirty="0">
                        <a:solidFill>
                          <a:schemeClr val="tx1"/>
                        </a:solidFill>
                        <a:effectLst/>
                        <a:latin typeface="Century Gothic" panose="020B0502020202020204" pitchFamily="34" charset="0"/>
                      </a:endParaRPr>
                    </a:p>
                    <a:p>
                      <a:pPr marL="71755">
                        <a:lnSpc>
                          <a:spcPct val="100000"/>
                        </a:lnSpc>
                      </a:pPr>
                      <a:r>
                        <a:rPr lang="en-US" sz="1200" b="0" kern="100" dirty="0">
                          <a:solidFill>
                            <a:schemeClr val="tx1"/>
                          </a:solidFill>
                          <a:effectLst/>
                          <a:latin typeface="Century Gothic" panose="020B0502020202020204" pitchFamily="34" charset="0"/>
                        </a:rPr>
                        <a:t>department</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149225">
                        <a:lnSpc>
                          <a:spcPct val="100000"/>
                        </a:lnSpc>
                      </a:pPr>
                      <a:r>
                        <a:rPr lang="en-US" sz="1200" b="0" kern="100" dirty="0">
                          <a:solidFill>
                            <a:schemeClr val="tx1"/>
                          </a:solidFill>
                          <a:effectLst/>
                          <a:latin typeface="Century Gothic" panose="020B0502020202020204" pitchFamily="34" charset="0"/>
                        </a:rPr>
                        <a:t>Care-coordination (CC)</a:t>
                      </a:r>
                      <a:r>
                        <a:rPr lang="en-US" sz="1200" b="0" kern="100" spc="-28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program</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operating in</a:t>
                      </a:r>
                      <a:endParaRPr lang="en-IN" sz="1400" b="0" kern="100" dirty="0">
                        <a:solidFill>
                          <a:schemeClr val="tx1"/>
                        </a:solidFill>
                        <a:effectLst/>
                        <a:latin typeface="Century Gothic" panose="020B0502020202020204" pitchFamily="34" charset="0"/>
                      </a:endParaRPr>
                    </a:p>
                    <a:p>
                      <a:pPr marL="149225">
                        <a:lnSpc>
                          <a:spcPct val="100000"/>
                        </a:lnSpc>
                      </a:pPr>
                      <a:r>
                        <a:rPr lang="en-US" sz="1200" b="0" kern="100" dirty="0">
                          <a:solidFill>
                            <a:schemeClr val="tx1"/>
                          </a:solidFill>
                          <a:effectLst/>
                          <a:latin typeface="Century Gothic" panose="020B0502020202020204" pitchFamily="34" charset="0"/>
                        </a:rPr>
                        <a:t>the</a:t>
                      </a:r>
                      <a:r>
                        <a:rPr lang="en-US" sz="1200" b="0" kern="100" spc="-2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Emergency</a:t>
                      </a:r>
                      <a:endParaRPr lang="en-IN" sz="1400" b="0" kern="100" dirty="0">
                        <a:solidFill>
                          <a:schemeClr val="tx1"/>
                        </a:solidFill>
                        <a:effectLst/>
                        <a:latin typeface="Century Gothic" panose="020B0502020202020204" pitchFamily="34" charset="0"/>
                      </a:endParaRPr>
                    </a:p>
                    <a:p>
                      <a:pPr marL="149225">
                        <a:lnSpc>
                          <a:spcPct val="100000"/>
                        </a:lnSpc>
                      </a:pPr>
                      <a:r>
                        <a:rPr lang="en-US" sz="1200" b="0" kern="100" dirty="0">
                          <a:solidFill>
                            <a:schemeClr val="tx1"/>
                          </a:solidFill>
                          <a:effectLst/>
                          <a:latin typeface="Century Gothic" panose="020B0502020202020204" pitchFamily="34" charset="0"/>
                        </a:rPr>
                        <a:t>Department</a:t>
                      </a:r>
                      <a:r>
                        <a:rPr lang="en-US" sz="1200" b="0" kern="100" spc="-2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(ED)</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gn="just">
                        <a:lnSpc>
                          <a:spcPct val="100000"/>
                        </a:lnSpc>
                      </a:pPr>
                      <a:r>
                        <a:rPr lang="en-US" sz="1200" b="0" kern="100" dirty="0">
                          <a:solidFill>
                            <a:schemeClr val="tx1"/>
                          </a:solidFill>
                          <a:effectLst/>
                          <a:latin typeface="Century Gothic" panose="020B0502020202020204" pitchFamily="34" charset="0"/>
                        </a:rPr>
                        <a:t> </a:t>
                      </a:r>
                      <a:endParaRPr lang="en-IN" sz="1400" b="0" kern="100" dirty="0">
                        <a:solidFill>
                          <a:schemeClr val="tx1"/>
                        </a:solidFill>
                        <a:effectLst/>
                        <a:latin typeface="Century Gothic" panose="020B0502020202020204" pitchFamily="34" charset="0"/>
                      </a:endParaRPr>
                    </a:p>
                    <a:p>
                      <a:pPr marL="152400" algn="just">
                        <a:lnSpc>
                          <a:spcPct val="100000"/>
                        </a:lnSpc>
                      </a:pPr>
                      <a:r>
                        <a:rPr lang="en-US" sz="1200" b="0" kern="100" dirty="0">
                          <a:solidFill>
                            <a:schemeClr val="tx1"/>
                          </a:solidFill>
                          <a:effectLst/>
                          <a:latin typeface="Century Gothic" panose="020B0502020202020204" pitchFamily="34" charset="0"/>
                        </a:rPr>
                        <a:t>Statistically significant reduction in the</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proportion</a:t>
                      </a:r>
                      <a:r>
                        <a:rPr lang="en-US" sz="1200" b="0" kern="100" spc="4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of</a:t>
                      </a:r>
                      <a:r>
                        <a:rPr lang="en-US" sz="1200" b="0" kern="100" spc="4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patients</a:t>
                      </a:r>
                      <a:r>
                        <a:rPr lang="en-US" sz="1200" b="0" kern="100" spc="4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admitted</a:t>
                      </a:r>
                      <a:r>
                        <a:rPr lang="en-US" sz="1200" b="0" kern="100" spc="4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from</a:t>
                      </a:r>
                      <a:r>
                        <a:rPr lang="en-US" sz="1200" b="0" kern="100" spc="4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the</a:t>
                      </a:r>
                      <a:r>
                        <a:rPr lang="en-US" sz="1200" b="0" kern="100" spc="4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ED</a:t>
                      </a:r>
                    </a:p>
                    <a:p>
                      <a:pPr marL="152400" algn="just">
                        <a:lnSpc>
                          <a:spcPct val="100000"/>
                        </a:lnSpc>
                      </a:pP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to a ward since the inception of the program.</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(from</a:t>
                      </a:r>
                      <a:r>
                        <a:rPr lang="en-US" sz="1200" b="0" kern="100" spc="-1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20.2%</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to</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18.1%</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in</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1</a:t>
                      </a:r>
                      <a:r>
                        <a:rPr lang="en-US" sz="1200" b="0" kern="100" baseline="30000" dirty="0">
                          <a:solidFill>
                            <a:schemeClr val="tx1"/>
                          </a:solidFill>
                          <a:effectLst/>
                          <a:latin typeface="Century Gothic" panose="020B0502020202020204" pitchFamily="34" charset="0"/>
                        </a:rPr>
                        <a:t>st</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year,</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18.4%</a:t>
                      </a:r>
                    </a:p>
                    <a:p>
                      <a:pPr marL="152400" algn="just">
                        <a:lnSpc>
                          <a:spcPct val="100000"/>
                        </a:lnSpc>
                      </a:pP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in</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2</a:t>
                      </a:r>
                      <a:r>
                        <a:rPr lang="en-US" sz="1200" b="0" kern="100" baseline="30000" dirty="0">
                          <a:solidFill>
                            <a:schemeClr val="tx1"/>
                          </a:solidFill>
                          <a:effectLst/>
                          <a:latin typeface="Century Gothic" panose="020B0502020202020204" pitchFamily="34" charset="0"/>
                        </a:rPr>
                        <a:t>nd</a:t>
                      </a:r>
                      <a:r>
                        <a:rPr lang="en-US" sz="1200" b="0" kern="100" spc="-28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year</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and</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18.0% in</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3</a:t>
                      </a:r>
                      <a:r>
                        <a:rPr lang="en-US" sz="1200" b="0" kern="100" baseline="30000" dirty="0">
                          <a:solidFill>
                            <a:schemeClr val="tx1"/>
                          </a:solidFill>
                          <a:effectLst/>
                          <a:latin typeface="Century Gothic" panose="020B0502020202020204" pitchFamily="34" charset="0"/>
                        </a:rPr>
                        <a:t>rd</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year of</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CC program)</a:t>
                      </a:r>
                      <a:endParaRPr lang="en-IN" sz="1400" b="0" kern="100" dirty="0">
                        <a:solidFill>
                          <a:schemeClr val="tx1"/>
                        </a:solidFill>
                        <a:effectLst/>
                        <a:latin typeface="Century Gothic" panose="020B0502020202020204" pitchFamily="34" charset="0"/>
                      </a:endParaRPr>
                    </a:p>
                    <a:p>
                      <a:pPr marL="152400" algn="just">
                        <a:lnSpc>
                          <a:spcPct val="100000"/>
                        </a:lnSpc>
                      </a:pPr>
                      <a:r>
                        <a:rPr lang="en-US" sz="1200" b="0" kern="100" spc="-5" dirty="0">
                          <a:solidFill>
                            <a:schemeClr val="tx1"/>
                          </a:solidFill>
                          <a:effectLst/>
                          <a:latin typeface="Century Gothic" panose="020B0502020202020204" pitchFamily="34" charset="0"/>
                        </a:rPr>
                        <a:t>A significant difference </a:t>
                      </a:r>
                      <a:r>
                        <a:rPr lang="en-US" sz="1200" b="0" kern="100" dirty="0">
                          <a:solidFill>
                            <a:schemeClr val="tx1"/>
                          </a:solidFill>
                          <a:effectLst/>
                          <a:latin typeface="Century Gothic" panose="020B0502020202020204" pitchFamily="34" charset="0"/>
                        </a:rPr>
                        <a:t>in the mean-related</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quality of life scores before and </a:t>
                      </a:r>
                    </a:p>
                    <a:p>
                      <a:pPr marL="152400" algn="just">
                        <a:lnSpc>
                          <a:spcPct val="100000"/>
                        </a:lnSpc>
                      </a:pPr>
                      <a:r>
                        <a:rPr lang="en-US" sz="1200" b="0" kern="100" dirty="0">
                          <a:solidFill>
                            <a:schemeClr val="tx1"/>
                          </a:solidFill>
                          <a:effectLst/>
                          <a:latin typeface="Century Gothic" panose="020B0502020202020204" pitchFamily="34" charset="0"/>
                        </a:rPr>
                        <a:t>after</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intervention by care coordination. (Illness: pre</a:t>
                      </a:r>
                      <a:r>
                        <a:rPr lang="en-US" sz="1200" b="0" kern="100" spc="-28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0.314 (0.270), post</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0.384 (0.296),</a:t>
                      </a:r>
                      <a:endParaRPr lang="en-IN" sz="1400" b="0" kern="100" dirty="0">
                        <a:solidFill>
                          <a:schemeClr val="tx1"/>
                        </a:solidFill>
                        <a:effectLst/>
                        <a:latin typeface="Century Gothic" panose="020B0502020202020204" pitchFamily="34" charset="0"/>
                      </a:endParaRPr>
                    </a:p>
                    <a:p>
                      <a:pPr marL="152400" algn="just">
                        <a:lnSpc>
                          <a:spcPct val="100000"/>
                        </a:lnSpc>
                      </a:pPr>
                      <a:r>
                        <a:rPr lang="en-US" sz="1200" b="0" kern="100" dirty="0">
                          <a:solidFill>
                            <a:schemeClr val="tx1"/>
                          </a:solidFill>
                          <a:effectLst/>
                          <a:latin typeface="Century Gothic" panose="020B0502020202020204" pitchFamily="34" charset="0"/>
                        </a:rPr>
                        <a:t>Independent</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living:</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pre 0.606</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(0.223),</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post</a:t>
                      </a:r>
                      <a:endParaRPr lang="en-IN" sz="1400" b="0" kern="100" dirty="0">
                        <a:solidFill>
                          <a:schemeClr val="tx1"/>
                        </a:solidFill>
                        <a:effectLst/>
                        <a:latin typeface="Century Gothic" panose="020B0502020202020204" pitchFamily="34" charset="0"/>
                      </a:endParaRPr>
                    </a:p>
                    <a:p>
                      <a:pPr marL="152400" algn="just">
                        <a:lnSpc>
                          <a:spcPct val="100000"/>
                        </a:lnSpc>
                      </a:pPr>
                      <a:r>
                        <a:rPr lang="en-US" sz="1200" b="0" kern="100" dirty="0">
                          <a:solidFill>
                            <a:schemeClr val="tx1"/>
                          </a:solidFill>
                          <a:effectLst/>
                          <a:latin typeface="Century Gothic" panose="020B0502020202020204" pitchFamily="34" charset="0"/>
                        </a:rPr>
                        <a:t>0.797</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(0.142),</a:t>
                      </a:r>
                      <a:r>
                        <a:rPr lang="en-US" sz="1200" b="0" kern="100" spc="29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Social relationships:</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pre</a:t>
                      </a:r>
                      <a:r>
                        <a:rPr lang="en-US" sz="1200" b="0" kern="100" spc="-5" dirty="0">
                          <a:solidFill>
                            <a:schemeClr val="tx1"/>
                          </a:solidFill>
                          <a:effectLst/>
                          <a:latin typeface="Century Gothic" panose="020B0502020202020204" pitchFamily="34" charset="0"/>
                        </a:rPr>
                        <a:t>-0.609</a:t>
                      </a:r>
                      <a:endParaRPr lang="en-IN" sz="1400" b="0" kern="100" dirty="0">
                        <a:solidFill>
                          <a:schemeClr val="tx1"/>
                        </a:solidFill>
                        <a:effectLst/>
                        <a:latin typeface="Century Gothic" panose="020B0502020202020204" pitchFamily="34" charset="0"/>
                      </a:endParaRPr>
                    </a:p>
                    <a:p>
                      <a:pPr marL="152400" algn="just">
                        <a:lnSpc>
                          <a:spcPct val="100000"/>
                        </a:lnSpc>
                      </a:pPr>
                      <a:r>
                        <a:rPr lang="en-US" sz="1200" b="0" kern="100" dirty="0">
                          <a:solidFill>
                            <a:schemeClr val="tx1"/>
                          </a:solidFill>
                          <a:effectLst/>
                          <a:latin typeface="Century Gothic" panose="020B0502020202020204" pitchFamily="34" charset="0"/>
                        </a:rPr>
                        <a:t>(0.310),</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post</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0.869</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(0.124),</a:t>
                      </a:r>
                      <a:r>
                        <a:rPr lang="en-US" sz="1200" b="0" kern="100" spc="29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Physical</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senses:</a:t>
                      </a:r>
                      <a:endParaRPr lang="en-IN" sz="1400" b="0" kern="100" dirty="0">
                        <a:solidFill>
                          <a:schemeClr val="tx1"/>
                        </a:solidFill>
                        <a:effectLst/>
                        <a:latin typeface="Century Gothic" panose="020B0502020202020204" pitchFamily="34" charset="0"/>
                      </a:endParaRPr>
                    </a:p>
                    <a:p>
                      <a:pPr marL="152400" algn="just">
                        <a:lnSpc>
                          <a:spcPct val="100000"/>
                        </a:lnSpc>
                      </a:pPr>
                      <a:r>
                        <a:rPr lang="en-US" sz="1200" b="0" kern="100" dirty="0">
                          <a:solidFill>
                            <a:schemeClr val="tx1"/>
                          </a:solidFill>
                          <a:effectLst/>
                          <a:latin typeface="Century Gothic" panose="020B0502020202020204" pitchFamily="34" charset="0"/>
                        </a:rPr>
                        <a:t>pre 0.756 (0.215), post</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0.868 (0.133),</a:t>
                      </a:r>
                      <a:endParaRPr lang="en-IN" sz="1400" b="0" kern="100" dirty="0">
                        <a:solidFill>
                          <a:schemeClr val="tx1"/>
                        </a:solidFill>
                        <a:effectLst/>
                        <a:latin typeface="Century Gothic" panose="020B0502020202020204" pitchFamily="34" charset="0"/>
                      </a:endParaRPr>
                    </a:p>
                    <a:p>
                      <a:pPr marL="152400" algn="just">
                        <a:lnSpc>
                          <a:spcPct val="100000"/>
                        </a:lnSpc>
                      </a:pPr>
                      <a:r>
                        <a:rPr lang="en-US" sz="1200" b="0" kern="100" dirty="0">
                          <a:solidFill>
                            <a:schemeClr val="tx1"/>
                          </a:solidFill>
                          <a:effectLst/>
                          <a:latin typeface="Century Gothic" panose="020B0502020202020204" pitchFamily="34" charset="0"/>
                        </a:rPr>
                        <a:t>Psychological wellbeing: pre 0.649 (0.260),</a:t>
                      </a:r>
                      <a:r>
                        <a:rPr lang="en-US" sz="1200" b="0" kern="100" spc="-28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post 0.918 (0.066), </a:t>
                      </a:r>
                      <a:r>
                        <a:rPr lang="en-US" sz="1200" b="0" kern="100" dirty="0" err="1">
                          <a:solidFill>
                            <a:schemeClr val="tx1"/>
                          </a:solidFill>
                          <a:effectLst/>
                          <a:latin typeface="Century Gothic" panose="020B0502020202020204" pitchFamily="34" charset="0"/>
                        </a:rPr>
                        <a:t>AQoL</a:t>
                      </a:r>
                      <a:r>
                        <a:rPr lang="en-US" sz="1200" b="0" kern="100" dirty="0">
                          <a:solidFill>
                            <a:schemeClr val="tx1"/>
                          </a:solidFill>
                          <a:effectLst/>
                          <a:latin typeface="Century Gothic" panose="020B0502020202020204" pitchFamily="34" charset="0"/>
                        </a:rPr>
                        <a:t> utility score: </a:t>
                      </a:r>
                    </a:p>
                    <a:p>
                      <a:pPr marL="152400" algn="just">
                        <a:lnSpc>
                          <a:spcPct val="100000"/>
                        </a:lnSpc>
                      </a:pPr>
                      <a:r>
                        <a:rPr lang="en-US" sz="1200" b="0" kern="100" dirty="0">
                          <a:solidFill>
                            <a:schemeClr val="tx1"/>
                          </a:solidFill>
                          <a:effectLst/>
                          <a:latin typeface="Century Gothic" panose="020B0502020202020204" pitchFamily="34" charset="0"/>
                        </a:rPr>
                        <a:t>pre</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0.268 (0.238), post</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0.578 (0.164)</a:t>
                      </a:r>
                      <a:endParaRPr lang="en-IN" sz="1400" b="0" kern="100" dirty="0">
                        <a:solidFill>
                          <a:schemeClr val="tx1"/>
                        </a:solidFill>
                        <a:effectLst/>
                        <a:latin typeface="Century Gothic" panose="020B0502020202020204" pitchFamily="34" charset="0"/>
                      </a:endParaRPr>
                    </a:p>
                    <a:p>
                      <a:pPr marL="152400" indent="38100" algn="just">
                        <a:lnSpc>
                          <a:spcPct val="100000"/>
                        </a:lnSpc>
                      </a:pPr>
                      <a:r>
                        <a:rPr lang="en-US" sz="1200" b="0" kern="100" dirty="0">
                          <a:solidFill>
                            <a:schemeClr val="tx1"/>
                          </a:solidFill>
                          <a:effectLst/>
                          <a:latin typeface="Century Gothic" panose="020B0502020202020204" pitchFamily="34" charset="0"/>
                        </a:rPr>
                        <a:t>and staff and patient satisfaction with the</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service.</a:t>
                      </a:r>
                      <a:r>
                        <a:rPr lang="en-US" sz="1200" b="0" kern="100" spc="-3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The</a:t>
                      </a:r>
                      <a:r>
                        <a:rPr lang="en-US" sz="1200" b="0" kern="100" spc="-1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readmission</a:t>
                      </a:r>
                      <a:r>
                        <a:rPr lang="en-US" sz="1200" b="0" kern="100" spc="-1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data</a:t>
                      </a:r>
                      <a:r>
                        <a:rPr lang="en-US" sz="1200" b="0" kern="100" spc="-1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collected</a:t>
                      </a:r>
                    </a:p>
                    <a:p>
                      <a:pPr marL="152400" indent="38100" algn="just">
                        <a:lnSpc>
                          <a:spcPct val="100000"/>
                        </a:lnSpc>
                      </a:pP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in</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the</a:t>
                      </a:r>
                      <a:r>
                        <a:rPr lang="en-US" sz="1200" b="0" kern="100" spc="-28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present evaluation will serve as a baseline</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measure</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for future</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evaluations.</a:t>
                      </a:r>
                    </a:p>
                    <a:p>
                      <a:pPr marL="152400" indent="38100" algn="just">
                        <a:lnSpc>
                          <a:spcPct val="100000"/>
                        </a:lnSpc>
                      </a:pP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extLst>
                  <a:ext uri="{0D108BD9-81ED-4DB2-BD59-A6C34878D82A}">
                    <a16:rowId xmlns:a16="http://schemas.microsoft.com/office/drawing/2014/main" val="147198656"/>
                  </a:ext>
                </a:extLst>
              </a:tr>
              <a:tr h="1624229">
                <a:tc>
                  <a:txBody>
                    <a:bodyPr/>
                    <a:lstStyle/>
                    <a:p>
                      <a:pPr marL="71755">
                        <a:lnSpc>
                          <a:spcPct val="100000"/>
                        </a:lnSpc>
                      </a:pPr>
                      <a:r>
                        <a:rPr lang="en-US" sz="1200" b="0" kern="100" dirty="0">
                          <a:solidFill>
                            <a:schemeClr val="tx1"/>
                          </a:solidFill>
                          <a:effectLst/>
                          <a:latin typeface="Century Gothic" panose="020B0502020202020204" pitchFamily="34" charset="0"/>
                        </a:rPr>
                        <a:t> </a:t>
                      </a:r>
                      <a:endParaRPr lang="en-IN" sz="1400" b="0" kern="100" dirty="0">
                        <a:solidFill>
                          <a:schemeClr val="tx1"/>
                        </a:solidFill>
                        <a:effectLst/>
                        <a:latin typeface="Century Gothic" panose="020B0502020202020204" pitchFamily="34" charset="0"/>
                      </a:endParaRPr>
                    </a:p>
                    <a:p>
                      <a:pPr marL="71755">
                        <a:lnSpc>
                          <a:spcPct val="100000"/>
                        </a:lnSpc>
                      </a:pPr>
                      <a:r>
                        <a:rPr lang="en-US" sz="1200" b="0" kern="100" dirty="0">
                          <a:solidFill>
                            <a:schemeClr val="tx1"/>
                          </a:solidFill>
                          <a:effectLst/>
                          <a:latin typeface="Century Gothic" panose="020B0502020202020204" pitchFamily="34" charset="0"/>
                        </a:rPr>
                        <a:t>M. S. </a:t>
                      </a:r>
                      <a:r>
                        <a:rPr lang="en-US" sz="1200" b="0" kern="100" spc="-20" dirty="0">
                          <a:solidFill>
                            <a:schemeClr val="tx1"/>
                          </a:solidFill>
                          <a:effectLst/>
                          <a:latin typeface="Century Gothic" panose="020B0502020202020204" pitchFamily="34" charset="0"/>
                        </a:rPr>
                        <a:t>Wayne</a:t>
                      </a:r>
                      <a:r>
                        <a:rPr lang="en-US" sz="1200" b="0" kern="100" spc="-70" dirty="0">
                          <a:solidFill>
                            <a:schemeClr val="tx1"/>
                          </a:solidFill>
                          <a:effectLst/>
                          <a:latin typeface="Century Gothic" panose="020B0502020202020204" pitchFamily="34" charset="0"/>
                        </a:rPr>
                        <a:t> </a:t>
                      </a:r>
                      <a:r>
                        <a:rPr lang="en-US" sz="1200" b="0" kern="100" spc="-15" dirty="0">
                          <a:solidFill>
                            <a:schemeClr val="tx1"/>
                          </a:solidFill>
                          <a:effectLst/>
                          <a:latin typeface="Century Gothic" panose="020B0502020202020204" pitchFamily="34" charset="0"/>
                        </a:rPr>
                        <a:t>A</a:t>
                      </a:r>
                      <a:r>
                        <a:rPr lang="en-US" sz="1200" b="0" kern="100" dirty="0">
                          <a:solidFill>
                            <a:schemeClr val="tx1"/>
                          </a:solidFill>
                          <a:effectLst/>
                          <a:latin typeface="Century Gothic" panose="020B0502020202020204" pitchFamily="34" charset="0"/>
                        </a:rPr>
                        <a:t> et</a:t>
                      </a:r>
                      <a:r>
                        <a:rPr lang="en-US" sz="1200" b="0" kern="100" spc="-1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al.</a:t>
                      </a:r>
                      <a:r>
                        <a:rPr lang="en-US" sz="1200" b="0" kern="100" baseline="30000" dirty="0">
                          <a:solidFill>
                            <a:schemeClr val="tx1"/>
                          </a:solidFill>
                          <a:effectLst/>
                          <a:latin typeface="Century Gothic" panose="020B0502020202020204" pitchFamily="34" charset="0"/>
                        </a:rPr>
                        <a:t>[2]</a:t>
                      </a:r>
                      <a:r>
                        <a:rPr lang="en-US" sz="1200" b="0" kern="100" dirty="0">
                          <a:solidFill>
                            <a:schemeClr val="tx1"/>
                          </a:solidFill>
                          <a:effectLst/>
                          <a:latin typeface="Century Gothic" panose="020B0502020202020204" pitchFamily="34" charset="0"/>
                        </a:rPr>
                        <a:t> 2015</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marR="144145">
                        <a:lnSpc>
                          <a:spcPct val="100000"/>
                        </a:lnSpc>
                        <a:spcAft>
                          <a:spcPts val="0"/>
                        </a:spcAft>
                      </a:pPr>
                      <a:r>
                        <a:rPr lang="en-US" sz="1200" b="0" kern="100" dirty="0">
                          <a:solidFill>
                            <a:schemeClr val="tx1"/>
                          </a:solidFill>
                          <a:effectLst/>
                          <a:latin typeface="Century Gothic" panose="020B0502020202020204" pitchFamily="34" charset="0"/>
                        </a:rPr>
                        <a:t> </a:t>
                      </a:r>
                      <a:endParaRPr lang="en-IN" sz="1400" b="0" kern="100" dirty="0">
                        <a:solidFill>
                          <a:schemeClr val="tx1"/>
                        </a:solidFill>
                        <a:effectLst/>
                        <a:latin typeface="Century Gothic" panose="020B0502020202020204" pitchFamily="34" charset="0"/>
                      </a:endParaRPr>
                    </a:p>
                    <a:p>
                      <a:pPr marL="71755" marR="144145">
                        <a:lnSpc>
                          <a:spcPct val="100000"/>
                        </a:lnSpc>
                        <a:spcAft>
                          <a:spcPts val="0"/>
                        </a:spcAft>
                      </a:pPr>
                      <a:r>
                        <a:rPr lang="en-US" sz="1200" b="0" kern="100" dirty="0">
                          <a:solidFill>
                            <a:schemeClr val="tx1"/>
                          </a:solidFill>
                          <a:effectLst/>
                          <a:latin typeface="Century Gothic" panose="020B0502020202020204" pitchFamily="34" charset="0"/>
                        </a:rPr>
                        <a:t>Pre-post</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intervention</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a:lnSpc>
                          <a:spcPct val="100000"/>
                        </a:lnSpc>
                      </a:pPr>
                      <a:r>
                        <a:rPr lang="en-US" sz="1200" b="0" kern="100" dirty="0">
                          <a:solidFill>
                            <a:schemeClr val="tx1"/>
                          </a:solidFill>
                          <a:effectLst/>
                          <a:latin typeface="Century Gothic" panose="020B0502020202020204" pitchFamily="34" charset="0"/>
                        </a:rPr>
                        <a:t> </a:t>
                      </a:r>
                      <a:endParaRPr lang="en-IN" sz="1400" b="0" kern="100" dirty="0">
                        <a:solidFill>
                          <a:schemeClr val="tx1"/>
                        </a:solidFill>
                        <a:effectLst/>
                        <a:latin typeface="Century Gothic" panose="020B0502020202020204" pitchFamily="34" charset="0"/>
                      </a:endParaRPr>
                    </a:p>
                    <a:p>
                      <a:pPr marL="71755">
                        <a:lnSpc>
                          <a:spcPct val="100000"/>
                        </a:lnSpc>
                      </a:pPr>
                      <a:r>
                        <a:rPr lang="en-US" sz="1200" b="0" kern="100" dirty="0">
                          <a:solidFill>
                            <a:schemeClr val="tx1"/>
                          </a:solidFill>
                          <a:effectLst/>
                          <a:latin typeface="Century Gothic" panose="020B0502020202020204" pitchFamily="34" charset="0"/>
                        </a:rPr>
                        <a:t>All type</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of</a:t>
                      </a:r>
                      <a:endParaRPr lang="en-IN" sz="1400" b="0" kern="100" dirty="0">
                        <a:solidFill>
                          <a:schemeClr val="tx1"/>
                        </a:solidFill>
                        <a:effectLst/>
                        <a:latin typeface="Century Gothic" panose="020B0502020202020204" pitchFamily="34" charset="0"/>
                      </a:endParaRPr>
                    </a:p>
                    <a:p>
                      <a:pPr marL="71755">
                        <a:lnSpc>
                          <a:spcPct val="100000"/>
                        </a:lnSpc>
                      </a:pPr>
                      <a:r>
                        <a:rPr lang="en-US" sz="1200" b="0" kern="100" dirty="0">
                          <a:solidFill>
                            <a:schemeClr val="tx1"/>
                          </a:solidFill>
                          <a:effectLst/>
                          <a:latin typeface="Century Gothic" panose="020B0502020202020204" pitchFamily="34" charset="0"/>
                        </a:rPr>
                        <a:t>patients</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nSpc>
                          <a:spcPct val="100000"/>
                        </a:lnSpc>
                      </a:pPr>
                      <a:r>
                        <a:rPr lang="en-US" sz="1200" b="0" kern="100" dirty="0">
                          <a:solidFill>
                            <a:schemeClr val="tx1"/>
                          </a:solidFill>
                          <a:effectLst/>
                          <a:latin typeface="Century Gothic" panose="020B0502020202020204" pitchFamily="34" charset="0"/>
                        </a:rPr>
                        <a:t> </a:t>
                      </a:r>
                      <a:endParaRPr lang="en-IN" sz="1400" b="0" kern="100" dirty="0">
                        <a:solidFill>
                          <a:schemeClr val="tx1"/>
                        </a:solidFill>
                        <a:effectLst/>
                        <a:latin typeface="Century Gothic" panose="020B0502020202020204" pitchFamily="34" charset="0"/>
                      </a:endParaRPr>
                    </a:p>
                    <a:p>
                      <a:pPr marL="149225">
                        <a:lnSpc>
                          <a:spcPct val="100000"/>
                        </a:lnSpc>
                      </a:pPr>
                      <a:r>
                        <a:rPr lang="en-US" sz="1200" b="0" kern="100" dirty="0">
                          <a:solidFill>
                            <a:schemeClr val="tx1"/>
                          </a:solidFill>
                          <a:effectLst/>
                          <a:latin typeface="Century Gothic" panose="020B0502020202020204" pitchFamily="34" charset="0"/>
                        </a:rPr>
                        <a:t>2</a:t>
                      </a:r>
                      <a:r>
                        <a:rPr lang="en-US" sz="1200" b="0" kern="100" spc="-1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overarching</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processes</a:t>
                      </a:r>
                      <a:endParaRPr lang="en-IN" sz="1400" b="0" kern="100" dirty="0">
                        <a:solidFill>
                          <a:schemeClr val="tx1"/>
                        </a:solidFill>
                        <a:effectLst/>
                        <a:latin typeface="Century Gothic" panose="020B0502020202020204" pitchFamily="34" charset="0"/>
                      </a:endParaRPr>
                    </a:p>
                    <a:p>
                      <a:pPr marL="149225">
                        <a:lnSpc>
                          <a:spcPct val="100000"/>
                        </a:lnSpc>
                      </a:pPr>
                      <a:r>
                        <a:rPr lang="en-US" sz="1200" b="0" kern="100" dirty="0">
                          <a:solidFill>
                            <a:schemeClr val="tx1"/>
                          </a:solidFill>
                          <a:effectLst/>
                          <a:latin typeface="Century Gothic" panose="020B0502020202020204" pitchFamily="34" charset="0"/>
                        </a:rPr>
                        <a:t>of</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care</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coordination</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and</a:t>
                      </a:r>
                      <a:endParaRPr lang="en-IN" sz="1400" b="0" kern="100" dirty="0">
                        <a:solidFill>
                          <a:schemeClr val="tx1"/>
                        </a:solidFill>
                        <a:effectLst/>
                        <a:latin typeface="Century Gothic" panose="020B0502020202020204" pitchFamily="34" charset="0"/>
                      </a:endParaRPr>
                    </a:p>
                    <a:p>
                      <a:pPr marL="149225">
                        <a:lnSpc>
                          <a:spcPct val="100000"/>
                        </a:lnSpc>
                      </a:pPr>
                      <a:r>
                        <a:rPr lang="en-US" sz="1200" b="0" kern="100" dirty="0">
                          <a:solidFill>
                            <a:schemeClr val="tx1"/>
                          </a:solidFill>
                          <a:effectLst/>
                          <a:latin typeface="Century Gothic" panose="020B0502020202020204" pitchFamily="34" charset="0"/>
                        </a:rPr>
                        <a:t>transition</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of</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care:</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1</a:t>
                      </a:r>
                      <a:endParaRPr lang="en-IN" sz="1400" b="0" kern="100" dirty="0">
                        <a:solidFill>
                          <a:schemeClr val="tx1"/>
                        </a:solidFill>
                        <a:effectLst/>
                        <a:latin typeface="Century Gothic" panose="020B0502020202020204" pitchFamily="34" charset="0"/>
                      </a:endParaRPr>
                    </a:p>
                    <a:p>
                      <a:pPr marL="149225">
                        <a:lnSpc>
                          <a:spcPct val="100000"/>
                        </a:lnSpc>
                      </a:pPr>
                      <a:r>
                        <a:rPr lang="en-US" sz="1200" b="0" kern="100" dirty="0">
                          <a:solidFill>
                            <a:schemeClr val="tx1"/>
                          </a:solidFill>
                          <a:effectLst/>
                          <a:latin typeface="Century Gothic" panose="020B0502020202020204" pitchFamily="34" charset="0"/>
                        </a:rPr>
                        <a:t>implementation</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of</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the</a:t>
                      </a:r>
                      <a:endParaRPr lang="en-IN" sz="1400" b="0" kern="100" dirty="0">
                        <a:solidFill>
                          <a:schemeClr val="tx1"/>
                        </a:solidFill>
                        <a:effectLst/>
                        <a:latin typeface="Century Gothic" panose="020B0502020202020204" pitchFamily="34" charset="0"/>
                      </a:endParaRPr>
                    </a:p>
                    <a:p>
                      <a:pPr marL="149225">
                        <a:lnSpc>
                          <a:spcPct val="100000"/>
                        </a:lnSpc>
                      </a:pPr>
                      <a:r>
                        <a:rPr lang="en-US" sz="1200" b="0" kern="100" dirty="0">
                          <a:solidFill>
                            <a:schemeClr val="tx1"/>
                          </a:solidFill>
                          <a:effectLst/>
                          <a:latin typeface="Century Gothic" panose="020B0502020202020204" pitchFamily="34" charset="0"/>
                        </a:rPr>
                        <a:t>electronic</a:t>
                      </a:r>
                      <a:r>
                        <a:rPr lang="en-US" sz="1200" b="0" kern="100" spc="-2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medical record</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(EMR) of</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SIU Family</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Medicine (which</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is</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different</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from the</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hospital</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EMR)</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gn="just">
                        <a:lnSpc>
                          <a:spcPct val="100000"/>
                        </a:lnSpc>
                      </a:pPr>
                      <a:r>
                        <a:rPr lang="en-US" sz="1200" b="0" kern="100" dirty="0">
                          <a:solidFill>
                            <a:schemeClr val="tx1"/>
                          </a:solidFill>
                          <a:effectLst/>
                          <a:latin typeface="Century Gothic" panose="020B0502020202020204" pitchFamily="34" charset="0"/>
                        </a:rPr>
                        <a:t> </a:t>
                      </a:r>
                      <a:endParaRPr lang="en-IN" sz="1400" b="0" kern="100" dirty="0">
                        <a:solidFill>
                          <a:schemeClr val="tx1"/>
                        </a:solidFill>
                        <a:effectLst/>
                        <a:latin typeface="Century Gothic" panose="020B0502020202020204" pitchFamily="34" charset="0"/>
                      </a:endParaRPr>
                    </a:p>
                    <a:p>
                      <a:pPr marL="152400" algn="just">
                        <a:lnSpc>
                          <a:spcPct val="100000"/>
                        </a:lnSpc>
                      </a:pPr>
                      <a:r>
                        <a:rPr lang="en-US" sz="1200" b="0" kern="100" dirty="0">
                          <a:solidFill>
                            <a:schemeClr val="tx1"/>
                          </a:solidFill>
                          <a:effectLst/>
                          <a:latin typeface="Century Gothic" panose="020B0502020202020204" pitchFamily="34" charset="0"/>
                        </a:rPr>
                        <a:t>Marked readmission</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reduction</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in</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a</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Family</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Medicine residency</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with</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a</a:t>
                      </a:r>
                      <a:r>
                        <a:rPr lang="en-US" sz="1200" b="0" kern="100" spc="-1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31%</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Medicaid</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population, through</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cooperation</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and</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care</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coordination between</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inpatient</a:t>
                      </a:r>
                      <a:r>
                        <a:rPr lang="en-US" sz="1200" b="0" kern="100" spc="-1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and</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outpatient</a:t>
                      </a:r>
                      <a:r>
                        <a:rPr lang="en-US" sz="1200" b="0" kern="100" spc="-1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settings. Compared</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to</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national</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rate</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and</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other</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hospital, the</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rate</a:t>
                      </a:r>
                      <a:r>
                        <a:rPr lang="en-US" sz="1200" b="0" kern="100" spc="-10"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was</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low in</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all</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types</a:t>
                      </a:r>
                      <a:r>
                        <a:rPr lang="en-US" sz="1200" b="0" kern="100" spc="-5" dirty="0">
                          <a:solidFill>
                            <a:schemeClr val="tx1"/>
                          </a:solidFill>
                          <a:effectLst/>
                          <a:latin typeface="Century Gothic" panose="020B0502020202020204" pitchFamily="34" charset="0"/>
                        </a:rPr>
                        <a:t> </a:t>
                      </a:r>
                      <a:r>
                        <a:rPr lang="en-US" sz="1200" b="0" kern="100" dirty="0">
                          <a:solidFill>
                            <a:schemeClr val="tx1"/>
                          </a:solidFill>
                          <a:effectLst/>
                          <a:latin typeface="Century Gothic" panose="020B0502020202020204" pitchFamily="34" charset="0"/>
                        </a:rPr>
                        <a:t>of patients. (COPD: 14.9% vs 21.8%), (CHF: 8.2% vs 24.8%), (Pneumonia: 8% vs18.3%)</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extLst>
                  <a:ext uri="{0D108BD9-81ED-4DB2-BD59-A6C34878D82A}">
                    <a16:rowId xmlns:a16="http://schemas.microsoft.com/office/drawing/2014/main" val="1158522197"/>
                  </a:ext>
                </a:extLst>
              </a:tr>
            </a:tbl>
          </a:graphicData>
        </a:graphic>
      </p:graphicFrame>
    </p:spTree>
    <p:extLst>
      <p:ext uri="{BB962C8B-B14F-4D97-AF65-F5344CB8AC3E}">
        <p14:creationId xmlns:p14="http://schemas.microsoft.com/office/powerpoint/2010/main" val="191127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(5/8)</a:t>
            </a:r>
          </a:p>
        </p:txBody>
      </p:sp>
      <p:sp>
        <p:nvSpPr>
          <p:cNvPr id="5" name="Footer Placeholder 4">
            <a:extLst>
              <a:ext uri="{FF2B5EF4-FFF2-40B4-BE49-F238E27FC236}">
                <a16:creationId xmlns:a16="http://schemas.microsoft.com/office/drawing/2014/main" id="{8EF452A5-4A37-38F4-E86E-331DB996CC6B}"/>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3" name="Table 2">
            <a:extLst>
              <a:ext uri="{FF2B5EF4-FFF2-40B4-BE49-F238E27FC236}">
                <a16:creationId xmlns:a16="http://schemas.microsoft.com/office/drawing/2014/main" id="{A8D61ED6-A7D0-9DF4-9F68-20689106B5D2}"/>
              </a:ext>
            </a:extLst>
          </p:cNvPr>
          <p:cNvGraphicFramePr>
            <a:graphicFrameLocks noGrp="1"/>
          </p:cNvGraphicFramePr>
          <p:nvPr>
            <p:extLst>
              <p:ext uri="{D42A27DB-BD31-4B8C-83A1-F6EECF244321}">
                <p14:modId xmlns:p14="http://schemas.microsoft.com/office/powerpoint/2010/main" val="4173975537"/>
              </p:ext>
            </p:extLst>
          </p:nvPr>
        </p:nvGraphicFramePr>
        <p:xfrm>
          <a:off x="267571" y="1505426"/>
          <a:ext cx="11672792" cy="5063579"/>
        </p:xfrm>
        <a:graphic>
          <a:graphicData uri="http://schemas.openxmlformats.org/drawingml/2006/table">
            <a:tbl>
              <a:tblPr firstRow="1" firstCol="1" lastRow="1" lastCol="1" bandRow="1" bandCol="1">
                <a:tableStyleId>{5C22544A-7EE6-4342-B048-85BDC9FD1C3A}</a:tableStyleId>
              </a:tblPr>
              <a:tblGrid>
                <a:gridCol w="878470">
                  <a:extLst>
                    <a:ext uri="{9D8B030D-6E8A-4147-A177-3AD203B41FA5}">
                      <a16:colId xmlns:a16="http://schemas.microsoft.com/office/drawing/2014/main" val="1254724031"/>
                    </a:ext>
                  </a:extLst>
                </a:gridCol>
                <a:gridCol w="935014">
                  <a:extLst>
                    <a:ext uri="{9D8B030D-6E8A-4147-A177-3AD203B41FA5}">
                      <a16:colId xmlns:a16="http://schemas.microsoft.com/office/drawing/2014/main" val="2235876605"/>
                    </a:ext>
                  </a:extLst>
                </a:gridCol>
                <a:gridCol w="954532">
                  <a:extLst>
                    <a:ext uri="{9D8B030D-6E8A-4147-A177-3AD203B41FA5}">
                      <a16:colId xmlns:a16="http://schemas.microsoft.com/office/drawing/2014/main" val="3874190955"/>
                    </a:ext>
                  </a:extLst>
                </a:gridCol>
                <a:gridCol w="2713989">
                  <a:extLst>
                    <a:ext uri="{9D8B030D-6E8A-4147-A177-3AD203B41FA5}">
                      <a16:colId xmlns:a16="http://schemas.microsoft.com/office/drawing/2014/main" val="1615357363"/>
                    </a:ext>
                  </a:extLst>
                </a:gridCol>
                <a:gridCol w="6190787">
                  <a:extLst>
                    <a:ext uri="{9D8B030D-6E8A-4147-A177-3AD203B41FA5}">
                      <a16:colId xmlns:a16="http://schemas.microsoft.com/office/drawing/2014/main" val="959785838"/>
                    </a:ext>
                  </a:extLst>
                </a:gridCol>
              </a:tblGrid>
              <a:tr h="649118">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marR="88265" indent="-27940" algn="ctr">
                        <a:spcAft>
                          <a:spcPts val="0"/>
                        </a:spcAft>
                      </a:pPr>
                      <a:r>
                        <a:rPr lang="en-US" sz="1200" kern="100" dirty="0">
                          <a:solidFill>
                            <a:schemeClr val="tx1"/>
                          </a:solidFill>
                          <a:effectLst/>
                          <a:latin typeface="Century Gothic" panose="020B0502020202020204" pitchFamily="34" charset="0"/>
                        </a:rPr>
                        <a:t>Author(s)</a:t>
                      </a:r>
                      <a:r>
                        <a:rPr lang="en-US" sz="1200" kern="100" spc="-250" dirty="0">
                          <a:solidFill>
                            <a:schemeClr val="tx1"/>
                          </a:solidFill>
                          <a:effectLst/>
                          <a:latin typeface="Century Gothic" panose="020B0502020202020204" pitchFamily="34" charset="0"/>
                        </a:rPr>
                        <a:t> </a:t>
                      </a:r>
                      <a:r>
                        <a:rPr lang="en-US" sz="1200" kern="100" dirty="0">
                          <a:solidFill>
                            <a:schemeClr val="tx1"/>
                          </a:solidFill>
                          <a:effectLst/>
                          <a:latin typeface="Century Gothic" panose="020B0502020202020204" pitchFamily="34" charset="0"/>
                        </a:rPr>
                        <a:t>and</a:t>
                      </a:r>
                      <a:r>
                        <a:rPr lang="en-US" sz="1200" kern="100" spc="-10" dirty="0">
                          <a:solidFill>
                            <a:schemeClr val="tx1"/>
                          </a:solidFill>
                          <a:effectLst/>
                          <a:latin typeface="Century Gothic" panose="020B0502020202020204" pitchFamily="34" charset="0"/>
                        </a:rPr>
                        <a:t> </a:t>
                      </a:r>
                      <a:r>
                        <a:rPr lang="en-US" sz="1200" kern="100" dirty="0">
                          <a:solidFill>
                            <a:schemeClr val="tx1"/>
                          </a:solidFill>
                          <a:effectLst/>
                          <a:latin typeface="Century Gothic" panose="020B0502020202020204" pitchFamily="34" charset="0"/>
                        </a:rPr>
                        <a:t>year</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Study</a:t>
                      </a:r>
                      <a:r>
                        <a:rPr lang="en-US" sz="1200" kern="100" spc="-15" dirty="0">
                          <a:solidFill>
                            <a:schemeClr val="tx1"/>
                          </a:solidFill>
                          <a:effectLst/>
                          <a:latin typeface="Century Gothic" panose="020B0502020202020204" pitchFamily="34" charset="0"/>
                        </a:rPr>
                        <a:t> </a:t>
                      </a:r>
                      <a:r>
                        <a:rPr lang="en-US" sz="1200" kern="100" dirty="0">
                          <a:solidFill>
                            <a:schemeClr val="tx1"/>
                          </a:solidFill>
                          <a:effectLst/>
                          <a:latin typeface="Century Gothic" panose="020B0502020202020204" pitchFamily="34" charset="0"/>
                        </a:rPr>
                        <a:t>Design</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Population</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Intervention</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Results</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extLst>
                  <a:ext uri="{0D108BD9-81ED-4DB2-BD59-A6C34878D82A}">
                    <a16:rowId xmlns:a16="http://schemas.microsoft.com/office/drawing/2014/main" val="3050538731"/>
                  </a:ext>
                </a:extLst>
              </a:tr>
              <a:tr h="2038189">
                <a:tc>
                  <a:txBody>
                    <a:bodyPr/>
                    <a:lstStyle/>
                    <a:p>
                      <a:pPr marL="71755">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err="1">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Napthali</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PM</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Edge et</a:t>
                      </a:r>
                      <a:r>
                        <a:rPr lang="en-US" sz="1400" b="0" kern="100" spc="-1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al.</a:t>
                      </a:r>
                      <a:r>
                        <a:rPr lang="en-US" sz="1400" b="0" kern="100" baseline="300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[3]</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2022</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marR="144145">
                        <a:lnSpc>
                          <a:spcPct val="150000"/>
                        </a:lnSpc>
                        <a:spcAft>
                          <a:spcPts val="0"/>
                        </a:spcAft>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Pre-post</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marR="144145">
                        <a:lnSpc>
                          <a:spcPct val="150000"/>
                        </a:lnSpc>
                        <a:spcAft>
                          <a:spcPts val="0"/>
                        </a:spcAft>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intervention</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Patient</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with</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sickle</a:t>
                      </a:r>
                      <a:r>
                        <a:rPr lang="en-US" sz="1400" b="0" kern="100" spc="-1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cell</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anemia</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Disease-specific</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49225">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discharge</a:t>
                      </a:r>
                      <a:r>
                        <a:rPr lang="en-US" sz="1400" b="0" kern="100" spc="-2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education</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and</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49225">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scheduling</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49225">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post discharge</a:t>
                      </a:r>
                      <a:r>
                        <a:rPr lang="en-US" sz="1400" b="0" kern="100" spc="-1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follow-up</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49225">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appointments</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prior</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to</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49225">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discharge</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gn="just">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30-day</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readmission</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rate</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for</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SCD</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was</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reduced</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by</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22%.</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There</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was</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also a</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0.9-day reduction</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length</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of</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stay</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and a</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17%</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reduction</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emergency,</a:t>
                      </a:r>
                      <a:r>
                        <a:rPr lang="en-US" sz="1400" b="0" kern="100" spc="-1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observation,</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and</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inpatient</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encounters</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of</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patients</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with</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SCD.</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extLst>
                  <a:ext uri="{0D108BD9-81ED-4DB2-BD59-A6C34878D82A}">
                    <a16:rowId xmlns:a16="http://schemas.microsoft.com/office/drawing/2014/main" val="147198656"/>
                  </a:ext>
                </a:extLst>
              </a:tr>
              <a:tr h="2376272">
                <a:tc>
                  <a:txBody>
                    <a:bodyPr/>
                    <a:lstStyle/>
                    <a:p>
                      <a:pPr marL="71755">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Proctor SL et al. </a:t>
                      </a:r>
                      <a:r>
                        <a:rPr lang="en-US" sz="1400" b="0" kern="100" baseline="300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[4]</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2022</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marR="144145">
                        <a:lnSpc>
                          <a:spcPct val="150000"/>
                        </a:lnSpc>
                        <a:spcAft>
                          <a:spcPts val="0"/>
                        </a:spcAft>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Two group</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marR="144145">
                        <a:lnSpc>
                          <a:spcPct val="150000"/>
                        </a:lnSpc>
                        <a:spcAft>
                          <a:spcPts val="0"/>
                        </a:spcAft>
                      </a:pP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interventional</a:t>
                      </a:r>
                      <a:r>
                        <a:rPr lang="en-US" sz="14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study</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Mental</a:t>
                      </a:r>
                      <a:r>
                        <a:rPr lang="en-US" sz="1400" b="0" kern="100" spc="-1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health</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patient</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nSpc>
                          <a:spcPct val="10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Payer-level</a:t>
                      </a:r>
                      <a:r>
                        <a:rPr lang="en-US" sz="1400" b="0" kern="100" spc="-1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care</a:t>
                      </a:r>
                      <a:r>
                        <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coordination, compared</a:t>
                      </a:r>
                      <a:r>
                        <a:rPr lang="en-US" sz="1400" b="0" kern="100" spc="-29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with</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care-as-usual</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a:t>
                      </a:r>
                      <a:r>
                        <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"high-utilizers"</a:t>
                      </a:r>
                      <a:r>
                        <a:rPr lang="en-US" sz="1400" b="0" kern="100" spc="-1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of</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acute</a:t>
                      </a:r>
                      <a:r>
                        <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care</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services</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large,</a:t>
                      </a:r>
                      <a:r>
                        <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publicly</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funded</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safety</a:t>
                      </a:r>
                      <a:r>
                        <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net</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system</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gn="just">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Care</a:t>
                      </a:r>
                      <a:r>
                        <a:rPr lang="en-US" sz="1400" b="0" kern="100" spc="-1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coordination</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was</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associated</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with</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reduced rates of re-admission (8% reduction), significant cost</a:t>
                      </a:r>
                      <a:r>
                        <a:rPr lang="en-US" sz="14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savings,</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p>
                    <a:p>
                      <a:pPr marL="152400" algn="just">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and</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enhanced</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engagement</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post-</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lnSpc>
                          <a:spcPct val="15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discharge</a:t>
                      </a:r>
                      <a:r>
                        <a:rPr lang="en-US" sz="1400" b="0" kern="100" spc="-2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non-crisis</a:t>
                      </a:r>
                      <a:r>
                        <a:rPr lang="en-US" sz="1400" b="0" kern="100" spc="-1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services.</a:t>
                      </a:r>
                      <a:endParaRPr lang="en-IN" sz="2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extLst>
                  <a:ext uri="{0D108BD9-81ED-4DB2-BD59-A6C34878D82A}">
                    <a16:rowId xmlns:a16="http://schemas.microsoft.com/office/drawing/2014/main" val="1158522197"/>
                  </a:ext>
                </a:extLst>
              </a:tr>
            </a:tbl>
          </a:graphicData>
        </a:graphic>
      </p:graphicFrame>
    </p:spTree>
    <p:extLst>
      <p:ext uri="{BB962C8B-B14F-4D97-AF65-F5344CB8AC3E}">
        <p14:creationId xmlns:p14="http://schemas.microsoft.com/office/powerpoint/2010/main" val="222769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(6/8)</a:t>
            </a:r>
          </a:p>
        </p:txBody>
      </p:sp>
      <p:sp>
        <p:nvSpPr>
          <p:cNvPr id="5" name="Footer Placeholder 4">
            <a:extLst>
              <a:ext uri="{FF2B5EF4-FFF2-40B4-BE49-F238E27FC236}">
                <a16:creationId xmlns:a16="http://schemas.microsoft.com/office/drawing/2014/main" id="{8EF452A5-4A37-38F4-E86E-331DB996CC6B}"/>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Table 6">
            <a:extLst>
              <a:ext uri="{FF2B5EF4-FFF2-40B4-BE49-F238E27FC236}">
                <a16:creationId xmlns:a16="http://schemas.microsoft.com/office/drawing/2014/main" id="{49D48A01-703F-0F8D-E00D-E16D0E81195E}"/>
              </a:ext>
            </a:extLst>
          </p:cNvPr>
          <p:cNvGraphicFramePr>
            <a:graphicFrameLocks noGrp="1"/>
          </p:cNvGraphicFramePr>
          <p:nvPr>
            <p:extLst>
              <p:ext uri="{D42A27DB-BD31-4B8C-83A1-F6EECF244321}">
                <p14:modId xmlns:p14="http://schemas.microsoft.com/office/powerpoint/2010/main" val="3569948837"/>
              </p:ext>
            </p:extLst>
          </p:nvPr>
        </p:nvGraphicFramePr>
        <p:xfrm>
          <a:off x="229927" y="1292772"/>
          <a:ext cx="11731701" cy="5200104"/>
        </p:xfrm>
        <a:graphic>
          <a:graphicData uri="http://schemas.openxmlformats.org/drawingml/2006/table">
            <a:tbl>
              <a:tblPr firstRow="1" firstCol="1" lastRow="1" lastCol="1" bandRow="1" bandCol="1">
                <a:tableStyleId>{5C22544A-7EE6-4342-B048-85BDC9FD1C3A}</a:tableStyleId>
              </a:tblPr>
              <a:tblGrid>
                <a:gridCol w="882903">
                  <a:extLst>
                    <a:ext uri="{9D8B030D-6E8A-4147-A177-3AD203B41FA5}">
                      <a16:colId xmlns:a16="http://schemas.microsoft.com/office/drawing/2014/main" val="1254724031"/>
                    </a:ext>
                  </a:extLst>
                </a:gridCol>
                <a:gridCol w="939733">
                  <a:extLst>
                    <a:ext uri="{9D8B030D-6E8A-4147-A177-3AD203B41FA5}">
                      <a16:colId xmlns:a16="http://schemas.microsoft.com/office/drawing/2014/main" val="2235876605"/>
                    </a:ext>
                  </a:extLst>
                </a:gridCol>
                <a:gridCol w="959349">
                  <a:extLst>
                    <a:ext uri="{9D8B030D-6E8A-4147-A177-3AD203B41FA5}">
                      <a16:colId xmlns:a16="http://schemas.microsoft.com/office/drawing/2014/main" val="3874190955"/>
                    </a:ext>
                  </a:extLst>
                </a:gridCol>
                <a:gridCol w="2727686">
                  <a:extLst>
                    <a:ext uri="{9D8B030D-6E8A-4147-A177-3AD203B41FA5}">
                      <a16:colId xmlns:a16="http://schemas.microsoft.com/office/drawing/2014/main" val="1615357363"/>
                    </a:ext>
                  </a:extLst>
                </a:gridCol>
                <a:gridCol w="6222030">
                  <a:extLst>
                    <a:ext uri="{9D8B030D-6E8A-4147-A177-3AD203B41FA5}">
                      <a16:colId xmlns:a16="http://schemas.microsoft.com/office/drawing/2014/main" val="959785838"/>
                    </a:ext>
                  </a:extLst>
                </a:gridCol>
              </a:tblGrid>
              <a:tr h="588450">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marR="88265" indent="-27940" algn="ctr">
                        <a:spcAft>
                          <a:spcPts val="0"/>
                        </a:spcAft>
                      </a:pPr>
                      <a:r>
                        <a:rPr lang="en-US" sz="1200" kern="100" dirty="0">
                          <a:solidFill>
                            <a:schemeClr val="tx1"/>
                          </a:solidFill>
                          <a:effectLst/>
                          <a:latin typeface="Century Gothic" panose="020B0502020202020204" pitchFamily="34" charset="0"/>
                        </a:rPr>
                        <a:t>Author(s)</a:t>
                      </a:r>
                      <a:r>
                        <a:rPr lang="en-US" sz="1200" kern="100" spc="-250" dirty="0">
                          <a:solidFill>
                            <a:schemeClr val="tx1"/>
                          </a:solidFill>
                          <a:effectLst/>
                          <a:latin typeface="Century Gothic" panose="020B0502020202020204" pitchFamily="34" charset="0"/>
                        </a:rPr>
                        <a:t> </a:t>
                      </a:r>
                      <a:r>
                        <a:rPr lang="en-US" sz="1200" kern="100" dirty="0">
                          <a:solidFill>
                            <a:schemeClr val="tx1"/>
                          </a:solidFill>
                          <a:effectLst/>
                          <a:latin typeface="Century Gothic" panose="020B0502020202020204" pitchFamily="34" charset="0"/>
                        </a:rPr>
                        <a:t>and</a:t>
                      </a:r>
                      <a:r>
                        <a:rPr lang="en-US" sz="1200" kern="100" spc="-10" dirty="0">
                          <a:solidFill>
                            <a:schemeClr val="tx1"/>
                          </a:solidFill>
                          <a:effectLst/>
                          <a:latin typeface="Century Gothic" panose="020B0502020202020204" pitchFamily="34" charset="0"/>
                        </a:rPr>
                        <a:t> </a:t>
                      </a:r>
                      <a:r>
                        <a:rPr lang="en-US" sz="1200" kern="100" dirty="0">
                          <a:solidFill>
                            <a:schemeClr val="tx1"/>
                          </a:solidFill>
                          <a:effectLst/>
                          <a:latin typeface="Century Gothic" panose="020B0502020202020204" pitchFamily="34" charset="0"/>
                        </a:rPr>
                        <a:t>year</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Study</a:t>
                      </a:r>
                      <a:r>
                        <a:rPr lang="en-US" sz="1200" kern="100" spc="-15" dirty="0">
                          <a:solidFill>
                            <a:schemeClr val="tx1"/>
                          </a:solidFill>
                          <a:effectLst/>
                          <a:latin typeface="Century Gothic" panose="020B0502020202020204" pitchFamily="34" charset="0"/>
                        </a:rPr>
                        <a:t> </a:t>
                      </a:r>
                      <a:r>
                        <a:rPr lang="en-US" sz="1200" kern="100" dirty="0">
                          <a:solidFill>
                            <a:schemeClr val="tx1"/>
                          </a:solidFill>
                          <a:effectLst/>
                          <a:latin typeface="Century Gothic" panose="020B0502020202020204" pitchFamily="34" charset="0"/>
                        </a:rPr>
                        <a:t>Design</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Population</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Intervention</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Results</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extLst>
                  <a:ext uri="{0D108BD9-81ED-4DB2-BD59-A6C34878D82A}">
                    <a16:rowId xmlns:a16="http://schemas.microsoft.com/office/drawing/2014/main" val="3050538731"/>
                  </a:ext>
                </a:extLst>
              </a:tr>
              <a:tr h="1163798">
                <a:tc>
                  <a:txBody>
                    <a:bodyPr/>
                    <a:lstStyle/>
                    <a:p>
                      <a:pPr marL="71755"/>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a:r>
                        <a:rPr lang="en-US" sz="1200" b="0" kern="100" dirty="0" err="1">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BenjenkI</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et al.</a:t>
                      </a:r>
                      <a:r>
                        <a:rPr lang="en-US" sz="1200" b="0" kern="100" baseline="300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[5]</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2020</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marR="144145">
                        <a:spcAft>
                          <a:spcPts val="0"/>
                        </a:spcAft>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marR="144145">
                        <a:spcAft>
                          <a:spcPts val="0"/>
                        </a:spcAft>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Cross sectional</a:t>
                      </a:r>
                      <a:r>
                        <a:rPr lang="en-US" sz="1200" b="0" kern="100" spc="-29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design</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a:lnSpc>
                          <a:spcPct val="100000"/>
                        </a:lnSpc>
                      </a:pP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Inpatient</a:t>
                      </a:r>
                      <a:r>
                        <a:rPr lang="en-US" sz="1200" b="0" kern="100" spc="5">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Psychiatric</a:t>
                      </a:r>
                      <a:endParaRPr lang="en-IN" sz="20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49225"/>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Medicare Inpatient</a:t>
                      </a:r>
                      <a:r>
                        <a:rPr lang="en-US" sz="1200" b="0" kern="100" spc="-285">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Psychiatric Facility</a:t>
                      </a:r>
                      <a:r>
                        <a:rPr lang="en-US" sz="1200" b="0" kern="100" spc="-285">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Quality Reporting</a:t>
                      </a:r>
                      <a:r>
                        <a:rPr lang="en-US" sz="1200" b="0" kern="100" spc="5">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(IPFQR)</a:t>
                      </a:r>
                      <a:r>
                        <a:rPr lang="en-US" sz="1200" b="0" kern="100" spc="-5">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program</a:t>
                      </a:r>
                      <a:endParaRPr lang="en-IN" sz="20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gn="just"/>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lnSpc>
                          <a:spcPct val="100000"/>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The </a:t>
                      </a:r>
                      <a:r>
                        <a:rPr lang="en-US" sz="1200" b="0" kern="100" dirty="0" err="1">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mean±SD</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facility-level READM-30-IPF</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was</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20%±3%.</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facilities with performance in the top tercile</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on the measure of 7-day mental health follow-</a:t>
                      </a:r>
                      <a:r>
                        <a:rPr lang="en-US" sz="1200" b="0" kern="100" spc="-29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up after discharge had readmission rates</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significantly lower than</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facilities in</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the</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bottom</a:t>
                      </a:r>
                      <a:r>
                        <a:rPr lang="en-US" sz="12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tercile</a:t>
                      </a:r>
                      <a:r>
                        <a:rPr lang="en-US" sz="12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(coefficient=−0.58,</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p&lt;0.01)</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extLst>
                  <a:ext uri="{0D108BD9-81ED-4DB2-BD59-A6C34878D82A}">
                    <a16:rowId xmlns:a16="http://schemas.microsoft.com/office/drawing/2014/main" val="147198656"/>
                  </a:ext>
                </a:extLst>
              </a:tr>
              <a:tr h="1723928">
                <a:tc>
                  <a:txBody>
                    <a:bodyPr/>
                    <a:lstStyle/>
                    <a:p>
                      <a:pPr marL="71755">
                        <a:lnSpc>
                          <a:spcPct val="115000"/>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a:lnSpc>
                          <a:spcPct val="115000"/>
                        </a:lnSpc>
                      </a:pPr>
                      <a:r>
                        <a:rPr lang="en-US" sz="1200" b="0" kern="100" dirty="0" err="1">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Ghiam</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MK et</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al.</a:t>
                      </a:r>
                      <a:r>
                        <a:rPr lang="en-US" sz="1200" b="0" kern="100" baseline="300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[6]</a:t>
                      </a:r>
                      <a:r>
                        <a:rPr lang="en-US" sz="1200" b="0" kern="100" spc="-6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2021</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marR="144145">
                        <a:lnSpc>
                          <a:spcPct val="115000"/>
                        </a:lnSpc>
                        <a:spcAft>
                          <a:spcPts val="0"/>
                        </a:spcAft>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marR="144145">
                        <a:lnSpc>
                          <a:spcPct val="115000"/>
                        </a:lnSpc>
                        <a:spcAft>
                          <a:spcPts val="0"/>
                        </a:spcAft>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Single group interventional study</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a:lnSpc>
                          <a:spcPct val="115000"/>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a:lnSpc>
                          <a:spcPct val="115000"/>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Patient with</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endoscopic</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err="1">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transsphenoida</a:t>
                      </a:r>
                      <a:r>
                        <a:rPr lang="en-US" sz="1200" b="0" kern="100" spc="-29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l pituitary</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surgery</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nSpc>
                          <a:spcPct val="115000"/>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49225">
                        <a:lnSpc>
                          <a:spcPct val="115000"/>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Postoperative care</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coordination with</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endocrinology follow-</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up</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gn="just">
                        <a:lnSpc>
                          <a:spcPct val="115000"/>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lnSpc>
                          <a:spcPct val="115000"/>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Patients who had outpatient follow-up with an</a:t>
                      </a:r>
                      <a:r>
                        <a:rPr lang="en-US" sz="1200" b="0" kern="100" spc="-29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endocrinologist were at lower risk of</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readmission compared with those without</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(odds</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ratio:</a:t>
                      </a:r>
                      <a:r>
                        <a:rPr lang="en-US" sz="12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0.46;</a:t>
                      </a:r>
                      <a:r>
                        <a:rPr lang="en-US" sz="12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95%</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confidence</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interval:</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lnSpc>
                          <a:spcPct val="115000"/>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0.24-0.88).</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extLst>
                  <a:ext uri="{0D108BD9-81ED-4DB2-BD59-A6C34878D82A}">
                    <a16:rowId xmlns:a16="http://schemas.microsoft.com/office/drawing/2014/main" val="1158522197"/>
                  </a:ext>
                </a:extLst>
              </a:tr>
              <a:tr h="1723928">
                <a:tc>
                  <a:txBody>
                    <a:bodyPr/>
                    <a:lstStyle/>
                    <a:p>
                      <a:pPr marL="71755"/>
                      <a:r>
                        <a:rPr lang="en-US" sz="1200" b="0" kern="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p>
                      <a:pPr marL="71755"/>
                      <a:r>
                        <a:rPr lang="en-US" sz="1200" b="0" kern="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Bashir B</a:t>
                      </a:r>
                      <a:r>
                        <a:rPr lang="en-US" sz="1200" b="0" kern="100" spc="-285"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et al.</a:t>
                      </a:r>
                      <a:r>
                        <a:rPr lang="en-US" sz="1200" b="0" kern="100" baseline="30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[7]</a:t>
                      </a:r>
                      <a:r>
                        <a:rPr lang="en-US" sz="1200" b="0" kern="100" spc="5"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2016</a:t>
                      </a:r>
                      <a:endParaRPr lang="en-IN" sz="2000" b="0" kern="1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marR="144145">
                        <a:spcAft>
                          <a:spcPts val="0"/>
                        </a:spcAft>
                      </a:pPr>
                      <a:r>
                        <a:rPr lang="en-US" sz="1200" b="0" kern="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p>
                      <a:pPr marL="71755" marR="144145">
                        <a:spcAft>
                          <a:spcPts val="0"/>
                        </a:spcAft>
                      </a:pPr>
                      <a:r>
                        <a:rPr lang="en-US" sz="1200" b="0" kern="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case-control</a:t>
                      </a:r>
                      <a:endParaRPr lang="en-IN" sz="2000" b="0" kern="1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a:r>
                        <a:rPr lang="en-US" sz="1200" b="0" kern="10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2000" b="0" kern="10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p>
                      <a:pPr marL="71755"/>
                      <a:r>
                        <a:rPr lang="en-US" sz="1200" b="0" kern="10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chronic</a:t>
                      </a:r>
                      <a:r>
                        <a:rPr lang="en-US" sz="1200" b="0" kern="100" spc="5">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obstructive</a:t>
                      </a:r>
                      <a:r>
                        <a:rPr lang="en-US" sz="1200" b="0" kern="100" spc="-29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pulmonary</a:t>
                      </a:r>
                      <a:r>
                        <a:rPr lang="en-US" sz="1200" b="0" kern="100" spc="-285">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disease</a:t>
                      </a:r>
                      <a:r>
                        <a:rPr lang="en-US" sz="1200" b="0" kern="100" spc="5">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(COPD)</a:t>
                      </a:r>
                      <a:endParaRPr lang="en-IN" sz="2000" b="0" kern="10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p>
                      <a:pPr marL="71755">
                        <a:lnSpc>
                          <a:spcPts val="1370"/>
                        </a:lnSpc>
                      </a:pPr>
                      <a:r>
                        <a:rPr lang="en-US" sz="1200" b="0" kern="10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patients</a:t>
                      </a:r>
                      <a:endParaRPr lang="en-IN" sz="2000" b="0" kern="10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r>
                        <a:rPr lang="en-US" sz="1200" b="0" kern="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p>
                      <a:pPr marL="149225">
                        <a:lnSpc>
                          <a:spcPct val="98000"/>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Posthospital care</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coordination, </a:t>
                      </a:r>
                    </a:p>
                    <a:p>
                      <a:pPr marL="149225">
                        <a:lnSpc>
                          <a:spcPct val="98000"/>
                        </a:lnSpc>
                      </a:pPr>
                      <a:r>
                        <a:rPr lang="en-IN" sz="1200" b="0" dirty="0">
                          <a:solidFill>
                            <a:schemeClr val="tx1"/>
                          </a:solidFill>
                          <a:latin typeface="Century Gothic" panose="020B0502020202020204" pitchFamily="34" charset="0"/>
                        </a:rPr>
                        <a:t>Cases represented patients readmitted within 30 days of discharge, while controls represented patients who were not readmitted.</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gn="just"/>
                      <a:r>
                        <a:rPr lang="en-US" sz="1200" b="0" kern="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p>
                      <a:pPr marL="152400" algn="just">
                        <a:lnSpc>
                          <a:spcPts val="1375"/>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COPD</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readmission</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rate</a:t>
                      </a:r>
                      <a:r>
                        <a:rPr lang="en-US" sz="12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was</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16.5%.</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lnSpc>
                          <a:spcPct val="100000"/>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The readmission rate in the intervention group</a:t>
                      </a:r>
                      <a:r>
                        <a:rPr lang="en-US" sz="1200" b="0" kern="100" spc="-29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was</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14.3%</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compared to</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18.6%</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 controls</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lnSpc>
                          <a:spcPts val="1355"/>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 = 0.62).</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extLst>
                  <a:ext uri="{0D108BD9-81ED-4DB2-BD59-A6C34878D82A}">
                    <a16:rowId xmlns:a16="http://schemas.microsoft.com/office/drawing/2014/main" val="469373771"/>
                  </a:ext>
                </a:extLst>
              </a:tr>
            </a:tbl>
          </a:graphicData>
        </a:graphic>
      </p:graphicFrame>
    </p:spTree>
    <p:extLst>
      <p:ext uri="{BB962C8B-B14F-4D97-AF65-F5344CB8AC3E}">
        <p14:creationId xmlns:p14="http://schemas.microsoft.com/office/powerpoint/2010/main" val="344753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365125"/>
            <a:ext cx="10515600" cy="764139"/>
          </a:xfrm>
        </p:spPr>
        <p:txBody>
          <a:bodyPr/>
          <a:lstStyle/>
          <a:p>
            <a:pPr algn="ctr"/>
            <a:r>
              <a:rPr lang="en-IN" b="1" dirty="0"/>
              <a:t>Results (7/8)</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3" name="Table 2">
            <a:extLst>
              <a:ext uri="{FF2B5EF4-FFF2-40B4-BE49-F238E27FC236}">
                <a16:creationId xmlns:a16="http://schemas.microsoft.com/office/drawing/2014/main" id="{BB81A3DB-2D20-B4A4-C757-5562F844D0AB}"/>
              </a:ext>
            </a:extLst>
          </p:cNvPr>
          <p:cNvGraphicFramePr>
            <a:graphicFrameLocks noGrp="1"/>
          </p:cNvGraphicFramePr>
          <p:nvPr>
            <p:extLst>
              <p:ext uri="{D42A27DB-BD31-4B8C-83A1-F6EECF244321}">
                <p14:modId xmlns:p14="http://schemas.microsoft.com/office/powerpoint/2010/main" val="1794694871"/>
              </p:ext>
            </p:extLst>
          </p:nvPr>
        </p:nvGraphicFramePr>
        <p:xfrm>
          <a:off x="229927" y="1122648"/>
          <a:ext cx="11582845" cy="5129296"/>
        </p:xfrm>
        <a:graphic>
          <a:graphicData uri="http://schemas.openxmlformats.org/drawingml/2006/table">
            <a:tbl>
              <a:tblPr firstRow="1" firstCol="1" lastRow="1" lastCol="1" bandRow="1" bandCol="1">
                <a:tableStyleId>{5C22544A-7EE6-4342-B048-85BDC9FD1C3A}</a:tableStyleId>
              </a:tblPr>
              <a:tblGrid>
                <a:gridCol w="871701">
                  <a:extLst>
                    <a:ext uri="{9D8B030D-6E8A-4147-A177-3AD203B41FA5}">
                      <a16:colId xmlns:a16="http://schemas.microsoft.com/office/drawing/2014/main" val="1254724031"/>
                    </a:ext>
                  </a:extLst>
                </a:gridCol>
                <a:gridCol w="1018480">
                  <a:extLst>
                    <a:ext uri="{9D8B030D-6E8A-4147-A177-3AD203B41FA5}">
                      <a16:colId xmlns:a16="http://schemas.microsoft.com/office/drawing/2014/main" val="2235876605"/>
                    </a:ext>
                  </a:extLst>
                </a:gridCol>
                <a:gridCol w="1076963">
                  <a:extLst>
                    <a:ext uri="{9D8B030D-6E8A-4147-A177-3AD203B41FA5}">
                      <a16:colId xmlns:a16="http://schemas.microsoft.com/office/drawing/2014/main" val="3874190955"/>
                    </a:ext>
                  </a:extLst>
                </a:gridCol>
                <a:gridCol w="2472619">
                  <a:extLst>
                    <a:ext uri="{9D8B030D-6E8A-4147-A177-3AD203B41FA5}">
                      <a16:colId xmlns:a16="http://schemas.microsoft.com/office/drawing/2014/main" val="1615357363"/>
                    </a:ext>
                  </a:extLst>
                </a:gridCol>
                <a:gridCol w="6143082">
                  <a:extLst>
                    <a:ext uri="{9D8B030D-6E8A-4147-A177-3AD203B41FA5}">
                      <a16:colId xmlns:a16="http://schemas.microsoft.com/office/drawing/2014/main" val="959785838"/>
                    </a:ext>
                  </a:extLst>
                </a:gridCol>
              </a:tblGrid>
              <a:tr h="769394">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marR="88265" indent="-27940" algn="ctr">
                        <a:spcAft>
                          <a:spcPts val="0"/>
                        </a:spcAft>
                      </a:pPr>
                      <a:r>
                        <a:rPr lang="en-US" sz="1200" kern="100" dirty="0">
                          <a:solidFill>
                            <a:schemeClr val="tx1"/>
                          </a:solidFill>
                          <a:effectLst/>
                          <a:latin typeface="Century Gothic" panose="020B0502020202020204" pitchFamily="34" charset="0"/>
                        </a:rPr>
                        <a:t>Author(s)</a:t>
                      </a:r>
                      <a:r>
                        <a:rPr lang="en-US" sz="1200" kern="100" spc="-250" dirty="0">
                          <a:solidFill>
                            <a:schemeClr val="tx1"/>
                          </a:solidFill>
                          <a:effectLst/>
                          <a:latin typeface="Century Gothic" panose="020B0502020202020204" pitchFamily="34" charset="0"/>
                        </a:rPr>
                        <a:t> </a:t>
                      </a:r>
                      <a:r>
                        <a:rPr lang="en-US" sz="1200" kern="100" dirty="0">
                          <a:solidFill>
                            <a:schemeClr val="tx1"/>
                          </a:solidFill>
                          <a:effectLst/>
                          <a:latin typeface="Century Gothic" panose="020B0502020202020204" pitchFamily="34" charset="0"/>
                        </a:rPr>
                        <a:t>and</a:t>
                      </a:r>
                      <a:r>
                        <a:rPr lang="en-US" sz="1200" kern="100" spc="-10" dirty="0">
                          <a:solidFill>
                            <a:schemeClr val="tx1"/>
                          </a:solidFill>
                          <a:effectLst/>
                          <a:latin typeface="Century Gothic" panose="020B0502020202020204" pitchFamily="34" charset="0"/>
                        </a:rPr>
                        <a:t> </a:t>
                      </a:r>
                      <a:r>
                        <a:rPr lang="en-US" sz="1200" kern="100" dirty="0">
                          <a:solidFill>
                            <a:schemeClr val="tx1"/>
                          </a:solidFill>
                          <a:effectLst/>
                          <a:latin typeface="Century Gothic" panose="020B0502020202020204" pitchFamily="34" charset="0"/>
                        </a:rPr>
                        <a:t>year</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Study</a:t>
                      </a:r>
                      <a:r>
                        <a:rPr lang="en-US" sz="1200" kern="100" spc="-15" dirty="0">
                          <a:solidFill>
                            <a:schemeClr val="tx1"/>
                          </a:solidFill>
                          <a:effectLst/>
                          <a:latin typeface="Century Gothic" panose="020B0502020202020204" pitchFamily="34" charset="0"/>
                        </a:rPr>
                        <a:t> </a:t>
                      </a:r>
                      <a:r>
                        <a:rPr lang="en-US" sz="1200" kern="100" dirty="0">
                          <a:solidFill>
                            <a:schemeClr val="tx1"/>
                          </a:solidFill>
                          <a:effectLst/>
                          <a:latin typeface="Century Gothic" panose="020B0502020202020204" pitchFamily="34" charset="0"/>
                        </a:rPr>
                        <a:t>Design</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Population</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Intervention</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tc>
                  <a:txBody>
                    <a:bodyPr/>
                    <a:lstStyle/>
                    <a:p>
                      <a:pPr marL="71755" algn="ctr"/>
                      <a:r>
                        <a:rPr lang="en-US" sz="1200" kern="100" dirty="0">
                          <a:solidFill>
                            <a:schemeClr val="tx1"/>
                          </a:solidFill>
                          <a:effectLst/>
                          <a:latin typeface="Century Gothic" panose="020B0502020202020204" pitchFamily="34" charset="0"/>
                        </a:rPr>
                        <a:t> </a:t>
                      </a:r>
                      <a:endParaRPr lang="en-IN" sz="1400" kern="100" dirty="0">
                        <a:solidFill>
                          <a:schemeClr val="tx1"/>
                        </a:solidFill>
                        <a:effectLst/>
                        <a:latin typeface="Century Gothic" panose="020B0502020202020204" pitchFamily="34" charset="0"/>
                      </a:endParaRPr>
                    </a:p>
                    <a:p>
                      <a:pPr marL="71755" algn="ctr"/>
                      <a:r>
                        <a:rPr lang="en-US" sz="1200" kern="100" dirty="0">
                          <a:solidFill>
                            <a:schemeClr val="tx1"/>
                          </a:solidFill>
                          <a:effectLst/>
                          <a:latin typeface="Century Gothic" panose="020B0502020202020204" pitchFamily="34" charset="0"/>
                        </a:rPr>
                        <a:t>Results</a:t>
                      </a:r>
                      <a:endParaRPr lang="en-IN" sz="140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rgbClr val="92D050"/>
                    </a:solidFill>
                  </a:tcPr>
                </a:tc>
                <a:extLst>
                  <a:ext uri="{0D108BD9-81ED-4DB2-BD59-A6C34878D82A}">
                    <a16:rowId xmlns:a16="http://schemas.microsoft.com/office/drawing/2014/main" val="3050538731"/>
                  </a:ext>
                </a:extLst>
              </a:tr>
              <a:tr h="1282324">
                <a:tc>
                  <a:txBody>
                    <a:bodyPr/>
                    <a:lstStyle/>
                    <a:p>
                      <a:pPr marL="71755"/>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Hall EC </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et al.</a:t>
                      </a:r>
                      <a:r>
                        <a:rPr lang="en-US" sz="1200" b="0" kern="100" baseline="300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[8]</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2018</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marR="144145">
                        <a:spcAft>
                          <a:spcPts val="0"/>
                        </a:spcAft>
                      </a:pP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marR="144145">
                        <a:spcAft>
                          <a:spcPts val="0"/>
                        </a:spcAft>
                      </a:pP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Pre-post</a:t>
                      </a:r>
                      <a:endParaRPr lang="en-IN" sz="20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algn="ct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Trauma</a:t>
                      </a:r>
                      <a:r>
                        <a:rPr lang="en-US" sz="1200" b="0" kern="100" spc="-15">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patient</a:t>
                      </a:r>
                      <a:endParaRPr lang="en-IN" sz="20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49225"/>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Trauma</a:t>
                      </a:r>
                      <a:r>
                        <a:rPr lang="en-US" sz="12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Transitional Care Coordination (TT</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CC) program within 72</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hours</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of discharge</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gn="just"/>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Only 6.6% (n=16) of patients were readmitted</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 the first 30 days after discharge. This was significantly</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lower</a:t>
                      </a:r>
                      <a:r>
                        <a:rPr lang="en-US" sz="12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than both</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center- specific readmission rates before start of the program (6.6% vs. 11.3%, P=0.02) and recently</a:t>
                      </a:r>
                      <a:r>
                        <a:rPr lang="en-US" sz="1200" b="0" kern="100" spc="-29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published</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population-based</a:t>
                      </a:r>
                      <a:r>
                        <a:rPr lang="en-US" sz="12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trauma</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readmission</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rates</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(6.6%</a:t>
                      </a:r>
                      <a:r>
                        <a:rPr lang="en-US" sz="12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vs.</a:t>
                      </a:r>
                      <a:r>
                        <a:rPr lang="en-US" sz="12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27%,</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P&lt;0.001).</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extLst>
                  <a:ext uri="{0D108BD9-81ED-4DB2-BD59-A6C34878D82A}">
                    <a16:rowId xmlns:a16="http://schemas.microsoft.com/office/drawing/2014/main" val="147198656"/>
                  </a:ext>
                </a:extLst>
              </a:tr>
              <a:tr h="1538789">
                <a:tc>
                  <a:txBody>
                    <a:bodyPr/>
                    <a:lstStyle/>
                    <a:p>
                      <a:pPr marL="71755"/>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Carter JA </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et al.</a:t>
                      </a:r>
                      <a:r>
                        <a:rPr lang="en-US" sz="1200" b="0" kern="100" baseline="300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[9]</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2015</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a:lnSpc>
                          <a:spcPct val="100000"/>
                        </a:lnSpc>
                      </a:pP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before-after</a:t>
                      </a:r>
                      <a:r>
                        <a:rPr lang="en-US" sz="1200" b="0" kern="100" spc="-29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study</a:t>
                      </a:r>
                      <a:endParaRPr lang="en-IN" sz="20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patients</a:t>
                      </a:r>
                      <a:r>
                        <a:rPr lang="en-US" sz="1200" b="0" kern="100" spc="5">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admitted to the</a:t>
                      </a:r>
                      <a:r>
                        <a:rPr lang="en-US" sz="1200" b="0" kern="100" spc="-29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medicine</a:t>
                      </a:r>
                      <a:r>
                        <a:rPr lang="en-US" sz="1200" b="0" kern="100" spc="-1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unit</a:t>
                      </a:r>
                      <a:endParaRPr lang="en-IN" sz="2000" b="0" kern="10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gn="just"/>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49225" algn="just"/>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Discharge Nurse (D/C</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RN) for patient/family</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coaching and a</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Transitional Care</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Pharmacist (TC</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PharmD)</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149225" algn="just"/>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Readmission rates decreased by 30% (21% preintervention to 14.5% postintervention) (p&lt;0.05). From July 2010 to December 2011, rates of readmission among high-risk patients who received the D/C RN intervention with or without the TC PharmD medication reconciliation/education intervention decreased to 15.9% (p=0.59)</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extLst>
                  <a:ext uri="{0D108BD9-81ED-4DB2-BD59-A6C34878D82A}">
                    <a16:rowId xmlns:a16="http://schemas.microsoft.com/office/drawing/2014/main" val="1158522197"/>
                  </a:ext>
                </a:extLst>
              </a:tr>
              <a:tr h="1538789">
                <a:tc>
                  <a:txBody>
                    <a:bodyPr/>
                    <a:lstStyle/>
                    <a:p>
                      <a:pPr marL="71755"/>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a:lnSpc>
                          <a:spcPct val="98000"/>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Drewes et al.</a:t>
                      </a:r>
                      <a:r>
                        <a:rPr lang="en-US" sz="1200" b="0" kern="100" baseline="300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[10]</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2012</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marR="144145">
                        <a:spcAft>
                          <a:spcPts val="0"/>
                        </a:spcAft>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marR="144145">
                        <a:spcAft>
                          <a:spcPts val="0"/>
                        </a:spcAft>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systematic</a:t>
                      </a:r>
                      <a:r>
                        <a:rPr lang="en-US" sz="1200" b="0" kern="100" spc="-29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review</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including</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meta-</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regression</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marL="71755"/>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71755">
                        <a:lnSpc>
                          <a:spcPct val="100000"/>
                        </a:lnSpc>
                      </a:pP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Patient with</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heart</a:t>
                      </a:r>
                      <a:r>
                        <a:rPr lang="en-US" sz="1200" b="0" kern="100" spc="-6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failure</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49225" algn="just"/>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chronic care</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management</a:t>
                      </a:r>
                      <a:r>
                        <a:rPr lang="en-US" sz="1200" b="0" kern="100" spc="-29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evaluations</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tc>
                  <a:txBody>
                    <a:bodyPr/>
                    <a:lstStyle/>
                    <a:p>
                      <a:pPr algn="just"/>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just"/>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Reduces mortality by a mean of 18 percent (95</a:t>
                      </a:r>
                      <a:r>
                        <a:rPr lang="en-US" sz="12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percent CI: 0.72–0.94) and rehospitalization by</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 mean of 18 percent (95 percent CI: 0.76–</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0.93) and improves quality of life by 7.14</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points</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(95 percent</a:t>
                      </a:r>
                      <a:r>
                        <a:rPr lang="en-US" sz="12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CI:</a:t>
                      </a:r>
                      <a:r>
                        <a:rPr lang="en-US" sz="12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2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−9.55 to −4.72)</a:t>
                      </a:r>
                      <a:endParaRPr lang="en-IN" sz="20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solidFill>
                      <a:schemeClr val="accent4">
                        <a:lumMod val="20000"/>
                        <a:lumOff val="80000"/>
                      </a:schemeClr>
                    </a:solidFill>
                  </a:tcPr>
                </a:tc>
                <a:extLst>
                  <a:ext uri="{0D108BD9-81ED-4DB2-BD59-A6C34878D82A}">
                    <a16:rowId xmlns:a16="http://schemas.microsoft.com/office/drawing/2014/main" val="469373771"/>
                  </a:ext>
                </a:extLst>
              </a:tr>
            </a:tbl>
          </a:graphicData>
        </a:graphic>
      </p:graphicFrame>
    </p:spTree>
    <p:extLst>
      <p:ext uri="{BB962C8B-B14F-4D97-AF65-F5344CB8AC3E}">
        <p14:creationId xmlns:p14="http://schemas.microsoft.com/office/powerpoint/2010/main" val="1613875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5" name="Table 6">
            <a:extLst>
              <a:ext uri="{FF2B5EF4-FFF2-40B4-BE49-F238E27FC236}">
                <a16:creationId xmlns:a16="http://schemas.microsoft.com/office/drawing/2014/main" id="{3F2D103F-94C8-3FBA-604C-925C37E63497}"/>
              </a:ext>
            </a:extLst>
          </p:cNvPr>
          <p:cNvGraphicFramePr>
            <a:graphicFrameLocks noGrp="1"/>
          </p:cNvGraphicFramePr>
          <p:nvPr>
            <p:extLst>
              <p:ext uri="{D42A27DB-BD31-4B8C-83A1-F6EECF244321}">
                <p14:modId xmlns:p14="http://schemas.microsoft.com/office/powerpoint/2010/main" val="545972618"/>
              </p:ext>
            </p:extLst>
          </p:nvPr>
        </p:nvGraphicFramePr>
        <p:xfrm>
          <a:off x="95693" y="136525"/>
          <a:ext cx="11887200" cy="6688360"/>
        </p:xfrm>
        <a:graphic>
          <a:graphicData uri="http://schemas.openxmlformats.org/drawingml/2006/table">
            <a:tbl>
              <a:tblPr firstRow="1" bandRow="1">
                <a:tableStyleId>{5C22544A-7EE6-4342-B048-85BDC9FD1C3A}</a:tableStyleId>
              </a:tblPr>
              <a:tblGrid>
                <a:gridCol w="733840">
                  <a:extLst>
                    <a:ext uri="{9D8B030D-6E8A-4147-A177-3AD203B41FA5}">
                      <a16:colId xmlns:a16="http://schemas.microsoft.com/office/drawing/2014/main" val="613336840"/>
                    </a:ext>
                  </a:extLst>
                </a:gridCol>
                <a:gridCol w="2351066">
                  <a:extLst>
                    <a:ext uri="{9D8B030D-6E8A-4147-A177-3AD203B41FA5}">
                      <a16:colId xmlns:a16="http://schemas.microsoft.com/office/drawing/2014/main" val="3520083449"/>
                    </a:ext>
                  </a:extLst>
                </a:gridCol>
                <a:gridCol w="3191542">
                  <a:extLst>
                    <a:ext uri="{9D8B030D-6E8A-4147-A177-3AD203B41FA5}">
                      <a16:colId xmlns:a16="http://schemas.microsoft.com/office/drawing/2014/main" val="3590380807"/>
                    </a:ext>
                  </a:extLst>
                </a:gridCol>
                <a:gridCol w="5610752">
                  <a:extLst>
                    <a:ext uri="{9D8B030D-6E8A-4147-A177-3AD203B41FA5}">
                      <a16:colId xmlns:a16="http://schemas.microsoft.com/office/drawing/2014/main" val="1525575317"/>
                    </a:ext>
                  </a:extLst>
                </a:gridCol>
              </a:tblGrid>
              <a:tr h="447844">
                <a:tc>
                  <a:txBody>
                    <a:bodyPr/>
                    <a:lstStyle/>
                    <a:p>
                      <a:pPr algn="ctr"/>
                      <a:r>
                        <a:rPr lang="en-US" sz="1400" dirty="0" err="1">
                          <a:latin typeface="Century Gothic" panose="020B0502020202020204" pitchFamily="34" charset="0"/>
                        </a:rPr>
                        <a:t>Sl</a:t>
                      </a:r>
                      <a:r>
                        <a:rPr lang="en-US" sz="1400" dirty="0">
                          <a:latin typeface="Century Gothic" panose="020B0502020202020204" pitchFamily="34" charset="0"/>
                        </a:rPr>
                        <a:t> No</a:t>
                      </a:r>
                    </a:p>
                  </a:txBody>
                  <a:tcPr/>
                </a:tc>
                <a:tc>
                  <a:txBody>
                    <a:bodyPr/>
                    <a:lstStyle/>
                    <a:p>
                      <a:pPr algn="ctr"/>
                      <a:r>
                        <a:rPr lang="en-US" sz="1400" dirty="0">
                          <a:latin typeface="Century Gothic" panose="020B0502020202020204" pitchFamily="34" charset="0"/>
                        </a:rPr>
                        <a:t>Study Design</a:t>
                      </a:r>
                    </a:p>
                  </a:txBody>
                  <a:tcPr/>
                </a:tc>
                <a:tc>
                  <a:txBody>
                    <a:bodyPr/>
                    <a:lstStyle/>
                    <a:p>
                      <a:pPr algn="ctr"/>
                      <a:r>
                        <a:rPr lang="en-US" sz="1400" dirty="0">
                          <a:latin typeface="Century Gothic" panose="020B0502020202020204" pitchFamily="34" charset="0"/>
                        </a:rPr>
                        <a:t>Author</a:t>
                      </a:r>
                    </a:p>
                  </a:txBody>
                  <a:tcPr/>
                </a:tc>
                <a:tc>
                  <a:txBody>
                    <a:bodyPr/>
                    <a:lstStyle/>
                    <a:p>
                      <a:pPr algn="ctr"/>
                      <a:r>
                        <a:rPr lang="en-US" sz="1400" dirty="0">
                          <a:latin typeface="Century Gothic" panose="020B0502020202020204" pitchFamily="34" charset="0"/>
                        </a:rPr>
                        <a:t>Key Result</a:t>
                      </a:r>
                    </a:p>
                  </a:txBody>
                  <a:tcPr/>
                </a:tc>
                <a:extLst>
                  <a:ext uri="{0D108BD9-81ED-4DB2-BD59-A6C34878D82A}">
                    <a16:rowId xmlns:a16="http://schemas.microsoft.com/office/drawing/2014/main" val="477162754"/>
                  </a:ext>
                </a:extLst>
              </a:tr>
              <a:tr h="645496">
                <a:tc>
                  <a:txBody>
                    <a:bodyPr/>
                    <a:lstStyle/>
                    <a:p>
                      <a:r>
                        <a:rPr lang="en-US" sz="1400" dirty="0">
                          <a:latin typeface="Century Gothic" panose="020B0502020202020204" pitchFamily="34" charset="0"/>
                        </a:rPr>
                        <a:t>1</a:t>
                      </a:r>
                    </a:p>
                  </a:txBody>
                  <a:tcPr/>
                </a:tc>
                <a:tc rowSpan="6">
                  <a:txBody>
                    <a:bodyPr/>
                    <a:lstStyle/>
                    <a:p>
                      <a:r>
                        <a:rPr lang="en-US" sz="1400" dirty="0">
                          <a:latin typeface="Century Gothic" panose="020B0502020202020204" pitchFamily="34" charset="0"/>
                        </a:rPr>
                        <a:t>Quasi-Experimental</a:t>
                      </a:r>
                    </a:p>
                  </a:txBody>
                  <a:tcPr anchor="ctr"/>
                </a:tc>
                <a:tc>
                  <a:txBody>
                    <a:bodyPr/>
                    <a:lstStyle/>
                    <a:p>
                      <a:r>
                        <a:rPr lang="en-US" sz="1400" b="0" kern="100" dirty="0">
                          <a:solidFill>
                            <a:schemeClr val="tx1"/>
                          </a:solidFill>
                          <a:effectLst/>
                          <a:latin typeface="Century Gothic" panose="020B0502020202020204" pitchFamily="34" charset="0"/>
                        </a:rPr>
                        <a:t>Helen M et al.</a:t>
                      </a:r>
                      <a:endParaRPr lang="en-US" sz="1400" dirty="0">
                        <a:latin typeface="Century Gothic" panose="020B0502020202020204" pitchFamily="34" charset="0"/>
                      </a:endParaRPr>
                    </a:p>
                  </a:txBody>
                  <a:tcPr/>
                </a:tc>
                <a:tc>
                  <a:txBody>
                    <a:bodyPr/>
                    <a:lstStyle/>
                    <a:p>
                      <a:pPr marL="152400" algn="l">
                        <a:lnSpc>
                          <a:spcPct val="100000"/>
                        </a:lnSpc>
                      </a:pPr>
                      <a:r>
                        <a:rPr lang="en-US" sz="1400" b="0" kern="100" dirty="0">
                          <a:solidFill>
                            <a:schemeClr val="tx1"/>
                          </a:solidFill>
                          <a:effectLst/>
                          <a:latin typeface="Century Gothic" panose="020B0502020202020204" pitchFamily="34" charset="0"/>
                        </a:rPr>
                        <a:t>From</a:t>
                      </a:r>
                      <a:r>
                        <a:rPr lang="en-US" sz="1400" b="0" kern="100" spc="-15"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20.2%</a:t>
                      </a:r>
                      <a:r>
                        <a:rPr lang="en-US" sz="1400" b="0" kern="100" spc="-10"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to</a:t>
                      </a:r>
                      <a:r>
                        <a:rPr lang="en-US" sz="1400" b="0" kern="100" spc="-10"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18.1%</a:t>
                      </a:r>
                      <a:r>
                        <a:rPr lang="en-US" sz="1400" b="0" kern="100" spc="-10"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in</a:t>
                      </a:r>
                      <a:r>
                        <a:rPr lang="en-US" sz="1400" b="0" kern="100" spc="-10"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1</a:t>
                      </a:r>
                      <a:r>
                        <a:rPr lang="en-US" sz="1400" b="0" kern="100" baseline="30000" dirty="0">
                          <a:solidFill>
                            <a:schemeClr val="tx1"/>
                          </a:solidFill>
                          <a:effectLst/>
                          <a:latin typeface="Century Gothic" panose="020B0502020202020204" pitchFamily="34" charset="0"/>
                        </a:rPr>
                        <a:t>st</a:t>
                      </a:r>
                      <a:r>
                        <a:rPr lang="en-US" sz="1400" b="0" kern="100" spc="-10"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year,</a:t>
                      </a:r>
                      <a:r>
                        <a:rPr lang="en-US" sz="1400" b="0" kern="100" spc="-10"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18.4% in</a:t>
                      </a:r>
                      <a:r>
                        <a:rPr lang="en-US" sz="1400" b="0" kern="100" spc="-5"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2</a:t>
                      </a:r>
                      <a:r>
                        <a:rPr lang="en-US" sz="1400" b="0" kern="100" baseline="30000" dirty="0">
                          <a:solidFill>
                            <a:schemeClr val="tx1"/>
                          </a:solidFill>
                          <a:effectLst/>
                          <a:latin typeface="Century Gothic" panose="020B0502020202020204" pitchFamily="34" charset="0"/>
                        </a:rPr>
                        <a:t>nd</a:t>
                      </a:r>
                      <a:r>
                        <a:rPr lang="en-US" sz="1400" b="0" kern="100" spc="-285"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year</a:t>
                      </a:r>
                      <a:r>
                        <a:rPr lang="en-US" sz="1400" b="0" kern="100" spc="-5"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and</a:t>
                      </a:r>
                      <a:r>
                        <a:rPr lang="en-US" sz="1400" b="0" kern="100" spc="-5"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18.0% in</a:t>
                      </a:r>
                      <a:r>
                        <a:rPr lang="en-US" sz="1400" b="0" kern="100" spc="-5"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3</a:t>
                      </a:r>
                      <a:r>
                        <a:rPr lang="en-US" sz="1400" b="0" kern="100" baseline="30000" dirty="0">
                          <a:solidFill>
                            <a:schemeClr val="tx1"/>
                          </a:solidFill>
                          <a:effectLst/>
                          <a:latin typeface="Century Gothic" panose="020B0502020202020204" pitchFamily="34" charset="0"/>
                        </a:rPr>
                        <a:t>rd</a:t>
                      </a:r>
                      <a:r>
                        <a:rPr lang="en-US" sz="1400" b="0" kern="100" spc="-5"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year of</a:t>
                      </a:r>
                      <a:r>
                        <a:rPr lang="en-US" sz="1400" b="0" kern="100" spc="-5"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CC program)</a:t>
                      </a:r>
                      <a:endParaRPr lang="en-IN" sz="1400" b="0" kern="100" dirty="0">
                        <a:solidFill>
                          <a:schemeClr val="tx1"/>
                        </a:solidFill>
                        <a:effectLst/>
                        <a:latin typeface="Century Gothic" panose="020B0502020202020204" pitchFamily="34" charset="0"/>
                      </a:endParaRPr>
                    </a:p>
                  </a:txBody>
                  <a:tcPr/>
                </a:tc>
                <a:extLst>
                  <a:ext uri="{0D108BD9-81ED-4DB2-BD59-A6C34878D82A}">
                    <a16:rowId xmlns:a16="http://schemas.microsoft.com/office/drawing/2014/main" val="2009319147"/>
                  </a:ext>
                </a:extLst>
              </a:tr>
              <a:tr h="645496">
                <a:tc>
                  <a:txBody>
                    <a:bodyPr/>
                    <a:lstStyle/>
                    <a:p>
                      <a:r>
                        <a:rPr lang="en-US" sz="1400" dirty="0">
                          <a:latin typeface="Century Gothic" panose="020B0502020202020204" pitchFamily="34" charset="0"/>
                        </a:rPr>
                        <a:t>2</a:t>
                      </a:r>
                    </a:p>
                  </a:txBody>
                  <a:tcPr/>
                </a:tc>
                <a:tc vMerge="1">
                  <a:txBody>
                    <a:bodyPr/>
                    <a:lstStyle/>
                    <a:p>
                      <a:endParaRPr lang="en-US" dirty="0"/>
                    </a:p>
                  </a:txBody>
                  <a:tcPr/>
                </a:tc>
                <a:tc>
                  <a:txBody>
                    <a:bodyPr/>
                    <a:lstStyle/>
                    <a:p>
                      <a:r>
                        <a:rPr lang="en-US" sz="1400" b="0" kern="100" dirty="0">
                          <a:solidFill>
                            <a:schemeClr val="tx1"/>
                          </a:solidFill>
                          <a:effectLst/>
                          <a:latin typeface="Century Gothic" panose="020B0502020202020204" pitchFamily="34" charset="0"/>
                        </a:rPr>
                        <a:t>M. S. </a:t>
                      </a:r>
                      <a:r>
                        <a:rPr lang="en-US" sz="1400" b="0" kern="100" spc="-20" dirty="0">
                          <a:solidFill>
                            <a:schemeClr val="tx1"/>
                          </a:solidFill>
                          <a:effectLst/>
                          <a:latin typeface="Century Gothic" panose="020B0502020202020204" pitchFamily="34" charset="0"/>
                        </a:rPr>
                        <a:t>Wayne</a:t>
                      </a:r>
                      <a:r>
                        <a:rPr lang="en-US" sz="1400" b="0" kern="100" spc="-70" dirty="0">
                          <a:solidFill>
                            <a:schemeClr val="tx1"/>
                          </a:solidFill>
                          <a:effectLst/>
                          <a:latin typeface="Century Gothic" panose="020B0502020202020204" pitchFamily="34" charset="0"/>
                        </a:rPr>
                        <a:t> </a:t>
                      </a:r>
                      <a:r>
                        <a:rPr lang="en-US" sz="1400" b="0" kern="100" spc="-15" dirty="0">
                          <a:solidFill>
                            <a:schemeClr val="tx1"/>
                          </a:solidFill>
                          <a:effectLst/>
                          <a:latin typeface="Century Gothic" panose="020B0502020202020204" pitchFamily="34" charset="0"/>
                        </a:rPr>
                        <a:t>A</a:t>
                      </a:r>
                      <a:r>
                        <a:rPr lang="en-US" sz="1400" b="0" kern="100" dirty="0">
                          <a:solidFill>
                            <a:schemeClr val="tx1"/>
                          </a:solidFill>
                          <a:effectLst/>
                          <a:latin typeface="Century Gothic" panose="020B0502020202020204" pitchFamily="34" charset="0"/>
                        </a:rPr>
                        <a:t> et</a:t>
                      </a:r>
                      <a:r>
                        <a:rPr lang="en-US" sz="1400" b="0" kern="100" spc="-15" dirty="0">
                          <a:solidFill>
                            <a:schemeClr val="tx1"/>
                          </a:solidFill>
                          <a:effectLst/>
                          <a:latin typeface="Century Gothic" panose="020B0502020202020204" pitchFamily="34" charset="0"/>
                        </a:rPr>
                        <a:t> </a:t>
                      </a:r>
                      <a:r>
                        <a:rPr lang="en-US" sz="1400" b="0" kern="100" dirty="0">
                          <a:solidFill>
                            <a:schemeClr val="tx1"/>
                          </a:solidFill>
                          <a:effectLst/>
                          <a:latin typeface="Century Gothic" panose="020B0502020202020204" pitchFamily="34" charset="0"/>
                        </a:rPr>
                        <a:t>al</a:t>
                      </a:r>
                      <a:endParaRPr lang="en-US" sz="1400" dirty="0">
                        <a:latin typeface="Century Gothic" panose="020B0502020202020204" pitchFamily="34" charset="0"/>
                      </a:endParaRPr>
                    </a:p>
                  </a:txBody>
                  <a:tcPr/>
                </a:tc>
                <a:tc>
                  <a:txBody>
                    <a:bodyPr/>
                    <a:lstStyle/>
                    <a:p>
                      <a:pPr algn="l"/>
                      <a:r>
                        <a:rPr lang="en-US" sz="1400" b="0" kern="100" dirty="0">
                          <a:solidFill>
                            <a:schemeClr val="tx1"/>
                          </a:solidFill>
                          <a:effectLst/>
                          <a:latin typeface="Century Gothic" panose="020B0502020202020204" pitchFamily="34" charset="0"/>
                        </a:rPr>
                        <a:t>(COPD: 14.9% vs 21.8%), (CHF: 8.2% vs 24.8%), (Pneumonia: 8% vs18.3%)</a:t>
                      </a:r>
                      <a:endParaRPr lang="en-US" sz="1400" dirty="0">
                        <a:latin typeface="Century Gothic" panose="020B0502020202020204" pitchFamily="34" charset="0"/>
                      </a:endParaRPr>
                    </a:p>
                  </a:txBody>
                  <a:tcPr/>
                </a:tc>
                <a:extLst>
                  <a:ext uri="{0D108BD9-81ED-4DB2-BD59-A6C34878D82A}">
                    <a16:rowId xmlns:a16="http://schemas.microsoft.com/office/drawing/2014/main" val="575238605"/>
                  </a:ext>
                </a:extLst>
              </a:tr>
              <a:tr h="584020">
                <a:tc>
                  <a:txBody>
                    <a:bodyPr/>
                    <a:lstStyle/>
                    <a:p>
                      <a:r>
                        <a:rPr lang="en-US" sz="1400" dirty="0">
                          <a:latin typeface="Century Gothic" panose="020B0502020202020204" pitchFamily="34" charset="0"/>
                        </a:rPr>
                        <a:t>3</a:t>
                      </a:r>
                    </a:p>
                  </a:txBody>
                  <a:tcPr/>
                </a:tc>
                <a:tc vMerge="1">
                  <a:txBody>
                    <a:bodyPr/>
                    <a:lstStyle/>
                    <a:p>
                      <a:endParaRPr lang="en-US" dirty="0"/>
                    </a:p>
                  </a:txBody>
                  <a:tcPr/>
                </a:tc>
                <a:tc>
                  <a:txBody>
                    <a:bodyPr/>
                    <a:lstStyle/>
                    <a:p>
                      <a:r>
                        <a:rPr lang="en-US" sz="1400" b="0" kern="100" dirty="0" err="1">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Napthali</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PM</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Edge et</a:t>
                      </a:r>
                      <a:r>
                        <a:rPr lang="en-US" sz="1400" b="0" kern="100" spc="-1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al</a:t>
                      </a:r>
                      <a:endParaRPr lang="en-US" sz="1400" dirty="0">
                        <a:latin typeface="Century Gothic" panose="020B0502020202020204" pitchFamily="34" charset="0"/>
                      </a:endParaRPr>
                    </a:p>
                  </a:txBody>
                  <a:tcPr/>
                </a:tc>
                <a:tc>
                  <a:txBody>
                    <a:bodyPr/>
                    <a:lstStyle/>
                    <a:p>
                      <a:pPr algn="l">
                        <a:lnSpc>
                          <a:spcPct val="10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Readmission</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rate</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reduced</a:t>
                      </a:r>
                      <a:r>
                        <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by</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22%</a:t>
                      </a:r>
                      <a:endParaRPr lang="en-US" sz="1400" dirty="0">
                        <a:latin typeface="Century Gothic" panose="020B0502020202020204" pitchFamily="34" charset="0"/>
                      </a:endParaRPr>
                    </a:p>
                  </a:txBody>
                  <a:tcPr/>
                </a:tc>
                <a:extLst>
                  <a:ext uri="{0D108BD9-81ED-4DB2-BD59-A6C34878D82A}">
                    <a16:rowId xmlns:a16="http://schemas.microsoft.com/office/drawing/2014/main" val="377370394"/>
                  </a:ext>
                </a:extLst>
              </a:tr>
              <a:tr h="707740">
                <a:tc>
                  <a:txBody>
                    <a:bodyPr/>
                    <a:lstStyle/>
                    <a:p>
                      <a:r>
                        <a:rPr lang="en-US" sz="1400" dirty="0">
                          <a:latin typeface="Century Gothic" panose="020B0502020202020204" pitchFamily="34" charset="0"/>
                        </a:rPr>
                        <a:t>4</a:t>
                      </a:r>
                    </a:p>
                  </a:txBody>
                  <a:tcPr/>
                </a:tc>
                <a:tc vMerge="1">
                  <a:txBody>
                    <a:bodyPr/>
                    <a:lstStyle/>
                    <a:p>
                      <a:endParaRPr lang="en-US" dirty="0"/>
                    </a:p>
                  </a:txBody>
                  <a:tcPr/>
                </a:tc>
                <a:tc>
                  <a:txBody>
                    <a:bodyPr/>
                    <a:lstStyle/>
                    <a:p>
                      <a:r>
                        <a:rPr lang="en-US" sz="1400" b="0" kern="100" dirty="0" err="1">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Ghiam</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MK et</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al</a:t>
                      </a:r>
                      <a:endParaRPr lang="en-US" sz="1400" dirty="0">
                        <a:latin typeface="Century Gothic" panose="020B0502020202020204" pitchFamily="34" charset="0"/>
                      </a:endParaRPr>
                    </a:p>
                  </a:txBody>
                  <a:tcPr/>
                </a:tc>
                <a:tc>
                  <a:txBody>
                    <a:bodyPr/>
                    <a:lstStyle/>
                    <a:p>
                      <a:pPr marL="152400" algn="l">
                        <a:lnSpc>
                          <a:spcPct val="115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odds</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ratio:</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0.46;</a:t>
                      </a:r>
                      <a:r>
                        <a:rPr lang="en-US" sz="1400" b="0" kern="100" spc="-1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95%</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confidence</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interval:</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l">
                        <a:lnSpc>
                          <a:spcPct val="115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0.24-0.88).</a:t>
                      </a:r>
                      <a:endParaRPr lang="en-US" sz="1400" dirty="0">
                        <a:latin typeface="Century Gothic" panose="020B0502020202020204" pitchFamily="34" charset="0"/>
                      </a:endParaRPr>
                    </a:p>
                  </a:txBody>
                  <a:tcPr/>
                </a:tc>
                <a:extLst>
                  <a:ext uri="{0D108BD9-81ED-4DB2-BD59-A6C34878D82A}">
                    <a16:rowId xmlns:a16="http://schemas.microsoft.com/office/drawing/2014/main" val="41333123"/>
                  </a:ext>
                </a:extLst>
              </a:tr>
              <a:tr h="557571">
                <a:tc>
                  <a:txBody>
                    <a:bodyPr/>
                    <a:lstStyle/>
                    <a:p>
                      <a:r>
                        <a:rPr lang="en-US" sz="1400" dirty="0">
                          <a:latin typeface="Century Gothic" panose="020B0502020202020204" pitchFamily="34" charset="0"/>
                        </a:rPr>
                        <a:t>5</a:t>
                      </a:r>
                    </a:p>
                  </a:txBody>
                  <a:tcPr/>
                </a:tc>
                <a:tc vMerge="1">
                  <a:txBody>
                    <a:bodyPr/>
                    <a:lstStyle/>
                    <a:p>
                      <a:endParaRPr lang="en-US" dirty="0"/>
                    </a:p>
                  </a:txBody>
                  <a:tcPr/>
                </a:tc>
                <a:tc>
                  <a:txBody>
                    <a:bodyPr/>
                    <a:lstStyle/>
                    <a:p>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Carter JA </a:t>
                      </a:r>
                      <a:r>
                        <a:rPr lang="en-US" sz="14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et al</a:t>
                      </a:r>
                      <a:endParaRPr lang="en-US" sz="1400" dirty="0">
                        <a:latin typeface="Century Gothic" panose="020B0502020202020204" pitchFamily="34" charset="0"/>
                      </a:endParaRPr>
                    </a:p>
                  </a:txBody>
                  <a:tcPr/>
                </a:tc>
                <a:tc>
                  <a:txBody>
                    <a:bodyPr/>
                    <a:lstStyle/>
                    <a:p>
                      <a:pPr algn="l"/>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30% (21% preintervention to 14.5% postintervention) (p&lt;0.05)</a:t>
                      </a:r>
                      <a:endParaRPr lang="en-US" sz="1400" dirty="0">
                        <a:latin typeface="Century Gothic" panose="020B0502020202020204" pitchFamily="34" charset="0"/>
                      </a:endParaRPr>
                    </a:p>
                  </a:txBody>
                  <a:tcPr/>
                </a:tc>
                <a:extLst>
                  <a:ext uri="{0D108BD9-81ED-4DB2-BD59-A6C34878D82A}">
                    <a16:rowId xmlns:a16="http://schemas.microsoft.com/office/drawing/2014/main" val="684082895"/>
                  </a:ext>
                </a:extLst>
              </a:tr>
              <a:tr h="557571">
                <a:tc>
                  <a:txBody>
                    <a:bodyPr/>
                    <a:lstStyle/>
                    <a:p>
                      <a:r>
                        <a:rPr lang="en-US" sz="1400" dirty="0">
                          <a:latin typeface="Century Gothic" panose="020B0502020202020204" pitchFamily="34" charset="0"/>
                        </a:rPr>
                        <a:t>6</a:t>
                      </a:r>
                    </a:p>
                  </a:txBody>
                  <a:tcPr/>
                </a:tc>
                <a:tc vMerge="1">
                  <a:txBody>
                    <a:bodyPr/>
                    <a:lstStyle/>
                    <a:p>
                      <a:endParaRPr lang="en-US" dirty="0"/>
                    </a:p>
                  </a:txBody>
                  <a:tcPr/>
                </a:tc>
                <a:tc>
                  <a:txBody>
                    <a:bodyPr/>
                    <a:lstStyle/>
                    <a:p>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Hall EC </a:t>
                      </a:r>
                      <a:r>
                        <a:rPr lang="en-US" sz="14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et al</a:t>
                      </a:r>
                      <a:endParaRPr lang="en-US" sz="1400" dirty="0">
                        <a:latin typeface="Century Gothic" panose="020B0502020202020204" pitchFamily="34" charset="0"/>
                      </a:endParaRPr>
                    </a:p>
                  </a:txBody>
                  <a:tcPr/>
                </a:tc>
                <a:tc>
                  <a:txBody>
                    <a:bodyPr/>
                    <a:lstStyle/>
                    <a:p>
                      <a:pPr algn="l"/>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(6.6% vs. 11.3%, P=0.02) </a:t>
                      </a:r>
                      <a:endParaRPr lang="en-US" sz="1400" dirty="0">
                        <a:latin typeface="Century Gothic" panose="020B0502020202020204" pitchFamily="34" charset="0"/>
                      </a:endParaRPr>
                    </a:p>
                  </a:txBody>
                  <a:tcPr/>
                </a:tc>
                <a:extLst>
                  <a:ext uri="{0D108BD9-81ED-4DB2-BD59-A6C34878D82A}">
                    <a16:rowId xmlns:a16="http://schemas.microsoft.com/office/drawing/2014/main" val="3083570591"/>
                  </a:ext>
                </a:extLst>
              </a:tr>
              <a:tr h="557571">
                <a:tc>
                  <a:txBody>
                    <a:bodyPr/>
                    <a:lstStyle/>
                    <a:p>
                      <a:r>
                        <a:rPr lang="en-US" sz="1400" dirty="0">
                          <a:latin typeface="Century Gothic" panose="020B0502020202020204" pitchFamily="34" charset="0"/>
                        </a:rPr>
                        <a:t>7</a:t>
                      </a:r>
                    </a:p>
                  </a:txBody>
                  <a:tcPr/>
                </a:tc>
                <a:tc>
                  <a:txBody>
                    <a:bodyPr/>
                    <a:lstStyle/>
                    <a:p>
                      <a:r>
                        <a:rPr lang="en-US" sz="1400" dirty="0">
                          <a:latin typeface="Century Gothic" panose="020B0502020202020204" pitchFamily="34" charset="0"/>
                        </a:rPr>
                        <a:t>Non-randomized two group</a:t>
                      </a:r>
                    </a:p>
                  </a:txBody>
                  <a:tcPr/>
                </a:tc>
                <a:tc>
                  <a:txBody>
                    <a:bodyPr/>
                    <a:lstStyle/>
                    <a:p>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Proctor SL et al. </a:t>
                      </a:r>
                      <a:endParaRPr lang="en-US" sz="1400" dirty="0">
                        <a:latin typeface="Century Gothic" panose="020B0502020202020204" pitchFamily="34" charset="0"/>
                      </a:endParaRPr>
                    </a:p>
                  </a:txBody>
                  <a:tcPr/>
                </a:tc>
                <a:tc>
                  <a:txBody>
                    <a:bodyPr/>
                    <a:lstStyle/>
                    <a:p>
                      <a:pPr algn="l"/>
                      <a:r>
                        <a:rPr lang="en-US" sz="1400" dirty="0">
                          <a:latin typeface="Century Gothic" panose="020B0502020202020204" pitchFamily="34" charset="0"/>
                        </a:rPr>
                        <a:t>8% reduction of readmission</a:t>
                      </a:r>
                    </a:p>
                  </a:txBody>
                  <a:tcPr/>
                </a:tc>
                <a:extLst>
                  <a:ext uri="{0D108BD9-81ED-4DB2-BD59-A6C34878D82A}">
                    <a16:rowId xmlns:a16="http://schemas.microsoft.com/office/drawing/2014/main" val="1953572557"/>
                  </a:ext>
                </a:extLst>
              </a:tr>
              <a:tr h="557571">
                <a:tc>
                  <a:txBody>
                    <a:bodyPr/>
                    <a:lstStyle/>
                    <a:p>
                      <a:r>
                        <a:rPr lang="en-US" sz="1400" dirty="0">
                          <a:latin typeface="Century Gothic" panose="020B0502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Cross sectional</a:t>
                      </a:r>
                      <a:r>
                        <a:rPr lang="en-US" sz="1400" b="0" kern="100" spc="-29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design</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a:tc>
                <a:tc>
                  <a:txBody>
                    <a:bodyPr/>
                    <a:lstStyle/>
                    <a:p>
                      <a:pPr marL="71755"/>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err="1">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BenjenkI</a:t>
                      </a:r>
                      <a:r>
                        <a:rPr lang="en-US" sz="14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et al.</a:t>
                      </a:r>
                      <a:r>
                        <a:rPr lang="en-US" sz="1400" b="0" kern="100" baseline="300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[5]</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2020</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tc>
                <a:tc>
                  <a:txBody>
                    <a:bodyPr/>
                    <a:lstStyle/>
                    <a:p>
                      <a:pPr marL="71755" marR="144145" algn="l">
                        <a:spcAft>
                          <a:spcPts val="0"/>
                        </a:spcAft>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readmission rates</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significantly lower (coefficient=−0.58,</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p&lt;0.01)</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244886980"/>
                  </a:ext>
                </a:extLst>
              </a:tr>
              <a:tr h="690371">
                <a:tc>
                  <a:txBody>
                    <a:bodyPr/>
                    <a:lstStyle/>
                    <a:p>
                      <a:r>
                        <a:rPr lang="en-US" sz="1400" dirty="0">
                          <a:latin typeface="Century Gothic" panose="020B0502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case-control</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endParaRPr lang="en-US" sz="1400" dirty="0">
                        <a:latin typeface="Century Gothic" panose="020B0502020202020204" pitchFamily="34" charset="0"/>
                      </a:endParaRPr>
                    </a:p>
                  </a:txBody>
                  <a:tcPr/>
                </a:tc>
                <a:tc>
                  <a:txBody>
                    <a:bodyPr/>
                    <a:lstStyle/>
                    <a:p>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Bashir B</a:t>
                      </a:r>
                      <a:r>
                        <a:rPr lang="en-US" sz="1400" b="0" kern="100" spc="-28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et al</a:t>
                      </a:r>
                      <a:endParaRPr lang="en-US" sz="1400" dirty="0">
                        <a:latin typeface="Century Gothic" panose="020B0502020202020204" pitchFamily="34" charset="0"/>
                      </a:endParaRPr>
                    </a:p>
                  </a:txBody>
                  <a:tcPr/>
                </a:tc>
                <a:tc>
                  <a:txBody>
                    <a:bodyPr/>
                    <a:lstStyle/>
                    <a:p>
                      <a:pPr marL="152400" algn="l">
                        <a:lnSpc>
                          <a:spcPct val="100000"/>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Readmission rate in the intervention group</a:t>
                      </a:r>
                      <a:r>
                        <a:rPr lang="en-US" sz="1400" b="0" kern="100" spc="-29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was</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14.3%</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compared to</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18.6%</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 controls</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p>
                      <a:pPr marL="152400" algn="l">
                        <a:lnSpc>
                          <a:spcPts val="1355"/>
                        </a:lnSpc>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(p = 0.62)</a:t>
                      </a:r>
                      <a:endParaRPr lang="en-US" sz="1400" dirty="0">
                        <a:latin typeface="Century Gothic" panose="020B0502020202020204" pitchFamily="34" charset="0"/>
                      </a:endParaRPr>
                    </a:p>
                  </a:txBody>
                  <a:tcPr/>
                </a:tc>
                <a:extLst>
                  <a:ext uri="{0D108BD9-81ED-4DB2-BD59-A6C34878D82A}">
                    <a16:rowId xmlns:a16="http://schemas.microsoft.com/office/drawing/2014/main" val="1308604791"/>
                  </a:ext>
                </a:extLst>
              </a:tr>
              <a:tr h="557571">
                <a:tc>
                  <a:txBody>
                    <a:bodyPr/>
                    <a:lstStyle/>
                    <a:p>
                      <a:endParaRPr lang="en-US" sz="14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systematic</a:t>
                      </a:r>
                      <a:r>
                        <a:rPr lang="en-US" sz="1400" b="0" kern="100" spc="-29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review</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including</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meta-</a:t>
                      </a:r>
                      <a:r>
                        <a:rPr lang="en-US" sz="1400" b="0" kern="100" spc="5"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 </a:t>
                      </a: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regression</a:t>
                      </a:r>
                      <a:endParaRPr lang="en-IN"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Drewes et al.</a:t>
                      </a:r>
                      <a:endParaRPr lang="en-US" sz="1400" dirty="0">
                        <a:latin typeface="Century Gothic" panose="020B0502020202020204" pitchFamily="34" charset="0"/>
                      </a:endParaRPr>
                    </a:p>
                    <a:p>
                      <a:endParaRPr lang="en-US" sz="1400" dirty="0">
                        <a:latin typeface="Century Gothic" panose="020B0502020202020204" pitchFamily="34" charset="0"/>
                      </a:endParaRPr>
                    </a:p>
                  </a:txBody>
                  <a:tcPr/>
                </a:tc>
                <a:tc>
                  <a:txBody>
                    <a:bodyPr/>
                    <a:lstStyle/>
                    <a:p>
                      <a:pPr algn="l"/>
                      <a:r>
                        <a:rPr lang="en-US" sz="1400" b="0" kern="100" dirty="0">
                          <a:solidFill>
                            <a:schemeClr val="tx1"/>
                          </a:solidFill>
                          <a:effectLst/>
                          <a:latin typeface="Century Gothic" panose="020B0502020202020204" pitchFamily="34" charset="0"/>
                          <a:ea typeface="Times New Roman" panose="02020603050405020304" pitchFamily="18" charset="0"/>
                          <a:cs typeface="Mangal" panose="02040503050203030202" pitchFamily="18" charset="0"/>
                        </a:rPr>
                        <a:t>Rehospitalization reduced by 18 %</a:t>
                      </a:r>
                      <a:endParaRPr lang="en-US" sz="1400" dirty="0">
                        <a:latin typeface="Century Gothic" panose="020B0502020202020204" pitchFamily="34" charset="0"/>
                      </a:endParaRPr>
                    </a:p>
                  </a:txBody>
                  <a:tcPr/>
                </a:tc>
                <a:extLst>
                  <a:ext uri="{0D108BD9-81ED-4DB2-BD59-A6C34878D82A}">
                    <a16:rowId xmlns:a16="http://schemas.microsoft.com/office/drawing/2014/main" val="1966837716"/>
                  </a:ext>
                </a:extLst>
              </a:tr>
            </a:tbl>
          </a:graphicData>
        </a:graphic>
      </p:graphicFrame>
    </p:spTree>
    <p:extLst>
      <p:ext uri="{BB962C8B-B14F-4D97-AF65-F5344CB8AC3E}">
        <p14:creationId xmlns:p14="http://schemas.microsoft.com/office/powerpoint/2010/main" val="3646384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Discussion</a:t>
            </a:r>
          </a:p>
        </p:txBody>
      </p:sp>
      <p:sp>
        <p:nvSpPr>
          <p:cNvPr id="5" name="Footer Placeholder 4">
            <a:extLst>
              <a:ext uri="{FF2B5EF4-FFF2-40B4-BE49-F238E27FC236}">
                <a16:creationId xmlns:a16="http://schemas.microsoft.com/office/drawing/2014/main" id="{BC6C537E-F258-FF89-BDC8-88EC70E7BEAF}"/>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extBox 7">
            <a:extLst>
              <a:ext uri="{FF2B5EF4-FFF2-40B4-BE49-F238E27FC236}">
                <a16:creationId xmlns:a16="http://schemas.microsoft.com/office/drawing/2014/main" id="{D3CA9C7C-A83D-ACD8-85E1-230607621609}"/>
              </a:ext>
            </a:extLst>
          </p:cNvPr>
          <p:cNvSpPr txBox="1"/>
          <p:nvPr/>
        </p:nvSpPr>
        <p:spPr>
          <a:xfrm>
            <a:off x="428846" y="1210508"/>
            <a:ext cx="11334307" cy="5632311"/>
          </a:xfrm>
          <a:prstGeom prst="rect">
            <a:avLst/>
          </a:prstGeom>
          <a:noFill/>
        </p:spPr>
        <p:txBody>
          <a:bodyPr wrap="square">
            <a:spAutoFit/>
          </a:bodyPr>
          <a:lstStyle/>
          <a:p>
            <a:pPr marL="285750" indent="-285750" algn="just">
              <a:lnSpc>
                <a:spcPct val="200000"/>
              </a:lnSpc>
              <a:buFont typeface="Arial" panose="020B0604020202020204" pitchFamily="34" charset="0"/>
              <a:buChar char="•"/>
            </a:pPr>
            <a:r>
              <a:rPr lang="en-IN" kern="100" dirty="0">
                <a:solidFill>
                  <a:srgbClr val="1B1B1B"/>
                </a:solidFill>
                <a:latin typeface="Century Gothic" panose="020B0502020202020204" pitchFamily="34" charset="0"/>
                <a:ea typeface="Calibri" panose="020F0502020204030204" pitchFamily="34" charset="0"/>
                <a:cs typeface="Mangal" panose="02040503050203030202" pitchFamily="18" charset="0"/>
              </a:rPr>
              <a:t>S</a:t>
            </a:r>
            <a:r>
              <a:rPr lang="en-IN" sz="1800" kern="100" dirty="0" smtClean="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tudies have </a:t>
            </a:r>
            <a:r>
              <a:rPr lang="en-IN" sz="1800" kern="100" dirty="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reported </a:t>
            </a:r>
            <a:r>
              <a:rPr lang="en-IN" sz="1800" b="1" kern="100" dirty="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variable level of reduction </a:t>
            </a:r>
            <a:r>
              <a:rPr lang="en-IN" sz="1800" kern="100" dirty="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of hospital readmission. </a:t>
            </a:r>
          </a:p>
          <a:p>
            <a:pPr marL="285750" indent="-285750" algn="just">
              <a:lnSpc>
                <a:spcPct val="200000"/>
              </a:lnSpc>
              <a:buFont typeface="Arial" panose="020B0604020202020204" pitchFamily="34" charset="0"/>
              <a:buChar char="•"/>
            </a:pPr>
            <a:r>
              <a:rPr lang="en-IN" sz="1800" kern="10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There </a:t>
            </a:r>
            <a:r>
              <a:rPr lang="en-IN" kern="100" smtClean="0">
                <a:solidFill>
                  <a:srgbClr val="1B1B1B"/>
                </a:solidFill>
                <a:latin typeface="Century Gothic" panose="020B0502020202020204" pitchFamily="34" charset="0"/>
                <a:ea typeface="Calibri" panose="020F0502020204030204" pitchFamily="34" charset="0"/>
                <a:cs typeface="Mangal" panose="02040503050203030202" pitchFamily="18" charset="0"/>
              </a:rPr>
              <a:t>is</a:t>
            </a:r>
            <a:r>
              <a:rPr lang="en-IN" sz="1800" kern="100" smtClean="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 </a:t>
            </a:r>
            <a:r>
              <a:rPr lang="en-IN" sz="1800" kern="100" dirty="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improvement of quality of daily life after the introduction of care-coordination program thus improvement of patient satisfaction, </a:t>
            </a:r>
            <a:r>
              <a:rPr lang="en-IN" sz="1800" b="1" kern="100" dirty="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psychological wellbeing.</a:t>
            </a:r>
          </a:p>
          <a:p>
            <a:pPr marL="285750" indent="-285750" algn="just">
              <a:lnSpc>
                <a:spcPct val="200000"/>
              </a:lnSpc>
              <a:buFont typeface="Arial" panose="020B0604020202020204" pitchFamily="34" charset="0"/>
              <a:buChar char="•"/>
            </a:pPr>
            <a:r>
              <a:rPr lang="en-IN" kern="100" dirty="0">
                <a:solidFill>
                  <a:srgbClr val="1B1B1B"/>
                </a:solidFill>
                <a:latin typeface="Century Gothic" panose="020B0502020202020204" pitchFamily="34" charset="0"/>
                <a:ea typeface="Calibri" panose="020F0502020204030204" pitchFamily="34" charset="0"/>
                <a:cs typeface="Mangal" panose="02040503050203030202" pitchFamily="18" charset="0"/>
              </a:rPr>
              <a:t>There was improved level of </a:t>
            </a:r>
            <a:r>
              <a:rPr lang="en-IN" b="1" kern="100" dirty="0">
                <a:solidFill>
                  <a:srgbClr val="1B1B1B"/>
                </a:solidFill>
                <a:latin typeface="Century Gothic" panose="020B0502020202020204" pitchFamily="34" charset="0"/>
                <a:ea typeface="Calibri" panose="020F0502020204030204" pitchFamily="34" charset="0"/>
                <a:cs typeface="Mangal" panose="02040503050203030202" pitchFamily="18" charset="0"/>
              </a:rPr>
              <a:t>patient satisfaction</a:t>
            </a:r>
            <a:r>
              <a:rPr lang="en-IN" kern="100" dirty="0">
                <a:solidFill>
                  <a:srgbClr val="1B1B1B"/>
                </a:solidFill>
                <a:latin typeface="Century Gothic" panose="020B0502020202020204" pitchFamily="34" charset="0"/>
                <a:ea typeface="Calibri" panose="020F0502020204030204" pitchFamily="34" charset="0"/>
                <a:cs typeface="Mangal" panose="02040503050203030202" pitchFamily="18" charset="0"/>
              </a:rPr>
              <a:t>, improved post-discharge </a:t>
            </a:r>
            <a:r>
              <a:rPr lang="en-IN" b="1" kern="100" dirty="0">
                <a:solidFill>
                  <a:srgbClr val="1B1B1B"/>
                </a:solidFill>
                <a:latin typeface="Century Gothic" panose="020B0502020202020204" pitchFamily="34" charset="0"/>
                <a:ea typeface="Calibri" panose="020F0502020204030204" pitchFamily="34" charset="0"/>
                <a:cs typeface="Mangal" panose="02040503050203030202" pitchFamily="18" charset="0"/>
              </a:rPr>
              <a:t>quality of life </a:t>
            </a:r>
            <a:r>
              <a:rPr lang="en-IN" kern="100" dirty="0">
                <a:solidFill>
                  <a:srgbClr val="1B1B1B"/>
                </a:solidFill>
                <a:latin typeface="Century Gothic" panose="020B0502020202020204" pitchFamily="34" charset="0"/>
                <a:ea typeface="Calibri" panose="020F0502020204030204" pitchFamily="34" charset="0"/>
                <a:cs typeface="Mangal" panose="02040503050203030202" pitchFamily="18" charset="0"/>
              </a:rPr>
              <a:t>was found to be associated with the efficient care coordination program.</a:t>
            </a:r>
            <a:endParaRPr lang="en-IN" sz="1800" kern="100" dirty="0">
              <a:effectLst/>
              <a:latin typeface="Century Gothic" panose="020B0502020202020204" pitchFamily="34" charset="0"/>
              <a:ea typeface="Calibri" panose="020F0502020204030204" pitchFamily="34" charset="0"/>
              <a:cs typeface="Mangal" panose="02040503050203030202" pitchFamily="18" charset="0"/>
            </a:endParaRPr>
          </a:p>
          <a:p>
            <a:pPr marL="285750" indent="-285750" algn="just">
              <a:lnSpc>
                <a:spcPct val="200000"/>
              </a:lnSpc>
              <a:buFont typeface="Arial" panose="020B0604020202020204" pitchFamily="34" charset="0"/>
              <a:buChar char="•"/>
            </a:pPr>
            <a:r>
              <a:rPr lang="en-IN" sz="1800" b="1" kern="100" dirty="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Efforts have been made to reduce re-hospitalization rates through various interventions, including improved discharge planning, transitional care programs, enhanced communication between healthcare providers, and patient education.</a:t>
            </a:r>
            <a:r>
              <a:rPr lang="en-GB" sz="1800" b="1" kern="0" baseline="30000" dirty="0">
                <a:solidFill>
                  <a:srgbClr val="000000"/>
                </a:solidFill>
                <a:effectLst/>
                <a:latin typeface="Century Gothic" panose="020B0502020202020204" pitchFamily="34" charset="0"/>
                <a:ea typeface="Calibri" panose="020F0502020204030204" pitchFamily="34" charset="0"/>
                <a:cs typeface="Mangal" panose="02040503050203030202" pitchFamily="18" charset="0"/>
              </a:rPr>
              <a:t>[10]</a:t>
            </a:r>
            <a:r>
              <a:rPr lang="en-IN" sz="1800" b="1" kern="100" dirty="0">
                <a:solidFill>
                  <a:srgbClr val="1B1B1B"/>
                </a:solidFill>
                <a:effectLst/>
                <a:latin typeface="Century Gothic" panose="020B0502020202020204" pitchFamily="34" charset="0"/>
                <a:ea typeface="Calibri" panose="020F0502020204030204" pitchFamily="34" charset="0"/>
                <a:cs typeface="Mangal" panose="02040503050203030202" pitchFamily="18" charset="0"/>
              </a:rPr>
              <a:t> These strategies aim to improve post-discharge care and reduce the likelihood of complications or relapses that might necessitate re-hospitalization.</a:t>
            </a:r>
            <a:endParaRPr lang="en-IN" sz="1800" b="1" kern="100" dirty="0">
              <a:effectLst/>
              <a:latin typeface="Century Gothic" panose="020B050202020202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49861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Mentor Approval</a:t>
            </a:r>
          </a:p>
        </p:txBody>
      </p:sp>
      <p:pic>
        <p:nvPicPr>
          <p:cNvPr id="7" name="Content Placeholder 6"/>
          <p:cNvPicPr>
            <a:picLocks noGrp="1" noChangeAspect="1"/>
          </p:cNvPicPr>
          <p:nvPr>
            <p:ph idx="1"/>
          </p:nvPr>
        </p:nvPicPr>
        <p:blipFill>
          <a:blip r:embed="rId2"/>
          <a:stretch>
            <a:fillRect/>
          </a:stretch>
        </p:blipFill>
        <p:spPr>
          <a:xfrm>
            <a:off x="2589213" y="2140237"/>
            <a:ext cx="8915400" cy="3764975"/>
          </a:xfrm>
          <a:prstGeom prst="rect">
            <a:avLst/>
          </a:prstGeom>
        </p:spPr>
      </p:pic>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p:txBody>
          <a:bodyPr>
            <a:normAutofit/>
          </a:bodyPr>
          <a:lstStyle/>
          <a:p>
            <a:r>
              <a:rPr lang="en-US" sz="2400" dirty="0">
                <a:latin typeface="Century Gothic" panose="020B0502020202020204" pitchFamily="34" charset="0"/>
              </a:rPr>
              <a:t>The implementation of care-coordination program was associated to reduced rate of hospital readmission across different patient profile and hospital setting.</a:t>
            </a:r>
          </a:p>
          <a:p>
            <a:r>
              <a:rPr lang="en-US" sz="2400" dirty="0">
                <a:latin typeface="Century Gothic" panose="020B0502020202020204" pitchFamily="34" charset="0"/>
              </a:rPr>
              <a:t>There was improvement of quality of life of patient at post discharge period.</a:t>
            </a:r>
          </a:p>
          <a:p>
            <a:r>
              <a:rPr lang="en-US" sz="2400" dirty="0">
                <a:latin typeface="Century Gothic" panose="020B0502020202020204" pitchFamily="34" charset="0"/>
              </a:rPr>
              <a:t>However, a larger study with more stringent methodology should be conducted to confirm the findings.</a:t>
            </a:r>
            <a:endParaRPr lang="en-IN" sz="2400" dirty="0"/>
          </a:p>
        </p:txBody>
      </p:sp>
      <p:sp>
        <p:nvSpPr>
          <p:cNvPr id="5" name="Footer Placeholder 4">
            <a:extLst>
              <a:ext uri="{FF2B5EF4-FFF2-40B4-BE49-F238E27FC236}">
                <a16:creationId xmlns:a16="http://schemas.microsoft.com/office/drawing/2014/main" id="{48A4B806-E805-17DC-360E-E996C56D4D95}"/>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Application of </a:t>
            </a:r>
            <a:r>
              <a:rPr lang="en-GB" b="1" dirty="0" smtClean="0"/>
              <a:t>the thesis </a:t>
            </a:r>
            <a:r>
              <a:rPr lang="en-GB" b="1" dirty="0"/>
              <a:t>topic in Doctor Alliance</a:t>
            </a:r>
            <a:endParaRPr lang="en-IN" dirty="0"/>
          </a:p>
        </p:txBody>
      </p:sp>
      <p:sp>
        <p:nvSpPr>
          <p:cNvPr id="3" name="Content Placeholder 2"/>
          <p:cNvSpPr>
            <a:spLocks noGrp="1"/>
          </p:cNvSpPr>
          <p:nvPr>
            <p:ph idx="1"/>
          </p:nvPr>
        </p:nvSpPr>
        <p:spPr/>
        <p:txBody>
          <a:bodyPr>
            <a:normAutofit fontScale="92500" lnSpcReduction="20000"/>
          </a:bodyPr>
          <a:lstStyle/>
          <a:p>
            <a:pPr fontAlgn="base"/>
            <a:r>
              <a:rPr lang="en-GB" dirty="0"/>
              <a:t>Help in the requirement gathering of the product/platform, which can help in good quality patient care coordination</a:t>
            </a:r>
          </a:p>
          <a:p>
            <a:pPr fontAlgn="base"/>
            <a:r>
              <a:rPr lang="en-GB" dirty="0"/>
              <a:t>Provides holistic view for creation of PRDs </a:t>
            </a:r>
          </a:p>
          <a:p>
            <a:pPr fontAlgn="base"/>
            <a:r>
              <a:rPr lang="en-GB" dirty="0"/>
              <a:t>Help in coming up with innovative workflows for efficient care coordination for chronic care management and remote patient monitoring </a:t>
            </a:r>
          </a:p>
          <a:p>
            <a:pPr fontAlgn="base"/>
            <a:r>
              <a:rPr lang="en-GB" dirty="0"/>
              <a:t>Provides the pathway for coming up with tools to track and measure the care coordination efficiency</a:t>
            </a:r>
          </a:p>
          <a:p>
            <a:pPr fontAlgn="base"/>
            <a:r>
              <a:rPr lang="en-GB" dirty="0"/>
              <a:t>Help create Dashboard to focus on reduction of </a:t>
            </a:r>
            <a:r>
              <a:rPr lang="en-GB" dirty="0" smtClean="0"/>
              <a:t>rehospitalisation.</a:t>
            </a:r>
            <a:endParaRPr lang="en-GB" dirty="0"/>
          </a:p>
          <a:p>
            <a:pPr fontAlgn="base"/>
            <a:r>
              <a:rPr lang="en-GB" dirty="0"/>
              <a:t>Also help identify the patient that requires more and intensive care coordination</a:t>
            </a:r>
          </a:p>
          <a:p>
            <a:pPr fontAlgn="base"/>
            <a:r>
              <a:rPr lang="en-GB" dirty="0"/>
              <a:t>Help us increase our patient satisfaction &amp; quality of care after discharge from hospital</a:t>
            </a:r>
          </a:p>
          <a:p>
            <a:pPr fontAlgn="base"/>
            <a:r>
              <a:rPr lang="en-GB" dirty="0"/>
              <a:t>Help Doctor Alliance in reducing the financial burden on US healthcare system due to </a:t>
            </a:r>
            <a:r>
              <a:rPr lang="en-GB" dirty="0" err="1"/>
              <a:t>rehospitalization</a:t>
            </a:r>
            <a:endParaRPr lang="en-GB" dirty="0"/>
          </a:p>
        </p:txBody>
      </p:sp>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21</a:t>
            </a:fld>
            <a:endParaRPr lang="en-IN"/>
          </a:p>
        </p:txBody>
      </p:sp>
    </p:spTree>
    <p:extLst>
      <p:ext uri="{BB962C8B-B14F-4D97-AF65-F5344CB8AC3E}">
        <p14:creationId xmlns:p14="http://schemas.microsoft.com/office/powerpoint/2010/main" val="1116531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38200" y="365125"/>
            <a:ext cx="10515600" cy="698131"/>
          </a:xfrm>
        </p:spPr>
        <p:txBody>
          <a:bodyPr/>
          <a:lstStyle/>
          <a:p>
            <a:pPr algn="ctr"/>
            <a:r>
              <a:rPr lang="en-IN" b="1" dirty="0"/>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838200" y="1063256"/>
            <a:ext cx="10515600" cy="5113707"/>
          </a:xfrm>
        </p:spPr>
        <p:txBody>
          <a:bodyPr>
            <a:normAutofit fontScale="92500" lnSpcReduction="20000"/>
          </a:bodyPr>
          <a:lstStyle/>
          <a:p>
            <a:pPr marL="146050" indent="0">
              <a:buNone/>
            </a:pPr>
            <a:r>
              <a:rPr lang="en-GB" sz="1400" kern="100" dirty="0">
                <a:effectLst/>
                <a:ea typeface="Calibri" panose="020F0502020204030204" pitchFamily="34" charset="0"/>
                <a:cs typeface="Mangal" panose="02040503050203030202" pitchFamily="18" charset="0"/>
              </a:rPr>
              <a:t>1. Pugh J, Penney LS, Noël PH, </a:t>
            </a:r>
            <a:r>
              <a:rPr lang="en-GB" sz="1400" kern="100" dirty="0" err="1">
                <a:effectLst/>
                <a:ea typeface="Calibri" panose="020F0502020204030204" pitchFamily="34" charset="0"/>
                <a:cs typeface="Mangal" panose="02040503050203030202" pitchFamily="18" charset="0"/>
              </a:rPr>
              <a:t>Neller</a:t>
            </a:r>
            <a:r>
              <a:rPr lang="en-GB" sz="1400" kern="100" dirty="0">
                <a:effectLst/>
                <a:ea typeface="Calibri" panose="020F0502020204030204" pitchFamily="34" charset="0"/>
                <a:cs typeface="Mangal" panose="02040503050203030202" pitchFamily="18" charset="0"/>
              </a:rPr>
              <a:t> S, </a:t>
            </a:r>
            <a:r>
              <a:rPr lang="en-GB" sz="1400" kern="100" dirty="0" err="1">
                <a:effectLst/>
                <a:ea typeface="Calibri" panose="020F0502020204030204" pitchFamily="34" charset="0"/>
                <a:cs typeface="Mangal" panose="02040503050203030202" pitchFamily="18" charset="0"/>
              </a:rPr>
              <a:t>Mader</a:t>
            </a:r>
            <a:r>
              <a:rPr lang="en-GB" sz="1400" kern="100" dirty="0">
                <a:effectLst/>
                <a:ea typeface="Calibri" panose="020F0502020204030204" pitchFamily="34" charset="0"/>
                <a:cs typeface="Mangal" panose="02040503050203030202" pitchFamily="18" charset="0"/>
              </a:rPr>
              <a:t> M, Finley EP, et al. Evidence based processes to prevent readmissions: more is better, a ten-site observational study. BMC Health </a:t>
            </a:r>
            <a:r>
              <a:rPr lang="en-GB" sz="1400" kern="100" dirty="0" err="1">
                <a:effectLst/>
                <a:ea typeface="Calibri" panose="020F0502020204030204" pitchFamily="34" charset="0"/>
                <a:cs typeface="Mangal" panose="02040503050203030202" pitchFamily="18" charset="0"/>
              </a:rPr>
              <a:t>Serv</a:t>
            </a:r>
            <a:r>
              <a:rPr lang="en-GB" sz="1400" kern="100" dirty="0">
                <a:effectLst/>
                <a:ea typeface="Calibri" panose="020F0502020204030204" pitchFamily="34" charset="0"/>
                <a:cs typeface="Mangal" panose="02040503050203030202" pitchFamily="18" charset="0"/>
              </a:rPr>
              <a:t> Res 2021;21(1):189.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effectLst/>
                <a:ea typeface="Calibri" panose="020F0502020204030204" pitchFamily="34" charset="0"/>
                <a:cs typeface="Mangal" panose="02040503050203030202" pitchFamily="18" charset="0"/>
              </a:rPr>
              <a:t>2.Fancher KG, Williams MV. Hospital Readmissions: New Pandemic, Same Old Problems? </a:t>
            </a:r>
            <a:r>
              <a:rPr lang="en-GB" sz="1400" kern="100" dirty="0" err="1">
                <a:effectLst/>
                <a:ea typeface="Calibri" panose="020F0502020204030204" pitchFamily="34" charset="0"/>
                <a:cs typeface="Mangal" panose="02040503050203030202" pitchFamily="18" charset="0"/>
              </a:rPr>
              <a:t>Jt</a:t>
            </a:r>
            <a:r>
              <a:rPr lang="en-GB" sz="1400" kern="100" dirty="0">
                <a:effectLst/>
                <a:ea typeface="Calibri" panose="020F0502020204030204" pitchFamily="34" charset="0"/>
                <a:cs typeface="Mangal" panose="02040503050203030202" pitchFamily="18" charset="0"/>
              </a:rPr>
              <a:t> Comm J Qual Patient </a:t>
            </a:r>
            <a:r>
              <a:rPr lang="en-GB" sz="1400" kern="100" dirty="0" err="1">
                <a:effectLst/>
                <a:ea typeface="Calibri" panose="020F0502020204030204" pitchFamily="34" charset="0"/>
                <a:cs typeface="Mangal" panose="02040503050203030202" pitchFamily="18" charset="0"/>
              </a:rPr>
              <a:t>Saf</a:t>
            </a:r>
            <a:r>
              <a:rPr lang="en-GB" sz="1400" kern="100" dirty="0">
                <a:effectLst/>
                <a:ea typeface="Calibri" panose="020F0502020204030204" pitchFamily="34" charset="0"/>
                <a:cs typeface="Mangal" panose="02040503050203030202" pitchFamily="18" charset="0"/>
              </a:rPr>
              <a:t> 2021;47(11):684–5.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effectLst/>
                <a:ea typeface="Calibri" panose="020F0502020204030204" pitchFamily="34" charset="0"/>
                <a:cs typeface="Mangal" panose="02040503050203030202" pitchFamily="18" charset="0"/>
              </a:rPr>
              <a:t>3. Upadhyay S, Stephenson AL, Smith DG. Readmission Rates and Their Impact on Hospital Financial Performance: A Study of Washington Hospitals. </a:t>
            </a:r>
            <a:r>
              <a:rPr lang="en-GB" sz="1400" kern="100" dirty="0" err="1">
                <a:effectLst/>
                <a:ea typeface="Calibri" panose="020F0502020204030204" pitchFamily="34" charset="0"/>
                <a:cs typeface="Mangal" panose="02040503050203030202" pitchFamily="18" charset="0"/>
              </a:rPr>
              <a:t>Inq</a:t>
            </a:r>
            <a:r>
              <a:rPr lang="en-GB" sz="1400" kern="100" dirty="0">
                <a:effectLst/>
                <a:ea typeface="Calibri" panose="020F0502020204030204" pitchFamily="34" charset="0"/>
                <a:cs typeface="Mangal" panose="02040503050203030202" pitchFamily="18" charset="0"/>
              </a:rPr>
              <a:t> J Med Care Organ </a:t>
            </a:r>
            <a:r>
              <a:rPr lang="en-GB" sz="1400" kern="100" dirty="0" err="1">
                <a:effectLst/>
                <a:ea typeface="Calibri" panose="020F0502020204030204" pitchFamily="34" charset="0"/>
                <a:cs typeface="Mangal" panose="02040503050203030202" pitchFamily="18" charset="0"/>
              </a:rPr>
              <a:t>Provis</a:t>
            </a:r>
            <a:r>
              <a:rPr lang="en-GB" sz="1400" kern="100" dirty="0">
                <a:effectLst/>
                <a:ea typeface="Calibri" panose="020F0502020204030204" pitchFamily="34" charset="0"/>
                <a:cs typeface="Mangal" panose="02040503050203030202" pitchFamily="18" charset="0"/>
              </a:rPr>
              <a:t> </a:t>
            </a:r>
            <a:r>
              <a:rPr lang="en-GB" sz="1400" kern="100" dirty="0" err="1">
                <a:effectLst/>
                <a:ea typeface="Calibri" panose="020F0502020204030204" pitchFamily="34" charset="0"/>
                <a:cs typeface="Mangal" panose="02040503050203030202" pitchFamily="18" charset="0"/>
              </a:rPr>
              <a:t>Financ</a:t>
            </a:r>
            <a:r>
              <a:rPr lang="en-GB" sz="1400" kern="100" dirty="0">
                <a:effectLst/>
                <a:ea typeface="Calibri" panose="020F0502020204030204" pitchFamily="34" charset="0"/>
                <a:cs typeface="Mangal" panose="02040503050203030202" pitchFamily="18" charset="0"/>
              </a:rPr>
              <a:t> 2019;56:0046958019860386.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effectLst/>
                <a:ea typeface="Calibri" panose="020F0502020204030204" pitchFamily="34" charset="0"/>
                <a:cs typeface="Mangal" panose="02040503050203030202" pitchFamily="18" charset="0"/>
              </a:rPr>
              <a:t>4. Association CM. For the record. CMAJ 2012;184(11):E591–6.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effectLst/>
                <a:ea typeface="Calibri" panose="020F0502020204030204" pitchFamily="34" charset="0"/>
                <a:cs typeface="Mangal" panose="02040503050203030202" pitchFamily="18" charset="0"/>
              </a:rPr>
              <a:t>5. </a:t>
            </a:r>
            <a:r>
              <a:rPr lang="en-GB" sz="1400" kern="100" dirty="0" err="1">
                <a:effectLst/>
                <a:ea typeface="Calibri" panose="020F0502020204030204" pitchFamily="34" charset="0"/>
                <a:cs typeface="Mangal" panose="02040503050203030202" pitchFamily="18" charset="0"/>
              </a:rPr>
              <a:t>Kangovi</a:t>
            </a:r>
            <a:r>
              <a:rPr lang="en-GB" sz="1400" kern="100" dirty="0">
                <a:effectLst/>
                <a:ea typeface="Calibri" panose="020F0502020204030204" pitchFamily="34" charset="0"/>
                <a:cs typeface="Mangal" panose="02040503050203030202" pitchFamily="18" charset="0"/>
              </a:rPr>
              <a:t> S, Grande D, Meehan P, Mitra N, Shannon R, Long JA. Perceptions of readmitted patients on the transition from hospital to home. J Hosp Med 2012;7(9):709–12.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effectLst/>
                <a:ea typeface="Calibri" panose="020F0502020204030204" pitchFamily="34" charset="0"/>
                <a:cs typeface="Mangal" panose="02040503050203030202" pitchFamily="18" charset="0"/>
              </a:rPr>
              <a:t>6. Glans M, </a:t>
            </a:r>
            <a:r>
              <a:rPr lang="en-GB" sz="1400" kern="100" dirty="0" err="1">
                <a:effectLst/>
                <a:ea typeface="Calibri" panose="020F0502020204030204" pitchFamily="34" charset="0"/>
                <a:cs typeface="Mangal" panose="02040503050203030202" pitchFamily="18" charset="0"/>
              </a:rPr>
              <a:t>Kragh</a:t>
            </a:r>
            <a:r>
              <a:rPr lang="en-GB" sz="1400" kern="100" dirty="0">
                <a:effectLst/>
                <a:ea typeface="Calibri" panose="020F0502020204030204" pitchFamily="34" charset="0"/>
                <a:cs typeface="Mangal" panose="02040503050203030202" pitchFamily="18" charset="0"/>
              </a:rPr>
              <a:t> </a:t>
            </a:r>
            <a:r>
              <a:rPr lang="en-GB" sz="1400" kern="100" dirty="0" err="1">
                <a:effectLst/>
                <a:ea typeface="Calibri" panose="020F0502020204030204" pitchFamily="34" charset="0"/>
                <a:cs typeface="Mangal" panose="02040503050203030202" pitchFamily="18" charset="0"/>
              </a:rPr>
              <a:t>Ekstam</a:t>
            </a:r>
            <a:r>
              <a:rPr lang="en-GB" sz="1400" kern="100" dirty="0">
                <a:effectLst/>
                <a:ea typeface="Calibri" panose="020F0502020204030204" pitchFamily="34" charset="0"/>
                <a:cs typeface="Mangal" panose="02040503050203030202" pitchFamily="18" charset="0"/>
              </a:rPr>
              <a:t> A, Jakobsson U, </a:t>
            </a:r>
            <a:r>
              <a:rPr lang="en-GB" sz="1400" kern="100" dirty="0" err="1">
                <a:effectLst/>
                <a:ea typeface="Calibri" panose="020F0502020204030204" pitchFamily="34" charset="0"/>
                <a:cs typeface="Mangal" panose="02040503050203030202" pitchFamily="18" charset="0"/>
              </a:rPr>
              <a:t>Bondesson</a:t>
            </a:r>
            <a:r>
              <a:rPr lang="en-GB" sz="1400" kern="100" dirty="0">
                <a:effectLst/>
                <a:ea typeface="Calibri" panose="020F0502020204030204" pitchFamily="34" charset="0"/>
                <a:cs typeface="Mangal" panose="02040503050203030202" pitchFamily="18" charset="0"/>
              </a:rPr>
              <a:t> </a:t>
            </a:r>
            <a:r>
              <a:rPr lang="en-GB" sz="1400" kern="100" dirty="0" err="1">
                <a:effectLst/>
                <a:ea typeface="Calibri" panose="020F0502020204030204" pitchFamily="34" charset="0"/>
                <a:cs typeface="Mangal" panose="02040503050203030202" pitchFamily="18" charset="0"/>
              </a:rPr>
              <a:t>Å</a:t>
            </a:r>
            <a:r>
              <a:rPr lang="en-GB" sz="1400" kern="100" dirty="0">
                <a:effectLst/>
                <a:ea typeface="Calibri" panose="020F0502020204030204" pitchFamily="34" charset="0"/>
                <a:cs typeface="Mangal" panose="02040503050203030202" pitchFamily="18" charset="0"/>
              </a:rPr>
              <a:t>, </a:t>
            </a:r>
            <a:r>
              <a:rPr lang="en-GB" sz="1400" kern="100" dirty="0" err="1">
                <a:effectLst/>
                <a:ea typeface="Calibri" panose="020F0502020204030204" pitchFamily="34" charset="0"/>
                <a:cs typeface="Mangal" panose="02040503050203030202" pitchFamily="18" charset="0"/>
              </a:rPr>
              <a:t>Midlöv</a:t>
            </a:r>
            <a:r>
              <a:rPr lang="en-GB" sz="1400" kern="100" dirty="0">
                <a:effectLst/>
                <a:ea typeface="Calibri" panose="020F0502020204030204" pitchFamily="34" charset="0"/>
                <a:cs typeface="Mangal" panose="02040503050203030202" pitchFamily="18" charset="0"/>
              </a:rPr>
              <a:t> P. Risk factors for hospital readmission in older adults within 30 days of discharge – a comparative retrospective study. BMC </a:t>
            </a:r>
            <a:r>
              <a:rPr lang="en-GB" sz="1400" kern="100" dirty="0" err="1">
                <a:effectLst/>
                <a:ea typeface="Calibri" panose="020F0502020204030204" pitchFamily="34" charset="0"/>
                <a:cs typeface="Mangal" panose="02040503050203030202" pitchFamily="18" charset="0"/>
              </a:rPr>
              <a:t>Geriatr</a:t>
            </a:r>
            <a:r>
              <a:rPr lang="en-GB" sz="1400" kern="100" dirty="0">
                <a:effectLst/>
                <a:ea typeface="Calibri" panose="020F0502020204030204" pitchFamily="34" charset="0"/>
                <a:cs typeface="Mangal" panose="02040503050203030202" pitchFamily="18" charset="0"/>
              </a:rPr>
              <a:t> 2020;20(1):467.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effectLst/>
                <a:ea typeface="Calibri" panose="020F0502020204030204" pitchFamily="34" charset="0"/>
                <a:cs typeface="Mangal" panose="02040503050203030202" pitchFamily="18" charset="0"/>
              </a:rPr>
              <a:t>7. McDonald KM, Sundaram V, </a:t>
            </a:r>
            <a:r>
              <a:rPr lang="en-GB" sz="1400" kern="100" dirty="0" err="1">
                <a:effectLst/>
                <a:ea typeface="Calibri" panose="020F0502020204030204" pitchFamily="34" charset="0"/>
                <a:cs typeface="Mangal" panose="02040503050203030202" pitchFamily="18" charset="0"/>
              </a:rPr>
              <a:t>Bravata</a:t>
            </a:r>
            <a:r>
              <a:rPr lang="en-GB" sz="1400" kern="100" dirty="0">
                <a:effectLst/>
                <a:ea typeface="Calibri" panose="020F0502020204030204" pitchFamily="34" charset="0"/>
                <a:cs typeface="Mangal" panose="02040503050203030202" pitchFamily="18" charset="0"/>
              </a:rPr>
              <a:t> DM, Lewis R, Lin N, Kraft SA, et al. Closing the Quality Gap: A Critical Analysis of Quality Improvement Strategies (Vol. 7: Care Coordination) [Internet]. Rockville (MD): Agency for Healthcare Research and Quality (US); 2007 [cited 2023 Mar 25]. Available from: http://</a:t>
            </a:r>
            <a:r>
              <a:rPr lang="en-GB" sz="1400" kern="100" dirty="0" err="1">
                <a:effectLst/>
                <a:ea typeface="Calibri" panose="020F0502020204030204" pitchFamily="34" charset="0"/>
                <a:cs typeface="Mangal" panose="02040503050203030202" pitchFamily="18" charset="0"/>
              </a:rPr>
              <a:t>www.ncbi.nlm.nih.gov</a:t>
            </a:r>
            <a:r>
              <a:rPr lang="en-GB" sz="1400" kern="100" dirty="0">
                <a:effectLst/>
                <a:ea typeface="Calibri" panose="020F0502020204030204" pitchFamily="34" charset="0"/>
                <a:cs typeface="Mangal" panose="02040503050203030202" pitchFamily="18" charset="0"/>
              </a:rPr>
              <a:t>/books/NBK44015/</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effectLst/>
                <a:ea typeface="Calibri" panose="020F0502020204030204" pitchFamily="34" charset="0"/>
                <a:cs typeface="Mangal" panose="02040503050203030202" pitchFamily="18" charset="0"/>
              </a:rPr>
              <a:t>8. Bradley EH, Curry L, Horwitz LI, </a:t>
            </a:r>
            <a:r>
              <a:rPr lang="en-GB" sz="1400" kern="100" dirty="0" err="1">
                <a:effectLst/>
                <a:ea typeface="Calibri" panose="020F0502020204030204" pitchFamily="34" charset="0"/>
                <a:cs typeface="Mangal" panose="02040503050203030202" pitchFamily="18" charset="0"/>
              </a:rPr>
              <a:t>Sipsma</a:t>
            </a:r>
            <a:r>
              <a:rPr lang="en-GB" sz="1400" kern="100" dirty="0">
                <a:effectLst/>
                <a:ea typeface="Calibri" panose="020F0502020204030204" pitchFamily="34" charset="0"/>
                <a:cs typeface="Mangal" panose="02040503050203030202" pitchFamily="18" charset="0"/>
              </a:rPr>
              <a:t> H, Wang Y, Walsh MN, et al. Hospital Strategies Associated with 30-Day Readmission Rates for Patients with Heart Failure. </a:t>
            </a:r>
            <a:r>
              <a:rPr lang="en-GB" sz="1400" kern="100" dirty="0" err="1">
                <a:effectLst/>
                <a:ea typeface="Calibri" panose="020F0502020204030204" pitchFamily="34" charset="0"/>
                <a:cs typeface="Mangal" panose="02040503050203030202" pitchFamily="18" charset="0"/>
              </a:rPr>
              <a:t>Circ</a:t>
            </a:r>
            <a:r>
              <a:rPr lang="en-GB" sz="1400" kern="100" dirty="0">
                <a:effectLst/>
                <a:ea typeface="Calibri" panose="020F0502020204030204" pitchFamily="34" charset="0"/>
                <a:cs typeface="Mangal" panose="02040503050203030202" pitchFamily="18" charset="0"/>
              </a:rPr>
              <a:t> Cardiovasc Qual Outcomes 2013;6(4):444–50.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effectLst/>
                <a:ea typeface="Calibri" panose="020F0502020204030204" pitchFamily="34" charset="0"/>
                <a:cs typeface="Mangal" panose="02040503050203030202" pitchFamily="18" charset="0"/>
              </a:rPr>
              <a:t>9. Ross JS, Chen J, Lin Z, Bueno H, Curtis JP, Keenan PS, et al. Recent national trends in readmission rates after heart failure hospitalization. </a:t>
            </a:r>
            <a:r>
              <a:rPr lang="en-GB" sz="1400" kern="100" dirty="0" err="1">
                <a:effectLst/>
                <a:ea typeface="Calibri" panose="020F0502020204030204" pitchFamily="34" charset="0"/>
                <a:cs typeface="Mangal" panose="02040503050203030202" pitchFamily="18" charset="0"/>
              </a:rPr>
              <a:t>Circ</a:t>
            </a:r>
            <a:r>
              <a:rPr lang="en-GB" sz="1400" kern="100" dirty="0">
                <a:effectLst/>
                <a:ea typeface="Calibri" panose="020F0502020204030204" pitchFamily="34" charset="0"/>
                <a:cs typeface="Mangal" panose="02040503050203030202" pitchFamily="18" charset="0"/>
              </a:rPr>
              <a:t> Heart Fail 2010;3(1):97–103.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effectLst/>
                <a:ea typeface="Calibri" panose="020F0502020204030204" pitchFamily="34" charset="0"/>
                <a:cs typeface="Mangal" panose="02040503050203030202" pitchFamily="18" charset="0"/>
              </a:rPr>
              <a:t>10. </a:t>
            </a:r>
            <a:r>
              <a:rPr lang="en-GB" sz="1400" kern="100" dirty="0" err="1">
                <a:effectLst/>
                <a:ea typeface="Calibri" panose="020F0502020204030204" pitchFamily="34" charset="0"/>
                <a:cs typeface="Mangal" panose="02040503050203030202" pitchFamily="18" charset="0"/>
              </a:rPr>
              <a:t>Kripalani</a:t>
            </a:r>
            <a:r>
              <a:rPr lang="en-GB" sz="1400" kern="100" dirty="0">
                <a:effectLst/>
                <a:ea typeface="Calibri" panose="020F0502020204030204" pitchFamily="34" charset="0"/>
                <a:cs typeface="Mangal" panose="02040503050203030202" pitchFamily="18" charset="0"/>
              </a:rPr>
              <a:t> S, Theobald CN, </a:t>
            </a:r>
            <a:r>
              <a:rPr lang="en-GB" sz="1400" kern="100" dirty="0" err="1">
                <a:effectLst/>
                <a:ea typeface="Calibri" panose="020F0502020204030204" pitchFamily="34" charset="0"/>
                <a:cs typeface="Mangal" panose="02040503050203030202" pitchFamily="18" charset="0"/>
              </a:rPr>
              <a:t>Anctil</a:t>
            </a:r>
            <a:r>
              <a:rPr lang="en-GB" sz="1400" kern="100" dirty="0">
                <a:effectLst/>
                <a:ea typeface="Calibri" panose="020F0502020204030204" pitchFamily="34" charset="0"/>
                <a:cs typeface="Mangal" panose="02040503050203030202" pitchFamily="18" charset="0"/>
              </a:rPr>
              <a:t> B, </a:t>
            </a:r>
            <a:r>
              <a:rPr lang="en-GB" sz="1400" kern="100" dirty="0" err="1">
                <a:effectLst/>
                <a:ea typeface="Calibri" panose="020F0502020204030204" pitchFamily="34" charset="0"/>
                <a:cs typeface="Mangal" panose="02040503050203030202" pitchFamily="18" charset="0"/>
              </a:rPr>
              <a:t>Vasilevskis</a:t>
            </a:r>
            <a:r>
              <a:rPr lang="en-GB" sz="1400" kern="100" dirty="0">
                <a:effectLst/>
                <a:ea typeface="Calibri" panose="020F0502020204030204" pitchFamily="34" charset="0"/>
                <a:cs typeface="Mangal" panose="02040503050203030202" pitchFamily="18" charset="0"/>
              </a:rPr>
              <a:t> EE. Reducing Hospital Readmission: Current Strategies and Future Directions. </a:t>
            </a:r>
            <a:r>
              <a:rPr lang="en-GB" sz="1400" kern="100" dirty="0" err="1">
                <a:effectLst/>
                <a:ea typeface="Calibri" panose="020F0502020204030204" pitchFamily="34" charset="0"/>
                <a:cs typeface="Mangal" panose="02040503050203030202" pitchFamily="18" charset="0"/>
              </a:rPr>
              <a:t>Annu</a:t>
            </a:r>
            <a:r>
              <a:rPr lang="en-GB" sz="1400" kern="100" dirty="0">
                <a:effectLst/>
                <a:ea typeface="Calibri" panose="020F0502020204030204" pitchFamily="34" charset="0"/>
                <a:cs typeface="Mangal" panose="02040503050203030202" pitchFamily="18" charset="0"/>
              </a:rPr>
              <a:t> Rev Med 2014;65:471–85.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effectLst/>
                <a:ea typeface="Calibri" panose="020F0502020204030204" pitchFamily="34" charset="0"/>
                <a:cs typeface="Mangal" panose="02040503050203030202" pitchFamily="18" charset="0"/>
              </a:rPr>
              <a:t>11. </a:t>
            </a:r>
            <a:r>
              <a:rPr lang="en-GB" sz="1400" kern="100" dirty="0" err="1">
                <a:effectLst/>
                <a:ea typeface="Calibri" panose="020F0502020204030204" pitchFamily="34" charset="0"/>
                <a:cs typeface="Mangal" panose="02040503050203030202" pitchFamily="18" charset="0"/>
              </a:rPr>
              <a:t>Dharmarajan</a:t>
            </a:r>
            <a:r>
              <a:rPr lang="en-GB" sz="1400" kern="100" dirty="0">
                <a:effectLst/>
                <a:ea typeface="Calibri" panose="020F0502020204030204" pitchFamily="34" charset="0"/>
                <a:cs typeface="Mangal" panose="02040503050203030202" pitchFamily="18" charset="0"/>
              </a:rPr>
              <a:t> K, Hsieh AF, Lin Z, Bueno H, Ross JS, Horwitz LI, et al. Diagnoses and Timing of 30-Day Readmissions after Hospitalization For Heart Failure, Acute Myocardial Infarction, or Pneumonia. JAMA J Am Med Assoc 2013;309(4):355–63. </a:t>
            </a:r>
            <a:endParaRPr lang="en-IN" sz="1400" kern="100" dirty="0">
              <a:effectLst/>
              <a:ea typeface="Calibri" panose="020F0502020204030204" pitchFamily="34" charset="0"/>
              <a:cs typeface="Mangal" panose="02040503050203030202" pitchFamily="18" charset="0"/>
            </a:endParaRPr>
          </a:p>
        </p:txBody>
      </p:sp>
      <p:sp>
        <p:nvSpPr>
          <p:cNvPr id="4" name="Footer Placeholder 3">
            <a:extLst>
              <a:ext uri="{FF2B5EF4-FFF2-40B4-BE49-F238E27FC236}">
                <a16:creationId xmlns:a16="http://schemas.microsoft.com/office/drawing/2014/main" id="{BA6BC351-F8F3-57C7-6516-D8352B33A9A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22</a:t>
            </a:fld>
            <a:endParaRPr lang="en-IN"/>
          </a:p>
        </p:txBody>
      </p:sp>
    </p:spTree>
    <p:extLst>
      <p:ext uri="{BB962C8B-B14F-4D97-AF65-F5344CB8AC3E}">
        <p14:creationId xmlns:p14="http://schemas.microsoft.com/office/powerpoint/2010/main" val="149243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38200" y="365125"/>
            <a:ext cx="10515600" cy="698131"/>
          </a:xfrm>
        </p:spPr>
        <p:txBody>
          <a:bodyPr/>
          <a:lstStyle/>
          <a:p>
            <a:pPr algn="ctr"/>
            <a:r>
              <a:rPr lang="en-IN" b="1" dirty="0"/>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838200" y="1063256"/>
            <a:ext cx="10515600" cy="5113707"/>
          </a:xfrm>
        </p:spPr>
        <p:txBody>
          <a:bodyPr>
            <a:normAutofit fontScale="92500" lnSpcReduction="20000"/>
          </a:bodyPr>
          <a:lstStyle/>
          <a:p>
            <a:pPr marL="146050" indent="0">
              <a:buNone/>
            </a:pPr>
            <a:r>
              <a:rPr lang="en-GB" sz="1400" kern="100" dirty="0">
                <a:solidFill>
                  <a:srgbClr val="000000"/>
                </a:solidFill>
                <a:effectLst/>
                <a:ea typeface="Calibri" panose="020F0502020204030204" pitchFamily="34" charset="0"/>
                <a:cs typeface="Mangal" panose="02040503050203030202" pitchFamily="18" charset="0"/>
              </a:rPr>
              <a:t>12. Doshi S, Wish JB. Strategies to Reduce Rehospitalization in Patients with CKD and Kidney Failure. Clin J Am Soc Nephrol 2021;16(2):328.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solidFill>
                  <a:srgbClr val="000000"/>
                </a:solidFill>
                <a:effectLst/>
                <a:ea typeface="Calibri" panose="020F0502020204030204" pitchFamily="34" charset="0"/>
                <a:cs typeface="Mangal" panose="02040503050203030202" pitchFamily="18" charset="0"/>
              </a:rPr>
              <a:t>13. Diamond J, DeVore AD. New Strategies to Prevent Rehospitalizations for Heart Failure. </a:t>
            </a:r>
            <a:r>
              <a:rPr lang="en-GB" sz="1400" kern="100" dirty="0" err="1">
                <a:solidFill>
                  <a:srgbClr val="000000"/>
                </a:solidFill>
                <a:effectLst/>
                <a:ea typeface="Calibri" panose="020F0502020204030204" pitchFamily="34" charset="0"/>
                <a:cs typeface="Mangal" panose="02040503050203030202" pitchFamily="18" charset="0"/>
              </a:rPr>
              <a:t>Curr</a:t>
            </a:r>
            <a:r>
              <a:rPr lang="en-GB" sz="1400" kern="100" dirty="0">
                <a:solidFill>
                  <a:srgbClr val="000000"/>
                </a:solidFill>
                <a:effectLst/>
                <a:ea typeface="Calibri" panose="020F0502020204030204" pitchFamily="34" charset="0"/>
                <a:cs typeface="Mangal" panose="02040503050203030202" pitchFamily="18" charset="0"/>
              </a:rPr>
              <a:t> Treat Options Cardiovasc Med 2022;24(12):199–212.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solidFill>
                  <a:srgbClr val="000000"/>
                </a:solidFill>
                <a:effectLst/>
                <a:ea typeface="Calibri" panose="020F0502020204030204" pitchFamily="34" charset="0"/>
                <a:cs typeface="Mangal" panose="02040503050203030202" pitchFamily="18" charset="0"/>
              </a:rPr>
              <a:t>14. </a:t>
            </a:r>
            <a:r>
              <a:rPr lang="en-GB" sz="1400" kern="100" dirty="0" err="1">
                <a:solidFill>
                  <a:srgbClr val="000000"/>
                </a:solidFill>
                <a:effectLst/>
                <a:ea typeface="Calibri" panose="020F0502020204030204" pitchFamily="34" charset="0"/>
                <a:cs typeface="Mangal" panose="02040503050203030202" pitchFamily="18" charset="0"/>
              </a:rPr>
              <a:t>Altfeld</a:t>
            </a:r>
            <a:r>
              <a:rPr lang="en-GB" sz="1400" kern="100" dirty="0">
                <a:solidFill>
                  <a:srgbClr val="000000"/>
                </a:solidFill>
                <a:effectLst/>
                <a:ea typeface="Calibri" panose="020F0502020204030204" pitchFamily="34" charset="0"/>
                <a:cs typeface="Mangal" panose="02040503050203030202" pitchFamily="18" charset="0"/>
              </a:rPr>
              <a:t> SJ, Shier GE, Rooney M, Johnson TJ, Golden RL, </a:t>
            </a:r>
            <a:r>
              <a:rPr lang="en-GB" sz="1400" kern="100" dirty="0" err="1">
                <a:solidFill>
                  <a:srgbClr val="000000"/>
                </a:solidFill>
                <a:effectLst/>
                <a:ea typeface="Calibri" panose="020F0502020204030204" pitchFamily="34" charset="0"/>
                <a:cs typeface="Mangal" panose="02040503050203030202" pitchFamily="18" charset="0"/>
              </a:rPr>
              <a:t>Karavolos</a:t>
            </a:r>
            <a:r>
              <a:rPr lang="en-GB" sz="1400" kern="100" dirty="0">
                <a:solidFill>
                  <a:srgbClr val="000000"/>
                </a:solidFill>
                <a:effectLst/>
                <a:ea typeface="Calibri" panose="020F0502020204030204" pitchFamily="34" charset="0"/>
                <a:cs typeface="Mangal" panose="02040503050203030202" pitchFamily="18" charset="0"/>
              </a:rPr>
              <a:t> K, et al. Effects of an enhanced discharge planning intervention for hospitalized older adults: a randomized trial. The Gerontologist 2013;53(3):430–40.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solidFill>
                  <a:srgbClr val="000000"/>
                </a:solidFill>
                <a:effectLst/>
                <a:ea typeface="Calibri" panose="020F0502020204030204" pitchFamily="34" charset="0"/>
                <a:cs typeface="Mangal" panose="02040503050203030202" pitchFamily="18" charset="0"/>
              </a:rPr>
              <a:t>15. </a:t>
            </a:r>
            <a:r>
              <a:rPr lang="en-GB" sz="1400" kern="100" dirty="0" err="1">
                <a:solidFill>
                  <a:srgbClr val="000000"/>
                </a:solidFill>
                <a:effectLst/>
                <a:ea typeface="Calibri" panose="020F0502020204030204" pitchFamily="34" charset="0"/>
                <a:cs typeface="Mangal" panose="02040503050203030202" pitchFamily="18" charset="0"/>
              </a:rPr>
              <a:t>PatientEngagementHIT</a:t>
            </a:r>
            <a:r>
              <a:rPr lang="en-GB" sz="1400" kern="100" dirty="0">
                <a:solidFill>
                  <a:srgbClr val="000000"/>
                </a:solidFill>
                <a:effectLst/>
                <a:ea typeface="Calibri" panose="020F0502020204030204" pitchFamily="34" charset="0"/>
                <a:cs typeface="Mangal" panose="02040503050203030202" pitchFamily="18" charset="0"/>
              </a:rPr>
              <a:t>. Can Team-Based Care Coordination Models Boost Clinical Outcomes? [Internet]. PatientEngagementHIT2021 [cited 2023 May 23];Available from: https://</a:t>
            </a:r>
            <a:r>
              <a:rPr lang="en-GB" sz="1400" kern="100" dirty="0" err="1">
                <a:solidFill>
                  <a:srgbClr val="000000"/>
                </a:solidFill>
                <a:effectLst/>
                <a:ea typeface="Calibri" panose="020F0502020204030204" pitchFamily="34" charset="0"/>
                <a:cs typeface="Mangal" panose="02040503050203030202" pitchFamily="18" charset="0"/>
              </a:rPr>
              <a:t>patientengagementhit.com</a:t>
            </a:r>
            <a:r>
              <a:rPr lang="en-GB" sz="1400" kern="100" dirty="0">
                <a:solidFill>
                  <a:srgbClr val="000000"/>
                </a:solidFill>
                <a:effectLst/>
                <a:ea typeface="Calibri" panose="020F0502020204030204" pitchFamily="34" charset="0"/>
                <a:cs typeface="Mangal" panose="02040503050203030202" pitchFamily="18" charset="0"/>
              </a:rPr>
              <a:t>/news/can-team-based-care-coordination-models-boost-clinical-outcomes</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solidFill>
                  <a:srgbClr val="000000"/>
                </a:solidFill>
                <a:effectLst/>
                <a:ea typeface="Calibri" panose="020F0502020204030204" pitchFamily="34" charset="0"/>
                <a:cs typeface="Mangal" panose="02040503050203030202" pitchFamily="18" charset="0"/>
              </a:rPr>
              <a:t>16. </a:t>
            </a:r>
            <a:r>
              <a:rPr lang="en-GB" sz="1400" kern="100" dirty="0" err="1">
                <a:solidFill>
                  <a:srgbClr val="000000"/>
                </a:solidFill>
                <a:effectLst/>
                <a:ea typeface="Calibri" panose="020F0502020204030204" pitchFamily="34" charset="0"/>
                <a:cs typeface="Mangal" panose="02040503050203030202" pitchFamily="18" charset="0"/>
              </a:rPr>
              <a:t>Coppa</a:t>
            </a:r>
            <a:r>
              <a:rPr lang="en-GB" sz="1400" kern="100" dirty="0">
                <a:solidFill>
                  <a:srgbClr val="000000"/>
                </a:solidFill>
                <a:effectLst/>
                <a:ea typeface="Calibri" panose="020F0502020204030204" pitchFamily="34" charset="0"/>
                <a:cs typeface="Mangal" panose="02040503050203030202" pitchFamily="18" charset="0"/>
              </a:rPr>
              <a:t> K, Kim EJ, Oppenheim MI, Bock KR, </a:t>
            </a:r>
            <a:r>
              <a:rPr lang="en-GB" sz="1400" kern="100" dirty="0" err="1">
                <a:solidFill>
                  <a:srgbClr val="000000"/>
                </a:solidFill>
                <a:effectLst/>
                <a:ea typeface="Calibri" panose="020F0502020204030204" pitchFamily="34" charset="0"/>
                <a:cs typeface="Mangal" panose="02040503050203030202" pitchFamily="18" charset="0"/>
              </a:rPr>
              <a:t>Conigliaro</a:t>
            </a:r>
            <a:r>
              <a:rPr lang="en-GB" sz="1400" kern="100" dirty="0">
                <a:solidFill>
                  <a:srgbClr val="000000"/>
                </a:solidFill>
                <a:effectLst/>
                <a:ea typeface="Calibri" panose="020F0502020204030204" pitchFamily="34" charset="0"/>
                <a:cs typeface="Mangal" panose="02040503050203030202" pitchFamily="18" charset="0"/>
              </a:rPr>
              <a:t> J, Hirsch JS. Examination of Post-discharge Follow-up Appointment Status and 30-Day Readmission. J Gen Intern Med 2021;36(5):1214–21.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solidFill>
                  <a:srgbClr val="000000"/>
                </a:solidFill>
                <a:effectLst/>
                <a:ea typeface="Calibri" panose="020F0502020204030204" pitchFamily="34" charset="0"/>
                <a:cs typeface="Mangal" panose="02040503050203030202" pitchFamily="18" charset="0"/>
              </a:rPr>
              <a:t>17. </a:t>
            </a:r>
            <a:r>
              <a:rPr lang="en-GB" sz="1400" kern="100" dirty="0" err="1">
                <a:solidFill>
                  <a:srgbClr val="000000"/>
                </a:solidFill>
                <a:effectLst/>
                <a:ea typeface="Calibri" panose="020F0502020204030204" pitchFamily="34" charset="0"/>
                <a:cs typeface="Mangal" panose="02040503050203030202" pitchFamily="18" charset="0"/>
              </a:rPr>
              <a:t>Fadol</a:t>
            </a:r>
            <a:r>
              <a:rPr lang="en-GB" sz="1400" kern="100" dirty="0">
                <a:solidFill>
                  <a:srgbClr val="000000"/>
                </a:solidFill>
                <a:effectLst/>
                <a:ea typeface="Calibri" panose="020F0502020204030204" pitchFamily="34" charset="0"/>
                <a:cs typeface="Mangal" panose="02040503050203030202" pitchFamily="18" charset="0"/>
              </a:rPr>
              <a:t> A, Estrella J, Shelton V, </a:t>
            </a:r>
            <a:r>
              <a:rPr lang="en-GB" sz="1400" kern="100" dirty="0" err="1">
                <a:solidFill>
                  <a:srgbClr val="000000"/>
                </a:solidFill>
                <a:effectLst/>
                <a:ea typeface="Calibri" panose="020F0502020204030204" pitchFamily="34" charset="0"/>
                <a:cs typeface="Mangal" panose="02040503050203030202" pitchFamily="18" charset="0"/>
              </a:rPr>
              <a:t>Zaghian</a:t>
            </a:r>
            <a:r>
              <a:rPr lang="en-GB" sz="1400" kern="100" dirty="0">
                <a:solidFill>
                  <a:srgbClr val="000000"/>
                </a:solidFill>
                <a:effectLst/>
                <a:ea typeface="Calibri" panose="020F0502020204030204" pitchFamily="34" charset="0"/>
                <a:cs typeface="Mangal" panose="02040503050203030202" pitchFamily="18" charset="0"/>
              </a:rPr>
              <a:t> M, </a:t>
            </a:r>
            <a:r>
              <a:rPr lang="en-GB" sz="1400" kern="100" dirty="0" err="1">
                <a:solidFill>
                  <a:srgbClr val="000000"/>
                </a:solidFill>
                <a:effectLst/>
                <a:ea typeface="Calibri" panose="020F0502020204030204" pitchFamily="34" charset="0"/>
                <a:cs typeface="Mangal" panose="02040503050203030202" pitchFamily="18" charset="0"/>
              </a:rPr>
              <a:t>Vanbenschop</a:t>
            </a:r>
            <a:r>
              <a:rPr lang="en-GB" sz="1400" kern="100" dirty="0">
                <a:solidFill>
                  <a:srgbClr val="000000"/>
                </a:solidFill>
                <a:effectLst/>
                <a:ea typeface="Calibri" panose="020F0502020204030204" pitchFamily="34" charset="0"/>
                <a:cs typeface="Mangal" panose="02040503050203030202" pitchFamily="18" charset="0"/>
              </a:rPr>
              <a:t> D, Counts V, et al. A quality improvement approach to reducing hospital readmissions in patients with cancer and heart failure. Cardio-Oncol 2019;5(1):5.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solidFill>
                  <a:srgbClr val="000000"/>
                </a:solidFill>
                <a:effectLst/>
                <a:ea typeface="Calibri" panose="020F0502020204030204" pitchFamily="34" charset="0"/>
                <a:cs typeface="Mangal" panose="02040503050203030202" pitchFamily="18" charset="0"/>
              </a:rPr>
              <a:t>18. </a:t>
            </a:r>
            <a:r>
              <a:rPr lang="en-GB" sz="1400" kern="100" dirty="0" err="1">
                <a:solidFill>
                  <a:srgbClr val="000000"/>
                </a:solidFill>
                <a:effectLst/>
                <a:ea typeface="Calibri" panose="020F0502020204030204" pitchFamily="34" charset="0"/>
                <a:cs typeface="Mangal" panose="02040503050203030202" pitchFamily="18" charset="0"/>
              </a:rPr>
              <a:t>Facchinetti</a:t>
            </a:r>
            <a:r>
              <a:rPr lang="en-GB" sz="1400" kern="100" dirty="0">
                <a:solidFill>
                  <a:srgbClr val="000000"/>
                </a:solidFill>
                <a:effectLst/>
                <a:ea typeface="Calibri" panose="020F0502020204030204" pitchFamily="34" charset="0"/>
                <a:cs typeface="Mangal" panose="02040503050203030202" pitchFamily="18" charset="0"/>
              </a:rPr>
              <a:t> G, D’Angelo D, </a:t>
            </a:r>
            <a:r>
              <a:rPr lang="en-GB" sz="1400" kern="100" dirty="0" err="1">
                <a:solidFill>
                  <a:srgbClr val="000000"/>
                </a:solidFill>
                <a:effectLst/>
                <a:ea typeface="Calibri" panose="020F0502020204030204" pitchFamily="34" charset="0"/>
                <a:cs typeface="Mangal" panose="02040503050203030202" pitchFamily="18" charset="0"/>
              </a:rPr>
              <a:t>Piredda</a:t>
            </a:r>
            <a:r>
              <a:rPr lang="en-GB" sz="1400" kern="100" dirty="0">
                <a:solidFill>
                  <a:srgbClr val="000000"/>
                </a:solidFill>
                <a:effectLst/>
                <a:ea typeface="Calibri" panose="020F0502020204030204" pitchFamily="34" charset="0"/>
                <a:cs typeface="Mangal" panose="02040503050203030202" pitchFamily="18" charset="0"/>
              </a:rPr>
              <a:t> M, </a:t>
            </a:r>
            <a:r>
              <a:rPr lang="en-GB" sz="1400" kern="100" dirty="0" err="1">
                <a:solidFill>
                  <a:srgbClr val="000000"/>
                </a:solidFill>
                <a:effectLst/>
                <a:ea typeface="Calibri" panose="020F0502020204030204" pitchFamily="34" charset="0"/>
                <a:cs typeface="Mangal" panose="02040503050203030202" pitchFamily="18" charset="0"/>
              </a:rPr>
              <a:t>Petitti</a:t>
            </a:r>
            <a:r>
              <a:rPr lang="en-GB" sz="1400" kern="100" dirty="0">
                <a:solidFill>
                  <a:srgbClr val="000000"/>
                </a:solidFill>
                <a:effectLst/>
                <a:ea typeface="Calibri" panose="020F0502020204030204" pitchFamily="34" charset="0"/>
                <a:cs typeface="Mangal" panose="02040503050203030202" pitchFamily="18" charset="0"/>
              </a:rPr>
              <a:t> T, Matarese M, </a:t>
            </a:r>
            <a:r>
              <a:rPr lang="en-GB" sz="1400" kern="100" dirty="0" err="1">
                <a:solidFill>
                  <a:srgbClr val="000000"/>
                </a:solidFill>
                <a:effectLst/>
                <a:ea typeface="Calibri" panose="020F0502020204030204" pitchFamily="34" charset="0"/>
                <a:cs typeface="Mangal" panose="02040503050203030202" pitchFamily="18" charset="0"/>
              </a:rPr>
              <a:t>Oliveti</a:t>
            </a:r>
            <a:r>
              <a:rPr lang="en-GB" sz="1400" kern="100" dirty="0">
                <a:solidFill>
                  <a:srgbClr val="000000"/>
                </a:solidFill>
                <a:effectLst/>
                <a:ea typeface="Calibri" panose="020F0502020204030204" pitchFamily="34" charset="0"/>
                <a:cs typeface="Mangal" panose="02040503050203030202" pitchFamily="18" charset="0"/>
              </a:rPr>
              <a:t> A, et al. Continuity of care interventions for preventing hospital readmission of older people with chronic diseases: A meta-analysis. Int J </a:t>
            </a:r>
            <a:r>
              <a:rPr lang="en-GB" sz="1400" kern="100" dirty="0" err="1">
                <a:solidFill>
                  <a:srgbClr val="000000"/>
                </a:solidFill>
                <a:effectLst/>
                <a:ea typeface="Calibri" panose="020F0502020204030204" pitchFamily="34" charset="0"/>
                <a:cs typeface="Mangal" panose="02040503050203030202" pitchFamily="18" charset="0"/>
              </a:rPr>
              <a:t>Nurs</a:t>
            </a:r>
            <a:r>
              <a:rPr lang="en-GB" sz="1400" kern="100" dirty="0">
                <a:solidFill>
                  <a:srgbClr val="000000"/>
                </a:solidFill>
                <a:effectLst/>
                <a:ea typeface="Calibri" panose="020F0502020204030204" pitchFamily="34" charset="0"/>
                <a:cs typeface="Mangal" panose="02040503050203030202" pitchFamily="18" charset="0"/>
              </a:rPr>
              <a:t> Stud 2020;101:103396.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solidFill>
                  <a:srgbClr val="000000"/>
                </a:solidFill>
                <a:effectLst/>
                <a:ea typeface="Calibri" panose="020F0502020204030204" pitchFamily="34" charset="0"/>
                <a:cs typeface="Mangal" panose="02040503050203030202" pitchFamily="18" charset="0"/>
              </a:rPr>
              <a:t>19. </a:t>
            </a:r>
            <a:r>
              <a:rPr lang="en-GB" sz="1400" kern="100" dirty="0" err="1">
                <a:solidFill>
                  <a:srgbClr val="000000"/>
                </a:solidFill>
                <a:effectLst/>
                <a:ea typeface="Calibri" panose="020F0502020204030204" pitchFamily="34" charset="0"/>
                <a:cs typeface="Mangal" panose="02040503050203030202" pitchFamily="18" charset="0"/>
              </a:rPr>
              <a:t>Kashiwagi</a:t>
            </a:r>
            <a:r>
              <a:rPr lang="en-GB" sz="1400" kern="100" dirty="0">
                <a:solidFill>
                  <a:srgbClr val="000000"/>
                </a:solidFill>
                <a:effectLst/>
                <a:ea typeface="Calibri" panose="020F0502020204030204" pitchFamily="34" charset="0"/>
                <a:cs typeface="Mangal" panose="02040503050203030202" pitchFamily="18" charset="0"/>
              </a:rPr>
              <a:t> DT, Burton MC, Kirkland LL, Cha S, </a:t>
            </a:r>
            <a:r>
              <a:rPr lang="en-GB" sz="1400" kern="100" dirty="0" err="1">
                <a:solidFill>
                  <a:srgbClr val="000000"/>
                </a:solidFill>
                <a:effectLst/>
                <a:ea typeface="Calibri" panose="020F0502020204030204" pitchFamily="34" charset="0"/>
                <a:cs typeface="Mangal" panose="02040503050203030202" pitchFamily="18" charset="0"/>
              </a:rPr>
              <a:t>Varkey</a:t>
            </a:r>
            <a:r>
              <a:rPr lang="en-GB" sz="1400" kern="100" dirty="0">
                <a:solidFill>
                  <a:srgbClr val="000000"/>
                </a:solidFill>
                <a:effectLst/>
                <a:ea typeface="Calibri" panose="020F0502020204030204" pitchFamily="34" charset="0"/>
                <a:cs typeface="Mangal" panose="02040503050203030202" pitchFamily="18" charset="0"/>
              </a:rPr>
              <a:t> P. Do timely outpatient follow-up visits decrease hospital readmission rates? Am J Med Qual Off J Am Coll Med Qual 2012;27(1):11–5.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solidFill>
                  <a:srgbClr val="000000"/>
                </a:solidFill>
                <a:effectLst/>
                <a:ea typeface="Calibri" panose="020F0502020204030204" pitchFamily="34" charset="0"/>
                <a:cs typeface="Mangal" panose="02040503050203030202" pitchFamily="18" charset="0"/>
              </a:rPr>
              <a:t>20. Mueller SK, </a:t>
            </a:r>
            <a:r>
              <a:rPr lang="en-GB" sz="1400" kern="100" dirty="0" err="1">
                <a:solidFill>
                  <a:srgbClr val="000000"/>
                </a:solidFill>
                <a:effectLst/>
                <a:ea typeface="Calibri" panose="020F0502020204030204" pitchFamily="34" charset="0"/>
                <a:cs typeface="Mangal" panose="02040503050203030202" pitchFamily="18" charset="0"/>
              </a:rPr>
              <a:t>Sponsler</a:t>
            </a:r>
            <a:r>
              <a:rPr lang="en-GB" sz="1400" kern="100" dirty="0">
                <a:solidFill>
                  <a:srgbClr val="000000"/>
                </a:solidFill>
                <a:effectLst/>
                <a:ea typeface="Calibri" panose="020F0502020204030204" pitchFamily="34" charset="0"/>
                <a:cs typeface="Mangal" panose="02040503050203030202" pitchFamily="18" charset="0"/>
              </a:rPr>
              <a:t> KC, </a:t>
            </a:r>
            <a:r>
              <a:rPr lang="en-GB" sz="1400" kern="100" dirty="0" err="1">
                <a:solidFill>
                  <a:srgbClr val="000000"/>
                </a:solidFill>
                <a:effectLst/>
                <a:ea typeface="Calibri" panose="020F0502020204030204" pitchFamily="34" charset="0"/>
                <a:cs typeface="Mangal" panose="02040503050203030202" pitchFamily="18" charset="0"/>
              </a:rPr>
              <a:t>Kripalani</a:t>
            </a:r>
            <a:r>
              <a:rPr lang="en-GB" sz="1400" kern="100" dirty="0">
                <a:solidFill>
                  <a:srgbClr val="000000"/>
                </a:solidFill>
                <a:effectLst/>
                <a:ea typeface="Calibri" panose="020F0502020204030204" pitchFamily="34" charset="0"/>
                <a:cs typeface="Mangal" panose="02040503050203030202" pitchFamily="18" charset="0"/>
              </a:rPr>
              <a:t> S, </a:t>
            </a:r>
            <a:r>
              <a:rPr lang="en-GB" sz="1400" kern="100" dirty="0" err="1">
                <a:solidFill>
                  <a:srgbClr val="000000"/>
                </a:solidFill>
                <a:effectLst/>
                <a:ea typeface="Calibri" panose="020F0502020204030204" pitchFamily="34" charset="0"/>
                <a:cs typeface="Mangal" panose="02040503050203030202" pitchFamily="18" charset="0"/>
              </a:rPr>
              <a:t>Schnipper</a:t>
            </a:r>
            <a:r>
              <a:rPr lang="en-GB" sz="1400" kern="100" dirty="0">
                <a:solidFill>
                  <a:srgbClr val="000000"/>
                </a:solidFill>
                <a:effectLst/>
                <a:ea typeface="Calibri" panose="020F0502020204030204" pitchFamily="34" charset="0"/>
                <a:cs typeface="Mangal" panose="02040503050203030202" pitchFamily="18" charset="0"/>
              </a:rPr>
              <a:t> JL. Hospital-Based Medication Reconciliation Practices: A Systematic Review. Arch Intern Med 2012;172(14):1057–69.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solidFill>
                  <a:srgbClr val="000000"/>
                </a:solidFill>
                <a:effectLst/>
                <a:ea typeface="Calibri" panose="020F0502020204030204" pitchFamily="34" charset="0"/>
                <a:cs typeface="Mangal" panose="02040503050203030202" pitchFamily="18" charset="0"/>
              </a:rPr>
              <a:t>21. Roy CL, </a:t>
            </a:r>
            <a:r>
              <a:rPr lang="en-GB" sz="1400" kern="100" dirty="0" err="1">
                <a:solidFill>
                  <a:srgbClr val="000000"/>
                </a:solidFill>
                <a:effectLst/>
                <a:ea typeface="Calibri" panose="020F0502020204030204" pitchFamily="34" charset="0"/>
                <a:cs typeface="Mangal" panose="02040503050203030202" pitchFamily="18" charset="0"/>
              </a:rPr>
              <a:t>Kachalia</a:t>
            </a:r>
            <a:r>
              <a:rPr lang="en-GB" sz="1400" kern="100" dirty="0">
                <a:solidFill>
                  <a:srgbClr val="000000"/>
                </a:solidFill>
                <a:effectLst/>
                <a:ea typeface="Calibri" panose="020F0502020204030204" pitchFamily="34" charset="0"/>
                <a:cs typeface="Mangal" panose="02040503050203030202" pitchFamily="18" charset="0"/>
              </a:rPr>
              <a:t> A, Woolf S, Burdick E, Karson A, Gandhi TK. Hospital Readmissions: Physician Awareness and Communication Practices. J Gen Intern Med 2009;24(3):374–80. </a:t>
            </a:r>
            <a:endParaRPr lang="en-IN" sz="1400" kern="100" dirty="0">
              <a:effectLst/>
              <a:ea typeface="Calibri" panose="020F0502020204030204" pitchFamily="34" charset="0"/>
              <a:cs typeface="Mangal" panose="02040503050203030202" pitchFamily="18" charset="0"/>
            </a:endParaRPr>
          </a:p>
          <a:p>
            <a:pPr marL="146050" indent="0">
              <a:buNone/>
            </a:pPr>
            <a:r>
              <a:rPr lang="en-GB" sz="1400" kern="100" dirty="0">
                <a:solidFill>
                  <a:srgbClr val="000000"/>
                </a:solidFill>
                <a:effectLst/>
                <a:ea typeface="Calibri" panose="020F0502020204030204" pitchFamily="34" charset="0"/>
                <a:cs typeface="Mangal" panose="02040503050203030202" pitchFamily="18" charset="0"/>
              </a:rPr>
              <a:t>22. Peter D, Robinson P, Jordan M, Lawrence S, Casey K, Salas-Lopez D. Reducing readmissions using teach-back: enhancing patient and family education. J </a:t>
            </a:r>
            <a:r>
              <a:rPr lang="en-GB" sz="1400" kern="100" dirty="0" err="1">
                <a:solidFill>
                  <a:srgbClr val="000000"/>
                </a:solidFill>
                <a:effectLst/>
                <a:ea typeface="Calibri" panose="020F0502020204030204" pitchFamily="34" charset="0"/>
                <a:cs typeface="Mangal" panose="02040503050203030202" pitchFamily="18" charset="0"/>
              </a:rPr>
              <a:t>Nurs</a:t>
            </a:r>
            <a:r>
              <a:rPr lang="en-GB" sz="1400" kern="100" dirty="0">
                <a:solidFill>
                  <a:srgbClr val="000000"/>
                </a:solidFill>
                <a:effectLst/>
                <a:ea typeface="Calibri" panose="020F0502020204030204" pitchFamily="34" charset="0"/>
                <a:cs typeface="Mangal" panose="02040503050203030202" pitchFamily="18" charset="0"/>
              </a:rPr>
              <a:t> </a:t>
            </a:r>
            <a:r>
              <a:rPr lang="en-GB" sz="1400" kern="100" dirty="0" err="1">
                <a:solidFill>
                  <a:srgbClr val="000000"/>
                </a:solidFill>
                <a:effectLst/>
                <a:ea typeface="Calibri" panose="020F0502020204030204" pitchFamily="34" charset="0"/>
                <a:cs typeface="Mangal" panose="02040503050203030202" pitchFamily="18" charset="0"/>
              </a:rPr>
              <a:t>Adm</a:t>
            </a:r>
            <a:r>
              <a:rPr lang="en-GB" sz="1400" kern="100" dirty="0">
                <a:solidFill>
                  <a:srgbClr val="000000"/>
                </a:solidFill>
                <a:effectLst/>
                <a:ea typeface="Calibri" panose="020F0502020204030204" pitchFamily="34" charset="0"/>
                <a:cs typeface="Mangal" panose="02040503050203030202" pitchFamily="18" charset="0"/>
              </a:rPr>
              <a:t> 2015;45(1):35–42. </a:t>
            </a:r>
            <a:endParaRPr lang="en-IN" sz="1400" kern="100" dirty="0">
              <a:effectLst/>
              <a:ea typeface="Calibri" panose="020F0502020204030204" pitchFamily="34" charset="0"/>
              <a:cs typeface="Mangal" panose="02040503050203030202" pitchFamily="18" charset="0"/>
            </a:endParaRPr>
          </a:p>
          <a:p>
            <a:pPr marL="146050" indent="0">
              <a:buNone/>
            </a:pPr>
            <a:endParaRPr lang="en-IN" sz="1400" kern="100" dirty="0">
              <a:effectLst/>
              <a:ea typeface="Calibri" panose="020F0502020204030204" pitchFamily="34" charset="0"/>
              <a:cs typeface="Mangal" panose="02040503050203030202" pitchFamily="18" charset="0"/>
            </a:endParaRPr>
          </a:p>
        </p:txBody>
      </p:sp>
      <p:sp>
        <p:nvSpPr>
          <p:cNvPr id="4" name="Footer Placeholder 3">
            <a:extLst>
              <a:ext uri="{FF2B5EF4-FFF2-40B4-BE49-F238E27FC236}">
                <a16:creationId xmlns:a16="http://schemas.microsoft.com/office/drawing/2014/main" id="{BA6BC351-F8F3-57C7-6516-D8352B33A9A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23</a:t>
            </a:fld>
            <a:endParaRPr lang="en-IN"/>
          </a:p>
        </p:txBody>
      </p:sp>
    </p:spTree>
    <p:extLst>
      <p:ext uri="{BB962C8B-B14F-4D97-AF65-F5344CB8AC3E}">
        <p14:creationId xmlns:p14="http://schemas.microsoft.com/office/powerpoint/2010/main" val="632550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838200" y="365126"/>
            <a:ext cx="10515600" cy="872548"/>
          </a:xfrm>
        </p:spPr>
        <p:txBody>
          <a:bodyPr>
            <a:normAutofit/>
          </a:bodyPr>
          <a:lstStyle/>
          <a:p>
            <a:pPr algn="ctr"/>
            <a:r>
              <a:rPr lang="en-IN" b="1" dirty="0"/>
              <a:t>Pictorial Journey </a:t>
            </a:r>
            <a:r>
              <a:rPr lang="en-IN" b="1" dirty="0" smtClean="0"/>
              <a:t>(</a:t>
            </a:r>
            <a:r>
              <a:rPr lang="en-IN" b="1" dirty="0" smtClean="0"/>
              <a:t>Guidance from Mentor</a:t>
            </a:r>
            <a:r>
              <a:rPr lang="en-IN" b="1" dirty="0" smtClean="0"/>
              <a:t>)</a:t>
            </a:r>
            <a:endParaRPr lang="en-IN" b="1" dirty="0"/>
          </a:p>
        </p:txBody>
      </p:sp>
      <p:pic>
        <p:nvPicPr>
          <p:cNvPr id="6" name="Content Placeholder 5"/>
          <p:cNvPicPr>
            <a:picLocks noGrp="1" noChangeAspect="1"/>
          </p:cNvPicPr>
          <p:nvPr>
            <p:ph idx="1"/>
          </p:nvPr>
        </p:nvPicPr>
        <p:blipFill>
          <a:blip r:embed="rId2"/>
          <a:stretch>
            <a:fillRect/>
          </a:stretch>
        </p:blipFill>
        <p:spPr>
          <a:xfrm>
            <a:off x="2152073" y="1553033"/>
            <a:ext cx="8996218" cy="4358817"/>
          </a:xfrm>
          <a:prstGeom prst="rect">
            <a:avLst/>
          </a:prstGeom>
        </p:spPr>
      </p:pic>
      <p:sp>
        <p:nvSpPr>
          <p:cNvPr id="5" name="Footer Placeholder 4">
            <a:extLst>
              <a:ext uri="{FF2B5EF4-FFF2-40B4-BE49-F238E27FC236}">
                <a16:creationId xmlns:a16="http://schemas.microsoft.com/office/drawing/2014/main" id="{9B187AAF-6A0B-1393-C469-6E06803B7421}"/>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24</a:t>
            </a:fld>
            <a:endParaRPr lang="en-IN"/>
          </a:p>
        </p:txBody>
      </p:sp>
    </p:spTree>
    <p:extLst>
      <p:ext uri="{BB962C8B-B14F-4D97-AF65-F5344CB8AC3E}">
        <p14:creationId xmlns:p14="http://schemas.microsoft.com/office/powerpoint/2010/main" val="233393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838200" y="365126"/>
            <a:ext cx="10515600" cy="991394"/>
          </a:xfrm>
        </p:spPr>
        <p:txBody>
          <a:bodyPr/>
          <a:lstStyle/>
          <a:p>
            <a:pPr algn="ctr"/>
            <a:r>
              <a:rPr lang="en-IN" b="1" dirty="0"/>
              <a:t>Pictorial Journey </a:t>
            </a:r>
            <a:r>
              <a:rPr lang="en-IN" b="1" dirty="0" smtClean="0"/>
              <a:t>(</a:t>
            </a:r>
            <a:r>
              <a:rPr lang="en-IN" b="1" dirty="0" smtClean="0"/>
              <a:t>HR &amp; Team Members</a:t>
            </a:r>
            <a:r>
              <a:rPr lang="en-IN" b="1" dirty="0" smtClean="0"/>
              <a:t>)</a:t>
            </a:r>
            <a:endParaRPr lang="en-IN" b="1" dirty="0"/>
          </a:p>
        </p:txBody>
      </p:sp>
      <p:pic>
        <p:nvPicPr>
          <p:cNvPr id="6" name="Content Placeholder 5"/>
          <p:cNvPicPr>
            <a:picLocks noGrp="1" noChangeAspect="1"/>
          </p:cNvPicPr>
          <p:nvPr>
            <p:ph idx="1"/>
          </p:nvPr>
        </p:nvPicPr>
        <p:blipFill>
          <a:blip r:embed="rId2"/>
          <a:stretch>
            <a:fillRect/>
          </a:stretch>
        </p:blipFill>
        <p:spPr>
          <a:xfrm>
            <a:off x="1813358" y="1356520"/>
            <a:ext cx="8915400" cy="2428319"/>
          </a:xfrm>
          <a:prstGeom prst="rect">
            <a:avLst/>
          </a:prstGeom>
        </p:spPr>
      </p:pic>
      <p:sp>
        <p:nvSpPr>
          <p:cNvPr id="5" name="Footer Placeholder 4">
            <a:extLst>
              <a:ext uri="{FF2B5EF4-FFF2-40B4-BE49-F238E27FC236}">
                <a16:creationId xmlns:a16="http://schemas.microsoft.com/office/drawing/2014/main" id="{68ABA5A0-C039-E6BF-8014-4934B4E407B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25</a:t>
            </a:fld>
            <a:endParaRPr lang="en-IN"/>
          </a:p>
        </p:txBody>
      </p:sp>
      <p:pic>
        <p:nvPicPr>
          <p:cNvPr id="7" name="Picture 6"/>
          <p:cNvPicPr>
            <a:picLocks noChangeAspect="1"/>
          </p:cNvPicPr>
          <p:nvPr/>
        </p:nvPicPr>
        <p:blipFill>
          <a:blip r:embed="rId3"/>
          <a:stretch>
            <a:fillRect/>
          </a:stretch>
        </p:blipFill>
        <p:spPr>
          <a:xfrm>
            <a:off x="3861233" y="3918070"/>
            <a:ext cx="4819650" cy="2400300"/>
          </a:xfrm>
          <a:prstGeom prst="rect">
            <a:avLst/>
          </a:prstGeom>
        </p:spPr>
      </p:pic>
    </p:spTree>
    <p:extLst>
      <p:ext uri="{BB962C8B-B14F-4D97-AF65-F5344CB8AC3E}">
        <p14:creationId xmlns:p14="http://schemas.microsoft.com/office/powerpoint/2010/main" val="4112284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endParaRPr lang="en-IN" dirty="0"/>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26</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 (1/2)</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p:txBody>
          <a:bodyPr>
            <a:normAutofit fontScale="92500" lnSpcReduction="10000"/>
          </a:bodyPr>
          <a:lstStyle/>
          <a:p>
            <a:pPr marL="0" lvl="0" indent="0" algn="l" rtl="0">
              <a:spcBef>
                <a:spcPts val="0"/>
              </a:spcBef>
              <a:spcAft>
                <a:spcPts val="0"/>
              </a:spcAft>
              <a:buClr>
                <a:schemeClr val="dk1"/>
              </a:buClr>
              <a:buSzPts val="1100"/>
              <a:buFont typeface="Arial"/>
              <a:buNone/>
            </a:pPr>
            <a:r>
              <a:rPr lang="en-US" sz="2800" dirty="0">
                <a:solidFill>
                  <a:srgbClr val="000000"/>
                </a:solidFill>
                <a:effectLst/>
                <a:latin typeface="Century Gothic" panose="020B0502020202020204" pitchFamily="34" charset="0"/>
                <a:ea typeface="Times New Roman" panose="02020603050405020304" pitchFamily="18" charset="0"/>
              </a:rPr>
              <a:t>Hospital readmission is an unexpected morbidity burden over the patient and family as well as the over the public health system.</a:t>
            </a:r>
            <a:r>
              <a:rPr lang="en-US" sz="2800" baseline="30000" dirty="0">
                <a:solidFill>
                  <a:srgbClr val="000000"/>
                </a:solidFill>
                <a:effectLst/>
                <a:latin typeface="Century Gothic" panose="020B0502020202020204" pitchFamily="34" charset="0"/>
                <a:ea typeface="Times New Roman" panose="02020603050405020304" pitchFamily="18" charset="0"/>
              </a:rPr>
              <a:t>[1][2]</a:t>
            </a:r>
            <a:r>
              <a:rPr lang="en-US" sz="2800" dirty="0">
                <a:solidFill>
                  <a:srgbClr val="000000"/>
                </a:solidFill>
                <a:effectLst/>
                <a:latin typeface="Century Gothic" panose="020B0502020202020204" pitchFamily="34" charset="0"/>
                <a:ea typeface="Times New Roman" panose="02020603050405020304" pitchFamily="18" charset="0"/>
              </a:rPr>
              <a:t> </a:t>
            </a:r>
          </a:p>
          <a:p>
            <a:pPr marL="0" lvl="0" indent="0" algn="l" rtl="0">
              <a:spcBef>
                <a:spcPts val="0"/>
              </a:spcBef>
              <a:spcAft>
                <a:spcPts val="0"/>
              </a:spcAft>
              <a:buClr>
                <a:schemeClr val="dk1"/>
              </a:buClr>
              <a:buSzPts val="1100"/>
              <a:buFont typeface="Arial"/>
              <a:buNone/>
            </a:pPr>
            <a:endParaRPr lang="en-US" sz="2800" dirty="0">
              <a:solidFill>
                <a:srgbClr val="000000"/>
              </a:solidFill>
              <a:effectLst/>
              <a:latin typeface="Century Gothic" panose="020B0502020202020204" pitchFamily="34" charset="0"/>
              <a:ea typeface="Times New Roman" panose="02020603050405020304" pitchFamily="18" charset="0"/>
            </a:endParaRPr>
          </a:p>
          <a:p>
            <a:pPr marL="0" lvl="0" indent="0" algn="l" rtl="0">
              <a:spcBef>
                <a:spcPts val="0"/>
              </a:spcBef>
              <a:spcAft>
                <a:spcPts val="0"/>
              </a:spcAft>
              <a:buClr>
                <a:schemeClr val="dk1"/>
              </a:buClr>
              <a:buSzPts val="1100"/>
              <a:buFont typeface="Arial"/>
              <a:buNone/>
            </a:pPr>
            <a:r>
              <a:rPr lang="en-US" sz="2800" dirty="0">
                <a:solidFill>
                  <a:srgbClr val="000000"/>
                </a:solidFill>
                <a:effectLst/>
                <a:latin typeface="Century Gothic" panose="020B0502020202020204" pitchFamily="34" charset="0"/>
                <a:ea typeface="Times New Roman" panose="02020603050405020304" pitchFamily="18" charset="0"/>
              </a:rPr>
              <a:t>That’s why early hospital readmission (within 30 days of discharge) is considered as an indicator of hospital care quality. </a:t>
            </a:r>
          </a:p>
          <a:p>
            <a:pPr marL="0" lvl="0" indent="0" algn="l" rtl="0">
              <a:spcBef>
                <a:spcPts val="0"/>
              </a:spcBef>
              <a:spcAft>
                <a:spcPts val="0"/>
              </a:spcAft>
              <a:buClr>
                <a:schemeClr val="dk1"/>
              </a:buClr>
              <a:buSzPts val="1100"/>
              <a:buFont typeface="Arial"/>
              <a:buNone/>
            </a:pPr>
            <a:endParaRPr lang="en-US" sz="2800" dirty="0">
              <a:solidFill>
                <a:srgbClr val="000000"/>
              </a:solidFill>
              <a:effectLst/>
              <a:latin typeface="Century Gothic" panose="020B0502020202020204" pitchFamily="34" charset="0"/>
              <a:ea typeface="Times New Roman" panose="02020603050405020304" pitchFamily="18" charset="0"/>
            </a:endParaRPr>
          </a:p>
          <a:p>
            <a:pPr marL="0" lvl="0" indent="0" algn="l" rtl="0">
              <a:spcBef>
                <a:spcPts val="0"/>
              </a:spcBef>
              <a:spcAft>
                <a:spcPts val="0"/>
              </a:spcAft>
              <a:buClr>
                <a:schemeClr val="dk1"/>
              </a:buClr>
              <a:buSzPts val="1100"/>
              <a:buFont typeface="Arial"/>
              <a:buNone/>
            </a:pPr>
            <a:r>
              <a:rPr lang="en-US" sz="2800" dirty="0">
                <a:solidFill>
                  <a:srgbClr val="000000"/>
                </a:solidFill>
                <a:effectLst/>
                <a:latin typeface="Century Gothic" panose="020B0502020202020204" pitchFamily="34" charset="0"/>
                <a:ea typeface="Times New Roman" panose="02020603050405020304" pitchFamily="18" charset="0"/>
              </a:rPr>
              <a:t>High rate of readmission has impact upon the financial system of the health sector.</a:t>
            </a:r>
            <a:r>
              <a:rPr lang="en-US" sz="2800" baseline="30000" dirty="0">
                <a:solidFill>
                  <a:srgbClr val="000000"/>
                </a:solidFill>
                <a:effectLst/>
                <a:latin typeface="Century Gothic" panose="020B0502020202020204" pitchFamily="34" charset="0"/>
                <a:ea typeface="Times New Roman" panose="02020603050405020304" pitchFamily="18" charset="0"/>
              </a:rPr>
              <a:t>[3]</a:t>
            </a:r>
            <a:r>
              <a:rPr lang="en-US" sz="3600" dirty="0">
                <a:effectLst/>
                <a:latin typeface="Century Gothic" panose="020B0502020202020204" pitchFamily="34" charset="0"/>
              </a:rPr>
              <a:t> </a:t>
            </a:r>
            <a:endParaRPr lang="en-US" dirty="0">
              <a:latin typeface="Century Gothic" panose="020B0502020202020204" pitchFamily="34" charset="0"/>
            </a:endParaRPr>
          </a:p>
          <a:p>
            <a:endParaRPr lang="en-IN" dirty="0"/>
          </a:p>
        </p:txBody>
      </p:sp>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2592925" y="631260"/>
            <a:ext cx="8911687" cy="1280890"/>
          </a:xfrm>
        </p:spPr>
        <p:txBody>
          <a:bodyPr/>
          <a:lstStyle/>
          <a:p>
            <a:pPr algn="ctr"/>
            <a:r>
              <a:rPr lang="en-IN" b="1" dirty="0"/>
              <a:t>Introduction (2/2)</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2589212" y="1496291"/>
            <a:ext cx="8915400" cy="4414931"/>
          </a:xfrm>
        </p:spPr>
        <p:txBody>
          <a:bodyPr>
            <a:normAutofit fontScale="55000" lnSpcReduction="20000"/>
          </a:bodyPr>
          <a:lstStyle/>
          <a:p>
            <a:pPr marL="0" indent="0">
              <a:buClr>
                <a:schemeClr val="dk1"/>
              </a:buClr>
              <a:buSzPts val="1100"/>
              <a:buNone/>
            </a:pPr>
            <a:r>
              <a:rPr lang="en-IN" sz="4400" dirty="0">
                <a:solidFill>
                  <a:srgbClr val="212121"/>
                </a:solidFill>
                <a:effectLst/>
                <a:latin typeface="Century Gothic" panose="020B0502020202020204" pitchFamily="34" charset="0"/>
                <a:ea typeface="Times New Roman" panose="02020603050405020304" pitchFamily="18" charset="0"/>
              </a:rPr>
              <a:t>There are several strategies to improving the care they receive before and after discharge to prevent the avoidable hospital readmission. </a:t>
            </a:r>
          </a:p>
          <a:p>
            <a:pPr marL="285750" indent="-285750">
              <a:buClr>
                <a:schemeClr val="dk1"/>
              </a:buClr>
              <a:buSzPts val="1100"/>
              <a:buFont typeface="Arial" panose="020B0604020202020204" pitchFamily="34" charset="0"/>
              <a:buChar char="•"/>
            </a:pPr>
            <a:endParaRPr lang="en-IN" sz="4400" dirty="0">
              <a:solidFill>
                <a:srgbClr val="212121"/>
              </a:solidFill>
              <a:effectLst/>
              <a:latin typeface="Century Gothic" panose="020B0502020202020204" pitchFamily="34" charset="0"/>
              <a:ea typeface="Times New Roman" panose="02020603050405020304" pitchFamily="18" charset="0"/>
            </a:endParaRPr>
          </a:p>
          <a:p>
            <a:pPr marL="0" indent="0">
              <a:buClr>
                <a:schemeClr val="dk1"/>
              </a:buClr>
              <a:buSzPts val="1100"/>
              <a:buNone/>
            </a:pPr>
            <a:r>
              <a:rPr lang="en-IN" sz="4400" dirty="0">
                <a:solidFill>
                  <a:srgbClr val="212121"/>
                </a:solidFill>
                <a:effectLst/>
                <a:latin typeface="Century Gothic" panose="020B0502020202020204" pitchFamily="34" charset="0"/>
                <a:ea typeface="Times New Roman" panose="02020603050405020304" pitchFamily="18" charset="0"/>
              </a:rPr>
              <a:t>Out of them one is delivering efficient care coordination. </a:t>
            </a:r>
          </a:p>
          <a:p>
            <a:pPr marL="0" indent="0">
              <a:buClr>
                <a:schemeClr val="dk1"/>
              </a:buClr>
              <a:buSzPts val="1100"/>
              <a:buNone/>
            </a:pPr>
            <a:endParaRPr lang="en-IN" sz="2800" dirty="0">
              <a:solidFill>
                <a:srgbClr val="212121"/>
              </a:solidFill>
              <a:effectLst/>
              <a:latin typeface="Century Gothic" panose="020B0502020202020204" pitchFamily="34" charset="0"/>
              <a:ea typeface="Times New Roman" panose="02020603050405020304" pitchFamily="18" charset="0"/>
            </a:endParaRPr>
          </a:p>
          <a:p>
            <a:pPr marL="0" indent="0">
              <a:buClr>
                <a:schemeClr val="dk1"/>
              </a:buClr>
              <a:buSzPts val="1100"/>
              <a:buNone/>
            </a:pPr>
            <a:r>
              <a:rPr lang="en-IN" sz="3800" b="1" dirty="0">
                <a:solidFill>
                  <a:srgbClr val="212121"/>
                </a:solidFill>
                <a:effectLst/>
                <a:latin typeface="Century Gothic" panose="020B0502020202020204" pitchFamily="34" charset="0"/>
                <a:ea typeface="Times New Roman" panose="02020603050405020304" pitchFamily="18" charset="0"/>
              </a:rPr>
              <a:t>The standard definition is “</a:t>
            </a:r>
            <a:r>
              <a:rPr lang="en-IN" sz="3800" b="1" i="1" dirty="0">
                <a:solidFill>
                  <a:srgbClr val="1B1B1B"/>
                </a:solidFill>
                <a:effectLst/>
                <a:latin typeface="Century Gothic" panose="020B0502020202020204" pitchFamily="34" charset="0"/>
                <a:ea typeface="Times New Roman" panose="02020603050405020304" pitchFamily="18" charset="0"/>
              </a:rPr>
              <a:t>Care coordination is the deliberate organization of patient care activities between two or more participants (including the patient) involved in a patient's care to facilitate the appropriate delivery of health care services. Organizing care involves the marshalling of personnel and other resources needed to carry out all required patient care activities and is often managed by the exchange of information among participants responsible for different aspects of care."</a:t>
            </a:r>
            <a:r>
              <a:rPr lang="en-IN" sz="3800" b="1" i="1" baseline="30000" dirty="0">
                <a:solidFill>
                  <a:srgbClr val="000000"/>
                </a:solidFill>
                <a:effectLst/>
                <a:latin typeface="Century Gothic" panose="020B0502020202020204" pitchFamily="34" charset="0"/>
                <a:ea typeface="Times New Roman" panose="02020603050405020304" pitchFamily="18" charset="0"/>
              </a:rPr>
              <a:t>[3]</a:t>
            </a:r>
            <a:r>
              <a:rPr lang="en-IN" sz="3800" b="1" dirty="0">
                <a:effectLst/>
                <a:latin typeface="Century Gothic" panose="020B0502020202020204" pitchFamily="34" charset="0"/>
              </a:rPr>
              <a:t> </a:t>
            </a:r>
            <a:endParaRPr lang="en-IN" sz="3800" b="1" dirty="0">
              <a:latin typeface="Century Gothic" panose="020B0502020202020204" pitchFamily="34" charset="0"/>
            </a:endParaRPr>
          </a:p>
          <a:p>
            <a:endParaRPr lang="en-IN" dirty="0"/>
          </a:p>
        </p:txBody>
      </p:sp>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32840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 dirty="0"/>
              <a:t>RATIONALE</a:t>
            </a:r>
            <a:endParaRPr lang="en-IN" b="1" dirty="0"/>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p:txBody>
          <a:bodyPr>
            <a:normAutofit fontScale="70000" lnSpcReduction="20000"/>
          </a:bodyPr>
          <a:lstStyle/>
          <a:p>
            <a:pPr marL="6350" marR="1270" indent="-6350" algn="just">
              <a:lnSpc>
                <a:spcPct val="150000"/>
              </a:lnSpc>
              <a:spcAft>
                <a:spcPts val="80"/>
              </a:spcAft>
            </a:pPr>
            <a:r>
              <a:rPr lang="en-IN" sz="2800" i="1" kern="100" dirty="0">
                <a:solidFill>
                  <a:srgbClr val="1B1B1B"/>
                </a:solidFill>
                <a:effectLst/>
                <a:latin typeface="Century Gothic" panose="020B0502020202020204" pitchFamily="34" charset="0"/>
                <a:ea typeface="Times New Roman" panose="02020603050405020304" pitchFamily="18" charset="0"/>
              </a:rPr>
              <a:t>Efficient care coordination ensures </a:t>
            </a:r>
            <a:r>
              <a:rPr lang="en-IN" sz="2800" kern="100" dirty="0">
                <a:solidFill>
                  <a:srgbClr val="1B1B1B"/>
                </a:solidFill>
                <a:effectLst/>
                <a:latin typeface="Century Gothic" panose="020B0502020202020204" pitchFamily="34" charset="0"/>
                <a:ea typeface="Times New Roman" panose="02020603050405020304" pitchFamily="18" charset="0"/>
              </a:rPr>
              <a:t>smooth navigation and management in the clinical settings leading to safer and effective care. </a:t>
            </a:r>
          </a:p>
          <a:p>
            <a:pPr marL="6350" marR="1270" indent="-6350" algn="just">
              <a:lnSpc>
                <a:spcPct val="150000"/>
              </a:lnSpc>
              <a:spcAft>
                <a:spcPts val="80"/>
              </a:spcAft>
            </a:pPr>
            <a:r>
              <a:rPr lang="en-IN" sz="2800" kern="100" dirty="0">
                <a:solidFill>
                  <a:srgbClr val="1B1B1B"/>
                </a:solidFill>
                <a:latin typeface="Century Gothic" panose="020B0502020202020204" pitchFamily="34" charset="0"/>
                <a:ea typeface="Times New Roman" panose="02020603050405020304" pitchFamily="18" charset="0"/>
              </a:rPr>
              <a:t>S</a:t>
            </a:r>
            <a:r>
              <a:rPr lang="en-IN" sz="2800" kern="100" dirty="0">
                <a:solidFill>
                  <a:srgbClr val="1B1B1B"/>
                </a:solidFill>
                <a:effectLst/>
                <a:latin typeface="Century Gothic" panose="020B0502020202020204" pitchFamily="34" charset="0"/>
                <a:ea typeface="Times New Roman" panose="02020603050405020304" pitchFamily="18" charset="0"/>
              </a:rPr>
              <a:t>everal studies was found effective in different scenario, still a detailed </a:t>
            </a:r>
            <a:r>
              <a:rPr lang="en-IN" sz="2800" kern="100" dirty="0">
                <a:solidFill>
                  <a:srgbClr val="1B1B1B"/>
                </a:solidFill>
                <a:latin typeface="Century Gothic" panose="020B0502020202020204" pitchFamily="34" charset="0"/>
                <a:ea typeface="Times New Roman" panose="02020603050405020304" pitchFamily="18" charset="0"/>
              </a:rPr>
              <a:t>understanding on the </a:t>
            </a:r>
            <a:r>
              <a:rPr lang="en-IN" sz="2800" kern="100" dirty="0">
                <a:solidFill>
                  <a:srgbClr val="1B1B1B"/>
                </a:solidFill>
                <a:effectLst/>
                <a:latin typeface="Century Gothic" panose="020B0502020202020204" pitchFamily="34" charset="0"/>
                <a:ea typeface="Times New Roman" panose="02020603050405020304" pitchFamily="18" charset="0"/>
              </a:rPr>
              <a:t>effect of care-coordination is lacking. </a:t>
            </a:r>
          </a:p>
          <a:p>
            <a:pPr marL="6350" marR="1270" indent="-6350" algn="just">
              <a:lnSpc>
                <a:spcPct val="150000"/>
              </a:lnSpc>
              <a:spcAft>
                <a:spcPts val="80"/>
              </a:spcAft>
            </a:pPr>
            <a:r>
              <a:rPr lang="en-IN" sz="2800" kern="100" dirty="0">
                <a:solidFill>
                  <a:srgbClr val="1B1B1B"/>
                </a:solidFill>
                <a:effectLst/>
                <a:latin typeface="Century Gothic" panose="020B0502020202020204" pitchFamily="34" charset="0"/>
                <a:ea typeface="Times New Roman" panose="02020603050405020304" pitchFamily="18" charset="0"/>
              </a:rPr>
              <a:t>Filling the research gap and improvement of the scenario of high hospital re-admission.</a:t>
            </a:r>
            <a:endParaRPr lang="en-IN" sz="2800" kern="100" dirty="0">
              <a:solidFill>
                <a:srgbClr val="000000"/>
              </a:solidFill>
              <a:effectLst/>
              <a:latin typeface="Century Gothic" panose="020B0502020202020204" pitchFamily="34" charset="0"/>
              <a:ea typeface="Times New Roman" panose="02020603050405020304" pitchFamily="18" charset="0"/>
            </a:endParaRPr>
          </a:p>
          <a:p>
            <a:pPr marL="0" lvl="0" indent="0" algn="l" rtl="0">
              <a:lnSpc>
                <a:spcPct val="150000"/>
              </a:lnSpc>
              <a:spcBef>
                <a:spcPts val="1200"/>
              </a:spcBef>
              <a:spcAft>
                <a:spcPts val="1200"/>
              </a:spcAft>
              <a:buNone/>
            </a:pPr>
            <a:endParaRPr lang="en-IN" sz="2400" dirty="0">
              <a:latin typeface="Century Gothic" panose="020B0502020202020204" pitchFamily="34" charset="0"/>
            </a:endParaRPr>
          </a:p>
          <a:p>
            <a:endParaRPr lang="en-IN" dirty="0"/>
          </a:p>
        </p:txBody>
      </p:sp>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73122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lstStyle/>
          <a:p>
            <a:r>
              <a:rPr lang="en-IN" sz="2800" b="1" kern="100" dirty="0">
                <a:solidFill>
                  <a:srgbClr val="1B1B1B"/>
                </a:solidFill>
                <a:effectLst/>
                <a:latin typeface="Century Gothic" panose="020B0502020202020204" pitchFamily="34" charset="0"/>
                <a:ea typeface="Times New Roman" panose="02020603050405020304" pitchFamily="18" charset="0"/>
              </a:rPr>
              <a:t>Objective:</a:t>
            </a:r>
            <a:r>
              <a:rPr lang="en-IN" sz="2800" kern="100" dirty="0">
                <a:solidFill>
                  <a:srgbClr val="1B1B1B"/>
                </a:solidFill>
                <a:effectLst/>
                <a:latin typeface="Century Gothic" panose="020B0502020202020204" pitchFamily="34" charset="0"/>
                <a:ea typeface="Times New Roman" panose="02020603050405020304" pitchFamily="18" charset="0"/>
              </a:rPr>
              <a:t> To summarize the evidence on the reduction of hospital </a:t>
            </a:r>
            <a:r>
              <a:rPr lang="en-IN" sz="2800" kern="100" dirty="0" smtClean="0">
                <a:solidFill>
                  <a:srgbClr val="1B1B1B"/>
                </a:solidFill>
                <a:effectLst/>
                <a:latin typeface="Century Gothic" panose="020B0502020202020204" pitchFamily="34" charset="0"/>
                <a:ea typeface="Times New Roman" panose="02020603050405020304" pitchFamily="18" charset="0"/>
              </a:rPr>
              <a:t>re-admission through efficient </a:t>
            </a:r>
            <a:r>
              <a:rPr lang="en-IN" sz="2800" kern="100" dirty="0">
                <a:solidFill>
                  <a:srgbClr val="1B1B1B"/>
                </a:solidFill>
                <a:effectLst/>
                <a:latin typeface="Century Gothic" panose="020B0502020202020204" pitchFamily="34" charset="0"/>
                <a:ea typeface="Times New Roman" panose="02020603050405020304" pitchFamily="18" charset="0"/>
              </a:rPr>
              <a:t>care coordination between health organization and primary care provider</a:t>
            </a:r>
            <a:endParaRPr lang="en-IN" sz="2800" kern="100" dirty="0">
              <a:solidFill>
                <a:srgbClr val="000000"/>
              </a:solidFill>
              <a:effectLst/>
              <a:latin typeface="Century Gothic" panose="020B0502020202020204" pitchFamily="34" charset="0"/>
              <a:ea typeface="Times New Roman" panose="02020603050405020304" pitchFamily="18" charset="0"/>
            </a:endParaRPr>
          </a:p>
          <a:p>
            <a:endParaRPr lang="en-IN" dirty="0"/>
          </a:p>
        </p:txBody>
      </p:sp>
      <p:sp>
        <p:nvSpPr>
          <p:cNvPr id="5" name="Footer Placeholder 4">
            <a:extLst>
              <a:ext uri="{FF2B5EF4-FFF2-40B4-BE49-F238E27FC236}">
                <a16:creationId xmlns:a16="http://schemas.microsoft.com/office/drawing/2014/main" id="{8844328F-626B-70E2-D0C5-F16A1E592868}"/>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38200" y="365125"/>
            <a:ext cx="10515600" cy="623703"/>
          </a:xfrm>
        </p:spPr>
        <p:txBody>
          <a:bodyPr>
            <a:normAutofit fontScale="90000"/>
          </a:bodyPr>
          <a:lstStyle/>
          <a:p>
            <a:pPr algn="ctr"/>
            <a:r>
              <a:rPr lang="en-IN" b="1" dirty="0"/>
              <a:t>Methodology (1/2)</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200" y="1152907"/>
            <a:ext cx="10515600" cy="5568568"/>
          </a:xfrm>
        </p:spPr>
        <p:txBody>
          <a:bodyPr>
            <a:noAutofit/>
          </a:bodyPr>
          <a:lstStyle/>
          <a:p>
            <a:pPr marL="6350" marR="1270" indent="-6350" algn="just">
              <a:lnSpc>
                <a:spcPct val="100000"/>
              </a:lnSpc>
              <a:spcAft>
                <a:spcPts val="80"/>
              </a:spcAft>
            </a:pPr>
            <a:r>
              <a:rPr lang="en-IN" sz="1600" b="1" kern="100" dirty="0">
                <a:solidFill>
                  <a:srgbClr val="000000"/>
                </a:solidFill>
                <a:effectLst/>
                <a:latin typeface="Century Gothic" panose="020B0502020202020204" pitchFamily="34" charset="0"/>
                <a:ea typeface="Times New Roman" panose="02020603050405020304" pitchFamily="18" charset="0"/>
              </a:rPr>
              <a:t>Study </a:t>
            </a:r>
            <a:r>
              <a:rPr lang="en-IN" sz="1600" b="1" kern="100" dirty="0">
                <a:solidFill>
                  <a:srgbClr val="1B1B1B"/>
                </a:solidFill>
                <a:effectLst/>
                <a:latin typeface="Century Gothic" panose="020B0502020202020204" pitchFamily="34" charset="0"/>
                <a:ea typeface="Times New Roman" panose="02020603050405020304" pitchFamily="18" charset="0"/>
              </a:rPr>
              <a:t>Design:</a:t>
            </a:r>
            <a:r>
              <a:rPr lang="en-IN" sz="1600" kern="100" dirty="0">
                <a:solidFill>
                  <a:srgbClr val="1B1B1B"/>
                </a:solidFill>
                <a:effectLst/>
                <a:latin typeface="Century Gothic" panose="020B0502020202020204" pitchFamily="34" charset="0"/>
                <a:ea typeface="Times New Roman" panose="02020603050405020304" pitchFamily="18" charset="0"/>
              </a:rPr>
              <a:t> Narrative </a:t>
            </a:r>
            <a:r>
              <a:rPr lang="en-IN" sz="1600" kern="100" dirty="0" smtClean="0">
                <a:solidFill>
                  <a:srgbClr val="1B1B1B"/>
                </a:solidFill>
                <a:effectLst/>
                <a:latin typeface="Century Gothic" panose="020B0502020202020204" pitchFamily="34" charset="0"/>
                <a:ea typeface="Times New Roman" panose="02020603050405020304" pitchFamily="18" charset="0"/>
              </a:rPr>
              <a:t>review</a:t>
            </a:r>
          </a:p>
          <a:p>
            <a:pPr marL="6350" marR="1270" indent="-6350" algn="just">
              <a:lnSpc>
                <a:spcPct val="100000"/>
              </a:lnSpc>
              <a:spcAft>
                <a:spcPts val="80"/>
              </a:spcAft>
            </a:pPr>
            <a:r>
              <a:rPr lang="en-GB" sz="1600" b="1" kern="100" dirty="0" smtClean="0">
                <a:solidFill>
                  <a:srgbClr val="1B1B1B"/>
                </a:solidFill>
                <a:latin typeface="Century Gothic" panose="020B0502020202020204" pitchFamily="34" charset="0"/>
                <a:ea typeface="Times New Roman" panose="02020603050405020304" pitchFamily="18" charset="0"/>
              </a:rPr>
              <a:t>Study Type: Literature Search/ </a:t>
            </a:r>
            <a:r>
              <a:rPr lang="en-GB" sz="1600" b="1" kern="100" dirty="0" err="1" smtClean="0">
                <a:solidFill>
                  <a:srgbClr val="1B1B1B"/>
                </a:solidFill>
                <a:latin typeface="Century Gothic" panose="020B0502020202020204" pitchFamily="34" charset="0"/>
                <a:ea typeface="Times New Roman" panose="02020603050405020304" pitchFamily="18" charset="0"/>
              </a:rPr>
              <a:t>Revoew</a:t>
            </a:r>
            <a:endParaRPr lang="en-GB" sz="1600" b="1" kern="100" dirty="0" smtClean="0">
              <a:solidFill>
                <a:srgbClr val="1B1B1B"/>
              </a:solidFill>
              <a:latin typeface="Century Gothic" panose="020B0502020202020204" pitchFamily="34" charset="0"/>
              <a:ea typeface="Times New Roman" panose="02020603050405020304" pitchFamily="18" charset="0"/>
            </a:endParaRPr>
          </a:p>
          <a:p>
            <a:pPr marL="6350" marR="1270" indent="-6350" algn="just">
              <a:spcAft>
                <a:spcPts val="80"/>
              </a:spcAft>
            </a:pPr>
            <a:r>
              <a:rPr lang="en-GB" sz="1600" b="1" kern="100" dirty="0" smtClean="0">
                <a:solidFill>
                  <a:srgbClr val="1B1B1B"/>
                </a:solidFill>
                <a:effectLst/>
                <a:latin typeface="Century Gothic" panose="020B0502020202020204" pitchFamily="34" charset="0"/>
                <a:ea typeface="Times New Roman" panose="02020603050405020304" pitchFamily="18" charset="0"/>
              </a:rPr>
              <a:t>Database : </a:t>
            </a:r>
            <a:r>
              <a:rPr lang="en-IN" sz="1600" kern="100" dirty="0">
                <a:solidFill>
                  <a:srgbClr val="000000"/>
                </a:solidFill>
                <a:latin typeface="Century Gothic" panose="020B0502020202020204" pitchFamily="34" charset="0"/>
              </a:rPr>
              <a:t>PubMed, Scopus, </a:t>
            </a:r>
            <a:r>
              <a:rPr lang="en-IN" sz="1600" kern="100" dirty="0" err="1" smtClean="0">
                <a:solidFill>
                  <a:srgbClr val="000000"/>
                </a:solidFill>
                <a:latin typeface="Century Gothic" panose="020B0502020202020204" pitchFamily="34" charset="0"/>
              </a:rPr>
              <a:t>Embase</a:t>
            </a:r>
            <a:endParaRPr lang="en-GB" sz="1600" b="1" kern="100" dirty="0" smtClean="0">
              <a:solidFill>
                <a:srgbClr val="1B1B1B"/>
              </a:solidFill>
              <a:effectLst/>
              <a:latin typeface="Century Gothic" panose="020B0502020202020204" pitchFamily="34" charset="0"/>
              <a:ea typeface="Times New Roman" panose="02020603050405020304" pitchFamily="18" charset="0"/>
            </a:endParaRPr>
          </a:p>
          <a:p>
            <a:pPr marL="0" indent="0">
              <a:buNone/>
            </a:pPr>
            <a:r>
              <a:rPr lang="en-GB" sz="1600" b="1" kern="100" dirty="0" smtClean="0">
                <a:solidFill>
                  <a:srgbClr val="1B1B1B"/>
                </a:solidFill>
                <a:latin typeface="Century Gothic" panose="020B0502020202020204" pitchFamily="34" charset="0"/>
                <a:ea typeface="Times New Roman" panose="02020603050405020304" pitchFamily="18" charset="0"/>
              </a:rPr>
              <a:t> Search Terms : </a:t>
            </a:r>
          </a:p>
          <a:p>
            <a:pPr>
              <a:buFont typeface="+mj-lt"/>
              <a:buAutoNum type="arabicPeriod"/>
            </a:pPr>
            <a:r>
              <a:rPr lang="en-IN" sz="1600" dirty="0" smtClean="0">
                <a:solidFill>
                  <a:srgbClr val="374151"/>
                </a:solidFill>
              </a:rPr>
              <a:t>"</a:t>
            </a:r>
            <a:r>
              <a:rPr lang="en-IN" sz="1600" dirty="0">
                <a:solidFill>
                  <a:srgbClr val="374151"/>
                </a:solidFill>
              </a:rPr>
              <a:t>Care coordination"</a:t>
            </a:r>
          </a:p>
          <a:p>
            <a:pPr>
              <a:buFont typeface="+mj-lt"/>
              <a:buAutoNum type="arabicPeriod"/>
            </a:pPr>
            <a:r>
              <a:rPr lang="en-IN" sz="1600" dirty="0">
                <a:solidFill>
                  <a:srgbClr val="374151"/>
                </a:solidFill>
              </a:rPr>
              <a:t>"Hospital readmission"</a:t>
            </a:r>
          </a:p>
          <a:p>
            <a:pPr>
              <a:buFont typeface="+mj-lt"/>
              <a:buAutoNum type="arabicPeriod"/>
            </a:pPr>
            <a:r>
              <a:rPr lang="en-IN" sz="1600" dirty="0">
                <a:solidFill>
                  <a:srgbClr val="374151"/>
                </a:solidFill>
              </a:rPr>
              <a:t>"Re-hospitalization"</a:t>
            </a:r>
          </a:p>
          <a:p>
            <a:pPr>
              <a:buFont typeface="+mj-lt"/>
              <a:buAutoNum type="arabicPeriod"/>
            </a:pPr>
            <a:r>
              <a:rPr lang="en-IN" sz="1600" dirty="0">
                <a:solidFill>
                  <a:srgbClr val="374151"/>
                </a:solidFill>
              </a:rPr>
              <a:t>"Primary care provider”</a:t>
            </a:r>
          </a:p>
          <a:p>
            <a:pPr>
              <a:buFont typeface="+mj-lt"/>
              <a:buAutoNum type="arabicPeriod"/>
            </a:pPr>
            <a:r>
              <a:rPr lang="en-IN" sz="1600" kern="100" dirty="0">
                <a:ea typeface="Times New Roman" panose="02020603050405020304" pitchFamily="18" charset="0"/>
                <a:cs typeface="Mangal" panose="02040503050203030202" pitchFamily="18" charset="0"/>
              </a:rPr>
              <a:t>“Care transitions”</a:t>
            </a:r>
            <a:endParaRPr lang="en-IN" sz="1600" kern="100" dirty="0">
              <a:ea typeface="Calibri" panose="020F0502020204030204" pitchFamily="34" charset="0"/>
              <a:cs typeface="Mangal" panose="02040503050203030202" pitchFamily="18" charset="0"/>
            </a:endParaRPr>
          </a:p>
          <a:p>
            <a:pPr marL="0" marR="1270" indent="0" algn="just">
              <a:lnSpc>
                <a:spcPct val="100000"/>
              </a:lnSpc>
              <a:spcAft>
                <a:spcPts val="80"/>
              </a:spcAft>
              <a:buNone/>
            </a:pPr>
            <a:r>
              <a:rPr lang="en-IN" sz="1600" b="1" kern="100" dirty="0" smtClean="0">
                <a:solidFill>
                  <a:srgbClr val="1B1B1B"/>
                </a:solidFill>
                <a:effectLst/>
                <a:latin typeface="Century Gothic" panose="020B0502020202020204" pitchFamily="34" charset="0"/>
                <a:ea typeface="Times New Roman" panose="02020603050405020304" pitchFamily="18" charset="0"/>
              </a:rPr>
              <a:t>Study </a:t>
            </a:r>
            <a:r>
              <a:rPr lang="en-IN" sz="1600" b="1" kern="100" dirty="0">
                <a:solidFill>
                  <a:srgbClr val="1B1B1B"/>
                </a:solidFill>
                <a:effectLst/>
                <a:latin typeface="Century Gothic" panose="020B0502020202020204" pitchFamily="34" charset="0"/>
                <a:ea typeface="Times New Roman" panose="02020603050405020304" pitchFamily="18" charset="0"/>
              </a:rPr>
              <a:t>inclusion criteria: </a:t>
            </a:r>
            <a:endParaRPr lang="en-IN" sz="1600" b="1" kern="100" dirty="0" smtClean="0">
              <a:solidFill>
                <a:srgbClr val="1B1B1B"/>
              </a:solidFill>
              <a:effectLst/>
              <a:latin typeface="Century Gothic" panose="020B0502020202020204" pitchFamily="34" charset="0"/>
              <a:ea typeface="Times New Roman" panose="02020603050405020304" pitchFamily="18" charset="0"/>
            </a:endParaRPr>
          </a:p>
          <a:p>
            <a:pPr marL="857250" marR="1270" lvl="1" indent="-457200" algn="just">
              <a:spcAft>
                <a:spcPts val="80"/>
              </a:spcAft>
            </a:pPr>
            <a:r>
              <a:rPr lang="en-IN" kern="100" dirty="0" smtClean="0">
                <a:solidFill>
                  <a:srgbClr val="1B1B1B"/>
                </a:solidFill>
                <a:effectLst/>
                <a:latin typeface="Century Gothic" panose="020B0502020202020204" pitchFamily="34" charset="0"/>
                <a:ea typeface="Times New Roman" panose="02020603050405020304" pitchFamily="18" charset="0"/>
              </a:rPr>
              <a:t>All </a:t>
            </a:r>
            <a:r>
              <a:rPr lang="en-IN" kern="100" dirty="0">
                <a:solidFill>
                  <a:srgbClr val="1B1B1B"/>
                </a:solidFill>
                <a:effectLst/>
                <a:latin typeface="Century Gothic" panose="020B0502020202020204" pitchFamily="34" charset="0"/>
                <a:ea typeface="Times New Roman" panose="02020603050405020304" pitchFamily="18" charset="0"/>
              </a:rPr>
              <a:t>human studies published within last 10 years, and available in </a:t>
            </a:r>
            <a:r>
              <a:rPr lang="en-IN" kern="100" dirty="0" err="1" smtClean="0">
                <a:solidFill>
                  <a:srgbClr val="1B1B1B"/>
                </a:solidFill>
                <a:latin typeface="Century Gothic" panose="020B0502020202020204" pitchFamily="34" charset="0"/>
                <a:ea typeface="Times New Roman" panose="02020603050405020304" pitchFamily="18" charset="0"/>
              </a:rPr>
              <a:t>Pubmed</a:t>
            </a:r>
            <a:r>
              <a:rPr lang="en-IN" kern="100" dirty="0" smtClean="0">
                <a:solidFill>
                  <a:srgbClr val="1B1B1B"/>
                </a:solidFill>
                <a:effectLst/>
                <a:latin typeface="Century Gothic" panose="020B0502020202020204" pitchFamily="34" charset="0"/>
                <a:ea typeface="Times New Roman" panose="02020603050405020304" pitchFamily="18" charset="0"/>
              </a:rPr>
              <a:t>, Scopus, </a:t>
            </a:r>
            <a:r>
              <a:rPr lang="en-IN" kern="100" dirty="0" err="1" smtClean="0">
                <a:solidFill>
                  <a:srgbClr val="1B1B1B"/>
                </a:solidFill>
                <a:effectLst/>
                <a:latin typeface="Century Gothic" panose="020B0502020202020204" pitchFamily="34" charset="0"/>
                <a:ea typeface="Times New Roman" panose="02020603050405020304" pitchFamily="18" charset="0"/>
              </a:rPr>
              <a:t>Embase</a:t>
            </a:r>
            <a:r>
              <a:rPr lang="en-IN" kern="100" dirty="0" smtClean="0">
                <a:solidFill>
                  <a:srgbClr val="1B1B1B"/>
                </a:solidFill>
                <a:effectLst/>
                <a:latin typeface="Century Gothic" panose="020B0502020202020204" pitchFamily="34" charset="0"/>
                <a:ea typeface="Times New Roman" panose="02020603050405020304" pitchFamily="18" charset="0"/>
              </a:rPr>
              <a:t> </a:t>
            </a:r>
            <a:r>
              <a:rPr lang="en-IN" kern="100" dirty="0">
                <a:solidFill>
                  <a:srgbClr val="1B1B1B"/>
                </a:solidFill>
                <a:effectLst/>
                <a:latin typeface="Century Gothic" panose="020B0502020202020204" pitchFamily="34" charset="0"/>
                <a:ea typeface="Times New Roman" panose="02020603050405020304" pitchFamily="18" charset="0"/>
              </a:rPr>
              <a:t>in English </a:t>
            </a:r>
            <a:r>
              <a:rPr lang="en-IN" kern="100" dirty="0" smtClean="0">
                <a:solidFill>
                  <a:srgbClr val="1B1B1B"/>
                </a:solidFill>
                <a:effectLst/>
                <a:latin typeface="Century Gothic" panose="020B0502020202020204" pitchFamily="34" charset="0"/>
                <a:ea typeface="Times New Roman" panose="02020603050405020304" pitchFamily="18" charset="0"/>
              </a:rPr>
              <a:t>language</a:t>
            </a:r>
            <a:r>
              <a:rPr lang="en-IN" kern="100" dirty="0" smtClean="0">
                <a:solidFill>
                  <a:srgbClr val="1B1B1B"/>
                </a:solidFill>
                <a:latin typeface="Century Gothic" panose="020B0502020202020204" pitchFamily="34" charset="0"/>
                <a:ea typeface="Times New Roman" panose="02020603050405020304" pitchFamily="18" charset="0"/>
              </a:rPr>
              <a:t>.</a:t>
            </a:r>
          </a:p>
          <a:p>
            <a:pPr marL="857250" marR="1270" lvl="1" indent="-457200" algn="just">
              <a:spcAft>
                <a:spcPts val="80"/>
              </a:spcAft>
            </a:pPr>
            <a:r>
              <a:rPr lang="en-GB" kern="100" dirty="0" smtClean="0">
                <a:solidFill>
                  <a:srgbClr val="1B1B1B"/>
                </a:solidFill>
                <a:effectLst/>
                <a:latin typeface="Century Gothic" panose="020B0502020202020204" pitchFamily="34" charset="0"/>
                <a:ea typeface="Times New Roman" panose="02020603050405020304" pitchFamily="18" charset="0"/>
              </a:rPr>
              <a:t>Containing key words &amp; search term- </a:t>
            </a:r>
            <a:r>
              <a:rPr lang="en-GB" b="1" kern="100" dirty="0" smtClean="0">
                <a:solidFill>
                  <a:srgbClr val="1B1B1B"/>
                </a:solidFill>
                <a:effectLst/>
                <a:latin typeface="Century Gothic" panose="020B0502020202020204" pitchFamily="34" charset="0"/>
                <a:ea typeface="Times New Roman" panose="02020603050405020304" pitchFamily="18" charset="0"/>
              </a:rPr>
              <a:t>“Care coordination” “Hospital Readmission” “Re- hospitalization” “ Primary care provider” “Care transition”</a:t>
            </a:r>
            <a:endParaRPr lang="en-IN" b="1" kern="100" dirty="0">
              <a:solidFill>
                <a:srgbClr val="1B1B1B"/>
              </a:solidFill>
              <a:latin typeface="Century Gothic" panose="020B0502020202020204" pitchFamily="34" charset="0"/>
              <a:ea typeface="Times New Roman" panose="02020603050405020304" pitchFamily="18" charset="0"/>
            </a:endParaRPr>
          </a:p>
          <a:p>
            <a:pPr marL="857250" marR="1270" lvl="1" indent="-457200" algn="just">
              <a:spcAft>
                <a:spcPts val="80"/>
              </a:spcAft>
            </a:pPr>
            <a:r>
              <a:rPr lang="en-IN" kern="100" dirty="0">
                <a:solidFill>
                  <a:srgbClr val="1B1B1B"/>
                </a:solidFill>
                <a:latin typeface="Century Gothic" panose="020B0502020202020204" pitchFamily="34" charset="0"/>
                <a:ea typeface="Times New Roman" panose="02020603050405020304" pitchFamily="18" charset="0"/>
              </a:rPr>
              <a:t>O</a:t>
            </a:r>
            <a:r>
              <a:rPr lang="en-IN" kern="100" dirty="0" smtClean="0">
                <a:solidFill>
                  <a:srgbClr val="1B1B1B"/>
                </a:solidFill>
                <a:effectLst/>
                <a:latin typeface="Century Gothic" panose="020B0502020202020204" pitchFamily="34" charset="0"/>
                <a:ea typeface="Times New Roman" panose="02020603050405020304" pitchFamily="18" charset="0"/>
              </a:rPr>
              <a:t>riginal </a:t>
            </a:r>
            <a:r>
              <a:rPr lang="en-IN" kern="100" dirty="0">
                <a:solidFill>
                  <a:srgbClr val="1B1B1B"/>
                </a:solidFill>
                <a:effectLst/>
                <a:latin typeface="Century Gothic" panose="020B0502020202020204" pitchFamily="34" charset="0"/>
                <a:ea typeface="Times New Roman" panose="02020603050405020304" pitchFamily="18" charset="0"/>
              </a:rPr>
              <a:t>research, systematic review, assessed effect of care coordination to see hospital </a:t>
            </a:r>
            <a:r>
              <a:rPr lang="en-IN" kern="100" dirty="0" smtClean="0">
                <a:solidFill>
                  <a:srgbClr val="1B1B1B"/>
                </a:solidFill>
                <a:effectLst/>
                <a:latin typeface="Century Gothic" panose="020B0502020202020204" pitchFamily="34" charset="0"/>
                <a:ea typeface="Times New Roman" panose="02020603050405020304" pitchFamily="18" charset="0"/>
              </a:rPr>
              <a:t>readmission</a:t>
            </a:r>
            <a:endParaRPr lang="en-IN" kern="100" dirty="0">
              <a:solidFill>
                <a:srgbClr val="000000"/>
              </a:solidFill>
              <a:effectLst/>
              <a:latin typeface="Century Gothic" panose="020B0502020202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Methodology (2/3)</a:t>
            </a:r>
            <a:endParaRPr lang="en-IN" b="1" dirty="0"/>
          </a:p>
        </p:txBody>
      </p:sp>
      <p:sp>
        <p:nvSpPr>
          <p:cNvPr id="3" name="Content Placeholder 2"/>
          <p:cNvSpPr>
            <a:spLocks noGrp="1"/>
          </p:cNvSpPr>
          <p:nvPr>
            <p:ph idx="1"/>
          </p:nvPr>
        </p:nvSpPr>
        <p:spPr/>
        <p:txBody>
          <a:bodyPr/>
          <a:lstStyle/>
          <a:p>
            <a:pPr marL="6350" marR="1270" indent="-6350" algn="just">
              <a:lnSpc>
                <a:spcPct val="100000"/>
              </a:lnSpc>
              <a:spcAft>
                <a:spcPts val="80"/>
              </a:spcAft>
            </a:pPr>
            <a:r>
              <a:rPr lang="en-IN" sz="1600" b="1" kern="100" dirty="0">
                <a:solidFill>
                  <a:srgbClr val="1B1B1B"/>
                </a:solidFill>
                <a:latin typeface="Century Gothic" panose="020B0502020202020204" pitchFamily="34" charset="0"/>
                <a:ea typeface="Times New Roman" panose="02020603050405020304" pitchFamily="18" charset="0"/>
              </a:rPr>
              <a:t>Study exclusion criteria: </a:t>
            </a:r>
            <a:endParaRPr lang="en-IN" sz="1600" kern="100" dirty="0">
              <a:solidFill>
                <a:srgbClr val="1B1B1B"/>
              </a:solidFill>
              <a:latin typeface="Century Gothic" panose="020B0502020202020204" pitchFamily="34" charset="0"/>
              <a:ea typeface="Times New Roman" panose="02020603050405020304" pitchFamily="18" charset="0"/>
            </a:endParaRPr>
          </a:p>
          <a:p>
            <a:pPr marL="406400" marR="1270" lvl="1" indent="-6350" algn="just">
              <a:spcAft>
                <a:spcPts val="80"/>
              </a:spcAft>
            </a:pPr>
            <a:r>
              <a:rPr lang="en-GB" kern="100" dirty="0">
                <a:solidFill>
                  <a:srgbClr val="1B1B1B"/>
                </a:solidFill>
                <a:latin typeface="Century Gothic" panose="020B0502020202020204" pitchFamily="34" charset="0"/>
                <a:ea typeface="Times New Roman" panose="02020603050405020304" pitchFamily="18" charset="0"/>
              </a:rPr>
              <a:t> Articles where the abstract of key words are absent</a:t>
            </a:r>
          </a:p>
          <a:p>
            <a:pPr marL="406400" marR="1270" lvl="1" indent="-6350" algn="just">
              <a:spcAft>
                <a:spcPts val="80"/>
              </a:spcAft>
            </a:pPr>
            <a:r>
              <a:rPr lang="en-GB" kern="100" dirty="0">
                <a:solidFill>
                  <a:srgbClr val="1B1B1B"/>
                </a:solidFill>
                <a:latin typeface="Century Gothic" panose="020B0502020202020204" pitchFamily="34" charset="0"/>
                <a:ea typeface="Times New Roman" panose="02020603050405020304" pitchFamily="18" charset="0"/>
              </a:rPr>
              <a:t> </a:t>
            </a:r>
            <a:r>
              <a:rPr lang="en-GB" kern="100" dirty="0" err="1">
                <a:solidFill>
                  <a:srgbClr val="1B1B1B"/>
                </a:solidFill>
                <a:latin typeface="Century Gothic" panose="020B0502020202020204" pitchFamily="34" charset="0"/>
                <a:ea typeface="Times New Roman" panose="02020603050405020304" pitchFamily="18" charset="0"/>
              </a:rPr>
              <a:t>Pubmed</a:t>
            </a:r>
            <a:r>
              <a:rPr lang="en-GB" kern="100" dirty="0">
                <a:solidFill>
                  <a:srgbClr val="1B1B1B"/>
                </a:solidFill>
                <a:latin typeface="Century Gothic" panose="020B0502020202020204" pitchFamily="34" charset="0"/>
                <a:ea typeface="Times New Roman" panose="02020603050405020304" pitchFamily="18" charset="0"/>
              </a:rPr>
              <a:t> books containing the mentioned key words</a:t>
            </a:r>
          </a:p>
          <a:p>
            <a:pPr marL="406400" marR="1270" lvl="1" indent="-6350" algn="just">
              <a:spcAft>
                <a:spcPts val="80"/>
              </a:spcAft>
            </a:pPr>
            <a:r>
              <a:rPr lang="en-GB" kern="100" dirty="0">
                <a:solidFill>
                  <a:srgbClr val="1B1B1B"/>
                </a:solidFill>
                <a:latin typeface="Century Gothic" panose="020B0502020202020204" pitchFamily="34" charset="0"/>
                <a:ea typeface="Times New Roman" panose="02020603050405020304" pitchFamily="18" charset="0"/>
              </a:rPr>
              <a:t> Articles where full text is not available</a:t>
            </a:r>
            <a:endParaRPr lang="en-IN" kern="100" dirty="0">
              <a:solidFill>
                <a:srgbClr val="1B1B1B"/>
              </a:solidFill>
              <a:latin typeface="Century Gothic" panose="020B0502020202020204" pitchFamily="34" charset="0"/>
              <a:ea typeface="Times New Roman" panose="02020603050405020304" pitchFamily="18" charset="0"/>
            </a:endParaRPr>
          </a:p>
          <a:p>
            <a:pPr marL="6350" marR="1270" indent="-6350" algn="just">
              <a:lnSpc>
                <a:spcPct val="100000"/>
              </a:lnSpc>
              <a:spcAft>
                <a:spcPts val="80"/>
              </a:spcAft>
            </a:pPr>
            <a:r>
              <a:rPr lang="en-IN" sz="1600" b="1" kern="100" dirty="0">
                <a:solidFill>
                  <a:srgbClr val="1B1B1B"/>
                </a:solidFill>
                <a:latin typeface="Century Gothic" panose="020B0502020202020204" pitchFamily="34" charset="0"/>
                <a:ea typeface="Times New Roman" panose="02020603050405020304" pitchFamily="18" charset="0"/>
              </a:rPr>
              <a:t>Outcome indicator: </a:t>
            </a:r>
            <a:r>
              <a:rPr lang="en-IN" sz="1600" kern="100" dirty="0">
                <a:solidFill>
                  <a:srgbClr val="1B1B1B"/>
                </a:solidFill>
                <a:latin typeface="Century Gothic" panose="020B0502020202020204" pitchFamily="34" charset="0"/>
                <a:ea typeface="Times New Roman" panose="02020603050405020304" pitchFamily="18" charset="0"/>
              </a:rPr>
              <a:t>The principal outcome variable was the % reduction of patient readmission within 30 days of discharge. The conditions, reason of the readmission was the secondary outcome variable.</a:t>
            </a:r>
            <a:endParaRPr lang="en-IN" sz="1600" kern="100" dirty="0">
              <a:solidFill>
                <a:srgbClr val="000000"/>
              </a:solidFill>
              <a:latin typeface="Century Gothic" panose="020B0502020202020204" pitchFamily="34" charset="0"/>
              <a:ea typeface="Times New Roman" panose="02020603050405020304" pitchFamily="18" charset="0"/>
            </a:endParaRPr>
          </a:p>
          <a:p>
            <a:pPr marL="6350" marR="1270" indent="-6350" algn="just">
              <a:lnSpc>
                <a:spcPct val="100000"/>
              </a:lnSpc>
              <a:spcAft>
                <a:spcPts val="80"/>
              </a:spcAft>
            </a:pPr>
            <a:r>
              <a:rPr lang="en-IN" sz="1600" b="1" kern="100" dirty="0">
                <a:solidFill>
                  <a:srgbClr val="000000"/>
                </a:solidFill>
                <a:latin typeface="Century Gothic" panose="020B0502020202020204" pitchFamily="34" charset="0"/>
                <a:ea typeface="Times New Roman" panose="02020603050405020304" pitchFamily="18" charset="0"/>
              </a:rPr>
              <a:t>Sample size</a:t>
            </a:r>
            <a:r>
              <a:rPr lang="en-IN" sz="1600" kern="100" dirty="0">
                <a:solidFill>
                  <a:srgbClr val="000000"/>
                </a:solidFill>
                <a:latin typeface="Century Gothic" panose="020B0502020202020204" pitchFamily="34" charset="0"/>
                <a:ea typeface="Times New Roman" panose="02020603050405020304" pitchFamily="18" charset="0"/>
              </a:rPr>
              <a:t>: The available and eligible studies based on the search strategy (10 eligible studies)</a:t>
            </a:r>
          </a:p>
          <a:p>
            <a:pPr marL="6350" marR="1270" indent="-6350" algn="just">
              <a:lnSpc>
                <a:spcPct val="100000"/>
              </a:lnSpc>
              <a:spcAft>
                <a:spcPts val="80"/>
              </a:spcAft>
            </a:pPr>
            <a:r>
              <a:rPr lang="en-IN" sz="1600" b="1" kern="100" dirty="0">
                <a:solidFill>
                  <a:srgbClr val="000000"/>
                </a:solidFill>
                <a:latin typeface="Century Gothic" panose="020B0502020202020204" pitchFamily="34" charset="0"/>
                <a:ea typeface="Times New Roman" panose="02020603050405020304" pitchFamily="18" charset="0"/>
              </a:rPr>
              <a:t>Study tool</a:t>
            </a:r>
            <a:r>
              <a:rPr lang="en-IN" sz="1600" kern="100" dirty="0">
                <a:solidFill>
                  <a:srgbClr val="000000"/>
                </a:solidFill>
                <a:latin typeface="Century Gothic" panose="020B0502020202020204" pitchFamily="34" charset="0"/>
                <a:ea typeface="Times New Roman" panose="02020603050405020304" pitchFamily="18" charset="0"/>
              </a:rPr>
              <a:t>: Self-developed data extraction sheet will be used to find the relevant data in the literature and to summarize the data in tabular form and narration</a:t>
            </a:r>
            <a:endParaRPr lang="en-IN" sz="1600" dirty="0">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8</a:t>
            </a:fld>
            <a:endParaRPr lang="en-IN"/>
          </a:p>
        </p:txBody>
      </p:sp>
    </p:spTree>
    <p:extLst>
      <p:ext uri="{BB962C8B-B14F-4D97-AF65-F5344CB8AC3E}">
        <p14:creationId xmlns:p14="http://schemas.microsoft.com/office/powerpoint/2010/main" val="415320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t>Methodology (</a:t>
            </a:r>
            <a:r>
              <a:rPr lang="en-IN" b="1" dirty="0" smtClean="0"/>
              <a:t>2/3)</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838200" y="1292772"/>
            <a:ext cx="10515600" cy="4884191"/>
          </a:xfrm>
        </p:spPr>
        <p:txBody>
          <a:bodyPr>
            <a:normAutofit fontScale="77500" lnSpcReduction="20000"/>
          </a:bodyPr>
          <a:lstStyle/>
          <a:p>
            <a:pPr marL="6350" marR="1270" indent="-6350" algn="just">
              <a:lnSpc>
                <a:spcPct val="150000"/>
              </a:lnSpc>
              <a:spcAft>
                <a:spcPts val="80"/>
              </a:spcAft>
            </a:pPr>
            <a:r>
              <a:rPr lang="en-IN" sz="2800" b="1" kern="100" dirty="0">
                <a:solidFill>
                  <a:srgbClr val="000000"/>
                </a:solidFill>
                <a:effectLst/>
                <a:latin typeface="Century Gothic" panose="020B0502020202020204" pitchFamily="34" charset="0"/>
                <a:ea typeface="Times New Roman" panose="02020603050405020304" pitchFamily="18" charset="0"/>
              </a:rPr>
              <a:t>Study quality assessment: </a:t>
            </a:r>
            <a:r>
              <a:rPr lang="en-IN" sz="2800" kern="100" dirty="0" smtClean="0">
                <a:solidFill>
                  <a:srgbClr val="000000"/>
                </a:solidFill>
                <a:latin typeface="Century Gothic" panose="020B0502020202020204" pitchFamily="34" charset="0"/>
                <a:ea typeface="Times New Roman" panose="02020603050405020304" pitchFamily="18" charset="0"/>
              </a:rPr>
              <a:t>Selected articles were assessed </a:t>
            </a:r>
            <a:r>
              <a:rPr lang="en-IN" sz="2800" kern="100" dirty="0" smtClean="0">
                <a:solidFill>
                  <a:srgbClr val="000000"/>
                </a:solidFill>
                <a:effectLst/>
                <a:latin typeface="Century Gothic" panose="020B0502020202020204" pitchFamily="34" charset="0"/>
                <a:ea typeface="Times New Roman" panose="02020603050405020304" pitchFamily="18" charset="0"/>
              </a:rPr>
              <a:t>as </a:t>
            </a:r>
            <a:r>
              <a:rPr lang="en-IN" sz="2800" kern="100" dirty="0">
                <a:solidFill>
                  <a:srgbClr val="000000"/>
                </a:solidFill>
                <a:effectLst/>
                <a:latin typeface="Century Gothic" panose="020B0502020202020204" pitchFamily="34" charset="0"/>
                <a:ea typeface="Times New Roman" panose="02020603050405020304" pitchFamily="18" charset="0"/>
              </a:rPr>
              <a:t>per the standard </a:t>
            </a:r>
            <a:r>
              <a:rPr lang="en-IN" sz="2800" kern="100" dirty="0" smtClean="0">
                <a:solidFill>
                  <a:srgbClr val="000000"/>
                </a:solidFill>
                <a:effectLst/>
                <a:latin typeface="Century Gothic" panose="020B0502020202020204" pitchFamily="34" charset="0"/>
                <a:ea typeface="Times New Roman" panose="02020603050405020304" pitchFamily="18" charset="0"/>
              </a:rPr>
              <a:t>formats</a:t>
            </a:r>
          </a:p>
          <a:p>
            <a:pPr marL="406400" marR="1270" lvl="1" indent="-6350" algn="just">
              <a:lnSpc>
                <a:spcPct val="150000"/>
              </a:lnSpc>
              <a:spcAft>
                <a:spcPts val="80"/>
              </a:spcAft>
            </a:pPr>
            <a:r>
              <a:rPr lang="en-IN" sz="2600" kern="100" dirty="0" smtClean="0">
                <a:solidFill>
                  <a:srgbClr val="000000"/>
                </a:solidFill>
                <a:effectLst/>
                <a:latin typeface="Century Gothic" panose="020B0502020202020204" pitchFamily="34" charset="0"/>
                <a:ea typeface="Times New Roman" panose="02020603050405020304" pitchFamily="18" charset="0"/>
              </a:rPr>
              <a:t> </a:t>
            </a:r>
            <a:r>
              <a:rPr lang="en-IN" sz="2600" kern="100" dirty="0">
                <a:solidFill>
                  <a:srgbClr val="000000"/>
                </a:solidFill>
                <a:effectLst/>
                <a:latin typeface="Century Gothic" panose="020B0502020202020204" pitchFamily="34" charset="0"/>
                <a:ea typeface="Times New Roman" panose="02020603050405020304" pitchFamily="18" charset="0"/>
              </a:rPr>
              <a:t>New Castle Ottawa scale for observational </a:t>
            </a:r>
            <a:r>
              <a:rPr lang="en-IN" sz="2600" kern="100" dirty="0" smtClean="0">
                <a:solidFill>
                  <a:srgbClr val="000000"/>
                </a:solidFill>
                <a:effectLst/>
                <a:latin typeface="Century Gothic" panose="020B0502020202020204" pitchFamily="34" charset="0"/>
                <a:ea typeface="Times New Roman" panose="02020603050405020304" pitchFamily="18" charset="0"/>
              </a:rPr>
              <a:t>study </a:t>
            </a:r>
          </a:p>
          <a:p>
            <a:pPr marL="406400" marR="1270" lvl="1" indent="-6350" algn="just">
              <a:lnSpc>
                <a:spcPct val="150000"/>
              </a:lnSpc>
              <a:spcAft>
                <a:spcPts val="80"/>
              </a:spcAft>
            </a:pPr>
            <a:r>
              <a:rPr lang="en-IN" sz="2600" kern="100" dirty="0" smtClean="0">
                <a:solidFill>
                  <a:srgbClr val="000000"/>
                </a:solidFill>
                <a:effectLst/>
                <a:latin typeface="Century Gothic" panose="020B0502020202020204" pitchFamily="34" charset="0"/>
                <a:ea typeface="Times New Roman" panose="02020603050405020304" pitchFamily="18" charset="0"/>
              </a:rPr>
              <a:t>JBI </a:t>
            </a:r>
            <a:r>
              <a:rPr lang="en-IN" sz="2600" kern="100" dirty="0">
                <a:solidFill>
                  <a:srgbClr val="000000"/>
                </a:solidFill>
                <a:effectLst/>
                <a:latin typeface="Century Gothic" panose="020B0502020202020204" pitchFamily="34" charset="0"/>
                <a:ea typeface="Times New Roman" panose="02020603050405020304" pitchFamily="18" charset="0"/>
              </a:rPr>
              <a:t>quality checklist for quasi-experimental study</a:t>
            </a:r>
          </a:p>
          <a:p>
            <a:pPr marL="6350" marR="1270" indent="-6350" algn="just">
              <a:lnSpc>
                <a:spcPct val="150000"/>
              </a:lnSpc>
              <a:spcAft>
                <a:spcPts val="80"/>
              </a:spcAft>
            </a:pPr>
            <a:r>
              <a:rPr lang="en-IN" sz="2800" b="1" kern="100" dirty="0">
                <a:solidFill>
                  <a:srgbClr val="000000"/>
                </a:solidFill>
                <a:effectLst/>
                <a:latin typeface="Century Gothic" panose="020B0502020202020204" pitchFamily="34" charset="0"/>
                <a:ea typeface="Times New Roman" panose="02020603050405020304" pitchFamily="18" charset="0"/>
              </a:rPr>
              <a:t>Data analysis-</a:t>
            </a:r>
            <a:r>
              <a:rPr lang="en-IN" sz="2800" kern="100" dirty="0">
                <a:solidFill>
                  <a:srgbClr val="000000"/>
                </a:solidFill>
                <a:effectLst/>
                <a:latin typeface="Century Gothic" panose="020B0502020202020204" pitchFamily="34" charset="0"/>
                <a:ea typeface="Times New Roman" panose="02020603050405020304" pitchFamily="18" charset="0"/>
              </a:rPr>
              <a:t> Data was reviewed by narrative review and compared with the relevant </a:t>
            </a:r>
            <a:r>
              <a:rPr lang="en-IN" sz="2800" kern="100" dirty="0" smtClean="0">
                <a:solidFill>
                  <a:srgbClr val="000000"/>
                </a:solidFill>
                <a:effectLst/>
                <a:latin typeface="Century Gothic" panose="020B0502020202020204" pitchFamily="34" charset="0"/>
                <a:ea typeface="Times New Roman" panose="02020603050405020304" pitchFamily="18" charset="0"/>
              </a:rPr>
              <a:t>findings from the studies included. </a:t>
            </a:r>
            <a:r>
              <a:rPr lang="en-IN" sz="2800" kern="100" dirty="0">
                <a:solidFill>
                  <a:srgbClr val="000000"/>
                </a:solidFill>
                <a:effectLst/>
                <a:latin typeface="Century Gothic" panose="020B0502020202020204" pitchFamily="34" charset="0"/>
                <a:ea typeface="Times New Roman" panose="02020603050405020304" pitchFamily="18" charset="0"/>
              </a:rPr>
              <a:t>The </a:t>
            </a:r>
            <a:r>
              <a:rPr lang="en-IN" sz="2800" kern="100" dirty="0" smtClean="0">
                <a:solidFill>
                  <a:srgbClr val="000000"/>
                </a:solidFill>
                <a:effectLst/>
                <a:latin typeface="Century Gothic" panose="020B0502020202020204" pitchFamily="34" charset="0"/>
                <a:ea typeface="Times New Roman" panose="02020603050405020304" pitchFamily="18" charset="0"/>
              </a:rPr>
              <a:t>finding is </a:t>
            </a:r>
            <a:r>
              <a:rPr lang="en-IN" sz="2800" kern="100" dirty="0">
                <a:solidFill>
                  <a:srgbClr val="000000"/>
                </a:solidFill>
                <a:effectLst/>
                <a:latin typeface="Century Gothic" panose="020B0502020202020204" pitchFamily="34" charset="0"/>
                <a:ea typeface="Times New Roman" panose="02020603050405020304" pitchFamily="18" charset="0"/>
              </a:rPr>
              <a:t>summarized in tabulated form and by review of literature table.</a:t>
            </a:r>
          </a:p>
          <a:p>
            <a:pPr marL="6350" marR="1270" indent="-6350" algn="just">
              <a:lnSpc>
                <a:spcPct val="150000"/>
              </a:lnSpc>
              <a:spcAft>
                <a:spcPts val="80"/>
              </a:spcAft>
            </a:pPr>
            <a:r>
              <a:rPr lang="en-IN" sz="2800" b="1" dirty="0">
                <a:solidFill>
                  <a:srgbClr val="000000"/>
                </a:solidFill>
                <a:effectLst/>
                <a:latin typeface="Century Gothic" panose="020B0502020202020204" pitchFamily="34" charset="0"/>
                <a:ea typeface="Times New Roman" panose="02020603050405020304" pitchFamily="18" charset="0"/>
              </a:rPr>
              <a:t>Ethical considerations:</a:t>
            </a:r>
            <a:r>
              <a:rPr lang="en-IN" sz="2800" dirty="0">
                <a:solidFill>
                  <a:srgbClr val="000000"/>
                </a:solidFill>
                <a:effectLst/>
                <a:latin typeface="Century Gothic" panose="020B0502020202020204" pitchFamily="34" charset="0"/>
                <a:ea typeface="Times New Roman" panose="02020603050405020304" pitchFamily="18" charset="0"/>
              </a:rPr>
              <a:t> Since this is publicly available secondary data, ethical approval wouldn't need</a:t>
            </a:r>
            <a:endParaRPr lang="en-IN" sz="2000" dirty="0">
              <a:latin typeface="Century Gothic" panose="020B0502020202020204" pitchFamily="34" charset="0"/>
            </a:endParaRPr>
          </a:p>
          <a:p>
            <a:endParaRPr lang="en-IN" dirty="0"/>
          </a:p>
        </p:txBody>
      </p:sp>
      <p:sp>
        <p:nvSpPr>
          <p:cNvPr id="5" name="Footer Placeholder 4">
            <a:extLst>
              <a:ext uri="{FF2B5EF4-FFF2-40B4-BE49-F238E27FC236}">
                <a16:creationId xmlns:a16="http://schemas.microsoft.com/office/drawing/2014/main" id="{6F6DCD10-8A3E-7240-0E8B-DDE634E0B5E4}"/>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2062442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4558</TotalTime>
  <Words>2406</Words>
  <Application>Microsoft Office PowerPoint</Application>
  <PresentationFormat>Widescreen</PresentationFormat>
  <Paragraphs>486</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Cambria</vt:lpstr>
      <vt:lpstr>Century Gothic</vt:lpstr>
      <vt:lpstr>Mangal</vt:lpstr>
      <vt:lpstr>Times New Roman</vt:lpstr>
      <vt:lpstr>Wingdings</vt:lpstr>
      <vt:lpstr>Wingdings 3</vt:lpstr>
      <vt:lpstr>Wisp</vt:lpstr>
      <vt:lpstr>Reduction of re-hospitalization through care coordination between health care organizations and Primary Care Provider (PCP) IIHMR, Delhi</vt:lpstr>
      <vt:lpstr>Mentor Approval</vt:lpstr>
      <vt:lpstr>Introduction (1/2)</vt:lpstr>
      <vt:lpstr>Introduction (2/2)</vt:lpstr>
      <vt:lpstr>RATIONALE</vt:lpstr>
      <vt:lpstr>Objectives of Your Study</vt:lpstr>
      <vt:lpstr>Methodology (1/2)</vt:lpstr>
      <vt:lpstr>Methodology (2/3)</vt:lpstr>
      <vt:lpstr>Methodology (2/3)</vt:lpstr>
      <vt:lpstr>Search Result</vt:lpstr>
      <vt:lpstr>Results (1/8)</vt:lpstr>
      <vt:lpstr>PowerPoint Presentation</vt:lpstr>
      <vt:lpstr>PowerPoint Presentation</vt:lpstr>
      <vt:lpstr>Results (4/8)</vt:lpstr>
      <vt:lpstr>Results (5/8)</vt:lpstr>
      <vt:lpstr>Results (6/8)</vt:lpstr>
      <vt:lpstr>Results (7/8)</vt:lpstr>
      <vt:lpstr>PowerPoint Presentation</vt:lpstr>
      <vt:lpstr>Discussion</vt:lpstr>
      <vt:lpstr>Conclusion</vt:lpstr>
      <vt:lpstr>Application of the thesis topic in Doctor Alliance</vt:lpstr>
      <vt:lpstr>References</vt:lpstr>
      <vt:lpstr>References</vt:lpstr>
      <vt:lpstr>Pictorial Journey (Guidance from Mentor)</vt:lpstr>
      <vt:lpstr>Pictorial Journey (HR &amp; Team Members)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Afreen Hussain</cp:lastModifiedBy>
  <cp:revision>44</cp:revision>
  <dcterms:created xsi:type="dcterms:W3CDTF">2022-05-20T15:11:38Z</dcterms:created>
  <dcterms:modified xsi:type="dcterms:W3CDTF">2023-06-18T21:39:23Z</dcterms:modified>
</cp:coreProperties>
</file>