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3" r:id="rId8"/>
    <p:sldId id="274" r:id="rId9"/>
    <p:sldId id="275" r:id="rId10"/>
    <p:sldId id="263" r:id="rId11"/>
    <p:sldId id="264" r:id="rId12"/>
    <p:sldId id="265" r:id="rId13"/>
    <p:sldId id="276" r:id="rId14"/>
    <p:sldId id="266" r:id="rId15"/>
    <p:sldId id="267" r:id="rId16"/>
    <p:sldId id="268" r:id="rId17"/>
    <p:sldId id="269" r:id="rId18"/>
    <p:sldId id="270" r:id="rId19"/>
    <p:sldId id="271"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1F9724-1ADC-4B8C-8672-025B5CB88EFB}" type="datetimeFigureOut">
              <a:rPr lang="en-IN" smtClean="0"/>
              <a:t>19-06-2023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A4671B-4032-4096-9B30-2E4FA2EC86C4}"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41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1F9724-1ADC-4B8C-8672-025B5CB88EFB}" type="datetimeFigureOut">
              <a:rPr lang="en-IN" smtClean="0"/>
              <a:t>19-06-2023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A4671B-4032-4096-9B30-2E4FA2EC86C4}" type="slidenum">
              <a:rPr lang="en-IN" smtClean="0"/>
              <a:t>‹#›</a:t>
            </a:fld>
            <a:endParaRPr lang="en-IN"/>
          </a:p>
        </p:txBody>
      </p:sp>
    </p:spTree>
    <p:extLst>
      <p:ext uri="{BB962C8B-B14F-4D97-AF65-F5344CB8AC3E}">
        <p14:creationId xmlns:p14="http://schemas.microsoft.com/office/powerpoint/2010/main" val="126326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1F9724-1ADC-4B8C-8672-025B5CB88EFB}" type="datetimeFigureOut">
              <a:rPr lang="en-IN" smtClean="0"/>
              <a:t>19-06-2023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A4671B-4032-4096-9B30-2E4FA2EC86C4}" type="slidenum">
              <a:rPr lang="en-IN" smtClean="0"/>
              <a:t>‹#›</a:t>
            </a:fld>
            <a:endParaRPr lang="en-IN"/>
          </a:p>
        </p:txBody>
      </p:sp>
    </p:spTree>
    <p:extLst>
      <p:ext uri="{BB962C8B-B14F-4D97-AF65-F5344CB8AC3E}">
        <p14:creationId xmlns:p14="http://schemas.microsoft.com/office/powerpoint/2010/main" val="172625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63527"/>
            <a:ext cx="10058400" cy="1450757"/>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1F9724-1ADC-4B8C-8672-025B5CB88EFB}" type="datetimeFigureOut">
              <a:rPr lang="en-IN" smtClean="0"/>
              <a:t>19-06-2023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A4671B-4032-4096-9B30-2E4FA2EC86C4}" type="slidenum">
              <a:rPr lang="en-IN" smtClean="0"/>
              <a:t>‹#›</a:t>
            </a:fld>
            <a:endParaRPr lang="en-IN"/>
          </a:p>
        </p:txBody>
      </p:sp>
    </p:spTree>
    <p:extLst>
      <p:ext uri="{BB962C8B-B14F-4D97-AF65-F5344CB8AC3E}">
        <p14:creationId xmlns:p14="http://schemas.microsoft.com/office/powerpoint/2010/main" val="141459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1F9724-1ADC-4B8C-8672-025B5CB88EFB}" type="datetimeFigureOut">
              <a:rPr lang="en-IN" smtClean="0"/>
              <a:t>19-06-2023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A4671B-4032-4096-9B30-2E4FA2EC86C4}" type="slidenum">
              <a:rPr lang="en-IN" smtClean="0"/>
              <a:t>‹#›</a:t>
            </a:fld>
            <a:endParaRPr lang="en-IN"/>
          </a:p>
        </p:txBody>
      </p:sp>
    </p:spTree>
    <p:extLst>
      <p:ext uri="{BB962C8B-B14F-4D97-AF65-F5344CB8AC3E}">
        <p14:creationId xmlns:p14="http://schemas.microsoft.com/office/powerpoint/2010/main" val="103091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1F9724-1ADC-4B8C-8672-025B5CB88EFB}" type="datetimeFigureOut">
              <a:rPr lang="en-IN" smtClean="0"/>
              <a:t>19-06-2023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A4671B-4032-4096-9B30-2E4FA2EC86C4}" type="slidenum">
              <a:rPr lang="en-IN" smtClean="0"/>
              <a:t>‹#›</a:t>
            </a:fld>
            <a:endParaRPr lang="en-IN"/>
          </a:p>
        </p:txBody>
      </p:sp>
    </p:spTree>
    <p:extLst>
      <p:ext uri="{BB962C8B-B14F-4D97-AF65-F5344CB8AC3E}">
        <p14:creationId xmlns:p14="http://schemas.microsoft.com/office/powerpoint/2010/main" val="214756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1F9724-1ADC-4B8C-8672-025B5CB88EFB}" type="datetimeFigureOut">
              <a:rPr lang="en-IN" smtClean="0"/>
              <a:t>19-06-2023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4A4671B-4032-4096-9B30-2E4FA2EC86C4}" type="slidenum">
              <a:rPr lang="en-IN" smtClean="0"/>
              <a:t>‹#›</a:t>
            </a:fld>
            <a:endParaRPr lang="en-IN"/>
          </a:p>
        </p:txBody>
      </p:sp>
    </p:spTree>
    <p:extLst>
      <p:ext uri="{BB962C8B-B14F-4D97-AF65-F5344CB8AC3E}">
        <p14:creationId xmlns:p14="http://schemas.microsoft.com/office/powerpoint/2010/main" val="1359746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1F9724-1ADC-4B8C-8672-025B5CB88EFB}" type="datetimeFigureOut">
              <a:rPr lang="en-IN" smtClean="0"/>
              <a:t>19-06-2023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4A4671B-4032-4096-9B30-2E4FA2EC86C4}" type="slidenum">
              <a:rPr lang="en-IN" smtClean="0"/>
              <a:t>‹#›</a:t>
            </a:fld>
            <a:endParaRPr lang="en-IN"/>
          </a:p>
        </p:txBody>
      </p:sp>
    </p:spTree>
    <p:extLst>
      <p:ext uri="{BB962C8B-B14F-4D97-AF65-F5344CB8AC3E}">
        <p14:creationId xmlns:p14="http://schemas.microsoft.com/office/powerpoint/2010/main" val="337681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1F9724-1ADC-4B8C-8672-025B5CB88EFB}" type="datetimeFigureOut">
              <a:rPr lang="en-IN" smtClean="0"/>
              <a:t>19-06-2023</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B4A4671B-4032-4096-9B30-2E4FA2EC86C4}" type="slidenum">
              <a:rPr lang="en-IN" smtClean="0"/>
              <a:t>‹#›</a:t>
            </a:fld>
            <a:endParaRPr lang="en-IN"/>
          </a:p>
        </p:txBody>
      </p:sp>
    </p:spTree>
    <p:extLst>
      <p:ext uri="{BB962C8B-B14F-4D97-AF65-F5344CB8AC3E}">
        <p14:creationId xmlns:p14="http://schemas.microsoft.com/office/powerpoint/2010/main" val="368173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1F9724-1ADC-4B8C-8672-025B5CB88EFB}" type="datetimeFigureOut">
              <a:rPr lang="en-IN" smtClean="0"/>
              <a:t>19-06-2023</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4A4671B-4032-4096-9B30-2E4FA2EC86C4}" type="slidenum">
              <a:rPr lang="en-IN" smtClean="0"/>
              <a:t>‹#›</a:t>
            </a:fld>
            <a:endParaRPr lang="en-IN"/>
          </a:p>
        </p:txBody>
      </p:sp>
    </p:spTree>
    <p:extLst>
      <p:ext uri="{BB962C8B-B14F-4D97-AF65-F5344CB8AC3E}">
        <p14:creationId xmlns:p14="http://schemas.microsoft.com/office/powerpoint/2010/main" val="197099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1F9724-1ADC-4B8C-8672-025B5CB88EFB}" type="datetimeFigureOut">
              <a:rPr lang="en-IN" smtClean="0"/>
              <a:t>19-06-2023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A4671B-4032-4096-9B30-2E4FA2EC86C4}" type="slidenum">
              <a:rPr lang="en-IN" smtClean="0"/>
              <a:t>‹#›</a:t>
            </a:fld>
            <a:endParaRPr lang="en-IN"/>
          </a:p>
        </p:txBody>
      </p:sp>
    </p:spTree>
    <p:extLst>
      <p:ext uri="{BB962C8B-B14F-4D97-AF65-F5344CB8AC3E}">
        <p14:creationId xmlns:p14="http://schemas.microsoft.com/office/powerpoint/2010/main" val="419278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1F9724-1ADC-4B8C-8672-025B5CB88EFB}" type="datetimeFigureOut">
              <a:rPr lang="en-IN" smtClean="0"/>
              <a:t>19-06-2023</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4A4671B-4032-4096-9B30-2E4FA2EC86C4}"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645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B984-83B2-ACBB-5B75-F0276E0567D7}"/>
              </a:ext>
            </a:extLst>
          </p:cNvPr>
          <p:cNvSpPr>
            <a:spLocks noGrp="1"/>
          </p:cNvSpPr>
          <p:nvPr>
            <p:ph type="ctrTitle"/>
          </p:nvPr>
        </p:nvSpPr>
        <p:spPr>
          <a:xfrm>
            <a:off x="1097280" y="787828"/>
            <a:ext cx="10058400" cy="3566160"/>
          </a:xfrm>
        </p:spPr>
        <p:txBody>
          <a:bodyPr>
            <a:normAutofit/>
          </a:bodyPr>
          <a:lstStyle/>
          <a:p>
            <a:r>
              <a:rPr lang="en-US" sz="3600" b="1" dirty="0">
                <a:effectLst/>
                <a:latin typeface="+mn-lt"/>
                <a:ea typeface="Calibri" panose="020F0502020204030204" pitchFamily="34" charset="0"/>
              </a:rPr>
              <a:t>A </a:t>
            </a:r>
            <a:r>
              <a:rPr lang="en-US" sz="3600" b="1" dirty="0">
                <a:latin typeface="+mn-lt"/>
                <a:ea typeface="Calibri" panose="020F0502020204030204" pitchFamily="34" charset="0"/>
              </a:rPr>
              <a:t>CROSS SECTIONAL </a:t>
            </a:r>
            <a:r>
              <a:rPr lang="en-US" sz="3600" b="1" dirty="0">
                <a:effectLst/>
                <a:latin typeface="+mn-lt"/>
                <a:ea typeface="Calibri" panose="020F0502020204030204" pitchFamily="34" charset="0"/>
              </a:rPr>
              <a:t>STUDY ON CUSTOMER SATISFACTION ON HOME HEALTH CARE SERVICES</a:t>
            </a:r>
            <a:br>
              <a:rPr lang="en-US" sz="3600" b="1" dirty="0">
                <a:effectLst/>
                <a:latin typeface="+mn-lt"/>
                <a:ea typeface="Calibri" panose="020F0502020204030204" pitchFamily="34" charset="0"/>
              </a:rPr>
            </a:br>
            <a:r>
              <a:rPr lang="en-US" sz="3600" b="1" dirty="0">
                <a:latin typeface="+mn-lt"/>
                <a:ea typeface="Calibri" panose="020F0502020204030204" pitchFamily="34" charset="0"/>
              </a:rPr>
              <a:t>AT</a:t>
            </a:r>
            <a:br>
              <a:rPr lang="en-US" sz="3600" b="1" dirty="0">
                <a:effectLst/>
                <a:latin typeface="+mn-lt"/>
                <a:ea typeface="Calibri" panose="020F0502020204030204" pitchFamily="34" charset="0"/>
              </a:rPr>
            </a:br>
            <a:r>
              <a:rPr lang="en-US" sz="3600" b="1" dirty="0">
                <a:effectLst/>
                <a:latin typeface="+mn-lt"/>
                <a:ea typeface="Calibri" panose="020F0502020204030204" pitchFamily="34" charset="0"/>
              </a:rPr>
              <a:t>SEVA AT HOME INDIA PVT LTD.</a:t>
            </a:r>
            <a:endParaRPr lang="en-IN" sz="3600" dirty="0"/>
          </a:p>
        </p:txBody>
      </p:sp>
      <p:sp>
        <p:nvSpPr>
          <p:cNvPr id="3" name="Subtitle 2">
            <a:extLst>
              <a:ext uri="{FF2B5EF4-FFF2-40B4-BE49-F238E27FC236}">
                <a16:creationId xmlns:a16="http://schemas.microsoft.com/office/drawing/2014/main" id="{EDEDC137-7AA6-88EF-D113-DCDEDB5D4A8C}"/>
              </a:ext>
            </a:extLst>
          </p:cNvPr>
          <p:cNvSpPr>
            <a:spLocks noGrp="1"/>
          </p:cNvSpPr>
          <p:nvPr>
            <p:ph type="subTitle" idx="1"/>
          </p:nvPr>
        </p:nvSpPr>
        <p:spPr>
          <a:xfrm>
            <a:off x="1100051" y="4455618"/>
            <a:ext cx="10058400" cy="1614553"/>
          </a:xfrm>
        </p:spPr>
        <p:txBody>
          <a:bodyPr>
            <a:normAutofit fontScale="62500" lnSpcReduction="20000"/>
          </a:bodyPr>
          <a:lstStyle/>
          <a:p>
            <a:r>
              <a:rPr lang="en-IN" dirty="0">
                <a:latin typeface="+mn-lt"/>
              </a:rPr>
              <a:t>BY- </a:t>
            </a:r>
            <a:r>
              <a:rPr lang="en-IN" dirty="0" err="1">
                <a:latin typeface="+mn-lt"/>
              </a:rPr>
              <a:t>Dr.</a:t>
            </a:r>
            <a:r>
              <a:rPr lang="en-IN" dirty="0">
                <a:latin typeface="+mn-lt"/>
              </a:rPr>
              <a:t> Aakanksha Popli</a:t>
            </a:r>
          </a:p>
          <a:p>
            <a:r>
              <a:rPr lang="en-IN" dirty="0">
                <a:latin typeface="+mn-lt"/>
              </a:rPr>
              <a:t>PG/21/001</a:t>
            </a:r>
          </a:p>
          <a:p>
            <a:r>
              <a:rPr lang="en-IN" dirty="0">
                <a:latin typeface="+mn-lt"/>
              </a:rPr>
              <a:t>hospital batch 2021-2023</a:t>
            </a:r>
          </a:p>
          <a:p>
            <a:r>
              <a:rPr lang="en-IN" dirty="0">
                <a:latin typeface="+mn-lt"/>
              </a:rPr>
              <a:t>Guided by- </a:t>
            </a:r>
            <a:r>
              <a:rPr lang="en-IN" dirty="0" err="1">
                <a:latin typeface="+mn-lt"/>
              </a:rPr>
              <a:t>ms</a:t>
            </a:r>
            <a:r>
              <a:rPr lang="en-IN" dirty="0">
                <a:latin typeface="+mn-lt"/>
              </a:rPr>
              <a:t>. Divya Aggarwal</a:t>
            </a:r>
          </a:p>
          <a:p>
            <a:r>
              <a:rPr lang="en-IN" dirty="0">
                <a:latin typeface="+mn-lt"/>
              </a:rPr>
              <a:t>IIHMR- DELHI</a:t>
            </a:r>
          </a:p>
        </p:txBody>
      </p:sp>
      <p:pic>
        <p:nvPicPr>
          <p:cNvPr id="4" name="Picture 3">
            <a:extLst>
              <a:ext uri="{FF2B5EF4-FFF2-40B4-BE49-F238E27FC236}">
                <a16:creationId xmlns:a16="http://schemas.microsoft.com/office/drawing/2014/main" id="{E0A76F15-5E5E-79D0-8295-78DE98A769AC}"/>
              </a:ext>
            </a:extLst>
          </p:cNvPr>
          <p:cNvPicPr/>
          <p:nvPr/>
        </p:nvPicPr>
        <p:blipFill>
          <a:blip r:embed="rId2"/>
          <a:stretch>
            <a:fillRect/>
          </a:stretch>
        </p:blipFill>
        <p:spPr>
          <a:xfrm>
            <a:off x="0" y="0"/>
            <a:ext cx="2887579" cy="693698"/>
          </a:xfrm>
          <a:prstGeom prst="rect">
            <a:avLst/>
          </a:prstGeom>
          <a:noFill/>
          <a:ln w="9525">
            <a:noFill/>
          </a:ln>
        </p:spPr>
      </p:pic>
    </p:spTree>
    <p:extLst>
      <p:ext uri="{BB962C8B-B14F-4D97-AF65-F5344CB8AC3E}">
        <p14:creationId xmlns:p14="http://schemas.microsoft.com/office/powerpoint/2010/main" val="4256065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170A-D90B-ACCF-D669-A35163183A7E}"/>
              </a:ext>
            </a:extLst>
          </p:cNvPr>
          <p:cNvSpPr>
            <a:spLocks noGrp="1"/>
          </p:cNvSpPr>
          <p:nvPr>
            <p:ph type="title"/>
          </p:nvPr>
        </p:nvSpPr>
        <p:spPr>
          <a:xfrm>
            <a:off x="1097280" y="595707"/>
            <a:ext cx="10058400" cy="1125005"/>
          </a:xfrm>
        </p:spPr>
        <p:txBody>
          <a:bodyPr>
            <a:normAutofit/>
          </a:bodyPr>
          <a:lstStyle/>
          <a:p>
            <a:r>
              <a:rPr lang="en-US" sz="2800" dirty="0">
                <a:latin typeface="+mn-lt"/>
              </a:rPr>
              <a:t>FACTORS INFLUENCING CUSTOMER SATISFACTION </a:t>
            </a:r>
            <a:endParaRPr lang="en-IN" sz="2800" dirty="0">
              <a:latin typeface="+mn-lt"/>
            </a:endParaRPr>
          </a:p>
        </p:txBody>
      </p:sp>
      <p:pic>
        <p:nvPicPr>
          <p:cNvPr id="4" name="Picture 3">
            <a:extLst>
              <a:ext uri="{FF2B5EF4-FFF2-40B4-BE49-F238E27FC236}">
                <a16:creationId xmlns:a16="http://schemas.microsoft.com/office/drawing/2014/main" id="{81243A5D-1996-889D-7389-EFFA531116BF}"/>
              </a:ext>
            </a:extLst>
          </p:cNvPr>
          <p:cNvPicPr/>
          <p:nvPr/>
        </p:nvPicPr>
        <p:blipFill>
          <a:blip r:embed="rId2"/>
          <a:stretch>
            <a:fillRect/>
          </a:stretch>
        </p:blipFill>
        <p:spPr>
          <a:xfrm>
            <a:off x="0" y="0"/>
            <a:ext cx="2887579" cy="693698"/>
          </a:xfrm>
          <a:prstGeom prst="rect">
            <a:avLst/>
          </a:prstGeom>
          <a:noFill/>
          <a:ln w="9525">
            <a:noFill/>
          </a:ln>
        </p:spPr>
      </p:pic>
      <p:pic>
        <p:nvPicPr>
          <p:cNvPr id="13" name="Picture 12">
            <a:extLst>
              <a:ext uri="{FF2B5EF4-FFF2-40B4-BE49-F238E27FC236}">
                <a16:creationId xmlns:a16="http://schemas.microsoft.com/office/drawing/2014/main" id="{51A8E2B0-CCE9-3DCE-5B68-DE7A2F30D49A}"/>
              </a:ext>
            </a:extLst>
          </p:cNvPr>
          <p:cNvPicPr/>
          <p:nvPr/>
        </p:nvPicPr>
        <p:blipFill rotWithShape="1">
          <a:blip r:embed="rId3">
            <a:extLst>
              <a:ext uri="{28A0092B-C50C-407E-A947-70E740481C1C}">
                <a14:useLocalDpi xmlns:a14="http://schemas.microsoft.com/office/drawing/2010/main" val="0"/>
              </a:ext>
            </a:extLst>
          </a:blip>
          <a:srcRect t="6505"/>
          <a:stretch/>
        </p:blipFill>
        <p:spPr bwMode="auto">
          <a:xfrm>
            <a:off x="993475" y="3310174"/>
            <a:ext cx="3960000" cy="2880000"/>
          </a:xfrm>
          <a:prstGeom prst="rect">
            <a:avLst/>
          </a:prstGeom>
          <a:noFill/>
          <a:ln>
            <a:noFill/>
          </a:ln>
        </p:spPr>
      </p:pic>
      <p:pic>
        <p:nvPicPr>
          <p:cNvPr id="16" name="Picture 15">
            <a:extLst>
              <a:ext uri="{FF2B5EF4-FFF2-40B4-BE49-F238E27FC236}">
                <a16:creationId xmlns:a16="http://schemas.microsoft.com/office/drawing/2014/main" id="{D6668BDC-8E6B-D2BF-3A4A-D0F1D86AB94F}"/>
              </a:ext>
            </a:extLst>
          </p:cNvPr>
          <p:cNvPicPr/>
          <p:nvPr/>
        </p:nvPicPr>
        <p:blipFill rotWithShape="1">
          <a:blip r:embed="rId4">
            <a:extLst>
              <a:ext uri="{28A0092B-C50C-407E-A947-70E740481C1C}">
                <a14:useLocalDpi xmlns:a14="http://schemas.microsoft.com/office/drawing/2010/main" val="0"/>
              </a:ext>
            </a:extLst>
          </a:blip>
          <a:srcRect t="6505"/>
          <a:stretch/>
        </p:blipFill>
        <p:spPr bwMode="auto">
          <a:xfrm>
            <a:off x="7238525" y="3310174"/>
            <a:ext cx="3960000" cy="2880000"/>
          </a:xfrm>
          <a:prstGeom prst="rect">
            <a:avLst/>
          </a:prstGeom>
          <a:noFill/>
          <a:ln>
            <a:noFill/>
          </a:ln>
        </p:spPr>
      </p:pic>
      <p:sp>
        <p:nvSpPr>
          <p:cNvPr id="20" name="TextBox 19">
            <a:extLst>
              <a:ext uri="{FF2B5EF4-FFF2-40B4-BE49-F238E27FC236}">
                <a16:creationId xmlns:a16="http://schemas.microsoft.com/office/drawing/2014/main" id="{32BB23C5-5E57-E674-DC7C-90C204000C34}"/>
              </a:ext>
            </a:extLst>
          </p:cNvPr>
          <p:cNvSpPr txBox="1"/>
          <p:nvPr/>
        </p:nvSpPr>
        <p:spPr>
          <a:xfrm>
            <a:off x="727579" y="2161500"/>
            <a:ext cx="4500000" cy="707886"/>
          </a:xfrm>
          <a:prstGeom prst="rect">
            <a:avLst/>
          </a:prstGeom>
          <a:noFill/>
        </p:spPr>
        <p:txBody>
          <a:bodyPr wrap="square">
            <a:spAutoFit/>
          </a:bodyPr>
          <a:lstStyle/>
          <a:p>
            <a:r>
              <a:rPr lang="en-US" sz="2000" dirty="0"/>
              <a:t>Overall satisfaction with the home healthcare services you have received.</a:t>
            </a:r>
            <a:endParaRPr lang="en-IN" sz="2000" dirty="0"/>
          </a:p>
        </p:txBody>
      </p:sp>
      <p:sp>
        <p:nvSpPr>
          <p:cNvPr id="22" name="TextBox 21">
            <a:extLst>
              <a:ext uri="{FF2B5EF4-FFF2-40B4-BE49-F238E27FC236}">
                <a16:creationId xmlns:a16="http://schemas.microsoft.com/office/drawing/2014/main" id="{166EE0AA-0033-9D08-BBF2-25832A250F27}"/>
              </a:ext>
            </a:extLst>
          </p:cNvPr>
          <p:cNvSpPr txBox="1"/>
          <p:nvPr/>
        </p:nvSpPr>
        <p:spPr>
          <a:xfrm>
            <a:off x="6964421" y="2161500"/>
            <a:ext cx="4500000" cy="707886"/>
          </a:xfrm>
          <a:prstGeom prst="rect">
            <a:avLst/>
          </a:prstGeom>
          <a:noFill/>
        </p:spPr>
        <p:txBody>
          <a:bodyPr wrap="square">
            <a:spAutoFit/>
          </a:bodyPr>
          <a:lstStyle/>
          <a:p>
            <a:r>
              <a:rPr lang="en-US" sz="2000" dirty="0"/>
              <a:t>Competence and professionalism of the home healthcare staff.</a:t>
            </a:r>
            <a:endParaRPr lang="en-IN" sz="2000" dirty="0"/>
          </a:p>
        </p:txBody>
      </p:sp>
    </p:spTree>
    <p:extLst>
      <p:ext uri="{BB962C8B-B14F-4D97-AF65-F5344CB8AC3E}">
        <p14:creationId xmlns:p14="http://schemas.microsoft.com/office/powerpoint/2010/main" val="125350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BF567B-461B-FBA8-5FC0-63C82054F745}"/>
              </a:ext>
            </a:extLst>
          </p:cNvPr>
          <p:cNvPicPr/>
          <p:nvPr/>
        </p:nvPicPr>
        <p:blipFill>
          <a:blip r:embed="rId2"/>
          <a:stretch>
            <a:fillRect/>
          </a:stretch>
        </p:blipFill>
        <p:spPr>
          <a:xfrm>
            <a:off x="0" y="0"/>
            <a:ext cx="2887579" cy="693698"/>
          </a:xfrm>
          <a:prstGeom prst="rect">
            <a:avLst/>
          </a:prstGeom>
          <a:noFill/>
          <a:ln w="9525">
            <a:noFill/>
          </a:ln>
        </p:spPr>
      </p:pic>
      <p:pic>
        <p:nvPicPr>
          <p:cNvPr id="7" name="Picture 6">
            <a:extLst>
              <a:ext uri="{FF2B5EF4-FFF2-40B4-BE49-F238E27FC236}">
                <a16:creationId xmlns:a16="http://schemas.microsoft.com/office/drawing/2014/main" id="{F353A65A-1C4D-1F99-C49C-9A213989CB13}"/>
              </a:ext>
            </a:extLst>
          </p:cNvPr>
          <p:cNvPicPr/>
          <p:nvPr/>
        </p:nvPicPr>
        <p:blipFill rotWithShape="1">
          <a:blip r:embed="rId3">
            <a:extLst>
              <a:ext uri="{28A0092B-C50C-407E-A947-70E740481C1C}">
                <a14:useLocalDpi xmlns:a14="http://schemas.microsoft.com/office/drawing/2010/main" val="0"/>
              </a:ext>
            </a:extLst>
          </a:blip>
          <a:srcRect t="6535"/>
          <a:stretch/>
        </p:blipFill>
        <p:spPr bwMode="auto">
          <a:xfrm>
            <a:off x="1051664" y="3241133"/>
            <a:ext cx="3960000" cy="2880000"/>
          </a:xfrm>
          <a:prstGeom prst="rect">
            <a:avLst/>
          </a:prstGeom>
          <a:noFill/>
          <a:ln>
            <a:noFill/>
          </a:ln>
        </p:spPr>
      </p:pic>
      <p:pic>
        <p:nvPicPr>
          <p:cNvPr id="9" name="Picture 8">
            <a:extLst>
              <a:ext uri="{FF2B5EF4-FFF2-40B4-BE49-F238E27FC236}">
                <a16:creationId xmlns:a16="http://schemas.microsoft.com/office/drawing/2014/main" id="{024A9F69-15D8-3C47-D12B-4257C772795D}"/>
              </a:ext>
            </a:extLst>
          </p:cNvPr>
          <p:cNvPicPr/>
          <p:nvPr/>
        </p:nvPicPr>
        <p:blipFill rotWithShape="1">
          <a:blip r:embed="rId4">
            <a:extLst>
              <a:ext uri="{28A0092B-C50C-407E-A947-70E740481C1C}">
                <a14:useLocalDpi xmlns:a14="http://schemas.microsoft.com/office/drawing/2010/main" val="0"/>
              </a:ext>
            </a:extLst>
          </a:blip>
          <a:srcRect t="9232"/>
          <a:stretch/>
        </p:blipFill>
        <p:spPr bwMode="auto">
          <a:xfrm>
            <a:off x="7180338" y="3241133"/>
            <a:ext cx="3960000" cy="2880000"/>
          </a:xfrm>
          <a:prstGeom prst="rect">
            <a:avLst/>
          </a:prstGeom>
          <a:noFill/>
          <a:ln>
            <a:noFill/>
          </a:ln>
        </p:spPr>
      </p:pic>
      <p:sp>
        <p:nvSpPr>
          <p:cNvPr id="13" name="TextBox 12">
            <a:extLst>
              <a:ext uri="{FF2B5EF4-FFF2-40B4-BE49-F238E27FC236}">
                <a16:creationId xmlns:a16="http://schemas.microsoft.com/office/drawing/2014/main" id="{C1C85C36-E50C-83A6-ABF5-D220693A640C}"/>
              </a:ext>
            </a:extLst>
          </p:cNvPr>
          <p:cNvSpPr txBox="1"/>
          <p:nvPr/>
        </p:nvSpPr>
        <p:spPr>
          <a:xfrm>
            <a:off x="637579" y="2136477"/>
            <a:ext cx="4500000" cy="707886"/>
          </a:xfrm>
          <a:prstGeom prst="rect">
            <a:avLst/>
          </a:prstGeom>
          <a:noFill/>
        </p:spPr>
        <p:txBody>
          <a:bodyPr wrap="square">
            <a:spAutoFit/>
          </a:bodyPr>
          <a:lstStyle/>
          <a:p>
            <a:r>
              <a:rPr lang="en-US" sz="2000" dirty="0"/>
              <a:t>The cleanliness and hygiene maintained by the home healthcare staff.</a:t>
            </a:r>
            <a:endParaRPr lang="en-IN" sz="2000" dirty="0"/>
          </a:p>
        </p:txBody>
      </p:sp>
      <p:sp>
        <p:nvSpPr>
          <p:cNvPr id="15" name="TextBox 14">
            <a:extLst>
              <a:ext uri="{FF2B5EF4-FFF2-40B4-BE49-F238E27FC236}">
                <a16:creationId xmlns:a16="http://schemas.microsoft.com/office/drawing/2014/main" id="{FAB5C495-0458-EBD2-6580-56F6CBDFDCF5}"/>
              </a:ext>
            </a:extLst>
          </p:cNvPr>
          <p:cNvSpPr txBox="1"/>
          <p:nvPr/>
        </p:nvSpPr>
        <p:spPr>
          <a:xfrm>
            <a:off x="7054421" y="2136477"/>
            <a:ext cx="4500000" cy="709200"/>
          </a:xfrm>
          <a:prstGeom prst="rect">
            <a:avLst/>
          </a:prstGeom>
          <a:noFill/>
        </p:spPr>
        <p:txBody>
          <a:bodyPr wrap="square">
            <a:spAutoFit/>
          </a:bodyPr>
          <a:lstStyle/>
          <a:p>
            <a:r>
              <a:rPr lang="en-US" sz="2000" dirty="0"/>
              <a:t>The availability and accessibility of support services provided by the home healthcare agency.</a:t>
            </a:r>
            <a:endParaRPr lang="en-IN" sz="2000" dirty="0"/>
          </a:p>
        </p:txBody>
      </p:sp>
      <p:sp>
        <p:nvSpPr>
          <p:cNvPr id="19" name="TextBox 18">
            <a:extLst>
              <a:ext uri="{FF2B5EF4-FFF2-40B4-BE49-F238E27FC236}">
                <a16:creationId xmlns:a16="http://schemas.microsoft.com/office/drawing/2014/main" id="{91A261D0-EDAF-F7B2-E4C7-7EB76BE317DE}"/>
              </a:ext>
            </a:extLst>
          </p:cNvPr>
          <p:cNvSpPr txBox="1"/>
          <p:nvPr/>
        </p:nvSpPr>
        <p:spPr>
          <a:xfrm>
            <a:off x="914399" y="736867"/>
            <a:ext cx="10656000" cy="954107"/>
          </a:xfrm>
          <a:prstGeom prst="rect">
            <a:avLst/>
          </a:prstGeom>
          <a:noFill/>
        </p:spPr>
        <p:txBody>
          <a:bodyPr wrap="square" rtlCol="0">
            <a:spAutoFit/>
          </a:bodyPr>
          <a:lstStyle/>
          <a:p>
            <a:r>
              <a:rPr lang="en-US" sz="2800" i="0" spc="0" dirty="0">
                <a:solidFill>
                  <a:srgbClr val="000000"/>
                </a:solidFill>
                <a:effectLst/>
                <a:ea typeface="SimSun" panose="02010600030101010101" pitchFamily="2" charset="-122"/>
                <a:cs typeface="Times New Roman" panose="02020603050405020304" pitchFamily="18" charset="0"/>
              </a:rPr>
              <a:t>COMMON COMPLAINTS OR ISSUES RAISED BY CUSTOMERS REGARDING HOME HEALTHCARE SERVICES.</a:t>
            </a:r>
            <a:endParaRPr lang="en-IN" sz="2800" dirty="0"/>
          </a:p>
        </p:txBody>
      </p:sp>
    </p:spTree>
    <p:extLst>
      <p:ext uri="{BB962C8B-B14F-4D97-AF65-F5344CB8AC3E}">
        <p14:creationId xmlns:p14="http://schemas.microsoft.com/office/powerpoint/2010/main" val="13926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2FF078-48BF-6BAC-F744-C89554B79400}"/>
              </a:ext>
            </a:extLst>
          </p:cNvPr>
          <p:cNvPicPr/>
          <p:nvPr/>
        </p:nvPicPr>
        <p:blipFill>
          <a:blip r:embed="rId2"/>
          <a:stretch>
            <a:fillRect/>
          </a:stretch>
        </p:blipFill>
        <p:spPr>
          <a:xfrm>
            <a:off x="0" y="0"/>
            <a:ext cx="2887579" cy="693698"/>
          </a:xfrm>
          <a:prstGeom prst="rect">
            <a:avLst/>
          </a:prstGeom>
          <a:noFill/>
          <a:ln w="9525">
            <a:noFill/>
          </a:ln>
        </p:spPr>
      </p:pic>
      <p:sp>
        <p:nvSpPr>
          <p:cNvPr id="6" name="TextBox 5">
            <a:extLst>
              <a:ext uri="{FF2B5EF4-FFF2-40B4-BE49-F238E27FC236}">
                <a16:creationId xmlns:a16="http://schemas.microsoft.com/office/drawing/2014/main" id="{8E577A15-01F3-BD56-67CE-A67C31A9861F}"/>
              </a:ext>
            </a:extLst>
          </p:cNvPr>
          <p:cNvSpPr txBox="1"/>
          <p:nvPr/>
        </p:nvSpPr>
        <p:spPr>
          <a:xfrm>
            <a:off x="59482" y="1933673"/>
            <a:ext cx="4500000" cy="709200"/>
          </a:xfrm>
          <a:prstGeom prst="rect">
            <a:avLst/>
          </a:prstGeom>
          <a:noFill/>
        </p:spPr>
        <p:txBody>
          <a:bodyPr wrap="square">
            <a:spAutoFit/>
          </a:bodyPr>
          <a:lstStyle/>
          <a:p>
            <a:r>
              <a:rPr lang="en-US" dirty="0"/>
              <a:t>Overall quality of care provided by the home healthcare staff</a:t>
            </a:r>
            <a:endParaRPr lang="en-IN" dirty="0"/>
          </a:p>
        </p:txBody>
      </p:sp>
      <p:pic>
        <p:nvPicPr>
          <p:cNvPr id="7" name="Picture 6">
            <a:extLst>
              <a:ext uri="{FF2B5EF4-FFF2-40B4-BE49-F238E27FC236}">
                <a16:creationId xmlns:a16="http://schemas.microsoft.com/office/drawing/2014/main" id="{015AF717-3D6B-4C7E-68D9-50281A195CD2}"/>
              </a:ext>
            </a:extLst>
          </p:cNvPr>
          <p:cNvPicPr/>
          <p:nvPr/>
        </p:nvPicPr>
        <p:blipFill rotWithShape="1">
          <a:blip r:embed="rId3">
            <a:extLst>
              <a:ext uri="{28A0092B-C50C-407E-A947-70E740481C1C}">
                <a14:useLocalDpi xmlns:a14="http://schemas.microsoft.com/office/drawing/2010/main" val="0"/>
              </a:ext>
            </a:extLst>
          </a:blip>
          <a:srcRect t="6313"/>
          <a:stretch/>
        </p:blipFill>
        <p:spPr bwMode="auto">
          <a:xfrm>
            <a:off x="59482" y="2755286"/>
            <a:ext cx="3852000" cy="2772000"/>
          </a:xfrm>
          <a:prstGeom prst="rect">
            <a:avLst/>
          </a:prstGeom>
          <a:noFill/>
          <a:ln>
            <a:noFill/>
          </a:ln>
        </p:spPr>
      </p:pic>
      <p:pic>
        <p:nvPicPr>
          <p:cNvPr id="8" name="Picture 7">
            <a:extLst>
              <a:ext uri="{FF2B5EF4-FFF2-40B4-BE49-F238E27FC236}">
                <a16:creationId xmlns:a16="http://schemas.microsoft.com/office/drawing/2014/main" id="{B635C968-2F57-5E47-F6BF-7D86FD2F8404}"/>
              </a:ext>
            </a:extLst>
          </p:cNvPr>
          <p:cNvPicPr/>
          <p:nvPr/>
        </p:nvPicPr>
        <p:blipFill rotWithShape="1">
          <a:blip r:embed="rId4">
            <a:extLst>
              <a:ext uri="{28A0092B-C50C-407E-A947-70E740481C1C}">
                <a14:useLocalDpi xmlns:a14="http://schemas.microsoft.com/office/drawing/2010/main" val="0"/>
              </a:ext>
            </a:extLst>
          </a:blip>
          <a:srcRect t="6472"/>
          <a:stretch/>
        </p:blipFill>
        <p:spPr bwMode="auto">
          <a:xfrm>
            <a:off x="3978545" y="3537471"/>
            <a:ext cx="3852000" cy="2772000"/>
          </a:xfrm>
          <a:prstGeom prst="rect">
            <a:avLst/>
          </a:prstGeom>
          <a:noFill/>
          <a:ln>
            <a:noFill/>
          </a:ln>
        </p:spPr>
      </p:pic>
      <p:sp>
        <p:nvSpPr>
          <p:cNvPr id="9" name="Rectangle 8">
            <a:extLst>
              <a:ext uri="{FF2B5EF4-FFF2-40B4-BE49-F238E27FC236}">
                <a16:creationId xmlns:a16="http://schemas.microsoft.com/office/drawing/2014/main" id="{83D0C60F-68AA-AF40-122D-3AD2296C97AE}"/>
              </a:ext>
            </a:extLst>
          </p:cNvPr>
          <p:cNvSpPr/>
          <p:nvPr/>
        </p:nvSpPr>
        <p:spPr>
          <a:xfrm>
            <a:off x="3853650" y="2783895"/>
            <a:ext cx="4500000" cy="709200"/>
          </a:xfrm>
          <a:prstGeom prst="rect">
            <a:avLst/>
          </a:prstGeom>
        </p:spPr>
        <p:txBody>
          <a:bodyPr wrap="square">
            <a:spAutoFit/>
          </a:bodyPr>
          <a:lstStyle/>
          <a:p>
            <a:r>
              <a:rPr lang="en-US" dirty="0"/>
              <a:t>Confidence in the skills and knowledge of the home healthcare staff.</a:t>
            </a:r>
            <a:endParaRPr lang="en-IN" dirty="0"/>
          </a:p>
        </p:txBody>
      </p:sp>
      <p:pic>
        <p:nvPicPr>
          <p:cNvPr id="10" name="Picture 9">
            <a:extLst>
              <a:ext uri="{FF2B5EF4-FFF2-40B4-BE49-F238E27FC236}">
                <a16:creationId xmlns:a16="http://schemas.microsoft.com/office/drawing/2014/main" id="{54118426-8760-4DF5-136C-0DF23A04A4FF}"/>
              </a:ext>
            </a:extLst>
          </p:cNvPr>
          <p:cNvPicPr/>
          <p:nvPr/>
        </p:nvPicPr>
        <p:blipFill rotWithShape="1">
          <a:blip r:embed="rId5">
            <a:extLst>
              <a:ext uri="{28A0092B-C50C-407E-A947-70E740481C1C}">
                <a14:useLocalDpi xmlns:a14="http://schemas.microsoft.com/office/drawing/2010/main" val="0"/>
              </a:ext>
            </a:extLst>
          </a:blip>
          <a:srcRect t="6128"/>
          <a:stretch/>
        </p:blipFill>
        <p:spPr bwMode="auto">
          <a:xfrm>
            <a:off x="8295818" y="2755286"/>
            <a:ext cx="3852000" cy="2772000"/>
          </a:xfrm>
          <a:prstGeom prst="rect">
            <a:avLst/>
          </a:prstGeom>
          <a:noFill/>
          <a:ln>
            <a:noFill/>
          </a:ln>
        </p:spPr>
      </p:pic>
      <p:sp>
        <p:nvSpPr>
          <p:cNvPr id="11" name="Rectangle 10">
            <a:extLst>
              <a:ext uri="{FF2B5EF4-FFF2-40B4-BE49-F238E27FC236}">
                <a16:creationId xmlns:a16="http://schemas.microsoft.com/office/drawing/2014/main" id="{1FCFF808-E7B8-C05E-B8F8-9FB66A18FBDE}"/>
              </a:ext>
            </a:extLst>
          </p:cNvPr>
          <p:cNvSpPr/>
          <p:nvPr/>
        </p:nvSpPr>
        <p:spPr>
          <a:xfrm>
            <a:off x="7692000" y="1933673"/>
            <a:ext cx="4500000" cy="709200"/>
          </a:xfrm>
          <a:prstGeom prst="rect">
            <a:avLst/>
          </a:prstGeom>
        </p:spPr>
        <p:txBody>
          <a:bodyPr wrap="square">
            <a:spAutoFit/>
          </a:bodyPr>
          <a:lstStyle/>
          <a:p>
            <a:r>
              <a:rPr lang="en-US" dirty="0"/>
              <a:t>Respect and dignity shown towards you by the home healthcare staff.</a:t>
            </a:r>
            <a:endParaRPr lang="en-IN" dirty="0"/>
          </a:p>
        </p:txBody>
      </p:sp>
      <p:sp>
        <p:nvSpPr>
          <p:cNvPr id="14" name="TextBox 13">
            <a:extLst>
              <a:ext uri="{FF2B5EF4-FFF2-40B4-BE49-F238E27FC236}">
                <a16:creationId xmlns:a16="http://schemas.microsoft.com/office/drawing/2014/main" id="{E0D776CB-14CC-3846-D5C7-3D2C1D1B5357}"/>
              </a:ext>
            </a:extLst>
          </p:cNvPr>
          <p:cNvSpPr txBox="1"/>
          <p:nvPr/>
        </p:nvSpPr>
        <p:spPr>
          <a:xfrm>
            <a:off x="775650" y="693698"/>
            <a:ext cx="10656000" cy="954107"/>
          </a:xfrm>
          <a:prstGeom prst="rect">
            <a:avLst/>
          </a:prstGeom>
          <a:noFill/>
        </p:spPr>
        <p:txBody>
          <a:bodyPr wrap="square" rtlCol="0">
            <a:spAutoFit/>
          </a:bodyPr>
          <a:lstStyle/>
          <a:p>
            <a:r>
              <a:rPr lang="en-US" sz="2800" dirty="0">
                <a:effectLst/>
                <a:ea typeface="Calibri" panose="020F0502020204030204" pitchFamily="34" charset="0"/>
              </a:rPr>
              <a:t>RELATIONSHIP BETWEEN CUSTOMER SATISFACTION AND THE QUALITY OF HOME HEALTHCARE SERVICES.</a:t>
            </a:r>
            <a:endParaRPr lang="en-IN" sz="2800" dirty="0"/>
          </a:p>
        </p:txBody>
      </p:sp>
    </p:spTree>
    <p:extLst>
      <p:ext uri="{BB962C8B-B14F-4D97-AF65-F5344CB8AC3E}">
        <p14:creationId xmlns:p14="http://schemas.microsoft.com/office/powerpoint/2010/main" val="243966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DCCA-C22D-7F8D-F7A1-98544694FE3C}"/>
              </a:ext>
            </a:extLst>
          </p:cNvPr>
          <p:cNvSpPr>
            <a:spLocks noGrp="1"/>
          </p:cNvSpPr>
          <p:nvPr>
            <p:ph type="title"/>
          </p:nvPr>
        </p:nvSpPr>
        <p:spPr/>
        <p:txBody>
          <a:bodyPr/>
          <a:lstStyle/>
          <a:p>
            <a:r>
              <a:rPr lang="en-IN" dirty="0">
                <a:latin typeface="+mn-lt"/>
              </a:rPr>
              <a:t>ANALYSIS</a:t>
            </a:r>
          </a:p>
        </p:txBody>
      </p:sp>
      <p:grpSp>
        <p:nvGrpSpPr>
          <p:cNvPr id="3" name="Group 2">
            <a:extLst>
              <a:ext uri="{FF2B5EF4-FFF2-40B4-BE49-F238E27FC236}">
                <a16:creationId xmlns:a16="http://schemas.microsoft.com/office/drawing/2014/main" id="{954C25D1-7558-29F1-5E5D-3E6CAC2038C3}"/>
              </a:ext>
            </a:extLst>
          </p:cNvPr>
          <p:cNvGrpSpPr/>
          <p:nvPr/>
        </p:nvGrpSpPr>
        <p:grpSpPr>
          <a:xfrm>
            <a:off x="1517289" y="1950603"/>
            <a:ext cx="9054070" cy="4309931"/>
            <a:chOff x="1517289" y="1950603"/>
            <a:chExt cx="9054070" cy="4309931"/>
          </a:xfrm>
        </p:grpSpPr>
        <p:sp>
          <p:nvSpPr>
            <p:cNvPr id="14" name="Line 26">
              <a:extLst>
                <a:ext uri="{FF2B5EF4-FFF2-40B4-BE49-F238E27FC236}">
                  <a16:creationId xmlns:a16="http://schemas.microsoft.com/office/drawing/2014/main" id="{D6FC63EA-18E2-B208-279C-2CFE50753B6B}"/>
                </a:ext>
              </a:extLst>
            </p:cNvPr>
            <p:cNvSpPr/>
            <p:nvPr/>
          </p:nvSpPr>
          <p:spPr>
            <a:xfrm>
              <a:off x="3462294" y="2596934"/>
              <a:ext cx="857263" cy="1479634"/>
            </a:xfrm>
            <a:prstGeom prst="line">
              <a:avLst/>
            </a:prstGeom>
            <a:ln w="9525" cap="flat" cmpd="sng">
              <a:solidFill>
                <a:srgbClr xmlns:mc="http://schemas.openxmlformats.org/markup-compatibility/2006" xmlns:a14="http://schemas.microsoft.com/office/drawing/2010/main" val="000000" mc:Ignorable="a14" a14:legacySpreadsheetColorIndex="64"/>
              </a:solidFill>
              <a:prstDash val="solid"/>
              <a:headEnd type="none" w="med" len="med"/>
              <a:tailEnd type="none" w="med" len="med"/>
            </a:ln>
          </p:spPr>
        </p:sp>
        <p:sp>
          <p:nvSpPr>
            <p:cNvPr id="15" name="Line 27">
              <a:extLst>
                <a:ext uri="{FF2B5EF4-FFF2-40B4-BE49-F238E27FC236}">
                  <a16:creationId xmlns:a16="http://schemas.microsoft.com/office/drawing/2014/main" id="{59EBFA1A-4A3E-1EE0-462D-6D120BB19E62}"/>
                </a:ext>
              </a:extLst>
            </p:cNvPr>
            <p:cNvSpPr/>
            <p:nvPr/>
          </p:nvSpPr>
          <p:spPr>
            <a:xfrm>
              <a:off x="6382581" y="2605388"/>
              <a:ext cx="857263" cy="1471180"/>
            </a:xfrm>
            <a:prstGeom prst="line">
              <a:avLst/>
            </a:prstGeom>
            <a:ln w="9525" cap="flat" cmpd="sng">
              <a:solidFill>
                <a:srgbClr xmlns:mc="http://schemas.openxmlformats.org/markup-compatibility/2006" xmlns:a14="http://schemas.microsoft.com/office/drawing/2010/main" val="000000" mc:Ignorable="a14" a14:legacySpreadsheetColorIndex="64"/>
              </a:solidFill>
              <a:prstDash val="solid"/>
              <a:headEnd type="none" w="med" len="med"/>
              <a:tailEnd type="none" w="med" len="med"/>
            </a:ln>
          </p:spPr>
        </p:sp>
        <p:sp>
          <p:nvSpPr>
            <p:cNvPr id="16" name="Line 24">
              <a:extLst>
                <a:ext uri="{FF2B5EF4-FFF2-40B4-BE49-F238E27FC236}">
                  <a16:creationId xmlns:a16="http://schemas.microsoft.com/office/drawing/2014/main" id="{9726F280-8DEF-DDAC-F831-0B6614AE92F1}"/>
                </a:ext>
              </a:extLst>
            </p:cNvPr>
            <p:cNvSpPr/>
            <p:nvPr/>
          </p:nvSpPr>
          <p:spPr>
            <a:xfrm flipV="1">
              <a:off x="2526806" y="4057649"/>
              <a:ext cx="5231156" cy="5316"/>
            </a:xfrm>
            <a:prstGeom prst="line">
              <a:avLst/>
            </a:prstGeom>
            <a:ln w="9525" cap="flat" cmpd="sng">
              <a:solidFill>
                <a:srgbClr xmlns:mc="http://schemas.openxmlformats.org/markup-compatibility/2006" xmlns:a14="http://schemas.microsoft.com/office/drawing/2010/main" val="000000" mc:Ignorable="a14" a14:legacySpreadsheetColorIndex="64"/>
              </a:solidFill>
              <a:prstDash val="solid"/>
              <a:headEnd type="none" w="med" len="med"/>
              <a:tailEnd type="none" w="med" len="med"/>
            </a:ln>
          </p:spPr>
        </p:sp>
        <p:sp>
          <p:nvSpPr>
            <p:cNvPr id="18" name="Line 29">
              <a:extLst>
                <a:ext uri="{FF2B5EF4-FFF2-40B4-BE49-F238E27FC236}">
                  <a16:creationId xmlns:a16="http://schemas.microsoft.com/office/drawing/2014/main" id="{B90EF82A-14ED-88B6-8DAF-C0B58C7A4A41}"/>
                </a:ext>
              </a:extLst>
            </p:cNvPr>
            <p:cNvSpPr/>
            <p:nvPr/>
          </p:nvSpPr>
          <p:spPr>
            <a:xfrm flipH="1">
              <a:off x="3336926" y="4098682"/>
              <a:ext cx="971745" cy="1238522"/>
            </a:xfrm>
            <a:prstGeom prst="line">
              <a:avLst/>
            </a:prstGeom>
            <a:ln w="9525" cap="flat" cmpd="sng">
              <a:solidFill>
                <a:srgbClr xmlns:mc="http://schemas.openxmlformats.org/markup-compatibility/2006" xmlns:a14="http://schemas.microsoft.com/office/drawing/2010/main" val="000000" mc:Ignorable="a14" a14:legacySpreadsheetColorIndex="64"/>
              </a:solidFill>
              <a:prstDash val="solid"/>
              <a:headEnd type="none" w="med" len="med"/>
              <a:tailEnd type="none" w="med" len="med"/>
            </a:ln>
          </p:spPr>
        </p:sp>
        <p:sp>
          <p:nvSpPr>
            <p:cNvPr id="19" name="Line 30">
              <a:extLst>
                <a:ext uri="{FF2B5EF4-FFF2-40B4-BE49-F238E27FC236}">
                  <a16:creationId xmlns:a16="http://schemas.microsoft.com/office/drawing/2014/main" id="{EF338F22-EA62-746F-CCF1-06DFE4DE6AD9}"/>
                </a:ext>
              </a:extLst>
            </p:cNvPr>
            <p:cNvSpPr/>
            <p:nvPr/>
          </p:nvSpPr>
          <p:spPr>
            <a:xfrm flipH="1">
              <a:off x="6605467" y="4057649"/>
              <a:ext cx="621638" cy="1426565"/>
            </a:xfrm>
            <a:prstGeom prst="line">
              <a:avLst/>
            </a:prstGeom>
            <a:ln w="9525" cap="flat" cmpd="sng">
              <a:solidFill>
                <a:srgbClr xmlns:mc="http://schemas.openxmlformats.org/markup-compatibility/2006" xmlns:a14="http://schemas.microsoft.com/office/drawing/2010/main" val="000000" mc:Ignorable="a14" a14:legacySpreadsheetColorIndex="64"/>
              </a:solidFill>
              <a:prstDash val="solid"/>
              <a:headEnd type="none" w="med" len="med"/>
              <a:tailEnd type="none" w="med" len="med"/>
            </a:ln>
          </p:spPr>
        </p:sp>
        <p:sp>
          <p:nvSpPr>
            <p:cNvPr id="21" name="TextBox 20">
              <a:extLst>
                <a:ext uri="{FF2B5EF4-FFF2-40B4-BE49-F238E27FC236}">
                  <a16:creationId xmlns:a16="http://schemas.microsoft.com/office/drawing/2014/main" id="{6371B8BD-2000-BF94-4D92-551DE799C178}"/>
                </a:ext>
              </a:extLst>
            </p:cNvPr>
            <p:cNvSpPr txBox="1"/>
            <p:nvPr/>
          </p:nvSpPr>
          <p:spPr>
            <a:xfrm>
              <a:off x="7757962" y="3872983"/>
              <a:ext cx="2813397" cy="369332"/>
            </a:xfrm>
            <a:prstGeom prst="rect">
              <a:avLst/>
            </a:prstGeom>
            <a:noFill/>
            <a:ln>
              <a:solidFill>
                <a:schemeClr val="accent2"/>
              </a:solidFill>
            </a:ln>
            <a:effectLst>
              <a:outerShdw blurRad="50800" dist="38100" dir="8100000" algn="tr" rotWithShape="0">
                <a:prstClr val="black">
                  <a:alpha val="40000"/>
                </a:prstClr>
              </a:outerShdw>
            </a:effectLst>
          </p:spPr>
          <p:txBody>
            <a:bodyPr wrap="square" rtlCol="0">
              <a:spAutoFit/>
            </a:bodyPr>
            <a:lstStyle/>
            <a:p>
              <a:r>
                <a:rPr lang="en-IN" dirty="0"/>
                <a:t>CUSTOMER SATISFACTION</a:t>
              </a:r>
            </a:p>
          </p:txBody>
        </p:sp>
        <p:sp>
          <p:nvSpPr>
            <p:cNvPr id="24" name="TextBox 23">
              <a:extLst>
                <a:ext uri="{FF2B5EF4-FFF2-40B4-BE49-F238E27FC236}">
                  <a16:creationId xmlns:a16="http://schemas.microsoft.com/office/drawing/2014/main" id="{14041A28-570A-743D-C11F-B3E1A775E8B3}"/>
                </a:ext>
              </a:extLst>
            </p:cNvPr>
            <p:cNvSpPr txBox="1"/>
            <p:nvPr/>
          </p:nvSpPr>
          <p:spPr>
            <a:xfrm>
              <a:off x="5478973" y="1959057"/>
              <a:ext cx="1807217" cy="646331"/>
            </a:xfrm>
            <a:prstGeom prst="rect">
              <a:avLst/>
            </a:prstGeom>
            <a:noFill/>
            <a:ln>
              <a:solidFill>
                <a:schemeClr val="accent2"/>
              </a:solidFill>
            </a:ln>
          </p:spPr>
          <p:txBody>
            <a:bodyPr wrap="square" rtlCol="0">
              <a:spAutoFit/>
            </a:bodyPr>
            <a:lstStyle/>
            <a:p>
              <a:r>
                <a:rPr lang="en-IN" dirty="0"/>
                <a:t>DISSATISFACTION WITH SERVICES</a:t>
              </a:r>
            </a:p>
          </p:txBody>
        </p:sp>
        <p:sp>
          <p:nvSpPr>
            <p:cNvPr id="25" name="TextBox 24">
              <a:extLst>
                <a:ext uri="{FF2B5EF4-FFF2-40B4-BE49-F238E27FC236}">
                  <a16:creationId xmlns:a16="http://schemas.microsoft.com/office/drawing/2014/main" id="{251472AA-D5FC-02B3-241E-A81146A23651}"/>
                </a:ext>
              </a:extLst>
            </p:cNvPr>
            <p:cNvSpPr txBox="1"/>
            <p:nvPr/>
          </p:nvSpPr>
          <p:spPr>
            <a:xfrm>
              <a:off x="2498352" y="1950603"/>
              <a:ext cx="2047516" cy="646331"/>
            </a:xfrm>
            <a:prstGeom prst="rect">
              <a:avLst/>
            </a:prstGeom>
            <a:noFill/>
            <a:ln>
              <a:solidFill>
                <a:schemeClr val="accent2"/>
              </a:solidFill>
            </a:ln>
          </p:spPr>
          <p:txBody>
            <a:bodyPr wrap="square" rtlCol="0">
              <a:spAutoFit/>
            </a:bodyPr>
            <a:lstStyle/>
            <a:p>
              <a:r>
                <a:rPr lang="en-IN" dirty="0"/>
                <a:t>CLEANLINESS AND HYGIENE CONCERN</a:t>
              </a:r>
            </a:p>
          </p:txBody>
        </p:sp>
        <p:sp>
          <p:nvSpPr>
            <p:cNvPr id="26" name="TextBox 25">
              <a:extLst>
                <a:ext uri="{FF2B5EF4-FFF2-40B4-BE49-F238E27FC236}">
                  <a16:creationId xmlns:a16="http://schemas.microsoft.com/office/drawing/2014/main" id="{8A8491E3-887B-EEE5-0542-166C9AEE1C7B}"/>
                </a:ext>
              </a:extLst>
            </p:cNvPr>
            <p:cNvSpPr txBox="1"/>
            <p:nvPr/>
          </p:nvSpPr>
          <p:spPr>
            <a:xfrm>
              <a:off x="5614349" y="5484214"/>
              <a:ext cx="1974039" cy="646331"/>
            </a:xfrm>
            <a:prstGeom prst="rect">
              <a:avLst/>
            </a:prstGeom>
            <a:noFill/>
            <a:ln>
              <a:solidFill>
                <a:schemeClr val="accent2"/>
              </a:solidFill>
            </a:ln>
          </p:spPr>
          <p:txBody>
            <a:bodyPr wrap="square" rtlCol="0">
              <a:spAutoFit/>
            </a:bodyPr>
            <a:lstStyle/>
            <a:p>
              <a:r>
                <a:rPr lang="en-IN" dirty="0"/>
                <a:t>COMMUNICATION CHALLENGES</a:t>
              </a:r>
            </a:p>
          </p:txBody>
        </p:sp>
        <p:sp>
          <p:nvSpPr>
            <p:cNvPr id="27" name="TextBox 26">
              <a:extLst>
                <a:ext uri="{FF2B5EF4-FFF2-40B4-BE49-F238E27FC236}">
                  <a16:creationId xmlns:a16="http://schemas.microsoft.com/office/drawing/2014/main" id="{3CCB9964-70D5-45FE-1069-D75DBB3A994B}"/>
                </a:ext>
              </a:extLst>
            </p:cNvPr>
            <p:cNvSpPr txBox="1"/>
            <p:nvPr/>
          </p:nvSpPr>
          <p:spPr>
            <a:xfrm>
              <a:off x="2501776" y="5337204"/>
              <a:ext cx="2040668" cy="923330"/>
            </a:xfrm>
            <a:prstGeom prst="rect">
              <a:avLst/>
            </a:prstGeom>
            <a:noFill/>
            <a:ln>
              <a:solidFill>
                <a:schemeClr val="accent2"/>
              </a:solidFill>
            </a:ln>
          </p:spPr>
          <p:txBody>
            <a:bodyPr wrap="square" rtlCol="0">
              <a:spAutoFit/>
            </a:bodyPr>
            <a:lstStyle/>
            <a:p>
              <a:r>
                <a:rPr lang="en-IN" dirty="0"/>
                <a:t>LIMITED AVAILABILITY OF SUPPORT SERVICES</a:t>
              </a:r>
            </a:p>
          </p:txBody>
        </p:sp>
        <p:sp>
          <p:nvSpPr>
            <p:cNvPr id="29" name="TextBox 28">
              <a:extLst>
                <a:ext uri="{FF2B5EF4-FFF2-40B4-BE49-F238E27FC236}">
                  <a16:creationId xmlns:a16="http://schemas.microsoft.com/office/drawing/2014/main" id="{03685B12-532D-D05F-74C1-BC5D55D93D2C}"/>
                </a:ext>
              </a:extLst>
            </p:cNvPr>
            <p:cNvSpPr txBox="1"/>
            <p:nvPr/>
          </p:nvSpPr>
          <p:spPr>
            <a:xfrm>
              <a:off x="4704811" y="2899448"/>
              <a:ext cx="2156457" cy="1015663"/>
            </a:xfrm>
            <a:prstGeom prst="rect">
              <a:avLst/>
            </a:prstGeom>
            <a:noFill/>
          </p:spPr>
          <p:txBody>
            <a:bodyPr wrap="square" rtlCol="0">
              <a:spAutoFit/>
            </a:bodyPr>
            <a:lstStyle/>
            <a:p>
              <a:pPr marL="171450" indent="-171450" algn="l">
                <a:buFont typeface="Arial" panose="020B0604020202020204" pitchFamily="34" charset="0"/>
                <a:buChar char="•"/>
              </a:pPr>
              <a:r>
                <a:rPr lang="en-US" sz="1000" b="0" i="0" dirty="0">
                  <a:solidFill>
                    <a:srgbClr val="374151"/>
                  </a:solidFill>
                  <a:effectLst/>
                </a:rPr>
                <a:t>Unaddressed concerns or complaints from individuals</a:t>
              </a:r>
            </a:p>
            <a:p>
              <a:pPr marL="171450" indent="-171450" algn="l">
                <a:buFont typeface="Arial" panose="020B0604020202020204" pitchFamily="34" charset="0"/>
                <a:buChar char="•"/>
              </a:pPr>
              <a:r>
                <a:rPr lang="en-US" sz="1000" b="0" i="0" dirty="0">
                  <a:solidFill>
                    <a:srgbClr val="374151"/>
                  </a:solidFill>
                  <a:effectLst/>
                </a:rPr>
                <a:t>Issues related to the quality of care provided</a:t>
              </a:r>
            </a:p>
            <a:p>
              <a:pPr marL="171450" indent="-171450" algn="l">
                <a:buFont typeface="Arial" panose="020B0604020202020204" pitchFamily="34" charset="0"/>
                <a:buChar char="•"/>
              </a:pPr>
              <a:r>
                <a:rPr lang="en-US" sz="1000" b="0" i="0" dirty="0">
                  <a:solidFill>
                    <a:srgbClr val="374151"/>
                  </a:solidFill>
                  <a:effectLst/>
                </a:rPr>
                <a:t>Lack of staff competence or professionalism</a:t>
              </a:r>
            </a:p>
          </p:txBody>
        </p:sp>
        <p:sp>
          <p:nvSpPr>
            <p:cNvPr id="31" name="TextBox 30">
              <a:extLst>
                <a:ext uri="{FF2B5EF4-FFF2-40B4-BE49-F238E27FC236}">
                  <a16:creationId xmlns:a16="http://schemas.microsoft.com/office/drawing/2014/main" id="{7C3607D8-49BF-8FFC-5AEF-3FD3E21D18BB}"/>
                </a:ext>
              </a:extLst>
            </p:cNvPr>
            <p:cNvSpPr txBox="1"/>
            <p:nvPr/>
          </p:nvSpPr>
          <p:spPr>
            <a:xfrm>
              <a:off x="1517289" y="2929049"/>
              <a:ext cx="2365014" cy="707886"/>
            </a:xfrm>
            <a:prstGeom prst="rect">
              <a:avLst/>
            </a:prstGeom>
            <a:noFill/>
          </p:spPr>
          <p:txBody>
            <a:bodyPr wrap="square">
              <a:spAutoFit/>
            </a:bodyPr>
            <a:lstStyle/>
            <a:p>
              <a:pPr marL="171450" indent="-171450" algn="l">
                <a:buFont typeface="Arial" panose="020B0604020202020204" pitchFamily="34" charset="0"/>
                <a:buChar char="•"/>
              </a:pPr>
              <a:r>
                <a:rPr lang="en-US" sz="1000" b="0" i="0" dirty="0">
                  <a:solidFill>
                    <a:srgbClr val="374151"/>
                  </a:solidFill>
                  <a:effectLst/>
                </a:rPr>
                <a:t>Inadequate adherence to cleanliness protocols</a:t>
              </a:r>
            </a:p>
            <a:p>
              <a:pPr marL="171450" indent="-171450" algn="l">
                <a:buFont typeface="Arial" panose="020B0604020202020204" pitchFamily="34" charset="0"/>
                <a:buChar char="•"/>
              </a:pPr>
              <a:r>
                <a:rPr lang="en-US" sz="1000" b="0" i="0" dirty="0">
                  <a:solidFill>
                    <a:srgbClr val="374151"/>
                  </a:solidFill>
                  <a:effectLst/>
                </a:rPr>
                <a:t>Lack </a:t>
              </a:r>
              <a:r>
                <a:rPr lang="en-US" sz="1000" b="0" i="0" dirty="0">
                  <a:effectLst/>
                </a:rPr>
                <a:t>of</a:t>
              </a:r>
              <a:r>
                <a:rPr lang="en-US" sz="1000" b="0" i="0" dirty="0">
                  <a:solidFill>
                    <a:srgbClr val="374151"/>
                  </a:solidFill>
                  <a:effectLst/>
                </a:rPr>
                <a:t> monitoring and enforcement of hygiene practices</a:t>
              </a:r>
            </a:p>
          </p:txBody>
        </p:sp>
        <p:sp>
          <p:nvSpPr>
            <p:cNvPr id="33" name="TextBox 32">
              <a:extLst>
                <a:ext uri="{FF2B5EF4-FFF2-40B4-BE49-F238E27FC236}">
                  <a16:creationId xmlns:a16="http://schemas.microsoft.com/office/drawing/2014/main" id="{6E141A44-AED0-B890-4E4F-C8F9ADD09D3B}"/>
                </a:ext>
              </a:extLst>
            </p:cNvPr>
            <p:cNvSpPr txBox="1"/>
            <p:nvPr/>
          </p:nvSpPr>
          <p:spPr>
            <a:xfrm>
              <a:off x="1523414" y="4361352"/>
              <a:ext cx="1813512" cy="861774"/>
            </a:xfrm>
            <a:prstGeom prst="rect">
              <a:avLst/>
            </a:prstGeom>
            <a:noFill/>
          </p:spPr>
          <p:txBody>
            <a:bodyPr wrap="square">
              <a:spAutoFit/>
            </a:bodyPr>
            <a:lstStyle/>
            <a:p>
              <a:pPr marL="171450" indent="-171450" algn="l">
                <a:buFont typeface="Arial" panose="020B0604020202020204" pitchFamily="34" charset="0"/>
                <a:buChar char="•"/>
              </a:pPr>
              <a:r>
                <a:rPr lang="en-US" sz="1000" b="0" i="0" dirty="0">
                  <a:solidFill>
                    <a:srgbClr val="374151"/>
                  </a:solidFill>
                  <a:effectLst/>
                </a:rPr>
                <a:t>Insufficient resources or staffing to meet demand</a:t>
              </a:r>
            </a:p>
            <a:p>
              <a:pPr marL="171450" indent="-171450" algn="l">
                <a:buFont typeface="Arial" panose="020B0604020202020204" pitchFamily="34" charset="0"/>
                <a:buChar char="•"/>
              </a:pPr>
              <a:r>
                <a:rPr lang="en-US" sz="1000" b="0" i="0" dirty="0">
                  <a:solidFill>
                    <a:srgbClr val="374151"/>
                  </a:solidFill>
                  <a:effectLst/>
                </a:rPr>
                <a:t>Restricted working hours affecting accessibility</a:t>
              </a:r>
            </a:p>
            <a:p>
              <a:pPr marL="171450" indent="-171450" algn="l">
                <a:buFont typeface="Arial" panose="020B0604020202020204" pitchFamily="34" charset="0"/>
                <a:buChar char="•"/>
              </a:pPr>
              <a:r>
                <a:rPr lang="en-US" sz="1000" b="0" i="0" dirty="0">
                  <a:solidFill>
                    <a:srgbClr val="374151"/>
                  </a:solidFill>
                  <a:effectLst/>
                </a:rPr>
                <a:t>Gaps in service availability</a:t>
              </a:r>
            </a:p>
          </p:txBody>
        </p:sp>
        <p:sp>
          <p:nvSpPr>
            <p:cNvPr id="35" name="TextBox 34">
              <a:extLst>
                <a:ext uri="{FF2B5EF4-FFF2-40B4-BE49-F238E27FC236}">
                  <a16:creationId xmlns:a16="http://schemas.microsoft.com/office/drawing/2014/main" id="{BE125493-549B-C8A2-51B4-0717B01F64AF}"/>
                </a:ext>
              </a:extLst>
            </p:cNvPr>
            <p:cNvSpPr txBox="1"/>
            <p:nvPr/>
          </p:nvSpPr>
          <p:spPr>
            <a:xfrm>
              <a:off x="4704811" y="4247631"/>
              <a:ext cx="2312006" cy="1046264"/>
            </a:xfrm>
            <a:prstGeom prst="rect">
              <a:avLst/>
            </a:prstGeom>
            <a:noFill/>
          </p:spPr>
          <p:txBody>
            <a:bodyPr wrap="square">
              <a:spAutoFit/>
            </a:bodyPr>
            <a:lstStyle/>
            <a:p>
              <a:pPr marL="171450" indent="-171450" algn="l">
                <a:buFont typeface="Arial" panose="020B0604020202020204" pitchFamily="34" charset="0"/>
                <a:buChar char="•"/>
              </a:pPr>
              <a:r>
                <a:rPr lang="en-US" sz="1000" b="0" i="0" dirty="0">
                  <a:solidFill>
                    <a:srgbClr val="374151"/>
                  </a:solidFill>
                  <a:effectLst/>
                </a:rPr>
                <a:t>Ineffective or limited communication channels for inquiries or assistance</a:t>
              </a:r>
            </a:p>
            <a:p>
              <a:pPr marL="171450" indent="-171450" algn="l">
                <a:buFont typeface="Arial" panose="020B0604020202020204" pitchFamily="34" charset="0"/>
                <a:buChar char="•"/>
              </a:pPr>
              <a:r>
                <a:rPr lang="en-US" sz="1000" b="0" i="0" dirty="0">
                  <a:solidFill>
                    <a:srgbClr val="374151"/>
                  </a:solidFill>
                  <a:effectLst/>
                </a:rPr>
                <a:t>Slow response times to individuals' requests or concerns</a:t>
              </a:r>
            </a:p>
            <a:p>
              <a:pPr marL="171450" indent="-171450" algn="l">
                <a:buFont typeface="Arial" panose="020B0604020202020204" pitchFamily="34" charset="0"/>
                <a:buChar char="•"/>
              </a:pPr>
              <a:r>
                <a:rPr lang="en-US" sz="1000" b="0" i="0" dirty="0">
                  <a:solidFill>
                    <a:srgbClr val="374151"/>
                  </a:solidFill>
                  <a:effectLst/>
                </a:rPr>
                <a:t>Lack of feedback mechanisms for improvement</a:t>
              </a:r>
            </a:p>
          </p:txBody>
        </p:sp>
      </p:grpSp>
    </p:spTree>
    <p:extLst>
      <p:ext uri="{BB962C8B-B14F-4D97-AF65-F5344CB8AC3E}">
        <p14:creationId xmlns:p14="http://schemas.microsoft.com/office/powerpoint/2010/main" val="13895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58D3-6A8D-D4A0-2C68-8FED4ECA9505}"/>
              </a:ext>
            </a:extLst>
          </p:cNvPr>
          <p:cNvSpPr>
            <a:spLocks noGrp="1"/>
          </p:cNvSpPr>
          <p:nvPr>
            <p:ph type="title"/>
          </p:nvPr>
        </p:nvSpPr>
        <p:spPr>
          <a:xfrm>
            <a:off x="1097280" y="263527"/>
            <a:ext cx="10058400" cy="1450757"/>
          </a:xfrm>
        </p:spPr>
        <p:txBody>
          <a:bodyPr/>
          <a:lstStyle/>
          <a:p>
            <a:r>
              <a:rPr lang="en-IN" dirty="0">
                <a:latin typeface="+mn-lt"/>
              </a:rPr>
              <a:t>DISCUSSION</a:t>
            </a:r>
          </a:p>
        </p:txBody>
      </p:sp>
      <p:sp>
        <p:nvSpPr>
          <p:cNvPr id="3" name="Content Placeholder 2">
            <a:extLst>
              <a:ext uri="{FF2B5EF4-FFF2-40B4-BE49-F238E27FC236}">
                <a16:creationId xmlns:a16="http://schemas.microsoft.com/office/drawing/2014/main" id="{D2F7C059-2D08-138D-CFF7-AE057CBDB333}"/>
              </a:ext>
            </a:extLst>
          </p:cNvPr>
          <p:cNvSpPr>
            <a:spLocks noGrp="1"/>
          </p:cNvSpPr>
          <p:nvPr>
            <p:ph idx="1"/>
          </p:nvPr>
        </p:nvSpPr>
        <p:spPr>
          <a:xfrm>
            <a:off x="1097280" y="1898898"/>
            <a:ext cx="10058400" cy="4023360"/>
          </a:xfrm>
        </p:spPr>
        <p:txBody>
          <a:bodyPr>
            <a:noAutofit/>
          </a:bodyPr>
          <a:lstStyle/>
          <a:p>
            <a:pPr>
              <a:buFont typeface="Wingdings" panose="05000000000000000000" pitchFamily="2" charset="2"/>
              <a:buChar char="§"/>
            </a:pPr>
            <a:r>
              <a:rPr lang="en-US" sz="1500" b="0" i="0" dirty="0">
                <a:solidFill>
                  <a:srgbClr val="374151"/>
                </a:solidFill>
                <a:effectLst/>
              </a:rPr>
              <a:t>The findings suggest a significant proportion of individuals have not utilized home healthcare services, indicating a potential lack of awareness or accessibility barriers. Addressing this issue requires targeted campaigns and educational initiatives to raise awareness about the benefits and availability of home healthcare services.</a:t>
            </a:r>
          </a:p>
          <a:p>
            <a:pPr>
              <a:buFont typeface="Wingdings" panose="05000000000000000000" pitchFamily="2" charset="2"/>
              <a:buChar char="§"/>
            </a:pPr>
            <a:r>
              <a:rPr lang="en-US" sz="1500" b="0" i="0" dirty="0">
                <a:solidFill>
                  <a:srgbClr val="374151"/>
                </a:solidFill>
                <a:effectLst/>
              </a:rPr>
              <a:t>Furthermore, the dissatisfaction reported by some individuals highlights the importance of addressing their concerns. Improving staff competence and professionalism through training programs can enhance the quality of care provided.</a:t>
            </a:r>
            <a:endParaRPr lang="en-US" sz="1500" dirty="0">
              <a:solidFill>
                <a:srgbClr val="374151"/>
              </a:solidFill>
            </a:endParaRPr>
          </a:p>
          <a:p>
            <a:pPr>
              <a:buFont typeface="Wingdings" panose="05000000000000000000" pitchFamily="2" charset="2"/>
              <a:buChar char="§"/>
            </a:pPr>
            <a:r>
              <a:rPr lang="en-US" sz="1500" b="0" i="0" dirty="0">
                <a:solidFill>
                  <a:srgbClr val="374151"/>
                </a:solidFill>
                <a:effectLst/>
              </a:rPr>
              <a:t>Cleanliness and hygiene concerns should be addressed by implementing rigorous protocols and monitoring adherence to these practices. Encouraging patient feedback and engagement can provide valuable insights and help tailor services to individual needs.</a:t>
            </a:r>
          </a:p>
          <a:p>
            <a:pPr>
              <a:buFont typeface="Wingdings" panose="05000000000000000000" pitchFamily="2" charset="2"/>
              <a:buChar char="§"/>
            </a:pPr>
            <a:r>
              <a:rPr lang="en-US" sz="1500" b="0" i="0" dirty="0">
                <a:solidFill>
                  <a:srgbClr val="374151"/>
                </a:solidFill>
                <a:effectLst/>
              </a:rPr>
              <a:t>Collaboration among stakeholders is essential to develop standards and guidelines for the sector, fostering information sharing and continuous improvement. Regular evaluation and monitoring of implemented measures, as well as tracking patient satisfaction levels, will help identify areas for further improvement.</a:t>
            </a:r>
          </a:p>
          <a:p>
            <a:pPr>
              <a:buFont typeface="Wingdings" panose="05000000000000000000" pitchFamily="2" charset="2"/>
              <a:buChar char="§"/>
            </a:pPr>
            <a:r>
              <a:rPr lang="en-US" sz="1500" b="0" i="0" dirty="0">
                <a:solidFill>
                  <a:srgbClr val="374151"/>
                </a:solidFill>
                <a:effectLst/>
              </a:rPr>
              <a:t>The distribution of information sources indicates that word of mouth is a significant channel for individuals to learn about home healthcare agencies. Providers can leverage this by implementing referral programs and encouraging satisfied clients to share their positive experiences with others. Additionally, investing in online marketing strategies and improving online presence can help capture the attention of individuals who rely on online searches for information.</a:t>
            </a:r>
          </a:p>
        </p:txBody>
      </p:sp>
      <p:pic>
        <p:nvPicPr>
          <p:cNvPr id="4" name="Picture 3">
            <a:extLst>
              <a:ext uri="{FF2B5EF4-FFF2-40B4-BE49-F238E27FC236}">
                <a16:creationId xmlns:a16="http://schemas.microsoft.com/office/drawing/2014/main" id="{A02E3289-81C6-C23B-BCAD-E5DE0A238A78}"/>
              </a:ext>
            </a:extLst>
          </p:cNvPr>
          <p:cNvPicPr/>
          <p:nvPr/>
        </p:nvPicPr>
        <p:blipFill>
          <a:blip r:embed="rId2"/>
          <a:stretch>
            <a:fillRect/>
          </a:stretch>
        </p:blipFill>
        <p:spPr>
          <a:xfrm>
            <a:off x="0" y="0"/>
            <a:ext cx="2887579" cy="693698"/>
          </a:xfrm>
          <a:prstGeom prst="rect">
            <a:avLst/>
          </a:prstGeom>
          <a:noFill/>
          <a:ln w="9525">
            <a:noFill/>
          </a:ln>
        </p:spPr>
      </p:pic>
    </p:spTree>
    <p:extLst>
      <p:ext uri="{BB962C8B-B14F-4D97-AF65-F5344CB8AC3E}">
        <p14:creationId xmlns:p14="http://schemas.microsoft.com/office/powerpoint/2010/main" val="121141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4EDB13-A7A5-86CB-B4A7-70DA40081444}"/>
              </a:ext>
            </a:extLst>
          </p:cNvPr>
          <p:cNvSpPr/>
          <p:nvPr/>
        </p:nvSpPr>
        <p:spPr>
          <a:xfrm>
            <a:off x="1190847" y="1701209"/>
            <a:ext cx="10196623" cy="53163"/>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3" name="Content Placeholder 2">
            <a:extLst>
              <a:ext uri="{FF2B5EF4-FFF2-40B4-BE49-F238E27FC236}">
                <a16:creationId xmlns:a16="http://schemas.microsoft.com/office/drawing/2014/main" id="{3D380A07-BD8B-7421-4360-921886A07FF9}"/>
              </a:ext>
            </a:extLst>
          </p:cNvPr>
          <p:cNvSpPr>
            <a:spLocks noGrp="1"/>
          </p:cNvSpPr>
          <p:nvPr>
            <p:ph idx="1"/>
          </p:nvPr>
        </p:nvSpPr>
        <p:spPr>
          <a:xfrm>
            <a:off x="804530" y="1169581"/>
            <a:ext cx="10838120" cy="4827182"/>
          </a:xfrm>
        </p:spPr>
        <p:txBody>
          <a:bodyPr>
            <a:noAutofit/>
          </a:bodyPr>
          <a:lstStyle/>
          <a:p>
            <a:pPr>
              <a:lnSpc>
                <a:spcPct val="150000"/>
              </a:lnSpc>
              <a:buFont typeface="Wingdings" panose="05000000000000000000" pitchFamily="2" charset="2"/>
              <a:buChar char="§"/>
            </a:pPr>
            <a:r>
              <a:rPr lang="en-US" sz="1400" b="0" i="0" dirty="0">
                <a:solidFill>
                  <a:srgbClr val="374151"/>
                </a:solidFill>
                <a:effectLst/>
              </a:rPr>
              <a:t> </a:t>
            </a:r>
            <a:r>
              <a:rPr lang="en-US" sz="1500" b="0" i="0" dirty="0">
                <a:solidFill>
                  <a:srgbClr val="374151"/>
                </a:solidFill>
                <a:effectLst/>
              </a:rPr>
              <a:t>The data shows that 22.0% of individuals perceive the availability and accessibility of support services as very limited and inaccessible. This suggests that a significant portion of individuals may not be receiving the support they need in a timely and accessible manner. The home healthcare agency should assess the reasons behind the perceived limited availability of support services. It could involve expanding the agency's resources, staffing, or working hours to better meet the needs of individuals. Conducting an analysis of service demands and aligning resources accordingly can help bridge any gaps in service availability.</a:t>
            </a:r>
          </a:p>
          <a:p>
            <a:pPr>
              <a:lnSpc>
                <a:spcPct val="150000"/>
              </a:lnSpc>
              <a:buFont typeface="Wingdings" panose="05000000000000000000" pitchFamily="2" charset="2"/>
              <a:buChar char="§"/>
            </a:pPr>
            <a:r>
              <a:rPr lang="en-US" sz="1500" b="0" i="0" dirty="0">
                <a:solidFill>
                  <a:srgbClr val="374151"/>
                </a:solidFill>
                <a:effectLst/>
              </a:rPr>
              <a:t>Clear and effective communication channels are essential for individuals to access support services easily. The agency should provide multiple communication channels, such as phone, email, or online portals, and ensure prompt response times to inquiries or requests for assistance. Regularly evaluating the effectiveness of communication channels and seeking feedback from individuals can help identify areas for improvement.</a:t>
            </a:r>
          </a:p>
          <a:p>
            <a:pPr>
              <a:lnSpc>
                <a:spcPct val="150000"/>
              </a:lnSpc>
              <a:buFont typeface="Wingdings" panose="05000000000000000000" pitchFamily="2" charset="2"/>
              <a:buChar char="§"/>
            </a:pPr>
            <a:r>
              <a:rPr lang="en-US" sz="1500" b="0" i="0" dirty="0">
                <a:solidFill>
                  <a:srgbClr val="374151"/>
                </a:solidFill>
                <a:effectLst/>
              </a:rPr>
              <a:t>It is crucial to ensure that support services are accessible to all individuals, regardless of their location or physical limitations. The agency should explore options for expanding service coverage to underserved areas and consider alternative delivery models such as telehealth or mobile units. Additionally, improving transportation options for individuals who require in-person visits can enhance accessibility.</a:t>
            </a:r>
            <a:endParaRPr lang="en-US" sz="1500" dirty="0">
              <a:solidFill>
                <a:srgbClr val="000000"/>
              </a:solidFill>
              <a:effectLst/>
              <a:cs typeface="Courier New" panose="02070309020205020404" pitchFamily="49" charset="0"/>
            </a:endParaRPr>
          </a:p>
        </p:txBody>
      </p:sp>
      <p:pic>
        <p:nvPicPr>
          <p:cNvPr id="4" name="Picture 3">
            <a:extLst>
              <a:ext uri="{FF2B5EF4-FFF2-40B4-BE49-F238E27FC236}">
                <a16:creationId xmlns:a16="http://schemas.microsoft.com/office/drawing/2014/main" id="{A0C378E2-BAC9-7479-0938-DDB0DC264FE7}"/>
              </a:ext>
            </a:extLst>
          </p:cNvPr>
          <p:cNvPicPr/>
          <p:nvPr/>
        </p:nvPicPr>
        <p:blipFill>
          <a:blip r:embed="rId2"/>
          <a:stretch>
            <a:fillRect/>
          </a:stretch>
        </p:blipFill>
        <p:spPr>
          <a:xfrm>
            <a:off x="0" y="0"/>
            <a:ext cx="2887579" cy="693698"/>
          </a:xfrm>
          <a:prstGeom prst="rect">
            <a:avLst/>
          </a:prstGeom>
          <a:noFill/>
          <a:ln w="9525">
            <a:noFill/>
          </a:ln>
        </p:spPr>
      </p:pic>
    </p:spTree>
    <p:extLst>
      <p:ext uri="{BB962C8B-B14F-4D97-AF65-F5344CB8AC3E}">
        <p14:creationId xmlns:p14="http://schemas.microsoft.com/office/powerpoint/2010/main" val="258908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50F7-285D-8433-B109-4A820B084EDD}"/>
              </a:ext>
            </a:extLst>
          </p:cNvPr>
          <p:cNvSpPr>
            <a:spLocks noGrp="1"/>
          </p:cNvSpPr>
          <p:nvPr>
            <p:ph type="title"/>
          </p:nvPr>
        </p:nvSpPr>
        <p:spPr>
          <a:xfrm>
            <a:off x="1097280" y="263527"/>
            <a:ext cx="10058400" cy="1450757"/>
          </a:xfrm>
        </p:spPr>
        <p:txBody>
          <a:bodyPr/>
          <a:lstStyle/>
          <a:p>
            <a:r>
              <a:rPr lang="en-IN" dirty="0">
                <a:latin typeface="+mn-lt"/>
              </a:rPr>
              <a:t>CONCLUSION</a:t>
            </a:r>
          </a:p>
        </p:txBody>
      </p:sp>
      <p:sp>
        <p:nvSpPr>
          <p:cNvPr id="3" name="Content Placeholder 2">
            <a:extLst>
              <a:ext uri="{FF2B5EF4-FFF2-40B4-BE49-F238E27FC236}">
                <a16:creationId xmlns:a16="http://schemas.microsoft.com/office/drawing/2014/main" id="{9EA15F56-0803-460F-7975-EEEB36E32387}"/>
              </a:ext>
            </a:extLst>
          </p:cNvPr>
          <p:cNvSpPr>
            <a:spLocks noGrp="1"/>
          </p:cNvSpPr>
          <p:nvPr>
            <p:ph idx="1"/>
          </p:nvPr>
        </p:nvSpPr>
        <p:spPr>
          <a:xfrm>
            <a:off x="937791" y="1639856"/>
            <a:ext cx="10058400" cy="4665251"/>
          </a:xfrm>
        </p:spPr>
        <p:txBody>
          <a:bodyPr>
            <a:noAutofit/>
          </a:bodyPr>
          <a:lstStyle/>
          <a:p>
            <a:pPr marL="613410" marR="48260" indent="-342900">
              <a:lnSpc>
                <a:spcPct val="150000"/>
              </a:lnSpc>
              <a:spcAft>
                <a:spcPts val="800"/>
              </a:spcAft>
              <a:buFont typeface="Arial" panose="020B0604020202020204" pitchFamily="34" charset="0"/>
              <a:buChar char="•"/>
              <a:tabLst>
                <a:tab pos="457200" algn="l"/>
              </a:tabLst>
            </a:pPr>
            <a:r>
              <a:rPr lang="en-US" sz="1600" dirty="0">
                <a:solidFill>
                  <a:srgbClr val="374151"/>
                </a:solidFill>
              </a:rPr>
              <a:t>T</a:t>
            </a:r>
            <a:r>
              <a:rPr lang="en-US" sz="1600" b="0" i="0" dirty="0">
                <a:solidFill>
                  <a:srgbClr val="374151"/>
                </a:solidFill>
                <a:effectLst/>
              </a:rPr>
              <a:t>he findings from the data suggest that there is both potential for improvement and areas of strength in the home healthcare services provided. While a significant proportion of individuals have reported satisfaction with the services and perceive the competence and professionalism of the staff positively, there are also areas that require attention.</a:t>
            </a:r>
          </a:p>
          <a:p>
            <a:pPr marL="613410" marR="48260" indent="-342900">
              <a:lnSpc>
                <a:spcPct val="150000"/>
              </a:lnSpc>
              <a:spcAft>
                <a:spcPts val="800"/>
              </a:spcAft>
              <a:buFont typeface="Arial" panose="020B0604020202020204" pitchFamily="34" charset="0"/>
              <a:buChar char="•"/>
              <a:tabLst>
                <a:tab pos="457200" algn="l"/>
              </a:tabLst>
            </a:pPr>
            <a:r>
              <a:rPr lang="en-US" sz="1600" b="0" i="0" dirty="0">
                <a:solidFill>
                  <a:srgbClr val="374151"/>
                </a:solidFill>
                <a:effectLst/>
              </a:rPr>
              <a:t>Improving staff competence and professionalism, as well as addressing cleanliness and hygiene concerns, are important aspects of enhancing the overall quality of care. Implementing rigorous protocols, training programs, and soliciting patient feedback can contribute to improving these areas.</a:t>
            </a:r>
            <a:endParaRPr lang="en-US" sz="1600" dirty="0">
              <a:solidFill>
                <a:srgbClr val="374151"/>
              </a:solidFill>
            </a:endParaRPr>
          </a:p>
          <a:p>
            <a:pPr marL="613410" marR="48260" indent="-342900">
              <a:lnSpc>
                <a:spcPct val="150000"/>
              </a:lnSpc>
              <a:spcAft>
                <a:spcPts val="800"/>
              </a:spcAft>
              <a:buFont typeface="Arial" panose="020B0604020202020204" pitchFamily="34" charset="0"/>
              <a:buChar char="•"/>
              <a:tabLst>
                <a:tab pos="457200" algn="l"/>
              </a:tabLst>
            </a:pPr>
            <a:r>
              <a:rPr lang="en-US" sz="1600" b="0" i="0" dirty="0">
                <a:solidFill>
                  <a:srgbClr val="374151"/>
                </a:solidFill>
                <a:effectLst/>
              </a:rPr>
              <a:t>Collaboration among stakeholders, development of standards and guidelines, and continuous evaluation and monitoring are essential for driving continuous improvement in the home healthcare sector. Tracking patient satisfaction levels and implementing measures to address any identified gaps can lead to enhanced service delivery and patient experiences.</a:t>
            </a:r>
            <a:endParaRPr lang="en-US" sz="1900" dirty="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E23B513-0CB5-C62A-B1DC-BCBA8C7D84CB}"/>
              </a:ext>
            </a:extLst>
          </p:cNvPr>
          <p:cNvPicPr/>
          <p:nvPr/>
        </p:nvPicPr>
        <p:blipFill>
          <a:blip r:embed="rId2"/>
          <a:stretch>
            <a:fillRect/>
          </a:stretch>
        </p:blipFill>
        <p:spPr>
          <a:xfrm>
            <a:off x="0" y="0"/>
            <a:ext cx="2887579" cy="693698"/>
          </a:xfrm>
          <a:prstGeom prst="rect">
            <a:avLst/>
          </a:prstGeom>
          <a:noFill/>
          <a:ln w="9525">
            <a:noFill/>
          </a:ln>
        </p:spPr>
      </p:pic>
    </p:spTree>
    <p:extLst>
      <p:ext uri="{BB962C8B-B14F-4D97-AF65-F5344CB8AC3E}">
        <p14:creationId xmlns:p14="http://schemas.microsoft.com/office/powerpoint/2010/main" val="4048132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BE5E-A296-8336-B691-CE205F632094}"/>
              </a:ext>
            </a:extLst>
          </p:cNvPr>
          <p:cNvSpPr>
            <a:spLocks noGrp="1"/>
          </p:cNvSpPr>
          <p:nvPr>
            <p:ph type="title"/>
          </p:nvPr>
        </p:nvSpPr>
        <p:spPr>
          <a:xfrm>
            <a:off x="1097280" y="263527"/>
            <a:ext cx="10058400" cy="1450757"/>
          </a:xfrm>
        </p:spPr>
        <p:txBody>
          <a:bodyPr/>
          <a:lstStyle/>
          <a:p>
            <a:r>
              <a:rPr lang="en-IN" dirty="0">
                <a:latin typeface="+mn-lt"/>
              </a:rPr>
              <a:t>REFERENCES</a:t>
            </a:r>
          </a:p>
        </p:txBody>
      </p:sp>
      <p:sp>
        <p:nvSpPr>
          <p:cNvPr id="3" name="Content Placeholder 2">
            <a:extLst>
              <a:ext uri="{FF2B5EF4-FFF2-40B4-BE49-F238E27FC236}">
                <a16:creationId xmlns:a16="http://schemas.microsoft.com/office/drawing/2014/main" id="{A44B0655-0DE2-2CC9-D7A7-88F805E7EC05}"/>
              </a:ext>
            </a:extLst>
          </p:cNvPr>
          <p:cNvSpPr>
            <a:spLocks noGrp="1"/>
          </p:cNvSpPr>
          <p:nvPr>
            <p:ph idx="1"/>
          </p:nvPr>
        </p:nvSpPr>
        <p:spPr/>
        <p:txBody>
          <a:bodyPr/>
          <a:lstStyle/>
          <a:p>
            <a:pPr algn="l"/>
            <a:r>
              <a:rPr lang="en-US" b="0" i="0" dirty="0">
                <a:solidFill>
                  <a:srgbClr val="37393C"/>
                </a:solidFill>
                <a:effectLst/>
              </a:rPr>
              <a:t>1. Cms.gov. [cited 2023 Jun 14]. Available from: https://www.cms.gov/Medicare/Home-Health-Compare</a:t>
            </a:r>
          </a:p>
          <a:p>
            <a:pPr algn="l"/>
            <a:r>
              <a:rPr lang="en-US" b="0" i="0" dirty="0">
                <a:solidFill>
                  <a:srgbClr val="37393C"/>
                </a:solidFill>
                <a:effectLst/>
              </a:rPr>
              <a:t>2. De </a:t>
            </a:r>
            <a:r>
              <a:rPr lang="en-US" b="0" i="0" dirty="0" err="1">
                <a:solidFill>
                  <a:srgbClr val="37393C"/>
                </a:solidFill>
                <a:effectLst/>
              </a:rPr>
              <a:t>Geest</a:t>
            </a:r>
            <a:r>
              <a:rPr lang="en-US" b="0" i="0" dirty="0">
                <a:solidFill>
                  <a:srgbClr val="37393C"/>
                </a:solidFill>
                <a:effectLst/>
              </a:rPr>
              <a:t> S, Moons P, Callens B, Gut C, </a:t>
            </a:r>
            <a:r>
              <a:rPr lang="en-US" b="0" i="0" dirty="0" err="1">
                <a:solidFill>
                  <a:srgbClr val="37393C"/>
                </a:solidFill>
                <a:effectLst/>
              </a:rPr>
              <a:t>Lindpaintner</a:t>
            </a:r>
            <a:r>
              <a:rPr lang="en-US" b="0" i="0" dirty="0">
                <a:solidFill>
                  <a:srgbClr val="37393C"/>
                </a:solidFill>
                <a:effectLst/>
              </a:rPr>
              <a:t> L, </a:t>
            </a:r>
            <a:r>
              <a:rPr lang="en-US" b="0" i="0" dirty="0" err="1">
                <a:solidFill>
                  <a:srgbClr val="37393C"/>
                </a:solidFill>
                <a:effectLst/>
              </a:rPr>
              <a:t>Spirig</a:t>
            </a:r>
            <a:r>
              <a:rPr lang="en-US" b="0" i="0" dirty="0">
                <a:solidFill>
                  <a:srgbClr val="37393C"/>
                </a:solidFill>
                <a:effectLst/>
              </a:rPr>
              <a:t> R. Introducing advanced practice nurses/nurse practitioners in-home care services: a framework for reflection and action. Journal of advanced nursing. 2008;64(4):426–37.</a:t>
            </a:r>
          </a:p>
          <a:p>
            <a:pPr algn="l"/>
            <a:r>
              <a:rPr lang="en-US" dirty="0">
                <a:solidFill>
                  <a:srgbClr val="37393C"/>
                </a:solidFill>
              </a:rPr>
              <a:t>3. </a:t>
            </a:r>
            <a:r>
              <a:rPr lang="en-US" b="0" i="0" dirty="0">
                <a:solidFill>
                  <a:srgbClr val="37393C"/>
                </a:solidFill>
                <a:effectLst/>
              </a:rPr>
              <a:t>Lee Y, Lee JH, Kim JY, Kim HS. A meta-analysis of the predictors and consequences of satisfaction in healthcare. Journal of Nursing Scholarship. 2016;48(3):233–42.</a:t>
            </a:r>
          </a:p>
          <a:p>
            <a:r>
              <a:rPr lang="en-IN" dirty="0"/>
              <a:t>4. </a:t>
            </a:r>
            <a:r>
              <a:rPr lang="en-US" b="0" i="0" dirty="0" err="1">
                <a:solidFill>
                  <a:srgbClr val="37393C"/>
                </a:solidFill>
                <a:effectLst/>
              </a:rPr>
              <a:t>O’brien</a:t>
            </a:r>
            <a:r>
              <a:rPr lang="en-US" b="0" i="0" dirty="0">
                <a:solidFill>
                  <a:srgbClr val="37393C"/>
                </a:solidFill>
                <a:effectLst/>
              </a:rPr>
              <a:t> JL, Murray KE. Ethical considerations for research involving human subjects. Handbook of research methods in Health social sciences. 2019;103–17.</a:t>
            </a:r>
            <a:endParaRPr lang="en-IN" dirty="0"/>
          </a:p>
        </p:txBody>
      </p:sp>
      <p:pic>
        <p:nvPicPr>
          <p:cNvPr id="4" name="Picture 3">
            <a:extLst>
              <a:ext uri="{FF2B5EF4-FFF2-40B4-BE49-F238E27FC236}">
                <a16:creationId xmlns:a16="http://schemas.microsoft.com/office/drawing/2014/main" id="{529B14DA-9314-197C-1098-696486716164}"/>
              </a:ext>
            </a:extLst>
          </p:cNvPr>
          <p:cNvPicPr/>
          <p:nvPr/>
        </p:nvPicPr>
        <p:blipFill>
          <a:blip r:embed="rId2"/>
          <a:stretch>
            <a:fillRect/>
          </a:stretch>
        </p:blipFill>
        <p:spPr>
          <a:xfrm>
            <a:off x="0" y="0"/>
            <a:ext cx="2887579" cy="693698"/>
          </a:xfrm>
          <a:prstGeom prst="rect">
            <a:avLst/>
          </a:prstGeom>
          <a:noFill/>
          <a:ln w="9525">
            <a:noFill/>
          </a:ln>
        </p:spPr>
      </p:pic>
    </p:spTree>
    <p:extLst>
      <p:ext uri="{BB962C8B-B14F-4D97-AF65-F5344CB8AC3E}">
        <p14:creationId xmlns:p14="http://schemas.microsoft.com/office/powerpoint/2010/main" val="389910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50F484-6F25-6550-281D-83FD972D9501}"/>
              </a:ext>
            </a:extLst>
          </p:cNvPr>
          <p:cNvPicPr>
            <a:picLocks noGrp="1" noChangeAspect="1"/>
          </p:cNvPicPr>
          <p:nvPr>
            <p:ph idx="1"/>
          </p:nvPr>
        </p:nvPicPr>
        <p:blipFill>
          <a:blip r:embed="rId2"/>
          <a:stretch>
            <a:fillRect/>
          </a:stretch>
        </p:blipFill>
        <p:spPr>
          <a:xfrm>
            <a:off x="0" y="0"/>
            <a:ext cx="12192000" cy="6362299"/>
          </a:xfrm>
          <a:prstGeom prst="rect">
            <a:avLst/>
          </a:prstGeom>
        </p:spPr>
      </p:pic>
      <p:pic>
        <p:nvPicPr>
          <p:cNvPr id="4" name="Picture 3">
            <a:extLst>
              <a:ext uri="{FF2B5EF4-FFF2-40B4-BE49-F238E27FC236}">
                <a16:creationId xmlns:a16="http://schemas.microsoft.com/office/drawing/2014/main" id="{277A3CF6-6CED-F4AA-BB32-E8F8D0D40CE9}"/>
              </a:ext>
            </a:extLst>
          </p:cNvPr>
          <p:cNvPicPr/>
          <p:nvPr/>
        </p:nvPicPr>
        <p:blipFill>
          <a:blip r:embed="rId3"/>
          <a:stretch>
            <a:fillRect/>
          </a:stretch>
        </p:blipFill>
        <p:spPr>
          <a:xfrm>
            <a:off x="0" y="0"/>
            <a:ext cx="2887579" cy="693698"/>
          </a:xfrm>
          <a:prstGeom prst="rect">
            <a:avLst/>
          </a:prstGeom>
          <a:noFill/>
          <a:ln w="9525">
            <a:noFill/>
          </a:ln>
        </p:spPr>
      </p:pic>
    </p:spTree>
    <p:extLst>
      <p:ext uri="{BB962C8B-B14F-4D97-AF65-F5344CB8AC3E}">
        <p14:creationId xmlns:p14="http://schemas.microsoft.com/office/powerpoint/2010/main" val="585249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D07DD-64C4-CBD3-EC5B-12DCE347DF74}"/>
              </a:ext>
            </a:extLst>
          </p:cNvPr>
          <p:cNvSpPr>
            <a:spLocks noGrp="1"/>
          </p:cNvSpPr>
          <p:nvPr>
            <p:ph type="title"/>
          </p:nvPr>
        </p:nvSpPr>
        <p:spPr>
          <a:xfrm>
            <a:off x="1097280" y="263527"/>
            <a:ext cx="10058400" cy="1450757"/>
          </a:xfrm>
        </p:spPr>
        <p:txBody>
          <a:bodyPr/>
          <a:lstStyle/>
          <a:p>
            <a:r>
              <a:rPr lang="en-IN" dirty="0">
                <a:latin typeface="+mn-lt"/>
              </a:rPr>
              <a:t>PICTORAL JOURNEY</a:t>
            </a:r>
          </a:p>
        </p:txBody>
      </p:sp>
      <p:pic>
        <p:nvPicPr>
          <p:cNvPr id="8" name="Content Placeholder 7">
            <a:extLst>
              <a:ext uri="{FF2B5EF4-FFF2-40B4-BE49-F238E27FC236}">
                <a16:creationId xmlns:a16="http://schemas.microsoft.com/office/drawing/2014/main" id="{C361DD0A-9391-759F-72DE-44D7E4AB94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381" y="1867528"/>
            <a:ext cx="5251986" cy="4341886"/>
          </a:xfrm>
        </p:spPr>
      </p:pic>
      <p:pic>
        <p:nvPicPr>
          <p:cNvPr id="4" name="Picture 3">
            <a:extLst>
              <a:ext uri="{FF2B5EF4-FFF2-40B4-BE49-F238E27FC236}">
                <a16:creationId xmlns:a16="http://schemas.microsoft.com/office/drawing/2014/main" id="{C56E6925-D0EE-102B-27F3-3F398C139913}"/>
              </a:ext>
            </a:extLst>
          </p:cNvPr>
          <p:cNvPicPr/>
          <p:nvPr/>
        </p:nvPicPr>
        <p:blipFill>
          <a:blip r:embed="rId3"/>
          <a:stretch>
            <a:fillRect/>
          </a:stretch>
        </p:blipFill>
        <p:spPr>
          <a:xfrm>
            <a:off x="0" y="-28875"/>
            <a:ext cx="2887579" cy="693698"/>
          </a:xfrm>
          <a:prstGeom prst="rect">
            <a:avLst/>
          </a:prstGeom>
          <a:noFill/>
          <a:ln w="9525">
            <a:noFill/>
          </a:ln>
        </p:spPr>
      </p:pic>
      <p:pic>
        <p:nvPicPr>
          <p:cNvPr id="10" name="Picture 9">
            <a:extLst>
              <a:ext uri="{FF2B5EF4-FFF2-40B4-BE49-F238E27FC236}">
                <a16:creationId xmlns:a16="http://schemas.microsoft.com/office/drawing/2014/main" id="{9B4DB779-CE7B-85AE-3387-6071E80FB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7633" y="1867528"/>
            <a:ext cx="5251986" cy="4341886"/>
          </a:xfrm>
          <a:prstGeom prst="rect">
            <a:avLst/>
          </a:prstGeom>
        </p:spPr>
      </p:pic>
    </p:spTree>
    <p:extLst>
      <p:ext uri="{BB962C8B-B14F-4D97-AF65-F5344CB8AC3E}">
        <p14:creationId xmlns:p14="http://schemas.microsoft.com/office/powerpoint/2010/main" val="327842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26FB-A00B-27D4-DC72-D58CAD780EB1}"/>
              </a:ext>
            </a:extLst>
          </p:cNvPr>
          <p:cNvSpPr>
            <a:spLocks noGrp="1"/>
          </p:cNvSpPr>
          <p:nvPr>
            <p:ph type="title"/>
          </p:nvPr>
        </p:nvSpPr>
        <p:spPr>
          <a:xfrm>
            <a:off x="1097280" y="263527"/>
            <a:ext cx="10058400" cy="1450757"/>
          </a:xfrm>
        </p:spPr>
        <p:txBody>
          <a:bodyPr/>
          <a:lstStyle/>
          <a:p>
            <a:r>
              <a:rPr lang="en-IN" sz="4400" dirty="0">
                <a:latin typeface="+mn-lt"/>
              </a:rPr>
              <a:t>MENTOR</a:t>
            </a:r>
            <a:r>
              <a:rPr lang="en-IN" dirty="0">
                <a:latin typeface="+mn-lt"/>
              </a:rPr>
              <a:t> APPROVAL</a:t>
            </a:r>
          </a:p>
        </p:txBody>
      </p:sp>
      <p:pic>
        <p:nvPicPr>
          <p:cNvPr id="6" name="Content Placeholder 5">
            <a:extLst>
              <a:ext uri="{FF2B5EF4-FFF2-40B4-BE49-F238E27FC236}">
                <a16:creationId xmlns:a16="http://schemas.microsoft.com/office/drawing/2014/main" id="{E426DAB5-24AF-E97E-0589-8609020B807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511" b="21329"/>
          <a:stretch/>
        </p:blipFill>
        <p:spPr>
          <a:xfrm>
            <a:off x="3763478" y="1714284"/>
            <a:ext cx="3251895" cy="4638390"/>
          </a:xfrm>
        </p:spPr>
      </p:pic>
      <p:pic>
        <p:nvPicPr>
          <p:cNvPr id="4" name="Picture 3">
            <a:extLst>
              <a:ext uri="{FF2B5EF4-FFF2-40B4-BE49-F238E27FC236}">
                <a16:creationId xmlns:a16="http://schemas.microsoft.com/office/drawing/2014/main" id="{EDE24B75-3439-AEB7-CF45-42690DE574EC}"/>
              </a:ext>
            </a:extLst>
          </p:cNvPr>
          <p:cNvPicPr/>
          <p:nvPr/>
        </p:nvPicPr>
        <p:blipFill>
          <a:blip r:embed="rId3"/>
          <a:stretch>
            <a:fillRect/>
          </a:stretch>
        </p:blipFill>
        <p:spPr>
          <a:xfrm>
            <a:off x="0" y="0"/>
            <a:ext cx="2887579" cy="693698"/>
          </a:xfrm>
          <a:prstGeom prst="rect">
            <a:avLst/>
          </a:prstGeom>
          <a:noFill/>
          <a:ln w="9525">
            <a:noFill/>
          </a:ln>
        </p:spPr>
      </p:pic>
    </p:spTree>
    <p:extLst>
      <p:ext uri="{BB962C8B-B14F-4D97-AF65-F5344CB8AC3E}">
        <p14:creationId xmlns:p14="http://schemas.microsoft.com/office/powerpoint/2010/main" val="3077908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F5BB-6D62-2D67-62EE-18DC4D3AA18F}"/>
              </a:ext>
            </a:extLst>
          </p:cNvPr>
          <p:cNvSpPr>
            <a:spLocks noGrp="1"/>
          </p:cNvSpPr>
          <p:nvPr>
            <p:ph type="title"/>
          </p:nvPr>
        </p:nvSpPr>
        <p:spPr>
          <a:xfrm>
            <a:off x="1097280" y="263527"/>
            <a:ext cx="10058400" cy="1450757"/>
          </a:xfrm>
        </p:spPr>
        <p:txBody>
          <a:bodyPr/>
          <a:lstStyle/>
          <a:p>
            <a:r>
              <a:rPr lang="en-IN" dirty="0">
                <a:latin typeface="+mn-lt"/>
              </a:rPr>
              <a:t>PICTORAL JOURNEY</a:t>
            </a:r>
            <a:endParaRPr lang="en-IN" dirty="0"/>
          </a:p>
        </p:txBody>
      </p:sp>
      <p:pic>
        <p:nvPicPr>
          <p:cNvPr id="6" name="Content Placeholder 5">
            <a:extLst>
              <a:ext uri="{FF2B5EF4-FFF2-40B4-BE49-F238E27FC236}">
                <a16:creationId xmlns:a16="http://schemas.microsoft.com/office/drawing/2014/main" id="{7B4E2A9E-069D-5F13-D169-D2443E03A5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6123" y="1829536"/>
            <a:ext cx="5252400" cy="4421535"/>
          </a:xfrm>
        </p:spPr>
      </p:pic>
      <p:pic>
        <p:nvPicPr>
          <p:cNvPr id="4" name="Picture 3">
            <a:extLst>
              <a:ext uri="{FF2B5EF4-FFF2-40B4-BE49-F238E27FC236}">
                <a16:creationId xmlns:a16="http://schemas.microsoft.com/office/drawing/2014/main" id="{853EB29E-1BF6-E25C-0397-421E768B3F58}"/>
              </a:ext>
            </a:extLst>
          </p:cNvPr>
          <p:cNvPicPr/>
          <p:nvPr/>
        </p:nvPicPr>
        <p:blipFill>
          <a:blip r:embed="rId3"/>
          <a:stretch>
            <a:fillRect/>
          </a:stretch>
        </p:blipFill>
        <p:spPr>
          <a:xfrm>
            <a:off x="0" y="0"/>
            <a:ext cx="2887579" cy="693698"/>
          </a:xfrm>
          <a:prstGeom prst="rect">
            <a:avLst/>
          </a:prstGeom>
          <a:noFill/>
          <a:ln w="9525">
            <a:noFill/>
          </a:ln>
        </p:spPr>
      </p:pic>
      <p:pic>
        <p:nvPicPr>
          <p:cNvPr id="12" name="Picture 11">
            <a:extLst>
              <a:ext uri="{FF2B5EF4-FFF2-40B4-BE49-F238E27FC236}">
                <a16:creationId xmlns:a16="http://schemas.microsoft.com/office/drawing/2014/main" id="{DA55065F-4B51-A449-1F6E-1E7146624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394" y="1829536"/>
            <a:ext cx="5251527" cy="4420800"/>
          </a:xfrm>
          <a:prstGeom prst="rect">
            <a:avLst/>
          </a:prstGeom>
        </p:spPr>
      </p:pic>
    </p:spTree>
    <p:extLst>
      <p:ext uri="{BB962C8B-B14F-4D97-AF65-F5344CB8AC3E}">
        <p14:creationId xmlns:p14="http://schemas.microsoft.com/office/powerpoint/2010/main" val="186765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5D9C-68AF-292C-C17A-E078BF7D4E53}"/>
              </a:ext>
            </a:extLst>
          </p:cNvPr>
          <p:cNvSpPr>
            <a:spLocks noGrp="1"/>
          </p:cNvSpPr>
          <p:nvPr>
            <p:ph type="title"/>
          </p:nvPr>
        </p:nvSpPr>
        <p:spPr>
          <a:xfrm>
            <a:off x="1066800" y="216730"/>
            <a:ext cx="10058400" cy="1450757"/>
          </a:xfrm>
        </p:spPr>
        <p:txBody>
          <a:bodyPr/>
          <a:lstStyle/>
          <a:p>
            <a:r>
              <a:rPr lang="en-IN" sz="4400" dirty="0">
                <a:latin typeface="+mn-lt"/>
              </a:rPr>
              <a:t>INTRODUCTION</a:t>
            </a:r>
            <a:r>
              <a:rPr lang="en-IN" dirty="0">
                <a:latin typeface="+mn-lt"/>
              </a:rPr>
              <a:t> </a:t>
            </a:r>
          </a:p>
        </p:txBody>
      </p:sp>
      <p:pic>
        <p:nvPicPr>
          <p:cNvPr id="5" name="Picture 2" descr="250 Ppt ideas | powerpoint background design, powerpoint design templates,  powerpoint animation">
            <a:extLst>
              <a:ext uri="{FF2B5EF4-FFF2-40B4-BE49-F238E27FC236}">
                <a16:creationId xmlns:a16="http://schemas.microsoft.com/office/drawing/2014/main" id="{0E12BD55-0774-45EC-9D0F-6D30F46EB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4929" y="4057728"/>
            <a:ext cx="1707071" cy="21719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9BF2BA3-ECFD-1509-D805-A7E1D270AD43}"/>
              </a:ext>
            </a:extLst>
          </p:cNvPr>
          <p:cNvSpPr>
            <a:spLocks noGrp="1"/>
          </p:cNvSpPr>
          <p:nvPr>
            <p:ph idx="1"/>
          </p:nvPr>
        </p:nvSpPr>
        <p:spPr>
          <a:xfrm>
            <a:off x="935665" y="1708953"/>
            <a:ext cx="10643527" cy="4697550"/>
          </a:xfrm>
        </p:spPr>
        <p:txBody>
          <a:bodyPr>
            <a:noAutofit/>
          </a:bodyPr>
          <a:lstStyle/>
          <a:p>
            <a:pPr marL="0" marR="0" indent="0">
              <a:lnSpc>
                <a:spcPct val="120000"/>
              </a:lnSpc>
              <a:spcBef>
                <a:spcPts val="1320"/>
              </a:spcBef>
              <a:spcAft>
                <a:spcPts val="1320"/>
              </a:spcAft>
              <a:buNone/>
            </a:pPr>
            <a:r>
              <a:rPr lang="en-US" sz="1250" i="0" kern="0" spc="0" dirty="0">
                <a:solidFill>
                  <a:srgbClr val="000000"/>
                </a:solidFill>
                <a:effectLst/>
                <a:ea typeface="SimSun" panose="02010600030101010101" pitchFamily="2" charset="-122"/>
                <a:cs typeface="Times New Roman" panose="02020603050405020304" pitchFamily="18" charset="0"/>
              </a:rPr>
              <a:t>Home healthcare services have become increasingly popular over the years due to the aging population and the rise of chronic illnesses. These services provide care to individuals in the comfort of their homes and offer a cost-effective alternative to traditional hospitalization. However, the quality of home healthcare services can vary widely, and there is a need for continuous improvement to meet the needs and expectations of patients and their families. </a:t>
            </a:r>
          </a:p>
          <a:p>
            <a:pPr marL="0" marR="0" indent="0">
              <a:lnSpc>
                <a:spcPct val="120000"/>
              </a:lnSpc>
              <a:spcBef>
                <a:spcPts val="1320"/>
              </a:spcBef>
              <a:spcAft>
                <a:spcPts val="1320"/>
              </a:spcAft>
              <a:buNone/>
            </a:pPr>
            <a:r>
              <a:rPr lang="en-US" sz="1250" b="1" dirty="0">
                <a:solidFill>
                  <a:srgbClr val="000000"/>
                </a:solidFill>
                <a:effectLst/>
                <a:ea typeface="Calibri" panose="020F0502020204030204" pitchFamily="34" charset="0"/>
              </a:rPr>
              <a:t>Importance of Collecting Customer Feedback:</a:t>
            </a:r>
          </a:p>
          <a:p>
            <a:pPr>
              <a:lnSpc>
                <a:spcPct val="120000"/>
              </a:lnSpc>
              <a:spcBef>
                <a:spcPts val="1320"/>
              </a:spcBef>
              <a:spcAft>
                <a:spcPts val="1320"/>
              </a:spcAft>
              <a:buFont typeface="Wingdings" panose="05000000000000000000" pitchFamily="2" charset="2"/>
              <a:buChar char="§"/>
            </a:pPr>
            <a:r>
              <a:rPr lang="en-US" sz="1250" dirty="0">
                <a:solidFill>
                  <a:srgbClr val="000000"/>
                </a:solidFill>
                <a:ea typeface="Calibri" panose="020F0502020204030204" pitchFamily="34" charset="0"/>
              </a:rPr>
              <a:t>Quality Improvement </a:t>
            </a:r>
            <a:r>
              <a:rPr lang="en-US" sz="1050" dirty="0">
                <a:solidFill>
                  <a:srgbClr val="000000"/>
                </a:solidFill>
                <a:ea typeface="Calibri" panose="020F0502020204030204" pitchFamily="34" charset="0"/>
              </a:rPr>
              <a:t>- </a:t>
            </a:r>
            <a:r>
              <a:rPr lang="en-US" sz="1250" dirty="0">
                <a:solidFill>
                  <a:srgbClr val="000000"/>
                </a:solidFill>
                <a:ea typeface="Calibri" panose="020F0502020204030204" pitchFamily="34" charset="0"/>
                <a:cs typeface="Mangal" panose="02040503050203030202" pitchFamily="18" charset="0"/>
              </a:rPr>
              <a:t>f</a:t>
            </a:r>
            <a:r>
              <a:rPr lang="en-US" sz="1250" dirty="0">
                <a:effectLst/>
                <a:ea typeface="Times New Roman" panose="02020603050405020304" pitchFamily="18" charset="0"/>
                <a:cs typeface="Mangal" panose="02040503050203030202" pitchFamily="18" charset="0"/>
              </a:rPr>
              <a:t>ix inadequacies, and boost total quality of care.</a:t>
            </a:r>
            <a:endParaRPr lang="en-US" sz="1250" dirty="0">
              <a:solidFill>
                <a:srgbClr val="000000"/>
              </a:solidFill>
              <a:effectLst/>
              <a:ea typeface="Calibri" panose="020F0502020204030204" pitchFamily="34" charset="0"/>
            </a:endParaRPr>
          </a:p>
          <a:p>
            <a:pPr>
              <a:lnSpc>
                <a:spcPct val="120000"/>
              </a:lnSpc>
              <a:spcBef>
                <a:spcPts val="1320"/>
              </a:spcBef>
              <a:spcAft>
                <a:spcPts val="1320"/>
              </a:spcAft>
              <a:buFont typeface="Wingdings" panose="05000000000000000000" pitchFamily="2" charset="2"/>
              <a:buChar char="§"/>
            </a:pPr>
            <a:r>
              <a:rPr lang="en-US" sz="1250" b="0" i="0" dirty="0">
                <a:solidFill>
                  <a:srgbClr val="374151"/>
                </a:solidFill>
                <a:effectLst/>
              </a:rPr>
              <a:t>Customer satisfaction-acknowledging their positive experiences, and fostering strong client connections.</a:t>
            </a:r>
          </a:p>
          <a:p>
            <a:pPr>
              <a:lnSpc>
                <a:spcPct val="120000"/>
              </a:lnSpc>
              <a:spcBef>
                <a:spcPts val="1320"/>
              </a:spcBef>
              <a:spcAft>
                <a:spcPts val="1320"/>
              </a:spcAft>
              <a:buFont typeface="Wingdings" panose="05000000000000000000" pitchFamily="2" charset="2"/>
              <a:buChar char="§"/>
            </a:pPr>
            <a:r>
              <a:rPr lang="en-US" sz="1250" b="0" i="0" dirty="0">
                <a:solidFill>
                  <a:srgbClr val="374151"/>
                </a:solidFill>
                <a:effectLst/>
              </a:rPr>
              <a:t>Service personalization – Training services to individual needs</a:t>
            </a:r>
          </a:p>
          <a:p>
            <a:pPr>
              <a:lnSpc>
                <a:spcPct val="120000"/>
              </a:lnSpc>
              <a:spcBef>
                <a:spcPts val="1320"/>
              </a:spcBef>
              <a:spcAft>
                <a:spcPts val="1320"/>
              </a:spcAft>
              <a:buFont typeface="Wingdings" panose="05000000000000000000" pitchFamily="2" charset="2"/>
              <a:buChar char="§"/>
            </a:pPr>
            <a:r>
              <a:rPr lang="en-US" sz="1250" b="0" i="0" dirty="0">
                <a:solidFill>
                  <a:srgbClr val="374151"/>
                </a:solidFill>
                <a:effectLst/>
              </a:rPr>
              <a:t>Problem identification - </a:t>
            </a:r>
            <a:r>
              <a:rPr lang="en-US" sz="1250" dirty="0">
                <a:effectLst/>
                <a:ea typeface="Calibri" panose="020F0502020204030204" pitchFamily="34" charset="0"/>
              </a:rPr>
              <a:t>immediate source of knowledge regarding any challenges or issues they may have experienced </a:t>
            </a:r>
            <a:endParaRPr lang="en-US" sz="1250" b="0" i="0" dirty="0">
              <a:solidFill>
                <a:srgbClr val="374151"/>
              </a:solidFill>
              <a:effectLst/>
            </a:endParaRPr>
          </a:p>
          <a:p>
            <a:pPr>
              <a:lnSpc>
                <a:spcPct val="120000"/>
              </a:lnSpc>
              <a:spcBef>
                <a:spcPts val="1320"/>
              </a:spcBef>
              <a:spcAft>
                <a:spcPts val="1320"/>
              </a:spcAft>
              <a:buFont typeface="Wingdings" panose="05000000000000000000" pitchFamily="2" charset="2"/>
              <a:buChar char="§"/>
            </a:pPr>
            <a:r>
              <a:rPr lang="en-US" sz="1250" b="0" i="0" dirty="0">
                <a:solidFill>
                  <a:srgbClr val="374151"/>
                </a:solidFill>
                <a:effectLst/>
              </a:rPr>
              <a:t>New service development - </a:t>
            </a:r>
            <a:r>
              <a:rPr lang="en-US" sz="1250" dirty="0">
                <a:effectLst/>
                <a:ea typeface="Calibri" panose="020F0502020204030204" pitchFamily="34" charset="0"/>
              </a:rPr>
              <a:t>develop and deliver new solutions that correspond with market expectations by listening to consumer wants and tastes</a:t>
            </a:r>
            <a:endParaRPr lang="en-US" sz="1250" b="0" i="0" dirty="0">
              <a:solidFill>
                <a:srgbClr val="374151"/>
              </a:solidFill>
              <a:effectLst/>
            </a:endParaRPr>
          </a:p>
          <a:p>
            <a:pPr>
              <a:lnSpc>
                <a:spcPct val="120000"/>
              </a:lnSpc>
              <a:spcBef>
                <a:spcPts val="1320"/>
              </a:spcBef>
              <a:spcAft>
                <a:spcPts val="1320"/>
              </a:spcAft>
              <a:buFont typeface="Wingdings" panose="05000000000000000000" pitchFamily="2" charset="2"/>
              <a:buChar char="§"/>
            </a:pPr>
            <a:r>
              <a:rPr lang="en-US" sz="1250" b="0" i="0" dirty="0">
                <a:solidFill>
                  <a:srgbClr val="374151"/>
                </a:solidFill>
                <a:effectLst/>
              </a:rPr>
              <a:t>Competitive advantage - </a:t>
            </a:r>
            <a:r>
              <a:rPr lang="en-US" sz="1250" dirty="0" err="1">
                <a:effectLst/>
                <a:ea typeface="Calibri" panose="020F0502020204030204" pitchFamily="34" charset="0"/>
              </a:rPr>
              <a:t>Organisations</a:t>
            </a:r>
            <a:r>
              <a:rPr lang="en-US" sz="1250" dirty="0">
                <a:effectLst/>
                <a:ea typeface="Calibri" panose="020F0502020204030204" pitchFamily="34" charset="0"/>
              </a:rPr>
              <a:t> that actively look for and implement input from customers acquire an edge over their competitors and attract new clients</a:t>
            </a:r>
            <a:endParaRPr lang="en-IN" sz="1250" dirty="0">
              <a:solidFill>
                <a:srgbClr val="000000"/>
              </a:solidFill>
              <a:ea typeface="Calibri" panose="020F0502020204030204" pitchFamily="34" charset="0"/>
            </a:endParaRPr>
          </a:p>
        </p:txBody>
      </p:sp>
      <p:pic>
        <p:nvPicPr>
          <p:cNvPr id="4" name="Picture 3">
            <a:extLst>
              <a:ext uri="{FF2B5EF4-FFF2-40B4-BE49-F238E27FC236}">
                <a16:creationId xmlns:a16="http://schemas.microsoft.com/office/drawing/2014/main" id="{3CFDBC5D-8BB6-26B1-0EF1-89E7E2485923}"/>
              </a:ext>
            </a:extLst>
          </p:cNvPr>
          <p:cNvPicPr/>
          <p:nvPr/>
        </p:nvPicPr>
        <p:blipFill>
          <a:blip r:embed="rId3"/>
          <a:stretch>
            <a:fillRect/>
          </a:stretch>
        </p:blipFill>
        <p:spPr>
          <a:xfrm>
            <a:off x="0" y="0"/>
            <a:ext cx="2887579" cy="693698"/>
          </a:xfrm>
          <a:prstGeom prst="rect">
            <a:avLst/>
          </a:prstGeom>
          <a:noFill/>
          <a:ln w="9525">
            <a:noFill/>
          </a:ln>
        </p:spPr>
      </p:pic>
    </p:spTree>
    <p:extLst>
      <p:ext uri="{BB962C8B-B14F-4D97-AF65-F5344CB8AC3E}">
        <p14:creationId xmlns:p14="http://schemas.microsoft.com/office/powerpoint/2010/main" val="2219658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48F6-D601-3FC6-4793-56A89F3C1C75}"/>
              </a:ext>
            </a:extLst>
          </p:cNvPr>
          <p:cNvSpPr>
            <a:spLocks noGrp="1"/>
          </p:cNvSpPr>
          <p:nvPr>
            <p:ph type="title"/>
          </p:nvPr>
        </p:nvSpPr>
        <p:spPr>
          <a:xfrm>
            <a:off x="1097280" y="263527"/>
            <a:ext cx="10058400" cy="1450757"/>
          </a:xfrm>
        </p:spPr>
        <p:txBody>
          <a:bodyPr/>
          <a:lstStyle/>
          <a:p>
            <a:r>
              <a:rPr lang="en-IN" sz="4400" dirty="0">
                <a:latin typeface="+mn-lt"/>
              </a:rPr>
              <a:t>AIM</a:t>
            </a:r>
            <a:endParaRPr lang="en-IN" dirty="0">
              <a:latin typeface="+mn-lt"/>
            </a:endParaRPr>
          </a:p>
        </p:txBody>
      </p:sp>
      <p:sp>
        <p:nvSpPr>
          <p:cNvPr id="3" name="Content Placeholder 2">
            <a:extLst>
              <a:ext uri="{FF2B5EF4-FFF2-40B4-BE49-F238E27FC236}">
                <a16:creationId xmlns:a16="http://schemas.microsoft.com/office/drawing/2014/main" id="{A209BEE6-6EBE-BF51-0A3C-FBC34C95A401}"/>
              </a:ext>
            </a:extLst>
          </p:cNvPr>
          <p:cNvSpPr>
            <a:spLocks noGrp="1"/>
          </p:cNvSpPr>
          <p:nvPr>
            <p:ph idx="1"/>
          </p:nvPr>
        </p:nvSpPr>
        <p:spPr/>
        <p:txBody>
          <a:bodyPr>
            <a:normAutofit/>
          </a:bodyPr>
          <a:lstStyle/>
          <a:p>
            <a:pPr algn="just">
              <a:spcBef>
                <a:spcPts val="1320"/>
              </a:spcBef>
              <a:spcAft>
                <a:spcPts val="1320"/>
              </a:spcAft>
            </a:pPr>
            <a:r>
              <a:rPr lang="en-US" sz="2400" kern="0" cap="none" dirty="0">
                <a:solidFill>
                  <a:srgbClr val="000000"/>
                </a:solidFill>
                <a:ea typeface="SimSun" panose="02010600030101010101" pitchFamily="2" charset="-122"/>
                <a:cs typeface="Times New Roman" panose="02020603050405020304" pitchFamily="18" charset="0"/>
              </a:rPr>
              <a:t>T</a:t>
            </a:r>
            <a:r>
              <a:rPr lang="en-US" sz="2400" i="0" kern="0" cap="none" spc="0" dirty="0">
                <a:solidFill>
                  <a:srgbClr val="000000"/>
                </a:solidFill>
                <a:effectLst/>
                <a:ea typeface="SimSun" panose="02010600030101010101" pitchFamily="2" charset="-122"/>
                <a:cs typeface="Times New Roman" panose="02020603050405020304" pitchFamily="18" charset="0"/>
              </a:rPr>
              <a:t>he aim of this study is to collect customer feedback on home healthcare services to identify areas for improvement and enhance the overall patient experience.</a:t>
            </a:r>
            <a:endParaRPr lang="en-US" sz="2400" cap="none" dirty="0">
              <a:effectLst/>
              <a:ea typeface="SimSun" panose="0201060003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266FC61D-371A-171A-D34D-4EC40B23F5CF}"/>
              </a:ext>
            </a:extLst>
          </p:cNvPr>
          <p:cNvPicPr/>
          <p:nvPr/>
        </p:nvPicPr>
        <p:blipFill>
          <a:blip r:embed="rId2"/>
          <a:stretch>
            <a:fillRect/>
          </a:stretch>
        </p:blipFill>
        <p:spPr>
          <a:xfrm>
            <a:off x="0" y="0"/>
            <a:ext cx="2887579" cy="693698"/>
          </a:xfrm>
          <a:prstGeom prst="rect">
            <a:avLst/>
          </a:prstGeom>
          <a:noFill/>
          <a:ln w="9525">
            <a:noFill/>
          </a:ln>
        </p:spPr>
      </p:pic>
      <p:pic>
        <p:nvPicPr>
          <p:cNvPr id="5" name="Picture 4">
            <a:extLst>
              <a:ext uri="{FF2B5EF4-FFF2-40B4-BE49-F238E27FC236}">
                <a16:creationId xmlns:a16="http://schemas.microsoft.com/office/drawing/2014/main" id="{37FC2426-D9F6-7D22-E138-D422370A4AD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3500" y1="39583" x2="53500" y2="39583"/>
                        <a14:foregroundMark x1="43313" y1="39583" x2="43313" y2="39583"/>
                        <a14:foregroundMark x1="45000" y1="54917" x2="45000" y2="54917"/>
                        <a14:foregroundMark x1="71688" y1="53250" x2="71688" y2="53250"/>
                        <a14:foregroundMark x1="63813" y1="31083" x2="63813" y2="31083"/>
                        <a14:foregroundMark x1="48875" y1="24417" x2="48875" y2="24417"/>
                        <a14:foregroundMark x1="34938" y1="29500" x2="34938" y2="29500"/>
                        <a14:foregroundMark x1="28875" y1="52750" x2="28875" y2="52750"/>
                        <a14:foregroundMark x1="49938" y1="72167" x2="49938" y2="72167"/>
                        <a14:foregroundMark x1="48563" y1="75500" x2="48563" y2="75500"/>
                        <a14:foregroundMark x1="49125" y1="83833" x2="49125" y2="83833"/>
                        <a14:foregroundMark x1="49188" y1="81167" x2="49188" y2="81167"/>
                      </a14:backgroundRemoval>
                    </a14:imgEffect>
                  </a14:imgLayer>
                </a14:imgProps>
              </a:ext>
            </a:extLst>
          </a:blip>
          <a:stretch>
            <a:fillRect/>
          </a:stretch>
        </p:blipFill>
        <p:spPr>
          <a:xfrm>
            <a:off x="9153625" y="3996656"/>
            <a:ext cx="2965517" cy="2224138"/>
          </a:xfrm>
          <a:prstGeom prst="rect">
            <a:avLst/>
          </a:prstGeom>
        </p:spPr>
      </p:pic>
    </p:spTree>
    <p:extLst>
      <p:ext uri="{BB962C8B-B14F-4D97-AF65-F5344CB8AC3E}">
        <p14:creationId xmlns:p14="http://schemas.microsoft.com/office/powerpoint/2010/main" val="78596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0C9A-4DA0-40C4-8403-AC410CED2060}"/>
              </a:ext>
            </a:extLst>
          </p:cNvPr>
          <p:cNvSpPr>
            <a:spLocks noGrp="1"/>
          </p:cNvSpPr>
          <p:nvPr>
            <p:ph type="title"/>
          </p:nvPr>
        </p:nvSpPr>
        <p:spPr>
          <a:xfrm>
            <a:off x="1097280" y="263527"/>
            <a:ext cx="10058400" cy="1450757"/>
          </a:xfrm>
        </p:spPr>
        <p:txBody>
          <a:bodyPr/>
          <a:lstStyle/>
          <a:p>
            <a:r>
              <a:rPr lang="en-IN" sz="4400" dirty="0">
                <a:latin typeface="+mn-lt"/>
              </a:rPr>
              <a:t>OBJECTIVES</a:t>
            </a:r>
            <a:endParaRPr lang="en-IN" dirty="0">
              <a:latin typeface="+mn-lt"/>
            </a:endParaRPr>
          </a:p>
        </p:txBody>
      </p:sp>
      <p:sp>
        <p:nvSpPr>
          <p:cNvPr id="3" name="Content Placeholder 2">
            <a:extLst>
              <a:ext uri="{FF2B5EF4-FFF2-40B4-BE49-F238E27FC236}">
                <a16:creationId xmlns:a16="http://schemas.microsoft.com/office/drawing/2014/main" id="{E7CDE60A-05BD-24C6-91EE-B5159E6135A2}"/>
              </a:ext>
            </a:extLst>
          </p:cNvPr>
          <p:cNvSpPr>
            <a:spLocks noGrp="1"/>
          </p:cNvSpPr>
          <p:nvPr>
            <p:ph idx="1"/>
          </p:nvPr>
        </p:nvSpPr>
        <p:spPr/>
        <p:txBody>
          <a:bodyPr>
            <a:normAutofit/>
          </a:bodyPr>
          <a:lstStyle/>
          <a:p>
            <a:pPr>
              <a:spcBef>
                <a:spcPts val="0"/>
              </a:spcBef>
              <a:buFont typeface="Wingdings" panose="05000000000000000000" pitchFamily="2" charset="2"/>
              <a:buChar char="§"/>
            </a:pPr>
            <a:r>
              <a:rPr lang="en-US" sz="2400" i="0" spc="0" dirty="0">
                <a:solidFill>
                  <a:srgbClr val="000000"/>
                </a:solidFill>
                <a:effectLst/>
                <a:ea typeface="SimSun" panose="02010600030101010101" pitchFamily="2" charset="-122"/>
                <a:cs typeface="Times New Roman" panose="02020603050405020304" pitchFamily="18" charset="0"/>
              </a:rPr>
              <a:t>To identify the factors that influence customer satisfaction with home healthcare services.</a:t>
            </a:r>
            <a:endParaRPr lang="en-US" sz="2400" dirty="0">
              <a:effectLst/>
              <a:ea typeface="SimSun" panose="02010600030101010101" pitchFamily="2" charset="-122"/>
              <a:cs typeface="Times New Roman" panose="02020603050405020304" pitchFamily="18" charset="0"/>
            </a:endParaRPr>
          </a:p>
          <a:p>
            <a:pPr>
              <a:spcBef>
                <a:spcPts val="0"/>
              </a:spcBef>
              <a:buFont typeface="Wingdings" panose="05000000000000000000" pitchFamily="2" charset="2"/>
              <a:buChar char="§"/>
            </a:pPr>
            <a:r>
              <a:rPr lang="en-US" sz="2400" i="0" spc="0" dirty="0">
                <a:solidFill>
                  <a:srgbClr val="000000"/>
                </a:solidFill>
                <a:effectLst/>
                <a:ea typeface="SimSun" panose="02010600030101010101" pitchFamily="2" charset="-122"/>
                <a:cs typeface="Times New Roman" panose="02020603050405020304" pitchFamily="18" charset="0"/>
              </a:rPr>
              <a:t>To determine the common complaints or issues raised by customers regarding home healthcare services.</a:t>
            </a:r>
            <a:endParaRPr lang="en-US" sz="2400" dirty="0">
              <a:effectLst/>
              <a:ea typeface="SimSun" panose="02010600030101010101" pitchFamily="2" charset="-122"/>
              <a:cs typeface="Times New Roman" panose="02020603050405020304" pitchFamily="18" charset="0"/>
            </a:endParaRPr>
          </a:p>
          <a:p>
            <a:pPr>
              <a:spcBef>
                <a:spcPts val="0"/>
              </a:spcBef>
              <a:buFont typeface="Wingdings" panose="05000000000000000000" pitchFamily="2" charset="2"/>
              <a:buChar char="§"/>
            </a:pPr>
            <a:r>
              <a:rPr lang="en-US" sz="2400" i="0" spc="0" dirty="0">
                <a:solidFill>
                  <a:srgbClr val="000000"/>
                </a:solidFill>
                <a:effectLst/>
                <a:ea typeface="SimSun" panose="02010600030101010101" pitchFamily="2" charset="-122"/>
                <a:cs typeface="Times New Roman" panose="02020603050405020304" pitchFamily="18" charset="0"/>
              </a:rPr>
              <a:t>To explore the relationship between customer satisfaction and the quality of home healthcare services.</a:t>
            </a:r>
            <a:endParaRPr lang="en-US" sz="2400" dirty="0">
              <a:effectLst/>
              <a:ea typeface="SimSun" panose="02010600030101010101" pitchFamily="2" charset="-122"/>
              <a:cs typeface="Times New Roman" panose="02020603050405020304" pitchFamily="18" charset="0"/>
            </a:endParaRPr>
          </a:p>
          <a:p>
            <a:pPr>
              <a:spcBef>
                <a:spcPts val="0"/>
              </a:spcBef>
              <a:buFont typeface="Wingdings" panose="05000000000000000000" pitchFamily="2" charset="2"/>
              <a:buChar char="§"/>
            </a:pPr>
            <a:r>
              <a:rPr lang="en-US" sz="2400" i="0" spc="0" dirty="0">
                <a:solidFill>
                  <a:srgbClr val="000000"/>
                </a:solidFill>
                <a:effectLst/>
                <a:ea typeface="SimSun" panose="02010600030101010101" pitchFamily="2" charset="-122"/>
                <a:cs typeface="Times New Roman" panose="02020603050405020304" pitchFamily="18" charset="0"/>
              </a:rPr>
              <a:t>To provide recommendations for improvement based on customer feedback.</a:t>
            </a:r>
            <a:endParaRPr lang="en-US" sz="2400" dirty="0">
              <a:effectLst/>
              <a:ea typeface="SimSun" panose="02010600030101010101" pitchFamily="2" charset="-122"/>
              <a:cs typeface="Times New Roman" panose="02020603050405020304" pitchFamily="18" charset="0"/>
            </a:endParaRPr>
          </a:p>
          <a:p>
            <a:pPr>
              <a:buFont typeface="Wingdings" panose="05000000000000000000" pitchFamily="2" charset="2"/>
              <a:buChar char="§"/>
            </a:pPr>
            <a:endParaRPr lang="en-IN" sz="2400" dirty="0">
              <a:cs typeface="Times New Roman" panose="02020603050405020304" pitchFamily="18" charset="0"/>
            </a:endParaRPr>
          </a:p>
        </p:txBody>
      </p:sp>
      <p:pic>
        <p:nvPicPr>
          <p:cNvPr id="4" name="Picture 3">
            <a:extLst>
              <a:ext uri="{FF2B5EF4-FFF2-40B4-BE49-F238E27FC236}">
                <a16:creationId xmlns:a16="http://schemas.microsoft.com/office/drawing/2014/main" id="{E987497B-3103-5B3C-6495-082BEC7C1E0C}"/>
              </a:ext>
            </a:extLst>
          </p:cNvPr>
          <p:cNvPicPr/>
          <p:nvPr/>
        </p:nvPicPr>
        <p:blipFill>
          <a:blip r:embed="rId2"/>
          <a:stretch>
            <a:fillRect/>
          </a:stretch>
        </p:blipFill>
        <p:spPr>
          <a:xfrm>
            <a:off x="0" y="0"/>
            <a:ext cx="2887579" cy="693698"/>
          </a:xfrm>
          <a:prstGeom prst="rect">
            <a:avLst/>
          </a:prstGeom>
          <a:noFill/>
          <a:ln w="9525">
            <a:noFill/>
          </a:ln>
        </p:spPr>
      </p:pic>
      <p:pic>
        <p:nvPicPr>
          <p:cNvPr id="5" name="Picture 2" descr="How to Make an Awesome Objectives Slide in PowerPoint">
            <a:extLst>
              <a:ext uri="{FF2B5EF4-FFF2-40B4-BE49-F238E27FC236}">
                <a16:creationId xmlns:a16="http://schemas.microsoft.com/office/drawing/2014/main" id="{C62A8798-0F5C-211A-72BF-9D5BA3E539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2616" y="4793381"/>
            <a:ext cx="1599384" cy="153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05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01648-5581-3C15-13D7-1D636051747C}"/>
              </a:ext>
            </a:extLst>
          </p:cNvPr>
          <p:cNvSpPr>
            <a:spLocks noGrp="1"/>
          </p:cNvSpPr>
          <p:nvPr>
            <p:ph type="title"/>
          </p:nvPr>
        </p:nvSpPr>
        <p:spPr>
          <a:xfrm>
            <a:off x="1097280" y="263527"/>
            <a:ext cx="10058400" cy="1450757"/>
          </a:xfrm>
        </p:spPr>
        <p:txBody>
          <a:bodyPr/>
          <a:lstStyle/>
          <a:p>
            <a:r>
              <a:rPr lang="en-IN" sz="4400" dirty="0">
                <a:latin typeface="+mn-lt"/>
              </a:rPr>
              <a:t>METHODOLOGY</a:t>
            </a:r>
            <a:endParaRPr lang="en-IN" dirty="0">
              <a:latin typeface="+mn-lt"/>
            </a:endParaRPr>
          </a:p>
        </p:txBody>
      </p:sp>
      <p:sp>
        <p:nvSpPr>
          <p:cNvPr id="3" name="Content Placeholder 2">
            <a:extLst>
              <a:ext uri="{FF2B5EF4-FFF2-40B4-BE49-F238E27FC236}">
                <a16:creationId xmlns:a16="http://schemas.microsoft.com/office/drawing/2014/main" id="{16E3CD5C-204D-9CDF-FCD4-66954F66B004}"/>
              </a:ext>
            </a:extLst>
          </p:cNvPr>
          <p:cNvSpPr>
            <a:spLocks noGrp="1"/>
          </p:cNvSpPr>
          <p:nvPr>
            <p:ph idx="1"/>
          </p:nvPr>
        </p:nvSpPr>
        <p:spPr/>
        <p:txBody>
          <a:bodyPr>
            <a:noAutofit/>
          </a:bodyPr>
          <a:lstStyle/>
          <a:p>
            <a:pPr marL="0" marR="0" indent="0">
              <a:spcBef>
                <a:spcPts val="0"/>
              </a:spcBef>
              <a:spcAft>
                <a:spcPts val="0"/>
              </a:spcAft>
              <a:buNone/>
            </a:pPr>
            <a:r>
              <a:rPr lang="en-US" sz="1900" b="1" u="sng" dirty="0">
                <a:solidFill>
                  <a:srgbClr val="333333"/>
                </a:solidFill>
                <a:effectLst/>
                <a:ea typeface="SimSun" panose="02010600030101010101" pitchFamily="2" charset="-122"/>
                <a:cs typeface="Times New Roman" panose="02020603050405020304" pitchFamily="18" charset="0"/>
              </a:rPr>
              <a:t>Study Design</a:t>
            </a:r>
            <a:r>
              <a:rPr lang="en-US" sz="1900" b="1" dirty="0">
                <a:solidFill>
                  <a:srgbClr val="333333"/>
                </a:solidFill>
                <a:effectLst/>
                <a:ea typeface="SimSun" panose="02010600030101010101" pitchFamily="2" charset="-122"/>
                <a:cs typeface="Times New Roman" panose="02020603050405020304" pitchFamily="18" charset="0"/>
              </a:rPr>
              <a:t>- </a:t>
            </a:r>
            <a:r>
              <a:rPr lang="en-US" sz="1900" dirty="0">
                <a:solidFill>
                  <a:srgbClr val="333333"/>
                </a:solidFill>
                <a:effectLst/>
                <a:ea typeface="SimSun" panose="02010600030101010101" pitchFamily="2" charset="-122"/>
                <a:cs typeface="Times New Roman" panose="02020603050405020304" pitchFamily="18" charset="0"/>
              </a:rPr>
              <a:t>Descriptive Cross sectional study design</a:t>
            </a:r>
            <a:endParaRPr lang="en-US" sz="1900" dirty="0">
              <a:effectLst/>
              <a:ea typeface="SimSun" panose="02010600030101010101" pitchFamily="2" charset="-122"/>
              <a:cs typeface="Times New Roman" panose="02020603050405020304" pitchFamily="18" charset="0"/>
            </a:endParaRPr>
          </a:p>
          <a:p>
            <a:pPr marL="0" marR="0" indent="0">
              <a:spcBef>
                <a:spcPts val="0"/>
              </a:spcBef>
              <a:spcAft>
                <a:spcPts val="0"/>
              </a:spcAft>
              <a:buNone/>
            </a:pPr>
            <a:r>
              <a:rPr lang="en-US" sz="1900" dirty="0">
                <a:solidFill>
                  <a:srgbClr val="333333"/>
                </a:solidFill>
                <a:effectLst/>
                <a:ea typeface="SimSun" panose="02010600030101010101" pitchFamily="2" charset="-122"/>
                <a:cs typeface="Times New Roman" panose="02020603050405020304" pitchFamily="18" charset="0"/>
              </a:rPr>
              <a:t> </a:t>
            </a:r>
            <a:endParaRPr lang="en-US" sz="1900" dirty="0">
              <a:effectLst/>
              <a:ea typeface="SimSun" panose="02010600030101010101" pitchFamily="2" charset="-122"/>
              <a:cs typeface="Times New Roman" panose="02020603050405020304" pitchFamily="18" charset="0"/>
            </a:endParaRPr>
          </a:p>
          <a:p>
            <a:pPr marL="0" marR="0" indent="0">
              <a:spcBef>
                <a:spcPts val="0"/>
              </a:spcBef>
              <a:spcAft>
                <a:spcPts val="0"/>
              </a:spcAft>
              <a:buNone/>
            </a:pPr>
            <a:r>
              <a:rPr lang="en-US" sz="1900" b="1" u="sng" dirty="0">
                <a:solidFill>
                  <a:srgbClr val="333333"/>
                </a:solidFill>
                <a:effectLst/>
                <a:ea typeface="SimSun" panose="02010600030101010101" pitchFamily="2" charset="-122"/>
                <a:cs typeface="Times New Roman" panose="02020603050405020304" pitchFamily="18" charset="0"/>
              </a:rPr>
              <a:t>Selection Criteria</a:t>
            </a:r>
            <a:r>
              <a:rPr lang="en-US" sz="1900" dirty="0">
                <a:solidFill>
                  <a:srgbClr val="333333"/>
                </a:solidFill>
                <a:effectLst/>
                <a:ea typeface="SimSun" panose="02010600030101010101" pitchFamily="2" charset="-122"/>
                <a:cs typeface="Times New Roman" panose="02020603050405020304" pitchFamily="18" charset="0"/>
              </a:rPr>
              <a:t>- </a:t>
            </a:r>
            <a:endParaRPr lang="en-US" sz="1900" dirty="0">
              <a:effectLst/>
              <a:ea typeface="SimSun" panose="02010600030101010101" pitchFamily="2" charset="-122"/>
              <a:cs typeface="Times New Roman" panose="02020603050405020304" pitchFamily="18" charset="0"/>
            </a:endParaRPr>
          </a:p>
          <a:p>
            <a:pPr marL="0" marR="0" indent="0">
              <a:spcBef>
                <a:spcPts val="0"/>
              </a:spcBef>
              <a:spcAft>
                <a:spcPts val="0"/>
              </a:spcAft>
              <a:buNone/>
            </a:pPr>
            <a:r>
              <a:rPr lang="en-US" sz="1900" dirty="0">
                <a:solidFill>
                  <a:srgbClr val="333333"/>
                </a:solidFill>
                <a:effectLst/>
                <a:ea typeface="SimSun" panose="02010600030101010101" pitchFamily="2" charset="-122"/>
                <a:cs typeface="Times New Roman" panose="02020603050405020304" pitchFamily="18" charset="0"/>
              </a:rPr>
              <a:t> </a:t>
            </a:r>
            <a:endParaRPr lang="en-US" sz="1900" dirty="0">
              <a:effectLst/>
              <a:ea typeface="SimSun" panose="02010600030101010101" pitchFamily="2" charset="-122"/>
              <a:cs typeface="Times New Roman" panose="02020603050405020304" pitchFamily="18" charset="0"/>
            </a:endParaRPr>
          </a:p>
          <a:p>
            <a:pPr marR="0">
              <a:spcBef>
                <a:spcPts val="0"/>
              </a:spcBef>
              <a:spcAft>
                <a:spcPts val="0"/>
              </a:spcAft>
              <a:buFont typeface="Wingdings" panose="05000000000000000000" pitchFamily="2" charset="2"/>
              <a:buChar char="Ø"/>
            </a:pPr>
            <a:r>
              <a:rPr lang="en-US" sz="1900" dirty="0">
                <a:solidFill>
                  <a:srgbClr val="333333"/>
                </a:solidFill>
                <a:effectLst/>
                <a:ea typeface="SimSun" panose="02010600030101010101" pitchFamily="2" charset="-122"/>
                <a:cs typeface="Times New Roman" panose="02020603050405020304" pitchFamily="18" charset="0"/>
              </a:rPr>
              <a:t>INCLUSION - All patients who received home healthcare services from Seva at Home within past 3 months.</a:t>
            </a:r>
            <a:endParaRPr lang="en-US" sz="1900" dirty="0">
              <a:solidFill>
                <a:srgbClr val="333333"/>
              </a:solidFill>
              <a:ea typeface="SimSun" panose="02010600030101010101" pitchFamily="2" charset="-122"/>
              <a:cs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900" dirty="0">
              <a:solidFill>
                <a:srgbClr val="333333"/>
              </a:solidFill>
              <a:effectLst/>
              <a:ea typeface="SimSun" panose="02010600030101010101" pitchFamily="2" charset="-122"/>
              <a:cs typeface="Times New Roman" panose="02020603050405020304" pitchFamily="18" charset="0"/>
            </a:endParaRPr>
          </a:p>
          <a:p>
            <a:pPr marR="0">
              <a:spcBef>
                <a:spcPts val="0"/>
              </a:spcBef>
              <a:spcAft>
                <a:spcPts val="0"/>
              </a:spcAft>
              <a:buFont typeface="Wingdings" panose="05000000000000000000" pitchFamily="2" charset="2"/>
              <a:buChar char="Ø"/>
            </a:pPr>
            <a:r>
              <a:rPr lang="en-US" sz="1900" dirty="0">
                <a:solidFill>
                  <a:srgbClr val="333333"/>
                </a:solidFill>
                <a:effectLst/>
                <a:ea typeface="SimSun" panose="02010600030101010101" pitchFamily="2" charset="-122"/>
                <a:cs typeface="Times New Roman" panose="02020603050405020304" pitchFamily="18" charset="0"/>
              </a:rPr>
              <a:t>EXCLUSION - Patients who have not received home healthcare services from Seva at Home. </a:t>
            </a:r>
            <a:endParaRPr lang="en-US" sz="1900" dirty="0">
              <a:ea typeface="SimSun" panose="02010600030101010101" pitchFamily="2" charset="-122"/>
              <a:cs typeface="Times New Roman" panose="02020603050405020304" pitchFamily="18" charset="0"/>
            </a:endParaRPr>
          </a:p>
          <a:p>
            <a:pPr marL="0" marR="0" indent="0">
              <a:spcBef>
                <a:spcPts val="0"/>
              </a:spcBef>
              <a:spcAft>
                <a:spcPts val="0"/>
              </a:spcAft>
              <a:buNone/>
            </a:pPr>
            <a:r>
              <a:rPr lang="en-US" sz="1900" dirty="0">
                <a:solidFill>
                  <a:srgbClr val="333333"/>
                </a:solidFill>
                <a:effectLst/>
                <a:ea typeface="SimSun" panose="02010600030101010101" pitchFamily="2" charset="-122"/>
                <a:cs typeface="Times New Roman" panose="02020603050405020304" pitchFamily="18" charset="0"/>
              </a:rPr>
              <a:t> </a:t>
            </a:r>
            <a:endParaRPr lang="en-US" sz="1900" dirty="0">
              <a:effectLst/>
              <a:ea typeface="SimSun" panose="02010600030101010101" pitchFamily="2" charset="-122"/>
              <a:cs typeface="Times New Roman" panose="02020603050405020304" pitchFamily="18" charset="0"/>
            </a:endParaRPr>
          </a:p>
          <a:p>
            <a:pPr marL="0" marR="0" indent="0">
              <a:spcBef>
                <a:spcPts val="0"/>
              </a:spcBef>
              <a:spcAft>
                <a:spcPts val="0"/>
              </a:spcAft>
              <a:buNone/>
            </a:pPr>
            <a:r>
              <a:rPr lang="en-US" sz="1900" b="1" u="sng" dirty="0">
                <a:solidFill>
                  <a:srgbClr val="333333"/>
                </a:solidFill>
                <a:effectLst/>
                <a:ea typeface="SimSun" panose="02010600030101010101" pitchFamily="2" charset="-122"/>
                <a:cs typeface="Times New Roman" panose="02020603050405020304" pitchFamily="18" charset="0"/>
              </a:rPr>
              <a:t>Sampling Technique</a:t>
            </a:r>
            <a:r>
              <a:rPr lang="en-US" sz="1900" dirty="0">
                <a:solidFill>
                  <a:srgbClr val="333333"/>
                </a:solidFill>
                <a:effectLst/>
                <a:ea typeface="SimSun" panose="02010600030101010101" pitchFamily="2" charset="-122"/>
                <a:cs typeface="Times New Roman" panose="02020603050405020304" pitchFamily="18" charset="0"/>
              </a:rPr>
              <a:t>- Convenience Sampling</a:t>
            </a:r>
            <a:endParaRPr lang="en-US" sz="1900" dirty="0">
              <a:effectLst/>
              <a:ea typeface="SimSun" panose="02010600030101010101" pitchFamily="2" charset="-122"/>
              <a:cs typeface="Times New Roman" panose="02020603050405020304" pitchFamily="18" charset="0"/>
            </a:endParaRPr>
          </a:p>
          <a:p>
            <a:pPr marL="0" marR="0" indent="0">
              <a:spcBef>
                <a:spcPts val="0"/>
              </a:spcBef>
              <a:spcAft>
                <a:spcPts val="0"/>
              </a:spcAft>
              <a:buNone/>
            </a:pPr>
            <a:endParaRPr lang="en-US" sz="1900" dirty="0">
              <a:effectLst/>
              <a:ea typeface="SimSun" panose="02010600030101010101" pitchFamily="2" charset="-122"/>
              <a:cs typeface="Times New Roman" panose="02020603050405020304" pitchFamily="18" charset="0"/>
            </a:endParaRPr>
          </a:p>
          <a:p>
            <a:pPr marL="0" marR="0" indent="0">
              <a:spcBef>
                <a:spcPts val="0"/>
              </a:spcBef>
              <a:spcAft>
                <a:spcPts val="0"/>
              </a:spcAft>
              <a:buNone/>
            </a:pPr>
            <a:r>
              <a:rPr lang="en-US" sz="1900" b="1" u="sng" dirty="0">
                <a:solidFill>
                  <a:srgbClr val="333333"/>
                </a:solidFill>
                <a:effectLst/>
                <a:ea typeface="SimSun" panose="02010600030101010101" pitchFamily="2" charset="-122"/>
                <a:cs typeface="Times New Roman" panose="02020603050405020304" pitchFamily="18" charset="0"/>
              </a:rPr>
              <a:t>Sample size </a:t>
            </a:r>
            <a:r>
              <a:rPr lang="en-US" sz="1900" dirty="0">
                <a:solidFill>
                  <a:srgbClr val="333333"/>
                </a:solidFill>
                <a:effectLst/>
                <a:ea typeface="SimSun" panose="02010600030101010101" pitchFamily="2" charset="-122"/>
                <a:cs typeface="Times New Roman" panose="02020603050405020304" pitchFamily="18" charset="0"/>
              </a:rPr>
              <a:t>- 200 patients</a:t>
            </a:r>
            <a:endParaRPr lang="en-US" sz="1900" dirty="0">
              <a:effectLst/>
              <a:ea typeface="SimSun" panose="02010600030101010101" pitchFamily="2" charset="-122"/>
              <a:cs typeface="Times New Roman" panose="02020603050405020304" pitchFamily="18" charset="0"/>
            </a:endParaRPr>
          </a:p>
          <a:p>
            <a:pPr marL="0" marR="0" indent="0">
              <a:spcBef>
                <a:spcPts val="0"/>
              </a:spcBef>
              <a:spcAft>
                <a:spcPts val="0"/>
              </a:spcAft>
              <a:buNone/>
            </a:pPr>
            <a:endParaRPr lang="en-US" sz="1900" dirty="0">
              <a:effectLst/>
              <a:ea typeface="SimSun" panose="02010600030101010101" pitchFamily="2" charset="-122"/>
              <a:cs typeface="Times New Roman" panose="02020603050405020304" pitchFamily="18" charset="0"/>
            </a:endParaRPr>
          </a:p>
          <a:p>
            <a:pPr marL="0" marR="0" indent="0">
              <a:spcBef>
                <a:spcPts val="0"/>
              </a:spcBef>
              <a:spcAft>
                <a:spcPts val="0"/>
              </a:spcAft>
              <a:buNone/>
            </a:pPr>
            <a:r>
              <a:rPr lang="en-US" sz="1900" b="1" u="sng" dirty="0">
                <a:solidFill>
                  <a:srgbClr val="333333"/>
                </a:solidFill>
                <a:effectLst/>
                <a:ea typeface="SimSun" panose="02010600030101010101" pitchFamily="2" charset="-122"/>
                <a:cs typeface="Times New Roman" panose="02020603050405020304" pitchFamily="18" charset="0"/>
              </a:rPr>
              <a:t>Technique of Collection</a:t>
            </a:r>
            <a:r>
              <a:rPr lang="en-US" sz="1900" dirty="0">
                <a:solidFill>
                  <a:srgbClr val="333333"/>
                </a:solidFill>
                <a:effectLst/>
                <a:ea typeface="SimSun" panose="02010600030101010101" pitchFamily="2" charset="-122"/>
                <a:cs typeface="Times New Roman" panose="02020603050405020304" pitchFamily="18" charset="0"/>
              </a:rPr>
              <a:t>- Feedback forms, surveys and interviews.</a:t>
            </a:r>
          </a:p>
          <a:p>
            <a:pPr marL="0" marR="0">
              <a:spcBef>
                <a:spcPts val="0"/>
              </a:spcBef>
              <a:spcAft>
                <a:spcPts val="0"/>
              </a:spcAft>
            </a:pPr>
            <a:endParaRPr lang="en-US" sz="1900" dirty="0">
              <a:effectLst/>
              <a:ea typeface="SimSun" panose="02010600030101010101" pitchFamily="2" charset="-122"/>
              <a:cs typeface="Times New Roman" panose="02020603050405020304" pitchFamily="18" charset="0"/>
            </a:endParaRPr>
          </a:p>
          <a:p>
            <a:pPr marL="0" marR="0" indent="0">
              <a:spcBef>
                <a:spcPts val="0"/>
              </a:spcBef>
              <a:spcAft>
                <a:spcPts val="0"/>
              </a:spcAft>
              <a:buNone/>
            </a:pPr>
            <a:r>
              <a:rPr lang="en-US" sz="1900" b="1" u="sng" dirty="0">
                <a:solidFill>
                  <a:srgbClr val="333333"/>
                </a:solidFill>
                <a:effectLst/>
                <a:ea typeface="SimSun" panose="02010600030101010101" pitchFamily="2" charset="-122"/>
                <a:cs typeface="Times New Roman" panose="02020603050405020304" pitchFamily="18" charset="0"/>
              </a:rPr>
              <a:t>Method and Tool to be used </a:t>
            </a:r>
            <a:r>
              <a:rPr lang="en-US" sz="1900" dirty="0">
                <a:solidFill>
                  <a:srgbClr val="333333"/>
                </a:solidFill>
                <a:effectLst/>
                <a:ea typeface="SimSun" panose="02010600030101010101" pitchFamily="2" charset="-122"/>
                <a:cs typeface="Times New Roman" panose="02020603050405020304" pitchFamily="18" charset="0"/>
              </a:rPr>
              <a:t>–Google forms, Microsoft Excel in which Responses will be maintained and analyzed.</a:t>
            </a:r>
            <a:endParaRPr lang="en-US" sz="1900" dirty="0">
              <a:effectLst/>
              <a:ea typeface="SimSun" panose="0201060003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48CC05EB-4206-F170-6731-E5A1185D5E3A}"/>
              </a:ext>
            </a:extLst>
          </p:cNvPr>
          <p:cNvPicPr/>
          <p:nvPr/>
        </p:nvPicPr>
        <p:blipFill>
          <a:blip r:embed="rId2"/>
          <a:stretch>
            <a:fillRect/>
          </a:stretch>
        </p:blipFill>
        <p:spPr>
          <a:xfrm>
            <a:off x="0" y="0"/>
            <a:ext cx="2887579" cy="693698"/>
          </a:xfrm>
          <a:prstGeom prst="rect">
            <a:avLst/>
          </a:prstGeom>
          <a:noFill/>
          <a:ln w="9525">
            <a:noFill/>
          </a:ln>
        </p:spPr>
      </p:pic>
      <p:pic>
        <p:nvPicPr>
          <p:cNvPr id="5" name="Picture 4">
            <a:extLst>
              <a:ext uri="{FF2B5EF4-FFF2-40B4-BE49-F238E27FC236}">
                <a16:creationId xmlns:a16="http://schemas.microsoft.com/office/drawing/2014/main" id="{76991D9F-EC9D-9C1E-34D8-82BC596EEFC1}"/>
              </a:ext>
            </a:extLst>
          </p:cNvPr>
          <p:cNvPicPr>
            <a:picLocks noChangeAspect="1"/>
          </p:cNvPicPr>
          <p:nvPr/>
        </p:nvPicPr>
        <p:blipFill>
          <a:blip r:embed="rId3"/>
          <a:stretch>
            <a:fillRect/>
          </a:stretch>
        </p:blipFill>
        <p:spPr>
          <a:xfrm>
            <a:off x="10250905" y="4196616"/>
            <a:ext cx="1674796" cy="1378884"/>
          </a:xfrm>
          <a:prstGeom prst="rect">
            <a:avLst/>
          </a:prstGeom>
        </p:spPr>
      </p:pic>
    </p:spTree>
    <p:extLst>
      <p:ext uri="{BB962C8B-B14F-4D97-AF65-F5344CB8AC3E}">
        <p14:creationId xmlns:p14="http://schemas.microsoft.com/office/powerpoint/2010/main" val="418735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81A32E-E0D7-57AC-4BE5-0D263F761E22}"/>
              </a:ext>
            </a:extLst>
          </p:cNvPr>
          <p:cNvSpPr txBox="1"/>
          <p:nvPr/>
        </p:nvSpPr>
        <p:spPr>
          <a:xfrm>
            <a:off x="0" y="0"/>
            <a:ext cx="12192000" cy="6326372"/>
          </a:xfrm>
          <a:prstGeom prst="rect">
            <a:avLst/>
          </a:prstGeom>
          <a:solidFill>
            <a:srgbClr val="BD582C"/>
          </a:solidFill>
        </p:spPr>
        <p:txBody>
          <a:bodyPr wrap="square" rtlCol="0">
            <a:spAutoFit/>
          </a:bodyPr>
          <a:lstStyle/>
          <a:p>
            <a:endParaRPr lang="en-IN" dirty="0"/>
          </a:p>
        </p:txBody>
      </p:sp>
      <p:graphicFrame>
        <p:nvGraphicFramePr>
          <p:cNvPr id="5" name="Content Placeholder 3">
            <a:extLst>
              <a:ext uri="{FF2B5EF4-FFF2-40B4-BE49-F238E27FC236}">
                <a16:creationId xmlns:a16="http://schemas.microsoft.com/office/drawing/2014/main" id="{99D97AD4-5864-A7B9-0F9B-CDDDFA9DBB10}"/>
              </a:ext>
            </a:extLst>
          </p:cNvPr>
          <p:cNvGraphicFramePr>
            <a:graphicFrameLocks noGrp="1"/>
          </p:cNvGraphicFramePr>
          <p:nvPr>
            <p:ph idx="1"/>
            <p:extLst>
              <p:ext uri="{D42A27DB-BD31-4B8C-83A1-F6EECF244321}">
                <p14:modId xmlns:p14="http://schemas.microsoft.com/office/powerpoint/2010/main" val="847248098"/>
              </p:ext>
            </p:extLst>
          </p:nvPr>
        </p:nvGraphicFramePr>
        <p:xfrm>
          <a:off x="160420" y="0"/>
          <a:ext cx="5793813" cy="6858010"/>
        </p:xfrm>
        <a:graphic>
          <a:graphicData uri="http://schemas.openxmlformats.org/drawingml/2006/table">
            <a:tbl>
              <a:tblPr>
                <a:tableStyleId>{5C22544A-7EE6-4342-B048-85BDC9FD1C3A}</a:tableStyleId>
              </a:tblPr>
              <a:tblGrid>
                <a:gridCol w="5793813">
                  <a:extLst>
                    <a:ext uri="{9D8B030D-6E8A-4147-A177-3AD203B41FA5}">
                      <a16:colId xmlns:a16="http://schemas.microsoft.com/office/drawing/2014/main" val="412882320"/>
                    </a:ext>
                  </a:extLst>
                </a:gridCol>
              </a:tblGrid>
              <a:tr h="161557">
                <a:tc>
                  <a:txBody>
                    <a:bodyPr/>
                    <a:lstStyle/>
                    <a:p>
                      <a:pPr algn="just" fontAlgn="ctr"/>
                      <a:r>
                        <a:rPr lang="en-US" sz="1000" u="none" strike="noStrike">
                          <a:effectLst/>
                        </a:rPr>
                        <a:t>Gender:</a:t>
                      </a:r>
                      <a:endParaRPr lang="en-IN" sz="1000" b="1"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1909176501"/>
                  </a:ext>
                </a:extLst>
              </a:tr>
              <a:tr h="161557">
                <a:tc>
                  <a:txBody>
                    <a:bodyPr/>
                    <a:lstStyle/>
                    <a:p>
                      <a:pPr algn="just" fontAlgn="ctr"/>
                      <a:r>
                        <a:rPr lang="en-US" sz="1000" u="none" strike="noStrike">
                          <a:effectLst/>
                        </a:rPr>
                        <a:t>Male</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1565690458"/>
                  </a:ext>
                </a:extLst>
              </a:tr>
              <a:tr h="161557">
                <a:tc>
                  <a:txBody>
                    <a:bodyPr/>
                    <a:lstStyle/>
                    <a:p>
                      <a:pPr algn="just" fontAlgn="ctr"/>
                      <a:r>
                        <a:rPr lang="en-US" sz="1000" u="none" strike="noStrike">
                          <a:effectLst/>
                        </a:rPr>
                        <a:t>Female</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2572412672"/>
                  </a:ext>
                </a:extLst>
              </a:tr>
              <a:tr h="161557">
                <a:tc>
                  <a:txBody>
                    <a:bodyPr/>
                    <a:lstStyle/>
                    <a:p>
                      <a:pPr algn="just" fontAlgn="ctr"/>
                      <a:r>
                        <a:rPr lang="en-US" sz="1000" u="none" strike="noStrike">
                          <a:effectLst/>
                        </a:rPr>
                        <a:t>Prefer not to say</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1195389639"/>
                  </a:ext>
                </a:extLst>
              </a:tr>
              <a:tr h="161557">
                <a:tc>
                  <a:txBody>
                    <a:bodyPr/>
                    <a:lstStyle/>
                    <a:p>
                      <a:pPr algn="just" fontAlgn="ctr"/>
                      <a:r>
                        <a:rPr lang="en-US" sz="1000" u="none" strike="noStrike">
                          <a:effectLst/>
                        </a:rPr>
                        <a:t>Age:</a:t>
                      </a:r>
                      <a:endParaRPr lang="en-IN" sz="1000" b="1"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143296244"/>
                  </a:ext>
                </a:extLst>
              </a:tr>
              <a:tr h="161557">
                <a:tc>
                  <a:txBody>
                    <a:bodyPr/>
                    <a:lstStyle/>
                    <a:p>
                      <a:pPr algn="just" fontAlgn="ctr"/>
                      <a:r>
                        <a:rPr lang="en-US" sz="1000" u="none" strike="noStrike">
                          <a:effectLst/>
                        </a:rPr>
                        <a:t>Under 18</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391762749"/>
                  </a:ext>
                </a:extLst>
              </a:tr>
              <a:tr h="161557">
                <a:tc>
                  <a:txBody>
                    <a:bodyPr/>
                    <a:lstStyle/>
                    <a:p>
                      <a:pPr algn="just" fontAlgn="ctr"/>
                      <a:r>
                        <a:rPr lang="en-US" sz="1000" u="none" strike="noStrike" dirty="0">
                          <a:effectLst/>
                        </a:rPr>
                        <a:t>18-24</a:t>
                      </a:r>
                      <a:endParaRPr lang="en-IN" sz="1000" b="0" i="0" u="none" strike="noStrike" dirty="0">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2863009824"/>
                  </a:ext>
                </a:extLst>
              </a:tr>
              <a:tr h="159191">
                <a:tc>
                  <a:txBody>
                    <a:bodyPr/>
                    <a:lstStyle/>
                    <a:p>
                      <a:pPr algn="just" fontAlgn="ctr"/>
                      <a:r>
                        <a:rPr lang="en-US" sz="1000" u="none" strike="noStrike" dirty="0">
                          <a:effectLst/>
                        </a:rPr>
                        <a:t>25-35</a:t>
                      </a:r>
                      <a:endParaRPr lang="en-IN" sz="1000" b="0" i="0" u="none" strike="noStrike" dirty="0">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1827762247"/>
                  </a:ext>
                </a:extLst>
              </a:tr>
              <a:tr h="315019">
                <a:tc>
                  <a:txBody>
                    <a:bodyPr/>
                    <a:lstStyle/>
                    <a:p>
                      <a:pPr algn="just" fontAlgn="ctr"/>
                      <a:r>
                        <a:rPr lang="en-US" sz="1000" u="none" strike="noStrike" dirty="0">
                          <a:effectLst/>
                        </a:rPr>
                        <a:t>35-50</a:t>
                      </a:r>
                    </a:p>
                    <a:p>
                      <a:pPr algn="just" fontAlgn="ctr"/>
                      <a:r>
                        <a:rPr lang="en-US" sz="1000" b="0" i="0" u="none" strike="noStrike" dirty="0">
                          <a:solidFill>
                            <a:srgbClr val="000000"/>
                          </a:solidFill>
                          <a:effectLst/>
                          <a:latin typeface="Times New Roman" panose="02020603050405020304" pitchFamily="18" charset="0"/>
                        </a:rPr>
                        <a:t>Above 50</a:t>
                      </a:r>
                      <a:endParaRPr lang="en-IN" sz="1000" b="0" i="0" u="none" strike="noStrike" dirty="0">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508943718"/>
                  </a:ext>
                </a:extLst>
              </a:tr>
              <a:tr h="161557">
                <a:tc>
                  <a:txBody>
                    <a:bodyPr/>
                    <a:lstStyle/>
                    <a:p>
                      <a:pPr algn="just" fontAlgn="ctr"/>
                      <a:r>
                        <a:rPr lang="en-US" sz="1000" u="none" strike="noStrike" dirty="0">
                          <a:effectLst/>
                        </a:rPr>
                        <a:t>Marital Status:</a:t>
                      </a:r>
                      <a:endParaRPr lang="en-IN" sz="1000" b="1" i="0" u="none" strike="noStrike" dirty="0">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2419936462"/>
                  </a:ext>
                </a:extLst>
              </a:tr>
              <a:tr h="161557">
                <a:tc>
                  <a:txBody>
                    <a:bodyPr/>
                    <a:lstStyle/>
                    <a:p>
                      <a:pPr algn="just" fontAlgn="ctr"/>
                      <a:r>
                        <a:rPr lang="en-US" sz="1000" u="none" strike="noStrike" dirty="0">
                          <a:effectLst/>
                        </a:rPr>
                        <a:t>Single</a:t>
                      </a:r>
                      <a:endParaRPr lang="en-IN" sz="1000" b="0" i="0" u="none" strike="noStrike" dirty="0">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595415176"/>
                  </a:ext>
                </a:extLst>
              </a:tr>
              <a:tr h="161557">
                <a:tc>
                  <a:txBody>
                    <a:bodyPr/>
                    <a:lstStyle/>
                    <a:p>
                      <a:pPr algn="just" fontAlgn="ctr"/>
                      <a:r>
                        <a:rPr lang="en-US" sz="1000" u="none" strike="noStrike">
                          <a:effectLst/>
                        </a:rPr>
                        <a:t>Married</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252909259"/>
                  </a:ext>
                </a:extLst>
              </a:tr>
              <a:tr h="161557">
                <a:tc>
                  <a:txBody>
                    <a:bodyPr/>
                    <a:lstStyle/>
                    <a:p>
                      <a:pPr algn="just" fontAlgn="ctr"/>
                      <a:r>
                        <a:rPr lang="en-US" sz="1000" u="none" strike="noStrike">
                          <a:effectLst/>
                        </a:rPr>
                        <a:t>Prefer not to say</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408262019"/>
                  </a:ext>
                </a:extLst>
              </a:tr>
              <a:tr h="161557">
                <a:tc>
                  <a:txBody>
                    <a:bodyPr/>
                    <a:lstStyle/>
                    <a:p>
                      <a:pPr algn="just" fontAlgn="ctr"/>
                      <a:r>
                        <a:rPr lang="en-US" sz="1000" u="none" strike="noStrike">
                          <a:effectLst/>
                        </a:rPr>
                        <a:t>Educational Level:</a:t>
                      </a:r>
                      <a:endParaRPr lang="en-IN" sz="1000" b="1"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1895862239"/>
                  </a:ext>
                </a:extLst>
              </a:tr>
              <a:tr h="161557">
                <a:tc>
                  <a:txBody>
                    <a:bodyPr/>
                    <a:lstStyle/>
                    <a:p>
                      <a:pPr algn="just" fontAlgn="ctr"/>
                      <a:r>
                        <a:rPr lang="en-US" sz="1000" u="none" strike="noStrike">
                          <a:effectLst/>
                        </a:rPr>
                        <a:t>Less than high school</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1942161610"/>
                  </a:ext>
                </a:extLst>
              </a:tr>
              <a:tr h="161557">
                <a:tc>
                  <a:txBody>
                    <a:bodyPr/>
                    <a:lstStyle/>
                    <a:p>
                      <a:pPr algn="just" fontAlgn="ctr"/>
                      <a:r>
                        <a:rPr lang="en-US" sz="1000" u="none" strike="noStrike">
                          <a:effectLst/>
                        </a:rPr>
                        <a:t>High school diploma or equivalent</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427377000"/>
                  </a:ext>
                </a:extLst>
              </a:tr>
              <a:tr h="161557">
                <a:tc>
                  <a:txBody>
                    <a:bodyPr/>
                    <a:lstStyle/>
                    <a:p>
                      <a:pPr algn="just" fontAlgn="ctr"/>
                      <a:r>
                        <a:rPr lang="en-US" sz="1000" u="none" strike="noStrike">
                          <a:effectLst/>
                        </a:rPr>
                        <a:t>Some college or associate degree</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3000032906"/>
                  </a:ext>
                </a:extLst>
              </a:tr>
              <a:tr h="161557">
                <a:tc>
                  <a:txBody>
                    <a:bodyPr/>
                    <a:lstStyle/>
                    <a:p>
                      <a:pPr algn="just" fontAlgn="ctr"/>
                      <a:r>
                        <a:rPr lang="en-US" sz="1000" u="none" strike="noStrike" dirty="0">
                          <a:effectLst/>
                        </a:rPr>
                        <a:t>Bachelor's degree</a:t>
                      </a:r>
                      <a:endParaRPr lang="en-IN" sz="1000" b="0" i="0" u="none" strike="noStrike" dirty="0">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2685886341"/>
                  </a:ext>
                </a:extLst>
              </a:tr>
              <a:tr h="161557">
                <a:tc>
                  <a:txBody>
                    <a:bodyPr/>
                    <a:lstStyle/>
                    <a:p>
                      <a:pPr algn="just" fontAlgn="ctr"/>
                      <a:r>
                        <a:rPr lang="en-US" sz="1000" u="none" strike="noStrike">
                          <a:effectLst/>
                        </a:rPr>
                        <a:t>Employment Status:</a:t>
                      </a:r>
                      <a:endParaRPr lang="en-IN" sz="1000" b="1"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3547849203"/>
                  </a:ext>
                </a:extLst>
              </a:tr>
              <a:tr h="161557">
                <a:tc>
                  <a:txBody>
                    <a:bodyPr/>
                    <a:lstStyle/>
                    <a:p>
                      <a:pPr algn="just" fontAlgn="ctr"/>
                      <a:r>
                        <a:rPr lang="en-US" sz="1000" u="none" strike="noStrike">
                          <a:effectLst/>
                        </a:rPr>
                        <a:t>Employed full-time</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3006303417"/>
                  </a:ext>
                </a:extLst>
              </a:tr>
              <a:tr h="161557">
                <a:tc>
                  <a:txBody>
                    <a:bodyPr/>
                    <a:lstStyle/>
                    <a:p>
                      <a:pPr algn="just" fontAlgn="ctr"/>
                      <a:r>
                        <a:rPr lang="en-US" sz="1000" u="none" strike="noStrike">
                          <a:effectLst/>
                        </a:rPr>
                        <a:t>Employed part-time</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3648000396"/>
                  </a:ext>
                </a:extLst>
              </a:tr>
              <a:tr h="159191">
                <a:tc>
                  <a:txBody>
                    <a:bodyPr/>
                    <a:lstStyle/>
                    <a:p>
                      <a:pPr algn="just" fontAlgn="ctr"/>
                      <a:r>
                        <a:rPr lang="en-US" sz="1000" u="none" strike="noStrike">
                          <a:effectLst/>
                        </a:rPr>
                        <a:t>Unemployed</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2139200207"/>
                  </a:ext>
                </a:extLst>
              </a:tr>
              <a:tr h="161557">
                <a:tc>
                  <a:txBody>
                    <a:bodyPr/>
                    <a:lstStyle/>
                    <a:p>
                      <a:pPr algn="just" fontAlgn="ctr"/>
                      <a:r>
                        <a:rPr lang="en-US" sz="1000" u="none" strike="noStrike">
                          <a:effectLst/>
                        </a:rPr>
                        <a:t>Self-employed</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5372506"/>
                  </a:ext>
                </a:extLst>
              </a:tr>
              <a:tr h="161557">
                <a:tc>
                  <a:txBody>
                    <a:bodyPr/>
                    <a:lstStyle/>
                    <a:p>
                      <a:pPr algn="just" fontAlgn="ctr"/>
                      <a:r>
                        <a:rPr lang="en-US" sz="1000" u="none" strike="noStrike">
                          <a:effectLst/>
                        </a:rPr>
                        <a:t>Retired</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1518745641"/>
                  </a:ext>
                </a:extLst>
              </a:tr>
              <a:tr h="161557">
                <a:tc>
                  <a:txBody>
                    <a:bodyPr/>
                    <a:lstStyle/>
                    <a:p>
                      <a:pPr algn="just" fontAlgn="ctr"/>
                      <a:r>
                        <a:rPr lang="en-US" sz="1000" u="none" strike="noStrike">
                          <a:effectLst/>
                        </a:rPr>
                        <a:t>Student</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4034707801"/>
                  </a:ext>
                </a:extLst>
              </a:tr>
              <a:tr h="197044">
                <a:tc>
                  <a:txBody>
                    <a:bodyPr/>
                    <a:lstStyle/>
                    <a:p>
                      <a:pPr algn="just" fontAlgn="ctr"/>
                      <a:r>
                        <a:rPr lang="en-US" sz="1000" u="none" strike="noStrike">
                          <a:effectLst/>
                        </a:rPr>
                        <a:t>Have you used home healthcare services before?</a:t>
                      </a:r>
                      <a:endParaRPr lang="en-IN" sz="1000" b="1"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1040733917"/>
                  </a:ext>
                </a:extLst>
              </a:tr>
              <a:tr h="161557">
                <a:tc>
                  <a:txBody>
                    <a:bodyPr/>
                    <a:lstStyle/>
                    <a:p>
                      <a:pPr algn="just" fontAlgn="ctr"/>
                      <a:r>
                        <a:rPr lang="en-US" sz="1000" u="none" strike="noStrike">
                          <a:effectLst/>
                        </a:rPr>
                        <a:t>Yes</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4271517203"/>
                  </a:ext>
                </a:extLst>
              </a:tr>
              <a:tr h="183505">
                <a:tc>
                  <a:txBody>
                    <a:bodyPr/>
                    <a:lstStyle/>
                    <a:p>
                      <a:pPr algn="just" fontAlgn="ctr"/>
                      <a:r>
                        <a:rPr lang="en-US" sz="1000" u="none" strike="noStrike" dirty="0">
                          <a:effectLst/>
                        </a:rPr>
                        <a:t>No</a:t>
                      </a:r>
                      <a:endParaRPr lang="en-IN" sz="1000" b="0" i="0" u="none" strike="noStrike" dirty="0">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235451292"/>
                  </a:ext>
                </a:extLst>
              </a:tr>
              <a:tr h="194785">
                <a:tc>
                  <a:txBody>
                    <a:bodyPr/>
                    <a:lstStyle/>
                    <a:p>
                      <a:pPr algn="just" fontAlgn="ctr"/>
                      <a:r>
                        <a:rPr lang="en-US" sz="1000" u="none" strike="noStrike">
                          <a:effectLst/>
                        </a:rPr>
                        <a:t>How long have you been receiving home healthcare services?</a:t>
                      </a:r>
                      <a:endParaRPr lang="en-IN" sz="1000" b="1"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432557837"/>
                  </a:ext>
                </a:extLst>
              </a:tr>
              <a:tr h="161557">
                <a:tc>
                  <a:txBody>
                    <a:bodyPr/>
                    <a:lstStyle/>
                    <a:p>
                      <a:pPr algn="just" fontAlgn="ctr"/>
                      <a:r>
                        <a:rPr lang="en-US" sz="1000" u="none" strike="noStrike">
                          <a:effectLst/>
                        </a:rPr>
                        <a:t>Less than 6 months</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1599736776"/>
                  </a:ext>
                </a:extLst>
              </a:tr>
              <a:tr h="161557">
                <a:tc>
                  <a:txBody>
                    <a:bodyPr/>
                    <a:lstStyle/>
                    <a:p>
                      <a:pPr algn="just" fontAlgn="ctr"/>
                      <a:r>
                        <a:rPr lang="en-US" sz="1000" u="none" strike="noStrike">
                          <a:effectLst/>
                        </a:rPr>
                        <a:t>6 months - 1 year</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3331583140"/>
                  </a:ext>
                </a:extLst>
              </a:tr>
              <a:tr h="159191">
                <a:tc>
                  <a:txBody>
                    <a:bodyPr/>
                    <a:lstStyle/>
                    <a:p>
                      <a:pPr algn="just" fontAlgn="ctr"/>
                      <a:r>
                        <a:rPr lang="en-US" sz="1000" u="none" strike="noStrike">
                          <a:effectLst/>
                        </a:rPr>
                        <a:t>1-3 years</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1331781039"/>
                  </a:ext>
                </a:extLst>
              </a:tr>
              <a:tr h="161557">
                <a:tc>
                  <a:txBody>
                    <a:bodyPr/>
                    <a:lstStyle/>
                    <a:p>
                      <a:pPr algn="just" fontAlgn="ctr"/>
                      <a:r>
                        <a:rPr lang="en-US" sz="1000" u="none" strike="noStrike">
                          <a:effectLst/>
                        </a:rPr>
                        <a:t>More than 3 years</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440006024"/>
                  </a:ext>
                </a:extLst>
              </a:tr>
              <a:tr h="161557">
                <a:tc>
                  <a:txBody>
                    <a:bodyPr/>
                    <a:lstStyle/>
                    <a:p>
                      <a:pPr algn="just" fontAlgn="ctr"/>
                      <a:r>
                        <a:rPr lang="en-US" sz="1000" u="none" strike="noStrike">
                          <a:effectLst/>
                        </a:rPr>
                        <a:t>Prefer not to say</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2450853186"/>
                  </a:ext>
                </a:extLst>
              </a:tr>
              <a:tr h="320260">
                <a:tc>
                  <a:txBody>
                    <a:bodyPr/>
                    <a:lstStyle/>
                    <a:p>
                      <a:pPr algn="just" fontAlgn="ctr"/>
                      <a:r>
                        <a:rPr lang="en-US" sz="1000" u="none" strike="noStrike" dirty="0">
                          <a:effectLst/>
                        </a:rPr>
                        <a:t>How did you find out about the home healthcare agency?</a:t>
                      </a:r>
                      <a:endParaRPr lang="en-IN" sz="1000" b="1" i="0" u="none" strike="noStrike" dirty="0">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3276209123"/>
                  </a:ext>
                </a:extLst>
              </a:tr>
              <a:tr h="161557">
                <a:tc>
                  <a:txBody>
                    <a:bodyPr/>
                    <a:lstStyle/>
                    <a:p>
                      <a:pPr algn="just" fontAlgn="ctr"/>
                      <a:r>
                        <a:rPr lang="en-US" sz="1000" u="none" strike="noStrike">
                          <a:effectLst/>
                        </a:rPr>
                        <a:t>Referral from a healthcare professional</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3436347914"/>
                  </a:ext>
                </a:extLst>
              </a:tr>
              <a:tr h="161557">
                <a:tc>
                  <a:txBody>
                    <a:bodyPr/>
                    <a:lstStyle/>
                    <a:p>
                      <a:pPr algn="just" fontAlgn="ctr"/>
                      <a:r>
                        <a:rPr lang="en-US" sz="1000" u="none" strike="noStrike">
                          <a:effectLst/>
                        </a:rPr>
                        <a:t>Online search</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3847124392"/>
                  </a:ext>
                </a:extLst>
              </a:tr>
              <a:tr h="161557">
                <a:tc>
                  <a:txBody>
                    <a:bodyPr/>
                    <a:lstStyle/>
                    <a:p>
                      <a:pPr algn="just" fontAlgn="ctr"/>
                      <a:r>
                        <a:rPr lang="en-US" sz="1000" u="none" strike="noStrike">
                          <a:effectLst/>
                        </a:rPr>
                        <a:t>Advertisement</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917770722"/>
                  </a:ext>
                </a:extLst>
              </a:tr>
              <a:tr h="161557">
                <a:tc>
                  <a:txBody>
                    <a:bodyPr/>
                    <a:lstStyle/>
                    <a:p>
                      <a:pPr algn="just" fontAlgn="ctr"/>
                      <a:r>
                        <a:rPr lang="en-US" sz="1000" u="none" strike="noStrike">
                          <a:effectLst/>
                        </a:rPr>
                        <a:t>Word of mouth</a:t>
                      </a:r>
                      <a:endParaRPr lang="en-IN" sz="1000" b="0" i="0" u="none" strike="noStrike">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202187392"/>
                  </a:ext>
                </a:extLst>
              </a:tr>
              <a:tr h="161557">
                <a:tc>
                  <a:txBody>
                    <a:bodyPr/>
                    <a:lstStyle/>
                    <a:p>
                      <a:pPr algn="just" fontAlgn="ctr"/>
                      <a:r>
                        <a:rPr lang="en-US" sz="1000" u="none" strike="noStrike" dirty="0">
                          <a:effectLst/>
                        </a:rPr>
                        <a:t>Other </a:t>
                      </a:r>
                      <a:endParaRPr lang="en-IN" sz="1000" b="0" i="0" u="none" strike="noStrike" dirty="0">
                        <a:solidFill>
                          <a:srgbClr val="000000"/>
                        </a:solidFill>
                        <a:effectLst/>
                        <a:latin typeface="Times New Roman" panose="02020603050405020304" pitchFamily="18" charset="0"/>
                      </a:endParaRPr>
                    </a:p>
                  </a:txBody>
                  <a:tcPr marL="3289" marR="3289" marT="3289" marB="0" anchor="ctr"/>
                </a:tc>
                <a:extLst>
                  <a:ext uri="{0D108BD9-81ED-4DB2-BD59-A6C34878D82A}">
                    <a16:rowId xmlns:a16="http://schemas.microsoft.com/office/drawing/2014/main" val="2181481297"/>
                  </a:ext>
                </a:extLst>
              </a:tr>
            </a:tbl>
          </a:graphicData>
        </a:graphic>
      </p:graphicFrame>
      <p:graphicFrame>
        <p:nvGraphicFramePr>
          <p:cNvPr id="6" name="Table 5">
            <a:extLst>
              <a:ext uri="{FF2B5EF4-FFF2-40B4-BE49-F238E27FC236}">
                <a16:creationId xmlns:a16="http://schemas.microsoft.com/office/drawing/2014/main" id="{45D9CEFF-B5DA-74DC-14B4-01EFC59F1565}"/>
              </a:ext>
            </a:extLst>
          </p:cNvPr>
          <p:cNvGraphicFramePr>
            <a:graphicFrameLocks noGrp="1"/>
          </p:cNvGraphicFramePr>
          <p:nvPr>
            <p:extLst>
              <p:ext uri="{D42A27DB-BD31-4B8C-83A1-F6EECF244321}">
                <p14:modId xmlns:p14="http://schemas.microsoft.com/office/powerpoint/2010/main" val="1528406698"/>
              </p:ext>
            </p:extLst>
          </p:nvPr>
        </p:nvGraphicFramePr>
        <p:xfrm>
          <a:off x="6114654" y="0"/>
          <a:ext cx="5916924" cy="6857984"/>
        </p:xfrm>
        <a:graphic>
          <a:graphicData uri="http://schemas.openxmlformats.org/drawingml/2006/table">
            <a:tbl>
              <a:tblPr>
                <a:tableStyleId>{5C22544A-7EE6-4342-B048-85BDC9FD1C3A}</a:tableStyleId>
              </a:tblPr>
              <a:tblGrid>
                <a:gridCol w="5916924">
                  <a:extLst>
                    <a:ext uri="{9D8B030D-6E8A-4147-A177-3AD203B41FA5}">
                      <a16:colId xmlns:a16="http://schemas.microsoft.com/office/drawing/2014/main" val="266019077"/>
                    </a:ext>
                  </a:extLst>
                </a:gridCol>
              </a:tblGrid>
              <a:tr h="230617">
                <a:tc>
                  <a:txBody>
                    <a:bodyPr/>
                    <a:lstStyle/>
                    <a:p>
                      <a:pPr algn="just" fontAlgn="ctr"/>
                      <a:r>
                        <a:rPr lang="en-US" sz="900" u="none" strike="noStrike">
                          <a:effectLst/>
                        </a:rPr>
                        <a:t>Question 1: Overall satisfaction with the home healthcare services you have received.</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152834251"/>
                  </a:ext>
                </a:extLst>
              </a:tr>
              <a:tr h="141497">
                <a:tc>
                  <a:txBody>
                    <a:bodyPr/>
                    <a:lstStyle/>
                    <a:p>
                      <a:pPr algn="just" fontAlgn="ctr"/>
                      <a:r>
                        <a:rPr lang="en-US" sz="900" u="none" strike="noStrike">
                          <a:effectLst/>
                        </a:rPr>
                        <a:t>1 - Very Dissatisfied</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3803304453"/>
                  </a:ext>
                </a:extLst>
              </a:tr>
              <a:tr h="141497">
                <a:tc>
                  <a:txBody>
                    <a:bodyPr/>
                    <a:lstStyle/>
                    <a:p>
                      <a:pPr algn="just" fontAlgn="ctr"/>
                      <a:r>
                        <a:rPr lang="en-US" sz="900" u="none" strike="noStrike">
                          <a:effectLst/>
                        </a:rPr>
                        <a:t>2 - Dissatisfied</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2300083577"/>
                  </a:ext>
                </a:extLst>
              </a:tr>
              <a:tr h="141497">
                <a:tc>
                  <a:txBody>
                    <a:bodyPr/>
                    <a:lstStyle/>
                    <a:p>
                      <a:pPr algn="just" fontAlgn="ctr"/>
                      <a:r>
                        <a:rPr lang="en-US" sz="900" u="none" strike="noStrike">
                          <a:effectLst/>
                        </a:rPr>
                        <a:t>3 - Neutral</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2213785976"/>
                  </a:ext>
                </a:extLst>
              </a:tr>
              <a:tr h="141497">
                <a:tc>
                  <a:txBody>
                    <a:bodyPr/>
                    <a:lstStyle/>
                    <a:p>
                      <a:pPr algn="just" fontAlgn="ctr"/>
                      <a:r>
                        <a:rPr lang="en-US" sz="900" u="none" strike="noStrike">
                          <a:effectLst/>
                        </a:rPr>
                        <a:t>4 - Satisfied</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2952735636"/>
                  </a:ext>
                </a:extLst>
              </a:tr>
              <a:tr h="151083">
                <a:tc>
                  <a:txBody>
                    <a:bodyPr/>
                    <a:lstStyle/>
                    <a:p>
                      <a:pPr algn="just" fontAlgn="ctr"/>
                      <a:r>
                        <a:rPr lang="en-US" sz="900" u="none" strike="noStrike">
                          <a:effectLst/>
                        </a:rPr>
                        <a:t>5 - Very Satisfied</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1910839978"/>
                  </a:ext>
                </a:extLst>
              </a:tr>
              <a:tr h="225860">
                <a:tc>
                  <a:txBody>
                    <a:bodyPr/>
                    <a:lstStyle/>
                    <a:p>
                      <a:pPr algn="just" fontAlgn="ctr"/>
                      <a:r>
                        <a:rPr lang="en-US" sz="900" u="none" strike="noStrike" dirty="0">
                          <a:effectLst/>
                        </a:rPr>
                        <a:t>Question 2: Competence and professionalism of the home healthcare staff.</a:t>
                      </a:r>
                      <a:endParaRPr lang="en-IN" sz="900" b="0" i="0" u="none" strike="noStrike" dirty="0">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3747841672"/>
                  </a:ext>
                </a:extLst>
              </a:tr>
              <a:tr h="141497">
                <a:tc>
                  <a:txBody>
                    <a:bodyPr/>
                    <a:lstStyle/>
                    <a:p>
                      <a:pPr algn="just" fontAlgn="ctr"/>
                      <a:r>
                        <a:rPr lang="en-US" sz="900" u="none" strike="noStrike">
                          <a:effectLst/>
                        </a:rPr>
                        <a:t>1 - Very Incompetent and Unprofessional</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2483371154"/>
                  </a:ext>
                </a:extLst>
              </a:tr>
              <a:tr h="141497">
                <a:tc>
                  <a:txBody>
                    <a:bodyPr/>
                    <a:lstStyle/>
                    <a:p>
                      <a:pPr algn="just" fontAlgn="ctr"/>
                      <a:r>
                        <a:rPr lang="en-US" sz="900" u="none" strike="noStrike">
                          <a:effectLst/>
                        </a:rPr>
                        <a:t>2 - Incompetent and Unprofessional</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2383606193"/>
                  </a:ext>
                </a:extLst>
              </a:tr>
              <a:tr h="141497">
                <a:tc>
                  <a:txBody>
                    <a:bodyPr/>
                    <a:lstStyle/>
                    <a:p>
                      <a:pPr algn="just" fontAlgn="ctr"/>
                      <a:r>
                        <a:rPr lang="en-US" sz="900" u="none" strike="noStrike">
                          <a:effectLst/>
                        </a:rPr>
                        <a:t>3 - Neutral</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793068697"/>
                  </a:ext>
                </a:extLst>
              </a:tr>
              <a:tr h="141497">
                <a:tc>
                  <a:txBody>
                    <a:bodyPr/>
                    <a:lstStyle/>
                    <a:p>
                      <a:pPr algn="just" fontAlgn="ctr"/>
                      <a:r>
                        <a:rPr lang="en-US" sz="900" u="none" strike="noStrike">
                          <a:effectLst/>
                        </a:rPr>
                        <a:t>4 - Competent and Professional</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3538487403"/>
                  </a:ext>
                </a:extLst>
              </a:tr>
              <a:tr h="141497">
                <a:tc>
                  <a:txBody>
                    <a:bodyPr/>
                    <a:lstStyle/>
                    <a:p>
                      <a:pPr algn="just" fontAlgn="ctr"/>
                      <a:r>
                        <a:rPr lang="en-US" sz="900" u="none" strike="noStrike">
                          <a:effectLst/>
                        </a:rPr>
                        <a:t>5 - Very Competent and Professional</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3413449933"/>
                  </a:ext>
                </a:extLst>
              </a:tr>
              <a:tr h="243501">
                <a:tc>
                  <a:txBody>
                    <a:bodyPr/>
                    <a:lstStyle/>
                    <a:p>
                      <a:pPr algn="just" fontAlgn="ctr"/>
                      <a:r>
                        <a:rPr lang="en-US" sz="900" u="none" strike="noStrike" dirty="0">
                          <a:effectLst/>
                        </a:rPr>
                        <a:t>Objective 2: To determine the common complaints or issues raised by customers regarding home healthcare services.</a:t>
                      </a:r>
                      <a:endParaRPr lang="en-IN" sz="900" b="0" i="0" u="none" strike="noStrike" dirty="0">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2791819563"/>
                  </a:ext>
                </a:extLst>
              </a:tr>
              <a:tr h="174737">
                <a:tc>
                  <a:txBody>
                    <a:bodyPr/>
                    <a:lstStyle/>
                    <a:p>
                      <a:pPr algn="just" fontAlgn="ctr"/>
                      <a:r>
                        <a:rPr lang="en-US" sz="900" u="none" strike="noStrike">
                          <a:effectLst/>
                        </a:rPr>
                        <a:t>Question 3: The cleanliness and hygiene maintained by the home healthcare staff.</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1253672221"/>
                  </a:ext>
                </a:extLst>
              </a:tr>
              <a:tr h="141497">
                <a:tc>
                  <a:txBody>
                    <a:bodyPr/>
                    <a:lstStyle/>
                    <a:p>
                      <a:pPr algn="just" fontAlgn="ctr"/>
                      <a:r>
                        <a:rPr lang="en-US" sz="900" u="none" strike="noStrike">
                          <a:effectLst/>
                        </a:rPr>
                        <a:t>1 - Very Poor</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52942350"/>
                  </a:ext>
                </a:extLst>
              </a:tr>
              <a:tr h="141497">
                <a:tc>
                  <a:txBody>
                    <a:bodyPr/>
                    <a:lstStyle/>
                    <a:p>
                      <a:pPr algn="just" fontAlgn="ctr"/>
                      <a:r>
                        <a:rPr lang="en-US" sz="900" u="none" strike="noStrike">
                          <a:effectLst/>
                        </a:rPr>
                        <a:t>2 - Poor</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3949921140"/>
                  </a:ext>
                </a:extLst>
              </a:tr>
              <a:tr h="141497">
                <a:tc>
                  <a:txBody>
                    <a:bodyPr/>
                    <a:lstStyle/>
                    <a:p>
                      <a:pPr algn="just" fontAlgn="ctr"/>
                      <a:r>
                        <a:rPr lang="en-US" sz="900" u="none" strike="noStrike">
                          <a:effectLst/>
                        </a:rPr>
                        <a:t>3 - Neutral</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627531726"/>
                  </a:ext>
                </a:extLst>
              </a:tr>
              <a:tr h="141497">
                <a:tc>
                  <a:txBody>
                    <a:bodyPr/>
                    <a:lstStyle/>
                    <a:p>
                      <a:pPr algn="just" fontAlgn="ctr"/>
                      <a:r>
                        <a:rPr lang="en-US" sz="900" u="none" strike="noStrike">
                          <a:effectLst/>
                        </a:rPr>
                        <a:t>4 - Good</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1837034564"/>
                  </a:ext>
                </a:extLst>
              </a:tr>
              <a:tr h="141497">
                <a:tc>
                  <a:txBody>
                    <a:bodyPr/>
                    <a:lstStyle/>
                    <a:p>
                      <a:pPr algn="just" fontAlgn="ctr"/>
                      <a:r>
                        <a:rPr lang="en-US" sz="900" u="none" strike="noStrike">
                          <a:effectLst/>
                        </a:rPr>
                        <a:t>5 - Very Good</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3816581872"/>
                  </a:ext>
                </a:extLst>
              </a:tr>
              <a:tr h="149135">
                <a:tc>
                  <a:txBody>
                    <a:bodyPr/>
                    <a:lstStyle/>
                    <a:p>
                      <a:pPr algn="just" fontAlgn="ctr"/>
                      <a:r>
                        <a:rPr lang="en-US" sz="900" u="none" strike="noStrike">
                          <a:effectLst/>
                        </a:rPr>
                        <a:t>Question 4: The availability and accessibility of support services provided by the home healthcare agency.</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2795094865"/>
                  </a:ext>
                </a:extLst>
              </a:tr>
              <a:tr h="141497">
                <a:tc>
                  <a:txBody>
                    <a:bodyPr/>
                    <a:lstStyle/>
                    <a:p>
                      <a:pPr algn="just" fontAlgn="ctr"/>
                      <a:r>
                        <a:rPr lang="en-US" sz="900" u="none" strike="noStrike">
                          <a:effectLst/>
                        </a:rPr>
                        <a:t>1 - Very Limited and Inaccessible</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2155428726"/>
                  </a:ext>
                </a:extLst>
              </a:tr>
              <a:tr h="141497">
                <a:tc>
                  <a:txBody>
                    <a:bodyPr/>
                    <a:lstStyle/>
                    <a:p>
                      <a:pPr algn="just" fontAlgn="ctr"/>
                      <a:r>
                        <a:rPr lang="en-US" sz="900" u="none" strike="noStrike">
                          <a:effectLst/>
                        </a:rPr>
                        <a:t>2 - Limited and Inaccessible</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4190649101"/>
                  </a:ext>
                </a:extLst>
              </a:tr>
              <a:tr h="141497">
                <a:tc>
                  <a:txBody>
                    <a:bodyPr/>
                    <a:lstStyle/>
                    <a:p>
                      <a:pPr algn="just" fontAlgn="ctr"/>
                      <a:r>
                        <a:rPr lang="en-US" sz="900" u="none" strike="noStrike">
                          <a:effectLst/>
                        </a:rPr>
                        <a:t>3 - Neutral</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1608441810"/>
                  </a:ext>
                </a:extLst>
              </a:tr>
              <a:tr h="141497">
                <a:tc>
                  <a:txBody>
                    <a:bodyPr/>
                    <a:lstStyle/>
                    <a:p>
                      <a:pPr algn="just" fontAlgn="ctr"/>
                      <a:r>
                        <a:rPr lang="en-US" sz="900" u="none" strike="noStrike" dirty="0">
                          <a:effectLst/>
                        </a:rPr>
                        <a:t>4 - Available and Accessible</a:t>
                      </a:r>
                      <a:endParaRPr lang="en-IN" sz="900" b="0" i="0" u="none" strike="noStrike" dirty="0">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2872261505"/>
                  </a:ext>
                </a:extLst>
              </a:tr>
              <a:tr h="141497">
                <a:tc>
                  <a:txBody>
                    <a:bodyPr/>
                    <a:lstStyle/>
                    <a:p>
                      <a:pPr algn="just" fontAlgn="ctr"/>
                      <a:r>
                        <a:rPr lang="en-US" sz="900" u="none" strike="noStrike">
                          <a:effectLst/>
                        </a:rPr>
                        <a:t>5 - Very Available and Accessible</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2789039990"/>
                  </a:ext>
                </a:extLst>
              </a:tr>
              <a:tr h="238655">
                <a:tc>
                  <a:txBody>
                    <a:bodyPr/>
                    <a:lstStyle/>
                    <a:p>
                      <a:pPr algn="just" fontAlgn="ctr"/>
                      <a:r>
                        <a:rPr lang="en-US" sz="900" u="none" strike="noStrike">
                          <a:effectLst/>
                        </a:rPr>
                        <a:t>Objective 3: To explore the relationship between customer satisfaction and the quality of home healthcare services.</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4042103287"/>
                  </a:ext>
                </a:extLst>
              </a:tr>
              <a:tr h="172264">
                <a:tc>
                  <a:txBody>
                    <a:bodyPr/>
                    <a:lstStyle/>
                    <a:p>
                      <a:pPr algn="just" fontAlgn="ctr"/>
                      <a:r>
                        <a:rPr lang="en-US" sz="900" u="none" strike="noStrike">
                          <a:effectLst/>
                        </a:rPr>
                        <a:t>Question 5: Overall quality of care provided by the home healthcare staff.</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2292628843"/>
                  </a:ext>
                </a:extLst>
              </a:tr>
              <a:tr h="141497">
                <a:tc>
                  <a:txBody>
                    <a:bodyPr/>
                    <a:lstStyle/>
                    <a:p>
                      <a:pPr algn="just" fontAlgn="ctr"/>
                      <a:r>
                        <a:rPr lang="en-US" sz="900" u="none" strike="noStrike">
                          <a:effectLst/>
                        </a:rPr>
                        <a:t>1 - Very Poor</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132565163"/>
                  </a:ext>
                </a:extLst>
              </a:tr>
              <a:tr h="141497">
                <a:tc>
                  <a:txBody>
                    <a:bodyPr/>
                    <a:lstStyle/>
                    <a:p>
                      <a:pPr algn="just" fontAlgn="ctr"/>
                      <a:r>
                        <a:rPr lang="en-US" sz="900" u="none" strike="noStrike">
                          <a:effectLst/>
                        </a:rPr>
                        <a:t>2 - Poor</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3461712862"/>
                  </a:ext>
                </a:extLst>
              </a:tr>
              <a:tr h="141497">
                <a:tc>
                  <a:txBody>
                    <a:bodyPr/>
                    <a:lstStyle/>
                    <a:p>
                      <a:pPr algn="just" fontAlgn="ctr"/>
                      <a:r>
                        <a:rPr lang="en-US" sz="900" u="none" strike="noStrike">
                          <a:effectLst/>
                        </a:rPr>
                        <a:t>3 - Neutral</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3095917559"/>
                  </a:ext>
                </a:extLst>
              </a:tr>
              <a:tr h="141497">
                <a:tc>
                  <a:txBody>
                    <a:bodyPr/>
                    <a:lstStyle/>
                    <a:p>
                      <a:pPr algn="just" fontAlgn="ctr"/>
                      <a:r>
                        <a:rPr lang="en-US" sz="900" u="none" strike="noStrike">
                          <a:effectLst/>
                        </a:rPr>
                        <a:t>4 - Good</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258053210"/>
                  </a:ext>
                </a:extLst>
              </a:tr>
              <a:tr h="141497">
                <a:tc>
                  <a:txBody>
                    <a:bodyPr/>
                    <a:lstStyle/>
                    <a:p>
                      <a:pPr algn="just" fontAlgn="ctr"/>
                      <a:r>
                        <a:rPr lang="en-US" sz="900" u="none" strike="noStrike">
                          <a:effectLst/>
                        </a:rPr>
                        <a:t>5 - Very Good</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3959100417"/>
                  </a:ext>
                </a:extLst>
              </a:tr>
              <a:tr h="230617">
                <a:tc>
                  <a:txBody>
                    <a:bodyPr/>
                    <a:lstStyle/>
                    <a:p>
                      <a:pPr algn="just" fontAlgn="ctr"/>
                      <a:r>
                        <a:rPr lang="en-US" sz="900" u="none" strike="noStrike">
                          <a:effectLst/>
                        </a:rPr>
                        <a:t>Question 6: Confidence in the skills and knowledge of the home healthcare staff.</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679940712"/>
                  </a:ext>
                </a:extLst>
              </a:tr>
              <a:tr h="141497">
                <a:tc>
                  <a:txBody>
                    <a:bodyPr/>
                    <a:lstStyle/>
                    <a:p>
                      <a:pPr algn="just" fontAlgn="ctr"/>
                      <a:r>
                        <a:rPr lang="en-US" sz="900" u="none" strike="noStrike">
                          <a:effectLst/>
                        </a:rPr>
                        <a:t>1 - Very Low Confidence</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1243908242"/>
                  </a:ext>
                </a:extLst>
              </a:tr>
              <a:tr h="141497">
                <a:tc>
                  <a:txBody>
                    <a:bodyPr/>
                    <a:lstStyle/>
                    <a:p>
                      <a:pPr algn="just" fontAlgn="ctr"/>
                      <a:r>
                        <a:rPr lang="en-US" sz="900" u="none" strike="noStrike">
                          <a:effectLst/>
                        </a:rPr>
                        <a:t>2 - Low Confidence</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4000660972"/>
                  </a:ext>
                </a:extLst>
              </a:tr>
              <a:tr h="141497">
                <a:tc>
                  <a:txBody>
                    <a:bodyPr/>
                    <a:lstStyle/>
                    <a:p>
                      <a:pPr algn="just" fontAlgn="ctr"/>
                      <a:r>
                        <a:rPr lang="en-US" sz="900" u="none" strike="noStrike">
                          <a:effectLst/>
                        </a:rPr>
                        <a:t>3 - Neutral</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3564728299"/>
                  </a:ext>
                </a:extLst>
              </a:tr>
              <a:tr h="141497">
                <a:tc>
                  <a:txBody>
                    <a:bodyPr/>
                    <a:lstStyle/>
                    <a:p>
                      <a:pPr algn="just" fontAlgn="ctr"/>
                      <a:r>
                        <a:rPr lang="en-US" sz="900" u="none" strike="noStrike">
                          <a:effectLst/>
                        </a:rPr>
                        <a:t>4 - High Confidence</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37180537"/>
                  </a:ext>
                </a:extLst>
              </a:tr>
              <a:tr h="141497">
                <a:tc>
                  <a:txBody>
                    <a:bodyPr/>
                    <a:lstStyle/>
                    <a:p>
                      <a:pPr algn="just" fontAlgn="ctr"/>
                      <a:r>
                        <a:rPr lang="en-US" sz="900" u="none" strike="noStrike">
                          <a:effectLst/>
                        </a:rPr>
                        <a:t>5 - Very High Confidence</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1179744112"/>
                  </a:ext>
                </a:extLst>
              </a:tr>
              <a:tr h="230617">
                <a:tc>
                  <a:txBody>
                    <a:bodyPr/>
                    <a:lstStyle/>
                    <a:p>
                      <a:pPr algn="just" fontAlgn="ctr"/>
                      <a:r>
                        <a:rPr lang="en-US" sz="900" u="none" strike="noStrike">
                          <a:effectLst/>
                        </a:rPr>
                        <a:t>Question 7: Respect and dignity shown towards you by the home healthcare staff.</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2806887676"/>
                  </a:ext>
                </a:extLst>
              </a:tr>
              <a:tr h="141497">
                <a:tc>
                  <a:txBody>
                    <a:bodyPr/>
                    <a:lstStyle/>
                    <a:p>
                      <a:pPr algn="just" fontAlgn="ctr"/>
                      <a:r>
                        <a:rPr lang="en-US" sz="900" u="none" strike="noStrike">
                          <a:effectLst/>
                        </a:rPr>
                        <a:t>1 - Very Disrespectful</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618549140"/>
                  </a:ext>
                </a:extLst>
              </a:tr>
              <a:tr h="141497">
                <a:tc>
                  <a:txBody>
                    <a:bodyPr/>
                    <a:lstStyle/>
                    <a:p>
                      <a:pPr algn="just" fontAlgn="ctr"/>
                      <a:r>
                        <a:rPr lang="en-US" sz="900" u="none" strike="noStrike">
                          <a:effectLst/>
                        </a:rPr>
                        <a:t>2 - Disrespectful</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2416609076"/>
                  </a:ext>
                </a:extLst>
              </a:tr>
              <a:tr h="141497">
                <a:tc>
                  <a:txBody>
                    <a:bodyPr/>
                    <a:lstStyle/>
                    <a:p>
                      <a:pPr algn="just" fontAlgn="ctr"/>
                      <a:r>
                        <a:rPr lang="en-US" sz="900" u="none" strike="noStrike">
                          <a:effectLst/>
                        </a:rPr>
                        <a:t>3 - Neutral</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992934573"/>
                  </a:ext>
                </a:extLst>
              </a:tr>
              <a:tr h="141497">
                <a:tc>
                  <a:txBody>
                    <a:bodyPr/>
                    <a:lstStyle/>
                    <a:p>
                      <a:pPr algn="just" fontAlgn="ctr"/>
                      <a:r>
                        <a:rPr lang="en-US" sz="900" u="none" strike="noStrike">
                          <a:effectLst/>
                        </a:rPr>
                        <a:t>4 - Respectful</a:t>
                      </a:r>
                      <a:endParaRPr lang="en-IN" sz="900" b="0" i="0" u="none" strike="noStrike">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351135271"/>
                  </a:ext>
                </a:extLst>
              </a:tr>
              <a:tr h="141497">
                <a:tc>
                  <a:txBody>
                    <a:bodyPr/>
                    <a:lstStyle/>
                    <a:p>
                      <a:pPr algn="just" fontAlgn="ctr"/>
                      <a:r>
                        <a:rPr lang="en-US" sz="900" u="none" strike="noStrike" dirty="0">
                          <a:effectLst/>
                        </a:rPr>
                        <a:t>5 - Very Respectful</a:t>
                      </a:r>
                      <a:endParaRPr lang="en-IN" sz="900" b="0" i="0" u="none" strike="noStrike" dirty="0">
                        <a:solidFill>
                          <a:srgbClr val="000000"/>
                        </a:solidFill>
                        <a:effectLst/>
                        <a:latin typeface="Calibri" panose="020F0502020204030204" pitchFamily="34" charset="0"/>
                      </a:endParaRPr>
                    </a:p>
                  </a:txBody>
                  <a:tcPr marL="2577" marR="2577" marT="2577" marB="0" anchor="ctr"/>
                </a:tc>
                <a:extLst>
                  <a:ext uri="{0D108BD9-81ED-4DB2-BD59-A6C34878D82A}">
                    <a16:rowId xmlns:a16="http://schemas.microsoft.com/office/drawing/2014/main" val="3856092802"/>
                  </a:ext>
                </a:extLst>
              </a:tr>
            </a:tbl>
          </a:graphicData>
        </a:graphic>
      </p:graphicFrame>
    </p:spTree>
    <p:extLst>
      <p:ext uri="{BB962C8B-B14F-4D97-AF65-F5344CB8AC3E}">
        <p14:creationId xmlns:p14="http://schemas.microsoft.com/office/powerpoint/2010/main" val="3558415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F1B882-9381-2E6C-BD8A-9DEF5EFD5EBB}"/>
              </a:ext>
            </a:extLst>
          </p:cNvPr>
          <p:cNvSpPr/>
          <p:nvPr/>
        </p:nvSpPr>
        <p:spPr>
          <a:xfrm>
            <a:off x="1063256" y="1562986"/>
            <a:ext cx="10302949" cy="4253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0E671FA6-CE66-C5E7-B528-D17BF83796ED}"/>
              </a:ext>
            </a:extLst>
          </p:cNvPr>
          <p:cNvPicPr/>
          <p:nvPr/>
        </p:nvPicPr>
        <p:blipFill rotWithShape="1">
          <a:blip r:embed="rId2">
            <a:extLst>
              <a:ext uri="{28A0092B-C50C-407E-A947-70E740481C1C}">
                <a14:useLocalDpi xmlns:a14="http://schemas.microsoft.com/office/drawing/2010/main" val="0"/>
              </a:ext>
            </a:extLst>
          </a:blip>
          <a:srcRect t="5889"/>
          <a:stretch/>
        </p:blipFill>
        <p:spPr bwMode="auto">
          <a:xfrm>
            <a:off x="2055795" y="442695"/>
            <a:ext cx="3960000" cy="2880000"/>
          </a:xfrm>
          <a:prstGeom prst="rect">
            <a:avLst/>
          </a:prstGeom>
          <a:noFill/>
          <a:ln>
            <a:noFill/>
          </a:ln>
        </p:spPr>
      </p:pic>
      <p:pic>
        <p:nvPicPr>
          <p:cNvPr id="5" name="Picture 4">
            <a:extLst>
              <a:ext uri="{FF2B5EF4-FFF2-40B4-BE49-F238E27FC236}">
                <a16:creationId xmlns:a16="http://schemas.microsoft.com/office/drawing/2014/main" id="{A53F073D-A5EC-7F92-6276-71EE751B420C}"/>
              </a:ext>
            </a:extLst>
          </p:cNvPr>
          <p:cNvPicPr/>
          <p:nvPr/>
        </p:nvPicPr>
        <p:blipFill rotWithShape="1">
          <a:blip r:embed="rId3">
            <a:extLst>
              <a:ext uri="{28A0092B-C50C-407E-A947-70E740481C1C}">
                <a14:useLocalDpi xmlns:a14="http://schemas.microsoft.com/office/drawing/2010/main" val="0"/>
              </a:ext>
            </a:extLst>
          </a:blip>
          <a:srcRect t="5889"/>
          <a:stretch/>
        </p:blipFill>
        <p:spPr bwMode="auto">
          <a:xfrm>
            <a:off x="8156205" y="439746"/>
            <a:ext cx="3960000" cy="2880000"/>
          </a:xfrm>
          <a:prstGeom prst="rect">
            <a:avLst/>
          </a:prstGeom>
          <a:noFill/>
          <a:ln>
            <a:noFill/>
          </a:ln>
        </p:spPr>
      </p:pic>
      <p:pic>
        <p:nvPicPr>
          <p:cNvPr id="6" name="Picture 5">
            <a:extLst>
              <a:ext uri="{FF2B5EF4-FFF2-40B4-BE49-F238E27FC236}">
                <a16:creationId xmlns:a16="http://schemas.microsoft.com/office/drawing/2014/main" id="{08BE8AC6-432C-8ACF-1AA3-A74939E2E413}"/>
              </a:ext>
            </a:extLst>
          </p:cNvPr>
          <p:cNvPicPr/>
          <p:nvPr/>
        </p:nvPicPr>
        <p:blipFill rotWithShape="1">
          <a:blip r:embed="rId4">
            <a:extLst>
              <a:ext uri="{28A0092B-C50C-407E-A947-70E740481C1C}">
                <a14:useLocalDpi xmlns:a14="http://schemas.microsoft.com/office/drawing/2010/main" val="0"/>
              </a:ext>
            </a:extLst>
          </a:blip>
          <a:srcRect t="5889"/>
          <a:stretch/>
        </p:blipFill>
        <p:spPr bwMode="auto">
          <a:xfrm>
            <a:off x="2055795" y="3428288"/>
            <a:ext cx="3960000" cy="2880000"/>
          </a:xfrm>
          <a:prstGeom prst="rect">
            <a:avLst/>
          </a:prstGeom>
          <a:noFill/>
          <a:ln>
            <a:noFill/>
          </a:ln>
        </p:spPr>
      </p:pic>
      <p:pic>
        <p:nvPicPr>
          <p:cNvPr id="7" name="Picture 6">
            <a:extLst>
              <a:ext uri="{FF2B5EF4-FFF2-40B4-BE49-F238E27FC236}">
                <a16:creationId xmlns:a16="http://schemas.microsoft.com/office/drawing/2014/main" id="{D1BB0067-8192-858E-C4C6-C524C2EC5935}"/>
              </a:ext>
            </a:extLst>
          </p:cNvPr>
          <p:cNvPicPr/>
          <p:nvPr/>
        </p:nvPicPr>
        <p:blipFill rotWithShape="1">
          <a:blip r:embed="rId5">
            <a:extLst>
              <a:ext uri="{28A0092B-C50C-407E-A947-70E740481C1C}">
                <a14:useLocalDpi xmlns:a14="http://schemas.microsoft.com/office/drawing/2010/main" val="0"/>
              </a:ext>
            </a:extLst>
          </a:blip>
          <a:srcRect t="5889"/>
          <a:stretch/>
        </p:blipFill>
        <p:spPr bwMode="auto">
          <a:xfrm>
            <a:off x="8156205" y="3428288"/>
            <a:ext cx="3960000" cy="2880000"/>
          </a:xfrm>
          <a:prstGeom prst="rect">
            <a:avLst/>
          </a:prstGeom>
          <a:noFill/>
          <a:ln>
            <a:noFill/>
          </a:ln>
        </p:spPr>
      </p:pic>
      <p:sp>
        <p:nvSpPr>
          <p:cNvPr id="12" name="TextBox 11">
            <a:extLst>
              <a:ext uri="{FF2B5EF4-FFF2-40B4-BE49-F238E27FC236}">
                <a16:creationId xmlns:a16="http://schemas.microsoft.com/office/drawing/2014/main" id="{2AD0C860-33B1-8EDA-5A95-081D8B41FB0D}"/>
              </a:ext>
            </a:extLst>
          </p:cNvPr>
          <p:cNvSpPr txBox="1"/>
          <p:nvPr/>
        </p:nvSpPr>
        <p:spPr>
          <a:xfrm>
            <a:off x="1107283" y="825326"/>
            <a:ext cx="1371600" cy="369332"/>
          </a:xfrm>
          <a:prstGeom prst="rect">
            <a:avLst/>
          </a:prstGeom>
          <a:noFill/>
        </p:spPr>
        <p:txBody>
          <a:bodyPr wrap="square" rtlCol="0">
            <a:spAutoFit/>
          </a:bodyPr>
          <a:lstStyle/>
          <a:p>
            <a:r>
              <a:rPr lang="en-US" dirty="0"/>
              <a:t>Gender:</a:t>
            </a:r>
            <a:endParaRPr lang="en-IN" dirty="0"/>
          </a:p>
        </p:txBody>
      </p:sp>
      <p:sp>
        <p:nvSpPr>
          <p:cNvPr id="13" name="TextBox 12">
            <a:extLst>
              <a:ext uri="{FF2B5EF4-FFF2-40B4-BE49-F238E27FC236}">
                <a16:creationId xmlns:a16="http://schemas.microsoft.com/office/drawing/2014/main" id="{347E11DD-338C-94E6-ECBA-5B5DF487E5F6}"/>
              </a:ext>
            </a:extLst>
          </p:cNvPr>
          <p:cNvSpPr txBox="1"/>
          <p:nvPr/>
        </p:nvSpPr>
        <p:spPr>
          <a:xfrm>
            <a:off x="6469911" y="3687070"/>
            <a:ext cx="1922466" cy="369332"/>
          </a:xfrm>
          <a:prstGeom prst="rect">
            <a:avLst/>
          </a:prstGeom>
          <a:noFill/>
        </p:spPr>
        <p:txBody>
          <a:bodyPr wrap="square" rtlCol="0">
            <a:spAutoFit/>
          </a:bodyPr>
          <a:lstStyle/>
          <a:p>
            <a:r>
              <a:rPr lang="en-US" dirty="0"/>
              <a:t>Educational Level:</a:t>
            </a:r>
            <a:endParaRPr lang="en-IN" dirty="0"/>
          </a:p>
        </p:txBody>
      </p:sp>
      <p:sp>
        <p:nvSpPr>
          <p:cNvPr id="14" name="TextBox 13">
            <a:extLst>
              <a:ext uri="{FF2B5EF4-FFF2-40B4-BE49-F238E27FC236}">
                <a16:creationId xmlns:a16="http://schemas.microsoft.com/office/drawing/2014/main" id="{C9D284F1-38CC-EE0B-1829-718BB296AC04}"/>
              </a:ext>
            </a:extLst>
          </p:cNvPr>
          <p:cNvSpPr txBox="1"/>
          <p:nvPr/>
        </p:nvSpPr>
        <p:spPr>
          <a:xfrm>
            <a:off x="868325" y="3692090"/>
            <a:ext cx="1610558" cy="369332"/>
          </a:xfrm>
          <a:prstGeom prst="rect">
            <a:avLst/>
          </a:prstGeom>
          <a:noFill/>
        </p:spPr>
        <p:txBody>
          <a:bodyPr wrap="square" rtlCol="0">
            <a:spAutoFit/>
          </a:bodyPr>
          <a:lstStyle/>
          <a:p>
            <a:r>
              <a:rPr lang="en-US" dirty="0"/>
              <a:t>Marital Status:</a:t>
            </a:r>
            <a:endParaRPr lang="en-IN" dirty="0"/>
          </a:p>
        </p:txBody>
      </p:sp>
      <p:sp>
        <p:nvSpPr>
          <p:cNvPr id="15" name="TextBox 14">
            <a:extLst>
              <a:ext uri="{FF2B5EF4-FFF2-40B4-BE49-F238E27FC236}">
                <a16:creationId xmlns:a16="http://schemas.microsoft.com/office/drawing/2014/main" id="{BC220822-E5DE-6FF6-D569-B7A64FFB61EB}"/>
              </a:ext>
            </a:extLst>
          </p:cNvPr>
          <p:cNvSpPr txBox="1"/>
          <p:nvPr/>
        </p:nvSpPr>
        <p:spPr>
          <a:xfrm>
            <a:off x="7578987" y="825326"/>
            <a:ext cx="1371600" cy="369332"/>
          </a:xfrm>
          <a:prstGeom prst="rect">
            <a:avLst/>
          </a:prstGeom>
          <a:noFill/>
        </p:spPr>
        <p:txBody>
          <a:bodyPr wrap="square" rtlCol="0">
            <a:spAutoFit/>
          </a:bodyPr>
          <a:lstStyle/>
          <a:p>
            <a:r>
              <a:rPr lang="en-US" dirty="0"/>
              <a:t>Age:</a:t>
            </a:r>
            <a:endParaRPr lang="en-IN" dirty="0"/>
          </a:p>
        </p:txBody>
      </p:sp>
      <p:sp>
        <p:nvSpPr>
          <p:cNvPr id="16" name="TextBox 15">
            <a:extLst>
              <a:ext uri="{FF2B5EF4-FFF2-40B4-BE49-F238E27FC236}">
                <a16:creationId xmlns:a16="http://schemas.microsoft.com/office/drawing/2014/main" id="{D58E6008-3056-3EB5-BB3B-A13D4439DD0E}"/>
              </a:ext>
            </a:extLst>
          </p:cNvPr>
          <p:cNvSpPr txBox="1"/>
          <p:nvPr/>
        </p:nvSpPr>
        <p:spPr>
          <a:xfrm>
            <a:off x="192883" y="119530"/>
            <a:ext cx="1828800" cy="646331"/>
          </a:xfrm>
          <a:prstGeom prst="rect">
            <a:avLst/>
          </a:prstGeom>
          <a:noFill/>
        </p:spPr>
        <p:txBody>
          <a:bodyPr wrap="square" rtlCol="0">
            <a:spAutoFit/>
          </a:bodyPr>
          <a:lstStyle/>
          <a:p>
            <a:r>
              <a:rPr lang="en-US" sz="3600" u="sng" dirty="0"/>
              <a:t>RESULTS</a:t>
            </a:r>
            <a:endParaRPr lang="en-IN" sz="3600" u="sng" dirty="0"/>
          </a:p>
        </p:txBody>
      </p:sp>
    </p:spTree>
    <p:extLst>
      <p:ext uri="{BB962C8B-B14F-4D97-AF65-F5344CB8AC3E}">
        <p14:creationId xmlns:p14="http://schemas.microsoft.com/office/powerpoint/2010/main" val="340996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EE3AB9-EE85-D9C2-EF42-F95A7106383C}"/>
              </a:ext>
            </a:extLst>
          </p:cNvPr>
          <p:cNvSpPr/>
          <p:nvPr/>
        </p:nvSpPr>
        <p:spPr>
          <a:xfrm>
            <a:off x="1180214" y="1669312"/>
            <a:ext cx="10069033" cy="95693"/>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pic>
        <p:nvPicPr>
          <p:cNvPr id="4" name="Picture 3">
            <a:extLst>
              <a:ext uri="{FF2B5EF4-FFF2-40B4-BE49-F238E27FC236}">
                <a16:creationId xmlns:a16="http://schemas.microsoft.com/office/drawing/2014/main" id="{47E3E0B5-5CD8-20D1-878D-A24CAB622FCF}"/>
              </a:ext>
            </a:extLst>
          </p:cNvPr>
          <p:cNvPicPr/>
          <p:nvPr/>
        </p:nvPicPr>
        <p:blipFill rotWithShape="1">
          <a:blip r:embed="rId2">
            <a:extLst>
              <a:ext uri="{28A0092B-C50C-407E-A947-70E740481C1C}">
                <a14:useLocalDpi xmlns:a14="http://schemas.microsoft.com/office/drawing/2010/main" val="0"/>
              </a:ext>
            </a:extLst>
          </a:blip>
          <a:srcRect t="6657"/>
          <a:stretch/>
        </p:blipFill>
        <p:spPr bwMode="auto">
          <a:xfrm>
            <a:off x="0" y="1218100"/>
            <a:ext cx="4320000" cy="3060000"/>
          </a:xfrm>
          <a:prstGeom prst="rect">
            <a:avLst/>
          </a:prstGeom>
          <a:noFill/>
          <a:ln>
            <a:noFill/>
          </a:ln>
        </p:spPr>
      </p:pic>
      <p:pic>
        <p:nvPicPr>
          <p:cNvPr id="5" name="Picture 4">
            <a:extLst>
              <a:ext uri="{FF2B5EF4-FFF2-40B4-BE49-F238E27FC236}">
                <a16:creationId xmlns:a16="http://schemas.microsoft.com/office/drawing/2014/main" id="{412A833A-A534-8C22-0FD4-B372F62C3D9E}"/>
              </a:ext>
            </a:extLst>
          </p:cNvPr>
          <p:cNvPicPr/>
          <p:nvPr/>
        </p:nvPicPr>
        <p:blipFill rotWithShape="1">
          <a:blip r:embed="rId3">
            <a:extLst>
              <a:ext uri="{28A0092B-C50C-407E-A947-70E740481C1C}">
                <a14:useLocalDpi xmlns:a14="http://schemas.microsoft.com/office/drawing/2010/main" val="0"/>
              </a:ext>
            </a:extLst>
          </a:blip>
          <a:srcRect t="6657"/>
          <a:stretch/>
        </p:blipFill>
        <p:spPr bwMode="auto">
          <a:xfrm>
            <a:off x="7872002" y="1114497"/>
            <a:ext cx="4320000" cy="3060000"/>
          </a:xfrm>
          <a:prstGeom prst="rect">
            <a:avLst/>
          </a:prstGeom>
          <a:noFill/>
          <a:ln>
            <a:noFill/>
          </a:ln>
        </p:spPr>
      </p:pic>
      <p:pic>
        <p:nvPicPr>
          <p:cNvPr id="6" name="Picture 5">
            <a:extLst>
              <a:ext uri="{FF2B5EF4-FFF2-40B4-BE49-F238E27FC236}">
                <a16:creationId xmlns:a16="http://schemas.microsoft.com/office/drawing/2014/main" id="{4E527D3F-6907-4692-12B8-7F46328F0615}"/>
              </a:ext>
            </a:extLst>
          </p:cNvPr>
          <p:cNvPicPr/>
          <p:nvPr/>
        </p:nvPicPr>
        <p:blipFill rotWithShape="1">
          <a:blip r:embed="rId4">
            <a:extLst>
              <a:ext uri="{28A0092B-C50C-407E-A947-70E740481C1C}">
                <a14:useLocalDpi xmlns:a14="http://schemas.microsoft.com/office/drawing/2010/main" val="0"/>
              </a:ext>
            </a:extLst>
          </a:blip>
          <a:srcRect t="6657"/>
          <a:stretch/>
        </p:blipFill>
        <p:spPr bwMode="auto">
          <a:xfrm>
            <a:off x="3552002" y="3191402"/>
            <a:ext cx="4320000" cy="3060000"/>
          </a:xfrm>
          <a:prstGeom prst="rect">
            <a:avLst/>
          </a:prstGeom>
          <a:noFill/>
          <a:ln>
            <a:noFill/>
          </a:ln>
        </p:spPr>
      </p:pic>
      <p:sp>
        <p:nvSpPr>
          <p:cNvPr id="10" name="TextBox 9">
            <a:extLst>
              <a:ext uri="{FF2B5EF4-FFF2-40B4-BE49-F238E27FC236}">
                <a16:creationId xmlns:a16="http://schemas.microsoft.com/office/drawing/2014/main" id="{ADB71618-8D63-78AF-CBB4-BE786853A5F6}"/>
              </a:ext>
            </a:extLst>
          </p:cNvPr>
          <p:cNvSpPr txBox="1"/>
          <p:nvPr/>
        </p:nvSpPr>
        <p:spPr>
          <a:xfrm>
            <a:off x="456223" y="508900"/>
            <a:ext cx="2956828" cy="400110"/>
          </a:xfrm>
          <a:prstGeom prst="rect">
            <a:avLst/>
          </a:prstGeom>
          <a:noFill/>
        </p:spPr>
        <p:txBody>
          <a:bodyPr wrap="square" rtlCol="0">
            <a:spAutoFit/>
          </a:bodyPr>
          <a:lstStyle/>
          <a:p>
            <a:r>
              <a:rPr lang="en-IN" sz="2000" dirty="0"/>
              <a:t>Employment Status:</a:t>
            </a:r>
          </a:p>
        </p:txBody>
      </p:sp>
      <p:sp>
        <p:nvSpPr>
          <p:cNvPr id="11" name="TextBox 10">
            <a:extLst>
              <a:ext uri="{FF2B5EF4-FFF2-40B4-BE49-F238E27FC236}">
                <a16:creationId xmlns:a16="http://schemas.microsoft.com/office/drawing/2014/main" id="{BCE3F538-02D7-A904-A19D-38CCA72DB055}"/>
              </a:ext>
            </a:extLst>
          </p:cNvPr>
          <p:cNvSpPr txBox="1"/>
          <p:nvPr/>
        </p:nvSpPr>
        <p:spPr>
          <a:xfrm>
            <a:off x="3846000" y="2444986"/>
            <a:ext cx="4500000" cy="709200"/>
          </a:xfrm>
          <a:prstGeom prst="rect">
            <a:avLst/>
          </a:prstGeom>
          <a:noFill/>
        </p:spPr>
        <p:txBody>
          <a:bodyPr wrap="square" rtlCol="0">
            <a:spAutoFit/>
          </a:bodyPr>
          <a:lstStyle/>
          <a:p>
            <a:r>
              <a:rPr lang="en-US" sz="2000" dirty="0"/>
              <a:t>How did you find out about the home healthcare agency?</a:t>
            </a:r>
            <a:endParaRPr lang="en-IN" sz="2000" dirty="0"/>
          </a:p>
        </p:txBody>
      </p:sp>
      <p:sp>
        <p:nvSpPr>
          <p:cNvPr id="13" name="TextBox 12">
            <a:extLst>
              <a:ext uri="{FF2B5EF4-FFF2-40B4-BE49-F238E27FC236}">
                <a16:creationId xmlns:a16="http://schemas.microsoft.com/office/drawing/2014/main" id="{325907B4-453A-46B8-E72A-02EB4E497BE6}"/>
              </a:ext>
            </a:extLst>
          </p:cNvPr>
          <p:cNvSpPr txBox="1"/>
          <p:nvPr/>
        </p:nvSpPr>
        <p:spPr>
          <a:xfrm>
            <a:off x="7692000" y="508900"/>
            <a:ext cx="4500000" cy="709200"/>
          </a:xfrm>
          <a:prstGeom prst="rect">
            <a:avLst/>
          </a:prstGeom>
          <a:noFill/>
        </p:spPr>
        <p:txBody>
          <a:bodyPr wrap="square">
            <a:spAutoFit/>
          </a:bodyPr>
          <a:lstStyle/>
          <a:p>
            <a:r>
              <a:rPr lang="en-US" dirty="0"/>
              <a:t>Have you used home healthcare services before?</a:t>
            </a:r>
            <a:endParaRPr lang="en-IN" dirty="0"/>
          </a:p>
        </p:txBody>
      </p:sp>
    </p:spTree>
    <p:extLst>
      <p:ext uri="{BB962C8B-B14F-4D97-AF65-F5344CB8AC3E}">
        <p14:creationId xmlns:p14="http://schemas.microsoft.com/office/powerpoint/2010/main" val="190360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2686</TotalTime>
  <Words>1756</Words>
  <Application>Microsoft Office PowerPoint</Application>
  <PresentationFormat>Widescreen</PresentationFormat>
  <Paragraphs>179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Retrospect</vt:lpstr>
      <vt:lpstr>A CROSS SECTIONAL STUDY ON CUSTOMER SATISFACTION ON HOME HEALTH CARE SERVICES AT SEVA AT HOME INDIA PVT LTD.</vt:lpstr>
      <vt:lpstr>MENTOR APPROVAL</vt:lpstr>
      <vt:lpstr>INTRODUCTION </vt:lpstr>
      <vt:lpstr>AIM</vt:lpstr>
      <vt:lpstr>OBJECTIVES</vt:lpstr>
      <vt:lpstr>METHODOLOGY</vt:lpstr>
      <vt:lpstr>PowerPoint Presentation</vt:lpstr>
      <vt:lpstr>PowerPoint Presentation</vt:lpstr>
      <vt:lpstr>PowerPoint Presentation</vt:lpstr>
      <vt:lpstr>FACTORS INFLUENCING CUSTOMER SATISFACTION </vt:lpstr>
      <vt:lpstr>PowerPoint Presentation</vt:lpstr>
      <vt:lpstr>PowerPoint Presentation</vt:lpstr>
      <vt:lpstr>ANALYSIS</vt:lpstr>
      <vt:lpstr>DISCUSSION</vt:lpstr>
      <vt:lpstr>PowerPoint Presentation</vt:lpstr>
      <vt:lpstr>CONCLUSION</vt:lpstr>
      <vt:lpstr>REFERENCES</vt:lpstr>
      <vt:lpstr>PowerPoint Presentation</vt:lpstr>
      <vt:lpstr>PICTORAL JOURNEY</vt:lpstr>
      <vt:lpstr>PICTORAL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ON CUSTOMER SATISFACTION ON HOME HEALTH CARE SERVICES at SEVA AT HOME INDIA PVT LTD.</dc:title>
  <dc:creator>aakanksha popli</dc:creator>
  <cp:lastModifiedBy>aakanksha popli</cp:lastModifiedBy>
  <cp:revision>14</cp:revision>
  <dcterms:created xsi:type="dcterms:W3CDTF">2023-06-12T11:02:41Z</dcterms:created>
  <dcterms:modified xsi:type="dcterms:W3CDTF">2023-06-20T10:12:23Z</dcterms:modified>
</cp:coreProperties>
</file>