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74" r:id="rId3"/>
    <p:sldId id="257" r:id="rId4"/>
    <p:sldId id="258" r:id="rId5"/>
    <p:sldId id="260" r:id="rId6"/>
    <p:sldId id="259" r:id="rId7"/>
    <p:sldId id="261" r:id="rId8"/>
    <p:sldId id="262" r:id="rId9"/>
    <p:sldId id="263" r:id="rId10"/>
    <p:sldId id="264" r:id="rId11"/>
    <p:sldId id="265" r:id="rId12"/>
    <p:sldId id="266" r:id="rId13"/>
    <p:sldId id="275" r:id="rId14"/>
    <p:sldId id="267" r:id="rId15"/>
    <p:sldId id="273" r:id="rId16"/>
    <p:sldId id="268" r:id="rId17"/>
    <p:sldId id="270" r:id="rId18"/>
    <p:sldId id="271"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48"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ASUS\Desktop\Dissertation%20result.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ASUS\Desktop\Dissertation%20result.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ASUS\Desktop\Dissertation%20result.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cap="all" spc="150" baseline="0">
                <a:solidFill>
                  <a:schemeClr val="tx1"/>
                </a:solidFill>
                <a:latin typeface="+mn-lt"/>
                <a:ea typeface="+mn-ea"/>
                <a:cs typeface="+mn-cs"/>
              </a:defRPr>
            </a:pPr>
            <a:r>
              <a:rPr lang="en-IN" dirty="0" smtClean="0">
                <a:solidFill>
                  <a:schemeClr val="tx1"/>
                </a:solidFill>
              </a:rPr>
              <a:t>Number</a:t>
            </a:r>
            <a:r>
              <a:rPr lang="en-IN" baseline="0" dirty="0" smtClean="0">
                <a:solidFill>
                  <a:schemeClr val="tx1"/>
                </a:solidFill>
              </a:rPr>
              <a:t> of deaths (</a:t>
            </a:r>
            <a:r>
              <a:rPr lang="en-IN" baseline="0" dirty="0" err="1" smtClean="0">
                <a:solidFill>
                  <a:schemeClr val="tx1"/>
                </a:solidFill>
              </a:rPr>
              <a:t>ashwin</a:t>
            </a:r>
            <a:r>
              <a:rPr lang="en-IN" baseline="0" dirty="0" smtClean="0">
                <a:solidFill>
                  <a:schemeClr val="tx1"/>
                </a:solidFill>
              </a:rPr>
              <a:t> v/s </a:t>
            </a:r>
            <a:r>
              <a:rPr lang="en-IN" baseline="0" dirty="0" err="1" smtClean="0">
                <a:solidFill>
                  <a:schemeClr val="tx1"/>
                </a:solidFill>
              </a:rPr>
              <a:t>hmis</a:t>
            </a:r>
            <a:r>
              <a:rPr lang="en-IN" baseline="0" dirty="0" smtClean="0">
                <a:solidFill>
                  <a:schemeClr val="tx1"/>
                </a:solidFill>
              </a:rPr>
              <a:t>)</a:t>
            </a:r>
            <a:endParaRPr lang="en-IN" dirty="0">
              <a:solidFill>
                <a:schemeClr val="tx1"/>
              </a:solidFill>
            </a:endParaRPr>
          </a:p>
        </c:rich>
      </c:tx>
      <c:layout/>
      <c:overlay val="0"/>
      <c:spPr>
        <a:noFill/>
        <a:ln>
          <a:noFill/>
        </a:ln>
        <a:effectLst/>
      </c:spPr>
      <c:txPr>
        <a:bodyPr rot="0" spcFirstLastPara="1" vertOverflow="ellipsis" vert="horz" wrap="square" anchor="ctr" anchorCtr="1"/>
        <a:lstStyle/>
        <a:p>
          <a:pPr>
            <a:defRPr sz="2200" b="1" i="0" u="none" strike="noStrike" kern="1200" cap="all" spc="150" baseline="0">
              <a:solidFill>
                <a:schemeClr val="tx1"/>
              </a:solidFill>
              <a:latin typeface="+mn-lt"/>
              <a:ea typeface="+mn-ea"/>
              <a:cs typeface="+mn-cs"/>
            </a:defRPr>
          </a:pPr>
          <a:endParaRPr lang="en-US"/>
        </a:p>
      </c:txPr>
    </c:title>
    <c:autoTitleDeleted val="0"/>
    <c:plotArea>
      <c:layout/>
      <c:lineChart>
        <c:grouping val="standard"/>
        <c:varyColors val="0"/>
        <c:ser>
          <c:idx val="0"/>
          <c:order val="0"/>
          <c:tx>
            <c:strRef>
              <c:f>Sheet1!$C$4</c:f>
              <c:strCache>
                <c:ptCount val="1"/>
                <c:pt idx="0">
                  <c:v>Deaths on ASHWIN</c:v>
                </c:pt>
              </c:strCache>
            </c:strRef>
          </c:tx>
          <c:spPr>
            <a:ln w="38100" cap="flat" cmpd="dbl" algn="ctr">
              <a:solidFill>
                <a:schemeClr val="accent1"/>
              </a:solidFill>
              <a:miter lim="800000"/>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Sheet1!$D$3:$O$3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Sheet1!$D$4:$O$4</c:f>
              <c:numCache>
                <c:formatCode>General</c:formatCode>
                <c:ptCount val="12"/>
                <c:pt idx="0">
                  <c:v>1</c:v>
                </c:pt>
                <c:pt idx="1">
                  <c:v>11</c:v>
                </c:pt>
                <c:pt idx="2">
                  <c:v>5</c:v>
                </c:pt>
                <c:pt idx="3">
                  <c:v>27</c:v>
                </c:pt>
                <c:pt idx="4">
                  <c:v>13</c:v>
                </c:pt>
                <c:pt idx="5">
                  <c:v>8</c:v>
                </c:pt>
                <c:pt idx="6">
                  <c:v>9</c:v>
                </c:pt>
                <c:pt idx="7">
                  <c:v>14</c:v>
                </c:pt>
                <c:pt idx="8">
                  <c:v>17</c:v>
                </c:pt>
                <c:pt idx="9">
                  <c:v>8</c:v>
                </c:pt>
                <c:pt idx="10">
                  <c:v>5</c:v>
                </c:pt>
                <c:pt idx="11">
                  <c:v>10</c:v>
                </c:pt>
              </c:numCache>
            </c:numRef>
          </c:val>
          <c:smooth val="0"/>
          <c:extLst>
            <c:ext xmlns:c16="http://schemas.microsoft.com/office/drawing/2014/chart" uri="{C3380CC4-5D6E-409C-BE32-E72D297353CC}">
              <c16:uniqueId val="{00000000-1D4B-4551-8325-E87DDECA0A83}"/>
            </c:ext>
          </c:extLst>
        </c:ser>
        <c:ser>
          <c:idx val="1"/>
          <c:order val="1"/>
          <c:tx>
            <c:strRef>
              <c:f>Sheet1!$C$5</c:f>
              <c:strCache>
                <c:ptCount val="1"/>
                <c:pt idx="0">
                  <c:v>Deaths on HMIS</c:v>
                </c:pt>
              </c:strCache>
            </c:strRef>
          </c:tx>
          <c:spPr>
            <a:ln w="38100" cap="flat" cmpd="dbl" algn="ctr">
              <a:solidFill>
                <a:schemeClr val="accent2"/>
              </a:solidFill>
              <a:miter lim="800000"/>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Sheet1!$D$3:$O$3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Sheet1!$D$5:$O$5</c:f>
              <c:numCache>
                <c:formatCode>General</c:formatCode>
                <c:ptCount val="12"/>
                <c:pt idx="0">
                  <c:v>2</c:v>
                </c:pt>
                <c:pt idx="1">
                  <c:v>3</c:v>
                </c:pt>
                <c:pt idx="2">
                  <c:v>0</c:v>
                </c:pt>
                <c:pt idx="3">
                  <c:v>0</c:v>
                </c:pt>
                <c:pt idx="4">
                  <c:v>2</c:v>
                </c:pt>
                <c:pt idx="5">
                  <c:v>0</c:v>
                </c:pt>
                <c:pt idx="6">
                  <c:v>1</c:v>
                </c:pt>
                <c:pt idx="7">
                  <c:v>2</c:v>
                </c:pt>
                <c:pt idx="8">
                  <c:v>2</c:v>
                </c:pt>
                <c:pt idx="9">
                  <c:v>1</c:v>
                </c:pt>
                <c:pt idx="10">
                  <c:v>7</c:v>
                </c:pt>
                <c:pt idx="11">
                  <c:v>9</c:v>
                </c:pt>
              </c:numCache>
            </c:numRef>
          </c:val>
          <c:smooth val="0"/>
          <c:extLst>
            <c:ext xmlns:c16="http://schemas.microsoft.com/office/drawing/2014/chart" uri="{C3380CC4-5D6E-409C-BE32-E72D297353CC}">
              <c16:uniqueId val="{00000001-1D4B-4551-8325-E87DDECA0A83}"/>
            </c:ext>
          </c:extLst>
        </c:ser>
        <c:dLbls>
          <c:dLblPos val="ctr"/>
          <c:showLegendKey val="0"/>
          <c:showVal val="1"/>
          <c:showCatName val="0"/>
          <c:showSerName val="0"/>
          <c:showPercent val="0"/>
          <c:showBubbleSize val="0"/>
        </c:dLbls>
        <c:smooth val="0"/>
        <c:axId val="427748088"/>
        <c:axId val="427738576"/>
      </c:lineChart>
      <c:catAx>
        <c:axId val="427748088"/>
        <c:scaling>
          <c:orientation val="minMax"/>
        </c:scaling>
        <c:delete val="0"/>
        <c:axPos val="b"/>
        <c:majorGridlines>
          <c:spPr>
            <a:ln w="9525" cap="flat" cmpd="sng" algn="ctr">
              <a:solidFill>
                <a:schemeClr val="tx1">
                  <a:lumMod val="15000"/>
                  <a:lumOff val="85000"/>
                  <a:alpha val="32000"/>
                </a:schemeClr>
              </a:solidFill>
              <a:round/>
            </a:ln>
            <a:effectLst/>
          </c:spPr>
        </c:majorGridlines>
        <c:numFmt formatCode="General" sourceLinked="1"/>
        <c:majorTickMark val="none"/>
        <c:minorTickMark val="none"/>
        <c:tickLblPos val="nextTo"/>
        <c:spPr>
          <a:noFill/>
          <a:ln w="3175" cap="flat" cmpd="sng" algn="ctr">
            <a:solidFill>
              <a:schemeClr val="tx1">
                <a:lumMod val="15000"/>
                <a:lumOff val="85000"/>
              </a:schemeClr>
            </a:solidFill>
            <a:round/>
            <a:tailEnd type="none" w="med" len="lg"/>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427738576"/>
        <c:crosses val="autoZero"/>
        <c:auto val="1"/>
        <c:lblAlgn val="ctr"/>
        <c:lblOffset val="100"/>
        <c:noMultiLvlLbl val="0"/>
      </c:catAx>
      <c:valAx>
        <c:axId val="427738576"/>
        <c:scaling>
          <c:orientation val="minMax"/>
        </c:scaling>
        <c:delete val="0"/>
        <c:axPos val="l"/>
        <c:majorGridlines>
          <c:spPr>
            <a:ln w="9525" cap="flat" cmpd="sng" algn="ctr">
              <a:noFill/>
              <a:round/>
            </a:ln>
            <a:effectLst/>
          </c:spPr>
        </c:majorGridlines>
        <c:numFmt formatCode="General" sourceLinked="1"/>
        <c:majorTickMark val="none"/>
        <c:minorTickMark val="none"/>
        <c:tickLblPos val="nextTo"/>
        <c:spPr>
          <a:noFill/>
          <a:ln w="3175" cap="flat" cmpd="sng" algn="ctr">
            <a:solidFill>
              <a:schemeClr val="tx1">
                <a:lumMod val="15000"/>
                <a:lumOff val="85000"/>
              </a:schemeClr>
            </a:solidFill>
            <a:round/>
            <a:tailEnd type="none" w="med" len="lg"/>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427748088"/>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solidFill>
        <a:schemeClr val="tx1"/>
      </a:solid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spc="120" normalizeH="0" baseline="0">
                <a:solidFill>
                  <a:schemeClr val="tx1"/>
                </a:solidFill>
                <a:latin typeface="+mn-lt"/>
                <a:ea typeface="+mn-ea"/>
                <a:cs typeface="+mn-cs"/>
              </a:defRPr>
            </a:pPr>
            <a:r>
              <a:rPr lang="en-IN" dirty="0" smtClean="0">
                <a:solidFill>
                  <a:schemeClr val="tx1"/>
                </a:solidFill>
              </a:rPr>
              <a:t>Cause</a:t>
            </a:r>
            <a:r>
              <a:rPr lang="en-IN" baseline="0" dirty="0" smtClean="0">
                <a:solidFill>
                  <a:schemeClr val="tx1"/>
                </a:solidFill>
              </a:rPr>
              <a:t> of deaths</a:t>
            </a:r>
            <a:endParaRPr lang="en-IN" dirty="0">
              <a:solidFill>
                <a:schemeClr val="tx1"/>
              </a:solidFill>
            </a:endParaRPr>
          </a:p>
        </c:rich>
      </c:tx>
      <c:layout/>
      <c:overlay val="0"/>
      <c:spPr>
        <a:noFill/>
        <a:ln>
          <a:noFill/>
        </a:ln>
        <a:effectLst/>
      </c:spPr>
      <c:txPr>
        <a:bodyPr rot="0" spcFirstLastPara="1" vertOverflow="ellipsis" vert="horz" wrap="square" anchor="ctr" anchorCtr="1"/>
        <a:lstStyle/>
        <a:p>
          <a:pPr>
            <a:defRPr sz="2128" b="1" i="0" u="none" strike="noStrike" kern="1200" cap="all" spc="120" normalizeH="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spPr>
            <a:solidFill>
              <a:srgbClr val="FFFF00"/>
            </a:solidFill>
            <a:ln>
              <a:solidFill>
                <a:schemeClr val="tx1"/>
              </a:solid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Sheet1!$C$55:$C$60</c:f>
              <c:strCache>
                <c:ptCount val="6"/>
                <c:pt idx="0">
                  <c:v>PPH</c:v>
                </c:pt>
                <c:pt idx="1">
                  <c:v>Indirect causes (post operative complications, sepsis, etc.)</c:v>
                </c:pt>
                <c:pt idx="2">
                  <c:v>Allergy following BT</c:v>
                </c:pt>
                <c:pt idx="3">
                  <c:v>Covid</c:v>
                </c:pt>
                <c:pt idx="4">
                  <c:v>Anaemia</c:v>
                </c:pt>
                <c:pt idx="5">
                  <c:v>Unknown </c:v>
                </c:pt>
              </c:strCache>
            </c:strRef>
          </c:cat>
          <c:val>
            <c:numRef>
              <c:f>Sheet1!$D$55:$D$60</c:f>
              <c:numCache>
                <c:formatCode>0%</c:formatCode>
                <c:ptCount val="6"/>
                <c:pt idx="0">
                  <c:v>0.28000000000000003</c:v>
                </c:pt>
                <c:pt idx="1">
                  <c:v>0.24</c:v>
                </c:pt>
                <c:pt idx="2">
                  <c:v>0.16</c:v>
                </c:pt>
                <c:pt idx="3">
                  <c:v>0.12</c:v>
                </c:pt>
                <c:pt idx="4">
                  <c:v>0.08</c:v>
                </c:pt>
                <c:pt idx="5">
                  <c:v>0.12</c:v>
                </c:pt>
              </c:numCache>
            </c:numRef>
          </c:val>
          <c:extLst>
            <c:ext xmlns:c16="http://schemas.microsoft.com/office/drawing/2014/chart" uri="{C3380CC4-5D6E-409C-BE32-E72D297353CC}">
              <c16:uniqueId val="{00000000-83C2-4127-B8B8-C4CD80C3BBEC}"/>
            </c:ext>
          </c:extLst>
        </c:ser>
        <c:dLbls>
          <c:dLblPos val="outEnd"/>
          <c:showLegendKey val="0"/>
          <c:showVal val="1"/>
          <c:showCatName val="0"/>
          <c:showSerName val="0"/>
          <c:showPercent val="0"/>
          <c:showBubbleSize val="0"/>
        </c:dLbls>
        <c:gapWidth val="444"/>
        <c:overlap val="-90"/>
        <c:axId val="488512144"/>
        <c:axId val="488506896"/>
      </c:barChart>
      <c:catAx>
        <c:axId val="48851214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cap="all" spc="120" normalizeH="0" baseline="0">
                <a:solidFill>
                  <a:schemeClr val="tx1"/>
                </a:solidFill>
                <a:latin typeface="+mn-lt"/>
                <a:ea typeface="+mn-ea"/>
                <a:cs typeface="+mn-cs"/>
              </a:defRPr>
            </a:pPr>
            <a:endParaRPr lang="en-US"/>
          </a:p>
        </c:txPr>
        <c:crossAx val="488506896"/>
        <c:crosses val="autoZero"/>
        <c:auto val="1"/>
        <c:lblAlgn val="ctr"/>
        <c:lblOffset val="100"/>
        <c:noMultiLvlLbl val="0"/>
      </c:catAx>
      <c:valAx>
        <c:axId val="488506896"/>
        <c:scaling>
          <c:orientation val="minMax"/>
        </c:scaling>
        <c:delete val="1"/>
        <c:axPos val="l"/>
        <c:numFmt formatCode="0%" sourceLinked="1"/>
        <c:majorTickMark val="none"/>
        <c:minorTickMark val="none"/>
        <c:tickLblPos val="nextTo"/>
        <c:crossAx val="488512144"/>
        <c:crosses val="autoZero"/>
        <c:crossBetween val="between"/>
      </c:valAx>
      <c:spPr>
        <a:noFill/>
        <a:ln>
          <a:noFill/>
        </a:ln>
        <a:effectLst/>
      </c:spPr>
    </c:plotArea>
    <c:plotVisOnly val="1"/>
    <c:dispBlanksAs val="gap"/>
    <c:showDLblsOverMax val="0"/>
  </c:chart>
  <c:spPr>
    <a:noFill/>
    <a:ln>
      <a:solidFill>
        <a:schemeClr val="tx1"/>
      </a:solid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spc="120" normalizeH="0" baseline="0">
                <a:solidFill>
                  <a:schemeClr val="tx1"/>
                </a:solidFill>
                <a:latin typeface="+mn-lt"/>
                <a:ea typeface="+mn-ea"/>
                <a:cs typeface="+mn-cs"/>
              </a:defRPr>
            </a:pPr>
            <a:r>
              <a:rPr lang="en-IN" dirty="0" smtClean="0">
                <a:solidFill>
                  <a:schemeClr val="tx1"/>
                </a:solidFill>
              </a:rPr>
              <a:t>3-delays</a:t>
            </a:r>
            <a:endParaRPr lang="en-IN" dirty="0">
              <a:solidFill>
                <a:schemeClr val="tx1"/>
              </a:solidFill>
            </a:endParaRPr>
          </a:p>
        </c:rich>
      </c:tx>
      <c:layout/>
      <c:overlay val="0"/>
      <c:spPr>
        <a:noFill/>
        <a:ln>
          <a:noFill/>
        </a:ln>
        <a:effectLst/>
      </c:spPr>
      <c:txPr>
        <a:bodyPr rot="0" spcFirstLastPara="1" vertOverflow="ellipsis" vert="horz" wrap="square" anchor="ctr" anchorCtr="1"/>
        <a:lstStyle/>
        <a:p>
          <a:pPr>
            <a:defRPr sz="2128" b="1" i="0" u="none" strike="noStrike" kern="1200" cap="all" spc="120" normalizeH="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Sheet1!$C$21:$C$23</c:f>
              <c:strCache>
                <c:ptCount val="3"/>
                <c:pt idx="0">
                  <c:v>Delay in decision making</c:v>
                </c:pt>
                <c:pt idx="1">
                  <c:v>Delay in-transit</c:v>
                </c:pt>
                <c:pt idx="2">
                  <c:v>Delay in receiving care</c:v>
                </c:pt>
              </c:strCache>
            </c:strRef>
          </c:cat>
          <c:val>
            <c:numRef>
              <c:f>Sheet1!$D$21:$D$23</c:f>
              <c:numCache>
                <c:formatCode>0%</c:formatCode>
                <c:ptCount val="3"/>
                <c:pt idx="0">
                  <c:v>0.28000000000000003</c:v>
                </c:pt>
                <c:pt idx="1">
                  <c:v>0.36</c:v>
                </c:pt>
                <c:pt idx="2">
                  <c:v>0.24</c:v>
                </c:pt>
              </c:numCache>
            </c:numRef>
          </c:val>
          <c:extLst>
            <c:ext xmlns:c16="http://schemas.microsoft.com/office/drawing/2014/chart" uri="{C3380CC4-5D6E-409C-BE32-E72D297353CC}">
              <c16:uniqueId val="{00000000-DAF3-4D08-9B8A-9767FFFF3D18}"/>
            </c:ext>
          </c:extLst>
        </c:ser>
        <c:dLbls>
          <c:dLblPos val="outEnd"/>
          <c:showLegendKey val="0"/>
          <c:showVal val="1"/>
          <c:showCatName val="0"/>
          <c:showSerName val="0"/>
          <c:showPercent val="0"/>
          <c:showBubbleSize val="0"/>
        </c:dLbls>
        <c:gapWidth val="444"/>
        <c:overlap val="-90"/>
        <c:axId val="488549864"/>
        <c:axId val="488547240"/>
      </c:barChart>
      <c:catAx>
        <c:axId val="48854986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1" i="0" u="none" strike="noStrike" kern="1200" cap="all" spc="120" normalizeH="0" baseline="0">
                <a:solidFill>
                  <a:schemeClr val="tx1"/>
                </a:solidFill>
                <a:latin typeface="+mn-lt"/>
                <a:ea typeface="+mn-ea"/>
                <a:cs typeface="+mn-cs"/>
              </a:defRPr>
            </a:pPr>
            <a:endParaRPr lang="en-US"/>
          </a:p>
        </c:txPr>
        <c:crossAx val="488547240"/>
        <c:crosses val="autoZero"/>
        <c:auto val="1"/>
        <c:lblAlgn val="ctr"/>
        <c:lblOffset val="100"/>
        <c:noMultiLvlLbl val="0"/>
      </c:catAx>
      <c:valAx>
        <c:axId val="488547240"/>
        <c:scaling>
          <c:orientation val="minMax"/>
        </c:scaling>
        <c:delete val="1"/>
        <c:axPos val="l"/>
        <c:numFmt formatCode="0%" sourceLinked="1"/>
        <c:majorTickMark val="none"/>
        <c:minorTickMark val="none"/>
        <c:tickLblPos val="nextTo"/>
        <c:crossAx val="488549864"/>
        <c:crosses val="autoZero"/>
        <c:crossBetween val="between"/>
      </c:valAx>
      <c:spPr>
        <a:noFill/>
        <a:ln>
          <a:noFill/>
        </a:ln>
        <a:effectLst/>
      </c:spPr>
    </c:plotArea>
    <c:plotVisOnly val="1"/>
    <c:dispBlanksAs val="gap"/>
    <c:showDLblsOverMax val="0"/>
  </c:chart>
  <c:spPr>
    <a:noFill/>
    <a:ln>
      <a:solidFill>
        <a:schemeClr val="tx1"/>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7">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3175" cap="flat" cmpd="sng" algn="ctr">
        <a:solidFill>
          <a:schemeClr val="tx1">
            <a:lumMod val="15000"/>
            <a:lumOff val="85000"/>
          </a:schemeClr>
        </a:solidFill>
        <a:round/>
        <a:tailEnd type="none" w="med" len="lg"/>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38100" cap="flat" cmpd="dbl" algn="ctr">
        <a:solidFill>
          <a:schemeClr val="phClr"/>
        </a:solidFill>
        <a:miter lim="800000"/>
      </a:ln>
    </cs:spPr>
  </cs:dataPointLine>
  <cs:dataPointMarker>
    <cs:lnRef idx="0">
      <cs:styleClr val="auto"/>
    </cs:lnRef>
    <cs:fillRef idx="0">
      <cs:styleClr val="auto"/>
    </cs:fillRef>
    <cs:effectRef idx="0"/>
    <cs:fontRef idx="minor">
      <a:schemeClr val="tx1"/>
    </cs:fontRef>
    <cs:spPr>
      <a:solidFill>
        <a:schemeClr val="phClr"/>
      </a:solidFill>
      <a:ln w="9525" cap="flat" cmpd="sng" algn="ctr">
        <a:solidFill>
          <a:schemeClr val="lt1"/>
        </a:solidFill>
        <a:round/>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tx1"/>
    </cs:fontRef>
    <cs:spPr>
      <a:ln w="9525">
        <a:solidFill>
          <a:schemeClr val="tx1">
            <a:lumMod val="35000"/>
            <a:lumOff val="65000"/>
          </a:schemeClr>
        </a:solidFill>
      </a:ln>
    </cs:spPr>
  </cs:dropLine>
  <cs:errorBar>
    <cs:lnRef idx="0"/>
    <cs:fillRef idx="0"/>
    <cs:effectRef idx="0"/>
    <cs:fontRef idx="minor">
      <a:schemeClr val="tx1"/>
    </cs:fontRef>
    <cs:spPr>
      <a:ln w="9525">
        <a:solidFill>
          <a:schemeClr val="tx1">
            <a:lumMod val="65000"/>
            <a:lumOff val="35000"/>
          </a:schemeClr>
        </a:solidFill>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alpha val="32000"/>
          </a:schemeClr>
        </a:solidFill>
        <a:round/>
      </a:ln>
    </cs:spPr>
  </cs:gridlineMajor>
  <cs:gridlineMinor>
    <cs:lnRef idx="0"/>
    <cs:fillRef idx="0"/>
    <cs:effectRef idx="0"/>
    <cs:fontRef idx="minor">
      <a:schemeClr val="tx1"/>
    </cs:fontRef>
    <cs:spPr>
      <a:ln>
        <a:solidFill>
          <a:schemeClr val="tx1">
            <a:lumMod val="5000"/>
            <a:lumOff val="95000"/>
            <a:alpha val="32000"/>
          </a:schemeClr>
        </a:solidFill>
      </a:ln>
    </cs:spPr>
  </cs:gridlineMinor>
  <cs:hiLoLine>
    <cs:lnRef idx="0"/>
    <cs:fillRef idx="0"/>
    <cs:effectRef idx="0"/>
    <cs:fontRef idx="minor">
      <a:schemeClr val="tx1"/>
    </cs:fontRef>
    <cs:spPr>
      <a:ln w="9525">
        <a:solidFill>
          <a:schemeClr val="tx1"/>
        </a:solidFill>
      </a:ln>
    </cs:spPr>
  </cs:hiLoLine>
  <cs:leaderLine>
    <cs:lnRef idx="0"/>
    <cs:fillRef idx="0"/>
    <cs:effectRef idx="0"/>
    <cs:fontRef idx="minor">
      <a:schemeClr val="tx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cs:fontRef>
    <cs:spPr>
      <a:ln w="3175" cap="flat" cmpd="sng" algn="ctr">
        <a:solidFill>
          <a:schemeClr val="tx1">
            <a:lumMod val="15000"/>
            <a:lumOff val="85000"/>
          </a:schemeClr>
        </a:solidFill>
        <a:round/>
        <a:tailEnd type="none" w="med" len="lg"/>
      </a:ln>
    </cs:spPr>
    <cs:defRPr sz="1197" kern="1200"/>
  </cs:seriesAxis>
  <cs:seriesLine>
    <cs:lnRef idx="0"/>
    <cs:fillRef idx="0"/>
    <cs:effectRef idx="0"/>
    <cs:fontRef idx="minor">
      <a:schemeClr val="tx1"/>
    </cs:fontRef>
    <cs:spPr>
      <a:ln w="9525">
        <a:solidFill>
          <a:schemeClr val="tx1">
            <a:lumMod val="35000"/>
            <a:lumOff val="65000"/>
          </a:schemeClr>
        </a:solidFill>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tx1"/>
    </cs:fontRef>
    <cs:spPr>
      <a:ln w="12700" cap="rnd"/>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3175" cap="flat" cmpd="sng" algn="ctr">
        <a:solidFill>
          <a:schemeClr val="tx1">
            <a:lumMod val="15000"/>
            <a:lumOff val="85000"/>
          </a:schemeClr>
        </a:solidFill>
        <a:round/>
        <a:tailEnd type="none" w="med" len="lg"/>
      </a:ln>
    </cs:spPr>
    <cs:defRPr sz="1197"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77A45B-3F67-4A46-B80E-86DB28E7B237}" type="datetimeFigureOut">
              <a:rPr lang="en-IN" smtClean="0"/>
              <a:t>30-06-2022</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7BCBBF-3B14-49EE-839D-F9D0F54BECC4}" type="slidenum">
              <a:rPr lang="en-IN" smtClean="0"/>
              <a:t>‹#›</a:t>
            </a:fld>
            <a:endParaRPr lang="en-IN"/>
          </a:p>
        </p:txBody>
      </p:sp>
    </p:spTree>
    <p:extLst>
      <p:ext uri="{BB962C8B-B14F-4D97-AF65-F5344CB8AC3E}">
        <p14:creationId xmlns:p14="http://schemas.microsoft.com/office/powerpoint/2010/main" val="18577376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F2C74-2A67-7B88-E4B0-49C7348E49D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EC02E0EF-E98B-4A5E-6AAD-8E0D8117452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51330B9F-6AC3-446B-BE5D-168B172F7D31}"/>
              </a:ext>
            </a:extLst>
          </p:cNvPr>
          <p:cNvSpPr>
            <a:spLocks noGrp="1"/>
          </p:cNvSpPr>
          <p:nvPr>
            <p:ph type="dt" sz="half" idx="10"/>
          </p:nvPr>
        </p:nvSpPr>
        <p:spPr/>
        <p:txBody>
          <a:bodyPr/>
          <a:lstStyle/>
          <a:p>
            <a:fld id="{1147C0E5-F472-4823-852C-D183FA2F2488}" type="datetime1">
              <a:rPr lang="en-IN" smtClean="0"/>
              <a:t>30-06-2022</a:t>
            </a:fld>
            <a:endParaRPr lang="en-IN"/>
          </a:p>
        </p:txBody>
      </p:sp>
      <p:sp>
        <p:nvSpPr>
          <p:cNvPr id="5" name="Footer Placeholder 4">
            <a:extLst>
              <a:ext uri="{FF2B5EF4-FFF2-40B4-BE49-F238E27FC236}">
                <a16:creationId xmlns:a16="http://schemas.microsoft.com/office/drawing/2014/main" id="{150DD859-66CB-8ECC-6E50-6A57DFF25875}"/>
              </a:ext>
            </a:extLst>
          </p:cNvPr>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a:extLst>
              <a:ext uri="{FF2B5EF4-FFF2-40B4-BE49-F238E27FC236}">
                <a16:creationId xmlns:a16="http://schemas.microsoft.com/office/drawing/2014/main" id="{745186DF-C26B-58D8-1801-6CC6107B8085}"/>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2687030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E0628-FB36-BD34-9FE2-97E896AC4FC7}"/>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5912D301-275B-FF6C-40F7-2E9B0CD3330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80754F30-EF25-E3E3-BB1C-47025CFDEE9B}"/>
              </a:ext>
            </a:extLst>
          </p:cNvPr>
          <p:cNvSpPr>
            <a:spLocks noGrp="1"/>
          </p:cNvSpPr>
          <p:nvPr>
            <p:ph type="dt" sz="half" idx="10"/>
          </p:nvPr>
        </p:nvSpPr>
        <p:spPr/>
        <p:txBody>
          <a:bodyPr/>
          <a:lstStyle/>
          <a:p>
            <a:fld id="{0E9DCF6C-BC1F-457E-8C73-045A403582E6}" type="datetime1">
              <a:rPr lang="en-IN" smtClean="0"/>
              <a:t>30-06-2022</a:t>
            </a:fld>
            <a:endParaRPr lang="en-IN"/>
          </a:p>
        </p:txBody>
      </p:sp>
      <p:sp>
        <p:nvSpPr>
          <p:cNvPr id="5" name="Footer Placeholder 4">
            <a:extLst>
              <a:ext uri="{FF2B5EF4-FFF2-40B4-BE49-F238E27FC236}">
                <a16:creationId xmlns:a16="http://schemas.microsoft.com/office/drawing/2014/main" id="{367A5C90-C15D-39BC-189C-B04FF8FDA09C}"/>
              </a:ext>
            </a:extLst>
          </p:cNvPr>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a:extLst>
              <a:ext uri="{FF2B5EF4-FFF2-40B4-BE49-F238E27FC236}">
                <a16:creationId xmlns:a16="http://schemas.microsoft.com/office/drawing/2014/main" id="{C168025F-FDA9-0B8F-AD5D-453E4F100375}"/>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8326301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139D957-C999-1C16-1853-9A023AA6CEF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966E3950-F0D6-5D89-066D-08572318063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71CCAA96-007B-16EB-59B9-8466CF3A2B65}"/>
              </a:ext>
            </a:extLst>
          </p:cNvPr>
          <p:cNvSpPr>
            <a:spLocks noGrp="1"/>
          </p:cNvSpPr>
          <p:nvPr>
            <p:ph type="dt" sz="half" idx="10"/>
          </p:nvPr>
        </p:nvSpPr>
        <p:spPr/>
        <p:txBody>
          <a:bodyPr/>
          <a:lstStyle/>
          <a:p>
            <a:fld id="{FE1E070E-952C-41C9-9ABB-C56A7BE64D88}" type="datetime1">
              <a:rPr lang="en-IN" smtClean="0"/>
              <a:t>30-06-2022</a:t>
            </a:fld>
            <a:endParaRPr lang="en-IN"/>
          </a:p>
        </p:txBody>
      </p:sp>
      <p:sp>
        <p:nvSpPr>
          <p:cNvPr id="5" name="Footer Placeholder 4">
            <a:extLst>
              <a:ext uri="{FF2B5EF4-FFF2-40B4-BE49-F238E27FC236}">
                <a16:creationId xmlns:a16="http://schemas.microsoft.com/office/drawing/2014/main" id="{5B3D4BE2-2DF2-045A-8669-1F641EBCA970}"/>
              </a:ext>
            </a:extLst>
          </p:cNvPr>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a:extLst>
              <a:ext uri="{FF2B5EF4-FFF2-40B4-BE49-F238E27FC236}">
                <a16:creationId xmlns:a16="http://schemas.microsoft.com/office/drawing/2014/main" id="{E255D12E-7ED4-76EF-2510-3424364F40F6}"/>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382111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E716E-3B2D-E963-79E7-5EF7FA211440}"/>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73794634-ABC2-6BED-BF96-9B5559CE328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A95EF2B4-2DC2-6314-D99D-D61B5F64E224}"/>
              </a:ext>
            </a:extLst>
          </p:cNvPr>
          <p:cNvSpPr>
            <a:spLocks noGrp="1"/>
          </p:cNvSpPr>
          <p:nvPr>
            <p:ph type="dt" sz="half" idx="10"/>
          </p:nvPr>
        </p:nvSpPr>
        <p:spPr/>
        <p:txBody>
          <a:bodyPr/>
          <a:lstStyle/>
          <a:p>
            <a:fld id="{2CA2FBC0-878C-4FB7-8E1F-1D6F6FF7C223}" type="datetime1">
              <a:rPr lang="en-IN" smtClean="0"/>
              <a:t>30-06-2022</a:t>
            </a:fld>
            <a:endParaRPr lang="en-IN"/>
          </a:p>
        </p:txBody>
      </p:sp>
      <p:sp>
        <p:nvSpPr>
          <p:cNvPr id="5" name="Footer Placeholder 4">
            <a:extLst>
              <a:ext uri="{FF2B5EF4-FFF2-40B4-BE49-F238E27FC236}">
                <a16:creationId xmlns:a16="http://schemas.microsoft.com/office/drawing/2014/main" id="{C959C864-56F9-6F24-ACE2-6899436296E7}"/>
              </a:ext>
            </a:extLst>
          </p:cNvPr>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a:extLst>
              <a:ext uri="{FF2B5EF4-FFF2-40B4-BE49-F238E27FC236}">
                <a16:creationId xmlns:a16="http://schemas.microsoft.com/office/drawing/2014/main" id="{E20218AD-0394-8E9F-0B97-7A979B03DEC1}"/>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786011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37D86-16D6-2081-9141-B69FF05CEE9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7AB4426C-57D7-F200-FA35-8E436A5D5F8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2FE632E-3E25-D2A6-491C-E5592C333922}"/>
              </a:ext>
            </a:extLst>
          </p:cNvPr>
          <p:cNvSpPr>
            <a:spLocks noGrp="1"/>
          </p:cNvSpPr>
          <p:nvPr>
            <p:ph type="dt" sz="half" idx="10"/>
          </p:nvPr>
        </p:nvSpPr>
        <p:spPr/>
        <p:txBody>
          <a:bodyPr/>
          <a:lstStyle/>
          <a:p>
            <a:fld id="{CD685ADF-9D55-472F-A142-0A5A20BA4577}" type="datetime1">
              <a:rPr lang="en-IN" smtClean="0"/>
              <a:t>30-06-2022</a:t>
            </a:fld>
            <a:endParaRPr lang="en-IN"/>
          </a:p>
        </p:txBody>
      </p:sp>
      <p:sp>
        <p:nvSpPr>
          <p:cNvPr id="5" name="Footer Placeholder 4">
            <a:extLst>
              <a:ext uri="{FF2B5EF4-FFF2-40B4-BE49-F238E27FC236}">
                <a16:creationId xmlns:a16="http://schemas.microsoft.com/office/drawing/2014/main" id="{9868D8A7-1FEB-8F74-CC96-60F713D941D9}"/>
              </a:ext>
            </a:extLst>
          </p:cNvPr>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a:extLst>
              <a:ext uri="{FF2B5EF4-FFF2-40B4-BE49-F238E27FC236}">
                <a16:creationId xmlns:a16="http://schemas.microsoft.com/office/drawing/2014/main" id="{00764CDB-61F8-D5A9-1F23-AD369A512602}"/>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430907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8D318-BBB3-1ED4-702E-7B3E99D8461F}"/>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3832F8E8-3ED1-3166-5784-09ACC24D9F1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760D193F-E080-1819-0001-EC324458CCA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8C319AC5-0DE1-5E65-1A58-599D06B824D5}"/>
              </a:ext>
            </a:extLst>
          </p:cNvPr>
          <p:cNvSpPr>
            <a:spLocks noGrp="1"/>
          </p:cNvSpPr>
          <p:nvPr>
            <p:ph type="dt" sz="half" idx="10"/>
          </p:nvPr>
        </p:nvSpPr>
        <p:spPr/>
        <p:txBody>
          <a:bodyPr/>
          <a:lstStyle/>
          <a:p>
            <a:fld id="{19B6A866-57B6-4C39-8809-FBA78A30FCC9}" type="datetime1">
              <a:rPr lang="en-IN" smtClean="0"/>
              <a:t>30-06-2022</a:t>
            </a:fld>
            <a:endParaRPr lang="en-IN"/>
          </a:p>
        </p:txBody>
      </p:sp>
      <p:sp>
        <p:nvSpPr>
          <p:cNvPr id="6" name="Footer Placeholder 5">
            <a:extLst>
              <a:ext uri="{FF2B5EF4-FFF2-40B4-BE49-F238E27FC236}">
                <a16:creationId xmlns:a16="http://schemas.microsoft.com/office/drawing/2014/main" id="{3B95DFD7-A0B2-3C6A-D7BA-B22A8C6829F4}"/>
              </a:ext>
            </a:extLst>
          </p:cNvPr>
          <p:cNvSpPr>
            <a:spLocks noGrp="1"/>
          </p:cNvSpPr>
          <p:nvPr>
            <p:ph type="ftr" sz="quarter" idx="11"/>
          </p:nvPr>
        </p:nvSpPr>
        <p:spPr/>
        <p:txBody>
          <a:bodyPr/>
          <a:lstStyle/>
          <a:p>
            <a:r>
              <a:rPr lang="en-US"/>
              <a:t>You are not allowed to add slides to this presentation</a:t>
            </a:r>
            <a:endParaRPr lang="en-IN"/>
          </a:p>
        </p:txBody>
      </p:sp>
      <p:sp>
        <p:nvSpPr>
          <p:cNvPr id="7" name="Slide Number Placeholder 6">
            <a:extLst>
              <a:ext uri="{FF2B5EF4-FFF2-40B4-BE49-F238E27FC236}">
                <a16:creationId xmlns:a16="http://schemas.microsoft.com/office/drawing/2014/main" id="{EDB4F3E3-D244-DE91-E177-93FD9910D81A}"/>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32522917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DD731-E7C4-A269-BE92-C85C608373AD}"/>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025A0333-AA9A-DF4F-C57C-56BAA1F988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53AEBD8-A870-7FD7-F78A-B5EAACA4726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BC07F615-1CA8-AC3F-C4FE-FFF9F49AF4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8811C04-731E-98E6-D3D9-0ACFEBE391A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9AC9A91A-EBEF-9BB2-B813-F1A9FBC746F3}"/>
              </a:ext>
            </a:extLst>
          </p:cNvPr>
          <p:cNvSpPr>
            <a:spLocks noGrp="1"/>
          </p:cNvSpPr>
          <p:nvPr>
            <p:ph type="dt" sz="half" idx="10"/>
          </p:nvPr>
        </p:nvSpPr>
        <p:spPr/>
        <p:txBody>
          <a:bodyPr/>
          <a:lstStyle/>
          <a:p>
            <a:fld id="{52B34237-4DA9-498D-81CC-7DEBFDE0146A}" type="datetime1">
              <a:rPr lang="en-IN" smtClean="0"/>
              <a:t>30-06-2022</a:t>
            </a:fld>
            <a:endParaRPr lang="en-IN"/>
          </a:p>
        </p:txBody>
      </p:sp>
      <p:sp>
        <p:nvSpPr>
          <p:cNvPr id="8" name="Footer Placeholder 7">
            <a:extLst>
              <a:ext uri="{FF2B5EF4-FFF2-40B4-BE49-F238E27FC236}">
                <a16:creationId xmlns:a16="http://schemas.microsoft.com/office/drawing/2014/main" id="{5356CC76-53AF-D09D-7090-C46C6BC2E385}"/>
              </a:ext>
            </a:extLst>
          </p:cNvPr>
          <p:cNvSpPr>
            <a:spLocks noGrp="1"/>
          </p:cNvSpPr>
          <p:nvPr>
            <p:ph type="ftr" sz="quarter" idx="11"/>
          </p:nvPr>
        </p:nvSpPr>
        <p:spPr/>
        <p:txBody>
          <a:bodyPr/>
          <a:lstStyle/>
          <a:p>
            <a:r>
              <a:rPr lang="en-US"/>
              <a:t>You are not allowed to add slides to this presentation</a:t>
            </a:r>
            <a:endParaRPr lang="en-IN"/>
          </a:p>
        </p:txBody>
      </p:sp>
      <p:sp>
        <p:nvSpPr>
          <p:cNvPr id="9" name="Slide Number Placeholder 8">
            <a:extLst>
              <a:ext uri="{FF2B5EF4-FFF2-40B4-BE49-F238E27FC236}">
                <a16:creationId xmlns:a16="http://schemas.microsoft.com/office/drawing/2014/main" id="{D1AEB7F1-3FD9-614A-DD77-0F4054D21FBF}"/>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278433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EC571-DEF0-68A8-EA51-110C122C175B}"/>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F0654D79-6E0A-9D35-0EBD-FB1ECA55D2D3}"/>
              </a:ext>
            </a:extLst>
          </p:cNvPr>
          <p:cNvSpPr>
            <a:spLocks noGrp="1"/>
          </p:cNvSpPr>
          <p:nvPr>
            <p:ph type="dt" sz="half" idx="10"/>
          </p:nvPr>
        </p:nvSpPr>
        <p:spPr/>
        <p:txBody>
          <a:bodyPr/>
          <a:lstStyle/>
          <a:p>
            <a:fld id="{03D29E31-0E2B-4B8B-A4CD-804F6A5D47A9}" type="datetime1">
              <a:rPr lang="en-IN" smtClean="0"/>
              <a:t>30-06-2022</a:t>
            </a:fld>
            <a:endParaRPr lang="en-IN"/>
          </a:p>
        </p:txBody>
      </p:sp>
      <p:sp>
        <p:nvSpPr>
          <p:cNvPr id="4" name="Footer Placeholder 3">
            <a:extLst>
              <a:ext uri="{FF2B5EF4-FFF2-40B4-BE49-F238E27FC236}">
                <a16:creationId xmlns:a16="http://schemas.microsoft.com/office/drawing/2014/main" id="{A434C3BC-2067-8919-8B3E-4092015A76DD}"/>
              </a:ext>
            </a:extLst>
          </p:cNvPr>
          <p:cNvSpPr>
            <a:spLocks noGrp="1"/>
          </p:cNvSpPr>
          <p:nvPr>
            <p:ph type="ftr" sz="quarter" idx="11"/>
          </p:nvPr>
        </p:nvSpPr>
        <p:spPr/>
        <p:txBody>
          <a:bodyPr/>
          <a:lstStyle/>
          <a:p>
            <a:r>
              <a:rPr lang="en-US"/>
              <a:t>You are not allowed to add slides to this presentation</a:t>
            </a:r>
            <a:endParaRPr lang="en-IN"/>
          </a:p>
        </p:txBody>
      </p:sp>
      <p:sp>
        <p:nvSpPr>
          <p:cNvPr id="5" name="Slide Number Placeholder 4">
            <a:extLst>
              <a:ext uri="{FF2B5EF4-FFF2-40B4-BE49-F238E27FC236}">
                <a16:creationId xmlns:a16="http://schemas.microsoft.com/office/drawing/2014/main" id="{CCEB87ED-C91F-42C9-2E08-5FC7E4892BE0}"/>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4088171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6467BF-AB2E-3DEF-67BB-BD30CABBCE82}"/>
              </a:ext>
            </a:extLst>
          </p:cNvPr>
          <p:cNvSpPr>
            <a:spLocks noGrp="1"/>
          </p:cNvSpPr>
          <p:nvPr>
            <p:ph type="dt" sz="half" idx="10"/>
          </p:nvPr>
        </p:nvSpPr>
        <p:spPr/>
        <p:txBody>
          <a:bodyPr/>
          <a:lstStyle/>
          <a:p>
            <a:fld id="{731C5607-A4BB-4D67-95B9-C9085ECC35A9}" type="datetime1">
              <a:rPr lang="en-IN" smtClean="0"/>
              <a:t>30-06-2022</a:t>
            </a:fld>
            <a:endParaRPr lang="en-IN"/>
          </a:p>
        </p:txBody>
      </p:sp>
      <p:sp>
        <p:nvSpPr>
          <p:cNvPr id="3" name="Footer Placeholder 2">
            <a:extLst>
              <a:ext uri="{FF2B5EF4-FFF2-40B4-BE49-F238E27FC236}">
                <a16:creationId xmlns:a16="http://schemas.microsoft.com/office/drawing/2014/main" id="{B6F09D29-4BFA-2AC9-ECDF-923DF9F3A342}"/>
              </a:ext>
            </a:extLst>
          </p:cNvPr>
          <p:cNvSpPr>
            <a:spLocks noGrp="1"/>
          </p:cNvSpPr>
          <p:nvPr>
            <p:ph type="ftr" sz="quarter" idx="11"/>
          </p:nvPr>
        </p:nvSpPr>
        <p:spPr/>
        <p:txBody>
          <a:bodyPr/>
          <a:lstStyle/>
          <a:p>
            <a:r>
              <a:rPr lang="en-US"/>
              <a:t>You are not allowed to add slides to this presentation</a:t>
            </a:r>
            <a:endParaRPr lang="en-IN"/>
          </a:p>
        </p:txBody>
      </p:sp>
      <p:sp>
        <p:nvSpPr>
          <p:cNvPr id="4" name="Slide Number Placeholder 3">
            <a:extLst>
              <a:ext uri="{FF2B5EF4-FFF2-40B4-BE49-F238E27FC236}">
                <a16:creationId xmlns:a16="http://schemas.microsoft.com/office/drawing/2014/main" id="{64BA3FC0-FAB4-106E-CBFC-20A7CD3900A6}"/>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750885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67C7E-D521-F661-1C58-D19B826A05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1351BD9D-2A21-680C-A275-4A3D85F04C7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CFC0A35F-23A3-07EE-6BAB-E164189CE5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6B0979A-120B-82A8-026D-4BE0C2466700}"/>
              </a:ext>
            </a:extLst>
          </p:cNvPr>
          <p:cNvSpPr>
            <a:spLocks noGrp="1"/>
          </p:cNvSpPr>
          <p:nvPr>
            <p:ph type="dt" sz="half" idx="10"/>
          </p:nvPr>
        </p:nvSpPr>
        <p:spPr/>
        <p:txBody>
          <a:bodyPr/>
          <a:lstStyle/>
          <a:p>
            <a:fld id="{C1C99E65-501E-4E79-B301-EC94E1C8867E}" type="datetime1">
              <a:rPr lang="en-IN" smtClean="0"/>
              <a:t>30-06-2022</a:t>
            </a:fld>
            <a:endParaRPr lang="en-IN"/>
          </a:p>
        </p:txBody>
      </p:sp>
      <p:sp>
        <p:nvSpPr>
          <p:cNvPr id="6" name="Footer Placeholder 5">
            <a:extLst>
              <a:ext uri="{FF2B5EF4-FFF2-40B4-BE49-F238E27FC236}">
                <a16:creationId xmlns:a16="http://schemas.microsoft.com/office/drawing/2014/main" id="{4AD45F37-3CB4-AE2D-2533-3877135BEEFF}"/>
              </a:ext>
            </a:extLst>
          </p:cNvPr>
          <p:cNvSpPr>
            <a:spLocks noGrp="1"/>
          </p:cNvSpPr>
          <p:nvPr>
            <p:ph type="ftr" sz="quarter" idx="11"/>
          </p:nvPr>
        </p:nvSpPr>
        <p:spPr/>
        <p:txBody>
          <a:bodyPr/>
          <a:lstStyle/>
          <a:p>
            <a:r>
              <a:rPr lang="en-US"/>
              <a:t>You are not allowed to add slides to this presentation</a:t>
            </a:r>
            <a:endParaRPr lang="en-IN"/>
          </a:p>
        </p:txBody>
      </p:sp>
      <p:sp>
        <p:nvSpPr>
          <p:cNvPr id="7" name="Slide Number Placeholder 6">
            <a:extLst>
              <a:ext uri="{FF2B5EF4-FFF2-40B4-BE49-F238E27FC236}">
                <a16:creationId xmlns:a16="http://schemas.microsoft.com/office/drawing/2014/main" id="{68D38491-67AF-16FC-0E0E-3D1128F13375}"/>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209494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10D0E-376D-78FD-7FC8-983C680129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53AD1C15-75FE-9ACA-314E-0ADC5BF18DF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A2765D50-FC72-AC28-0F4E-E904A7F179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42FAAF-4A7B-5286-4106-E767F58BB2BC}"/>
              </a:ext>
            </a:extLst>
          </p:cNvPr>
          <p:cNvSpPr>
            <a:spLocks noGrp="1"/>
          </p:cNvSpPr>
          <p:nvPr>
            <p:ph type="dt" sz="half" idx="10"/>
          </p:nvPr>
        </p:nvSpPr>
        <p:spPr/>
        <p:txBody>
          <a:bodyPr/>
          <a:lstStyle/>
          <a:p>
            <a:fld id="{2751C047-BE12-4A43-A323-58AFB768CD35}" type="datetime1">
              <a:rPr lang="en-IN" smtClean="0"/>
              <a:t>30-06-2022</a:t>
            </a:fld>
            <a:endParaRPr lang="en-IN"/>
          </a:p>
        </p:txBody>
      </p:sp>
      <p:sp>
        <p:nvSpPr>
          <p:cNvPr id="6" name="Footer Placeholder 5">
            <a:extLst>
              <a:ext uri="{FF2B5EF4-FFF2-40B4-BE49-F238E27FC236}">
                <a16:creationId xmlns:a16="http://schemas.microsoft.com/office/drawing/2014/main" id="{E0E331BE-AD49-7317-E681-91E7744CEDF8}"/>
              </a:ext>
            </a:extLst>
          </p:cNvPr>
          <p:cNvSpPr>
            <a:spLocks noGrp="1"/>
          </p:cNvSpPr>
          <p:nvPr>
            <p:ph type="ftr" sz="quarter" idx="11"/>
          </p:nvPr>
        </p:nvSpPr>
        <p:spPr/>
        <p:txBody>
          <a:bodyPr/>
          <a:lstStyle/>
          <a:p>
            <a:r>
              <a:rPr lang="en-US"/>
              <a:t>You are not allowed to add slides to this presentation</a:t>
            </a:r>
            <a:endParaRPr lang="en-IN"/>
          </a:p>
        </p:txBody>
      </p:sp>
      <p:sp>
        <p:nvSpPr>
          <p:cNvPr id="7" name="Slide Number Placeholder 6">
            <a:extLst>
              <a:ext uri="{FF2B5EF4-FFF2-40B4-BE49-F238E27FC236}">
                <a16:creationId xmlns:a16="http://schemas.microsoft.com/office/drawing/2014/main" id="{7136059E-4898-883B-FD49-34EA78AE0659}"/>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2496063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E3B505A-F512-A52E-E888-47C174A75D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48418E4A-8F52-4B39-2902-CB954C5F4F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33708D44-8BFC-15F0-F07E-C32BCCF6537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12769F-3E27-4D36-A194-1A84EAEDBFA1}" type="datetime1">
              <a:rPr lang="en-IN" smtClean="0"/>
              <a:t>30-06-2022</a:t>
            </a:fld>
            <a:endParaRPr lang="en-IN"/>
          </a:p>
        </p:txBody>
      </p:sp>
      <p:sp>
        <p:nvSpPr>
          <p:cNvPr id="5" name="Footer Placeholder 4">
            <a:extLst>
              <a:ext uri="{FF2B5EF4-FFF2-40B4-BE49-F238E27FC236}">
                <a16:creationId xmlns:a16="http://schemas.microsoft.com/office/drawing/2014/main" id="{1C245A2C-4190-4E5A-5D38-07DF0B68BDB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You are not allowed to add slides to this presentation</a:t>
            </a:r>
            <a:endParaRPr lang="en-IN"/>
          </a:p>
        </p:txBody>
      </p:sp>
      <p:sp>
        <p:nvSpPr>
          <p:cNvPr id="6" name="Slide Number Placeholder 5">
            <a:extLst>
              <a:ext uri="{FF2B5EF4-FFF2-40B4-BE49-F238E27FC236}">
                <a16:creationId xmlns:a16="http://schemas.microsoft.com/office/drawing/2014/main" id="{354B15AD-CE55-F5B7-3AE1-4BE3BEF7D34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AD20E6-394B-4DF0-96A5-9647FF39C943}" type="slidenum">
              <a:rPr lang="en-IN" smtClean="0"/>
              <a:t>‹#›</a:t>
            </a:fld>
            <a:endParaRPr lang="en-IN"/>
          </a:p>
        </p:txBody>
      </p:sp>
    </p:spTree>
    <p:extLst>
      <p:ext uri="{BB962C8B-B14F-4D97-AF65-F5344CB8AC3E}">
        <p14:creationId xmlns:p14="http://schemas.microsoft.com/office/powerpoint/2010/main" val="4603303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dx.doi.org/10.1016/j.whi.2008.09.008" TargetMode="External"/><Relationship Id="rId2" Type="http://schemas.openxmlformats.org/officeDocument/2006/relationships/hyperlink" Target="http://dx.doi.org/10.1007/s10995-015-1678-1"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duotone>
              <a:prstClr val="black"/>
              <a:srgbClr val="D9C3A5">
                <a:tint val="50000"/>
                <a:satMod val="180000"/>
              </a:srgbClr>
            </a:duotone>
            <a:extLst>
              <a:ext uri="{BEBA8EAE-BF5A-486C-A8C5-ECC9F3942E4B}">
                <a14:imgProps xmlns:a14="http://schemas.microsoft.com/office/drawing/2010/main">
                  <a14:imgLayer r:embed="rId3">
                    <a14:imgEffect>
                      <a14:sharpenSoften amount="-25000"/>
                    </a14:imgEffect>
                    <a14:imgEffect>
                      <a14:brightnessContrast bright="-56000" contrast="-20000"/>
                    </a14:imgEffect>
                  </a14:imgLayer>
                </a14:imgProps>
              </a:ext>
              <a:ext uri="{28A0092B-C50C-407E-A947-70E740481C1C}">
                <a14:useLocalDpi xmlns:a14="http://schemas.microsoft.com/office/drawing/2010/main" val="0"/>
              </a:ext>
            </a:extLst>
          </a:blip>
          <a:stretch>
            <a:fillRect/>
          </a:stretch>
        </p:blipFill>
        <p:spPr>
          <a:xfrm>
            <a:off x="0" y="23812"/>
            <a:ext cx="12192000" cy="6697663"/>
          </a:xfrm>
          <a:prstGeom prst="rect">
            <a:avLst/>
          </a:prstGeom>
        </p:spPr>
      </p:pic>
      <p:sp>
        <p:nvSpPr>
          <p:cNvPr id="2" name="Title 1">
            <a:extLst>
              <a:ext uri="{FF2B5EF4-FFF2-40B4-BE49-F238E27FC236}">
                <a16:creationId xmlns:a16="http://schemas.microsoft.com/office/drawing/2014/main" id="{6189BD04-9EFD-5298-48E0-BBFFD10429A7}"/>
              </a:ext>
            </a:extLst>
          </p:cNvPr>
          <p:cNvSpPr>
            <a:spLocks noGrp="1"/>
          </p:cNvSpPr>
          <p:nvPr>
            <p:ph type="ctrTitle"/>
          </p:nvPr>
        </p:nvSpPr>
        <p:spPr>
          <a:xfrm>
            <a:off x="443346" y="2306352"/>
            <a:ext cx="11508509" cy="1468726"/>
          </a:xfrm>
        </p:spPr>
        <p:txBody>
          <a:bodyPr>
            <a:normAutofit fontScale="90000"/>
          </a:bodyPr>
          <a:lstStyle/>
          <a:p>
            <a:r>
              <a:rPr lang="en-IN" sz="5300" b="1" u="sng" dirty="0" smtClean="0">
                <a:latin typeface="Times New Roman" panose="02020603050405020304" pitchFamily="18" charset="0"/>
                <a:cs typeface="Times New Roman" panose="02020603050405020304" pitchFamily="18" charset="0"/>
              </a:rPr>
              <a:t/>
            </a:r>
            <a:br>
              <a:rPr lang="en-IN" sz="5300" b="1" u="sng" dirty="0" smtClean="0">
                <a:latin typeface="Times New Roman" panose="02020603050405020304" pitchFamily="18" charset="0"/>
                <a:cs typeface="Times New Roman" panose="02020603050405020304" pitchFamily="18" charset="0"/>
              </a:rPr>
            </a:br>
            <a:r>
              <a:rPr lang="en-IN" sz="5300" b="1" u="sng" dirty="0">
                <a:latin typeface="Times New Roman" panose="02020603050405020304" pitchFamily="18" charset="0"/>
                <a:cs typeface="Times New Roman" panose="02020603050405020304" pitchFamily="18" charset="0"/>
              </a:rPr>
              <a:t/>
            </a:r>
            <a:br>
              <a:rPr lang="en-IN" sz="5300" b="1" u="sng" dirty="0">
                <a:latin typeface="Times New Roman" panose="02020603050405020304" pitchFamily="18" charset="0"/>
                <a:cs typeface="Times New Roman" panose="02020603050405020304" pitchFamily="18" charset="0"/>
              </a:rPr>
            </a:br>
            <a:r>
              <a:rPr lang="en-IN" sz="5300" b="1" u="sng" dirty="0" smtClean="0">
                <a:solidFill>
                  <a:schemeClr val="bg1"/>
                </a:solidFill>
                <a:latin typeface="Times New Roman" panose="02020603050405020304" pitchFamily="18" charset="0"/>
                <a:cs typeface="Times New Roman" panose="02020603050405020304" pitchFamily="18" charset="0"/>
              </a:rPr>
              <a:t>Assessment of maternal death reporting system in Gaya </a:t>
            </a:r>
            <a:r>
              <a:rPr lang="en-IN" sz="4800" b="1" u="sng" dirty="0">
                <a:latin typeface="Times New Roman" panose="02020603050405020304" pitchFamily="18" charset="0"/>
                <a:cs typeface="Times New Roman" panose="02020603050405020304" pitchFamily="18" charset="0"/>
              </a:rPr>
              <a:t/>
            </a:r>
            <a:br>
              <a:rPr lang="en-IN" sz="4800" b="1" u="sng" dirty="0">
                <a:latin typeface="Times New Roman" panose="02020603050405020304" pitchFamily="18" charset="0"/>
                <a:cs typeface="Times New Roman" panose="02020603050405020304" pitchFamily="18" charset="0"/>
              </a:rPr>
            </a:br>
            <a:r>
              <a:rPr lang="en-IN" dirty="0"/>
              <a:t/>
            </a:r>
            <a:br>
              <a:rPr lang="en-IN" dirty="0"/>
            </a:br>
            <a:r>
              <a:rPr lang="en-IN" sz="3200" b="1" dirty="0" smtClean="0">
                <a:solidFill>
                  <a:schemeClr val="bg1"/>
                </a:solidFill>
                <a:latin typeface="Times New Roman" panose="02020603050405020304" pitchFamily="18" charset="0"/>
                <a:cs typeface="Times New Roman" panose="02020603050405020304" pitchFamily="18" charset="0"/>
              </a:rPr>
              <a:t>UNICEF, Bihar</a:t>
            </a:r>
            <a:endParaRPr lang="en-IN" b="1" dirty="0">
              <a:solidFill>
                <a:schemeClr val="bg1"/>
              </a:solidFill>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7673AE62-677A-E7A9-D759-F10B648DEED4}"/>
              </a:ext>
            </a:extLst>
          </p:cNvPr>
          <p:cNvSpPr>
            <a:spLocks noGrp="1"/>
          </p:cNvSpPr>
          <p:nvPr>
            <p:ph type="subTitle" idx="1"/>
          </p:nvPr>
        </p:nvSpPr>
        <p:spPr>
          <a:xfrm>
            <a:off x="1524000" y="4237833"/>
            <a:ext cx="9829800" cy="1655762"/>
          </a:xfrm>
        </p:spPr>
        <p:txBody>
          <a:bodyPr>
            <a:normAutofit/>
          </a:bodyPr>
          <a:lstStyle/>
          <a:p>
            <a:r>
              <a:rPr lang="en-IN" dirty="0" smtClean="0">
                <a:solidFill>
                  <a:schemeClr val="bg1"/>
                </a:solidFill>
              </a:rPr>
              <a:t>RUCHI SINGH</a:t>
            </a:r>
            <a:endParaRPr lang="en-IN" dirty="0">
              <a:solidFill>
                <a:schemeClr val="bg1"/>
              </a:solidFill>
            </a:endParaRPr>
          </a:p>
          <a:p>
            <a:r>
              <a:rPr lang="en-IN" sz="2000" b="1" i="1" dirty="0" smtClean="0">
                <a:solidFill>
                  <a:schemeClr val="bg1"/>
                </a:solidFill>
              </a:rPr>
              <a:t>(</a:t>
            </a:r>
            <a:r>
              <a:rPr lang="en-IN" sz="2000" b="1" i="1" dirty="0" err="1" smtClean="0">
                <a:solidFill>
                  <a:schemeClr val="bg1"/>
                </a:solidFill>
              </a:rPr>
              <a:t>Dr</a:t>
            </a:r>
            <a:r>
              <a:rPr lang="en-IN" sz="2000" b="1" i="1" dirty="0" err="1">
                <a:solidFill>
                  <a:schemeClr val="bg1"/>
                </a:solidFill>
              </a:rPr>
              <a:t>.</a:t>
            </a:r>
            <a:r>
              <a:rPr lang="en-IN" sz="2000" b="1" i="1" dirty="0">
                <a:solidFill>
                  <a:schemeClr val="bg1"/>
                </a:solidFill>
              </a:rPr>
              <a:t> Sidharth Sekhar </a:t>
            </a:r>
            <a:r>
              <a:rPr lang="en-IN" sz="2000" b="1" i="1" dirty="0" smtClean="0">
                <a:solidFill>
                  <a:schemeClr val="bg1"/>
                </a:solidFill>
              </a:rPr>
              <a:t>Mishra, </a:t>
            </a:r>
            <a:r>
              <a:rPr lang="en-IN" sz="2000" b="1" i="1" dirty="0" err="1" smtClean="0">
                <a:solidFill>
                  <a:schemeClr val="bg1"/>
                </a:solidFill>
              </a:rPr>
              <a:t>Dr</a:t>
            </a:r>
            <a:r>
              <a:rPr lang="en-IN" sz="2000" b="1" i="1" dirty="0" err="1">
                <a:solidFill>
                  <a:schemeClr val="bg1"/>
                </a:solidFill>
              </a:rPr>
              <a:t>.</a:t>
            </a:r>
            <a:r>
              <a:rPr lang="en-IN" sz="2000" b="1" i="1" dirty="0">
                <a:solidFill>
                  <a:schemeClr val="bg1"/>
                </a:solidFill>
              </a:rPr>
              <a:t> </a:t>
            </a:r>
            <a:r>
              <a:rPr lang="en-IN" sz="2000" b="1" i="1" dirty="0" err="1">
                <a:solidFill>
                  <a:schemeClr val="bg1"/>
                </a:solidFill>
              </a:rPr>
              <a:t>Sukesh</a:t>
            </a:r>
            <a:r>
              <a:rPr lang="en-IN" sz="2000" b="1" i="1" dirty="0">
                <a:solidFill>
                  <a:schemeClr val="bg1"/>
                </a:solidFill>
              </a:rPr>
              <a:t> </a:t>
            </a:r>
            <a:r>
              <a:rPr lang="en-IN" sz="2000" b="1" i="1" dirty="0" smtClean="0">
                <a:solidFill>
                  <a:schemeClr val="bg1"/>
                </a:solidFill>
              </a:rPr>
              <a:t>Bhardwaj and </a:t>
            </a:r>
            <a:r>
              <a:rPr lang="en-IN" sz="2000" b="1" i="1" dirty="0" err="1" smtClean="0">
                <a:solidFill>
                  <a:schemeClr val="bg1"/>
                </a:solidFill>
              </a:rPr>
              <a:t>Dr.</a:t>
            </a:r>
            <a:r>
              <a:rPr lang="en-IN" sz="2000" b="1" i="1" dirty="0" smtClean="0">
                <a:solidFill>
                  <a:schemeClr val="bg1"/>
                </a:solidFill>
              </a:rPr>
              <a:t> Syed </a:t>
            </a:r>
            <a:r>
              <a:rPr lang="en-IN" sz="2000" b="1" i="1" dirty="0" err="1" smtClean="0">
                <a:solidFill>
                  <a:schemeClr val="bg1"/>
                </a:solidFill>
              </a:rPr>
              <a:t>Tarique</a:t>
            </a:r>
            <a:r>
              <a:rPr lang="en-IN" sz="2000" b="1" i="1" dirty="0" smtClean="0">
                <a:solidFill>
                  <a:schemeClr val="bg1"/>
                </a:solidFill>
              </a:rPr>
              <a:t> </a:t>
            </a:r>
            <a:r>
              <a:rPr lang="en-IN" sz="2000" b="1" i="1" dirty="0" smtClean="0">
                <a:solidFill>
                  <a:schemeClr val="bg1"/>
                </a:solidFill>
              </a:rPr>
              <a:t>Ahmed)</a:t>
            </a:r>
            <a:endParaRPr lang="en-IN" sz="2000" i="1" dirty="0">
              <a:solidFill>
                <a:schemeClr val="bg1"/>
              </a:solidFill>
            </a:endParaRPr>
          </a:p>
          <a:p>
            <a:r>
              <a:rPr lang="en-IN" dirty="0">
                <a:solidFill>
                  <a:schemeClr val="bg1"/>
                </a:solidFill>
              </a:rPr>
              <a:t>IIHMR Delhi</a:t>
            </a:r>
          </a:p>
        </p:txBody>
      </p:sp>
      <p:sp>
        <p:nvSpPr>
          <p:cNvPr id="4" name="Slide Number Placeholder 3">
            <a:extLst>
              <a:ext uri="{FF2B5EF4-FFF2-40B4-BE49-F238E27FC236}">
                <a16:creationId xmlns:a16="http://schemas.microsoft.com/office/drawing/2014/main" id="{40197BFF-5EB9-4347-6E13-67AD995EB819}"/>
              </a:ext>
            </a:extLst>
          </p:cNvPr>
          <p:cNvSpPr>
            <a:spLocks noGrp="1"/>
          </p:cNvSpPr>
          <p:nvPr>
            <p:ph type="sldNum" sz="quarter" idx="12"/>
          </p:nvPr>
        </p:nvSpPr>
        <p:spPr/>
        <p:txBody>
          <a:bodyPr/>
          <a:lstStyle/>
          <a:p>
            <a:fld id="{26AD20E6-394B-4DF0-96A5-9647FF39C943}" type="slidenum">
              <a:rPr lang="en-IN" smtClean="0"/>
              <a:t>1</a:t>
            </a:fld>
            <a:endParaRPr lang="en-IN"/>
          </a:p>
        </p:txBody>
      </p:sp>
      <p:pic>
        <p:nvPicPr>
          <p:cNvPr id="7" name="Picture 6">
            <a:extLst>
              <a:ext uri="{FF2B5EF4-FFF2-40B4-BE49-F238E27FC236}">
                <a16:creationId xmlns:a16="http://schemas.microsoft.com/office/drawing/2014/main" id="{6A5D235C-68B3-B360-0BE2-EE01D32938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23813"/>
            <a:ext cx="2225636" cy="1047605"/>
          </a:xfrm>
          <a:prstGeom prst="rect">
            <a:avLst/>
          </a:prstGeom>
        </p:spPr>
      </p:pic>
    </p:spTree>
    <p:extLst>
      <p:ext uri="{BB962C8B-B14F-4D97-AF65-F5344CB8AC3E}">
        <p14:creationId xmlns:p14="http://schemas.microsoft.com/office/powerpoint/2010/main" val="31992254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E1AFC-9CD1-08C8-0F87-3A71E5733E59}"/>
              </a:ext>
            </a:extLst>
          </p:cNvPr>
          <p:cNvSpPr>
            <a:spLocks noGrp="1"/>
          </p:cNvSpPr>
          <p:nvPr>
            <p:ph type="title"/>
          </p:nvPr>
        </p:nvSpPr>
        <p:spPr/>
        <p:txBody>
          <a:bodyPr/>
          <a:lstStyle/>
          <a:p>
            <a:pPr algn="ctr"/>
            <a:r>
              <a:rPr lang="en-IN" b="1" dirty="0"/>
              <a:t>Results </a:t>
            </a:r>
          </a:p>
        </p:txBody>
      </p:sp>
      <p:sp>
        <p:nvSpPr>
          <p:cNvPr id="4" name="Slide Number Placeholder 3">
            <a:extLst>
              <a:ext uri="{FF2B5EF4-FFF2-40B4-BE49-F238E27FC236}">
                <a16:creationId xmlns:a16="http://schemas.microsoft.com/office/drawing/2014/main" id="{252D75EE-F9AD-7ECC-099C-1DECD261DAA7}"/>
              </a:ext>
            </a:extLst>
          </p:cNvPr>
          <p:cNvSpPr>
            <a:spLocks noGrp="1"/>
          </p:cNvSpPr>
          <p:nvPr>
            <p:ph type="sldNum" sz="quarter" idx="12"/>
          </p:nvPr>
        </p:nvSpPr>
        <p:spPr/>
        <p:txBody>
          <a:bodyPr/>
          <a:lstStyle/>
          <a:p>
            <a:fld id="{26AD20E6-394B-4DF0-96A5-9647FF39C943}" type="slidenum">
              <a:rPr lang="en-IN" smtClean="0"/>
              <a:t>10</a:t>
            </a:fld>
            <a:endParaRPr lang="en-IN"/>
          </a:p>
        </p:txBody>
      </p:sp>
      <p:pic>
        <p:nvPicPr>
          <p:cNvPr id="6" name="Picture 5">
            <a:extLst>
              <a:ext uri="{FF2B5EF4-FFF2-40B4-BE49-F238E27FC236}">
                <a16:creationId xmlns:a16="http://schemas.microsoft.com/office/drawing/2014/main" id="{DB668B9E-FFED-72D7-8936-12D60B63DD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
        <p:nvSpPr>
          <p:cNvPr id="8" name="Content Placeholder 7"/>
          <p:cNvSpPr txBox="1">
            <a:spLocks noGrp="1"/>
          </p:cNvSpPr>
          <p:nvPr>
            <p:ph idx="1"/>
          </p:nvPr>
        </p:nvSpPr>
        <p:spPr>
          <a:xfrm>
            <a:off x="505692" y="1634084"/>
            <a:ext cx="5915889" cy="4830040"/>
          </a:xfrm>
          <a:prstGeom prst="rect">
            <a:avLst/>
          </a:prstGeom>
          <a:solidFill>
            <a:schemeClr val="accent2">
              <a:lumMod val="20000"/>
              <a:lumOff val="80000"/>
            </a:schemeClr>
          </a:solidFill>
          <a:ln>
            <a:solidFill>
              <a:schemeClr val="tx1"/>
            </a:solidFill>
          </a:ln>
        </p:spPr>
        <p:txBody>
          <a:bodyPr wrap="square" rtlCol="0">
            <a:spAutoFit/>
          </a:bodyPr>
          <a:lstStyle/>
          <a:p>
            <a:pPr algn="ctr"/>
            <a:r>
              <a:rPr lang="en-IN" b="1" dirty="0">
                <a:solidFill>
                  <a:srgbClr val="FF0000"/>
                </a:solidFill>
                <a:latin typeface="Times New Roman" panose="02020603050405020304" pitchFamily="18" charset="0"/>
                <a:cs typeface="Times New Roman" panose="02020603050405020304" pitchFamily="18" charset="0"/>
              </a:rPr>
              <a:t>3 DELAYS </a:t>
            </a:r>
          </a:p>
          <a:p>
            <a:pPr marL="285750" indent="-285750" algn="just">
              <a:buFont typeface="Wingdings" panose="05000000000000000000" pitchFamily="2" charset="2"/>
              <a:buChar char="Ø"/>
            </a:pPr>
            <a:r>
              <a:rPr lang="en-IN" sz="2400" b="1" dirty="0">
                <a:latin typeface="Times New Roman" panose="02020603050405020304" pitchFamily="18" charset="0"/>
                <a:cs typeface="Times New Roman" panose="02020603050405020304" pitchFamily="18" charset="0"/>
              </a:rPr>
              <a:t>DELAY IN-TRANSIT/REFERRAL</a:t>
            </a:r>
            <a:r>
              <a:rPr lang="en-IN" sz="2400" dirty="0">
                <a:latin typeface="Times New Roman" panose="02020603050405020304" pitchFamily="18" charset="0"/>
                <a:cs typeface="Times New Roman" panose="02020603050405020304" pitchFamily="18" charset="0"/>
              </a:rPr>
              <a:t>: </a:t>
            </a:r>
          </a:p>
          <a:p>
            <a:pPr marL="0" indent="0" algn="just">
              <a:buNone/>
            </a:pPr>
            <a:r>
              <a:rPr lang="en-IN" sz="1600" dirty="0">
                <a:latin typeface="Times New Roman" panose="02020603050405020304" pitchFamily="18" charset="0"/>
                <a:cs typeface="Times New Roman" panose="02020603050405020304" pitchFamily="18" charset="0"/>
              </a:rPr>
              <a:t>Almost </a:t>
            </a:r>
            <a:r>
              <a:rPr lang="en-IN" sz="1600" b="1" dirty="0">
                <a:latin typeface="Times New Roman" panose="02020603050405020304" pitchFamily="18" charset="0"/>
                <a:cs typeface="Times New Roman" panose="02020603050405020304" pitchFamily="18" charset="0"/>
              </a:rPr>
              <a:t>36%</a:t>
            </a:r>
            <a:r>
              <a:rPr lang="en-IN" sz="1600" dirty="0">
                <a:latin typeface="Times New Roman" panose="02020603050405020304" pitchFamily="18" charset="0"/>
                <a:cs typeface="Times New Roman" panose="02020603050405020304" pitchFamily="18" charset="0"/>
              </a:rPr>
              <a:t> cases of reported maternal deaths involved the delay occurring in-transit or time taken to refer the patient.</a:t>
            </a:r>
          </a:p>
          <a:p>
            <a:pPr algn="just"/>
            <a:endParaRPr lang="en-IN" sz="1600"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r>
              <a:rPr lang="en-IN" sz="2400" b="1" dirty="0">
                <a:latin typeface="Times New Roman" panose="02020603050405020304" pitchFamily="18" charset="0"/>
                <a:cs typeface="Times New Roman" panose="02020603050405020304" pitchFamily="18" charset="0"/>
              </a:rPr>
              <a:t>DELAY IN DECISION MAKING</a:t>
            </a:r>
            <a:r>
              <a:rPr lang="en-IN" sz="2400" dirty="0">
                <a:latin typeface="Times New Roman" panose="02020603050405020304" pitchFamily="18" charset="0"/>
                <a:cs typeface="Times New Roman" panose="02020603050405020304" pitchFamily="18" charset="0"/>
              </a:rPr>
              <a:t>: </a:t>
            </a:r>
          </a:p>
          <a:p>
            <a:pPr marL="0" indent="0" algn="just">
              <a:buNone/>
            </a:pPr>
            <a:r>
              <a:rPr lang="en-IN" sz="1600" dirty="0">
                <a:latin typeface="Times New Roman" panose="02020603050405020304" pitchFamily="18" charset="0"/>
                <a:cs typeface="Times New Roman" panose="02020603050405020304" pitchFamily="18" charset="0"/>
              </a:rPr>
              <a:t>Following in-transit delay, about </a:t>
            </a:r>
            <a:r>
              <a:rPr lang="en-IN" sz="1600" b="1" dirty="0">
                <a:latin typeface="Times New Roman" panose="02020603050405020304" pitchFamily="18" charset="0"/>
                <a:cs typeface="Times New Roman" panose="02020603050405020304" pitchFamily="18" charset="0"/>
              </a:rPr>
              <a:t>28% </a:t>
            </a:r>
            <a:r>
              <a:rPr lang="en-IN" sz="1600" dirty="0">
                <a:latin typeface="Times New Roman" panose="02020603050405020304" pitchFamily="18" charset="0"/>
                <a:cs typeface="Times New Roman" panose="02020603050405020304" pitchFamily="18" charset="0"/>
              </a:rPr>
              <a:t>cases had the factor of delay occurring in decision making at home.</a:t>
            </a:r>
          </a:p>
          <a:p>
            <a:pPr marL="285750" indent="-285750" algn="just">
              <a:buFont typeface="Wingdings" panose="05000000000000000000" pitchFamily="2" charset="2"/>
              <a:buChar char="Ø"/>
            </a:pPr>
            <a:endParaRPr lang="en-IN" b="1"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Ø"/>
            </a:pPr>
            <a:r>
              <a:rPr lang="en-IN" sz="2400" b="1" dirty="0">
                <a:latin typeface="Times New Roman" panose="02020603050405020304" pitchFamily="18" charset="0"/>
                <a:cs typeface="Times New Roman" panose="02020603050405020304" pitchFamily="18" charset="0"/>
              </a:rPr>
              <a:t>DELAY AT FACILITY:</a:t>
            </a:r>
          </a:p>
          <a:p>
            <a:pPr marL="0" indent="0" algn="just">
              <a:buNone/>
            </a:pPr>
            <a:r>
              <a:rPr lang="en-IN" sz="1600" b="1" dirty="0" smtClean="0">
                <a:latin typeface="Times New Roman" panose="02020603050405020304" pitchFamily="18" charset="0"/>
                <a:cs typeface="Times New Roman" panose="02020603050405020304" pitchFamily="18" charset="0"/>
              </a:rPr>
              <a:t>24</a:t>
            </a:r>
            <a:r>
              <a:rPr lang="en-IN" sz="1600" b="1" dirty="0">
                <a:latin typeface="Times New Roman" panose="02020603050405020304" pitchFamily="18" charset="0"/>
                <a:cs typeface="Times New Roman" panose="02020603050405020304" pitchFamily="18" charset="0"/>
              </a:rPr>
              <a:t>% </a:t>
            </a:r>
            <a:r>
              <a:rPr lang="en-IN" sz="1600" dirty="0">
                <a:latin typeface="Times New Roman" panose="02020603050405020304" pitchFamily="18" charset="0"/>
                <a:cs typeface="Times New Roman" panose="02020603050405020304" pitchFamily="18" charset="0"/>
              </a:rPr>
              <a:t>of the cases involved the delay occurring at facility after having arrived at facility and not been able to receive appropriate medical care.</a:t>
            </a:r>
          </a:p>
        </p:txBody>
      </p:sp>
      <p:graphicFrame>
        <p:nvGraphicFramePr>
          <p:cNvPr id="9" name="Chart 8"/>
          <p:cNvGraphicFramePr>
            <a:graphicFrameLocks/>
          </p:cNvGraphicFramePr>
          <p:nvPr>
            <p:extLst>
              <p:ext uri="{D42A27DB-BD31-4B8C-83A1-F6EECF244321}">
                <p14:modId xmlns:p14="http://schemas.microsoft.com/office/powerpoint/2010/main" val="3663125807"/>
              </p:ext>
            </p:extLst>
          </p:nvPr>
        </p:nvGraphicFramePr>
        <p:xfrm>
          <a:off x="6825672" y="1619518"/>
          <a:ext cx="4932219" cy="480800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986132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59676-68AE-B31D-2B17-777B3CE4CB84}"/>
              </a:ext>
            </a:extLst>
          </p:cNvPr>
          <p:cNvSpPr>
            <a:spLocks noGrp="1"/>
          </p:cNvSpPr>
          <p:nvPr>
            <p:ph type="title"/>
          </p:nvPr>
        </p:nvSpPr>
        <p:spPr/>
        <p:txBody>
          <a:bodyPr/>
          <a:lstStyle/>
          <a:p>
            <a:pPr algn="ctr"/>
            <a:r>
              <a:rPr lang="en-IN" b="1" dirty="0"/>
              <a:t>Discussion </a:t>
            </a:r>
          </a:p>
        </p:txBody>
      </p:sp>
      <p:sp>
        <p:nvSpPr>
          <p:cNvPr id="3" name="Content Placeholder 2">
            <a:extLst>
              <a:ext uri="{FF2B5EF4-FFF2-40B4-BE49-F238E27FC236}">
                <a16:creationId xmlns:a16="http://schemas.microsoft.com/office/drawing/2014/main" id="{069AE405-828D-19A8-A3BF-17A9B1F9E370}"/>
              </a:ext>
            </a:extLst>
          </p:cNvPr>
          <p:cNvSpPr>
            <a:spLocks noGrp="1"/>
          </p:cNvSpPr>
          <p:nvPr>
            <p:ph idx="1"/>
          </p:nvPr>
        </p:nvSpPr>
        <p:spPr>
          <a:xfrm>
            <a:off x="757382" y="1847850"/>
            <a:ext cx="10596417" cy="4351338"/>
          </a:xfrm>
        </p:spPr>
        <p:txBody>
          <a:bodyPr>
            <a:noAutofit/>
          </a:bodyPr>
          <a:lstStyle/>
          <a:p>
            <a:pPr algn="just">
              <a:lnSpc>
                <a:spcPct val="150000"/>
              </a:lnSpc>
            </a:pPr>
            <a:r>
              <a:rPr lang="en-US" sz="2000" dirty="0">
                <a:latin typeface="Times New Roman" panose="02020603050405020304" pitchFamily="18" charset="0"/>
                <a:cs typeface="Times New Roman" panose="02020603050405020304" pitchFamily="18" charset="0"/>
              </a:rPr>
              <a:t>Maternal death is as much a social phenomenon as a medical event. Maternal death review (MDR), a strategy for monitoring maternal deaths, provides information on medical, social and health system factors that should be addressed to redress gaps in service provision or </a:t>
            </a:r>
            <a:r>
              <a:rPr lang="en-US" sz="2000" dirty="0" smtClean="0">
                <a:latin typeface="Times New Roman" panose="02020603050405020304" pitchFamily="18" charset="0"/>
                <a:cs typeface="Times New Roman" panose="02020603050405020304" pitchFamily="18" charset="0"/>
              </a:rPr>
              <a:t>utilization.</a:t>
            </a:r>
          </a:p>
          <a:p>
            <a:pPr algn="just">
              <a:lnSpc>
                <a:spcPct val="150000"/>
              </a:lnSpc>
            </a:pPr>
            <a:r>
              <a:rPr lang="en-US" sz="2000" dirty="0" smtClean="0">
                <a:latin typeface="Times New Roman" panose="02020603050405020304" pitchFamily="18" charset="0"/>
                <a:cs typeface="Times New Roman" panose="02020603050405020304" pitchFamily="18" charset="0"/>
              </a:rPr>
              <a:t>This </a:t>
            </a:r>
            <a:r>
              <a:rPr lang="en-US" sz="2000" dirty="0">
                <a:latin typeface="Times New Roman" panose="02020603050405020304" pitchFamily="18" charset="0"/>
                <a:cs typeface="Times New Roman" panose="02020603050405020304" pitchFamily="18" charset="0"/>
              </a:rPr>
              <a:t>paper describes the causes of maternal deaths, avoidable factors, and recommendations made during </a:t>
            </a:r>
            <a:r>
              <a:rPr lang="en-US" sz="2000" dirty="0" smtClean="0">
                <a:latin typeface="Times New Roman" panose="02020603050405020304" pitchFamily="18" charset="0"/>
                <a:cs typeface="Times New Roman" panose="02020603050405020304" pitchFamily="18" charset="0"/>
              </a:rPr>
              <a:t>community-based </a:t>
            </a:r>
            <a:r>
              <a:rPr lang="en-US" sz="2000" dirty="0">
                <a:latin typeface="Times New Roman" panose="02020603050405020304" pitchFamily="18" charset="0"/>
                <a:cs typeface="Times New Roman" panose="02020603050405020304" pitchFamily="18" charset="0"/>
              </a:rPr>
              <a:t>maternal death reviews in </a:t>
            </a:r>
            <a:r>
              <a:rPr lang="en-US" sz="2000" dirty="0" smtClean="0">
                <a:latin typeface="Times New Roman" panose="02020603050405020304" pitchFamily="18" charset="0"/>
                <a:cs typeface="Times New Roman" panose="02020603050405020304" pitchFamily="18" charset="0"/>
              </a:rPr>
              <a:t>Gaya district of Bihar. </a:t>
            </a:r>
            <a:r>
              <a:rPr lang="en-US" sz="2000" dirty="0">
                <a:latin typeface="Times New Roman" panose="02020603050405020304" pitchFamily="18" charset="0"/>
                <a:cs typeface="Times New Roman" panose="02020603050405020304" pitchFamily="18" charset="0"/>
              </a:rPr>
              <a:t>During the process of maternal death review in </a:t>
            </a:r>
            <a:r>
              <a:rPr lang="en-US" sz="2000" dirty="0" smtClean="0">
                <a:latin typeface="Times New Roman" panose="02020603050405020304" pitchFamily="18" charset="0"/>
                <a:cs typeface="Times New Roman" panose="02020603050405020304" pitchFamily="18" charset="0"/>
              </a:rPr>
              <a:t>the Gaya districts</a:t>
            </a:r>
            <a:r>
              <a:rPr lang="en-US" sz="2000" dirty="0">
                <a:latin typeface="Times New Roman" panose="02020603050405020304" pitchFamily="18" charset="0"/>
                <a:cs typeface="Times New Roman" panose="02020603050405020304" pitchFamily="18" charset="0"/>
              </a:rPr>
              <a:t>, several problems were encountered, including inadequate staff, confidentiality and anonymity, quality of </a:t>
            </a:r>
            <a:r>
              <a:rPr lang="en-US" sz="2000" dirty="0" smtClean="0">
                <a:latin typeface="Times New Roman" panose="02020603050405020304" pitchFamily="18" charset="0"/>
                <a:cs typeface="Times New Roman" panose="02020603050405020304" pitchFamily="18" charset="0"/>
              </a:rPr>
              <a:t>data.</a:t>
            </a:r>
          </a:p>
          <a:p>
            <a:endParaRPr lang="en-IN" sz="2000" dirty="0"/>
          </a:p>
        </p:txBody>
      </p:sp>
      <p:sp>
        <p:nvSpPr>
          <p:cNvPr id="4" name="Slide Number Placeholder 3">
            <a:extLst>
              <a:ext uri="{FF2B5EF4-FFF2-40B4-BE49-F238E27FC236}">
                <a16:creationId xmlns:a16="http://schemas.microsoft.com/office/drawing/2014/main" id="{D1486BD3-7B28-3873-3378-A9DBB9E3B3DD}"/>
              </a:ext>
            </a:extLst>
          </p:cNvPr>
          <p:cNvSpPr>
            <a:spLocks noGrp="1"/>
          </p:cNvSpPr>
          <p:nvPr>
            <p:ph type="sldNum" sz="quarter" idx="12"/>
          </p:nvPr>
        </p:nvSpPr>
        <p:spPr/>
        <p:txBody>
          <a:bodyPr/>
          <a:lstStyle/>
          <a:p>
            <a:fld id="{26AD20E6-394B-4DF0-96A5-9647FF39C943}" type="slidenum">
              <a:rPr lang="en-IN" smtClean="0"/>
              <a:t>11</a:t>
            </a:fld>
            <a:endParaRPr lang="en-IN"/>
          </a:p>
        </p:txBody>
      </p:sp>
      <p:pic>
        <p:nvPicPr>
          <p:cNvPr id="6" name="Picture 5">
            <a:extLst>
              <a:ext uri="{FF2B5EF4-FFF2-40B4-BE49-F238E27FC236}">
                <a16:creationId xmlns:a16="http://schemas.microsoft.com/office/drawing/2014/main" id="{B5261C97-CF15-220B-FFE7-145AE48C1E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Tree>
    <p:extLst>
      <p:ext uri="{BB962C8B-B14F-4D97-AF65-F5344CB8AC3E}">
        <p14:creationId xmlns:p14="http://schemas.microsoft.com/office/powerpoint/2010/main" val="26162708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59676-68AE-B31D-2B17-777B3CE4CB84}"/>
              </a:ext>
            </a:extLst>
          </p:cNvPr>
          <p:cNvSpPr>
            <a:spLocks noGrp="1"/>
          </p:cNvSpPr>
          <p:nvPr>
            <p:ph type="title"/>
          </p:nvPr>
        </p:nvSpPr>
        <p:spPr>
          <a:xfrm>
            <a:off x="838200" y="119255"/>
            <a:ext cx="10515600" cy="880350"/>
          </a:xfrm>
        </p:spPr>
        <p:txBody>
          <a:bodyPr/>
          <a:lstStyle/>
          <a:p>
            <a:pPr algn="ctr"/>
            <a:r>
              <a:rPr lang="en-IN" b="1" dirty="0" smtClean="0"/>
              <a:t>Discussion</a:t>
            </a:r>
            <a:endParaRPr lang="en-IN" b="1" dirty="0"/>
          </a:p>
        </p:txBody>
      </p:sp>
      <p:sp>
        <p:nvSpPr>
          <p:cNvPr id="4" name="Slide Number Placeholder 3">
            <a:extLst>
              <a:ext uri="{FF2B5EF4-FFF2-40B4-BE49-F238E27FC236}">
                <a16:creationId xmlns:a16="http://schemas.microsoft.com/office/drawing/2014/main" id="{A55A2AEE-BCF7-2356-2A0D-334825D425B5}"/>
              </a:ext>
            </a:extLst>
          </p:cNvPr>
          <p:cNvSpPr>
            <a:spLocks noGrp="1"/>
          </p:cNvSpPr>
          <p:nvPr>
            <p:ph type="sldNum" sz="quarter" idx="12"/>
          </p:nvPr>
        </p:nvSpPr>
        <p:spPr/>
        <p:txBody>
          <a:bodyPr/>
          <a:lstStyle/>
          <a:p>
            <a:fld id="{26AD20E6-394B-4DF0-96A5-9647FF39C943}" type="slidenum">
              <a:rPr lang="en-IN" smtClean="0"/>
              <a:t>12</a:t>
            </a:fld>
            <a:endParaRPr lang="en-IN"/>
          </a:p>
        </p:txBody>
      </p:sp>
      <p:pic>
        <p:nvPicPr>
          <p:cNvPr id="6" name="Picture 5">
            <a:extLst>
              <a:ext uri="{FF2B5EF4-FFF2-40B4-BE49-F238E27FC236}">
                <a16:creationId xmlns:a16="http://schemas.microsoft.com/office/drawing/2014/main" id="{67E54A9D-4B6F-6671-1709-E2CF64355D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484"/>
            <a:ext cx="2695903" cy="1268959"/>
          </a:xfrm>
          <a:prstGeom prst="rect">
            <a:avLst/>
          </a:prstGeom>
        </p:spPr>
      </p:pic>
      <p:sp>
        <p:nvSpPr>
          <p:cNvPr id="8" name="TextBox 7"/>
          <p:cNvSpPr txBox="1"/>
          <p:nvPr/>
        </p:nvSpPr>
        <p:spPr>
          <a:xfrm>
            <a:off x="838200" y="1400796"/>
            <a:ext cx="11296073" cy="5201424"/>
          </a:xfrm>
          <a:prstGeom prst="rect">
            <a:avLst/>
          </a:prstGeom>
          <a:noFill/>
        </p:spPr>
        <p:txBody>
          <a:bodyPr wrap="square" rtlCol="0">
            <a:spAutoFit/>
          </a:bodyPr>
          <a:lstStyle/>
          <a:p>
            <a:pPr marL="432000" indent="-285750" algn="just">
              <a:lnSpc>
                <a:spcPct val="150000"/>
              </a:lnSpc>
              <a:buFont typeface="Arial" panose="020B0604020202020204" pitchFamily="34" charset="0"/>
              <a:buChar char="•"/>
            </a:pPr>
            <a:r>
              <a:rPr lang="en-IN" sz="2000" dirty="0">
                <a:latin typeface="Times New Roman" panose="02020603050405020304" pitchFamily="18" charset="0"/>
                <a:cs typeface="Times New Roman" panose="02020603050405020304" pitchFamily="18" charset="0"/>
              </a:rPr>
              <a:t>Community based maternal death reviews are useful to get insights in the causes and contributing factors to maternal death and to identify weaknesses in the maternal health care system from community level up to hospital level. It focusses on maternal care at community and health centre level and therefore goes beyond hospital based audits of maternal death. </a:t>
            </a:r>
            <a:endParaRPr lang="en-IN" sz="1400" dirty="0" smtClean="0">
              <a:latin typeface="Times New Roman" panose="02020603050405020304" pitchFamily="18" charset="0"/>
              <a:cs typeface="Times New Roman" panose="02020603050405020304" pitchFamily="18" charset="0"/>
            </a:endParaRPr>
          </a:p>
          <a:p>
            <a:pPr marL="432000" indent="-285750" algn="just">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Clearly the ability of verbal autopsy to identify exact cause of death is limited. An unusually high level of maternal deaths was attributed to anemia (26%), which may partly represent deaths related to hemorrhage. Earlier researchers who found that medical causes of many maternal deaths were not reported, even when a variety of community methods were used. We are aware that the distribution of medical causes of death is exact in this data set, but it does provide an idea about the major causes of maternal death (PPH) in the community, for which an appropriate strategy can be formulated. This is consistent with findings in other studies that found that verbal autopsies have limited validity in the attribution of maternal deaths to single specific medical causes and that multiple causes of death should be considered in determining program priorities.</a:t>
            </a:r>
            <a:endParaRPr lang="en-IN" sz="2000" dirty="0" smtClean="0">
              <a:latin typeface="Times New Roman" panose="02020603050405020304" pitchFamily="18" charset="0"/>
              <a:cs typeface="Times New Roman" panose="02020603050405020304" pitchFamily="18" charset="0"/>
            </a:endParaRPr>
          </a:p>
          <a:p>
            <a:pPr marL="432000" indent="-285750" algn="just">
              <a:buFont typeface="Arial" panose="020B0604020202020204" pitchFamily="34" charset="0"/>
              <a:buChar char="•"/>
            </a:pPr>
            <a:endParaRPr lang="en-IN" sz="1600" dirty="0"/>
          </a:p>
          <a:p>
            <a:pPr marL="285750" indent="-285750" algn="just">
              <a:buFont typeface="Arial" panose="020B0604020202020204" pitchFamily="34" charset="0"/>
              <a:buChar char="•"/>
            </a:pPr>
            <a:endParaRPr lang="en-IN" sz="1600" dirty="0"/>
          </a:p>
        </p:txBody>
      </p:sp>
    </p:spTree>
    <p:extLst>
      <p:ext uri="{BB962C8B-B14F-4D97-AF65-F5344CB8AC3E}">
        <p14:creationId xmlns:p14="http://schemas.microsoft.com/office/powerpoint/2010/main" val="23883681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0F6EC-6F74-10E8-AC03-0F3875AD0424}"/>
              </a:ext>
            </a:extLst>
          </p:cNvPr>
          <p:cNvSpPr>
            <a:spLocks noGrp="1"/>
          </p:cNvSpPr>
          <p:nvPr>
            <p:ph type="title"/>
          </p:nvPr>
        </p:nvSpPr>
        <p:spPr>
          <a:xfrm>
            <a:off x="838200" y="388609"/>
            <a:ext cx="10515600" cy="1325563"/>
          </a:xfrm>
        </p:spPr>
        <p:txBody>
          <a:bodyPr/>
          <a:lstStyle/>
          <a:p>
            <a:pPr algn="ctr"/>
            <a:r>
              <a:rPr lang="en-IN" b="1" dirty="0"/>
              <a:t>Limitations of the Study</a:t>
            </a:r>
          </a:p>
        </p:txBody>
      </p:sp>
      <p:sp>
        <p:nvSpPr>
          <p:cNvPr id="3" name="Content Placeholder 2">
            <a:extLst>
              <a:ext uri="{FF2B5EF4-FFF2-40B4-BE49-F238E27FC236}">
                <a16:creationId xmlns:a16="http://schemas.microsoft.com/office/drawing/2014/main" id="{8BBDAC66-4BC0-4A4F-5501-A4915ECD4DA8}"/>
              </a:ext>
            </a:extLst>
          </p:cNvPr>
          <p:cNvSpPr>
            <a:spLocks noGrp="1"/>
          </p:cNvSpPr>
          <p:nvPr>
            <p:ph idx="1"/>
          </p:nvPr>
        </p:nvSpPr>
        <p:spPr>
          <a:xfrm>
            <a:off x="838200" y="1849109"/>
            <a:ext cx="10744200" cy="4351338"/>
          </a:xfrm>
        </p:spPr>
        <p:txBody>
          <a:bodyPr/>
          <a:lstStyle/>
          <a:p>
            <a:pPr algn="just"/>
            <a:r>
              <a:rPr lang="en-IN" dirty="0" smtClean="0"/>
              <a:t>Limited time span to conduct the study.</a:t>
            </a:r>
          </a:p>
          <a:p>
            <a:pPr algn="just"/>
            <a:r>
              <a:rPr lang="en-IN" dirty="0" smtClean="0"/>
              <a:t>No document of evidence of medical history due to Social </a:t>
            </a:r>
            <a:r>
              <a:rPr lang="en-IN" dirty="0"/>
              <a:t>S</a:t>
            </a:r>
            <a:r>
              <a:rPr lang="en-IN" dirty="0" smtClean="0"/>
              <a:t>tigmas. </a:t>
            </a:r>
          </a:p>
          <a:p>
            <a:pPr algn="just"/>
            <a:r>
              <a:rPr lang="en-IN" dirty="0" smtClean="0"/>
              <a:t>The committee members assigned by the NHM to conduct the maternal audit have not been available in every audit. </a:t>
            </a:r>
          </a:p>
          <a:p>
            <a:pPr algn="just"/>
            <a:r>
              <a:rPr lang="en-IN" dirty="0" smtClean="0"/>
              <a:t>Maternal death is reported in HMIS accurately but not audited properly.</a:t>
            </a:r>
          </a:p>
          <a:p>
            <a:pPr algn="just"/>
            <a:r>
              <a:rPr lang="en-US" dirty="0"/>
              <a:t>The MDR can tell us a great deal about the process leading to maternal deaths. However, it cannot tell us much about the level and medical causes of maternal </a:t>
            </a:r>
            <a:r>
              <a:rPr lang="en-US" dirty="0" smtClean="0"/>
              <a:t>deaths.</a:t>
            </a:r>
            <a:r>
              <a:rPr lang="en-IN" dirty="0" smtClean="0"/>
              <a:t> </a:t>
            </a:r>
            <a:endParaRPr lang="en-IN" dirty="0" smtClean="0"/>
          </a:p>
        </p:txBody>
      </p:sp>
      <p:sp>
        <p:nvSpPr>
          <p:cNvPr id="5" name="Slide Number Placeholder 4">
            <a:extLst>
              <a:ext uri="{FF2B5EF4-FFF2-40B4-BE49-F238E27FC236}">
                <a16:creationId xmlns:a16="http://schemas.microsoft.com/office/drawing/2014/main" id="{5D7BD38B-06EE-DC64-6828-3A96DC5B67D0}"/>
              </a:ext>
            </a:extLst>
          </p:cNvPr>
          <p:cNvSpPr>
            <a:spLocks noGrp="1"/>
          </p:cNvSpPr>
          <p:nvPr>
            <p:ph type="sldNum" sz="quarter" idx="12"/>
          </p:nvPr>
        </p:nvSpPr>
        <p:spPr>
          <a:xfrm>
            <a:off x="8610600" y="6379834"/>
            <a:ext cx="2743200" cy="365125"/>
          </a:xfrm>
        </p:spPr>
        <p:txBody>
          <a:bodyPr/>
          <a:lstStyle/>
          <a:p>
            <a:fld id="{26AD20E6-394B-4DF0-96A5-9647FF39C943}" type="slidenum">
              <a:rPr lang="en-IN" smtClean="0"/>
              <a:t>13</a:t>
            </a:fld>
            <a:endParaRPr lang="en-IN"/>
          </a:p>
        </p:txBody>
      </p:sp>
      <p:pic>
        <p:nvPicPr>
          <p:cNvPr id="6" name="Picture 5">
            <a:extLst>
              <a:ext uri="{FF2B5EF4-FFF2-40B4-BE49-F238E27FC236}">
                <a16:creationId xmlns:a16="http://schemas.microsoft.com/office/drawing/2014/main" id="{62BF899B-1AA7-BB0B-B7E4-F54105A89E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695903" cy="1268959"/>
          </a:xfrm>
          <a:prstGeom prst="rect">
            <a:avLst/>
          </a:prstGeom>
        </p:spPr>
      </p:pic>
    </p:spTree>
    <p:extLst>
      <p:ext uri="{BB962C8B-B14F-4D97-AF65-F5344CB8AC3E}">
        <p14:creationId xmlns:p14="http://schemas.microsoft.com/office/powerpoint/2010/main" val="31922245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65BDE-C1E4-2068-7ED7-1D9DDC4B3A10}"/>
              </a:ext>
            </a:extLst>
          </p:cNvPr>
          <p:cNvSpPr>
            <a:spLocks noGrp="1"/>
          </p:cNvSpPr>
          <p:nvPr>
            <p:ph type="title"/>
          </p:nvPr>
        </p:nvSpPr>
        <p:spPr/>
        <p:txBody>
          <a:bodyPr/>
          <a:lstStyle/>
          <a:p>
            <a:pPr algn="ctr"/>
            <a:r>
              <a:rPr lang="en-IN" b="1" dirty="0"/>
              <a:t>Conclusion</a:t>
            </a:r>
          </a:p>
        </p:txBody>
      </p:sp>
      <p:sp>
        <p:nvSpPr>
          <p:cNvPr id="3" name="Content Placeholder 2">
            <a:extLst>
              <a:ext uri="{FF2B5EF4-FFF2-40B4-BE49-F238E27FC236}">
                <a16:creationId xmlns:a16="http://schemas.microsoft.com/office/drawing/2014/main" id="{C37621F9-57FC-03A7-2EE3-925A45765D10}"/>
              </a:ext>
            </a:extLst>
          </p:cNvPr>
          <p:cNvSpPr>
            <a:spLocks noGrp="1"/>
          </p:cNvSpPr>
          <p:nvPr>
            <p:ph idx="1"/>
          </p:nvPr>
        </p:nvSpPr>
        <p:spPr>
          <a:xfrm>
            <a:off x="563418" y="1825625"/>
            <a:ext cx="11166764" cy="4351338"/>
          </a:xfrm>
        </p:spPr>
        <p:txBody>
          <a:bodyPr/>
          <a:lstStyle/>
          <a:p>
            <a:pPr marL="0" indent="0" algn="just">
              <a:buNone/>
            </a:pPr>
            <a:r>
              <a:rPr lang="en-US" dirty="0">
                <a:latin typeface="Times New Roman" panose="02020603050405020304" pitchFamily="18" charset="0"/>
                <a:cs typeface="Times New Roman" panose="02020603050405020304" pitchFamily="18" charset="0"/>
              </a:rPr>
              <a:t>The project contributed to redressing some gaps in </a:t>
            </a:r>
            <a:r>
              <a:rPr lang="en-US" dirty="0" smtClean="0">
                <a:latin typeface="Times New Roman" panose="02020603050405020304" pitchFamily="18" charset="0"/>
                <a:cs typeface="Times New Roman" panose="02020603050405020304" pitchFamily="18" charset="0"/>
              </a:rPr>
              <a:t>MDR. </a:t>
            </a:r>
            <a:r>
              <a:rPr lang="en-IN" dirty="0" smtClean="0">
                <a:latin typeface="Times New Roman" panose="02020603050405020304" pitchFamily="18" charset="0"/>
                <a:cs typeface="Times New Roman" panose="02020603050405020304" pitchFamily="18" charset="0"/>
              </a:rPr>
              <a:t>Lack </a:t>
            </a:r>
            <a:r>
              <a:rPr lang="en-IN" dirty="0">
                <a:latin typeface="Times New Roman" panose="02020603050405020304" pitchFamily="18" charset="0"/>
                <a:cs typeface="Times New Roman" panose="02020603050405020304" pitchFamily="18" charset="0"/>
              </a:rPr>
              <a:t>of alertness leading to in-transit deaths too have contributed in maternal deaths signalling towards the need for implementation of referral </a:t>
            </a:r>
            <a:r>
              <a:rPr lang="en-IN" dirty="0" smtClean="0">
                <a:latin typeface="Times New Roman" panose="02020603050405020304" pitchFamily="18" charset="0"/>
                <a:cs typeface="Times New Roman" panose="02020603050405020304" pitchFamily="18" charset="0"/>
              </a:rPr>
              <a:t>protocols.</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Unless </a:t>
            </a:r>
            <a:r>
              <a:rPr lang="en-US" dirty="0">
                <a:latin typeface="Times New Roman" panose="02020603050405020304" pitchFamily="18" charset="0"/>
                <a:cs typeface="Times New Roman" panose="02020603050405020304" pitchFamily="18" charset="0"/>
              </a:rPr>
              <a:t>completeness and accuracy of information is ensured and capacity of staff enhanced for planning at district level, sustainability and impact of MDR on health systems cannot be ensured. The State government should invest resources in addressing concerns which may hamper effective </a:t>
            </a:r>
            <a:r>
              <a:rPr lang="en-US" dirty="0" smtClean="0">
                <a:latin typeface="Times New Roman" panose="02020603050405020304" pitchFamily="18" charset="0"/>
                <a:cs typeface="Times New Roman" panose="02020603050405020304" pitchFamily="18" charset="0"/>
              </a:rPr>
              <a:t>implementation. There should be strong monitoring and supervision programme to monitor ASHA’s payment in order to maintain transparency in the mechanism.</a:t>
            </a:r>
            <a:endParaRPr lang="en-IN"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520413FC-7659-4BBD-06AF-798C6C1C0116}"/>
              </a:ext>
            </a:extLst>
          </p:cNvPr>
          <p:cNvSpPr>
            <a:spLocks noGrp="1"/>
          </p:cNvSpPr>
          <p:nvPr>
            <p:ph type="sldNum" sz="quarter" idx="12"/>
          </p:nvPr>
        </p:nvSpPr>
        <p:spPr/>
        <p:txBody>
          <a:bodyPr/>
          <a:lstStyle/>
          <a:p>
            <a:fld id="{26AD20E6-394B-4DF0-96A5-9647FF39C943}" type="slidenum">
              <a:rPr lang="en-IN" smtClean="0"/>
              <a:t>14</a:t>
            </a:fld>
            <a:endParaRPr lang="en-IN"/>
          </a:p>
        </p:txBody>
      </p:sp>
      <p:pic>
        <p:nvPicPr>
          <p:cNvPr id="6" name="Picture 5">
            <a:extLst>
              <a:ext uri="{FF2B5EF4-FFF2-40B4-BE49-F238E27FC236}">
                <a16:creationId xmlns:a16="http://schemas.microsoft.com/office/drawing/2014/main" id="{945CF6E8-DCFB-270F-3407-DF7FB02549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Tree>
    <p:extLst>
      <p:ext uri="{BB962C8B-B14F-4D97-AF65-F5344CB8AC3E}">
        <p14:creationId xmlns:p14="http://schemas.microsoft.com/office/powerpoint/2010/main" val="16443279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40CEC-B205-D614-ACFB-9620DEF0A59E}"/>
              </a:ext>
            </a:extLst>
          </p:cNvPr>
          <p:cNvSpPr>
            <a:spLocks noGrp="1"/>
          </p:cNvSpPr>
          <p:nvPr>
            <p:ph type="title"/>
          </p:nvPr>
        </p:nvSpPr>
        <p:spPr/>
        <p:txBody>
          <a:bodyPr/>
          <a:lstStyle/>
          <a:p>
            <a:pPr algn="ctr"/>
            <a:r>
              <a:rPr lang="en-IN" b="1" dirty="0" smtClean="0"/>
              <a:t>References</a:t>
            </a:r>
            <a:endParaRPr lang="en-IN" b="1" dirty="0"/>
          </a:p>
        </p:txBody>
      </p:sp>
      <p:sp>
        <p:nvSpPr>
          <p:cNvPr id="3" name="Content Placeholder 2">
            <a:extLst>
              <a:ext uri="{FF2B5EF4-FFF2-40B4-BE49-F238E27FC236}">
                <a16:creationId xmlns:a16="http://schemas.microsoft.com/office/drawing/2014/main" id="{3E6CD5A5-350C-07B1-88E3-70F677EEF1DB}"/>
              </a:ext>
            </a:extLst>
          </p:cNvPr>
          <p:cNvSpPr>
            <a:spLocks noGrp="1"/>
          </p:cNvSpPr>
          <p:nvPr>
            <p:ph idx="1"/>
          </p:nvPr>
        </p:nvSpPr>
        <p:spPr>
          <a:xfrm>
            <a:off x="1099793" y="1552576"/>
            <a:ext cx="9992413" cy="4118629"/>
          </a:xfrm>
        </p:spPr>
        <p:txBody>
          <a:bodyPr>
            <a:normAutofit fontScale="92500" lnSpcReduction="10000"/>
          </a:bodyPr>
          <a:lstStyle/>
          <a:p>
            <a:pPr marL="0" indent="0" algn="just">
              <a:lnSpc>
                <a:spcPct val="150000"/>
              </a:lnSpc>
              <a:buNone/>
            </a:pPr>
            <a:r>
              <a:rPr lang="en-IN" sz="1400" b="1" dirty="0" smtClean="0">
                <a:latin typeface="Times New Roman" panose="02020603050405020304" pitchFamily="18" charset="0"/>
                <a:cs typeface="Times New Roman" panose="02020603050405020304" pitchFamily="18" charset="0"/>
              </a:rPr>
              <a:t>1. </a:t>
            </a:r>
            <a:r>
              <a:rPr lang="en-IN" sz="1400" b="1" dirty="0">
                <a:latin typeface="Times New Roman" panose="02020603050405020304" pitchFamily="18" charset="0"/>
                <a:cs typeface="Times New Roman" panose="02020603050405020304" pitchFamily="18" charset="0"/>
              </a:rPr>
              <a:t>Singh S, Murthy GVS, </a:t>
            </a:r>
            <a:r>
              <a:rPr lang="en-IN" sz="1400" b="1" dirty="0" err="1">
                <a:latin typeface="Times New Roman" panose="02020603050405020304" pitchFamily="18" charset="0"/>
                <a:cs typeface="Times New Roman" panose="02020603050405020304" pitchFamily="18" charset="0"/>
              </a:rPr>
              <a:t>Thippaiah</a:t>
            </a:r>
            <a:r>
              <a:rPr lang="en-IN" sz="1400" b="1" dirty="0">
                <a:latin typeface="Times New Roman" panose="02020603050405020304" pitchFamily="18" charset="0"/>
                <a:cs typeface="Times New Roman" panose="02020603050405020304" pitchFamily="18" charset="0"/>
              </a:rPr>
              <a:t> A, </a:t>
            </a:r>
            <a:r>
              <a:rPr lang="en-IN" sz="1400" b="1" dirty="0" err="1">
                <a:latin typeface="Times New Roman" panose="02020603050405020304" pitchFamily="18" charset="0"/>
                <a:cs typeface="Times New Roman" panose="02020603050405020304" pitchFamily="18" charset="0"/>
              </a:rPr>
              <a:t>Upadhyaya</a:t>
            </a:r>
            <a:r>
              <a:rPr lang="en-IN" sz="1400" b="1" dirty="0">
                <a:latin typeface="Times New Roman" panose="02020603050405020304" pitchFamily="18" charset="0"/>
                <a:cs typeface="Times New Roman" panose="02020603050405020304" pitchFamily="18" charset="0"/>
              </a:rPr>
              <a:t> S, Krishna M, Shukla R, et al. Community based maternal death review: lessons learned from ten districts in Andhra Pradesh, India. </a:t>
            </a:r>
            <a:r>
              <a:rPr lang="en-IN" sz="1400" b="1" dirty="0" err="1">
                <a:latin typeface="Times New Roman" panose="02020603050405020304" pitchFamily="18" charset="0"/>
                <a:cs typeface="Times New Roman" panose="02020603050405020304" pitchFamily="18" charset="0"/>
              </a:rPr>
              <a:t>Matern</a:t>
            </a:r>
            <a:r>
              <a:rPr lang="en-IN" sz="1400" b="1" dirty="0">
                <a:latin typeface="Times New Roman" panose="02020603050405020304" pitchFamily="18" charset="0"/>
                <a:cs typeface="Times New Roman" panose="02020603050405020304" pitchFamily="18" charset="0"/>
              </a:rPr>
              <a:t> Child Health J [Internet]. 2015;19(7):1447–54. Available from: </a:t>
            </a:r>
            <a:r>
              <a:rPr lang="en-IN" sz="1400" b="1" dirty="0">
                <a:latin typeface="Times New Roman" panose="02020603050405020304" pitchFamily="18" charset="0"/>
                <a:cs typeface="Times New Roman" panose="02020603050405020304" pitchFamily="18" charset="0"/>
                <a:hlinkClick r:id="rId2"/>
              </a:rPr>
              <a:t>http://dx.doi.org/10.1007/s10995-015-1678-1</a:t>
            </a:r>
            <a:endParaRPr lang="en-IN" sz="1400" b="1" dirty="0">
              <a:latin typeface="Times New Roman" panose="02020603050405020304" pitchFamily="18" charset="0"/>
              <a:cs typeface="Times New Roman" panose="02020603050405020304" pitchFamily="18" charset="0"/>
            </a:endParaRPr>
          </a:p>
          <a:p>
            <a:pPr marL="0" indent="0" algn="just">
              <a:lnSpc>
                <a:spcPct val="150000"/>
              </a:lnSpc>
              <a:buNone/>
            </a:pPr>
            <a:r>
              <a:rPr lang="en-IN" sz="1400" b="1" dirty="0" smtClean="0">
                <a:latin typeface="Times New Roman" panose="02020603050405020304" pitchFamily="18" charset="0"/>
                <a:cs typeface="Times New Roman" panose="02020603050405020304" pitchFamily="18" charset="0"/>
              </a:rPr>
              <a:t>2. </a:t>
            </a:r>
            <a:r>
              <a:rPr lang="en-US" sz="1400" b="1" dirty="0" err="1">
                <a:latin typeface="Times New Roman" panose="02020603050405020304" pitchFamily="18" charset="0"/>
                <a:cs typeface="Times New Roman" panose="02020603050405020304" pitchFamily="18" charset="0"/>
              </a:rPr>
              <a:t>Kongnyuy</a:t>
            </a:r>
            <a:r>
              <a:rPr lang="en-US" sz="1400" b="1" dirty="0">
                <a:latin typeface="Times New Roman" panose="02020603050405020304" pitchFamily="18" charset="0"/>
                <a:cs typeface="Times New Roman" panose="02020603050405020304" pitchFamily="18" charset="0"/>
              </a:rPr>
              <a:t> EJ, </a:t>
            </a:r>
            <a:r>
              <a:rPr lang="en-US" sz="1400" b="1" dirty="0" err="1">
                <a:latin typeface="Times New Roman" panose="02020603050405020304" pitchFamily="18" charset="0"/>
                <a:cs typeface="Times New Roman" panose="02020603050405020304" pitchFamily="18" charset="0"/>
              </a:rPr>
              <a:t>Mlava</a:t>
            </a:r>
            <a:r>
              <a:rPr lang="en-US" sz="1400" b="1" dirty="0">
                <a:latin typeface="Times New Roman" panose="02020603050405020304" pitchFamily="18" charset="0"/>
                <a:cs typeface="Times New Roman" panose="02020603050405020304" pitchFamily="18" charset="0"/>
              </a:rPr>
              <a:t> G, van den </a:t>
            </a:r>
            <a:r>
              <a:rPr lang="en-US" sz="1400" b="1" dirty="0" err="1">
                <a:latin typeface="Times New Roman" panose="02020603050405020304" pitchFamily="18" charset="0"/>
                <a:cs typeface="Times New Roman" panose="02020603050405020304" pitchFamily="18" charset="0"/>
              </a:rPr>
              <a:t>Broek</a:t>
            </a:r>
            <a:r>
              <a:rPr lang="en-US" sz="1400" b="1" dirty="0">
                <a:latin typeface="Times New Roman" panose="02020603050405020304" pitchFamily="18" charset="0"/>
                <a:cs typeface="Times New Roman" panose="02020603050405020304" pitchFamily="18" charset="0"/>
              </a:rPr>
              <a:t> N. Facility-based maternal death review in three districts in the central region of Malawi: an analysis of causes and characteristics of maternal deaths. </a:t>
            </a:r>
            <a:r>
              <a:rPr lang="en-US" sz="1400" b="1" dirty="0" err="1">
                <a:latin typeface="Times New Roman" panose="02020603050405020304" pitchFamily="18" charset="0"/>
                <a:cs typeface="Times New Roman" panose="02020603050405020304" pitchFamily="18" charset="0"/>
              </a:rPr>
              <a:t>Womens</a:t>
            </a:r>
            <a:r>
              <a:rPr lang="en-US" sz="1400" b="1" dirty="0">
                <a:latin typeface="Times New Roman" panose="02020603050405020304" pitchFamily="18" charset="0"/>
                <a:cs typeface="Times New Roman" panose="02020603050405020304" pitchFamily="18" charset="0"/>
              </a:rPr>
              <a:t> Health Issues [Internet]. 2009;19(1):14–20. Available from: </a:t>
            </a:r>
            <a:r>
              <a:rPr lang="en-US" sz="1400" b="1" dirty="0">
                <a:latin typeface="Times New Roman" panose="02020603050405020304" pitchFamily="18" charset="0"/>
                <a:cs typeface="Times New Roman" panose="02020603050405020304" pitchFamily="18" charset="0"/>
                <a:hlinkClick r:id="rId3"/>
              </a:rPr>
              <a:t>http://</a:t>
            </a:r>
            <a:r>
              <a:rPr lang="en-US" sz="1400" b="1" dirty="0" smtClean="0">
                <a:latin typeface="Times New Roman" panose="02020603050405020304" pitchFamily="18" charset="0"/>
                <a:cs typeface="Times New Roman" panose="02020603050405020304" pitchFamily="18" charset="0"/>
                <a:hlinkClick r:id="rId3"/>
              </a:rPr>
              <a:t>dx.doi.org/10.1016/j.whi.2008.09.008</a:t>
            </a:r>
            <a:endParaRPr lang="en-US" sz="1400" b="1" dirty="0" smtClean="0">
              <a:latin typeface="Times New Roman" panose="02020603050405020304" pitchFamily="18" charset="0"/>
              <a:cs typeface="Times New Roman" panose="02020603050405020304" pitchFamily="18" charset="0"/>
            </a:endParaRPr>
          </a:p>
          <a:p>
            <a:pPr marL="0" indent="0" algn="just">
              <a:lnSpc>
                <a:spcPct val="150000"/>
              </a:lnSpc>
              <a:buNone/>
            </a:pPr>
            <a:r>
              <a:rPr lang="en-US" sz="1400" b="1" dirty="0" smtClean="0">
                <a:latin typeface="Times New Roman" panose="02020603050405020304" pitchFamily="18" charset="0"/>
                <a:cs typeface="Times New Roman" panose="02020603050405020304" pitchFamily="18" charset="0"/>
              </a:rPr>
              <a:t>3. </a:t>
            </a:r>
            <a:r>
              <a:rPr lang="en-US" sz="1400" b="1" dirty="0" err="1" smtClean="0">
                <a:latin typeface="Times New Roman" panose="02020603050405020304" pitchFamily="18" charset="0"/>
                <a:cs typeface="Times New Roman" panose="02020603050405020304" pitchFamily="18" charset="0"/>
              </a:rPr>
              <a:t>Hofman</a:t>
            </a:r>
            <a:r>
              <a:rPr lang="en-US" sz="1400" b="1" dirty="0" smtClean="0">
                <a:latin typeface="Times New Roman" panose="02020603050405020304" pitchFamily="18" charset="0"/>
                <a:cs typeface="Times New Roman" panose="02020603050405020304" pitchFamily="18" charset="0"/>
              </a:rPr>
              <a:t> </a:t>
            </a:r>
            <a:r>
              <a:rPr lang="en-US" sz="1400" b="1" dirty="0">
                <a:latin typeface="Times New Roman" panose="02020603050405020304" pitchFamily="18" charset="0"/>
                <a:cs typeface="Times New Roman" panose="02020603050405020304" pitchFamily="18" charset="0"/>
              </a:rPr>
              <a:t>JJ, </a:t>
            </a:r>
            <a:r>
              <a:rPr lang="en-US" sz="1400" b="1" dirty="0" err="1">
                <a:latin typeface="Times New Roman" panose="02020603050405020304" pitchFamily="18" charset="0"/>
                <a:cs typeface="Times New Roman" panose="02020603050405020304" pitchFamily="18" charset="0"/>
              </a:rPr>
              <a:t>Sibande</a:t>
            </a:r>
            <a:r>
              <a:rPr lang="en-US" sz="1400" b="1" dirty="0">
                <a:latin typeface="Times New Roman" panose="02020603050405020304" pitchFamily="18" charset="0"/>
                <a:cs typeface="Times New Roman" panose="02020603050405020304" pitchFamily="18" charset="0"/>
              </a:rPr>
              <a:t> MN. Review of community based maternal deaths in </a:t>
            </a:r>
            <a:r>
              <a:rPr lang="en-US" sz="1400" b="1" dirty="0" err="1">
                <a:latin typeface="Times New Roman" panose="02020603050405020304" pitchFamily="18" charset="0"/>
                <a:cs typeface="Times New Roman" panose="02020603050405020304" pitchFamily="18" charset="0"/>
              </a:rPr>
              <a:t>Mangochi</a:t>
            </a:r>
            <a:r>
              <a:rPr lang="en-US" sz="1400" b="1" dirty="0">
                <a:latin typeface="Times New Roman" panose="02020603050405020304" pitchFamily="18" charset="0"/>
                <a:cs typeface="Times New Roman" panose="02020603050405020304" pitchFamily="18" charset="0"/>
              </a:rPr>
              <a:t> district. Malawi Med J [Internet]. 2006;17(3). Available from: http://</a:t>
            </a:r>
            <a:r>
              <a:rPr lang="en-US" sz="1400" b="1" dirty="0" smtClean="0">
                <a:latin typeface="Times New Roman" panose="02020603050405020304" pitchFamily="18" charset="0"/>
                <a:cs typeface="Times New Roman" panose="02020603050405020304" pitchFamily="18" charset="0"/>
              </a:rPr>
              <a:t>dx.doi.org/10.4314/mmj.v17i3.10884</a:t>
            </a:r>
            <a:endParaRPr lang="en-IN" sz="1400" b="1" dirty="0" smtClean="0">
              <a:latin typeface="Times New Roman" panose="02020603050405020304" pitchFamily="18" charset="0"/>
              <a:cs typeface="Times New Roman" panose="02020603050405020304" pitchFamily="18" charset="0"/>
            </a:endParaRPr>
          </a:p>
          <a:p>
            <a:pPr marL="0" indent="0" algn="just">
              <a:lnSpc>
                <a:spcPct val="150000"/>
              </a:lnSpc>
              <a:buNone/>
            </a:pPr>
            <a:r>
              <a:rPr lang="en-IN" sz="1400" b="1" dirty="0" smtClean="0">
                <a:latin typeface="Times New Roman" panose="02020603050405020304" pitchFamily="18" charset="0"/>
                <a:cs typeface="Times New Roman" panose="02020603050405020304" pitchFamily="18" charset="0"/>
              </a:rPr>
              <a:t>4.Ronsmans </a:t>
            </a:r>
            <a:r>
              <a:rPr lang="en-IN" sz="1400" b="1" dirty="0">
                <a:latin typeface="Times New Roman" panose="02020603050405020304" pitchFamily="18" charset="0"/>
                <a:cs typeface="Times New Roman" panose="02020603050405020304" pitchFamily="18" charset="0"/>
              </a:rPr>
              <a:t>C, </a:t>
            </a:r>
            <a:r>
              <a:rPr lang="en-IN" sz="1400" b="1" dirty="0" err="1">
                <a:latin typeface="Times New Roman" panose="02020603050405020304" pitchFamily="18" charset="0"/>
                <a:cs typeface="Times New Roman" panose="02020603050405020304" pitchFamily="18" charset="0"/>
              </a:rPr>
              <a:t>Vanneste</a:t>
            </a:r>
            <a:r>
              <a:rPr lang="en-IN" sz="1400" b="1" dirty="0">
                <a:latin typeface="Times New Roman" panose="02020603050405020304" pitchFamily="18" charset="0"/>
                <a:cs typeface="Times New Roman" panose="02020603050405020304" pitchFamily="18" charset="0"/>
              </a:rPr>
              <a:t> AM, Chakraborty J, Van </a:t>
            </a:r>
            <a:r>
              <a:rPr lang="en-IN" sz="1400" b="1" dirty="0" err="1">
                <a:latin typeface="Times New Roman" panose="02020603050405020304" pitchFamily="18" charset="0"/>
                <a:cs typeface="Times New Roman" panose="02020603050405020304" pitchFamily="18" charset="0"/>
              </a:rPr>
              <a:t>Ginneken</a:t>
            </a:r>
            <a:r>
              <a:rPr lang="en-IN" sz="1400" b="1" dirty="0">
                <a:latin typeface="Times New Roman" panose="02020603050405020304" pitchFamily="18" charset="0"/>
                <a:cs typeface="Times New Roman" panose="02020603050405020304" pitchFamily="18" charset="0"/>
              </a:rPr>
              <a:t> J. A comparison of three verbal autopsy methods to ascertain levels and causes of maternal deaths in </a:t>
            </a:r>
            <a:r>
              <a:rPr lang="en-IN" sz="1400" b="1" dirty="0" err="1">
                <a:latin typeface="Times New Roman" panose="02020603050405020304" pitchFamily="18" charset="0"/>
                <a:cs typeface="Times New Roman" panose="02020603050405020304" pitchFamily="18" charset="0"/>
              </a:rPr>
              <a:t>Matlab</a:t>
            </a:r>
            <a:r>
              <a:rPr lang="en-IN" sz="1400" b="1" dirty="0">
                <a:latin typeface="Times New Roman" panose="02020603050405020304" pitchFamily="18" charset="0"/>
                <a:cs typeface="Times New Roman" panose="02020603050405020304" pitchFamily="18" charset="0"/>
              </a:rPr>
              <a:t>, Bangladesh. </a:t>
            </a:r>
            <a:r>
              <a:rPr lang="en-IN" sz="1400" b="1" dirty="0" err="1">
                <a:latin typeface="Times New Roman" panose="02020603050405020304" pitchFamily="18" charset="0"/>
                <a:cs typeface="Times New Roman" panose="02020603050405020304" pitchFamily="18" charset="0"/>
              </a:rPr>
              <a:t>Int</a:t>
            </a:r>
            <a:r>
              <a:rPr lang="en-IN" sz="1400" b="1" dirty="0">
                <a:latin typeface="Times New Roman" panose="02020603050405020304" pitchFamily="18" charset="0"/>
                <a:cs typeface="Times New Roman" panose="02020603050405020304" pitchFamily="18" charset="0"/>
              </a:rPr>
              <a:t> J </a:t>
            </a:r>
            <a:r>
              <a:rPr lang="en-IN" sz="1400" b="1" dirty="0" err="1">
                <a:latin typeface="Times New Roman" panose="02020603050405020304" pitchFamily="18" charset="0"/>
                <a:cs typeface="Times New Roman" panose="02020603050405020304" pitchFamily="18" charset="0"/>
              </a:rPr>
              <a:t>Epidemiol</a:t>
            </a:r>
            <a:r>
              <a:rPr lang="en-IN" sz="1400" b="1" dirty="0">
                <a:latin typeface="Times New Roman" panose="02020603050405020304" pitchFamily="18" charset="0"/>
                <a:cs typeface="Times New Roman" panose="02020603050405020304" pitchFamily="18" charset="0"/>
              </a:rPr>
              <a:t>. 1998;27(4):660–6. Medline 30. </a:t>
            </a:r>
            <a:endParaRPr lang="en-IN" sz="1400" b="1" dirty="0" smtClean="0">
              <a:latin typeface="Times New Roman" panose="02020603050405020304" pitchFamily="18" charset="0"/>
              <a:cs typeface="Times New Roman" panose="02020603050405020304" pitchFamily="18" charset="0"/>
            </a:endParaRPr>
          </a:p>
          <a:p>
            <a:pPr marL="0" indent="0" algn="just">
              <a:lnSpc>
                <a:spcPct val="150000"/>
              </a:lnSpc>
              <a:buNone/>
            </a:pPr>
            <a:r>
              <a:rPr lang="en-IN" sz="1400" b="1" dirty="0" smtClean="0">
                <a:latin typeface="Times New Roman" panose="02020603050405020304" pitchFamily="18" charset="0"/>
                <a:cs typeface="Times New Roman" panose="02020603050405020304" pitchFamily="18" charset="0"/>
              </a:rPr>
              <a:t>5.Sloan </a:t>
            </a:r>
            <a:r>
              <a:rPr lang="en-IN" sz="1400" b="1" dirty="0">
                <a:latin typeface="Times New Roman" panose="02020603050405020304" pitchFamily="18" charset="0"/>
                <a:cs typeface="Times New Roman" panose="02020603050405020304" pitchFamily="18" charset="0"/>
              </a:rPr>
              <a:t>NL, Langer A, Hernandez B, Romero M, </a:t>
            </a:r>
            <a:r>
              <a:rPr lang="en-IN" sz="1400" b="1" dirty="0" err="1">
                <a:latin typeface="Times New Roman" panose="02020603050405020304" pitchFamily="18" charset="0"/>
                <a:cs typeface="Times New Roman" panose="02020603050405020304" pitchFamily="18" charset="0"/>
              </a:rPr>
              <a:t>Winikoff</a:t>
            </a:r>
            <a:r>
              <a:rPr lang="en-IN" sz="1400" b="1" dirty="0">
                <a:latin typeface="Times New Roman" panose="02020603050405020304" pitchFamily="18" charset="0"/>
                <a:cs typeface="Times New Roman" panose="02020603050405020304" pitchFamily="18" charset="0"/>
              </a:rPr>
              <a:t> B. The </a:t>
            </a:r>
            <a:r>
              <a:rPr lang="en-IN" sz="1400" b="1" dirty="0" err="1">
                <a:latin typeface="Times New Roman" panose="02020603050405020304" pitchFamily="18" charset="0"/>
                <a:cs typeface="Times New Roman" panose="02020603050405020304" pitchFamily="18" charset="0"/>
              </a:rPr>
              <a:t>etiology</a:t>
            </a:r>
            <a:r>
              <a:rPr lang="en-IN" sz="1400" b="1" dirty="0">
                <a:latin typeface="Times New Roman" panose="02020603050405020304" pitchFamily="18" charset="0"/>
                <a:cs typeface="Times New Roman" panose="02020603050405020304" pitchFamily="18" charset="0"/>
              </a:rPr>
              <a:t> of maternal mortality in developing countries: what do verbal autopsies tell us? Bull World Health Organ. 2001;79:805–10. Medline</a:t>
            </a:r>
          </a:p>
        </p:txBody>
      </p:sp>
      <p:sp>
        <p:nvSpPr>
          <p:cNvPr id="5" name="Slide Number Placeholder 4">
            <a:extLst>
              <a:ext uri="{FF2B5EF4-FFF2-40B4-BE49-F238E27FC236}">
                <a16:creationId xmlns:a16="http://schemas.microsoft.com/office/drawing/2014/main" id="{65778F48-EED0-0966-D30D-CA2F4B9E882F}"/>
              </a:ext>
            </a:extLst>
          </p:cNvPr>
          <p:cNvSpPr>
            <a:spLocks noGrp="1"/>
          </p:cNvSpPr>
          <p:nvPr>
            <p:ph type="sldNum" sz="quarter" idx="12"/>
          </p:nvPr>
        </p:nvSpPr>
        <p:spPr/>
        <p:txBody>
          <a:bodyPr/>
          <a:lstStyle/>
          <a:p>
            <a:fld id="{26AD20E6-394B-4DF0-96A5-9647FF39C943}" type="slidenum">
              <a:rPr lang="en-IN" smtClean="0"/>
              <a:t>15</a:t>
            </a:fld>
            <a:endParaRPr lang="en-IN"/>
          </a:p>
        </p:txBody>
      </p:sp>
      <p:sp>
        <p:nvSpPr>
          <p:cNvPr id="6" name="Rectangle 1"/>
          <p:cNvSpPr>
            <a:spLocks noChangeArrowheads="1"/>
          </p:cNvSpPr>
          <p:nvPr/>
        </p:nvSpPr>
        <p:spPr bwMode="auto">
          <a:xfrm>
            <a:off x="1153539" y="1346090"/>
            <a:ext cx="1804216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4" name="Rectangle 4"/>
          <p:cNvSpPr>
            <a:spLocks noChangeArrowheads="1"/>
          </p:cNvSpPr>
          <p:nvPr/>
        </p:nvSpPr>
        <p:spPr bwMode="auto">
          <a:xfrm>
            <a:off x="2812658" y="278401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492437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A40DA-CCAF-AA4D-F02C-E8A499F3A7C1}"/>
              </a:ext>
            </a:extLst>
          </p:cNvPr>
          <p:cNvSpPr>
            <a:spLocks noGrp="1"/>
          </p:cNvSpPr>
          <p:nvPr>
            <p:ph type="ctrTitle"/>
          </p:nvPr>
        </p:nvSpPr>
        <p:spPr>
          <a:xfrm>
            <a:off x="1347951" y="1953636"/>
            <a:ext cx="9144000" cy="2387600"/>
          </a:xfrm>
        </p:spPr>
        <p:txBody>
          <a:bodyPr>
            <a:normAutofit/>
          </a:bodyPr>
          <a:lstStyle/>
          <a:p>
            <a:r>
              <a:rPr lang="en-IN" sz="8000" dirty="0">
                <a:latin typeface="Amaranth" panose="02000503050000020004" pitchFamily="2" charset="0"/>
              </a:rPr>
              <a:t>Thank You</a:t>
            </a:r>
          </a:p>
        </p:txBody>
      </p:sp>
      <p:sp>
        <p:nvSpPr>
          <p:cNvPr id="4" name="Slide Number Placeholder 3">
            <a:extLst>
              <a:ext uri="{FF2B5EF4-FFF2-40B4-BE49-F238E27FC236}">
                <a16:creationId xmlns:a16="http://schemas.microsoft.com/office/drawing/2014/main" id="{33C20748-CF29-ED49-B8D8-5DEBC4A531CC}"/>
              </a:ext>
            </a:extLst>
          </p:cNvPr>
          <p:cNvSpPr>
            <a:spLocks noGrp="1"/>
          </p:cNvSpPr>
          <p:nvPr>
            <p:ph type="sldNum" sz="quarter" idx="12"/>
          </p:nvPr>
        </p:nvSpPr>
        <p:spPr/>
        <p:txBody>
          <a:bodyPr/>
          <a:lstStyle/>
          <a:p>
            <a:fld id="{26AD20E6-394B-4DF0-96A5-9647FF39C943}" type="slidenum">
              <a:rPr lang="en-IN" smtClean="0"/>
              <a:t>16</a:t>
            </a:fld>
            <a:endParaRPr lang="en-IN"/>
          </a:p>
        </p:txBody>
      </p:sp>
      <p:pic>
        <p:nvPicPr>
          <p:cNvPr id="6" name="Picture 5">
            <a:extLst>
              <a:ext uri="{FF2B5EF4-FFF2-40B4-BE49-F238E27FC236}">
                <a16:creationId xmlns:a16="http://schemas.microsoft.com/office/drawing/2014/main" id="{EDC1BA95-363B-4D43-B4A1-2FAE931EE5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Tree>
    <p:extLst>
      <p:ext uri="{BB962C8B-B14F-4D97-AF65-F5344CB8AC3E}">
        <p14:creationId xmlns:p14="http://schemas.microsoft.com/office/powerpoint/2010/main" val="36752462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1393A-C23C-A11B-B552-8F3AB06E5AFD}"/>
              </a:ext>
            </a:extLst>
          </p:cNvPr>
          <p:cNvSpPr>
            <a:spLocks noGrp="1"/>
          </p:cNvSpPr>
          <p:nvPr>
            <p:ph type="title"/>
          </p:nvPr>
        </p:nvSpPr>
        <p:spPr/>
        <p:txBody>
          <a:bodyPr/>
          <a:lstStyle/>
          <a:p>
            <a:pPr algn="ctr"/>
            <a:r>
              <a:rPr lang="en-IN" b="1" dirty="0"/>
              <a:t>Pictorial Journey (1/2)</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78692" y="1690688"/>
            <a:ext cx="5215096" cy="4351338"/>
          </a:xfrm>
        </p:spPr>
      </p:pic>
      <p:sp>
        <p:nvSpPr>
          <p:cNvPr id="4" name="Slide Number Placeholder 3">
            <a:extLst>
              <a:ext uri="{FF2B5EF4-FFF2-40B4-BE49-F238E27FC236}">
                <a16:creationId xmlns:a16="http://schemas.microsoft.com/office/drawing/2014/main" id="{AB27019A-DBE3-DD9F-379F-7EBC515DB707}"/>
              </a:ext>
            </a:extLst>
          </p:cNvPr>
          <p:cNvSpPr>
            <a:spLocks noGrp="1"/>
          </p:cNvSpPr>
          <p:nvPr>
            <p:ph type="sldNum" sz="quarter" idx="12"/>
          </p:nvPr>
        </p:nvSpPr>
        <p:spPr/>
        <p:txBody>
          <a:bodyPr/>
          <a:lstStyle/>
          <a:p>
            <a:fld id="{26AD20E6-394B-4DF0-96A5-9647FF39C943}" type="slidenum">
              <a:rPr lang="en-IN" smtClean="0"/>
              <a:t>17</a:t>
            </a:fld>
            <a:endParaRPr lang="en-IN"/>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9673" y="1690688"/>
            <a:ext cx="6003635" cy="4351338"/>
          </a:xfrm>
          <a:prstGeom prst="rect">
            <a:avLst/>
          </a:prstGeom>
        </p:spPr>
      </p:pic>
    </p:spTree>
    <p:extLst>
      <p:ext uri="{BB962C8B-B14F-4D97-AF65-F5344CB8AC3E}">
        <p14:creationId xmlns:p14="http://schemas.microsoft.com/office/powerpoint/2010/main" val="23339345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1393A-C23C-A11B-B552-8F3AB06E5AFD}"/>
              </a:ext>
            </a:extLst>
          </p:cNvPr>
          <p:cNvSpPr>
            <a:spLocks noGrp="1"/>
          </p:cNvSpPr>
          <p:nvPr>
            <p:ph type="title"/>
          </p:nvPr>
        </p:nvSpPr>
        <p:spPr/>
        <p:txBody>
          <a:bodyPr/>
          <a:lstStyle/>
          <a:p>
            <a:pPr algn="ctr"/>
            <a:r>
              <a:rPr lang="en-IN" b="1" dirty="0"/>
              <a:t>Pictorial Journey (2/2)</a:t>
            </a:r>
          </a:p>
        </p:txBody>
      </p:sp>
      <p:sp>
        <p:nvSpPr>
          <p:cNvPr id="4" name="Slide Number Placeholder 3">
            <a:extLst>
              <a:ext uri="{FF2B5EF4-FFF2-40B4-BE49-F238E27FC236}">
                <a16:creationId xmlns:a16="http://schemas.microsoft.com/office/drawing/2014/main" id="{F7512292-B42A-7AC1-7086-3818B43D08E8}"/>
              </a:ext>
            </a:extLst>
          </p:cNvPr>
          <p:cNvSpPr>
            <a:spLocks noGrp="1"/>
          </p:cNvSpPr>
          <p:nvPr>
            <p:ph type="sldNum" sz="quarter" idx="12"/>
          </p:nvPr>
        </p:nvSpPr>
        <p:spPr/>
        <p:txBody>
          <a:bodyPr/>
          <a:lstStyle/>
          <a:p>
            <a:fld id="{26AD20E6-394B-4DF0-96A5-9647FF39C943}" type="slidenum">
              <a:rPr lang="en-IN" smtClean="0"/>
              <a:t>18</a:t>
            </a:fld>
            <a:endParaRPr lang="en-IN"/>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94216" y="1613188"/>
            <a:ext cx="5146002" cy="4351338"/>
          </a:xfr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84202" y="1603230"/>
            <a:ext cx="5792162" cy="4361296"/>
          </a:xfrm>
          <a:prstGeom prst="rect">
            <a:avLst/>
          </a:prstGeom>
        </p:spPr>
      </p:pic>
    </p:spTree>
    <p:extLst>
      <p:ext uri="{BB962C8B-B14F-4D97-AF65-F5344CB8AC3E}">
        <p14:creationId xmlns:p14="http://schemas.microsoft.com/office/powerpoint/2010/main" val="41122842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7B543-DD16-00A8-C1EC-FE337C972327}"/>
              </a:ext>
            </a:extLst>
          </p:cNvPr>
          <p:cNvSpPr>
            <a:spLocks noGrp="1"/>
          </p:cNvSpPr>
          <p:nvPr>
            <p:ph type="title"/>
          </p:nvPr>
        </p:nvSpPr>
        <p:spPr>
          <a:xfrm>
            <a:off x="838200" y="365125"/>
            <a:ext cx="10515600" cy="909493"/>
          </a:xfrm>
        </p:spPr>
        <p:txBody>
          <a:bodyPr/>
          <a:lstStyle/>
          <a:p>
            <a:pPr algn="ctr"/>
            <a:r>
              <a:rPr lang="en-IN" b="1" dirty="0"/>
              <a:t>Screenshot of Approval</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812309" y="1274618"/>
            <a:ext cx="4341091" cy="5081732"/>
          </a:xfrm>
          <a:ln>
            <a:solidFill>
              <a:schemeClr val="tx1"/>
            </a:solidFill>
          </a:ln>
        </p:spPr>
      </p:pic>
      <p:sp>
        <p:nvSpPr>
          <p:cNvPr id="5" name="Slide Number Placeholder 4">
            <a:extLst>
              <a:ext uri="{FF2B5EF4-FFF2-40B4-BE49-F238E27FC236}">
                <a16:creationId xmlns:a16="http://schemas.microsoft.com/office/drawing/2014/main" id="{56EDD3CD-7AAF-DDBA-4AB5-4451EC072935}"/>
              </a:ext>
            </a:extLst>
          </p:cNvPr>
          <p:cNvSpPr>
            <a:spLocks noGrp="1"/>
          </p:cNvSpPr>
          <p:nvPr>
            <p:ph type="sldNum" sz="quarter" idx="12"/>
          </p:nvPr>
        </p:nvSpPr>
        <p:spPr/>
        <p:txBody>
          <a:bodyPr/>
          <a:lstStyle/>
          <a:p>
            <a:fld id="{26AD20E6-394B-4DF0-96A5-9647FF39C943}" type="slidenum">
              <a:rPr lang="en-IN" smtClean="0"/>
              <a:t>2</a:t>
            </a:fld>
            <a:endParaRPr lang="en-IN"/>
          </a:p>
        </p:txBody>
      </p:sp>
    </p:spTree>
    <p:extLst>
      <p:ext uri="{BB962C8B-B14F-4D97-AF65-F5344CB8AC3E}">
        <p14:creationId xmlns:p14="http://schemas.microsoft.com/office/powerpoint/2010/main" val="1061890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72094-D36A-007C-818C-6DC4FC39F74F}"/>
              </a:ext>
            </a:extLst>
          </p:cNvPr>
          <p:cNvSpPr>
            <a:spLocks noGrp="1"/>
          </p:cNvSpPr>
          <p:nvPr>
            <p:ph type="title"/>
          </p:nvPr>
        </p:nvSpPr>
        <p:spPr/>
        <p:txBody>
          <a:bodyPr/>
          <a:lstStyle/>
          <a:p>
            <a:pPr algn="ctr"/>
            <a:r>
              <a:rPr lang="en-IN" b="1" dirty="0"/>
              <a:t>Introduction </a:t>
            </a:r>
          </a:p>
        </p:txBody>
      </p:sp>
      <p:sp>
        <p:nvSpPr>
          <p:cNvPr id="3" name="Content Placeholder 2">
            <a:extLst>
              <a:ext uri="{FF2B5EF4-FFF2-40B4-BE49-F238E27FC236}">
                <a16:creationId xmlns:a16="http://schemas.microsoft.com/office/drawing/2014/main" id="{2DB44169-B653-8FCC-211C-27ABE8FE014A}"/>
              </a:ext>
            </a:extLst>
          </p:cNvPr>
          <p:cNvSpPr>
            <a:spLocks noGrp="1"/>
          </p:cNvSpPr>
          <p:nvPr>
            <p:ph idx="1"/>
          </p:nvPr>
        </p:nvSpPr>
        <p:spPr>
          <a:xfrm>
            <a:off x="838200" y="1825625"/>
            <a:ext cx="6015182" cy="4351338"/>
          </a:xfrm>
        </p:spPr>
        <p:txBody>
          <a:bodyPr>
            <a:normAutofit fontScale="85000" lnSpcReduction="20000"/>
          </a:bodyPr>
          <a:lstStyle/>
          <a:p>
            <a:pPr algn="just">
              <a:lnSpc>
                <a:spcPct val="150000"/>
              </a:lnSpc>
            </a:pPr>
            <a:r>
              <a:rPr lang="en-GB" dirty="0">
                <a:latin typeface="Times New Roman" panose="02020603050405020304" pitchFamily="18" charset="0"/>
                <a:cs typeface="Times New Roman" panose="02020603050405020304" pitchFamily="18" charset="0"/>
              </a:rPr>
              <a:t>Introduced by govt. of India under NHM in RCH-II programme.</a:t>
            </a:r>
          </a:p>
          <a:p>
            <a:pPr algn="just">
              <a:lnSpc>
                <a:spcPct val="150000"/>
              </a:lnSpc>
            </a:pPr>
            <a:r>
              <a:rPr lang="en-GB" dirty="0">
                <a:latin typeface="Times New Roman" panose="02020603050405020304" pitchFamily="18" charset="0"/>
                <a:cs typeface="Times New Roman" panose="02020603050405020304" pitchFamily="18" charset="0"/>
              </a:rPr>
              <a:t>Aimed at improving maternal mortality and morbidity by improving the quality of obstetric care.</a:t>
            </a:r>
          </a:p>
          <a:p>
            <a:pPr algn="just">
              <a:lnSpc>
                <a:spcPct val="150000"/>
              </a:lnSpc>
            </a:pPr>
            <a:r>
              <a:rPr lang="en-GB" dirty="0">
                <a:latin typeface="Times New Roman" panose="02020603050405020304" pitchFamily="18" charset="0"/>
                <a:cs typeface="Times New Roman" panose="02020603050405020304" pitchFamily="18" charset="0"/>
              </a:rPr>
              <a:t>It identifies the causes of deaths at all levels and analyse the delays that cause </a:t>
            </a:r>
            <a:r>
              <a:rPr lang="en-GB" dirty="0" smtClean="0">
                <a:latin typeface="Times New Roman" panose="02020603050405020304" pitchFamily="18" charset="0"/>
                <a:cs typeface="Times New Roman" panose="02020603050405020304" pitchFamily="18" charset="0"/>
              </a:rPr>
              <a:t>deaths.</a:t>
            </a:r>
            <a:endParaRPr lang="en-GB"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98B9F59A-EE54-15E1-6F90-F1AB79C0DCE7}"/>
              </a:ext>
            </a:extLst>
          </p:cNvPr>
          <p:cNvSpPr>
            <a:spLocks noGrp="1"/>
          </p:cNvSpPr>
          <p:nvPr>
            <p:ph type="sldNum" sz="quarter" idx="12"/>
          </p:nvPr>
        </p:nvSpPr>
        <p:spPr/>
        <p:txBody>
          <a:bodyPr/>
          <a:lstStyle/>
          <a:p>
            <a:fld id="{26AD20E6-394B-4DF0-96A5-9647FF39C943}" type="slidenum">
              <a:rPr lang="en-IN" smtClean="0"/>
              <a:t>3</a:t>
            </a:fld>
            <a:endParaRPr lang="en-IN"/>
          </a:p>
        </p:txBody>
      </p:sp>
      <p:pic>
        <p:nvPicPr>
          <p:cNvPr id="6" name="Picture 5">
            <a:extLst>
              <a:ext uri="{FF2B5EF4-FFF2-40B4-BE49-F238E27FC236}">
                <a16:creationId xmlns:a16="http://schemas.microsoft.com/office/drawing/2014/main" id="{623EA6A3-2D9E-C718-EBF4-5B7AFD95B0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pic>
        <p:nvPicPr>
          <p:cNvPr id="7" name="Picture 6" descr="Diagram&#10;&#10;Description automatically generated">
            <a:extLst>
              <a:ext uri="{FF2B5EF4-FFF2-40B4-BE49-F238E27FC236}">
                <a16:creationId xmlns:a16="http://schemas.microsoft.com/office/drawing/2014/main" id="{4F27DB4A-1A8C-475C-B1C2-DC0D8B9608ED}"/>
              </a:ext>
            </a:extLst>
          </p:cNvPr>
          <p:cNvPicPr>
            <a:picLocks noChangeAspect="1"/>
          </p:cNvPicPr>
          <p:nvPr/>
        </p:nvPicPr>
        <p:blipFill>
          <a:blip r:embed="rId3"/>
          <a:stretch>
            <a:fillRect/>
          </a:stretch>
        </p:blipFill>
        <p:spPr>
          <a:xfrm>
            <a:off x="7648728" y="1825625"/>
            <a:ext cx="4246691" cy="3518621"/>
          </a:xfrm>
          <a:prstGeom prst="rect">
            <a:avLst/>
          </a:prstGeom>
        </p:spPr>
      </p:pic>
    </p:spTree>
    <p:extLst>
      <p:ext uri="{BB962C8B-B14F-4D97-AF65-F5344CB8AC3E}">
        <p14:creationId xmlns:p14="http://schemas.microsoft.com/office/powerpoint/2010/main" val="23390616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51033-92AE-7D44-CA2A-465B196100C4}"/>
              </a:ext>
            </a:extLst>
          </p:cNvPr>
          <p:cNvSpPr>
            <a:spLocks noGrp="1"/>
          </p:cNvSpPr>
          <p:nvPr>
            <p:ph type="title"/>
          </p:nvPr>
        </p:nvSpPr>
        <p:spPr/>
        <p:txBody>
          <a:bodyPr/>
          <a:lstStyle/>
          <a:p>
            <a:pPr algn="ctr"/>
            <a:r>
              <a:rPr lang="en-IN" b="1" dirty="0"/>
              <a:t>Introduction </a:t>
            </a:r>
          </a:p>
        </p:txBody>
      </p:sp>
      <p:sp>
        <p:nvSpPr>
          <p:cNvPr id="4" name="Slide Number Placeholder 3">
            <a:extLst>
              <a:ext uri="{FF2B5EF4-FFF2-40B4-BE49-F238E27FC236}">
                <a16:creationId xmlns:a16="http://schemas.microsoft.com/office/drawing/2014/main" id="{CE1DBDCD-BFFD-B18E-0A9A-B5A0A5A5AF5C}"/>
              </a:ext>
            </a:extLst>
          </p:cNvPr>
          <p:cNvSpPr>
            <a:spLocks noGrp="1"/>
          </p:cNvSpPr>
          <p:nvPr>
            <p:ph type="sldNum" sz="quarter" idx="12"/>
          </p:nvPr>
        </p:nvSpPr>
        <p:spPr/>
        <p:txBody>
          <a:bodyPr/>
          <a:lstStyle/>
          <a:p>
            <a:fld id="{26AD20E6-394B-4DF0-96A5-9647FF39C943}" type="slidenum">
              <a:rPr lang="en-IN" smtClean="0"/>
              <a:t>4</a:t>
            </a:fld>
            <a:endParaRPr lang="en-IN"/>
          </a:p>
        </p:txBody>
      </p:sp>
      <p:pic>
        <p:nvPicPr>
          <p:cNvPr id="6" name="Picture 5">
            <a:extLst>
              <a:ext uri="{FF2B5EF4-FFF2-40B4-BE49-F238E27FC236}">
                <a16:creationId xmlns:a16="http://schemas.microsoft.com/office/drawing/2014/main" id="{007830A4-8A9B-0EBD-A18C-FE6C0AF23F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pic>
        <p:nvPicPr>
          <p:cNvPr id="7" name="Picture 6"/>
          <p:cNvPicPr>
            <a:picLocks noChangeAspect="1"/>
          </p:cNvPicPr>
          <p:nvPr/>
        </p:nvPicPr>
        <p:blipFill rotWithShape="1">
          <a:blip r:embed="rId3"/>
          <a:srcRect t="13357"/>
          <a:stretch/>
        </p:blipFill>
        <p:spPr>
          <a:xfrm>
            <a:off x="1728787" y="4191474"/>
            <a:ext cx="8763000" cy="2054946"/>
          </a:xfrm>
          <a:prstGeom prst="rect">
            <a:avLst/>
          </a:prstGeom>
        </p:spPr>
      </p:pic>
      <p:pic>
        <p:nvPicPr>
          <p:cNvPr id="8" name="Picture 7"/>
          <p:cNvPicPr>
            <a:picLocks noChangeAspect="1"/>
          </p:cNvPicPr>
          <p:nvPr/>
        </p:nvPicPr>
        <p:blipFill>
          <a:blip r:embed="rId4"/>
          <a:stretch>
            <a:fillRect/>
          </a:stretch>
        </p:blipFill>
        <p:spPr>
          <a:xfrm>
            <a:off x="1576387" y="1172786"/>
            <a:ext cx="8915400" cy="3238500"/>
          </a:xfrm>
          <a:prstGeom prst="rect">
            <a:avLst/>
          </a:prstGeom>
        </p:spPr>
      </p:pic>
    </p:spTree>
    <p:extLst>
      <p:ext uri="{BB962C8B-B14F-4D97-AF65-F5344CB8AC3E}">
        <p14:creationId xmlns:p14="http://schemas.microsoft.com/office/powerpoint/2010/main" val="41561507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904D3-A247-E528-2115-156C18874265}"/>
              </a:ext>
            </a:extLst>
          </p:cNvPr>
          <p:cNvSpPr>
            <a:spLocks noGrp="1"/>
          </p:cNvSpPr>
          <p:nvPr>
            <p:ph type="title"/>
          </p:nvPr>
        </p:nvSpPr>
        <p:spPr/>
        <p:txBody>
          <a:bodyPr/>
          <a:lstStyle/>
          <a:p>
            <a:pPr algn="ctr"/>
            <a:r>
              <a:rPr lang="en-IN" b="1" dirty="0"/>
              <a:t>Objectives </a:t>
            </a:r>
          </a:p>
        </p:txBody>
      </p:sp>
      <p:sp>
        <p:nvSpPr>
          <p:cNvPr id="3" name="Content Placeholder 2">
            <a:extLst>
              <a:ext uri="{FF2B5EF4-FFF2-40B4-BE49-F238E27FC236}">
                <a16:creationId xmlns:a16="http://schemas.microsoft.com/office/drawing/2014/main" id="{8C6D7DE2-7518-3B77-F975-509EE81FC92A}"/>
              </a:ext>
            </a:extLst>
          </p:cNvPr>
          <p:cNvSpPr>
            <a:spLocks noGrp="1"/>
          </p:cNvSpPr>
          <p:nvPr>
            <p:ph idx="1"/>
          </p:nvPr>
        </p:nvSpPr>
        <p:spPr/>
        <p:txBody>
          <a:bodyPr/>
          <a:lstStyle/>
          <a:p>
            <a:pPr lvl="0">
              <a:lnSpc>
                <a:spcPct val="150000"/>
              </a:lnSpc>
            </a:pPr>
            <a:r>
              <a:rPr lang="en-IN" dirty="0" smtClean="0">
                <a:latin typeface="Times New Roman" panose="02020603050405020304" pitchFamily="18" charset="0"/>
                <a:cs typeface="Times New Roman" panose="02020603050405020304" pitchFamily="18" charset="0"/>
              </a:rPr>
              <a:t>To </a:t>
            </a:r>
            <a:r>
              <a:rPr lang="en-IN" dirty="0">
                <a:latin typeface="Times New Roman" panose="02020603050405020304" pitchFamily="18" charset="0"/>
                <a:cs typeface="Times New Roman" panose="02020603050405020304" pitchFamily="18" charset="0"/>
              </a:rPr>
              <a:t>assess the maternal death reporting system in Gaya, Bihar </a:t>
            </a:r>
          </a:p>
          <a:p>
            <a:pPr lvl="0">
              <a:lnSpc>
                <a:spcPct val="150000"/>
              </a:lnSpc>
            </a:pPr>
            <a:r>
              <a:rPr lang="en-IN" dirty="0">
                <a:latin typeface="Times New Roman" panose="02020603050405020304" pitchFamily="18" charset="0"/>
                <a:cs typeface="Times New Roman" panose="02020603050405020304" pitchFamily="18" charset="0"/>
              </a:rPr>
              <a:t>To assess the major cause of maternal death in Gaya, Bihar since 01</a:t>
            </a:r>
            <a:r>
              <a:rPr lang="en-IN" baseline="30000" dirty="0">
                <a:latin typeface="Times New Roman" panose="02020603050405020304" pitchFamily="18" charset="0"/>
                <a:cs typeface="Times New Roman" panose="02020603050405020304" pitchFamily="18" charset="0"/>
              </a:rPr>
              <a:t>st</a:t>
            </a:r>
            <a:r>
              <a:rPr lang="en-IN" dirty="0">
                <a:latin typeface="Times New Roman" panose="02020603050405020304" pitchFamily="18" charset="0"/>
                <a:cs typeface="Times New Roman" panose="02020603050405020304" pitchFamily="18" charset="0"/>
              </a:rPr>
              <a:t> January 2021 till 31</a:t>
            </a:r>
            <a:r>
              <a:rPr lang="en-IN" baseline="30000" dirty="0">
                <a:latin typeface="Times New Roman" panose="02020603050405020304" pitchFamily="18" charset="0"/>
                <a:cs typeface="Times New Roman" panose="02020603050405020304" pitchFamily="18" charset="0"/>
              </a:rPr>
              <a:t>st</a:t>
            </a:r>
            <a:r>
              <a:rPr lang="en-IN" dirty="0">
                <a:latin typeface="Times New Roman" panose="02020603050405020304" pitchFamily="18" charset="0"/>
                <a:cs typeface="Times New Roman" panose="02020603050405020304" pitchFamily="18" charset="0"/>
              </a:rPr>
              <a:t> December 2021.</a:t>
            </a:r>
          </a:p>
          <a:p>
            <a:pPr lvl="0">
              <a:lnSpc>
                <a:spcPct val="150000"/>
              </a:lnSpc>
            </a:pPr>
            <a:r>
              <a:rPr lang="en-IN" dirty="0">
                <a:latin typeface="Times New Roman" panose="02020603050405020304" pitchFamily="18" charset="0"/>
                <a:cs typeface="Times New Roman" panose="02020603050405020304" pitchFamily="18" charset="0"/>
              </a:rPr>
              <a:t>To propose recommendations to overcome discrepancy in reporting system of maternal death.</a:t>
            </a:r>
          </a:p>
        </p:txBody>
      </p:sp>
      <p:sp>
        <p:nvSpPr>
          <p:cNvPr id="4" name="Slide Number Placeholder 3">
            <a:extLst>
              <a:ext uri="{FF2B5EF4-FFF2-40B4-BE49-F238E27FC236}">
                <a16:creationId xmlns:a16="http://schemas.microsoft.com/office/drawing/2014/main" id="{196429B0-60CE-36A6-DD5A-4112E4534701}"/>
              </a:ext>
            </a:extLst>
          </p:cNvPr>
          <p:cNvSpPr>
            <a:spLocks noGrp="1"/>
          </p:cNvSpPr>
          <p:nvPr>
            <p:ph type="sldNum" sz="quarter" idx="12"/>
          </p:nvPr>
        </p:nvSpPr>
        <p:spPr/>
        <p:txBody>
          <a:bodyPr/>
          <a:lstStyle/>
          <a:p>
            <a:fld id="{26AD20E6-394B-4DF0-96A5-9647FF39C943}" type="slidenum">
              <a:rPr lang="en-IN" smtClean="0"/>
              <a:t>5</a:t>
            </a:fld>
            <a:endParaRPr lang="en-IN"/>
          </a:p>
        </p:txBody>
      </p:sp>
      <p:pic>
        <p:nvPicPr>
          <p:cNvPr id="6" name="Picture 5">
            <a:extLst>
              <a:ext uri="{FF2B5EF4-FFF2-40B4-BE49-F238E27FC236}">
                <a16:creationId xmlns:a16="http://schemas.microsoft.com/office/drawing/2014/main" id="{59DE848F-23EA-DD10-7CA9-E5A35CA4CE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Tree>
    <p:extLst>
      <p:ext uri="{BB962C8B-B14F-4D97-AF65-F5344CB8AC3E}">
        <p14:creationId xmlns:p14="http://schemas.microsoft.com/office/powerpoint/2010/main" val="35446878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6DAF6-311E-0255-B1ED-7410C0285961}"/>
              </a:ext>
            </a:extLst>
          </p:cNvPr>
          <p:cNvSpPr>
            <a:spLocks noGrp="1"/>
          </p:cNvSpPr>
          <p:nvPr>
            <p:ph type="title"/>
          </p:nvPr>
        </p:nvSpPr>
        <p:spPr/>
        <p:txBody>
          <a:bodyPr/>
          <a:lstStyle/>
          <a:p>
            <a:pPr algn="ctr"/>
            <a:r>
              <a:rPr lang="en-IN" b="1" dirty="0"/>
              <a:t>Methodology </a:t>
            </a:r>
          </a:p>
        </p:txBody>
      </p:sp>
      <p:sp>
        <p:nvSpPr>
          <p:cNvPr id="3" name="Content Placeholder 2">
            <a:extLst>
              <a:ext uri="{FF2B5EF4-FFF2-40B4-BE49-F238E27FC236}">
                <a16:creationId xmlns:a16="http://schemas.microsoft.com/office/drawing/2014/main" id="{70665C76-273B-9A86-DBC1-54F437B85A44}"/>
              </a:ext>
            </a:extLst>
          </p:cNvPr>
          <p:cNvSpPr>
            <a:spLocks noGrp="1"/>
          </p:cNvSpPr>
          <p:nvPr>
            <p:ph idx="1"/>
          </p:nvPr>
        </p:nvSpPr>
        <p:spPr/>
        <p:txBody>
          <a:bodyPr>
            <a:normAutofit/>
          </a:bodyPr>
          <a:lstStyle/>
          <a:p>
            <a:pPr algn="just">
              <a:lnSpc>
                <a:spcPct val="150000"/>
              </a:lnSpc>
            </a:pPr>
            <a:r>
              <a:rPr lang="en-IN" b="1" dirty="0">
                <a:latin typeface="Times New Roman" panose="02020603050405020304" pitchFamily="18" charset="0"/>
                <a:cs typeface="Times New Roman" panose="02020603050405020304" pitchFamily="18" charset="0"/>
              </a:rPr>
              <a:t>Type of </a:t>
            </a:r>
            <a:r>
              <a:rPr lang="en-IN" b="1" dirty="0" smtClean="0">
                <a:latin typeface="Times New Roman" panose="02020603050405020304" pitchFamily="18" charset="0"/>
                <a:cs typeface="Times New Roman" panose="02020603050405020304" pitchFamily="18" charset="0"/>
              </a:rPr>
              <a:t>study:</a:t>
            </a:r>
            <a:r>
              <a:rPr lang="en-IN" dirty="0" smtClean="0">
                <a:latin typeface="Times New Roman" panose="02020603050405020304" pitchFamily="18" charset="0"/>
                <a:cs typeface="Times New Roman" panose="02020603050405020304" pitchFamily="18" charset="0"/>
              </a:rPr>
              <a:t> Qualitative and Analytical study</a:t>
            </a:r>
            <a:endParaRPr lang="en-IN" dirty="0">
              <a:latin typeface="Times New Roman" panose="02020603050405020304" pitchFamily="18" charset="0"/>
              <a:cs typeface="Times New Roman" panose="02020603050405020304" pitchFamily="18" charset="0"/>
            </a:endParaRPr>
          </a:p>
          <a:p>
            <a:pPr algn="just">
              <a:lnSpc>
                <a:spcPct val="150000"/>
              </a:lnSpc>
            </a:pPr>
            <a:r>
              <a:rPr lang="en-IN" b="1" dirty="0">
                <a:latin typeface="Times New Roman" panose="02020603050405020304" pitchFamily="18" charset="0"/>
                <a:cs typeface="Times New Roman" panose="02020603050405020304" pitchFamily="18" charset="0"/>
              </a:rPr>
              <a:t>Type of data:</a:t>
            </a:r>
            <a:r>
              <a:rPr lang="en-IN" dirty="0">
                <a:latin typeface="Times New Roman" panose="02020603050405020304" pitchFamily="18" charset="0"/>
                <a:cs typeface="Times New Roman" panose="02020603050405020304" pitchFamily="18" charset="0"/>
              </a:rPr>
              <a:t> </a:t>
            </a:r>
            <a:r>
              <a:rPr lang="en-IN" dirty="0" smtClean="0">
                <a:latin typeface="Times New Roman" panose="02020603050405020304" pitchFamily="18" charset="0"/>
                <a:cs typeface="Times New Roman" panose="02020603050405020304" pitchFamily="18" charset="0"/>
              </a:rPr>
              <a:t>Primary </a:t>
            </a:r>
            <a:r>
              <a:rPr lang="en-IN" dirty="0">
                <a:latin typeface="Times New Roman" panose="02020603050405020304" pitchFamily="18" charset="0"/>
                <a:cs typeface="Times New Roman" panose="02020603050405020304" pitchFamily="18" charset="0"/>
              </a:rPr>
              <a:t>data</a:t>
            </a:r>
          </a:p>
          <a:p>
            <a:pPr algn="just">
              <a:lnSpc>
                <a:spcPct val="150000"/>
              </a:lnSpc>
            </a:pPr>
            <a:r>
              <a:rPr lang="en-IN" b="1" dirty="0" smtClean="0">
                <a:latin typeface="Times New Roman" panose="02020603050405020304" pitchFamily="18" charset="0"/>
                <a:cs typeface="Times New Roman" panose="02020603050405020304" pitchFamily="18" charset="0"/>
              </a:rPr>
              <a:t>Data Collection method: </a:t>
            </a:r>
            <a:r>
              <a:rPr lang="en-IN" dirty="0" smtClean="0">
                <a:latin typeface="Times New Roman" panose="02020603050405020304" pitchFamily="18" charset="0"/>
                <a:cs typeface="Times New Roman" panose="02020603050405020304" pitchFamily="18" charset="0"/>
              </a:rPr>
              <a:t>Interviews of deceased mother’s families were conducted using </a:t>
            </a:r>
            <a:r>
              <a:rPr lang="en-IN" dirty="0">
                <a:latin typeface="Times New Roman" panose="02020603050405020304" pitchFamily="18" charset="0"/>
                <a:cs typeface="Times New Roman" panose="02020603050405020304" pitchFamily="18" charset="0"/>
              </a:rPr>
              <a:t>Verbal Autopsy Format for maternal death.</a:t>
            </a:r>
          </a:p>
          <a:p>
            <a:pPr algn="just">
              <a:lnSpc>
                <a:spcPct val="150000"/>
              </a:lnSpc>
            </a:pPr>
            <a:r>
              <a:rPr lang="en-IN" b="1" dirty="0" smtClean="0">
                <a:latin typeface="Times New Roman" panose="02020603050405020304" pitchFamily="18" charset="0"/>
                <a:cs typeface="Times New Roman" panose="02020603050405020304" pitchFamily="18" charset="0"/>
              </a:rPr>
              <a:t>Sample </a:t>
            </a:r>
            <a:r>
              <a:rPr lang="en-IN" b="1" dirty="0">
                <a:latin typeface="Times New Roman" panose="02020603050405020304" pitchFamily="18" charset="0"/>
                <a:cs typeface="Times New Roman" panose="02020603050405020304" pitchFamily="18" charset="0"/>
              </a:rPr>
              <a:t>Size:</a:t>
            </a:r>
            <a:r>
              <a:rPr lang="en-IN" dirty="0">
                <a:latin typeface="Times New Roman" panose="02020603050405020304" pitchFamily="18" charset="0"/>
                <a:cs typeface="Times New Roman" panose="02020603050405020304" pitchFamily="18" charset="0"/>
              </a:rPr>
              <a:t> All female deaths occurring in age group 15-49 in Gaya, Bihar</a:t>
            </a:r>
          </a:p>
          <a:p>
            <a:pPr algn="just">
              <a:lnSpc>
                <a:spcPct val="150000"/>
              </a:lnSpc>
            </a:pPr>
            <a:endParaRPr lang="en-IN"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6E049770-9203-2BD7-A999-EDFBD11B0D06}"/>
              </a:ext>
            </a:extLst>
          </p:cNvPr>
          <p:cNvSpPr>
            <a:spLocks noGrp="1"/>
          </p:cNvSpPr>
          <p:nvPr>
            <p:ph type="sldNum" sz="quarter" idx="12"/>
          </p:nvPr>
        </p:nvSpPr>
        <p:spPr/>
        <p:txBody>
          <a:bodyPr/>
          <a:lstStyle/>
          <a:p>
            <a:fld id="{26AD20E6-394B-4DF0-96A5-9647FF39C943}" type="slidenum">
              <a:rPr lang="en-IN" smtClean="0"/>
              <a:t>6</a:t>
            </a:fld>
            <a:endParaRPr lang="en-IN"/>
          </a:p>
        </p:txBody>
      </p:sp>
      <p:pic>
        <p:nvPicPr>
          <p:cNvPr id="6" name="Picture 5">
            <a:extLst>
              <a:ext uri="{FF2B5EF4-FFF2-40B4-BE49-F238E27FC236}">
                <a16:creationId xmlns:a16="http://schemas.microsoft.com/office/drawing/2014/main" id="{096665F7-D441-D56F-3223-09638E6207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Tree>
    <p:extLst>
      <p:ext uri="{BB962C8B-B14F-4D97-AF65-F5344CB8AC3E}">
        <p14:creationId xmlns:p14="http://schemas.microsoft.com/office/powerpoint/2010/main" val="4591092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672BA-4BE1-529E-07EC-8F4A53233F03}"/>
              </a:ext>
            </a:extLst>
          </p:cNvPr>
          <p:cNvSpPr>
            <a:spLocks noGrp="1"/>
          </p:cNvSpPr>
          <p:nvPr>
            <p:ph type="title"/>
          </p:nvPr>
        </p:nvSpPr>
        <p:spPr/>
        <p:txBody>
          <a:bodyPr/>
          <a:lstStyle/>
          <a:p>
            <a:pPr algn="ctr"/>
            <a:r>
              <a:rPr lang="en-IN" b="1" dirty="0"/>
              <a:t>Methodology </a:t>
            </a:r>
            <a:endParaRPr lang="en-IN" dirty="0"/>
          </a:p>
        </p:txBody>
      </p:sp>
      <p:sp>
        <p:nvSpPr>
          <p:cNvPr id="3" name="Content Placeholder 2">
            <a:extLst>
              <a:ext uri="{FF2B5EF4-FFF2-40B4-BE49-F238E27FC236}">
                <a16:creationId xmlns:a16="http://schemas.microsoft.com/office/drawing/2014/main" id="{C69F77E6-6698-55B6-C98F-1338F8539D37}"/>
              </a:ext>
            </a:extLst>
          </p:cNvPr>
          <p:cNvSpPr>
            <a:spLocks noGrp="1"/>
          </p:cNvSpPr>
          <p:nvPr>
            <p:ph idx="1"/>
          </p:nvPr>
        </p:nvSpPr>
        <p:spPr>
          <a:xfrm>
            <a:off x="699655" y="1847850"/>
            <a:ext cx="10515600" cy="4351338"/>
          </a:xfrm>
        </p:spPr>
        <p:txBody>
          <a:bodyPr>
            <a:normAutofit fontScale="70000" lnSpcReduction="20000"/>
          </a:bodyPr>
          <a:lstStyle/>
          <a:p>
            <a:pPr marL="0" indent="0" algn="just">
              <a:lnSpc>
                <a:spcPct val="150000"/>
              </a:lnSpc>
              <a:buNone/>
            </a:pPr>
            <a:endParaRPr lang="en-IN" i="1" dirty="0" smtClean="0">
              <a:latin typeface="Times New Roman" panose="02020603050405020304" pitchFamily="18" charset="0"/>
              <a:cs typeface="Times New Roman" panose="02020603050405020304" pitchFamily="18" charset="0"/>
            </a:endParaRPr>
          </a:p>
          <a:p>
            <a:pPr algn="just">
              <a:lnSpc>
                <a:spcPct val="150000"/>
              </a:lnSpc>
            </a:pPr>
            <a:r>
              <a:rPr lang="en-IN" b="1" i="1" dirty="0" smtClean="0">
                <a:latin typeface="Times New Roman" panose="02020603050405020304" pitchFamily="18" charset="0"/>
                <a:cs typeface="Times New Roman" panose="02020603050405020304" pitchFamily="18" charset="0"/>
              </a:rPr>
              <a:t>Inclusion </a:t>
            </a:r>
            <a:r>
              <a:rPr lang="en-IN" b="1" dirty="0" smtClean="0">
                <a:latin typeface="Times New Roman" panose="02020603050405020304" pitchFamily="18" charset="0"/>
                <a:cs typeface="Times New Roman" panose="02020603050405020304" pitchFamily="18" charset="0"/>
              </a:rPr>
              <a:t>Criteria</a:t>
            </a:r>
            <a:r>
              <a:rPr lang="en-IN" dirty="0" smtClean="0">
                <a:latin typeface="Times New Roman" panose="02020603050405020304" pitchFamily="18" charset="0"/>
                <a:cs typeface="Times New Roman" panose="02020603050405020304" pitchFamily="18" charset="0"/>
              </a:rPr>
              <a:t>-All the pregnant women who died within the age group 15-49 and those who have  died within 42 days after delivery</a:t>
            </a:r>
            <a:r>
              <a:rPr lang="en-IN" i="1" dirty="0" smtClean="0">
                <a:latin typeface="Times New Roman" panose="02020603050405020304" pitchFamily="18" charset="0"/>
                <a:cs typeface="Times New Roman" panose="02020603050405020304" pitchFamily="18" charset="0"/>
              </a:rPr>
              <a:t>.</a:t>
            </a:r>
          </a:p>
          <a:p>
            <a:pPr algn="just">
              <a:lnSpc>
                <a:spcPct val="150000"/>
              </a:lnSpc>
            </a:pPr>
            <a:r>
              <a:rPr lang="en-IN" b="1" i="1" dirty="0" smtClean="0">
                <a:latin typeface="Times New Roman" panose="02020603050405020304" pitchFamily="18" charset="0"/>
                <a:cs typeface="Times New Roman" panose="02020603050405020304" pitchFamily="18" charset="0"/>
              </a:rPr>
              <a:t>Exclusion criteria</a:t>
            </a:r>
            <a:r>
              <a:rPr lang="en-IN" b="1" dirty="0" smtClean="0">
                <a:latin typeface="Times New Roman" panose="02020603050405020304" pitchFamily="18" charset="0"/>
                <a:cs typeface="Times New Roman" panose="02020603050405020304" pitchFamily="18" charset="0"/>
              </a:rPr>
              <a:t> </a:t>
            </a:r>
            <a:r>
              <a:rPr lang="en-IN" dirty="0" smtClean="0">
                <a:latin typeface="Times New Roman" panose="02020603050405020304" pitchFamily="18" charset="0"/>
                <a:cs typeface="Times New Roman" panose="02020603050405020304" pitchFamily="18" charset="0"/>
              </a:rPr>
              <a:t>involves female deaths occurring in age group below 15 and above 49 years and non pregnant females in age group 15-49 years. </a:t>
            </a:r>
          </a:p>
          <a:p>
            <a:pPr algn="just">
              <a:lnSpc>
                <a:spcPct val="150000"/>
              </a:lnSpc>
            </a:pPr>
            <a:r>
              <a:rPr lang="en-IN" i="1" dirty="0" smtClean="0">
                <a:latin typeface="Times New Roman" panose="02020603050405020304" pitchFamily="18" charset="0"/>
                <a:cs typeface="Times New Roman" panose="02020603050405020304" pitchFamily="18" charset="0"/>
              </a:rPr>
              <a:t>Duration of the study is from January 2021 to December 2021</a:t>
            </a:r>
            <a:r>
              <a:rPr lang="en-IN" dirty="0" smtClean="0">
                <a:latin typeface="Times New Roman" panose="02020603050405020304" pitchFamily="18" charset="0"/>
                <a:cs typeface="Times New Roman" panose="02020603050405020304" pitchFamily="18" charset="0"/>
              </a:rPr>
              <a:t>.</a:t>
            </a:r>
          </a:p>
          <a:p>
            <a:pPr algn="just">
              <a:lnSpc>
                <a:spcPct val="150000"/>
              </a:lnSpc>
            </a:pPr>
            <a:r>
              <a:rPr lang="en-IN" dirty="0" smtClean="0">
                <a:latin typeface="Times New Roman" panose="02020603050405020304" pitchFamily="18" charset="0"/>
                <a:cs typeface="Times New Roman" panose="02020603050405020304" pitchFamily="18" charset="0"/>
              </a:rPr>
              <a:t>Data of interview has been analysed using excel</a:t>
            </a:r>
            <a:r>
              <a:rPr lang="en-IN" i="1" dirty="0" smtClean="0">
                <a:latin typeface="Times New Roman" panose="02020603050405020304" pitchFamily="18" charset="0"/>
                <a:cs typeface="Times New Roman" panose="02020603050405020304" pitchFamily="18" charset="0"/>
              </a:rPr>
              <a:t>. </a:t>
            </a:r>
            <a:r>
              <a:rPr lang="en-IN" dirty="0" smtClean="0">
                <a:latin typeface="Times New Roman" panose="02020603050405020304" pitchFamily="18" charset="0"/>
                <a:cs typeface="Times New Roman" panose="02020603050405020304" pitchFamily="18" charset="0"/>
              </a:rPr>
              <a:t>Data of maternal death has been extracted from the ASHWIN portal and then it has been cross-checked and compared with the HMIS reported data after which actual maternal deaths have been verified.</a:t>
            </a:r>
            <a:endParaRPr lang="en-IN"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EEF90905-61DD-7573-FB83-64447E29ABB1}"/>
              </a:ext>
            </a:extLst>
          </p:cNvPr>
          <p:cNvSpPr>
            <a:spLocks noGrp="1"/>
          </p:cNvSpPr>
          <p:nvPr>
            <p:ph type="sldNum" sz="quarter" idx="12"/>
          </p:nvPr>
        </p:nvSpPr>
        <p:spPr/>
        <p:txBody>
          <a:bodyPr/>
          <a:lstStyle/>
          <a:p>
            <a:fld id="{26AD20E6-394B-4DF0-96A5-9647FF39C943}" type="slidenum">
              <a:rPr lang="en-IN" smtClean="0"/>
              <a:t>7</a:t>
            </a:fld>
            <a:endParaRPr lang="en-IN"/>
          </a:p>
        </p:txBody>
      </p:sp>
      <p:pic>
        <p:nvPicPr>
          <p:cNvPr id="6" name="Picture 5">
            <a:extLst>
              <a:ext uri="{FF2B5EF4-FFF2-40B4-BE49-F238E27FC236}">
                <a16:creationId xmlns:a16="http://schemas.microsoft.com/office/drawing/2014/main" id="{7CA07901-579C-BFCC-7D89-A24BBE44C4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Tree>
    <p:extLst>
      <p:ext uri="{BB962C8B-B14F-4D97-AF65-F5344CB8AC3E}">
        <p14:creationId xmlns:p14="http://schemas.microsoft.com/office/powerpoint/2010/main" val="12062442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E1AFC-9CD1-08C8-0F87-3A71E5733E59}"/>
              </a:ext>
            </a:extLst>
          </p:cNvPr>
          <p:cNvSpPr>
            <a:spLocks noGrp="1"/>
          </p:cNvSpPr>
          <p:nvPr>
            <p:ph type="title"/>
          </p:nvPr>
        </p:nvSpPr>
        <p:spPr/>
        <p:txBody>
          <a:bodyPr/>
          <a:lstStyle/>
          <a:p>
            <a:pPr algn="ctr"/>
            <a:r>
              <a:rPr lang="en-IN" b="1" dirty="0"/>
              <a:t>Results </a:t>
            </a:r>
          </a:p>
        </p:txBody>
      </p:sp>
      <p:sp>
        <p:nvSpPr>
          <p:cNvPr id="4" name="Slide Number Placeholder 3">
            <a:extLst>
              <a:ext uri="{FF2B5EF4-FFF2-40B4-BE49-F238E27FC236}">
                <a16:creationId xmlns:a16="http://schemas.microsoft.com/office/drawing/2014/main" id="{6849D843-D489-0698-8F13-E18D7AC34CCE}"/>
              </a:ext>
            </a:extLst>
          </p:cNvPr>
          <p:cNvSpPr>
            <a:spLocks noGrp="1"/>
          </p:cNvSpPr>
          <p:nvPr>
            <p:ph type="sldNum" sz="quarter" idx="12"/>
          </p:nvPr>
        </p:nvSpPr>
        <p:spPr/>
        <p:txBody>
          <a:bodyPr/>
          <a:lstStyle/>
          <a:p>
            <a:fld id="{26AD20E6-394B-4DF0-96A5-9647FF39C943}" type="slidenum">
              <a:rPr lang="en-IN" smtClean="0"/>
              <a:t>8</a:t>
            </a:fld>
            <a:endParaRPr lang="en-IN"/>
          </a:p>
        </p:txBody>
      </p:sp>
      <p:pic>
        <p:nvPicPr>
          <p:cNvPr id="6" name="Picture 5">
            <a:extLst>
              <a:ext uri="{FF2B5EF4-FFF2-40B4-BE49-F238E27FC236}">
                <a16:creationId xmlns:a16="http://schemas.microsoft.com/office/drawing/2014/main" id="{CC7E35C9-8D50-F7CA-E6F1-C10B29E0AE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graphicFrame>
        <p:nvGraphicFramePr>
          <p:cNvPr id="7" name="Content Placeholder 6"/>
          <p:cNvGraphicFramePr>
            <a:graphicFrameLocks noGrp="1"/>
          </p:cNvGraphicFramePr>
          <p:nvPr>
            <p:ph idx="1"/>
            <p:extLst>
              <p:ext uri="{D42A27DB-BD31-4B8C-83A1-F6EECF244321}">
                <p14:modId xmlns:p14="http://schemas.microsoft.com/office/powerpoint/2010/main" val="1458345484"/>
              </p:ext>
            </p:extLst>
          </p:nvPr>
        </p:nvGraphicFramePr>
        <p:xfrm>
          <a:off x="838200" y="1820718"/>
          <a:ext cx="10515600"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733061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E1AFC-9CD1-08C8-0F87-3A71E5733E59}"/>
              </a:ext>
            </a:extLst>
          </p:cNvPr>
          <p:cNvSpPr>
            <a:spLocks noGrp="1"/>
          </p:cNvSpPr>
          <p:nvPr>
            <p:ph type="title"/>
          </p:nvPr>
        </p:nvSpPr>
        <p:spPr/>
        <p:txBody>
          <a:bodyPr/>
          <a:lstStyle/>
          <a:p>
            <a:pPr algn="ctr"/>
            <a:r>
              <a:rPr lang="en-IN" b="1" dirty="0"/>
              <a:t>Results </a:t>
            </a:r>
          </a:p>
        </p:txBody>
      </p:sp>
      <p:sp>
        <p:nvSpPr>
          <p:cNvPr id="4" name="Slide Number Placeholder 3">
            <a:extLst>
              <a:ext uri="{FF2B5EF4-FFF2-40B4-BE49-F238E27FC236}">
                <a16:creationId xmlns:a16="http://schemas.microsoft.com/office/drawing/2014/main" id="{152510F1-C90F-1644-E1E6-E6F7AEB43F1B}"/>
              </a:ext>
            </a:extLst>
          </p:cNvPr>
          <p:cNvSpPr>
            <a:spLocks noGrp="1"/>
          </p:cNvSpPr>
          <p:nvPr>
            <p:ph type="sldNum" sz="quarter" idx="12"/>
          </p:nvPr>
        </p:nvSpPr>
        <p:spPr/>
        <p:txBody>
          <a:bodyPr/>
          <a:lstStyle/>
          <a:p>
            <a:fld id="{26AD20E6-394B-4DF0-96A5-9647FF39C943}" type="slidenum">
              <a:rPr lang="en-IN" smtClean="0"/>
              <a:t>9</a:t>
            </a:fld>
            <a:endParaRPr lang="en-IN"/>
          </a:p>
        </p:txBody>
      </p:sp>
      <p:pic>
        <p:nvPicPr>
          <p:cNvPr id="6" name="Picture 5">
            <a:extLst>
              <a:ext uri="{FF2B5EF4-FFF2-40B4-BE49-F238E27FC236}">
                <a16:creationId xmlns:a16="http://schemas.microsoft.com/office/drawing/2014/main" id="{FDE056D7-024E-A9C1-BBD7-5EE6669F64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graphicFrame>
        <p:nvGraphicFramePr>
          <p:cNvPr id="8" name="Chart 7"/>
          <p:cNvGraphicFramePr>
            <a:graphicFrameLocks/>
          </p:cNvGraphicFramePr>
          <p:nvPr>
            <p:extLst>
              <p:ext uri="{D42A27DB-BD31-4B8C-83A1-F6EECF244321}">
                <p14:modId xmlns:p14="http://schemas.microsoft.com/office/powerpoint/2010/main" val="4070035368"/>
              </p:ext>
            </p:extLst>
          </p:nvPr>
        </p:nvGraphicFramePr>
        <p:xfrm>
          <a:off x="766618" y="2057400"/>
          <a:ext cx="10658764" cy="390103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1127676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4937</TotalTime>
  <Words>1102</Words>
  <Application>Microsoft Office PowerPoint</Application>
  <PresentationFormat>Widescreen</PresentationFormat>
  <Paragraphs>83</Paragraphs>
  <Slides>18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Amaranth</vt:lpstr>
      <vt:lpstr>Arial</vt:lpstr>
      <vt:lpstr>Calibri</vt:lpstr>
      <vt:lpstr>Calibri Light</vt:lpstr>
      <vt:lpstr>Times New Roman</vt:lpstr>
      <vt:lpstr>Wingdings</vt:lpstr>
      <vt:lpstr>Office Theme</vt:lpstr>
      <vt:lpstr>  Assessment of maternal death reporting system in Gaya   UNICEF, Bihar</vt:lpstr>
      <vt:lpstr>Screenshot of Approval</vt:lpstr>
      <vt:lpstr>Introduction </vt:lpstr>
      <vt:lpstr>Introduction </vt:lpstr>
      <vt:lpstr>Objectives </vt:lpstr>
      <vt:lpstr>Methodology </vt:lpstr>
      <vt:lpstr>Methodology </vt:lpstr>
      <vt:lpstr>Results </vt:lpstr>
      <vt:lpstr>Results </vt:lpstr>
      <vt:lpstr>Results </vt:lpstr>
      <vt:lpstr>Discussion </vt:lpstr>
      <vt:lpstr>Discussion</vt:lpstr>
      <vt:lpstr>Limitations of the Study</vt:lpstr>
      <vt:lpstr>Conclusion</vt:lpstr>
      <vt:lpstr>References</vt:lpstr>
      <vt:lpstr>Thank You</vt:lpstr>
      <vt:lpstr>Pictorial Journey (1/2)</vt:lpstr>
      <vt:lpstr>Pictorial Journey (2/2)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Name Organization</dc:title>
  <dc:creator>Dr. Sidharth Sekhar Mishra</dc:creator>
  <cp:lastModifiedBy>Ruchi Singh</cp:lastModifiedBy>
  <cp:revision>44</cp:revision>
  <dcterms:created xsi:type="dcterms:W3CDTF">2022-05-20T15:11:38Z</dcterms:created>
  <dcterms:modified xsi:type="dcterms:W3CDTF">2022-06-30T09:32:44Z</dcterms:modified>
</cp:coreProperties>
</file>