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7" r:id="rId2"/>
    <p:sldId id="313" r:id="rId3"/>
    <p:sldId id="314" r:id="rId4"/>
    <p:sldId id="298" r:id="rId5"/>
    <p:sldId id="299" r:id="rId6"/>
    <p:sldId id="300" r:id="rId7"/>
    <p:sldId id="301" r:id="rId8"/>
    <p:sldId id="303" r:id="rId9"/>
    <p:sldId id="304" r:id="rId10"/>
    <p:sldId id="262" r:id="rId11"/>
    <p:sldId id="305" r:id="rId12"/>
    <p:sldId id="306" r:id="rId13"/>
    <p:sldId id="307" r:id="rId14"/>
    <p:sldId id="309" r:id="rId15"/>
    <p:sldId id="310" r:id="rId16"/>
    <p:sldId id="292" r:id="rId17"/>
    <p:sldId id="265" r:id="rId18"/>
    <p:sldId id="312" r:id="rId19"/>
    <p:sldId id="267" r:id="rId20"/>
    <p:sldId id="295" r:id="rId21"/>
    <p:sldId id="279"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80" d="100"/>
          <a:sy n="80" d="100"/>
        </p:scale>
        <p:origin x="3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UBHAM\Desktop\final%20THUBAY%20EXCEL%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UBHAM\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UBHAM\Desktop\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UBHAM\Desktop\SHI-RINKI%20EXCE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Sheet4!$A$1</c:f>
              <c:strCache>
                <c:ptCount val="1"/>
                <c:pt idx="0">
                  <c:v>1-20 years</c:v>
                </c:pt>
              </c:strCache>
            </c:strRef>
          </c:tx>
          <c:spPr>
            <a:solidFill>
              <a:schemeClr val="accent1"/>
            </a:solidFill>
            <a:ln>
              <a:noFill/>
            </a:ln>
            <a:effectLst/>
          </c:spPr>
          <c:invertIfNegative val="0"/>
          <c:cat>
            <c:strLit>
              <c:ptCount val="1"/>
              <c:pt idx="0">
                <c:v>2</c:v>
              </c:pt>
              <c:extLst>
                <c:ext xmlns:c15="http://schemas.microsoft.com/office/drawing/2012/chart" uri="{02D57815-91ED-43cb-92C2-25804820EDAC}">
                  <c15:autoCat val="1"/>
                </c:ext>
              </c:extLst>
            </c:strLit>
          </c:cat>
          <c:val>
            <c:numRef>
              <c:f>Sheet4!$C$1</c:f>
              <c:numCache>
                <c:formatCode>General</c:formatCode>
                <c:ptCount val="1"/>
                <c:pt idx="0">
                  <c:v>31</c:v>
                </c:pt>
              </c:numCache>
              <c:extLst/>
            </c:numRef>
          </c:val>
          <c:extLst>
            <c:ext xmlns:c16="http://schemas.microsoft.com/office/drawing/2014/chart" uri="{C3380CC4-5D6E-409C-BE32-E72D297353CC}">
              <c16:uniqueId val="{00000000-0D2B-4F7E-83BA-BB34AFCC66A6}"/>
            </c:ext>
          </c:extLst>
        </c:ser>
        <c:ser>
          <c:idx val="1"/>
          <c:order val="1"/>
          <c:tx>
            <c:strRef>
              <c:f>Sheet4!$A$2</c:f>
              <c:strCache>
                <c:ptCount val="1"/>
                <c:pt idx="0">
                  <c:v>21-40 years</c:v>
                </c:pt>
              </c:strCache>
            </c:strRef>
          </c:tx>
          <c:spPr>
            <a:solidFill>
              <a:schemeClr val="accent2"/>
            </a:solidFill>
            <a:ln>
              <a:noFill/>
            </a:ln>
            <a:effectLst/>
          </c:spPr>
          <c:invertIfNegative val="0"/>
          <c:cat>
            <c:strLit>
              <c:ptCount val="1"/>
              <c:pt idx="0">
                <c:v>2</c:v>
              </c:pt>
              <c:extLst>
                <c:ext xmlns:c15="http://schemas.microsoft.com/office/drawing/2012/chart" uri="{02D57815-91ED-43cb-92C2-25804820EDAC}">
                  <c15:autoCat val="1"/>
                </c:ext>
              </c:extLst>
            </c:strLit>
          </c:cat>
          <c:val>
            <c:numRef>
              <c:f>Sheet4!$C$2</c:f>
              <c:numCache>
                <c:formatCode>General</c:formatCode>
                <c:ptCount val="1"/>
                <c:pt idx="0">
                  <c:v>104</c:v>
                </c:pt>
              </c:numCache>
              <c:extLst/>
            </c:numRef>
          </c:val>
          <c:extLst>
            <c:ext xmlns:c16="http://schemas.microsoft.com/office/drawing/2014/chart" uri="{C3380CC4-5D6E-409C-BE32-E72D297353CC}">
              <c16:uniqueId val="{00000001-0D2B-4F7E-83BA-BB34AFCC66A6}"/>
            </c:ext>
          </c:extLst>
        </c:ser>
        <c:ser>
          <c:idx val="2"/>
          <c:order val="2"/>
          <c:tx>
            <c:strRef>
              <c:f>Sheet4!$A$3</c:f>
              <c:strCache>
                <c:ptCount val="1"/>
                <c:pt idx="0">
                  <c:v>41-60 years</c:v>
                </c:pt>
              </c:strCache>
            </c:strRef>
          </c:tx>
          <c:spPr>
            <a:solidFill>
              <a:schemeClr val="accent3"/>
            </a:solidFill>
            <a:ln>
              <a:noFill/>
            </a:ln>
            <a:effectLst/>
          </c:spPr>
          <c:invertIfNegative val="0"/>
          <c:cat>
            <c:strLit>
              <c:ptCount val="1"/>
              <c:pt idx="0">
                <c:v>2</c:v>
              </c:pt>
              <c:extLst>
                <c:ext xmlns:c15="http://schemas.microsoft.com/office/drawing/2012/chart" uri="{02D57815-91ED-43cb-92C2-25804820EDAC}">
                  <c15:autoCat val="1"/>
                </c:ext>
              </c:extLst>
            </c:strLit>
          </c:cat>
          <c:val>
            <c:numRef>
              <c:f>Sheet4!$C$3</c:f>
              <c:numCache>
                <c:formatCode>General</c:formatCode>
                <c:ptCount val="1"/>
                <c:pt idx="0">
                  <c:v>50</c:v>
                </c:pt>
              </c:numCache>
              <c:extLst/>
            </c:numRef>
          </c:val>
          <c:extLst>
            <c:ext xmlns:c16="http://schemas.microsoft.com/office/drawing/2014/chart" uri="{C3380CC4-5D6E-409C-BE32-E72D297353CC}">
              <c16:uniqueId val="{00000002-0D2B-4F7E-83BA-BB34AFCC66A6}"/>
            </c:ext>
          </c:extLst>
        </c:ser>
        <c:ser>
          <c:idx val="3"/>
          <c:order val="3"/>
          <c:tx>
            <c:strRef>
              <c:f>Sheet4!$A$4</c:f>
              <c:strCache>
                <c:ptCount val="1"/>
                <c:pt idx="0">
                  <c:v>61-80 years</c:v>
                </c:pt>
              </c:strCache>
            </c:strRef>
          </c:tx>
          <c:spPr>
            <a:solidFill>
              <a:schemeClr val="accent4"/>
            </a:solidFill>
            <a:ln>
              <a:noFill/>
            </a:ln>
            <a:effectLst/>
          </c:spPr>
          <c:invertIfNegative val="0"/>
          <c:cat>
            <c:strLit>
              <c:ptCount val="1"/>
              <c:pt idx="0">
                <c:v>2</c:v>
              </c:pt>
              <c:extLst>
                <c:ext xmlns:c15="http://schemas.microsoft.com/office/drawing/2012/chart" uri="{02D57815-91ED-43cb-92C2-25804820EDAC}">
                  <c15:autoCat val="1"/>
                </c:ext>
              </c:extLst>
            </c:strLit>
          </c:cat>
          <c:val>
            <c:numRef>
              <c:f>Sheet4!$C$4</c:f>
              <c:numCache>
                <c:formatCode>General</c:formatCode>
                <c:ptCount val="1"/>
                <c:pt idx="0">
                  <c:v>80</c:v>
                </c:pt>
              </c:numCache>
              <c:extLst/>
            </c:numRef>
          </c:val>
          <c:extLst>
            <c:ext xmlns:c16="http://schemas.microsoft.com/office/drawing/2014/chart" uri="{C3380CC4-5D6E-409C-BE32-E72D297353CC}">
              <c16:uniqueId val="{00000003-0D2B-4F7E-83BA-BB34AFCC66A6}"/>
            </c:ext>
          </c:extLst>
        </c:ser>
        <c:dLbls>
          <c:showLegendKey val="0"/>
          <c:showVal val="0"/>
          <c:showCatName val="0"/>
          <c:showSerName val="0"/>
          <c:showPercent val="0"/>
          <c:showBubbleSize val="0"/>
        </c:dLbls>
        <c:gapWidth val="219"/>
        <c:overlap val="-27"/>
        <c:axId val="597724528"/>
        <c:axId val="597726824"/>
      </c:barChart>
      <c:catAx>
        <c:axId val="597724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726824"/>
        <c:crosses val="autoZero"/>
        <c:auto val="1"/>
        <c:lblAlgn val="ctr"/>
        <c:lblOffset val="100"/>
        <c:noMultiLvlLbl val="0"/>
      </c:catAx>
      <c:valAx>
        <c:axId val="5977268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72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NATIONALITY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2CCD-4F68-8A92-E9DF8293AEE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2CCD-4F68-8A92-E9DF8293AEE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2CCD-4F68-8A92-E9DF8293AE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Sheet1!$R$21:$R$23</c:f>
              <c:strCache>
                <c:ptCount val="3"/>
                <c:pt idx="0">
                  <c:v>INDIA </c:v>
                </c:pt>
                <c:pt idx="1">
                  <c:v>UAE</c:v>
                </c:pt>
                <c:pt idx="2">
                  <c:v>OTHERS</c:v>
                </c:pt>
              </c:strCache>
            </c:strRef>
          </c:cat>
          <c:val>
            <c:numRef>
              <c:f>Sheet1!$S$21:$S$23</c:f>
              <c:numCache>
                <c:formatCode>General</c:formatCode>
                <c:ptCount val="3"/>
                <c:pt idx="0">
                  <c:v>41.5</c:v>
                </c:pt>
                <c:pt idx="1">
                  <c:v>30.5</c:v>
                </c:pt>
                <c:pt idx="2">
                  <c:v>28</c:v>
                </c:pt>
              </c:numCache>
            </c:numRef>
          </c:val>
          <c:extLst>
            <c:ext xmlns:c16="http://schemas.microsoft.com/office/drawing/2014/chart" uri="{C3380CC4-5D6E-409C-BE32-E72D297353CC}">
              <c16:uniqueId val="{00000006-2CCD-4F68-8A92-E9DF8293AEE9}"/>
            </c:ext>
          </c:extLst>
        </c:ser>
        <c:dLbls>
          <c:dLblPos val="ctr"/>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Patient</a:t>
            </a:r>
            <a:r>
              <a:rPr lang="en-US" baseline="0"/>
              <a:t> payement type</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B7D-42E9-956B-8CC01DBE593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B7D-42E9-956B-8CC01DBE59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Sheet5!$I$15:$I$16</c:f>
              <c:strCache>
                <c:ptCount val="2"/>
                <c:pt idx="0">
                  <c:v>SELF PAY</c:v>
                </c:pt>
                <c:pt idx="1">
                  <c:v>INSURANCE</c:v>
                </c:pt>
              </c:strCache>
            </c:strRef>
          </c:cat>
          <c:val>
            <c:numRef>
              <c:f>Sheet5!$J$15:$J$16</c:f>
              <c:numCache>
                <c:formatCode>General</c:formatCode>
                <c:ptCount val="2"/>
                <c:pt idx="0">
                  <c:v>25.5</c:v>
                </c:pt>
                <c:pt idx="1">
                  <c:v>74.5</c:v>
                </c:pt>
              </c:numCache>
            </c:numRef>
          </c:val>
          <c:extLst>
            <c:ext xmlns:c16="http://schemas.microsoft.com/office/drawing/2014/chart" uri="{C3380CC4-5D6E-409C-BE32-E72D297353CC}">
              <c16:uniqueId val="{00000004-AB7D-42E9-956B-8CC01DBE593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solidFill>
                <a:latin typeface="Arial Black" panose="020B0A04020102020204" pitchFamily="34" charset="0"/>
                <a:ea typeface="+mn-ea"/>
                <a:cs typeface="+mn-cs"/>
              </a:defRPr>
            </a:pPr>
            <a:r>
              <a:rPr lang="en-US" sz="1300" b="1" baseline="0" dirty="0">
                <a:solidFill>
                  <a:schemeClr val="tx1"/>
                </a:solidFill>
                <a:latin typeface="Arial Black" panose="020B0A04020102020204" pitchFamily="34" charset="0"/>
              </a:rPr>
              <a:t>TURNAROUND TIME  FOR SEPARATE DESK</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solidFill>
              <a:latin typeface="Arial Black" panose="020B0A04020102020204"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038885085016547"/>
          <c:y val="0"/>
          <c:w val="0.73361710221004983"/>
          <c:h val="0.88279319425888592"/>
        </c:manualLayout>
      </c:layout>
      <c:bar3DChart>
        <c:barDir val="col"/>
        <c:grouping val="standard"/>
        <c:varyColors val="0"/>
        <c:ser>
          <c:idx val="0"/>
          <c:order val="0"/>
          <c:tx>
            <c:strRef>
              <c:f>Sheet2!$A$2</c:f>
              <c:strCache>
                <c:ptCount val="1"/>
                <c:pt idx="0">
                  <c:v>REGISTRATION</c:v>
                </c:pt>
              </c:strCache>
            </c:strRef>
          </c:tx>
          <c:spPr>
            <a:solidFill>
              <a:schemeClr val="accent1"/>
            </a:solidFill>
            <a:ln>
              <a:noFill/>
            </a:ln>
            <a:effectLst/>
            <a:sp3d/>
          </c:spPr>
          <c:invertIfNegative val="0"/>
          <c:dLbls>
            <c:dLbl>
              <c:idx val="0"/>
              <c:layout>
                <c:manualLayout>
                  <c:x val="-1.3285024154589372E-2"/>
                  <c:y val="-3.3260240618573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A2-4E7E-B6D0-B6B426CE3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Sheet2!$B$2</c:f>
              <c:numCache>
                <c:formatCode>General</c:formatCode>
                <c:ptCount val="1"/>
                <c:pt idx="0">
                  <c:v>2.52</c:v>
                </c:pt>
              </c:numCache>
            </c:numRef>
          </c:val>
          <c:extLst>
            <c:ext xmlns:c16="http://schemas.microsoft.com/office/drawing/2014/chart" uri="{C3380CC4-5D6E-409C-BE32-E72D297353CC}">
              <c16:uniqueId val="{00000000-4AA2-4E7E-B6D0-B6B426CE3D1D}"/>
            </c:ext>
          </c:extLst>
        </c:ser>
        <c:ser>
          <c:idx val="1"/>
          <c:order val="1"/>
          <c:tx>
            <c:strRef>
              <c:f>Sheet2!$A$3</c:f>
              <c:strCache>
                <c:ptCount val="1"/>
                <c:pt idx="0">
                  <c:v>TRIAGE</c:v>
                </c:pt>
              </c:strCache>
            </c:strRef>
          </c:tx>
          <c:spPr>
            <a:solidFill>
              <a:schemeClr val="accent2"/>
            </a:solidFill>
            <a:ln>
              <a:noFill/>
            </a:ln>
            <a:effectLst/>
            <a:sp3d/>
          </c:spPr>
          <c:invertIfNegative val="0"/>
          <c:dLbls>
            <c:dLbl>
              <c:idx val="0"/>
              <c:layout>
                <c:manualLayout>
                  <c:x val="-3.0193236714975844E-2"/>
                  <c:y val="-2.1381583254797012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A2-4E7E-B6D0-B6B426CE3D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Sheet2!$B$3</c:f>
              <c:numCache>
                <c:formatCode>General</c:formatCode>
                <c:ptCount val="1"/>
                <c:pt idx="0">
                  <c:v>5.18</c:v>
                </c:pt>
              </c:numCache>
            </c:numRef>
          </c:val>
          <c:extLst>
            <c:ext xmlns:c16="http://schemas.microsoft.com/office/drawing/2014/chart" uri="{C3380CC4-5D6E-409C-BE32-E72D297353CC}">
              <c16:uniqueId val="{00000001-4AA2-4E7E-B6D0-B6B426CE3D1D}"/>
            </c:ext>
          </c:extLst>
        </c:ser>
        <c:ser>
          <c:idx val="2"/>
          <c:order val="2"/>
          <c:tx>
            <c:strRef>
              <c:f>Sheet2!$A$4</c:f>
              <c:strCache>
                <c:ptCount val="1"/>
                <c:pt idx="0">
                  <c:v>CONSULTATION</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Sheet2!$B$4</c:f>
              <c:numCache>
                <c:formatCode>General</c:formatCode>
                <c:ptCount val="1"/>
                <c:pt idx="0">
                  <c:v>8.24</c:v>
                </c:pt>
              </c:numCache>
            </c:numRef>
          </c:val>
          <c:extLst>
            <c:ext xmlns:c16="http://schemas.microsoft.com/office/drawing/2014/chart" uri="{C3380CC4-5D6E-409C-BE32-E72D297353CC}">
              <c16:uniqueId val="{00000002-4AA2-4E7E-B6D0-B6B426CE3D1D}"/>
            </c:ext>
          </c:extLst>
        </c:ser>
        <c:ser>
          <c:idx val="3"/>
          <c:order val="3"/>
          <c:tx>
            <c:strRef>
              <c:f>Sheet2!$A$5</c:f>
              <c:strCache>
                <c:ptCount val="1"/>
                <c:pt idx="0">
                  <c:v>INSURANCE</c:v>
                </c:pt>
              </c:strCache>
            </c:strRef>
          </c:tx>
          <c:spPr>
            <a:solidFill>
              <a:schemeClr val="accent4"/>
            </a:solidFill>
            <a:ln>
              <a:noFill/>
            </a:ln>
            <a:effectLst/>
            <a:sp3d/>
          </c:spPr>
          <c:invertIfNegative val="0"/>
          <c:dLbls>
            <c:dLbl>
              <c:idx val="0"/>
              <c:layout>
                <c:manualLayout>
                  <c:x val="-3.62318840579719E-3"/>
                  <c:y val="-4.0387435036838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A2-4E7E-B6D0-B6B426CE3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Sheet2!$B$5</c:f>
              <c:numCache>
                <c:formatCode>General</c:formatCode>
                <c:ptCount val="1"/>
                <c:pt idx="0">
                  <c:v>33.08</c:v>
                </c:pt>
              </c:numCache>
            </c:numRef>
          </c:val>
          <c:extLst>
            <c:ext xmlns:c16="http://schemas.microsoft.com/office/drawing/2014/chart" uri="{C3380CC4-5D6E-409C-BE32-E72D297353CC}">
              <c16:uniqueId val="{00000003-4AA2-4E7E-B6D0-B6B426CE3D1D}"/>
            </c:ext>
          </c:extLst>
        </c:ser>
        <c:ser>
          <c:idx val="4"/>
          <c:order val="4"/>
          <c:tx>
            <c:strRef>
              <c:f>Sheet2!$A$6</c:f>
              <c:strCache>
                <c:ptCount val="1"/>
                <c:pt idx="0">
                  <c:v>BILLING</c:v>
                </c:pt>
              </c:strCache>
            </c:strRef>
          </c:tx>
          <c:spPr>
            <a:solidFill>
              <a:schemeClr val="accent5"/>
            </a:solidFill>
            <a:ln>
              <a:noFill/>
            </a:ln>
            <a:effectLst/>
            <a:sp3d/>
          </c:spPr>
          <c:invertIfNegative val="0"/>
          <c:dLbls>
            <c:dLbl>
              <c:idx val="0"/>
              <c:layout>
                <c:manualLayout>
                  <c:x val="9.6618357487922701E-3"/>
                  <c:y val="-2.37573147275531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A2-4E7E-B6D0-B6B426CE3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Sheet2!$B$6</c:f>
              <c:numCache>
                <c:formatCode>General</c:formatCode>
                <c:ptCount val="1"/>
                <c:pt idx="0">
                  <c:v>12.7</c:v>
                </c:pt>
              </c:numCache>
            </c:numRef>
          </c:val>
          <c:extLst>
            <c:ext xmlns:c16="http://schemas.microsoft.com/office/drawing/2014/chart" uri="{C3380CC4-5D6E-409C-BE32-E72D297353CC}">
              <c16:uniqueId val="{00000004-4AA2-4E7E-B6D0-B6B426CE3D1D}"/>
            </c:ext>
          </c:extLst>
        </c:ser>
        <c:ser>
          <c:idx val="5"/>
          <c:order val="5"/>
          <c:tx>
            <c:strRef>
              <c:f>Sheet2!$A$7</c:f>
              <c:strCache>
                <c:ptCount val="1"/>
                <c:pt idx="0">
                  <c:v>LABORARTORY</c:v>
                </c:pt>
              </c:strCache>
            </c:strRef>
          </c:tx>
          <c:spPr>
            <a:solidFill>
              <a:schemeClr val="accent6"/>
            </a:solidFill>
            <a:ln>
              <a:noFill/>
            </a:ln>
            <a:effectLst/>
            <a:sp3d/>
          </c:spPr>
          <c:invertIfNegative val="0"/>
          <c:dLbls>
            <c:dLbl>
              <c:idx val="0"/>
              <c:layout>
                <c:manualLayout>
                  <c:x val="4.8309178743960466E-3"/>
                  <c:y val="-6.4144749764391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A2-4E7E-B6D0-B6B426CE3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Sheet2!$B$7</c:f>
              <c:numCache>
                <c:formatCode>General</c:formatCode>
                <c:ptCount val="1"/>
                <c:pt idx="0">
                  <c:v>8.09</c:v>
                </c:pt>
              </c:numCache>
            </c:numRef>
          </c:val>
          <c:extLst>
            <c:ext xmlns:c16="http://schemas.microsoft.com/office/drawing/2014/chart" uri="{C3380CC4-5D6E-409C-BE32-E72D297353CC}">
              <c16:uniqueId val="{00000005-4AA2-4E7E-B6D0-B6B426CE3D1D}"/>
            </c:ext>
          </c:extLst>
        </c:ser>
        <c:ser>
          <c:idx val="6"/>
          <c:order val="6"/>
          <c:tx>
            <c:strRef>
              <c:f>Sheet2!$A$8</c:f>
              <c:strCache>
                <c:ptCount val="1"/>
                <c:pt idx="0">
                  <c:v>MEDICATION ADMINISTRATION</c:v>
                </c:pt>
              </c:strCache>
            </c:strRef>
          </c:tx>
          <c:spPr>
            <a:solidFill>
              <a:schemeClr val="accent1">
                <a:lumMod val="60000"/>
              </a:schemeClr>
            </a:solidFill>
            <a:ln>
              <a:noFill/>
            </a:ln>
            <a:effectLst/>
            <a:sp3d/>
          </c:spPr>
          <c:invertIfNegative val="0"/>
          <c:dLbls>
            <c:dLbl>
              <c:idx val="0"/>
              <c:layout>
                <c:manualLayout>
                  <c:x val="6.038647342995169E-3"/>
                  <c:y val="-4.2763166509594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A2-4E7E-B6D0-B6B426CE3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f>
              <c:strCache>
                <c:ptCount val="1"/>
                <c:pt idx="0">
                  <c:v> AVERAGE TIME(MIN)</c:v>
                </c:pt>
              </c:strCache>
            </c:strRef>
          </c:cat>
          <c:val>
            <c:numRef>
              <c:f>Sheet2!$B$8</c:f>
              <c:numCache>
                <c:formatCode>General</c:formatCode>
                <c:ptCount val="1"/>
                <c:pt idx="0">
                  <c:v>8.24</c:v>
                </c:pt>
              </c:numCache>
            </c:numRef>
          </c:val>
          <c:extLst>
            <c:ext xmlns:c16="http://schemas.microsoft.com/office/drawing/2014/chart" uri="{C3380CC4-5D6E-409C-BE32-E72D297353CC}">
              <c16:uniqueId val="{00000006-4AA2-4E7E-B6D0-B6B426CE3D1D}"/>
            </c:ext>
          </c:extLst>
        </c:ser>
        <c:dLbls>
          <c:showLegendKey val="0"/>
          <c:showVal val="1"/>
          <c:showCatName val="0"/>
          <c:showSerName val="0"/>
          <c:showPercent val="0"/>
          <c:showBubbleSize val="0"/>
        </c:dLbls>
        <c:gapWidth val="150"/>
        <c:shape val="box"/>
        <c:axId val="402210984"/>
        <c:axId val="402218856"/>
        <c:axId val="507597240"/>
      </c:bar3DChart>
      <c:catAx>
        <c:axId val="402210984"/>
        <c:scaling>
          <c:orientation val="minMax"/>
        </c:scaling>
        <c:delete val="1"/>
        <c:axPos val="b"/>
        <c:numFmt formatCode="General" sourceLinked="1"/>
        <c:majorTickMark val="none"/>
        <c:minorTickMark val="none"/>
        <c:tickLblPos val="nextTo"/>
        <c:crossAx val="402218856"/>
        <c:crosses val="autoZero"/>
        <c:auto val="1"/>
        <c:lblAlgn val="ctr"/>
        <c:lblOffset val="100"/>
        <c:noMultiLvlLbl val="0"/>
      </c:catAx>
      <c:valAx>
        <c:axId val="402218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2210984"/>
        <c:crosses val="autoZero"/>
        <c:crossBetween val="between"/>
      </c:valAx>
      <c:serAx>
        <c:axId val="507597240"/>
        <c:scaling>
          <c:orientation val="minMax"/>
        </c:scaling>
        <c:delete val="1"/>
        <c:axPos val="b"/>
        <c:majorTickMark val="none"/>
        <c:minorTickMark val="none"/>
        <c:tickLblPos val="nextTo"/>
        <c:crossAx val="402218856"/>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27-06-2022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18</a:t>
            </a:fld>
            <a:endParaRPr lang="en-IN"/>
          </a:p>
        </p:txBody>
      </p:sp>
    </p:spTree>
    <p:extLst>
      <p:ext uri="{BB962C8B-B14F-4D97-AF65-F5344CB8AC3E}">
        <p14:creationId xmlns:p14="http://schemas.microsoft.com/office/powerpoint/2010/main" val="398234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27-06-2022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27-06-2022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27-06-2022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27-06-2022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27-06-2022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27-06-2022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27-06-2022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27-06-2022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27-06-2022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27-06-2022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27-06-2022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27-06-2022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commons.wikimedia.org/wiki/File:Limitations.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ealth Packages | Offers | Thumbay Hospital, Fujairah">
            <a:extLst>
              <a:ext uri="{FF2B5EF4-FFF2-40B4-BE49-F238E27FC236}">
                <a16:creationId xmlns:a16="http://schemas.microsoft.com/office/drawing/2014/main" id="{F5796FA5-A656-6B12-F6AC-5F8578336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6706"/>
            <a:ext cx="11951676" cy="1311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umbay Hospital, Fujairah">
            <a:extLst>
              <a:ext uri="{FF2B5EF4-FFF2-40B4-BE49-F238E27FC236}">
                <a16:creationId xmlns:a16="http://schemas.microsoft.com/office/drawing/2014/main" id="{50B5A273-9F90-7F54-E354-A7850DDAB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8672"/>
            <a:ext cx="12192001" cy="32393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9E9E4B-E2B3-CF4B-CC79-E89DAF410892}"/>
              </a:ext>
            </a:extLst>
          </p:cNvPr>
          <p:cNvSpPr txBox="1"/>
          <p:nvPr/>
        </p:nvSpPr>
        <p:spPr>
          <a:xfrm>
            <a:off x="264695" y="-9576"/>
            <a:ext cx="10816389" cy="1754326"/>
          </a:xfrm>
          <a:prstGeom prst="rect">
            <a:avLst/>
          </a:prstGeom>
          <a:noFill/>
        </p:spPr>
        <p:txBody>
          <a:bodyPr wrap="square">
            <a:spAutoFit/>
          </a:bodyPr>
          <a:lstStyle/>
          <a:p>
            <a:r>
              <a:rPr lang="en-US" sz="3600" b="1" dirty="0">
                <a:solidFill>
                  <a:schemeClr val="accent1">
                    <a:lumMod val="50000"/>
                  </a:schemeClr>
                </a:solidFill>
                <a:effectLst/>
                <a:latin typeface="Arial Black" panose="020B0A04020102020204" pitchFamily="34" charset="0"/>
                <a:ea typeface="Calibri" panose="020F0502020204030204" pitchFamily="34" charset="0"/>
              </a:rPr>
              <a:t>A TIME AND MOTION STUDY TO REDUCE WAITING TIME &amp; IMPROVE PATIENT FLOW IN THUMBAY HOSPITAL, FUJAIRAH</a:t>
            </a:r>
            <a:r>
              <a:rPr lang="en-US" sz="1800" b="1" dirty="0">
                <a:effectLst/>
                <a:latin typeface="Times New Roman" panose="02020603050405020304" pitchFamily="18" charset="0"/>
                <a:ea typeface="Calibri" panose="020F0502020204030204" pitchFamily="34" charset="0"/>
              </a:rPr>
              <a:t>.</a:t>
            </a:r>
            <a:endParaRPr lang="en-US" sz="3600" dirty="0">
              <a:solidFill>
                <a:srgbClr val="002060"/>
              </a:solidFill>
              <a:latin typeface="Arial Black" panose="020B0A04020102020204" pitchFamily="34" charset="0"/>
            </a:endParaRPr>
          </a:p>
        </p:txBody>
      </p:sp>
      <p:sp>
        <p:nvSpPr>
          <p:cNvPr id="8" name="TextBox 7">
            <a:extLst>
              <a:ext uri="{FF2B5EF4-FFF2-40B4-BE49-F238E27FC236}">
                <a16:creationId xmlns:a16="http://schemas.microsoft.com/office/drawing/2014/main" id="{ED43F355-2B4D-A154-0D40-D34F36196E3E}"/>
              </a:ext>
            </a:extLst>
          </p:cNvPr>
          <p:cNvSpPr txBox="1"/>
          <p:nvPr/>
        </p:nvSpPr>
        <p:spPr>
          <a:xfrm>
            <a:off x="4377767" y="1619150"/>
            <a:ext cx="3436463" cy="923330"/>
          </a:xfrm>
          <a:prstGeom prst="rect">
            <a:avLst/>
          </a:prstGeom>
          <a:noFill/>
        </p:spPr>
        <p:txBody>
          <a:bodyPr wrap="square" rtlCol="0">
            <a:spAutoFit/>
          </a:bodyPr>
          <a:lstStyle/>
          <a:p>
            <a:r>
              <a:rPr lang="en-US" b="1" dirty="0"/>
              <a:t>UNDER DR.SUMESH KUMAR</a:t>
            </a:r>
          </a:p>
          <a:p>
            <a:r>
              <a:rPr lang="en-US" b="1" dirty="0"/>
              <a:t>PRESENTED BY: SHIVANI SHARMA</a:t>
            </a:r>
          </a:p>
          <a:p>
            <a:r>
              <a:rPr lang="en-US" b="1" dirty="0"/>
              <a:t>             Roll No-PG/20/075 </a:t>
            </a:r>
          </a:p>
        </p:txBody>
      </p:sp>
      <p:pic>
        <p:nvPicPr>
          <p:cNvPr id="9" name="Picture 8">
            <a:extLst>
              <a:ext uri="{FF2B5EF4-FFF2-40B4-BE49-F238E27FC236}">
                <a16:creationId xmlns:a16="http://schemas.microsoft.com/office/drawing/2014/main" id="{74676D0B-9818-DBB2-160D-0580D4A19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274" y="122771"/>
            <a:ext cx="1419726" cy="413502"/>
          </a:xfrm>
          <a:prstGeom prst="rect">
            <a:avLst/>
          </a:prstGeom>
        </p:spPr>
      </p:pic>
    </p:spTree>
    <p:extLst>
      <p:ext uri="{BB962C8B-B14F-4D97-AF65-F5344CB8AC3E}">
        <p14:creationId xmlns:p14="http://schemas.microsoft.com/office/powerpoint/2010/main" val="41936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3437021" y="295276"/>
            <a:ext cx="6296526" cy="532564"/>
          </a:xfrm>
        </p:spPr>
        <p:txBody>
          <a:bodyPr>
            <a:noAutofit/>
          </a:bodyPr>
          <a:lstStyle/>
          <a:p>
            <a:pPr marL="0" indent="0">
              <a:buNone/>
            </a:pPr>
            <a:r>
              <a:rPr lang="en-IN" sz="3600" b="1" dirty="0">
                <a:solidFill>
                  <a:srgbClr val="002060"/>
                </a:solidFill>
                <a:latin typeface="Times New Roman" panose="02020603050405020304" pitchFamily="18" charset="0"/>
                <a:cs typeface="Times New Roman" panose="02020603050405020304" pitchFamily="18" charset="0"/>
              </a:rPr>
              <a:t>SOCIOECONOMIC DATA</a:t>
            </a:r>
          </a:p>
          <a:p>
            <a:pPr marL="0" indent="0">
              <a:buNone/>
            </a:pPr>
            <a:r>
              <a:rPr lang="en-IN" sz="3600" b="1" dirty="0">
                <a:solidFill>
                  <a:srgbClr val="002060"/>
                </a:solidFill>
                <a:latin typeface="Times New Roman" panose="02020603050405020304" pitchFamily="18" charset="0"/>
                <a:cs typeface="Times New Roman" panose="02020603050405020304" pitchFamily="18" charset="0"/>
              </a:rPr>
              <a:t>           1.GENDER</a:t>
            </a:r>
          </a:p>
        </p:txBody>
      </p:sp>
      <p:sp>
        <p:nvSpPr>
          <p:cNvPr id="7" name="AutoShape 2">
            <a:extLst>
              <a:ext uri="{FF2B5EF4-FFF2-40B4-BE49-F238E27FC236}">
                <a16:creationId xmlns:a16="http://schemas.microsoft.com/office/drawing/2014/main" id="{B8139C34-B9E0-8F5B-BAEB-2665408B3B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164B5ED-32CA-18F1-2989-8117679FDB00}"/>
              </a:ext>
            </a:extLst>
          </p:cNvPr>
          <p:cNvPicPr>
            <a:picLocks noChangeAspect="1"/>
          </p:cNvPicPr>
          <p:nvPr/>
        </p:nvPicPr>
        <p:blipFill>
          <a:blip r:embed="rId2"/>
          <a:stretch>
            <a:fillRect/>
          </a:stretch>
        </p:blipFill>
        <p:spPr>
          <a:xfrm>
            <a:off x="3325730" y="1405730"/>
            <a:ext cx="2373730" cy="4351339"/>
          </a:xfrm>
          <a:prstGeom prst="rect">
            <a:avLst/>
          </a:prstGeom>
        </p:spPr>
      </p:pic>
      <p:pic>
        <p:nvPicPr>
          <p:cNvPr id="10" name="Picture 9">
            <a:extLst>
              <a:ext uri="{FF2B5EF4-FFF2-40B4-BE49-F238E27FC236}">
                <a16:creationId xmlns:a16="http://schemas.microsoft.com/office/drawing/2014/main" id="{0B299AC4-CFEE-A09F-8C46-231717575B88}"/>
              </a:ext>
            </a:extLst>
          </p:cNvPr>
          <p:cNvPicPr>
            <a:picLocks noChangeAspect="1"/>
          </p:cNvPicPr>
          <p:nvPr/>
        </p:nvPicPr>
        <p:blipFill rotWithShape="1">
          <a:blip r:embed="rId3"/>
          <a:srcRect t="9177" b="4687"/>
          <a:stretch/>
        </p:blipFill>
        <p:spPr>
          <a:xfrm>
            <a:off x="6216316" y="1357918"/>
            <a:ext cx="2173203" cy="4142164"/>
          </a:xfrm>
          <a:prstGeom prst="rect">
            <a:avLst/>
          </a:prstGeom>
        </p:spPr>
      </p:pic>
      <p:sp>
        <p:nvSpPr>
          <p:cNvPr id="11" name="TextBox 10">
            <a:extLst>
              <a:ext uri="{FF2B5EF4-FFF2-40B4-BE49-F238E27FC236}">
                <a16:creationId xmlns:a16="http://schemas.microsoft.com/office/drawing/2014/main" id="{A8A317B1-7C92-4536-5984-AB827C6EF3F0}"/>
              </a:ext>
            </a:extLst>
          </p:cNvPr>
          <p:cNvSpPr txBox="1"/>
          <p:nvPr/>
        </p:nvSpPr>
        <p:spPr>
          <a:xfrm>
            <a:off x="1620754" y="3613666"/>
            <a:ext cx="2289509" cy="923330"/>
          </a:xfrm>
          <a:prstGeom prst="rect">
            <a:avLst/>
          </a:prstGeom>
          <a:noFill/>
        </p:spPr>
        <p:txBody>
          <a:bodyPr wrap="square" rtlCol="0">
            <a:spAutoFit/>
          </a:bodyPr>
          <a:lstStyle/>
          <a:p>
            <a:r>
              <a:rPr lang="en-US" sz="5400" b="1" dirty="0">
                <a:solidFill>
                  <a:srgbClr val="00B0F0"/>
                </a:solidFill>
                <a:latin typeface="Times New Roman" panose="02020603050405020304" pitchFamily="18" charset="0"/>
                <a:cs typeface="Times New Roman" panose="02020603050405020304" pitchFamily="18" charset="0"/>
              </a:rPr>
              <a:t>35.5 %</a:t>
            </a:r>
          </a:p>
        </p:txBody>
      </p:sp>
      <p:sp>
        <p:nvSpPr>
          <p:cNvPr id="12" name="TextBox 11">
            <a:extLst>
              <a:ext uri="{FF2B5EF4-FFF2-40B4-BE49-F238E27FC236}">
                <a16:creationId xmlns:a16="http://schemas.microsoft.com/office/drawing/2014/main" id="{195BACD8-CB15-483B-DFC9-0FC66DF8334A}"/>
              </a:ext>
            </a:extLst>
          </p:cNvPr>
          <p:cNvSpPr txBox="1"/>
          <p:nvPr/>
        </p:nvSpPr>
        <p:spPr>
          <a:xfrm>
            <a:off x="8389519" y="3852912"/>
            <a:ext cx="1704976" cy="923330"/>
          </a:xfrm>
          <a:prstGeom prst="rect">
            <a:avLst/>
          </a:prstGeom>
          <a:noFill/>
        </p:spPr>
        <p:txBody>
          <a:bodyPr wrap="square" rtlCol="0">
            <a:spAutoFit/>
          </a:bodyPr>
          <a:lstStyle/>
          <a:p>
            <a:r>
              <a:rPr lang="en-US" sz="5400" dirty="0">
                <a:solidFill>
                  <a:srgbClr val="FF99CC"/>
                </a:solidFill>
                <a:latin typeface="Times New Roman" panose="02020603050405020304" pitchFamily="18" charset="0"/>
                <a:cs typeface="Times New Roman" panose="02020603050405020304" pitchFamily="18" charset="0"/>
              </a:rPr>
              <a:t>64 %</a:t>
            </a:r>
          </a:p>
        </p:txBody>
      </p:sp>
      <p:pic>
        <p:nvPicPr>
          <p:cNvPr id="13" name="Picture 12">
            <a:extLst>
              <a:ext uri="{FF2B5EF4-FFF2-40B4-BE49-F238E27FC236}">
                <a16:creationId xmlns:a16="http://schemas.microsoft.com/office/drawing/2014/main" id="{55850349-DCD1-ADA4-B392-78B18122E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70EC-C85F-7630-641C-D98EB3164D7E}"/>
              </a:ext>
            </a:extLst>
          </p:cNvPr>
          <p:cNvSpPr>
            <a:spLocks noGrp="1"/>
          </p:cNvSpPr>
          <p:nvPr>
            <p:ph type="title"/>
          </p:nvPr>
        </p:nvSpPr>
        <p:spPr>
          <a:xfrm>
            <a:off x="4379494" y="433137"/>
            <a:ext cx="3433011" cy="920667"/>
          </a:xfrm>
        </p:spPr>
        <p:txBody>
          <a:bodyPr/>
          <a:lstStyle/>
          <a:p>
            <a:r>
              <a:rPr lang="en-US" b="1" dirty="0">
                <a:solidFill>
                  <a:srgbClr val="002060"/>
                </a:solidFill>
                <a:latin typeface="Times New Roman" panose="02020603050405020304" pitchFamily="18" charset="0"/>
                <a:cs typeface="Times New Roman" panose="02020603050405020304" pitchFamily="18" charset="0"/>
              </a:rPr>
              <a:t>2.AGE</a:t>
            </a:r>
          </a:p>
        </p:txBody>
      </p:sp>
      <p:graphicFrame>
        <p:nvGraphicFramePr>
          <p:cNvPr id="6" name="Content Placeholder 5">
            <a:extLst>
              <a:ext uri="{FF2B5EF4-FFF2-40B4-BE49-F238E27FC236}">
                <a16:creationId xmlns:a16="http://schemas.microsoft.com/office/drawing/2014/main" id="{E66CAFD8-314C-73FA-5D33-8755E547FE12}"/>
              </a:ext>
            </a:extLst>
          </p:cNvPr>
          <p:cNvGraphicFramePr>
            <a:graphicFrameLocks noGrp="1"/>
          </p:cNvGraphicFramePr>
          <p:nvPr>
            <p:ph idx="1"/>
            <p:extLst>
              <p:ext uri="{D42A27DB-BD31-4B8C-83A1-F6EECF244321}">
                <p14:modId xmlns:p14="http://schemas.microsoft.com/office/powerpoint/2010/main" val="293515697"/>
              </p:ext>
            </p:extLst>
          </p:nvPr>
        </p:nvGraphicFramePr>
        <p:xfrm>
          <a:off x="1443789" y="1825625"/>
          <a:ext cx="8951496"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A72E84FF-1EF6-DAA5-06A9-1719F817C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324549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4B66-1C9D-A417-E711-AB8FE144117F}"/>
              </a:ext>
            </a:extLst>
          </p:cNvPr>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3.NATIONATIONALITY PERCENTAGE</a:t>
            </a:r>
          </a:p>
        </p:txBody>
      </p:sp>
      <p:graphicFrame>
        <p:nvGraphicFramePr>
          <p:cNvPr id="7" name="Chart 6">
            <a:extLst>
              <a:ext uri="{FF2B5EF4-FFF2-40B4-BE49-F238E27FC236}">
                <a16:creationId xmlns:a16="http://schemas.microsoft.com/office/drawing/2014/main" id="{DA22BCAD-6926-6F29-15EF-0B8AEF72B18C}"/>
              </a:ext>
            </a:extLst>
          </p:cNvPr>
          <p:cNvGraphicFramePr/>
          <p:nvPr>
            <p:extLst>
              <p:ext uri="{D42A27DB-BD31-4B8C-83A1-F6EECF244321}">
                <p14:modId xmlns:p14="http://schemas.microsoft.com/office/powerpoint/2010/main" val="740037676"/>
              </p:ext>
            </p:extLst>
          </p:nvPr>
        </p:nvGraphicFramePr>
        <p:xfrm>
          <a:off x="1997241" y="2057400"/>
          <a:ext cx="7808495" cy="429895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C1BB38EF-89D7-2B99-D4C5-4366B497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330199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8F47-B4DB-34C0-4AA9-1F4838CB3B0E}"/>
              </a:ext>
            </a:extLst>
          </p:cNvPr>
          <p:cNvSpPr>
            <a:spLocks noGrp="1"/>
          </p:cNvSpPr>
          <p:nvPr>
            <p:ph type="title"/>
          </p:nvPr>
        </p:nvSpPr>
        <p:spPr>
          <a:xfrm>
            <a:off x="288758" y="365125"/>
            <a:ext cx="11065042" cy="1325563"/>
          </a:xfrm>
        </p:spPr>
        <p:txBody>
          <a:bodyPr/>
          <a:lstStyle/>
          <a:p>
            <a:r>
              <a:rPr lang="en-US" b="1" dirty="0">
                <a:solidFill>
                  <a:srgbClr val="002060"/>
                </a:solidFill>
                <a:latin typeface="Times New Roman" panose="02020603050405020304" pitchFamily="18" charset="0"/>
                <a:cs typeface="Times New Roman" panose="02020603050405020304" pitchFamily="18" charset="0"/>
              </a:rPr>
              <a:t>4.PATIENT PAYMENT TYPE PRECENTAGE</a:t>
            </a:r>
          </a:p>
        </p:txBody>
      </p:sp>
      <p:graphicFrame>
        <p:nvGraphicFramePr>
          <p:cNvPr id="6" name="Content Placeholder 5">
            <a:extLst>
              <a:ext uri="{FF2B5EF4-FFF2-40B4-BE49-F238E27FC236}">
                <a16:creationId xmlns:a16="http://schemas.microsoft.com/office/drawing/2014/main" id="{FCF8F7DE-CF05-AE6D-9AEC-62AF64C51A06}"/>
              </a:ext>
            </a:extLst>
          </p:cNvPr>
          <p:cNvGraphicFramePr>
            <a:graphicFrameLocks noGrp="1"/>
          </p:cNvGraphicFramePr>
          <p:nvPr>
            <p:ph idx="1"/>
            <p:extLst>
              <p:ext uri="{D42A27DB-BD31-4B8C-83A1-F6EECF244321}">
                <p14:modId xmlns:p14="http://schemas.microsoft.com/office/powerpoint/2010/main" val="2291184421"/>
              </p:ext>
            </p:extLst>
          </p:nvPr>
        </p:nvGraphicFramePr>
        <p:xfrm>
          <a:off x="2033336" y="2005012"/>
          <a:ext cx="7700211"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B837309-FA38-356D-DEA4-E860AA928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61913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D81C-01F7-833C-B5A7-879E561E8F8E}"/>
              </a:ext>
            </a:extLst>
          </p:cNvPr>
          <p:cNvSpPr>
            <a:spLocks noGrp="1"/>
          </p:cNvSpPr>
          <p:nvPr>
            <p:ph type="title"/>
          </p:nvPr>
        </p:nvSpPr>
        <p:spPr>
          <a:xfrm>
            <a:off x="109775" y="365125"/>
            <a:ext cx="11791494" cy="1325563"/>
          </a:xfrm>
        </p:spPr>
        <p:txBody>
          <a:bodyPr/>
          <a:lstStyle/>
          <a:p>
            <a:r>
              <a:rPr lang="en-US" dirty="0">
                <a:solidFill>
                  <a:srgbClr val="002060"/>
                </a:solidFill>
                <a:latin typeface="Arial Black" panose="020B0A04020102020204" pitchFamily="34" charset="0"/>
              </a:rPr>
              <a:t>5.TURNAROUND TIME FOR ALL DESK</a:t>
            </a:r>
          </a:p>
        </p:txBody>
      </p:sp>
      <p:graphicFrame>
        <p:nvGraphicFramePr>
          <p:cNvPr id="9" name="Content Placeholder 8">
            <a:extLst>
              <a:ext uri="{FF2B5EF4-FFF2-40B4-BE49-F238E27FC236}">
                <a16:creationId xmlns:a16="http://schemas.microsoft.com/office/drawing/2014/main" id="{8238F688-00C6-165B-B36C-20B96FBF3405}"/>
              </a:ext>
            </a:extLst>
          </p:cNvPr>
          <p:cNvGraphicFramePr>
            <a:graphicFrameLocks noGrp="1"/>
          </p:cNvGraphicFramePr>
          <p:nvPr>
            <p:ph idx="1"/>
            <p:extLst>
              <p:ext uri="{D42A27DB-BD31-4B8C-83A1-F6EECF244321}">
                <p14:modId xmlns:p14="http://schemas.microsoft.com/office/powerpoint/2010/main" val="123837991"/>
              </p:ext>
            </p:extLst>
          </p:nvPr>
        </p:nvGraphicFramePr>
        <p:xfrm>
          <a:off x="838200" y="1308296"/>
          <a:ext cx="10515600" cy="534572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AD40830A-687D-7EA0-D4A7-60945178E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209563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B6B6709-426C-4744-B5CE-55663AD7F4CA}"/>
              </a:ext>
            </a:extLst>
          </p:cNvPr>
          <p:cNvSpPr/>
          <p:nvPr/>
        </p:nvSpPr>
        <p:spPr>
          <a:xfrm>
            <a:off x="1971817" y="322030"/>
            <a:ext cx="2557670" cy="50358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PATIENT ENTRY</a:t>
            </a:r>
          </a:p>
          <a:p>
            <a:pPr algn="ctr"/>
            <a:r>
              <a:rPr lang="en-US" b="1" dirty="0">
                <a:solidFill>
                  <a:schemeClr val="tx1"/>
                </a:solidFill>
              </a:rPr>
              <a:t>Pt. - A,B,C</a:t>
            </a:r>
          </a:p>
        </p:txBody>
      </p:sp>
      <p:cxnSp>
        <p:nvCxnSpPr>
          <p:cNvPr id="5" name="Straight Arrow Connector 4">
            <a:extLst>
              <a:ext uri="{FF2B5EF4-FFF2-40B4-BE49-F238E27FC236}">
                <a16:creationId xmlns:a16="http://schemas.microsoft.com/office/drawing/2014/main" id="{D3023DA6-13F2-4D0A-B98E-89BD9BAD0B3B}"/>
              </a:ext>
            </a:extLst>
          </p:cNvPr>
          <p:cNvCxnSpPr>
            <a:cxnSpLocks/>
          </p:cNvCxnSpPr>
          <p:nvPr/>
        </p:nvCxnSpPr>
        <p:spPr>
          <a:xfrm>
            <a:off x="3241750" y="881750"/>
            <a:ext cx="0" cy="347870"/>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82BBFBFD-E6FB-44DE-A9AA-6B96ECC86616}"/>
              </a:ext>
            </a:extLst>
          </p:cNvPr>
          <p:cNvSpPr/>
          <p:nvPr/>
        </p:nvSpPr>
        <p:spPr>
          <a:xfrm>
            <a:off x="2336301" y="1229620"/>
            <a:ext cx="1779102" cy="4407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REGISTRATION 1</a:t>
            </a:r>
          </a:p>
        </p:txBody>
      </p:sp>
      <p:cxnSp>
        <p:nvCxnSpPr>
          <p:cNvPr id="7" name="Straight Arrow Connector 6">
            <a:extLst>
              <a:ext uri="{FF2B5EF4-FFF2-40B4-BE49-F238E27FC236}">
                <a16:creationId xmlns:a16="http://schemas.microsoft.com/office/drawing/2014/main" id="{F7F5AF45-27CB-426B-8F59-E4E6571636EF}"/>
              </a:ext>
            </a:extLst>
          </p:cNvPr>
          <p:cNvCxnSpPr>
            <a:cxnSpLocks/>
          </p:cNvCxnSpPr>
          <p:nvPr/>
        </p:nvCxnSpPr>
        <p:spPr>
          <a:xfrm>
            <a:off x="3250652" y="1674997"/>
            <a:ext cx="0" cy="354489"/>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8A852548-6F82-4B72-AD06-6131CCD193B4}"/>
              </a:ext>
            </a:extLst>
          </p:cNvPr>
          <p:cNvSpPr/>
          <p:nvPr/>
        </p:nvSpPr>
        <p:spPr>
          <a:xfrm>
            <a:off x="2443973" y="2063238"/>
            <a:ext cx="1563757" cy="5035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TRIAGE ROOM</a:t>
            </a:r>
          </a:p>
        </p:txBody>
      </p:sp>
      <p:cxnSp>
        <p:nvCxnSpPr>
          <p:cNvPr id="10" name="Straight Arrow Connector 9">
            <a:extLst>
              <a:ext uri="{FF2B5EF4-FFF2-40B4-BE49-F238E27FC236}">
                <a16:creationId xmlns:a16="http://schemas.microsoft.com/office/drawing/2014/main" id="{FD3FFE68-F62A-4B4B-A290-A1FCC33EA6B7}"/>
              </a:ext>
            </a:extLst>
          </p:cNvPr>
          <p:cNvCxnSpPr>
            <a:cxnSpLocks/>
          </p:cNvCxnSpPr>
          <p:nvPr/>
        </p:nvCxnSpPr>
        <p:spPr>
          <a:xfrm>
            <a:off x="3250653" y="2537674"/>
            <a:ext cx="0" cy="255112"/>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06A67C47-AE51-4D32-A4A0-E44737A76F90}"/>
              </a:ext>
            </a:extLst>
          </p:cNvPr>
          <p:cNvSpPr/>
          <p:nvPr/>
        </p:nvSpPr>
        <p:spPr>
          <a:xfrm>
            <a:off x="2346602" y="2794452"/>
            <a:ext cx="1994451" cy="4373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Dr. CONSULTATION</a:t>
            </a:r>
          </a:p>
        </p:txBody>
      </p:sp>
      <p:sp>
        <p:nvSpPr>
          <p:cNvPr id="17" name="Flowchart: Decision 16">
            <a:extLst>
              <a:ext uri="{FF2B5EF4-FFF2-40B4-BE49-F238E27FC236}">
                <a16:creationId xmlns:a16="http://schemas.microsoft.com/office/drawing/2014/main" id="{879765A0-1503-457C-BDDB-7923B8C04684}"/>
              </a:ext>
            </a:extLst>
          </p:cNvPr>
          <p:cNvSpPr/>
          <p:nvPr/>
        </p:nvSpPr>
        <p:spPr>
          <a:xfrm>
            <a:off x="1877599" y="3496702"/>
            <a:ext cx="2746107" cy="1430329"/>
          </a:xfrm>
          <a:prstGeom prst="flowChartDecisi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Acc. to prescription</a:t>
            </a:r>
          </a:p>
        </p:txBody>
      </p:sp>
      <p:cxnSp>
        <p:nvCxnSpPr>
          <p:cNvPr id="19" name="Straight Arrow Connector 18">
            <a:extLst>
              <a:ext uri="{FF2B5EF4-FFF2-40B4-BE49-F238E27FC236}">
                <a16:creationId xmlns:a16="http://schemas.microsoft.com/office/drawing/2014/main" id="{F3AB4EB5-72D8-4D91-83A4-C4E7CD387966}"/>
              </a:ext>
            </a:extLst>
          </p:cNvPr>
          <p:cNvCxnSpPr>
            <a:cxnSpLocks/>
          </p:cNvCxnSpPr>
          <p:nvPr/>
        </p:nvCxnSpPr>
        <p:spPr>
          <a:xfrm>
            <a:off x="3251062" y="3228286"/>
            <a:ext cx="0" cy="255112"/>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44F51F6A-E456-4827-B32C-42DC8490C837}"/>
              </a:ext>
            </a:extLst>
          </p:cNvPr>
          <p:cNvSpPr txBox="1"/>
          <p:nvPr/>
        </p:nvSpPr>
        <p:spPr>
          <a:xfrm>
            <a:off x="5447225" y="2303862"/>
            <a:ext cx="1372643" cy="1200329"/>
          </a:xfrm>
          <a:prstGeom prst="rect">
            <a:avLst/>
          </a:prstGeom>
          <a:noFill/>
        </p:spPr>
        <p:txBody>
          <a:bodyPr wrap="square" rtlCol="0">
            <a:spAutoFit/>
          </a:bodyPr>
          <a:lstStyle/>
          <a:p>
            <a:r>
              <a:rPr lang="en-US" dirty="0"/>
              <a:t>Injections, lab tests approvals &amp; billing </a:t>
            </a:r>
          </a:p>
        </p:txBody>
      </p:sp>
      <p:cxnSp>
        <p:nvCxnSpPr>
          <p:cNvPr id="57" name="Straight Arrow Connector 56">
            <a:extLst>
              <a:ext uri="{FF2B5EF4-FFF2-40B4-BE49-F238E27FC236}">
                <a16:creationId xmlns:a16="http://schemas.microsoft.com/office/drawing/2014/main" id="{50B2E8C1-AA47-4507-963A-E2F417EB13BF}"/>
              </a:ext>
            </a:extLst>
          </p:cNvPr>
          <p:cNvCxnSpPr>
            <a:cxnSpLocks/>
          </p:cNvCxnSpPr>
          <p:nvPr/>
        </p:nvCxnSpPr>
        <p:spPr>
          <a:xfrm>
            <a:off x="7512680" y="4533670"/>
            <a:ext cx="0" cy="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4C0F209-FFC3-4622-BEF6-B54DAFB98494}"/>
              </a:ext>
            </a:extLst>
          </p:cNvPr>
          <p:cNvCxnSpPr>
            <a:cxnSpLocks/>
          </p:cNvCxnSpPr>
          <p:nvPr/>
        </p:nvCxnSpPr>
        <p:spPr>
          <a:xfrm>
            <a:off x="3252484" y="4947656"/>
            <a:ext cx="0" cy="255112"/>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65" name="TextBox 64">
            <a:extLst>
              <a:ext uri="{FF2B5EF4-FFF2-40B4-BE49-F238E27FC236}">
                <a16:creationId xmlns:a16="http://schemas.microsoft.com/office/drawing/2014/main" id="{9D475FC7-5103-40D2-8065-237AB66A0C83}"/>
              </a:ext>
            </a:extLst>
          </p:cNvPr>
          <p:cNvSpPr txBox="1"/>
          <p:nvPr/>
        </p:nvSpPr>
        <p:spPr>
          <a:xfrm>
            <a:off x="3343418" y="4877671"/>
            <a:ext cx="1078599" cy="369332"/>
          </a:xfrm>
          <a:prstGeom prst="rect">
            <a:avLst/>
          </a:prstGeom>
          <a:noFill/>
        </p:spPr>
        <p:txBody>
          <a:bodyPr wrap="square" rtlCol="0">
            <a:spAutoFit/>
          </a:bodyPr>
          <a:lstStyle/>
          <a:p>
            <a:r>
              <a:rPr lang="en-US" dirty="0"/>
              <a:t>Medicine</a:t>
            </a:r>
          </a:p>
        </p:txBody>
      </p:sp>
      <p:sp>
        <p:nvSpPr>
          <p:cNvPr id="66" name="Oval 65">
            <a:extLst>
              <a:ext uri="{FF2B5EF4-FFF2-40B4-BE49-F238E27FC236}">
                <a16:creationId xmlns:a16="http://schemas.microsoft.com/office/drawing/2014/main" id="{E6AA1468-FEE7-4540-866B-6DAE45243A88}"/>
              </a:ext>
            </a:extLst>
          </p:cNvPr>
          <p:cNvSpPr/>
          <p:nvPr/>
        </p:nvSpPr>
        <p:spPr>
          <a:xfrm>
            <a:off x="2419077" y="5207006"/>
            <a:ext cx="1921976" cy="50358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PHARMACY</a:t>
            </a:r>
          </a:p>
        </p:txBody>
      </p:sp>
      <p:sp>
        <p:nvSpPr>
          <p:cNvPr id="88" name="Rectangle 87">
            <a:extLst>
              <a:ext uri="{FF2B5EF4-FFF2-40B4-BE49-F238E27FC236}">
                <a16:creationId xmlns:a16="http://schemas.microsoft.com/office/drawing/2014/main" id="{7BB9A750-306C-452A-B69C-EE15CC91CE2B}"/>
              </a:ext>
            </a:extLst>
          </p:cNvPr>
          <p:cNvSpPr/>
          <p:nvPr/>
        </p:nvSpPr>
        <p:spPr>
          <a:xfrm>
            <a:off x="10314401" y="3938891"/>
            <a:ext cx="1615834" cy="614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INSURANCE</a:t>
            </a:r>
          </a:p>
          <a:p>
            <a:pPr algn="ctr"/>
            <a:r>
              <a:rPr lang="en-US" b="1" dirty="0">
                <a:solidFill>
                  <a:schemeClr val="tx1"/>
                </a:solidFill>
              </a:rPr>
              <a:t>DEPARTMENT</a:t>
            </a:r>
          </a:p>
        </p:txBody>
      </p:sp>
      <p:sp>
        <p:nvSpPr>
          <p:cNvPr id="89" name="Rectangle 88">
            <a:extLst>
              <a:ext uri="{FF2B5EF4-FFF2-40B4-BE49-F238E27FC236}">
                <a16:creationId xmlns:a16="http://schemas.microsoft.com/office/drawing/2014/main" id="{6F7A4E7C-0421-4F82-8D7D-CAF82CB10916}"/>
              </a:ext>
            </a:extLst>
          </p:cNvPr>
          <p:cNvSpPr/>
          <p:nvPr/>
        </p:nvSpPr>
        <p:spPr>
          <a:xfrm>
            <a:off x="4422017" y="5490639"/>
            <a:ext cx="1486927" cy="29377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LABORATORY</a:t>
            </a:r>
          </a:p>
        </p:txBody>
      </p:sp>
      <p:sp>
        <p:nvSpPr>
          <p:cNvPr id="102" name="Oval 101">
            <a:extLst>
              <a:ext uri="{FF2B5EF4-FFF2-40B4-BE49-F238E27FC236}">
                <a16:creationId xmlns:a16="http://schemas.microsoft.com/office/drawing/2014/main" id="{FB4D27EB-1229-4353-B02B-09F74B8B1976}"/>
              </a:ext>
            </a:extLst>
          </p:cNvPr>
          <p:cNvSpPr/>
          <p:nvPr/>
        </p:nvSpPr>
        <p:spPr>
          <a:xfrm>
            <a:off x="4527917" y="6078195"/>
            <a:ext cx="1250669" cy="34591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EXIT</a:t>
            </a:r>
          </a:p>
        </p:txBody>
      </p:sp>
      <p:cxnSp>
        <p:nvCxnSpPr>
          <p:cNvPr id="103" name="Straight Arrow Connector 102">
            <a:extLst>
              <a:ext uri="{FF2B5EF4-FFF2-40B4-BE49-F238E27FC236}">
                <a16:creationId xmlns:a16="http://schemas.microsoft.com/office/drawing/2014/main" id="{22A3B5E6-C444-453E-8621-962D7088D524}"/>
              </a:ext>
            </a:extLst>
          </p:cNvPr>
          <p:cNvCxnSpPr>
            <a:cxnSpLocks/>
          </p:cNvCxnSpPr>
          <p:nvPr/>
        </p:nvCxnSpPr>
        <p:spPr>
          <a:xfrm>
            <a:off x="5157729" y="5784417"/>
            <a:ext cx="0" cy="255112"/>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18" name="Straight Arrow Connector 117">
            <a:extLst>
              <a:ext uri="{FF2B5EF4-FFF2-40B4-BE49-F238E27FC236}">
                <a16:creationId xmlns:a16="http://schemas.microsoft.com/office/drawing/2014/main" id="{A1243241-7058-4749-AAA1-74127CF48750}"/>
              </a:ext>
            </a:extLst>
          </p:cNvPr>
          <p:cNvCxnSpPr/>
          <p:nvPr/>
        </p:nvCxnSpPr>
        <p:spPr>
          <a:xfrm>
            <a:off x="954677" y="9276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1451555-B5DD-4B14-AC32-4885A595E893}"/>
              </a:ext>
            </a:extLst>
          </p:cNvPr>
          <p:cNvSpPr/>
          <p:nvPr/>
        </p:nvSpPr>
        <p:spPr>
          <a:xfrm>
            <a:off x="5874377" y="1282421"/>
            <a:ext cx="1890982" cy="520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REGISTRATION 2</a:t>
            </a:r>
          </a:p>
        </p:txBody>
      </p:sp>
      <p:cxnSp>
        <p:nvCxnSpPr>
          <p:cNvPr id="20" name="Straight Connector 19">
            <a:extLst>
              <a:ext uri="{FF2B5EF4-FFF2-40B4-BE49-F238E27FC236}">
                <a16:creationId xmlns:a16="http://schemas.microsoft.com/office/drawing/2014/main" id="{8A8F33BA-47CD-4CE0-A24A-B0FC334C5717}"/>
              </a:ext>
            </a:extLst>
          </p:cNvPr>
          <p:cNvCxnSpPr>
            <a:stCxn id="17" idx="3"/>
          </p:cNvCxnSpPr>
          <p:nvPr/>
        </p:nvCxnSpPr>
        <p:spPr>
          <a:xfrm flipV="1">
            <a:off x="4623706" y="4211866"/>
            <a:ext cx="2032550" cy="1"/>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FF85BB13-5835-4638-B6A0-E565B7F0B0C0}"/>
              </a:ext>
            </a:extLst>
          </p:cNvPr>
          <p:cNvCxnSpPr>
            <a:cxnSpLocks/>
          </p:cNvCxnSpPr>
          <p:nvPr/>
        </p:nvCxnSpPr>
        <p:spPr>
          <a:xfrm flipV="1">
            <a:off x="6656256" y="1852242"/>
            <a:ext cx="0" cy="2359624"/>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62" name="Flowchart: Decision 61">
            <a:extLst>
              <a:ext uri="{FF2B5EF4-FFF2-40B4-BE49-F238E27FC236}">
                <a16:creationId xmlns:a16="http://schemas.microsoft.com/office/drawing/2014/main" id="{D51F8354-B71A-4203-975A-2968F6866992}"/>
              </a:ext>
            </a:extLst>
          </p:cNvPr>
          <p:cNvSpPr/>
          <p:nvPr/>
        </p:nvSpPr>
        <p:spPr>
          <a:xfrm>
            <a:off x="5568312" y="4246333"/>
            <a:ext cx="2746107" cy="1430329"/>
          </a:xfrm>
          <a:prstGeom prst="flowChartDecisi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Acc. to Services</a:t>
            </a:r>
          </a:p>
        </p:txBody>
      </p:sp>
      <p:cxnSp>
        <p:nvCxnSpPr>
          <p:cNvPr id="64" name="Straight Arrow Connector 63">
            <a:extLst>
              <a:ext uri="{FF2B5EF4-FFF2-40B4-BE49-F238E27FC236}">
                <a16:creationId xmlns:a16="http://schemas.microsoft.com/office/drawing/2014/main" id="{45D7AA9C-5183-4FB9-8036-0B3AECD1F6D6}"/>
              </a:ext>
            </a:extLst>
          </p:cNvPr>
          <p:cNvCxnSpPr>
            <a:cxnSpLocks/>
          </p:cNvCxnSpPr>
          <p:nvPr/>
        </p:nvCxnSpPr>
        <p:spPr>
          <a:xfrm>
            <a:off x="6941366" y="1855552"/>
            <a:ext cx="0" cy="2356314"/>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7" name="Straight Connector 66">
            <a:extLst>
              <a:ext uri="{FF2B5EF4-FFF2-40B4-BE49-F238E27FC236}">
                <a16:creationId xmlns:a16="http://schemas.microsoft.com/office/drawing/2014/main" id="{F1B0FF75-0100-44D6-86E5-BA8C3C145255}"/>
              </a:ext>
            </a:extLst>
          </p:cNvPr>
          <p:cNvCxnSpPr>
            <a:cxnSpLocks/>
          </p:cNvCxnSpPr>
          <p:nvPr/>
        </p:nvCxnSpPr>
        <p:spPr>
          <a:xfrm flipH="1" flipV="1">
            <a:off x="5153252" y="4961498"/>
            <a:ext cx="415060" cy="2"/>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69" name="Straight Arrow Connector 68">
            <a:extLst>
              <a:ext uri="{FF2B5EF4-FFF2-40B4-BE49-F238E27FC236}">
                <a16:creationId xmlns:a16="http://schemas.microsoft.com/office/drawing/2014/main" id="{BC225B5A-BFE2-42C6-89D0-745530A1047F}"/>
              </a:ext>
            </a:extLst>
          </p:cNvPr>
          <p:cNvCxnSpPr>
            <a:cxnSpLocks/>
          </p:cNvCxnSpPr>
          <p:nvPr/>
        </p:nvCxnSpPr>
        <p:spPr>
          <a:xfrm>
            <a:off x="5153252" y="4971781"/>
            <a:ext cx="0" cy="494464"/>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70" name="Straight Connector 69">
            <a:extLst>
              <a:ext uri="{FF2B5EF4-FFF2-40B4-BE49-F238E27FC236}">
                <a16:creationId xmlns:a16="http://schemas.microsoft.com/office/drawing/2014/main" id="{C01B3204-CF00-4C15-AF07-7B2502E0CCEE}"/>
              </a:ext>
            </a:extLst>
          </p:cNvPr>
          <p:cNvCxnSpPr>
            <a:cxnSpLocks/>
          </p:cNvCxnSpPr>
          <p:nvPr/>
        </p:nvCxnSpPr>
        <p:spPr>
          <a:xfrm flipH="1" flipV="1">
            <a:off x="8314419" y="4961497"/>
            <a:ext cx="415060" cy="2"/>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1" name="Straight Arrow Connector 70">
            <a:extLst>
              <a:ext uri="{FF2B5EF4-FFF2-40B4-BE49-F238E27FC236}">
                <a16:creationId xmlns:a16="http://schemas.microsoft.com/office/drawing/2014/main" id="{15628B36-1CA1-4BBD-9C62-67C91BB9C4E0}"/>
              </a:ext>
            </a:extLst>
          </p:cNvPr>
          <p:cNvCxnSpPr>
            <a:cxnSpLocks/>
          </p:cNvCxnSpPr>
          <p:nvPr/>
        </p:nvCxnSpPr>
        <p:spPr>
          <a:xfrm>
            <a:off x="8729479" y="4997471"/>
            <a:ext cx="0" cy="494464"/>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72" name="Rectangle 71">
            <a:extLst>
              <a:ext uri="{FF2B5EF4-FFF2-40B4-BE49-F238E27FC236}">
                <a16:creationId xmlns:a16="http://schemas.microsoft.com/office/drawing/2014/main" id="{7429350D-FFA3-4E26-A2AC-0BC444A262FE}"/>
              </a:ext>
            </a:extLst>
          </p:cNvPr>
          <p:cNvSpPr/>
          <p:nvPr/>
        </p:nvSpPr>
        <p:spPr>
          <a:xfrm>
            <a:off x="8039572" y="5480248"/>
            <a:ext cx="2032895" cy="3459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NURSES STATION</a:t>
            </a:r>
          </a:p>
        </p:txBody>
      </p:sp>
      <p:sp>
        <p:nvSpPr>
          <p:cNvPr id="73" name="Oval 72">
            <a:extLst>
              <a:ext uri="{FF2B5EF4-FFF2-40B4-BE49-F238E27FC236}">
                <a16:creationId xmlns:a16="http://schemas.microsoft.com/office/drawing/2014/main" id="{76A49B14-B89E-4172-863F-DB3967CFD960}"/>
              </a:ext>
            </a:extLst>
          </p:cNvPr>
          <p:cNvSpPr/>
          <p:nvPr/>
        </p:nvSpPr>
        <p:spPr>
          <a:xfrm>
            <a:off x="8104144" y="6087239"/>
            <a:ext cx="1250669" cy="34591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EXIT</a:t>
            </a:r>
          </a:p>
        </p:txBody>
      </p:sp>
      <p:cxnSp>
        <p:nvCxnSpPr>
          <p:cNvPr id="74" name="Straight Arrow Connector 73">
            <a:extLst>
              <a:ext uri="{FF2B5EF4-FFF2-40B4-BE49-F238E27FC236}">
                <a16:creationId xmlns:a16="http://schemas.microsoft.com/office/drawing/2014/main" id="{E9AA4532-F27E-416F-893C-1D0553B62F04}"/>
              </a:ext>
            </a:extLst>
          </p:cNvPr>
          <p:cNvCxnSpPr>
            <a:cxnSpLocks/>
          </p:cNvCxnSpPr>
          <p:nvPr/>
        </p:nvCxnSpPr>
        <p:spPr>
          <a:xfrm>
            <a:off x="8729479" y="5826163"/>
            <a:ext cx="0" cy="256413"/>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76" name="Rectangle 75">
            <a:extLst>
              <a:ext uri="{FF2B5EF4-FFF2-40B4-BE49-F238E27FC236}">
                <a16:creationId xmlns:a16="http://schemas.microsoft.com/office/drawing/2014/main" id="{3A6E5D31-1009-4500-B5FD-E0A1D8C19877}"/>
              </a:ext>
            </a:extLst>
          </p:cNvPr>
          <p:cNvSpPr/>
          <p:nvPr/>
        </p:nvSpPr>
        <p:spPr>
          <a:xfrm>
            <a:off x="5949979" y="5971979"/>
            <a:ext cx="2032895" cy="3459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Radiology</a:t>
            </a:r>
          </a:p>
        </p:txBody>
      </p:sp>
      <p:cxnSp>
        <p:nvCxnSpPr>
          <p:cNvPr id="77" name="Straight Arrow Connector 76">
            <a:extLst>
              <a:ext uri="{FF2B5EF4-FFF2-40B4-BE49-F238E27FC236}">
                <a16:creationId xmlns:a16="http://schemas.microsoft.com/office/drawing/2014/main" id="{6459D477-847E-4BC6-85B0-AF5F1C1EDD92}"/>
              </a:ext>
            </a:extLst>
          </p:cNvPr>
          <p:cNvCxnSpPr>
            <a:cxnSpLocks/>
          </p:cNvCxnSpPr>
          <p:nvPr/>
        </p:nvCxnSpPr>
        <p:spPr>
          <a:xfrm>
            <a:off x="6966427" y="5676662"/>
            <a:ext cx="0" cy="256413"/>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6C21631E-4A65-4FA1-9EFF-EE4D7F8BECC3}"/>
              </a:ext>
            </a:extLst>
          </p:cNvPr>
          <p:cNvCxnSpPr>
            <a:stCxn id="76" idx="2"/>
          </p:cNvCxnSpPr>
          <p:nvPr/>
        </p:nvCxnSpPr>
        <p:spPr>
          <a:xfrm flipH="1">
            <a:off x="6966426" y="6317894"/>
            <a:ext cx="1" cy="3642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649E5385-1C42-42A6-8E49-C537109AC9A3}"/>
              </a:ext>
            </a:extLst>
          </p:cNvPr>
          <p:cNvCxnSpPr>
            <a:cxnSpLocks/>
          </p:cNvCxnSpPr>
          <p:nvPr/>
        </p:nvCxnSpPr>
        <p:spPr>
          <a:xfrm flipH="1" flipV="1">
            <a:off x="1444660" y="6691945"/>
            <a:ext cx="5521766" cy="656"/>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1DED4303-2456-41EC-A75D-1FD21143FF1F}"/>
              </a:ext>
            </a:extLst>
          </p:cNvPr>
          <p:cNvCxnSpPr>
            <a:cxnSpLocks/>
          </p:cNvCxnSpPr>
          <p:nvPr/>
        </p:nvCxnSpPr>
        <p:spPr>
          <a:xfrm flipH="1" flipV="1">
            <a:off x="1444660" y="3032054"/>
            <a:ext cx="18380" cy="3678497"/>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774444DD-2903-4998-B9FD-8A421F4A392D}"/>
              </a:ext>
            </a:extLst>
          </p:cNvPr>
          <p:cNvCxnSpPr>
            <a:cxnSpLocks/>
          </p:cNvCxnSpPr>
          <p:nvPr/>
        </p:nvCxnSpPr>
        <p:spPr>
          <a:xfrm>
            <a:off x="1444660" y="3032054"/>
            <a:ext cx="832117" cy="0"/>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09EBDD32-35DB-46DE-91D6-BBC3CFCA2742}"/>
              </a:ext>
            </a:extLst>
          </p:cNvPr>
          <p:cNvSpPr txBox="1"/>
          <p:nvPr/>
        </p:nvSpPr>
        <p:spPr>
          <a:xfrm>
            <a:off x="5265246" y="237745"/>
            <a:ext cx="6309132" cy="830997"/>
          </a:xfrm>
          <a:prstGeom prst="rect">
            <a:avLst/>
          </a:prstGeom>
          <a:noFill/>
        </p:spPr>
        <p:txBody>
          <a:bodyPr wrap="square">
            <a:spAutoFi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SUGEESTED PROCESS TO IMPROVE PATIENT FLOW</a:t>
            </a:r>
          </a:p>
        </p:txBody>
      </p:sp>
      <p:pic>
        <p:nvPicPr>
          <p:cNvPr id="43" name="Picture 42">
            <a:extLst>
              <a:ext uri="{FF2B5EF4-FFF2-40B4-BE49-F238E27FC236}">
                <a16:creationId xmlns:a16="http://schemas.microsoft.com/office/drawing/2014/main" id="{BC4D1B8B-EA38-DC3F-AF1A-DDB61E5E7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264360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DE16-1905-43F8-90C2-EB7BF01C1B47}"/>
              </a:ext>
            </a:extLst>
          </p:cNvPr>
          <p:cNvSpPr>
            <a:spLocks noGrp="1"/>
          </p:cNvSpPr>
          <p:nvPr>
            <p:ph type="title"/>
          </p:nvPr>
        </p:nvSpPr>
        <p:spPr>
          <a:xfrm>
            <a:off x="1520624" y="38882"/>
            <a:ext cx="9112348" cy="946840"/>
          </a:xfrm>
          <a:gradFill>
            <a:gsLst>
              <a:gs pos="56000">
                <a:schemeClr val="bg2">
                  <a:alpha val="67000"/>
                </a:schemeClr>
              </a:gs>
              <a:gs pos="93000">
                <a:schemeClr val="accent3">
                  <a:lumMod val="45000"/>
                  <a:lumOff val="55000"/>
                </a:schemeClr>
              </a:gs>
              <a:gs pos="70000">
                <a:schemeClr val="accent3">
                  <a:lumMod val="45000"/>
                  <a:lumOff val="55000"/>
                </a:schemeClr>
              </a:gs>
              <a:gs pos="100000">
                <a:schemeClr val="accent3">
                  <a:lumMod val="30000"/>
                  <a:lumOff val="70000"/>
                </a:schemeClr>
              </a:gs>
            </a:gsLst>
            <a:lin ang="2700000" scaled="1"/>
          </a:gradFill>
          <a:ln>
            <a:noFill/>
          </a:ln>
        </p:spPr>
        <p:txBody>
          <a:bodyPr>
            <a:noAutofit/>
          </a:bodyPr>
          <a:lstStyle/>
          <a:p>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a:solidFill>
                  <a:schemeClr val="accent1">
                    <a:lumMod val="50000"/>
                  </a:schemeClr>
                </a:solidFill>
                <a:latin typeface="Times New Roman" panose="02020603050405020304" pitchFamily="18" charset="0"/>
                <a:cs typeface="Times New Roman" panose="02020603050405020304" pitchFamily="18" charset="0"/>
              </a:rPr>
              <a:t>SUGGESTIONS FOR IMPROVING THE SERIVCES </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453F3D3-6507-47DB-A970-396C51ADAE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46" r="41320" b="1252"/>
          <a:stretch/>
        </p:blipFill>
        <p:spPr>
          <a:xfrm>
            <a:off x="3847327" y="1549086"/>
            <a:ext cx="3250478" cy="2418101"/>
          </a:xfrm>
        </p:spPr>
      </p:pic>
      <p:pic>
        <p:nvPicPr>
          <p:cNvPr id="3074" name="Picture 2" descr="Idea Icon Blue images">
            <a:extLst>
              <a:ext uri="{FF2B5EF4-FFF2-40B4-BE49-F238E27FC236}">
                <a16:creationId xmlns:a16="http://schemas.microsoft.com/office/drawing/2014/main" id="{67B05D78-5BFA-47F7-9D0F-E35E89BF9B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9" y="3023152"/>
            <a:ext cx="485775" cy="400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dea Icon Blue images">
            <a:extLst>
              <a:ext uri="{FF2B5EF4-FFF2-40B4-BE49-F238E27FC236}">
                <a16:creationId xmlns:a16="http://schemas.microsoft.com/office/drawing/2014/main" id="{96126608-8E21-4022-9B09-CCEDFB89BD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9" y="2052017"/>
            <a:ext cx="485775" cy="400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dea Icon Blue images">
            <a:extLst>
              <a:ext uri="{FF2B5EF4-FFF2-40B4-BE49-F238E27FC236}">
                <a16:creationId xmlns:a16="http://schemas.microsoft.com/office/drawing/2014/main" id="{6905D64F-74FE-4935-9309-08F1F09A1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28" y="3772677"/>
            <a:ext cx="485775" cy="40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dea Icon Blue images">
            <a:extLst>
              <a:ext uri="{FF2B5EF4-FFF2-40B4-BE49-F238E27FC236}">
                <a16:creationId xmlns:a16="http://schemas.microsoft.com/office/drawing/2014/main" id="{3A2B95E0-827A-4702-8D97-F53767497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7" y="4528117"/>
            <a:ext cx="485775" cy="4000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AFA65DB-3597-40F7-ACFF-15B1FD2BBA20}"/>
              </a:ext>
            </a:extLst>
          </p:cNvPr>
          <p:cNvSpPr txBox="1"/>
          <p:nvPr/>
        </p:nvSpPr>
        <p:spPr>
          <a:xfrm>
            <a:off x="601474" y="2995402"/>
            <a:ext cx="3656367"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More efficient use of Signage</a:t>
            </a:r>
            <a:endParaRPr lang="en-US" dirty="0"/>
          </a:p>
        </p:txBody>
      </p:sp>
      <p:sp>
        <p:nvSpPr>
          <p:cNvPr id="21" name="TextBox 20">
            <a:extLst>
              <a:ext uri="{FF2B5EF4-FFF2-40B4-BE49-F238E27FC236}">
                <a16:creationId xmlns:a16="http://schemas.microsoft.com/office/drawing/2014/main" id="{506E5D3E-00F7-471C-A5EF-C308EC51F991}"/>
              </a:ext>
            </a:extLst>
          </p:cNvPr>
          <p:cNvSpPr txBox="1"/>
          <p:nvPr/>
        </p:nvSpPr>
        <p:spPr>
          <a:xfrm>
            <a:off x="568137" y="2082734"/>
            <a:ext cx="3114675"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Need of HELP DESK </a:t>
            </a:r>
            <a:endParaRPr lang="en-US" dirty="0"/>
          </a:p>
        </p:txBody>
      </p:sp>
      <p:pic>
        <p:nvPicPr>
          <p:cNvPr id="27" name="Picture 2" descr="Idea Icon Blue images">
            <a:extLst>
              <a:ext uri="{FF2B5EF4-FFF2-40B4-BE49-F238E27FC236}">
                <a16:creationId xmlns:a16="http://schemas.microsoft.com/office/drawing/2014/main" id="{539751D5-76CA-4284-A148-4AEE8B7EE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221" y="2286471"/>
            <a:ext cx="485775" cy="40004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395A226-46FB-4A3B-B350-BFBFA5B61EAA}"/>
              </a:ext>
            </a:extLst>
          </p:cNvPr>
          <p:cNvSpPr txBox="1"/>
          <p:nvPr/>
        </p:nvSpPr>
        <p:spPr>
          <a:xfrm>
            <a:off x="7390997" y="2262306"/>
            <a:ext cx="4473109" cy="923330"/>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Sitting arrangement &amp; arrangement of tea, coffee, newspaper, magazine, television </a:t>
            </a:r>
            <a:r>
              <a:rPr lang="en-US" sz="1800" b="1" dirty="0" err="1">
                <a:effectLst/>
                <a:latin typeface="Times New Roman" panose="02020603050405020304" pitchFamily="18" charset="0"/>
                <a:ea typeface="Calibri" panose="020F0502020204030204" pitchFamily="34" charset="0"/>
              </a:rPr>
              <a:t>etc</a:t>
            </a:r>
            <a:r>
              <a:rPr lang="en-US" sz="1800" b="1" dirty="0">
                <a:effectLst/>
                <a:latin typeface="Times New Roman" panose="02020603050405020304" pitchFamily="18" charset="0"/>
                <a:ea typeface="Calibri" panose="020F0502020204030204" pitchFamily="34" charset="0"/>
              </a:rPr>
              <a:t> in the waiting area.</a:t>
            </a:r>
            <a:endParaRPr lang="en-US" dirty="0"/>
          </a:p>
        </p:txBody>
      </p:sp>
      <p:pic>
        <p:nvPicPr>
          <p:cNvPr id="29" name="Picture 2" descr="Idea Icon Blue images">
            <a:extLst>
              <a:ext uri="{FF2B5EF4-FFF2-40B4-BE49-F238E27FC236}">
                <a16:creationId xmlns:a16="http://schemas.microsoft.com/office/drawing/2014/main" id="{9AF9DB74-551E-4339-8A41-B9D4D1AB69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481" y="3433695"/>
            <a:ext cx="485775" cy="4000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0C5EA03-71BC-4E63-A2BF-7043E5F2DE0A}"/>
              </a:ext>
            </a:extLst>
          </p:cNvPr>
          <p:cNvSpPr txBox="1"/>
          <p:nvPr/>
        </p:nvSpPr>
        <p:spPr>
          <a:xfrm>
            <a:off x="568137" y="4546479"/>
            <a:ext cx="6205817"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Display system</a:t>
            </a:r>
            <a:endParaRPr lang="en-US" dirty="0"/>
          </a:p>
        </p:txBody>
      </p:sp>
      <p:sp>
        <p:nvSpPr>
          <p:cNvPr id="38" name="TextBox 37">
            <a:extLst>
              <a:ext uri="{FF2B5EF4-FFF2-40B4-BE49-F238E27FC236}">
                <a16:creationId xmlns:a16="http://schemas.microsoft.com/office/drawing/2014/main" id="{FD210CB1-606A-499C-9893-78EB10921C0A}"/>
              </a:ext>
            </a:extLst>
          </p:cNvPr>
          <p:cNvSpPr txBox="1"/>
          <p:nvPr/>
        </p:nvSpPr>
        <p:spPr>
          <a:xfrm>
            <a:off x="596803" y="3723353"/>
            <a:ext cx="3661038" cy="685059"/>
          </a:xfrm>
          <a:prstGeom prst="rect">
            <a:avLst/>
          </a:prstGeom>
          <a:noFill/>
        </p:spPr>
        <p:txBody>
          <a:bodyPr wrap="square">
            <a:spAutoFit/>
          </a:bodyPr>
          <a:lstStyle/>
          <a:p>
            <a:pPr marL="0" marR="0" algn="l">
              <a:lnSpc>
                <a:spcPct val="107000"/>
              </a:lnSpc>
              <a:spcBef>
                <a:spcPts val="0"/>
              </a:spcBef>
              <a:spcAft>
                <a:spcPts val="800"/>
              </a:spcAft>
              <a:tabLst>
                <a:tab pos="704850" algn="l"/>
                <a:tab pos="2971800" algn="ctr"/>
              </a:tabLst>
            </a:pPr>
            <a:r>
              <a:rPr lang="en-US" sz="1800" b="1" dirty="0">
                <a:effectLst/>
                <a:latin typeface="Times New Roman" panose="02020603050405020304" pitchFamily="18" charset="0"/>
                <a:ea typeface="Calibri" panose="020F0502020204030204" pitchFamily="34" charset="0"/>
              </a:rPr>
              <a:t>Online or Mobile app for Registration</a:t>
            </a:r>
            <a:r>
              <a:rPr lang="en-US" sz="1800" dirty="0">
                <a:effectLst/>
                <a:latin typeface="Times New Roman" panose="02020603050405020304" pitchFamily="18" charset="0"/>
                <a:ea typeface="Calibri" panose="020F0502020204030204" pitchFamily="34"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77935246-C0FE-4710-AE52-D9EE26E2DE64}"/>
              </a:ext>
            </a:extLst>
          </p:cNvPr>
          <p:cNvSpPr txBox="1"/>
          <p:nvPr/>
        </p:nvSpPr>
        <p:spPr>
          <a:xfrm>
            <a:off x="7557047" y="5315381"/>
            <a:ext cx="4307059"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5E74123-5198-4182-BD53-296EAE02F0E8}"/>
              </a:ext>
            </a:extLst>
          </p:cNvPr>
          <p:cNvSpPr txBox="1"/>
          <p:nvPr/>
        </p:nvSpPr>
        <p:spPr>
          <a:xfrm>
            <a:off x="7476134" y="3356552"/>
            <a:ext cx="3668948"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More Doctor to Patient ratio</a:t>
            </a:r>
            <a:endParaRPr lang="en-US" dirty="0"/>
          </a:p>
        </p:txBody>
      </p:sp>
      <p:sp>
        <p:nvSpPr>
          <p:cNvPr id="39" name="TextBox 38">
            <a:extLst>
              <a:ext uri="{FF2B5EF4-FFF2-40B4-BE49-F238E27FC236}">
                <a16:creationId xmlns:a16="http://schemas.microsoft.com/office/drawing/2014/main" id="{AE1D01F1-0864-4333-A1B5-B5871ED84DCD}"/>
              </a:ext>
            </a:extLst>
          </p:cNvPr>
          <p:cNvSpPr txBox="1"/>
          <p:nvPr/>
        </p:nvSpPr>
        <p:spPr>
          <a:xfrm>
            <a:off x="7557047" y="4467856"/>
            <a:ext cx="4006595" cy="646331"/>
          </a:xfrm>
          <a:prstGeom prst="rect">
            <a:avLst/>
          </a:prstGeom>
          <a:noFill/>
        </p:spPr>
        <p:txBody>
          <a:bodyPr wrap="square">
            <a:spAutoFit/>
          </a:bodyPr>
          <a:lstStyle/>
          <a:p>
            <a:r>
              <a:rPr lang="en-GB" sz="1800" b="1" dirty="0">
                <a:effectLst/>
                <a:latin typeface="Times New Roman" panose="02020603050405020304" pitchFamily="18" charset="0"/>
                <a:ea typeface="Calibri" panose="020F0502020204030204" pitchFamily="34" charset="0"/>
              </a:rPr>
              <a:t>Registration and Billing Counter should be separate</a:t>
            </a:r>
            <a:endParaRPr lang="en-US" dirty="0">
              <a:latin typeface="Times New Roman" pitchFamily="18" charset="0"/>
              <a:cs typeface="Times New Roman" pitchFamily="18" charset="0"/>
            </a:endParaRPr>
          </a:p>
        </p:txBody>
      </p:sp>
      <p:pic>
        <p:nvPicPr>
          <p:cNvPr id="40" name="Picture 2" descr="Idea Icon Blue images">
            <a:extLst>
              <a:ext uri="{FF2B5EF4-FFF2-40B4-BE49-F238E27FC236}">
                <a16:creationId xmlns:a16="http://schemas.microsoft.com/office/drawing/2014/main" id="{A7CFEC33-4CA8-493B-9C0F-908B8A68AD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147" y="4514337"/>
            <a:ext cx="485775" cy="4000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1483F45-22FF-433B-ADED-508B3F38A4F3}"/>
              </a:ext>
            </a:extLst>
          </p:cNvPr>
          <p:cNvSpPr txBox="1"/>
          <p:nvPr/>
        </p:nvSpPr>
        <p:spPr>
          <a:xfrm>
            <a:off x="596803" y="5433836"/>
            <a:ext cx="4645837"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Proper time slot for Medical  Representatives </a:t>
            </a:r>
            <a:endParaRPr lang="en-US" dirty="0">
              <a:latin typeface="Times New Roman" panose="02020603050405020304" pitchFamily="18" charset="0"/>
              <a:cs typeface="Times New Roman" panose="02020603050405020304" pitchFamily="18" charset="0"/>
            </a:endParaRPr>
          </a:p>
        </p:txBody>
      </p:sp>
      <p:pic>
        <p:nvPicPr>
          <p:cNvPr id="23" name="Picture 2" descr="Idea Icon Blue images">
            <a:extLst>
              <a:ext uri="{FF2B5EF4-FFF2-40B4-BE49-F238E27FC236}">
                <a16:creationId xmlns:a16="http://schemas.microsoft.com/office/drawing/2014/main" id="{F930FDE8-9E69-428F-B3B2-C9AC07F964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28" y="5433836"/>
            <a:ext cx="485775" cy="4000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EB31AD4-F062-403B-997F-5903232A2910}"/>
              </a:ext>
            </a:extLst>
          </p:cNvPr>
          <p:cNvSpPr txBox="1"/>
          <p:nvPr/>
        </p:nvSpPr>
        <p:spPr>
          <a:xfrm>
            <a:off x="7664493" y="5548456"/>
            <a:ext cx="4199613" cy="646331"/>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Insurance approval digitally handled</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25" name="Picture 2" descr="Idea Icon Blue images">
            <a:extLst>
              <a:ext uri="{FF2B5EF4-FFF2-40B4-BE49-F238E27FC236}">
                <a16:creationId xmlns:a16="http://schemas.microsoft.com/office/drawing/2014/main" id="{C5D69573-5FE2-438A-99BB-794208CB81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1059" y="5520801"/>
            <a:ext cx="485775" cy="4000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0C76CDC-0077-7202-6C5C-CBCE27686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183741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2005012"/>
            <a:ext cx="10515600" cy="4351338"/>
          </a:xfrm>
        </p:spPr>
        <p:txBody>
          <a:bodyPr>
            <a:normAutofit/>
          </a:bodyPr>
          <a:lstStyle/>
          <a:p>
            <a:pPr>
              <a:buClr>
                <a:schemeClr val="accent2">
                  <a:lumMod val="50000"/>
                </a:schemeClr>
              </a:buClr>
              <a:buSzPct val="102000"/>
            </a:pPr>
            <a:r>
              <a:rPr lang="en-IN" sz="2400" dirty="0">
                <a:solidFill>
                  <a:schemeClr val="accent2">
                    <a:lumMod val="75000"/>
                  </a:schemeClr>
                </a:solidFill>
                <a:latin typeface="Times New Roman" panose="02020603050405020304" pitchFamily="18" charset="0"/>
                <a:cs typeface="Times New Roman" panose="02020603050405020304" pitchFamily="18" charset="0"/>
              </a:rPr>
              <a:t>In the past, time motion studies were carried out in manufacturing industries to develop pay scales with the thought that money is the sole of motivation for work.</a:t>
            </a:r>
          </a:p>
          <a:p>
            <a:pPr>
              <a:buClr>
                <a:schemeClr val="accent2">
                  <a:lumMod val="50000"/>
                </a:schemeClr>
              </a:buClr>
              <a:buSzPct val="102000"/>
            </a:pPr>
            <a:r>
              <a:rPr lang="en-IN" sz="2400" dirty="0">
                <a:solidFill>
                  <a:schemeClr val="accent2">
                    <a:lumMod val="75000"/>
                  </a:schemeClr>
                </a:solidFill>
                <a:latin typeface="Times New Roman" panose="02020603050405020304" pitchFamily="18" charset="0"/>
                <a:cs typeface="Times New Roman" panose="02020603050405020304" pitchFamily="18" charset="0"/>
              </a:rPr>
              <a:t>Now, these studies are effective for performance evaluation of various systems, planning, problem identifying and finding out solutions . Emergency is the first point of contact of interaction of patient and healthcare facilities. But main problems of hospitals are lack of infrastructure &amp; manpower, congestion and queues.  </a:t>
            </a:r>
          </a:p>
          <a:p>
            <a:pPr>
              <a:buClr>
                <a:schemeClr val="accent2">
                  <a:lumMod val="50000"/>
                </a:schemeClr>
              </a:buClr>
              <a:buSzPct val="102000"/>
            </a:pPr>
            <a:r>
              <a:rPr lang="en-IN" sz="2400" dirty="0">
                <a:solidFill>
                  <a:schemeClr val="accent2">
                    <a:lumMod val="75000"/>
                  </a:schemeClr>
                </a:solidFill>
                <a:latin typeface="Times New Roman" panose="02020603050405020304" pitchFamily="18" charset="0"/>
                <a:cs typeface="Times New Roman" panose="02020603050405020304" pitchFamily="18" charset="0"/>
              </a:rPr>
              <a:t>So this study will help in initiation of further analysis of gaps to improve the services delivery in the hospital</a:t>
            </a:r>
            <a:r>
              <a:rPr lang="en-IN" sz="2400" dirty="0">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8AC7D43E-7B94-6273-F47E-77363D2E6D88}"/>
              </a:ext>
            </a:extLst>
          </p:cNvPr>
          <p:cNvPicPr>
            <a:picLocks noChangeAspect="1"/>
          </p:cNvPicPr>
          <p:nvPr/>
        </p:nvPicPr>
        <p:blipFill rotWithShape="1">
          <a:blip r:embed="rId2">
            <a:extLst>
              <a:ext uri="{28A0092B-C50C-407E-A947-70E740481C1C}">
                <a14:useLocalDpi xmlns:a14="http://schemas.microsoft.com/office/drawing/2010/main" val="0"/>
              </a:ext>
            </a:extLst>
          </a:blip>
          <a:srcRect l="7657" t="32407" r="5971" b="37819"/>
          <a:stretch/>
        </p:blipFill>
        <p:spPr>
          <a:xfrm>
            <a:off x="0" y="0"/>
            <a:ext cx="12192000" cy="1409073"/>
          </a:xfrm>
          <a:prstGeom prst="rect">
            <a:avLst/>
          </a:prstGeom>
        </p:spPr>
      </p:pic>
      <p:pic>
        <p:nvPicPr>
          <p:cNvPr id="15" name="Picture 14">
            <a:extLst>
              <a:ext uri="{FF2B5EF4-FFF2-40B4-BE49-F238E27FC236}">
                <a16:creationId xmlns:a16="http://schemas.microsoft.com/office/drawing/2014/main" id="{00419297-C401-BDC5-18B6-7AFEEE834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558B1-41A6-F058-620E-DB5A04E9B42F}"/>
              </a:ext>
            </a:extLst>
          </p:cNvPr>
          <p:cNvSpPr>
            <a:spLocks noGrp="1"/>
          </p:cNvSpPr>
          <p:nvPr>
            <p:ph idx="1"/>
          </p:nvPr>
        </p:nvSpPr>
        <p:spPr>
          <a:xfrm>
            <a:off x="717884" y="1612232"/>
            <a:ext cx="10515600" cy="4926680"/>
          </a:xfrm>
          <a:noFill/>
        </p:spPr>
        <p:txBody>
          <a:bodyPr>
            <a:normAutofit/>
          </a:bodyPr>
          <a:lstStyle/>
          <a:p>
            <a:pPr>
              <a:buClr>
                <a:schemeClr val="accent2">
                  <a:lumMod val="50000"/>
                </a:schemeClr>
              </a:buClr>
              <a:buSzPct val="102000"/>
            </a:pPr>
            <a:r>
              <a:rPr lang="en-US" sz="2400" dirty="0">
                <a:solidFill>
                  <a:schemeClr val="accent2">
                    <a:lumMod val="75000"/>
                  </a:schemeClr>
                </a:solidFill>
                <a:latin typeface="Times New Roman" panose="02020603050405020304" pitchFamily="18" charset="0"/>
                <a:cs typeface="Times New Roman" panose="02020603050405020304" pitchFamily="18" charset="0"/>
              </a:rPr>
              <a:t>In this study 71(35.5 %) male &amp;128 (64%) female  participated. This hospital providing all services so all age patient come for the treatment, In this study observed that mostly who are between age of 20-40yrs (52%) &amp; 60 -80yrs (40%)came for treatment. </a:t>
            </a:r>
          </a:p>
          <a:p>
            <a:pPr>
              <a:buClr>
                <a:schemeClr val="accent2">
                  <a:lumMod val="50000"/>
                </a:schemeClr>
              </a:buClr>
              <a:buSzPct val="102000"/>
            </a:pPr>
            <a:r>
              <a:rPr lang="en-US" sz="2400" dirty="0">
                <a:solidFill>
                  <a:schemeClr val="accent2">
                    <a:lumMod val="75000"/>
                  </a:schemeClr>
                </a:solidFill>
                <a:latin typeface="Times New Roman" panose="02020603050405020304" pitchFamily="18" charset="0"/>
                <a:cs typeface="Times New Roman" panose="02020603050405020304" pitchFamily="18" charset="0"/>
              </a:rPr>
              <a:t>Mostly Indian (41.1%)  UAE (30.5%) nationality people came for treatment in hospital and other nationality are Afghanistan, Bahrain, Comoros, Egypt, Nepal, Oman , Sudan, Syria, Jordan, Sri Lanka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etc</a:t>
            </a:r>
            <a:r>
              <a:rPr lang="en-US" sz="2400" dirty="0">
                <a:solidFill>
                  <a:schemeClr val="accent2">
                    <a:lumMod val="75000"/>
                  </a:schemeClr>
                </a:solidFill>
                <a:latin typeface="Times New Roman" panose="02020603050405020304" pitchFamily="18" charset="0"/>
                <a:cs typeface="Times New Roman" panose="02020603050405020304" pitchFamily="18" charset="0"/>
              </a:rPr>
              <a:t> providing quality and safe services.</a:t>
            </a:r>
          </a:p>
          <a:p>
            <a:pPr>
              <a:buClr>
                <a:schemeClr val="accent2">
                  <a:lumMod val="50000"/>
                </a:schemeClr>
              </a:buClr>
              <a:buSzPct val="102000"/>
            </a:pPr>
            <a:r>
              <a:rPr lang="en-US" sz="2400" dirty="0">
                <a:solidFill>
                  <a:schemeClr val="accent2">
                    <a:lumMod val="75000"/>
                  </a:schemeClr>
                </a:solidFill>
                <a:latin typeface="Times New Roman" panose="02020603050405020304" pitchFamily="18" charset="0"/>
                <a:cs typeface="Times New Roman" panose="02020603050405020304" pitchFamily="18" charset="0"/>
              </a:rPr>
              <a:t>Without insurance in the UAE survival is difficult for taking services in the hospital. It is mandatory to have the insurance who is living here but the problem face by the patient is waiting time for approval to get the services.</a:t>
            </a:r>
          </a:p>
          <a:p>
            <a:pPr>
              <a:buClr>
                <a:schemeClr val="accent2">
                  <a:lumMod val="50000"/>
                </a:schemeClr>
              </a:buClr>
              <a:buSzPct val="102000"/>
            </a:pPr>
            <a:r>
              <a:rPr lang="en-US" sz="2400" dirty="0">
                <a:solidFill>
                  <a:schemeClr val="accent2">
                    <a:lumMod val="75000"/>
                  </a:schemeClr>
                </a:solidFill>
                <a:latin typeface="Times New Roman" panose="02020603050405020304" pitchFamily="18" charset="0"/>
                <a:cs typeface="Times New Roman" panose="02020603050405020304" pitchFamily="18" charset="0"/>
              </a:rPr>
              <a:t>The average time is maximum for the insurance approval and billing service. For reducing the billing services if the action taken by analyzing gaps in the patient flow process can be reduce. </a:t>
            </a:r>
          </a:p>
          <a:p>
            <a:endParaRPr lang="en-US" dirty="0"/>
          </a:p>
        </p:txBody>
      </p:sp>
      <p:sp>
        <p:nvSpPr>
          <p:cNvPr id="6" name="TextBox 5">
            <a:extLst>
              <a:ext uri="{FF2B5EF4-FFF2-40B4-BE49-F238E27FC236}">
                <a16:creationId xmlns:a16="http://schemas.microsoft.com/office/drawing/2014/main" id="{06E2CFF1-9F12-3A9A-9D99-237AC5714A77}"/>
              </a:ext>
            </a:extLst>
          </p:cNvPr>
          <p:cNvSpPr txBox="1"/>
          <p:nvPr/>
        </p:nvSpPr>
        <p:spPr>
          <a:xfrm>
            <a:off x="1" y="0"/>
            <a:ext cx="216568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CONT….</a:t>
            </a:r>
          </a:p>
        </p:txBody>
      </p:sp>
      <p:pic>
        <p:nvPicPr>
          <p:cNvPr id="7" name="Picture 6">
            <a:extLst>
              <a:ext uri="{FF2B5EF4-FFF2-40B4-BE49-F238E27FC236}">
                <a16:creationId xmlns:a16="http://schemas.microsoft.com/office/drawing/2014/main" id="{4CFAD46A-2E16-9842-1C53-637BA45D60D6}"/>
              </a:ext>
            </a:extLst>
          </p:cNvPr>
          <p:cNvPicPr>
            <a:picLocks noChangeAspect="1"/>
          </p:cNvPicPr>
          <p:nvPr/>
        </p:nvPicPr>
        <p:blipFill rotWithShape="1">
          <a:blip r:embed="rId3">
            <a:extLst>
              <a:ext uri="{28A0092B-C50C-407E-A947-70E740481C1C}">
                <a14:useLocalDpi xmlns:a14="http://schemas.microsoft.com/office/drawing/2010/main" val="0"/>
              </a:ext>
            </a:extLst>
          </a:blip>
          <a:srcRect l="7657" t="32407" r="5971" b="37819"/>
          <a:stretch/>
        </p:blipFill>
        <p:spPr>
          <a:xfrm>
            <a:off x="0" y="0"/>
            <a:ext cx="12192000" cy="1409073"/>
          </a:xfrm>
          <a:prstGeom prst="rect">
            <a:avLst/>
          </a:prstGeom>
        </p:spPr>
      </p:pic>
      <p:pic>
        <p:nvPicPr>
          <p:cNvPr id="8" name="Picture 7">
            <a:extLst>
              <a:ext uri="{FF2B5EF4-FFF2-40B4-BE49-F238E27FC236}">
                <a16:creationId xmlns:a16="http://schemas.microsoft.com/office/drawing/2014/main" id="{5C25CC90-2243-1CC9-35CD-AF610BFA4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220155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lstStyle/>
          <a:p>
            <a:pPr>
              <a:buClr>
                <a:schemeClr val="accent1">
                  <a:lumMod val="50000"/>
                </a:schemeClr>
              </a:buClr>
              <a:buSzPct val="115000"/>
            </a:pPr>
            <a:r>
              <a:rPr lang="en-IN" dirty="0"/>
              <a:t>The present study has brought to the surface certain areas to which hospital need to pay attention. Many factors responsible for unable to provide quality services to the patient such as queuing time, waiting time&amp; lack of signage system.</a:t>
            </a:r>
          </a:p>
          <a:p>
            <a:pPr>
              <a:buClr>
                <a:schemeClr val="accent1">
                  <a:lumMod val="50000"/>
                </a:schemeClr>
              </a:buClr>
              <a:buSzPct val="115000"/>
            </a:pPr>
            <a:r>
              <a:rPr lang="en-IN" dirty="0"/>
              <a:t>The hospital is dealing  a very sensitive area with the life of a person. Patient come to hospital to get treatment by paying a lot of </a:t>
            </a:r>
            <a:r>
              <a:rPr lang="en-IN" dirty="0" err="1"/>
              <a:t>money.So</a:t>
            </a:r>
            <a:r>
              <a:rPr lang="en-IN" dirty="0"/>
              <a:t> its it’s the responsibility of the hospital to have the value of their timing and provide high quality services timely by improving their services.</a:t>
            </a:r>
          </a:p>
        </p:txBody>
      </p:sp>
      <p:pic>
        <p:nvPicPr>
          <p:cNvPr id="7" name="Picture 6">
            <a:extLst>
              <a:ext uri="{FF2B5EF4-FFF2-40B4-BE49-F238E27FC236}">
                <a16:creationId xmlns:a16="http://schemas.microsoft.com/office/drawing/2014/main" id="{38AC3BB9-198E-561F-68B6-530882FD5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274" y="28241"/>
            <a:ext cx="1419726" cy="413502"/>
          </a:xfrm>
          <a:prstGeom prst="rect">
            <a:avLst/>
          </a:prstGeom>
        </p:spPr>
      </p:pic>
      <p:pic>
        <p:nvPicPr>
          <p:cNvPr id="8" name="Picture 10" descr="Conclusion blue 3d speech bubble Royalty Free Vector Image">
            <a:extLst>
              <a:ext uri="{FF2B5EF4-FFF2-40B4-BE49-F238E27FC236}">
                <a16:creationId xmlns:a16="http://schemas.microsoft.com/office/drawing/2014/main" id="{E78E3020-2A26-5E3B-52E8-FA095EB2E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3" t="15775" r="10330" b="16902"/>
          <a:stretch/>
        </p:blipFill>
        <p:spPr bwMode="auto">
          <a:xfrm>
            <a:off x="1862735" y="0"/>
            <a:ext cx="7455877" cy="19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AA88-C6A2-DBB5-373A-F8908326A5A0}"/>
              </a:ext>
            </a:extLst>
          </p:cNvPr>
          <p:cNvSpPr>
            <a:spLocks noGrp="1"/>
          </p:cNvSpPr>
          <p:nvPr>
            <p:ph type="title"/>
          </p:nvPr>
        </p:nvSpPr>
        <p:spPr>
          <a:xfrm>
            <a:off x="2366211" y="232777"/>
            <a:ext cx="7620000" cy="1325563"/>
          </a:xfrm>
        </p:spPr>
        <p:txBody>
          <a:bodyPr/>
          <a:lstStyle/>
          <a:p>
            <a:r>
              <a:rPr lang="en-US" b="1" dirty="0">
                <a:latin typeface="Arial Black" panose="020B0A04020102020204" pitchFamily="34" charset="0"/>
              </a:rPr>
              <a:t>APPROVAL OF MENTOR </a:t>
            </a:r>
          </a:p>
        </p:txBody>
      </p:sp>
      <p:sp>
        <p:nvSpPr>
          <p:cNvPr id="5" name="Slide Number Placeholder 4">
            <a:extLst>
              <a:ext uri="{FF2B5EF4-FFF2-40B4-BE49-F238E27FC236}">
                <a16:creationId xmlns:a16="http://schemas.microsoft.com/office/drawing/2014/main" id="{4D19701F-070C-5FCB-B767-30517A89DFCC}"/>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a16="http://schemas.microsoft.com/office/drawing/2014/main" id="{C0DF3AEB-FFD1-C1F4-0217-231F78F93D1F}"/>
              </a:ext>
            </a:extLst>
          </p:cNvPr>
          <p:cNvPicPr>
            <a:picLocks noChangeAspect="1"/>
          </p:cNvPicPr>
          <p:nvPr/>
        </p:nvPicPr>
        <p:blipFill rotWithShape="1">
          <a:blip r:embed="rId2"/>
          <a:srcRect t="20000" b="13860"/>
          <a:stretch/>
        </p:blipFill>
        <p:spPr>
          <a:xfrm>
            <a:off x="2887579" y="1371600"/>
            <a:ext cx="5871410" cy="4535905"/>
          </a:xfrm>
          <a:prstGeom prst="rect">
            <a:avLst/>
          </a:prstGeom>
        </p:spPr>
      </p:pic>
      <p:pic>
        <p:nvPicPr>
          <p:cNvPr id="8" name="Picture 7">
            <a:extLst>
              <a:ext uri="{FF2B5EF4-FFF2-40B4-BE49-F238E27FC236}">
                <a16:creationId xmlns:a16="http://schemas.microsoft.com/office/drawing/2014/main" id="{3F704032-4257-F5E5-5937-B75F946F9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274" y="122771"/>
            <a:ext cx="1419726" cy="413502"/>
          </a:xfrm>
          <a:prstGeom prst="rect">
            <a:avLst/>
          </a:prstGeom>
        </p:spPr>
      </p:pic>
    </p:spTree>
    <p:extLst>
      <p:ext uri="{BB962C8B-B14F-4D97-AF65-F5344CB8AC3E}">
        <p14:creationId xmlns:p14="http://schemas.microsoft.com/office/powerpoint/2010/main" val="381717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AE8464F-B6CF-4933-BD7B-FDFA4C69BC6D}"/>
              </a:ext>
            </a:extLst>
          </p:cNvPr>
          <p:cNvSpPr/>
          <p:nvPr/>
        </p:nvSpPr>
        <p:spPr>
          <a:xfrm>
            <a:off x="4454922" y="3768298"/>
            <a:ext cx="3282156" cy="2849574"/>
          </a:xfrm>
          <a:prstGeom prst="ellipse">
            <a:avLst/>
          </a:prstGeom>
          <a:solidFill>
            <a:schemeClr val="bg1">
              <a:lumMod val="85000"/>
            </a:schemeClr>
          </a:solidFill>
          <a:ln>
            <a:noFill/>
          </a:ln>
          <a:effectLst>
            <a:outerShdw blurRad="152400" dist="317500" dir="16680000" sx="90000" sy="-19000" rotWithShape="0">
              <a:prstClr val="black">
                <a:alpha val="33000"/>
              </a:prstClr>
            </a:outerShdw>
            <a:softEdge rad="63500"/>
          </a:effectLst>
          <a:scene3d>
            <a:camera prst="orthographicFront"/>
            <a:lightRig rig="threePt" dir="t"/>
          </a:scene3d>
          <a:sp3d prstMaterial="plastic">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 LIMITATIONS</a:t>
            </a:r>
            <a:r>
              <a:rPr lang="en-US" dirty="0">
                <a:solidFill>
                  <a:schemeClr val="tx1"/>
                </a:solidFill>
              </a:rPr>
              <a:t> </a:t>
            </a:r>
          </a:p>
        </p:txBody>
      </p:sp>
      <p:sp>
        <p:nvSpPr>
          <p:cNvPr id="6" name="Circle: Hollow 5">
            <a:extLst>
              <a:ext uri="{FF2B5EF4-FFF2-40B4-BE49-F238E27FC236}">
                <a16:creationId xmlns:a16="http://schemas.microsoft.com/office/drawing/2014/main" id="{DD48543B-CCFE-4651-8786-00D0CDD6F008}"/>
              </a:ext>
            </a:extLst>
          </p:cNvPr>
          <p:cNvSpPr/>
          <p:nvPr/>
        </p:nvSpPr>
        <p:spPr>
          <a:xfrm>
            <a:off x="5410138" y="369332"/>
            <a:ext cx="637735" cy="548639"/>
          </a:xfrm>
          <a:prstGeom prst="donut">
            <a:avLst>
              <a:gd name="adj" fmla="val 10595"/>
            </a:avLst>
          </a:prstGeom>
          <a:solidFill>
            <a:srgbClr val="B15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01</a:t>
            </a:r>
          </a:p>
        </p:txBody>
      </p:sp>
      <p:sp>
        <p:nvSpPr>
          <p:cNvPr id="8" name="TextBox 7">
            <a:extLst>
              <a:ext uri="{FF2B5EF4-FFF2-40B4-BE49-F238E27FC236}">
                <a16:creationId xmlns:a16="http://schemas.microsoft.com/office/drawing/2014/main" id="{29FA4ADD-279A-4992-87D4-A0A0901D4754}"/>
              </a:ext>
            </a:extLst>
          </p:cNvPr>
          <p:cNvSpPr txBox="1"/>
          <p:nvPr/>
        </p:nvSpPr>
        <p:spPr>
          <a:xfrm>
            <a:off x="3238003" y="888776"/>
            <a:ext cx="5338689" cy="400110"/>
          </a:xfrm>
          <a:prstGeom prst="rect">
            <a:avLst/>
          </a:prstGeom>
          <a:noFill/>
          <a:ln>
            <a:solidFill>
              <a:schemeClr val="accent2"/>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 Cannot observe all patient coming to hospital</a:t>
            </a:r>
            <a:r>
              <a:rPr lang="en-US" sz="1400" b="1" dirty="0"/>
              <a:t>.</a:t>
            </a:r>
          </a:p>
        </p:txBody>
      </p:sp>
      <p:pic>
        <p:nvPicPr>
          <p:cNvPr id="10" name="Picture 9">
            <a:extLst>
              <a:ext uri="{FF2B5EF4-FFF2-40B4-BE49-F238E27FC236}">
                <a16:creationId xmlns:a16="http://schemas.microsoft.com/office/drawing/2014/main" id="{F3152D34-2988-B107-3294-CCFC5248B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pic>
        <p:nvPicPr>
          <p:cNvPr id="9" name="Picture 8">
            <a:extLst>
              <a:ext uri="{FF2B5EF4-FFF2-40B4-BE49-F238E27FC236}">
                <a16:creationId xmlns:a16="http://schemas.microsoft.com/office/drawing/2014/main" id="{DC6C075A-6C24-EBFD-70C2-FA354FBF6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7344" y="3310199"/>
            <a:ext cx="2511083" cy="1617258"/>
          </a:xfrm>
          <a:prstGeom prst="rect">
            <a:avLst/>
          </a:prstGeom>
          <a:effectLst>
            <a:outerShdw dist="50800" dir="5400000" sx="1000" sy="1000" algn="ctr" rotWithShape="0">
              <a:srgbClr val="000000"/>
            </a:outerShdw>
          </a:effectLst>
        </p:spPr>
      </p:pic>
      <p:sp>
        <p:nvSpPr>
          <p:cNvPr id="13" name="Circle: Hollow 12">
            <a:extLst>
              <a:ext uri="{FF2B5EF4-FFF2-40B4-BE49-F238E27FC236}">
                <a16:creationId xmlns:a16="http://schemas.microsoft.com/office/drawing/2014/main" id="{FDEF70F2-0FE7-6DF8-5A68-4F0D287A526B}"/>
              </a:ext>
            </a:extLst>
          </p:cNvPr>
          <p:cNvSpPr/>
          <p:nvPr/>
        </p:nvSpPr>
        <p:spPr>
          <a:xfrm>
            <a:off x="5729005" y="1595357"/>
            <a:ext cx="637735" cy="548639"/>
          </a:xfrm>
          <a:prstGeom prst="donut">
            <a:avLst>
              <a:gd name="adj" fmla="val 10595"/>
            </a:avLst>
          </a:prstGeom>
          <a:solidFill>
            <a:srgbClr val="B15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02</a:t>
            </a:r>
          </a:p>
        </p:txBody>
      </p:sp>
      <p:sp>
        <p:nvSpPr>
          <p:cNvPr id="14" name="TextBox 13">
            <a:extLst>
              <a:ext uri="{FF2B5EF4-FFF2-40B4-BE49-F238E27FC236}">
                <a16:creationId xmlns:a16="http://schemas.microsoft.com/office/drawing/2014/main" id="{77C7653F-D483-0CD1-FA1A-7D33696D5DC2}"/>
              </a:ext>
            </a:extLst>
          </p:cNvPr>
          <p:cNvSpPr txBox="1"/>
          <p:nvPr/>
        </p:nvSpPr>
        <p:spPr>
          <a:xfrm>
            <a:off x="6453501" y="1669621"/>
            <a:ext cx="2309852" cy="400110"/>
          </a:xfrm>
          <a:prstGeom prst="rect">
            <a:avLst/>
          </a:prstGeom>
          <a:noFill/>
          <a:ln>
            <a:solidFill>
              <a:schemeClr val="accent2"/>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Less sample size.</a:t>
            </a:r>
          </a:p>
        </p:txBody>
      </p:sp>
    </p:spTree>
    <p:extLst>
      <p:ext uri="{BB962C8B-B14F-4D97-AF65-F5344CB8AC3E}">
        <p14:creationId xmlns:p14="http://schemas.microsoft.com/office/powerpoint/2010/main" val="212058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5468B9-4510-4A2E-B0C5-D193234BD9CC}"/>
              </a:ext>
            </a:extLst>
          </p:cNvPr>
          <p:cNvSpPr/>
          <p:nvPr/>
        </p:nvSpPr>
        <p:spPr>
          <a:xfrm>
            <a:off x="127318" y="294860"/>
            <a:ext cx="921554" cy="6268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sz="2000" b="1" dirty="0">
                <a:latin typeface="Bodoni MT Black" panose="02070A03080606020203" pitchFamily="18" charset="0"/>
                <a:cs typeface="Aharoni" panose="02010803020104030203" pitchFamily="2" charset="-79"/>
              </a:rPr>
              <a:t>R</a:t>
            </a:r>
          </a:p>
          <a:p>
            <a:pPr algn="ctr"/>
            <a:r>
              <a:rPr lang="en-US" sz="2000" b="1" dirty="0">
                <a:latin typeface="Bodoni MT Black" panose="02070A03080606020203" pitchFamily="18" charset="0"/>
                <a:cs typeface="Aharoni" panose="02010803020104030203" pitchFamily="2" charset="-79"/>
              </a:rPr>
              <a:t>E</a:t>
            </a:r>
          </a:p>
          <a:p>
            <a:pPr algn="ctr"/>
            <a:r>
              <a:rPr lang="en-US" sz="2000" b="1" dirty="0">
                <a:latin typeface="Bodoni MT Black" panose="02070A03080606020203" pitchFamily="18" charset="0"/>
                <a:cs typeface="Aharoni" panose="02010803020104030203" pitchFamily="2" charset="-79"/>
              </a:rPr>
              <a:t>F</a:t>
            </a:r>
          </a:p>
          <a:p>
            <a:pPr algn="ctr"/>
            <a:r>
              <a:rPr lang="en-US" sz="2000" b="1" dirty="0">
                <a:latin typeface="Bodoni MT Black" panose="02070A03080606020203" pitchFamily="18" charset="0"/>
                <a:cs typeface="Aharoni" panose="02010803020104030203" pitchFamily="2" charset="-79"/>
              </a:rPr>
              <a:t>E</a:t>
            </a:r>
          </a:p>
          <a:p>
            <a:pPr algn="ctr"/>
            <a:r>
              <a:rPr lang="en-US" sz="2000" b="1" dirty="0">
                <a:latin typeface="Bodoni MT Black" panose="02070A03080606020203" pitchFamily="18" charset="0"/>
                <a:cs typeface="Aharoni" panose="02010803020104030203" pitchFamily="2" charset="-79"/>
              </a:rPr>
              <a:t>R</a:t>
            </a:r>
          </a:p>
          <a:p>
            <a:pPr algn="ctr"/>
            <a:r>
              <a:rPr lang="en-US" sz="2000" b="1" dirty="0">
                <a:latin typeface="Bodoni MT Black" panose="02070A03080606020203" pitchFamily="18" charset="0"/>
                <a:cs typeface="Aharoni" panose="02010803020104030203" pitchFamily="2" charset="-79"/>
              </a:rPr>
              <a:t>E</a:t>
            </a:r>
          </a:p>
          <a:p>
            <a:pPr algn="ctr"/>
            <a:r>
              <a:rPr lang="en-US" sz="2000" b="1" dirty="0">
                <a:latin typeface="Bodoni MT Black" panose="02070A03080606020203" pitchFamily="18" charset="0"/>
                <a:cs typeface="Aharoni" panose="02010803020104030203" pitchFamily="2" charset="-79"/>
              </a:rPr>
              <a:t>N</a:t>
            </a:r>
          </a:p>
          <a:p>
            <a:pPr algn="ctr"/>
            <a:r>
              <a:rPr lang="en-US" sz="2000" b="1" dirty="0">
                <a:latin typeface="Bodoni MT Black" panose="02070A03080606020203" pitchFamily="18" charset="0"/>
                <a:cs typeface="Aharoni" panose="02010803020104030203" pitchFamily="2" charset="-79"/>
              </a:rPr>
              <a:t>C</a:t>
            </a:r>
          </a:p>
          <a:p>
            <a:pPr algn="ctr"/>
            <a:r>
              <a:rPr lang="en-US" sz="2000" b="1" dirty="0">
                <a:latin typeface="Bodoni MT Black" panose="02070A03080606020203" pitchFamily="18" charset="0"/>
                <a:cs typeface="Aharoni" panose="02010803020104030203" pitchFamily="2" charset="-79"/>
              </a:rPr>
              <a:t>E</a:t>
            </a:r>
          </a:p>
          <a:p>
            <a:pPr algn="ctr"/>
            <a:r>
              <a:rPr lang="en-US" sz="2000" b="1" dirty="0">
                <a:latin typeface="Bodoni MT Black" panose="02070A03080606020203" pitchFamily="18" charset="0"/>
                <a:cs typeface="Aharoni" panose="02010803020104030203" pitchFamily="2" charset="-79"/>
              </a:rPr>
              <a:t>S</a:t>
            </a:r>
          </a:p>
        </p:txBody>
      </p:sp>
      <p:pic>
        <p:nvPicPr>
          <p:cNvPr id="1030" name="Picture 6" descr="Citation Icon at GetDrawings | Free download">
            <a:extLst>
              <a:ext uri="{FF2B5EF4-FFF2-40B4-BE49-F238E27FC236}">
                <a16:creationId xmlns:a16="http://schemas.microsoft.com/office/drawing/2014/main" id="{131748F8-4115-4125-BC6D-26EECCEBA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58" t="33220" r="8152" b="17867"/>
          <a:stretch/>
        </p:blipFill>
        <p:spPr bwMode="auto">
          <a:xfrm>
            <a:off x="174730" y="294860"/>
            <a:ext cx="921554" cy="18486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6B6CC8F-9275-4F3E-8A92-3743F822F5B1}"/>
              </a:ext>
            </a:extLst>
          </p:cNvPr>
          <p:cNvSpPr txBox="1"/>
          <p:nvPr/>
        </p:nvSpPr>
        <p:spPr>
          <a:xfrm>
            <a:off x="1801737" y="1162180"/>
            <a:ext cx="10251081" cy="4401205"/>
          </a:xfrm>
          <a:prstGeom prst="rect">
            <a:avLst/>
          </a:prstGeom>
          <a:noFill/>
        </p:spPr>
        <p:txBody>
          <a:bodyPr wrap="square" rtlCol="0">
            <a:spAutoFit/>
          </a:bodyPr>
          <a:lstStyle/>
          <a:p>
            <a:pPr marL="457200" indent="-457200"/>
            <a:r>
              <a:rPr lang="en-US" sz="1400" dirty="0">
                <a:effectLst/>
              </a:rPr>
              <a:t>Bindman, A. B. “Consequences of Queuing for Care at a Public Hospital      Emergency Department.” </a:t>
            </a:r>
            <a:r>
              <a:rPr lang="en-US" sz="1400" i="1" dirty="0">
                <a:effectLst/>
              </a:rPr>
              <a:t>JAMA: The Journal of the American Medical Association</a:t>
            </a:r>
            <a:r>
              <a:rPr lang="en-US" sz="1400" dirty="0">
                <a:effectLst/>
              </a:rPr>
              <a:t>, vol. 266, no. 8, 28 Aug. 1991, pp. 1091–1096, 10.1001/jama.266.8.1091. Accessed 15 June 2022</a:t>
            </a:r>
          </a:p>
          <a:p>
            <a:endParaRPr lang="en-US" sz="1400" dirty="0"/>
          </a:p>
          <a:p>
            <a:pPr marL="457200" indent="-457200"/>
            <a:r>
              <a:rPr lang="en-US" sz="1400" dirty="0">
                <a:effectLst/>
              </a:rPr>
              <a:t>Booth, A J, et al. “Waiting Times and Patient Satisfaction in the Accident and Emergency Department.” </a:t>
            </a:r>
            <a:r>
              <a:rPr lang="en-US" sz="1400" i="1" dirty="0">
                <a:effectLst/>
              </a:rPr>
              <a:t>Emergency Medicine Journal</a:t>
            </a:r>
            <a:r>
              <a:rPr lang="en-US" sz="1400" dirty="0">
                <a:effectLst/>
              </a:rPr>
              <a:t>, vol. 9, no. 2, 1 June 1992, pp. 162–168, 10.1136/emj.9.2.162. Accessed 24 Oct. 2019</a:t>
            </a:r>
          </a:p>
          <a:p>
            <a:endParaRPr lang="en-US" sz="1400" dirty="0"/>
          </a:p>
          <a:p>
            <a:pPr marL="457200" indent="-457200"/>
            <a:r>
              <a:rPr lang="en-US" sz="1400" dirty="0" err="1">
                <a:effectLst/>
              </a:rPr>
              <a:t>Banerjea</a:t>
            </a:r>
            <a:r>
              <a:rPr lang="en-US" sz="1400" dirty="0">
                <a:effectLst/>
              </a:rPr>
              <a:t>, K. “Waiting and Interaction Times for Patients in a Developing       Country Accident and Emergency Department.” </a:t>
            </a:r>
            <a:r>
              <a:rPr lang="en-US" sz="1400" i="1" dirty="0">
                <a:effectLst/>
              </a:rPr>
              <a:t>Emergency Medicine Journal</a:t>
            </a:r>
            <a:r>
              <a:rPr lang="en-US" sz="1400" dirty="0">
                <a:effectLst/>
              </a:rPr>
              <a:t>,         vol. 23, no. 4, 1 Apr. 2006, pp. 286–290, 10.1136/emj.2005.024695</a:t>
            </a:r>
          </a:p>
          <a:p>
            <a:endParaRPr lang="en-US" sz="1400" dirty="0"/>
          </a:p>
          <a:p>
            <a:pPr marL="457200" indent="-457200"/>
            <a:r>
              <a:rPr lang="en-US" sz="1400" dirty="0">
                <a:effectLst/>
              </a:rPr>
              <a:t>McCarthy, Melissa L., et al. “Crowding Delays Treatment and Lengthens Emergency Department Length of Stay, Even among High-Acuity Patients.” </a:t>
            </a:r>
            <a:r>
              <a:rPr lang="en-US" sz="1400" i="1" dirty="0">
                <a:effectLst/>
              </a:rPr>
              <a:t>Annals of Emergency Medicine</a:t>
            </a:r>
            <a:r>
              <a:rPr lang="en-US" sz="1400" dirty="0">
                <a:effectLst/>
              </a:rPr>
              <a:t>, vol. 54, no. 4, Oct. 2009, pp. 492-503.e4, 10.1016/j.annemergmed.2009.03.006</a:t>
            </a:r>
          </a:p>
          <a:p>
            <a:endParaRPr lang="en-US" sz="1400" dirty="0"/>
          </a:p>
          <a:p>
            <a:pPr marL="457200" indent="-457200"/>
            <a:r>
              <a:rPr lang="en-US" sz="1400" dirty="0">
                <a:effectLst/>
              </a:rPr>
              <a:t>Ay, </a:t>
            </a:r>
            <a:r>
              <a:rPr lang="en-US" sz="1400" dirty="0" err="1">
                <a:effectLst/>
              </a:rPr>
              <a:t>Didem</a:t>
            </a:r>
            <a:r>
              <a:rPr lang="en-US" sz="1400" dirty="0">
                <a:effectLst/>
              </a:rPr>
              <a:t>, et al. “Patient Population and Factors Determining Length of Stay in Adult ED of a Turkish University Medical Center.” </a:t>
            </a:r>
            <a:r>
              <a:rPr lang="en-US" sz="1400" i="1" dirty="0">
                <a:effectLst/>
              </a:rPr>
              <a:t>The American Journal of Emergency Medicine</a:t>
            </a:r>
            <a:r>
              <a:rPr lang="en-US" sz="1400" dirty="0">
                <a:effectLst/>
              </a:rPr>
              <a:t>, vol. 28, no. 3, Mar. 2010, pp. 325–330, 10.1016/j.ajem.2008.12.011. Accessed 15 June 2022</a:t>
            </a:r>
          </a:p>
          <a:p>
            <a:pPr marL="457200" indent="-457200"/>
            <a:r>
              <a:rPr lang="en-US" sz="1400" dirty="0"/>
              <a:t>Manna DN, </a:t>
            </a:r>
            <a:r>
              <a:rPr lang="en-US" sz="1400" dirty="0" err="1"/>
              <a:t>Samsuzzaman</a:t>
            </a:r>
            <a:r>
              <a:rPr lang="en-US" sz="1400" dirty="0"/>
              <a:t> DM, Das DS. A time motion study in the OPD clinic of a rural hospital of West Bengal. IOSR Journal of Dental and Medical Sciences. 2014;13(7):34–7</a:t>
            </a:r>
          </a:p>
          <a:p>
            <a:pPr marL="457200" indent="-457200"/>
            <a:endParaRPr lang="en-US" sz="1400" dirty="0"/>
          </a:p>
          <a:p>
            <a:pPr marL="457200" indent="-457200"/>
            <a:r>
              <a:rPr lang="en-US" sz="1400" dirty="0"/>
              <a:t>Houston C, Sanchez L, Fischer C, Volz K, Wolfe R. Waiting for Triage: Unmeasured Time in Patient Flow. Western Journal of Emergency Medicine. 2015 Jan 1;16(1):39–42</a:t>
            </a:r>
            <a:endParaRPr lang="en-US" sz="1400" dirty="0">
              <a:effectLst/>
            </a:endParaRPr>
          </a:p>
        </p:txBody>
      </p:sp>
      <p:pic>
        <p:nvPicPr>
          <p:cNvPr id="23" name="Picture 8" descr="Work free icon">
            <a:extLst>
              <a:ext uri="{FF2B5EF4-FFF2-40B4-BE49-F238E27FC236}">
                <a16:creationId xmlns:a16="http://schemas.microsoft.com/office/drawing/2014/main" id="{D8B12D07-72D2-4AB5-BDFC-5F1A4B37E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72" y="1199360"/>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Work free icon">
            <a:extLst>
              <a:ext uri="{FF2B5EF4-FFF2-40B4-BE49-F238E27FC236}">
                <a16:creationId xmlns:a16="http://schemas.microsoft.com/office/drawing/2014/main" id="{44A8C814-8C12-4C9E-8608-788ACF96A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72" y="1863456"/>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Work free icon">
            <a:extLst>
              <a:ext uri="{FF2B5EF4-FFF2-40B4-BE49-F238E27FC236}">
                <a16:creationId xmlns:a16="http://schemas.microsoft.com/office/drawing/2014/main" id="{EB96C0E9-E236-4AFF-983F-1C97A6F64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72" y="2472286"/>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Work free icon">
            <a:extLst>
              <a:ext uri="{FF2B5EF4-FFF2-40B4-BE49-F238E27FC236}">
                <a16:creationId xmlns:a16="http://schemas.microsoft.com/office/drawing/2014/main" id="{6096D524-4AD0-49EB-AA8A-44FD6C0C2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71" y="3098358"/>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Work free icon">
            <a:extLst>
              <a:ext uri="{FF2B5EF4-FFF2-40B4-BE49-F238E27FC236}">
                <a16:creationId xmlns:a16="http://schemas.microsoft.com/office/drawing/2014/main" id="{48C768DB-9E3C-451A-B699-AB93F73F8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98" y="3725709"/>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Work free icon">
            <a:extLst>
              <a:ext uri="{FF2B5EF4-FFF2-40B4-BE49-F238E27FC236}">
                <a16:creationId xmlns:a16="http://schemas.microsoft.com/office/drawing/2014/main" id="{2F957E21-7178-4E00-BCDE-791192260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97" y="4493031"/>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Work free icon">
            <a:extLst>
              <a:ext uri="{FF2B5EF4-FFF2-40B4-BE49-F238E27FC236}">
                <a16:creationId xmlns:a16="http://schemas.microsoft.com/office/drawing/2014/main" id="{19F2FEFD-021C-43FF-BB55-15AA1CE14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96" y="5057895"/>
            <a:ext cx="474341" cy="233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89884CE-B249-9B79-8EDC-108BC4C1B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274" y="28241"/>
            <a:ext cx="1419726" cy="413502"/>
          </a:xfrm>
          <a:prstGeom prst="rect">
            <a:avLst/>
          </a:prstGeom>
        </p:spPr>
      </p:pic>
    </p:spTree>
    <p:extLst>
      <p:ext uri="{BB962C8B-B14F-4D97-AF65-F5344CB8AC3E}">
        <p14:creationId xmlns:p14="http://schemas.microsoft.com/office/powerpoint/2010/main" val="138707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F1C3BA-323B-4996-BFA9-BE7AE8E4B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05" y="278296"/>
            <a:ext cx="10588486" cy="6579704"/>
          </a:xfrm>
          <a:prstGeom prst="rect">
            <a:avLst/>
          </a:prstGeom>
        </p:spPr>
      </p:pic>
    </p:spTree>
    <p:extLst>
      <p:ext uri="{BB962C8B-B14F-4D97-AF65-F5344CB8AC3E}">
        <p14:creationId xmlns:p14="http://schemas.microsoft.com/office/powerpoint/2010/main" val="68439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C6DF-B9E0-3C80-4E67-4FD5174238E7}"/>
              </a:ext>
            </a:extLst>
          </p:cNvPr>
          <p:cNvSpPr>
            <a:spLocks noGrp="1"/>
          </p:cNvSpPr>
          <p:nvPr>
            <p:ph type="title"/>
          </p:nvPr>
        </p:nvSpPr>
        <p:spPr/>
        <p:txBody>
          <a:bodyPr>
            <a:normAutofit/>
          </a:bodyPr>
          <a:lstStyle/>
          <a:p>
            <a:r>
              <a:rPr lang="en-US" sz="4000" b="1" dirty="0">
                <a:latin typeface="Arial Black" panose="020B0A04020102020204" pitchFamily="34" charset="0"/>
              </a:rPr>
              <a:t>INTRODUCTION TO ORGANIZATION</a:t>
            </a:r>
          </a:p>
        </p:txBody>
      </p:sp>
      <p:sp>
        <p:nvSpPr>
          <p:cNvPr id="3" name="Content Placeholder 2">
            <a:extLst>
              <a:ext uri="{FF2B5EF4-FFF2-40B4-BE49-F238E27FC236}">
                <a16:creationId xmlns:a16="http://schemas.microsoft.com/office/drawing/2014/main" id="{AF981F12-6193-84C7-F706-30F0A3EABAA3}"/>
              </a:ext>
            </a:extLst>
          </p:cNvPr>
          <p:cNvSpPr>
            <a:spLocks noGrp="1"/>
          </p:cNvSpPr>
          <p:nvPr>
            <p:ph idx="1"/>
          </p:nvPr>
        </p:nvSpPr>
        <p:spPr>
          <a:xfrm>
            <a:off x="966537" y="1476709"/>
            <a:ext cx="10515600" cy="4105944"/>
          </a:xfrm>
          <a:solidFill>
            <a:schemeClr val="bg1">
              <a:lumMod val="75000"/>
            </a:schemeClr>
          </a:solidFill>
        </p:spPr>
        <p:txBody>
          <a:bodyPr/>
          <a:lstStyle/>
          <a:p>
            <a:endParaRPr lang="en-US" sz="1800" b="1" dirty="0">
              <a:effectLst/>
              <a:latin typeface="Times New Roman" panose="02020603050405020304" pitchFamily="18" charset="0"/>
              <a:ea typeface="Calibri" panose="020F0502020204030204" pitchFamily="34" charset="0"/>
              <a:cs typeface="Mangal" panose="02040503050203030202" pitchFamily="18" charset="0"/>
            </a:endParaRPr>
          </a:p>
          <a:p>
            <a:endParaRPr lang="en-US" sz="1800" b="1" dirty="0">
              <a:latin typeface="Times New Roman" panose="02020603050405020304" pitchFamily="18" charset="0"/>
              <a:ea typeface="Calibri" panose="020F0502020204030204" pitchFamily="34" charset="0"/>
              <a:cs typeface="Mangal" panose="02040503050203030202" pitchFamily="18" charset="0"/>
            </a:endParaRPr>
          </a:p>
          <a:p>
            <a:r>
              <a:rPr lang="en-US" sz="1800" b="1" dirty="0">
                <a:effectLst/>
                <a:latin typeface="Times New Roman" panose="02020603050405020304" pitchFamily="18" charset="0"/>
                <a:ea typeface="Calibri" panose="020F0502020204030204" pitchFamily="34" charset="0"/>
                <a:cs typeface="Mangal" panose="02040503050203030202" pitchFamily="18" charset="0"/>
              </a:rPr>
              <a:t>Thumbay hospital is established 2006.</a:t>
            </a:r>
          </a:p>
          <a:p>
            <a:r>
              <a:rPr lang="en-US" sz="1800" b="1" dirty="0">
                <a:effectLst/>
                <a:latin typeface="Times New Roman" panose="02020603050405020304" pitchFamily="18" charset="0"/>
                <a:ea typeface="Calibri" panose="020F0502020204030204" pitchFamily="34" charset="0"/>
                <a:cs typeface="Mangal" panose="02040503050203030202" pitchFamily="18" charset="0"/>
              </a:rPr>
              <a:t>Thumbay Hospital, Fujairah</a:t>
            </a:r>
            <a:r>
              <a:rPr lang="en-US" sz="1800" dirty="0">
                <a:effectLst/>
                <a:latin typeface="Times New Roman" panose="02020603050405020304" pitchFamily="18" charset="0"/>
                <a:ea typeface="Calibri" panose="020F0502020204030204" pitchFamily="34" charset="0"/>
                <a:cs typeface="Mangal" panose="02040503050203030202" pitchFamily="18" charset="0"/>
              </a:rPr>
              <a:t> (previously known as GMC Hospital, Fujairah) is a multispecialty hospital provides quality care at affordable price. The hospital is equipped with various specialty departments &amp; services supported by highly qualified and experienced doctors, technicians and trained nurses.</a:t>
            </a:r>
          </a:p>
          <a:p>
            <a:r>
              <a:rPr lang="en-US" sz="1800" dirty="0">
                <a:effectLst/>
                <a:latin typeface="Times New Roman" panose="02020603050405020304" pitchFamily="18" charset="0"/>
                <a:ea typeface="Calibri" panose="020F0502020204030204" pitchFamily="34" charset="0"/>
                <a:cs typeface="Mangal" panose="02040503050203030202" pitchFamily="18" charset="0"/>
              </a:rPr>
              <a:t> </a:t>
            </a:r>
            <a:r>
              <a:rPr lang="en-US" sz="1800" b="1" dirty="0">
                <a:effectLst/>
                <a:latin typeface="Times New Roman" panose="02020603050405020304" pitchFamily="18" charset="0"/>
                <a:ea typeface="Calibri" panose="020F0502020204030204" pitchFamily="34" charset="0"/>
                <a:cs typeface="Mangal" panose="02040503050203030202" pitchFamily="18" charset="0"/>
              </a:rPr>
              <a:t>Accreditations &amp; Membership: </a:t>
            </a:r>
            <a:r>
              <a:rPr lang="en-US" sz="1800" dirty="0">
                <a:effectLst/>
                <a:latin typeface="Times New Roman" panose="02020603050405020304" pitchFamily="18" charset="0"/>
                <a:ea typeface="Calibri" panose="020F0502020204030204" pitchFamily="34" charset="0"/>
                <a:cs typeface="Mangal" panose="02040503050203030202" pitchFamily="18" charset="0"/>
              </a:rPr>
              <a:t>The Thumbay Hospital, Fujairah is accredited to JCI and various international bodies apart from the Ministry of Health, UAE, and has credentials of being a member of other equally eminent organizations. </a:t>
            </a:r>
          </a:p>
          <a:p>
            <a:r>
              <a:rPr lang="en-US" sz="1800" dirty="0">
                <a:effectLst/>
                <a:latin typeface="Times New Roman" panose="02020603050405020304" pitchFamily="18" charset="0"/>
                <a:ea typeface="Calibri" panose="020F0502020204030204" pitchFamily="34" charset="0"/>
                <a:cs typeface="Mangal" panose="02040503050203030202" pitchFamily="18" charset="0"/>
              </a:rPr>
              <a:t>Facilities :Emergency ,OPD , Inpatient Services (VIP Rooms,  General Wards), Pharmacy, Physiotherapy</a:t>
            </a:r>
            <a:endParaRPr lang="en-US" dirty="0"/>
          </a:p>
        </p:txBody>
      </p:sp>
      <p:sp>
        <p:nvSpPr>
          <p:cNvPr id="5" name="Slide Number Placeholder 4">
            <a:extLst>
              <a:ext uri="{FF2B5EF4-FFF2-40B4-BE49-F238E27FC236}">
                <a16:creationId xmlns:a16="http://schemas.microsoft.com/office/drawing/2014/main" id="{5BC7AE7F-9CAA-D670-8FEE-DFEEFB17116A}"/>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3BE34566-D5D7-4A29-04B6-B71DB1604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274" y="122771"/>
            <a:ext cx="1419726" cy="413502"/>
          </a:xfrm>
          <a:prstGeom prst="rect">
            <a:avLst/>
          </a:prstGeom>
        </p:spPr>
      </p:pic>
    </p:spTree>
    <p:extLst>
      <p:ext uri="{BB962C8B-B14F-4D97-AF65-F5344CB8AC3E}">
        <p14:creationId xmlns:p14="http://schemas.microsoft.com/office/powerpoint/2010/main" val="360530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2F7E98-7003-4D4E-B012-BFAE93A70E3A}"/>
              </a:ext>
            </a:extLst>
          </p:cNvPr>
          <p:cNvSpPr txBox="1"/>
          <p:nvPr/>
        </p:nvSpPr>
        <p:spPr>
          <a:xfrm>
            <a:off x="3829876" y="120134"/>
            <a:ext cx="6096000" cy="461665"/>
          </a:xfrm>
          <a:prstGeom prst="rect">
            <a:avLst/>
          </a:prstGeom>
          <a:noFill/>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INTRODUCTION</a:t>
            </a:r>
          </a:p>
        </p:txBody>
      </p:sp>
      <p:sp>
        <p:nvSpPr>
          <p:cNvPr id="7" name="TextBox 6">
            <a:extLst>
              <a:ext uri="{FF2B5EF4-FFF2-40B4-BE49-F238E27FC236}">
                <a16:creationId xmlns:a16="http://schemas.microsoft.com/office/drawing/2014/main" id="{80DFCB68-B031-4C3C-B271-2E398DB40C80}"/>
              </a:ext>
            </a:extLst>
          </p:cNvPr>
          <p:cNvSpPr txBox="1"/>
          <p:nvPr/>
        </p:nvSpPr>
        <p:spPr>
          <a:xfrm>
            <a:off x="2468176" y="1268223"/>
            <a:ext cx="2151949" cy="738664"/>
          </a:xfrm>
          <a:prstGeom prst="rect">
            <a:avLst/>
          </a:prstGeom>
          <a:noFill/>
        </p:spPr>
        <p:txBody>
          <a:bodyPr wrap="square" rtlCol="0">
            <a:spAutoFit/>
          </a:bodyPr>
          <a:lstStyle/>
          <a:p>
            <a:r>
              <a:rPr lang="en-US" sz="2000" b="1" dirty="0">
                <a:solidFill>
                  <a:srgbClr val="003B50"/>
                </a:solidFill>
                <a:latin typeface="Times New Roman" panose="02020603050405020304" pitchFamily="18" charset="0"/>
                <a:cs typeface="Times New Roman" panose="02020603050405020304" pitchFamily="18" charset="0"/>
              </a:rPr>
              <a:t>DEFINITION</a:t>
            </a:r>
            <a:r>
              <a:rPr lang="en-US" sz="2400" b="1" dirty="0">
                <a:latin typeface="Times New Roman" panose="02020603050405020304" pitchFamily="18" charset="0"/>
                <a:cs typeface="Times New Roman" panose="02020603050405020304" pitchFamily="18" charset="0"/>
              </a:rPr>
              <a:t> </a:t>
            </a:r>
          </a:p>
          <a:p>
            <a:endParaRPr lang="en-US" dirty="0"/>
          </a:p>
        </p:txBody>
      </p:sp>
      <p:sp>
        <p:nvSpPr>
          <p:cNvPr id="8" name="TextBox 7">
            <a:extLst>
              <a:ext uri="{FF2B5EF4-FFF2-40B4-BE49-F238E27FC236}">
                <a16:creationId xmlns:a16="http://schemas.microsoft.com/office/drawing/2014/main" id="{20FC190A-925F-4B11-A1E9-5A34B3778333}"/>
              </a:ext>
            </a:extLst>
          </p:cNvPr>
          <p:cNvSpPr txBox="1"/>
          <p:nvPr/>
        </p:nvSpPr>
        <p:spPr>
          <a:xfrm>
            <a:off x="2381251" y="1816402"/>
            <a:ext cx="9421728" cy="1018036"/>
          </a:xfrm>
          <a:prstGeom prst="rect">
            <a:avLst/>
          </a:prstGeom>
          <a:solidFill>
            <a:schemeClr val="bg1">
              <a:lumMod val="95000"/>
            </a:schemeClr>
          </a:solidFill>
        </p:spPr>
        <p:txBody>
          <a:bodyPr wrap="square">
            <a:spAutoFit/>
          </a:bodyPr>
          <a:lstStyle/>
          <a:p>
            <a:pPr marL="0" marR="0">
              <a:lnSpc>
                <a:spcPts val="1800"/>
              </a:lnSpc>
              <a:spcBef>
                <a:spcPts val="0"/>
              </a:spcBef>
              <a:spcAft>
                <a:spcPts val="800"/>
              </a:spcAft>
            </a:pPr>
            <a:r>
              <a:rPr lang="en-US" sz="2000" dirty="0">
                <a:latin typeface="Times New Roman" panose="02020603050405020304" pitchFamily="18" charset="0"/>
                <a:cs typeface="Times New Roman" panose="02020603050405020304" pitchFamily="18" charset="0"/>
              </a:rPr>
              <a:t>Patient waiting time for healthcare services is identified by the World Health Organization (WHO) as one of the key measurements of a responsive health system. Patient waiting time is </a:t>
            </a:r>
            <a:r>
              <a:rPr lang="en-US" sz="2000" b="1" dirty="0">
                <a:latin typeface="Times New Roman" panose="02020603050405020304" pitchFamily="18" charset="0"/>
                <a:cs typeface="Times New Roman" panose="02020603050405020304" pitchFamily="18" charset="0"/>
              </a:rPr>
              <a:t>the amount of time for patients seeking care at healthcare units before being attended for consultation and treatment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8218A6-1B3D-48C5-90D3-CAEA340155DE}"/>
              </a:ext>
            </a:extLst>
          </p:cNvPr>
          <p:cNvSpPr txBox="1"/>
          <p:nvPr/>
        </p:nvSpPr>
        <p:spPr>
          <a:xfrm>
            <a:off x="2605580" y="3318218"/>
            <a:ext cx="6029739" cy="400110"/>
          </a:xfrm>
          <a:prstGeom prst="rect">
            <a:avLst/>
          </a:prstGeom>
          <a:noFill/>
        </p:spPr>
        <p:txBody>
          <a:bodyPr wrap="square" rtlCol="0">
            <a:spAutoFit/>
          </a:bodyPr>
          <a:lstStyle/>
          <a:p>
            <a:r>
              <a:rPr lang="en-US" sz="2000" b="1" dirty="0">
                <a:solidFill>
                  <a:srgbClr val="003B50"/>
                </a:solidFill>
                <a:latin typeface="Times New Roman" panose="02020603050405020304" pitchFamily="18" charset="0"/>
                <a:cs typeface="Times New Roman" panose="02020603050405020304" pitchFamily="18" charset="0"/>
              </a:rPr>
              <a:t>WHY IT IS IMPORTANT?</a:t>
            </a:r>
          </a:p>
        </p:txBody>
      </p:sp>
      <p:sp>
        <p:nvSpPr>
          <p:cNvPr id="11" name="TextBox 10">
            <a:extLst>
              <a:ext uri="{FF2B5EF4-FFF2-40B4-BE49-F238E27FC236}">
                <a16:creationId xmlns:a16="http://schemas.microsoft.com/office/drawing/2014/main" id="{219125BD-DCD6-0433-05E9-2F7ECE239E1A}"/>
              </a:ext>
            </a:extLst>
          </p:cNvPr>
          <p:cNvSpPr txBox="1"/>
          <p:nvPr/>
        </p:nvSpPr>
        <p:spPr>
          <a:xfrm>
            <a:off x="2381250" y="3897175"/>
            <a:ext cx="8743569" cy="2852704"/>
          </a:xfrm>
          <a:prstGeom prst="rect">
            <a:avLst/>
          </a:prstGeom>
          <a:solidFill>
            <a:schemeClr val="bg1">
              <a:lumMod val="85000"/>
            </a:schemeClr>
          </a:solidFill>
        </p:spPr>
        <p:txBody>
          <a:bodyPr wrap="square">
            <a:spAutoFit/>
          </a:bodyPr>
          <a:lstStyle/>
          <a:p>
            <a:pPr marL="0" marR="0">
              <a:lnSpc>
                <a:spcPct val="105000"/>
              </a:lnSpc>
              <a:spcBef>
                <a:spcPts val="0"/>
              </a:spcBef>
              <a:spcAft>
                <a:spcPts val="800"/>
              </a:spcAft>
              <a:tabLst>
                <a:tab pos="39624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result has been the development of new process improvement practices aimed at enhancing</a:t>
            </a:r>
          </a:p>
          <a:p>
            <a:pPr marL="285750" marR="0" indent="-285750">
              <a:lnSpc>
                <a:spcPct val="105000"/>
              </a:lnSpc>
              <a:spcBef>
                <a:spcPts val="0"/>
              </a:spcBef>
              <a:spcAft>
                <a:spcPts val="800"/>
              </a:spcAft>
              <a:buFont typeface="Wingdings" panose="05000000000000000000" pitchFamily="2" charset="2"/>
              <a:buChar char="ü"/>
              <a:tabLst>
                <a:tab pos="39624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 quality of patient care, </a:t>
            </a:r>
          </a:p>
          <a:p>
            <a:pPr marL="285750" marR="0" indent="-285750">
              <a:lnSpc>
                <a:spcPct val="105000"/>
              </a:lnSpc>
              <a:spcBef>
                <a:spcPts val="0"/>
              </a:spcBef>
              <a:spcAft>
                <a:spcPts val="800"/>
              </a:spcAft>
              <a:buFont typeface="Wingdings" panose="05000000000000000000" pitchFamily="2" charset="2"/>
              <a:buChar char="ü"/>
              <a:tabLst>
                <a:tab pos="39624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While reducing costs, </a:t>
            </a:r>
          </a:p>
          <a:p>
            <a:pPr marL="285750" marR="0" indent="-285750">
              <a:lnSpc>
                <a:spcPct val="105000"/>
              </a:lnSpc>
              <a:spcBef>
                <a:spcPts val="0"/>
              </a:spcBef>
              <a:spcAft>
                <a:spcPts val="800"/>
              </a:spcAft>
              <a:buFont typeface="Wingdings" panose="05000000000000000000" pitchFamily="2" charset="2"/>
              <a:buChar char="ü"/>
              <a:tabLst>
                <a:tab pos="39624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ncreasing patient satisfaction,</a:t>
            </a:r>
          </a:p>
          <a:p>
            <a:pPr marL="285750" marR="0" indent="-285750">
              <a:lnSpc>
                <a:spcPct val="105000"/>
              </a:lnSpc>
              <a:spcBef>
                <a:spcPts val="0"/>
              </a:spcBef>
              <a:spcAft>
                <a:spcPts val="800"/>
              </a:spcAft>
              <a:buFont typeface="Wingdings" panose="05000000000000000000" pitchFamily="2" charset="2"/>
              <a:buChar char="ü"/>
              <a:tabLst>
                <a:tab pos="39624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Eliminating medical errors, and</a:t>
            </a:r>
          </a:p>
          <a:p>
            <a:pPr marL="285750" marR="0" indent="-285750">
              <a:lnSpc>
                <a:spcPct val="105000"/>
              </a:lnSpc>
              <a:spcBef>
                <a:spcPts val="0"/>
              </a:spcBef>
              <a:spcAft>
                <a:spcPts val="800"/>
              </a:spcAft>
              <a:buFont typeface="Wingdings" panose="05000000000000000000" pitchFamily="2" charset="2"/>
              <a:buChar char="ü"/>
              <a:tabLst>
                <a:tab pos="39624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mproving clinical efficiencies.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B0BC2E4-D619-CD7D-6BBA-44CD668AFF3F}"/>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0" y="120133"/>
            <a:ext cx="2381250" cy="6629745"/>
          </a:xfrm>
          <a:prstGeom prst="rect">
            <a:avLst/>
          </a:prstGeom>
        </p:spPr>
      </p:pic>
      <p:pic>
        <p:nvPicPr>
          <p:cNvPr id="12" name="Picture 11">
            <a:extLst>
              <a:ext uri="{FF2B5EF4-FFF2-40B4-BE49-F238E27FC236}">
                <a16:creationId xmlns:a16="http://schemas.microsoft.com/office/drawing/2014/main" id="{C46197A5-141C-7455-D3D6-628726629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579" y="-184"/>
            <a:ext cx="1419726" cy="413502"/>
          </a:xfrm>
          <a:prstGeom prst="rect">
            <a:avLst/>
          </a:prstGeom>
        </p:spPr>
      </p:pic>
    </p:spTree>
    <p:extLst>
      <p:ext uri="{BB962C8B-B14F-4D97-AF65-F5344CB8AC3E}">
        <p14:creationId xmlns:p14="http://schemas.microsoft.com/office/powerpoint/2010/main" val="336514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3F310B-AB4F-41A1-8936-3D10721E7321}"/>
              </a:ext>
            </a:extLst>
          </p:cNvPr>
          <p:cNvSpPr txBox="1"/>
          <p:nvPr/>
        </p:nvSpPr>
        <p:spPr>
          <a:xfrm>
            <a:off x="1064875" y="801677"/>
            <a:ext cx="10626896" cy="1200329"/>
          </a:xfrm>
          <a:prstGeom prst="rect">
            <a:avLst/>
          </a:prstGeom>
          <a:solidFill>
            <a:schemeClr val="bg1">
              <a:lumMod val="85000"/>
            </a:schemeClr>
          </a:solidFill>
          <a:ln>
            <a:noFill/>
          </a:ln>
          <a:effectLst>
            <a:glow>
              <a:schemeClr val="bg1">
                <a:lumMod val="95000"/>
              </a:schemeClr>
            </a:glow>
          </a:effectLst>
        </p:spPr>
        <p:txBody>
          <a:bodyPr wrap="square" rtlCol="0">
            <a:spAutoFit/>
          </a:bodyPr>
          <a:lstStyle/>
          <a:p>
            <a:r>
              <a:rPr lang="en-US" dirty="0"/>
              <a:t>Global population explosion and increasing life expectancy have led to a surge in patients seeking medical services. When the medical demand exceeds a hospital’s capacity, the patients’ waiting time is prolonged. Waiting time in Emergency &amp; outpatient clinics is recognized as one of the main issues in emergency outpatient healthcare worldwide</a:t>
            </a:r>
          </a:p>
        </p:txBody>
      </p:sp>
      <p:sp>
        <p:nvSpPr>
          <p:cNvPr id="15" name="TextBox 14">
            <a:extLst>
              <a:ext uri="{FF2B5EF4-FFF2-40B4-BE49-F238E27FC236}">
                <a16:creationId xmlns:a16="http://schemas.microsoft.com/office/drawing/2014/main" id="{C8DBCCDB-E093-451B-9694-A41CB0A2822A}"/>
              </a:ext>
            </a:extLst>
          </p:cNvPr>
          <p:cNvSpPr txBox="1"/>
          <p:nvPr/>
        </p:nvSpPr>
        <p:spPr>
          <a:xfrm>
            <a:off x="1204807" y="2542496"/>
            <a:ext cx="10385004" cy="1015663"/>
          </a:xfrm>
          <a:prstGeom prst="rect">
            <a:avLst/>
          </a:prstGeom>
          <a:solidFill>
            <a:schemeClr val="bg1">
              <a:lumMod val="85000"/>
            </a:schemeClr>
          </a:solidFill>
        </p:spPr>
        <p:txBody>
          <a:bodyPr wrap="square">
            <a:spAutoFit/>
          </a:bodyPr>
          <a:lstStyle/>
          <a:p>
            <a:pPr>
              <a:spcAft>
                <a:spcPts val="1875"/>
              </a:spcAft>
            </a:pPr>
            <a:r>
              <a:rPr lang="en-US" sz="2000" dirty="0">
                <a:latin typeface="Times New Roman" panose="02020603050405020304" pitchFamily="18" charset="0"/>
                <a:cs typeface="Times New Roman" panose="02020603050405020304" pitchFamily="18" charset="0"/>
              </a:rPr>
              <a:t>Waiting time defined as the total time from registration until consultation with a doctor. Patients' waiting time the length of time from when the patient entered the hospital to the time the patient contacting the doctor at emergency.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A84B6E4-7355-4BB8-96DF-5D4269EA0947}"/>
              </a:ext>
            </a:extLst>
          </p:cNvPr>
          <p:cNvSpPr txBox="1"/>
          <p:nvPr/>
        </p:nvSpPr>
        <p:spPr>
          <a:xfrm>
            <a:off x="1" y="0"/>
            <a:ext cx="216568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CONT….</a:t>
            </a:r>
          </a:p>
        </p:txBody>
      </p:sp>
      <p:sp>
        <p:nvSpPr>
          <p:cNvPr id="26" name="TextBox 25">
            <a:extLst>
              <a:ext uri="{FF2B5EF4-FFF2-40B4-BE49-F238E27FC236}">
                <a16:creationId xmlns:a16="http://schemas.microsoft.com/office/drawing/2014/main" id="{2B442A9F-6F54-462E-B420-EB621DB1FA94}"/>
              </a:ext>
            </a:extLst>
          </p:cNvPr>
          <p:cNvSpPr txBox="1"/>
          <p:nvPr/>
        </p:nvSpPr>
        <p:spPr>
          <a:xfrm>
            <a:off x="1264416" y="4464252"/>
            <a:ext cx="10526532" cy="1077218"/>
          </a:xfrm>
          <a:prstGeom prst="rect">
            <a:avLst/>
          </a:prstGeom>
          <a:solidFill>
            <a:schemeClr val="bg1">
              <a:lumMod val="85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patient’s experience in waiting time will radically influence his/her perceptions on quality of the service. Patients are customers, and most businesses try to focus on doing what they can to keep their customers happy. </a:t>
            </a:r>
          </a:p>
        </p:txBody>
      </p:sp>
      <p:pic>
        <p:nvPicPr>
          <p:cNvPr id="10" name="Content Placeholder 6">
            <a:extLst>
              <a:ext uri="{FF2B5EF4-FFF2-40B4-BE49-F238E27FC236}">
                <a16:creationId xmlns:a16="http://schemas.microsoft.com/office/drawing/2014/main" id="{7EF7DA2F-28DF-9FC1-495F-B6656B37F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79" y="4432921"/>
            <a:ext cx="577516" cy="568659"/>
          </a:xfrm>
        </p:spPr>
      </p:pic>
      <p:pic>
        <p:nvPicPr>
          <p:cNvPr id="12" name="Content Placeholder 6">
            <a:extLst>
              <a:ext uri="{FF2B5EF4-FFF2-40B4-BE49-F238E27FC236}">
                <a16:creationId xmlns:a16="http://schemas.microsoft.com/office/drawing/2014/main" id="{BEC0D70C-8B32-02F5-7495-320D6A2B1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4" y="2560363"/>
            <a:ext cx="577516" cy="568659"/>
          </a:xfrm>
          <a:prstGeom prst="rect">
            <a:avLst/>
          </a:prstGeom>
        </p:spPr>
      </p:pic>
      <p:pic>
        <p:nvPicPr>
          <p:cNvPr id="13" name="Content Placeholder 6">
            <a:extLst>
              <a:ext uri="{FF2B5EF4-FFF2-40B4-BE49-F238E27FC236}">
                <a16:creationId xmlns:a16="http://schemas.microsoft.com/office/drawing/2014/main" id="{6DFAC1D7-DBA6-7B95-D088-15358A10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4" y="801677"/>
            <a:ext cx="577516" cy="568659"/>
          </a:xfrm>
          <a:prstGeom prst="rect">
            <a:avLst/>
          </a:prstGeom>
        </p:spPr>
      </p:pic>
      <p:pic>
        <p:nvPicPr>
          <p:cNvPr id="14" name="Picture 13">
            <a:extLst>
              <a:ext uri="{FF2B5EF4-FFF2-40B4-BE49-F238E27FC236}">
                <a16:creationId xmlns:a16="http://schemas.microsoft.com/office/drawing/2014/main" id="{8E17FFE4-1DCA-E79D-165C-4F11E090A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254193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3F310B-AB4F-41A1-8936-3D10721E7321}"/>
              </a:ext>
            </a:extLst>
          </p:cNvPr>
          <p:cNvSpPr txBox="1"/>
          <p:nvPr/>
        </p:nvSpPr>
        <p:spPr>
          <a:xfrm>
            <a:off x="1018058" y="566678"/>
            <a:ext cx="10626896" cy="2862322"/>
          </a:xfrm>
          <a:prstGeom prst="rect">
            <a:avLst/>
          </a:prstGeom>
          <a:solidFill>
            <a:schemeClr val="bg1">
              <a:lumMod val="85000"/>
            </a:schemeClr>
          </a:solidFill>
          <a:ln>
            <a:noFill/>
          </a:ln>
          <a:effectLst>
            <a:glow>
              <a:schemeClr val="bg1">
                <a:lumMod val="95000"/>
              </a:schemeClr>
            </a:glow>
          </a:effectLst>
        </p:spPr>
        <p:txBody>
          <a:bodyPr wrap="square" rtlCol="0">
            <a:spAutoFit/>
          </a:bodyPr>
          <a:lstStyle/>
          <a:p>
            <a:r>
              <a:rPr lang="en-US" sz="2000" dirty="0">
                <a:latin typeface="Times New Roman" panose="02020603050405020304" pitchFamily="18" charset="0"/>
                <a:cs typeface="Times New Roman" panose="02020603050405020304" pitchFamily="18" charset="0"/>
              </a:rPr>
              <a:t>Waiting time from the moment patients submit a clinic appointment card or referral letters at the counter until getting a call from the counter. During this time registration time, the payment process and record classification are made.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Wait time for health services is commonly conceptualized as a linear construct where it is assumed that patients become more distressed the longer they wait. Waiting can be irritating, frustrating and a source of great. Uncertainty, Experiences of waiting in general may be perceived as complex, subjective, and culturally.</a:t>
            </a:r>
          </a:p>
        </p:txBody>
      </p:sp>
      <p:sp>
        <p:nvSpPr>
          <p:cNvPr id="16" name="TextBox 15">
            <a:extLst>
              <a:ext uri="{FF2B5EF4-FFF2-40B4-BE49-F238E27FC236}">
                <a16:creationId xmlns:a16="http://schemas.microsoft.com/office/drawing/2014/main" id="{AA84B6E4-7355-4BB8-96DF-5D4269EA0947}"/>
              </a:ext>
            </a:extLst>
          </p:cNvPr>
          <p:cNvSpPr txBox="1"/>
          <p:nvPr/>
        </p:nvSpPr>
        <p:spPr>
          <a:xfrm>
            <a:off x="0" y="0"/>
            <a:ext cx="216979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CONT….</a:t>
            </a:r>
          </a:p>
        </p:txBody>
      </p:sp>
      <p:sp>
        <p:nvSpPr>
          <p:cNvPr id="10" name="TextBox 9">
            <a:extLst>
              <a:ext uri="{FF2B5EF4-FFF2-40B4-BE49-F238E27FC236}">
                <a16:creationId xmlns:a16="http://schemas.microsoft.com/office/drawing/2014/main" id="{3CBD54A4-8AC4-4C04-EF74-28077ABDD348}"/>
              </a:ext>
            </a:extLst>
          </p:cNvPr>
          <p:cNvSpPr txBox="1"/>
          <p:nvPr/>
        </p:nvSpPr>
        <p:spPr>
          <a:xfrm>
            <a:off x="1129087" y="3800832"/>
            <a:ext cx="10404838" cy="1041760"/>
          </a:xfrm>
          <a:prstGeom prst="rect">
            <a:avLst/>
          </a:prstGeom>
          <a:solidFill>
            <a:schemeClr val="bg1">
              <a:lumMod val="85000"/>
            </a:schemeClr>
          </a:solidFill>
        </p:spPr>
        <p:txBody>
          <a:bodyPr wrap="square">
            <a:spAutoFit/>
          </a:bodyPr>
          <a:lstStyle/>
          <a:p>
            <a:pPr marL="0" marR="0">
              <a:lnSpc>
                <a:spcPct val="105000"/>
              </a:lnSpc>
              <a:spcBef>
                <a:spcPts val="0"/>
              </a:spcBef>
              <a:spcAft>
                <a:spcPts val="800"/>
              </a:spcAft>
              <a:tabLst>
                <a:tab pos="39624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study revealed that the average waiting time in hospitals in Trinidad and Tobago was 2 hours 40 minutes, with a range of less than 1 hour to 6 hours. This prolong wait before consultation was reflected in the 48% of patients who were dissatisfied with hospital care for this reason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F4EFA25-04AB-B182-861E-B3129430CBF6}"/>
              </a:ext>
            </a:extLst>
          </p:cNvPr>
          <p:cNvSpPr txBox="1"/>
          <p:nvPr/>
        </p:nvSpPr>
        <p:spPr>
          <a:xfrm>
            <a:off x="1129087" y="5289168"/>
            <a:ext cx="10243276" cy="707886"/>
          </a:xfrm>
          <a:prstGeom prst="rect">
            <a:avLst/>
          </a:prstGeom>
          <a:solidFill>
            <a:schemeClr val="bg1">
              <a:lumMod val="85000"/>
            </a:schemeClr>
          </a:solidFill>
        </p:spPr>
        <p:txBody>
          <a:bodyPr wrap="square">
            <a:spAutoFit/>
          </a:bodyPr>
          <a:lstStyle/>
          <a:p>
            <a:r>
              <a:rPr lang="en-US" sz="2000" dirty="0">
                <a:effectLst/>
                <a:latin typeface="Times New Roman" panose="02020603050405020304" pitchFamily="18" charset="0"/>
                <a:ea typeface="Calibri" panose="020F0502020204030204" pitchFamily="34" charset="0"/>
              </a:rPr>
              <a:t>Singh and co-workers in their study found the duration of examination to be three minutes. They also found that 47% of patients expressed dissatisfaction over that.</a:t>
            </a:r>
            <a:endParaRPr lang="en-US" sz="2000" dirty="0"/>
          </a:p>
        </p:txBody>
      </p:sp>
      <p:pic>
        <p:nvPicPr>
          <p:cNvPr id="9" name="Content Placeholder 6">
            <a:extLst>
              <a:ext uri="{FF2B5EF4-FFF2-40B4-BE49-F238E27FC236}">
                <a16:creationId xmlns:a16="http://schemas.microsoft.com/office/drawing/2014/main" id="{525BC789-CA57-A842-EEE6-B01EF6CDE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42" y="936178"/>
            <a:ext cx="577516" cy="568659"/>
          </a:xfrm>
          <a:prstGeom prst="rect">
            <a:avLst/>
          </a:prstGeom>
        </p:spPr>
      </p:pic>
      <p:pic>
        <p:nvPicPr>
          <p:cNvPr id="14" name="Content Placeholder 6">
            <a:extLst>
              <a:ext uri="{FF2B5EF4-FFF2-40B4-BE49-F238E27FC236}">
                <a16:creationId xmlns:a16="http://schemas.microsoft.com/office/drawing/2014/main" id="{B3FAF5C8-B2DC-E62D-35E7-85766C462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79" y="3972501"/>
            <a:ext cx="577516" cy="568659"/>
          </a:xfrm>
          <a:prstGeom prst="rect">
            <a:avLst/>
          </a:prstGeom>
        </p:spPr>
      </p:pic>
      <p:pic>
        <p:nvPicPr>
          <p:cNvPr id="15" name="Content Placeholder 6">
            <a:extLst>
              <a:ext uri="{FF2B5EF4-FFF2-40B4-BE49-F238E27FC236}">
                <a16:creationId xmlns:a16="http://schemas.microsoft.com/office/drawing/2014/main" id="{7BAD3E41-8187-7150-2E54-EBEBB599C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42" y="5328005"/>
            <a:ext cx="577516" cy="568659"/>
          </a:xfrm>
          <a:prstGeom prst="rect">
            <a:avLst/>
          </a:prstGeom>
        </p:spPr>
      </p:pic>
      <p:pic>
        <p:nvPicPr>
          <p:cNvPr id="18" name="Picture 17">
            <a:extLst>
              <a:ext uri="{FF2B5EF4-FFF2-40B4-BE49-F238E27FC236}">
                <a16:creationId xmlns:a16="http://schemas.microsoft.com/office/drawing/2014/main" id="{3E12C438-460C-498B-B9CC-6F9D541DF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500" y="-11905"/>
            <a:ext cx="1419726" cy="413502"/>
          </a:xfrm>
          <a:prstGeom prst="rect">
            <a:avLst/>
          </a:prstGeom>
        </p:spPr>
      </p:pic>
    </p:spTree>
    <p:extLst>
      <p:ext uri="{BB962C8B-B14F-4D97-AF65-F5344CB8AC3E}">
        <p14:creationId xmlns:p14="http://schemas.microsoft.com/office/powerpoint/2010/main" val="317133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725039-77E7-469A-BB47-90C457CF8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396" y="1193938"/>
            <a:ext cx="2894353" cy="3760200"/>
          </a:xfrm>
          <a:prstGeom prst="rect">
            <a:avLst/>
          </a:prstGeom>
        </p:spPr>
      </p:pic>
      <p:sp>
        <p:nvSpPr>
          <p:cNvPr id="7" name="Rectangle: Diagonal Corners Rounded 6">
            <a:extLst>
              <a:ext uri="{FF2B5EF4-FFF2-40B4-BE49-F238E27FC236}">
                <a16:creationId xmlns:a16="http://schemas.microsoft.com/office/drawing/2014/main" id="{C7E74DF2-1F2D-486D-93E0-C261005E85B9}"/>
              </a:ext>
            </a:extLst>
          </p:cNvPr>
          <p:cNvSpPr/>
          <p:nvPr/>
        </p:nvSpPr>
        <p:spPr>
          <a:xfrm>
            <a:off x="4271749" y="1580321"/>
            <a:ext cx="7182679" cy="589722"/>
          </a:xfrm>
          <a:prstGeom prst="round2Diag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C6F2312-7910-4852-94BE-545FB50258E8}"/>
              </a:ext>
            </a:extLst>
          </p:cNvPr>
          <p:cNvSpPr/>
          <p:nvPr/>
        </p:nvSpPr>
        <p:spPr>
          <a:xfrm>
            <a:off x="662609" y="1610139"/>
            <a:ext cx="714786" cy="5897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B65C0730-4D9A-438B-A406-963E9BEAB72D}"/>
              </a:ext>
            </a:extLst>
          </p:cNvPr>
          <p:cNvSpPr txBox="1"/>
          <p:nvPr/>
        </p:nvSpPr>
        <p:spPr>
          <a:xfrm>
            <a:off x="5251175" y="1086919"/>
            <a:ext cx="289435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OBJECTIVES</a:t>
            </a:r>
            <a:r>
              <a:rPr lang="en-US" sz="2000" dirty="0"/>
              <a:t> </a:t>
            </a:r>
          </a:p>
        </p:txBody>
      </p:sp>
      <p:sp>
        <p:nvSpPr>
          <p:cNvPr id="11" name="TextBox 10">
            <a:extLst>
              <a:ext uri="{FF2B5EF4-FFF2-40B4-BE49-F238E27FC236}">
                <a16:creationId xmlns:a16="http://schemas.microsoft.com/office/drawing/2014/main" id="{7BE0D650-0408-4F09-8F42-3FF2F69DA2A3}"/>
              </a:ext>
            </a:extLst>
          </p:cNvPr>
          <p:cNvSpPr txBox="1"/>
          <p:nvPr/>
        </p:nvSpPr>
        <p:spPr>
          <a:xfrm>
            <a:off x="4271749" y="2527833"/>
            <a:ext cx="7920251" cy="3796552"/>
          </a:xfrm>
          <a:prstGeom prst="rect">
            <a:avLst/>
          </a:prstGeom>
          <a:noFill/>
        </p:spPr>
        <p:txBody>
          <a:bodyPr wrap="square" rtlCol="0">
            <a:spAutoFit/>
          </a:bodyPr>
          <a:lstStyle/>
          <a:p>
            <a:pPr marL="0" marR="0">
              <a:lnSpc>
                <a:spcPct val="107000"/>
              </a:lnSpc>
              <a:spcBef>
                <a:spcPts val="0"/>
              </a:spcBef>
              <a:spcAft>
                <a:spcPts val="80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General Objective: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reducing waiting time &amp; improving patient flow in Emergency Department in order to provide quality healthcare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Specific Objective: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measure the average time spent in different service delivery points in Emergency Department.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identify the gaps at various points resulting in congestion and queue.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To suggest methods to reduce congestion &amp; queuing in Emergency Department</a:t>
            </a:r>
            <a:endParaRPr lang="en-US" dirty="0"/>
          </a:p>
        </p:txBody>
      </p:sp>
      <p:pic>
        <p:nvPicPr>
          <p:cNvPr id="9" name="Picture 8">
            <a:extLst>
              <a:ext uri="{FF2B5EF4-FFF2-40B4-BE49-F238E27FC236}">
                <a16:creationId xmlns:a16="http://schemas.microsoft.com/office/drawing/2014/main" id="{5B459E9B-6417-3E59-51F6-D5AE02272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39627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thodology Definition: Learn More about Different Methods">
            <a:extLst>
              <a:ext uri="{FF2B5EF4-FFF2-40B4-BE49-F238E27FC236}">
                <a16:creationId xmlns:a16="http://schemas.microsoft.com/office/drawing/2014/main" id="{B64BD4DA-35EA-4676-99B8-A8D83AC8D4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trans="47000" detail="8"/>
                    </a14:imgEffect>
                  </a14:imgLayer>
                </a14:imgProps>
              </a:ex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ED6523-59BA-456F-A555-5812B1809628}"/>
              </a:ext>
            </a:extLst>
          </p:cNvPr>
          <p:cNvSpPr/>
          <p:nvPr/>
        </p:nvSpPr>
        <p:spPr>
          <a:xfrm>
            <a:off x="0" y="106017"/>
            <a:ext cx="5858933" cy="6599583"/>
          </a:xfrm>
          <a:prstGeom prst="rect">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9E8E5C-2AC0-44A5-A4A9-739F79FE1FE3}"/>
              </a:ext>
            </a:extLst>
          </p:cNvPr>
          <p:cNvSpPr/>
          <p:nvPr/>
        </p:nvSpPr>
        <p:spPr>
          <a:xfrm>
            <a:off x="0" y="251791"/>
            <a:ext cx="5858933" cy="630803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METHODLOGY</a:t>
            </a:r>
          </a:p>
          <a:p>
            <a:pPr marL="0" marR="0">
              <a:lnSpc>
                <a:spcPct val="105000"/>
              </a:lnSpc>
              <a:spcBef>
                <a:spcPts val="0"/>
              </a:spcBef>
              <a:spcAft>
                <a:spcPts val="8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was a time motion study using direct observation combined with time registration such as  manual tracking and digital time recording. </a:t>
            </a:r>
          </a:p>
          <a:p>
            <a:pPr marL="0" marR="0">
              <a:lnSpc>
                <a:spcPct val="105000"/>
              </a:lnSpc>
              <a:spcBef>
                <a:spcPts val="0"/>
              </a:spcBef>
              <a:spcAft>
                <a:spcPts val="8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data was collected around a period of 30 days from 26 March to 20 April.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patient entry time on registration, checking vital signs (triage), consultation, billing, medication administration time, insurance approval time were recorded. </a:t>
            </a:r>
          </a:p>
          <a:p>
            <a:pPr marL="0" marR="0">
              <a:lnSpc>
                <a:spcPct val="105000"/>
              </a:lnSpc>
              <a:spcBef>
                <a:spcPts val="0"/>
              </a:spcBef>
              <a:spcAft>
                <a:spcPts val="80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verage waiting time were calculated.</a:t>
            </a: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Type of study: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Quantitative study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Location of study: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Emergency Department in Thumbay Hospital Fujairah.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Duration of study:</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 March – 10</a:t>
            </a:r>
            <a:r>
              <a:rPr lang="en-US" sz="16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June 2022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population: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Patients come for services in Emergency Department</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Type: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Primary Data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collection method: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 observation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Sampling method: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Convenient sampling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chemeClr val="tx1"/>
                </a:solidFill>
                <a:effectLst/>
                <a:latin typeface="Times New Roman" panose="02020603050405020304" pitchFamily="18" charset="0"/>
                <a:ea typeface="Calibri" panose="020F0502020204030204" pitchFamily="34" charset="0"/>
              </a:rPr>
              <a:t>Sample Size: </a:t>
            </a:r>
            <a:r>
              <a:rPr lang="en-US" sz="1600" dirty="0">
                <a:solidFill>
                  <a:schemeClr val="tx1"/>
                </a:solidFill>
                <a:effectLst/>
                <a:latin typeface="Times New Roman" panose="02020603050405020304" pitchFamily="18" charset="0"/>
                <a:ea typeface="Calibri" panose="020F0502020204030204" pitchFamily="34" charset="0"/>
              </a:rPr>
              <a:t>200</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9E3244-3F17-4427-3CF5-79363613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159075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ig Data clipart - Data, Information, Illustration, transparent clip art">
            <a:extLst>
              <a:ext uri="{FF2B5EF4-FFF2-40B4-BE49-F238E27FC236}">
                <a16:creationId xmlns:a16="http://schemas.microsoft.com/office/drawing/2014/main" id="{F4E716B1-BE2E-4DEC-AFD3-D813177E1D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08" t="10256" r="17068"/>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ACCAD5-B5EF-450A-BFE7-3AC924FC6CAC}"/>
              </a:ext>
            </a:extLst>
          </p:cNvPr>
          <p:cNvSpPr txBox="1"/>
          <p:nvPr/>
        </p:nvSpPr>
        <p:spPr>
          <a:xfrm>
            <a:off x="4290646" y="2690446"/>
            <a:ext cx="3270740" cy="1569660"/>
          </a:xfrm>
          <a:prstGeom prst="rect">
            <a:avLst/>
          </a:prstGeom>
          <a:noFill/>
        </p:spPr>
        <p:txBody>
          <a:bodyPr wrap="square" rtlCol="0">
            <a:spAutoFit/>
          </a:bodyPr>
          <a:lstStyle/>
          <a:p>
            <a:pPr algn="ctr"/>
            <a:r>
              <a:rPr lang="en-US" sz="4800" b="1" dirty="0">
                <a:solidFill>
                  <a:srgbClr val="C00000"/>
                </a:solidFill>
                <a:latin typeface="Times New Roman" panose="02020603050405020304" pitchFamily="18" charset="0"/>
                <a:cs typeface="Times New Roman" panose="02020603050405020304" pitchFamily="18" charset="0"/>
              </a:rPr>
              <a:t>DATA</a:t>
            </a:r>
            <a:r>
              <a:rPr lang="en-US" sz="36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ANALYSIS</a:t>
            </a:r>
            <a:r>
              <a:rPr lang="en-US" sz="3600" b="1" dirty="0">
                <a:solidFill>
                  <a:srgbClr val="C0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68953804-D478-4B42-1905-880CF70B3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274" y="-44170"/>
            <a:ext cx="1419726" cy="413502"/>
          </a:xfrm>
          <a:prstGeom prst="rect">
            <a:avLst/>
          </a:prstGeom>
        </p:spPr>
      </p:pic>
    </p:spTree>
    <p:extLst>
      <p:ext uri="{BB962C8B-B14F-4D97-AF65-F5344CB8AC3E}">
        <p14:creationId xmlns:p14="http://schemas.microsoft.com/office/powerpoint/2010/main" val="331571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1683</Words>
  <Application>Microsoft Office PowerPoint</Application>
  <PresentationFormat>Widescreen</PresentationFormat>
  <Paragraphs>148</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Bodoni MT Black</vt:lpstr>
      <vt:lpstr>Calibri</vt:lpstr>
      <vt:lpstr>Calibri Light</vt:lpstr>
      <vt:lpstr>Symbol</vt:lpstr>
      <vt:lpstr>Times New Roman</vt:lpstr>
      <vt:lpstr>Wingdings</vt:lpstr>
      <vt:lpstr>Office Theme</vt:lpstr>
      <vt:lpstr>PowerPoint Presentation</vt:lpstr>
      <vt:lpstr>APPROVAL OF MENTOR </vt:lpstr>
      <vt:lpstr>INTRODUCTION TO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2.AGE</vt:lpstr>
      <vt:lpstr>3.NATIONATIONALITY PERCENTAGE</vt:lpstr>
      <vt:lpstr>4.PATIENT PAYMENT TYPE PRECENTAGE</vt:lpstr>
      <vt:lpstr>5.TURNAROUND TIME FOR ALL DESK</vt:lpstr>
      <vt:lpstr>PowerPoint Presentation</vt:lpstr>
      <vt:lpstr> SUGGESTIONS FOR IMPROVING THE SERIVCES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Shivani Sharma</cp:lastModifiedBy>
  <cp:revision>36</cp:revision>
  <dcterms:created xsi:type="dcterms:W3CDTF">2022-05-20T15:11:38Z</dcterms:created>
  <dcterms:modified xsi:type="dcterms:W3CDTF">2022-06-27T10:45:49Z</dcterms:modified>
</cp:coreProperties>
</file>