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4" r:id="rId3"/>
    <p:sldId id="257" r:id="rId4"/>
    <p:sldId id="258" r:id="rId5"/>
    <p:sldId id="260" r:id="rId6"/>
    <p:sldId id="277" r:id="rId7"/>
    <p:sldId id="262" r:id="rId8"/>
    <p:sldId id="265" r:id="rId9"/>
    <p:sldId id="266" r:id="rId10"/>
    <p:sldId id="275" r:id="rId11"/>
    <p:sldId id="267" r:id="rId12"/>
    <p:sldId id="273"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4943" autoAdjust="0"/>
  </p:normalViewPr>
  <p:slideViewPr>
    <p:cSldViewPr snapToGrid="0">
      <p:cViewPr varScale="1">
        <p:scale>
          <a:sx n="85" d="100"/>
          <a:sy n="85" d="100"/>
        </p:scale>
        <p:origin x="504"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Arial" panose="020B0604020202020204" pitchFamily="34" charset="0"/>
                <a:ea typeface="+mn-ea"/>
                <a:cs typeface="Arial" panose="020B0604020202020204" pitchFamily="34" charset="0"/>
              </a:defRPr>
            </a:pPr>
            <a:r>
              <a:rPr lang="en-US" sz="1200" dirty="0"/>
              <a:t>Pantoprazole</a:t>
            </a:r>
            <a:r>
              <a:rPr lang="en-US" sz="1200" baseline="0" dirty="0"/>
              <a:t> has</a:t>
            </a:r>
            <a:r>
              <a:rPr lang="en-US" sz="1200" dirty="0"/>
              <a:t> most</a:t>
            </a:r>
            <a:r>
              <a:rPr lang="en-US" sz="1200" baseline="0" dirty="0"/>
              <a:t> dominant Indian market</a:t>
            </a:r>
            <a:endParaRPr lang="en-US" sz="1200" dirty="0"/>
          </a:p>
        </c:rich>
      </c:tx>
      <c:layout>
        <c:manualLayout>
          <c:xMode val="edge"/>
          <c:yMode val="edge"/>
          <c:x val="0.13698179703249858"/>
          <c:y val="2.1196362713914958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tx>
            <c:strRef>
              <c:f>Sheet1!$B$1</c:f>
              <c:strCache>
                <c:ptCount val="1"/>
                <c:pt idx="0">
                  <c:v>Feb-20</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Sheet1!$A$2:$A$6</c:f>
              <c:strCache>
                <c:ptCount val="5"/>
                <c:pt idx="0">
                  <c:v>Pantoprazole</c:v>
                </c:pt>
                <c:pt idx="1">
                  <c:v>Rabeprazole</c:v>
                </c:pt>
                <c:pt idx="2">
                  <c:v>Esomeprazole</c:v>
                </c:pt>
                <c:pt idx="3">
                  <c:v>Lansoprazole</c:v>
                </c:pt>
                <c:pt idx="4">
                  <c:v>Dexlansoprazole</c:v>
                </c:pt>
              </c:strCache>
            </c:strRef>
          </c:cat>
          <c:val>
            <c:numRef>
              <c:f>Sheet1!$B$2:$B$6</c:f>
              <c:numCache>
                <c:formatCode>General</c:formatCode>
                <c:ptCount val="5"/>
                <c:pt idx="0">
                  <c:v>714</c:v>
                </c:pt>
                <c:pt idx="1">
                  <c:v>331</c:v>
                </c:pt>
                <c:pt idx="2">
                  <c:v>221</c:v>
                </c:pt>
                <c:pt idx="3">
                  <c:v>57</c:v>
                </c:pt>
                <c:pt idx="4">
                  <c:v>20</c:v>
                </c:pt>
              </c:numCache>
            </c:numRef>
          </c:val>
          <c:extLst>
            <c:ext xmlns:c16="http://schemas.microsoft.com/office/drawing/2014/chart" uri="{C3380CC4-5D6E-409C-BE32-E72D297353CC}">
              <c16:uniqueId val="{00000000-BC07-4CE0-B98B-E9410FB3C79E}"/>
            </c:ext>
          </c:extLst>
        </c:ser>
        <c:ser>
          <c:idx val="1"/>
          <c:order val="1"/>
          <c:tx>
            <c:strRef>
              <c:f>Sheet1!$C$1</c:f>
              <c:strCache>
                <c:ptCount val="1"/>
                <c:pt idx="0">
                  <c:v>Feb-21</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Sheet1!$A$2:$A$6</c:f>
              <c:strCache>
                <c:ptCount val="5"/>
                <c:pt idx="0">
                  <c:v>Pantoprazole</c:v>
                </c:pt>
                <c:pt idx="1">
                  <c:v>Rabeprazole</c:v>
                </c:pt>
                <c:pt idx="2">
                  <c:v>Esomeprazole</c:v>
                </c:pt>
                <c:pt idx="3">
                  <c:v>Lansoprazole</c:v>
                </c:pt>
                <c:pt idx="4">
                  <c:v>Dexlansoprazole</c:v>
                </c:pt>
              </c:strCache>
            </c:strRef>
          </c:cat>
          <c:val>
            <c:numRef>
              <c:f>Sheet1!$C$2:$C$6</c:f>
              <c:numCache>
                <c:formatCode>General</c:formatCode>
                <c:ptCount val="5"/>
                <c:pt idx="0">
                  <c:v>750</c:v>
                </c:pt>
                <c:pt idx="1">
                  <c:v>333</c:v>
                </c:pt>
                <c:pt idx="2">
                  <c:v>244</c:v>
                </c:pt>
                <c:pt idx="3">
                  <c:v>46</c:v>
                </c:pt>
                <c:pt idx="4">
                  <c:v>20</c:v>
                </c:pt>
              </c:numCache>
            </c:numRef>
          </c:val>
          <c:extLst>
            <c:ext xmlns:c16="http://schemas.microsoft.com/office/drawing/2014/chart" uri="{C3380CC4-5D6E-409C-BE32-E72D297353CC}">
              <c16:uniqueId val="{00000001-BC07-4CE0-B98B-E9410FB3C79E}"/>
            </c:ext>
          </c:extLst>
        </c:ser>
        <c:ser>
          <c:idx val="2"/>
          <c:order val="2"/>
          <c:tx>
            <c:strRef>
              <c:f>Sheet1!$D$1</c:f>
              <c:strCache>
                <c:ptCount val="1"/>
                <c:pt idx="0">
                  <c:v>Feb-22</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Sheet1!$A$2:$A$6</c:f>
              <c:strCache>
                <c:ptCount val="5"/>
                <c:pt idx="0">
                  <c:v>Pantoprazole</c:v>
                </c:pt>
                <c:pt idx="1">
                  <c:v>Rabeprazole</c:v>
                </c:pt>
                <c:pt idx="2">
                  <c:v>Esomeprazole</c:v>
                </c:pt>
                <c:pt idx="3">
                  <c:v>Lansoprazole</c:v>
                </c:pt>
                <c:pt idx="4">
                  <c:v>Dexlansoprazole</c:v>
                </c:pt>
              </c:strCache>
            </c:strRef>
          </c:cat>
          <c:val>
            <c:numRef>
              <c:f>Sheet1!$D$2:$D$6</c:f>
              <c:numCache>
                <c:formatCode>General</c:formatCode>
                <c:ptCount val="5"/>
                <c:pt idx="0">
                  <c:v>884</c:v>
                </c:pt>
                <c:pt idx="1">
                  <c:v>378</c:v>
                </c:pt>
                <c:pt idx="2">
                  <c:v>291</c:v>
                </c:pt>
                <c:pt idx="3">
                  <c:v>64</c:v>
                </c:pt>
                <c:pt idx="4">
                  <c:v>26</c:v>
                </c:pt>
              </c:numCache>
            </c:numRef>
          </c:val>
          <c:extLst>
            <c:ext xmlns:c16="http://schemas.microsoft.com/office/drawing/2014/chart" uri="{C3380CC4-5D6E-409C-BE32-E72D297353CC}">
              <c16:uniqueId val="{00000002-BC07-4CE0-B98B-E9410FB3C79E}"/>
            </c:ext>
          </c:extLst>
        </c:ser>
        <c:dLbls>
          <c:showLegendKey val="0"/>
          <c:showVal val="0"/>
          <c:showCatName val="0"/>
          <c:showSerName val="0"/>
          <c:showPercent val="0"/>
          <c:showBubbleSize val="0"/>
        </c:dLbls>
        <c:gapWidth val="115"/>
        <c:overlap val="-20"/>
        <c:axId val="275431424"/>
        <c:axId val="206282752"/>
      </c:barChart>
      <c:catAx>
        <c:axId val="275431424"/>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6282752"/>
        <c:crosses val="autoZero"/>
        <c:auto val="1"/>
        <c:lblAlgn val="ctr"/>
        <c:lblOffset val="100"/>
        <c:noMultiLvlLbl val="0"/>
      </c:catAx>
      <c:valAx>
        <c:axId val="2062827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75431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solidFill>
        <a:schemeClr val="accent5"/>
      </a:solidFill>
      <a:round/>
    </a:ln>
    <a:effectLst/>
  </c:spPr>
  <c:txPr>
    <a:bodyPr/>
    <a:lstStyle/>
    <a:p>
      <a:pPr>
        <a:defRPr b="1">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30-06-2022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30-06-2022</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30-06-2022</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30-06-2022</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30-06-2022</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30-06-2022</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30-06-2022</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30-06-2022</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30-06-2022</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30-06-2022</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30-06-2022</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30-06-2022</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30-06-2022</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pubmed.ncbi.nlm.nih.gov/" TargetMode="External"/><Relationship Id="rId3" Type="http://schemas.openxmlformats.org/officeDocument/2006/relationships/hyperlink" Target="https://link.springer.com/article/10.1007/s12664-019-00979-y" TargetMode="External"/><Relationship Id="rId7" Type="http://schemas.openxmlformats.org/officeDocument/2006/relationships/hyperlink" Target="http://ctri.nic.in/Clinicaltrials/login.php" TargetMode="External"/><Relationship Id="rId2" Type="http://schemas.openxmlformats.org/officeDocument/2006/relationships/hyperlink" Target="https://onlinelibrary.wiley.com/doi/abs/10.1111/j.1365-2036.1995.tb00778" TargetMode="External"/><Relationship Id="rId1" Type="http://schemas.openxmlformats.org/officeDocument/2006/relationships/slideLayout" Target="../slideLayouts/slideLayout2.xml"/><Relationship Id="rId6" Type="http://schemas.openxmlformats.org/officeDocument/2006/relationships/hyperlink" Target="https://www.fda.gov/" TargetMode="External"/><Relationship Id="rId5" Type="http://schemas.openxmlformats.org/officeDocument/2006/relationships/hyperlink" Target="https://cdsco.gov.in/opencms/opencms/en/Home/" TargetMode="External"/><Relationship Id="rId4" Type="http://schemas.openxmlformats.org/officeDocument/2006/relationships/hyperlink" Target="https://onlinelibrary.wiley.com/doi/abs/10.1111/j.0953-0673.1996.00397.x"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77452" y="1653842"/>
            <a:ext cx="11812044" cy="2387600"/>
          </a:xfrm>
        </p:spPr>
        <p:txBody>
          <a:bodyPr>
            <a:normAutofit fontScale="90000"/>
          </a:bodyPr>
          <a:lstStyle/>
          <a:p>
            <a:r>
              <a:rPr lang="en-US" sz="3100" b="1" dirty="0">
                <a:effectLst/>
                <a:ea typeface="Times New Roman" panose="02020603050405020304" pitchFamily="18" charset="0"/>
                <a:cs typeface="Mangal" panose="02040503050203030202" pitchFamily="18" charset="0"/>
              </a:rPr>
              <a:t>To study the Epidemiology &amp; Treatment of GERD in India And Introduction with special reference to PPI’s DDR Technology </a:t>
            </a:r>
            <a:br>
              <a:rPr lang="en-IN" sz="1800" dirty="0">
                <a:effectLst/>
                <a:latin typeface="Calibri" panose="020F0502020204030204" pitchFamily="34" charset="0"/>
                <a:ea typeface="Times New Roman" panose="02020603050405020304" pitchFamily="18" charset="0"/>
                <a:cs typeface="Mangal" panose="02040503050203030202" pitchFamily="18" charset="0"/>
              </a:rPr>
            </a:br>
            <a:br>
              <a:rPr lang="en-IN" dirty="0"/>
            </a:br>
            <a:r>
              <a:rPr lang="en-IN" b="1" dirty="0">
                <a:solidFill>
                  <a:schemeClr val="accent1">
                    <a:lumMod val="50000"/>
                  </a:schemeClr>
                </a:solidFill>
              </a:rPr>
              <a:t>Akums Drugs And Pharmaceuticals LTD.</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11474" y="4478859"/>
            <a:ext cx="9144000" cy="1655762"/>
          </a:xfrm>
          <a:solidFill>
            <a:schemeClr val="accent3">
              <a:lumMod val="20000"/>
              <a:lumOff val="80000"/>
            </a:schemeClr>
          </a:solidFill>
        </p:spPr>
        <p:txBody>
          <a:bodyPr/>
          <a:lstStyle/>
          <a:p>
            <a:r>
              <a:rPr lang="en-IN" dirty="0"/>
              <a:t>Abhinav Tyagi</a:t>
            </a:r>
          </a:p>
          <a:p>
            <a:r>
              <a:rPr lang="en-IN" dirty="0"/>
              <a:t>Mentor-Dr B.S Singh </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a:xfrm>
            <a:off x="838200" y="1947582"/>
            <a:ext cx="10515600" cy="4351338"/>
          </a:xfrm>
        </p:spPr>
        <p:txBody>
          <a:bodyPr/>
          <a:lstStyle/>
          <a:p>
            <a:pPr marL="342900" lvl="0" indent="-342900">
              <a:lnSpc>
                <a:spcPct val="200000"/>
              </a:lnSpc>
              <a:buFont typeface="Wingdings" panose="05000000000000000000" pitchFamily="2" charset="2"/>
              <a:buChar char=""/>
              <a:tabLst>
                <a:tab pos="266700" algn="l"/>
              </a:tabLst>
            </a:pPr>
            <a:r>
              <a:rPr lang="en-IN" sz="1800" dirty="0">
                <a:effectLst/>
                <a:latin typeface="Times New Roman" panose="02020603050405020304" pitchFamily="18" charset="0"/>
                <a:ea typeface="Times New Roman" panose="02020603050405020304" pitchFamily="18" charset="0"/>
                <a:cs typeface="Mangal" panose="02040503050203030202" pitchFamily="18" charset="0"/>
              </a:rPr>
              <a:t>This study only used percentage data rather than actual figures.</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marL="342900" lvl="0" indent="-342900">
              <a:lnSpc>
                <a:spcPct val="200000"/>
              </a:lnSpc>
              <a:buFont typeface="Wingdings" panose="05000000000000000000" pitchFamily="2" charset="2"/>
              <a:buChar char=""/>
              <a:tabLst>
                <a:tab pos="266700" algn="l"/>
              </a:tabLst>
            </a:pPr>
            <a:r>
              <a:rPr lang="en-IN" sz="1800" dirty="0">
                <a:effectLst/>
                <a:latin typeface="Times New Roman" panose="02020603050405020304" pitchFamily="18" charset="0"/>
                <a:ea typeface="Times New Roman" panose="02020603050405020304" pitchFamily="18" charset="0"/>
                <a:cs typeface="Mangal" panose="02040503050203030202" pitchFamily="18" charset="0"/>
              </a:rPr>
              <a:t>Study was done on the basis of market data (AIOCD) which can change after a certain time.</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marL="342900" lvl="0" indent="-342900">
              <a:lnSpc>
                <a:spcPct val="200000"/>
              </a:lnSpc>
              <a:spcAft>
                <a:spcPts val="1000"/>
              </a:spcAft>
              <a:buFont typeface="Wingdings" panose="05000000000000000000" pitchFamily="2" charset="2"/>
              <a:buChar char=""/>
              <a:tabLst>
                <a:tab pos="266700" algn="l"/>
              </a:tabLst>
            </a:pPr>
            <a:r>
              <a:rPr lang="en-IN" sz="1800" dirty="0">
                <a:effectLst/>
                <a:latin typeface="Times New Roman" panose="02020603050405020304" pitchFamily="18" charset="0"/>
                <a:ea typeface="Times New Roman" panose="02020603050405020304" pitchFamily="18" charset="0"/>
                <a:cs typeface="Mangal" panose="02040503050203030202" pitchFamily="18" charset="0"/>
              </a:rPr>
              <a:t>Already published research articles and papers are used in this study.</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endParaRPr lang="en-IN" dirty="0"/>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838200" y="1634084"/>
            <a:ext cx="10515600" cy="4351338"/>
          </a:xfrm>
        </p:spPr>
        <p:txBody>
          <a:bodyPr>
            <a:normAutofit fontScale="92500" lnSpcReduction="10000"/>
          </a:bodyPr>
          <a:lstStyle/>
          <a:p>
            <a:pPr marL="0" indent="0">
              <a:lnSpc>
                <a:spcPct val="120000"/>
              </a:lnSpc>
              <a:spcAft>
                <a:spcPts val="1000"/>
              </a:spcAft>
              <a:buNone/>
            </a:pP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marL="228600" algn="just">
              <a:lnSpc>
                <a:spcPct val="120000"/>
              </a:lnSpc>
              <a:spcAft>
                <a:spcPts val="1000"/>
              </a:spcAft>
            </a:pPr>
            <a:r>
              <a:rPr lang="en-IN" sz="1800" dirty="0">
                <a:effectLst/>
                <a:latin typeface="Times New Roman" panose="02020603050405020304" pitchFamily="18" charset="0"/>
                <a:ea typeface="Times New Roman" panose="02020603050405020304" pitchFamily="18" charset="0"/>
                <a:cs typeface="Mangal" panose="02040503050203030202" pitchFamily="18" charset="0"/>
              </a:rPr>
              <a:t>The study was conducted in AKUMS DRUGS AND PHARMACEUTICALS at Delhi from March 2022 to June 2022. During study it was observed that </a:t>
            </a:r>
            <a:r>
              <a:rPr lang="en-US" sz="1800" dirty="0">
                <a:effectLst/>
                <a:latin typeface="Times New Roman" panose="02020603050405020304" pitchFamily="18" charset="0"/>
                <a:ea typeface="Times New Roman" panose="02020603050405020304" pitchFamily="18" charset="0"/>
                <a:cs typeface="Mangal" panose="02040503050203030202" pitchFamily="18" charset="0"/>
              </a:rPr>
              <a:t>Gastroesophageal reflux disease (GERD) is common, accounting for more than 5.6 million physician visits each year. From 10% to 20% of adults in Western countries and nearly 5% of those in Asia experience GERD symptoms at least weekly.</a:t>
            </a:r>
            <a:r>
              <a:rPr lang="en-US" sz="1800" kern="1200" dirty="0">
                <a:solidFill>
                  <a:srgbClr val="000000"/>
                </a:solidFill>
                <a:effectLst/>
                <a:latin typeface="Arial" panose="020B0604020202020204" pitchFamily="34" charset="0"/>
                <a:ea typeface="Times New Roman" panose="02020603050405020304" pitchFamily="18" charset="0"/>
                <a:cs typeface="Mangal" panose="02040503050203030202" pitchFamily="18" charset="0"/>
              </a:rPr>
              <a:t> </a:t>
            </a:r>
            <a:r>
              <a:rPr lang="en-US" sz="1800" dirty="0">
                <a:effectLst/>
                <a:latin typeface="Times New Roman" panose="02020603050405020304" pitchFamily="18" charset="0"/>
                <a:ea typeface="Times New Roman" panose="02020603050405020304" pitchFamily="18" charset="0"/>
                <a:cs typeface="Mangal" panose="02040503050203030202" pitchFamily="18" charset="0"/>
              </a:rPr>
              <a:t>According to Indian Society of Gastroenterology</a:t>
            </a:r>
            <a:r>
              <a:rPr lang="en-US" sz="1800" b="1" dirty="0">
                <a:effectLst/>
                <a:latin typeface="Times New Roman" panose="02020603050405020304" pitchFamily="18" charset="0"/>
                <a:ea typeface="Times New Roman" panose="02020603050405020304" pitchFamily="18" charset="0"/>
                <a:cs typeface="Mangal" panose="02040503050203030202" pitchFamily="18" charset="0"/>
              </a:rPr>
              <a:t>, </a:t>
            </a:r>
            <a:r>
              <a:rPr lang="en-IN" sz="1800" dirty="0">
                <a:effectLst/>
                <a:latin typeface="Times New Roman" panose="02020603050405020304" pitchFamily="18" charset="0"/>
                <a:ea typeface="Times New Roman" panose="02020603050405020304" pitchFamily="18" charset="0"/>
                <a:cs typeface="Mangal" panose="02040503050203030202" pitchFamily="18" charset="0"/>
              </a:rPr>
              <a:t>the</a:t>
            </a:r>
            <a:r>
              <a:rPr lang="en-US" sz="1800" dirty="0">
                <a:effectLst/>
                <a:latin typeface="Times New Roman" panose="02020603050405020304" pitchFamily="18" charset="0"/>
                <a:ea typeface="Times New Roman" panose="02020603050405020304" pitchFamily="18" charset="0"/>
                <a:cs typeface="Mangal" panose="02040503050203030202" pitchFamily="18" charset="0"/>
              </a:rPr>
              <a:t> prevalence of GERD in India ranges </a:t>
            </a:r>
            <a:r>
              <a:rPr lang="en-US" sz="1800" b="1" dirty="0">
                <a:effectLst/>
                <a:latin typeface="Times New Roman" panose="02020603050405020304" pitchFamily="18" charset="0"/>
                <a:ea typeface="Times New Roman" panose="02020603050405020304" pitchFamily="18" charset="0"/>
                <a:cs typeface="Mangal" panose="02040503050203030202" pitchFamily="18" charset="0"/>
              </a:rPr>
              <a:t>from 7.6% to 30%</a:t>
            </a:r>
            <a:r>
              <a:rPr lang="en-IN" sz="1800" dirty="0">
                <a:effectLst/>
                <a:latin typeface="Times New Roman" panose="02020603050405020304" pitchFamily="18" charset="0"/>
                <a:ea typeface="Times New Roman" panose="02020603050405020304" pitchFamily="18" charset="0"/>
                <a:cs typeface="Mangal" panose="02040503050203030202" pitchFamily="18" charset="0"/>
              </a:rPr>
              <a:t>. </a:t>
            </a:r>
            <a:r>
              <a:rPr lang="en-US" sz="1800" dirty="0">
                <a:effectLst/>
                <a:latin typeface="Times New Roman" panose="02020603050405020304" pitchFamily="18" charset="0"/>
                <a:ea typeface="Times New Roman" panose="02020603050405020304" pitchFamily="18" charset="0"/>
                <a:cs typeface="Mangal" panose="02040503050203030202" pitchFamily="18" charset="0"/>
              </a:rPr>
              <a:t>GERD is common in India, both in urban and rural populations</a:t>
            </a:r>
            <a:r>
              <a:rPr lang="en-IN" sz="1800" dirty="0">
                <a:effectLst/>
                <a:latin typeface="Times New Roman" panose="02020603050405020304" pitchFamily="18" charset="0"/>
                <a:ea typeface="Times New Roman" panose="02020603050405020304" pitchFamily="18" charset="0"/>
                <a:cs typeface="Mangal" panose="02040503050203030202" pitchFamily="18" charset="0"/>
              </a:rPr>
              <a:t>, the</a:t>
            </a:r>
            <a:r>
              <a:rPr lang="en-US" sz="1800" dirty="0">
                <a:effectLst/>
                <a:latin typeface="Times New Roman" panose="02020603050405020304" pitchFamily="18" charset="0"/>
                <a:ea typeface="Times New Roman" panose="02020603050405020304" pitchFamily="18" charset="0"/>
                <a:cs typeface="Mangal" panose="02040503050203030202" pitchFamily="18" charset="0"/>
              </a:rPr>
              <a:t> overall prevalence of GERD was </a:t>
            </a:r>
            <a:r>
              <a:rPr lang="en-US" sz="1800" b="1" dirty="0">
                <a:effectLst/>
                <a:latin typeface="Times New Roman" panose="02020603050405020304" pitchFamily="18" charset="0"/>
                <a:ea typeface="Times New Roman" panose="02020603050405020304" pitchFamily="18" charset="0"/>
                <a:cs typeface="Mangal" panose="02040503050203030202" pitchFamily="18" charset="0"/>
              </a:rPr>
              <a:t>7.6%: 6.7% </a:t>
            </a:r>
            <a:r>
              <a:rPr lang="en-US" sz="1800" dirty="0">
                <a:effectLst/>
                <a:latin typeface="Times New Roman" panose="02020603050405020304" pitchFamily="18" charset="0"/>
                <a:ea typeface="Times New Roman" panose="02020603050405020304" pitchFamily="18" charset="0"/>
                <a:cs typeface="Mangal" panose="02040503050203030202" pitchFamily="18" charset="0"/>
              </a:rPr>
              <a:t>in northern India and </a:t>
            </a:r>
            <a:r>
              <a:rPr lang="en-US" sz="1800" b="1" dirty="0">
                <a:effectLst/>
                <a:latin typeface="Times New Roman" panose="02020603050405020304" pitchFamily="18" charset="0"/>
                <a:ea typeface="Times New Roman" panose="02020603050405020304" pitchFamily="18" charset="0"/>
                <a:cs typeface="Mangal" panose="02040503050203030202" pitchFamily="18" charset="0"/>
              </a:rPr>
              <a:t>8.4%</a:t>
            </a:r>
            <a:r>
              <a:rPr lang="en-US" sz="1800" dirty="0">
                <a:effectLst/>
                <a:latin typeface="Times New Roman" panose="02020603050405020304" pitchFamily="18" charset="0"/>
                <a:ea typeface="Times New Roman" panose="02020603050405020304" pitchFamily="18" charset="0"/>
                <a:cs typeface="Mangal" panose="02040503050203030202" pitchFamily="18" charset="0"/>
              </a:rPr>
              <a:t> in the southern parts</a:t>
            </a:r>
            <a:r>
              <a:rPr lang="en-IN" sz="1800" dirty="0">
                <a:effectLst/>
                <a:latin typeface="Times New Roman" panose="02020603050405020304" pitchFamily="18" charset="0"/>
                <a:ea typeface="Times New Roman" panose="02020603050405020304" pitchFamily="18" charset="0"/>
                <a:cs typeface="Mangal" panose="02040503050203030202" pitchFamily="18" charset="0"/>
              </a:rPr>
              <a:t>. </a:t>
            </a:r>
            <a:r>
              <a:rPr lang="en-US" sz="1800" dirty="0">
                <a:effectLst/>
                <a:latin typeface="Times New Roman" panose="02020603050405020304" pitchFamily="18" charset="0"/>
                <a:ea typeface="Times New Roman" panose="02020603050405020304" pitchFamily="18" charset="0"/>
                <a:cs typeface="Mangal" panose="02040503050203030202" pitchFamily="18" charset="0"/>
              </a:rPr>
              <a:t>The prevalence in India is almost comparable to that in the West and is higher than in many Asian countries.</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marL="228600" algn="just">
              <a:lnSpc>
                <a:spcPct val="120000"/>
              </a:lnSpc>
              <a:spcAft>
                <a:spcPts val="1000"/>
              </a:spcAft>
            </a:pPr>
            <a:r>
              <a:rPr lang="en-US" sz="1800" dirty="0">
                <a:effectLst/>
                <a:latin typeface="Times New Roman" panose="02020603050405020304" pitchFamily="18" charset="0"/>
                <a:ea typeface="Times New Roman" panose="02020603050405020304" pitchFamily="18" charset="0"/>
                <a:cs typeface="Mangal" panose="02040503050203030202" pitchFamily="18" charset="0"/>
              </a:rPr>
              <a:t>The conventional formulations and already existing treatment methods are lacking and have some limitations in the treatment of GERD. That is why new DDR technology is developed for providing 24 hours relief, Dual releasing which provides long-lasting acid neutralizing efficacy and Site-specific delivery. These all factors will improve the quality of life of patients.</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838200" y="1825625"/>
            <a:ext cx="11161734" cy="4351338"/>
          </a:xfrm>
        </p:spPr>
        <p:txBody>
          <a:bodyPr>
            <a:normAutofit/>
          </a:bodyPr>
          <a:lstStyle/>
          <a:p>
            <a:pPr>
              <a:lnSpc>
                <a:spcPct val="107000"/>
              </a:lnSpc>
              <a:spcAft>
                <a:spcPts val="800"/>
              </a:spcAft>
            </a:pPr>
            <a:r>
              <a:rPr lang="en-US" sz="1800" u="sng" dirty="0">
                <a:solidFill>
                  <a:srgbClr val="0563C1"/>
                </a:solidFill>
                <a:effectLst/>
                <a:latin typeface="Calibri" panose="020F0502020204030204" pitchFamily="34" charset="0"/>
                <a:ea typeface="Times New Roman" panose="02020603050405020304" pitchFamily="18" charset="0"/>
                <a:cs typeface="Mangal" panose="02040503050203030202" pitchFamily="18" charset="0"/>
                <a:hlinkClick r:id="rId2"/>
              </a:rPr>
              <a:t>https://onlinelibrary.wiley.com/doi/abs/10.1111/j.1365-2036.1995.tb00778</a:t>
            </a:r>
            <a:r>
              <a:rPr lang="en-US" sz="1800" dirty="0">
                <a:effectLst/>
                <a:latin typeface="Calibri" panose="020F0502020204030204" pitchFamily="34" charset="0"/>
                <a:ea typeface="Times New Roman" panose="02020603050405020304" pitchFamily="18" charset="0"/>
                <a:cs typeface="Mangal" panose="02040503050203030202" pitchFamily="18" charset="0"/>
              </a:rPr>
              <a:t>.x</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a:lnSpc>
                <a:spcPct val="107000"/>
              </a:lnSpc>
              <a:spcAft>
                <a:spcPts val="800"/>
              </a:spcAft>
            </a:pPr>
            <a:r>
              <a:rPr lang="en-US" sz="1800" u="sng" dirty="0">
                <a:solidFill>
                  <a:srgbClr val="0563C1"/>
                </a:solidFill>
                <a:effectLst/>
                <a:latin typeface="Calibri" panose="020F0502020204030204" pitchFamily="34" charset="0"/>
                <a:ea typeface="Times New Roman" panose="02020603050405020304" pitchFamily="18" charset="0"/>
                <a:cs typeface="Mangal" panose="02040503050203030202" pitchFamily="18" charset="0"/>
                <a:hlinkClick r:id="rId3"/>
              </a:rPr>
              <a:t>https://link.springer.com/article/10.1007/s12664-019-00979-y</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a:lnSpc>
                <a:spcPct val="107000"/>
              </a:lnSpc>
              <a:spcAft>
                <a:spcPts val="800"/>
              </a:spcAft>
            </a:pPr>
            <a:r>
              <a:rPr lang="en-US" sz="1800" u="sng" dirty="0">
                <a:solidFill>
                  <a:srgbClr val="0563C1"/>
                </a:solidFill>
                <a:effectLst/>
                <a:latin typeface="Calibri" panose="020F0502020204030204" pitchFamily="34" charset="0"/>
                <a:ea typeface="Times New Roman" panose="02020603050405020304" pitchFamily="18" charset="0"/>
                <a:cs typeface="Mangal" panose="02040503050203030202" pitchFamily="18" charset="0"/>
                <a:hlinkClick r:id="rId4"/>
              </a:rPr>
              <a:t>https://onlinelibrary.wiley.com/doi/abs/10.1111/j.0953-0673.1996.00397.x</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a:lnSpc>
                <a:spcPct val="120000"/>
              </a:lnSpc>
              <a:spcAft>
                <a:spcPts val="1000"/>
              </a:spcAft>
            </a:pPr>
            <a:r>
              <a:rPr lang="en-US" sz="1800" u="sng" dirty="0">
                <a:solidFill>
                  <a:srgbClr val="0563C1"/>
                </a:solidFill>
                <a:effectLst/>
                <a:latin typeface="Calibri" panose="020F0502020204030204" pitchFamily="34" charset="0"/>
                <a:ea typeface="Times New Roman" panose="02020603050405020304" pitchFamily="18" charset="0"/>
                <a:cs typeface="Mangal" panose="02040503050203030202" pitchFamily="18" charset="0"/>
                <a:hlinkClick r:id="rId5"/>
              </a:rPr>
              <a:t>https://cdsco.gov.in/opencms/opencms/en/Home/</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a:lnSpc>
                <a:spcPct val="120000"/>
              </a:lnSpc>
              <a:spcAft>
                <a:spcPts val="1000"/>
              </a:spcAft>
            </a:pPr>
            <a:r>
              <a:rPr lang="en-US" sz="1800" u="sng" dirty="0">
                <a:solidFill>
                  <a:srgbClr val="0563C1"/>
                </a:solidFill>
                <a:effectLst/>
                <a:latin typeface="Calibri" panose="020F0502020204030204" pitchFamily="34" charset="0"/>
                <a:ea typeface="Times New Roman" panose="02020603050405020304" pitchFamily="18" charset="0"/>
                <a:cs typeface="Mangal" panose="02040503050203030202" pitchFamily="18" charset="0"/>
                <a:hlinkClick r:id="rId6"/>
              </a:rPr>
              <a:t>https://www.fda.gov/</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a:lnSpc>
                <a:spcPct val="120000"/>
              </a:lnSpc>
              <a:spcAft>
                <a:spcPts val="1000"/>
              </a:spcAft>
            </a:pPr>
            <a:r>
              <a:rPr lang="en-US" sz="1800" u="sng" dirty="0">
                <a:solidFill>
                  <a:srgbClr val="0563C1"/>
                </a:solidFill>
                <a:effectLst/>
                <a:latin typeface="Calibri" panose="020F0502020204030204" pitchFamily="34" charset="0"/>
                <a:ea typeface="Times New Roman" panose="02020603050405020304" pitchFamily="18" charset="0"/>
                <a:cs typeface="Mangal" panose="02040503050203030202" pitchFamily="18" charset="0"/>
                <a:hlinkClick r:id="rId7"/>
              </a:rPr>
              <a:t>http://ctri.nic.in/Clinicaltrials/login.php</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pPr>
              <a:lnSpc>
                <a:spcPct val="120000"/>
              </a:lnSpc>
              <a:spcAft>
                <a:spcPts val="1000"/>
              </a:spcAft>
            </a:pPr>
            <a:r>
              <a:rPr lang="en-US" sz="1800" u="sng" dirty="0">
                <a:solidFill>
                  <a:srgbClr val="0563C1"/>
                </a:solidFill>
                <a:effectLst/>
                <a:latin typeface="Calibri" panose="020F0502020204030204" pitchFamily="34" charset="0"/>
                <a:ea typeface="Times New Roman" panose="02020603050405020304" pitchFamily="18" charset="0"/>
                <a:cs typeface="Mangal" panose="02040503050203030202" pitchFamily="18" charset="0"/>
                <a:hlinkClick r:id="rId8"/>
              </a:rPr>
              <a:t>https://pubmed.ncbi.nlm.nih.gov/</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endParaRPr lang="en-IN" dirty="0"/>
          </a:p>
          <a:p>
            <a:endParaRPr lang="en-IN" dirty="0"/>
          </a:p>
          <a:p>
            <a:endParaRPr lang="en-IN" dirty="0"/>
          </a:p>
          <a:p>
            <a:endParaRPr lang="en-IN" dirty="0"/>
          </a:p>
          <a:p>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12</a:t>
            </a:fld>
            <a:endParaRPr lang="en-IN"/>
          </a:p>
        </p:txBody>
      </p:sp>
    </p:spTree>
    <p:extLst>
      <p:ext uri="{BB962C8B-B14F-4D97-AF65-F5344CB8AC3E}">
        <p14:creationId xmlns:p14="http://schemas.microsoft.com/office/powerpoint/2010/main" val="149243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a:xfrm>
            <a:off x="838200" y="257548"/>
            <a:ext cx="10515600" cy="1325563"/>
          </a:xfrm>
        </p:spPr>
        <p:txBody>
          <a:bodyPr/>
          <a:lstStyle/>
          <a:p>
            <a:pPr algn="ctr"/>
            <a:r>
              <a:rPr lang="en-IN" b="1" dirty="0"/>
              <a:t>Screenshot of Approval</a:t>
            </a:r>
          </a:p>
        </p:txBody>
      </p:sp>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4" name="Picture 3">
            <a:extLst>
              <a:ext uri="{FF2B5EF4-FFF2-40B4-BE49-F238E27FC236}">
                <a16:creationId xmlns:a16="http://schemas.microsoft.com/office/drawing/2014/main" id="{28AEB9F9-4D6F-BB0B-EF0A-224ABBFD8E24}"/>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1326777" y="1465424"/>
            <a:ext cx="9072417" cy="4890926"/>
          </a:xfrm>
          <a:prstGeom prst="rect">
            <a:avLst/>
          </a:prstGeom>
        </p:spPr>
      </p:pic>
    </p:spTree>
    <p:extLst>
      <p:ext uri="{BB962C8B-B14F-4D97-AF65-F5344CB8AC3E}">
        <p14:creationId xmlns:p14="http://schemas.microsoft.com/office/powerpoint/2010/main" val="106189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838200" y="239619"/>
            <a:ext cx="10515600" cy="1325563"/>
          </a:xfrm>
        </p:spPr>
        <p:txBody>
          <a:bodyPr/>
          <a:lstStyle/>
          <a:p>
            <a:pPr algn="ctr"/>
            <a:r>
              <a:rPr lang="en-IN" b="1" dirty="0"/>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838200" y="1508578"/>
            <a:ext cx="10932459" cy="4723944"/>
          </a:xfrm>
        </p:spPr>
        <p:txBody>
          <a:bodyPr>
            <a:noAutofit/>
          </a:bodyPr>
          <a:lstStyle/>
          <a:p>
            <a:pPr marL="228600">
              <a:lnSpc>
                <a:spcPct val="120000"/>
              </a:lnSpc>
              <a:spcAft>
                <a:spcPts val="1000"/>
              </a:spcAft>
            </a:pPr>
            <a:r>
              <a:rPr lang="en-US" sz="2000" dirty="0">
                <a:effectLst/>
                <a:ea typeface="Times New Roman" panose="02020603050405020304" pitchFamily="18" charset="0"/>
                <a:cs typeface="Mangal" panose="02040503050203030202" pitchFamily="18" charset="0"/>
              </a:rPr>
              <a:t>New DDR (Dual Drug Release) technology is a suitable therapeutic option for moderate to severe GERD patients.</a:t>
            </a:r>
            <a:endParaRPr lang="en-IN" sz="2000" dirty="0">
              <a:effectLst/>
              <a:ea typeface="Times New Roman" panose="02020603050405020304" pitchFamily="18" charset="0"/>
              <a:cs typeface="Mangal" panose="02040503050203030202" pitchFamily="18" charset="0"/>
            </a:endParaRPr>
          </a:p>
          <a:p>
            <a:pPr marL="228600">
              <a:lnSpc>
                <a:spcPct val="120000"/>
              </a:lnSpc>
              <a:spcAft>
                <a:spcPts val="1000"/>
              </a:spcAft>
            </a:pPr>
            <a:r>
              <a:rPr lang="en-US" sz="2000" dirty="0">
                <a:effectLst/>
                <a:ea typeface="Times New Roman" panose="02020603050405020304" pitchFamily="18" charset="0"/>
                <a:cs typeface="Mangal" panose="02040503050203030202" pitchFamily="18" charset="0"/>
              </a:rPr>
              <a:t>Gastroesophageal Reflux Disease is common, accounting for more than 5.6 million physician visits each year. From 10% to 20% of adults in western countries and nearly 5% of those in Asia experience GERD symptoms at least weekly. GERD is an important health concern as it is associated with decreased quality of life and significant morbidity. GERD symptoms can be typical, such as heartburn and regurgitation, and atypical, such as chest pain, chronic cough, laryngeal burn, globus, and hoarseness.</a:t>
            </a:r>
            <a:endParaRPr lang="en-IN" sz="2000" dirty="0">
              <a:effectLst/>
              <a:ea typeface="Times New Roman" panose="02020603050405020304" pitchFamily="18" charset="0"/>
              <a:cs typeface="Mangal" panose="02040503050203030202" pitchFamily="18" charset="0"/>
            </a:endParaRPr>
          </a:p>
          <a:p>
            <a:pPr marL="228600">
              <a:lnSpc>
                <a:spcPct val="120000"/>
              </a:lnSpc>
              <a:spcAft>
                <a:spcPts val="1000"/>
              </a:spcAft>
            </a:pPr>
            <a:r>
              <a:rPr lang="en-US" sz="2000" dirty="0">
                <a:effectLst/>
                <a:ea typeface="Times New Roman" panose="02020603050405020304" pitchFamily="18" charset="0"/>
                <a:cs typeface="Mangal" panose="02040503050203030202" pitchFamily="18" charset="0"/>
              </a:rPr>
              <a:t>GERD is a chronic disease instead of an acute illness, it causes a significant economic impact due to the expense of the long-term management of the disease. The Indian society of Gastroenterology (ISG) Task Force (TF) on GERD made a set of consensus statements for the diagnosis and management of GERD in India.</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382ADE59-DDEA-2629-5CE5-2986EE84561F}"/>
              </a:ext>
            </a:extLst>
          </p:cNvPr>
          <p:cNvSpPr>
            <a:spLocks noGrp="1"/>
          </p:cNvSpPr>
          <p:nvPr>
            <p:ph idx="1"/>
          </p:nvPr>
        </p:nvSpPr>
        <p:spPr/>
        <p:txBody>
          <a:bodyPr>
            <a:normAutofit/>
          </a:bodyPr>
          <a:lstStyle/>
          <a:p>
            <a:pPr marL="228600">
              <a:lnSpc>
                <a:spcPct val="120000"/>
              </a:lnSpc>
              <a:spcAft>
                <a:spcPts val="1000"/>
              </a:spcAft>
            </a:pPr>
            <a:r>
              <a:rPr lang="en-US" sz="2000" dirty="0">
                <a:effectLst/>
                <a:ea typeface="Times New Roman" panose="02020603050405020304" pitchFamily="18" charset="0"/>
                <a:cs typeface="Mangal" panose="02040503050203030202" pitchFamily="18" charset="0"/>
              </a:rPr>
              <a:t>According to the Indian Society of Gastroenterology, the prevalence of GERD in India ranges from 7.6% to 30%, being &lt;10% Less than 10% of GERD patients in India have erosive esophagitis. The global prevalence is estimated to be around 15%, with a higher prevalence in North America and European nations.</a:t>
            </a:r>
            <a:endParaRPr lang="en-IN" sz="2000" dirty="0">
              <a:effectLst/>
              <a:ea typeface="Times New Roman" panose="02020603050405020304" pitchFamily="18" charset="0"/>
              <a:cs typeface="Mangal" panose="02040503050203030202" pitchFamily="18" charset="0"/>
            </a:endParaRPr>
          </a:p>
          <a:p>
            <a:pPr marL="228600">
              <a:lnSpc>
                <a:spcPct val="120000"/>
              </a:lnSpc>
              <a:spcAft>
                <a:spcPts val="1000"/>
              </a:spcAft>
            </a:pPr>
            <a:r>
              <a:rPr lang="en-US" sz="2000" dirty="0">
                <a:effectLst/>
                <a:ea typeface="Times New Roman" panose="02020603050405020304" pitchFamily="18" charset="0"/>
                <a:cs typeface="Mangal" panose="02040503050203030202" pitchFamily="18" charset="0"/>
              </a:rPr>
              <a:t>The report will focus on working with Akums Drugs and Pharmaceuticals and conducting Secondary Research by analyzing the market of Gastro-resistant drugs for the last 3 years and try out to find the gap, opportunities and upcoming challenges for the market establishment of new DDR technology.</a:t>
            </a:r>
            <a:endParaRPr lang="en-IN" sz="2000" dirty="0">
              <a:effectLst/>
              <a:ea typeface="Times New Roman" panose="02020603050405020304" pitchFamily="18" charset="0"/>
              <a:cs typeface="Mangal" panose="02040503050203030202" pitchFamily="18" charset="0"/>
            </a:endParaRPr>
          </a:p>
          <a:p>
            <a:pPr marL="0" indent="0">
              <a:buNone/>
            </a:pPr>
            <a:endParaRPr lang="en-IN" sz="2000" dirty="0"/>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838200" y="2005012"/>
            <a:ext cx="10515600" cy="4351338"/>
          </a:xfrm>
        </p:spPr>
        <p:txBody>
          <a:bodyPr>
            <a:normAutofit/>
          </a:bodyPr>
          <a:lstStyle/>
          <a:p>
            <a:pPr marL="342900" lvl="0" indent="-342900">
              <a:lnSpc>
                <a:spcPct val="107000"/>
              </a:lnSpc>
              <a:spcAft>
                <a:spcPts val="800"/>
              </a:spcAft>
              <a:buFont typeface="+mj-lt"/>
              <a:buAutoNum type="romanUcPeriod"/>
            </a:pPr>
            <a:r>
              <a:rPr lang="en-US" sz="2000" dirty="0">
                <a:effectLst/>
                <a:ea typeface="Times New Roman" panose="02020603050405020304" pitchFamily="18" charset="0"/>
                <a:cs typeface="Mangal" panose="02040503050203030202" pitchFamily="18" charset="0"/>
              </a:rPr>
              <a:t>Learn all the aspects of analyzing the market and conducting research at (Akums Drugs and Pharmaceuticals)</a:t>
            </a:r>
            <a:endParaRPr lang="en-IN" sz="2000" dirty="0">
              <a:effectLst/>
              <a:ea typeface="Times New Roman" panose="02020603050405020304" pitchFamily="18" charset="0"/>
              <a:cs typeface="Mangal" panose="02040503050203030202" pitchFamily="18" charset="0"/>
            </a:endParaRPr>
          </a:p>
          <a:p>
            <a:pPr marL="342900" lvl="0" indent="-342900">
              <a:lnSpc>
                <a:spcPct val="107000"/>
              </a:lnSpc>
              <a:spcAft>
                <a:spcPts val="800"/>
              </a:spcAft>
              <a:buFont typeface="+mj-lt"/>
              <a:buAutoNum type="romanUcPeriod"/>
            </a:pPr>
            <a:r>
              <a:rPr lang="en-US" sz="2000" dirty="0">
                <a:effectLst/>
                <a:ea typeface="Times New Roman" panose="02020603050405020304" pitchFamily="18" charset="0"/>
                <a:cs typeface="Mangal" panose="02040503050203030202" pitchFamily="18" charset="0"/>
              </a:rPr>
              <a:t>Find opportunities by assessing the Gastro segment market of India</a:t>
            </a:r>
            <a:endParaRPr lang="en-IN" sz="2000" dirty="0">
              <a:effectLst/>
              <a:ea typeface="Times New Roman" panose="02020603050405020304" pitchFamily="18" charset="0"/>
              <a:cs typeface="Mangal" panose="02040503050203030202" pitchFamily="18" charset="0"/>
            </a:endParaRPr>
          </a:p>
          <a:p>
            <a:pPr marL="342900" lvl="0" indent="-342900">
              <a:lnSpc>
                <a:spcPct val="107000"/>
              </a:lnSpc>
              <a:spcAft>
                <a:spcPts val="800"/>
              </a:spcAft>
              <a:buFont typeface="+mj-lt"/>
              <a:buAutoNum type="romanUcPeriod"/>
            </a:pPr>
            <a:r>
              <a:rPr lang="en-US" sz="2000" dirty="0">
                <a:effectLst/>
                <a:ea typeface="Times New Roman" panose="02020603050405020304" pitchFamily="18" charset="0"/>
                <a:cs typeface="Mangal" panose="02040503050203030202" pitchFamily="18" charset="0"/>
              </a:rPr>
              <a:t>Conduct research on current options for treatment and “Why we need this advance technology”</a:t>
            </a:r>
            <a:endParaRPr lang="en-IN" sz="2000" dirty="0">
              <a:effectLst/>
              <a:ea typeface="Times New Roman" panose="02020603050405020304" pitchFamily="18" charset="0"/>
              <a:cs typeface="Mangal" panose="02040503050203030202" pitchFamily="18" charset="0"/>
            </a:endParaRPr>
          </a:p>
          <a:p>
            <a:pPr marL="342900" lvl="0" indent="-342900">
              <a:lnSpc>
                <a:spcPct val="107000"/>
              </a:lnSpc>
              <a:spcAft>
                <a:spcPts val="800"/>
              </a:spcAft>
              <a:buFont typeface="+mj-lt"/>
              <a:buAutoNum type="romanUcPeriod"/>
            </a:pPr>
            <a:r>
              <a:rPr lang="en-US" sz="2000" dirty="0">
                <a:effectLst/>
                <a:ea typeface="Times New Roman" panose="02020603050405020304" pitchFamily="18" charset="0"/>
                <a:cs typeface="Mangal" panose="02040503050203030202" pitchFamily="18" charset="0"/>
              </a:rPr>
              <a:t>Launching of a new DDR technology product in the Indian market</a:t>
            </a:r>
            <a:endParaRPr lang="en-IN" sz="2000" dirty="0">
              <a:effectLst/>
              <a:ea typeface="Times New Roman" panose="02020603050405020304" pitchFamily="18" charset="0"/>
              <a:cs typeface="Mangal" panose="02040503050203030202" pitchFamily="18" charset="0"/>
            </a:endParaRPr>
          </a:p>
          <a:p>
            <a:pPr marL="0" indent="0">
              <a:buNone/>
            </a:pPr>
            <a:endParaRPr lang="en-IN" sz="2000"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838200" y="2032000"/>
            <a:ext cx="10515600" cy="4351338"/>
          </a:xfrm>
        </p:spPr>
        <p:txBody>
          <a:bodyPr>
            <a:normAutofit/>
          </a:bodyPr>
          <a:lstStyle/>
          <a:p>
            <a:r>
              <a:rPr lang="en-IN" sz="2400" b="1" dirty="0"/>
              <a:t>Study design-</a:t>
            </a:r>
            <a:r>
              <a:rPr lang="en-IN" sz="2400" dirty="0"/>
              <a:t> </a:t>
            </a:r>
            <a:r>
              <a:rPr lang="en-US" sz="1800" dirty="0">
                <a:effectLst/>
                <a:latin typeface="Calibri" panose="020F0502020204030204" pitchFamily="34" charset="0"/>
                <a:ea typeface="Times New Roman" panose="02020603050405020304" pitchFamily="18" charset="0"/>
                <a:cs typeface="Mangal" panose="02040503050203030202" pitchFamily="18" charset="0"/>
              </a:rPr>
              <a:t>Secondary Quantitative Research</a:t>
            </a:r>
            <a:r>
              <a:rPr lang="en-IN" dirty="0"/>
              <a:t>.</a:t>
            </a:r>
          </a:p>
          <a:p>
            <a:r>
              <a:rPr lang="en-IN" sz="2400" b="1" dirty="0"/>
              <a:t>Study Period- </a:t>
            </a:r>
            <a:r>
              <a:rPr lang="en-IN" sz="2000" dirty="0"/>
              <a:t>The study was conducted from 21 March to 21 June 2022.</a:t>
            </a:r>
          </a:p>
          <a:p>
            <a:r>
              <a:rPr lang="en-IN" sz="2400" b="1" dirty="0"/>
              <a:t>Study area-</a:t>
            </a:r>
            <a:r>
              <a:rPr lang="en-IN" sz="2400" dirty="0"/>
              <a:t> </a:t>
            </a:r>
            <a:r>
              <a:rPr lang="en-IN" sz="2000" dirty="0"/>
              <a:t>Database of Akums Drugs And Pharmaceuticals (AIOCD DATA)</a:t>
            </a:r>
          </a:p>
          <a:p>
            <a:r>
              <a:rPr lang="en-IN" sz="2400" b="1" dirty="0"/>
              <a:t>Method of data collection- </a:t>
            </a:r>
            <a:r>
              <a:rPr lang="en-IN" sz="2000" dirty="0"/>
              <a:t>The data is collected by AIOCD DATA which is in the Official Database of Akums which includes the market all over India another </a:t>
            </a:r>
            <a:r>
              <a:rPr lang="en-US" sz="2000" dirty="0">
                <a:effectLst/>
                <a:ea typeface="Times New Roman" panose="02020603050405020304" pitchFamily="18" charset="0"/>
                <a:cs typeface="Mangal" panose="02040503050203030202" pitchFamily="18" charset="0"/>
              </a:rPr>
              <a:t>source is Analyzing market data by using official sources like research papers, articles and other publications.</a:t>
            </a:r>
          </a:p>
          <a:p>
            <a:r>
              <a:rPr lang="en-IN" sz="2400" b="1" dirty="0"/>
              <a:t>Data Analysis-</a:t>
            </a:r>
            <a:r>
              <a:rPr lang="en-IN" sz="2400" dirty="0"/>
              <a:t> </a:t>
            </a:r>
            <a:r>
              <a:rPr lang="en-IN" sz="2000" dirty="0"/>
              <a:t>Data would enter and analysed using MS Excel and Pivot tables.</a:t>
            </a:r>
            <a:endParaRPr lang="en-IN" sz="2000" dirty="0">
              <a:effectLst/>
              <a:ea typeface="Times New Roman" panose="02020603050405020304" pitchFamily="18" charset="0"/>
              <a:cs typeface="Mangal" panose="02040503050203030202" pitchFamily="18" charset="0"/>
            </a:endParaRP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130009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25674" y="23813"/>
            <a:ext cx="10515600" cy="1325563"/>
          </a:xfrm>
        </p:spPr>
        <p:txBody>
          <a:bodyPr/>
          <a:lstStyle/>
          <a:p>
            <a:pPr algn="ctr"/>
            <a:r>
              <a:rPr lang="en-IN" b="1" dirty="0"/>
              <a:t>Results </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3" name="TextBox 2">
            <a:extLst>
              <a:ext uri="{FF2B5EF4-FFF2-40B4-BE49-F238E27FC236}">
                <a16:creationId xmlns:a16="http://schemas.microsoft.com/office/drawing/2014/main" id="{FE12E111-74D1-A476-6D2F-673EBF934AC5}"/>
              </a:ext>
            </a:extLst>
          </p:cNvPr>
          <p:cNvSpPr txBox="1"/>
          <p:nvPr/>
        </p:nvSpPr>
        <p:spPr>
          <a:xfrm>
            <a:off x="1151964" y="1551765"/>
            <a:ext cx="9888071" cy="646331"/>
          </a:xfrm>
          <a:prstGeom prst="rect">
            <a:avLst/>
          </a:prstGeom>
          <a:noFill/>
        </p:spPr>
        <p:txBody>
          <a:bodyPr wrap="square" rtlCol="0">
            <a:spAutoFit/>
          </a:bodyPr>
          <a:lstStyle/>
          <a:p>
            <a:r>
              <a:rPr lang="en-IN" sz="1800" dirty="0">
                <a:effectLst/>
                <a:latin typeface="Times New Roman" panose="02020603050405020304" pitchFamily="18" charset="0"/>
                <a:ea typeface="Times New Roman" panose="02020603050405020304" pitchFamily="18" charset="0"/>
                <a:cs typeface="Mangal" panose="02040503050203030202" pitchFamily="18" charset="0"/>
              </a:rPr>
              <a:t>On analysing the Data from AIOCD Data the following observation were taken into consideration </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p>
            <a:endParaRPr lang="en-IN" dirty="0"/>
          </a:p>
        </p:txBody>
      </p:sp>
      <p:graphicFrame>
        <p:nvGraphicFramePr>
          <p:cNvPr id="13" name="Chart 12">
            <a:extLst>
              <a:ext uri="{FF2B5EF4-FFF2-40B4-BE49-F238E27FC236}">
                <a16:creationId xmlns:a16="http://schemas.microsoft.com/office/drawing/2014/main" id="{799EC258-7406-EE44-F88D-ECC3AD2879D1}"/>
              </a:ext>
            </a:extLst>
          </p:cNvPr>
          <p:cNvGraphicFramePr/>
          <p:nvPr>
            <p:extLst>
              <p:ext uri="{D42A27DB-BD31-4B8C-83A1-F6EECF244321}">
                <p14:modId xmlns:p14="http://schemas.microsoft.com/office/powerpoint/2010/main" val="3178759900"/>
              </p:ext>
            </p:extLst>
          </p:nvPr>
        </p:nvGraphicFramePr>
        <p:xfrm>
          <a:off x="587188" y="2198096"/>
          <a:ext cx="5347448" cy="3988422"/>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1044E4BD-E989-050E-C020-367BDA034047}"/>
              </a:ext>
            </a:extLst>
          </p:cNvPr>
          <p:cNvSpPr txBox="1"/>
          <p:nvPr/>
        </p:nvSpPr>
        <p:spPr>
          <a:xfrm>
            <a:off x="6257366" y="2198096"/>
            <a:ext cx="5499846" cy="2747547"/>
          </a:xfrm>
          <a:prstGeom prst="rect">
            <a:avLst/>
          </a:prstGeom>
          <a:noFill/>
        </p:spPr>
        <p:txBody>
          <a:bodyPr wrap="square">
            <a:spAutoFit/>
          </a:bodyPr>
          <a:lstStyle/>
          <a:p>
            <a:pPr marL="342900" lvl="0" indent="-342900">
              <a:lnSpc>
                <a:spcPct val="150000"/>
              </a:lnSpc>
              <a:spcAft>
                <a:spcPts val="800"/>
              </a:spcAft>
              <a:buFont typeface="Wingdings" panose="05000000000000000000" pitchFamily="2" charset="2"/>
              <a:buChar char=""/>
              <a:tabLst>
                <a:tab pos="457200" algn="l"/>
              </a:tabLst>
            </a:pPr>
            <a:r>
              <a:rPr lang="en-US" sz="1800" dirty="0">
                <a:effectLst/>
                <a:latin typeface="Calibri" panose="020F0502020204030204" pitchFamily="34" charset="0"/>
                <a:ea typeface="Times New Roman" panose="02020603050405020304" pitchFamily="18" charset="0"/>
                <a:cs typeface="Mangal" panose="02040503050203030202" pitchFamily="18" charset="0"/>
              </a:rPr>
              <a:t>Market of Pantoprazole is rising rapidly year by year </a:t>
            </a:r>
            <a:endParaRPr lang="en-IN" sz="1200" dirty="0">
              <a:effectLst/>
              <a:latin typeface="Calibri" panose="020F0502020204030204" pitchFamily="34" charset="0"/>
              <a:ea typeface="Times New Roman" panose="02020603050405020304" pitchFamily="18" charset="0"/>
              <a:cs typeface="Mangal" panose="02040503050203030202" pitchFamily="18" charset="0"/>
            </a:endParaRPr>
          </a:p>
          <a:p>
            <a:pPr marL="342900" lvl="0" indent="-342900">
              <a:lnSpc>
                <a:spcPct val="150000"/>
              </a:lnSpc>
              <a:spcAft>
                <a:spcPts val="800"/>
              </a:spcAft>
              <a:buFont typeface="Wingdings" panose="05000000000000000000" pitchFamily="2" charset="2"/>
              <a:buChar char=""/>
              <a:tabLst>
                <a:tab pos="457200" algn="l"/>
              </a:tabLst>
            </a:pPr>
            <a:r>
              <a:rPr lang="en-US" sz="1800" dirty="0">
                <a:effectLst/>
                <a:latin typeface="Calibri" panose="020F0502020204030204" pitchFamily="34" charset="0"/>
                <a:ea typeface="Times New Roman" panose="02020603050405020304" pitchFamily="18" charset="0"/>
                <a:cs typeface="Mangal" panose="02040503050203030202" pitchFamily="18" charset="0"/>
              </a:rPr>
              <a:t>Market size of pantoprazole is huge in comparison of other PPIs like Esomeprazole and Rabeprazole, Lansoprazole, etc.</a:t>
            </a:r>
            <a:endParaRPr lang="en-IN" sz="1200" dirty="0">
              <a:effectLst/>
              <a:latin typeface="Calibri" panose="020F0502020204030204" pitchFamily="34" charset="0"/>
              <a:ea typeface="Times New Roman" panose="02020603050405020304" pitchFamily="18" charset="0"/>
              <a:cs typeface="Mangal" panose="02040503050203030202" pitchFamily="18" charset="0"/>
            </a:endParaRPr>
          </a:p>
          <a:p>
            <a:pPr marL="342900" lvl="0" indent="-342900">
              <a:lnSpc>
                <a:spcPct val="150000"/>
              </a:lnSpc>
              <a:spcAft>
                <a:spcPts val="800"/>
              </a:spcAft>
              <a:buFont typeface="Wingdings" panose="05000000000000000000" pitchFamily="2" charset="2"/>
              <a:buChar char=""/>
              <a:tabLst>
                <a:tab pos="457200" algn="l"/>
              </a:tabLst>
            </a:pPr>
            <a:r>
              <a:rPr lang="en-US" sz="1800" dirty="0">
                <a:effectLst/>
                <a:latin typeface="Calibri" panose="020F0502020204030204" pitchFamily="34" charset="0"/>
                <a:ea typeface="Times New Roman" panose="02020603050405020304" pitchFamily="18" charset="0"/>
                <a:cs typeface="Mangal" panose="02040503050203030202" pitchFamily="18" charset="0"/>
              </a:rPr>
              <a:t>Pantoprazole have stablished a dominated market in India</a:t>
            </a:r>
            <a:endParaRPr lang="en-IN" sz="1200" dirty="0">
              <a:effectLst/>
              <a:latin typeface="Calibri" panose="020F0502020204030204" pitchFamily="34" charset="0"/>
              <a:ea typeface="Times New Roman" panose="02020603050405020304" pitchFamily="18" charset="0"/>
              <a:cs typeface="Mangal" panose="02040503050203030202" pitchFamily="18" charset="0"/>
            </a:endParaRPr>
          </a:p>
        </p:txBody>
      </p:sp>
      <p:sp>
        <p:nvSpPr>
          <p:cNvPr id="16" name="Oval 15">
            <a:extLst>
              <a:ext uri="{FF2B5EF4-FFF2-40B4-BE49-F238E27FC236}">
                <a16:creationId xmlns:a16="http://schemas.microsoft.com/office/drawing/2014/main" id="{0DB0AE81-3F81-6BB8-45A9-D49CE34D00E2}"/>
              </a:ext>
            </a:extLst>
          </p:cNvPr>
          <p:cNvSpPr/>
          <p:nvPr/>
        </p:nvSpPr>
        <p:spPr>
          <a:xfrm>
            <a:off x="8050393" y="4945643"/>
            <a:ext cx="1913791" cy="1562668"/>
          </a:xfrm>
          <a:prstGeom prst="ellipse">
            <a:avLst/>
          </a:prstGeom>
          <a:solidFill>
            <a:schemeClr val="accent2"/>
          </a:solidFill>
          <a:ln>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Pantoprazole Market as of Feb 2022</a:t>
            </a:r>
          </a:p>
          <a:p>
            <a:pPr algn="ctr"/>
            <a:r>
              <a:rPr lang="en-US" sz="1200" b="1" dirty="0">
                <a:solidFill>
                  <a:schemeClr val="bg1"/>
                </a:solidFill>
                <a:latin typeface="Arial" panose="020B0604020202020204" pitchFamily="34" charset="0"/>
                <a:cs typeface="Arial" panose="020B0604020202020204" pitchFamily="34" charset="0"/>
              </a:rPr>
              <a:t>884 Crores</a:t>
            </a:r>
          </a:p>
        </p:txBody>
      </p:sp>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838200" y="1490597"/>
            <a:ext cx="10515600" cy="2902110"/>
          </a:xfrm>
        </p:spPr>
        <p:txBody>
          <a:bodyPr>
            <a:normAutofit/>
          </a:bodyPr>
          <a:lstStyle/>
          <a:p>
            <a:pPr>
              <a:lnSpc>
                <a:spcPct val="150000"/>
              </a:lnSpc>
            </a:pPr>
            <a:r>
              <a:rPr lang="en-US" sz="1800" dirty="0">
                <a:latin typeface="Arial" panose="020B0604020202020204" pitchFamily="34" charset="0"/>
                <a:cs typeface="Arial" panose="020B0604020202020204" pitchFamily="34" charset="0"/>
              </a:rPr>
              <a:t>Despite the wide range of PPI’s available, there are limitations with current conventional formulations such as meal-dependent anti-secretory effect, Shorter half-life (1-2 h).</a:t>
            </a:r>
            <a:r>
              <a:rPr lang="en-US" sz="1800" b="1" dirty="0">
                <a:ln w="0"/>
                <a:solidFill>
                  <a:schemeClr val="tx1"/>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Nocturnal breakthrough and lack of sustained acid suppression</a:t>
            </a:r>
            <a:r>
              <a:rPr lang="en-US" sz="1800" b="1" dirty="0">
                <a:ln w="0"/>
                <a:solidFill>
                  <a:schemeClr val="tx1"/>
                </a:solidFill>
                <a:latin typeface="Arial" panose="020B0604020202020204" pitchFamily="34" charset="0"/>
                <a:cs typeface="Arial" panose="020B0604020202020204" pitchFamily="34" charset="0"/>
              </a:rPr>
              <a:t> </a:t>
            </a:r>
            <a:r>
              <a:rPr lang="en-US" sz="1800" dirty="0">
                <a:ln w="0"/>
                <a:solidFill>
                  <a:schemeClr val="tx1"/>
                </a:solidFill>
                <a:latin typeface="Arial" panose="020B0604020202020204" pitchFamily="34" charset="0"/>
                <a:cs typeface="Arial" panose="020B0604020202020204" pitchFamily="34" charset="0"/>
              </a:rPr>
              <a:t>etc</a:t>
            </a:r>
            <a:r>
              <a:rPr lang="en-US" sz="1800" b="1" dirty="0">
                <a:ln w="0"/>
                <a:solidFill>
                  <a:schemeClr val="tx1"/>
                </a:solidFill>
                <a:latin typeface="Arial" panose="020B0604020202020204" pitchFamily="34" charset="0"/>
                <a:cs typeface="Arial" panose="020B0604020202020204" pitchFamily="34" charset="0"/>
              </a:rPr>
              <a:t>.</a:t>
            </a:r>
          </a:p>
          <a:p>
            <a:pPr marL="0" indent="0">
              <a:buNone/>
            </a:pPr>
            <a:endParaRPr lang="en-US" sz="1800" dirty="0"/>
          </a:p>
          <a:p>
            <a:pPr>
              <a:buFont typeface="Wingdings" panose="05000000000000000000" pitchFamily="2" charset="2"/>
              <a:buChar char="ü"/>
            </a:pPr>
            <a:r>
              <a:rPr lang="en-US" sz="1800" b="1" dirty="0">
                <a:solidFill>
                  <a:schemeClr val="tx1"/>
                </a:solidFill>
                <a:latin typeface="Arial" panose="020B0604020202020204" pitchFamily="34" charset="0"/>
                <a:cs typeface="Arial" panose="020B0604020202020204" pitchFamily="34" charset="0"/>
              </a:rPr>
              <a:t>Pantoprazole DDR is </a:t>
            </a:r>
            <a:r>
              <a:rPr lang="en-US" sz="1800" dirty="0">
                <a:solidFill>
                  <a:schemeClr val="tx1"/>
                </a:solidFill>
                <a:latin typeface="Arial" panose="020B0604020202020204" pitchFamily="34" charset="0"/>
                <a:cs typeface="Arial" panose="020B0604020202020204" pitchFamily="34" charset="0"/>
              </a:rPr>
              <a:t>designed to release 25% drug in the duodenum and the rest 75% is designed to dissolve at pH 6.8 (distal part of small intestine) thus providing dual release to maintain pharmacologically effective drug concentrations </a:t>
            </a:r>
            <a:r>
              <a:rPr lang="en-US" sz="1800" b="1" i="1" dirty="0">
                <a:solidFill>
                  <a:schemeClr val="tx1"/>
                </a:solidFill>
                <a:latin typeface="Arial" panose="020B0604020202020204" pitchFamily="34" charset="0"/>
                <a:cs typeface="Arial" panose="020B0604020202020204" pitchFamily="34" charset="0"/>
              </a:rPr>
              <a:t>over a longer period of time (mean residence time of 6 hours) with a single daily dose</a:t>
            </a:r>
            <a:r>
              <a:rPr lang="en-US" sz="1800" dirty="0">
                <a:solidFill>
                  <a:schemeClr val="tx1"/>
                </a:solidFill>
                <a:latin typeface="Arial" panose="020B0604020202020204" pitchFamily="34" charset="0"/>
                <a:cs typeface="Arial" panose="020B0604020202020204" pitchFamily="34" charset="0"/>
              </a:rPr>
              <a:t>.</a:t>
            </a:r>
          </a:p>
          <a:p>
            <a:pPr marL="0" indent="0">
              <a:buNone/>
            </a:pPr>
            <a:endParaRPr lang="en-US" sz="1800"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Oval 6">
            <a:extLst>
              <a:ext uri="{FF2B5EF4-FFF2-40B4-BE49-F238E27FC236}">
                <a16:creationId xmlns:a16="http://schemas.microsoft.com/office/drawing/2014/main" id="{E4A3A79E-0233-C14E-700A-DDD7BA273B3C}"/>
              </a:ext>
            </a:extLst>
          </p:cNvPr>
          <p:cNvSpPr/>
          <p:nvPr/>
        </p:nvSpPr>
        <p:spPr>
          <a:xfrm>
            <a:off x="315617" y="4669664"/>
            <a:ext cx="1913791" cy="1562668"/>
          </a:xfrm>
          <a:prstGeom prst="ellipse">
            <a:avLst/>
          </a:prstGeom>
          <a:noFill/>
          <a:ln>
            <a:solidFill>
              <a:schemeClr val="accent2"/>
            </a:solidFill>
            <a:prstDash val="lg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tx1"/>
                </a:solidFill>
                <a:latin typeface="Arial" panose="020B0604020202020204" pitchFamily="34" charset="0"/>
                <a:cs typeface="Arial" panose="020B0604020202020204" pitchFamily="34" charset="0"/>
              </a:rPr>
              <a:t>Dual release</a:t>
            </a:r>
          </a:p>
        </p:txBody>
      </p:sp>
      <p:sp>
        <p:nvSpPr>
          <p:cNvPr id="8" name="Oval 7">
            <a:extLst>
              <a:ext uri="{FF2B5EF4-FFF2-40B4-BE49-F238E27FC236}">
                <a16:creationId xmlns:a16="http://schemas.microsoft.com/office/drawing/2014/main" id="{BF6A246A-2D5D-ECE9-DE38-1A7C02EFB26F}"/>
              </a:ext>
            </a:extLst>
          </p:cNvPr>
          <p:cNvSpPr/>
          <p:nvPr/>
        </p:nvSpPr>
        <p:spPr>
          <a:xfrm>
            <a:off x="2809122" y="4684118"/>
            <a:ext cx="1913791" cy="1562668"/>
          </a:xfrm>
          <a:prstGeom prst="ellipse">
            <a:avLst/>
          </a:prstGeom>
          <a:noFill/>
          <a:ln>
            <a:solidFill>
              <a:schemeClr val="accent2">
                <a:lumMod val="75000"/>
              </a:schemeClr>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tx1"/>
                </a:solidFill>
                <a:latin typeface="Arial" panose="020B0604020202020204" pitchFamily="34" charset="0"/>
                <a:cs typeface="Arial" panose="020B0604020202020204" pitchFamily="34" charset="0"/>
              </a:rPr>
              <a:t>Single dose</a:t>
            </a:r>
          </a:p>
        </p:txBody>
      </p:sp>
      <p:sp>
        <p:nvSpPr>
          <p:cNvPr id="9" name="Oval 8">
            <a:extLst>
              <a:ext uri="{FF2B5EF4-FFF2-40B4-BE49-F238E27FC236}">
                <a16:creationId xmlns:a16="http://schemas.microsoft.com/office/drawing/2014/main" id="{EAD77E41-A9A9-70F8-BB8A-9A410005D420}"/>
              </a:ext>
            </a:extLst>
          </p:cNvPr>
          <p:cNvSpPr/>
          <p:nvPr/>
        </p:nvSpPr>
        <p:spPr>
          <a:xfrm>
            <a:off x="5302627" y="4684118"/>
            <a:ext cx="1913791" cy="1562668"/>
          </a:xfrm>
          <a:prstGeom prst="ellipse">
            <a:avLst/>
          </a:prstGeom>
          <a:noFill/>
          <a:ln>
            <a:solidFill>
              <a:schemeClr val="accent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tx1"/>
                </a:solidFill>
                <a:latin typeface="Arial" panose="020B0604020202020204" pitchFamily="34" charset="0"/>
                <a:cs typeface="Arial" panose="020B0604020202020204" pitchFamily="34" charset="0"/>
              </a:rPr>
              <a:t>Sustained effect</a:t>
            </a:r>
          </a:p>
        </p:txBody>
      </p:sp>
      <p:cxnSp>
        <p:nvCxnSpPr>
          <p:cNvPr id="10" name="Elbow Connector 2">
            <a:extLst>
              <a:ext uri="{FF2B5EF4-FFF2-40B4-BE49-F238E27FC236}">
                <a16:creationId xmlns:a16="http://schemas.microsoft.com/office/drawing/2014/main" id="{6E5E7883-EA3B-CAD9-1900-EF19A4655F73}"/>
              </a:ext>
            </a:extLst>
          </p:cNvPr>
          <p:cNvCxnSpPr/>
          <p:nvPr/>
        </p:nvCxnSpPr>
        <p:spPr>
          <a:xfrm>
            <a:off x="2079724" y="5016800"/>
            <a:ext cx="827685" cy="812355"/>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20">
            <a:extLst>
              <a:ext uri="{FF2B5EF4-FFF2-40B4-BE49-F238E27FC236}">
                <a16:creationId xmlns:a16="http://schemas.microsoft.com/office/drawing/2014/main" id="{31F7C4C7-2CF6-4890-2356-993E69EFA5F7}"/>
              </a:ext>
            </a:extLst>
          </p:cNvPr>
          <p:cNvCxnSpPr/>
          <p:nvPr/>
        </p:nvCxnSpPr>
        <p:spPr>
          <a:xfrm>
            <a:off x="4537912" y="5016800"/>
            <a:ext cx="912229" cy="860109"/>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CD30FD9C-B448-6AD4-CFA1-19E54857FA76}"/>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t="8906" r="42551" b="12939"/>
          <a:stretch/>
        </p:blipFill>
        <p:spPr>
          <a:xfrm>
            <a:off x="10324954" y="4442783"/>
            <a:ext cx="1589901" cy="2045339"/>
          </a:xfrm>
          <a:prstGeom prst="rect">
            <a:avLst/>
          </a:prstGeom>
        </p:spPr>
      </p:pic>
      <p:sp>
        <p:nvSpPr>
          <p:cNvPr id="13" name="Oval 12">
            <a:extLst>
              <a:ext uri="{FF2B5EF4-FFF2-40B4-BE49-F238E27FC236}">
                <a16:creationId xmlns:a16="http://schemas.microsoft.com/office/drawing/2014/main" id="{1546CEAA-03EE-CC61-2C89-1A8290EAD1D1}"/>
              </a:ext>
            </a:extLst>
          </p:cNvPr>
          <p:cNvSpPr/>
          <p:nvPr/>
        </p:nvSpPr>
        <p:spPr>
          <a:xfrm>
            <a:off x="7796132" y="4684118"/>
            <a:ext cx="1913791" cy="1562668"/>
          </a:xfrm>
          <a:prstGeom prst="ellipse">
            <a:avLst/>
          </a:prstGeom>
          <a:noFill/>
          <a:ln>
            <a:solidFill>
              <a:schemeClr val="accent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b="1" dirty="0">
                <a:solidFill>
                  <a:schemeClr val="tx1"/>
                </a:solidFill>
                <a:latin typeface="Arial" panose="020B0604020202020204" pitchFamily="34" charset="0"/>
                <a:cs typeface="Arial" panose="020B0604020202020204" pitchFamily="34" charset="0"/>
              </a:rPr>
              <a:t>Tablet in Tablet Technology</a:t>
            </a:r>
          </a:p>
        </p:txBody>
      </p:sp>
      <p:cxnSp>
        <p:nvCxnSpPr>
          <p:cNvPr id="14" name="Elbow Connector 17">
            <a:extLst>
              <a:ext uri="{FF2B5EF4-FFF2-40B4-BE49-F238E27FC236}">
                <a16:creationId xmlns:a16="http://schemas.microsoft.com/office/drawing/2014/main" id="{2E7CA121-4E3C-9087-0ABB-D8393F3F17C8}"/>
              </a:ext>
            </a:extLst>
          </p:cNvPr>
          <p:cNvCxnSpPr/>
          <p:nvPr/>
        </p:nvCxnSpPr>
        <p:spPr>
          <a:xfrm>
            <a:off x="7031470" y="5016800"/>
            <a:ext cx="888974" cy="860109"/>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27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a:t>
            </a: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grpSp>
        <p:nvGrpSpPr>
          <p:cNvPr id="18" name="Group 17">
            <a:extLst>
              <a:ext uri="{FF2B5EF4-FFF2-40B4-BE49-F238E27FC236}">
                <a16:creationId xmlns:a16="http://schemas.microsoft.com/office/drawing/2014/main" id="{987181C3-F813-93A6-16D2-18DE39422CE7}"/>
              </a:ext>
            </a:extLst>
          </p:cNvPr>
          <p:cNvGrpSpPr/>
          <p:nvPr/>
        </p:nvGrpSpPr>
        <p:grpSpPr>
          <a:xfrm>
            <a:off x="346941" y="1548321"/>
            <a:ext cx="5916845" cy="1268959"/>
            <a:chOff x="0" y="0"/>
            <a:chExt cx="5701829" cy="1520198"/>
          </a:xfrm>
        </p:grpSpPr>
        <p:sp>
          <p:nvSpPr>
            <p:cNvPr id="28" name="Rectangle: Rounded Corners 27">
              <a:extLst>
                <a:ext uri="{FF2B5EF4-FFF2-40B4-BE49-F238E27FC236}">
                  <a16:creationId xmlns:a16="http://schemas.microsoft.com/office/drawing/2014/main" id="{CFBCA0A9-5A8B-AFC5-4129-315498206F67}"/>
                </a:ext>
              </a:extLst>
            </p:cNvPr>
            <p:cNvSpPr/>
            <p:nvPr/>
          </p:nvSpPr>
          <p:spPr>
            <a:xfrm>
              <a:off x="0" y="0"/>
              <a:ext cx="5701829" cy="1520198"/>
            </a:xfrm>
            <a:prstGeom prst="roundRect">
              <a:avLst>
                <a:gd name="adj" fmla="val 10000"/>
              </a:avLst>
            </a:prstGeom>
            <a:solidFill>
              <a:schemeClr val="accent2"/>
            </a:solidFill>
          </p:spPr>
          <p:style>
            <a:lnRef idx="0">
              <a:schemeClr val="lt1">
                <a:hueOff val="0"/>
                <a:satOff val="0"/>
                <a:lumOff val="0"/>
                <a:alphaOff val="0"/>
              </a:schemeClr>
            </a:lnRef>
            <a:fillRef idx="3">
              <a:scrgbClr r="0" g="0" b="0"/>
            </a:fillRef>
            <a:effectRef idx="3">
              <a:schemeClr val="accent2">
                <a:hueOff val="0"/>
                <a:satOff val="0"/>
                <a:lumOff val="0"/>
                <a:alphaOff val="0"/>
              </a:schemeClr>
            </a:effectRef>
            <a:fontRef idx="minor">
              <a:schemeClr val="lt1"/>
            </a:fontRef>
          </p:style>
        </p:sp>
        <p:sp>
          <p:nvSpPr>
            <p:cNvPr id="29" name="Rectangle: Rounded Corners 4">
              <a:extLst>
                <a:ext uri="{FF2B5EF4-FFF2-40B4-BE49-F238E27FC236}">
                  <a16:creationId xmlns:a16="http://schemas.microsoft.com/office/drawing/2014/main" id="{8047CF0A-CEA1-98B0-9040-34C9F5892E60}"/>
                </a:ext>
              </a:extLst>
            </p:cNvPr>
            <p:cNvSpPr txBox="1"/>
            <p:nvPr/>
          </p:nvSpPr>
          <p:spPr>
            <a:xfrm>
              <a:off x="1292385" y="0"/>
              <a:ext cx="4409443" cy="15201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marL="0" lvl="0" indent="0" algn="l" defTabSz="533400">
                <a:lnSpc>
                  <a:spcPct val="150000"/>
                </a:lnSpc>
                <a:spcBef>
                  <a:spcPct val="0"/>
                </a:spcBef>
                <a:spcAft>
                  <a:spcPct val="35000"/>
                </a:spcAft>
                <a:buNone/>
              </a:pPr>
              <a:r>
                <a:rPr lang="en-US" sz="1200" kern="1200" dirty="0">
                  <a:latin typeface="Arial" panose="020B0604020202020204" pitchFamily="34" charset="0"/>
                  <a:cs typeface="Arial" panose="020B0604020202020204" pitchFamily="34" charset="0"/>
                </a:rPr>
                <a:t>Prolonged duration of action and it can address limitations such as short half-life and nocturnal breakthrough.</a:t>
              </a:r>
              <a:endParaRPr lang="en-US" sz="1200" kern="1200" dirty="0"/>
            </a:p>
          </p:txBody>
        </p:sp>
      </p:grpSp>
      <p:sp>
        <p:nvSpPr>
          <p:cNvPr id="19" name="Rectangle: Rounded Corners 18">
            <a:extLst>
              <a:ext uri="{FF2B5EF4-FFF2-40B4-BE49-F238E27FC236}">
                <a16:creationId xmlns:a16="http://schemas.microsoft.com/office/drawing/2014/main" id="{226912A6-8ECA-752B-B01E-59BDFA908388}"/>
              </a:ext>
            </a:extLst>
          </p:cNvPr>
          <p:cNvSpPr/>
          <p:nvPr/>
        </p:nvSpPr>
        <p:spPr>
          <a:xfrm>
            <a:off x="498960" y="1700340"/>
            <a:ext cx="1183368" cy="1015167"/>
          </a:xfrm>
          <a:prstGeom prst="roundRect">
            <a:avLst>
              <a:gd name="adj" fmla="val 10000"/>
            </a:avLst>
          </a:prstGeom>
          <a:blipFill>
            <a:blip r:embed="rId3">
              <a:extLst>
                <a:ext uri="{28A0092B-C50C-407E-A947-70E740481C1C}">
                  <a14:useLocalDpi xmlns:a14="http://schemas.microsoft.com/office/drawing/2010/main" val="0"/>
                </a:ext>
              </a:extLst>
            </a:blip>
            <a:srcRect/>
            <a:stretch>
              <a:fillRect t="-8000" b="-8000"/>
            </a:stretch>
          </a:blipFill>
        </p:spPr>
        <p:style>
          <a:lnRef idx="0">
            <a:schemeClr val="lt1">
              <a:hueOff val="0"/>
              <a:satOff val="0"/>
              <a:lumOff val="0"/>
              <a:alphaOff val="0"/>
            </a:schemeClr>
          </a:lnRef>
          <a:fillRef idx="1">
            <a:scrgbClr r="0" g="0" b="0"/>
          </a:fillRef>
          <a:effectRef idx="3">
            <a:schemeClr val="accent2">
              <a:tint val="50000"/>
              <a:hueOff val="0"/>
              <a:satOff val="0"/>
              <a:lumOff val="0"/>
              <a:alphaOff val="0"/>
            </a:schemeClr>
          </a:effectRef>
          <a:fontRef idx="minor">
            <a:schemeClr val="lt1">
              <a:hueOff val="0"/>
              <a:satOff val="0"/>
              <a:lumOff val="0"/>
              <a:alphaOff val="0"/>
            </a:schemeClr>
          </a:fontRef>
        </p:style>
      </p:sp>
      <p:grpSp>
        <p:nvGrpSpPr>
          <p:cNvPr id="20" name="Group 19">
            <a:extLst>
              <a:ext uri="{FF2B5EF4-FFF2-40B4-BE49-F238E27FC236}">
                <a16:creationId xmlns:a16="http://schemas.microsoft.com/office/drawing/2014/main" id="{26AE906D-8DEE-79E9-A4F7-413FA6062BC3}"/>
              </a:ext>
            </a:extLst>
          </p:cNvPr>
          <p:cNvGrpSpPr/>
          <p:nvPr/>
        </p:nvGrpSpPr>
        <p:grpSpPr>
          <a:xfrm>
            <a:off x="346941" y="3220538"/>
            <a:ext cx="5916845" cy="1268959"/>
            <a:chOff x="0" y="1672217"/>
            <a:chExt cx="5701829" cy="1520198"/>
          </a:xfrm>
        </p:grpSpPr>
        <p:sp>
          <p:nvSpPr>
            <p:cNvPr id="26" name="Rectangle: Rounded Corners 25">
              <a:extLst>
                <a:ext uri="{FF2B5EF4-FFF2-40B4-BE49-F238E27FC236}">
                  <a16:creationId xmlns:a16="http://schemas.microsoft.com/office/drawing/2014/main" id="{DF339BED-7F6D-6E81-B525-E5412438FC03}"/>
                </a:ext>
              </a:extLst>
            </p:cNvPr>
            <p:cNvSpPr/>
            <p:nvPr/>
          </p:nvSpPr>
          <p:spPr>
            <a:xfrm>
              <a:off x="0" y="1672217"/>
              <a:ext cx="5701829" cy="1520198"/>
            </a:xfrm>
            <a:prstGeom prst="roundRect">
              <a:avLst>
                <a:gd name="adj" fmla="val 10000"/>
              </a:avLst>
            </a:prstGeom>
            <a:solidFill>
              <a:schemeClr val="bg1">
                <a:lumMod val="95000"/>
              </a:schemeClr>
            </a:solidFill>
          </p:spPr>
          <p:style>
            <a:lnRef idx="0">
              <a:schemeClr val="lt1">
                <a:hueOff val="0"/>
                <a:satOff val="0"/>
                <a:lumOff val="0"/>
                <a:alphaOff val="0"/>
              </a:schemeClr>
            </a:lnRef>
            <a:fillRef idx="3">
              <a:scrgbClr r="0" g="0" b="0"/>
            </a:fillRef>
            <a:effectRef idx="3">
              <a:schemeClr val="accent3">
                <a:hueOff val="0"/>
                <a:satOff val="0"/>
                <a:lumOff val="0"/>
                <a:alphaOff val="0"/>
              </a:schemeClr>
            </a:effectRef>
            <a:fontRef idx="minor">
              <a:schemeClr val="lt1"/>
            </a:fontRef>
          </p:style>
        </p:sp>
        <p:sp>
          <p:nvSpPr>
            <p:cNvPr id="27" name="Rectangle: Rounded Corners 7">
              <a:extLst>
                <a:ext uri="{FF2B5EF4-FFF2-40B4-BE49-F238E27FC236}">
                  <a16:creationId xmlns:a16="http://schemas.microsoft.com/office/drawing/2014/main" id="{52424AD4-519B-4E1A-69DD-C8DAA506D4AA}"/>
                </a:ext>
              </a:extLst>
            </p:cNvPr>
            <p:cNvSpPr txBox="1"/>
            <p:nvPr/>
          </p:nvSpPr>
          <p:spPr>
            <a:xfrm>
              <a:off x="1292385" y="1672217"/>
              <a:ext cx="4409443" cy="15201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marL="0" lvl="0" indent="0" algn="l" defTabSz="533400">
                <a:lnSpc>
                  <a:spcPct val="150000"/>
                </a:lnSpc>
                <a:spcBef>
                  <a:spcPct val="0"/>
                </a:spcBef>
                <a:spcAft>
                  <a:spcPct val="35000"/>
                </a:spcAft>
                <a:buNone/>
              </a:pPr>
              <a:r>
                <a:rPr lang="en-US" sz="1200" kern="1200" dirty="0">
                  <a:solidFill>
                    <a:schemeClr val="tx1"/>
                  </a:solidFill>
                  <a:latin typeface="Arial" panose="020B0604020202020204" pitchFamily="34" charset="0"/>
                  <a:cs typeface="Arial" panose="020B0604020202020204" pitchFamily="34" charset="0"/>
                </a:rPr>
                <a:t>High dose (80 mg) and increase in mean residence time results into increasing duration of acid suppression which in turn results into sustained acid suppression</a:t>
              </a:r>
              <a:endParaRPr lang="en-US" sz="1200" kern="1200" dirty="0">
                <a:solidFill>
                  <a:schemeClr val="tx1"/>
                </a:solidFill>
              </a:endParaRPr>
            </a:p>
          </p:txBody>
        </p:sp>
      </p:grpSp>
      <p:sp>
        <p:nvSpPr>
          <p:cNvPr id="21" name="Rectangle: Rounded Corners 20">
            <a:extLst>
              <a:ext uri="{FF2B5EF4-FFF2-40B4-BE49-F238E27FC236}">
                <a16:creationId xmlns:a16="http://schemas.microsoft.com/office/drawing/2014/main" id="{B7D1F53D-94E7-FA13-EC0C-A5E6C10EE7BA}"/>
              </a:ext>
            </a:extLst>
          </p:cNvPr>
          <p:cNvSpPr/>
          <p:nvPr/>
        </p:nvSpPr>
        <p:spPr>
          <a:xfrm>
            <a:off x="498960" y="3372558"/>
            <a:ext cx="1183368" cy="1015167"/>
          </a:xfrm>
          <a:prstGeom prst="roundRect">
            <a:avLst>
              <a:gd name="adj" fmla="val 10000"/>
            </a:avLst>
          </a:prstGeom>
          <a:blipFill>
            <a:blip r:embed="rId4" cstate="print">
              <a:extLst>
                <a:ext uri="{28A0092B-C50C-407E-A947-70E740481C1C}">
                  <a14:useLocalDpi xmlns:a14="http://schemas.microsoft.com/office/drawing/2010/main" val="0"/>
                </a:ext>
              </a:extLst>
            </a:blip>
            <a:srcRect/>
            <a:stretch>
              <a:fillRect l="-15000" r="-15000"/>
            </a:stretch>
          </a:blipFill>
        </p:spPr>
        <p:style>
          <a:lnRef idx="0">
            <a:schemeClr val="lt1">
              <a:hueOff val="0"/>
              <a:satOff val="0"/>
              <a:lumOff val="0"/>
              <a:alphaOff val="0"/>
            </a:schemeClr>
          </a:lnRef>
          <a:fillRef idx="1">
            <a:scrgbClr r="0" g="0" b="0"/>
          </a:fillRef>
          <a:effectRef idx="3">
            <a:schemeClr val="accent3">
              <a:tint val="50000"/>
              <a:hueOff val="0"/>
              <a:satOff val="0"/>
              <a:lumOff val="0"/>
              <a:alphaOff val="0"/>
            </a:schemeClr>
          </a:effectRef>
          <a:fontRef idx="minor">
            <a:schemeClr val="lt1">
              <a:hueOff val="0"/>
              <a:satOff val="0"/>
              <a:lumOff val="0"/>
              <a:alphaOff val="0"/>
            </a:schemeClr>
          </a:fontRef>
        </p:style>
      </p:sp>
      <p:grpSp>
        <p:nvGrpSpPr>
          <p:cNvPr id="22" name="Group 21">
            <a:extLst>
              <a:ext uri="{FF2B5EF4-FFF2-40B4-BE49-F238E27FC236}">
                <a16:creationId xmlns:a16="http://schemas.microsoft.com/office/drawing/2014/main" id="{37363758-32B1-6872-6F6E-064176B82490}"/>
              </a:ext>
            </a:extLst>
          </p:cNvPr>
          <p:cNvGrpSpPr/>
          <p:nvPr/>
        </p:nvGrpSpPr>
        <p:grpSpPr>
          <a:xfrm>
            <a:off x="346941" y="4892756"/>
            <a:ext cx="5916845" cy="1268959"/>
            <a:chOff x="0" y="3344435"/>
            <a:chExt cx="5701829" cy="1520198"/>
          </a:xfrm>
        </p:grpSpPr>
        <p:sp>
          <p:nvSpPr>
            <p:cNvPr id="24" name="Rectangle: Rounded Corners 23">
              <a:extLst>
                <a:ext uri="{FF2B5EF4-FFF2-40B4-BE49-F238E27FC236}">
                  <a16:creationId xmlns:a16="http://schemas.microsoft.com/office/drawing/2014/main" id="{70D3498A-6BB3-41C2-3EC7-08C2CA16FBCE}"/>
                </a:ext>
              </a:extLst>
            </p:cNvPr>
            <p:cNvSpPr/>
            <p:nvPr/>
          </p:nvSpPr>
          <p:spPr>
            <a:xfrm>
              <a:off x="0" y="3344435"/>
              <a:ext cx="5701829" cy="1520198"/>
            </a:xfrm>
            <a:prstGeom prst="roundRect">
              <a:avLst>
                <a:gd name="adj" fmla="val 10000"/>
              </a:avLst>
            </a:prstGeom>
            <a:solidFill>
              <a:schemeClr val="accent6">
                <a:lumMod val="75000"/>
              </a:schemeClr>
            </a:solidFill>
          </p:spPr>
          <p:style>
            <a:lnRef idx="0">
              <a:schemeClr val="lt1">
                <a:hueOff val="0"/>
                <a:satOff val="0"/>
                <a:lumOff val="0"/>
                <a:alphaOff val="0"/>
              </a:schemeClr>
            </a:lnRef>
            <a:fillRef idx="3">
              <a:scrgbClr r="0" g="0" b="0"/>
            </a:fillRef>
            <a:effectRef idx="3">
              <a:schemeClr val="accent4">
                <a:hueOff val="0"/>
                <a:satOff val="0"/>
                <a:lumOff val="0"/>
                <a:alphaOff val="0"/>
              </a:schemeClr>
            </a:effectRef>
            <a:fontRef idx="minor">
              <a:schemeClr val="lt1"/>
            </a:fontRef>
          </p:style>
        </p:sp>
        <p:sp>
          <p:nvSpPr>
            <p:cNvPr id="25" name="Rectangle: Rounded Corners 10">
              <a:extLst>
                <a:ext uri="{FF2B5EF4-FFF2-40B4-BE49-F238E27FC236}">
                  <a16:creationId xmlns:a16="http://schemas.microsoft.com/office/drawing/2014/main" id="{5B896A76-72F7-736E-17A6-A98C26BBF632}"/>
                </a:ext>
              </a:extLst>
            </p:cNvPr>
            <p:cNvSpPr txBox="1"/>
            <p:nvPr/>
          </p:nvSpPr>
          <p:spPr>
            <a:xfrm>
              <a:off x="1292385" y="3344435"/>
              <a:ext cx="4409443" cy="15201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marL="0" lvl="0" indent="0" algn="l" defTabSz="533400">
                <a:lnSpc>
                  <a:spcPct val="150000"/>
                </a:lnSpc>
                <a:spcBef>
                  <a:spcPct val="0"/>
                </a:spcBef>
                <a:spcAft>
                  <a:spcPct val="35000"/>
                </a:spcAft>
                <a:buNone/>
              </a:pPr>
              <a:r>
                <a:rPr lang="en-US" sz="1200" kern="1200" dirty="0">
                  <a:latin typeface="Arial" panose="020B0604020202020204" pitchFamily="34" charset="0"/>
                  <a:cs typeface="Arial" panose="020B0604020202020204" pitchFamily="34" charset="0"/>
                </a:rPr>
                <a:t>DDR technology administration of Pantoprazole is independent of meal time which in turn can improve adherence of the patients. </a:t>
              </a:r>
              <a:endParaRPr lang="en-US" sz="1200" kern="1200" dirty="0"/>
            </a:p>
          </p:txBody>
        </p:sp>
      </p:grpSp>
      <p:sp>
        <p:nvSpPr>
          <p:cNvPr id="23" name="Rectangle: Rounded Corners 22">
            <a:extLst>
              <a:ext uri="{FF2B5EF4-FFF2-40B4-BE49-F238E27FC236}">
                <a16:creationId xmlns:a16="http://schemas.microsoft.com/office/drawing/2014/main" id="{DEB758C1-DF8B-E271-A4A6-1B4C9FE45238}"/>
              </a:ext>
            </a:extLst>
          </p:cNvPr>
          <p:cNvSpPr/>
          <p:nvPr/>
        </p:nvSpPr>
        <p:spPr>
          <a:xfrm>
            <a:off x="498960" y="5044776"/>
            <a:ext cx="1183368" cy="1015167"/>
          </a:xfrm>
          <a:prstGeom prst="roundRect">
            <a:avLst>
              <a:gd name="adj" fmla="val 10000"/>
            </a:avLst>
          </a:prstGeom>
          <a:blipFill>
            <a:blip r:embed="rId5">
              <a:extLst>
                <a:ext uri="{28A0092B-C50C-407E-A947-70E740481C1C}">
                  <a14:useLocalDpi xmlns:a14="http://schemas.microsoft.com/office/drawing/2010/main" val="0"/>
                </a:ext>
              </a:extLst>
            </a:blip>
            <a:srcRect/>
            <a:stretch>
              <a:fillRect t="-1000" b="-1000"/>
            </a:stretch>
          </a:blipFill>
        </p:spPr>
        <p:style>
          <a:lnRef idx="0">
            <a:schemeClr val="lt1">
              <a:hueOff val="0"/>
              <a:satOff val="0"/>
              <a:lumOff val="0"/>
              <a:alphaOff val="0"/>
            </a:schemeClr>
          </a:lnRef>
          <a:fillRef idx="1">
            <a:scrgbClr r="0" g="0" b="0"/>
          </a:fillRef>
          <a:effectRef idx="3">
            <a:schemeClr val="accent4">
              <a:tint val="50000"/>
              <a:hueOff val="0"/>
              <a:satOff val="0"/>
              <a:lumOff val="0"/>
              <a:alphaOff val="0"/>
            </a:schemeClr>
          </a:effectRef>
          <a:fontRef idx="minor">
            <a:schemeClr val="lt1">
              <a:hueOff val="0"/>
              <a:satOff val="0"/>
              <a:lumOff val="0"/>
              <a:alphaOff val="0"/>
            </a:schemeClr>
          </a:fontRef>
        </p:style>
      </p:sp>
      <p:sp>
        <p:nvSpPr>
          <p:cNvPr id="30" name="Frame 29">
            <a:extLst>
              <a:ext uri="{FF2B5EF4-FFF2-40B4-BE49-F238E27FC236}">
                <a16:creationId xmlns:a16="http://schemas.microsoft.com/office/drawing/2014/main" id="{B0DC118C-3C3F-8F2C-C3B7-433C7DE0F6F1}"/>
              </a:ext>
            </a:extLst>
          </p:cNvPr>
          <p:cNvSpPr/>
          <p:nvPr/>
        </p:nvSpPr>
        <p:spPr>
          <a:xfrm>
            <a:off x="6444082" y="1678283"/>
            <a:ext cx="5339008" cy="2988409"/>
          </a:xfrm>
          <a:prstGeom prst="frame">
            <a:avLst>
              <a:gd name="adj1" fmla="val 5381"/>
            </a:avLst>
          </a:prstGeom>
          <a:solidFill>
            <a:schemeClr val="bg1">
              <a:lumMod val="95000"/>
            </a:schemeClr>
          </a:solidFill>
        </p:spPr>
        <p:txBody>
          <a:bodyPr wrap="square">
            <a:spAutoFit/>
          </a:bodyPr>
          <a:lstStyle/>
          <a:p>
            <a:pPr marL="285750" indent="-285750">
              <a:lnSpc>
                <a:spcPct val="150000"/>
              </a:lnSpc>
              <a:buFont typeface="Wingdings" pitchFamily="2" charset="2"/>
              <a:buChar char="Ø"/>
            </a:pPr>
            <a:r>
              <a:rPr lang="en-US" sz="1400" dirty="0">
                <a:solidFill>
                  <a:schemeClr val="accent2"/>
                </a:solidFill>
                <a:latin typeface="Arial" panose="020B0604020202020204" pitchFamily="34" charset="0"/>
                <a:cs typeface="Arial" panose="020B0604020202020204" pitchFamily="34" charset="0"/>
              </a:rPr>
              <a:t>Provides 24 hours relief.</a:t>
            </a:r>
          </a:p>
          <a:p>
            <a:pPr marL="285750" indent="-285750">
              <a:lnSpc>
                <a:spcPct val="150000"/>
              </a:lnSpc>
              <a:buFont typeface="Wingdings" pitchFamily="2" charset="2"/>
              <a:buChar char="Ø"/>
            </a:pPr>
            <a:r>
              <a:rPr lang="en-US" sz="1400" dirty="0">
                <a:solidFill>
                  <a:schemeClr val="accent2"/>
                </a:solidFill>
                <a:latin typeface="Arial" panose="020B0604020202020204" pitchFamily="34" charset="0"/>
                <a:cs typeface="Arial" panose="020B0604020202020204" pitchFamily="34" charset="0"/>
              </a:rPr>
              <a:t>Superior effect than conventional pantoprazole.</a:t>
            </a:r>
          </a:p>
          <a:p>
            <a:pPr marL="285750" indent="-285750">
              <a:lnSpc>
                <a:spcPct val="150000"/>
              </a:lnSpc>
              <a:buFont typeface="Wingdings" pitchFamily="2" charset="2"/>
              <a:buChar char="Ø"/>
            </a:pPr>
            <a:r>
              <a:rPr lang="en-US" sz="1400" dirty="0">
                <a:solidFill>
                  <a:schemeClr val="accent2"/>
                </a:solidFill>
                <a:latin typeface="Arial" panose="020B0604020202020204" pitchFamily="34" charset="0"/>
                <a:cs typeface="Arial" panose="020B0604020202020204" pitchFamily="34" charset="0"/>
              </a:rPr>
              <a:t>Dual-releasing provides long lasting acid neutralizing efficacy.</a:t>
            </a:r>
          </a:p>
          <a:p>
            <a:pPr marL="285750" indent="-285750">
              <a:lnSpc>
                <a:spcPct val="150000"/>
              </a:lnSpc>
              <a:buFont typeface="Wingdings" pitchFamily="2" charset="2"/>
              <a:buChar char="Ø"/>
            </a:pPr>
            <a:r>
              <a:rPr lang="en-US" sz="1400" dirty="0">
                <a:solidFill>
                  <a:schemeClr val="accent2"/>
                </a:solidFill>
                <a:latin typeface="Arial" panose="020B0604020202020204" pitchFamily="34" charset="0"/>
                <a:cs typeface="Arial" panose="020B0604020202020204" pitchFamily="34" charset="0"/>
              </a:rPr>
              <a:t>Effectively relieves daytime/night time heartburn &amp; reflux symptoms.</a:t>
            </a:r>
          </a:p>
          <a:p>
            <a:pPr marL="285750" indent="-285750">
              <a:lnSpc>
                <a:spcPct val="150000"/>
              </a:lnSpc>
              <a:buFont typeface="Wingdings" pitchFamily="2" charset="2"/>
              <a:buChar char="Ø"/>
            </a:pPr>
            <a:r>
              <a:rPr lang="en-US" sz="1400" dirty="0">
                <a:solidFill>
                  <a:schemeClr val="accent2"/>
                </a:solidFill>
                <a:latin typeface="Arial" panose="020B0604020202020204" pitchFamily="34" charset="0"/>
                <a:cs typeface="Arial" panose="020B0604020202020204" pitchFamily="34" charset="0"/>
              </a:rPr>
              <a:t>Site specific  delivery.</a:t>
            </a:r>
          </a:p>
          <a:p>
            <a:pPr marL="285750" indent="-285750">
              <a:lnSpc>
                <a:spcPct val="150000"/>
              </a:lnSpc>
              <a:buFont typeface="Wingdings" pitchFamily="2" charset="2"/>
              <a:buChar char="Ø"/>
            </a:pPr>
            <a:r>
              <a:rPr lang="en-US" sz="1400" dirty="0">
                <a:solidFill>
                  <a:schemeClr val="accent2"/>
                </a:solidFill>
                <a:latin typeface="Arial" panose="020B0604020202020204" pitchFamily="34" charset="0"/>
                <a:cs typeface="Arial" panose="020B0604020202020204" pitchFamily="34" charset="0"/>
              </a:rPr>
              <a:t>Significantly improves the quality of life.</a:t>
            </a:r>
          </a:p>
        </p:txBody>
      </p:sp>
      <p:pic>
        <p:nvPicPr>
          <p:cNvPr id="31" name="Picture 30">
            <a:extLst>
              <a:ext uri="{FF2B5EF4-FFF2-40B4-BE49-F238E27FC236}">
                <a16:creationId xmlns:a16="http://schemas.microsoft.com/office/drawing/2014/main" id="{06C2B6A1-5F5C-69D8-7AFE-6A8039BFFCE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39438" y="4819487"/>
            <a:ext cx="3548296" cy="1415496"/>
          </a:xfrm>
          <a:prstGeom prst="rect">
            <a:avLst/>
          </a:prstGeom>
          <a:effectLst>
            <a:softEdge rad="31750"/>
          </a:effectLst>
        </p:spPr>
      </p:pic>
    </p:spTree>
    <p:extLst>
      <p:ext uri="{BB962C8B-B14F-4D97-AF65-F5344CB8AC3E}">
        <p14:creationId xmlns:p14="http://schemas.microsoft.com/office/powerpoint/2010/main" val="2388368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1125</Words>
  <Application>Microsoft Office PowerPoint</Application>
  <PresentationFormat>Widescreen</PresentationFormat>
  <Paragraphs>83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Office Theme</vt:lpstr>
      <vt:lpstr>To study the Epidemiology &amp; Treatment of GERD in India And Introduction with special reference to PPI’s DDR Technology   Akums Drugs And Pharmaceuticals LTD.</vt:lpstr>
      <vt:lpstr>Screenshot of Approval</vt:lpstr>
      <vt:lpstr>Introduction </vt:lpstr>
      <vt:lpstr>Introduction </vt:lpstr>
      <vt:lpstr>Objectives of Your Study</vt:lpstr>
      <vt:lpstr>Methodology </vt:lpstr>
      <vt:lpstr>Results </vt:lpstr>
      <vt:lpstr>Discussion </vt:lpstr>
      <vt:lpstr>Discussion </vt:lpstr>
      <vt:lpstr>Limitations of the Study</vt:lpstr>
      <vt:lpstr>Conclusion</vt:lpstr>
      <vt:lpstr>References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Tarun Kumar</cp:lastModifiedBy>
  <cp:revision>34</cp:revision>
  <dcterms:created xsi:type="dcterms:W3CDTF">2022-05-20T15:11:38Z</dcterms:created>
  <dcterms:modified xsi:type="dcterms:W3CDTF">2022-06-30T06:23:59Z</dcterms:modified>
</cp:coreProperties>
</file>