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4" r:id="rId3"/>
    <p:sldId id="257" r:id="rId4"/>
    <p:sldId id="258" r:id="rId5"/>
    <p:sldId id="260" r:id="rId6"/>
    <p:sldId id="259" r:id="rId7"/>
    <p:sldId id="261" r:id="rId8"/>
    <p:sldId id="262" r:id="rId9"/>
    <p:sldId id="263" r:id="rId10"/>
    <p:sldId id="265" r:id="rId11"/>
    <p:sldId id="266" r:id="rId12"/>
    <p:sldId id="275" r:id="rId13"/>
    <p:sldId id="267" r:id="rId14"/>
    <p:sldId id="273" r:id="rId15"/>
    <p:sldId id="268" r:id="rId16"/>
    <p:sldId id="276" r:id="rId17"/>
    <p:sldId id="26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77A45B-3F67-4A46-B80E-86DB28E7B237}" type="datetimeFigureOut">
              <a:rPr lang="en-IN" smtClean="0"/>
              <a:t>22-06-2022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7BCBBF-3B14-49EE-839D-F9D0F54BEC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7737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7BCBBF-3B14-49EE-839D-F9D0F54BECC4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2405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F2C74-2A67-7B88-E4B0-49C7348E49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02E0EF-E98B-4A5E-6AAD-8E0D811745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30B9F-6AC3-446B-BE5D-168B172F7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7C0E5-F472-4823-852C-D183FA2F2488}" type="datetime1">
              <a:rPr lang="en-IN" smtClean="0"/>
              <a:t>22-06-2022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DD859-66CB-8ECC-6E50-6A57DFF25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186DF-C26B-58D8-1801-6CC6107B8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8703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E0628-FB36-BD34-9FE2-97E896AC4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12D301-275B-FF6C-40F7-2E9B0CD333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54F30-EF25-E3E3-BB1C-47025CFDE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CF6C-BC1F-457E-8C73-045A403582E6}" type="datetime1">
              <a:rPr lang="en-IN" smtClean="0"/>
              <a:t>22-06-2022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A5C90-C15D-39BC-189C-B04FF8FDA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8025F-FDA9-0B8F-AD5D-453E4F100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630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39D957-C999-1C16-1853-9A023AA6CE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6E3950-F0D6-5D89-066D-0857231806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CAA96-007B-16EB-59B9-8466CF3A2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070E-952C-41C9-9ABB-C56A7BE64D88}" type="datetime1">
              <a:rPr lang="en-IN" smtClean="0"/>
              <a:t>22-06-2022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3D4BE2-2DF2-045A-8669-1F641EBCA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5D12E-7ED4-76EF-2510-3424364F4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211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E716E-3B2D-E963-79E7-5EF7FA211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94634-ABC2-6BED-BF96-9B5559CE3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EF2B4-2DC2-6314-D99D-D61B5F64E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2FBC0-878C-4FB7-8E1F-1D6F6FF7C223}" type="datetime1">
              <a:rPr lang="en-IN" smtClean="0"/>
              <a:t>22-06-2022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9C864-56F9-6F24-ACE2-68994362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0218AD-0394-8E9F-0B97-7A979B03D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6011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37D86-16D6-2081-9141-B69FF05CE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B4426C-57D7-F200-FA35-8E436A5D5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E632E-3E25-D2A6-491C-E5592C333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85ADF-9D55-472F-A142-0A5A20BA4577}" type="datetime1">
              <a:rPr lang="en-IN" smtClean="0"/>
              <a:t>22-06-2022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8D8A7-1FEB-8F74-CC96-60F713D94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764CDB-61F8-D5A9-1F23-AD369A512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0907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8D318-BBB3-1ED4-702E-7B3E99D84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2F8E8-3ED1-3166-5784-09ACC24D9F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0D193F-E080-1819-0001-EC324458C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19AC5-0DE1-5E65-1A58-599D06B82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6A866-57B6-4C39-8809-FBA78A30FCC9}" type="datetime1">
              <a:rPr lang="en-IN" smtClean="0"/>
              <a:t>22-06-2022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95DFD7-A0B2-3C6A-D7BA-B22A8C682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B4F3E3-D244-DE91-E177-93FD9910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2291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DD731-E7C4-A269-BE92-C85C60837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5A0333-AA9A-DF4F-C57C-56BAA1F988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3AEBD8-A870-7FD7-F78A-B5EAACA47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07F615-1CA8-AC3F-C4FE-FFF9F49AF4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811C04-731E-98E6-D3D9-0ACFEBE391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C9A91A-EBEF-9BB2-B813-F1A9FBC74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4237-4DA9-498D-81CC-7DEBFDE0146A}" type="datetime1">
              <a:rPr lang="en-IN" smtClean="0"/>
              <a:t>22-06-2022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56CC76-53AF-D09D-7090-C46C6BC2E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AEB7F1-3FD9-614A-DD77-0F4054D21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8433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EC571-DEF0-68A8-EA51-110C122C1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654D79-6E0A-9D35-0EBD-FB1ECA55D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9E31-0E2B-4B8B-A4CD-804F6A5D47A9}" type="datetime1">
              <a:rPr lang="en-IN" smtClean="0"/>
              <a:t>22-06-2022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34C3BC-2067-8919-8B3E-4092015A7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EB87ED-C91F-42C9-2E08-5FC7E4892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8817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6467BF-AB2E-3DEF-67BB-BD30CABBC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5607-A4BB-4D67-95B9-C9085ECC35A9}" type="datetime1">
              <a:rPr lang="en-IN" smtClean="0"/>
              <a:t>22-06-2022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F09D29-4BFA-2AC9-ECDF-923DF9F3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BA3FC0-FAB4-106E-CBFC-20A7CD390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088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67C7E-D521-F661-1C58-D19B826A0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1BD9D-2A21-680C-A275-4A3D85F04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C0A35F-23A3-07EE-6BAB-E164189CE5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B0979A-120B-82A8-026D-4BE0C2466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9E65-501E-4E79-B301-EC94E1C8867E}" type="datetime1">
              <a:rPr lang="en-IN" smtClean="0"/>
              <a:t>22-06-2022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D45F37-3CB4-AE2D-2533-3877135BE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D38491-67AF-16FC-0E0E-3D1128F13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494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10D0E-376D-78FD-7FC8-983C68012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AD1C15-75FE-9ACA-314E-0ADC5BF18D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765D50-FC72-AC28-0F4E-E904A7F17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42FAAF-4A7B-5286-4106-E767F58BB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C047-BE12-4A43-A323-58AFB768CD35}" type="datetime1">
              <a:rPr lang="en-IN" smtClean="0"/>
              <a:t>22-06-2022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E331BE-AD49-7317-E681-91E7744CE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36059E-4898-883B-FD49-34EA78AE0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6063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3B505A-F512-A52E-E888-47C174A75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418E4A-8F52-4B39-2902-CB954C5F4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708D44-8BFC-15F0-F07E-C32BCCF653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2769F-3E27-4D36-A194-1A84EAEDBFA1}" type="datetime1">
              <a:rPr lang="en-IN" smtClean="0"/>
              <a:t>22-06-2022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245A2C-4190-4E5A-5D38-07DF0B68BD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B15AD-CE55-F5B7-3AE1-4BE3BEF7D3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0330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1002/rmv.2289" TargetMode="External"/><Relationship Id="rId3" Type="http://schemas.openxmlformats.org/officeDocument/2006/relationships/hyperlink" Target="https://doi.org/10.1101/2020.07.12.20151316" TargetMode="External"/><Relationship Id="rId7" Type="http://schemas.openxmlformats.org/officeDocument/2006/relationships/hyperlink" Target="https://doi.org/10.1186/s13195-020-00640-3" TargetMode="External"/><Relationship Id="rId2" Type="http://schemas.openxmlformats.org/officeDocument/2006/relationships/hyperlink" Target="https://doi.org/10.3390/jcm1013294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1001/jamaneurol.2020.2065" TargetMode="External"/><Relationship Id="rId5" Type="http://schemas.openxmlformats.org/officeDocument/2006/relationships/hyperlink" Target="https://doi.org/10.1001/jamacardio.2020.3557" TargetMode="External"/><Relationship Id="rId4" Type="http://schemas.openxmlformats.org/officeDocument/2006/relationships/hyperlink" Target="https://doi.org/10.1183/13993003.03690-2020" TargetMode="External"/><Relationship Id="rId9" Type="http://schemas.openxmlformats.org/officeDocument/2006/relationships/hyperlink" Target="https://doi.org/10.1016/S0140-6736(21)01755-4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9BD04-9EFD-5298-48E0-BBFFD1042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7281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IN" dirty="0"/>
              <a:t>Long term effects of COVID-19:  A Scoping Review</a:t>
            </a:r>
            <a:br>
              <a:rPr lang="en-IN" dirty="0"/>
            </a:br>
            <a:br>
              <a:rPr lang="en-IN" dirty="0"/>
            </a:br>
            <a:r>
              <a:rPr lang="en-IN" dirty="0"/>
              <a:t>FHTS Dehradun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73AE62-677A-E7A9-D759-F10B648DEE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8841" y="4430500"/>
            <a:ext cx="9144000" cy="1655762"/>
          </a:xfrm>
        </p:spPr>
        <p:txBody>
          <a:bodyPr/>
          <a:lstStyle/>
          <a:p>
            <a:r>
              <a:rPr lang="en-IN" dirty="0"/>
              <a:t>Mentor Name</a:t>
            </a:r>
          </a:p>
          <a:p>
            <a:r>
              <a:rPr lang="en-IN" dirty="0"/>
              <a:t>Dr Pankaj Thalreja</a:t>
            </a:r>
          </a:p>
          <a:p>
            <a:r>
              <a:rPr lang="en-IN" dirty="0"/>
              <a:t>IIHMR Delhi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197BFF-5EB9-4347-6E13-67AD995EB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</a:t>
            </a:fld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A5D235C-68B3-B360-0BE2-EE01D32938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225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59676-68AE-B31D-2B17-777B3CE4C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Discussion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AE405-828D-19A8-A3BF-17A9B1F9E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2618" y="1509587"/>
            <a:ext cx="10388339" cy="22988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sz="1600" dirty="0"/>
              <a:t>We have many researches going in the favour of long term symptoms of COVID-19 and according to some it is not very much significant.</a:t>
            </a:r>
          </a:p>
          <a:p>
            <a:pPr marL="0" indent="0">
              <a:buNone/>
            </a:pPr>
            <a:endParaRPr lang="en-IN" sz="1600" dirty="0"/>
          </a:p>
          <a:p>
            <a:r>
              <a:rPr lang="en-IN" sz="14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cross-sectional study on </a:t>
            </a:r>
            <a:r>
              <a:rPr lang="en-IN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Long-Term Outcomes of Patients with Coronavirus Disease 2019 at One Year after Hospital Discharge </a:t>
            </a:r>
            <a:r>
              <a:rPr lang="en-IN" sz="1400" b="1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done by </a:t>
            </a:r>
            <a:r>
              <a:rPr lang="en-IN" sz="1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Maestre-Muñiz</a:t>
            </a:r>
            <a:r>
              <a:rPr lang="en-IN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MM et. al</a:t>
            </a:r>
            <a:r>
              <a:rPr lang="en-IN" sz="1400" b="1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N" sz="14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at </a:t>
            </a:r>
            <a:r>
              <a:rPr lang="en-IN" sz="1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Tomelloso</a:t>
            </a:r>
            <a:r>
              <a:rPr lang="en-IN" sz="1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General Hospital</a:t>
            </a:r>
            <a:r>
              <a:rPr lang="en-IN" sz="14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after all the exclusion criteria, 766 patients were included in the study,543 patients provided the data after one-year. In this study the author clearly stated that even if the COVID-19 is mild but it affects the survivors’ long term and just not only in acute infection. The symptoms or long-term effects are fatigue, dyspnoea. Joint pain, hair loss, headache, anxiety, mood disorders, anosmia</a:t>
            </a:r>
          </a:p>
          <a:p>
            <a:r>
              <a:rPr lang="en-IN" sz="14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 an </a:t>
            </a:r>
            <a:r>
              <a:rPr lang="en-IN" sz="1400" b="1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prospective cohort study done on Pulmonary function and radiological features 4 months after COVID-19: first results from the national prospective observational Swiss COVID-19 lung study</a:t>
            </a:r>
            <a:r>
              <a:rPr lang="en-IN" sz="14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by Sabin A </a:t>
            </a:r>
            <a:r>
              <a:rPr lang="en-IN" sz="140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Guler</a:t>
            </a:r>
            <a:r>
              <a:rPr lang="en-IN" sz="14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et. al . After 4 months of discharge 113 COVID-19 survivors showed some significant radiological and functional abnormalities. The reasons are small airway and lung parenchymal disease</a:t>
            </a:r>
          </a:p>
          <a:p>
            <a:r>
              <a:rPr lang="en-US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 a cohort study </a:t>
            </a:r>
            <a:r>
              <a:rPr lang="en-IN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Outcomes of Cardiovascular Magnetic Resonance Imaging in Patients Recently Recovered from Coronavirus Disease 2019 (COVID-19)</a:t>
            </a:r>
            <a:r>
              <a:rPr lang="en-US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by </a:t>
            </a:r>
            <a:r>
              <a:rPr lang="en-IN" sz="1400" b="1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Puntmann</a:t>
            </a:r>
            <a:r>
              <a:rPr lang="en-IN" sz="1400" b="1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VO</a:t>
            </a:r>
            <a:r>
              <a:rPr lang="en-US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et al.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78 out of 100 patients were detected with cardiac involvement and 60 out of 78 detected with myocardial inflammation. </a:t>
            </a:r>
          </a:p>
          <a:p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COVID-19 virus infects the brain too and as per a review done by </a:t>
            </a:r>
            <a:r>
              <a:rPr lang="en-IN" sz="14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Zubair AS</a:t>
            </a:r>
            <a:r>
              <a:rPr lang="en-IN" sz="1400" b="1" dirty="0">
                <a:solidFill>
                  <a:srgbClr val="333333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﻿</a:t>
            </a:r>
            <a:r>
              <a:rPr lang="en-IN" sz="14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et. al on </a:t>
            </a:r>
            <a:r>
              <a:rPr lang="en-IN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Neuropathogenesis and Neurologic Manifestations of the Coronaviruses in the Age of Coronavirus Disease 2019</a:t>
            </a:r>
            <a:r>
              <a:rPr lang="en-IN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IN" sz="1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some symptoms are reported in brain </a:t>
            </a:r>
            <a:r>
              <a:rPr lang="en-IN" sz="1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upto</a:t>
            </a:r>
            <a:r>
              <a:rPr lang="en-IN" sz="1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 to 3 months; these symptoms are encephalitis, seizures, mood swings and brain fog seen after initial illness onset. </a:t>
            </a:r>
            <a:endParaRPr lang="en-IN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486BD3-7B28-3873-3378-A9DBB9E3B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10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261C97-CF15-220B-FFE7-145AE48C1E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270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59676-68AE-B31D-2B17-777B3CE4C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Discussion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AE405-828D-19A8-A3BF-17A9B1F9E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sz="19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 another study done by </a:t>
            </a:r>
            <a:r>
              <a:rPr lang="en-IN" sz="1900" b="1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Michael T. </a:t>
            </a:r>
            <a:r>
              <a:rPr lang="en-IN" sz="1900" b="1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Heneka</a:t>
            </a:r>
            <a:r>
              <a:rPr lang="en-IN" sz="1900" b="1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on </a:t>
            </a:r>
            <a:r>
              <a:rPr lang="en-IN" sz="1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Immediate and long-term consequences of COVID-19 infections for the development of neurological </a:t>
            </a:r>
            <a:r>
              <a:rPr lang="en-IN" sz="1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disease,</a:t>
            </a:r>
            <a:r>
              <a:rPr lang="en-IN" sz="19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suggested</a:t>
            </a:r>
            <a:r>
              <a:rPr lang="en-IN" sz="19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some long terms and immediate effects of the COVID-19. Acute covid-19 symptoms include the gustatory and olfactory symptoms apart from dizziness, headache, impaired consciousness, and seizure. The long-term effects also include changes of coagulation and, in particular, to inflammation-induced disseminated intravascular coagulation.</a:t>
            </a:r>
          </a:p>
          <a:p>
            <a:endParaRPr lang="en-IN" sz="19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 a study by </a:t>
            </a:r>
            <a:r>
              <a:rPr lang="en-IN" sz="1900" b="1" dirty="0" err="1">
                <a:solidFill>
                  <a:srgbClr val="30303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Eiros</a:t>
            </a:r>
            <a:r>
              <a:rPr lang="en-IN" sz="1900" b="1" dirty="0">
                <a:solidFill>
                  <a:srgbClr val="30303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R et.al. on </a:t>
            </a:r>
            <a:r>
              <a:rPr lang="en-IN" sz="1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Pericarditis and myocarditis long after SARS-CoV-2 infection: a cross-sectional descriptive study in health-care workers</a:t>
            </a:r>
            <a:r>
              <a:rPr lang="en-IN" sz="1900" dirty="0">
                <a:solidFill>
                  <a:srgbClr val="30303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done on 139 healthcare workers recovered from SARS-</a:t>
            </a:r>
            <a:r>
              <a:rPr lang="en-IN" sz="1900" dirty="0" err="1">
                <a:solidFill>
                  <a:srgbClr val="30303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CoV</a:t>
            </a:r>
            <a:r>
              <a:rPr lang="en-IN" sz="1900" dirty="0">
                <a:solidFill>
                  <a:srgbClr val="30303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infection, pericarditis/myocarditis was found prevalent in 40% patients and in 11% patient myocardial inflammation is found with pericarditis. ECG abnormalities and CMR abnormalities are found in 50% and 75% of participants respectively. And in 42% participants; chest pain, dyspnoea was observed and troponin was elevated in 1 participant.</a:t>
            </a:r>
          </a:p>
          <a:p>
            <a:endParaRPr lang="en-IN" sz="1900" dirty="0">
              <a:solidFill>
                <a:srgbClr val="30303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IN" sz="1900" b="1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 another longitudinal study on </a:t>
            </a:r>
            <a:r>
              <a:rPr lang="en-IN" sz="1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1-year outcomes in hospital survivors with COVID-19,</a:t>
            </a:r>
            <a:r>
              <a:rPr lang="en-IN" sz="19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conducted in Wuhan which compared symptoms between 6 and 12 months after discharge from hospital.1276 completed both the follow-ups with 53% men. The median age of the population was 59 years. After this study the authors found out that depression and anxiety increased from 26% in 6 months to 30 % in 12 months. In this study it has been concluded that functional recovery of the </a:t>
            </a:r>
            <a:r>
              <a:rPr lang="en-IN" sz="190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</a:t>
            </a:r>
            <a:r>
              <a:rPr lang="en-IN" sz="19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survivors is taking place and the health is going back to normal</a:t>
            </a:r>
            <a:r>
              <a:rPr lang="en-IN" sz="19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endParaRPr lang="en-IN" sz="1900" u="sng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IN" sz="1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study on Long-term side effects and lingering symptoms post COVID-19 recovery by </a:t>
            </a:r>
            <a:r>
              <a:rPr lang="en-US" sz="1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Mohammad </a:t>
            </a:r>
            <a:r>
              <a:rPr lang="en-US" sz="19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Zarei</a:t>
            </a:r>
            <a:r>
              <a:rPr lang="en-US" sz="1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et al</a:t>
            </a: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was done and proposed some symptoms after COVID-19 recovery. A retrospective study was done after 30 days of discharge on 57 patients and reported that they have impaired diffusion capacity, lower muscle strength and lung imaging abnormalities.</a:t>
            </a:r>
            <a:b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After 3 months of discharge, patients admitted in ICU experienced impaired lung function and obstructive sleep apnea. </a:t>
            </a:r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5A2AEE-BCF7-2356-2A0D-334825D42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11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7E54A9D-4B6F-6671-1709-E2CF64355D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3484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368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0F6EC-6F74-10E8-AC03-0F3875AD0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Limitations of the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DAC66-4BC0-4A4F-5501-A4915ECD4D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only limitation of this review </a:t>
            </a:r>
            <a:r>
              <a:rPr lang="en-IN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was</a:t>
            </a: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that not many studies are conducted on the long term effects of covid-19 and also not on a very larger population, hence we had to take over only </a:t>
            </a:r>
            <a:r>
              <a:rPr lang="en-IN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28</a:t>
            </a: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articles for the final conclusion.</a:t>
            </a:r>
            <a:r>
              <a:rPr lang="en-IN" sz="1800" b="1" u="sng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N" sz="18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data shared in this review is up to date till April 2022.</a:t>
            </a:r>
          </a:p>
          <a:p>
            <a:pPr marL="0" indent="0">
              <a:buNone/>
            </a:pPr>
            <a:br>
              <a:rPr lang="en-IN" sz="1800" b="1" u="sng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I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7BD38B-06EE-DC64-6828-3A96DC5B6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12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2BF899B-1AA7-BB0B-B7E4-F54105A89E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3484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224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65BDE-C1E4-2068-7ED7-1D9DDC4B3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621F9-57FC-03A7-2EE3-925A45765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After the analyses and review of all the articles, it is concluded that the maximum patients recovered from the COVID-19 facing some long-term symptoms varying from fatigue and muscle pain in some to myocarditis.</a:t>
            </a:r>
          </a:p>
          <a:p>
            <a:pPr marL="0" indent="0"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Some of the most common symptoms are- fatigue, weakness, muscle pain, myocarditis, difficulty in breathing.</a:t>
            </a:r>
            <a:b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b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Some management is also required to avoid the long term effects of this infection and the guidelines are released for the same by WHO.</a:t>
            </a:r>
            <a:b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It is needed that these guidelines should be implemented by the healthcare facilities without any failure to avoid complications.</a:t>
            </a:r>
            <a:b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US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We have studies showing the long term effects but still there are many subjects which are unnoticed and need to be consider. Many females complain of irregular menstruation even after 1 year of COVID-19 but no study has been conducted to verify this, hence more studies are needed to conclude and work in the direction to manage the long –terms sequel in a better way. </a:t>
            </a:r>
            <a:b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b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0413FC-7659-4BBD-06AF-798C6C1C0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13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45CF6E8-DCFB-270F-3407-DF7FB02549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3279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40CEC-B205-D614-ACFB-9620DEF0A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References (Only Vancouver Style)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CD5A5-350C-07B1-88E3-70F677EEF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738"/>
            <a:ext cx="10515600" cy="4351338"/>
          </a:xfrm>
        </p:spPr>
        <p:txBody>
          <a:bodyPr>
            <a:noAutofit/>
          </a:bodyPr>
          <a:lstStyle/>
          <a:p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Maestre-Muñiz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Modesto M., </a:t>
            </a:r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Ángel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Arias, Emilia Mata-Vázquez, María Martín-Toledano, Germán López-</a:t>
            </a:r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Larramona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Ana María Ruiz-Chicote, Bárbara Nieto-Sandoval, and Alfredo J. </a:t>
            </a:r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Lucendo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“Long-Term Outcomes of Patients with Coronavirus Disease 2019 at One Year after Hospital Discharge.” </a:t>
            </a:r>
            <a:r>
              <a:rPr lang="en-IN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Journal of Clinical Medicine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10, no. 13 (June 30, 2021): 2945. 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https://doi.org/10.3390/jcm10132945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Eiros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Rocio, Manuel Barreiro-Perez, Ana Martin-Garcia, Julia Almeida, Eduardo </a:t>
            </a:r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Villacorta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Alba Perez-Pons, Soraya </a:t>
            </a:r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Merchan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et al. “Pericarditis and Myocarditis Long after SARS-CoV-2 Infection: A Cross-Sectional Descriptive Study in Health-Care Workers.” </a:t>
            </a:r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medRxiv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July 14, 2020. 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https://doi.org/10.1101/2020.07.12.20151316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Guler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Sabina A., Lukas Ebner, Catherine </a:t>
            </a:r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Aubry-Beigelman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Pierre-Olivier </a:t>
            </a:r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Bridevaux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Martin </a:t>
            </a:r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Brutsche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Christian </a:t>
            </a:r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Clarenbach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Christian </a:t>
            </a:r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Garzoni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et al. “Pulmonary Function and Radiological Features 4 Months after COVID-19: First Results from the National Prospective Observational Swiss COVID-19 Lung Study.” </a:t>
            </a:r>
            <a:r>
              <a:rPr lang="en-IN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European Respiratory Journal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57, no. 4 (April 29, 2021): 2003690. 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https://doi.org/10.1183/13993003.03690-2020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Puntmann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Valentina O., M. </a:t>
            </a:r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Ludovica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Carerj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Imke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Wieters, </a:t>
            </a:r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Masia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Fahim, Christophe Arendt, </a:t>
            </a:r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Jedrzej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Hoffmann, Anastasia </a:t>
            </a:r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Shchendrygina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et al. “Outcomes of Cardiovascular Magnetic Resonance Imaging in Patients Recently Recovered From Coronavirus Disease 2019 (COVID-19).” </a:t>
            </a:r>
            <a:r>
              <a:rPr lang="en-IN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JAMA Cardiology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5, no. 11 (November 1, 2020): 1265–73. 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https://doi.org/10.1001/jamacardio.2020.3557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Zubair, Adeel S., Lindsay S. McAlpine, Tova </a:t>
            </a:r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Gardin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Shelli </a:t>
            </a:r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Farhadian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Deena E. Kuruvilla, and Serena Spudich. “Neuropathogenesis and Neurologic Manifestations of the Coronaviruses in the Age of Coronavirus Disease 2019: A Review.” </a:t>
            </a:r>
            <a:r>
              <a:rPr lang="en-IN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JAMA Neurology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77, no. 8 (August 1, 2020): 1018–27. 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https://doi.org/10.1001/jamaneurol.2020.2065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Heneka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Michael T., Douglas </a:t>
            </a:r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Golenbock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Eicke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Latz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Dave Morgan, and Robert Brown. “Immediate and Long-Term Consequences of COVID-19 Infections for the Development of Neurological Disease.” </a:t>
            </a:r>
            <a:r>
              <a:rPr lang="en-IN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Alzheimer’s Research &amp; Therapy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12, no. 1 (June 4, 2020): 69. 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https://doi.org/10.1186/s13195-020-00640-3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Zarei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Mohammad, </a:t>
            </a:r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Deepanwita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Bose, Masoud Nouri-</a:t>
            </a:r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Vaskeh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Vida </a:t>
            </a:r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Tajiknia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Ramin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Zand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Mehdi </a:t>
            </a:r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Ghasemi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“Long-Term Side Effects and Lingering Symptoms Post COVID-19 Recovery.” </a:t>
            </a:r>
            <a:r>
              <a:rPr lang="en-IN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Reviews in Medical Virology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32, no. 3 (May 2022): e2289. 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https://doi.org/10.1002/rmv.2289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Huang, </a:t>
            </a:r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Lixue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Qun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Yao, </a:t>
            </a:r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Xiaoying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Gu, </a:t>
            </a:r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Qiongya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Wang, Lili Ren, </a:t>
            </a:r>
            <a:r>
              <a:rPr lang="en-I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Yeming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Wang, Ping Hu, et al. “1-Year Outcomes in Hospital Survivors with COVID-19: A Longitudinal Cohort Study.” </a:t>
            </a:r>
            <a:r>
              <a:rPr lang="en-IN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Lancet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398, no. 10302 (August 28, 2021): 747–58. 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https://doi.org/10.1016/S0140-6736(21)01755-4</a:t>
            </a:r>
            <a:r>
              <a:rPr lang="en-I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I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778F48-EED0-0966-D30D-CA2F4B9E8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243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A40DA-CCAF-AA4D-F02C-E8A499F3A7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Thank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362A6F-B772-4C22-FFAA-7F43C56C04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Any Questions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C20748-CF29-ED49-B8D8-5DEBC4A53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15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DC1BA95-363B-4D43-B4A1-2FAE931EE5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2462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C9A24-5D33-22D2-A375-550512B67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Suggestions to the Organization where the Study was Conducted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F2263-EB9B-760E-4703-663E38DF5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Regular meetings should be there to discuss the queries.</a:t>
            </a: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D9F342-FADC-6100-0362-BEA904E0F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95D74E-6398-A78F-6AAE-7F984A627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16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482642F-792C-BF57-5B55-1F840240FF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9041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1127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E5F9E-1BAE-6110-D682-2A208FC90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Dissertation Experiences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343B33-0785-BB70-4B48-ACB56F0A21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IN" dirty="0"/>
              <a:t>What did you learn (skill/ topic)?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FC99C5-3553-395D-3229-C978899DC06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IN" dirty="0"/>
              <a:t>Learnt how to do scoping review</a:t>
            </a:r>
          </a:p>
          <a:p>
            <a:r>
              <a:rPr lang="en-IN" dirty="0"/>
              <a:t>Literature review</a:t>
            </a:r>
          </a:p>
          <a:p>
            <a:r>
              <a:rPr lang="en-IN" dirty="0"/>
              <a:t>Writing a report</a:t>
            </a:r>
          </a:p>
          <a:p>
            <a:r>
              <a:rPr lang="en-IN" dirty="0"/>
              <a:t>Proposal writing</a:t>
            </a:r>
          </a:p>
          <a:p>
            <a:endParaRPr lang="en-IN" dirty="0"/>
          </a:p>
          <a:p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C1A877-582B-AFBD-F61A-6CF91B9C8E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IN" dirty="0"/>
              <a:t>Overall self comments on Dissertation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C77B51-5E77-C0CF-A1AC-D310D2F1CF1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IN" dirty="0"/>
              <a:t>Great learning experience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929AB7-CA6F-0C11-C641-1E492E7E5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17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45CE84-575B-CABF-71BF-1327C5783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103A6DE-6241-B758-5FA2-2B271CB3CC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297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7B543-DD16-00A8-C1EC-FE337C972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Screenshot of Approval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C23D37FF-BA92-7AF1-9ADB-4F5AED2191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535" t="18271" r="-3" b="23886"/>
          <a:stretch/>
        </p:blipFill>
        <p:spPr>
          <a:xfrm>
            <a:off x="1696825" y="1470858"/>
            <a:ext cx="9021452" cy="4935916"/>
          </a:xfr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EDD3CD-7AAF-DDBA-4AB5-4451EC072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189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72094-D36A-007C-818C-6DC4FC39F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44169-B653-8FCC-211C-27ABE8FE0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COVID-19 , shook the healthcare system of the entire world. It started from Wuhan in China in December 2019 and first case of COVID-19 virus was reported in 2020 January in India. In March 2020, it was declared pandemic.</a:t>
            </a:r>
          </a:p>
          <a:p>
            <a:pPr marL="0" indent="0">
              <a:buNone/>
            </a:pPr>
            <a:endParaRPr lang="en-IN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IN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It caused major health challenges worldwide. COVID-19 spread through the transmission of respiratory droplets.</a:t>
            </a:r>
            <a:endParaRPr lang="en-IN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IN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 the 2 years, recent studies and the experience of people shows that the patients recovered from COVID-19 experience some long-term symptoms.</a:t>
            </a:r>
            <a:b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IN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IN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Several articles/papers are reviewed stating the long-term effects, or effects of covid-19 virus after getting discharge from the hospital.</a:t>
            </a:r>
            <a:b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B9F59A-EE54-15E1-6F90-F1AB79C0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3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23EA6A3-2D9E-C718-EBF4-5B7AFD95B0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061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51033-92AE-7D44-CA2A-465B19610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2ADE59-DDEA-2629-5CE5-2986EE845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 this review paper, we will discuss and make an analysis on whether the Covid-19 can affect the humans at a long term and what all can be the long-term effects of the Covid-19. </a:t>
            </a:r>
          </a:p>
          <a:p>
            <a:endParaRPr lang="en-IN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IN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There are few terms related to Covid-19. Long Covid-19-</a:t>
            </a:r>
            <a:r>
              <a:rPr lang="en-IN" sz="1600" dirty="0">
                <a:solidFill>
                  <a:srgbClr val="3C424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Post COVID-19 condition is defined as the illness that occurs in people who have a history of probable or confirmed SARS-CoV-2 infection; usually within three months from the onset of COVID-19, with symptoms and effects that last for at least two months. The symptoms and effects of post COVID-19 condition cannot be explained by an alternative diagnosis (as per WHO).</a:t>
            </a:r>
          </a:p>
          <a:p>
            <a:endParaRPr lang="en-IN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1DBDCD-BFFD-B18E-0A9A-B5A0A5A5A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4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07830A4-8A9B-0EBD-A18C-FE6C0AF23F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150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904D3-A247-E528-2115-156C18874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Objective of Your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D7DE2-7518-3B77-F975-509EE81FC9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conduct a systematic search on  the long-term effects of COVID-19 on physical health in individuals post Covid-19 infection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scoping review is done on the long term effects of COVID-19 on the physical health of the population infected, in this all the articles published on the topic is systematically analyzed to identify the gaps existing in the knowledge.</a:t>
            </a: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6429B0-60CE-36A6-DD5A-4112E4534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5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9DE848F-23EA-DD10-7CA9-E5A35CA4CE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687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6DAF6-311E-0255-B1ED-7410C0285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65C76-273B-9A86-DBC1-54F437B85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PRISMA-</a:t>
            </a:r>
            <a:r>
              <a:rPr lang="en-IN" sz="1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ScR</a:t>
            </a:r>
            <a:r>
              <a:rPr lang="en-IN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guidelines was used for the review.</a:t>
            </a:r>
          </a:p>
          <a:p>
            <a:r>
              <a:rPr lang="en-IN" sz="17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Pubmed</a:t>
            </a:r>
            <a:r>
              <a:rPr lang="en-IN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was used, along with the Cochrane, Google scholar.</a:t>
            </a:r>
          </a:p>
          <a:p>
            <a:r>
              <a:rPr lang="en-IN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Mesh terms used: Long term effects, COVID-19, Chronic, Respiratory, Pulmonary, Cardiovascular, Health, Immune system, Neurological, SARS-CoV-2, Fatigue, Dyspnoea etc.</a:t>
            </a:r>
            <a:endParaRPr lang="en-IN" sz="1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IN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Original articles published from 2020 to 2022 were reviewed</a:t>
            </a:r>
          </a:p>
          <a:p>
            <a:r>
              <a:rPr lang="en-IN" sz="17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Inclusion criteria</a:t>
            </a:r>
            <a:br>
              <a:rPr lang="en-IN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IN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• Those related to long term effects of COVID. </a:t>
            </a:r>
            <a:br>
              <a:rPr lang="en-IN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IN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• Those related to signs and symptoms, and managements</a:t>
            </a:r>
            <a:br>
              <a:rPr lang="en-IN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IN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• All types of reports were included: original studies (cohort, RCT, case–control, case-report, case series, and qualitative), reviews and editorials, viewpoints, guidelines, letter to editors and commentaries.</a:t>
            </a:r>
            <a:br>
              <a:rPr lang="en-IN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IN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• The articles should have been published in a pre-reviewed journal or be an organizational report </a:t>
            </a:r>
          </a:p>
          <a:p>
            <a:br>
              <a:rPr lang="en-IN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IN" sz="17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Exclusion criteria</a:t>
            </a:r>
            <a:r>
              <a:rPr lang="en-IN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n-IN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Those irrelevant to COVID-19 </a:t>
            </a:r>
            <a:br>
              <a:rPr lang="en-IN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Those related to long COVID-19 </a:t>
            </a:r>
            <a:br>
              <a:rPr lang="en-IN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Unavailable full text</a:t>
            </a:r>
            <a:br>
              <a:rPr lang="en-IN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IN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During title screening articles doesn’t match the objectives</a:t>
            </a:r>
            <a:endParaRPr lang="en-IN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049770-9203-2BD7-A999-EDFBD11B0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6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96665F7-D441-D56F-3223-09638E6207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109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672BA-4BE1-529E-07EC-8F4A53233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Methodology</a:t>
            </a:r>
            <a:endParaRPr lang="en-IN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D61ACA4A-D7FA-FBC5-5D25-4B25BC5432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55" t="17577" r="24753" b="7618"/>
          <a:stretch/>
        </p:blipFill>
        <p:spPr>
          <a:xfrm>
            <a:off x="2526384" y="1374532"/>
            <a:ext cx="6938128" cy="4534929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F90905-61DD-7573-FB83-64447E29A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08283" y="5909463"/>
            <a:ext cx="2743200" cy="365125"/>
          </a:xfrm>
        </p:spPr>
        <p:txBody>
          <a:bodyPr/>
          <a:lstStyle/>
          <a:p>
            <a:fld id="{26AD20E6-394B-4DF0-96A5-9647FF39C943}" type="slidenum">
              <a:rPr lang="en-IN" smtClean="0"/>
              <a:t>7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6DCD10-8A3E-7240-0E8B-DDE634E0B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38048" y="5909462"/>
            <a:ext cx="4114800" cy="365125"/>
          </a:xfrm>
        </p:spPr>
        <p:txBody>
          <a:bodyPr/>
          <a:lstStyle/>
          <a:p>
            <a:r>
              <a:rPr lang="en-US" sz="1800" dirty="0"/>
              <a:t>PRISMA </a:t>
            </a:r>
            <a:r>
              <a:rPr lang="en-US" sz="1800" dirty="0" err="1"/>
              <a:t>ScR</a:t>
            </a:r>
            <a:r>
              <a:rPr lang="en-US" sz="1800" dirty="0"/>
              <a:t> Flow Chart</a:t>
            </a:r>
            <a:endParaRPr lang="en-IN" sz="1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CA07901-579C-BFCC-7D89-A24BBE44C4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244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E1AFC-9CD1-08C8-0F87-3A71E5733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Results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0E2DC-1F64-6150-E936-2EFC08A56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IN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Some patients showed the major cardiovascular problems after getting recovered from the Covid-19 virus infection. These cardiovascular symptoms include myocarditis, ECG and CMR abnormalities and in some cases even the chest pain in severe COVID-19 survivors.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IN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 significant cardiac abnormalities were seen in mild COVID-19 survivors. 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IN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Patient recovered from the infection also faces the neurological symptoms on a long term like mood swings, dizziness, brain fog, seizure , encephalitis, headache.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IN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Respiratory system majorly affected by the infection faced many long term symptoms which include the </a:t>
            </a: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impaired diffusion capacity, lower muscle strength and lung imaging abnormalities, </a:t>
            </a:r>
            <a:r>
              <a:rPr lang="en-IN" sz="19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pulmonary fibrosis, difficulty in breathing.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IN" sz="19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Fatigue, weakness, difficulty in breathing, headache were some of most common long term effects of the covid-19</a:t>
            </a:r>
            <a:endParaRPr lang="en-IN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49D843-D489-0698-8F13-E18D7AC34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8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C7E35C9-8D50-F7CA-E6F1-C10B29E0AE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306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E1AFC-9CD1-08C8-0F87-3A71E5733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Results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0E2DC-1F64-6150-E936-2EFC08A56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n-IN" sz="18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2510F1-C90F-1644-E1E6-E6F7AEB43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9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DE056D7-024E-A9C1-BBD7-5EE6669F64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1397B87-53D6-419C-D5E7-43ED657EE456}"/>
              </a:ext>
            </a:extLst>
          </p:cNvPr>
          <p:cNvSpPr txBox="1"/>
          <p:nvPr/>
        </p:nvSpPr>
        <p:spPr>
          <a:xfrm>
            <a:off x="7645106" y="2355816"/>
            <a:ext cx="1714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Fatigue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99014B6-5D25-D103-0915-23C2AF909908}"/>
              </a:ext>
            </a:extLst>
          </p:cNvPr>
          <p:cNvSpPr txBox="1"/>
          <p:nvPr/>
        </p:nvSpPr>
        <p:spPr>
          <a:xfrm>
            <a:off x="5139179" y="1765201"/>
            <a:ext cx="1913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Headache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7EA87BE-F9D2-1CB9-56DD-303B6EBD25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381" y="2194504"/>
            <a:ext cx="4092049" cy="386887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1111933-465B-5D79-CC14-FD3DCC8D91B7}"/>
              </a:ext>
            </a:extLst>
          </p:cNvPr>
          <p:cNvSpPr txBox="1"/>
          <p:nvPr/>
        </p:nvSpPr>
        <p:spPr>
          <a:xfrm>
            <a:off x="7701345" y="4313606"/>
            <a:ext cx="1714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uscle pain</a:t>
            </a:r>
            <a:endParaRPr lang="en-IN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ACF4006-3A38-28EA-7C41-550D928627D9}"/>
              </a:ext>
            </a:extLst>
          </p:cNvPr>
          <p:cNvSpPr txBox="1"/>
          <p:nvPr/>
        </p:nvSpPr>
        <p:spPr>
          <a:xfrm>
            <a:off x="7725753" y="3334711"/>
            <a:ext cx="1714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yocarditis</a:t>
            </a:r>
            <a:endParaRPr lang="en-IN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B22FAEE-76BF-B21D-7D34-6EB5287881A5}"/>
              </a:ext>
            </a:extLst>
          </p:cNvPr>
          <p:cNvSpPr txBox="1"/>
          <p:nvPr/>
        </p:nvSpPr>
        <p:spPr>
          <a:xfrm>
            <a:off x="2284633" y="2401982"/>
            <a:ext cx="262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D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ifficulty in breathing</a:t>
            </a:r>
            <a:endParaRPr lang="en-IN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9E3254E-84DE-37C0-ED31-9696233EDF59}"/>
              </a:ext>
            </a:extLst>
          </p:cNvPr>
          <p:cNvSpPr txBox="1"/>
          <p:nvPr/>
        </p:nvSpPr>
        <p:spPr>
          <a:xfrm>
            <a:off x="2410952" y="3334711"/>
            <a:ext cx="2340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rgbClr val="21212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IN" sz="18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ulmonary fibrosis</a:t>
            </a:r>
            <a:endParaRPr lang="en-IN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0ACD56E-554F-57EC-8385-F7EB79BB8FE6}"/>
              </a:ext>
            </a:extLst>
          </p:cNvPr>
          <p:cNvSpPr txBox="1"/>
          <p:nvPr/>
        </p:nvSpPr>
        <p:spPr>
          <a:xfrm>
            <a:off x="2123710" y="4158437"/>
            <a:ext cx="2627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ower muscle strength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11276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</TotalTime>
  <Words>2164</Words>
  <Application>Microsoft Office PowerPoint</Application>
  <PresentationFormat>Widescreen</PresentationFormat>
  <Paragraphs>106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Tahoma</vt:lpstr>
      <vt:lpstr>Times New Roman</vt:lpstr>
      <vt:lpstr>Office Theme</vt:lpstr>
      <vt:lpstr>Long term effects of COVID-19:  A Scoping Review  FHTS Dehradun</vt:lpstr>
      <vt:lpstr>Screenshot of Approval</vt:lpstr>
      <vt:lpstr>Introduction</vt:lpstr>
      <vt:lpstr>Introduction</vt:lpstr>
      <vt:lpstr>Objective of Your Study</vt:lpstr>
      <vt:lpstr>Methodology</vt:lpstr>
      <vt:lpstr>Methodology</vt:lpstr>
      <vt:lpstr>Results </vt:lpstr>
      <vt:lpstr>Results </vt:lpstr>
      <vt:lpstr>Discussion </vt:lpstr>
      <vt:lpstr>Discussion </vt:lpstr>
      <vt:lpstr>Limitations of the Study</vt:lpstr>
      <vt:lpstr>Conclusion</vt:lpstr>
      <vt:lpstr>References (Only Vancouver Style)</vt:lpstr>
      <vt:lpstr>Thank You</vt:lpstr>
      <vt:lpstr>Suggestions to the Organization where the Study was Conducted </vt:lpstr>
      <vt:lpstr>Dissertation Experiences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Name Organization</dc:title>
  <dc:creator>Dr. Sidharth Sekhar Mishra</dc:creator>
  <cp:lastModifiedBy>Akansha Saini</cp:lastModifiedBy>
  <cp:revision>10</cp:revision>
  <dcterms:created xsi:type="dcterms:W3CDTF">2022-05-20T15:11:38Z</dcterms:created>
  <dcterms:modified xsi:type="dcterms:W3CDTF">2022-06-22T06:22:46Z</dcterms:modified>
</cp:coreProperties>
</file>