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4" r:id="rId3"/>
    <p:sldId id="257" r:id="rId4"/>
    <p:sldId id="258" r:id="rId5"/>
    <p:sldId id="260" r:id="rId6"/>
    <p:sldId id="259" r:id="rId7"/>
    <p:sldId id="261" r:id="rId8"/>
    <p:sldId id="262" r:id="rId9"/>
    <p:sldId id="277" r:id="rId10"/>
    <p:sldId id="279" r:id="rId11"/>
    <p:sldId id="278" r:id="rId12"/>
    <p:sldId id="265" r:id="rId13"/>
    <p:sldId id="266" r:id="rId14"/>
    <p:sldId id="275" r:id="rId15"/>
    <p:sldId id="267" r:id="rId16"/>
    <p:sldId id="273" r:id="rId17"/>
    <p:sldId id="276" r:id="rId18"/>
    <p:sldId id="26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4660"/>
  </p:normalViewPr>
  <p:slideViewPr>
    <p:cSldViewPr snapToGrid="0">
      <p:cViewPr varScale="1">
        <p:scale>
          <a:sx n="84" d="100"/>
          <a:sy n="84" d="100"/>
        </p:scale>
        <p:origin x="91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7BEF6-5DB1-4DE3-8595-26F6A75F55DB}" type="doc">
      <dgm:prSet loTypeId="urn:microsoft.com/office/officeart/2016/7/layout/RoundedRectangleTimeline" loCatId="process" qsTypeId="urn:microsoft.com/office/officeart/2005/8/quickstyle/simple1" qsCatId="simple" csTypeId="urn:microsoft.com/office/officeart/2005/8/colors/colorful1" csCatId="colorful" phldr="1"/>
      <dgm:spPr/>
      <dgm:t>
        <a:bodyPr/>
        <a:lstStyle/>
        <a:p>
          <a:endParaRPr lang="en-US"/>
        </a:p>
      </dgm:t>
    </dgm:pt>
    <dgm:pt modelId="{1E5441F8-59A5-4A5D-9C66-0ED4F6736416}">
      <dgm:prSet/>
      <dgm:spPr/>
      <dgm:t>
        <a:bodyPr/>
        <a:lstStyle/>
        <a:p>
          <a:r>
            <a:rPr lang="en-US" b="1">
              <a:latin typeface="Cambria"/>
              <a:ea typeface="Cambria"/>
            </a:rPr>
            <a:t>2015</a:t>
          </a:r>
        </a:p>
      </dgm:t>
    </dgm:pt>
    <dgm:pt modelId="{9D17E2E3-C600-4D1C-BC3C-8021AAC7B088}" type="parTrans" cxnId="{BF715FBC-8E2D-47C3-9536-415DB134026B}">
      <dgm:prSet/>
      <dgm:spPr/>
      <dgm:t>
        <a:bodyPr/>
        <a:lstStyle/>
        <a:p>
          <a:endParaRPr lang="en-US"/>
        </a:p>
      </dgm:t>
    </dgm:pt>
    <dgm:pt modelId="{A33829D4-066F-4E68-A484-B7DA794EA63C}" type="sibTrans" cxnId="{BF715FBC-8E2D-47C3-9536-415DB134026B}">
      <dgm:prSet/>
      <dgm:spPr/>
      <dgm:t>
        <a:bodyPr/>
        <a:lstStyle/>
        <a:p>
          <a:endParaRPr lang="en-US"/>
        </a:p>
      </dgm:t>
    </dgm:pt>
    <dgm:pt modelId="{B7BE1B6D-34B5-4B7F-9DC6-847EE8E25C0D}">
      <dgm:prSet phldr="0"/>
      <dgm:spPr/>
      <dgm:t>
        <a:bodyPr/>
        <a:lstStyle/>
        <a:p>
          <a:pPr rtl="0"/>
          <a:r>
            <a:rPr lang="en-US" b="1">
              <a:latin typeface="Cambria"/>
              <a:ea typeface="Cambria"/>
            </a:rPr>
            <a:t>2007</a:t>
          </a:r>
        </a:p>
      </dgm:t>
    </dgm:pt>
    <dgm:pt modelId="{47C2053F-AE8D-43AD-A37B-A8804D2185EB}" type="parTrans" cxnId="{04B3203D-B8B2-4CFF-97B0-3E54B8A32E9E}">
      <dgm:prSet/>
      <dgm:spPr/>
      <dgm:t>
        <a:bodyPr/>
        <a:lstStyle/>
        <a:p>
          <a:endParaRPr lang="en-US"/>
        </a:p>
      </dgm:t>
    </dgm:pt>
    <dgm:pt modelId="{206D5077-C666-4452-BD2D-A11BB77C06B6}" type="sibTrans" cxnId="{04B3203D-B8B2-4CFF-97B0-3E54B8A32E9E}">
      <dgm:prSet/>
      <dgm:spPr/>
      <dgm:t>
        <a:bodyPr/>
        <a:lstStyle/>
        <a:p>
          <a:endParaRPr lang="en-US"/>
        </a:p>
      </dgm:t>
    </dgm:pt>
    <dgm:pt modelId="{88B9A444-DD4E-43DD-9132-DE14FE0FBFDA}">
      <dgm:prSet phldr="0"/>
      <dgm:spPr/>
      <dgm:t>
        <a:bodyPr/>
        <a:lstStyle/>
        <a:p>
          <a:pPr rtl="0"/>
          <a:r>
            <a:rPr lang="en-US" b="1">
              <a:latin typeface="Cambria"/>
              <a:ea typeface="Cambria"/>
            </a:rPr>
            <a:t>Indian Public Health Standards</a:t>
          </a:r>
        </a:p>
      </dgm:t>
    </dgm:pt>
    <dgm:pt modelId="{B775249E-3736-4C40-AB3D-1A4D2D4F3F8D}" type="parTrans" cxnId="{A46066B9-CA26-4CCE-BAA0-5D5C7BDB5949}">
      <dgm:prSet/>
      <dgm:spPr/>
      <dgm:t>
        <a:bodyPr/>
        <a:lstStyle/>
        <a:p>
          <a:endParaRPr lang="en-US"/>
        </a:p>
      </dgm:t>
    </dgm:pt>
    <dgm:pt modelId="{5FF235F1-EE50-4163-85B0-C830640BA922}" type="sibTrans" cxnId="{A46066B9-CA26-4CCE-BAA0-5D5C7BDB5949}">
      <dgm:prSet/>
      <dgm:spPr/>
      <dgm:t>
        <a:bodyPr/>
        <a:lstStyle/>
        <a:p>
          <a:endParaRPr lang="en-US"/>
        </a:p>
      </dgm:t>
    </dgm:pt>
    <dgm:pt modelId="{7D003647-2007-4FDB-9322-D51D4BD3F892}">
      <dgm:prSet phldr="0"/>
      <dgm:spPr/>
      <dgm:t>
        <a:bodyPr/>
        <a:lstStyle/>
        <a:p>
          <a:pPr rtl="0"/>
          <a:r>
            <a:rPr lang="en-US" b="1" dirty="0">
              <a:latin typeface="Cambria"/>
              <a:ea typeface="Cambria"/>
            </a:rPr>
            <a:t>2013</a:t>
          </a:r>
        </a:p>
      </dgm:t>
    </dgm:pt>
    <dgm:pt modelId="{98E00B14-F69C-4E45-9617-6B50680FE1A9}" type="parTrans" cxnId="{272F280B-8D2E-4DA4-8712-49D0EC90DC16}">
      <dgm:prSet/>
      <dgm:spPr/>
      <dgm:t>
        <a:bodyPr/>
        <a:lstStyle/>
        <a:p>
          <a:endParaRPr lang="en-US"/>
        </a:p>
      </dgm:t>
    </dgm:pt>
    <dgm:pt modelId="{3D4171CE-E453-44A7-A4CC-D337B3260B55}" type="sibTrans" cxnId="{272F280B-8D2E-4DA4-8712-49D0EC90DC16}">
      <dgm:prSet/>
      <dgm:spPr/>
      <dgm:t>
        <a:bodyPr/>
        <a:lstStyle/>
        <a:p>
          <a:endParaRPr lang="en-US"/>
        </a:p>
      </dgm:t>
    </dgm:pt>
    <dgm:pt modelId="{4FF7D50A-503F-46DE-89F8-D1C15B598D18}">
      <dgm:prSet phldr="0"/>
      <dgm:spPr/>
      <dgm:t>
        <a:bodyPr/>
        <a:lstStyle/>
        <a:p>
          <a:pPr rtl="0"/>
          <a:r>
            <a:rPr lang="en-US" b="1" dirty="0">
              <a:latin typeface="Cambria"/>
              <a:ea typeface="Cambria"/>
            </a:rPr>
            <a:t>National Quality Framework (National Quality Assurance </a:t>
          </a:r>
          <a:r>
            <a:rPr lang="en-US" b="1" dirty="0" smtClean="0">
              <a:latin typeface="Cambria"/>
              <a:ea typeface="Cambria"/>
            </a:rPr>
            <a:t>Standards)</a:t>
          </a:r>
          <a:endParaRPr lang="en-US" b="1" dirty="0">
            <a:latin typeface="Cambria"/>
            <a:ea typeface="Cambria"/>
          </a:endParaRPr>
        </a:p>
      </dgm:t>
    </dgm:pt>
    <dgm:pt modelId="{F4408940-0941-42E4-B18D-B71895B38C48}" type="parTrans" cxnId="{6B2A305C-8866-4C45-85B4-0377F28A7E69}">
      <dgm:prSet/>
      <dgm:spPr/>
      <dgm:t>
        <a:bodyPr/>
        <a:lstStyle/>
        <a:p>
          <a:endParaRPr lang="en-US"/>
        </a:p>
      </dgm:t>
    </dgm:pt>
    <dgm:pt modelId="{0C01DF51-3BEB-4141-BA98-A0092F269D90}" type="sibTrans" cxnId="{6B2A305C-8866-4C45-85B4-0377F28A7E69}">
      <dgm:prSet/>
      <dgm:spPr/>
      <dgm:t>
        <a:bodyPr/>
        <a:lstStyle/>
        <a:p>
          <a:endParaRPr lang="en-US"/>
        </a:p>
      </dgm:t>
    </dgm:pt>
    <dgm:pt modelId="{9C9B695B-6A7C-4861-B600-C651F71617B7}">
      <dgm:prSet phldr="0"/>
      <dgm:spPr/>
      <dgm:t>
        <a:bodyPr/>
        <a:lstStyle/>
        <a:p>
          <a:pPr rtl="0"/>
          <a:r>
            <a:rPr lang="en-US" b="1" dirty="0">
              <a:latin typeface="Cambria"/>
              <a:ea typeface="Cambria"/>
            </a:rPr>
            <a:t> </a:t>
          </a:r>
          <a:r>
            <a:rPr lang="en-US" b="1" dirty="0" err="1">
              <a:latin typeface="Cambria"/>
              <a:ea typeface="Cambria"/>
            </a:rPr>
            <a:t>Kayakalp</a:t>
          </a:r>
          <a:endParaRPr lang="en-US" b="1" dirty="0">
            <a:latin typeface="Cambria"/>
            <a:ea typeface="Cambria"/>
          </a:endParaRPr>
        </a:p>
      </dgm:t>
    </dgm:pt>
    <dgm:pt modelId="{B31D5521-3B5A-4D9C-9563-186483F873A3}" type="parTrans" cxnId="{D126B642-2D23-4051-AD97-DE363C80363E}">
      <dgm:prSet/>
      <dgm:spPr/>
      <dgm:t>
        <a:bodyPr/>
        <a:lstStyle/>
        <a:p>
          <a:endParaRPr lang="en-US"/>
        </a:p>
      </dgm:t>
    </dgm:pt>
    <dgm:pt modelId="{A164CF4D-4E8C-4E04-AA7A-887F8E2C2388}" type="sibTrans" cxnId="{D126B642-2D23-4051-AD97-DE363C80363E}">
      <dgm:prSet/>
      <dgm:spPr/>
      <dgm:t>
        <a:bodyPr/>
        <a:lstStyle/>
        <a:p>
          <a:endParaRPr lang="en-US"/>
        </a:p>
      </dgm:t>
    </dgm:pt>
    <dgm:pt modelId="{189FA3B3-E0B7-4B9C-9CBD-22F4453D4D2A}">
      <dgm:prSet phldr="0"/>
      <dgm:spPr/>
      <dgm:t>
        <a:bodyPr/>
        <a:lstStyle/>
        <a:p>
          <a:pPr rtl="0"/>
          <a:r>
            <a:rPr lang="en-US" b="1" dirty="0" smtClean="0">
              <a:latin typeface="Cambria"/>
              <a:ea typeface="Cambria"/>
            </a:rPr>
            <a:t>2016</a:t>
          </a:r>
          <a:endParaRPr lang="en-US" b="1" dirty="0">
            <a:latin typeface="Cambria"/>
            <a:ea typeface="Cambria"/>
          </a:endParaRPr>
        </a:p>
      </dgm:t>
    </dgm:pt>
    <dgm:pt modelId="{969826CC-8E86-4610-BA76-525963452AA3}" type="parTrans" cxnId="{7B770E87-E4F8-40F2-B7F0-7A7C74DDC8C5}">
      <dgm:prSet/>
      <dgm:spPr/>
      <dgm:t>
        <a:bodyPr/>
        <a:lstStyle/>
        <a:p>
          <a:endParaRPr lang="en-US"/>
        </a:p>
      </dgm:t>
    </dgm:pt>
    <dgm:pt modelId="{048C8908-1922-4A23-B31C-734CFDB55D26}" type="sibTrans" cxnId="{7B770E87-E4F8-40F2-B7F0-7A7C74DDC8C5}">
      <dgm:prSet/>
      <dgm:spPr/>
      <dgm:t>
        <a:bodyPr/>
        <a:lstStyle/>
        <a:p>
          <a:endParaRPr lang="en-US"/>
        </a:p>
      </dgm:t>
    </dgm:pt>
    <dgm:pt modelId="{27197CED-5DDB-4949-A119-DD1376B69EB8}">
      <dgm:prSet phldr="0"/>
      <dgm:spPr/>
      <dgm:t>
        <a:bodyPr/>
        <a:lstStyle/>
        <a:p>
          <a:pPr rtl="0"/>
          <a:r>
            <a:rPr lang="en-US" b="1" dirty="0" err="1" smtClean="0">
              <a:latin typeface="Cambria"/>
              <a:ea typeface="Cambria"/>
            </a:rPr>
            <a:t>Swachh</a:t>
          </a:r>
          <a:r>
            <a:rPr lang="en-US" b="1" dirty="0" smtClean="0">
              <a:latin typeface="Cambria"/>
              <a:ea typeface="Cambria"/>
            </a:rPr>
            <a:t> </a:t>
          </a:r>
          <a:r>
            <a:rPr lang="en-US" b="1" dirty="0" err="1" smtClean="0">
              <a:latin typeface="Cambria"/>
              <a:ea typeface="Cambria"/>
            </a:rPr>
            <a:t>Swasth</a:t>
          </a:r>
          <a:r>
            <a:rPr lang="en-US" b="1" dirty="0" smtClean="0">
              <a:latin typeface="Cambria"/>
              <a:ea typeface="Cambria"/>
            </a:rPr>
            <a:t> </a:t>
          </a:r>
          <a:r>
            <a:rPr lang="en-US" b="1" dirty="0" err="1" smtClean="0">
              <a:latin typeface="Cambria"/>
              <a:ea typeface="Cambria"/>
            </a:rPr>
            <a:t>Sarvatra</a:t>
          </a:r>
          <a:endParaRPr lang="en-US" b="1" dirty="0">
            <a:latin typeface="Cambria"/>
            <a:ea typeface="Cambria"/>
          </a:endParaRPr>
        </a:p>
      </dgm:t>
    </dgm:pt>
    <dgm:pt modelId="{DAA5368C-55B2-435C-A289-67D9B4A90E24}" type="parTrans" cxnId="{716EA4B3-53A9-4A81-86FF-5FE4842835F3}">
      <dgm:prSet/>
      <dgm:spPr/>
      <dgm:t>
        <a:bodyPr/>
        <a:lstStyle/>
        <a:p>
          <a:endParaRPr lang="en-US"/>
        </a:p>
      </dgm:t>
    </dgm:pt>
    <dgm:pt modelId="{67FB2392-9C47-4757-9834-12B8BB0FF450}" type="sibTrans" cxnId="{716EA4B3-53A9-4A81-86FF-5FE4842835F3}">
      <dgm:prSet/>
      <dgm:spPr/>
      <dgm:t>
        <a:bodyPr/>
        <a:lstStyle/>
        <a:p>
          <a:endParaRPr lang="en-US"/>
        </a:p>
      </dgm:t>
    </dgm:pt>
    <dgm:pt modelId="{C8C762EC-65F4-4897-B8AA-97B5CAC67728}">
      <dgm:prSet phldr="0"/>
      <dgm:spPr/>
      <dgm:t>
        <a:bodyPr/>
        <a:lstStyle/>
        <a:p>
          <a:pPr rtl="0"/>
          <a:r>
            <a:rPr lang="en-US" b="1" dirty="0" smtClean="0">
              <a:latin typeface="Cambria"/>
              <a:ea typeface="Cambria"/>
            </a:rPr>
            <a:t>2014</a:t>
          </a:r>
          <a:endParaRPr lang="en-US" b="1" dirty="0">
            <a:latin typeface="Cambria"/>
            <a:ea typeface="Cambria"/>
          </a:endParaRPr>
        </a:p>
      </dgm:t>
    </dgm:pt>
    <dgm:pt modelId="{3625A884-679A-4E8B-81EB-D1E38C59A58B}" type="parTrans" cxnId="{5179EB6D-01E1-4AA7-8A50-52FE5254D41B}">
      <dgm:prSet/>
      <dgm:spPr/>
      <dgm:t>
        <a:bodyPr/>
        <a:lstStyle/>
        <a:p>
          <a:endParaRPr lang="en-US"/>
        </a:p>
      </dgm:t>
    </dgm:pt>
    <dgm:pt modelId="{A25F1005-1918-4660-91EA-CC9BF772E645}" type="sibTrans" cxnId="{5179EB6D-01E1-4AA7-8A50-52FE5254D41B}">
      <dgm:prSet/>
      <dgm:spPr/>
      <dgm:t>
        <a:bodyPr/>
        <a:lstStyle/>
        <a:p>
          <a:endParaRPr lang="en-US"/>
        </a:p>
      </dgm:t>
    </dgm:pt>
    <dgm:pt modelId="{C9884CC7-0B4C-4B76-BF26-C372EF00D316}">
      <dgm:prSet phldr="0"/>
      <dgm:spPr/>
      <dgm:t>
        <a:bodyPr/>
        <a:lstStyle/>
        <a:p>
          <a:pPr rtl="0"/>
          <a:r>
            <a:rPr lang="en-US" b="1" dirty="0" err="1" smtClean="0">
              <a:latin typeface="Cambria"/>
              <a:ea typeface="Cambria"/>
            </a:rPr>
            <a:t>Swachh</a:t>
          </a:r>
          <a:r>
            <a:rPr lang="en-US" b="1" dirty="0" smtClean="0">
              <a:latin typeface="Cambria"/>
              <a:ea typeface="Cambria"/>
            </a:rPr>
            <a:t> Bharat Mission</a:t>
          </a:r>
          <a:endParaRPr lang="en-US" b="1" dirty="0">
            <a:latin typeface="Cambria"/>
            <a:ea typeface="Cambria"/>
          </a:endParaRPr>
        </a:p>
      </dgm:t>
    </dgm:pt>
    <dgm:pt modelId="{0B9D9276-6B61-4812-A0F6-1033060F4349}" type="parTrans" cxnId="{435670BC-B5EB-448A-9652-949561CB8C34}">
      <dgm:prSet/>
      <dgm:spPr/>
      <dgm:t>
        <a:bodyPr/>
        <a:lstStyle/>
        <a:p>
          <a:endParaRPr lang="en-US"/>
        </a:p>
      </dgm:t>
    </dgm:pt>
    <dgm:pt modelId="{5FE93DD1-7846-4833-BA37-1F5517B520D0}" type="sibTrans" cxnId="{435670BC-B5EB-448A-9652-949561CB8C34}">
      <dgm:prSet/>
      <dgm:spPr/>
      <dgm:t>
        <a:bodyPr/>
        <a:lstStyle/>
        <a:p>
          <a:endParaRPr lang="en-US"/>
        </a:p>
      </dgm:t>
    </dgm:pt>
    <dgm:pt modelId="{C510E858-519C-437F-A641-62C4A37713A1}" type="pres">
      <dgm:prSet presAssocID="{0F77BEF6-5DB1-4DE3-8595-26F6A75F55DB}" presName="Name0" presStyleCnt="0">
        <dgm:presLayoutVars>
          <dgm:chMax/>
          <dgm:chPref/>
          <dgm:animLvl val="lvl"/>
        </dgm:presLayoutVars>
      </dgm:prSet>
      <dgm:spPr/>
      <dgm:t>
        <a:bodyPr/>
        <a:lstStyle/>
        <a:p>
          <a:endParaRPr lang="en-US"/>
        </a:p>
      </dgm:t>
    </dgm:pt>
    <dgm:pt modelId="{BA2FC497-54BD-43C8-B635-70ABBA6D1DC1}" type="pres">
      <dgm:prSet presAssocID="{B7BE1B6D-34B5-4B7F-9DC6-847EE8E25C0D}" presName="composite1" presStyleCnt="0"/>
      <dgm:spPr/>
    </dgm:pt>
    <dgm:pt modelId="{83F8ACE8-97FA-409F-B331-0322FE5F887B}" type="pres">
      <dgm:prSet presAssocID="{B7BE1B6D-34B5-4B7F-9DC6-847EE8E25C0D}" presName="parent1" presStyleLbl="alignNode1" presStyleIdx="0" presStyleCnt="5">
        <dgm:presLayoutVars>
          <dgm:chMax val="1"/>
          <dgm:chPref val="1"/>
          <dgm:bulletEnabled val="1"/>
        </dgm:presLayoutVars>
      </dgm:prSet>
      <dgm:spPr/>
      <dgm:t>
        <a:bodyPr/>
        <a:lstStyle/>
        <a:p>
          <a:endParaRPr lang="en-US"/>
        </a:p>
      </dgm:t>
    </dgm:pt>
    <dgm:pt modelId="{99826378-4CBE-49F8-BD4F-067AA65D3FAE}" type="pres">
      <dgm:prSet presAssocID="{B7BE1B6D-34B5-4B7F-9DC6-847EE8E25C0D}" presName="Childtext1" presStyleLbl="revTx" presStyleIdx="0" presStyleCnt="5">
        <dgm:presLayoutVars>
          <dgm:bulletEnabled val="1"/>
        </dgm:presLayoutVars>
      </dgm:prSet>
      <dgm:spPr/>
      <dgm:t>
        <a:bodyPr/>
        <a:lstStyle/>
        <a:p>
          <a:endParaRPr lang="en-US"/>
        </a:p>
      </dgm:t>
    </dgm:pt>
    <dgm:pt modelId="{5C3028DF-15A8-4045-BCD5-788E70D1EE1B}" type="pres">
      <dgm:prSet presAssocID="{B7BE1B6D-34B5-4B7F-9DC6-847EE8E25C0D}"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B978B15A-E6B9-4B62-9CF9-B72CFE7C5952}" type="pres">
      <dgm:prSet presAssocID="{B7BE1B6D-34B5-4B7F-9DC6-847EE8E25C0D}" presName="ConnectLineEnd1" presStyleLbl="lnNode1" presStyleIdx="0" presStyleCnt="5"/>
      <dgm:spPr/>
    </dgm:pt>
    <dgm:pt modelId="{2CC7541B-F492-472B-9455-B0693A13A926}" type="pres">
      <dgm:prSet presAssocID="{B7BE1B6D-34B5-4B7F-9DC6-847EE8E25C0D}" presName="EmptyPane1" presStyleCnt="0"/>
      <dgm:spPr/>
    </dgm:pt>
    <dgm:pt modelId="{4343ACDA-2C66-4307-8154-5BB6A2D8AD5A}" type="pres">
      <dgm:prSet presAssocID="{206D5077-C666-4452-BD2D-A11BB77C06B6}" presName="spaceBetweenRectangles1" presStyleCnt="0"/>
      <dgm:spPr/>
    </dgm:pt>
    <dgm:pt modelId="{B62A5364-982F-4519-993E-401F553DBFB5}" type="pres">
      <dgm:prSet presAssocID="{7D003647-2007-4FDB-9322-D51D4BD3F892}" presName="composite1" presStyleCnt="0"/>
      <dgm:spPr/>
    </dgm:pt>
    <dgm:pt modelId="{AF791D72-CA3D-4E1E-8323-9F2DADB40AB3}" type="pres">
      <dgm:prSet presAssocID="{7D003647-2007-4FDB-9322-D51D4BD3F892}" presName="parent1" presStyleLbl="alignNode1" presStyleIdx="1" presStyleCnt="5">
        <dgm:presLayoutVars>
          <dgm:chMax val="1"/>
          <dgm:chPref val="1"/>
          <dgm:bulletEnabled val="1"/>
        </dgm:presLayoutVars>
      </dgm:prSet>
      <dgm:spPr/>
      <dgm:t>
        <a:bodyPr/>
        <a:lstStyle/>
        <a:p>
          <a:endParaRPr lang="en-US"/>
        </a:p>
      </dgm:t>
    </dgm:pt>
    <dgm:pt modelId="{41E8118F-BB29-4E5E-8871-F7EE3C3F87E0}" type="pres">
      <dgm:prSet presAssocID="{7D003647-2007-4FDB-9322-D51D4BD3F892}" presName="Childtext1" presStyleLbl="revTx" presStyleIdx="1" presStyleCnt="5">
        <dgm:presLayoutVars>
          <dgm:bulletEnabled val="1"/>
        </dgm:presLayoutVars>
      </dgm:prSet>
      <dgm:spPr/>
      <dgm:t>
        <a:bodyPr/>
        <a:lstStyle/>
        <a:p>
          <a:endParaRPr lang="en-US"/>
        </a:p>
      </dgm:t>
    </dgm:pt>
    <dgm:pt modelId="{526C005A-C346-4C8D-B7A3-7A62A4149D0B}" type="pres">
      <dgm:prSet presAssocID="{7D003647-2007-4FDB-9322-D51D4BD3F892}"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C173897E-13B6-4F29-9B36-382FAE0F916C}" type="pres">
      <dgm:prSet presAssocID="{7D003647-2007-4FDB-9322-D51D4BD3F892}" presName="ConnectLineEnd1" presStyleLbl="lnNode1" presStyleIdx="1" presStyleCnt="5"/>
      <dgm:spPr/>
    </dgm:pt>
    <dgm:pt modelId="{9678B610-2AE1-492F-8495-E2A306FE86F8}" type="pres">
      <dgm:prSet presAssocID="{7D003647-2007-4FDB-9322-D51D4BD3F892}" presName="EmptyPane1" presStyleCnt="0"/>
      <dgm:spPr/>
    </dgm:pt>
    <dgm:pt modelId="{C2388A1A-085B-48DF-8AE7-7A7F8AABBBB6}" type="pres">
      <dgm:prSet presAssocID="{3D4171CE-E453-44A7-A4CC-D337B3260B55}" presName="spaceBetweenRectangles1" presStyleCnt="0"/>
      <dgm:spPr/>
    </dgm:pt>
    <dgm:pt modelId="{AA176DA3-7FEF-43E5-BA6E-D214B83C2AD3}" type="pres">
      <dgm:prSet presAssocID="{C8C762EC-65F4-4897-B8AA-97B5CAC67728}" presName="composite1" presStyleCnt="0"/>
      <dgm:spPr/>
    </dgm:pt>
    <dgm:pt modelId="{52745725-4B88-408C-BC3A-98D310F1A04B}" type="pres">
      <dgm:prSet presAssocID="{C8C762EC-65F4-4897-B8AA-97B5CAC67728}" presName="parent1" presStyleLbl="alignNode1" presStyleIdx="2" presStyleCnt="5">
        <dgm:presLayoutVars>
          <dgm:chMax val="1"/>
          <dgm:chPref val="1"/>
          <dgm:bulletEnabled val="1"/>
        </dgm:presLayoutVars>
      </dgm:prSet>
      <dgm:spPr/>
      <dgm:t>
        <a:bodyPr/>
        <a:lstStyle/>
        <a:p>
          <a:endParaRPr lang="en-US"/>
        </a:p>
      </dgm:t>
    </dgm:pt>
    <dgm:pt modelId="{842939FE-FD91-4341-A795-9C4EC2DB149E}" type="pres">
      <dgm:prSet presAssocID="{C8C762EC-65F4-4897-B8AA-97B5CAC67728}" presName="Childtext1" presStyleLbl="revTx" presStyleIdx="2" presStyleCnt="5">
        <dgm:presLayoutVars>
          <dgm:bulletEnabled val="1"/>
        </dgm:presLayoutVars>
      </dgm:prSet>
      <dgm:spPr/>
      <dgm:t>
        <a:bodyPr/>
        <a:lstStyle/>
        <a:p>
          <a:endParaRPr lang="en-US"/>
        </a:p>
      </dgm:t>
    </dgm:pt>
    <dgm:pt modelId="{003577CD-F59A-410F-A048-1877B8701C05}" type="pres">
      <dgm:prSet presAssocID="{C8C762EC-65F4-4897-B8AA-97B5CAC67728}" presName="ConnectLine1" presStyleLbl="sibTrans1D1" presStyleIdx="2" presStyleCnt="5"/>
      <dgm:spPr/>
    </dgm:pt>
    <dgm:pt modelId="{F1F67615-CA9F-4EB5-B6A2-7ED28FE45DC2}" type="pres">
      <dgm:prSet presAssocID="{C8C762EC-65F4-4897-B8AA-97B5CAC67728}" presName="ConnectLineEnd1" presStyleLbl="lnNode1" presStyleIdx="2" presStyleCnt="5"/>
      <dgm:spPr/>
    </dgm:pt>
    <dgm:pt modelId="{4EB039F6-F42A-4C5F-BA3A-46D9BA46020B}" type="pres">
      <dgm:prSet presAssocID="{C8C762EC-65F4-4897-B8AA-97B5CAC67728}" presName="EmptyPane1" presStyleCnt="0"/>
      <dgm:spPr/>
    </dgm:pt>
    <dgm:pt modelId="{69BBDF9C-0CE7-471B-A606-CD4D6BDA0F3A}" type="pres">
      <dgm:prSet presAssocID="{A25F1005-1918-4660-91EA-CC9BF772E645}" presName="spaceBetweenRectangles1" presStyleCnt="0"/>
      <dgm:spPr/>
    </dgm:pt>
    <dgm:pt modelId="{0180DF83-F70D-47DF-B030-B6B1E12E62E1}" type="pres">
      <dgm:prSet presAssocID="{1E5441F8-59A5-4A5D-9C66-0ED4F6736416}" presName="composite1" presStyleCnt="0"/>
      <dgm:spPr/>
    </dgm:pt>
    <dgm:pt modelId="{33618326-AFF6-4D74-B464-62E7349F85EC}" type="pres">
      <dgm:prSet presAssocID="{1E5441F8-59A5-4A5D-9C66-0ED4F6736416}" presName="parent1" presStyleLbl="alignNode1" presStyleIdx="3" presStyleCnt="5">
        <dgm:presLayoutVars>
          <dgm:chMax val="1"/>
          <dgm:chPref val="1"/>
          <dgm:bulletEnabled val="1"/>
        </dgm:presLayoutVars>
      </dgm:prSet>
      <dgm:spPr/>
      <dgm:t>
        <a:bodyPr/>
        <a:lstStyle/>
        <a:p>
          <a:endParaRPr lang="en-US"/>
        </a:p>
      </dgm:t>
    </dgm:pt>
    <dgm:pt modelId="{E69C106C-1F79-4ABC-8AFF-BD33C19384C2}" type="pres">
      <dgm:prSet presAssocID="{1E5441F8-59A5-4A5D-9C66-0ED4F6736416}" presName="Childtext1" presStyleLbl="revTx" presStyleIdx="3" presStyleCnt="5">
        <dgm:presLayoutVars>
          <dgm:bulletEnabled val="1"/>
        </dgm:presLayoutVars>
      </dgm:prSet>
      <dgm:spPr/>
      <dgm:t>
        <a:bodyPr/>
        <a:lstStyle/>
        <a:p>
          <a:endParaRPr lang="en-US"/>
        </a:p>
      </dgm:t>
    </dgm:pt>
    <dgm:pt modelId="{8534B0BE-5C5D-4727-A728-29929A0532AE}" type="pres">
      <dgm:prSet presAssocID="{1E5441F8-59A5-4A5D-9C66-0ED4F6736416}" presName="ConnectLine1" presStyleLbl="sibTrans1D1" presStyleIdx="3" presStyleCnt="5"/>
      <dgm:spPr>
        <a:noFill/>
        <a:ln w="6350" cap="flat" cmpd="sng" algn="ctr">
          <a:solidFill>
            <a:schemeClr val="accent4">
              <a:hueOff val="0"/>
              <a:satOff val="0"/>
              <a:lumOff val="0"/>
              <a:alphaOff val="0"/>
            </a:schemeClr>
          </a:solidFill>
          <a:prstDash val="dash"/>
          <a:miter lim="800000"/>
        </a:ln>
        <a:effectLst/>
      </dgm:spPr>
    </dgm:pt>
    <dgm:pt modelId="{C1389073-0A18-4AFC-9649-304A4DFB96DA}" type="pres">
      <dgm:prSet presAssocID="{1E5441F8-59A5-4A5D-9C66-0ED4F6736416}" presName="ConnectLineEnd1" presStyleLbl="lnNode1" presStyleIdx="3" presStyleCnt="5"/>
      <dgm:spPr/>
    </dgm:pt>
    <dgm:pt modelId="{33AFE3E8-EEB1-4CD0-A9BB-75FF678BB97D}" type="pres">
      <dgm:prSet presAssocID="{1E5441F8-59A5-4A5D-9C66-0ED4F6736416}" presName="EmptyPane1" presStyleCnt="0"/>
      <dgm:spPr/>
    </dgm:pt>
    <dgm:pt modelId="{B06F9420-DE59-4A71-8650-2655C0D5A690}" type="pres">
      <dgm:prSet presAssocID="{A33829D4-066F-4E68-A484-B7DA794EA63C}" presName="spaceBetweenRectangles1" presStyleCnt="0"/>
      <dgm:spPr/>
    </dgm:pt>
    <dgm:pt modelId="{7448DEAF-5179-48E5-BD08-3FE7533201CC}" type="pres">
      <dgm:prSet presAssocID="{189FA3B3-E0B7-4B9C-9CBD-22F4453D4D2A}" presName="composite1" presStyleCnt="0"/>
      <dgm:spPr/>
    </dgm:pt>
    <dgm:pt modelId="{2CF9D668-79A8-4E3A-8416-D95C03387340}" type="pres">
      <dgm:prSet presAssocID="{189FA3B3-E0B7-4B9C-9CBD-22F4453D4D2A}" presName="parent1" presStyleLbl="alignNode1" presStyleIdx="4" presStyleCnt="5">
        <dgm:presLayoutVars>
          <dgm:chMax val="1"/>
          <dgm:chPref val="1"/>
          <dgm:bulletEnabled val="1"/>
        </dgm:presLayoutVars>
      </dgm:prSet>
      <dgm:spPr/>
      <dgm:t>
        <a:bodyPr/>
        <a:lstStyle/>
        <a:p>
          <a:endParaRPr lang="en-US"/>
        </a:p>
      </dgm:t>
    </dgm:pt>
    <dgm:pt modelId="{F25CD698-72A3-48DA-8264-46DA00827FFB}" type="pres">
      <dgm:prSet presAssocID="{189FA3B3-E0B7-4B9C-9CBD-22F4453D4D2A}" presName="Childtext1" presStyleLbl="revTx" presStyleIdx="4" presStyleCnt="5">
        <dgm:presLayoutVars>
          <dgm:bulletEnabled val="1"/>
        </dgm:presLayoutVars>
      </dgm:prSet>
      <dgm:spPr/>
      <dgm:t>
        <a:bodyPr/>
        <a:lstStyle/>
        <a:p>
          <a:endParaRPr lang="en-US"/>
        </a:p>
      </dgm:t>
    </dgm:pt>
    <dgm:pt modelId="{37CA0B71-DB61-4826-A66A-AAF6B25790AA}" type="pres">
      <dgm:prSet presAssocID="{189FA3B3-E0B7-4B9C-9CBD-22F4453D4D2A}" presName="ConnectLine1" presStyleLbl="sibTrans1D1" presStyleIdx="4" presStyleCnt="5"/>
      <dgm:spPr/>
    </dgm:pt>
    <dgm:pt modelId="{C88E30BF-CEE9-4C1D-8C98-6268426D2BCA}" type="pres">
      <dgm:prSet presAssocID="{189FA3B3-E0B7-4B9C-9CBD-22F4453D4D2A}" presName="ConnectLineEnd1" presStyleLbl="lnNode1" presStyleIdx="4" presStyleCnt="5"/>
      <dgm:spPr/>
    </dgm:pt>
    <dgm:pt modelId="{15B45D3F-8355-4180-9A1C-EC5446DD1B71}" type="pres">
      <dgm:prSet presAssocID="{189FA3B3-E0B7-4B9C-9CBD-22F4453D4D2A}" presName="EmptyPane1" presStyleCnt="0"/>
      <dgm:spPr/>
    </dgm:pt>
  </dgm:ptLst>
  <dgm:cxnLst>
    <dgm:cxn modelId="{7B770E87-E4F8-40F2-B7F0-7A7C74DDC8C5}" srcId="{0F77BEF6-5DB1-4DE3-8595-26F6A75F55DB}" destId="{189FA3B3-E0B7-4B9C-9CBD-22F4453D4D2A}" srcOrd="4" destOrd="0" parTransId="{969826CC-8E86-4610-BA76-525963452AA3}" sibTransId="{048C8908-1922-4A23-B31C-734CFDB55D26}"/>
    <dgm:cxn modelId="{C0C3F64A-7C66-46BA-A729-A927FC1CF52B}" type="presOf" srcId="{C9884CC7-0B4C-4B76-BF26-C372EF00D316}" destId="{842939FE-FD91-4341-A795-9C4EC2DB149E}" srcOrd="0" destOrd="0" presId="urn:microsoft.com/office/officeart/2016/7/layout/RoundedRectangleTimeline"/>
    <dgm:cxn modelId="{E2A2E190-1102-4467-AD9C-64C4CD1D8BEB}" type="presOf" srcId="{C8C762EC-65F4-4897-B8AA-97B5CAC67728}" destId="{52745725-4B88-408C-BC3A-98D310F1A04B}" srcOrd="0" destOrd="0" presId="urn:microsoft.com/office/officeart/2016/7/layout/RoundedRectangleTimeline"/>
    <dgm:cxn modelId="{D126B642-2D23-4051-AD97-DE363C80363E}" srcId="{1E5441F8-59A5-4A5D-9C66-0ED4F6736416}" destId="{9C9B695B-6A7C-4861-B600-C651F71617B7}" srcOrd="0" destOrd="0" parTransId="{B31D5521-3B5A-4D9C-9563-186483F873A3}" sibTransId="{A164CF4D-4E8C-4E04-AA7A-887F8E2C2388}"/>
    <dgm:cxn modelId="{6B5F81A5-3C3B-48DA-A39C-B90551D65DAC}" type="presOf" srcId="{B7BE1B6D-34B5-4B7F-9DC6-847EE8E25C0D}" destId="{83F8ACE8-97FA-409F-B331-0322FE5F887B}" srcOrd="0" destOrd="0" presId="urn:microsoft.com/office/officeart/2016/7/layout/RoundedRectangleTimeline"/>
    <dgm:cxn modelId="{C186D4FD-A500-4E98-B7D3-74D4C4C4D632}" type="presOf" srcId="{0F77BEF6-5DB1-4DE3-8595-26F6A75F55DB}" destId="{C510E858-519C-437F-A641-62C4A37713A1}" srcOrd="0" destOrd="0" presId="urn:microsoft.com/office/officeart/2016/7/layout/RoundedRectangleTimeline"/>
    <dgm:cxn modelId="{716EA4B3-53A9-4A81-86FF-5FE4842835F3}" srcId="{189FA3B3-E0B7-4B9C-9CBD-22F4453D4D2A}" destId="{27197CED-5DDB-4949-A119-DD1376B69EB8}" srcOrd="0" destOrd="0" parTransId="{DAA5368C-55B2-435C-A289-67D9B4A90E24}" sibTransId="{67FB2392-9C47-4757-9834-12B8BB0FF450}"/>
    <dgm:cxn modelId="{435670BC-B5EB-448A-9652-949561CB8C34}" srcId="{C8C762EC-65F4-4897-B8AA-97B5CAC67728}" destId="{C9884CC7-0B4C-4B76-BF26-C372EF00D316}" srcOrd="0" destOrd="0" parTransId="{0B9D9276-6B61-4812-A0F6-1033060F4349}" sibTransId="{5FE93DD1-7846-4833-BA37-1F5517B520D0}"/>
    <dgm:cxn modelId="{86233FA5-056E-4BFA-910E-F4E9A2706A02}" type="presOf" srcId="{27197CED-5DDB-4949-A119-DD1376B69EB8}" destId="{F25CD698-72A3-48DA-8264-46DA00827FFB}" srcOrd="0" destOrd="0" presId="urn:microsoft.com/office/officeart/2016/7/layout/RoundedRectangleTimeline"/>
    <dgm:cxn modelId="{5179EB6D-01E1-4AA7-8A50-52FE5254D41B}" srcId="{0F77BEF6-5DB1-4DE3-8595-26F6A75F55DB}" destId="{C8C762EC-65F4-4897-B8AA-97B5CAC67728}" srcOrd="2" destOrd="0" parTransId="{3625A884-679A-4E8B-81EB-D1E38C59A58B}" sibTransId="{A25F1005-1918-4660-91EA-CC9BF772E645}"/>
    <dgm:cxn modelId="{A46066B9-CA26-4CCE-BAA0-5D5C7BDB5949}" srcId="{B7BE1B6D-34B5-4B7F-9DC6-847EE8E25C0D}" destId="{88B9A444-DD4E-43DD-9132-DE14FE0FBFDA}" srcOrd="0" destOrd="0" parTransId="{B775249E-3736-4C40-AB3D-1A4D2D4F3F8D}" sibTransId="{5FF235F1-EE50-4163-85B0-C830640BA922}"/>
    <dgm:cxn modelId="{BA9A15D4-109C-49BC-9395-4347CE507F7E}" type="presOf" srcId="{1E5441F8-59A5-4A5D-9C66-0ED4F6736416}" destId="{33618326-AFF6-4D74-B464-62E7349F85EC}" srcOrd="0" destOrd="0" presId="urn:microsoft.com/office/officeart/2016/7/layout/RoundedRectangleTimeline"/>
    <dgm:cxn modelId="{ECA6DFFF-5BE8-471D-858C-52237D6E9BAE}" type="presOf" srcId="{9C9B695B-6A7C-4861-B600-C651F71617B7}" destId="{E69C106C-1F79-4ABC-8AFF-BD33C19384C2}" srcOrd="0" destOrd="0" presId="urn:microsoft.com/office/officeart/2016/7/layout/RoundedRectangleTimeline"/>
    <dgm:cxn modelId="{272F280B-8D2E-4DA4-8712-49D0EC90DC16}" srcId="{0F77BEF6-5DB1-4DE3-8595-26F6A75F55DB}" destId="{7D003647-2007-4FDB-9322-D51D4BD3F892}" srcOrd="1" destOrd="0" parTransId="{98E00B14-F69C-4E45-9617-6B50680FE1A9}" sibTransId="{3D4171CE-E453-44A7-A4CC-D337B3260B55}"/>
    <dgm:cxn modelId="{6B2A305C-8866-4C45-85B4-0377F28A7E69}" srcId="{7D003647-2007-4FDB-9322-D51D4BD3F892}" destId="{4FF7D50A-503F-46DE-89F8-D1C15B598D18}" srcOrd="0" destOrd="0" parTransId="{F4408940-0941-42E4-B18D-B71895B38C48}" sibTransId="{0C01DF51-3BEB-4141-BA98-A0092F269D90}"/>
    <dgm:cxn modelId="{4C56DF7A-C1B7-4BB0-9A1B-B5295C503131}" type="presOf" srcId="{189FA3B3-E0B7-4B9C-9CBD-22F4453D4D2A}" destId="{2CF9D668-79A8-4E3A-8416-D95C03387340}" srcOrd="0" destOrd="0" presId="urn:microsoft.com/office/officeart/2016/7/layout/RoundedRectangleTimeline"/>
    <dgm:cxn modelId="{04B3203D-B8B2-4CFF-97B0-3E54B8A32E9E}" srcId="{0F77BEF6-5DB1-4DE3-8595-26F6A75F55DB}" destId="{B7BE1B6D-34B5-4B7F-9DC6-847EE8E25C0D}" srcOrd="0" destOrd="0" parTransId="{47C2053F-AE8D-43AD-A37B-A8804D2185EB}" sibTransId="{206D5077-C666-4452-BD2D-A11BB77C06B6}"/>
    <dgm:cxn modelId="{C4A9C992-DD5B-4881-95A4-EAB2DDF90BB0}" type="presOf" srcId="{7D003647-2007-4FDB-9322-D51D4BD3F892}" destId="{AF791D72-CA3D-4E1E-8323-9F2DADB40AB3}" srcOrd="0" destOrd="0" presId="urn:microsoft.com/office/officeart/2016/7/layout/RoundedRectangleTimeline"/>
    <dgm:cxn modelId="{BF715FBC-8E2D-47C3-9536-415DB134026B}" srcId="{0F77BEF6-5DB1-4DE3-8595-26F6A75F55DB}" destId="{1E5441F8-59A5-4A5D-9C66-0ED4F6736416}" srcOrd="3" destOrd="0" parTransId="{9D17E2E3-C600-4D1C-BC3C-8021AAC7B088}" sibTransId="{A33829D4-066F-4E68-A484-B7DA794EA63C}"/>
    <dgm:cxn modelId="{03A07B83-0B2F-410B-8CFB-83E06DFC58F2}" type="presOf" srcId="{88B9A444-DD4E-43DD-9132-DE14FE0FBFDA}" destId="{99826378-4CBE-49F8-BD4F-067AA65D3FAE}" srcOrd="0" destOrd="0" presId="urn:microsoft.com/office/officeart/2016/7/layout/RoundedRectangleTimeline"/>
    <dgm:cxn modelId="{2D91C94D-2E73-4DCD-A8CE-8D791EADC88D}" type="presOf" srcId="{4FF7D50A-503F-46DE-89F8-D1C15B598D18}" destId="{41E8118F-BB29-4E5E-8871-F7EE3C3F87E0}" srcOrd="0" destOrd="0" presId="urn:microsoft.com/office/officeart/2016/7/layout/RoundedRectangleTimeline"/>
    <dgm:cxn modelId="{E0D0381E-D615-4436-A23A-25F8737C791A}" type="presParOf" srcId="{C510E858-519C-437F-A641-62C4A37713A1}" destId="{BA2FC497-54BD-43C8-B635-70ABBA6D1DC1}" srcOrd="0" destOrd="0" presId="urn:microsoft.com/office/officeart/2016/7/layout/RoundedRectangleTimeline"/>
    <dgm:cxn modelId="{39A906D1-C979-4385-ADF9-2DF78C6B7C86}" type="presParOf" srcId="{BA2FC497-54BD-43C8-B635-70ABBA6D1DC1}" destId="{83F8ACE8-97FA-409F-B331-0322FE5F887B}" srcOrd="0" destOrd="0" presId="urn:microsoft.com/office/officeart/2016/7/layout/RoundedRectangleTimeline"/>
    <dgm:cxn modelId="{B647303E-0115-45DF-8472-BC33913792BD}" type="presParOf" srcId="{BA2FC497-54BD-43C8-B635-70ABBA6D1DC1}" destId="{99826378-4CBE-49F8-BD4F-067AA65D3FAE}" srcOrd="1" destOrd="0" presId="urn:microsoft.com/office/officeart/2016/7/layout/RoundedRectangleTimeline"/>
    <dgm:cxn modelId="{F3D61D94-4D12-4A33-AA8C-BA9AB1854257}" type="presParOf" srcId="{BA2FC497-54BD-43C8-B635-70ABBA6D1DC1}" destId="{5C3028DF-15A8-4045-BCD5-788E70D1EE1B}" srcOrd="2" destOrd="0" presId="urn:microsoft.com/office/officeart/2016/7/layout/RoundedRectangleTimeline"/>
    <dgm:cxn modelId="{E98D4CA3-6A0A-4E47-B942-C65F02865B6F}" type="presParOf" srcId="{BA2FC497-54BD-43C8-B635-70ABBA6D1DC1}" destId="{B978B15A-E6B9-4B62-9CF9-B72CFE7C5952}" srcOrd="3" destOrd="0" presId="urn:microsoft.com/office/officeart/2016/7/layout/RoundedRectangleTimeline"/>
    <dgm:cxn modelId="{276A3DE2-25B3-40F5-9204-780CE6FFC9C4}" type="presParOf" srcId="{BA2FC497-54BD-43C8-B635-70ABBA6D1DC1}" destId="{2CC7541B-F492-472B-9455-B0693A13A926}" srcOrd="4" destOrd="0" presId="urn:microsoft.com/office/officeart/2016/7/layout/RoundedRectangleTimeline"/>
    <dgm:cxn modelId="{5E049CFA-96C5-47C0-AABF-5F76FAA1203E}" type="presParOf" srcId="{C510E858-519C-437F-A641-62C4A37713A1}" destId="{4343ACDA-2C66-4307-8154-5BB6A2D8AD5A}" srcOrd="1" destOrd="0" presId="urn:microsoft.com/office/officeart/2016/7/layout/RoundedRectangleTimeline"/>
    <dgm:cxn modelId="{4C9E2747-CC86-4573-9ABC-E6B40C6E12AF}" type="presParOf" srcId="{C510E858-519C-437F-A641-62C4A37713A1}" destId="{B62A5364-982F-4519-993E-401F553DBFB5}" srcOrd="2" destOrd="0" presId="urn:microsoft.com/office/officeart/2016/7/layout/RoundedRectangleTimeline"/>
    <dgm:cxn modelId="{9AD6926D-CF03-45F0-87A0-79FD741B1519}" type="presParOf" srcId="{B62A5364-982F-4519-993E-401F553DBFB5}" destId="{AF791D72-CA3D-4E1E-8323-9F2DADB40AB3}" srcOrd="0" destOrd="0" presId="urn:microsoft.com/office/officeart/2016/7/layout/RoundedRectangleTimeline"/>
    <dgm:cxn modelId="{9A46EB78-5913-4975-AF9A-3AA2DC5372E8}" type="presParOf" srcId="{B62A5364-982F-4519-993E-401F553DBFB5}" destId="{41E8118F-BB29-4E5E-8871-F7EE3C3F87E0}" srcOrd="1" destOrd="0" presId="urn:microsoft.com/office/officeart/2016/7/layout/RoundedRectangleTimeline"/>
    <dgm:cxn modelId="{4A5D3C6A-236B-4B0B-BF7E-021FFD4650C9}" type="presParOf" srcId="{B62A5364-982F-4519-993E-401F553DBFB5}" destId="{526C005A-C346-4C8D-B7A3-7A62A4149D0B}" srcOrd="2" destOrd="0" presId="urn:microsoft.com/office/officeart/2016/7/layout/RoundedRectangleTimeline"/>
    <dgm:cxn modelId="{81022A48-B137-4920-BBD9-2C29A72A6047}" type="presParOf" srcId="{B62A5364-982F-4519-993E-401F553DBFB5}" destId="{C173897E-13B6-4F29-9B36-382FAE0F916C}" srcOrd="3" destOrd="0" presId="urn:microsoft.com/office/officeart/2016/7/layout/RoundedRectangleTimeline"/>
    <dgm:cxn modelId="{6C06682A-29CF-4FA1-8270-0271D0475505}" type="presParOf" srcId="{B62A5364-982F-4519-993E-401F553DBFB5}" destId="{9678B610-2AE1-492F-8495-E2A306FE86F8}" srcOrd="4" destOrd="0" presId="urn:microsoft.com/office/officeart/2016/7/layout/RoundedRectangleTimeline"/>
    <dgm:cxn modelId="{766E5550-5347-47FA-9C3D-4CE8451710C3}" type="presParOf" srcId="{C510E858-519C-437F-A641-62C4A37713A1}" destId="{C2388A1A-085B-48DF-8AE7-7A7F8AABBBB6}" srcOrd="3" destOrd="0" presId="urn:microsoft.com/office/officeart/2016/7/layout/RoundedRectangleTimeline"/>
    <dgm:cxn modelId="{CA9FBDD1-2409-4FDF-BDBF-131EA93CB17C}" type="presParOf" srcId="{C510E858-519C-437F-A641-62C4A37713A1}" destId="{AA176DA3-7FEF-43E5-BA6E-D214B83C2AD3}" srcOrd="4" destOrd="0" presId="urn:microsoft.com/office/officeart/2016/7/layout/RoundedRectangleTimeline"/>
    <dgm:cxn modelId="{F0F42C21-AF91-4DB3-88A5-F1C3D6A45EF7}" type="presParOf" srcId="{AA176DA3-7FEF-43E5-BA6E-D214B83C2AD3}" destId="{52745725-4B88-408C-BC3A-98D310F1A04B}" srcOrd="0" destOrd="0" presId="urn:microsoft.com/office/officeart/2016/7/layout/RoundedRectangleTimeline"/>
    <dgm:cxn modelId="{ABC2BD7D-64F2-432C-8895-1ACF8C6021EC}" type="presParOf" srcId="{AA176DA3-7FEF-43E5-BA6E-D214B83C2AD3}" destId="{842939FE-FD91-4341-A795-9C4EC2DB149E}" srcOrd="1" destOrd="0" presId="urn:microsoft.com/office/officeart/2016/7/layout/RoundedRectangleTimeline"/>
    <dgm:cxn modelId="{EC5CDC11-4B75-4700-9191-827D46B3BD50}" type="presParOf" srcId="{AA176DA3-7FEF-43E5-BA6E-D214B83C2AD3}" destId="{003577CD-F59A-410F-A048-1877B8701C05}" srcOrd="2" destOrd="0" presId="urn:microsoft.com/office/officeart/2016/7/layout/RoundedRectangleTimeline"/>
    <dgm:cxn modelId="{106D80E9-3A19-49C5-A10A-F751F75B0017}" type="presParOf" srcId="{AA176DA3-7FEF-43E5-BA6E-D214B83C2AD3}" destId="{F1F67615-CA9F-4EB5-B6A2-7ED28FE45DC2}" srcOrd="3" destOrd="0" presId="urn:microsoft.com/office/officeart/2016/7/layout/RoundedRectangleTimeline"/>
    <dgm:cxn modelId="{B17413A8-E6FA-44DC-BA36-8DA6DABD8334}" type="presParOf" srcId="{AA176DA3-7FEF-43E5-BA6E-D214B83C2AD3}" destId="{4EB039F6-F42A-4C5F-BA3A-46D9BA46020B}" srcOrd="4" destOrd="0" presId="urn:microsoft.com/office/officeart/2016/7/layout/RoundedRectangleTimeline"/>
    <dgm:cxn modelId="{954A6045-427D-4F25-8D11-80676B9B3D2F}" type="presParOf" srcId="{C510E858-519C-437F-A641-62C4A37713A1}" destId="{69BBDF9C-0CE7-471B-A606-CD4D6BDA0F3A}" srcOrd="5" destOrd="0" presId="urn:microsoft.com/office/officeart/2016/7/layout/RoundedRectangleTimeline"/>
    <dgm:cxn modelId="{B1DB3832-C150-4D44-9DF0-2AE022D9A109}" type="presParOf" srcId="{C510E858-519C-437F-A641-62C4A37713A1}" destId="{0180DF83-F70D-47DF-B030-B6B1E12E62E1}" srcOrd="6" destOrd="0" presId="urn:microsoft.com/office/officeart/2016/7/layout/RoundedRectangleTimeline"/>
    <dgm:cxn modelId="{905257C2-FB36-40E6-89BD-6BCA96E3657E}" type="presParOf" srcId="{0180DF83-F70D-47DF-B030-B6B1E12E62E1}" destId="{33618326-AFF6-4D74-B464-62E7349F85EC}" srcOrd="0" destOrd="0" presId="urn:microsoft.com/office/officeart/2016/7/layout/RoundedRectangleTimeline"/>
    <dgm:cxn modelId="{22CD0E59-8908-4EE4-BCA6-ECED0F5307A7}" type="presParOf" srcId="{0180DF83-F70D-47DF-B030-B6B1E12E62E1}" destId="{E69C106C-1F79-4ABC-8AFF-BD33C19384C2}" srcOrd="1" destOrd="0" presId="urn:microsoft.com/office/officeart/2016/7/layout/RoundedRectangleTimeline"/>
    <dgm:cxn modelId="{F9AD4C00-5F39-49DF-B343-170962E6A395}" type="presParOf" srcId="{0180DF83-F70D-47DF-B030-B6B1E12E62E1}" destId="{8534B0BE-5C5D-4727-A728-29929A0532AE}" srcOrd="2" destOrd="0" presId="urn:microsoft.com/office/officeart/2016/7/layout/RoundedRectangleTimeline"/>
    <dgm:cxn modelId="{C154F081-CD83-41C3-A5CA-6E23D83071C1}" type="presParOf" srcId="{0180DF83-F70D-47DF-B030-B6B1E12E62E1}" destId="{C1389073-0A18-4AFC-9649-304A4DFB96DA}" srcOrd="3" destOrd="0" presId="urn:microsoft.com/office/officeart/2016/7/layout/RoundedRectangleTimeline"/>
    <dgm:cxn modelId="{8E5C1646-C8B1-4588-AA25-38D0807266BB}" type="presParOf" srcId="{0180DF83-F70D-47DF-B030-B6B1E12E62E1}" destId="{33AFE3E8-EEB1-4CD0-A9BB-75FF678BB97D}" srcOrd="4" destOrd="0" presId="urn:microsoft.com/office/officeart/2016/7/layout/RoundedRectangleTimeline"/>
    <dgm:cxn modelId="{8A635ECE-FF09-4C52-8050-8D0EF6F569AB}" type="presParOf" srcId="{C510E858-519C-437F-A641-62C4A37713A1}" destId="{B06F9420-DE59-4A71-8650-2655C0D5A690}" srcOrd="7" destOrd="0" presId="urn:microsoft.com/office/officeart/2016/7/layout/RoundedRectangleTimeline"/>
    <dgm:cxn modelId="{2732E240-BA3A-4BAD-9939-CDEE154B3C09}" type="presParOf" srcId="{C510E858-519C-437F-A641-62C4A37713A1}" destId="{7448DEAF-5179-48E5-BD08-3FE7533201CC}" srcOrd="8" destOrd="0" presId="urn:microsoft.com/office/officeart/2016/7/layout/RoundedRectangleTimeline"/>
    <dgm:cxn modelId="{C6BCE214-14FB-4A8F-BD50-89642255213F}" type="presParOf" srcId="{7448DEAF-5179-48E5-BD08-3FE7533201CC}" destId="{2CF9D668-79A8-4E3A-8416-D95C03387340}" srcOrd="0" destOrd="0" presId="urn:microsoft.com/office/officeart/2016/7/layout/RoundedRectangleTimeline"/>
    <dgm:cxn modelId="{FE0C6E1B-BA0D-49ED-B1D4-169731F2FAAF}" type="presParOf" srcId="{7448DEAF-5179-48E5-BD08-3FE7533201CC}" destId="{F25CD698-72A3-48DA-8264-46DA00827FFB}" srcOrd="1" destOrd="0" presId="urn:microsoft.com/office/officeart/2016/7/layout/RoundedRectangleTimeline"/>
    <dgm:cxn modelId="{EC34A3E4-3D4D-40EC-8949-90E9B8F40C04}" type="presParOf" srcId="{7448DEAF-5179-48E5-BD08-3FE7533201CC}" destId="{37CA0B71-DB61-4826-A66A-AAF6B25790AA}" srcOrd="2" destOrd="0" presId="urn:microsoft.com/office/officeart/2016/7/layout/RoundedRectangleTimeline"/>
    <dgm:cxn modelId="{52020FA0-E726-4234-8462-F6C3AD248BE3}" type="presParOf" srcId="{7448DEAF-5179-48E5-BD08-3FE7533201CC}" destId="{C88E30BF-CEE9-4C1D-8C98-6268426D2BCA}" srcOrd="3" destOrd="0" presId="urn:microsoft.com/office/officeart/2016/7/layout/RoundedRectangleTimeline"/>
    <dgm:cxn modelId="{39D9450F-623E-4F59-B640-8A33ACD09AF6}" type="presParOf" srcId="{7448DEAF-5179-48E5-BD08-3FE7533201CC}" destId="{15B45D3F-8355-4180-9A1C-EC5446DD1B71}" srcOrd="4" destOrd="0" presId="urn:microsoft.com/office/officeart/2016/7/layout/RoundedRectangle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47CBC4-BF66-4A80-B581-4441F963475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0BF1DD8-B6B4-4FA3-8D05-C7DBE1FF5FC6}">
      <dgm:prSet phldrT="[Text]"/>
      <dgm:spPr/>
      <dgm:t>
        <a:bodyPr/>
        <a:lstStyle/>
        <a:p>
          <a:r>
            <a:rPr lang="en-US" dirty="0" smtClean="0"/>
            <a:t>Step 1</a:t>
          </a:r>
          <a:endParaRPr lang="en-US" dirty="0"/>
        </a:p>
      </dgm:t>
    </dgm:pt>
    <dgm:pt modelId="{BCC81FC2-FDFF-4FAE-B221-DE9F9422047A}" type="parTrans" cxnId="{01DAC114-7875-43AE-82E3-EF390C395E1F}">
      <dgm:prSet/>
      <dgm:spPr/>
      <dgm:t>
        <a:bodyPr/>
        <a:lstStyle/>
        <a:p>
          <a:endParaRPr lang="en-US"/>
        </a:p>
      </dgm:t>
    </dgm:pt>
    <dgm:pt modelId="{45577E3D-AEB5-496B-93B0-24FF5BCC1D53}" type="sibTrans" cxnId="{01DAC114-7875-43AE-82E3-EF390C395E1F}">
      <dgm:prSet/>
      <dgm:spPr/>
      <dgm:t>
        <a:bodyPr/>
        <a:lstStyle/>
        <a:p>
          <a:endParaRPr lang="en-US"/>
        </a:p>
      </dgm:t>
    </dgm:pt>
    <dgm:pt modelId="{A0D12B6A-1B56-466D-A58F-DFB5DB107773}">
      <dgm:prSet phldrT="[Text]"/>
      <dgm:spPr/>
      <dgm:t>
        <a:bodyPr/>
        <a:lstStyle/>
        <a:p>
          <a:r>
            <a:rPr lang="en-US" dirty="0" smtClean="0"/>
            <a:t>Selection of the Topic.</a:t>
          </a:r>
          <a:endParaRPr lang="en-US" dirty="0"/>
        </a:p>
      </dgm:t>
    </dgm:pt>
    <dgm:pt modelId="{6996AC05-E68C-4B6F-A3E7-730DD05E55A5}" type="parTrans" cxnId="{294C2340-A394-41F6-95D5-D255C42BF0C0}">
      <dgm:prSet/>
      <dgm:spPr/>
      <dgm:t>
        <a:bodyPr/>
        <a:lstStyle/>
        <a:p>
          <a:endParaRPr lang="en-US"/>
        </a:p>
      </dgm:t>
    </dgm:pt>
    <dgm:pt modelId="{752E678F-FCF9-411F-84FA-605C97E5F116}" type="sibTrans" cxnId="{294C2340-A394-41F6-95D5-D255C42BF0C0}">
      <dgm:prSet/>
      <dgm:spPr/>
      <dgm:t>
        <a:bodyPr/>
        <a:lstStyle/>
        <a:p>
          <a:endParaRPr lang="en-US"/>
        </a:p>
      </dgm:t>
    </dgm:pt>
    <dgm:pt modelId="{A29BE014-8E54-4533-A0D3-1508CF0095E9}">
      <dgm:prSet phldrT="[Text]"/>
      <dgm:spPr/>
      <dgm:t>
        <a:bodyPr/>
        <a:lstStyle/>
        <a:p>
          <a:r>
            <a:rPr lang="en-US" dirty="0" smtClean="0"/>
            <a:t>Sought permissions and approvals for the study.</a:t>
          </a:r>
          <a:endParaRPr lang="en-US" dirty="0"/>
        </a:p>
      </dgm:t>
    </dgm:pt>
    <dgm:pt modelId="{09046465-504F-4D0E-8625-1A61C6132492}" type="parTrans" cxnId="{2A1C74C9-9750-4A6B-B6CC-B60991926126}">
      <dgm:prSet/>
      <dgm:spPr/>
      <dgm:t>
        <a:bodyPr/>
        <a:lstStyle/>
        <a:p>
          <a:endParaRPr lang="en-US"/>
        </a:p>
      </dgm:t>
    </dgm:pt>
    <dgm:pt modelId="{C54EE009-D59E-45F3-AE38-B164B3B0E37A}" type="sibTrans" cxnId="{2A1C74C9-9750-4A6B-B6CC-B60991926126}">
      <dgm:prSet/>
      <dgm:spPr/>
      <dgm:t>
        <a:bodyPr/>
        <a:lstStyle/>
        <a:p>
          <a:endParaRPr lang="en-US"/>
        </a:p>
      </dgm:t>
    </dgm:pt>
    <dgm:pt modelId="{BD02E0FF-27EF-449A-B266-D19C8FA149EF}">
      <dgm:prSet phldrT="[Text]"/>
      <dgm:spPr/>
      <dgm:t>
        <a:bodyPr/>
        <a:lstStyle/>
        <a:p>
          <a:r>
            <a:rPr lang="en-US" dirty="0" smtClean="0"/>
            <a:t>Step 2</a:t>
          </a:r>
          <a:endParaRPr lang="en-US" dirty="0"/>
        </a:p>
      </dgm:t>
    </dgm:pt>
    <dgm:pt modelId="{F107D2AB-71A3-4365-9F7F-B3939216449A}" type="parTrans" cxnId="{91CAC8C3-0E94-4AFD-9751-F472B134DACA}">
      <dgm:prSet/>
      <dgm:spPr/>
      <dgm:t>
        <a:bodyPr/>
        <a:lstStyle/>
        <a:p>
          <a:endParaRPr lang="en-US"/>
        </a:p>
      </dgm:t>
    </dgm:pt>
    <dgm:pt modelId="{EA4543C2-0F93-4374-9CBC-7F2D91C8AC6C}" type="sibTrans" cxnId="{91CAC8C3-0E94-4AFD-9751-F472B134DACA}">
      <dgm:prSet/>
      <dgm:spPr/>
      <dgm:t>
        <a:bodyPr/>
        <a:lstStyle/>
        <a:p>
          <a:endParaRPr lang="en-US"/>
        </a:p>
      </dgm:t>
    </dgm:pt>
    <dgm:pt modelId="{8FA1CC43-D54E-41A3-AAF2-23CACA65865B}">
      <dgm:prSet phldrT="[Text]"/>
      <dgm:spPr/>
      <dgm:t>
        <a:bodyPr/>
        <a:lstStyle/>
        <a:p>
          <a:r>
            <a:rPr lang="en-US" dirty="0" smtClean="0"/>
            <a:t>Collection and collation of data fetched from states.</a:t>
          </a:r>
          <a:endParaRPr lang="en-US" dirty="0"/>
        </a:p>
      </dgm:t>
    </dgm:pt>
    <dgm:pt modelId="{053AAEE6-1F96-4C61-BB2A-9F41B0043EF5}" type="parTrans" cxnId="{AA47A0F2-B809-49D3-B6C6-83B8FE7344E5}">
      <dgm:prSet/>
      <dgm:spPr/>
      <dgm:t>
        <a:bodyPr/>
        <a:lstStyle/>
        <a:p>
          <a:endParaRPr lang="en-US"/>
        </a:p>
      </dgm:t>
    </dgm:pt>
    <dgm:pt modelId="{751ABF0B-15DD-463C-A105-440A04C12FC3}" type="sibTrans" cxnId="{AA47A0F2-B809-49D3-B6C6-83B8FE7344E5}">
      <dgm:prSet/>
      <dgm:spPr/>
      <dgm:t>
        <a:bodyPr/>
        <a:lstStyle/>
        <a:p>
          <a:endParaRPr lang="en-US"/>
        </a:p>
      </dgm:t>
    </dgm:pt>
    <dgm:pt modelId="{3D1B4006-86EE-4184-925D-D0C6F11F6C50}">
      <dgm:prSet phldrT="[Text]"/>
      <dgm:spPr/>
      <dgm:t>
        <a:bodyPr/>
        <a:lstStyle/>
        <a:p>
          <a:r>
            <a:rPr lang="en-US" dirty="0" smtClean="0"/>
            <a:t>Bifurcation of the CHCs among funded and non-funded under SSS </a:t>
          </a:r>
          <a:r>
            <a:rPr lang="en-US" dirty="0" err="1" smtClean="0"/>
            <a:t>programme</a:t>
          </a:r>
          <a:r>
            <a:rPr lang="en-US" dirty="0" smtClean="0"/>
            <a:t>.</a:t>
          </a:r>
          <a:endParaRPr lang="en-US" dirty="0"/>
        </a:p>
      </dgm:t>
    </dgm:pt>
    <dgm:pt modelId="{C8DA803E-E27D-450C-BF5C-C0F5856F17D3}" type="parTrans" cxnId="{90A075E8-5BCB-4D60-955C-D83CCC28DA50}">
      <dgm:prSet/>
      <dgm:spPr/>
      <dgm:t>
        <a:bodyPr/>
        <a:lstStyle/>
        <a:p>
          <a:endParaRPr lang="en-US"/>
        </a:p>
      </dgm:t>
    </dgm:pt>
    <dgm:pt modelId="{CFC09C36-FE78-4085-A014-D6CEF48B3A2E}" type="sibTrans" cxnId="{90A075E8-5BCB-4D60-955C-D83CCC28DA50}">
      <dgm:prSet/>
      <dgm:spPr/>
      <dgm:t>
        <a:bodyPr/>
        <a:lstStyle/>
        <a:p>
          <a:endParaRPr lang="en-US"/>
        </a:p>
      </dgm:t>
    </dgm:pt>
    <dgm:pt modelId="{319FB37D-941D-43F7-B8DA-79663E377673}">
      <dgm:prSet phldrT="[Text]"/>
      <dgm:spPr/>
      <dgm:t>
        <a:bodyPr/>
        <a:lstStyle/>
        <a:p>
          <a:r>
            <a:rPr lang="en-US" dirty="0" smtClean="0"/>
            <a:t>Step 3</a:t>
          </a:r>
          <a:endParaRPr lang="en-US" dirty="0"/>
        </a:p>
      </dgm:t>
    </dgm:pt>
    <dgm:pt modelId="{E9D160CD-B675-4B65-842F-7F9B7E5A94D7}" type="parTrans" cxnId="{EA62FAB6-CB95-4A8D-91A2-AA65A84C8228}">
      <dgm:prSet/>
      <dgm:spPr/>
      <dgm:t>
        <a:bodyPr/>
        <a:lstStyle/>
        <a:p>
          <a:endParaRPr lang="en-US"/>
        </a:p>
      </dgm:t>
    </dgm:pt>
    <dgm:pt modelId="{988BBCE6-A6BA-466C-8AAF-D2414C4A12B3}" type="sibTrans" cxnId="{EA62FAB6-CB95-4A8D-91A2-AA65A84C8228}">
      <dgm:prSet/>
      <dgm:spPr/>
      <dgm:t>
        <a:bodyPr/>
        <a:lstStyle/>
        <a:p>
          <a:endParaRPr lang="en-US"/>
        </a:p>
      </dgm:t>
    </dgm:pt>
    <dgm:pt modelId="{767CA03E-EB78-447C-A531-A424B2E7A097}">
      <dgm:prSet phldrT="[Text]"/>
      <dgm:spPr/>
      <dgm:t>
        <a:bodyPr/>
        <a:lstStyle/>
        <a:p>
          <a:r>
            <a:rPr lang="en-US" dirty="0" smtClean="0"/>
            <a:t>Collation of data according to the Objectives.</a:t>
          </a:r>
          <a:endParaRPr lang="en-US" dirty="0"/>
        </a:p>
      </dgm:t>
    </dgm:pt>
    <dgm:pt modelId="{B41AF91A-8D81-4E70-ADE1-D806D3D55189}" type="parTrans" cxnId="{963A8153-7312-4CE8-9E48-DCFFB0896DF6}">
      <dgm:prSet/>
      <dgm:spPr/>
      <dgm:t>
        <a:bodyPr/>
        <a:lstStyle/>
        <a:p>
          <a:endParaRPr lang="en-US"/>
        </a:p>
      </dgm:t>
    </dgm:pt>
    <dgm:pt modelId="{1B1FB2D9-3795-42A8-9C7A-F1685677ED16}" type="sibTrans" cxnId="{963A8153-7312-4CE8-9E48-DCFFB0896DF6}">
      <dgm:prSet/>
      <dgm:spPr/>
      <dgm:t>
        <a:bodyPr/>
        <a:lstStyle/>
        <a:p>
          <a:endParaRPr lang="en-US"/>
        </a:p>
      </dgm:t>
    </dgm:pt>
    <dgm:pt modelId="{1554AAE6-9DC6-48EF-B68E-DBA7D0D8C1AE}">
      <dgm:prSet phldrT="[Text]"/>
      <dgm:spPr/>
      <dgm:t>
        <a:bodyPr/>
        <a:lstStyle/>
        <a:p>
          <a:r>
            <a:rPr lang="en-US" dirty="0" smtClean="0"/>
            <a:t>Step 6</a:t>
          </a:r>
          <a:endParaRPr lang="en-US" dirty="0"/>
        </a:p>
      </dgm:t>
    </dgm:pt>
    <dgm:pt modelId="{5F9E9CF4-710B-4479-83F3-A1DD68D3DFA8}" type="parTrans" cxnId="{FB16323C-7876-4111-9FA1-DACE098286EE}">
      <dgm:prSet/>
      <dgm:spPr/>
      <dgm:t>
        <a:bodyPr/>
        <a:lstStyle/>
        <a:p>
          <a:endParaRPr lang="en-US"/>
        </a:p>
      </dgm:t>
    </dgm:pt>
    <dgm:pt modelId="{429A4183-0F87-4251-B27A-BA3A93730A3C}" type="sibTrans" cxnId="{FB16323C-7876-4111-9FA1-DACE098286EE}">
      <dgm:prSet/>
      <dgm:spPr/>
      <dgm:t>
        <a:bodyPr/>
        <a:lstStyle/>
        <a:p>
          <a:endParaRPr lang="en-US"/>
        </a:p>
      </dgm:t>
    </dgm:pt>
    <dgm:pt modelId="{3FF48A5E-2785-4A47-8042-7A6C745E95C6}">
      <dgm:prSet phldrT="[Text]"/>
      <dgm:spPr/>
      <dgm:t>
        <a:bodyPr/>
        <a:lstStyle/>
        <a:p>
          <a:r>
            <a:rPr lang="en-US" dirty="0" smtClean="0"/>
            <a:t>Reviewing the </a:t>
          </a:r>
          <a:r>
            <a:rPr lang="en-US" dirty="0" err="1" smtClean="0"/>
            <a:t>Kayakalp</a:t>
          </a:r>
          <a:r>
            <a:rPr lang="en-US" dirty="0" smtClean="0"/>
            <a:t> Award status of these facilities.</a:t>
          </a:r>
          <a:endParaRPr lang="en-US" dirty="0"/>
        </a:p>
      </dgm:t>
    </dgm:pt>
    <dgm:pt modelId="{AC83960C-47FC-4258-9F78-5F0FCFBE1B50}" type="parTrans" cxnId="{7E9FD5E7-C41E-416A-8589-D845591DE13A}">
      <dgm:prSet/>
      <dgm:spPr/>
      <dgm:t>
        <a:bodyPr/>
        <a:lstStyle/>
        <a:p>
          <a:endParaRPr lang="en-US"/>
        </a:p>
      </dgm:t>
    </dgm:pt>
    <dgm:pt modelId="{E005F086-E6DC-4634-8B97-A2A4953A2848}" type="sibTrans" cxnId="{7E9FD5E7-C41E-416A-8589-D845591DE13A}">
      <dgm:prSet/>
      <dgm:spPr/>
      <dgm:t>
        <a:bodyPr/>
        <a:lstStyle/>
        <a:p>
          <a:endParaRPr lang="en-US"/>
        </a:p>
      </dgm:t>
    </dgm:pt>
    <dgm:pt modelId="{524C6659-7F45-49DA-A0E5-89FB7E4E2D04}">
      <dgm:prSet phldrT="[Text]"/>
      <dgm:spPr/>
      <dgm:t>
        <a:bodyPr/>
        <a:lstStyle/>
        <a:p>
          <a:r>
            <a:rPr lang="en-IN" dirty="0" smtClean="0"/>
            <a:t>CHCs which were already Awarded before launch of SSS programme  or before funding were removed.</a:t>
          </a:r>
          <a:endParaRPr lang="en-US" dirty="0"/>
        </a:p>
      </dgm:t>
    </dgm:pt>
    <dgm:pt modelId="{D3912DF8-58FF-4A6A-A4FC-3DA939107ECB}" type="sibTrans" cxnId="{3BCCACBE-5F0E-4BD2-8B7C-1B9B090BC08E}">
      <dgm:prSet/>
      <dgm:spPr/>
      <dgm:t>
        <a:bodyPr/>
        <a:lstStyle/>
        <a:p>
          <a:endParaRPr lang="en-US"/>
        </a:p>
      </dgm:t>
    </dgm:pt>
    <dgm:pt modelId="{D79DA1A8-090C-48F7-B83F-60DD6C0C87CE}" type="parTrans" cxnId="{3BCCACBE-5F0E-4BD2-8B7C-1B9B090BC08E}">
      <dgm:prSet/>
      <dgm:spPr/>
      <dgm:t>
        <a:bodyPr/>
        <a:lstStyle/>
        <a:p>
          <a:endParaRPr lang="en-US"/>
        </a:p>
      </dgm:t>
    </dgm:pt>
    <dgm:pt modelId="{E542F666-8D6D-44F2-A435-81BB89E558CF}">
      <dgm:prSet phldrT="[Text]"/>
      <dgm:spPr/>
      <dgm:t>
        <a:bodyPr/>
        <a:lstStyle/>
        <a:p>
          <a:r>
            <a:rPr lang="en-US" dirty="0" smtClean="0"/>
            <a:t>Step 4</a:t>
          </a:r>
          <a:endParaRPr lang="en-US" dirty="0"/>
        </a:p>
      </dgm:t>
    </dgm:pt>
    <dgm:pt modelId="{3C361A6F-D779-4D90-9980-A345D37DEE96}" type="sibTrans" cxnId="{164FB5CA-BFE6-4E15-B582-F914AA10E688}">
      <dgm:prSet/>
      <dgm:spPr/>
      <dgm:t>
        <a:bodyPr/>
        <a:lstStyle/>
        <a:p>
          <a:endParaRPr lang="en-US"/>
        </a:p>
      </dgm:t>
    </dgm:pt>
    <dgm:pt modelId="{A066CE45-B5BD-4B26-A345-BB5F1FE8A974}" type="parTrans" cxnId="{164FB5CA-BFE6-4E15-B582-F914AA10E688}">
      <dgm:prSet/>
      <dgm:spPr/>
      <dgm:t>
        <a:bodyPr/>
        <a:lstStyle/>
        <a:p>
          <a:endParaRPr lang="en-US"/>
        </a:p>
      </dgm:t>
    </dgm:pt>
    <dgm:pt modelId="{DDC7B4AB-4B4F-4F1C-B24E-DE0BA1C36E87}">
      <dgm:prSet phldrT="[Text]"/>
      <dgm:spPr/>
      <dgm:t>
        <a:bodyPr/>
        <a:lstStyle/>
        <a:p>
          <a:r>
            <a:rPr lang="en-IN" dirty="0" smtClean="0"/>
            <a:t>CHCs which have been Awarded more than once are counted one time only.</a:t>
          </a:r>
          <a:endParaRPr lang="en-US" dirty="0"/>
        </a:p>
      </dgm:t>
    </dgm:pt>
    <dgm:pt modelId="{AC0FD309-9E34-4577-89BD-6D3186EDCD43}" type="parTrans" cxnId="{B09B8668-A14B-4200-AE34-05B6346C5E6B}">
      <dgm:prSet/>
      <dgm:spPr/>
      <dgm:t>
        <a:bodyPr/>
        <a:lstStyle/>
        <a:p>
          <a:endParaRPr lang="en-US"/>
        </a:p>
      </dgm:t>
    </dgm:pt>
    <dgm:pt modelId="{A0FD56A9-F15F-49FB-AA8F-155FB5362991}" type="sibTrans" cxnId="{B09B8668-A14B-4200-AE34-05B6346C5E6B}">
      <dgm:prSet/>
      <dgm:spPr/>
      <dgm:t>
        <a:bodyPr/>
        <a:lstStyle/>
        <a:p>
          <a:endParaRPr lang="en-US"/>
        </a:p>
      </dgm:t>
    </dgm:pt>
    <dgm:pt modelId="{A2670ABB-F223-4A76-BDFA-7E55BFEFC37C}">
      <dgm:prSet phldrT="[Text]"/>
      <dgm:spPr/>
      <dgm:t>
        <a:bodyPr/>
        <a:lstStyle/>
        <a:p>
          <a:r>
            <a:rPr lang="en-US" dirty="0" smtClean="0"/>
            <a:t>Step 5</a:t>
          </a:r>
          <a:endParaRPr lang="en-US" dirty="0"/>
        </a:p>
      </dgm:t>
    </dgm:pt>
    <dgm:pt modelId="{D32DA1D8-8F64-4AD2-8F81-618FAE6239D0}" type="parTrans" cxnId="{AA87A08D-EE45-422C-AC48-05DF2DF43C61}">
      <dgm:prSet/>
      <dgm:spPr/>
      <dgm:t>
        <a:bodyPr/>
        <a:lstStyle/>
        <a:p>
          <a:endParaRPr lang="en-US"/>
        </a:p>
      </dgm:t>
    </dgm:pt>
    <dgm:pt modelId="{AFFB7C0A-799F-4D5E-9F0F-A6573D79A0B6}" type="sibTrans" cxnId="{AA87A08D-EE45-422C-AC48-05DF2DF43C61}">
      <dgm:prSet/>
      <dgm:spPr/>
      <dgm:t>
        <a:bodyPr/>
        <a:lstStyle/>
        <a:p>
          <a:endParaRPr lang="en-US"/>
        </a:p>
      </dgm:t>
    </dgm:pt>
    <dgm:pt modelId="{9E66DF96-B512-4795-96E6-9B107945F573}">
      <dgm:prSet phldrT="[Text]"/>
      <dgm:spPr/>
      <dgm:t>
        <a:bodyPr/>
        <a:lstStyle/>
        <a:p>
          <a:r>
            <a:rPr lang="en-US" dirty="0" smtClean="0"/>
            <a:t>Data Analysis and Interpretation.</a:t>
          </a:r>
          <a:endParaRPr lang="en-US" dirty="0"/>
        </a:p>
      </dgm:t>
    </dgm:pt>
    <dgm:pt modelId="{05A8B108-FB2C-4313-97AA-B614BC49D7DF}" type="parTrans" cxnId="{583969D9-F676-4317-A0AB-48A8AFF3E685}">
      <dgm:prSet/>
      <dgm:spPr/>
      <dgm:t>
        <a:bodyPr/>
        <a:lstStyle/>
        <a:p>
          <a:endParaRPr lang="en-US"/>
        </a:p>
      </dgm:t>
    </dgm:pt>
    <dgm:pt modelId="{07442D05-B39D-42A6-93F1-EB23D3A0042D}" type="sibTrans" cxnId="{583969D9-F676-4317-A0AB-48A8AFF3E685}">
      <dgm:prSet/>
      <dgm:spPr/>
      <dgm:t>
        <a:bodyPr/>
        <a:lstStyle/>
        <a:p>
          <a:endParaRPr lang="en-US"/>
        </a:p>
      </dgm:t>
    </dgm:pt>
    <dgm:pt modelId="{21C660BA-330F-4CB1-84FA-D268B98E6EA6}">
      <dgm:prSet phldrT="[Text]"/>
      <dgm:spPr/>
      <dgm:t>
        <a:bodyPr/>
        <a:lstStyle/>
        <a:p>
          <a:r>
            <a:rPr lang="en-US" dirty="0" smtClean="0"/>
            <a:t>Step 7</a:t>
          </a:r>
          <a:endParaRPr lang="en-US" dirty="0"/>
        </a:p>
      </dgm:t>
    </dgm:pt>
    <dgm:pt modelId="{D0B1922E-4699-4219-84E6-CEE3292E3AED}" type="parTrans" cxnId="{B6ED16E2-FEF3-4313-8068-56298B3A89D3}">
      <dgm:prSet/>
      <dgm:spPr/>
      <dgm:t>
        <a:bodyPr/>
        <a:lstStyle/>
        <a:p>
          <a:endParaRPr lang="en-US"/>
        </a:p>
      </dgm:t>
    </dgm:pt>
    <dgm:pt modelId="{5B85B838-E19D-4000-87D0-70E52150F803}" type="sibTrans" cxnId="{B6ED16E2-FEF3-4313-8068-56298B3A89D3}">
      <dgm:prSet/>
      <dgm:spPr/>
      <dgm:t>
        <a:bodyPr/>
        <a:lstStyle/>
        <a:p>
          <a:endParaRPr lang="en-US"/>
        </a:p>
      </dgm:t>
    </dgm:pt>
    <dgm:pt modelId="{BD61FA03-1DDE-4E70-9330-74C609AF3CBE}">
      <dgm:prSet phldrT="[Text]"/>
      <dgm:spPr/>
      <dgm:t>
        <a:bodyPr/>
        <a:lstStyle/>
        <a:p>
          <a:r>
            <a:rPr lang="en-US" dirty="0" smtClean="0"/>
            <a:t>Result formation</a:t>
          </a:r>
          <a:endParaRPr lang="en-US" dirty="0"/>
        </a:p>
      </dgm:t>
    </dgm:pt>
    <dgm:pt modelId="{9C523E1D-403D-4DE3-B0E8-BD7400D84E62}" type="parTrans" cxnId="{F13C5DE6-1E86-4A89-976E-C15D7D472AA2}">
      <dgm:prSet/>
      <dgm:spPr/>
      <dgm:t>
        <a:bodyPr/>
        <a:lstStyle/>
        <a:p>
          <a:endParaRPr lang="en-US"/>
        </a:p>
      </dgm:t>
    </dgm:pt>
    <dgm:pt modelId="{AB821DDF-511F-4BB2-B52C-8C22E76E7E50}" type="sibTrans" cxnId="{F13C5DE6-1E86-4A89-976E-C15D7D472AA2}">
      <dgm:prSet/>
      <dgm:spPr/>
      <dgm:t>
        <a:bodyPr/>
        <a:lstStyle/>
        <a:p>
          <a:endParaRPr lang="en-US"/>
        </a:p>
      </dgm:t>
    </dgm:pt>
    <dgm:pt modelId="{40A96466-A843-405B-A6A1-F312FD097E78}" type="pres">
      <dgm:prSet presAssocID="{0647CBC4-BF66-4A80-B581-4441F9634759}" presName="linearFlow" presStyleCnt="0">
        <dgm:presLayoutVars>
          <dgm:dir/>
          <dgm:animLvl val="lvl"/>
          <dgm:resizeHandles val="exact"/>
        </dgm:presLayoutVars>
      </dgm:prSet>
      <dgm:spPr/>
      <dgm:t>
        <a:bodyPr/>
        <a:lstStyle/>
        <a:p>
          <a:endParaRPr lang="en-US"/>
        </a:p>
      </dgm:t>
    </dgm:pt>
    <dgm:pt modelId="{94286A6E-DB56-44ED-83DB-A738537AE67A}" type="pres">
      <dgm:prSet presAssocID="{E0BF1DD8-B6B4-4FA3-8D05-C7DBE1FF5FC6}" presName="composite" presStyleCnt="0"/>
      <dgm:spPr/>
    </dgm:pt>
    <dgm:pt modelId="{64E6B81F-A74E-48EC-B491-B23CA8244A18}" type="pres">
      <dgm:prSet presAssocID="{E0BF1DD8-B6B4-4FA3-8D05-C7DBE1FF5FC6}" presName="parentText" presStyleLbl="alignNode1" presStyleIdx="0" presStyleCnt="7">
        <dgm:presLayoutVars>
          <dgm:chMax val="1"/>
          <dgm:bulletEnabled val="1"/>
        </dgm:presLayoutVars>
      </dgm:prSet>
      <dgm:spPr/>
      <dgm:t>
        <a:bodyPr/>
        <a:lstStyle/>
        <a:p>
          <a:endParaRPr lang="en-US"/>
        </a:p>
      </dgm:t>
    </dgm:pt>
    <dgm:pt modelId="{5088C71A-C32C-4ECC-9C1E-B6F47B601B21}" type="pres">
      <dgm:prSet presAssocID="{E0BF1DD8-B6B4-4FA3-8D05-C7DBE1FF5FC6}" presName="descendantText" presStyleLbl="alignAcc1" presStyleIdx="0" presStyleCnt="7">
        <dgm:presLayoutVars>
          <dgm:bulletEnabled val="1"/>
        </dgm:presLayoutVars>
      </dgm:prSet>
      <dgm:spPr/>
      <dgm:t>
        <a:bodyPr/>
        <a:lstStyle/>
        <a:p>
          <a:endParaRPr lang="en-US"/>
        </a:p>
      </dgm:t>
    </dgm:pt>
    <dgm:pt modelId="{E5520CDE-74BB-47B8-8085-D4B5AD12E5B7}" type="pres">
      <dgm:prSet presAssocID="{45577E3D-AEB5-496B-93B0-24FF5BCC1D53}" presName="sp" presStyleCnt="0"/>
      <dgm:spPr/>
    </dgm:pt>
    <dgm:pt modelId="{1D0B84A9-EAC9-4BA3-83E3-96DC0149EF74}" type="pres">
      <dgm:prSet presAssocID="{BD02E0FF-27EF-449A-B266-D19C8FA149EF}" presName="composite" presStyleCnt="0"/>
      <dgm:spPr/>
    </dgm:pt>
    <dgm:pt modelId="{350F84FB-4F89-4734-8335-6C348F3DD034}" type="pres">
      <dgm:prSet presAssocID="{BD02E0FF-27EF-449A-B266-D19C8FA149EF}" presName="parentText" presStyleLbl="alignNode1" presStyleIdx="1" presStyleCnt="7">
        <dgm:presLayoutVars>
          <dgm:chMax val="1"/>
          <dgm:bulletEnabled val="1"/>
        </dgm:presLayoutVars>
      </dgm:prSet>
      <dgm:spPr/>
      <dgm:t>
        <a:bodyPr/>
        <a:lstStyle/>
        <a:p>
          <a:endParaRPr lang="en-US"/>
        </a:p>
      </dgm:t>
    </dgm:pt>
    <dgm:pt modelId="{04AC62CE-4D26-45C4-AA89-93BCD2613C24}" type="pres">
      <dgm:prSet presAssocID="{BD02E0FF-27EF-449A-B266-D19C8FA149EF}" presName="descendantText" presStyleLbl="alignAcc1" presStyleIdx="1" presStyleCnt="7">
        <dgm:presLayoutVars>
          <dgm:bulletEnabled val="1"/>
        </dgm:presLayoutVars>
      </dgm:prSet>
      <dgm:spPr/>
      <dgm:t>
        <a:bodyPr/>
        <a:lstStyle/>
        <a:p>
          <a:endParaRPr lang="en-US"/>
        </a:p>
      </dgm:t>
    </dgm:pt>
    <dgm:pt modelId="{66F88164-C7CD-4232-8101-94394FA5476B}" type="pres">
      <dgm:prSet presAssocID="{EA4543C2-0F93-4374-9CBC-7F2D91C8AC6C}" presName="sp" presStyleCnt="0"/>
      <dgm:spPr/>
    </dgm:pt>
    <dgm:pt modelId="{2328C44B-D88A-47D9-8E80-FC5CAA55EA61}" type="pres">
      <dgm:prSet presAssocID="{319FB37D-941D-43F7-B8DA-79663E377673}" presName="composite" presStyleCnt="0"/>
      <dgm:spPr/>
    </dgm:pt>
    <dgm:pt modelId="{7974C8CE-C602-419A-A7A3-EB31D21E05A6}" type="pres">
      <dgm:prSet presAssocID="{319FB37D-941D-43F7-B8DA-79663E377673}" presName="parentText" presStyleLbl="alignNode1" presStyleIdx="2" presStyleCnt="7">
        <dgm:presLayoutVars>
          <dgm:chMax val="1"/>
          <dgm:bulletEnabled val="1"/>
        </dgm:presLayoutVars>
      </dgm:prSet>
      <dgm:spPr/>
      <dgm:t>
        <a:bodyPr/>
        <a:lstStyle/>
        <a:p>
          <a:endParaRPr lang="en-US"/>
        </a:p>
      </dgm:t>
    </dgm:pt>
    <dgm:pt modelId="{4A8A1F83-C8F3-4298-96CF-559075F48FA8}" type="pres">
      <dgm:prSet presAssocID="{319FB37D-941D-43F7-B8DA-79663E377673}" presName="descendantText" presStyleLbl="alignAcc1" presStyleIdx="2" presStyleCnt="7">
        <dgm:presLayoutVars>
          <dgm:bulletEnabled val="1"/>
        </dgm:presLayoutVars>
      </dgm:prSet>
      <dgm:spPr/>
      <dgm:t>
        <a:bodyPr/>
        <a:lstStyle/>
        <a:p>
          <a:endParaRPr lang="en-US"/>
        </a:p>
      </dgm:t>
    </dgm:pt>
    <dgm:pt modelId="{88373331-3899-4ECB-9046-443CF3F86A65}" type="pres">
      <dgm:prSet presAssocID="{988BBCE6-A6BA-466C-8AAF-D2414C4A12B3}" presName="sp" presStyleCnt="0"/>
      <dgm:spPr/>
    </dgm:pt>
    <dgm:pt modelId="{53B09886-6CB3-4456-A6DE-4145055AA8E3}" type="pres">
      <dgm:prSet presAssocID="{E542F666-8D6D-44F2-A435-81BB89E558CF}" presName="composite" presStyleCnt="0"/>
      <dgm:spPr/>
    </dgm:pt>
    <dgm:pt modelId="{B893DFAC-CE6C-4767-BB88-9967A5627310}" type="pres">
      <dgm:prSet presAssocID="{E542F666-8D6D-44F2-A435-81BB89E558CF}" presName="parentText" presStyleLbl="alignNode1" presStyleIdx="3" presStyleCnt="7">
        <dgm:presLayoutVars>
          <dgm:chMax val="1"/>
          <dgm:bulletEnabled val="1"/>
        </dgm:presLayoutVars>
      </dgm:prSet>
      <dgm:spPr/>
      <dgm:t>
        <a:bodyPr/>
        <a:lstStyle/>
        <a:p>
          <a:endParaRPr lang="en-US"/>
        </a:p>
      </dgm:t>
    </dgm:pt>
    <dgm:pt modelId="{A71A4187-74DC-44B5-880F-8FD4420C7982}" type="pres">
      <dgm:prSet presAssocID="{E542F666-8D6D-44F2-A435-81BB89E558CF}" presName="descendantText" presStyleLbl="alignAcc1" presStyleIdx="3" presStyleCnt="7">
        <dgm:presLayoutVars>
          <dgm:bulletEnabled val="1"/>
        </dgm:presLayoutVars>
      </dgm:prSet>
      <dgm:spPr/>
      <dgm:t>
        <a:bodyPr/>
        <a:lstStyle/>
        <a:p>
          <a:endParaRPr lang="en-US"/>
        </a:p>
      </dgm:t>
    </dgm:pt>
    <dgm:pt modelId="{152A5C55-F322-4DFF-8387-6421F10403F3}" type="pres">
      <dgm:prSet presAssocID="{3C361A6F-D779-4D90-9980-A345D37DEE96}" presName="sp" presStyleCnt="0"/>
      <dgm:spPr/>
    </dgm:pt>
    <dgm:pt modelId="{B934BBB3-03AD-4FD6-9033-83EF7AF273FF}" type="pres">
      <dgm:prSet presAssocID="{A2670ABB-F223-4A76-BDFA-7E55BFEFC37C}" presName="composite" presStyleCnt="0"/>
      <dgm:spPr/>
    </dgm:pt>
    <dgm:pt modelId="{478CAA35-9B78-40AF-BAE5-6A316BE8EB7C}" type="pres">
      <dgm:prSet presAssocID="{A2670ABB-F223-4A76-BDFA-7E55BFEFC37C}" presName="parentText" presStyleLbl="alignNode1" presStyleIdx="4" presStyleCnt="7">
        <dgm:presLayoutVars>
          <dgm:chMax val="1"/>
          <dgm:bulletEnabled val="1"/>
        </dgm:presLayoutVars>
      </dgm:prSet>
      <dgm:spPr/>
      <dgm:t>
        <a:bodyPr/>
        <a:lstStyle/>
        <a:p>
          <a:endParaRPr lang="en-US"/>
        </a:p>
      </dgm:t>
    </dgm:pt>
    <dgm:pt modelId="{F3D5F985-CABD-4B2A-A5A2-48BF9045D0EE}" type="pres">
      <dgm:prSet presAssocID="{A2670ABB-F223-4A76-BDFA-7E55BFEFC37C}" presName="descendantText" presStyleLbl="alignAcc1" presStyleIdx="4" presStyleCnt="7">
        <dgm:presLayoutVars>
          <dgm:bulletEnabled val="1"/>
        </dgm:presLayoutVars>
      </dgm:prSet>
      <dgm:spPr/>
      <dgm:t>
        <a:bodyPr/>
        <a:lstStyle/>
        <a:p>
          <a:endParaRPr lang="en-US"/>
        </a:p>
      </dgm:t>
    </dgm:pt>
    <dgm:pt modelId="{AB140AB0-1DF0-4E59-AE4E-A85C50CC3DD7}" type="pres">
      <dgm:prSet presAssocID="{AFFB7C0A-799F-4D5E-9F0F-A6573D79A0B6}" presName="sp" presStyleCnt="0"/>
      <dgm:spPr/>
    </dgm:pt>
    <dgm:pt modelId="{D46CA455-4350-411F-9955-851D020E036E}" type="pres">
      <dgm:prSet presAssocID="{1554AAE6-9DC6-48EF-B68E-DBA7D0D8C1AE}" presName="composite" presStyleCnt="0"/>
      <dgm:spPr/>
    </dgm:pt>
    <dgm:pt modelId="{2BD44CBA-ECA7-40BE-99D8-D043B912B328}" type="pres">
      <dgm:prSet presAssocID="{1554AAE6-9DC6-48EF-B68E-DBA7D0D8C1AE}" presName="parentText" presStyleLbl="alignNode1" presStyleIdx="5" presStyleCnt="7">
        <dgm:presLayoutVars>
          <dgm:chMax val="1"/>
          <dgm:bulletEnabled val="1"/>
        </dgm:presLayoutVars>
      </dgm:prSet>
      <dgm:spPr/>
      <dgm:t>
        <a:bodyPr/>
        <a:lstStyle/>
        <a:p>
          <a:endParaRPr lang="en-US"/>
        </a:p>
      </dgm:t>
    </dgm:pt>
    <dgm:pt modelId="{9B3022F9-2464-4A65-B6D9-63DB67786BBB}" type="pres">
      <dgm:prSet presAssocID="{1554AAE6-9DC6-48EF-B68E-DBA7D0D8C1AE}" presName="descendantText" presStyleLbl="alignAcc1" presStyleIdx="5" presStyleCnt="7">
        <dgm:presLayoutVars>
          <dgm:bulletEnabled val="1"/>
        </dgm:presLayoutVars>
      </dgm:prSet>
      <dgm:spPr/>
      <dgm:t>
        <a:bodyPr/>
        <a:lstStyle/>
        <a:p>
          <a:endParaRPr lang="en-US"/>
        </a:p>
      </dgm:t>
    </dgm:pt>
    <dgm:pt modelId="{483347CE-069E-49C2-83CD-ADB055567452}" type="pres">
      <dgm:prSet presAssocID="{429A4183-0F87-4251-B27A-BA3A93730A3C}" presName="sp" presStyleCnt="0"/>
      <dgm:spPr/>
    </dgm:pt>
    <dgm:pt modelId="{79EC4DB4-4CE6-4DDB-8000-761A1EA6E6B9}" type="pres">
      <dgm:prSet presAssocID="{21C660BA-330F-4CB1-84FA-D268B98E6EA6}" presName="composite" presStyleCnt="0"/>
      <dgm:spPr/>
    </dgm:pt>
    <dgm:pt modelId="{13DDDF05-7164-4742-AFF7-7BD978EAC3E5}" type="pres">
      <dgm:prSet presAssocID="{21C660BA-330F-4CB1-84FA-D268B98E6EA6}" presName="parentText" presStyleLbl="alignNode1" presStyleIdx="6" presStyleCnt="7">
        <dgm:presLayoutVars>
          <dgm:chMax val="1"/>
          <dgm:bulletEnabled val="1"/>
        </dgm:presLayoutVars>
      </dgm:prSet>
      <dgm:spPr/>
      <dgm:t>
        <a:bodyPr/>
        <a:lstStyle/>
        <a:p>
          <a:endParaRPr lang="en-US"/>
        </a:p>
      </dgm:t>
    </dgm:pt>
    <dgm:pt modelId="{18398C26-C0D3-4858-B51E-F7CBDD40D3F1}" type="pres">
      <dgm:prSet presAssocID="{21C660BA-330F-4CB1-84FA-D268B98E6EA6}" presName="descendantText" presStyleLbl="alignAcc1" presStyleIdx="6" presStyleCnt="7">
        <dgm:presLayoutVars>
          <dgm:bulletEnabled val="1"/>
        </dgm:presLayoutVars>
      </dgm:prSet>
      <dgm:spPr/>
      <dgm:t>
        <a:bodyPr/>
        <a:lstStyle/>
        <a:p>
          <a:endParaRPr lang="en-US"/>
        </a:p>
      </dgm:t>
    </dgm:pt>
  </dgm:ptLst>
  <dgm:cxnLst>
    <dgm:cxn modelId="{7502FDDD-F2C6-4E06-A4D4-B885CA5621D8}" type="presOf" srcId="{A29BE014-8E54-4533-A0D3-1508CF0095E9}" destId="{5088C71A-C32C-4ECC-9C1E-B6F47B601B21}" srcOrd="0" destOrd="1" presId="urn:microsoft.com/office/officeart/2005/8/layout/chevron2"/>
    <dgm:cxn modelId="{4543E743-751D-4776-A27F-A04701381B9C}" type="presOf" srcId="{524C6659-7F45-49DA-A0E5-89FB7E4E2D04}" destId="{A71A4187-74DC-44B5-880F-8FD4420C7982}" srcOrd="0" destOrd="0" presId="urn:microsoft.com/office/officeart/2005/8/layout/chevron2"/>
    <dgm:cxn modelId="{FB16323C-7876-4111-9FA1-DACE098286EE}" srcId="{0647CBC4-BF66-4A80-B581-4441F9634759}" destId="{1554AAE6-9DC6-48EF-B68E-DBA7D0D8C1AE}" srcOrd="5" destOrd="0" parTransId="{5F9E9CF4-710B-4479-83F3-A1DD68D3DFA8}" sibTransId="{429A4183-0F87-4251-B27A-BA3A93730A3C}"/>
    <dgm:cxn modelId="{36E506C0-F7D8-4A51-85A4-5510B63EFB4E}" type="presOf" srcId="{21C660BA-330F-4CB1-84FA-D268B98E6EA6}" destId="{13DDDF05-7164-4742-AFF7-7BD978EAC3E5}" srcOrd="0" destOrd="0" presId="urn:microsoft.com/office/officeart/2005/8/layout/chevron2"/>
    <dgm:cxn modelId="{8E3F1DCF-0DF9-468D-A063-E5E5253CCB78}" type="presOf" srcId="{E542F666-8D6D-44F2-A435-81BB89E558CF}" destId="{B893DFAC-CE6C-4767-BB88-9967A5627310}" srcOrd="0" destOrd="0" presId="urn:microsoft.com/office/officeart/2005/8/layout/chevron2"/>
    <dgm:cxn modelId="{615E6F33-DD81-4E7C-80CE-757B7F310AF3}" type="presOf" srcId="{9E66DF96-B512-4795-96E6-9B107945F573}" destId="{9B3022F9-2464-4A65-B6D9-63DB67786BBB}" srcOrd="0" destOrd="0" presId="urn:microsoft.com/office/officeart/2005/8/layout/chevron2"/>
    <dgm:cxn modelId="{AA47A0F2-B809-49D3-B6C6-83B8FE7344E5}" srcId="{BD02E0FF-27EF-449A-B266-D19C8FA149EF}" destId="{8FA1CC43-D54E-41A3-AAF2-23CACA65865B}" srcOrd="0" destOrd="0" parTransId="{053AAEE6-1F96-4C61-BB2A-9F41B0043EF5}" sibTransId="{751ABF0B-15DD-463C-A105-440A04C12FC3}"/>
    <dgm:cxn modelId="{F0855A00-0B8B-4A95-80EC-92ED1EFDD7D0}" type="presOf" srcId="{E0BF1DD8-B6B4-4FA3-8D05-C7DBE1FF5FC6}" destId="{64E6B81F-A74E-48EC-B491-B23CA8244A18}" srcOrd="0" destOrd="0" presId="urn:microsoft.com/office/officeart/2005/8/layout/chevron2"/>
    <dgm:cxn modelId="{B6ED16E2-FEF3-4313-8068-56298B3A89D3}" srcId="{0647CBC4-BF66-4A80-B581-4441F9634759}" destId="{21C660BA-330F-4CB1-84FA-D268B98E6EA6}" srcOrd="6" destOrd="0" parTransId="{D0B1922E-4699-4219-84E6-CEE3292E3AED}" sibTransId="{5B85B838-E19D-4000-87D0-70E52150F803}"/>
    <dgm:cxn modelId="{01DAC114-7875-43AE-82E3-EF390C395E1F}" srcId="{0647CBC4-BF66-4A80-B581-4441F9634759}" destId="{E0BF1DD8-B6B4-4FA3-8D05-C7DBE1FF5FC6}" srcOrd="0" destOrd="0" parTransId="{BCC81FC2-FDFF-4FAE-B221-DE9F9422047A}" sibTransId="{45577E3D-AEB5-496B-93B0-24FF5BCC1D53}"/>
    <dgm:cxn modelId="{0183C909-B448-427B-99E8-F8E093CE5C03}" type="presOf" srcId="{0647CBC4-BF66-4A80-B581-4441F9634759}" destId="{40A96466-A843-405B-A6A1-F312FD097E78}" srcOrd="0" destOrd="0" presId="urn:microsoft.com/office/officeart/2005/8/layout/chevron2"/>
    <dgm:cxn modelId="{EA62FAB6-CB95-4A8D-91A2-AA65A84C8228}" srcId="{0647CBC4-BF66-4A80-B581-4441F9634759}" destId="{319FB37D-941D-43F7-B8DA-79663E377673}" srcOrd="2" destOrd="0" parTransId="{E9D160CD-B675-4B65-842F-7F9B7E5A94D7}" sibTransId="{988BBCE6-A6BA-466C-8AAF-D2414C4A12B3}"/>
    <dgm:cxn modelId="{963A8153-7312-4CE8-9E48-DCFFB0896DF6}" srcId="{A2670ABB-F223-4A76-BDFA-7E55BFEFC37C}" destId="{767CA03E-EB78-447C-A531-A424B2E7A097}" srcOrd="0" destOrd="0" parTransId="{B41AF91A-8D81-4E70-ADE1-D806D3D55189}" sibTransId="{1B1FB2D9-3795-42A8-9C7A-F1685677ED16}"/>
    <dgm:cxn modelId="{4D3466F7-6214-4D75-9EF6-989DD45C3372}" type="presOf" srcId="{3FF48A5E-2785-4A47-8042-7A6C745E95C6}" destId="{4A8A1F83-C8F3-4298-96CF-559075F48FA8}" srcOrd="0" destOrd="0" presId="urn:microsoft.com/office/officeart/2005/8/layout/chevron2"/>
    <dgm:cxn modelId="{1330B0EC-6E94-41CD-98F9-E82940B81CB7}" type="presOf" srcId="{DDC7B4AB-4B4F-4F1C-B24E-DE0BA1C36E87}" destId="{A71A4187-74DC-44B5-880F-8FD4420C7982}" srcOrd="0" destOrd="1" presId="urn:microsoft.com/office/officeart/2005/8/layout/chevron2"/>
    <dgm:cxn modelId="{AA87A08D-EE45-422C-AC48-05DF2DF43C61}" srcId="{0647CBC4-BF66-4A80-B581-4441F9634759}" destId="{A2670ABB-F223-4A76-BDFA-7E55BFEFC37C}" srcOrd="4" destOrd="0" parTransId="{D32DA1D8-8F64-4AD2-8F81-618FAE6239D0}" sibTransId="{AFFB7C0A-799F-4D5E-9F0F-A6573D79A0B6}"/>
    <dgm:cxn modelId="{BB96BFBF-B1FA-4ECF-939D-3FE924751FBF}" type="presOf" srcId="{A0D12B6A-1B56-466D-A58F-DFB5DB107773}" destId="{5088C71A-C32C-4ECC-9C1E-B6F47B601B21}" srcOrd="0" destOrd="0" presId="urn:microsoft.com/office/officeart/2005/8/layout/chevron2"/>
    <dgm:cxn modelId="{6EA3765A-7E6D-42B2-8FC6-A05D19611FA8}" type="presOf" srcId="{1554AAE6-9DC6-48EF-B68E-DBA7D0D8C1AE}" destId="{2BD44CBA-ECA7-40BE-99D8-D043B912B328}" srcOrd="0" destOrd="0" presId="urn:microsoft.com/office/officeart/2005/8/layout/chevron2"/>
    <dgm:cxn modelId="{70208D12-70EE-4B48-A870-BEEC89F8E243}" type="presOf" srcId="{3D1B4006-86EE-4184-925D-D0C6F11F6C50}" destId="{04AC62CE-4D26-45C4-AA89-93BCD2613C24}" srcOrd="0" destOrd="1" presId="urn:microsoft.com/office/officeart/2005/8/layout/chevron2"/>
    <dgm:cxn modelId="{90A075E8-5BCB-4D60-955C-D83CCC28DA50}" srcId="{BD02E0FF-27EF-449A-B266-D19C8FA149EF}" destId="{3D1B4006-86EE-4184-925D-D0C6F11F6C50}" srcOrd="1" destOrd="0" parTransId="{C8DA803E-E27D-450C-BF5C-C0F5856F17D3}" sibTransId="{CFC09C36-FE78-4085-A014-D6CEF48B3A2E}"/>
    <dgm:cxn modelId="{7687F73B-C84D-4FE6-963C-81220DF4CDB2}" type="presOf" srcId="{BD61FA03-1DDE-4E70-9330-74C609AF3CBE}" destId="{18398C26-C0D3-4858-B51E-F7CBDD40D3F1}" srcOrd="0" destOrd="0" presId="urn:microsoft.com/office/officeart/2005/8/layout/chevron2"/>
    <dgm:cxn modelId="{2A1C74C9-9750-4A6B-B6CC-B60991926126}" srcId="{E0BF1DD8-B6B4-4FA3-8D05-C7DBE1FF5FC6}" destId="{A29BE014-8E54-4533-A0D3-1508CF0095E9}" srcOrd="1" destOrd="0" parTransId="{09046465-504F-4D0E-8625-1A61C6132492}" sibTransId="{C54EE009-D59E-45F3-AE38-B164B3B0E37A}"/>
    <dgm:cxn modelId="{3BCCACBE-5F0E-4BD2-8B7C-1B9B090BC08E}" srcId="{E542F666-8D6D-44F2-A435-81BB89E558CF}" destId="{524C6659-7F45-49DA-A0E5-89FB7E4E2D04}" srcOrd="0" destOrd="0" parTransId="{D79DA1A8-090C-48F7-B83F-60DD6C0C87CE}" sibTransId="{D3912DF8-58FF-4A6A-A4FC-3DA939107ECB}"/>
    <dgm:cxn modelId="{9FA84589-8DCC-4BA8-8AE4-5A71CC6DF4EB}" type="presOf" srcId="{319FB37D-941D-43F7-B8DA-79663E377673}" destId="{7974C8CE-C602-419A-A7A3-EB31D21E05A6}" srcOrd="0" destOrd="0" presId="urn:microsoft.com/office/officeart/2005/8/layout/chevron2"/>
    <dgm:cxn modelId="{1C7A38C5-0C63-43AB-AFE3-8AA0A2B13900}" type="presOf" srcId="{767CA03E-EB78-447C-A531-A424B2E7A097}" destId="{F3D5F985-CABD-4B2A-A5A2-48BF9045D0EE}" srcOrd="0" destOrd="0" presId="urn:microsoft.com/office/officeart/2005/8/layout/chevron2"/>
    <dgm:cxn modelId="{846B7217-5FD2-4406-92AE-EF57100DC110}" type="presOf" srcId="{A2670ABB-F223-4A76-BDFA-7E55BFEFC37C}" destId="{478CAA35-9B78-40AF-BAE5-6A316BE8EB7C}" srcOrd="0" destOrd="0" presId="urn:microsoft.com/office/officeart/2005/8/layout/chevron2"/>
    <dgm:cxn modelId="{60B24E29-3EEA-40CE-91C4-84067CD0D36C}" type="presOf" srcId="{8FA1CC43-D54E-41A3-AAF2-23CACA65865B}" destId="{04AC62CE-4D26-45C4-AA89-93BCD2613C24}" srcOrd="0" destOrd="0" presId="urn:microsoft.com/office/officeart/2005/8/layout/chevron2"/>
    <dgm:cxn modelId="{164FB5CA-BFE6-4E15-B582-F914AA10E688}" srcId="{0647CBC4-BF66-4A80-B581-4441F9634759}" destId="{E542F666-8D6D-44F2-A435-81BB89E558CF}" srcOrd="3" destOrd="0" parTransId="{A066CE45-B5BD-4B26-A345-BB5F1FE8A974}" sibTransId="{3C361A6F-D779-4D90-9980-A345D37DEE96}"/>
    <dgm:cxn modelId="{294C2340-A394-41F6-95D5-D255C42BF0C0}" srcId="{E0BF1DD8-B6B4-4FA3-8D05-C7DBE1FF5FC6}" destId="{A0D12B6A-1B56-466D-A58F-DFB5DB107773}" srcOrd="0" destOrd="0" parTransId="{6996AC05-E68C-4B6F-A3E7-730DD05E55A5}" sibTransId="{752E678F-FCF9-411F-84FA-605C97E5F116}"/>
    <dgm:cxn modelId="{91CAC8C3-0E94-4AFD-9751-F472B134DACA}" srcId="{0647CBC4-BF66-4A80-B581-4441F9634759}" destId="{BD02E0FF-27EF-449A-B266-D19C8FA149EF}" srcOrd="1" destOrd="0" parTransId="{F107D2AB-71A3-4365-9F7F-B3939216449A}" sibTransId="{EA4543C2-0F93-4374-9CBC-7F2D91C8AC6C}"/>
    <dgm:cxn modelId="{C8005D9C-F54E-447E-BEA7-572D75F5160B}" type="presOf" srcId="{BD02E0FF-27EF-449A-B266-D19C8FA149EF}" destId="{350F84FB-4F89-4734-8335-6C348F3DD034}" srcOrd="0" destOrd="0" presId="urn:microsoft.com/office/officeart/2005/8/layout/chevron2"/>
    <dgm:cxn modelId="{7E9FD5E7-C41E-416A-8589-D845591DE13A}" srcId="{319FB37D-941D-43F7-B8DA-79663E377673}" destId="{3FF48A5E-2785-4A47-8042-7A6C745E95C6}" srcOrd="0" destOrd="0" parTransId="{AC83960C-47FC-4258-9F78-5F0FCFBE1B50}" sibTransId="{E005F086-E6DC-4634-8B97-A2A4953A2848}"/>
    <dgm:cxn modelId="{583969D9-F676-4317-A0AB-48A8AFF3E685}" srcId="{1554AAE6-9DC6-48EF-B68E-DBA7D0D8C1AE}" destId="{9E66DF96-B512-4795-96E6-9B107945F573}" srcOrd="0" destOrd="0" parTransId="{05A8B108-FB2C-4313-97AA-B614BC49D7DF}" sibTransId="{07442D05-B39D-42A6-93F1-EB23D3A0042D}"/>
    <dgm:cxn modelId="{B09B8668-A14B-4200-AE34-05B6346C5E6B}" srcId="{E542F666-8D6D-44F2-A435-81BB89E558CF}" destId="{DDC7B4AB-4B4F-4F1C-B24E-DE0BA1C36E87}" srcOrd="1" destOrd="0" parTransId="{AC0FD309-9E34-4577-89BD-6D3186EDCD43}" sibTransId="{A0FD56A9-F15F-49FB-AA8F-155FB5362991}"/>
    <dgm:cxn modelId="{F13C5DE6-1E86-4A89-976E-C15D7D472AA2}" srcId="{21C660BA-330F-4CB1-84FA-D268B98E6EA6}" destId="{BD61FA03-1DDE-4E70-9330-74C609AF3CBE}" srcOrd="0" destOrd="0" parTransId="{9C523E1D-403D-4DE3-B0E8-BD7400D84E62}" sibTransId="{AB821DDF-511F-4BB2-B52C-8C22E76E7E50}"/>
    <dgm:cxn modelId="{2FD75A2A-9040-4B2B-A668-CD9AF486DD09}" type="presParOf" srcId="{40A96466-A843-405B-A6A1-F312FD097E78}" destId="{94286A6E-DB56-44ED-83DB-A738537AE67A}" srcOrd="0" destOrd="0" presId="urn:microsoft.com/office/officeart/2005/8/layout/chevron2"/>
    <dgm:cxn modelId="{AE658BCE-7477-478C-80D7-2E468F19BA0F}" type="presParOf" srcId="{94286A6E-DB56-44ED-83DB-A738537AE67A}" destId="{64E6B81F-A74E-48EC-B491-B23CA8244A18}" srcOrd="0" destOrd="0" presId="urn:microsoft.com/office/officeart/2005/8/layout/chevron2"/>
    <dgm:cxn modelId="{853B192E-E765-438E-AC49-85B887FA1A6E}" type="presParOf" srcId="{94286A6E-DB56-44ED-83DB-A738537AE67A}" destId="{5088C71A-C32C-4ECC-9C1E-B6F47B601B21}" srcOrd="1" destOrd="0" presId="urn:microsoft.com/office/officeart/2005/8/layout/chevron2"/>
    <dgm:cxn modelId="{DEAA7AF8-461B-4A71-8483-F71841FF5236}" type="presParOf" srcId="{40A96466-A843-405B-A6A1-F312FD097E78}" destId="{E5520CDE-74BB-47B8-8085-D4B5AD12E5B7}" srcOrd="1" destOrd="0" presId="urn:microsoft.com/office/officeart/2005/8/layout/chevron2"/>
    <dgm:cxn modelId="{3170DB72-7F3A-4E9A-9991-D4C630B3184E}" type="presParOf" srcId="{40A96466-A843-405B-A6A1-F312FD097E78}" destId="{1D0B84A9-EAC9-4BA3-83E3-96DC0149EF74}" srcOrd="2" destOrd="0" presId="urn:microsoft.com/office/officeart/2005/8/layout/chevron2"/>
    <dgm:cxn modelId="{2D0E000B-FF67-4BC1-9270-5E3CA3E86BAD}" type="presParOf" srcId="{1D0B84A9-EAC9-4BA3-83E3-96DC0149EF74}" destId="{350F84FB-4F89-4734-8335-6C348F3DD034}" srcOrd="0" destOrd="0" presId="urn:microsoft.com/office/officeart/2005/8/layout/chevron2"/>
    <dgm:cxn modelId="{B2797370-7C8F-4044-BBC9-6E776A3ED5CB}" type="presParOf" srcId="{1D0B84A9-EAC9-4BA3-83E3-96DC0149EF74}" destId="{04AC62CE-4D26-45C4-AA89-93BCD2613C24}" srcOrd="1" destOrd="0" presId="urn:microsoft.com/office/officeart/2005/8/layout/chevron2"/>
    <dgm:cxn modelId="{8E17E72A-3D39-42D3-932F-18076E2C0EA4}" type="presParOf" srcId="{40A96466-A843-405B-A6A1-F312FD097E78}" destId="{66F88164-C7CD-4232-8101-94394FA5476B}" srcOrd="3" destOrd="0" presId="urn:microsoft.com/office/officeart/2005/8/layout/chevron2"/>
    <dgm:cxn modelId="{C4F4FD37-9A92-46AF-803A-F391CFE879CC}" type="presParOf" srcId="{40A96466-A843-405B-A6A1-F312FD097E78}" destId="{2328C44B-D88A-47D9-8E80-FC5CAA55EA61}" srcOrd="4" destOrd="0" presId="urn:microsoft.com/office/officeart/2005/8/layout/chevron2"/>
    <dgm:cxn modelId="{A58173F4-7913-4283-A127-F4A8146C55FE}" type="presParOf" srcId="{2328C44B-D88A-47D9-8E80-FC5CAA55EA61}" destId="{7974C8CE-C602-419A-A7A3-EB31D21E05A6}" srcOrd="0" destOrd="0" presId="urn:microsoft.com/office/officeart/2005/8/layout/chevron2"/>
    <dgm:cxn modelId="{8834E598-E3E6-4F2B-98C8-BEC901B9B981}" type="presParOf" srcId="{2328C44B-D88A-47D9-8E80-FC5CAA55EA61}" destId="{4A8A1F83-C8F3-4298-96CF-559075F48FA8}" srcOrd="1" destOrd="0" presId="urn:microsoft.com/office/officeart/2005/8/layout/chevron2"/>
    <dgm:cxn modelId="{29B1C079-3F9B-4037-B52D-9C9A167D5C8B}" type="presParOf" srcId="{40A96466-A843-405B-A6A1-F312FD097E78}" destId="{88373331-3899-4ECB-9046-443CF3F86A65}" srcOrd="5" destOrd="0" presId="urn:microsoft.com/office/officeart/2005/8/layout/chevron2"/>
    <dgm:cxn modelId="{0880BEEE-D169-44C7-B191-0E24B5D919D4}" type="presParOf" srcId="{40A96466-A843-405B-A6A1-F312FD097E78}" destId="{53B09886-6CB3-4456-A6DE-4145055AA8E3}" srcOrd="6" destOrd="0" presId="urn:microsoft.com/office/officeart/2005/8/layout/chevron2"/>
    <dgm:cxn modelId="{F8F51419-C768-47FD-9DC8-1DA519922994}" type="presParOf" srcId="{53B09886-6CB3-4456-A6DE-4145055AA8E3}" destId="{B893DFAC-CE6C-4767-BB88-9967A5627310}" srcOrd="0" destOrd="0" presId="urn:microsoft.com/office/officeart/2005/8/layout/chevron2"/>
    <dgm:cxn modelId="{18963D50-12D1-42D9-9358-8184D1CA17E1}" type="presParOf" srcId="{53B09886-6CB3-4456-A6DE-4145055AA8E3}" destId="{A71A4187-74DC-44B5-880F-8FD4420C7982}" srcOrd="1" destOrd="0" presId="urn:microsoft.com/office/officeart/2005/8/layout/chevron2"/>
    <dgm:cxn modelId="{F9560999-ACF8-4311-B003-4A2E9826EB79}" type="presParOf" srcId="{40A96466-A843-405B-A6A1-F312FD097E78}" destId="{152A5C55-F322-4DFF-8387-6421F10403F3}" srcOrd="7" destOrd="0" presId="urn:microsoft.com/office/officeart/2005/8/layout/chevron2"/>
    <dgm:cxn modelId="{F2FDAD81-53A1-437E-9D30-E0437BD3A43F}" type="presParOf" srcId="{40A96466-A843-405B-A6A1-F312FD097E78}" destId="{B934BBB3-03AD-4FD6-9033-83EF7AF273FF}" srcOrd="8" destOrd="0" presId="urn:microsoft.com/office/officeart/2005/8/layout/chevron2"/>
    <dgm:cxn modelId="{F7C80C43-0C33-4139-BDE4-FD5E0E54210F}" type="presParOf" srcId="{B934BBB3-03AD-4FD6-9033-83EF7AF273FF}" destId="{478CAA35-9B78-40AF-BAE5-6A316BE8EB7C}" srcOrd="0" destOrd="0" presId="urn:microsoft.com/office/officeart/2005/8/layout/chevron2"/>
    <dgm:cxn modelId="{9D1AC420-9194-47C7-92C9-5DD01FE1BD7E}" type="presParOf" srcId="{B934BBB3-03AD-4FD6-9033-83EF7AF273FF}" destId="{F3D5F985-CABD-4B2A-A5A2-48BF9045D0EE}" srcOrd="1" destOrd="0" presId="urn:microsoft.com/office/officeart/2005/8/layout/chevron2"/>
    <dgm:cxn modelId="{DEB67CEC-04EF-4F85-BA64-ABC0A21F17E8}" type="presParOf" srcId="{40A96466-A843-405B-A6A1-F312FD097E78}" destId="{AB140AB0-1DF0-4E59-AE4E-A85C50CC3DD7}" srcOrd="9" destOrd="0" presId="urn:microsoft.com/office/officeart/2005/8/layout/chevron2"/>
    <dgm:cxn modelId="{3C80A51D-CFBB-4F80-BA02-757CDA9AE508}" type="presParOf" srcId="{40A96466-A843-405B-A6A1-F312FD097E78}" destId="{D46CA455-4350-411F-9955-851D020E036E}" srcOrd="10" destOrd="0" presId="urn:microsoft.com/office/officeart/2005/8/layout/chevron2"/>
    <dgm:cxn modelId="{3545961D-D588-497B-ACC3-225659798296}" type="presParOf" srcId="{D46CA455-4350-411F-9955-851D020E036E}" destId="{2BD44CBA-ECA7-40BE-99D8-D043B912B328}" srcOrd="0" destOrd="0" presId="urn:microsoft.com/office/officeart/2005/8/layout/chevron2"/>
    <dgm:cxn modelId="{CA775AEA-FF22-495B-9C44-784613FA42B9}" type="presParOf" srcId="{D46CA455-4350-411F-9955-851D020E036E}" destId="{9B3022F9-2464-4A65-B6D9-63DB67786BBB}" srcOrd="1" destOrd="0" presId="urn:microsoft.com/office/officeart/2005/8/layout/chevron2"/>
    <dgm:cxn modelId="{3B1A3FBF-A12A-4F07-8F2B-DE30A97593C8}" type="presParOf" srcId="{40A96466-A843-405B-A6A1-F312FD097E78}" destId="{483347CE-069E-49C2-83CD-ADB055567452}" srcOrd="11" destOrd="0" presId="urn:microsoft.com/office/officeart/2005/8/layout/chevron2"/>
    <dgm:cxn modelId="{DF7A87D8-CD4F-4076-9E25-B8C098CE8DE7}" type="presParOf" srcId="{40A96466-A843-405B-A6A1-F312FD097E78}" destId="{79EC4DB4-4CE6-4DDB-8000-761A1EA6E6B9}" srcOrd="12" destOrd="0" presId="urn:microsoft.com/office/officeart/2005/8/layout/chevron2"/>
    <dgm:cxn modelId="{B5F2B51A-4625-478E-9147-C5FB5CDB2492}" type="presParOf" srcId="{79EC4DB4-4CE6-4DDB-8000-761A1EA6E6B9}" destId="{13DDDF05-7164-4742-AFF7-7BD978EAC3E5}" srcOrd="0" destOrd="0" presId="urn:microsoft.com/office/officeart/2005/8/layout/chevron2"/>
    <dgm:cxn modelId="{67A908BB-E5D2-4479-9B5A-B246438A65DE}" type="presParOf" srcId="{79EC4DB4-4CE6-4DDB-8000-761A1EA6E6B9}" destId="{18398C26-C0D3-4858-B51E-F7CBDD40D3F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8ACE8-97FA-409F-B331-0322FE5F887B}">
      <dsp:nvSpPr>
        <dsp:cNvPr id="0" name=""/>
        <dsp:cNvSpPr/>
      </dsp:nvSpPr>
      <dsp:spPr>
        <a:xfrm rot="16200000">
          <a:off x="1478568" y="970387"/>
          <a:ext cx="394793" cy="2007157"/>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lvl="0" algn="ctr" defTabSz="533400" rtl="0">
            <a:lnSpc>
              <a:spcPct val="90000"/>
            </a:lnSpc>
            <a:spcBef>
              <a:spcPct val="0"/>
            </a:spcBef>
            <a:spcAft>
              <a:spcPct val="35000"/>
            </a:spcAft>
          </a:pPr>
          <a:r>
            <a:rPr lang="en-US" sz="1200" b="1" kern="1200">
              <a:latin typeface="Cambria"/>
              <a:ea typeface="Cambria"/>
            </a:rPr>
            <a:t>2007</a:t>
          </a:r>
        </a:p>
      </dsp:txBody>
      <dsp:txXfrm rot="5400000">
        <a:off x="691658" y="1795841"/>
        <a:ext cx="1987885" cy="356249"/>
      </dsp:txXfrm>
    </dsp:sp>
    <dsp:sp modelId="{99826378-4CBE-49F8-BD4F-067AA65D3FAE}">
      <dsp:nvSpPr>
        <dsp:cNvPr id="0" name=""/>
        <dsp:cNvSpPr/>
      </dsp:nvSpPr>
      <dsp:spPr>
        <a:xfrm>
          <a:off x="3334" y="0"/>
          <a:ext cx="3345261" cy="1381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lvl="0" algn="ctr" defTabSz="533400" rtl="0">
            <a:lnSpc>
              <a:spcPct val="90000"/>
            </a:lnSpc>
            <a:spcBef>
              <a:spcPct val="0"/>
            </a:spcBef>
            <a:spcAft>
              <a:spcPct val="35000"/>
            </a:spcAft>
          </a:pPr>
          <a:r>
            <a:rPr lang="en-US" sz="1200" b="1" kern="1200">
              <a:latin typeface="Cambria"/>
              <a:ea typeface="Cambria"/>
            </a:rPr>
            <a:t>Indian Public Health Standards</a:t>
          </a:r>
        </a:p>
      </dsp:txBody>
      <dsp:txXfrm>
        <a:off x="3334" y="0"/>
        <a:ext cx="3345261" cy="1381776"/>
      </dsp:txXfrm>
    </dsp:sp>
    <dsp:sp modelId="{5C3028DF-15A8-4045-BCD5-788E70D1EE1B}">
      <dsp:nvSpPr>
        <dsp:cNvPr id="0" name=""/>
        <dsp:cNvSpPr/>
      </dsp:nvSpPr>
      <dsp:spPr>
        <a:xfrm>
          <a:off x="1675964" y="1460735"/>
          <a:ext cx="0" cy="31583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978B15A-E6B9-4B62-9CF9-B72CFE7C5952}">
      <dsp:nvSpPr>
        <dsp:cNvPr id="0" name=""/>
        <dsp:cNvSpPr/>
      </dsp:nvSpPr>
      <dsp:spPr>
        <a:xfrm>
          <a:off x="1636485" y="1381776"/>
          <a:ext cx="78958" cy="7895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791D72-CA3D-4E1E-8323-9F2DADB40AB3}">
      <dsp:nvSpPr>
        <dsp:cNvPr id="0" name=""/>
        <dsp:cNvSpPr/>
      </dsp:nvSpPr>
      <dsp:spPr>
        <a:xfrm>
          <a:off x="2679543" y="1776569"/>
          <a:ext cx="2007157" cy="39479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lvl="0" algn="ctr" defTabSz="533400" rtl="0">
            <a:lnSpc>
              <a:spcPct val="90000"/>
            </a:lnSpc>
            <a:spcBef>
              <a:spcPct val="0"/>
            </a:spcBef>
            <a:spcAft>
              <a:spcPct val="35000"/>
            </a:spcAft>
          </a:pPr>
          <a:r>
            <a:rPr lang="en-US" sz="1200" b="1" kern="1200" dirty="0">
              <a:latin typeface="Cambria"/>
              <a:ea typeface="Cambria"/>
            </a:rPr>
            <a:t>2013</a:t>
          </a:r>
        </a:p>
      </dsp:txBody>
      <dsp:txXfrm>
        <a:off x="2679543" y="1776569"/>
        <a:ext cx="2007157" cy="394793"/>
      </dsp:txXfrm>
    </dsp:sp>
    <dsp:sp modelId="{41E8118F-BB29-4E5E-8871-F7EE3C3F87E0}">
      <dsp:nvSpPr>
        <dsp:cNvPr id="0" name=""/>
        <dsp:cNvSpPr/>
      </dsp:nvSpPr>
      <dsp:spPr>
        <a:xfrm>
          <a:off x="2010491" y="2566156"/>
          <a:ext cx="3345261" cy="1381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lvl="0" algn="ctr" defTabSz="533400" rtl="0">
            <a:lnSpc>
              <a:spcPct val="90000"/>
            </a:lnSpc>
            <a:spcBef>
              <a:spcPct val="0"/>
            </a:spcBef>
            <a:spcAft>
              <a:spcPct val="35000"/>
            </a:spcAft>
          </a:pPr>
          <a:r>
            <a:rPr lang="en-US" sz="1200" b="1" kern="1200" dirty="0">
              <a:latin typeface="Cambria"/>
              <a:ea typeface="Cambria"/>
            </a:rPr>
            <a:t>National Quality Framework (National Quality Assurance </a:t>
          </a:r>
          <a:r>
            <a:rPr lang="en-US" sz="1200" b="1" kern="1200" dirty="0" smtClean="0">
              <a:latin typeface="Cambria"/>
              <a:ea typeface="Cambria"/>
            </a:rPr>
            <a:t>Standards)</a:t>
          </a:r>
          <a:endParaRPr lang="en-US" sz="1200" b="1" kern="1200" dirty="0">
            <a:latin typeface="Cambria"/>
            <a:ea typeface="Cambria"/>
          </a:endParaRPr>
        </a:p>
      </dsp:txBody>
      <dsp:txXfrm>
        <a:off x="2010491" y="2566156"/>
        <a:ext cx="3345261" cy="1381776"/>
      </dsp:txXfrm>
    </dsp:sp>
    <dsp:sp modelId="{526C005A-C346-4C8D-B7A3-7A62A4149D0B}">
      <dsp:nvSpPr>
        <dsp:cNvPr id="0" name=""/>
        <dsp:cNvSpPr/>
      </dsp:nvSpPr>
      <dsp:spPr>
        <a:xfrm>
          <a:off x="3683121" y="2171363"/>
          <a:ext cx="0" cy="315834"/>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173897E-13B6-4F29-9B36-382FAE0F916C}">
      <dsp:nvSpPr>
        <dsp:cNvPr id="0" name=""/>
        <dsp:cNvSpPr/>
      </dsp:nvSpPr>
      <dsp:spPr>
        <a:xfrm>
          <a:off x="3643642" y="2487197"/>
          <a:ext cx="78958" cy="7895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745725-4B88-408C-BC3A-98D310F1A04B}">
      <dsp:nvSpPr>
        <dsp:cNvPr id="0" name=""/>
        <dsp:cNvSpPr/>
      </dsp:nvSpPr>
      <dsp:spPr>
        <a:xfrm>
          <a:off x="4686700" y="1776569"/>
          <a:ext cx="2007157" cy="39479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lvl="0" algn="ctr" defTabSz="533400" rtl="0">
            <a:lnSpc>
              <a:spcPct val="90000"/>
            </a:lnSpc>
            <a:spcBef>
              <a:spcPct val="0"/>
            </a:spcBef>
            <a:spcAft>
              <a:spcPct val="35000"/>
            </a:spcAft>
          </a:pPr>
          <a:r>
            <a:rPr lang="en-US" sz="1200" b="1" kern="1200" dirty="0" smtClean="0">
              <a:latin typeface="Cambria"/>
              <a:ea typeface="Cambria"/>
            </a:rPr>
            <a:t>2014</a:t>
          </a:r>
          <a:endParaRPr lang="en-US" sz="1200" b="1" kern="1200" dirty="0">
            <a:latin typeface="Cambria"/>
            <a:ea typeface="Cambria"/>
          </a:endParaRPr>
        </a:p>
      </dsp:txBody>
      <dsp:txXfrm>
        <a:off x="4686700" y="1776569"/>
        <a:ext cx="2007157" cy="394793"/>
      </dsp:txXfrm>
    </dsp:sp>
    <dsp:sp modelId="{842939FE-FD91-4341-A795-9C4EC2DB149E}">
      <dsp:nvSpPr>
        <dsp:cNvPr id="0" name=""/>
        <dsp:cNvSpPr/>
      </dsp:nvSpPr>
      <dsp:spPr>
        <a:xfrm>
          <a:off x="4017648" y="0"/>
          <a:ext cx="3345261" cy="1381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lvl="0" algn="ctr" defTabSz="533400" rtl="0">
            <a:lnSpc>
              <a:spcPct val="90000"/>
            </a:lnSpc>
            <a:spcBef>
              <a:spcPct val="0"/>
            </a:spcBef>
            <a:spcAft>
              <a:spcPct val="35000"/>
            </a:spcAft>
          </a:pPr>
          <a:r>
            <a:rPr lang="en-US" sz="1200" b="1" kern="1200" dirty="0" err="1" smtClean="0">
              <a:latin typeface="Cambria"/>
              <a:ea typeface="Cambria"/>
            </a:rPr>
            <a:t>Swachh</a:t>
          </a:r>
          <a:r>
            <a:rPr lang="en-US" sz="1200" b="1" kern="1200" dirty="0" smtClean="0">
              <a:latin typeface="Cambria"/>
              <a:ea typeface="Cambria"/>
            </a:rPr>
            <a:t> Bharat Mission</a:t>
          </a:r>
          <a:endParaRPr lang="en-US" sz="1200" b="1" kern="1200" dirty="0">
            <a:latin typeface="Cambria"/>
            <a:ea typeface="Cambria"/>
          </a:endParaRPr>
        </a:p>
      </dsp:txBody>
      <dsp:txXfrm>
        <a:off x="4017648" y="0"/>
        <a:ext cx="3345261" cy="1381776"/>
      </dsp:txXfrm>
    </dsp:sp>
    <dsp:sp modelId="{003577CD-F59A-410F-A048-1877B8701C05}">
      <dsp:nvSpPr>
        <dsp:cNvPr id="0" name=""/>
        <dsp:cNvSpPr/>
      </dsp:nvSpPr>
      <dsp:spPr>
        <a:xfrm>
          <a:off x="5690279" y="1460735"/>
          <a:ext cx="0" cy="315834"/>
        </a:xfrm>
        <a:prstGeom prst="line">
          <a:avLst/>
        </a:pr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F67615-CA9F-4EB5-B6A2-7ED28FE45DC2}">
      <dsp:nvSpPr>
        <dsp:cNvPr id="0" name=""/>
        <dsp:cNvSpPr/>
      </dsp:nvSpPr>
      <dsp:spPr>
        <a:xfrm>
          <a:off x="5650799" y="1381776"/>
          <a:ext cx="78958" cy="7895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18326-AFF6-4D74-B464-62E7349F85EC}">
      <dsp:nvSpPr>
        <dsp:cNvPr id="0" name=""/>
        <dsp:cNvSpPr/>
      </dsp:nvSpPr>
      <dsp:spPr>
        <a:xfrm>
          <a:off x="6693857" y="1776569"/>
          <a:ext cx="2007157" cy="39479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lvl="0" algn="ctr" defTabSz="533400">
            <a:lnSpc>
              <a:spcPct val="90000"/>
            </a:lnSpc>
            <a:spcBef>
              <a:spcPct val="0"/>
            </a:spcBef>
            <a:spcAft>
              <a:spcPct val="35000"/>
            </a:spcAft>
          </a:pPr>
          <a:r>
            <a:rPr lang="en-US" sz="1200" b="1" kern="1200">
              <a:latin typeface="Cambria"/>
              <a:ea typeface="Cambria"/>
            </a:rPr>
            <a:t>2015</a:t>
          </a:r>
        </a:p>
      </dsp:txBody>
      <dsp:txXfrm>
        <a:off x="6693857" y="1776569"/>
        <a:ext cx="2007157" cy="394793"/>
      </dsp:txXfrm>
    </dsp:sp>
    <dsp:sp modelId="{E69C106C-1F79-4ABC-8AFF-BD33C19384C2}">
      <dsp:nvSpPr>
        <dsp:cNvPr id="0" name=""/>
        <dsp:cNvSpPr/>
      </dsp:nvSpPr>
      <dsp:spPr>
        <a:xfrm>
          <a:off x="6024805" y="2566156"/>
          <a:ext cx="3345261" cy="1381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lvl="0" algn="ctr" defTabSz="533400" rtl="0">
            <a:lnSpc>
              <a:spcPct val="90000"/>
            </a:lnSpc>
            <a:spcBef>
              <a:spcPct val="0"/>
            </a:spcBef>
            <a:spcAft>
              <a:spcPct val="35000"/>
            </a:spcAft>
          </a:pPr>
          <a:r>
            <a:rPr lang="en-US" sz="1200" b="1" kern="1200" dirty="0">
              <a:latin typeface="Cambria"/>
              <a:ea typeface="Cambria"/>
            </a:rPr>
            <a:t> </a:t>
          </a:r>
          <a:r>
            <a:rPr lang="en-US" sz="1200" b="1" kern="1200" dirty="0" err="1">
              <a:latin typeface="Cambria"/>
              <a:ea typeface="Cambria"/>
            </a:rPr>
            <a:t>Kayakalp</a:t>
          </a:r>
          <a:endParaRPr lang="en-US" sz="1200" b="1" kern="1200" dirty="0">
            <a:latin typeface="Cambria"/>
            <a:ea typeface="Cambria"/>
          </a:endParaRPr>
        </a:p>
      </dsp:txBody>
      <dsp:txXfrm>
        <a:off x="6024805" y="2566156"/>
        <a:ext cx="3345261" cy="1381776"/>
      </dsp:txXfrm>
    </dsp:sp>
    <dsp:sp modelId="{8534B0BE-5C5D-4727-A728-29929A0532AE}">
      <dsp:nvSpPr>
        <dsp:cNvPr id="0" name=""/>
        <dsp:cNvSpPr/>
      </dsp:nvSpPr>
      <dsp:spPr>
        <a:xfrm>
          <a:off x="7697436" y="2171363"/>
          <a:ext cx="0" cy="315834"/>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1389073-0A18-4AFC-9649-304A4DFB96DA}">
      <dsp:nvSpPr>
        <dsp:cNvPr id="0" name=""/>
        <dsp:cNvSpPr/>
      </dsp:nvSpPr>
      <dsp:spPr>
        <a:xfrm>
          <a:off x="7657956" y="2487197"/>
          <a:ext cx="78958" cy="7895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F9D668-79A8-4E3A-8416-D95C03387340}">
      <dsp:nvSpPr>
        <dsp:cNvPr id="0" name=""/>
        <dsp:cNvSpPr/>
      </dsp:nvSpPr>
      <dsp:spPr>
        <a:xfrm rot="5400000">
          <a:off x="9507196" y="970387"/>
          <a:ext cx="394793" cy="2007157"/>
        </a:xfrm>
        <a:prstGeom prst="round2Same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lvl="0" algn="ctr" defTabSz="533400" rtl="0">
            <a:lnSpc>
              <a:spcPct val="90000"/>
            </a:lnSpc>
            <a:spcBef>
              <a:spcPct val="0"/>
            </a:spcBef>
            <a:spcAft>
              <a:spcPct val="35000"/>
            </a:spcAft>
          </a:pPr>
          <a:r>
            <a:rPr lang="en-US" sz="1200" b="1" kern="1200" dirty="0" smtClean="0">
              <a:latin typeface="Cambria"/>
              <a:ea typeface="Cambria"/>
            </a:rPr>
            <a:t>2016</a:t>
          </a:r>
          <a:endParaRPr lang="en-US" sz="1200" b="1" kern="1200" dirty="0">
            <a:latin typeface="Cambria"/>
            <a:ea typeface="Cambria"/>
          </a:endParaRPr>
        </a:p>
      </dsp:txBody>
      <dsp:txXfrm rot="-5400000">
        <a:off x="8701014" y="1795841"/>
        <a:ext cx="1987885" cy="356249"/>
      </dsp:txXfrm>
    </dsp:sp>
    <dsp:sp modelId="{F25CD698-72A3-48DA-8264-46DA00827FFB}">
      <dsp:nvSpPr>
        <dsp:cNvPr id="0" name=""/>
        <dsp:cNvSpPr/>
      </dsp:nvSpPr>
      <dsp:spPr>
        <a:xfrm>
          <a:off x="8031962" y="0"/>
          <a:ext cx="3345261" cy="1381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lvl="0" algn="ctr" defTabSz="533400" rtl="0">
            <a:lnSpc>
              <a:spcPct val="90000"/>
            </a:lnSpc>
            <a:spcBef>
              <a:spcPct val="0"/>
            </a:spcBef>
            <a:spcAft>
              <a:spcPct val="35000"/>
            </a:spcAft>
          </a:pPr>
          <a:r>
            <a:rPr lang="en-US" sz="1200" b="1" kern="1200" dirty="0" err="1" smtClean="0">
              <a:latin typeface="Cambria"/>
              <a:ea typeface="Cambria"/>
            </a:rPr>
            <a:t>Swachh</a:t>
          </a:r>
          <a:r>
            <a:rPr lang="en-US" sz="1200" b="1" kern="1200" dirty="0" smtClean="0">
              <a:latin typeface="Cambria"/>
              <a:ea typeface="Cambria"/>
            </a:rPr>
            <a:t> </a:t>
          </a:r>
          <a:r>
            <a:rPr lang="en-US" sz="1200" b="1" kern="1200" dirty="0" err="1" smtClean="0">
              <a:latin typeface="Cambria"/>
              <a:ea typeface="Cambria"/>
            </a:rPr>
            <a:t>Swasth</a:t>
          </a:r>
          <a:r>
            <a:rPr lang="en-US" sz="1200" b="1" kern="1200" dirty="0" smtClean="0">
              <a:latin typeface="Cambria"/>
              <a:ea typeface="Cambria"/>
            </a:rPr>
            <a:t> </a:t>
          </a:r>
          <a:r>
            <a:rPr lang="en-US" sz="1200" b="1" kern="1200" dirty="0" err="1" smtClean="0">
              <a:latin typeface="Cambria"/>
              <a:ea typeface="Cambria"/>
            </a:rPr>
            <a:t>Sarvatra</a:t>
          </a:r>
          <a:endParaRPr lang="en-US" sz="1200" b="1" kern="1200" dirty="0">
            <a:latin typeface="Cambria"/>
            <a:ea typeface="Cambria"/>
          </a:endParaRPr>
        </a:p>
      </dsp:txBody>
      <dsp:txXfrm>
        <a:off x="8031962" y="0"/>
        <a:ext cx="3345261" cy="1381776"/>
      </dsp:txXfrm>
    </dsp:sp>
    <dsp:sp modelId="{37CA0B71-DB61-4826-A66A-AAF6B25790AA}">
      <dsp:nvSpPr>
        <dsp:cNvPr id="0" name=""/>
        <dsp:cNvSpPr/>
      </dsp:nvSpPr>
      <dsp:spPr>
        <a:xfrm>
          <a:off x="9704593" y="1460735"/>
          <a:ext cx="0" cy="315834"/>
        </a:xfrm>
        <a:prstGeom prst="line">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88E30BF-CEE9-4C1D-8C98-6268426D2BCA}">
      <dsp:nvSpPr>
        <dsp:cNvPr id="0" name=""/>
        <dsp:cNvSpPr/>
      </dsp:nvSpPr>
      <dsp:spPr>
        <a:xfrm>
          <a:off x="9665113" y="1381776"/>
          <a:ext cx="78958" cy="7895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6B81F-A74E-48EC-B491-B23CA8244A18}">
      <dsp:nvSpPr>
        <dsp:cNvPr id="0" name=""/>
        <dsp:cNvSpPr/>
      </dsp:nvSpPr>
      <dsp:spPr>
        <a:xfrm rot="5400000">
          <a:off x="-138935" y="142195"/>
          <a:ext cx="926233" cy="64836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Step 1</a:t>
          </a:r>
          <a:endParaRPr lang="en-US" sz="1800" kern="1200" dirty="0"/>
        </a:p>
      </dsp:txBody>
      <dsp:txXfrm rot="-5400000">
        <a:off x="1" y="327442"/>
        <a:ext cx="648363" cy="277870"/>
      </dsp:txXfrm>
    </dsp:sp>
    <dsp:sp modelId="{5088C71A-C32C-4ECC-9C1E-B6F47B601B21}">
      <dsp:nvSpPr>
        <dsp:cNvPr id="0" name=""/>
        <dsp:cNvSpPr/>
      </dsp:nvSpPr>
      <dsp:spPr>
        <a:xfrm rot="5400000">
          <a:off x="5070915" y="-4419292"/>
          <a:ext cx="602052" cy="944715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Selection of the Topic.</a:t>
          </a:r>
          <a:endParaRPr lang="en-US" sz="1700" kern="1200" dirty="0"/>
        </a:p>
        <a:p>
          <a:pPr marL="171450" lvl="1" indent="-171450" algn="l" defTabSz="755650">
            <a:lnSpc>
              <a:spcPct val="90000"/>
            </a:lnSpc>
            <a:spcBef>
              <a:spcPct val="0"/>
            </a:spcBef>
            <a:spcAft>
              <a:spcPct val="15000"/>
            </a:spcAft>
            <a:buChar char="••"/>
          </a:pPr>
          <a:r>
            <a:rPr lang="en-US" sz="1700" kern="1200" dirty="0" smtClean="0"/>
            <a:t>Sought permissions and approvals for the study.</a:t>
          </a:r>
          <a:endParaRPr lang="en-US" sz="1700" kern="1200" dirty="0"/>
        </a:p>
      </dsp:txBody>
      <dsp:txXfrm rot="-5400000">
        <a:off x="648363" y="32650"/>
        <a:ext cx="9417766" cy="543272"/>
      </dsp:txXfrm>
    </dsp:sp>
    <dsp:sp modelId="{350F84FB-4F89-4734-8335-6C348F3DD034}">
      <dsp:nvSpPr>
        <dsp:cNvPr id="0" name=""/>
        <dsp:cNvSpPr/>
      </dsp:nvSpPr>
      <dsp:spPr>
        <a:xfrm rot="5400000">
          <a:off x="-138935" y="985644"/>
          <a:ext cx="926233" cy="64836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Step 2</a:t>
          </a:r>
          <a:endParaRPr lang="en-US" sz="1800" kern="1200" dirty="0"/>
        </a:p>
      </dsp:txBody>
      <dsp:txXfrm rot="-5400000">
        <a:off x="1" y="1170891"/>
        <a:ext cx="648363" cy="277870"/>
      </dsp:txXfrm>
    </dsp:sp>
    <dsp:sp modelId="{04AC62CE-4D26-45C4-AA89-93BCD2613C24}">
      <dsp:nvSpPr>
        <dsp:cNvPr id="0" name=""/>
        <dsp:cNvSpPr/>
      </dsp:nvSpPr>
      <dsp:spPr>
        <a:xfrm rot="5400000">
          <a:off x="5070915" y="-3575842"/>
          <a:ext cx="602052" cy="944715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Collection and collation of data fetched from states.</a:t>
          </a:r>
          <a:endParaRPr lang="en-US" sz="1700" kern="1200" dirty="0"/>
        </a:p>
        <a:p>
          <a:pPr marL="171450" lvl="1" indent="-171450" algn="l" defTabSz="755650">
            <a:lnSpc>
              <a:spcPct val="90000"/>
            </a:lnSpc>
            <a:spcBef>
              <a:spcPct val="0"/>
            </a:spcBef>
            <a:spcAft>
              <a:spcPct val="15000"/>
            </a:spcAft>
            <a:buChar char="••"/>
          </a:pPr>
          <a:r>
            <a:rPr lang="en-US" sz="1700" kern="1200" dirty="0" smtClean="0"/>
            <a:t>Bifurcation of the CHCs among funded and non-funded under SSS </a:t>
          </a:r>
          <a:r>
            <a:rPr lang="en-US" sz="1700" kern="1200" dirty="0" err="1" smtClean="0"/>
            <a:t>programme</a:t>
          </a:r>
          <a:r>
            <a:rPr lang="en-US" sz="1700" kern="1200" dirty="0" smtClean="0"/>
            <a:t>.</a:t>
          </a:r>
          <a:endParaRPr lang="en-US" sz="1700" kern="1200" dirty="0"/>
        </a:p>
      </dsp:txBody>
      <dsp:txXfrm rot="-5400000">
        <a:off x="648363" y="876100"/>
        <a:ext cx="9417766" cy="543272"/>
      </dsp:txXfrm>
    </dsp:sp>
    <dsp:sp modelId="{7974C8CE-C602-419A-A7A3-EB31D21E05A6}">
      <dsp:nvSpPr>
        <dsp:cNvPr id="0" name=""/>
        <dsp:cNvSpPr/>
      </dsp:nvSpPr>
      <dsp:spPr>
        <a:xfrm rot="5400000">
          <a:off x="-138935" y="1829093"/>
          <a:ext cx="926233" cy="64836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Step 3</a:t>
          </a:r>
          <a:endParaRPr lang="en-US" sz="1800" kern="1200" dirty="0"/>
        </a:p>
      </dsp:txBody>
      <dsp:txXfrm rot="-5400000">
        <a:off x="1" y="2014340"/>
        <a:ext cx="648363" cy="277870"/>
      </dsp:txXfrm>
    </dsp:sp>
    <dsp:sp modelId="{4A8A1F83-C8F3-4298-96CF-559075F48FA8}">
      <dsp:nvSpPr>
        <dsp:cNvPr id="0" name=""/>
        <dsp:cNvSpPr/>
      </dsp:nvSpPr>
      <dsp:spPr>
        <a:xfrm rot="5400000">
          <a:off x="5070915" y="-2732393"/>
          <a:ext cx="602052" cy="944715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Reviewing the </a:t>
          </a:r>
          <a:r>
            <a:rPr lang="en-US" sz="1700" kern="1200" dirty="0" err="1" smtClean="0"/>
            <a:t>Kayakalp</a:t>
          </a:r>
          <a:r>
            <a:rPr lang="en-US" sz="1700" kern="1200" dirty="0" smtClean="0"/>
            <a:t> Award status of these facilities.</a:t>
          </a:r>
          <a:endParaRPr lang="en-US" sz="1700" kern="1200" dirty="0"/>
        </a:p>
      </dsp:txBody>
      <dsp:txXfrm rot="-5400000">
        <a:off x="648363" y="1719549"/>
        <a:ext cx="9417766" cy="543272"/>
      </dsp:txXfrm>
    </dsp:sp>
    <dsp:sp modelId="{B893DFAC-CE6C-4767-BB88-9967A5627310}">
      <dsp:nvSpPr>
        <dsp:cNvPr id="0" name=""/>
        <dsp:cNvSpPr/>
      </dsp:nvSpPr>
      <dsp:spPr>
        <a:xfrm rot="5400000">
          <a:off x="-138935" y="2672543"/>
          <a:ext cx="926233" cy="64836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Step 4</a:t>
          </a:r>
          <a:endParaRPr lang="en-US" sz="1800" kern="1200" dirty="0"/>
        </a:p>
      </dsp:txBody>
      <dsp:txXfrm rot="-5400000">
        <a:off x="1" y="2857790"/>
        <a:ext cx="648363" cy="277870"/>
      </dsp:txXfrm>
    </dsp:sp>
    <dsp:sp modelId="{A71A4187-74DC-44B5-880F-8FD4420C7982}">
      <dsp:nvSpPr>
        <dsp:cNvPr id="0" name=""/>
        <dsp:cNvSpPr/>
      </dsp:nvSpPr>
      <dsp:spPr>
        <a:xfrm rot="5400000">
          <a:off x="5070915" y="-1888944"/>
          <a:ext cx="602052" cy="944715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IN" sz="1700" kern="1200" dirty="0" smtClean="0"/>
            <a:t>CHCs which were already Awarded before launch of SSS programme  or before funding were removed.</a:t>
          </a:r>
          <a:endParaRPr lang="en-US" sz="1700" kern="1200" dirty="0"/>
        </a:p>
        <a:p>
          <a:pPr marL="171450" lvl="1" indent="-171450" algn="l" defTabSz="755650">
            <a:lnSpc>
              <a:spcPct val="90000"/>
            </a:lnSpc>
            <a:spcBef>
              <a:spcPct val="0"/>
            </a:spcBef>
            <a:spcAft>
              <a:spcPct val="15000"/>
            </a:spcAft>
            <a:buChar char="••"/>
          </a:pPr>
          <a:r>
            <a:rPr lang="en-IN" sz="1700" kern="1200" dirty="0" smtClean="0"/>
            <a:t>CHCs which have been Awarded more than once are counted one time only.</a:t>
          </a:r>
          <a:endParaRPr lang="en-US" sz="1700" kern="1200" dirty="0"/>
        </a:p>
      </dsp:txBody>
      <dsp:txXfrm rot="-5400000">
        <a:off x="648363" y="2562998"/>
        <a:ext cx="9417766" cy="543272"/>
      </dsp:txXfrm>
    </dsp:sp>
    <dsp:sp modelId="{478CAA35-9B78-40AF-BAE5-6A316BE8EB7C}">
      <dsp:nvSpPr>
        <dsp:cNvPr id="0" name=""/>
        <dsp:cNvSpPr/>
      </dsp:nvSpPr>
      <dsp:spPr>
        <a:xfrm rot="5400000">
          <a:off x="-138935" y="3515992"/>
          <a:ext cx="926233" cy="64836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Step 5</a:t>
          </a:r>
          <a:endParaRPr lang="en-US" sz="1800" kern="1200" dirty="0"/>
        </a:p>
      </dsp:txBody>
      <dsp:txXfrm rot="-5400000">
        <a:off x="1" y="3701239"/>
        <a:ext cx="648363" cy="277870"/>
      </dsp:txXfrm>
    </dsp:sp>
    <dsp:sp modelId="{F3D5F985-CABD-4B2A-A5A2-48BF9045D0EE}">
      <dsp:nvSpPr>
        <dsp:cNvPr id="0" name=""/>
        <dsp:cNvSpPr/>
      </dsp:nvSpPr>
      <dsp:spPr>
        <a:xfrm rot="5400000">
          <a:off x="5070915" y="-1045494"/>
          <a:ext cx="602052" cy="944715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Collation of data according to the Objectives.</a:t>
          </a:r>
          <a:endParaRPr lang="en-US" sz="1700" kern="1200" dirty="0"/>
        </a:p>
      </dsp:txBody>
      <dsp:txXfrm rot="-5400000">
        <a:off x="648363" y="3406448"/>
        <a:ext cx="9417766" cy="543272"/>
      </dsp:txXfrm>
    </dsp:sp>
    <dsp:sp modelId="{2BD44CBA-ECA7-40BE-99D8-D043B912B328}">
      <dsp:nvSpPr>
        <dsp:cNvPr id="0" name=""/>
        <dsp:cNvSpPr/>
      </dsp:nvSpPr>
      <dsp:spPr>
        <a:xfrm rot="5400000">
          <a:off x="-138935" y="4359441"/>
          <a:ext cx="926233" cy="64836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Step 6</a:t>
          </a:r>
          <a:endParaRPr lang="en-US" sz="1800" kern="1200" dirty="0"/>
        </a:p>
      </dsp:txBody>
      <dsp:txXfrm rot="-5400000">
        <a:off x="1" y="4544688"/>
        <a:ext cx="648363" cy="277870"/>
      </dsp:txXfrm>
    </dsp:sp>
    <dsp:sp modelId="{9B3022F9-2464-4A65-B6D9-63DB67786BBB}">
      <dsp:nvSpPr>
        <dsp:cNvPr id="0" name=""/>
        <dsp:cNvSpPr/>
      </dsp:nvSpPr>
      <dsp:spPr>
        <a:xfrm rot="5400000">
          <a:off x="5070915" y="-202045"/>
          <a:ext cx="602052" cy="944715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Data Analysis and Interpretation.</a:t>
          </a:r>
          <a:endParaRPr lang="en-US" sz="1700" kern="1200" dirty="0"/>
        </a:p>
      </dsp:txBody>
      <dsp:txXfrm rot="-5400000">
        <a:off x="648363" y="4249897"/>
        <a:ext cx="9417766" cy="543272"/>
      </dsp:txXfrm>
    </dsp:sp>
    <dsp:sp modelId="{13DDDF05-7164-4742-AFF7-7BD978EAC3E5}">
      <dsp:nvSpPr>
        <dsp:cNvPr id="0" name=""/>
        <dsp:cNvSpPr/>
      </dsp:nvSpPr>
      <dsp:spPr>
        <a:xfrm rot="5400000">
          <a:off x="-138935" y="5202891"/>
          <a:ext cx="926233" cy="64836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Step 7</a:t>
          </a:r>
          <a:endParaRPr lang="en-US" sz="1800" kern="1200" dirty="0"/>
        </a:p>
      </dsp:txBody>
      <dsp:txXfrm rot="-5400000">
        <a:off x="1" y="5388138"/>
        <a:ext cx="648363" cy="277870"/>
      </dsp:txXfrm>
    </dsp:sp>
    <dsp:sp modelId="{18398C26-C0D3-4858-B51E-F7CBDD40D3F1}">
      <dsp:nvSpPr>
        <dsp:cNvPr id="0" name=""/>
        <dsp:cNvSpPr/>
      </dsp:nvSpPr>
      <dsp:spPr>
        <a:xfrm rot="5400000">
          <a:off x="5070915" y="641403"/>
          <a:ext cx="602052" cy="944715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Result formation</a:t>
          </a:r>
          <a:endParaRPr lang="en-US" sz="1700" kern="1200" dirty="0"/>
        </a:p>
      </dsp:txBody>
      <dsp:txXfrm rot="-5400000">
        <a:off x="648363" y="5093345"/>
        <a:ext cx="9417766" cy="543272"/>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05-07-2022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BCBBF-3B14-49EE-839D-F9D0F54BECC4}" type="slidenum">
              <a:rPr lang="en-IN" smtClean="0"/>
              <a:t>4</a:t>
            </a:fld>
            <a:endParaRPr lang="en-IN"/>
          </a:p>
        </p:txBody>
      </p:sp>
    </p:spTree>
    <p:extLst>
      <p:ext uri="{BB962C8B-B14F-4D97-AF65-F5344CB8AC3E}">
        <p14:creationId xmlns:p14="http://schemas.microsoft.com/office/powerpoint/2010/main" val="348595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BCBBF-3B14-49EE-839D-F9D0F54BECC4}" type="slidenum">
              <a:rPr lang="en-IN" smtClean="0"/>
              <a:t>8</a:t>
            </a:fld>
            <a:endParaRPr lang="en-IN"/>
          </a:p>
        </p:txBody>
      </p:sp>
    </p:spTree>
    <p:extLst>
      <p:ext uri="{BB962C8B-B14F-4D97-AF65-F5344CB8AC3E}">
        <p14:creationId xmlns:p14="http://schemas.microsoft.com/office/powerpoint/2010/main" val="196160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BCBBF-3B14-49EE-839D-F9D0F54BECC4}" type="slidenum">
              <a:rPr lang="en-IN" smtClean="0"/>
              <a:t>9</a:t>
            </a:fld>
            <a:endParaRPr lang="en-IN"/>
          </a:p>
        </p:txBody>
      </p:sp>
    </p:spTree>
    <p:extLst>
      <p:ext uri="{BB962C8B-B14F-4D97-AF65-F5344CB8AC3E}">
        <p14:creationId xmlns:p14="http://schemas.microsoft.com/office/powerpoint/2010/main" val="418773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BCBBF-3B14-49EE-839D-F9D0F54BECC4}" type="slidenum">
              <a:rPr lang="en-IN" smtClean="0"/>
              <a:t>19</a:t>
            </a:fld>
            <a:endParaRPr lang="en-IN"/>
          </a:p>
        </p:txBody>
      </p:sp>
    </p:spTree>
    <p:extLst>
      <p:ext uri="{BB962C8B-B14F-4D97-AF65-F5344CB8AC3E}">
        <p14:creationId xmlns:p14="http://schemas.microsoft.com/office/powerpoint/2010/main" val="253334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05-07-2022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05-07-2022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05-07-2022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05-07-2022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05-07-2022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05-07-2022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05-07-2022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05-07-2022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05-07-2022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05-07-2022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05-07-2022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05-07-2022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inyurl.com/ycx46vmf" TargetMode="External"/><Relationship Id="rId7" Type="http://schemas.openxmlformats.org/officeDocument/2006/relationships/image" Target="../media/image1.png"/><Relationship Id="rId2" Type="http://schemas.openxmlformats.org/officeDocument/2006/relationships/hyperlink" Target="https://www.iosrjournals.org/iosr-jestft/papers/vol10-issue9/Version-1/I1009015558.pdf"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tinyurl.com/52dczx6t" TargetMode="External"/><Relationship Id="rId4" Type="http://schemas.openxmlformats.org/officeDocument/2006/relationships/hyperlink" Target="https://tinyurl.com/2p84xsp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786384" y="1134622"/>
            <a:ext cx="10567416" cy="3235643"/>
          </a:xfrm>
        </p:spPr>
        <p:txBody>
          <a:bodyPr>
            <a:noAutofit/>
          </a:bodyPr>
          <a:lstStyle/>
          <a:p>
            <a:r>
              <a:rPr lang="en-US" sz="4000" b="1" dirty="0"/>
              <a:t>R</a:t>
            </a:r>
            <a:r>
              <a:rPr lang="en-US" sz="4000" b="1" dirty="0" smtClean="0"/>
              <a:t>ole </a:t>
            </a:r>
            <a:r>
              <a:rPr lang="en-US" sz="4000" b="1" dirty="0"/>
              <a:t>of funding received through National Health Mission (NHM)under </a:t>
            </a:r>
            <a:r>
              <a:rPr lang="en-US" sz="4000" b="1" dirty="0" err="1"/>
              <a:t>Swachh</a:t>
            </a:r>
            <a:r>
              <a:rPr lang="en-US" sz="4000" b="1" dirty="0"/>
              <a:t> </a:t>
            </a:r>
            <a:r>
              <a:rPr lang="en-US" sz="4000" b="1" dirty="0" err="1"/>
              <a:t>Swasth</a:t>
            </a:r>
            <a:r>
              <a:rPr lang="en-US" sz="4000" b="1" dirty="0"/>
              <a:t> </a:t>
            </a:r>
            <a:r>
              <a:rPr lang="en-US" sz="4000" b="1" dirty="0" err="1"/>
              <a:t>Sarvatra</a:t>
            </a:r>
            <a:r>
              <a:rPr lang="en-US" sz="4000" b="1" dirty="0"/>
              <a:t> (SSS) </a:t>
            </a:r>
            <a:r>
              <a:rPr lang="en-US" sz="4000" b="1" dirty="0" err="1"/>
              <a:t>Programme</a:t>
            </a:r>
            <a:r>
              <a:rPr lang="en-US" sz="4000" b="1" dirty="0"/>
              <a:t> on Community Health </a:t>
            </a:r>
            <a:r>
              <a:rPr lang="en-US" sz="4000" b="1" dirty="0" err="1"/>
              <a:t>Centres</a:t>
            </a:r>
            <a:r>
              <a:rPr lang="en-US" sz="4000" b="1" dirty="0"/>
              <a:t> (CHCs) for achieving the </a:t>
            </a:r>
            <a:r>
              <a:rPr lang="en-US" sz="4000" b="1" dirty="0" err="1"/>
              <a:t>Kayakalp</a:t>
            </a:r>
            <a:r>
              <a:rPr lang="en-US" sz="4000" b="1" dirty="0"/>
              <a:t> Award</a:t>
            </a:r>
            <a:r>
              <a:rPr lang="en-IN" sz="4000" b="1" dirty="0" smtClean="0"/>
              <a:t/>
            </a:r>
            <a:br>
              <a:rPr lang="en-IN" sz="4000" b="1" dirty="0" smtClean="0"/>
            </a:br>
            <a:r>
              <a:rPr lang="en-IN" sz="4000" dirty="0"/>
              <a:t/>
            </a:r>
            <a:br>
              <a:rPr lang="en-IN" sz="4000" dirty="0"/>
            </a:br>
            <a:r>
              <a:rPr lang="en-IN" sz="4000" dirty="0" smtClean="0"/>
              <a:t>NHSRC </a:t>
            </a:r>
            <a:endParaRPr lang="en-IN" sz="4000" dirty="0"/>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498092" y="4883150"/>
            <a:ext cx="9144000" cy="1655762"/>
          </a:xfrm>
        </p:spPr>
        <p:txBody>
          <a:bodyPr/>
          <a:lstStyle/>
          <a:p>
            <a:r>
              <a:rPr lang="en-IN" dirty="0" smtClean="0"/>
              <a:t>Presented by - </a:t>
            </a:r>
            <a:r>
              <a:rPr lang="en-IN" dirty="0" err="1" smtClean="0"/>
              <a:t>Dr.</a:t>
            </a:r>
            <a:r>
              <a:rPr lang="en-IN" dirty="0" smtClean="0"/>
              <a:t> </a:t>
            </a:r>
            <a:r>
              <a:rPr lang="en-IN" dirty="0" err="1" smtClean="0"/>
              <a:t>Aman</a:t>
            </a:r>
            <a:r>
              <a:rPr lang="en-IN" dirty="0" smtClean="0"/>
              <a:t> Sharma (PG/20/117)</a:t>
            </a:r>
          </a:p>
          <a:p>
            <a:r>
              <a:rPr lang="en-IN" dirty="0" smtClean="0"/>
              <a:t>Under the </a:t>
            </a:r>
            <a:r>
              <a:rPr lang="en-IN" dirty="0"/>
              <a:t>g</a:t>
            </a:r>
            <a:r>
              <a:rPr lang="en-IN" dirty="0" smtClean="0"/>
              <a:t>uidance of - Ms. </a:t>
            </a:r>
            <a:r>
              <a:rPr lang="en-IN" dirty="0" err="1" smtClean="0"/>
              <a:t>Divya</a:t>
            </a:r>
            <a:r>
              <a:rPr lang="en-IN" dirty="0" smtClean="0"/>
              <a:t> Aggarwal</a:t>
            </a:r>
          </a:p>
          <a:p>
            <a:r>
              <a:rPr lang="en-IN" dirty="0" smtClean="0"/>
              <a:t>IIHMR </a:t>
            </a:r>
            <a:r>
              <a:rPr lang="en-IN" dirty="0"/>
              <a:t>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1496099" cy="704212"/>
          </a:xfrm>
          <a:prstGeom prst="rect">
            <a:avLst/>
          </a:prstGeom>
        </p:spPr>
      </p:pic>
      <p:pic>
        <p:nvPicPr>
          <p:cNvPr id="6" name="Picture 5"/>
          <p:cNvPicPr>
            <a:picLocks noChangeAspect="1"/>
          </p:cNvPicPr>
          <p:nvPr/>
        </p:nvPicPr>
        <p:blipFill>
          <a:blip r:embed="rId3"/>
          <a:stretch>
            <a:fillRect/>
          </a:stretch>
        </p:blipFill>
        <p:spPr>
          <a:xfrm>
            <a:off x="10815716" y="0"/>
            <a:ext cx="1376284" cy="846897"/>
          </a:xfrm>
          <a:prstGeom prst="rect">
            <a:avLst/>
          </a:prstGeom>
        </p:spPr>
      </p:pic>
    </p:spTree>
    <p:extLst>
      <p:ext uri="{BB962C8B-B14F-4D97-AF65-F5344CB8AC3E}">
        <p14:creationId xmlns:p14="http://schemas.microsoft.com/office/powerpoint/2010/main" val="3199225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598682239"/>
              </p:ext>
            </p:extLst>
          </p:nvPr>
        </p:nvGraphicFramePr>
        <p:xfrm>
          <a:off x="263906" y="2022920"/>
          <a:ext cx="2501900" cy="3017520"/>
        </p:xfrm>
        <a:graphic>
          <a:graphicData uri="http://schemas.openxmlformats.org/drawingml/2006/table">
            <a:tbl>
              <a:tblPr>
                <a:tableStyleId>{5C22544A-7EE6-4342-B048-85BDC9FD1C3A}</a:tableStyleId>
              </a:tblPr>
              <a:tblGrid>
                <a:gridCol w="584200">
                  <a:extLst>
                    <a:ext uri="{9D8B030D-6E8A-4147-A177-3AD203B41FA5}">
                      <a16:colId xmlns:a16="http://schemas.microsoft.com/office/drawing/2014/main" val="3596581753"/>
                    </a:ext>
                  </a:extLst>
                </a:gridCol>
                <a:gridCol w="635000">
                  <a:extLst>
                    <a:ext uri="{9D8B030D-6E8A-4147-A177-3AD203B41FA5}">
                      <a16:colId xmlns:a16="http://schemas.microsoft.com/office/drawing/2014/main" val="2509856087"/>
                    </a:ext>
                  </a:extLst>
                </a:gridCol>
                <a:gridCol w="685800">
                  <a:extLst>
                    <a:ext uri="{9D8B030D-6E8A-4147-A177-3AD203B41FA5}">
                      <a16:colId xmlns:a16="http://schemas.microsoft.com/office/drawing/2014/main" val="2701189809"/>
                    </a:ext>
                  </a:extLst>
                </a:gridCol>
                <a:gridCol w="596900">
                  <a:extLst>
                    <a:ext uri="{9D8B030D-6E8A-4147-A177-3AD203B41FA5}">
                      <a16:colId xmlns:a16="http://schemas.microsoft.com/office/drawing/2014/main" val="1029818862"/>
                    </a:ext>
                  </a:extLst>
                </a:gridCol>
              </a:tblGrid>
              <a:tr h="182880">
                <a:tc>
                  <a:txBody>
                    <a:bodyPr/>
                    <a:lstStyle/>
                    <a:p>
                      <a:pPr algn="l" fontAlgn="b"/>
                      <a:r>
                        <a:rPr lang="en-US" sz="1100" u="none" strike="noStrike">
                          <a:effectLst/>
                        </a:rPr>
                        <a:t>observed values</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Funded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Not Funded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24133431"/>
                  </a:ext>
                </a:extLst>
              </a:tr>
              <a:tr h="182880">
                <a:tc>
                  <a:txBody>
                    <a:bodyPr/>
                    <a:lstStyle/>
                    <a:p>
                      <a:pPr algn="l" fontAlgn="b"/>
                      <a:r>
                        <a:rPr lang="en-US" sz="1100" u="none" strike="noStrike">
                          <a:effectLst/>
                        </a:rPr>
                        <a:t>Awarded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280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283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20224688"/>
                  </a:ext>
                </a:extLst>
              </a:tr>
              <a:tr h="182880">
                <a:tc>
                  <a:txBody>
                    <a:bodyPr/>
                    <a:lstStyle/>
                    <a:p>
                      <a:pPr algn="l" fontAlgn="b"/>
                      <a:r>
                        <a:rPr lang="en-US" sz="1100" u="none" strike="noStrike">
                          <a:effectLst/>
                        </a:rPr>
                        <a:t>Not Awarded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2145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2261</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70361425"/>
                  </a:ext>
                </a:extLst>
              </a:tr>
              <a:tr h="182880">
                <a:tc>
                  <a:txBody>
                    <a:bodyPr/>
                    <a:lstStyle/>
                    <a:p>
                      <a:pPr algn="ctr"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2425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2544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20873566"/>
                  </a:ext>
                </a:extLst>
              </a:tr>
              <a:tr h="182880">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89560708"/>
                  </a:ext>
                </a:extLst>
              </a:tr>
              <a:tr h="182880">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6944741"/>
                  </a:ext>
                </a:extLst>
              </a:tr>
              <a:tr h="182880">
                <a:tc>
                  <a:txBody>
                    <a:bodyPr/>
                    <a:lstStyle/>
                    <a:p>
                      <a:pPr algn="l" fontAlgn="b"/>
                      <a:r>
                        <a:rPr lang="en-US" sz="1100" u="none" strike="noStrike">
                          <a:effectLst/>
                        </a:rPr>
                        <a:t>Expected values</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Funded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Not Funded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93110848"/>
                  </a:ext>
                </a:extLst>
              </a:tr>
              <a:tr h="182880">
                <a:tc>
                  <a:txBody>
                    <a:bodyPr/>
                    <a:lstStyle/>
                    <a:p>
                      <a:pPr algn="l" fontAlgn="b"/>
                      <a:r>
                        <a:rPr lang="en-US" sz="1100" u="none" strike="noStrike">
                          <a:effectLst/>
                        </a:rPr>
                        <a:t>Awarded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13.23781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269.76219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283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28716477"/>
                  </a:ext>
                </a:extLst>
              </a:tr>
              <a:tr h="182880">
                <a:tc>
                  <a:txBody>
                    <a:bodyPr/>
                    <a:lstStyle/>
                    <a:p>
                      <a:pPr algn="l" fontAlgn="b"/>
                      <a:r>
                        <a:rPr lang="en-US" sz="1100" u="none" strike="noStrike">
                          <a:effectLst/>
                        </a:rPr>
                        <a:t>Not Awarded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105.7622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2155.2378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2261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02596900"/>
                  </a:ext>
                </a:extLst>
              </a:tr>
              <a:tr h="182880">
                <a:tc>
                  <a:txBody>
                    <a:bodyPr/>
                    <a:lstStyle/>
                    <a:p>
                      <a:pPr algn="ctr"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2425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2544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06830552"/>
                  </a:ext>
                </a:extLst>
              </a:tr>
              <a:tr h="182880">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93559312"/>
                  </a:ext>
                </a:extLst>
              </a:tr>
              <a:tr h="182880">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76429982"/>
                  </a:ext>
                </a:extLst>
              </a:tr>
              <a:tr h="182880">
                <a:tc>
                  <a:txBody>
                    <a:bodyPr/>
                    <a:lstStyle/>
                    <a:p>
                      <a:pPr algn="ctr" fontAlgn="b"/>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u="none" strike="noStrike" dirty="0" smtClean="0">
                          <a:effectLst/>
                        </a:rPr>
                        <a:t>p value </a:t>
                      </a:r>
                      <a:endParaRPr lang="en-US" sz="1100" b="1" i="0" u="none" strike="noStrike" dirty="0" smtClean="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smtClean="0">
                          <a:effectLst/>
                        </a:rPr>
                        <a:t>0.01</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95527914"/>
                  </a:ext>
                </a:extLst>
              </a:tr>
            </a:tbl>
          </a:graphicData>
        </a:graphic>
      </p:graphicFrame>
      <p:sp>
        <p:nvSpPr>
          <p:cNvPr id="4" name="Footer Placeholder 3"/>
          <p:cNvSpPr>
            <a:spLocks noGrp="1"/>
          </p:cNvSpPr>
          <p:nvPr>
            <p:ph type="ftr" sz="quarter" idx="11"/>
          </p:nvPr>
        </p:nvSpPr>
        <p:spPr/>
        <p:txBody>
          <a:bodyPr/>
          <a:lstStyle/>
          <a:p>
            <a:r>
              <a:rPr lang="en-US" smtClean="0"/>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10</a:t>
            </a:fld>
            <a:endParaRPr lang="en-IN"/>
          </a:p>
        </p:txBody>
      </p:sp>
      <p:graphicFrame>
        <p:nvGraphicFramePr>
          <p:cNvPr id="7" name="Table 6"/>
          <p:cNvGraphicFramePr>
            <a:graphicFrameLocks noGrp="1"/>
          </p:cNvGraphicFramePr>
          <p:nvPr>
            <p:extLst>
              <p:ext uri="{D42A27DB-BD31-4B8C-83A1-F6EECF244321}">
                <p14:modId xmlns:p14="http://schemas.microsoft.com/office/powerpoint/2010/main" val="1939875544"/>
              </p:ext>
            </p:extLst>
          </p:nvPr>
        </p:nvGraphicFramePr>
        <p:xfrm>
          <a:off x="3210560" y="2022920"/>
          <a:ext cx="2755900" cy="301752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882108800"/>
                    </a:ext>
                  </a:extLst>
                </a:gridCol>
                <a:gridCol w="850900">
                  <a:extLst>
                    <a:ext uri="{9D8B030D-6E8A-4147-A177-3AD203B41FA5}">
                      <a16:colId xmlns:a16="http://schemas.microsoft.com/office/drawing/2014/main" val="1326789024"/>
                    </a:ext>
                  </a:extLst>
                </a:gridCol>
                <a:gridCol w="685800">
                  <a:extLst>
                    <a:ext uri="{9D8B030D-6E8A-4147-A177-3AD203B41FA5}">
                      <a16:colId xmlns:a16="http://schemas.microsoft.com/office/drawing/2014/main" val="2278764401"/>
                    </a:ext>
                  </a:extLst>
                </a:gridCol>
                <a:gridCol w="609600">
                  <a:extLst>
                    <a:ext uri="{9D8B030D-6E8A-4147-A177-3AD203B41FA5}">
                      <a16:colId xmlns:a16="http://schemas.microsoft.com/office/drawing/2014/main" val="1010056814"/>
                    </a:ext>
                  </a:extLst>
                </a:gridCol>
              </a:tblGrid>
              <a:tr h="182880">
                <a:tc>
                  <a:txBody>
                    <a:bodyPr/>
                    <a:lstStyle/>
                    <a:p>
                      <a:pPr algn="l" fontAlgn="b"/>
                      <a:r>
                        <a:rPr lang="en-US" sz="1100" u="none" strike="noStrike">
                          <a:effectLst/>
                        </a:rPr>
                        <a:t>observed values</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Funded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Not Funded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05339045"/>
                  </a:ext>
                </a:extLst>
              </a:tr>
              <a:tr h="182880">
                <a:tc>
                  <a:txBody>
                    <a:bodyPr/>
                    <a:lstStyle/>
                    <a:p>
                      <a:pPr algn="l" fontAlgn="b"/>
                      <a:r>
                        <a:rPr lang="en-US" sz="1100" u="none" strike="noStrike">
                          <a:effectLst/>
                        </a:rPr>
                        <a:t>Awarded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381</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09714445"/>
                  </a:ext>
                </a:extLst>
              </a:tr>
              <a:tr h="182880">
                <a:tc>
                  <a:txBody>
                    <a:bodyPr/>
                    <a:lstStyle/>
                    <a:p>
                      <a:pPr algn="l" fontAlgn="b"/>
                      <a:r>
                        <a:rPr lang="en-US" sz="1100" u="none" strike="noStrike">
                          <a:effectLst/>
                        </a:rPr>
                        <a:t>Not Awarded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295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1799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2094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88109755"/>
                  </a:ext>
                </a:extLst>
              </a:tr>
              <a:tr h="182880">
                <a:tc>
                  <a:txBody>
                    <a:bodyPr/>
                    <a:lstStyle/>
                    <a:p>
                      <a:pPr algn="ctr"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314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2180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2494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58272627"/>
                  </a:ext>
                </a:extLst>
              </a:tr>
              <a:tr h="182880">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83426849"/>
                  </a:ext>
                </a:extLst>
              </a:tr>
              <a:tr h="182880">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9088385"/>
                  </a:ext>
                </a:extLst>
              </a:tr>
              <a:tr h="182880">
                <a:tc>
                  <a:txBody>
                    <a:bodyPr/>
                    <a:lstStyle/>
                    <a:p>
                      <a:pPr algn="l" fontAlgn="b"/>
                      <a:r>
                        <a:rPr lang="en-US" sz="1100" u="none" strike="noStrike">
                          <a:effectLst/>
                        </a:rPr>
                        <a:t>Expected values</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Funded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Not Funded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72611338"/>
                  </a:ext>
                </a:extLst>
              </a:tr>
              <a:tr h="182880">
                <a:tc>
                  <a:txBody>
                    <a:bodyPr/>
                    <a:lstStyle/>
                    <a:p>
                      <a:pPr algn="l" fontAlgn="b"/>
                      <a:r>
                        <a:rPr lang="en-US" sz="1100" u="none" strike="noStrike">
                          <a:effectLst/>
                        </a:rPr>
                        <a:t>Awarded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50.36086608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349.63913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16110197"/>
                  </a:ext>
                </a:extLst>
              </a:tr>
              <a:tr h="182880">
                <a:tc>
                  <a:txBody>
                    <a:bodyPr/>
                    <a:lstStyle/>
                    <a:p>
                      <a:pPr algn="l" fontAlgn="b"/>
                      <a:r>
                        <a:rPr lang="en-US" sz="1100" u="none" strike="noStrike">
                          <a:effectLst/>
                        </a:rPr>
                        <a:t>Not Awarded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263.6391339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1830.3609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2094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96541757"/>
                  </a:ext>
                </a:extLst>
              </a:tr>
              <a:tr h="182880">
                <a:tc>
                  <a:txBody>
                    <a:bodyPr/>
                    <a:lstStyle/>
                    <a:p>
                      <a:pPr algn="ctr"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314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2180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2494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88279845"/>
                  </a:ext>
                </a:extLst>
              </a:tr>
              <a:tr h="182880">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06617720"/>
                  </a:ext>
                </a:extLst>
              </a:tr>
              <a:tr h="182880">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83948109"/>
                  </a:ext>
                </a:extLst>
              </a:tr>
              <a:tr h="182880">
                <a:tc>
                  <a:txBody>
                    <a:bodyPr/>
                    <a:lstStyle/>
                    <a:p>
                      <a:pPr algn="ctr" fontAlgn="b"/>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u="none" strike="noStrike" dirty="0" smtClean="0">
                          <a:effectLst/>
                        </a:rPr>
                        <a:t>p value</a:t>
                      </a:r>
                      <a:endParaRPr lang="en-US" sz="1100" b="1" i="0" u="none" strike="noStrike" dirty="0" smtClean="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smtClean="0">
                          <a:effectLst/>
                        </a:rPr>
                        <a:t>0.00</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8106423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43830614"/>
              </p:ext>
            </p:extLst>
          </p:nvPr>
        </p:nvGraphicFramePr>
        <p:xfrm>
          <a:off x="6411214" y="2022920"/>
          <a:ext cx="2489200" cy="3017520"/>
        </p:xfrm>
        <a:graphic>
          <a:graphicData uri="http://schemas.openxmlformats.org/drawingml/2006/table">
            <a:tbl>
              <a:tblPr>
                <a:tableStyleId>{5C22544A-7EE6-4342-B048-85BDC9FD1C3A}</a:tableStyleId>
              </a:tblPr>
              <a:tblGrid>
                <a:gridCol w="584200">
                  <a:extLst>
                    <a:ext uri="{9D8B030D-6E8A-4147-A177-3AD203B41FA5}">
                      <a16:colId xmlns:a16="http://schemas.microsoft.com/office/drawing/2014/main" val="2816066883"/>
                    </a:ext>
                  </a:extLst>
                </a:gridCol>
                <a:gridCol w="609600">
                  <a:extLst>
                    <a:ext uri="{9D8B030D-6E8A-4147-A177-3AD203B41FA5}">
                      <a16:colId xmlns:a16="http://schemas.microsoft.com/office/drawing/2014/main" val="403201629"/>
                    </a:ext>
                  </a:extLst>
                </a:gridCol>
                <a:gridCol w="685800">
                  <a:extLst>
                    <a:ext uri="{9D8B030D-6E8A-4147-A177-3AD203B41FA5}">
                      <a16:colId xmlns:a16="http://schemas.microsoft.com/office/drawing/2014/main" val="2528913682"/>
                    </a:ext>
                  </a:extLst>
                </a:gridCol>
                <a:gridCol w="609600">
                  <a:extLst>
                    <a:ext uri="{9D8B030D-6E8A-4147-A177-3AD203B41FA5}">
                      <a16:colId xmlns:a16="http://schemas.microsoft.com/office/drawing/2014/main" val="2626455655"/>
                    </a:ext>
                  </a:extLst>
                </a:gridCol>
              </a:tblGrid>
              <a:tr h="182880">
                <a:tc>
                  <a:txBody>
                    <a:bodyPr/>
                    <a:lstStyle/>
                    <a:p>
                      <a:pPr algn="l" fontAlgn="b"/>
                      <a:r>
                        <a:rPr lang="en-US" sz="1100" u="none" strike="noStrike">
                          <a:effectLst/>
                        </a:rPr>
                        <a:t>observed values</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Funded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Not Funded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total</a:t>
                      </a:r>
                      <a:endParaRPr lang="en-US"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65586781"/>
                  </a:ext>
                </a:extLst>
              </a:tr>
              <a:tr h="182880">
                <a:tc>
                  <a:txBody>
                    <a:bodyPr/>
                    <a:lstStyle/>
                    <a:p>
                      <a:pPr algn="l" fontAlgn="b"/>
                      <a:r>
                        <a:rPr lang="en-US" sz="1100" u="none" strike="noStrike">
                          <a:effectLst/>
                        </a:rPr>
                        <a:t>Awarded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71293998"/>
                  </a:ext>
                </a:extLst>
              </a:tr>
              <a:tr h="182880">
                <a:tc>
                  <a:txBody>
                    <a:bodyPr/>
                    <a:lstStyle/>
                    <a:p>
                      <a:pPr algn="l" fontAlgn="b"/>
                      <a:r>
                        <a:rPr lang="en-US" sz="1100" u="none" strike="noStrike">
                          <a:effectLst/>
                        </a:rPr>
                        <a:t>Not Awarded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1695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1913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1238663"/>
                  </a:ext>
                </a:extLst>
              </a:tr>
              <a:tr h="182880">
                <a:tc>
                  <a:txBody>
                    <a:bodyPr/>
                    <a:lstStyle/>
                    <a:p>
                      <a:pPr algn="ctr"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268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2195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2463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70439939"/>
                  </a:ext>
                </a:extLst>
              </a:tr>
              <a:tr h="182880">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78656237"/>
                  </a:ext>
                </a:extLst>
              </a:tr>
              <a:tr h="182880">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21903537"/>
                  </a:ext>
                </a:extLst>
              </a:tr>
              <a:tr h="182880">
                <a:tc>
                  <a:txBody>
                    <a:bodyPr/>
                    <a:lstStyle/>
                    <a:p>
                      <a:pPr algn="l" fontAlgn="b"/>
                      <a:r>
                        <a:rPr lang="en-US" sz="1100" u="none" strike="noStrike">
                          <a:effectLst/>
                        </a:rPr>
                        <a:t>Expected values</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Funded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Not Funded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10731444"/>
                  </a:ext>
                </a:extLst>
              </a:tr>
              <a:tr h="182880">
                <a:tc>
                  <a:txBody>
                    <a:bodyPr/>
                    <a:lstStyle/>
                    <a:p>
                      <a:pPr algn="l" fontAlgn="b"/>
                      <a:r>
                        <a:rPr lang="en-US" sz="1100" u="none" strike="noStrike">
                          <a:effectLst/>
                        </a:rPr>
                        <a:t>Awarded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59.84572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490.15428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93100939"/>
                  </a:ext>
                </a:extLst>
              </a:tr>
              <a:tr h="182880">
                <a:tc>
                  <a:txBody>
                    <a:bodyPr/>
                    <a:lstStyle/>
                    <a:p>
                      <a:pPr algn="l" fontAlgn="b"/>
                      <a:r>
                        <a:rPr lang="en-US" sz="1100" u="none" strike="noStrike">
                          <a:effectLst/>
                        </a:rPr>
                        <a:t>Not Awarded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208.1543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1704.8457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1913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08538479"/>
                  </a:ext>
                </a:extLst>
              </a:tr>
              <a:tr h="182880">
                <a:tc>
                  <a:txBody>
                    <a:bodyPr/>
                    <a:lstStyle/>
                    <a:p>
                      <a:pPr algn="ctr"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268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2195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2463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21927142"/>
                  </a:ext>
                </a:extLst>
              </a:tr>
              <a:tr h="182880">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3025959"/>
                  </a:ext>
                </a:extLst>
              </a:tr>
              <a:tr h="182880">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2142246"/>
                  </a:ext>
                </a:extLst>
              </a:tr>
              <a:tr h="182880">
                <a:tc>
                  <a:txBody>
                    <a:bodyPr/>
                    <a:lstStyle/>
                    <a:p>
                      <a:pPr algn="ctr" fontAlgn="b"/>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p value</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0.31</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3133261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47565250"/>
              </p:ext>
            </p:extLst>
          </p:nvPr>
        </p:nvGraphicFramePr>
        <p:xfrm>
          <a:off x="9345168" y="2022920"/>
          <a:ext cx="2489200" cy="301752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003436200"/>
                    </a:ext>
                  </a:extLst>
                </a:gridCol>
                <a:gridCol w="609600">
                  <a:extLst>
                    <a:ext uri="{9D8B030D-6E8A-4147-A177-3AD203B41FA5}">
                      <a16:colId xmlns:a16="http://schemas.microsoft.com/office/drawing/2014/main" val="1491018320"/>
                    </a:ext>
                  </a:extLst>
                </a:gridCol>
                <a:gridCol w="660400">
                  <a:extLst>
                    <a:ext uri="{9D8B030D-6E8A-4147-A177-3AD203B41FA5}">
                      <a16:colId xmlns:a16="http://schemas.microsoft.com/office/drawing/2014/main" val="3769868479"/>
                    </a:ext>
                  </a:extLst>
                </a:gridCol>
                <a:gridCol w="609600">
                  <a:extLst>
                    <a:ext uri="{9D8B030D-6E8A-4147-A177-3AD203B41FA5}">
                      <a16:colId xmlns:a16="http://schemas.microsoft.com/office/drawing/2014/main" val="1552960955"/>
                    </a:ext>
                  </a:extLst>
                </a:gridCol>
              </a:tblGrid>
              <a:tr h="182880">
                <a:tc>
                  <a:txBody>
                    <a:bodyPr/>
                    <a:lstStyle/>
                    <a:p>
                      <a:pPr algn="l" fontAlgn="b"/>
                      <a:r>
                        <a:rPr lang="en-US" sz="1100" u="none" strike="noStrike">
                          <a:effectLst/>
                        </a:rPr>
                        <a:t>observed values</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Funded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Not Funded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7650285"/>
                  </a:ext>
                </a:extLst>
              </a:tr>
              <a:tr h="182880">
                <a:tc>
                  <a:txBody>
                    <a:bodyPr/>
                    <a:lstStyle/>
                    <a:p>
                      <a:pPr algn="l" fontAlgn="b"/>
                      <a:r>
                        <a:rPr lang="en-US" sz="1100" u="none" strike="noStrike">
                          <a:effectLst/>
                        </a:rPr>
                        <a:t>Awarded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138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889</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80356757"/>
                  </a:ext>
                </a:extLst>
              </a:tr>
              <a:tr h="0">
                <a:tc>
                  <a:txBody>
                    <a:bodyPr/>
                    <a:lstStyle/>
                    <a:p>
                      <a:pPr algn="l" fontAlgn="b"/>
                      <a:r>
                        <a:rPr lang="en-US" sz="1100" u="none" strike="noStrike">
                          <a:effectLst/>
                        </a:rPr>
                        <a:t>Not Awarded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1580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1901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16352261"/>
                  </a:ext>
                </a:extLst>
              </a:tr>
              <a:tr h="182880">
                <a:tc>
                  <a:txBody>
                    <a:bodyPr/>
                    <a:lstStyle/>
                    <a:p>
                      <a:pPr algn="ctr"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459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2331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2790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68685138"/>
                  </a:ext>
                </a:extLst>
              </a:tr>
              <a:tr h="182880">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37454301"/>
                  </a:ext>
                </a:extLst>
              </a:tr>
              <a:tr h="182880">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03973566"/>
                  </a:ext>
                </a:extLst>
              </a:tr>
              <a:tr h="182880">
                <a:tc>
                  <a:txBody>
                    <a:bodyPr/>
                    <a:lstStyle/>
                    <a:p>
                      <a:pPr algn="l" fontAlgn="b"/>
                      <a:r>
                        <a:rPr lang="en-US" sz="1100" u="none" strike="noStrike">
                          <a:effectLst/>
                        </a:rPr>
                        <a:t>Expected values</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Funded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Not Funded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71411076"/>
                  </a:ext>
                </a:extLst>
              </a:tr>
              <a:tr h="182880">
                <a:tc>
                  <a:txBody>
                    <a:bodyPr/>
                    <a:lstStyle/>
                    <a:p>
                      <a:pPr algn="l" fontAlgn="b"/>
                      <a:r>
                        <a:rPr lang="en-US" sz="1100" u="none" strike="noStrike">
                          <a:effectLst/>
                        </a:rPr>
                        <a:t>Awarded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146.2548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742.7452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889</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80575354"/>
                  </a:ext>
                </a:extLst>
              </a:tr>
              <a:tr h="182880">
                <a:tc>
                  <a:txBody>
                    <a:bodyPr/>
                    <a:lstStyle/>
                    <a:p>
                      <a:pPr algn="l" fontAlgn="b"/>
                      <a:r>
                        <a:rPr lang="en-US" sz="1100" u="none" strike="noStrike">
                          <a:effectLst/>
                        </a:rPr>
                        <a:t>Not Awarded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312.7452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1588.255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1901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32205135"/>
                  </a:ext>
                </a:extLst>
              </a:tr>
              <a:tr h="182880">
                <a:tc>
                  <a:txBody>
                    <a:bodyPr/>
                    <a:lstStyle/>
                    <a:p>
                      <a:pPr algn="ctr"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459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2331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2790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19782203"/>
                  </a:ext>
                </a:extLst>
              </a:tr>
              <a:tr h="182880">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31884813"/>
                  </a:ext>
                </a:extLst>
              </a:tr>
              <a:tr h="182880">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41173837"/>
                  </a:ext>
                </a:extLst>
              </a:tr>
              <a:tr h="182880">
                <a:tc>
                  <a:txBody>
                    <a:bodyPr/>
                    <a:lstStyle/>
                    <a:p>
                      <a:pPr algn="ctr" fontAlgn="b"/>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p value</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0.66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77683213"/>
                  </a:ext>
                </a:extLst>
              </a:tr>
            </a:tbl>
          </a:graphicData>
        </a:graphic>
      </p:graphicFrame>
      <p:sp>
        <p:nvSpPr>
          <p:cNvPr id="10" name="Rectangle 9"/>
          <p:cNvSpPr/>
          <p:nvPr/>
        </p:nvSpPr>
        <p:spPr>
          <a:xfrm>
            <a:off x="1036199" y="1490980"/>
            <a:ext cx="957313" cy="369332"/>
          </a:xfrm>
          <a:prstGeom prst="rect">
            <a:avLst/>
          </a:prstGeom>
        </p:spPr>
        <p:txBody>
          <a:bodyPr wrap="none">
            <a:spAutoFit/>
          </a:bodyPr>
          <a:lstStyle/>
          <a:p>
            <a:r>
              <a:rPr lang="en-US" b="1" dirty="0" smtClean="0">
                <a:solidFill>
                  <a:srgbClr val="000000"/>
                </a:solidFill>
                <a:latin typeface="Calibri" panose="020F0502020204030204" pitchFamily="34" charset="0"/>
              </a:rPr>
              <a:t>2017-18</a:t>
            </a:r>
            <a:endParaRPr lang="en-US" dirty="0"/>
          </a:p>
        </p:txBody>
      </p:sp>
      <p:sp>
        <p:nvSpPr>
          <p:cNvPr id="11" name="Rectangle 10"/>
          <p:cNvSpPr/>
          <p:nvPr/>
        </p:nvSpPr>
        <p:spPr>
          <a:xfrm>
            <a:off x="4269653" y="1490980"/>
            <a:ext cx="957313" cy="369332"/>
          </a:xfrm>
          <a:prstGeom prst="rect">
            <a:avLst/>
          </a:prstGeom>
        </p:spPr>
        <p:txBody>
          <a:bodyPr wrap="none">
            <a:spAutoFit/>
          </a:bodyPr>
          <a:lstStyle/>
          <a:p>
            <a:r>
              <a:rPr lang="en-US" b="1" dirty="0" smtClean="0">
                <a:solidFill>
                  <a:srgbClr val="000000"/>
                </a:solidFill>
                <a:latin typeface="Calibri" panose="020F0502020204030204" pitchFamily="34" charset="0"/>
              </a:rPr>
              <a:t>2018-19</a:t>
            </a:r>
            <a:endParaRPr lang="en-US" dirty="0"/>
          </a:p>
        </p:txBody>
      </p:sp>
      <p:sp>
        <p:nvSpPr>
          <p:cNvPr id="12" name="Rectangle 11"/>
          <p:cNvSpPr/>
          <p:nvPr/>
        </p:nvSpPr>
        <p:spPr>
          <a:xfrm>
            <a:off x="7177157" y="1535676"/>
            <a:ext cx="957313" cy="369332"/>
          </a:xfrm>
          <a:prstGeom prst="rect">
            <a:avLst/>
          </a:prstGeom>
        </p:spPr>
        <p:txBody>
          <a:bodyPr wrap="none">
            <a:spAutoFit/>
          </a:bodyPr>
          <a:lstStyle/>
          <a:p>
            <a:r>
              <a:rPr lang="en-US" b="1" dirty="0" smtClean="0">
                <a:solidFill>
                  <a:srgbClr val="000000"/>
                </a:solidFill>
                <a:latin typeface="Calibri" panose="020F0502020204030204" pitchFamily="34" charset="0"/>
              </a:rPr>
              <a:t>2019-20</a:t>
            </a:r>
            <a:endParaRPr lang="en-US" dirty="0"/>
          </a:p>
        </p:txBody>
      </p:sp>
      <p:sp>
        <p:nvSpPr>
          <p:cNvPr id="13" name="Rectangle 12"/>
          <p:cNvSpPr/>
          <p:nvPr/>
        </p:nvSpPr>
        <p:spPr>
          <a:xfrm>
            <a:off x="10084661" y="1504442"/>
            <a:ext cx="1010213" cy="369332"/>
          </a:xfrm>
          <a:prstGeom prst="rect">
            <a:avLst/>
          </a:prstGeom>
        </p:spPr>
        <p:txBody>
          <a:bodyPr wrap="none">
            <a:spAutoFit/>
          </a:bodyPr>
          <a:lstStyle/>
          <a:p>
            <a:r>
              <a:rPr lang="en-US" b="1" dirty="0" smtClean="0">
                <a:solidFill>
                  <a:srgbClr val="000000"/>
                </a:solidFill>
                <a:latin typeface="Calibri" panose="020F0502020204030204" pitchFamily="34" charset="0"/>
              </a:rPr>
              <a:t>2020-21</a:t>
            </a:r>
            <a:r>
              <a:rPr lang="en-US" dirty="0" smtClean="0"/>
              <a:t> </a:t>
            </a:r>
            <a:endParaRPr lang="en-US" dirty="0"/>
          </a:p>
        </p:txBody>
      </p:sp>
      <p:sp>
        <p:nvSpPr>
          <p:cNvPr id="2" name="TextBox 1"/>
          <p:cNvSpPr txBox="1"/>
          <p:nvPr/>
        </p:nvSpPr>
        <p:spPr>
          <a:xfrm>
            <a:off x="3353308" y="646889"/>
            <a:ext cx="5485384" cy="461665"/>
          </a:xfrm>
          <a:prstGeom prst="rect">
            <a:avLst/>
          </a:prstGeom>
          <a:noFill/>
        </p:spPr>
        <p:txBody>
          <a:bodyPr wrap="square" rtlCol="0">
            <a:spAutoFit/>
          </a:bodyPr>
          <a:lstStyle/>
          <a:p>
            <a:r>
              <a:rPr lang="en-US" sz="2400" dirty="0" smtClean="0"/>
              <a:t>Chi </a:t>
            </a:r>
            <a:r>
              <a:rPr lang="en-US" sz="2400" dirty="0" err="1" smtClean="0"/>
              <a:t>sq</a:t>
            </a:r>
            <a:r>
              <a:rPr lang="en-US" sz="2400" dirty="0" smtClean="0"/>
              <a:t> test for scientific significance testing</a:t>
            </a:r>
            <a:endParaRPr lang="en-US" sz="2400" dirty="0"/>
          </a:p>
        </p:txBody>
      </p:sp>
    </p:spTree>
    <p:extLst>
      <p:ext uri="{BB962C8B-B14F-4D97-AF65-F5344CB8AC3E}">
        <p14:creationId xmlns:p14="http://schemas.microsoft.com/office/powerpoint/2010/main" val="3005875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7" name="Picture 6"/>
          <p:cNvPicPr>
            <a:picLocks noChangeAspect="1"/>
          </p:cNvPicPr>
          <p:nvPr/>
        </p:nvPicPr>
        <p:blipFill>
          <a:blip r:embed="rId2"/>
          <a:stretch>
            <a:fillRect/>
          </a:stretch>
        </p:blipFill>
        <p:spPr>
          <a:xfrm>
            <a:off x="11270690" y="1"/>
            <a:ext cx="921309" cy="566928"/>
          </a:xfrm>
          <a:prstGeom prst="rect">
            <a:avLst/>
          </a:prstGeom>
        </p:spPr>
      </p:pic>
      <p:pic>
        <p:nvPicPr>
          <p:cNvPr id="3" name="Picture 2"/>
          <p:cNvPicPr>
            <a:picLocks noChangeAspect="1"/>
          </p:cNvPicPr>
          <p:nvPr/>
        </p:nvPicPr>
        <p:blipFill>
          <a:blip r:embed="rId3"/>
          <a:stretch>
            <a:fillRect/>
          </a:stretch>
        </p:blipFill>
        <p:spPr>
          <a:xfrm>
            <a:off x="1527049" y="804924"/>
            <a:ext cx="8467343" cy="5623560"/>
          </a:xfrm>
          <a:prstGeom prst="rect">
            <a:avLst/>
          </a:prstGeom>
        </p:spPr>
      </p:pic>
      <p:pic>
        <p:nvPicPr>
          <p:cNvPr id="9" name="Picture 8">
            <a:extLst>
              <a:ext uri="{FF2B5EF4-FFF2-40B4-BE49-F238E27FC236}">
                <a16:creationId xmlns:a16="http://schemas.microsoft.com/office/drawing/2014/main" id="{6A5D235C-68B3-B360-0BE2-EE01D3293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13"/>
            <a:ext cx="998437" cy="469963"/>
          </a:xfrm>
          <a:prstGeom prst="rect">
            <a:avLst/>
          </a:prstGeom>
        </p:spPr>
      </p:pic>
      <p:sp>
        <p:nvSpPr>
          <p:cNvPr id="5" name="Rectangle 4"/>
          <p:cNvSpPr/>
          <p:nvPr/>
        </p:nvSpPr>
        <p:spPr>
          <a:xfrm>
            <a:off x="7324344" y="5157216"/>
            <a:ext cx="996696" cy="12687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63E1AFC-9CD1-08C8-0F87-3A71E5733E59}"/>
              </a:ext>
            </a:extLst>
          </p:cNvPr>
          <p:cNvSpPr>
            <a:spLocks noGrp="1"/>
          </p:cNvSpPr>
          <p:nvPr>
            <p:ph type="title"/>
          </p:nvPr>
        </p:nvSpPr>
        <p:spPr>
          <a:xfrm>
            <a:off x="876764" y="188897"/>
            <a:ext cx="10515600" cy="438911"/>
          </a:xfrm>
        </p:spPr>
        <p:txBody>
          <a:bodyPr>
            <a:normAutofit fontScale="90000"/>
          </a:bodyPr>
          <a:lstStyle/>
          <a:p>
            <a:pPr algn="ctr"/>
            <a:r>
              <a:rPr lang="en-IN" b="1" dirty="0" smtClean="0"/>
              <a:t>Results (</a:t>
            </a:r>
            <a:r>
              <a:rPr lang="en-IN" b="1" dirty="0" err="1" smtClean="0"/>
              <a:t>Cont</a:t>
            </a:r>
            <a:r>
              <a:rPr lang="en-IN" b="1" dirty="0" smtClean="0"/>
              <a:t>…)</a:t>
            </a:r>
            <a:endParaRPr lang="en-IN" b="1" dirty="0"/>
          </a:p>
        </p:txBody>
      </p:sp>
    </p:spTree>
    <p:extLst>
      <p:ext uri="{BB962C8B-B14F-4D97-AF65-F5344CB8AC3E}">
        <p14:creationId xmlns:p14="http://schemas.microsoft.com/office/powerpoint/2010/main" val="1048695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838200" y="299778"/>
            <a:ext cx="10515600" cy="797502"/>
          </a:xfrm>
        </p:spPr>
        <p:txBody>
          <a:bodyPr>
            <a:normAutofit/>
          </a:bodyPr>
          <a:lstStyle/>
          <a:p>
            <a:pPr algn="ctr"/>
            <a:r>
              <a:rPr lang="en-IN" sz="4000" b="1" dirty="0" smtClean="0"/>
              <a:t>Discussion</a:t>
            </a:r>
            <a:endParaRPr lang="en-IN" sz="4000" b="1" dirty="0"/>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566928" y="1097280"/>
            <a:ext cx="11128248" cy="4983105"/>
          </a:xfrm>
        </p:spPr>
        <p:txBody>
          <a:bodyPr>
            <a:normAutofit/>
          </a:bodyPr>
          <a:lstStyle/>
          <a:p>
            <a:pPr marL="514350" lvl="0" indent="-514350" algn="just">
              <a:buFont typeface="+mj-lt"/>
              <a:buAutoNum type="arabicPeriod"/>
            </a:pPr>
            <a:r>
              <a:rPr lang="en-IN" dirty="0"/>
              <a:t>With the collated and analysed data it is difficult to generalise the role of funding </a:t>
            </a:r>
            <a:r>
              <a:rPr lang="en-US" dirty="0"/>
              <a:t>received through National Health Mission (NHM)under </a:t>
            </a:r>
            <a:r>
              <a:rPr lang="en-US" dirty="0" err="1"/>
              <a:t>Swachh</a:t>
            </a:r>
            <a:r>
              <a:rPr lang="en-US" dirty="0"/>
              <a:t> </a:t>
            </a:r>
            <a:r>
              <a:rPr lang="en-US" dirty="0" err="1"/>
              <a:t>Swasth</a:t>
            </a:r>
            <a:r>
              <a:rPr lang="en-US" dirty="0"/>
              <a:t> </a:t>
            </a:r>
            <a:r>
              <a:rPr lang="en-US" dirty="0" err="1"/>
              <a:t>Sarvatra</a:t>
            </a:r>
            <a:r>
              <a:rPr lang="en-US" dirty="0"/>
              <a:t> (SSS) </a:t>
            </a:r>
            <a:r>
              <a:rPr lang="en-US" dirty="0" err="1"/>
              <a:t>Programme</a:t>
            </a:r>
            <a:r>
              <a:rPr lang="en-US" dirty="0"/>
              <a:t> on Community Health </a:t>
            </a:r>
            <a:r>
              <a:rPr lang="en-US" dirty="0" err="1"/>
              <a:t>Centres</a:t>
            </a:r>
            <a:r>
              <a:rPr lang="en-US" dirty="0"/>
              <a:t> (CHCs) for achieving the </a:t>
            </a:r>
            <a:r>
              <a:rPr lang="en-US" dirty="0" err="1"/>
              <a:t>Kayakalp</a:t>
            </a:r>
            <a:r>
              <a:rPr lang="en-US" dirty="0"/>
              <a:t> Award across India.</a:t>
            </a:r>
          </a:p>
          <a:p>
            <a:pPr marL="514350" lvl="0" indent="-514350" algn="just">
              <a:buFont typeface="+mj-lt"/>
              <a:buAutoNum type="arabicPeriod"/>
            </a:pPr>
            <a:r>
              <a:rPr lang="en-US" dirty="0"/>
              <a:t>None of the state is showing 100% conversion in all the FYs.</a:t>
            </a:r>
          </a:p>
          <a:p>
            <a:pPr marL="514350" lvl="0" indent="-514350" algn="just">
              <a:buFont typeface="+mj-lt"/>
              <a:buAutoNum type="arabicPeriod"/>
            </a:pPr>
            <a:r>
              <a:rPr lang="en-US" dirty="0"/>
              <a:t>In some states, there are improvements in the initial years and then decline in the subsequent years while in other states, it is vice versa.</a:t>
            </a:r>
          </a:p>
          <a:p>
            <a:pPr marL="514350" lvl="0" indent="-514350" algn="just">
              <a:buFont typeface="+mj-lt"/>
              <a:buAutoNum type="arabicPeriod"/>
            </a:pPr>
            <a:r>
              <a:rPr lang="en-US" dirty="0"/>
              <a:t>However, when we look at the combined data of these states, it can be inferred that there is a consistent improvement in the number of facilities receiving the funds for traversing the gaps to achieve the “</a:t>
            </a:r>
            <a:r>
              <a:rPr lang="en-US" dirty="0" err="1"/>
              <a:t>Swachh</a:t>
            </a:r>
            <a:r>
              <a:rPr lang="en-US" dirty="0"/>
              <a:t> </a:t>
            </a:r>
            <a:r>
              <a:rPr lang="en-US" dirty="0" err="1"/>
              <a:t>Ratna</a:t>
            </a:r>
            <a:r>
              <a:rPr lang="en-US" dirty="0"/>
              <a:t> CHC” status</a:t>
            </a:r>
            <a:r>
              <a:rPr lang="en-US" dirty="0" smtClean="0"/>
              <a:t>.</a:t>
            </a:r>
            <a:endParaRPr lang="en-US" dirty="0"/>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7" name="Picture 6"/>
          <p:cNvPicPr>
            <a:picLocks noChangeAspect="1"/>
          </p:cNvPicPr>
          <p:nvPr/>
        </p:nvPicPr>
        <p:blipFill>
          <a:blip r:embed="rId2"/>
          <a:stretch>
            <a:fillRect/>
          </a:stretch>
        </p:blipFill>
        <p:spPr>
          <a:xfrm>
            <a:off x="11008894" y="0"/>
            <a:ext cx="1183106" cy="728025"/>
          </a:xfrm>
          <a:prstGeom prst="rect">
            <a:avLst/>
          </a:prstGeom>
        </p:spPr>
      </p:pic>
      <p:pic>
        <p:nvPicPr>
          <p:cNvPr id="8" name="Picture 7">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998437" cy="469963"/>
          </a:xfrm>
          <a:prstGeom prst="rect">
            <a:avLst/>
          </a:prstGeom>
        </p:spPr>
      </p:pic>
    </p:spTree>
    <p:extLst>
      <p:ext uri="{BB962C8B-B14F-4D97-AF65-F5344CB8AC3E}">
        <p14:creationId xmlns:p14="http://schemas.microsoft.com/office/powerpoint/2010/main" val="2616270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838200" y="365125"/>
            <a:ext cx="10515600" cy="787019"/>
          </a:xfrm>
        </p:spPr>
        <p:txBody>
          <a:bodyPr>
            <a:normAutofit/>
          </a:bodyPr>
          <a:lstStyle/>
          <a:p>
            <a:pPr algn="ctr"/>
            <a:r>
              <a:rPr lang="en-IN" sz="4000" b="1" smtClean="0"/>
              <a:t>Discussion</a:t>
            </a:r>
            <a:endParaRPr lang="en-IN" sz="4000" b="1" dirty="0"/>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838200" y="1581912"/>
            <a:ext cx="10515600" cy="4595051"/>
          </a:xfrm>
        </p:spPr>
        <p:txBody>
          <a:bodyPr/>
          <a:lstStyle/>
          <a:p>
            <a:pPr marL="514350" lvl="0" indent="-514350" algn="just">
              <a:buFont typeface="+mj-lt"/>
              <a:buAutoNum type="arabicPeriod"/>
            </a:pPr>
            <a:r>
              <a:rPr lang="en-IN" dirty="0"/>
              <a:t>But at the same time, there is an increase in the conversion percentage of the CHCs which were not funded but still achieving the </a:t>
            </a:r>
            <a:r>
              <a:rPr lang="en-IN" dirty="0" err="1"/>
              <a:t>Kayakalp</a:t>
            </a:r>
            <a:r>
              <a:rPr lang="en-IN" dirty="0"/>
              <a:t> Awards and hence awarded “</a:t>
            </a:r>
            <a:r>
              <a:rPr lang="en-IN" dirty="0" err="1"/>
              <a:t>Swachh</a:t>
            </a:r>
            <a:r>
              <a:rPr lang="en-IN" dirty="0"/>
              <a:t> </a:t>
            </a:r>
            <a:r>
              <a:rPr lang="en-IN" dirty="0" err="1"/>
              <a:t>Ratna</a:t>
            </a:r>
            <a:r>
              <a:rPr lang="en-IN" dirty="0"/>
              <a:t> CHCs” status.</a:t>
            </a:r>
            <a:endParaRPr lang="en-US" dirty="0"/>
          </a:p>
          <a:p>
            <a:pPr marL="514350" lvl="0" indent="-514350" algn="just">
              <a:buFont typeface="+mj-lt"/>
              <a:buAutoNum type="arabicPeriod"/>
            </a:pPr>
            <a:r>
              <a:rPr lang="en-IN" dirty="0"/>
              <a:t>The CHCs in the state of Odisha, after getting funded took the minimum average time to traverse the gaps to achieve the </a:t>
            </a:r>
            <a:r>
              <a:rPr lang="en-IN" dirty="0" err="1"/>
              <a:t>Kayakalp</a:t>
            </a:r>
            <a:r>
              <a:rPr lang="en-IN" dirty="0"/>
              <a:t> Award while Uttar Pradesh took the longest time to traverse the gaps.</a:t>
            </a:r>
            <a:endParaRPr lang="en-US" dirty="0"/>
          </a:p>
          <a:p>
            <a:pPr marL="514350" lvl="0" indent="-514350" algn="just">
              <a:buFont typeface="+mj-lt"/>
              <a:buAutoNum type="arabicPeriod"/>
            </a:pPr>
            <a:r>
              <a:rPr lang="en-IN" dirty="0"/>
              <a:t>However, in the state of Tamil Nadu, none of the funded facility achieved the </a:t>
            </a:r>
            <a:r>
              <a:rPr lang="en-IN" dirty="0" err="1"/>
              <a:t>Kayakalp</a:t>
            </a:r>
            <a:r>
              <a:rPr lang="en-IN" dirty="0"/>
              <a:t> award in any of the year</a:t>
            </a:r>
            <a:r>
              <a:rPr lang="en-IN" dirty="0" smtClean="0"/>
              <a:t>.</a:t>
            </a:r>
            <a:endParaRPr lang="en-US" dirty="0"/>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7" name="Picture 6"/>
          <p:cNvPicPr>
            <a:picLocks noChangeAspect="1"/>
          </p:cNvPicPr>
          <p:nvPr/>
        </p:nvPicPr>
        <p:blipFill>
          <a:blip r:embed="rId2"/>
          <a:stretch>
            <a:fillRect/>
          </a:stretch>
        </p:blipFill>
        <p:spPr>
          <a:xfrm>
            <a:off x="11008894" y="0"/>
            <a:ext cx="1183106" cy="728025"/>
          </a:xfrm>
          <a:prstGeom prst="rect">
            <a:avLst/>
          </a:prstGeom>
        </p:spPr>
      </p:pic>
      <p:pic>
        <p:nvPicPr>
          <p:cNvPr id="8" name="Picture 7">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998437" cy="469963"/>
          </a:xfrm>
          <a:prstGeom prst="rect">
            <a:avLst/>
          </a:prstGeom>
        </p:spPr>
      </p:pic>
    </p:spTree>
    <p:extLst>
      <p:ext uri="{BB962C8B-B14F-4D97-AF65-F5344CB8AC3E}">
        <p14:creationId xmlns:p14="http://schemas.microsoft.com/office/powerpoint/2010/main" val="2388368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a:xfrm>
            <a:off x="838200" y="187929"/>
            <a:ext cx="10515600" cy="693992"/>
          </a:xfrm>
        </p:spPr>
        <p:txBody>
          <a:bodyPr>
            <a:normAutofit fontScale="90000"/>
          </a:bodyPr>
          <a:lstStyle/>
          <a:p>
            <a:pPr algn="ctr"/>
            <a:r>
              <a:rPr lang="en-IN" b="1" dirty="0"/>
              <a:t>Limitations of the Study</a:t>
            </a:r>
          </a:p>
        </p:txBody>
      </p:sp>
      <p:sp>
        <p:nvSpPr>
          <p:cNvPr id="3" name="Content Placeholder 2">
            <a:extLst>
              <a:ext uri="{FF2B5EF4-FFF2-40B4-BE49-F238E27FC236}">
                <a16:creationId xmlns:a16="http://schemas.microsoft.com/office/drawing/2014/main" id="{8BBDAC66-4BC0-4A4F-5501-A4915ECD4DA8}"/>
              </a:ext>
            </a:extLst>
          </p:cNvPr>
          <p:cNvSpPr>
            <a:spLocks noGrp="1"/>
          </p:cNvSpPr>
          <p:nvPr>
            <p:ph idx="1"/>
          </p:nvPr>
        </p:nvSpPr>
        <p:spPr>
          <a:xfrm>
            <a:off x="1008246" y="1046037"/>
            <a:ext cx="10175507" cy="5593141"/>
          </a:xfrm>
        </p:spPr>
        <p:txBody>
          <a:bodyPr>
            <a:normAutofit/>
          </a:bodyPr>
          <a:lstStyle/>
          <a:p>
            <a:pPr lvl="0" algn="just"/>
            <a:r>
              <a:rPr lang="en-US" dirty="0"/>
              <a:t>The pre and post intervention internal/peer assessment scores of the facilities were not available within the organization.</a:t>
            </a:r>
          </a:p>
          <a:p>
            <a:pPr lvl="0" algn="just"/>
            <a:r>
              <a:rPr lang="en-US" dirty="0"/>
              <a:t>Due to great variation in the number of CHCs in different states, the result cannot be generalized to the whole country.</a:t>
            </a:r>
          </a:p>
          <a:p>
            <a:pPr lvl="0" algn="just"/>
            <a:r>
              <a:rPr lang="en-US" dirty="0"/>
              <a:t>There are very few literatures published on this topic.</a:t>
            </a:r>
          </a:p>
          <a:p>
            <a:pPr marL="0" lvl="0" indent="0" algn="just">
              <a:buNone/>
            </a:pPr>
            <a:endParaRPr lang="en-US" dirty="0" smtClean="0"/>
          </a:p>
          <a:p>
            <a:pPr marL="0" lvl="0" indent="0" algn="just">
              <a:buNone/>
            </a:pPr>
            <a:r>
              <a:rPr lang="en-US" b="1" dirty="0" smtClean="0"/>
              <a:t>Way Forward- </a:t>
            </a:r>
          </a:p>
          <a:p>
            <a:pPr lvl="0" algn="just"/>
            <a:r>
              <a:rPr lang="en-US" dirty="0" smtClean="0"/>
              <a:t>An impact assessment study can be done to check the real progress and impact of the SSS </a:t>
            </a:r>
            <a:r>
              <a:rPr lang="en-US" dirty="0" err="1" smtClean="0"/>
              <a:t>programme</a:t>
            </a:r>
            <a:r>
              <a:rPr lang="en-US" dirty="0" smtClean="0"/>
              <a:t>.</a:t>
            </a:r>
          </a:p>
          <a:p>
            <a:pPr lvl="0" algn="just"/>
            <a:r>
              <a:rPr lang="en-US" dirty="0" smtClean="0"/>
              <a:t>Issues and challenges to this study, could be taken up for further studies to check and re-assess the impact of this </a:t>
            </a:r>
            <a:r>
              <a:rPr lang="en-US" dirty="0" err="1"/>
              <a:t>p</a:t>
            </a:r>
            <a:r>
              <a:rPr lang="en-US" dirty="0" err="1" smtClean="0"/>
              <a:t>rogramme</a:t>
            </a:r>
            <a:r>
              <a:rPr lang="en-US" dirty="0" smtClean="0"/>
              <a:t> again.</a:t>
            </a:r>
            <a:endParaRPr lang="en-US" dirty="0"/>
          </a:p>
        </p:txBody>
      </p:sp>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p:txBody>
          <a:bodyPr/>
          <a:lstStyle/>
          <a:p>
            <a:fld id="{26AD20E6-394B-4DF0-96A5-9647FF39C943}" type="slidenum">
              <a:rPr lang="en-IN" smtClean="0"/>
              <a:t>14</a:t>
            </a:fld>
            <a:endParaRPr lang="en-IN" dirty="0"/>
          </a:p>
        </p:txBody>
      </p:sp>
      <p:pic>
        <p:nvPicPr>
          <p:cNvPr id="7" name="Picture 6"/>
          <p:cNvPicPr>
            <a:picLocks noChangeAspect="1"/>
          </p:cNvPicPr>
          <p:nvPr/>
        </p:nvPicPr>
        <p:blipFill>
          <a:blip r:embed="rId2"/>
          <a:stretch>
            <a:fillRect/>
          </a:stretch>
        </p:blipFill>
        <p:spPr>
          <a:xfrm>
            <a:off x="11008894" y="0"/>
            <a:ext cx="1183106" cy="728025"/>
          </a:xfrm>
          <a:prstGeom prst="rect">
            <a:avLst/>
          </a:prstGeom>
        </p:spPr>
      </p:pic>
      <p:pic>
        <p:nvPicPr>
          <p:cNvPr id="8" name="Picture 7">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998437" cy="469963"/>
          </a:xfrm>
          <a:prstGeom prst="rect">
            <a:avLst/>
          </a:prstGeom>
        </p:spPr>
      </p:pic>
    </p:spTree>
    <p:extLst>
      <p:ext uri="{BB962C8B-B14F-4D97-AF65-F5344CB8AC3E}">
        <p14:creationId xmlns:p14="http://schemas.microsoft.com/office/powerpoint/2010/main" val="3192224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2808732" y="77345"/>
            <a:ext cx="6574536" cy="704212"/>
          </a:xfrm>
        </p:spPr>
        <p:txBody>
          <a:bodyPr>
            <a:normAutofit/>
          </a:bodyPr>
          <a:lstStyle/>
          <a:p>
            <a:pPr algn="ctr"/>
            <a:r>
              <a:rPr lang="en-IN" sz="4000"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838200" y="658368"/>
            <a:ext cx="10515600" cy="5998464"/>
          </a:xfrm>
        </p:spPr>
        <p:txBody>
          <a:bodyPr>
            <a:normAutofit fontScale="85000" lnSpcReduction="20000"/>
          </a:bodyPr>
          <a:lstStyle/>
          <a:p>
            <a:pPr lvl="0" algn="just"/>
            <a:r>
              <a:rPr lang="en-IN" dirty="0"/>
              <a:t>With the increased burden of water-borne diseases, need for cleanliness, sanitation and hygiene has become all the more important. (9)</a:t>
            </a:r>
            <a:endParaRPr lang="en-US" dirty="0"/>
          </a:p>
          <a:p>
            <a:pPr lvl="0" algn="just"/>
            <a:r>
              <a:rPr lang="en-IN" dirty="0"/>
              <a:t>The </a:t>
            </a:r>
            <a:r>
              <a:rPr lang="en-IN" dirty="0" err="1"/>
              <a:t>Swachh</a:t>
            </a:r>
            <a:r>
              <a:rPr lang="en-IN" dirty="0"/>
              <a:t> Bharat Mission, </a:t>
            </a:r>
            <a:r>
              <a:rPr lang="en-IN" dirty="0" err="1"/>
              <a:t>Kayakalp</a:t>
            </a:r>
            <a:r>
              <a:rPr lang="en-IN" dirty="0"/>
              <a:t> Award scheme and the </a:t>
            </a:r>
            <a:r>
              <a:rPr lang="en-IN" dirty="0" err="1"/>
              <a:t>Swachh</a:t>
            </a:r>
            <a:r>
              <a:rPr lang="en-IN" dirty="0"/>
              <a:t> </a:t>
            </a:r>
            <a:r>
              <a:rPr lang="en-IN" dirty="0" err="1"/>
              <a:t>Swasth</a:t>
            </a:r>
            <a:r>
              <a:rPr lang="en-IN" dirty="0"/>
              <a:t> </a:t>
            </a:r>
            <a:r>
              <a:rPr lang="en-IN" dirty="0" err="1"/>
              <a:t>Sarvatra</a:t>
            </a:r>
            <a:r>
              <a:rPr lang="en-IN" dirty="0"/>
              <a:t> are trying to do the same in terms of improving cleanliness and promoting sanitation &amp; hygiene and infection control practices.</a:t>
            </a:r>
            <a:endParaRPr lang="en-US" dirty="0"/>
          </a:p>
          <a:p>
            <a:pPr lvl="0" algn="just"/>
            <a:r>
              <a:rPr lang="en-IN" dirty="0"/>
              <a:t>With the collated and analysed data, it is evident that there has been an increase conversion of facilities funded under the SSS programme and achieving the </a:t>
            </a:r>
            <a:r>
              <a:rPr lang="en-IN" dirty="0" err="1"/>
              <a:t>Kayakalp</a:t>
            </a:r>
            <a:r>
              <a:rPr lang="en-IN" dirty="0"/>
              <a:t> award over the period of time. However, individual State/UTs have their respective percentage changes over the period of all 4 years.</a:t>
            </a:r>
            <a:endParaRPr lang="en-US" dirty="0"/>
          </a:p>
          <a:p>
            <a:pPr lvl="0" algn="just"/>
            <a:r>
              <a:rPr lang="en-IN" dirty="0"/>
              <a:t>The funding through the SSS programme has had a positive association in the first two years but has not been consistent in the last two years. </a:t>
            </a:r>
            <a:endParaRPr lang="en-US" dirty="0"/>
          </a:p>
          <a:p>
            <a:pPr lvl="0" algn="just"/>
            <a:r>
              <a:rPr lang="en-IN" dirty="0"/>
              <a:t>This inconsistency of the conversion rate can be due to administrative issues in releasing the funds, delays in the release of funds, due to differences in the amount asked in the PIPs by states/UTs or may be due to the physical access to the location.</a:t>
            </a:r>
            <a:endParaRPr lang="en-US" dirty="0"/>
          </a:p>
          <a:p>
            <a:pPr lvl="0" algn="just"/>
            <a:r>
              <a:rPr lang="en-IN" dirty="0"/>
              <a:t>However, it should be noted that there has been an increase in the conversion of facilities not funded under the SSS programme but achieving the </a:t>
            </a:r>
            <a:r>
              <a:rPr lang="en-IN" dirty="0" err="1"/>
              <a:t>Kayakalp</a:t>
            </a:r>
            <a:r>
              <a:rPr lang="en-IN" dirty="0"/>
              <a:t> award.</a:t>
            </a:r>
            <a:endParaRPr lang="en-US" dirty="0"/>
          </a:p>
          <a:p>
            <a:pPr lvl="0" algn="just"/>
            <a:r>
              <a:rPr lang="en-US" dirty="0"/>
              <a:t>The average number of years taken by the CHCs to traverse the gaps ranged from around half a year to more than one and a half years.</a:t>
            </a: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7" name="Picture 6"/>
          <p:cNvPicPr>
            <a:picLocks noChangeAspect="1"/>
          </p:cNvPicPr>
          <p:nvPr/>
        </p:nvPicPr>
        <p:blipFill>
          <a:blip r:embed="rId2"/>
          <a:stretch>
            <a:fillRect/>
          </a:stretch>
        </p:blipFill>
        <p:spPr>
          <a:xfrm>
            <a:off x="11008894" y="0"/>
            <a:ext cx="1183106" cy="728025"/>
          </a:xfrm>
          <a:prstGeom prst="rect">
            <a:avLst/>
          </a:prstGeom>
        </p:spPr>
      </p:pic>
      <p:pic>
        <p:nvPicPr>
          <p:cNvPr id="8" name="Picture 7">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998437" cy="469963"/>
          </a:xfrm>
          <a:prstGeom prst="rect">
            <a:avLst/>
          </a:prstGeom>
        </p:spPr>
      </p:pic>
    </p:spTree>
    <p:extLst>
      <p:ext uri="{BB962C8B-B14F-4D97-AF65-F5344CB8AC3E}">
        <p14:creationId xmlns:p14="http://schemas.microsoft.com/office/powerpoint/2010/main" val="1644327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1084847" y="258794"/>
            <a:ext cx="10515600" cy="657416"/>
          </a:xfrm>
        </p:spPr>
        <p:txBody>
          <a:bodyPr>
            <a:normAutofit fontScale="90000"/>
          </a:bodyPr>
          <a:lstStyle/>
          <a:p>
            <a:pPr algn="ctr"/>
            <a:r>
              <a:rPr lang="en-IN" b="1" dirty="0" smtClean="0"/>
              <a:t>References</a:t>
            </a:r>
            <a:endParaRPr lang="en-IN" b="1" dirty="0"/>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838200" y="825957"/>
            <a:ext cx="10515600" cy="5244275"/>
          </a:xfrm>
        </p:spPr>
        <p:txBody>
          <a:bodyPr>
            <a:noAutofit/>
          </a:bodyPr>
          <a:lstStyle/>
          <a:p>
            <a:pPr lvl="0" algn="just"/>
            <a:r>
              <a:rPr lang="en-US" sz="2000" dirty="0">
                <a:ea typeface="Cambria" panose="02040503050406030204" pitchFamily="18" charset="0"/>
              </a:rPr>
              <a:t>India. National Health Mission. </a:t>
            </a:r>
            <a:r>
              <a:rPr lang="en-US" sz="2000" dirty="0" err="1">
                <a:ea typeface="Cambria" panose="02040503050406030204" pitchFamily="18" charset="0"/>
              </a:rPr>
              <a:t>Swachh</a:t>
            </a:r>
            <a:r>
              <a:rPr lang="en-US" sz="2000" dirty="0">
                <a:ea typeface="Cambria" panose="02040503050406030204" pitchFamily="18" charset="0"/>
              </a:rPr>
              <a:t> </a:t>
            </a:r>
            <a:r>
              <a:rPr lang="en-US" sz="2000" dirty="0" err="1">
                <a:ea typeface="Cambria" panose="02040503050406030204" pitchFamily="18" charset="0"/>
              </a:rPr>
              <a:t>Swasth</a:t>
            </a:r>
            <a:r>
              <a:rPr lang="en-US" sz="2000" dirty="0">
                <a:ea typeface="Cambria" panose="02040503050406030204" pitchFamily="18" charset="0"/>
              </a:rPr>
              <a:t> </a:t>
            </a:r>
            <a:r>
              <a:rPr lang="en-US" sz="2000" dirty="0" err="1">
                <a:ea typeface="Cambria" panose="02040503050406030204" pitchFamily="18" charset="0"/>
              </a:rPr>
              <a:t>Sarvatra</a:t>
            </a:r>
            <a:r>
              <a:rPr lang="en-US" sz="2000" dirty="0">
                <a:ea typeface="Cambria" panose="02040503050406030204" pitchFamily="18" charset="0"/>
              </a:rPr>
              <a:t>: Operational Guidelines. </a:t>
            </a:r>
            <a:r>
              <a:rPr lang="en-US" sz="2000" dirty="0" err="1">
                <a:ea typeface="Cambria" panose="02040503050406030204" pitchFamily="18" charset="0"/>
              </a:rPr>
              <a:t>MoHFW</a:t>
            </a:r>
            <a:r>
              <a:rPr lang="en-US" sz="2000" dirty="0">
                <a:ea typeface="Cambria" panose="02040503050406030204" pitchFamily="18" charset="0"/>
              </a:rPr>
              <a:t> &amp; MDWS; 2018.</a:t>
            </a:r>
          </a:p>
          <a:p>
            <a:pPr lvl="0" algn="just"/>
            <a:r>
              <a:rPr lang="en-US" sz="2000" dirty="0">
                <a:ea typeface="Cambria" panose="02040503050406030204" pitchFamily="18" charset="0"/>
              </a:rPr>
              <a:t>Ministry of Health &amp; Family Welfare. Award to Public Health Facilities – </a:t>
            </a:r>
            <a:r>
              <a:rPr lang="en-US" sz="2000" dirty="0" err="1">
                <a:ea typeface="Cambria" panose="02040503050406030204" pitchFamily="18" charset="0"/>
              </a:rPr>
              <a:t>Kayakalp</a:t>
            </a:r>
            <a:r>
              <a:rPr lang="en-US" sz="2000" dirty="0">
                <a:ea typeface="Cambria" panose="02040503050406030204" pitchFamily="18" charset="0"/>
              </a:rPr>
              <a:t>. New Delhi: Ministry of Health &amp; Family Welfare; 2021.</a:t>
            </a:r>
          </a:p>
          <a:p>
            <a:pPr lvl="0" algn="just"/>
            <a:r>
              <a:rPr lang="en-US" sz="2000" dirty="0" err="1">
                <a:ea typeface="Cambria" panose="02040503050406030204" pitchFamily="18" charset="0"/>
              </a:rPr>
              <a:t>Apurva</a:t>
            </a:r>
            <a:r>
              <a:rPr lang="en-US" sz="2000" dirty="0">
                <a:ea typeface="Cambria" panose="02040503050406030204" pitchFamily="18" charset="0"/>
              </a:rPr>
              <a:t> T, </a:t>
            </a:r>
            <a:r>
              <a:rPr lang="en-US" sz="2000" dirty="0" err="1">
                <a:ea typeface="Cambria" panose="02040503050406030204" pitchFamily="18" charset="0"/>
              </a:rPr>
              <a:t>Ankita</a:t>
            </a:r>
            <a:r>
              <a:rPr lang="en-US" sz="2000" dirty="0">
                <a:ea typeface="Cambria" panose="02040503050406030204" pitchFamily="18" charset="0"/>
              </a:rPr>
              <a:t> T. </a:t>
            </a:r>
            <a:r>
              <a:rPr lang="en-US" sz="2000" dirty="0" err="1">
                <a:ea typeface="Cambria" panose="02040503050406030204" pitchFamily="18" charset="0"/>
              </a:rPr>
              <a:t>Kayakalp</a:t>
            </a:r>
            <a:r>
              <a:rPr lang="en-US" sz="2000" dirty="0">
                <a:ea typeface="Cambria" panose="02040503050406030204" pitchFamily="18" charset="0"/>
              </a:rPr>
              <a:t>: Impact of </a:t>
            </a:r>
            <a:r>
              <a:rPr lang="en-US" sz="2000" dirty="0" err="1">
                <a:ea typeface="Cambria" panose="02040503050406030204" pitchFamily="18" charset="0"/>
              </a:rPr>
              <a:t>Swachh</a:t>
            </a:r>
            <a:r>
              <a:rPr lang="en-US" sz="2000" dirty="0">
                <a:ea typeface="Cambria" panose="02040503050406030204" pitchFamily="18" charset="0"/>
              </a:rPr>
              <a:t> Bharat </a:t>
            </a:r>
            <a:r>
              <a:rPr lang="en-US" sz="2000" dirty="0" err="1">
                <a:ea typeface="Cambria" panose="02040503050406030204" pitchFamily="18" charset="0"/>
              </a:rPr>
              <a:t>Abhiyan</a:t>
            </a:r>
            <a:r>
              <a:rPr lang="en-US" sz="2000" dirty="0">
                <a:ea typeface="Cambria" panose="02040503050406030204" pitchFamily="18" charset="0"/>
              </a:rPr>
              <a:t> on cleanliness, infection control &amp; hygiene promotion practices in District Hospitals of Chhattisgarh, India. ISOR J of </a:t>
            </a:r>
            <a:r>
              <a:rPr lang="en-US" sz="2000" dirty="0" err="1">
                <a:ea typeface="Cambria" panose="02040503050406030204" pitchFamily="18" charset="0"/>
              </a:rPr>
              <a:t>Env</a:t>
            </a:r>
            <a:r>
              <a:rPr lang="en-US" sz="2000" dirty="0">
                <a:ea typeface="Cambria" panose="02040503050406030204" pitchFamily="18" charset="0"/>
              </a:rPr>
              <a:t> </a:t>
            </a:r>
            <a:r>
              <a:rPr lang="en-US" sz="2000" dirty="0" err="1">
                <a:ea typeface="Cambria" panose="02040503050406030204" pitchFamily="18" charset="0"/>
              </a:rPr>
              <a:t>Sci</a:t>
            </a:r>
            <a:r>
              <a:rPr lang="en-US" sz="2000" dirty="0">
                <a:ea typeface="Cambria" panose="02040503050406030204" pitchFamily="18" charset="0"/>
              </a:rPr>
              <a:t> [Internet]. 2016 [cited May 2022]. 10(9):55-58. Available from ISOR</a:t>
            </a:r>
            <a:r>
              <a:rPr lang="en-US" sz="2000" dirty="0" smtClean="0">
                <a:ea typeface="Cambria" panose="02040503050406030204" pitchFamily="18" charset="0"/>
              </a:rPr>
              <a:t>: </a:t>
            </a:r>
            <a:r>
              <a:rPr lang="en-US" sz="2000" u="sng" dirty="0">
                <a:ea typeface="Cambria" panose="02040503050406030204" pitchFamily="18" charset="0"/>
                <a:hlinkClick r:id="rId2"/>
              </a:rPr>
              <a:t>https://www.iosrjournals.org/iosr-jestft/papers/vol10-issue9/Version-1/I1009015558.pdf</a:t>
            </a:r>
            <a:endParaRPr lang="en-US" sz="2000" dirty="0">
              <a:ea typeface="Cambria" panose="02040503050406030204" pitchFamily="18" charset="0"/>
            </a:endParaRPr>
          </a:p>
          <a:p>
            <a:pPr lvl="0" algn="just"/>
            <a:r>
              <a:rPr lang="en-US" sz="2000" dirty="0">
                <a:ea typeface="Cambria" panose="02040503050406030204" pitchFamily="18" charset="0"/>
              </a:rPr>
              <a:t>Agrawal A, Srivastava JN, </a:t>
            </a:r>
            <a:r>
              <a:rPr lang="en-US" sz="2000" dirty="0" err="1">
                <a:ea typeface="Cambria" panose="02040503050406030204" pitchFamily="18" charset="0"/>
              </a:rPr>
              <a:t>Priyadarshi</a:t>
            </a:r>
            <a:r>
              <a:rPr lang="en-US" sz="2000" dirty="0">
                <a:ea typeface="Cambria" panose="02040503050406030204" pitchFamily="18" charset="0"/>
              </a:rPr>
              <a:t> M. Impact of implementation of “</a:t>
            </a:r>
            <a:r>
              <a:rPr lang="en-US" sz="2000" dirty="0" err="1">
                <a:ea typeface="Cambria" panose="02040503050406030204" pitchFamily="18" charset="0"/>
              </a:rPr>
              <a:t>Kayakalp</a:t>
            </a:r>
            <a:r>
              <a:rPr lang="en-US" sz="2000" dirty="0">
                <a:ea typeface="Cambria" panose="02040503050406030204" pitchFamily="18" charset="0"/>
              </a:rPr>
              <a:t>” initiative on quality certification of district hospitals to National quality assurance standards. Indian J Community Med[Internet]. 2019 [cited May 2022]. 44(3):228-32. Available from- </a:t>
            </a:r>
            <a:r>
              <a:rPr lang="en-US" sz="2000" u="sng" dirty="0">
                <a:ea typeface="Cambria" panose="02040503050406030204" pitchFamily="18" charset="0"/>
                <a:hlinkClick r:id="rId3"/>
              </a:rPr>
              <a:t>https://tinyurl.com/ycx46vmf</a:t>
            </a:r>
            <a:endParaRPr lang="en-US" sz="2000" dirty="0">
              <a:ea typeface="Cambria" panose="02040503050406030204" pitchFamily="18" charset="0"/>
            </a:endParaRPr>
          </a:p>
          <a:p>
            <a:pPr lvl="0" algn="just"/>
            <a:r>
              <a:rPr lang="en-US" sz="2000" dirty="0" smtClean="0">
                <a:ea typeface="Cambria" panose="02040503050406030204" pitchFamily="18" charset="0"/>
              </a:rPr>
              <a:t>Suresh </a:t>
            </a:r>
            <a:r>
              <a:rPr lang="en-US" sz="2000" dirty="0">
                <a:ea typeface="Cambria" panose="02040503050406030204" pitchFamily="18" charset="0"/>
              </a:rPr>
              <a:t>S, </a:t>
            </a:r>
            <a:r>
              <a:rPr lang="en-US" sz="2000" dirty="0" err="1">
                <a:ea typeface="Cambria" panose="02040503050406030204" pitchFamily="18" charset="0"/>
              </a:rPr>
              <a:t>Bindiya</a:t>
            </a:r>
            <a:r>
              <a:rPr lang="en-US" sz="2000" dirty="0">
                <a:ea typeface="Cambria" panose="02040503050406030204" pitchFamily="18" charset="0"/>
              </a:rPr>
              <a:t> K, </a:t>
            </a:r>
            <a:r>
              <a:rPr lang="en-US" sz="2000" dirty="0" err="1">
                <a:ea typeface="Cambria" panose="02040503050406030204" pitchFamily="18" charset="0"/>
              </a:rPr>
              <a:t>Ritwika</a:t>
            </a:r>
            <a:r>
              <a:rPr lang="en-US" sz="2000" dirty="0">
                <a:ea typeface="Cambria" panose="02040503050406030204" pitchFamily="18" charset="0"/>
              </a:rPr>
              <a:t> M. Qualitative assessment of </a:t>
            </a:r>
            <a:r>
              <a:rPr lang="en-US" sz="2000" dirty="0" err="1">
                <a:ea typeface="Cambria" panose="02040503050406030204" pitchFamily="18" charset="0"/>
              </a:rPr>
              <a:t>Kayakalp</a:t>
            </a:r>
            <a:r>
              <a:rPr lang="en-US" sz="2000" dirty="0">
                <a:ea typeface="Cambria" panose="02040503050406030204" pitchFamily="18" charset="0"/>
              </a:rPr>
              <a:t> </a:t>
            </a:r>
            <a:r>
              <a:rPr lang="en-US" sz="2000" dirty="0" err="1">
                <a:ea typeface="Cambria" panose="02040503050406030204" pitchFamily="18" charset="0"/>
              </a:rPr>
              <a:t>programme</a:t>
            </a:r>
            <a:r>
              <a:rPr lang="en-US" sz="2000" dirty="0">
                <a:ea typeface="Cambria" panose="02040503050406030204" pitchFamily="18" charset="0"/>
              </a:rPr>
              <a:t> for Public Health Care Facilities. Population Res Centre [Internet]. 2020 Feb [Cited 2022 May]; Available from: </a:t>
            </a:r>
            <a:r>
              <a:rPr lang="en-US" sz="2000" u="sng" dirty="0">
                <a:ea typeface="Cambria" panose="02040503050406030204" pitchFamily="18" charset="0"/>
                <a:hlinkClick r:id="rId4"/>
              </a:rPr>
              <a:t>https://tinyurl.com/2p84xsps</a:t>
            </a:r>
            <a:endParaRPr lang="en-US" sz="2000" dirty="0">
              <a:ea typeface="Cambria" panose="02040503050406030204" pitchFamily="18" charset="0"/>
            </a:endParaRPr>
          </a:p>
          <a:p>
            <a:pPr lvl="0" algn="just"/>
            <a:r>
              <a:rPr lang="en-US" sz="2000" dirty="0" err="1" smtClean="0">
                <a:ea typeface="Cambria" panose="02040503050406030204" pitchFamily="18" charset="0"/>
              </a:rPr>
              <a:t>Saravanakumar</a:t>
            </a:r>
            <a:r>
              <a:rPr lang="en-US" sz="2000" dirty="0" smtClean="0">
                <a:ea typeface="Cambria" panose="02040503050406030204" pitchFamily="18" charset="0"/>
              </a:rPr>
              <a:t> </a:t>
            </a:r>
            <a:r>
              <a:rPr lang="en-US" sz="2000" dirty="0">
                <a:ea typeface="Cambria" panose="02040503050406030204" pitchFamily="18" charset="0"/>
              </a:rPr>
              <a:t>V, </a:t>
            </a:r>
            <a:r>
              <a:rPr lang="en-US" sz="2000" dirty="0" err="1">
                <a:ea typeface="Cambria" panose="02040503050406030204" pitchFamily="18" charset="0"/>
              </a:rPr>
              <a:t>Ravichandran</a:t>
            </a:r>
            <a:r>
              <a:rPr lang="en-US" sz="2000" dirty="0">
                <a:ea typeface="Cambria" panose="02040503050406030204" pitchFamily="18" charset="0"/>
              </a:rPr>
              <a:t> S. Assessing the reasons for poor performance of Public Health Facilities in Tamil Nadu, in </a:t>
            </a:r>
            <a:r>
              <a:rPr lang="en-US" sz="2000" dirty="0" err="1">
                <a:ea typeface="Cambria" panose="02040503050406030204" pitchFamily="18" charset="0"/>
              </a:rPr>
              <a:t>Kayakalp</a:t>
            </a:r>
            <a:r>
              <a:rPr lang="en-US" sz="2000" dirty="0">
                <a:ea typeface="Cambria" panose="02040503050406030204" pitchFamily="18" charset="0"/>
              </a:rPr>
              <a:t> Award. Population Res Centre [Internet]. 2020 Feb [Cited 2022 May]; Available from: </a:t>
            </a:r>
            <a:r>
              <a:rPr lang="en-US" sz="2000" u="sng" dirty="0">
                <a:ea typeface="Cambria" panose="02040503050406030204" pitchFamily="18" charset="0"/>
                <a:hlinkClick r:id="rId5"/>
              </a:rPr>
              <a:t>https://</a:t>
            </a:r>
            <a:r>
              <a:rPr lang="en-US" sz="2000" u="sng" dirty="0" smtClean="0">
                <a:ea typeface="Cambria" panose="02040503050406030204" pitchFamily="18" charset="0"/>
                <a:hlinkClick r:id="rId5"/>
              </a:rPr>
              <a:t>tinyurl.com/52dczx6t</a:t>
            </a:r>
            <a:endParaRPr lang="en-US" sz="2000" dirty="0">
              <a:ea typeface="Cambria" panose="02040503050406030204" pitchFamily="18" charset="0"/>
            </a:endParaRP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6" name="Picture 5"/>
          <p:cNvPicPr>
            <a:picLocks noChangeAspect="1"/>
          </p:cNvPicPr>
          <p:nvPr/>
        </p:nvPicPr>
        <p:blipFill>
          <a:blip r:embed="rId6"/>
          <a:stretch>
            <a:fillRect/>
          </a:stretch>
        </p:blipFill>
        <p:spPr>
          <a:xfrm>
            <a:off x="11008894" y="0"/>
            <a:ext cx="1183106" cy="728025"/>
          </a:xfrm>
          <a:prstGeom prst="rect">
            <a:avLst/>
          </a:prstGeom>
        </p:spPr>
      </p:pic>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3813"/>
            <a:ext cx="998437" cy="469963"/>
          </a:xfrm>
          <a:prstGeom prst="rect">
            <a:avLst/>
          </a:prstGeom>
        </p:spPr>
      </p:pic>
    </p:spTree>
    <p:extLst>
      <p:ext uri="{BB962C8B-B14F-4D97-AF65-F5344CB8AC3E}">
        <p14:creationId xmlns:p14="http://schemas.microsoft.com/office/powerpoint/2010/main" val="149243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9A24-5D33-22D2-A375-550512B6729A}"/>
              </a:ext>
            </a:extLst>
          </p:cNvPr>
          <p:cNvSpPr>
            <a:spLocks noGrp="1"/>
          </p:cNvSpPr>
          <p:nvPr>
            <p:ph type="title"/>
          </p:nvPr>
        </p:nvSpPr>
        <p:spPr/>
        <p:txBody>
          <a:bodyPr>
            <a:normAutofit/>
          </a:bodyPr>
          <a:lstStyle/>
          <a:p>
            <a:pPr algn="ctr"/>
            <a:r>
              <a:rPr lang="en-IN" sz="4000" b="1" dirty="0"/>
              <a:t>Suggestions to the Organization where the Study was </a:t>
            </a:r>
            <a:r>
              <a:rPr lang="en-IN" sz="4000" b="1" dirty="0" smtClean="0"/>
              <a:t>conducted </a:t>
            </a:r>
            <a:endParaRPr lang="en-IN" sz="4000" b="1" dirty="0"/>
          </a:p>
        </p:txBody>
      </p:sp>
      <p:sp>
        <p:nvSpPr>
          <p:cNvPr id="3" name="Content Placeholder 2">
            <a:extLst>
              <a:ext uri="{FF2B5EF4-FFF2-40B4-BE49-F238E27FC236}">
                <a16:creationId xmlns:a16="http://schemas.microsoft.com/office/drawing/2014/main" id="{EAEF2263-EB9B-760E-4703-663E38DF5A1C}"/>
              </a:ext>
            </a:extLst>
          </p:cNvPr>
          <p:cNvSpPr>
            <a:spLocks noGrp="1"/>
          </p:cNvSpPr>
          <p:nvPr>
            <p:ph idx="1"/>
          </p:nvPr>
        </p:nvSpPr>
        <p:spPr/>
        <p:txBody>
          <a:bodyPr/>
          <a:lstStyle/>
          <a:p>
            <a:pPr algn="just"/>
            <a:r>
              <a:rPr lang="en-IN" dirty="0" smtClean="0"/>
              <a:t>More field visits at the Intern/fellow level.</a:t>
            </a:r>
          </a:p>
          <a:p>
            <a:pPr algn="just"/>
            <a:r>
              <a:rPr lang="en-IN" dirty="0" smtClean="0"/>
              <a:t>Increased inter departmental integration.</a:t>
            </a:r>
          </a:p>
          <a:p>
            <a:pPr algn="just"/>
            <a:r>
              <a:rPr lang="en-IN" dirty="0" smtClean="0"/>
              <a:t>Increased automation into the system.</a:t>
            </a:r>
          </a:p>
          <a:p>
            <a:pPr marL="0" indent="0" algn="just">
              <a:buNone/>
            </a:pPr>
            <a:endParaRPr lang="en-IN" dirty="0" smtClean="0"/>
          </a:p>
          <a:p>
            <a:pPr marL="0" indent="0" algn="just">
              <a:buNone/>
            </a:pPr>
            <a:endParaRPr lang="en-IN" dirty="0"/>
          </a:p>
          <a:p>
            <a:pPr marL="0" indent="0" algn="just">
              <a:buNone/>
            </a:pPr>
            <a:endParaRPr lang="en-IN" dirty="0" smtClean="0"/>
          </a:p>
          <a:p>
            <a:pPr algn="just"/>
            <a:r>
              <a:rPr lang="en-IN" dirty="0" smtClean="0"/>
              <a:t>Inclusion of thoughts, suggestions and comments of all the employees at all levels.</a:t>
            </a:r>
          </a:p>
        </p:txBody>
      </p:sp>
      <p:sp>
        <p:nvSpPr>
          <p:cNvPr id="5" name="Slide Number Placeholder 4">
            <a:extLst>
              <a:ext uri="{FF2B5EF4-FFF2-40B4-BE49-F238E27FC236}">
                <a16:creationId xmlns:a16="http://schemas.microsoft.com/office/drawing/2014/main" id="{8995D74E-6398-A78F-6AAE-7F984A6270FE}"/>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7" name="Picture 6"/>
          <p:cNvPicPr>
            <a:picLocks noChangeAspect="1"/>
          </p:cNvPicPr>
          <p:nvPr/>
        </p:nvPicPr>
        <p:blipFill>
          <a:blip r:embed="rId2"/>
          <a:stretch>
            <a:fillRect/>
          </a:stretch>
        </p:blipFill>
        <p:spPr>
          <a:xfrm>
            <a:off x="11008894" y="0"/>
            <a:ext cx="1183106" cy="728025"/>
          </a:xfrm>
          <a:prstGeom prst="rect">
            <a:avLst/>
          </a:prstGeom>
        </p:spPr>
      </p:pic>
      <p:pic>
        <p:nvPicPr>
          <p:cNvPr id="8" name="Picture 7">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998437" cy="469963"/>
          </a:xfrm>
          <a:prstGeom prst="rect">
            <a:avLst/>
          </a:prstGeom>
        </p:spPr>
      </p:pic>
      <p:sp>
        <p:nvSpPr>
          <p:cNvPr id="10" name="Title 1">
            <a:extLst>
              <a:ext uri="{FF2B5EF4-FFF2-40B4-BE49-F238E27FC236}">
                <a16:creationId xmlns:a16="http://schemas.microsoft.com/office/drawing/2014/main" id="{668C9A24-5D33-22D2-A375-550512B6729A}"/>
              </a:ext>
            </a:extLst>
          </p:cNvPr>
          <p:cNvSpPr txBox="1">
            <a:spLocks/>
          </p:cNvSpPr>
          <p:nvPr/>
        </p:nvSpPr>
        <p:spPr>
          <a:xfrm>
            <a:off x="313944" y="366769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smtClean="0"/>
              <a:t>Best practices of the Organisation</a:t>
            </a:r>
            <a:endParaRPr lang="en-IN" b="1" dirty="0"/>
          </a:p>
        </p:txBody>
      </p:sp>
    </p:spTree>
    <p:extLst>
      <p:ext uri="{BB962C8B-B14F-4D97-AF65-F5344CB8AC3E}">
        <p14:creationId xmlns:p14="http://schemas.microsoft.com/office/powerpoint/2010/main" val="1994112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t>Dissertation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a:xfrm>
            <a:off x="839788" y="1400112"/>
            <a:ext cx="5157787" cy="823912"/>
          </a:xfrm>
          <a:ln>
            <a:solidFill>
              <a:schemeClr val="tx2"/>
            </a:solidFill>
          </a:ln>
        </p:spPr>
        <p:txBody>
          <a:bodyPr/>
          <a:lstStyle/>
          <a:p>
            <a:pPr algn="ctr"/>
            <a:r>
              <a:rPr lang="en-IN" dirty="0"/>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a:ln>
            <a:solidFill>
              <a:schemeClr val="tx2"/>
            </a:solidFill>
          </a:ln>
        </p:spPr>
        <p:txBody>
          <a:bodyPr>
            <a:normAutofit fontScale="85000" lnSpcReduction="20000"/>
          </a:bodyPr>
          <a:lstStyle/>
          <a:p>
            <a:pPr algn="just"/>
            <a:r>
              <a:rPr lang="en-IN" dirty="0" smtClean="0"/>
              <a:t>Field visits and evaluation of the health care facilities.</a:t>
            </a:r>
          </a:p>
          <a:p>
            <a:pPr algn="just"/>
            <a:r>
              <a:rPr lang="en-IN" dirty="0" smtClean="0"/>
              <a:t>Facility assessments.</a:t>
            </a:r>
          </a:p>
          <a:p>
            <a:pPr algn="just"/>
            <a:r>
              <a:rPr lang="en-IN" dirty="0" smtClean="0"/>
              <a:t>National level event organisation</a:t>
            </a:r>
          </a:p>
          <a:p>
            <a:pPr algn="just"/>
            <a:r>
              <a:rPr lang="en-IN" dirty="0" smtClean="0"/>
              <a:t>TOT</a:t>
            </a:r>
          </a:p>
          <a:p>
            <a:pPr algn="just"/>
            <a:r>
              <a:rPr lang="en-IN" dirty="0" smtClean="0"/>
              <a:t>Policies, guidelines and protocol formation</a:t>
            </a:r>
            <a:endParaRPr lang="en-IN" dirty="0"/>
          </a:p>
          <a:p>
            <a:pPr algn="just"/>
            <a:r>
              <a:rPr lang="en-IN" dirty="0" smtClean="0"/>
              <a:t>New tool/programme formation</a:t>
            </a:r>
          </a:p>
          <a:p>
            <a:pPr algn="just"/>
            <a:r>
              <a:rPr lang="en-IN" dirty="0" smtClean="0"/>
              <a:t>Communication and dissemination of information to the states at national level.</a:t>
            </a:r>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a:xfrm>
            <a:off x="6172200" y="1400112"/>
            <a:ext cx="5183188" cy="823912"/>
          </a:xfrm>
          <a:ln>
            <a:solidFill>
              <a:schemeClr val="tx2"/>
            </a:solidFill>
          </a:ln>
        </p:spPr>
        <p:txBody>
          <a:bodyPr/>
          <a:lstStyle/>
          <a:p>
            <a:pPr algn="ctr"/>
            <a:r>
              <a:rPr lang="en-IN" dirty="0"/>
              <a:t>Overall self comments on Dissertation</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a:ln>
            <a:solidFill>
              <a:schemeClr val="tx2"/>
            </a:solidFill>
          </a:ln>
        </p:spPr>
        <p:txBody>
          <a:bodyPr/>
          <a:lstStyle/>
          <a:p>
            <a:pPr algn="just"/>
            <a:r>
              <a:rPr lang="en-IN" dirty="0" smtClean="0"/>
              <a:t>It was indeed an amazing and over-whelming experience with the organisation.</a:t>
            </a:r>
          </a:p>
          <a:p>
            <a:pPr algn="just"/>
            <a:r>
              <a:rPr lang="en-IN" dirty="0" smtClean="0"/>
              <a:t>Great learning experience.</a:t>
            </a:r>
          </a:p>
          <a:p>
            <a:pPr marL="0" indent="0">
              <a:buNone/>
            </a:pPr>
            <a:endParaRPr lang="en-IN" dirty="0" smtClean="0"/>
          </a:p>
          <a:p>
            <a:pPr marL="0" indent="0">
              <a:buNone/>
            </a:pPr>
            <a:endParaRPr lang="en-IN" dirty="0"/>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10" name="Picture 9"/>
          <p:cNvPicPr>
            <a:picLocks noChangeAspect="1"/>
          </p:cNvPicPr>
          <p:nvPr/>
        </p:nvPicPr>
        <p:blipFill>
          <a:blip r:embed="rId2"/>
          <a:stretch>
            <a:fillRect/>
          </a:stretch>
        </p:blipFill>
        <p:spPr>
          <a:xfrm>
            <a:off x="11008894" y="0"/>
            <a:ext cx="1183106" cy="728025"/>
          </a:xfrm>
          <a:prstGeom prst="rect">
            <a:avLst/>
          </a:prstGeom>
        </p:spPr>
      </p:pic>
      <p:pic>
        <p:nvPicPr>
          <p:cNvPr id="11" name="Picture 10">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998437" cy="469963"/>
          </a:xfrm>
          <a:prstGeom prst="rect">
            <a:avLst/>
          </a:prstGeom>
        </p:spPr>
      </p:pic>
    </p:spTree>
    <p:extLst>
      <p:ext uri="{BB962C8B-B14F-4D97-AF65-F5344CB8AC3E}">
        <p14:creationId xmlns:p14="http://schemas.microsoft.com/office/powerpoint/2010/main" val="478297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 y="4107615"/>
            <a:ext cx="3996738" cy="2613860"/>
          </a:xfrm>
          <a:prstGeom prst="rect">
            <a:avLst/>
          </a:prstGeom>
        </p:spPr>
      </p:pic>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838200" y="-49300"/>
            <a:ext cx="10515600" cy="707743"/>
          </a:xfrm>
        </p:spPr>
        <p:txBody>
          <a:bodyPr/>
          <a:lstStyle/>
          <a:p>
            <a:pPr algn="ctr"/>
            <a:r>
              <a:rPr lang="en-IN" b="1" dirty="0"/>
              <a:t>Pictorial </a:t>
            </a:r>
            <a:r>
              <a:rPr lang="en-IN" b="1" dirty="0" smtClean="0"/>
              <a:t>Journey</a:t>
            </a:r>
            <a:endParaRPr lang="en-IN" b="1" dirty="0"/>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14741"/>
          <a:stretch/>
        </p:blipFill>
        <p:spPr>
          <a:xfrm>
            <a:off x="109728" y="40303"/>
            <a:ext cx="3996738" cy="423909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601" y="3837462"/>
            <a:ext cx="3995327" cy="2960818"/>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r="20646" b="11343"/>
          <a:stretch/>
        </p:blipFill>
        <p:spPr>
          <a:xfrm>
            <a:off x="4253371" y="3860607"/>
            <a:ext cx="3601325" cy="2914529"/>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t="13966" r="4858" b="15875"/>
          <a:stretch/>
        </p:blipFill>
        <p:spPr>
          <a:xfrm>
            <a:off x="4253371" y="586136"/>
            <a:ext cx="3601325" cy="3520440"/>
          </a:xfrm>
          <a:prstGeom prst="rect">
            <a:avLst/>
          </a:prstGeom>
        </p:spPr>
      </p:pic>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t="559" b="5944"/>
          <a:stretch/>
        </p:blipFill>
        <p:spPr>
          <a:xfrm>
            <a:off x="7987284" y="201167"/>
            <a:ext cx="4009644" cy="4078225"/>
          </a:xfrm>
          <a:prstGeom prst="rect">
            <a:avLst/>
          </a:prstGeom>
        </p:spPr>
      </p:pic>
    </p:spTree>
    <p:extLst>
      <p:ext uri="{BB962C8B-B14F-4D97-AF65-F5344CB8AC3E}">
        <p14:creationId xmlns:p14="http://schemas.microsoft.com/office/powerpoint/2010/main" val="2333934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a:xfrm>
            <a:off x="838200" y="98514"/>
            <a:ext cx="10515600" cy="1325563"/>
          </a:xfrm>
        </p:spPr>
        <p:txBody>
          <a:bodyPr>
            <a:normAutofit/>
          </a:bodyPr>
          <a:lstStyle/>
          <a:p>
            <a:pPr algn="ctr"/>
            <a:r>
              <a:rPr lang="en-IN" sz="4000" b="1" dirty="0" smtClean="0"/>
              <a:t>Screenshot of Approval</a:t>
            </a:r>
            <a:endParaRPr lang="en-IN" sz="4000" b="1" dirty="0"/>
          </a:p>
        </p:txBody>
      </p:sp>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dirty="0"/>
          </a:p>
        </p:txBody>
      </p:sp>
      <p:pic>
        <p:nvPicPr>
          <p:cNvPr id="6" name="Picture 5">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998437" cy="469963"/>
          </a:xfrm>
          <a:prstGeom prst="rect">
            <a:avLst/>
          </a:prstGeom>
        </p:spPr>
      </p:pic>
      <p:pic>
        <p:nvPicPr>
          <p:cNvPr id="7" name="Picture 6"/>
          <p:cNvPicPr>
            <a:picLocks noChangeAspect="1"/>
          </p:cNvPicPr>
          <p:nvPr/>
        </p:nvPicPr>
        <p:blipFill>
          <a:blip r:embed="rId3"/>
          <a:stretch>
            <a:fillRect/>
          </a:stretch>
        </p:blipFill>
        <p:spPr>
          <a:xfrm>
            <a:off x="11008894" y="0"/>
            <a:ext cx="1183106" cy="728025"/>
          </a:xfrm>
          <a:prstGeom prst="rect">
            <a:avLst/>
          </a:prstGeom>
        </p:spPr>
      </p:pic>
      <p:pic>
        <p:nvPicPr>
          <p:cNvPr id="3" name="Picture 2"/>
          <p:cNvPicPr>
            <a:picLocks noChangeAspect="1"/>
          </p:cNvPicPr>
          <p:nvPr/>
        </p:nvPicPr>
        <p:blipFill rotWithShape="1">
          <a:blip r:embed="rId4"/>
          <a:srcRect l="52076" t="24195" r="1330" b="4908"/>
          <a:stretch/>
        </p:blipFill>
        <p:spPr>
          <a:xfrm>
            <a:off x="480449" y="1100136"/>
            <a:ext cx="10850881" cy="5347336"/>
          </a:xfrm>
          <a:prstGeom prst="rect">
            <a:avLst/>
          </a:prstGeom>
        </p:spPr>
      </p:pic>
    </p:spTree>
    <p:extLst>
      <p:ext uri="{BB962C8B-B14F-4D97-AF65-F5344CB8AC3E}">
        <p14:creationId xmlns:p14="http://schemas.microsoft.com/office/powerpoint/2010/main" val="106189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20</a:t>
            </a:fld>
            <a:endParaRPr lang="en-IN"/>
          </a:p>
        </p:txBody>
      </p:sp>
      <p:pic>
        <p:nvPicPr>
          <p:cNvPr id="6" name="Picture 5"/>
          <p:cNvPicPr>
            <a:picLocks noChangeAspect="1"/>
          </p:cNvPicPr>
          <p:nvPr/>
        </p:nvPicPr>
        <p:blipFill>
          <a:blip r:embed="rId2"/>
          <a:stretch>
            <a:fillRect/>
          </a:stretch>
        </p:blipFill>
        <p:spPr>
          <a:xfrm>
            <a:off x="11008894" y="0"/>
            <a:ext cx="1183106" cy="728025"/>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696" y="661937"/>
            <a:ext cx="11753088" cy="5760501"/>
          </a:xfrm>
        </p:spPr>
      </p:pic>
      <p:pic>
        <p:nvPicPr>
          <p:cNvPr id="8" name="Picture 7">
            <a:extLst>
              <a:ext uri="{FF2B5EF4-FFF2-40B4-BE49-F238E27FC236}">
                <a16:creationId xmlns:a16="http://schemas.microsoft.com/office/drawing/2014/main" id="{6A5D235C-68B3-B360-0BE2-EE01D3293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13"/>
            <a:ext cx="998437" cy="469963"/>
          </a:xfrm>
          <a:prstGeom prst="rect">
            <a:avLst/>
          </a:prstGeom>
        </p:spPr>
      </p:pic>
      <p:sp>
        <p:nvSpPr>
          <p:cNvPr id="9" name="Title 1">
            <a:extLst>
              <a:ext uri="{FF2B5EF4-FFF2-40B4-BE49-F238E27FC236}">
                <a16:creationId xmlns:a16="http://schemas.microsoft.com/office/drawing/2014/main" id="{0F7A40DA-CCAF-AA4D-F02C-E8A499F3A7C1}"/>
              </a:ext>
            </a:extLst>
          </p:cNvPr>
          <p:cNvSpPr txBox="1">
            <a:spLocks/>
          </p:cNvSpPr>
          <p:nvPr/>
        </p:nvSpPr>
        <p:spPr>
          <a:xfrm>
            <a:off x="4788408" y="5232653"/>
            <a:ext cx="2645664" cy="13062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800" b="1" dirty="0" smtClean="0"/>
              <a:t>Thank You</a:t>
            </a:r>
            <a:endParaRPr lang="en-IN" sz="4800" b="1" dirty="0"/>
          </a:p>
        </p:txBody>
      </p:sp>
    </p:spTree>
    <p:extLst>
      <p:ext uri="{BB962C8B-B14F-4D97-AF65-F5344CB8AC3E}">
        <p14:creationId xmlns:p14="http://schemas.microsoft.com/office/powerpoint/2010/main" val="411228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838200" y="56925"/>
            <a:ext cx="10515600" cy="787019"/>
          </a:xfrm>
        </p:spPr>
        <p:txBody>
          <a:bodyPr>
            <a:normAutofit/>
          </a:bodyPr>
          <a:lstStyle/>
          <a:p>
            <a:pPr algn="ctr"/>
            <a:r>
              <a:rPr lang="en-IN" sz="4000" b="1" dirty="0" smtClean="0"/>
              <a:t>Introduction</a:t>
            </a:r>
            <a:endParaRPr lang="en-IN" sz="4000" b="1" dirty="0"/>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838200" y="1316031"/>
            <a:ext cx="10515600" cy="5055429"/>
          </a:xfrm>
        </p:spPr>
        <p:txBody>
          <a:bodyPr>
            <a:normAutofit fontScale="92500" lnSpcReduction="20000"/>
          </a:bodyPr>
          <a:lstStyle/>
          <a:p>
            <a:pPr algn="just"/>
            <a:endParaRPr lang="en-IN" dirty="0" smtClean="0"/>
          </a:p>
          <a:p>
            <a:pPr algn="just"/>
            <a:endParaRPr lang="en-IN" dirty="0"/>
          </a:p>
          <a:p>
            <a:pPr algn="just"/>
            <a:endParaRPr lang="en-IN" dirty="0" smtClean="0"/>
          </a:p>
          <a:p>
            <a:pPr algn="just"/>
            <a:endParaRPr lang="en-IN" dirty="0"/>
          </a:p>
          <a:p>
            <a:pPr marL="0" indent="0" algn="just">
              <a:buNone/>
            </a:pPr>
            <a:r>
              <a:rPr lang="en-IN" dirty="0" smtClean="0"/>
              <a:t/>
            </a:r>
            <a:br>
              <a:rPr lang="en-IN" dirty="0" smtClean="0"/>
            </a:br>
            <a:endParaRPr lang="en-IN" dirty="0"/>
          </a:p>
          <a:p>
            <a:pPr algn="just"/>
            <a:endParaRPr lang="en-IN" dirty="0" smtClean="0"/>
          </a:p>
          <a:p>
            <a:pPr algn="just"/>
            <a:endParaRPr lang="en-IN" dirty="0" smtClean="0"/>
          </a:p>
          <a:p>
            <a:pPr algn="just"/>
            <a:endParaRPr lang="en-IN" dirty="0"/>
          </a:p>
          <a:p>
            <a:pPr algn="just"/>
            <a:r>
              <a:rPr lang="en-IN" dirty="0" smtClean="0"/>
              <a:t>Objectives of the SSS – </a:t>
            </a:r>
          </a:p>
          <a:p>
            <a:pPr lvl="3" algn="just">
              <a:buFont typeface="Wingdings" panose="05000000000000000000" pitchFamily="2" charset="2"/>
              <a:buChar char="q"/>
            </a:pPr>
            <a:r>
              <a:rPr lang="en-IN" sz="2400" dirty="0" smtClean="0"/>
              <a:t>Enabling Gram Panchayats to become Open Defecation Free(ODF).</a:t>
            </a:r>
          </a:p>
          <a:p>
            <a:pPr lvl="3" algn="just">
              <a:buFont typeface="Wingdings" panose="05000000000000000000" pitchFamily="2" charset="2"/>
              <a:buChar char="q"/>
            </a:pPr>
            <a:r>
              <a:rPr lang="en-IN" sz="2400" dirty="0" smtClean="0"/>
              <a:t>Strengthening CHCs in ODF blocks to achieve </a:t>
            </a:r>
            <a:r>
              <a:rPr lang="en-IN" sz="2400" dirty="0" err="1" smtClean="0"/>
              <a:t>Kayakalp</a:t>
            </a:r>
            <a:r>
              <a:rPr lang="en-IN" sz="2400" dirty="0" smtClean="0"/>
              <a:t> Award through a support of </a:t>
            </a:r>
            <a:r>
              <a:rPr lang="en-IN" sz="2400" dirty="0" err="1" smtClean="0"/>
              <a:t>Rs</a:t>
            </a:r>
            <a:r>
              <a:rPr lang="en-IN" sz="2400" dirty="0" smtClean="0"/>
              <a:t>. 10 Lakhs under NHM.</a:t>
            </a:r>
          </a:p>
          <a:p>
            <a:pPr lvl="3" algn="just">
              <a:buFont typeface="Wingdings" panose="05000000000000000000" pitchFamily="2" charset="2"/>
              <a:buChar char="q"/>
            </a:pPr>
            <a:r>
              <a:rPr lang="en-IN" sz="2400" dirty="0" smtClean="0"/>
              <a:t>Capacity building through training in WASH.</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7" name="Picture 6"/>
          <p:cNvPicPr>
            <a:picLocks noChangeAspect="1"/>
          </p:cNvPicPr>
          <p:nvPr/>
        </p:nvPicPr>
        <p:blipFill>
          <a:blip r:embed="rId2"/>
          <a:stretch>
            <a:fillRect/>
          </a:stretch>
        </p:blipFill>
        <p:spPr>
          <a:xfrm>
            <a:off x="11008894" y="0"/>
            <a:ext cx="1183106" cy="728025"/>
          </a:xfrm>
          <a:prstGeom prst="rect">
            <a:avLst/>
          </a:prstGeom>
        </p:spPr>
      </p:pic>
      <p:pic>
        <p:nvPicPr>
          <p:cNvPr id="9" name="Picture 8">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998437" cy="469963"/>
          </a:xfrm>
          <a:prstGeom prst="rect">
            <a:avLst/>
          </a:prstGeom>
        </p:spPr>
      </p:pic>
      <p:sp>
        <p:nvSpPr>
          <p:cNvPr id="8" name="TextBox 7">
            <a:extLst>
              <a:ext uri="{FF2B5EF4-FFF2-40B4-BE49-F238E27FC236}">
                <a16:creationId xmlns:a16="http://schemas.microsoft.com/office/drawing/2014/main" id="{7A2D2D6D-2C81-2C36-E915-D653263466B4}"/>
              </a:ext>
            </a:extLst>
          </p:cNvPr>
          <p:cNvSpPr txBox="1"/>
          <p:nvPr/>
        </p:nvSpPr>
        <p:spPr>
          <a:xfrm>
            <a:off x="275844" y="1312659"/>
            <a:ext cx="11640312" cy="57481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2800" b="1" dirty="0">
                <a:latin typeface="Cambria"/>
                <a:ea typeface="Cambria"/>
                <a:cs typeface="+mj-cs"/>
              </a:rPr>
              <a:t>Key initiatives taken by the Government of India:</a:t>
            </a:r>
            <a:endParaRPr lang="en-US" sz="1200" b="1" dirty="0">
              <a:latin typeface="Cambria"/>
              <a:ea typeface="Cambria"/>
              <a:cs typeface="+mj-cs"/>
            </a:endParaRPr>
          </a:p>
        </p:txBody>
      </p:sp>
      <p:graphicFrame>
        <p:nvGraphicFramePr>
          <p:cNvPr id="10" name="TextBox 2">
            <a:extLst>
              <a:ext uri="{FF2B5EF4-FFF2-40B4-BE49-F238E27FC236}">
                <a16:creationId xmlns:a16="http://schemas.microsoft.com/office/drawing/2014/main" id="{050A41CC-E48D-A27C-3A78-9BE84045FF0C}"/>
              </a:ext>
            </a:extLst>
          </p:cNvPr>
          <p:cNvGraphicFramePr/>
          <p:nvPr>
            <p:extLst>
              <p:ext uri="{D42A27DB-BD31-4B8C-83A1-F6EECF244321}">
                <p14:modId xmlns:p14="http://schemas.microsoft.com/office/powerpoint/2010/main" val="1685319526"/>
              </p:ext>
            </p:extLst>
          </p:nvPr>
        </p:nvGraphicFramePr>
        <p:xfrm>
          <a:off x="405721" y="1389559"/>
          <a:ext cx="11380558" cy="39479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9061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a:xfrm>
            <a:off x="838200" y="365125"/>
            <a:ext cx="10515600" cy="896747"/>
          </a:xfrm>
        </p:spPr>
        <p:txBody>
          <a:bodyPr>
            <a:normAutofit/>
          </a:bodyPr>
          <a:lstStyle/>
          <a:p>
            <a:pPr algn="ctr"/>
            <a:r>
              <a:rPr lang="en-IN" sz="4000" b="1" dirty="0" smtClean="0"/>
              <a:t>Introduction</a:t>
            </a:r>
            <a:endParaRPr lang="en-IN" sz="4000" b="1" dirty="0"/>
          </a:p>
        </p:txBody>
      </p:sp>
      <p:sp>
        <p:nvSpPr>
          <p:cNvPr id="3" name="Content Placeholder 2">
            <a:extLst>
              <a:ext uri="{FF2B5EF4-FFF2-40B4-BE49-F238E27FC236}">
                <a16:creationId xmlns:a16="http://schemas.microsoft.com/office/drawing/2014/main" id="{382ADE59-DDEA-2629-5CE5-2986EE84561F}"/>
              </a:ext>
            </a:extLst>
          </p:cNvPr>
          <p:cNvSpPr>
            <a:spLocks noGrp="1"/>
          </p:cNvSpPr>
          <p:nvPr>
            <p:ph idx="1"/>
          </p:nvPr>
        </p:nvSpPr>
        <p:spPr>
          <a:xfrm>
            <a:off x="4316160" y="1261872"/>
            <a:ext cx="7369871" cy="5330952"/>
          </a:xfrm>
        </p:spPr>
        <p:txBody>
          <a:bodyPr>
            <a:normAutofit/>
          </a:bodyPr>
          <a:lstStyle/>
          <a:p>
            <a:pPr algn="just"/>
            <a:r>
              <a:rPr lang="en-IN" dirty="0" smtClean="0"/>
              <a:t>Key activities for fund utilization – </a:t>
            </a:r>
          </a:p>
          <a:p>
            <a:pPr lvl="1" algn="just">
              <a:buFont typeface="Wingdings" panose="05000000000000000000" pitchFamily="2" charset="2"/>
              <a:buChar char="q"/>
            </a:pPr>
            <a:r>
              <a:rPr lang="en-IN" dirty="0" smtClean="0"/>
              <a:t>Drinking water</a:t>
            </a:r>
          </a:p>
          <a:p>
            <a:pPr lvl="1" algn="just">
              <a:buFont typeface="Wingdings" panose="05000000000000000000" pitchFamily="2" charset="2"/>
              <a:buChar char="q"/>
            </a:pPr>
            <a:r>
              <a:rPr lang="en-IN" dirty="0" smtClean="0"/>
              <a:t>Hand washing</a:t>
            </a:r>
          </a:p>
          <a:p>
            <a:pPr lvl="1" algn="just">
              <a:buFont typeface="Wingdings" panose="05000000000000000000" pitchFamily="2" charset="2"/>
              <a:buChar char="q"/>
            </a:pPr>
            <a:r>
              <a:rPr lang="en-IN" dirty="0" smtClean="0"/>
              <a:t>Toilets &amp; Infrastructure</a:t>
            </a:r>
          </a:p>
          <a:p>
            <a:pPr lvl="1" algn="just">
              <a:buFont typeface="Wingdings" panose="05000000000000000000" pitchFamily="2" charset="2"/>
              <a:buChar char="q"/>
            </a:pPr>
            <a:r>
              <a:rPr lang="en-IN" dirty="0" smtClean="0"/>
              <a:t>Waste Management</a:t>
            </a:r>
          </a:p>
          <a:p>
            <a:pPr lvl="1" algn="just">
              <a:buFont typeface="Wingdings" panose="05000000000000000000" pitchFamily="2" charset="2"/>
              <a:buChar char="q"/>
            </a:pPr>
            <a:r>
              <a:rPr lang="en-IN" dirty="0" smtClean="0"/>
              <a:t>Staffing and Training</a:t>
            </a:r>
          </a:p>
          <a:p>
            <a:pPr marL="457200" lvl="1" indent="0" algn="just">
              <a:buNone/>
            </a:pPr>
            <a:endParaRPr lang="en-IN" dirty="0" smtClean="0"/>
          </a:p>
          <a:p>
            <a:pPr algn="just"/>
            <a:r>
              <a:rPr lang="en-IN" dirty="0" smtClean="0"/>
              <a:t>Limitations to fund utilization are hiring or paying salary, major purchases or constructions or for clearing pending payments of contractual agencies etc.</a:t>
            </a:r>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dirty="0"/>
          </a:p>
        </p:txBody>
      </p:sp>
      <p:pic>
        <p:nvPicPr>
          <p:cNvPr id="7" name="Picture 6"/>
          <p:cNvPicPr>
            <a:picLocks noChangeAspect="1"/>
          </p:cNvPicPr>
          <p:nvPr/>
        </p:nvPicPr>
        <p:blipFill>
          <a:blip r:embed="rId3"/>
          <a:stretch>
            <a:fillRect/>
          </a:stretch>
        </p:blipFill>
        <p:spPr>
          <a:xfrm>
            <a:off x="11008894" y="0"/>
            <a:ext cx="1183106" cy="728025"/>
          </a:xfrm>
          <a:prstGeom prst="rect">
            <a:avLst/>
          </a:prstGeom>
        </p:spPr>
      </p:pic>
      <p:pic>
        <p:nvPicPr>
          <p:cNvPr id="8" name="Picture 7">
            <a:extLst>
              <a:ext uri="{FF2B5EF4-FFF2-40B4-BE49-F238E27FC236}">
                <a16:creationId xmlns:a16="http://schemas.microsoft.com/office/drawing/2014/main" id="{6A5D235C-68B3-B360-0BE2-EE01D3293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13"/>
            <a:ext cx="998437" cy="469963"/>
          </a:xfrm>
          <a:prstGeom prst="rect">
            <a:avLst/>
          </a:prstGeom>
        </p:spPr>
      </p:pic>
      <p:pic>
        <p:nvPicPr>
          <p:cNvPr id="5" name="Picture 4"/>
          <p:cNvPicPr>
            <a:picLocks noChangeAspect="1"/>
          </p:cNvPicPr>
          <p:nvPr/>
        </p:nvPicPr>
        <p:blipFill rotWithShape="1">
          <a:blip r:embed="rId5"/>
          <a:srcRect l="37585" t="31270" r="32875" b="12561"/>
          <a:stretch/>
        </p:blipFill>
        <p:spPr>
          <a:xfrm>
            <a:off x="51623" y="728026"/>
            <a:ext cx="4264537" cy="5864798"/>
          </a:xfrm>
          <a:prstGeom prst="rect">
            <a:avLst/>
          </a:prstGeom>
        </p:spPr>
      </p:pic>
    </p:spTree>
    <p:extLst>
      <p:ext uri="{BB962C8B-B14F-4D97-AF65-F5344CB8AC3E}">
        <p14:creationId xmlns:p14="http://schemas.microsoft.com/office/powerpoint/2010/main" val="4156150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827292" y="180708"/>
            <a:ext cx="10515600" cy="783276"/>
          </a:xfrm>
        </p:spPr>
        <p:txBody>
          <a:bodyPr>
            <a:normAutofit/>
          </a:bodyPr>
          <a:lstStyle/>
          <a:p>
            <a:pPr algn="ctr"/>
            <a:r>
              <a:rPr lang="en-IN" sz="4000" b="1" dirty="0"/>
              <a:t>Objectives of </a:t>
            </a:r>
            <a:r>
              <a:rPr lang="en-IN" sz="4000" b="1" dirty="0" smtClean="0"/>
              <a:t>the </a:t>
            </a:r>
            <a:r>
              <a:rPr lang="en-IN" sz="4000" b="1" dirty="0"/>
              <a:t>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838200" y="1225296"/>
            <a:ext cx="10515600" cy="5221224"/>
          </a:xfrm>
        </p:spPr>
        <p:txBody>
          <a:bodyPr>
            <a:normAutofit lnSpcReduction="10000"/>
          </a:bodyPr>
          <a:lstStyle/>
          <a:p>
            <a:pPr marL="0" indent="0" algn="just">
              <a:buNone/>
            </a:pPr>
            <a:r>
              <a:rPr lang="en-US" b="1" dirty="0"/>
              <a:t>Primary Objective -</a:t>
            </a:r>
            <a:r>
              <a:rPr lang="en-US" dirty="0"/>
              <a:t> To determine the total number of CHCs traversing the gaps and achieving </a:t>
            </a:r>
            <a:r>
              <a:rPr lang="en-US" dirty="0" err="1"/>
              <a:t>Kayakalp</a:t>
            </a:r>
            <a:r>
              <a:rPr lang="en-US" dirty="0"/>
              <a:t> Awards after attaining the grant of </a:t>
            </a:r>
            <a:r>
              <a:rPr lang="en-US" dirty="0" err="1"/>
              <a:t>Rs</a:t>
            </a:r>
            <a:r>
              <a:rPr lang="en-US" dirty="0"/>
              <a:t>. 10 Lakhs under SSS </a:t>
            </a:r>
            <a:r>
              <a:rPr lang="en-US" dirty="0" err="1"/>
              <a:t>programme</a:t>
            </a:r>
            <a:r>
              <a:rPr lang="en-US" dirty="0"/>
              <a:t> through NHM in 9 States/UTs of </a:t>
            </a:r>
            <a:r>
              <a:rPr lang="en-US" dirty="0" smtClean="0"/>
              <a:t>India till </a:t>
            </a:r>
            <a:r>
              <a:rPr lang="en-US" dirty="0"/>
              <a:t>March 2021</a:t>
            </a:r>
            <a:r>
              <a:rPr lang="en-US" dirty="0" smtClean="0"/>
              <a:t>.</a:t>
            </a:r>
          </a:p>
          <a:p>
            <a:pPr algn="just"/>
            <a:endParaRPr lang="en-US" dirty="0"/>
          </a:p>
          <a:p>
            <a:pPr marL="0" indent="0" algn="just">
              <a:buNone/>
            </a:pPr>
            <a:r>
              <a:rPr lang="en-US" b="1" dirty="0" smtClean="0"/>
              <a:t>Secondary Objectives - </a:t>
            </a:r>
          </a:p>
          <a:p>
            <a:pPr lvl="0" algn="just"/>
            <a:r>
              <a:rPr lang="en-US" dirty="0"/>
              <a:t>To compare </a:t>
            </a:r>
            <a:r>
              <a:rPr lang="en-US" dirty="0" smtClean="0"/>
              <a:t>the percentages </a:t>
            </a:r>
            <a:r>
              <a:rPr lang="en-US" dirty="0"/>
              <a:t>of CHCs receiving funds under the SSS </a:t>
            </a:r>
            <a:r>
              <a:rPr lang="en-US" dirty="0" err="1"/>
              <a:t>programme</a:t>
            </a:r>
            <a:r>
              <a:rPr lang="en-US" dirty="0"/>
              <a:t> and achieving the </a:t>
            </a:r>
            <a:r>
              <a:rPr lang="en-US" dirty="0" err="1"/>
              <a:t>Kayakalp</a:t>
            </a:r>
            <a:r>
              <a:rPr lang="en-US" dirty="0"/>
              <a:t> Awards with the CHCs not receiving funds under the SSS </a:t>
            </a:r>
            <a:r>
              <a:rPr lang="en-US" dirty="0" err="1"/>
              <a:t>programme</a:t>
            </a:r>
            <a:r>
              <a:rPr lang="en-US" dirty="0"/>
              <a:t> but still achieving the </a:t>
            </a:r>
            <a:r>
              <a:rPr lang="en-US" dirty="0" err="1"/>
              <a:t>Kayakalp</a:t>
            </a:r>
            <a:r>
              <a:rPr lang="en-US" dirty="0"/>
              <a:t> </a:t>
            </a:r>
            <a:r>
              <a:rPr lang="en-US" dirty="0" smtClean="0"/>
              <a:t>Awards.</a:t>
            </a:r>
            <a:endParaRPr lang="en-US" dirty="0"/>
          </a:p>
          <a:p>
            <a:pPr lvl="0" algn="just"/>
            <a:r>
              <a:rPr lang="en-US" dirty="0"/>
              <a:t>To find out the average number of </a:t>
            </a:r>
            <a:r>
              <a:rPr lang="en-US" dirty="0" smtClean="0"/>
              <a:t>years, </a:t>
            </a:r>
            <a:r>
              <a:rPr lang="en-US" dirty="0"/>
              <a:t>it takes for the CHCs funded under the SSS </a:t>
            </a:r>
            <a:r>
              <a:rPr lang="en-US" dirty="0" err="1"/>
              <a:t>programme</a:t>
            </a:r>
            <a:r>
              <a:rPr lang="en-US" dirty="0"/>
              <a:t> to traverse the gaps and achieve the </a:t>
            </a:r>
            <a:r>
              <a:rPr lang="en-US" dirty="0" err="1"/>
              <a:t>Kayakalp</a:t>
            </a:r>
            <a:r>
              <a:rPr lang="en-US" dirty="0"/>
              <a:t> Awards.</a:t>
            </a:r>
          </a:p>
          <a:p>
            <a:pPr marL="0" indent="0" algn="just">
              <a:buNone/>
            </a:pPr>
            <a:endParaRPr lang="en-IN"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7" name="Picture 6"/>
          <p:cNvPicPr>
            <a:picLocks noChangeAspect="1"/>
          </p:cNvPicPr>
          <p:nvPr/>
        </p:nvPicPr>
        <p:blipFill>
          <a:blip r:embed="rId2"/>
          <a:stretch>
            <a:fillRect/>
          </a:stretch>
        </p:blipFill>
        <p:spPr>
          <a:xfrm>
            <a:off x="11008894" y="0"/>
            <a:ext cx="1183106" cy="728025"/>
          </a:xfrm>
          <a:prstGeom prst="rect">
            <a:avLst/>
          </a:prstGeom>
        </p:spPr>
      </p:pic>
      <p:pic>
        <p:nvPicPr>
          <p:cNvPr id="8" name="Picture 7">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998437" cy="469963"/>
          </a:xfrm>
          <a:prstGeom prst="rect">
            <a:avLst/>
          </a:prstGeom>
        </p:spPr>
      </p:pic>
    </p:spTree>
    <p:extLst>
      <p:ext uri="{BB962C8B-B14F-4D97-AF65-F5344CB8AC3E}">
        <p14:creationId xmlns:p14="http://schemas.microsoft.com/office/powerpoint/2010/main" val="3544687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998438" y="114459"/>
            <a:ext cx="10515600" cy="613566"/>
          </a:xfrm>
        </p:spPr>
        <p:txBody>
          <a:bodyPr>
            <a:noAutofit/>
          </a:bodyPr>
          <a:lstStyle/>
          <a:p>
            <a:pPr algn="ctr"/>
            <a:r>
              <a:rPr lang="en-IN" sz="4000" b="1" dirty="0" smtClean="0"/>
              <a:t>Methodology</a:t>
            </a:r>
            <a:endParaRPr lang="en-IN" sz="4000" b="1" dirty="0"/>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838200" y="752570"/>
            <a:ext cx="10515600" cy="5876830"/>
          </a:xfrm>
        </p:spPr>
        <p:txBody>
          <a:bodyPr>
            <a:normAutofit fontScale="70000" lnSpcReduction="20000"/>
          </a:bodyPr>
          <a:lstStyle/>
          <a:p>
            <a:pPr algn="just"/>
            <a:r>
              <a:rPr lang="en-IN" b="1" dirty="0" smtClean="0"/>
              <a:t>Study </a:t>
            </a:r>
            <a:r>
              <a:rPr lang="en-IN" b="1" dirty="0"/>
              <a:t>Design: </a:t>
            </a:r>
            <a:r>
              <a:rPr lang="en-IN" dirty="0" smtClean="0"/>
              <a:t>An Observational secondary data analysis study</a:t>
            </a:r>
            <a:r>
              <a:rPr lang="en-IN" dirty="0"/>
              <a:t>. </a:t>
            </a:r>
            <a:endParaRPr lang="en-US" dirty="0"/>
          </a:p>
          <a:p>
            <a:pPr marL="0" indent="0" algn="just">
              <a:buNone/>
            </a:pPr>
            <a:r>
              <a:rPr lang="en-IN" dirty="0" smtClean="0"/>
              <a:t>The study covered 10291 CHCs of 9 States/UTs of India funded during FY 2017-18 to FY 2020-21.</a:t>
            </a:r>
            <a:endParaRPr lang="en-US" dirty="0" smtClean="0"/>
          </a:p>
          <a:p>
            <a:pPr algn="just"/>
            <a:r>
              <a:rPr lang="en-IN" b="1" dirty="0" smtClean="0"/>
              <a:t>Sample </a:t>
            </a:r>
            <a:r>
              <a:rPr lang="en-IN" b="1" dirty="0"/>
              <a:t>size:</a:t>
            </a:r>
            <a:r>
              <a:rPr lang="en-IN" dirty="0"/>
              <a:t> </a:t>
            </a:r>
            <a:r>
              <a:rPr lang="en-IN" dirty="0" smtClean="0"/>
              <a:t>Data of 10291 CHCs </a:t>
            </a:r>
            <a:r>
              <a:rPr lang="en-IN" dirty="0"/>
              <a:t>from 9 states of India was </a:t>
            </a:r>
            <a:r>
              <a:rPr lang="en-IN" dirty="0" smtClean="0"/>
              <a:t>collated </a:t>
            </a:r>
            <a:r>
              <a:rPr lang="en-IN" dirty="0"/>
              <a:t>and analysed</a:t>
            </a:r>
            <a:r>
              <a:rPr lang="en-IN" dirty="0" smtClean="0"/>
              <a:t>.</a:t>
            </a:r>
          </a:p>
          <a:p>
            <a:pPr algn="just"/>
            <a:endParaRPr lang="en-IN" dirty="0"/>
          </a:p>
          <a:p>
            <a:pPr marL="0" indent="0" algn="just">
              <a:buNone/>
            </a:pPr>
            <a:endParaRPr lang="en-US" dirty="0"/>
          </a:p>
          <a:p>
            <a:pPr algn="just"/>
            <a:r>
              <a:rPr lang="en-IN" b="1" dirty="0" smtClean="0"/>
              <a:t>Sample </a:t>
            </a:r>
            <a:r>
              <a:rPr lang="en-IN" b="1" dirty="0"/>
              <a:t>design: </a:t>
            </a:r>
            <a:r>
              <a:rPr lang="en-IN" dirty="0"/>
              <a:t>Non probability purposive sampling and further selection of states based on the completeness of the data </a:t>
            </a:r>
            <a:r>
              <a:rPr lang="en-IN" dirty="0" smtClean="0"/>
              <a:t>fetched </a:t>
            </a:r>
            <a:r>
              <a:rPr lang="en-IN" dirty="0"/>
              <a:t>from the states.</a:t>
            </a:r>
            <a:endParaRPr lang="en-US" dirty="0"/>
          </a:p>
          <a:p>
            <a:pPr algn="just"/>
            <a:r>
              <a:rPr lang="en-IN" b="1" dirty="0" smtClean="0"/>
              <a:t>Inclusion </a:t>
            </a:r>
            <a:r>
              <a:rPr lang="en-IN" b="1" dirty="0"/>
              <a:t>Criteria: </a:t>
            </a:r>
            <a:r>
              <a:rPr lang="en-IN" dirty="0"/>
              <a:t>The </a:t>
            </a:r>
            <a:r>
              <a:rPr lang="en-IN" dirty="0" smtClean="0"/>
              <a:t>States/UTs </a:t>
            </a:r>
            <a:r>
              <a:rPr lang="en-IN" dirty="0"/>
              <a:t>with complete </a:t>
            </a:r>
            <a:r>
              <a:rPr lang="en-IN" dirty="0" smtClean="0"/>
              <a:t>data; namely </a:t>
            </a:r>
            <a:r>
              <a:rPr lang="en-IN" dirty="0"/>
              <a:t>Assam, Bihar, Jammu &amp; Kashmir, Jharkhand, Maharashtra, Meghalaya, Odisha, Tamil Nadu and Uttar Pradesh</a:t>
            </a:r>
            <a:r>
              <a:rPr lang="en-IN" dirty="0" smtClean="0"/>
              <a:t>.</a:t>
            </a:r>
          </a:p>
          <a:p>
            <a:pPr algn="just"/>
            <a:r>
              <a:rPr lang="en-IN" b="1" dirty="0"/>
              <a:t>Exclusion Criteria: </a:t>
            </a:r>
            <a:r>
              <a:rPr lang="en-IN" dirty="0"/>
              <a:t>States/UTs with incomplete </a:t>
            </a:r>
            <a:r>
              <a:rPr lang="en-IN" dirty="0" smtClean="0"/>
              <a:t>information </a:t>
            </a:r>
            <a:r>
              <a:rPr lang="en-IN" dirty="0"/>
              <a:t>were excluded</a:t>
            </a:r>
            <a:r>
              <a:rPr lang="en-IN" dirty="0" smtClean="0"/>
              <a:t>.</a:t>
            </a:r>
          </a:p>
          <a:p>
            <a:pPr marL="0" indent="0" algn="just">
              <a:buNone/>
            </a:pPr>
            <a:r>
              <a:rPr lang="en-IN" dirty="0" smtClean="0"/>
              <a:t>CHCs which were already Awarded before launch of SSS programme or before funding.</a:t>
            </a:r>
          </a:p>
          <a:p>
            <a:pPr marL="0" indent="0" algn="just">
              <a:buNone/>
            </a:pPr>
            <a:r>
              <a:rPr lang="en-IN" dirty="0" smtClean="0"/>
              <a:t>CHCs which have been Awarded more than once are counted one time only.</a:t>
            </a:r>
            <a:endParaRPr lang="en-US" dirty="0"/>
          </a:p>
          <a:p>
            <a:pPr algn="just"/>
            <a:r>
              <a:rPr lang="en-IN" b="1" dirty="0"/>
              <a:t>Ethical Issues:</a:t>
            </a:r>
            <a:r>
              <a:rPr lang="en-US" dirty="0"/>
              <a:t> Required permissions and approvals were taken from the NHSRC team for the study of the data provided by the states.</a:t>
            </a:r>
          </a:p>
          <a:p>
            <a:pPr algn="just"/>
            <a:r>
              <a:rPr lang="en-IN" b="1" dirty="0"/>
              <a:t>Conflict of Interest:</a:t>
            </a:r>
            <a:r>
              <a:rPr lang="en-US" dirty="0"/>
              <a:t> No conflict of interest during the study.</a:t>
            </a:r>
          </a:p>
          <a:p>
            <a:pPr algn="just"/>
            <a:r>
              <a:rPr lang="en-IN" b="1" dirty="0"/>
              <a:t>Tools Used:</a:t>
            </a:r>
            <a:r>
              <a:rPr lang="en-US" dirty="0"/>
              <a:t> </a:t>
            </a:r>
          </a:p>
          <a:p>
            <a:pPr lvl="4" algn="just">
              <a:buFont typeface="Wingdings" panose="05000000000000000000" pitchFamily="2" charset="2"/>
              <a:buChar char="q"/>
            </a:pPr>
            <a:r>
              <a:rPr lang="en-US" sz="2600" dirty="0"/>
              <a:t>Google Spreadsheet</a:t>
            </a:r>
          </a:p>
          <a:p>
            <a:pPr lvl="4" algn="just">
              <a:buFont typeface="Wingdings" panose="05000000000000000000" pitchFamily="2" charset="2"/>
              <a:buChar char="q"/>
            </a:pPr>
            <a:r>
              <a:rPr lang="en-US" sz="2600" dirty="0"/>
              <a:t>MS Excel</a:t>
            </a:r>
          </a:p>
          <a:p>
            <a:pPr lvl="4" algn="just">
              <a:buFont typeface="Wingdings" panose="05000000000000000000" pitchFamily="2" charset="2"/>
              <a:buChar char="q"/>
            </a:pPr>
            <a:r>
              <a:rPr lang="en-US" sz="2600" dirty="0"/>
              <a:t>MS </a:t>
            </a:r>
            <a:r>
              <a:rPr lang="en-US" sz="2600" dirty="0" smtClean="0"/>
              <a:t>Power-point</a:t>
            </a:r>
            <a:endParaRPr lang="en-US" sz="2600"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7" name="Picture 6"/>
          <p:cNvPicPr>
            <a:picLocks noChangeAspect="1"/>
          </p:cNvPicPr>
          <p:nvPr/>
        </p:nvPicPr>
        <p:blipFill>
          <a:blip r:embed="rId2"/>
          <a:stretch>
            <a:fillRect/>
          </a:stretch>
        </p:blipFill>
        <p:spPr>
          <a:xfrm>
            <a:off x="11008894" y="0"/>
            <a:ext cx="1183106" cy="728025"/>
          </a:xfrm>
          <a:prstGeom prst="rect">
            <a:avLst/>
          </a:prstGeom>
        </p:spPr>
      </p:pic>
      <p:pic>
        <p:nvPicPr>
          <p:cNvPr id="8" name="Picture 7">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998437" cy="46996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744035286"/>
              </p:ext>
            </p:extLst>
          </p:nvPr>
        </p:nvGraphicFramePr>
        <p:xfrm>
          <a:off x="926043" y="1792223"/>
          <a:ext cx="10339914" cy="518160"/>
        </p:xfrm>
        <a:graphic>
          <a:graphicData uri="http://schemas.openxmlformats.org/drawingml/2006/table">
            <a:tbl>
              <a:tblPr/>
              <a:tblGrid>
                <a:gridCol w="1521292">
                  <a:extLst>
                    <a:ext uri="{9D8B030D-6E8A-4147-A177-3AD203B41FA5}">
                      <a16:colId xmlns:a16="http://schemas.microsoft.com/office/drawing/2014/main" val="3328895916"/>
                    </a:ext>
                  </a:extLst>
                </a:gridCol>
                <a:gridCol w="2395388">
                  <a:extLst>
                    <a:ext uri="{9D8B030D-6E8A-4147-A177-3AD203B41FA5}">
                      <a16:colId xmlns:a16="http://schemas.microsoft.com/office/drawing/2014/main" val="3583085088"/>
                    </a:ext>
                  </a:extLst>
                </a:gridCol>
                <a:gridCol w="2532887">
                  <a:extLst>
                    <a:ext uri="{9D8B030D-6E8A-4147-A177-3AD203B41FA5}">
                      <a16:colId xmlns:a16="http://schemas.microsoft.com/office/drawing/2014/main" val="1827454569"/>
                    </a:ext>
                  </a:extLst>
                </a:gridCol>
                <a:gridCol w="1915336">
                  <a:extLst>
                    <a:ext uri="{9D8B030D-6E8A-4147-A177-3AD203B41FA5}">
                      <a16:colId xmlns:a16="http://schemas.microsoft.com/office/drawing/2014/main" val="4245073899"/>
                    </a:ext>
                  </a:extLst>
                </a:gridCol>
                <a:gridCol w="1975011">
                  <a:extLst>
                    <a:ext uri="{9D8B030D-6E8A-4147-A177-3AD203B41FA5}">
                      <a16:colId xmlns:a16="http://schemas.microsoft.com/office/drawing/2014/main" val="2629145851"/>
                    </a:ext>
                  </a:extLst>
                </a:gridCol>
              </a:tblGrid>
              <a:tr h="427799">
                <a:tc>
                  <a:txBody>
                    <a:bodyPr/>
                    <a:lstStyle/>
                    <a:p>
                      <a:pPr algn="ctr" rtl="0" fontAlgn="b"/>
                      <a:r>
                        <a:rPr lang="en-US" sz="1600" b="0" dirty="0">
                          <a:effectLst/>
                          <a:latin typeface="Cambria" panose="02040503050406030204" pitchFamily="18" charset="0"/>
                        </a:rPr>
                        <a:t>Name of the State</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600" b="0" dirty="0">
                          <a:effectLst/>
                          <a:latin typeface="Cambria" panose="02040503050406030204" pitchFamily="18" charset="0"/>
                        </a:rPr>
                        <a:t>No</a:t>
                      </a:r>
                      <a:r>
                        <a:rPr lang="en-US" sz="1600" b="0" dirty="0" smtClean="0">
                          <a:effectLst/>
                          <a:latin typeface="Cambria" panose="02040503050406030204" pitchFamily="18" charset="0"/>
                        </a:rPr>
                        <a:t>. of Functional CHCs</a:t>
                      </a:r>
                      <a:endParaRPr lang="en-US" sz="1600" b="0" dirty="0">
                        <a:effectLst/>
                        <a:latin typeface="Cambria" panose="02040503050406030204" pitchFamily="18" charset="0"/>
                      </a:endParaRP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600" b="0" dirty="0">
                          <a:effectLst/>
                          <a:latin typeface="Cambria" panose="02040503050406030204" pitchFamily="18" charset="0"/>
                        </a:rPr>
                        <a:t>Names of the CHCs </a:t>
                      </a:r>
                      <a:r>
                        <a:rPr lang="en-US" sz="1600" b="0" dirty="0" err="1">
                          <a:effectLst/>
                          <a:latin typeface="Cambria" panose="02040503050406030204" pitchFamily="18" charset="0"/>
                        </a:rPr>
                        <a:t>recieved</a:t>
                      </a:r>
                      <a:r>
                        <a:rPr lang="en-US" sz="1600" b="0" dirty="0">
                          <a:effectLst/>
                          <a:latin typeface="Cambria" panose="02040503050406030204" pitchFamily="18" charset="0"/>
                        </a:rPr>
                        <a:t> funds </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600" b="0" dirty="0">
                          <a:effectLst/>
                          <a:latin typeface="Cambria" panose="02040503050406030204" pitchFamily="18" charset="0"/>
                        </a:rPr>
                        <a:t>Are they </a:t>
                      </a:r>
                      <a:r>
                        <a:rPr lang="en-US" sz="1600" b="0" dirty="0" err="1">
                          <a:effectLst/>
                          <a:latin typeface="Cambria" panose="02040503050406030204" pitchFamily="18" charset="0"/>
                        </a:rPr>
                        <a:t>Kayakalp</a:t>
                      </a:r>
                      <a:r>
                        <a:rPr lang="en-US" sz="1600" b="0" dirty="0">
                          <a:effectLst/>
                          <a:latin typeface="Cambria" panose="02040503050406030204" pitchFamily="18" charset="0"/>
                        </a:rPr>
                        <a:t> </a:t>
                      </a:r>
                      <a:r>
                        <a:rPr lang="en-US" sz="1600" b="0" dirty="0" smtClean="0">
                          <a:effectLst/>
                          <a:latin typeface="Cambria" panose="02040503050406030204" pitchFamily="18" charset="0"/>
                        </a:rPr>
                        <a:t>Awardee</a:t>
                      </a:r>
                      <a:endParaRPr lang="en-US" sz="1600" b="0" dirty="0">
                        <a:effectLst/>
                        <a:latin typeface="Cambria" panose="02040503050406030204" pitchFamily="18" charset="0"/>
                      </a:endParaRP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600" b="0" dirty="0">
                          <a:effectLst/>
                          <a:latin typeface="Cambria" panose="02040503050406030204" pitchFamily="18" charset="0"/>
                        </a:rPr>
                        <a:t>If Yes, in which FY</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9421247"/>
                  </a:ext>
                </a:extLst>
              </a:tr>
            </a:tbl>
          </a:graphicData>
        </a:graphic>
      </p:graphicFrame>
    </p:spTree>
    <p:extLst>
      <p:ext uri="{BB962C8B-B14F-4D97-AF65-F5344CB8AC3E}">
        <p14:creationId xmlns:p14="http://schemas.microsoft.com/office/powerpoint/2010/main" val="459109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7" name="Picture 6"/>
          <p:cNvPicPr>
            <a:picLocks noChangeAspect="1"/>
          </p:cNvPicPr>
          <p:nvPr/>
        </p:nvPicPr>
        <p:blipFill>
          <a:blip r:embed="rId2"/>
          <a:stretch>
            <a:fillRect/>
          </a:stretch>
        </p:blipFill>
        <p:spPr>
          <a:xfrm>
            <a:off x="11008894" y="0"/>
            <a:ext cx="1183106" cy="728025"/>
          </a:xfrm>
          <a:prstGeom prst="rect">
            <a:avLst/>
          </a:prstGeom>
        </p:spPr>
      </p:pic>
      <p:pic>
        <p:nvPicPr>
          <p:cNvPr id="8" name="Picture 7">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998437" cy="469963"/>
          </a:xfrm>
          <a:prstGeom prst="rect">
            <a:avLst/>
          </a:prstGeom>
        </p:spPr>
      </p:pic>
      <p:sp>
        <p:nvSpPr>
          <p:cNvPr id="9" name="Title 1">
            <a:extLst>
              <a:ext uri="{FF2B5EF4-FFF2-40B4-BE49-F238E27FC236}">
                <a16:creationId xmlns:a16="http://schemas.microsoft.com/office/drawing/2014/main" id="{3096DAF6-311E-0255-B1ED-7410C0285961}"/>
              </a:ext>
            </a:extLst>
          </p:cNvPr>
          <p:cNvSpPr>
            <a:spLocks noGrp="1"/>
          </p:cNvSpPr>
          <p:nvPr>
            <p:ph type="title"/>
          </p:nvPr>
        </p:nvSpPr>
        <p:spPr>
          <a:xfrm>
            <a:off x="998438" y="114459"/>
            <a:ext cx="10515600" cy="613566"/>
          </a:xfrm>
        </p:spPr>
        <p:txBody>
          <a:bodyPr>
            <a:noAutofit/>
          </a:bodyPr>
          <a:lstStyle/>
          <a:p>
            <a:pPr algn="ctr"/>
            <a:r>
              <a:rPr lang="en-IN" sz="4000" b="1" dirty="0" smtClean="0"/>
              <a:t>Methodology</a:t>
            </a:r>
            <a:endParaRPr lang="en-IN" sz="4000" b="1" dirty="0"/>
          </a:p>
        </p:txBody>
      </p:sp>
      <p:graphicFrame>
        <p:nvGraphicFramePr>
          <p:cNvPr id="2" name="Diagram 1"/>
          <p:cNvGraphicFramePr/>
          <p:nvPr>
            <p:extLst>
              <p:ext uri="{D42A27DB-BD31-4B8C-83A1-F6EECF244321}">
                <p14:modId xmlns:p14="http://schemas.microsoft.com/office/powerpoint/2010/main" val="1067424699"/>
              </p:ext>
            </p:extLst>
          </p:nvPr>
        </p:nvGraphicFramePr>
        <p:xfrm>
          <a:off x="1208478" y="728025"/>
          <a:ext cx="10095520" cy="5993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6244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947928" y="83535"/>
            <a:ext cx="10515600" cy="483394"/>
          </a:xfrm>
        </p:spPr>
        <p:txBody>
          <a:bodyPr>
            <a:normAutofit fontScale="90000"/>
          </a:bodyPr>
          <a:lstStyle/>
          <a:p>
            <a:pPr algn="ctr"/>
            <a:r>
              <a:rPr lang="en-IN" b="1" dirty="0" smtClean="0"/>
              <a:t>Results</a:t>
            </a:r>
            <a:endParaRPr lang="en-IN" b="1" dirty="0"/>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7" name="Picture 6"/>
          <p:cNvPicPr>
            <a:picLocks noChangeAspect="1"/>
          </p:cNvPicPr>
          <p:nvPr/>
        </p:nvPicPr>
        <p:blipFill>
          <a:blip r:embed="rId3"/>
          <a:stretch>
            <a:fillRect/>
          </a:stretch>
        </p:blipFill>
        <p:spPr>
          <a:xfrm>
            <a:off x="11270690" y="1"/>
            <a:ext cx="921309" cy="566928"/>
          </a:xfrm>
          <a:prstGeom prst="rect">
            <a:avLst/>
          </a:prstGeom>
        </p:spPr>
      </p:pic>
      <p:pic>
        <p:nvPicPr>
          <p:cNvPr id="9" name="Picture 8"/>
          <p:cNvPicPr>
            <a:picLocks noChangeAspect="1"/>
          </p:cNvPicPr>
          <p:nvPr/>
        </p:nvPicPr>
        <p:blipFill>
          <a:blip r:embed="rId4"/>
          <a:stretch>
            <a:fillRect/>
          </a:stretch>
        </p:blipFill>
        <p:spPr>
          <a:xfrm>
            <a:off x="73882" y="836656"/>
            <a:ext cx="4082833" cy="2927440"/>
          </a:xfrm>
          <a:prstGeom prst="rect">
            <a:avLst/>
          </a:prstGeom>
          <a:ln w="38100">
            <a:solidFill>
              <a:schemeClr val="tx1"/>
            </a:solidFill>
          </a:ln>
        </p:spPr>
      </p:pic>
      <p:pic>
        <p:nvPicPr>
          <p:cNvPr id="11" name="Picture 10"/>
          <p:cNvPicPr>
            <a:picLocks noChangeAspect="1"/>
          </p:cNvPicPr>
          <p:nvPr/>
        </p:nvPicPr>
        <p:blipFill>
          <a:blip r:embed="rId5"/>
          <a:stretch>
            <a:fillRect/>
          </a:stretch>
        </p:blipFill>
        <p:spPr>
          <a:xfrm>
            <a:off x="4223280" y="826273"/>
            <a:ext cx="4195296" cy="2937823"/>
          </a:xfrm>
          <a:prstGeom prst="rect">
            <a:avLst/>
          </a:prstGeom>
          <a:ln w="38100">
            <a:solidFill>
              <a:schemeClr val="tx1"/>
            </a:solidFill>
          </a:ln>
        </p:spPr>
      </p:pic>
      <p:pic>
        <p:nvPicPr>
          <p:cNvPr id="13" name="Picture 12"/>
          <p:cNvPicPr>
            <a:picLocks noChangeAspect="1"/>
          </p:cNvPicPr>
          <p:nvPr/>
        </p:nvPicPr>
        <p:blipFill>
          <a:blip r:embed="rId6"/>
          <a:stretch>
            <a:fillRect/>
          </a:stretch>
        </p:blipFill>
        <p:spPr>
          <a:xfrm>
            <a:off x="73882" y="3967671"/>
            <a:ext cx="4082833" cy="2765987"/>
          </a:xfrm>
          <a:prstGeom prst="rect">
            <a:avLst/>
          </a:prstGeom>
          <a:ln w="38100">
            <a:solidFill>
              <a:schemeClr val="tx1"/>
            </a:solidFill>
          </a:ln>
        </p:spPr>
      </p:pic>
      <p:pic>
        <p:nvPicPr>
          <p:cNvPr id="15" name="Picture 14"/>
          <p:cNvPicPr>
            <a:picLocks noChangeAspect="1"/>
          </p:cNvPicPr>
          <p:nvPr/>
        </p:nvPicPr>
        <p:blipFill>
          <a:blip r:embed="rId7"/>
          <a:stretch>
            <a:fillRect/>
          </a:stretch>
        </p:blipFill>
        <p:spPr>
          <a:xfrm>
            <a:off x="4223280" y="3967672"/>
            <a:ext cx="4195296" cy="2765987"/>
          </a:xfrm>
          <a:prstGeom prst="rect">
            <a:avLst/>
          </a:prstGeom>
          <a:ln w="38100">
            <a:solidFill>
              <a:schemeClr val="tx1"/>
            </a:solidFill>
          </a:ln>
        </p:spPr>
      </p:pic>
      <p:pic>
        <p:nvPicPr>
          <p:cNvPr id="17" name="Picture 16"/>
          <p:cNvPicPr>
            <a:picLocks noChangeAspect="1"/>
          </p:cNvPicPr>
          <p:nvPr/>
        </p:nvPicPr>
        <p:blipFill rotWithShape="1">
          <a:blip r:embed="rId8"/>
          <a:srcRect r="5582"/>
          <a:stretch/>
        </p:blipFill>
        <p:spPr>
          <a:xfrm>
            <a:off x="8485141" y="826273"/>
            <a:ext cx="3642851" cy="2938312"/>
          </a:xfrm>
          <a:prstGeom prst="rect">
            <a:avLst/>
          </a:prstGeom>
          <a:ln w="38100">
            <a:solidFill>
              <a:schemeClr val="tx1"/>
            </a:solidFill>
          </a:ln>
        </p:spPr>
      </p:pic>
      <p:pic>
        <p:nvPicPr>
          <p:cNvPr id="12" name="Picture 11">
            <a:extLst>
              <a:ext uri="{FF2B5EF4-FFF2-40B4-BE49-F238E27FC236}">
                <a16:creationId xmlns:a16="http://schemas.microsoft.com/office/drawing/2014/main" id="{6A5D235C-68B3-B360-0BE2-EE01D32938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23813"/>
            <a:ext cx="998437" cy="469963"/>
          </a:xfrm>
          <a:prstGeom prst="rect">
            <a:avLst/>
          </a:prstGeom>
        </p:spPr>
      </p:pic>
      <p:pic>
        <p:nvPicPr>
          <p:cNvPr id="14" name="Picture 13"/>
          <p:cNvPicPr>
            <a:picLocks noChangeAspect="1"/>
          </p:cNvPicPr>
          <p:nvPr/>
        </p:nvPicPr>
        <p:blipFill rotWithShape="1">
          <a:blip r:embed="rId10"/>
          <a:srcRect r="5489"/>
          <a:stretch/>
        </p:blipFill>
        <p:spPr>
          <a:xfrm>
            <a:off x="8485141" y="3967671"/>
            <a:ext cx="3621515" cy="2765987"/>
          </a:xfrm>
          <a:prstGeom prst="rect">
            <a:avLst/>
          </a:prstGeom>
          <a:ln w="38100">
            <a:solidFill>
              <a:schemeClr val="tx1"/>
            </a:solidFill>
          </a:ln>
        </p:spPr>
      </p:pic>
      <p:sp>
        <p:nvSpPr>
          <p:cNvPr id="3" name="TextBox 2"/>
          <p:cNvSpPr txBox="1"/>
          <p:nvPr/>
        </p:nvSpPr>
        <p:spPr>
          <a:xfrm>
            <a:off x="1391630" y="465797"/>
            <a:ext cx="10587010" cy="369332"/>
          </a:xfrm>
          <a:prstGeom prst="rect">
            <a:avLst/>
          </a:prstGeom>
          <a:noFill/>
        </p:spPr>
        <p:txBody>
          <a:bodyPr wrap="square" rtlCol="0">
            <a:spAutoFit/>
          </a:bodyPr>
          <a:lstStyle/>
          <a:p>
            <a:r>
              <a:rPr lang="en-US" dirty="0" smtClean="0"/>
              <a:t>Comparative analysis of the Funded CHCs with the Non funded CHCs and winning the </a:t>
            </a:r>
            <a:r>
              <a:rPr lang="en-US" dirty="0" err="1" smtClean="0"/>
              <a:t>Kayakalp</a:t>
            </a:r>
            <a:r>
              <a:rPr lang="en-US" dirty="0" smtClean="0"/>
              <a:t> Awards</a:t>
            </a:r>
            <a:endParaRPr lang="en-US" dirty="0"/>
          </a:p>
        </p:txBody>
      </p:sp>
    </p:spTree>
    <p:extLst>
      <p:ext uri="{BB962C8B-B14F-4D97-AF65-F5344CB8AC3E}">
        <p14:creationId xmlns:p14="http://schemas.microsoft.com/office/powerpoint/2010/main" val="1373306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998437" cy="469963"/>
          </a:xfrm>
          <a:prstGeom prst="rect">
            <a:avLst/>
          </a:prstGeom>
        </p:spPr>
      </p:pic>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a:xfrm>
            <a:off x="9232392" y="6502940"/>
            <a:ext cx="2743200" cy="365125"/>
          </a:xfrm>
        </p:spPr>
        <p:txBody>
          <a:bodyPr/>
          <a:lstStyle/>
          <a:p>
            <a:fld id="{26AD20E6-394B-4DF0-96A5-9647FF39C943}" type="slidenum">
              <a:rPr lang="en-IN" smtClean="0"/>
              <a:t>9</a:t>
            </a:fld>
            <a:endParaRPr lang="en-IN"/>
          </a:p>
        </p:txBody>
      </p:sp>
      <p:pic>
        <p:nvPicPr>
          <p:cNvPr id="7" name="Picture 6"/>
          <p:cNvPicPr>
            <a:picLocks noChangeAspect="1"/>
          </p:cNvPicPr>
          <p:nvPr/>
        </p:nvPicPr>
        <p:blipFill>
          <a:blip r:embed="rId4"/>
          <a:stretch>
            <a:fillRect/>
          </a:stretch>
        </p:blipFill>
        <p:spPr>
          <a:xfrm>
            <a:off x="11270690" y="1"/>
            <a:ext cx="921309" cy="566928"/>
          </a:xfrm>
          <a:prstGeom prst="rect">
            <a:avLst/>
          </a:prstGeom>
        </p:spPr>
      </p:pic>
      <p:pic>
        <p:nvPicPr>
          <p:cNvPr id="5" name="Picture 4"/>
          <p:cNvPicPr>
            <a:picLocks noChangeAspect="1"/>
          </p:cNvPicPr>
          <p:nvPr/>
        </p:nvPicPr>
        <p:blipFill rotWithShape="1">
          <a:blip r:embed="rId5"/>
          <a:srcRect r="4839"/>
          <a:stretch/>
        </p:blipFill>
        <p:spPr>
          <a:xfrm>
            <a:off x="4151689" y="644969"/>
            <a:ext cx="3776159" cy="3035491"/>
          </a:xfrm>
          <a:prstGeom prst="rect">
            <a:avLst/>
          </a:prstGeom>
          <a:ln w="28575">
            <a:solidFill>
              <a:schemeClr val="tx1"/>
            </a:solidFill>
          </a:ln>
        </p:spPr>
      </p:pic>
      <p:pic>
        <p:nvPicPr>
          <p:cNvPr id="11" name="Picture 10"/>
          <p:cNvPicPr>
            <a:picLocks noChangeAspect="1"/>
          </p:cNvPicPr>
          <p:nvPr/>
        </p:nvPicPr>
        <p:blipFill>
          <a:blip r:embed="rId6"/>
          <a:stretch>
            <a:fillRect/>
          </a:stretch>
        </p:blipFill>
        <p:spPr>
          <a:xfrm>
            <a:off x="191555" y="662940"/>
            <a:ext cx="3831805" cy="3035491"/>
          </a:xfrm>
          <a:prstGeom prst="rect">
            <a:avLst/>
          </a:prstGeom>
          <a:ln w="28575">
            <a:solidFill>
              <a:schemeClr val="tx1"/>
            </a:solidFill>
          </a:ln>
        </p:spPr>
      </p:pic>
      <p:pic>
        <p:nvPicPr>
          <p:cNvPr id="13" name="Picture 12"/>
          <p:cNvPicPr>
            <a:picLocks noChangeAspect="1"/>
          </p:cNvPicPr>
          <p:nvPr/>
        </p:nvPicPr>
        <p:blipFill rotWithShape="1">
          <a:blip r:embed="rId7"/>
          <a:srcRect r="5057"/>
          <a:stretch/>
        </p:blipFill>
        <p:spPr>
          <a:xfrm>
            <a:off x="8056177" y="626365"/>
            <a:ext cx="4013903" cy="3072066"/>
          </a:xfrm>
          <a:prstGeom prst="rect">
            <a:avLst/>
          </a:prstGeom>
          <a:ln w="28575">
            <a:solidFill>
              <a:schemeClr val="tx1"/>
            </a:solidFill>
          </a:ln>
        </p:spPr>
      </p:pic>
      <p:pic>
        <p:nvPicPr>
          <p:cNvPr id="15" name="Picture 14"/>
          <p:cNvPicPr>
            <a:picLocks noChangeAspect="1"/>
          </p:cNvPicPr>
          <p:nvPr/>
        </p:nvPicPr>
        <p:blipFill>
          <a:blip r:embed="rId8"/>
          <a:stretch>
            <a:fillRect/>
          </a:stretch>
        </p:blipFill>
        <p:spPr>
          <a:xfrm>
            <a:off x="1911096" y="3795681"/>
            <a:ext cx="8458199" cy="3044031"/>
          </a:xfrm>
          <a:prstGeom prst="rect">
            <a:avLst/>
          </a:prstGeom>
          <a:ln w="28575">
            <a:solidFill>
              <a:schemeClr val="tx1"/>
            </a:solidFill>
          </a:ln>
        </p:spPr>
      </p:pic>
      <p:sp>
        <p:nvSpPr>
          <p:cNvPr id="14" name="Title 1">
            <a:extLst>
              <a:ext uri="{FF2B5EF4-FFF2-40B4-BE49-F238E27FC236}">
                <a16:creationId xmlns:a16="http://schemas.microsoft.com/office/drawing/2014/main" id="{E63E1AFC-9CD1-08C8-0F87-3A71E5733E59}"/>
              </a:ext>
            </a:extLst>
          </p:cNvPr>
          <p:cNvSpPr>
            <a:spLocks noGrp="1"/>
          </p:cNvSpPr>
          <p:nvPr>
            <p:ph type="title"/>
          </p:nvPr>
        </p:nvSpPr>
        <p:spPr>
          <a:xfrm>
            <a:off x="998438" y="-8798"/>
            <a:ext cx="10515600" cy="483394"/>
          </a:xfrm>
        </p:spPr>
        <p:txBody>
          <a:bodyPr>
            <a:normAutofit fontScale="90000"/>
          </a:bodyPr>
          <a:lstStyle/>
          <a:p>
            <a:pPr algn="ctr"/>
            <a:r>
              <a:rPr lang="en-IN" b="1" dirty="0" smtClean="0"/>
              <a:t>Results (Cont..)</a:t>
            </a:r>
            <a:endParaRPr lang="en-IN" b="1" dirty="0"/>
          </a:p>
        </p:txBody>
      </p:sp>
      <p:sp>
        <p:nvSpPr>
          <p:cNvPr id="16" name="TextBox 15"/>
          <p:cNvSpPr txBox="1"/>
          <p:nvPr/>
        </p:nvSpPr>
        <p:spPr>
          <a:xfrm>
            <a:off x="1388582" y="300020"/>
            <a:ext cx="10587010" cy="369332"/>
          </a:xfrm>
          <a:prstGeom prst="rect">
            <a:avLst/>
          </a:prstGeom>
          <a:noFill/>
        </p:spPr>
        <p:txBody>
          <a:bodyPr wrap="square" rtlCol="0">
            <a:spAutoFit/>
          </a:bodyPr>
          <a:lstStyle/>
          <a:p>
            <a:r>
              <a:rPr lang="en-US" dirty="0" smtClean="0"/>
              <a:t>Comparative analysis of the Funded CHCs with the Non funded CHCs and winning the </a:t>
            </a:r>
            <a:r>
              <a:rPr lang="en-US" dirty="0" err="1" smtClean="0"/>
              <a:t>Kayakalp</a:t>
            </a:r>
            <a:r>
              <a:rPr lang="en-US" dirty="0" smtClean="0"/>
              <a:t> Awards</a:t>
            </a:r>
            <a:endParaRPr lang="en-US" dirty="0"/>
          </a:p>
        </p:txBody>
      </p:sp>
    </p:spTree>
    <p:extLst>
      <p:ext uri="{BB962C8B-B14F-4D97-AF65-F5344CB8AC3E}">
        <p14:creationId xmlns:p14="http://schemas.microsoft.com/office/powerpoint/2010/main" val="2848397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3168</TotalTime>
  <Words>1735</Words>
  <Application>Microsoft Office PowerPoint</Application>
  <PresentationFormat>Widescreen</PresentationFormat>
  <Paragraphs>326</Paragraphs>
  <Slides>20</Slides>
  <Notes>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vt:lpstr>
      <vt:lpstr>Wingdings</vt:lpstr>
      <vt:lpstr>Office Theme</vt:lpstr>
      <vt:lpstr>Role of funding received through National Health Mission (NHM)under Swachh Swasth Sarvatra (SSS) Programme on Community Health Centres (CHCs) for achieving the Kayakalp Award  NHSRC </vt:lpstr>
      <vt:lpstr>Screenshot of Approval</vt:lpstr>
      <vt:lpstr>Introduction</vt:lpstr>
      <vt:lpstr>Introduction</vt:lpstr>
      <vt:lpstr>Objectives of the Study</vt:lpstr>
      <vt:lpstr>Methodology</vt:lpstr>
      <vt:lpstr>Methodology</vt:lpstr>
      <vt:lpstr>Results</vt:lpstr>
      <vt:lpstr>Results (Cont..)</vt:lpstr>
      <vt:lpstr>PowerPoint Presentation</vt:lpstr>
      <vt:lpstr>Results (Cont…)</vt:lpstr>
      <vt:lpstr>Discussion</vt:lpstr>
      <vt:lpstr>Discussion</vt:lpstr>
      <vt:lpstr>Limitations of the Study</vt:lpstr>
      <vt:lpstr>Conclusion</vt:lpstr>
      <vt:lpstr>References</vt:lpstr>
      <vt:lpstr>Suggestions to the Organization where the Study was conducted </vt:lpstr>
      <vt:lpstr>Dissertation Experiences</vt:lpstr>
      <vt:lpstr>Pictorial Journey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AMAN SHARMA</cp:lastModifiedBy>
  <cp:revision>73</cp:revision>
  <dcterms:created xsi:type="dcterms:W3CDTF">2022-05-20T15:11:38Z</dcterms:created>
  <dcterms:modified xsi:type="dcterms:W3CDTF">2022-07-05T07:30:43Z</dcterms:modified>
</cp:coreProperties>
</file>