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1"/>
  </p:notesMasterIdLst>
  <p:sldIdLst>
    <p:sldId id="256" r:id="rId2"/>
    <p:sldId id="274" r:id="rId3"/>
    <p:sldId id="257" r:id="rId4"/>
    <p:sldId id="258" r:id="rId5"/>
    <p:sldId id="260" r:id="rId6"/>
    <p:sldId id="259" r:id="rId7"/>
    <p:sldId id="277" r:id="rId8"/>
    <p:sldId id="262" r:id="rId9"/>
    <p:sldId id="264" r:id="rId10"/>
    <p:sldId id="263" r:id="rId11"/>
    <p:sldId id="265" r:id="rId12"/>
    <p:sldId id="278" r:id="rId13"/>
    <p:sldId id="275" r:id="rId14"/>
    <p:sldId id="267" r:id="rId15"/>
    <p:sldId id="273" r:id="rId16"/>
    <p:sldId id="276" r:id="rId17"/>
    <p:sldId id="269" r:id="rId18"/>
    <p:sldId id="271"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91"/>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0" vertOverflow="ellipsis" vert="horz" wrap="square" anchor="ctr" anchorCtr="1"/>
          <a:lstStyle/>
          <a:p>
            <a:pPr>
              <a:defRPr lang="en-US"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VOICE OF PATIENT</a:t>
            </a:r>
          </a:p>
        </c:rich>
      </c:tx>
      <c:layout/>
      <c:spPr>
        <a:noFill/>
        <a:ln>
          <a:noFill/>
        </a:ln>
        <a:effectLst/>
      </c:spPr>
    </c:title>
    <c:plotArea>
      <c:layout>
        <c:manualLayout>
          <c:layoutTarget val="inner"/>
          <c:xMode val="edge"/>
          <c:yMode val="edge"/>
          <c:x val="6.55842157661327E-2"/>
          <c:y val="0.15357420357420404"/>
          <c:w val="0.90912842791202797"/>
          <c:h val="0.53939975160447606"/>
        </c:manualLayout>
      </c:layout>
      <c:barChart>
        <c:barDir val="col"/>
        <c:grouping val="clustered"/>
        <c:ser>
          <c:idx val="0"/>
          <c:order val="0"/>
          <c:tx>
            <c:strRef>
              <c:f>Sheet1!$D$26</c:f>
              <c:strCache>
                <c:ptCount val="1"/>
                <c:pt idx="0">
                  <c:v>Excellent</c:v>
                </c:pt>
              </c:strCache>
            </c:strRef>
          </c:tx>
          <c:spPr>
            <a:gradFill rotWithShape="1">
              <a:gsLst>
                <a:gs pos="0">
                  <a:schemeClr val="accent1">
                    <a:tint val="97000"/>
                    <a:satMod val="100000"/>
                    <a:lumMod val="102000"/>
                  </a:schemeClr>
                </a:gs>
                <a:gs pos="50000">
                  <a:schemeClr val="accent1">
                    <a:shade val="100000"/>
                    <a:satMod val="100000"/>
                    <a:lumMod val="100000"/>
                  </a:schemeClr>
                </a:gs>
                <a:gs pos="100000">
                  <a:schemeClr val="accent1">
                    <a:shade val="80000"/>
                    <a:satMod val="100000"/>
                    <a:lumMod val="99000"/>
                  </a:schemeClr>
                </a:gs>
              </a:gsLst>
              <a:lin ang="2700000" scaled="0"/>
            </a:gradFill>
            <a:ln>
              <a:noFill/>
            </a:ln>
            <a:effectLst>
              <a:outerShdw blurRad="57150" dist="19050" dir="5400000" algn="ctr" rotWithShape="0">
                <a:srgbClr val="000000">
                  <a:alpha val="63000"/>
                </a:srgbClr>
              </a:outerShdw>
            </a:effectLst>
          </c:spPr>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lt1">
                        <a:lumMod val="85000"/>
                      </a:schemeClr>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Sheet1!$E$25:$H$25</c:f>
              <c:strCache>
                <c:ptCount val="4"/>
                <c:pt idx="0">
                  <c:v>How prompt were you attended at the pharmacy (As per queue management)</c:v>
                </c:pt>
                <c:pt idx="1">
                  <c:v>Availability of the prescribed medication</c:v>
                </c:pt>
                <c:pt idx="2">
                  <c:v>Pharmacy Experience</c:v>
                </c:pt>
                <c:pt idx="3">
                  <c:v>Courtesy &amp; behaviour of the Pharmacy staff</c:v>
                </c:pt>
              </c:strCache>
            </c:strRef>
          </c:cat>
          <c:val>
            <c:numRef>
              <c:f>Sheet1!$E$26:$H$26</c:f>
              <c:numCache>
                <c:formatCode>General</c:formatCode>
                <c:ptCount val="4"/>
                <c:pt idx="0">
                  <c:v>269</c:v>
                </c:pt>
                <c:pt idx="1">
                  <c:v>289</c:v>
                </c:pt>
                <c:pt idx="2">
                  <c:v>313</c:v>
                </c:pt>
                <c:pt idx="3">
                  <c:v>291</c:v>
                </c:pt>
              </c:numCache>
            </c:numRef>
          </c:val>
          <c:extLst xmlns:c16r2="http://schemas.microsoft.com/office/drawing/2015/06/chart">
            <c:ext xmlns:c16="http://schemas.microsoft.com/office/drawing/2014/chart" uri="{C3380CC4-5D6E-409C-BE32-E72D297353CC}">
              <c16:uniqueId val="{00000000-D2EB-4E73-81F7-6B3693E81C32}"/>
            </c:ext>
          </c:extLst>
        </c:ser>
        <c:ser>
          <c:idx val="1"/>
          <c:order val="1"/>
          <c:tx>
            <c:strRef>
              <c:f>Sheet1!$D$27</c:f>
              <c:strCache>
                <c:ptCount val="1"/>
                <c:pt idx="0">
                  <c:v>Good</c:v>
                </c:pt>
              </c:strCache>
            </c:strRef>
          </c:tx>
          <c:spPr>
            <a:gradFill rotWithShape="1">
              <a:gsLst>
                <a:gs pos="0">
                  <a:schemeClr val="accent2">
                    <a:tint val="97000"/>
                    <a:satMod val="100000"/>
                    <a:lumMod val="102000"/>
                  </a:schemeClr>
                </a:gs>
                <a:gs pos="50000">
                  <a:schemeClr val="accent2">
                    <a:shade val="100000"/>
                    <a:satMod val="100000"/>
                    <a:lumMod val="100000"/>
                  </a:schemeClr>
                </a:gs>
                <a:gs pos="100000">
                  <a:schemeClr val="accent2">
                    <a:shade val="80000"/>
                    <a:satMod val="100000"/>
                    <a:lumMod val="99000"/>
                  </a:schemeClr>
                </a:gs>
              </a:gsLst>
              <a:lin ang="2700000" scaled="0"/>
            </a:gradFill>
            <a:ln>
              <a:noFill/>
            </a:ln>
            <a:effectLst>
              <a:outerShdw blurRad="57150" dist="19050" dir="5400000" algn="ctr" rotWithShape="0">
                <a:srgbClr val="000000">
                  <a:alpha val="63000"/>
                </a:srgbClr>
              </a:outerShdw>
            </a:effectLst>
          </c:spPr>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lt1">
                        <a:lumMod val="85000"/>
                      </a:schemeClr>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Sheet1!$E$25:$H$25</c:f>
              <c:strCache>
                <c:ptCount val="4"/>
                <c:pt idx="0">
                  <c:v>How prompt were you attended at the pharmacy (As per queue management)</c:v>
                </c:pt>
                <c:pt idx="1">
                  <c:v>Availability of the prescribed medication</c:v>
                </c:pt>
                <c:pt idx="2">
                  <c:v>Pharmacy Experience</c:v>
                </c:pt>
                <c:pt idx="3">
                  <c:v>Courtesy &amp; behaviour of the Pharmacy staff</c:v>
                </c:pt>
              </c:strCache>
            </c:strRef>
          </c:cat>
          <c:val>
            <c:numRef>
              <c:f>Sheet1!$E$27:$H$27</c:f>
              <c:numCache>
                <c:formatCode>General</c:formatCode>
                <c:ptCount val="4"/>
                <c:pt idx="0">
                  <c:v>397</c:v>
                </c:pt>
                <c:pt idx="1">
                  <c:v>396</c:v>
                </c:pt>
                <c:pt idx="2">
                  <c:v>463</c:v>
                </c:pt>
                <c:pt idx="3">
                  <c:v>420</c:v>
                </c:pt>
              </c:numCache>
            </c:numRef>
          </c:val>
          <c:extLst xmlns:c16r2="http://schemas.microsoft.com/office/drawing/2015/06/chart">
            <c:ext xmlns:c16="http://schemas.microsoft.com/office/drawing/2014/chart" uri="{C3380CC4-5D6E-409C-BE32-E72D297353CC}">
              <c16:uniqueId val="{00000001-D2EB-4E73-81F7-6B3693E81C32}"/>
            </c:ext>
          </c:extLst>
        </c:ser>
        <c:ser>
          <c:idx val="2"/>
          <c:order val="2"/>
          <c:tx>
            <c:strRef>
              <c:f>Sheet1!$D$28</c:f>
              <c:strCache>
                <c:ptCount val="1"/>
                <c:pt idx="0">
                  <c:v>Average</c:v>
                </c:pt>
              </c:strCache>
            </c:strRef>
          </c:tx>
          <c:spPr>
            <a:gradFill rotWithShape="1">
              <a:gsLst>
                <a:gs pos="0">
                  <a:schemeClr val="accent3">
                    <a:tint val="97000"/>
                    <a:satMod val="100000"/>
                    <a:lumMod val="102000"/>
                  </a:schemeClr>
                </a:gs>
                <a:gs pos="50000">
                  <a:schemeClr val="accent3">
                    <a:shade val="100000"/>
                    <a:satMod val="100000"/>
                    <a:lumMod val="100000"/>
                  </a:schemeClr>
                </a:gs>
                <a:gs pos="100000">
                  <a:schemeClr val="accent3">
                    <a:shade val="80000"/>
                    <a:satMod val="100000"/>
                    <a:lumMod val="99000"/>
                  </a:schemeClr>
                </a:gs>
              </a:gsLst>
              <a:lin ang="2700000" scaled="0"/>
            </a:gradFill>
            <a:ln>
              <a:noFill/>
            </a:ln>
            <a:effectLst>
              <a:outerShdw blurRad="57150" dist="19050" dir="5400000" algn="ctr" rotWithShape="0">
                <a:srgbClr val="000000">
                  <a:alpha val="63000"/>
                </a:srgbClr>
              </a:outerShdw>
            </a:effectLst>
          </c:spPr>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lt1">
                        <a:lumMod val="85000"/>
                      </a:schemeClr>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Sheet1!$E$25:$H$25</c:f>
              <c:strCache>
                <c:ptCount val="4"/>
                <c:pt idx="0">
                  <c:v>How prompt were you attended at the pharmacy (As per queue management)</c:v>
                </c:pt>
                <c:pt idx="1">
                  <c:v>Availability of the prescribed medication</c:v>
                </c:pt>
                <c:pt idx="2">
                  <c:v>Pharmacy Experience</c:v>
                </c:pt>
                <c:pt idx="3">
                  <c:v>Courtesy &amp; behaviour of the Pharmacy staff</c:v>
                </c:pt>
              </c:strCache>
            </c:strRef>
          </c:cat>
          <c:val>
            <c:numRef>
              <c:f>Sheet1!$E$28:$H$28</c:f>
              <c:numCache>
                <c:formatCode>General</c:formatCode>
                <c:ptCount val="4"/>
                <c:pt idx="0">
                  <c:v>81</c:v>
                </c:pt>
                <c:pt idx="1">
                  <c:v>65</c:v>
                </c:pt>
                <c:pt idx="2">
                  <c:v>41</c:v>
                </c:pt>
                <c:pt idx="3">
                  <c:v>46</c:v>
                </c:pt>
              </c:numCache>
            </c:numRef>
          </c:val>
          <c:extLst xmlns:c16r2="http://schemas.microsoft.com/office/drawing/2015/06/chart">
            <c:ext xmlns:c16="http://schemas.microsoft.com/office/drawing/2014/chart" uri="{C3380CC4-5D6E-409C-BE32-E72D297353CC}">
              <c16:uniqueId val="{00000002-D2EB-4E73-81F7-6B3693E81C32}"/>
            </c:ext>
          </c:extLst>
        </c:ser>
        <c:ser>
          <c:idx val="3"/>
          <c:order val="3"/>
          <c:tx>
            <c:strRef>
              <c:f>Sheet1!$D$29</c:f>
              <c:strCache>
                <c:ptCount val="1"/>
                <c:pt idx="0">
                  <c:v>Poor</c:v>
                </c:pt>
              </c:strCache>
            </c:strRef>
          </c:tx>
          <c:spPr>
            <a:gradFill rotWithShape="1">
              <a:gsLst>
                <a:gs pos="0">
                  <a:schemeClr val="accent4">
                    <a:tint val="97000"/>
                    <a:satMod val="100000"/>
                    <a:lumMod val="102000"/>
                  </a:schemeClr>
                </a:gs>
                <a:gs pos="50000">
                  <a:schemeClr val="accent4">
                    <a:shade val="100000"/>
                    <a:satMod val="100000"/>
                    <a:lumMod val="100000"/>
                  </a:schemeClr>
                </a:gs>
                <a:gs pos="100000">
                  <a:schemeClr val="accent4">
                    <a:shade val="80000"/>
                    <a:satMod val="100000"/>
                    <a:lumMod val="99000"/>
                  </a:schemeClr>
                </a:gs>
              </a:gsLst>
              <a:lin ang="2700000" scaled="0"/>
            </a:gradFill>
            <a:ln>
              <a:noFill/>
            </a:ln>
            <a:effectLst>
              <a:outerShdw blurRad="57150" dist="19050" dir="5400000" algn="ctr" rotWithShape="0">
                <a:srgbClr val="000000">
                  <a:alpha val="63000"/>
                </a:srgbClr>
              </a:outerShdw>
            </a:effectLst>
          </c:spPr>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lt1">
                        <a:lumMod val="85000"/>
                      </a:schemeClr>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Sheet1!$E$25:$H$25</c:f>
              <c:strCache>
                <c:ptCount val="4"/>
                <c:pt idx="0">
                  <c:v>How prompt were you attended at the pharmacy (As per queue management)</c:v>
                </c:pt>
                <c:pt idx="1">
                  <c:v>Availability of the prescribed medication</c:v>
                </c:pt>
                <c:pt idx="2">
                  <c:v>Pharmacy Experience</c:v>
                </c:pt>
                <c:pt idx="3">
                  <c:v>Courtesy &amp; behaviour of the Pharmacy staff</c:v>
                </c:pt>
              </c:strCache>
            </c:strRef>
          </c:cat>
          <c:val>
            <c:numRef>
              <c:f>Sheet1!$E$29:$H$29</c:f>
              <c:numCache>
                <c:formatCode>General</c:formatCode>
                <c:ptCount val="4"/>
                <c:pt idx="0">
                  <c:v>29</c:v>
                </c:pt>
                <c:pt idx="1">
                  <c:v>39</c:v>
                </c:pt>
                <c:pt idx="2">
                  <c:v>24</c:v>
                </c:pt>
                <c:pt idx="3">
                  <c:v>24</c:v>
                </c:pt>
              </c:numCache>
            </c:numRef>
          </c:val>
          <c:extLst xmlns:c16r2="http://schemas.microsoft.com/office/drawing/2015/06/chart">
            <c:ext xmlns:c16="http://schemas.microsoft.com/office/drawing/2014/chart" uri="{C3380CC4-5D6E-409C-BE32-E72D297353CC}">
              <c16:uniqueId val="{00000003-D2EB-4E73-81F7-6B3693E81C32}"/>
            </c:ext>
          </c:extLst>
        </c:ser>
        <c:dLbls>
          <c:showVal val="1"/>
        </c:dLbls>
        <c:gapWidth val="100"/>
        <c:overlap val="-24"/>
        <c:axId val="118133120"/>
        <c:axId val="118134656"/>
      </c:barChart>
      <c:catAx>
        <c:axId val="118133120"/>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endParaRPr lang="en-US"/>
          </a:p>
        </c:txPr>
        <c:crossAx val="118134656"/>
        <c:crosses val="autoZero"/>
        <c:auto val="1"/>
        <c:lblAlgn val="ctr"/>
        <c:lblOffset val="100"/>
      </c:catAx>
      <c:valAx>
        <c:axId val="118134656"/>
        <c:scaling>
          <c:orientation val="minMax"/>
        </c:scaling>
        <c:axPos val="l"/>
        <c:majorGridlines>
          <c:spPr>
            <a:ln w="9525" cap="flat" cmpd="sng" algn="ctr">
              <a:solidFill>
                <a:schemeClr val="lt1">
                  <a:lumMod val="95000"/>
                  <a:alpha val="10000"/>
                </a:schemeClr>
              </a:solidFill>
              <a:round/>
            </a:ln>
            <a:effectLst/>
          </c:spPr>
        </c:majorGridlines>
        <c:numFmt formatCode="General" sourceLinked="1"/>
        <c:maj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endParaRPr lang="en-US"/>
          </a:p>
        </c:txPr>
        <c:crossAx val="118133120"/>
        <c:crosses val="autoZero"/>
        <c:crossBetween val="between"/>
      </c:valAx>
      <c:spPr>
        <a:noFill/>
        <a:ln>
          <a:noFill/>
        </a:ln>
        <a:effectLst/>
      </c:spPr>
    </c:plotArea>
    <c:legend>
      <c:legendPos val="b"/>
      <c:layout/>
      <c:spPr>
        <a:noFill/>
        <a:ln>
          <a:noFill/>
        </a:ln>
        <a:effectLst/>
      </c:spPr>
      <c:txPr>
        <a:bodyPr rot="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endParaRPr lang="en-US"/>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a:ln>
      <a:noFill/>
    </a:ln>
    <a:effectLst/>
  </c:spPr>
  <c:txPr>
    <a:bodyPr/>
    <a:lstStyle/>
    <a:p>
      <a:pPr>
        <a:defRPr lang="en-US"/>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A7B40-9EB7-4C77-8556-119F053A3BC1}" type="doc">
      <dgm:prSet loTypeId="urn:microsoft.com/office/officeart/2005/8/layout/process2" loCatId="process" qsTypeId="urn:microsoft.com/office/officeart/2005/8/quickstyle/simple5#1" qsCatId="simple" csTypeId="urn:microsoft.com/office/officeart/2005/8/colors/accent1_2#1" csCatId="accent1" phldr="1"/>
      <dgm:spPr/>
    </dgm:pt>
    <dgm:pt modelId="{7166A9DB-20D7-41DA-B6C7-4E91D46FE0EA}">
      <dgm:prSet phldrT="[Text]" phldr="0" custT="1"/>
      <dgm:spPr/>
      <dgm:t>
        <a:bodyPr vert="horz" wrap="square"/>
        <a:lstStyle/>
        <a:p>
          <a:pPr>
            <a:lnSpc>
              <a:spcPct val="100000"/>
            </a:lnSpc>
            <a:spcBef>
              <a:spcPct val="0"/>
            </a:spcBef>
            <a:spcAft>
              <a:spcPct val="35000"/>
            </a:spcAft>
          </a:pPr>
          <a:r>
            <a:rPr lang="en-IN" altLang="en-US" sz="1800" dirty="0">
              <a:latin typeface="Times New Roman" panose="02020603050405020304" charset="0"/>
              <a:cs typeface="Times New Roman" panose="02020603050405020304" charset="0"/>
            </a:rPr>
            <a:t>Starting point</a:t>
          </a:r>
        </a:p>
        <a:p>
          <a:pPr>
            <a:lnSpc>
              <a:spcPct val="100000"/>
            </a:lnSpc>
            <a:spcBef>
              <a:spcPct val="0"/>
            </a:spcBef>
            <a:spcAft>
              <a:spcPct val="35000"/>
            </a:spcAft>
          </a:pPr>
          <a:r>
            <a:rPr lang="en-IN" altLang="en-US" sz="1800" dirty="0" smtClean="0">
              <a:latin typeface="Times New Roman" panose="02020603050405020304" charset="0"/>
              <a:cs typeface="Times New Roman" panose="02020603050405020304" charset="0"/>
            </a:rPr>
            <a:t>OPD/ADMISSION</a:t>
          </a:r>
          <a:endParaRPr lang="en-IN" altLang="en-US" sz="1800" dirty="0">
            <a:latin typeface="Times New Roman" panose="02020603050405020304" charset="0"/>
            <a:cs typeface="Times New Roman" panose="02020603050405020304" charset="0"/>
          </a:endParaRPr>
        </a:p>
      </dgm:t>
    </dgm:pt>
    <dgm:pt modelId="{408890A2-EC03-4CB7-8006-30F7A6F0770D}" type="parTrans" cxnId="{4A39CB57-41AA-4C2C-B81B-00FA417E7B2A}">
      <dgm:prSet/>
      <dgm:spPr/>
    </dgm:pt>
    <dgm:pt modelId="{581D0B67-AC66-4DBF-B99A-8C26BE060068}" type="sibTrans" cxnId="{4A39CB57-41AA-4C2C-B81B-00FA417E7B2A}">
      <dgm:prSet phldr="0" custT="1"/>
      <dgm:spPr/>
      <dgm:t>
        <a:bodyPr vert="horz" wrap="square"/>
        <a:lstStyle/>
        <a:p>
          <a:pPr>
            <a:lnSpc>
              <a:spcPct val="100000"/>
            </a:lnSpc>
            <a:spcBef>
              <a:spcPct val="0"/>
            </a:spcBef>
            <a:spcAft>
              <a:spcPct val="35000"/>
            </a:spcAft>
          </a:pPr>
          <a:endParaRPr lang="en-US" sz="1800">
            <a:latin typeface="Times New Roman" panose="02020603050405020304" charset="0"/>
            <a:cs typeface="Times New Roman" panose="02020603050405020304" charset="0"/>
          </a:endParaRPr>
        </a:p>
      </dgm:t>
    </dgm:pt>
    <dgm:pt modelId="{6185F46A-CE7B-4D19-AD38-021F06F11723}">
      <dgm:prSet phldrT="[Text]" phldr="0" custT="1"/>
      <dgm:spPr/>
      <dgm:t>
        <a:bodyPr vert="horz" wrap="square"/>
        <a:lstStyle/>
        <a:p>
          <a:pPr>
            <a:lnSpc>
              <a:spcPct val="100000"/>
            </a:lnSpc>
            <a:spcBef>
              <a:spcPct val="0"/>
            </a:spcBef>
            <a:spcAft>
              <a:spcPct val="35000"/>
            </a:spcAft>
          </a:pPr>
          <a:r>
            <a:rPr lang="en-IN" altLang="en-US" sz="1800">
              <a:latin typeface="Times New Roman" panose="02020603050405020304" charset="0"/>
              <a:cs typeface="Times New Roman" panose="02020603050405020304" charset="0"/>
            </a:rPr>
            <a:t>Stay in Hospital</a:t>
          </a:r>
        </a:p>
      </dgm:t>
    </dgm:pt>
    <dgm:pt modelId="{ED707A62-C95F-489D-A288-204A854541E1}" type="parTrans" cxnId="{C138A7CF-16F5-4B3D-B4B7-AF04E60CA262}">
      <dgm:prSet/>
      <dgm:spPr/>
    </dgm:pt>
    <dgm:pt modelId="{209F9C23-F1DF-401B-A4AD-306C9EB4247C}" type="sibTrans" cxnId="{C138A7CF-16F5-4B3D-B4B7-AF04E60CA262}">
      <dgm:prSet phldr="0" custT="1"/>
      <dgm:spPr/>
      <dgm:t>
        <a:bodyPr vert="horz" wrap="square"/>
        <a:lstStyle/>
        <a:p>
          <a:pPr>
            <a:lnSpc>
              <a:spcPct val="100000"/>
            </a:lnSpc>
            <a:spcBef>
              <a:spcPct val="0"/>
            </a:spcBef>
            <a:spcAft>
              <a:spcPct val="35000"/>
            </a:spcAft>
          </a:pPr>
          <a:endParaRPr lang="en-US" sz="1800">
            <a:latin typeface="Times New Roman" panose="02020603050405020304" charset="0"/>
            <a:cs typeface="Times New Roman" panose="02020603050405020304" charset="0"/>
          </a:endParaRPr>
        </a:p>
      </dgm:t>
    </dgm:pt>
    <dgm:pt modelId="{9D4F7890-BC71-471E-AB1B-9F598D752858}">
      <dgm:prSet phldrT="[Text]" phldr="0" custT="1"/>
      <dgm:spPr/>
      <dgm:t>
        <a:bodyPr vert="horz" wrap="square"/>
        <a:lstStyle/>
        <a:p>
          <a:pPr>
            <a:lnSpc>
              <a:spcPct val="100000"/>
            </a:lnSpc>
            <a:spcBef>
              <a:spcPct val="0"/>
            </a:spcBef>
            <a:spcAft>
              <a:spcPct val="35000"/>
            </a:spcAft>
          </a:pPr>
          <a:r>
            <a:rPr lang="en-IN" altLang="en-US" sz="1800">
              <a:latin typeface="Times New Roman" panose="02020603050405020304" charset="0"/>
              <a:cs typeface="Times New Roman" panose="02020603050405020304" charset="0"/>
            </a:rPr>
            <a:t>Last Point</a:t>
          </a:r>
        </a:p>
        <a:p>
          <a:pPr>
            <a:lnSpc>
              <a:spcPct val="100000"/>
            </a:lnSpc>
            <a:spcBef>
              <a:spcPct val="0"/>
            </a:spcBef>
            <a:spcAft>
              <a:spcPct val="35000"/>
            </a:spcAft>
          </a:pPr>
          <a:r>
            <a:rPr lang="en-IN" altLang="en-US" sz="1800">
              <a:latin typeface="Times New Roman" panose="02020603050405020304" charset="0"/>
              <a:cs typeface="Times New Roman" panose="02020603050405020304" charset="0"/>
            </a:rPr>
            <a:t>DISCHARGE</a:t>
          </a:r>
        </a:p>
      </dgm:t>
    </dgm:pt>
    <dgm:pt modelId="{8A81A9A1-3D17-4B5E-823A-F4C61634A717}" type="parTrans" cxnId="{8B1C9CCC-B87B-4B8F-995F-5140A7488964}">
      <dgm:prSet/>
      <dgm:spPr/>
    </dgm:pt>
    <dgm:pt modelId="{A02D4AB0-BE01-45C2-BD3E-6766ADB3B021}" type="sibTrans" cxnId="{8B1C9CCC-B87B-4B8F-995F-5140A7488964}">
      <dgm:prSet/>
      <dgm:spPr/>
    </dgm:pt>
    <dgm:pt modelId="{7E3F7EC5-1729-4088-BB09-36E02E33A0BF}" type="pres">
      <dgm:prSet presAssocID="{A4CA7B40-9EB7-4C77-8556-119F053A3BC1}" presName="linearFlow" presStyleCnt="0">
        <dgm:presLayoutVars>
          <dgm:resizeHandles val="exact"/>
        </dgm:presLayoutVars>
      </dgm:prSet>
      <dgm:spPr/>
    </dgm:pt>
    <dgm:pt modelId="{E17E57AF-0587-449A-A755-B1B96DEF2BD2}" type="pres">
      <dgm:prSet presAssocID="{7166A9DB-20D7-41DA-B6C7-4E91D46FE0EA}" presName="node" presStyleLbl="node1" presStyleIdx="0" presStyleCnt="3">
        <dgm:presLayoutVars>
          <dgm:bulletEnabled val="1"/>
        </dgm:presLayoutVars>
      </dgm:prSet>
      <dgm:spPr/>
      <dgm:t>
        <a:bodyPr/>
        <a:lstStyle/>
        <a:p>
          <a:endParaRPr lang="en-IN"/>
        </a:p>
      </dgm:t>
    </dgm:pt>
    <dgm:pt modelId="{11477A19-6F59-488F-BD44-5E3FBE8E3386}" type="pres">
      <dgm:prSet presAssocID="{581D0B67-AC66-4DBF-B99A-8C26BE060068}" presName="sibTrans" presStyleLbl="sibTrans2D1" presStyleIdx="0" presStyleCnt="2"/>
      <dgm:spPr/>
      <dgm:t>
        <a:bodyPr/>
        <a:lstStyle/>
        <a:p>
          <a:endParaRPr lang="en-IN"/>
        </a:p>
      </dgm:t>
    </dgm:pt>
    <dgm:pt modelId="{1FA9844B-FD2C-4DAF-BE12-A8E3C3B7E384}" type="pres">
      <dgm:prSet presAssocID="{581D0B67-AC66-4DBF-B99A-8C26BE060068}" presName="connectorText" presStyleLbl="sibTrans2D1" presStyleIdx="0" presStyleCnt="2"/>
      <dgm:spPr/>
      <dgm:t>
        <a:bodyPr/>
        <a:lstStyle/>
        <a:p>
          <a:endParaRPr lang="en-IN"/>
        </a:p>
      </dgm:t>
    </dgm:pt>
    <dgm:pt modelId="{353C71C7-5E8B-4565-86BF-B755B524B25E}" type="pres">
      <dgm:prSet presAssocID="{6185F46A-CE7B-4D19-AD38-021F06F11723}" presName="node" presStyleLbl="node1" presStyleIdx="1" presStyleCnt="3">
        <dgm:presLayoutVars>
          <dgm:bulletEnabled val="1"/>
        </dgm:presLayoutVars>
      </dgm:prSet>
      <dgm:spPr/>
      <dgm:t>
        <a:bodyPr/>
        <a:lstStyle/>
        <a:p>
          <a:endParaRPr lang="en-IN"/>
        </a:p>
      </dgm:t>
    </dgm:pt>
    <dgm:pt modelId="{06ECC167-6368-4F79-84C6-65D90B9BC4A6}" type="pres">
      <dgm:prSet presAssocID="{209F9C23-F1DF-401B-A4AD-306C9EB4247C}" presName="sibTrans" presStyleLbl="sibTrans2D1" presStyleIdx="1" presStyleCnt="2"/>
      <dgm:spPr/>
      <dgm:t>
        <a:bodyPr/>
        <a:lstStyle/>
        <a:p>
          <a:endParaRPr lang="en-IN"/>
        </a:p>
      </dgm:t>
    </dgm:pt>
    <dgm:pt modelId="{1AF533A8-48F1-4B19-9CD9-5A2DB7199B85}" type="pres">
      <dgm:prSet presAssocID="{209F9C23-F1DF-401B-A4AD-306C9EB4247C}" presName="connectorText" presStyleLbl="sibTrans2D1" presStyleIdx="1" presStyleCnt="2"/>
      <dgm:spPr/>
      <dgm:t>
        <a:bodyPr/>
        <a:lstStyle/>
        <a:p>
          <a:endParaRPr lang="en-IN"/>
        </a:p>
      </dgm:t>
    </dgm:pt>
    <dgm:pt modelId="{93DEFB83-998E-4F52-9267-01422D869D93}" type="pres">
      <dgm:prSet presAssocID="{9D4F7890-BC71-471E-AB1B-9F598D752858}" presName="node" presStyleLbl="node1" presStyleIdx="2" presStyleCnt="3">
        <dgm:presLayoutVars>
          <dgm:bulletEnabled val="1"/>
        </dgm:presLayoutVars>
      </dgm:prSet>
      <dgm:spPr/>
      <dgm:t>
        <a:bodyPr/>
        <a:lstStyle/>
        <a:p>
          <a:endParaRPr lang="en-IN"/>
        </a:p>
      </dgm:t>
    </dgm:pt>
  </dgm:ptLst>
  <dgm:cxnLst>
    <dgm:cxn modelId="{463C1245-801B-42A7-A37E-C6669CE63462}" type="presOf" srcId="{6185F46A-CE7B-4D19-AD38-021F06F11723}" destId="{353C71C7-5E8B-4565-86BF-B755B524B25E}" srcOrd="0" destOrd="0" presId="urn:microsoft.com/office/officeart/2005/8/layout/process2"/>
    <dgm:cxn modelId="{423C8C8A-103C-4416-86C6-5C2E95E8B1A9}" type="presOf" srcId="{9D4F7890-BC71-471E-AB1B-9F598D752858}" destId="{93DEFB83-998E-4F52-9267-01422D869D93}" srcOrd="0" destOrd="0" presId="urn:microsoft.com/office/officeart/2005/8/layout/process2"/>
    <dgm:cxn modelId="{C138A7CF-16F5-4B3D-B4B7-AF04E60CA262}" srcId="{A4CA7B40-9EB7-4C77-8556-119F053A3BC1}" destId="{6185F46A-CE7B-4D19-AD38-021F06F11723}" srcOrd="1" destOrd="0" parTransId="{ED707A62-C95F-489D-A288-204A854541E1}" sibTransId="{209F9C23-F1DF-401B-A4AD-306C9EB4247C}"/>
    <dgm:cxn modelId="{8B1C9CCC-B87B-4B8F-995F-5140A7488964}" srcId="{A4CA7B40-9EB7-4C77-8556-119F053A3BC1}" destId="{9D4F7890-BC71-471E-AB1B-9F598D752858}" srcOrd="2" destOrd="0" parTransId="{8A81A9A1-3D17-4B5E-823A-F4C61634A717}" sibTransId="{A02D4AB0-BE01-45C2-BD3E-6766ADB3B021}"/>
    <dgm:cxn modelId="{4A39CB57-41AA-4C2C-B81B-00FA417E7B2A}" srcId="{A4CA7B40-9EB7-4C77-8556-119F053A3BC1}" destId="{7166A9DB-20D7-41DA-B6C7-4E91D46FE0EA}" srcOrd="0" destOrd="0" parTransId="{408890A2-EC03-4CB7-8006-30F7A6F0770D}" sibTransId="{581D0B67-AC66-4DBF-B99A-8C26BE060068}"/>
    <dgm:cxn modelId="{413C5AFB-E028-489C-9B97-6CED0025DB0A}" type="presOf" srcId="{581D0B67-AC66-4DBF-B99A-8C26BE060068}" destId="{11477A19-6F59-488F-BD44-5E3FBE8E3386}" srcOrd="0" destOrd="0" presId="urn:microsoft.com/office/officeart/2005/8/layout/process2"/>
    <dgm:cxn modelId="{6832D9B1-ED80-4195-8351-A56CACD289CF}" type="presOf" srcId="{209F9C23-F1DF-401B-A4AD-306C9EB4247C}" destId="{06ECC167-6368-4F79-84C6-65D90B9BC4A6}" srcOrd="0" destOrd="0" presId="urn:microsoft.com/office/officeart/2005/8/layout/process2"/>
    <dgm:cxn modelId="{49B58586-5BD7-4B2B-B8BF-7132906D6987}" type="presOf" srcId="{581D0B67-AC66-4DBF-B99A-8C26BE060068}" destId="{1FA9844B-FD2C-4DAF-BE12-A8E3C3B7E384}" srcOrd="1" destOrd="0" presId="urn:microsoft.com/office/officeart/2005/8/layout/process2"/>
    <dgm:cxn modelId="{C33A4B51-8532-4F3F-996E-A251F2A005C0}" type="presOf" srcId="{A4CA7B40-9EB7-4C77-8556-119F053A3BC1}" destId="{7E3F7EC5-1729-4088-BB09-36E02E33A0BF}" srcOrd="0" destOrd="0" presId="urn:microsoft.com/office/officeart/2005/8/layout/process2"/>
    <dgm:cxn modelId="{CE38A7AB-E8EC-4C76-AFE7-81070BC424AC}" type="presOf" srcId="{7166A9DB-20D7-41DA-B6C7-4E91D46FE0EA}" destId="{E17E57AF-0587-449A-A755-B1B96DEF2BD2}" srcOrd="0" destOrd="0" presId="urn:microsoft.com/office/officeart/2005/8/layout/process2"/>
    <dgm:cxn modelId="{E9F5A7F8-CB3C-4E4E-A27E-0F586AC9E35C}" type="presOf" srcId="{209F9C23-F1DF-401B-A4AD-306C9EB4247C}" destId="{1AF533A8-48F1-4B19-9CD9-5A2DB7199B85}" srcOrd="1" destOrd="0" presId="urn:microsoft.com/office/officeart/2005/8/layout/process2"/>
    <dgm:cxn modelId="{216F7721-8D01-40BD-B1E5-FC1EDE642FC0}" type="presParOf" srcId="{7E3F7EC5-1729-4088-BB09-36E02E33A0BF}" destId="{E17E57AF-0587-449A-A755-B1B96DEF2BD2}" srcOrd="0" destOrd="0" presId="urn:microsoft.com/office/officeart/2005/8/layout/process2"/>
    <dgm:cxn modelId="{DE645309-56F5-4635-AA50-04FC78C82342}" type="presParOf" srcId="{7E3F7EC5-1729-4088-BB09-36E02E33A0BF}" destId="{11477A19-6F59-488F-BD44-5E3FBE8E3386}" srcOrd="1" destOrd="0" presId="urn:microsoft.com/office/officeart/2005/8/layout/process2"/>
    <dgm:cxn modelId="{3223632A-BFA0-4A02-B235-06CDF927F809}" type="presParOf" srcId="{11477A19-6F59-488F-BD44-5E3FBE8E3386}" destId="{1FA9844B-FD2C-4DAF-BE12-A8E3C3B7E384}" srcOrd="0" destOrd="0" presId="urn:microsoft.com/office/officeart/2005/8/layout/process2"/>
    <dgm:cxn modelId="{FCD60885-0613-434B-A70B-7EBF503A338C}" type="presParOf" srcId="{7E3F7EC5-1729-4088-BB09-36E02E33A0BF}" destId="{353C71C7-5E8B-4565-86BF-B755B524B25E}" srcOrd="2" destOrd="0" presId="urn:microsoft.com/office/officeart/2005/8/layout/process2"/>
    <dgm:cxn modelId="{A8D12843-369A-412D-A3F3-AD149841B68F}" type="presParOf" srcId="{7E3F7EC5-1729-4088-BB09-36E02E33A0BF}" destId="{06ECC167-6368-4F79-84C6-65D90B9BC4A6}" srcOrd="3" destOrd="0" presId="urn:microsoft.com/office/officeart/2005/8/layout/process2"/>
    <dgm:cxn modelId="{6B162CEF-DB97-403E-A067-1EED2407973D}" type="presParOf" srcId="{06ECC167-6368-4F79-84C6-65D90B9BC4A6}" destId="{1AF533A8-48F1-4B19-9CD9-5A2DB7199B85}" srcOrd="0" destOrd="0" presId="urn:microsoft.com/office/officeart/2005/8/layout/process2"/>
    <dgm:cxn modelId="{CB2C67A3-14F3-49F2-A49B-61D8CCFCFD0C}" type="presParOf" srcId="{7E3F7EC5-1729-4088-BB09-36E02E33A0BF}" destId="{93DEFB83-998E-4F52-9267-01422D869D93}"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AB7C79-1106-43F5-BC36-9BE83A0AFD0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IN"/>
        </a:p>
      </dgm:t>
    </dgm:pt>
    <dgm:pt modelId="{FF051A33-A135-4F4A-85A6-B21BD9BBE3D9}">
      <dgm:prSet phldrT="[Text]" custT="1"/>
      <dgm:spPr/>
      <dgm:t>
        <a:bodyPr/>
        <a:lstStyle/>
        <a:p>
          <a:r>
            <a:rPr lang="en-IN" sz="2000" dirty="0">
              <a:latin typeface="Times New Roman" panose="02020603050405020304" pitchFamily="18" charset="0"/>
              <a:cs typeface="Times New Roman" panose="02020603050405020304" pitchFamily="18" charset="0"/>
            </a:rPr>
            <a:t>1.Excellent		2. Good</a:t>
          </a:r>
        </a:p>
        <a:p>
          <a:r>
            <a:rPr lang="en-IN" sz="2000" dirty="0">
              <a:latin typeface="Times New Roman" panose="02020603050405020304" pitchFamily="18" charset="0"/>
              <a:cs typeface="Times New Roman" panose="02020603050405020304" pitchFamily="18" charset="0"/>
            </a:rPr>
            <a:t>3. </a:t>
          </a:r>
          <a:r>
            <a:rPr lang="en-IN" sz="2000">
              <a:latin typeface="Times New Roman" panose="02020603050405020304" pitchFamily="18" charset="0"/>
              <a:cs typeface="Times New Roman" panose="02020603050405020304" pitchFamily="18" charset="0"/>
            </a:rPr>
            <a:t>Average		4</a:t>
          </a:r>
          <a:r>
            <a:rPr lang="en-IN" sz="2000" dirty="0">
              <a:latin typeface="Times New Roman" panose="02020603050405020304" pitchFamily="18" charset="0"/>
              <a:cs typeface="Times New Roman" panose="02020603050405020304" pitchFamily="18" charset="0"/>
            </a:rPr>
            <a:t>. Poor</a:t>
          </a:r>
        </a:p>
      </dgm:t>
    </dgm:pt>
    <dgm:pt modelId="{8D0C0079-7D9E-4071-984C-323115A67008}" type="parTrans" cxnId="{283629CE-7B86-48B7-B304-18DD098F30D2}">
      <dgm:prSet/>
      <dgm:spPr/>
      <dgm:t>
        <a:bodyPr/>
        <a:lstStyle/>
        <a:p>
          <a:endParaRPr lang="en-IN" sz="2000">
            <a:latin typeface="Times New Roman" panose="02020603050405020304" pitchFamily="18" charset="0"/>
            <a:cs typeface="Times New Roman" panose="02020603050405020304" pitchFamily="18" charset="0"/>
          </a:endParaRPr>
        </a:p>
      </dgm:t>
    </dgm:pt>
    <dgm:pt modelId="{F3018B93-4230-42E4-A131-43BBB84554D0}" type="sibTrans" cxnId="{283629CE-7B86-48B7-B304-18DD098F30D2}">
      <dgm:prSet/>
      <dgm:spPr/>
      <dgm:t>
        <a:bodyPr/>
        <a:lstStyle/>
        <a:p>
          <a:endParaRPr lang="en-IN" sz="2000">
            <a:latin typeface="Times New Roman" panose="02020603050405020304" pitchFamily="18" charset="0"/>
            <a:cs typeface="Times New Roman" panose="02020603050405020304" pitchFamily="18" charset="0"/>
          </a:endParaRPr>
        </a:p>
      </dgm:t>
    </dgm:pt>
    <dgm:pt modelId="{074C6676-74EC-4DE9-AD13-0C57B99C4F21}">
      <dgm:prSet phldrT="[Text]" custT="1"/>
      <dgm:spPr/>
      <dgm:t>
        <a:bodyPr/>
        <a:lstStyle/>
        <a:p>
          <a:r>
            <a:rPr lang="en-IN" sz="2000" dirty="0">
              <a:latin typeface="Times New Roman" panose="02020603050405020304" pitchFamily="18" charset="0"/>
              <a:cs typeface="Times New Roman" panose="02020603050405020304" pitchFamily="18" charset="0"/>
            </a:rPr>
            <a:t>How prompt were you attended at the pharmacy (As per queue management)</a:t>
          </a:r>
        </a:p>
      </dgm:t>
    </dgm:pt>
    <dgm:pt modelId="{1B9056C2-0DEF-4A39-AD15-6EB4DA41485A}" type="parTrans" cxnId="{AEE33BAD-A8A7-4E37-A8FD-99BC638B94F5}">
      <dgm:prSet/>
      <dgm:spPr/>
      <dgm:t>
        <a:bodyPr/>
        <a:lstStyle/>
        <a:p>
          <a:endParaRPr lang="en-IN" sz="2000">
            <a:latin typeface="Times New Roman" panose="02020603050405020304" pitchFamily="18" charset="0"/>
            <a:cs typeface="Times New Roman" panose="02020603050405020304" pitchFamily="18" charset="0"/>
          </a:endParaRPr>
        </a:p>
      </dgm:t>
    </dgm:pt>
    <dgm:pt modelId="{A9053665-BAB2-42F6-A1A8-31CA57D00F73}" type="sibTrans" cxnId="{AEE33BAD-A8A7-4E37-A8FD-99BC638B94F5}">
      <dgm:prSet/>
      <dgm:spPr/>
      <dgm:t>
        <a:bodyPr/>
        <a:lstStyle/>
        <a:p>
          <a:endParaRPr lang="en-IN" sz="2000">
            <a:latin typeface="Times New Roman" panose="02020603050405020304" pitchFamily="18" charset="0"/>
            <a:cs typeface="Times New Roman" panose="02020603050405020304" pitchFamily="18" charset="0"/>
          </a:endParaRPr>
        </a:p>
      </dgm:t>
    </dgm:pt>
    <dgm:pt modelId="{91C589D2-6234-4C89-9649-90BE4D6DEB2B}">
      <dgm:prSet phldrT="[Text]" custT="1"/>
      <dgm:spPr/>
      <dgm:t>
        <a:bodyPr/>
        <a:lstStyle/>
        <a:p>
          <a:r>
            <a:rPr lang="en-IN" sz="2000" dirty="0">
              <a:latin typeface="Times New Roman" panose="02020603050405020304" pitchFamily="18" charset="0"/>
              <a:cs typeface="Times New Roman" panose="02020603050405020304" pitchFamily="18" charset="0"/>
            </a:rPr>
            <a:t>Availability of the prescribed medicine</a:t>
          </a:r>
        </a:p>
      </dgm:t>
    </dgm:pt>
    <dgm:pt modelId="{1B1D9424-D3EC-4215-9909-84CF633FA0FA}" type="parTrans" cxnId="{6E9F9C00-778C-4D17-B33A-B31DB2B64413}">
      <dgm:prSet/>
      <dgm:spPr/>
      <dgm:t>
        <a:bodyPr/>
        <a:lstStyle/>
        <a:p>
          <a:endParaRPr lang="en-IN" sz="2000">
            <a:latin typeface="Times New Roman" panose="02020603050405020304" pitchFamily="18" charset="0"/>
            <a:cs typeface="Times New Roman" panose="02020603050405020304" pitchFamily="18" charset="0"/>
          </a:endParaRPr>
        </a:p>
      </dgm:t>
    </dgm:pt>
    <dgm:pt modelId="{335BE97C-D1DD-4806-849A-723FC2F69480}" type="sibTrans" cxnId="{6E9F9C00-778C-4D17-B33A-B31DB2B64413}">
      <dgm:prSet/>
      <dgm:spPr/>
      <dgm:t>
        <a:bodyPr/>
        <a:lstStyle/>
        <a:p>
          <a:endParaRPr lang="en-IN" sz="2000">
            <a:latin typeface="Times New Roman" panose="02020603050405020304" pitchFamily="18" charset="0"/>
            <a:cs typeface="Times New Roman" panose="02020603050405020304" pitchFamily="18" charset="0"/>
          </a:endParaRPr>
        </a:p>
      </dgm:t>
    </dgm:pt>
    <dgm:pt modelId="{4A8305CF-39B7-48C9-ADC5-598186F157DE}">
      <dgm:prSet phldrT="[Text]" custT="1"/>
      <dgm:spPr/>
      <dgm:t>
        <a:bodyPr/>
        <a:lstStyle/>
        <a:p>
          <a:r>
            <a:rPr lang="en-IN" sz="2000" dirty="0">
              <a:latin typeface="Times New Roman" panose="02020603050405020304" pitchFamily="18" charset="0"/>
              <a:cs typeface="Times New Roman" panose="02020603050405020304" pitchFamily="18" charset="0"/>
            </a:rPr>
            <a:t>Pharmacy Experience</a:t>
          </a:r>
        </a:p>
      </dgm:t>
    </dgm:pt>
    <dgm:pt modelId="{A7D8A9C7-7665-43C1-9864-DD7A7F96F06D}" type="parTrans" cxnId="{3EC55273-46DA-456A-9D60-2144E322BEE1}">
      <dgm:prSet/>
      <dgm:spPr/>
      <dgm:t>
        <a:bodyPr/>
        <a:lstStyle/>
        <a:p>
          <a:endParaRPr lang="en-IN" sz="2000">
            <a:latin typeface="Times New Roman" panose="02020603050405020304" pitchFamily="18" charset="0"/>
            <a:cs typeface="Times New Roman" panose="02020603050405020304" pitchFamily="18" charset="0"/>
          </a:endParaRPr>
        </a:p>
      </dgm:t>
    </dgm:pt>
    <dgm:pt modelId="{A3E6670A-E776-4ECA-A818-16E9D11729EA}" type="sibTrans" cxnId="{3EC55273-46DA-456A-9D60-2144E322BEE1}">
      <dgm:prSet/>
      <dgm:spPr/>
      <dgm:t>
        <a:bodyPr/>
        <a:lstStyle/>
        <a:p>
          <a:endParaRPr lang="en-IN" sz="2000">
            <a:latin typeface="Times New Roman" panose="02020603050405020304" pitchFamily="18" charset="0"/>
            <a:cs typeface="Times New Roman" panose="02020603050405020304" pitchFamily="18" charset="0"/>
          </a:endParaRPr>
        </a:p>
      </dgm:t>
    </dgm:pt>
    <dgm:pt modelId="{43AA1B31-7CFD-4C98-A399-76EF1B0F60C5}">
      <dgm:prSet phldrT="[Text]" custT="1"/>
      <dgm:spPr/>
      <dgm:t>
        <a:bodyPr/>
        <a:lstStyle/>
        <a:p>
          <a:r>
            <a:rPr lang="en-IN" sz="2000" dirty="0">
              <a:latin typeface="Times New Roman" panose="02020603050405020304" pitchFamily="18" charset="0"/>
              <a:cs typeface="Times New Roman" panose="02020603050405020304" pitchFamily="18" charset="0"/>
            </a:rPr>
            <a:t>Courtesy &amp; Behaviour of the Pharmacy Staff</a:t>
          </a:r>
        </a:p>
      </dgm:t>
    </dgm:pt>
    <dgm:pt modelId="{E6FEA0E8-1E15-4DE0-AF34-A1B29CC28075}" type="parTrans" cxnId="{DF3588A1-D906-4A68-AAAB-C2FC063C4517}">
      <dgm:prSet/>
      <dgm:spPr/>
      <dgm:t>
        <a:bodyPr/>
        <a:lstStyle/>
        <a:p>
          <a:endParaRPr lang="en-IN" sz="2000">
            <a:latin typeface="Times New Roman" panose="02020603050405020304" pitchFamily="18" charset="0"/>
            <a:cs typeface="Times New Roman" panose="02020603050405020304" pitchFamily="18" charset="0"/>
          </a:endParaRPr>
        </a:p>
      </dgm:t>
    </dgm:pt>
    <dgm:pt modelId="{CE092C89-BE16-487B-AEF0-C8D76573E170}" type="sibTrans" cxnId="{DF3588A1-D906-4A68-AAAB-C2FC063C4517}">
      <dgm:prSet/>
      <dgm:spPr/>
      <dgm:t>
        <a:bodyPr/>
        <a:lstStyle/>
        <a:p>
          <a:endParaRPr lang="en-IN" sz="2000">
            <a:latin typeface="Times New Roman" panose="02020603050405020304" pitchFamily="18" charset="0"/>
            <a:cs typeface="Times New Roman" panose="02020603050405020304" pitchFamily="18" charset="0"/>
          </a:endParaRPr>
        </a:p>
      </dgm:t>
    </dgm:pt>
    <dgm:pt modelId="{0DCA2D7A-98F3-4987-B30B-A24A099B6ECC}" type="pres">
      <dgm:prSet presAssocID="{3BAB7C79-1106-43F5-BC36-9BE83A0AFD02}" presName="diagram" presStyleCnt="0">
        <dgm:presLayoutVars>
          <dgm:chMax val="1"/>
          <dgm:dir/>
          <dgm:animLvl val="ctr"/>
          <dgm:resizeHandles val="exact"/>
        </dgm:presLayoutVars>
      </dgm:prSet>
      <dgm:spPr/>
      <dgm:t>
        <a:bodyPr/>
        <a:lstStyle/>
        <a:p>
          <a:endParaRPr lang="en-IN"/>
        </a:p>
      </dgm:t>
    </dgm:pt>
    <dgm:pt modelId="{A6E419D3-1100-4982-9BA8-3B618E8148C0}" type="pres">
      <dgm:prSet presAssocID="{3BAB7C79-1106-43F5-BC36-9BE83A0AFD02}" presName="matrix" presStyleCnt="0"/>
      <dgm:spPr/>
    </dgm:pt>
    <dgm:pt modelId="{4E132662-1BC5-477F-B884-572B156621D2}" type="pres">
      <dgm:prSet presAssocID="{3BAB7C79-1106-43F5-BC36-9BE83A0AFD02}" presName="tile1" presStyleLbl="node1" presStyleIdx="0" presStyleCnt="4" custLinFactNeighborX="0"/>
      <dgm:spPr/>
      <dgm:t>
        <a:bodyPr/>
        <a:lstStyle/>
        <a:p>
          <a:endParaRPr lang="en-IN"/>
        </a:p>
      </dgm:t>
    </dgm:pt>
    <dgm:pt modelId="{0B8540B5-940B-4CE7-990D-AC76974B053F}" type="pres">
      <dgm:prSet presAssocID="{3BAB7C79-1106-43F5-BC36-9BE83A0AFD02}" presName="tile1text" presStyleLbl="node1" presStyleIdx="0" presStyleCnt="4">
        <dgm:presLayoutVars>
          <dgm:chMax val="0"/>
          <dgm:chPref val="0"/>
          <dgm:bulletEnabled val="1"/>
        </dgm:presLayoutVars>
      </dgm:prSet>
      <dgm:spPr/>
      <dgm:t>
        <a:bodyPr/>
        <a:lstStyle/>
        <a:p>
          <a:endParaRPr lang="en-IN"/>
        </a:p>
      </dgm:t>
    </dgm:pt>
    <dgm:pt modelId="{9F379C52-20A8-4C84-BB63-8FEF461E36FA}" type="pres">
      <dgm:prSet presAssocID="{3BAB7C79-1106-43F5-BC36-9BE83A0AFD02}" presName="tile2" presStyleLbl="node1" presStyleIdx="1" presStyleCnt="4"/>
      <dgm:spPr/>
      <dgm:t>
        <a:bodyPr/>
        <a:lstStyle/>
        <a:p>
          <a:endParaRPr lang="en-IN"/>
        </a:p>
      </dgm:t>
    </dgm:pt>
    <dgm:pt modelId="{67EDCABE-8212-41FE-9044-63EEFE953AE6}" type="pres">
      <dgm:prSet presAssocID="{3BAB7C79-1106-43F5-BC36-9BE83A0AFD02}" presName="tile2text" presStyleLbl="node1" presStyleIdx="1" presStyleCnt="4">
        <dgm:presLayoutVars>
          <dgm:chMax val="0"/>
          <dgm:chPref val="0"/>
          <dgm:bulletEnabled val="1"/>
        </dgm:presLayoutVars>
      </dgm:prSet>
      <dgm:spPr/>
      <dgm:t>
        <a:bodyPr/>
        <a:lstStyle/>
        <a:p>
          <a:endParaRPr lang="en-IN"/>
        </a:p>
      </dgm:t>
    </dgm:pt>
    <dgm:pt modelId="{C8B037E6-7F18-4B8F-B5C8-BAB466AC0632}" type="pres">
      <dgm:prSet presAssocID="{3BAB7C79-1106-43F5-BC36-9BE83A0AFD02}" presName="tile3" presStyleLbl="node1" presStyleIdx="2" presStyleCnt="4" custLinFactNeighborX="-1048" custLinFactNeighborY="1396"/>
      <dgm:spPr/>
      <dgm:t>
        <a:bodyPr/>
        <a:lstStyle/>
        <a:p>
          <a:endParaRPr lang="en-IN"/>
        </a:p>
      </dgm:t>
    </dgm:pt>
    <dgm:pt modelId="{15E7C9DB-A7C6-4A0E-9F33-6C127F35B1B7}" type="pres">
      <dgm:prSet presAssocID="{3BAB7C79-1106-43F5-BC36-9BE83A0AFD02}" presName="tile3text" presStyleLbl="node1" presStyleIdx="2" presStyleCnt="4">
        <dgm:presLayoutVars>
          <dgm:chMax val="0"/>
          <dgm:chPref val="0"/>
          <dgm:bulletEnabled val="1"/>
        </dgm:presLayoutVars>
      </dgm:prSet>
      <dgm:spPr/>
      <dgm:t>
        <a:bodyPr/>
        <a:lstStyle/>
        <a:p>
          <a:endParaRPr lang="en-IN"/>
        </a:p>
      </dgm:t>
    </dgm:pt>
    <dgm:pt modelId="{D36C1484-EE32-46F3-853D-D54BB100DB7F}" type="pres">
      <dgm:prSet presAssocID="{3BAB7C79-1106-43F5-BC36-9BE83A0AFD02}" presName="tile4" presStyleLbl="node1" presStyleIdx="3" presStyleCnt="4"/>
      <dgm:spPr/>
      <dgm:t>
        <a:bodyPr/>
        <a:lstStyle/>
        <a:p>
          <a:endParaRPr lang="en-IN"/>
        </a:p>
      </dgm:t>
    </dgm:pt>
    <dgm:pt modelId="{890ECEBB-F0F8-47BD-AC9A-E5F9F84B056D}" type="pres">
      <dgm:prSet presAssocID="{3BAB7C79-1106-43F5-BC36-9BE83A0AFD02}" presName="tile4text" presStyleLbl="node1" presStyleIdx="3" presStyleCnt="4">
        <dgm:presLayoutVars>
          <dgm:chMax val="0"/>
          <dgm:chPref val="0"/>
          <dgm:bulletEnabled val="1"/>
        </dgm:presLayoutVars>
      </dgm:prSet>
      <dgm:spPr/>
      <dgm:t>
        <a:bodyPr/>
        <a:lstStyle/>
        <a:p>
          <a:endParaRPr lang="en-IN"/>
        </a:p>
      </dgm:t>
    </dgm:pt>
    <dgm:pt modelId="{90211504-BC47-4393-B5ED-C3997FDD161E}" type="pres">
      <dgm:prSet presAssocID="{3BAB7C79-1106-43F5-BC36-9BE83A0AFD02}" presName="centerTile" presStyleLbl="fgShp" presStyleIdx="0" presStyleCnt="1" custScaleX="158696" custScaleY="129577">
        <dgm:presLayoutVars>
          <dgm:chMax val="0"/>
          <dgm:chPref val="0"/>
        </dgm:presLayoutVars>
      </dgm:prSet>
      <dgm:spPr/>
      <dgm:t>
        <a:bodyPr/>
        <a:lstStyle/>
        <a:p>
          <a:endParaRPr lang="en-IN"/>
        </a:p>
      </dgm:t>
    </dgm:pt>
  </dgm:ptLst>
  <dgm:cxnLst>
    <dgm:cxn modelId="{F2DA89C9-CDDD-4922-839A-202AE1B1E1B4}" type="presOf" srcId="{91C589D2-6234-4C89-9649-90BE4D6DEB2B}" destId="{9F379C52-20A8-4C84-BB63-8FEF461E36FA}" srcOrd="0" destOrd="0" presId="urn:microsoft.com/office/officeart/2005/8/layout/matrix1"/>
    <dgm:cxn modelId="{E2EF2468-9260-42B0-841A-39E611582086}" type="presOf" srcId="{4A8305CF-39B7-48C9-ADC5-598186F157DE}" destId="{C8B037E6-7F18-4B8F-B5C8-BAB466AC0632}" srcOrd="0" destOrd="0" presId="urn:microsoft.com/office/officeart/2005/8/layout/matrix1"/>
    <dgm:cxn modelId="{5DD35C92-0351-42FB-B1D5-12AAF97DCC33}" type="presOf" srcId="{4A8305CF-39B7-48C9-ADC5-598186F157DE}" destId="{15E7C9DB-A7C6-4A0E-9F33-6C127F35B1B7}" srcOrd="1" destOrd="0" presId="urn:microsoft.com/office/officeart/2005/8/layout/matrix1"/>
    <dgm:cxn modelId="{9C2D8DE5-54FA-44DD-8A09-634A3D8613E0}" type="presOf" srcId="{FF051A33-A135-4F4A-85A6-B21BD9BBE3D9}" destId="{90211504-BC47-4393-B5ED-C3997FDD161E}" srcOrd="0" destOrd="0" presId="urn:microsoft.com/office/officeart/2005/8/layout/matrix1"/>
    <dgm:cxn modelId="{F5F1603E-82CF-4B49-BF8B-97245BB58490}" type="presOf" srcId="{43AA1B31-7CFD-4C98-A399-76EF1B0F60C5}" destId="{D36C1484-EE32-46F3-853D-D54BB100DB7F}" srcOrd="0" destOrd="0" presId="urn:microsoft.com/office/officeart/2005/8/layout/matrix1"/>
    <dgm:cxn modelId="{DF3588A1-D906-4A68-AAAB-C2FC063C4517}" srcId="{FF051A33-A135-4F4A-85A6-B21BD9BBE3D9}" destId="{43AA1B31-7CFD-4C98-A399-76EF1B0F60C5}" srcOrd="3" destOrd="0" parTransId="{E6FEA0E8-1E15-4DE0-AF34-A1B29CC28075}" sibTransId="{CE092C89-BE16-487B-AEF0-C8D76573E170}"/>
    <dgm:cxn modelId="{AEE33BAD-A8A7-4E37-A8FD-99BC638B94F5}" srcId="{FF051A33-A135-4F4A-85A6-B21BD9BBE3D9}" destId="{074C6676-74EC-4DE9-AD13-0C57B99C4F21}" srcOrd="0" destOrd="0" parTransId="{1B9056C2-0DEF-4A39-AD15-6EB4DA41485A}" sibTransId="{A9053665-BAB2-42F6-A1A8-31CA57D00F73}"/>
    <dgm:cxn modelId="{6F303E8E-24BF-4066-B153-63784433238A}" type="presOf" srcId="{074C6676-74EC-4DE9-AD13-0C57B99C4F21}" destId="{0B8540B5-940B-4CE7-990D-AC76974B053F}" srcOrd="1" destOrd="0" presId="urn:microsoft.com/office/officeart/2005/8/layout/matrix1"/>
    <dgm:cxn modelId="{283629CE-7B86-48B7-B304-18DD098F30D2}" srcId="{3BAB7C79-1106-43F5-BC36-9BE83A0AFD02}" destId="{FF051A33-A135-4F4A-85A6-B21BD9BBE3D9}" srcOrd="0" destOrd="0" parTransId="{8D0C0079-7D9E-4071-984C-323115A67008}" sibTransId="{F3018B93-4230-42E4-A131-43BBB84554D0}"/>
    <dgm:cxn modelId="{B29C5F02-5811-488E-A760-E16D71958894}" type="presOf" srcId="{91C589D2-6234-4C89-9649-90BE4D6DEB2B}" destId="{67EDCABE-8212-41FE-9044-63EEFE953AE6}" srcOrd="1" destOrd="0" presId="urn:microsoft.com/office/officeart/2005/8/layout/matrix1"/>
    <dgm:cxn modelId="{9489337F-F77A-4508-B035-2653AE9CBDA1}" type="presOf" srcId="{3BAB7C79-1106-43F5-BC36-9BE83A0AFD02}" destId="{0DCA2D7A-98F3-4987-B30B-A24A099B6ECC}" srcOrd="0" destOrd="0" presId="urn:microsoft.com/office/officeart/2005/8/layout/matrix1"/>
    <dgm:cxn modelId="{3EC55273-46DA-456A-9D60-2144E322BEE1}" srcId="{FF051A33-A135-4F4A-85A6-B21BD9BBE3D9}" destId="{4A8305CF-39B7-48C9-ADC5-598186F157DE}" srcOrd="2" destOrd="0" parTransId="{A7D8A9C7-7665-43C1-9864-DD7A7F96F06D}" sibTransId="{A3E6670A-E776-4ECA-A818-16E9D11729EA}"/>
    <dgm:cxn modelId="{B9751C72-755D-40F1-910B-B21A08FEACD7}" type="presOf" srcId="{074C6676-74EC-4DE9-AD13-0C57B99C4F21}" destId="{4E132662-1BC5-477F-B884-572B156621D2}" srcOrd="0" destOrd="0" presId="urn:microsoft.com/office/officeart/2005/8/layout/matrix1"/>
    <dgm:cxn modelId="{6E9F9C00-778C-4D17-B33A-B31DB2B64413}" srcId="{FF051A33-A135-4F4A-85A6-B21BD9BBE3D9}" destId="{91C589D2-6234-4C89-9649-90BE4D6DEB2B}" srcOrd="1" destOrd="0" parTransId="{1B1D9424-D3EC-4215-9909-84CF633FA0FA}" sibTransId="{335BE97C-D1DD-4806-849A-723FC2F69480}"/>
    <dgm:cxn modelId="{ECB60822-ED51-4355-BDFB-41844F17D752}" type="presOf" srcId="{43AA1B31-7CFD-4C98-A399-76EF1B0F60C5}" destId="{890ECEBB-F0F8-47BD-AC9A-E5F9F84B056D}" srcOrd="1" destOrd="0" presId="urn:microsoft.com/office/officeart/2005/8/layout/matrix1"/>
    <dgm:cxn modelId="{2172F304-C73A-49B1-A726-F9FA2A114966}" type="presParOf" srcId="{0DCA2D7A-98F3-4987-B30B-A24A099B6ECC}" destId="{A6E419D3-1100-4982-9BA8-3B618E8148C0}" srcOrd="0" destOrd="0" presId="urn:microsoft.com/office/officeart/2005/8/layout/matrix1"/>
    <dgm:cxn modelId="{BF140FE8-67EF-464A-BAF5-3CEE8B773BF0}" type="presParOf" srcId="{A6E419D3-1100-4982-9BA8-3B618E8148C0}" destId="{4E132662-1BC5-477F-B884-572B156621D2}" srcOrd="0" destOrd="0" presId="urn:microsoft.com/office/officeart/2005/8/layout/matrix1"/>
    <dgm:cxn modelId="{5AE128A2-F285-441B-957A-4DEE7142232C}" type="presParOf" srcId="{A6E419D3-1100-4982-9BA8-3B618E8148C0}" destId="{0B8540B5-940B-4CE7-990D-AC76974B053F}" srcOrd="1" destOrd="0" presId="urn:microsoft.com/office/officeart/2005/8/layout/matrix1"/>
    <dgm:cxn modelId="{9E7167AD-FAA7-4390-B81D-9AB2E8CCD386}" type="presParOf" srcId="{A6E419D3-1100-4982-9BA8-3B618E8148C0}" destId="{9F379C52-20A8-4C84-BB63-8FEF461E36FA}" srcOrd="2" destOrd="0" presId="urn:microsoft.com/office/officeart/2005/8/layout/matrix1"/>
    <dgm:cxn modelId="{71F3BD24-C503-4A2E-B2DF-E136E7F3D5BA}" type="presParOf" srcId="{A6E419D3-1100-4982-9BA8-3B618E8148C0}" destId="{67EDCABE-8212-41FE-9044-63EEFE953AE6}" srcOrd="3" destOrd="0" presId="urn:microsoft.com/office/officeart/2005/8/layout/matrix1"/>
    <dgm:cxn modelId="{3C7F3E8C-34C9-41D0-9E23-A01A8696EDC9}" type="presParOf" srcId="{A6E419D3-1100-4982-9BA8-3B618E8148C0}" destId="{C8B037E6-7F18-4B8F-B5C8-BAB466AC0632}" srcOrd="4" destOrd="0" presId="urn:microsoft.com/office/officeart/2005/8/layout/matrix1"/>
    <dgm:cxn modelId="{22CC2A15-5F48-4272-9386-39D3A4582C39}" type="presParOf" srcId="{A6E419D3-1100-4982-9BA8-3B618E8148C0}" destId="{15E7C9DB-A7C6-4A0E-9F33-6C127F35B1B7}" srcOrd="5" destOrd="0" presId="urn:microsoft.com/office/officeart/2005/8/layout/matrix1"/>
    <dgm:cxn modelId="{0FEBC339-728E-4A99-AA28-2173C712724F}" type="presParOf" srcId="{A6E419D3-1100-4982-9BA8-3B618E8148C0}" destId="{D36C1484-EE32-46F3-853D-D54BB100DB7F}" srcOrd="6" destOrd="0" presId="urn:microsoft.com/office/officeart/2005/8/layout/matrix1"/>
    <dgm:cxn modelId="{40FFF746-CE32-4145-A9F5-DE881D39589A}" type="presParOf" srcId="{A6E419D3-1100-4982-9BA8-3B618E8148C0}" destId="{890ECEBB-F0F8-47BD-AC9A-E5F9F84B056D}" srcOrd="7" destOrd="0" presId="urn:microsoft.com/office/officeart/2005/8/layout/matrix1"/>
    <dgm:cxn modelId="{CD546811-7AE7-4504-B08F-23C716DF20C0}" type="presParOf" srcId="{0DCA2D7A-98F3-4987-B30B-A24A099B6ECC}" destId="{90211504-BC47-4393-B5ED-C3997FDD161E}"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86485B-4115-4705-93EE-116E36B19CD1}" type="doc">
      <dgm:prSet loTypeId="urn:microsoft.com/office/officeart/2005/8/layout/process5" loCatId="process" qsTypeId="urn:microsoft.com/office/officeart/2005/8/quickstyle/simple1" qsCatId="simple" csTypeId="urn:microsoft.com/office/officeart/2005/8/colors/accent1_2" csCatId="accent1" phldr="1"/>
      <dgm:spPr/>
    </dgm:pt>
    <dgm:pt modelId="{1434F5CE-504E-4DF1-B9D6-AA4FCB332367}">
      <dgm:prSet phldrT="[Tex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Patient enters the Pharmacy</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0821D4A5-310E-4F55-9FF8-A2768C758F94}" type="parTrans" cxnId="{038B124D-EB51-4AF3-B530-F84FF8CE6962}">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07CC0EFD-BE65-46BA-9C73-3813CF1B712C}" type="sibTrans" cxnId="{038B124D-EB51-4AF3-B530-F84FF8CE6962}">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E31E3828-7E0E-4AE0-8566-B8E8BCEDE927}">
      <dgm:prSet phldrT="[Tex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Take the prescription slip</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D96DB2A8-0811-4093-AC19-9C8EDF239874}" type="parTrans" cxnId="{75B69231-A5D7-47E4-B498-654DD397925B}">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47A080E4-8287-4C56-8968-79130B9A1F96}" type="sibTrans" cxnId="{75B69231-A5D7-47E4-B498-654DD397925B}">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49D9B81E-1869-4D08-B909-981D9DBCC7C0}">
      <dgm:prSet phldrT="[Tex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Ask the patient to wait and sit on the seats available for the patients</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D283613B-A6BA-4738-8E63-CF350FD1F412}" type="parTrans" cxnId="{074B3E74-8D09-429C-BFFB-EB75A22D161A}">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E77C167D-9346-4EB9-81DC-7A353D2A0484}" type="sibTrans" cxnId="{074B3E74-8D09-429C-BFFB-EB75A22D161A}">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EB569FA2-866A-4D86-95CA-C3D46D3DC69C}">
      <dgm:prSet phldrT="[Tex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Greet the Patient</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E3433DF6-60B8-4D18-977F-09E93E84CCC3}" type="parTrans" cxnId="{6FF27747-23F2-4D3F-AF5C-96CC3DFDDADA}">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DFFFD2B6-7707-481F-A904-51BB85891E61}" type="sibTrans" cxnId="{6FF27747-23F2-4D3F-AF5C-96CC3DFDDADA}">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CD60B6F8-50F2-40BE-85ED-5BCAEF40287E}">
      <dgm:prSet phldrT="[Tex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Collect the items</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5D60BE7A-2B90-4BA5-8DCC-A15CC71D74CA}" type="parTrans" cxnId="{5E5C36F7-7910-4E22-A26E-63182039C0C8}">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E9604BDF-B0C3-46FE-BDEE-054A4453CD9B}" type="sibTrans" cxnId="{5E5C36F7-7910-4E22-A26E-63182039C0C8}">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DB7380A1-A6BB-4398-8BD9-51249ED7DFF2}">
      <dgm:prSe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case of non-availability, Call the doctor whether substitutes can be dispensed</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47DDD5BA-4C9E-4B98-A1D9-271BDA424947}" type="parTrans" cxnId="{F8FCF317-4944-44E0-86AE-CAAB54C37CD1}">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27206A63-B03C-4728-8C82-26CEA9A197E5}" type="sibTrans" cxnId="{F8FCF317-4944-44E0-86AE-CAAB54C37CD1}">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96FDB725-60B7-48B7-A930-3322D0123EF1}">
      <dgm:prSe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Call the patient and apologize for longer wait</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B4BD25B9-0626-4420-8E28-D2739D93EEAC}" type="parTrans" cxnId="{6E7A405F-C5E2-4790-B0F8-7AB369EFCFFA}">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84F9CC49-9731-4196-B1C2-EAC1E790F7EB}" type="sibTrans" cxnId="{6E7A405F-C5E2-4790-B0F8-7AB369EFCFFA}">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B9A70CF8-2F09-4586-A41B-6EC02B3C5815}">
      <dgm:prSe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Inform about non-availability of medicines</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30ECFC23-F9B8-420E-B456-713774D89E89}" type="parTrans" cxnId="{23A85E84-711C-495E-BA3F-4B1FD06F6C88}">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4B6A782B-0566-441A-B0E3-0F89915543C6}" type="sibTrans" cxnId="{23A85E84-711C-495E-BA3F-4B1FD06F6C88}">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984CA14E-6B9A-44F3-A2A0-8710B2D72E3E}">
      <dgm:prSe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Educate the patient about substitutes available</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0B0C01EE-3904-4CA2-B63A-7DD986DBAA7B}" type="parTrans" cxnId="{30442C3B-7860-42BF-ADCE-EC3A71DD3BA9}">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8FF150E4-E0D0-40C9-A4EB-BAFD64731C86}" type="sibTrans" cxnId="{30442C3B-7860-42BF-ADCE-EC3A71DD3BA9}">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F104FA84-6E88-46EB-902A-F6484277C2C8}">
      <dgm:prSe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Call the doctor in case patient is not convinced for substitutes</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66CB906B-9BC2-4EE1-8EDA-6A849E0EF022}" type="parTrans" cxnId="{5408F6C1-7718-446B-AD7C-F5611C6FBC7F}">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1152C5B9-964E-4C2E-935B-7F8782885FE5}" type="sibTrans" cxnId="{5408F6C1-7718-446B-AD7C-F5611C6FBC7F}">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861660B8-7330-4B8D-A220-A6629B29A555}">
      <dgm:prSe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Educate the patient about doses and how they are supposed to be taken</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0E0D192F-6396-4D8B-A283-9F05D7EC3F16}" type="parTrans" cxnId="{A4F2B470-90C1-4834-B1F4-8E1F340E4D3E}">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0BCA18AF-FB23-4FE9-BFAB-02B075759284}" type="sibTrans" cxnId="{A4F2B470-90C1-4834-B1F4-8E1F340E4D3E}">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AC3DBA9B-E517-4C32-B385-9541497E3CCF}">
      <dgm:prSe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Ask the patient to visit the billing counter (Counter no.5) for billing</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07642FB3-E399-4E5F-9033-30958A771568}" type="parTrans" cxnId="{13A49204-245C-4CD6-8E89-3E72D3AB967D}">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CA7F21E7-2DD0-4536-AC1A-F001CBC92FFB}" type="sibTrans" cxnId="{13A49204-245C-4CD6-8E89-3E72D3AB967D}">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EF253B41-6580-49A6-BB38-AD93807DF571}">
      <dgm:prSe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Ask the mode of payment</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B16A2784-17A4-48E7-BE14-3A2333F85C30}" type="parTrans" cxnId="{C3C39D5C-0AE5-43EC-BF73-33BF30D5B8EC}">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B6B77328-E2EE-4EF5-9A99-5358B736B7CA}" type="sibTrans" cxnId="{C3C39D5C-0AE5-43EC-BF73-33BF30D5B8EC}">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9112A3E6-9788-49E9-A42E-796279005FE0}">
      <dgm:prSe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Suggest Hybrid Mode of Payment, if required</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E724BC87-8DEC-49ED-A062-7F04E3149552}" type="parTrans" cxnId="{CE0FDEB0-F17C-41EB-A137-B80EB95A1AD0}">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7511F174-6FCF-44FB-9299-AAA788B9E23B}" type="sibTrans" cxnId="{CE0FDEB0-F17C-41EB-A137-B80EB95A1AD0}">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54E388D9-B2BC-4162-BF19-1F4D8A51C26F}">
      <dgm:prSe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Suggest Home delivery for items, if required</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F85CC9F2-B2E0-400A-BD2A-8AD8ED3A4AAC}" type="parTrans" cxnId="{8D52AC5B-5AEC-48CD-A947-29190901AD97}">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5954E7E7-898C-43BE-8AD7-E604C09DB9AE}" type="sibTrans" cxnId="{8D52AC5B-5AEC-48CD-A947-29190901AD97}">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BA059B97-210B-4EBD-BB11-C7918425FA1D}">
      <dgm:prSe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Generate the bill</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01B2AD42-8BED-4CCC-94F1-76C3BD508A22}" type="parTrans" cxnId="{45A841E7-A594-4B62-BCC3-D9C3136AD804}">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756D4EDA-1DD8-42A4-A857-E2A1E6ABBA1F}" type="sibTrans" cxnId="{45A841E7-A594-4B62-BCC3-D9C3136AD804}">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A7A4F653-7889-4102-8236-3E17B1BDD275}">
      <dgm:prSet/>
      <dgm:spPr/>
      <dgm:t>
        <a:bodyPr/>
        <a:lstStyle/>
        <a:p>
          <a:r>
            <a:rPr lang="en-US" b="1" i="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Provide the bill to the patient and greet them.</a:t>
          </a:r>
          <a:endParaRPr lang="en-IN"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9B3A47DD-0E06-42C3-B88A-494587787358}" type="parTrans" cxnId="{610D6B39-FE28-430C-B83C-E9CFF6807F57}">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8E654417-7C65-4BC4-8BEB-E3CF8BF896E0}" type="sibTrans" cxnId="{610D6B39-FE28-430C-B83C-E9CFF6807F57}">
      <dgm:prSet/>
      <dgm:spPr/>
      <dgm:t>
        <a:bodyPr/>
        <a:lstStyle/>
        <a:p>
          <a:endParaRPr lang="en-IN" b="1"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3B87F6AF-0959-4B70-A730-B52CF298177D}" type="pres">
      <dgm:prSet presAssocID="{8086485B-4115-4705-93EE-116E36B19CD1}" presName="diagram" presStyleCnt="0">
        <dgm:presLayoutVars>
          <dgm:dir/>
          <dgm:resizeHandles val="exact"/>
        </dgm:presLayoutVars>
      </dgm:prSet>
      <dgm:spPr/>
    </dgm:pt>
    <dgm:pt modelId="{501D6B47-D124-4EEA-899C-B3BAE4612E41}" type="pres">
      <dgm:prSet presAssocID="{1434F5CE-504E-4DF1-B9D6-AA4FCB332367}" presName="node" presStyleLbl="node1" presStyleIdx="0" presStyleCnt="17">
        <dgm:presLayoutVars>
          <dgm:bulletEnabled val="1"/>
        </dgm:presLayoutVars>
      </dgm:prSet>
      <dgm:spPr/>
      <dgm:t>
        <a:bodyPr/>
        <a:lstStyle/>
        <a:p>
          <a:endParaRPr lang="en-IN"/>
        </a:p>
      </dgm:t>
    </dgm:pt>
    <dgm:pt modelId="{1AC47CE7-A3BB-4E1E-8CD1-4BD5F563A364}" type="pres">
      <dgm:prSet presAssocID="{07CC0EFD-BE65-46BA-9C73-3813CF1B712C}" presName="sibTrans" presStyleLbl="sibTrans2D1" presStyleIdx="0" presStyleCnt="16"/>
      <dgm:spPr/>
      <dgm:t>
        <a:bodyPr/>
        <a:lstStyle/>
        <a:p>
          <a:endParaRPr lang="en-IN"/>
        </a:p>
      </dgm:t>
    </dgm:pt>
    <dgm:pt modelId="{2EF7E4F2-8EF8-430A-A401-B4B7D822A2C2}" type="pres">
      <dgm:prSet presAssocID="{07CC0EFD-BE65-46BA-9C73-3813CF1B712C}" presName="connectorText" presStyleLbl="sibTrans2D1" presStyleIdx="0" presStyleCnt="16"/>
      <dgm:spPr/>
      <dgm:t>
        <a:bodyPr/>
        <a:lstStyle/>
        <a:p>
          <a:endParaRPr lang="en-IN"/>
        </a:p>
      </dgm:t>
    </dgm:pt>
    <dgm:pt modelId="{BA3D7F02-4250-4602-9683-36F2771F570A}" type="pres">
      <dgm:prSet presAssocID="{EB569FA2-866A-4D86-95CA-C3D46D3DC69C}" presName="node" presStyleLbl="node1" presStyleIdx="1" presStyleCnt="17">
        <dgm:presLayoutVars>
          <dgm:bulletEnabled val="1"/>
        </dgm:presLayoutVars>
      </dgm:prSet>
      <dgm:spPr/>
      <dgm:t>
        <a:bodyPr/>
        <a:lstStyle/>
        <a:p>
          <a:endParaRPr lang="en-IN"/>
        </a:p>
      </dgm:t>
    </dgm:pt>
    <dgm:pt modelId="{1AC4DC44-8A85-4F31-B78F-3394B6258117}" type="pres">
      <dgm:prSet presAssocID="{DFFFD2B6-7707-481F-A904-51BB85891E61}" presName="sibTrans" presStyleLbl="sibTrans2D1" presStyleIdx="1" presStyleCnt="16"/>
      <dgm:spPr/>
      <dgm:t>
        <a:bodyPr/>
        <a:lstStyle/>
        <a:p>
          <a:endParaRPr lang="en-IN"/>
        </a:p>
      </dgm:t>
    </dgm:pt>
    <dgm:pt modelId="{A4EEA784-FFBD-4A32-8240-71A3A112C765}" type="pres">
      <dgm:prSet presAssocID="{DFFFD2B6-7707-481F-A904-51BB85891E61}" presName="connectorText" presStyleLbl="sibTrans2D1" presStyleIdx="1" presStyleCnt="16"/>
      <dgm:spPr/>
      <dgm:t>
        <a:bodyPr/>
        <a:lstStyle/>
        <a:p>
          <a:endParaRPr lang="en-IN"/>
        </a:p>
      </dgm:t>
    </dgm:pt>
    <dgm:pt modelId="{5EBAD655-E73D-436D-AD64-84E4C1A9C19E}" type="pres">
      <dgm:prSet presAssocID="{E31E3828-7E0E-4AE0-8566-B8E8BCEDE927}" presName="node" presStyleLbl="node1" presStyleIdx="2" presStyleCnt="17">
        <dgm:presLayoutVars>
          <dgm:bulletEnabled val="1"/>
        </dgm:presLayoutVars>
      </dgm:prSet>
      <dgm:spPr/>
      <dgm:t>
        <a:bodyPr/>
        <a:lstStyle/>
        <a:p>
          <a:endParaRPr lang="en-IN"/>
        </a:p>
      </dgm:t>
    </dgm:pt>
    <dgm:pt modelId="{CB44F150-720E-4AEE-B1B0-A13B19973BBA}" type="pres">
      <dgm:prSet presAssocID="{47A080E4-8287-4C56-8968-79130B9A1F96}" presName="sibTrans" presStyleLbl="sibTrans2D1" presStyleIdx="2" presStyleCnt="16"/>
      <dgm:spPr/>
      <dgm:t>
        <a:bodyPr/>
        <a:lstStyle/>
        <a:p>
          <a:endParaRPr lang="en-IN"/>
        </a:p>
      </dgm:t>
    </dgm:pt>
    <dgm:pt modelId="{38671A9E-4F17-437F-A988-232D1C7B8CA6}" type="pres">
      <dgm:prSet presAssocID="{47A080E4-8287-4C56-8968-79130B9A1F96}" presName="connectorText" presStyleLbl="sibTrans2D1" presStyleIdx="2" presStyleCnt="16"/>
      <dgm:spPr/>
      <dgm:t>
        <a:bodyPr/>
        <a:lstStyle/>
        <a:p>
          <a:endParaRPr lang="en-IN"/>
        </a:p>
      </dgm:t>
    </dgm:pt>
    <dgm:pt modelId="{FAE4E262-1A99-4F9A-AA28-959412E853C8}" type="pres">
      <dgm:prSet presAssocID="{49D9B81E-1869-4D08-B909-981D9DBCC7C0}" presName="node" presStyleLbl="node1" presStyleIdx="3" presStyleCnt="17">
        <dgm:presLayoutVars>
          <dgm:bulletEnabled val="1"/>
        </dgm:presLayoutVars>
      </dgm:prSet>
      <dgm:spPr/>
      <dgm:t>
        <a:bodyPr/>
        <a:lstStyle/>
        <a:p>
          <a:endParaRPr lang="en-IN"/>
        </a:p>
      </dgm:t>
    </dgm:pt>
    <dgm:pt modelId="{A0357B5A-BC65-461E-8EF0-23F15EC74B0F}" type="pres">
      <dgm:prSet presAssocID="{E77C167D-9346-4EB9-81DC-7A353D2A0484}" presName="sibTrans" presStyleLbl="sibTrans2D1" presStyleIdx="3" presStyleCnt="16"/>
      <dgm:spPr/>
      <dgm:t>
        <a:bodyPr/>
        <a:lstStyle/>
        <a:p>
          <a:endParaRPr lang="en-IN"/>
        </a:p>
      </dgm:t>
    </dgm:pt>
    <dgm:pt modelId="{F7B41696-F1EA-494D-89BD-B0241357A2EB}" type="pres">
      <dgm:prSet presAssocID="{E77C167D-9346-4EB9-81DC-7A353D2A0484}" presName="connectorText" presStyleLbl="sibTrans2D1" presStyleIdx="3" presStyleCnt="16"/>
      <dgm:spPr/>
      <dgm:t>
        <a:bodyPr/>
        <a:lstStyle/>
        <a:p>
          <a:endParaRPr lang="en-IN"/>
        </a:p>
      </dgm:t>
    </dgm:pt>
    <dgm:pt modelId="{C7CF4655-94E8-4775-BE77-2CAF6B385E9C}" type="pres">
      <dgm:prSet presAssocID="{CD60B6F8-50F2-40BE-85ED-5BCAEF40287E}" presName="node" presStyleLbl="node1" presStyleIdx="4" presStyleCnt="17">
        <dgm:presLayoutVars>
          <dgm:bulletEnabled val="1"/>
        </dgm:presLayoutVars>
      </dgm:prSet>
      <dgm:spPr/>
      <dgm:t>
        <a:bodyPr/>
        <a:lstStyle/>
        <a:p>
          <a:endParaRPr lang="en-IN"/>
        </a:p>
      </dgm:t>
    </dgm:pt>
    <dgm:pt modelId="{EA4A1FAB-46E7-40F1-ABE1-A179E22E1DD6}" type="pres">
      <dgm:prSet presAssocID="{E9604BDF-B0C3-46FE-BDEE-054A4453CD9B}" presName="sibTrans" presStyleLbl="sibTrans2D1" presStyleIdx="4" presStyleCnt="16"/>
      <dgm:spPr/>
      <dgm:t>
        <a:bodyPr/>
        <a:lstStyle/>
        <a:p>
          <a:endParaRPr lang="en-IN"/>
        </a:p>
      </dgm:t>
    </dgm:pt>
    <dgm:pt modelId="{E10E861E-0858-4F9D-8B11-216F17A5CE0F}" type="pres">
      <dgm:prSet presAssocID="{E9604BDF-B0C3-46FE-BDEE-054A4453CD9B}" presName="connectorText" presStyleLbl="sibTrans2D1" presStyleIdx="4" presStyleCnt="16"/>
      <dgm:spPr/>
      <dgm:t>
        <a:bodyPr/>
        <a:lstStyle/>
        <a:p>
          <a:endParaRPr lang="en-IN"/>
        </a:p>
      </dgm:t>
    </dgm:pt>
    <dgm:pt modelId="{D20C49F1-E512-4488-8EF7-BF0DEFF630ED}" type="pres">
      <dgm:prSet presAssocID="{DB7380A1-A6BB-4398-8BD9-51249ED7DFF2}" presName="node" presStyleLbl="node1" presStyleIdx="5" presStyleCnt="17">
        <dgm:presLayoutVars>
          <dgm:bulletEnabled val="1"/>
        </dgm:presLayoutVars>
      </dgm:prSet>
      <dgm:spPr/>
      <dgm:t>
        <a:bodyPr/>
        <a:lstStyle/>
        <a:p>
          <a:endParaRPr lang="en-IN"/>
        </a:p>
      </dgm:t>
    </dgm:pt>
    <dgm:pt modelId="{574E82CB-9145-458B-947E-B4FAEBC33903}" type="pres">
      <dgm:prSet presAssocID="{27206A63-B03C-4728-8C82-26CEA9A197E5}" presName="sibTrans" presStyleLbl="sibTrans2D1" presStyleIdx="5" presStyleCnt="16"/>
      <dgm:spPr/>
      <dgm:t>
        <a:bodyPr/>
        <a:lstStyle/>
        <a:p>
          <a:endParaRPr lang="en-IN"/>
        </a:p>
      </dgm:t>
    </dgm:pt>
    <dgm:pt modelId="{1D7E5E97-8026-453A-B7E0-F3ECABEB0422}" type="pres">
      <dgm:prSet presAssocID="{27206A63-B03C-4728-8C82-26CEA9A197E5}" presName="connectorText" presStyleLbl="sibTrans2D1" presStyleIdx="5" presStyleCnt="16"/>
      <dgm:spPr/>
      <dgm:t>
        <a:bodyPr/>
        <a:lstStyle/>
        <a:p>
          <a:endParaRPr lang="en-IN"/>
        </a:p>
      </dgm:t>
    </dgm:pt>
    <dgm:pt modelId="{4FCEE033-3F62-4489-B187-2D325D991C6C}" type="pres">
      <dgm:prSet presAssocID="{96FDB725-60B7-48B7-A930-3322D0123EF1}" presName="node" presStyleLbl="node1" presStyleIdx="6" presStyleCnt="17">
        <dgm:presLayoutVars>
          <dgm:bulletEnabled val="1"/>
        </dgm:presLayoutVars>
      </dgm:prSet>
      <dgm:spPr/>
      <dgm:t>
        <a:bodyPr/>
        <a:lstStyle/>
        <a:p>
          <a:endParaRPr lang="en-IN"/>
        </a:p>
      </dgm:t>
    </dgm:pt>
    <dgm:pt modelId="{6449C2BC-8530-4ADA-AC2F-5FF53691EECA}" type="pres">
      <dgm:prSet presAssocID="{84F9CC49-9731-4196-B1C2-EAC1E790F7EB}" presName="sibTrans" presStyleLbl="sibTrans2D1" presStyleIdx="6" presStyleCnt="16"/>
      <dgm:spPr/>
      <dgm:t>
        <a:bodyPr/>
        <a:lstStyle/>
        <a:p>
          <a:endParaRPr lang="en-IN"/>
        </a:p>
      </dgm:t>
    </dgm:pt>
    <dgm:pt modelId="{10D63BEB-E496-42AC-9EAD-6F51A454A40F}" type="pres">
      <dgm:prSet presAssocID="{84F9CC49-9731-4196-B1C2-EAC1E790F7EB}" presName="connectorText" presStyleLbl="sibTrans2D1" presStyleIdx="6" presStyleCnt="16"/>
      <dgm:spPr/>
      <dgm:t>
        <a:bodyPr/>
        <a:lstStyle/>
        <a:p>
          <a:endParaRPr lang="en-IN"/>
        </a:p>
      </dgm:t>
    </dgm:pt>
    <dgm:pt modelId="{E7450929-9651-40AA-B419-DB1A12365CFF}" type="pres">
      <dgm:prSet presAssocID="{B9A70CF8-2F09-4586-A41B-6EC02B3C5815}" presName="node" presStyleLbl="node1" presStyleIdx="7" presStyleCnt="17">
        <dgm:presLayoutVars>
          <dgm:bulletEnabled val="1"/>
        </dgm:presLayoutVars>
      </dgm:prSet>
      <dgm:spPr/>
      <dgm:t>
        <a:bodyPr/>
        <a:lstStyle/>
        <a:p>
          <a:endParaRPr lang="en-IN"/>
        </a:p>
      </dgm:t>
    </dgm:pt>
    <dgm:pt modelId="{3C549F30-3CBB-453F-9A68-134681F3CC9D}" type="pres">
      <dgm:prSet presAssocID="{4B6A782B-0566-441A-B0E3-0F89915543C6}" presName="sibTrans" presStyleLbl="sibTrans2D1" presStyleIdx="7" presStyleCnt="16"/>
      <dgm:spPr/>
      <dgm:t>
        <a:bodyPr/>
        <a:lstStyle/>
        <a:p>
          <a:endParaRPr lang="en-IN"/>
        </a:p>
      </dgm:t>
    </dgm:pt>
    <dgm:pt modelId="{128059BD-4A5B-4276-B2A2-7A5E3F7D199A}" type="pres">
      <dgm:prSet presAssocID="{4B6A782B-0566-441A-B0E3-0F89915543C6}" presName="connectorText" presStyleLbl="sibTrans2D1" presStyleIdx="7" presStyleCnt="16"/>
      <dgm:spPr/>
      <dgm:t>
        <a:bodyPr/>
        <a:lstStyle/>
        <a:p>
          <a:endParaRPr lang="en-IN"/>
        </a:p>
      </dgm:t>
    </dgm:pt>
    <dgm:pt modelId="{6DCDD629-A078-4E94-B900-FAFB41EB621B}" type="pres">
      <dgm:prSet presAssocID="{984CA14E-6B9A-44F3-A2A0-8710B2D72E3E}" presName="node" presStyleLbl="node1" presStyleIdx="8" presStyleCnt="17">
        <dgm:presLayoutVars>
          <dgm:bulletEnabled val="1"/>
        </dgm:presLayoutVars>
      </dgm:prSet>
      <dgm:spPr/>
      <dgm:t>
        <a:bodyPr/>
        <a:lstStyle/>
        <a:p>
          <a:endParaRPr lang="en-IN"/>
        </a:p>
      </dgm:t>
    </dgm:pt>
    <dgm:pt modelId="{37835FF6-D044-43E7-9FF1-C160CCA6D972}" type="pres">
      <dgm:prSet presAssocID="{8FF150E4-E0D0-40C9-A4EB-BAFD64731C86}" presName="sibTrans" presStyleLbl="sibTrans2D1" presStyleIdx="8" presStyleCnt="16"/>
      <dgm:spPr/>
      <dgm:t>
        <a:bodyPr/>
        <a:lstStyle/>
        <a:p>
          <a:endParaRPr lang="en-IN"/>
        </a:p>
      </dgm:t>
    </dgm:pt>
    <dgm:pt modelId="{FEBC5C4B-FE97-4BEE-8E70-F235B621EEAC}" type="pres">
      <dgm:prSet presAssocID="{8FF150E4-E0D0-40C9-A4EB-BAFD64731C86}" presName="connectorText" presStyleLbl="sibTrans2D1" presStyleIdx="8" presStyleCnt="16"/>
      <dgm:spPr/>
      <dgm:t>
        <a:bodyPr/>
        <a:lstStyle/>
        <a:p>
          <a:endParaRPr lang="en-IN"/>
        </a:p>
      </dgm:t>
    </dgm:pt>
    <dgm:pt modelId="{222B92A2-25BD-44E8-A98A-2CF99DA418FA}" type="pres">
      <dgm:prSet presAssocID="{F104FA84-6E88-46EB-902A-F6484277C2C8}" presName="node" presStyleLbl="node1" presStyleIdx="9" presStyleCnt="17">
        <dgm:presLayoutVars>
          <dgm:bulletEnabled val="1"/>
        </dgm:presLayoutVars>
      </dgm:prSet>
      <dgm:spPr/>
      <dgm:t>
        <a:bodyPr/>
        <a:lstStyle/>
        <a:p>
          <a:endParaRPr lang="en-IN"/>
        </a:p>
      </dgm:t>
    </dgm:pt>
    <dgm:pt modelId="{8F0284D8-438F-431E-AFDE-7DF331B65715}" type="pres">
      <dgm:prSet presAssocID="{1152C5B9-964E-4C2E-935B-7F8782885FE5}" presName="sibTrans" presStyleLbl="sibTrans2D1" presStyleIdx="9" presStyleCnt="16"/>
      <dgm:spPr/>
      <dgm:t>
        <a:bodyPr/>
        <a:lstStyle/>
        <a:p>
          <a:endParaRPr lang="en-IN"/>
        </a:p>
      </dgm:t>
    </dgm:pt>
    <dgm:pt modelId="{38046E47-408C-46D2-B477-7986A00F820B}" type="pres">
      <dgm:prSet presAssocID="{1152C5B9-964E-4C2E-935B-7F8782885FE5}" presName="connectorText" presStyleLbl="sibTrans2D1" presStyleIdx="9" presStyleCnt="16"/>
      <dgm:spPr/>
      <dgm:t>
        <a:bodyPr/>
        <a:lstStyle/>
        <a:p>
          <a:endParaRPr lang="en-IN"/>
        </a:p>
      </dgm:t>
    </dgm:pt>
    <dgm:pt modelId="{3B83A90D-10DD-4C95-9FF8-0EE3A45D2A72}" type="pres">
      <dgm:prSet presAssocID="{861660B8-7330-4B8D-A220-A6629B29A555}" presName="node" presStyleLbl="node1" presStyleIdx="10" presStyleCnt="17">
        <dgm:presLayoutVars>
          <dgm:bulletEnabled val="1"/>
        </dgm:presLayoutVars>
      </dgm:prSet>
      <dgm:spPr/>
      <dgm:t>
        <a:bodyPr/>
        <a:lstStyle/>
        <a:p>
          <a:endParaRPr lang="en-IN"/>
        </a:p>
      </dgm:t>
    </dgm:pt>
    <dgm:pt modelId="{972F35A0-1675-468D-966D-7DC77E63CC86}" type="pres">
      <dgm:prSet presAssocID="{0BCA18AF-FB23-4FE9-BFAB-02B075759284}" presName="sibTrans" presStyleLbl="sibTrans2D1" presStyleIdx="10" presStyleCnt="16"/>
      <dgm:spPr/>
      <dgm:t>
        <a:bodyPr/>
        <a:lstStyle/>
        <a:p>
          <a:endParaRPr lang="en-IN"/>
        </a:p>
      </dgm:t>
    </dgm:pt>
    <dgm:pt modelId="{0FF5048E-F914-4204-ADE4-D6370B116CD8}" type="pres">
      <dgm:prSet presAssocID="{0BCA18AF-FB23-4FE9-BFAB-02B075759284}" presName="connectorText" presStyleLbl="sibTrans2D1" presStyleIdx="10" presStyleCnt="16"/>
      <dgm:spPr/>
      <dgm:t>
        <a:bodyPr/>
        <a:lstStyle/>
        <a:p>
          <a:endParaRPr lang="en-IN"/>
        </a:p>
      </dgm:t>
    </dgm:pt>
    <dgm:pt modelId="{26F8D518-8A40-4045-9CFB-C8B3693A8ADE}" type="pres">
      <dgm:prSet presAssocID="{AC3DBA9B-E517-4C32-B385-9541497E3CCF}" presName="node" presStyleLbl="node1" presStyleIdx="11" presStyleCnt="17">
        <dgm:presLayoutVars>
          <dgm:bulletEnabled val="1"/>
        </dgm:presLayoutVars>
      </dgm:prSet>
      <dgm:spPr/>
      <dgm:t>
        <a:bodyPr/>
        <a:lstStyle/>
        <a:p>
          <a:endParaRPr lang="en-IN"/>
        </a:p>
      </dgm:t>
    </dgm:pt>
    <dgm:pt modelId="{62981120-3208-40BB-84A3-299CF7C20C69}" type="pres">
      <dgm:prSet presAssocID="{CA7F21E7-2DD0-4536-AC1A-F001CBC92FFB}" presName="sibTrans" presStyleLbl="sibTrans2D1" presStyleIdx="11" presStyleCnt="16"/>
      <dgm:spPr/>
      <dgm:t>
        <a:bodyPr/>
        <a:lstStyle/>
        <a:p>
          <a:endParaRPr lang="en-IN"/>
        </a:p>
      </dgm:t>
    </dgm:pt>
    <dgm:pt modelId="{D23C83B4-E589-410A-A42E-1F938267AA8E}" type="pres">
      <dgm:prSet presAssocID="{CA7F21E7-2DD0-4536-AC1A-F001CBC92FFB}" presName="connectorText" presStyleLbl="sibTrans2D1" presStyleIdx="11" presStyleCnt="16"/>
      <dgm:spPr/>
      <dgm:t>
        <a:bodyPr/>
        <a:lstStyle/>
        <a:p>
          <a:endParaRPr lang="en-IN"/>
        </a:p>
      </dgm:t>
    </dgm:pt>
    <dgm:pt modelId="{DD76FF17-35F0-4C55-A807-B0E906DEA635}" type="pres">
      <dgm:prSet presAssocID="{EF253B41-6580-49A6-BB38-AD93807DF571}" presName="node" presStyleLbl="node1" presStyleIdx="12" presStyleCnt="17">
        <dgm:presLayoutVars>
          <dgm:bulletEnabled val="1"/>
        </dgm:presLayoutVars>
      </dgm:prSet>
      <dgm:spPr/>
      <dgm:t>
        <a:bodyPr/>
        <a:lstStyle/>
        <a:p>
          <a:endParaRPr lang="en-IN"/>
        </a:p>
      </dgm:t>
    </dgm:pt>
    <dgm:pt modelId="{46243D54-57C4-456C-AE84-6641B3C8AD71}" type="pres">
      <dgm:prSet presAssocID="{B6B77328-E2EE-4EF5-9A99-5358B736B7CA}" presName="sibTrans" presStyleLbl="sibTrans2D1" presStyleIdx="12" presStyleCnt="16"/>
      <dgm:spPr/>
      <dgm:t>
        <a:bodyPr/>
        <a:lstStyle/>
        <a:p>
          <a:endParaRPr lang="en-IN"/>
        </a:p>
      </dgm:t>
    </dgm:pt>
    <dgm:pt modelId="{6E91187A-FC32-42A8-B920-B995277CD777}" type="pres">
      <dgm:prSet presAssocID="{B6B77328-E2EE-4EF5-9A99-5358B736B7CA}" presName="connectorText" presStyleLbl="sibTrans2D1" presStyleIdx="12" presStyleCnt="16"/>
      <dgm:spPr/>
      <dgm:t>
        <a:bodyPr/>
        <a:lstStyle/>
        <a:p>
          <a:endParaRPr lang="en-IN"/>
        </a:p>
      </dgm:t>
    </dgm:pt>
    <dgm:pt modelId="{35E3416A-F7AA-4761-8EEB-56C8B3F9A369}" type="pres">
      <dgm:prSet presAssocID="{9112A3E6-9788-49E9-A42E-796279005FE0}" presName="node" presStyleLbl="node1" presStyleIdx="13" presStyleCnt="17">
        <dgm:presLayoutVars>
          <dgm:bulletEnabled val="1"/>
        </dgm:presLayoutVars>
      </dgm:prSet>
      <dgm:spPr/>
      <dgm:t>
        <a:bodyPr/>
        <a:lstStyle/>
        <a:p>
          <a:endParaRPr lang="en-IN"/>
        </a:p>
      </dgm:t>
    </dgm:pt>
    <dgm:pt modelId="{15A9F7C7-A625-40FF-9BCA-A53849087CAF}" type="pres">
      <dgm:prSet presAssocID="{7511F174-6FCF-44FB-9299-AAA788B9E23B}" presName="sibTrans" presStyleLbl="sibTrans2D1" presStyleIdx="13" presStyleCnt="16"/>
      <dgm:spPr/>
      <dgm:t>
        <a:bodyPr/>
        <a:lstStyle/>
        <a:p>
          <a:endParaRPr lang="en-IN"/>
        </a:p>
      </dgm:t>
    </dgm:pt>
    <dgm:pt modelId="{C8B2CA31-A8D8-45DC-B93F-69DBCB47066F}" type="pres">
      <dgm:prSet presAssocID="{7511F174-6FCF-44FB-9299-AAA788B9E23B}" presName="connectorText" presStyleLbl="sibTrans2D1" presStyleIdx="13" presStyleCnt="16"/>
      <dgm:spPr/>
      <dgm:t>
        <a:bodyPr/>
        <a:lstStyle/>
        <a:p>
          <a:endParaRPr lang="en-IN"/>
        </a:p>
      </dgm:t>
    </dgm:pt>
    <dgm:pt modelId="{6D2F463D-C465-45CC-AC9D-1DE140CB36C2}" type="pres">
      <dgm:prSet presAssocID="{54E388D9-B2BC-4162-BF19-1F4D8A51C26F}" presName="node" presStyleLbl="node1" presStyleIdx="14" presStyleCnt="17">
        <dgm:presLayoutVars>
          <dgm:bulletEnabled val="1"/>
        </dgm:presLayoutVars>
      </dgm:prSet>
      <dgm:spPr/>
      <dgm:t>
        <a:bodyPr/>
        <a:lstStyle/>
        <a:p>
          <a:endParaRPr lang="en-IN"/>
        </a:p>
      </dgm:t>
    </dgm:pt>
    <dgm:pt modelId="{6324B6E3-A3D3-4337-A824-54F96C7CBE6A}" type="pres">
      <dgm:prSet presAssocID="{5954E7E7-898C-43BE-8AD7-E604C09DB9AE}" presName="sibTrans" presStyleLbl="sibTrans2D1" presStyleIdx="14" presStyleCnt="16"/>
      <dgm:spPr/>
      <dgm:t>
        <a:bodyPr/>
        <a:lstStyle/>
        <a:p>
          <a:endParaRPr lang="en-IN"/>
        </a:p>
      </dgm:t>
    </dgm:pt>
    <dgm:pt modelId="{52A1454C-EAB8-4188-8915-C88587DC378B}" type="pres">
      <dgm:prSet presAssocID="{5954E7E7-898C-43BE-8AD7-E604C09DB9AE}" presName="connectorText" presStyleLbl="sibTrans2D1" presStyleIdx="14" presStyleCnt="16"/>
      <dgm:spPr/>
      <dgm:t>
        <a:bodyPr/>
        <a:lstStyle/>
        <a:p>
          <a:endParaRPr lang="en-IN"/>
        </a:p>
      </dgm:t>
    </dgm:pt>
    <dgm:pt modelId="{108B29F9-1AE5-4270-9E22-FA96EC687FC1}" type="pres">
      <dgm:prSet presAssocID="{BA059B97-210B-4EBD-BB11-C7918425FA1D}" presName="node" presStyleLbl="node1" presStyleIdx="15" presStyleCnt="17">
        <dgm:presLayoutVars>
          <dgm:bulletEnabled val="1"/>
        </dgm:presLayoutVars>
      </dgm:prSet>
      <dgm:spPr/>
      <dgm:t>
        <a:bodyPr/>
        <a:lstStyle/>
        <a:p>
          <a:endParaRPr lang="en-IN"/>
        </a:p>
      </dgm:t>
    </dgm:pt>
    <dgm:pt modelId="{5DB447DB-65FE-4D8A-A1AD-3D85CD7ACB93}" type="pres">
      <dgm:prSet presAssocID="{756D4EDA-1DD8-42A4-A857-E2A1E6ABBA1F}" presName="sibTrans" presStyleLbl="sibTrans2D1" presStyleIdx="15" presStyleCnt="16"/>
      <dgm:spPr/>
      <dgm:t>
        <a:bodyPr/>
        <a:lstStyle/>
        <a:p>
          <a:endParaRPr lang="en-IN"/>
        </a:p>
      </dgm:t>
    </dgm:pt>
    <dgm:pt modelId="{EC4103BB-BB63-42F0-98A1-3CBFC8F592A6}" type="pres">
      <dgm:prSet presAssocID="{756D4EDA-1DD8-42A4-A857-E2A1E6ABBA1F}" presName="connectorText" presStyleLbl="sibTrans2D1" presStyleIdx="15" presStyleCnt="16"/>
      <dgm:spPr/>
      <dgm:t>
        <a:bodyPr/>
        <a:lstStyle/>
        <a:p>
          <a:endParaRPr lang="en-IN"/>
        </a:p>
      </dgm:t>
    </dgm:pt>
    <dgm:pt modelId="{0E890659-B3CB-454B-B999-8836C4AB3DFF}" type="pres">
      <dgm:prSet presAssocID="{A7A4F653-7889-4102-8236-3E17B1BDD275}" presName="node" presStyleLbl="node1" presStyleIdx="16" presStyleCnt="17">
        <dgm:presLayoutVars>
          <dgm:bulletEnabled val="1"/>
        </dgm:presLayoutVars>
      </dgm:prSet>
      <dgm:spPr/>
      <dgm:t>
        <a:bodyPr/>
        <a:lstStyle/>
        <a:p>
          <a:endParaRPr lang="en-IN"/>
        </a:p>
      </dgm:t>
    </dgm:pt>
  </dgm:ptLst>
  <dgm:cxnLst>
    <dgm:cxn modelId="{E15A505E-F39C-4283-83D5-B3F6B7867C7C}" type="presOf" srcId="{49D9B81E-1869-4D08-B909-981D9DBCC7C0}" destId="{FAE4E262-1A99-4F9A-AA28-959412E853C8}" srcOrd="0" destOrd="0" presId="urn:microsoft.com/office/officeart/2005/8/layout/process5"/>
    <dgm:cxn modelId="{23A85E84-711C-495E-BA3F-4B1FD06F6C88}" srcId="{8086485B-4115-4705-93EE-116E36B19CD1}" destId="{B9A70CF8-2F09-4586-A41B-6EC02B3C5815}" srcOrd="7" destOrd="0" parTransId="{30ECFC23-F9B8-420E-B456-713774D89E89}" sibTransId="{4B6A782B-0566-441A-B0E3-0F89915543C6}"/>
    <dgm:cxn modelId="{AAD47565-BBA1-4B85-BB26-3F3F27E985C9}" type="presOf" srcId="{8FF150E4-E0D0-40C9-A4EB-BAFD64731C86}" destId="{37835FF6-D044-43E7-9FF1-C160CCA6D972}" srcOrd="0" destOrd="0" presId="urn:microsoft.com/office/officeart/2005/8/layout/process5"/>
    <dgm:cxn modelId="{672EF61B-9F02-461D-8C06-4F4EDE7E8757}" type="presOf" srcId="{07CC0EFD-BE65-46BA-9C73-3813CF1B712C}" destId="{1AC47CE7-A3BB-4E1E-8CD1-4BD5F563A364}" srcOrd="0" destOrd="0" presId="urn:microsoft.com/office/officeart/2005/8/layout/process5"/>
    <dgm:cxn modelId="{B0349874-3ED6-4705-B147-7DAEB425A17A}" type="presOf" srcId="{DFFFD2B6-7707-481F-A904-51BB85891E61}" destId="{1AC4DC44-8A85-4F31-B78F-3394B6258117}" srcOrd="0" destOrd="0" presId="urn:microsoft.com/office/officeart/2005/8/layout/process5"/>
    <dgm:cxn modelId="{71476807-DA13-4B11-9507-6903C3F655BE}" type="presOf" srcId="{54E388D9-B2BC-4162-BF19-1F4D8A51C26F}" destId="{6D2F463D-C465-45CC-AC9D-1DE140CB36C2}" srcOrd="0" destOrd="0" presId="urn:microsoft.com/office/officeart/2005/8/layout/process5"/>
    <dgm:cxn modelId="{6FF27747-23F2-4D3F-AF5C-96CC3DFDDADA}" srcId="{8086485B-4115-4705-93EE-116E36B19CD1}" destId="{EB569FA2-866A-4D86-95CA-C3D46D3DC69C}" srcOrd="1" destOrd="0" parTransId="{E3433DF6-60B8-4D18-977F-09E93E84CCC3}" sibTransId="{DFFFD2B6-7707-481F-A904-51BB85891E61}"/>
    <dgm:cxn modelId="{72E02D10-E185-4898-ADC3-0687FF214D6C}" type="presOf" srcId="{7511F174-6FCF-44FB-9299-AAA788B9E23B}" destId="{15A9F7C7-A625-40FF-9BCA-A53849087CAF}" srcOrd="0" destOrd="0" presId="urn:microsoft.com/office/officeart/2005/8/layout/process5"/>
    <dgm:cxn modelId="{EC88934E-2BD2-400C-B3E2-D7D0F41F7690}" type="presOf" srcId="{8086485B-4115-4705-93EE-116E36B19CD1}" destId="{3B87F6AF-0959-4B70-A730-B52CF298177D}" srcOrd="0" destOrd="0" presId="urn:microsoft.com/office/officeart/2005/8/layout/process5"/>
    <dgm:cxn modelId="{41E43FE6-BA59-4360-A1D8-69D5629AFEAA}" type="presOf" srcId="{7511F174-6FCF-44FB-9299-AAA788B9E23B}" destId="{C8B2CA31-A8D8-45DC-B93F-69DBCB47066F}" srcOrd="1" destOrd="0" presId="urn:microsoft.com/office/officeart/2005/8/layout/process5"/>
    <dgm:cxn modelId="{D9B0BF6F-FC21-4A2C-9AD1-CA7CE0986559}" type="presOf" srcId="{CD60B6F8-50F2-40BE-85ED-5BCAEF40287E}" destId="{C7CF4655-94E8-4775-BE77-2CAF6B385E9C}" srcOrd="0" destOrd="0" presId="urn:microsoft.com/office/officeart/2005/8/layout/process5"/>
    <dgm:cxn modelId="{513BE7C1-F811-4C2D-8B4B-6517C6FEEB08}" type="presOf" srcId="{CA7F21E7-2DD0-4536-AC1A-F001CBC92FFB}" destId="{D23C83B4-E589-410A-A42E-1F938267AA8E}" srcOrd="1" destOrd="0" presId="urn:microsoft.com/office/officeart/2005/8/layout/process5"/>
    <dgm:cxn modelId="{0D4C95CA-74B4-460D-98FA-06C3FF91B27A}" type="presOf" srcId="{1152C5B9-964E-4C2E-935B-7F8782885FE5}" destId="{38046E47-408C-46D2-B477-7986A00F820B}" srcOrd="1" destOrd="0" presId="urn:microsoft.com/office/officeart/2005/8/layout/process5"/>
    <dgm:cxn modelId="{2161E2B9-AB5A-4788-A249-995C0D98A119}" type="presOf" srcId="{DFFFD2B6-7707-481F-A904-51BB85891E61}" destId="{A4EEA784-FFBD-4A32-8240-71A3A112C765}" srcOrd="1" destOrd="0" presId="urn:microsoft.com/office/officeart/2005/8/layout/process5"/>
    <dgm:cxn modelId="{075DA11F-897F-43D3-AE9F-F88E138AE953}" type="presOf" srcId="{4B6A782B-0566-441A-B0E3-0F89915543C6}" destId="{3C549F30-3CBB-453F-9A68-134681F3CC9D}" srcOrd="0" destOrd="0" presId="urn:microsoft.com/office/officeart/2005/8/layout/process5"/>
    <dgm:cxn modelId="{6A825D79-7C2E-411F-9002-AFF63F2D183F}" type="presOf" srcId="{27206A63-B03C-4728-8C82-26CEA9A197E5}" destId="{1D7E5E97-8026-453A-B7E0-F3ECABEB0422}" srcOrd="1" destOrd="0" presId="urn:microsoft.com/office/officeart/2005/8/layout/process5"/>
    <dgm:cxn modelId="{452134FD-30F8-4A24-9DCB-9F4BECE975CB}" type="presOf" srcId="{F104FA84-6E88-46EB-902A-F6484277C2C8}" destId="{222B92A2-25BD-44E8-A98A-2CF99DA418FA}" srcOrd="0" destOrd="0" presId="urn:microsoft.com/office/officeart/2005/8/layout/process5"/>
    <dgm:cxn modelId="{D48C013E-282E-47BF-AAB7-A73AE043DDA9}" type="presOf" srcId="{E9604BDF-B0C3-46FE-BDEE-054A4453CD9B}" destId="{EA4A1FAB-46E7-40F1-ABE1-A179E22E1DD6}" srcOrd="0" destOrd="0" presId="urn:microsoft.com/office/officeart/2005/8/layout/process5"/>
    <dgm:cxn modelId="{678A170F-A661-43EB-8068-6ECB36A3C31D}" type="presOf" srcId="{B6B77328-E2EE-4EF5-9A99-5358B736B7CA}" destId="{6E91187A-FC32-42A8-B920-B995277CD777}" srcOrd="1" destOrd="0" presId="urn:microsoft.com/office/officeart/2005/8/layout/process5"/>
    <dgm:cxn modelId="{30442C3B-7860-42BF-ADCE-EC3A71DD3BA9}" srcId="{8086485B-4115-4705-93EE-116E36B19CD1}" destId="{984CA14E-6B9A-44F3-A2A0-8710B2D72E3E}" srcOrd="8" destOrd="0" parTransId="{0B0C01EE-3904-4CA2-B63A-7DD986DBAA7B}" sibTransId="{8FF150E4-E0D0-40C9-A4EB-BAFD64731C86}"/>
    <dgm:cxn modelId="{CE0FDEB0-F17C-41EB-A137-B80EB95A1AD0}" srcId="{8086485B-4115-4705-93EE-116E36B19CD1}" destId="{9112A3E6-9788-49E9-A42E-796279005FE0}" srcOrd="13" destOrd="0" parTransId="{E724BC87-8DEC-49ED-A062-7F04E3149552}" sibTransId="{7511F174-6FCF-44FB-9299-AAA788B9E23B}"/>
    <dgm:cxn modelId="{F98B6E44-2E8A-4B0B-9682-CBE9912BD4F0}" type="presOf" srcId="{984CA14E-6B9A-44F3-A2A0-8710B2D72E3E}" destId="{6DCDD629-A078-4E94-B900-FAFB41EB621B}" srcOrd="0" destOrd="0" presId="urn:microsoft.com/office/officeart/2005/8/layout/process5"/>
    <dgm:cxn modelId="{7E1F23EE-DB7D-483F-9F59-576A020429B8}" type="presOf" srcId="{5954E7E7-898C-43BE-8AD7-E604C09DB9AE}" destId="{52A1454C-EAB8-4188-8915-C88587DC378B}" srcOrd="1" destOrd="0" presId="urn:microsoft.com/office/officeart/2005/8/layout/process5"/>
    <dgm:cxn modelId="{3F8518EC-75D7-4747-B694-223CE124762A}" type="presOf" srcId="{1434F5CE-504E-4DF1-B9D6-AA4FCB332367}" destId="{501D6B47-D124-4EEA-899C-B3BAE4612E41}" srcOrd="0" destOrd="0" presId="urn:microsoft.com/office/officeart/2005/8/layout/process5"/>
    <dgm:cxn modelId="{05FFBC0D-75D9-4CF4-8E4D-107779327CCE}" type="presOf" srcId="{96FDB725-60B7-48B7-A930-3322D0123EF1}" destId="{4FCEE033-3F62-4489-B187-2D325D991C6C}" srcOrd="0" destOrd="0" presId="urn:microsoft.com/office/officeart/2005/8/layout/process5"/>
    <dgm:cxn modelId="{A010A4A0-B718-41E9-926F-AC2F58F8D0CE}" type="presOf" srcId="{BA059B97-210B-4EBD-BB11-C7918425FA1D}" destId="{108B29F9-1AE5-4270-9E22-FA96EC687FC1}" srcOrd="0" destOrd="0" presId="urn:microsoft.com/office/officeart/2005/8/layout/process5"/>
    <dgm:cxn modelId="{038B124D-EB51-4AF3-B530-F84FF8CE6962}" srcId="{8086485B-4115-4705-93EE-116E36B19CD1}" destId="{1434F5CE-504E-4DF1-B9D6-AA4FCB332367}" srcOrd="0" destOrd="0" parTransId="{0821D4A5-310E-4F55-9FF8-A2768C758F94}" sibTransId="{07CC0EFD-BE65-46BA-9C73-3813CF1B712C}"/>
    <dgm:cxn modelId="{58CC784D-BBBB-48C2-9AD9-559EB04D0EBE}" type="presOf" srcId="{07CC0EFD-BE65-46BA-9C73-3813CF1B712C}" destId="{2EF7E4F2-8EF8-430A-A401-B4B7D822A2C2}" srcOrd="1" destOrd="0" presId="urn:microsoft.com/office/officeart/2005/8/layout/process5"/>
    <dgm:cxn modelId="{750D1CA0-443D-4E23-A978-31B5DBDDB1A3}" type="presOf" srcId="{1152C5B9-964E-4C2E-935B-7F8782885FE5}" destId="{8F0284D8-438F-431E-AFDE-7DF331B65715}" srcOrd="0" destOrd="0" presId="urn:microsoft.com/office/officeart/2005/8/layout/process5"/>
    <dgm:cxn modelId="{45A841E7-A594-4B62-BCC3-D9C3136AD804}" srcId="{8086485B-4115-4705-93EE-116E36B19CD1}" destId="{BA059B97-210B-4EBD-BB11-C7918425FA1D}" srcOrd="15" destOrd="0" parTransId="{01B2AD42-8BED-4CCC-94F1-76C3BD508A22}" sibTransId="{756D4EDA-1DD8-42A4-A857-E2A1E6ABBA1F}"/>
    <dgm:cxn modelId="{5BFCB777-776D-4003-99AC-A09056FA72CB}" type="presOf" srcId="{AC3DBA9B-E517-4C32-B385-9541497E3CCF}" destId="{26F8D518-8A40-4045-9CFB-C8B3693A8ADE}" srcOrd="0" destOrd="0" presId="urn:microsoft.com/office/officeart/2005/8/layout/process5"/>
    <dgm:cxn modelId="{5CB0F428-6D95-4AAA-9A98-330834FEB946}" type="presOf" srcId="{EF253B41-6580-49A6-BB38-AD93807DF571}" destId="{DD76FF17-35F0-4C55-A807-B0E906DEA635}" srcOrd="0" destOrd="0" presId="urn:microsoft.com/office/officeart/2005/8/layout/process5"/>
    <dgm:cxn modelId="{5159C14A-E2BA-47C5-BED6-144F25BBC7F6}" type="presOf" srcId="{47A080E4-8287-4C56-8968-79130B9A1F96}" destId="{CB44F150-720E-4AEE-B1B0-A13B19973BBA}" srcOrd="0" destOrd="0" presId="urn:microsoft.com/office/officeart/2005/8/layout/process5"/>
    <dgm:cxn modelId="{6E7A405F-C5E2-4790-B0F8-7AB369EFCFFA}" srcId="{8086485B-4115-4705-93EE-116E36B19CD1}" destId="{96FDB725-60B7-48B7-A930-3322D0123EF1}" srcOrd="6" destOrd="0" parTransId="{B4BD25B9-0626-4420-8E28-D2739D93EEAC}" sibTransId="{84F9CC49-9731-4196-B1C2-EAC1E790F7EB}"/>
    <dgm:cxn modelId="{0A6B6FE6-E19E-41C5-87EE-4B2611EED3EF}" type="presOf" srcId="{A7A4F653-7889-4102-8236-3E17B1BDD275}" destId="{0E890659-B3CB-454B-B999-8836C4AB3DFF}" srcOrd="0" destOrd="0" presId="urn:microsoft.com/office/officeart/2005/8/layout/process5"/>
    <dgm:cxn modelId="{F8FCF317-4944-44E0-86AE-CAAB54C37CD1}" srcId="{8086485B-4115-4705-93EE-116E36B19CD1}" destId="{DB7380A1-A6BB-4398-8BD9-51249ED7DFF2}" srcOrd="5" destOrd="0" parTransId="{47DDD5BA-4C9E-4B98-A1D9-271BDA424947}" sibTransId="{27206A63-B03C-4728-8C82-26CEA9A197E5}"/>
    <dgm:cxn modelId="{5E5C36F7-7910-4E22-A26E-63182039C0C8}" srcId="{8086485B-4115-4705-93EE-116E36B19CD1}" destId="{CD60B6F8-50F2-40BE-85ED-5BCAEF40287E}" srcOrd="4" destOrd="0" parTransId="{5D60BE7A-2B90-4BA5-8DCC-A15CC71D74CA}" sibTransId="{E9604BDF-B0C3-46FE-BDEE-054A4453CD9B}"/>
    <dgm:cxn modelId="{C3C39D5C-0AE5-43EC-BF73-33BF30D5B8EC}" srcId="{8086485B-4115-4705-93EE-116E36B19CD1}" destId="{EF253B41-6580-49A6-BB38-AD93807DF571}" srcOrd="12" destOrd="0" parTransId="{B16A2784-17A4-48E7-BE14-3A2333F85C30}" sibTransId="{B6B77328-E2EE-4EF5-9A99-5358B736B7CA}"/>
    <dgm:cxn modelId="{1DA729F2-5EF0-4A48-A7C6-E68AA8FA7B7F}" type="presOf" srcId="{861660B8-7330-4B8D-A220-A6629B29A555}" destId="{3B83A90D-10DD-4C95-9FF8-0EE3A45D2A72}" srcOrd="0" destOrd="0" presId="urn:microsoft.com/office/officeart/2005/8/layout/process5"/>
    <dgm:cxn modelId="{BB466704-C40C-4DFA-9D9A-4BFA83D50DC1}" type="presOf" srcId="{5954E7E7-898C-43BE-8AD7-E604C09DB9AE}" destId="{6324B6E3-A3D3-4337-A824-54F96C7CBE6A}" srcOrd="0" destOrd="0" presId="urn:microsoft.com/office/officeart/2005/8/layout/process5"/>
    <dgm:cxn modelId="{34E39374-426E-42AD-8E06-3AEEED1211E5}" type="presOf" srcId="{84F9CC49-9731-4196-B1C2-EAC1E790F7EB}" destId="{6449C2BC-8530-4ADA-AC2F-5FF53691EECA}" srcOrd="0" destOrd="0" presId="urn:microsoft.com/office/officeart/2005/8/layout/process5"/>
    <dgm:cxn modelId="{610D6B39-FE28-430C-B83C-E9CFF6807F57}" srcId="{8086485B-4115-4705-93EE-116E36B19CD1}" destId="{A7A4F653-7889-4102-8236-3E17B1BDD275}" srcOrd="16" destOrd="0" parTransId="{9B3A47DD-0E06-42C3-B88A-494587787358}" sibTransId="{8E654417-7C65-4BC4-8BEB-E3CF8BF896E0}"/>
    <dgm:cxn modelId="{BBA1DB2E-AACF-40C5-BE22-E59B38A7AA90}" type="presOf" srcId="{84F9CC49-9731-4196-B1C2-EAC1E790F7EB}" destId="{10D63BEB-E496-42AC-9EAD-6F51A454A40F}" srcOrd="1" destOrd="0" presId="urn:microsoft.com/office/officeart/2005/8/layout/process5"/>
    <dgm:cxn modelId="{A4F2B470-90C1-4834-B1F4-8E1F340E4D3E}" srcId="{8086485B-4115-4705-93EE-116E36B19CD1}" destId="{861660B8-7330-4B8D-A220-A6629B29A555}" srcOrd="10" destOrd="0" parTransId="{0E0D192F-6396-4D8B-A283-9F05D7EC3F16}" sibTransId="{0BCA18AF-FB23-4FE9-BFAB-02B075759284}"/>
    <dgm:cxn modelId="{48C8A4A1-9B8C-4910-BCD9-E8D2DFF11C0A}" type="presOf" srcId="{9112A3E6-9788-49E9-A42E-796279005FE0}" destId="{35E3416A-F7AA-4761-8EEB-56C8B3F9A369}" srcOrd="0" destOrd="0" presId="urn:microsoft.com/office/officeart/2005/8/layout/process5"/>
    <dgm:cxn modelId="{7157C3E0-4B16-48BE-83D0-D62C76B2196C}" type="presOf" srcId="{8FF150E4-E0D0-40C9-A4EB-BAFD64731C86}" destId="{FEBC5C4B-FE97-4BEE-8E70-F235B621EEAC}" srcOrd="1" destOrd="0" presId="urn:microsoft.com/office/officeart/2005/8/layout/process5"/>
    <dgm:cxn modelId="{074B3E74-8D09-429C-BFFB-EB75A22D161A}" srcId="{8086485B-4115-4705-93EE-116E36B19CD1}" destId="{49D9B81E-1869-4D08-B909-981D9DBCC7C0}" srcOrd="3" destOrd="0" parTransId="{D283613B-A6BA-4738-8E63-CF350FD1F412}" sibTransId="{E77C167D-9346-4EB9-81DC-7A353D2A0484}"/>
    <dgm:cxn modelId="{13A49204-245C-4CD6-8E89-3E72D3AB967D}" srcId="{8086485B-4115-4705-93EE-116E36B19CD1}" destId="{AC3DBA9B-E517-4C32-B385-9541497E3CCF}" srcOrd="11" destOrd="0" parTransId="{07642FB3-E399-4E5F-9033-30958A771568}" sibTransId="{CA7F21E7-2DD0-4536-AC1A-F001CBC92FFB}"/>
    <dgm:cxn modelId="{D42613EB-A542-4D69-8BC6-360198B85A61}" type="presOf" srcId="{CA7F21E7-2DD0-4536-AC1A-F001CBC92FFB}" destId="{62981120-3208-40BB-84A3-299CF7C20C69}" srcOrd="0" destOrd="0" presId="urn:microsoft.com/office/officeart/2005/8/layout/process5"/>
    <dgm:cxn modelId="{AF85394B-5B48-4D81-9F53-4EF29AB9A0FD}" type="presOf" srcId="{E77C167D-9346-4EB9-81DC-7A353D2A0484}" destId="{A0357B5A-BC65-461E-8EF0-23F15EC74B0F}" srcOrd="0" destOrd="0" presId="urn:microsoft.com/office/officeart/2005/8/layout/process5"/>
    <dgm:cxn modelId="{BDFA02F0-0DC8-403F-9A73-DCCDD42C7E23}" type="presOf" srcId="{E77C167D-9346-4EB9-81DC-7A353D2A0484}" destId="{F7B41696-F1EA-494D-89BD-B0241357A2EB}" srcOrd="1" destOrd="0" presId="urn:microsoft.com/office/officeart/2005/8/layout/process5"/>
    <dgm:cxn modelId="{D88EBE52-7540-4242-9983-5255805E1A71}" type="presOf" srcId="{B6B77328-E2EE-4EF5-9A99-5358B736B7CA}" destId="{46243D54-57C4-456C-AE84-6641B3C8AD71}" srcOrd="0" destOrd="0" presId="urn:microsoft.com/office/officeart/2005/8/layout/process5"/>
    <dgm:cxn modelId="{CD73FC1F-9353-4D6C-8502-671DAD5CEB3C}" type="presOf" srcId="{DB7380A1-A6BB-4398-8BD9-51249ED7DFF2}" destId="{D20C49F1-E512-4488-8EF7-BF0DEFF630ED}" srcOrd="0" destOrd="0" presId="urn:microsoft.com/office/officeart/2005/8/layout/process5"/>
    <dgm:cxn modelId="{A343D00F-2D92-4E29-B392-C67B773E5823}" type="presOf" srcId="{27206A63-B03C-4728-8C82-26CEA9A197E5}" destId="{574E82CB-9145-458B-947E-B4FAEBC33903}" srcOrd="0" destOrd="0" presId="urn:microsoft.com/office/officeart/2005/8/layout/process5"/>
    <dgm:cxn modelId="{A9761982-FA7E-4CA8-8B2F-16B9BE20CD5E}" type="presOf" srcId="{4B6A782B-0566-441A-B0E3-0F89915543C6}" destId="{128059BD-4A5B-4276-B2A2-7A5E3F7D199A}" srcOrd="1" destOrd="0" presId="urn:microsoft.com/office/officeart/2005/8/layout/process5"/>
    <dgm:cxn modelId="{75B69231-A5D7-47E4-B498-654DD397925B}" srcId="{8086485B-4115-4705-93EE-116E36B19CD1}" destId="{E31E3828-7E0E-4AE0-8566-B8E8BCEDE927}" srcOrd="2" destOrd="0" parTransId="{D96DB2A8-0811-4093-AC19-9C8EDF239874}" sibTransId="{47A080E4-8287-4C56-8968-79130B9A1F96}"/>
    <dgm:cxn modelId="{89DFE446-081E-4534-871A-3FEA208A55CD}" type="presOf" srcId="{EB569FA2-866A-4D86-95CA-C3D46D3DC69C}" destId="{BA3D7F02-4250-4602-9683-36F2771F570A}" srcOrd="0" destOrd="0" presId="urn:microsoft.com/office/officeart/2005/8/layout/process5"/>
    <dgm:cxn modelId="{65B2F382-5FA6-49A3-BAAC-4F39D4A9780C}" type="presOf" srcId="{47A080E4-8287-4C56-8968-79130B9A1F96}" destId="{38671A9E-4F17-437F-A988-232D1C7B8CA6}" srcOrd="1" destOrd="0" presId="urn:microsoft.com/office/officeart/2005/8/layout/process5"/>
    <dgm:cxn modelId="{BD8B68F3-77A4-4084-BF72-8A1BBDA689CE}" type="presOf" srcId="{756D4EDA-1DD8-42A4-A857-E2A1E6ABBA1F}" destId="{5DB447DB-65FE-4D8A-A1AD-3D85CD7ACB93}" srcOrd="0" destOrd="0" presId="urn:microsoft.com/office/officeart/2005/8/layout/process5"/>
    <dgm:cxn modelId="{8D52AC5B-5AEC-48CD-A947-29190901AD97}" srcId="{8086485B-4115-4705-93EE-116E36B19CD1}" destId="{54E388D9-B2BC-4162-BF19-1F4D8A51C26F}" srcOrd="14" destOrd="0" parTransId="{F85CC9F2-B2E0-400A-BD2A-8AD8ED3A4AAC}" sibTransId="{5954E7E7-898C-43BE-8AD7-E604C09DB9AE}"/>
    <dgm:cxn modelId="{80E14EC0-F878-4978-8B57-90CC7C80FA8E}" type="presOf" srcId="{0BCA18AF-FB23-4FE9-BFAB-02B075759284}" destId="{972F35A0-1675-468D-966D-7DC77E63CC86}" srcOrd="0" destOrd="0" presId="urn:microsoft.com/office/officeart/2005/8/layout/process5"/>
    <dgm:cxn modelId="{04265393-81C6-43A6-A5AB-72A937808322}" type="presOf" srcId="{0BCA18AF-FB23-4FE9-BFAB-02B075759284}" destId="{0FF5048E-F914-4204-ADE4-D6370B116CD8}" srcOrd="1" destOrd="0" presId="urn:microsoft.com/office/officeart/2005/8/layout/process5"/>
    <dgm:cxn modelId="{7D394C07-7288-419B-A978-C58CEB82CC1C}" type="presOf" srcId="{E31E3828-7E0E-4AE0-8566-B8E8BCEDE927}" destId="{5EBAD655-E73D-436D-AD64-84E4C1A9C19E}" srcOrd="0" destOrd="0" presId="urn:microsoft.com/office/officeart/2005/8/layout/process5"/>
    <dgm:cxn modelId="{7BBCA25B-88CD-43B1-B745-AE4002BDE22B}" type="presOf" srcId="{756D4EDA-1DD8-42A4-A857-E2A1E6ABBA1F}" destId="{EC4103BB-BB63-42F0-98A1-3CBFC8F592A6}" srcOrd="1" destOrd="0" presId="urn:microsoft.com/office/officeart/2005/8/layout/process5"/>
    <dgm:cxn modelId="{5408F6C1-7718-446B-AD7C-F5611C6FBC7F}" srcId="{8086485B-4115-4705-93EE-116E36B19CD1}" destId="{F104FA84-6E88-46EB-902A-F6484277C2C8}" srcOrd="9" destOrd="0" parTransId="{66CB906B-9BC2-4EE1-8EDA-6A849E0EF022}" sibTransId="{1152C5B9-964E-4C2E-935B-7F8782885FE5}"/>
    <dgm:cxn modelId="{11C9A9EF-928B-47D7-AD43-23E026E2537C}" type="presOf" srcId="{B9A70CF8-2F09-4586-A41B-6EC02B3C5815}" destId="{E7450929-9651-40AA-B419-DB1A12365CFF}" srcOrd="0" destOrd="0" presId="urn:microsoft.com/office/officeart/2005/8/layout/process5"/>
    <dgm:cxn modelId="{FB0EE805-2712-46BC-B421-84A586D5A61B}" type="presOf" srcId="{E9604BDF-B0C3-46FE-BDEE-054A4453CD9B}" destId="{E10E861E-0858-4F9D-8B11-216F17A5CE0F}" srcOrd="1" destOrd="0" presId="urn:microsoft.com/office/officeart/2005/8/layout/process5"/>
    <dgm:cxn modelId="{778FC4FE-D567-4DC7-AD51-AFE895A98A52}" type="presParOf" srcId="{3B87F6AF-0959-4B70-A730-B52CF298177D}" destId="{501D6B47-D124-4EEA-899C-B3BAE4612E41}" srcOrd="0" destOrd="0" presId="urn:microsoft.com/office/officeart/2005/8/layout/process5"/>
    <dgm:cxn modelId="{4FE5535B-D6AF-4397-9987-A6B1951B59BF}" type="presParOf" srcId="{3B87F6AF-0959-4B70-A730-B52CF298177D}" destId="{1AC47CE7-A3BB-4E1E-8CD1-4BD5F563A364}" srcOrd="1" destOrd="0" presId="urn:microsoft.com/office/officeart/2005/8/layout/process5"/>
    <dgm:cxn modelId="{D8E23279-956A-4770-947E-F73CBA655468}" type="presParOf" srcId="{1AC47CE7-A3BB-4E1E-8CD1-4BD5F563A364}" destId="{2EF7E4F2-8EF8-430A-A401-B4B7D822A2C2}" srcOrd="0" destOrd="0" presId="urn:microsoft.com/office/officeart/2005/8/layout/process5"/>
    <dgm:cxn modelId="{970094AD-2131-4CB9-A211-AC6644E545D7}" type="presParOf" srcId="{3B87F6AF-0959-4B70-A730-B52CF298177D}" destId="{BA3D7F02-4250-4602-9683-36F2771F570A}" srcOrd="2" destOrd="0" presId="urn:microsoft.com/office/officeart/2005/8/layout/process5"/>
    <dgm:cxn modelId="{CAEABDEB-1809-48B7-BB39-F2D61D4B1F3D}" type="presParOf" srcId="{3B87F6AF-0959-4B70-A730-B52CF298177D}" destId="{1AC4DC44-8A85-4F31-B78F-3394B6258117}" srcOrd="3" destOrd="0" presId="urn:microsoft.com/office/officeart/2005/8/layout/process5"/>
    <dgm:cxn modelId="{5709B0D0-B914-4459-B444-BBBB727FF600}" type="presParOf" srcId="{1AC4DC44-8A85-4F31-B78F-3394B6258117}" destId="{A4EEA784-FFBD-4A32-8240-71A3A112C765}" srcOrd="0" destOrd="0" presId="urn:microsoft.com/office/officeart/2005/8/layout/process5"/>
    <dgm:cxn modelId="{76B89A79-E41F-4E7F-BFC7-1080A0489935}" type="presParOf" srcId="{3B87F6AF-0959-4B70-A730-B52CF298177D}" destId="{5EBAD655-E73D-436D-AD64-84E4C1A9C19E}" srcOrd="4" destOrd="0" presId="urn:microsoft.com/office/officeart/2005/8/layout/process5"/>
    <dgm:cxn modelId="{0E58590F-2726-4AA0-8AFE-592C71CBBB54}" type="presParOf" srcId="{3B87F6AF-0959-4B70-A730-B52CF298177D}" destId="{CB44F150-720E-4AEE-B1B0-A13B19973BBA}" srcOrd="5" destOrd="0" presId="urn:microsoft.com/office/officeart/2005/8/layout/process5"/>
    <dgm:cxn modelId="{1B104789-41C4-44A5-9BAE-73212B1866B1}" type="presParOf" srcId="{CB44F150-720E-4AEE-B1B0-A13B19973BBA}" destId="{38671A9E-4F17-437F-A988-232D1C7B8CA6}" srcOrd="0" destOrd="0" presId="urn:microsoft.com/office/officeart/2005/8/layout/process5"/>
    <dgm:cxn modelId="{70DB929E-A603-4601-8FB6-B2CE7153D8D3}" type="presParOf" srcId="{3B87F6AF-0959-4B70-A730-B52CF298177D}" destId="{FAE4E262-1A99-4F9A-AA28-959412E853C8}" srcOrd="6" destOrd="0" presId="urn:microsoft.com/office/officeart/2005/8/layout/process5"/>
    <dgm:cxn modelId="{BD92FB8E-A950-4FEB-A604-742A64ADB511}" type="presParOf" srcId="{3B87F6AF-0959-4B70-A730-B52CF298177D}" destId="{A0357B5A-BC65-461E-8EF0-23F15EC74B0F}" srcOrd="7" destOrd="0" presId="urn:microsoft.com/office/officeart/2005/8/layout/process5"/>
    <dgm:cxn modelId="{C32022B5-13B6-4D88-A9D7-B4329D0098B6}" type="presParOf" srcId="{A0357B5A-BC65-461E-8EF0-23F15EC74B0F}" destId="{F7B41696-F1EA-494D-89BD-B0241357A2EB}" srcOrd="0" destOrd="0" presId="urn:microsoft.com/office/officeart/2005/8/layout/process5"/>
    <dgm:cxn modelId="{2CB62110-6439-4815-9501-5C3B93685EAB}" type="presParOf" srcId="{3B87F6AF-0959-4B70-A730-B52CF298177D}" destId="{C7CF4655-94E8-4775-BE77-2CAF6B385E9C}" srcOrd="8" destOrd="0" presId="urn:microsoft.com/office/officeart/2005/8/layout/process5"/>
    <dgm:cxn modelId="{06CEB4C4-A20D-493C-9DF6-2344E0A9E6AB}" type="presParOf" srcId="{3B87F6AF-0959-4B70-A730-B52CF298177D}" destId="{EA4A1FAB-46E7-40F1-ABE1-A179E22E1DD6}" srcOrd="9" destOrd="0" presId="urn:microsoft.com/office/officeart/2005/8/layout/process5"/>
    <dgm:cxn modelId="{953025BC-0DB2-4952-866F-CE0CB73F60EF}" type="presParOf" srcId="{EA4A1FAB-46E7-40F1-ABE1-A179E22E1DD6}" destId="{E10E861E-0858-4F9D-8B11-216F17A5CE0F}" srcOrd="0" destOrd="0" presId="urn:microsoft.com/office/officeart/2005/8/layout/process5"/>
    <dgm:cxn modelId="{29E21F6C-D1C2-48AE-96BD-15F17DBDD7A2}" type="presParOf" srcId="{3B87F6AF-0959-4B70-A730-B52CF298177D}" destId="{D20C49F1-E512-4488-8EF7-BF0DEFF630ED}" srcOrd="10" destOrd="0" presId="urn:microsoft.com/office/officeart/2005/8/layout/process5"/>
    <dgm:cxn modelId="{881ADA75-314C-4FA5-9132-017CD3FE41C2}" type="presParOf" srcId="{3B87F6AF-0959-4B70-A730-B52CF298177D}" destId="{574E82CB-9145-458B-947E-B4FAEBC33903}" srcOrd="11" destOrd="0" presId="urn:microsoft.com/office/officeart/2005/8/layout/process5"/>
    <dgm:cxn modelId="{075AB6F5-9B7F-404D-A244-6C903978C6F0}" type="presParOf" srcId="{574E82CB-9145-458B-947E-B4FAEBC33903}" destId="{1D7E5E97-8026-453A-B7E0-F3ECABEB0422}" srcOrd="0" destOrd="0" presId="urn:microsoft.com/office/officeart/2005/8/layout/process5"/>
    <dgm:cxn modelId="{67EF2513-5FE6-471E-AAAC-D62CE5596AA0}" type="presParOf" srcId="{3B87F6AF-0959-4B70-A730-B52CF298177D}" destId="{4FCEE033-3F62-4489-B187-2D325D991C6C}" srcOrd="12" destOrd="0" presId="urn:microsoft.com/office/officeart/2005/8/layout/process5"/>
    <dgm:cxn modelId="{6D147B2E-E2DA-4CDE-81EB-2361E52B336E}" type="presParOf" srcId="{3B87F6AF-0959-4B70-A730-B52CF298177D}" destId="{6449C2BC-8530-4ADA-AC2F-5FF53691EECA}" srcOrd="13" destOrd="0" presId="urn:microsoft.com/office/officeart/2005/8/layout/process5"/>
    <dgm:cxn modelId="{42511146-D63E-4DA0-AEB6-16A136E39873}" type="presParOf" srcId="{6449C2BC-8530-4ADA-AC2F-5FF53691EECA}" destId="{10D63BEB-E496-42AC-9EAD-6F51A454A40F}" srcOrd="0" destOrd="0" presId="urn:microsoft.com/office/officeart/2005/8/layout/process5"/>
    <dgm:cxn modelId="{61C46E58-0D8A-4160-9A00-9DFFF50AF871}" type="presParOf" srcId="{3B87F6AF-0959-4B70-A730-B52CF298177D}" destId="{E7450929-9651-40AA-B419-DB1A12365CFF}" srcOrd="14" destOrd="0" presId="urn:microsoft.com/office/officeart/2005/8/layout/process5"/>
    <dgm:cxn modelId="{ED290274-DD9A-40C0-BD37-65536D9D2C63}" type="presParOf" srcId="{3B87F6AF-0959-4B70-A730-B52CF298177D}" destId="{3C549F30-3CBB-453F-9A68-134681F3CC9D}" srcOrd="15" destOrd="0" presId="urn:microsoft.com/office/officeart/2005/8/layout/process5"/>
    <dgm:cxn modelId="{428EF1CC-B0ED-4310-A1CD-FE441C4F893B}" type="presParOf" srcId="{3C549F30-3CBB-453F-9A68-134681F3CC9D}" destId="{128059BD-4A5B-4276-B2A2-7A5E3F7D199A}" srcOrd="0" destOrd="0" presId="urn:microsoft.com/office/officeart/2005/8/layout/process5"/>
    <dgm:cxn modelId="{B2542AE1-387B-485A-A880-89AD03146717}" type="presParOf" srcId="{3B87F6AF-0959-4B70-A730-B52CF298177D}" destId="{6DCDD629-A078-4E94-B900-FAFB41EB621B}" srcOrd="16" destOrd="0" presId="urn:microsoft.com/office/officeart/2005/8/layout/process5"/>
    <dgm:cxn modelId="{43EBCA4F-A7D6-424D-9DF7-6C94F63E9BB9}" type="presParOf" srcId="{3B87F6AF-0959-4B70-A730-B52CF298177D}" destId="{37835FF6-D044-43E7-9FF1-C160CCA6D972}" srcOrd="17" destOrd="0" presId="urn:microsoft.com/office/officeart/2005/8/layout/process5"/>
    <dgm:cxn modelId="{CAD02B14-CB05-4423-921E-12D312ABA4B6}" type="presParOf" srcId="{37835FF6-D044-43E7-9FF1-C160CCA6D972}" destId="{FEBC5C4B-FE97-4BEE-8E70-F235B621EEAC}" srcOrd="0" destOrd="0" presId="urn:microsoft.com/office/officeart/2005/8/layout/process5"/>
    <dgm:cxn modelId="{1C0982D0-DCB1-4B72-941E-3196575462BF}" type="presParOf" srcId="{3B87F6AF-0959-4B70-A730-B52CF298177D}" destId="{222B92A2-25BD-44E8-A98A-2CF99DA418FA}" srcOrd="18" destOrd="0" presId="urn:microsoft.com/office/officeart/2005/8/layout/process5"/>
    <dgm:cxn modelId="{3132DF20-466E-4B55-9DEF-B260E021D43E}" type="presParOf" srcId="{3B87F6AF-0959-4B70-A730-B52CF298177D}" destId="{8F0284D8-438F-431E-AFDE-7DF331B65715}" srcOrd="19" destOrd="0" presId="urn:microsoft.com/office/officeart/2005/8/layout/process5"/>
    <dgm:cxn modelId="{41CF019C-F022-46E1-BF6F-8F0A647F70EC}" type="presParOf" srcId="{8F0284D8-438F-431E-AFDE-7DF331B65715}" destId="{38046E47-408C-46D2-B477-7986A00F820B}" srcOrd="0" destOrd="0" presId="urn:microsoft.com/office/officeart/2005/8/layout/process5"/>
    <dgm:cxn modelId="{FE088D76-73FD-4490-A970-5B5D5AD57384}" type="presParOf" srcId="{3B87F6AF-0959-4B70-A730-B52CF298177D}" destId="{3B83A90D-10DD-4C95-9FF8-0EE3A45D2A72}" srcOrd="20" destOrd="0" presId="urn:microsoft.com/office/officeart/2005/8/layout/process5"/>
    <dgm:cxn modelId="{4D9AF161-E56D-4ECE-9F87-2DC4736B9763}" type="presParOf" srcId="{3B87F6AF-0959-4B70-A730-B52CF298177D}" destId="{972F35A0-1675-468D-966D-7DC77E63CC86}" srcOrd="21" destOrd="0" presId="urn:microsoft.com/office/officeart/2005/8/layout/process5"/>
    <dgm:cxn modelId="{3DC0C412-5D5C-4E2B-8E19-6BEC2791E13F}" type="presParOf" srcId="{972F35A0-1675-468D-966D-7DC77E63CC86}" destId="{0FF5048E-F914-4204-ADE4-D6370B116CD8}" srcOrd="0" destOrd="0" presId="urn:microsoft.com/office/officeart/2005/8/layout/process5"/>
    <dgm:cxn modelId="{3E6F1401-48F1-4A1F-8C9F-2714C622698A}" type="presParOf" srcId="{3B87F6AF-0959-4B70-A730-B52CF298177D}" destId="{26F8D518-8A40-4045-9CFB-C8B3693A8ADE}" srcOrd="22" destOrd="0" presId="urn:microsoft.com/office/officeart/2005/8/layout/process5"/>
    <dgm:cxn modelId="{C0F58B3D-9AAB-4326-87C5-67A0C02E84E5}" type="presParOf" srcId="{3B87F6AF-0959-4B70-A730-B52CF298177D}" destId="{62981120-3208-40BB-84A3-299CF7C20C69}" srcOrd="23" destOrd="0" presId="urn:microsoft.com/office/officeart/2005/8/layout/process5"/>
    <dgm:cxn modelId="{795A7241-5C94-4C2C-9F6C-3693C22F08AC}" type="presParOf" srcId="{62981120-3208-40BB-84A3-299CF7C20C69}" destId="{D23C83B4-E589-410A-A42E-1F938267AA8E}" srcOrd="0" destOrd="0" presId="urn:microsoft.com/office/officeart/2005/8/layout/process5"/>
    <dgm:cxn modelId="{2C3728DB-5D84-4BC7-B51F-AEFB8C7097CA}" type="presParOf" srcId="{3B87F6AF-0959-4B70-A730-B52CF298177D}" destId="{DD76FF17-35F0-4C55-A807-B0E906DEA635}" srcOrd="24" destOrd="0" presId="urn:microsoft.com/office/officeart/2005/8/layout/process5"/>
    <dgm:cxn modelId="{C355FDA0-4189-4C59-AECC-0AD3EBEE7C32}" type="presParOf" srcId="{3B87F6AF-0959-4B70-A730-B52CF298177D}" destId="{46243D54-57C4-456C-AE84-6641B3C8AD71}" srcOrd="25" destOrd="0" presId="urn:microsoft.com/office/officeart/2005/8/layout/process5"/>
    <dgm:cxn modelId="{195A5929-8AF7-4B08-A1BF-D466C987441C}" type="presParOf" srcId="{46243D54-57C4-456C-AE84-6641B3C8AD71}" destId="{6E91187A-FC32-42A8-B920-B995277CD777}" srcOrd="0" destOrd="0" presId="urn:microsoft.com/office/officeart/2005/8/layout/process5"/>
    <dgm:cxn modelId="{BC992837-5C3A-467E-95B1-FE61BB4D3CF6}" type="presParOf" srcId="{3B87F6AF-0959-4B70-A730-B52CF298177D}" destId="{35E3416A-F7AA-4761-8EEB-56C8B3F9A369}" srcOrd="26" destOrd="0" presId="urn:microsoft.com/office/officeart/2005/8/layout/process5"/>
    <dgm:cxn modelId="{BEC64481-4BAF-4DFA-A3F6-DAF90AEC8E96}" type="presParOf" srcId="{3B87F6AF-0959-4B70-A730-B52CF298177D}" destId="{15A9F7C7-A625-40FF-9BCA-A53849087CAF}" srcOrd="27" destOrd="0" presId="urn:microsoft.com/office/officeart/2005/8/layout/process5"/>
    <dgm:cxn modelId="{1AD4F7D5-173B-47F6-B1DB-768DB3FEB48E}" type="presParOf" srcId="{15A9F7C7-A625-40FF-9BCA-A53849087CAF}" destId="{C8B2CA31-A8D8-45DC-B93F-69DBCB47066F}" srcOrd="0" destOrd="0" presId="urn:microsoft.com/office/officeart/2005/8/layout/process5"/>
    <dgm:cxn modelId="{C136E4A5-5F9E-4694-82B1-DBCB09C18F7F}" type="presParOf" srcId="{3B87F6AF-0959-4B70-A730-B52CF298177D}" destId="{6D2F463D-C465-45CC-AC9D-1DE140CB36C2}" srcOrd="28" destOrd="0" presId="urn:microsoft.com/office/officeart/2005/8/layout/process5"/>
    <dgm:cxn modelId="{F373FE82-4A52-4571-B850-AF6BDD2DB85C}" type="presParOf" srcId="{3B87F6AF-0959-4B70-A730-B52CF298177D}" destId="{6324B6E3-A3D3-4337-A824-54F96C7CBE6A}" srcOrd="29" destOrd="0" presId="urn:microsoft.com/office/officeart/2005/8/layout/process5"/>
    <dgm:cxn modelId="{CCE531D1-1DC0-4D98-A025-32BCAC9ECBDF}" type="presParOf" srcId="{6324B6E3-A3D3-4337-A824-54F96C7CBE6A}" destId="{52A1454C-EAB8-4188-8915-C88587DC378B}" srcOrd="0" destOrd="0" presId="urn:microsoft.com/office/officeart/2005/8/layout/process5"/>
    <dgm:cxn modelId="{B55A8F80-0993-440F-A63C-F4C0D4FEB8EF}" type="presParOf" srcId="{3B87F6AF-0959-4B70-A730-B52CF298177D}" destId="{108B29F9-1AE5-4270-9E22-FA96EC687FC1}" srcOrd="30" destOrd="0" presId="urn:microsoft.com/office/officeart/2005/8/layout/process5"/>
    <dgm:cxn modelId="{C57054E3-42B9-4CE1-934F-464C7F3268D6}" type="presParOf" srcId="{3B87F6AF-0959-4B70-A730-B52CF298177D}" destId="{5DB447DB-65FE-4D8A-A1AD-3D85CD7ACB93}" srcOrd="31" destOrd="0" presId="urn:microsoft.com/office/officeart/2005/8/layout/process5"/>
    <dgm:cxn modelId="{15B7B9F5-E667-430D-A3B8-8939CA089781}" type="presParOf" srcId="{5DB447DB-65FE-4D8A-A1AD-3D85CD7ACB93}" destId="{EC4103BB-BB63-42F0-98A1-3CBFC8F592A6}" srcOrd="0" destOrd="0" presId="urn:microsoft.com/office/officeart/2005/8/layout/process5"/>
    <dgm:cxn modelId="{84C05B3E-419F-4C9E-92A9-D52E24F975BA}" type="presParOf" srcId="{3B87F6AF-0959-4B70-A730-B52CF298177D}" destId="{0E890659-B3CB-454B-B999-8836C4AB3DFF}" srcOrd="32" destOrd="0" presId="urn:microsoft.com/office/officeart/2005/8/layout/process5"/>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7E57AF-0587-449A-A755-B1B96DEF2BD2}">
      <dsp:nvSpPr>
        <dsp:cNvPr id="0" name=""/>
        <dsp:cNvSpPr/>
      </dsp:nvSpPr>
      <dsp:spPr>
        <a:xfrm>
          <a:off x="2844847" y="0"/>
          <a:ext cx="2438304" cy="1354613"/>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IN" altLang="en-US" sz="1800" kern="1200" dirty="0">
              <a:latin typeface="Times New Roman" panose="02020603050405020304" charset="0"/>
              <a:cs typeface="Times New Roman" panose="02020603050405020304" charset="0"/>
            </a:rPr>
            <a:t>Starting point</a:t>
          </a:r>
        </a:p>
        <a:p>
          <a:pPr lvl="0" algn="ctr" defTabSz="800100">
            <a:lnSpc>
              <a:spcPct val="100000"/>
            </a:lnSpc>
            <a:spcBef>
              <a:spcPct val="0"/>
            </a:spcBef>
            <a:spcAft>
              <a:spcPct val="35000"/>
            </a:spcAft>
          </a:pPr>
          <a:r>
            <a:rPr lang="en-IN" altLang="en-US" sz="1800" kern="1200" dirty="0" smtClean="0">
              <a:latin typeface="Times New Roman" panose="02020603050405020304" charset="0"/>
              <a:cs typeface="Times New Roman" panose="02020603050405020304" charset="0"/>
            </a:rPr>
            <a:t>OPD/ADMISSION</a:t>
          </a:r>
          <a:endParaRPr lang="en-IN" altLang="en-US" sz="1800" kern="1200" dirty="0">
            <a:latin typeface="Times New Roman" panose="02020603050405020304" charset="0"/>
            <a:cs typeface="Times New Roman" panose="02020603050405020304" charset="0"/>
          </a:endParaRPr>
        </a:p>
      </dsp:txBody>
      <dsp:txXfrm>
        <a:off x="2844847" y="0"/>
        <a:ext cx="2438304" cy="1354613"/>
      </dsp:txXfrm>
    </dsp:sp>
    <dsp:sp modelId="{11477A19-6F59-488F-BD44-5E3FBE8E3386}">
      <dsp:nvSpPr>
        <dsp:cNvPr id="0" name=""/>
        <dsp:cNvSpPr/>
      </dsp:nvSpPr>
      <dsp:spPr>
        <a:xfrm rot="5400000">
          <a:off x="3810009" y="1388479"/>
          <a:ext cx="507980" cy="609576"/>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100000"/>
            </a:lnSpc>
            <a:spcBef>
              <a:spcPct val="0"/>
            </a:spcBef>
            <a:spcAft>
              <a:spcPct val="35000"/>
            </a:spcAft>
          </a:pPr>
          <a:endParaRPr lang="en-US" sz="1800" kern="1200">
            <a:latin typeface="Times New Roman" panose="02020603050405020304" charset="0"/>
            <a:cs typeface="Times New Roman" panose="02020603050405020304" charset="0"/>
          </a:endParaRPr>
        </a:p>
      </dsp:txBody>
      <dsp:txXfrm rot="5400000">
        <a:off x="3810009" y="1388479"/>
        <a:ext cx="507980" cy="609576"/>
      </dsp:txXfrm>
    </dsp:sp>
    <dsp:sp modelId="{353C71C7-5E8B-4565-86BF-B755B524B25E}">
      <dsp:nvSpPr>
        <dsp:cNvPr id="0" name=""/>
        <dsp:cNvSpPr/>
      </dsp:nvSpPr>
      <dsp:spPr>
        <a:xfrm>
          <a:off x="2844847" y="2031920"/>
          <a:ext cx="2438304" cy="1354613"/>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IN" altLang="en-US" sz="1800" kern="1200">
              <a:latin typeface="Times New Roman" panose="02020603050405020304" charset="0"/>
              <a:cs typeface="Times New Roman" panose="02020603050405020304" charset="0"/>
            </a:rPr>
            <a:t>Stay in Hospital</a:t>
          </a:r>
        </a:p>
      </dsp:txBody>
      <dsp:txXfrm>
        <a:off x="2844847" y="2031920"/>
        <a:ext cx="2438304" cy="1354613"/>
      </dsp:txXfrm>
    </dsp:sp>
    <dsp:sp modelId="{06ECC167-6368-4F79-84C6-65D90B9BC4A6}">
      <dsp:nvSpPr>
        <dsp:cNvPr id="0" name=""/>
        <dsp:cNvSpPr/>
      </dsp:nvSpPr>
      <dsp:spPr>
        <a:xfrm rot="5400000">
          <a:off x="3810009" y="3420399"/>
          <a:ext cx="507980" cy="609576"/>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100000"/>
            </a:lnSpc>
            <a:spcBef>
              <a:spcPct val="0"/>
            </a:spcBef>
            <a:spcAft>
              <a:spcPct val="35000"/>
            </a:spcAft>
          </a:pPr>
          <a:endParaRPr lang="en-US" sz="1800" kern="1200">
            <a:latin typeface="Times New Roman" panose="02020603050405020304" charset="0"/>
            <a:cs typeface="Times New Roman" panose="02020603050405020304" charset="0"/>
          </a:endParaRPr>
        </a:p>
      </dsp:txBody>
      <dsp:txXfrm rot="5400000">
        <a:off x="3810009" y="3420399"/>
        <a:ext cx="507980" cy="609576"/>
      </dsp:txXfrm>
    </dsp:sp>
    <dsp:sp modelId="{93DEFB83-998E-4F52-9267-01422D869D93}">
      <dsp:nvSpPr>
        <dsp:cNvPr id="0" name=""/>
        <dsp:cNvSpPr/>
      </dsp:nvSpPr>
      <dsp:spPr>
        <a:xfrm>
          <a:off x="2844847" y="4063841"/>
          <a:ext cx="2438304" cy="1354613"/>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IN" altLang="en-US" sz="1800" kern="1200">
              <a:latin typeface="Times New Roman" panose="02020603050405020304" charset="0"/>
              <a:cs typeface="Times New Roman" panose="02020603050405020304" charset="0"/>
            </a:rPr>
            <a:t>Last Point</a:t>
          </a:r>
        </a:p>
        <a:p>
          <a:pPr lvl="0" algn="ctr" defTabSz="800100">
            <a:lnSpc>
              <a:spcPct val="100000"/>
            </a:lnSpc>
            <a:spcBef>
              <a:spcPct val="0"/>
            </a:spcBef>
            <a:spcAft>
              <a:spcPct val="35000"/>
            </a:spcAft>
          </a:pPr>
          <a:r>
            <a:rPr lang="en-IN" altLang="en-US" sz="1800" kern="1200">
              <a:latin typeface="Times New Roman" panose="02020603050405020304" charset="0"/>
              <a:cs typeface="Times New Roman" panose="02020603050405020304" charset="0"/>
            </a:rPr>
            <a:t>DISCHARGE</a:t>
          </a:r>
        </a:p>
      </dsp:txBody>
      <dsp:txXfrm>
        <a:off x="2844847" y="4063841"/>
        <a:ext cx="2438304" cy="135461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132662-1BC5-477F-B884-572B156621D2}">
      <dsp:nvSpPr>
        <dsp:cNvPr id="0" name=""/>
        <dsp:cNvSpPr/>
      </dsp:nvSpPr>
      <dsp:spPr>
        <a:xfrm rot="16200000">
          <a:off x="1971374" y="-1971374"/>
          <a:ext cx="1177000" cy="511974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N" sz="2000" kern="1200" dirty="0">
              <a:latin typeface="Times New Roman" panose="02020603050405020304" pitchFamily="18" charset="0"/>
              <a:cs typeface="Times New Roman" panose="02020603050405020304" pitchFamily="18" charset="0"/>
            </a:rPr>
            <a:t>How prompt were you attended at the pharmacy (As per queue management)</a:t>
          </a:r>
        </a:p>
      </dsp:txBody>
      <dsp:txXfrm rot="16200000">
        <a:off x="2118499" y="-2118499"/>
        <a:ext cx="882750" cy="5119748"/>
      </dsp:txXfrm>
    </dsp:sp>
    <dsp:sp modelId="{9F379C52-20A8-4C84-BB63-8FEF461E36FA}">
      <dsp:nvSpPr>
        <dsp:cNvPr id="0" name=""/>
        <dsp:cNvSpPr/>
      </dsp:nvSpPr>
      <dsp:spPr>
        <a:xfrm>
          <a:off x="5119748" y="0"/>
          <a:ext cx="5119748" cy="1177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N" sz="2000" kern="1200" dirty="0">
              <a:latin typeface="Times New Roman" panose="02020603050405020304" pitchFamily="18" charset="0"/>
              <a:cs typeface="Times New Roman" panose="02020603050405020304" pitchFamily="18" charset="0"/>
            </a:rPr>
            <a:t>Availability of the prescribed medicine</a:t>
          </a:r>
        </a:p>
      </dsp:txBody>
      <dsp:txXfrm>
        <a:off x="5119748" y="0"/>
        <a:ext cx="5119748" cy="882750"/>
      </dsp:txXfrm>
    </dsp:sp>
    <dsp:sp modelId="{C8B037E6-7F18-4B8F-B5C8-BAB466AC0632}">
      <dsp:nvSpPr>
        <dsp:cNvPr id="0" name=""/>
        <dsp:cNvSpPr/>
      </dsp:nvSpPr>
      <dsp:spPr>
        <a:xfrm rot="10800000">
          <a:off x="0" y="1177000"/>
          <a:ext cx="5119748" cy="1177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N" sz="2000" kern="1200" dirty="0">
              <a:latin typeface="Times New Roman" panose="02020603050405020304" pitchFamily="18" charset="0"/>
              <a:cs typeface="Times New Roman" panose="02020603050405020304" pitchFamily="18" charset="0"/>
            </a:rPr>
            <a:t>Pharmacy Experience</a:t>
          </a:r>
        </a:p>
      </dsp:txBody>
      <dsp:txXfrm rot="10800000">
        <a:off x="0" y="1471250"/>
        <a:ext cx="5119748" cy="882750"/>
      </dsp:txXfrm>
    </dsp:sp>
    <dsp:sp modelId="{D36C1484-EE32-46F3-853D-D54BB100DB7F}">
      <dsp:nvSpPr>
        <dsp:cNvPr id="0" name=""/>
        <dsp:cNvSpPr/>
      </dsp:nvSpPr>
      <dsp:spPr>
        <a:xfrm rot="5400000">
          <a:off x="7091123" y="-794373"/>
          <a:ext cx="1177000" cy="511974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N" sz="2000" kern="1200" dirty="0">
              <a:latin typeface="Times New Roman" panose="02020603050405020304" pitchFamily="18" charset="0"/>
              <a:cs typeface="Times New Roman" panose="02020603050405020304" pitchFamily="18" charset="0"/>
            </a:rPr>
            <a:t>Courtesy &amp; Behaviour of the Pharmacy Staff</a:t>
          </a:r>
        </a:p>
      </dsp:txBody>
      <dsp:txXfrm rot="5400000">
        <a:off x="7238248" y="-647248"/>
        <a:ext cx="882750" cy="5119748"/>
      </dsp:txXfrm>
    </dsp:sp>
    <dsp:sp modelId="{90211504-BC47-4393-B5ED-C3997FDD161E}">
      <dsp:nvSpPr>
        <dsp:cNvPr id="0" name=""/>
        <dsp:cNvSpPr/>
      </dsp:nvSpPr>
      <dsp:spPr>
        <a:xfrm>
          <a:off x="2682297" y="795720"/>
          <a:ext cx="4874902" cy="76256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a:latin typeface="Times New Roman" panose="02020603050405020304" pitchFamily="18" charset="0"/>
              <a:cs typeface="Times New Roman" panose="02020603050405020304" pitchFamily="18" charset="0"/>
            </a:rPr>
            <a:t>1.Excellent		2. Good</a:t>
          </a:r>
        </a:p>
        <a:p>
          <a:pPr lvl="0" algn="ctr" defTabSz="889000">
            <a:lnSpc>
              <a:spcPct val="90000"/>
            </a:lnSpc>
            <a:spcBef>
              <a:spcPct val="0"/>
            </a:spcBef>
            <a:spcAft>
              <a:spcPct val="35000"/>
            </a:spcAft>
          </a:pPr>
          <a:r>
            <a:rPr lang="en-IN" sz="2000" kern="1200" dirty="0">
              <a:latin typeface="Times New Roman" panose="02020603050405020304" pitchFamily="18" charset="0"/>
              <a:cs typeface="Times New Roman" panose="02020603050405020304" pitchFamily="18" charset="0"/>
            </a:rPr>
            <a:t>3. </a:t>
          </a:r>
          <a:r>
            <a:rPr lang="en-IN" sz="2000" kern="1200">
              <a:latin typeface="Times New Roman" panose="02020603050405020304" pitchFamily="18" charset="0"/>
              <a:cs typeface="Times New Roman" panose="02020603050405020304" pitchFamily="18" charset="0"/>
            </a:rPr>
            <a:t>Average		4</a:t>
          </a:r>
          <a:r>
            <a:rPr lang="en-IN" sz="2000" kern="1200" dirty="0">
              <a:latin typeface="Times New Roman" panose="02020603050405020304" pitchFamily="18" charset="0"/>
              <a:cs typeface="Times New Roman" panose="02020603050405020304" pitchFamily="18" charset="0"/>
            </a:rPr>
            <a:t>. Poor</a:t>
          </a:r>
        </a:p>
      </dsp:txBody>
      <dsp:txXfrm>
        <a:off x="2682297" y="795720"/>
        <a:ext cx="4874902" cy="7625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1D6B47-D124-4EEA-899C-B3BAE4612E41}">
      <dsp:nvSpPr>
        <dsp:cNvPr id="0" name=""/>
        <dsp:cNvSpPr/>
      </dsp:nvSpPr>
      <dsp:spPr>
        <a:xfrm>
          <a:off x="980835" y="273"/>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Patient enters the Pharmacy</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980835" y="273"/>
        <a:ext cx="1518203" cy="910922"/>
      </dsp:txXfrm>
    </dsp:sp>
    <dsp:sp modelId="{1AC47CE7-A3BB-4E1E-8CD1-4BD5F563A364}">
      <dsp:nvSpPr>
        <dsp:cNvPr id="0" name=""/>
        <dsp:cNvSpPr/>
      </dsp:nvSpPr>
      <dsp:spPr>
        <a:xfrm>
          <a:off x="2632641" y="267477"/>
          <a:ext cx="321859" cy="376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IN" sz="900" b="1" kern="1200"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2632641" y="267477"/>
        <a:ext cx="321859" cy="376514"/>
      </dsp:txXfrm>
    </dsp:sp>
    <dsp:sp modelId="{BA3D7F02-4250-4602-9683-36F2771F570A}">
      <dsp:nvSpPr>
        <dsp:cNvPr id="0" name=""/>
        <dsp:cNvSpPr/>
      </dsp:nvSpPr>
      <dsp:spPr>
        <a:xfrm>
          <a:off x="3106320" y="273"/>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Greet the Patient</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3106320" y="273"/>
        <a:ext cx="1518203" cy="910922"/>
      </dsp:txXfrm>
    </dsp:sp>
    <dsp:sp modelId="{1AC4DC44-8A85-4F31-B78F-3394B6258117}">
      <dsp:nvSpPr>
        <dsp:cNvPr id="0" name=""/>
        <dsp:cNvSpPr/>
      </dsp:nvSpPr>
      <dsp:spPr>
        <a:xfrm>
          <a:off x="4758126" y="267477"/>
          <a:ext cx="321859" cy="376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IN" sz="900" b="1" kern="1200"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4758126" y="267477"/>
        <a:ext cx="321859" cy="376514"/>
      </dsp:txXfrm>
    </dsp:sp>
    <dsp:sp modelId="{5EBAD655-E73D-436D-AD64-84E4C1A9C19E}">
      <dsp:nvSpPr>
        <dsp:cNvPr id="0" name=""/>
        <dsp:cNvSpPr/>
      </dsp:nvSpPr>
      <dsp:spPr>
        <a:xfrm>
          <a:off x="5231806" y="273"/>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Take the prescription slip</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5231806" y="273"/>
        <a:ext cx="1518203" cy="910922"/>
      </dsp:txXfrm>
    </dsp:sp>
    <dsp:sp modelId="{CB44F150-720E-4AEE-B1B0-A13B19973BBA}">
      <dsp:nvSpPr>
        <dsp:cNvPr id="0" name=""/>
        <dsp:cNvSpPr/>
      </dsp:nvSpPr>
      <dsp:spPr>
        <a:xfrm>
          <a:off x="6883611" y="267477"/>
          <a:ext cx="321859" cy="376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IN" sz="900" b="1" kern="1200"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6883611" y="267477"/>
        <a:ext cx="321859" cy="376514"/>
      </dsp:txXfrm>
    </dsp:sp>
    <dsp:sp modelId="{FAE4E262-1A99-4F9A-AA28-959412E853C8}">
      <dsp:nvSpPr>
        <dsp:cNvPr id="0" name=""/>
        <dsp:cNvSpPr/>
      </dsp:nvSpPr>
      <dsp:spPr>
        <a:xfrm>
          <a:off x="7357291" y="273"/>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Ask the patient to wait and sit on the seats available for the patients</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7357291" y="273"/>
        <a:ext cx="1518203" cy="910922"/>
      </dsp:txXfrm>
    </dsp:sp>
    <dsp:sp modelId="{A0357B5A-BC65-461E-8EF0-23F15EC74B0F}">
      <dsp:nvSpPr>
        <dsp:cNvPr id="0" name=""/>
        <dsp:cNvSpPr/>
      </dsp:nvSpPr>
      <dsp:spPr>
        <a:xfrm>
          <a:off x="9009097" y="267477"/>
          <a:ext cx="321859" cy="376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IN" sz="900" b="1" kern="1200"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9009097" y="267477"/>
        <a:ext cx="321859" cy="376514"/>
      </dsp:txXfrm>
    </dsp:sp>
    <dsp:sp modelId="{C7CF4655-94E8-4775-BE77-2CAF6B385E9C}">
      <dsp:nvSpPr>
        <dsp:cNvPr id="0" name=""/>
        <dsp:cNvSpPr/>
      </dsp:nvSpPr>
      <dsp:spPr>
        <a:xfrm>
          <a:off x="9482776" y="273"/>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Collect the items</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9482776" y="273"/>
        <a:ext cx="1518203" cy="910922"/>
      </dsp:txXfrm>
    </dsp:sp>
    <dsp:sp modelId="{EA4A1FAB-46E7-40F1-ABE1-A179E22E1DD6}">
      <dsp:nvSpPr>
        <dsp:cNvPr id="0" name=""/>
        <dsp:cNvSpPr/>
      </dsp:nvSpPr>
      <dsp:spPr>
        <a:xfrm rot="5400000">
          <a:off x="10080948" y="1017469"/>
          <a:ext cx="321859" cy="376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IN" sz="900" b="1" kern="1200"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rot="5400000">
        <a:off x="10080948" y="1017469"/>
        <a:ext cx="321859" cy="376514"/>
      </dsp:txXfrm>
    </dsp:sp>
    <dsp:sp modelId="{D20C49F1-E512-4488-8EF7-BF0DEFF630ED}">
      <dsp:nvSpPr>
        <dsp:cNvPr id="0" name=""/>
        <dsp:cNvSpPr/>
      </dsp:nvSpPr>
      <dsp:spPr>
        <a:xfrm>
          <a:off x="9482776" y="1518477"/>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case of non-availability, Call the doctor whether substitutes can be dispensed</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9482776" y="1518477"/>
        <a:ext cx="1518203" cy="910922"/>
      </dsp:txXfrm>
    </dsp:sp>
    <dsp:sp modelId="{574E82CB-9145-458B-947E-B4FAEBC33903}">
      <dsp:nvSpPr>
        <dsp:cNvPr id="0" name=""/>
        <dsp:cNvSpPr/>
      </dsp:nvSpPr>
      <dsp:spPr>
        <a:xfrm rot="10800000">
          <a:off x="9027315" y="1785680"/>
          <a:ext cx="321859" cy="376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IN" sz="900" b="1" kern="1200"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rot="10800000">
        <a:off x="9027315" y="1785680"/>
        <a:ext cx="321859" cy="376514"/>
      </dsp:txXfrm>
    </dsp:sp>
    <dsp:sp modelId="{4FCEE033-3F62-4489-B187-2D325D991C6C}">
      <dsp:nvSpPr>
        <dsp:cNvPr id="0" name=""/>
        <dsp:cNvSpPr/>
      </dsp:nvSpPr>
      <dsp:spPr>
        <a:xfrm>
          <a:off x="7357291" y="1518477"/>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Call the patient and apologize for longer wait</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7357291" y="1518477"/>
        <a:ext cx="1518203" cy="910922"/>
      </dsp:txXfrm>
    </dsp:sp>
    <dsp:sp modelId="{6449C2BC-8530-4ADA-AC2F-5FF53691EECA}">
      <dsp:nvSpPr>
        <dsp:cNvPr id="0" name=""/>
        <dsp:cNvSpPr/>
      </dsp:nvSpPr>
      <dsp:spPr>
        <a:xfrm rot="10800000">
          <a:off x="6901830" y="1785680"/>
          <a:ext cx="321859" cy="376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IN" sz="900" b="1" kern="1200"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rot="10800000">
        <a:off x="6901830" y="1785680"/>
        <a:ext cx="321859" cy="376514"/>
      </dsp:txXfrm>
    </dsp:sp>
    <dsp:sp modelId="{E7450929-9651-40AA-B419-DB1A12365CFF}">
      <dsp:nvSpPr>
        <dsp:cNvPr id="0" name=""/>
        <dsp:cNvSpPr/>
      </dsp:nvSpPr>
      <dsp:spPr>
        <a:xfrm>
          <a:off x="5231806" y="1518477"/>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Inform about non-availability of medicines</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5231806" y="1518477"/>
        <a:ext cx="1518203" cy="910922"/>
      </dsp:txXfrm>
    </dsp:sp>
    <dsp:sp modelId="{3C549F30-3CBB-453F-9A68-134681F3CC9D}">
      <dsp:nvSpPr>
        <dsp:cNvPr id="0" name=""/>
        <dsp:cNvSpPr/>
      </dsp:nvSpPr>
      <dsp:spPr>
        <a:xfrm rot="10800000">
          <a:off x="4776345" y="1785680"/>
          <a:ext cx="321859" cy="376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IN" sz="900" b="1" kern="1200"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rot="10800000">
        <a:off x="4776345" y="1785680"/>
        <a:ext cx="321859" cy="376514"/>
      </dsp:txXfrm>
    </dsp:sp>
    <dsp:sp modelId="{6DCDD629-A078-4E94-B900-FAFB41EB621B}">
      <dsp:nvSpPr>
        <dsp:cNvPr id="0" name=""/>
        <dsp:cNvSpPr/>
      </dsp:nvSpPr>
      <dsp:spPr>
        <a:xfrm>
          <a:off x="3106320" y="1518477"/>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Educate the patient about substitutes available</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3106320" y="1518477"/>
        <a:ext cx="1518203" cy="910922"/>
      </dsp:txXfrm>
    </dsp:sp>
    <dsp:sp modelId="{37835FF6-D044-43E7-9FF1-C160CCA6D972}">
      <dsp:nvSpPr>
        <dsp:cNvPr id="0" name=""/>
        <dsp:cNvSpPr/>
      </dsp:nvSpPr>
      <dsp:spPr>
        <a:xfrm rot="10800000">
          <a:off x="2650859" y="1785680"/>
          <a:ext cx="321859" cy="376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IN" sz="900" b="1" kern="1200"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rot="10800000">
        <a:off x="2650859" y="1785680"/>
        <a:ext cx="321859" cy="376514"/>
      </dsp:txXfrm>
    </dsp:sp>
    <dsp:sp modelId="{222B92A2-25BD-44E8-A98A-2CF99DA418FA}">
      <dsp:nvSpPr>
        <dsp:cNvPr id="0" name=""/>
        <dsp:cNvSpPr/>
      </dsp:nvSpPr>
      <dsp:spPr>
        <a:xfrm>
          <a:off x="980835" y="1518477"/>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Call the doctor in case patient is not convinced for substitutes</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980835" y="1518477"/>
        <a:ext cx="1518203" cy="910922"/>
      </dsp:txXfrm>
    </dsp:sp>
    <dsp:sp modelId="{8F0284D8-438F-431E-AFDE-7DF331B65715}">
      <dsp:nvSpPr>
        <dsp:cNvPr id="0" name=""/>
        <dsp:cNvSpPr/>
      </dsp:nvSpPr>
      <dsp:spPr>
        <a:xfrm rot="5400000">
          <a:off x="1579007" y="2535673"/>
          <a:ext cx="321859" cy="376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IN" sz="900" b="1" kern="1200"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rot="5400000">
        <a:off x="1579007" y="2535673"/>
        <a:ext cx="321859" cy="376514"/>
      </dsp:txXfrm>
    </dsp:sp>
    <dsp:sp modelId="{3B83A90D-10DD-4C95-9FF8-0EE3A45D2A72}">
      <dsp:nvSpPr>
        <dsp:cNvPr id="0" name=""/>
        <dsp:cNvSpPr/>
      </dsp:nvSpPr>
      <dsp:spPr>
        <a:xfrm>
          <a:off x="980835" y="3036680"/>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Educate the patient about doses and how they are supposed to be taken</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980835" y="3036680"/>
        <a:ext cx="1518203" cy="910922"/>
      </dsp:txXfrm>
    </dsp:sp>
    <dsp:sp modelId="{972F35A0-1675-468D-966D-7DC77E63CC86}">
      <dsp:nvSpPr>
        <dsp:cNvPr id="0" name=""/>
        <dsp:cNvSpPr/>
      </dsp:nvSpPr>
      <dsp:spPr>
        <a:xfrm>
          <a:off x="2632641" y="3303884"/>
          <a:ext cx="321859" cy="376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IN" sz="900" b="1" kern="1200"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2632641" y="3303884"/>
        <a:ext cx="321859" cy="376514"/>
      </dsp:txXfrm>
    </dsp:sp>
    <dsp:sp modelId="{26F8D518-8A40-4045-9CFB-C8B3693A8ADE}">
      <dsp:nvSpPr>
        <dsp:cNvPr id="0" name=""/>
        <dsp:cNvSpPr/>
      </dsp:nvSpPr>
      <dsp:spPr>
        <a:xfrm>
          <a:off x="3106320" y="3036680"/>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Ask the patient to visit the billing counter (Counter no.5) for billing</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3106320" y="3036680"/>
        <a:ext cx="1518203" cy="910922"/>
      </dsp:txXfrm>
    </dsp:sp>
    <dsp:sp modelId="{62981120-3208-40BB-84A3-299CF7C20C69}">
      <dsp:nvSpPr>
        <dsp:cNvPr id="0" name=""/>
        <dsp:cNvSpPr/>
      </dsp:nvSpPr>
      <dsp:spPr>
        <a:xfrm>
          <a:off x="4758126" y="3303884"/>
          <a:ext cx="321859" cy="376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IN" sz="900" b="1" kern="1200"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4758126" y="3303884"/>
        <a:ext cx="321859" cy="376514"/>
      </dsp:txXfrm>
    </dsp:sp>
    <dsp:sp modelId="{DD76FF17-35F0-4C55-A807-B0E906DEA635}">
      <dsp:nvSpPr>
        <dsp:cNvPr id="0" name=""/>
        <dsp:cNvSpPr/>
      </dsp:nvSpPr>
      <dsp:spPr>
        <a:xfrm>
          <a:off x="5231806" y="3036680"/>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Ask the mode of payment</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5231806" y="3036680"/>
        <a:ext cx="1518203" cy="910922"/>
      </dsp:txXfrm>
    </dsp:sp>
    <dsp:sp modelId="{46243D54-57C4-456C-AE84-6641B3C8AD71}">
      <dsp:nvSpPr>
        <dsp:cNvPr id="0" name=""/>
        <dsp:cNvSpPr/>
      </dsp:nvSpPr>
      <dsp:spPr>
        <a:xfrm>
          <a:off x="6883611" y="3303884"/>
          <a:ext cx="321859" cy="376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IN" sz="900" b="1" kern="1200"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6883611" y="3303884"/>
        <a:ext cx="321859" cy="376514"/>
      </dsp:txXfrm>
    </dsp:sp>
    <dsp:sp modelId="{35E3416A-F7AA-4761-8EEB-56C8B3F9A369}">
      <dsp:nvSpPr>
        <dsp:cNvPr id="0" name=""/>
        <dsp:cNvSpPr/>
      </dsp:nvSpPr>
      <dsp:spPr>
        <a:xfrm>
          <a:off x="7357291" y="3036680"/>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Suggest Hybrid Mode of Payment, if required</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7357291" y="3036680"/>
        <a:ext cx="1518203" cy="910922"/>
      </dsp:txXfrm>
    </dsp:sp>
    <dsp:sp modelId="{15A9F7C7-A625-40FF-9BCA-A53849087CAF}">
      <dsp:nvSpPr>
        <dsp:cNvPr id="0" name=""/>
        <dsp:cNvSpPr/>
      </dsp:nvSpPr>
      <dsp:spPr>
        <a:xfrm>
          <a:off x="9009097" y="3303884"/>
          <a:ext cx="321859" cy="376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IN" sz="900" b="1" kern="1200"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9009097" y="3303884"/>
        <a:ext cx="321859" cy="376514"/>
      </dsp:txXfrm>
    </dsp:sp>
    <dsp:sp modelId="{6D2F463D-C465-45CC-AC9D-1DE140CB36C2}">
      <dsp:nvSpPr>
        <dsp:cNvPr id="0" name=""/>
        <dsp:cNvSpPr/>
      </dsp:nvSpPr>
      <dsp:spPr>
        <a:xfrm>
          <a:off x="9482776" y="3036680"/>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Suggest Home delivery for items, if required</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9482776" y="3036680"/>
        <a:ext cx="1518203" cy="910922"/>
      </dsp:txXfrm>
    </dsp:sp>
    <dsp:sp modelId="{6324B6E3-A3D3-4337-A824-54F96C7CBE6A}">
      <dsp:nvSpPr>
        <dsp:cNvPr id="0" name=""/>
        <dsp:cNvSpPr/>
      </dsp:nvSpPr>
      <dsp:spPr>
        <a:xfrm rot="5400000">
          <a:off x="10080948" y="4053877"/>
          <a:ext cx="321859" cy="376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IN" sz="900" b="1" kern="1200"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rot="5400000">
        <a:off x="10080948" y="4053877"/>
        <a:ext cx="321859" cy="376514"/>
      </dsp:txXfrm>
    </dsp:sp>
    <dsp:sp modelId="{108B29F9-1AE5-4270-9E22-FA96EC687FC1}">
      <dsp:nvSpPr>
        <dsp:cNvPr id="0" name=""/>
        <dsp:cNvSpPr/>
      </dsp:nvSpPr>
      <dsp:spPr>
        <a:xfrm>
          <a:off x="9482776" y="4554884"/>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Generate the bill</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9482776" y="4554884"/>
        <a:ext cx="1518203" cy="910922"/>
      </dsp:txXfrm>
    </dsp:sp>
    <dsp:sp modelId="{5DB447DB-65FE-4D8A-A1AD-3D85CD7ACB93}">
      <dsp:nvSpPr>
        <dsp:cNvPr id="0" name=""/>
        <dsp:cNvSpPr/>
      </dsp:nvSpPr>
      <dsp:spPr>
        <a:xfrm rot="10800000">
          <a:off x="9027315" y="4822088"/>
          <a:ext cx="321859" cy="376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IN" sz="900" b="1" kern="1200" cap="none" spc="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rot="10800000">
        <a:off x="9027315" y="4822088"/>
        <a:ext cx="321859" cy="376514"/>
      </dsp:txXfrm>
    </dsp:sp>
    <dsp:sp modelId="{0E890659-B3CB-454B-B999-8836C4AB3DFF}">
      <dsp:nvSpPr>
        <dsp:cNvPr id="0" name=""/>
        <dsp:cNvSpPr/>
      </dsp:nvSpPr>
      <dsp:spPr>
        <a:xfrm>
          <a:off x="7357291" y="4554884"/>
          <a:ext cx="1518203" cy="91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Provide the bill to the patient and greet them.</a:t>
          </a:r>
          <a:endParaRPr lang="en-IN" sz="1100" b="1"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7357291" y="4554884"/>
        <a:ext cx="1518203" cy="9109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pPr/>
              <a:t>22-06-2022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pPr/>
              <a:t>‹#›</a:t>
            </a:fld>
            <a:endParaRPr lang="en-IN"/>
          </a:p>
        </p:txBody>
      </p:sp>
    </p:spTree>
    <p:extLst>
      <p:ext uri="{BB962C8B-B14F-4D97-AF65-F5344CB8AC3E}">
        <p14:creationId xmlns:p14="http://schemas.microsoft.com/office/powerpoint/2010/main" xmlns="" val="224947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147C0E5-F472-4823-852C-D183FA2F2488}" type="datetime1">
              <a:rPr lang="en-IN" smtClean="0"/>
              <a:pPr/>
              <a:t>22-06-2022</a:t>
            </a:fld>
            <a:endParaRPr lang="en-I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6AD20E6-394B-4DF0-96A5-9647FF39C943}" type="slidenum">
              <a:rPr lang="en-IN" smtClean="0"/>
              <a:pPr/>
              <a:t>‹#›</a:t>
            </a:fld>
            <a:endParaRPr lang="en-IN"/>
          </a:p>
        </p:txBody>
      </p:sp>
    </p:spTree>
    <p:extLst>
      <p:ext uri="{BB962C8B-B14F-4D97-AF65-F5344CB8AC3E}">
        <p14:creationId xmlns:p14="http://schemas.microsoft.com/office/powerpoint/2010/main" xmlns="" val="54422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DCF6C-BC1F-457E-8C73-045A403582E6}" type="datetime1">
              <a:rPr lang="en-IN" smtClean="0"/>
              <a:pPr/>
              <a:t>22-06-2022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xmlns="" val="326695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E070E-952C-41C9-9ABB-C56A7BE64D88}" type="datetime1">
              <a:rPr lang="en-IN" smtClean="0"/>
              <a:pPr/>
              <a:t>22-06-2022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xmlns="" val="233701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2FBC0-878C-4FB7-8E1F-1D6F6FF7C223}" type="datetime1">
              <a:rPr lang="en-IN" smtClean="0"/>
              <a:pPr/>
              <a:t>22-06-2022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xmlns="" val="326075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pPr/>
              <a:t>22-06-2022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xmlns="" val="131399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B6A866-57B6-4C39-8809-FBA78A30FCC9}" type="datetime1">
              <a:rPr lang="en-IN" smtClean="0"/>
              <a:pPr/>
              <a:t>22-06-2022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xmlns="" val="100275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34237-4DA9-498D-81CC-7DEBFDE0146A}" type="datetime1">
              <a:rPr lang="en-IN" smtClean="0"/>
              <a:pPr/>
              <a:t>22-06-2022</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xmlns="" val="75272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29E31-0E2B-4B8B-A4CD-804F6A5D47A9}" type="datetime1">
              <a:rPr lang="en-IN" smtClean="0"/>
              <a:pPr/>
              <a:t>22-06-2022</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xmlns="" val="304854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pPr/>
              <a:t>22-06-2022</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xmlns="" val="317253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C1C99E65-501E-4E79-B301-EC94E1C8867E}" type="datetime1">
              <a:rPr lang="en-IN" smtClean="0"/>
              <a:pPr/>
              <a:t>22-06-2022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6AD20E6-394B-4DF0-96A5-9647FF39C943}" type="slidenum">
              <a:rPr lang="en-IN" smtClean="0"/>
              <a:pPr/>
              <a:t>‹#›</a:t>
            </a:fld>
            <a:endParaRPr lang="en-IN"/>
          </a:p>
        </p:txBody>
      </p:sp>
    </p:spTree>
    <p:extLst>
      <p:ext uri="{BB962C8B-B14F-4D97-AF65-F5344CB8AC3E}">
        <p14:creationId xmlns:p14="http://schemas.microsoft.com/office/powerpoint/2010/main" xmlns="" val="305920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751C047-BE12-4A43-A323-58AFB768CD35}" type="datetime1">
              <a:rPr lang="en-IN" smtClean="0"/>
              <a:pPr/>
              <a:t>22-06-2022</a:t>
            </a:fld>
            <a:endParaRPr lang="en-IN"/>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a:t>You are not allowed to add slides to this presentation</a:t>
            </a:r>
            <a:endParaRPr lang="en-IN"/>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6AD20E6-394B-4DF0-96A5-9647FF39C943}" type="slidenum">
              <a:rPr lang="en-IN" smtClean="0"/>
              <a:pPr/>
              <a:t>‹#›</a:t>
            </a:fld>
            <a:endParaRPr lang="en-IN"/>
          </a:p>
        </p:txBody>
      </p:sp>
    </p:spTree>
    <p:extLst>
      <p:ext uri="{BB962C8B-B14F-4D97-AF65-F5344CB8AC3E}">
        <p14:creationId xmlns:p14="http://schemas.microsoft.com/office/powerpoint/2010/main" xmlns="" val="12061227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EA12769F-3E27-4D36-A194-1A84EAEDBFA1}" type="datetime1">
              <a:rPr lang="en-IN" smtClean="0"/>
              <a:pPr/>
              <a:t>22-06-2022</a:t>
            </a:fld>
            <a:endParaRPr lang="en-IN"/>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6AD20E6-394B-4DF0-96A5-9647FF39C943}" type="slidenum">
              <a:rPr lang="en-IN" smtClean="0"/>
              <a:pPr/>
              <a:t>‹#›</a:t>
            </a:fld>
            <a:endParaRPr lang="en-IN"/>
          </a:p>
        </p:txBody>
      </p:sp>
    </p:spTree>
    <p:extLst>
      <p:ext uri="{BB962C8B-B14F-4D97-AF65-F5344CB8AC3E}">
        <p14:creationId xmlns:p14="http://schemas.microsoft.com/office/powerpoint/2010/main" xmlns="" val="2869179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arehospitals.com/about-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075" y="2235200"/>
            <a:ext cx="11482070" cy="2387600"/>
          </a:xfrm>
        </p:spPr>
        <p:txBody>
          <a:bodyPr>
            <a:noAutofit/>
          </a:bodyPr>
          <a:lstStyle/>
          <a:p>
            <a:pPr algn="ctr"/>
            <a:r>
              <a:rPr lang="en-IN" sz="6000" spc="0" dirty="0">
                <a:ln w="0"/>
                <a:solidFill>
                  <a:schemeClr val="bg1"/>
                </a:solidFill>
                <a:effectLst>
                  <a:outerShdw blurRad="38100" dist="19050" dir="2700000" algn="tl" rotWithShape="0">
                    <a:schemeClr val="dk1">
                      <a:alpha val="40000"/>
                    </a:schemeClr>
                  </a:outerShdw>
                </a:effectLst>
              </a:rPr>
              <a:t>ROLE OF FEEDBACK MANAGEMENT SYSTEM IN IMPROVING PATIENT EXPERIENCE</a:t>
            </a:r>
            <a:br>
              <a:rPr lang="en-IN" sz="6000" spc="0" dirty="0">
                <a:ln w="0"/>
                <a:solidFill>
                  <a:schemeClr val="bg1"/>
                </a:solidFill>
                <a:effectLst>
                  <a:outerShdw blurRad="38100" dist="19050" dir="2700000" algn="tl" rotWithShape="0">
                    <a:schemeClr val="dk1">
                      <a:alpha val="40000"/>
                    </a:schemeClr>
                  </a:outerShdw>
                </a:effectLst>
              </a:rPr>
            </a:br>
            <a:r>
              <a:rPr lang="en-IN" sz="6000" spc="0" dirty="0">
                <a:ln w="0"/>
                <a:solidFill>
                  <a:schemeClr val="bg1"/>
                </a:solidFill>
                <a:effectLst>
                  <a:outerShdw blurRad="38100" dist="19050" dir="2700000" algn="tl" rotWithShape="0">
                    <a:schemeClr val="dk1">
                      <a:alpha val="40000"/>
                    </a:schemeClr>
                  </a:outerShdw>
                </a:effectLst>
              </a:rPr>
              <a:t>CARE HOSPITALS</a:t>
            </a:r>
          </a:p>
        </p:txBody>
      </p:sp>
      <p:sp>
        <p:nvSpPr>
          <p:cNvPr id="3" name="Subtitle 2"/>
          <p:cNvSpPr>
            <a:spLocks noGrp="1"/>
          </p:cNvSpPr>
          <p:nvPr>
            <p:ph type="subTitle" idx="1"/>
          </p:nvPr>
        </p:nvSpPr>
        <p:spPr>
          <a:xfrm>
            <a:off x="1524000" y="4700588"/>
            <a:ext cx="9144000" cy="1655762"/>
          </a:xfrm>
        </p:spPr>
        <p:txBody>
          <a:bodyPr>
            <a:normAutofit/>
          </a:bodyPr>
          <a:lstStyle/>
          <a:p>
            <a:r>
              <a:rPr lang="en-IN" sz="2800" b="1" dirty="0" err="1">
                <a:ln w="0"/>
                <a:solidFill>
                  <a:schemeClr val="tx1"/>
                </a:solidFill>
                <a:effectLst>
                  <a:outerShdw blurRad="38100" dist="19050" dir="2700000" algn="tl" rotWithShape="0">
                    <a:schemeClr val="dk1">
                      <a:alpha val="40000"/>
                    </a:schemeClr>
                  </a:outerShdw>
                </a:effectLst>
              </a:rPr>
              <a:t>Dr.</a:t>
            </a:r>
            <a:r>
              <a:rPr lang="en-IN" sz="2800" b="1" dirty="0">
                <a:ln w="0"/>
                <a:solidFill>
                  <a:schemeClr val="tx1"/>
                </a:solidFill>
                <a:effectLst>
                  <a:outerShdw blurRad="38100" dist="19050" dir="2700000" algn="tl" rotWithShape="0">
                    <a:schemeClr val="dk1">
                      <a:alpha val="40000"/>
                    </a:schemeClr>
                  </a:outerShdw>
                </a:effectLst>
              </a:rPr>
              <a:t> Amanpreet Kaur Ahuja</a:t>
            </a:r>
          </a:p>
          <a:p>
            <a:r>
              <a:rPr lang="en-IN" sz="2800" b="1" dirty="0">
                <a:ln w="0"/>
                <a:solidFill>
                  <a:schemeClr val="tx1"/>
                </a:solidFill>
                <a:effectLst>
                  <a:outerShdw blurRad="38100" dist="19050" dir="2700000" algn="tl" rotWithShape="0">
                    <a:schemeClr val="dk1">
                      <a:alpha val="40000"/>
                    </a:schemeClr>
                  </a:outerShdw>
                </a:effectLst>
              </a:rPr>
              <a:t>Mentor: </a:t>
            </a:r>
            <a:r>
              <a:rPr lang="en-IN" sz="2800" b="1" dirty="0" err="1">
                <a:ln w="0"/>
                <a:solidFill>
                  <a:schemeClr val="tx1"/>
                </a:solidFill>
                <a:effectLst>
                  <a:outerShdw blurRad="38100" dist="19050" dir="2700000" algn="tl" rotWithShape="0">
                    <a:schemeClr val="dk1">
                      <a:alpha val="40000"/>
                    </a:schemeClr>
                  </a:outerShdw>
                </a:effectLst>
              </a:rPr>
              <a:t>Dr.</a:t>
            </a:r>
            <a:r>
              <a:rPr lang="en-IN" sz="2800" b="1" dirty="0">
                <a:ln w="0"/>
                <a:solidFill>
                  <a:schemeClr val="tx1"/>
                </a:solidFill>
                <a:effectLst>
                  <a:outerShdw blurRad="38100" dist="19050" dir="2700000" algn="tl" rotWithShape="0">
                    <a:schemeClr val="dk1">
                      <a:alpha val="40000"/>
                    </a:schemeClr>
                  </a:outerShdw>
                </a:effectLst>
              </a:rPr>
              <a:t> </a:t>
            </a:r>
            <a:r>
              <a:rPr lang="en-IN" sz="2800" b="1" dirty="0" err="1">
                <a:ln w="0"/>
                <a:solidFill>
                  <a:schemeClr val="tx1"/>
                </a:solidFill>
                <a:effectLst>
                  <a:outerShdw blurRad="38100" dist="19050" dir="2700000" algn="tl" rotWithShape="0">
                    <a:schemeClr val="dk1">
                      <a:alpha val="40000"/>
                    </a:schemeClr>
                  </a:outerShdw>
                </a:effectLst>
              </a:rPr>
              <a:t>Preetha</a:t>
            </a:r>
            <a:r>
              <a:rPr lang="en-IN" sz="2800" b="1" dirty="0">
                <a:ln w="0"/>
                <a:solidFill>
                  <a:schemeClr val="tx1"/>
                </a:solidFill>
                <a:effectLst>
                  <a:outerShdw blurRad="38100" dist="19050" dir="2700000" algn="tl" rotWithShape="0">
                    <a:schemeClr val="dk1">
                      <a:alpha val="40000"/>
                    </a:schemeClr>
                  </a:outerShdw>
                </a:effectLst>
              </a:rPr>
              <a:t> G.S.</a:t>
            </a:r>
          </a:p>
          <a:p>
            <a:r>
              <a:rPr lang="en-IN" sz="2800" b="1" dirty="0">
                <a:ln w="0"/>
                <a:solidFill>
                  <a:schemeClr val="tx1"/>
                </a:solidFill>
                <a:effectLst>
                  <a:outerShdw blurRad="38100" dist="19050" dir="2700000" algn="tl" rotWithShape="0">
                    <a:schemeClr val="dk1">
                      <a:alpha val="40000"/>
                    </a:schemeClr>
                  </a:outerShdw>
                </a:effectLst>
              </a:rPr>
              <a:t>IIHMR Delhi</a:t>
            </a:r>
          </a:p>
        </p:txBody>
      </p:sp>
      <p:sp>
        <p:nvSpPr>
          <p:cNvPr id="4" name="Slide Number Placeholder 3"/>
          <p:cNvSpPr>
            <a:spLocks noGrp="1"/>
          </p:cNvSpPr>
          <p:nvPr>
            <p:ph type="sldNum" sz="quarter" idx="12"/>
          </p:nvPr>
        </p:nvSpPr>
        <p:spPr/>
        <p:txBody>
          <a:bodyPr/>
          <a:lstStyle/>
          <a:p>
            <a:fld id="{26AD20E6-394B-4DF0-96A5-9647FF39C943}" type="slidenum">
              <a:rPr lang="en-IN" smtClean="0"/>
              <a:pPr/>
              <a:t>1</a:t>
            </a:fld>
            <a:endParaRPr lang="en-IN"/>
          </a:p>
        </p:txBody>
      </p:sp>
      <p:pic>
        <p:nvPicPr>
          <p:cNvPr id="6" name="Picture 5">
            <a:extLst>
              <a:ext uri="{FF2B5EF4-FFF2-40B4-BE49-F238E27FC236}">
                <a16:creationId xmlns:a16="http://schemas.microsoft.com/office/drawing/2014/main" xmlns="" id="{AC81E17F-8EE0-DF1F-0914-3EBFD92ED44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4130"/>
            <a:ext cx="1607185" cy="7562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7006" y="303090"/>
            <a:ext cx="4584064" cy="1814096"/>
          </a:xfrm>
        </p:spPr>
        <p:txBody>
          <a:bodyPr>
            <a:normAutofit/>
          </a:bodyPr>
          <a:lstStyle/>
          <a:p>
            <a:pPr algn="ctr"/>
            <a:r>
              <a:rPr lang="en-IN" sz="4400" b="1" dirty="0"/>
              <a:t>Lacking points via Fishbone Analysis</a:t>
            </a:r>
          </a:p>
        </p:txBody>
      </p:sp>
      <p:sp>
        <p:nvSpPr>
          <p:cNvPr id="4" name="Slide Number Placeholder 3"/>
          <p:cNvSpPr>
            <a:spLocks noGrp="1"/>
          </p:cNvSpPr>
          <p:nvPr>
            <p:ph type="sldNum" sz="quarter" idx="12"/>
          </p:nvPr>
        </p:nvSpPr>
        <p:spPr/>
        <p:txBody>
          <a:bodyPr/>
          <a:lstStyle/>
          <a:p>
            <a:fld id="{26AD20E6-394B-4DF0-96A5-9647FF39C943}" type="slidenum">
              <a:rPr lang="en-IN" smtClean="0"/>
              <a:pPr/>
              <a:t>10</a:t>
            </a:fld>
            <a:endParaRPr lang="en-IN"/>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4130"/>
            <a:ext cx="1607185" cy="756285"/>
          </a:xfrm>
          <a:prstGeom prst="rect">
            <a:avLst/>
          </a:prstGeom>
        </p:spPr>
      </p:pic>
      <p:cxnSp>
        <p:nvCxnSpPr>
          <p:cNvPr id="6" name="Straight Connector 5">
            <a:extLst>
              <a:ext uri="{FF2B5EF4-FFF2-40B4-BE49-F238E27FC236}">
                <a16:creationId xmlns:a16="http://schemas.microsoft.com/office/drawing/2014/main" xmlns="" id="{C415ECC1-664C-AA3F-B379-71931DE6B443}"/>
              </a:ext>
            </a:extLst>
          </p:cNvPr>
          <p:cNvCxnSpPr>
            <a:cxnSpLocks/>
          </p:cNvCxnSpPr>
          <p:nvPr/>
        </p:nvCxnSpPr>
        <p:spPr>
          <a:xfrm>
            <a:off x="1272619" y="3638746"/>
            <a:ext cx="8634952" cy="0"/>
          </a:xfrm>
          <a:prstGeom prst="line">
            <a:avLst/>
          </a:prstGeom>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CAE4EC2-3E48-7334-2710-42DBE4BFE707}"/>
              </a:ext>
            </a:extLst>
          </p:cNvPr>
          <p:cNvCxnSpPr>
            <a:cxnSpLocks/>
          </p:cNvCxnSpPr>
          <p:nvPr/>
        </p:nvCxnSpPr>
        <p:spPr>
          <a:xfrm>
            <a:off x="3799002" y="1442301"/>
            <a:ext cx="1414021" cy="2196445"/>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E6F5F35-7617-AF89-75FE-F84B10DF40CB}"/>
              </a:ext>
            </a:extLst>
          </p:cNvPr>
          <p:cNvCxnSpPr>
            <a:cxnSpLocks/>
          </p:cNvCxnSpPr>
          <p:nvPr/>
        </p:nvCxnSpPr>
        <p:spPr>
          <a:xfrm>
            <a:off x="6978979" y="1442301"/>
            <a:ext cx="1414021" cy="2196445"/>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7AA3438F-EA01-CDDE-EAAA-313D95A0312D}"/>
              </a:ext>
            </a:extLst>
          </p:cNvPr>
          <p:cNvCxnSpPr>
            <a:cxnSpLocks/>
          </p:cNvCxnSpPr>
          <p:nvPr/>
        </p:nvCxnSpPr>
        <p:spPr>
          <a:xfrm flipH="1">
            <a:off x="3384223" y="3655473"/>
            <a:ext cx="1828800" cy="2490803"/>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EACE841-0D96-E70D-CAD5-473BD92455A3}"/>
              </a:ext>
            </a:extLst>
          </p:cNvPr>
          <p:cNvCxnSpPr>
            <a:cxnSpLocks/>
          </p:cNvCxnSpPr>
          <p:nvPr/>
        </p:nvCxnSpPr>
        <p:spPr>
          <a:xfrm flipH="1">
            <a:off x="6458585" y="3655473"/>
            <a:ext cx="1934415" cy="2585071"/>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1A07543C-957F-1969-6AEA-F89D6109A4DE}"/>
              </a:ext>
            </a:extLst>
          </p:cNvPr>
          <p:cNvSpPr/>
          <p:nvPr/>
        </p:nvSpPr>
        <p:spPr>
          <a:xfrm>
            <a:off x="2837468" y="788776"/>
            <a:ext cx="1607185" cy="653522"/>
          </a:xfrm>
          <a:prstGeom prst="ellipse">
            <a:avLst/>
          </a:prstGeom>
          <a:solidFill>
            <a:schemeClr val="accent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xmlns="" id="{44CADA6D-315F-6768-242A-D49CD9E498D8}"/>
              </a:ext>
            </a:extLst>
          </p:cNvPr>
          <p:cNvSpPr/>
          <p:nvPr/>
        </p:nvSpPr>
        <p:spPr>
          <a:xfrm>
            <a:off x="6096000" y="780415"/>
            <a:ext cx="1607185" cy="653523"/>
          </a:xfrm>
          <a:prstGeom prst="ellipse">
            <a:avLst/>
          </a:prstGeom>
          <a:solidFill>
            <a:schemeClr val="accent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xmlns="" id="{EA162B86-0BDD-CEDB-8895-AD4CBAC79E8A}"/>
              </a:ext>
            </a:extLst>
          </p:cNvPr>
          <p:cNvSpPr/>
          <p:nvPr/>
        </p:nvSpPr>
        <p:spPr>
          <a:xfrm>
            <a:off x="2624482" y="5928705"/>
            <a:ext cx="1607185" cy="653522"/>
          </a:xfrm>
          <a:prstGeom prst="ellipse">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xmlns="" id="{B291A44B-B366-A392-9E04-A001D1BB5967}"/>
              </a:ext>
            </a:extLst>
          </p:cNvPr>
          <p:cNvSpPr/>
          <p:nvPr/>
        </p:nvSpPr>
        <p:spPr>
          <a:xfrm>
            <a:off x="5972764" y="5895023"/>
            <a:ext cx="1607185" cy="653522"/>
          </a:xfrm>
          <a:prstGeom prst="ellipse">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xmlns="" id="{73D29EBB-86AC-E69A-1E55-04C23CE48667}"/>
              </a:ext>
            </a:extLst>
          </p:cNvPr>
          <p:cNvSpPr txBox="1"/>
          <p:nvPr/>
        </p:nvSpPr>
        <p:spPr>
          <a:xfrm>
            <a:off x="3013297" y="931178"/>
            <a:ext cx="136074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Process</a:t>
            </a:r>
            <a:endParaRPr lang="en-IN" b="1" dirty="0">
              <a:solidFill>
                <a:schemeClr val="bg1"/>
              </a:solidFill>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xmlns="" id="{06E53EFF-6630-1BFC-87E2-5702DB438BB9}"/>
              </a:ext>
            </a:extLst>
          </p:cNvPr>
          <p:cNvSpPr txBox="1"/>
          <p:nvPr/>
        </p:nvSpPr>
        <p:spPr>
          <a:xfrm>
            <a:off x="2870927" y="6070800"/>
            <a:ext cx="136074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Materials</a:t>
            </a:r>
            <a:endParaRPr lang="en-IN" b="1" dirty="0">
              <a:solidFill>
                <a:schemeClr val="bg1"/>
              </a:solidFill>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xmlns="" id="{97316D1F-6624-3EA9-5BB1-8DA89897A6EA}"/>
              </a:ext>
            </a:extLst>
          </p:cNvPr>
          <p:cNvSpPr txBox="1"/>
          <p:nvPr/>
        </p:nvSpPr>
        <p:spPr>
          <a:xfrm>
            <a:off x="6219209" y="6025213"/>
            <a:ext cx="136074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Machine</a:t>
            </a:r>
            <a:endParaRPr lang="en-IN" b="1" dirty="0">
              <a:solidFill>
                <a:schemeClr val="bg1"/>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xmlns="" id="{424F0A51-4356-8DC9-6361-8B89AEA9A304}"/>
              </a:ext>
            </a:extLst>
          </p:cNvPr>
          <p:cNvSpPr txBox="1"/>
          <p:nvPr/>
        </p:nvSpPr>
        <p:spPr>
          <a:xfrm>
            <a:off x="6628546" y="943852"/>
            <a:ext cx="700865"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Men</a:t>
            </a:r>
            <a:endParaRPr lang="en-IN" b="1" dirty="0">
              <a:solidFill>
                <a:schemeClr val="bg1"/>
              </a:solidFill>
              <a:effectLst>
                <a:outerShdw blurRad="38100" dist="38100" dir="2700000" algn="tl">
                  <a:srgbClr val="000000">
                    <a:alpha val="43137"/>
                  </a:srgbClr>
                </a:outerShdw>
              </a:effectLst>
            </a:endParaRPr>
          </a:p>
        </p:txBody>
      </p:sp>
      <p:sp>
        <p:nvSpPr>
          <p:cNvPr id="27" name="TextBox 26">
            <a:extLst>
              <a:ext uri="{FF2B5EF4-FFF2-40B4-BE49-F238E27FC236}">
                <a16:creationId xmlns:a16="http://schemas.microsoft.com/office/drawing/2014/main" xmlns="" id="{E1E14DE9-FF66-683D-E438-364EDDC7F215}"/>
              </a:ext>
            </a:extLst>
          </p:cNvPr>
          <p:cNvSpPr txBox="1"/>
          <p:nvPr/>
        </p:nvSpPr>
        <p:spPr>
          <a:xfrm>
            <a:off x="1425019" y="4057164"/>
            <a:ext cx="2526383" cy="276999"/>
          </a:xfrm>
          <a:prstGeom prst="rect">
            <a:avLst/>
          </a:prstGeom>
          <a:noFill/>
        </p:spPr>
        <p:txBody>
          <a:bodyPr wrap="square" rtlCol="0">
            <a:spAutoFit/>
          </a:bodyPr>
          <a:lstStyle/>
          <a:p>
            <a:pPr marL="285750" indent="-285750">
              <a:buFont typeface="Arial" panose="020B0604020202020204" pitchFamily="34" charset="0"/>
              <a:buChar char="•"/>
            </a:pPr>
            <a:r>
              <a:rPr lang="en-US" sz="1200" dirty="0">
                <a:effectLst>
                  <a:outerShdw blurRad="38100" dist="38100" dir="2700000" algn="tl">
                    <a:srgbClr val="000000">
                      <a:alpha val="43137"/>
                    </a:srgbClr>
                  </a:outerShdw>
                </a:effectLst>
              </a:rPr>
              <a:t>Delayed </a:t>
            </a:r>
            <a:r>
              <a:rPr lang="en-US" sz="1200" dirty="0" err="1">
                <a:effectLst>
                  <a:outerShdw blurRad="38100" dist="38100" dir="2700000" algn="tl">
                    <a:srgbClr val="000000">
                      <a:alpha val="43137"/>
                    </a:srgbClr>
                  </a:outerShdw>
                </a:effectLst>
              </a:rPr>
              <a:t>Updation</a:t>
            </a:r>
            <a:r>
              <a:rPr lang="en-US" sz="1200" dirty="0">
                <a:effectLst>
                  <a:outerShdw blurRad="38100" dist="38100" dir="2700000" algn="tl">
                    <a:srgbClr val="000000">
                      <a:alpha val="43137"/>
                    </a:srgbClr>
                  </a:outerShdw>
                </a:effectLst>
              </a:rPr>
              <a:t> on Billing Entry</a:t>
            </a:r>
            <a:endParaRPr lang="en-IN" sz="1200" dirty="0">
              <a:effectLst>
                <a:outerShdw blurRad="38100" dist="38100" dir="2700000" algn="tl">
                  <a:srgbClr val="000000">
                    <a:alpha val="43137"/>
                  </a:srgbClr>
                </a:outerShdw>
              </a:effectLst>
            </a:endParaRPr>
          </a:p>
        </p:txBody>
      </p:sp>
      <p:sp>
        <p:nvSpPr>
          <p:cNvPr id="28" name="TextBox 27">
            <a:extLst>
              <a:ext uri="{FF2B5EF4-FFF2-40B4-BE49-F238E27FC236}">
                <a16:creationId xmlns:a16="http://schemas.microsoft.com/office/drawing/2014/main" xmlns="" id="{8BA4DBBE-E53D-A220-1B68-7CEE6B565D13}"/>
              </a:ext>
            </a:extLst>
          </p:cNvPr>
          <p:cNvSpPr txBox="1"/>
          <p:nvPr/>
        </p:nvSpPr>
        <p:spPr>
          <a:xfrm>
            <a:off x="1425019" y="1990626"/>
            <a:ext cx="2526383" cy="1200329"/>
          </a:xfrm>
          <a:prstGeom prst="rect">
            <a:avLst/>
          </a:prstGeom>
          <a:noFill/>
        </p:spPr>
        <p:txBody>
          <a:bodyPr wrap="square" rtlCol="0">
            <a:spAutoFit/>
          </a:bodyPr>
          <a:lstStyle/>
          <a:p>
            <a:pPr marL="285750" indent="-285750">
              <a:buFont typeface="Arial" panose="020B0604020202020204" pitchFamily="34" charset="0"/>
              <a:buChar char="•"/>
            </a:pPr>
            <a:r>
              <a:rPr lang="en-US" sz="1200" dirty="0">
                <a:effectLst>
                  <a:outerShdw blurRad="38100" dist="38100" dir="2700000" algn="tl">
                    <a:srgbClr val="000000">
                      <a:alpha val="43137"/>
                    </a:srgbClr>
                  </a:outerShdw>
                </a:effectLst>
              </a:rPr>
              <a:t>Identification errors</a:t>
            </a:r>
          </a:p>
          <a:p>
            <a:pPr marL="285750" indent="-285750">
              <a:buFont typeface="Arial" panose="020B0604020202020204" pitchFamily="34" charset="0"/>
              <a:buChar char="•"/>
            </a:pPr>
            <a:r>
              <a:rPr lang="en-US" sz="1200" dirty="0">
                <a:effectLst>
                  <a:outerShdw blurRad="38100" dist="38100" dir="2700000" algn="tl">
                    <a:srgbClr val="000000">
                      <a:alpha val="43137"/>
                    </a:srgbClr>
                  </a:outerShdw>
                </a:effectLst>
              </a:rPr>
              <a:t>Non-availability of medicines</a:t>
            </a:r>
          </a:p>
          <a:p>
            <a:pPr marL="285750" indent="-285750">
              <a:buFont typeface="Arial" panose="020B0604020202020204" pitchFamily="34" charset="0"/>
              <a:buChar char="•"/>
            </a:pPr>
            <a:r>
              <a:rPr lang="en-US" sz="1200" dirty="0">
                <a:effectLst>
                  <a:outerShdw blurRad="38100" dist="38100" dir="2700000" algn="tl">
                    <a:srgbClr val="000000">
                      <a:alpha val="43137"/>
                    </a:srgbClr>
                  </a:outerShdw>
                </a:effectLst>
              </a:rPr>
              <a:t>Addons during Scheduling </a:t>
            </a:r>
          </a:p>
          <a:p>
            <a:pPr marL="285750" indent="-285750">
              <a:buFont typeface="Arial" panose="020B0604020202020204" pitchFamily="34" charset="0"/>
              <a:buChar char="•"/>
            </a:pPr>
            <a:r>
              <a:rPr lang="en-US" sz="1200" dirty="0">
                <a:effectLst>
                  <a:outerShdw blurRad="38100" dist="38100" dir="2700000" algn="tl">
                    <a:srgbClr val="000000">
                      <a:alpha val="43137"/>
                    </a:srgbClr>
                  </a:outerShdw>
                </a:effectLst>
              </a:rPr>
              <a:t>Piling up of Prescription slips at the Counters</a:t>
            </a:r>
          </a:p>
          <a:p>
            <a:pPr marL="285750" indent="-285750">
              <a:buFont typeface="Arial" panose="020B0604020202020204" pitchFamily="34" charset="0"/>
              <a:buChar char="•"/>
            </a:pPr>
            <a:r>
              <a:rPr lang="en-US" sz="1200" dirty="0">
                <a:effectLst>
                  <a:outerShdw blurRad="38100" dist="38100" dir="2700000" algn="tl">
                    <a:srgbClr val="000000">
                      <a:alpha val="43137"/>
                    </a:srgbClr>
                  </a:outerShdw>
                </a:effectLst>
              </a:rPr>
              <a:t>Improper queue management</a:t>
            </a:r>
            <a:endParaRPr lang="en-IN" sz="1200" dirty="0">
              <a:effectLst>
                <a:outerShdw blurRad="38100" dist="38100" dir="2700000" algn="tl">
                  <a:srgbClr val="000000">
                    <a:alpha val="43137"/>
                  </a:srgbClr>
                </a:outerShdw>
              </a:effectLst>
            </a:endParaRPr>
          </a:p>
        </p:txBody>
      </p:sp>
      <p:sp>
        <p:nvSpPr>
          <p:cNvPr id="29" name="TextBox 28">
            <a:extLst>
              <a:ext uri="{FF2B5EF4-FFF2-40B4-BE49-F238E27FC236}">
                <a16:creationId xmlns:a16="http://schemas.microsoft.com/office/drawing/2014/main" xmlns="" id="{5870A3F2-8C8C-2936-6F55-20DC2174CDBF}"/>
              </a:ext>
            </a:extLst>
          </p:cNvPr>
          <p:cNvSpPr txBox="1"/>
          <p:nvPr/>
        </p:nvSpPr>
        <p:spPr>
          <a:xfrm>
            <a:off x="4956017" y="1990626"/>
            <a:ext cx="2526383"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effectLst>
                  <a:outerShdw blurRad="38100" dist="38100" dir="2700000" algn="tl">
                    <a:srgbClr val="000000">
                      <a:alpha val="43137"/>
                    </a:srgbClr>
                  </a:outerShdw>
                </a:effectLst>
              </a:rPr>
              <a:t>No pre-requisite information to patient</a:t>
            </a:r>
          </a:p>
          <a:p>
            <a:pPr marL="285750" indent="-285750">
              <a:buFont typeface="Arial" panose="020B0604020202020204" pitchFamily="34" charset="0"/>
              <a:buChar char="•"/>
            </a:pPr>
            <a:r>
              <a:rPr lang="en-US" sz="1200" dirty="0">
                <a:effectLst>
                  <a:outerShdw blurRad="38100" dist="38100" dir="2700000" algn="tl">
                    <a:srgbClr val="000000">
                      <a:alpha val="43137"/>
                    </a:srgbClr>
                  </a:outerShdw>
                </a:effectLst>
              </a:rPr>
              <a:t>High Attrition of Staff</a:t>
            </a:r>
          </a:p>
          <a:p>
            <a:pPr marL="285750" indent="-285750">
              <a:buFont typeface="Arial" panose="020B0604020202020204" pitchFamily="34" charset="0"/>
              <a:buChar char="•"/>
            </a:pPr>
            <a:r>
              <a:rPr lang="en-US" sz="1200" dirty="0">
                <a:effectLst>
                  <a:outerShdw blurRad="38100" dist="38100" dir="2700000" algn="tl">
                    <a:srgbClr val="000000">
                      <a:alpha val="43137"/>
                    </a:srgbClr>
                  </a:outerShdw>
                </a:effectLst>
              </a:rPr>
              <a:t>Over Consumption of manpower</a:t>
            </a:r>
          </a:p>
        </p:txBody>
      </p:sp>
      <p:sp>
        <p:nvSpPr>
          <p:cNvPr id="30" name="TextBox 29">
            <a:extLst>
              <a:ext uri="{FF2B5EF4-FFF2-40B4-BE49-F238E27FC236}">
                <a16:creationId xmlns:a16="http://schemas.microsoft.com/office/drawing/2014/main" xmlns="" id="{1997D68F-0982-5C99-EBAD-44C0C9DDE89F}"/>
              </a:ext>
            </a:extLst>
          </p:cNvPr>
          <p:cNvSpPr txBox="1"/>
          <p:nvPr/>
        </p:nvSpPr>
        <p:spPr>
          <a:xfrm>
            <a:off x="4960275" y="4088624"/>
            <a:ext cx="2526383"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effectLst>
                  <a:outerShdw blurRad="38100" dist="38100" dir="2700000" algn="tl">
                    <a:srgbClr val="000000">
                      <a:alpha val="43137"/>
                    </a:srgbClr>
                  </a:outerShdw>
                </a:effectLst>
              </a:rPr>
              <a:t>Frequent breakdown of computers</a:t>
            </a:r>
          </a:p>
          <a:p>
            <a:pPr marL="285750" indent="-285750">
              <a:buFont typeface="Arial" panose="020B0604020202020204" pitchFamily="34" charset="0"/>
              <a:buChar char="•"/>
            </a:pPr>
            <a:r>
              <a:rPr lang="en-US" sz="1200" dirty="0">
                <a:effectLst>
                  <a:outerShdw blurRad="38100" dist="38100" dir="2700000" algn="tl">
                    <a:srgbClr val="000000">
                      <a:alpha val="43137"/>
                    </a:srgbClr>
                  </a:outerShdw>
                </a:effectLst>
              </a:rPr>
              <a:t>Card machines are </a:t>
            </a:r>
            <a:r>
              <a:rPr lang="en-US" sz="1200" dirty="0" err="1">
                <a:effectLst>
                  <a:outerShdw blurRad="38100" dist="38100" dir="2700000" algn="tl">
                    <a:srgbClr val="000000">
                      <a:alpha val="43137"/>
                    </a:srgbClr>
                  </a:outerShdw>
                </a:effectLst>
              </a:rPr>
              <a:t>overutilised</a:t>
            </a:r>
            <a:endParaRPr lang="en-IN" sz="1200" dirty="0">
              <a:effectLst>
                <a:outerShdw blurRad="38100" dist="38100" dir="2700000" algn="tl">
                  <a:srgbClr val="000000">
                    <a:alpha val="43137"/>
                  </a:srgbClr>
                </a:outerShdw>
              </a:effectLst>
            </a:endParaRPr>
          </a:p>
        </p:txBody>
      </p:sp>
      <p:sp>
        <p:nvSpPr>
          <p:cNvPr id="31" name="Rectangle: Rounded Corners 30">
            <a:extLst>
              <a:ext uri="{FF2B5EF4-FFF2-40B4-BE49-F238E27FC236}">
                <a16:creationId xmlns:a16="http://schemas.microsoft.com/office/drawing/2014/main" xmlns="" id="{E6BFDF9B-3E35-8D45-DF64-B731E0CF2264}"/>
              </a:ext>
            </a:extLst>
          </p:cNvPr>
          <p:cNvSpPr/>
          <p:nvPr/>
        </p:nvSpPr>
        <p:spPr>
          <a:xfrm>
            <a:off x="9907571" y="3101419"/>
            <a:ext cx="1934415" cy="108408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a:extLst>
              <a:ext uri="{FF2B5EF4-FFF2-40B4-BE49-F238E27FC236}">
                <a16:creationId xmlns:a16="http://schemas.microsoft.com/office/drawing/2014/main" xmlns="" id="{2238CEA3-6831-A5C1-8515-74566A05F8D1}"/>
              </a:ext>
            </a:extLst>
          </p:cNvPr>
          <p:cNvSpPr txBox="1"/>
          <p:nvPr/>
        </p:nvSpPr>
        <p:spPr>
          <a:xfrm>
            <a:off x="10146947" y="3315279"/>
            <a:ext cx="1543059" cy="646331"/>
          </a:xfrm>
          <a:prstGeom prst="rect">
            <a:avLst/>
          </a:prstGeom>
          <a:noFill/>
        </p:spPr>
        <p:txBody>
          <a:bodyPr wrap="square" rtlCol="0">
            <a:spAutoFit/>
          </a:bodyPr>
          <a:lstStyle/>
          <a:p>
            <a:r>
              <a:rPr lang="en-IN" b="1" dirty="0">
                <a:ln w="0"/>
                <a:solidFill>
                  <a:schemeClr val="bg1"/>
                </a:solidFill>
                <a:effectLst>
                  <a:outerShdw blurRad="38100" dist="19050" dir="2700000" algn="tl" rotWithShape="0">
                    <a:schemeClr val="dk1">
                      <a:alpha val="40000"/>
                    </a:schemeClr>
                  </a:outerShdw>
                </a:effectLst>
              </a:rPr>
              <a:t>HIGH TURN-AROUND TIME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What we did to Improve? Let’s Discuss</a:t>
            </a:r>
          </a:p>
        </p:txBody>
      </p:sp>
      <p:sp>
        <p:nvSpPr>
          <p:cNvPr id="3" name="Content Placeholder 2"/>
          <p:cNvSpPr>
            <a:spLocks noGrp="1"/>
          </p:cNvSpPr>
          <p:nvPr>
            <p:ph idx="1"/>
          </p:nvPr>
        </p:nvSpPr>
        <p:spPr/>
        <p:txBody>
          <a:bodyPr/>
          <a:lstStyle/>
          <a:p>
            <a:pPr marL="457200" indent="-457200">
              <a:buFont typeface="+mj-lt"/>
              <a:buAutoNum type="arabicPeriod"/>
            </a:pPr>
            <a:r>
              <a:rPr lang="en-IN" dirty="0">
                <a:latin typeface="Times New Roman" pitchFamily="18" charset="0"/>
                <a:cs typeface="Times New Roman" pitchFamily="18" charset="0"/>
              </a:rPr>
              <a:t>Process at Pharmacy was re-defined</a:t>
            </a:r>
          </a:p>
          <a:p>
            <a:pPr marL="457200" indent="-457200">
              <a:buFont typeface="+mj-lt"/>
              <a:buAutoNum type="arabicPeriod"/>
            </a:pPr>
            <a:r>
              <a:rPr lang="en-IN" dirty="0">
                <a:latin typeface="Times New Roman" pitchFamily="18" charset="0"/>
                <a:cs typeface="Times New Roman" pitchFamily="18" charset="0"/>
              </a:rPr>
              <a:t>Soft-skill training for Staff</a:t>
            </a:r>
          </a:p>
          <a:p>
            <a:pPr marL="457200" indent="-457200">
              <a:buFont typeface="+mj-lt"/>
              <a:buAutoNum type="arabicPeriod"/>
            </a:pPr>
            <a:r>
              <a:rPr lang="en-IN" dirty="0">
                <a:latin typeface="Times New Roman" pitchFamily="18" charset="0"/>
                <a:cs typeface="Times New Roman" pitchFamily="18" charset="0"/>
              </a:rPr>
              <a:t>Proper queue management system implementation</a:t>
            </a:r>
          </a:p>
          <a:p>
            <a:pPr marL="457200" indent="-457200">
              <a:buFont typeface="+mj-lt"/>
              <a:buAutoNum type="arabicPeriod"/>
            </a:pPr>
            <a:r>
              <a:rPr lang="en-IN" dirty="0">
                <a:latin typeface="Times New Roman" pitchFamily="18" charset="0"/>
                <a:cs typeface="Times New Roman" pitchFamily="18" charset="0"/>
              </a:rPr>
              <a:t>Learning and Development Sessions on regular basis for Staff</a:t>
            </a:r>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pPr/>
              <a:t>11</a:t>
            </a:fld>
            <a:endParaRPr lang="en-IN"/>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4130"/>
            <a:ext cx="1607185" cy="756285"/>
          </a:xfrm>
          <a:prstGeom prst="rect">
            <a:avLst/>
          </a:prstGeom>
        </p:spPr>
      </p:pic>
      <p:pic>
        <p:nvPicPr>
          <p:cNvPr id="8" name="Picture 7">
            <a:extLst>
              <a:ext uri="{FF2B5EF4-FFF2-40B4-BE49-F238E27FC236}">
                <a16:creationId xmlns:a16="http://schemas.microsoft.com/office/drawing/2014/main" xmlns="" id="{5ABC9393-525B-87DC-6C88-5617CC04B2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07035" y="3894772"/>
            <a:ext cx="4282971" cy="24474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6000"/>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3779DE-4309-1A76-230D-348131A519FB}"/>
              </a:ext>
            </a:extLst>
          </p:cNvPr>
          <p:cNvSpPr>
            <a:spLocks noGrp="1"/>
          </p:cNvSpPr>
          <p:nvPr>
            <p:ph type="title"/>
          </p:nvPr>
        </p:nvSpPr>
        <p:spPr>
          <a:xfrm>
            <a:off x="210184" y="-34933"/>
            <a:ext cx="10833736" cy="1050933"/>
          </a:xfrm>
        </p:spPr>
        <p:txBody>
          <a:bodyPr>
            <a:normAutofit/>
          </a:bodyPr>
          <a:lstStyle/>
          <a:p>
            <a:r>
              <a:rPr lang="en-IN" sz="4000" b="1" dirty="0">
                <a:effectLst>
                  <a:outerShdw blurRad="38100" dist="38100" dir="2700000" algn="tl">
                    <a:srgbClr val="000000">
                      <a:alpha val="43137"/>
                    </a:srgbClr>
                  </a:outerShdw>
                </a:effectLst>
              </a:rPr>
              <a:t>Re-defined Process flow suggested</a:t>
            </a:r>
          </a:p>
        </p:txBody>
      </p:sp>
      <p:graphicFrame>
        <p:nvGraphicFramePr>
          <p:cNvPr id="6" name="Content Placeholder 5">
            <a:extLst>
              <a:ext uri="{FF2B5EF4-FFF2-40B4-BE49-F238E27FC236}">
                <a16:creationId xmlns:a16="http://schemas.microsoft.com/office/drawing/2014/main" xmlns="" id="{6B71BC45-9DD3-4E13-7A5D-2E7C02472ED6}"/>
              </a:ext>
            </a:extLst>
          </p:cNvPr>
          <p:cNvGraphicFramePr>
            <a:graphicFrameLocks noGrp="1"/>
          </p:cNvGraphicFramePr>
          <p:nvPr>
            <p:ph idx="1"/>
            <p:extLst>
              <p:ext uri="{D42A27DB-BD31-4B8C-83A1-F6EECF244321}">
                <p14:modId xmlns:p14="http://schemas.microsoft.com/office/powerpoint/2010/main" xmlns="" val="374398567"/>
              </p:ext>
            </p:extLst>
          </p:nvPr>
        </p:nvGraphicFramePr>
        <p:xfrm>
          <a:off x="-643256" y="1108851"/>
          <a:ext cx="11981816" cy="546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xmlns="" id="{929BB692-ED27-4DFD-DA60-94C648FAC91E}"/>
              </a:ext>
            </a:extLst>
          </p:cNvPr>
          <p:cNvSpPr>
            <a:spLocks noGrp="1"/>
          </p:cNvSpPr>
          <p:nvPr>
            <p:ph type="sldNum" sz="quarter" idx="12"/>
          </p:nvPr>
        </p:nvSpPr>
        <p:spPr/>
        <p:txBody>
          <a:bodyPr/>
          <a:lstStyle/>
          <a:p>
            <a:fld id="{26AD20E6-394B-4DF0-96A5-9647FF39C943}" type="slidenum">
              <a:rPr lang="en-IN" smtClean="0"/>
              <a:pPr/>
              <a:t>12</a:t>
            </a:fld>
            <a:endParaRPr lang="en-IN" dirty="0"/>
          </a:p>
        </p:txBody>
      </p:sp>
    </p:spTree>
    <p:extLst>
      <p:ext uri="{BB962C8B-B14F-4D97-AF65-F5344CB8AC3E}">
        <p14:creationId xmlns:p14="http://schemas.microsoft.com/office/powerpoint/2010/main" xmlns="" val="2352746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Limitations of the Study</a:t>
            </a:r>
          </a:p>
        </p:txBody>
      </p:sp>
      <p:sp>
        <p:nvSpPr>
          <p:cNvPr id="3" name="Content Placeholder 2"/>
          <p:cNvSpPr>
            <a:spLocks noGrp="1"/>
          </p:cNvSpPr>
          <p:nvPr>
            <p:ph idx="1"/>
          </p:nvPr>
        </p:nvSpPr>
        <p:spPr/>
        <p:txBody>
          <a:bodyPr/>
          <a:lstStyle/>
          <a:p>
            <a:r>
              <a:rPr lang="en-IN">
                <a:latin typeface="Times New Roman" panose="02020603050405020304" pitchFamily="18" charset="0"/>
                <a:cs typeface="Times New Roman" panose="02020603050405020304" pitchFamily="18" charset="0"/>
              </a:rPr>
              <a:t>Language barrier</a:t>
            </a:r>
          </a:p>
          <a:p>
            <a:r>
              <a:rPr lang="en-IN">
                <a:latin typeface="Times New Roman" panose="02020603050405020304" pitchFamily="18" charset="0"/>
                <a:cs typeface="Times New Roman" panose="02020603050405020304" pitchFamily="18" charset="0"/>
              </a:rPr>
              <a:t>Unconscientiously Reactions</a:t>
            </a:r>
          </a:p>
          <a:p>
            <a:endParaRPr lang="en-IN"/>
          </a:p>
          <a:p>
            <a:endParaRPr lang="en-IN"/>
          </a:p>
          <a:p>
            <a:endParaRPr lang="en-IN" dirty="0"/>
          </a:p>
          <a:p>
            <a:pPr marL="0" indent="0">
              <a:buNone/>
            </a:pPr>
            <a:endParaRPr lang="en-IN" dirty="0"/>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pPr/>
              <a:t>13</a:t>
            </a:fld>
            <a:endParaRPr lang="en-IN"/>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4130"/>
            <a:ext cx="1607185" cy="756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Conclusion</a:t>
            </a:r>
          </a:p>
        </p:txBody>
      </p:sp>
      <p:sp>
        <p:nvSpPr>
          <p:cNvPr id="3" name="Content Placeholder 2"/>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In the Define phase, the main problem statement was defined by Voice of Customers that we received in  the forms of feedback via internal feedback system.</a:t>
            </a:r>
          </a:p>
          <a:p>
            <a:r>
              <a:rPr lang="en-US" sz="1800" dirty="0">
                <a:latin typeface="Times New Roman" panose="02020603050405020304" pitchFamily="18" charset="0"/>
                <a:cs typeface="Times New Roman" panose="02020603050405020304" pitchFamily="18" charset="0"/>
              </a:rPr>
              <a:t>In the analysis phase, where we did Process Analysis and Fishbone Analysis, we summarized the problems which impacted Patient Satisfaction Index. As a result, overall process was analyzed and was modified as per the need in the improvement phase.</a:t>
            </a:r>
          </a:p>
          <a:p>
            <a:r>
              <a:rPr lang="en-US" sz="1800" b="0" dirty="0">
                <a:latin typeface="Times New Roman" panose="02020603050405020304" pitchFamily="18" charset="0"/>
                <a:cs typeface="Times New Roman" pitchFamily="18" charset="0"/>
              </a:rPr>
              <a:t>In the control phase , continuous monitoring would be there for the various improvements done in order to have sustainability in the results . </a:t>
            </a:r>
            <a:br>
              <a:rPr lang="en-US" sz="1800" b="0" dirty="0">
                <a:latin typeface="Times New Roman" panose="02020603050405020304" pitchFamily="18" charset="0"/>
                <a:cs typeface="Times New Roman" pitchFamily="18" charset="0"/>
              </a:rPr>
            </a:br>
            <a:r>
              <a:rPr lang="en-US" sz="1800" b="0" dirty="0">
                <a:latin typeface="Times New Roman" panose="02020603050405020304" pitchFamily="18" charset="0"/>
                <a:cs typeface="Times New Roman" pitchFamily="18" charset="0"/>
              </a:rPr>
              <a:t/>
            </a:r>
            <a:br>
              <a:rPr lang="en-US" sz="1800" b="0" dirty="0">
                <a:latin typeface="Times New Roman" panose="02020603050405020304" pitchFamily="18" charset="0"/>
                <a:cs typeface="Times New Roman" pitchFamily="18" charset="0"/>
              </a:rPr>
            </a:br>
            <a:r>
              <a:rPr lang="en-US" sz="1800" b="0" dirty="0">
                <a:latin typeface="Times New Roman" panose="02020603050405020304" pitchFamily="18" charset="0"/>
                <a:cs typeface="Times New Roman" pitchFamily="18" charset="0"/>
              </a:rPr>
              <a:t>DMAIC approach was really useful in improving the quality of services provided in </a:t>
            </a:r>
            <a:r>
              <a:rPr lang="en-US" sz="1800" dirty="0" smtClean="0">
                <a:latin typeface="Times New Roman" panose="02020603050405020304" pitchFamily="18" charset="0"/>
                <a:cs typeface="Times New Roman" pitchFamily="18" charset="0"/>
              </a:rPr>
              <a:t>Pharmacy</a:t>
            </a:r>
            <a:r>
              <a:rPr lang="en-US" sz="1800" b="0" dirty="0" smtClean="0">
                <a:latin typeface="Times New Roman" panose="02020603050405020304" pitchFamily="18" charset="0"/>
                <a:cs typeface="Times New Roman" pitchFamily="18" charset="0"/>
              </a:rPr>
              <a:t> </a:t>
            </a:r>
            <a:r>
              <a:rPr lang="en-US" sz="1800" b="0" dirty="0">
                <a:latin typeface="Times New Roman" panose="02020603050405020304" pitchFamily="18" charset="0"/>
                <a:cs typeface="Times New Roman" pitchFamily="18" charset="0"/>
              </a:rPr>
              <a:t>Department . </a:t>
            </a:r>
            <a:endParaRPr lang="en-IN" sz="1800"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pPr/>
              <a:t>14</a:t>
            </a:fld>
            <a:endParaRPr lang="en-IN"/>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766"/>
            <a:ext cx="1607185" cy="7562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a:t>References</a:t>
            </a:r>
            <a:endParaRPr lang="en-IN" b="1" dirty="0"/>
          </a:p>
        </p:txBody>
      </p:sp>
      <p:sp>
        <p:nvSpPr>
          <p:cNvPr id="3" name="Content Placeholder 2"/>
          <p:cNvSpPr>
            <a:spLocks noGrp="1"/>
          </p:cNvSpPr>
          <p:nvPr>
            <p:ph idx="1"/>
          </p:nvPr>
        </p:nvSpPr>
        <p:spPr>
          <a:xfrm>
            <a:off x="526472" y="1802163"/>
            <a:ext cx="10307178" cy="3450795"/>
          </a:xfrm>
        </p:spPr>
        <p:txBody>
          <a:bodyPr>
            <a:noAutofit/>
          </a:bodyPr>
          <a:lstStyle/>
          <a:p>
            <a:pPr marL="342900" lvl="0" indent="-342900">
              <a:lnSpc>
                <a:spcPct val="107000"/>
              </a:lnSpc>
              <a:spcAft>
                <a:spcPts val="800"/>
              </a:spcAft>
              <a:buFont typeface="Wingdings" panose="05000000000000000000" pitchFamily="2" charset="2"/>
              <a:buChar char=""/>
              <a:tabLst>
                <a:tab pos="266700" algn="l"/>
              </a:tabLst>
            </a:pPr>
            <a:r>
              <a:rPr lang="en-IN" sz="1600" b="0" i="0" dirty="0" err="1" smtClean="0">
                <a:solidFill>
                  <a:srgbClr val="000000"/>
                </a:solidFill>
                <a:effectLst/>
                <a:latin typeface="Times New Roman" panose="02020603050405020304" pitchFamily="18" charset="0"/>
                <a:cs typeface="Times New Roman" panose="02020603050405020304" pitchFamily="18" charset="0"/>
              </a:rPr>
              <a:t>Gowda</a:t>
            </a:r>
            <a:r>
              <a:rPr lang="en-IN" sz="1600" b="0" i="0" dirty="0">
                <a:solidFill>
                  <a:srgbClr val="000000"/>
                </a:solidFill>
                <a:effectLst/>
                <a:latin typeface="Times New Roman" panose="02020603050405020304" pitchFamily="18" charset="0"/>
                <a:cs typeface="Times New Roman" panose="02020603050405020304" pitchFamily="18" charset="0"/>
              </a:rPr>
              <a:t>, N., </a:t>
            </a:r>
            <a:r>
              <a:rPr lang="en-IN" sz="1600" b="0" i="0" dirty="0" err="1">
                <a:solidFill>
                  <a:srgbClr val="000000"/>
                </a:solidFill>
                <a:effectLst/>
                <a:latin typeface="Times New Roman" panose="02020603050405020304" pitchFamily="18" charset="0"/>
                <a:cs typeface="Times New Roman" panose="02020603050405020304" pitchFamily="18" charset="0"/>
              </a:rPr>
              <a:t>Wankar</a:t>
            </a:r>
            <a:r>
              <a:rPr lang="en-IN" sz="1600" b="0" i="0" dirty="0">
                <a:solidFill>
                  <a:srgbClr val="000000"/>
                </a:solidFill>
                <a:effectLst/>
                <a:latin typeface="Times New Roman" panose="02020603050405020304" pitchFamily="18" charset="0"/>
                <a:cs typeface="Times New Roman" panose="02020603050405020304" pitchFamily="18" charset="0"/>
              </a:rPr>
              <a:t>, A., </a:t>
            </a:r>
            <a:r>
              <a:rPr lang="en-IN" sz="1600" b="0" i="0" dirty="0" err="1">
                <a:solidFill>
                  <a:srgbClr val="000000"/>
                </a:solidFill>
                <a:effectLst/>
                <a:latin typeface="Times New Roman" panose="02020603050405020304" pitchFamily="18" charset="0"/>
                <a:cs typeface="Times New Roman" panose="02020603050405020304" pitchFamily="18" charset="0"/>
              </a:rPr>
              <a:t>Arya</a:t>
            </a:r>
            <a:r>
              <a:rPr lang="en-IN" sz="1600" b="0" i="0" dirty="0">
                <a:solidFill>
                  <a:srgbClr val="000000"/>
                </a:solidFill>
                <a:effectLst/>
                <a:latin typeface="Times New Roman" panose="02020603050405020304" pitchFamily="18" charset="0"/>
                <a:cs typeface="Times New Roman" panose="02020603050405020304" pitchFamily="18" charset="0"/>
              </a:rPr>
              <a:t>, S., </a:t>
            </a:r>
            <a:r>
              <a:rPr lang="en-IN" sz="1600" b="0" i="0" dirty="0" err="1">
                <a:solidFill>
                  <a:srgbClr val="000000"/>
                </a:solidFill>
                <a:effectLst/>
                <a:latin typeface="Times New Roman" panose="02020603050405020304" pitchFamily="18" charset="0"/>
                <a:cs typeface="Times New Roman" panose="02020603050405020304" pitchFamily="18" charset="0"/>
              </a:rPr>
              <a:t>Vikas</a:t>
            </a:r>
            <a:r>
              <a:rPr lang="en-IN" sz="1600" b="0" i="0" dirty="0">
                <a:solidFill>
                  <a:srgbClr val="000000"/>
                </a:solidFill>
                <a:effectLst/>
                <a:latin typeface="Times New Roman" panose="02020603050405020304" pitchFamily="18" charset="0"/>
                <a:cs typeface="Times New Roman" panose="02020603050405020304" pitchFamily="18" charset="0"/>
              </a:rPr>
              <a:t>, H., Narayanan, N. and </a:t>
            </a:r>
            <a:r>
              <a:rPr lang="en-IN" sz="1600" b="0" i="0" dirty="0" err="1">
                <a:solidFill>
                  <a:srgbClr val="000000"/>
                </a:solidFill>
                <a:effectLst/>
                <a:latin typeface="Times New Roman" panose="02020603050405020304" pitchFamily="18" charset="0"/>
                <a:cs typeface="Times New Roman" panose="02020603050405020304" pitchFamily="18" charset="0"/>
              </a:rPr>
              <a:t>Linto</a:t>
            </a:r>
            <a:r>
              <a:rPr lang="en-IN" sz="1600" b="0" i="0" dirty="0">
                <a:solidFill>
                  <a:srgbClr val="000000"/>
                </a:solidFill>
                <a:effectLst/>
                <a:latin typeface="Times New Roman" panose="02020603050405020304" pitchFamily="18" charset="0"/>
                <a:cs typeface="Times New Roman" panose="02020603050405020304" pitchFamily="18" charset="0"/>
              </a:rPr>
              <a:t>, C., 2020. Feedback System in Healthcare: The Why, What and How. </a:t>
            </a:r>
            <a:r>
              <a:rPr lang="en-IN" sz="1600" b="0" i="1" dirty="0">
                <a:solidFill>
                  <a:srgbClr val="000000"/>
                </a:solidFill>
                <a:effectLst/>
                <a:latin typeface="Times New Roman" panose="02020603050405020304" pitchFamily="18" charset="0"/>
                <a:cs typeface="Times New Roman" panose="02020603050405020304" pitchFamily="18" charset="0"/>
              </a:rPr>
              <a:t>International Journal of Marketing Studies</a:t>
            </a:r>
            <a:r>
              <a:rPr lang="en-IN" sz="1600" b="0" i="0" dirty="0">
                <a:solidFill>
                  <a:srgbClr val="000000"/>
                </a:solidFill>
                <a:effectLst/>
                <a:latin typeface="Times New Roman" panose="02020603050405020304" pitchFamily="18" charset="0"/>
                <a:cs typeface="Times New Roman" panose="02020603050405020304" pitchFamily="18" charset="0"/>
              </a:rPr>
              <a:t>, [online] 12(1), p.52. Available at: &lt;https://www.researchgate.net/publication/339459358_Feedback_System_in_Healthcare_The_Why_What_and_How&gt;.</a:t>
            </a:r>
          </a:p>
          <a:p>
            <a:pPr marL="342900" lvl="0" indent="-342900">
              <a:lnSpc>
                <a:spcPct val="107000"/>
              </a:lnSpc>
              <a:spcAft>
                <a:spcPts val="800"/>
              </a:spcAft>
              <a:buFont typeface="Wingdings" panose="05000000000000000000" pitchFamily="2" charset="2"/>
              <a:buChar char=""/>
              <a:tabLst>
                <a:tab pos="266700" algn="l"/>
              </a:tabLst>
            </a:pPr>
            <a:r>
              <a:rPr lang="en-IN" sz="1600" b="0" i="0" dirty="0">
                <a:solidFill>
                  <a:srgbClr val="000000"/>
                </a:solidFill>
                <a:effectLst/>
                <a:latin typeface="Times New Roman" panose="02020603050405020304" pitchFamily="18" charset="0"/>
                <a:cs typeface="Times New Roman" panose="02020603050405020304" pitchFamily="18" charset="0"/>
              </a:rPr>
              <a:t>Benson, T. and Potts, H., 2014. A short generic patient experience questionnaire: </a:t>
            </a:r>
            <a:r>
              <a:rPr lang="en-IN" sz="1600" b="0" i="0" dirty="0" err="1">
                <a:solidFill>
                  <a:srgbClr val="000000"/>
                </a:solidFill>
                <a:effectLst/>
                <a:latin typeface="Times New Roman" panose="02020603050405020304" pitchFamily="18" charset="0"/>
                <a:cs typeface="Times New Roman" panose="02020603050405020304" pitchFamily="18" charset="0"/>
              </a:rPr>
              <a:t>howRwedevelopment</a:t>
            </a:r>
            <a:r>
              <a:rPr lang="en-IN" sz="1600" b="0" i="0" dirty="0">
                <a:solidFill>
                  <a:srgbClr val="000000"/>
                </a:solidFill>
                <a:effectLst/>
                <a:latin typeface="Times New Roman" panose="02020603050405020304" pitchFamily="18" charset="0"/>
                <a:cs typeface="Times New Roman" panose="02020603050405020304" pitchFamily="18" charset="0"/>
              </a:rPr>
              <a:t> and validation. </a:t>
            </a:r>
            <a:r>
              <a:rPr lang="en-IN" sz="1600" b="0" i="1" dirty="0">
                <a:solidFill>
                  <a:srgbClr val="000000"/>
                </a:solidFill>
                <a:effectLst/>
                <a:latin typeface="Times New Roman" panose="02020603050405020304" pitchFamily="18" charset="0"/>
                <a:cs typeface="Times New Roman" panose="02020603050405020304" pitchFamily="18" charset="0"/>
              </a:rPr>
              <a:t>BMC Health Services Research</a:t>
            </a:r>
            <a:r>
              <a:rPr lang="en-IN" sz="1600" b="0" i="0" dirty="0">
                <a:solidFill>
                  <a:srgbClr val="000000"/>
                </a:solidFill>
                <a:effectLst/>
                <a:latin typeface="Times New Roman" panose="02020603050405020304" pitchFamily="18" charset="0"/>
                <a:cs typeface="Times New Roman" panose="02020603050405020304" pitchFamily="18" charset="0"/>
              </a:rPr>
              <a:t>, [online] 14(1). Available at: &lt;https://www.researchgate.net/publication/339459358_Feedback_System_in_Healthcare_The_Why_What_and_Howinhttps://bmchealthservres.biomedcentral.com/articles/10.1186/s12913-014-0499-z&gt; [Accessed 22 June 2022].</a:t>
            </a:r>
            <a:endParaRPr lang="en-IN" sz="1600" b="0" i="0" dirty="0">
              <a:solidFill>
                <a:schemeClr val="tx1"/>
              </a:solidFill>
              <a:latin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266700" algn="l"/>
              </a:tabLst>
            </a:pPr>
            <a:r>
              <a:rPr lang="en-IN" sz="1600" dirty="0">
                <a:solidFill>
                  <a:schemeClr val="tx1"/>
                </a:solidFill>
                <a:latin typeface="Times New Roman" panose="02020603050405020304" pitchFamily="18" charset="0"/>
                <a:cs typeface="Times New Roman" panose="02020603050405020304" pitchFamily="18" charset="0"/>
              </a:rPr>
              <a:t>Ahmed, F., Burt, J. And Roland, M., 2014. Measuring Patient Experience: Concepts and Methods. The Patient – Patient-</a:t>
            </a:r>
            <a:r>
              <a:rPr lang="en-IN" sz="1600" dirty="0" err="1">
                <a:solidFill>
                  <a:schemeClr val="tx1"/>
                </a:solidFill>
                <a:latin typeface="Times New Roman" panose="02020603050405020304" pitchFamily="18" charset="0"/>
                <a:cs typeface="Times New Roman" panose="02020603050405020304" pitchFamily="18" charset="0"/>
              </a:rPr>
              <a:t>Centered</a:t>
            </a:r>
            <a:r>
              <a:rPr lang="en-IN" sz="1600" dirty="0">
                <a:solidFill>
                  <a:schemeClr val="tx1"/>
                </a:solidFill>
                <a:latin typeface="Times New Roman" panose="02020603050405020304" pitchFamily="18" charset="0"/>
                <a:cs typeface="Times New Roman" panose="02020603050405020304" pitchFamily="18" charset="0"/>
              </a:rPr>
              <a:t> Outcomes Research, 7(3), pp.235-241.</a:t>
            </a:r>
          </a:p>
          <a:p>
            <a:pPr marL="342900" lvl="0" indent="-342900">
              <a:lnSpc>
                <a:spcPct val="107000"/>
              </a:lnSpc>
              <a:spcAft>
                <a:spcPts val="800"/>
              </a:spcAft>
              <a:buFont typeface="Wingdings" panose="05000000000000000000" pitchFamily="2" charset="2"/>
              <a:buChar char=""/>
              <a:tabLst>
                <a:tab pos="266700" algn="l"/>
              </a:tabLst>
            </a:pPr>
            <a:r>
              <a:rPr lang="en-IN" sz="1600" dirty="0">
                <a:solidFill>
                  <a:schemeClr val="tx1"/>
                </a:solidFill>
                <a:latin typeface="Times New Roman" panose="02020603050405020304" pitchFamily="18" charset="0"/>
                <a:cs typeface="Times New Roman" panose="02020603050405020304" pitchFamily="18" charset="0"/>
              </a:rPr>
              <a:t>Carehospitals.com. 2022. Best Hospital in India –About Us. [online] Available at: </a:t>
            </a:r>
            <a:r>
              <a:rPr lang="en-IN" sz="1600" dirty="0">
                <a:solidFill>
                  <a:schemeClr val="tx1"/>
                </a:solidFill>
                <a:latin typeface="Times New Roman" panose="02020603050405020304" pitchFamily="18" charset="0"/>
                <a:cs typeface="Times New Roman" panose="02020603050405020304" pitchFamily="18" charset="0"/>
                <a:hlinkClick r:id="rId2"/>
              </a:rPr>
              <a:t>https://</a:t>
            </a:r>
            <a:r>
              <a:rPr lang="en-IN" sz="1600" dirty="0" smtClean="0">
                <a:solidFill>
                  <a:schemeClr val="tx1"/>
                </a:solidFill>
                <a:latin typeface="Times New Roman" panose="02020603050405020304" pitchFamily="18" charset="0"/>
                <a:cs typeface="Times New Roman" panose="02020603050405020304" pitchFamily="18" charset="0"/>
                <a:hlinkClick r:id="rId2"/>
              </a:rPr>
              <a:t>www.carehospitals.com/about-us</a:t>
            </a:r>
            <a:r>
              <a:rPr lang="en-IN" sz="1600" dirty="0" smtClean="0">
                <a:solidFill>
                  <a:schemeClr val="tx1"/>
                </a:solidFill>
                <a:latin typeface="Times New Roman" panose="02020603050405020304" pitchFamily="18" charset="0"/>
                <a:cs typeface="Times New Roman" panose="02020603050405020304" pitchFamily="18" charset="0"/>
              </a:rPr>
              <a:t>.</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pPr/>
              <a:t>15</a:t>
            </a:fld>
            <a:endParaRPr lang="en-IN"/>
          </a:p>
        </p:txBody>
      </p:sp>
      <p:pic>
        <p:nvPicPr>
          <p:cNvPr id="6" name="Picture 5">
            <a:extLst>
              <a:ext uri="{FF2B5EF4-FFF2-40B4-BE49-F238E27FC236}">
                <a16:creationId xmlns:a16="http://schemas.microsoft.com/office/drawing/2014/main" xmlns="" id="{4FB51461-FBCC-DBF0-EBCA-7F108D7F186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8766"/>
            <a:ext cx="1607185" cy="7562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610370"/>
            <a:ext cx="10772775" cy="1658198"/>
          </a:xfrm>
        </p:spPr>
        <p:txBody>
          <a:bodyPr/>
          <a:lstStyle/>
          <a:p>
            <a:pPr algn="ctr"/>
            <a:r>
              <a:rPr lang="en-IN" b="1" dirty="0"/>
              <a:t>Suggestions to the Organization where the Study was Conducted </a:t>
            </a:r>
          </a:p>
        </p:txBody>
      </p:sp>
      <p:sp>
        <p:nvSpPr>
          <p:cNvPr id="3" name="Content Placeholder 2"/>
          <p:cNvSpPr>
            <a:spLocks noGrp="1"/>
          </p:cNvSpPr>
          <p:nvPr>
            <p:ph idx="1"/>
          </p:nvPr>
        </p:nvSpPr>
        <p:spPr>
          <a:xfrm>
            <a:off x="676274" y="2498063"/>
            <a:ext cx="10753725" cy="3766185"/>
          </a:xfrm>
        </p:spPr>
        <p:txBody>
          <a:bodyPr/>
          <a:lstStyle/>
          <a:p>
            <a:pPr>
              <a:buFont typeface="Arial" pitchFamily="34" charset="0"/>
              <a:buChar char="•"/>
            </a:pPr>
            <a:r>
              <a:rPr lang="en-US" dirty="0">
                <a:latin typeface="Times New Roman" pitchFamily="18" charset="0"/>
                <a:cs typeface="Times New Roman" pitchFamily="18" charset="0"/>
              </a:rPr>
              <a:t>Implementation of queue management system via Kiosks can reduce waiting </a:t>
            </a:r>
            <a:r>
              <a:rPr lang="en-US" dirty="0" smtClean="0">
                <a:latin typeface="Times New Roman" pitchFamily="18" charset="0"/>
                <a:cs typeface="Times New Roman" pitchFamily="18" charset="0"/>
              </a:rPr>
              <a:t>time</a:t>
            </a:r>
          </a:p>
          <a:p>
            <a:pPr>
              <a:buFont typeface="Arial" pitchFamily="34" charset="0"/>
              <a:buChar char="•"/>
            </a:pPr>
            <a:r>
              <a:rPr lang="en-US" dirty="0" smtClean="0">
                <a:latin typeface="Times New Roman" pitchFamily="18" charset="0"/>
                <a:cs typeface="Times New Roman" pitchFamily="18" charset="0"/>
              </a:rPr>
              <a:t>Soft </a:t>
            </a:r>
            <a:r>
              <a:rPr lang="en-US" dirty="0">
                <a:latin typeface="Times New Roman" pitchFamily="18" charset="0"/>
                <a:cs typeface="Times New Roman" pitchFamily="18" charset="0"/>
              </a:rPr>
              <a:t>skill training sessions must be conducted more </a:t>
            </a:r>
            <a:r>
              <a:rPr lang="en-US" dirty="0" smtClean="0">
                <a:latin typeface="Times New Roman" pitchFamily="18" charset="0"/>
                <a:cs typeface="Times New Roman" pitchFamily="18" charset="0"/>
              </a:rPr>
              <a:t>often</a:t>
            </a:r>
          </a:p>
          <a:p>
            <a:pPr>
              <a:buFont typeface="Arial" pitchFamily="34" charset="0"/>
              <a:buChar char="•"/>
            </a:pPr>
            <a:r>
              <a:rPr lang="en-US" dirty="0" smtClean="0">
                <a:latin typeface="Times New Roman" pitchFamily="18" charset="0"/>
                <a:cs typeface="Times New Roman" pitchFamily="18" charset="0"/>
              </a:rPr>
              <a:t>More </a:t>
            </a:r>
            <a:r>
              <a:rPr lang="en-US" dirty="0">
                <a:latin typeface="Times New Roman" pitchFamily="18" charset="0"/>
                <a:cs typeface="Times New Roman" pitchFamily="18" charset="0"/>
              </a:rPr>
              <a:t>engagement programs with staff</a:t>
            </a:r>
          </a:p>
          <a:p>
            <a:endParaRPr lang="en-IN"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26AD20E6-394B-4DF0-96A5-9647FF39C943}" type="slidenum">
              <a:rPr lang="en-IN" smtClean="0"/>
              <a:pPr/>
              <a:t>16</a:t>
            </a:fld>
            <a:endParaRPr lang="en-IN"/>
          </a:p>
        </p:txBody>
      </p:sp>
      <p:pic>
        <p:nvPicPr>
          <p:cNvPr id="7" name="Picture 6">
            <a:extLst>
              <a:ext uri="{FF2B5EF4-FFF2-40B4-BE49-F238E27FC236}">
                <a16:creationId xmlns:a16="http://schemas.microsoft.com/office/drawing/2014/main" xmlns="" id="{8AD56168-1664-66AE-5ACA-A40B9064C05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766"/>
            <a:ext cx="1607185" cy="7562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Dissertation Experiences</a:t>
            </a:r>
          </a:p>
        </p:txBody>
      </p:sp>
      <p:sp>
        <p:nvSpPr>
          <p:cNvPr id="3" name="Text Placeholder 2"/>
          <p:cNvSpPr>
            <a:spLocks noGrp="1"/>
          </p:cNvSpPr>
          <p:nvPr>
            <p:ph type="body" idx="1"/>
          </p:nvPr>
        </p:nvSpPr>
        <p:spPr/>
        <p:txBody>
          <a:bodyPr/>
          <a:lstStyle/>
          <a:p>
            <a:pPr algn="ctr"/>
            <a:r>
              <a:rPr lang="en-IN" b="1" dirty="0"/>
              <a:t>What did you learn (skill/ topic)?</a:t>
            </a:r>
          </a:p>
        </p:txBody>
      </p:sp>
      <p:sp>
        <p:nvSpPr>
          <p:cNvPr id="4" name="Content Placeholder 3"/>
          <p:cNvSpPr>
            <a:spLocks noGrp="1"/>
          </p:cNvSpPr>
          <p:nvPr>
            <p:ph sz="half" idx="2"/>
          </p:nvPr>
        </p:nvSpPr>
        <p:spPr/>
        <p:txBody>
          <a:bodyPr>
            <a:normAutofit/>
          </a:bodyPr>
          <a:lstStyle/>
          <a:p>
            <a:pPr marL="139700" indent="0">
              <a:buNone/>
            </a:pPr>
            <a:r>
              <a:rPr lang="en-IN" sz="2000" dirty="0">
                <a:latin typeface="Times New Roman" pitchFamily="18" charset="0"/>
                <a:cs typeface="Times New Roman" pitchFamily="18" charset="0"/>
              </a:rPr>
              <a:t>SOFT SKILLS can touch human lives.                                               </a:t>
            </a:r>
          </a:p>
          <a:p>
            <a:pPr marL="139700" indent="0">
              <a:buNone/>
            </a:pPr>
            <a:r>
              <a:rPr lang="en-IN" sz="2000" dirty="0">
                <a:latin typeface="Times New Roman" pitchFamily="18" charset="0"/>
                <a:cs typeface="Times New Roman" pitchFamily="18" charset="0"/>
              </a:rPr>
              <a:t>Effective Decision making skills </a:t>
            </a:r>
          </a:p>
          <a:p>
            <a:pPr marL="139700" indent="0">
              <a:buNone/>
            </a:pPr>
            <a:r>
              <a:rPr lang="en-IN" sz="2000" dirty="0">
                <a:latin typeface="Times New Roman" pitchFamily="18" charset="0"/>
                <a:cs typeface="Times New Roman" pitchFamily="18" charset="0"/>
              </a:rPr>
              <a:t>Ability to solve problems </a:t>
            </a:r>
          </a:p>
          <a:p>
            <a:pPr marL="139700" indent="0">
              <a:buNone/>
            </a:pPr>
            <a:r>
              <a:rPr lang="en-IN" sz="2000" dirty="0">
                <a:latin typeface="Times New Roman" pitchFamily="18" charset="0"/>
                <a:cs typeface="Times New Roman" pitchFamily="18" charset="0"/>
              </a:rPr>
              <a:t>Empathy towards other people</a:t>
            </a:r>
          </a:p>
          <a:p>
            <a:endParaRPr lang="en-IN" sz="2000" dirty="0"/>
          </a:p>
        </p:txBody>
      </p:sp>
      <p:sp>
        <p:nvSpPr>
          <p:cNvPr id="5" name="Text Placeholder 4"/>
          <p:cNvSpPr>
            <a:spLocks noGrp="1"/>
          </p:cNvSpPr>
          <p:nvPr>
            <p:ph type="body" sz="quarter" idx="3"/>
          </p:nvPr>
        </p:nvSpPr>
        <p:spPr/>
        <p:txBody>
          <a:bodyPr/>
          <a:lstStyle/>
          <a:p>
            <a:pPr algn="ctr"/>
            <a:r>
              <a:rPr lang="en-IN" b="1" dirty="0"/>
              <a:t>Overall self comments on Dissertation</a:t>
            </a:r>
          </a:p>
        </p:txBody>
      </p:sp>
      <p:sp>
        <p:nvSpPr>
          <p:cNvPr id="6" name="Content Placeholder 5"/>
          <p:cNvSpPr>
            <a:spLocks noGrp="1"/>
          </p:cNvSpPr>
          <p:nvPr>
            <p:ph sz="quarter" idx="4"/>
          </p:nvPr>
        </p:nvSpPr>
        <p:spPr/>
        <p:txBody>
          <a:bodyPr>
            <a:normAutofit/>
          </a:bodyPr>
          <a:lstStyle/>
          <a:p>
            <a:r>
              <a:rPr lang="en-IN" sz="2000" dirty="0">
                <a:latin typeface="Times New Roman" pitchFamily="18" charset="0"/>
                <a:cs typeface="Times New Roman" pitchFamily="18" charset="0"/>
              </a:rPr>
              <a:t>The overall experience of working in one of the renowned hospitals  was great . I got the opportunity to study the patient experience in depth and received insights from various departments I visited. </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The best part  of this dissertation was to interact with lots of patients on regular basis during the visits to different units of Care, to know how they feel for Care</a:t>
            </a:r>
            <a:endParaRPr lang="en-IN" sz="2000" dirty="0"/>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pPr/>
              <a:t>17</a:t>
            </a:fld>
            <a:endParaRPr lang="en-IN"/>
          </a:p>
        </p:txBody>
      </p:sp>
      <p:pic>
        <p:nvPicPr>
          <p:cNvPr id="10" name="Picture 9">
            <a:extLst>
              <a:ext uri="{FF2B5EF4-FFF2-40B4-BE49-F238E27FC236}">
                <a16:creationId xmlns:a16="http://schemas.microsoft.com/office/drawing/2014/main" xmlns="" id="{0C152681-A586-C5FE-E093-F78BE87079A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766"/>
            <a:ext cx="1607185" cy="7562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61" y="0"/>
            <a:ext cx="10772775" cy="1025236"/>
          </a:xfrm>
        </p:spPr>
        <p:txBody>
          <a:bodyPr/>
          <a:lstStyle/>
          <a:p>
            <a:pPr algn="ctr"/>
            <a:r>
              <a:rPr lang="en-IN" b="1" dirty="0"/>
              <a:t>Pictorial Journey </a:t>
            </a:r>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pPr/>
              <a:t>18</a:t>
            </a:fld>
            <a:endParaRPr lang="en-IN"/>
          </a:p>
        </p:txBody>
      </p:sp>
      <p:pic>
        <p:nvPicPr>
          <p:cNvPr id="7" name="Picture 6">
            <a:extLst>
              <a:ext uri="{FF2B5EF4-FFF2-40B4-BE49-F238E27FC236}">
                <a16:creationId xmlns:a16="http://schemas.microsoft.com/office/drawing/2014/main" xmlns="" id="{49F86189-0DE6-3CEC-FE2E-72B5C1D85644}"/>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7589" b="3404"/>
          <a:stretch/>
        </p:blipFill>
        <p:spPr>
          <a:xfrm>
            <a:off x="3993589" y="1143130"/>
            <a:ext cx="3664744" cy="54183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Thank You</a:t>
            </a:r>
          </a:p>
        </p:txBody>
      </p:sp>
      <p:sp>
        <p:nvSpPr>
          <p:cNvPr id="3" name="Subtitle 2"/>
          <p:cNvSpPr>
            <a:spLocks noGrp="1"/>
          </p:cNvSpPr>
          <p:nvPr>
            <p:ph type="subTitle" idx="1"/>
          </p:nvPr>
        </p:nvSpPr>
        <p:spPr/>
        <p:txBody>
          <a:bodyPr/>
          <a:lstStyle/>
          <a:p>
            <a:r>
              <a:rPr lang="en-IN" dirty="0"/>
              <a:t>Any Questions</a:t>
            </a:r>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pPr/>
              <a:t>19</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Screenshot of Approval</a:t>
            </a:r>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pPr/>
              <a:t>2</a:t>
            </a:fld>
            <a:endParaRPr lang="en-IN"/>
          </a:p>
        </p:txBody>
      </p:sp>
      <p:pic>
        <p:nvPicPr>
          <p:cNvPr id="7" name="Picture 6">
            <a:extLst>
              <a:ext uri="{FF2B5EF4-FFF2-40B4-BE49-F238E27FC236}">
                <a16:creationId xmlns:a16="http://schemas.microsoft.com/office/drawing/2014/main" xmlns="" id="{E4B13385-7162-8B68-7F6D-1C16B5DB4C13}"/>
              </a:ext>
            </a:extLst>
          </p:cNvPr>
          <p:cNvPicPr>
            <a:picLocks noChangeAspect="1"/>
          </p:cNvPicPr>
          <p:nvPr/>
        </p:nvPicPr>
        <p:blipFill rotWithShape="1">
          <a:blip r:embed="rId2" cstate="print"/>
          <a:srcRect l="42372" t="34639" r="2113" b="46488"/>
          <a:stretch/>
        </p:blipFill>
        <p:spPr>
          <a:xfrm>
            <a:off x="366217" y="3465637"/>
            <a:ext cx="6768446" cy="1294324"/>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 xmlns:a16="http://schemas.microsoft.com/office/drawing/2014/main" id="{FDAEE2DC-E147-3DD6-3782-E9A7821B4B8F}"/>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4422" b="40563"/>
          <a:stretch/>
        </p:blipFill>
        <p:spPr>
          <a:xfrm>
            <a:off x="7768683" y="2226370"/>
            <a:ext cx="3248526" cy="377285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500" y="24130"/>
            <a:ext cx="4436110" cy="1268095"/>
          </a:xfrm>
        </p:spPr>
        <p:txBody>
          <a:bodyPr/>
          <a:lstStyle/>
          <a:p>
            <a:pPr algn="ctr"/>
            <a:r>
              <a:rPr lang="en-IN" sz="3600" b="1" dirty="0"/>
              <a:t>Introduction</a:t>
            </a:r>
          </a:p>
        </p:txBody>
      </p:sp>
      <p:sp>
        <p:nvSpPr>
          <p:cNvPr id="3" name="Content Placeholder 2"/>
          <p:cNvSpPr>
            <a:spLocks noGrp="1"/>
          </p:cNvSpPr>
          <p:nvPr>
            <p:ph idx="1"/>
          </p:nvPr>
        </p:nvSpPr>
        <p:spPr>
          <a:xfrm>
            <a:off x="98425" y="916305"/>
            <a:ext cx="8912860" cy="5941695"/>
          </a:xfrm>
        </p:spPr>
        <p:txBody>
          <a:bodyPr>
            <a:normAutofit fontScale="90000"/>
          </a:bodyPr>
          <a:lstStyle/>
          <a:p>
            <a:pPr marL="0" indent="0">
              <a:buNone/>
            </a:pPr>
            <a:r>
              <a:rPr lang="en-IN" sz="1800" b="1" dirty="0">
                <a:latin typeface="Times New Roman" panose="02020603050405020304" charset="0"/>
                <a:cs typeface="Times New Roman" panose="02020603050405020304" charset="0"/>
              </a:rPr>
              <a:t>FEEDBACK</a:t>
            </a:r>
            <a:endParaRPr lang="en-IN" sz="1800" dirty="0">
              <a:latin typeface="Times New Roman" panose="02020603050405020304" charset="0"/>
              <a:cs typeface="Times New Roman" panose="02020603050405020304" charset="0"/>
            </a:endParaRPr>
          </a:p>
          <a:p>
            <a:r>
              <a:rPr lang="en-IN" sz="1800" dirty="0">
                <a:latin typeface="Times New Roman" panose="02020603050405020304" charset="0"/>
                <a:cs typeface="Times New Roman" panose="02020603050405020304" charset="0"/>
              </a:rPr>
              <a:t>Feedback, according to me is nothing but a gift-hearing what our patients think about our hospital and services that we provide and what they need is absolutely critical to ensure that our team is building the right thing. It can be Active or Passive.</a:t>
            </a:r>
          </a:p>
          <a:p>
            <a:r>
              <a:rPr lang="en-IN" sz="1800" dirty="0">
                <a:latin typeface="Times New Roman" panose="02020603050405020304" charset="0"/>
                <a:cs typeface="Times New Roman" panose="02020603050405020304" charset="0"/>
              </a:rPr>
              <a:t>Giving and receiving feedback is not an easy task and poses significant challenges for both sides. Patient’s feedback provides the patient’s perspective on the effectiveness of treatment/consultation.</a:t>
            </a:r>
          </a:p>
          <a:p>
            <a:pPr marL="0" indent="0">
              <a:buNone/>
            </a:pPr>
            <a:endParaRPr lang="en-IN" sz="1800" dirty="0">
              <a:latin typeface="Times New Roman" panose="02020603050405020304" charset="0"/>
              <a:cs typeface="Times New Roman" panose="02020603050405020304" charset="0"/>
            </a:endParaRPr>
          </a:p>
          <a:p>
            <a:pPr marL="0" indent="0">
              <a:buNone/>
            </a:pPr>
            <a:r>
              <a:rPr lang="en-IN" sz="1800" b="1" dirty="0">
                <a:latin typeface="Times New Roman" panose="02020603050405020304" charset="0"/>
                <a:cs typeface="Times New Roman" panose="02020603050405020304" charset="0"/>
              </a:rPr>
              <a:t>PATIENT EXPERIENCE</a:t>
            </a:r>
            <a:endParaRPr lang="en-IN" sz="1800" dirty="0">
              <a:latin typeface="Times New Roman" panose="02020603050405020304" charset="0"/>
              <a:cs typeface="Times New Roman" panose="02020603050405020304" charset="0"/>
            </a:endParaRPr>
          </a:p>
          <a:p>
            <a:r>
              <a:rPr lang="en-IN" sz="1800" dirty="0">
                <a:latin typeface="Times New Roman" panose="02020603050405020304" charset="0"/>
                <a:cs typeface="Times New Roman" panose="02020603050405020304" charset="0"/>
              </a:rPr>
              <a:t>It encompasses the range of interactions that patient have with the health care system, including their care from health plans and from doctors, nurses and staff in hospitals, physician practices and other health care facilities.</a:t>
            </a:r>
          </a:p>
          <a:p>
            <a:r>
              <a:rPr lang="en-IN" sz="1800" dirty="0">
                <a:latin typeface="Times New Roman" panose="02020603050405020304" charset="0"/>
                <a:cs typeface="Times New Roman" panose="02020603050405020304" charset="0"/>
              </a:rPr>
              <a:t>Patient experience starts from the first point of contact which is, at the time of appointment/admission and ends at the time of discharge.</a:t>
            </a:r>
          </a:p>
          <a:p>
            <a:endParaRPr lang="en-IN" sz="1800" dirty="0">
              <a:latin typeface="Times New Roman" panose="02020603050405020304" charset="0"/>
              <a:cs typeface="Times New Roman" panose="02020603050405020304" charset="0"/>
            </a:endParaRPr>
          </a:p>
          <a:p>
            <a:pPr marL="0" indent="0">
              <a:buNone/>
            </a:pPr>
            <a:r>
              <a:rPr lang="en-IN" sz="1800" b="1" dirty="0">
                <a:latin typeface="Times New Roman" panose="02020603050405020304" charset="0"/>
                <a:cs typeface="Times New Roman" panose="02020603050405020304" charset="0"/>
              </a:rPr>
              <a:t>PATIENT FEEDBACK</a:t>
            </a:r>
            <a:endParaRPr lang="en-IN" sz="1800" dirty="0">
              <a:latin typeface="Times New Roman" panose="02020603050405020304" charset="0"/>
              <a:cs typeface="Times New Roman" panose="02020603050405020304" charset="0"/>
            </a:endParaRPr>
          </a:p>
          <a:p>
            <a:r>
              <a:rPr lang="en-IN" sz="1800" dirty="0">
                <a:latin typeface="Times New Roman" panose="02020603050405020304" charset="0"/>
                <a:cs typeface="Times New Roman" panose="02020603050405020304" charset="0"/>
              </a:rPr>
              <a:t>Patient’s feedback provides very useful insights about what they think about the services offered in the hospital. Examining each one of them gives their angle of perception of our working and the areas where we have to work to improve further. </a:t>
            </a:r>
          </a:p>
          <a:p>
            <a:r>
              <a:rPr lang="en-IN" sz="1800" dirty="0">
                <a:latin typeface="Times New Roman" panose="02020603050405020304" charset="0"/>
                <a:cs typeface="Times New Roman" panose="02020603050405020304" charset="0"/>
              </a:rPr>
              <a:t>Patient’s feedback is also important as it let the organizations know about their best practices from which lessons can be learnt and areas of concern where improvements can be made.</a:t>
            </a:r>
          </a:p>
        </p:txBody>
      </p:sp>
      <p:sp>
        <p:nvSpPr>
          <p:cNvPr id="4" name="Slide Number Placeholder 3"/>
          <p:cNvSpPr>
            <a:spLocks noGrp="1"/>
          </p:cNvSpPr>
          <p:nvPr>
            <p:ph type="sldNum" sz="quarter" idx="12"/>
          </p:nvPr>
        </p:nvSpPr>
        <p:spPr/>
        <p:txBody>
          <a:bodyPr/>
          <a:lstStyle/>
          <a:p>
            <a:fld id="{26AD20E6-394B-4DF0-96A5-9647FF39C943}" type="slidenum">
              <a:rPr lang="en-IN" smtClean="0"/>
              <a:pPr/>
              <a:t>3</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4130"/>
            <a:ext cx="1607185" cy="756285"/>
          </a:xfrm>
          <a:prstGeom prst="rect">
            <a:avLst/>
          </a:prstGeom>
        </p:spPr>
      </p:pic>
      <p:graphicFrame>
        <p:nvGraphicFramePr>
          <p:cNvPr id="8" name="Diagram 7"/>
          <p:cNvGraphicFramePr/>
          <p:nvPr>
            <p:extLst>
              <p:ext uri="{D42A27DB-BD31-4B8C-83A1-F6EECF244321}">
                <p14:modId xmlns:p14="http://schemas.microsoft.com/office/powerpoint/2010/main" xmlns="" val="3237481518"/>
              </p:ext>
            </p:extLst>
          </p:nvPr>
        </p:nvGraphicFramePr>
        <p:xfrm>
          <a:off x="6152515" y="557530"/>
          <a:ext cx="8128000" cy="5418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54405"/>
          </a:xfrm>
        </p:spPr>
        <p:txBody>
          <a:bodyPr/>
          <a:lstStyle/>
          <a:p>
            <a:pPr algn="ctr"/>
            <a:r>
              <a:rPr lang="en-IN" b="1" dirty="0"/>
              <a:t>CARE HOSPITALS</a:t>
            </a:r>
          </a:p>
        </p:txBody>
      </p:sp>
      <p:sp>
        <p:nvSpPr>
          <p:cNvPr id="3" name="Content Placeholder 2"/>
          <p:cNvSpPr>
            <a:spLocks noGrp="1"/>
          </p:cNvSpPr>
          <p:nvPr>
            <p:ph idx="1"/>
          </p:nvPr>
        </p:nvSpPr>
        <p:spPr>
          <a:xfrm>
            <a:off x="136525" y="762000"/>
            <a:ext cx="11646980" cy="6096000"/>
          </a:xfrm>
        </p:spPr>
        <p:txBody>
          <a:bodyPr>
            <a:noAutofit/>
          </a:bodyPr>
          <a:lstStyle/>
          <a:p>
            <a:pPr marL="0" indent="0">
              <a:lnSpc>
                <a:spcPct val="100000"/>
              </a:lnSpc>
              <a:buNone/>
            </a:pPr>
            <a:r>
              <a:rPr lang="en-IN" sz="1600" dirty="0">
                <a:latin typeface="Times New Roman" panose="02020603050405020304" charset="0"/>
                <a:cs typeface="Times New Roman" panose="02020603050405020304" charset="0"/>
              </a:rPr>
              <a:t>Today CARE Hospitals Group is the regional leader in South and Central India and is amongst the top-four Pan-Indian hospital chains. It delivers comprehensive care in over 30 clinical specialties such as Cardiac Sciences, Oncology, Neurosciences, Renal Sciences, Gastroenterology &amp; Hepatology, Orthopaedics &amp; Joint Replacement, ENT, Vascular Surgery, Emergency &amp; Trauma, and Integrated Organ Transplants to name a few.</a:t>
            </a:r>
          </a:p>
          <a:p>
            <a:pPr>
              <a:lnSpc>
                <a:spcPct val="100000"/>
              </a:lnSpc>
            </a:pPr>
            <a:r>
              <a:rPr lang="en-IN" sz="1600" dirty="0" smtClean="0">
                <a:latin typeface="Times New Roman" panose="02020603050405020304" charset="0"/>
                <a:cs typeface="Times New Roman" panose="02020603050405020304" charset="0"/>
                <a:sym typeface="+mn-ea"/>
              </a:rPr>
              <a:t>Accreditation </a:t>
            </a:r>
            <a:r>
              <a:rPr lang="en-IN" sz="1600" dirty="0">
                <a:latin typeface="Times New Roman" panose="02020603050405020304" charset="0"/>
                <a:cs typeface="Times New Roman" panose="02020603050405020304" charset="0"/>
                <a:sym typeface="+mn-ea"/>
              </a:rPr>
              <a:t>and Quality: NABH 5th Edition certified.</a:t>
            </a:r>
            <a:endParaRPr lang="en-IN" sz="1600" dirty="0">
              <a:latin typeface="Times New Roman" panose="02020603050405020304" charset="0"/>
              <a:cs typeface="Times New Roman" panose="02020603050405020304" charset="0"/>
            </a:endParaRPr>
          </a:p>
          <a:p>
            <a:pPr>
              <a:lnSpc>
                <a:spcPct val="100000"/>
              </a:lnSpc>
            </a:pPr>
            <a:r>
              <a:rPr lang="en-IN" sz="1600" dirty="0">
                <a:latin typeface="Times New Roman" panose="02020603050405020304" charset="0"/>
                <a:cs typeface="Times New Roman" panose="02020603050405020304" charset="0"/>
              </a:rPr>
              <a:t>Purpose: To provide care that people trust</a:t>
            </a:r>
          </a:p>
          <a:p>
            <a:pPr>
              <a:lnSpc>
                <a:spcPct val="100000"/>
              </a:lnSpc>
            </a:pPr>
            <a:r>
              <a:rPr lang="en-IN" sz="1600" dirty="0">
                <a:latin typeface="Times New Roman" panose="02020603050405020304" charset="0"/>
                <a:cs typeface="Times New Roman" panose="02020603050405020304" charset="0"/>
              </a:rPr>
              <a:t>Vision: To be trusted, people-centric, integrated healthcare system as a model for global health.</a:t>
            </a:r>
          </a:p>
          <a:p>
            <a:pPr>
              <a:lnSpc>
                <a:spcPct val="100000"/>
              </a:lnSpc>
            </a:pPr>
            <a:r>
              <a:rPr lang="en-IN" sz="1600" dirty="0">
                <a:latin typeface="Times New Roman" panose="02020603050405020304" charset="0"/>
                <a:cs typeface="Times New Roman" panose="02020603050405020304" charset="0"/>
              </a:rPr>
              <a:t>Values:</a:t>
            </a:r>
          </a:p>
          <a:p>
            <a:pPr lvl="1">
              <a:lnSpc>
                <a:spcPct val="100000"/>
              </a:lnSpc>
            </a:pPr>
            <a:r>
              <a:rPr lang="en-IN" sz="1600" dirty="0">
                <a:latin typeface="Times New Roman" panose="02020603050405020304" charset="0"/>
                <a:cs typeface="Times New Roman" panose="02020603050405020304" charset="0"/>
              </a:rPr>
              <a:t>Honesty and Integrity</a:t>
            </a:r>
          </a:p>
          <a:p>
            <a:pPr lvl="1">
              <a:lnSpc>
                <a:spcPct val="100000"/>
              </a:lnSpc>
            </a:pPr>
            <a:r>
              <a:rPr lang="en-IN" sz="1600" dirty="0">
                <a:latin typeface="Times New Roman" panose="02020603050405020304" charset="0"/>
                <a:cs typeface="Times New Roman" panose="02020603050405020304" charset="0"/>
              </a:rPr>
              <a:t>Teamwork</a:t>
            </a:r>
          </a:p>
          <a:p>
            <a:pPr lvl="1">
              <a:lnSpc>
                <a:spcPct val="100000"/>
              </a:lnSpc>
            </a:pPr>
            <a:r>
              <a:rPr lang="en-IN" sz="1600" dirty="0">
                <a:latin typeface="Times New Roman" panose="02020603050405020304" charset="0"/>
                <a:cs typeface="Times New Roman" panose="02020603050405020304" charset="0"/>
              </a:rPr>
              <a:t>Empathy and Compassion</a:t>
            </a:r>
          </a:p>
          <a:p>
            <a:pPr lvl="1">
              <a:lnSpc>
                <a:spcPct val="100000"/>
              </a:lnSpc>
            </a:pPr>
            <a:r>
              <a:rPr lang="en-IN" sz="1600" dirty="0">
                <a:latin typeface="Times New Roman" panose="02020603050405020304" charset="0"/>
                <a:cs typeface="Times New Roman" panose="02020603050405020304" charset="0"/>
              </a:rPr>
              <a:t>Education</a:t>
            </a:r>
          </a:p>
          <a:p>
            <a:pPr lvl="1">
              <a:lnSpc>
                <a:spcPct val="100000"/>
              </a:lnSpc>
            </a:pPr>
            <a:r>
              <a:rPr lang="en-IN" sz="1600" dirty="0">
                <a:latin typeface="Times New Roman" panose="02020603050405020304" charset="0"/>
                <a:cs typeface="Times New Roman" panose="02020603050405020304" charset="0"/>
              </a:rPr>
              <a:t>Citizenship</a:t>
            </a:r>
          </a:p>
          <a:p>
            <a:pPr lvl="1">
              <a:lnSpc>
                <a:spcPct val="100000"/>
              </a:lnSpc>
            </a:pPr>
            <a:r>
              <a:rPr lang="en-IN" sz="1600" dirty="0">
                <a:latin typeface="Times New Roman" panose="02020603050405020304" charset="0"/>
                <a:cs typeface="Times New Roman" panose="02020603050405020304" charset="0"/>
              </a:rPr>
              <a:t>Equity</a:t>
            </a:r>
          </a:p>
          <a:p>
            <a:pPr lvl="1">
              <a:lnSpc>
                <a:spcPct val="100000"/>
              </a:lnSpc>
            </a:pPr>
            <a:r>
              <a:rPr lang="en-IN" sz="1600" dirty="0">
                <a:latin typeface="Times New Roman" panose="02020603050405020304" charset="0"/>
                <a:cs typeface="Times New Roman" panose="02020603050405020304" charset="0"/>
              </a:rPr>
              <a:t>Dignity and Respect</a:t>
            </a:r>
          </a:p>
        </p:txBody>
      </p:sp>
      <p:sp>
        <p:nvSpPr>
          <p:cNvPr id="4" name="Slide Number Placeholder 3"/>
          <p:cNvSpPr>
            <a:spLocks noGrp="1"/>
          </p:cNvSpPr>
          <p:nvPr>
            <p:ph type="sldNum" sz="quarter" idx="12"/>
          </p:nvPr>
        </p:nvSpPr>
        <p:spPr/>
        <p:txBody>
          <a:bodyPr/>
          <a:lstStyle/>
          <a:p>
            <a:fld id="{26AD20E6-394B-4DF0-96A5-9647FF39C943}" type="slidenum">
              <a:rPr lang="en-IN" smtClean="0"/>
              <a:pPr/>
              <a:t>4</a:t>
            </a:fld>
            <a:endParaRPr lang="en-IN"/>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4130"/>
            <a:ext cx="1607185" cy="756285"/>
          </a:xfrm>
          <a:prstGeom prst="rect">
            <a:avLst/>
          </a:prstGeom>
        </p:spPr>
      </p:pic>
      <p:pic>
        <p:nvPicPr>
          <p:cNvPr id="6" name="Picture 5">
            <a:extLst>
              <a:ext uri="{FF2B5EF4-FFF2-40B4-BE49-F238E27FC236}">
                <a16:creationId xmlns:a16="http://schemas.microsoft.com/office/drawing/2014/main" xmlns="" id="{6D7525D7-DF23-F887-1E23-AD3B1C24327A}"/>
              </a:ext>
            </a:extLst>
          </p:cNvPr>
          <p:cNvPicPr>
            <a:picLocks noChangeAspect="1"/>
          </p:cNvPicPr>
          <p:nvPr/>
        </p:nvPicPr>
        <p:blipFill>
          <a:blip r:embed="rId3" cstate="print"/>
          <a:stretch>
            <a:fillRect/>
          </a:stretch>
        </p:blipFill>
        <p:spPr>
          <a:xfrm>
            <a:off x="6184009" y="3339779"/>
            <a:ext cx="5725160" cy="304419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Objectives </a:t>
            </a:r>
            <a:r>
              <a:rPr lang="en-IN" b="1" dirty="0" smtClean="0"/>
              <a:t>of Study</a:t>
            </a:r>
            <a:endParaRPr lang="en-IN" b="1" dirty="0"/>
          </a:p>
        </p:txBody>
      </p:sp>
      <p:sp>
        <p:nvSpPr>
          <p:cNvPr id="3" name="Content Placeholder 2"/>
          <p:cNvSpPr>
            <a:spLocks noGrp="1"/>
          </p:cNvSpPr>
          <p:nvPr>
            <p:ph idx="1"/>
          </p:nvPr>
        </p:nvSpPr>
        <p:spPr/>
        <p:txBody>
          <a:bodyPr/>
          <a:lstStyle/>
          <a:p>
            <a:pPr>
              <a:buFont typeface="Wingdings" pitchFamily="2" charset="2"/>
              <a:buChar char="§"/>
            </a:pPr>
            <a:r>
              <a:rPr lang="en-IN" dirty="0" smtClean="0">
                <a:latin typeface="Times New Roman" pitchFamily="18" charset="0"/>
                <a:cs typeface="Times New Roman" pitchFamily="18" charset="0"/>
              </a:rPr>
              <a:t>To </a:t>
            </a:r>
            <a:r>
              <a:rPr lang="en-IN" dirty="0">
                <a:latin typeface="Times New Roman" pitchFamily="18" charset="0"/>
                <a:cs typeface="Times New Roman" pitchFamily="18" charset="0"/>
              </a:rPr>
              <a:t>study the existing process of </a:t>
            </a:r>
            <a:r>
              <a:rPr lang="en-IN" dirty="0" smtClean="0">
                <a:latin typeface="Times New Roman" pitchFamily="18" charset="0"/>
                <a:cs typeface="Times New Roman" pitchFamily="18" charset="0"/>
              </a:rPr>
              <a:t>pharmacy</a:t>
            </a:r>
          </a:p>
          <a:p>
            <a:pPr>
              <a:buFont typeface="Wingdings" pitchFamily="2" charset="2"/>
              <a:buChar char="§"/>
            </a:pPr>
            <a:r>
              <a:rPr lang="en-IN" dirty="0" smtClean="0">
                <a:latin typeface="Times New Roman" pitchFamily="18" charset="0"/>
                <a:cs typeface="Times New Roman" pitchFamily="18" charset="0"/>
              </a:rPr>
              <a:t>To </a:t>
            </a:r>
            <a:r>
              <a:rPr lang="en-IN" dirty="0">
                <a:latin typeface="Times New Roman" pitchFamily="18" charset="0"/>
                <a:cs typeface="Times New Roman" pitchFamily="18" charset="0"/>
              </a:rPr>
              <a:t>find the deficiencies or gaps hindering the quality of </a:t>
            </a:r>
            <a:r>
              <a:rPr lang="en-IN" dirty="0" smtClean="0">
                <a:latin typeface="Times New Roman" pitchFamily="18" charset="0"/>
                <a:cs typeface="Times New Roman" pitchFamily="18" charset="0"/>
              </a:rPr>
              <a:t>services</a:t>
            </a:r>
          </a:p>
          <a:p>
            <a:pPr>
              <a:buFont typeface="Wingdings" pitchFamily="2" charset="2"/>
              <a:buChar char="§"/>
            </a:pPr>
            <a:r>
              <a:rPr lang="en-IN" dirty="0" smtClean="0">
                <a:latin typeface="Times New Roman" pitchFamily="18" charset="0"/>
                <a:cs typeface="Times New Roman" pitchFamily="18" charset="0"/>
              </a:rPr>
              <a:t>To </a:t>
            </a:r>
            <a:r>
              <a:rPr lang="en-IN" dirty="0">
                <a:latin typeface="Times New Roman" pitchFamily="18" charset="0"/>
                <a:cs typeface="Times New Roman" pitchFamily="18" charset="0"/>
              </a:rPr>
              <a:t>provide roadmap for improving the quality services.</a:t>
            </a:r>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pPr/>
              <a:t>5</a:t>
            </a:fld>
            <a:endParaRPr lang="en-IN"/>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4130"/>
            <a:ext cx="1607185" cy="756285"/>
          </a:xfrm>
          <a:prstGeom prst="rect">
            <a:avLst/>
          </a:prstGeom>
        </p:spPr>
      </p:pic>
      <p:pic>
        <p:nvPicPr>
          <p:cNvPr id="8" name="Picture 7">
            <a:extLst>
              <a:ext uri="{FF2B5EF4-FFF2-40B4-BE49-F238E27FC236}">
                <a16:creationId xmlns:a16="http://schemas.microsoft.com/office/drawing/2014/main" xmlns="" id="{E63C9DCA-1D00-696B-9086-C2156BAEFC7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0520" y="3894772"/>
            <a:ext cx="2438400" cy="180746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xmlns="" id="{72218558-1D7C-AF25-E0EC-3CAB57D3367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26990" y="1718908"/>
            <a:ext cx="1865376" cy="139903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910" y="0"/>
            <a:ext cx="10515600" cy="901065"/>
          </a:xfrm>
        </p:spPr>
        <p:txBody>
          <a:bodyPr/>
          <a:lstStyle/>
          <a:p>
            <a:pPr algn="ctr"/>
            <a:r>
              <a:rPr lang="en-IN" b="1" dirty="0"/>
              <a:t>Methodology</a:t>
            </a:r>
          </a:p>
        </p:txBody>
      </p:sp>
      <p:sp>
        <p:nvSpPr>
          <p:cNvPr id="3" name="Content Placeholder 2"/>
          <p:cNvSpPr>
            <a:spLocks noGrp="1"/>
          </p:cNvSpPr>
          <p:nvPr>
            <p:ph idx="1"/>
          </p:nvPr>
        </p:nvSpPr>
        <p:spPr>
          <a:xfrm>
            <a:off x="99695" y="901065"/>
            <a:ext cx="12092305" cy="6059805"/>
          </a:xfrm>
        </p:spPr>
        <p:txBody>
          <a:bodyPr>
            <a:normAutofit/>
          </a:bodyPr>
          <a:lstStyle/>
          <a:p>
            <a:r>
              <a:rPr lang="en-IN" sz="2000" dirty="0">
                <a:latin typeface="Times New Roman" panose="02020603050405020304" charset="0"/>
                <a:cs typeface="Times New Roman" panose="02020603050405020304" charset="0"/>
              </a:rPr>
              <a:t>Research Question: What are the existing bottlenecks in the existing process flow of Pharmacy Department that are hindering the quality of services and overall patient experience?</a:t>
            </a:r>
          </a:p>
          <a:p>
            <a:r>
              <a:rPr lang="en-IN" sz="2000" b="1" dirty="0">
                <a:latin typeface="Times New Roman" panose="02020603050405020304" charset="0"/>
                <a:cs typeface="Times New Roman" panose="02020603050405020304" charset="0"/>
              </a:rPr>
              <a:t>Study</a:t>
            </a:r>
            <a:r>
              <a:rPr lang="en-IN" sz="2000" dirty="0">
                <a:latin typeface="Times New Roman" panose="02020603050405020304" charset="0"/>
                <a:cs typeface="Times New Roman" panose="02020603050405020304" charset="0"/>
              </a:rPr>
              <a:t> </a:t>
            </a:r>
            <a:r>
              <a:rPr lang="en-IN" sz="2000" b="1" dirty="0">
                <a:latin typeface="Times New Roman" panose="02020603050405020304" charset="0"/>
                <a:cs typeface="Times New Roman" panose="02020603050405020304" charset="0"/>
              </a:rPr>
              <a:t>approach</a:t>
            </a:r>
            <a:r>
              <a:rPr lang="en-IN" sz="2000" dirty="0">
                <a:latin typeface="Times New Roman" panose="02020603050405020304" charset="0"/>
                <a:cs typeface="Times New Roman" panose="02020603050405020304" charset="0"/>
              </a:rPr>
              <a:t>: secondary data collected by HIS </a:t>
            </a:r>
          </a:p>
          <a:p>
            <a:r>
              <a:rPr lang="en-IN" sz="2000" b="1" dirty="0">
                <a:latin typeface="Times New Roman" panose="02020603050405020304" charset="0"/>
                <a:cs typeface="Times New Roman" panose="02020603050405020304" charset="0"/>
              </a:rPr>
              <a:t>Study</a:t>
            </a:r>
            <a:r>
              <a:rPr lang="en-IN" sz="2000" dirty="0">
                <a:latin typeface="Times New Roman" panose="02020603050405020304" charset="0"/>
                <a:cs typeface="Times New Roman" panose="02020603050405020304" charset="0"/>
              </a:rPr>
              <a:t> </a:t>
            </a:r>
            <a:r>
              <a:rPr lang="en-IN" sz="2000" b="1" dirty="0">
                <a:latin typeface="Times New Roman" panose="02020603050405020304" charset="0"/>
                <a:cs typeface="Times New Roman" panose="02020603050405020304" charset="0"/>
              </a:rPr>
              <a:t>Period</a:t>
            </a:r>
            <a:r>
              <a:rPr lang="en-IN" sz="2000" dirty="0">
                <a:latin typeface="Times New Roman" panose="02020603050405020304" charset="0"/>
                <a:cs typeface="Times New Roman" panose="02020603050405020304" charset="0"/>
              </a:rPr>
              <a:t>: 1 month(1st March – 31st March)</a:t>
            </a:r>
          </a:p>
          <a:p>
            <a:r>
              <a:rPr lang="en-IN" sz="2000" b="1" dirty="0">
                <a:latin typeface="Times New Roman" panose="02020603050405020304" charset="0"/>
                <a:cs typeface="Times New Roman" panose="02020603050405020304" charset="0"/>
              </a:rPr>
              <a:t>Study</a:t>
            </a:r>
            <a:r>
              <a:rPr lang="en-IN" sz="2000" dirty="0">
                <a:latin typeface="Times New Roman" panose="02020603050405020304" charset="0"/>
                <a:cs typeface="Times New Roman" panose="02020603050405020304" charset="0"/>
              </a:rPr>
              <a:t> </a:t>
            </a:r>
            <a:r>
              <a:rPr lang="en-IN" sz="2000" b="1" dirty="0">
                <a:latin typeface="Times New Roman" panose="02020603050405020304" charset="0"/>
                <a:cs typeface="Times New Roman" panose="02020603050405020304" charset="0"/>
              </a:rPr>
              <a:t>Population</a:t>
            </a:r>
            <a:r>
              <a:rPr lang="en-IN" sz="2000" dirty="0">
                <a:latin typeface="Times New Roman" panose="02020603050405020304" charset="0"/>
                <a:cs typeface="Times New Roman" panose="02020603050405020304" charset="0"/>
              </a:rPr>
              <a:t>: Patients</a:t>
            </a:r>
          </a:p>
          <a:p>
            <a:r>
              <a:rPr lang="en-IN" sz="2000" b="1" dirty="0">
                <a:latin typeface="Times New Roman" panose="02020603050405020304" charset="0"/>
                <a:cs typeface="Times New Roman" panose="02020603050405020304" charset="0"/>
              </a:rPr>
              <a:t>Sample</a:t>
            </a:r>
            <a:r>
              <a:rPr lang="en-IN" sz="2000" dirty="0">
                <a:latin typeface="Times New Roman" panose="02020603050405020304" charset="0"/>
                <a:cs typeface="Times New Roman" panose="02020603050405020304" charset="0"/>
              </a:rPr>
              <a:t> </a:t>
            </a:r>
            <a:r>
              <a:rPr lang="en-IN" sz="2000" b="1" dirty="0">
                <a:latin typeface="Times New Roman" panose="02020603050405020304" charset="0"/>
                <a:cs typeface="Times New Roman" panose="02020603050405020304" charset="0"/>
              </a:rPr>
              <a:t>size</a:t>
            </a:r>
            <a:r>
              <a:rPr lang="en-IN" sz="2000" dirty="0">
                <a:latin typeface="Times New Roman" panose="02020603050405020304" charset="0"/>
                <a:cs typeface="Times New Roman" panose="02020603050405020304" charset="0"/>
              </a:rPr>
              <a:t>: 3249 patients</a:t>
            </a:r>
          </a:p>
          <a:p>
            <a:r>
              <a:rPr lang="en-IN" sz="2000" b="1" dirty="0">
                <a:latin typeface="Times New Roman" panose="02020603050405020304" charset="0"/>
                <a:cs typeface="Times New Roman" panose="02020603050405020304" charset="0"/>
              </a:rPr>
              <a:t>Methods</a:t>
            </a:r>
            <a:r>
              <a:rPr lang="en-IN" sz="2000" dirty="0">
                <a:latin typeface="Times New Roman" panose="02020603050405020304" charset="0"/>
                <a:cs typeface="Times New Roman" panose="02020603050405020304" charset="0"/>
              </a:rPr>
              <a:t> </a:t>
            </a:r>
            <a:r>
              <a:rPr lang="en-IN" sz="2000" b="1" dirty="0">
                <a:latin typeface="Times New Roman" panose="02020603050405020304" charset="0"/>
                <a:cs typeface="Times New Roman" panose="02020603050405020304" charset="0"/>
              </a:rPr>
              <a:t>of</a:t>
            </a:r>
            <a:r>
              <a:rPr lang="en-IN" sz="2000" dirty="0">
                <a:latin typeface="Times New Roman" panose="02020603050405020304" charset="0"/>
                <a:cs typeface="Times New Roman" panose="02020603050405020304" charset="0"/>
              </a:rPr>
              <a:t> </a:t>
            </a:r>
            <a:r>
              <a:rPr lang="en-IN" sz="2000" b="1" dirty="0">
                <a:latin typeface="Times New Roman" panose="02020603050405020304" charset="0"/>
                <a:cs typeface="Times New Roman" panose="02020603050405020304" charset="0"/>
              </a:rPr>
              <a:t>Data</a:t>
            </a:r>
            <a:r>
              <a:rPr lang="en-IN" sz="2000" dirty="0">
                <a:latin typeface="Times New Roman" panose="02020603050405020304" charset="0"/>
                <a:cs typeface="Times New Roman" panose="02020603050405020304" charset="0"/>
              </a:rPr>
              <a:t> </a:t>
            </a:r>
            <a:r>
              <a:rPr lang="en-IN" sz="2000" b="1" dirty="0">
                <a:latin typeface="Times New Roman" panose="02020603050405020304" charset="0"/>
                <a:cs typeface="Times New Roman" panose="02020603050405020304" charset="0"/>
              </a:rPr>
              <a:t>Collection</a:t>
            </a:r>
            <a:r>
              <a:rPr lang="en-IN" sz="2000" dirty="0">
                <a:latin typeface="Times New Roman" panose="02020603050405020304" charset="0"/>
                <a:cs typeface="Times New Roman" panose="02020603050405020304" charset="0"/>
              </a:rPr>
              <a:t>: HIS (Hospital Information System) </a:t>
            </a:r>
          </a:p>
          <a:p>
            <a:r>
              <a:rPr lang="en-IN" sz="2000" b="1" dirty="0">
                <a:latin typeface="Times New Roman" panose="02020603050405020304" charset="0"/>
                <a:cs typeface="Times New Roman" panose="02020603050405020304" charset="0"/>
              </a:rPr>
              <a:t>Study</a:t>
            </a:r>
            <a:r>
              <a:rPr lang="en-IN" sz="2000" dirty="0">
                <a:latin typeface="Times New Roman" panose="02020603050405020304" charset="0"/>
                <a:cs typeface="Times New Roman" panose="02020603050405020304" charset="0"/>
              </a:rPr>
              <a:t> </a:t>
            </a:r>
            <a:r>
              <a:rPr lang="en-IN" sz="2000" b="1" dirty="0">
                <a:latin typeface="Times New Roman" panose="02020603050405020304" charset="0"/>
                <a:cs typeface="Times New Roman" panose="02020603050405020304" charset="0"/>
              </a:rPr>
              <a:t>location</a:t>
            </a:r>
            <a:r>
              <a:rPr lang="en-IN" sz="2000" dirty="0">
                <a:latin typeface="Times New Roman" panose="02020603050405020304" charset="0"/>
                <a:cs typeface="Times New Roman" panose="02020603050405020304" charset="0"/>
              </a:rPr>
              <a:t>: This study moves abreast with time, and data was collected from the sample’s responses received during the study period i.e., 1st March to 31st March in Care Outpatient Centre, Banjara Hills. The Observed Pharmacy Departments was on Ground Floor.</a:t>
            </a:r>
          </a:p>
          <a:p>
            <a:r>
              <a:rPr lang="en-IN" sz="2000" b="1" dirty="0">
                <a:latin typeface="Times New Roman" panose="02020603050405020304" charset="0"/>
                <a:cs typeface="Times New Roman" panose="02020603050405020304" charset="0"/>
              </a:rPr>
              <a:t>Potential</a:t>
            </a:r>
            <a:r>
              <a:rPr lang="en-IN" sz="2000" dirty="0">
                <a:latin typeface="Times New Roman" panose="02020603050405020304" charset="0"/>
                <a:cs typeface="Times New Roman" panose="02020603050405020304" charset="0"/>
              </a:rPr>
              <a:t> </a:t>
            </a:r>
            <a:r>
              <a:rPr lang="en-IN" sz="2000" b="1" dirty="0">
                <a:latin typeface="Times New Roman" panose="02020603050405020304" charset="0"/>
                <a:cs typeface="Times New Roman" panose="02020603050405020304" charset="0"/>
              </a:rPr>
              <a:t>Outcomes</a:t>
            </a:r>
            <a:r>
              <a:rPr lang="en-IN" sz="2000" dirty="0">
                <a:latin typeface="Times New Roman" panose="02020603050405020304" charset="0"/>
                <a:cs typeface="Times New Roman" panose="02020603050405020304" charset="0"/>
              </a:rPr>
              <a:t>: </a:t>
            </a:r>
          </a:p>
          <a:p>
            <a:pPr lvl="1"/>
            <a:r>
              <a:rPr lang="en-IN" sz="2000" dirty="0">
                <a:latin typeface="Times New Roman" panose="02020603050405020304" charset="0"/>
                <a:cs typeface="Times New Roman" panose="02020603050405020304" charset="0"/>
              </a:rPr>
              <a:t>The gaps found within the process will be further monitored and recommendations will be given</a:t>
            </a:r>
          </a:p>
          <a:p>
            <a:pPr lvl="1"/>
            <a:r>
              <a:rPr lang="en-IN" sz="2000" dirty="0">
                <a:latin typeface="Times New Roman" panose="02020603050405020304" charset="0"/>
                <a:cs typeface="Times New Roman" panose="02020603050405020304" charset="0"/>
              </a:rPr>
              <a:t>Interventions will be placed in order to fulfil the final results of decreasing Turnaround time and further increase the patient’s overall satisfaction. </a:t>
            </a:r>
          </a:p>
        </p:txBody>
      </p:sp>
      <p:sp>
        <p:nvSpPr>
          <p:cNvPr id="4" name="Slide Number Placeholder 3"/>
          <p:cNvSpPr>
            <a:spLocks noGrp="1"/>
          </p:cNvSpPr>
          <p:nvPr>
            <p:ph type="sldNum" sz="quarter" idx="12"/>
          </p:nvPr>
        </p:nvSpPr>
        <p:spPr/>
        <p:txBody>
          <a:bodyPr/>
          <a:lstStyle/>
          <a:p>
            <a:fld id="{26AD20E6-394B-4DF0-96A5-9647FF39C943}" type="slidenum">
              <a:rPr lang="en-IN" smtClean="0"/>
              <a:pPr/>
              <a:t>6</a:t>
            </a:fld>
            <a:endParaRPr lang="en-IN"/>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4130"/>
            <a:ext cx="1607185" cy="756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AEF5601-1787-26EE-FF64-EEA1F67E22BB}"/>
              </a:ext>
            </a:extLst>
          </p:cNvPr>
          <p:cNvSpPr>
            <a:spLocks noGrp="1"/>
          </p:cNvSpPr>
          <p:nvPr>
            <p:ph idx="1"/>
          </p:nvPr>
        </p:nvSpPr>
        <p:spPr>
          <a:xfrm>
            <a:off x="338137" y="493965"/>
            <a:ext cx="10753725" cy="3766185"/>
          </a:xfrm>
        </p:spPr>
        <p:txBody>
          <a:bodyPr>
            <a:normAutofit/>
          </a:bodyPr>
          <a:lstStyle/>
          <a:p>
            <a:r>
              <a:rPr lang="en-IN" sz="2000" b="1" dirty="0">
                <a:latin typeface="Times New Roman" panose="02020603050405020304" charset="0"/>
                <a:cs typeface="Times New Roman" panose="02020603050405020304" charset="0"/>
              </a:rPr>
              <a:t>Study</a:t>
            </a:r>
            <a:r>
              <a:rPr lang="en-IN" sz="2000" dirty="0">
                <a:latin typeface="Times New Roman" panose="02020603050405020304" charset="0"/>
                <a:cs typeface="Times New Roman" panose="02020603050405020304" charset="0"/>
              </a:rPr>
              <a:t> </a:t>
            </a:r>
            <a:r>
              <a:rPr lang="en-IN" sz="2000" b="1" dirty="0">
                <a:latin typeface="Times New Roman" panose="02020603050405020304" charset="0"/>
                <a:cs typeface="Times New Roman" panose="02020603050405020304" charset="0"/>
              </a:rPr>
              <a:t>Tools</a:t>
            </a:r>
            <a:r>
              <a:rPr lang="en-IN" sz="2000" dirty="0">
                <a:latin typeface="Times New Roman" panose="02020603050405020304" charset="0"/>
                <a:cs typeface="Times New Roman" panose="02020603050405020304" charset="0"/>
              </a:rPr>
              <a:t>: Care Assist App and DMAIC.</a:t>
            </a:r>
            <a:endParaRPr lang="en-IN" sz="2000" dirty="0"/>
          </a:p>
        </p:txBody>
      </p:sp>
      <p:sp>
        <p:nvSpPr>
          <p:cNvPr id="5" name="Slide Number Placeholder 4">
            <a:extLst>
              <a:ext uri="{FF2B5EF4-FFF2-40B4-BE49-F238E27FC236}">
                <a16:creationId xmlns:a16="http://schemas.microsoft.com/office/drawing/2014/main" xmlns="" id="{9C0F7971-E08F-3958-B1DF-8CC0B67EF205}"/>
              </a:ext>
            </a:extLst>
          </p:cNvPr>
          <p:cNvSpPr>
            <a:spLocks noGrp="1"/>
          </p:cNvSpPr>
          <p:nvPr>
            <p:ph type="sldNum" sz="quarter" idx="12"/>
          </p:nvPr>
        </p:nvSpPr>
        <p:spPr/>
        <p:txBody>
          <a:bodyPr/>
          <a:lstStyle/>
          <a:p>
            <a:fld id="{26AD20E6-394B-4DF0-96A5-9647FF39C943}" type="slidenum">
              <a:rPr lang="en-IN" smtClean="0"/>
              <a:pPr/>
              <a:t>7</a:t>
            </a:fld>
            <a:endParaRPr lang="en-IN"/>
          </a:p>
        </p:txBody>
      </p:sp>
      <p:graphicFrame>
        <p:nvGraphicFramePr>
          <p:cNvPr id="6" name="Table 5">
            <a:extLst>
              <a:ext uri="{FF2B5EF4-FFF2-40B4-BE49-F238E27FC236}">
                <a16:creationId xmlns:a16="http://schemas.microsoft.com/office/drawing/2014/main" xmlns="" id="{FFD4C932-C7A8-9F95-CA1B-AF0744D34315}"/>
              </a:ext>
            </a:extLst>
          </p:cNvPr>
          <p:cNvGraphicFramePr>
            <a:graphicFrameLocks noGrp="1"/>
          </p:cNvGraphicFramePr>
          <p:nvPr>
            <p:extLst>
              <p:ext uri="{D42A27DB-BD31-4B8C-83A1-F6EECF244321}">
                <p14:modId xmlns:p14="http://schemas.microsoft.com/office/powerpoint/2010/main" xmlns="" val="3695079983"/>
              </p:ext>
            </p:extLst>
          </p:nvPr>
        </p:nvGraphicFramePr>
        <p:xfrm>
          <a:off x="445964" y="3809269"/>
          <a:ext cx="10645898" cy="2327372"/>
        </p:xfrm>
        <a:graphic>
          <a:graphicData uri="http://schemas.openxmlformats.org/drawingml/2006/table">
            <a:tbl>
              <a:tblPr firstRow="1" firstCol="1" bandRow="1">
                <a:effectLst>
                  <a:outerShdw blurRad="50800" dist="38100" dir="5400000" algn="t" rotWithShape="0">
                    <a:prstClr val="black">
                      <a:alpha val="40000"/>
                    </a:prstClr>
                  </a:outerShdw>
                </a:effectLst>
                <a:tableStyleId>{69012ECD-51FC-41F1-AA8D-1B2483CD663E}</a:tableStyleId>
              </a:tblPr>
              <a:tblGrid>
                <a:gridCol w="1623818">
                  <a:extLst>
                    <a:ext uri="{9D8B030D-6E8A-4147-A177-3AD203B41FA5}">
                      <a16:colId xmlns:a16="http://schemas.microsoft.com/office/drawing/2014/main" xmlns="" val="20000"/>
                    </a:ext>
                  </a:extLst>
                </a:gridCol>
                <a:gridCol w="2092960">
                  <a:extLst>
                    <a:ext uri="{9D8B030D-6E8A-4147-A177-3AD203B41FA5}">
                      <a16:colId xmlns:a16="http://schemas.microsoft.com/office/drawing/2014/main" xmlns="" val="20001"/>
                    </a:ext>
                  </a:extLst>
                </a:gridCol>
                <a:gridCol w="2407920">
                  <a:extLst>
                    <a:ext uri="{9D8B030D-6E8A-4147-A177-3AD203B41FA5}">
                      <a16:colId xmlns:a16="http://schemas.microsoft.com/office/drawing/2014/main" xmlns="" val="20002"/>
                    </a:ext>
                  </a:extLst>
                </a:gridCol>
                <a:gridCol w="2377440">
                  <a:extLst>
                    <a:ext uri="{9D8B030D-6E8A-4147-A177-3AD203B41FA5}">
                      <a16:colId xmlns:a16="http://schemas.microsoft.com/office/drawing/2014/main" xmlns="" val="20003"/>
                    </a:ext>
                  </a:extLst>
                </a:gridCol>
                <a:gridCol w="2143760">
                  <a:extLst>
                    <a:ext uri="{9D8B030D-6E8A-4147-A177-3AD203B41FA5}">
                      <a16:colId xmlns:a16="http://schemas.microsoft.com/office/drawing/2014/main" xmlns="" val="20004"/>
                    </a:ext>
                  </a:extLst>
                </a:gridCol>
              </a:tblGrid>
              <a:tr h="431103">
                <a:tc>
                  <a:txBody>
                    <a:bodyPr/>
                    <a:lstStyle/>
                    <a:p>
                      <a:pPr marL="0" marR="0">
                        <a:spcBef>
                          <a:spcPts val="0"/>
                        </a:spcBef>
                        <a:spcAft>
                          <a:spcPts val="0"/>
                        </a:spcAft>
                        <a:tabLst>
                          <a:tab pos="2477135" algn="l"/>
                        </a:tabLst>
                      </a:pPr>
                      <a:r>
                        <a:rPr lang="en-US" sz="20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Define Phase</a:t>
                      </a:r>
                      <a:endParaRPr lang="en-US" sz="2000" b="1" kern="1200" dirty="0">
                        <a:solidFill>
                          <a:schemeClr val="bg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spcBef>
                          <a:spcPts val="0"/>
                        </a:spcBef>
                        <a:spcAft>
                          <a:spcPts val="0"/>
                        </a:spcAft>
                        <a:tabLst>
                          <a:tab pos="2477135" algn="l"/>
                        </a:tabLst>
                      </a:pPr>
                      <a:r>
                        <a:rPr lang="en-US" sz="20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Measure Phase</a:t>
                      </a:r>
                      <a:endParaRPr lang="en-US" sz="2000" b="1" kern="1200" dirty="0">
                        <a:solidFill>
                          <a:schemeClr val="bg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spcBef>
                          <a:spcPts val="0"/>
                        </a:spcBef>
                        <a:spcAft>
                          <a:spcPts val="0"/>
                        </a:spcAft>
                        <a:tabLst>
                          <a:tab pos="2477135" algn="l"/>
                        </a:tabLst>
                      </a:pPr>
                      <a:r>
                        <a:rPr lang="en-US" sz="20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Analysis Phase</a:t>
                      </a:r>
                      <a:endParaRPr lang="en-US" sz="2000" b="1" kern="1200" dirty="0">
                        <a:solidFill>
                          <a:schemeClr val="bg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spcBef>
                          <a:spcPts val="0"/>
                        </a:spcBef>
                        <a:spcAft>
                          <a:spcPts val="0"/>
                        </a:spcAft>
                        <a:tabLst>
                          <a:tab pos="2477135" algn="l"/>
                        </a:tabLst>
                      </a:pPr>
                      <a:r>
                        <a:rPr lang="en-US" sz="20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Improvement Phase</a:t>
                      </a:r>
                      <a:endParaRPr lang="en-US" sz="2000" b="1" kern="1200" dirty="0">
                        <a:solidFill>
                          <a:schemeClr val="bg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spcBef>
                          <a:spcPts val="0"/>
                        </a:spcBef>
                        <a:spcAft>
                          <a:spcPts val="0"/>
                        </a:spcAft>
                        <a:tabLst>
                          <a:tab pos="2477135" algn="l"/>
                        </a:tabLst>
                      </a:pPr>
                      <a:r>
                        <a:rPr lang="en-US" sz="20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 Phase </a:t>
                      </a:r>
                      <a:endParaRPr lang="en-US" sz="2000" b="1" kern="1200" dirty="0">
                        <a:solidFill>
                          <a:schemeClr val="bg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89626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tab pos="2477135" algn="l"/>
                        </a:tabLst>
                        <a:defRPr/>
                      </a:pPr>
                      <a:r>
                        <a:rPr lang="en-US" sz="2000" b="0" dirty="0">
                          <a:effectLst/>
                          <a:latin typeface="Times New Roman" panose="02020603050405020304" pitchFamily="18" charset="0"/>
                          <a:cs typeface="Times New Roman" panose="02020603050405020304" pitchFamily="18" charset="0"/>
                        </a:rPr>
                        <a:t>1. Voice of Customers </a:t>
                      </a:r>
                    </a:p>
                    <a:p>
                      <a:pPr marL="342900" lvl="0" indent="-342900">
                        <a:buFont typeface="+mj-lt"/>
                        <a:buAutoNum type="arabicPeriod"/>
                        <a:tabLst>
                          <a:tab pos="2477135" algn="l"/>
                        </a:tabLst>
                      </a:pPr>
                      <a:endParaRPr lang="en-US" sz="2000" b="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buFont typeface="+mj-lt"/>
                        <a:buAutoNum type="arabicPeriod"/>
                        <a:tabLst>
                          <a:tab pos="2477135" algn="l"/>
                        </a:tabLst>
                      </a:pPr>
                      <a:r>
                        <a:rPr lang="en-US" sz="2000" b="0" dirty="0">
                          <a:effectLst/>
                          <a:latin typeface="Times New Roman" panose="02020603050405020304" pitchFamily="18" charset="0"/>
                          <a:cs typeface="Times New Roman" panose="02020603050405020304" pitchFamily="18" charset="0"/>
                        </a:rPr>
                        <a:t>Patient Satisfaction Index</a:t>
                      </a:r>
                    </a:p>
                  </a:txBody>
                  <a:tcPr marL="68580" marR="68580" marT="0" marB="0"/>
                </a:tc>
                <a:tc>
                  <a:txBody>
                    <a:bodyPr/>
                    <a:lstStyle/>
                    <a:p>
                      <a:pPr marL="342900" lvl="0" indent="-342900">
                        <a:buFont typeface="+mj-lt"/>
                        <a:buAutoNum type="arabicPeriod"/>
                        <a:tabLst>
                          <a:tab pos="2477135" algn="l"/>
                        </a:tabLst>
                      </a:pPr>
                      <a:r>
                        <a:rPr lang="en-US" sz="2000" b="0" kern="1200" dirty="0">
                          <a:solidFill>
                            <a:schemeClr val="dk1"/>
                          </a:solidFill>
                          <a:effectLst/>
                          <a:latin typeface="Times New Roman" panose="02020603050405020304" pitchFamily="18" charset="0"/>
                          <a:cs typeface="Times New Roman" panose="02020603050405020304" pitchFamily="18" charset="0"/>
                        </a:rPr>
                        <a:t>Fishbone Analysis  </a:t>
                      </a:r>
                    </a:p>
                    <a:p>
                      <a:pPr marL="342900" lvl="0" indent="-342900">
                        <a:buFont typeface="+mj-lt"/>
                        <a:buAutoNum type="arabicPeriod"/>
                        <a:tabLst>
                          <a:tab pos="2477135" algn="l"/>
                        </a:tabLst>
                      </a:pPr>
                      <a:r>
                        <a:rPr lang="en-US" sz="2000" b="0" kern="1200" dirty="0">
                          <a:solidFill>
                            <a:schemeClr val="dk1"/>
                          </a:solidFill>
                          <a:effectLst/>
                          <a:latin typeface="Times New Roman" panose="02020603050405020304" pitchFamily="18" charset="0"/>
                          <a:cs typeface="Times New Roman" panose="02020603050405020304" pitchFamily="18" charset="0"/>
                        </a:rPr>
                        <a:t>Process Analysis </a:t>
                      </a:r>
                    </a:p>
                    <a:p>
                      <a:pPr marL="342900" lvl="0" indent="-342900">
                        <a:buFont typeface="+mj-lt"/>
                        <a:buAutoNum type="arabicPeriod"/>
                        <a:tabLst>
                          <a:tab pos="2477135" algn="l"/>
                        </a:tabLst>
                      </a:pPr>
                      <a:r>
                        <a:rPr lang="en-US" sz="2000" b="0" kern="1200" dirty="0">
                          <a:solidFill>
                            <a:schemeClr val="dk1"/>
                          </a:solidFill>
                          <a:effectLst/>
                          <a:latin typeface="Times New Roman" panose="02020603050405020304" pitchFamily="18" charset="0"/>
                          <a:cs typeface="Times New Roman" panose="02020603050405020304" pitchFamily="18" charset="0"/>
                        </a:rPr>
                        <a:t>Summary Of Problems </a:t>
                      </a:r>
                      <a:endParaRPr lang="en-US" sz="20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342900" lvl="0" indent="-342900" algn="l" defTabSz="914400" rtl="0" eaLnBrk="1" latinLnBrk="0" hangingPunct="1">
                        <a:buFont typeface="+mj-lt"/>
                        <a:buAutoNum type="arabicPeriod"/>
                        <a:tabLst>
                          <a:tab pos="2477135" algn="l"/>
                        </a:tabLst>
                      </a:pPr>
                      <a:r>
                        <a:rPr lang="en-US" sz="2000" b="0" kern="1200" dirty="0">
                          <a:solidFill>
                            <a:schemeClr val="dk1"/>
                          </a:solidFill>
                          <a:effectLst/>
                          <a:latin typeface="Times New Roman" panose="02020603050405020304" pitchFamily="18" charset="0"/>
                          <a:cs typeface="Times New Roman" panose="02020603050405020304" pitchFamily="18" charset="0"/>
                        </a:rPr>
                        <a:t>Recommendations</a:t>
                      </a:r>
                    </a:p>
                    <a:p>
                      <a:pPr marL="342900" lvl="0" indent="-342900" algn="l" defTabSz="914400" rtl="0" eaLnBrk="1" latinLnBrk="0" hangingPunct="1">
                        <a:buFont typeface="+mj-lt"/>
                        <a:buAutoNum type="arabicPeriod"/>
                        <a:tabLst>
                          <a:tab pos="2477135" algn="l"/>
                        </a:tabLst>
                      </a:pPr>
                      <a:r>
                        <a:rPr lang="en-US" sz="2000" b="0" kern="1200" dirty="0">
                          <a:solidFill>
                            <a:schemeClr val="dk1"/>
                          </a:solidFill>
                          <a:effectLst/>
                          <a:latin typeface="Times New Roman" panose="02020603050405020304" pitchFamily="18" charset="0"/>
                          <a:cs typeface="Times New Roman" panose="02020603050405020304" pitchFamily="18" charset="0"/>
                        </a:rPr>
                        <a:t>Improvement Plan</a:t>
                      </a:r>
                      <a:endParaRPr lang="en-US" sz="20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342900" lvl="0" indent="-342900" algn="l" defTabSz="914400" rtl="0" eaLnBrk="1" latinLnBrk="0" hangingPunct="1">
                        <a:buFont typeface="+mj-lt"/>
                        <a:buAutoNum type="arabicPeriod"/>
                        <a:tabLst>
                          <a:tab pos="2477135" algn="l"/>
                        </a:tabLst>
                      </a:pPr>
                      <a:r>
                        <a:rPr lang="en-US" sz="2000" b="0" kern="1200" dirty="0">
                          <a:solidFill>
                            <a:schemeClr val="dk1"/>
                          </a:solidFill>
                          <a:effectLst/>
                          <a:latin typeface="Times New Roman" panose="02020603050405020304" pitchFamily="18" charset="0"/>
                          <a:cs typeface="Times New Roman" panose="02020603050405020304" pitchFamily="18" charset="0"/>
                        </a:rPr>
                        <a:t>Continuous Monitoring and training of staff </a:t>
                      </a:r>
                      <a:endParaRPr lang="en-US" sz="20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bl>
          </a:graphicData>
        </a:graphic>
      </p:graphicFrame>
      <p:graphicFrame>
        <p:nvGraphicFramePr>
          <p:cNvPr id="8" name="Diagram 7">
            <a:extLst>
              <a:ext uri="{FF2B5EF4-FFF2-40B4-BE49-F238E27FC236}">
                <a16:creationId xmlns:a16="http://schemas.microsoft.com/office/drawing/2014/main" xmlns="" id="{186477BB-114F-F208-F329-436C3F031565}"/>
              </a:ext>
            </a:extLst>
          </p:cNvPr>
          <p:cNvGraphicFramePr/>
          <p:nvPr>
            <p:extLst>
              <p:ext uri="{D42A27DB-BD31-4B8C-83A1-F6EECF244321}">
                <p14:modId xmlns:p14="http://schemas.microsoft.com/office/powerpoint/2010/main" xmlns="" val="2408079434"/>
              </p:ext>
            </p:extLst>
          </p:nvPr>
        </p:nvGraphicFramePr>
        <p:xfrm>
          <a:off x="595250" y="1200056"/>
          <a:ext cx="10239498" cy="2354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9648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520"/>
            <a:ext cx="10515600" cy="746760"/>
          </a:xfrm>
        </p:spPr>
        <p:txBody>
          <a:bodyPr>
            <a:normAutofit fontScale="90000"/>
          </a:bodyPr>
          <a:lstStyle/>
          <a:p>
            <a:pPr algn="ctr"/>
            <a:r>
              <a:rPr lang="en-IN" b="1" dirty="0"/>
              <a:t>Results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736501753"/>
              </p:ext>
            </p:extLst>
          </p:nvPr>
        </p:nvGraphicFramePr>
        <p:xfrm>
          <a:off x="160020" y="2057400"/>
          <a:ext cx="5875020" cy="3816350"/>
        </p:xfrm>
        <a:graphic>
          <a:graphicData uri="http://schemas.openxmlformats.org/drawingml/2006/table">
            <a:tbl>
              <a:tblPr firstRow="1" firstCol="1">
                <a:tableStyleId>{5C22544A-7EE6-4342-B048-85BDC9FD1C3A}</a:tableStyleId>
              </a:tblPr>
              <a:tblGrid>
                <a:gridCol w="1851660">
                  <a:extLst>
                    <a:ext uri="{9D8B030D-6E8A-4147-A177-3AD203B41FA5}">
                      <a16:colId xmlns:a16="http://schemas.microsoft.com/office/drawing/2014/main" xmlns="" val="20000"/>
                    </a:ext>
                  </a:extLst>
                </a:gridCol>
                <a:gridCol w="965200">
                  <a:extLst>
                    <a:ext uri="{9D8B030D-6E8A-4147-A177-3AD203B41FA5}">
                      <a16:colId xmlns:a16="http://schemas.microsoft.com/office/drawing/2014/main" xmlns="" val="20001"/>
                    </a:ext>
                  </a:extLst>
                </a:gridCol>
                <a:gridCol w="894080">
                  <a:extLst>
                    <a:ext uri="{9D8B030D-6E8A-4147-A177-3AD203B41FA5}">
                      <a16:colId xmlns:a16="http://schemas.microsoft.com/office/drawing/2014/main" xmlns="" val="20002"/>
                    </a:ext>
                  </a:extLst>
                </a:gridCol>
                <a:gridCol w="782320">
                  <a:extLst>
                    <a:ext uri="{9D8B030D-6E8A-4147-A177-3AD203B41FA5}">
                      <a16:colId xmlns:a16="http://schemas.microsoft.com/office/drawing/2014/main" xmlns="" val="20003"/>
                    </a:ext>
                  </a:extLst>
                </a:gridCol>
                <a:gridCol w="762000">
                  <a:extLst>
                    <a:ext uri="{9D8B030D-6E8A-4147-A177-3AD203B41FA5}">
                      <a16:colId xmlns:a16="http://schemas.microsoft.com/office/drawing/2014/main" xmlns="" val="20004"/>
                    </a:ext>
                  </a:extLst>
                </a:gridCol>
                <a:gridCol w="619760">
                  <a:extLst>
                    <a:ext uri="{9D8B030D-6E8A-4147-A177-3AD203B41FA5}">
                      <a16:colId xmlns:a16="http://schemas.microsoft.com/office/drawing/2014/main" xmlns="" val="20005"/>
                    </a:ext>
                  </a:extLst>
                </a:gridCol>
              </a:tblGrid>
              <a:tr h="629920">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Parameter</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Excellent</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Good</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Average</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Poor</a:t>
                      </a:r>
                    </a:p>
                  </a:txBody>
                  <a:tcPr marL="68580" marR="68580" marT="0" marB="0"/>
                </a:tc>
                <a:tc>
                  <a:txBody>
                    <a:bodyPr/>
                    <a:lstStyle/>
                    <a:p>
                      <a:pPr indent="0" algn="ctr">
                        <a:buNone/>
                      </a:pPr>
                      <a:r>
                        <a:rPr lang="en-US" sz="1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Total</a:t>
                      </a:r>
                    </a:p>
                  </a:txBody>
                  <a:tcPr marL="68580" marR="68580" marT="0" marB="0"/>
                </a:tc>
                <a:extLst>
                  <a:ext uri="{0D108BD9-81ED-4DB2-BD59-A6C34878D82A}">
                    <a16:rowId xmlns:a16="http://schemas.microsoft.com/office/drawing/2014/main" xmlns="" val="10000"/>
                  </a:ext>
                </a:extLst>
              </a:tr>
              <a:tr h="965200">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How prompt were you attended at the pharmacy (As per queue management)</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269</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397</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81</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29</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776</a:t>
                      </a:r>
                    </a:p>
                  </a:txBody>
                  <a:tcPr marL="68580" marR="68580" marT="0" marB="0"/>
                </a:tc>
                <a:extLst>
                  <a:ext uri="{0D108BD9-81ED-4DB2-BD59-A6C34878D82A}">
                    <a16:rowId xmlns:a16="http://schemas.microsoft.com/office/drawing/2014/main" xmlns="" val="10001"/>
                  </a:ext>
                </a:extLst>
              </a:tr>
              <a:tr h="629285">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Availability of the prescribed medication</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289</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396</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65</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39</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789</a:t>
                      </a:r>
                    </a:p>
                  </a:txBody>
                  <a:tcPr marL="68580" marR="68580" marT="0" marB="0"/>
                </a:tc>
                <a:extLst>
                  <a:ext uri="{0D108BD9-81ED-4DB2-BD59-A6C34878D82A}">
                    <a16:rowId xmlns:a16="http://schemas.microsoft.com/office/drawing/2014/main" xmlns="" val="10002"/>
                  </a:ext>
                </a:extLst>
              </a:tr>
              <a:tr h="323850">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Pharmacy Experience</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313</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463</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86</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41</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903</a:t>
                      </a:r>
                    </a:p>
                  </a:txBody>
                  <a:tcPr marL="68580" marR="68580" marT="0" marB="0"/>
                </a:tc>
                <a:extLst>
                  <a:ext uri="{0D108BD9-81ED-4DB2-BD59-A6C34878D82A}">
                    <a16:rowId xmlns:a16="http://schemas.microsoft.com/office/drawing/2014/main" xmlns="" val="10003"/>
                  </a:ext>
                </a:extLst>
              </a:tr>
              <a:tr h="628015">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Courtesy &amp; behaviour of the Pharmacy staff</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291</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420</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46</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24</a:t>
                      </a:r>
                    </a:p>
                  </a:txBody>
                  <a:tcPr marL="68580" marR="68580" marT="0" marB="0"/>
                </a:tc>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781</a:t>
                      </a:r>
                    </a:p>
                  </a:txBody>
                  <a:tcPr marL="68580" marR="68580" marT="0" marB="0"/>
                </a:tc>
                <a:extLst>
                  <a:ext uri="{0D108BD9-81ED-4DB2-BD59-A6C34878D82A}">
                    <a16:rowId xmlns:a16="http://schemas.microsoft.com/office/drawing/2014/main" xmlns="" val="10004"/>
                  </a:ext>
                </a:extLst>
              </a:tr>
              <a:tr h="640080">
                <a:tc>
                  <a:txBody>
                    <a:bodyPr/>
                    <a:lstStyle/>
                    <a:p>
                      <a:pPr indent="0" algn="ctr">
                        <a:buNone/>
                      </a:pPr>
                      <a:r>
                        <a:rPr lang="en-US" sz="14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Total</a:t>
                      </a:r>
                    </a:p>
                  </a:txBody>
                  <a:tcPr marL="68580" marR="68580" marT="0" marB="0"/>
                </a:tc>
                <a:tc>
                  <a:txBody>
                    <a:bodyPr/>
                    <a:lstStyle/>
                    <a:p>
                      <a:pPr indent="0" algn="ctr">
                        <a:buNone/>
                      </a:pPr>
                      <a:r>
                        <a:rPr lang="en-US" sz="1400" b="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1162 (35.76%)</a:t>
                      </a:r>
                    </a:p>
                  </a:txBody>
                  <a:tcPr marL="68580" marR="68580" marT="0" marB="0"/>
                </a:tc>
                <a:tc>
                  <a:txBody>
                    <a:bodyPr/>
                    <a:lstStyle/>
                    <a:p>
                      <a:pPr indent="0" algn="ctr">
                        <a:buNone/>
                      </a:pPr>
                      <a:r>
                        <a:rPr lang="en-US" sz="1400" b="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1676 (51.59%)</a:t>
                      </a:r>
                    </a:p>
                  </a:txBody>
                  <a:tcPr marL="68580" marR="68580" marT="0" marB="0"/>
                </a:tc>
                <a:tc>
                  <a:txBody>
                    <a:bodyPr/>
                    <a:lstStyle/>
                    <a:p>
                      <a:pPr indent="0" algn="ctr">
                        <a:buNone/>
                      </a:pPr>
                      <a:r>
                        <a:rPr lang="en-US" sz="1400" b="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278 (8.56%)</a:t>
                      </a:r>
                    </a:p>
                  </a:txBody>
                  <a:tcPr marL="68580" marR="68580" marT="0" marB="0"/>
                </a:tc>
                <a:tc>
                  <a:txBody>
                    <a:bodyPr/>
                    <a:lstStyle/>
                    <a:p>
                      <a:pPr indent="0" algn="ctr">
                        <a:buNone/>
                      </a:pPr>
                      <a:r>
                        <a:rPr lang="en-US" sz="1400" b="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133 (4.09%)</a:t>
                      </a:r>
                    </a:p>
                  </a:txBody>
                  <a:tcPr marL="68580" marR="68580" marT="0" marB="0"/>
                </a:tc>
                <a:tc>
                  <a:txBody>
                    <a:bodyPr/>
                    <a:lstStyle/>
                    <a:p>
                      <a:pPr indent="0" algn="ctr">
                        <a:buNone/>
                      </a:pPr>
                      <a:r>
                        <a:rPr lang="en-US" sz="1400" b="1"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3249</a:t>
                      </a:r>
                    </a:p>
                  </a:txBody>
                  <a:tcPr marL="68580" marR="68580" marT="0" marB="0"/>
                </a:tc>
                <a:extLst>
                  <a:ext uri="{0D108BD9-81ED-4DB2-BD59-A6C34878D82A}">
                    <a16:rowId xmlns:a16="http://schemas.microsoft.com/office/drawing/2014/main" xmlns="" val="10005"/>
                  </a:ext>
                </a:extLst>
              </a:tr>
            </a:tbl>
          </a:graphicData>
        </a:graphic>
      </p:graphicFrame>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pPr/>
              <a:t>8</a:t>
            </a:fld>
            <a:endParaRPr lang="en-IN"/>
          </a:p>
        </p:txBody>
      </p:sp>
      <p:graphicFrame>
        <p:nvGraphicFramePr>
          <p:cNvPr id="11" name="Chart 11"/>
          <p:cNvGraphicFramePr/>
          <p:nvPr/>
        </p:nvGraphicFramePr>
        <p:xfrm>
          <a:off x="6315075" y="1292225"/>
          <a:ext cx="5521325" cy="488442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4130"/>
            <a:ext cx="1607185" cy="756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Patient Satisfaction Index</a:t>
            </a:r>
          </a:p>
        </p:txBody>
      </p:sp>
      <p:graphicFrame>
        <p:nvGraphicFramePr>
          <p:cNvPr id="7" name="Content Placeholder 6"/>
          <p:cNvGraphicFramePr>
            <a:graphicFrameLocks noGrp="1"/>
          </p:cNvGraphicFramePr>
          <p:nvPr>
            <p:ph idx="1"/>
          </p:nvPr>
        </p:nvGraphicFramePr>
        <p:xfrm>
          <a:off x="838200" y="1825625"/>
          <a:ext cx="10665460" cy="2937510"/>
        </p:xfrm>
        <a:graphic>
          <a:graphicData uri="http://schemas.openxmlformats.org/drawingml/2006/table">
            <a:tbl>
              <a:tblPr lastRow="1">
                <a:tableStyleId>{21E4AEA4-8DFA-4A89-87EB-49C32662AFE0}</a:tableStyleId>
              </a:tblPr>
              <a:tblGrid>
                <a:gridCol w="1410970">
                  <a:extLst>
                    <a:ext uri="{9D8B030D-6E8A-4147-A177-3AD203B41FA5}">
                      <a16:colId xmlns:a16="http://schemas.microsoft.com/office/drawing/2014/main" xmlns="" val="20000"/>
                    </a:ext>
                  </a:extLst>
                </a:gridCol>
                <a:gridCol w="7355840">
                  <a:extLst>
                    <a:ext uri="{9D8B030D-6E8A-4147-A177-3AD203B41FA5}">
                      <a16:colId xmlns:a16="http://schemas.microsoft.com/office/drawing/2014/main" xmlns="" val="20001"/>
                    </a:ext>
                  </a:extLst>
                </a:gridCol>
                <a:gridCol w="1898650">
                  <a:extLst>
                    <a:ext uri="{9D8B030D-6E8A-4147-A177-3AD203B41FA5}">
                      <a16:colId xmlns:a16="http://schemas.microsoft.com/office/drawing/2014/main" xmlns="" val="20002"/>
                    </a:ext>
                  </a:extLst>
                </a:gridCol>
              </a:tblGrid>
              <a:tr h="489585">
                <a:tc>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S.No.</a:t>
                      </a:r>
                    </a:p>
                  </a:txBody>
                  <a:tcPr marL="68580" marR="68580" marT="0" marB="0"/>
                </a:tc>
                <a:tc>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Parameter</a:t>
                      </a:r>
                    </a:p>
                  </a:txBody>
                  <a:tcPr marL="68580" marR="68580" marT="0" marB="0"/>
                </a:tc>
                <a:tc>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PSI</a:t>
                      </a:r>
                    </a:p>
                  </a:txBody>
                  <a:tcPr marL="68580" marR="68580" marT="0" marB="0"/>
                </a:tc>
                <a:extLst>
                  <a:ext uri="{0D108BD9-81ED-4DB2-BD59-A6C34878D82A}">
                    <a16:rowId xmlns:a16="http://schemas.microsoft.com/office/drawing/2014/main" xmlns="" val="10000"/>
                  </a:ext>
                </a:extLst>
              </a:tr>
              <a:tr h="489585">
                <a:tc>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1</a:t>
                      </a:r>
                    </a:p>
                  </a:txBody>
                  <a:tcPr marL="68580" marR="68580" marT="0" marB="0"/>
                </a:tc>
                <a:tc>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How prompt were you attended at the pharmacy (As per queue management)</a:t>
                      </a:r>
                    </a:p>
                  </a:txBody>
                  <a:tcPr marL="68580" marR="68580" marT="0" marB="0"/>
                </a:tc>
                <a:tc>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72.25</a:t>
                      </a:r>
                    </a:p>
                  </a:txBody>
                  <a:tcPr marL="68580" marR="68580" marT="0" marB="0"/>
                </a:tc>
                <a:extLst>
                  <a:ext uri="{0D108BD9-81ED-4DB2-BD59-A6C34878D82A}">
                    <a16:rowId xmlns:a16="http://schemas.microsoft.com/office/drawing/2014/main" xmlns="" val="10001"/>
                  </a:ext>
                </a:extLst>
              </a:tr>
              <a:tr h="489585">
                <a:tc>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2</a:t>
                      </a:r>
                    </a:p>
                  </a:txBody>
                  <a:tcPr marL="68580" marR="68580" marT="0" marB="0"/>
                </a:tc>
                <a:tc>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Availability of the prescribed medication</a:t>
                      </a:r>
                    </a:p>
                  </a:txBody>
                  <a:tcPr marL="68580" marR="68580" marT="0" marB="0"/>
                </a:tc>
                <a:tc>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72.83</a:t>
                      </a:r>
                    </a:p>
                  </a:txBody>
                  <a:tcPr marL="68580" marR="68580" marT="0" marB="0"/>
                </a:tc>
                <a:extLst>
                  <a:ext uri="{0D108BD9-81ED-4DB2-BD59-A6C34878D82A}">
                    <a16:rowId xmlns:a16="http://schemas.microsoft.com/office/drawing/2014/main" xmlns="" val="10002"/>
                  </a:ext>
                </a:extLst>
              </a:tr>
              <a:tr h="489585">
                <a:tc>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3</a:t>
                      </a:r>
                    </a:p>
                  </a:txBody>
                  <a:tcPr marL="68580" marR="68580" marT="0" marB="0"/>
                </a:tc>
                <a:tc>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Pharmacy Experience</a:t>
                      </a:r>
                    </a:p>
                  </a:txBody>
                  <a:tcPr marL="68580" marR="68580" marT="0" marB="0"/>
                </a:tc>
                <a:tc>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72.02</a:t>
                      </a:r>
                    </a:p>
                  </a:txBody>
                  <a:tcPr marL="68580" marR="68580" marT="0" marB="0"/>
                </a:tc>
                <a:extLst>
                  <a:ext uri="{0D108BD9-81ED-4DB2-BD59-A6C34878D82A}">
                    <a16:rowId xmlns:a16="http://schemas.microsoft.com/office/drawing/2014/main" xmlns="" val="10003"/>
                  </a:ext>
                </a:extLst>
              </a:tr>
              <a:tr h="489585">
                <a:tc>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4</a:t>
                      </a:r>
                    </a:p>
                  </a:txBody>
                  <a:tcPr marL="68580" marR="68580" marT="0" marB="0"/>
                </a:tc>
                <a:tc>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Courtesy &amp; behaviour of the Pharmacy staff</a:t>
                      </a:r>
                    </a:p>
                  </a:txBody>
                  <a:tcPr marL="68580" marR="68580" marT="0" marB="0"/>
                </a:tc>
                <a:tc>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75.07</a:t>
                      </a:r>
                    </a:p>
                  </a:txBody>
                  <a:tcPr marL="68580" marR="68580" marT="0" marB="0"/>
                </a:tc>
                <a:extLst>
                  <a:ext uri="{0D108BD9-81ED-4DB2-BD59-A6C34878D82A}">
                    <a16:rowId xmlns:a16="http://schemas.microsoft.com/office/drawing/2014/main" xmlns="" val="10004"/>
                  </a:ext>
                </a:extLst>
              </a:tr>
              <a:tr h="489585">
                <a:tc gridSpan="2">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OVERALL PSI</a:t>
                      </a:r>
                    </a:p>
                  </a:txBody>
                  <a:tcPr marL="68580" marR="68580" marT="0" marB="0"/>
                </a:tc>
                <a:tc hMerge="1">
                  <a:txBody>
                    <a:bodyPr/>
                    <a:lstStyle/>
                    <a:p>
                      <a:endParaRPr lang="en-US"/>
                    </a:p>
                  </a:txBody>
                  <a:tcPr/>
                </a:tc>
                <a:tc>
                  <a:txBody>
                    <a:bodyPr/>
                    <a:lstStyle/>
                    <a:p>
                      <a:pPr indent="0">
                        <a:buNone/>
                      </a:pPr>
                      <a:r>
                        <a:rPr lang="en-US" sz="1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73.01</a:t>
                      </a:r>
                    </a:p>
                  </a:txBody>
                  <a:tcPr marL="68580" marR="68580" marT="0" marB="0"/>
                </a:tc>
                <a:extLst>
                  <a:ext uri="{0D108BD9-81ED-4DB2-BD59-A6C34878D82A}">
                    <a16:rowId xmlns:a16="http://schemas.microsoft.com/office/drawing/2014/main" xmlns="" val="10005"/>
                  </a:ext>
                </a:extLst>
              </a:tr>
            </a:tbl>
          </a:graphicData>
        </a:graphic>
      </p:graphicFrame>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pPr/>
              <a:t>9</a:t>
            </a:fld>
            <a:endParaRPr lang="en-IN"/>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4130"/>
            <a:ext cx="1607185" cy="756285"/>
          </a:xfrm>
          <a:prstGeom prst="rect">
            <a:avLst/>
          </a:prstGeom>
        </p:spPr>
      </p:pic>
    </p:spTree>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339</TotalTime>
  <Words>1395</Words>
  <Application>Microsoft Office PowerPoint</Application>
  <PresentationFormat>Custom</PresentationFormat>
  <Paragraphs>227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Metropolitan</vt:lpstr>
      <vt:lpstr>ROLE OF FEEDBACK MANAGEMENT SYSTEM IN IMPROVING PATIENT EXPERIENCE CARE HOSPITALS</vt:lpstr>
      <vt:lpstr>Screenshot of Approval</vt:lpstr>
      <vt:lpstr>Introduction</vt:lpstr>
      <vt:lpstr>CARE HOSPITALS</vt:lpstr>
      <vt:lpstr>Objectives of Study</vt:lpstr>
      <vt:lpstr>Methodology</vt:lpstr>
      <vt:lpstr>Slide 7</vt:lpstr>
      <vt:lpstr>Results</vt:lpstr>
      <vt:lpstr>Patient Satisfaction Index</vt:lpstr>
      <vt:lpstr>Lacking points via Fishbone Analysis</vt:lpstr>
      <vt:lpstr>What we did to Improve? Let’s Discuss</vt:lpstr>
      <vt:lpstr>Re-defined Process flow suggested</vt:lpstr>
      <vt:lpstr>Limitations of the Study</vt:lpstr>
      <vt:lpstr>Conclusion</vt:lpstr>
      <vt:lpstr>References</vt:lpstr>
      <vt:lpstr>Suggestions to the Organization where the Study was Conducted </vt:lpstr>
      <vt:lpstr>Dissertation Experiences</vt:lpstr>
      <vt:lpstr>Pictorial Journey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MOHAMMAD ASHNAB</cp:lastModifiedBy>
  <cp:revision>16</cp:revision>
  <dcterms:created xsi:type="dcterms:W3CDTF">2022-05-20T15:11:00Z</dcterms:created>
  <dcterms:modified xsi:type="dcterms:W3CDTF">2022-06-22T09:22:37Z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475A2908E78240D2B43AC0B251D43CAA</vt:lpwstr>
  </property>
  <property fmtid="{D5CDD505-2E9C-101B-9397-08002B2CF9AE}" pid="3" name="KSOProductBuildVer">
    <vt:lpwstr>1033-11.2.0.11156</vt:lpwstr>
  </property>
</Properties>
</file>