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3"/>
    <p:sldId id="274" r:id="rId4"/>
    <p:sldId id="257" r:id="rId5"/>
    <p:sldId id="258" r:id="rId6"/>
    <p:sldId id="260" r:id="rId7"/>
    <p:sldId id="259" r:id="rId8"/>
    <p:sldId id="263" r:id="rId9"/>
    <p:sldId id="262" r:id="rId10"/>
    <p:sldId id="264" r:id="rId11"/>
    <p:sldId id="265" r:id="rId12"/>
    <p:sldId id="275" r:id="rId13"/>
    <p:sldId id="267" r:id="rId14"/>
    <p:sldId id="273" r:id="rId15"/>
    <p:sldId id="268" r:id="rId16"/>
    <p:sldId id="276" r:id="rId17"/>
    <p:sldId id="269" r:id="rId18"/>
    <p:sldId id="271" r:id="rId19"/>
    <p:sldId id="27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notesMaster" Target="notesMasters/notesMaster1.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1147C0E5-F472-4823-852C-D183FA2F2488}" type="datetime1">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Date Placeholder 3"/>
          <p:cNvSpPr>
            <a:spLocks noGrp="1"/>
          </p:cNvSpPr>
          <p:nvPr>
            <p:ph type="dt" sz="half" idx="10"/>
          </p:nvPr>
        </p:nvSpPr>
        <p:spPr/>
        <p:txBody>
          <a:bodyPr/>
          <a:lstStyle/>
          <a:p>
            <a:fld id="{0E9DCF6C-BC1F-457E-8C73-045A403582E6}" type="datetime1">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Date Placeholder 3"/>
          <p:cNvSpPr>
            <a:spLocks noGrp="1"/>
          </p:cNvSpPr>
          <p:nvPr>
            <p:ph type="dt" sz="half" idx="10"/>
          </p:nvPr>
        </p:nvSpPr>
        <p:spPr/>
        <p:txBody>
          <a:bodyPr/>
          <a:lstStyle/>
          <a:p>
            <a:fld id="{FE1E070E-952C-41C9-9ABB-C56A7BE64D88}" type="datetime1">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Date Placeholder 3"/>
          <p:cNvSpPr>
            <a:spLocks noGrp="1"/>
          </p:cNvSpPr>
          <p:nvPr>
            <p:ph type="dt" sz="half" idx="10"/>
          </p:nvPr>
        </p:nvSpPr>
        <p:spPr/>
        <p:txBody>
          <a:bodyPr/>
          <a:lstStyle/>
          <a:p>
            <a:fld id="{2CA2FBC0-878C-4FB7-8E1F-1D6F6FF7C223}" type="datetime1">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CD685ADF-9D55-472F-A142-0A5A20BA4577}" type="datetime1">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5" name="Date Placeholder 4"/>
          <p:cNvSpPr>
            <a:spLocks noGrp="1"/>
          </p:cNvSpPr>
          <p:nvPr>
            <p:ph type="dt" sz="half" idx="10"/>
          </p:nvPr>
        </p:nvSpPr>
        <p:spPr/>
        <p:txBody>
          <a:bodyPr/>
          <a:lstStyle/>
          <a:p>
            <a:fld id="{19B6A866-57B6-4C39-8809-FBA78A30FCC9}" type="datetime1">
              <a:rPr lang="en-IN" smtClean="0"/>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7" name="Date Placeholder 6"/>
          <p:cNvSpPr>
            <a:spLocks noGrp="1"/>
          </p:cNvSpPr>
          <p:nvPr>
            <p:ph type="dt" sz="half" idx="10"/>
          </p:nvPr>
        </p:nvSpPr>
        <p:spPr/>
        <p:txBody>
          <a:bodyPr/>
          <a:lstStyle/>
          <a:p>
            <a:fld id="{52B34237-4DA9-498D-81CC-7DEBFDE0146A}" type="datetime1">
              <a:rPr lang="en-IN" smtClean="0"/>
            </a:fld>
            <a:endParaRPr lang="en-IN"/>
          </a:p>
        </p:txBody>
      </p:sp>
      <p:sp>
        <p:nvSpPr>
          <p:cNvPr id="8" name="Footer Placeholder 7"/>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03D29E31-0E2B-4B8B-A4CD-804F6A5D47A9}" type="datetime1">
              <a:rPr lang="en-IN" smtClean="0"/>
            </a:fld>
            <a:endParaRPr lang="en-IN"/>
          </a:p>
        </p:txBody>
      </p:sp>
      <p:sp>
        <p:nvSpPr>
          <p:cNvPr id="4" name="Footer Placeholder 3"/>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C5607-A4BB-4D67-95B9-C9085ECC35A9}" type="datetime1">
              <a:rPr lang="en-IN" smtClean="0"/>
            </a:fld>
            <a:endParaRPr lang="en-IN"/>
          </a:p>
        </p:txBody>
      </p:sp>
      <p:sp>
        <p:nvSpPr>
          <p:cNvPr id="3" name="Footer Placeholder 2"/>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C1C99E65-501E-4E79-B301-EC94E1C8867E}" type="datetime1">
              <a:rPr lang="en-IN" smtClean="0"/>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2751C047-BE12-4A43-A323-58AFB768CD35}" type="datetime1">
              <a:rPr lang="en-IN" smtClean="0"/>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1.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99620"/>
            <a:ext cx="9144000" cy="5194169"/>
          </a:xfrm>
        </p:spPr>
        <p:txBody>
          <a:bodyPr>
            <a:normAutofit/>
          </a:bodyPr>
          <a:lstStyle/>
          <a:p>
            <a:pPr>
              <a:lnSpc>
                <a:spcPct val="107000"/>
              </a:lnSpc>
              <a:spcAft>
                <a:spcPts val="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 STUDY TO ANALYSE THE CLAIM DENIAL PATTERN GIVEN BY INSURANCE COMPANY IN SELECTED HOSPITALS OF UAE</a:t>
            </a:r>
            <a:br>
              <a:rPr lang="en-US" sz="1800" dirty="0">
                <a:effectLst/>
                <a:latin typeface="Calibri" panose="020F0502020204030204" pitchFamily="34" charset="0"/>
                <a:cs typeface="Times New Roman" panose="02020603050405020304" pitchFamily="18" charset="0"/>
              </a:rPr>
            </a:br>
            <a:br>
              <a:rPr lang="en-US" sz="1800" dirty="0">
                <a:effectLst/>
                <a:latin typeface="Calibri" panose="020F0502020204030204" pitchFamily="34" charset="0"/>
                <a:cs typeface="Times New Roman" panose="02020603050405020304" pitchFamily="18" charset="0"/>
              </a:rPr>
            </a:b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Internship at Thumbay University hospital, Ajman UAE</a:t>
            </a:r>
            <a:br>
              <a:rPr lang="en-US" sz="1800" dirty="0">
                <a:effectLst/>
                <a:latin typeface="Calibri" panose="020F0502020204030204" pitchFamily="34" charset="0"/>
                <a:cs typeface="Times New Roman" panose="02020603050405020304" pitchFamily="18" charset="0"/>
              </a:rPr>
            </a:br>
            <a:br>
              <a:rPr lang="en-IN" dirty="0"/>
            </a:br>
            <a:endParaRPr lang="en-IN" dirty="0"/>
          </a:p>
        </p:txBody>
      </p:sp>
      <p:sp>
        <p:nvSpPr>
          <p:cNvPr id="3" name="Subtitle 2"/>
          <p:cNvSpPr>
            <a:spLocks noGrp="1"/>
          </p:cNvSpPr>
          <p:nvPr>
            <p:ph type="subTitle" idx="1"/>
          </p:nvPr>
        </p:nvSpPr>
        <p:spPr>
          <a:xfrm>
            <a:off x="1347951" y="4456852"/>
            <a:ext cx="9144000" cy="1712744"/>
          </a:xfrm>
        </p:spPr>
        <p:txBody>
          <a:bodyPr>
            <a:normAutofit lnSpcReduction="10000"/>
          </a:bodyPr>
          <a:lstStyle/>
          <a:p>
            <a:r>
              <a:rPr lang="en-IN" dirty="0"/>
              <a:t>RINKI GUPTA</a:t>
            </a:r>
            <a:endParaRPr lang="en-IN" dirty="0"/>
          </a:p>
          <a:p>
            <a:r>
              <a:rPr lang="en-IN" dirty="0"/>
              <a:t> Dr. Sidharth  Sekhar Mishra</a:t>
            </a:r>
            <a:endParaRPr lang="en-IN" dirty="0"/>
          </a:p>
          <a:p>
            <a:r>
              <a:rPr lang="en-IN" dirty="0"/>
              <a:t>IIHMR Delhi</a:t>
            </a:r>
            <a:endParaRPr lang="en-IN"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pic>
        <p:nvPicPr>
          <p:cNvPr id="7" name="Picture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8850" y="2916209"/>
            <a:ext cx="1543050" cy="152146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Discussion (1/2)</a:t>
            </a:r>
            <a:endParaRPr lang="en-IN" b="1" dirty="0"/>
          </a:p>
        </p:txBody>
      </p:sp>
      <p:sp>
        <p:nvSpPr>
          <p:cNvPr id="3" name="Content Placeholder 2"/>
          <p:cNvSpPr>
            <a:spLocks noGrp="1"/>
          </p:cNvSpPr>
          <p:nvPr>
            <p:ph idx="1"/>
          </p:nvPr>
        </p:nvSpPr>
        <p:spPr/>
        <p:txBody>
          <a:bodyPr/>
          <a:lstStyle/>
          <a:p>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As per one author, an effective denials management program requires clear goals and a mission that results in value to the hospital. A denials management program is not only a key part of revenue integrity, it can provide valuable data hospitals can use to analyze performance across various departments, identify pain points, and support overall operational improvements.</a:t>
            </a:r>
            <a:endParaRPr lang="en-US" sz="1800" dirty="0">
              <a:effectLst/>
              <a:latin typeface="Calibri" panose="020F0502020204030204" pitchFamily="34" charset="0"/>
              <a:cs typeface="Times New Roman" panose="02020603050405020304" pitchFamily="18" charset="0"/>
            </a:endParaRPr>
          </a:p>
          <a:p>
            <a:endParaRPr lang="en-IN" dirty="0"/>
          </a:p>
          <a:p>
            <a:r>
              <a:rPr lang="en-US" sz="1800" b="0" kern="100" dirty="0">
                <a:effectLst/>
                <a:latin typeface="Times New Roman" panose="02020603050405020304" pitchFamily="18" charset="0"/>
                <a:ea typeface="SimSun" panose="02010600030101010101" pitchFamily="2" charset="-122"/>
              </a:rPr>
              <a:t>So similarly in this research I was able to understand the processing of the departments of the hospital and based on that we can do the process improvements wherever required. In the denial management ICD coding and CPT coding plays a very important role so hence the training of the staff is also major concern related to coding</a:t>
            </a:r>
            <a:endParaRPr lang="en-US" sz="1800" kern="100" dirty="0">
              <a:effectLst/>
              <a:latin typeface="Times New Roman" panose="02020603050405020304" pitchFamily="18" charset="0"/>
              <a:ea typeface="SimSun" panose="02010600030101010101" pitchFamily="2" charset="-122"/>
            </a:endParaRPr>
          </a:p>
          <a:p>
            <a:endParaRPr lang="en-IN" dirty="0"/>
          </a:p>
          <a:p>
            <a:r>
              <a:rPr lang="en-US" sz="1800" b="0" kern="100" dirty="0">
                <a:effectLst/>
                <a:latin typeface="Times New Roman" panose="02020603050405020304" pitchFamily="18" charset="0"/>
                <a:ea typeface="SimSun" panose="02010600030101010101" pitchFamily="2" charset="-122"/>
              </a:rPr>
              <a:t>Being at the provider side one has to be very much alert while for the wrong rejections and authentic rejections given by the company. Hard denials ultimately leads to </a:t>
            </a:r>
            <a:r>
              <a:rPr lang="en-US" sz="1800" b="0" kern="100" dirty="0" err="1">
                <a:effectLst/>
                <a:latin typeface="Times New Roman" panose="02020603050405020304" pitchFamily="18" charset="0"/>
                <a:ea typeface="SimSun" panose="02010600030101010101" pitchFamily="2" charset="-122"/>
              </a:rPr>
              <a:t>to</a:t>
            </a:r>
            <a:r>
              <a:rPr lang="en-US" sz="1800" b="0" kern="100" dirty="0">
                <a:effectLst/>
                <a:latin typeface="Times New Roman" panose="02020603050405020304" pitchFamily="18" charset="0"/>
                <a:ea typeface="SimSun" panose="02010600030101010101" pitchFamily="2" charset="-122"/>
              </a:rPr>
              <a:t> loss of revenue at the written off stage as well.</a:t>
            </a:r>
            <a:endParaRPr lang="en-US" sz="1800" kern="100" dirty="0">
              <a:effectLst/>
              <a:latin typeface="Times New Roman" panose="02020603050405020304" pitchFamily="18" charset="0"/>
              <a:ea typeface="SimSun" panose="02010600030101010101" pitchFamily="2" charset="-122"/>
            </a:endParaRPr>
          </a:p>
          <a:p>
            <a:endParaRPr lang="en-IN"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Limitations of the Study</a:t>
            </a:r>
            <a:endParaRPr lang="en-IN" b="1" dirty="0"/>
          </a:p>
        </p:txBody>
      </p:sp>
      <p:sp>
        <p:nvSpPr>
          <p:cNvPr id="3" name="Content Placeholder 2"/>
          <p:cNvSpPr>
            <a:spLocks noGrp="1"/>
          </p:cNvSpPr>
          <p:nvPr>
            <p:ph idx="1"/>
          </p:nvPr>
        </p:nvSpPr>
        <p:spPr/>
        <p:txBody>
          <a:bodyPr/>
          <a:lstStyle/>
          <a:p>
            <a:pPr marL="342900" lvl="0" indent="-342900" algn="l">
              <a:lnSpc>
                <a:spcPct val="107000"/>
              </a:lnSpc>
              <a:spcAft>
                <a:spcPts val="800"/>
              </a:spcAft>
              <a:buFont typeface="Wingdings" panose="05000000000000000000" pitchFamily="2" charset="2"/>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Due to lack to timelines experimental study </a:t>
            </a:r>
            <a:r>
              <a:rPr lang="en-US" sz="1800" b="0" dirty="0" err="1">
                <a:effectLst/>
                <a:latin typeface="Times New Roman" panose="02020603050405020304" pitchFamily="18" charset="0"/>
                <a:ea typeface="Calibri" panose="020F0502020204030204" pitchFamily="34" charset="0"/>
                <a:cs typeface="Times New Roman" panose="02020603050405020304" pitchFamily="18" charset="0"/>
              </a:rPr>
              <a:t>didnt</a:t>
            </a: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 take place  to </a:t>
            </a:r>
            <a:r>
              <a:rPr lang="en-US" sz="1800" b="0" dirty="0" err="1">
                <a:effectLst/>
                <a:latin typeface="Times New Roman" panose="02020603050405020304" pitchFamily="18" charset="0"/>
                <a:ea typeface="Calibri" panose="020F0502020204030204" pitchFamily="34" charset="0"/>
                <a:cs typeface="Times New Roman" panose="02020603050405020304" pitchFamily="18" charset="0"/>
              </a:rPr>
              <a:t>analyse</a:t>
            </a: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 the recommendations suggested by the research.</a:t>
            </a:r>
            <a:endParaRPr lang="en-US" sz="1800" dirty="0">
              <a:effectLst/>
              <a:latin typeface="Calibri" panose="020F0502020204030204" pitchFamily="34" charset="0"/>
              <a:cs typeface="Times New Roman" panose="02020603050405020304" pitchFamily="18" charset="0"/>
            </a:endParaRPr>
          </a:p>
          <a:p>
            <a:pPr marL="342900" lvl="0" indent="-342900" algn="l">
              <a:lnSpc>
                <a:spcPct val="107000"/>
              </a:lnSpc>
              <a:spcAft>
                <a:spcPts val="800"/>
              </a:spcAft>
              <a:buFont typeface="Wingdings" panose="05000000000000000000" pitchFamily="2" charset="2"/>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Based on percentage calculation of the denial code with highest rejection rate. So, all issues in the process development cannot be included</a:t>
            </a:r>
            <a:endParaRPr lang="en-US" sz="1800" dirty="0">
              <a:effectLst/>
              <a:latin typeface="Calibri" panose="020F0502020204030204" pitchFamily="34" charset="0"/>
              <a:cs typeface="Times New Roman" panose="02020603050405020304" pitchFamily="18" charset="0"/>
            </a:endParaRPr>
          </a:p>
          <a:p>
            <a:pPr marL="342900" lvl="0" indent="-342900" algn="l">
              <a:lnSpc>
                <a:spcPct val="107000"/>
              </a:lnSpc>
              <a:spcAft>
                <a:spcPts val="800"/>
              </a:spcAft>
              <a:buFont typeface="Wingdings" panose="05000000000000000000" pitchFamily="2" charset="2"/>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There was no </a:t>
            </a:r>
            <a:r>
              <a:rPr lang="en-US" sz="1800" b="0" dirty="0" err="1">
                <a:effectLst/>
                <a:latin typeface="Times New Roman" panose="02020603050405020304" pitchFamily="18" charset="0"/>
                <a:ea typeface="Calibri" panose="020F0502020204030204" pitchFamily="34" charset="0"/>
                <a:cs typeface="Times New Roman" panose="02020603050405020304" pitchFamily="18" charset="0"/>
              </a:rPr>
              <a:t>literatire</a:t>
            </a: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 review for such kind of studies. So only one is mentioned in this study</a:t>
            </a:r>
            <a:endParaRPr lang="en-US" sz="1800" dirty="0">
              <a:effectLst/>
              <a:latin typeface="Calibri" panose="020F0502020204030204" pitchFamily="34" charset="0"/>
              <a:cs typeface="Times New Roman" panose="02020603050405020304" pitchFamily="18" charset="0"/>
            </a:endParaRPr>
          </a:p>
          <a:p>
            <a:endParaRPr lang="en-IN" dirty="0"/>
          </a:p>
        </p:txBody>
      </p:sp>
      <p:sp>
        <p:nvSpPr>
          <p:cNvPr id="4" name="Footer Placeholder 3"/>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484"/>
            <a:ext cx="2695903" cy="1268959"/>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Conclusion</a:t>
            </a:r>
            <a:endParaRPr lang="en-IN" b="1"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
        <p:nvSpPr>
          <p:cNvPr id="5" name="Footer Placeholder 4"/>
          <p:cNvSpPr>
            <a:spLocks noGrp="1"/>
          </p:cNvSpPr>
          <p:nvPr>
            <p:ph type="ftr" sz="quarter" idx="11"/>
          </p:nvPr>
        </p:nvSpPr>
        <p:spPr/>
        <p:txBody>
          <a:bodyPr/>
          <a:lstStyle/>
          <a:p>
            <a:r>
              <a:rPr lang="en-US" dirty="0"/>
              <a:t>You are not allowed to add slides to this presentation</a:t>
            </a:r>
            <a:endParaRPr lang="en-IN" dirty="0"/>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7" name="Content Placeholder 2"/>
          <p:cNvSpPr>
            <a:spLocks noGrp="1"/>
          </p:cNvSpPr>
          <p:nvPr>
            <p:ph idx="1"/>
          </p:nvPr>
        </p:nvSpPr>
        <p:spPr>
          <a:xfrm>
            <a:off x="846841" y="1888650"/>
            <a:ext cx="10515600" cy="4153931"/>
          </a:xfrm>
        </p:spPr>
        <p:txBody>
          <a:bodyPr>
            <a:normAutofit fontScale="25000" lnSpcReduction="20000"/>
          </a:bodyPr>
          <a:lstStyle/>
          <a:p>
            <a:pPr marL="0" indent="0" algn="l">
              <a:lnSpc>
                <a:spcPct val="107000"/>
              </a:lnSpc>
              <a:spcAft>
                <a:spcPts val="800"/>
              </a:spcAft>
              <a:buNone/>
            </a:pPr>
            <a:r>
              <a:rPr lang="en-US" sz="6400" b="1" dirty="0">
                <a:effectLst/>
                <a:latin typeface="Times New Roman" panose="02020603050405020304" pitchFamily="18" charset="0"/>
                <a:ea typeface="Calibri" panose="020F0502020204030204" pitchFamily="34" charset="0"/>
                <a:cs typeface="Times New Roman" panose="02020603050405020304" pitchFamily="18" charset="0"/>
              </a:rPr>
              <a:t>MAJOR FINDINGS:</a:t>
            </a:r>
            <a:r>
              <a:rPr lang="en-US" sz="6400" b="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6400" dirty="0">
              <a:latin typeface="Calibri" panose="020F0502020204030204" pitchFamily="34" charset="0"/>
              <a:cs typeface="Times New Roman" panose="02020603050405020304" pitchFamily="18" charset="0"/>
            </a:endParaRPr>
          </a:p>
          <a:p>
            <a:pPr marL="0" indent="0" algn="l">
              <a:lnSpc>
                <a:spcPct val="107000"/>
              </a:lnSpc>
              <a:spcAft>
                <a:spcPts val="800"/>
              </a:spcAft>
              <a:buNone/>
            </a:pPr>
            <a:r>
              <a:rPr lang="en-US" sz="6400" b="0" dirty="0">
                <a:effectLst/>
                <a:latin typeface="Times New Roman" panose="02020603050405020304" pitchFamily="18" charset="0"/>
                <a:ea typeface="Calibri" panose="020F0502020204030204" pitchFamily="34" charset="0"/>
                <a:cs typeface="Times New Roman" panose="02020603050405020304" pitchFamily="18" charset="0"/>
              </a:rPr>
              <a:t>From Section-A  the major findings are </a:t>
            </a:r>
            <a:r>
              <a:rPr lang="en-US" sz="6400" dirty="0">
                <a:effectLst/>
                <a:latin typeface="Times New Roman" panose="02020603050405020304" pitchFamily="18" charset="0"/>
                <a:ea typeface="Calibri" panose="020F0502020204030204" pitchFamily="34" charset="0"/>
                <a:cs typeface="Times New Roman" panose="02020603050405020304" pitchFamily="18" charset="0"/>
              </a:rPr>
              <a:t>OMAN INSURANCE COMPANY has the highest rejection rate of 22.86%, while MEDNET(SILVER CLASSIC, CITY, GREEN, SILK ROAD) NETWORKS with 3.21% has the lowest from top 5 with maximum business. In addition,  81% of rejection includes  the codes such as Mnec-005, Prce-001, Prce-002, Time-003, Clai-012, Clai-014, Auth-004, Mnec-004. and all rest denial codes consist of 8.23% of denial codes. </a:t>
            </a:r>
            <a:endParaRPr lang="en-US" sz="6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l">
              <a:lnSpc>
                <a:spcPct val="107000"/>
              </a:lnSpc>
              <a:spcAft>
                <a:spcPts val="800"/>
              </a:spcAft>
              <a:buNone/>
            </a:pPr>
            <a:endParaRPr lang="en-US" sz="6400" dirty="0">
              <a:effectLst/>
              <a:latin typeface="Calibri" panose="020F0502020204030204" pitchFamily="34" charset="0"/>
              <a:cs typeface="Times New Roman" panose="02020603050405020304" pitchFamily="18" charset="0"/>
            </a:endParaRPr>
          </a:p>
          <a:p>
            <a:pPr marL="0" indent="0" algn="l">
              <a:lnSpc>
                <a:spcPct val="107000"/>
              </a:lnSpc>
              <a:spcAft>
                <a:spcPts val="800"/>
              </a:spcAft>
              <a:buNone/>
            </a:pPr>
            <a:r>
              <a:rPr lang="en-US" sz="6400" dirty="0">
                <a:effectLst/>
                <a:latin typeface="Times New Roman" panose="02020603050405020304" pitchFamily="18" charset="0"/>
                <a:ea typeface="Calibri" panose="020F0502020204030204" pitchFamily="34" charset="0"/>
                <a:cs typeface="Times New Roman" panose="02020603050405020304" pitchFamily="18" charset="0"/>
              </a:rPr>
              <a:t>From section B findings includes maximum wrong rejections is given by ADNIC </a:t>
            </a:r>
            <a:r>
              <a:rPr lang="en-US" sz="6400" dirty="0" err="1">
                <a:effectLst/>
                <a:latin typeface="Times New Roman" panose="02020603050405020304" pitchFamily="18" charset="0"/>
                <a:ea typeface="Calibri" panose="020F0502020204030204" pitchFamily="34" charset="0"/>
                <a:cs typeface="Times New Roman" panose="02020603050405020304" pitchFamily="18" charset="0"/>
              </a:rPr>
              <a:t>ie</a:t>
            </a:r>
            <a:r>
              <a:rPr lang="en-US" sz="6400" dirty="0">
                <a:effectLst/>
                <a:latin typeface="Times New Roman" panose="02020603050405020304" pitchFamily="18" charset="0"/>
                <a:ea typeface="Calibri" panose="020F0502020204030204" pitchFamily="34" charset="0"/>
                <a:cs typeface="Times New Roman" panose="02020603050405020304" pitchFamily="18" charset="0"/>
              </a:rPr>
              <a:t> 76.92% insurance company and maximum genuine rejections are given by Oman  Insurance company </a:t>
            </a:r>
            <a:r>
              <a:rPr lang="en-US" sz="6400" dirty="0" err="1">
                <a:effectLst/>
                <a:latin typeface="Times New Roman" panose="02020603050405020304" pitchFamily="18" charset="0"/>
                <a:ea typeface="Calibri" panose="020F0502020204030204" pitchFamily="34" charset="0"/>
                <a:cs typeface="Times New Roman" panose="02020603050405020304" pitchFamily="18" charset="0"/>
              </a:rPr>
              <a:t>ie</a:t>
            </a:r>
            <a:r>
              <a:rPr lang="en-US" sz="6400" dirty="0">
                <a:effectLst/>
                <a:latin typeface="Times New Roman" panose="02020603050405020304" pitchFamily="18" charset="0"/>
                <a:ea typeface="Calibri" panose="020F0502020204030204" pitchFamily="34" charset="0"/>
                <a:cs typeface="Times New Roman" panose="02020603050405020304" pitchFamily="18" charset="0"/>
              </a:rPr>
              <a:t> 62.60%. </a:t>
            </a:r>
            <a:r>
              <a:rPr lang="en-US" sz="6400" dirty="0" err="1">
                <a:effectLst/>
                <a:latin typeface="Times New Roman" panose="02020603050405020304" pitchFamily="18" charset="0"/>
                <a:ea typeface="Calibri" panose="020F0502020204030204" pitchFamily="34" charset="0"/>
                <a:cs typeface="Times New Roman" panose="02020603050405020304" pitchFamily="18" charset="0"/>
              </a:rPr>
              <a:t>Axa</a:t>
            </a:r>
            <a:r>
              <a:rPr lang="en-US" sz="6400" dirty="0">
                <a:effectLst/>
                <a:latin typeface="Times New Roman" panose="02020603050405020304" pitchFamily="18" charset="0"/>
                <a:ea typeface="Calibri" panose="020F0502020204030204" pitchFamily="34" charset="0"/>
                <a:cs typeface="Times New Roman" panose="02020603050405020304" pitchFamily="18" charset="0"/>
              </a:rPr>
              <a:t> Insurance  also gives the correct genuine rejection with authentic reason. In </a:t>
            </a:r>
            <a:r>
              <a:rPr lang="en-US" sz="6400" dirty="0" err="1">
                <a:effectLst/>
                <a:latin typeface="Times New Roman" panose="02020603050405020304" pitchFamily="18" charset="0"/>
                <a:ea typeface="Calibri" panose="020F0502020204030204" pitchFamily="34" charset="0"/>
                <a:cs typeface="Times New Roman" panose="02020603050405020304" pitchFamily="18" charset="0"/>
              </a:rPr>
              <a:t>addition,the</a:t>
            </a:r>
            <a:r>
              <a:rPr lang="en-US" sz="6400" dirty="0">
                <a:effectLst/>
                <a:latin typeface="Times New Roman" panose="02020603050405020304" pitchFamily="18" charset="0"/>
                <a:ea typeface="Calibri" panose="020F0502020204030204" pitchFamily="34" charset="0"/>
                <a:cs typeface="Times New Roman" panose="02020603050405020304" pitchFamily="18" charset="0"/>
              </a:rPr>
              <a:t> major concern of the rejection is in the area of nursing and as per the analysis these are the injections administration guidelines related to codes. So multiple injections at the same time.</a:t>
            </a:r>
            <a:endParaRPr lang="en-US" sz="6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l">
              <a:lnSpc>
                <a:spcPct val="107000"/>
              </a:lnSpc>
              <a:spcAft>
                <a:spcPts val="800"/>
              </a:spcAft>
              <a:buNone/>
            </a:pPr>
            <a:endParaRPr lang="en-IN" sz="64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l">
              <a:lnSpc>
                <a:spcPct val="107000"/>
              </a:lnSpc>
              <a:spcAft>
                <a:spcPts val="800"/>
              </a:spcAft>
              <a:buNone/>
            </a:pPr>
            <a:r>
              <a:rPr lang="en-IN" sz="6400" dirty="0">
                <a:effectLst/>
                <a:latin typeface="Times New Roman" panose="02020603050405020304" pitchFamily="18" charset="0"/>
                <a:ea typeface="Calibri" panose="020F0502020204030204" pitchFamily="34" charset="0"/>
                <a:cs typeface="Times New Roman" panose="02020603050405020304" pitchFamily="18" charset="0"/>
              </a:rPr>
              <a:t>A denials management program is not only a key part of revenue integrity, it can provide valuable data hospitals can use to </a:t>
            </a:r>
            <a:r>
              <a:rPr lang="en-IN" sz="6400" dirty="0" err="1">
                <a:effectLst/>
                <a:latin typeface="Times New Roman" panose="02020603050405020304" pitchFamily="18" charset="0"/>
                <a:ea typeface="Calibri" panose="020F0502020204030204" pitchFamily="34" charset="0"/>
                <a:cs typeface="Times New Roman" panose="02020603050405020304" pitchFamily="18" charset="0"/>
              </a:rPr>
              <a:t>analyze</a:t>
            </a:r>
            <a:r>
              <a:rPr lang="en-IN" sz="6400" dirty="0">
                <a:effectLst/>
                <a:latin typeface="Times New Roman" panose="02020603050405020304" pitchFamily="18" charset="0"/>
                <a:ea typeface="Calibri" panose="020F0502020204030204" pitchFamily="34" charset="0"/>
                <a:cs typeface="Times New Roman" panose="02020603050405020304" pitchFamily="18" charset="0"/>
              </a:rPr>
              <a:t> performance across various departments, identify pain points, and support overall operational improvements.</a:t>
            </a:r>
            <a:endParaRPr lang="en-IN" sz="6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References (Only Vancouver Style)</a:t>
            </a:r>
            <a:endParaRPr lang="en-IN" b="1" dirty="0"/>
          </a:p>
        </p:txBody>
      </p:sp>
      <p:sp>
        <p:nvSpPr>
          <p:cNvPr id="3" name="Content Placeholder 2"/>
          <p:cNvSpPr>
            <a:spLocks noGrp="1"/>
          </p:cNvSpPr>
          <p:nvPr>
            <p:ph idx="1"/>
          </p:nvPr>
        </p:nvSpPr>
        <p:spPr/>
        <p:txBody>
          <a:bodyPr/>
          <a:lstStyle/>
          <a:p>
            <a:pPr marL="342900" lvl="0" indent="-342900" algn="just">
              <a:lnSpc>
                <a:spcPct val="150000"/>
              </a:lnSpc>
              <a:spcAft>
                <a:spcPts val="800"/>
              </a:spcAft>
              <a:buFont typeface="Times New Roman" panose="02020603050405020304" pitchFamily="18" charset="0"/>
              <a:buAutoNum type="arabicPeriod"/>
            </a:pPr>
            <a:r>
              <a:rPr lang="en-IN" sz="1800" i="1" dirty="0">
                <a:solidFill>
                  <a:srgbClr val="333333"/>
                </a:solidFill>
                <a:effectLst/>
                <a:latin typeface="Times New Roman" panose="02020603050405020304" pitchFamily="18" charset="0"/>
                <a:ea typeface="Segoe UI" panose="020B0502040204020203" pitchFamily="34" charset="0"/>
                <a:cs typeface="Times New Roman" panose="02020603050405020304" pitchFamily="18" charset="0"/>
              </a:rPr>
              <a:t>Malzahn M. Mapping the United Arab Emirates. In: Lévy C, Westphal B, editors. </a:t>
            </a:r>
            <a:r>
              <a:rPr lang="en-IN" sz="1800" i="1" dirty="0" err="1">
                <a:solidFill>
                  <a:srgbClr val="333333"/>
                </a:solidFill>
                <a:effectLst/>
                <a:latin typeface="Times New Roman" panose="02020603050405020304" pitchFamily="18" charset="0"/>
                <a:ea typeface="Segoe UI" panose="020B0502040204020203" pitchFamily="34" charset="0"/>
                <a:cs typeface="Times New Roman" panose="02020603050405020304" pitchFamily="18" charset="0"/>
              </a:rPr>
              <a:t>Géocritique</a:t>
            </a:r>
            <a:r>
              <a:rPr lang="en-IN" sz="1800" i="1" dirty="0">
                <a:solidFill>
                  <a:srgbClr val="333333"/>
                </a:solidFill>
                <a:effectLst/>
                <a:latin typeface="Times New Roman" panose="02020603050405020304" pitchFamily="18" charset="0"/>
                <a:ea typeface="Segoe UI" panose="020B0502040204020203" pitchFamily="34" charset="0"/>
                <a:cs typeface="Times New Roman" panose="02020603050405020304" pitchFamily="18" charset="0"/>
              </a:rPr>
              <a:t>: Etat Des </a:t>
            </a:r>
            <a:r>
              <a:rPr lang="en-IN" sz="1800" i="1" dirty="0" err="1">
                <a:solidFill>
                  <a:srgbClr val="333333"/>
                </a:solidFill>
                <a:effectLst/>
                <a:latin typeface="Times New Roman" panose="02020603050405020304" pitchFamily="18" charset="0"/>
                <a:ea typeface="Segoe UI" panose="020B0502040204020203" pitchFamily="34" charset="0"/>
                <a:cs typeface="Times New Roman" panose="02020603050405020304" pitchFamily="18" charset="0"/>
              </a:rPr>
              <a:t>lieux</a:t>
            </a:r>
            <a:r>
              <a:rPr lang="en-IN" sz="1800" i="1" dirty="0">
                <a:solidFill>
                  <a:srgbClr val="333333"/>
                </a:solidFill>
                <a:effectLst/>
                <a:latin typeface="Times New Roman" panose="02020603050405020304" pitchFamily="18" charset="0"/>
                <a:ea typeface="Segoe UI" panose="020B0502040204020203" pitchFamily="34" charset="0"/>
                <a:cs typeface="Times New Roman" panose="02020603050405020304" pitchFamily="18" charset="0"/>
              </a:rPr>
              <a:t>/</a:t>
            </a:r>
            <a:r>
              <a:rPr lang="en-IN" sz="1800" i="1" dirty="0" err="1">
                <a:solidFill>
                  <a:srgbClr val="333333"/>
                </a:solidFill>
                <a:effectLst/>
                <a:latin typeface="Times New Roman" panose="02020603050405020304" pitchFamily="18" charset="0"/>
                <a:ea typeface="Segoe UI" panose="020B0502040204020203" pitchFamily="34" charset="0"/>
                <a:cs typeface="Times New Roman" panose="02020603050405020304" pitchFamily="18" charset="0"/>
              </a:rPr>
              <a:t>Geocriticism</a:t>
            </a:r>
            <a:r>
              <a:rPr lang="en-IN" sz="1800" i="1" dirty="0">
                <a:solidFill>
                  <a:srgbClr val="333333"/>
                </a:solidFill>
                <a:effectLst/>
                <a:latin typeface="Times New Roman" panose="02020603050405020304" pitchFamily="18" charset="0"/>
                <a:ea typeface="Segoe UI" panose="020B0502040204020203" pitchFamily="34" charset="0"/>
                <a:cs typeface="Times New Roman" panose="02020603050405020304" pitchFamily="18" charset="0"/>
              </a:rPr>
              <a:t>: A Survey. Limoges: </a:t>
            </a:r>
            <a:r>
              <a:rPr lang="en-IN" sz="1800" i="1" dirty="0" err="1">
                <a:solidFill>
                  <a:srgbClr val="333333"/>
                </a:solidFill>
                <a:effectLst/>
                <a:latin typeface="Times New Roman" panose="02020603050405020304" pitchFamily="18" charset="0"/>
                <a:ea typeface="Segoe UI" panose="020B0502040204020203" pitchFamily="34" charset="0"/>
                <a:cs typeface="Times New Roman" panose="02020603050405020304" pitchFamily="18" charset="0"/>
              </a:rPr>
              <a:t>Pulim</a:t>
            </a:r>
            <a:r>
              <a:rPr lang="en-IN" sz="1800" i="1" dirty="0">
                <a:solidFill>
                  <a:srgbClr val="333333"/>
                </a:solidFill>
                <a:effectLst/>
                <a:latin typeface="Times New Roman" panose="02020603050405020304" pitchFamily="18" charset="0"/>
                <a:ea typeface="Segoe UI" panose="020B0502040204020203" pitchFamily="34" charset="0"/>
                <a:cs typeface="Times New Roman" panose="02020603050405020304" pitchFamily="18" charset="0"/>
              </a:rPr>
              <a:t> Press </a:t>
            </a:r>
            <a:r>
              <a:rPr lang="en-IN" sz="1800" i="1" dirty="0" err="1">
                <a:solidFill>
                  <a:srgbClr val="333333"/>
                </a:solidFill>
                <a:effectLst/>
                <a:latin typeface="Times New Roman" panose="02020603050405020304" pitchFamily="18" charset="0"/>
                <a:ea typeface="Segoe UI" panose="020B0502040204020203" pitchFamily="34" charset="0"/>
                <a:cs typeface="Times New Roman" panose="02020603050405020304" pitchFamily="18" charset="0"/>
              </a:rPr>
              <a:t>Universitaires</a:t>
            </a:r>
            <a:r>
              <a:rPr lang="en-IN" sz="1800" i="1" dirty="0">
                <a:solidFill>
                  <a:srgbClr val="333333"/>
                </a:solidFill>
                <a:effectLst/>
                <a:latin typeface="Times New Roman" panose="02020603050405020304" pitchFamily="18" charset="0"/>
                <a:ea typeface="Segoe UI" panose="020B0502040204020203" pitchFamily="34" charset="0"/>
                <a:cs typeface="Times New Roman" panose="02020603050405020304" pitchFamily="18" charset="0"/>
              </a:rPr>
              <a:t> de Limoges; 2014. p. 259–65.</a:t>
            </a:r>
            <a:endParaRPr lang="en-IN" sz="1800" dirty="0">
              <a:effectLst/>
              <a:latin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Times New Roman" panose="02020603050405020304" pitchFamily="18" charset="0"/>
              <a:buAutoNum type="arabicPeriod"/>
            </a:pPr>
            <a:r>
              <a:rPr lang="en-IN" sz="1800" i="1" dirty="0" err="1">
                <a:solidFill>
                  <a:srgbClr val="333333"/>
                </a:solidFill>
                <a:effectLst/>
                <a:latin typeface="Times New Roman" panose="02020603050405020304" pitchFamily="18" charset="0"/>
                <a:ea typeface="Segoe UI" panose="020B0502040204020203" pitchFamily="34" charset="0"/>
                <a:cs typeface="Times New Roman" panose="02020603050405020304" pitchFamily="18" charset="0"/>
              </a:rPr>
              <a:t>Koornneef</a:t>
            </a:r>
            <a:r>
              <a:rPr lang="en-IN" sz="1800" i="1" dirty="0">
                <a:solidFill>
                  <a:srgbClr val="333333"/>
                </a:solidFill>
                <a:effectLst/>
                <a:latin typeface="Times New Roman" panose="02020603050405020304" pitchFamily="18" charset="0"/>
                <a:ea typeface="Segoe UI" panose="020B0502040204020203" pitchFamily="34" charset="0"/>
                <a:cs typeface="Times New Roman" panose="02020603050405020304" pitchFamily="18" charset="0"/>
              </a:rPr>
              <a:t>, E., Robben, P. &amp; Blair, I. Progress and outcomes of health systems reform in the United Arab Emirates: a systematic review. BMC Health </a:t>
            </a:r>
            <a:r>
              <a:rPr lang="en-IN" sz="1800" i="1" dirty="0" err="1">
                <a:solidFill>
                  <a:srgbClr val="333333"/>
                </a:solidFill>
                <a:effectLst/>
                <a:latin typeface="Times New Roman" panose="02020603050405020304" pitchFamily="18" charset="0"/>
                <a:ea typeface="Segoe UI" panose="020B0502040204020203" pitchFamily="34" charset="0"/>
                <a:cs typeface="Times New Roman" panose="02020603050405020304" pitchFamily="18" charset="0"/>
              </a:rPr>
              <a:t>Serv</a:t>
            </a:r>
            <a:r>
              <a:rPr lang="en-IN" sz="1800" i="1" dirty="0">
                <a:solidFill>
                  <a:srgbClr val="333333"/>
                </a:solidFill>
                <a:effectLst/>
                <a:latin typeface="Times New Roman" panose="02020603050405020304" pitchFamily="18" charset="0"/>
                <a:ea typeface="Segoe UI" panose="020B0502040204020203" pitchFamily="34" charset="0"/>
                <a:cs typeface="Times New Roman" panose="02020603050405020304" pitchFamily="18" charset="0"/>
              </a:rPr>
              <a:t> Res </a:t>
            </a:r>
            <a:r>
              <a:rPr lang="en-IN" sz="1800" b="1" i="1" dirty="0">
                <a:solidFill>
                  <a:srgbClr val="333333"/>
                </a:solidFill>
                <a:effectLst/>
                <a:latin typeface="Times New Roman" panose="02020603050405020304" pitchFamily="18" charset="0"/>
                <a:ea typeface="Segoe UI" panose="020B0502040204020203" pitchFamily="34" charset="0"/>
                <a:cs typeface="Times New Roman" panose="02020603050405020304" pitchFamily="18" charset="0"/>
              </a:rPr>
              <a:t>17, </a:t>
            </a:r>
            <a:r>
              <a:rPr lang="en-IN" sz="1800" i="1" dirty="0">
                <a:solidFill>
                  <a:srgbClr val="333333"/>
                </a:solidFill>
                <a:effectLst/>
                <a:latin typeface="Times New Roman" panose="02020603050405020304" pitchFamily="18" charset="0"/>
                <a:ea typeface="Segoe UI" panose="020B0502040204020203" pitchFamily="34" charset="0"/>
                <a:cs typeface="Times New Roman" panose="02020603050405020304" pitchFamily="18" charset="0"/>
              </a:rPr>
              <a:t>672 (2017). https://doi.org/10.1186/s12913-017-2597-1</a:t>
            </a:r>
            <a:endParaRPr lang="en-IN" sz="1800" dirty="0">
              <a:effectLst/>
              <a:latin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Thank You</a:t>
            </a:r>
            <a:endParaRPr lang="en-IN" dirty="0"/>
          </a:p>
        </p:txBody>
      </p:sp>
      <p:sp>
        <p:nvSpPr>
          <p:cNvPr id="3" name="Subtitle 2"/>
          <p:cNvSpPr>
            <a:spLocks noGrp="1"/>
          </p:cNvSpPr>
          <p:nvPr>
            <p:ph type="subTitle" idx="1"/>
          </p:nvPr>
        </p:nvSpPr>
        <p:spPr/>
        <p:txBody>
          <a:bodyPr/>
          <a:lstStyle/>
          <a:p>
            <a:r>
              <a:rPr lang="en-IN" dirty="0"/>
              <a:t>Any Questions</a:t>
            </a:r>
            <a:endParaRPr lang="en-IN"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46557"/>
            <a:ext cx="2695903" cy="1268959"/>
          </a:xfrm>
          <a:prstGeom prst="rect">
            <a:avLst/>
          </a:prstGeom>
        </p:spPr>
      </p:pic>
      <p:sp>
        <p:nvSpPr>
          <p:cNvPr id="2" name="Title 1"/>
          <p:cNvSpPr>
            <a:spLocks noGrp="1"/>
          </p:cNvSpPr>
          <p:nvPr>
            <p:ph type="title"/>
          </p:nvPr>
        </p:nvSpPr>
        <p:spPr>
          <a:xfrm>
            <a:off x="2139099" y="298791"/>
            <a:ext cx="10515600" cy="1325563"/>
          </a:xfrm>
        </p:spPr>
        <p:txBody>
          <a:bodyPr/>
          <a:lstStyle/>
          <a:p>
            <a:pPr algn="ctr"/>
            <a:r>
              <a:rPr lang="en-IN" b="1" dirty="0"/>
              <a:t>Suggestions to the Organization where the Study was Conducted </a:t>
            </a:r>
            <a:endParaRPr lang="en-IN" b="1" dirty="0"/>
          </a:p>
        </p:txBody>
      </p:sp>
      <p:sp>
        <p:nvSpPr>
          <p:cNvPr id="3" name="Content Placeholder 2"/>
          <p:cNvSpPr>
            <a:spLocks noGrp="1"/>
          </p:cNvSpPr>
          <p:nvPr>
            <p:ph idx="1"/>
          </p:nvPr>
        </p:nvSpPr>
        <p:spPr/>
        <p:txBody>
          <a:bodyPr>
            <a:normAutofit/>
          </a:bodyPr>
          <a:lstStyle/>
          <a:p>
            <a:pPr marL="0" algn="l">
              <a:lnSpc>
                <a:spcPct val="107000"/>
              </a:lnSpc>
              <a:spcAft>
                <a:spcPts val="800"/>
              </a:spcAft>
            </a:pPr>
            <a:endParaRPr lang="en-US" sz="18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l">
              <a:lnSpc>
                <a:spcPct val="107000"/>
              </a:lnSpc>
              <a:spcAft>
                <a:spcPts val="800"/>
              </a:spcAft>
              <a:buFont typeface="Wingdings" panose="05000000000000000000" pitchFamily="2" charset="2"/>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In view of the rejections rate for nurses issues, the highest rejection comes for the drug administration charges. Which is not billable( many injections at one single time). so </a:t>
            </a:r>
            <a:r>
              <a:rPr lang="en-US" sz="1800" b="0" dirty="0" err="1">
                <a:effectLst/>
                <a:latin typeface="Times New Roman" panose="02020603050405020304" pitchFamily="18" charset="0"/>
                <a:ea typeface="Calibri" panose="020F0502020204030204" pitchFamily="34" charset="0"/>
                <a:cs typeface="Times New Roman" panose="02020603050405020304" pitchFamily="18" charset="0"/>
              </a:rPr>
              <a:t>thats</a:t>
            </a: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 why IT intervention can be put to notify the time for the next injection and required time after the injection </a:t>
            </a:r>
            <a:r>
              <a:rPr lang="en-US" sz="1800" b="0" dirty="0" err="1">
                <a:effectLst/>
                <a:latin typeface="Times New Roman" panose="02020603050405020304" pitchFamily="18" charset="0"/>
                <a:ea typeface="Calibri" panose="020F0502020204030204" pitchFamily="34" charset="0"/>
                <a:cs typeface="Times New Roman" panose="02020603050405020304" pitchFamily="18" charset="0"/>
              </a:rPr>
              <a:t>admisnistered</a:t>
            </a: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cs typeface="Times New Roman" panose="02020603050405020304" pitchFamily="18" charset="0"/>
            </a:endParaRPr>
          </a:p>
          <a:p>
            <a:pPr marL="342900" lvl="0" indent="-342900" algn="l">
              <a:lnSpc>
                <a:spcPct val="107000"/>
              </a:lnSpc>
              <a:spcAft>
                <a:spcPts val="800"/>
              </a:spcAft>
              <a:buFont typeface="Wingdings" panose="05000000000000000000" pitchFamily="2" charset="2"/>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For </a:t>
            </a:r>
            <a:r>
              <a:rPr lang="en-US" sz="1800" b="0" dirty="0" err="1">
                <a:effectLst/>
                <a:latin typeface="Times New Roman" panose="02020603050405020304" pitchFamily="18" charset="0"/>
                <a:ea typeface="Calibri" panose="020F0502020204030204" pitchFamily="34" charset="0"/>
                <a:cs typeface="Times New Roman" panose="02020603050405020304" pitchFamily="18" charset="0"/>
              </a:rPr>
              <a:t>foetal</a:t>
            </a: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 stress test the doctor as to give justification when  written or prescribed for normal delivery more than two years.</a:t>
            </a:r>
            <a:endParaRPr lang="en-US" sz="1800" dirty="0">
              <a:effectLst/>
              <a:latin typeface="Calibri" panose="020F0502020204030204" pitchFamily="34" charset="0"/>
              <a:cs typeface="Times New Roman" panose="02020603050405020304" pitchFamily="18" charset="0"/>
            </a:endParaRPr>
          </a:p>
          <a:p>
            <a:pPr marL="342900" lvl="0" indent="-342900" algn="l">
              <a:lnSpc>
                <a:spcPct val="107000"/>
              </a:lnSpc>
              <a:spcAft>
                <a:spcPts val="800"/>
              </a:spcAft>
              <a:buFont typeface="Wingdings" panose="05000000000000000000" pitchFamily="2" charset="2"/>
              <a:buChar char=""/>
            </a:pPr>
            <a:r>
              <a:rPr lang="en-US" sz="1800" b="0" dirty="0">
                <a:effectLst/>
                <a:latin typeface="Times New Roman" panose="02020603050405020304" pitchFamily="18" charset="0"/>
                <a:ea typeface="Calibri" panose="020F0502020204030204" pitchFamily="34" charset="0"/>
                <a:cs typeface="Times New Roman" panose="02020603050405020304" pitchFamily="18" charset="0"/>
              </a:rPr>
              <a:t>The timings difference should be notify in the system in order to prevent the rejection rate for delivery and NST.</a:t>
            </a:r>
            <a:endParaRPr lang="en-US" sz="1800" dirty="0">
              <a:effectLst/>
              <a:latin typeface="Calibri" panose="020F0502020204030204" pitchFamily="34"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Dissertation Experiences</a:t>
            </a:r>
            <a:endParaRPr lang="en-IN" b="1" dirty="0"/>
          </a:p>
        </p:txBody>
      </p:sp>
      <p:sp>
        <p:nvSpPr>
          <p:cNvPr id="3" name="Text Placeholder 2"/>
          <p:cNvSpPr>
            <a:spLocks noGrp="1"/>
          </p:cNvSpPr>
          <p:nvPr>
            <p:ph type="body" idx="1"/>
          </p:nvPr>
        </p:nvSpPr>
        <p:spPr/>
        <p:txBody>
          <a:bodyPr/>
          <a:lstStyle/>
          <a:p>
            <a:pPr algn="ctr"/>
            <a:r>
              <a:rPr lang="en-IN" dirty="0"/>
              <a:t>What did you learn (skill/ topic)?</a:t>
            </a:r>
            <a:endParaRPr lang="en-IN" dirty="0"/>
          </a:p>
        </p:txBody>
      </p:sp>
      <p:sp>
        <p:nvSpPr>
          <p:cNvPr id="4" name="Content Placeholder 3"/>
          <p:cNvSpPr>
            <a:spLocks noGrp="1"/>
          </p:cNvSpPr>
          <p:nvPr>
            <p:ph sz="half" idx="2"/>
          </p:nvPr>
        </p:nvSpPr>
        <p:spPr/>
        <p:txBody>
          <a:bodyPr/>
          <a:lstStyle/>
          <a:p>
            <a:r>
              <a:rPr lang="en-IN" dirty="0"/>
              <a:t>Analytical skills </a:t>
            </a:r>
            <a:endParaRPr lang="en-IN" dirty="0"/>
          </a:p>
          <a:p>
            <a:r>
              <a:rPr lang="en-IN" dirty="0"/>
              <a:t>Insurance process mapping</a:t>
            </a:r>
            <a:endParaRPr lang="en-IN" dirty="0"/>
          </a:p>
        </p:txBody>
      </p:sp>
      <p:sp>
        <p:nvSpPr>
          <p:cNvPr id="5" name="Text Placeholder 4"/>
          <p:cNvSpPr>
            <a:spLocks noGrp="1"/>
          </p:cNvSpPr>
          <p:nvPr>
            <p:ph type="body" sz="quarter" idx="3"/>
          </p:nvPr>
        </p:nvSpPr>
        <p:spPr/>
        <p:txBody>
          <a:bodyPr/>
          <a:lstStyle/>
          <a:p>
            <a:pPr algn="ctr"/>
            <a:r>
              <a:rPr lang="en-IN" dirty="0"/>
              <a:t>Overall self comments on Dissertation</a:t>
            </a:r>
            <a:endParaRPr lang="en-IN" dirty="0"/>
          </a:p>
        </p:txBody>
      </p:sp>
      <p:sp>
        <p:nvSpPr>
          <p:cNvPr id="6" name="Content Placeholder 5"/>
          <p:cNvSpPr>
            <a:spLocks noGrp="1"/>
          </p:cNvSpPr>
          <p:nvPr>
            <p:ph sz="quarter" idx="4"/>
          </p:nvPr>
        </p:nvSpPr>
        <p:spPr/>
        <p:txBody>
          <a:bodyPr/>
          <a:lstStyle/>
          <a:p>
            <a:r>
              <a:rPr lang="en-IN" dirty="0"/>
              <a:t>Am able to understand the whole denial management and claim settlement process in Healthcare Insurance sector through this Thesis presentation.</a:t>
            </a:r>
            <a:endParaRPr lang="en-IN" dirty="0"/>
          </a:p>
        </p:txBody>
      </p:sp>
      <p:sp>
        <p:nvSpPr>
          <p:cNvPr id="7" name="Slide Number Placeholder 6"/>
          <p:cNvSpPr>
            <a:spLocks noGrp="1"/>
          </p:cNvSpPr>
          <p:nvPr>
            <p:ph type="sldNum" sz="quarter" idx="12"/>
          </p:nvPr>
        </p:nvSpPr>
        <p:spPr/>
        <p:txBody>
          <a:bodyPr/>
          <a:lstStyle/>
          <a:p>
            <a:fld id="{26AD20E6-394B-4DF0-96A5-9647FF39C943}" type="slidenum">
              <a:rPr lang="en-IN" smtClean="0"/>
            </a:fld>
            <a:endParaRPr lang="en-IN"/>
          </a:p>
        </p:txBody>
      </p:sp>
      <p:sp>
        <p:nvSpPr>
          <p:cNvPr id="8" name="Footer Placeholder 7"/>
          <p:cNvSpPr>
            <a:spLocks noGrp="1"/>
          </p:cNvSpPr>
          <p:nvPr>
            <p:ph type="ftr" sz="quarter" idx="11"/>
          </p:nvPr>
        </p:nvSpPr>
        <p:spPr/>
        <p:txBody>
          <a:bodyPr/>
          <a:lstStyle/>
          <a:p>
            <a:r>
              <a:rPr lang="en-US"/>
              <a:t>You are not allowed to add slides to this presentation</a:t>
            </a:r>
            <a:endParaRPr lang="en-IN"/>
          </a:p>
        </p:txBody>
      </p:sp>
      <p:pic>
        <p:nvPicPr>
          <p:cNvPr id="9" name="Picture 8"/>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Pictorial Journey </a:t>
            </a:r>
            <a:endParaRPr lang="en-IN" b="1" dirty="0"/>
          </a:p>
        </p:txBody>
      </p:sp>
      <p:pic>
        <p:nvPicPr>
          <p:cNvPr id="7" name="Content Placeholder 6"/>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725105" y="1461155"/>
            <a:ext cx="8974318" cy="4715808"/>
          </a:xfrm>
        </p:spPr>
      </p:pic>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Pictorial Journey</a:t>
            </a:r>
            <a:endParaRPr lang="en-IN" b="1" dirty="0"/>
          </a:p>
        </p:txBody>
      </p:sp>
      <p:pic>
        <p:nvPicPr>
          <p:cNvPr id="7" name="Content Placeholder 6"/>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291472" y="1583703"/>
            <a:ext cx="8672384" cy="4593260"/>
          </a:xfrm>
        </p:spPr>
      </p:pic>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Screenshot of Approval</a:t>
            </a:r>
            <a:endParaRPr lang="en-IN" b="1" dirty="0"/>
          </a:p>
        </p:txBody>
      </p:sp>
      <p:sp>
        <p:nvSpPr>
          <p:cNvPr id="3" name="Content Placeholder 2"/>
          <p:cNvSpPr>
            <a:spLocks noGrp="1"/>
          </p:cNvSpPr>
          <p:nvPr>
            <p:ph idx="1"/>
          </p:nvPr>
        </p:nvSpPr>
        <p:spPr/>
        <p:txBody>
          <a:bodyPr/>
          <a:lstStyle/>
          <a:p>
            <a:endParaRPr lang="en-IN"/>
          </a:p>
        </p:txBody>
      </p:sp>
      <p:sp>
        <p:nvSpPr>
          <p:cNvPr id="4" name="Footer Placeholder 3"/>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Introduction (1/2)</a:t>
            </a:r>
            <a:endParaRPr lang="en-IN" b="1" dirty="0"/>
          </a:p>
        </p:txBody>
      </p:sp>
      <p:sp>
        <p:nvSpPr>
          <p:cNvPr id="3" name="Content Placeholder 2"/>
          <p:cNvSpPr>
            <a:spLocks noGrp="1"/>
          </p:cNvSpPr>
          <p:nvPr>
            <p:ph idx="1"/>
          </p:nvPr>
        </p:nvSpPr>
        <p:spPr/>
        <p:txBody>
          <a:bodyPr/>
          <a:lstStyle/>
          <a:p>
            <a:r>
              <a:rPr lang="en-US" sz="1800" i="0" spc="0" dirty="0">
                <a:effectLst/>
                <a:latin typeface="Times New Roman" panose="02020603050405020304" pitchFamily="18" charset="0"/>
                <a:ea typeface="Helvetica" panose="020B0604020202020204" pitchFamily="34" charset="0"/>
                <a:cs typeface="Times New Roman" panose="02020603050405020304" pitchFamily="18" charset="0"/>
              </a:rPr>
              <a:t>In UAE the healthcare insurance is must and mandatory as maximum population are expats and comes for the purpose of </a:t>
            </a:r>
            <a:r>
              <a:rPr lang="en-US" sz="1800" i="0" spc="0" dirty="0" err="1">
                <a:effectLst/>
                <a:latin typeface="Times New Roman" panose="02020603050405020304" pitchFamily="18" charset="0"/>
                <a:ea typeface="Helvetica" panose="020B0604020202020204" pitchFamily="34" charset="0"/>
                <a:cs typeface="Times New Roman" panose="02020603050405020304" pitchFamily="18" charset="0"/>
              </a:rPr>
              <a:t>job</a:t>
            </a:r>
            <a:r>
              <a:rPr lang="en-US" sz="1800" i="0" spc="0" dirty="0" err="1">
                <a:solidFill>
                  <a:srgbClr val="333333"/>
                </a:solidFill>
                <a:effectLst/>
                <a:latin typeface="Times New Roman" panose="02020603050405020304" pitchFamily="18" charset="0"/>
                <a:ea typeface="Helvetica" panose="020B0604020202020204" pitchFamily="34" charset="0"/>
                <a:cs typeface="Times New Roman" panose="02020603050405020304" pitchFamily="18" charset="0"/>
              </a:rPr>
              <a:t>.</a:t>
            </a:r>
            <a:r>
              <a:rPr lang="en-US" sz="1800" i="0" spc="0" dirty="0" err="1">
                <a:effectLst/>
                <a:latin typeface="Times New Roman" panose="02020603050405020304" pitchFamily="18" charset="0"/>
                <a:ea typeface="Georgia" panose="02040502050405020303" pitchFamily="18" charset="0"/>
                <a:cs typeface="Times New Roman" panose="02020603050405020304" pitchFamily="18" charset="0"/>
              </a:rPr>
              <a:t>The</a:t>
            </a:r>
            <a:r>
              <a:rPr lang="en-US" sz="1800" i="0" spc="0" dirty="0">
                <a:effectLst/>
                <a:latin typeface="Times New Roman" panose="02020603050405020304" pitchFamily="18" charset="0"/>
                <a:ea typeface="Georgia" panose="02040502050405020303" pitchFamily="18" charset="0"/>
                <a:cs typeface="Times New Roman" panose="02020603050405020304" pitchFamily="18" charset="0"/>
              </a:rPr>
              <a:t> UAE health system is not a single system, rather there are several systems and of these the three main systems are operated by the health authorities of Abu Dhabi and Dubai and the Ministry of Health (MOH). </a:t>
            </a:r>
            <a:endParaRPr lang="en-US" sz="1800" i="0" spc="0" dirty="0">
              <a:effectLst/>
              <a:latin typeface="Times New Roman" panose="02020603050405020304" pitchFamily="18" charset="0"/>
              <a:ea typeface="Georgia" panose="02040502050405020303" pitchFamily="18" charset="0"/>
              <a:cs typeface="Times New Roman" panose="02020603050405020304" pitchFamily="18" charset="0"/>
            </a:endParaRPr>
          </a:p>
          <a:p>
            <a:r>
              <a:rPr lang="en-US" sz="1800" spc="4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Insurance Department’ is a vertical in Thumbay Group dedicated to error-free processing and timely submission of claims so that claim-denial by insurance companies is minimized. </a:t>
            </a:r>
            <a:endParaRPr lang="en-US" sz="1800" dirty="0">
              <a:effectLst/>
              <a:latin typeface="Calibri" panose="020F0502020204030204" pitchFamily="34" charset="0"/>
              <a:cs typeface="Times New Roman" panose="02020603050405020304" pitchFamily="18" charset="0"/>
            </a:endParaRPr>
          </a:p>
          <a:p>
            <a:pPr marL="0" indent="0">
              <a:buNone/>
            </a:pPr>
            <a:endParaRPr lang="en-US" sz="1800" dirty="0">
              <a:effectLst/>
              <a:latin typeface="Calibri" panose="020F0502020204030204" pitchFamily="34" charset="0"/>
              <a:cs typeface="Times New Roman" panose="02020603050405020304" pitchFamily="18" charset="0"/>
            </a:endParaRPr>
          </a:p>
          <a:p>
            <a:r>
              <a:rPr lang="en-US" sz="1800" spc="4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Denial management is the major part of Revenue management Cycle. </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According to recent estimates, gross charges denied by payers has grown to an alarming 15 to 20 percent of all claims submitted. The average cost to rework a claim is $25.00, according to the Healthcare Financial Management Association (HFMA). </a:t>
            </a:r>
            <a:endParaRPr lang="en-US" sz="1800" dirty="0">
              <a:latin typeface="Calibri" panose="020F0502020204030204" pitchFamily="34" charset="0"/>
              <a:ea typeface="SimSun" panose="02010600030101010101" pitchFamily="2" charset="-122"/>
              <a:cs typeface="Times New Roman" panose="02020603050405020304" pitchFamily="18" charset="0"/>
            </a:endParaRPr>
          </a:p>
          <a:p>
            <a:endParaRPr lang="en-IN" dirty="0"/>
          </a:p>
          <a:p>
            <a:r>
              <a:rPr lang="en-US" sz="1800" dirty="0">
                <a:effectLst/>
                <a:latin typeface="Times New Roman" panose="02020603050405020304" pitchFamily="18" charset="0"/>
                <a:ea typeface="SimSun" panose="02010600030101010101" pitchFamily="2" charset="-122"/>
                <a:cs typeface="Times New Roman" panose="02020603050405020304" pitchFamily="18" charset="0"/>
              </a:rPr>
              <a:t>Hence analysis of denial is very crucial to improve the process and also the level of working to find out the root cause of the denials the provider is getting.</a:t>
            </a:r>
            <a:endParaRPr lang="en-US" sz="1800" dirty="0">
              <a:effectLst/>
              <a:latin typeface="Calibri" panose="020F0502020204030204" pitchFamily="34" charset="0"/>
              <a:cs typeface="Times New Roman" panose="02020603050405020304" pitchFamily="18" charset="0"/>
            </a:endParaRPr>
          </a:p>
          <a:p>
            <a:endParaRPr lang="en-IN"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Introduction (2/2)</a:t>
            </a:r>
            <a:endParaRPr lang="en-IN" b="1" dirty="0"/>
          </a:p>
        </p:txBody>
      </p:sp>
      <p:sp>
        <p:nvSpPr>
          <p:cNvPr id="3" name="Content Placeholder 2"/>
          <p:cNvSpPr>
            <a:spLocks noGrp="1"/>
          </p:cNvSpPr>
          <p:nvPr>
            <p:ph idx="1"/>
          </p:nvPr>
        </p:nvSpPr>
        <p:spPr>
          <a:xfrm>
            <a:off x="903402" y="2264463"/>
            <a:ext cx="10515600" cy="3528800"/>
          </a:xfrm>
        </p:spPr>
        <p:txBody>
          <a:bodyPr>
            <a:normAutofit/>
          </a:bodyPr>
          <a:lstStyle/>
          <a:p>
            <a:r>
              <a:rPr lang="en-US" sz="1800" kern="0" dirty="0">
                <a:solidFill>
                  <a:srgbClr val="231F20"/>
                </a:solidFill>
                <a:effectLst/>
                <a:latin typeface="Times New Roman" panose="02020603050405020304" pitchFamily="18" charset="0"/>
                <a:ea typeface="FrutigerLTStd-Light"/>
                <a:cs typeface="Times New Roman" panose="02020603050405020304" pitchFamily="18" charset="0"/>
              </a:rPr>
              <a:t>Denied claims represent unpaid services and lost or delayed revenue to your practice. Importantly, they also signify an avoidable cost to the medical practice. Employees’ time spent managing and ideally resolving denials saps significant resources from the medical practice’s business office. </a:t>
            </a:r>
            <a:endParaRPr lang="en-US" sz="1800" kern="0" dirty="0">
              <a:solidFill>
                <a:srgbClr val="231F20"/>
              </a:solidFill>
              <a:effectLst/>
              <a:latin typeface="Times New Roman" panose="02020603050405020304" pitchFamily="18" charset="0"/>
              <a:ea typeface="FrutigerLTStd-Light"/>
              <a:cs typeface="Times New Roman" panose="02020603050405020304" pitchFamily="18" charset="0"/>
            </a:endParaRPr>
          </a:p>
          <a:p>
            <a:r>
              <a:rPr lang="en-US" sz="1800" kern="0" dirty="0">
                <a:solidFill>
                  <a:srgbClr val="231F20"/>
                </a:solidFill>
                <a:effectLst/>
                <a:latin typeface="Times New Roman" panose="02020603050405020304" pitchFamily="18" charset="0"/>
                <a:ea typeface="FrutigerLTStd-Light"/>
                <a:cs typeface="Times New Roman" panose="02020603050405020304" pitchFamily="18" charset="0"/>
              </a:rPr>
              <a:t>Medical practices that lack a focused strategy for denial management are more apt to see denials unfavorably resolved or, as is all too common, left to languish and eventually be written off as bad debt.</a:t>
            </a:r>
            <a:endParaRPr lang="en-US" sz="1800" kern="0" dirty="0">
              <a:solidFill>
                <a:srgbClr val="231F20"/>
              </a:solidFill>
              <a:latin typeface="Times New Roman" panose="02020603050405020304" pitchFamily="18" charset="0"/>
              <a:ea typeface="FrutigerLTStd-Light"/>
              <a:cs typeface="Times New Roman" panose="02020603050405020304" pitchFamily="18" charset="0"/>
            </a:endParaRPr>
          </a:p>
          <a:p>
            <a:r>
              <a:rPr lang="en-US" sz="1800" kern="0" dirty="0">
                <a:solidFill>
                  <a:srgbClr val="231F20"/>
                </a:solidFill>
                <a:effectLst/>
                <a:latin typeface="Times New Roman" panose="02020603050405020304" pitchFamily="18" charset="0"/>
                <a:ea typeface="FrutigerLTStd-Light"/>
                <a:cs typeface="Times New Roman" panose="02020603050405020304" pitchFamily="18" charset="0"/>
              </a:rPr>
              <a:t>This study will help to </a:t>
            </a:r>
            <a:r>
              <a:rPr lang="en-US" sz="1800" kern="0" dirty="0" err="1">
                <a:solidFill>
                  <a:srgbClr val="231F20"/>
                </a:solidFill>
                <a:effectLst/>
                <a:latin typeface="Times New Roman" panose="02020603050405020304" pitchFamily="18" charset="0"/>
                <a:ea typeface="FrutigerLTStd-Light"/>
                <a:cs typeface="Times New Roman" panose="02020603050405020304" pitchFamily="18" charset="0"/>
              </a:rPr>
              <a:t>analyse</a:t>
            </a:r>
            <a:r>
              <a:rPr lang="en-US" sz="1800" kern="0" dirty="0">
                <a:solidFill>
                  <a:srgbClr val="231F20"/>
                </a:solidFill>
                <a:effectLst/>
                <a:latin typeface="Times New Roman" panose="02020603050405020304" pitchFamily="18" charset="0"/>
                <a:ea typeface="FrutigerLTStd-Light"/>
                <a:cs typeface="Times New Roman" panose="02020603050405020304" pitchFamily="18" charset="0"/>
              </a:rPr>
              <a:t> the type and cause of denial so that the process improvement can be done in order to maintain the Revenue Cycle Management intact and working smoothly.</a:t>
            </a:r>
            <a:endParaRPr lang="en-US" sz="1800" kern="0" dirty="0">
              <a:solidFill>
                <a:srgbClr val="231F20"/>
              </a:solidFill>
              <a:effectLst/>
              <a:latin typeface="Times New Roman" panose="02020603050405020304" pitchFamily="18" charset="0"/>
              <a:ea typeface="FrutigerLTStd-Light"/>
              <a:cs typeface="Times New Roman" panose="02020603050405020304" pitchFamily="18" charset="0"/>
            </a:endParaRPr>
          </a:p>
          <a:p>
            <a:pPr algn="l">
              <a:lnSpc>
                <a:spcPct val="107000"/>
              </a:lnSpc>
              <a:spcAft>
                <a:spcPts val="800"/>
              </a:spcAft>
            </a:pPr>
            <a:r>
              <a:rPr lang="en-US" sz="1800" kern="0" dirty="0">
                <a:solidFill>
                  <a:srgbClr val="231F20"/>
                </a:solidFill>
                <a:effectLst/>
                <a:latin typeface="Times New Roman" panose="02020603050405020304" pitchFamily="18" charset="0"/>
                <a:ea typeface="FrutigerLTStd-Light"/>
                <a:cs typeface="Times New Roman" panose="02020603050405020304" pitchFamily="18" charset="0"/>
              </a:rPr>
              <a:t>This thesis also help the organization to understand the pattern of denial given by the companies in order to negotiate from them at the stage of signing off. Also this view will give a consolidated report of the denials. This type of report helps in understanding the efficiency of Revenue cycle management.</a:t>
            </a:r>
            <a:endParaRPr lang="en-US" sz="1800" dirty="0">
              <a:effectLst/>
              <a:latin typeface="Calibri" panose="020F0502020204030204" pitchFamily="34" charset="0"/>
              <a:cs typeface="Times New Roman" panose="02020603050405020304" pitchFamily="18" charset="0"/>
            </a:endParaRPr>
          </a:p>
          <a:p>
            <a:endParaRPr lang="en-IN"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Objectives:</a:t>
            </a:r>
            <a:endParaRPr lang="en-IN" b="1" dirty="0"/>
          </a:p>
        </p:txBody>
      </p:sp>
      <p:sp>
        <p:nvSpPr>
          <p:cNvPr id="3" name="Content Placeholder 2"/>
          <p:cNvSpPr>
            <a:spLocks noGrp="1"/>
          </p:cNvSpPr>
          <p:nvPr>
            <p:ph idx="1"/>
          </p:nvPr>
        </p:nvSpPr>
        <p:spPr/>
        <p:txBody>
          <a:bodyPr/>
          <a:lstStyle/>
          <a:p>
            <a:pPr marL="0" indent="0" algn="just">
              <a:lnSpc>
                <a:spcPct val="107000"/>
              </a:lnSpc>
              <a:spcAft>
                <a:spcPts val="8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General objective:</a:t>
            </a:r>
            <a:endParaRPr lang="en-US" sz="1800" dirty="0">
              <a:effectLst/>
              <a:latin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To study different types of insurance claim-denials received by Thumbay Group for service year 2021</a:t>
            </a:r>
            <a:endParaRPr lang="en-US" sz="1800" dirty="0">
              <a:effectLst/>
              <a:latin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Specific objective:</a:t>
            </a:r>
            <a:endParaRPr lang="en-US" sz="1800" dirty="0">
              <a:effectLst/>
              <a:latin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To calculate the annual insurance claim-denial rate for Thumbay Group of Hospital for Service Year 2021</a:t>
            </a:r>
            <a:endParaRPr lang="en-US" sz="1800" dirty="0">
              <a:effectLst/>
              <a:latin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To identify the causes of insurance claim-denials received from top 5 insurance partners of Thumbay Group of  Hospital for Service Year 2021</a:t>
            </a:r>
            <a:endParaRPr lang="en-US" sz="1800" dirty="0">
              <a:effectLst/>
              <a:latin typeface="Calibri" panose="020F0502020204030204" pitchFamily="34" charset="0"/>
              <a:cs typeface="Times New Roman" panose="02020603050405020304" pitchFamily="18" charset="0"/>
            </a:endParaRPr>
          </a:p>
          <a:p>
            <a:pPr marL="342900" lvl="0" indent="-342900">
              <a:lnSpc>
                <a:spcPct val="106000"/>
              </a:lnSpc>
              <a:spcBef>
                <a:spcPts val="500"/>
              </a:spcBef>
              <a:spcAft>
                <a:spcPts val="80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To find out the rate of Wrong rejections and Genuine rejections given by the Insurance company for the service year 2021</a:t>
            </a:r>
            <a:endParaRPr lang="en-US" sz="1800" dirty="0">
              <a:effectLst/>
              <a:latin typeface="Calibri" panose="020F0502020204030204" pitchFamily="34" charset="0"/>
              <a:cs typeface="Times New Roman" panose="02020603050405020304" pitchFamily="18" charset="0"/>
            </a:endParaRPr>
          </a:p>
          <a:p>
            <a:pPr marL="342900" lvl="0" indent="-342900">
              <a:lnSpc>
                <a:spcPct val="106000"/>
              </a:lnSpc>
              <a:spcBef>
                <a:spcPts val="500"/>
              </a:spcBef>
              <a:spcAft>
                <a:spcPts val="800"/>
              </a:spcAft>
              <a:buFont typeface="Symbol" panose="05050102010706020507" pitchFamily="18"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To find out the pattern of denials if any, given by the Insurance Company for the service year2021</a:t>
            </a:r>
            <a:endParaRPr lang="en-US" sz="1800" dirty="0">
              <a:effectLst/>
              <a:latin typeface="Calibri" panose="020F0502020204030204" pitchFamily="34" charset="0"/>
              <a:cs typeface="Times New Roman" panose="02020603050405020304" pitchFamily="18" charset="0"/>
            </a:endParaRPr>
          </a:p>
          <a:p>
            <a:endParaRPr lang="en-IN"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Methodology (1/2)</a:t>
            </a:r>
            <a:endParaRPr lang="en-IN" b="1" dirty="0"/>
          </a:p>
        </p:txBody>
      </p:sp>
      <p:sp>
        <p:nvSpPr>
          <p:cNvPr id="3" name="Content Placeholder 2"/>
          <p:cNvSpPr>
            <a:spLocks noGrp="1"/>
          </p:cNvSpPr>
          <p:nvPr>
            <p:ph idx="1"/>
          </p:nvPr>
        </p:nvSpPr>
        <p:spPr>
          <a:xfrm>
            <a:off x="838199" y="1825625"/>
            <a:ext cx="10634221" cy="4667250"/>
          </a:xfrm>
        </p:spPr>
        <p:txBody>
          <a:bodyPr>
            <a:normAutofit fontScale="92500" lnSpcReduction="10000"/>
          </a:bodyPr>
          <a:lstStyle/>
          <a:p>
            <a:pPr algn="just">
              <a:lnSpc>
                <a:spcPct val="106000"/>
              </a:lnSpc>
              <a:spcAft>
                <a:spcPts val="800"/>
              </a:spcAft>
            </a:pP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Methodology/Planning of work</a:t>
            </a:r>
            <a:endParaRPr lang="en-US" sz="1800" dirty="0">
              <a:effectLst/>
              <a:latin typeface="Calibri" panose="020F0502020204030204" pitchFamily="34" charset="0"/>
              <a:cs typeface="Times New Roman" panose="02020603050405020304" pitchFamily="18" charset="0"/>
            </a:endParaRPr>
          </a:p>
          <a:p>
            <a:pPr algn="just">
              <a:lnSpc>
                <a:spcPct val="106000"/>
              </a:lnSpc>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Study area-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Thumbay Group Central Insurance Back Office, Ajman, UAE</a:t>
            </a:r>
            <a:endParaRPr lang="en-US" sz="1800" dirty="0">
              <a:effectLst/>
              <a:latin typeface="Calibri" panose="020F0502020204030204" pitchFamily="34" charset="0"/>
              <a:cs typeface="Times New Roman" panose="02020603050405020304" pitchFamily="18" charset="0"/>
            </a:endParaRPr>
          </a:p>
          <a:p>
            <a:pPr algn="just">
              <a:lnSpc>
                <a:spcPct val="106000"/>
              </a:lnSpc>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Study Design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Secondary Data Analysis</a:t>
            </a:r>
            <a:endParaRPr lang="en-US" sz="1800" dirty="0">
              <a:effectLst/>
              <a:latin typeface="Calibri" panose="020F0502020204030204" pitchFamily="34" charset="0"/>
              <a:cs typeface="Times New Roman" panose="02020603050405020304" pitchFamily="18" charset="0"/>
            </a:endParaRPr>
          </a:p>
          <a:p>
            <a:pPr algn="just">
              <a:lnSpc>
                <a:spcPct val="106000"/>
              </a:lnSpc>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Data Source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HIMS Reports</a:t>
            </a:r>
            <a:endParaRPr lang="en-US" sz="1800" dirty="0">
              <a:effectLst/>
              <a:latin typeface="Calibri" panose="020F0502020204030204" pitchFamily="34" charset="0"/>
              <a:cs typeface="Times New Roman" panose="02020603050405020304" pitchFamily="18" charset="0"/>
            </a:endParaRPr>
          </a:p>
          <a:p>
            <a:pPr algn="just">
              <a:lnSpc>
                <a:spcPct val="106000"/>
              </a:lnSpc>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Source of In-Depth understanding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Observation of day-to-day process in insurance back-office &amp; personal interview with Claim Processors, Claim Verifiers, Claim Submission Officers</a:t>
            </a:r>
            <a:endParaRPr lang="en-US" sz="1800" dirty="0">
              <a:effectLst/>
              <a:latin typeface="Calibri" panose="020F0502020204030204" pitchFamily="34" charset="0"/>
              <a:cs typeface="Times New Roman" panose="02020603050405020304" pitchFamily="18" charset="0"/>
            </a:endParaRPr>
          </a:p>
          <a:p>
            <a:pPr algn="just">
              <a:lnSpc>
                <a:spcPct val="106000"/>
              </a:lnSpc>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Source of Further Guidance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 Discussion with Team Leaders and Head of Insurance Department</a:t>
            </a:r>
            <a:endParaRPr lang="en-US" sz="1800" dirty="0">
              <a:effectLst/>
              <a:latin typeface="Calibri" panose="020F0502020204030204" pitchFamily="34" charset="0"/>
              <a:cs typeface="Times New Roman" panose="02020603050405020304" pitchFamily="18" charset="0"/>
            </a:endParaRPr>
          </a:p>
          <a:p>
            <a:pPr algn="just">
              <a:lnSpc>
                <a:spcPct val="106000"/>
              </a:lnSpc>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Data Processing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 Through Excel Sheets</a:t>
            </a:r>
            <a:endParaRPr lang="en-US" sz="1800" dirty="0">
              <a:effectLst/>
              <a:latin typeface="Calibri" panose="020F0502020204030204" pitchFamily="34" charset="0"/>
              <a:cs typeface="Times New Roman" panose="02020603050405020304" pitchFamily="18" charset="0"/>
            </a:endParaRPr>
          </a:p>
          <a:p>
            <a:pPr algn="just">
              <a:lnSpc>
                <a:spcPct val="106000"/>
              </a:lnSpc>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Duration of study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 March 31, 2022 – April 30, 2022</a:t>
            </a:r>
            <a:endParaRPr lang="en-US" sz="1800" dirty="0">
              <a:effectLst/>
              <a:latin typeface="Calibri" panose="020F0502020204030204" pitchFamily="34" charset="0"/>
              <a:cs typeface="Times New Roman" panose="02020603050405020304" pitchFamily="18" charset="0"/>
            </a:endParaRPr>
          </a:p>
          <a:p>
            <a:pPr marL="0" algn="just">
              <a:lnSpc>
                <a:spcPct val="107000"/>
              </a:lnSpc>
              <a:spcAft>
                <a:spcPts val="8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Type of Analysis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 Descriptive and Inferential Statistics</a:t>
            </a:r>
            <a:endParaRPr lang="en-US" sz="1800" dirty="0">
              <a:effectLst/>
              <a:latin typeface="Calibri" panose="020F0502020204030204" pitchFamily="34" charset="0"/>
              <a:cs typeface="Times New Roman" panose="02020603050405020304" pitchFamily="18" charset="0"/>
            </a:endParaRPr>
          </a:p>
          <a:p>
            <a:endParaRPr lang="en-IN"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Results (1/3)</a:t>
            </a:r>
            <a:endParaRPr lang="en-IN" b="1"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11" name="Content Placeholder 10"/>
          <p:cNvPicPr>
            <a:picLocks noGrp="1" noChangeAspect="1"/>
          </p:cNvPicPr>
          <p:nvPr>
            <p:ph idx="1"/>
          </p:nvPr>
        </p:nvPicPr>
        <p:blipFill>
          <a:blip r:embed="rId2"/>
          <a:stretch>
            <a:fillRect/>
          </a:stretch>
        </p:blipFill>
        <p:spPr>
          <a:xfrm>
            <a:off x="1498862" y="1690688"/>
            <a:ext cx="8721037" cy="442730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12" name="Content Placeholder 11"/>
          <p:cNvPicPr>
            <a:picLocks noGrp="1" noChangeAspect="1"/>
          </p:cNvPicPr>
          <p:nvPr>
            <p:ph idx="1"/>
          </p:nvPr>
        </p:nvPicPr>
        <p:blipFill>
          <a:blip r:embed="rId2"/>
          <a:stretch>
            <a:fillRect/>
          </a:stretch>
        </p:blipFill>
        <p:spPr>
          <a:xfrm>
            <a:off x="1941759" y="1979629"/>
            <a:ext cx="8116478" cy="4068513"/>
          </a:xfrm>
          <a:prstGeom prst="rect">
            <a:avLst/>
          </a:prstGeom>
          <a:noFill/>
          <a:ln>
            <a:noFill/>
          </a:ln>
        </p:spPr>
      </p:pic>
      <p:sp>
        <p:nvSpPr>
          <p:cNvPr id="7" name="Title 1"/>
          <p:cNvSpPr>
            <a:spLocks noGrp="1"/>
          </p:cNvSpPr>
          <p:nvPr>
            <p:ph type="title"/>
          </p:nvPr>
        </p:nvSpPr>
        <p:spPr>
          <a:xfrm>
            <a:off x="838200" y="365125"/>
            <a:ext cx="10515600" cy="1325563"/>
          </a:xfrm>
        </p:spPr>
        <p:txBody>
          <a:bodyPr/>
          <a:lstStyle/>
          <a:p>
            <a:pPr algn="ctr"/>
            <a:r>
              <a:rPr lang="en-IN" b="1" dirty="0"/>
              <a:t>Results (2/3)</a:t>
            </a:r>
            <a:endParaRPr lang="en-IN"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Results (3/3)</a:t>
            </a:r>
            <a:endParaRPr lang="en-IN" b="1"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10" name="Content Placeholder 9"/>
          <p:cNvPicPr>
            <a:picLocks noGrp="1" noChangeAspect="1"/>
          </p:cNvPicPr>
          <p:nvPr>
            <p:ph idx="1"/>
          </p:nvPr>
        </p:nvPicPr>
        <p:blipFill>
          <a:blip r:embed="rId2"/>
          <a:stretch>
            <a:fillRect/>
          </a:stretch>
        </p:blipFill>
        <p:spPr>
          <a:xfrm>
            <a:off x="546754" y="1690688"/>
            <a:ext cx="5184743" cy="4542879"/>
          </a:xfrm>
          <a:prstGeom prst="rect">
            <a:avLst/>
          </a:prstGeom>
          <a:noFill/>
          <a:ln>
            <a:noFill/>
          </a:ln>
        </p:spPr>
      </p:pic>
      <p:pic>
        <p:nvPicPr>
          <p:cNvPr id="7" name="Content Placeholder 5"/>
          <p:cNvPicPr>
            <a:picLocks noChangeAspect="1"/>
          </p:cNvPicPr>
          <p:nvPr/>
        </p:nvPicPr>
        <p:blipFill>
          <a:blip r:embed="rId3"/>
          <a:stretch>
            <a:fillRect/>
          </a:stretch>
        </p:blipFill>
        <p:spPr>
          <a:xfrm>
            <a:off x="6300248" y="1678904"/>
            <a:ext cx="5344998" cy="4413909"/>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8320</Words>
  <Application>WPS Presentation</Application>
  <PresentationFormat>Widescreen</PresentationFormat>
  <Paragraphs>184</Paragraphs>
  <Slides>18</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18</vt:i4>
      </vt:variant>
    </vt:vector>
  </HeadingPairs>
  <TitlesOfParts>
    <vt:vector size="33" baseType="lpstr">
      <vt:lpstr>Arial</vt:lpstr>
      <vt:lpstr>SimSun</vt:lpstr>
      <vt:lpstr>Wingdings</vt:lpstr>
      <vt:lpstr>Times New Roman</vt:lpstr>
      <vt:lpstr>Calibri</vt:lpstr>
      <vt:lpstr>Helvetica</vt:lpstr>
      <vt:lpstr>Georgia</vt:lpstr>
      <vt:lpstr>FrutigerLTStd-Light</vt:lpstr>
      <vt:lpstr>Segoe Print</vt:lpstr>
      <vt:lpstr>Symbol</vt:lpstr>
      <vt:lpstr>Segoe UI</vt:lpstr>
      <vt:lpstr>Calibri Light</vt:lpstr>
      <vt:lpstr>Microsoft YaHei</vt:lpstr>
      <vt:lpstr>Arial Unicode MS</vt:lpstr>
      <vt:lpstr>Office Theme</vt:lpstr>
      <vt:lpstr>(A STUDY TO ANALYSE THE CLAIM DENIAL PATTERN GIVEN BY INSURANCE COMPANY IN SELECTED HOSPITALS OF UAE  Internship at Thumbay University hospital, Ajman UAE  </vt:lpstr>
      <vt:lpstr>Screenshot of Approval</vt:lpstr>
      <vt:lpstr>Introduction (1/2)</vt:lpstr>
      <vt:lpstr>Introduction (2/2)</vt:lpstr>
      <vt:lpstr>Objectives:</vt:lpstr>
      <vt:lpstr>Methodology (1/2)</vt:lpstr>
      <vt:lpstr>Results (1/3)</vt:lpstr>
      <vt:lpstr>Results (2/3)</vt:lpstr>
      <vt:lpstr>Results (3/3)</vt:lpstr>
      <vt:lpstr>Discussion (1/2)</vt:lpstr>
      <vt:lpstr>Limitations of the Study</vt:lpstr>
      <vt:lpstr>Conclusion</vt:lpstr>
      <vt:lpstr>References (Only Vancouver Style)</vt:lpstr>
      <vt:lpstr>Thank You</vt:lpstr>
      <vt:lpstr>Suggestions to the Organization where the Study was Conducted </vt:lpstr>
      <vt:lpstr>Dissertation Experiences</vt:lpstr>
      <vt:lpstr>Pictorial Journey </vt:lpstr>
      <vt:lpstr>Pictorial Journey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rinki Gupta</cp:lastModifiedBy>
  <cp:revision>11</cp:revision>
  <dcterms:created xsi:type="dcterms:W3CDTF">2022-05-20T15:11:00Z</dcterms:created>
  <dcterms:modified xsi:type="dcterms:W3CDTF">2022-06-25T19:03:33Z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F31A928D6FB4412DABC08CD4C6DC95E4</vt:lpwstr>
  </property>
  <property fmtid="{D5CDD505-2E9C-101B-9397-08002B2CF9AE}" pid="3" name="KSOProductBuildVer">
    <vt:lpwstr>1033-11.2.0.11156</vt:lpwstr>
  </property>
</Properties>
</file>