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3"/>
  </p:notesMasterIdLst>
  <p:sldIdLst>
    <p:sldId id="256" r:id="rId2"/>
    <p:sldId id="279" r:id="rId3"/>
    <p:sldId id="280" r:id="rId4"/>
    <p:sldId id="258" r:id="rId5"/>
    <p:sldId id="278" r:id="rId6"/>
    <p:sldId id="260" r:id="rId7"/>
    <p:sldId id="259" r:id="rId8"/>
    <p:sldId id="261" r:id="rId9"/>
    <p:sldId id="262" r:id="rId10"/>
    <p:sldId id="263" r:id="rId11"/>
    <p:sldId id="264" r:id="rId12"/>
    <p:sldId id="265" r:id="rId13"/>
    <p:sldId id="266" r:id="rId14"/>
    <p:sldId id="275" r:id="rId15"/>
    <p:sldId id="267" r:id="rId16"/>
    <p:sldId id="273" r:id="rId17"/>
    <p:sldId id="276" r:id="rId18"/>
    <p:sldId id="269" r:id="rId19"/>
    <p:sldId id="270" r:id="rId20"/>
    <p:sldId id="271"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 /></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 /></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 /></Relationships>
</file>

<file path=ppt/charts/_rels/chart4.xml.rels><?xml version="1.0" encoding="UTF-8" standalone="yes"?>
<Relationships xmlns="http://schemas.openxmlformats.org/package/2006/relationships"><Relationship Id="rId1" Type="http://schemas.openxmlformats.org/officeDocument/2006/relationships/oleObject" Target="file:///C:\Users\hp\Desktop\Compliance%20data%20of%20IPSG.xlsx" TargetMode="External" /></Relationships>
</file>

<file path=ppt/charts/_rels/chart5.xml.rels><?xml version="1.0" encoding="UTF-8" standalone="yes"?>
<Relationships xmlns="http://schemas.openxmlformats.org/package/2006/relationships"><Relationship Id="rId1" Type="http://schemas.openxmlformats.org/officeDocument/2006/relationships/oleObject" Target="file:///C:\Users\hp\Desktop\Compliance%20data%20of%20IPSG.xlsx" TargetMode="External" /></Relationships>
</file>

<file path=ppt/charts/_rels/chart6.xml.rels><?xml version="1.0" encoding="UTF-8" standalone="yes"?>
<Relationships xmlns="http://schemas.openxmlformats.org/package/2006/relationships"><Relationship Id="rId1" Type="http://schemas.openxmlformats.org/officeDocument/2006/relationships/oleObject" Target="file:///C:\Users\hp\Desktop\Compliance%20data%20of%20IPSG.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a:pPr>
            <a:r>
              <a:rPr lang="en-US" sz="1800"/>
              <a:t>IPSG 1(IDENTIFY PATIENTS CORRECTLY)</a:t>
            </a:r>
          </a:p>
        </c:rich>
      </c:tx>
      <c:overlay val="0"/>
    </c:title>
    <c:autoTitleDeleted val="0"/>
    <c:plotArea>
      <c:layout/>
      <c:barChart>
        <c:barDir val="col"/>
        <c:grouping val="clustered"/>
        <c:varyColors val="0"/>
        <c:ser>
          <c:idx val="0"/>
          <c:order val="0"/>
          <c:tx>
            <c:strRef>
              <c:f>IPSG1!$L$3</c:f>
              <c:strCache>
                <c:ptCount val="1"/>
                <c:pt idx="0">
                  <c:v>COMPLIANCE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IPSG1!$K$4:$K$6</c:f>
              <c:strCache>
                <c:ptCount val="3"/>
                <c:pt idx="0">
                  <c:v> PATIENT IDENTIFICATION BANDS</c:v>
                </c:pt>
                <c:pt idx="1">
                  <c:v>PATIENT IDENTIFICATION BEFORE ANY PROCEDURE/MEDICATION</c:v>
                </c:pt>
                <c:pt idx="2">
                  <c:v>TOTAL AVERAGE % OF IPSG 1</c:v>
                </c:pt>
              </c:strCache>
            </c:strRef>
          </c:cat>
          <c:val>
            <c:numRef>
              <c:f>IPSG1!$L$4:$L$6</c:f>
              <c:numCache>
                <c:formatCode>0%</c:formatCode>
                <c:ptCount val="3"/>
                <c:pt idx="0">
                  <c:v>0.88</c:v>
                </c:pt>
                <c:pt idx="1">
                  <c:v>0.62</c:v>
                </c:pt>
                <c:pt idx="2">
                  <c:v>0.77</c:v>
                </c:pt>
              </c:numCache>
            </c:numRef>
          </c:val>
          <c:extLst>
            <c:ext xmlns:c16="http://schemas.microsoft.com/office/drawing/2014/chart" uri="{C3380CC4-5D6E-409C-BE32-E72D297353CC}">
              <c16:uniqueId val="{00000000-A892-A948-9458-A100629F0F6D}"/>
            </c:ext>
          </c:extLst>
        </c:ser>
        <c:dLbls>
          <c:showLegendKey val="0"/>
          <c:showVal val="1"/>
          <c:showCatName val="0"/>
          <c:showSerName val="0"/>
          <c:showPercent val="0"/>
          <c:showBubbleSize val="0"/>
        </c:dLbls>
        <c:gapWidth val="150"/>
        <c:overlap val="-25"/>
        <c:axId val="128788352"/>
        <c:axId val="128789888"/>
      </c:barChart>
      <c:catAx>
        <c:axId val="128788352"/>
        <c:scaling>
          <c:orientation val="minMax"/>
        </c:scaling>
        <c:delete val="0"/>
        <c:axPos val="b"/>
        <c:numFmt formatCode="General" sourceLinked="0"/>
        <c:majorTickMark val="none"/>
        <c:minorTickMark val="none"/>
        <c:tickLblPos val="nextTo"/>
        <c:txPr>
          <a:bodyPr/>
          <a:lstStyle/>
          <a:p>
            <a:pPr>
              <a:defRPr sz="1000" b="1"/>
            </a:pPr>
            <a:endParaRPr lang="en-US"/>
          </a:p>
        </c:txPr>
        <c:crossAx val="128789888"/>
        <c:crosses val="autoZero"/>
        <c:auto val="1"/>
        <c:lblAlgn val="ctr"/>
        <c:lblOffset val="100"/>
        <c:noMultiLvlLbl val="0"/>
      </c:catAx>
      <c:valAx>
        <c:axId val="128789888"/>
        <c:scaling>
          <c:orientation val="minMax"/>
        </c:scaling>
        <c:delete val="1"/>
        <c:axPos val="l"/>
        <c:numFmt formatCode="0%" sourceLinked="1"/>
        <c:majorTickMark val="out"/>
        <c:minorTickMark val="none"/>
        <c:tickLblPos val="nextTo"/>
        <c:crossAx val="128788352"/>
        <c:crosses val="autoZero"/>
        <c:crossBetween val="between"/>
      </c:valAx>
    </c:plotArea>
    <c:legend>
      <c:legendPos val="t"/>
      <c:overlay val="0"/>
    </c:legend>
    <c:plotVisOnly val="1"/>
    <c:dispBlanksAs val="gap"/>
    <c:showDLblsOverMax val="0"/>
  </c:chart>
  <c:spPr>
    <a:ln>
      <a:solidFill>
        <a:schemeClr val="tx1"/>
      </a:solidFill>
    </a:ln>
  </c:spPr>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a:pPr>
            <a:r>
              <a:rPr lang="en-US" sz="1800"/>
              <a:t>IPSG 2 (IMPROVE EFFECTIVE COMMUNICATION)</a:t>
            </a:r>
          </a:p>
        </c:rich>
      </c:tx>
      <c:overlay val="0"/>
    </c:title>
    <c:autoTitleDeleted val="0"/>
    <c:plotArea>
      <c:layout>
        <c:manualLayout>
          <c:layoutTarget val="inner"/>
          <c:xMode val="edge"/>
          <c:yMode val="edge"/>
          <c:x val="2.3504273504273504E-2"/>
          <c:y val="0.30849994045540513"/>
          <c:w val="0.95299145299145294"/>
          <c:h val="0.51111909524511179"/>
        </c:manualLayout>
      </c:layout>
      <c:barChart>
        <c:barDir val="col"/>
        <c:grouping val="clustered"/>
        <c:varyColors val="0"/>
        <c:ser>
          <c:idx val="0"/>
          <c:order val="0"/>
          <c:tx>
            <c:strRef>
              <c:f>IPSG2!$B$11</c:f>
              <c:strCache>
                <c:ptCount val="1"/>
                <c:pt idx="0">
                  <c:v>COMPLIANCE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IPSG2!$A$12:$A$17</c:f>
              <c:strCache>
                <c:ptCount val="6"/>
                <c:pt idx="0">
                  <c:v>DOCTORS HANDOVER</c:v>
                </c:pt>
                <c:pt idx="1">
                  <c:v>NURSES HANDOVER</c:v>
                </c:pt>
                <c:pt idx="2">
                  <c:v>ADMISSION &amp; DISCHARGE FORM</c:v>
                </c:pt>
                <c:pt idx="3">
                  <c:v>TRANSFER OUT FORM</c:v>
                </c:pt>
                <c:pt idx="4">
                  <c:v>CRITICAL VALUE REPORT</c:v>
                </c:pt>
                <c:pt idx="5">
                  <c:v>TOTAL AVERAGE % OF IPSG 2</c:v>
                </c:pt>
              </c:strCache>
            </c:strRef>
          </c:cat>
          <c:val>
            <c:numRef>
              <c:f>IPSG2!$B$12:$B$17</c:f>
              <c:numCache>
                <c:formatCode>0%</c:formatCode>
                <c:ptCount val="6"/>
                <c:pt idx="0">
                  <c:v>0.5</c:v>
                </c:pt>
                <c:pt idx="1">
                  <c:v>1</c:v>
                </c:pt>
                <c:pt idx="2">
                  <c:v>1</c:v>
                </c:pt>
                <c:pt idx="3">
                  <c:v>1</c:v>
                </c:pt>
                <c:pt idx="4">
                  <c:v>0.21</c:v>
                </c:pt>
                <c:pt idx="5">
                  <c:v>0.78</c:v>
                </c:pt>
              </c:numCache>
            </c:numRef>
          </c:val>
          <c:extLst>
            <c:ext xmlns:c16="http://schemas.microsoft.com/office/drawing/2014/chart" uri="{C3380CC4-5D6E-409C-BE32-E72D297353CC}">
              <c16:uniqueId val="{00000000-FA4C-6940-A91A-7A12CE82D8D9}"/>
            </c:ext>
          </c:extLst>
        </c:ser>
        <c:dLbls>
          <c:showLegendKey val="0"/>
          <c:showVal val="1"/>
          <c:showCatName val="0"/>
          <c:showSerName val="0"/>
          <c:showPercent val="0"/>
          <c:showBubbleSize val="0"/>
        </c:dLbls>
        <c:gapWidth val="150"/>
        <c:overlap val="-25"/>
        <c:axId val="128848256"/>
        <c:axId val="128849792"/>
      </c:barChart>
      <c:catAx>
        <c:axId val="128848256"/>
        <c:scaling>
          <c:orientation val="minMax"/>
        </c:scaling>
        <c:delete val="0"/>
        <c:axPos val="b"/>
        <c:numFmt formatCode="General" sourceLinked="0"/>
        <c:majorTickMark val="none"/>
        <c:minorTickMark val="none"/>
        <c:tickLblPos val="nextTo"/>
        <c:txPr>
          <a:bodyPr/>
          <a:lstStyle/>
          <a:p>
            <a:pPr>
              <a:defRPr sz="1050" b="1"/>
            </a:pPr>
            <a:endParaRPr lang="en-US"/>
          </a:p>
        </c:txPr>
        <c:crossAx val="128849792"/>
        <c:crosses val="autoZero"/>
        <c:auto val="1"/>
        <c:lblAlgn val="ctr"/>
        <c:lblOffset val="100"/>
        <c:noMultiLvlLbl val="0"/>
      </c:catAx>
      <c:valAx>
        <c:axId val="128849792"/>
        <c:scaling>
          <c:orientation val="minMax"/>
        </c:scaling>
        <c:delete val="1"/>
        <c:axPos val="l"/>
        <c:numFmt formatCode="0%" sourceLinked="1"/>
        <c:majorTickMark val="none"/>
        <c:minorTickMark val="none"/>
        <c:tickLblPos val="nextTo"/>
        <c:crossAx val="128848256"/>
        <c:crosses val="autoZero"/>
        <c:crossBetween val="between"/>
      </c:valAx>
    </c:plotArea>
    <c:legend>
      <c:legendPos val="t"/>
      <c:overlay val="0"/>
    </c:legend>
    <c:plotVisOnly val="1"/>
    <c:dispBlanksAs val="gap"/>
    <c:showDLblsOverMax val="0"/>
  </c:chart>
  <c:spPr>
    <a:noFill/>
    <a:ln>
      <a:solidFill>
        <a:schemeClr val="tx1"/>
      </a:solidFill>
    </a:ln>
  </c:spPr>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pPr>
            <a:r>
              <a:rPr lang="en-US" sz="1400"/>
              <a:t>IPSG 3(IMPROVE SAFETY OF  HIGH ALERT MEDICATIONS)</a:t>
            </a:r>
          </a:p>
        </c:rich>
      </c:tx>
      <c:overlay val="0"/>
    </c:title>
    <c:autoTitleDeleted val="0"/>
    <c:plotArea>
      <c:layout>
        <c:manualLayout>
          <c:layoutTarget val="inner"/>
          <c:xMode val="edge"/>
          <c:yMode val="edge"/>
          <c:x val="2.0758485643954376E-2"/>
          <c:y val="0.16378685677740942"/>
          <c:w val="0.9648702550640772"/>
          <c:h val="0.65012003204531577"/>
        </c:manualLayout>
      </c:layout>
      <c:barChart>
        <c:barDir val="col"/>
        <c:grouping val="clustered"/>
        <c:varyColors val="0"/>
        <c:ser>
          <c:idx val="0"/>
          <c:order val="0"/>
          <c:tx>
            <c:strRef>
              <c:f>'IPSG 3'!$C$14</c:f>
              <c:strCache>
                <c:ptCount val="1"/>
                <c:pt idx="0">
                  <c:v>COMPLIANCE</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'IPSG 3'!$A$15:$B$23</c:f>
              <c:strCache>
                <c:ptCount val="9"/>
                <c:pt idx="0">
                  <c:v>high risk medication listed area wise</c:v>
                </c:pt>
                <c:pt idx="1">
                  <c:v>lasa drugs kept separately</c:v>
                </c:pt>
                <c:pt idx="2">
                  <c:v>pink colored sticker on look alike medication</c:v>
                </c:pt>
                <c:pt idx="3">
                  <c:v>blue colored sticker on sound alike  medication</c:v>
                </c:pt>
                <c:pt idx="4">
                  <c:v> high risk medication stored separately</c:v>
                </c:pt>
                <c:pt idx="5">
                  <c:v>high risk medication locked </c:v>
                </c:pt>
                <c:pt idx="6">
                  <c:v>high risk medication register updated</c:v>
                </c:pt>
                <c:pt idx="7">
                  <c:v>concentrated electrolytes locked &amp; stored separately</c:v>
                </c:pt>
                <c:pt idx="8">
                  <c:v>TOTAL AVERAGE % OF IPSG 3</c:v>
                </c:pt>
              </c:strCache>
            </c:strRef>
          </c:cat>
          <c:val>
            <c:numRef>
              <c:f>'IPSG 3'!$C$15:$C$23</c:f>
              <c:numCache>
                <c:formatCode>0%</c:formatCode>
                <c:ptCount val="9"/>
                <c:pt idx="0">
                  <c:v>1</c:v>
                </c:pt>
                <c:pt idx="1">
                  <c:v>1</c:v>
                </c:pt>
                <c:pt idx="2">
                  <c:v>0.82</c:v>
                </c:pt>
                <c:pt idx="3">
                  <c:v>0.9</c:v>
                </c:pt>
                <c:pt idx="4">
                  <c:v>1</c:v>
                </c:pt>
                <c:pt idx="5">
                  <c:v>0.94</c:v>
                </c:pt>
                <c:pt idx="6">
                  <c:v>0.95</c:v>
                </c:pt>
                <c:pt idx="7">
                  <c:v>1</c:v>
                </c:pt>
                <c:pt idx="8">
                  <c:v>0.94</c:v>
                </c:pt>
              </c:numCache>
            </c:numRef>
          </c:val>
          <c:extLst>
            <c:ext xmlns:c16="http://schemas.microsoft.com/office/drawing/2014/chart" uri="{C3380CC4-5D6E-409C-BE32-E72D297353CC}">
              <c16:uniqueId val="{00000000-9CC2-6948-9F10-1B9F94EEC98D}"/>
            </c:ext>
          </c:extLst>
        </c:ser>
        <c:dLbls>
          <c:showLegendKey val="0"/>
          <c:showVal val="1"/>
          <c:showCatName val="0"/>
          <c:showSerName val="0"/>
          <c:showPercent val="0"/>
          <c:showBubbleSize val="0"/>
        </c:dLbls>
        <c:gapWidth val="150"/>
        <c:overlap val="-25"/>
        <c:axId val="182660096"/>
        <c:axId val="182667136"/>
      </c:barChart>
      <c:catAx>
        <c:axId val="182660096"/>
        <c:scaling>
          <c:orientation val="minMax"/>
        </c:scaling>
        <c:delete val="0"/>
        <c:axPos val="b"/>
        <c:numFmt formatCode="General" sourceLinked="0"/>
        <c:majorTickMark val="none"/>
        <c:minorTickMark val="none"/>
        <c:tickLblPos val="nextTo"/>
        <c:txPr>
          <a:bodyPr/>
          <a:lstStyle/>
          <a:p>
            <a:pPr>
              <a:defRPr sz="1100" b="0"/>
            </a:pPr>
            <a:endParaRPr lang="en-US"/>
          </a:p>
        </c:txPr>
        <c:crossAx val="182667136"/>
        <c:crosses val="autoZero"/>
        <c:auto val="1"/>
        <c:lblAlgn val="ctr"/>
        <c:lblOffset val="100"/>
        <c:noMultiLvlLbl val="0"/>
      </c:catAx>
      <c:valAx>
        <c:axId val="182667136"/>
        <c:scaling>
          <c:orientation val="minMax"/>
        </c:scaling>
        <c:delete val="1"/>
        <c:axPos val="l"/>
        <c:numFmt formatCode="0%" sourceLinked="1"/>
        <c:majorTickMark val="out"/>
        <c:minorTickMark val="none"/>
        <c:tickLblPos val="nextTo"/>
        <c:crossAx val="182660096"/>
        <c:crosses val="autoZero"/>
        <c:crossBetween val="between"/>
      </c:valAx>
    </c:plotArea>
    <c:legend>
      <c:legendPos val="t"/>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IPSG 4(ENSURE SAFE SURGERY)</a:t>
            </a:r>
          </a:p>
        </c:rich>
      </c:tx>
      <c:layout>
        <c:manualLayout>
          <c:xMode val="edge"/>
          <c:yMode val="edge"/>
          <c:x val="0.16612018888321731"/>
          <c:y val="4.3126684636118601E-2"/>
        </c:manualLayout>
      </c:layout>
      <c:overlay val="0"/>
    </c:title>
    <c:autoTitleDeleted val="0"/>
    <c:plotArea>
      <c:layout/>
      <c:barChart>
        <c:barDir val="col"/>
        <c:grouping val="clustered"/>
        <c:varyColors val="0"/>
        <c:ser>
          <c:idx val="0"/>
          <c:order val="0"/>
          <c:tx>
            <c:strRef>
              <c:f>'IPSG 4'!$J$2</c:f>
              <c:strCache>
                <c:ptCount val="1"/>
                <c:pt idx="0">
                  <c:v>COMPLIANCE</c:v>
                </c:pt>
              </c:strCache>
            </c:strRef>
          </c:tx>
          <c:invertIfNegative val="0"/>
          <c:dLbls>
            <c:dLbl>
              <c:idx val="0"/>
              <c:spPr/>
              <c:txPr>
                <a:bodyPr/>
                <a:lstStyle/>
                <a:p>
                  <a:pPr>
                    <a:defRPr sz="1100"/>
                  </a:pPr>
                  <a:endParaRPr lang="en-US"/>
                </a:p>
              </c:txPr>
              <c:showLegendKey val="0"/>
              <c:showVal val="1"/>
              <c:showCatName val="0"/>
              <c:showSerName val="0"/>
              <c:showPercent val="0"/>
              <c:showBubbleSize val="0"/>
            </c:dLbl>
            <c:dLbl>
              <c:idx val="1"/>
              <c:spPr/>
              <c:txPr>
                <a:bodyPr/>
                <a:lstStyle/>
                <a:p>
                  <a:pPr>
                    <a:defRPr sz="1100"/>
                  </a:pPr>
                  <a:endParaRPr lang="en-US"/>
                </a:p>
              </c:txPr>
              <c:showLegendKey val="0"/>
              <c:showVal val="1"/>
              <c:showCatName val="0"/>
              <c:showSerName val="0"/>
              <c:showPercent val="0"/>
              <c:showBubbleSize val="0"/>
            </c:dLbl>
            <c:dLbl>
              <c:idx val="2"/>
              <c:spPr/>
              <c:txPr>
                <a:bodyPr/>
                <a:lstStyle/>
                <a:p>
                  <a:pPr>
                    <a:defRPr sz="1100"/>
                  </a:pPr>
                  <a:endParaRPr lang="en-US"/>
                </a:p>
              </c:txPr>
              <c:showLegendKey val="0"/>
              <c:showVal val="1"/>
              <c:showCatName val="0"/>
              <c:showSerName val="0"/>
              <c:showPercent val="0"/>
              <c:showBubbleSize val="0"/>
            </c:dLbl>
            <c:dLbl>
              <c:idx val="3"/>
              <c:spPr/>
              <c:txPr>
                <a:bodyPr/>
                <a:lstStyle/>
                <a:p>
                  <a:pPr>
                    <a:defRPr sz="1100"/>
                  </a:pPr>
                  <a:endParaRPr lang="en-US"/>
                </a:p>
              </c:txPr>
              <c:showLegendKey val="0"/>
              <c:showVal val="1"/>
              <c:showCatName val="0"/>
              <c:showSerName val="0"/>
              <c:showPercent val="0"/>
              <c:showBubbleSize val="0"/>
            </c:dLbl>
            <c:dLbl>
              <c:idx val="4"/>
              <c:spPr/>
              <c:txPr>
                <a:bodyPr/>
                <a:lstStyle/>
                <a:p>
                  <a:pPr>
                    <a:defRPr sz="1100"/>
                  </a:pPr>
                  <a:endParaRPr lang="en-US"/>
                </a:p>
              </c:txPr>
              <c:showLegendKey val="0"/>
              <c:showVal val="1"/>
              <c:showCatName val="0"/>
              <c:showSerName val="0"/>
              <c:showPercent val="0"/>
              <c:showBubbleSize val="0"/>
            </c:dLbl>
            <c:dLbl>
              <c:idx val="5"/>
              <c:spPr/>
              <c:txPr>
                <a:bodyPr/>
                <a:lstStyle/>
                <a:p>
                  <a:pPr>
                    <a:defRPr sz="1100"/>
                  </a:pPr>
                  <a:endParaRPr lang="en-US"/>
                </a:p>
              </c:txPr>
              <c:showLegendKey val="0"/>
              <c:showVal val="1"/>
              <c:showCatName val="0"/>
              <c:showSerName val="0"/>
              <c:showPercent val="0"/>
              <c:showBubbleSize val="0"/>
            </c:dLbl>
            <c:dLbl>
              <c:idx val="6"/>
              <c:spPr/>
              <c:txPr>
                <a:bodyPr/>
                <a:lstStyle/>
                <a:p>
                  <a:pPr>
                    <a:defRPr sz="1100"/>
                  </a:pPr>
                  <a:endParaRPr lang="en-US"/>
                </a:p>
              </c:txPr>
              <c:showLegendKey val="0"/>
              <c:showVal val="1"/>
              <c:showCatName val="0"/>
              <c:showSerName val="0"/>
              <c:showPercent val="0"/>
              <c:showBubbleSize val="0"/>
            </c:dLbl>
            <c:dLbl>
              <c:idx val="7"/>
              <c:spPr/>
              <c:txPr>
                <a:bodyPr/>
                <a:lstStyle/>
                <a:p>
                  <a:pPr>
                    <a:defRPr sz="1100"/>
                  </a:pPr>
                  <a:endParaRPr lang="en-US"/>
                </a:p>
              </c:txPr>
              <c:showLegendKey val="0"/>
              <c:showVal val="1"/>
              <c:showCatName val="0"/>
              <c:showSerName val="0"/>
              <c:showPercent val="0"/>
              <c:showBubbleSize val="0"/>
            </c:dLbl>
            <c:dLbl>
              <c:idx val="8"/>
              <c:spPr/>
              <c:txPr>
                <a:bodyPr/>
                <a:lstStyle/>
                <a:p>
                  <a:pPr>
                    <a:defRPr sz="1100"/>
                  </a:pPr>
                  <a:endParaRPr lang="en-US"/>
                </a:p>
              </c:txPr>
              <c:showLegendKey val="0"/>
              <c:showVal val="1"/>
              <c:showCatName val="0"/>
              <c:showSerName val="0"/>
              <c:showPercent val="0"/>
              <c:showBubbleSize val="0"/>
            </c:dLbl>
            <c:dLbl>
              <c:idx val="9"/>
              <c:spPr/>
              <c:txPr>
                <a:bodyPr/>
                <a:lstStyle/>
                <a:p>
                  <a:pPr>
                    <a:defRPr sz="1100"/>
                  </a:pPr>
                  <a:endParaRPr lang="en-US"/>
                </a:p>
              </c:txPr>
              <c:showLegendKey val="0"/>
              <c:showVal val="1"/>
              <c:showCatName val="0"/>
              <c:showSerName val="0"/>
              <c:showPercent val="0"/>
              <c:showBubbleSize val="0"/>
            </c:dLbl>
            <c:dLbl>
              <c:idx val="10"/>
              <c:spPr/>
              <c:txPr>
                <a:bodyPr/>
                <a:lstStyle/>
                <a:p>
                  <a:pPr>
                    <a:defRPr sz="1100"/>
                  </a:pPr>
                  <a:endParaRPr lang="en-US"/>
                </a:p>
              </c:txPr>
              <c:showLegendKey val="0"/>
              <c:showVal val="1"/>
              <c:showCatName val="0"/>
              <c:showSerName val="0"/>
              <c:showPercent val="0"/>
              <c:showBubbleSize val="0"/>
            </c:dLbl>
            <c:dLbl>
              <c:idx val="11"/>
              <c:spPr/>
              <c:txPr>
                <a:bodyPr/>
                <a:lstStyle/>
                <a:p>
                  <a:pPr>
                    <a:defRPr sz="1100"/>
                  </a:pPr>
                  <a:endParaRPr lang="en-US"/>
                </a:p>
              </c:txPr>
              <c:showLegendKey val="0"/>
              <c:showVal val="1"/>
              <c:showCatName val="0"/>
              <c:showSerName val="0"/>
              <c:showPercent val="0"/>
              <c:showBubbleSize val="0"/>
            </c:dLbl>
            <c:dLbl>
              <c:idx val="12"/>
              <c:spPr/>
              <c:txPr>
                <a:bodyPr/>
                <a:lstStyle/>
                <a:p>
                  <a:pPr>
                    <a:defRPr sz="1100"/>
                  </a:pPr>
                  <a:endParaRPr lang="en-US"/>
                </a:p>
              </c:txPr>
              <c:showLegendKey val="0"/>
              <c:showVal val="1"/>
              <c:showCatName val="0"/>
              <c:showSerName val="0"/>
              <c:showPercent val="0"/>
              <c:showBubbleSize val="0"/>
            </c:dLbl>
            <c:dLbl>
              <c:idx val="13"/>
              <c:spPr/>
              <c:txPr>
                <a:bodyPr/>
                <a:lstStyle/>
                <a:p>
                  <a:pPr>
                    <a:defRPr sz="1100"/>
                  </a:pPr>
                  <a:endParaRPr lang="en-US"/>
                </a:p>
              </c:txPr>
              <c:showLegendKey val="0"/>
              <c:showVal val="1"/>
              <c:showCatName val="0"/>
              <c:showSerName val="0"/>
              <c:showPercent val="0"/>
              <c:showBubbleSize val="0"/>
            </c:dLbl>
            <c:dLbl>
              <c:idx val="14"/>
              <c:spPr/>
              <c:txPr>
                <a:bodyPr/>
                <a:lstStyle/>
                <a:p>
                  <a:pPr>
                    <a:defRPr sz="1100"/>
                  </a:pPr>
                  <a:endParaRPr lang="en-US"/>
                </a:p>
              </c:txPr>
              <c:showLegendKey val="0"/>
              <c:showVal val="1"/>
              <c:showCatName val="0"/>
              <c:showSerName val="0"/>
              <c:showPercent val="0"/>
              <c:showBubbleSize val="0"/>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'IPSG 4'!$H$3:$I$17</c:f>
              <c:multiLvlStrCache>
                <c:ptCount val="15"/>
                <c:lvl>
                  <c:pt idx="0">
                    <c:v>ARTHROSCOPY</c:v>
                  </c:pt>
                  <c:pt idx="1">
                    <c:v>CARDIOLOGY</c:v>
                  </c:pt>
                  <c:pt idx="2">
                    <c:v>GASTEROLOGY</c:v>
                  </c:pt>
                  <c:pt idx="3">
                    <c:v>GENERAL SURGERY</c:v>
                  </c:pt>
                  <c:pt idx="4">
                    <c:v>ONCOLOGY</c:v>
                  </c:pt>
                  <c:pt idx="5">
                    <c:v>NEUROLOGY</c:v>
                  </c:pt>
                  <c:pt idx="6">
                    <c:v>LIVER TRANSPLANT</c:v>
                  </c:pt>
                  <c:pt idx="7">
                    <c:v>NEPHROLOGY</c:v>
                  </c:pt>
                  <c:pt idx="8">
                    <c:v>ICU's</c:v>
                  </c:pt>
                  <c:pt idx="9">
                    <c:v>ORTHOPEDICS</c:v>
                  </c:pt>
                  <c:pt idx="10">
                    <c:v>OBS &amp; GYNAE</c:v>
                  </c:pt>
                  <c:pt idx="11">
                    <c:v>PEDIATRIC</c:v>
                  </c:pt>
                  <c:pt idx="12">
                    <c:v>PLASTIC SURGERY</c:v>
                  </c:pt>
                  <c:pt idx="13">
                    <c:v>UROLOGY</c:v>
                  </c:pt>
                  <c:pt idx="14">
                    <c:v>OVERALL</c:v>
                  </c:pt>
                </c:lvl>
                <c:lvl>
                  <c:pt idx="0">
                    <c:v>SURGICAL SAFETY CHECKLIST</c:v>
                  </c:pt>
                </c:lvl>
              </c:multiLvlStrCache>
            </c:multiLvlStrRef>
          </c:cat>
          <c:val>
            <c:numRef>
              <c:f>'IPSG 4'!$J$3:$J$17</c:f>
              <c:numCache>
                <c:formatCode>0%</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F-311F-42CB-AA06-5ED8B29D2665}"/>
            </c:ext>
          </c:extLst>
        </c:ser>
        <c:dLbls>
          <c:showLegendKey val="0"/>
          <c:showVal val="1"/>
          <c:showCatName val="0"/>
          <c:showSerName val="0"/>
          <c:showPercent val="0"/>
          <c:showBubbleSize val="0"/>
        </c:dLbls>
        <c:gapWidth val="150"/>
        <c:overlap val="-25"/>
        <c:axId val="182958720"/>
        <c:axId val="182653312"/>
      </c:barChart>
      <c:catAx>
        <c:axId val="182958720"/>
        <c:scaling>
          <c:orientation val="minMax"/>
        </c:scaling>
        <c:delete val="0"/>
        <c:axPos val="b"/>
        <c:numFmt formatCode="General" sourceLinked="0"/>
        <c:majorTickMark val="none"/>
        <c:minorTickMark val="none"/>
        <c:tickLblPos val="nextTo"/>
        <c:txPr>
          <a:bodyPr/>
          <a:lstStyle/>
          <a:p>
            <a:pPr>
              <a:defRPr sz="1100" b="0">
                <a:latin typeface="Times New Roman" pitchFamily="18" charset="0"/>
                <a:cs typeface="Times New Roman" pitchFamily="18" charset="0"/>
              </a:defRPr>
            </a:pPr>
            <a:endParaRPr lang="en-US"/>
          </a:p>
        </c:txPr>
        <c:crossAx val="182653312"/>
        <c:crosses val="autoZero"/>
        <c:auto val="1"/>
        <c:lblAlgn val="ctr"/>
        <c:lblOffset val="100"/>
        <c:noMultiLvlLbl val="0"/>
      </c:catAx>
      <c:valAx>
        <c:axId val="182653312"/>
        <c:scaling>
          <c:orientation val="minMax"/>
        </c:scaling>
        <c:delete val="1"/>
        <c:axPos val="l"/>
        <c:numFmt formatCode="0%" sourceLinked="1"/>
        <c:majorTickMark val="none"/>
        <c:minorTickMark val="none"/>
        <c:tickLblPos val="nextTo"/>
        <c:crossAx val="182958720"/>
        <c:crosses val="autoZero"/>
        <c:crossBetween val="between"/>
      </c:valAx>
    </c:plotArea>
    <c:legend>
      <c:legendPos val="t"/>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800" dirty="0"/>
              <a:t>IPSG 5(REDUCE RISK OF HAI's</a:t>
            </a:r>
            <a:r>
              <a:rPr lang="en-US" dirty="0"/>
              <a:t>)</a:t>
            </a:r>
          </a:p>
        </c:rich>
      </c:tx>
      <c:overlay val="0"/>
    </c:title>
    <c:autoTitleDeleted val="0"/>
    <c:plotArea>
      <c:layout/>
      <c:barChart>
        <c:barDir val="col"/>
        <c:grouping val="clustered"/>
        <c:varyColors val="0"/>
        <c:ser>
          <c:idx val="0"/>
          <c:order val="0"/>
          <c:tx>
            <c:strRef>
              <c:f>'IPSG 5'!$J$1</c:f>
              <c:strCache>
                <c:ptCount val="1"/>
                <c:pt idx="0">
                  <c:v>COMPLIANCE</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'IPSG 5'!$I$2:$I$7</c:f>
              <c:strCache>
                <c:ptCount val="6"/>
                <c:pt idx="0">
                  <c:v>BEFORE TOUCHING PATIENTS</c:v>
                </c:pt>
                <c:pt idx="1">
                  <c:v>BEFORE ANY PROCEDURES</c:v>
                </c:pt>
                <c:pt idx="2">
                  <c:v>AFTER BODY FLUID EXPOSURE</c:v>
                </c:pt>
                <c:pt idx="3">
                  <c:v>AFTER  TOUCHING PATIENT</c:v>
                </c:pt>
                <c:pt idx="4">
                  <c:v>AFTER TOUCHING PATIENTS SURROUNDINGS</c:v>
                </c:pt>
                <c:pt idx="5">
                  <c:v>OVERALL</c:v>
                </c:pt>
              </c:strCache>
            </c:strRef>
          </c:cat>
          <c:val>
            <c:numRef>
              <c:f>'IPSG 5'!$J$2:$J$7</c:f>
              <c:numCache>
                <c:formatCode>0%</c:formatCode>
                <c:ptCount val="6"/>
                <c:pt idx="0">
                  <c:v>0.88</c:v>
                </c:pt>
                <c:pt idx="1">
                  <c:v>1</c:v>
                </c:pt>
                <c:pt idx="2">
                  <c:v>1</c:v>
                </c:pt>
                <c:pt idx="3">
                  <c:v>0.89</c:v>
                </c:pt>
                <c:pt idx="4">
                  <c:v>0.79</c:v>
                </c:pt>
                <c:pt idx="5">
                  <c:v>0.91</c:v>
                </c:pt>
              </c:numCache>
            </c:numRef>
          </c:val>
          <c:extLst>
            <c:ext xmlns:c16="http://schemas.microsoft.com/office/drawing/2014/chart" uri="{C3380CC4-5D6E-409C-BE32-E72D297353CC}">
              <c16:uniqueId val="{00000000-2AD7-4058-A507-65A528B796CD}"/>
            </c:ext>
          </c:extLst>
        </c:ser>
        <c:dLbls>
          <c:showLegendKey val="0"/>
          <c:showVal val="1"/>
          <c:showCatName val="0"/>
          <c:showSerName val="0"/>
          <c:showPercent val="0"/>
          <c:showBubbleSize val="0"/>
        </c:dLbls>
        <c:gapWidth val="150"/>
        <c:overlap val="-25"/>
        <c:axId val="182684288"/>
        <c:axId val="182695424"/>
      </c:barChart>
      <c:catAx>
        <c:axId val="182684288"/>
        <c:scaling>
          <c:orientation val="minMax"/>
        </c:scaling>
        <c:delete val="0"/>
        <c:axPos val="b"/>
        <c:numFmt formatCode="General" sourceLinked="0"/>
        <c:majorTickMark val="none"/>
        <c:minorTickMark val="none"/>
        <c:tickLblPos val="nextTo"/>
        <c:txPr>
          <a:bodyPr/>
          <a:lstStyle/>
          <a:p>
            <a:pPr>
              <a:defRPr sz="900" b="1"/>
            </a:pPr>
            <a:endParaRPr lang="en-US"/>
          </a:p>
        </c:txPr>
        <c:crossAx val="182695424"/>
        <c:crosses val="autoZero"/>
        <c:auto val="1"/>
        <c:lblAlgn val="ctr"/>
        <c:lblOffset val="100"/>
        <c:noMultiLvlLbl val="0"/>
      </c:catAx>
      <c:valAx>
        <c:axId val="182695424"/>
        <c:scaling>
          <c:orientation val="minMax"/>
        </c:scaling>
        <c:delete val="1"/>
        <c:axPos val="l"/>
        <c:numFmt formatCode="0%" sourceLinked="1"/>
        <c:majorTickMark val="out"/>
        <c:minorTickMark val="none"/>
        <c:tickLblPos val="nextTo"/>
        <c:crossAx val="18268428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600" dirty="0"/>
              <a:t>IPSG 6(REDUCE RISK OF PATIENT HARM RESULTING FROM FALLS)</a:t>
            </a:r>
          </a:p>
        </c:rich>
      </c:tx>
      <c:layout>
        <c:manualLayout>
          <c:xMode val="edge"/>
          <c:yMode val="edge"/>
          <c:x val="0.13474897368598157"/>
          <c:y val="3.4957395674022285E-2"/>
        </c:manualLayout>
      </c:layout>
      <c:overlay val="0"/>
    </c:title>
    <c:autoTitleDeleted val="0"/>
    <c:plotArea>
      <c:layout/>
      <c:barChart>
        <c:barDir val="col"/>
        <c:grouping val="clustered"/>
        <c:varyColors val="0"/>
        <c:ser>
          <c:idx val="0"/>
          <c:order val="0"/>
          <c:tx>
            <c:strRef>
              <c:f>'IPSG 6'!$L$2</c:f>
              <c:strCache>
                <c:ptCount val="1"/>
                <c:pt idx="0">
                  <c:v>COMPLIANCE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'IPSG 6'!$K$3:$K$9</c:f>
              <c:strCache>
                <c:ptCount val="7"/>
                <c:pt idx="0">
                  <c:v>SIDE RAILS UP IN PATIENT BEDS </c:v>
                </c:pt>
                <c:pt idx="1">
                  <c:v>PATIENT BEING TRANSFERRED WITH SEATBELT ON IN WHEELCHAIR</c:v>
                </c:pt>
                <c:pt idx="2">
                  <c:v>NURSE CALL BELL FUNCTIONAL</c:v>
                </c:pt>
                <c:pt idx="3">
                  <c:v>GRAB BARS PRESENT IN TOILET</c:v>
                </c:pt>
                <c:pt idx="4">
                  <c:v>PATIENT FALL RISK ASSESSMENT BY MODIFIES MORSE SCALE</c:v>
                </c:pt>
                <c:pt idx="5">
                  <c:v>PATIENT AND FAMILY EDUCATION</c:v>
                </c:pt>
                <c:pt idx="6">
                  <c:v>OVERALL</c:v>
                </c:pt>
              </c:strCache>
            </c:strRef>
          </c:cat>
          <c:val>
            <c:numRef>
              <c:f>'IPSG 6'!$L$3:$L$9</c:f>
              <c:numCache>
                <c:formatCode>0%</c:formatCode>
                <c:ptCount val="7"/>
                <c:pt idx="0">
                  <c:v>0.87</c:v>
                </c:pt>
                <c:pt idx="1">
                  <c:v>0</c:v>
                </c:pt>
                <c:pt idx="2">
                  <c:v>1</c:v>
                </c:pt>
                <c:pt idx="3">
                  <c:v>1</c:v>
                </c:pt>
                <c:pt idx="4">
                  <c:v>1</c:v>
                </c:pt>
                <c:pt idx="5">
                  <c:v>1</c:v>
                </c:pt>
                <c:pt idx="6">
                  <c:v>0.81</c:v>
                </c:pt>
              </c:numCache>
            </c:numRef>
          </c:val>
          <c:extLst>
            <c:ext xmlns:c16="http://schemas.microsoft.com/office/drawing/2014/chart" uri="{C3380CC4-5D6E-409C-BE32-E72D297353CC}">
              <c16:uniqueId val="{00000000-B28D-477D-8461-F02EB999641D}"/>
            </c:ext>
          </c:extLst>
        </c:ser>
        <c:dLbls>
          <c:showLegendKey val="0"/>
          <c:showVal val="1"/>
          <c:showCatName val="0"/>
          <c:showSerName val="0"/>
          <c:showPercent val="0"/>
          <c:showBubbleSize val="0"/>
        </c:dLbls>
        <c:gapWidth val="150"/>
        <c:overlap val="-25"/>
        <c:axId val="182731904"/>
        <c:axId val="182738944"/>
      </c:barChart>
      <c:catAx>
        <c:axId val="182731904"/>
        <c:scaling>
          <c:orientation val="minMax"/>
        </c:scaling>
        <c:delete val="0"/>
        <c:axPos val="b"/>
        <c:numFmt formatCode="General" sourceLinked="0"/>
        <c:majorTickMark val="none"/>
        <c:minorTickMark val="none"/>
        <c:tickLblPos val="nextTo"/>
        <c:txPr>
          <a:bodyPr/>
          <a:lstStyle/>
          <a:p>
            <a:pPr>
              <a:defRPr sz="900" b="1"/>
            </a:pPr>
            <a:endParaRPr lang="en-US"/>
          </a:p>
        </c:txPr>
        <c:crossAx val="182738944"/>
        <c:crosses val="autoZero"/>
        <c:auto val="1"/>
        <c:lblAlgn val="ctr"/>
        <c:lblOffset val="100"/>
        <c:noMultiLvlLbl val="0"/>
      </c:catAx>
      <c:valAx>
        <c:axId val="182738944"/>
        <c:scaling>
          <c:orientation val="minMax"/>
        </c:scaling>
        <c:delete val="1"/>
        <c:axPos val="l"/>
        <c:numFmt formatCode="0%" sourceLinked="1"/>
        <c:majorTickMark val="out"/>
        <c:minorTickMark val="none"/>
        <c:tickLblPos val="nextTo"/>
        <c:crossAx val="182731904"/>
        <c:crosses val="autoZero"/>
        <c:crossBetween val="between"/>
      </c:valAx>
    </c:plotArea>
    <c:legend>
      <c:legendPos val="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6A751-F875-42FD-92E9-B883311C3A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296C98-A06F-4A0F-9F1B-72E788F86BE6}">
      <dgm:prSet/>
      <dgm:spPr/>
      <dgm:t>
        <a:bodyPr/>
        <a:lstStyle/>
        <a:p>
          <a:r>
            <a:rPr lang="en-US" dirty="0"/>
            <a:t>Although the compliance revealed by the statistics might be considered to be good, hospitals must constantly work to make improvements. The cause of staff members' non-compliance with the goals was identified to be either a lack of expertise or an excessive workload that makes implementation difficult, or occasionally a mix of the two. </a:t>
          </a:r>
        </a:p>
      </dgm:t>
    </dgm:pt>
    <dgm:pt modelId="{17A0677D-F161-42C4-9769-181CF0B6AC59}" type="parTrans" cxnId="{F62C9931-3900-4435-98EE-C98CD2755308}">
      <dgm:prSet/>
      <dgm:spPr/>
      <dgm:t>
        <a:bodyPr/>
        <a:lstStyle/>
        <a:p>
          <a:endParaRPr lang="en-US"/>
        </a:p>
      </dgm:t>
    </dgm:pt>
    <dgm:pt modelId="{75D62B23-BAE2-48A0-B266-C4DE2707AC09}" type="sibTrans" cxnId="{F62C9931-3900-4435-98EE-C98CD2755308}">
      <dgm:prSet/>
      <dgm:spPr/>
      <dgm:t>
        <a:bodyPr/>
        <a:lstStyle/>
        <a:p>
          <a:endParaRPr lang="en-US"/>
        </a:p>
      </dgm:t>
    </dgm:pt>
    <dgm:pt modelId="{826FBAF3-28FD-4541-A1E0-4173AD2A46F9}">
      <dgm:prSet/>
      <dgm:spPr/>
      <dgm:t>
        <a:bodyPr/>
        <a:lstStyle/>
        <a:p>
          <a:r>
            <a:rPr lang="en-US" dirty="0"/>
            <a:t>Doctors and other medical professionals have noted that their lack of compliance is a result of insufficient training sessions, whereas nurses often attended training sessions but did not recognize or put them into practice.  </a:t>
          </a:r>
        </a:p>
      </dgm:t>
    </dgm:pt>
    <dgm:pt modelId="{C59F1767-7E4D-46C3-9656-4F64421319C4}" type="parTrans" cxnId="{41F3798D-274C-4534-8F9C-152388C09C10}">
      <dgm:prSet/>
      <dgm:spPr/>
      <dgm:t>
        <a:bodyPr/>
        <a:lstStyle/>
        <a:p>
          <a:endParaRPr lang="en-US"/>
        </a:p>
      </dgm:t>
    </dgm:pt>
    <dgm:pt modelId="{7B2F2990-AC2F-4DF4-999C-77B7B795CF45}" type="sibTrans" cxnId="{41F3798D-274C-4534-8F9C-152388C09C10}">
      <dgm:prSet/>
      <dgm:spPr/>
      <dgm:t>
        <a:bodyPr/>
        <a:lstStyle/>
        <a:p>
          <a:endParaRPr lang="en-US"/>
        </a:p>
      </dgm:t>
    </dgm:pt>
    <dgm:pt modelId="{A87BC5C3-EBB2-4AE9-82FA-E29BA37C60B2}">
      <dgm:prSet/>
      <dgm:spPr/>
      <dgm:t>
        <a:bodyPr/>
        <a:lstStyle/>
        <a:p>
          <a:r>
            <a:rPr lang="en-US" dirty="0"/>
            <a:t>In addition, it was discovered that certain employees lacked the fundamentals and the drive to learn and practice the same things for which interventional steps must be implemented.</a:t>
          </a:r>
        </a:p>
      </dgm:t>
    </dgm:pt>
    <dgm:pt modelId="{781A5183-F63C-4FB8-97AE-FF5B195E22B6}" type="parTrans" cxnId="{EFD51098-33CB-40F4-B0F3-52DFEDBCCBA3}">
      <dgm:prSet/>
      <dgm:spPr/>
      <dgm:t>
        <a:bodyPr/>
        <a:lstStyle/>
        <a:p>
          <a:endParaRPr lang="en-US"/>
        </a:p>
      </dgm:t>
    </dgm:pt>
    <dgm:pt modelId="{725B9C11-58CC-4B89-BB95-BA6234D2FBC1}" type="sibTrans" cxnId="{EFD51098-33CB-40F4-B0F3-52DFEDBCCBA3}">
      <dgm:prSet/>
      <dgm:spPr/>
      <dgm:t>
        <a:bodyPr/>
        <a:lstStyle/>
        <a:p>
          <a:endParaRPr lang="en-US"/>
        </a:p>
      </dgm:t>
    </dgm:pt>
    <dgm:pt modelId="{D9A59C57-4BEF-4026-9D42-0FC7BD9D9F40}" type="pres">
      <dgm:prSet presAssocID="{5FE6A751-F875-42FD-92E9-B883311C3A5D}" presName="vert0" presStyleCnt="0">
        <dgm:presLayoutVars>
          <dgm:dir/>
          <dgm:animOne val="branch"/>
          <dgm:animLvl val="lvl"/>
        </dgm:presLayoutVars>
      </dgm:prSet>
      <dgm:spPr/>
    </dgm:pt>
    <dgm:pt modelId="{93B65EEE-83F6-4F64-936B-1D59967ACA35}" type="pres">
      <dgm:prSet presAssocID="{C1296C98-A06F-4A0F-9F1B-72E788F86BE6}" presName="thickLine" presStyleLbl="alignNode1" presStyleIdx="0" presStyleCnt="3"/>
      <dgm:spPr/>
    </dgm:pt>
    <dgm:pt modelId="{33BC28D5-9F31-411C-A277-57796539655A}" type="pres">
      <dgm:prSet presAssocID="{C1296C98-A06F-4A0F-9F1B-72E788F86BE6}" presName="horz1" presStyleCnt="0"/>
      <dgm:spPr/>
    </dgm:pt>
    <dgm:pt modelId="{5256C0CD-D19B-4C1E-B346-AE9C28336270}" type="pres">
      <dgm:prSet presAssocID="{C1296C98-A06F-4A0F-9F1B-72E788F86BE6}" presName="tx1" presStyleLbl="revTx" presStyleIdx="0" presStyleCnt="3"/>
      <dgm:spPr/>
    </dgm:pt>
    <dgm:pt modelId="{9BD968E3-D7A2-483C-933F-56CBD40E07D2}" type="pres">
      <dgm:prSet presAssocID="{C1296C98-A06F-4A0F-9F1B-72E788F86BE6}" presName="vert1" presStyleCnt="0"/>
      <dgm:spPr/>
    </dgm:pt>
    <dgm:pt modelId="{8A571AE6-38AE-4592-AB01-FF2C02D347A2}" type="pres">
      <dgm:prSet presAssocID="{826FBAF3-28FD-4541-A1E0-4173AD2A46F9}" presName="thickLine" presStyleLbl="alignNode1" presStyleIdx="1" presStyleCnt="3"/>
      <dgm:spPr/>
    </dgm:pt>
    <dgm:pt modelId="{6A6AD6B7-6D39-4CC1-9131-8CB587CD1B6E}" type="pres">
      <dgm:prSet presAssocID="{826FBAF3-28FD-4541-A1E0-4173AD2A46F9}" presName="horz1" presStyleCnt="0"/>
      <dgm:spPr/>
    </dgm:pt>
    <dgm:pt modelId="{E3FA753B-F334-47E1-832B-7C0DEB193481}" type="pres">
      <dgm:prSet presAssocID="{826FBAF3-28FD-4541-A1E0-4173AD2A46F9}" presName="tx1" presStyleLbl="revTx" presStyleIdx="1" presStyleCnt="3"/>
      <dgm:spPr/>
    </dgm:pt>
    <dgm:pt modelId="{F83748DE-F459-4600-8726-2CF8F0D67DCB}" type="pres">
      <dgm:prSet presAssocID="{826FBAF3-28FD-4541-A1E0-4173AD2A46F9}" presName="vert1" presStyleCnt="0"/>
      <dgm:spPr/>
    </dgm:pt>
    <dgm:pt modelId="{EC2CECC7-72F5-4A73-B23F-011B45FDC3BE}" type="pres">
      <dgm:prSet presAssocID="{A87BC5C3-EBB2-4AE9-82FA-E29BA37C60B2}" presName="thickLine" presStyleLbl="alignNode1" presStyleIdx="2" presStyleCnt="3"/>
      <dgm:spPr/>
    </dgm:pt>
    <dgm:pt modelId="{E33977B7-FD36-4B62-9DB8-42056ED21F95}" type="pres">
      <dgm:prSet presAssocID="{A87BC5C3-EBB2-4AE9-82FA-E29BA37C60B2}" presName="horz1" presStyleCnt="0"/>
      <dgm:spPr/>
    </dgm:pt>
    <dgm:pt modelId="{205FD580-B4B4-4A18-814D-3FC4D8EEB23D}" type="pres">
      <dgm:prSet presAssocID="{A87BC5C3-EBB2-4AE9-82FA-E29BA37C60B2}" presName="tx1" presStyleLbl="revTx" presStyleIdx="2" presStyleCnt="3"/>
      <dgm:spPr/>
    </dgm:pt>
    <dgm:pt modelId="{79ACDADF-087A-40E2-B74D-8F5060CCE9AC}" type="pres">
      <dgm:prSet presAssocID="{A87BC5C3-EBB2-4AE9-82FA-E29BA37C60B2}" presName="vert1" presStyleCnt="0"/>
      <dgm:spPr/>
    </dgm:pt>
  </dgm:ptLst>
  <dgm:cxnLst>
    <dgm:cxn modelId="{A62F820E-4A5E-4D9D-8F88-F5012DAC3EEB}" type="presOf" srcId="{C1296C98-A06F-4A0F-9F1B-72E788F86BE6}" destId="{5256C0CD-D19B-4C1E-B346-AE9C28336270}" srcOrd="0" destOrd="0" presId="urn:microsoft.com/office/officeart/2008/layout/LinedList"/>
    <dgm:cxn modelId="{F62C9931-3900-4435-98EE-C98CD2755308}" srcId="{5FE6A751-F875-42FD-92E9-B883311C3A5D}" destId="{C1296C98-A06F-4A0F-9F1B-72E788F86BE6}" srcOrd="0" destOrd="0" parTransId="{17A0677D-F161-42C4-9769-181CF0B6AC59}" sibTransId="{75D62B23-BAE2-48A0-B266-C4DE2707AC09}"/>
    <dgm:cxn modelId="{41F3798D-274C-4534-8F9C-152388C09C10}" srcId="{5FE6A751-F875-42FD-92E9-B883311C3A5D}" destId="{826FBAF3-28FD-4541-A1E0-4173AD2A46F9}" srcOrd="1" destOrd="0" parTransId="{C59F1767-7E4D-46C3-9656-4F64421319C4}" sibTransId="{7B2F2990-AC2F-4DF4-999C-77B7B795CF45}"/>
    <dgm:cxn modelId="{EFD51098-33CB-40F4-B0F3-52DFEDBCCBA3}" srcId="{5FE6A751-F875-42FD-92E9-B883311C3A5D}" destId="{A87BC5C3-EBB2-4AE9-82FA-E29BA37C60B2}" srcOrd="2" destOrd="0" parTransId="{781A5183-F63C-4FB8-97AE-FF5B195E22B6}" sibTransId="{725B9C11-58CC-4B89-BB95-BA6234D2FBC1}"/>
    <dgm:cxn modelId="{D2D4DF9A-DF2A-4508-942D-9D17BF2DE8A1}" type="presOf" srcId="{826FBAF3-28FD-4541-A1E0-4173AD2A46F9}" destId="{E3FA753B-F334-47E1-832B-7C0DEB193481}" srcOrd="0" destOrd="0" presId="urn:microsoft.com/office/officeart/2008/layout/LinedList"/>
    <dgm:cxn modelId="{21493FB6-9EA0-4CD4-B2E6-8591EA26C8EC}" type="presOf" srcId="{5FE6A751-F875-42FD-92E9-B883311C3A5D}" destId="{D9A59C57-4BEF-4026-9D42-0FC7BD9D9F40}" srcOrd="0" destOrd="0" presId="urn:microsoft.com/office/officeart/2008/layout/LinedList"/>
    <dgm:cxn modelId="{9D1888B9-0455-4C23-962D-3F123298CA2D}" type="presOf" srcId="{A87BC5C3-EBB2-4AE9-82FA-E29BA37C60B2}" destId="{205FD580-B4B4-4A18-814D-3FC4D8EEB23D}" srcOrd="0" destOrd="0" presId="urn:microsoft.com/office/officeart/2008/layout/LinedList"/>
    <dgm:cxn modelId="{4F3271AC-CBF6-4D57-A901-65158AF340A3}" type="presParOf" srcId="{D9A59C57-4BEF-4026-9D42-0FC7BD9D9F40}" destId="{93B65EEE-83F6-4F64-936B-1D59967ACA35}" srcOrd="0" destOrd="0" presId="urn:microsoft.com/office/officeart/2008/layout/LinedList"/>
    <dgm:cxn modelId="{9A9568C0-D70B-4A50-BA8D-52BE99233CBA}" type="presParOf" srcId="{D9A59C57-4BEF-4026-9D42-0FC7BD9D9F40}" destId="{33BC28D5-9F31-411C-A277-57796539655A}" srcOrd="1" destOrd="0" presId="urn:microsoft.com/office/officeart/2008/layout/LinedList"/>
    <dgm:cxn modelId="{6FA552BB-DC64-4D80-8B16-48EC40D7724C}" type="presParOf" srcId="{33BC28D5-9F31-411C-A277-57796539655A}" destId="{5256C0CD-D19B-4C1E-B346-AE9C28336270}" srcOrd="0" destOrd="0" presId="urn:microsoft.com/office/officeart/2008/layout/LinedList"/>
    <dgm:cxn modelId="{59E22FC3-D6BA-47CF-8984-495CAA52C120}" type="presParOf" srcId="{33BC28D5-9F31-411C-A277-57796539655A}" destId="{9BD968E3-D7A2-483C-933F-56CBD40E07D2}" srcOrd="1" destOrd="0" presId="urn:microsoft.com/office/officeart/2008/layout/LinedList"/>
    <dgm:cxn modelId="{DF881547-8813-4958-96D9-32698580405E}" type="presParOf" srcId="{D9A59C57-4BEF-4026-9D42-0FC7BD9D9F40}" destId="{8A571AE6-38AE-4592-AB01-FF2C02D347A2}" srcOrd="2" destOrd="0" presId="urn:microsoft.com/office/officeart/2008/layout/LinedList"/>
    <dgm:cxn modelId="{8286C826-6739-4DB5-8FA8-A39BF6E9F4DD}" type="presParOf" srcId="{D9A59C57-4BEF-4026-9D42-0FC7BD9D9F40}" destId="{6A6AD6B7-6D39-4CC1-9131-8CB587CD1B6E}" srcOrd="3" destOrd="0" presId="urn:microsoft.com/office/officeart/2008/layout/LinedList"/>
    <dgm:cxn modelId="{CEA37D22-B41A-4840-A566-89A0E552CE71}" type="presParOf" srcId="{6A6AD6B7-6D39-4CC1-9131-8CB587CD1B6E}" destId="{E3FA753B-F334-47E1-832B-7C0DEB193481}" srcOrd="0" destOrd="0" presId="urn:microsoft.com/office/officeart/2008/layout/LinedList"/>
    <dgm:cxn modelId="{F7D8085E-D222-4504-A9DC-C781E679ED2B}" type="presParOf" srcId="{6A6AD6B7-6D39-4CC1-9131-8CB587CD1B6E}" destId="{F83748DE-F459-4600-8726-2CF8F0D67DCB}" srcOrd="1" destOrd="0" presId="urn:microsoft.com/office/officeart/2008/layout/LinedList"/>
    <dgm:cxn modelId="{FD78A45B-8C8A-4E82-AE6C-7B931504AD79}" type="presParOf" srcId="{D9A59C57-4BEF-4026-9D42-0FC7BD9D9F40}" destId="{EC2CECC7-72F5-4A73-B23F-011B45FDC3BE}" srcOrd="4" destOrd="0" presId="urn:microsoft.com/office/officeart/2008/layout/LinedList"/>
    <dgm:cxn modelId="{BEC8E5F0-FBC9-4480-81D0-FB01658923F7}" type="presParOf" srcId="{D9A59C57-4BEF-4026-9D42-0FC7BD9D9F40}" destId="{E33977B7-FD36-4B62-9DB8-42056ED21F95}" srcOrd="5" destOrd="0" presId="urn:microsoft.com/office/officeart/2008/layout/LinedList"/>
    <dgm:cxn modelId="{7126D374-05B4-43A3-B497-333290045DA4}" type="presParOf" srcId="{E33977B7-FD36-4B62-9DB8-42056ED21F95}" destId="{205FD580-B4B4-4A18-814D-3FC4D8EEB23D}" srcOrd="0" destOrd="0" presId="urn:microsoft.com/office/officeart/2008/layout/LinedList"/>
    <dgm:cxn modelId="{4A18C975-2410-48EC-8A1D-4D9F54492C79}" type="presParOf" srcId="{E33977B7-FD36-4B62-9DB8-42056ED21F95}" destId="{79ACDADF-087A-40E2-B74D-8F5060CCE9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65EEE-83F6-4F64-936B-1D59967ACA35}">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6C0CD-D19B-4C1E-B346-AE9C2833627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Although the compliance revealed by the statistics might be considered to be good, hospitals must constantly work to make improvements. The cause of staff members' non-compliance with the goals was identified to be either a lack of expertise or an excessive workload that makes implementation difficult, or occasionally a mix of the two. </a:t>
          </a:r>
        </a:p>
      </dsp:txBody>
      <dsp:txXfrm>
        <a:off x="0" y="2124"/>
        <a:ext cx="10515600" cy="1449029"/>
      </dsp:txXfrm>
    </dsp:sp>
    <dsp:sp modelId="{8A571AE6-38AE-4592-AB01-FF2C02D347A2}">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A753B-F334-47E1-832B-7C0DEB19348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Doctors and other medical professionals have noted that their lack of compliance is a result of insufficient training sessions, whereas nurses often attended training sessions but did not recognize or put them into practice.  </a:t>
          </a:r>
        </a:p>
      </dsp:txBody>
      <dsp:txXfrm>
        <a:off x="0" y="1451154"/>
        <a:ext cx="10515600" cy="1449029"/>
      </dsp:txXfrm>
    </dsp:sp>
    <dsp:sp modelId="{EC2CECC7-72F5-4A73-B23F-011B45FDC3BE}">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FD580-B4B4-4A18-814D-3FC4D8EEB23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 addition, it was discovered that certain employees lacked the fundamentals and the drive to learn and practice the same things for which interventional steps must be implemented.</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20-08-2022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1147C0E5-F472-4823-852C-D183FA2F2488}" type="datetime1">
              <a:rPr lang="en-IN" smtClean="0"/>
              <a:t>20-08-2022</a:t>
            </a:fld>
            <a:endParaRPr lang="en-IN"/>
          </a:p>
        </p:txBody>
      </p:sp>
      <p:sp>
        <p:nvSpPr>
          <p:cNvPr id="17" name="Footer Placeholder 16"/>
          <p:cNvSpPr>
            <a:spLocks noGrp="1"/>
          </p:cNvSpPr>
          <p:nvPr>
            <p:ph type="ftr" sz="quarter" idx="11"/>
          </p:nvPr>
        </p:nvSpPr>
        <p:spPr>
          <a:xfrm>
            <a:off x="7213600" y="4205288"/>
            <a:ext cx="1727200" cy="457200"/>
          </a:xfrm>
        </p:spPr>
        <p:txBody>
          <a:bodyPr/>
          <a:lstStyle/>
          <a:p>
            <a:r>
              <a:rPr lang="en-US"/>
              <a:t>You are not allowed to add slides to this presentation</a:t>
            </a:r>
            <a:endParaRPr lang="en-IN"/>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6AD20E6-394B-4DF0-96A5-9647FF39C94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9DCF6C-BC1F-457E-8C73-045A403582E6}" type="datetime1">
              <a:rPr lang="en-IN" smtClean="0"/>
              <a:t>20-08-2022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1E070E-952C-41C9-9ABB-C56A7BE64D88}" type="datetime1">
              <a:rPr lang="en-IN" smtClean="0"/>
              <a:t>20-08-2022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A2FBC0-878C-4FB7-8E1F-1D6F6FF7C223}" type="datetime1">
              <a:rPr lang="en-IN" smtClean="0"/>
              <a:t>20-08-2022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20-08-2022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B6A866-57B6-4C39-8809-FBA78A30FCC9}" type="datetime1">
              <a:rPr lang="en-IN" smtClean="0"/>
              <a:t>20-08-2022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2B34237-4DA9-498D-81CC-7DEBFDE0146A}" type="datetime1">
              <a:rPr lang="en-IN" smtClean="0"/>
              <a:t>20-08-2022</a:t>
            </a:fld>
            <a:endParaRPr lang="en-IN"/>
          </a:p>
        </p:txBody>
      </p:sp>
      <p:sp>
        <p:nvSpPr>
          <p:cNvPr id="27" name="Slide Number Placeholder 26"/>
          <p:cNvSpPr>
            <a:spLocks noGrp="1"/>
          </p:cNvSpPr>
          <p:nvPr>
            <p:ph type="sldNum" sz="quarter" idx="11"/>
          </p:nvPr>
        </p:nvSpPr>
        <p:spPr/>
        <p:txBody>
          <a:bodyPr rtlCol="0"/>
          <a:lstStyle/>
          <a:p>
            <a:fld id="{26AD20E6-394B-4DF0-96A5-9647FF39C943}" type="slidenum">
              <a:rPr lang="en-IN" smtClean="0"/>
              <a:t>‹#›</a:t>
            </a:fld>
            <a:endParaRPr lang="en-IN"/>
          </a:p>
        </p:txBody>
      </p:sp>
      <p:sp>
        <p:nvSpPr>
          <p:cNvPr id="28" name="Footer Placeholder 27"/>
          <p:cNvSpPr>
            <a:spLocks noGrp="1"/>
          </p:cNvSpPr>
          <p:nvPr>
            <p:ph type="ftr" sz="quarter" idx="12"/>
          </p:nvPr>
        </p:nvSpPr>
        <p:spPr/>
        <p:txBody>
          <a:bodyPr rtlCol="0"/>
          <a:lstStyle/>
          <a:p>
            <a:r>
              <a:rPr lang="en-US"/>
              <a:t>You are not allowed to add slides to this presentation</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03D29E31-0E2B-4B8B-A4CD-804F6A5D47A9}" type="datetime1">
              <a:rPr lang="en-IN" smtClean="0"/>
              <a:t>20-08-2022</a:t>
            </a:fld>
            <a:endParaRPr lang="en-IN"/>
          </a:p>
        </p:txBody>
      </p:sp>
      <p:sp>
        <p:nvSpPr>
          <p:cNvPr id="4" name="Footer Placeholder 3"/>
          <p:cNvSpPr>
            <a:spLocks noGrp="1"/>
          </p:cNvSpPr>
          <p:nvPr>
            <p:ph type="ftr" sz="quarter" idx="11"/>
          </p:nvPr>
        </p:nvSpPr>
        <p:spPr>
          <a:xfrm>
            <a:off x="7010400" y="612648"/>
            <a:ext cx="1767840" cy="457200"/>
          </a:xfrm>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a:xfrm>
            <a:off x="10899648" y="2272"/>
            <a:ext cx="1016000" cy="365760"/>
          </a:xfrm>
        </p:spPr>
        <p:txBody>
          <a:bodyPr/>
          <a:lstStyle/>
          <a:p>
            <a:fld id="{26AD20E6-394B-4DF0-96A5-9647FF39C94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20-08-2022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C99E65-501E-4E79-B301-EC94E1C8867E}" type="datetime1">
              <a:rPr lang="en-IN" smtClean="0"/>
              <a:t>20-08-2022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20-08-2022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A12769F-3E27-4D36-A194-1A84EAEDBFA1}" type="datetime1">
              <a:rPr lang="en-IN" smtClean="0"/>
              <a:t>20-08-2022</a:t>
            </a:fld>
            <a:endParaRPr lang="en-IN"/>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r>
              <a:rPr lang="en-US"/>
              <a:t>You are not allowed to add slides to this presentation</a:t>
            </a:r>
            <a:endParaRPr lang="en-IN"/>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hart" Target="../charts/chart3.xml" /><Relationship Id="rId1" Type="http://schemas.openxmlformats.org/officeDocument/2006/relationships/slideLayout" Target="../slideLayouts/slideLayout2.xml" /><Relationship Id="rId4" Type="http://schemas.openxmlformats.org/officeDocument/2006/relationships/chart" Target="../charts/chart4.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hart" Target="../charts/chart5.xml" /><Relationship Id="rId1" Type="http://schemas.openxmlformats.org/officeDocument/2006/relationships/slideLayout" Target="../slideLayouts/slideLayout2.xml" /><Relationship Id="rId4" Type="http://schemas.openxmlformats.org/officeDocument/2006/relationships/chart" Target="../charts/chart6.xml" /></Relationships>
</file>

<file path=ppt/slides/_rels/slide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2.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958/0974-1283.2019.00174.9" TargetMode="External" /><Relationship Id="rId2" Type="http://schemas.openxmlformats.org/officeDocument/2006/relationships/hyperlink" Target="https://nam.edu/about-the-nam/" TargetMode="Externa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7" Type="http://schemas.openxmlformats.org/officeDocument/2006/relationships/image" Target="../media/image10.jpeg"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8.jpeg"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hart" Target="../charts/chart1.xml" /><Relationship Id="rId1" Type="http://schemas.openxmlformats.org/officeDocument/2006/relationships/slideLayout" Target="../slideLayouts/slideLayout2.xml" /><Relationship Id="rId4" Type="http://schemas.openxmlformats.org/officeDocument/2006/relationships/chart" Target="../charts/char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7472758" y="4156648"/>
            <a:ext cx="4249719" cy="1679002"/>
          </a:xfrm>
        </p:spPr>
        <p:txBody>
          <a:bodyPr vert="horz" lIns="91440" tIns="45720" rIns="91440" bIns="45720" rtlCol="0" anchor="t">
            <a:normAutofit fontScale="85000" lnSpcReduction="10000"/>
          </a:bodyPr>
          <a:lstStyle/>
          <a:p>
            <a:pPr>
              <a:spcBef>
                <a:spcPts val="1200"/>
              </a:spcBef>
            </a:pPr>
            <a:r>
              <a:rPr lang="en-IN" sz="2000" b="1" dirty="0">
                <a:cs typeface="Times New Roman"/>
              </a:rPr>
              <a:t>NAME: DR. PRITY KUMARI</a:t>
            </a:r>
          </a:p>
          <a:p>
            <a:pPr>
              <a:spcBef>
                <a:spcPts val="1200"/>
              </a:spcBef>
            </a:pPr>
            <a:r>
              <a:rPr lang="en-IN" sz="2000" b="1" dirty="0">
                <a:cs typeface="Times New Roman"/>
              </a:rPr>
              <a:t>PG/20/109</a:t>
            </a:r>
          </a:p>
          <a:p>
            <a:pPr>
              <a:spcBef>
                <a:spcPts val="1200"/>
              </a:spcBef>
            </a:pPr>
            <a:r>
              <a:rPr lang="en-IN" sz="2000" b="1" dirty="0">
                <a:cs typeface="Times New Roman"/>
              </a:rPr>
              <a:t>MENTOR: DR. RUPSA BANERJEE</a:t>
            </a:r>
          </a:p>
          <a:p>
            <a:pPr>
              <a:spcBef>
                <a:spcPts val="1200"/>
              </a:spcBef>
            </a:pPr>
            <a:r>
              <a:rPr lang="en-IN" sz="2000" b="1" dirty="0">
                <a:cs typeface="Times New Roman"/>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0600" y="6356350"/>
            <a:ext cx="2711252" cy="365125"/>
          </a:xfrm>
        </p:spPr>
        <p:txBody>
          <a:bodyPr>
            <a:normAutofit lnSpcReduction="10000"/>
          </a:bodyPr>
          <a:lstStyle/>
          <a:p>
            <a:pPr>
              <a:spcAft>
                <a:spcPts val="600"/>
              </a:spcAft>
            </a:pPr>
            <a:fld id="{26AD20E6-394B-4DF0-96A5-9647FF39C943}" type="slidenum">
              <a:rPr lang="en-IN"/>
              <a:pPr>
                <a:spcAft>
                  <a:spcPts val="600"/>
                </a:spcAft>
              </a:pPr>
              <a:t>1</a:t>
            </a:fld>
            <a:endParaRPr lang="en-IN"/>
          </a:p>
        </p:txBody>
      </p:sp>
      <p:sp>
        <p:nvSpPr>
          <p:cNvPr id="47" name="Freeform: Shape 4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5" y="-721"/>
            <a:ext cx="2912297" cy="134377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51" name="Freeform: Shape 5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4" y="4184070"/>
            <a:ext cx="4603462" cy="2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82534" y="1343055"/>
            <a:ext cx="10695710" cy="2554545"/>
          </a:xfrm>
          <a:prstGeom prst="rect">
            <a:avLst/>
          </a:prstGeom>
          <a:noFill/>
        </p:spPr>
        <p:txBody>
          <a:bodyPr wrap="square" rtlCol="0">
            <a:spAutoFit/>
          </a:bodyPr>
          <a:lstStyle/>
          <a:p>
            <a:pPr algn="ctr"/>
            <a:r>
              <a:rPr lang="en-US" sz="4000" b="1" dirty="0">
                <a:latin typeface="Calibri" pitchFamily="34" charset="0"/>
                <a:cs typeface="Calibri" pitchFamily="34" charset="0"/>
              </a:rPr>
              <a:t>COMPLIANCE TO INTERNATIONAL PATIENT SAFETY GOALS(IPSG)</a:t>
            </a:r>
          </a:p>
          <a:p>
            <a:r>
              <a:rPr lang="en-US" sz="4000" b="1" dirty="0">
                <a:latin typeface="Calibri" pitchFamily="34" charset="0"/>
                <a:cs typeface="Calibri" pitchFamily="34" charset="0"/>
              </a:rPr>
              <a:t>                                       AT </a:t>
            </a:r>
          </a:p>
          <a:p>
            <a:r>
              <a:rPr lang="en-US" sz="4000" b="1" dirty="0">
                <a:latin typeface="Calibri" pitchFamily="34" charset="0"/>
                <a:cs typeface="Calibri" pitchFamily="34" charset="0"/>
              </a:rPr>
              <a:t>        BLK-MAX SUPER SPECIALTY HOSPITAL</a:t>
            </a: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93618" y="268143"/>
            <a:ext cx="10515600" cy="1325563"/>
          </a:xfrm>
        </p:spPr>
        <p:txBody>
          <a:bodyPr/>
          <a:lstStyle/>
          <a:p>
            <a:pPr algn="ctr"/>
            <a:r>
              <a:rPr lang="en-IN" b="1" dirty="0">
                <a:latin typeface="+mn-lt"/>
              </a:rPr>
              <a:t>RESULTS</a:t>
            </a:r>
            <a:r>
              <a:rPr lang="en-IN" b="1"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32512559"/>
              </p:ext>
            </p:extLst>
          </p:nvPr>
        </p:nvGraphicFramePr>
        <p:xfrm>
          <a:off x="457200" y="1565564"/>
          <a:ext cx="5389418" cy="483523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p:cNvGraphicFramePr/>
          <p:nvPr>
            <p:extLst>
              <p:ext uri="{D42A27DB-BD31-4B8C-83A1-F6EECF244321}">
                <p14:modId xmlns:p14="http://schemas.microsoft.com/office/powerpoint/2010/main" val="1808280167"/>
              </p:ext>
            </p:extLst>
          </p:nvPr>
        </p:nvGraphicFramePr>
        <p:xfrm>
          <a:off x="6151417" y="1565564"/>
          <a:ext cx="5735783" cy="48352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37309" y="658292"/>
            <a:ext cx="10972800" cy="1066800"/>
          </a:xfrm>
        </p:spPr>
        <p:txBody>
          <a:bodyPr/>
          <a:lstStyle/>
          <a:p>
            <a:pPr algn="ctr"/>
            <a:r>
              <a:rPr lang="en-IN" b="1" dirty="0">
                <a:latin typeface="+mn-lt"/>
                <a:cs typeface="Times New Roman" pitchFamily="18" charset="0"/>
              </a:rPr>
              <a:t>RESULTS</a:t>
            </a:r>
            <a:r>
              <a:rPr lang="en-IN" b="1"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63898798"/>
              </p:ext>
            </p:extLst>
          </p:nvPr>
        </p:nvGraphicFramePr>
        <p:xfrm>
          <a:off x="277813" y="1523999"/>
          <a:ext cx="5236296" cy="50704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0" name="Chart 9"/>
          <p:cNvGraphicFramePr/>
          <p:nvPr>
            <p:extLst>
              <p:ext uri="{D42A27DB-BD31-4B8C-83A1-F6EECF244321}">
                <p14:modId xmlns:p14="http://schemas.microsoft.com/office/powerpoint/2010/main" val="3345278116"/>
              </p:ext>
            </p:extLst>
          </p:nvPr>
        </p:nvGraphicFramePr>
        <p:xfrm>
          <a:off x="5888181" y="1407765"/>
          <a:ext cx="5777345" cy="53116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6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7034" y="609597"/>
            <a:ext cx="9392421" cy="1330841"/>
          </a:xfrm>
        </p:spPr>
        <p:txBody>
          <a:bodyPr>
            <a:normAutofit/>
          </a:bodyPr>
          <a:lstStyle/>
          <a:p>
            <a:r>
              <a:rPr lang="en-IN" b="1" dirty="0">
                <a:latin typeface="Times New Roman" pitchFamily="18" charset="0"/>
                <a:cs typeface="Times New Roman" pitchFamily="18" charset="0"/>
              </a:rPr>
              <a:t>DISCUSSION</a:t>
            </a:r>
            <a:endParaRPr lang="en-IN" b="1" dirty="0"/>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81891" y="1925782"/>
            <a:ext cx="6894335" cy="4283632"/>
          </a:xfrm>
        </p:spPr>
        <p:txBody>
          <a:bodyPr vert="horz" lIns="91440" tIns="45720" rIns="91440" bIns="45720" rtlCol="0" anchor="t">
            <a:normAutofit/>
          </a:bodyPr>
          <a:lstStyle/>
          <a:p>
            <a:pPr marL="0" indent="0">
              <a:buNone/>
            </a:pPr>
            <a:endParaRPr lang="en-US" sz="1600" dirty="0">
              <a:latin typeface="Times New Roman"/>
              <a:cs typeface="Times New Roman"/>
            </a:endParaRPr>
          </a:p>
          <a:p>
            <a:pPr>
              <a:buFont typeface="Wingdings" pitchFamily="2" charset="2"/>
              <a:buChar char="q"/>
            </a:pPr>
            <a:r>
              <a:rPr lang="en-US" sz="1500" dirty="0">
                <a:latin typeface="Times New Roman"/>
                <a:cs typeface="Times New Roman"/>
              </a:rPr>
              <a:t>Based on the data gathered, the compliance to IPSG 1 was 77 percent, with 23 percent non-compliance resulting from the use of bed numbers as identifiers prior to a course of action (before administering drugs, before serving diet-specific food, before performing procedures, etc.), and from not using color-coded ID bands with basic patient information on them, respectively.</a:t>
            </a:r>
          </a:p>
          <a:p>
            <a:pPr>
              <a:buFont typeface="Wingdings" pitchFamily="2" charset="2"/>
              <a:buChar char="q"/>
            </a:pPr>
            <a:r>
              <a:rPr lang="en-US" sz="1500" dirty="0">
                <a:latin typeface="Times New Roman"/>
                <a:cs typeface="Times New Roman"/>
              </a:rPr>
              <a:t>Based on the data gathered, the compliance to IPSG 2 was 78 percent, with 22 percent non-compliance due to doctors in various departments like were not filling out the doctor handover register to the tune of 50 percent.  In critical value report situations, the action done was not documented, and the time it was taken was not mentioned.</a:t>
            </a:r>
          </a:p>
          <a:p>
            <a:pPr>
              <a:buFont typeface="Wingdings" pitchFamily="2" charset="2"/>
              <a:buChar char="q"/>
            </a:pPr>
            <a:r>
              <a:rPr lang="en-US" sz="1500" dirty="0">
                <a:latin typeface="Times New Roman" pitchFamily="18" charset="0"/>
                <a:cs typeface="Times New Roman" pitchFamily="18" charset="0"/>
              </a:rPr>
              <a:t>According to the data gathered, 94 percent of IPSG 3 was found to be compliance. On look-alike medications, there were no pink color-coded sticker, sound-alike medications lacked blue color-coded stickers and the high risk medication record was not updated in 6% of cases.</a:t>
            </a:r>
            <a:endParaRPr lang="en-IN" sz="1500" dirty="0">
              <a:latin typeface="Times New Roman" pitchFamily="18" charset="0"/>
              <a:cs typeface="Times New Roman" pitchFamily="18" charset="0"/>
            </a:endParaRPr>
          </a:p>
          <a:p>
            <a:pPr>
              <a:buFont typeface="Wingdings" pitchFamily="2" charset="2"/>
              <a:buChar char="q"/>
            </a:pPr>
            <a:endParaRPr lang="en-IN" sz="1400" dirty="0">
              <a:latin typeface="+mj-lt"/>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8610600" y="6356350"/>
            <a:ext cx="2814638" cy="365125"/>
          </a:xfrm>
        </p:spPr>
        <p:txBody>
          <a:bodyPr>
            <a:normAutofit/>
          </a:bodyPr>
          <a:lstStyle/>
          <a:p>
            <a:pPr>
              <a:spcAft>
                <a:spcPts val="600"/>
              </a:spcAft>
            </a:pPr>
            <a:fld id="{26AD20E6-394B-4DF0-96A5-9647FF39C943}" type="slidenum">
              <a:rPr lang="en-IN" sz="1000"/>
              <a:pPr>
                <a:spcAft>
                  <a:spcPts val="600"/>
                </a:spcAft>
              </a:pPr>
              <a:t>12</a:t>
            </a:fld>
            <a:endParaRPr lang="en-IN" sz="1000"/>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348" y="2847040"/>
            <a:ext cx="3379524" cy="2431662"/>
          </a:xfrm>
          <a:prstGeom prst="rect">
            <a:avLst/>
          </a:prstGeom>
        </p:spPr>
      </p:pic>
      <p:sp>
        <p:nvSpPr>
          <p:cNvPr id="31" name="Freeform: Shape 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7034" y="609597"/>
            <a:ext cx="9392421" cy="1330841"/>
          </a:xfrm>
        </p:spPr>
        <p:txBody>
          <a:bodyPr>
            <a:normAutofit/>
          </a:bodyPr>
          <a:lstStyle/>
          <a:p>
            <a:r>
              <a:rPr lang="en-IN" b="1" dirty="0">
                <a:latin typeface="Times New Roman" pitchFamily="18" charset="0"/>
                <a:cs typeface="Times New Roman" pitchFamily="18" charset="0"/>
              </a:rPr>
              <a:t>DISCUSSION</a:t>
            </a:r>
            <a:endParaRPr lang="en-IN" b="1"/>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137034" y="2198362"/>
            <a:ext cx="4958966" cy="3917773"/>
          </a:xfrm>
        </p:spPr>
        <p:txBody>
          <a:bodyPr>
            <a:normAutofit fontScale="92500" lnSpcReduction="10000"/>
          </a:bodyPr>
          <a:lstStyle/>
          <a:p>
            <a:pPr>
              <a:buFont typeface="Wingdings" pitchFamily="2" charset="2"/>
              <a:buChar char="q"/>
            </a:pPr>
            <a:r>
              <a:rPr lang="en-IN" sz="2000" dirty="0">
                <a:latin typeface="Times New Roman" pitchFamily="18" charset="0"/>
                <a:cs typeface="Times New Roman" pitchFamily="18" charset="0"/>
              </a:rPr>
              <a:t>For IPSG 4, the quality objective of 100% compliance was achieved.</a:t>
            </a:r>
          </a:p>
          <a:p>
            <a:pPr>
              <a:buFont typeface="Wingdings" pitchFamily="2" charset="2"/>
              <a:buChar char="q"/>
            </a:pPr>
            <a:r>
              <a:rPr lang="en-US" sz="2000" dirty="0">
                <a:latin typeface="Times New Roman" pitchFamily="18" charset="0"/>
                <a:cs typeface="Times New Roman" pitchFamily="18" charset="0"/>
              </a:rPr>
              <a:t>According to the data collected, 91 percent of IPSG 5 was adhered to. The nine percent non-compliance was brought about by failing to follow the five-moment hand hygiene routine and the required hand hygiene measures</a:t>
            </a:r>
            <a:r>
              <a:rPr lang="en-IN" sz="2000" dirty="0">
                <a:latin typeface="Times New Roman" pitchFamily="18" charset="0"/>
                <a:cs typeface="Times New Roman" pitchFamily="18" charset="0"/>
              </a:rPr>
              <a:t>.</a:t>
            </a:r>
          </a:p>
          <a:p>
            <a:pPr>
              <a:buFont typeface="Wingdings" pitchFamily="2" charset="2"/>
              <a:buChar char="q"/>
            </a:pPr>
            <a:r>
              <a:rPr lang="en-US" sz="2000" dirty="0">
                <a:latin typeface="Times New Roman" pitchFamily="18" charset="0"/>
                <a:cs typeface="Times New Roman" pitchFamily="18" charset="0"/>
              </a:rPr>
              <a:t>Based on the data collection, the compliance to IPSG 6 was 81% while the lowest compliance of 19% is seen where wheelchair patients being transferred without seat belt on and side rails of patient’s bed were not up.</a:t>
            </a:r>
            <a:endParaRPr lang="en-IN" sz="20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13</a:t>
            </a:fld>
            <a:endParaRPr lang="en-IN" sz="1000"/>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253" y="2847040"/>
            <a:ext cx="3954619" cy="2431662"/>
          </a:xfrm>
          <a:prstGeom prst="rect">
            <a:avLst/>
          </a:prstGeom>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960100" y="978102"/>
            <a:ext cx="10588434" cy="1062644"/>
          </a:xfrm>
        </p:spPr>
        <p:txBody>
          <a:bodyPr anchor="b">
            <a:normAutofit/>
          </a:bodyPr>
          <a:lstStyle/>
          <a:p>
            <a:r>
              <a:rPr lang="en-IN" b="1" dirty="0">
                <a:latin typeface="Times New Roman" pitchFamily="18" charset="0"/>
                <a:cs typeface="Times New Roman" pitchFamily="18" charset="0"/>
              </a:rPr>
              <a:t>Limitations of the Study</a:t>
            </a:r>
            <a:endParaRPr lang="en-IN" b="1">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4955354" y="2682433"/>
            <a:ext cx="6282169" cy="3215749"/>
          </a:xfrm>
        </p:spPr>
        <p:txBody>
          <a:bodyPr>
            <a:normAutofit/>
          </a:bodyPr>
          <a:lstStyle/>
          <a:p>
            <a:pPr>
              <a:buFont typeface="Wingdings" pitchFamily="2" charset="2"/>
              <a:buChar char="q"/>
            </a:pPr>
            <a:r>
              <a:rPr lang="en-IN" sz="2200" dirty="0">
                <a:latin typeface="Times New Roman" pitchFamily="18" charset="0"/>
                <a:cs typeface="Times New Roman" pitchFamily="18" charset="0"/>
              </a:rPr>
              <a:t>Since there was no access to the operation theatres, the findings on goal 4 are purely based on Surgical Safety Checklist which </a:t>
            </a:r>
            <a:r>
              <a:rPr lang="en-US" sz="2200" dirty="0">
                <a:latin typeface="Times New Roman" pitchFamily="18" charset="0"/>
                <a:cs typeface="Times New Roman" pitchFamily="18" charset="0"/>
              </a:rPr>
              <a:t> consists of an oral confirmation by surgical team of the completion of the basic steps. Three elements of the surgical safety checklist: Sign in, Time out and Sign out.</a:t>
            </a:r>
          </a:p>
          <a:p>
            <a:pPr>
              <a:buFont typeface="Wingdings" pitchFamily="2" charset="2"/>
              <a:buChar char="q"/>
            </a:pPr>
            <a:r>
              <a:rPr lang="en-US" sz="2200" dirty="0">
                <a:latin typeface="Times New Roman" pitchFamily="18" charset="0"/>
                <a:cs typeface="Times New Roman" pitchFamily="18" charset="0"/>
              </a:rPr>
              <a:t>Limited time span of the study.</a:t>
            </a:r>
          </a:p>
          <a:p>
            <a:pPr marL="0" indent="0">
              <a:buNone/>
            </a:pPr>
            <a:endParaRPr lang="en-US" sz="2200" dirty="0">
              <a:latin typeface="Times New Roman" pitchFamily="18" charset="0"/>
              <a:cs typeface="Times New Roman" pitchFamily="18" charset="0"/>
            </a:endParaRPr>
          </a:p>
          <a:p>
            <a:pPr marL="0" indent="0">
              <a:buNone/>
            </a:pPr>
            <a:endParaRPr lang="en-IN" sz="2200"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a:xfrm>
            <a:off x="10330903" y="6217920"/>
            <a:ext cx="914400" cy="365125"/>
          </a:xfrm>
        </p:spPr>
        <p:txBody>
          <a:bodyPr>
            <a:normAutofit lnSpcReduction="10000"/>
          </a:bodyPr>
          <a:lstStyle/>
          <a:p>
            <a:pPr>
              <a:spcAft>
                <a:spcPts val="600"/>
              </a:spcAft>
            </a:pPr>
            <a:fld id="{26AD20E6-394B-4DF0-96A5-9647FF39C943}" type="slidenum">
              <a:rPr lang="en-IN">
                <a:solidFill>
                  <a:prstClr val="black">
                    <a:lumMod val="50000"/>
                    <a:lumOff val="50000"/>
                  </a:prstClr>
                </a:solidFill>
              </a:rPr>
              <a:pPr>
                <a:spcAft>
                  <a:spcPts val="600"/>
                </a:spcAft>
              </a:pPr>
              <a:t>14</a:t>
            </a:fld>
            <a:endParaRPr lang="en-IN">
              <a:solidFill>
                <a:prstClr val="black">
                  <a:lumMod val="50000"/>
                  <a:lumOff val="50000"/>
                </a:prstClr>
              </a:solidFill>
            </a:endParaRPr>
          </a:p>
        </p:txBody>
      </p:sp>
      <p:cxnSp>
        <p:nvCxnSpPr>
          <p:cNvPr id="31" name="Straight Connector 3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023" y="2811104"/>
            <a:ext cx="3366480" cy="1709540"/>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678873" y="658292"/>
            <a:ext cx="10972800" cy="1066800"/>
          </a:xfrm>
        </p:spPr>
        <p:txBody>
          <a:bodyPr/>
          <a:lstStyle/>
          <a:p>
            <a:pPr algn="ctr"/>
            <a:r>
              <a:rPr lang="en-IN" b="1" dirty="0">
                <a:latin typeface="Times New Roman" pitchFamily="18" charset="0"/>
                <a:cs typeface="Times New Roman" pitchFamily="18" charset="0"/>
              </a:rPr>
              <a:t>CONCLUSION</a:t>
            </a:r>
          </a:p>
        </p:txBody>
      </p:sp>
      <p:graphicFrame>
        <p:nvGraphicFramePr>
          <p:cNvPr id="8" name="Content Placeholder 2">
            <a:extLst>
              <a:ext uri="{FF2B5EF4-FFF2-40B4-BE49-F238E27FC236}">
                <a16:creationId xmlns:a16="http://schemas.microsoft.com/office/drawing/2014/main" id="{D163A262-45A2-ECE8-4796-2FF194648DA4}"/>
              </a:ext>
            </a:extLst>
          </p:cNvPr>
          <p:cNvGraphicFramePr>
            <a:graphicFrameLocks noGrp="1"/>
          </p:cNvGraphicFramePr>
          <p:nvPr>
            <p:ph idx="1"/>
            <p:extLst>
              <p:ext uri="{D42A27DB-BD31-4B8C-83A1-F6EECF244321}">
                <p14:modId xmlns:p14="http://schemas.microsoft.com/office/powerpoint/2010/main" val="3769333776"/>
              </p:ext>
            </p:extLst>
          </p:nvPr>
        </p:nvGraphicFramePr>
        <p:xfrm>
          <a:off x="796637"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latin typeface="Times New Roman" pitchFamily="18" charset="0"/>
                <a:cs typeface="Times New Roman" pitchFamily="18" charset="0"/>
              </a:rPr>
              <a:t>REFERENCES</a:t>
            </a:r>
            <a:r>
              <a:rPr lang="en-IN" b="1" dirty="0"/>
              <a:t>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a:bodyPr>
          <a:lstStyle/>
          <a:p>
            <a:pPr marL="0" indent="0">
              <a:buNone/>
            </a:pPr>
            <a:r>
              <a:rPr lang="en-US" sz="2400" dirty="0">
                <a:latin typeface="Times New Roman" pitchFamily="18" charset="0"/>
                <a:cs typeface="Times New Roman" pitchFamily="18" charset="0"/>
              </a:rPr>
              <a:t>“About the NAM - National Academy of Medicine.” Accessed June 20, 2022. </a:t>
            </a:r>
            <a:r>
              <a:rPr lang="en-US" sz="2400" dirty="0">
                <a:latin typeface="Times New Roman" pitchFamily="18" charset="0"/>
                <a:cs typeface="Times New Roman" pitchFamily="18" charset="0"/>
                <a:hlinkClick r:id="rId2"/>
              </a:rPr>
              <a:t>https://nam.edu/about-the-nam/</a:t>
            </a:r>
            <a:r>
              <a:rPr lang="en-US" sz="2400" dirty="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Joint Commission International and Joint Commission on Accreditation of Healthcare Organizations. </a:t>
            </a:r>
            <a:r>
              <a:rPr lang="en-US" sz="2400" i="1" dirty="0">
                <a:latin typeface="Times New Roman" pitchFamily="18" charset="0"/>
                <a:cs typeface="Times New Roman" pitchFamily="18" charset="0"/>
              </a:rPr>
              <a:t>Joint Commission International Accreditation Standards for Hospitals: Including Standards for Academic Medical Center Hospitals</a:t>
            </a:r>
            <a:r>
              <a:rPr lang="en-US" sz="2400" dirty="0">
                <a:latin typeface="Times New Roman" pitchFamily="18" charset="0"/>
                <a:cs typeface="Times New Roman" pitchFamily="18" charset="0"/>
              </a:rPr>
              <a:t>, 2020.</a:t>
            </a:r>
          </a:p>
          <a:p>
            <a:pPr marL="0" indent="0">
              <a:buNone/>
            </a:pPr>
            <a:r>
              <a:rPr lang="en-US" sz="2400" dirty="0" err="1">
                <a:latin typeface="Times New Roman" pitchFamily="18" charset="0"/>
                <a:cs typeface="Times New Roman" pitchFamily="18" charset="0"/>
              </a:rPr>
              <a:t>Ananya</a:t>
            </a:r>
            <a:r>
              <a:rPr lang="en-US" sz="2400" dirty="0">
                <a:latin typeface="Times New Roman" pitchFamily="18" charset="0"/>
                <a:cs typeface="Times New Roman" pitchFamily="18" charset="0"/>
              </a:rPr>
              <a:t>, R., </a:t>
            </a:r>
            <a:r>
              <a:rPr lang="en-US" sz="2400" dirty="0" err="1">
                <a:latin typeface="Times New Roman" pitchFamily="18" charset="0"/>
                <a:cs typeface="Times New Roman" pitchFamily="18" charset="0"/>
              </a:rPr>
              <a:t>Sagarika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Kamath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Ashalata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Pati</a:t>
            </a:r>
            <a:r>
              <a:rPr lang="en-US" sz="2400" dirty="0">
                <a:latin typeface="Times New Roman" pitchFamily="18" charset="0"/>
                <a:cs typeface="Times New Roman" pitchFamily="18" charset="0"/>
              </a:rPr>
              <a:t>, Amrita Sharma, </a:t>
            </a:r>
            <a:r>
              <a:rPr lang="en-US" sz="2400" dirty="0" err="1">
                <a:latin typeface="Times New Roman" pitchFamily="18" charset="0"/>
                <a:cs typeface="Times New Roman" pitchFamily="18" charset="0"/>
              </a:rPr>
              <a:t>Aswathi</a:t>
            </a:r>
            <a:r>
              <a:rPr lang="en-US" sz="2400" dirty="0">
                <a:latin typeface="Times New Roman" pitchFamily="18" charset="0"/>
                <a:cs typeface="Times New Roman" pitchFamily="18" charset="0"/>
              </a:rPr>
              <a:t> Raj, </a:t>
            </a:r>
            <a:r>
              <a:rPr lang="en-US" sz="2400" dirty="0" err="1">
                <a:latin typeface="Times New Roman" pitchFamily="18" charset="0"/>
                <a:cs typeface="Times New Roman" pitchFamily="18" charset="0"/>
              </a:rPr>
              <a:t>Biju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Soman</a:t>
            </a:r>
            <a:r>
              <a:rPr lang="en-US" sz="2400" dirty="0">
                <a:latin typeface="Times New Roman" pitchFamily="18" charset="0"/>
                <a:cs typeface="Times New Roman" pitchFamily="18" charset="0"/>
              </a:rPr>
              <a:t>, and Rajesh </a:t>
            </a:r>
            <a:r>
              <a:rPr lang="en-US" sz="2400" dirty="0" err="1">
                <a:latin typeface="Times New Roman" pitchFamily="18" charset="0"/>
                <a:cs typeface="Times New Roman" pitchFamily="18" charset="0"/>
              </a:rPr>
              <a:t>Kamath</a:t>
            </a:r>
            <a:r>
              <a:rPr lang="en-US" sz="2400" dirty="0">
                <a:latin typeface="Times New Roman" pitchFamily="18" charset="0"/>
                <a:cs typeface="Times New Roman" pitchFamily="18" charset="0"/>
              </a:rPr>
              <a:t>. “A Study on Adherence to International Patient Safety Goals in a Tertiary Care Cardiac Centre in India.” </a:t>
            </a:r>
            <a:r>
              <a:rPr lang="en-US" sz="2400" i="1" dirty="0">
                <a:latin typeface="Times New Roman" pitchFamily="18" charset="0"/>
                <a:cs typeface="Times New Roman" pitchFamily="18" charset="0"/>
              </a:rPr>
              <a:t>Medico-Legal Update</a:t>
            </a:r>
            <a:r>
              <a:rPr lang="en-US" sz="2400" dirty="0">
                <a:latin typeface="Times New Roman" pitchFamily="18" charset="0"/>
                <a:cs typeface="Times New Roman" pitchFamily="18" charset="0"/>
              </a:rPr>
              <a:t> 19, no. 2 (2019): 211. </a:t>
            </a:r>
            <a:r>
              <a:rPr lang="en-US" sz="2400" dirty="0">
                <a:latin typeface="Times New Roman" pitchFamily="18" charset="0"/>
                <a:cs typeface="Times New Roman" pitchFamily="18" charset="0"/>
                <a:hlinkClick r:id="rId3"/>
              </a:rPr>
              <a:t>https://doi.org/10.5958/0974-1283.2019.00174.9</a:t>
            </a:r>
            <a:r>
              <a:rPr lang="en-US" sz="2400" dirty="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Aziz, AR Abdul, and Nor </a:t>
            </a:r>
            <a:r>
              <a:rPr lang="en-US" sz="2400" dirty="0" err="1">
                <a:latin typeface="Times New Roman" pitchFamily="18" charset="0"/>
                <a:cs typeface="Times New Roman" pitchFamily="18" charset="0"/>
              </a:rPr>
              <a:t>Safina</a:t>
            </a:r>
            <a:r>
              <a:rPr lang="en-US" sz="2400" dirty="0">
                <a:latin typeface="Times New Roman" pitchFamily="18" charset="0"/>
                <a:cs typeface="Times New Roman" pitchFamily="18" charset="0"/>
              </a:rPr>
              <a:t> Am. “monitoring compliance to the sixth international patient safety goals :Malaysia perspective,” 2016, 12.</a:t>
            </a:r>
          </a:p>
          <a:p>
            <a:pPr marL="0" indent="0">
              <a:buNone/>
            </a:pPr>
            <a:endParaRPr lang="en-US" sz="2400" dirty="0">
              <a:latin typeface="Times New Roman" pitchFamily="18" charset="0"/>
              <a:cs typeface="Times New Roman" pitchFamily="18" charset="0"/>
            </a:endParaRPr>
          </a:p>
          <a:p>
            <a:pPr marL="0" indent="0">
              <a:buNone/>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normAutofit/>
          </a:bodyPr>
          <a:lstStyle/>
          <a:p>
            <a:pPr algn="ctr"/>
            <a:r>
              <a:rPr lang="en-IN" sz="2800" b="1" dirty="0">
                <a:latin typeface="Times New Roman" pitchFamily="18" charset="0"/>
                <a:cs typeface="Times New Roman" pitchFamily="18" charset="0"/>
              </a:rPr>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normAutofit/>
          </a:bodyPr>
          <a:lstStyle/>
          <a:p>
            <a:r>
              <a:rPr lang="en-IN" sz="2400" dirty="0">
                <a:latin typeface="Times New Roman" pitchFamily="18" charset="0"/>
                <a:cs typeface="Times New Roman" pitchFamily="18" charset="0"/>
              </a:rPr>
              <a:t>Regular training and update sessions for every employee for their regular up gradation about quality parameters.</a:t>
            </a:r>
          </a:p>
          <a:p>
            <a:r>
              <a:rPr lang="en-IN" sz="2400" dirty="0">
                <a:latin typeface="Times New Roman" pitchFamily="18" charset="0"/>
                <a:cs typeface="Times New Roman" pitchFamily="18" charset="0"/>
              </a:rPr>
              <a:t>Staff should be sensitized about the fall risk involved due to non compliance of strap belt on wheelchairs.</a:t>
            </a:r>
          </a:p>
          <a:p>
            <a:r>
              <a:rPr lang="en-IN" sz="2400" dirty="0">
                <a:latin typeface="Times New Roman" pitchFamily="18" charset="0"/>
                <a:cs typeface="Times New Roman" pitchFamily="18" charset="0"/>
              </a:rPr>
              <a:t>Regular audits of documentation should be done and the respected team should be trained accordingly.</a:t>
            </a:r>
          </a:p>
          <a:p>
            <a:r>
              <a:rPr lang="en-IN" sz="2400" dirty="0">
                <a:latin typeface="Times New Roman" pitchFamily="18" charset="0"/>
                <a:cs typeface="Times New Roman" pitchFamily="18" charset="0"/>
              </a:rPr>
              <a:t>Staff should be sensitized about the hospital acquired infection and importance of five moments of hand hygiene.</a:t>
            </a:r>
          </a:p>
          <a:p>
            <a:endParaRPr lang="en-IN" sz="2400"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normAutofit/>
          </a:bodyPr>
          <a:lstStyle/>
          <a:p>
            <a:pPr algn="ctr"/>
            <a:r>
              <a:rPr lang="en-IN" sz="3200" b="1" dirty="0">
                <a:latin typeface="Times New Roman" pitchFamily="18" charset="0"/>
                <a:cs typeface="Times New Roman" pitchFamily="18" charset="0"/>
              </a:rPr>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normAutofit/>
          </a:bodyPr>
          <a:lstStyle/>
          <a:p>
            <a:pPr algn="ctr"/>
            <a:r>
              <a:rPr lang="en-IN" dirty="0"/>
              <a:t>What did you learn (skill/ topic)?</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half" idx="3"/>
          </p:nvPr>
        </p:nvSpPr>
        <p:spPr/>
        <p:txBody>
          <a:bodyPr>
            <a:normAutofit/>
          </a:bodyPr>
          <a:lstStyle/>
          <a:p>
            <a:pPr algn="ctr"/>
            <a:r>
              <a:rPr lang="en-IN" dirty="0"/>
              <a:t>Overall self comments on Dissertation</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quarter" idx="2"/>
          </p:nvPr>
        </p:nvSpPr>
        <p:spPr/>
        <p:txBody>
          <a:bodyPr>
            <a:normAutofit/>
          </a:bodyPr>
          <a:lstStyle/>
          <a:p>
            <a:r>
              <a:rPr lang="en-IN" sz="1800" dirty="0">
                <a:latin typeface="Times New Roman" pitchFamily="18" charset="0"/>
                <a:cs typeface="Times New Roman" pitchFamily="18" charset="0"/>
              </a:rPr>
              <a:t>Medical record audit</a:t>
            </a:r>
          </a:p>
          <a:p>
            <a:r>
              <a:rPr lang="en-IN" sz="1800" dirty="0">
                <a:latin typeface="Times New Roman" pitchFamily="18" charset="0"/>
                <a:cs typeface="Times New Roman" pitchFamily="18" charset="0"/>
              </a:rPr>
              <a:t>Audit of International Patient Safety Goal (IPSG)</a:t>
            </a:r>
          </a:p>
          <a:p>
            <a:r>
              <a:rPr lang="en-IN" sz="1800" dirty="0">
                <a:latin typeface="Times New Roman" pitchFamily="18" charset="0"/>
                <a:cs typeface="Times New Roman" pitchFamily="18" charset="0"/>
              </a:rPr>
              <a:t>Data record &amp; analysis</a:t>
            </a:r>
          </a:p>
          <a:p>
            <a:pPr marL="0" indent="0">
              <a:buNone/>
            </a:pPr>
            <a:endParaRPr lang="en-IN" sz="1800" dirty="0">
              <a:latin typeface="Times New Roman" pitchFamily="18" charset="0"/>
              <a:cs typeface="Times New Roman" pitchFamily="18" charset="0"/>
            </a:endParaRP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normAutofit/>
          </a:bodyPr>
          <a:lstStyle/>
          <a:p>
            <a:r>
              <a:rPr lang="en-US" sz="1800" dirty="0">
                <a:latin typeface="Times New Roman" pitchFamily="18" charset="0"/>
                <a:cs typeface="Times New Roman" pitchFamily="18" charset="0"/>
              </a:rPr>
              <a:t>It was a great learning experience.</a:t>
            </a:r>
            <a:endParaRPr lang="en-US" sz="2400" dirty="0">
              <a:latin typeface="Times New Roman" pitchFamily="18" charset="0"/>
              <a:cs typeface="Times New Roman" pitchFamily="18" charset="0"/>
            </a:endParaRP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1"/>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itchFamily="18" charset="0"/>
                <a:cs typeface="Times New Roman" pitchFamily="18" charset="0"/>
              </a:rPr>
              <a:t>PICTORIAL JOURNEY </a:t>
            </a:r>
          </a:p>
        </p:txBody>
      </p:sp>
      <p:pic>
        <p:nvPicPr>
          <p:cNvPr id="3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4369" y="2249488"/>
            <a:ext cx="3243262" cy="4324350"/>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dirty="0" smtClean="0"/>
              <a:t>19</a:t>
            </a:fld>
            <a:endParaRPr lang="en-IN" dirty="0"/>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SCREENSHOT OF APPROVAL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8073" y="2249488"/>
            <a:ext cx="1995853" cy="4324350"/>
          </a:xfrm>
        </p:spPr>
      </p:pic>
      <p:sp>
        <p:nvSpPr>
          <p:cNvPr id="5" name="Slide Number Placeholder 4"/>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314888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itchFamily="18" charset="0"/>
                <a:cs typeface="Times New Roman" pitchFamily="18" charset="0"/>
              </a:rPr>
              <a:t>PICTORIAL JOURNEY </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4369" y="2249488"/>
            <a:ext cx="3243262" cy="4324350"/>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spTree>
    <p:extLst>
      <p:ext uri="{BB962C8B-B14F-4D97-AF65-F5344CB8AC3E}">
        <p14:creationId xmlns:p14="http://schemas.microsoft.com/office/powerpoint/2010/main" val="411228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INTRODUCTION</a:t>
            </a:r>
          </a:p>
        </p:txBody>
      </p:sp>
      <p:sp>
        <p:nvSpPr>
          <p:cNvPr id="3" name="Content Placeholder 2"/>
          <p:cNvSpPr>
            <a:spLocks noGrp="1"/>
          </p:cNvSpPr>
          <p:nvPr>
            <p:ph idx="1"/>
          </p:nvPr>
        </p:nvSpPr>
        <p:spPr/>
        <p:txBody>
          <a:bodyPr>
            <a:normAutofit/>
          </a:bodyPr>
          <a:lstStyle/>
          <a:p>
            <a:pPr>
              <a:buFont typeface="Wingdings" pitchFamily="2" charset="2"/>
              <a:buChar char="q"/>
            </a:pPr>
            <a:r>
              <a:rPr lang="en-US" sz="2000" dirty="0">
                <a:latin typeface="Times New Roman" pitchFamily="18" charset="0"/>
                <a:cs typeface="Times New Roman" pitchFamily="18" charset="0"/>
              </a:rPr>
              <a:t>All healthcare organizations have patient safety as their first priority. The prevention of patient injury is referred to as patient safety (IOM). It involves minimizing dangerous behaviors within the healthcare system and implementing best practices that have been proved to produce the best results for patients. </a:t>
            </a:r>
          </a:p>
          <a:p>
            <a:pPr>
              <a:buFont typeface="Wingdings" pitchFamily="2" charset="2"/>
              <a:buChar char="q"/>
            </a:pPr>
            <a:r>
              <a:rPr lang="en-US" sz="2000" dirty="0">
                <a:latin typeface="Times New Roman" pitchFamily="18" charset="0"/>
                <a:cs typeface="Times New Roman" pitchFamily="18" charset="0"/>
              </a:rPr>
              <a:t>The National Quality Forum and the Joint Commission work together to manage the enormous attention and effort focused on enhancing patient safety and quality. Joint Commission International (JCI) is the only Collaborating Centre for Patient Safety recognized by the World Health Organization. (5)</a:t>
            </a:r>
          </a:p>
          <a:p>
            <a:pPr>
              <a:buFont typeface="Wingdings" pitchFamily="2" charset="2"/>
              <a:buChar char="q"/>
            </a:pPr>
            <a:r>
              <a:rPr lang="en-US" sz="2000" dirty="0">
                <a:latin typeface="Times New Roman" pitchFamily="18" charset="0"/>
                <a:cs typeface="Times New Roman" pitchFamily="18" charset="0"/>
              </a:rPr>
              <a:t>Joint Commission International is a non-profit accreditation body with a U.S. base that develops standards and procedures to foster an organizational culture of ethics, safety, and quality. Its Gold Seal of Approval, which it considers to be the pinnacle of patient safety and quality, is given to organizations that consistently strive to improve patient care processes and results.(9)</a:t>
            </a:r>
          </a:p>
          <a:p>
            <a:pPr>
              <a:buFont typeface="Wingdings" pitchFamily="2" charset="2"/>
              <a:buChar char="q"/>
            </a:pPr>
            <a:endParaRPr lang="en-US" sz="1600" dirty="0"/>
          </a:p>
          <a:p>
            <a:pPr>
              <a:buFont typeface="Wingdings" pitchFamily="2" charset="2"/>
              <a:buChar char="q"/>
            </a:pPr>
            <a:endParaRPr lang="en-US" sz="1600" dirty="0"/>
          </a:p>
          <a:p>
            <a:pPr>
              <a:buFont typeface="Wingdings" pitchFamily="2" charset="2"/>
              <a:buChar char="q"/>
            </a:pPr>
            <a:endParaRPr lang="en-US" sz="1600" dirty="0">
              <a:latin typeface="Times New Roman" pitchFamily="18" charset="0"/>
              <a:cs typeface="Times New Roman" pitchFamily="18" charset="0"/>
            </a:endParaRPr>
          </a:p>
          <a:p>
            <a:pPr>
              <a:buFont typeface="Wingdings" pitchFamily="2" charset="2"/>
              <a:buChar char="q"/>
            </a:pPr>
            <a:endParaRPr lang="en-US" sz="1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685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6167007" y="304495"/>
            <a:ext cx="5244301" cy="1538130"/>
          </a:xfrm>
        </p:spPr>
        <p:txBody>
          <a:bodyPr>
            <a:normAutofit/>
          </a:bodyPr>
          <a:lstStyle/>
          <a:p>
            <a:r>
              <a:rPr lang="en-IN" b="1" dirty="0">
                <a:latin typeface="+mn-lt"/>
              </a:rPr>
              <a:t>INTRODUCTION </a:t>
            </a:r>
            <a:endParaRPr lang="en-IN" b="1">
              <a:latin typeface="+mn-lt"/>
            </a:endParaRP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5911158" y="2059884"/>
            <a:ext cx="5743085" cy="4663417"/>
          </a:xfrm>
        </p:spPr>
        <p:txBody>
          <a:bodyPr vert="horz" lIns="91440" tIns="45720" rIns="91440" bIns="45720" rtlCol="0" anchor="t">
            <a:noAutofit/>
          </a:bodyPr>
          <a:lstStyle/>
          <a:p>
            <a:pPr>
              <a:buFont typeface="Wingdings" pitchFamily="2" charset="2"/>
              <a:buChar char="q"/>
            </a:pPr>
            <a:endParaRPr lang="en-US" sz="1600" dirty="0">
              <a:latin typeface="Times New Roman"/>
              <a:cs typeface="Times New Roman"/>
            </a:endParaRPr>
          </a:p>
          <a:p>
            <a:pPr>
              <a:buFont typeface="Wingdings" pitchFamily="2" charset="2"/>
              <a:buChar char="q"/>
            </a:pPr>
            <a:r>
              <a:rPr lang="en-US" sz="1600" dirty="0">
                <a:latin typeface="Times New Roman" pitchFamily="18" charset="0"/>
                <a:cs typeface="Times New Roman" pitchFamily="18" charset="0"/>
              </a:rPr>
              <a:t>Mission of JCI: To provide health care certification and related services that promote performance improvement in healthcare organizations in order to continuously improve the safety and quality of care given to the public</a:t>
            </a:r>
          </a:p>
          <a:p>
            <a:pPr>
              <a:buFont typeface="Wingdings" pitchFamily="2" charset="2"/>
              <a:buChar char="q"/>
            </a:pPr>
            <a:r>
              <a:rPr lang="en-US" sz="1600" dirty="0">
                <a:latin typeface="Times New Roman" pitchFamily="18" charset="0"/>
                <a:cs typeface="Times New Roman" pitchFamily="18" charset="0"/>
              </a:rPr>
              <a:t>The first and most important criterion of JCI is the International Patient Safety Goal (IPSG). </a:t>
            </a:r>
          </a:p>
          <a:p>
            <a:pPr>
              <a:buFont typeface="Wingdings" pitchFamily="2" charset="2"/>
              <a:buChar char="q"/>
            </a:pPr>
            <a:r>
              <a:rPr lang="en-US" sz="1600" dirty="0">
                <a:latin typeface="Times New Roman" pitchFamily="18" charset="0"/>
                <a:cs typeface="Times New Roman" pitchFamily="18" charset="0"/>
              </a:rPr>
              <a:t>The International Patient Safety Goals are designed to encourage certain enhancements in patient safety. The objectives identify areas of healthcare that are problematic and outline evidence-based, expert-based consensus solutions to the issues. Understanding that providing safe, high-quality services depends on solid system design.</a:t>
            </a:r>
          </a:p>
          <a:p>
            <a:pPr marL="457200" lvl="1" indent="0">
              <a:buNone/>
            </a:pPr>
            <a:endParaRPr lang="en-US" sz="1300" dirty="0">
              <a:latin typeface="+mj-lt"/>
            </a:endParaRPr>
          </a:p>
          <a:p>
            <a:pPr marL="514350" indent="-514350">
              <a:buFont typeface="+mj-lt"/>
              <a:buAutoNum type="romanUcPeriod"/>
            </a:pPr>
            <a:endParaRPr lang="en-US" sz="1300" dirty="0">
              <a:latin typeface="+mj-lt"/>
            </a:endParaRPr>
          </a:p>
          <a:p>
            <a:pPr>
              <a:buFont typeface="Wingdings" pitchFamily="2" charset="2"/>
              <a:buChar char="q"/>
            </a:pPr>
            <a:endParaRPr lang="en-IN" sz="1300" dirty="0">
              <a:latin typeface="+mj-lt"/>
            </a:endParaRP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normAutofit/>
          </a:bodyPr>
          <a:lstStyle/>
          <a:p>
            <a:pPr>
              <a:spcAft>
                <a:spcPts val="600"/>
              </a:spcAft>
            </a:pPr>
            <a:fld id="{26AD20E6-394B-4DF0-96A5-9647FF39C943}" type="slidenum">
              <a:rPr lang="en-IN">
                <a:solidFill>
                  <a:prstClr val="black">
                    <a:tint val="75000"/>
                  </a:prstClr>
                </a:solidFill>
              </a:rPr>
              <a:pPr>
                <a:spcAft>
                  <a:spcPts val="600"/>
                </a:spcAft>
              </a:pPr>
              <a:t>4</a:t>
            </a:fld>
            <a:endParaRPr lang="en-IN">
              <a:solidFill>
                <a:prstClr val="black">
                  <a:tint val="75000"/>
                </a:prstClr>
              </a:solidFill>
            </a:endParaRPr>
          </a:p>
        </p:txBody>
      </p:sp>
      <p:sp>
        <p:nvSpPr>
          <p:cNvPr id="54"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2594953"/>
            <a:ext cx="3267942" cy="1659501"/>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8292-8972-DC37-52DB-2B7213959A8C}"/>
              </a:ext>
            </a:extLst>
          </p:cNvPr>
          <p:cNvSpPr>
            <a:spLocks noGrp="1"/>
          </p:cNvSpPr>
          <p:nvPr>
            <p:ph type="title"/>
          </p:nvPr>
        </p:nvSpPr>
        <p:spPr>
          <a:xfrm>
            <a:off x="838200" y="365125"/>
            <a:ext cx="10515600" cy="966130"/>
          </a:xfrm>
        </p:spPr>
        <p:txBody>
          <a:bodyPr/>
          <a:lstStyle/>
          <a:p>
            <a:r>
              <a:rPr lang="en-GB" b="1" dirty="0">
                <a:latin typeface="+mn-lt"/>
                <a:cs typeface="Times New Roman" pitchFamily="18" charset="0"/>
              </a:rPr>
              <a:t>IPSG HAS SIX GOALS:</a:t>
            </a:r>
          </a:p>
        </p:txBody>
      </p:sp>
      <p:pic>
        <p:nvPicPr>
          <p:cNvPr id="6" name="Picture 6" descr="A picture containing bed, indoor, person, hospital room&#10;&#10;Description automatically generated">
            <a:extLst>
              <a:ext uri="{FF2B5EF4-FFF2-40B4-BE49-F238E27FC236}">
                <a16:creationId xmlns:a16="http://schemas.microsoft.com/office/drawing/2014/main" id="{94D77639-D099-0235-BD33-243B9B17CB73}"/>
              </a:ext>
            </a:extLst>
          </p:cNvPr>
          <p:cNvPicPr>
            <a:picLocks noGrp="1" noChangeAspect="1"/>
          </p:cNvPicPr>
          <p:nvPr>
            <p:ph idx="1"/>
          </p:nvPr>
        </p:nvPicPr>
        <p:blipFill>
          <a:blip r:embed="rId2"/>
          <a:stretch>
            <a:fillRect/>
          </a:stretch>
        </p:blipFill>
        <p:spPr>
          <a:xfrm>
            <a:off x="732841" y="1825625"/>
            <a:ext cx="3034432" cy="2209111"/>
          </a:xfrm>
        </p:spPr>
      </p:pic>
      <p:sp>
        <p:nvSpPr>
          <p:cNvPr id="5" name="Slide Number Placeholder 4">
            <a:extLst>
              <a:ext uri="{FF2B5EF4-FFF2-40B4-BE49-F238E27FC236}">
                <a16:creationId xmlns:a16="http://schemas.microsoft.com/office/drawing/2014/main" id="{F314546E-9AE6-A06A-B4F7-6A53FF280F72}"/>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7" name="Picture 7">
            <a:extLst>
              <a:ext uri="{FF2B5EF4-FFF2-40B4-BE49-F238E27FC236}">
                <a16:creationId xmlns:a16="http://schemas.microsoft.com/office/drawing/2014/main" id="{5D6E12B2-FA05-69E2-DFFC-01C074FEDBE8}"/>
              </a:ext>
            </a:extLst>
          </p:cNvPr>
          <p:cNvPicPr>
            <a:picLocks noChangeAspect="1"/>
          </p:cNvPicPr>
          <p:nvPr/>
        </p:nvPicPr>
        <p:blipFill>
          <a:blip r:embed="rId3"/>
          <a:stretch>
            <a:fillRect/>
          </a:stretch>
        </p:blipFill>
        <p:spPr>
          <a:xfrm>
            <a:off x="4273042" y="1829339"/>
            <a:ext cx="3070823" cy="2149773"/>
          </a:xfrm>
          <a:prstGeom prst="rect">
            <a:avLst/>
          </a:prstGeom>
        </p:spPr>
      </p:pic>
      <p:pic>
        <p:nvPicPr>
          <p:cNvPr id="8" name="Picture 8">
            <a:extLst>
              <a:ext uri="{FF2B5EF4-FFF2-40B4-BE49-F238E27FC236}">
                <a16:creationId xmlns:a16="http://schemas.microsoft.com/office/drawing/2014/main" id="{E8D8AB6B-BE96-A405-451F-3C53550C0CB9}"/>
              </a:ext>
            </a:extLst>
          </p:cNvPr>
          <p:cNvPicPr>
            <a:picLocks noChangeAspect="1"/>
          </p:cNvPicPr>
          <p:nvPr/>
        </p:nvPicPr>
        <p:blipFill>
          <a:blip r:embed="rId4"/>
          <a:stretch>
            <a:fillRect/>
          </a:stretch>
        </p:blipFill>
        <p:spPr>
          <a:xfrm>
            <a:off x="7766740" y="1829340"/>
            <a:ext cx="3113955" cy="2135397"/>
          </a:xfrm>
          <a:prstGeom prst="rect">
            <a:avLst/>
          </a:prstGeom>
        </p:spPr>
      </p:pic>
      <p:pic>
        <p:nvPicPr>
          <p:cNvPr id="9" name="Picture 9" descr="A picture containing hospital room, scene, room&#10;&#10;Description automatically generated">
            <a:extLst>
              <a:ext uri="{FF2B5EF4-FFF2-40B4-BE49-F238E27FC236}">
                <a16:creationId xmlns:a16="http://schemas.microsoft.com/office/drawing/2014/main" id="{DF99E34E-4AEC-DC08-F130-036EEE485F09}"/>
              </a:ext>
            </a:extLst>
          </p:cNvPr>
          <p:cNvPicPr>
            <a:picLocks noChangeAspect="1"/>
          </p:cNvPicPr>
          <p:nvPr/>
        </p:nvPicPr>
        <p:blipFill>
          <a:blip r:embed="rId5"/>
          <a:stretch>
            <a:fillRect/>
          </a:stretch>
        </p:blipFill>
        <p:spPr>
          <a:xfrm>
            <a:off x="736750" y="4273132"/>
            <a:ext cx="3026613" cy="2208001"/>
          </a:xfrm>
          <a:prstGeom prst="rect">
            <a:avLst/>
          </a:prstGeom>
        </p:spPr>
      </p:pic>
      <p:pic>
        <p:nvPicPr>
          <p:cNvPr id="10" name="Picture 10" descr="A picture containing diagram&#10;&#10;Description automatically generated">
            <a:extLst>
              <a:ext uri="{FF2B5EF4-FFF2-40B4-BE49-F238E27FC236}">
                <a16:creationId xmlns:a16="http://schemas.microsoft.com/office/drawing/2014/main" id="{EAF1F4BA-0455-BB84-E77B-4AA71A7DE311}"/>
              </a:ext>
            </a:extLst>
          </p:cNvPr>
          <p:cNvPicPr>
            <a:picLocks noChangeAspect="1"/>
          </p:cNvPicPr>
          <p:nvPr/>
        </p:nvPicPr>
        <p:blipFill>
          <a:blip r:embed="rId6"/>
          <a:stretch>
            <a:fillRect/>
          </a:stretch>
        </p:blipFill>
        <p:spPr>
          <a:xfrm>
            <a:off x="4267830" y="4278612"/>
            <a:ext cx="3081246" cy="2225794"/>
          </a:xfrm>
          <a:prstGeom prst="rect">
            <a:avLst/>
          </a:prstGeom>
        </p:spPr>
      </p:pic>
      <p:pic>
        <p:nvPicPr>
          <p:cNvPr id="11" name="Picture 11">
            <a:extLst>
              <a:ext uri="{FF2B5EF4-FFF2-40B4-BE49-F238E27FC236}">
                <a16:creationId xmlns:a16="http://schemas.microsoft.com/office/drawing/2014/main" id="{7DEEA219-33CB-C501-5AB6-FFC2DEB1B0CF}"/>
              </a:ext>
            </a:extLst>
          </p:cNvPr>
          <p:cNvPicPr>
            <a:picLocks noChangeAspect="1"/>
          </p:cNvPicPr>
          <p:nvPr/>
        </p:nvPicPr>
        <p:blipFill>
          <a:blip r:embed="rId7"/>
          <a:stretch>
            <a:fillRect/>
          </a:stretch>
        </p:blipFill>
        <p:spPr>
          <a:xfrm>
            <a:off x="7761977" y="4273493"/>
            <a:ext cx="3123480" cy="2207281"/>
          </a:xfrm>
          <a:prstGeom prst="rect">
            <a:avLst/>
          </a:prstGeom>
        </p:spPr>
      </p:pic>
      <p:sp>
        <p:nvSpPr>
          <p:cNvPr id="12" name="TextBox 11">
            <a:extLst>
              <a:ext uri="{FF2B5EF4-FFF2-40B4-BE49-F238E27FC236}">
                <a16:creationId xmlns:a16="http://schemas.microsoft.com/office/drawing/2014/main" id="{7A00D4DE-E23D-5A2E-4DDA-BC5BF1369CFB}"/>
              </a:ext>
            </a:extLst>
          </p:cNvPr>
          <p:cNvSpPr txBox="1"/>
          <p:nvPr/>
        </p:nvSpPr>
        <p:spPr>
          <a:xfrm>
            <a:off x="4278704" y="3329797"/>
            <a:ext cx="3088255" cy="64633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IMPROVE EFFECTIVE COMMUNICATION</a:t>
            </a:r>
          </a:p>
        </p:txBody>
      </p:sp>
      <p:sp>
        <p:nvSpPr>
          <p:cNvPr id="13" name="TextBox 12">
            <a:extLst>
              <a:ext uri="{FF2B5EF4-FFF2-40B4-BE49-F238E27FC236}">
                <a16:creationId xmlns:a16="http://schemas.microsoft.com/office/drawing/2014/main" id="{FD399220-4B3D-7F14-79F3-60F75A42A2A3}"/>
              </a:ext>
            </a:extLst>
          </p:cNvPr>
          <p:cNvSpPr txBox="1"/>
          <p:nvPr/>
        </p:nvSpPr>
        <p:spPr>
          <a:xfrm>
            <a:off x="740974" y="3415162"/>
            <a:ext cx="3045123" cy="64633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alibri"/>
                <a:cs typeface="Calibri"/>
              </a:rPr>
              <a:t>IDENTIFY PATIENTS CORRECTLY</a:t>
            </a:r>
          </a:p>
        </p:txBody>
      </p:sp>
      <p:sp>
        <p:nvSpPr>
          <p:cNvPr id="15" name="TextBox 14">
            <a:extLst>
              <a:ext uri="{FF2B5EF4-FFF2-40B4-BE49-F238E27FC236}">
                <a16:creationId xmlns:a16="http://schemas.microsoft.com/office/drawing/2014/main" id="{EE53D543-B7C7-05C9-4243-072924FFF2C2}"/>
              </a:ext>
            </a:extLst>
          </p:cNvPr>
          <p:cNvSpPr txBox="1"/>
          <p:nvPr/>
        </p:nvSpPr>
        <p:spPr>
          <a:xfrm>
            <a:off x="727495" y="6176513"/>
            <a:ext cx="3045124" cy="36933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ENSURE SAFE SURGERY</a:t>
            </a:r>
          </a:p>
        </p:txBody>
      </p:sp>
      <p:sp>
        <p:nvSpPr>
          <p:cNvPr id="16" name="TextBox 15">
            <a:extLst>
              <a:ext uri="{FF2B5EF4-FFF2-40B4-BE49-F238E27FC236}">
                <a16:creationId xmlns:a16="http://schemas.microsoft.com/office/drawing/2014/main" id="{8038D418-AC73-1C7C-84DB-F6E7C2CDE87B}"/>
              </a:ext>
            </a:extLst>
          </p:cNvPr>
          <p:cNvSpPr txBox="1"/>
          <p:nvPr/>
        </p:nvSpPr>
        <p:spPr>
          <a:xfrm>
            <a:off x="7771502" y="1833652"/>
            <a:ext cx="3131388" cy="64633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SAFETY OF HIGH-RISK MEDICATION</a:t>
            </a:r>
          </a:p>
        </p:txBody>
      </p:sp>
      <p:sp>
        <p:nvSpPr>
          <p:cNvPr id="18" name="TextBox 17">
            <a:extLst>
              <a:ext uri="{FF2B5EF4-FFF2-40B4-BE49-F238E27FC236}">
                <a16:creationId xmlns:a16="http://schemas.microsoft.com/office/drawing/2014/main" id="{07EEED8D-B002-9D65-00E0-C715BD77E8DE}"/>
              </a:ext>
            </a:extLst>
          </p:cNvPr>
          <p:cNvSpPr txBox="1"/>
          <p:nvPr/>
        </p:nvSpPr>
        <p:spPr>
          <a:xfrm>
            <a:off x="4264325" y="6190892"/>
            <a:ext cx="3088256" cy="36933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REDUCE RISK OF HAIs</a:t>
            </a:r>
          </a:p>
        </p:txBody>
      </p:sp>
      <p:sp>
        <p:nvSpPr>
          <p:cNvPr id="19" name="TextBox 18">
            <a:extLst>
              <a:ext uri="{FF2B5EF4-FFF2-40B4-BE49-F238E27FC236}">
                <a16:creationId xmlns:a16="http://schemas.microsoft.com/office/drawing/2014/main" id="{5AF8A2C0-FF29-4F22-CE9A-C2491E83473D}"/>
              </a:ext>
            </a:extLst>
          </p:cNvPr>
          <p:cNvSpPr txBox="1"/>
          <p:nvPr/>
        </p:nvSpPr>
        <p:spPr>
          <a:xfrm>
            <a:off x="7758023" y="5975230"/>
            <a:ext cx="3131388"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REDUCE RISK OF PATIENT HARM FROM FALL</a:t>
            </a:r>
          </a:p>
        </p:txBody>
      </p:sp>
    </p:spTree>
    <p:extLst>
      <p:ext uri="{BB962C8B-B14F-4D97-AF65-F5344CB8AC3E}">
        <p14:creationId xmlns:p14="http://schemas.microsoft.com/office/powerpoint/2010/main" val="100401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2">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047280" y="759805"/>
            <a:ext cx="10306520" cy="1325563"/>
          </a:xfrm>
        </p:spPr>
        <p:txBody>
          <a:bodyPr>
            <a:normAutofit/>
          </a:bodyPr>
          <a:lstStyle/>
          <a:p>
            <a:r>
              <a:rPr lang="en-IN" sz="4000" b="1">
                <a:solidFill>
                  <a:srgbClr val="FFFFFF"/>
                </a:solidFill>
                <a:latin typeface="+mn-lt"/>
              </a:rPr>
              <a:t>OBJECTIVE</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4806739" y="2494450"/>
            <a:ext cx="6851755" cy="4037611"/>
          </a:xfrm>
        </p:spPr>
        <p:txBody>
          <a:bodyPr vert="horz" lIns="91440" tIns="45720" rIns="91440" bIns="45720" rtlCol="0" anchor="t">
            <a:normAutofit/>
          </a:bodyPr>
          <a:lstStyle/>
          <a:p>
            <a:pPr marL="0" indent="0">
              <a:buNone/>
            </a:pPr>
            <a:r>
              <a:rPr lang="en-US" sz="1600" dirty="0">
                <a:latin typeface="Times New Roman"/>
                <a:cs typeface="Times New Roman"/>
              </a:rPr>
              <a:t>To assess the level of compliance of International Patient Safety Goals (IPSG) as per Joint Commission International Accreditation Standard (JCIA) in a tertiary care hospital.</a:t>
            </a:r>
          </a:p>
          <a:p>
            <a:pPr marL="0" indent="0">
              <a:buNone/>
            </a:pPr>
            <a:r>
              <a:rPr lang="en-US" sz="1600" b="1" dirty="0">
                <a:latin typeface="Times New Roman"/>
                <a:cs typeface="Times New Roman"/>
              </a:rPr>
              <a:t>SPECIFIC OBJECTIVE</a:t>
            </a:r>
            <a:endParaRPr lang="en-US" sz="1600" dirty="0">
              <a:latin typeface="Times New Roman"/>
              <a:cs typeface="Times New Roman"/>
            </a:endParaRPr>
          </a:p>
          <a:p>
            <a:pPr marL="0" indent="0">
              <a:buNone/>
            </a:pPr>
            <a:r>
              <a:rPr lang="en-US" sz="1600" dirty="0" err="1">
                <a:latin typeface="Times New Roman"/>
                <a:cs typeface="Times New Roman"/>
              </a:rPr>
              <a:t>i</a:t>
            </a:r>
            <a:r>
              <a:rPr lang="en-US" sz="1600" dirty="0">
                <a:latin typeface="Times New Roman"/>
                <a:cs typeface="Times New Roman"/>
              </a:rPr>
              <a:t>. To study compliance to correct patient identification.</a:t>
            </a:r>
          </a:p>
          <a:p>
            <a:pPr marL="0" indent="0">
              <a:buNone/>
            </a:pPr>
            <a:r>
              <a:rPr lang="en-US" sz="1600" dirty="0">
                <a:latin typeface="Times New Roman"/>
                <a:cs typeface="Times New Roman"/>
              </a:rPr>
              <a:t>ii. To assess compliance to effective communication in the hospital.</a:t>
            </a:r>
          </a:p>
          <a:p>
            <a:pPr marL="0" indent="0">
              <a:buNone/>
            </a:pPr>
            <a:r>
              <a:rPr lang="en-US" sz="1600" dirty="0">
                <a:latin typeface="Times New Roman"/>
                <a:cs typeface="Times New Roman"/>
              </a:rPr>
              <a:t>iii. To study compliance to safety of high alert medications.</a:t>
            </a:r>
          </a:p>
          <a:p>
            <a:pPr marL="0" indent="0">
              <a:buNone/>
            </a:pPr>
            <a:r>
              <a:rPr lang="en-US" sz="1600" dirty="0">
                <a:latin typeface="Times New Roman"/>
                <a:cs typeface="Times New Roman"/>
              </a:rPr>
              <a:t>iv. To study compliance to ensure patients safe surgery.</a:t>
            </a:r>
          </a:p>
          <a:p>
            <a:pPr marL="0" indent="0">
              <a:buNone/>
            </a:pPr>
            <a:r>
              <a:rPr lang="en-US" sz="1600" dirty="0">
                <a:latin typeface="Times New Roman"/>
                <a:cs typeface="Times New Roman"/>
              </a:rPr>
              <a:t>v. To study compliance towards reducing risk of Health care associated infections.</a:t>
            </a:r>
          </a:p>
          <a:p>
            <a:pPr marL="0" indent="0">
              <a:buNone/>
            </a:pPr>
            <a:r>
              <a:rPr lang="en-US" sz="1600" dirty="0">
                <a:latin typeface="Times New Roman"/>
                <a:cs typeface="Times New Roman"/>
              </a:rPr>
              <a:t>vi. To assess compliance of patients and other vulnerable patients towards prevention of falls.</a:t>
            </a:r>
            <a:endParaRPr lang="en-IN" sz="1600" dirty="0">
              <a:latin typeface="Times New Roman"/>
              <a:cs typeface="Times New Roman"/>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0707624" y="6382512"/>
            <a:ext cx="685800" cy="320040"/>
          </a:xfrm>
        </p:spPr>
        <p:txBody>
          <a:bodyPr>
            <a:normAutofit/>
          </a:bodyPr>
          <a:lstStyle/>
          <a:p>
            <a:pPr>
              <a:spcAft>
                <a:spcPts val="600"/>
              </a:spcAft>
            </a:pPr>
            <a:fld id="{26AD20E6-394B-4DF0-96A5-9647FF39C943}" type="slidenum">
              <a:rPr lang="en-IN" sz="1000"/>
              <a:pPr>
                <a:spcAft>
                  <a:spcPts val="600"/>
                </a:spcAft>
              </a:pPr>
              <a:t>6</a:t>
            </a:fld>
            <a:endParaRPr lang="en-IN" sz="1000"/>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02" y="3516588"/>
            <a:ext cx="3209779" cy="1629966"/>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5"/>
            <a:ext cx="10515600" cy="1103457"/>
          </a:xfrm>
        </p:spPr>
        <p:txBody>
          <a:bodyPr/>
          <a:lstStyle/>
          <a:p>
            <a:pPr algn="ctr"/>
            <a:r>
              <a:rPr lang="en-IN" b="1" dirty="0">
                <a:latin typeface="+mn-lt"/>
              </a:rPr>
              <a:t>METHODOLOGY</a:t>
            </a:r>
            <a:r>
              <a:rPr lang="en-IN" b="1" dirty="0"/>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marL="0" indent="0">
              <a:buNone/>
            </a:pPr>
            <a:r>
              <a:rPr lang="en-US" sz="2200" b="1" dirty="0">
                <a:latin typeface="Times New Roman" pitchFamily="18" charset="0"/>
                <a:cs typeface="Times New Roman" pitchFamily="18" charset="0"/>
              </a:rPr>
              <a:t>STUDY AREA:</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Super Specialty Tertiary Care Hospital</a:t>
            </a:r>
          </a:p>
          <a:p>
            <a:pPr marL="0" indent="0">
              <a:buNone/>
            </a:pPr>
            <a:r>
              <a:rPr lang="en-US" sz="2200" b="1" dirty="0">
                <a:latin typeface="Times New Roman" pitchFamily="18" charset="0"/>
                <a:cs typeface="Times New Roman" pitchFamily="18" charset="0"/>
              </a:rPr>
              <a:t>STUDY DESIGN:</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Descriptive and Cross sectional study design</a:t>
            </a:r>
          </a:p>
          <a:p>
            <a:pPr marL="0" indent="0">
              <a:buNone/>
            </a:pPr>
            <a:r>
              <a:rPr lang="en-US" sz="2200" b="1" dirty="0">
                <a:latin typeface="Times New Roman" pitchFamily="18" charset="0"/>
                <a:cs typeface="Times New Roman" pitchFamily="18" charset="0"/>
              </a:rPr>
              <a:t>STUDY PERIOD:</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3 months</a:t>
            </a:r>
          </a:p>
          <a:p>
            <a:pPr marL="0" indent="0">
              <a:buNone/>
            </a:pPr>
            <a:r>
              <a:rPr lang="en-US" sz="2200" b="1" dirty="0">
                <a:latin typeface="Times New Roman" pitchFamily="18" charset="0"/>
                <a:cs typeface="Times New Roman" pitchFamily="18" charset="0"/>
              </a:rPr>
              <a:t>STUDY TOOL:</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IPSG audit tools checklist from hospital (Combination of  six checklist)</a:t>
            </a:r>
          </a:p>
          <a:p>
            <a:pPr marL="0" indent="0">
              <a:buNone/>
            </a:pPr>
            <a:r>
              <a:rPr lang="en-US" sz="2200" b="1" dirty="0">
                <a:latin typeface="Times New Roman" pitchFamily="18" charset="0"/>
                <a:cs typeface="Times New Roman" pitchFamily="18" charset="0"/>
              </a:rPr>
              <a:t>SAMPLING TECHNIQUE:</a:t>
            </a:r>
          </a:p>
          <a:p>
            <a:pPr marL="0" indent="0">
              <a:buNone/>
            </a:pPr>
            <a:r>
              <a:rPr lang="en-US" sz="2200" dirty="0">
                <a:latin typeface="Times New Roman" pitchFamily="18" charset="0"/>
                <a:cs typeface="Times New Roman" pitchFamily="18" charset="0"/>
              </a:rPr>
              <a:t>Simple Random sampling technique was used.</a:t>
            </a:r>
          </a:p>
          <a:p>
            <a:pPr marL="0" indent="0">
              <a:buNone/>
            </a:pPr>
            <a:endParaRPr lang="en-US" sz="2200" dirty="0">
              <a:latin typeface="Times New Roman" pitchFamily="18" charset="0"/>
              <a:cs typeface="Times New Roman" pitchFamily="18" charset="0"/>
            </a:endParaRPr>
          </a:p>
          <a:p>
            <a:endParaRPr lang="en-US" sz="2000" dirty="0">
              <a:latin typeface="+mj-lt"/>
            </a:endParaRPr>
          </a:p>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latin typeface="+mn-lt"/>
              </a:rPr>
              <a:t>METHODOLOGY</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825624"/>
            <a:ext cx="10515600" cy="4575175"/>
          </a:xfrm>
        </p:spPr>
        <p:txBody>
          <a:bodyPr>
            <a:normAutofit/>
          </a:bodyPr>
          <a:lstStyle/>
          <a:p>
            <a:pPr marL="0" indent="0">
              <a:buNone/>
            </a:pPr>
            <a:r>
              <a:rPr lang="en-US" sz="2000" b="1" dirty="0">
                <a:latin typeface="Times New Roman" pitchFamily="18" charset="0"/>
                <a:cs typeface="Times New Roman" pitchFamily="18" charset="0"/>
              </a:rPr>
              <a:t>SAMPLE SIZE: 2287 patients</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Sample size calculation is done as per the </a:t>
            </a:r>
            <a:r>
              <a:rPr lang="en-US" sz="2000" dirty="0" err="1">
                <a:latin typeface="Times New Roman" pitchFamily="18" charset="0"/>
                <a:cs typeface="Times New Roman" pitchFamily="18" charset="0"/>
              </a:rPr>
              <a:t>Slovin’s</a:t>
            </a:r>
            <a:r>
              <a:rPr lang="en-US" sz="2000" dirty="0">
                <a:latin typeface="Times New Roman" pitchFamily="18" charset="0"/>
                <a:cs typeface="Times New Roman" pitchFamily="18" charset="0"/>
              </a:rPr>
              <a:t> formula n=N/(1+Ne²), where n= number of samples, N= screening population and e = error tolerance (margin of error 0.05), source-NABH 5</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Edition.</a:t>
            </a:r>
          </a:p>
          <a:p>
            <a:pPr marL="0" indent="0">
              <a:buNone/>
            </a:pPr>
            <a:r>
              <a:rPr lang="en-US" sz="2000" dirty="0">
                <a:latin typeface="Times New Roman" pitchFamily="18" charset="0"/>
                <a:cs typeface="Times New Roman" pitchFamily="18" charset="0"/>
              </a:rPr>
              <a:t>Sample size for the following IPSGs:</a:t>
            </a:r>
          </a:p>
          <a:p>
            <a:pPr marL="0" lvl="0" indent="0">
              <a:buNone/>
            </a:pPr>
            <a:r>
              <a:rPr lang="en-US" sz="2000" dirty="0">
                <a:latin typeface="Times New Roman" pitchFamily="18" charset="0"/>
                <a:cs typeface="Times New Roman" pitchFamily="18" charset="0"/>
              </a:rPr>
              <a:t>IPSG 1-   30000/(1+30000x0.05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 395</a:t>
            </a:r>
          </a:p>
          <a:p>
            <a:pPr marL="0" lvl="0" indent="0">
              <a:buNone/>
            </a:pPr>
            <a:r>
              <a:rPr lang="en-US" sz="2000" dirty="0">
                <a:latin typeface="Times New Roman" pitchFamily="18" charset="0"/>
                <a:cs typeface="Times New Roman" pitchFamily="18" charset="0"/>
              </a:rPr>
              <a:t>IPSG 2-  13000/(1+ 13000x 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388</a:t>
            </a:r>
          </a:p>
          <a:p>
            <a:pPr marL="0" lvl="0" indent="0">
              <a:buNone/>
            </a:pPr>
            <a:r>
              <a:rPr lang="en-US" sz="2000" dirty="0">
                <a:latin typeface="Times New Roman" pitchFamily="18" charset="0"/>
                <a:cs typeface="Times New Roman" pitchFamily="18" charset="0"/>
              </a:rPr>
              <a:t>IPSG 3- 13000/( 1+ 13000x 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 388</a:t>
            </a:r>
          </a:p>
          <a:p>
            <a:pPr marL="0" lvl="0" indent="0">
              <a:buNone/>
            </a:pPr>
            <a:r>
              <a:rPr lang="en-US" sz="2000" dirty="0">
                <a:latin typeface="Times New Roman" pitchFamily="18" charset="0"/>
                <a:cs typeface="Times New Roman" pitchFamily="18" charset="0"/>
              </a:rPr>
              <a:t>IPSG 4- 2000/(1+ 2000x 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333</a:t>
            </a:r>
          </a:p>
          <a:p>
            <a:pPr marL="0" lvl="0" indent="0">
              <a:buNone/>
            </a:pPr>
            <a:r>
              <a:rPr lang="en-US" sz="2000" dirty="0">
                <a:latin typeface="Times New Roman" pitchFamily="18" charset="0"/>
                <a:cs typeface="Times New Roman" pitchFamily="18" charset="0"/>
              </a:rPr>
              <a:t>IPSG 5- 13000/(1+ 13000x 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388</a:t>
            </a:r>
          </a:p>
          <a:p>
            <a:pPr marL="0" lvl="0" indent="0">
              <a:buNone/>
            </a:pPr>
            <a:r>
              <a:rPr lang="en-US" sz="2000" dirty="0">
                <a:latin typeface="Times New Roman" pitchFamily="18" charset="0"/>
                <a:cs typeface="Times New Roman" pitchFamily="18" charset="0"/>
              </a:rPr>
              <a:t>IPSG 6- 30000/1+ 30000x0.05</a:t>
            </a:r>
            <a:r>
              <a:rPr lang="en-US" sz="2000" baseline="30000" dirty="0">
                <a:latin typeface="Times New Roman" pitchFamily="18" charset="0"/>
                <a:cs typeface="Times New Roman" pitchFamily="18" charset="0"/>
              </a:rPr>
              <a:t>2  </a:t>
            </a:r>
            <a:r>
              <a:rPr lang="en-US" sz="2000" dirty="0">
                <a:latin typeface="Times New Roman" pitchFamily="18" charset="0"/>
                <a:cs typeface="Times New Roman" pitchFamily="18" charset="0"/>
              </a:rPr>
              <a:t>)= 395</a:t>
            </a:r>
          </a:p>
          <a:p>
            <a:pPr marL="0" lvl="0" indent="0">
              <a:buNone/>
            </a:pPr>
            <a:endParaRPr lang="en-US" sz="1800" dirty="0">
              <a:latin typeface="+mj-lt"/>
            </a:endParaRPr>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595746" y="658292"/>
            <a:ext cx="10972800" cy="1066800"/>
          </a:xfrm>
        </p:spPr>
        <p:txBody>
          <a:bodyPr/>
          <a:lstStyle/>
          <a:p>
            <a:pPr algn="ctr"/>
            <a:r>
              <a:rPr lang="en-IN" b="1" dirty="0">
                <a:latin typeface="+mn-lt"/>
              </a:rPr>
              <a:t>RESULTS </a:t>
            </a:r>
            <a:endParaRPr lang="en-IN"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18854113"/>
              </p:ext>
            </p:extLst>
          </p:nvPr>
        </p:nvGraphicFramePr>
        <p:xfrm>
          <a:off x="512618" y="1825625"/>
          <a:ext cx="482138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1" name="Chart 10"/>
          <p:cNvGraphicFramePr/>
          <p:nvPr>
            <p:extLst>
              <p:ext uri="{D42A27DB-BD31-4B8C-83A1-F6EECF244321}">
                <p14:modId xmlns:p14="http://schemas.microsoft.com/office/powerpoint/2010/main" val="1225974701"/>
              </p:ext>
            </p:extLst>
          </p:nvPr>
        </p:nvGraphicFramePr>
        <p:xfrm>
          <a:off x="5541819" y="1801091"/>
          <a:ext cx="6123708" cy="4308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306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872</TotalTime>
  <Words>1410</Words>
  <Application>Microsoft Office PowerPoint</Application>
  <PresentationFormat>Widescreen</PresentationFormat>
  <Paragraphs>139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Urban</vt:lpstr>
      <vt:lpstr>PowerPoint Presentation</vt:lpstr>
      <vt:lpstr>          SCREENSHOT OF APPROVAL</vt:lpstr>
      <vt:lpstr>                     INTRODUCTION</vt:lpstr>
      <vt:lpstr>INTRODUCTION </vt:lpstr>
      <vt:lpstr>IPSG HAS SIX GOALS:</vt:lpstr>
      <vt:lpstr>OBJECTIVE</vt:lpstr>
      <vt:lpstr>METHODOLOGY </vt:lpstr>
      <vt:lpstr>METHODOLOGY</vt:lpstr>
      <vt:lpstr>RESULTS </vt:lpstr>
      <vt:lpstr>RESULTS </vt:lpstr>
      <vt:lpstr>RESULTS </vt:lpstr>
      <vt:lpstr>DISCUSSION</vt:lpstr>
      <vt:lpstr>DISCUSSION</vt:lpstr>
      <vt:lpstr>Limitations of the Study</vt:lpstr>
      <vt:lpstr>CONCLUSION</vt:lpstr>
      <vt:lpstr>REFERENCES </vt:lpstr>
      <vt:lpstr>SUGGESTIONS TO THE ORGANIZATION WHERE THE STUDY WAS CONDUCTED </vt:lpstr>
      <vt:lpstr>DISSERTATION EXPERIENCES</vt:lpstr>
      <vt:lpstr>PICTORIAL JOURNEY </vt:lpstr>
      <vt:lpstr>PICTORIAL JOURNEY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Prity Kumari</cp:lastModifiedBy>
  <cp:revision>365</cp:revision>
  <dcterms:created xsi:type="dcterms:W3CDTF">2022-05-20T15:11:38Z</dcterms:created>
  <dcterms:modified xsi:type="dcterms:W3CDTF">2022-08-20T03:59:19Z</dcterms:modified>
</cp:coreProperties>
</file>