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19"/>
  </p:notesMasterIdLst>
  <p:sldIdLst>
    <p:sldId id="256" r:id="rId2"/>
    <p:sldId id="274" r:id="rId3"/>
    <p:sldId id="257" r:id="rId4"/>
    <p:sldId id="258" r:id="rId5"/>
    <p:sldId id="260" r:id="rId6"/>
    <p:sldId id="259" r:id="rId7"/>
    <p:sldId id="261" r:id="rId8"/>
    <p:sldId id="277" r:id="rId9"/>
    <p:sldId id="262" r:id="rId10"/>
    <p:sldId id="263" r:id="rId11"/>
    <p:sldId id="278" r:id="rId12"/>
    <p:sldId id="264" r:id="rId13"/>
    <p:sldId id="265" r:id="rId14"/>
    <p:sldId id="267" r:id="rId15"/>
    <p:sldId id="273" r:id="rId16"/>
    <p:sldId id="268"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latin typeface="Times New Roman" panose="02020603050405020304" pitchFamily="18" charset="0"/>
                <a:cs typeface="Times New Roman" panose="02020603050405020304" pitchFamily="18" charset="0"/>
              </a:rPr>
              <a:t>Fig. 1: Sex -specific prevalence of different stages of hypertension</a:t>
            </a:r>
            <a:endParaRPr lang="en-IN" sz="1400" dirty="0">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Sheet1!$C$12</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Sheet1!$D$11:$F$11</c:f>
              <c:strCache>
                <c:ptCount val="3"/>
                <c:pt idx="0">
                  <c:v>non-hypertensive</c:v>
                </c:pt>
                <c:pt idx="1">
                  <c:v>pre-hypertensive</c:v>
                </c:pt>
                <c:pt idx="2">
                  <c:v>hypertensive</c:v>
                </c:pt>
              </c:strCache>
            </c:strRef>
          </c:cat>
          <c:val>
            <c:numRef>
              <c:f>Sheet1!$D$12:$F$12</c:f>
              <c:numCache>
                <c:formatCode>General</c:formatCode>
                <c:ptCount val="3"/>
                <c:pt idx="0">
                  <c:v>11.7</c:v>
                </c:pt>
                <c:pt idx="1">
                  <c:v>26</c:v>
                </c:pt>
                <c:pt idx="2">
                  <c:v>6.6</c:v>
                </c:pt>
              </c:numCache>
            </c:numRef>
          </c:val>
          <c:extLst>
            <c:ext xmlns:c16="http://schemas.microsoft.com/office/drawing/2014/chart" uri="{C3380CC4-5D6E-409C-BE32-E72D297353CC}">
              <c16:uniqueId val="{00000000-F059-46AA-A7BE-9FDBCAAA647C}"/>
            </c:ext>
          </c:extLst>
        </c:ser>
        <c:ser>
          <c:idx val="1"/>
          <c:order val="1"/>
          <c:tx>
            <c:strRef>
              <c:f>Sheet1!$C$13</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Sheet1!$D$11:$F$11</c:f>
              <c:strCache>
                <c:ptCount val="3"/>
                <c:pt idx="0">
                  <c:v>non-hypertensive</c:v>
                </c:pt>
                <c:pt idx="1">
                  <c:v>pre-hypertensive</c:v>
                </c:pt>
                <c:pt idx="2">
                  <c:v>hypertensive</c:v>
                </c:pt>
              </c:strCache>
            </c:strRef>
          </c:cat>
          <c:val>
            <c:numRef>
              <c:f>Sheet1!$D$13:$F$13</c:f>
              <c:numCache>
                <c:formatCode>General</c:formatCode>
                <c:ptCount val="3"/>
                <c:pt idx="0">
                  <c:v>30.7</c:v>
                </c:pt>
                <c:pt idx="1">
                  <c:v>16.3</c:v>
                </c:pt>
                <c:pt idx="2">
                  <c:v>8.6999999999999993</c:v>
                </c:pt>
              </c:numCache>
            </c:numRef>
          </c:val>
          <c:extLst>
            <c:ext xmlns:c16="http://schemas.microsoft.com/office/drawing/2014/chart" uri="{C3380CC4-5D6E-409C-BE32-E72D297353CC}">
              <c16:uniqueId val="{00000001-F059-46AA-A7BE-9FDBCAAA647C}"/>
            </c:ext>
          </c:extLst>
        </c:ser>
        <c:dLbls>
          <c:dLblPos val="outEnd"/>
          <c:showLegendKey val="0"/>
          <c:showVal val="1"/>
          <c:showCatName val="0"/>
          <c:showSerName val="0"/>
          <c:showPercent val="0"/>
          <c:showBubbleSize val="0"/>
        </c:dLbls>
        <c:gapWidth val="219"/>
        <c:overlap val="-27"/>
        <c:axId val="420440528"/>
        <c:axId val="420437248"/>
      </c:barChart>
      <c:catAx>
        <c:axId val="42044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20437248"/>
        <c:crosses val="autoZero"/>
        <c:auto val="1"/>
        <c:lblAlgn val="ctr"/>
        <c:lblOffset val="100"/>
        <c:noMultiLvlLbl val="0"/>
      </c:catAx>
      <c:valAx>
        <c:axId val="42043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44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Fig 2: Nutritional status-sex</a:t>
            </a:r>
            <a:r>
              <a:rPr lang="en-IN" baseline="0" dirty="0"/>
              <a:t> wise</a:t>
            </a:r>
            <a:endParaRPr lang="en-I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575202310397114E-2"/>
          <c:y val="0.19366643263039987"/>
          <c:w val="0.87275006406334321"/>
          <c:h val="0.6177124220364909"/>
        </c:manualLayout>
      </c:layout>
      <c:barChart>
        <c:barDir val="col"/>
        <c:grouping val="clustered"/>
        <c:varyColors val="0"/>
        <c:ser>
          <c:idx val="0"/>
          <c:order val="0"/>
          <c:tx>
            <c:strRef>
              <c:f>Sheet1!$C$37</c:f>
              <c:strCache>
                <c:ptCount val="1"/>
                <c:pt idx="0">
                  <c:v>Male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Sheet1!$D$37:$G$37</c:f>
              <c:numCache>
                <c:formatCode>General</c:formatCode>
                <c:ptCount val="4"/>
                <c:pt idx="0">
                  <c:v>0.5</c:v>
                </c:pt>
                <c:pt idx="1">
                  <c:v>24.4</c:v>
                </c:pt>
                <c:pt idx="2">
                  <c:v>15.3</c:v>
                </c:pt>
                <c:pt idx="3">
                  <c:v>4.0999999999999996</c:v>
                </c:pt>
              </c:numCache>
            </c:numRef>
          </c:val>
          <c:extLst>
            <c:ext xmlns:c16="http://schemas.microsoft.com/office/drawing/2014/chart" uri="{C3380CC4-5D6E-409C-BE32-E72D297353CC}">
              <c16:uniqueId val="{00000000-C490-4FF4-ADA7-A308ECAA7CAE}"/>
            </c:ext>
          </c:extLst>
        </c:ser>
        <c:ser>
          <c:idx val="1"/>
          <c:order val="1"/>
          <c:tx>
            <c:strRef>
              <c:f>Sheet1!$C$38</c:f>
              <c:strCache>
                <c:ptCount val="1"/>
                <c:pt idx="0">
                  <c:v>Female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Sheet1!$D$38:$G$38</c:f>
              <c:numCache>
                <c:formatCode>General</c:formatCode>
                <c:ptCount val="4"/>
                <c:pt idx="0">
                  <c:v>2.6</c:v>
                </c:pt>
                <c:pt idx="1">
                  <c:v>19.399999999999999</c:v>
                </c:pt>
                <c:pt idx="2">
                  <c:v>20.399999999999999</c:v>
                </c:pt>
                <c:pt idx="3">
                  <c:v>13.3</c:v>
                </c:pt>
              </c:numCache>
            </c:numRef>
          </c:val>
          <c:extLst>
            <c:ext xmlns:c16="http://schemas.microsoft.com/office/drawing/2014/chart" uri="{C3380CC4-5D6E-409C-BE32-E72D297353CC}">
              <c16:uniqueId val="{00000001-C490-4FF4-ADA7-A308ECAA7CAE}"/>
            </c:ext>
          </c:extLst>
        </c:ser>
        <c:dLbls>
          <c:dLblPos val="outEnd"/>
          <c:showLegendKey val="0"/>
          <c:showVal val="1"/>
          <c:showCatName val="0"/>
          <c:showSerName val="0"/>
          <c:showPercent val="0"/>
          <c:showBubbleSize val="0"/>
        </c:dLbls>
        <c:gapWidth val="219"/>
        <c:overlap val="-27"/>
        <c:axId val="513710456"/>
        <c:axId val="513708160"/>
      </c:barChart>
      <c:catAx>
        <c:axId val="5137104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708160"/>
        <c:crosses val="autoZero"/>
        <c:auto val="1"/>
        <c:lblAlgn val="ctr"/>
        <c:lblOffset val="100"/>
        <c:noMultiLvlLbl val="0"/>
      </c:catAx>
      <c:valAx>
        <c:axId val="51370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710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Fig 3: Nutritional status-age</a:t>
            </a:r>
            <a:r>
              <a:rPr lang="en-IN" baseline="0" dirty="0"/>
              <a:t> wise</a:t>
            </a:r>
            <a:endParaRPr lang="en-IN" dirty="0"/>
          </a:p>
        </c:rich>
      </c:tx>
      <c:layout>
        <c:manualLayout>
          <c:xMode val="edge"/>
          <c:yMode val="edge"/>
          <c:x val="0.29125855751542118"/>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Sheet1!$D$21</c:f>
              <c:strCache>
                <c:ptCount val="1"/>
                <c:pt idx="0">
                  <c:v>under-weight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Sheet1!$C$22:$C$26</c:f>
              <c:strCache>
                <c:ptCount val="5"/>
                <c:pt idx="0">
                  <c:v>15-24</c:v>
                </c:pt>
                <c:pt idx="1">
                  <c:v>25-34</c:v>
                </c:pt>
                <c:pt idx="2">
                  <c:v>35-44</c:v>
                </c:pt>
                <c:pt idx="3">
                  <c:v>45-54</c:v>
                </c:pt>
                <c:pt idx="4">
                  <c:v>55-64</c:v>
                </c:pt>
              </c:strCache>
            </c:strRef>
          </c:cat>
          <c:val>
            <c:numRef>
              <c:f>Sheet1!$D$22:$D$26</c:f>
              <c:numCache>
                <c:formatCode>General</c:formatCode>
                <c:ptCount val="5"/>
                <c:pt idx="0">
                  <c:v>1.5</c:v>
                </c:pt>
                <c:pt idx="1">
                  <c:v>0.5</c:v>
                </c:pt>
                <c:pt idx="2">
                  <c:v>0</c:v>
                </c:pt>
                <c:pt idx="3">
                  <c:v>0</c:v>
                </c:pt>
                <c:pt idx="4">
                  <c:v>1</c:v>
                </c:pt>
              </c:numCache>
            </c:numRef>
          </c:val>
          <c:extLst>
            <c:ext xmlns:c16="http://schemas.microsoft.com/office/drawing/2014/chart" uri="{C3380CC4-5D6E-409C-BE32-E72D297353CC}">
              <c16:uniqueId val="{00000000-4008-46E4-A45A-CC814758A4BD}"/>
            </c:ext>
          </c:extLst>
        </c:ser>
        <c:ser>
          <c:idx val="1"/>
          <c:order val="1"/>
          <c:tx>
            <c:strRef>
              <c:f>Sheet1!$E$21</c:f>
              <c:strCache>
                <c:ptCount val="1"/>
                <c:pt idx="0">
                  <c:v>normal weight</c:v>
                </c:pt>
              </c:strCache>
            </c:strRef>
          </c:tx>
          <c:spPr>
            <a:solidFill>
              <a:schemeClr val="accent2"/>
            </a:solidFill>
            <a:ln>
              <a:noFill/>
            </a:ln>
            <a:effectLst/>
          </c:spPr>
          <c:invertIfNegative val="0"/>
          <c:dLbls>
            <c:dLbl>
              <c:idx val="1"/>
              <c:layout>
                <c:manualLayout>
                  <c:x val="-1.388888888888888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08-46E4-A45A-CC814758A4BD}"/>
                </c:ext>
              </c:extLst>
            </c:dLbl>
            <c:dLbl>
              <c:idx val="2"/>
              <c:layout>
                <c:manualLayout>
                  <c:x val="-1.6666666666666666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08-46E4-A45A-CC814758A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Sheet1!$C$22:$C$26</c:f>
              <c:strCache>
                <c:ptCount val="5"/>
                <c:pt idx="0">
                  <c:v>15-24</c:v>
                </c:pt>
                <c:pt idx="1">
                  <c:v>25-34</c:v>
                </c:pt>
                <c:pt idx="2">
                  <c:v>35-44</c:v>
                </c:pt>
                <c:pt idx="3">
                  <c:v>45-54</c:v>
                </c:pt>
                <c:pt idx="4">
                  <c:v>55-64</c:v>
                </c:pt>
              </c:strCache>
            </c:strRef>
          </c:cat>
          <c:val>
            <c:numRef>
              <c:f>Sheet1!$E$22:$E$26</c:f>
              <c:numCache>
                <c:formatCode>General</c:formatCode>
                <c:ptCount val="5"/>
                <c:pt idx="0">
                  <c:v>9.1999999999999993</c:v>
                </c:pt>
                <c:pt idx="1">
                  <c:v>11.2</c:v>
                </c:pt>
                <c:pt idx="2">
                  <c:v>10.199999999999999</c:v>
                </c:pt>
                <c:pt idx="3">
                  <c:v>7.7</c:v>
                </c:pt>
                <c:pt idx="4">
                  <c:v>5.6</c:v>
                </c:pt>
              </c:numCache>
            </c:numRef>
          </c:val>
          <c:extLst>
            <c:ext xmlns:c16="http://schemas.microsoft.com/office/drawing/2014/chart" uri="{C3380CC4-5D6E-409C-BE32-E72D297353CC}">
              <c16:uniqueId val="{00000003-4008-46E4-A45A-CC814758A4BD}"/>
            </c:ext>
          </c:extLst>
        </c:ser>
        <c:ser>
          <c:idx val="2"/>
          <c:order val="2"/>
          <c:tx>
            <c:strRef>
              <c:f>Sheet1!$F$21</c:f>
              <c:strCache>
                <c:ptCount val="1"/>
                <c:pt idx="0">
                  <c:v>over-weight</c:v>
                </c:pt>
              </c:strCache>
            </c:strRef>
          </c:tx>
          <c:spPr>
            <a:solidFill>
              <a:schemeClr val="accent3"/>
            </a:solidFill>
            <a:ln>
              <a:noFill/>
            </a:ln>
            <a:effectLst/>
          </c:spPr>
          <c:invertIfNegative val="0"/>
          <c:dLbls>
            <c:dLbl>
              <c:idx val="2"/>
              <c:layout>
                <c:manualLayout>
                  <c:x val="2.777777777777777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08-46E4-A45A-CC814758A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Sheet1!$C$22:$C$26</c:f>
              <c:strCache>
                <c:ptCount val="5"/>
                <c:pt idx="0">
                  <c:v>15-24</c:v>
                </c:pt>
                <c:pt idx="1">
                  <c:v>25-34</c:v>
                </c:pt>
                <c:pt idx="2">
                  <c:v>35-44</c:v>
                </c:pt>
                <c:pt idx="3">
                  <c:v>45-54</c:v>
                </c:pt>
                <c:pt idx="4">
                  <c:v>55-64</c:v>
                </c:pt>
              </c:strCache>
            </c:strRef>
          </c:cat>
          <c:val>
            <c:numRef>
              <c:f>Sheet1!$F$22:$F$26</c:f>
              <c:numCache>
                <c:formatCode>General</c:formatCode>
                <c:ptCount val="5"/>
                <c:pt idx="0">
                  <c:v>2</c:v>
                </c:pt>
                <c:pt idx="1">
                  <c:v>12.2</c:v>
                </c:pt>
                <c:pt idx="2">
                  <c:v>10.199999999999999</c:v>
                </c:pt>
                <c:pt idx="3">
                  <c:v>5.0999999999999996</c:v>
                </c:pt>
                <c:pt idx="4">
                  <c:v>6.1</c:v>
                </c:pt>
              </c:numCache>
            </c:numRef>
          </c:val>
          <c:extLst>
            <c:ext xmlns:c16="http://schemas.microsoft.com/office/drawing/2014/chart" uri="{C3380CC4-5D6E-409C-BE32-E72D297353CC}">
              <c16:uniqueId val="{00000005-4008-46E4-A45A-CC814758A4BD}"/>
            </c:ext>
          </c:extLst>
        </c:ser>
        <c:ser>
          <c:idx val="3"/>
          <c:order val="3"/>
          <c:tx>
            <c:strRef>
              <c:f>Sheet1!$G$21</c:f>
              <c:strCache>
                <c:ptCount val="1"/>
                <c:pt idx="0">
                  <c:v>obese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Sheet1!$C$22:$C$26</c:f>
              <c:strCache>
                <c:ptCount val="5"/>
                <c:pt idx="0">
                  <c:v>15-24</c:v>
                </c:pt>
                <c:pt idx="1">
                  <c:v>25-34</c:v>
                </c:pt>
                <c:pt idx="2">
                  <c:v>35-44</c:v>
                </c:pt>
                <c:pt idx="3">
                  <c:v>45-54</c:v>
                </c:pt>
                <c:pt idx="4">
                  <c:v>55-64</c:v>
                </c:pt>
              </c:strCache>
            </c:strRef>
          </c:cat>
          <c:val>
            <c:numRef>
              <c:f>Sheet1!$G$22:$G$26</c:f>
              <c:numCache>
                <c:formatCode>General</c:formatCode>
                <c:ptCount val="5"/>
                <c:pt idx="0">
                  <c:v>0</c:v>
                </c:pt>
                <c:pt idx="1">
                  <c:v>5.6</c:v>
                </c:pt>
                <c:pt idx="2">
                  <c:v>6.1</c:v>
                </c:pt>
                <c:pt idx="3">
                  <c:v>3.1</c:v>
                </c:pt>
                <c:pt idx="4">
                  <c:v>2.6</c:v>
                </c:pt>
              </c:numCache>
            </c:numRef>
          </c:val>
          <c:extLst>
            <c:ext xmlns:c16="http://schemas.microsoft.com/office/drawing/2014/chart" uri="{C3380CC4-5D6E-409C-BE32-E72D297353CC}">
              <c16:uniqueId val="{00000006-4008-46E4-A45A-CC814758A4BD}"/>
            </c:ext>
          </c:extLst>
        </c:ser>
        <c:dLbls>
          <c:dLblPos val="outEnd"/>
          <c:showLegendKey val="0"/>
          <c:showVal val="1"/>
          <c:showCatName val="0"/>
          <c:showSerName val="0"/>
          <c:showPercent val="0"/>
          <c:showBubbleSize val="0"/>
        </c:dLbls>
        <c:gapWidth val="219"/>
        <c:overlap val="-27"/>
        <c:axId val="513692744"/>
        <c:axId val="513691760"/>
      </c:barChart>
      <c:catAx>
        <c:axId val="51369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691760"/>
        <c:crosses val="autoZero"/>
        <c:auto val="1"/>
        <c:lblAlgn val="ctr"/>
        <c:lblOffset val="100"/>
        <c:noMultiLvlLbl val="0"/>
      </c:catAx>
      <c:valAx>
        <c:axId val="51369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692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pPr/>
              <a:t>05-07-2022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pPr/>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147C0E5-F472-4823-852C-D183FA2F2488}" type="datetime1">
              <a:rPr lang="en-IN" smtClean="0"/>
              <a:pPr/>
              <a:t>05-07-2022</a:t>
            </a:fld>
            <a:endParaRPr lang="en-IN"/>
          </a:p>
        </p:txBody>
      </p:sp>
      <p:sp>
        <p:nvSpPr>
          <p:cNvPr id="5" name="Footer Placeholder 4"/>
          <p:cNvSpPr>
            <a:spLocks noGrp="1"/>
          </p:cNvSpPr>
          <p:nvPr>
            <p:ph type="ftr" sz="quarter" idx="11"/>
          </p:nvPr>
        </p:nvSpPr>
        <p:spPr>
          <a:xfrm>
            <a:off x="2692397" y="5037663"/>
            <a:ext cx="5214635" cy="279400"/>
          </a:xfrm>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26AD20E6-394B-4DF0-96A5-9647FF39C943}"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069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2769F-3E27-4D36-A194-1A84EAEDBFA1}" type="datetime1">
              <a:rPr lang="en-IN" smtClean="0"/>
              <a:pPr/>
              <a:t>05-07-2022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72891173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pPr/>
              <a:t>05-07-2022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44349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pPr/>
              <a:t>05-07-2022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35345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pPr/>
              <a:t>05-07-2022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350667868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pPr/>
              <a:t>05-07-2022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75854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pPr/>
              <a:t>05-07-2022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26480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pPr/>
              <a:t>05-07-2022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132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pPr/>
              <a:t>05-07-2022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21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pPr/>
              <a:t>05-07-2022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338908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pPr/>
              <a:t>05-07-2022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26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pPr/>
              <a:t>05-07-2022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350324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pPr/>
              <a:t>05-07-2022</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3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pPr/>
              <a:t>05-07-2022</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39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pPr/>
              <a:t>05-07-2022</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98947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pPr/>
              <a:t>05-07-2022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58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pPr/>
              <a:t>05-07-2022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1063278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12769F-3E27-4D36-A194-1A84EAEDBFA1}" type="datetime1">
              <a:rPr lang="en-IN" smtClean="0"/>
              <a:pPr/>
              <a:t>05-07-2022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AD20E6-394B-4DF0-96A5-9647FF39C943}" type="slidenum">
              <a:rPr lang="en-IN" smtClean="0"/>
              <a:pPr/>
              <a:t>‹#›</a:t>
            </a:fld>
            <a:endParaRPr lang="en-IN"/>
          </a:p>
        </p:txBody>
      </p:sp>
    </p:spTree>
    <p:extLst>
      <p:ext uri="{BB962C8B-B14F-4D97-AF65-F5344CB8AC3E}">
        <p14:creationId xmlns:p14="http://schemas.microsoft.com/office/powerpoint/2010/main" val="371279990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2347274" y="1640264"/>
            <a:ext cx="7381188" cy="1159497"/>
          </a:xfrm>
        </p:spPr>
        <p:txBody>
          <a:bodyPr>
            <a:noAutofit/>
          </a:bodyPr>
          <a:lstStyle/>
          <a:p>
            <a:pPr marL="228600" algn="just">
              <a:lnSpc>
                <a:spcPct val="107000"/>
              </a:lnSpc>
              <a:spcAft>
                <a:spcPts val="80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TO ESTIMATE THE PREVALENCE OF HYPERTENSION AND OBESITY AMONG ADULTS LIVING IN URBAN SLUMS IN DELHI: A CROSS-SECTIONAL STUDY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3006147" y="3631221"/>
            <a:ext cx="6105427" cy="1655762"/>
          </a:xfrm>
        </p:spPr>
        <p:txBody>
          <a:bodyPr>
            <a:normAutofit fontScale="70000" lnSpcReduction="20000"/>
          </a:bodyPr>
          <a:lstStyle/>
          <a:p>
            <a:r>
              <a:rPr lang="en-I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a:t>
            </a:r>
            <a:r>
              <a:rPr lang="en-IN"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t>
            </a:r>
            <a:r>
              <a:rPr lang="en-I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IN"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Manika</a:t>
            </a:r>
            <a:r>
              <a:rPr lang="en-I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Khajuria</a:t>
            </a:r>
          </a:p>
          <a:p>
            <a:r>
              <a:rPr lang="en-I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ROLL NO. -PG/20/108</a:t>
            </a:r>
          </a:p>
          <a:p>
            <a:r>
              <a:rPr lang="en-I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MENTOR- </a:t>
            </a:r>
            <a:r>
              <a:rPr lang="en-IN"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t>
            </a:r>
            <a:r>
              <a:rPr lang="en-I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IN"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Sumant</a:t>
            </a:r>
            <a:r>
              <a:rPr lang="en-I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Swain</a:t>
            </a:r>
          </a:p>
          <a:p>
            <a:r>
              <a:rPr lang="en-I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ORGANIZATION-IIHMR NEW DELHI</a:t>
            </a:r>
          </a:p>
          <a:p>
            <a:r>
              <a:rPr lang="en-IN" b="1" i="1" dirty="0"/>
              <a:t>                                    </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pPr/>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498060" cy="622570"/>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31622593-CDE2-35D5-75EE-E28A6FBD2792}"/>
              </a:ext>
            </a:extLst>
          </p:cNvPr>
          <p:cNvGraphicFramePr>
            <a:graphicFrameLocks noGrp="1"/>
          </p:cNvGraphicFramePr>
          <p:nvPr>
            <p:ph idx="1"/>
            <p:extLst>
              <p:ext uri="{D42A27DB-BD31-4B8C-83A1-F6EECF244321}">
                <p14:modId xmlns:p14="http://schemas.microsoft.com/office/powerpoint/2010/main" val="1871730682"/>
              </p:ext>
            </p:extLst>
          </p:nvPr>
        </p:nvGraphicFramePr>
        <p:xfrm>
          <a:off x="876693" y="2516957"/>
          <a:ext cx="5781558" cy="3418646"/>
        </p:xfrm>
        <a:graphic>
          <a:graphicData uri="http://schemas.openxmlformats.org/drawingml/2006/table">
            <a:tbl>
              <a:tblPr firstRow="1" firstCol="1" bandRow="1">
                <a:tableStyleId>{5C22544A-7EE6-4342-B048-85BDC9FD1C3A}</a:tableStyleId>
              </a:tblPr>
              <a:tblGrid>
                <a:gridCol w="692785">
                  <a:extLst>
                    <a:ext uri="{9D8B030D-6E8A-4147-A177-3AD203B41FA5}">
                      <a16:colId xmlns:a16="http://schemas.microsoft.com/office/drawing/2014/main" val="849952075"/>
                    </a:ext>
                  </a:extLst>
                </a:gridCol>
                <a:gridCol w="536658">
                  <a:extLst>
                    <a:ext uri="{9D8B030D-6E8A-4147-A177-3AD203B41FA5}">
                      <a16:colId xmlns:a16="http://schemas.microsoft.com/office/drawing/2014/main" val="2115856913"/>
                    </a:ext>
                  </a:extLst>
                </a:gridCol>
                <a:gridCol w="842668">
                  <a:extLst>
                    <a:ext uri="{9D8B030D-6E8A-4147-A177-3AD203B41FA5}">
                      <a16:colId xmlns:a16="http://schemas.microsoft.com/office/drawing/2014/main" val="1466240134"/>
                    </a:ext>
                  </a:extLst>
                </a:gridCol>
                <a:gridCol w="403860">
                  <a:extLst>
                    <a:ext uri="{9D8B030D-6E8A-4147-A177-3AD203B41FA5}">
                      <a16:colId xmlns:a16="http://schemas.microsoft.com/office/drawing/2014/main" val="739653922"/>
                    </a:ext>
                  </a:extLst>
                </a:gridCol>
                <a:gridCol w="665685">
                  <a:extLst>
                    <a:ext uri="{9D8B030D-6E8A-4147-A177-3AD203B41FA5}">
                      <a16:colId xmlns:a16="http://schemas.microsoft.com/office/drawing/2014/main" val="3353267616"/>
                    </a:ext>
                  </a:extLst>
                </a:gridCol>
                <a:gridCol w="396213">
                  <a:extLst>
                    <a:ext uri="{9D8B030D-6E8A-4147-A177-3AD203B41FA5}">
                      <a16:colId xmlns:a16="http://schemas.microsoft.com/office/drawing/2014/main" val="2454584110"/>
                    </a:ext>
                  </a:extLst>
                </a:gridCol>
                <a:gridCol w="766166">
                  <a:extLst>
                    <a:ext uri="{9D8B030D-6E8A-4147-A177-3AD203B41FA5}">
                      <a16:colId xmlns:a16="http://schemas.microsoft.com/office/drawing/2014/main" val="1993881067"/>
                    </a:ext>
                  </a:extLst>
                </a:gridCol>
                <a:gridCol w="548077">
                  <a:extLst>
                    <a:ext uri="{9D8B030D-6E8A-4147-A177-3AD203B41FA5}">
                      <a16:colId xmlns:a16="http://schemas.microsoft.com/office/drawing/2014/main" val="4179785375"/>
                    </a:ext>
                  </a:extLst>
                </a:gridCol>
                <a:gridCol w="500119">
                  <a:extLst>
                    <a:ext uri="{9D8B030D-6E8A-4147-A177-3AD203B41FA5}">
                      <a16:colId xmlns:a16="http://schemas.microsoft.com/office/drawing/2014/main" val="2435553081"/>
                    </a:ext>
                  </a:extLst>
                </a:gridCol>
                <a:gridCol w="429327">
                  <a:extLst>
                    <a:ext uri="{9D8B030D-6E8A-4147-A177-3AD203B41FA5}">
                      <a16:colId xmlns:a16="http://schemas.microsoft.com/office/drawing/2014/main" val="1556886537"/>
                    </a:ext>
                  </a:extLst>
                </a:gridCol>
              </a:tblGrid>
              <a:tr h="368988">
                <a:tc gridSpan="10">
                  <a:txBody>
                    <a:bodyPr/>
                    <a:lstStyle/>
                    <a:p>
                      <a:pPr>
                        <a:lnSpc>
                          <a:spcPct val="107000"/>
                        </a:lnSpc>
                        <a:spcAft>
                          <a:spcPts val="800"/>
                        </a:spcAft>
                      </a:pPr>
                      <a:r>
                        <a:rPr lang="en-IN" sz="1400" dirty="0">
                          <a:solidFill>
                            <a:schemeClr val="tx1"/>
                          </a:solidFill>
                          <a:effectLst/>
                          <a:latin typeface="Times New Roman" panose="02020603050405020304" pitchFamily="18" charset="0"/>
                          <a:cs typeface="Times New Roman" panose="02020603050405020304" pitchFamily="18" charset="0"/>
                        </a:rPr>
                        <a:t>Table 2:  Sex and age wise prevalence of hypertension</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01301040"/>
                  </a:ext>
                </a:extLst>
              </a:tr>
              <a:tr h="211565">
                <a:tc>
                  <a:txBody>
                    <a:bodyPr/>
                    <a:lstStyle/>
                    <a:p>
                      <a:pPr>
                        <a:lnSpc>
                          <a:spcPct val="107000"/>
                        </a:lnSpc>
                      </a:pPr>
                      <a:endParaRPr lang="en-IN" sz="1050" dirty="0">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pPr>
                      <a:endParaRPr lang="en-IN" sz="1050" dirty="0">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gridSpan="2">
                  <a:txBody>
                    <a:bodyPr/>
                    <a:lstStyle/>
                    <a:p>
                      <a:pPr algn="ctr">
                        <a:lnSpc>
                          <a:spcPct val="107000"/>
                        </a:lnSpc>
                        <a:spcAft>
                          <a:spcPts val="800"/>
                        </a:spcAft>
                      </a:pPr>
                      <a:r>
                        <a:rPr lang="en-IN" sz="1050" b="1" dirty="0">
                          <a:solidFill>
                            <a:schemeClr val="tx1"/>
                          </a:solidFill>
                          <a:effectLst/>
                          <a:latin typeface="Times New Roman" panose="02020603050405020304" pitchFamily="18" charset="0"/>
                          <a:cs typeface="Times New Roman" panose="02020603050405020304" pitchFamily="18" charset="0"/>
                        </a:rPr>
                        <a:t>Non-hypertensive</a:t>
                      </a:r>
                      <a:endParaRPr lang="en-IN" sz="1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hMerge="1">
                  <a:txBody>
                    <a:bodyPr/>
                    <a:lstStyle/>
                    <a:p>
                      <a:endParaRPr lang="en-IN"/>
                    </a:p>
                  </a:txBody>
                  <a:tcPr/>
                </a:tc>
                <a:tc gridSpan="2">
                  <a:txBody>
                    <a:bodyPr/>
                    <a:lstStyle/>
                    <a:p>
                      <a:pPr algn="ctr">
                        <a:lnSpc>
                          <a:spcPct val="107000"/>
                        </a:lnSpc>
                        <a:spcAft>
                          <a:spcPts val="800"/>
                        </a:spcAft>
                      </a:pPr>
                      <a:r>
                        <a:rPr lang="en-IN" sz="1050" b="1" dirty="0">
                          <a:solidFill>
                            <a:schemeClr val="tx1"/>
                          </a:solidFill>
                          <a:effectLst/>
                          <a:latin typeface="Times New Roman" panose="02020603050405020304" pitchFamily="18" charset="0"/>
                          <a:cs typeface="Times New Roman" panose="02020603050405020304" pitchFamily="18" charset="0"/>
                        </a:rPr>
                        <a:t>Pre-hypertensive</a:t>
                      </a:r>
                      <a:endParaRPr lang="en-IN" sz="1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hMerge="1">
                  <a:txBody>
                    <a:bodyPr/>
                    <a:lstStyle/>
                    <a:p>
                      <a:endParaRPr lang="en-IN"/>
                    </a:p>
                  </a:txBody>
                  <a:tcPr/>
                </a:tc>
                <a:tc gridSpan="2">
                  <a:txBody>
                    <a:bodyPr/>
                    <a:lstStyle/>
                    <a:p>
                      <a:pPr algn="ctr">
                        <a:lnSpc>
                          <a:spcPct val="107000"/>
                        </a:lnSpc>
                        <a:spcAft>
                          <a:spcPts val="800"/>
                        </a:spcAft>
                      </a:pPr>
                      <a:r>
                        <a:rPr lang="en-IN" sz="1050" b="1" dirty="0">
                          <a:solidFill>
                            <a:schemeClr val="tx1"/>
                          </a:solidFill>
                          <a:effectLst/>
                          <a:latin typeface="Times New Roman" panose="02020603050405020304" pitchFamily="18" charset="0"/>
                          <a:cs typeface="Times New Roman" panose="02020603050405020304" pitchFamily="18" charset="0"/>
                        </a:rPr>
                        <a:t>Hypertensive</a:t>
                      </a:r>
                      <a:endParaRPr lang="en-IN" sz="1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hMerge="1">
                  <a:txBody>
                    <a:bodyPr/>
                    <a:lstStyle/>
                    <a:p>
                      <a:endParaRPr lang="en-IN"/>
                    </a:p>
                  </a:txBody>
                  <a:tcPr/>
                </a:tc>
                <a:tc gridSpan="2">
                  <a:txBody>
                    <a:bodyPr/>
                    <a:lstStyle/>
                    <a:p>
                      <a:pPr algn="ctr">
                        <a:lnSpc>
                          <a:spcPct val="107000"/>
                        </a:lnSpc>
                        <a:spcAft>
                          <a:spcPts val="800"/>
                        </a:spcAft>
                      </a:pPr>
                      <a:r>
                        <a:rPr lang="en-IN" sz="1050" b="1" dirty="0">
                          <a:solidFill>
                            <a:schemeClr val="tx1"/>
                          </a:solidFill>
                          <a:effectLst/>
                          <a:latin typeface="Times New Roman" panose="02020603050405020304" pitchFamily="18" charset="0"/>
                          <a:cs typeface="Times New Roman" panose="02020603050405020304" pitchFamily="18" charset="0"/>
                        </a:rPr>
                        <a:t>P value</a:t>
                      </a:r>
                    </a:p>
                  </a:txBody>
                  <a:tcPr marL="68580" marR="68580" marT="0" marB="0" anchor="b">
                    <a:solidFill>
                      <a:schemeClr val="bg1">
                        <a:lumMod val="95000"/>
                      </a:schemeClr>
                    </a:solidFill>
                  </a:tcPr>
                </a:tc>
                <a:tc hMerge="1">
                  <a:txBody>
                    <a:bodyPr/>
                    <a:lstStyle/>
                    <a:p>
                      <a:pPr algn="ctr">
                        <a:lnSpc>
                          <a:spcPct val="107000"/>
                        </a:lnSpc>
                        <a:spcAft>
                          <a:spcPts val="800"/>
                        </a:spcAft>
                      </a:pPr>
                      <a:r>
                        <a:rPr lang="en-IN" sz="1100" dirty="0">
                          <a:effectLst/>
                        </a:rPr>
                        <a:t>TOTAL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97194221"/>
                  </a:ext>
                </a:extLst>
              </a:tr>
              <a:tr h="211565">
                <a:tc>
                  <a:txBody>
                    <a:bodyPr/>
                    <a:lstStyle/>
                    <a:p>
                      <a:pPr>
                        <a:lnSpc>
                          <a:spcPct val="107000"/>
                        </a:lnSpc>
                        <a:spcAft>
                          <a:spcPts val="800"/>
                        </a:spcAft>
                      </a:pPr>
                      <a:r>
                        <a:rPr lang="en-U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IN"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a:t>
                      </a:r>
                    </a:p>
                  </a:txBody>
                  <a:tcPr marL="68580" marR="68580" marT="0" marB="0" anchor="b">
                    <a:solidFill>
                      <a:schemeClr val="bg1">
                        <a:lumMod val="95000"/>
                      </a:schemeClr>
                    </a:solidFill>
                  </a:tcPr>
                </a:tc>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N</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N</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N</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rowSpan="4" gridSpan="2">
                  <a:txBody>
                    <a:bodyPr/>
                    <a:lstStyle/>
                    <a:p>
                      <a:pPr algn="ctr">
                        <a:lnSpc>
                          <a:spcPct val="107000"/>
                        </a:lnSpc>
                        <a:spcAft>
                          <a:spcPts val="800"/>
                        </a:spcAft>
                      </a:pPr>
                      <a:r>
                        <a:rPr lang="en-US" sz="1050" dirty="0">
                          <a:effectLst/>
                          <a:latin typeface="Times New Roman" panose="02020603050405020304" pitchFamily="18" charset="0"/>
                          <a:cs typeface="Times New Roman" panose="02020603050405020304" pitchFamily="18" charset="0"/>
                        </a:rPr>
                        <a:t>&lt;0.05</a:t>
                      </a:r>
                      <a:endParaRPr lang="en-IN" sz="1050" dirty="0">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rowSpan="4" hMerge="1">
                  <a:txBody>
                    <a:bodyPr/>
                    <a:lstStyle/>
                    <a:p>
                      <a:pPr algn="ctr">
                        <a:lnSpc>
                          <a:spcPct val="107000"/>
                        </a:lnSpc>
                        <a:spcAft>
                          <a:spcPts val="800"/>
                        </a:spcAft>
                      </a:pPr>
                      <a:r>
                        <a:rPr lang="en-IN" sz="1100" dirty="0">
                          <a:effectLst/>
                        </a:rPr>
                        <a:t>%</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4329323"/>
                  </a:ext>
                </a:extLst>
              </a:tr>
              <a:tr h="211565">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Male</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23</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11.7</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51</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26</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13</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6.6</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gridSpan="2" vMerge="1">
                  <a:txBody>
                    <a:bodyPr/>
                    <a:lstStyle/>
                    <a:p>
                      <a:pPr algn="ctr">
                        <a:lnSpc>
                          <a:spcPct val="107000"/>
                        </a:lnSpc>
                        <a:spcAft>
                          <a:spcPts val="800"/>
                        </a:spcAft>
                      </a:pPr>
                      <a:r>
                        <a:rPr lang="en-IN" sz="1100" dirty="0">
                          <a:effectLst/>
                        </a:rPr>
                        <a:t>87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vMerge="1">
                  <a:txBody>
                    <a:bodyPr/>
                    <a:lstStyle/>
                    <a:p>
                      <a:pPr algn="ctr">
                        <a:lnSpc>
                          <a:spcPct val="107000"/>
                        </a:lnSpc>
                        <a:spcAft>
                          <a:spcPts val="800"/>
                        </a:spcAft>
                      </a:pPr>
                      <a:r>
                        <a:rPr lang="en-IN" sz="1100" dirty="0">
                          <a:effectLst/>
                        </a:rPr>
                        <a:t>44.4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48612919"/>
                  </a:ext>
                </a:extLst>
              </a:tr>
              <a:tr h="211565">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050">
                          <a:effectLst/>
                          <a:latin typeface="Times New Roman" panose="02020603050405020304" pitchFamily="18" charset="0"/>
                          <a:cs typeface="Times New Roman" panose="02020603050405020304" pitchFamily="18" charset="0"/>
                        </a:rPr>
                        <a:t>Female</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60</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30.7</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32</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16.3</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17</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8.7</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gridSpan="2" vMerge="1">
                  <a:txBody>
                    <a:bodyPr/>
                    <a:lstStyle/>
                    <a:p>
                      <a:pPr algn="ctr">
                        <a:lnSpc>
                          <a:spcPct val="107000"/>
                        </a:lnSpc>
                        <a:spcAft>
                          <a:spcPts val="800"/>
                        </a:spcAft>
                      </a:pPr>
                      <a:r>
                        <a:rPr lang="en-IN" sz="1100">
                          <a:effectLst/>
                        </a:rPr>
                        <a:t>109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vMerge="1">
                  <a:txBody>
                    <a:bodyPr/>
                    <a:lstStyle/>
                    <a:p>
                      <a:pPr algn="ctr">
                        <a:lnSpc>
                          <a:spcPct val="107000"/>
                        </a:lnSpc>
                        <a:spcAft>
                          <a:spcPts val="800"/>
                        </a:spcAft>
                      </a:pPr>
                      <a:r>
                        <a:rPr lang="en-IN" sz="1100" dirty="0">
                          <a:effectLst/>
                        </a:rPr>
                        <a:t>55.6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3154094"/>
                  </a:ext>
                </a:extLst>
              </a:tr>
              <a:tr h="211565">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total</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83</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42.4</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83</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42.3</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30</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15.3</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gridSpan="2" vMerge="1">
                  <a:txBody>
                    <a:bodyPr/>
                    <a:lstStyle/>
                    <a:p>
                      <a:pPr algn="ctr">
                        <a:lnSpc>
                          <a:spcPct val="107000"/>
                        </a:lnSpc>
                        <a:spcAft>
                          <a:spcPts val="800"/>
                        </a:spcAft>
                      </a:pPr>
                      <a:r>
                        <a:rPr lang="en-IN" sz="1100">
                          <a:effectLst/>
                        </a:rPr>
                        <a:t>196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vMerge="1">
                  <a:txBody>
                    <a:bodyPr/>
                    <a:lstStyle/>
                    <a:p>
                      <a:pPr algn="ctr">
                        <a:lnSpc>
                          <a:spcPct val="107000"/>
                        </a:lnSpc>
                        <a:spcAft>
                          <a:spcPts val="800"/>
                        </a:spcAft>
                      </a:pPr>
                      <a:r>
                        <a:rPr lang="en-IN" sz="1100" dirty="0">
                          <a:effectLst/>
                        </a:rPr>
                        <a:t>100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95766122"/>
                  </a:ext>
                </a:extLst>
              </a:tr>
              <a:tr h="391608">
                <a:tc>
                  <a:txBody>
                    <a:bodyPr/>
                    <a:lstStyle/>
                    <a:p>
                      <a:pPr>
                        <a:lnSpc>
                          <a:spcPct val="107000"/>
                        </a:lnSpc>
                        <a:spcAft>
                          <a:spcPts val="800"/>
                        </a:spcAft>
                      </a:pPr>
                      <a:r>
                        <a:rPr lang="en-IN" sz="1050" dirty="0">
                          <a:solidFill>
                            <a:schemeClr val="tx1"/>
                          </a:solidFill>
                          <a:effectLst/>
                          <a:latin typeface="Times New Roman" panose="02020603050405020304" pitchFamily="18" charset="0"/>
                          <a:cs typeface="Times New Roman" panose="02020603050405020304" pitchFamily="18" charset="0"/>
                        </a:rPr>
                        <a:t>Age (</a:t>
                      </a:r>
                      <a:r>
                        <a:rPr lang="en-IN" sz="1050" dirty="0" err="1">
                          <a:solidFill>
                            <a:schemeClr val="tx1"/>
                          </a:solidFill>
                          <a:effectLst/>
                          <a:latin typeface="Times New Roman" panose="02020603050405020304" pitchFamily="18" charset="0"/>
                          <a:cs typeface="Times New Roman" panose="02020603050405020304" pitchFamily="18" charset="0"/>
                        </a:rPr>
                        <a:t>yrs</a:t>
                      </a:r>
                      <a:r>
                        <a:rPr lang="en-IN" sz="1050" dirty="0">
                          <a:solidFill>
                            <a:schemeClr val="tx1"/>
                          </a:solidFill>
                          <a:effectLst/>
                          <a:latin typeface="Times New Roman" panose="02020603050405020304" pitchFamily="18" charset="0"/>
                          <a:cs typeface="Times New Roman" panose="02020603050405020304" pitchFamily="18" charset="0"/>
                        </a:rPr>
                        <a:t>)</a:t>
                      </a:r>
                      <a:endParaRPr lang="en-IN"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050">
                          <a:effectLst/>
                          <a:latin typeface="Times New Roman" panose="02020603050405020304" pitchFamily="18" charset="0"/>
                          <a:cs typeface="Times New Roman" panose="02020603050405020304" pitchFamily="18" charset="0"/>
                        </a:rPr>
                        <a:t> </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 </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 </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 </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 </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extLst>
                  <a:ext uri="{0D108BD9-81ED-4DB2-BD59-A6C34878D82A}">
                    <a16:rowId xmlns:a16="http://schemas.microsoft.com/office/drawing/2014/main" val="2046164850"/>
                  </a:ext>
                </a:extLst>
              </a:tr>
              <a:tr h="211565">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15-24</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14</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7.1</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11</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5.6</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0</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0</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rowSpan="5" gridSpan="2">
                  <a:txBody>
                    <a:bodyPr/>
                    <a:lstStyle/>
                    <a:p>
                      <a:pPr algn="ctr">
                        <a:lnSpc>
                          <a:spcPct val="107000"/>
                        </a:lnSpc>
                        <a:spcAft>
                          <a:spcPts val="80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&lt;0.05</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rowSpan="5" hMerge="1">
                  <a:txBody>
                    <a:bodyPr/>
                    <a:lstStyle/>
                    <a:p>
                      <a:pPr algn="ctr">
                        <a:lnSpc>
                          <a:spcPct val="107000"/>
                        </a:lnSpc>
                        <a:spcAft>
                          <a:spcPts val="800"/>
                        </a:spcAft>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51005315"/>
                  </a:ext>
                </a:extLst>
              </a:tr>
              <a:tr h="211565">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25-34</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30</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15.3</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20</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10.2</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8</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4.1</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gridSpan="2" vMerge="1">
                  <a:txBody>
                    <a:bodyPr/>
                    <a:lstStyle/>
                    <a:p>
                      <a:pPr algn="ctr">
                        <a:lnSpc>
                          <a:spcPct val="107000"/>
                        </a:lnSpc>
                        <a:spcAft>
                          <a:spcPts val="800"/>
                        </a:spcAft>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vMerge="1">
                  <a:txBody>
                    <a:bodyPr/>
                    <a:lstStyle/>
                    <a:p>
                      <a:pPr algn="ctr">
                        <a:lnSpc>
                          <a:spcPct val="107000"/>
                        </a:lnSpc>
                        <a:spcAft>
                          <a:spcPts val="800"/>
                        </a:spcAft>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23043192"/>
                  </a:ext>
                </a:extLst>
              </a:tr>
              <a:tr h="211565">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35-44</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17</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8.7</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30</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15.3</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5</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2.6</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gridSpan="2" vMerge="1">
                  <a:txBody>
                    <a:bodyPr/>
                    <a:lstStyle/>
                    <a:p>
                      <a:pPr algn="ctr">
                        <a:lnSpc>
                          <a:spcPct val="107000"/>
                        </a:lnSpc>
                        <a:spcAft>
                          <a:spcPts val="800"/>
                        </a:spcAft>
                      </a:pP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vMerge="1">
                  <a:txBody>
                    <a:bodyPr/>
                    <a:lstStyle/>
                    <a:p>
                      <a:pPr algn="ctr">
                        <a:lnSpc>
                          <a:spcPct val="107000"/>
                        </a:lnSpc>
                        <a:spcAft>
                          <a:spcPts val="800"/>
                        </a:spcAft>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59912571"/>
                  </a:ext>
                </a:extLst>
              </a:tr>
              <a:tr h="211565">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45-54</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12</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6.1</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11</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5.6</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8</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4.1</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gridSpan="2" vMerge="1">
                  <a:txBody>
                    <a:bodyPr/>
                    <a:lstStyle/>
                    <a:p>
                      <a:pPr algn="ctr">
                        <a:lnSpc>
                          <a:spcPct val="107000"/>
                        </a:lnSpc>
                        <a:spcAft>
                          <a:spcPts val="800"/>
                        </a:spcAft>
                      </a:pP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vMerge="1">
                  <a:txBody>
                    <a:bodyPr/>
                    <a:lstStyle/>
                    <a:p>
                      <a:pPr algn="ctr">
                        <a:lnSpc>
                          <a:spcPct val="107000"/>
                        </a:lnSpc>
                        <a:spcAft>
                          <a:spcPts val="800"/>
                        </a:spcAft>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01511769"/>
                  </a:ext>
                </a:extLst>
              </a:tr>
              <a:tr h="211565">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55-64</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10</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5.1</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11</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5.6</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9</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4.6</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gridSpan="2" vMerge="1">
                  <a:txBody>
                    <a:bodyPr/>
                    <a:lstStyle/>
                    <a:p>
                      <a:pPr algn="ctr">
                        <a:lnSpc>
                          <a:spcPct val="107000"/>
                        </a:lnSpc>
                        <a:spcAft>
                          <a:spcPts val="800"/>
                        </a:spcAft>
                      </a:pP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vMerge="1">
                  <a:txBody>
                    <a:bodyPr/>
                    <a:lstStyle/>
                    <a:p>
                      <a:pPr algn="ctr">
                        <a:lnSpc>
                          <a:spcPct val="107000"/>
                        </a:lnSpc>
                        <a:spcAft>
                          <a:spcPts val="800"/>
                        </a:spcAft>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0675957"/>
                  </a:ext>
                </a:extLst>
              </a:tr>
              <a:tr h="211565">
                <a:tc>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050">
                          <a:effectLst/>
                          <a:latin typeface="Times New Roman" panose="02020603050405020304" pitchFamily="18" charset="0"/>
                          <a:cs typeface="Times New Roman" panose="02020603050405020304" pitchFamily="18" charset="0"/>
                        </a:rPr>
                        <a:t> total</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83</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42.3</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83</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42.3</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a:effectLst/>
                          <a:latin typeface="Times New Roman" panose="02020603050405020304" pitchFamily="18" charset="0"/>
                          <a:cs typeface="Times New Roman" panose="02020603050405020304" pitchFamily="18" charset="0"/>
                        </a:rPr>
                        <a:t>30</a:t>
                      </a:r>
                      <a:endParaRPr lang="en-IN"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050" dirty="0">
                          <a:effectLst/>
                          <a:latin typeface="Times New Roman" panose="02020603050405020304" pitchFamily="18" charset="0"/>
                          <a:cs typeface="Times New Roman" panose="02020603050405020304" pitchFamily="18" charset="0"/>
                        </a:rPr>
                        <a:t>15.3</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extLst>
                  <a:ext uri="{0D108BD9-81ED-4DB2-BD59-A6C34878D82A}">
                    <a16:rowId xmlns:a16="http://schemas.microsoft.com/office/drawing/2014/main" val="2384723539"/>
                  </a:ext>
                </a:extLst>
              </a:tr>
              <a:tr h="211565">
                <a:tc gridSpan="10">
                  <a:txBody>
                    <a:bodyPr/>
                    <a:lstStyle/>
                    <a:p>
                      <a:pPr>
                        <a:lnSpc>
                          <a:spcPct val="107000"/>
                        </a:lnSpc>
                        <a:spcAft>
                          <a:spcPts val="800"/>
                        </a:spcAft>
                      </a:pPr>
                      <a:r>
                        <a:rPr lang="en-IN" sz="1050" dirty="0">
                          <a:effectLst/>
                          <a:latin typeface="Times New Roman" panose="02020603050405020304" pitchFamily="18" charset="0"/>
                          <a:cs typeface="Times New Roman" panose="02020603050405020304" pitchFamily="18" charset="0"/>
                        </a:rPr>
                        <a:t>Chi Square (gender): df-2, p&lt;0.001; Chi Square (age): df-8 , p&lt;0.5</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65547917"/>
                  </a:ext>
                </a:extLst>
              </a:tr>
            </a:tbl>
          </a:graphicData>
        </a:graphic>
      </p:graphicFrame>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pPr/>
              <a:t>10</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4081" cy="428673"/>
          </a:xfrm>
          <a:prstGeom prst="rect">
            <a:avLst/>
          </a:prstGeom>
        </p:spPr>
      </p:pic>
      <p:sp>
        <p:nvSpPr>
          <p:cNvPr id="5" name="TextBox 4">
            <a:extLst>
              <a:ext uri="{FF2B5EF4-FFF2-40B4-BE49-F238E27FC236}">
                <a16:creationId xmlns:a16="http://schemas.microsoft.com/office/drawing/2014/main" id="{918A5083-EC97-F36C-76A9-D262556DFCFA}"/>
              </a:ext>
            </a:extLst>
          </p:cNvPr>
          <p:cNvSpPr txBox="1"/>
          <p:nvPr/>
        </p:nvSpPr>
        <p:spPr>
          <a:xfrm>
            <a:off x="680936" y="535808"/>
            <a:ext cx="5342794" cy="1938992"/>
          </a:xfrm>
          <a:prstGeom prst="rect">
            <a:avLst/>
          </a:prstGeom>
          <a:noFill/>
        </p:spPr>
        <p:txBody>
          <a:bodyPr wrap="square" rtlCol="0">
            <a:spAutoFit/>
          </a:bodyPr>
          <a:lstStyle/>
          <a:p>
            <a:pPr algn="just"/>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Table 2 shows that the overall prevalence of hypertension was 15.3%. This was more in females (8.7%) as compared to males (6.6%) and this difference was statistically significant (p&lt;0.001). The prevalence of hypertension is maximum in the population comes under the age of 55-64, the prevalence of pre-hypertension is maximum in the population comes under the age of 35-44 years  and this difference was also statistically significant (p&lt;0.05).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graphicFrame>
        <p:nvGraphicFramePr>
          <p:cNvPr id="10" name="Chart 9">
            <a:extLst>
              <a:ext uri="{FF2B5EF4-FFF2-40B4-BE49-F238E27FC236}">
                <a16:creationId xmlns:a16="http://schemas.microsoft.com/office/drawing/2014/main" id="{C109402C-2996-DCD0-71DB-98B0E049544E}"/>
              </a:ext>
            </a:extLst>
          </p:cNvPr>
          <p:cNvGraphicFramePr>
            <a:graphicFrameLocks/>
          </p:cNvGraphicFramePr>
          <p:nvPr>
            <p:extLst>
              <p:ext uri="{D42A27DB-BD31-4B8C-83A1-F6EECF244321}">
                <p14:modId xmlns:p14="http://schemas.microsoft.com/office/powerpoint/2010/main" val="833651564"/>
              </p:ext>
            </p:extLst>
          </p:nvPr>
        </p:nvGraphicFramePr>
        <p:xfrm>
          <a:off x="7324627" y="2406190"/>
          <a:ext cx="4224779" cy="2580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127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B8214D-8A57-F952-208E-20CC038211F9}"/>
              </a:ext>
            </a:extLst>
          </p:cNvPr>
          <p:cNvSpPr>
            <a:spLocks noGrp="1"/>
          </p:cNvSpPr>
          <p:nvPr>
            <p:ph type="sldNum" sz="quarter" idx="12"/>
          </p:nvPr>
        </p:nvSpPr>
        <p:spPr/>
        <p:txBody>
          <a:bodyPr/>
          <a:lstStyle/>
          <a:p>
            <a:fld id="{26AD20E6-394B-4DF0-96A5-9647FF39C943}" type="slidenum">
              <a:rPr lang="en-IN" smtClean="0"/>
              <a:pPr/>
              <a:t>11</a:t>
            </a:fld>
            <a:endParaRPr lang="en-IN"/>
          </a:p>
        </p:txBody>
      </p:sp>
      <p:pic>
        <p:nvPicPr>
          <p:cNvPr id="10" name="Picture 9">
            <a:extLst>
              <a:ext uri="{FF2B5EF4-FFF2-40B4-BE49-F238E27FC236}">
                <a16:creationId xmlns:a16="http://schemas.microsoft.com/office/drawing/2014/main" id="{51782288-6B44-5F73-5C21-151DD67B8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67320" cy="496111"/>
          </a:xfrm>
          <a:prstGeom prst="rect">
            <a:avLst/>
          </a:prstGeom>
        </p:spPr>
      </p:pic>
      <p:graphicFrame>
        <p:nvGraphicFramePr>
          <p:cNvPr id="2" name="Table 1">
            <a:extLst>
              <a:ext uri="{FF2B5EF4-FFF2-40B4-BE49-F238E27FC236}">
                <a16:creationId xmlns:a16="http://schemas.microsoft.com/office/drawing/2014/main" id="{E85B6E33-A8EF-8F96-FEF5-C957A60F4514}"/>
              </a:ext>
            </a:extLst>
          </p:cNvPr>
          <p:cNvGraphicFramePr>
            <a:graphicFrameLocks noGrp="1"/>
          </p:cNvGraphicFramePr>
          <p:nvPr>
            <p:extLst>
              <p:ext uri="{D42A27DB-BD31-4B8C-83A1-F6EECF244321}">
                <p14:modId xmlns:p14="http://schemas.microsoft.com/office/powerpoint/2010/main" val="944593456"/>
              </p:ext>
            </p:extLst>
          </p:nvPr>
        </p:nvGraphicFramePr>
        <p:xfrm>
          <a:off x="822036" y="2235200"/>
          <a:ext cx="6151419" cy="3925455"/>
        </p:xfrm>
        <a:graphic>
          <a:graphicData uri="http://schemas.openxmlformats.org/drawingml/2006/table">
            <a:tbl>
              <a:tblPr firstRow="1" firstCol="1" bandRow="1">
                <a:tableStyleId>{5C22544A-7EE6-4342-B048-85BDC9FD1C3A}</a:tableStyleId>
              </a:tblPr>
              <a:tblGrid>
                <a:gridCol w="858245">
                  <a:extLst>
                    <a:ext uri="{9D8B030D-6E8A-4147-A177-3AD203B41FA5}">
                      <a16:colId xmlns:a16="http://schemas.microsoft.com/office/drawing/2014/main" val="468536530"/>
                    </a:ext>
                  </a:extLst>
                </a:gridCol>
                <a:gridCol w="631157">
                  <a:extLst>
                    <a:ext uri="{9D8B030D-6E8A-4147-A177-3AD203B41FA5}">
                      <a16:colId xmlns:a16="http://schemas.microsoft.com/office/drawing/2014/main" val="2862382629"/>
                    </a:ext>
                  </a:extLst>
                </a:gridCol>
                <a:gridCol w="733218">
                  <a:extLst>
                    <a:ext uri="{9D8B030D-6E8A-4147-A177-3AD203B41FA5}">
                      <a16:colId xmlns:a16="http://schemas.microsoft.com/office/drawing/2014/main" val="3677076975"/>
                    </a:ext>
                  </a:extLst>
                </a:gridCol>
                <a:gridCol w="359893">
                  <a:extLst>
                    <a:ext uri="{9D8B030D-6E8A-4147-A177-3AD203B41FA5}">
                      <a16:colId xmlns:a16="http://schemas.microsoft.com/office/drawing/2014/main" val="2124588421"/>
                    </a:ext>
                  </a:extLst>
                </a:gridCol>
                <a:gridCol w="568041">
                  <a:extLst>
                    <a:ext uri="{9D8B030D-6E8A-4147-A177-3AD203B41FA5}">
                      <a16:colId xmlns:a16="http://schemas.microsoft.com/office/drawing/2014/main" val="3213404381"/>
                    </a:ext>
                  </a:extLst>
                </a:gridCol>
                <a:gridCol w="440469">
                  <a:extLst>
                    <a:ext uri="{9D8B030D-6E8A-4147-A177-3AD203B41FA5}">
                      <a16:colId xmlns:a16="http://schemas.microsoft.com/office/drawing/2014/main" val="781583797"/>
                    </a:ext>
                  </a:extLst>
                </a:gridCol>
                <a:gridCol w="675473">
                  <a:extLst>
                    <a:ext uri="{9D8B030D-6E8A-4147-A177-3AD203B41FA5}">
                      <a16:colId xmlns:a16="http://schemas.microsoft.com/office/drawing/2014/main" val="1053558318"/>
                    </a:ext>
                  </a:extLst>
                </a:gridCol>
                <a:gridCol w="463296">
                  <a:extLst>
                    <a:ext uri="{9D8B030D-6E8A-4147-A177-3AD203B41FA5}">
                      <a16:colId xmlns:a16="http://schemas.microsoft.com/office/drawing/2014/main" val="2093594075"/>
                    </a:ext>
                  </a:extLst>
                </a:gridCol>
                <a:gridCol w="459267">
                  <a:extLst>
                    <a:ext uri="{9D8B030D-6E8A-4147-A177-3AD203B41FA5}">
                      <a16:colId xmlns:a16="http://schemas.microsoft.com/office/drawing/2014/main" val="557330172"/>
                    </a:ext>
                  </a:extLst>
                </a:gridCol>
                <a:gridCol w="467325">
                  <a:extLst>
                    <a:ext uri="{9D8B030D-6E8A-4147-A177-3AD203B41FA5}">
                      <a16:colId xmlns:a16="http://schemas.microsoft.com/office/drawing/2014/main" val="259153469"/>
                    </a:ext>
                  </a:extLst>
                </a:gridCol>
                <a:gridCol w="495035">
                  <a:extLst>
                    <a:ext uri="{9D8B030D-6E8A-4147-A177-3AD203B41FA5}">
                      <a16:colId xmlns:a16="http://schemas.microsoft.com/office/drawing/2014/main" val="1252976675"/>
                    </a:ext>
                  </a:extLst>
                </a:gridCol>
              </a:tblGrid>
              <a:tr h="540210">
                <a:tc gridSpan="10">
                  <a:txBody>
                    <a:bodyPr/>
                    <a:lstStyle/>
                    <a:p>
                      <a:pPr>
                        <a:lnSpc>
                          <a:spcPct val="107000"/>
                        </a:lnSpc>
                        <a:spcAft>
                          <a:spcPts val="800"/>
                        </a:spcAft>
                      </a:pPr>
                      <a:r>
                        <a:rPr lang="en-IN" sz="1600" dirty="0">
                          <a:effectLst/>
                          <a:latin typeface="Times New Roman" panose="02020603050405020304" pitchFamily="18" charset="0"/>
                          <a:cs typeface="Times New Roman" panose="02020603050405020304" pitchFamily="18" charset="0"/>
                        </a:rPr>
                        <a:t> Table 3:    Nutritional status(BMI)-Sex and Age wise</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nSpc>
                          <a:spcPct val="107000"/>
                        </a:lnSpc>
                        <a:spcAft>
                          <a:spcPts val="800"/>
                        </a:spcAft>
                      </a:pP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8918306"/>
                  </a:ext>
                </a:extLst>
              </a:tr>
              <a:tr h="352760">
                <a:tc>
                  <a:txBody>
                    <a:bodyPr/>
                    <a:lstStyle/>
                    <a:p>
                      <a:pPr>
                        <a:lnSpc>
                          <a:spcPct val="107000"/>
                        </a:lnSpc>
                      </a:pPr>
                      <a:endParaRPr lang="en-IN" sz="1100" dirty="0">
                        <a:effectLst/>
                        <a:latin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pPr>
                      <a:endParaRPr lang="en-IN" sz="1100">
                        <a:effectLst/>
                        <a:latin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gridSpan="2">
                  <a:txBody>
                    <a:bodyPr/>
                    <a:lstStyle/>
                    <a:p>
                      <a:pPr algn="ctr">
                        <a:lnSpc>
                          <a:spcPct val="107000"/>
                        </a:lnSpc>
                        <a:spcAft>
                          <a:spcPts val="800"/>
                        </a:spcAft>
                      </a:pPr>
                      <a:r>
                        <a:rPr lang="en-IN" sz="1100" b="1" dirty="0">
                          <a:effectLst/>
                        </a:rPr>
                        <a:t>Under-weight</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hMerge="1">
                  <a:txBody>
                    <a:bodyPr/>
                    <a:lstStyle/>
                    <a:p>
                      <a:endParaRPr lang="en-IN"/>
                    </a:p>
                  </a:txBody>
                  <a:tcPr/>
                </a:tc>
                <a:tc gridSpan="2">
                  <a:txBody>
                    <a:bodyPr/>
                    <a:lstStyle/>
                    <a:p>
                      <a:pPr algn="ctr">
                        <a:lnSpc>
                          <a:spcPct val="107000"/>
                        </a:lnSpc>
                        <a:spcAft>
                          <a:spcPts val="800"/>
                        </a:spcAft>
                      </a:pPr>
                      <a:r>
                        <a:rPr lang="en-IN" sz="1100" b="1" dirty="0">
                          <a:effectLst/>
                        </a:rPr>
                        <a:t>Normal-weight</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hMerge="1">
                  <a:txBody>
                    <a:bodyPr/>
                    <a:lstStyle/>
                    <a:p>
                      <a:endParaRPr lang="en-IN"/>
                    </a:p>
                  </a:txBody>
                  <a:tcPr/>
                </a:tc>
                <a:tc gridSpan="2">
                  <a:txBody>
                    <a:bodyPr/>
                    <a:lstStyle/>
                    <a:p>
                      <a:pPr algn="ctr">
                        <a:lnSpc>
                          <a:spcPct val="107000"/>
                        </a:lnSpc>
                        <a:spcAft>
                          <a:spcPts val="800"/>
                        </a:spcAft>
                      </a:pPr>
                      <a:r>
                        <a:rPr lang="en-IN" sz="1100" b="1" dirty="0">
                          <a:effectLst/>
                        </a:rPr>
                        <a:t>Over-weight</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hMerge="1">
                  <a:txBody>
                    <a:bodyPr/>
                    <a:lstStyle/>
                    <a:p>
                      <a:endParaRPr lang="en-IN"/>
                    </a:p>
                  </a:txBody>
                  <a:tcPr/>
                </a:tc>
                <a:tc gridSpan="2">
                  <a:txBody>
                    <a:bodyPr/>
                    <a:lstStyle/>
                    <a:p>
                      <a:pPr algn="ctr">
                        <a:lnSpc>
                          <a:spcPct val="107000"/>
                        </a:lnSpc>
                        <a:spcAft>
                          <a:spcPts val="800"/>
                        </a:spcAft>
                      </a:pPr>
                      <a:r>
                        <a:rPr lang="en-IN" sz="1100" b="1" dirty="0">
                          <a:effectLst/>
                        </a:rPr>
                        <a:t>Obese</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hMerge="1">
                  <a:txBody>
                    <a:bodyPr/>
                    <a:lstStyle/>
                    <a:p>
                      <a:endParaRPr lang="en-IN"/>
                    </a:p>
                  </a:txBody>
                  <a:tcPr/>
                </a:tc>
                <a:tc>
                  <a:txBody>
                    <a:bodyPr/>
                    <a:lstStyle/>
                    <a:p>
                      <a:pPr algn="ct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 value</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extLst>
                  <a:ext uri="{0D108BD9-81ED-4DB2-BD59-A6C34878D82A}">
                    <a16:rowId xmlns:a16="http://schemas.microsoft.com/office/drawing/2014/main" val="753633559"/>
                  </a:ext>
                </a:extLst>
              </a:tr>
              <a:tr h="243769">
                <a:tc>
                  <a:txBody>
                    <a:bodyPr/>
                    <a:lstStyle/>
                    <a:p>
                      <a:pPr>
                        <a:lnSpc>
                          <a:spcPct val="107000"/>
                        </a:lnSpc>
                        <a:spcAft>
                          <a:spcPts val="800"/>
                        </a:spcAft>
                      </a:pPr>
                      <a:r>
                        <a:rPr lang="en-IN" sz="1200" dirty="0">
                          <a:solidFill>
                            <a:schemeClr val="tx1"/>
                          </a:solidFill>
                          <a:effectLst/>
                          <a:latin typeface="Times New Roman" panose="02020603050405020304" pitchFamily="18" charset="0"/>
                          <a:cs typeface="Times New Roman" panose="02020603050405020304" pitchFamily="18" charset="0"/>
                        </a:rPr>
                        <a:t>Gender</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N</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N</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N</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N</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rowSpan="4">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&lt;0.05</a:t>
                      </a:r>
                      <a:endParaRPr lang="en-IN" sz="1200" dirty="0">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90454630"/>
                  </a:ext>
                </a:extLst>
              </a:tr>
              <a:tr h="243769">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dirty="0">
                          <a:effectLst/>
                          <a:latin typeface="Times New Roman" panose="02020603050405020304" pitchFamily="18" charset="0"/>
                          <a:cs typeface="Times New Roman" panose="02020603050405020304" pitchFamily="18" charset="0"/>
                        </a:rPr>
                        <a:t>Male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48</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24.4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30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15.3</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4.1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pPr algn="ctr">
                        <a:lnSpc>
                          <a:spcPct val="107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416187524"/>
                  </a:ext>
                </a:extLst>
              </a:tr>
              <a:tr h="243769">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dirty="0">
                          <a:effectLst/>
                          <a:latin typeface="Times New Roman" panose="02020603050405020304" pitchFamily="18" charset="0"/>
                          <a:cs typeface="Times New Roman" panose="02020603050405020304" pitchFamily="18" charset="0"/>
                        </a:rPr>
                        <a:t>Female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2.6</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38</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19.4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40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20.4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26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13.3</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pPr algn="ctr">
                        <a:lnSpc>
                          <a:spcPct val="107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55077442"/>
                  </a:ext>
                </a:extLst>
              </a:tr>
              <a:tr h="243769">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total</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3.1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86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43.8</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70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35.7</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34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17.4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pPr algn="ctr">
                        <a:lnSpc>
                          <a:spcPct val="107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14428517"/>
                  </a:ext>
                </a:extLst>
              </a:tr>
              <a:tr h="243769">
                <a:tc>
                  <a:txBody>
                    <a:bodyPr/>
                    <a:lstStyle/>
                    <a:p>
                      <a:pPr>
                        <a:lnSpc>
                          <a:spcPct val="107000"/>
                        </a:lnSpc>
                        <a:spcAft>
                          <a:spcPts val="800"/>
                        </a:spcAft>
                      </a:pPr>
                      <a:r>
                        <a:rPr lang="en-IN" sz="1200" dirty="0">
                          <a:solidFill>
                            <a:schemeClr val="tx1"/>
                          </a:solidFill>
                          <a:effectLst/>
                          <a:latin typeface="Times New Roman" panose="02020603050405020304" pitchFamily="18" charset="0"/>
                          <a:cs typeface="Times New Roman" panose="02020603050405020304" pitchFamily="18" charset="0"/>
                        </a:rPr>
                        <a:t>Age (</a:t>
                      </a:r>
                      <a:r>
                        <a:rPr lang="en-IN" sz="1200" dirty="0" err="1">
                          <a:solidFill>
                            <a:schemeClr val="tx1"/>
                          </a:solidFill>
                          <a:effectLst/>
                          <a:latin typeface="Times New Roman" panose="02020603050405020304" pitchFamily="18" charset="0"/>
                          <a:cs typeface="Times New Roman" panose="02020603050405020304" pitchFamily="18" charset="0"/>
                        </a:rPr>
                        <a:t>yrs</a:t>
                      </a:r>
                      <a:r>
                        <a:rPr lang="en-IN" sz="1200" dirty="0">
                          <a:solidFill>
                            <a:schemeClr val="tx1"/>
                          </a:solidFill>
                          <a:effectLst/>
                          <a:latin typeface="Times New Roman" panose="02020603050405020304" pitchFamily="18" charset="0"/>
                          <a:cs typeface="Times New Roman" panose="02020603050405020304" pitchFamily="18" charset="0"/>
                        </a:rPr>
                        <a:t>)</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pPr>
                      <a:endParaRPr lang="en-IN" sz="1200" dirty="0">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pPr>
                      <a:endParaRPr lang="en-IN" sz="1200">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pPr>
                      <a:endParaRPr lang="en-IN" sz="1200">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pPr>
                      <a:endParaRPr lang="en-IN" sz="1200">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pPr>
                      <a:endParaRPr lang="en-IN" sz="1200">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pPr>
                      <a:endParaRPr lang="en-IN" sz="1200" dirty="0">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pPr>
                      <a:endParaRPr lang="en-IN" sz="1200" dirty="0">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06418884"/>
                  </a:ext>
                </a:extLst>
              </a:tr>
              <a:tr h="243769">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dirty="0">
                          <a:effectLst/>
                          <a:latin typeface="Times New Roman" panose="02020603050405020304" pitchFamily="18" charset="0"/>
                          <a:cs typeface="Times New Roman" panose="02020603050405020304" pitchFamily="18" charset="0"/>
                        </a:rPr>
                        <a:t>15-24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1.5</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9.2</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2</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rowSpan="6">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&lt;0.05</a:t>
                      </a:r>
                      <a:endParaRPr lang="en-IN" sz="1200" dirty="0">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545649575"/>
                  </a:ext>
                </a:extLst>
              </a:tr>
              <a:tr h="243769">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dirty="0">
                          <a:effectLst/>
                          <a:latin typeface="Times New Roman" panose="02020603050405020304" pitchFamily="18" charset="0"/>
                          <a:cs typeface="Times New Roman" panose="02020603050405020304" pitchFamily="18" charset="0"/>
                        </a:rPr>
                        <a:t>25-34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.5</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22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11.2</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24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12.2</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5.6</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pPr algn="ctr">
                        <a:lnSpc>
                          <a:spcPct val="107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26809301"/>
                  </a:ext>
                </a:extLst>
              </a:tr>
              <a:tr h="243769">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dirty="0">
                          <a:effectLst/>
                          <a:latin typeface="Times New Roman" panose="02020603050405020304" pitchFamily="18" charset="0"/>
                          <a:cs typeface="Times New Roman" panose="02020603050405020304" pitchFamily="18" charset="0"/>
                        </a:rPr>
                        <a:t>35-44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20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10.2</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20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10.2</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6.1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pPr algn="ctr">
                        <a:lnSpc>
                          <a:spcPct val="107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016144974"/>
                  </a:ext>
                </a:extLst>
              </a:tr>
              <a:tr h="243769">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dirty="0">
                          <a:effectLst/>
                          <a:latin typeface="Times New Roman" panose="02020603050405020304" pitchFamily="18" charset="0"/>
                          <a:cs typeface="Times New Roman" panose="02020603050405020304" pitchFamily="18" charset="0"/>
                        </a:rPr>
                        <a:t>45-54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7.7</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5.1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3.1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pPr algn="ctr">
                        <a:lnSpc>
                          <a:spcPct val="107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94864147"/>
                  </a:ext>
                </a:extLst>
              </a:tr>
              <a:tr h="243769">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dirty="0">
                          <a:effectLst/>
                          <a:latin typeface="Times New Roman" panose="02020603050405020304" pitchFamily="18" charset="0"/>
                          <a:cs typeface="Times New Roman" panose="02020603050405020304" pitchFamily="18" charset="0"/>
                        </a:rPr>
                        <a:t>55-64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5.6</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6.1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2.6</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pPr algn="ctr">
                        <a:lnSpc>
                          <a:spcPct val="107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11304471"/>
                  </a:ext>
                </a:extLst>
              </a:tr>
              <a:tr h="243769">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3.1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86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43.9</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70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35.7</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34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17.3</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pPr algn="ctr">
                        <a:lnSpc>
                          <a:spcPct val="107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611076764"/>
                  </a:ext>
                </a:extLst>
              </a:tr>
              <a:tr h="351026">
                <a:tc gridSpan="10">
                  <a:txBody>
                    <a:bodyPr/>
                    <a:lstStyle/>
                    <a:p>
                      <a:pPr>
                        <a:lnSpc>
                          <a:spcPct val="107000"/>
                        </a:lnSpc>
                        <a:spcAft>
                          <a:spcPts val="800"/>
                        </a:spcAft>
                      </a:pPr>
                      <a:r>
                        <a:rPr lang="en-IN" sz="1200" dirty="0">
                          <a:effectLst/>
                          <a:latin typeface="Times New Roman" panose="02020603050405020304" pitchFamily="18" charset="0"/>
                          <a:cs typeface="Times New Roman" panose="02020603050405020304" pitchFamily="18" charset="0"/>
                        </a:rPr>
                        <a:t>Chi square (gender): df-3, p&lt;0.05: Chi square (age): df-8,p&lt;0.05</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nSpc>
                          <a:spcPct val="107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5176761"/>
                  </a:ext>
                </a:extLst>
              </a:tr>
            </a:tbl>
          </a:graphicData>
        </a:graphic>
      </p:graphicFrame>
      <p:sp>
        <p:nvSpPr>
          <p:cNvPr id="3" name="TextBox 2">
            <a:extLst>
              <a:ext uri="{FF2B5EF4-FFF2-40B4-BE49-F238E27FC236}">
                <a16:creationId xmlns:a16="http://schemas.microsoft.com/office/drawing/2014/main" id="{33896939-2687-38BF-E96E-67FBDDD53A09}"/>
              </a:ext>
            </a:extLst>
          </p:cNvPr>
          <p:cNvSpPr txBox="1"/>
          <p:nvPr/>
        </p:nvSpPr>
        <p:spPr>
          <a:xfrm>
            <a:off x="1283632" y="716966"/>
            <a:ext cx="4519188" cy="1477328"/>
          </a:xfrm>
          <a:prstGeom prst="rect">
            <a:avLst/>
          </a:prstGeom>
          <a:noFill/>
        </p:spPr>
        <p:txBody>
          <a:bodyPr wrap="square" rtlCol="0">
            <a:spAutoFit/>
          </a:bodyPr>
          <a:lstStyle/>
          <a:p>
            <a:pPr algn="just"/>
            <a:r>
              <a:rPr lang="en-IN" sz="1800" dirty="0">
                <a:effectLst/>
                <a:latin typeface="Times New Roman" panose="02020603050405020304" pitchFamily="18" charset="0"/>
                <a:ea typeface="Calibri" panose="020F0502020204030204" pitchFamily="34" charset="0"/>
              </a:rPr>
              <a:t>Table 3 shows sex and age specific BMI and prevalence of overweight and obesity is more in female as compared to male and this difference was statistically significant (p&lt;0.001).</a:t>
            </a:r>
            <a:endParaRPr lang="en-IN" dirty="0"/>
          </a:p>
        </p:txBody>
      </p:sp>
      <p:graphicFrame>
        <p:nvGraphicFramePr>
          <p:cNvPr id="19" name="Chart 18">
            <a:extLst>
              <a:ext uri="{FF2B5EF4-FFF2-40B4-BE49-F238E27FC236}">
                <a16:creationId xmlns:a16="http://schemas.microsoft.com/office/drawing/2014/main" id="{DC154974-FE74-5F5D-147B-2ECA96B28056}"/>
              </a:ext>
            </a:extLst>
          </p:cNvPr>
          <p:cNvGraphicFramePr>
            <a:graphicFrameLocks/>
          </p:cNvGraphicFramePr>
          <p:nvPr>
            <p:extLst>
              <p:ext uri="{D42A27DB-BD31-4B8C-83A1-F6EECF244321}">
                <p14:modId xmlns:p14="http://schemas.microsoft.com/office/powerpoint/2010/main" val="719064022"/>
              </p:ext>
            </p:extLst>
          </p:nvPr>
        </p:nvGraphicFramePr>
        <p:xfrm>
          <a:off x="7727652" y="749030"/>
          <a:ext cx="3352151" cy="23443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0196CB48-4DAC-42B8-BADC-C752DAE51B20}"/>
              </a:ext>
            </a:extLst>
          </p:cNvPr>
          <p:cNvGraphicFramePr>
            <a:graphicFrameLocks/>
          </p:cNvGraphicFramePr>
          <p:nvPr>
            <p:extLst>
              <p:ext uri="{D42A27DB-BD31-4B8C-83A1-F6EECF244321}">
                <p14:modId xmlns:p14="http://schemas.microsoft.com/office/powerpoint/2010/main" val="69080623"/>
              </p:ext>
            </p:extLst>
          </p:nvPr>
        </p:nvGraphicFramePr>
        <p:xfrm>
          <a:off x="7278255" y="3239654"/>
          <a:ext cx="4294909"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110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8CCB602-E851-AAB5-83E4-5FED5D580BD4}"/>
              </a:ext>
            </a:extLst>
          </p:cNvPr>
          <p:cNvGraphicFramePr>
            <a:graphicFrameLocks noGrp="1"/>
          </p:cNvGraphicFramePr>
          <p:nvPr>
            <p:ph idx="1"/>
            <p:extLst>
              <p:ext uri="{D42A27DB-BD31-4B8C-83A1-F6EECF244321}">
                <p14:modId xmlns:p14="http://schemas.microsoft.com/office/powerpoint/2010/main" val="3368537713"/>
              </p:ext>
            </p:extLst>
          </p:nvPr>
        </p:nvGraphicFramePr>
        <p:xfrm>
          <a:off x="5500845" y="578054"/>
          <a:ext cx="5982511" cy="5702717"/>
        </p:xfrm>
        <a:graphic>
          <a:graphicData uri="http://schemas.openxmlformats.org/drawingml/2006/table">
            <a:tbl>
              <a:tblPr firstRow="1" firstCol="1" bandRow="1">
                <a:tableStyleId>{5C22544A-7EE6-4342-B048-85BDC9FD1C3A}</a:tableStyleId>
              </a:tblPr>
              <a:tblGrid>
                <a:gridCol w="1484858">
                  <a:extLst>
                    <a:ext uri="{9D8B030D-6E8A-4147-A177-3AD203B41FA5}">
                      <a16:colId xmlns:a16="http://schemas.microsoft.com/office/drawing/2014/main" val="51995309"/>
                    </a:ext>
                  </a:extLst>
                </a:gridCol>
                <a:gridCol w="583894">
                  <a:extLst>
                    <a:ext uri="{9D8B030D-6E8A-4147-A177-3AD203B41FA5}">
                      <a16:colId xmlns:a16="http://schemas.microsoft.com/office/drawing/2014/main" val="1074482253"/>
                    </a:ext>
                  </a:extLst>
                </a:gridCol>
                <a:gridCol w="656879">
                  <a:extLst>
                    <a:ext uri="{9D8B030D-6E8A-4147-A177-3AD203B41FA5}">
                      <a16:colId xmlns:a16="http://schemas.microsoft.com/office/drawing/2014/main" val="3315632311"/>
                    </a:ext>
                  </a:extLst>
                </a:gridCol>
                <a:gridCol w="583894">
                  <a:extLst>
                    <a:ext uri="{9D8B030D-6E8A-4147-A177-3AD203B41FA5}">
                      <a16:colId xmlns:a16="http://schemas.microsoft.com/office/drawing/2014/main" val="1421407150"/>
                    </a:ext>
                  </a:extLst>
                </a:gridCol>
                <a:gridCol w="592268">
                  <a:extLst>
                    <a:ext uri="{9D8B030D-6E8A-4147-A177-3AD203B41FA5}">
                      <a16:colId xmlns:a16="http://schemas.microsoft.com/office/drawing/2014/main" val="562179962"/>
                    </a:ext>
                  </a:extLst>
                </a:gridCol>
                <a:gridCol w="585090">
                  <a:extLst>
                    <a:ext uri="{9D8B030D-6E8A-4147-A177-3AD203B41FA5}">
                      <a16:colId xmlns:a16="http://schemas.microsoft.com/office/drawing/2014/main" val="1409407733"/>
                    </a:ext>
                  </a:extLst>
                </a:gridCol>
                <a:gridCol w="570732">
                  <a:extLst>
                    <a:ext uri="{9D8B030D-6E8A-4147-A177-3AD203B41FA5}">
                      <a16:colId xmlns:a16="http://schemas.microsoft.com/office/drawing/2014/main" val="456390250"/>
                    </a:ext>
                  </a:extLst>
                </a:gridCol>
                <a:gridCol w="924896">
                  <a:extLst>
                    <a:ext uri="{9D8B030D-6E8A-4147-A177-3AD203B41FA5}">
                      <a16:colId xmlns:a16="http://schemas.microsoft.com/office/drawing/2014/main" val="3384520591"/>
                    </a:ext>
                  </a:extLst>
                </a:gridCol>
              </a:tblGrid>
              <a:tr h="353217">
                <a:tc gridSpan="8">
                  <a:txBody>
                    <a:bodyPr/>
                    <a:lstStyle/>
                    <a:p>
                      <a:pPr algn="l">
                        <a:lnSpc>
                          <a:spcPct val="107000"/>
                        </a:lnSpc>
                        <a:spcAft>
                          <a:spcPts val="800"/>
                        </a:spcAft>
                      </a:pPr>
                      <a:r>
                        <a:rPr lang="en-IN" sz="1400" dirty="0">
                          <a:effectLst/>
                          <a:latin typeface="Times New Roman" panose="02020603050405020304" pitchFamily="18" charset="0"/>
                          <a:cs typeface="Times New Roman" panose="02020603050405020304" pitchFamily="18" charset="0"/>
                        </a:rPr>
                        <a:t>Table3: Association of various risk factors with hypertension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67286511"/>
                  </a:ext>
                </a:extLst>
              </a:tr>
              <a:tr h="846880">
                <a:tc>
                  <a:txBody>
                    <a:bodyPr/>
                    <a:lstStyle/>
                    <a:p>
                      <a:pPr algn="l">
                        <a:lnSpc>
                          <a:spcPct val="107000"/>
                        </a:lnSpc>
                        <a:spcAft>
                          <a:spcPts val="800"/>
                        </a:spcAft>
                      </a:pPr>
                      <a:r>
                        <a:rPr lang="en-IN" sz="1400" b="1" dirty="0">
                          <a:solidFill>
                            <a:schemeClr val="tx1"/>
                          </a:solidFill>
                          <a:effectLst/>
                          <a:latin typeface="Times New Roman" panose="02020603050405020304" pitchFamily="18" charset="0"/>
                          <a:cs typeface="Times New Roman" panose="02020603050405020304" pitchFamily="18" charset="0"/>
                        </a:rPr>
                        <a:t>Risk factors</a:t>
                      </a:r>
                      <a:endParaRPr lang="en-IN"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gridSpan="2">
                  <a:txBody>
                    <a:bodyPr/>
                    <a:lstStyle/>
                    <a:p>
                      <a:pPr algn="ctr">
                        <a:lnSpc>
                          <a:spcPct val="107000"/>
                        </a:lnSpc>
                        <a:spcAft>
                          <a:spcPts val="800"/>
                        </a:spcAft>
                      </a:pPr>
                      <a:r>
                        <a:rPr lang="en-IN" sz="1400" b="1" dirty="0">
                          <a:solidFill>
                            <a:schemeClr val="tx1"/>
                          </a:solidFill>
                          <a:effectLst/>
                          <a:latin typeface="Times New Roman" panose="02020603050405020304" pitchFamily="18" charset="0"/>
                          <a:cs typeface="Times New Roman" panose="02020603050405020304" pitchFamily="18" charset="0"/>
                        </a:rPr>
                        <a:t>Non-hypertensive</a:t>
                      </a:r>
                      <a:endParaRPr lang="en-IN"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hMerge="1">
                  <a:txBody>
                    <a:bodyPr/>
                    <a:lstStyle/>
                    <a:p>
                      <a:endParaRPr lang="en-IN"/>
                    </a:p>
                  </a:txBody>
                  <a:tcPr/>
                </a:tc>
                <a:tc gridSpan="2">
                  <a:txBody>
                    <a:bodyPr/>
                    <a:lstStyle/>
                    <a:p>
                      <a:pPr algn="ctr">
                        <a:lnSpc>
                          <a:spcPct val="107000"/>
                        </a:lnSpc>
                        <a:spcAft>
                          <a:spcPts val="800"/>
                        </a:spcAft>
                      </a:pPr>
                      <a:r>
                        <a:rPr lang="en-IN" sz="1400" b="1" dirty="0">
                          <a:solidFill>
                            <a:schemeClr val="tx1"/>
                          </a:solidFill>
                          <a:effectLst/>
                          <a:latin typeface="Times New Roman" panose="02020603050405020304" pitchFamily="18" charset="0"/>
                          <a:cs typeface="Times New Roman" panose="02020603050405020304" pitchFamily="18" charset="0"/>
                        </a:rPr>
                        <a:t>Pre-hypertensive</a:t>
                      </a:r>
                      <a:endParaRPr lang="en-IN"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hMerge="1">
                  <a:txBody>
                    <a:bodyPr/>
                    <a:lstStyle/>
                    <a:p>
                      <a:endParaRPr lang="en-IN"/>
                    </a:p>
                  </a:txBody>
                  <a:tcPr/>
                </a:tc>
                <a:tc gridSpan="2">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lang="en-IN" sz="1400" b="1" dirty="0">
                        <a:solidFill>
                          <a:schemeClr val="tx1"/>
                        </a:solidFill>
                        <a:effectLst/>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lang="en-IN" sz="1400" b="1" dirty="0">
                          <a:solidFill>
                            <a:schemeClr val="tx1"/>
                          </a:solidFill>
                          <a:effectLst/>
                          <a:latin typeface="Times New Roman" panose="02020603050405020304" pitchFamily="18" charset="0"/>
                          <a:cs typeface="Times New Roman" panose="02020603050405020304" pitchFamily="18" charset="0"/>
                        </a:rPr>
                        <a:t> hypertensive</a:t>
                      </a:r>
                      <a:endParaRPr lang="en-IN"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IN" sz="14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hMerge="1">
                  <a:txBody>
                    <a:bodyPr/>
                    <a:lstStyle/>
                    <a:p>
                      <a:endParaRPr lang="en-IN"/>
                    </a:p>
                  </a:txBody>
                  <a:tcP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IN" sz="1400" b="1" dirty="0">
                          <a:solidFill>
                            <a:schemeClr val="tx1"/>
                          </a:solidFill>
                          <a:effectLst/>
                          <a:latin typeface="Times New Roman" panose="02020603050405020304" pitchFamily="18" charset="0"/>
                          <a:cs typeface="Times New Roman" panose="02020603050405020304" pitchFamily="18" charset="0"/>
                        </a:rPr>
                        <a:t> </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IN" sz="1400" b="1" dirty="0">
                          <a:solidFill>
                            <a:schemeClr val="tx1"/>
                          </a:solidFill>
                          <a:effectLst/>
                          <a:latin typeface="Times New Roman" panose="02020603050405020304" pitchFamily="18" charset="0"/>
                          <a:cs typeface="Times New Roman" panose="02020603050405020304" pitchFamily="18" charset="0"/>
                        </a:rPr>
                        <a:t>P value</a:t>
                      </a:r>
                      <a:endParaRPr lang="en-IN"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IN" sz="14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853050284"/>
                  </a:ext>
                </a:extLst>
              </a:tr>
              <a:tr h="162364">
                <a:tc>
                  <a:txBody>
                    <a:bodyPr/>
                    <a:lstStyle/>
                    <a:p>
                      <a:pPr algn="l">
                        <a:lnSpc>
                          <a:spcPct val="107000"/>
                        </a:lnSpc>
                        <a:spcAft>
                          <a:spcPts val="800"/>
                        </a:spcAft>
                      </a:pPr>
                      <a:r>
                        <a:rPr lang="en-IN" sz="1100" dirty="0">
                          <a:solidFill>
                            <a:srgbClr val="00B0F0"/>
                          </a:solidFill>
                          <a:effectLst/>
                          <a:latin typeface="Times New Roman" panose="02020603050405020304" pitchFamily="18" charset="0"/>
                          <a:cs typeface="Times New Roman" panose="02020603050405020304" pitchFamily="18" charset="0"/>
                        </a:rPr>
                        <a:t>Smoking</a:t>
                      </a:r>
                      <a:endParaRPr lang="en-IN" sz="1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N(196)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N(196)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N(196)</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67945542"/>
                  </a:ext>
                </a:extLst>
              </a:tr>
              <a:tr h="296758">
                <a:tc>
                  <a:txBody>
                    <a:bodyPr/>
                    <a:lstStyle/>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yes</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76</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38.8</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76</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38.8</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29</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14.7</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rowSpan="2">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&gt;0.05</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589852115"/>
                  </a:ext>
                </a:extLst>
              </a:tr>
              <a:tr h="162364">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no</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7</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3.6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7</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3.6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1</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0.2</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endParaRPr lang="en-IN"/>
                    </a:p>
                  </a:txBody>
                  <a:tcPr/>
                </a:tc>
                <a:extLst>
                  <a:ext uri="{0D108BD9-81ED-4DB2-BD59-A6C34878D82A}">
                    <a16:rowId xmlns:a16="http://schemas.microsoft.com/office/drawing/2014/main" val="1849283654"/>
                  </a:ext>
                </a:extLst>
              </a:tr>
              <a:tr h="162364">
                <a:tc>
                  <a:txBody>
                    <a:bodyPr/>
                    <a:lstStyle/>
                    <a:p>
                      <a:pPr algn="l">
                        <a:lnSpc>
                          <a:spcPct val="107000"/>
                        </a:lnSpc>
                        <a:spcAft>
                          <a:spcPts val="800"/>
                        </a:spcAft>
                      </a:pPr>
                      <a:r>
                        <a:rPr lang="en-IN" sz="1100" dirty="0">
                          <a:solidFill>
                            <a:srgbClr val="00B0F0"/>
                          </a:solidFill>
                          <a:effectLst/>
                          <a:latin typeface="Times New Roman" panose="02020603050405020304" pitchFamily="18" charset="0"/>
                          <a:cs typeface="Times New Roman" panose="02020603050405020304" pitchFamily="18" charset="0"/>
                        </a:rPr>
                        <a:t>Alcohol</a:t>
                      </a:r>
                      <a:endParaRPr lang="en-IN" sz="1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pPr>
                      <a:endParaRPr lang="en-IN"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pPr>
                      <a:endParaRPr lang="en-IN"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2983079"/>
                  </a:ext>
                </a:extLst>
              </a:tr>
              <a:tr h="162364">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yes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7</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3.6</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5</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2.6</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rowSpan="2">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&lt;0.05</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280188721"/>
                  </a:ext>
                </a:extLst>
              </a:tr>
              <a:tr h="272660">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no</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81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41.3</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76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38.8</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25</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12.8</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endParaRPr lang="en-IN"/>
                    </a:p>
                  </a:txBody>
                  <a:tcPr/>
                </a:tc>
                <a:extLst>
                  <a:ext uri="{0D108BD9-81ED-4DB2-BD59-A6C34878D82A}">
                    <a16:rowId xmlns:a16="http://schemas.microsoft.com/office/drawing/2014/main" val="1552359295"/>
                  </a:ext>
                </a:extLst>
              </a:tr>
              <a:tr h="162364">
                <a:tc>
                  <a:txBody>
                    <a:bodyPr/>
                    <a:lstStyle/>
                    <a:p>
                      <a:pPr algn="l">
                        <a:lnSpc>
                          <a:spcPct val="107000"/>
                        </a:lnSpc>
                        <a:spcAft>
                          <a:spcPts val="800"/>
                        </a:spcAft>
                      </a:pPr>
                      <a:r>
                        <a:rPr lang="en-IN" sz="1100" dirty="0">
                          <a:solidFill>
                            <a:srgbClr val="00B0F0"/>
                          </a:solidFill>
                          <a:effectLst/>
                          <a:latin typeface="Times New Roman" panose="02020603050405020304" pitchFamily="18" charset="0"/>
                          <a:cs typeface="Times New Roman" panose="02020603050405020304" pitchFamily="18" charset="0"/>
                        </a:rPr>
                        <a:t>Tobacco</a:t>
                      </a:r>
                      <a:endParaRPr lang="en-IN" sz="1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pPr>
                      <a:endParaRPr lang="en-IN"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pPr>
                      <a:endParaRPr lang="en-IN"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505042111"/>
                  </a:ext>
                </a:extLst>
              </a:tr>
              <a:tr h="162364">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Yes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3.1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10</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5.1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5</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rowSpan="2">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&gt;0.05</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35182450"/>
                  </a:ext>
                </a:extLst>
              </a:tr>
              <a:tr h="272660">
                <a:tc>
                  <a:txBody>
                    <a:bodyPr/>
                    <a:lstStyle/>
                    <a:p>
                      <a:pPr algn="l">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no</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77</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39.3</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73</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37.2</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25</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12.8</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endParaRPr lang="en-IN"/>
                    </a:p>
                  </a:txBody>
                  <a:tcPr/>
                </a:tc>
                <a:extLst>
                  <a:ext uri="{0D108BD9-81ED-4DB2-BD59-A6C34878D82A}">
                    <a16:rowId xmlns:a16="http://schemas.microsoft.com/office/drawing/2014/main" val="3655915817"/>
                  </a:ext>
                </a:extLst>
              </a:tr>
              <a:tr h="162364">
                <a:tc>
                  <a:txBody>
                    <a:bodyPr/>
                    <a:lstStyle/>
                    <a:p>
                      <a:pPr algn="l">
                        <a:lnSpc>
                          <a:spcPct val="107000"/>
                        </a:lnSpc>
                        <a:spcAft>
                          <a:spcPts val="800"/>
                        </a:spcAft>
                      </a:pPr>
                      <a:r>
                        <a:rPr lang="en-IN" sz="1100" dirty="0">
                          <a:solidFill>
                            <a:srgbClr val="00B0F0"/>
                          </a:solidFill>
                          <a:effectLst/>
                          <a:latin typeface="Times New Roman" panose="02020603050405020304" pitchFamily="18" charset="0"/>
                          <a:cs typeface="Times New Roman" panose="02020603050405020304" pitchFamily="18" charset="0"/>
                        </a:rPr>
                        <a:t>BMI</a:t>
                      </a:r>
                      <a:endParaRPr lang="en-IN" sz="1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pPr>
                      <a:endParaRPr lang="en-IN"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pPr>
                      <a:endParaRPr lang="en-IN"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19015298"/>
                  </a:ext>
                </a:extLst>
              </a:tr>
              <a:tr h="162364">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Underweight</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5</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0.5</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0</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0</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rowSpan="4">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&lt;0.05</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045867176"/>
                  </a:ext>
                </a:extLst>
              </a:tr>
              <a:tr h="162364">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Normal</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36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18.4</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40</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20.4</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10</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5.1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endParaRPr lang="en-IN"/>
                    </a:p>
                  </a:txBody>
                  <a:tcPr/>
                </a:tc>
                <a:extLst>
                  <a:ext uri="{0D108BD9-81ED-4DB2-BD59-A6C34878D82A}">
                    <a16:rowId xmlns:a16="http://schemas.microsoft.com/office/drawing/2014/main" val="1857272553"/>
                  </a:ext>
                </a:extLst>
              </a:tr>
              <a:tr h="162364">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Overweight</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24</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12.2</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35</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17.9</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5.6</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endParaRPr lang="en-IN"/>
                    </a:p>
                  </a:txBody>
                  <a:tcPr/>
                </a:tc>
                <a:extLst>
                  <a:ext uri="{0D108BD9-81ED-4DB2-BD59-A6C34878D82A}">
                    <a16:rowId xmlns:a16="http://schemas.microsoft.com/office/drawing/2014/main" val="3665344964"/>
                  </a:ext>
                </a:extLst>
              </a:tr>
              <a:tr h="220592">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obese</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18</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9.2</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7</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3.6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9</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4.6</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endParaRPr lang="en-IN"/>
                    </a:p>
                  </a:txBody>
                  <a:tcPr/>
                </a:tc>
                <a:extLst>
                  <a:ext uri="{0D108BD9-81ED-4DB2-BD59-A6C34878D82A}">
                    <a16:rowId xmlns:a16="http://schemas.microsoft.com/office/drawing/2014/main" val="1532563747"/>
                  </a:ext>
                </a:extLst>
              </a:tr>
              <a:tr h="162364">
                <a:tc>
                  <a:txBody>
                    <a:bodyPr/>
                    <a:lstStyle/>
                    <a:p>
                      <a:pPr algn="l">
                        <a:lnSpc>
                          <a:spcPct val="107000"/>
                        </a:lnSpc>
                        <a:spcAft>
                          <a:spcPts val="800"/>
                        </a:spcAft>
                      </a:pPr>
                      <a:r>
                        <a:rPr lang="en-IN" sz="1100" dirty="0">
                          <a:solidFill>
                            <a:srgbClr val="00B0F0"/>
                          </a:solidFill>
                          <a:effectLst/>
                          <a:latin typeface="Times New Roman" panose="02020603050405020304" pitchFamily="18" charset="0"/>
                          <a:cs typeface="Times New Roman" panose="02020603050405020304" pitchFamily="18" charset="0"/>
                        </a:rPr>
                        <a:t>Stress</a:t>
                      </a:r>
                      <a:endParaRPr lang="en-IN" sz="1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pPr>
                      <a:endParaRPr lang="en-IN"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pPr>
                      <a:endParaRPr lang="en-IN"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739294656"/>
                  </a:ext>
                </a:extLst>
              </a:tr>
              <a:tr h="162364">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Low</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22</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11.2</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8.2</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5</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2.6</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rowSpan="3">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&gt;0.05</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98214830"/>
                  </a:ext>
                </a:extLst>
              </a:tr>
              <a:tr h="162364">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Moderate</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47</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24</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44</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22.4</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15</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7.7</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endParaRPr lang="en-IN"/>
                    </a:p>
                  </a:txBody>
                  <a:tcPr/>
                </a:tc>
                <a:extLst>
                  <a:ext uri="{0D108BD9-81ED-4DB2-BD59-A6C34878D82A}">
                    <a16:rowId xmlns:a16="http://schemas.microsoft.com/office/drawing/2014/main" val="3312501588"/>
                  </a:ext>
                </a:extLst>
              </a:tr>
              <a:tr h="162364">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severe</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14</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7.1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23</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11.7</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10</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5.1</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vMerge="1">
                  <a:txBody>
                    <a:bodyPr/>
                    <a:lstStyle/>
                    <a:p>
                      <a:endParaRPr lang="en-IN"/>
                    </a:p>
                  </a:txBody>
                  <a:tcPr/>
                </a:tc>
                <a:extLst>
                  <a:ext uri="{0D108BD9-81ED-4DB2-BD59-A6C34878D82A}">
                    <a16:rowId xmlns:a16="http://schemas.microsoft.com/office/drawing/2014/main" val="2820049845"/>
                  </a:ext>
                </a:extLst>
              </a:tr>
              <a:tr h="162364">
                <a:tc>
                  <a:txBody>
                    <a:bodyPr/>
                    <a:lstStyle/>
                    <a:p>
                      <a:pPr algn="l">
                        <a:lnSpc>
                          <a:spcPct val="107000"/>
                        </a:lnSpc>
                        <a:spcAft>
                          <a:spcPts val="800"/>
                        </a:spcAft>
                      </a:pPr>
                      <a:r>
                        <a:rPr lang="en-IN" sz="1100" dirty="0">
                          <a:solidFill>
                            <a:srgbClr val="00B0F0"/>
                          </a:solidFill>
                          <a:effectLst/>
                          <a:latin typeface="Times New Roman" panose="02020603050405020304" pitchFamily="18" charset="0"/>
                          <a:cs typeface="Times New Roman" panose="02020603050405020304" pitchFamily="18" charset="0"/>
                        </a:rPr>
                        <a:t>Physical activity</a:t>
                      </a:r>
                      <a:endParaRPr lang="en-IN" sz="1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pPr>
                      <a:endParaRPr lang="en-IN"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pPr>
                      <a:endParaRPr lang="en-IN"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551237532"/>
                  </a:ext>
                </a:extLst>
              </a:tr>
              <a:tr h="209885">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Strenuous  activities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14</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7.1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8</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4.1</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4</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2</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rowSpan="2">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&gt;0.05</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324085061"/>
                  </a:ext>
                </a:extLst>
              </a:tr>
              <a:tr h="508505">
                <a:tc>
                  <a:txBody>
                    <a:bodyPr/>
                    <a:lstStyle/>
                    <a:p>
                      <a:pPr algn="l">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Sedentary  activities</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69</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35.2</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75</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38.3</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a:solidFill>
                            <a:schemeClr val="tx1"/>
                          </a:solidFill>
                          <a:effectLst/>
                          <a:latin typeface="Times New Roman" panose="02020603050405020304" pitchFamily="18" charset="0"/>
                          <a:cs typeface="Times New Roman" panose="02020603050405020304" pitchFamily="18" charset="0"/>
                        </a:rPr>
                        <a:t>26</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en-IN" sz="1100" dirty="0">
                          <a:solidFill>
                            <a:schemeClr val="tx1"/>
                          </a:solidFill>
                          <a:effectLst/>
                          <a:latin typeface="Times New Roman" panose="02020603050405020304" pitchFamily="18" charset="0"/>
                          <a:cs typeface="Times New Roman" panose="02020603050405020304" pitchFamily="18" charset="0"/>
                        </a:rPr>
                        <a:t>13.3</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vMerge="1">
                  <a:txBody>
                    <a:bodyPr/>
                    <a:lstStyle/>
                    <a:p>
                      <a:endParaRPr lang="en-IN"/>
                    </a:p>
                  </a:txBody>
                  <a:tcPr/>
                </a:tc>
                <a:extLst>
                  <a:ext uri="{0D108BD9-81ED-4DB2-BD59-A6C34878D82A}">
                    <a16:rowId xmlns:a16="http://schemas.microsoft.com/office/drawing/2014/main" val="3430337540"/>
                  </a:ext>
                </a:extLst>
              </a:tr>
            </a:tbl>
          </a:graphicData>
        </a:graphic>
      </p:graphicFrame>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1606" cy="593387"/>
          </a:xfrm>
          <a:prstGeom prst="rect">
            <a:avLst/>
          </a:prstGeom>
        </p:spPr>
      </p:pic>
      <p:sp>
        <p:nvSpPr>
          <p:cNvPr id="10" name="TextBox 9">
            <a:extLst>
              <a:ext uri="{FF2B5EF4-FFF2-40B4-BE49-F238E27FC236}">
                <a16:creationId xmlns:a16="http://schemas.microsoft.com/office/drawing/2014/main" id="{DBC2BB3F-876B-B7F2-8997-603F9500559A}"/>
              </a:ext>
            </a:extLst>
          </p:cNvPr>
          <p:cNvSpPr txBox="1"/>
          <p:nvPr/>
        </p:nvSpPr>
        <p:spPr>
          <a:xfrm>
            <a:off x="1118681" y="1811146"/>
            <a:ext cx="3702728" cy="2585323"/>
          </a:xfrm>
          <a:prstGeom prst="rect">
            <a:avLst/>
          </a:prstGeom>
          <a:noFill/>
        </p:spPr>
        <p:txBody>
          <a:bodyPr wrap="square" rtlCol="0">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Table 3 shows the association of risk factors with hypertension. Factors like alcohol and BMI were significantly associated with hypertension (p&lt;0.05) but there was no significant association between smoking, tobacco use, stress and physical activity with hypertension (p&gt;0.05).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49861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437746" y="365125"/>
            <a:ext cx="10554510" cy="1045386"/>
          </a:xfrm>
        </p:spPr>
        <p:txBody>
          <a:bodyPr/>
          <a:lstStyle/>
          <a:p>
            <a:pPr algn="ctr"/>
            <a:r>
              <a:rPr lang="en-IN" b="1" dirty="0">
                <a:solidFill>
                  <a:schemeClr val="accent4">
                    <a:lumMod val="60000"/>
                    <a:lumOff val="40000"/>
                  </a:schemeClr>
                </a:solidFill>
              </a:rPr>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809999" y="1254785"/>
            <a:ext cx="10515600" cy="4723301"/>
          </a:xfrm>
        </p:spPr>
        <p:txBody>
          <a:bodyPr>
            <a:normAutofit/>
          </a:bodyPr>
          <a:lstStyle/>
          <a:p>
            <a:r>
              <a:rPr lang="en-IN" dirty="0">
                <a:latin typeface="Times New Roman" panose="02020603050405020304" pitchFamily="18" charset="0"/>
                <a:cs typeface="Times New Roman" panose="02020603050405020304" pitchFamily="18" charset="0"/>
              </a:rPr>
              <a:t>The present study showed that the prevalence of hypertension was higher in female as compared to male and the prevalence of pre-hypertension was higher in males as compared to females.</a:t>
            </a:r>
          </a:p>
          <a:p>
            <a:r>
              <a:rPr lang="en-IN" dirty="0">
                <a:latin typeface="Times New Roman" panose="02020603050405020304" pitchFamily="18" charset="0"/>
                <a:cs typeface="Times New Roman" panose="02020603050405020304" pitchFamily="18" charset="0"/>
              </a:rPr>
              <a:t>There was significant Sex-specific and age specific difference found in the prevalence of hypertension as p value was less than 0.05.</a:t>
            </a:r>
          </a:p>
          <a:p>
            <a:r>
              <a:rPr lang="en-IN" dirty="0">
                <a:latin typeface="Times New Roman" panose="02020603050405020304" pitchFamily="18" charset="0"/>
                <a:cs typeface="Times New Roman" panose="02020603050405020304" pitchFamily="18" charset="0"/>
              </a:rPr>
              <a:t>This study showed the prevalence of obesity and overweight is more in females than males</a:t>
            </a:r>
          </a:p>
          <a:p>
            <a:r>
              <a:rPr lang="en-IN" dirty="0">
                <a:latin typeface="Times New Roman" panose="02020603050405020304" pitchFamily="18" charset="0"/>
                <a:cs typeface="Times New Roman" panose="02020603050405020304" pitchFamily="18" charset="0"/>
              </a:rPr>
              <a:t>Among modifiable factors, there was no association seen with smoking, tobacco, stress and physical activity and Alcohol and BMI was found to be associated with hypertension </a:t>
            </a: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pPr/>
              <a:t>13</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5"/>
            <a:ext cx="1225684" cy="598756"/>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838200" y="720436"/>
            <a:ext cx="10515600" cy="5456527"/>
          </a:xfrm>
        </p:spPr>
        <p:txBody>
          <a:bodyPr>
            <a:normAutofit/>
          </a:bodyPr>
          <a:lstStyle/>
          <a:p>
            <a:pPr marL="0" indent="0">
              <a:buNone/>
            </a:pPr>
            <a:r>
              <a:rPr lang="en-IN" sz="2800" b="1" i="1" dirty="0">
                <a:solidFill>
                  <a:srgbClr val="C00000"/>
                </a:solidFill>
                <a:latin typeface="Times New Roman" panose="02020603050405020304" pitchFamily="18" charset="0"/>
                <a:cs typeface="Times New Roman" panose="02020603050405020304" pitchFamily="18" charset="0"/>
              </a:rPr>
              <a:t>CONCLUSION:</a:t>
            </a:r>
          </a:p>
          <a:p>
            <a:r>
              <a:rPr lang="en-IN" dirty="0">
                <a:latin typeface="Times New Roman" panose="02020603050405020304" pitchFamily="18" charset="0"/>
                <a:cs typeface="Times New Roman" panose="02020603050405020304" pitchFamily="18" charset="0"/>
              </a:rPr>
              <a:t>It can be concluded from the results of this study that hypertension and obesity are highly prevalent among the adults living in urban slums of Delhi. T</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he overall prevalence of hypertension was 15.3%. and</a:t>
            </a:r>
            <a:r>
              <a:rPr lang="en-IN" dirty="0">
                <a:latin typeface="Times New Roman" panose="02020603050405020304" pitchFamily="18" charset="0"/>
                <a:cs typeface="Times New Roman" panose="02020603050405020304" pitchFamily="18" charset="0"/>
              </a:rPr>
              <a:t> the prevalence  </a:t>
            </a:r>
            <a:r>
              <a:rPr lang="en-US" dirty="0">
                <a:latin typeface="Times New Roman" panose="02020603050405020304" pitchFamily="18" charset="0"/>
                <a:cs typeface="Times New Roman" panose="02020603050405020304" pitchFamily="18" charset="0"/>
              </a:rPr>
              <a:t>is more in females as compared to males</a:t>
            </a:r>
            <a:r>
              <a:rPr lang="en-US" dirty="0"/>
              <a:t>.</a:t>
            </a:r>
          </a:p>
          <a:p>
            <a:r>
              <a:rPr lang="en-IN" dirty="0">
                <a:latin typeface="Times New Roman" panose="02020603050405020304" pitchFamily="18" charset="0"/>
                <a:cs typeface="Times New Roman" panose="02020603050405020304" pitchFamily="18" charset="0"/>
              </a:rPr>
              <a:t>Alcohol and BMI was found to be associated with hypertension. </a:t>
            </a:r>
            <a:endParaRPr lang="en-US" dirty="0"/>
          </a:p>
          <a:p>
            <a:pPr marL="0" indent="0">
              <a:buNone/>
            </a:pPr>
            <a:r>
              <a:rPr lang="en-US" sz="2800" b="1" i="1" dirty="0">
                <a:solidFill>
                  <a:srgbClr val="C00000"/>
                </a:solidFill>
                <a:latin typeface="Times New Roman" panose="02020603050405020304" pitchFamily="18" charset="0"/>
                <a:cs typeface="Times New Roman" panose="02020603050405020304" pitchFamily="18" charset="0"/>
              </a:rPr>
              <a:t>RECOMMENDATIONS</a:t>
            </a:r>
            <a:r>
              <a:rPr lang="en-US" sz="2800" b="1" i="1" dirty="0"/>
              <a:t>: </a:t>
            </a:r>
            <a:endParaRPr lang="en-IN" sz="2800" b="1" i="1" dirty="0"/>
          </a:p>
          <a:p>
            <a:r>
              <a:rPr lang="en-IN" dirty="0"/>
              <a:t>It highlights the rising burden of NCDs like hypertension among urban poor, so implementation of community-based screening programs for early detection of hypertension is needed.</a:t>
            </a:r>
          </a:p>
          <a:p>
            <a:r>
              <a:rPr lang="en-IN" dirty="0"/>
              <a:t>Information, education and communication activities (IEC) should be started to increase the awareness of people to adopt healthy lifestyle</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pPr/>
              <a:t>14</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82494" cy="739302"/>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1295402" y="593889"/>
            <a:ext cx="9601196" cy="405352"/>
          </a:xfrm>
        </p:spPr>
        <p:txBody>
          <a:bodyPr>
            <a:normAutofit fontScale="90000"/>
          </a:bodyPr>
          <a:lstStyle/>
          <a:p>
            <a:pPr algn="ctr"/>
            <a:r>
              <a:rPr lang="en-IN" b="1" dirty="0">
                <a:solidFill>
                  <a:schemeClr val="accent4">
                    <a:lumMod val="60000"/>
                    <a:lumOff val="40000"/>
                  </a:schemeClr>
                </a:solidFill>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1112362" y="1630837"/>
            <a:ext cx="9982985" cy="4242062"/>
          </a:xfrm>
        </p:spPr>
        <p:txBody>
          <a:bodyPr>
            <a:normAutofit fontScale="25000" lnSpcReduction="20000"/>
          </a:bodyPr>
          <a:lstStyle/>
          <a:p>
            <a:r>
              <a:rPr lang="en-US" sz="4300" dirty="0"/>
              <a:t>Jiang S-Z, Lu W, </a:t>
            </a:r>
            <a:r>
              <a:rPr lang="en-US" sz="4300" dirty="0" err="1"/>
              <a:t>Zong</a:t>
            </a:r>
            <a:r>
              <a:rPr lang="en-US" sz="4300" dirty="0"/>
              <a:t> X-F, </a:t>
            </a:r>
            <a:r>
              <a:rPr lang="en-US" sz="4300" dirty="0" err="1"/>
              <a:t>Ruan</a:t>
            </a:r>
            <a:r>
              <a:rPr lang="en-US" sz="4300" dirty="0"/>
              <a:t> H-Y, Liu Y. Obesity and hypertension. Exp </a:t>
            </a:r>
            <a:r>
              <a:rPr lang="en-US" sz="4300" dirty="0" err="1"/>
              <a:t>Ther</a:t>
            </a:r>
            <a:r>
              <a:rPr lang="en-US" sz="4300" dirty="0"/>
              <a:t> Med [Internet]. 2016 [cited 2022 Jun 18];12(4):2395–9. Available from: http://dx.doi.org/10.3892/etm.2016.3667</a:t>
            </a:r>
          </a:p>
          <a:p>
            <a:r>
              <a:rPr lang="en-US" sz="4300" dirty="0"/>
              <a:t>Johnson AR, </a:t>
            </a:r>
            <a:r>
              <a:rPr lang="en-US" sz="4300" dirty="0" err="1"/>
              <a:t>Arasu</a:t>
            </a:r>
            <a:r>
              <a:rPr lang="en-US" sz="4300" dirty="0"/>
              <a:t> S, </a:t>
            </a:r>
            <a:r>
              <a:rPr lang="en-US" sz="4300" dirty="0" err="1"/>
              <a:t>Singstock</a:t>
            </a:r>
            <a:r>
              <a:rPr lang="en-US" sz="4300" dirty="0"/>
              <a:t> M, Angeline N. Obesity among the urban poor: Evidence from a community-based study among adults residing in an underprivileged area of </a:t>
            </a:r>
            <a:r>
              <a:rPr lang="en-US" sz="4300" dirty="0" err="1"/>
              <a:t>Bengaluru</a:t>
            </a:r>
            <a:r>
              <a:rPr lang="en-US" sz="4300" dirty="0"/>
              <a:t> city, India. Indian Journal of Health Sciences and Biomedical Research (KLEU) [Internet]. 2021 [cited 2022 Jun 18];14(3):348. Available from: https://www.ijournalhs.org/text.asp?2021/14/3/348/327264.</a:t>
            </a:r>
          </a:p>
          <a:p>
            <a:r>
              <a:rPr lang="en-US" sz="4300" dirty="0" err="1"/>
              <a:t>Ahirwar</a:t>
            </a:r>
            <a:r>
              <a:rPr lang="en-US" sz="4300" dirty="0"/>
              <a:t> R, </a:t>
            </a:r>
            <a:r>
              <a:rPr lang="en-US" sz="4300" dirty="0" err="1"/>
              <a:t>Mondal</a:t>
            </a:r>
            <a:r>
              <a:rPr lang="en-US" sz="4300" dirty="0"/>
              <a:t> PR. Prevalence of obesity in India: A systematic review. Diabetes </a:t>
            </a:r>
            <a:r>
              <a:rPr lang="en-US" sz="4300" dirty="0" err="1"/>
              <a:t>Metab</a:t>
            </a:r>
            <a:r>
              <a:rPr lang="en-US" sz="4300" dirty="0"/>
              <a:t> </a:t>
            </a:r>
            <a:r>
              <a:rPr lang="en-US" sz="4300" dirty="0" err="1"/>
              <a:t>Syndr</a:t>
            </a:r>
            <a:r>
              <a:rPr lang="en-US" sz="4300" dirty="0"/>
              <a:t> [Internet]. 2019;13(1):318–21. Available from: http://dx.doi.org/10.1016/j.dsx.2018.08.032</a:t>
            </a:r>
          </a:p>
          <a:p>
            <a:r>
              <a:rPr lang="en-US" sz="4300" dirty="0" err="1"/>
              <a:t>Ziraba</a:t>
            </a:r>
            <a:r>
              <a:rPr lang="en-US" sz="4300" dirty="0"/>
              <a:t> AK, </a:t>
            </a:r>
            <a:r>
              <a:rPr lang="en-US" sz="4300" dirty="0" err="1"/>
              <a:t>Fotso</a:t>
            </a:r>
            <a:r>
              <a:rPr lang="en-US" sz="4300" dirty="0"/>
              <a:t> JC, </a:t>
            </a:r>
            <a:r>
              <a:rPr lang="en-US" sz="4300" dirty="0" err="1"/>
              <a:t>Ochako</a:t>
            </a:r>
            <a:r>
              <a:rPr lang="en-US" sz="4300" dirty="0"/>
              <a:t> R. Overweight and obesity in urban Africa: A problem of the rich or the poor? BMC Public Health [Internet]. 2009;9(1):465. Available from: http://dx.doi.org/10.1186/1471-2458-9-465</a:t>
            </a:r>
          </a:p>
          <a:p>
            <a:r>
              <a:rPr lang="en-US" sz="4300" dirty="0" err="1"/>
              <a:t>Luhar</a:t>
            </a:r>
            <a:r>
              <a:rPr lang="en-US" sz="4300" dirty="0"/>
              <a:t> S, </a:t>
            </a:r>
            <a:r>
              <a:rPr lang="en-US" sz="4300" dirty="0" err="1"/>
              <a:t>Timæus</a:t>
            </a:r>
            <a:r>
              <a:rPr lang="en-US" sz="4300" dirty="0"/>
              <a:t> IM, Jones R, Cunningham S, Patel SA, </a:t>
            </a:r>
            <a:r>
              <a:rPr lang="en-US" sz="4300" dirty="0" err="1"/>
              <a:t>Kinra</a:t>
            </a:r>
            <a:r>
              <a:rPr lang="en-US" sz="4300" dirty="0"/>
              <a:t> S, et al. Forecasting the prevalence of overweight and obesity in India to 2040. </a:t>
            </a:r>
            <a:r>
              <a:rPr lang="en-US" sz="4300" dirty="0" err="1"/>
              <a:t>PLoS</a:t>
            </a:r>
            <a:r>
              <a:rPr lang="en-US" sz="4300" dirty="0"/>
              <a:t> One [Internet]. 2020;15(2):e0229438. Available from: http://dx.doi.org/10.1371/journal.pone.0229438</a:t>
            </a:r>
          </a:p>
          <a:p>
            <a:r>
              <a:rPr lang="en-US" sz="4300" dirty="0" err="1"/>
              <a:t>Mekonnen</a:t>
            </a:r>
            <a:r>
              <a:rPr lang="en-US" sz="4300" dirty="0"/>
              <a:t> T, </a:t>
            </a:r>
            <a:r>
              <a:rPr lang="en-US" sz="4300" dirty="0" err="1"/>
              <a:t>Animaw</a:t>
            </a:r>
            <a:r>
              <a:rPr lang="en-US" sz="4300" dirty="0"/>
              <a:t> W, </a:t>
            </a:r>
            <a:r>
              <a:rPr lang="en-US" sz="4300" dirty="0" err="1"/>
              <a:t>Seyum</a:t>
            </a:r>
            <a:r>
              <a:rPr lang="en-US" sz="4300" dirty="0"/>
              <a:t> Y. Overweight/obesity among adults in North-Western Ethiopia: a community-based cross sectional study. Arch Public Health [Internet]. 2018;76(1). Available from: http://dx.doi.org/10.1186/s13690-018-0262-8</a:t>
            </a:r>
          </a:p>
          <a:p>
            <a:r>
              <a:rPr lang="en-US" sz="4300" dirty="0" err="1"/>
              <a:t>Ramani</a:t>
            </a:r>
            <a:r>
              <a:rPr lang="en-US" sz="4300" dirty="0"/>
              <a:t> VK, Suresh KP. Prevalence of hypertension and diabetes morbidity among adults in a few urban slums of Bangalore city, determinants of its risk factors and opportunities for control - A cross-sectional study. J Family Med Prim Care [Internet]. 2020;9(7):3264–71. Available from: http://dx.doi.org/10.4103/jfmpc.jfmpc_234_20</a:t>
            </a:r>
          </a:p>
          <a:p>
            <a:r>
              <a:rPr lang="en-US" sz="4300" dirty="0" err="1"/>
              <a:t>Banerjee</a:t>
            </a:r>
            <a:r>
              <a:rPr lang="en-US" sz="4300" dirty="0"/>
              <a:t> S, </a:t>
            </a:r>
            <a:r>
              <a:rPr lang="en-US" sz="4300" dirty="0" err="1"/>
              <a:t>Mukherjee</a:t>
            </a:r>
            <a:r>
              <a:rPr lang="en-US" sz="4300" dirty="0"/>
              <a:t> TK, </a:t>
            </a:r>
            <a:r>
              <a:rPr lang="en-US" sz="4300" dirty="0" err="1"/>
              <a:t>Basu</a:t>
            </a:r>
            <a:r>
              <a:rPr lang="en-US" sz="4300" dirty="0"/>
              <a:t> S. Prevalence, awareness, and control of hypertension in the slums of Kolkata. Indian Heart J [Internet]. 2016;68(3):286–94. Available from: http://dx.doi.org/10.1016/j.ihj.2015.09.029</a:t>
            </a:r>
          </a:p>
          <a:p>
            <a:r>
              <a:rPr lang="en-US" sz="4300" dirty="0" err="1"/>
              <a:t>Pakhare</a:t>
            </a:r>
            <a:r>
              <a:rPr lang="en-US" sz="4300" dirty="0"/>
              <a:t> AP, </a:t>
            </a:r>
            <a:r>
              <a:rPr lang="en-US" sz="4300" dirty="0" err="1"/>
              <a:t>Lahiri</a:t>
            </a:r>
            <a:r>
              <a:rPr lang="en-US" sz="4300" dirty="0"/>
              <a:t> A, </a:t>
            </a:r>
            <a:r>
              <a:rPr lang="en-US" sz="4300" dirty="0" err="1"/>
              <a:t>Shrivastava</a:t>
            </a:r>
            <a:r>
              <a:rPr lang="en-US" sz="4300" dirty="0"/>
              <a:t> N, Joshi A, </a:t>
            </a:r>
            <a:r>
              <a:rPr lang="en-US" sz="4300" dirty="0" err="1"/>
              <a:t>Khadanga</a:t>
            </a:r>
            <a:r>
              <a:rPr lang="en-US" sz="4300" dirty="0"/>
              <a:t> S, Joshi R. Incident hypertension in urban slums of central India: a prospective cohort study. Open Heart [Internet]. 2021;8(1):e001539. Available from: http://dx.doi.org/10.1136/openhrt-2020-001539</a:t>
            </a:r>
          </a:p>
          <a:p>
            <a:endParaRPr lang="en-IN"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pPr/>
              <a:t>15</a:t>
            </a:fld>
            <a:endParaRPr lang="en-IN"/>
          </a:p>
        </p:txBody>
      </p:sp>
      <p:pic>
        <p:nvPicPr>
          <p:cNvPr id="6" name="Picture 5">
            <a:extLst>
              <a:ext uri="{FF2B5EF4-FFF2-40B4-BE49-F238E27FC236}">
                <a16:creationId xmlns:a16="http://schemas.microsoft.com/office/drawing/2014/main" id="{921F739C-AA41-4059-9FB7-E77A69B00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6" y="68094"/>
            <a:ext cx="1167320" cy="408562"/>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203489" y="671208"/>
            <a:ext cx="9144000" cy="3570051"/>
          </a:xfrm>
        </p:spPr>
        <p:txBody>
          <a:bodyPr>
            <a:normAutofit/>
          </a:bodyPr>
          <a:lstStyle/>
          <a:p>
            <a:r>
              <a:rPr lang="en-IN" sz="9600" b="1" dirty="0">
                <a:latin typeface="Times New Roman" panose="02020603050405020304" pitchFamily="18" charset="0"/>
                <a:cs typeface="Times New Roman" panose="02020603050405020304" pitchFamily="18" charset="0"/>
              </a:rPr>
              <a:t>  THANK</a:t>
            </a:r>
            <a:r>
              <a:rPr lang="en-IN" sz="9600" b="1" dirty="0"/>
              <a:t>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pPr/>
              <a:t>16</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1527243" cy="550119"/>
          </a:xfrm>
          <a:prstGeom prst="rect">
            <a:avLst/>
          </a:prstGeom>
        </p:spPr>
      </p:pic>
    </p:spTree>
    <p:extLst>
      <p:ext uri="{BB962C8B-B14F-4D97-AF65-F5344CB8AC3E}">
        <p14:creationId xmlns:p14="http://schemas.microsoft.com/office/powerpoint/2010/main" val="367524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72BF-F400-C910-CE8C-36363C36C4D5}"/>
              </a:ext>
            </a:extLst>
          </p:cNvPr>
          <p:cNvSpPr>
            <a:spLocks noGrp="1"/>
          </p:cNvSpPr>
          <p:nvPr>
            <p:ph type="title"/>
          </p:nvPr>
        </p:nvSpPr>
        <p:spPr>
          <a:xfrm>
            <a:off x="2235786" y="725214"/>
            <a:ext cx="8158688" cy="547405"/>
          </a:xfrm>
        </p:spPr>
        <p:txBody>
          <a:bodyPr>
            <a:normAutofit fontScale="90000"/>
          </a:bodyPr>
          <a:lstStyle/>
          <a:p>
            <a:r>
              <a:rPr lang="en-IN"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Pictorial Journey (1/2)</a:t>
            </a:r>
            <a:endParaRPr lang="en-IN" dirty="0"/>
          </a:p>
        </p:txBody>
      </p:sp>
      <p:pic>
        <p:nvPicPr>
          <p:cNvPr id="13" name="Picture 12">
            <a:extLst>
              <a:ext uri="{FF2B5EF4-FFF2-40B4-BE49-F238E27FC236}">
                <a16:creationId xmlns:a16="http://schemas.microsoft.com/office/drawing/2014/main" id="{A693C6E6-E120-9E88-4537-7FDFAD125CAD}"/>
              </a:ext>
            </a:extLst>
          </p:cNvPr>
          <p:cNvPicPr>
            <a:picLocks noChangeAspect="1"/>
          </p:cNvPicPr>
          <p:nvPr/>
        </p:nvPicPr>
        <p:blipFill rotWithShape="1">
          <a:blip r:embed="rId2"/>
          <a:srcRect b="18613"/>
          <a:stretch/>
        </p:blipFill>
        <p:spPr>
          <a:xfrm>
            <a:off x="6117996" y="1366887"/>
            <a:ext cx="5420412" cy="4895368"/>
          </a:xfrm>
          <a:prstGeom prst="rect">
            <a:avLst/>
          </a:prstGeom>
        </p:spPr>
      </p:pic>
      <p:sp>
        <p:nvSpPr>
          <p:cNvPr id="3" name="Text Placeholder 2">
            <a:extLst>
              <a:ext uri="{FF2B5EF4-FFF2-40B4-BE49-F238E27FC236}">
                <a16:creationId xmlns:a16="http://schemas.microsoft.com/office/drawing/2014/main" id="{644AC43D-7151-C085-0F19-D2A9008D52A8}"/>
              </a:ext>
            </a:extLst>
          </p:cNvPr>
          <p:cNvSpPr>
            <a:spLocks noGrp="1"/>
          </p:cNvSpPr>
          <p:nvPr>
            <p:ph type="body" idx="1"/>
          </p:nvPr>
        </p:nvSpPr>
        <p:spPr>
          <a:xfrm>
            <a:off x="480766" y="1414021"/>
            <a:ext cx="5618375" cy="4939644"/>
          </a:xfrm>
        </p:spPr>
        <p:txBody>
          <a:bodyPr/>
          <a:lstStyle/>
          <a:p>
            <a:endParaRPr lang="en-IN" dirty="0"/>
          </a:p>
        </p:txBody>
      </p:sp>
      <p:sp>
        <p:nvSpPr>
          <p:cNvPr id="5" name="Slide Number Placeholder 4">
            <a:extLst>
              <a:ext uri="{FF2B5EF4-FFF2-40B4-BE49-F238E27FC236}">
                <a16:creationId xmlns:a16="http://schemas.microsoft.com/office/drawing/2014/main" id="{2A2773B8-B397-A2C2-4ED7-AB09226CEC2A}"/>
              </a:ext>
            </a:extLst>
          </p:cNvPr>
          <p:cNvSpPr>
            <a:spLocks noGrp="1"/>
          </p:cNvSpPr>
          <p:nvPr>
            <p:ph type="sldNum" sz="quarter" idx="12"/>
          </p:nvPr>
        </p:nvSpPr>
        <p:spPr/>
        <p:txBody>
          <a:bodyPr/>
          <a:lstStyle/>
          <a:p>
            <a:fld id="{26AD20E6-394B-4DF0-96A5-9647FF39C943}" type="slidenum">
              <a:rPr lang="en-IN" smtClean="0"/>
              <a:pPr/>
              <a:t>17</a:t>
            </a:fld>
            <a:endParaRPr lang="en-IN"/>
          </a:p>
        </p:txBody>
      </p:sp>
      <p:pic>
        <p:nvPicPr>
          <p:cNvPr id="6" name="Picture 5">
            <a:extLst>
              <a:ext uri="{FF2B5EF4-FFF2-40B4-BE49-F238E27FC236}">
                <a16:creationId xmlns:a16="http://schemas.microsoft.com/office/drawing/2014/main" id="{AA0B408D-BC82-8409-8037-9CBE32D86B1A}"/>
              </a:ext>
            </a:extLst>
          </p:cNvPr>
          <p:cNvPicPr>
            <a:picLocks noChangeAspect="1"/>
          </p:cNvPicPr>
          <p:nvPr/>
        </p:nvPicPr>
        <p:blipFill>
          <a:blip r:embed="rId3"/>
          <a:stretch>
            <a:fillRect/>
          </a:stretch>
        </p:blipFill>
        <p:spPr>
          <a:xfrm>
            <a:off x="0" y="-1"/>
            <a:ext cx="1508289" cy="612743"/>
          </a:xfrm>
          <a:prstGeom prst="rect">
            <a:avLst/>
          </a:prstGeom>
        </p:spPr>
      </p:pic>
      <p:pic>
        <p:nvPicPr>
          <p:cNvPr id="8" name="Picture 7">
            <a:extLst>
              <a:ext uri="{FF2B5EF4-FFF2-40B4-BE49-F238E27FC236}">
                <a16:creationId xmlns:a16="http://schemas.microsoft.com/office/drawing/2014/main" id="{C111B38E-151D-8157-A86F-03150F7B2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45" y="1357745"/>
            <a:ext cx="5607123" cy="5013558"/>
          </a:xfrm>
          <a:prstGeom prst="rect">
            <a:avLst/>
          </a:prstGeom>
        </p:spPr>
      </p:pic>
    </p:spTree>
    <p:extLst>
      <p:ext uri="{BB962C8B-B14F-4D97-AF65-F5344CB8AC3E}">
        <p14:creationId xmlns:p14="http://schemas.microsoft.com/office/powerpoint/2010/main" val="131482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1267122" y="821877"/>
            <a:ext cx="9601196" cy="469595"/>
          </a:xfrm>
        </p:spPr>
        <p:txBody>
          <a:bodyPr>
            <a:normAutofit fontScale="90000"/>
          </a:bodyPr>
          <a:lstStyle/>
          <a:p>
            <a:pPr algn="ctr"/>
            <a:r>
              <a:rPr lang="en-IN" b="1" dirty="0"/>
              <a:t>Screenshot of Approval</a:t>
            </a:r>
          </a:p>
        </p:txBody>
      </p:sp>
      <p:pic>
        <p:nvPicPr>
          <p:cNvPr id="6" name="Content Placeholder 5">
            <a:extLst>
              <a:ext uri="{FF2B5EF4-FFF2-40B4-BE49-F238E27FC236}">
                <a16:creationId xmlns:a16="http://schemas.microsoft.com/office/drawing/2014/main" id="{F6946D48-BE78-1B50-1B26-F029E962C9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2938" y="1338607"/>
            <a:ext cx="9794448" cy="4329342"/>
          </a:xfrm>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pPr/>
              <a:t>2</a:t>
            </a:fld>
            <a:endParaRPr lang="en-IN"/>
          </a:p>
        </p:txBody>
      </p:sp>
      <p:pic>
        <p:nvPicPr>
          <p:cNvPr id="7" name="Picture 6">
            <a:extLst>
              <a:ext uri="{FF2B5EF4-FFF2-40B4-BE49-F238E27FC236}">
                <a16:creationId xmlns:a16="http://schemas.microsoft.com/office/drawing/2014/main" id="{09E5539F-9C3C-3BD4-A11E-BF9C38893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42301" cy="637667"/>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640237" y="563088"/>
            <a:ext cx="10515600" cy="740418"/>
          </a:xfrm>
        </p:spPr>
        <p:txBody>
          <a:bodyPr>
            <a:noAutofit/>
          </a:bodyPr>
          <a:lstStyle/>
          <a:p>
            <a:pPr algn="ctr"/>
            <a:r>
              <a:rPr lang="en-IN" sz="5400" b="1" dirty="0">
                <a:solidFill>
                  <a:schemeClr val="accent4">
                    <a:lumMod val="60000"/>
                    <a:lumOff val="40000"/>
                  </a:schemeClr>
                </a:solidFill>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38200" y="1800520"/>
            <a:ext cx="10515600" cy="3629318"/>
          </a:xfrm>
          <a:pattFill prst="pct10">
            <a:fgClr>
              <a:schemeClr val="bg1">
                <a:lumMod val="95000"/>
              </a:schemeClr>
            </a:fgClr>
            <a:bgClr>
              <a:schemeClr val="bg1"/>
            </a:bgClr>
          </a:pattFill>
        </p:spPr>
        <p:txBody>
          <a:bodyPr/>
          <a:lstStyle/>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Hypertension is a life-threatening disease as it is a major cause of premature deaths worldwide.</a:t>
            </a:r>
          </a:p>
          <a:p>
            <a:r>
              <a:rPr lang="en-IN" dirty="0">
                <a:latin typeface="Times New Roman" panose="02020603050405020304" pitchFamily="18" charset="0"/>
                <a:cs typeface="Times New Roman" panose="02020603050405020304" pitchFamily="18" charset="0"/>
              </a:rPr>
              <a:t> Hypertension leads to ischemic heart diseases and stroke which results in an estimated 1.6 million deaths annually in India. </a:t>
            </a:r>
          </a:p>
          <a:p>
            <a:r>
              <a:rPr lang="en-IN" dirty="0">
                <a:latin typeface="Times New Roman" panose="02020603050405020304" pitchFamily="18" charset="0"/>
                <a:cs typeface="Times New Roman" panose="02020603050405020304" pitchFamily="18" charset="0"/>
              </a:rPr>
              <a:t>There are various risk factors for hypertension like modifiable risk and non-modifiable risk factors</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pPr/>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1" y="0"/>
            <a:ext cx="1245141" cy="589029"/>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a:xfrm>
            <a:off x="1295401" y="2013626"/>
            <a:ext cx="9601196" cy="3862242"/>
          </a:xfrm>
        </p:spPr>
        <p:txBody>
          <a:bodyPr/>
          <a:lstStyle/>
          <a:p>
            <a:r>
              <a:rPr lang="en-IN" dirty="0">
                <a:latin typeface="Times New Roman" panose="02020603050405020304" pitchFamily="18" charset="0"/>
                <a:cs typeface="Times New Roman" panose="02020603050405020304" pitchFamily="18" charset="0"/>
              </a:rPr>
              <a:t>Obesity has emerged as a bigger health problem and has nearly tripled worldwide since 1975.</a:t>
            </a:r>
          </a:p>
          <a:p>
            <a:r>
              <a:rPr lang="en-IN" dirty="0">
                <a:latin typeface="Times New Roman" panose="02020603050405020304" pitchFamily="18" charset="0"/>
                <a:cs typeface="Times New Roman" panose="02020603050405020304" pitchFamily="18" charset="0"/>
              </a:rPr>
              <a:t> According to the WHO, in 2016, 39% of adults of age 18 years and above were overweight and 13% of adults of same age group were obese </a:t>
            </a:r>
          </a:p>
          <a:p>
            <a:r>
              <a:rPr lang="en-IN" baseline="30000"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There are various causes of obesity like poor diet, lack of exercise, genetics, and underlying medical conditions. Obesity leads to various health issues and is a major risk factor for non-communicable diseases </a:t>
            </a:r>
          </a:p>
          <a:p>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pPr/>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094"/>
            <a:ext cx="1245142" cy="719846"/>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1295402" y="943221"/>
            <a:ext cx="9601196" cy="982855"/>
          </a:xfrm>
        </p:spPr>
        <p:txBody>
          <a:bodyPr/>
          <a:lstStyle/>
          <a:p>
            <a:pPr algn="ctr"/>
            <a:r>
              <a:rPr lang="en-IN" b="1" dirty="0">
                <a:solidFill>
                  <a:schemeClr val="accent4">
                    <a:lumMod val="60000"/>
                    <a:lumOff val="40000"/>
                  </a:schemeClr>
                </a:solidFill>
              </a:rPr>
              <a:t>Objectives of the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lnSpcReduction="10000"/>
          </a:bodyPr>
          <a:lstStyle/>
          <a:p>
            <a:pPr>
              <a:buNone/>
            </a:pPr>
            <a:r>
              <a:rPr lang="en-IN" b="1" i="1" dirty="0">
                <a:latin typeface="Times New Roman" panose="02020603050405020304" pitchFamily="18" charset="0"/>
                <a:cs typeface="Times New Roman" panose="02020603050405020304" pitchFamily="18" charset="0"/>
              </a:rPr>
              <a:t>GENERAL OBJECTIVE</a:t>
            </a:r>
            <a:r>
              <a:rPr lang="en-I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The study aimed to estimate the prevalence of hypertension and obesity among adult population living in urban slums in Delhi</a:t>
            </a:r>
            <a:endParaRPr lang="en-US" dirty="0">
              <a:latin typeface="Times New Roman" panose="02020603050405020304" pitchFamily="18" charset="0"/>
              <a:cs typeface="Times New Roman" panose="02020603050405020304" pitchFamily="18" charset="0"/>
            </a:endParaRPr>
          </a:p>
          <a:p>
            <a:pPr>
              <a:buNone/>
            </a:pPr>
            <a:r>
              <a:rPr lang="en-IN" b="1" i="1" dirty="0">
                <a:latin typeface="Times New Roman" panose="02020603050405020304" pitchFamily="18" charset="0"/>
                <a:cs typeface="Times New Roman" panose="02020603050405020304" pitchFamily="18" charset="0"/>
              </a:rPr>
              <a:t>SPECIFIC OBJECTIVES:</a:t>
            </a:r>
            <a:endParaRPr lang="en-US" b="1" i="1" dirty="0">
              <a:latin typeface="Times New Roman" panose="02020603050405020304" pitchFamily="18" charset="0"/>
              <a:cs typeface="Times New Roman" panose="02020603050405020304" pitchFamily="18" charset="0"/>
            </a:endParaRPr>
          </a:p>
          <a:p>
            <a:pPr lvl="0"/>
            <a:r>
              <a:rPr lang="en-IN" dirty="0">
                <a:latin typeface="Times New Roman" panose="02020603050405020304" pitchFamily="18" charset="0"/>
                <a:cs typeface="Times New Roman" panose="02020603050405020304" pitchFamily="18" charset="0"/>
              </a:rPr>
              <a:t>To determine the prevalence of hypertension among adults</a:t>
            </a:r>
            <a:endParaRPr lang="en-US" dirty="0">
              <a:latin typeface="Times New Roman" panose="02020603050405020304" pitchFamily="18" charset="0"/>
              <a:cs typeface="Times New Roman" panose="02020603050405020304" pitchFamily="18" charset="0"/>
            </a:endParaRPr>
          </a:p>
          <a:p>
            <a:pPr lvl="0"/>
            <a:r>
              <a:rPr lang="en-IN" dirty="0">
                <a:latin typeface="Times New Roman" panose="02020603050405020304" pitchFamily="18" charset="0"/>
                <a:cs typeface="Times New Roman" panose="02020603050405020304" pitchFamily="18" charset="0"/>
              </a:rPr>
              <a:t>To determine the prevalence of obesity among adults</a:t>
            </a:r>
            <a:endParaRPr lang="en-US" dirty="0">
              <a:latin typeface="Times New Roman" panose="02020603050405020304" pitchFamily="18" charset="0"/>
              <a:cs typeface="Times New Roman" panose="02020603050405020304" pitchFamily="18" charset="0"/>
            </a:endParaRPr>
          </a:p>
          <a:p>
            <a:pPr lvl="0"/>
            <a:r>
              <a:rPr lang="en-IN" dirty="0">
                <a:latin typeface="Times New Roman" panose="02020603050405020304" pitchFamily="18" charset="0"/>
                <a:cs typeface="Times New Roman" panose="02020603050405020304" pitchFamily="18" charset="0"/>
              </a:rPr>
              <a:t>To assess the modifiable risk factors associated with hypertension</a:t>
            </a:r>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pPr/>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5" y="0"/>
            <a:ext cx="1040859" cy="67120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5"/>
            <a:ext cx="10515600" cy="957837"/>
          </a:xfrm>
        </p:spPr>
        <p:txBody>
          <a:bodyPr>
            <a:normAutofit/>
          </a:bodyPr>
          <a:lstStyle/>
          <a:p>
            <a:pPr algn="ctr"/>
            <a:r>
              <a:rPr lang="en-IN" sz="4800" b="1" dirty="0">
                <a:solidFill>
                  <a:schemeClr val="accent4">
                    <a:lumMod val="60000"/>
                    <a:lumOff val="40000"/>
                  </a:schemeClr>
                </a:solidFill>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585609"/>
            <a:ext cx="10515600" cy="4979314"/>
          </a:xfrm>
        </p:spPr>
        <p:txBody>
          <a:bodyPr>
            <a:normAutofit/>
          </a:bodyPr>
          <a:lstStyle/>
          <a:p>
            <a:r>
              <a:rPr lang="en-IN" sz="1800" b="1" i="1" dirty="0">
                <a:latin typeface="Times New Roman" panose="02020603050405020304" pitchFamily="18" charset="0"/>
                <a:cs typeface="Times New Roman" panose="02020603050405020304" pitchFamily="18" charset="0"/>
              </a:rPr>
              <a:t>Study Design:</a:t>
            </a:r>
            <a:r>
              <a:rPr lang="en-US" sz="1800" b="1" i="1"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A cross-sectional study</a:t>
            </a:r>
            <a:endParaRPr lang="en-US" sz="1800" dirty="0">
              <a:latin typeface="Times New Roman" panose="02020603050405020304" pitchFamily="18" charset="0"/>
              <a:cs typeface="Times New Roman" panose="02020603050405020304" pitchFamily="18" charset="0"/>
            </a:endParaRPr>
          </a:p>
          <a:p>
            <a:r>
              <a:rPr lang="en-IN" sz="1800" b="1" dirty="0">
                <a:latin typeface="Times New Roman" panose="02020603050405020304" pitchFamily="18" charset="0"/>
                <a:cs typeface="Times New Roman" panose="02020603050405020304" pitchFamily="18" charset="0"/>
              </a:rPr>
              <a:t>Study Area:    </a:t>
            </a:r>
            <a:r>
              <a:rPr lang="en-IN" sz="1800" dirty="0" err="1">
                <a:latin typeface="Times New Roman" panose="02020603050405020304" pitchFamily="18" charset="0"/>
                <a:cs typeface="Times New Roman" panose="02020603050405020304" pitchFamily="18" charset="0"/>
              </a:rPr>
              <a:t>Goyla</a:t>
            </a:r>
            <a:r>
              <a:rPr lang="en-IN" sz="1800" dirty="0">
                <a:latin typeface="Times New Roman" panose="02020603050405020304" pitchFamily="18" charset="0"/>
                <a:cs typeface="Times New Roman" panose="02020603050405020304" pitchFamily="18" charset="0"/>
              </a:rPr>
              <a:t> dairy,  Delhi</a:t>
            </a:r>
          </a:p>
          <a:p>
            <a:r>
              <a:rPr lang="en-IN" sz="1800" b="1" i="1" dirty="0">
                <a:latin typeface="Times New Roman" panose="02020603050405020304" pitchFamily="18" charset="0"/>
                <a:cs typeface="Times New Roman" panose="02020603050405020304" pitchFamily="18" charset="0"/>
              </a:rPr>
              <a:t>Study Participants:   </a:t>
            </a:r>
            <a:r>
              <a:rPr lang="en-IN" sz="1800" dirty="0">
                <a:latin typeface="Times New Roman" panose="02020603050405020304" pitchFamily="18" charset="0"/>
                <a:cs typeface="Times New Roman" panose="02020603050405020304" pitchFamily="18" charset="0"/>
              </a:rPr>
              <a:t>Study population were males and females aged between 15-65 years of age.</a:t>
            </a:r>
          </a:p>
          <a:p>
            <a:pPr lvl="0"/>
            <a:r>
              <a:rPr lang="en-IN" sz="1800" b="1" i="1" dirty="0">
                <a:latin typeface="Times New Roman" panose="02020603050405020304" pitchFamily="18" charset="0"/>
                <a:cs typeface="Times New Roman" panose="02020603050405020304" pitchFamily="18" charset="0"/>
              </a:rPr>
              <a:t>Inclusion criteria: </a:t>
            </a:r>
          </a:p>
          <a:p>
            <a:pPr lvl="0">
              <a:buFont typeface="Wingdings" panose="05000000000000000000" pitchFamily="2" charset="2"/>
              <a:buChar char="Ø"/>
            </a:pPr>
            <a:r>
              <a:rPr lang="en-IN" sz="1800" b="1" i="1"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All males and females aged between 15-65 years of age</a:t>
            </a:r>
          </a:p>
          <a:p>
            <a:r>
              <a:rPr lang="en-IN" sz="1800" dirty="0">
                <a:latin typeface="Times New Roman" panose="02020603050405020304" pitchFamily="18" charset="0"/>
                <a:cs typeface="Times New Roman" panose="02020603050405020304" pitchFamily="18" charset="0"/>
              </a:rPr>
              <a:t> </a:t>
            </a:r>
            <a:r>
              <a:rPr lang="en-IN" sz="1800" b="1" i="1" dirty="0">
                <a:latin typeface="Times New Roman" panose="02020603050405020304" pitchFamily="18" charset="0"/>
                <a:cs typeface="Times New Roman" panose="02020603050405020304" pitchFamily="18" charset="0"/>
              </a:rPr>
              <a:t>Exclusion Criteria: </a:t>
            </a:r>
          </a:p>
          <a:p>
            <a:pPr>
              <a:buFont typeface="Wingdings" panose="05000000000000000000" pitchFamily="2" charset="2"/>
              <a:buChar char="Ø"/>
            </a:pPr>
            <a:r>
              <a:rPr lang="en-IN" sz="1800" b="1" i="1"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Pregnant Women</a:t>
            </a:r>
            <a:endParaRPr lang="en-US" sz="18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All participants who were currently undergoing treatment for any disease other than Cardio-vascular disorders</a:t>
            </a:r>
            <a:endParaRPr lang="en-US" sz="1800" dirty="0">
              <a:latin typeface="Times New Roman" panose="02020603050405020304" pitchFamily="18" charset="0"/>
              <a:cs typeface="Times New Roman" panose="02020603050405020304" pitchFamily="18" charset="0"/>
            </a:endParaRPr>
          </a:p>
          <a:p>
            <a:pPr>
              <a:buNone/>
            </a:pPr>
            <a:endParaRPr lang="en-US" sz="1800" dirty="0">
              <a:latin typeface="Times New Roman" panose="02020603050405020304" pitchFamily="18" charset="0"/>
              <a:cs typeface="Times New Roman" panose="02020603050405020304" pitchFamily="18" charset="0"/>
            </a:endParaRPr>
          </a:p>
          <a:p>
            <a:pPr>
              <a:buNone/>
            </a:pPr>
            <a:endParaRPr lang="en-IN" sz="1800" b="1" i="1" dirty="0">
              <a:latin typeface="Times New Roman" panose="02020603050405020304" pitchFamily="18" charset="0"/>
              <a:cs typeface="Times New Roman" panose="02020603050405020304" pitchFamily="18" charset="0"/>
            </a:endParaRPr>
          </a:p>
          <a:p>
            <a:pPr>
              <a:buNone/>
            </a:pPr>
            <a:endParaRPr lang="en-IN"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z="1800" smtClean="0">
                <a:latin typeface="Times New Roman" panose="02020603050405020304" pitchFamily="18" charset="0"/>
                <a:cs typeface="Times New Roman" panose="02020603050405020304" pitchFamily="18" charset="0"/>
              </a:rPr>
              <a:pPr/>
              <a:t>6</a:t>
            </a:fld>
            <a:endParaRPr lang="en-IN" sz="1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2" y="0"/>
            <a:ext cx="1147863" cy="564204"/>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838200" y="999241"/>
            <a:ext cx="10515600" cy="5542236"/>
          </a:xfrm>
        </p:spPr>
        <p:txBody>
          <a:bodyPr>
            <a:normAutofit/>
          </a:bodyPr>
          <a:lstStyle/>
          <a:p>
            <a:r>
              <a:rPr lang="en-IN" sz="2000" b="1" i="1" dirty="0">
                <a:latin typeface="Times New Roman" panose="02020603050405020304" pitchFamily="18" charset="0"/>
                <a:cs typeface="Times New Roman" panose="02020603050405020304" pitchFamily="18" charset="0"/>
              </a:rPr>
              <a:t>Sampling Technique and Sample size: :</a:t>
            </a:r>
            <a:r>
              <a:rPr lang="en-IN" sz="2000" dirty="0">
                <a:latin typeface="Times New Roman" panose="02020603050405020304" pitchFamily="18" charset="0"/>
                <a:cs typeface="Times New Roman" panose="02020603050405020304" pitchFamily="18" charset="0"/>
              </a:rPr>
              <a:t> As per the register of the ASHA of selected community, there was a total of 297 </a:t>
            </a:r>
            <a:r>
              <a:rPr lang="en-IN" sz="2000">
                <a:latin typeface="Times New Roman" panose="02020603050405020304" pitchFamily="18" charset="0"/>
                <a:cs typeface="Times New Roman" panose="02020603050405020304" pitchFamily="18" charset="0"/>
              </a:rPr>
              <a:t>houses . </a:t>
            </a:r>
            <a:r>
              <a:rPr lang="en-IN" sz="2000" dirty="0">
                <a:latin typeface="Times New Roman" panose="02020603050405020304" pitchFamily="18" charset="0"/>
                <a:cs typeface="Times New Roman" panose="02020603050405020304" pitchFamily="18" charset="0"/>
              </a:rPr>
              <a:t>The first house was chosen randomly. Then every third house was selected by using systematic random sampling.</a:t>
            </a:r>
          </a:p>
          <a:p>
            <a:r>
              <a:rPr lang="en-IN" sz="2000" dirty="0">
                <a:latin typeface="Times New Roman" panose="02020603050405020304" pitchFamily="18" charset="0"/>
                <a:cs typeface="Times New Roman" panose="02020603050405020304" pitchFamily="18" charset="0"/>
              </a:rPr>
              <a:t>A sample size of 243 was calculated considering a prevalence of hypertension as 32.8% as per NHFS-5 report and confidence level of 95% and margin of error as 5%.</a:t>
            </a:r>
            <a:endParaRPr lang="en-IN" sz="2000" b="1" i="1" dirty="0">
              <a:latin typeface="Times New Roman" panose="02020603050405020304" pitchFamily="18" charset="0"/>
              <a:cs typeface="Times New Roman" panose="02020603050405020304" pitchFamily="18" charset="0"/>
            </a:endParaRPr>
          </a:p>
          <a:p>
            <a:r>
              <a:rPr lang="en-IN" sz="2000" b="1" i="1" dirty="0">
                <a:latin typeface="Times New Roman" panose="02020603050405020304" pitchFamily="18" charset="0"/>
                <a:cs typeface="Times New Roman" panose="02020603050405020304" pitchFamily="18" charset="0"/>
              </a:rPr>
              <a:t>Study tool and data collection:</a:t>
            </a:r>
            <a:r>
              <a:rPr lang="en-IN" sz="20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en-IN" sz="2000" dirty="0">
                <a:latin typeface="Times New Roman" panose="02020603050405020304" pitchFamily="18" charset="0"/>
                <a:cs typeface="Times New Roman" panose="02020603050405020304" pitchFamily="18" charset="0"/>
              </a:rPr>
              <a:t>A structured questionnaire was made on kobo toolbox application. Data was collected through door to door survey.</a:t>
            </a:r>
          </a:p>
          <a:p>
            <a:pPr>
              <a:buFont typeface="Wingdings" panose="05000000000000000000" pitchFamily="2" charset="2"/>
              <a:buChar char="ü"/>
            </a:pPr>
            <a:r>
              <a:rPr lang="en-IN" sz="2000" dirty="0">
                <a:latin typeface="Times New Roman" panose="02020603050405020304" pitchFamily="18" charset="0"/>
                <a:cs typeface="Times New Roman" panose="02020603050405020304" pitchFamily="18" charset="0"/>
              </a:rPr>
              <a:t>Anthropometric measurements like height, weight were recorded as per the standard guidelines laid down by NFHS-5</a:t>
            </a:r>
          </a:p>
          <a:p>
            <a:pPr>
              <a:buFont typeface="Wingdings" panose="05000000000000000000" pitchFamily="2" charset="2"/>
              <a:buChar char="ü"/>
            </a:pPr>
            <a:r>
              <a:rPr lang="en-IN" sz="2000" dirty="0">
                <a:latin typeface="Times New Roman" panose="02020603050405020304" pitchFamily="18" charset="0"/>
                <a:cs typeface="Times New Roman" panose="02020603050405020304" pitchFamily="18" charset="0"/>
              </a:rPr>
              <a:t>Blood pressure was measured three times with the time interval of five minutes in each measurement. The average of the last two readings was taken as per the guidelines of the NFHS-5. </a:t>
            </a:r>
            <a:endParaRPr lang="en-IN" sz="20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pPr/>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67320" cy="408562"/>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172" y="1253765"/>
            <a:ext cx="10515600" cy="4290700"/>
          </a:xfrm>
        </p:spPr>
        <p:txBody>
          <a:bodyPr>
            <a:normAutofit/>
          </a:bodyPr>
          <a:lstStyle/>
          <a:p>
            <a:r>
              <a:rPr lang="en-IN" b="1" i="1" dirty="0">
                <a:latin typeface="Times New Roman" panose="02020603050405020304" pitchFamily="18" charset="0"/>
                <a:cs typeface="Times New Roman" panose="02020603050405020304" pitchFamily="18" charset="0"/>
              </a:rPr>
              <a:t>Data Analysis: </a:t>
            </a:r>
            <a:r>
              <a:rPr lang="en-IN" dirty="0">
                <a:latin typeface="Times New Roman" panose="02020603050405020304" pitchFamily="18" charset="0"/>
                <a:cs typeface="Times New Roman" panose="02020603050405020304" pitchFamily="18" charset="0"/>
              </a:rPr>
              <a:t>Data analysis was done using SPSS . Descriptive statistics were applied to calculate frequency and percentage of each variable. Difference between different variables was assessed using the chi square test for their statistical significance and value of p less than 0.05 was considered significant.</a:t>
            </a:r>
            <a:endParaRPr lang="en-US" dirty="0">
              <a:latin typeface="Times New Roman" panose="02020603050405020304" pitchFamily="18" charset="0"/>
              <a:cs typeface="Times New Roman" panose="02020603050405020304" pitchFamily="18" charset="0"/>
            </a:endParaRPr>
          </a:p>
          <a:p>
            <a:r>
              <a:rPr lang="en-IN" b="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Ethical consideration-</a:t>
            </a:r>
            <a:r>
              <a:rPr lang="en-IN"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Informed Consent from participants were taken. The study involves no risk, and the study </a:t>
            </a:r>
            <a:r>
              <a:rPr lang="en-IN"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did</a:t>
            </a:r>
            <a:r>
              <a:rPr lang="en-IN"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not conduct any intervention/ experiment on human subjects.</a:t>
            </a:r>
            <a:r>
              <a:rPr lang="en-IN" b="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Anthropometric measurements and Blood pressure measurements were taken and this study which is the part of the project of the organization which has got IRB approval from IIHMR.</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26AD20E6-394B-4DF0-96A5-9647FF39C943}" type="slidenum">
              <a:rPr lang="en-IN" smtClean="0"/>
              <a:pPr/>
              <a:t>8</a:t>
            </a:fld>
            <a:endParaRPr lang="en-IN"/>
          </a:p>
        </p:txBody>
      </p:sp>
      <p:pic>
        <p:nvPicPr>
          <p:cNvPr id="4" name="Picture 3">
            <a:extLst>
              <a:ext uri="{FF2B5EF4-FFF2-40B4-BE49-F238E27FC236}">
                <a16:creationId xmlns:a16="http://schemas.microsoft.com/office/drawing/2014/main" id="{4F1DD5D9-BB42-4F84-F77F-4BDA14A1F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3311" cy="4182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960775" y="418288"/>
            <a:ext cx="7309686" cy="856035"/>
          </a:xfrm>
        </p:spPr>
        <p:txBody>
          <a:bodyPr>
            <a:normAutofit/>
          </a:bodyPr>
          <a:lstStyle/>
          <a:p>
            <a:pPr algn="ctr"/>
            <a:r>
              <a:rPr lang="en-IN" b="1" dirty="0">
                <a:solidFill>
                  <a:schemeClr val="accent4">
                    <a:lumMod val="60000"/>
                    <a:lumOff val="40000"/>
                  </a:schemeClr>
                </a:solidFill>
              </a:rPr>
              <a:t>Results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pPr/>
              <a:t>9</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87941" cy="544749"/>
          </a:xfrm>
          <a:prstGeom prst="rect">
            <a:avLst/>
          </a:prstGeom>
        </p:spPr>
      </p:pic>
      <p:graphicFrame>
        <p:nvGraphicFramePr>
          <p:cNvPr id="7" name="Table 6">
            <a:extLst>
              <a:ext uri="{FF2B5EF4-FFF2-40B4-BE49-F238E27FC236}">
                <a16:creationId xmlns:a16="http://schemas.microsoft.com/office/drawing/2014/main" id="{FF80E7AE-A35F-DCEA-6F7D-7D81E83E6863}"/>
              </a:ext>
            </a:extLst>
          </p:cNvPr>
          <p:cNvGraphicFramePr>
            <a:graphicFrameLocks noGrp="1"/>
          </p:cNvGraphicFramePr>
          <p:nvPr>
            <p:extLst>
              <p:ext uri="{D42A27DB-BD31-4B8C-83A1-F6EECF244321}">
                <p14:modId xmlns:p14="http://schemas.microsoft.com/office/powerpoint/2010/main" val="3928538382"/>
              </p:ext>
            </p:extLst>
          </p:nvPr>
        </p:nvGraphicFramePr>
        <p:xfrm>
          <a:off x="4477731" y="1093510"/>
          <a:ext cx="6702456" cy="4967827"/>
        </p:xfrm>
        <a:graphic>
          <a:graphicData uri="http://schemas.openxmlformats.org/drawingml/2006/table">
            <a:tbl>
              <a:tblPr firstRow="1" firstCol="1" bandRow="1">
                <a:tableStyleId>{7DF18680-E054-41AD-8BC1-D1AEF772440D}</a:tableStyleId>
              </a:tblPr>
              <a:tblGrid>
                <a:gridCol w="3182712">
                  <a:extLst>
                    <a:ext uri="{9D8B030D-6E8A-4147-A177-3AD203B41FA5}">
                      <a16:colId xmlns:a16="http://schemas.microsoft.com/office/drawing/2014/main" val="1328678095"/>
                    </a:ext>
                  </a:extLst>
                </a:gridCol>
                <a:gridCol w="1989468">
                  <a:extLst>
                    <a:ext uri="{9D8B030D-6E8A-4147-A177-3AD203B41FA5}">
                      <a16:colId xmlns:a16="http://schemas.microsoft.com/office/drawing/2014/main" val="3916133032"/>
                    </a:ext>
                  </a:extLst>
                </a:gridCol>
                <a:gridCol w="1530276">
                  <a:extLst>
                    <a:ext uri="{9D8B030D-6E8A-4147-A177-3AD203B41FA5}">
                      <a16:colId xmlns:a16="http://schemas.microsoft.com/office/drawing/2014/main" val="872883940"/>
                    </a:ext>
                  </a:extLst>
                </a:gridCol>
              </a:tblGrid>
              <a:tr h="405352">
                <a:tc>
                  <a:txBody>
                    <a:bodyPr/>
                    <a:lstStyle/>
                    <a:p>
                      <a:pPr algn="l">
                        <a:lnSpc>
                          <a:spcPct val="107000"/>
                        </a:lnSpc>
                        <a:spcAft>
                          <a:spcPts val="800"/>
                        </a:spcAft>
                      </a:pPr>
                      <a:r>
                        <a:rPr lang="en-IN" sz="1400" dirty="0">
                          <a:solidFill>
                            <a:schemeClr val="tx1"/>
                          </a:solidFill>
                          <a:effectLst/>
                          <a:latin typeface="Times New Roman" panose="02020603050405020304" pitchFamily="18" charset="0"/>
                          <a:cs typeface="Times New Roman" panose="02020603050405020304" pitchFamily="18" charset="0"/>
                        </a:rPr>
                        <a:t>Characteristics </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400" dirty="0">
                          <a:solidFill>
                            <a:schemeClr val="tx1"/>
                          </a:solidFill>
                          <a:effectLst/>
                          <a:latin typeface="Times New Roman" panose="02020603050405020304" pitchFamily="18" charset="0"/>
                          <a:cs typeface="Times New Roman" panose="02020603050405020304" pitchFamily="18" charset="0"/>
                        </a:rPr>
                        <a:t>Number(n=196)</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400" dirty="0">
                          <a:solidFill>
                            <a:schemeClr val="tx1"/>
                          </a:solidFill>
                          <a:effectLst/>
                          <a:latin typeface="Times New Roman" panose="02020603050405020304" pitchFamily="18" charset="0"/>
                          <a:cs typeface="Times New Roman" panose="02020603050405020304" pitchFamily="18" charset="0"/>
                        </a:rPr>
                        <a:t>Percentage (%)</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extLst>
                  <a:ext uri="{0D108BD9-81ED-4DB2-BD59-A6C34878D82A}">
                    <a16:rowId xmlns:a16="http://schemas.microsoft.com/office/drawing/2014/main" val="2797709988"/>
                  </a:ext>
                </a:extLst>
              </a:tr>
              <a:tr h="180560">
                <a:tc>
                  <a:txBody>
                    <a:bodyPr/>
                    <a:lstStyle/>
                    <a:p>
                      <a:pPr algn="l">
                        <a:lnSpc>
                          <a:spcPct val="107000"/>
                        </a:lnSpc>
                        <a:spcAft>
                          <a:spcPts val="800"/>
                        </a:spcAft>
                      </a:pPr>
                      <a:r>
                        <a:rPr lang="en-IN" sz="1200" b="1" dirty="0">
                          <a:solidFill>
                            <a:schemeClr val="tx1"/>
                          </a:solidFill>
                          <a:effectLst/>
                          <a:latin typeface="Times New Roman" panose="02020603050405020304" pitchFamily="18" charset="0"/>
                          <a:cs typeface="Times New Roman" panose="02020603050405020304" pitchFamily="18" charset="0"/>
                        </a:rPr>
                        <a:t>Age(in years)</a:t>
                      </a:r>
                      <a:endParaRPr lang="en-IN"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l">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l">
                        <a:lnSpc>
                          <a:spcPct val="107000"/>
                        </a:lnSpc>
                        <a:spcAft>
                          <a:spcPts val="800"/>
                        </a:spcAft>
                      </a:pPr>
                      <a:r>
                        <a:rPr lang="en-IN"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2697058500"/>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15-24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25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12.8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3568164635"/>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25-34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58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29.6</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2046878874"/>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35-44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52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26.5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444274616"/>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45-54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31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15.8</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370012487"/>
                  </a:ext>
                </a:extLst>
              </a:tr>
              <a:tr h="180560">
                <a:tc>
                  <a:txBody>
                    <a:bodyPr/>
                    <a:lstStyle/>
                    <a:p>
                      <a:pPr algn="l">
                        <a:lnSpc>
                          <a:spcPct val="107000"/>
                        </a:lnSpc>
                        <a:spcAft>
                          <a:spcPts val="800"/>
                        </a:spcAft>
                      </a:pPr>
                      <a:r>
                        <a:rPr lang="en-IN" sz="1200">
                          <a:effectLst/>
                          <a:latin typeface="Times New Roman" panose="02020603050405020304" pitchFamily="18" charset="0"/>
                          <a:cs typeface="Times New Roman" panose="02020603050405020304" pitchFamily="18" charset="0"/>
                        </a:rPr>
                        <a:t>55-64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30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15.3</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2324188812"/>
                  </a:ext>
                </a:extLst>
              </a:tr>
              <a:tr h="180560">
                <a:tc>
                  <a:txBody>
                    <a:bodyPr/>
                    <a:lstStyle/>
                    <a:p>
                      <a:pPr algn="l">
                        <a:lnSpc>
                          <a:spcPct val="107000"/>
                        </a:lnSpc>
                        <a:spcAft>
                          <a:spcPts val="800"/>
                        </a:spcAft>
                      </a:pPr>
                      <a:r>
                        <a:rPr lang="en-IN" sz="1200" dirty="0">
                          <a:solidFill>
                            <a:schemeClr val="tx1"/>
                          </a:solidFill>
                          <a:effectLst/>
                          <a:latin typeface="Times New Roman" panose="02020603050405020304" pitchFamily="18" charset="0"/>
                          <a:cs typeface="Times New Roman" panose="02020603050405020304" pitchFamily="18" charset="0"/>
                        </a:rPr>
                        <a:t>Gender</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extLst>
                  <a:ext uri="{0D108BD9-81ED-4DB2-BD59-A6C34878D82A}">
                    <a16:rowId xmlns:a16="http://schemas.microsoft.com/office/drawing/2014/main" val="3874490693"/>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Male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87</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44.4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1814207252"/>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Female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109</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55.6</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1743093991"/>
                  </a:ext>
                </a:extLst>
              </a:tr>
              <a:tr h="180560">
                <a:tc>
                  <a:txBody>
                    <a:bodyPr/>
                    <a:lstStyle/>
                    <a:p>
                      <a:pPr algn="l">
                        <a:lnSpc>
                          <a:spcPct val="107000"/>
                        </a:lnSpc>
                        <a:spcAft>
                          <a:spcPts val="800"/>
                        </a:spcAft>
                      </a:pPr>
                      <a:r>
                        <a:rPr lang="en-IN" sz="1200" dirty="0">
                          <a:solidFill>
                            <a:schemeClr val="tx1"/>
                          </a:solidFill>
                          <a:effectLst/>
                          <a:latin typeface="Times New Roman" panose="02020603050405020304" pitchFamily="18" charset="0"/>
                          <a:cs typeface="Times New Roman" panose="02020603050405020304" pitchFamily="18" charset="0"/>
                        </a:rPr>
                        <a:t>Education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l">
                        <a:lnSpc>
                          <a:spcPct val="107000"/>
                        </a:lnSpc>
                      </a:pPr>
                      <a:endParaRPr lang="en-IN" sz="1200">
                        <a:effectLst/>
                        <a:latin typeface="Times New Roman" panose="02020603050405020304" pitchFamily="18" charset="0"/>
                        <a:cs typeface="Times New Roman" panose="02020603050405020304" pitchFamily="18" charset="0"/>
                      </a:endParaRPr>
                    </a:p>
                  </a:txBody>
                  <a:tcPr marL="58372" marR="58372" marT="0" marB="0" anchor="ctr"/>
                </a:tc>
                <a:tc>
                  <a:txBody>
                    <a:bodyPr/>
                    <a:lstStyle/>
                    <a:p>
                      <a:pPr algn="l">
                        <a:lnSpc>
                          <a:spcPct val="107000"/>
                        </a:lnSpc>
                      </a:pPr>
                      <a:endParaRPr lang="en-IN" sz="1200" dirty="0">
                        <a:effectLst/>
                        <a:latin typeface="Times New Roman" panose="02020603050405020304" pitchFamily="18" charset="0"/>
                        <a:cs typeface="Times New Roman" panose="02020603050405020304" pitchFamily="18" charset="0"/>
                      </a:endParaRPr>
                    </a:p>
                  </a:txBody>
                  <a:tcPr marL="58372" marR="58372" marT="0" marB="0" anchor="ctr"/>
                </a:tc>
                <a:extLst>
                  <a:ext uri="{0D108BD9-81ED-4DB2-BD59-A6C34878D82A}">
                    <a16:rowId xmlns:a16="http://schemas.microsoft.com/office/drawing/2014/main" val="1523628043"/>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illiterate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62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31.6</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3422678788"/>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 primary education</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1.5</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1902272848"/>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middle school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2.6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2555619421"/>
                  </a:ext>
                </a:extLst>
              </a:tr>
              <a:tr h="180560">
                <a:tc>
                  <a:txBody>
                    <a:bodyPr/>
                    <a:lstStyle/>
                    <a:p>
                      <a:pPr algn="l">
                        <a:lnSpc>
                          <a:spcPct val="107000"/>
                        </a:lnSpc>
                        <a:spcAft>
                          <a:spcPts val="800"/>
                        </a:spcAft>
                      </a:pPr>
                      <a:r>
                        <a:rPr lang="en-IN" sz="1200">
                          <a:effectLst/>
                          <a:latin typeface="Times New Roman" panose="02020603050405020304" pitchFamily="18" charset="0"/>
                          <a:cs typeface="Times New Roman" panose="02020603050405020304" pitchFamily="18" charset="0"/>
                        </a:rPr>
                        <a:t>high school</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9.2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2370720880"/>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above high school</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108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55.1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3687160627"/>
                  </a:ext>
                </a:extLst>
              </a:tr>
              <a:tr h="180560">
                <a:tc>
                  <a:txBody>
                    <a:bodyPr/>
                    <a:lstStyle/>
                    <a:p>
                      <a:pPr algn="l">
                        <a:lnSpc>
                          <a:spcPct val="107000"/>
                        </a:lnSpc>
                        <a:spcAft>
                          <a:spcPts val="800"/>
                        </a:spcAft>
                      </a:pPr>
                      <a:r>
                        <a:rPr lang="en-IN" sz="1200" dirty="0">
                          <a:solidFill>
                            <a:schemeClr val="tx1"/>
                          </a:solidFill>
                          <a:effectLst/>
                          <a:latin typeface="Times New Roman" panose="02020603050405020304" pitchFamily="18" charset="0"/>
                          <a:cs typeface="Times New Roman" panose="02020603050405020304" pitchFamily="18" charset="0"/>
                        </a:rPr>
                        <a:t>Religion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l">
                        <a:lnSpc>
                          <a:spcPct val="107000"/>
                        </a:lnSpc>
                      </a:pPr>
                      <a:endParaRPr lang="en-IN" sz="1200">
                        <a:effectLst/>
                        <a:latin typeface="Times New Roman" panose="02020603050405020304" pitchFamily="18" charset="0"/>
                        <a:cs typeface="Times New Roman" panose="02020603050405020304" pitchFamily="18" charset="0"/>
                      </a:endParaRPr>
                    </a:p>
                  </a:txBody>
                  <a:tcPr marL="58372" marR="58372" marT="0" marB="0" anchor="b"/>
                </a:tc>
                <a:tc>
                  <a:txBody>
                    <a:bodyPr/>
                    <a:lstStyle/>
                    <a:p>
                      <a:pPr algn="l">
                        <a:lnSpc>
                          <a:spcPct val="107000"/>
                        </a:lnSpc>
                      </a:pPr>
                      <a:endParaRPr lang="en-IN" sz="1200">
                        <a:effectLst/>
                        <a:latin typeface="Times New Roman" panose="02020603050405020304" pitchFamily="18" charset="0"/>
                        <a:cs typeface="Times New Roman" panose="02020603050405020304" pitchFamily="18" charset="0"/>
                      </a:endParaRPr>
                    </a:p>
                  </a:txBody>
                  <a:tcPr marL="58372" marR="58372" marT="0" marB="0" anchor="b"/>
                </a:tc>
                <a:extLst>
                  <a:ext uri="{0D108BD9-81ED-4DB2-BD59-A6C34878D82A}">
                    <a16:rowId xmlns:a16="http://schemas.microsoft.com/office/drawing/2014/main" val="172657465"/>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Hindu</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195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99.5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194097037"/>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Muslim</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0.5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2580983261"/>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others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3997390942"/>
                  </a:ext>
                </a:extLst>
              </a:tr>
              <a:tr h="180560">
                <a:tc>
                  <a:txBody>
                    <a:bodyPr/>
                    <a:lstStyle/>
                    <a:p>
                      <a:pPr algn="l">
                        <a:lnSpc>
                          <a:spcPct val="107000"/>
                        </a:lnSpc>
                        <a:spcAft>
                          <a:spcPts val="800"/>
                        </a:spcAft>
                      </a:pPr>
                      <a:r>
                        <a:rPr lang="en-IN" sz="1200" dirty="0">
                          <a:solidFill>
                            <a:schemeClr val="tx1"/>
                          </a:solidFill>
                          <a:effectLst/>
                          <a:latin typeface="Times New Roman" panose="02020603050405020304" pitchFamily="18" charset="0"/>
                          <a:cs typeface="Times New Roman" panose="02020603050405020304" pitchFamily="18" charset="0"/>
                        </a:rPr>
                        <a:t>Occupation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l">
                        <a:lnSpc>
                          <a:spcPct val="107000"/>
                        </a:lnSpc>
                      </a:pPr>
                      <a:endParaRPr lang="en-IN" sz="1200" dirty="0">
                        <a:effectLst/>
                        <a:latin typeface="Times New Roman" panose="02020603050405020304" pitchFamily="18" charset="0"/>
                        <a:cs typeface="Times New Roman" panose="02020603050405020304" pitchFamily="18" charset="0"/>
                      </a:endParaRPr>
                    </a:p>
                  </a:txBody>
                  <a:tcPr marL="58372" marR="58372" marT="0" marB="0" anchor="ctr"/>
                </a:tc>
                <a:tc>
                  <a:txBody>
                    <a:bodyPr/>
                    <a:lstStyle/>
                    <a:p>
                      <a:pPr algn="l">
                        <a:lnSpc>
                          <a:spcPct val="107000"/>
                        </a:lnSpc>
                      </a:pPr>
                      <a:endParaRPr lang="en-IN" sz="1200">
                        <a:effectLst/>
                        <a:latin typeface="Times New Roman" panose="02020603050405020304" pitchFamily="18" charset="0"/>
                        <a:cs typeface="Times New Roman" panose="02020603050405020304" pitchFamily="18" charset="0"/>
                      </a:endParaRPr>
                    </a:p>
                  </a:txBody>
                  <a:tcPr marL="58372" marR="58372" marT="0" marB="0" anchor="b"/>
                </a:tc>
                <a:extLst>
                  <a:ext uri="{0D108BD9-81ED-4DB2-BD59-A6C34878D82A}">
                    <a16:rowId xmlns:a16="http://schemas.microsoft.com/office/drawing/2014/main" val="1023740831"/>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student</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17</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8.6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3249568025"/>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unemployed</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99</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50.5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1670127177"/>
                  </a:ext>
                </a:extLst>
              </a:tr>
              <a:tr h="180560">
                <a:tc>
                  <a:txBody>
                    <a:bodyPr/>
                    <a:lstStyle/>
                    <a:p>
                      <a:pPr algn="l">
                        <a:lnSpc>
                          <a:spcPct val="107000"/>
                        </a:lnSpc>
                        <a:spcAft>
                          <a:spcPts val="800"/>
                        </a:spcAft>
                      </a:pPr>
                      <a:r>
                        <a:rPr lang="en-IN" sz="1200">
                          <a:effectLst/>
                          <a:latin typeface="Times New Roman" panose="02020603050405020304" pitchFamily="18" charset="0"/>
                          <a:cs typeface="Times New Roman" panose="02020603050405020304" pitchFamily="18" charset="0"/>
                        </a:rPr>
                        <a:t>employed</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67</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ctr"/>
                </a:tc>
                <a:tc>
                  <a:txBody>
                    <a:bodyPr/>
                    <a:lstStyle/>
                    <a:p>
                      <a:pPr algn="ctr">
                        <a:lnSpc>
                          <a:spcPct val="107000"/>
                        </a:lnSpc>
                        <a:spcAft>
                          <a:spcPts val="800"/>
                        </a:spcAft>
                      </a:pPr>
                      <a:r>
                        <a:rPr lang="en-IN" sz="1200">
                          <a:effectLst/>
                          <a:latin typeface="Times New Roman" panose="02020603050405020304" pitchFamily="18" charset="0"/>
                          <a:cs typeface="Times New Roman" panose="02020603050405020304" pitchFamily="18" charset="0"/>
                        </a:rPr>
                        <a:t>34.2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1067207903"/>
                  </a:ext>
                </a:extLst>
              </a:tr>
              <a:tr h="180560">
                <a:tc>
                  <a:txBody>
                    <a:bodyPr/>
                    <a:lstStyle/>
                    <a:p>
                      <a:pPr algn="l">
                        <a:lnSpc>
                          <a:spcPct val="107000"/>
                        </a:lnSpc>
                        <a:spcAft>
                          <a:spcPts val="800"/>
                        </a:spcAft>
                      </a:pPr>
                      <a:r>
                        <a:rPr lang="en-IN" sz="1200">
                          <a:effectLst/>
                          <a:latin typeface="Times New Roman" panose="02020603050405020304" pitchFamily="18" charset="0"/>
                          <a:cs typeface="Times New Roman" panose="02020603050405020304" pitchFamily="18" charset="0"/>
                        </a:rPr>
                        <a:t>retired</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5.6</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1771413965"/>
                  </a:ext>
                </a:extLst>
              </a:tr>
              <a:tr h="180560">
                <a:tc>
                  <a:txBody>
                    <a:bodyPr/>
                    <a:lstStyle/>
                    <a:p>
                      <a:pPr algn="l">
                        <a:lnSpc>
                          <a:spcPct val="107000"/>
                        </a:lnSpc>
                        <a:spcAft>
                          <a:spcPts val="800"/>
                        </a:spcAft>
                      </a:pPr>
                      <a:r>
                        <a:rPr lang="en-IN" sz="1200" dirty="0">
                          <a:effectLst/>
                          <a:latin typeface="Times New Roman" panose="02020603050405020304" pitchFamily="18" charset="0"/>
                          <a:cs typeface="Times New Roman" panose="02020603050405020304" pitchFamily="18" charset="0"/>
                        </a:rPr>
                        <a:t>unable to work</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2</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tc>
                  <a:txBody>
                    <a:bodyPr/>
                    <a:lstStyle/>
                    <a:p>
                      <a:pPr algn="ctr">
                        <a:lnSpc>
                          <a:spcPct val="107000"/>
                        </a:lnSpc>
                        <a:spcAft>
                          <a:spcPts val="800"/>
                        </a:spcAft>
                      </a:pPr>
                      <a:r>
                        <a:rPr lang="en-IN" sz="1200" dirty="0">
                          <a:effectLst/>
                          <a:latin typeface="Times New Roman" panose="02020603050405020304" pitchFamily="18" charset="0"/>
                          <a:cs typeface="Times New Roman" panose="02020603050405020304" pitchFamily="18" charset="0"/>
                        </a:rPr>
                        <a:t>1.1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372" marR="58372" marT="0" marB="0" anchor="b"/>
                </a:tc>
                <a:extLst>
                  <a:ext uri="{0D108BD9-81ED-4DB2-BD59-A6C34878D82A}">
                    <a16:rowId xmlns:a16="http://schemas.microsoft.com/office/drawing/2014/main" val="317602621"/>
                  </a:ext>
                </a:extLst>
              </a:tr>
            </a:tbl>
          </a:graphicData>
        </a:graphic>
      </p:graphicFrame>
      <p:sp>
        <p:nvSpPr>
          <p:cNvPr id="8" name="TextBox 7">
            <a:extLst>
              <a:ext uri="{FF2B5EF4-FFF2-40B4-BE49-F238E27FC236}">
                <a16:creationId xmlns:a16="http://schemas.microsoft.com/office/drawing/2014/main" id="{605BD7A2-3BFB-F66B-708B-92282A8D5EB2}"/>
              </a:ext>
            </a:extLst>
          </p:cNvPr>
          <p:cNvSpPr txBox="1"/>
          <p:nvPr/>
        </p:nvSpPr>
        <p:spPr>
          <a:xfrm>
            <a:off x="1129899" y="2463538"/>
            <a:ext cx="2810505" cy="1477328"/>
          </a:xfrm>
          <a:prstGeom prst="rect">
            <a:avLst/>
          </a:prstGeom>
          <a:noFill/>
        </p:spPr>
        <p:txBody>
          <a:bodyPr wrap="square" rtlCol="0">
            <a:spAutoFit/>
          </a:bodyPr>
          <a:lstStyle/>
          <a:p>
            <a:pPr algn="just"/>
            <a:r>
              <a:rPr lang="en-IN" dirty="0">
                <a:latin typeface="Times New Roman" panose="02020603050405020304" pitchFamily="18" charset="0"/>
                <a:cs typeface="Times New Roman" panose="02020603050405020304" pitchFamily="18" charset="0"/>
              </a:rPr>
              <a:t>Table 1 shows the socio-demographic characteristics such as age, gender, education, religion and occupation</a:t>
            </a:r>
          </a:p>
        </p:txBody>
      </p:sp>
    </p:spTree>
    <p:extLst>
      <p:ext uri="{BB962C8B-B14F-4D97-AF65-F5344CB8AC3E}">
        <p14:creationId xmlns:p14="http://schemas.microsoft.com/office/powerpoint/2010/main" val="13733061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905</TotalTime>
  <Words>2091</Words>
  <Application>Microsoft Office PowerPoint</Application>
  <PresentationFormat>Widescreen</PresentationFormat>
  <Paragraphs>548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Garamond</vt:lpstr>
      <vt:lpstr>Times New Roman</vt:lpstr>
      <vt:lpstr>Wingdings</vt:lpstr>
      <vt:lpstr>Organic</vt:lpstr>
      <vt:lpstr>TO ESTIMATE THE PREVALENCE OF HYPERTENSION AND OBESITY AMONG ADULTS LIVING IN URBAN SLUMS IN DELHI: A CROSS-SECTIONAL STUDY</vt:lpstr>
      <vt:lpstr>Screenshot of Approval</vt:lpstr>
      <vt:lpstr>Introduction</vt:lpstr>
      <vt:lpstr>PowerPoint Presentation</vt:lpstr>
      <vt:lpstr>Objectives of the study</vt:lpstr>
      <vt:lpstr>Methodology</vt:lpstr>
      <vt:lpstr>PowerPoint Presentation</vt:lpstr>
      <vt:lpstr>PowerPoint Presentation</vt:lpstr>
      <vt:lpstr>Results</vt:lpstr>
      <vt:lpstr>PowerPoint Presentation</vt:lpstr>
      <vt:lpstr>PowerPoint Presentation</vt:lpstr>
      <vt:lpstr>PowerPoint Presentation</vt:lpstr>
      <vt:lpstr>Discussion</vt:lpstr>
      <vt:lpstr>PowerPoint Presentation</vt:lpstr>
      <vt:lpstr>References</vt:lpstr>
      <vt:lpstr>  THANK YOU</vt:lpstr>
      <vt:lpstr>Pictorial Journey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Dr. Manika Khajuria</cp:lastModifiedBy>
  <cp:revision>97</cp:revision>
  <dcterms:created xsi:type="dcterms:W3CDTF">2022-05-20T15:11:38Z</dcterms:created>
  <dcterms:modified xsi:type="dcterms:W3CDTF">2022-07-05T07:34:36Z</dcterms:modified>
</cp:coreProperties>
</file>