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1"/>
  </p:notesMasterIdLst>
  <p:sldIdLst>
    <p:sldId id="261" r:id="rId2"/>
    <p:sldId id="282" r:id="rId3"/>
    <p:sldId id="263" r:id="rId4"/>
    <p:sldId id="264" r:id="rId5"/>
    <p:sldId id="283" r:id="rId6"/>
    <p:sldId id="281" r:id="rId7"/>
    <p:sldId id="266" r:id="rId8"/>
    <p:sldId id="267" r:id="rId9"/>
    <p:sldId id="268" r:id="rId10"/>
    <p:sldId id="269" r:id="rId11"/>
    <p:sldId id="270" r:id="rId12"/>
    <p:sldId id="271" r:id="rId13"/>
    <p:sldId id="272" r:id="rId14"/>
    <p:sldId id="273" r:id="rId15"/>
    <p:sldId id="274" r:id="rId16"/>
    <p:sldId id="275" r:id="rId17"/>
    <p:sldId id="276" r:id="rId18"/>
    <p:sldId id="278" r:id="rId19"/>
    <p:sldId id="280" r:id="rId2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9A39"/>
    <a:srgbClr val="6C1A00"/>
    <a:srgbClr val="FE9202"/>
    <a:srgbClr val="1D3A00"/>
    <a:srgbClr val="007033"/>
    <a:srgbClr val="E7FF01"/>
    <a:srgbClr val="5EEC3C"/>
    <a:srgbClr val="990099"/>
    <a:srgbClr val="CC0099"/>
    <a:srgbClr val="00AA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33CA8D-730C-4B0B-A64C-D7E346571228}" v="1" dt="2022-12-26T10:13:39.3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492" y="78"/>
      </p:cViewPr>
      <p:guideLst>
        <p:guide orient="horz" pos="162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D18E60-4300-4729-A0D7-6AB984C3922D}" type="datetimeFigureOut">
              <a:rPr lang="en-US" smtClean="0"/>
              <a:t>12/26/2022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533E96-F078-4B3D-A8F4-F1AF21EBC357}" type="slidenum">
              <a:rPr lang="en-US" smtClean="0"/>
              <a:t>‹#›</a:t>
            </a:fld>
            <a:endParaRPr lang="en-US"/>
          </a:p>
        </p:txBody>
      </p:sp>
    </p:spTree>
    <p:extLst>
      <p:ext uri="{BB962C8B-B14F-4D97-AF65-F5344CB8AC3E}">
        <p14:creationId xmlns:p14="http://schemas.microsoft.com/office/powerpoint/2010/main" val="2844300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266589" y="1808225"/>
            <a:ext cx="4733855" cy="1527050"/>
          </a:xfrm>
          <a:noFill/>
          <a:effectLst>
            <a:outerShdw blurRad="50800" dist="38100" dir="2700000" algn="tl" rotWithShape="0">
              <a:prstClr val="black">
                <a:alpha val="40000"/>
              </a:prstClr>
            </a:outerShdw>
          </a:effectLst>
        </p:spPr>
        <p:txBody>
          <a:bodyPr>
            <a:normAutofit/>
          </a:bodyPr>
          <a:lstStyle>
            <a:lvl1pPr algn="r">
              <a:defRPr sz="3600">
                <a:solidFill>
                  <a:schemeClr val="bg1"/>
                </a:solidFill>
              </a:defRPr>
            </a:lvl1pPr>
          </a:lstStyle>
          <a:p>
            <a:r>
              <a:rPr lang="en-US" dirty="0"/>
              <a:t>Click to edit </a:t>
            </a:r>
            <a:br>
              <a:rPr lang="en-US" dirty="0"/>
            </a:br>
            <a:r>
              <a:rPr lang="en-US" dirty="0"/>
              <a:t>Master title style</a:t>
            </a:r>
          </a:p>
        </p:txBody>
      </p:sp>
      <p:sp>
        <p:nvSpPr>
          <p:cNvPr id="3" name="Subtitle 2"/>
          <p:cNvSpPr>
            <a:spLocks noGrp="1"/>
          </p:cNvSpPr>
          <p:nvPr>
            <p:ph type="subTitle" idx="1"/>
          </p:nvPr>
        </p:nvSpPr>
        <p:spPr>
          <a:xfrm>
            <a:off x="3503066" y="3793390"/>
            <a:ext cx="5497378" cy="763525"/>
          </a:xfrm>
        </p:spPr>
        <p:txBody>
          <a:bodyPr>
            <a:normAutofit/>
          </a:bodyPr>
          <a:lstStyle>
            <a:lvl1pPr marL="0" indent="0" algn="r">
              <a:buNone/>
              <a:defRPr sz="2800" b="0" i="0">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12/26/2022</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12/26/2022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12/26/2022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12/26/2022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pic>
        <p:nvPicPr>
          <p:cNvPr id="7" name="Picture 6" descr="E:\websites\free-power-point-templates\2012\logos.png">
            <a:extLst>
              <a:ext uri="{FF2B5EF4-FFF2-40B4-BE49-F238E27FC236}">
                <a16:creationId xmlns:a16="http://schemas.microsoft.com/office/drawing/2014/main" id="{08B89D22-1D6E-450B-881F-4D2A4C527F7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3808475" y="2326213"/>
            <a:ext cx="1463784" cy="526961"/>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54375" y="281175"/>
            <a:ext cx="8246070" cy="763525"/>
          </a:xfrm>
        </p:spPr>
        <p:txBody>
          <a:bodyPr>
            <a:normAutofit/>
          </a:bodyPr>
          <a:lstStyle>
            <a:lvl1pPr algn="r">
              <a:defRPr sz="3600" baseline="0">
                <a:solidFill>
                  <a:schemeClr val="accent5"/>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48966" y="1502815"/>
            <a:ext cx="8246070" cy="3359510"/>
          </a:xfrm>
        </p:spPr>
        <p:txBody>
          <a:bodyPr/>
          <a:lstStyle>
            <a:lvl1pPr algn="l">
              <a:defRPr sz="2800">
                <a:solidFill>
                  <a:schemeClr val="accent1">
                    <a:lumMod val="50000"/>
                  </a:schemeClr>
                </a:solidFill>
              </a:defRPr>
            </a:lvl1pPr>
            <a:lvl2pPr algn="l">
              <a:defRPr>
                <a:solidFill>
                  <a:schemeClr val="accent1">
                    <a:lumMod val="50000"/>
                  </a:schemeClr>
                </a:solidFill>
              </a:defRPr>
            </a:lvl2pPr>
            <a:lvl3pPr algn="l">
              <a:defRPr>
                <a:solidFill>
                  <a:schemeClr val="accent1">
                    <a:lumMod val="50000"/>
                  </a:schemeClr>
                </a:solidFill>
              </a:defRPr>
            </a:lvl3pPr>
            <a:lvl4pPr algn="l">
              <a:defRPr>
                <a:solidFill>
                  <a:schemeClr val="accent1">
                    <a:lumMod val="50000"/>
                  </a:schemeClr>
                </a:solidFill>
              </a:defRPr>
            </a:lvl4pPr>
            <a:lvl5pPr algn="l">
              <a:defRPr>
                <a:solidFill>
                  <a:schemeClr val="accent1">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12/26/2022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96260" y="281175"/>
            <a:ext cx="6566315" cy="725349"/>
          </a:xfrm>
          <a:noFill/>
        </p:spPr>
        <p:txBody>
          <a:bodyPr>
            <a:normAutofit/>
          </a:bodyPr>
          <a:lstStyle>
            <a:lvl1pPr algn="l">
              <a:defRPr sz="3600">
                <a:solidFill>
                  <a:schemeClr val="accent5"/>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296260" y="1197405"/>
            <a:ext cx="6566315" cy="3511061"/>
          </a:xfrm>
        </p:spPr>
        <p:txBody>
          <a:bodyPr/>
          <a:lstStyle>
            <a:lvl1pPr algn="l">
              <a:defRPr sz="2800">
                <a:solidFill>
                  <a:schemeClr val="accent5">
                    <a:lumMod val="40000"/>
                    <a:lumOff val="60000"/>
                  </a:schemeClr>
                </a:solidFill>
              </a:defRPr>
            </a:lvl1pPr>
            <a:lvl2pPr algn="l">
              <a:defRPr>
                <a:solidFill>
                  <a:schemeClr val="accent5">
                    <a:lumMod val="40000"/>
                    <a:lumOff val="60000"/>
                  </a:schemeClr>
                </a:solidFill>
              </a:defRPr>
            </a:lvl2pPr>
            <a:lvl3pPr algn="l">
              <a:defRPr>
                <a:solidFill>
                  <a:schemeClr val="accent5">
                    <a:lumMod val="40000"/>
                    <a:lumOff val="60000"/>
                  </a:schemeClr>
                </a:solidFill>
              </a:defRPr>
            </a:lvl3pPr>
            <a:lvl4pPr algn="l">
              <a:defRPr>
                <a:solidFill>
                  <a:schemeClr val="accent5">
                    <a:lumMod val="40000"/>
                    <a:lumOff val="60000"/>
                  </a:schemeClr>
                </a:solidFill>
              </a:defRPr>
            </a:lvl4pPr>
            <a:lvl5pPr algn="l">
              <a:defRPr>
                <a:solidFill>
                  <a:schemeClr val="accent5">
                    <a:lumMod val="40000"/>
                    <a:lumOff val="6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12/26/2022</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12/26/2022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12/26/2022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54375" y="281175"/>
            <a:ext cx="8246070" cy="763525"/>
          </a:xfrm>
        </p:spPr>
        <p:txBody>
          <a:bodyPr>
            <a:normAutofit/>
          </a:bodyPr>
          <a:lstStyle>
            <a:lvl1pPr algn="r">
              <a:defRPr sz="3600" baseline="0">
                <a:solidFill>
                  <a:schemeClr val="accent5"/>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536879" y="1655520"/>
            <a:ext cx="4040188" cy="479822"/>
          </a:xfrm>
        </p:spPr>
        <p:txBody>
          <a:bodyPr anchor="b"/>
          <a:lstStyle>
            <a:lvl1pPr marL="0" indent="0" algn="ctr">
              <a:buNone/>
              <a:defRPr sz="2400" b="1">
                <a:solidFill>
                  <a:schemeClr val="accent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36879" y="2127917"/>
            <a:ext cx="4040188" cy="2276294"/>
          </a:xfrm>
        </p:spPr>
        <p:txBody>
          <a:bodyPr/>
          <a:lstStyle>
            <a:lvl1pPr algn="ctr">
              <a:defRPr sz="2400">
                <a:solidFill>
                  <a:schemeClr val="tx2">
                    <a:lumMod val="75000"/>
                  </a:schemeClr>
                </a:solidFill>
              </a:defRPr>
            </a:lvl1pPr>
            <a:lvl2pPr algn="ctr">
              <a:defRPr sz="2000">
                <a:solidFill>
                  <a:schemeClr val="tx2">
                    <a:lumMod val="75000"/>
                  </a:schemeClr>
                </a:solidFill>
              </a:defRPr>
            </a:lvl2pPr>
            <a:lvl3pPr algn="ctr">
              <a:defRPr sz="1800">
                <a:solidFill>
                  <a:schemeClr val="tx2">
                    <a:lumMod val="75000"/>
                  </a:schemeClr>
                </a:solidFill>
              </a:defRPr>
            </a:lvl3pPr>
            <a:lvl4pPr algn="ctr">
              <a:defRPr sz="1600">
                <a:solidFill>
                  <a:schemeClr val="tx2">
                    <a:lumMod val="75000"/>
                  </a:schemeClr>
                </a:solidFill>
              </a:defRPr>
            </a:lvl4pPr>
            <a:lvl5pPr algn="ctr">
              <a:defRPr sz="1600">
                <a:solidFill>
                  <a:schemeClr val="tx2">
                    <a:lumMod val="75000"/>
                  </a:schemeClr>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0" y="1655520"/>
            <a:ext cx="4041775" cy="479822"/>
          </a:xfrm>
        </p:spPr>
        <p:txBody>
          <a:bodyPr anchor="b"/>
          <a:lstStyle>
            <a:lvl1pPr marL="0" indent="0" algn="ctr">
              <a:buNone/>
              <a:defRPr sz="2400" b="1">
                <a:solidFill>
                  <a:schemeClr val="accent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72000" y="2127917"/>
            <a:ext cx="4041775" cy="2276294"/>
          </a:xfrm>
        </p:spPr>
        <p:txBody>
          <a:bodyPr/>
          <a:lstStyle>
            <a:lvl1pPr algn="ctr">
              <a:defRPr sz="2400">
                <a:solidFill>
                  <a:schemeClr val="tx2">
                    <a:lumMod val="75000"/>
                  </a:schemeClr>
                </a:solidFill>
              </a:defRPr>
            </a:lvl1pPr>
            <a:lvl2pPr algn="ctr">
              <a:defRPr sz="2000">
                <a:solidFill>
                  <a:schemeClr val="tx2">
                    <a:lumMod val="75000"/>
                  </a:schemeClr>
                </a:solidFill>
              </a:defRPr>
            </a:lvl2pPr>
            <a:lvl3pPr algn="ctr">
              <a:defRPr sz="1800">
                <a:solidFill>
                  <a:schemeClr val="tx2">
                    <a:lumMod val="75000"/>
                  </a:schemeClr>
                </a:solidFill>
              </a:defRPr>
            </a:lvl3pPr>
            <a:lvl4pPr algn="ctr">
              <a:defRPr sz="1600">
                <a:solidFill>
                  <a:schemeClr val="tx2">
                    <a:lumMod val="75000"/>
                  </a:schemeClr>
                </a:solidFill>
              </a:defRPr>
            </a:lvl4pPr>
            <a:lvl5pPr algn="ctr">
              <a:defRPr sz="1600">
                <a:solidFill>
                  <a:schemeClr val="tx2">
                    <a:lumMod val="75000"/>
                  </a:schemeClr>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12/26/2022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12/26/2022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12/26/2022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12/26/2022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12/26/2022</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
        <p:nvSpPr>
          <p:cNvPr id="7" name="TextBox 6">
            <a:extLst>
              <a:ext uri="{FF2B5EF4-FFF2-40B4-BE49-F238E27FC236}">
                <a16:creationId xmlns:a16="http://schemas.microsoft.com/office/drawing/2014/main" id="{11E867DF-3DCA-4725-94F0-F2B6BD747A82}"/>
              </a:ext>
            </a:extLst>
          </p:cNvPr>
          <p:cNvSpPr txBox="1"/>
          <p:nvPr userDrawn="1"/>
        </p:nvSpPr>
        <p:spPr>
          <a:xfrm>
            <a:off x="-9150" y="5213747"/>
            <a:ext cx="8389625" cy="523220"/>
          </a:xfrm>
          <a:prstGeom prst="rect">
            <a:avLst/>
          </a:prstGeom>
          <a:noFill/>
        </p:spPr>
        <p:txBody>
          <a:bodyPr wrap="square" rtlCol="0">
            <a:spAutoFit/>
          </a:bodyPr>
          <a:lstStyle/>
          <a:p>
            <a:r>
              <a:rPr lang="en-US" sz="1400" dirty="0">
                <a:solidFill>
                  <a:schemeClr val="bg1">
                    <a:lumMod val="65000"/>
                  </a:schemeClr>
                </a:solidFill>
              </a:rPr>
              <a:t>This presentation uses a free template provided by FPPT.com</a:t>
            </a:r>
          </a:p>
          <a:p>
            <a:r>
              <a:rPr lang="en-US" sz="1400" dirty="0">
                <a:solidFill>
                  <a:schemeClr val="bg1">
                    <a:lumMod val="65000"/>
                  </a:schemeClr>
                </a:solidFill>
              </a:rPr>
              <a:t>www.free-power-point-templates.com</a:t>
            </a:r>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Layout" Target="../slideLayouts/slideLayout5.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goodreads.com/book/show/226239.Artificial_Intelligence" TargetMode="External"/><Relationship Id="rId2" Type="http://schemas.openxmlformats.org/officeDocument/2006/relationships/hyperlink" Target="https://www.accenture.com/t20170418t023006__w__/us-en/_acnmedia/pdf-49/accenture-health-artificial-intelligence.pdf" TargetMode="External"/><Relationship Id="rId1" Type="http://schemas.openxmlformats.org/officeDocument/2006/relationships/slideLayout" Target="../slideLayouts/slideLayout2.xml"/><Relationship Id="rId4" Type="http://schemas.openxmlformats.org/officeDocument/2006/relationships/hyperlink" Target="https://www.forbes.com/sites/insights-intelai/2019/02/11/ai-and-healthcare-a-giant-opportunity/"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9BD04-9EFD-5298-48E0-BBFFD10429A7}"/>
              </a:ext>
            </a:extLst>
          </p:cNvPr>
          <p:cNvSpPr>
            <a:spLocks noGrp="1"/>
          </p:cNvSpPr>
          <p:nvPr>
            <p:ph type="ctrTitle"/>
          </p:nvPr>
        </p:nvSpPr>
        <p:spPr/>
        <p:txBody>
          <a:bodyPr/>
          <a:lstStyle/>
          <a:p>
            <a:r>
              <a:rPr lang="en-IN" sz="2400" dirty="0">
                <a:latin typeface="Calibri" panose="020F0502020204030204" pitchFamily="34" charset="0"/>
                <a:ea typeface="Calibri" panose="020F0502020204030204" pitchFamily="34" charset="0"/>
                <a:cs typeface="Mangal" panose="02040503050203030202" pitchFamily="18" charset="0"/>
              </a:rPr>
              <a:t>Perceptions of Artificial Intelligence</a:t>
            </a:r>
            <a:br>
              <a:rPr lang="en-IN" sz="2400" dirty="0">
                <a:latin typeface="Calibri" panose="020F0502020204030204" pitchFamily="34" charset="0"/>
                <a:ea typeface="Calibri" panose="020F0502020204030204" pitchFamily="34" charset="0"/>
                <a:cs typeface="Mangal" panose="02040503050203030202" pitchFamily="18" charset="0"/>
              </a:rPr>
            </a:br>
            <a:r>
              <a:rPr lang="en-IN" sz="2400" dirty="0">
                <a:latin typeface="Calibri" panose="020F0502020204030204" pitchFamily="34" charset="0"/>
                <a:ea typeface="Calibri" panose="020F0502020204030204" pitchFamily="34" charset="0"/>
                <a:cs typeface="Mangal" panose="02040503050203030202" pitchFamily="18" charset="0"/>
              </a:rPr>
              <a:t> among healthcare staff</a:t>
            </a:r>
            <a:br>
              <a:rPr lang="en-IN" dirty="0"/>
            </a:br>
            <a:r>
              <a:rPr lang="en-IN" dirty="0"/>
              <a:t>InnovatioCuris</a:t>
            </a:r>
          </a:p>
        </p:txBody>
      </p:sp>
      <p:sp>
        <p:nvSpPr>
          <p:cNvPr id="3" name="Subtitle 2">
            <a:extLst>
              <a:ext uri="{FF2B5EF4-FFF2-40B4-BE49-F238E27FC236}">
                <a16:creationId xmlns:a16="http://schemas.microsoft.com/office/drawing/2014/main" id="{7673AE62-677A-E7A9-D759-F10B648DEED4}"/>
              </a:ext>
            </a:extLst>
          </p:cNvPr>
          <p:cNvSpPr>
            <a:spLocks noGrp="1"/>
          </p:cNvSpPr>
          <p:nvPr>
            <p:ph type="subTitle" idx="1"/>
          </p:nvPr>
        </p:nvSpPr>
        <p:spPr>
          <a:xfrm>
            <a:off x="4562850" y="3793390"/>
            <a:ext cx="4581150" cy="1241822"/>
          </a:xfrm>
        </p:spPr>
        <p:txBody>
          <a:bodyPr>
            <a:normAutofit fontScale="85000" lnSpcReduction="10000"/>
          </a:bodyPr>
          <a:lstStyle/>
          <a:p>
            <a:r>
              <a:rPr lang="en-IN" dirty="0">
                <a:solidFill>
                  <a:schemeClr val="bg1"/>
                </a:solidFill>
              </a:rPr>
              <a:t>Name- Vijaya Tripathi</a:t>
            </a:r>
          </a:p>
          <a:p>
            <a:r>
              <a:rPr lang="en-IN" dirty="0">
                <a:solidFill>
                  <a:schemeClr val="bg1"/>
                </a:solidFill>
              </a:rPr>
              <a:t>Faculty Mentor- Dr. Vinay Tripathi</a:t>
            </a:r>
          </a:p>
          <a:p>
            <a:r>
              <a:rPr lang="en-IN" dirty="0">
                <a:solidFill>
                  <a:schemeClr val="bg1"/>
                </a:solidFill>
              </a:rPr>
              <a:t>IIHMR Delhi</a:t>
            </a:r>
          </a:p>
        </p:txBody>
      </p:sp>
      <p:sp>
        <p:nvSpPr>
          <p:cNvPr id="4" name="Slide Number Placeholder 3">
            <a:extLst>
              <a:ext uri="{FF2B5EF4-FFF2-40B4-BE49-F238E27FC236}">
                <a16:creationId xmlns:a16="http://schemas.microsoft.com/office/drawing/2014/main" id="{40197BFF-5EB9-4347-6E13-67AD995EB819}"/>
              </a:ext>
            </a:extLst>
          </p:cNvPr>
          <p:cNvSpPr>
            <a:spLocks noGrp="1"/>
          </p:cNvSpPr>
          <p:nvPr>
            <p:ph type="sldNum" sz="quarter" idx="12"/>
          </p:nvPr>
        </p:nvSpPr>
        <p:spPr/>
        <p:txBody>
          <a:bodyPr/>
          <a:lstStyle/>
          <a:p>
            <a:fld id="{26AD20E6-394B-4DF0-96A5-9647FF39C943}" type="slidenum">
              <a:rPr lang="en-IN" smtClean="0"/>
              <a:t>1</a:t>
            </a:fld>
            <a:endParaRPr lang="en-IN"/>
          </a:p>
        </p:txBody>
      </p:sp>
      <p:pic>
        <p:nvPicPr>
          <p:cNvPr id="7" name="Picture 6">
            <a:extLst>
              <a:ext uri="{FF2B5EF4-FFF2-40B4-BE49-F238E27FC236}">
                <a16:creationId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61180" y="2984482"/>
            <a:ext cx="1501926" cy="706955"/>
          </a:xfrm>
          <a:prstGeom prst="rect">
            <a:avLst/>
          </a:prstGeom>
        </p:spPr>
      </p:pic>
    </p:spTree>
    <p:extLst>
      <p:ext uri="{BB962C8B-B14F-4D97-AF65-F5344CB8AC3E}">
        <p14:creationId xmlns:p14="http://schemas.microsoft.com/office/powerpoint/2010/main" val="27742695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1059785" y="281175"/>
            <a:ext cx="6710785" cy="782054"/>
          </a:xfrm>
        </p:spPr>
        <p:txBody>
          <a:bodyPr>
            <a:normAutofit/>
          </a:bodyPr>
          <a:lstStyle/>
          <a:p>
            <a:pPr algn="ctr"/>
            <a:r>
              <a:rPr lang="en-IN" sz="3600" b="1" dirty="0">
                <a:solidFill>
                  <a:schemeClr val="tx2">
                    <a:lumMod val="40000"/>
                    <a:lumOff val="60000"/>
                  </a:schemeClr>
                </a:solidFill>
              </a:rPr>
              <a:t>Results</a:t>
            </a:r>
          </a:p>
        </p:txBody>
      </p:sp>
      <p:sp>
        <p:nvSpPr>
          <p:cNvPr id="4" name="Slide Number Placeholder 3">
            <a:extLst>
              <a:ext uri="{FF2B5EF4-FFF2-40B4-BE49-F238E27FC236}">
                <a16:creationId xmlns:a16="http://schemas.microsoft.com/office/drawing/2014/main" id="{152510F1-C90F-1644-E1E6-E6F7AEB43F1B}"/>
              </a:ext>
            </a:extLst>
          </p:cNvPr>
          <p:cNvSpPr>
            <a:spLocks noGrp="1"/>
          </p:cNvSpPr>
          <p:nvPr>
            <p:ph type="sldNum" sz="quarter" idx="12"/>
          </p:nvPr>
        </p:nvSpPr>
        <p:spPr/>
        <p:txBody>
          <a:bodyPr/>
          <a:lstStyle/>
          <a:p>
            <a:fld id="{26AD20E6-394B-4DF0-96A5-9647FF39C943}" type="slidenum">
              <a:rPr lang="en-IN" smtClean="0"/>
              <a:t>10</a:t>
            </a:fld>
            <a:endParaRPr lang="en-IN"/>
          </a:p>
        </p:txBody>
      </p:sp>
      <p:pic>
        <p:nvPicPr>
          <p:cNvPr id="6" name="Picture 5">
            <a:extLst>
              <a:ext uri="{FF2B5EF4-FFF2-40B4-BE49-F238E27FC236}">
                <a16:creationId xmlns:a16="http://schemas.microsoft.com/office/drawing/2014/main" id="{FDE056D7-024E-A9C1-BBD7-5EE6669F64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3555" y="4547371"/>
            <a:ext cx="1068935" cy="503147"/>
          </a:xfrm>
          <a:prstGeom prst="rect">
            <a:avLst/>
          </a:prstGeom>
        </p:spPr>
      </p:pic>
      <p:pic>
        <p:nvPicPr>
          <p:cNvPr id="9" name="Content Placeholder 8">
            <a:extLst>
              <a:ext uri="{FF2B5EF4-FFF2-40B4-BE49-F238E27FC236}">
                <a16:creationId xmlns:a16="http://schemas.microsoft.com/office/drawing/2014/main" id="{5F0D59DF-A432-4E11-B295-8F8454D1BFFC}"/>
              </a:ext>
            </a:extLst>
          </p:cNvPr>
          <p:cNvPicPr>
            <a:picLocks noGrp="1"/>
          </p:cNvPicPr>
          <p:nvPr>
            <p:ph sz="half" idx="1"/>
          </p:nvPr>
        </p:nvPicPr>
        <p:blipFill>
          <a:blip r:embed="rId3" cstate="print">
            <a:extLst>
              <a:ext uri="{28A0092B-C50C-407E-A947-70E740481C1C}">
                <a14:useLocalDpi xmlns:a14="http://schemas.microsoft.com/office/drawing/2010/main" val="0"/>
              </a:ext>
            </a:extLst>
          </a:blip>
          <a:srcRect/>
          <a:stretch>
            <a:fillRect/>
          </a:stretch>
        </p:blipFill>
        <p:spPr bwMode="auto">
          <a:xfrm>
            <a:off x="-1" y="1440455"/>
            <a:ext cx="4724706" cy="3106916"/>
          </a:xfrm>
          <a:prstGeom prst="rect">
            <a:avLst/>
          </a:prstGeom>
          <a:noFill/>
          <a:ln>
            <a:noFill/>
          </a:ln>
        </p:spPr>
      </p:pic>
      <p:pic>
        <p:nvPicPr>
          <p:cNvPr id="10" name="Content Placeholder 9">
            <a:extLst>
              <a:ext uri="{FF2B5EF4-FFF2-40B4-BE49-F238E27FC236}">
                <a16:creationId xmlns:a16="http://schemas.microsoft.com/office/drawing/2014/main" id="{DF2BFBC8-3D9A-440C-AAAF-3A7BF608153E}"/>
              </a:ext>
            </a:extLst>
          </p:cNvPr>
          <p:cNvPicPr>
            <a:picLocks noGrp="1"/>
          </p:cNvPicPr>
          <p:nvPr>
            <p:ph sz="half" idx="2"/>
          </p:nvPr>
        </p:nvPicPr>
        <p:blipFill>
          <a:blip r:embed="rId4" cstate="print">
            <a:extLst>
              <a:ext uri="{28A0092B-C50C-407E-A947-70E740481C1C}">
                <a14:useLocalDpi xmlns:a14="http://schemas.microsoft.com/office/drawing/2010/main" val="0"/>
              </a:ext>
            </a:extLst>
          </a:blip>
          <a:srcRect/>
          <a:stretch>
            <a:fillRect/>
          </a:stretch>
        </p:blipFill>
        <p:spPr bwMode="auto">
          <a:xfrm>
            <a:off x="4724705" y="1350110"/>
            <a:ext cx="4419295" cy="3296129"/>
          </a:xfrm>
          <a:prstGeom prst="rect">
            <a:avLst/>
          </a:prstGeom>
          <a:noFill/>
          <a:ln>
            <a:noFill/>
          </a:ln>
        </p:spPr>
      </p:pic>
    </p:spTree>
    <p:extLst>
      <p:ext uri="{BB962C8B-B14F-4D97-AF65-F5344CB8AC3E}">
        <p14:creationId xmlns:p14="http://schemas.microsoft.com/office/powerpoint/2010/main" val="22068125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1517900" y="128470"/>
            <a:ext cx="6252670" cy="934759"/>
          </a:xfrm>
        </p:spPr>
        <p:txBody>
          <a:bodyPr>
            <a:normAutofit/>
          </a:bodyPr>
          <a:lstStyle/>
          <a:p>
            <a:pPr algn="ctr"/>
            <a:r>
              <a:rPr lang="en-IN" sz="3600" b="1" dirty="0">
                <a:solidFill>
                  <a:schemeClr val="tx2">
                    <a:lumMod val="40000"/>
                    <a:lumOff val="60000"/>
                  </a:schemeClr>
                </a:solidFill>
              </a:rPr>
              <a:t>Results</a:t>
            </a:r>
          </a:p>
        </p:txBody>
      </p:sp>
      <p:sp>
        <p:nvSpPr>
          <p:cNvPr id="7" name="Content Placeholder 6">
            <a:extLst>
              <a:ext uri="{FF2B5EF4-FFF2-40B4-BE49-F238E27FC236}">
                <a16:creationId xmlns:a16="http://schemas.microsoft.com/office/drawing/2014/main" id="{98E38924-F704-4CC6-813E-69F1E277B904}"/>
              </a:ext>
            </a:extLst>
          </p:cNvPr>
          <p:cNvSpPr>
            <a:spLocks noGrp="1"/>
          </p:cNvSpPr>
          <p:nvPr>
            <p:ph sz="half" idx="1"/>
          </p:nvPr>
        </p:nvSpPr>
        <p:spPr>
          <a:xfrm>
            <a:off x="448965" y="1503342"/>
            <a:ext cx="4038600" cy="3394472"/>
          </a:xfrm>
        </p:spPr>
        <p:txBody>
          <a:bodyPr/>
          <a:lstStyle/>
          <a:p>
            <a:r>
              <a:rPr lang="en-US" sz="1400" dirty="0">
                <a:latin typeface="Times New Roman" panose="02020603050405020304" pitchFamily="18" charset="0"/>
                <a:ea typeface="Calibri" panose="020F0502020204030204" pitchFamily="34" charset="0"/>
                <a:cs typeface="Mangal" panose="02040503050203030202" pitchFamily="18" charset="0"/>
              </a:rPr>
              <a:t>When investigating the attitudes of healthcare staff toward AI, the vast majority of respondents (53.5%) believed that there may be serious privacy issues associated with the use of AI (fig. 5) and 36.6% considered AI to be potentially even more dangerous than nuclear weapons (fig. 6). However, most participants (82.6%) also believed AI could be useful or extremely useful in their field of work (fig.7) and 33.7% were moderately worried that AI will replace them at their job.(fig.8)</a:t>
            </a:r>
            <a:endParaRPr lang="en-IN" sz="1400" dirty="0">
              <a:latin typeface="Calibri" panose="020F0502020204030204" pitchFamily="34" charset="0"/>
              <a:ea typeface="Calibri" panose="020F0502020204030204" pitchFamily="34" charset="0"/>
              <a:cs typeface="Mangal" panose="02040503050203030202" pitchFamily="18" charset="0"/>
            </a:endParaRPr>
          </a:p>
          <a:p>
            <a:endParaRPr lang="en-IN" dirty="0"/>
          </a:p>
        </p:txBody>
      </p:sp>
      <p:sp>
        <p:nvSpPr>
          <p:cNvPr id="4" name="Slide Number Placeholder 3">
            <a:extLst>
              <a:ext uri="{FF2B5EF4-FFF2-40B4-BE49-F238E27FC236}">
                <a16:creationId xmlns:a16="http://schemas.microsoft.com/office/drawing/2014/main" id="{252D75EE-F9AD-7ECC-099C-1DECD261DAA7}"/>
              </a:ext>
            </a:extLst>
          </p:cNvPr>
          <p:cNvSpPr>
            <a:spLocks noGrp="1"/>
          </p:cNvSpPr>
          <p:nvPr>
            <p:ph type="sldNum" sz="quarter" idx="12"/>
          </p:nvPr>
        </p:nvSpPr>
        <p:spPr/>
        <p:txBody>
          <a:bodyPr/>
          <a:lstStyle/>
          <a:p>
            <a:fld id="{26AD20E6-394B-4DF0-96A5-9647FF39C943}" type="slidenum">
              <a:rPr lang="en-IN" smtClean="0"/>
              <a:t>11</a:t>
            </a:fld>
            <a:endParaRPr lang="en-IN"/>
          </a:p>
        </p:txBody>
      </p:sp>
      <p:pic>
        <p:nvPicPr>
          <p:cNvPr id="6" name="Picture 5">
            <a:extLst>
              <a:ext uri="{FF2B5EF4-FFF2-40B4-BE49-F238E27FC236}">
                <a16:creationId xmlns:a16="http://schemas.microsoft.com/office/drawing/2014/main" id="{DB668B9E-FFED-72D7-8936-12D60B63DD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48" y="4474102"/>
            <a:ext cx="1352647" cy="636690"/>
          </a:xfrm>
          <a:prstGeom prst="rect">
            <a:avLst/>
          </a:prstGeom>
        </p:spPr>
      </p:pic>
      <p:pic>
        <p:nvPicPr>
          <p:cNvPr id="11" name="Content Placeholder 10">
            <a:extLst>
              <a:ext uri="{FF2B5EF4-FFF2-40B4-BE49-F238E27FC236}">
                <a16:creationId xmlns:a16="http://schemas.microsoft.com/office/drawing/2014/main" id="{1ECCDF64-E0B4-4AF4-B6F1-0D452D7A07D7}"/>
              </a:ext>
            </a:extLst>
          </p:cNvPr>
          <p:cNvPicPr>
            <a:picLocks noGrp="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bwMode="auto">
          <a:xfrm>
            <a:off x="4572000" y="1502815"/>
            <a:ext cx="3886200" cy="3005191"/>
          </a:xfrm>
          <a:prstGeom prst="rect">
            <a:avLst/>
          </a:prstGeom>
          <a:noFill/>
          <a:ln>
            <a:noFill/>
          </a:ln>
        </p:spPr>
      </p:pic>
    </p:spTree>
    <p:extLst>
      <p:ext uri="{BB962C8B-B14F-4D97-AF65-F5344CB8AC3E}">
        <p14:creationId xmlns:p14="http://schemas.microsoft.com/office/powerpoint/2010/main" val="2331691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a:xfrm>
            <a:off x="1365195" y="433880"/>
            <a:ext cx="6413610" cy="610821"/>
          </a:xfrm>
        </p:spPr>
        <p:txBody>
          <a:bodyPr>
            <a:noAutofit/>
          </a:bodyPr>
          <a:lstStyle/>
          <a:p>
            <a:pPr algn="ctr"/>
            <a:r>
              <a:rPr lang="en-IN" b="1" dirty="0"/>
              <a:t>Discussion</a:t>
            </a:r>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a:xfrm>
            <a:off x="333161" y="1350110"/>
            <a:ext cx="8246070" cy="3512213"/>
          </a:xfrm>
        </p:spPr>
        <p:txBody>
          <a:bodyPr>
            <a:normAutofit fontScale="92500" lnSpcReduction="10000"/>
          </a:bodyPr>
          <a:lstStyle/>
          <a:p>
            <a:r>
              <a:rPr lang="en-US" sz="1400" dirty="0">
                <a:latin typeface="Times New Roman" panose="02020603050405020304" pitchFamily="18" charset="0"/>
                <a:ea typeface="Calibri" panose="020F0502020204030204" pitchFamily="34" charset="0"/>
              </a:rPr>
              <a:t>The results of this survey demonstrate a general lack of knowledge on the subject of AI and of awareness of its applications. Many respondents did not know the difference between machine learning and deep learning. This general lack of education on AI as well as a degree of confusion regarding what constitutes AI could also explain why, despite AI programs already being used extensively in everyday clinical practice (from electronic health records and electronic prescribing to automated ECG interpretation, for example), almost half of the respondents reported never coming across AI in their work. </a:t>
            </a:r>
          </a:p>
          <a:p>
            <a:r>
              <a:rPr lang="en-US" sz="1400" dirty="0">
                <a:latin typeface="Times New Roman" panose="02020603050405020304" pitchFamily="18" charset="0"/>
                <a:ea typeface="Calibri" panose="020F0502020204030204" pitchFamily="34" charset="0"/>
                <a:cs typeface="Mangal" panose="02040503050203030202" pitchFamily="18" charset="0"/>
              </a:rPr>
              <a:t>From this survey it also transpires that the majority of participants considers AI to be useful in the medical field, which is consistent with the previous studies. Nonetheless, there are undoubtedly concerns on the safety of AI, with 93.1%of respondents believing there may be privacy issues associated with the widespread use of AI in healthcare and 37 respondents agreeing with Elon Musk’s statement that “AI is more dangerous than nuclear weapons”. Interestingly, 56.4% denied any worry that AI will replace them at their job, which is in contrast with the findings of previous works on AI. For example, already in the 2013 on oxford study (Frey and Osborne,2017) suggested 47% of United States jobs are at risk of “computerization” in the next few decades, while two surveys by the Pew Research Center in 2015 (Smith and Anderson, 2016) and 2017 (Smith and Anderson, 2017) determined that two thirds of Americans expect that within 50 years robots and computers will do much of the work currently done by humans and that 72% are worried about such a future. A possible explanation for such discrepancy is the belief that AI cannot replicate human emotions or express empathy and therefore cannot engage in the multi-layered interaction necessary to reassure patients and gain their trust (</a:t>
            </a:r>
            <a:r>
              <a:rPr lang="en-US" sz="1400" dirty="0" err="1">
                <a:latin typeface="Times New Roman" panose="02020603050405020304" pitchFamily="18" charset="0"/>
                <a:ea typeface="Calibri" panose="020F0502020204030204" pitchFamily="34" charset="0"/>
                <a:cs typeface="Mangal" panose="02040503050203030202" pitchFamily="18" charset="0"/>
              </a:rPr>
              <a:t>Krittanawong</a:t>
            </a:r>
            <a:r>
              <a:rPr lang="en-US" sz="1400" dirty="0">
                <a:latin typeface="Times New Roman" panose="02020603050405020304" pitchFamily="18" charset="0"/>
                <a:ea typeface="Calibri" panose="020F0502020204030204" pitchFamily="34" charset="0"/>
                <a:cs typeface="Mangal" panose="02040503050203030202" pitchFamily="18" charset="0"/>
              </a:rPr>
              <a:t>, 2018).</a:t>
            </a:r>
            <a:endParaRPr lang="en-IN" sz="1400" dirty="0">
              <a:latin typeface="Calibri" panose="020F0502020204030204" pitchFamily="34" charset="0"/>
              <a:ea typeface="Calibri" panose="020F0502020204030204" pitchFamily="34" charset="0"/>
              <a:cs typeface="Mangal" panose="02040503050203030202" pitchFamily="18" charset="0"/>
            </a:endParaRPr>
          </a:p>
          <a:p>
            <a:endParaRPr lang="en-IN" dirty="0"/>
          </a:p>
        </p:txBody>
      </p:sp>
      <p:sp>
        <p:nvSpPr>
          <p:cNvPr id="4" name="Slide Number Placeholder 3">
            <a:extLst>
              <a:ext uri="{FF2B5EF4-FFF2-40B4-BE49-F238E27FC236}">
                <a16:creationId xmlns:a16="http://schemas.microsoft.com/office/drawing/2014/main" id="{D1486BD3-7B28-3873-3378-A9DBB9E3B3DD}"/>
              </a:ext>
            </a:extLst>
          </p:cNvPr>
          <p:cNvSpPr>
            <a:spLocks noGrp="1"/>
          </p:cNvSpPr>
          <p:nvPr>
            <p:ph type="sldNum" sz="quarter" idx="12"/>
          </p:nvPr>
        </p:nvSpPr>
        <p:spPr/>
        <p:txBody>
          <a:bodyPr/>
          <a:lstStyle/>
          <a:p>
            <a:fld id="{26AD20E6-394B-4DF0-96A5-9647FF39C943}" type="slidenum">
              <a:rPr lang="en-IN" smtClean="0"/>
              <a:t>12</a:t>
            </a:fld>
            <a:endParaRPr lang="en-IN"/>
          </a:p>
        </p:txBody>
      </p:sp>
      <p:pic>
        <p:nvPicPr>
          <p:cNvPr id="6" name="Picture 5">
            <a:extLst>
              <a:ext uri="{FF2B5EF4-FFF2-40B4-BE49-F238E27FC236}">
                <a16:creationId xmlns:a16="http://schemas.microsoft.com/office/drawing/2014/main" id="{B5261C97-CF15-220B-FFE7-145AE48C1E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72986" y="4505522"/>
            <a:ext cx="1212490" cy="570718"/>
          </a:xfrm>
          <a:prstGeom prst="rect">
            <a:avLst/>
          </a:prstGeom>
        </p:spPr>
      </p:pic>
    </p:spTree>
    <p:extLst>
      <p:ext uri="{BB962C8B-B14F-4D97-AF65-F5344CB8AC3E}">
        <p14:creationId xmlns:p14="http://schemas.microsoft.com/office/powerpoint/2010/main" val="40688090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a:xfrm>
            <a:off x="1823310" y="433880"/>
            <a:ext cx="5650085" cy="763526"/>
          </a:xfrm>
        </p:spPr>
        <p:txBody>
          <a:bodyPr>
            <a:normAutofit/>
          </a:bodyPr>
          <a:lstStyle/>
          <a:p>
            <a:pPr algn="ctr"/>
            <a:r>
              <a:rPr lang="en-IN" b="1" dirty="0"/>
              <a:t>Discussion</a:t>
            </a:r>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p:txBody>
          <a:bodyPr/>
          <a:lstStyle/>
          <a:p>
            <a:r>
              <a:rPr lang="en-US" sz="1400" dirty="0">
                <a:latin typeface="Times New Roman" panose="02020603050405020304" pitchFamily="18" charset="0"/>
                <a:ea typeface="Calibri" panose="020F0502020204030204" pitchFamily="34" charset="0"/>
              </a:rPr>
              <a:t>The literature on the perceptions of the general public toward medical AI is scarce. However, a recent article published on Nature (Tran et al., 2019) showed that, out of the 1,183 participants enrolled, only 50% believed that the development of AI in healthcare was an important opportunity and 11% even considered it a great danger for their care and privacy. In particular, patients were worried about the possible consequences of an unwanted replacement of humans by AI and only a minority were ready to integrate fully automated AI tools in their care. These results show a more pessimistic view of the general public toward medical AI compared to healthcare staff; however, they also highlight very similar concerns regarding safety and the quality of care delivered and provide an important cue for reflection on how to best integrate AI tools in clinical practice.</a:t>
            </a:r>
            <a:endParaRPr lang="en-IN" dirty="0"/>
          </a:p>
        </p:txBody>
      </p:sp>
      <p:sp>
        <p:nvSpPr>
          <p:cNvPr id="4" name="Slide Number Placeholder 3">
            <a:extLst>
              <a:ext uri="{FF2B5EF4-FFF2-40B4-BE49-F238E27FC236}">
                <a16:creationId xmlns:a16="http://schemas.microsoft.com/office/drawing/2014/main" id="{A55A2AEE-BCF7-2356-2A0D-334825D425B5}"/>
              </a:ext>
            </a:extLst>
          </p:cNvPr>
          <p:cNvSpPr>
            <a:spLocks noGrp="1"/>
          </p:cNvSpPr>
          <p:nvPr>
            <p:ph type="sldNum" sz="quarter" idx="12"/>
          </p:nvPr>
        </p:nvSpPr>
        <p:spPr/>
        <p:txBody>
          <a:bodyPr/>
          <a:lstStyle/>
          <a:p>
            <a:fld id="{26AD20E6-394B-4DF0-96A5-9647FF39C943}" type="slidenum">
              <a:rPr lang="en-IN" smtClean="0"/>
              <a:t>13</a:t>
            </a:fld>
            <a:endParaRPr lang="en-IN"/>
          </a:p>
        </p:txBody>
      </p:sp>
      <p:pic>
        <p:nvPicPr>
          <p:cNvPr id="6" name="Picture 5">
            <a:extLst>
              <a:ext uri="{FF2B5EF4-FFF2-40B4-BE49-F238E27FC236}">
                <a16:creationId xmlns:a16="http://schemas.microsoft.com/office/drawing/2014/main" id="{67E54A9D-4B6F-6671-1709-E2CF64355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312315"/>
            <a:ext cx="1697505" cy="799014"/>
          </a:xfrm>
          <a:prstGeom prst="rect">
            <a:avLst/>
          </a:prstGeom>
        </p:spPr>
      </p:pic>
    </p:spTree>
    <p:extLst>
      <p:ext uri="{BB962C8B-B14F-4D97-AF65-F5344CB8AC3E}">
        <p14:creationId xmlns:p14="http://schemas.microsoft.com/office/powerpoint/2010/main" val="462124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0F6EC-6F74-10E8-AC03-0F3875AD0424}"/>
              </a:ext>
            </a:extLst>
          </p:cNvPr>
          <p:cNvSpPr>
            <a:spLocks noGrp="1"/>
          </p:cNvSpPr>
          <p:nvPr>
            <p:ph type="title"/>
          </p:nvPr>
        </p:nvSpPr>
        <p:spPr>
          <a:xfrm>
            <a:off x="1389704" y="281175"/>
            <a:ext cx="8246070" cy="763525"/>
          </a:xfrm>
        </p:spPr>
        <p:txBody>
          <a:bodyPr>
            <a:normAutofit/>
          </a:bodyPr>
          <a:lstStyle/>
          <a:p>
            <a:pPr algn="ctr"/>
            <a:r>
              <a:rPr lang="en-IN" b="1" dirty="0"/>
              <a:t>Limitations of the Study</a:t>
            </a:r>
          </a:p>
        </p:txBody>
      </p:sp>
      <p:sp>
        <p:nvSpPr>
          <p:cNvPr id="3" name="Content Placeholder 2">
            <a:extLst>
              <a:ext uri="{FF2B5EF4-FFF2-40B4-BE49-F238E27FC236}">
                <a16:creationId xmlns:a16="http://schemas.microsoft.com/office/drawing/2014/main" id="{8BBDAC66-4BC0-4A4F-5501-A4915ECD4DA8}"/>
              </a:ext>
            </a:extLst>
          </p:cNvPr>
          <p:cNvSpPr>
            <a:spLocks noGrp="1"/>
          </p:cNvSpPr>
          <p:nvPr>
            <p:ph idx="1"/>
          </p:nvPr>
        </p:nvSpPr>
        <p:spPr/>
        <p:txBody>
          <a:bodyPr/>
          <a:lstStyle/>
          <a:p>
            <a:r>
              <a:rPr lang="en-US" dirty="0"/>
              <a:t> Selection bias, as respondents may have been more interested in AI and may have expressed more positive views compared to non-participants. </a:t>
            </a:r>
          </a:p>
          <a:p>
            <a:r>
              <a:rPr lang="en-US" dirty="0"/>
              <a:t>Sample size was comparatively small (101)</a:t>
            </a:r>
          </a:p>
        </p:txBody>
      </p:sp>
      <p:sp>
        <p:nvSpPr>
          <p:cNvPr id="5" name="Slide Number Placeholder 4">
            <a:extLst>
              <a:ext uri="{FF2B5EF4-FFF2-40B4-BE49-F238E27FC236}">
                <a16:creationId xmlns:a16="http://schemas.microsoft.com/office/drawing/2014/main" id="{5D7BD38B-06EE-DC64-6828-3A96DC5B67D0}"/>
              </a:ext>
            </a:extLst>
          </p:cNvPr>
          <p:cNvSpPr>
            <a:spLocks noGrp="1"/>
          </p:cNvSpPr>
          <p:nvPr>
            <p:ph type="sldNum" sz="quarter" idx="12"/>
          </p:nvPr>
        </p:nvSpPr>
        <p:spPr/>
        <p:txBody>
          <a:bodyPr/>
          <a:lstStyle/>
          <a:p>
            <a:fld id="{26AD20E6-394B-4DF0-96A5-9647FF39C943}" type="slidenum">
              <a:rPr lang="en-IN" smtClean="0"/>
              <a:t>14</a:t>
            </a:fld>
            <a:endParaRPr lang="en-IN"/>
          </a:p>
        </p:txBody>
      </p:sp>
      <p:pic>
        <p:nvPicPr>
          <p:cNvPr id="6" name="Picture 5">
            <a:extLst>
              <a:ext uri="{FF2B5EF4-FFF2-40B4-BE49-F238E27FC236}">
                <a16:creationId xmlns:a16="http://schemas.microsoft.com/office/drawing/2014/main" id="{62BF899B-1AA7-BB0B-B7E4-F54105A89E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621" y="4404210"/>
            <a:ext cx="1373083" cy="646309"/>
          </a:xfrm>
          <a:prstGeom prst="rect">
            <a:avLst/>
          </a:prstGeom>
        </p:spPr>
      </p:pic>
    </p:spTree>
    <p:extLst>
      <p:ext uri="{BB962C8B-B14F-4D97-AF65-F5344CB8AC3E}">
        <p14:creationId xmlns:p14="http://schemas.microsoft.com/office/powerpoint/2010/main" val="40931598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65BDE-C1E4-2068-7ED7-1D9DDC4B3A10}"/>
              </a:ext>
            </a:extLst>
          </p:cNvPr>
          <p:cNvSpPr>
            <a:spLocks noGrp="1"/>
          </p:cNvSpPr>
          <p:nvPr>
            <p:ph type="title"/>
          </p:nvPr>
        </p:nvSpPr>
        <p:spPr/>
        <p:txBody>
          <a:bodyPr>
            <a:normAutofit/>
          </a:bodyPr>
          <a:lstStyle/>
          <a:p>
            <a:pPr algn="ctr"/>
            <a:r>
              <a:rPr lang="en-IN" b="1" dirty="0"/>
              <a:t>Conclusion</a:t>
            </a:r>
          </a:p>
        </p:txBody>
      </p:sp>
      <p:sp>
        <p:nvSpPr>
          <p:cNvPr id="3" name="Content Placeholder 2">
            <a:extLst>
              <a:ext uri="{FF2B5EF4-FFF2-40B4-BE49-F238E27FC236}">
                <a16:creationId xmlns:a16="http://schemas.microsoft.com/office/drawing/2014/main" id="{C37621F9-57FC-03A7-2EE3-925A45765D10}"/>
              </a:ext>
            </a:extLst>
          </p:cNvPr>
          <p:cNvSpPr>
            <a:spLocks noGrp="1"/>
          </p:cNvSpPr>
          <p:nvPr>
            <p:ph idx="1"/>
          </p:nvPr>
        </p:nvSpPr>
        <p:spPr/>
        <p:txBody>
          <a:bodyPr>
            <a:normAutofit fontScale="92500" lnSpcReduction="10000"/>
          </a:bodyPr>
          <a:lstStyle/>
          <a:p>
            <a:r>
              <a:rPr lang="en-US" sz="1400" dirty="0">
                <a:latin typeface="Times New Roman" panose="02020603050405020304" pitchFamily="18" charset="0"/>
                <a:ea typeface="Calibri" panose="020F0502020204030204" pitchFamily="34" charset="0"/>
              </a:rPr>
              <a:t>In conclusion, although the healthcare community is starting to realize the potential of AI to radically improve patient care, AI applications are still not being integrated in medicine as fast as the technology has been advancing (</a:t>
            </a:r>
            <a:r>
              <a:rPr lang="en-US" sz="1400" dirty="0" err="1">
                <a:latin typeface="Times New Roman" panose="02020603050405020304" pitchFamily="18" charset="0"/>
                <a:ea typeface="Calibri" panose="020F0502020204030204" pitchFamily="34" charset="0"/>
              </a:rPr>
              <a:t>Laï</a:t>
            </a:r>
            <a:r>
              <a:rPr lang="en-US" sz="1400" dirty="0">
                <a:latin typeface="Times New Roman" panose="02020603050405020304" pitchFamily="18" charset="0"/>
                <a:ea typeface="Calibri" panose="020F0502020204030204" pitchFamily="34" charset="0"/>
              </a:rPr>
              <a:t> et al., 2020). This discordance is at least partly due to a resistance of medical workers to accept technologies that they do not understand, and in some cases even fear, and could end up being very costly for the NHS. As a matter of fact, the potential of AI to cut costs, improve treatment and increase accessibility to healthcare (Forbes Insights, 2019) is expected to be extremely rewarding. </a:t>
            </a:r>
          </a:p>
          <a:p>
            <a:r>
              <a:rPr lang="en-US" sz="1400" dirty="0">
                <a:latin typeface="Times New Roman" panose="02020603050405020304" pitchFamily="18" charset="0"/>
                <a:ea typeface="Calibri" panose="020F0502020204030204" pitchFamily="34" charset="0"/>
                <a:cs typeface="Mangal" panose="02040503050203030202" pitchFamily="18" charset="0"/>
              </a:rPr>
              <a:t>For instance, Accenture predicts that AI applications may potentially result in annual savings of $150 billion for the United States healthcare economy (Accenture, 2017). It is therefore evident there is a need to educate healthcare staff and the general public on the principles of AI as well as create regulatory frameworks to define the responsibilities of each stakeholder. Because of the complexity of the subject, however, further discussion and research are required: for example, once the COVID-19 emergency has passed, a questionnaire on a larger scale could better highlight discrepancies in attitudes between various health professionals and in a diverse range of working environments. It would be useful to include a larger number of researchers in the study, including researchers involved in AI projects as they are likely to have a greater knowledge of AI compared to other groups of healthcare professionals and their attitudes toward this technology may therefore differ significantly. Finally, as the topic of responsibility in AI is controversial, it would also be interesting to ask participants who they think should be responsible for the clinical outcomes of AI as well as what legal and ethical issues they believe this AI revolution will bring about.</a:t>
            </a:r>
            <a:endParaRPr lang="en-IN" sz="1400" dirty="0">
              <a:latin typeface="Calibri" panose="020F0502020204030204" pitchFamily="34" charset="0"/>
              <a:ea typeface="Calibri" panose="020F0502020204030204" pitchFamily="34" charset="0"/>
              <a:cs typeface="Mangal" panose="02040503050203030202" pitchFamily="18" charset="0"/>
            </a:endParaRPr>
          </a:p>
          <a:p>
            <a:endParaRPr lang="en-IN" dirty="0"/>
          </a:p>
        </p:txBody>
      </p:sp>
      <p:sp>
        <p:nvSpPr>
          <p:cNvPr id="4" name="Slide Number Placeholder 3">
            <a:extLst>
              <a:ext uri="{FF2B5EF4-FFF2-40B4-BE49-F238E27FC236}">
                <a16:creationId xmlns:a16="http://schemas.microsoft.com/office/drawing/2014/main" id="{520413FC-7659-4BBD-06AF-798C6C1C0116}"/>
              </a:ext>
            </a:extLst>
          </p:cNvPr>
          <p:cNvSpPr>
            <a:spLocks noGrp="1"/>
          </p:cNvSpPr>
          <p:nvPr>
            <p:ph type="sldNum" sz="quarter" idx="12"/>
          </p:nvPr>
        </p:nvSpPr>
        <p:spPr/>
        <p:txBody>
          <a:bodyPr/>
          <a:lstStyle/>
          <a:p>
            <a:fld id="{26AD20E6-394B-4DF0-96A5-9647FF39C943}" type="slidenum">
              <a:rPr lang="en-IN" smtClean="0"/>
              <a:t>15</a:t>
            </a:fld>
            <a:endParaRPr lang="en-IN"/>
          </a:p>
        </p:txBody>
      </p:sp>
      <p:pic>
        <p:nvPicPr>
          <p:cNvPr id="6" name="Picture 5">
            <a:extLst>
              <a:ext uri="{FF2B5EF4-FFF2-40B4-BE49-F238E27FC236}">
                <a16:creationId xmlns:a16="http://schemas.microsoft.com/office/drawing/2014/main" id="{945CF6E8-DCFB-270F-3407-DF7FB0254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631423"/>
            <a:ext cx="1010965" cy="475860"/>
          </a:xfrm>
          <a:prstGeom prst="rect">
            <a:avLst/>
          </a:prstGeom>
        </p:spPr>
      </p:pic>
    </p:spTree>
    <p:extLst>
      <p:ext uri="{BB962C8B-B14F-4D97-AF65-F5344CB8AC3E}">
        <p14:creationId xmlns:p14="http://schemas.microsoft.com/office/powerpoint/2010/main" val="42404177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40CEC-B205-D614-ACFB-9620DEF0A59E}"/>
              </a:ext>
            </a:extLst>
          </p:cNvPr>
          <p:cNvSpPr>
            <a:spLocks noGrp="1"/>
          </p:cNvSpPr>
          <p:nvPr>
            <p:ph type="title"/>
          </p:nvPr>
        </p:nvSpPr>
        <p:spPr/>
        <p:txBody>
          <a:bodyPr>
            <a:normAutofit/>
          </a:bodyPr>
          <a:lstStyle/>
          <a:p>
            <a:pPr algn="ctr"/>
            <a:r>
              <a:rPr lang="en-IN" b="1" dirty="0"/>
              <a:t>References</a:t>
            </a:r>
          </a:p>
        </p:txBody>
      </p:sp>
      <p:sp>
        <p:nvSpPr>
          <p:cNvPr id="3" name="Content Placeholder 2">
            <a:extLst>
              <a:ext uri="{FF2B5EF4-FFF2-40B4-BE49-F238E27FC236}">
                <a16:creationId xmlns:a16="http://schemas.microsoft.com/office/drawing/2014/main" id="{3E6CD5A5-350C-07B1-88E3-70F677EEF1DB}"/>
              </a:ext>
            </a:extLst>
          </p:cNvPr>
          <p:cNvSpPr>
            <a:spLocks noGrp="1"/>
          </p:cNvSpPr>
          <p:nvPr>
            <p:ph idx="1"/>
          </p:nvPr>
        </p:nvSpPr>
        <p:spPr/>
        <p:txBody>
          <a:bodyPr>
            <a:normAutofit fontScale="55000" lnSpcReduction="20000"/>
          </a:bodyPr>
          <a:lstStyle/>
          <a:p>
            <a:r>
              <a:rPr lang="en-US" dirty="0"/>
              <a:t>1. [Internet]. Accenture.com. 2022 [cited 26 June 2022]. Available from: </a:t>
            </a:r>
            <a:r>
              <a:rPr lang="en-US" dirty="0">
                <a:hlinkClick r:id="rId2"/>
              </a:rPr>
              <a:t>https://www.accenture.com/t20170418t023006__w__/us-en/_acnmedia/pdf-49/accenture-health-artificial-intelligence.pdf</a:t>
            </a:r>
            <a:endParaRPr lang="en-US" dirty="0"/>
          </a:p>
          <a:p>
            <a:r>
              <a:rPr lang="en-IN" dirty="0"/>
              <a:t>2. </a:t>
            </a:r>
            <a:r>
              <a:rPr lang="en-IN" dirty="0" err="1"/>
              <a:t>Cabitza</a:t>
            </a:r>
            <a:r>
              <a:rPr lang="en-IN" dirty="0"/>
              <a:t> F, </a:t>
            </a:r>
            <a:r>
              <a:rPr lang="en-IN" dirty="0" err="1"/>
              <a:t>Rasoini</a:t>
            </a:r>
            <a:r>
              <a:rPr lang="en-IN" dirty="0"/>
              <a:t> R, </a:t>
            </a:r>
            <a:r>
              <a:rPr lang="en-IN" dirty="0" err="1"/>
              <a:t>Gensini</a:t>
            </a:r>
            <a:r>
              <a:rPr lang="en-IN" dirty="0"/>
              <a:t> G. Unintended Consequences of Machine Learning in Medicine. JAMA. 2017;318(6):517.[10:17 pm, 26/06/2022] </a:t>
            </a:r>
          </a:p>
          <a:p>
            <a:r>
              <a:rPr lang="en-IN" dirty="0"/>
              <a:t>3. Impact of artificial intelligence on radiology: a </a:t>
            </a:r>
            <a:r>
              <a:rPr lang="en-IN" dirty="0" err="1"/>
              <a:t>EuroAIM</a:t>
            </a:r>
            <a:r>
              <a:rPr lang="en-IN" dirty="0"/>
              <a:t> survey among members of the European Society of Radiology. Insights into Imaging. 2019;10(1)</a:t>
            </a:r>
          </a:p>
          <a:p>
            <a:r>
              <a:rPr lang="en-US" dirty="0"/>
              <a:t>4. Introduction, Copeland B. Artificial Intelligence [Internet]. Goodreads.com. 2022 [cited 26 June 2022]. Available from: </a:t>
            </a:r>
            <a:r>
              <a:rPr lang="en-US" dirty="0">
                <a:hlinkClick r:id="rId3"/>
              </a:rPr>
              <a:t>https://www.goodreads.com/book/show/226239.Artificial_Intelligence</a:t>
            </a:r>
            <a:endParaRPr lang="en-US" dirty="0"/>
          </a:p>
          <a:p>
            <a:r>
              <a:rPr lang="en-IN" dirty="0"/>
              <a:t>5. </a:t>
            </a:r>
            <a:r>
              <a:rPr lang="en-IN" dirty="0" err="1"/>
              <a:t>Esteva</a:t>
            </a:r>
            <a:r>
              <a:rPr lang="en-IN" dirty="0"/>
              <a:t> A, </a:t>
            </a:r>
            <a:r>
              <a:rPr lang="en-IN" dirty="0" err="1"/>
              <a:t>Robicquet</a:t>
            </a:r>
            <a:r>
              <a:rPr lang="en-IN" dirty="0"/>
              <a:t> A, </a:t>
            </a:r>
            <a:r>
              <a:rPr lang="en-IN" dirty="0" err="1"/>
              <a:t>Ramsundar</a:t>
            </a:r>
            <a:r>
              <a:rPr lang="en-IN" dirty="0"/>
              <a:t> B, </a:t>
            </a:r>
            <a:r>
              <a:rPr lang="en-IN" dirty="0" err="1"/>
              <a:t>Kuleshov</a:t>
            </a:r>
            <a:r>
              <a:rPr lang="en-IN" dirty="0"/>
              <a:t> V, </a:t>
            </a:r>
            <a:r>
              <a:rPr lang="en-IN" dirty="0" err="1"/>
              <a:t>DePristo</a:t>
            </a:r>
            <a:r>
              <a:rPr lang="en-IN" dirty="0"/>
              <a:t> M, Chou K et al. A guide to deep learning in healthcare. 2022.</a:t>
            </a:r>
          </a:p>
          <a:p>
            <a:r>
              <a:rPr lang="en-US" dirty="0"/>
              <a:t>6. </a:t>
            </a:r>
            <a:r>
              <a:rPr lang="en-US" dirty="0" err="1"/>
              <a:t>Eysenbach</a:t>
            </a:r>
            <a:r>
              <a:rPr lang="en-US" dirty="0"/>
              <a:t> G. Improving the Quality of Web Surveys: The Checklist for Reporting Results of Internet E-Surveys (CHERRIES). Journal of Medical Internet Research. 2004;6(3):e34.</a:t>
            </a:r>
          </a:p>
          <a:p>
            <a:r>
              <a:rPr lang="en-US" dirty="0"/>
              <a:t>7. Team I. Forbes Insights: AI And Healthcare: A Giant Opportunity [Internet]. Forbes. 2022 [cited 26 June 2022]. Available from: </a:t>
            </a:r>
            <a:r>
              <a:rPr lang="en-US" dirty="0">
                <a:hlinkClick r:id="rId4"/>
              </a:rPr>
              <a:t>https://www.forbes.com/sites/insights-intelai/2019/02/11/ai-and-healthcare-a-giant-opportunity/</a:t>
            </a:r>
            <a:endParaRPr lang="en-US" dirty="0"/>
          </a:p>
          <a:p>
            <a:endParaRPr lang="en-IN" dirty="0"/>
          </a:p>
          <a:p>
            <a:endParaRPr lang="en-IN" dirty="0"/>
          </a:p>
          <a:p>
            <a:endParaRPr lang="en-IN" dirty="0"/>
          </a:p>
        </p:txBody>
      </p:sp>
      <p:sp>
        <p:nvSpPr>
          <p:cNvPr id="5" name="Slide Number Placeholder 4">
            <a:extLst>
              <a:ext uri="{FF2B5EF4-FFF2-40B4-BE49-F238E27FC236}">
                <a16:creationId xmlns:a16="http://schemas.microsoft.com/office/drawing/2014/main" id="{65778F48-EED0-0966-D30D-CA2F4B9E882F}"/>
              </a:ext>
            </a:extLst>
          </p:cNvPr>
          <p:cNvSpPr>
            <a:spLocks noGrp="1"/>
          </p:cNvSpPr>
          <p:nvPr>
            <p:ph type="sldNum" sz="quarter" idx="12"/>
          </p:nvPr>
        </p:nvSpPr>
        <p:spPr/>
        <p:txBody>
          <a:bodyPr/>
          <a:lstStyle/>
          <a:p>
            <a:fld id="{26AD20E6-394B-4DF0-96A5-9647FF39C943}" type="slidenum">
              <a:rPr lang="en-IN" smtClean="0"/>
              <a:t>16</a:t>
            </a:fld>
            <a:endParaRPr lang="en-IN"/>
          </a:p>
        </p:txBody>
      </p:sp>
    </p:spTree>
    <p:extLst>
      <p:ext uri="{BB962C8B-B14F-4D97-AF65-F5344CB8AC3E}">
        <p14:creationId xmlns:p14="http://schemas.microsoft.com/office/powerpoint/2010/main" val="32533162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A40DA-CCAF-AA4D-F02C-E8A499F3A7C1}"/>
              </a:ext>
            </a:extLst>
          </p:cNvPr>
          <p:cNvSpPr>
            <a:spLocks noGrp="1"/>
          </p:cNvSpPr>
          <p:nvPr>
            <p:ph type="ctrTitle"/>
          </p:nvPr>
        </p:nvSpPr>
        <p:spPr/>
        <p:txBody>
          <a:bodyPr/>
          <a:lstStyle/>
          <a:p>
            <a:r>
              <a:rPr lang="en-IN" dirty="0"/>
              <a:t>Thank You</a:t>
            </a:r>
          </a:p>
        </p:txBody>
      </p:sp>
      <p:sp>
        <p:nvSpPr>
          <p:cNvPr id="3" name="Subtitle 2">
            <a:extLst>
              <a:ext uri="{FF2B5EF4-FFF2-40B4-BE49-F238E27FC236}">
                <a16:creationId xmlns:a16="http://schemas.microsoft.com/office/drawing/2014/main" id="{14362A6F-B772-4C22-FFAA-7F43C56C049B}"/>
              </a:ext>
            </a:extLst>
          </p:cNvPr>
          <p:cNvSpPr>
            <a:spLocks noGrp="1"/>
          </p:cNvSpPr>
          <p:nvPr>
            <p:ph type="subTitle" idx="1"/>
          </p:nvPr>
        </p:nvSpPr>
        <p:spPr/>
        <p:txBody>
          <a:bodyPr/>
          <a:lstStyle/>
          <a:p>
            <a:r>
              <a:rPr lang="en-IN" dirty="0"/>
              <a:t>Any Questions</a:t>
            </a:r>
          </a:p>
        </p:txBody>
      </p:sp>
      <p:sp>
        <p:nvSpPr>
          <p:cNvPr id="4" name="Slide Number Placeholder 3">
            <a:extLst>
              <a:ext uri="{FF2B5EF4-FFF2-40B4-BE49-F238E27FC236}">
                <a16:creationId xmlns:a16="http://schemas.microsoft.com/office/drawing/2014/main" id="{33C20748-CF29-ED49-B8D8-5DEBC4A531CC}"/>
              </a:ext>
            </a:extLst>
          </p:cNvPr>
          <p:cNvSpPr>
            <a:spLocks noGrp="1"/>
          </p:cNvSpPr>
          <p:nvPr>
            <p:ph type="sldNum" sz="quarter" idx="12"/>
          </p:nvPr>
        </p:nvSpPr>
        <p:spPr/>
        <p:txBody>
          <a:bodyPr/>
          <a:lstStyle/>
          <a:p>
            <a:fld id="{26AD20E6-394B-4DF0-96A5-9647FF39C943}" type="slidenum">
              <a:rPr lang="en-IN" smtClean="0"/>
              <a:t>17</a:t>
            </a:fld>
            <a:endParaRPr lang="en-IN"/>
          </a:p>
        </p:txBody>
      </p:sp>
      <p:pic>
        <p:nvPicPr>
          <p:cNvPr id="6" name="Picture 5">
            <a:extLst>
              <a:ext uri="{FF2B5EF4-FFF2-40B4-BE49-F238E27FC236}">
                <a16:creationId xmlns:a16="http://schemas.microsoft.com/office/drawing/2014/main" id="{EDC1BA95-363B-4D43-B4A1-2FAE931EE5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7860"/>
            <a:ext cx="2021927" cy="951719"/>
          </a:xfrm>
          <a:prstGeom prst="rect">
            <a:avLst/>
          </a:prstGeom>
        </p:spPr>
      </p:pic>
    </p:spTree>
    <p:extLst>
      <p:ext uri="{BB962C8B-B14F-4D97-AF65-F5344CB8AC3E}">
        <p14:creationId xmlns:p14="http://schemas.microsoft.com/office/powerpoint/2010/main" val="34439995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E5F9E-1BAE-6110-D682-2A208FC902EE}"/>
              </a:ext>
            </a:extLst>
          </p:cNvPr>
          <p:cNvSpPr>
            <a:spLocks noGrp="1"/>
          </p:cNvSpPr>
          <p:nvPr>
            <p:ph type="title"/>
          </p:nvPr>
        </p:nvSpPr>
        <p:spPr>
          <a:xfrm>
            <a:off x="2119570" y="281175"/>
            <a:ext cx="7024430" cy="763525"/>
          </a:xfrm>
        </p:spPr>
        <p:txBody>
          <a:bodyPr>
            <a:normAutofit/>
          </a:bodyPr>
          <a:lstStyle/>
          <a:p>
            <a:pPr algn="ctr"/>
            <a:r>
              <a:rPr lang="en-IN" b="1" dirty="0"/>
              <a:t>Dissertation Experiences</a:t>
            </a:r>
          </a:p>
        </p:txBody>
      </p:sp>
      <p:sp>
        <p:nvSpPr>
          <p:cNvPr id="3" name="Text Placeholder 2">
            <a:extLst>
              <a:ext uri="{FF2B5EF4-FFF2-40B4-BE49-F238E27FC236}">
                <a16:creationId xmlns:a16="http://schemas.microsoft.com/office/drawing/2014/main" id="{1A343B33-0785-BB70-4B48-ACB56F0A2115}"/>
              </a:ext>
            </a:extLst>
          </p:cNvPr>
          <p:cNvSpPr>
            <a:spLocks noGrp="1"/>
          </p:cNvSpPr>
          <p:nvPr>
            <p:ph type="body" idx="1"/>
          </p:nvPr>
        </p:nvSpPr>
        <p:spPr/>
        <p:txBody>
          <a:bodyPr>
            <a:normAutofit fontScale="92500"/>
          </a:bodyPr>
          <a:lstStyle/>
          <a:p>
            <a:pPr algn="ctr"/>
            <a:r>
              <a:rPr lang="en-IN" dirty="0"/>
              <a:t>What did you learn (skill/ topic)?</a:t>
            </a:r>
          </a:p>
        </p:txBody>
      </p:sp>
      <p:sp>
        <p:nvSpPr>
          <p:cNvPr id="4" name="Content Placeholder 3">
            <a:extLst>
              <a:ext uri="{FF2B5EF4-FFF2-40B4-BE49-F238E27FC236}">
                <a16:creationId xmlns:a16="http://schemas.microsoft.com/office/drawing/2014/main" id="{45FC99C5-3553-395D-3229-C978899DC068}"/>
              </a:ext>
            </a:extLst>
          </p:cNvPr>
          <p:cNvSpPr>
            <a:spLocks noGrp="1"/>
          </p:cNvSpPr>
          <p:nvPr>
            <p:ph sz="half" idx="2"/>
          </p:nvPr>
        </p:nvSpPr>
        <p:spPr/>
        <p:txBody>
          <a:bodyPr/>
          <a:lstStyle/>
          <a:p>
            <a:pPr algn="l"/>
            <a:r>
              <a:rPr lang="en-US" dirty="0"/>
              <a:t>Market access</a:t>
            </a:r>
          </a:p>
          <a:p>
            <a:pPr algn="l"/>
            <a:r>
              <a:rPr lang="en-US" dirty="0"/>
              <a:t>Presentation skills</a:t>
            </a:r>
          </a:p>
          <a:p>
            <a:pPr algn="l"/>
            <a:r>
              <a:rPr lang="en-US" dirty="0"/>
              <a:t>Communication Skills</a:t>
            </a:r>
            <a:endParaRPr lang="en-IN" dirty="0"/>
          </a:p>
        </p:txBody>
      </p:sp>
      <p:sp>
        <p:nvSpPr>
          <p:cNvPr id="5" name="Text Placeholder 4">
            <a:extLst>
              <a:ext uri="{FF2B5EF4-FFF2-40B4-BE49-F238E27FC236}">
                <a16:creationId xmlns:a16="http://schemas.microsoft.com/office/drawing/2014/main" id="{58C1A877-582B-AFBD-F61A-6CF91B9C8E8D}"/>
              </a:ext>
            </a:extLst>
          </p:cNvPr>
          <p:cNvSpPr>
            <a:spLocks noGrp="1"/>
          </p:cNvSpPr>
          <p:nvPr>
            <p:ph type="body" sz="quarter" idx="3"/>
          </p:nvPr>
        </p:nvSpPr>
        <p:spPr/>
        <p:txBody>
          <a:bodyPr>
            <a:noAutofit/>
          </a:bodyPr>
          <a:lstStyle/>
          <a:p>
            <a:pPr algn="ctr"/>
            <a:r>
              <a:rPr lang="en-IN" sz="2000" dirty="0"/>
              <a:t>Overall self comments on Dissertation</a:t>
            </a:r>
          </a:p>
        </p:txBody>
      </p:sp>
      <p:sp>
        <p:nvSpPr>
          <p:cNvPr id="6" name="Content Placeholder 5">
            <a:extLst>
              <a:ext uri="{FF2B5EF4-FFF2-40B4-BE49-F238E27FC236}">
                <a16:creationId xmlns:a16="http://schemas.microsoft.com/office/drawing/2014/main" id="{F5C77B51-5E77-C0CF-A1AC-D310D2F1CF19}"/>
              </a:ext>
            </a:extLst>
          </p:cNvPr>
          <p:cNvSpPr>
            <a:spLocks noGrp="1"/>
          </p:cNvSpPr>
          <p:nvPr>
            <p:ph sz="quarter" idx="4"/>
          </p:nvPr>
        </p:nvSpPr>
        <p:spPr>
          <a:xfrm>
            <a:off x="4572000" y="2127917"/>
            <a:ext cx="4041775" cy="2428998"/>
          </a:xfrm>
        </p:spPr>
        <p:txBody>
          <a:bodyPr/>
          <a:lstStyle/>
          <a:p>
            <a:pPr algn="l"/>
            <a:r>
              <a:rPr lang="en-US" dirty="0"/>
              <a:t>Goal oriented</a:t>
            </a:r>
          </a:p>
          <a:p>
            <a:pPr algn="l"/>
            <a:r>
              <a:rPr lang="en-US" dirty="0"/>
              <a:t> Detailed oriented</a:t>
            </a:r>
          </a:p>
          <a:p>
            <a:pPr algn="l"/>
            <a:r>
              <a:rPr lang="en-US" dirty="0"/>
              <a:t>Flexible</a:t>
            </a:r>
          </a:p>
          <a:p>
            <a:pPr algn="l"/>
            <a:r>
              <a:rPr lang="en-US" dirty="0"/>
              <a:t>Time management</a:t>
            </a:r>
            <a:endParaRPr lang="en-IN" dirty="0"/>
          </a:p>
        </p:txBody>
      </p:sp>
      <p:sp>
        <p:nvSpPr>
          <p:cNvPr id="7" name="Slide Number Placeholder 6">
            <a:extLst>
              <a:ext uri="{FF2B5EF4-FFF2-40B4-BE49-F238E27FC236}">
                <a16:creationId xmlns:a16="http://schemas.microsoft.com/office/drawing/2014/main" id="{24929AB7-CA6F-0C11-C641-1E492E7E533C}"/>
              </a:ext>
            </a:extLst>
          </p:cNvPr>
          <p:cNvSpPr>
            <a:spLocks noGrp="1"/>
          </p:cNvSpPr>
          <p:nvPr>
            <p:ph type="sldNum" sz="quarter" idx="12"/>
          </p:nvPr>
        </p:nvSpPr>
        <p:spPr/>
        <p:txBody>
          <a:bodyPr/>
          <a:lstStyle/>
          <a:p>
            <a:fld id="{26AD20E6-394B-4DF0-96A5-9647FF39C943}" type="slidenum">
              <a:rPr lang="en-IN" smtClean="0"/>
              <a:t>18</a:t>
            </a:fld>
            <a:endParaRPr lang="en-IN"/>
          </a:p>
        </p:txBody>
      </p:sp>
      <p:pic>
        <p:nvPicPr>
          <p:cNvPr id="9" name="Picture 8">
            <a:extLst>
              <a:ext uri="{FF2B5EF4-FFF2-40B4-BE49-F238E27FC236}">
                <a16:creationId xmlns:a16="http://schemas.microsoft.com/office/drawing/2014/main" id="{E103A6DE-6241-B758-5FA2-2B271CB3CC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 y="4404210"/>
            <a:ext cx="1570622" cy="739290"/>
          </a:xfrm>
          <a:prstGeom prst="rect">
            <a:avLst/>
          </a:prstGeom>
        </p:spPr>
      </p:pic>
    </p:spTree>
    <p:extLst>
      <p:ext uri="{BB962C8B-B14F-4D97-AF65-F5344CB8AC3E}">
        <p14:creationId xmlns:p14="http://schemas.microsoft.com/office/powerpoint/2010/main" val="17209247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1393A-C23C-A11B-B552-8F3AB06E5AFD}"/>
              </a:ext>
            </a:extLst>
          </p:cNvPr>
          <p:cNvSpPr>
            <a:spLocks noGrp="1"/>
          </p:cNvSpPr>
          <p:nvPr>
            <p:ph type="title"/>
          </p:nvPr>
        </p:nvSpPr>
        <p:spPr>
          <a:xfrm>
            <a:off x="897930" y="281175"/>
            <a:ext cx="8246070" cy="763525"/>
          </a:xfrm>
        </p:spPr>
        <p:txBody>
          <a:bodyPr>
            <a:normAutofit/>
          </a:bodyPr>
          <a:lstStyle/>
          <a:p>
            <a:pPr algn="ctr"/>
            <a:r>
              <a:rPr lang="en-IN" b="1" dirty="0"/>
              <a:t>Pictorial Journey</a:t>
            </a:r>
          </a:p>
        </p:txBody>
      </p:sp>
      <p:sp>
        <p:nvSpPr>
          <p:cNvPr id="4" name="Slide Number Placeholder 3">
            <a:extLst>
              <a:ext uri="{FF2B5EF4-FFF2-40B4-BE49-F238E27FC236}">
                <a16:creationId xmlns:a16="http://schemas.microsoft.com/office/drawing/2014/main" id="{F7512292-B42A-7AC1-7086-3818B43D08E8}"/>
              </a:ext>
            </a:extLst>
          </p:cNvPr>
          <p:cNvSpPr>
            <a:spLocks noGrp="1"/>
          </p:cNvSpPr>
          <p:nvPr>
            <p:ph type="sldNum" sz="quarter" idx="12"/>
          </p:nvPr>
        </p:nvSpPr>
        <p:spPr/>
        <p:txBody>
          <a:bodyPr/>
          <a:lstStyle/>
          <a:p>
            <a:fld id="{26AD20E6-394B-4DF0-96A5-9647FF39C943}" type="slidenum">
              <a:rPr lang="en-IN" smtClean="0"/>
              <a:t>19</a:t>
            </a:fld>
            <a:endParaRPr lang="en-IN"/>
          </a:p>
        </p:txBody>
      </p:sp>
      <p:pic>
        <p:nvPicPr>
          <p:cNvPr id="6" name="Picture 5">
            <a:extLst>
              <a:ext uri="{FF2B5EF4-FFF2-40B4-BE49-F238E27FC236}">
                <a16:creationId xmlns:a16="http://schemas.microsoft.com/office/drawing/2014/main" id="{F84D3BA1-8E5E-4880-9519-3A51F796539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2490" y="1311633"/>
            <a:ext cx="6024985" cy="3550692"/>
          </a:xfrm>
          <a:prstGeom prst="rect">
            <a:avLst/>
          </a:prstGeom>
        </p:spPr>
      </p:pic>
    </p:spTree>
    <p:extLst>
      <p:ext uri="{BB962C8B-B14F-4D97-AF65-F5344CB8AC3E}">
        <p14:creationId xmlns:p14="http://schemas.microsoft.com/office/powerpoint/2010/main" val="1191789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96260" y="433880"/>
            <a:ext cx="6566315" cy="725349"/>
          </a:xfrm>
        </p:spPr>
        <p:txBody>
          <a:bodyPr>
            <a:normAutofit/>
          </a:bodyPr>
          <a:lstStyle/>
          <a:p>
            <a:pPr algn="ctr"/>
            <a:r>
              <a:rPr lang="en-US" b="1" dirty="0"/>
              <a:t>Screenshot of Approval</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97649" y="1196975"/>
            <a:ext cx="2364327" cy="3511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4322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normAutofit/>
          </a:bodyPr>
          <a:lstStyle/>
          <a:p>
            <a:pPr algn="ctr"/>
            <a:r>
              <a:rPr lang="en-IN" b="1" dirty="0"/>
              <a:t>Introduction</a:t>
            </a: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p:txBody>
          <a:bodyPr/>
          <a:lstStyle/>
          <a:p>
            <a:r>
              <a:rPr lang="en-US" sz="1400" dirty="0">
                <a:latin typeface="Times New Roman" panose="02020603050405020304" pitchFamily="18" charset="0"/>
                <a:ea typeface="Calibri" panose="020F0502020204030204" pitchFamily="34" charset="0"/>
              </a:rPr>
              <a:t>AI technologies are already being applied in healthcare, with the potential to profoundly transform medical practice and patient care. </a:t>
            </a:r>
          </a:p>
          <a:p>
            <a:r>
              <a:rPr lang="en-IN" sz="1400" dirty="0">
                <a:latin typeface="Times New Roman" panose="02020603050405020304" pitchFamily="18" charset="0"/>
                <a:ea typeface="Calibri" panose="020F0502020204030204" pitchFamily="34" charset="0"/>
              </a:rPr>
              <a:t>In the evolution of new technologies Artificial Intelligence (AI) is the burning area of research[1]. AI undoubtedly plays an exponential role in healthcare and medicine. It is because of the advances in learning algorithms which are becoming more precise and accurate day by day. Secondly ,the rapid increases in computational power and parallel processing technologies have even made AI more powerful. Thirdly, the availability of huge volume of data supported by endless storage in cloud is a major advantage which helps in development of many AI applications. This data is used to train the learning algorithms to make them more accurate. The algorithms interact with the training data and allow new insight in diagnosis and treatment. Hence it improves patients’ outcomes.</a:t>
            </a:r>
          </a:p>
          <a:p>
            <a:r>
              <a:rPr lang="en-US" sz="1400" dirty="0">
                <a:latin typeface="Times New Roman" panose="02020603050405020304" pitchFamily="18" charset="0"/>
                <a:ea typeface="Calibri" panose="020F0502020204030204" pitchFamily="34" charset="0"/>
                <a:cs typeface="Mangal" panose="02040503050203030202" pitchFamily="18" charset="0"/>
              </a:rPr>
              <a:t>The World Health Organization reports that by 2020, the prevalence of chronic disease is expected to rise 57%. However, advancements in detecting and diagnosing diseases will help to minimize the cost of treating chronic diseases. Some of these new technologies include genomics, proteomics, cell biology, stem cell and organ therapy, and minimally invasive and robotic surgery.</a:t>
            </a:r>
            <a:endParaRPr lang="en-IN" sz="1400" dirty="0">
              <a:latin typeface="Calibri" panose="020F0502020204030204" pitchFamily="34" charset="0"/>
              <a:ea typeface="Calibri" panose="020F0502020204030204" pitchFamily="34" charset="0"/>
              <a:cs typeface="Mangal" panose="02040503050203030202" pitchFamily="18" charset="0"/>
            </a:endParaRPr>
          </a:p>
          <a:p>
            <a:endParaRPr lang="en-IN" sz="1400" dirty="0">
              <a:latin typeface="Times New Roman" panose="02020603050405020304" pitchFamily="18" charset="0"/>
              <a:ea typeface="Calibri" panose="020F0502020204030204" pitchFamily="34" charset="0"/>
            </a:endParaRPr>
          </a:p>
          <a:p>
            <a:endParaRPr lang="en-IN" dirty="0"/>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3</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479801"/>
            <a:ext cx="1212489" cy="570718"/>
          </a:xfrm>
          <a:prstGeom prst="rect">
            <a:avLst/>
          </a:prstGeom>
        </p:spPr>
      </p:pic>
    </p:spTree>
    <p:extLst>
      <p:ext uri="{BB962C8B-B14F-4D97-AF65-F5344CB8AC3E}">
        <p14:creationId xmlns:p14="http://schemas.microsoft.com/office/powerpoint/2010/main" val="2423172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51033-92AE-7D44-CA2A-465B196100C4}"/>
              </a:ext>
            </a:extLst>
          </p:cNvPr>
          <p:cNvSpPr>
            <a:spLocks noGrp="1"/>
          </p:cNvSpPr>
          <p:nvPr>
            <p:ph type="title"/>
          </p:nvPr>
        </p:nvSpPr>
        <p:spPr/>
        <p:txBody>
          <a:bodyPr>
            <a:normAutofit/>
          </a:bodyPr>
          <a:lstStyle/>
          <a:p>
            <a:pPr algn="ctr"/>
            <a:r>
              <a:rPr lang="en-IN" b="1" dirty="0"/>
              <a:t>Introduction </a:t>
            </a:r>
          </a:p>
        </p:txBody>
      </p:sp>
      <p:sp>
        <p:nvSpPr>
          <p:cNvPr id="3" name="Content Placeholder 2">
            <a:extLst>
              <a:ext uri="{FF2B5EF4-FFF2-40B4-BE49-F238E27FC236}">
                <a16:creationId xmlns:a16="http://schemas.microsoft.com/office/drawing/2014/main" id="{382ADE59-DDEA-2629-5CE5-2986EE84561F}"/>
              </a:ext>
            </a:extLst>
          </p:cNvPr>
          <p:cNvSpPr>
            <a:spLocks noGrp="1"/>
          </p:cNvSpPr>
          <p:nvPr>
            <p:ph idx="1"/>
          </p:nvPr>
        </p:nvSpPr>
        <p:spPr>
          <a:xfrm>
            <a:off x="505482" y="1197405"/>
            <a:ext cx="7886700" cy="3726274"/>
          </a:xfrm>
        </p:spPr>
        <p:txBody>
          <a:bodyPr>
            <a:normAutofit fontScale="92500" lnSpcReduction="20000"/>
          </a:bodyPr>
          <a:lstStyle/>
          <a:p>
            <a:r>
              <a:rPr lang="en-US" sz="1400" dirty="0">
                <a:latin typeface="Times New Roman" panose="02020603050405020304" pitchFamily="18" charset="0"/>
                <a:ea typeface="Calibri" panose="020F0502020204030204" pitchFamily="34" charset="0"/>
                <a:cs typeface="Mangal" panose="02040503050203030202" pitchFamily="18" charset="0"/>
              </a:rPr>
              <a:t>The term “artificial intelligence” was coined at a conference at Dartmouth College in 1956. Until 1974, AI consisted of work that included reasoning for solving problems in geometry and algebra and communicating in natural language.</a:t>
            </a:r>
            <a:endParaRPr lang="en-IN" sz="1400" dirty="0">
              <a:latin typeface="Calibri" panose="020F0502020204030204" pitchFamily="34" charset="0"/>
              <a:ea typeface="Calibri" panose="020F0502020204030204" pitchFamily="34" charset="0"/>
              <a:cs typeface="Mangal" panose="02040503050203030202" pitchFamily="18" charset="0"/>
            </a:endParaRPr>
          </a:p>
          <a:p>
            <a:pPr>
              <a:lnSpc>
                <a:spcPts val="1800"/>
              </a:lnSpc>
              <a:spcBef>
                <a:spcPts val="1800"/>
              </a:spcBef>
            </a:pPr>
            <a:r>
              <a:rPr lang="en-IN" sz="1400" spc="-4" dirty="0">
                <a:latin typeface="Times New Roman" panose="02020603050405020304" pitchFamily="18" charset="0"/>
                <a:ea typeface="Times New Roman" panose="02020603050405020304" pitchFamily="18" charset="0"/>
                <a:cs typeface="Mangal" panose="02040503050203030202" pitchFamily="18" charset="0"/>
              </a:rPr>
              <a:t>AI is leading to advancements in healthcare treatments, such as improving the organization of treatment plans, analyzing data to provide better treatment plans, and monitoring treatments.</a:t>
            </a:r>
            <a:endParaRPr lang="en-IN" sz="1400" dirty="0">
              <a:latin typeface="Calibri" panose="020F0502020204030204" pitchFamily="34" charset="0"/>
              <a:ea typeface="Calibri" panose="020F0502020204030204" pitchFamily="34" charset="0"/>
              <a:cs typeface="Mangal" panose="02040503050203030202" pitchFamily="18" charset="0"/>
            </a:endParaRPr>
          </a:p>
          <a:p>
            <a:pPr>
              <a:lnSpc>
                <a:spcPts val="1800"/>
              </a:lnSpc>
              <a:spcBef>
                <a:spcPts val="1800"/>
              </a:spcBef>
            </a:pPr>
            <a:r>
              <a:rPr lang="en-IN" sz="1400" spc="-4" dirty="0">
                <a:latin typeface="Times New Roman" panose="02020603050405020304" pitchFamily="18" charset="0"/>
                <a:ea typeface="Times New Roman" panose="02020603050405020304" pitchFamily="18" charset="0"/>
                <a:cs typeface="Mangal" panose="02040503050203030202" pitchFamily="18" charset="0"/>
              </a:rPr>
              <a:t>AI has the ability to quickly and more accurately identify signs of disease in medical images, like MRI, CT scans, ultrasound and x-rays, and therefore allows faster diagnostics reducing the time patients wait for a diagnosis from weeks to mere hours and accelerating the introduction of treatment options.</a:t>
            </a:r>
            <a:endParaRPr lang="en-IN" sz="1400" dirty="0">
              <a:latin typeface="Calibri" panose="020F0502020204030204" pitchFamily="34" charset="0"/>
              <a:ea typeface="Calibri" panose="020F0502020204030204" pitchFamily="34" charset="0"/>
              <a:cs typeface="Mangal" panose="02040503050203030202" pitchFamily="18" charset="0"/>
            </a:endParaRPr>
          </a:p>
          <a:p>
            <a:r>
              <a:rPr lang="en-US" sz="1400" dirty="0">
                <a:latin typeface="Times New Roman" panose="02020603050405020304" pitchFamily="18" charset="0"/>
                <a:ea typeface="Calibri" panose="020F0502020204030204" pitchFamily="34" charset="0"/>
              </a:rPr>
              <a:t>Despite these positive initial results, there is still a lot of controversy and confusion on the subject of AI and its applications, with the public and even the scientific community being divided on its potential benefits and risks. While on one end of the spectrum the most skeptical are dubious about the actual capabilities of AI, on the opposite end some (including the late Stephen Hawking) are worried AI may eventually surpass human intelligence and become uncontrollable (Hawking et al., 2014). In the medical field, there are concerns that machine learning may lead to physician deskilling (</a:t>
            </a:r>
            <a:r>
              <a:rPr lang="en-US" sz="1400" dirty="0" err="1">
                <a:latin typeface="Times New Roman" panose="02020603050405020304" pitchFamily="18" charset="0"/>
                <a:ea typeface="Calibri" panose="020F0502020204030204" pitchFamily="34" charset="0"/>
              </a:rPr>
              <a:t>Cabitza</a:t>
            </a:r>
            <a:r>
              <a:rPr lang="en-US" sz="1400" dirty="0">
                <a:latin typeface="Times New Roman" panose="02020603050405020304" pitchFamily="18" charset="0"/>
                <a:ea typeface="Calibri" panose="020F0502020204030204" pitchFamily="34" charset="0"/>
              </a:rPr>
              <a:t> et al., 2017) and cause a distortion of the doctor-patient relationship (</a:t>
            </a:r>
            <a:r>
              <a:rPr lang="en-US" sz="1400" dirty="0" err="1">
                <a:latin typeface="Times New Roman" panose="02020603050405020304" pitchFamily="18" charset="0"/>
                <a:ea typeface="Calibri" panose="020F0502020204030204" pitchFamily="34" charset="0"/>
              </a:rPr>
              <a:t>Karches</a:t>
            </a:r>
            <a:r>
              <a:rPr lang="en-US" sz="1400" dirty="0">
                <a:latin typeface="Times New Roman" panose="02020603050405020304" pitchFamily="18" charset="0"/>
                <a:ea typeface="Calibri" panose="020F0502020204030204" pitchFamily="34" charset="0"/>
              </a:rPr>
              <a:t>, 2018). However, such concerns are often not specific to AI or machine learning, but rather on the way they are employed and therefore other authors believe that an appropriate, informed use of AI may be beneficial and may greatly improve patient care </a:t>
            </a:r>
            <a:endParaRPr lang="en-IN" dirty="0"/>
          </a:p>
        </p:txBody>
      </p:sp>
      <p:sp>
        <p:nvSpPr>
          <p:cNvPr id="4" name="Slide Number Placeholder 3">
            <a:extLst>
              <a:ext uri="{FF2B5EF4-FFF2-40B4-BE49-F238E27FC236}">
                <a16:creationId xmlns:a16="http://schemas.microsoft.com/office/drawing/2014/main" id="{CE1DBDCD-BFFD-B18E-0A9A-B5A0A5A5AF5C}"/>
              </a:ext>
            </a:extLst>
          </p:cNvPr>
          <p:cNvSpPr>
            <a:spLocks noGrp="1"/>
          </p:cNvSpPr>
          <p:nvPr>
            <p:ph type="sldNum" sz="quarter" idx="12"/>
          </p:nvPr>
        </p:nvSpPr>
        <p:spPr/>
        <p:txBody>
          <a:bodyPr/>
          <a:lstStyle/>
          <a:p>
            <a:fld id="{26AD20E6-394B-4DF0-96A5-9647FF39C943}" type="slidenum">
              <a:rPr lang="en-IN" smtClean="0"/>
              <a:t>4</a:t>
            </a:fld>
            <a:endParaRPr lang="en-IN"/>
          </a:p>
        </p:txBody>
      </p:sp>
      <p:pic>
        <p:nvPicPr>
          <p:cNvPr id="6" name="Picture 5">
            <a:extLst>
              <a:ext uri="{FF2B5EF4-FFF2-40B4-BE49-F238E27FC236}">
                <a16:creationId xmlns:a16="http://schemas.microsoft.com/office/drawing/2014/main" id="{007830A4-8A9B-0EBD-A18C-FE6C0AF23F2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556915"/>
            <a:ext cx="1010965" cy="475860"/>
          </a:xfrm>
          <a:prstGeom prst="rect">
            <a:avLst/>
          </a:prstGeom>
        </p:spPr>
      </p:pic>
    </p:spTree>
    <p:extLst>
      <p:ext uri="{BB962C8B-B14F-4D97-AF65-F5344CB8AC3E}">
        <p14:creationId xmlns:p14="http://schemas.microsoft.com/office/powerpoint/2010/main" val="891457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785" y="281175"/>
            <a:ext cx="8246070" cy="763525"/>
          </a:xfrm>
        </p:spPr>
        <p:txBody>
          <a:bodyPr/>
          <a:lstStyle/>
          <a:p>
            <a:pPr algn="ctr"/>
            <a:r>
              <a:rPr lang="en-US" b="1" dirty="0"/>
              <a:t>Review Of Literature</a:t>
            </a:r>
          </a:p>
        </p:txBody>
      </p:sp>
      <p:sp>
        <p:nvSpPr>
          <p:cNvPr id="3" name="Content Placeholder 2"/>
          <p:cNvSpPr>
            <a:spLocks noGrp="1"/>
          </p:cNvSpPr>
          <p:nvPr>
            <p:ph idx="1"/>
          </p:nvPr>
        </p:nvSpPr>
        <p:spPr/>
        <p:txBody>
          <a:bodyPr>
            <a:normAutofit fontScale="47500" lnSpcReduction="20000"/>
          </a:bodyPr>
          <a:lstStyle/>
          <a:p>
            <a:r>
              <a:rPr lang="en-US" dirty="0"/>
              <a:t>A study conducted (by Castagno S, </a:t>
            </a:r>
            <a:r>
              <a:rPr lang="en-US" dirty="0" err="1"/>
              <a:t>Khalifa</a:t>
            </a:r>
            <a:r>
              <a:rPr lang="en-US" dirty="0"/>
              <a:t> M.) on Perceptions of Artificial Intelligence Among Healthcare Staff: A Qualitative Survey Study. The purpose of this study was to assess the awareness of AI technologies among health professionals and to investigate their perceptions toward AI applications in medicine. </a:t>
            </a:r>
          </a:p>
          <a:p>
            <a:r>
              <a:rPr lang="en-US" dirty="0"/>
              <a:t>Rainey C, </a:t>
            </a:r>
            <a:r>
              <a:rPr lang="en-US" dirty="0" err="1"/>
              <a:t>O'Regan</a:t>
            </a:r>
            <a:r>
              <a:rPr lang="en-US" dirty="0"/>
              <a:t> T, Matthew J, Skelton E and others) on Beauty Is in the AI of the Beholder: An Exploratory Analysis of Perceived AI Knowledge, Skills, Confidence, and Education Perspectives of UK Radiographers. The aim of this survey was to determine the perceived knowledge, skills, and confidence in AI amongst UK radiographers and highlight priorities for educational provisions to support a digital healthcare ecosystem. A survey was created on </a:t>
            </a:r>
            <a:r>
              <a:rPr lang="en-US" dirty="0" err="1"/>
              <a:t>Qualtrics</a:t>
            </a:r>
            <a:r>
              <a:rPr lang="en-US" dirty="0"/>
              <a:t>® and promoted via social media (Twitter®/LinkedIn®). This survey was open to all UK radiographers, including students and retired radiographers. Participants were recruited by convenience, snowball sampling. Demographic information was gathered as well as data on the perceived, self-reported, knowledge, skills, and confidence in AI of respondents.</a:t>
            </a:r>
          </a:p>
          <a:p>
            <a:r>
              <a:rPr lang="en-US" dirty="0"/>
              <a:t>Another study on “What's in a name? A comparison of attitudes towards artificial intelligence (AI) versus augmented human intelligence (AHI)” was conducted by Romero-</a:t>
            </a:r>
            <a:r>
              <a:rPr lang="en-US" dirty="0" err="1"/>
              <a:t>Brufau</a:t>
            </a:r>
            <a:r>
              <a:rPr lang="en-US" dirty="0"/>
              <a:t> S, Wyatt KD, </a:t>
            </a:r>
            <a:r>
              <a:rPr lang="en-US" dirty="0" err="1"/>
              <a:t>Boyum</a:t>
            </a:r>
            <a:r>
              <a:rPr lang="en-US" dirty="0"/>
              <a:t> P, Mickelson M, Moore M, </a:t>
            </a:r>
            <a:r>
              <a:rPr lang="en-US" dirty="0" err="1"/>
              <a:t>Cognetta-Rieke</a:t>
            </a:r>
            <a:r>
              <a:rPr lang="en-US" dirty="0"/>
              <a:t> C. Ninety-three staff completed surveys. The findings were that With a power of 0.95 to detect a difference larger than 0.8 points on a 5-point scale, we did not detect a significant difference in responses to six questions regarding attitudes when respondents were alternatively asked about AI versus AHI (mean difference range: 0.04-0.22 points; p &gt; 0.05). </a:t>
            </a:r>
          </a:p>
        </p:txBody>
      </p:sp>
      <p:pic>
        <p:nvPicPr>
          <p:cNvPr id="4" name="Picture 3">
            <a:extLst>
              <a:ext uri="{FF2B5EF4-FFF2-40B4-BE49-F238E27FC236}">
                <a16:creationId xmlns:a16="http://schemas.microsoft.com/office/drawing/2014/main" id="{096665F7-D441-D56F-3223-09638E6207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36342" y="4404210"/>
            <a:ext cx="1507658" cy="709653"/>
          </a:xfrm>
          <a:prstGeom prst="rect">
            <a:avLst/>
          </a:prstGeom>
        </p:spPr>
      </p:pic>
    </p:spTree>
    <p:extLst>
      <p:ext uri="{BB962C8B-B14F-4D97-AF65-F5344CB8AC3E}">
        <p14:creationId xmlns:p14="http://schemas.microsoft.com/office/powerpoint/2010/main" val="4018244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96260" y="433880"/>
            <a:ext cx="6566315" cy="725349"/>
          </a:xfrm>
        </p:spPr>
        <p:txBody>
          <a:bodyPr>
            <a:normAutofit/>
          </a:bodyPr>
          <a:lstStyle/>
          <a:p>
            <a:pPr algn="ctr"/>
            <a:r>
              <a:rPr lang="en-US" b="1" dirty="0"/>
              <a:t>Objectives</a:t>
            </a:r>
          </a:p>
        </p:txBody>
      </p:sp>
      <p:sp>
        <p:nvSpPr>
          <p:cNvPr id="5" name="Content Placeholder 4"/>
          <p:cNvSpPr>
            <a:spLocks noGrp="1"/>
          </p:cNvSpPr>
          <p:nvPr>
            <p:ph idx="1"/>
          </p:nvPr>
        </p:nvSpPr>
        <p:spPr>
          <a:xfrm>
            <a:off x="296260" y="1197405"/>
            <a:ext cx="6566315" cy="3511061"/>
          </a:xfrm>
        </p:spPr>
        <p:txBody>
          <a:bodyPr/>
          <a:lstStyle/>
          <a:p>
            <a:r>
              <a:rPr lang="en-US" dirty="0"/>
              <a:t>To assess the awareness and knowledge of AI technologies among health professionals</a:t>
            </a:r>
          </a:p>
          <a:p>
            <a:r>
              <a:rPr lang="en-US" dirty="0"/>
              <a:t>To examine the perceived challenges and opportunities of AI applications</a:t>
            </a:r>
          </a:p>
          <a:p>
            <a:endParaRPr lang="en-US" dirty="0"/>
          </a:p>
        </p:txBody>
      </p:sp>
    </p:spTree>
    <p:extLst>
      <p:ext uri="{BB962C8B-B14F-4D97-AF65-F5344CB8AC3E}">
        <p14:creationId xmlns:p14="http://schemas.microsoft.com/office/powerpoint/2010/main" val="3827820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6DAF6-311E-0255-B1ED-7410C0285961}"/>
              </a:ext>
            </a:extLst>
          </p:cNvPr>
          <p:cNvSpPr>
            <a:spLocks noGrp="1"/>
          </p:cNvSpPr>
          <p:nvPr>
            <p:ph type="title"/>
          </p:nvPr>
        </p:nvSpPr>
        <p:spPr>
          <a:xfrm>
            <a:off x="296260" y="433880"/>
            <a:ext cx="8246070" cy="610821"/>
          </a:xfrm>
        </p:spPr>
        <p:txBody>
          <a:bodyPr>
            <a:noAutofit/>
          </a:bodyPr>
          <a:lstStyle/>
          <a:p>
            <a:pPr algn="ctr"/>
            <a:r>
              <a:rPr lang="en-IN" b="1" dirty="0"/>
              <a:t>Methodology</a:t>
            </a:r>
          </a:p>
        </p:txBody>
      </p:sp>
      <p:sp>
        <p:nvSpPr>
          <p:cNvPr id="3" name="Content Placeholder 2">
            <a:extLst>
              <a:ext uri="{FF2B5EF4-FFF2-40B4-BE49-F238E27FC236}">
                <a16:creationId xmlns:a16="http://schemas.microsoft.com/office/drawing/2014/main" id="{70665C76-273B-9A86-DBC1-54F437B85A44}"/>
              </a:ext>
            </a:extLst>
          </p:cNvPr>
          <p:cNvSpPr>
            <a:spLocks noGrp="1"/>
          </p:cNvSpPr>
          <p:nvPr>
            <p:ph idx="1"/>
          </p:nvPr>
        </p:nvSpPr>
        <p:spPr/>
        <p:txBody>
          <a:bodyPr>
            <a:normAutofit/>
          </a:bodyPr>
          <a:lstStyle/>
          <a:p>
            <a:pPr>
              <a:lnSpc>
                <a:spcPct val="150000"/>
              </a:lnSpc>
              <a:spcAft>
                <a:spcPts val="600"/>
              </a:spcAft>
            </a:pPr>
            <a:r>
              <a:rPr lang="en-US" sz="1400" dirty="0">
                <a:latin typeface="Times New Roman" panose="02020603050405020304" pitchFamily="18" charset="0"/>
                <a:ea typeface="Calibri" panose="020F0502020204030204" pitchFamily="34" charset="0"/>
                <a:cs typeface="Mangal" panose="02040503050203030202" pitchFamily="18" charset="0"/>
              </a:rPr>
              <a:t>We investigated the prior knowledge and opinions on the subject of AI of a variety of health professionals at the healthcare organizations using an online survey.</a:t>
            </a:r>
            <a:endParaRPr lang="en-IN" sz="1400" dirty="0">
              <a:latin typeface="Calibri" panose="020F0502020204030204" pitchFamily="34" charset="0"/>
              <a:ea typeface="Calibri" panose="020F0502020204030204" pitchFamily="34" charset="0"/>
              <a:cs typeface="Mangal" panose="02040503050203030202" pitchFamily="18" charset="0"/>
            </a:endParaRPr>
          </a:p>
          <a:p>
            <a:pPr>
              <a:lnSpc>
                <a:spcPct val="107000"/>
              </a:lnSpc>
              <a:spcAft>
                <a:spcPts val="600"/>
              </a:spcAft>
            </a:pPr>
            <a:r>
              <a:rPr lang="en-IN" sz="1400" b="1" dirty="0">
                <a:latin typeface="Calibri" panose="020F0502020204030204" pitchFamily="34" charset="0"/>
                <a:ea typeface="Calibri" panose="020F0502020204030204" pitchFamily="34" charset="0"/>
                <a:cs typeface="Mangal" panose="02040503050203030202" pitchFamily="18" charset="0"/>
              </a:rPr>
              <a:t>Study design- Cross-sectional study</a:t>
            </a:r>
            <a:endParaRPr lang="en-IN" sz="1400" dirty="0">
              <a:latin typeface="Calibri" panose="020F0502020204030204" pitchFamily="34" charset="0"/>
              <a:ea typeface="Calibri" panose="020F0502020204030204" pitchFamily="34" charset="0"/>
              <a:cs typeface="Mangal" panose="02040503050203030202" pitchFamily="18" charset="0"/>
            </a:endParaRPr>
          </a:p>
          <a:p>
            <a:pPr>
              <a:lnSpc>
                <a:spcPct val="107000"/>
              </a:lnSpc>
              <a:spcAft>
                <a:spcPts val="600"/>
              </a:spcAft>
            </a:pPr>
            <a:r>
              <a:rPr lang="en-IN" sz="1400" b="1" dirty="0">
                <a:latin typeface="Calibri" panose="020F0502020204030204" pitchFamily="34" charset="0"/>
                <a:ea typeface="Calibri" panose="020F0502020204030204" pitchFamily="34" charset="0"/>
                <a:cs typeface="Mangal" panose="02040503050203030202" pitchFamily="18" charset="0"/>
              </a:rPr>
              <a:t>Study area</a:t>
            </a:r>
            <a:r>
              <a:rPr lang="en-IN" sz="1400" dirty="0">
                <a:latin typeface="Calibri" panose="020F0502020204030204" pitchFamily="34" charset="0"/>
                <a:ea typeface="Calibri" panose="020F0502020204030204" pitchFamily="34" charset="0"/>
                <a:cs typeface="Mangal" panose="02040503050203030202" pitchFamily="18" charset="0"/>
              </a:rPr>
              <a:t>- India</a:t>
            </a:r>
          </a:p>
          <a:p>
            <a:pPr>
              <a:lnSpc>
                <a:spcPct val="107000"/>
              </a:lnSpc>
              <a:spcAft>
                <a:spcPts val="600"/>
              </a:spcAft>
            </a:pPr>
            <a:r>
              <a:rPr lang="en-IN" sz="1400" b="1" dirty="0">
                <a:latin typeface="Calibri" panose="020F0502020204030204" pitchFamily="34" charset="0"/>
                <a:ea typeface="Calibri" panose="020F0502020204030204" pitchFamily="34" charset="0"/>
                <a:cs typeface="Mangal" panose="02040503050203030202" pitchFamily="18" charset="0"/>
              </a:rPr>
              <a:t>Inclusion criteria</a:t>
            </a:r>
            <a:r>
              <a:rPr lang="en-IN" sz="1400" dirty="0">
                <a:latin typeface="Calibri" panose="020F0502020204030204" pitchFamily="34" charset="0"/>
                <a:ea typeface="Calibri" panose="020F0502020204030204" pitchFamily="34" charset="0"/>
                <a:cs typeface="Mangal" panose="02040503050203030202" pitchFamily="18" charset="0"/>
              </a:rPr>
              <a:t>- Healthcare workers who uses AI.</a:t>
            </a:r>
          </a:p>
          <a:p>
            <a:pPr>
              <a:lnSpc>
                <a:spcPct val="107000"/>
              </a:lnSpc>
              <a:spcAft>
                <a:spcPts val="600"/>
              </a:spcAft>
            </a:pPr>
            <a:r>
              <a:rPr lang="en-IN" sz="1400" b="1" dirty="0">
                <a:latin typeface="Calibri" panose="020F0502020204030204" pitchFamily="34" charset="0"/>
                <a:ea typeface="Calibri" panose="020F0502020204030204" pitchFamily="34" charset="0"/>
                <a:cs typeface="Mangal" panose="02040503050203030202" pitchFamily="18" charset="0"/>
              </a:rPr>
              <a:t>Exclusion Criteria</a:t>
            </a:r>
            <a:r>
              <a:rPr lang="en-IN" sz="1400" dirty="0">
                <a:latin typeface="Calibri" panose="020F0502020204030204" pitchFamily="34" charset="0"/>
                <a:ea typeface="Calibri" panose="020F0502020204030204" pitchFamily="34" charset="0"/>
                <a:cs typeface="Mangal" panose="02040503050203030202" pitchFamily="18" charset="0"/>
              </a:rPr>
              <a:t>- Healthcare staff who do not use AI.</a:t>
            </a:r>
          </a:p>
          <a:p>
            <a:pPr>
              <a:lnSpc>
                <a:spcPct val="107000"/>
              </a:lnSpc>
              <a:spcAft>
                <a:spcPts val="600"/>
              </a:spcAft>
            </a:pPr>
            <a:r>
              <a:rPr lang="en-IN" sz="1400" b="1" dirty="0">
                <a:latin typeface="Calibri" panose="020F0502020204030204" pitchFamily="34" charset="0"/>
                <a:ea typeface="Calibri" panose="020F0502020204030204" pitchFamily="34" charset="0"/>
                <a:cs typeface="Mangal" panose="02040503050203030202" pitchFamily="18" charset="0"/>
              </a:rPr>
              <a:t>Data-</a:t>
            </a:r>
            <a:r>
              <a:rPr lang="en-IN" sz="1400" dirty="0">
                <a:latin typeface="Calibri" panose="020F0502020204030204" pitchFamily="34" charset="0"/>
                <a:ea typeface="Calibri" panose="020F0502020204030204" pitchFamily="34" charset="0"/>
                <a:cs typeface="Mangal" panose="02040503050203030202" pitchFamily="18" charset="0"/>
              </a:rPr>
              <a:t> Primary data was collected</a:t>
            </a:r>
          </a:p>
          <a:p>
            <a:pPr>
              <a:lnSpc>
                <a:spcPct val="107000"/>
              </a:lnSpc>
              <a:spcAft>
                <a:spcPts val="600"/>
              </a:spcAft>
            </a:pPr>
            <a:r>
              <a:rPr lang="en-IN" sz="1400" b="1" dirty="0">
                <a:latin typeface="Calibri" panose="020F0502020204030204" pitchFamily="34" charset="0"/>
                <a:ea typeface="Calibri" panose="020F0502020204030204" pitchFamily="34" charset="0"/>
                <a:cs typeface="Mangal" panose="02040503050203030202" pitchFamily="18" charset="0"/>
              </a:rPr>
              <a:t>Study tools-</a:t>
            </a:r>
            <a:r>
              <a:rPr lang="en-IN" sz="1400" dirty="0">
                <a:latin typeface="Calibri" panose="020F0502020204030204" pitchFamily="34" charset="0"/>
                <a:ea typeface="Calibri" panose="020F0502020204030204" pitchFamily="34" charset="0"/>
                <a:cs typeface="Mangal" panose="02040503050203030202" pitchFamily="18" charset="0"/>
              </a:rPr>
              <a:t> Online survey through Google form</a:t>
            </a:r>
          </a:p>
          <a:p>
            <a:pPr>
              <a:lnSpc>
                <a:spcPct val="107000"/>
              </a:lnSpc>
              <a:spcAft>
                <a:spcPts val="600"/>
              </a:spcAft>
            </a:pPr>
            <a:r>
              <a:rPr lang="en-IN" sz="1400" b="1" dirty="0">
                <a:latin typeface="Calibri" panose="020F0502020204030204" pitchFamily="34" charset="0"/>
                <a:ea typeface="Calibri" panose="020F0502020204030204" pitchFamily="34" charset="0"/>
                <a:cs typeface="Mangal" panose="02040503050203030202" pitchFamily="18" charset="0"/>
              </a:rPr>
              <a:t>Study Duration-</a:t>
            </a:r>
            <a:r>
              <a:rPr lang="en-IN" sz="1400" dirty="0">
                <a:latin typeface="Calibri" panose="020F0502020204030204" pitchFamily="34" charset="0"/>
                <a:ea typeface="Calibri" panose="020F0502020204030204" pitchFamily="34" charset="0"/>
                <a:cs typeface="Mangal" panose="02040503050203030202" pitchFamily="18" charset="0"/>
              </a:rPr>
              <a:t> 15</a:t>
            </a:r>
            <a:r>
              <a:rPr lang="en-IN" sz="1400" baseline="30000" dirty="0">
                <a:latin typeface="Calibri" panose="020F0502020204030204" pitchFamily="34" charset="0"/>
                <a:ea typeface="Calibri" panose="020F0502020204030204" pitchFamily="34" charset="0"/>
                <a:cs typeface="Mangal" panose="02040503050203030202" pitchFamily="18" charset="0"/>
              </a:rPr>
              <a:t>th</a:t>
            </a:r>
            <a:r>
              <a:rPr lang="en-IN" sz="1400" dirty="0">
                <a:latin typeface="Calibri" panose="020F0502020204030204" pitchFamily="34" charset="0"/>
                <a:ea typeface="Calibri" panose="020F0502020204030204" pitchFamily="34" charset="0"/>
                <a:cs typeface="Mangal" panose="02040503050203030202" pitchFamily="18" charset="0"/>
              </a:rPr>
              <a:t> Mar to 15</a:t>
            </a:r>
            <a:r>
              <a:rPr lang="en-IN" sz="1400" baseline="30000" dirty="0">
                <a:latin typeface="Calibri" panose="020F0502020204030204" pitchFamily="34" charset="0"/>
                <a:ea typeface="Calibri" panose="020F0502020204030204" pitchFamily="34" charset="0"/>
                <a:cs typeface="Mangal" panose="02040503050203030202" pitchFamily="18" charset="0"/>
              </a:rPr>
              <a:t>th</a:t>
            </a:r>
            <a:r>
              <a:rPr lang="en-IN" sz="1400" dirty="0">
                <a:latin typeface="Calibri" panose="020F0502020204030204" pitchFamily="34" charset="0"/>
                <a:ea typeface="Calibri" panose="020F0502020204030204" pitchFamily="34" charset="0"/>
                <a:cs typeface="Mangal" panose="02040503050203030202" pitchFamily="18" charset="0"/>
              </a:rPr>
              <a:t> </a:t>
            </a:r>
            <a:r>
              <a:rPr lang="en-IN" sz="1400" dirty="0" err="1">
                <a:latin typeface="Calibri" panose="020F0502020204030204" pitchFamily="34" charset="0"/>
                <a:ea typeface="Calibri" panose="020F0502020204030204" pitchFamily="34" charset="0"/>
                <a:cs typeface="Mangal" panose="02040503050203030202" pitchFamily="18" charset="0"/>
              </a:rPr>
              <a:t>june</a:t>
            </a:r>
            <a:endParaRPr lang="en-IN" sz="1400" dirty="0">
              <a:latin typeface="Calibri" panose="020F0502020204030204" pitchFamily="34" charset="0"/>
              <a:ea typeface="Calibri" panose="020F0502020204030204" pitchFamily="34" charset="0"/>
              <a:cs typeface="Mangal" panose="02040503050203030202" pitchFamily="18" charset="0"/>
            </a:endParaRPr>
          </a:p>
          <a:p>
            <a:endParaRPr lang="en-IN" dirty="0"/>
          </a:p>
        </p:txBody>
      </p:sp>
      <p:sp>
        <p:nvSpPr>
          <p:cNvPr id="4" name="Slide Number Placeholder 3">
            <a:extLst>
              <a:ext uri="{FF2B5EF4-FFF2-40B4-BE49-F238E27FC236}">
                <a16:creationId xmlns:a16="http://schemas.microsoft.com/office/drawing/2014/main" id="{6E049770-9203-2BD7-A999-EDFBD11B0D06}"/>
              </a:ext>
            </a:extLst>
          </p:cNvPr>
          <p:cNvSpPr>
            <a:spLocks noGrp="1"/>
          </p:cNvSpPr>
          <p:nvPr>
            <p:ph type="sldNum" sz="quarter" idx="12"/>
          </p:nvPr>
        </p:nvSpPr>
        <p:spPr/>
        <p:txBody>
          <a:bodyPr/>
          <a:lstStyle/>
          <a:p>
            <a:fld id="{26AD20E6-394B-4DF0-96A5-9647FF39C943}" type="slidenum">
              <a:rPr lang="en-IN" smtClean="0"/>
              <a:t>7</a:t>
            </a:fld>
            <a:endParaRPr lang="en-IN"/>
          </a:p>
        </p:txBody>
      </p:sp>
      <p:pic>
        <p:nvPicPr>
          <p:cNvPr id="6" name="Picture 5">
            <a:extLst>
              <a:ext uri="{FF2B5EF4-FFF2-40B4-BE49-F238E27FC236}">
                <a16:creationId xmlns:a16="http://schemas.microsoft.com/office/drawing/2014/main" id="{096665F7-D441-D56F-3223-09638E6207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36342" y="4404210"/>
            <a:ext cx="1507658" cy="709653"/>
          </a:xfrm>
          <a:prstGeom prst="rect">
            <a:avLst/>
          </a:prstGeom>
        </p:spPr>
      </p:pic>
    </p:spTree>
    <p:extLst>
      <p:ext uri="{BB962C8B-B14F-4D97-AF65-F5344CB8AC3E}">
        <p14:creationId xmlns:p14="http://schemas.microsoft.com/office/powerpoint/2010/main" val="2489365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672BA-4BE1-529E-07EC-8F4A53233F03}"/>
              </a:ext>
            </a:extLst>
          </p:cNvPr>
          <p:cNvSpPr>
            <a:spLocks noGrp="1"/>
          </p:cNvSpPr>
          <p:nvPr>
            <p:ph type="title"/>
          </p:nvPr>
        </p:nvSpPr>
        <p:spPr>
          <a:xfrm>
            <a:off x="296260" y="433880"/>
            <a:ext cx="8246070" cy="610821"/>
          </a:xfrm>
        </p:spPr>
        <p:txBody>
          <a:bodyPr>
            <a:noAutofit/>
          </a:bodyPr>
          <a:lstStyle/>
          <a:p>
            <a:pPr algn="ctr"/>
            <a:r>
              <a:rPr lang="en-IN" b="1" dirty="0"/>
              <a:t>Methodology</a:t>
            </a:r>
            <a:endParaRPr lang="en-IN" dirty="0"/>
          </a:p>
        </p:txBody>
      </p:sp>
      <p:sp>
        <p:nvSpPr>
          <p:cNvPr id="3" name="Content Placeholder 2">
            <a:extLst>
              <a:ext uri="{FF2B5EF4-FFF2-40B4-BE49-F238E27FC236}">
                <a16:creationId xmlns:a16="http://schemas.microsoft.com/office/drawing/2014/main" id="{C69F77E6-6698-55B6-C98F-1338F8539D37}"/>
              </a:ext>
            </a:extLst>
          </p:cNvPr>
          <p:cNvSpPr>
            <a:spLocks noGrp="1"/>
          </p:cNvSpPr>
          <p:nvPr>
            <p:ph idx="1"/>
          </p:nvPr>
        </p:nvSpPr>
        <p:spPr/>
        <p:txBody>
          <a:bodyPr>
            <a:normAutofit/>
          </a:bodyPr>
          <a:lstStyle/>
          <a:p>
            <a:pPr>
              <a:lnSpc>
                <a:spcPct val="150000"/>
              </a:lnSpc>
              <a:spcAft>
                <a:spcPts val="600"/>
              </a:spcAft>
            </a:pPr>
            <a:r>
              <a:rPr lang="en-US" sz="2400" b="1" dirty="0">
                <a:latin typeface="Times New Roman" panose="02020603050405020304" pitchFamily="18" charset="0"/>
                <a:ea typeface="Calibri" panose="020F0502020204030204" pitchFamily="34" charset="0"/>
                <a:cs typeface="Mangal" panose="02040503050203030202" pitchFamily="18" charset="0"/>
              </a:rPr>
              <a:t>Participants</a:t>
            </a:r>
            <a:endParaRPr lang="en-IN" sz="2400" dirty="0">
              <a:latin typeface="Calibri" panose="020F0502020204030204" pitchFamily="34" charset="0"/>
              <a:ea typeface="Calibri" panose="020F0502020204030204" pitchFamily="34" charset="0"/>
              <a:cs typeface="Mangal" panose="02040503050203030202" pitchFamily="18" charset="0"/>
            </a:endParaRPr>
          </a:p>
          <a:p>
            <a:pPr marL="0" indent="0">
              <a:lnSpc>
                <a:spcPct val="150000"/>
              </a:lnSpc>
              <a:spcAft>
                <a:spcPts val="600"/>
              </a:spcAft>
              <a:buNone/>
            </a:pPr>
            <a:r>
              <a:rPr lang="en-US" sz="1400" dirty="0">
                <a:latin typeface="Times New Roman" panose="02020603050405020304" pitchFamily="18" charset="0"/>
                <a:ea typeface="Calibri" panose="020F0502020204030204" pitchFamily="34" charset="0"/>
                <a:cs typeface="Mangal" panose="02040503050203030202" pitchFamily="18" charset="0"/>
              </a:rPr>
              <a:t>An electronic questionnaire on the perceptions of AI in healthcare was developed using the open-source “Google Forms” platform and was distributed to all who are working in healthcare organizations. Participation was voluntary and participants were informed about the goal of the survey in the preface of the questionnaire. All responses were anonymous and participants could not be identified from the material presented. Responses were not recorded unless the “submit” button at the end of the questionnaire was pressed and only one submission per participant was allowed. Informed consent was implied once the “submit” button was pressed. </a:t>
            </a:r>
            <a:endParaRPr lang="en-IN" dirty="0"/>
          </a:p>
        </p:txBody>
      </p:sp>
      <p:sp>
        <p:nvSpPr>
          <p:cNvPr id="4" name="Slide Number Placeholder 3">
            <a:extLst>
              <a:ext uri="{FF2B5EF4-FFF2-40B4-BE49-F238E27FC236}">
                <a16:creationId xmlns:a16="http://schemas.microsoft.com/office/drawing/2014/main" id="{EEF90905-61DD-7573-FB83-64447E29ABB1}"/>
              </a:ext>
            </a:extLst>
          </p:cNvPr>
          <p:cNvSpPr>
            <a:spLocks noGrp="1"/>
          </p:cNvSpPr>
          <p:nvPr>
            <p:ph type="sldNum" sz="quarter" idx="12"/>
          </p:nvPr>
        </p:nvSpPr>
        <p:spPr/>
        <p:txBody>
          <a:bodyPr/>
          <a:lstStyle/>
          <a:p>
            <a:fld id="{26AD20E6-394B-4DF0-96A5-9647FF39C943}" type="slidenum">
              <a:rPr lang="en-IN" smtClean="0"/>
              <a:t>8</a:t>
            </a:fld>
            <a:endParaRPr lang="en-IN"/>
          </a:p>
        </p:txBody>
      </p:sp>
      <p:pic>
        <p:nvPicPr>
          <p:cNvPr id="6" name="Picture 5">
            <a:extLst>
              <a:ext uri="{FF2B5EF4-FFF2-40B4-BE49-F238E27FC236}">
                <a16:creationId xmlns:a16="http://schemas.microsoft.com/office/drawing/2014/main" id="{7CA07901-579C-BFCC-7D89-A24BBE44C4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02569" y="4404210"/>
            <a:ext cx="1441431" cy="678480"/>
          </a:xfrm>
          <a:prstGeom prst="rect">
            <a:avLst/>
          </a:prstGeom>
        </p:spPr>
      </p:pic>
    </p:spTree>
    <p:extLst>
      <p:ext uri="{BB962C8B-B14F-4D97-AF65-F5344CB8AC3E}">
        <p14:creationId xmlns:p14="http://schemas.microsoft.com/office/powerpoint/2010/main" val="2911097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1212490" y="433880"/>
            <a:ext cx="6566315" cy="610821"/>
          </a:xfrm>
        </p:spPr>
        <p:txBody>
          <a:bodyPr>
            <a:noAutofit/>
          </a:bodyPr>
          <a:lstStyle/>
          <a:p>
            <a:pPr algn="ctr"/>
            <a:r>
              <a:rPr lang="en-IN" b="1" dirty="0"/>
              <a:t>Results</a:t>
            </a:r>
          </a:p>
        </p:txBody>
      </p:sp>
      <p:sp>
        <p:nvSpPr>
          <p:cNvPr id="3" name="Content Placeholder 2">
            <a:extLst>
              <a:ext uri="{FF2B5EF4-FFF2-40B4-BE49-F238E27FC236}">
                <a16:creationId xmlns:a16="http://schemas.microsoft.com/office/drawing/2014/main" id="{2DD0E2DC-1F64-6150-E936-2EFC08A56F0F}"/>
              </a:ext>
            </a:extLst>
          </p:cNvPr>
          <p:cNvSpPr>
            <a:spLocks noGrp="1"/>
          </p:cNvSpPr>
          <p:nvPr>
            <p:ph idx="1"/>
          </p:nvPr>
        </p:nvSpPr>
        <p:spPr/>
        <p:txBody>
          <a:bodyPr/>
          <a:lstStyle/>
          <a:p>
            <a:r>
              <a:rPr lang="en-US" sz="1400" dirty="0">
                <a:latin typeface="Times New Roman" panose="02020603050405020304" pitchFamily="18" charset="0"/>
                <a:ea typeface="Calibri" panose="020F0502020204030204" pitchFamily="34" charset="0"/>
              </a:rPr>
              <a:t>A total of 101 healthcare workers completed the survey of whom, 61 were medical doctors, 10 managers, 9 therapists and 21 other professional.</a:t>
            </a:r>
          </a:p>
          <a:p>
            <a:r>
              <a:rPr lang="en-US" sz="1400" dirty="0">
                <a:latin typeface="Times New Roman" panose="02020603050405020304" pitchFamily="18" charset="0"/>
                <a:ea typeface="Calibri" panose="020F0502020204030204" pitchFamily="34" charset="0"/>
              </a:rPr>
              <a:t> </a:t>
            </a:r>
            <a:r>
              <a:rPr lang="en-US" sz="1400" dirty="0">
                <a:latin typeface="Times New Roman" panose="02020603050405020304" pitchFamily="18" charset="0"/>
                <a:ea typeface="Calibri" panose="020F0502020204030204" pitchFamily="34" charset="0"/>
                <a:cs typeface="Mangal" panose="02040503050203030202" pitchFamily="18" charset="0"/>
              </a:rPr>
              <a:t>In the knowledge base section of the survey, 40.6% reported that they had never come across applications of AI in their work, while 32.7% reported that have come across two to four applications of AI in their work.(fig.2) A 36.6% did not know the difference between machine learning and deep learning (fig.3), although 32.7% know both the terms and difference is also clear to them. Furthermore, 52.5% stated using speech recognition or transcription at work rarely, while 24.8% never utilize them. (fig.4)</a:t>
            </a:r>
            <a:endParaRPr lang="en-IN" sz="1400" dirty="0">
              <a:latin typeface="Calibri" panose="020F0502020204030204" pitchFamily="34" charset="0"/>
              <a:ea typeface="Calibri" panose="020F0502020204030204" pitchFamily="34" charset="0"/>
              <a:cs typeface="Mangal" panose="02040503050203030202" pitchFamily="18" charset="0"/>
            </a:endParaRPr>
          </a:p>
          <a:p>
            <a:endParaRPr lang="en-IN" dirty="0"/>
          </a:p>
        </p:txBody>
      </p:sp>
      <p:sp>
        <p:nvSpPr>
          <p:cNvPr id="4" name="Slide Number Placeholder 3">
            <a:extLst>
              <a:ext uri="{FF2B5EF4-FFF2-40B4-BE49-F238E27FC236}">
                <a16:creationId xmlns:a16="http://schemas.microsoft.com/office/drawing/2014/main" id="{6849D843-D489-0698-8F13-E18D7AC34CCE}"/>
              </a:ext>
            </a:extLst>
          </p:cNvPr>
          <p:cNvSpPr>
            <a:spLocks noGrp="1"/>
          </p:cNvSpPr>
          <p:nvPr>
            <p:ph type="sldNum" sz="quarter" idx="12"/>
          </p:nvPr>
        </p:nvSpPr>
        <p:spPr/>
        <p:txBody>
          <a:bodyPr/>
          <a:lstStyle/>
          <a:p>
            <a:fld id="{26AD20E6-394B-4DF0-96A5-9647FF39C943}" type="slidenum">
              <a:rPr lang="en-IN" smtClean="0"/>
              <a:t>9</a:t>
            </a:fld>
            <a:endParaRPr lang="en-IN"/>
          </a:p>
        </p:txBody>
      </p:sp>
      <p:pic>
        <p:nvPicPr>
          <p:cNvPr id="6" name="Picture 5">
            <a:extLst>
              <a:ext uri="{FF2B5EF4-FFF2-40B4-BE49-F238E27FC236}">
                <a16:creationId xmlns:a16="http://schemas.microsoft.com/office/drawing/2014/main" id="{CC7E35C9-8D50-F7CA-E6F1-C10B29E0AE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731" y="4251505"/>
            <a:ext cx="1697505" cy="799014"/>
          </a:xfrm>
          <a:prstGeom prst="rect">
            <a:avLst/>
          </a:prstGeom>
        </p:spPr>
      </p:pic>
      <p:pic>
        <p:nvPicPr>
          <p:cNvPr id="7" name="Picture 6">
            <a:extLst>
              <a:ext uri="{FF2B5EF4-FFF2-40B4-BE49-F238E27FC236}">
                <a16:creationId xmlns:a16="http://schemas.microsoft.com/office/drawing/2014/main" id="{2B10A7D2-EF99-4C20-8AF2-46B0271E21F4}"/>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34130" y="3141703"/>
            <a:ext cx="3720941" cy="1854518"/>
          </a:xfrm>
          <a:prstGeom prst="rect">
            <a:avLst/>
          </a:prstGeom>
          <a:noFill/>
          <a:ln>
            <a:noFill/>
          </a:ln>
        </p:spPr>
      </p:pic>
    </p:spTree>
    <p:extLst>
      <p:ext uri="{BB962C8B-B14F-4D97-AF65-F5344CB8AC3E}">
        <p14:creationId xmlns:p14="http://schemas.microsoft.com/office/powerpoint/2010/main" val="18238026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2472</Words>
  <Application>Microsoft Office PowerPoint</Application>
  <PresentationFormat>On-screen Show (16:9)</PresentationFormat>
  <Paragraphs>88</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Times New Roman</vt:lpstr>
      <vt:lpstr>Office Theme</vt:lpstr>
      <vt:lpstr>Perceptions of Artificial Intelligence  among healthcare staff InnovatioCuris</vt:lpstr>
      <vt:lpstr>Screenshot of Approval</vt:lpstr>
      <vt:lpstr>Introduction</vt:lpstr>
      <vt:lpstr>Introduction </vt:lpstr>
      <vt:lpstr>Review Of Literature</vt:lpstr>
      <vt:lpstr>Objectives</vt:lpstr>
      <vt:lpstr>Methodology</vt:lpstr>
      <vt:lpstr>Methodology</vt:lpstr>
      <vt:lpstr>Results</vt:lpstr>
      <vt:lpstr>Results</vt:lpstr>
      <vt:lpstr>Results</vt:lpstr>
      <vt:lpstr>Discussion</vt:lpstr>
      <vt:lpstr>Discussion</vt:lpstr>
      <vt:lpstr>Limitations of the Study</vt:lpstr>
      <vt:lpstr>Conclusion</vt:lpstr>
      <vt:lpstr>References</vt:lpstr>
      <vt:lpstr>Thank You</vt:lpstr>
      <vt:lpstr>Dissertation Experiences</vt:lpstr>
      <vt:lpstr>Pictorial Journey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2017-08-01T15:40:51Z</dcterms:created>
  <dcterms:modified xsi:type="dcterms:W3CDTF">2022-12-26T10:13:50Z</dcterms:modified>
</cp:coreProperties>
</file>