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6" r:id="rId3"/>
    <p:sldId id="258" r:id="rId4"/>
    <p:sldId id="275" r:id="rId5"/>
    <p:sldId id="276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2" r:id="rId19"/>
    <p:sldId id="274" r:id="rId20"/>
    <p:sldId id="27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6" d="100"/>
          <a:sy n="76" d="100"/>
        </p:scale>
        <p:origin x="-1842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%20Laptop\Desktop\DESSERTATION\TA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%20Laptop\Desktop\DESSERTATION\TAT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HP%20Laptop\Desktop\DESSERTATION\TAT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HP%20Laptop\Desktop\DESSERTATION\TAT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HP%20Laptop\Desktop\DESSERTATION\TA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Sheet6!$B$2</c:f>
              <c:strCache>
                <c:ptCount val="1"/>
                <c:pt idx="0">
                  <c:v>NO. OF PATIENTS</c:v>
                </c:pt>
              </c:strCache>
            </c:strRef>
          </c:tx>
          <c:dPt>
            <c:idx val="1"/>
            <c:bubble3D val="0"/>
            <c:spPr>
              <a:solidFill>
                <a:srgbClr val="00B0F0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Sheet6!$A$3:$A$4</c:f>
              <c:strCache>
                <c:ptCount val="2"/>
                <c:pt idx="0">
                  <c:v>DILATED</c:v>
                </c:pt>
                <c:pt idx="1">
                  <c:v>NON- DILATED</c:v>
                </c:pt>
              </c:strCache>
            </c:strRef>
          </c:cat>
          <c:val>
            <c:numRef>
              <c:f>Sheet6!$B$3:$B$4</c:f>
              <c:numCache>
                <c:formatCode>General</c:formatCode>
                <c:ptCount val="2"/>
                <c:pt idx="0">
                  <c:v>85</c:v>
                </c:pt>
                <c:pt idx="1">
                  <c:v>118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16144923291351465"/>
          <c:y val="5.9815942882656646E-2"/>
          <c:w val="0.70916867822767171"/>
          <c:h val="0.11009075511525973"/>
        </c:manualLayout>
      </c:layout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'new,follow up and post op'!$L$2:$N$2</c:f>
              <c:strCache>
                <c:ptCount val="3"/>
                <c:pt idx="0">
                  <c:v>NEW</c:v>
                </c:pt>
                <c:pt idx="1">
                  <c:v>FOLLOWUP</c:v>
                </c:pt>
                <c:pt idx="2">
                  <c:v>POST OP</c:v>
                </c:pt>
              </c:strCache>
            </c:strRef>
          </c:cat>
          <c:val>
            <c:numRef>
              <c:f>'new,follow up and post op'!$L$3:$N$3</c:f>
              <c:numCache>
                <c:formatCode>General</c:formatCode>
                <c:ptCount val="3"/>
                <c:pt idx="0">
                  <c:v>84</c:v>
                </c:pt>
                <c:pt idx="1">
                  <c:v>72</c:v>
                </c:pt>
                <c:pt idx="2">
                  <c:v>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.26647901140324176"/>
          <c:y val="1.9966334977455334E-2"/>
          <c:w val="0.59945362535870994"/>
          <c:h val="0.13005709009271507"/>
        </c:manualLayout>
      </c:layout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8794181598869966E-2"/>
          <c:y val="0.11779665575077196"/>
          <c:w val="0.95120581840112994"/>
          <c:h val="0.8260684879810532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Sheet4!$B$2</c:f>
              <c:strCache>
                <c:ptCount val="1"/>
                <c:pt idx="0">
                  <c:v>Average turnaroundtime</c:v>
                </c:pt>
              </c:strCache>
            </c:strRef>
          </c:tx>
          <c:invertIfNegative val="0"/>
          <c:cat>
            <c:strRef>
              <c:f>Sheet4!$A$3:$A$5</c:f>
              <c:strCache>
                <c:ptCount val="3"/>
                <c:pt idx="0">
                  <c:v>follow up</c:v>
                </c:pt>
                <c:pt idx="1">
                  <c:v>new</c:v>
                </c:pt>
                <c:pt idx="2">
                  <c:v>post op</c:v>
                </c:pt>
              </c:strCache>
            </c:strRef>
          </c:cat>
          <c:val>
            <c:numRef>
              <c:f>Sheet4!$B$3:$B$5</c:f>
              <c:numCache>
                <c:formatCode>General</c:formatCode>
                <c:ptCount val="3"/>
                <c:pt idx="0">
                  <c:v>88</c:v>
                </c:pt>
                <c:pt idx="1">
                  <c:v>89</c:v>
                </c:pt>
                <c:pt idx="2">
                  <c:v>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36366464"/>
        <c:axId val="236376448"/>
        <c:axId val="0"/>
      </c:bar3DChart>
      <c:catAx>
        <c:axId val="2363664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236376448"/>
        <c:crossesAt val="20"/>
        <c:auto val="1"/>
        <c:lblAlgn val="ctr"/>
        <c:lblOffset val="100"/>
        <c:noMultiLvlLbl val="0"/>
      </c:catAx>
      <c:valAx>
        <c:axId val="236376448"/>
        <c:scaling>
          <c:orientation val="minMax"/>
          <c:max val="100"/>
          <c:min val="8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236366464"/>
        <c:crosses val="autoZero"/>
        <c:crossBetween val="between"/>
        <c:majorUnit val="5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Sheet5!$D$2</c:f>
              <c:strCache>
                <c:ptCount val="1"/>
                <c:pt idx="0">
                  <c:v>AVERAGE TURN AROUND TIME</c:v>
                </c:pt>
              </c:strCache>
            </c:strRef>
          </c:tx>
          <c:invertIfNegative val="0"/>
          <c:cat>
            <c:strRef>
              <c:f>Sheet5!$A$3:$A$5</c:f>
              <c:strCache>
                <c:ptCount val="3"/>
                <c:pt idx="0">
                  <c:v>FOLLOW UP</c:v>
                </c:pt>
                <c:pt idx="1">
                  <c:v>NEW</c:v>
                </c:pt>
                <c:pt idx="2">
                  <c:v>POST OP</c:v>
                </c:pt>
              </c:strCache>
            </c:strRef>
          </c:cat>
          <c:val>
            <c:numRef>
              <c:f>Sheet5!$D$3:$D$5</c:f>
              <c:numCache>
                <c:formatCode>General</c:formatCode>
                <c:ptCount val="3"/>
                <c:pt idx="0">
                  <c:v>43</c:v>
                </c:pt>
                <c:pt idx="1">
                  <c:v>43</c:v>
                </c:pt>
                <c:pt idx="2">
                  <c:v>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36411136"/>
        <c:axId val="236412928"/>
        <c:axId val="0"/>
      </c:bar3DChart>
      <c:catAx>
        <c:axId val="2364111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236412928"/>
        <c:crosses val="autoZero"/>
        <c:auto val="1"/>
        <c:lblAlgn val="ctr"/>
        <c:lblOffset val="100"/>
        <c:noMultiLvlLbl val="0"/>
      </c:catAx>
      <c:valAx>
        <c:axId val="236412928"/>
        <c:scaling>
          <c:orientation val="minMax"/>
          <c:max val="45"/>
          <c:min val="4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236411136"/>
        <c:crosses val="autoZero"/>
        <c:crossBetween val="between"/>
        <c:majorUnit val="1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Sheet6!$D$2</c:f>
              <c:strCache>
                <c:ptCount val="1"/>
                <c:pt idx="0">
                  <c:v>AVERAGE  TIME</c:v>
                </c:pt>
              </c:strCache>
            </c:strRef>
          </c:tx>
          <c:invertIfNegative val="0"/>
          <c:cat>
            <c:strRef>
              <c:f>Sheet6!$A$3:$A$4</c:f>
              <c:strCache>
                <c:ptCount val="2"/>
                <c:pt idx="0">
                  <c:v>DILATED</c:v>
                </c:pt>
                <c:pt idx="1">
                  <c:v>NON- DILATED</c:v>
                </c:pt>
              </c:strCache>
            </c:strRef>
          </c:cat>
          <c:val>
            <c:numRef>
              <c:f>Sheet6!$D$3:$D$4</c:f>
              <c:numCache>
                <c:formatCode>General</c:formatCode>
                <c:ptCount val="2"/>
                <c:pt idx="0">
                  <c:v>88</c:v>
                </c:pt>
                <c:pt idx="1">
                  <c:v>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36434944"/>
        <c:axId val="236436480"/>
        <c:axId val="0"/>
      </c:bar3DChart>
      <c:catAx>
        <c:axId val="2364349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236436480"/>
        <c:crosses val="autoZero"/>
        <c:auto val="1"/>
        <c:lblAlgn val="ctr"/>
        <c:lblOffset val="100"/>
        <c:noMultiLvlLbl val="0"/>
      </c:catAx>
      <c:valAx>
        <c:axId val="236436480"/>
        <c:scaling>
          <c:orientation val="minMax"/>
          <c:max val="100"/>
          <c:min val="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236434944"/>
        <c:crosses val="autoZero"/>
        <c:crossBetween val="between"/>
        <c:majorUnit val="10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6C4031-C52B-44C8-9AB6-07BD0052D4BC}" type="doc">
      <dgm:prSet loTypeId="urn:microsoft.com/office/officeart/2005/8/layout/bProcess4" loCatId="process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IN"/>
        </a:p>
      </dgm:t>
    </dgm:pt>
    <dgm:pt modelId="{03BFF059-1AB7-4E08-BB49-CCF3DB6430B6}">
      <dgm:prSet phldrT="[Text]" custT="1"/>
      <dgm:spPr>
        <a:solidFill>
          <a:schemeClr val="accent4"/>
        </a:solidFill>
      </dgm:spPr>
      <dgm:t>
        <a:bodyPr/>
        <a:lstStyle/>
        <a:p>
          <a:r>
            <a:rPr lang="en-IN" sz="2000" dirty="0">
              <a:solidFill>
                <a:schemeClr val="tx1"/>
              </a:solidFill>
            </a:rPr>
            <a:t>(A) </a:t>
          </a:r>
          <a:r>
            <a:rPr lang="en-IN" sz="2000" dirty="0" smtClean="0">
              <a:solidFill>
                <a:schemeClr val="tx1"/>
              </a:solidFill>
            </a:rPr>
            <a:t>Patient check-in</a:t>
          </a:r>
          <a:endParaRPr lang="en-IN" sz="2000" dirty="0">
            <a:solidFill>
              <a:schemeClr val="tx1"/>
            </a:solidFill>
          </a:endParaRPr>
        </a:p>
      </dgm:t>
    </dgm:pt>
    <dgm:pt modelId="{42E49A03-A83F-4286-818D-F91F4C7ED9A4}" type="parTrans" cxnId="{A9D0ED8B-D521-44C3-BDDA-71EEF99DBEA8}">
      <dgm:prSet/>
      <dgm:spPr/>
      <dgm:t>
        <a:bodyPr/>
        <a:lstStyle/>
        <a:p>
          <a:endParaRPr lang="en-IN"/>
        </a:p>
      </dgm:t>
    </dgm:pt>
    <dgm:pt modelId="{6162DF35-2492-4B60-9E9A-389FCAE30E1A}" type="sibTrans" cxnId="{A9D0ED8B-D521-44C3-BDDA-71EEF99DBEA8}">
      <dgm:prSet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endParaRPr lang="en-IN" dirty="0"/>
        </a:p>
      </dgm:t>
    </dgm:pt>
    <dgm:pt modelId="{67896E85-917E-4666-A142-B9DFC2E817A7}">
      <dgm:prSet phldrT="[Text]" custT="1"/>
      <dgm:spPr>
        <a:solidFill>
          <a:srgbClr val="F2A276"/>
        </a:solidFill>
      </dgm:spPr>
      <dgm:t>
        <a:bodyPr/>
        <a:lstStyle/>
        <a:p>
          <a:r>
            <a:rPr lang="en-IN" sz="2000" dirty="0" smtClean="0">
              <a:solidFill>
                <a:schemeClr val="tx1"/>
              </a:solidFill>
            </a:rPr>
            <a:t>Drop-2</a:t>
          </a:r>
          <a:endParaRPr lang="en-IN" sz="2000" dirty="0">
            <a:solidFill>
              <a:schemeClr val="tx1"/>
            </a:solidFill>
          </a:endParaRPr>
        </a:p>
      </dgm:t>
    </dgm:pt>
    <dgm:pt modelId="{8E089B45-9DF5-476C-8D0D-D41637984AA6}" type="parTrans" cxnId="{6324E426-BD4D-475C-AB6F-250EDF6B40D5}">
      <dgm:prSet/>
      <dgm:spPr/>
      <dgm:t>
        <a:bodyPr/>
        <a:lstStyle/>
        <a:p>
          <a:endParaRPr lang="en-IN"/>
        </a:p>
      </dgm:t>
    </dgm:pt>
    <dgm:pt modelId="{8DF39062-FC12-4F81-8E60-ECFAC49D46A1}" type="sibTrans" cxnId="{6324E426-BD4D-475C-AB6F-250EDF6B40D5}">
      <dgm:prSet/>
      <dgm:spPr>
        <a:solidFill>
          <a:srgbClr val="FCE4C4"/>
        </a:solidFill>
      </dgm:spPr>
      <dgm:t>
        <a:bodyPr/>
        <a:lstStyle/>
        <a:p>
          <a:endParaRPr lang="en-IN" dirty="0"/>
        </a:p>
      </dgm:t>
    </dgm:pt>
    <dgm:pt modelId="{F673EDF2-5394-4F82-A805-2349664B92D4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IN" sz="2000" dirty="0" smtClean="0">
              <a:solidFill>
                <a:schemeClr val="tx1"/>
              </a:solidFill>
            </a:rPr>
            <a:t>Drop-3</a:t>
          </a:r>
          <a:endParaRPr lang="en-IN" sz="2000" dirty="0">
            <a:solidFill>
              <a:schemeClr val="tx1"/>
            </a:solidFill>
          </a:endParaRPr>
        </a:p>
      </dgm:t>
    </dgm:pt>
    <dgm:pt modelId="{E708D9DA-8174-40B4-B566-4C4A3EC10450}" type="parTrans" cxnId="{2674A1EA-39C0-42A9-AD2D-664E8DAA537F}">
      <dgm:prSet/>
      <dgm:spPr/>
      <dgm:t>
        <a:bodyPr/>
        <a:lstStyle/>
        <a:p>
          <a:endParaRPr lang="en-IN"/>
        </a:p>
      </dgm:t>
    </dgm:pt>
    <dgm:pt modelId="{E1C1C70F-E878-4ECD-88D5-E3F1E0862BAC}" type="sibTrans" cxnId="{2674A1EA-39C0-42A9-AD2D-664E8DAA537F}">
      <dgm:prSet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endParaRPr lang="en-IN" dirty="0"/>
        </a:p>
      </dgm:t>
    </dgm:pt>
    <dgm:pt modelId="{93FD4B16-DFDB-43AC-BDCB-DFFC41BBCF6E}">
      <dgm:prSet phldrT="[Text]" custT="1"/>
      <dgm:spPr>
        <a:solidFill>
          <a:srgbClr val="F2A276"/>
        </a:solidFill>
      </dgm:spPr>
      <dgm:t>
        <a:bodyPr/>
        <a:lstStyle/>
        <a:p>
          <a:r>
            <a:rPr lang="en-IN" sz="2000" dirty="0" smtClean="0">
              <a:solidFill>
                <a:schemeClr val="tx1"/>
              </a:solidFill>
            </a:rPr>
            <a:t>(D) Doctor’s Consultation</a:t>
          </a:r>
          <a:endParaRPr lang="en-IN" sz="2000" dirty="0">
            <a:solidFill>
              <a:schemeClr val="tx1"/>
            </a:solidFill>
          </a:endParaRPr>
        </a:p>
      </dgm:t>
    </dgm:pt>
    <dgm:pt modelId="{52384F34-B4FC-42BD-9F28-4B15FEE6F958}" type="parTrans" cxnId="{5EA5A3BD-7585-4CAD-A8B3-DC6D8523734D}">
      <dgm:prSet/>
      <dgm:spPr/>
      <dgm:t>
        <a:bodyPr/>
        <a:lstStyle/>
        <a:p>
          <a:endParaRPr lang="en-IN"/>
        </a:p>
      </dgm:t>
    </dgm:pt>
    <dgm:pt modelId="{2D52AE44-CC24-4F90-8C89-C69594107A43}" type="sibTrans" cxnId="{5EA5A3BD-7585-4CAD-A8B3-DC6D8523734D}">
      <dgm:prSet/>
      <dgm:spPr>
        <a:solidFill>
          <a:srgbClr val="FCE4C4"/>
        </a:solidFill>
      </dgm:spPr>
      <dgm:t>
        <a:bodyPr/>
        <a:lstStyle/>
        <a:p>
          <a:endParaRPr lang="en-IN" dirty="0"/>
        </a:p>
      </dgm:t>
    </dgm:pt>
    <dgm:pt modelId="{EED86BCA-BFBD-4D7D-870E-F20E4D09F537}">
      <dgm:prSet phldrT="[Text]" custT="1"/>
      <dgm:spPr>
        <a:solidFill>
          <a:schemeClr val="accent5"/>
        </a:solidFill>
      </dgm:spPr>
      <dgm:t>
        <a:bodyPr/>
        <a:lstStyle/>
        <a:p>
          <a:r>
            <a:rPr lang="en-IN" sz="2000" dirty="0" smtClean="0">
              <a:solidFill>
                <a:schemeClr val="tx1"/>
              </a:solidFill>
            </a:rPr>
            <a:t>(E)Patient check-out</a:t>
          </a:r>
        </a:p>
        <a:p>
          <a:endParaRPr lang="en-IN" sz="2000" dirty="0"/>
        </a:p>
      </dgm:t>
    </dgm:pt>
    <dgm:pt modelId="{8F9182E4-ECC0-4A51-8D16-C330277FB495}" type="parTrans" cxnId="{D01FDA3C-1093-4381-A549-A849B1132108}">
      <dgm:prSet/>
      <dgm:spPr/>
      <dgm:t>
        <a:bodyPr/>
        <a:lstStyle/>
        <a:p>
          <a:endParaRPr lang="en-IN"/>
        </a:p>
      </dgm:t>
    </dgm:pt>
    <dgm:pt modelId="{F0861287-3C7A-411D-9928-91101B7261C3}" type="sibTrans" cxnId="{D01FDA3C-1093-4381-A549-A849B1132108}">
      <dgm:prSet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endParaRPr lang="en-IN" dirty="0"/>
        </a:p>
      </dgm:t>
    </dgm:pt>
    <dgm:pt modelId="{05FB0E21-066A-41B9-A56B-0E6D7813B50E}">
      <dgm:prSet phldrT="[Text]" custT="1"/>
      <dgm:spPr>
        <a:solidFill>
          <a:schemeClr val="accent4"/>
        </a:solidFill>
      </dgm:spPr>
      <dgm:t>
        <a:bodyPr/>
        <a:lstStyle/>
        <a:p>
          <a:r>
            <a:rPr lang="en-IN" sz="2000" dirty="0" smtClean="0">
              <a:solidFill>
                <a:schemeClr val="tx1"/>
              </a:solidFill>
            </a:rPr>
            <a:t>(C) Patient gets dilated</a:t>
          </a:r>
          <a:endParaRPr lang="en-IN" sz="2000" dirty="0">
            <a:solidFill>
              <a:schemeClr val="tx1"/>
            </a:solidFill>
          </a:endParaRPr>
        </a:p>
      </dgm:t>
    </dgm:pt>
    <dgm:pt modelId="{7A3D857F-05B7-4B58-85BE-968D0C7BA872}" type="sibTrans" cxnId="{D908BAB9-8990-4184-BA3E-212D2EBEDF71}">
      <dgm:prSet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endParaRPr lang="en-IN" dirty="0"/>
        </a:p>
      </dgm:t>
    </dgm:pt>
    <dgm:pt modelId="{3E17E246-2FC7-413F-9FFB-E662D869B6D1}" type="parTrans" cxnId="{D908BAB9-8990-4184-BA3E-212D2EBEDF71}">
      <dgm:prSet/>
      <dgm:spPr/>
      <dgm:t>
        <a:bodyPr/>
        <a:lstStyle/>
        <a:p>
          <a:endParaRPr lang="en-IN"/>
        </a:p>
      </dgm:t>
    </dgm:pt>
    <dgm:pt modelId="{9577E089-4EAD-4EAD-A4C0-27690DE5F1C0}">
      <dgm:prSet phldrT="[Text]" custT="1"/>
      <dgm:spPr>
        <a:solidFill>
          <a:schemeClr val="accent3"/>
        </a:solidFill>
      </dgm:spPr>
      <dgm:t>
        <a:bodyPr/>
        <a:lstStyle/>
        <a:p>
          <a:r>
            <a:rPr lang="en-IN" sz="2000" dirty="0">
              <a:solidFill>
                <a:schemeClr val="tx1"/>
              </a:solidFill>
            </a:rPr>
            <a:t>(B) </a:t>
          </a:r>
          <a:r>
            <a:rPr lang="en-IN" sz="2000" dirty="0" smtClean="0">
              <a:solidFill>
                <a:schemeClr val="tx1"/>
              </a:solidFill>
            </a:rPr>
            <a:t>Initial examination</a:t>
          </a:r>
          <a:endParaRPr lang="en-IN" sz="2000" dirty="0">
            <a:solidFill>
              <a:schemeClr val="tx1"/>
            </a:solidFill>
          </a:endParaRPr>
        </a:p>
      </dgm:t>
    </dgm:pt>
    <dgm:pt modelId="{384C03E2-54C6-4E7A-A77F-5175FCD276B8}" type="parTrans" cxnId="{DAEA64A6-FEDF-4A6A-ABEE-33972700757B}">
      <dgm:prSet/>
      <dgm:spPr/>
      <dgm:t>
        <a:bodyPr/>
        <a:lstStyle/>
        <a:p>
          <a:endParaRPr lang="en-IN"/>
        </a:p>
      </dgm:t>
    </dgm:pt>
    <dgm:pt modelId="{5ADD13E0-93A6-49E1-AFCB-46991DF741BD}" type="sibTrans" cxnId="{DAEA64A6-FEDF-4A6A-ABEE-33972700757B}">
      <dgm:prSet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endParaRPr lang="en-IN" dirty="0"/>
        </a:p>
      </dgm:t>
    </dgm:pt>
    <dgm:pt modelId="{3382122A-3ADA-4896-B4AB-80F5FA96F573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IN" sz="2000" dirty="0" smtClean="0">
              <a:solidFill>
                <a:schemeClr val="tx1"/>
              </a:solidFill>
            </a:rPr>
            <a:t>Drop-1</a:t>
          </a:r>
          <a:endParaRPr lang="en-IN" sz="2000" dirty="0">
            <a:solidFill>
              <a:schemeClr val="tx1"/>
            </a:solidFill>
          </a:endParaRPr>
        </a:p>
      </dgm:t>
    </dgm:pt>
    <dgm:pt modelId="{FB9EA4CA-724B-490A-8FE7-B96344D14CD4}" type="parTrans" cxnId="{2E8FC356-3426-46B1-B690-265155337FFF}">
      <dgm:prSet/>
      <dgm:spPr/>
      <dgm:t>
        <a:bodyPr/>
        <a:lstStyle/>
        <a:p>
          <a:endParaRPr lang="en-IN"/>
        </a:p>
      </dgm:t>
    </dgm:pt>
    <dgm:pt modelId="{7873886F-2E9B-4054-A821-DBC68BFBFCF5}" type="sibTrans" cxnId="{2E8FC356-3426-46B1-B690-265155337FFF}">
      <dgm:prSet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endParaRPr lang="en-IN" dirty="0"/>
        </a:p>
      </dgm:t>
    </dgm:pt>
    <dgm:pt modelId="{5702AE07-90DA-4F03-BBD1-A182CB2C6AAB}" type="pres">
      <dgm:prSet presAssocID="{2F6C4031-C52B-44C8-9AB6-07BD0052D4BC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C2728C65-6C86-4D08-9DEC-DB2CEE466373}" type="pres">
      <dgm:prSet presAssocID="{03BFF059-1AB7-4E08-BB49-CCF3DB6430B6}" presName="compNode" presStyleCnt="0"/>
      <dgm:spPr/>
    </dgm:pt>
    <dgm:pt modelId="{8B745EEC-6437-4FCA-8317-DEE6E32C9704}" type="pres">
      <dgm:prSet presAssocID="{03BFF059-1AB7-4E08-BB49-CCF3DB6430B6}" presName="dummyConnPt" presStyleCnt="0"/>
      <dgm:spPr/>
    </dgm:pt>
    <dgm:pt modelId="{CCCBC187-BBA3-4D80-A22C-0D37073DB8C0}" type="pres">
      <dgm:prSet presAssocID="{03BFF059-1AB7-4E08-BB49-CCF3DB6430B6}" presName="node" presStyleLbl="node1" presStyleIdx="0" presStyleCnt="8" custScaleX="75083" custScaleY="79772" custLinFactNeighborX="178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4F07AB-DC81-4925-9D2D-CA13F8B7E557}" type="pres">
      <dgm:prSet presAssocID="{6162DF35-2492-4B60-9E9A-389FCAE30E1A}" presName="sibTrans" presStyleLbl="bgSibTrans2D1" presStyleIdx="0" presStyleCnt="7"/>
      <dgm:spPr/>
      <dgm:t>
        <a:bodyPr/>
        <a:lstStyle/>
        <a:p>
          <a:endParaRPr lang="en-US"/>
        </a:p>
      </dgm:t>
    </dgm:pt>
    <dgm:pt modelId="{9BC55168-C336-42B3-8CF0-2C56E3BD4D45}" type="pres">
      <dgm:prSet presAssocID="{9577E089-4EAD-4EAD-A4C0-27690DE5F1C0}" presName="compNode" presStyleCnt="0"/>
      <dgm:spPr/>
    </dgm:pt>
    <dgm:pt modelId="{E4820D5C-8A81-4E55-A166-4520D616A9FA}" type="pres">
      <dgm:prSet presAssocID="{9577E089-4EAD-4EAD-A4C0-27690DE5F1C0}" presName="dummyConnPt" presStyleCnt="0"/>
      <dgm:spPr/>
    </dgm:pt>
    <dgm:pt modelId="{43D77414-7467-4707-8ACA-2582EF1E8B91}" type="pres">
      <dgm:prSet presAssocID="{9577E089-4EAD-4EAD-A4C0-27690DE5F1C0}" presName="node" presStyleLbl="node1" presStyleIdx="1" presStyleCnt="8" custScaleX="75083" custScaleY="78203" custLinFactNeighborX="180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1F1534-04EF-410F-AD57-B9AB0CD9FEAF}" type="pres">
      <dgm:prSet presAssocID="{5ADD13E0-93A6-49E1-AFCB-46991DF741BD}" presName="sibTrans" presStyleLbl="bgSibTrans2D1" presStyleIdx="1" presStyleCnt="7"/>
      <dgm:spPr/>
      <dgm:t>
        <a:bodyPr/>
        <a:lstStyle/>
        <a:p>
          <a:endParaRPr lang="en-US"/>
        </a:p>
      </dgm:t>
    </dgm:pt>
    <dgm:pt modelId="{6DEF072D-8392-4F41-BEF1-1AAF4FF72BA8}" type="pres">
      <dgm:prSet presAssocID="{05FB0E21-066A-41B9-A56B-0E6D7813B50E}" presName="compNode" presStyleCnt="0"/>
      <dgm:spPr/>
    </dgm:pt>
    <dgm:pt modelId="{F31944DE-4545-4F58-BD36-E030423A3CFD}" type="pres">
      <dgm:prSet presAssocID="{05FB0E21-066A-41B9-A56B-0E6D7813B50E}" presName="dummyConnPt" presStyleCnt="0"/>
      <dgm:spPr/>
    </dgm:pt>
    <dgm:pt modelId="{641C9E37-8027-4897-A653-B0B7CD8F3362}" type="pres">
      <dgm:prSet presAssocID="{05FB0E21-066A-41B9-A56B-0E6D7813B50E}" presName="node" presStyleLbl="node1" presStyleIdx="2" presStyleCnt="8" custScaleX="68452" custScaleY="78453" custLinFactNeighborX="195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A9B6C7-835B-4352-8705-F60CEF902578}" type="pres">
      <dgm:prSet presAssocID="{7A3D857F-05B7-4B58-85BE-968D0C7BA872}" presName="sibTrans" presStyleLbl="bgSibTrans2D1" presStyleIdx="2" presStyleCnt="7" custAng="44421" custLinFactNeighborX="15155" custLinFactNeighborY="73401"/>
      <dgm:spPr/>
      <dgm:t>
        <a:bodyPr/>
        <a:lstStyle/>
        <a:p>
          <a:endParaRPr lang="en-US"/>
        </a:p>
      </dgm:t>
    </dgm:pt>
    <dgm:pt modelId="{5F8E36CA-42C5-48ED-91C3-47E92CD5F20F}" type="pres">
      <dgm:prSet presAssocID="{3382122A-3ADA-4896-B4AB-80F5FA96F573}" presName="compNode" presStyleCnt="0"/>
      <dgm:spPr/>
    </dgm:pt>
    <dgm:pt modelId="{23301162-4EFA-4630-81D7-0E7D7036B67C}" type="pres">
      <dgm:prSet presAssocID="{3382122A-3ADA-4896-B4AB-80F5FA96F573}" presName="dummyConnPt" presStyleCnt="0"/>
      <dgm:spPr/>
    </dgm:pt>
    <dgm:pt modelId="{A17F1CF2-B7B3-433C-B879-F9BC8E5F277F}" type="pres">
      <dgm:prSet presAssocID="{3382122A-3ADA-4896-B4AB-80F5FA96F573}" presName="node" presStyleLbl="node1" presStyleIdx="3" presStyleCnt="8" custScaleX="55070" custScaleY="68197" custLinFactNeighborX="15382" custLinFactNeighborY="-81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6274A5-012B-428F-A25B-DCB46FE58D31}" type="pres">
      <dgm:prSet presAssocID="{7873886F-2E9B-4054-A821-DBC68BFBFCF5}" presName="sibTrans" presStyleLbl="bgSibTrans2D1" presStyleIdx="3" presStyleCnt="7" custAng="21525748" custLinFactY="30985" custLinFactNeighborX="38617" custLinFactNeighborY="100000"/>
      <dgm:spPr/>
      <dgm:t>
        <a:bodyPr/>
        <a:lstStyle/>
        <a:p>
          <a:endParaRPr lang="en-US"/>
        </a:p>
      </dgm:t>
    </dgm:pt>
    <dgm:pt modelId="{A7A45D0F-87E5-460C-ABB0-9279D0C7A0C8}" type="pres">
      <dgm:prSet presAssocID="{67896E85-917E-4666-A142-B9DFC2E817A7}" presName="compNode" presStyleCnt="0"/>
      <dgm:spPr/>
    </dgm:pt>
    <dgm:pt modelId="{A18182B1-3C8F-4797-BFD0-EBF459236339}" type="pres">
      <dgm:prSet presAssocID="{67896E85-917E-4666-A142-B9DFC2E817A7}" presName="dummyConnPt" presStyleCnt="0"/>
      <dgm:spPr/>
    </dgm:pt>
    <dgm:pt modelId="{CD2BA54B-E43B-4D3A-B6B1-DBEB888698AD}" type="pres">
      <dgm:prSet presAssocID="{67896E85-917E-4666-A142-B9DFC2E817A7}" presName="node" presStyleLbl="node1" presStyleIdx="4" presStyleCnt="8" custScaleX="58588" custScaleY="72128" custLinFactNeighborX="15155" custLinFactNeighborY="-43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1BCA6D-805B-442F-B10A-BBBAFB5CA4AF}" type="pres">
      <dgm:prSet presAssocID="{8DF39062-FC12-4F81-8E60-ECFAC49D46A1}" presName="sibTrans" presStyleLbl="bgSibTrans2D1" presStyleIdx="4" presStyleCnt="7" custAng="10754699" custLinFactNeighborX="26954" custLinFactNeighborY="33234"/>
      <dgm:spPr/>
      <dgm:t>
        <a:bodyPr/>
        <a:lstStyle/>
        <a:p>
          <a:endParaRPr lang="en-US"/>
        </a:p>
      </dgm:t>
    </dgm:pt>
    <dgm:pt modelId="{F6E28604-1109-4200-9C28-F3222C5F0DBB}" type="pres">
      <dgm:prSet presAssocID="{F673EDF2-5394-4F82-A805-2349664B92D4}" presName="compNode" presStyleCnt="0"/>
      <dgm:spPr/>
    </dgm:pt>
    <dgm:pt modelId="{7B2190B9-1CD4-42AE-86E5-BF39737F9F0F}" type="pres">
      <dgm:prSet presAssocID="{F673EDF2-5394-4F82-A805-2349664B92D4}" presName="dummyConnPt" presStyleCnt="0"/>
      <dgm:spPr/>
    </dgm:pt>
    <dgm:pt modelId="{DE16CD56-A4FB-436C-8069-8A9872493288}" type="pres">
      <dgm:prSet presAssocID="{F673EDF2-5394-4F82-A805-2349664B92D4}" presName="node" presStyleLbl="node1" presStyleIdx="5" presStyleCnt="8" custScaleX="53989" custScaleY="81967" custLinFactNeighborX="14756" custLinFactNeighborY="-14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D9FBC1-59AC-4C47-BD38-0A78B6DADC71}" type="pres">
      <dgm:prSet presAssocID="{E1C1C70F-E878-4ECD-88D5-E3F1E0862BAC}" presName="sibTrans" presStyleLbl="bgSibTrans2D1" presStyleIdx="5" presStyleCnt="7" custAng="139902" custLinFactNeighborX="17533" custLinFactNeighborY="56978"/>
      <dgm:spPr/>
      <dgm:t>
        <a:bodyPr/>
        <a:lstStyle/>
        <a:p>
          <a:endParaRPr lang="en-US"/>
        </a:p>
      </dgm:t>
    </dgm:pt>
    <dgm:pt modelId="{E753DBEB-A968-4EB7-B955-DF525714A9CE}" type="pres">
      <dgm:prSet presAssocID="{93FD4B16-DFDB-43AC-BDCB-DFFC41BBCF6E}" presName="compNode" presStyleCnt="0"/>
      <dgm:spPr/>
    </dgm:pt>
    <dgm:pt modelId="{121DFFE4-A3BE-4B10-B739-F2DAB6DFE712}" type="pres">
      <dgm:prSet presAssocID="{93FD4B16-DFDB-43AC-BDCB-DFFC41BBCF6E}" presName="dummyConnPt" presStyleCnt="0"/>
      <dgm:spPr/>
    </dgm:pt>
    <dgm:pt modelId="{8BD95B71-1C70-4DC5-BD30-51FADAB5B0C8}" type="pres">
      <dgm:prSet presAssocID="{93FD4B16-DFDB-43AC-BDCB-DFFC41BBCF6E}" presName="node" presStyleLbl="node1" presStyleIdx="6" presStyleCnt="8" custScaleX="82518" custScaleY="665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A21B62-B793-49D8-8597-233F283AE6FD}" type="pres">
      <dgm:prSet presAssocID="{2D52AE44-CC24-4F90-8C89-C69594107A43}" presName="sibTrans" presStyleLbl="bgSibTrans2D1" presStyleIdx="6" presStyleCnt="7"/>
      <dgm:spPr/>
      <dgm:t>
        <a:bodyPr/>
        <a:lstStyle/>
        <a:p>
          <a:endParaRPr lang="en-US"/>
        </a:p>
      </dgm:t>
    </dgm:pt>
    <dgm:pt modelId="{E346D973-F8C9-45E3-8BA2-F5276A4BC68C}" type="pres">
      <dgm:prSet presAssocID="{EED86BCA-BFBD-4D7D-870E-F20E4D09F537}" presName="compNode" presStyleCnt="0"/>
      <dgm:spPr/>
    </dgm:pt>
    <dgm:pt modelId="{ECCF3F5D-F773-49E3-A7B5-1188969A9865}" type="pres">
      <dgm:prSet presAssocID="{EED86BCA-BFBD-4D7D-870E-F20E4D09F537}" presName="dummyConnPt" presStyleCnt="0"/>
      <dgm:spPr/>
    </dgm:pt>
    <dgm:pt modelId="{6799C18F-F025-4CC6-A29F-66AA8EC8941D}" type="pres">
      <dgm:prSet presAssocID="{EED86BCA-BFBD-4D7D-870E-F20E4D09F537}" presName="node" presStyleLbl="node1" presStyleIdx="7" presStyleCnt="8" custScaleX="72722" custScaleY="748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674A1EA-39C0-42A9-AD2D-664E8DAA537F}" srcId="{2F6C4031-C52B-44C8-9AB6-07BD0052D4BC}" destId="{F673EDF2-5394-4F82-A805-2349664B92D4}" srcOrd="5" destOrd="0" parTransId="{E708D9DA-8174-40B4-B566-4C4A3EC10450}" sibTransId="{E1C1C70F-E878-4ECD-88D5-E3F1E0862BAC}"/>
    <dgm:cxn modelId="{FD814452-4B09-413E-A6BD-9196AFE0AABF}" type="presOf" srcId="{3382122A-3ADA-4896-B4AB-80F5FA96F573}" destId="{A17F1CF2-B7B3-433C-B879-F9BC8E5F277F}" srcOrd="0" destOrd="0" presId="urn:microsoft.com/office/officeart/2005/8/layout/bProcess4"/>
    <dgm:cxn modelId="{B52F2FF8-67C0-47A6-9399-536AB54E97F6}" type="presOf" srcId="{7A3D857F-05B7-4B58-85BE-968D0C7BA872}" destId="{AEA9B6C7-835B-4352-8705-F60CEF902578}" srcOrd="0" destOrd="0" presId="urn:microsoft.com/office/officeart/2005/8/layout/bProcess4"/>
    <dgm:cxn modelId="{D908BAB9-8990-4184-BA3E-212D2EBEDF71}" srcId="{2F6C4031-C52B-44C8-9AB6-07BD0052D4BC}" destId="{05FB0E21-066A-41B9-A56B-0E6D7813B50E}" srcOrd="2" destOrd="0" parTransId="{3E17E246-2FC7-413F-9FFB-E662D869B6D1}" sibTransId="{7A3D857F-05B7-4B58-85BE-968D0C7BA872}"/>
    <dgm:cxn modelId="{3E97EF37-E9C8-405C-BEB5-6176455FFCCD}" type="presOf" srcId="{EED86BCA-BFBD-4D7D-870E-F20E4D09F537}" destId="{6799C18F-F025-4CC6-A29F-66AA8EC8941D}" srcOrd="0" destOrd="0" presId="urn:microsoft.com/office/officeart/2005/8/layout/bProcess4"/>
    <dgm:cxn modelId="{0527A875-D7BA-4059-BB49-E760703DBF55}" type="presOf" srcId="{05FB0E21-066A-41B9-A56B-0E6D7813B50E}" destId="{641C9E37-8027-4897-A653-B0B7CD8F3362}" srcOrd="0" destOrd="0" presId="urn:microsoft.com/office/officeart/2005/8/layout/bProcess4"/>
    <dgm:cxn modelId="{A0D8A859-2AF2-447F-BA67-09B9EB35A87B}" type="presOf" srcId="{9577E089-4EAD-4EAD-A4C0-27690DE5F1C0}" destId="{43D77414-7467-4707-8ACA-2582EF1E8B91}" srcOrd="0" destOrd="0" presId="urn:microsoft.com/office/officeart/2005/8/layout/bProcess4"/>
    <dgm:cxn modelId="{9CCE38F2-0079-4F6A-A30C-3C2B0D6C6E58}" type="presOf" srcId="{2F6C4031-C52B-44C8-9AB6-07BD0052D4BC}" destId="{5702AE07-90DA-4F03-BBD1-A182CB2C6AAB}" srcOrd="0" destOrd="0" presId="urn:microsoft.com/office/officeart/2005/8/layout/bProcess4"/>
    <dgm:cxn modelId="{6324E426-BD4D-475C-AB6F-250EDF6B40D5}" srcId="{2F6C4031-C52B-44C8-9AB6-07BD0052D4BC}" destId="{67896E85-917E-4666-A142-B9DFC2E817A7}" srcOrd="4" destOrd="0" parTransId="{8E089B45-9DF5-476C-8D0D-D41637984AA6}" sibTransId="{8DF39062-FC12-4F81-8E60-ECFAC49D46A1}"/>
    <dgm:cxn modelId="{A9D0ED8B-D521-44C3-BDDA-71EEF99DBEA8}" srcId="{2F6C4031-C52B-44C8-9AB6-07BD0052D4BC}" destId="{03BFF059-1AB7-4E08-BB49-CCF3DB6430B6}" srcOrd="0" destOrd="0" parTransId="{42E49A03-A83F-4286-818D-F91F4C7ED9A4}" sibTransId="{6162DF35-2492-4B60-9E9A-389FCAE30E1A}"/>
    <dgm:cxn modelId="{05CA04AA-44D0-4718-B4D3-8ED1473E3218}" type="presOf" srcId="{F673EDF2-5394-4F82-A805-2349664B92D4}" destId="{DE16CD56-A4FB-436C-8069-8A9872493288}" srcOrd="0" destOrd="0" presId="urn:microsoft.com/office/officeart/2005/8/layout/bProcess4"/>
    <dgm:cxn modelId="{2E8FC356-3426-46B1-B690-265155337FFF}" srcId="{2F6C4031-C52B-44C8-9AB6-07BD0052D4BC}" destId="{3382122A-3ADA-4896-B4AB-80F5FA96F573}" srcOrd="3" destOrd="0" parTransId="{FB9EA4CA-724B-490A-8FE7-B96344D14CD4}" sibTransId="{7873886F-2E9B-4054-A821-DBC68BFBFCF5}"/>
    <dgm:cxn modelId="{322DCC25-80FA-49FB-BDB1-238867067518}" type="presOf" srcId="{5ADD13E0-93A6-49E1-AFCB-46991DF741BD}" destId="{9C1F1534-04EF-410F-AD57-B9AB0CD9FEAF}" srcOrd="0" destOrd="0" presId="urn:microsoft.com/office/officeart/2005/8/layout/bProcess4"/>
    <dgm:cxn modelId="{8DFCDFFC-1BAF-45B3-8476-677D109BD9D4}" type="presOf" srcId="{93FD4B16-DFDB-43AC-BDCB-DFFC41BBCF6E}" destId="{8BD95B71-1C70-4DC5-BD30-51FADAB5B0C8}" srcOrd="0" destOrd="0" presId="urn:microsoft.com/office/officeart/2005/8/layout/bProcess4"/>
    <dgm:cxn modelId="{87E6F52F-1809-47EE-9061-E0408E2D74C9}" type="presOf" srcId="{03BFF059-1AB7-4E08-BB49-CCF3DB6430B6}" destId="{CCCBC187-BBA3-4D80-A22C-0D37073DB8C0}" srcOrd="0" destOrd="0" presId="urn:microsoft.com/office/officeart/2005/8/layout/bProcess4"/>
    <dgm:cxn modelId="{82A00D6E-6D42-48C4-8AFA-F9B35AEADB55}" type="presOf" srcId="{E1C1C70F-E878-4ECD-88D5-E3F1E0862BAC}" destId="{F8D9FBC1-59AC-4C47-BD38-0A78B6DADC71}" srcOrd="0" destOrd="0" presId="urn:microsoft.com/office/officeart/2005/8/layout/bProcess4"/>
    <dgm:cxn modelId="{FD1315D0-2428-46F4-9243-065E11D128C0}" type="presOf" srcId="{6162DF35-2492-4B60-9E9A-389FCAE30E1A}" destId="{A54F07AB-DC81-4925-9D2D-CA13F8B7E557}" srcOrd="0" destOrd="0" presId="urn:microsoft.com/office/officeart/2005/8/layout/bProcess4"/>
    <dgm:cxn modelId="{703BA339-50F5-4C63-A724-98DC926967DD}" type="presOf" srcId="{7873886F-2E9B-4054-A821-DBC68BFBFCF5}" destId="{7A6274A5-012B-428F-A25B-DCB46FE58D31}" srcOrd="0" destOrd="0" presId="urn:microsoft.com/office/officeart/2005/8/layout/bProcess4"/>
    <dgm:cxn modelId="{121BE4D6-D308-42F3-8C78-ED23E863BCB1}" type="presOf" srcId="{67896E85-917E-4666-A142-B9DFC2E817A7}" destId="{CD2BA54B-E43B-4D3A-B6B1-DBEB888698AD}" srcOrd="0" destOrd="0" presId="urn:microsoft.com/office/officeart/2005/8/layout/bProcess4"/>
    <dgm:cxn modelId="{B0BA77BD-1FC0-4EB8-A011-A5395B5FB9F5}" type="presOf" srcId="{8DF39062-FC12-4F81-8E60-ECFAC49D46A1}" destId="{4C1BCA6D-805B-442F-B10A-BBBAFB5CA4AF}" srcOrd="0" destOrd="0" presId="urn:microsoft.com/office/officeart/2005/8/layout/bProcess4"/>
    <dgm:cxn modelId="{DAEA64A6-FEDF-4A6A-ABEE-33972700757B}" srcId="{2F6C4031-C52B-44C8-9AB6-07BD0052D4BC}" destId="{9577E089-4EAD-4EAD-A4C0-27690DE5F1C0}" srcOrd="1" destOrd="0" parTransId="{384C03E2-54C6-4E7A-A77F-5175FCD276B8}" sibTransId="{5ADD13E0-93A6-49E1-AFCB-46991DF741BD}"/>
    <dgm:cxn modelId="{5EA5A3BD-7585-4CAD-A8B3-DC6D8523734D}" srcId="{2F6C4031-C52B-44C8-9AB6-07BD0052D4BC}" destId="{93FD4B16-DFDB-43AC-BDCB-DFFC41BBCF6E}" srcOrd="6" destOrd="0" parTransId="{52384F34-B4FC-42BD-9F28-4B15FEE6F958}" sibTransId="{2D52AE44-CC24-4F90-8C89-C69594107A43}"/>
    <dgm:cxn modelId="{BA455A4B-62DE-44DF-8544-8B06D896F605}" type="presOf" srcId="{2D52AE44-CC24-4F90-8C89-C69594107A43}" destId="{FDA21B62-B793-49D8-8597-233F283AE6FD}" srcOrd="0" destOrd="0" presId="urn:microsoft.com/office/officeart/2005/8/layout/bProcess4"/>
    <dgm:cxn modelId="{D01FDA3C-1093-4381-A549-A849B1132108}" srcId="{2F6C4031-C52B-44C8-9AB6-07BD0052D4BC}" destId="{EED86BCA-BFBD-4D7D-870E-F20E4D09F537}" srcOrd="7" destOrd="0" parTransId="{8F9182E4-ECC0-4A51-8D16-C330277FB495}" sibTransId="{F0861287-3C7A-411D-9928-91101B7261C3}"/>
    <dgm:cxn modelId="{C4FC9B47-B66D-4590-8DC4-AA1F1D5866CA}" type="presParOf" srcId="{5702AE07-90DA-4F03-BBD1-A182CB2C6AAB}" destId="{C2728C65-6C86-4D08-9DEC-DB2CEE466373}" srcOrd="0" destOrd="0" presId="urn:microsoft.com/office/officeart/2005/8/layout/bProcess4"/>
    <dgm:cxn modelId="{700694EB-021E-45C6-AE81-A86639031376}" type="presParOf" srcId="{C2728C65-6C86-4D08-9DEC-DB2CEE466373}" destId="{8B745EEC-6437-4FCA-8317-DEE6E32C9704}" srcOrd="0" destOrd="0" presId="urn:microsoft.com/office/officeart/2005/8/layout/bProcess4"/>
    <dgm:cxn modelId="{89CF36AE-9AAA-4E2D-A1C5-1ABEA8F5775D}" type="presParOf" srcId="{C2728C65-6C86-4D08-9DEC-DB2CEE466373}" destId="{CCCBC187-BBA3-4D80-A22C-0D37073DB8C0}" srcOrd="1" destOrd="0" presId="urn:microsoft.com/office/officeart/2005/8/layout/bProcess4"/>
    <dgm:cxn modelId="{93449E84-F067-4530-B364-9C43995CAF2F}" type="presParOf" srcId="{5702AE07-90DA-4F03-BBD1-A182CB2C6AAB}" destId="{A54F07AB-DC81-4925-9D2D-CA13F8B7E557}" srcOrd="1" destOrd="0" presId="urn:microsoft.com/office/officeart/2005/8/layout/bProcess4"/>
    <dgm:cxn modelId="{FD1C7FBA-8239-4116-9900-6FD7A20A4724}" type="presParOf" srcId="{5702AE07-90DA-4F03-BBD1-A182CB2C6AAB}" destId="{9BC55168-C336-42B3-8CF0-2C56E3BD4D45}" srcOrd="2" destOrd="0" presId="urn:microsoft.com/office/officeart/2005/8/layout/bProcess4"/>
    <dgm:cxn modelId="{1605EE2F-24B3-44A1-85E2-50FCD43CEB59}" type="presParOf" srcId="{9BC55168-C336-42B3-8CF0-2C56E3BD4D45}" destId="{E4820D5C-8A81-4E55-A166-4520D616A9FA}" srcOrd="0" destOrd="0" presId="urn:microsoft.com/office/officeart/2005/8/layout/bProcess4"/>
    <dgm:cxn modelId="{85CDE68A-6F3E-496B-87BA-A15961DB0A01}" type="presParOf" srcId="{9BC55168-C336-42B3-8CF0-2C56E3BD4D45}" destId="{43D77414-7467-4707-8ACA-2582EF1E8B91}" srcOrd="1" destOrd="0" presId="urn:microsoft.com/office/officeart/2005/8/layout/bProcess4"/>
    <dgm:cxn modelId="{2A1D66D4-06F2-4186-BCDE-BE9B3972ABCF}" type="presParOf" srcId="{5702AE07-90DA-4F03-BBD1-A182CB2C6AAB}" destId="{9C1F1534-04EF-410F-AD57-B9AB0CD9FEAF}" srcOrd="3" destOrd="0" presId="urn:microsoft.com/office/officeart/2005/8/layout/bProcess4"/>
    <dgm:cxn modelId="{C1BA80B5-AC43-4E52-A3EE-13A5C0DC6655}" type="presParOf" srcId="{5702AE07-90DA-4F03-BBD1-A182CB2C6AAB}" destId="{6DEF072D-8392-4F41-BEF1-1AAF4FF72BA8}" srcOrd="4" destOrd="0" presId="urn:microsoft.com/office/officeart/2005/8/layout/bProcess4"/>
    <dgm:cxn modelId="{D0B7D85A-7EF4-4E25-BFBC-152061E50B1D}" type="presParOf" srcId="{6DEF072D-8392-4F41-BEF1-1AAF4FF72BA8}" destId="{F31944DE-4545-4F58-BD36-E030423A3CFD}" srcOrd="0" destOrd="0" presId="urn:microsoft.com/office/officeart/2005/8/layout/bProcess4"/>
    <dgm:cxn modelId="{A39EA7FD-B9AE-40D5-A386-D52B3EC1784D}" type="presParOf" srcId="{6DEF072D-8392-4F41-BEF1-1AAF4FF72BA8}" destId="{641C9E37-8027-4897-A653-B0B7CD8F3362}" srcOrd="1" destOrd="0" presId="urn:microsoft.com/office/officeart/2005/8/layout/bProcess4"/>
    <dgm:cxn modelId="{1315BC86-770B-4232-8D7C-3F2B68DC774F}" type="presParOf" srcId="{5702AE07-90DA-4F03-BBD1-A182CB2C6AAB}" destId="{AEA9B6C7-835B-4352-8705-F60CEF902578}" srcOrd="5" destOrd="0" presId="urn:microsoft.com/office/officeart/2005/8/layout/bProcess4"/>
    <dgm:cxn modelId="{C2628D94-B68C-4A5B-A0FC-1B47A8D53594}" type="presParOf" srcId="{5702AE07-90DA-4F03-BBD1-A182CB2C6AAB}" destId="{5F8E36CA-42C5-48ED-91C3-47E92CD5F20F}" srcOrd="6" destOrd="0" presId="urn:microsoft.com/office/officeart/2005/8/layout/bProcess4"/>
    <dgm:cxn modelId="{4AC3EEC8-D4D4-48B5-BFB4-2C54FF9186C0}" type="presParOf" srcId="{5F8E36CA-42C5-48ED-91C3-47E92CD5F20F}" destId="{23301162-4EFA-4630-81D7-0E7D7036B67C}" srcOrd="0" destOrd="0" presId="urn:microsoft.com/office/officeart/2005/8/layout/bProcess4"/>
    <dgm:cxn modelId="{8BB2DFE9-2560-4308-B5B6-0B59F2E8DA7A}" type="presParOf" srcId="{5F8E36CA-42C5-48ED-91C3-47E92CD5F20F}" destId="{A17F1CF2-B7B3-433C-B879-F9BC8E5F277F}" srcOrd="1" destOrd="0" presId="urn:microsoft.com/office/officeart/2005/8/layout/bProcess4"/>
    <dgm:cxn modelId="{2827F832-E50E-4788-9694-9DA066717474}" type="presParOf" srcId="{5702AE07-90DA-4F03-BBD1-A182CB2C6AAB}" destId="{7A6274A5-012B-428F-A25B-DCB46FE58D31}" srcOrd="7" destOrd="0" presId="urn:microsoft.com/office/officeart/2005/8/layout/bProcess4"/>
    <dgm:cxn modelId="{476BF244-6B53-43BF-B2CB-7A7C1D873F2C}" type="presParOf" srcId="{5702AE07-90DA-4F03-BBD1-A182CB2C6AAB}" destId="{A7A45D0F-87E5-460C-ABB0-9279D0C7A0C8}" srcOrd="8" destOrd="0" presId="urn:microsoft.com/office/officeart/2005/8/layout/bProcess4"/>
    <dgm:cxn modelId="{B78FBEEA-D3A1-41AE-BE7B-ABEF2C30C283}" type="presParOf" srcId="{A7A45D0F-87E5-460C-ABB0-9279D0C7A0C8}" destId="{A18182B1-3C8F-4797-BFD0-EBF459236339}" srcOrd="0" destOrd="0" presId="urn:microsoft.com/office/officeart/2005/8/layout/bProcess4"/>
    <dgm:cxn modelId="{9F0D7949-B629-435C-A677-EA6B8DA03286}" type="presParOf" srcId="{A7A45D0F-87E5-460C-ABB0-9279D0C7A0C8}" destId="{CD2BA54B-E43B-4D3A-B6B1-DBEB888698AD}" srcOrd="1" destOrd="0" presId="urn:microsoft.com/office/officeart/2005/8/layout/bProcess4"/>
    <dgm:cxn modelId="{BD9B4A68-68C2-41E8-8106-E4F3D58D3F44}" type="presParOf" srcId="{5702AE07-90DA-4F03-BBD1-A182CB2C6AAB}" destId="{4C1BCA6D-805B-442F-B10A-BBBAFB5CA4AF}" srcOrd="9" destOrd="0" presId="urn:microsoft.com/office/officeart/2005/8/layout/bProcess4"/>
    <dgm:cxn modelId="{78064B9A-B287-447F-AA07-0D32FE116CFB}" type="presParOf" srcId="{5702AE07-90DA-4F03-BBD1-A182CB2C6AAB}" destId="{F6E28604-1109-4200-9C28-F3222C5F0DBB}" srcOrd="10" destOrd="0" presId="urn:microsoft.com/office/officeart/2005/8/layout/bProcess4"/>
    <dgm:cxn modelId="{FD30FC61-E802-4B01-9B80-A7F07D119289}" type="presParOf" srcId="{F6E28604-1109-4200-9C28-F3222C5F0DBB}" destId="{7B2190B9-1CD4-42AE-86E5-BF39737F9F0F}" srcOrd="0" destOrd="0" presId="urn:microsoft.com/office/officeart/2005/8/layout/bProcess4"/>
    <dgm:cxn modelId="{D4CE80F2-2EF8-41C9-8CB4-156BE85DB352}" type="presParOf" srcId="{F6E28604-1109-4200-9C28-F3222C5F0DBB}" destId="{DE16CD56-A4FB-436C-8069-8A9872493288}" srcOrd="1" destOrd="0" presId="urn:microsoft.com/office/officeart/2005/8/layout/bProcess4"/>
    <dgm:cxn modelId="{41F4F6FC-A3FE-48A9-88CB-F900DF0CCBB9}" type="presParOf" srcId="{5702AE07-90DA-4F03-BBD1-A182CB2C6AAB}" destId="{F8D9FBC1-59AC-4C47-BD38-0A78B6DADC71}" srcOrd="11" destOrd="0" presId="urn:microsoft.com/office/officeart/2005/8/layout/bProcess4"/>
    <dgm:cxn modelId="{BC8BFACB-402E-4653-A2F4-D446F6AD68EA}" type="presParOf" srcId="{5702AE07-90DA-4F03-BBD1-A182CB2C6AAB}" destId="{E753DBEB-A968-4EB7-B955-DF525714A9CE}" srcOrd="12" destOrd="0" presId="urn:microsoft.com/office/officeart/2005/8/layout/bProcess4"/>
    <dgm:cxn modelId="{9D884DAB-009D-4084-A059-DE75C2E655D6}" type="presParOf" srcId="{E753DBEB-A968-4EB7-B955-DF525714A9CE}" destId="{121DFFE4-A3BE-4B10-B739-F2DAB6DFE712}" srcOrd="0" destOrd="0" presId="urn:microsoft.com/office/officeart/2005/8/layout/bProcess4"/>
    <dgm:cxn modelId="{3FE0FD4A-241E-48B3-BF0D-C88D6A09131C}" type="presParOf" srcId="{E753DBEB-A968-4EB7-B955-DF525714A9CE}" destId="{8BD95B71-1C70-4DC5-BD30-51FADAB5B0C8}" srcOrd="1" destOrd="0" presId="urn:microsoft.com/office/officeart/2005/8/layout/bProcess4"/>
    <dgm:cxn modelId="{03A09785-A24A-45EE-828E-9606F44C6981}" type="presParOf" srcId="{5702AE07-90DA-4F03-BBD1-A182CB2C6AAB}" destId="{FDA21B62-B793-49D8-8597-233F283AE6FD}" srcOrd="13" destOrd="0" presId="urn:microsoft.com/office/officeart/2005/8/layout/bProcess4"/>
    <dgm:cxn modelId="{BE3AB20D-D6CB-4444-9F5D-1D84BCADAE66}" type="presParOf" srcId="{5702AE07-90DA-4F03-BBD1-A182CB2C6AAB}" destId="{E346D973-F8C9-45E3-8BA2-F5276A4BC68C}" srcOrd="14" destOrd="0" presId="urn:microsoft.com/office/officeart/2005/8/layout/bProcess4"/>
    <dgm:cxn modelId="{FA550765-D3E3-4048-8AD6-597573AF23A5}" type="presParOf" srcId="{E346D973-F8C9-45E3-8BA2-F5276A4BC68C}" destId="{ECCF3F5D-F773-49E3-A7B5-1188969A9865}" srcOrd="0" destOrd="0" presId="urn:microsoft.com/office/officeart/2005/8/layout/bProcess4"/>
    <dgm:cxn modelId="{9ABB62B3-766C-410A-B6DC-642066490E69}" type="presParOf" srcId="{E346D973-F8C9-45E3-8BA2-F5276A4BC68C}" destId="{6799C18F-F025-4CC6-A29F-66AA8EC8941D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6C4031-C52B-44C8-9AB6-07BD0052D4BC}" type="doc">
      <dgm:prSet loTypeId="urn:microsoft.com/office/officeart/2005/8/layout/bProcess4" loCatId="process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IN"/>
        </a:p>
      </dgm:t>
    </dgm:pt>
    <dgm:pt modelId="{03BFF059-1AB7-4E08-BB49-CCF3DB6430B6}">
      <dgm:prSet phldrT="[Text]" custT="1"/>
      <dgm:spPr>
        <a:solidFill>
          <a:schemeClr val="accent4"/>
        </a:solidFill>
      </dgm:spPr>
      <dgm:t>
        <a:bodyPr/>
        <a:lstStyle/>
        <a:p>
          <a:r>
            <a:rPr lang="en-IN" sz="2000" dirty="0">
              <a:solidFill>
                <a:schemeClr val="tx1"/>
              </a:solidFill>
            </a:rPr>
            <a:t>(A) </a:t>
          </a:r>
          <a:r>
            <a:rPr lang="en-IN" sz="2000" dirty="0" smtClean="0">
              <a:solidFill>
                <a:schemeClr val="tx1"/>
              </a:solidFill>
            </a:rPr>
            <a:t>Patient check-in</a:t>
          </a:r>
          <a:endParaRPr lang="en-IN" sz="2000" dirty="0">
            <a:solidFill>
              <a:schemeClr val="tx1"/>
            </a:solidFill>
          </a:endParaRPr>
        </a:p>
      </dgm:t>
    </dgm:pt>
    <dgm:pt modelId="{42E49A03-A83F-4286-818D-F91F4C7ED9A4}" type="parTrans" cxnId="{A9D0ED8B-D521-44C3-BDDA-71EEF99DBEA8}">
      <dgm:prSet/>
      <dgm:spPr/>
      <dgm:t>
        <a:bodyPr/>
        <a:lstStyle/>
        <a:p>
          <a:endParaRPr lang="en-IN"/>
        </a:p>
      </dgm:t>
    </dgm:pt>
    <dgm:pt modelId="{6162DF35-2492-4B60-9E9A-389FCAE30E1A}" type="sibTrans" cxnId="{A9D0ED8B-D521-44C3-BDDA-71EEF99DBEA8}">
      <dgm:prSet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endParaRPr lang="en-IN" dirty="0"/>
        </a:p>
      </dgm:t>
    </dgm:pt>
    <dgm:pt modelId="{93FD4B16-DFDB-43AC-BDCB-DFFC41BBCF6E}">
      <dgm:prSet phldrT="[Text]" custT="1"/>
      <dgm:spPr>
        <a:solidFill>
          <a:srgbClr val="F2A276"/>
        </a:solidFill>
      </dgm:spPr>
      <dgm:t>
        <a:bodyPr/>
        <a:lstStyle/>
        <a:p>
          <a:r>
            <a:rPr lang="en-IN" sz="2000" dirty="0" smtClean="0">
              <a:solidFill>
                <a:schemeClr val="tx1"/>
              </a:solidFill>
            </a:rPr>
            <a:t>(C) Doctor’s Consultation</a:t>
          </a:r>
          <a:endParaRPr lang="en-IN" sz="2000" dirty="0">
            <a:solidFill>
              <a:schemeClr val="tx1"/>
            </a:solidFill>
          </a:endParaRPr>
        </a:p>
      </dgm:t>
    </dgm:pt>
    <dgm:pt modelId="{52384F34-B4FC-42BD-9F28-4B15FEE6F958}" type="parTrans" cxnId="{5EA5A3BD-7585-4CAD-A8B3-DC6D8523734D}">
      <dgm:prSet/>
      <dgm:spPr/>
      <dgm:t>
        <a:bodyPr/>
        <a:lstStyle/>
        <a:p>
          <a:endParaRPr lang="en-IN"/>
        </a:p>
      </dgm:t>
    </dgm:pt>
    <dgm:pt modelId="{2D52AE44-CC24-4F90-8C89-C69594107A43}" type="sibTrans" cxnId="{5EA5A3BD-7585-4CAD-A8B3-DC6D8523734D}">
      <dgm:prSet/>
      <dgm:spPr>
        <a:solidFill>
          <a:srgbClr val="FCE4C4"/>
        </a:solidFill>
      </dgm:spPr>
      <dgm:t>
        <a:bodyPr/>
        <a:lstStyle/>
        <a:p>
          <a:endParaRPr lang="en-IN" dirty="0"/>
        </a:p>
      </dgm:t>
    </dgm:pt>
    <dgm:pt modelId="{EED86BCA-BFBD-4D7D-870E-F20E4D09F537}">
      <dgm:prSet phldrT="[Text]" custT="1"/>
      <dgm:spPr>
        <a:solidFill>
          <a:schemeClr val="accent5"/>
        </a:solidFill>
      </dgm:spPr>
      <dgm:t>
        <a:bodyPr/>
        <a:lstStyle/>
        <a:p>
          <a:r>
            <a:rPr lang="en-IN" sz="2000" dirty="0" smtClean="0">
              <a:solidFill>
                <a:schemeClr val="tx1"/>
              </a:solidFill>
            </a:rPr>
            <a:t>(D)Patient check-out</a:t>
          </a:r>
        </a:p>
        <a:p>
          <a:endParaRPr lang="en-IN" sz="2000" dirty="0"/>
        </a:p>
      </dgm:t>
    </dgm:pt>
    <dgm:pt modelId="{8F9182E4-ECC0-4A51-8D16-C330277FB495}" type="parTrans" cxnId="{D01FDA3C-1093-4381-A549-A849B1132108}">
      <dgm:prSet/>
      <dgm:spPr/>
      <dgm:t>
        <a:bodyPr/>
        <a:lstStyle/>
        <a:p>
          <a:endParaRPr lang="en-IN"/>
        </a:p>
      </dgm:t>
    </dgm:pt>
    <dgm:pt modelId="{F0861287-3C7A-411D-9928-91101B7261C3}" type="sibTrans" cxnId="{D01FDA3C-1093-4381-A549-A849B1132108}">
      <dgm:prSet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endParaRPr lang="en-IN" dirty="0"/>
        </a:p>
      </dgm:t>
    </dgm:pt>
    <dgm:pt modelId="{05FB0E21-066A-41B9-A56B-0E6D7813B50E}">
      <dgm:prSet phldrT="[Text]" custT="1"/>
      <dgm:spPr>
        <a:solidFill>
          <a:schemeClr val="accent4"/>
        </a:solidFill>
      </dgm:spPr>
      <dgm:t>
        <a:bodyPr/>
        <a:lstStyle/>
        <a:p>
          <a:r>
            <a:rPr lang="en-IN" sz="2000" dirty="0" smtClean="0">
              <a:solidFill>
                <a:schemeClr val="tx1"/>
              </a:solidFill>
            </a:rPr>
            <a:t>Patient not dilated</a:t>
          </a:r>
          <a:endParaRPr lang="en-IN" sz="2000" dirty="0">
            <a:solidFill>
              <a:schemeClr val="tx1"/>
            </a:solidFill>
          </a:endParaRPr>
        </a:p>
      </dgm:t>
    </dgm:pt>
    <dgm:pt modelId="{7A3D857F-05B7-4B58-85BE-968D0C7BA872}" type="sibTrans" cxnId="{D908BAB9-8990-4184-BA3E-212D2EBEDF71}">
      <dgm:prSet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endParaRPr lang="en-IN" dirty="0"/>
        </a:p>
      </dgm:t>
    </dgm:pt>
    <dgm:pt modelId="{3E17E246-2FC7-413F-9FFB-E662D869B6D1}" type="parTrans" cxnId="{D908BAB9-8990-4184-BA3E-212D2EBEDF71}">
      <dgm:prSet/>
      <dgm:spPr/>
      <dgm:t>
        <a:bodyPr/>
        <a:lstStyle/>
        <a:p>
          <a:endParaRPr lang="en-IN"/>
        </a:p>
      </dgm:t>
    </dgm:pt>
    <dgm:pt modelId="{9577E089-4EAD-4EAD-A4C0-27690DE5F1C0}">
      <dgm:prSet phldrT="[Text]" custT="1"/>
      <dgm:spPr>
        <a:solidFill>
          <a:schemeClr val="accent3"/>
        </a:solidFill>
      </dgm:spPr>
      <dgm:t>
        <a:bodyPr/>
        <a:lstStyle/>
        <a:p>
          <a:r>
            <a:rPr lang="en-IN" sz="2000" dirty="0">
              <a:solidFill>
                <a:schemeClr val="tx1"/>
              </a:solidFill>
            </a:rPr>
            <a:t>(B) </a:t>
          </a:r>
          <a:r>
            <a:rPr lang="en-IN" sz="2000" dirty="0" smtClean="0">
              <a:solidFill>
                <a:schemeClr val="tx1"/>
              </a:solidFill>
            </a:rPr>
            <a:t>Initial examination</a:t>
          </a:r>
          <a:endParaRPr lang="en-IN" sz="2000" dirty="0">
            <a:solidFill>
              <a:schemeClr val="tx1"/>
            </a:solidFill>
          </a:endParaRPr>
        </a:p>
      </dgm:t>
    </dgm:pt>
    <dgm:pt modelId="{384C03E2-54C6-4E7A-A77F-5175FCD276B8}" type="parTrans" cxnId="{DAEA64A6-FEDF-4A6A-ABEE-33972700757B}">
      <dgm:prSet/>
      <dgm:spPr/>
      <dgm:t>
        <a:bodyPr/>
        <a:lstStyle/>
        <a:p>
          <a:endParaRPr lang="en-IN"/>
        </a:p>
      </dgm:t>
    </dgm:pt>
    <dgm:pt modelId="{5ADD13E0-93A6-49E1-AFCB-46991DF741BD}" type="sibTrans" cxnId="{DAEA64A6-FEDF-4A6A-ABEE-33972700757B}">
      <dgm:prSet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endParaRPr lang="en-IN" dirty="0"/>
        </a:p>
      </dgm:t>
    </dgm:pt>
    <dgm:pt modelId="{5702AE07-90DA-4F03-BBD1-A182CB2C6AAB}" type="pres">
      <dgm:prSet presAssocID="{2F6C4031-C52B-44C8-9AB6-07BD0052D4BC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C2728C65-6C86-4D08-9DEC-DB2CEE466373}" type="pres">
      <dgm:prSet presAssocID="{03BFF059-1AB7-4E08-BB49-CCF3DB6430B6}" presName="compNode" presStyleCnt="0"/>
      <dgm:spPr/>
    </dgm:pt>
    <dgm:pt modelId="{8B745EEC-6437-4FCA-8317-DEE6E32C9704}" type="pres">
      <dgm:prSet presAssocID="{03BFF059-1AB7-4E08-BB49-CCF3DB6430B6}" presName="dummyConnPt" presStyleCnt="0"/>
      <dgm:spPr/>
    </dgm:pt>
    <dgm:pt modelId="{CCCBC187-BBA3-4D80-A22C-0D37073DB8C0}" type="pres">
      <dgm:prSet presAssocID="{03BFF059-1AB7-4E08-BB49-CCF3DB6430B6}" presName="node" presStyleLbl="node1" presStyleIdx="0" presStyleCnt="5" custScaleX="71039" custScaleY="78686" custLinFactNeighborX="178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4F07AB-DC81-4925-9D2D-CA13F8B7E557}" type="pres">
      <dgm:prSet presAssocID="{6162DF35-2492-4B60-9E9A-389FCAE30E1A}" presName="sibTrans" presStyleLbl="bgSibTrans2D1" presStyleIdx="0" presStyleCnt="4" custLinFactNeighborX="4967"/>
      <dgm:spPr/>
      <dgm:t>
        <a:bodyPr/>
        <a:lstStyle/>
        <a:p>
          <a:endParaRPr lang="en-US"/>
        </a:p>
      </dgm:t>
    </dgm:pt>
    <dgm:pt modelId="{9BC55168-C336-42B3-8CF0-2C56E3BD4D45}" type="pres">
      <dgm:prSet presAssocID="{9577E089-4EAD-4EAD-A4C0-27690DE5F1C0}" presName="compNode" presStyleCnt="0"/>
      <dgm:spPr/>
    </dgm:pt>
    <dgm:pt modelId="{E4820D5C-8A81-4E55-A166-4520D616A9FA}" type="pres">
      <dgm:prSet presAssocID="{9577E089-4EAD-4EAD-A4C0-27690DE5F1C0}" presName="dummyConnPt" presStyleCnt="0"/>
      <dgm:spPr/>
    </dgm:pt>
    <dgm:pt modelId="{43D77414-7467-4707-8ACA-2582EF1E8B91}" type="pres">
      <dgm:prSet presAssocID="{9577E089-4EAD-4EAD-A4C0-27690DE5F1C0}" presName="node" presStyleLbl="node1" presStyleIdx="1" presStyleCnt="5" custScaleX="70786" custScaleY="72096" custLinFactNeighborX="180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1F1534-04EF-410F-AD57-B9AB0CD9FEAF}" type="pres">
      <dgm:prSet presAssocID="{5ADD13E0-93A6-49E1-AFCB-46991DF741BD}" presName="sibTrans" presStyleLbl="bgSibTrans2D1" presStyleIdx="1" presStyleCnt="4" custAng="21409439" custLinFactNeighborX="10094"/>
      <dgm:spPr/>
      <dgm:t>
        <a:bodyPr/>
        <a:lstStyle/>
        <a:p>
          <a:endParaRPr lang="en-US"/>
        </a:p>
      </dgm:t>
    </dgm:pt>
    <dgm:pt modelId="{6DEF072D-8392-4F41-BEF1-1AAF4FF72BA8}" type="pres">
      <dgm:prSet presAssocID="{05FB0E21-066A-41B9-A56B-0E6D7813B50E}" presName="compNode" presStyleCnt="0"/>
      <dgm:spPr/>
    </dgm:pt>
    <dgm:pt modelId="{F31944DE-4545-4F58-BD36-E030423A3CFD}" type="pres">
      <dgm:prSet presAssocID="{05FB0E21-066A-41B9-A56B-0E6D7813B50E}" presName="dummyConnPt" presStyleCnt="0"/>
      <dgm:spPr/>
    </dgm:pt>
    <dgm:pt modelId="{641C9E37-8027-4897-A653-B0B7CD8F3362}" type="pres">
      <dgm:prSet presAssocID="{05FB0E21-066A-41B9-A56B-0E6D7813B50E}" presName="node" presStyleLbl="node1" presStyleIdx="2" presStyleCnt="5" custScaleX="66038" custScaleY="78299" custLinFactNeighborX="147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A9B6C7-835B-4352-8705-F60CEF902578}" type="pres">
      <dgm:prSet presAssocID="{7A3D857F-05B7-4B58-85BE-968D0C7BA872}" presName="sibTrans" presStyleLbl="bgSibTrans2D1" presStyleIdx="2" presStyleCnt="4" custAng="51029" custLinFactNeighborX="15155" custLinFactNeighborY="73401"/>
      <dgm:spPr/>
      <dgm:t>
        <a:bodyPr/>
        <a:lstStyle/>
        <a:p>
          <a:endParaRPr lang="en-US"/>
        </a:p>
      </dgm:t>
    </dgm:pt>
    <dgm:pt modelId="{E753DBEB-A968-4EB7-B955-DF525714A9CE}" type="pres">
      <dgm:prSet presAssocID="{93FD4B16-DFDB-43AC-BDCB-DFFC41BBCF6E}" presName="compNode" presStyleCnt="0"/>
      <dgm:spPr/>
    </dgm:pt>
    <dgm:pt modelId="{121DFFE4-A3BE-4B10-B739-F2DAB6DFE712}" type="pres">
      <dgm:prSet presAssocID="{93FD4B16-DFDB-43AC-BDCB-DFFC41BBCF6E}" presName="dummyConnPt" presStyleCnt="0"/>
      <dgm:spPr/>
    </dgm:pt>
    <dgm:pt modelId="{8BD95B71-1C70-4DC5-BD30-51FADAB5B0C8}" type="pres">
      <dgm:prSet presAssocID="{93FD4B16-DFDB-43AC-BDCB-DFFC41BBCF6E}" presName="node" presStyleLbl="node1" presStyleIdx="3" presStyleCnt="5" custScaleX="82518" custScaleY="66592" custLinFactNeighborX="34480" custLinFactNeighborY="-71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A21B62-B793-49D8-8597-233F283AE6FD}" type="pres">
      <dgm:prSet presAssocID="{2D52AE44-CC24-4F90-8C89-C69594107A43}" presName="sibTrans" presStyleLbl="bgSibTrans2D1" presStyleIdx="3" presStyleCnt="4"/>
      <dgm:spPr/>
      <dgm:t>
        <a:bodyPr/>
        <a:lstStyle/>
        <a:p>
          <a:endParaRPr lang="en-US"/>
        </a:p>
      </dgm:t>
    </dgm:pt>
    <dgm:pt modelId="{E346D973-F8C9-45E3-8BA2-F5276A4BC68C}" type="pres">
      <dgm:prSet presAssocID="{EED86BCA-BFBD-4D7D-870E-F20E4D09F537}" presName="compNode" presStyleCnt="0"/>
      <dgm:spPr/>
    </dgm:pt>
    <dgm:pt modelId="{ECCF3F5D-F773-49E3-A7B5-1188969A9865}" type="pres">
      <dgm:prSet presAssocID="{EED86BCA-BFBD-4D7D-870E-F20E4D09F537}" presName="dummyConnPt" presStyleCnt="0"/>
      <dgm:spPr/>
    </dgm:pt>
    <dgm:pt modelId="{6799C18F-F025-4CC6-A29F-66AA8EC8941D}" type="pres">
      <dgm:prSet presAssocID="{EED86BCA-BFBD-4D7D-870E-F20E4D09F537}" presName="node" presStyleLbl="node1" presStyleIdx="4" presStyleCnt="5" custScaleX="72722" custScaleY="74871" custLinFactNeighborX="32090" custLinFactNeighborY="-31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908BAB9-8990-4184-BA3E-212D2EBEDF71}" srcId="{2F6C4031-C52B-44C8-9AB6-07BD0052D4BC}" destId="{05FB0E21-066A-41B9-A56B-0E6D7813B50E}" srcOrd="2" destOrd="0" parTransId="{3E17E246-2FC7-413F-9FFB-E662D869B6D1}" sibTransId="{7A3D857F-05B7-4B58-85BE-968D0C7BA872}"/>
    <dgm:cxn modelId="{A9D0ED8B-D521-44C3-BDDA-71EEF99DBEA8}" srcId="{2F6C4031-C52B-44C8-9AB6-07BD0052D4BC}" destId="{03BFF059-1AB7-4E08-BB49-CCF3DB6430B6}" srcOrd="0" destOrd="0" parTransId="{42E49A03-A83F-4286-818D-F91F4C7ED9A4}" sibTransId="{6162DF35-2492-4B60-9E9A-389FCAE30E1A}"/>
    <dgm:cxn modelId="{FFF86BC0-2969-43BB-BA6F-8EF7FE25228F}" type="presOf" srcId="{2F6C4031-C52B-44C8-9AB6-07BD0052D4BC}" destId="{5702AE07-90DA-4F03-BBD1-A182CB2C6AAB}" srcOrd="0" destOrd="0" presId="urn:microsoft.com/office/officeart/2005/8/layout/bProcess4"/>
    <dgm:cxn modelId="{8CBD19F9-4879-48B7-A753-92CD00E4D45B}" type="presOf" srcId="{9577E089-4EAD-4EAD-A4C0-27690DE5F1C0}" destId="{43D77414-7467-4707-8ACA-2582EF1E8B91}" srcOrd="0" destOrd="0" presId="urn:microsoft.com/office/officeart/2005/8/layout/bProcess4"/>
    <dgm:cxn modelId="{E0F3BFB2-65FE-4123-AEFB-FE8AF864E33B}" type="presOf" srcId="{2D52AE44-CC24-4F90-8C89-C69594107A43}" destId="{FDA21B62-B793-49D8-8597-233F283AE6FD}" srcOrd="0" destOrd="0" presId="urn:microsoft.com/office/officeart/2005/8/layout/bProcess4"/>
    <dgm:cxn modelId="{52FD274D-0EEA-46EF-96A3-B753F30B98A4}" type="presOf" srcId="{5ADD13E0-93A6-49E1-AFCB-46991DF741BD}" destId="{9C1F1534-04EF-410F-AD57-B9AB0CD9FEAF}" srcOrd="0" destOrd="0" presId="urn:microsoft.com/office/officeart/2005/8/layout/bProcess4"/>
    <dgm:cxn modelId="{DAEA64A6-FEDF-4A6A-ABEE-33972700757B}" srcId="{2F6C4031-C52B-44C8-9AB6-07BD0052D4BC}" destId="{9577E089-4EAD-4EAD-A4C0-27690DE5F1C0}" srcOrd="1" destOrd="0" parTransId="{384C03E2-54C6-4E7A-A77F-5175FCD276B8}" sibTransId="{5ADD13E0-93A6-49E1-AFCB-46991DF741BD}"/>
    <dgm:cxn modelId="{A107A96F-A4BC-4524-A885-732D15002C36}" type="presOf" srcId="{03BFF059-1AB7-4E08-BB49-CCF3DB6430B6}" destId="{CCCBC187-BBA3-4D80-A22C-0D37073DB8C0}" srcOrd="0" destOrd="0" presId="urn:microsoft.com/office/officeart/2005/8/layout/bProcess4"/>
    <dgm:cxn modelId="{D01FDA3C-1093-4381-A549-A849B1132108}" srcId="{2F6C4031-C52B-44C8-9AB6-07BD0052D4BC}" destId="{EED86BCA-BFBD-4D7D-870E-F20E4D09F537}" srcOrd="4" destOrd="0" parTransId="{8F9182E4-ECC0-4A51-8D16-C330277FB495}" sibTransId="{F0861287-3C7A-411D-9928-91101B7261C3}"/>
    <dgm:cxn modelId="{5EA5A3BD-7585-4CAD-A8B3-DC6D8523734D}" srcId="{2F6C4031-C52B-44C8-9AB6-07BD0052D4BC}" destId="{93FD4B16-DFDB-43AC-BDCB-DFFC41BBCF6E}" srcOrd="3" destOrd="0" parTransId="{52384F34-B4FC-42BD-9F28-4B15FEE6F958}" sibTransId="{2D52AE44-CC24-4F90-8C89-C69594107A43}"/>
    <dgm:cxn modelId="{BAE76CAC-132C-484A-86A8-34828E3A3CE6}" type="presOf" srcId="{93FD4B16-DFDB-43AC-BDCB-DFFC41BBCF6E}" destId="{8BD95B71-1C70-4DC5-BD30-51FADAB5B0C8}" srcOrd="0" destOrd="0" presId="urn:microsoft.com/office/officeart/2005/8/layout/bProcess4"/>
    <dgm:cxn modelId="{61C760A7-26C8-49B4-9507-589A70496A7D}" type="presOf" srcId="{EED86BCA-BFBD-4D7D-870E-F20E4D09F537}" destId="{6799C18F-F025-4CC6-A29F-66AA8EC8941D}" srcOrd="0" destOrd="0" presId="urn:microsoft.com/office/officeart/2005/8/layout/bProcess4"/>
    <dgm:cxn modelId="{0D016176-1322-46A8-869C-F51CF604003C}" type="presOf" srcId="{7A3D857F-05B7-4B58-85BE-968D0C7BA872}" destId="{AEA9B6C7-835B-4352-8705-F60CEF902578}" srcOrd="0" destOrd="0" presId="urn:microsoft.com/office/officeart/2005/8/layout/bProcess4"/>
    <dgm:cxn modelId="{DA04C3DF-FDAD-4CFD-B156-D507D51EF6B7}" type="presOf" srcId="{05FB0E21-066A-41B9-A56B-0E6D7813B50E}" destId="{641C9E37-8027-4897-A653-B0B7CD8F3362}" srcOrd="0" destOrd="0" presId="urn:microsoft.com/office/officeart/2005/8/layout/bProcess4"/>
    <dgm:cxn modelId="{0E4B03A1-2999-4720-978A-FA96638C5F4C}" type="presOf" srcId="{6162DF35-2492-4B60-9E9A-389FCAE30E1A}" destId="{A54F07AB-DC81-4925-9D2D-CA13F8B7E557}" srcOrd="0" destOrd="0" presId="urn:microsoft.com/office/officeart/2005/8/layout/bProcess4"/>
    <dgm:cxn modelId="{E80930F1-62B4-4307-BFAA-F89F3393C233}" type="presParOf" srcId="{5702AE07-90DA-4F03-BBD1-A182CB2C6AAB}" destId="{C2728C65-6C86-4D08-9DEC-DB2CEE466373}" srcOrd="0" destOrd="0" presId="urn:microsoft.com/office/officeart/2005/8/layout/bProcess4"/>
    <dgm:cxn modelId="{7FE04148-0DE5-4D99-B086-733B4B9D338A}" type="presParOf" srcId="{C2728C65-6C86-4D08-9DEC-DB2CEE466373}" destId="{8B745EEC-6437-4FCA-8317-DEE6E32C9704}" srcOrd="0" destOrd="0" presId="urn:microsoft.com/office/officeart/2005/8/layout/bProcess4"/>
    <dgm:cxn modelId="{84A43137-85AF-4245-AB8E-0A0A9E189371}" type="presParOf" srcId="{C2728C65-6C86-4D08-9DEC-DB2CEE466373}" destId="{CCCBC187-BBA3-4D80-A22C-0D37073DB8C0}" srcOrd="1" destOrd="0" presId="urn:microsoft.com/office/officeart/2005/8/layout/bProcess4"/>
    <dgm:cxn modelId="{527B8213-17AE-44AC-80E5-174ADA209168}" type="presParOf" srcId="{5702AE07-90DA-4F03-BBD1-A182CB2C6AAB}" destId="{A54F07AB-DC81-4925-9D2D-CA13F8B7E557}" srcOrd="1" destOrd="0" presId="urn:microsoft.com/office/officeart/2005/8/layout/bProcess4"/>
    <dgm:cxn modelId="{95035F68-D997-4249-8BA9-555CD5F0190F}" type="presParOf" srcId="{5702AE07-90DA-4F03-BBD1-A182CB2C6AAB}" destId="{9BC55168-C336-42B3-8CF0-2C56E3BD4D45}" srcOrd="2" destOrd="0" presId="urn:microsoft.com/office/officeart/2005/8/layout/bProcess4"/>
    <dgm:cxn modelId="{013C29A9-D7D0-48B3-A5B5-D0F24628FEE8}" type="presParOf" srcId="{9BC55168-C336-42B3-8CF0-2C56E3BD4D45}" destId="{E4820D5C-8A81-4E55-A166-4520D616A9FA}" srcOrd="0" destOrd="0" presId="urn:microsoft.com/office/officeart/2005/8/layout/bProcess4"/>
    <dgm:cxn modelId="{64124091-24F3-4281-AA39-AE2273CA2C95}" type="presParOf" srcId="{9BC55168-C336-42B3-8CF0-2C56E3BD4D45}" destId="{43D77414-7467-4707-8ACA-2582EF1E8B91}" srcOrd="1" destOrd="0" presId="urn:microsoft.com/office/officeart/2005/8/layout/bProcess4"/>
    <dgm:cxn modelId="{25D20E3D-61C3-4C5F-8FE8-809B9614EE55}" type="presParOf" srcId="{5702AE07-90DA-4F03-BBD1-A182CB2C6AAB}" destId="{9C1F1534-04EF-410F-AD57-B9AB0CD9FEAF}" srcOrd="3" destOrd="0" presId="urn:microsoft.com/office/officeart/2005/8/layout/bProcess4"/>
    <dgm:cxn modelId="{B9805ECA-71F9-4154-BA50-1C17724A7142}" type="presParOf" srcId="{5702AE07-90DA-4F03-BBD1-A182CB2C6AAB}" destId="{6DEF072D-8392-4F41-BEF1-1AAF4FF72BA8}" srcOrd="4" destOrd="0" presId="urn:microsoft.com/office/officeart/2005/8/layout/bProcess4"/>
    <dgm:cxn modelId="{ACA75218-E38D-46B1-83D0-0B75D09F8013}" type="presParOf" srcId="{6DEF072D-8392-4F41-BEF1-1AAF4FF72BA8}" destId="{F31944DE-4545-4F58-BD36-E030423A3CFD}" srcOrd="0" destOrd="0" presId="urn:microsoft.com/office/officeart/2005/8/layout/bProcess4"/>
    <dgm:cxn modelId="{46D633C7-5CE5-4961-9C05-773A5C11DED6}" type="presParOf" srcId="{6DEF072D-8392-4F41-BEF1-1AAF4FF72BA8}" destId="{641C9E37-8027-4897-A653-B0B7CD8F3362}" srcOrd="1" destOrd="0" presId="urn:microsoft.com/office/officeart/2005/8/layout/bProcess4"/>
    <dgm:cxn modelId="{391BC2C6-4474-41B7-AEFB-E4005DE481C9}" type="presParOf" srcId="{5702AE07-90DA-4F03-BBD1-A182CB2C6AAB}" destId="{AEA9B6C7-835B-4352-8705-F60CEF902578}" srcOrd="5" destOrd="0" presId="urn:microsoft.com/office/officeart/2005/8/layout/bProcess4"/>
    <dgm:cxn modelId="{C424A8F4-0D5B-4079-BD15-3BF8E91528F1}" type="presParOf" srcId="{5702AE07-90DA-4F03-BBD1-A182CB2C6AAB}" destId="{E753DBEB-A968-4EB7-B955-DF525714A9CE}" srcOrd="6" destOrd="0" presId="urn:microsoft.com/office/officeart/2005/8/layout/bProcess4"/>
    <dgm:cxn modelId="{BC76F6D6-AEAD-4538-9742-7677B487F848}" type="presParOf" srcId="{E753DBEB-A968-4EB7-B955-DF525714A9CE}" destId="{121DFFE4-A3BE-4B10-B739-F2DAB6DFE712}" srcOrd="0" destOrd="0" presId="urn:microsoft.com/office/officeart/2005/8/layout/bProcess4"/>
    <dgm:cxn modelId="{2DA24828-8557-4B23-B693-D35C6F52A212}" type="presParOf" srcId="{E753DBEB-A968-4EB7-B955-DF525714A9CE}" destId="{8BD95B71-1C70-4DC5-BD30-51FADAB5B0C8}" srcOrd="1" destOrd="0" presId="urn:microsoft.com/office/officeart/2005/8/layout/bProcess4"/>
    <dgm:cxn modelId="{338D680C-1C23-4B6A-8CAD-EAD189BE808A}" type="presParOf" srcId="{5702AE07-90DA-4F03-BBD1-A182CB2C6AAB}" destId="{FDA21B62-B793-49D8-8597-233F283AE6FD}" srcOrd="7" destOrd="0" presId="urn:microsoft.com/office/officeart/2005/8/layout/bProcess4"/>
    <dgm:cxn modelId="{4D6AE7F2-E72E-4073-A339-5D3019AE79DC}" type="presParOf" srcId="{5702AE07-90DA-4F03-BBD1-A182CB2C6AAB}" destId="{E346D973-F8C9-45E3-8BA2-F5276A4BC68C}" srcOrd="8" destOrd="0" presId="urn:microsoft.com/office/officeart/2005/8/layout/bProcess4"/>
    <dgm:cxn modelId="{1BAEA13B-0B95-4718-B041-3CF0D28EC98B}" type="presParOf" srcId="{E346D973-F8C9-45E3-8BA2-F5276A4BC68C}" destId="{ECCF3F5D-F773-49E3-A7B5-1188969A9865}" srcOrd="0" destOrd="0" presId="urn:microsoft.com/office/officeart/2005/8/layout/bProcess4"/>
    <dgm:cxn modelId="{E2AEC780-A4D1-4663-BF85-8A3B4198D180}" type="presParOf" srcId="{E346D973-F8C9-45E3-8BA2-F5276A4BC68C}" destId="{6799C18F-F025-4CC6-A29F-66AA8EC8941D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4F07AB-DC81-4925-9D2D-CA13F8B7E557}">
      <dsp:nvSpPr>
        <dsp:cNvPr id="0" name=""/>
        <dsp:cNvSpPr/>
      </dsp:nvSpPr>
      <dsp:spPr>
        <a:xfrm rot="5391968">
          <a:off x="148355" y="1007498"/>
          <a:ext cx="1767515" cy="256310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CBC187-BBA3-4D80-A22C-0D37073DB8C0}">
      <dsp:nvSpPr>
        <dsp:cNvPr id="0" name=""/>
        <dsp:cNvSpPr/>
      </dsp:nvSpPr>
      <dsp:spPr>
        <a:xfrm>
          <a:off x="809351" y="1126"/>
          <a:ext cx="2138280" cy="1363090"/>
        </a:xfrm>
        <a:prstGeom prst="roundRect">
          <a:avLst>
            <a:gd name="adj" fmla="val 10000"/>
          </a:avLst>
        </a:prstGeom>
        <a:solidFill>
          <a:schemeClr val="accent4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>
              <a:solidFill>
                <a:schemeClr val="tx1"/>
              </a:solidFill>
            </a:rPr>
            <a:t>(A) </a:t>
          </a:r>
          <a:r>
            <a:rPr lang="en-IN" sz="2000" kern="1200" dirty="0" smtClean="0">
              <a:solidFill>
                <a:schemeClr val="tx1"/>
              </a:solidFill>
            </a:rPr>
            <a:t>Patient check-in</a:t>
          </a:r>
          <a:endParaRPr lang="en-IN" sz="2000" kern="1200" dirty="0">
            <a:solidFill>
              <a:schemeClr val="tx1"/>
            </a:solidFill>
          </a:endParaRPr>
        </a:p>
      </dsp:txBody>
      <dsp:txXfrm>
        <a:off x="849275" y="41050"/>
        <a:ext cx="2058432" cy="1283242"/>
      </dsp:txXfrm>
    </dsp:sp>
    <dsp:sp modelId="{9C1F1534-04EF-410F-AD57-B9AB0CD9FEAF}">
      <dsp:nvSpPr>
        <dsp:cNvPr id="0" name=""/>
        <dsp:cNvSpPr/>
      </dsp:nvSpPr>
      <dsp:spPr>
        <a:xfrm rot="5313393">
          <a:off x="177867" y="2778679"/>
          <a:ext cx="1756877" cy="256310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D77414-7467-4707-8ACA-2582EF1E8B91}">
      <dsp:nvSpPr>
        <dsp:cNvPr id="0" name=""/>
        <dsp:cNvSpPr/>
      </dsp:nvSpPr>
      <dsp:spPr>
        <a:xfrm>
          <a:off x="813481" y="1791400"/>
          <a:ext cx="2138280" cy="1336280"/>
        </a:xfrm>
        <a:prstGeom prst="roundRect">
          <a:avLst>
            <a:gd name="adj" fmla="val 10000"/>
          </a:avLst>
        </a:prstGeom>
        <a:solidFill>
          <a:schemeClr val="accent3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>
              <a:solidFill>
                <a:schemeClr val="tx1"/>
              </a:solidFill>
            </a:rPr>
            <a:t>(B) </a:t>
          </a:r>
          <a:r>
            <a:rPr lang="en-IN" sz="2000" kern="1200" dirty="0" smtClean="0">
              <a:solidFill>
                <a:schemeClr val="tx1"/>
              </a:solidFill>
            </a:rPr>
            <a:t>Initial examination</a:t>
          </a:r>
          <a:endParaRPr lang="en-IN" sz="2000" kern="1200" dirty="0">
            <a:solidFill>
              <a:schemeClr val="tx1"/>
            </a:solidFill>
          </a:endParaRPr>
        </a:p>
      </dsp:txBody>
      <dsp:txXfrm>
        <a:off x="852619" y="1830538"/>
        <a:ext cx="2060004" cy="1258004"/>
      </dsp:txXfrm>
    </dsp:sp>
    <dsp:sp modelId="{AEA9B6C7-835B-4352-8705-F60CEF902578}">
      <dsp:nvSpPr>
        <dsp:cNvPr id="0" name=""/>
        <dsp:cNvSpPr/>
      </dsp:nvSpPr>
      <dsp:spPr>
        <a:xfrm rot="21590701">
          <a:off x="1497481" y="3823361"/>
          <a:ext cx="2766185" cy="256310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1C9E37-8027-4897-A653-B0B7CD8F3362}">
      <dsp:nvSpPr>
        <dsp:cNvPr id="0" name=""/>
        <dsp:cNvSpPr/>
      </dsp:nvSpPr>
      <dsp:spPr>
        <a:xfrm>
          <a:off x="952159" y="3554864"/>
          <a:ext cx="1949437" cy="1340552"/>
        </a:xfrm>
        <a:prstGeom prst="roundRect">
          <a:avLst>
            <a:gd name="adj" fmla="val 10000"/>
          </a:avLst>
        </a:prstGeom>
        <a:solidFill>
          <a:schemeClr val="accent4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 smtClean="0">
              <a:solidFill>
                <a:schemeClr val="tx1"/>
              </a:solidFill>
            </a:rPr>
            <a:t>(C) Patient gets dilated</a:t>
          </a:r>
          <a:endParaRPr lang="en-IN" sz="2000" kern="1200" dirty="0">
            <a:solidFill>
              <a:schemeClr val="tx1"/>
            </a:solidFill>
          </a:endParaRPr>
        </a:p>
      </dsp:txBody>
      <dsp:txXfrm>
        <a:off x="991422" y="3594127"/>
        <a:ext cx="1870911" cy="1262026"/>
      </dsp:txXfrm>
    </dsp:sp>
    <dsp:sp modelId="{7A6274A5-012B-428F-A25B-DCB46FE58D31}">
      <dsp:nvSpPr>
        <dsp:cNvPr id="0" name=""/>
        <dsp:cNvSpPr/>
      </dsp:nvSpPr>
      <dsp:spPr>
        <a:xfrm rot="16056241">
          <a:off x="3651744" y="3164678"/>
          <a:ext cx="1553488" cy="256310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7F1CF2-B7B3-433C-B879-F9BC8E5F277F}">
      <dsp:nvSpPr>
        <dsp:cNvPr id="0" name=""/>
        <dsp:cNvSpPr/>
      </dsp:nvSpPr>
      <dsp:spPr>
        <a:xfrm>
          <a:off x="3908558" y="3590577"/>
          <a:ext cx="1568332" cy="1165305"/>
        </a:xfrm>
        <a:prstGeom prst="roundRect">
          <a:avLst>
            <a:gd name="adj" fmla="val 10000"/>
          </a:avLst>
        </a:prstGeom>
        <a:solidFill>
          <a:schemeClr val="accent6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 smtClean="0">
              <a:solidFill>
                <a:schemeClr val="tx1"/>
              </a:solidFill>
            </a:rPr>
            <a:t>Drop-1</a:t>
          </a:r>
          <a:endParaRPr lang="en-IN" sz="2000" kern="1200" dirty="0">
            <a:solidFill>
              <a:schemeClr val="tx1"/>
            </a:solidFill>
          </a:endParaRPr>
        </a:p>
      </dsp:txBody>
      <dsp:txXfrm>
        <a:off x="3942689" y="3624708"/>
        <a:ext cx="1500070" cy="1097043"/>
      </dsp:txXfrm>
    </dsp:sp>
    <dsp:sp modelId="{4C1BCA6D-805B-442F-B10A-BBBAFB5CA4AF}">
      <dsp:nvSpPr>
        <dsp:cNvPr id="0" name=""/>
        <dsp:cNvSpPr/>
      </dsp:nvSpPr>
      <dsp:spPr>
        <a:xfrm rot="5398051">
          <a:off x="3435241" y="1286721"/>
          <a:ext cx="1684693" cy="256310"/>
        </a:xfrm>
        <a:prstGeom prst="rect">
          <a:avLst/>
        </a:prstGeom>
        <a:solidFill>
          <a:srgbClr val="FCE4C4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2BA54B-E43B-4D3A-B6B1-DBEB888698AD}">
      <dsp:nvSpPr>
        <dsp:cNvPr id="0" name=""/>
        <dsp:cNvSpPr/>
      </dsp:nvSpPr>
      <dsp:spPr>
        <a:xfrm>
          <a:off x="3827056" y="1995508"/>
          <a:ext cx="1668521" cy="1232475"/>
        </a:xfrm>
        <a:prstGeom prst="roundRect">
          <a:avLst>
            <a:gd name="adj" fmla="val 10000"/>
          </a:avLst>
        </a:prstGeom>
        <a:solidFill>
          <a:srgbClr val="F2A276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 smtClean="0">
              <a:solidFill>
                <a:schemeClr val="tx1"/>
              </a:solidFill>
            </a:rPr>
            <a:t>Drop-2</a:t>
          </a:r>
          <a:endParaRPr lang="en-IN" sz="2000" kern="1200" dirty="0">
            <a:solidFill>
              <a:schemeClr val="tx1"/>
            </a:solidFill>
          </a:endParaRPr>
        </a:p>
      </dsp:txBody>
      <dsp:txXfrm>
        <a:off x="3863154" y="2031606"/>
        <a:ext cx="1596325" cy="1160279"/>
      </dsp:txXfrm>
    </dsp:sp>
    <dsp:sp modelId="{F8D9FBC1-59AC-4C47-BD38-0A78B6DADC71}">
      <dsp:nvSpPr>
        <dsp:cNvPr id="0" name=""/>
        <dsp:cNvSpPr/>
      </dsp:nvSpPr>
      <dsp:spPr>
        <a:xfrm rot="21599798">
          <a:off x="4270253" y="444794"/>
          <a:ext cx="2493415" cy="256310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16CD56-A4FB-436C-8069-8A9872493288}">
      <dsp:nvSpPr>
        <dsp:cNvPr id="0" name=""/>
        <dsp:cNvSpPr/>
      </dsp:nvSpPr>
      <dsp:spPr>
        <a:xfrm>
          <a:off x="3913788" y="217759"/>
          <a:ext cx="1537546" cy="1400597"/>
        </a:xfrm>
        <a:prstGeom prst="roundRect">
          <a:avLst>
            <a:gd name="adj" fmla="val 10000"/>
          </a:avLst>
        </a:prstGeom>
        <a:solidFill>
          <a:schemeClr val="accent6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 smtClean="0">
              <a:solidFill>
                <a:schemeClr val="tx1"/>
              </a:solidFill>
            </a:rPr>
            <a:t>Drop-3</a:t>
          </a:r>
          <a:endParaRPr lang="en-IN" sz="2000" kern="1200" dirty="0">
            <a:solidFill>
              <a:schemeClr val="tx1"/>
            </a:solidFill>
          </a:endParaRPr>
        </a:p>
      </dsp:txBody>
      <dsp:txXfrm>
        <a:off x="3954810" y="258781"/>
        <a:ext cx="1455502" cy="1318553"/>
      </dsp:txXfrm>
    </dsp:sp>
    <dsp:sp modelId="{FDA21B62-B793-49D8-8597-233F283AE6FD}">
      <dsp:nvSpPr>
        <dsp:cNvPr id="0" name=""/>
        <dsp:cNvSpPr/>
      </dsp:nvSpPr>
      <dsp:spPr>
        <a:xfrm rot="5400000">
          <a:off x="5516643" y="1065611"/>
          <a:ext cx="1627416" cy="256310"/>
        </a:xfrm>
        <a:prstGeom prst="rect">
          <a:avLst/>
        </a:prstGeom>
        <a:solidFill>
          <a:srgbClr val="FCE4C4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D95B71-1C70-4DC5-BD30-51FADAB5B0C8}">
      <dsp:nvSpPr>
        <dsp:cNvPr id="0" name=""/>
        <dsp:cNvSpPr/>
      </dsp:nvSpPr>
      <dsp:spPr>
        <a:xfrm>
          <a:off x="6003783" y="242672"/>
          <a:ext cx="2350021" cy="1137879"/>
        </a:xfrm>
        <a:prstGeom prst="roundRect">
          <a:avLst>
            <a:gd name="adj" fmla="val 10000"/>
          </a:avLst>
        </a:prstGeom>
        <a:solidFill>
          <a:srgbClr val="F2A276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 smtClean="0">
              <a:solidFill>
                <a:schemeClr val="tx1"/>
              </a:solidFill>
            </a:rPr>
            <a:t>(D) Doctor’s Consultation</a:t>
          </a:r>
          <a:endParaRPr lang="en-IN" sz="2000" kern="1200" dirty="0">
            <a:solidFill>
              <a:schemeClr val="tx1"/>
            </a:solidFill>
          </a:endParaRPr>
        </a:p>
      </dsp:txBody>
      <dsp:txXfrm>
        <a:off x="6037110" y="275999"/>
        <a:ext cx="2283367" cy="1071225"/>
      </dsp:txXfrm>
    </dsp:sp>
    <dsp:sp modelId="{6799C18F-F025-4CC6-A29F-66AA8EC8941D}">
      <dsp:nvSpPr>
        <dsp:cNvPr id="0" name=""/>
        <dsp:cNvSpPr/>
      </dsp:nvSpPr>
      <dsp:spPr>
        <a:xfrm>
          <a:off x="6143273" y="1807736"/>
          <a:ext cx="2071042" cy="1279345"/>
        </a:xfrm>
        <a:prstGeom prst="roundRect">
          <a:avLst>
            <a:gd name="adj" fmla="val 10000"/>
          </a:avLst>
        </a:prstGeom>
        <a:solidFill>
          <a:schemeClr val="accent5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 smtClean="0">
              <a:solidFill>
                <a:schemeClr val="tx1"/>
              </a:solidFill>
            </a:rPr>
            <a:t>(E)Patient check-out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2000" kern="1200" dirty="0"/>
        </a:p>
      </dsp:txBody>
      <dsp:txXfrm>
        <a:off x="6180744" y="1845207"/>
        <a:ext cx="1996100" cy="12044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4F07AB-DC81-4925-9D2D-CA13F8B7E557}">
      <dsp:nvSpPr>
        <dsp:cNvPr id="0" name=""/>
        <dsp:cNvSpPr/>
      </dsp:nvSpPr>
      <dsp:spPr>
        <a:xfrm rot="5391677">
          <a:off x="1079484" y="1003950"/>
          <a:ext cx="1765023" cy="265244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CBC187-BBA3-4D80-A22C-0D37073DB8C0}">
      <dsp:nvSpPr>
        <dsp:cNvPr id="0" name=""/>
        <dsp:cNvSpPr/>
      </dsp:nvSpPr>
      <dsp:spPr>
        <a:xfrm>
          <a:off x="1702764" y="3095"/>
          <a:ext cx="2093632" cy="1391401"/>
        </a:xfrm>
        <a:prstGeom prst="roundRect">
          <a:avLst>
            <a:gd name="adj" fmla="val 10000"/>
          </a:avLst>
        </a:prstGeom>
        <a:solidFill>
          <a:schemeClr val="accent4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>
              <a:solidFill>
                <a:schemeClr val="tx1"/>
              </a:solidFill>
            </a:rPr>
            <a:t>(A) </a:t>
          </a:r>
          <a:r>
            <a:rPr lang="en-IN" sz="2000" kern="1200" dirty="0" smtClean="0">
              <a:solidFill>
                <a:schemeClr val="tx1"/>
              </a:solidFill>
            </a:rPr>
            <a:t>Patient check-in</a:t>
          </a:r>
          <a:endParaRPr lang="en-IN" sz="2000" kern="1200" dirty="0">
            <a:solidFill>
              <a:schemeClr val="tx1"/>
            </a:solidFill>
          </a:endParaRPr>
        </a:p>
      </dsp:txBody>
      <dsp:txXfrm>
        <a:off x="1743517" y="43848"/>
        <a:ext cx="2012126" cy="1309895"/>
      </dsp:txXfrm>
    </dsp:sp>
    <dsp:sp modelId="{9C1F1534-04EF-410F-AD57-B9AB0CD9FEAF}">
      <dsp:nvSpPr>
        <dsp:cNvPr id="0" name=""/>
        <dsp:cNvSpPr/>
      </dsp:nvSpPr>
      <dsp:spPr>
        <a:xfrm rot="5400071">
          <a:off x="1123495" y="2777016"/>
          <a:ext cx="1764335" cy="265244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D77414-7467-4707-8ACA-2582EF1E8B91}">
      <dsp:nvSpPr>
        <dsp:cNvPr id="0" name=""/>
        <dsp:cNvSpPr/>
      </dsp:nvSpPr>
      <dsp:spPr>
        <a:xfrm>
          <a:off x="1710765" y="1836570"/>
          <a:ext cx="2086176" cy="1274870"/>
        </a:xfrm>
        <a:prstGeom prst="roundRect">
          <a:avLst>
            <a:gd name="adj" fmla="val 10000"/>
          </a:avLst>
        </a:prstGeom>
        <a:solidFill>
          <a:schemeClr val="accent3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>
              <a:solidFill>
                <a:schemeClr val="tx1"/>
              </a:solidFill>
            </a:rPr>
            <a:t>(B) </a:t>
          </a:r>
          <a:r>
            <a:rPr lang="en-IN" sz="2000" kern="1200" dirty="0" smtClean="0">
              <a:solidFill>
                <a:schemeClr val="tx1"/>
              </a:solidFill>
            </a:rPr>
            <a:t>Initial examination</a:t>
          </a:r>
          <a:endParaRPr lang="en-IN" sz="2000" kern="1200" dirty="0">
            <a:solidFill>
              <a:schemeClr val="tx1"/>
            </a:solidFill>
          </a:endParaRPr>
        </a:p>
      </dsp:txBody>
      <dsp:txXfrm>
        <a:off x="1748105" y="1873910"/>
        <a:ext cx="2011496" cy="1200190"/>
      </dsp:txXfrm>
    </dsp:sp>
    <dsp:sp modelId="{AEA9B6C7-835B-4352-8705-F60CEF902578}">
      <dsp:nvSpPr>
        <dsp:cNvPr id="0" name=""/>
        <dsp:cNvSpPr/>
      </dsp:nvSpPr>
      <dsp:spPr>
        <a:xfrm rot="34696">
          <a:off x="2356382" y="3843464"/>
          <a:ext cx="3812113" cy="265244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1C9E37-8027-4897-A653-B0B7CD8F3362}">
      <dsp:nvSpPr>
        <dsp:cNvPr id="0" name=""/>
        <dsp:cNvSpPr/>
      </dsp:nvSpPr>
      <dsp:spPr>
        <a:xfrm>
          <a:off x="1682944" y="3553514"/>
          <a:ext cx="1946245" cy="1384557"/>
        </a:xfrm>
        <a:prstGeom prst="roundRect">
          <a:avLst>
            <a:gd name="adj" fmla="val 10000"/>
          </a:avLst>
        </a:prstGeom>
        <a:solidFill>
          <a:schemeClr val="accent4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 smtClean="0">
              <a:solidFill>
                <a:schemeClr val="tx1"/>
              </a:solidFill>
            </a:rPr>
            <a:t>Patient not dilated</a:t>
          </a:r>
          <a:endParaRPr lang="en-IN" sz="2000" kern="1200" dirty="0">
            <a:solidFill>
              <a:schemeClr val="tx1"/>
            </a:solidFill>
          </a:endParaRPr>
        </a:p>
      </dsp:txBody>
      <dsp:txXfrm>
        <a:off x="1723496" y="3594066"/>
        <a:ext cx="1865141" cy="1303453"/>
      </dsp:txXfrm>
    </dsp:sp>
    <dsp:sp modelId="{FDA21B62-B793-49D8-8597-233F283AE6FD}">
      <dsp:nvSpPr>
        <dsp:cNvPr id="0" name=""/>
        <dsp:cNvSpPr/>
      </dsp:nvSpPr>
      <dsp:spPr>
        <a:xfrm rot="16049840">
          <a:off x="4754562" y="2829441"/>
          <a:ext cx="1613088" cy="265244"/>
        </a:xfrm>
        <a:prstGeom prst="rect">
          <a:avLst/>
        </a:prstGeom>
        <a:solidFill>
          <a:srgbClr val="FCE4C4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D95B71-1C70-4DC5-BD30-51FADAB5B0C8}">
      <dsp:nvSpPr>
        <dsp:cNvPr id="0" name=""/>
        <dsp:cNvSpPr/>
      </dsp:nvSpPr>
      <dsp:spPr>
        <a:xfrm>
          <a:off x="5257745" y="3633618"/>
          <a:ext cx="2431937" cy="1177543"/>
        </a:xfrm>
        <a:prstGeom prst="roundRect">
          <a:avLst>
            <a:gd name="adj" fmla="val 10000"/>
          </a:avLst>
        </a:prstGeom>
        <a:solidFill>
          <a:srgbClr val="F2A276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 smtClean="0">
              <a:solidFill>
                <a:schemeClr val="tx1"/>
              </a:solidFill>
            </a:rPr>
            <a:t>(C) Doctor’s Consultation</a:t>
          </a:r>
          <a:endParaRPr lang="en-IN" sz="2000" kern="1200" dirty="0">
            <a:solidFill>
              <a:schemeClr val="tx1"/>
            </a:solidFill>
          </a:endParaRPr>
        </a:p>
      </dsp:txBody>
      <dsp:txXfrm>
        <a:off x="5292234" y="3668107"/>
        <a:ext cx="2362959" cy="1108565"/>
      </dsp:txXfrm>
    </dsp:sp>
    <dsp:sp modelId="{6799C18F-F025-4CC6-A29F-66AA8EC8941D}">
      <dsp:nvSpPr>
        <dsp:cNvPr id="0" name=""/>
        <dsp:cNvSpPr/>
      </dsp:nvSpPr>
      <dsp:spPr>
        <a:xfrm>
          <a:off x="5331660" y="1939308"/>
          <a:ext cx="2143233" cy="1323940"/>
        </a:xfrm>
        <a:prstGeom prst="roundRect">
          <a:avLst>
            <a:gd name="adj" fmla="val 10000"/>
          </a:avLst>
        </a:prstGeom>
        <a:solidFill>
          <a:schemeClr val="accent5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 smtClean="0">
              <a:solidFill>
                <a:schemeClr val="tx1"/>
              </a:solidFill>
            </a:rPr>
            <a:t>(D)Patient check-out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2000" kern="1200" dirty="0"/>
        </a:p>
      </dsp:txBody>
      <dsp:txXfrm>
        <a:off x="5370437" y="1978085"/>
        <a:ext cx="2065679" cy="12463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0.22321</cdr:x>
      <cdr:y>0.70588</cdr:y>
    </cdr:from>
    <cdr:to>
      <cdr:x>0.32143</cdr:x>
      <cdr:y>0.79412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00200" y="3456384"/>
          <a:ext cx="792088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 dirty="0" smtClean="0"/>
            <a:t>88 MIN</a:t>
          </a:r>
          <a:endParaRPr lang="en-IN" sz="1400" b="1" dirty="0"/>
        </a:p>
      </cdr:txBody>
    </cdr:sp>
  </cdr:relSizeAnchor>
  <cdr:relSizeAnchor xmlns:cdr="http://schemas.openxmlformats.org/drawingml/2006/chartDrawing">
    <cdr:from>
      <cdr:x>0.49107</cdr:x>
      <cdr:y>0.67647</cdr:y>
    </cdr:from>
    <cdr:to>
      <cdr:x>0.57143</cdr:x>
      <cdr:y>0.77941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960440" y="3312368"/>
          <a:ext cx="648072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dirty="0" smtClean="0"/>
            <a:t>89 MIN</a:t>
          </a:r>
          <a:endParaRPr lang="en-IN" sz="1200" b="1" dirty="0"/>
        </a:p>
      </cdr:txBody>
    </cdr:sp>
  </cdr:relSizeAnchor>
  <cdr:relSizeAnchor xmlns:cdr="http://schemas.openxmlformats.org/drawingml/2006/chartDrawing">
    <cdr:from>
      <cdr:x>0.75</cdr:x>
      <cdr:y>0.70588</cdr:y>
    </cdr:from>
    <cdr:to>
      <cdr:x>0.84821</cdr:x>
      <cdr:y>0.76471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048672" y="3456384"/>
          <a:ext cx="7920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 dirty="0" smtClean="0"/>
            <a:t>90 MIN</a:t>
          </a:r>
          <a:endParaRPr lang="en-IN" sz="14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0.22472</cdr:x>
      <cdr:y>0.62709</cdr:y>
    </cdr:from>
    <cdr:to>
      <cdr:x>0.31461</cdr:x>
      <cdr:y>0.77301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0160" y="2785096"/>
          <a:ext cx="576064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b="1" dirty="0" smtClean="0"/>
            <a:t>43 MIN</a:t>
          </a:r>
          <a:endParaRPr lang="en-IN" sz="1600" b="1" dirty="0"/>
        </a:p>
      </cdr:txBody>
    </cdr:sp>
  </cdr:relSizeAnchor>
  <cdr:relSizeAnchor xmlns:cdr="http://schemas.openxmlformats.org/drawingml/2006/chartDrawing">
    <cdr:from>
      <cdr:x>0.49438</cdr:x>
      <cdr:y>0.57845</cdr:y>
    </cdr:from>
    <cdr:to>
      <cdr:x>0.57303</cdr:x>
      <cdr:y>0.70816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168352" y="2569072"/>
          <a:ext cx="504056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 dirty="0" smtClean="0"/>
            <a:t>43 MIN</a:t>
          </a:r>
          <a:endParaRPr lang="en-IN" sz="1400" b="1" dirty="0"/>
        </a:p>
      </cdr:txBody>
    </cdr:sp>
  </cdr:relSizeAnchor>
  <cdr:relSizeAnchor xmlns:cdr="http://schemas.openxmlformats.org/drawingml/2006/chartDrawing">
    <cdr:from>
      <cdr:x>0.76404</cdr:x>
      <cdr:y>0.65952</cdr:y>
    </cdr:from>
    <cdr:to>
      <cdr:x>0.8427</cdr:x>
      <cdr:y>0.78923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896544" y="2929112"/>
          <a:ext cx="504056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 dirty="0" smtClean="0"/>
            <a:t>42 MIN</a:t>
          </a:r>
          <a:endParaRPr lang="en-IN" sz="1400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0.2963</cdr:x>
      <cdr:y>0.53226</cdr:y>
    </cdr:from>
    <cdr:to>
      <cdr:x>0.41667</cdr:x>
      <cdr:y>0.64516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04256" y="2376264"/>
          <a:ext cx="936104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b="1" dirty="0" smtClean="0"/>
            <a:t>88 MIN</a:t>
          </a:r>
          <a:endParaRPr lang="en-IN" sz="1600" b="1" dirty="0"/>
        </a:p>
      </cdr:txBody>
    </cdr:sp>
  </cdr:relSizeAnchor>
  <cdr:relSizeAnchor xmlns:cdr="http://schemas.openxmlformats.org/drawingml/2006/chartDrawing">
    <cdr:from>
      <cdr:x>0.65741</cdr:x>
      <cdr:y>0.59677</cdr:y>
    </cdr:from>
    <cdr:to>
      <cdr:x>0.75926</cdr:x>
      <cdr:y>0.74194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112568" y="2664296"/>
          <a:ext cx="792088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b="1" dirty="0" smtClean="0"/>
            <a:t>42 MIN</a:t>
          </a:r>
          <a:endParaRPr lang="en-IN" sz="1600" b="1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AC2F6-D8E4-418F-B452-B8F38FDEEB5C}" type="datetimeFigureOut">
              <a:rPr lang="en-IN" smtClean="0"/>
              <a:t>21-06-2022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5ED48-1D9A-45A9-91FC-0FCAD07F3B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3396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AC2F6-D8E4-418F-B452-B8F38FDEEB5C}" type="datetimeFigureOut">
              <a:rPr lang="en-IN" smtClean="0"/>
              <a:t>21-06-2022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5ED48-1D9A-45A9-91FC-0FCAD07F3B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84474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AC2F6-D8E4-418F-B452-B8F38FDEEB5C}" type="datetimeFigureOut">
              <a:rPr lang="en-IN" smtClean="0"/>
              <a:t>21-06-2022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5ED48-1D9A-45A9-91FC-0FCAD07F3B61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437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AC2F6-D8E4-418F-B452-B8F38FDEEB5C}" type="datetimeFigureOut">
              <a:rPr lang="en-IN" smtClean="0"/>
              <a:t>21-06-2022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5ED48-1D9A-45A9-91FC-0FCAD07F3B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63019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AC2F6-D8E4-418F-B452-B8F38FDEEB5C}" type="datetimeFigureOut">
              <a:rPr lang="en-IN" smtClean="0"/>
              <a:t>21-06-2022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5ED48-1D9A-45A9-91FC-0FCAD07F3B61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312591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AC2F6-D8E4-418F-B452-B8F38FDEEB5C}" type="datetimeFigureOut">
              <a:rPr lang="en-IN" smtClean="0"/>
              <a:t>21-06-2022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5ED48-1D9A-45A9-91FC-0FCAD07F3B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026781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AC2F6-D8E4-418F-B452-B8F38FDEEB5C}" type="datetimeFigureOut">
              <a:rPr lang="en-IN" smtClean="0"/>
              <a:t>21-06-2022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5ED48-1D9A-45A9-91FC-0FCAD07F3B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217042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AC2F6-D8E4-418F-B452-B8F38FDEEB5C}" type="datetimeFigureOut">
              <a:rPr lang="en-IN" smtClean="0"/>
              <a:t>21-06-2022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5ED48-1D9A-45A9-91FC-0FCAD07F3B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50771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AC2F6-D8E4-418F-B452-B8F38FDEEB5C}" type="datetimeFigureOut">
              <a:rPr lang="en-IN" smtClean="0"/>
              <a:t>21-06-2022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5ED48-1D9A-45A9-91FC-0FCAD07F3B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557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AC2F6-D8E4-418F-B452-B8F38FDEEB5C}" type="datetimeFigureOut">
              <a:rPr lang="en-IN" smtClean="0"/>
              <a:t>21-06-2022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5ED48-1D9A-45A9-91FC-0FCAD07F3B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69210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AC2F6-D8E4-418F-B452-B8F38FDEEB5C}" type="datetimeFigureOut">
              <a:rPr lang="en-IN" smtClean="0"/>
              <a:t>21-06-2022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5ED48-1D9A-45A9-91FC-0FCAD07F3B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0767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AC2F6-D8E4-418F-B452-B8F38FDEEB5C}" type="datetimeFigureOut">
              <a:rPr lang="en-IN" smtClean="0"/>
              <a:t>21-06-2022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5ED48-1D9A-45A9-91FC-0FCAD07F3B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7385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AC2F6-D8E4-418F-B452-B8F38FDEEB5C}" type="datetimeFigureOut">
              <a:rPr lang="en-IN" smtClean="0"/>
              <a:t>21-06-2022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5ED48-1D9A-45A9-91FC-0FCAD07F3B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9748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AC2F6-D8E4-418F-B452-B8F38FDEEB5C}" type="datetimeFigureOut">
              <a:rPr lang="en-IN" smtClean="0"/>
              <a:t>21-06-2022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5ED48-1D9A-45A9-91FC-0FCAD07F3B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06617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AC2F6-D8E4-418F-B452-B8F38FDEEB5C}" type="datetimeFigureOut">
              <a:rPr lang="en-IN" smtClean="0"/>
              <a:t>21-06-2022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5ED48-1D9A-45A9-91FC-0FCAD07F3B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9519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AC2F6-D8E4-418F-B452-B8F38FDEEB5C}" type="datetimeFigureOut">
              <a:rPr lang="en-IN" smtClean="0"/>
              <a:t>21-06-2022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5ED48-1D9A-45A9-91FC-0FCAD07F3B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8141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AC2F6-D8E4-418F-B452-B8F38FDEEB5C}" type="datetimeFigureOut">
              <a:rPr lang="en-IN" smtClean="0"/>
              <a:t>21-06-2022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1D5ED48-1D9A-45A9-91FC-0FCAD07F3B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2580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researchgate.net/publication/342043816_A_time_motion_study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192688"/>
          </a:xfrm>
        </p:spPr>
        <p:txBody>
          <a:bodyPr>
            <a:normAutofit/>
          </a:bodyPr>
          <a:lstStyle/>
          <a:p>
            <a:pPr algn="ctr"/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TOPIC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 ANALYZE AND REDUCE TAT OF OPD FLOORS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ORGANIZATION-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CENTRE FOR SIGHT EYE INSTITUTE, DWARKA, NEW DELHI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NAME- TARU VARSHNEY</a:t>
            </a:r>
            <a:b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MENTOR 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NAME- DR. SUKESH BHARDWAJ</a:t>
            </a:r>
            <a:b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IIHMR DELHI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endParaRPr lang="en-IN" sz="2800" b="1" dirty="0"/>
          </a:p>
        </p:txBody>
      </p:sp>
      <p:pic>
        <p:nvPicPr>
          <p:cNvPr id="4" name="Picture 3" descr="iihmr-logo-new-old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584" y="5013176"/>
            <a:ext cx="2232248" cy="12241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4509120"/>
            <a:ext cx="3810000" cy="190500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</p:pic>
    </p:spTree>
    <p:extLst>
      <p:ext uri="{BB962C8B-B14F-4D97-AF65-F5344CB8AC3E}">
        <p14:creationId xmlns:p14="http://schemas.microsoft.com/office/powerpoint/2010/main" val="162480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OBJECTIVE 1- TO STUDY THE PROCESS FLOW IN OPD</a:t>
            </a:r>
          </a:p>
          <a:p>
            <a:pPr marL="0" indent="0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IN" sz="2400" b="1" u="sng" dirty="0" smtClean="0">
                <a:latin typeface="Times New Roman" pitchFamily="18" charset="0"/>
                <a:cs typeface="Times New Roman" pitchFamily="18" charset="0"/>
              </a:rPr>
              <a:t>Patient </a:t>
            </a:r>
            <a:r>
              <a:rPr lang="en-IN" sz="2400" b="1" u="sng" dirty="0">
                <a:latin typeface="Times New Roman" pitchFamily="18" charset="0"/>
                <a:cs typeface="Times New Roman" pitchFamily="18" charset="0"/>
              </a:rPr>
              <a:t>Journey TAT</a:t>
            </a:r>
            <a:r>
              <a:rPr lang="en-IN" sz="2400" b="1" dirty="0">
                <a:latin typeface="Times New Roman" pitchFamily="18" charset="0"/>
                <a:cs typeface="Times New Roman" pitchFamily="18" charset="0"/>
              </a:rPr>
              <a:t>: Dilated 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Patients</a:t>
            </a:r>
          </a:p>
          <a:p>
            <a:pPr marL="0" indent="0">
              <a:buNone/>
            </a:pP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IN" sz="2000" dirty="0"/>
          </a:p>
          <a:p>
            <a:pPr marL="0" indent="0">
              <a:buNone/>
            </a:pPr>
            <a:r>
              <a:rPr lang="en-IN" sz="2000" b="1" dirty="0"/>
              <a:t> </a:t>
            </a:r>
            <a:endParaRPr lang="en-IN" sz="2000" dirty="0"/>
          </a:p>
          <a:p>
            <a:pPr marL="0" indent="0">
              <a:buNone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xmlns="" id="{6873B7D4-77E9-41C7-B423-02F0F36C65D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73116480"/>
              </p:ext>
            </p:extLst>
          </p:nvPr>
        </p:nvGraphicFramePr>
        <p:xfrm>
          <a:off x="382968" y="1700808"/>
          <a:ext cx="8653527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62766" y="3054741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B-A- 36 MIN</a:t>
            </a:r>
            <a:endParaRPr lang="en-IN" sz="1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771238" y="4928793"/>
            <a:ext cx="10876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C-B=9 MIN</a:t>
            </a:r>
            <a:endParaRPr lang="en-IN" sz="1400" b="1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3380826" y="3704986"/>
            <a:ext cx="13004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D-C=26 MIN</a:t>
            </a:r>
            <a:endParaRPr lang="en-IN" sz="1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948264" y="3054741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E-A =88 MIN</a:t>
            </a:r>
            <a:endParaRPr lang="en-IN" sz="1400" b="1" dirty="0"/>
          </a:p>
        </p:txBody>
      </p:sp>
    </p:spTree>
    <p:extLst>
      <p:ext uri="{BB962C8B-B14F-4D97-AF65-F5344CB8AC3E}">
        <p14:creationId xmlns:p14="http://schemas.microsoft.com/office/powerpoint/2010/main" val="315384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435280" cy="6192688"/>
          </a:xfrm>
        </p:spPr>
        <p:txBody>
          <a:bodyPr/>
          <a:lstStyle/>
          <a:p>
            <a:pPr marL="0" indent="0">
              <a:buNone/>
            </a:pPr>
            <a:r>
              <a:rPr lang="en-IN" sz="2400" b="1" u="sng" dirty="0">
                <a:latin typeface="Times New Roman" pitchFamily="18" charset="0"/>
                <a:cs typeface="Times New Roman" pitchFamily="18" charset="0"/>
              </a:rPr>
              <a:t>Patient Journey TAT: Non-dilated patient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IN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xmlns="" id="{6873B7D4-77E9-41C7-B423-02F0F36C65D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49608548"/>
              </p:ext>
            </p:extLst>
          </p:nvPr>
        </p:nvGraphicFramePr>
        <p:xfrm>
          <a:off x="899592" y="1268760"/>
          <a:ext cx="7848872" cy="4941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75856" y="2621202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B-A=16MIN</a:t>
            </a:r>
            <a:endParaRPr lang="en-IN" sz="1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932040" y="4797152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C-B=16MIN</a:t>
            </a:r>
            <a:endParaRPr lang="en-IN" sz="1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588224" y="4581128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D-C=9 MIN</a:t>
            </a:r>
            <a:endParaRPr lang="en-IN" sz="1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409781" y="2867177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D-A= 42 MIN</a:t>
            </a:r>
            <a:endParaRPr lang="en-IN" sz="1400" b="1" dirty="0"/>
          </a:p>
        </p:txBody>
      </p:sp>
    </p:spTree>
    <p:extLst>
      <p:ext uri="{BB962C8B-B14F-4D97-AF65-F5344CB8AC3E}">
        <p14:creationId xmlns:p14="http://schemas.microsoft.com/office/powerpoint/2010/main" val="131418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91264" cy="5793507"/>
          </a:xfrm>
        </p:spPr>
        <p:txBody>
          <a:bodyPr/>
          <a:lstStyle/>
          <a:p>
            <a:pPr marL="0" indent="0" algn="ctr">
              <a:buNone/>
            </a:pPr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OBJECTIVE 2- TO DETERMINE TAT OF DILATED PATIENTS</a:t>
            </a:r>
          </a:p>
          <a:p>
            <a:pPr marL="0" indent="0">
              <a:buNone/>
            </a:pPr>
            <a:endParaRPr lang="en-IN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IN" b="1" u="sng" dirty="0" smtClean="0">
                <a:latin typeface="Times New Roman" pitchFamily="18" charset="0"/>
                <a:cs typeface="Times New Roman" pitchFamily="18" charset="0"/>
              </a:rPr>
              <a:t>Showing </a:t>
            </a:r>
            <a:r>
              <a:rPr lang="en-IN" b="1" u="sng" dirty="0">
                <a:latin typeface="Times New Roman" pitchFamily="18" charset="0"/>
                <a:cs typeface="Times New Roman" pitchFamily="18" charset="0"/>
              </a:rPr>
              <a:t>average time among new patient, follow-up patient and post-operative dilated patients.</a:t>
            </a:r>
            <a:endParaRPr lang="en-IN" u="sng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IN" sz="20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IN" dirty="0"/>
          </a:p>
        </p:txBody>
      </p:sp>
      <p:graphicFrame>
        <p:nvGraphicFramePr>
          <p:cNvPr id="4" name="Chart 3" title="average turn around time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2468202"/>
              </p:ext>
            </p:extLst>
          </p:nvPr>
        </p:nvGraphicFramePr>
        <p:xfrm>
          <a:off x="467544" y="1700808"/>
          <a:ext cx="8064896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869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 algn="ctr">
              <a:buNone/>
            </a:pPr>
            <a:r>
              <a:rPr lang="en-IN" sz="2000" b="1" dirty="0">
                <a:latin typeface="Times New Roman" pitchFamily="18" charset="0"/>
                <a:cs typeface="Times New Roman" pitchFamily="18" charset="0"/>
              </a:rPr>
              <a:t>OBJECTIVE 3- to determine TAT of non- dilated patients </a:t>
            </a: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IN" sz="16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IN" b="1" u="sng" dirty="0" smtClean="0">
                <a:latin typeface="Times New Roman" pitchFamily="18" charset="0"/>
                <a:cs typeface="Times New Roman" pitchFamily="18" charset="0"/>
              </a:rPr>
              <a:t>Showing </a:t>
            </a:r>
            <a:r>
              <a:rPr lang="en-IN" b="1" u="sng" dirty="0">
                <a:latin typeface="Times New Roman" pitchFamily="18" charset="0"/>
                <a:cs typeface="Times New Roman" pitchFamily="18" charset="0"/>
              </a:rPr>
              <a:t>average time of new, </a:t>
            </a:r>
            <a:r>
              <a:rPr lang="en-IN" b="1" u="sng" dirty="0" smtClean="0">
                <a:latin typeface="Times New Roman" pitchFamily="18" charset="0"/>
                <a:cs typeface="Times New Roman" pitchFamily="18" charset="0"/>
              </a:rPr>
              <a:t>follow-up </a:t>
            </a:r>
            <a:r>
              <a:rPr lang="en-IN" b="1" u="sng" dirty="0">
                <a:latin typeface="Times New Roman" pitchFamily="18" charset="0"/>
                <a:cs typeface="Times New Roman" pitchFamily="18" charset="0"/>
              </a:rPr>
              <a:t>and post-operative non-dilated patients</a:t>
            </a:r>
            <a:r>
              <a:rPr lang="en-IN" b="1" u="sng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en-IN" u="sn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0801359"/>
              </p:ext>
            </p:extLst>
          </p:nvPr>
        </p:nvGraphicFramePr>
        <p:xfrm>
          <a:off x="611560" y="1724024"/>
          <a:ext cx="7632848" cy="44412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02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 title="Average TAT of dilated and non-dilated patient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6378094"/>
              </p:ext>
            </p:extLst>
          </p:nvPr>
        </p:nvGraphicFramePr>
        <p:xfrm>
          <a:off x="755576" y="1484784"/>
          <a:ext cx="777686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43608" y="615873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sz="2400" b="1" u="sng" dirty="0">
                <a:latin typeface="Times New Roman" pitchFamily="18" charset="0"/>
                <a:cs typeface="Times New Roman" pitchFamily="18" charset="0"/>
              </a:rPr>
              <a:t>Average time of dilated and non-dilated patients</a:t>
            </a:r>
            <a:r>
              <a:rPr lang="en-IN" sz="1600" b="1" u="sng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IN" sz="1600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23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OBSERVATIONS</a:t>
            </a:r>
            <a:endParaRPr lang="en-IN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19256" cy="561662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IN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benchmark for non-dilated patients is</a:t>
            </a:r>
            <a:r>
              <a:rPr lang="en-IN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45 </a:t>
            </a:r>
            <a:r>
              <a:rPr lang="en-IN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minutes.  </a:t>
            </a:r>
            <a:endParaRPr lang="en-IN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benchmark for dilated patients is </a:t>
            </a:r>
            <a:r>
              <a:rPr lang="en-IN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90 minutes</a:t>
            </a:r>
            <a:r>
              <a:rPr lang="en-IN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39 PATIENTS (DILATED)- MORE THAN 90 MIN</a:t>
            </a:r>
          </a:p>
          <a:p>
            <a:pPr algn="just"/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45 PATIENTS (NON- DILATED)- MORE THAN 45 MIN. </a:t>
            </a:r>
          </a:p>
          <a:p>
            <a:pPr algn="just"/>
            <a:endParaRPr lang="en-US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IN" sz="22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Findings which lead to time lag of the </a:t>
            </a:r>
            <a:r>
              <a:rPr lang="en-IN" sz="22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patients</a:t>
            </a:r>
          </a:p>
          <a:p>
            <a:pPr algn="just"/>
            <a:r>
              <a:rPr lang="en-IN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File lying for approx. 20 minutes, before sending to Optometrist Room. </a:t>
            </a:r>
            <a:endParaRPr lang="en-IN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Time taken for doctor consultation : 1.5 hours-  2hours </a:t>
            </a:r>
            <a:endParaRPr lang="en-IN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Errors on blue-slips- 10-15 </a:t>
            </a:r>
            <a:r>
              <a:rPr lang="en-IN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</a:t>
            </a:r>
          </a:p>
          <a:p>
            <a:pPr algn="just"/>
            <a:endParaRPr lang="en-IN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Diagnostics</a:t>
            </a:r>
          </a:p>
          <a:p>
            <a:pPr algn="just"/>
            <a:endParaRPr lang="en-IN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HMIS </a:t>
            </a:r>
            <a:r>
              <a:rPr lang="en-IN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(HOSPITAL MANAGEMENT INFORMATION SYSTEM)</a:t>
            </a:r>
            <a:endParaRPr lang="en-US" sz="22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71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LIMITATIONS</a:t>
            </a:r>
            <a:endParaRPr lang="en-IN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0664808"/>
              </p:ext>
            </p:extLst>
          </p:nvPr>
        </p:nvGraphicFramePr>
        <p:xfrm>
          <a:off x="539552" y="1412776"/>
          <a:ext cx="8136904" cy="4608512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455513"/>
                <a:gridCol w="6681391"/>
              </a:tblGrid>
              <a:tr h="14519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(i) </a:t>
                      </a:r>
                      <a:endParaRPr lang="en-IN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Study period is only of Three months. </a:t>
                      </a:r>
                      <a:endParaRPr lang="en-IN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790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(ii) </a:t>
                      </a:r>
                      <a:endParaRPr lang="en-IN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Only Dilated and Non-dilated patients were considered for this study. </a:t>
                      </a:r>
                      <a:endParaRPr lang="en-IN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775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(iii) </a:t>
                      </a:r>
                      <a:endParaRPr lang="en-IN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The study focuses only on the (OPD) Out Patient Department of only two floors of CFSEI. </a:t>
                      </a:r>
                      <a:endParaRPr lang="en-IN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60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332656"/>
            <a:ext cx="8138865" cy="1597744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SUGGESTIONS TO THE ORGANIZATIONS WHERE THE STUDY WAS CONDUCTED</a:t>
            </a:r>
            <a:endParaRPr lang="en-IN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628800"/>
            <a:ext cx="6554689" cy="4412563"/>
          </a:xfrm>
        </p:spPr>
        <p:txBody>
          <a:bodyPr>
            <a:normAutofit/>
          </a:bodyPr>
          <a:lstStyle/>
          <a:p>
            <a:pPr algn="just"/>
            <a:r>
              <a:rPr lang="en-IN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Proper availability of </a:t>
            </a:r>
            <a:r>
              <a:rPr lang="en-I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staff</a:t>
            </a: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Appointment should be the priority. </a:t>
            </a: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Minimize Physical Movement Of file</a:t>
            </a:r>
          </a:p>
        </p:txBody>
      </p:sp>
    </p:spTree>
    <p:extLst>
      <p:ext uri="{BB962C8B-B14F-4D97-AF65-F5344CB8AC3E}">
        <p14:creationId xmlns:p14="http://schemas.microsoft.com/office/powerpoint/2010/main" val="366672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03176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REFERENCES</a:t>
            </a:r>
            <a:endParaRPr lang="en-I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400600"/>
          </a:xfrm>
        </p:spPr>
        <p:txBody>
          <a:bodyPr>
            <a:normAutofit/>
          </a:bodyPr>
          <a:lstStyle/>
          <a:p>
            <a:pPr algn="just"/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Shivam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Bahe, Deepika Kanyal, Assessments of Patients waiting Time in Radiology Department (X-RAY) in Avbrh Hospital, Sawangi (M), Wardha, 2022, </a:t>
            </a:r>
            <a:r>
              <a:rPr lang="en-US" sz="17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https://iopscience.iop.org/article/10.1149/10701.16099ecst/meta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Zaffar N, Rashid H, Hussain S, Hakeem A, Laboratory Turnaround Time For Biochemistry Investigations in Emergency department of Tertiary Care Hospitals of North India, 2021 Jan, </a:t>
            </a: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10.21474/IJAR01/12343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https://www.journalijar.com/article/36021/laboratory-turn-around-time-for-biochemistryinvestigations-in-emergency-department-of-a-tertiary-care-hospital-of-north-india/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Olokoba Lateefat</a:t>
            </a:r>
            <a:r>
              <a:rPr lang="en-US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Kabir e, G Adepoju Feyi</a:t>
            </a:r>
            <a:r>
              <a:rPr lang="en-US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 Olokoba</a:t>
            </a:r>
            <a:r>
              <a:rPr lang="en-US" sz="16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Abdulfatai, Assessment of patients waiting and service times in the ophthalmology clinic of a public tertiary hospital in Nigeria, 2020 Dec; 54(4): 231–237. </a:t>
            </a:r>
            <a:r>
              <a:rPr lang="en-US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https://www.ncbi.nlm.nih.gov/pmc/articles/PMC8042814/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6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fontAlgn="base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Naaz Farah,  A time motion study to evaluate the average waiting time in OPD with reference to patient satisfaction in the setting of state-level AYUSH Hospital (India),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 </a:t>
            </a:r>
            <a:r>
              <a:rPr lang="en-US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en-US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en-US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www.researchgate.net/publication/342043816_A_time_motion_study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7" name="Picture 415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0" y="10185400"/>
            <a:ext cx="5838825" cy="16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358775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07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332656"/>
            <a:ext cx="8686800" cy="7056783"/>
          </a:xfrm>
        </p:spPr>
        <p:txBody>
          <a:bodyPr>
            <a:noAutofit/>
          </a:bodyPr>
          <a:lstStyle/>
          <a:p>
            <a:pPr lvl="0" algn="just" fontAlgn="base"/>
            <a:r>
              <a:rPr lang="en-US" dirty="0">
                <a:solidFill>
                  <a:schemeClr val="tx1"/>
                </a:solidFill>
              </a:rPr>
              <a:t>Dr</a:t>
            </a:r>
            <a:r>
              <a:rPr lang="en-US" sz="1600" dirty="0">
                <a:solidFill>
                  <a:schemeClr val="tx1"/>
                </a:solidFill>
              </a:rPr>
              <a:t>. Kumar Vibhor, Using Six Sigma Methodology for Reducing the Turn Around Time for Outpatient (OPD) and Pharmacy </a:t>
            </a:r>
            <a:r>
              <a:rPr lang="en-US" sz="1600" dirty="0" smtClean="0">
                <a:solidFill>
                  <a:schemeClr val="tx1"/>
                </a:solidFill>
              </a:rPr>
              <a:t>Services, </a:t>
            </a:r>
            <a:r>
              <a:rPr lang="en-US" sz="1600" u="sng" dirty="0" smtClean="0">
                <a:solidFill>
                  <a:schemeClr val="tx1"/>
                </a:solidFill>
              </a:rPr>
              <a:t>https</a:t>
            </a:r>
            <a:r>
              <a:rPr lang="en-US" sz="1600" u="sng" dirty="0">
                <a:solidFill>
                  <a:schemeClr val="tx1"/>
                </a:solidFill>
              </a:rPr>
              <a:t>://qcin.org/nbqp/knowledge_bank/uploads/2020/05/1590554883_District%20Women_2018 164-171...pdf</a:t>
            </a:r>
            <a:r>
              <a:rPr lang="en-US" sz="1600" dirty="0">
                <a:solidFill>
                  <a:schemeClr val="tx1"/>
                </a:solidFill>
              </a:rPr>
              <a:t>  </a:t>
            </a:r>
          </a:p>
          <a:p>
            <a:pPr algn="just"/>
            <a:endParaRPr lang="en-US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Patel Ravikant, Patel Hinaben R, A study on waiting time and out-patient satisfaction at Gujarat medical education research society hospital, Valsad, Gujarat, India, 2017 Mar; 4(3):857-863, </a:t>
            </a:r>
            <a:r>
              <a:rPr lang="en-US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file:///C:/Users/HP%20Laptop/Downloads/1136-4024-1-PB.pdf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fontAlgn="base"/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Mrs. Devi Bhooma, Vigneshwaran S, Study on turnaround time of outpatient billing services at super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speciality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hospital /Ayanabakkam – Chennai, 2014, ISSN:  2321- 1784, Vol. 02 Issue  -02. </a:t>
            </a:r>
            <a:r>
              <a:rPr lang="en-US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</a:t>
            </a:r>
            <a:r>
              <a:rPr lang="en-US" sz="16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www.academia.edu/9361665/STUDY_ON_TURN_AROUND_TIME_OF_OUT_PATIENT_BILLING_SERVICES_AT_SUPER_SPECIALITY_HOSPITAL_AYANABAKKAM_CH </a:t>
            </a:r>
            <a:r>
              <a:rPr lang="en-US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ENNAI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fontAlgn="base"/>
            <a:r>
              <a:rPr lang="en-US" sz="1600" u="sng" dirty="0">
                <a:solidFill>
                  <a:schemeClr val="tx1"/>
                </a:solidFill>
              </a:rPr>
              <a:t>H </a:t>
            </a:r>
            <a:r>
              <a:rPr lang="en-US" sz="1600" u="sng" dirty="0" err="1">
                <a:solidFill>
                  <a:schemeClr val="tx1"/>
                </a:solidFill>
              </a:rPr>
              <a:t>Adamu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u="sng" dirty="0">
                <a:solidFill>
                  <a:schemeClr val="tx1"/>
                </a:solidFill>
              </a:rPr>
              <a:t>MO </a:t>
            </a:r>
            <a:r>
              <a:rPr lang="en-US" sz="1600" u="sng" dirty="0" err="1">
                <a:solidFill>
                  <a:schemeClr val="tx1"/>
                </a:solidFill>
              </a:rPr>
              <a:t>Oche</a:t>
            </a:r>
            <a:r>
              <a:rPr lang="en-US" sz="1600" dirty="0">
                <a:solidFill>
                  <a:schemeClr val="tx1"/>
                </a:solidFill>
              </a:rPr>
              <a:t>, Determinants of Patient Waiting Time in the General Outpatient </a:t>
            </a:r>
            <a:r>
              <a:rPr lang="en-US" sz="1600" dirty="0" smtClean="0">
                <a:solidFill>
                  <a:schemeClr val="tx1"/>
                </a:solidFill>
              </a:rPr>
              <a:t>Department </a:t>
            </a:r>
            <a:r>
              <a:rPr lang="en-US" sz="1600" dirty="0">
                <a:solidFill>
                  <a:schemeClr val="tx1"/>
                </a:solidFill>
              </a:rPr>
              <a:t>of a Tertiary Health Institution in North Western Nigeria, 2013 Oct-Dec; 3(4): 588– 592, </a:t>
            </a:r>
            <a:r>
              <a:rPr lang="en-US" sz="1600" u="sng" dirty="0">
                <a:solidFill>
                  <a:schemeClr val="tx1"/>
                </a:solidFill>
              </a:rPr>
              <a:t>https://www.ncbi.nlm.nih.gov/pmc/articles/PMC3868129/</a:t>
            </a:r>
            <a:r>
              <a:rPr lang="en-US" sz="1600" dirty="0">
                <a:solidFill>
                  <a:schemeClr val="tx1"/>
                </a:solidFill>
              </a:rPr>
              <a:t>  </a:t>
            </a:r>
          </a:p>
          <a:p>
            <a:pPr algn="just"/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18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16632"/>
            <a:ext cx="8424936" cy="936103"/>
          </a:xfrm>
        </p:spPr>
        <p:txBody>
          <a:bodyPr>
            <a:normAutofit/>
          </a:bodyPr>
          <a:lstStyle/>
          <a:p>
            <a:pPr algn="ctr"/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IN" sz="3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556792"/>
            <a:ext cx="8784976" cy="4968552"/>
          </a:xfrm>
        </p:spPr>
        <p:txBody>
          <a:bodyPr>
            <a:norm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n-IN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 have seen that how the healthcare market is growing at very fast pace. To provide a satisfaction to a patient, it is much needed to provide the right information about the procedures and the expected time to complete those procedures. </a:t>
            </a:r>
            <a:endParaRPr lang="en-IN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itchFamily="34" charset="0"/>
              <a:buChar char="•"/>
            </a:pPr>
            <a:endParaRPr lang="en-IN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en-I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These </a:t>
            </a:r>
            <a:r>
              <a:rPr lang="en-IN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procedures include initial workup, consultation and diagnosis. This information usually satisfies the </a:t>
            </a:r>
            <a:r>
              <a:rPr lang="en-I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patients </a:t>
            </a:r>
            <a:r>
              <a:rPr lang="en-IN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instead of long waiting hours</a:t>
            </a:r>
            <a:r>
              <a:rPr lang="en-I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IN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en-IN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 get the patient satisfaction and optimum output, there should not be long waiting hours</a:t>
            </a:r>
            <a:r>
              <a:rPr lang="en-I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just">
              <a:buFont typeface="Arial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457200" indent="-457200" algn="just">
              <a:buFont typeface="Arial" pitchFamily="34" charset="0"/>
              <a:buChar char="•"/>
            </a:pPr>
            <a:endParaRPr lang="en-IN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36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36912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THANK YOU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73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20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OUT PATIENT DEPARTMENT</a:t>
            </a:r>
          </a:p>
          <a:p>
            <a:pPr marL="0" indent="0">
              <a:buNone/>
            </a:pPr>
            <a:endParaRPr lang="en-US" sz="2000" b="1" u="sng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Out Patient Department (OPD) is the first interaction in the hospital. OPD care in the hospital reflects the quality of the hospital. </a:t>
            </a:r>
            <a:endParaRPr lang="en-IN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Outpatient Department provides the care and diagnosis that does not require for a patient to overstay at night. </a:t>
            </a:r>
            <a:endParaRPr lang="en-IN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 make the hospital output effective, it is much needed that the OPD of the hospital must be qualitative and time effective. It is because patient spent 50-60% of his time at </a:t>
            </a:r>
            <a:r>
              <a:rPr lang="en-I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OPD</a:t>
            </a:r>
          </a:p>
          <a:p>
            <a:pPr algn="just"/>
            <a:endParaRPr lang="en-US" sz="20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7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40960" cy="1512168"/>
          </a:xfrm>
        </p:spPr>
        <p:txBody>
          <a:bodyPr>
            <a:normAutofit/>
          </a:bodyPr>
          <a:lstStyle/>
          <a:p>
            <a:pPr algn="just"/>
            <a:r>
              <a:rPr lang="en-IN" sz="2400" b="1" dirty="0">
                <a:latin typeface="Times New Roman" pitchFamily="18" charset="0"/>
                <a:cs typeface="Times New Roman" pitchFamily="18" charset="0"/>
              </a:rPr>
              <a:t>Out Patient Department Flow chart for dilated patient at Centre for Sight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7704" y="908720"/>
            <a:ext cx="5688631" cy="5760639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52244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96944" cy="936104"/>
          </a:xfrm>
        </p:spPr>
        <p:txBody>
          <a:bodyPr>
            <a:normAutofit/>
          </a:bodyPr>
          <a:lstStyle/>
          <a:p>
            <a:r>
              <a:rPr lang="en-IN" sz="2400" b="1" dirty="0">
                <a:latin typeface="Times New Roman" pitchFamily="18" charset="0"/>
                <a:cs typeface="Times New Roman" pitchFamily="18" charset="0"/>
              </a:rPr>
              <a:t>Outpatient department flow chart for non- dilated patient. 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1600" y="836712"/>
            <a:ext cx="6768752" cy="5687938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91720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OBJECTIVES</a:t>
            </a:r>
            <a:endParaRPr lang="en-IN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709120"/>
          </a:xfrm>
        </p:spPr>
        <p:txBody>
          <a:bodyPr/>
          <a:lstStyle/>
          <a:p>
            <a:pPr lvl="0" algn="just" fontAlgn="base"/>
            <a:r>
              <a:rPr lang="en-IN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 learn about the  process flow in OPD  </a:t>
            </a:r>
            <a:endParaRPr lang="en-IN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/>
            <a:endParaRPr lang="en-IN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/>
            <a:r>
              <a:rPr lang="en-IN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 find out the TAT of dilated patients in OPD.  </a:t>
            </a:r>
            <a:endParaRPr lang="en-IN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/>
            <a:endParaRPr lang="en-IN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/>
            <a:r>
              <a:rPr lang="en-I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 determine the TAT of Non-dilated patients in OPD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1487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METHODOLOGY</a:t>
            </a:r>
            <a:endParaRPr lang="en-IN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/>
          </a:bodyPr>
          <a:lstStyle/>
          <a:p>
            <a:pPr lvl="0" algn="just" fontAlgn="base"/>
            <a:r>
              <a:rPr lang="en-IN" sz="24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STUDY DESIGN- </a:t>
            </a:r>
            <a:r>
              <a:rPr lang="en-IN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study is an observational study with an objective of understanding of reducing turnaround time in outpatient departments. </a:t>
            </a:r>
            <a:endParaRPr lang="en-IN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fontAlgn="base">
              <a:buNone/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fontAlgn="base">
              <a:buNone/>
            </a:pPr>
            <a:endParaRPr lang="en-IN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/>
            <a:r>
              <a:rPr lang="en-IN" sz="24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STUDY AREA- </a:t>
            </a:r>
            <a:r>
              <a:rPr lang="en-IN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study has been done in the Outpatient Department of CFSEI, Dwarka, First and second floors.</a:t>
            </a:r>
            <a:r>
              <a:rPr lang="en-IN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just" fontAlgn="base"/>
            <a:endParaRPr lang="en-US" sz="24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/>
            <a:endParaRPr lang="en-IN" sz="24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/>
            <a:r>
              <a:rPr lang="en-IN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STUDY </a:t>
            </a:r>
            <a:r>
              <a:rPr lang="en-IN" sz="24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POPULATION-</a:t>
            </a:r>
            <a:r>
              <a:rPr lang="en-IN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The study population includes all the appointments patients. Both categories of Patients, dilated and not-dilated includes in the study. </a:t>
            </a:r>
            <a:r>
              <a:rPr lang="en-IN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IN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1570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IN" sz="2000" dirty="0" smtClean="0"/>
          </a:p>
          <a:p>
            <a:pPr lvl="0" algn="just" fontAlgn="base"/>
            <a:r>
              <a:rPr lang="en-IN" sz="2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STUDY PERIOD- </a:t>
            </a:r>
            <a:r>
              <a:rPr lang="en-IN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study has been conducted for three months from </a:t>
            </a:r>
            <a:r>
              <a:rPr lang="en-IN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April </a:t>
            </a:r>
            <a:r>
              <a:rPr lang="en-IN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2022 to July 2022. </a:t>
            </a:r>
            <a:r>
              <a:rPr lang="en-IN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IN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/>
            <a:r>
              <a:rPr lang="en-IN" sz="2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SAMPLE SIZE- </a:t>
            </a:r>
            <a:r>
              <a:rPr lang="en-IN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study is conducted among 203 patients. Daily 6 to 8 samples are collected for study for 1 month (April). </a:t>
            </a:r>
            <a:r>
              <a:rPr lang="en-IN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IN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/>
            <a:r>
              <a:rPr lang="en-IN" sz="2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DATA SOURCE- </a:t>
            </a:r>
            <a:r>
              <a:rPr lang="en-IN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primary data </a:t>
            </a:r>
            <a:r>
              <a:rPr lang="en-IN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IN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Patient co-ordination slip. </a:t>
            </a:r>
          </a:p>
          <a:p>
            <a:pPr marL="0" indent="0" algn="just">
              <a:buNone/>
            </a:pPr>
            <a:r>
              <a:rPr lang="en-IN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en-IN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IN" sz="2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IN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/>
            <a:r>
              <a:rPr lang="en-IN" sz="2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DATA </a:t>
            </a:r>
            <a:r>
              <a:rPr lang="en-IN" sz="2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ANALYSIS TOOL- </a:t>
            </a:r>
            <a:r>
              <a:rPr lang="en-IN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MS- </a:t>
            </a:r>
            <a:r>
              <a:rPr lang="en-IN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EXCEL</a:t>
            </a:r>
            <a:r>
              <a:rPr lang="en-IN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IN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9719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RESULTS</a:t>
            </a:r>
            <a:endParaRPr lang="en-IN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67807"/>
            <a:ext cx="4032448" cy="36724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N" sz="1600" b="1" u="sng" dirty="0" smtClean="0">
                <a:latin typeface="Times New Roman" pitchFamily="18" charset="0"/>
                <a:cs typeface="Times New Roman" pitchFamily="18" charset="0"/>
              </a:rPr>
              <a:t>1.Pie chart showing percentage of dilated and Non-dilated patients</a:t>
            </a:r>
            <a:r>
              <a:rPr lang="en-IN" sz="1400" b="1" u="sng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IN" sz="14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IN" dirty="0"/>
              <a:t> </a:t>
            </a:r>
          </a:p>
          <a:p>
            <a:pPr marL="0" indent="0">
              <a:buNone/>
            </a:pPr>
            <a:endParaRPr lang="en-IN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1992513"/>
              </p:ext>
            </p:extLst>
          </p:nvPr>
        </p:nvGraphicFramePr>
        <p:xfrm>
          <a:off x="323528" y="2204864"/>
          <a:ext cx="3960440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6549675"/>
              </p:ext>
            </p:extLst>
          </p:nvPr>
        </p:nvGraphicFramePr>
        <p:xfrm>
          <a:off x="4552497" y="2204864"/>
          <a:ext cx="4195967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0" y="1412776"/>
            <a:ext cx="3744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sz="1600" b="1" u="sng" dirty="0" smtClean="0">
                <a:latin typeface="Times New Roman" pitchFamily="18" charset="0"/>
                <a:cs typeface="Times New Roman" pitchFamily="18" charset="0"/>
              </a:rPr>
              <a:t>2.Showing </a:t>
            </a:r>
            <a:r>
              <a:rPr lang="en-IN" sz="1600" b="1" u="sng" dirty="0">
                <a:latin typeface="Times New Roman" pitchFamily="18" charset="0"/>
                <a:cs typeface="Times New Roman" pitchFamily="18" charset="0"/>
              </a:rPr>
              <a:t>percentage of new, follow-up and post- operative patients</a:t>
            </a:r>
            <a:endParaRPr lang="en-IN" sz="1600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70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150</TotalTime>
  <Words>992</Words>
  <Application>Microsoft Office PowerPoint</Application>
  <PresentationFormat>On-screen Show (4:3)</PresentationFormat>
  <Paragraphs>138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Facet</vt:lpstr>
      <vt:lpstr>TOPIC- TO ANALYZE AND REDUCE TAT OF OPD FLOORS  ORGANIZATION- CENTRE FOR SIGHT EYE INSTITUTE, DWARKA, NEW DELHI   NAME- TARU VARSHNEY  MENTOR  NAME- DR. SUKESH BHARDWAJ IIHMR DELHI  </vt:lpstr>
      <vt:lpstr>INTRODUCTION</vt:lpstr>
      <vt:lpstr>PowerPoint Presentation</vt:lpstr>
      <vt:lpstr>Out Patient Department Flow chart for dilated patient at Centre for Sight</vt:lpstr>
      <vt:lpstr>Outpatient department flow chart for non- dilated patient. </vt:lpstr>
      <vt:lpstr>OBJECTIVES</vt:lpstr>
      <vt:lpstr>METHODOLOGY</vt:lpstr>
      <vt:lpstr>PowerPoint Presentation</vt:lpstr>
      <vt:lpstr>RESULTS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OBSERVATIONS</vt:lpstr>
      <vt:lpstr>LIMITATIONS</vt:lpstr>
      <vt:lpstr>SUGGESTIONS TO THE ORGANIZATIONS WHERE THE STUDY WAS CONDUCTED</vt:lpstr>
      <vt:lpstr>          REFERENCES</vt:lpstr>
      <vt:lpstr>PowerPoint Presentation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TOPIC- TO ANALYZE AND REDUCE TAT OF OPD FLOORS  ORGANIZATION- CENTRE FOR SIGHT EYE INSTITUTE, DWARKA, NEW DELHI   NAME- TARU VARSHNEY FACULTY NAME- DR. SUKESH BHARDWAJ IIHMR DELHI</dc:title>
  <dc:creator>HP Laptop</dc:creator>
  <cp:lastModifiedBy>HP Laptop</cp:lastModifiedBy>
  <cp:revision>17</cp:revision>
  <dcterms:created xsi:type="dcterms:W3CDTF">2022-06-20T18:39:51Z</dcterms:created>
  <dcterms:modified xsi:type="dcterms:W3CDTF">2022-06-21T15:41:39Z</dcterms:modified>
</cp:coreProperties>
</file>