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59" r:id="rId5"/>
    <p:sldId id="262" r:id="rId6"/>
    <p:sldId id="263" r:id="rId7"/>
    <p:sldId id="286" r:id="rId8"/>
    <p:sldId id="284" r:id="rId9"/>
    <p:sldId id="265" r:id="rId10"/>
    <p:sldId id="275" r:id="rId11"/>
    <p:sldId id="279" r:id="rId12"/>
    <p:sldId id="267" r:id="rId13"/>
    <p:sldId id="273" r:id="rId14"/>
    <p:sldId id="268" r:id="rId15"/>
    <p:sldId id="276" r:id="rId16"/>
    <p:sldId id="269"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D9"/>
    <a:srgbClr val="DBF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2" d="100"/>
          <a:sy n="62" d="100"/>
        </p:scale>
        <p:origin x="8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F585BF\Downloads\datayogik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IN" dirty="0">
                <a:solidFill>
                  <a:schemeClr val="tx1"/>
                </a:solidFill>
              </a:rPr>
              <a:t>People on prescribed Drugs</a:t>
            </a:r>
          </a:p>
        </c:rich>
      </c:tx>
      <c:overlay val="0"/>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FFC000"/>
              </a:solidFill>
              <a:ln>
                <a:noFill/>
              </a:ln>
              <a:effectLst/>
            </c:spPr>
            <c:extLst>
              <c:ext xmlns:c16="http://schemas.microsoft.com/office/drawing/2014/chart" uri="{C3380CC4-5D6E-409C-BE32-E72D297353CC}">
                <c16:uniqueId val="{00000001-9FFD-41C4-8D95-F3B8F7F03129}"/>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9FFD-41C4-8D95-F3B8F7F0312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Sheet1!$A$4:$A$5</c:f>
              <c:strCache>
                <c:ptCount val="2"/>
                <c:pt idx="0">
                  <c:v>Yes</c:v>
                </c:pt>
                <c:pt idx="1">
                  <c:v>No</c:v>
                </c:pt>
              </c:strCache>
            </c:strRef>
          </c:cat>
          <c:val>
            <c:numRef>
              <c:f>Sheet1!$B$4:$B$5</c:f>
              <c:numCache>
                <c:formatCode>0.00%</c:formatCode>
                <c:ptCount val="2"/>
                <c:pt idx="0">
                  <c:v>0.58699999999999997</c:v>
                </c:pt>
                <c:pt idx="1">
                  <c:v>0.41299999999999998</c:v>
                </c:pt>
              </c:numCache>
            </c:numRef>
          </c:val>
          <c:extLst>
            <c:ext xmlns:c16="http://schemas.microsoft.com/office/drawing/2014/chart" uri="{C3380CC4-5D6E-409C-BE32-E72D297353CC}">
              <c16:uniqueId val="{00000004-9FFD-41C4-8D95-F3B8F7F031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6713658471580426"/>
          <c:y val="0.8083196371976058"/>
          <c:w val="0.17141502062581104"/>
          <c:h val="0.1418405565732817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accent6">
                    <a:lumMod val="50000"/>
                  </a:schemeClr>
                </a:solidFill>
                <a:latin typeface="+mn-lt"/>
                <a:ea typeface="+mn-ea"/>
                <a:cs typeface="+mn-cs"/>
              </a:defRPr>
            </a:pPr>
            <a:r>
              <a:rPr lang="en-IN" dirty="0">
                <a:solidFill>
                  <a:schemeClr val="accent6">
                    <a:lumMod val="50000"/>
                  </a:schemeClr>
                </a:solidFill>
              </a:rPr>
              <a:t>Importance of Drug Education</a:t>
            </a: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chemeClr val="accent6">
                  <a:lumMod val="50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E1-48E4-A521-AC397C04C027}"/>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E1-48E4-A521-AC397C04C02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Sheet5!$A$2:$A$4</c:f>
              <c:strCache>
                <c:ptCount val="2"/>
                <c:pt idx="0">
                  <c:v>Yes</c:v>
                </c:pt>
                <c:pt idx="1">
                  <c:v>No</c:v>
                </c:pt>
              </c:strCache>
            </c:strRef>
          </c:cat>
          <c:val>
            <c:numRef>
              <c:f>Sheet5!$B$2:$B$4</c:f>
              <c:numCache>
                <c:formatCode>0.00%</c:formatCode>
                <c:ptCount val="2"/>
                <c:pt idx="0">
                  <c:v>0.84</c:v>
                </c:pt>
                <c:pt idx="1">
                  <c:v>0.16</c:v>
                </c:pt>
              </c:numCache>
            </c:numRef>
          </c:val>
          <c:extLst>
            <c:ext xmlns:c16="http://schemas.microsoft.com/office/drawing/2014/chart" uri="{C3380CC4-5D6E-409C-BE32-E72D297353CC}">
              <c16:uniqueId val="{00000006-5BE1-48E4-A521-AC397C04C0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3448594631519757"/>
          <c:y val="0.41181029454651502"/>
          <c:w val="0.10420727884732942"/>
          <c:h val="0.214712379702537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IN" dirty="0">
                <a:solidFill>
                  <a:schemeClr val="tx1"/>
                </a:solidFill>
              </a:rPr>
              <a:t>Seek information regarding medicine from their doctor</a:t>
            </a:r>
          </a:p>
        </c:rich>
      </c:tx>
      <c:overlay val="0"/>
      <c:spPr>
        <a:solidFill>
          <a:schemeClr val="bg1"/>
        </a:solidFill>
        <a:ln>
          <a:noFill/>
        </a:ln>
        <a:effectLst>
          <a:softEdge rad="127000"/>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5A7-474D-A3A4-DD407A9A05A6}"/>
              </c:ext>
            </c:extLst>
          </c:dPt>
          <c:dPt>
            <c:idx val="1"/>
            <c:bubble3D val="0"/>
            <c:explosion val="1"/>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5A7-474D-A3A4-DD407A9A05A6}"/>
              </c:ext>
            </c:extLst>
          </c:dPt>
          <c:dLbls>
            <c:dLbl>
              <c:idx val="0"/>
              <c:tx>
                <c:rich>
                  <a:bodyPr/>
                  <a:lstStyle/>
                  <a:p>
                    <a:fld id="{8523530F-7E03-4763-8AC2-1FA7B7FD91B3}" type="PERCENTAGE">
                      <a:rPr lang="en-US" baseline="0"/>
                      <a:pPr/>
                      <a:t>[PERCENTAGE]</a:t>
                    </a:fld>
                    <a:endParaRPr lang="en-IN"/>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A7-474D-A3A4-DD407A9A05A6}"/>
                </c:ext>
              </c:extLst>
            </c:dLbl>
            <c:dLbl>
              <c:idx val="1"/>
              <c:tx>
                <c:rich>
                  <a:bodyPr/>
                  <a:lstStyle/>
                  <a:p>
                    <a:fld id="{9791D6E9-C97D-46CD-A477-BF797BE97213}" type="PERCENTAGE">
                      <a:rPr lang="en-US" baseline="0"/>
                      <a:pPr/>
                      <a:t>[PERCENTAGE]</a:t>
                    </a:fld>
                    <a:endParaRPr lang="en-IN"/>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A7-474D-A3A4-DD407A9A05A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Sheet1!$A$7:$A$8</c:f>
              <c:strCache>
                <c:ptCount val="2"/>
                <c:pt idx="0">
                  <c:v>Yes</c:v>
                </c:pt>
                <c:pt idx="1">
                  <c:v>No</c:v>
                </c:pt>
              </c:strCache>
            </c:strRef>
          </c:cat>
          <c:val>
            <c:numRef>
              <c:f>Sheet1!$B$7:$B$8</c:f>
              <c:numCache>
                <c:formatCode>0.00%</c:formatCode>
                <c:ptCount val="2"/>
                <c:pt idx="0">
                  <c:v>0.70199999999999996</c:v>
                </c:pt>
                <c:pt idx="1">
                  <c:v>0.29799999999999999</c:v>
                </c:pt>
              </c:numCache>
            </c:numRef>
          </c:val>
          <c:extLst>
            <c:ext xmlns:c16="http://schemas.microsoft.com/office/drawing/2014/chart" uri="{C3380CC4-5D6E-409C-BE32-E72D297353CC}">
              <c16:uniqueId val="{00000004-65A7-474D-A3A4-DD407A9A05A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IN" dirty="0">
                <a:solidFill>
                  <a:schemeClr val="tx1"/>
                </a:solidFill>
              </a:rPr>
              <a:t>Search Online regarding medicine they</a:t>
            </a:r>
            <a:r>
              <a:rPr lang="en-IN" baseline="0" dirty="0">
                <a:solidFill>
                  <a:schemeClr val="tx1"/>
                </a:solidFill>
              </a:rPr>
              <a:t> consume</a:t>
            </a:r>
            <a:endParaRPr lang="en-IN" dirty="0">
              <a:solidFill>
                <a:schemeClr val="tx1"/>
              </a:solidFill>
            </a:endParaRPr>
          </a:p>
        </c:rich>
      </c:tx>
      <c:overlay val="0"/>
      <c:spPr>
        <a:solidFill>
          <a:schemeClr val="bg1"/>
        </a:solidFill>
        <a:ln>
          <a:noFill/>
        </a:ln>
        <a:effectLst>
          <a:softEdge rad="127000"/>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pieChart>
        <c:varyColors val="1"/>
        <c:ser>
          <c:idx val="2"/>
          <c:order val="0"/>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23-42DF-A1C7-A509200D27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23-42DF-A1C7-A509200D27A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Sheet1!$A$7:$A$8</c:f>
              <c:strCache>
                <c:ptCount val="2"/>
                <c:pt idx="0">
                  <c:v>Yes</c:v>
                </c:pt>
                <c:pt idx="1">
                  <c:v>No</c:v>
                </c:pt>
              </c:strCache>
            </c:strRef>
          </c:cat>
          <c:val>
            <c:numRef>
              <c:f>Sheet1!$B$7:$B$8</c:f>
              <c:numCache>
                <c:formatCode>0.00%</c:formatCode>
                <c:ptCount val="2"/>
                <c:pt idx="0">
                  <c:v>0.70199999999999996</c:v>
                </c:pt>
                <c:pt idx="1">
                  <c:v>0.29799999999999999</c:v>
                </c:pt>
              </c:numCache>
            </c:numRef>
          </c:val>
          <c:extLst>
            <c:ext xmlns:c16="http://schemas.microsoft.com/office/drawing/2014/chart" uri="{C3380CC4-5D6E-409C-BE32-E72D297353CC}">
              <c16:uniqueId val="{00000004-0223-42DF-A1C7-A509200D27A0}"/>
            </c:ext>
          </c:extLst>
        </c:ser>
        <c:ser>
          <c:idx val="3"/>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0223-42DF-A1C7-A509200D27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0223-42DF-A1C7-A509200D27A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Sheet1!$A$7:$A$8</c:f>
              <c:strCache>
                <c:ptCount val="2"/>
                <c:pt idx="0">
                  <c:v>Yes</c:v>
                </c:pt>
                <c:pt idx="1">
                  <c:v>No</c:v>
                </c:pt>
              </c:strCache>
            </c:strRef>
          </c:cat>
          <c:val>
            <c:numRef>
              <c:f>Sheet1!$B$7:$B$8</c:f>
              <c:numCache>
                <c:formatCode>0.00%</c:formatCode>
                <c:ptCount val="2"/>
                <c:pt idx="0">
                  <c:v>0.70199999999999996</c:v>
                </c:pt>
                <c:pt idx="1">
                  <c:v>0.29799999999999999</c:v>
                </c:pt>
              </c:numCache>
            </c:numRef>
          </c:val>
          <c:extLst>
            <c:ext xmlns:c16="http://schemas.microsoft.com/office/drawing/2014/chart" uri="{C3380CC4-5D6E-409C-BE32-E72D297353CC}">
              <c16:uniqueId val="{00000009-0223-42DF-A1C7-A509200D27A0}"/>
            </c:ext>
          </c:extLst>
        </c:ser>
        <c:ser>
          <c:idx val="1"/>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223-42DF-A1C7-A509200D27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223-42DF-A1C7-A509200D27A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Sheet1!$A$7:$A$8</c:f>
              <c:strCache>
                <c:ptCount val="2"/>
                <c:pt idx="0">
                  <c:v>Yes</c:v>
                </c:pt>
                <c:pt idx="1">
                  <c:v>No</c:v>
                </c:pt>
              </c:strCache>
            </c:strRef>
          </c:cat>
          <c:val>
            <c:numRef>
              <c:f>Sheet1!$B$7:$B$8</c:f>
              <c:numCache>
                <c:formatCode>0.00%</c:formatCode>
                <c:ptCount val="2"/>
                <c:pt idx="0">
                  <c:v>0.70199999999999996</c:v>
                </c:pt>
                <c:pt idx="1">
                  <c:v>0.29799999999999999</c:v>
                </c:pt>
              </c:numCache>
            </c:numRef>
          </c:val>
          <c:extLst>
            <c:ext xmlns:c16="http://schemas.microsoft.com/office/drawing/2014/chart" uri="{C3380CC4-5D6E-409C-BE32-E72D297353CC}">
              <c16:uniqueId val="{0000000E-0223-42DF-A1C7-A509200D27A0}"/>
            </c:ext>
          </c:extLst>
        </c:ser>
        <c:ser>
          <c:idx val="0"/>
          <c:order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0223-42DF-A1C7-A509200D27A0}"/>
              </c:ext>
            </c:extLst>
          </c:dPt>
          <c:dPt>
            <c:idx val="1"/>
            <c:bubble3D val="0"/>
            <c:explosion val="1"/>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0223-42DF-A1C7-A509200D27A0}"/>
              </c:ext>
            </c:extLst>
          </c:dPt>
          <c:dLbls>
            <c:dLbl>
              <c:idx val="0"/>
              <c:tx>
                <c:rich>
                  <a:bodyPr/>
                  <a:lstStyle/>
                  <a:p>
                    <a:fld id="{8523530F-7E03-4763-8AC2-1FA7B7FD91B3}" type="PERCENTAGE">
                      <a:rPr lang="en-US" baseline="0"/>
                      <a:pPr/>
                      <a:t>[PERCENTAGE]</a:t>
                    </a:fld>
                    <a:endParaRPr lang="en-IN"/>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223-42DF-A1C7-A509200D27A0}"/>
                </c:ext>
              </c:extLst>
            </c:dLbl>
            <c:dLbl>
              <c:idx val="1"/>
              <c:tx>
                <c:rich>
                  <a:bodyPr/>
                  <a:lstStyle/>
                  <a:p>
                    <a:fld id="{9791D6E9-C97D-46CD-A477-BF797BE97213}" type="PERCENTAGE">
                      <a:rPr lang="en-US" baseline="0"/>
                      <a:pPr/>
                      <a:t>[PERCENTAGE]</a:t>
                    </a:fld>
                    <a:endParaRPr lang="en-IN"/>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223-42DF-A1C7-A509200D27A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Sheet1!$A$7:$A$8</c:f>
              <c:strCache>
                <c:ptCount val="2"/>
                <c:pt idx="0">
                  <c:v>Yes</c:v>
                </c:pt>
                <c:pt idx="1">
                  <c:v>No</c:v>
                </c:pt>
              </c:strCache>
            </c:strRef>
          </c:cat>
          <c:val>
            <c:numRef>
              <c:f>Sheet1!$B$7:$B$8</c:f>
              <c:numCache>
                <c:formatCode>0.00%</c:formatCode>
                <c:ptCount val="2"/>
                <c:pt idx="0">
                  <c:v>0.70199999999999996</c:v>
                </c:pt>
                <c:pt idx="1">
                  <c:v>0.29799999999999999</c:v>
                </c:pt>
              </c:numCache>
            </c:numRef>
          </c:val>
          <c:extLst>
            <c:ext xmlns:c16="http://schemas.microsoft.com/office/drawing/2014/chart" uri="{C3380CC4-5D6E-409C-BE32-E72D297353CC}">
              <c16:uniqueId val="{00000013-0223-42DF-A1C7-A509200D27A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3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accent6">
                    <a:lumMod val="75000"/>
                  </a:schemeClr>
                </a:solidFill>
                <a:latin typeface="+mn-lt"/>
                <a:ea typeface="+mn-ea"/>
                <a:cs typeface="+mn-cs"/>
              </a:defRPr>
            </a:pPr>
            <a:r>
              <a:rPr lang="en-IN" dirty="0">
                <a:solidFill>
                  <a:schemeClr val="accent6">
                    <a:lumMod val="75000"/>
                  </a:schemeClr>
                </a:solidFill>
              </a:rPr>
              <a:t>People</a:t>
            </a:r>
            <a:r>
              <a:rPr lang="en-IN" baseline="0" dirty="0">
                <a:solidFill>
                  <a:schemeClr val="accent6">
                    <a:lumMod val="75000"/>
                  </a:schemeClr>
                </a:solidFill>
              </a:rPr>
              <a:t> who do </a:t>
            </a:r>
            <a:r>
              <a:rPr lang="en-IN" dirty="0">
                <a:solidFill>
                  <a:schemeClr val="accent6">
                    <a:lumMod val="75000"/>
                  </a:schemeClr>
                </a:solidFill>
              </a:rPr>
              <a:t>Self-Medication</a:t>
            </a: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chemeClr val="accent6">
                  <a:lumMod val="7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6A2-45ED-9302-AB0EA1A8C455}"/>
              </c:ext>
            </c:extLst>
          </c:dPt>
          <c:dPt>
            <c:idx val="1"/>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6A2-45ED-9302-AB0EA1A8C45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6A2-45ED-9302-AB0EA1A8C455}"/>
              </c:ext>
            </c:extLst>
          </c:dPt>
          <c:dPt>
            <c:idx val="3"/>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6A2-45ED-9302-AB0EA1A8C455}"/>
              </c:ext>
            </c:extLst>
          </c:dPt>
          <c:dPt>
            <c:idx val="4"/>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6A2-45ED-9302-AB0EA1A8C45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Sheet1!$A$11:$A$15</c:f>
              <c:strCache>
                <c:ptCount val="5"/>
                <c:pt idx="0">
                  <c:v>Sometimes</c:v>
                </c:pt>
                <c:pt idx="1">
                  <c:v>Rarely</c:v>
                </c:pt>
                <c:pt idx="2">
                  <c:v>Often</c:v>
                </c:pt>
                <c:pt idx="3">
                  <c:v>Not at all</c:v>
                </c:pt>
                <c:pt idx="4">
                  <c:v>Always</c:v>
                </c:pt>
              </c:strCache>
            </c:strRef>
          </c:cat>
          <c:val>
            <c:numRef>
              <c:f>Sheet1!$B$11:$B$15</c:f>
              <c:numCache>
                <c:formatCode>0%</c:formatCode>
                <c:ptCount val="5"/>
                <c:pt idx="0">
                  <c:v>0.42</c:v>
                </c:pt>
                <c:pt idx="1">
                  <c:v>0.34</c:v>
                </c:pt>
                <c:pt idx="2" formatCode="0.00%">
                  <c:v>4.8000000000000001E-2</c:v>
                </c:pt>
                <c:pt idx="3" formatCode="0.00%">
                  <c:v>0.183</c:v>
                </c:pt>
                <c:pt idx="4" formatCode="0.00%">
                  <c:v>1.9E-2</c:v>
                </c:pt>
              </c:numCache>
            </c:numRef>
          </c:val>
          <c:extLst>
            <c:ext xmlns:c16="http://schemas.microsoft.com/office/drawing/2014/chart" uri="{C3380CC4-5D6E-409C-BE32-E72D297353CC}">
              <c16:uniqueId val="{0000000A-66A2-45ED-9302-AB0EA1A8C45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r>
              <a:rPr lang="en-IN" dirty="0">
                <a:solidFill>
                  <a:srgbClr val="002060"/>
                </a:solidFill>
              </a:rPr>
              <a:t>Knowledge</a:t>
            </a:r>
            <a:r>
              <a:rPr lang="en-IN" baseline="0" dirty="0">
                <a:solidFill>
                  <a:srgbClr val="002060"/>
                </a:solidFill>
              </a:rPr>
              <a:t> of self-consume drugs</a:t>
            </a:r>
            <a:endParaRPr lang="en-IN" dirty="0">
              <a:solidFill>
                <a:srgbClr val="002060"/>
              </a:solidFill>
            </a:endParaRP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C0E-414E-A040-BC28F8F8B31E}"/>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C0E-414E-A040-BC28F8F8B31E}"/>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C0E-414E-A040-BC28F8F8B31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Sheet2!$A$1:$A$3</c:f>
              <c:strCache>
                <c:ptCount val="3"/>
                <c:pt idx="0">
                  <c:v>Sometimes</c:v>
                </c:pt>
                <c:pt idx="1">
                  <c:v>Always</c:v>
                </c:pt>
                <c:pt idx="2">
                  <c:v>Not at all</c:v>
                </c:pt>
              </c:strCache>
            </c:strRef>
          </c:cat>
          <c:val>
            <c:numRef>
              <c:f>Sheet2!$B$1:$B$3</c:f>
              <c:numCache>
                <c:formatCode>0%</c:formatCode>
                <c:ptCount val="3"/>
                <c:pt idx="0">
                  <c:v>0.35</c:v>
                </c:pt>
                <c:pt idx="1">
                  <c:v>0.53</c:v>
                </c:pt>
                <c:pt idx="2">
                  <c:v>0.12</c:v>
                </c:pt>
              </c:numCache>
            </c:numRef>
          </c:val>
          <c:extLst>
            <c:ext xmlns:c16="http://schemas.microsoft.com/office/drawing/2014/chart" uri="{C3380CC4-5D6E-409C-BE32-E72D297353CC}">
              <c16:uniqueId val="{00000006-8C0E-414E-A040-BC28F8F8B31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accent2">
                    <a:lumMod val="50000"/>
                  </a:schemeClr>
                </a:solidFill>
                <a:latin typeface="+mn-lt"/>
                <a:ea typeface="+mn-ea"/>
                <a:cs typeface="+mn-cs"/>
              </a:defRPr>
            </a:pPr>
            <a:r>
              <a:rPr lang="en-IN" dirty="0">
                <a:solidFill>
                  <a:schemeClr val="accent2">
                    <a:lumMod val="50000"/>
                  </a:schemeClr>
                </a:solidFill>
              </a:rPr>
              <a:t>Consumes Medicines Prescribed by Chemists</a:t>
            </a:r>
          </a:p>
        </c:rich>
      </c:tx>
      <c:overlay val="0"/>
      <c:spPr>
        <a:solidFill>
          <a:schemeClr val="bg1"/>
        </a:solidFill>
        <a:ln>
          <a:noFill/>
        </a:ln>
        <a:effectLst>
          <a:softEdge rad="127000"/>
        </a:effectLst>
      </c:spPr>
      <c:txPr>
        <a:bodyPr rot="0" spcFirstLastPara="1" vertOverflow="ellipsis" vert="horz" wrap="square" anchor="ctr" anchorCtr="1"/>
        <a:lstStyle/>
        <a:p>
          <a:pPr>
            <a:defRPr sz="1800" b="1" i="0" u="none" strike="noStrike" kern="1200" baseline="0">
              <a:solidFill>
                <a:schemeClr val="accent2">
                  <a:lumMod val="50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D5-4F5C-A2DB-638A1A3EC34A}"/>
              </c:ext>
            </c:extLst>
          </c:dPt>
          <c:dPt>
            <c:idx val="1"/>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D5-4F5C-A2DB-638A1A3EC34A}"/>
              </c:ext>
            </c:extLst>
          </c:dPt>
          <c:dPt>
            <c:idx val="2"/>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4D5-4F5C-A2DB-638A1A3EC34A}"/>
              </c:ext>
            </c:extLst>
          </c:dPt>
          <c:dPt>
            <c:idx val="3"/>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4D5-4F5C-A2DB-638A1A3EC34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4D5-4F5C-A2DB-638A1A3EC34A}"/>
              </c:ext>
            </c:extLst>
          </c:dPt>
          <c:dLbls>
            <c:dLbl>
              <c:idx val="4"/>
              <c:layout>
                <c:manualLayout>
                  <c:x val="3.083377077865267E-2"/>
                  <c:y val="9.96675415573053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4D5-4F5C-A2DB-638A1A3EC34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Sheet3!$A$2:$A$6</c:f>
              <c:strCache>
                <c:ptCount val="5"/>
                <c:pt idx="0">
                  <c:v>Sometimes</c:v>
                </c:pt>
                <c:pt idx="1">
                  <c:v>Rarely</c:v>
                </c:pt>
                <c:pt idx="2">
                  <c:v>Not at all</c:v>
                </c:pt>
                <c:pt idx="3">
                  <c:v>Often</c:v>
                </c:pt>
                <c:pt idx="4">
                  <c:v>Always</c:v>
                </c:pt>
              </c:strCache>
            </c:strRef>
          </c:cat>
          <c:val>
            <c:numRef>
              <c:f>Sheet3!$B$2:$B$6</c:f>
              <c:numCache>
                <c:formatCode>0.00%</c:formatCode>
                <c:ptCount val="5"/>
                <c:pt idx="0">
                  <c:v>0.32700000000000001</c:v>
                </c:pt>
                <c:pt idx="1">
                  <c:v>0.29799999999999999</c:v>
                </c:pt>
                <c:pt idx="2">
                  <c:v>0.26900000000000002</c:v>
                </c:pt>
                <c:pt idx="3">
                  <c:v>7.6999999999999999E-2</c:v>
                </c:pt>
                <c:pt idx="4">
                  <c:v>2.9000000000000001E-2</c:v>
                </c:pt>
              </c:numCache>
            </c:numRef>
          </c:val>
          <c:extLst>
            <c:ext xmlns:c16="http://schemas.microsoft.com/office/drawing/2014/chart" uri="{C3380CC4-5D6E-409C-BE32-E72D297353CC}">
              <c16:uniqueId val="{0000000A-54D5-4F5C-A2DB-638A1A3EC3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lumMod val="50000"/>
                  </a:schemeClr>
                </a:solidFill>
                <a:latin typeface="+mn-lt"/>
                <a:ea typeface="+mn-ea"/>
                <a:cs typeface="+mn-cs"/>
              </a:defRPr>
            </a:pPr>
            <a:r>
              <a:rPr lang="en-IN" dirty="0">
                <a:solidFill>
                  <a:schemeClr val="tx2">
                    <a:lumMod val="50000"/>
                  </a:schemeClr>
                </a:solidFill>
              </a:rPr>
              <a:t>Checks if the Chemist is Authenticate</a:t>
            </a: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chemeClr val="tx2">
                  <a:lumMod val="50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AC6-408C-BBDA-D594CA99BA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AC6-408C-BBDA-D594CA99BA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AC6-408C-BBDA-D594CA99BA3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AC6-408C-BBDA-D594CA99BA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Sheet4!$A$2:$A$5</c:f>
              <c:strCache>
                <c:ptCount val="4"/>
                <c:pt idx="0">
                  <c:v>Sometimes</c:v>
                </c:pt>
                <c:pt idx="1">
                  <c:v>Not at all</c:v>
                </c:pt>
                <c:pt idx="2">
                  <c:v>Rarely</c:v>
                </c:pt>
                <c:pt idx="3">
                  <c:v>Always</c:v>
                </c:pt>
              </c:strCache>
            </c:strRef>
          </c:cat>
          <c:val>
            <c:numRef>
              <c:f>Sheet4!$B$2:$B$5</c:f>
              <c:numCache>
                <c:formatCode>0.00%</c:formatCode>
                <c:ptCount val="4"/>
                <c:pt idx="0">
                  <c:v>0.14399999999999999</c:v>
                </c:pt>
                <c:pt idx="1">
                  <c:v>0.433</c:v>
                </c:pt>
                <c:pt idx="2" formatCode="0%">
                  <c:v>0.26</c:v>
                </c:pt>
                <c:pt idx="3">
                  <c:v>0.16300000000000001</c:v>
                </c:pt>
              </c:numCache>
            </c:numRef>
          </c:val>
          <c:extLst>
            <c:ext xmlns:c16="http://schemas.microsoft.com/office/drawing/2014/chart" uri="{C3380CC4-5D6E-409C-BE32-E72D297353CC}">
              <c16:uniqueId val="{00000008-4AC6-408C-BBDA-D594CA99BA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111113981057746"/>
          <c:y val="0.39230205599300089"/>
          <c:w val="0.19222213202389968"/>
          <c:h val="0.3356503353747447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solidFill>
                  <a:schemeClr val="tx1"/>
                </a:solidFill>
              </a:rPr>
              <a:t>Aware of Quack-Doctors</a:t>
            </a: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8480944598906268"/>
          <c:y val="0.21652631578947371"/>
          <c:w val="0.49545372866127585"/>
          <c:h val="0.7255789473684211"/>
        </c:manualLayout>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413-4BD3-8CC3-7341A774ED3E}"/>
              </c:ext>
            </c:extLst>
          </c:dPt>
          <c:dPt>
            <c:idx val="1"/>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413-4BD3-8CC3-7341A774ED3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Sheet5!$A$2:$A$3</c:f>
              <c:strCache>
                <c:ptCount val="2"/>
                <c:pt idx="0">
                  <c:v>Yes</c:v>
                </c:pt>
                <c:pt idx="1">
                  <c:v>No</c:v>
                </c:pt>
              </c:strCache>
            </c:strRef>
          </c:cat>
          <c:val>
            <c:numRef>
              <c:f>Sheet5!$B$2:$B$3</c:f>
              <c:numCache>
                <c:formatCode>0.00%</c:formatCode>
                <c:ptCount val="2"/>
                <c:pt idx="0">
                  <c:v>0.84</c:v>
                </c:pt>
                <c:pt idx="1">
                  <c:v>0.16</c:v>
                </c:pt>
              </c:numCache>
            </c:numRef>
          </c:val>
          <c:extLst>
            <c:ext xmlns:c16="http://schemas.microsoft.com/office/drawing/2014/chart" uri="{C3380CC4-5D6E-409C-BE32-E72D297353CC}">
              <c16:uniqueId val="{00000004-B413-4BD3-8CC3-7341A774ED3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5167448408571567"/>
          <c:y val="0.3663808537090758"/>
          <c:w val="0.1030784359502232"/>
          <c:h val="0.1776328222130128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accent4">
                    <a:lumMod val="50000"/>
                  </a:schemeClr>
                </a:solidFill>
                <a:latin typeface="+mn-lt"/>
                <a:ea typeface="+mn-ea"/>
                <a:cs typeface="+mn-cs"/>
              </a:defRPr>
            </a:pPr>
            <a:r>
              <a:rPr lang="en-IN" sz="1800" b="1" i="0" baseline="0" dirty="0">
                <a:solidFill>
                  <a:schemeClr val="accent4">
                    <a:lumMod val="50000"/>
                  </a:schemeClr>
                </a:solidFill>
                <a:effectLst/>
              </a:rPr>
              <a:t>Importance of Drug Registry</a:t>
            </a:r>
            <a:endParaRPr lang="en-IN" dirty="0">
              <a:solidFill>
                <a:schemeClr val="accent4">
                  <a:lumMod val="50000"/>
                </a:schemeClr>
              </a:solidFill>
              <a:effectLst/>
            </a:endParaRPr>
          </a:p>
        </c:rich>
      </c:tx>
      <c:overlay val="0"/>
      <c:spPr>
        <a:solidFill>
          <a:schemeClr val="bg1"/>
        </a:solidFill>
        <a:ln>
          <a:noFill/>
        </a:ln>
        <a:effectLst>
          <a:softEdge rad="63500"/>
        </a:effectLst>
      </c:spPr>
      <c:txPr>
        <a:bodyPr rot="0" spcFirstLastPara="1" vertOverflow="ellipsis" vert="horz" wrap="square" anchor="ctr" anchorCtr="1"/>
        <a:lstStyle/>
        <a:p>
          <a:pPr>
            <a:defRPr sz="1800" b="1" i="0" u="none" strike="noStrike" kern="120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FE-45AD-B1A9-2F9B22430A22}"/>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FE-45AD-B1A9-2F9B22430A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Sheet5!$A$2:$A$3</c:f>
              <c:strCache>
                <c:ptCount val="2"/>
                <c:pt idx="0">
                  <c:v>Yes</c:v>
                </c:pt>
                <c:pt idx="1">
                  <c:v>No</c:v>
                </c:pt>
              </c:strCache>
            </c:strRef>
          </c:cat>
          <c:val>
            <c:numRef>
              <c:f>Sheet5!$B$2:$B$3</c:f>
              <c:numCache>
                <c:formatCode>0.00%</c:formatCode>
                <c:ptCount val="2"/>
                <c:pt idx="0">
                  <c:v>0.84</c:v>
                </c:pt>
                <c:pt idx="1">
                  <c:v>0.16</c:v>
                </c:pt>
              </c:numCache>
            </c:numRef>
          </c:val>
          <c:extLst>
            <c:ext xmlns:c16="http://schemas.microsoft.com/office/drawing/2014/chart" uri="{C3380CC4-5D6E-409C-BE32-E72D297353CC}">
              <c16:uniqueId val="{00000004-3AFE-45AD-B1A9-2F9B22430A2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808571969151819"/>
          <c:y val="0.42413130650335368"/>
          <c:w val="0.16093925954688582"/>
          <c:h val="0.295139982502187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01-07-2022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01-07-2022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6AD20E6-394B-4DF0-96A5-9647FF39C943}" type="slidenum">
              <a:rPr lang="en-IN" smtClean="0"/>
              <a:t>‹#›</a:t>
            </a:fld>
            <a:endParaRPr lang="en-IN"/>
          </a:p>
        </p:txBody>
      </p:sp>
    </p:spTree>
    <p:extLst>
      <p:ext uri="{BB962C8B-B14F-4D97-AF65-F5344CB8AC3E}">
        <p14:creationId xmlns:p14="http://schemas.microsoft.com/office/powerpoint/2010/main" val="345809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01-07-2022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993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01-07-2022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8883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01-07-2022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54975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D685ADF-9D55-472F-A142-0A5A20BA4577}" type="datetime1">
              <a:rPr lang="en-IN" smtClean="0"/>
              <a:t>01-07-2022</a:t>
            </a:fld>
            <a:endParaRPr lang="en-IN"/>
          </a:p>
        </p:txBody>
      </p:sp>
      <p:sp>
        <p:nvSpPr>
          <p:cNvPr id="5" name="Footer Placeholder 4"/>
          <p:cNvSpPr>
            <a:spLocks noGrp="1"/>
          </p:cNvSpPr>
          <p:nvPr>
            <p:ph type="ftr" sz="quarter" idx="11"/>
          </p:nvPr>
        </p:nvSpPr>
        <p:spPr>
          <a:xfrm>
            <a:off x="2182708" y="6272784"/>
            <a:ext cx="6327648" cy="365125"/>
          </a:xfrm>
        </p:spPr>
        <p:txBody>
          <a:bodyPr/>
          <a:lstStyle/>
          <a:p>
            <a:r>
              <a:rPr lang="en-US"/>
              <a:t>You are not allowed to add slides to this presentation</a:t>
            </a:r>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6AD20E6-394B-4DF0-96A5-9647FF39C943}" type="slidenum">
              <a:rPr lang="en-IN" smtClean="0"/>
              <a:t>‹#›</a:t>
            </a:fld>
            <a:endParaRPr lang="en-IN"/>
          </a:p>
        </p:txBody>
      </p:sp>
    </p:spTree>
    <p:extLst>
      <p:ext uri="{BB962C8B-B14F-4D97-AF65-F5344CB8AC3E}">
        <p14:creationId xmlns:p14="http://schemas.microsoft.com/office/powerpoint/2010/main" val="241199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01-07-2022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811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01-07-2022</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4779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01-07-2022</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22487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01-07-2022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501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01-07-2022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0711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01-07-2022</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50393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A12769F-3E27-4D36-A194-1A84EAEDBFA1}" type="datetime1">
              <a:rPr lang="en-IN" smtClean="0"/>
              <a:t>01-07-2022</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You are not allowed to add slides to this presentation</a:t>
            </a:r>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028903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deccanchronicle.com/nation/current-affairs/100818/banned-drugs-freely-available-in-medical-shops.html" TargetMode="External"/><Relationship Id="rId2" Type="http://schemas.openxmlformats.org/officeDocument/2006/relationships/hyperlink" Target="https://doi.org/10.2196/ijmr.523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heretohelp.bc.ca/rethinking-drug-edu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3010812" y="4470494"/>
            <a:ext cx="5208513" cy="1294157"/>
          </a:xfrm>
          <a:solidFill>
            <a:schemeClr val="accent6">
              <a:lumMod val="20000"/>
              <a:lumOff val="80000"/>
            </a:schemeClr>
          </a:solidFill>
        </p:spPr>
        <p:txBody>
          <a:bodyPr>
            <a:normAutofit fontScale="92500"/>
          </a:bodyPr>
          <a:lstStyle/>
          <a:p>
            <a:pPr algn="ctr"/>
            <a:r>
              <a:rPr lang="en-IN" dirty="0"/>
              <a:t>Submitted by:  Yogita Sharma, PG/20/094</a:t>
            </a:r>
          </a:p>
          <a:p>
            <a:pPr algn="ctr"/>
            <a:r>
              <a:rPr lang="en-IN" dirty="0"/>
              <a:t>Mentor:  Dr Sumesh Kumar</a:t>
            </a:r>
          </a:p>
          <a:p>
            <a:pPr algn="ctr"/>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dirty="0"/>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324536" cy="623458"/>
          </a:xfrm>
          <a:prstGeom prst="rect">
            <a:avLst/>
          </a:prstGeom>
        </p:spPr>
      </p:pic>
      <p:pic>
        <p:nvPicPr>
          <p:cNvPr id="6" name="Picture 5" descr="Logo&#10;&#10;Description automatically generated">
            <a:extLst>
              <a:ext uri="{FF2B5EF4-FFF2-40B4-BE49-F238E27FC236}">
                <a16:creationId xmlns:a16="http://schemas.microsoft.com/office/drawing/2014/main" id="{628F087E-779C-4D40-9C51-7A1A8BADADFD}"/>
              </a:ext>
            </a:extLst>
          </p:cNvPr>
          <p:cNvPicPr>
            <a:picLocks noChangeAspect="1"/>
          </p:cNvPicPr>
          <p:nvPr/>
        </p:nvPicPr>
        <p:blipFill rotWithShape="1">
          <a:blip r:embed="rId3">
            <a:extLst>
              <a:ext uri="{28A0092B-C50C-407E-A947-70E740481C1C}">
                <a14:useLocalDpi xmlns:a14="http://schemas.microsoft.com/office/drawing/2010/main" val="0"/>
              </a:ext>
            </a:extLst>
          </a:blip>
          <a:srcRect t="22868" b="14793"/>
          <a:stretch/>
        </p:blipFill>
        <p:spPr>
          <a:xfrm>
            <a:off x="10189667" y="5551329"/>
            <a:ext cx="2248591" cy="1409286"/>
          </a:xfrm>
          <a:prstGeom prst="rect">
            <a:avLst/>
          </a:prstGeom>
        </p:spPr>
      </p:pic>
      <p:sp>
        <p:nvSpPr>
          <p:cNvPr id="9" name="Title 1">
            <a:extLst>
              <a:ext uri="{FF2B5EF4-FFF2-40B4-BE49-F238E27FC236}">
                <a16:creationId xmlns:a16="http://schemas.microsoft.com/office/drawing/2014/main" id="{42C99D7A-BD34-434C-8D16-1CD30B34EB67}"/>
              </a:ext>
            </a:extLst>
          </p:cNvPr>
          <p:cNvSpPr txBox="1">
            <a:spLocks/>
          </p:cNvSpPr>
          <p:nvPr/>
        </p:nvSpPr>
        <p:spPr>
          <a:xfrm>
            <a:off x="359596" y="1689571"/>
            <a:ext cx="10960813" cy="2288805"/>
          </a:xfrm>
          <a:prstGeom prst="rect">
            <a:avLst/>
          </a:prstGeom>
          <a:noFill/>
          <a:ln>
            <a:solidFill>
              <a:schemeClr val="bg2"/>
            </a:solidFill>
          </a:ln>
          <a:effectLst>
            <a:softEdge rad="317500"/>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4"/>
                  <a:srcRect/>
                  <a:tile tx="6350" ty="-127000" sx="65000" sy="64000" flip="none" algn="tl"/>
                </a:blip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7000"/>
              </a:lnSpc>
              <a:spcAft>
                <a:spcPts val="800"/>
              </a:spcAft>
            </a:pPr>
            <a:r>
              <a:rPr lang="en-IN"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identify drug Literacy, causes of its Illiteracy and need for one-platform drug Registry</a:t>
            </a:r>
          </a:p>
          <a:p>
            <a:pPr algn="ctr">
              <a:lnSpc>
                <a:spcPct val="107000"/>
              </a:lnSpc>
              <a:spcAft>
                <a:spcPts val="800"/>
              </a:spcAft>
            </a:pPr>
            <a:r>
              <a:rPr lang="en-IN" sz="3200" b="1" dirty="0">
                <a:solidFill>
                  <a:schemeClr val="tx1"/>
                </a:solidFill>
                <a:latin typeface="Calibri" panose="020F0502020204030204" pitchFamily="34" charset="0"/>
                <a:cs typeface="Calibri" panose="020F0502020204030204" pitchFamily="34" charset="0"/>
              </a:rPr>
              <a:t>Ernst and Young</a:t>
            </a:r>
            <a:endParaRPr lang="en-IN" sz="30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1091724" y="1258566"/>
            <a:ext cx="4280375" cy="3941345"/>
          </a:xfrm>
        </p:spPr>
        <p:txBody>
          <a:bodyPr vert="horz" lIns="91440" tIns="45720" rIns="91440" bIns="45720" rtlCol="0" anchor="ctr">
            <a:normAutofit/>
          </a:bodyPr>
          <a:lstStyle/>
          <a:p>
            <a:r>
              <a:rPr lang="en-US" sz="5100" b="1" dirty="0"/>
              <a:t>Limitations of the Study</a:t>
            </a:r>
          </a:p>
        </p:txBody>
      </p:sp>
      <p:sp>
        <p:nvSpPr>
          <p:cNvPr id="8" name="TextBox 7">
            <a:extLst>
              <a:ext uri="{FF2B5EF4-FFF2-40B4-BE49-F238E27FC236}">
                <a16:creationId xmlns:a16="http://schemas.microsoft.com/office/drawing/2014/main" id="{4A74FE9F-3361-40C3-85CA-398F9252A8EB}"/>
              </a:ext>
            </a:extLst>
          </p:cNvPr>
          <p:cNvSpPr txBox="1"/>
          <p:nvPr/>
        </p:nvSpPr>
        <p:spPr>
          <a:xfrm>
            <a:off x="5967611" y="1113759"/>
            <a:ext cx="5132665" cy="4048046"/>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dirty="0">
                <a:effectLst/>
              </a:rPr>
              <a:t>The sample size is small to determine significant </a:t>
            </a:r>
            <a:r>
              <a:rPr lang="en-US" dirty="0"/>
              <a:t>areas of the study</a:t>
            </a:r>
          </a:p>
          <a:p>
            <a:pPr indent="-182880" defTabSz="914400">
              <a:lnSpc>
                <a:spcPct val="90000"/>
              </a:lnSpc>
              <a:spcAft>
                <a:spcPts val="600"/>
              </a:spcAft>
              <a:buClr>
                <a:schemeClr val="accent1">
                  <a:lumMod val="75000"/>
                </a:schemeClr>
              </a:buClr>
              <a:buSzPct val="85000"/>
              <a:buFont typeface="Wingdings" pitchFamily="2" charset="2"/>
              <a:buChar char="§"/>
            </a:pPr>
            <a:r>
              <a:rPr lang="en-US" dirty="0"/>
              <a:t>Research on Drug Literacy is complex, and it requires a comprehensive approach.</a:t>
            </a:r>
          </a:p>
          <a:p>
            <a:pPr indent="-182880" defTabSz="914400">
              <a:lnSpc>
                <a:spcPct val="90000"/>
              </a:lnSpc>
              <a:spcAft>
                <a:spcPts val="600"/>
              </a:spcAft>
              <a:buClr>
                <a:schemeClr val="accent1">
                  <a:lumMod val="75000"/>
                </a:schemeClr>
              </a:buClr>
              <a:buSzPct val="85000"/>
              <a:buFont typeface="Wingdings" pitchFamily="2" charset="2"/>
              <a:buChar char="§"/>
            </a:pPr>
            <a:r>
              <a:rPr lang="en-US" dirty="0"/>
              <a:t>Considering the studies short duration its scope was limited.</a:t>
            </a:r>
          </a:p>
          <a:p>
            <a:pPr indent="-182880" defTabSz="914400">
              <a:lnSpc>
                <a:spcPct val="90000"/>
              </a:lnSpc>
              <a:spcAft>
                <a:spcPts val="600"/>
              </a:spcAft>
              <a:buClr>
                <a:schemeClr val="accent1">
                  <a:lumMod val="75000"/>
                </a:schemeClr>
              </a:buClr>
              <a:buSzPct val="85000"/>
              <a:buFont typeface="Wingdings" pitchFamily="2" charset="2"/>
              <a:buChar char="§"/>
            </a:pPr>
            <a:r>
              <a:rPr lang="en-US" dirty="0"/>
              <a:t>The study was restricted and not precise due to the nature of the online mode of research</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26AD20E6-394B-4DF0-96A5-9647FF39C943}" type="slidenum">
              <a:rPr lang="en-US" b="1" kern="1200">
                <a:solidFill>
                  <a:schemeClr val="accent1"/>
                </a:solidFill>
                <a:latin typeface="+mj-lt"/>
                <a:ea typeface="+mn-ea"/>
                <a:cs typeface="+mn-cs"/>
              </a:rPr>
              <a:pPr>
                <a:spcAft>
                  <a:spcPts val="600"/>
                </a:spcAft>
              </a:pPr>
              <a:t>10</a:t>
            </a:fld>
            <a:endParaRPr lang="en-US" b="1" kern="1200">
              <a:solidFill>
                <a:schemeClr val="accent1"/>
              </a:solidFill>
              <a:latin typeface="+mj-lt"/>
              <a:ea typeface="+mn-ea"/>
              <a:cs typeface="+mn-cs"/>
            </a:endParaRPr>
          </a:p>
        </p:txBody>
      </p:sp>
      <p:pic>
        <p:nvPicPr>
          <p:cNvPr id="6" name="Picture 5" descr="Text&#10;&#10;Description automatically generated">
            <a:extLst>
              <a:ext uri="{FF2B5EF4-FFF2-40B4-BE49-F238E27FC236}">
                <a16:creationId xmlns:a16="http://schemas.microsoft.com/office/drawing/2014/main" id="{62BF899B-1AA7-BB0B-B7E4-F54105A89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325366" cy="62384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0B4D450-7618-4AE8-B728-6AAE5E38F036}"/>
              </a:ext>
            </a:extLst>
          </p:cNvPr>
          <p:cNvSpPr>
            <a:spLocks noGrp="1"/>
          </p:cNvSpPr>
          <p:nvPr>
            <p:ph type="title"/>
          </p:nvPr>
        </p:nvSpPr>
        <p:spPr>
          <a:xfrm>
            <a:off x="752904" y="1349681"/>
            <a:ext cx="4926992" cy="3941345"/>
          </a:xfrm>
        </p:spPr>
        <p:txBody>
          <a:bodyPr>
            <a:normAutofit/>
          </a:bodyPr>
          <a:lstStyle/>
          <a:p>
            <a:r>
              <a:rPr lang="en-IN" sz="4600" b="1" dirty="0"/>
              <a:t>RECOMMENDATIONS</a:t>
            </a:r>
          </a:p>
        </p:txBody>
      </p:sp>
      <p:sp>
        <p:nvSpPr>
          <p:cNvPr id="3" name="Content Placeholder 2">
            <a:extLst>
              <a:ext uri="{FF2B5EF4-FFF2-40B4-BE49-F238E27FC236}">
                <a16:creationId xmlns:a16="http://schemas.microsoft.com/office/drawing/2014/main" id="{98857AF0-74A9-C0DD-8E39-AC2636366543}"/>
              </a:ext>
            </a:extLst>
          </p:cNvPr>
          <p:cNvSpPr>
            <a:spLocks noGrp="1"/>
          </p:cNvSpPr>
          <p:nvPr>
            <p:ph idx="1"/>
          </p:nvPr>
        </p:nvSpPr>
        <p:spPr>
          <a:xfrm>
            <a:off x="5975945" y="958397"/>
            <a:ext cx="5777691" cy="4620469"/>
          </a:xfrm>
        </p:spPr>
        <p:txBody>
          <a:bodyPr anchor="ctr">
            <a:normAutofit/>
          </a:bodyPr>
          <a:lstStyle/>
          <a:p>
            <a:pPr>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Drug Education in school curriculums can promote safety, such as how to use anti-opiated in overdose situations, and what the dangers of varied substances are.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Drug Education assesses the complex ways in which drugs impact the health and wellbeing of individuals, families, communities, and societies.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Awareness drives related to the reasons people use drugs, the impact of drug use, and the social attitudes toward the various drugs.</a:t>
            </a:r>
          </a:p>
          <a:p>
            <a:pPr>
              <a:spcAft>
                <a:spcPts val="800"/>
              </a:spcAft>
            </a:pPr>
            <a:r>
              <a:rPr lang="en-IN" sz="1900" dirty="0">
                <a:effectLst/>
                <a:latin typeface="Times New Roman" panose="02020603050405020304" pitchFamily="18" charset="0"/>
                <a:ea typeface="Times New Roman" panose="02020603050405020304" pitchFamily="18" charset="0"/>
              </a:rPr>
              <a:t>Use of authentic one-platform drug registries to search drug details.</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DB44CBF-8D97-9769-53E6-012BB0A26D5A}"/>
              </a:ext>
            </a:extLst>
          </p:cNvPr>
          <p:cNvSpPr>
            <a:spLocks noGrp="1"/>
          </p:cNvSpPr>
          <p:nvPr>
            <p:ph type="sldNum" sz="quarter" idx="12"/>
          </p:nvPr>
        </p:nvSpPr>
        <p:spPr>
          <a:xfrm>
            <a:off x="11311128" y="6272784"/>
            <a:ext cx="640080" cy="365125"/>
          </a:xfrm>
        </p:spPr>
        <p:txBody>
          <a:bodyPr>
            <a:normAutofit/>
          </a:bodyPr>
          <a:lstStyle/>
          <a:p>
            <a:pPr>
              <a:spcAft>
                <a:spcPts val="600"/>
              </a:spcAft>
            </a:pPr>
            <a:fld id="{26AD20E6-394B-4DF0-96A5-9647FF39C943}" type="slidenum">
              <a:rPr lang="en-IN">
                <a:solidFill>
                  <a:schemeClr val="accent1"/>
                </a:solidFill>
              </a:rPr>
              <a:pPr>
                <a:spcAft>
                  <a:spcPts val="600"/>
                </a:spcAft>
              </a:pPr>
              <a:t>11</a:t>
            </a:fld>
            <a:endParaRPr lang="en-IN">
              <a:solidFill>
                <a:schemeClr val="accent1"/>
              </a:solidFill>
            </a:endParaRPr>
          </a:p>
        </p:txBody>
      </p:sp>
      <p:pic>
        <p:nvPicPr>
          <p:cNvPr id="8" name="Picture 7" descr="Text&#10;&#10;Description automatically generated">
            <a:extLst>
              <a:ext uri="{FF2B5EF4-FFF2-40B4-BE49-F238E27FC236}">
                <a16:creationId xmlns:a16="http://schemas.microsoft.com/office/drawing/2014/main" id="{569325F5-6CCC-4874-A51D-AED2D4977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387010" cy="652864"/>
          </a:xfrm>
          <a:prstGeom prst="rect">
            <a:avLst/>
          </a:prstGeom>
        </p:spPr>
      </p:pic>
    </p:spTree>
    <p:extLst>
      <p:ext uri="{BB962C8B-B14F-4D97-AF65-F5344CB8AC3E}">
        <p14:creationId xmlns:p14="http://schemas.microsoft.com/office/powerpoint/2010/main" val="23372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482C85A-156A-47C8-B9F3-F5D4C5A45FAB}"/>
              </a:ext>
            </a:extLst>
          </p:cNvPr>
          <p:cNvSpPr txBox="1">
            <a:spLocks/>
          </p:cNvSpPr>
          <p:nvPr/>
        </p:nvSpPr>
        <p:spPr>
          <a:xfrm>
            <a:off x="963334" y="1344098"/>
            <a:ext cx="4506131" cy="3941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pPr>
            <a:r>
              <a:rPr lang="en-US" sz="6400"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6096000" y="662758"/>
            <a:ext cx="5437468" cy="5228278"/>
          </a:xfrm>
        </p:spPr>
        <p:txBody>
          <a:bodyPr vert="horz" lIns="91440" tIns="45720" rIns="91440" bIns="45720" rtlCol="0" anchor="ctr">
            <a:normAutofit/>
          </a:bodyPr>
          <a:lstStyle/>
          <a:p>
            <a:r>
              <a:rPr lang="en-US" sz="1600" dirty="0">
                <a:effectLst/>
                <a:latin typeface="Times New Roman" panose="02020603050405020304" pitchFamily="18" charset="0"/>
                <a:cs typeface="Times New Roman" panose="02020603050405020304" pitchFamily="18" charset="0"/>
              </a:rPr>
              <a:t>Drug education has suffered from a lack of clear goals.. The only solution is drug literacy</a:t>
            </a:r>
          </a:p>
          <a:p>
            <a:r>
              <a:rPr lang="en-US" sz="1600" dirty="0">
                <a:effectLst/>
                <a:latin typeface="Times New Roman" panose="02020603050405020304" pitchFamily="18" charset="0"/>
                <a:cs typeface="Times New Roman" panose="02020603050405020304" pitchFamily="18" charset="0"/>
              </a:rPr>
              <a:t>Drug education should provide students with the knowledge and skills they need to avoid harm from alcohol and drugs in the real world. We can still teach them to avoid certain substances or to only use substances at certain times.</a:t>
            </a:r>
          </a:p>
          <a:p>
            <a:r>
              <a:rPr lang="en-US" sz="1600" dirty="0">
                <a:effectLst/>
                <a:latin typeface="Times New Roman" panose="02020603050405020304" pitchFamily="18" charset="0"/>
                <a:cs typeface="Times New Roman" panose="02020603050405020304" pitchFamily="18" charset="0"/>
              </a:rPr>
              <a:t>Government initiatives like ABDM’s Drug Registry having a one-platform drug registry to search for all the drugs present in the Indian Market will help people to have access to knowledge of authenticated drugs present in the Indian market</a:t>
            </a:r>
            <a:endParaRPr lang="en-US" sz="16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26AD20E6-394B-4DF0-96A5-9647FF39C943}" type="slidenum">
              <a:rPr lang="en-US" b="1" kern="1200">
                <a:solidFill>
                  <a:schemeClr val="accent1"/>
                </a:solidFill>
                <a:latin typeface="+mj-lt"/>
                <a:ea typeface="+mn-ea"/>
                <a:cs typeface="+mn-cs"/>
              </a:rPr>
              <a:pPr>
                <a:spcAft>
                  <a:spcPts val="600"/>
                </a:spcAft>
              </a:pPr>
              <a:t>12</a:t>
            </a:fld>
            <a:endParaRPr lang="en-US" b="1" kern="1200">
              <a:solidFill>
                <a:schemeClr val="accent1"/>
              </a:solidFill>
              <a:latin typeface="+mj-lt"/>
              <a:ea typeface="+mn-ea"/>
              <a:cs typeface="+mn-cs"/>
            </a:endParaRPr>
          </a:p>
        </p:txBody>
      </p:sp>
      <p:pic>
        <p:nvPicPr>
          <p:cNvPr id="10" name="Picture 9">
            <a:extLst>
              <a:ext uri="{FF2B5EF4-FFF2-40B4-BE49-F238E27FC236}">
                <a16:creationId xmlns:a16="http://schemas.microsoft.com/office/drawing/2014/main" id="{3A8E4764-6ACB-4D02-A269-3AD22B394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814"/>
            <a:ext cx="1286933" cy="605758"/>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375862" y="1827736"/>
            <a:ext cx="10935265" cy="3843600"/>
          </a:xfrm>
        </p:spPr>
        <p:txBody>
          <a:bodyPr>
            <a:normAutofit/>
          </a:bodyPr>
          <a:lstStyle/>
          <a:p>
            <a:r>
              <a:rPr lang="en-IN" i="0" dirty="0">
                <a:effectLst/>
                <a:latin typeface="Roboto" panose="02000000000000000000" pitchFamily="2" charset="0"/>
              </a:rPr>
              <a:t>Nagaraj, Anup et al. “Counterfeit medicines sale on online pharmacies in India.” </a:t>
            </a:r>
            <a:r>
              <a:rPr lang="en-IN" i="1" dirty="0">
                <a:effectLst/>
                <a:latin typeface="Roboto" panose="02000000000000000000" pitchFamily="2" charset="0"/>
              </a:rPr>
              <a:t>Journal of research in pharmacy practice</a:t>
            </a:r>
            <a:r>
              <a:rPr lang="en-IN" i="0" dirty="0">
                <a:effectLst/>
                <a:latin typeface="Roboto" panose="02000000000000000000" pitchFamily="2" charset="0"/>
              </a:rPr>
              <a:t> vol. 3,4 (2014): 145-6. doi:10.4103/2279-042X.145397</a:t>
            </a:r>
          </a:p>
          <a:p>
            <a:r>
              <a:rPr lang="en-IN" i="0" dirty="0">
                <a:effectLst/>
                <a:latin typeface="Roboto" panose="02000000000000000000" pitchFamily="2" charset="0"/>
              </a:rPr>
              <a:t>Lombardo, S., &amp; </a:t>
            </a:r>
            <a:r>
              <a:rPr lang="en-IN" i="0" dirty="0" err="1">
                <a:effectLst/>
                <a:latin typeface="Roboto" panose="02000000000000000000" pitchFamily="2" charset="0"/>
              </a:rPr>
              <a:t>Cosentino</a:t>
            </a:r>
            <a:r>
              <a:rPr lang="en-IN" i="0" dirty="0">
                <a:effectLst/>
                <a:latin typeface="Roboto" panose="02000000000000000000" pitchFamily="2" charset="0"/>
              </a:rPr>
              <a:t>, M. (2016). Internet Use for Searching Information on Medicines and Disease: A Community Pharmacy-Based Survey Among Adult Pharmacy Customers. </a:t>
            </a:r>
            <a:r>
              <a:rPr lang="en-IN" i="1" dirty="0">
                <a:effectLst/>
                <a:latin typeface="Roboto" panose="02000000000000000000" pitchFamily="2" charset="0"/>
              </a:rPr>
              <a:t>Interactive journal of medical research</a:t>
            </a:r>
            <a:r>
              <a:rPr lang="en-IN" i="0" dirty="0">
                <a:effectLst/>
                <a:latin typeface="Roboto" panose="02000000000000000000" pitchFamily="2" charset="0"/>
              </a:rPr>
              <a:t>, </a:t>
            </a:r>
            <a:r>
              <a:rPr lang="en-IN" i="1" dirty="0">
                <a:effectLst/>
                <a:latin typeface="Roboto" panose="02000000000000000000" pitchFamily="2" charset="0"/>
              </a:rPr>
              <a:t>5</a:t>
            </a:r>
            <a:r>
              <a:rPr lang="en-IN" i="0" dirty="0">
                <a:effectLst/>
                <a:latin typeface="Roboto" panose="02000000000000000000" pitchFamily="2" charset="0"/>
              </a:rPr>
              <a:t>(3), e22. </a:t>
            </a:r>
            <a:r>
              <a:rPr lang="en-IN" i="0" dirty="0">
                <a:effectLst/>
                <a:latin typeface="Roboto" panose="02000000000000000000" pitchFamily="2" charset="0"/>
                <a:hlinkClick r:id="rId2">
                  <a:extLst>
                    <a:ext uri="{A12FA001-AC4F-418D-AE19-62706E023703}">
                      <ahyp:hlinkClr xmlns:ahyp="http://schemas.microsoft.com/office/drawing/2018/hyperlinkcolor" val="tx"/>
                    </a:ext>
                  </a:extLst>
                </a:hlinkClick>
              </a:rPr>
              <a:t>https://doi.org/10.2196/ijmr.5231</a:t>
            </a:r>
            <a:endParaRPr lang="en-IN" dirty="0">
              <a:latin typeface="Roboto" panose="02000000000000000000" pitchFamily="2" charset="0"/>
            </a:endParaRPr>
          </a:p>
          <a:p>
            <a:r>
              <a:rPr lang="en-IN" i="0" dirty="0">
                <a:effectLst/>
                <a:latin typeface="MuseoSans-300"/>
              </a:rPr>
              <a:t>Beck, J. (1998). 100 years of “just say no” versus “just say know:: Re-evaluating drug education goals for the coming century.” </a:t>
            </a:r>
            <a:r>
              <a:rPr lang="en-IN" i="1" dirty="0">
                <a:effectLst/>
                <a:latin typeface="MuseoSans-300"/>
              </a:rPr>
              <a:t>Evaluation Review,</a:t>
            </a:r>
            <a:r>
              <a:rPr lang="en-IN" i="0" dirty="0">
                <a:effectLst/>
                <a:latin typeface="MuseoSans-300"/>
              </a:rPr>
              <a:t> 22(1): 15-45.</a:t>
            </a:r>
          </a:p>
          <a:p>
            <a:pPr algn="l"/>
            <a:r>
              <a:rPr lang="en-IN" i="0" dirty="0">
                <a:effectLst/>
                <a:latin typeface="Open Sans" panose="020B0606030504020204" pitchFamily="34" charset="0"/>
              </a:rPr>
              <a:t>Banned drugs freely available in medical shops </a:t>
            </a:r>
            <a:r>
              <a:rPr lang="en-IN" dirty="0">
                <a:hlinkClick r:id="rId3">
                  <a:extLst>
                    <a:ext uri="{A12FA001-AC4F-418D-AE19-62706E023703}">
                      <ahyp:hlinkClr xmlns:ahyp="http://schemas.microsoft.com/office/drawing/2018/hyperlinkcolor" val="tx"/>
                    </a:ext>
                  </a:extLst>
                </a:hlinkClick>
              </a:rPr>
              <a:t>Banned drugs freely available in medical shops (deccanchronicle.com)</a:t>
            </a:r>
            <a:endParaRPr lang="en-IN" dirty="0"/>
          </a:p>
          <a:p>
            <a:r>
              <a:rPr lang="en-IN" i="0" dirty="0">
                <a:effectLst/>
                <a:latin typeface="MuseoSans-300"/>
              </a:rPr>
              <a:t>Rethinking Drug Education</a:t>
            </a:r>
            <a:r>
              <a:rPr lang="en-IN" dirty="0">
                <a:latin typeface="Open Sans" panose="020B0606030504020204" pitchFamily="34" charset="0"/>
              </a:rPr>
              <a:t> </a:t>
            </a:r>
            <a:r>
              <a:rPr lang="en-IN" dirty="0">
                <a:hlinkClick r:id="rId4">
                  <a:extLst>
                    <a:ext uri="{A12FA001-AC4F-418D-AE19-62706E023703}">
                      <ahyp:hlinkClr xmlns:ahyp="http://schemas.microsoft.com/office/drawing/2018/hyperlinkcolor" val="tx"/>
                    </a:ext>
                  </a:extLst>
                </a:hlinkClick>
              </a:rPr>
              <a:t>Rethinking Drug Education | Here to Help</a:t>
            </a:r>
            <a:endParaRPr lang="en-IN" i="0" dirty="0">
              <a:effectLst/>
              <a:latin typeface="MuseoSans-30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0BA22B9F-4201-4E6D-AAE2-6109FDC08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484267" cy="698643"/>
          </a:xfrm>
          <a:prstGeom prst="rect">
            <a:avLst/>
          </a:prstGeom>
        </p:spPr>
      </p:pic>
      <p:sp>
        <p:nvSpPr>
          <p:cNvPr id="7" name="Title 1">
            <a:extLst>
              <a:ext uri="{FF2B5EF4-FFF2-40B4-BE49-F238E27FC236}">
                <a16:creationId xmlns:a16="http://schemas.microsoft.com/office/drawing/2014/main" id="{C50F731F-BF40-44B1-8C74-4DFE3AC7ABC2}"/>
              </a:ext>
            </a:extLst>
          </p:cNvPr>
          <p:cNvSpPr txBox="1">
            <a:spLocks/>
          </p:cNvSpPr>
          <p:nvPr/>
        </p:nvSpPr>
        <p:spPr>
          <a:xfrm>
            <a:off x="3181961" y="215210"/>
            <a:ext cx="5828077" cy="1050851"/>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sz="6000" b="1" dirty="0"/>
              <a:t>References</a:t>
            </a:r>
          </a:p>
        </p:txBody>
      </p:sp>
    </p:spTree>
    <p:extLst>
      <p:ext uri="{BB962C8B-B14F-4D97-AF65-F5344CB8AC3E}">
        <p14:creationId xmlns:p14="http://schemas.microsoft.com/office/powerpoint/2010/main" val="14924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154302" y="1603434"/>
            <a:ext cx="7794489" cy="1904523"/>
          </a:xfrm>
        </p:spPr>
        <p:txBody>
          <a:bodyPr>
            <a:noAutofit/>
          </a:bodyPr>
          <a:lstStyle/>
          <a:p>
            <a:r>
              <a:rPr lang="en-IN" sz="12000" b="1" dirty="0">
                <a:ln w="12700">
                  <a:solidFill>
                    <a:schemeClr val="accent1"/>
                  </a:solidFill>
                  <a:prstDash val="solid"/>
                </a:ln>
                <a:effectLst>
                  <a:outerShdw dist="38100" dir="2640000" algn="bl" rotWithShape="0">
                    <a:schemeClr val="accent1"/>
                  </a:outerShdw>
                </a:effectLst>
              </a:rPr>
              <a:t>Thank You</a:t>
            </a:r>
          </a:p>
        </p:txBody>
      </p:sp>
      <p:sp>
        <p:nvSpPr>
          <p:cNvPr id="13" name="Rectangle 12">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6" name="Oval 15">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10189108" y="5342324"/>
            <a:ext cx="1193868" cy="640080"/>
          </a:xfrm>
        </p:spPr>
        <p:txBody>
          <a:bodyPr>
            <a:normAutofit/>
          </a:bodyPr>
          <a:lstStyle/>
          <a:p>
            <a:pPr>
              <a:spcAft>
                <a:spcPts val="600"/>
              </a:spcAft>
            </a:pPr>
            <a:fld id="{26AD20E6-394B-4DF0-96A5-9647FF39C943}" type="slidenum">
              <a:rPr lang="en-IN" smtClean="0"/>
              <a:pPr>
                <a:spcAft>
                  <a:spcPts val="600"/>
                </a:spcAft>
              </a:pPr>
              <a:t>14</a:t>
            </a:fld>
            <a:endParaRPr lang="en-IN"/>
          </a:p>
        </p:txBody>
      </p:sp>
      <p:pic>
        <p:nvPicPr>
          <p:cNvPr id="6" name="Picture 5" descr="Text&#10;&#10;Description automatically generated">
            <a:extLst>
              <a:ext uri="{FF2B5EF4-FFF2-40B4-BE49-F238E27FC236}">
                <a16:creationId xmlns:a16="http://schemas.microsoft.com/office/drawing/2014/main" id="{EDC1BA95-363B-4D43-B4A1-2FAE931EE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4"/>
            <a:ext cx="1499157" cy="705652"/>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1717993" y="220091"/>
            <a:ext cx="10058400" cy="1609344"/>
          </a:xfrm>
        </p:spPr>
        <p:txBody>
          <a:bodyPr>
            <a:normAutofit fontScale="90000"/>
          </a:bodyPr>
          <a:lstStyle/>
          <a:p>
            <a:pPr algn="ctr"/>
            <a:r>
              <a:rPr lang="en-IN" b="1" dirty="0"/>
              <a:t>Suggestions to the Organization where the Study was Conducted </a:t>
            </a: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8" y="82662"/>
            <a:ext cx="1592410" cy="749546"/>
          </a:xfrm>
          <a:prstGeom prst="rect">
            <a:avLst/>
          </a:prstGeom>
        </p:spPr>
      </p:pic>
      <p:sp>
        <p:nvSpPr>
          <p:cNvPr id="3" name="TextBox 2">
            <a:extLst>
              <a:ext uri="{FF2B5EF4-FFF2-40B4-BE49-F238E27FC236}">
                <a16:creationId xmlns:a16="http://schemas.microsoft.com/office/drawing/2014/main" id="{0A2AB629-EFF9-475A-B4EE-B3306DC56CAF}"/>
              </a:ext>
            </a:extLst>
          </p:cNvPr>
          <p:cNvSpPr txBox="1"/>
          <p:nvPr/>
        </p:nvSpPr>
        <p:spPr>
          <a:xfrm>
            <a:off x="320742" y="2474790"/>
            <a:ext cx="11550516" cy="2800767"/>
          </a:xfrm>
          <a:prstGeom prst="rect">
            <a:avLst/>
          </a:prstGeom>
          <a:noFill/>
        </p:spPr>
        <p:txBody>
          <a:bodyPr wrap="square" rtlCol="0">
            <a:spAutoFit/>
          </a:bodyPr>
          <a:lstStyle/>
          <a:p>
            <a:pPr marL="285750" indent="-285750">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In the healthcare industry establishing a tech consulting company could be challenging However, EY has done well in it, and they should keep hiring good resources and invest in as many digital projects for development and have a good understanding of technology</a:t>
            </a:r>
          </a:p>
          <a:p>
            <a:pPr marL="285750" indent="-285750">
              <a:buFont typeface="Wingdings" panose="05000000000000000000" pitchFamily="2" charset="2"/>
              <a:buChar char="§"/>
            </a:pPr>
            <a:endParaRPr lang="en-IN" sz="2200"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With EY being a part of Big4, It has excelled in all the four core departments, Being a part of healthcare IT, EY should invest more in human resource who have good understanding of Healthcare technology.</a:t>
            </a:r>
          </a:p>
        </p:txBody>
      </p:sp>
    </p:spTree>
    <p:extLst>
      <p:ext uri="{BB962C8B-B14F-4D97-AF65-F5344CB8AC3E}">
        <p14:creationId xmlns:p14="http://schemas.microsoft.com/office/powerpoint/2010/main" val="19941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1366463" y="160020"/>
            <a:ext cx="10058400" cy="1271016"/>
          </a:xfrm>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378432" y="1896189"/>
            <a:ext cx="4754880" cy="640080"/>
          </a:xfrm>
        </p:spPr>
        <p:txBody>
          <a:bodyPr>
            <a:noAutofit/>
          </a:bodyPr>
          <a:lstStyle/>
          <a:p>
            <a:pPr algn="ctr"/>
            <a:r>
              <a:rPr lang="en-IN" sz="2800"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378432" y="3001422"/>
            <a:ext cx="4754880" cy="2558621"/>
          </a:xfrm>
        </p:spPr>
        <p:txBody>
          <a:bodyPr/>
          <a:lstStyle/>
          <a:p>
            <a:r>
              <a:rPr lang="en-IN" dirty="0">
                <a:latin typeface="Times New Roman" panose="02020603050405020304" pitchFamily="18" charset="0"/>
                <a:cs typeface="Times New Roman" panose="02020603050405020304" pitchFamily="18" charset="0"/>
              </a:rPr>
              <a:t>Worked on documents like Functional Requirement Specification, Software Requirement Specification, Gap Analysis Report, RFP, Wireframes, Pursuit Summary</a:t>
            </a:r>
          </a:p>
          <a:p>
            <a:r>
              <a:rPr lang="en-IN" dirty="0">
                <a:latin typeface="Times New Roman" panose="02020603050405020304" pitchFamily="18" charset="0"/>
                <a:cs typeface="Times New Roman" panose="02020603050405020304" pitchFamily="18" charset="0"/>
              </a:rPr>
              <a:t>Got a chance to interact with many leads</a:t>
            </a:r>
          </a:p>
          <a:p>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537172" y="1767675"/>
            <a:ext cx="5276396" cy="897108"/>
          </a:xfrm>
        </p:spPr>
        <p:txBody>
          <a:bodyPr>
            <a:noAutofit/>
          </a:bodyPr>
          <a:lstStyle/>
          <a:p>
            <a:pPr algn="ctr"/>
            <a:r>
              <a:rPr lang="en-IN" sz="3000" dirty="0"/>
              <a:t>Overall self comments on Dissertation</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366462" cy="643193"/>
          </a:xfrm>
          <a:prstGeom prst="rect">
            <a:avLst/>
          </a:prstGeom>
        </p:spPr>
      </p:pic>
      <p:sp>
        <p:nvSpPr>
          <p:cNvPr id="8" name="Content Placeholder 3">
            <a:extLst>
              <a:ext uri="{FF2B5EF4-FFF2-40B4-BE49-F238E27FC236}">
                <a16:creationId xmlns:a16="http://schemas.microsoft.com/office/drawing/2014/main" id="{D69E6094-E3F6-4AA9-9BE9-DC8C3E7DEE8A}"/>
              </a:ext>
            </a:extLst>
          </p:cNvPr>
          <p:cNvSpPr txBox="1">
            <a:spLocks/>
          </p:cNvSpPr>
          <p:nvPr/>
        </p:nvSpPr>
        <p:spPr>
          <a:xfrm>
            <a:off x="6876288" y="3084510"/>
            <a:ext cx="4754880" cy="22174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IN" dirty="0">
                <a:latin typeface="Times New Roman" panose="02020603050405020304" pitchFamily="18" charset="0"/>
                <a:cs typeface="Times New Roman" panose="02020603050405020304" pitchFamily="18" charset="0"/>
              </a:rPr>
              <a:t>My experience with EY was amazing with a lot of learning. On my first project I get a chance to work with government. Having the opportunity to work closely with the government was rewarding and provided many opportunities for learning. </a:t>
            </a:r>
          </a:p>
          <a:p>
            <a:endParaRPr lang="en-IN" dirty="0"/>
          </a:p>
        </p:txBody>
      </p:sp>
    </p:spTree>
    <p:extLst>
      <p:ext uri="{BB962C8B-B14F-4D97-AF65-F5344CB8AC3E}">
        <p14:creationId xmlns:p14="http://schemas.microsoft.com/office/powerpoint/2010/main" val="47829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2" name="Oval 41">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5" name="Rectangle 44">
            <a:extLst>
              <a:ext uri="{FF2B5EF4-FFF2-40B4-BE49-F238E27FC236}">
                <a16:creationId xmlns:a16="http://schemas.microsoft.com/office/drawing/2014/main" id="{8A6096A3-B721-41DE-AADF-DDF09349F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306C0008-19EE-42E4-86D5-27D55ECE2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066C27B-3352-41FB-9E90-BFDE9CDA6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50F731F-BF40-44B1-8C74-4DFE3AC7ABC2}"/>
              </a:ext>
            </a:extLst>
          </p:cNvPr>
          <p:cNvSpPr txBox="1">
            <a:spLocks/>
          </p:cNvSpPr>
          <p:nvPr/>
        </p:nvSpPr>
        <p:spPr>
          <a:xfrm>
            <a:off x="52743" y="4216071"/>
            <a:ext cx="5890637" cy="1860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spcAft>
                <a:spcPts val="600"/>
              </a:spcAft>
            </a:pPr>
            <a:r>
              <a:rPr lang="en-US" sz="5000" b="1" kern="1200" cap="all" baseline="0" dirty="0">
                <a:blipFill dpi="0" rotWithShape="1">
                  <a:blip r:embed="rId4"/>
                  <a:srcRect/>
                  <a:tile tx="6350" ty="-127000" sx="65000" sy="64000" flip="none" algn="tl"/>
                </a:blipFill>
                <a:latin typeface="+mj-lt"/>
                <a:ea typeface="+mj-ea"/>
                <a:cs typeface="+mj-cs"/>
              </a:rPr>
              <a:t>Pictorial journey</a:t>
            </a:r>
          </a:p>
        </p:txBody>
      </p:sp>
      <p:sp>
        <p:nvSpPr>
          <p:cNvPr id="51" name="Rectangle 50">
            <a:extLst>
              <a:ext uri="{FF2B5EF4-FFF2-40B4-BE49-F238E27FC236}">
                <a16:creationId xmlns:a16="http://schemas.microsoft.com/office/drawing/2014/main" id="{7094906F-EB76-4604-8BA3-9C3819BAB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87C055E-A4FB-400C-9233-F221D6F2BA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0545" y="5257800"/>
            <a:ext cx="1080904" cy="1080902"/>
            <a:chOff x="9685338" y="4460675"/>
            <a:chExt cx="1080904" cy="1080902"/>
          </a:xfrm>
        </p:grpSpPr>
        <p:sp>
          <p:nvSpPr>
            <p:cNvPr id="54" name="Oval 53">
              <a:extLst>
                <a:ext uri="{FF2B5EF4-FFF2-40B4-BE49-F238E27FC236}">
                  <a16:creationId xmlns:a16="http://schemas.microsoft.com/office/drawing/2014/main" id="{E82F4833-88C5-4A4D-A110-9159EEB96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C97DCA98-0B64-4E86-A3B3-5CD467D89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group of people on a stage&#10;&#10;Description automatically generated">
            <a:extLst>
              <a:ext uri="{FF2B5EF4-FFF2-40B4-BE49-F238E27FC236}">
                <a16:creationId xmlns:a16="http://schemas.microsoft.com/office/drawing/2014/main" id="{5922CBF1-3EE1-4BB4-AF81-60999B9BC618}"/>
              </a:ext>
            </a:extLst>
          </p:cNvPr>
          <p:cNvPicPr>
            <a:picLocks noChangeAspect="1"/>
          </p:cNvPicPr>
          <p:nvPr/>
        </p:nvPicPr>
        <p:blipFill rotWithShape="1">
          <a:blip r:embed="rId6">
            <a:extLst>
              <a:ext uri="{28A0092B-C50C-407E-A947-70E740481C1C}">
                <a14:useLocalDpi xmlns:a14="http://schemas.microsoft.com/office/drawing/2010/main" val="0"/>
              </a:ext>
            </a:extLst>
          </a:blip>
          <a:srcRect l="3002" r="10413" b="-3"/>
          <a:stretch/>
        </p:blipFill>
        <p:spPr>
          <a:xfrm>
            <a:off x="3842535" y="144862"/>
            <a:ext cx="8219077" cy="3785325"/>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EC378ED1-BAD6-47BE-BBC4-0FC0D5E01ADB}"/>
              </a:ext>
            </a:extLst>
          </p:cNvPr>
          <p:cNvPicPr>
            <a:picLocks noChangeAspect="1"/>
          </p:cNvPicPr>
          <p:nvPr/>
        </p:nvPicPr>
        <p:blipFill rotWithShape="1">
          <a:blip r:embed="rId7">
            <a:extLst>
              <a:ext uri="{28A0092B-C50C-407E-A947-70E740481C1C}">
                <a14:useLocalDpi xmlns:a14="http://schemas.microsoft.com/office/drawing/2010/main" val="0"/>
              </a:ext>
            </a:extLst>
          </a:blip>
          <a:srcRect t="19495" r="2" b="30244"/>
          <a:stretch/>
        </p:blipFill>
        <p:spPr>
          <a:xfrm rot="16200000">
            <a:off x="9029041" y="3680563"/>
            <a:ext cx="2752103" cy="3313045"/>
          </a:xfrm>
          <a:prstGeom prst="rect">
            <a:avLst/>
          </a:prstGeom>
        </p:spPr>
      </p:pic>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9755681" y="5477256"/>
            <a:ext cx="1193868" cy="640080"/>
          </a:xfrm>
        </p:spPr>
        <p:txBody>
          <a:bodyPr vert="horz" lIns="91440" tIns="45720" rIns="91440" bIns="45720" rtlCol="0" anchor="ctr">
            <a:normAutofit/>
          </a:bodyPr>
          <a:lstStyle/>
          <a:p>
            <a:pPr defTabSz="914400">
              <a:spcAft>
                <a:spcPts val="600"/>
              </a:spcAft>
            </a:pPr>
            <a:fld id="{26AD20E6-394B-4DF0-96A5-9647FF39C943}" type="slidenum">
              <a:rPr lang="en-US" sz="2800"/>
              <a:pPr defTabSz="914400">
                <a:spcAft>
                  <a:spcPts val="600"/>
                </a:spcAft>
              </a:pPr>
              <a:t>17</a:t>
            </a:fld>
            <a:endParaRPr lang="en-US" sz="2800" dirty="0"/>
          </a:p>
        </p:txBody>
      </p:sp>
      <p:pic>
        <p:nvPicPr>
          <p:cNvPr id="13" name="Picture 12" descr="A picture containing text, computer, desk&#10;&#10;Description automatically generated">
            <a:extLst>
              <a:ext uri="{FF2B5EF4-FFF2-40B4-BE49-F238E27FC236}">
                <a16:creationId xmlns:a16="http://schemas.microsoft.com/office/drawing/2014/main" id="{08017412-81EE-40CD-8EA3-48E3396163BB}"/>
              </a:ext>
            </a:extLst>
          </p:cNvPr>
          <p:cNvPicPr>
            <a:picLocks noChangeAspect="1"/>
          </p:cNvPicPr>
          <p:nvPr/>
        </p:nvPicPr>
        <p:blipFill rotWithShape="1">
          <a:blip r:embed="rId8">
            <a:extLst>
              <a:ext uri="{28A0092B-C50C-407E-A947-70E740481C1C}">
                <a14:useLocalDpi xmlns:a14="http://schemas.microsoft.com/office/drawing/2010/main" val="0"/>
              </a:ext>
            </a:extLst>
          </a:blip>
          <a:srcRect t="37004"/>
          <a:stretch/>
        </p:blipFill>
        <p:spPr>
          <a:xfrm>
            <a:off x="5804899" y="3987337"/>
            <a:ext cx="2893603" cy="2725799"/>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973D1ED1-56B5-4D33-8FE1-2B0900FD0EEE}"/>
              </a:ext>
            </a:extLst>
          </p:cNvPr>
          <p:cNvPicPr>
            <a:picLocks noChangeAspect="1"/>
          </p:cNvPicPr>
          <p:nvPr/>
        </p:nvPicPr>
        <p:blipFill rotWithShape="1">
          <a:blip r:embed="rId9">
            <a:extLst>
              <a:ext uri="{28A0092B-C50C-407E-A947-70E740481C1C}">
                <a14:useLocalDpi xmlns:a14="http://schemas.microsoft.com/office/drawing/2010/main" val="0"/>
              </a:ext>
            </a:extLst>
          </a:blip>
          <a:srcRect l="15356" r="9377"/>
          <a:stretch/>
        </p:blipFill>
        <p:spPr>
          <a:xfrm>
            <a:off x="130387" y="143982"/>
            <a:ext cx="3581760" cy="3770916"/>
          </a:xfrm>
          <a:prstGeom prst="rect">
            <a:avLst/>
          </a:prstGeom>
        </p:spPr>
      </p:pic>
    </p:spTree>
    <p:extLst>
      <p:ext uri="{BB962C8B-B14F-4D97-AF65-F5344CB8AC3E}">
        <p14:creationId xmlns:p14="http://schemas.microsoft.com/office/powerpoint/2010/main" val="306085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F76C2D3-494A-4E10-80D1-1E8D846EFE75}"/>
              </a:ext>
            </a:extLst>
          </p:cNvPr>
          <p:cNvSpPr txBox="1">
            <a:spLocks/>
          </p:cNvSpPr>
          <p:nvPr/>
        </p:nvSpPr>
        <p:spPr>
          <a:xfrm>
            <a:off x="701533" y="1465790"/>
            <a:ext cx="5029734" cy="3941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pPr>
            <a:r>
              <a:rPr lang="en-US" sz="6000" b="1" dirty="0"/>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5965860" y="1200367"/>
            <a:ext cx="6051478" cy="4701203"/>
          </a:xfrm>
        </p:spPr>
        <p:txBody>
          <a:bodyPr vert="horz" lIns="91440" tIns="45720" rIns="91440" bIns="45720" rtlCol="0" anchor="ctr">
            <a:noAutofit/>
          </a:bodyPr>
          <a:lstStyle/>
          <a:p>
            <a:pPr>
              <a:spcAft>
                <a:spcPts val="800"/>
              </a:spcAft>
            </a:pPr>
            <a:r>
              <a:rPr lang="en-US" sz="1500" dirty="0">
                <a:effectLst/>
                <a:latin typeface="Times New Roman" panose="02020603050405020304" pitchFamily="18" charset="0"/>
                <a:cs typeface="Times New Roman" panose="02020603050405020304" pitchFamily="18" charset="0"/>
              </a:rPr>
              <a:t>As studies have shown, utmost people take to drug habits but also are ignorant of the long-term effects of their conduct. </a:t>
            </a:r>
          </a:p>
          <a:p>
            <a:pPr>
              <a:spcAft>
                <a:spcPts val="800"/>
              </a:spcAft>
            </a:pPr>
            <a:r>
              <a:rPr lang="en-US" sz="1500" dirty="0">
                <a:effectLst/>
                <a:latin typeface="Times New Roman" panose="02020603050405020304" pitchFamily="18" charset="0"/>
                <a:cs typeface="Times New Roman" panose="02020603050405020304" pitchFamily="18" charset="0"/>
              </a:rPr>
              <a:t>Some medicinal drugs are so dangerous that their use is restricted by law: only doctors and pharmacists may prescribe them to patients. Their use or manufacture is prohibited by law. </a:t>
            </a:r>
            <a:endParaRPr lang="en-US" sz="1500" dirty="0">
              <a:latin typeface="Times New Roman" panose="02020603050405020304" pitchFamily="18" charset="0"/>
              <a:cs typeface="Times New Roman" panose="02020603050405020304" pitchFamily="18" charset="0"/>
            </a:endParaRPr>
          </a:p>
          <a:p>
            <a:pPr>
              <a:spcAft>
                <a:spcPts val="800"/>
              </a:spcAft>
            </a:pPr>
            <a:r>
              <a:rPr lang="en-US" sz="1500" dirty="0">
                <a:effectLst/>
                <a:latin typeface="Times New Roman" panose="02020603050405020304" pitchFamily="18" charset="0"/>
                <a:cs typeface="Times New Roman" panose="02020603050405020304" pitchFamily="18" charset="0"/>
              </a:rPr>
              <a:t>However, there are certain drugs that are dangerous, have no medicinal value, and yet are legally produced</a:t>
            </a:r>
          </a:p>
          <a:p>
            <a:pPr>
              <a:spcAft>
                <a:spcPts val="800"/>
              </a:spcAft>
            </a:pPr>
            <a:r>
              <a:rPr lang="en-US" sz="1500" dirty="0">
                <a:effectLst/>
                <a:latin typeface="Times New Roman" panose="02020603050405020304" pitchFamily="18" charset="0"/>
                <a:cs typeface="Times New Roman" panose="02020603050405020304" pitchFamily="18" charset="0"/>
              </a:rPr>
              <a:t>There are several sources from which drugs and other substances can be obtained like quack doctors; (illegal), drug stores; (legal/illegal), hospitals &amp; clinics: (legal), etc. </a:t>
            </a:r>
          </a:p>
          <a:p>
            <a:pPr>
              <a:spcAft>
                <a:spcPts val="800"/>
              </a:spcAft>
            </a:pPr>
            <a:r>
              <a:rPr lang="en-US" sz="1500" dirty="0">
                <a:effectLst/>
                <a:latin typeface="Times New Roman" panose="02020603050405020304" pitchFamily="18" charset="0"/>
                <a:cs typeface="Times New Roman" panose="02020603050405020304" pitchFamily="18" charset="0"/>
              </a:rPr>
              <a:t>Ayushman Bharat Digital Mission’s Drug registry which is a central database of the approved drugs sold in the market will serve multiple benefits.</a:t>
            </a:r>
          </a:p>
          <a:p>
            <a:pPr>
              <a:spcAft>
                <a:spcPts val="800"/>
              </a:spcAft>
            </a:pPr>
            <a:endParaRPr lang="en-US" sz="1500" dirty="0">
              <a:effectLst/>
            </a:endParaRPr>
          </a:p>
        </p:txBody>
      </p:sp>
      <p:sp>
        <p:nvSpPr>
          <p:cNvPr id="30" name="Rectangle 29">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26AD20E6-394B-4DF0-96A5-9647FF39C943}" type="slidenum">
              <a:rPr lang="en-US" b="1" kern="1200">
                <a:solidFill>
                  <a:schemeClr val="accent1"/>
                </a:solidFill>
                <a:latin typeface="+mj-lt"/>
                <a:ea typeface="+mn-ea"/>
                <a:cs typeface="+mn-cs"/>
              </a:rPr>
              <a:pPr>
                <a:spcAft>
                  <a:spcPts val="600"/>
                </a:spcAft>
              </a:pPr>
              <a:t>2</a:t>
            </a:fld>
            <a:endParaRPr lang="en-US" b="1" kern="1200" dirty="0">
              <a:solidFill>
                <a:schemeClr val="accent1"/>
              </a:solidFill>
              <a:latin typeface="+mj-lt"/>
              <a:ea typeface="+mn-ea"/>
              <a:cs typeface="+mn-cs"/>
            </a:endParaRPr>
          </a:p>
        </p:txBody>
      </p:sp>
      <p:pic>
        <p:nvPicPr>
          <p:cNvPr id="10" name="Picture 9" descr="Text&#10;&#10;Description automatically generated">
            <a:extLst>
              <a:ext uri="{FF2B5EF4-FFF2-40B4-BE49-F238E27FC236}">
                <a16:creationId xmlns:a16="http://schemas.microsoft.com/office/drawing/2014/main" id="{BFEDC034-B14A-40F9-B4CD-718CAF9C7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814"/>
            <a:ext cx="1286934" cy="605758"/>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D0DC741-327D-4AF0-95C5-A9F5B0D04262}"/>
              </a:ext>
            </a:extLst>
          </p:cNvPr>
          <p:cNvSpPr txBox="1">
            <a:spLocks/>
          </p:cNvSpPr>
          <p:nvPr/>
        </p:nvSpPr>
        <p:spPr>
          <a:xfrm>
            <a:off x="1007266" y="1033508"/>
            <a:ext cx="4418267" cy="3941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pPr>
            <a:r>
              <a:rPr lang="en-US" sz="6200" b="1" dirty="0"/>
              <a:t>OBJECTIVES</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6417733" y="1359090"/>
            <a:ext cx="5132665" cy="4048046"/>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342900" lvl="0"/>
            <a:r>
              <a:rPr lang="en-US" sz="2200" dirty="0">
                <a:solidFill>
                  <a:schemeClr val="tx1"/>
                </a:solidFill>
                <a:effectLst/>
              </a:rPr>
              <a:t>To survey the extent of knowledge consumer has about their prescribed drugs. </a:t>
            </a:r>
          </a:p>
          <a:p>
            <a:pPr marL="342900" lvl="0"/>
            <a:r>
              <a:rPr lang="en-US" sz="2200" dirty="0">
                <a:solidFill>
                  <a:schemeClr val="tx1"/>
                </a:solidFill>
                <a:effectLst/>
              </a:rPr>
              <a:t>To determine the major cause of drug illiteracy.</a:t>
            </a:r>
          </a:p>
          <a:p>
            <a:pPr marL="342900" lvl="0">
              <a:spcAft>
                <a:spcPts val="800"/>
              </a:spcAft>
            </a:pPr>
            <a:r>
              <a:rPr lang="en-US" sz="2200" dirty="0">
                <a:solidFill>
                  <a:schemeClr val="tx1"/>
                </a:solidFill>
                <a:effectLst/>
              </a:rPr>
              <a:t>To determine the need for one platform drug registry for drug literacy.</a:t>
            </a:r>
          </a:p>
          <a:p>
            <a:pPr marL="0"/>
            <a:endParaRPr lang="en-US" sz="2200" b="1" dirty="0">
              <a:ln w="0"/>
              <a:solidFill>
                <a:schemeClr val="tx1"/>
              </a:solidFill>
            </a:endParaRP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26AD20E6-394B-4DF0-96A5-9647FF39C943}" type="slidenum">
              <a:rPr lang="en-US" b="1" kern="1200">
                <a:solidFill>
                  <a:schemeClr val="accent1"/>
                </a:solidFill>
                <a:latin typeface="+mj-lt"/>
                <a:ea typeface="+mn-ea"/>
                <a:cs typeface="+mn-cs"/>
              </a:rPr>
              <a:pPr>
                <a:spcAft>
                  <a:spcPts val="600"/>
                </a:spcAft>
              </a:pPr>
              <a:t>3</a:t>
            </a:fld>
            <a:endParaRPr lang="en-US" b="1" kern="1200" dirty="0">
              <a:solidFill>
                <a:schemeClr val="accent1"/>
              </a:solidFill>
              <a:latin typeface="+mj-lt"/>
              <a:ea typeface="+mn-ea"/>
              <a:cs typeface="+mn-cs"/>
            </a:endParaRPr>
          </a:p>
        </p:txBody>
      </p:sp>
      <p:pic>
        <p:nvPicPr>
          <p:cNvPr id="6" name="Picture 5" descr="Text&#10;&#10;Description automatically generated">
            <a:extLst>
              <a:ext uri="{FF2B5EF4-FFF2-40B4-BE49-F238E27FC236}">
                <a16:creationId xmlns:a16="http://schemas.microsoft.com/office/drawing/2014/main" id="{59DE848F-23EA-DD10-7CA9-E5A35CA4C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375129" cy="647272"/>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596788" y="1782362"/>
            <a:ext cx="10058400" cy="4050792"/>
          </a:xfrm>
        </p:spPr>
        <p:txBody>
          <a:bodyPr>
            <a:normAutofit fontScale="92500" lnSpcReduction="10000"/>
          </a:bodyPr>
          <a:lstStyle/>
          <a:p>
            <a:pPr marL="0" lvl="0" indent="0">
              <a:lnSpc>
                <a:spcPct val="107000"/>
              </a:lnSpc>
              <a:buNone/>
            </a:pPr>
            <a:r>
              <a:rPr lang="en-IN" sz="1800" b="1" dirty="0">
                <a:effectLst/>
                <a:latin typeface="Times New Roman" panose="02020603050405020304" pitchFamily="18" charset="0"/>
                <a:ea typeface="Calibri" panose="020F0502020204030204" pitchFamily="34" charset="0"/>
                <a:cs typeface="Mangal" panose="02040503050203030202" pitchFamily="18" charset="0"/>
              </a:rPr>
              <a:t>Study</a:t>
            </a:r>
            <a:r>
              <a:rPr lang="en-IN" sz="18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dirty="0">
                <a:effectLst/>
                <a:latin typeface="Times New Roman" panose="02020603050405020304" pitchFamily="18" charset="0"/>
                <a:ea typeface="Calibri" panose="020F0502020204030204" pitchFamily="34" charset="0"/>
                <a:cs typeface="Mangal" panose="02040503050203030202" pitchFamily="18" charset="0"/>
              </a:rPr>
              <a:t>population</a:t>
            </a:r>
            <a:r>
              <a:rPr lang="en-IN" sz="1800" dirty="0">
                <a:effectLst/>
                <a:latin typeface="Times New Roman" panose="02020603050405020304" pitchFamily="18" charset="0"/>
                <a:ea typeface="Calibri" panose="020F0502020204030204" pitchFamily="34" charset="0"/>
                <a:cs typeface="Mangal" panose="02040503050203030202" pitchFamily="18" charset="0"/>
              </a:rPr>
              <a:t>: </a:t>
            </a:r>
          </a:p>
          <a:p>
            <a:pPr marL="342900" lvl="0" indent="-342900">
              <a:lnSpc>
                <a:spcPct val="107000"/>
              </a:lnSpc>
              <a:buFont typeface="+mj-lt"/>
              <a:buAutoNum type="alphaL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People who are on prescribed drugs.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People who consume any kind of drugs without a prescription.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800"/>
              </a:spcAft>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Mangal" panose="02040503050203030202" pitchFamily="18" charset="0"/>
              </a:rPr>
              <a:t>Study design</a:t>
            </a:r>
            <a:r>
              <a:rPr lang="en-IN" sz="1800" dirty="0">
                <a:effectLst/>
                <a:latin typeface="Times New Roman" panose="02020603050405020304" pitchFamily="18" charset="0"/>
                <a:ea typeface="Calibri" panose="020F0502020204030204" pitchFamily="34" charset="0"/>
                <a:cs typeface="Mangal" panose="02040503050203030202" pitchFamily="18" charset="0"/>
              </a:rPr>
              <a:t>: Cross-sectional study design.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Period:</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The study is conducted from 1</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April 2022 to 1st June 2022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Research Instrument: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 survey with a semi-structured questionnaire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Sample Size: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Convenience sampling of up to 100 participants surveyed through a Google form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Data Analyse Tool-</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Excel is being used for data analysis.</a:t>
            </a:r>
          </a:p>
          <a:p>
            <a:pPr marL="342900" indent="-342900">
              <a:lnSpc>
                <a:spcPct val="107000"/>
              </a:lnSpc>
              <a:spcAft>
                <a:spcPts val="800"/>
              </a:spcAft>
              <a:buFont typeface="Symbol" panose="05050102010706020507" pitchFamily="18" charset="2"/>
              <a:buChar char=""/>
            </a:pPr>
            <a:r>
              <a:rPr lang="en-IN" sz="1800" b="1" dirty="0">
                <a:latin typeface="Times New Roman" panose="02020603050405020304" pitchFamily="18" charset="0"/>
                <a:cs typeface="Times New Roman" panose="02020603050405020304" pitchFamily="18" charset="0"/>
              </a:rPr>
              <a:t>Study Ethics</a:t>
            </a:r>
            <a:r>
              <a:rPr lang="en-IN" sz="1800" dirty="0">
                <a:latin typeface="Times New Roman" panose="02020603050405020304" pitchFamily="18" charset="0"/>
                <a:cs typeface="Times New Roman" panose="02020603050405020304" pitchFamily="18" charset="0"/>
              </a:rPr>
              <a:t>: The study has been approved by the Student Research Board of the IIHMR. </a:t>
            </a:r>
          </a:p>
          <a:p>
            <a:pPr marL="342900" lvl="0" indent="-342900">
              <a:lnSpc>
                <a:spcPct val="107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4</a:t>
            </a:fld>
            <a:endParaRPr lang="en-IN" dirty="0"/>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193574" cy="561814"/>
          </a:xfrm>
          <a:prstGeom prst="rect">
            <a:avLst/>
          </a:prstGeom>
        </p:spPr>
      </p:pic>
      <p:sp>
        <p:nvSpPr>
          <p:cNvPr id="7" name="Title 1">
            <a:extLst>
              <a:ext uri="{FF2B5EF4-FFF2-40B4-BE49-F238E27FC236}">
                <a16:creationId xmlns:a16="http://schemas.microsoft.com/office/drawing/2014/main" id="{D48568B8-214D-4ECF-B17F-FDC5D4ED6D71}"/>
              </a:ext>
            </a:extLst>
          </p:cNvPr>
          <p:cNvSpPr txBox="1">
            <a:spLocks/>
          </p:cNvSpPr>
          <p:nvPr/>
        </p:nvSpPr>
        <p:spPr>
          <a:xfrm>
            <a:off x="3244003" y="225325"/>
            <a:ext cx="6239045" cy="1268959"/>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sz="5500" b="1" dirty="0"/>
              <a:t>Methodology</a:t>
            </a:r>
          </a:p>
        </p:txBody>
      </p:sp>
    </p:spTree>
    <p:extLst>
      <p:ext uri="{BB962C8B-B14F-4D97-AF65-F5344CB8AC3E}">
        <p14:creationId xmlns:p14="http://schemas.microsoft.com/office/powerpoint/2010/main" val="45910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5</a:t>
            </a:fld>
            <a:endParaRPr lang="en-IN" dirty="0"/>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390020" cy="654281"/>
          </a:xfrm>
          <a:prstGeom prst="rect">
            <a:avLst/>
          </a:prstGeom>
        </p:spPr>
      </p:pic>
      <p:graphicFrame>
        <p:nvGraphicFramePr>
          <p:cNvPr id="17" name="Chart 16">
            <a:extLst>
              <a:ext uri="{FF2B5EF4-FFF2-40B4-BE49-F238E27FC236}">
                <a16:creationId xmlns:a16="http://schemas.microsoft.com/office/drawing/2014/main" id="{7CA0F9E0-7E5A-C3CD-91C3-D74CC365B77B}"/>
              </a:ext>
            </a:extLst>
          </p:cNvPr>
          <p:cNvGraphicFramePr/>
          <p:nvPr>
            <p:extLst>
              <p:ext uri="{D42A27DB-BD31-4B8C-83A1-F6EECF244321}">
                <p14:modId xmlns:p14="http://schemas.microsoft.com/office/powerpoint/2010/main" val="2025665296"/>
              </p:ext>
            </p:extLst>
          </p:nvPr>
        </p:nvGraphicFramePr>
        <p:xfrm>
          <a:off x="84001" y="1632490"/>
          <a:ext cx="4067234" cy="2548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14BF7D0E-8048-8F52-A033-73D856872946}"/>
              </a:ext>
            </a:extLst>
          </p:cNvPr>
          <p:cNvGraphicFramePr/>
          <p:nvPr>
            <p:extLst>
              <p:ext uri="{D42A27DB-BD31-4B8C-83A1-F6EECF244321}">
                <p14:modId xmlns:p14="http://schemas.microsoft.com/office/powerpoint/2010/main" val="4065076894"/>
              </p:ext>
            </p:extLst>
          </p:nvPr>
        </p:nvGraphicFramePr>
        <p:xfrm>
          <a:off x="4253497" y="1581962"/>
          <a:ext cx="3837163" cy="26492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8A4D9C2-E6DC-4E56-8716-96C8B47FBB25}"/>
              </a:ext>
            </a:extLst>
          </p:cNvPr>
          <p:cNvGraphicFramePr/>
          <p:nvPr>
            <p:extLst>
              <p:ext uri="{D42A27DB-BD31-4B8C-83A1-F6EECF244321}">
                <p14:modId xmlns:p14="http://schemas.microsoft.com/office/powerpoint/2010/main" val="3494092472"/>
              </p:ext>
            </p:extLst>
          </p:nvPr>
        </p:nvGraphicFramePr>
        <p:xfrm>
          <a:off x="8155618" y="1557286"/>
          <a:ext cx="3949700" cy="264922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C2D28560-F08E-49AF-ADD7-089F63E23C53}"/>
              </a:ext>
            </a:extLst>
          </p:cNvPr>
          <p:cNvSpPr txBox="1"/>
          <p:nvPr/>
        </p:nvSpPr>
        <p:spPr>
          <a:xfrm>
            <a:off x="250332" y="4669961"/>
            <a:ext cx="11299371" cy="646331"/>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There are a lot of people who consume medicine prescribed by doctors, some of them seek knowledge of the drugs they have been prescribed from the doctor whereas the majority google for the information regarding the medicine</a:t>
            </a:r>
          </a:p>
        </p:txBody>
      </p:sp>
      <p:sp>
        <p:nvSpPr>
          <p:cNvPr id="21" name="TextBox 20">
            <a:extLst>
              <a:ext uri="{FF2B5EF4-FFF2-40B4-BE49-F238E27FC236}">
                <a16:creationId xmlns:a16="http://schemas.microsoft.com/office/drawing/2014/main" id="{8B53F6AB-9D77-4268-AFCE-3A23D22260A8}"/>
              </a:ext>
            </a:extLst>
          </p:cNvPr>
          <p:cNvSpPr txBox="1"/>
          <p:nvPr/>
        </p:nvSpPr>
        <p:spPr>
          <a:xfrm>
            <a:off x="250332" y="5427044"/>
            <a:ext cx="11535675" cy="923330"/>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Communicating with a doctor regarding your prescribed drugs is a positive way. Whereas t</a:t>
            </a:r>
            <a:r>
              <a:rPr lang="en-IN" sz="1800" dirty="0">
                <a:solidFill>
                  <a:srgbClr val="212121"/>
                </a:solidFill>
                <a:effectLst/>
                <a:latin typeface="Times New Roman" panose="02020603050405020304" pitchFamily="18" charset="0"/>
                <a:ea typeface="Calibri" panose="020F0502020204030204" pitchFamily="34" charset="0"/>
              </a:rPr>
              <a:t>he Internet is among the main sources of health- and medical-related information as everything and anything is available on Internet. So there should be some safer authenticated platform to search information.</a:t>
            </a:r>
            <a:endParaRPr lang="en-IN" dirty="0"/>
          </a:p>
        </p:txBody>
      </p:sp>
      <p:sp>
        <p:nvSpPr>
          <p:cNvPr id="22" name="Title 1">
            <a:extLst>
              <a:ext uri="{FF2B5EF4-FFF2-40B4-BE49-F238E27FC236}">
                <a16:creationId xmlns:a16="http://schemas.microsoft.com/office/drawing/2014/main" id="{BF320B71-D10B-4EB7-A4DF-36E1150E36EF}"/>
              </a:ext>
            </a:extLst>
          </p:cNvPr>
          <p:cNvSpPr txBox="1">
            <a:spLocks/>
          </p:cNvSpPr>
          <p:nvPr/>
        </p:nvSpPr>
        <p:spPr>
          <a:xfrm>
            <a:off x="3181961" y="218900"/>
            <a:ext cx="5828077" cy="1050851"/>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sz="4400" b="1" dirty="0"/>
              <a:t>Results &amp; Discussions </a:t>
            </a:r>
          </a:p>
        </p:txBody>
      </p:sp>
    </p:spTree>
    <p:extLst>
      <p:ext uri="{BB962C8B-B14F-4D97-AF65-F5344CB8AC3E}">
        <p14:creationId xmlns:p14="http://schemas.microsoft.com/office/powerpoint/2010/main" val="137330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572776" y="170002"/>
            <a:ext cx="5437660" cy="1050851"/>
          </a:xfrm>
          <a:solidFill>
            <a:schemeClr val="accent4">
              <a:lumMod val="20000"/>
              <a:lumOff val="80000"/>
            </a:schemeClr>
          </a:solidFill>
        </p:spPr>
        <p:txBody>
          <a:bodyPr>
            <a:normAutofit fontScale="90000"/>
          </a:bodyPr>
          <a:lstStyle/>
          <a:p>
            <a:pPr algn="ctr"/>
            <a:r>
              <a:rPr lang="en-IN" sz="4400" b="1" dirty="0"/>
              <a:t>Results &amp; Discussions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6</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1582181" cy="744731"/>
          </a:xfrm>
          <a:prstGeom prst="rect">
            <a:avLst/>
          </a:prstGeom>
        </p:spPr>
      </p:pic>
      <p:graphicFrame>
        <p:nvGraphicFramePr>
          <p:cNvPr id="14" name="Chart 13">
            <a:extLst>
              <a:ext uri="{FF2B5EF4-FFF2-40B4-BE49-F238E27FC236}">
                <a16:creationId xmlns:a16="http://schemas.microsoft.com/office/drawing/2014/main" id="{7DEDBEA6-4619-4F3C-8E0A-13E3339F890B}"/>
              </a:ext>
            </a:extLst>
          </p:cNvPr>
          <p:cNvGraphicFramePr/>
          <p:nvPr>
            <p:extLst>
              <p:ext uri="{D42A27DB-BD31-4B8C-83A1-F6EECF244321}">
                <p14:modId xmlns:p14="http://schemas.microsoft.com/office/powerpoint/2010/main" val="833993926"/>
              </p:ext>
            </p:extLst>
          </p:nvPr>
        </p:nvGraphicFramePr>
        <p:xfrm>
          <a:off x="409902" y="1476103"/>
          <a:ext cx="5097046" cy="3229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7198170-9FAF-4084-9185-160E98094035}"/>
              </a:ext>
            </a:extLst>
          </p:cNvPr>
          <p:cNvGraphicFramePr/>
          <p:nvPr>
            <p:extLst>
              <p:ext uri="{D42A27DB-BD31-4B8C-83A1-F6EECF244321}">
                <p14:modId xmlns:p14="http://schemas.microsoft.com/office/powerpoint/2010/main" val="3904821573"/>
              </p:ext>
            </p:extLst>
          </p:nvPr>
        </p:nvGraphicFramePr>
        <p:xfrm>
          <a:off x="6214082" y="1476103"/>
          <a:ext cx="5097046" cy="322969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9608EDC8-C375-4D86-835D-5C064EE67057}"/>
              </a:ext>
            </a:extLst>
          </p:cNvPr>
          <p:cNvSpPr txBox="1"/>
          <p:nvPr/>
        </p:nvSpPr>
        <p:spPr>
          <a:xfrm>
            <a:off x="195606" y="4889125"/>
            <a:ext cx="12192000" cy="1200329"/>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Self-prescription of medication to solve health problems without expert help or opinion the use of former prescriptions for themselves or friends and family members, re-use of existing drugs at home, and noncompliance with the prescribed treatment program or the prescribed dose change. Self-medication cannot be regarded as a fully safe action, rather, it has potential risks, including misdiagnosis, increased use of medications, long-term use of medication, etc</a:t>
            </a:r>
          </a:p>
        </p:txBody>
      </p:sp>
    </p:spTree>
    <p:extLst>
      <p:ext uri="{BB962C8B-B14F-4D97-AF65-F5344CB8AC3E}">
        <p14:creationId xmlns:p14="http://schemas.microsoft.com/office/powerpoint/2010/main" val="191127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428937" y="218143"/>
            <a:ext cx="5663691" cy="1050851"/>
          </a:xfrm>
          <a:solidFill>
            <a:schemeClr val="accent4">
              <a:lumMod val="20000"/>
              <a:lumOff val="80000"/>
            </a:schemeClr>
          </a:solidFill>
        </p:spPr>
        <p:txBody>
          <a:bodyPr>
            <a:normAutofit fontScale="90000"/>
          </a:bodyPr>
          <a:lstStyle/>
          <a:p>
            <a:pPr algn="ctr"/>
            <a:r>
              <a:rPr lang="en-IN" sz="4400" b="1" dirty="0"/>
              <a:t>Results &amp; Discussions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7</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417834" cy="667373"/>
          </a:xfrm>
          <a:prstGeom prst="rect">
            <a:avLst/>
          </a:prstGeom>
        </p:spPr>
      </p:pic>
      <p:graphicFrame>
        <p:nvGraphicFramePr>
          <p:cNvPr id="7" name="Chart 6">
            <a:extLst>
              <a:ext uri="{FF2B5EF4-FFF2-40B4-BE49-F238E27FC236}">
                <a16:creationId xmlns:a16="http://schemas.microsoft.com/office/drawing/2014/main" id="{8AE331A0-3C1A-481E-96CB-874BF538503C}"/>
              </a:ext>
            </a:extLst>
          </p:cNvPr>
          <p:cNvGraphicFramePr/>
          <p:nvPr>
            <p:extLst>
              <p:ext uri="{D42A27DB-BD31-4B8C-83A1-F6EECF244321}">
                <p14:modId xmlns:p14="http://schemas.microsoft.com/office/powerpoint/2010/main" val="1799417975"/>
              </p:ext>
            </p:extLst>
          </p:nvPr>
        </p:nvGraphicFramePr>
        <p:xfrm>
          <a:off x="0" y="1816710"/>
          <a:ext cx="4157980" cy="2615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1BE42EB-433E-40F1-95B2-E90E5F192C27}"/>
              </a:ext>
            </a:extLst>
          </p:cNvPr>
          <p:cNvGraphicFramePr/>
          <p:nvPr>
            <p:extLst>
              <p:ext uri="{D42A27DB-BD31-4B8C-83A1-F6EECF244321}">
                <p14:modId xmlns:p14="http://schemas.microsoft.com/office/powerpoint/2010/main" val="1039393585"/>
              </p:ext>
            </p:extLst>
          </p:nvPr>
        </p:nvGraphicFramePr>
        <p:xfrm>
          <a:off x="4232523" y="1816709"/>
          <a:ext cx="4336124" cy="2615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002BD50-FE8F-425A-B477-0DFFE6276546}"/>
              </a:ext>
            </a:extLst>
          </p:cNvPr>
          <p:cNvGraphicFramePr/>
          <p:nvPr>
            <p:extLst>
              <p:ext uri="{D42A27DB-BD31-4B8C-83A1-F6EECF244321}">
                <p14:modId xmlns:p14="http://schemas.microsoft.com/office/powerpoint/2010/main" val="4231587757"/>
              </p:ext>
            </p:extLst>
          </p:nvPr>
        </p:nvGraphicFramePr>
        <p:xfrm>
          <a:off x="8643190" y="1816709"/>
          <a:ext cx="3387477" cy="261556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E26C13D8-70D3-479A-AD90-C9D339A65BA9}"/>
              </a:ext>
            </a:extLst>
          </p:cNvPr>
          <p:cNvSpPr txBox="1"/>
          <p:nvPr/>
        </p:nvSpPr>
        <p:spPr>
          <a:xfrm>
            <a:off x="252621" y="4753553"/>
            <a:ext cx="10084307" cy="923330"/>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There are so many pharmacies in India, some of them have valid medical degrees whereas some drug stores are illegal. This could be one of the major causes of selling the potentially dangerous drug. There are studies that have shown that banned drugs are freely available in medical stores.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D27E420-8AF8-4606-99B7-1DD1E2975F72}"/>
              </a:ext>
            </a:extLst>
          </p:cNvPr>
          <p:cNvSpPr txBox="1"/>
          <p:nvPr/>
        </p:nvSpPr>
        <p:spPr>
          <a:xfrm>
            <a:off x="240792" y="5721463"/>
            <a:ext cx="11070336" cy="923330"/>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There are many people who had an encounter with quack doctors. According to a study </a:t>
            </a:r>
            <a:r>
              <a:rPr lang="en-IN" sz="1800" dirty="0">
                <a:solidFill>
                  <a:srgbClr val="000000"/>
                </a:solidFill>
                <a:effectLst/>
                <a:latin typeface="Times New Roman" panose="02020603050405020304" pitchFamily="18" charset="0"/>
                <a:ea typeface="Calibri" panose="020F0502020204030204" pitchFamily="34" charset="0"/>
              </a:rPr>
              <a:t>it has been reported that the number of quacks is increasing in India, both in urban and rural areas. It is estimated that about 10 lakh quacks are practicing allopathic medicine, out of which 4 lakhs belong to practitioners of Indian Medicine </a:t>
            </a:r>
            <a:endParaRPr lang="en-IN" dirty="0"/>
          </a:p>
        </p:txBody>
      </p:sp>
    </p:spTree>
    <p:extLst>
      <p:ext uri="{BB962C8B-B14F-4D97-AF65-F5344CB8AC3E}">
        <p14:creationId xmlns:p14="http://schemas.microsoft.com/office/powerpoint/2010/main" val="213673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842118" y="280275"/>
            <a:ext cx="6632722" cy="1050851"/>
          </a:xfrm>
          <a:solidFill>
            <a:schemeClr val="accent4">
              <a:lumMod val="20000"/>
              <a:lumOff val="80000"/>
            </a:schemeClr>
          </a:solidFill>
        </p:spPr>
        <p:txBody>
          <a:bodyPr>
            <a:normAutofit/>
          </a:bodyPr>
          <a:lstStyle/>
          <a:p>
            <a:pPr algn="ctr"/>
            <a:r>
              <a:rPr lang="en-IN" sz="4400" b="1" dirty="0"/>
              <a:t>Results &amp; Discussions</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8</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411849" cy="664556"/>
          </a:xfrm>
          <a:prstGeom prst="rect">
            <a:avLst/>
          </a:prstGeom>
        </p:spPr>
      </p:pic>
      <p:graphicFrame>
        <p:nvGraphicFramePr>
          <p:cNvPr id="11" name="Chart 10">
            <a:extLst>
              <a:ext uri="{FF2B5EF4-FFF2-40B4-BE49-F238E27FC236}">
                <a16:creationId xmlns:a16="http://schemas.microsoft.com/office/drawing/2014/main" id="{D5A75383-43EE-4E02-9760-70AABB7424DA}"/>
              </a:ext>
            </a:extLst>
          </p:cNvPr>
          <p:cNvGraphicFramePr/>
          <p:nvPr>
            <p:extLst>
              <p:ext uri="{D42A27DB-BD31-4B8C-83A1-F6EECF244321}">
                <p14:modId xmlns:p14="http://schemas.microsoft.com/office/powerpoint/2010/main" val="1370831314"/>
              </p:ext>
            </p:extLst>
          </p:nvPr>
        </p:nvGraphicFramePr>
        <p:xfrm>
          <a:off x="6000109" y="1684963"/>
          <a:ext cx="5126802" cy="3269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EB1FED8-98EE-4656-8DBF-9F14E5ADCA1C}"/>
              </a:ext>
            </a:extLst>
          </p:cNvPr>
          <p:cNvGraphicFramePr/>
          <p:nvPr>
            <p:extLst>
              <p:ext uri="{D42A27DB-BD31-4B8C-83A1-F6EECF244321}">
                <p14:modId xmlns:p14="http://schemas.microsoft.com/office/powerpoint/2010/main" val="2778383244"/>
              </p:ext>
            </p:extLst>
          </p:nvPr>
        </p:nvGraphicFramePr>
        <p:xfrm>
          <a:off x="238933" y="1684963"/>
          <a:ext cx="5206370" cy="326993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FC7A92C-4920-4E8F-B12F-C3AE300BB4DD}"/>
              </a:ext>
            </a:extLst>
          </p:cNvPr>
          <p:cNvSpPr txBox="1"/>
          <p:nvPr/>
        </p:nvSpPr>
        <p:spPr>
          <a:xfrm>
            <a:off x="355812" y="5308733"/>
            <a:ext cx="10771099" cy="670440"/>
          </a:xfrm>
          <a:prstGeom prst="rect">
            <a:avLst/>
          </a:prstGeom>
          <a:noFill/>
        </p:spPr>
        <p:txBody>
          <a:bodyPr wrap="square">
            <a:spAutoFit/>
          </a:bodyPr>
          <a:lstStyle/>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Having a Drug Registry of India will help in the authentication of drugs available in the Indian market. </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Registries help improve health care quality and safety.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54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9</a:t>
            </a:fld>
            <a:endParaRPr lang="en-IN" dirty="0"/>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477330" cy="695378"/>
          </a:xfrm>
          <a:prstGeom prst="rect">
            <a:avLst/>
          </a:prstGeom>
        </p:spPr>
      </p:pic>
      <p:sp>
        <p:nvSpPr>
          <p:cNvPr id="9" name="TextBox 8">
            <a:extLst>
              <a:ext uri="{FF2B5EF4-FFF2-40B4-BE49-F238E27FC236}">
                <a16:creationId xmlns:a16="http://schemas.microsoft.com/office/drawing/2014/main" id="{B83FEFB7-4BAC-4866-A42D-F95DC693503F}"/>
              </a:ext>
            </a:extLst>
          </p:cNvPr>
          <p:cNvSpPr txBox="1"/>
          <p:nvPr/>
        </p:nvSpPr>
        <p:spPr>
          <a:xfrm>
            <a:off x="240792" y="1853324"/>
            <a:ext cx="11951208" cy="4504566"/>
          </a:xfrm>
          <a:prstGeom prst="rect">
            <a:avLst/>
          </a:prstGeom>
          <a:noFill/>
        </p:spPr>
        <p:txBody>
          <a:bodyPr wrap="square">
            <a:spAutoFit/>
          </a:bodyPr>
          <a:lstStyle/>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According to the study population, below are the major causes of drug illiteracy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Lack of awareness &amp; education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No proper instruction to the patient by doctors.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No curriculum in schools.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Self-diagnosis &amp; internet searches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People using the internet to find details of drugs that are not always correct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People consult chemists for medicines.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Encounter with quack doctors.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Increased fraudulent medicines and unknown diseases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Lack of initiative by the government to educate people about drugs their effects and the precautions to be taken.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Poor infrastructure of Pharmacies in India.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drug traffickers and the doctors who are overprescribing these substances should be prosecuted.</a:t>
            </a:r>
          </a:p>
          <a:p>
            <a:pPr marL="342900" lvl="0" indent="-342900">
              <a:lnSpc>
                <a:spcPct val="107000"/>
              </a:lnSpc>
              <a:spcAft>
                <a:spcPts val="800"/>
              </a:spcAft>
              <a:buFont typeface="+mj-lt"/>
              <a:buAutoNum type="arabicParenR"/>
            </a:pP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1705E96B-7AFD-4443-8B6F-E5E508C8ACD9}"/>
              </a:ext>
            </a:extLst>
          </p:cNvPr>
          <p:cNvSpPr txBox="1">
            <a:spLocks/>
          </p:cNvSpPr>
          <p:nvPr/>
        </p:nvSpPr>
        <p:spPr>
          <a:xfrm>
            <a:off x="3737162" y="307518"/>
            <a:ext cx="5828077" cy="1050851"/>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sz="6000" b="1" dirty="0"/>
              <a:t>Discussions </a:t>
            </a:r>
          </a:p>
        </p:txBody>
      </p:sp>
    </p:spTree>
    <p:extLst>
      <p:ext uri="{BB962C8B-B14F-4D97-AF65-F5344CB8AC3E}">
        <p14:creationId xmlns:p14="http://schemas.microsoft.com/office/powerpoint/2010/main" val="2616270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732</TotalTime>
  <Words>1383</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Calibri</vt:lpstr>
      <vt:lpstr>MuseoSans-300</vt:lpstr>
      <vt:lpstr>Open Sans</vt:lpstr>
      <vt:lpstr>Roboto</vt:lpstr>
      <vt:lpstr>Rockwell</vt:lpstr>
      <vt:lpstr>Rockwell Condensed</vt:lpstr>
      <vt:lpstr>Rockwell Extra Bold</vt:lpstr>
      <vt:lpstr>Symbol</vt:lpstr>
      <vt:lpstr>Times New Roman</vt:lpstr>
      <vt:lpstr>Wingdings</vt:lpstr>
      <vt:lpstr>Wood Type</vt:lpstr>
      <vt:lpstr>PowerPoint Presentation</vt:lpstr>
      <vt:lpstr>PowerPoint Presentation</vt:lpstr>
      <vt:lpstr>PowerPoint Presentation</vt:lpstr>
      <vt:lpstr>PowerPoint Presentation</vt:lpstr>
      <vt:lpstr>PowerPoint Presentation</vt:lpstr>
      <vt:lpstr>Results &amp; Discussions </vt:lpstr>
      <vt:lpstr>Results &amp; Discussions </vt:lpstr>
      <vt:lpstr>Results &amp; Discussions</vt:lpstr>
      <vt:lpstr>PowerPoint Presentation</vt:lpstr>
      <vt:lpstr>Limitations of the Study</vt:lpstr>
      <vt:lpstr>RECOMMENDATIONS</vt:lpstr>
      <vt:lpstr>PowerPoint Presentation</vt:lpstr>
      <vt:lpstr>PowerPoint Presentation</vt:lpstr>
      <vt:lpstr>Thank You</vt:lpstr>
      <vt:lpstr>Suggestions to the Organization where the Study was Conducted </vt:lpstr>
      <vt:lpstr>Dissertation Experiences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Yogita Sharma</cp:lastModifiedBy>
  <cp:revision>40</cp:revision>
  <dcterms:created xsi:type="dcterms:W3CDTF">2022-05-20T15:11:38Z</dcterms:created>
  <dcterms:modified xsi:type="dcterms:W3CDTF">2022-07-01T04:39:23Z</dcterms:modified>
</cp:coreProperties>
</file>