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57" r:id="rId4"/>
    <p:sldId id="258" r:id="rId5"/>
    <p:sldId id="260" r:id="rId6"/>
    <p:sldId id="259" r:id="rId7"/>
    <p:sldId id="261" r:id="rId8"/>
    <p:sldId id="277" r:id="rId9"/>
    <p:sldId id="262" r:id="rId10"/>
    <p:sldId id="263" r:id="rId11"/>
    <p:sldId id="264" r:id="rId12"/>
    <p:sldId id="265" r:id="rId13"/>
    <p:sldId id="275" r:id="rId14"/>
    <p:sldId id="267" r:id="rId15"/>
    <p:sldId id="273" r:id="rId16"/>
    <p:sldId id="268" r:id="rId17"/>
    <p:sldId id="276"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93" d="100"/>
          <a:sy n="93" d="100"/>
        </p:scale>
        <p:origin x="45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an Patel" userId="c7497755-1b7f-4706-b4f4-0638f66ea68d" providerId="ADAL" clId="{373004AF-4D25-4373-A31B-C3A6F1888A3A}"/>
    <pc:docChg chg="undo custSel addSld delSld modSld">
      <pc:chgData name="Suman Patel" userId="c7497755-1b7f-4706-b4f4-0638f66ea68d" providerId="ADAL" clId="{373004AF-4D25-4373-A31B-C3A6F1888A3A}" dt="2022-06-22T03:45:06.104" v="149" actId="1076"/>
      <pc:docMkLst>
        <pc:docMk/>
      </pc:docMkLst>
      <pc:sldChg chg="modSp mod">
        <pc:chgData name="Suman Patel" userId="c7497755-1b7f-4706-b4f4-0638f66ea68d" providerId="ADAL" clId="{373004AF-4D25-4373-A31B-C3A6F1888A3A}" dt="2022-06-22T01:46:40.874" v="34" actId="14100"/>
        <pc:sldMkLst>
          <pc:docMk/>
          <pc:sldMk cId="1498613200" sldId="264"/>
        </pc:sldMkLst>
        <pc:graphicFrameChg chg="mod">
          <ac:chgData name="Suman Patel" userId="c7497755-1b7f-4706-b4f4-0638f66ea68d" providerId="ADAL" clId="{373004AF-4D25-4373-A31B-C3A6F1888A3A}" dt="2022-06-22T01:45:05.079" v="16" actId="20577"/>
          <ac:graphicFrameMkLst>
            <pc:docMk/>
            <pc:sldMk cId="1498613200" sldId="264"/>
            <ac:graphicFrameMk id="9" creationId="{7A47BCF7-2C18-8F0F-A656-E955704C0A68}"/>
          </ac:graphicFrameMkLst>
        </pc:graphicFrameChg>
        <pc:picChg chg="mod">
          <ac:chgData name="Suman Patel" userId="c7497755-1b7f-4706-b4f4-0638f66ea68d" providerId="ADAL" clId="{373004AF-4D25-4373-A31B-C3A6F1888A3A}" dt="2022-06-22T01:46:40.874" v="34" actId="14100"/>
          <ac:picMkLst>
            <pc:docMk/>
            <pc:sldMk cId="1498613200" sldId="264"/>
            <ac:picMk id="6" creationId="{DB668B9E-FFED-72D7-8936-12D60B63DDB2}"/>
          </ac:picMkLst>
        </pc:picChg>
      </pc:sldChg>
      <pc:sldChg chg="addSp delSp modSp mod">
        <pc:chgData name="Suman Patel" userId="c7497755-1b7f-4706-b4f4-0638f66ea68d" providerId="ADAL" clId="{373004AF-4D25-4373-A31B-C3A6F1888A3A}" dt="2022-06-22T03:45:06.104" v="149" actId="1076"/>
        <pc:sldMkLst>
          <pc:docMk/>
          <pc:sldMk cId="106189014" sldId="274"/>
        </pc:sldMkLst>
        <pc:spChg chg="del">
          <ac:chgData name="Suman Patel" userId="c7497755-1b7f-4706-b4f4-0638f66ea68d" providerId="ADAL" clId="{373004AF-4D25-4373-A31B-C3A6F1888A3A}" dt="2022-06-22T03:44:21.391" v="138" actId="931"/>
          <ac:spMkLst>
            <pc:docMk/>
            <pc:sldMk cId="106189014" sldId="274"/>
            <ac:spMk id="10" creationId="{87CD2CB3-243E-594C-DC0A-F657C6D4E051}"/>
          </ac:spMkLst>
        </pc:spChg>
        <pc:picChg chg="add mod modCrop">
          <ac:chgData name="Suman Patel" userId="c7497755-1b7f-4706-b4f4-0638f66ea68d" providerId="ADAL" clId="{373004AF-4D25-4373-A31B-C3A6F1888A3A}" dt="2022-06-22T03:45:06.104" v="149" actId="1076"/>
          <ac:picMkLst>
            <pc:docMk/>
            <pc:sldMk cId="106189014" sldId="274"/>
            <ac:picMk id="4" creationId="{582737CD-D3FA-72A5-D289-139F50D5B794}"/>
          </ac:picMkLst>
        </pc:picChg>
        <pc:picChg chg="del">
          <ac:chgData name="Suman Patel" userId="c7497755-1b7f-4706-b4f4-0638f66ea68d" providerId="ADAL" clId="{373004AF-4D25-4373-A31B-C3A6F1888A3A}" dt="2022-06-22T03:43:02.930" v="137" actId="478"/>
          <ac:picMkLst>
            <pc:docMk/>
            <pc:sldMk cId="106189014" sldId="274"/>
            <ac:picMk id="6" creationId="{2C26A1CF-FFB3-4864-E264-D826083D2B99}"/>
          </ac:picMkLst>
        </pc:picChg>
      </pc:sldChg>
      <pc:sldChg chg="addSp delSp modSp new del mod">
        <pc:chgData name="Suman Patel" userId="c7497755-1b7f-4706-b4f4-0638f66ea68d" providerId="ADAL" clId="{373004AF-4D25-4373-A31B-C3A6F1888A3A}" dt="2022-06-22T02:03:53.827" v="136" actId="2696"/>
        <pc:sldMkLst>
          <pc:docMk/>
          <pc:sldMk cId="4179883629" sldId="278"/>
        </pc:sldMkLst>
        <pc:spChg chg="mod">
          <ac:chgData name="Suman Patel" userId="c7497755-1b7f-4706-b4f4-0638f66ea68d" providerId="ADAL" clId="{373004AF-4D25-4373-A31B-C3A6F1888A3A}" dt="2022-06-22T01:46:14.714" v="26" actId="122"/>
          <ac:spMkLst>
            <pc:docMk/>
            <pc:sldMk cId="4179883629" sldId="278"/>
            <ac:spMk id="2" creationId="{5E0A4BAB-AF9D-5ECE-F907-7D428E6DB102}"/>
          </ac:spMkLst>
        </pc:spChg>
        <pc:spChg chg="add del">
          <ac:chgData name="Suman Patel" userId="c7497755-1b7f-4706-b4f4-0638f66ea68d" providerId="ADAL" clId="{373004AF-4D25-4373-A31B-C3A6F1888A3A}" dt="2022-06-22T01:50:46.431" v="49" actId="3680"/>
          <ac:spMkLst>
            <pc:docMk/>
            <pc:sldMk cId="4179883629" sldId="278"/>
            <ac:spMk id="3" creationId="{A696F98D-AC46-BC08-A269-7E0DCB9AC785}"/>
          </ac:spMkLst>
        </pc:spChg>
        <pc:spChg chg="add mod">
          <ac:chgData name="Suman Patel" userId="c7497755-1b7f-4706-b4f4-0638f66ea68d" providerId="ADAL" clId="{373004AF-4D25-4373-A31B-C3A6F1888A3A}" dt="2022-06-22T02:03:44.444" v="135" actId="478"/>
          <ac:spMkLst>
            <pc:docMk/>
            <pc:sldMk cId="4179883629" sldId="278"/>
            <ac:spMk id="12" creationId="{8D2347E2-AAD9-2355-8043-BE71E0998E5C}"/>
          </ac:spMkLst>
        </pc:spChg>
        <pc:graphicFrameChg chg="add del mod ord modGraphic">
          <ac:chgData name="Suman Patel" userId="c7497755-1b7f-4706-b4f4-0638f66ea68d" providerId="ADAL" clId="{373004AF-4D25-4373-A31B-C3A6F1888A3A}" dt="2022-06-22T01:49:51.564" v="42" actId="3680"/>
          <ac:graphicFrameMkLst>
            <pc:docMk/>
            <pc:sldMk cId="4179883629" sldId="278"/>
            <ac:graphicFrameMk id="7" creationId="{B6399F00-3198-0C28-9CC9-7C4206AA4C5D}"/>
          </ac:graphicFrameMkLst>
        </pc:graphicFrameChg>
        <pc:graphicFrameChg chg="add del mod ord modGraphic">
          <ac:chgData name="Suman Patel" userId="c7497755-1b7f-4706-b4f4-0638f66ea68d" providerId="ADAL" clId="{373004AF-4D25-4373-A31B-C3A6F1888A3A}" dt="2022-06-22T01:50:36.261" v="48" actId="3680"/>
          <ac:graphicFrameMkLst>
            <pc:docMk/>
            <pc:sldMk cId="4179883629" sldId="278"/>
            <ac:graphicFrameMk id="8" creationId="{097057DB-D292-76BB-9A7F-19B5EDB05E56}"/>
          </ac:graphicFrameMkLst>
        </pc:graphicFrameChg>
        <pc:graphicFrameChg chg="add del mod">
          <ac:chgData name="Suman Patel" userId="c7497755-1b7f-4706-b4f4-0638f66ea68d" providerId="ADAL" clId="{373004AF-4D25-4373-A31B-C3A6F1888A3A}" dt="2022-06-22T01:50:33.927" v="47"/>
          <ac:graphicFrameMkLst>
            <pc:docMk/>
            <pc:sldMk cId="4179883629" sldId="278"/>
            <ac:graphicFrameMk id="9" creationId="{43938E89-06CD-8BD9-632F-1A1A5100D027}"/>
          </ac:graphicFrameMkLst>
        </pc:graphicFrameChg>
        <pc:graphicFrameChg chg="add del mod ord modGraphic">
          <ac:chgData name="Suman Patel" userId="c7497755-1b7f-4706-b4f4-0638f66ea68d" providerId="ADAL" clId="{373004AF-4D25-4373-A31B-C3A6F1888A3A}" dt="2022-06-22T02:03:44.444" v="135" actId="478"/>
          <ac:graphicFrameMkLst>
            <pc:docMk/>
            <pc:sldMk cId="4179883629" sldId="278"/>
            <ac:graphicFrameMk id="10" creationId="{3C82AD36-E9A3-4C61-AB72-4D18A5501279}"/>
          </ac:graphicFrameMkLst>
        </pc:graphicFrameChg>
        <pc:picChg chg="add mod">
          <ac:chgData name="Suman Patel" userId="c7497755-1b7f-4706-b4f4-0638f66ea68d" providerId="ADAL" clId="{373004AF-4D25-4373-A31B-C3A6F1888A3A}" dt="2022-06-22T01:46:29.550" v="30" actId="14100"/>
          <ac:picMkLst>
            <pc:docMk/>
            <pc:sldMk cId="4179883629" sldId="278"/>
            <ac:picMk id="6" creationId="{96AED56D-743D-EDEE-AEE0-EEC7740AFD2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elhiiihmr-my.sharepoint.com/personal/suman_2022_iihmrdelhi_edu_in/Documents/Desktop/Dissertation/Satisfaction%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elhiiihmr-my.sharepoint.com/personal/suman_2022_iihmrdelhi_edu_in/Documents/Desktop/Dissertation/Satisfaction%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elhiiihmr-my.sharepoint.com/personal/suman_2022_iihmrdelhi_edu_in/Documents/Desktop/Dissertation/Satisfaction%20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elhiiihmr-my.sharepoint.com/personal/suman_2022_iihmrdelhi_edu_in/Documents/Desktop/Dissertation/Satisfaction%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elhiiihmr-my.sharepoint.com/personal/suman_2022_iihmrdelhi_edu_in/Documents/Desktop/Dissertation/Satisfaction%20survey%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The management of this organization is supportive of me.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465503229402485"/>
          <c:y val="0.19189945258010471"/>
          <c:w val="0.51230312125729427"/>
          <c:h val="0.72836895239133426"/>
        </c:manualLayout>
      </c:layout>
      <c:pieChart>
        <c:varyColors val="1"/>
        <c:ser>
          <c:idx val="0"/>
          <c:order val="0"/>
          <c:explosion val="19"/>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07C-4258-83B0-67750810859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07C-4258-83B0-67750810859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07C-4258-83B0-67750810859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07C-4258-83B0-67750810859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07C-4258-83B0-67750810859C}"/>
              </c:ext>
            </c:extLst>
          </c:dPt>
          <c:dLbls>
            <c:dLbl>
              <c:idx val="4"/>
              <c:layout>
                <c:manualLayout>
                  <c:x val="-7.6482415065982478E-3"/>
                  <c:y val="0.1058332764976997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07C-4258-83B0-67750810859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data'!$D$64:$D$68</c:f>
              <c:strCache>
                <c:ptCount val="5"/>
                <c:pt idx="0">
                  <c:v>VERY GOOD</c:v>
                </c:pt>
                <c:pt idx="1">
                  <c:v>GOOD</c:v>
                </c:pt>
                <c:pt idx="2">
                  <c:v>NEUTRAL</c:v>
                </c:pt>
                <c:pt idx="3">
                  <c:v>BAD</c:v>
                </c:pt>
                <c:pt idx="4">
                  <c:v>VERY BAD</c:v>
                </c:pt>
              </c:strCache>
            </c:strRef>
          </c:cat>
          <c:val>
            <c:numRef>
              <c:f>'Coded data'!$E$64:$E$68</c:f>
              <c:numCache>
                <c:formatCode>General</c:formatCode>
                <c:ptCount val="5"/>
                <c:pt idx="0">
                  <c:v>33.333333333333329</c:v>
                </c:pt>
                <c:pt idx="1">
                  <c:v>41.666666666666671</c:v>
                </c:pt>
                <c:pt idx="2">
                  <c:v>21.666666666666668</c:v>
                </c:pt>
                <c:pt idx="3">
                  <c:v>3.3333333333333335</c:v>
                </c:pt>
                <c:pt idx="4">
                  <c:v>0</c:v>
                </c:pt>
              </c:numCache>
            </c:numRef>
          </c:val>
          <c:extLst>
            <c:ext xmlns:c16="http://schemas.microsoft.com/office/drawing/2014/chart" uri="{C3380CC4-5D6E-409C-BE32-E72D297353CC}">
              <c16:uniqueId val="{0000000A-007C-4258-83B0-67750810859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I receive the right amount of support and guidance from my direct supervisor.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18"/>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F9-49BD-9E07-2A4CE9BF3CEF}"/>
              </c:ext>
            </c:extLst>
          </c:dPt>
          <c:dPt>
            <c:idx val="1"/>
            <c:bubble3D val="0"/>
            <c:explosion val="8"/>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F9-49BD-9E07-2A4CE9BF3CEF}"/>
              </c:ext>
            </c:extLst>
          </c:dPt>
          <c:dPt>
            <c:idx val="2"/>
            <c:bubble3D val="0"/>
            <c:explosion val="18"/>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F9-49BD-9E07-2A4CE9BF3CEF}"/>
              </c:ext>
            </c:extLst>
          </c:dPt>
          <c:dPt>
            <c:idx val="3"/>
            <c:bubble3D val="0"/>
            <c:explosion val="9"/>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F9-49BD-9E07-2A4CE9BF3CE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EF9-49BD-9E07-2A4CE9BF3CEF}"/>
              </c:ext>
            </c:extLst>
          </c:dPt>
          <c:dLbls>
            <c:dLbl>
              <c:idx val="4"/>
              <c:layout>
                <c:manualLayout>
                  <c:x val="-2.7010053990345331E-3"/>
                  <c:y val="8.673621826253040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F9-49BD-9E07-2A4CE9BF3CE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data'!$E$72:$E$76</c:f>
              <c:strCache>
                <c:ptCount val="5"/>
                <c:pt idx="0">
                  <c:v>VERY GOOD</c:v>
                </c:pt>
                <c:pt idx="1">
                  <c:v>GOOD</c:v>
                </c:pt>
                <c:pt idx="2">
                  <c:v>NEUTRAL</c:v>
                </c:pt>
                <c:pt idx="3">
                  <c:v>BAD</c:v>
                </c:pt>
                <c:pt idx="4">
                  <c:v>VERY BAD</c:v>
                </c:pt>
              </c:strCache>
            </c:strRef>
          </c:cat>
          <c:val>
            <c:numRef>
              <c:f>'Coded data'!$F$72:$F$76</c:f>
              <c:numCache>
                <c:formatCode>General</c:formatCode>
                <c:ptCount val="5"/>
                <c:pt idx="0">
                  <c:v>36.666666666666664</c:v>
                </c:pt>
                <c:pt idx="1">
                  <c:v>38.333333333333336</c:v>
                </c:pt>
                <c:pt idx="2">
                  <c:v>20</c:v>
                </c:pt>
                <c:pt idx="3">
                  <c:v>5</c:v>
                </c:pt>
                <c:pt idx="4">
                  <c:v>0</c:v>
                </c:pt>
              </c:numCache>
            </c:numRef>
          </c:val>
          <c:extLst>
            <c:ext xmlns:c16="http://schemas.microsoft.com/office/drawing/2014/chart" uri="{C3380CC4-5D6E-409C-BE32-E72D297353CC}">
              <c16:uniqueId val="{0000000A-6EF9-49BD-9E07-2A4CE9BF3C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have learned many new job skills in this position.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16"/>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91-4DFB-903B-8C97B41788C0}"/>
              </c:ext>
            </c:extLst>
          </c:dPt>
          <c:dPt>
            <c:idx val="1"/>
            <c:bubble3D val="0"/>
            <c:explosion val="1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91-4DFB-903B-8C97B41788C0}"/>
              </c:ext>
            </c:extLst>
          </c:dPt>
          <c:dPt>
            <c:idx val="2"/>
            <c:bubble3D val="0"/>
            <c:explosion val="13"/>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291-4DFB-903B-8C97B41788C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291-4DFB-903B-8C97B41788C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291-4DFB-903B-8C97B41788C0}"/>
              </c:ext>
            </c:extLst>
          </c:dPt>
          <c:dLbls>
            <c:dLbl>
              <c:idx val="4"/>
              <c:layout>
                <c:manualLayout>
                  <c:x val="-1.33102265262396E-2"/>
                  <c:y val="0.135814008257468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291-4DFB-903B-8C97B41788C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data'!$G$87:$G$91</c:f>
              <c:strCache>
                <c:ptCount val="5"/>
                <c:pt idx="0">
                  <c:v>VERY GOOD</c:v>
                </c:pt>
                <c:pt idx="1">
                  <c:v>GOOD</c:v>
                </c:pt>
                <c:pt idx="2">
                  <c:v>NEUTRAL</c:v>
                </c:pt>
                <c:pt idx="3">
                  <c:v>BAD</c:v>
                </c:pt>
                <c:pt idx="4">
                  <c:v>VERY BAD</c:v>
                </c:pt>
              </c:strCache>
            </c:strRef>
          </c:cat>
          <c:val>
            <c:numRef>
              <c:f>'Coded data'!$H$87:$H$91</c:f>
              <c:numCache>
                <c:formatCode>General</c:formatCode>
                <c:ptCount val="5"/>
                <c:pt idx="0">
                  <c:v>40</c:v>
                </c:pt>
                <c:pt idx="1">
                  <c:v>45</c:v>
                </c:pt>
                <c:pt idx="2">
                  <c:v>11.666666666666666</c:v>
                </c:pt>
                <c:pt idx="3">
                  <c:v>3.3333333333333335</c:v>
                </c:pt>
                <c:pt idx="4">
                  <c:v>0</c:v>
                </c:pt>
              </c:numCache>
            </c:numRef>
          </c:val>
          <c:extLst>
            <c:ext xmlns:c16="http://schemas.microsoft.com/office/drawing/2014/chart" uri="{C3380CC4-5D6E-409C-BE32-E72D297353CC}">
              <c16:uniqueId val="{0000000A-0291-4DFB-903B-8C97B41788C0}"/>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0291-4DFB-903B-8C97B41788C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data'!$G$87:$G$91</c:f>
              <c:strCache>
                <c:ptCount val="5"/>
                <c:pt idx="0">
                  <c:v>VERY GOOD</c:v>
                </c:pt>
                <c:pt idx="1">
                  <c:v>GOOD</c:v>
                </c:pt>
                <c:pt idx="2">
                  <c:v>NEUTRAL</c:v>
                </c:pt>
                <c:pt idx="3">
                  <c:v>BAD</c:v>
                </c:pt>
                <c:pt idx="4">
                  <c:v>VERY BAD</c:v>
                </c:pt>
              </c:strCache>
            </c:strRef>
          </c:cat>
          <c:val>
            <c:numRef>
              <c:f>'Coded data'!$H$1</c:f>
              <c:numCache>
                <c:formatCode>General</c:formatCode>
                <c:ptCount val="1"/>
                <c:pt idx="0">
                  <c:v>0</c:v>
                </c:pt>
              </c:numCache>
            </c:numRef>
          </c:val>
          <c:extLst>
            <c:ext xmlns:c16="http://schemas.microsoft.com/office/drawing/2014/chart" uri="{C3380CC4-5D6E-409C-BE32-E72D297353CC}">
              <c16:uniqueId val="{0000000D-0291-4DFB-903B-8C97B41788C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My co-workers and I work well together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11"/>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D35-4BBB-B48F-EA4FB6034C01}"/>
              </c:ext>
            </c:extLst>
          </c:dPt>
          <c:dPt>
            <c:idx val="1"/>
            <c:bubble3D val="0"/>
            <c:explosion val="7"/>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35-4BBB-B48F-EA4FB6034C01}"/>
              </c:ext>
            </c:extLst>
          </c:dPt>
          <c:dPt>
            <c:idx val="2"/>
            <c:bubble3D val="0"/>
            <c:explosion val="5"/>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D35-4BBB-B48F-EA4FB6034C0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D35-4BBB-B48F-EA4FB6034C0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D35-4BBB-B48F-EA4FB6034C0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data'!$P$76:$P$80</c:f>
              <c:strCache>
                <c:ptCount val="5"/>
                <c:pt idx="0">
                  <c:v>VERY GOOD</c:v>
                </c:pt>
                <c:pt idx="1">
                  <c:v>GOOD</c:v>
                </c:pt>
                <c:pt idx="2">
                  <c:v>NEUTRAL</c:v>
                </c:pt>
                <c:pt idx="3">
                  <c:v>BAD</c:v>
                </c:pt>
                <c:pt idx="4">
                  <c:v>VERY BAD</c:v>
                </c:pt>
              </c:strCache>
            </c:strRef>
          </c:cat>
          <c:val>
            <c:numRef>
              <c:f>'Coded data'!$Q$76:$Q$80</c:f>
              <c:numCache>
                <c:formatCode>General</c:formatCode>
                <c:ptCount val="5"/>
                <c:pt idx="0">
                  <c:v>31.666666666666664</c:v>
                </c:pt>
                <c:pt idx="1">
                  <c:v>46.666666666666664</c:v>
                </c:pt>
                <c:pt idx="2">
                  <c:v>18.333333333333332</c:v>
                </c:pt>
                <c:pt idx="3">
                  <c:v>3.3333333333333335</c:v>
                </c:pt>
                <c:pt idx="4">
                  <c:v>0</c:v>
                </c:pt>
              </c:numCache>
            </c:numRef>
          </c:val>
          <c:extLst>
            <c:ext xmlns:c16="http://schemas.microsoft.com/office/drawing/2014/chart" uri="{C3380CC4-5D6E-409C-BE32-E72D297353CC}">
              <c16:uniqueId val="{0000000A-0D35-4BBB-B48F-EA4FB6034C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 am satisfied &amp; I would recommend this health facility to other workers as a good place to work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explosion val="1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C90-4212-BF3C-733F688ECC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C90-4212-BF3C-733F688ECC0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C90-4212-BF3C-733F688ECC0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C90-4212-BF3C-733F688ECC0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C90-4212-BF3C-733F688ECC0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'Coded data'!$R$90:$R$94</c:f>
              <c:strCache>
                <c:ptCount val="5"/>
                <c:pt idx="0">
                  <c:v>VERY GOOD</c:v>
                </c:pt>
                <c:pt idx="1">
                  <c:v>GOOD</c:v>
                </c:pt>
                <c:pt idx="2">
                  <c:v>NEUTRAL</c:v>
                </c:pt>
                <c:pt idx="3">
                  <c:v>BAD</c:v>
                </c:pt>
                <c:pt idx="4">
                  <c:v>VERY BAD</c:v>
                </c:pt>
              </c:strCache>
            </c:strRef>
          </c:cat>
          <c:val>
            <c:numRef>
              <c:f>'Coded data'!$S$90:$S$94</c:f>
              <c:numCache>
                <c:formatCode>General</c:formatCode>
                <c:ptCount val="5"/>
                <c:pt idx="0">
                  <c:v>16.666666666666664</c:v>
                </c:pt>
                <c:pt idx="1">
                  <c:v>48.333333333333336</c:v>
                </c:pt>
                <c:pt idx="2">
                  <c:v>26.666666666666668</c:v>
                </c:pt>
                <c:pt idx="3">
                  <c:v>8.3333333333333321</c:v>
                </c:pt>
                <c:pt idx="4">
                  <c:v>0</c:v>
                </c:pt>
              </c:numCache>
            </c:numRef>
          </c:val>
          <c:extLst>
            <c:ext xmlns:c16="http://schemas.microsoft.com/office/drawing/2014/chart" uri="{C3380CC4-5D6E-409C-BE32-E72D297353CC}">
              <c16:uniqueId val="{0000000A-8C90-4212-BF3C-733F688ECC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EEE07-FACE-40CC-BE75-3CC159517A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F05A2B-E29A-4AEF-A0EF-C0DD57646F98}">
      <dgm:prSet/>
      <dgm:spPr/>
      <dgm:t>
        <a:bodyPr/>
        <a:lstStyle/>
        <a:p>
          <a:r>
            <a:rPr lang="en-US"/>
            <a:t>Employee satisfaction is the favorableness or un-favorableness with which the employee views his work. It expresses the amount of agreement between one’s expectation of the job and there wards that the job provides.</a:t>
          </a:r>
        </a:p>
      </dgm:t>
    </dgm:pt>
    <dgm:pt modelId="{0AE1DF23-3839-4DD0-B284-0EAE4FD6AB1D}" type="parTrans" cxnId="{1795B12C-A52A-4122-9E7E-A2AD9C3E1AB3}">
      <dgm:prSet/>
      <dgm:spPr/>
      <dgm:t>
        <a:bodyPr/>
        <a:lstStyle/>
        <a:p>
          <a:endParaRPr lang="en-US"/>
        </a:p>
      </dgm:t>
    </dgm:pt>
    <dgm:pt modelId="{C6F9EB61-63B8-4DF0-88CC-FB3233B483DE}" type="sibTrans" cxnId="{1795B12C-A52A-4122-9E7E-A2AD9C3E1AB3}">
      <dgm:prSet/>
      <dgm:spPr/>
      <dgm:t>
        <a:bodyPr/>
        <a:lstStyle/>
        <a:p>
          <a:endParaRPr lang="en-US"/>
        </a:p>
      </dgm:t>
    </dgm:pt>
    <dgm:pt modelId="{00426246-BEB6-4B89-9E0D-416475BD1D18}">
      <dgm:prSet/>
      <dgm:spPr/>
      <dgm:t>
        <a:bodyPr/>
        <a:lstStyle/>
        <a:p>
          <a:r>
            <a:rPr lang="en-US"/>
            <a:t>Employee satisfaction is looked at in areas such as management, understanding of mission and vision, empowerment, teamwork, communication and coworker interaction. </a:t>
          </a:r>
        </a:p>
      </dgm:t>
    </dgm:pt>
    <dgm:pt modelId="{B4276075-84F4-409A-8941-E44B08393740}" type="parTrans" cxnId="{229FF266-D169-4BB5-A9CA-F205A411EFD1}">
      <dgm:prSet/>
      <dgm:spPr/>
      <dgm:t>
        <a:bodyPr/>
        <a:lstStyle/>
        <a:p>
          <a:endParaRPr lang="en-US"/>
        </a:p>
      </dgm:t>
    </dgm:pt>
    <dgm:pt modelId="{EA565207-6BD9-45DE-AF56-03908DDE6869}" type="sibTrans" cxnId="{229FF266-D169-4BB5-A9CA-F205A411EFD1}">
      <dgm:prSet/>
      <dgm:spPr/>
      <dgm:t>
        <a:bodyPr/>
        <a:lstStyle/>
        <a:p>
          <a:endParaRPr lang="en-US"/>
        </a:p>
      </dgm:t>
    </dgm:pt>
    <dgm:pt modelId="{549DC239-D813-44E2-8651-5B0EB03DD0D2}">
      <dgm:prSet/>
      <dgm:spPr/>
      <dgm:t>
        <a:bodyPr/>
        <a:lstStyle/>
        <a:p>
          <a:r>
            <a:rPr lang="en-US"/>
            <a:t>Employee satisfaction is essential for employee retention. Organizations need to retain deserving and talented employees for long term growth and success.</a:t>
          </a:r>
        </a:p>
      </dgm:t>
    </dgm:pt>
    <dgm:pt modelId="{166452DD-F0CC-4D1F-8992-7C5DAA2CB3F7}" type="parTrans" cxnId="{B725E0CE-F53D-4ABA-96C7-11C8C1661540}">
      <dgm:prSet/>
      <dgm:spPr/>
      <dgm:t>
        <a:bodyPr/>
        <a:lstStyle/>
        <a:p>
          <a:endParaRPr lang="en-US"/>
        </a:p>
      </dgm:t>
    </dgm:pt>
    <dgm:pt modelId="{D67E1E41-6FC8-43EC-B887-E15E8622DFD4}" type="sibTrans" cxnId="{B725E0CE-F53D-4ABA-96C7-11C8C1661540}">
      <dgm:prSet/>
      <dgm:spPr/>
      <dgm:t>
        <a:bodyPr/>
        <a:lstStyle/>
        <a:p>
          <a:endParaRPr lang="en-US"/>
        </a:p>
      </dgm:t>
    </dgm:pt>
    <dgm:pt modelId="{3F11708D-BABE-4635-82D3-44CB6386D7BB}">
      <dgm:prSet/>
      <dgm:spPr/>
      <dgm:t>
        <a:bodyPr/>
        <a:lstStyle/>
        <a:p>
          <a:r>
            <a:rPr lang="en-US"/>
            <a:t>Employee satisfaction surveys will tell you the way workers feel regarding their work surroundings, whether or not they area unit pleased with operating for the corporate, that affects their well-being, and what their personal recommendations area unit for resolution existing issues</a:t>
          </a:r>
        </a:p>
      </dgm:t>
    </dgm:pt>
    <dgm:pt modelId="{41C8957D-5E90-4032-AFFC-00780716BAF6}" type="parTrans" cxnId="{C48FF4A9-0FD0-48D4-A50E-925A7DABF74A}">
      <dgm:prSet/>
      <dgm:spPr/>
      <dgm:t>
        <a:bodyPr/>
        <a:lstStyle/>
        <a:p>
          <a:endParaRPr lang="en-US"/>
        </a:p>
      </dgm:t>
    </dgm:pt>
    <dgm:pt modelId="{27AC833C-9D85-43C9-92B2-FE1A4F5665FC}" type="sibTrans" cxnId="{C48FF4A9-0FD0-48D4-A50E-925A7DABF74A}">
      <dgm:prSet/>
      <dgm:spPr/>
      <dgm:t>
        <a:bodyPr/>
        <a:lstStyle/>
        <a:p>
          <a:endParaRPr lang="en-US"/>
        </a:p>
      </dgm:t>
    </dgm:pt>
    <dgm:pt modelId="{44D6134F-CFC7-411D-B210-4463140C39BB}" type="pres">
      <dgm:prSet presAssocID="{50FEEE07-FACE-40CC-BE75-3CC159517AB4}" presName="root" presStyleCnt="0">
        <dgm:presLayoutVars>
          <dgm:dir/>
          <dgm:resizeHandles val="exact"/>
        </dgm:presLayoutVars>
      </dgm:prSet>
      <dgm:spPr/>
    </dgm:pt>
    <dgm:pt modelId="{B8ADE304-4986-42F1-B4C7-FD293B97DE6F}" type="pres">
      <dgm:prSet presAssocID="{D9F05A2B-E29A-4AEF-A0EF-C0DD57646F98}" presName="compNode" presStyleCnt="0"/>
      <dgm:spPr/>
    </dgm:pt>
    <dgm:pt modelId="{6E6A16CB-7806-413E-B7F3-4064D88493D8}" type="pres">
      <dgm:prSet presAssocID="{D9F05A2B-E29A-4AEF-A0EF-C0DD57646F98}" presName="bgRect" presStyleLbl="bgShp" presStyleIdx="0" presStyleCnt="4"/>
      <dgm:spPr/>
    </dgm:pt>
    <dgm:pt modelId="{70E9D579-7769-4635-8EEB-CEE6C9726943}" type="pres">
      <dgm:prSet presAssocID="{D9F05A2B-E29A-4AEF-A0EF-C0DD57646F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DD6CAA51-FFFC-49B9-88E3-3844997F2973}" type="pres">
      <dgm:prSet presAssocID="{D9F05A2B-E29A-4AEF-A0EF-C0DD57646F98}" presName="spaceRect" presStyleCnt="0"/>
      <dgm:spPr/>
    </dgm:pt>
    <dgm:pt modelId="{7047254E-EBD2-47F8-91E7-C0BE4990E77E}" type="pres">
      <dgm:prSet presAssocID="{D9F05A2B-E29A-4AEF-A0EF-C0DD57646F98}" presName="parTx" presStyleLbl="revTx" presStyleIdx="0" presStyleCnt="4">
        <dgm:presLayoutVars>
          <dgm:chMax val="0"/>
          <dgm:chPref val="0"/>
        </dgm:presLayoutVars>
      </dgm:prSet>
      <dgm:spPr/>
    </dgm:pt>
    <dgm:pt modelId="{2BB182B5-B33D-4738-B50B-586EE737408A}" type="pres">
      <dgm:prSet presAssocID="{C6F9EB61-63B8-4DF0-88CC-FB3233B483DE}" presName="sibTrans" presStyleCnt="0"/>
      <dgm:spPr/>
    </dgm:pt>
    <dgm:pt modelId="{935802D4-57B0-43EF-A645-E69446FDE1DA}" type="pres">
      <dgm:prSet presAssocID="{00426246-BEB6-4B89-9E0D-416475BD1D18}" presName="compNode" presStyleCnt="0"/>
      <dgm:spPr/>
    </dgm:pt>
    <dgm:pt modelId="{B834FF2C-FB01-4152-B087-D3F321674A93}" type="pres">
      <dgm:prSet presAssocID="{00426246-BEB6-4B89-9E0D-416475BD1D18}" presName="bgRect" presStyleLbl="bgShp" presStyleIdx="1" presStyleCnt="4"/>
      <dgm:spPr/>
    </dgm:pt>
    <dgm:pt modelId="{EC3B674B-9B62-43EC-897A-E0361F32381D}" type="pres">
      <dgm:prSet presAssocID="{00426246-BEB6-4B89-9E0D-416475BD1D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2E9EEF54-281A-43E5-BC0C-78636CF2862C}" type="pres">
      <dgm:prSet presAssocID="{00426246-BEB6-4B89-9E0D-416475BD1D18}" presName="spaceRect" presStyleCnt="0"/>
      <dgm:spPr/>
    </dgm:pt>
    <dgm:pt modelId="{D845CB8E-0BEF-4664-8430-E8F9CB1B132E}" type="pres">
      <dgm:prSet presAssocID="{00426246-BEB6-4B89-9E0D-416475BD1D18}" presName="parTx" presStyleLbl="revTx" presStyleIdx="1" presStyleCnt="4">
        <dgm:presLayoutVars>
          <dgm:chMax val="0"/>
          <dgm:chPref val="0"/>
        </dgm:presLayoutVars>
      </dgm:prSet>
      <dgm:spPr/>
    </dgm:pt>
    <dgm:pt modelId="{2411B5D4-EE45-4E5A-A9C2-FE8AFEE0FEC7}" type="pres">
      <dgm:prSet presAssocID="{EA565207-6BD9-45DE-AF56-03908DDE6869}" presName="sibTrans" presStyleCnt="0"/>
      <dgm:spPr/>
    </dgm:pt>
    <dgm:pt modelId="{EE402018-2E5A-44CB-B5C6-214AE1952EDA}" type="pres">
      <dgm:prSet presAssocID="{549DC239-D813-44E2-8651-5B0EB03DD0D2}" presName="compNode" presStyleCnt="0"/>
      <dgm:spPr/>
    </dgm:pt>
    <dgm:pt modelId="{CDE22DDF-310A-4B4B-862C-67215AC6A449}" type="pres">
      <dgm:prSet presAssocID="{549DC239-D813-44E2-8651-5B0EB03DD0D2}" presName="bgRect" presStyleLbl="bgShp" presStyleIdx="2" presStyleCnt="4"/>
      <dgm:spPr/>
    </dgm:pt>
    <dgm:pt modelId="{10382228-66DD-4F7C-9657-BA321FF84826}" type="pres">
      <dgm:prSet presAssocID="{549DC239-D813-44E2-8651-5B0EB03DD0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46B48671-391E-46F7-9341-F32E2C082282}" type="pres">
      <dgm:prSet presAssocID="{549DC239-D813-44E2-8651-5B0EB03DD0D2}" presName="spaceRect" presStyleCnt="0"/>
      <dgm:spPr/>
    </dgm:pt>
    <dgm:pt modelId="{CAE756FF-58AF-4DFA-8677-6D7E9F50D3FD}" type="pres">
      <dgm:prSet presAssocID="{549DC239-D813-44E2-8651-5B0EB03DD0D2}" presName="parTx" presStyleLbl="revTx" presStyleIdx="2" presStyleCnt="4">
        <dgm:presLayoutVars>
          <dgm:chMax val="0"/>
          <dgm:chPref val="0"/>
        </dgm:presLayoutVars>
      </dgm:prSet>
      <dgm:spPr/>
    </dgm:pt>
    <dgm:pt modelId="{4B5E19A5-2CA5-4540-8F01-AB4D9307FA1C}" type="pres">
      <dgm:prSet presAssocID="{D67E1E41-6FC8-43EC-B887-E15E8622DFD4}" presName="sibTrans" presStyleCnt="0"/>
      <dgm:spPr/>
    </dgm:pt>
    <dgm:pt modelId="{1B29FC61-2FB9-486F-AD75-1FEEB779819E}" type="pres">
      <dgm:prSet presAssocID="{3F11708D-BABE-4635-82D3-44CB6386D7BB}" presName="compNode" presStyleCnt="0"/>
      <dgm:spPr/>
    </dgm:pt>
    <dgm:pt modelId="{943803FB-AD83-4804-BE54-9742014DBC57}" type="pres">
      <dgm:prSet presAssocID="{3F11708D-BABE-4635-82D3-44CB6386D7BB}" presName="bgRect" presStyleLbl="bgShp" presStyleIdx="3" presStyleCnt="4"/>
      <dgm:spPr/>
    </dgm:pt>
    <dgm:pt modelId="{6F710B4A-6258-4F16-952C-34602C54A242}" type="pres">
      <dgm:prSet presAssocID="{3F11708D-BABE-4635-82D3-44CB6386D7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844D587E-AE2A-4DCA-9EEA-2F6F1A83C3A6}" type="pres">
      <dgm:prSet presAssocID="{3F11708D-BABE-4635-82D3-44CB6386D7BB}" presName="spaceRect" presStyleCnt="0"/>
      <dgm:spPr/>
    </dgm:pt>
    <dgm:pt modelId="{0E84F142-3152-4CBF-A4B5-0968C2F0969F}" type="pres">
      <dgm:prSet presAssocID="{3F11708D-BABE-4635-82D3-44CB6386D7BB}" presName="parTx" presStyleLbl="revTx" presStyleIdx="3" presStyleCnt="4">
        <dgm:presLayoutVars>
          <dgm:chMax val="0"/>
          <dgm:chPref val="0"/>
        </dgm:presLayoutVars>
      </dgm:prSet>
      <dgm:spPr/>
    </dgm:pt>
  </dgm:ptLst>
  <dgm:cxnLst>
    <dgm:cxn modelId="{7F4F602A-0E83-40D4-91B5-BA5AB8EB4DDB}" type="presOf" srcId="{3F11708D-BABE-4635-82D3-44CB6386D7BB}" destId="{0E84F142-3152-4CBF-A4B5-0968C2F0969F}" srcOrd="0" destOrd="0" presId="urn:microsoft.com/office/officeart/2018/2/layout/IconVerticalSolidList"/>
    <dgm:cxn modelId="{1795B12C-A52A-4122-9E7E-A2AD9C3E1AB3}" srcId="{50FEEE07-FACE-40CC-BE75-3CC159517AB4}" destId="{D9F05A2B-E29A-4AEF-A0EF-C0DD57646F98}" srcOrd="0" destOrd="0" parTransId="{0AE1DF23-3839-4DD0-B284-0EAE4FD6AB1D}" sibTransId="{C6F9EB61-63B8-4DF0-88CC-FB3233B483DE}"/>
    <dgm:cxn modelId="{83B73335-C97F-4A49-B0F8-8862AD53B698}" type="presOf" srcId="{D9F05A2B-E29A-4AEF-A0EF-C0DD57646F98}" destId="{7047254E-EBD2-47F8-91E7-C0BE4990E77E}" srcOrd="0" destOrd="0" presId="urn:microsoft.com/office/officeart/2018/2/layout/IconVerticalSolidList"/>
    <dgm:cxn modelId="{F33E1663-6BE5-4EB4-BE69-CE3DE194F5A7}" type="presOf" srcId="{00426246-BEB6-4B89-9E0D-416475BD1D18}" destId="{D845CB8E-0BEF-4664-8430-E8F9CB1B132E}" srcOrd="0" destOrd="0" presId="urn:microsoft.com/office/officeart/2018/2/layout/IconVerticalSolidList"/>
    <dgm:cxn modelId="{229FF266-D169-4BB5-A9CA-F205A411EFD1}" srcId="{50FEEE07-FACE-40CC-BE75-3CC159517AB4}" destId="{00426246-BEB6-4B89-9E0D-416475BD1D18}" srcOrd="1" destOrd="0" parTransId="{B4276075-84F4-409A-8941-E44B08393740}" sibTransId="{EA565207-6BD9-45DE-AF56-03908DDE6869}"/>
    <dgm:cxn modelId="{C48FF4A9-0FD0-48D4-A50E-925A7DABF74A}" srcId="{50FEEE07-FACE-40CC-BE75-3CC159517AB4}" destId="{3F11708D-BABE-4635-82D3-44CB6386D7BB}" srcOrd="3" destOrd="0" parTransId="{41C8957D-5E90-4032-AFFC-00780716BAF6}" sibTransId="{27AC833C-9D85-43C9-92B2-FE1A4F5665FC}"/>
    <dgm:cxn modelId="{B725E0CE-F53D-4ABA-96C7-11C8C1661540}" srcId="{50FEEE07-FACE-40CC-BE75-3CC159517AB4}" destId="{549DC239-D813-44E2-8651-5B0EB03DD0D2}" srcOrd="2" destOrd="0" parTransId="{166452DD-F0CC-4D1F-8992-7C5DAA2CB3F7}" sibTransId="{D67E1E41-6FC8-43EC-B887-E15E8622DFD4}"/>
    <dgm:cxn modelId="{18AB35E0-A166-4AC1-983B-49E4AD08AC3D}" type="presOf" srcId="{50FEEE07-FACE-40CC-BE75-3CC159517AB4}" destId="{44D6134F-CFC7-411D-B210-4463140C39BB}" srcOrd="0" destOrd="0" presId="urn:microsoft.com/office/officeart/2018/2/layout/IconVerticalSolidList"/>
    <dgm:cxn modelId="{A44300F0-5B6C-4F04-8250-9FE2BB801DC9}" type="presOf" srcId="{549DC239-D813-44E2-8651-5B0EB03DD0D2}" destId="{CAE756FF-58AF-4DFA-8677-6D7E9F50D3FD}" srcOrd="0" destOrd="0" presId="urn:microsoft.com/office/officeart/2018/2/layout/IconVerticalSolidList"/>
    <dgm:cxn modelId="{65351617-00BB-40FF-A657-4139DAE13DE3}" type="presParOf" srcId="{44D6134F-CFC7-411D-B210-4463140C39BB}" destId="{B8ADE304-4986-42F1-B4C7-FD293B97DE6F}" srcOrd="0" destOrd="0" presId="urn:microsoft.com/office/officeart/2018/2/layout/IconVerticalSolidList"/>
    <dgm:cxn modelId="{296B9832-3356-4A0D-8CFE-A592566D5945}" type="presParOf" srcId="{B8ADE304-4986-42F1-B4C7-FD293B97DE6F}" destId="{6E6A16CB-7806-413E-B7F3-4064D88493D8}" srcOrd="0" destOrd="0" presId="urn:microsoft.com/office/officeart/2018/2/layout/IconVerticalSolidList"/>
    <dgm:cxn modelId="{C615FCD4-66B2-42E0-9DFC-348D5F59A0E7}" type="presParOf" srcId="{B8ADE304-4986-42F1-B4C7-FD293B97DE6F}" destId="{70E9D579-7769-4635-8EEB-CEE6C9726943}" srcOrd="1" destOrd="0" presId="urn:microsoft.com/office/officeart/2018/2/layout/IconVerticalSolidList"/>
    <dgm:cxn modelId="{543E4C81-5BDB-4CD0-A99F-DBDB13C2B69A}" type="presParOf" srcId="{B8ADE304-4986-42F1-B4C7-FD293B97DE6F}" destId="{DD6CAA51-FFFC-49B9-88E3-3844997F2973}" srcOrd="2" destOrd="0" presId="urn:microsoft.com/office/officeart/2018/2/layout/IconVerticalSolidList"/>
    <dgm:cxn modelId="{572AFA4F-77DE-4D26-9C42-9254F2A3D0D6}" type="presParOf" srcId="{B8ADE304-4986-42F1-B4C7-FD293B97DE6F}" destId="{7047254E-EBD2-47F8-91E7-C0BE4990E77E}" srcOrd="3" destOrd="0" presId="urn:microsoft.com/office/officeart/2018/2/layout/IconVerticalSolidList"/>
    <dgm:cxn modelId="{0755FD18-03D5-4649-9B4E-9177BF103B35}" type="presParOf" srcId="{44D6134F-CFC7-411D-B210-4463140C39BB}" destId="{2BB182B5-B33D-4738-B50B-586EE737408A}" srcOrd="1" destOrd="0" presId="urn:microsoft.com/office/officeart/2018/2/layout/IconVerticalSolidList"/>
    <dgm:cxn modelId="{616C86ED-346E-4DBD-BCB3-2244E14E9E0D}" type="presParOf" srcId="{44D6134F-CFC7-411D-B210-4463140C39BB}" destId="{935802D4-57B0-43EF-A645-E69446FDE1DA}" srcOrd="2" destOrd="0" presId="urn:microsoft.com/office/officeart/2018/2/layout/IconVerticalSolidList"/>
    <dgm:cxn modelId="{C6305072-CDB8-41CA-9DDD-34E56F5E8DFC}" type="presParOf" srcId="{935802D4-57B0-43EF-A645-E69446FDE1DA}" destId="{B834FF2C-FB01-4152-B087-D3F321674A93}" srcOrd="0" destOrd="0" presId="urn:microsoft.com/office/officeart/2018/2/layout/IconVerticalSolidList"/>
    <dgm:cxn modelId="{FF259139-FC89-41CD-8E80-1EE1547299C4}" type="presParOf" srcId="{935802D4-57B0-43EF-A645-E69446FDE1DA}" destId="{EC3B674B-9B62-43EC-897A-E0361F32381D}" srcOrd="1" destOrd="0" presId="urn:microsoft.com/office/officeart/2018/2/layout/IconVerticalSolidList"/>
    <dgm:cxn modelId="{004CBD7C-3A47-4AF3-9D68-8BD2D1C2F856}" type="presParOf" srcId="{935802D4-57B0-43EF-A645-E69446FDE1DA}" destId="{2E9EEF54-281A-43E5-BC0C-78636CF2862C}" srcOrd="2" destOrd="0" presId="urn:microsoft.com/office/officeart/2018/2/layout/IconVerticalSolidList"/>
    <dgm:cxn modelId="{E55CC41A-F6AF-44FB-A887-6CF0F91C184C}" type="presParOf" srcId="{935802D4-57B0-43EF-A645-E69446FDE1DA}" destId="{D845CB8E-0BEF-4664-8430-E8F9CB1B132E}" srcOrd="3" destOrd="0" presId="urn:microsoft.com/office/officeart/2018/2/layout/IconVerticalSolidList"/>
    <dgm:cxn modelId="{82D476A5-3366-457C-80FE-9A7CDAD8C9C6}" type="presParOf" srcId="{44D6134F-CFC7-411D-B210-4463140C39BB}" destId="{2411B5D4-EE45-4E5A-A9C2-FE8AFEE0FEC7}" srcOrd="3" destOrd="0" presId="urn:microsoft.com/office/officeart/2018/2/layout/IconVerticalSolidList"/>
    <dgm:cxn modelId="{CCA0CD9E-8489-4D6D-ACE6-5C99CE61BB94}" type="presParOf" srcId="{44D6134F-CFC7-411D-B210-4463140C39BB}" destId="{EE402018-2E5A-44CB-B5C6-214AE1952EDA}" srcOrd="4" destOrd="0" presId="urn:microsoft.com/office/officeart/2018/2/layout/IconVerticalSolidList"/>
    <dgm:cxn modelId="{CC659BE5-1786-493F-A123-A8F3C5471EFB}" type="presParOf" srcId="{EE402018-2E5A-44CB-B5C6-214AE1952EDA}" destId="{CDE22DDF-310A-4B4B-862C-67215AC6A449}" srcOrd="0" destOrd="0" presId="urn:microsoft.com/office/officeart/2018/2/layout/IconVerticalSolidList"/>
    <dgm:cxn modelId="{C6DA970B-5EFA-4E7C-8025-C4950687359D}" type="presParOf" srcId="{EE402018-2E5A-44CB-B5C6-214AE1952EDA}" destId="{10382228-66DD-4F7C-9657-BA321FF84826}" srcOrd="1" destOrd="0" presId="urn:microsoft.com/office/officeart/2018/2/layout/IconVerticalSolidList"/>
    <dgm:cxn modelId="{ECCF4833-EAAD-4CFA-9144-EC2C0DD0D8B9}" type="presParOf" srcId="{EE402018-2E5A-44CB-B5C6-214AE1952EDA}" destId="{46B48671-391E-46F7-9341-F32E2C082282}" srcOrd="2" destOrd="0" presId="urn:microsoft.com/office/officeart/2018/2/layout/IconVerticalSolidList"/>
    <dgm:cxn modelId="{4B16A6B4-B9F1-4479-BA5C-B86BB183CF65}" type="presParOf" srcId="{EE402018-2E5A-44CB-B5C6-214AE1952EDA}" destId="{CAE756FF-58AF-4DFA-8677-6D7E9F50D3FD}" srcOrd="3" destOrd="0" presId="urn:microsoft.com/office/officeart/2018/2/layout/IconVerticalSolidList"/>
    <dgm:cxn modelId="{8D6DE3B0-0ECC-42A8-AA0A-ADD74A3854F9}" type="presParOf" srcId="{44D6134F-CFC7-411D-B210-4463140C39BB}" destId="{4B5E19A5-2CA5-4540-8F01-AB4D9307FA1C}" srcOrd="5" destOrd="0" presId="urn:microsoft.com/office/officeart/2018/2/layout/IconVerticalSolidList"/>
    <dgm:cxn modelId="{18107C78-BAF8-4365-849D-162201CF64D6}" type="presParOf" srcId="{44D6134F-CFC7-411D-B210-4463140C39BB}" destId="{1B29FC61-2FB9-486F-AD75-1FEEB779819E}" srcOrd="6" destOrd="0" presId="urn:microsoft.com/office/officeart/2018/2/layout/IconVerticalSolidList"/>
    <dgm:cxn modelId="{370BD4A8-10B2-484A-AD4F-6796E0DBCD10}" type="presParOf" srcId="{1B29FC61-2FB9-486F-AD75-1FEEB779819E}" destId="{943803FB-AD83-4804-BE54-9742014DBC57}" srcOrd="0" destOrd="0" presId="urn:microsoft.com/office/officeart/2018/2/layout/IconVerticalSolidList"/>
    <dgm:cxn modelId="{2DFDB6CB-312F-493B-858F-F694CB8479D6}" type="presParOf" srcId="{1B29FC61-2FB9-486F-AD75-1FEEB779819E}" destId="{6F710B4A-6258-4F16-952C-34602C54A242}" srcOrd="1" destOrd="0" presId="urn:microsoft.com/office/officeart/2018/2/layout/IconVerticalSolidList"/>
    <dgm:cxn modelId="{9BD859AB-9687-4A92-96CA-2E3180FC9F08}" type="presParOf" srcId="{1B29FC61-2FB9-486F-AD75-1FEEB779819E}" destId="{844D587E-AE2A-4DCA-9EEA-2F6F1A83C3A6}" srcOrd="2" destOrd="0" presId="urn:microsoft.com/office/officeart/2018/2/layout/IconVerticalSolidList"/>
    <dgm:cxn modelId="{A6C624A0-57A2-4C08-A72D-3A48C247793F}" type="presParOf" srcId="{1B29FC61-2FB9-486F-AD75-1FEEB779819E}" destId="{0E84F142-3152-4CBF-A4B5-0968C2F096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1AA6AC-FDF3-4C2E-B0A4-AA9A39ECD3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023A54-629D-45D1-B692-B963729F95CA}">
      <dgm:prSet/>
      <dgm:spPr/>
      <dgm:t>
        <a:bodyPr/>
        <a:lstStyle/>
        <a:p>
          <a:r>
            <a:rPr lang="en-IN"/>
            <a:t>Some key factors which affect the satisfaction level of employee are</a:t>
          </a:r>
          <a:endParaRPr lang="en-US"/>
        </a:p>
      </dgm:t>
    </dgm:pt>
    <dgm:pt modelId="{DC7943F6-8A67-4AAD-8A25-7FF123406B94}" type="parTrans" cxnId="{F235BD4C-CB9D-424F-9D02-CBCE1AAE0592}">
      <dgm:prSet/>
      <dgm:spPr/>
      <dgm:t>
        <a:bodyPr/>
        <a:lstStyle/>
        <a:p>
          <a:endParaRPr lang="en-US"/>
        </a:p>
      </dgm:t>
    </dgm:pt>
    <dgm:pt modelId="{B96963D3-DA58-4980-9705-CF20723B4721}" type="sibTrans" cxnId="{F235BD4C-CB9D-424F-9D02-CBCE1AAE0592}">
      <dgm:prSet/>
      <dgm:spPr/>
      <dgm:t>
        <a:bodyPr/>
        <a:lstStyle/>
        <a:p>
          <a:endParaRPr lang="en-US"/>
        </a:p>
      </dgm:t>
    </dgm:pt>
    <dgm:pt modelId="{2104346A-C24F-4EDE-A9FB-A64783442FB9}">
      <dgm:prSet/>
      <dgm:spPr/>
      <dgm:t>
        <a:bodyPr/>
        <a:lstStyle/>
        <a:p>
          <a:r>
            <a:rPr lang="en-US" b="1"/>
            <a:t>Working conditions</a:t>
          </a:r>
          <a:endParaRPr lang="en-US"/>
        </a:p>
      </dgm:t>
    </dgm:pt>
    <dgm:pt modelId="{936330B4-422B-435B-857D-7F184A68FC17}" type="parTrans" cxnId="{317CF9E4-7230-40B5-AAF9-EE5B2C31AEB1}">
      <dgm:prSet/>
      <dgm:spPr/>
      <dgm:t>
        <a:bodyPr/>
        <a:lstStyle/>
        <a:p>
          <a:endParaRPr lang="en-US"/>
        </a:p>
      </dgm:t>
    </dgm:pt>
    <dgm:pt modelId="{11B1889D-CF00-417A-9CFD-25BC97D98919}" type="sibTrans" cxnId="{317CF9E4-7230-40B5-AAF9-EE5B2C31AEB1}">
      <dgm:prSet/>
      <dgm:spPr/>
      <dgm:t>
        <a:bodyPr/>
        <a:lstStyle/>
        <a:p>
          <a:endParaRPr lang="en-US"/>
        </a:p>
      </dgm:t>
    </dgm:pt>
    <dgm:pt modelId="{3CAC7CB7-41FE-48ED-A317-DC2F5CEDCB01}">
      <dgm:prSet/>
      <dgm:spPr/>
      <dgm:t>
        <a:bodyPr/>
        <a:lstStyle/>
        <a:p>
          <a:r>
            <a:rPr lang="en-US" b="1"/>
            <a:t>Opportunity for Improvement</a:t>
          </a:r>
          <a:endParaRPr lang="en-US"/>
        </a:p>
      </dgm:t>
    </dgm:pt>
    <dgm:pt modelId="{3F9367C0-A478-4C41-98E1-1E9BE2801EC0}" type="parTrans" cxnId="{1A79E232-1E78-4EB9-B309-1DD07A3939B0}">
      <dgm:prSet/>
      <dgm:spPr/>
      <dgm:t>
        <a:bodyPr/>
        <a:lstStyle/>
        <a:p>
          <a:endParaRPr lang="en-US"/>
        </a:p>
      </dgm:t>
    </dgm:pt>
    <dgm:pt modelId="{3AD62E0F-8533-44CF-9443-EF4102F4C5AE}" type="sibTrans" cxnId="{1A79E232-1E78-4EB9-B309-1DD07A3939B0}">
      <dgm:prSet/>
      <dgm:spPr/>
      <dgm:t>
        <a:bodyPr/>
        <a:lstStyle/>
        <a:p>
          <a:endParaRPr lang="en-US"/>
        </a:p>
      </dgm:t>
    </dgm:pt>
    <dgm:pt modelId="{13E3FBF1-2AB0-4845-89E8-4389F79F20A8}">
      <dgm:prSet/>
      <dgm:spPr/>
      <dgm:t>
        <a:bodyPr/>
        <a:lstStyle/>
        <a:p>
          <a:r>
            <a:rPr lang="en-US" b="1"/>
            <a:t>Workload and Level of Stress</a:t>
          </a:r>
          <a:endParaRPr lang="en-US"/>
        </a:p>
      </dgm:t>
    </dgm:pt>
    <dgm:pt modelId="{604ED821-3D07-46CA-BC48-4B3C4D33A5C7}" type="parTrans" cxnId="{3C0728BB-A934-4DEA-8010-91A13797EA6B}">
      <dgm:prSet/>
      <dgm:spPr/>
      <dgm:t>
        <a:bodyPr/>
        <a:lstStyle/>
        <a:p>
          <a:endParaRPr lang="en-US"/>
        </a:p>
      </dgm:t>
    </dgm:pt>
    <dgm:pt modelId="{B56A8E1F-79B8-489C-AD4E-035DFADED7DC}" type="sibTrans" cxnId="{3C0728BB-A934-4DEA-8010-91A13797EA6B}">
      <dgm:prSet/>
      <dgm:spPr/>
      <dgm:t>
        <a:bodyPr/>
        <a:lstStyle/>
        <a:p>
          <a:endParaRPr lang="en-US"/>
        </a:p>
      </dgm:t>
    </dgm:pt>
    <dgm:pt modelId="{D04A1EEC-3166-4010-A447-D32AA64D6629}">
      <dgm:prSet/>
      <dgm:spPr/>
      <dgm:t>
        <a:bodyPr/>
        <a:lstStyle/>
        <a:p>
          <a:r>
            <a:rPr lang="en-IN" b="1"/>
            <a:t>Relationship with co-workers</a:t>
          </a:r>
          <a:endParaRPr lang="en-US"/>
        </a:p>
      </dgm:t>
    </dgm:pt>
    <dgm:pt modelId="{16E0FBAA-EA1E-46F2-B455-95DC99A0A6D2}" type="parTrans" cxnId="{31AAD8FF-464C-421B-9B4D-B54D8E1E46B0}">
      <dgm:prSet/>
      <dgm:spPr/>
      <dgm:t>
        <a:bodyPr/>
        <a:lstStyle/>
        <a:p>
          <a:endParaRPr lang="en-US"/>
        </a:p>
      </dgm:t>
    </dgm:pt>
    <dgm:pt modelId="{32787FE6-1583-4DA6-B428-CDAD10664DB6}" type="sibTrans" cxnId="{31AAD8FF-464C-421B-9B4D-B54D8E1E46B0}">
      <dgm:prSet/>
      <dgm:spPr/>
      <dgm:t>
        <a:bodyPr/>
        <a:lstStyle/>
        <a:p>
          <a:endParaRPr lang="en-US"/>
        </a:p>
      </dgm:t>
    </dgm:pt>
    <dgm:pt modelId="{73D19BDF-CD8A-45A9-B1F2-47DD0D6D8E6A}">
      <dgm:prSet/>
      <dgm:spPr/>
      <dgm:t>
        <a:bodyPr/>
        <a:lstStyle/>
        <a:p>
          <a:r>
            <a:rPr lang="en-IN" b="1"/>
            <a:t>Relationship with management</a:t>
          </a:r>
          <a:endParaRPr lang="en-US"/>
        </a:p>
      </dgm:t>
    </dgm:pt>
    <dgm:pt modelId="{9F4F7048-FC31-4C45-9D97-D0BDEBE0DFB4}" type="parTrans" cxnId="{652A0B55-933F-4683-8AE7-270AF5CF8A2E}">
      <dgm:prSet/>
      <dgm:spPr/>
      <dgm:t>
        <a:bodyPr/>
        <a:lstStyle/>
        <a:p>
          <a:endParaRPr lang="en-US"/>
        </a:p>
      </dgm:t>
    </dgm:pt>
    <dgm:pt modelId="{BB89F03B-2DF8-4F8B-B3B6-4E1D1162DEF8}" type="sibTrans" cxnId="{652A0B55-933F-4683-8AE7-270AF5CF8A2E}">
      <dgm:prSet/>
      <dgm:spPr/>
      <dgm:t>
        <a:bodyPr/>
        <a:lstStyle/>
        <a:p>
          <a:endParaRPr lang="en-US"/>
        </a:p>
      </dgm:t>
    </dgm:pt>
    <dgm:pt modelId="{759A9B66-B2B5-406D-BE60-C7D9B1935D14}">
      <dgm:prSet/>
      <dgm:spPr/>
      <dgm:t>
        <a:bodyPr/>
        <a:lstStyle/>
        <a:p>
          <a:r>
            <a:rPr lang="en-IN" b="1"/>
            <a:t>Support and guidance</a:t>
          </a:r>
          <a:endParaRPr lang="en-US"/>
        </a:p>
      </dgm:t>
    </dgm:pt>
    <dgm:pt modelId="{120A1EF8-C96A-4EC4-A06D-CBFCD8B44FD4}" type="parTrans" cxnId="{59136628-88BC-400B-9E81-9AC2E1544156}">
      <dgm:prSet/>
      <dgm:spPr/>
      <dgm:t>
        <a:bodyPr/>
        <a:lstStyle/>
        <a:p>
          <a:endParaRPr lang="en-US"/>
        </a:p>
      </dgm:t>
    </dgm:pt>
    <dgm:pt modelId="{AE0C92C2-2AFD-43F8-B8FA-881535D6DFE0}" type="sibTrans" cxnId="{59136628-88BC-400B-9E81-9AC2E1544156}">
      <dgm:prSet/>
      <dgm:spPr/>
      <dgm:t>
        <a:bodyPr/>
        <a:lstStyle/>
        <a:p>
          <a:endParaRPr lang="en-US"/>
        </a:p>
      </dgm:t>
    </dgm:pt>
    <dgm:pt modelId="{9472853F-C1F3-4BD7-A769-D9632FF72641}" type="pres">
      <dgm:prSet presAssocID="{241AA6AC-FDF3-4C2E-B0A4-AA9A39ECD3B6}" presName="linear" presStyleCnt="0">
        <dgm:presLayoutVars>
          <dgm:animLvl val="lvl"/>
          <dgm:resizeHandles val="exact"/>
        </dgm:presLayoutVars>
      </dgm:prSet>
      <dgm:spPr/>
    </dgm:pt>
    <dgm:pt modelId="{4CDC1A33-7C0C-4BD5-BB68-FF80C50E3B2A}" type="pres">
      <dgm:prSet presAssocID="{BB023A54-629D-45D1-B692-B963729F95CA}" presName="parentText" presStyleLbl="node1" presStyleIdx="0" presStyleCnt="1">
        <dgm:presLayoutVars>
          <dgm:chMax val="0"/>
          <dgm:bulletEnabled val="1"/>
        </dgm:presLayoutVars>
      </dgm:prSet>
      <dgm:spPr>
        <a:solidFill>
          <a:schemeClr val="accent1">
            <a:lumMod val="60000"/>
            <a:lumOff val="40000"/>
          </a:schemeClr>
        </a:solidFill>
      </dgm:spPr>
    </dgm:pt>
    <dgm:pt modelId="{C62C0D8A-DBF8-4804-89F5-89BBFBDA3C40}" type="pres">
      <dgm:prSet presAssocID="{BB023A54-629D-45D1-B692-B963729F95CA}" presName="childText" presStyleLbl="revTx" presStyleIdx="0" presStyleCnt="1">
        <dgm:presLayoutVars>
          <dgm:bulletEnabled val="1"/>
        </dgm:presLayoutVars>
      </dgm:prSet>
      <dgm:spPr/>
    </dgm:pt>
  </dgm:ptLst>
  <dgm:cxnLst>
    <dgm:cxn modelId="{D89C430B-7A7D-4ADA-9376-C730387EEFD1}" type="presOf" srcId="{D04A1EEC-3166-4010-A447-D32AA64D6629}" destId="{C62C0D8A-DBF8-4804-89F5-89BBFBDA3C40}" srcOrd="0" destOrd="3" presId="urn:microsoft.com/office/officeart/2005/8/layout/vList2"/>
    <dgm:cxn modelId="{59136628-88BC-400B-9E81-9AC2E1544156}" srcId="{BB023A54-629D-45D1-B692-B963729F95CA}" destId="{759A9B66-B2B5-406D-BE60-C7D9B1935D14}" srcOrd="5" destOrd="0" parTransId="{120A1EF8-C96A-4EC4-A06D-CBFCD8B44FD4}" sibTransId="{AE0C92C2-2AFD-43F8-B8FA-881535D6DFE0}"/>
    <dgm:cxn modelId="{1A79E232-1E78-4EB9-B309-1DD07A3939B0}" srcId="{BB023A54-629D-45D1-B692-B963729F95CA}" destId="{3CAC7CB7-41FE-48ED-A317-DC2F5CEDCB01}" srcOrd="1" destOrd="0" parTransId="{3F9367C0-A478-4C41-98E1-1E9BE2801EC0}" sibTransId="{3AD62E0F-8533-44CF-9443-EF4102F4C5AE}"/>
    <dgm:cxn modelId="{F235BD4C-CB9D-424F-9D02-CBCE1AAE0592}" srcId="{241AA6AC-FDF3-4C2E-B0A4-AA9A39ECD3B6}" destId="{BB023A54-629D-45D1-B692-B963729F95CA}" srcOrd="0" destOrd="0" parTransId="{DC7943F6-8A67-4AAD-8A25-7FF123406B94}" sibTransId="{B96963D3-DA58-4980-9705-CF20723B4721}"/>
    <dgm:cxn modelId="{652A0B55-933F-4683-8AE7-270AF5CF8A2E}" srcId="{BB023A54-629D-45D1-B692-B963729F95CA}" destId="{73D19BDF-CD8A-45A9-B1F2-47DD0D6D8E6A}" srcOrd="4" destOrd="0" parTransId="{9F4F7048-FC31-4C45-9D97-D0BDEBE0DFB4}" sibTransId="{BB89F03B-2DF8-4F8B-B3B6-4E1D1162DEF8}"/>
    <dgm:cxn modelId="{3833C756-050F-4E53-8714-A0E729AD342E}" type="presOf" srcId="{13E3FBF1-2AB0-4845-89E8-4389F79F20A8}" destId="{C62C0D8A-DBF8-4804-89F5-89BBFBDA3C40}" srcOrd="0" destOrd="2" presId="urn:microsoft.com/office/officeart/2005/8/layout/vList2"/>
    <dgm:cxn modelId="{8681AB7E-C199-4E76-BBEE-552689FC63A6}" type="presOf" srcId="{73D19BDF-CD8A-45A9-B1F2-47DD0D6D8E6A}" destId="{C62C0D8A-DBF8-4804-89F5-89BBFBDA3C40}" srcOrd="0" destOrd="4" presId="urn:microsoft.com/office/officeart/2005/8/layout/vList2"/>
    <dgm:cxn modelId="{5BAAB592-5C42-4780-91EB-97C40ABF7998}" type="presOf" srcId="{3CAC7CB7-41FE-48ED-A317-DC2F5CEDCB01}" destId="{C62C0D8A-DBF8-4804-89F5-89BBFBDA3C40}" srcOrd="0" destOrd="1" presId="urn:microsoft.com/office/officeart/2005/8/layout/vList2"/>
    <dgm:cxn modelId="{93043499-FB01-43DC-8C5B-7CA4A9FCD0B8}" type="presOf" srcId="{2104346A-C24F-4EDE-A9FB-A64783442FB9}" destId="{C62C0D8A-DBF8-4804-89F5-89BBFBDA3C40}" srcOrd="0" destOrd="0" presId="urn:microsoft.com/office/officeart/2005/8/layout/vList2"/>
    <dgm:cxn modelId="{6DD40AA3-1E34-42CC-B00B-520198D14A43}" type="presOf" srcId="{241AA6AC-FDF3-4C2E-B0A4-AA9A39ECD3B6}" destId="{9472853F-C1F3-4BD7-A769-D9632FF72641}" srcOrd="0" destOrd="0" presId="urn:microsoft.com/office/officeart/2005/8/layout/vList2"/>
    <dgm:cxn modelId="{D029A9B8-5A1E-4E15-993D-758B75571FFC}" type="presOf" srcId="{759A9B66-B2B5-406D-BE60-C7D9B1935D14}" destId="{C62C0D8A-DBF8-4804-89F5-89BBFBDA3C40}" srcOrd="0" destOrd="5" presId="urn:microsoft.com/office/officeart/2005/8/layout/vList2"/>
    <dgm:cxn modelId="{3C0728BB-A934-4DEA-8010-91A13797EA6B}" srcId="{BB023A54-629D-45D1-B692-B963729F95CA}" destId="{13E3FBF1-2AB0-4845-89E8-4389F79F20A8}" srcOrd="2" destOrd="0" parTransId="{604ED821-3D07-46CA-BC48-4B3C4D33A5C7}" sibTransId="{B56A8E1F-79B8-489C-AD4E-035DFADED7DC}"/>
    <dgm:cxn modelId="{8D8A76BB-AE86-4FEC-A1A0-A9CACBFE3C6E}" type="presOf" srcId="{BB023A54-629D-45D1-B692-B963729F95CA}" destId="{4CDC1A33-7C0C-4BD5-BB68-FF80C50E3B2A}" srcOrd="0" destOrd="0" presId="urn:microsoft.com/office/officeart/2005/8/layout/vList2"/>
    <dgm:cxn modelId="{317CF9E4-7230-40B5-AAF9-EE5B2C31AEB1}" srcId="{BB023A54-629D-45D1-B692-B963729F95CA}" destId="{2104346A-C24F-4EDE-A9FB-A64783442FB9}" srcOrd="0" destOrd="0" parTransId="{936330B4-422B-435B-857D-7F184A68FC17}" sibTransId="{11B1889D-CF00-417A-9CFD-25BC97D98919}"/>
    <dgm:cxn modelId="{31AAD8FF-464C-421B-9B4D-B54D8E1E46B0}" srcId="{BB023A54-629D-45D1-B692-B963729F95CA}" destId="{D04A1EEC-3166-4010-A447-D32AA64D6629}" srcOrd="3" destOrd="0" parTransId="{16E0FBAA-EA1E-46F2-B455-95DC99A0A6D2}" sibTransId="{32787FE6-1583-4DA6-B428-CDAD10664DB6}"/>
    <dgm:cxn modelId="{2439A7B5-CF56-4BB9-9C0D-6539531B89B2}" type="presParOf" srcId="{9472853F-C1F3-4BD7-A769-D9632FF72641}" destId="{4CDC1A33-7C0C-4BD5-BB68-FF80C50E3B2A}" srcOrd="0" destOrd="0" presId="urn:microsoft.com/office/officeart/2005/8/layout/vList2"/>
    <dgm:cxn modelId="{A1DA8BAA-9CFE-40FC-8342-EEF7C869B4AB}" type="presParOf" srcId="{9472853F-C1F3-4BD7-A769-D9632FF72641}" destId="{C62C0D8A-DBF8-4804-89F5-89BBFBDA3C4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8EEF2-C8A2-450E-846B-A5D597F48FE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2DA9EB0-CF35-446C-8E9D-BC3C3C747890}">
      <dgm:prSet/>
      <dgm:spPr/>
      <dgm:t>
        <a:bodyPr/>
        <a:lstStyle/>
        <a:p>
          <a:pPr>
            <a:lnSpc>
              <a:spcPct val="100000"/>
            </a:lnSpc>
          </a:pPr>
          <a:r>
            <a:rPr lang="en-US"/>
            <a:t>Employee satisfaction is the tool used to understand if the employees are happy and comfortable and accomplishing their desires and needs at work. </a:t>
          </a:r>
        </a:p>
      </dgm:t>
    </dgm:pt>
    <dgm:pt modelId="{452D952B-5279-4676-9055-9D2131A58191}" type="parTrans" cxnId="{A2CD632E-8150-4934-8C7A-BCBAD2F017B7}">
      <dgm:prSet/>
      <dgm:spPr/>
      <dgm:t>
        <a:bodyPr/>
        <a:lstStyle/>
        <a:p>
          <a:endParaRPr lang="en-US"/>
        </a:p>
      </dgm:t>
    </dgm:pt>
    <dgm:pt modelId="{EF9857A1-BD00-4C85-8707-429C2A788649}" type="sibTrans" cxnId="{A2CD632E-8150-4934-8C7A-BCBAD2F017B7}">
      <dgm:prSet/>
      <dgm:spPr/>
      <dgm:t>
        <a:bodyPr/>
        <a:lstStyle/>
        <a:p>
          <a:endParaRPr lang="en-US"/>
        </a:p>
      </dgm:t>
    </dgm:pt>
    <dgm:pt modelId="{CB689080-1560-4BC1-8250-A44A58A5FCD2}">
      <dgm:prSet/>
      <dgm:spPr/>
      <dgm:t>
        <a:bodyPr/>
        <a:lstStyle/>
        <a:p>
          <a:pPr>
            <a:lnSpc>
              <a:spcPct val="100000"/>
            </a:lnSpc>
          </a:pPr>
          <a:r>
            <a:rPr lang="en-US"/>
            <a:t>From the study we found that employees are satisfied with regards to the factors like good coworkers, getting opportunities to learn and guidance from supervisor.</a:t>
          </a:r>
        </a:p>
      </dgm:t>
    </dgm:pt>
    <dgm:pt modelId="{69CED4B7-5D49-48DC-8BB1-D5160B1EB145}" type="parTrans" cxnId="{271ED6A9-66D2-4B4D-A2ED-F1071D3F6E43}">
      <dgm:prSet/>
      <dgm:spPr/>
      <dgm:t>
        <a:bodyPr/>
        <a:lstStyle/>
        <a:p>
          <a:endParaRPr lang="en-US"/>
        </a:p>
      </dgm:t>
    </dgm:pt>
    <dgm:pt modelId="{FDD6BF0F-E52A-4532-A436-31F2115B5A33}" type="sibTrans" cxnId="{271ED6A9-66D2-4B4D-A2ED-F1071D3F6E43}">
      <dgm:prSet/>
      <dgm:spPr/>
      <dgm:t>
        <a:bodyPr/>
        <a:lstStyle/>
        <a:p>
          <a:endParaRPr lang="en-US"/>
        </a:p>
      </dgm:t>
    </dgm:pt>
    <dgm:pt modelId="{F06C7D5C-A173-487D-B4DF-B590B0EC1EF5}" type="pres">
      <dgm:prSet presAssocID="{D668EEF2-C8A2-450E-846B-A5D597F48FE9}" presName="root" presStyleCnt="0">
        <dgm:presLayoutVars>
          <dgm:dir/>
          <dgm:resizeHandles val="exact"/>
        </dgm:presLayoutVars>
      </dgm:prSet>
      <dgm:spPr/>
    </dgm:pt>
    <dgm:pt modelId="{A5B45527-3526-4BE5-930A-4BC0DBEC6FD4}" type="pres">
      <dgm:prSet presAssocID="{12DA9EB0-CF35-446C-8E9D-BC3C3C747890}" presName="compNode" presStyleCnt="0"/>
      <dgm:spPr/>
    </dgm:pt>
    <dgm:pt modelId="{873AC6E1-CE07-4611-9CAA-C60A664B3A2E}" type="pres">
      <dgm:prSet presAssocID="{12DA9EB0-CF35-446C-8E9D-BC3C3C7478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Success"/>
        </a:ext>
      </dgm:extLst>
    </dgm:pt>
    <dgm:pt modelId="{3DB44FED-E243-400D-A59C-EF89DF58E77E}" type="pres">
      <dgm:prSet presAssocID="{12DA9EB0-CF35-446C-8E9D-BC3C3C747890}" presName="spaceRect" presStyleCnt="0"/>
      <dgm:spPr/>
    </dgm:pt>
    <dgm:pt modelId="{BCF85FB8-E137-451C-84D5-BE127DD7D50C}" type="pres">
      <dgm:prSet presAssocID="{12DA9EB0-CF35-446C-8E9D-BC3C3C747890}" presName="textRect" presStyleLbl="revTx" presStyleIdx="0" presStyleCnt="2">
        <dgm:presLayoutVars>
          <dgm:chMax val="1"/>
          <dgm:chPref val="1"/>
        </dgm:presLayoutVars>
      </dgm:prSet>
      <dgm:spPr/>
    </dgm:pt>
    <dgm:pt modelId="{C1DED19B-0153-4361-BDE1-AAFB6347D54B}" type="pres">
      <dgm:prSet presAssocID="{EF9857A1-BD00-4C85-8707-429C2A788649}" presName="sibTrans" presStyleCnt="0"/>
      <dgm:spPr/>
    </dgm:pt>
    <dgm:pt modelId="{634A6B5D-219D-4B6C-8B05-92CD7BE3DA83}" type="pres">
      <dgm:prSet presAssocID="{CB689080-1560-4BC1-8250-A44A58A5FCD2}" presName="compNode" presStyleCnt="0"/>
      <dgm:spPr/>
    </dgm:pt>
    <dgm:pt modelId="{751532D0-1CF9-4247-8BA3-334F45A46EDA}" type="pres">
      <dgm:prSet presAssocID="{CB689080-1560-4BC1-8250-A44A58A5FC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A1F1D181-BB84-491E-8BEE-267C0C4D9CFE}" type="pres">
      <dgm:prSet presAssocID="{CB689080-1560-4BC1-8250-A44A58A5FCD2}" presName="spaceRect" presStyleCnt="0"/>
      <dgm:spPr/>
    </dgm:pt>
    <dgm:pt modelId="{7E36175B-B256-45B8-BD78-87CCAFABF06A}" type="pres">
      <dgm:prSet presAssocID="{CB689080-1560-4BC1-8250-A44A58A5FCD2}" presName="textRect" presStyleLbl="revTx" presStyleIdx="1" presStyleCnt="2">
        <dgm:presLayoutVars>
          <dgm:chMax val="1"/>
          <dgm:chPref val="1"/>
        </dgm:presLayoutVars>
      </dgm:prSet>
      <dgm:spPr/>
    </dgm:pt>
  </dgm:ptLst>
  <dgm:cxnLst>
    <dgm:cxn modelId="{A2CD632E-8150-4934-8C7A-BCBAD2F017B7}" srcId="{D668EEF2-C8A2-450E-846B-A5D597F48FE9}" destId="{12DA9EB0-CF35-446C-8E9D-BC3C3C747890}" srcOrd="0" destOrd="0" parTransId="{452D952B-5279-4676-9055-9D2131A58191}" sibTransId="{EF9857A1-BD00-4C85-8707-429C2A788649}"/>
    <dgm:cxn modelId="{02468036-82AB-4A1A-86DB-F69B09BABD76}" type="presOf" srcId="{12DA9EB0-CF35-446C-8E9D-BC3C3C747890}" destId="{BCF85FB8-E137-451C-84D5-BE127DD7D50C}" srcOrd="0" destOrd="0" presId="urn:microsoft.com/office/officeart/2018/2/layout/IconLabelList"/>
    <dgm:cxn modelId="{06F63750-D8F1-47ED-869C-476AA61F8365}" type="presOf" srcId="{CB689080-1560-4BC1-8250-A44A58A5FCD2}" destId="{7E36175B-B256-45B8-BD78-87CCAFABF06A}" srcOrd="0" destOrd="0" presId="urn:microsoft.com/office/officeart/2018/2/layout/IconLabelList"/>
    <dgm:cxn modelId="{271ED6A9-66D2-4B4D-A2ED-F1071D3F6E43}" srcId="{D668EEF2-C8A2-450E-846B-A5D597F48FE9}" destId="{CB689080-1560-4BC1-8250-A44A58A5FCD2}" srcOrd="1" destOrd="0" parTransId="{69CED4B7-5D49-48DC-8BB1-D5160B1EB145}" sibTransId="{FDD6BF0F-E52A-4532-A436-31F2115B5A33}"/>
    <dgm:cxn modelId="{AA96CFB1-A4E2-4862-AF02-86D2DDE5C55D}" type="presOf" srcId="{D668EEF2-C8A2-450E-846B-A5D597F48FE9}" destId="{F06C7D5C-A173-487D-B4DF-B590B0EC1EF5}" srcOrd="0" destOrd="0" presId="urn:microsoft.com/office/officeart/2018/2/layout/IconLabelList"/>
    <dgm:cxn modelId="{93C7D022-8600-468C-8A80-E9118BD81FA6}" type="presParOf" srcId="{F06C7D5C-A173-487D-B4DF-B590B0EC1EF5}" destId="{A5B45527-3526-4BE5-930A-4BC0DBEC6FD4}" srcOrd="0" destOrd="0" presId="urn:microsoft.com/office/officeart/2018/2/layout/IconLabelList"/>
    <dgm:cxn modelId="{8A0E89CE-091C-4BA5-9295-B94DC3947631}" type="presParOf" srcId="{A5B45527-3526-4BE5-930A-4BC0DBEC6FD4}" destId="{873AC6E1-CE07-4611-9CAA-C60A664B3A2E}" srcOrd="0" destOrd="0" presId="urn:microsoft.com/office/officeart/2018/2/layout/IconLabelList"/>
    <dgm:cxn modelId="{497FD273-E6B8-4929-81E9-6EEACB1FFC7F}" type="presParOf" srcId="{A5B45527-3526-4BE5-930A-4BC0DBEC6FD4}" destId="{3DB44FED-E243-400D-A59C-EF89DF58E77E}" srcOrd="1" destOrd="0" presId="urn:microsoft.com/office/officeart/2018/2/layout/IconLabelList"/>
    <dgm:cxn modelId="{08730B6F-9968-476F-B254-53BFEF06C93B}" type="presParOf" srcId="{A5B45527-3526-4BE5-930A-4BC0DBEC6FD4}" destId="{BCF85FB8-E137-451C-84D5-BE127DD7D50C}" srcOrd="2" destOrd="0" presId="urn:microsoft.com/office/officeart/2018/2/layout/IconLabelList"/>
    <dgm:cxn modelId="{2AC1ADB4-6B4B-4673-88CA-7E7E19175C24}" type="presParOf" srcId="{F06C7D5C-A173-487D-B4DF-B590B0EC1EF5}" destId="{C1DED19B-0153-4361-BDE1-AAFB6347D54B}" srcOrd="1" destOrd="0" presId="urn:microsoft.com/office/officeart/2018/2/layout/IconLabelList"/>
    <dgm:cxn modelId="{ECC411E7-7692-4209-8B4F-B8E452C3BD1B}" type="presParOf" srcId="{F06C7D5C-A173-487D-B4DF-B590B0EC1EF5}" destId="{634A6B5D-219D-4B6C-8B05-92CD7BE3DA83}" srcOrd="2" destOrd="0" presId="urn:microsoft.com/office/officeart/2018/2/layout/IconLabelList"/>
    <dgm:cxn modelId="{D70DEEFA-4F7D-44B0-9CB4-5442F0CAA539}" type="presParOf" srcId="{634A6B5D-219D-4B6C-8B05-92CD7BE3DA83}" destId="{751532D0-1CF9-4247-8BA3-334F45A46EDA}" srcOrd="0" destOrd="0" presId="urn:microsoft.com/office/officeart/2018/2/layout/IconLabelList"/>
    <dgm:cxn modelId="{EFA30CC8-C195-43D9-8413-B2EDEB5FB2B5}" type="presParOf" srcId="{634A6B5D-219D-4B6C-8B05-92CD7BE3DA83}" destId="{A1F1D181-BB84-491E-8BEE-267C0C4D9CFE}" srcOrd="1" destOrd="0" presId="urn:microsoft.com/office/officeart/2018/2/layout/IconLabelList"/>
    <dgm:cxn modelId="{44A32125-0C79-42BF-ACD7-E506F0E21026}" type="presParOf" srcId="{634A6B5D-219D-4B6C-8B05-92CD7BE3DA83}" destId="{7E36175B-B256-45B8-BD78-87CCAFABF0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4AD06-0D36-4C95-9864-2B9B5B6DFA9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53859BD-4CEB-4866-90BC-AA44717DF4CF}">
      <dgm:prSet/>
      <dgm:spPr/>
      <dgm:t>
        <a:bodyPr/>
        <a:lstStyle/>
        <a:p>
          <a:pPr>
            <a:lnSpc>
              <a:spcPct val="100000"/>
            </a:lnSpc>
          </a:pPr>
          <a:r>
            <a:rPr lang="en-US" dirty="0"/>
            <a:t>Time limitation was a factor in the study. </a:t>
          </a:r>
        </a:p>
        <a:p>
          <a:pPr>
            <a:lnSpc>
              <a:spcPct val="100000"/>
            </a:lnSpc>
          </a:pPr>
          <a:r>
            <a:rPr lang="en-US" dirty="0"/>
            <a:t>Small sample size due to non participation </a:t>
          </a:r>
          <a:r>
            <a:rPr lang="en-US"/>
            <a:t>of employees.  </a:t>
          </a:r>
          <a:endParaRPr lang="en-US" dirty="0"/>
        </a:p>
      </dgm:t>
    </dgm:pt>
    <dgm:pt modelId="{1CD61CA2-5C9A-4398-AA23-2E884F84840F}" type="parTrans" cxnId="{EAC3C384-8DD8-4881-AE7F-56DEB5D7688F}">
      <dgm:prSet/>
      <dgm:spPr/>
      <dgm:t>
        <a:bodyPr/>
        <a:lstStyle/>
        <a:p>
          <a:endParaRPr lang="en-US"/>
        </a:p>
      </dgm:t>
    </dgm:pt>
    <dgm:pt modelId="{0E29F775-84D2-40E3-AFC4-3FC47AA59E4F}" type="sibTrans" cxnId="{EAC3C384-8DD8-4881-AE7F-56DEB5D7688F}">
      <dgm:prSet/>
      <dgm:spPr/>
      <dgm:t>
        <a:bodyPr/>
        <a:lstStyle/>
        <a:p>
          <a:endParaRPr lang="en-US"/>
        </a:p>
      </dgm:t>
    </dgm:pt>
    <dgm:pt modelId="{FE97BAB5-610F-4CBA-BC49-4E901C84F52A}">
      <dgm:prSet/>
      <dgm:spPr/>
      <dgm:t>
        <a:bodyPr/>
        <a:lstStyle/>
        <a:p>
          <a:pPr>
            <a:lnSpc>
              <a:spcPct val="100000"/>
            </a:lnSpc>
          </a:pPr>
          <a:r>
            <a:rPr lang="en-US"/>
            <a:t>Analysis is done from the answers given by the employees so there might be some bias from the employee side that they need to give socially acceptable answer. </a:t>
          </a:r>
        </a:p>
      </dgm:t>
    </dgm:pt>
    <dgm:pt modelId="{72BF831D-03AE-4F7B-8532-BF9D31BD63B3}" type="parTrans" cxnId="{05A90968-3945-437F-8527-27CB930A731C}">
      <dgm:prSet/>
      <dgm:spPr/>
      <dgm:t>
        <a:bodyPr/>
        <a:lstStyle/>
        <a:p>
          <a:endParaRPr lang="en-US"/>
        </a:p>
      </dgm:t>
    </dgm:pt>
    <dgm:pt modelId="{21C0AEBA-7016-4488-93E5-C9EF6640FF36}" type="sibTrans" cxnId="{05A90968-3945-437F-8527-27CB930A731C}">
      <dgm:prSet/>
      <dgm:spPr/>
      <dgm:t>
        <a:bodyPr/>
        <a:lstStyle/>
        <a:p>
          <a:endParaRPr lang="en-US"/>
        </a:p>
      </dgm:t>
    </dgm:pt>
    <dgm:pt modelId="{4B841A81-29EF-4C83-A778-9C75C6F11DB6}" type="pres">
      <dgm:prSet presAssocID="{D8F4AD06-0D36-4C95-9864-2B9B5B6DFA9E}" presName="root" presStyleCnt="0">
        <dgm:presLayoutVars>
          <dgm:dir/>
          <dgm:resizeHandles val="exact"/>
        </dgm:presLayoutVars>
      </dgm:prSet>
      <dgm:spPr/>
    </dgm:pt>
    <dgm:pt modelId="{04338BCE-61CF-457B-B5F9-63BAFEE79C72}" type="pres">
      <dgm:prSet presAssocID="{453859BD-4CEB-4866-90BC-AA44717DF4CF}" presName="compNode" presStyleCnt="0"/>
      <dgm:spPr/>
    </dgm:pt>
    <dgm:pt modelId="{90387B45-1CF7-41F0-B32E-B0BF97DF1315}" type="pres">
      <dgm:prSet presAssocID="{453859BD-4CEB-4866-90BC-AA44717DF4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954FFA40-FE1E-444B-92DA-90EC00F22305}" type="pres">
      <dgm:prSet presAssocID="{453859BD-4CEB-4866-90BC-AA44717DF4CF}" presName="spaceRect" presStyleCnt="0"/>
      <dgm:spPr/>
    </dgm:pt>
    <dgm:pt modelId="{957B9FF2-4C6C-455B-BF97-E6990444AB4D}" type="pres">
      <dgm:prSet presAssocID="{453859BD-4CEB-4866-90BC-AA44717DF4CF}" presName="textRect" presStyleLbl="revTx" presStyleIdx="0" presStyleCnt="2">
        <dgm:presLayoutVars>
          <dgm:chMax val="1"/>
          <dgm:chPref val="1"/>
        </dgm:presLayoutVars>
      </dgm:prSet>
      <dgm:spPr/>
    </dgm:pt>
    <dgm:pt modelId="{77397FA6-A75D-4E3C-BDA6-282B7C1ED64B}" type="pres">
      <dgm:prSet presAssocID="{0E29F775-84D2-40E3-AFC4-3FC47AA59E4F}" presName="sibTrans" presStyleCnt="0"/>
      <dgm:spPr/>
    </dgm:pt>
    <dgm:pt modelId="{F3D4CC0B-0C6F-4802-A850-2AD82BDB681D}" type="pres">
      <dgm:prSet presAssocID="{FE97BAB5-610F-4CBA-BC49-4E901C84F52A}" presName="compNode" presStyleCnt="0"/>
      <dgm:spPr/>
    </dgm:pt>
    <dgm:pt modelId="{60BB5B9E-412F-4ADE-BB30-111B64CB3F50}" type="pres">
      <dgm:prSet presAssocID="{FE97BAB5-610F-4CBA-BC49-4E901C84F5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CFF0FBA6-0E8B-4D3F-868D-21E6262780D3}" type="pres">
      <dgm:prSet presAssocID="{FE97BAB5-610F-4CBA-BC49-4E901C84F52A}" presName="spaceRect" presStyleCnt="0"/>
      <dgm:spPr/>
    </dgm:pt>
    <dgm:pt modelId="{5A460EC2-7D2E-45D4-8C18-4AB30C3398E7}" type="pres">
      <dgm:prSet presAssocID="{FE97BAB5-610F-4CBA-BC49-4E901C84F52A}" presName="textRect" presStyleLbl="revTx" presStyleIdx="1" presStyleCnt="2">
        <dgm:presLayoutVars>
          <dgm:chMax val="1"/>
          <dgm:chPref val="1"/>
        </dgm:presLayoutVars>
      </dgm:prSet>
      <dgm:spPr/>
    </dgm:pt>
  </dgm:ptLst>
  <dgm:cxnLst>
    <dgm:cxn modelId="{95E21A62-BA75-4FFB-A2D7-BD394A761383}" type="presOf" srcId="{453859BD-4CEB-4866-90BC-AA44717DF4CF}" destId="{957B9FF2-4C6C-455B-BF97-E6990444AB4D}" srcOrd="0" destOrd="0" presId="urn:microsoft.com/office/officeart/2018/2/layout/IconLabelList"/>
    <dgm:cxn modelId="{05A90968-3945-437F-8527-27CB930A731C}" srcId="{D8F4AD06-0D36-4C95-9864-2B9B5B6DFA9E}" destId="{FE97BAB5-610F-4CBA-BC49-4E901C84F52A}" srcOrd="1" destOrd="0" parTransId="{72BF831D-03AE-4F7B-8532-BF9D31BD63B3}" sibTransId="{21C0AEBA-7016-4488-93E5-C9EF6640FF36}"/>
    <dgm:cxn modelId="{EAC3C384-8DD8-4881-AE7F-56DEB5D7688F}" srcId="{D8F4AD06-0D36-4C95-9864-2B9B5B6DFA9E}" destId="{453859BD-4CEB-4866-90BC-AA44717DF4CF}" srcOrd="0" destOrd="0" parTransId="{1CD61CA2-5C9A-4398-AA23-2E884F84840F}" sibTransId="{0E29F775-84D2-40E3-AFC4-3FC47AA59E4F}"/>
    <dgm:cxn modelId="{D0CBD9DE-FA7B-4842-8059-2B65FDE427D3}" type="presOf" srcId="{D8F4AD06-0D36-4C95-9864-2B9B5B6DFA9E}" destId="{4B841A81-29EF-4C83-A778-9C75C6F11DB6}" srcOrd="0" destOrd="0" presId="urn:microsoft.com/office/officeart/2018/2/layout/IconLabelList"/>
    <dgm:cxn modelId="{1CBBE7F4-C97B-4946-AF0F-670CB8E88261}" type="presOf" srcId="{FE97BAB5-610F-4CBA-BC49-4E901C84F52A}" destId="{5A460EC2-7D2E-45D4-8C18-4AB30C3398E7}" srcOrd="0" destOrd="0" presId="urn:microsoft.com/office/officeart/2018/2/layout/IconLabelList"/>
    <dgm:cxn modelId="{2B7E1D96-0E14-4850-B6FD-EA1BC3F3E639}" type="presParOf" srcId="{4B841A81-29EF-4C83-A778-9C75C6F11DB6}" destId="{04338BCE-61CF-457B-B5F9-63BAFEE79C72}" srcOrd="0" destOrd="0" presId="urn:microsoft.com/office/officeart/2018/2/layout/IconLabelList"/>
    <dgm:cxn modelId="{41D49B4C-82ED-494B-93B1-365B063464B1}" type="presParOf" srcId="{04338BCE-61CF-457B-B5F9-63BAFEE79C72}" destId="{90387B45-1CF7-41F0-B32E-B0BF97DF1315}" srcOrd="0" destOrd="0" presId="urn:microsoft.com/office/officeart/2018/2/layout/IconLabelList"/>
    <dgm:cxn modelId="{9EA94DA2-329C-4788-A60B-2950445B7766}" type="presParOf" srcId="{04338BCE-61CF-457B-B5F9-63BAFEE79C72}" destId="{954FFA40-FE1E-444B-92DA-90EC00F22305}" srcOrd="1" destOrd="0" presId="urn:microsoft.com/office/officeart/2018/2/layout/IconLabelList"/>
    <dgm:cxn modelId="{FD1CB9B6-BB21-4816-A49F-DB66C3FC5458}" type="presParOf" srcId="{04338BCE-61CF-457B-B5F9-63BAFEE79C72}" destId="{957B9FF2-4C6C-455B-BF97-E6990444AB4D}" srcOrd="2" destOrd="0" presId="urn:microsoft.com/office/officeart/2018/2/layout/IconLabelList"/>
    <dgm:cxn modelId="{393C48EC-6D16-42D8-A6A9-A31CEAC25695}" type="presParOf" srcId="{4B841A81-29EF-4C83-A778-9C75C6F11DB6}" destId="{77397FA6-A75D-4E3C-BDA6-282B7C1ED64B}" srcOrd="1" destOrd="0" presId="urn:microsoft.com/office/officeart/2018/2/layout/IconLabelList"/>
    <dgm:cxn modelId="{F7DF71FB-011A-4B2E-AFD9-1F2601963B61}" type="presParOf" srcId="{4B841A81-29EF-4C83-A778-9C75C6F11DB6}" destId="{F3D4CC0B-0C6F-4802-A850-2AD82BDB681D}" srcOrd="2" destOrd="0" presId="urn:microsoft.com/office/officeart/2018/2/layout/IconLabelList"/>
    <dgm:cxn modelId="{55A31A20-DA4F-4107-9AA9-D8C728221683}" type="presParOf" srcId="{F3D4CC0B-0C6F-4802-A850-2AD82BDB681D}" destId="{60BB5B9E-412F-4ADE-BB30-111B64CB3F50}" srcOrd="0" destOrd="0" presId="urn:microsoft.com/office/officeart/2018/2/layout/IconLabelList"/>
    <dgm:cxn modelId="{FE06A370-5E4A-4B52-9DB5-CE6656E496B8}" type="presParOf" srcId="{F3D4CC0B-0C6F-4802-A850-2AD82BDB681D}" destId="{CFF0FBA6-0E8B-4D3F-868D-21E6262780D3}" srcOrd="1" destOrd="0" presId="urn:microsoft.com/office/officeart/2018/2/layout/IconLabelList"/>
    <dgm:cxn modelId="{03037266-82D6-4FB9-9DE8-7183E9CCAF6D}" type="presParOf" srcId="{F3D4CC0B-0C6F-4802-A850-2AD82BDB681D}" destId="{5A460EC2-7D2E-45D4-8C18-4AB30C3398E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E98EDB-B0E5-42FA-9AAC-8AC7A40353F5}" type="doc">
      <dgm:prSet loTypeId="urn:microsoft.com/office/officeart/2005/8/layout/chevron2" loCatId="process" qsTypeId="urn:microsoft.com/office/officeart/2005/8/quickstyle/simple1" qsCatId="simple" csTypeId="urn:microsoft.com/office/officeart/2005/8/colors/colorful1" csCatId="colorful"/>
      <dgm:spPr/>
      <dgm:t>
        <a:bodyPr/>
        <a:lstStyle/>
        <a:p>
          <a:endParaRPr lang="en-US"/>
        </a:p>
      </dgm:t>
    </dgm:pt>
    <dgm:pt modelId="{345FEFE0-AD8F-49A2-BF25-79E2C0445FBD}">
      <dgm:prSet/>
      <dgm:spPr/>
      <dgm:t>
        <a:bodyPr/>
        <a:lstStyle/>
        <a:p>
          <a:r>
            <a:rPr lang="en-IN"/>
            <a:t>Candidate screening and shortlisting.</a:t>
          </a:r>
          <a:endParaRPr lang="en-US"/>
        </a:p>
      </dgm:t>
    </dgm:pt>
    <dgm:pt modelId="{6B675322-9ED8-47D8-866B-D42E58DC9949}" type="parTrans" cxnId="{0B84B537-2769-419E-9EC4-6E92AE13CD3C}">
      <dgm:prSet/>
      <dgm:spPr/>
      <dgm:t>
        <a:bodyPr/>
        <a:lstStyle/>
        <a:p>
          <a:endParaRPr lang="en-US"/>
        </a:p>
      </dgm:t>
    </dgm:pt>
    <dgm:pt modelId="{387369A7-6976-416A-8714-0CCD26A7CBAF}" type="sibTrans" cxnId="{0B84B537-2769-419E-9EC4-6E92AE13CD3C}">
      <dgm:prSet/>
      <dgm:spPr/>
      <dgm:t>
        <a:bodyPr/>
        <a:lstStyle/>
        <a:p>
          <a:endParaRPr lang="en-US"/>
        </a:p>
      </dgm:t>
    </dgm:pt>
    <dgm:pt modelId="{84D70C8A-068D-4317-BA0B-88A3A37D53F2}">
      <dgm:prSet/>
      <dgm:spPr/>
      <dgm:t>
        <a:bodyPr/>
        <a:lstStyle/>
        <a:p>
          <a:r>
            <a:rPr lang="en-IN"/>
            <a:t>Pre-employment medical check-up.</a:t>
          </a:r>
          <a:endParaRPr lang="en-US"/>
        </a:p>
      </dgm:t>
    </dgm:pt>
    <dgm:pt modelId="{5A9A22C9-10E1-4FC1-B1D3-D20C6449A690}" type="parTrans" cxnId="{26C71F00-A384-43C3-B511-7E8150F153CC}">
      <dgm:prSet/>
      <dgm:spPr/>
      <dgm:t>
        <a:bodyPr/>
        <a:lstStyle/>
        <a:p>
          <a:endParaRPr lang="en-US"/>
        </a:p>
      </dgm:t>
    </dgm:pt>
    <dgm:pt modelId="{3EC5369A-DCB0-461A-923F-D90D780D53A3}" type="sibTrans" cxnId="{26C71F00-A384-43C3-B511-7E8150F153CC}">
      <dgm:prSet/>
      <dgm:spPr/>
      <dgm:t>
        <a:bodyPr/>
        <a:lstStyle/>
        <a:p>
          <a:endParaRPr lang="en-US"/>
        </a:p>
      </dgm:t>
    </dgm:pt>
    <dgm:pt modelId="{E4B30825-5F21-41AD-BB57-470B1CC0D213}">
      <dgm:prSet/>
      <dgm:spPr/>
      <dgm:t>
        <a:bodyPr/>
        <a:lstStyle/>
        <a:p>
          <a:r>
            <a:rPr lang="en-IN"/>
            <a:t>Joining of candidate</a:t>
          </a:r>
          <a:endParaRPr lang="en-US"/>
        </a:p>
      </dgm:t>
    </dgm:pt>
    <dgm:pt modelId="{5CA7C8E6-9832-4456-947D-5AC4C4596979}" type="parTrans" cxnId="{90E30558-A044-4F2C-A71D-1C563BB2875B}">
      <dgm:prSet/>
      <dgm:spPr/>
      <dgm:t>
        <a:bodyPr/>
        <a:lstStyle/>
        <a:p>
          <a:endParaRPr lang="en-US"/>
        </a:p>
      </dgm:t>
    </dgm:pt>
    <dgm:pt modelId="{6574BD5D-5C33-4A41-90D5-0ED495AE1366}" type="sibTrans" cxnId="{90E30558-A044-4F2C-A71D-1C563BB2875B}">
      <dgm:prSet/>
      <dgm:spPr/>
      <dgm:t>
        <a:bodyPr/>
        <a:lstStyle/>
        <a:p>
          <a:endParaRPr lang="en-US"/>
        </a:p>
      </dgm:t>
    </dgm:pt>
    <dgm:pt modelId="{4B7CA88A-5D6A-4636-B00D-B945A1F16A33}">
      <dgm:prSet/>
      <dgm:spPr/>
      <dgm:t>
        <a:bodyPr/>
        <a:lstStyle/>
        <a:p>
          <a:r>
            <a:rPr lang="en-IN"/>
            <a:t>Auditing the files of employees.</a:t>
          </a:r>
          <a:endParaRPr lang="en-US"/>
        </a:p>
      </dgm:t>
    </dgm:pt>
    <dgm:pt modelId="{E5630488-24C1-49D8-9F80-8C6E73EFBC58}" type="parTrans" cxnId="{CD345E0F-2634-45D3-80CE-E1F6C248967D}">
      <dgm:prSet/>
      <dgm:spPr/>
      <dgm:t>
        <a:bodyPr/>
        <a:lstStyle/>
        <a:p>
          <a:endParaRPr lang="en-US"/>
        </a:p>
      </dgm:t>
    </dgm:pt>
    <dgm:pt modelId="{A06B0309-0FD6-454F-A470-73746AD68C96}" type="sibTrans" cxnId="{CD345E0F-2634-45D3-80CE-E1F6C248967D}">
      <dgm:prSet/>
      <dgm:spPr/>
      <dgm:t>
        <a:bodyPr/>
        <a:lstStyle/>
        <a:p>
          <a:endParaRPr lang="en-US"/>
        </a:p>
      </dgm:t>
    </dgm:pt>
    <dgm:pt modelId="{696DB5F6-C528-47A2-BF65-E3C6E4EA2348}">
      <dgm:prSet/>
      <dgm:spPr/>
      <dgm:t>
        <a:bodyPr/>
        <a:lstStyle/>
        <a:p>
          <a:r>
            <a:rPr lang="en-IN"/>
            <a:t>Using the HRIS portal.</a:t>
          </a:r>
          <a:endParaRPr lang="en-US"/>
        </a:p>
      </dgm:t>
    </dgm:pt>
    <dgm:pt modelId="{506A273D-3307-4B3B-8ACF-0268DEF68DE6}" type="parTrans" cxnId="{1612B5C9-AFE4-4607-9D31-83310F66B41B}">
      <dgm:prSet/>
      <dgm:spPr/>
      <dgm:t>
        <a:bodyPr/>
        <a:lstStyle/>
        <a:p>
          <a:endParaRPr lang="en-US"/>
        </a:p>
      </dgm:t>
    </dgm:pt>
    <dgm:pt modelId="{8CD11DCC-A485-4B55-84A1-1462CED10F5A}" type="sibTrans" cxnId="{1612B5C9-AFE4-4607-9D31-83310F66B41B}">
      <dgm:prSet/>
      <dgm:spPr/>
      <dgm:t>
        <a:bodyPr/>
        <a:lstStyle/>
        <a:p>
          <a:endParaRPr lang="en-US"/>
        </a:p>
      </dgm:t>
    </dgm:pt>
    <dgm:pt modelId="{83763133-E13B-406A-87BD-581A3583B4F9}">
      <dgm:prSet/>
      <dgm:spPr/>
      <dgm:t>
        <a:bodyPr/>
        <a:lstStyle/>
        <a:p>
          <a:r>
            <a:rPr lang="en-IN"/>
            <a:t>Using the HMIS portal.</a:t>
          </a:r>
          <a:endParaRPr lang="en-US"/>
        </a:p>
      </dgm:t>
    </dgm:pt>
    <dgm:pt modelId="{23BFD12D-E9FF-420F-B13F-0168EA25D2BD}" type="parTrans" cxnId="{994C5E92-F7F7-4430-B810-B688402DC8E7}">
      <dgm:prSet/>
      <dgm:spPr/>
      <dgm:t>
        <a:bodyPr/>
        <a:lstStyle/>
        <a:p>
          <a:endParaRPr lang="en-US"/>
        </a:p>
      </dgm:t>
    </dgm:pt>
    <dgm:pt modelId="{18975F37-1A73-41B8-9532-A1E03623A400}" type="sibTrans" cxnId="{994C5E92-F7F7-4430-B810-B688402DC8E7}">
      <dgm:prSet/>
      <dgm:spPr/>
      <dgm:t>
        <a:bodyPr/>
        <a:lstStyle/>
        <a:p>
          <a:endParaRPr lang="en-US"/>
        </a:p>
      </dgm:t>
    </dgm:pt>
    <dgm:pt modelId="{9E3A09E9-653E-4506-BE31-7B065DE123F8}">
      <dgm:prSet/>
      <dgm:spPr/>
      <dgm:t>
        <a:bodyPr/>
        <a:lstStyle/>
        <a:p>
          <a:r>
            <a:rPr lang="en-IN"/>
            <a:t>Using Job portals to find candidate.</a:t>
          </a:r>
          <a:endParaRPr lang="en-US"/>
        </a:p>
      </dgm:t>
    </dgm:pt>
    <dgm:pt modelId="{A1D3CD48-79FF-4D16-9452-B995676E04E3}" type="sibTrans" cxnId="{ECEC7AD8-DACD-4DAD-8109-DCB2A56980A4}">
      <dgm:prSet/>
      <dgm:spPr/>
      <dgm:t>
        <a:bodyPr/>
        <a:lstStyle/>
        <a:p>
          <a:endParaRPr lang="en-US"/>
        </a:p>
      </dgm:t>
    </dgm:pt>
    <dgm:pt modelId="{9A144D1E-AEAE-4DA7-AF97-854143BA3C1E}" type="parTrans" cxnId="{ECEC7AD8-DACD-4DAD-8109-DCB2A56980A4}">
      <dgm:prSet/>
      <dgm:spPr/>
      <dgm:t>
        <a:bodyPr/>
        <a:lstStyle/>
        <a:p>
          <a:endParaRPr lang="en-US"/>
        </a:p>
      </dgm:t>
    </dgm:pt>
    <dgm:pt modelId="{A9A6FAF7-73C0-4094-93E7-4E9B9FC73A00}">
      <dgm:prSet/>
      <dgm:spPr/>
      <dgm:t>
        <a:bodyPr/>
        <a:lstStyle/>
        <a:p>
          <a:r>
            <a:rPr lang="en-IN"/>
            <a:t>From this internship I get a good insight about HR department.</a:t>
          </a:r>
          <a:endParaRPr lang="en-US"/>
        </a:p>
      </dgm:t>
    </dgm:pt>
    <dgm:pt modelId="{75310F60-3B19-423A-A201-742EA6D73BF7}" type="sibTrans" cxnId="{9CFAA046-E439-4795-B16D-DCD99AE8714C}">
      <dgm:prSet/>
      <dgm:spPr/>
      <dgm:t>
        <a:bodyPr/>
        <a:lstStyle/>
        <a:p>
          <a:endParaRPr lang="en-US"/>
        </a:p>
      </dgm:t>
    </dgm:pt>
    <dgm:pt modelId="{61FB670B-3322-49C1-890F-F9E0B845A24E}" type="parTrans" cxnId="{9CFAA046-E439-4795-B16D-DCD99AE8714C}">
      <dgm:prSet/>
      <dgm:spPr/>
      <dgm:t>
        <a:bodyPr/>
        <a:lstStyle/>
        <a:p>
          <a:endParaRPr lang="en-US"/>
        </a:p>
      </dgm:t>
    </dgm:pt>
    <dgm:pt modelId="{86C7A6B8-EBBF-431F-8B88-21BE21124192}" type="pres">
      <dgm:prSet presAssocID="{84E98EDB-B0E5-42FA-9AAC-8AC7A40353F5}" presName="linearFlow" presStyleCnt="0">
        <dgm:presLayoutVars>
          <dgm:dir/>
          <dgm:animLvl val="lvl"/>
          <dgm:resizeHandles val="exact"/>
        </dgm:presLayoutVars>
      </dgm:prSet>
      <dgm:spPr/>
    </dgm:pt>
    <dgm:pt modelId="{C2AA17F8-ADAC-4C24-B21A-2172831BE58F}" type="pres">
      <dgm:prSet presAssocID="{A9A6FAF7-73C0-4094-93E7-4E9B9FC73A00}" presName="composite" presStyleCnt="0"/>
      <dgm:spPr/>
    </dgm:pt>
    <dgm:pt modelId="{6BBC61D7-E19B-44C2-9475-476AE4C1CE21}" type="pres">
      <dgm:prSet presAssocID="{A9A6FAF7-73C0-4094-93E7-4E9B9FC73A00}" presName="parentText" presStyleLbl="alignNode1" presStyleIdx="0" presStyleCnt="1">
        <dgm:presLayoutVars>
          <dgm:chMax val="1"/>
          <dgm:bulletEnabled val="1"/>
        </dgm:presLayoutVars>
      </dgm:prSet>
      <dgm:spPr/>
    </dgm:pt>
    <dgm:pt modelId="{EB63FA82-8973-4B49-B726-C68CF6C83168}" type="pres">
      <dgm:prSet presAssocID="{A9A6FAF7-73C0-4094-93E7-4E9B9FC73A00}" presName="descendantText" presStyleLbl="alignAcc1" presStyleIdx="0" presStyleCnt="1">
        <dgm:presLayoutVars>
          <dgm:bulletEnabled val="1"/>
        </dgm:presLayoutVars>
      </dgm:prSet>
      <dgm:spPr/>
    </dgm:pt>
  </dgm:ptLst>
  <dgm:cxnLst>
    <dgm:cxn modelId="{26C71F00-A384-43C3-B511-7E8150F153CC}" srcId="{A9A6FAF7-73C0-4094-93E7-4E9B9FC73A00}" destId="{84D70C8A-068D-4317-BA0B-88A3A37D53F2}" srcOrd="2" destOrd="0" parTransId="{5A9A22C9-10E1-4FC1-B1D3-D20C6449A690}" sibTransId="{3EC5369A-DCB0-461A-923F-D90D780D53A3}"/>
    <dgm:cxn modelId="{CD345E0F-2634-45D3-80CE-E1F6C248967D}" srcId="{A9A6FAF7-73C0-4094-93E7-4E9B9FC73A00}" destId="{4B7CA88A-5D6A-4636-B00D-B945A1F16A33}" srcOrd="4" destOrd="0" parTransId="{E5630488-24C1-49D8-9F80-8C6E73EFBC58}" sibTransId="{A06B0309-0FD6-454F-A470-73746AD68C96}"/>
    <dgm:cxn modelId="{DF661517-ED80-4FBA-BA55-DB7E434D33C7}" type="presOf" srcId="{345FEFE0-AD8F-49A2-BF25-79E2C0445FBD}" destId="{EB63FA82-8973-4B49-B726-C68CF6C83168}" srcOrd="0" destOrd="1" presId="urn:microsoft.com/office/officeart/2005/8/layout/chevron2"/>
    <dgm:cxn modelId="{613B6A1B-C4E3-48FD-82DF-2DD699F1E725}" type="presOf" srcId="{84E98EDB-B0E5-42FA-9AAC-8AC7A40353F5}" destId="{86C7A6B8-EBBF-431F-8B88-21BE21124192}" srcOrd="0" destOrd="0" presId="urn:microsoft.com/office/officeart/2005/8/layout/chevron2"/>
    <dgm:cxn modelId="{A0F9962B-727C-421F-BC63-95362C62DEFC}" type="presOf" srcId="{E4B30825-5F21-41AD-BB57-470B1CC0D213}" destId="{EB63FA82-8973-4B49-B726-C68CF6C83168}" srcOrd="0" destOrd="3" presId="urn:microsoft.com/office/officeart/2005/8/layout/chevron2"/>
    <dgm:cxn modelId="{0B84B537-2769-419E-9EC4-6E92AE13CD3C}" srcId="{A9A6FAF7-73C0-4094-93E7-4E9B9FC73A00}" destId="{345FEFE0-AD8F-49A2-BF25-79E2C0445FBD}" srcOrd="1" destOrd="0" parTransId="{6B675322-9ED8-47D8-866B-D42E58DC9949}" sibTransId="{387369A7-6976-416A-8714-0CCD26A7CBAF}"/>
    <dgm:cxn modelId="{83795638-E154-42F4-BEF5-84CE4B5BF1CA}" type="presOf" srcId="{9E3A09E9-653E-4506-BE31-7B065DE123F8}" destId="{EB63FA82-8973-4B49-B726-C68CF6C83168}" srcOrd="0" destOrd="0" presId="urn:microsoft.com/office/officeart/2005/8/layout/chevron2"/>
    <dgm:cxn modelId="{651DCB63-2143-4745-AED9-D0631112CFEB}" type="presOf" srcId="{696DB5F6-C528-47A2-BF65-E3C6E4EA2348}" destId="{EB63FA82-8973-4B49-B726-C68CF6C83168}" srcOrd="0" destOrd="5" presId="urn:microsoft.com/office/officeart/2005/8/layout/chevron2"/>
    <dgm:cxn modelId="{9CFAA046-E439-4795-B16D-DCD99AE8714C}" srcId="{84E98EDB-B0E5-42FA-9AAC-8AC7A40353F5}" destId="{A9A6FAF7-73C0-4094-93E7-4E9B9FC73A00}" srcOrd="0" destOrd="0" parTransId="{61FB670B-3322-49C1-890F-F9E0B845A24E}" sibTransId="{75310F60-3B19-423A-A201-742EA6D73BF7}"/>
    <dgm:cxn modelId="{FDE75074-7BCB-4AD4-BD03-C2E75D824FB6}" type="presOf" srcId="{84D70C8A-068D-4317-BA0B-88A3A37D53F2}" destId="{EB63FA82-8973-4B49-B726-C68CF6C83168}" srcOrd="0" destOrd="2" presId="urn:microsoft.com/office/officeart/2005/8/layout/chevron2"/>
    <dgm:cxn modelId="{90E30558-A044-4F2C-A71D-1C563BB2875B}" srcId="{A9A6FAF7-73C0-4094-93E7-4E9B9FC73A00}" destId="{E4B30825-5F21-41AD-BB57-470B1CC0D213}" srcOrd="3" destOrd="0" parTransId="{5CA7C8E6-9832-4456-947D-5AC4C4596979}" sibTransId="{6574BD5D-5C33-4A41-90D5-0ED495AE1366}"/>
    <dgm:cxn modelId="{994C5E92-F7F7-4430-B810-B688402DC8E7}" srcId="{A9A6FAF7-73C0-4094-93E7-4E9B9FC73A00}" destId="{83763133-E13B-406A-87BD-581A3583B4F9}" srcOrd="6" destOrd="0" parTransId="{23BFD12D-E9FF-420F-B13F-0168EA25D2BD}" sibTransId="{18975F37-1A73-41B8-9532-A1E03623A400}"/>
    <dgm:cxn modelId="{9E2091C1-DA07-4517-AF1D-B0080A8D066F}" type="presOf" srcId="{A9A6FAF7-73C0-4094-93E7-4E9B9FC73A00}" destId="{6BBC61D7-E19B-44C2-9475-476AE4C1CE21}" srcOrd="0" destOrd="0" presId="urn:microsoft.com/office/officeart/2005/8/layout/chevron2"/>
    <dgm:cxn modelId="{A3B883C4-E19B-43BE-9794-F1B304056337}" type="presOf" srcId="{4B7CA88A-5D6A-4636-B00D-B945A1F16A33}" destId="{EB63FA82-8973-4B49-B726-C68CF6C83168}" srcOrd="0" destOrd="4" presId="urn:microsoft.com/office/officeart/2005/8/layout/chevron2"/>
    <dgm:cxn modelId="{1612B5C9-AFE4-4607-9D31-83310F66B41B}" srcId="{A9A6FAF7-73C0-4094-93E7-4E9B9FC73A00}" destId="{696DB5F6-C528-47A2-BF65-E3C6E4EA2348}" srcOrd="5" destOrd="0" parTransId="{506A273D-3307-4B3B-8ACF-0268DEF68DE6}" sibTransId="{8CD11DCC-A485-4B55-84A1-1462CED10F5A}"/>
    <dgm:cxn modelId="{ECEC7AD8-DACD-4DAD-8109-DCB2A56980A4}" srcId="{A9A6FAF7-73C0-4094-93E7-4E9B9FC73A00}" destId="{9E3A09E9-653E-4506-BE31-7B065DE123F8}" srcOrd="0" destOrd="0" parTransId="{9A144D1E-AEAE-4DA7-AF97-854143BA3C1E}" sibTransId="{A1D3CD48-79FF-4D16-9452-B995676E04E3}"/>
    <dgm:cxn modelId="{A9A024F5-B3CE-4691-94DE-2B1562A39B27}" type="presOf" srcId="{83763133-E13B-406A-87BD-581A3583B4F9}" destId="{EB63FA82-8973-4B49-B726-C68CF6C83168}" srcOrd="0" destOrd="6" presId="urn:microsoft.com/office/officeart/2005/8/layout/chevron2"/>
    <dgm:cxn modelId="{4ED2B5F8-409B-408E-9D7B-3ABB90FF89E8}" type="presParOf" srcId="{86C7A6B8-EBBF-431F-8B88-21BE21124192}" destId="{C2AA17F8-ADAC-4C24-B21A-2172831BE58F}" srcOrd="0" destOrd="0" presId="urn:microsoft.com/office/officeart/2005/8/layout/chevron2"/>
    <dgm:cxn modelId="{57B54189-EA42-4ED1-B421-EDAF25A204A9}" type="presParOf" srcId="{C2AA17F8-ADAC-4C24-B21A-2172831BE58F}" destId="{6BBC61D7-E19B-44C2-9475-476AE4C1CE21}" srcOrd="0" destOrd="0" presId="urn:microsoft.com/office/officeart/2005/8/layout/chevron2"/>
    <dgm:cxn modelId="{023CBE97-E641-4EB9-BBBE-7F8297FDFAA7}" type="presParOf" srcId="{C2AA17F8-ADAC-4C24-B21A-2172831BE58F}" destId="{EB63FA82-8973-4B49-B726-C68CF6C831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16CB-7806-413E-B7F3-4064D88493D8}">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D579-7769-4635-8EEB-CEE6C972694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7254E-EBD2-47F8-91E7-C0BE4990E77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Employee satisfaction is the favorableness or un-favorableness with which the employee views his work. It expresses the amount of agreement between one’s expectation of the job and there wards that the job provides.</a:t>
          </a:r>
        </a:p>
      </dsp:txBody>
      <dsp:txXfrm>
        <a:off x="1057183" y="1805"/>
        <a:ext cx="9458416" cy="915310"/>
      </dsp:txXfrm>
    </dsp:sp>
    <dsp:sp modelId="{B834FF2C-FB01-4152-B087-D3F321674A93}">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B674B-9B62-43EC-897A-E0361F32381D}">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45CB8E-0BEF-4664-8430-E8F9CB1B132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Employee satisfaction is looked at in areas such as management, understanding of mission and vision, empowerment, teamwork, communication and coworker interaction. </a:t>
          </a:r>
        </a:p>
      </dsp:txBody>
      <dsp:txXfrm>
        <a:off x="1057183" y="1145944"/>
        <a:ext cx="9458416" cy="915310"/>
      </dsp:txXfrm>
    </dsp:sp>
    <dsp:sp modelId="{CDE22DDF-310A-4B4B-862C-67215AC6A449}">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82228-66DD-4F7C-9657-BA321FF8482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756FF-58AF-4DFA-8677-6D7E9F50D3F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Employee satisfaction is essential for employee retention. Organizations need to retain deserving and talented employees for long term growth and success.</a:t>
          </a:r>
        </a:p>
      </dsp:txBody>
      <dsp:txXfrm>
        <a:off x="1057183" y="2290082"/>
        <a:ext cx="9458416" cy="915310"/>
      </dsp:txXfrm>
    </dsp:sp>
    <dsp:sp modelId="{943803FB-AD83-4804-BE54-9742014DBC57}">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10B4A-6258-4F16-952C-34602C54A24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84F142-3152-4CBF-A4B5-0968C2F0969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Employee satisfaction surveys will tell you the way workers feel regarding their work surroundings, whether or not they area unit pleased with operating for the corporate, that affects their well-being, and what their personal recommendations area unit for resolution existing issues</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C1A33-7C0C-4BD5-BB68-FF80C50E3B2A}">
      <dsp:nvSpPr>
        <dsp:cNvPr id="0" name=""/>
        <dsp:cNvSpPr/>
      </dsp:nvSpPr>
      <dsp:spPr>
        <a:xfrm>
          <a:off x="0" y="6488"/>
          <a:ext cx="10515600" cy="1432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kern="1200"/>
            <a:t>Some key factors which affect the satisfaction level of employee are</a:t>
          </a:r>
          <a:endParaRPr lang="en-US" sz="3600" kern="1200"/>
        </a:p>
      </dsp:txBody>
      <dsp:txXfrm>
        <a:off x="69908" y="76396"/>
        <a:ext cx="10375784" cy="1292264"/>
      </dsp:txXfrm>
    </dsp:sp>
    <dsp:sp modelId="{C62C0D8A-DBF8-4804-89F5-89BBFBDA3C40}">
      <dsp:nvSpPr>
        <dsp:cNvPr id="0" name=""/>
        <dsp:cNvSpPr/>
      </dsp:nvSpPr>
      <dsp:spPr>
        <a:xfrm>
          <a:off x="0" y="1438568"/>
          <a:ext cx="10515600"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1" kern="1200"/>
            <a:t>Working conditions</a:t>
          </a:r>
          <a:endParaRPr lang="en-US" sz="2800" kern="1200"/>
        </a:p>
        <a:p>
          <a:pPr marL="285750" lvl="1" indent="-285750" algn="l" defTabSz="1244600">
            <a:lnSpc>
              <a:spcPct val="90000"/>
            </a:lnSpc>
            <a:spcBef>
              <a:spcPct val="0"/>
            </a:spcBef>
            <a:spcAft>
              <a:spcPct val="20000"/>
            </a:spcAft>
            <a:buChar char="•"/>
          </a:pPr>
          <a:r>
            <a:rPr lang="en-US" sz="2800" b="1" kern="1200"/>
            <a:t>Opportunity for Improvement</a:t>
          </a:r>
          <a:endParaRPr lang="en-US" sz="2800" kern="1200"/>
        </a:p>
        <a:p>
          <a:pPr marL="285750" lvl="1" indent="-285750" algn="l" defTabSz="1244600">
            <a:lnSpc>
              <a:spcPct val="90000"/>
            </a:lnSpc>
            <a:spcBef>
              <a:spcPct val="0"/>
            </a:spcBef>
            <a:spcAft>
              <a:spcPct val="20000"/>
            </a:spcAft>
            <a:buChar char="•"/>
          </a:pPr>
          <a:r>
            <a:rPr lang="en-US" sz="2800" b="1" kern="1200"/>
            <a:t>Workload and Level of Stress</a:t>
          </a:r>
          <a:endParaRPr lang="en-US" sz="2800" kern="1200"/>
        </a:p>
        <a:p>
          <a:pPr marL="285750" lvl="1" indent="-285750" algn="l" defTabSz="1244600">
            <a:lnSpc>
              <a:spcPct val="90000"/>
            </a:lnSpc>
            <a:spcBef>
              <a:spcPct val="0"/>
            </a:spcBef>
            <a:spcAft>
              <a:spcPct val="20000"/>
            </a:spcAft>
            <a:buChar char="•"/>
          </a:pPr>
          <a:r>
            <a:rPr lang="en-IN" sz="2800" b="1" kern="1200"/>
            <a:t>Relationship with co-workers</a:t>
          </a:r>
          <a:endParaRPr lang="en-US" sz="2800" kern="1200"/>
        </a:p>
        <a:p>
          <a:pPr marL="285750" lvl="1" indent="-285750" algn="l" defTabSz="1244600">
            <a:lnSpc>
              <a:spcPct val="90000"/>
            </a:lnSpc>
            <a:spcBef>
              <a:spcPct val="0"/>
            </a:spcBef>
            <a:spcAft>
              <a:spcPct val="20000"/>
            </a:spcAft>
            <a:buChar char="•"/>
          </a:pPr>
          <a:r>
            <a:rPr lang="en-IN" sz="2800" b="1" kern="1200"/>
            <a:t>Relationship with management</a:t>
          </a:r>
          <a:endParaRPr lang="en-US" sz="2800" kern="1200"/>
        </a:p>
        <a:p>
          <a:pPr marL="285750" lvl="1" indent="-285750" algn="l" defTabSz="1244600">
            <a:lnSpc>
              <a:spcPct val="90000"/>
            </a:lnSpc>
            <a:spcBef>
              <a:spcPct val="0"/>
            </a:spcBef>
            <a:spcAft>
              <a:spcPct val="20000"/>
            </a:spcAft>
            <a:buChar char="•"/>
          </a:pPr>
          <a:r>
            <a:rPr lang="en-IN" sz="2800" b="1" kern="1200"/>
            <a:t>Support and guidance</a:t>
          </a:r>
          <a:endParaRPr lang="en-US" sz="2800" kern="1200"/>
        </a:p>
      </dsp:txBody>
      <dsp:txXfrm>
        <a:off x="0" y="1438568"/>
        <a:ext cx="10515600" cy="2906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C6E1-CE07-4611-9CAA-C60A664B3A2E}">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85FB8-E137-451C-84D5-BE127DD7D50C}">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Employee satisfaction is the tool used to understand if the employees are happy and comfortable and accomplishing their desires and needs at work. </a:t>
          </a:r>
        </a:p>
      </dsp:txBody>
      <dsp:txXfrm>
        <a:off x="559800" y="3022743"/>
        <a:ext cx="4320000" cy="720000"/>
      </dsp:txXfrm>
    </dsp:sp>
    <dsp:sp modelId="{751532D0-1CF9-4247-8BA3-334F45A46EDA}">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6175B-B256-45B8-BD78-87CCAFABF06A}">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From the study we found that employees are satisfied with regards to the factors like good coworkers, getting opportunities to learn and guidance from supervisor.</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87B45-1CF7-41F0-B32E-B0BF97DF1315}">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B9FF2-4C6C-455B-BF97-E6990444AB4D}">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Time limitation was a factor in the study. </a:t>
          </a:r>
        </a:p>
        <a:p>
          <a:pPr marL="0" lvl="0" indent="0" algn="ctr" defTabSz="622300">
            <a:lnSpc>
              <a:spcPct val="100000"/>
            </a:lnSpc>
            <a:spcBef>
              <a:spcPct val="0"/>
            </a:spcBef>
            <a:spcAft>
              <a:spcPct val="35000"/>
            </a:spcAft>
            <a:buNone/>
          </a:pPr>
          <a:r>
            <a:rPr lang="en-US" sz="1400" kern="1200" dirty="0"/>
            <a:t>Small sample size due to non participation </a:t>
          </a:r>
          <a:r>
            <a:rPr lang="en-US" sz="1400" kern="1200"/>
            <a:t>of employees.  </a:t>
          </a:r>
          <a:endParaRPr lang="en-US" sz="1400" kern="1200" dirty="0"/>
        </a:p>
      </dsp:txBody>
      <dsp:txXfrm>
        <a:off x="559800" y="3022743"/>
        <a:ext cx="4320000" cy="720000"/>
      </dsp:txXfrm>
    </dsp:sp>
    <dsp:sp modelId="{60BB5B9E-412F-4ADE-BB30-111B64CB3F5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60EC2-7D2E-45D4-8C18-4AB30C3398E7}">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Analysis is done from the answers given by the employees so there might be some bias from the employee side that they need to give socially acceptable answer. </a:t>
          </a:r>
        </a:p>
      </dsp:txBody>
      <dsp:txXfrm>
        <a:off x="5635800" y="3022743"/>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C61D7-E19B-44C2-9475-476AE4C1CE21}">
      <dsp:nvSpPr>
        <dsp:cNvPr id="0" name=""/>
        <dsp:cNvSpPr/>
      </dsp:nvSpPr>
      <dsp:spPr>
        <a:xfrm rot="5400000">
          <a:off x="-552688" y="552688"/>
          <a:ext cx="3684588" cy="25792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a:t>From this internship I get a good insight about HR department.</a:t>
          </a:r>
          <a:endParaRPr lang="en-US" sz="2200" kern="1200"/>
        </a:p>
      </dsp:txBody>
      <dsp:txXfrm rot="-5400000">
        <a:off x="1" y="1289606"/>
        <a:ext cx="2579211" cy="1105377"/>
      </dsp:txXfrm>
    </dsp:sp>
    <dsp:sp modelId="{EB63FA82-8973-4B49-B726-C68CF6C83168}">
      <dsp:nvSpPr>
        <dsp:cNvPr id="0" name=""/>
        <dsp:cNvSpPr/>
      </dsp:nvSpPr>
      <dsp:spPr>
        <a:xfrm rot="5400000">
          <a:off x="4668233" y="-2089022"/>
          <a:ext cx="2394982" cy="657302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IN" sz="1900" kern="1200"/>
            <a:t>Using Job portals to find candidate.</a:t>
          </a:r>
          <a:endParaRPr lang="en-US" sz="1900" kern="1200"/>
        </a:p>
        <a:p>
          <a:pPr marL="171450" lvl="1" indent="-171450" algn="l" defTabSz="844550">
            <a:lnSpc>
              <a:spcPct val="90000"/>
            </a:lnSpc>
            <a:spcBef>
              <a:spcPct val="0"/>
            </a:spcBef>
            <a:spcAft>
              <a:spcPct val="15000"/>
            </a:spcAft>
            <a:buChar char="•"/>
          </a:pPr>
          <a:r>
            <a:rPr lang="en-IN" sz="1900" kern="1200"/>
            <a:t>Candidate screening and shortlisting.</a:t>
          </a:r>
          <a:endParaRPr lang="en-US" sz="1900" kern="1200"/>
        </a:p>
        <a:p>
          <a:pPr marL="171450" lvl="1" indent="-171450" algn="l" defTabSz="844550">
            <a:lnSpc>
              <a:spcPct val="90000"/>
            </a:lnSpc>
            <a:spcBef>
              <a:spcPct val="0"/>
            </a:spcBef>
            <a:spcAft>
              <a:spcPct val="15000"/>
            </a:spcAft>
            <a:buChar char="•"/>
          </a:pPr>
          <a:r>
            <a:rPr lang="en-IN" sz="1900" kern="1200"/>
            <a:t>Pre-employment medical check-up.</a:t>
          </a:r>
          <a:endParaRPr lang="en-US" sz="1900" kern="1200"/>
        </a:p>
        <a:p>
          <a:pPr marL="171450" lvl="1" indent="-171450" algn="l" defTabSz="844550">
            <a:lnSpc>
              <a:spcPct val="90000"/>
            </a:lnSpc>
            <a:spcBef>
              <a:spcPct val="0"/>
            </a:spcBef>
            <a:spcAft>
              <a:spcPct val="15000"/>
            </a:spcAft>
            <a:buChar char="•"/>
          </a:pPr>
          <a:r>
            <a:rPr lang="en-IN" sz="1900" kern="1200"/>
            <a:t>Joining of candidate</a:t>
          </a:r>
          <a:endParaRPr lang="en-US" sz="1900" kern="1200"/>
        </a:p>
        <a:p>
          <a:pPr marL="171450" lvl="1" indent="-171450" algn="l" defTabSz="844550">
            <a:lnSpc>
              <a:spcPct val="90000"/>
            </a:lnSpc>
            <a:spcBef>
              <a:spcPct val="0"/>
            </a:spcBef>
            <a:spcAft>
              <a:spcPct val="15000"/>
            </a:spcAft>
            <a:buChar char="•"/>
          </a:pPr>
          <a:r>
            <a:rPr lang="en-IN" sz="1900" kern="1200"/>
            <a:t>Auditing the files of employees.</a:t>
          </a:r>
          <a:endParaRPr lang="en-US" sz="1900" kern="1200"/>
        </a:p>
        <a:p>
          <a:pPr marL="171450" lvl="1" indent="-171450" algn="l" defTabSz="844550">
            <a:lnSpc>
              <a:spcPct val="90000"/>
            </a:lnSpc>
            <a:spcBef>
              <a:spcPct val="0"/>
            </a:spcBef>
            <a:spcAft>
              <a:spcPct val="15000"/>
            </a:spcAft>
            <a:buChar char="•"/>
          </a:pPr>
          <a:r>
            <a:rPr lang="en-IN" sz="1900" kern="1200"/>
            <a:t>Using the HRIS portal.</a:t>
          </a:r>
          <a:endParaRPr lang="en-US" sz="1900" kern="1200"/>
        </a:p>
        <a:p>
          <a:pPr marL="171450" lvl="1" indent="-171450" algn="l" defTabSz="844550">
            <a:lnSpc>
              <a:spcPct val="90000"/>
            </a:lnSpc>
            <a:spcBef>
              <a:spcPct val="0"/>
            </a:spcBef>
            <a:spcAft>
              <a:spcPct val="15000"/>
            </a:spcAft>
            <a:buChar char="•"/>
          </a:pPr>
          <a:r>
            <a:rPr lang="en-IN" sz="1900" kern="1200"/>
            <a:t>Using the HMIS portal.</a:t>
          </a:r>
          <a:endParaRPr lang="en-US" sz="1900" kern="1200"/>
        </a:p>
      </dsp:txBody>
      <dsp:txXfrm rot="-5400000">
        <a:off x="2579212" y="116912"/>
        <a:ext cx="6456113" cy="21611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22-06-2022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22-06-2022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22-06-2022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22-06-2022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22-06-2022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22-06-2022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22-06-2022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22-06-2022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22-06-2022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22-06-2022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22-06-2022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22-06-2022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38955" y="984526"/>
            <a:ext cx="4900144" cy="2736965"/>
          </a:xfrm>
        </p:spPr>
        <p:txBody>
          <a:bodyPr anchor="t">
            <a:normAutofit/>
          </a:bodyPr>
          <a:lstStyle/>
          <a:p>
            <a:pPr algn="l"/>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A study on Job satisfaction among employees of BLK Max super specialty hospital New Delhi.</a:t>
            </a:r>
            <a:br>
              <a:rPr lang="en-US" sz="3000" dirty="0">
                <a:effectLst/>
                <a:latin typeface="Calibri" panose="020F0502020204030204" pitchFamily="34" charset="0"/>
                <a:ea typeface="Calibri" panose="020F0502020204030204" pitchFamily="34" charset="0"/>
                <a:cs typeface="Times New Roman" panose="02020603050405020304" pitchFamily="18" charset="0"/>
              </a:rPr>
            </a:br>
            <a:br>
              <a:rPr lang="en-US" sz="3000" dirty="0">
                <a:effectLst/>
                <a:latin typeface="Calibri" panose="020F0502020204030204" pitchFamily="34" charset="0"/>
                <a:ea typeface="Calibri" panose="020F0502020204030204" pitchFamily="34" charset="0"/>
                <a:cs typeface="Times New Roman" panose="02020603050405020304" pitchFamily="18" charset="0"/>
              </a:rPr>
            </a:br>
            <a:endParaRPr lang="en-IN" sz="30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195856" y="4769708"/>
            <a:ext cx="4900143" cy="1672508"/>
          </a:xfrm>
        </p:spPr>
        <p:txBody>
          <a:bodyPr anchor="b">
            <a:normAutofit/>
          </a:bodyPr>
          <a:lstStyle/>
          <a:p>
            <a:pPr algn="l"/>
            <a:r>
              <a:rPr lang="en-IN" sz="1800" dirty="0"/>
              <a:t>Name-Suman Patel</a:t>
            </a:r>
          </a:p>
          <a:p>
            <a:pPr algn="l"/>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Enroll No.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PG/20/089</a:t>
            </a:r>
            <a:endParaRPr lang="en-IN" sz="1800" dirty="0"/>
          </a:p>
          <a:p>
            <a:pPr algn="l"/>
            <a:r>
              <a:rPr lang="en-IN" sz="1800" dirty="0"/>
              <a:t>Faculty Mentor-</a:t>
            </a:r>
            <a:r>
              <a:rPr lang="en-IN" sz="1800" dirty="0" err="1"/>
              <a:t>Dr.</a:t>
            </a:r>
            <a:r>
              <a:rPr lang="en-IN" sz="1800" dirty="0"/>
              <a:t> Nitish Dogra</a:t>
            </a:r>
          </a:p>
          <a:p>
            <a:pPr algn="l"/>
            <a:r>
              <a:rPr lang="en-IN" sz="1800" dirty="0"/>
              <a:t>IIHMR Delhi</a:t>
            </a:r>
          </a:p>
        </p:txBody>
      </p:sp>
      <p:grpSp>
        <p:nvGrpSpPr>
          <p:cNvPr id="11"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0600" y="6492240"/>
            <a:ext cx="1871749" cy="365125"/>
          </a:xfrm>
        </p:spPr>
        <p:txBody>
          <a:bodyPr>
            <a:normAutofit/>
          </a:bodyPr>
          <a:lstStyle/>
          <a:p>
            <a:pPr>
              <a:spcAft>
                <a:spcPts val="600"/>
              </a:spcAft>
            </a:pPr>
            <a:fld id="{26AD20E6-394B-4DF0-96A5-9647FF39C943}" type="slidenum">
              <a:rPr lang="en-IN" dirty="0" smtClean="0"/>
              <a:pPr>
                <a:spcAft>
                  <a:spcPts val="600"/>
                </a:spcAft>
              </a:pPr>
              <a:t>1</a:t>
            </a:fld>
            <a:endParaRPr lang="en-IN" dirty="0"/>
          </a:p>
        </p:txBody>
      </p:sp>
      <p:sp>
        <p:nvSpPr>
          <p:cNvPr id="14"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0DC68B-468E-7243-4CF4-00DF7BE8C241}"/>
              </a:ext>
            </a:extLst>
          </p:cNvPr>
          <p:cNvPicPr>
            <a:picLocks noChangeAspect="1"/>
          </p:cNvPicPr>
          <p:nvPr/>
        </p:nvPicPr>
        <p:blipFill rotWithShape="1">
          <a:blip r:embed="rId2">
            <a:extLst>
              <a:ext uri="{28A0092B-C50C-407E-A947-70E740481C1C}">
                <a14:useLocalDpi xmlns:a14="http://schemas.microsoft.com/office/drawing/2010/main" val="0"/>
              </a:ext>
            </a:extLst>
          </a:blip>
          <a:srcRect t="35616" b="32123"/>
          <a:stretch/>
        </p:blipFill>
        <p:spPr>
          <a:xfrm>
            <a:off x="404827" y="241565"/>
            <a:ext cx="2377516" cy="777172"/>
          </a:xfrm>
          <a:prstGeom prst="rect">
            <a:avLst/>
          </a:prstGeom>
        </p:spPr>
      </p:pic>
      <p:sp>
        <p:nvSpPr>
          <p:cNvPr id="23"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100" y="628327"/>
            <a:ext cx="3551644" cy="1804007"/>
          </a:xfrm>
          <a:prstGeom prst="rect">
            <a:avLst/>
          </a:prstGeom>
        </p:spPr>
      </p:pic>
      <p:pic>
        <p:nvPicPr>
          <p:cNvPr id="9" name="Picture 50" descr="A picture containing tower, city, highway&#10;&#10;Description automatically generated">
            <a:extLst>
              <a:ext uri="{FF2B5EF4-FFF2-40B4-BE49-F238E27FC236}">
                <a16:creationId xmlns:a16="http://schemas.microsoft.com/office/drawing/2014/main" id="{5427A476-EF9F-9884-069F-3E343AD98AB6}"/>
              </a:ext>
            </a:extLst>
          </p:cNvPr>
          <p:cNvPicPr>
            <a:picLocks noChangeAspect="1"/>
          </p:cNvPicPr>
          <p:nvPr/>
        </p:nvPicPr>
        <p:blipFill>
          <a:blip r:embed="rId4"/>
          <a:stretch>
            <a:fillRect/>
          </a:stretch>
        </p:blipFill>
        <p:spPr>
          <a:xfrm>
            <a:off x="6858000" y="3433304"/>
            <a:ext cx="4838699" cy="3011003"/>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solidFill>
                  <a:schemeClr val="accent1">
                    <a:lumMod val="50000"/>
                  </a:schemeClr>
                </a:solidFill>
              </a:rPr>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7043350" y="2031999"/>
            <a:ext cx="4310449" cy="4144964"/>
          </a:xfrm>
        </p:spPr>
        <p:txBody>
          <a:bodyPr vert="horz" lIns="91440" tIns="45720" rIns="91440" bIns="45720" rtlCol="0" anchor="t">
            <a:normAutofit/>
          </a:bodyPr>
          <a:lstStyle/>
          <a:p>
            <a:r>
              <a:rPr lang="en-IN" sz="2000" dirty="0">
                <a:ea typeface="+mn-lt"/>
                <a:cs typeface="+mn-lt"/>
              </a:rPr>
              <a:t>Result from the study shows that 40% employees that learned new skills in this position were very happy, 45% were happy about the skills they got to learn and 12% were neutral about it. </a:t>
            </a:r>
            <a:endParaRPr lang="en-IN" sz="2000">
              <a:cs typeface="Calibri"/>
            </a:endParaRP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a:extLst>
              <a:ext uri="{FF2B5EF4-FFF2-40B4-BE49-F238E27FC236}">
                <a16:creationId xmlns:a16="http://schemas.microsoft.com/office/drawing/2014/main" id="{7620E93A-AB03-6BE5-A428-581EE5BB1423}"/>
              </a:ext>
            </a:extLst>
          </p:cNvPr>
          <p:cNvGraphicFramePr/>
          <p:nvPr>
            <p:extLst>
              <p:ext uri="{D42A27DB-BD31-4B8C-83A1-F6EECF244321}">
                <p14:modId xmlns:p14="http://schemas.microsoft.com/office/powerpoint/2010/main" val="2867217738"/>
              </p:ext>
            </p:extLst>
          </p:nvPr>
        </p:nvGraphicFramePr>
        <p:xfrm>
          <a:off x="1070918" y="2031999"/>
          <a:ext cx="5725297" cy="3940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solidFill>
                  <a:schemeClr val="accent1">
                    <a:lumMod val="50000"/>
                  </a:schemeClr>
                </a:solidFill>
              </a:rPr>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38200" y="4851399"/>
            <a:ext cx="10515600" cy="1325564"/>
          </a:xfrm>
        </p:spPr>
        <p:txBody>
          <a:bodyPr vert="horz" lIns="91440" tIns="45720" rIns="91440" bIns="45720" rtlCol="0" anchor="t">
            <a:normAutofit fontScale="70000" lnSpcReduction="20000"/>
          </a:bodyPr>
          <a:lstStyle/>
          <a:p>
            <a:r>
              <a:rPr lang="en-IN" dirty="0">
                <a:ea typeface="+mn-lt"/>
                <a:cs typeface="+mn-lt"/>
              </a:rPr>
              <a:t>32% of the employees were very happy about the co-workers and teamwork between the teammates, 47% were happy and 18% were neutral about it. </a:t>
            </a:r>
            <a:endParaRPr lang="en-IN">
              <a:ea typeface="+mn-lt"/>
              <a:cs typeface="+mn-lt"/>
            </a:endParaRPr>
          </a:p>
          <a:p>
            <a:r>
              <a:rPr lang="en-IN" dirty="0">
                <a:ea typeface="+mn-lt"/>
                <a:cs typeface="+mn-lt"/>
              </a:rPr>
              <a:t>When we ask the employees if they will recommend this hospital as good place to work 17% said they will definitely recommend, 48% said they will recommend and 27% were neutral about it. </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64"/>
            <a:ext cx="2469591" cy="1162434"/>
          </a:xfrm>
          <a:prstGeom prst="rect">
            <a:avLst/>
          </a:prstGeom>
        </p:spPr>
      </p:pic>
      <p:graphicFrame>
        <p:nvGraphicFramePr>
          <p:cNvPr id="7" name="Chart 6">
            <a:extLst>
              <a:ext uri="{FF2B5EF4-FFF2-40B4-BE49-F238E27FC236}">
                <a16:creationId xmlns:a16="http://schemas.microsoft.com/office/drawing/2014/main" id="{FF443ECE-3E38-92FC-6429-7093063F3BB3}"/>
              </a:ext>
            </a:extLst>
          </p:cNvPr>
          <p:cNvGraphicFramePr/>
          <p:nvPr>
            <p:extLst>
              <p:ext uri="{D42A27DB-BD31-4B8C-83A1-F6EECF244321}">
                <p14:modId xmlns:p14="http://schemas.microsoft.com/office/powerpoint/2010/main" val="233321126"/>
              </p:ext>
            </p:extLst>
          </p:nvPr>
        </p:nvGraphicFramePr>
        <p:xfrm>
          <a:off x="906162" y="1545430"/>
          <a:ext cx="4950942" cy="321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A47BCF7-2C18-8F0F-A656-E955704C0A68}"/>
              </a:ext>
            </a:extLst>
          </p:cNvPr>
          <p:cNvGraphicFramePr/>
          <p:nvPr>
            <p:extLst>
              <p:ext uri="{D42A27DB-BD31-4B8C-83A1-F6EECF244321}">
                <p14:modId xmlns:p14="http://schemas.microsoft.com/office/powerpoint/2010/main" val="4073783292"/>
              </p:ext>
            </p:extLst>
          </p:nvPr>
        </p:nvGraphicFramePr>
        <p:xfrm>
          <a:off x="6573795" y="1545430"/>
          <a:ext cx="4652319" cy="3216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6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solidFill>
                  <a:schemeClr val="accent1">
                    <a:lumMod val="50000"/>
                  </a:schemeClr>
                </a:solidFill>
              </a:rPr>
              <a:t>Discussion</a:t>
            </a:r>
          </a:p>
        </p:txBody>
      </p:sp>
      <p:graphicFrame>
        <p:nvGraphicFramePr>
          <p:cNvPr id="12" name="Content Placeholder 2">
            <a:extLst>
              <a:ext uri="{FF2B5EF4-FFF2-40B4-BE49-F238E27FC236}">
                <a16:creationId xmlns:a16="http://schemas.microsoft.com/office/drawing/2014/main" id="{AD4B2B1D-08FA-4463-BAAD-B8C043C3DE7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solidFill>
                  <a:schemeClr val="accent1">
                    <a:lumMod val="50000"/>
                  </a:schemeClr>
                </a:solidFill>
              </a:rPr>
              <a:t>Limitations of the Study</a:t>
            </a:r>
          </a:p>
        </p:txBody>
      </p:sp>
      <p:graphicFrame>
        <p:nvGraphicFramePr>
          <p:cNvPr id="8" name="Content Placeholder 2">
            <a:extLst>
              <a:ext uri="{FF2B5EF4-FFF2-40B4-BE49-F238E27FC236}">
                <a16:creationId xmlns:a16="http://schemas.microsoft.com/office/drawing/2014/main" id="{99070B73-F2EB-0610-A18B-F3D2F61CC4DE}"/>
              </a:ext>
            </a:extLst>
          </p:cNvPr>
          <p:cNvGraphicFramePr>
            <a:graphicFrameLocks noGrp="1"/>
          </p:cNvGraphicFramePr>
          <p:nvPr>
            <p:ph idx="1"/>
            <p:extLst>
              <p:ext uri="{D42A27DB-BD31-4B8C-83A1-F6EECF244321}">
                <p14:modId xmlns:p14="http://schemas.microsoft.com/office/powerpoint/2010/main" val="1563198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137034" y="609597"/>
            <a:ext cx="9392421" cy="1330841"/>
          </a:xfrm>
        </p:spPr>
        <p:txBody>
          <a:bodyPr>
            <a:normAutofit/>
          </a:bodyPr>
          <a:lstStyle/>
          <a:p>
            <a:pPr algn="ctr"/>
            <a:r>
              <a:rPr lang="en-IN" b="1" dirty="0">
                <a:solidFill>
                  <a:schemeClr val="accent1">
                    <a:lumMod val="50000"/>
                  </a:schemeClr>
                </a:solidFill>
              </a:rPr>
              <a:t>Conclusion</a:t>
            </a:r>
            <a:endParaRPr lang="en-IN" b="1" dirty="0">
              <a:solidFill>
                <a:schemeClr val="accent1">
                  <a:lumMod val="50000"/>
                </a:schemeClr>
              </a:solidFill>
              <a:cs typeface="Calibri Light" panose="020F0302020204030204"/>
            </a:endParaRP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137034" y="2198362"/>
            <a:ext cx="9396495" cy="3917773"/>
          </a:xfrm>
        </p:spPr>
        <p:txBody>
          <a:bodyPr vert="horz" lIns="91440" tIns="45720" rIns="91440" bIns="45720" rtlCol="0" anchor="t">
            <a:normAutofit/>
          </a:bodyPr>
          <a:lstStyle/>
          <a:p>
            <a:r>
              <a:rPr lang="en-IN" sz="1800" dirty="0">
                <a:ea typeface="+mn-lt"/>
                <a:cs typeface="+mn-lt"/>
              </a:rPr>
              <a:t>Employee satisfaction is very important from an organization point of view. As employee satisfaction can be directly linked to company performance. A satisfied employee will always be more efficient but dis satisfaction in job results into poor performance, absenteeism, job related stress and turnover. </a:t>
            </a:r>
            <a:endParaRPr lang="en-IN" sz="1800">
              <a:cs typeface="Calibri" panose="020F0502020204030204"/>
            </a:endParaRPr>
          </a:p>
          <a:p>
            <a:r>
              <a:rPr lang="en-IN" sz="1800" dirty="0">
                <a:ea typeface="+mn-lt"/>
                <a:cs typeface="+mn-lt"/>
              </a:rPr>
              <a:t> There are many factors that influence the employee satisfaction. In this study we selected few of the indicators that affect the satisfaction level. It is very important for the management to know what the employees are think about the organization and what are the challenges they are facing. By understanding this management can take necessary steps to improve the satisfaction level. </a:t>
            </a:r>
            <a:endParaRPr lang="en-IN" sz="1800">
              <a:cs typeface="Calibri"/>
            </a:endParaRPr>
          </a:p>
          <a:p>
            <a:r>
              <a:rPr lang="en-IN" sz="1800" dirty="0">
                <a:ea typeface="+mn-lt"/>
                <a:cs typeface="+mn-lt"/>
              </a:rPr>
              <a:t>From the study it is found that the employees are satisfied with regards to the relationship with co-workers, the support they get from supervisor, the learning they get.</a:t>
            </a:r>
            <a:endParaRPr lang="en-IN" sz="1800">
              <a:cs typeface="Calibri"/>
            </a:endParaRPr>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 y="90393"/>
            <a:ext cx="2625770" cy="1311075"/>
          </a:xfrm>
          <a:prstGeom prst="rect">
            <a:avLst/>
          </a:prstGeom>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z="1000"/>
              <a:pPr>
                <a:spcAft>
                  <a:spcPts val="600"/>
                </a:spcAft>
              </a:pPr>
              <a:t>14</a:t>
            </a:fld>
            <a:endParaRPr lang="en-IN" sz="1000"/>
          </a:p>
        </p:txBody>
      </p:sp>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365125"/>
            <a:ext cx="10515600" cy="1325563"/>
          </a:xfrm>
        </p:spPr>
        <p:txBody>
          <a:bodyPr>
            <a:normAutofit/>
          </a:bodyPr>
          <a:lstStyle/>
          <a:p>
            <a:pPr algn="ctr"/>
            <a:r>
              <a:rPr lang="en-IN" sz="5400" b="1" dirty="0">
                <a:solidFill>
                  <a:schemeClr val="accent1">
                    <a:lumMod val="50000"/>
                  </a:schemeClr>
                </a:solidFill>
              </a:rPr>
              <a:t>References</a:t>
            </a:r>
            <a:endParaRPr lang="en-US" dirty="0">
              <a:solidFill>
                <a:schemeClr val="accent1">
                  <a:lumMod val="50000"/>
                </a:schemeClr>
              </a:solidFill>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1929384"/>
            <a:ext cx="10515600" cy="4251960"/>
          </a:xfrm>
        </p:spPr>
        <p:txBody>
          <a:bodyPr vert="horz" lIns="91440" tIns="45720" rIns="91440" bIns="45720" rtlCol="0">
            <a:normAutofit/>
          </a:bodyPr>
          <a:lstStyle/>
          <a:p>
            <a:r>
              <a:rPr lang="en-IN" sz="2000" dirty="0">
                <a:ea typeface="+mn-lt"/>
                <a:cs typeface="+mn-lt"/>
              </a:rPr>
              <a:t>1. </a:t>
            </a:r>
            <a:r>
              <a:rPr lang="en-IN" sz="2000" dirty="0" err="1">
                <a:ea typeface="+mn-lt"/>
                <a:cs typeface="+mn-lt"/>
              </a:rPr>
              <a:t>Kaipa</a:t>
            </a:r>
            <a:r>
              <a:rPr lang="en-IN" sz="2000" dirty="0">
                <a:ea typeface="+mn-lt"/>
                <a:cs typeface="+mn-lt"/>
              </a:rPr>
              <a:t> S, </a:t>
            </a:r>
            <a:r>
              <a:rPr lang="en-IN" sz="2000" dirty="0" err="1">
                <a:ea typeface="+mn-lt"/>
                <a:cs typeface="+mn-lt"/>
              </a:rPr>
              <a:t>Pydi</a:t>
            </a:r>
            <a:r>
              <a:rPr lang="en-IN" sz="2000" dirty="0">
                <a:ea typeface="+mn-lt"/>
                <a:cs typeface="+mn-lt"/>
              </a:rPr>
              <a:t> SK, Krishna Kumar RVS, </a:t>
            </a:r>
            <a:r>
              <a:rPr lang="en-IN" sz="2000" dirty="0" err="1">
                <a:ea typeface="+mn-lt"/>
                <a:cs typeface="+mn-lt"/>
              </a:rPr>
              <a:t>Srinivasulu</a:t>
            </a:r>
            <a:r>
              <a:rPr lang="en-IN" sz="2000" dirty="0">
                <a:ea typeface="+mn-lt"/>
                <a:cs typeface="+mn-lt"/>
              </a:rPr>
              <a:t> G, </a:t>
            </a:r>
            <a:r>
              <a:rPr lang="en-IN" sz="2000" dirty="0" err="1">
                <a:ea typeface="+mn-lt"/>
                <a:cs typeface="+mn-lt"/>
              </a:rPr>
              <a:t>Darsi</a:t>
            </a:r>
            <a:r>
              <a:rPr lang="en-IN" sz="2000" dirty="0">
                <a:ea typeface="+mn-lt"/>
                <a:cs typeface="+mn-lt"/>
              </a:rPr>
              <a:t> VRK, </a:t>
            </a:r>
            <a:r>
              <a:rPr lang="en-IN" sz="2000" dirty="0" err="1">
                <a:ea typeface="+mn-lt"/>
                <a:cs typeface="+mn-lt"/>
              </a:rPr>
              <a:t>Sode</a:t>
            </a:r>
            <a:r>
              <a:rPr lang="en-IN" sz="2000" dirty="0">
                <a:ea typeface="+mn-lt"/>
                <a:cs typeface="+mn-lt"/>
              </a:rPr>
              <a:t> M. Career satisfaction among dental practitioners in Srikakulam, India. J Int Soc </a:t>
            </a:r>
            <a:r>
              <a:rPr lang="en-IN" sz="2000" dirty="0" err="1">
                <a:ea typeface="+mn-lt"/>
                <a:cs typeface="+mn-lt"/>
              </a:rPr>
              <a:t>Prev</a:t>
            </a:r>
            <a:r>
              <a:rPr lang="en-IN" sz="2000" dirty="0">
                <a:ea typeface="+mn-lt"/>
                <a:cs typeface="+mn-lt"/>
              </a:rPr>
              <a:t> Community Dent. 2015;5(1):40–6. </a:t>
            </a:r>
            <a:endParaRPr lang="en-IN" sz="2000" dirty="0">
              <a:cs typeface="Calibri"/>
            </a:endParaRPr>
          </a:p>
          <a:p>
            <a:r>
              <a:rPr lang="en-IN" sz="2000" dirty="0">
                <a:ea typeface="+mn-lt"/>
                <a:cs typeface="+mn-lt"/>
              </a:rPr>
              <a:t>2.  Peters DH, Chakraborty S, Mahapatra P, Steinhardt L. Job satisfaction and motivation of health workers in public and private sectors: cross-sectional analysis from two Indian states. Hum </a:t>
            </a:r>
            <a:r>
              <a:rPr lang="en-IN" sz="2000" dirty="0" err="1">
                <a:ea typeface="+mn-lt"/>
                <a:cs typeface="+mn-lt"/>
              </a:rPr>
              <a:t>Resour</a:t>
            </a:r>
            <a:r>
              <a:rPr lang="en-IN" sz="2000" dirty="0">
                <a:ea typeface="+mn-lt"/>
                <a:cs typeface="+mn-lt"/>
              </a:rPr>
              <a:t> Health. 2010 Nov 25;8:27. </a:t>
            </a:r>
            <a:endParaRPr lang="en-IN" sz="2000" dirty="0"/>
          </a:p>
          <a:p>
            <a:r>
              <a:rPr lang="en-IN" sz="2000" dirty="0">
                <a:ea typeface="+mn-lt"/>
                <a:cs typeface="+mn-lt"/>
              </a:rPr>
              <a:t>3. Sengupta M, Sengupta N. A study on employee job satisfaction with special reference to the Indian automobile industry. 2017;45. </a:t>
            </a:r>
            <a:endParaRPr lang="en-IN" sz="2000" dirty="0"/>
          </a:p>
          <a:p>
            <a:r>
              <a:rPr lang="en-IN" sz="2000" dirty="0">
                <a:ea typeface="+mn-lt"/>
                <a:cs typeface="+mn-lt"/>
              </a:rPr>
              <a:t>4.  </a:t>
            </a:r>
            <a:r>
              <a:rPr lang="en-IN" sz="2000" dirty="0" err="1">
                <a:ea typeface="+mn-lt"/>
                <a:cs typeface="+mn-lt"/>
              </a:rPr>
              <a:t>Dartey-Baah</a:t>
            </a:r>
            <a:r>
              <a:rPr lang="en-IN" sz="2000" dirty="0">
                <a:ea typeface="+mn-lt"/>
                <a:cs typeface="+mn-lt"/>
              </a:rPr>
              <a:t> K, Amoako G. Application of Frederick Herzberg’s Two-Factor theory in assessing and understanding employee motivation at work: A Ghanaian Perspective. </a:t>
            </a:r>
            <a:r>
              <a:rPr lang="en-IN" sz="2000" dirty="0" err="1">
                <a:ea typeface="+mn-lt"/>
                <a:cs typeface="+mn-lt"/>
              </a:rPr>
              <a:t>Eur</a:t>
            </a:r>
            <a:r>
              <a:rPr lang="en-IN" sz="2000" dirty="0">
                <a:ea typeface="+mn-lt"/>
                <a:cs typeface="+mn-lt"/>
              </a:rPr>
              <a:t> J Bus </a:t>
            </a:r>
            <a:r>
              <a:rPr lang="en-IN" sz="2000" dirty="0" err="1">
                <a:ea typeface="+mn-lt"/>
                <a:cs typeface="+mn-lt"/>
              </a:rPr>
              <a:t>Manag</a:t>
            </a:r>
            <a:r>
              <a:rPr lang="en-IN" sz="2000" dirty="0">
                <a:ea typeface="+mn-lt"/>
                <a:cs typeface="+mn-lt"/>
              </a:rPr>
              <a:t>. 2011 Jan 1;3. </a:t>
            </a:r>
            <a:endParaRPr lang="en-IN" sz="2000"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15</a:t>
            </a:fld>
            <a:endParaRPr lang="en-IN"/>
          </a:p>
        </p:txBody>
      </p:sp>
      <p:pic>
        <p:nvPicPr>
          <p:cNvPr id="7" name="Picture 6" descr="Text&#10;&#10;Description automatically generated">
            <a:extLst>
              <a:ext uri="{FF2B5EF4-FFF2-40B4-BE49-F238E27FC236}">
                <a16:creationId xmlns:a16="http://schemas.microsoft.com/office/drawing/2014/main" id="{298A7185-9650-4082-0C41-980915171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 y="90393"/>
            <a:ext cx="2625770" cy="1311075"/>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a:xfrm>
            <a:off x="573214" y="135599"/>
            <a:ext cx="2691653" cy="1361126"/>
          </a:xfrm>
          <a:prstGeom prst="rect">
            <a:avLst/>
          </a:prstGeom>
        </p:spPr>
      </p:pic>
      <p:sp>
        <p:nvSpPr>
          <p:cNvPr id="57" name="Freeform: Shape 56">
            <a:extLst>
              <a:ext uri="{FF2B5EF4-FFF2-40B4-BE49-F238E27FC236}">
                <a16:creationId xmlns:a16="http://schemas.microsoft.com/office/drawing/2014/main" id="{AD8F92D9-1751-4ABF-9CB7-D198C9A05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5">
            <a:extLst>
              <a:ext uri="{FF2B5EF4-FFF2-40B4-BE49-F238E27FC236}">
                <a16:creationId xmlns:a16="http://schemas.microsoft.com/office/drawing/2014/main" id="{080D9666-10BF-61A5-FA60-65545BF65837}"/>
              </a:ext>
            </a:extLst>
          </p:cNvPr>
          <p:cNvPicPr>
            <a:picLocks noChangeAspect="1"/>
          </p:cNvPicPr>
          <p:nvPr/>
        </p:nvPicPr>
        <p:blipFill rotWithShape="1">
          <a:blip r:embed="rId3">
            <a:duotone>
              <a:prstClr val="black"/>
              <a:prstClr val="white"/>
            </a:duotone>
          </a:blip>
          <a:srcRect l="2128" t="10896" r="-193" b="5996"/>
          <a:stretch/>
        </p:blipFill>
        <p:spPr>
          <a:xfrm>
            <a:off x="5816601" y="1173222"/>
            <a:ext cx="4669533" cy="4818433"/>
          </a:xfrm>
          <a:prstGeom prst="rect">
            <a:avLst/>
          </a:prstGeom>
        </p:spPr>
      </p:pic>
      <p:sp>
        <p:nvSpPr>
          <p:cNvPr id="59" name="Freeform: Shape 58">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496913" y="846769"/>
            <a:ext cx="3419856" cy="5583148"/>
          </a:xfrm>
        </p:spPr>
        <p:txBody>
          <a:bodyPr anchor="ctr">
            <a:normAutofit/>
          </a:bodyPr>
          <a:lstStyle/>
          <a:p>
            <a:r>
              <a:rPr lang="en-IN" sz="4000" b="1" dirty="0">
                <a:solidFill>
                  <a:schemeClr val="accent1">
                    <a:lumMod val="50000"/>
                  </a:schemeClr>
                </a:solidFill>
              </a:rPr>
              <a:t>Suggestions to the Organization where the Study was Conducted </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13" y="97588"/>
            <a:ext cx="2040438" cy="1046069"/>
          </a:xfrm>
          <a:prstGeom prst="rect">
            <a:avLst/>
          </a:prstGeom>
        </p:spPr>
      </p:pic>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a:xfrm>
            <a:off x="4654296" y="1279930"/>
            <a:ext cx="6894576" cy="4935929"/>
          </a:xfrm>
        </p:spPr>
        <p:txBody>
          <a:bodyPr vert="horz" lIns="91440" tIns="45720" rIns="91440" bIns="45720" rtlCol="0" anchor="t">
            <a:normAutofit/>
          </a:bodyPr>
          <a:lstStyle/>
          <a:p>
            <a:pPr marL="0" indent="0">
              <a:buNone/>
            </a:pPr>
            <a:r>
              <a:rPr lang="en-IN" sz="2000" dirty="0">
                <a:ea typeface="+mn-lt"/>
                <a:cs typeface="+mn-lt"/>
              </a:rPr>
              <a:t>Some recommendations would be </a:t>
            </a:r>
            <a:endParaRPr lang="en-IN" sz="2000" dirty="0">
              <a:cs typeface="Calibri" panose="020F0502020204030204"/>
            </a:endParaRPr>
          </a:p>
          <a:p>
            <a:r>
              <a:rPr lang="en-IN" sz="2000" dirty="0">
                <a:ea typeface="+mn-lt"/>
                <a:cs typeface="+mn-lt"/>
              </a:rPr>
              <a:t>Interpersonal relationship with the top management should be improved.</a:t>
            </a:r>
            <a:endParaRPr lang="en-IN" sz="2000" dirty="0">
              <a:cs typeface="Calibri"/>
            </a:endParaRPr>
          </a:p>
          <a:p>
            <a:r>
              <a:rPr lang="en-IN" sz="2000" dirty="0">
                <a:ea typeface="+mn-lt"/>
                <a:cs typeface="+mn-lt"/>
              </a:rPr>
              <a:t>extra co-curricular activities should be made in order to boost the efficiency of the employees. </a:t>
            </a:r>
            <a:endParaRPr lang="en-IN" sz="2000" dirty="0">
              <a:cs typeface="Calibri"/>
            </a:endParaRPr>
          </a:p>
          <a:p>
            <a:r>
              <a:rPr lang="en-IN" sz="2000" dirty="0">
                <a:ea typeface="+mn-lt"/>
                <a:cs typeface="+mn-lt"/>
              </a:rPr>
              <a:t>Frequent feedback should be collected from the employees and should be resolve if there is any problem faced by them.</a:t>
            </a:r>
            <a:endParaRPr lang="en-IN" sz="2000" dirty="0">
              <a:cs typeface="Calibri"/>
            </a:endParaRPr>
          </a:p>
          <a:p>
            <a:endParaRPr lang="en-IN" sz="1200" dirty="0">
              <a:cs typeface="Calibri"/>
            </a:endParaRP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17</a:t>
            </a:fld>
            <a:endParaRPr lang="en-IN"/>
          </a:p>
        </p:txBody>
      </p:sp>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solidFill>
                  <a:schemeClr val="accent1">
                    <a:lumMod val="50000"/>
                  </a:schemeClr>
                </a:solidFill>
              </a:rPr>
              <a:t>Dissertation Experiences</a:t>
            </a:r>
          </a:p>
        </p:txBody>
      </p:sp>
      <p:graphicFrame>
        <p:nvGraphicFramePr>
          <p:cNvPr id="11" name="Content Placeholder 10">
            <a:extLst>
              <a:ext uri="{FF2B5EF4-FFF2-40B4-BE49-F238E27FC236}">
                <a16:creationId xmlns:a16="http://schemas.microsoft.com/office/drawing/2014/main" id="{96BDC0FF-573C-F485-BE38-B285666B85C5}"/>
              </a:ext>
            </a:extLst>
          </p:cNvPr>
          <p:cNvGraphicFramePr>
            <a:graphicFrameLocks noGrp="1"/>
          </p:cNvGraphicFramePr>
          <p:nvPr>
            <p:ph sz="half" idx="2"/>
            <p:extLst>
              <p:ext uri="{D42A27DB-BD31-4B8C-83A1-F6EECF244321}">
                <p14:modId xmlns:p14="http://schemas.microsoft.com/office/powerpoint/2010/main" val="2562265387"/>
              </p:ext>
            </p:extLst>
          </p:nvPr>
        </p:nvGraphicFramePr>
        <p:xfrm>
          <a:off x="1145059" y="2505075"/>
          <a:ext cx="915223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solidFill>
                  <a:schemeClr val="accent1">
                    <a:lumMod val="50000"/>
                  </a:schemeClr>
                </a:solidFill>
              </a:rPr>
              <a:t>Nurses Day at BLK-MAX </a:t>
            </a:r>
          </a:p>
        </p:txBody>
      </p:sp>
      <p:pic>
        <p:nvPicPr>
          <p:cNvPr id="6" name="Content Placeholder 5">
            <a:extLst>
              <a:ext uri="{FF2B5EF4-FFF2-40B4-BE49-F238E27FC236}">
                <a16:creationId xmlns:a16="http://schemas.microsoft.com/office/drawing/2014/main" id="{0025B667-B73B-0672-DD14-21A41941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97" y="1847850"/>
            <a:ext cx="5364006" cy="419872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8" name="Picture 7">
            <a:extLst>
              <a:ext uri="{FF2B5EF4-FFF2-40B4-BE49-F238E27FC236}">
                <a16:creationId xmlns:a16="http://schemas.microsoft.com/office/drawing/2014/main" id="{6E0A2909-C272-02D3-AFF6-3E210C186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875" y="1847850"/>
            <a:ext cx="4920735" cy="4198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589560" y="856180"/>
            <a:ext cx="4560584" cy="1128068"/>
          </a:xfrm>
        </p:spPr>
        <p:txBody>
          <a:bodyPr anchor="ctr">
            <a:noAutofit/>
          </a:bodyPr>
          <a:lstStyle/>
          <a:p>
            <a:r>
              <a:rPr lang="en-IN" sz="4000" b="1" dirty="0">
                <a:solidFill>
                  <a:schemeClr val="accent1">
                    <a:lumMod val="50000"/>
                  </a:schemeClr>
                </a:solidFill>
              </a:rPr>
              <a:t>Screenshot of Approval</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9385070" y="6492240"/>
            <a:ext cx="1055716" cy="365125"/>
          </a:xfrm>
        </p:spPr>
        <p:txBody>
          <a:bodyPr>
            <a:normAutofit/>
          </a:bodyPr>
          <a:lstStyle/>
          <a:p>
            <a:pPr>
              <a:spcAft>
                <a:spcPts val="600"/>
              </a:spcAft>
            </a:pPr>
            <a:fld id="{26AD20E6-394B-4DF0-96A5-9647FF39C943}" type="slidenum">
              <a:rPr lang="en-IN" smtClean="0"/>
              <a:pPr>
                <a:spcAft>
                  <a:spcPts val="600"/>
                </a:spcAft>
              </a:pPr>
              <a:t>2</a:t>
            </a:fld>
            <a:endParaRPr lang="en-IN"/>
          </a:p>
        </p:txBody>
      </p:sp>
      <p:pic>
        <p:nvPicPr>
          <p:cNvPr id="8" name="Content Placeholder 7">
            <a:extLst>
              <a:ext uri="{FF2B5EF4-FFF2-40B4-BE49-F238E27FC236}">
                <a16:creationId xmlns:a16="http://schemas.microsoft.com/office/drawing/2014/main" id="{F5F322A0-35F1-701A-DB30-FD843FFA3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60" y="2224322"/>
            <a:ext cx="6758955" cy="3777498"/>
          </a:xfr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365125"/>
            <a:ext cx="10515600" cy="1325563"/>
          </a:xfrm>
        </p:spPr>
        <p:txBody>
          <a:bodyPr>
            <a:normAutofit/>
          </a:bodyPr>
          <a:lstStyle/>
          <a:p>
            <a:pPr algn="ctr"/>
            <a:r>
              <a:rPr lang="en-IN" b="1" dirty="0">
                <a:solidFill>
                  <a:schemeClr val="accent1">
                    <a:lumMod val="50000"/>
                  </a:schemeClr>
                </a:solidFill>
              </a:rPr>
              <a:t>Introduction</a:t>
            </a:r>
            <a:endParaRPr lang="en-US" dirty="0">
              <a:solidFill>
                <a:schemeClr val="accent1">
                  <a:lumMod val="50000"/>
                </a:schemeClr>
              </a:solidFill>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87" y="185738"/>
            <a:ext cx="1810925" cy="912081"/>
          </a:xfrm>
          <a:prstGeom prst="rect">
            <a:avLst/>
          </a:prstGeom>
        </p:spPr>
      </p:pic>
      <p:graphicFrame>
        <p:nvGraphicFramePr>
          <p:cNvPr id="19" name="Content Placeholder 2">
            <a:extLst>
              <a:ext uri="{FF2B5EF4-FFF2-40B4-BE49-F238E27FC236}">
                <a16:creationId xmlns:a16="http://schemas.microsoft.com/office/drawing/2014/main" id="{9076FCAD-C668-C9EE-F6B2-C871BAC4901F}"/>
              </a:ext>
            </a:extLst>
          </p:cNvPr>
          <p:cNvGraphicFramePr>
            <a:graphicFrameLocks noGrp="1"/>
          </p:cNvGraphicFramePr>
          <p:nvPr>
            <p:ph idx="1"/>
            <p:extLst>
              <p:ext uri="{D42A27DB-BD31-4B8C-83A1-F6EECF244321}">
                <p14:modId xmlns:p14="http://schemas.microsoft.com/office/powerpoint/2010/main" val="2753923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solidFill>
                  <a:schemeClr val="accent1">
                    <a:lumMod val="50000"/>
                  </a:schemeClr>
                </a:solidFill>
              </a:rPr>
              <a:t>Introduction</a:t>
            </a:r>
          </a:p>
        </p:txBody>
      </p:sp>
      <p:graphicFrame>
        <p:nvGraphicFramePr>
          <p:cNvPr id="8" name="Content Placeholder 2">
            <a:extLst>
              <a:ext uri="{FF2B5EF4-FFF2-40B4-BE49-F238E27FC236}">
                <a16:creationId xmlns:a16="http://schemas.microsoft.com/office/drawing/2014/main" id="{4E94A969-4A23-13A2-A8EE-A1C809524CB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200" y="0"/>
            <a:ext cx="2100155" cy="988541"/>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793662" y="386930"/>
            <a:ext cx="10066122" cy="1298448"/>
          </a:xfrm>
        </p:spPr>
        <p:txBody>
          <a:bodyPr anchor="b">
            <a:normAutofit/>
          </a:bodyPr>
          <a:lstStyle/>
          <a:p>
            <a:pPr algn="ctr"/>
            <a:r>
              <a:rPr lang="en-IN" b="1" dirty="0">
                <a:solidFill>
                  <a:schemeClr val="accent1">
                    <a:lumMod val="50000"/>
                  </a:schemeClr>
                </a:solidFill>
              </a:rPr>
              <a:t>Aim &amp; Objectives of Your Study</a:t>
            </a:r>
            <a:endParaRPr lang="en-US" dirty="0">
              <a:solidFill>
                <a:schemeClr val="accent1">
                  <a:lumMod val="50000"/>
                </a:schemeClr>
              </a:solidFill>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793661" y="2599509"/>
            <a:ext cx="10257103" cy="3639450"/>
          </a:xfrm>
        </p:spPr>
        <p:txBody>
          <a:bodyPr anchor="ctr">
            <a:norm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To find out the level of satisfaction among the employees working in BLK Max super specialty hospital New Delhi.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000" dirty="0"/>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32" y="323200"/>
            <a:ext cx="1970020" cy="1001030"/>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5</a:t>
            </a:fld>
            <a:endParaRPr lang="en-IN"/>
          </a:p>
        </p:txBody>
      </p:sp>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solidFill>
                  <a:schemeClr val="accent1">
                    <a:lumMod val="50000"/>
                  </a:schemeClr>
                </a:solidFill>
              </a:rPr>
              <a:t>Methodology</a:t>
            </a:r>
          </a:p>
        </p:txBody>
      </p:sp>
      <p:graphicFrame>
        <p:nvGraphicFramePr>
          <p:cNvPr id="7" name="Content Placeholder 6">
            <a:extLst>
              <a:ext uri="{FF2B5EF4-FFF2-40B4-BE49-F238E27FC236}">
                <a16:creationId xmlns:a16="http://schemas.microsoft.com/office/drawing/2014/main" id="{EE537051-76E2-3D24-5C7A-A4BFF400970B}"/>
              </a:ext>
            </a:extLst>
          </p:cNvPr>
          <p:cNvGraphicFramePr>
            <a:graphicFrameLocks noGrp="1"/>
          </p:cNvGraphicFramePr>
          <p:nvPr>
            <p:ph idx="1"/>
            <p:extLst>
              <p:ext uri="{D42A27DB-BD31-4B8C-83A1-F6EECF244321}">
                <p14:modId xmlns:p14="http://schemas.microsoft.com/office/powerpoint/2010/main" val="2084718705"/>
              </p:ext>
            </p:extLst>
          </p:nvPr>
        </p:nvGraphicFramePr>
        <p:xfrm>
          <a:off x="3573312" y="1825624"/>
          <a:ext cx="6279770" cy="4351340"/>
        </p:xfrm>
        <a:graphic>
          <a:graphicData uri="http://schemas.openxmlformats.org/drawingml/2006/table">
            <a:tbl>
              <a:tblPr firstRow="1" firstCol="1" bandRow="1">
                <a:tableStyleId>{5C22544A-7EE6-4342-B048-85BDC9FD1C3A}</a:tableStyleId>
              </a:tblPr>
              <a:tblGrid>
                <a:gridCol w="2522687">
                  <a:extLst>
                    <a:ext uri="{9D8B030D-6E8A-4147-A177-3AD203B41FA5}">
                      <a16:colId xmlns:a16="http://schemas.microsoft.com/office/drawing/2014/main" val="1344576226"/>
                    </a:ext>
                  </a:extLst>
                </a:gridCol>
                <a:gridCol w="3757083">
                  <a:extLst>
                    <a:ext uri="{9D8B030D-6E8A-4147-A177-3AD203B41FA5}">
                      <a16:colId xmlns:a16="http://schemas.microsoft.com/office/drawing/2014/main" val="2538853221"/>
                    </a:ext>
                  </a:extLst>
                </a:gridCol>
              </a:tblGrid>
              <a:tr h="624685">
                <a:tc>
                  <a:txBody>
                    <a:bodyPr/>
                    <a:lstStyle/>
                    <a:p>
                      <a:pPr>
                        <a:lnSpc>
                          <a:spcPct val="115000"/>
                        </a:lnSpc>
                        <a:spcAft>
                          <a:spcPts val="1000"/>
                        </a:spcAft>
                      </a:pPr>
                      <a:r>
                        <a:rPr lang="en-US" sz="1100" dirty="0">
                          <a:effectLst/>
                        </a:rPr>
                        <a:t>Study design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b="0" dirty="0">
                          <a:solidFill>
                            <a:schemeClr val="tx1"/>
                          </a:solidFill>
                          <a:effectLst/>
                        </a:rPr>
                        <a:t>Quantitative study</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solidFill>
                      <a:schemeClr val="accent1">
                        <a:lumMod val="20000"/>
                        <a:lumOff val="80000"/>
                      </a:schemeClr>
                    </a:solidFill>
                  </a:tcPr>
                </a:tc>
                <a:extLst>
                  <a:ext uri="{0D108BD9-81ED-4DB2-BD59-A6C34878D82A}">
                    <a16:rowId xmlns:a16="http://schemas.microsoft.com/office/drawing/2014/main" val="348182072"/>
                  </a:ext>
                </a:extLst>
              </a:tr>
              <a:tr h="624685">
                <a:tc>
                  <a:txBody>
                    <a:bodyPr/>
                    <a:lstStyle/>
                    <a:p>
                      <a:pPr>
                        <a:lnSpc>
                          <a:spcPct val="115000"/>
                        </a:lnSpc>
                        <a:spcAft>
                          <a:spcPts val="1000"/>
                        </a:spcAft>
                      </a:pPr>
                      <a:r>
                        <a:rPr lang="en-US" sz="1100" dirty="0">
                          <a:effectLst/>
                        </a:rPr>
                        <a:t>Study 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BLK-Max super specialty hospital New Delhi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2811255964"/>
                  </a:ext>
                </a:extLst>
              </a:tr>
              <a:tr h="624685">
                <a:tc>
                  <a:txBody>
                    <a:bodyPr/>
                    <a:lstStyle/>
                    <a:p>
                      <a:pPr>
                        <a:lnSpc>
                          <a:spcPct val="115000"/>
                        </a:lnSpc>
                        <a:spcAft>
                          <a:spcPts val="1000"/>
                        </a:spcAft>
                      </a:pPr>
                      <a:r>
                        <a:rPr lang="en-US" sz="1100" dirty="0">
                          <a:effectLst/>
                        </a:rPr>
                        <a:t>Study Duration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3 months (15-March-2022 to 11-June-2022)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2456653471"/>
                  </a:ext>
                </a:extLst>
              </a:tr>
              <a:tr h="624685">
                <a:tc>
                  <a:txBody>
                    <a:bodyPr/>
                    <a:lstStyle/>
                    <a:p>
                      <a:pPr>
                        <a:lnSpc>
                          <a:spcPct val="115000"/>
                        </a:lnSpc>
                        <a:spcAft>
                          <a:spcPts val="1000"/>
                        </a:spcAft>
                      </a:pPr>
                      <a:r>
                        <a:rPr lang="en-US" sz="1100" dirty="0">
                          <a:effectLst/>
                        </a:rPr>
                        <a:t>Study population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Employees of BLK-MAX hospital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2106712694"/>
                  </a:ext>
                </a:extLst>
              </a:tr>
              <a:tr h="624685">
                <a:tc>
                  <a:txBody>
                    <a:bodyPr/>
                    <a:lstStyle/>
                    <a:p>
                      <a:pPr>
                        <a:lnSpc>
                          <a:spcPct val="115000"/>
                        </a:lnSpc>
                        <a:spcAft>
                          <a:spcPts val="1000"/>
                        </a:spcAft>
                      </a:pPr>
                      <a:r>
                        <a:rPr lang="en-US" sz="1100" dirty="0">
                          <a:effectLst/>
                        </a:rPr>
                        <a:t>Sample size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60 ( Randomly selected 10 employees from each floor)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2219861931"/>
                  </a:ext>
                </a:extLst>
              </a:tr>
              <a:tr h="624685">
                <a:tc>
                  <a:txBody>
                    <a:bodyPr/>
                    <a:lstStyle/>
                    <a:p>
                      <a:pPr>
                        <a:lnSpc>
                          <a:spcPct val="115000"/>
                        </a:lnSpc>
                        <a:spcAft>
                          <a:spcPts val="1000"/>
                        </a:spcAft>
                      </a:pPr>
                      <a:r>
                        <a:rPr lang="en-US" sz="1100" dirty="0">
                          <a:effectLst/>
                        </a:rPr>
                        <a:t>Source of data collection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Primary Data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2305710805"/>
                  </a:ext>
                </a:extLst>
              </a:tr>
              <a:tr h="603230">
                <a:tc>
                  <a:txBody>
                    <a:bodyPr/>
                    <a:lstStyle/>
                    <a:p>
                      <a:pPr>
                        <a:lnSpc>
                          <a:spcPct val="115000"/>
                        </a:lnSpc>
                        <a:spcAft>
                          <a:spcPts val="1000"/>
                        </a:spcAft>
                      </a:pPr>
                      <a:r>
                        <a:rPr lang="en-US" sz="1100" dirty="0">
                          <a:effectLst/>
                        </a:rPr>
                        <a:t>Study tool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tc>
                  <a:txBody>
                    <a:bodyPr/>
                    <a:lstStyle/>
                    <a:p>
                      <a:pPr>
                        <a:lnSpc>
                          <a:spcPct val="115000"/>
                        </a:lnSpc>
                        <a:spcAft>
                          <a:spcPts val="1000"/>
                        </a:spcAft>
                      </a:pPr>
                      <a:r>
                        <a:rPr lang="en-US" sz="1400" dirty="0">
                          <a:effectLst/>
                        </a:rPr>
                        <a:t>Questionnaire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87" marR="53887" marT="0" marB="0"/>
                </a:tc>
                <a:extLst>
                  <a:ext uri="{0D108BD9-81ED-4DB2-BD59-A6C34878D82A}">
                    <a16:rowId xmlns:a16="http://schemas.microsoft.com/office/drawing/2014/main" val="1031846169"/>
                  </a:ext>
                </a:extLst>
              </a:tr>
            </a:tbl>
          </a:graphicData>
        </a:graphic>
      </p:graphicFrame>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9" y="-42775"/>
            <a:ext cx="2175991" cy="1047792"/>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572493" y="238539"/>
            <a:ext cx="11018520" cy="1434415"/>
          </a:xfrm>
        </p:spPr>
        <p:txBody>
          <a:bodyPr anchor="b">
            <a:normAutofit/>
          </a:bodyPr>
          <a:lstStyle/>
          <a:p>
            <a:pPr algn="ctr"/>
            <a:r>
              <a:rPr lang="en-IN" b="1" dirty="0">
                <a:solidFill>
                  <a:schemeClr val="accent1">
                    <a:lumMod val="50000"/>
                  </a:schemeClr>
                </a:solidFill>
              </a:rPr>
              <a:t>Methodology</a:t>
            </a:r>
            <a:r>
              <a:rPr lang="en-IN" b="1" dirty="0"/>
              <a:t> </a:t>
            </a:r>
            <a:endParaRPr lang="en-IN" dirty="0">
              <a:cs typeface="Calibri Light" panose="020F0302020204030204"/>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572493" y="2071316"/>
            <a:ext cx="9907228" cy="4119172"/>
          </a:xfrm>
        </p:spPr>
        <p:txBody>
          <a:bodyPr anchor="t">
            <a:normAutofit/>
          </a:bodyPr>
          <a:lstStyle/>
          <a:p>
            <a:pPr>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 study population of this study will be the employees of BLK MAX super specialty hospital. The sampling method would be </a:t>
            </a:r>
            <a:r>
              <a:rPr lang="en-US" sz="2000" dirty="0">
                <a:latin typeface="Calibri" panose="020F0502020204030204" pitchFamily="34" charset="0"/>
                <a:ea typeface="Calibri" panose="020F0502020204030204" pitchFamily="34" charset="0"/>
                <a:cs typeface="Calibri" panose="020F0502020204030204" pitchFamily="34" charset="0"/>
              </a:rPr>
              <a:t>convenient</a:t>
            </a:r>
            <a:r>
              <a:rPr lang="en-US" sz="2000" dirty="0">
                <a:effectLst/>
                <a:latin typeface="Calibri" panose="020F0502020204030204" pitchFamily="34" charset="0"/>
                <a:ea typeface="Calibri" panose="020F0502020204030204" pitchFamily="34" charset="0"/>
                <a:cs typeface="Calibri" panose="020F0502020204030204" pitchFamily="34" charset="0"/>
              </a:rPr>
              <a:t> sampling and the sample size is 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There are 7 floors in the hospital but second floor is OT complex. So we selected 6 floors for the study. We visit each floor and randomly selected 10 employee from each floor. Who are working on that floor and ar</a:t>
            </a:r>
            <a:r>
              <a:rPr lang="en-US" sz="2000" dirty="0">
                <a:latin typeface="Calibri" panose="020F0502020204030204" pitchFamily="34" charset="0"/>
                <a:ea typeface="Calibri" panose="020F0502020204030204" pitchFamily="34" charset="0"/>
                <a:cs typeface="Calibri" panose="020F0502020204030204" pitchFamily="34" charset="0"/>
              </a:rPr>
              <a:t>e interested in the study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 inclusion group would be the </a:t>
            </a:r>
            <a:r>
              <a:rPr lang="en-US" sz="2000" dirty="0">
                <a:latin typeface="Calibri" panose="020F0502020204030204" pitchFamily="34" charset="0"/>
                <a:ea typeface="Calibri" panose="020F0502020204030204" pitchFamily="34" charset="0"/>
                <a:cs typeface="Calibri" panose="020F0502020204030204" pitchFamily="34" charset="0"/>
              </a:rPr>
              <a:t>medical, paramedical staff on the hospital and </a:t>
            </a:r>
            <a:r>
              <a:rPr lang="en-US" sz="2000" dirty="0">
                <a:effectLst/>
                <a:latin typeface="Calibri" panose="020F0502020204030204" pitchFamily="34" charset="0"/>
                <a:ea typeface="Calibri" panose="020F0502020204030204" pitchFamily="34" charset="0"/>
                <a:cs typeface="Calibri" panose="020F0502020204030204" pitchFamily="34" charset="0"/>
              </a:rPr>
              <a:t>are willing to participate in the study</a:t>
            </a:r>
          </a:p>
          <a:p>
            <a:pPr>
              <a:spcAft>
                <a:spcPts val="1000"/>
              </a:spcAft>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exclusion criteria would be the employees who are out sourced for different services and not willing to participate.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000"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smtClean="0"/>
              <a:pPr>
                <a:spcAft>
                  <a:spcPts val="600"/>
                </a:spcAft>
              </a:pPr>
              <a:t>7</a:t>
            </a:fld>
            <a:endParaRPr lang="en-IN"/>
          </a:p>
        </p:txBody>
      </p:sp>
      <p:pic>
        <p:nvPicPr>
          <p:cNvPr id="8" name="Picture 7" descr="Text&#10;&#10;Description automatically generated">
            <a:extLst>
              <a:ext uri="{FF2B5EF4-FFF2-40B4-BE49-F238E27FC236}">
                <a16:creationId xmlns:a16="http://schemas.microsoft.com/office/drawing/2014/main" id="{19CF1978-F598-F0CE-D231-A37D26B8F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93" y="233738"/>
            <a:ext cx="2426215" cy="1323494"/>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571E-B10E-1AF0-FFBF-A1C10ABAB593}"/>
              </a:ext>
            </a:extLst>
          </p:cNvPr>
          <p:cNvSpPr>
            <a:spLocks noGrp="1"/>
          </p:cNvSpPr>
          <p:nvPr>
            <p:ph type="title"/>
          </p:nvPr>
        </p:nvSpPr>
        <p:spPr/>
        <p:txBody>
          <a:bodyPr/>
          <a:lstStyle/>
          <a:p>
            <a:pPr algn="ctr"/>
            <a:r>
              <a:rPr lang="en-US" dirty="0">
                <a:solidFill>
                  <a:schemeClr val="accent1">
                    <a:lumMod val="75000"/>
                  </a:schemeClr>
                </a:solidFill>
              </a:rPr>
              <a:t>Literature Review</a:t>
            </a:r>
          </a:p>
        </p:txBody>
      </p:sp>
      <p:sp>
        <p:nvSpPr>
          <p:cNvPr id="3" name="Content Placeholder 2">
            <a:extLst>
              <a:ext uri="{FF2B5EF4-FFF2-40B4-BE49-F238E27FC236}">
                <a16:creationId xmlns:a16="http://schemas.microsoft.com/office/drawing/2014/main" id="{B128A51E-F3FF-7035-A151-555F21912044}"/>
              </a:ext>
            </a:extLst>
          </p:cNvPr>
          <p:cNvSpPr>
            <a:spLocks noGrp="1"/>
          </p:cNvSpPr>
          <p:nvPr>
            <p:ph idx="1"/>
          </p:nvPr>
        </p:nvSpPr>
        <p:spPr/>
        <p:txBody>
          <a:bodyPr/>
          <a:lstStyle/>
          <a:p>
            <a:r>
              <a:rPr lang="en-US" sz="1400" dirty="0" err="1">
                <a:effectLst/>
                <a:latin typeface="Calibri" panose="020F0502020204030204" pitchFamily="34" charset="0"/>
                <a:ea typeface="Calibri" panose="020F0502020204030204" pitchFamily="34" charset="0"/>
              </a:rPr>
              <a:t>Kaipa</a:t>
            </a:r>
            <a:r>
              <a:rPr lang="en-US" sz="1400" dirty="0">
                <a:effectLst/>
                <a:latin typeface="Calibri" panose="020F0502020204030204" pitchFamily="34" charset="0"/>
                <a:ea typeface="Calibri" panose="020F0502020204030204" pitchFamily="34" charset="0"/>
              </a:rPr>
              <a:t> S, </a:t>
            </a:r>
            <a:r>
              <a:rPr lang="en-US" sz="1400" dirty="0" err="1">
                <a:effectLst/>
                <a:latin typeface="Calibri" panose="020F0502020204030204" pitchFamily="34" charset="0"/>
                <a:ea typeface="Calibri" panose="020F0502020204030204" pitchFamily="34" charset="0"/>
              </a:rPr>
              <a:t>Pydi</a:t>
            </a:r>
            <a:r>
              <a:rPr lang="en-US" sz="1400" dirty="0">
                <a:effectLst/>
                <a:latin typeface="Calibri" panose="020F0502020204030204" pitchFamily="34" charset="0"/>
                <a:ea typeface="Calibri" panose="020F0502020204030204" pitchFamily="34" charset="0"/>
              </a:rPr>
              <a:t> SK, Krishna Kumar RVS, </a:t>
            </a:r>
            <a:r>
              <a:rPr lang="en-US" sz="1400" dirty="0" err="1">
                <a:effectLst/>
                <a:latin typeface="Calibri" panose="020F0502020204030204" pitchFamily="34" charset="0"/>
                <a:ea typeface="Calibri" panose="020F0502020204030204" pitchFamily="34" charset="0"/>
              </a:rPr>
              <a:t>Srinivasulu</a:t>
            </a:r>
            <a:r>
              <a:rPr lang="en-US" sz="1400" dirty="0">
                <a:effectLst/>
                <a:latin typeface="Calibri" panose="020F0502020204030204" pitchFamily="34" charset="0"/>
                <a:ea typeface="Calibri" panose="020F0502020204030204" pitchFamily="34" charset="0"/>
              </a:rPr>
              <a:t> G, </a:t>
            </a:r>
            <a:r>
              <a:rPr lang="en-US" sz="1400" dirty="0" err="1">
                <a:effectLst/>
                <a:latin typeface="Calibri" panose="020F0502020204030204" pitchFamily="34" charset="0"/>
                <a:ea typeface="Calibri" panose="020F0502020204030204" pitchFamily="34" charset="0"/>
              </a:rPr>
              <a:t>Darsi</a:t>
            </a:r>
            <a:r>
              <a:rPr lang="en-US" sz="1400" dirty="0">
                <a:effectLst/>
                <a:latin typeface="Calibri" panose="020F0502020204030204" pitchFamily="34" charset="0"/>
                <a:ea typeface="Calibri" panose="020F0502020204030204" pitchFamily="34" charset="0"/>
              </a:rPr>
              <a:t> VRK, </a:t>
            </a:r>
            <a:r>
              <a:rPr lang="en-US" sz="1400" dirty="0" err="1">
                <a:effectLst/>
                <a:latin typeface="Calibri" panose="020F0502020204030204" pitchFamily="34" charset="0"/>
                <a:ea typeface="Calibri" panose="020F0502020204030204" pitchFamily="34" charset="0"/>
              </a:rPr>
              <a:t>Sode</a:t>
            </a:r>
            <a:r>
              <a:rPr lang="en-US" sz="1400" dirty="0">
                <a:effectLst/>
                <a:latin typeface="Calibri" panose="020F0502020204030204" pitchFamily="34" charset="0"/>
                <a:ea typeface="Calibri" panose="020F0502020204030204" pitchFamily="34" charset="0"/>
              </a:rPr>
              <a:t> M. </a:t>
            </a:r>
            <a:r>
              <a:rPr lang="en-US" sz="14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performed this study to understand job satisfaction among dentists in Srikakulam, India. In this study, a modified questionnaire was used to understand job satisfaction. This sample size for the study was 66 and study location was Srikakulam. Factors resulted in job satisfaction were coworkers, income, and overall satisfaction. No significant relation between job satisfaction and socio-demographic characteristics.</a:t>
            </a:r>
          </a:p>
          <a:p>
            <a:r>
              <a:rPr lang="en-US" sz="1400" dirty="0">
                <a:effectLst/>
                <a:latin typeface="Calibri" panose="020F0502020204030204" pitchFamily="34" charset="0"/>
                <a:ea typeface="Calibri" panose="020F0502020204030204" pitchFamily="34" charset="0"/>
              </a:rPr>
              <a:t>Peters DH, Chakraborty S, Mahapatra P, Steinhardt L.</a:t>
            </a:r>
            <a:r>
              <a:rPr lang="en-US" sz="1400" dirty="0">
                <a:solidFill>
                  <a:srgbClr val="212121"/>
                </a:solidFill>
                <a:latin typeface="Cambria" panose="02040503050406030204" pitchFamily="18" charset="0"/>
                <a:ea typeface="Calibri" panose="020F0502020204030204" pitchFamily="34" charset="0"/>
                <a:cs typeface="Times New Roman" panose="02020603050405020304" pitchFamily="18" charset="0"/>
              </a:rPr>
              <a:t> performed a </a:t>
            </a:r>
            <a:r>
              <a:rPr lang="en-US" sz="14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Cross-sectional survey with a sample size of 1916 govt. and private hospital, health workers in Andhra Pradesh and Uttar Pradesh, India. Four main indicators were identified, related to job among these “work environment” was selected as most important factor for job satisfaction even rated higher than a good salary. In both states, govt. hospital health workers rated "good employment benefits" as much more important than private hospital workers</a:t>
            </a:r>
          </a:p>
          <a:p>
            <a:r>
              <a:rPr lang="en-US" sz="1400" dirty="0">
                <a:effectLst/>
                <a:latin typeface="Calibri" panose="020F0502020204030204" pitchFamily="34" charset="0"/>
                <a:ea typeface="Calibri" panose="020F0502020204030204" pitchFamily="34" charset="0"/>
              </a:rPr>
              <a:t>Sengupta M, Sengupta N. did a study. </a:t>
            </a:r>
            <a:r>
              <a:rPr lang="en-US" sz="1400" dirty="0"/>
              <a:t>The population for the study were the employees working in Indian Automobile sector organizations, manufacturing and selling two-wheelers, three wheelers, and for-wheelers, during period from February 2017 to December 2017. Data was collected from the many cities across the country, such as, Delhi, Gurgaon, Lucknow, Mumbai, Pune, Ahmedabad, Bhopal, Nagpur, Indore, Chennai, Hyderabad, Mysore, Bangalore, Kolkata, Jamshedpur, and Patna.</a:t>
            </a:r>
            <a:r>
              <a:rPr lang="en-US" sz="14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Employee engagement at work has to be given top priority, ‘Good Relationship with boss’, ‘Good relationship with co-workers’ and ‘reward and recognition’ were identified to be of second, third and fourth priority, respectively. Also, reward and recognition is very important as in the short term it makes the employee feel satisfied. </a:t>
            </a:r>
            <a:endParaRPr lang="en-US" sz="1400" dirty="0"/>
          </a:p>
        </p:txBody>
      </p:sp>
      <p:sp>
        <p:nvSpPr>
          <p:cNvPr id="4" name="Footer Placeholder 3">
            <a:extLst>
              <a:ext uri="{FF2B5EF4-FFF2-40B4-BE49-F238E27FC236}">
                <a16:creationId xmlns:a16="http://schemas.microsoft.com/office/drawing/2014/main" id="{82D264EB-95F9-F7D9-555E-4A3D67861DF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397361CF-8B41-D699-BE39-EE626DC757DA}"/>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6484FE5-EACE-D629-3E84-963BF6249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32" y="323200"/>
            <a:ext cx="1970020" cy="1001030"/>
          </a:xfrm>
          <a:prstGeom prst="rect">
            <a:avLst/>
          </a:prstGeom>
        </p:spPr>
      </p:pic>
    </p:spTree>
    <p:extLst>
      <p:ext uri="{BB962C8B-B14F-4D97-AF65-F5344CB8AC3E}">
        <p14:creationId xmlns:p14="http://schemas.microsoft.com/office/powerpoint/2010/main" val="306640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solidFill>
                  <a:schemeClr val="accent1">
                    <a:lumMod val="50000"/>
                  </a:schemeClr>
                </a:solidFill>
              </a:rPr>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ontent Placeholder 6">
            <a:extLst>
              <a:ext uri="{FF2B5EF4-FFF2-40B4-BE49-F238E27FC236}">
                <a16:creationId xmlns:a16="http://schemas.microsoft.com/office/drawing/2014/main" id="{CAFF1517-2BCB-E473-3103-47AE385D39EA}"/>
              </a:ext>
            </a:extLst>
          </p:cNvPr>
          <p:cNvGraphicFramePr>
            <a:graphicFrameLocks noGrp="1"/>
          </p:cNvGraphicFramePr>
          <p:nvPr>
            <p:ph idx="1"/>
            <p:extLst>
              <p:ext uri="{D42A27DB-BD31-4B8C-83A1-F6EECF244321}">
                <p14:modId xmlns:p14="http://schemas.microsoft.com/office/powerpoint/2010/main" val="1398319090"/>
              </p:ext>
            </p:extLst>
          </p:nvPr>
        </p:nvGraphicFramePr>
        <p:xfrm>
          <a:off x="627777" y="1825624"/>
          <a:ext cx="4982191" cy="3504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42113B9-474D-A303-AAEC-F1B3FF61B937}"/>
              </a:ext>
            </a:extLst>
          </p:cNvPr>
          <p:cNvGraphicFramePr/>
          <p:nvPr>
            <p:extLst>
              <p:ext uri="{D42A27DB-BD31-4B8C-83A1-F6EECF244321}">
                <p14:modId xmlns:p14="http://schemas.microsoft.com/office/powerpoint/2010/main" val="494535478"/>
              </p:ext>
            </p:extLst>
          </p:nvPr>
        </p:nvGraphicFramePr>
        <p:xfrm>
          <a:off x="6096001" y="1825624"/>
          <a:ext cx="4703804" cy="3504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30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1439</Words>
  <Application>Microsoft Office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vt:lpstr>
      <vt:lpstr>Times New Roman</vt:lpstr>
      <vt:lpstr>Office Theme</vt:lpstr>
      <vt:lpstr>A study on Job satisfaction among employees of BLK Max super specialty hospital New Delhi.  </vt:lpstr>
      <vt:lpstr>Screenshot of Approval</vt:lpstr>
      <vt:lpstr>Introduction</vt:lpstr>
      <vt:lpstr>Introduction</vt:lpstr>
      <vt:lpstr>Aim &amp; Objectives of Your Study</vt:lpstr>
      <vt:lpstr>Methodology</vt:lpstr>
      <vt:lpstr>Methodology </vt:lpstr>
      <vt:lpstr>Literature Review</vt:lpstr>
      <vt:lpstr>Results</vt:lpstr>
      <vt:lpstr>Results </vt:lpstr>
      <vt:lpstr>Results</vt:lpstr>
      <vt:lpstr>Discussion</vt:lpstr>
      <vt:lpstr>Limitations of the Study</vt:lpstr>
      <vt:lpstr>Conclusion</vt:lpstr>
      <vt:lpstr>References</vt:lpstr>
      <vt:lpstr>PowerPoint Presentation</vt:lpstr>
      <vt:lpstr>Suggestions to the Organization where the Study was Conducted </vt:lpstr>
      <vt:lpstr>Dissertation Experiences</vt:lpstr>
      <vt:lpstr>Nurses Day at BLK-MAX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Suman Patel</cp:lastModifiedBy>
  <cp:revision>241</cp:revision>
  <dcterms:created xsi:type="dcterms:W3CDTF">2022-05-20T15:11:38Z</dcterms:created>
  <dcterms:modified xsi:type="dcterms:W3CDTF">2022-06-22T06:33:30Z</dcterms:modified>
</cp:coreProperties>
</file>