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79" r:id="rId9"/>
    <p:sldId id="28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bhashree\Downloads\Assessment.cs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bhashree\Downloads\Assessment.csv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bhashree\Downloads\Assessment.csv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bhashree\Downloads\Assessment.cs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bhashree\Downloads\Assessment.cs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bhashree\Downloads\Assessment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bhashree\Downloads\Assessment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bhashree\Downloads\Assessment.csv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bhashree\Downloads\Assessment.csv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bhashree\Downloads\Assessment.csv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bhashree\Downloads\Assessment.csv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u="none" strike="noStrike" baseline="0" dirty="0" smtClean="0">
                <a:solidFill>
                  <a:sysClr val="windowText" lastClr="000000"/>
                </a:solidFill>
                <a:effectLst/>
              </a:rPr>
              <a:t>Is </a:t>
            </a:r>
            <a:r>
              <a:rPr lang="en-GB" sz="2000" b="1" i="0" u="none" strike="noStrike" baseline="0" dirty="0">
                <a:solidFill>
                  <a:sysClr val="windowText" lastClr="000000"/>
                </a:solidFill>
                <a:effectLst/>
              </a:rPr>
              <a:t>it complicated to use</a:t>
            </a:r>
            <a:r>
              <a:rPr lang="en-GB" sz="2000" b="1" i="0" u="none" strike="noStrike" baseline="0" dirty="0">
                <a:solidFill>
                  <a:sysClr val="windowText" lastClr="000000"/>
                </a:solidFill>
              </a:rPr>
              <a:t> </a:t>
            </a:r>
            <a:endParaRPr lang="en-GB" sz="2000" b="1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08077994866098"/>
          <c:y val="0.20148686939105073"/>
          <c:w val="0.57417915782147622"/>
          <c:h val="0.79710714037708208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40-4C39-99A7-07DD80495D9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0-4C39-99A7-07DD80495D9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DCCD2157-BB73-42D9-93D6-532767FE3635}" type="PERCENTAGE">
                      <a:rPr lang="en-US" sz="2400" b="1">
                        <a:solidFill>
                          <a:sysClr val="windowText" lastClr="000000"/>
                        </a:solidFill>
                      </a:rPr>
                      <a:pPr/>
                      <a:t>[PERCENTAGE]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40-4C39-99A7-07DD80495D9B}"/>
                </c:ext>
              </c:extLst>
            </c:dLbl>
            <c:dLbl>
              <c:idx val="1"/>
              <c:layout>
                <c:manualLayout>
                  <c:x val="0.11365756930802662"/>
                  <c:y val="-4.0535120593252323E-2"/>
                </c:manualLayout>
              </c:layout>
              <c:tx>
                <c:rich>
                  <a:bodyPr/>
                  <a:lstStyle/>
                  <a:p>
                    <a:fld id="{75CE00E4-92E5-459E-A4D4-9BB4C18FCF33}" type="PERCENTAGE">
                      <a:rPr lang="en-US" sz="1800" b="1">
                        <a:solidFill>
                          <a:sysClr val="windowText" lastClr="000000"/>
                        </a:solidFill>
                      </a:rPr>
                      <a:pPr/>
                      <a:t>[PERCENTAGE]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40-4C39-99A7-07DD80495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Assessment!$A$6:$B$6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Assessment!$A$7:$B$7</c:f>
              <c:numCache>
                <c:formatCode>0.00%</c:formatCode>
                <c:ptCount val="2"/>
                <c:pt idx="0">
                  <c:v>0.36299999999999999</c:v>
                </c:pt>
                <c:pt idx="1">
                  <c:v>0.63700000000000001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40-4C39-99A7-07DD80495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24562554680665"/>
          <c:y val="0.30634186351706039"/>
          <c:w val="0.13510907910704711"/>
          <c:h val="0.21126908432220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u="none" strike="noStrike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sz="2000" b="1" i="0" u="none" strike="noStrike" baseline="0" dirty="0">
                <a:solidFill>
                  <a:schemeClr val="tx1"/>
                </a:solidFill>
                <a:effectLst/>
              </a:rPr>
              <a:t>Does it reduce medical errors</a:t>
            </a:r>
            <a:r>
              <a:rPr lang="en-GB" sz="2000" b="1" i="0" u="none" strike="noStrike" baseline="0" dirty="0">
                <a:solidFill>
                  <a:schemeClr val="tx1"/>
                </a:solidFill>
              </a:rPr>
              <a:t> </a:t>
            </a:r>
            <a:endParaRPr lang="en-GB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19181364515282"/>
          <c:y val="0.17220267621601529"/>
          <c:w val="0.67079189628540847"/>
          <c:h val="0.81167294863268113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DA-4A9A-82AA-2A06929453A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DA-4A9A-82AA-2A06929453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Assessment!$A$46:$B$46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Assessment!$A$47:$B$47</c:f>
              <c:numCache>
                <c:formatCode>0.00%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DA-4A9A-82AA-2A06929453A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u="none" strike="noStrike" baseline="0">
                <a:solidFill>
                  <a:schemeClr val="tx1"/>
                </a:solidFill>
                <a:effectLst/>
              </a:rPr>
              <a:t>Barriers of technology adoption regarding EHR implementation (Multiple answers can be selected)</a:t>
            </a:r>
            <a:r>
              <a:rPr lang="en-GB" sz="1800" b="1" i="0" u="none" strike="noStrike" baseline="0">
                <a:solidFill>
                  <a:schemeClr val="tx1"/>
                </a:solidFill>
              </a:rPr>
              <a:t> </a:t>
            </a:r>
            <a:r>
              <a:rPr lang="en-GB" sz="1800" b="1">
                <a:solidFill>
                  <a:schemeClr val="tx1"/>
                </a:solidFill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Assessment!$A$78:$F$78</c:f>
              <c:strCache>
                <c:ptCount val="6"/>
                <c:pt idx="0">
                  <c:v>Others</c:v>
                </c:pt>
                <c:pt idx="1">
                  <c:v>Lack of Funding</c:v>
                </c:pt>
                <c:pt idx="2">
                  <c:v>Inadequate healthcare information and coding</c:v>
                </c:pt>
                <c:pt idx="3">
                  <c:v>Privacy Issues</c:v>
                </c:pt>
                <c:pt idx="4">
                  <c:v>Lack of Employee training</c:v>
                </c:pt>
                <c:pt idx="5">
                  <c:v>Lack of structured technology</c:v>
                </c:pt>
              </c:strCache>
            </c:strRef>
          </c:cat>
          <c:val>
            <c:numRef>
              <c:f>Assessment!$A$79:$F$79</c:f>
              <c:numCache>
                <c:formatCode>General</c:formatCode>
                <c:ptCount val="6"/>
                <c:pt idx="0">
                  <c:v>51.2</c:v>
                </c:pt>
                <c:pt idx="1">
                  <c:v>71.3</c:v>
                </c:pt>
                <c:pt idx="2">
                  <c:v>70</c:v>
                </c:pt>
                <c:pt idx="3">
                  <c:v>55</c:v>
                </c:pt>
                <c:pt idx="4">
                  <c:v>75</c:v>
                </c:pt>
                <c:pt idx="5">
                  <c:v>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1-46C2-9AA8-58701B707C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2251200"/>
        <c:axId val="202257856"/>
      </c:barChart>
      <c:catAx>
        <c:axId val="20225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57856"/>
        <c:crosses val="autoZero"/>
        <c:auto val="1"/>
        <c:lblAlgn val="ctr"/>
        <c:lblOffset val="100"/>
        <c:noMultiLvlLbl val="0"/>
      </c:catAx>
      <c:valAx>
        <c:axId val="2022578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u="none" strike="noStrike" baseline="0" dirty="0" smtClean="0">
                <a:solidFill>
                  <a:schemeClr val="tx1"/>
                </a:solidFill>
                <a:effectLst/>
              </a:rPr>
              <a:t>Does </a:t>
            </a:r>
            <a:r>
              <a:rPr lang="en-GB" sz="2000" b="1" i="0" u="none" strike="noStrike" baseline="0" dirty="0">
                <a:solidFill>
                  <a:schemeClr val="tx1"/>
                </a:solidFill>
                <a:effectLst/>
              </a:rPr>
              <a:t>it compromise patient safety</a:t>
            </a:r>
            <a:r>
              <a:rPr lang="en-GB" sz="2000" b="1" i="0" u="none" strike="noStrike" baseline="0" dirty="0">
                <a:solidFill>
                  <a:schemeClr val="tx1"/>
                </a:solidFill>
              </a:rPr>
              <a:t> </a:t>
            </a:r>
            <a:endParaRPr lang="en-GB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05472926995236"/>
          <c:y val="0.16434258731811538"/>
          <c:w val="0.52847423920397463"/>
          <c:h val="0.833932613047375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6-4B5E-AC2F-737B84A7DCB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F6-4B5E-AC2F-737B84A7DC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Assessment!$A$10:$B$10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Assessment!$A$11:$B$11</c:f>
              <c:numCache>
                <c:formatCode>0.00%</c:formatCode>
                <c:ptCount val="2"/>
                <c:pt idx="0">
                  <c:v>0.63500000000000001</c:v>
                </c:pt>
                <c:pt idx="1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F6-4B5E-AC2F-737B84A7DC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63292886261556"/>
          <c:y val="0.29772791675376858"/>
          <c:w val="0.13088692038495189"/>
          <c:h val="0.21634766807995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u="none" strike="noStrike" baseline="0" dirty="0" smtClean="0">
                <a:solidFill>
                  <a:schemeClr val="tx1"/>
                </a:solidFill>
                <a:effectLst/>
              </a:rPr>
              <a:t>Increases </a:t>
            </a:r>
            <a:r>
              <a:rPr lang="en-GB" sz="2000" b="1" i="0" u="none" strike="noStrike" baseline="0" dirty="0">
                <a:solidFill>
                  <a:schemeClr val="tx1"/>
                </a:solidFill>
                <a:effectLst/>
              </a:rPr>
              <a:t>workload of health professionals</a:t>
            </a:r>
            <a:r>
              <a:rPr lang="en-GB" sz="2000" b="1" i="0" u="none" strike="noStrike" baseline="0" dirty="0">
                <a:solidFill>
                  <a:schemeClr val="tx1"/>
                </a:solidFill>
              </a:rPr>
              <a:t> </a:t>
            </a:r>
            <a:endParaRPr lang="en-GB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003436426116836"/>
          <c:y val="1.9138755980861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4746618211185"/>
          <c:y val="0.19950001974322909"/>
          <c:w val="0.59197819503331317"/>
          <c:h val="0.7984619343735065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84-49EA-8565-171D275D2A9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84-49EA-8565-171D275D2A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Assessment!$A$18:$B$18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Assessment!$A$19:$B$19</c:f>
              <c:numCache>
                <c:formatCode>0.00%</c:formatCode>
                <c:ptCount val="2"/>
                <c:pt idx="0">
                  <c:v>0.51200000000000001</c:v>
                </c:pt>
                <c:pt idx="1">
                  <c:v>0.48799999999999999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84-49EA-8565-171D275D2A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24562554680665"/>
          <c:y val="0.37115667833187516"/>
          <c:w val="0.12953757069026164"/>
          <c:h val="0.215312511773348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u="none" strike="noStrike" baseline="0" dirty="0" smtClean="0">
                <a:solidFill>
                  <a:schemeClr val="tx1"/>
                </a:solidFill>
                <a:effectLst/>
              </a:rPr>
              <a:t>Does </a:t>
            </a:r>
            <a:r>
              <a:rPr lang="en-GB" sz="2000" b="1" i="0" u="none" strike="noStrike" baseline="0" dirty="0">
                <a:solidFill>
                  <a:schemeClr val="tx1"/>
                </a:solidFill>
                <a:effectLst/>
              </a:rPr>
              <a:t>it compromise patient safety</a:t>
            </a:r>
            <a:r>
              <a:rPr lang="en-GB" sz="2000" b="1" i="0" u="none" strike="noStrike" baseline="0" dirty="0">
                <a:solidFill>
                  <a:schemeClr val="tx1"/>
                </a:solidFill>
              </a:rPr>
              <a:t> </a:t>
            </a:r>
            <a:endParaRPr lang="en-GB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40361280452144"/>
          <c:y val="0.15448901692308312"/>
          <c:w val="0.55956151994399173"/>
          <c:h val="0.845510983076916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751926596556892"/>
          <c:y val="0.25611594202898552"/>
          <c:w val="0.20750035430785008"/>
          <c:h val="0.19637749629122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u="none" strike="noStrike" baseline="0" dirty="0" smtClean="0">
                <a:solidFill>
                  <a:schemeClr val="tx1"/>
                </a:solidFill>
                <a:effectLst/>
              </a:rPr>
              <a:t>Increases </a:t>
            </a:r>
            <a:r>
              <a:rPr lang="en-GB" sz="2000" b="1" i="0" u="none" strike="noStrike" baseline="0" dirty="0">
                <a:solidFill>
                  <a:schemeClr val="tx1"/>
                </a:solidFill>
                <a:effectLst/>
              </a:rPr>
              <a:t>workload of health professionals</a:t>
            </a:r>
            <a:r>
              <a:rPr lang="en-GB" sz="2000" b="1" i="0" u="none" strike="noStrike" baseline="0" dirty="0">
                <a:solidFill>
                  <a:schemeClr val="tx1"/>
                </a:solidFill>
              </a:rPr>
              <a:t> </a:t>
            </a:r>
            <a:endParaRPr lang="en-GB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84036198793307"/>
          <c:y val="0.21495701789367622"/>
          <c:w val="0.61470793280417413"/>
          <c:h val="0.73093225038404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816567587460721"/>
          <c:y val="0.27551820728291315"/>
          <c:w val="0.20750035430785008"/>
          <c:h val="0.16176536756434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u="none" strike="noStrike" baseline="0" dirty="0" smtClean="0">
                <a:solidFill>
                  <a:schemeClr val="tx1"/>
                </a:solidFill>
                <a:effectLst/>
              </a:rPr>
              <a:t>Is </a:t>
            </a:r>
            <a:r>
              <a:rPr lang="en-GB" sz="2000" b="1" i="0" u="none" strike="noStrike" baseline="0" dirty="0">
                <a:solidFill>
                  <a:schemeClr val="tx1"/>
                </a:solidFill>
                <a:effectLst/>
              </a:rPr>
              <a:t>it complicated to use</a:t>
            </a:r>
            <a:r>
              <a:rPr lang="en-GB" sz="2000" b="1" i="0" u="none" strike="noStrike" baseline="0" dirty="0">
                <a:solidFill>
                  <a:schemeClr val="tx1"/>
                </a:solidFill>
              </a:rPr>
              <a:t> </a:t>
            </a:r>
            <a:endParaRPr lang="en-GB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847852351789363E-2"/>
          <c:y val="0.11667400406278371"/>
          <c:w val="0.63085322667999844"/>
          <c:h val="0.7912562623696088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24562554680665"/>
          <c:y val="0.30634186351706039"/>
          <c:w val="0.13510907910704711"/>
          <c:h val="0.21126908432220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u="none" strike="noStrike" baseline="0" dirty="0" smtClean="0">
                <a:solidFill>
                  <a:schemeClr val="tx1"/>
                </a:solidFill>
                <a:effectLst/>
              </a:rPr>
              <a:t>Does </a:t>
            </a:r>
            <a:r>
              <a:rPr lang="en-GB" sz="2000" b="1" i="0" u="none" strike="noStrike" baseline="0" dirty="0">
                <a:solidFill>
                  <a:schemeClr val="tx1"/>
                </a:solidFill>
                <a:effectLst/>
              </a:rPr>
              <a:t>it reduce medical errors</a:t>
            </a:r>
            <a:r>
              <a:rPr lang="en-GB" sz="2000" b="1" i="0" u="none" strike="noStrike" baseline="0" dirty="0">
                <a:solidFill>
                  <a:schemeClr val="tx1"/>
                </a:solidFill>
              </a:rPr>
              <a:t> </a:t>
            </a:r>
            <a:endParaRPr lang="en-GB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485295895492729E-2"/>
          <c:y val="0.20264162709587871"/>
          <c:w val="0.63891160439499695"/>
          <c:h val="0.7715719670405359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u="none" strike="noStrike" baseline="0" dirty="0" smtClean="0">
                <a:solidFill>
                  <a:schemeClr val="tx1"/>
                </a:solidFill>
                <a:effectLst/>
              </a:rPr>
              <a:t>Does </a:t>
            </a:r>
            <a:r>
              <a:rPr lang="en-GB" sz="2000" b="1" i="0" u="none" strike="noStrike" baseline="0" dirty="0">
                <a:solidFill>
                  <a:schemeClr val="tx1"/>
                </a:solidFill>
                <a:effectLst/>
              </a:rPr>
              <a:t>it provide better access to patient data and analysis</a:t>
            </a:r>
            <a:r>
              <a:rPr lang="en-GB" sz="2000" b="1" i="0" u="none" strike="noStrike" baseline="0" dirty="0">
                <a:solidFill>
                  <a:schemeClr val="tx1"/>
                </a:solidFill>
              </a:rPr>
              <a:t> </a:t>
            </a:r>
            <a:endParaRPr lang="en-GB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7401398599086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53870162206825"/>
          <c:y val="0.26509603617761568"/>
          <c:w val="0.58076644155794777"/>
          <c:h val="0.732623309909790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A7-4258-8967-C292A535D8C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A7-4258-8967-C292A535D8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Assessment!$A$34:$B$34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Assessment!$A$35:$B$35</c:f>
              <c:numCache>
                <c:formatCode>0.00%</c:formatCode>
                <c:ptCount val="2"/>
                <c:pt idx="0">
                  <c:v>0.91300000000000003</c:v>
                </c:pt>
                <c:pt idx="1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A7-4258-8967-C292A535D8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45740704267828"/>
          <c:y val="0.39500753700327079"/>
          <c:w val="0.12565144356955379"/>
          <c:h val="0.20089426321709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u="none" strike="noStrike" baseline="0" dirty="0" smtClean="0">
                <a:solidFill>
                  <a:schemeClr val="tx1"/>
                </a:solidFill>
                <a:effectLst/>
              </a:rPr>
              <a:t>Does </a:t>
            </a:r>
            <a:r>
              <a:rPr lang="en-GB" sz="2000" b="1" i="0" u="none" strike="noStrike" baseline="0" dirty="0">
                <a:solidFill>
                  <a:schemeClr val="tx1"/>
                </a:solidFill>
                <a:effectLst/>
              </a:rPr>
              <a:t>it improve medical practice standards</a:t>
            </a:r>
            <a:r>
              <a:rPr lang="en-GB" sz="2000" b="1" i="0" u="none" strike="noStrike" baseline="0" dirty="0">
                <a:solidFill>
                  <a:schemeClr val="tx1"/>
                </a:solidFill>
              </a:rPr>
              <a:t> </a:t>
            </a:r>
            <a:endParaRPr lang="en-GB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60600179364202"/>
          <c:y val="1.3243852167325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79110701308871"/>
          <c:y val="0.21407044582247711"/>
          <c:w val="0.5531118252361269"/>
          <c:h val="0.782884250296292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6C-40CA-9687-978703E05AB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6C-40CA-9687-978703E05A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Assessment!$A$38:$B$38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Assessment!$A$39:$B$39</c:f>
              <c:numCache>
                <c:formatCode>0.00%</c:formatCode>
                <c:ptCount val="2"/>
                <c:pt idx="0">
                  <c:v>0.93799999999999994</c:v>
                </c:pt>
                <c:pt idx="1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6C-40CA-9687-978703E05A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20046426926214"/>
          <c:y val="0.33953717429378721"/>
          <c:w val="0.11853909770712623"/>
          <c:h val="0.19480655827112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28088-869B-4041-B96B-E3DD56393A2E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1B5D3-9079-42DE-B4E6-3A3EFD66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9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49040" y="3589335"/>
            <a:ext cx="10789919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48709" y="5256589"/>
            <a:ext cx="10990580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734A-9A4B-4D24-8700-86415AC14062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E551-6241-40C0-8487-EB6212FCF36D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76970"/>
            <a:ext cx="6315074" cy="730567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"/>
            <a:ext cx="18288000" cy="3000375"/>
          </a:xfrm>
          <a:custGeom>
            <a:avLst/>
            <a:gdLst/>
            <a:ahLst/>
            <a:cxnLst/>
            <a:rect l="l" t="t" r="r" b="b"/>
            <a:pathLst>
              <a:path w="18288000" h="3000375">
                <a:moveTo>
                  <a:pt x="18287998" y="3000374"/>
                </a:moveTo>
                <a:lnTo>
                  <a:pt x="0" y="300037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000374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FFD3-30F1-400F-B560-0261AF04B5EE}" type="datetime1">
              <a:rPr lang="en-US" smtClean="0"/>
              <a:t>8/4/2022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0200-39C2-4B37-B2F6-31C12DC9B15F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BC6FA-4C06-4159-B84A-6F8CD0CF9ED4}" type="datetime1">
              <a:rPr lang="en-US" smtClean="0"/>
              <a:t>8/4/2022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56189" y="795200"/>
            <a:ext cx="5610859" cy="958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286767"/>
            <a:ext cx="16256000" cy="671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A165F-4046-44C8-BE6B-8116A48B1275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4258/hir.2016.22.4.261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://dx.doi.org/10.1080/1058053060103679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93/jamia/ocv052" TargetMode="External"/><Relationship Id="rId5" Type="http://schemas.openxmlformats.org/officeDocument/2006/relationships/hyperlink" Target="http://www.ijamhrjournal.org/article.asp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dx.doi.org/10.1016/j.ijmedinf.2015.03.004" TargetMode="External"/><Relationship Id="rId9" Type="http://schemas.openxmlformats.org/officeDocument/2006/relationships/hyperlink" Target="http://dx.doi.org/10.30953/tmt.v5.22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chart" Target="../charts/chart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chart" Target="../charts/chart10.xml"/><Relationship Id="rId5" Type="http://schemas.openxmlformats.org/officeDocument/2006/relationships/chart" Target="../charts/chart5.xml"/><Relationship Id="rId10" Type="http://schemas.openxmlformats.org/officeDocument/2006/relationships/chart" Target="../charts/chart9.xml"/><Relationship Id="rId4" Type="http://schemas.openxmlformats.org/officeDocument/2006/relationships/chart" Target="../charts/chart4.xml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7320" y="0"/>
              <a:ext cx="7950678" cy="82105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8212377"/>
              <a:ext cx="18288000" cy="2075180"/>
            </a:xfrm>
            <a:custGeom>
              <a:avLst/>
              <a:gdLst/>
              <a:ahLst/>
              <a:cxnLst/>
              <a:rect l="l" t="t" r="r" b="b"/>
              <a:pathLst>
                <a:path w="18288000" h="2075179">
                  <a:moveTo>
                    <a:pt x="18287998" y="2074622"/>
                  </a:moveTo>
                  <a:lnTo>
                    <a:pt x="0" y="2074622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2074622"/>
                  </a:lnTo>
                  <a:close/>
                </a:path>
              </a:pathLst>
            </a:custGeom>
            <a:solidFill>
              <a:srgbClr val="FF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5266145"/>
              <a:ext cx="8815540" cy="4476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2985786"/>
            <a:ext cx="884110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3820" algn="l"/>
                <a:tab pos="3489960" algn="l"/>
                <a:tab pos="6136005" algn="l"/>
              </a:tabLst>
            </a:pPr>
            <a:r>
              <a:rPr sz="3500" spc="-105" dirty="0">
                <a:latin typeface="Lucida Sans Unicode"/>
                <a:cs typeface="Lucida Sans Unicode"/>
              </a:rPr>
              <a:t>Perception	</a:t>
            </a:r>
            <a:r>
              <a:rPr sz="3500" spc="-135" dirty="0">
                <a:latin typeface="Lucida Sans Unicode"/>
                <a:cs typeface="Lucida Sans Unicode"/>
              </a:rPr>
              <a:t>of	</a:t>
            </a:r>
            <a:r>
              <a:rPr sz="3500" spc="-55" dirty="0">
                <a:latin typeface="Lucida Sans Unicode"/>
                <a:cs typeface="Lucida Sans Unicode"/>
              </a:rPr>
              <a:t>healthcare	</a:t>
            </a:r>
            <a:r>
              <a:rPr sz="3500" spc="-120" dirty="0">
                <a:latin typeface="Lucida Sans Unicode"/>
                <a:cs typeface="Lucida Sans Unicode"/>
              </a:rPr>
              <a:t>professionals</a:t>
            </a:r>
            <a:endParaRPr sz="35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3462037"/>
            <a:ext cx="8841740" cy="297517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algn="just">
              <a:lnSpc>
                <a:spcPts val="3750"/>
              </a:lnSpc>
              <a:spcBef>
                <a:spcPts val="600"/>
              </a:spcBef>
            </a:pPr>
            <a:r>
              <a:rPr sz="3500" spc="-155" dirty="0">
                <a:latin typeface="Lucida Sans Unicode"/>
                <a:cs typeface="Lucida Sans Unicode"/>
              </a:rPr>
              <a:t>regarding</a:t>
            </a:r>
            <a:r>
              <a:rPr sz="3500" spc="-150" dirty="0">
                <a:latin typeface="Lucida Sans Unicode"/>
                <a:cs typeface="Lucida Sans Unicode"/>
              </a:rPr>
              <a:t> </a:t>
            </a:r>
            <a:r>
              <a:rPr sz="3500" spc="-100" dirty="0">
                <a:latin typeface="Lucida Sans Unicode"/>
                <a:cs typeface="Lucida Sans Unicode"/>
              </a:rPr>
              <a:t>technology</a:t>
            </a:r>
            <a:r>
              <a:rPr sz="3500" spc="-95" dirty="0">
                <a:latin typeface="Lucida Sans Unicode"/>
                <a:cs typeface="Lucida Sans Unicode"/>
              </a:rPr>
              <a:t> </a:t>
            </a:r>
            <a:r>
              <a:rPr sz="3500" spc="-105" dirty="0">
                <a:latin typeface="Lucida Sans Unicode"/>
                <a:cs typeface="Lucida Sans Unicode"/>
              </a:rPr>
              <a:t>adoption</a:t>
            </a:r>
            <a:r>
              <a:rPr sz="3500" spc="900" dirty="0">
                <a:latin typeface="Lucida Sans Unicode"/>
                <a:cs typeface="Lucida Sans Unicode"/>
              </a:rPr>
              <a:t> </a:t>
            </a:r>
            <a:r>
              <a:rPr lang="en-GB" sz="3500" spc="-135" dirty="0" smtClean="0">
                <a:latin typeface="Lucida Sans Unicode"/>
                <a:cs typeface="Lucida Sans Unicode"/>
              </a:rPr>
              <a:t>in</a:t>
            </a:r>
            <a:r>
              <a:rPr sz="3500" spc="-135" dirty="0" smtClean="0">
                <a:latin typeface="Lucida Sans Unicode"/>
                <a:cs typeface="Lucida Sans Unicode"/>
              </a:rPr>
              <a:t> </a:t>
            </a:r>
            <a:r>
              <a:rPr sz="3500" spc="-130" dirty="0" smtClean="0">
                <a:latin typeface="Lucida Sans Unicode"/>
                <a:cs typeface="Lucida Sans Unicode"/>
              </a:rPr>
              <a:t> </a:t>
            </a:r>
            <a:r>
              <a:rPr sz="3500" spc="-90" dirty="0">
                <a:latin typeface="Lucida Sans Unicode"/>
                <a:cs typeface="Lucida Sans Unicode"/>
              </a:rPr>
              <a:t>electronic</a:t>
            </a:r>
            <a:r>
              <a:rPr sz="3500" spc="-85" dirty="0">
                <a:latin typeface="Lucida Sans Unicode"/>
                <a:cs typeface="Lucida Sans Unicode"/>
              </a:rPr>
              <a:t> </a:t>
            </a:r>
            <a:r>
              <a:rPr sz="3500" spc="-55" dirty="0">
                <a:latin typeface="Lucida Sans Unicode"/>
                <a:cs typeface="Lucida Sans Unicode"/>
              </a:rPr>
              <a:t>healthcare</a:t>
            </a:r>
            <a:r>
              <a:rPr sz="3500" spc="-50" dirty="0">
                <a:latin typeface="Lucida Sans Unicode"/>
                <a:cs typeface="Lucida Sans Unicode"/>
              </a:rPr>
              <a:t> </a:t>
            </a:r>
            <a:r>
              <a:rPr sz="3500" spc="-160" dirty="0">
                <a:latin typeface="Lucida Sans Unicode"/>
                <a:cs typeface="Lucida Sans Unicode"/>
              </a:rPr>
              <a:t>record</a:t>
            </a:r>
            <a:r>
              <a:rPr sz="3500" spc="-155" dirty="0">
                <a:latin typeface="Lucida Sans Unicode"/>
                <a:cs typeface="Lucida Sans Unicode"/>
              </a:rPr>
              <a:t> </a:t>
            </a:r>
            <a:r>
              <a:rPr sz="3500" spc="-75" dirty="0" smtClean="0">
                <a:latin typeface="Lucida Sans Unicode"/>
                <a:cs typeface="Lucida Sans Unicode"/>
              </a:rPr>
              <a:t>system</a:t>
            </a:r>
            <a:r>
              <a:rPr sz="3500" spc="-70" dirty="0" smtClean="0">
                <a:latin typeface="Lucida Sans Unicode"/>
                <a:cs typeface="Lucida Sans Unicode"/>
              </a:rPr>
              <a:t> </a:t>
            </a:r>
            <a:r>
              <a:rPr sz="3500" spc="-155" dirty="0">
                <a:latin typeface="Lucida Sans Unicode"/>
                <a:cs typeface="Lucida Sans Unicode"/>
              </a:rPr>
              <a:t>in </a:t>
            </a:r>
            <a:r>
              <a:rPr sz="3500" spc="-150" dirty="0">
                <a:latin typeface="Lucida Sans Unicode"/>
                <a:cs typeface="Lucida Sans Unicode"/>
              </a:rPr>
              <a:t> </a:t>
            </a:r>
            <a:r>
              <a:rPr sz="3500" spc="-140" dirty="0">
                <a:latin typeface="Lucida Sans Unicode"/>
                <a:cs typeface="Lucida Sans Unicode"/>
              </a:rPr>
              <a:t>Hyderabad,</a:t>
            </a:r>
            <a:r>
              <a:rPr sz="3500" spc="-25" dirty="0">
                <a:latin typeface="Lucida Sans Unicode"/>
                <a:cs typeface="Lucida Sans Unicode"/>
              </a:rPr>
              <a:t> </a:t>
            </a:r>
            <a:r>
              <a:rPr sz="3500" spc="-100" dirty="0">
                <a:latin typeface="Lucida Sans Unicode"/>
                <a:cs typeface="Lucida Sans Unicode"/>
              </a:rPr>
              <a:t>Telangana</a:t>
            </a:r>
            <a:endParaRPr sz="35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6050" dirty="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</a:pPr>
            <a:r>
              <a:rPr sz="3200" spc="30" dirty="0">
                <a:latin typeface="Tahoma"/>
                <a:cs typeface="Tahoma"/>
              </a:rPr>
              <a:t>Limted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65" dirty="0">
                <a:latin typeface="Tahoma"/>
                <a:cs typeface="Tahoma"/>
              </a:rPr>
              <a:t>to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35" dirty="0">
                <a:latin typeface="Tahoma"/>
                <a:cs typeface="Tahoma"/>
              </a:rPr>
              <a:t>Hyderabad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Region</a:t>
            </a:r>
            <a:endParaRPr sz="320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6" y="57151"/>
            <a:ext cx="3019424" cy="14287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57833" y="8742393"/>
            <a:ext cx="4196715" cy="102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635"/>
              </a:lnSpc>
              <a:spcBef>
                <a:spcPts val="100"/>
              </a:spcBef>
            </a:pPr>
            <a:r>
              <a:rPr sz="2200" spc="30" dirty="0">
                <a:latin typeface="Trebuchet MS"/>
                <a:cs typeface="Trebuchet MS"/>
              </a:rPr>
              <a:t>Presented</a:t>
            </a:r>
            <a:r>
              <a:rPr sz="2200" spc="-125" dirty="0">
                <a:latin typeface="Trebuchet MS"/>
                <a:cs typeface="Trebuchet MS"/>
              </a:rPr>
              <a:t> </a:t>
            </a:r>
            <a:r>
              <a:rPr sz="2200" spc="-35" dirty="0">
                <a:latin typeface="Trebuchet MS"/>
                <a:cs typeface="Trebuchet MS"/>
              </a:rPr>
              <a:t>by: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spc="35" dirty="0">
                <a:latin typeface="Tahoma"/>
                <a:cs typeface="Tahoma"/>
              </a:rPr>
              <a:t>Subhashree</a:t>
            </a:r>
            <a:r>
              <a:rPr sz="2200" spc="-114" dirty="0">
                <a:latin typeface="Tahoma"/>
                <a:cs typeface="Tahoma"/>
              </a:rPr>
              <a:t> </a:t>
            </a:r>
            <a:r>
              <a:rPr sz="2200" spc="20" dirty="0">
                <a:latin typeface="Tahoma"/>
                <a:cs typeface="Tahoma"/>
              </a:rPr>
              <a:t>Nayak</a:t>
            </a:r>
            <a:endParaRPr sz="2200">
              <a:latin typeface="Tahoma"/>
              <a:cs typeface="Tahoma"/>
            </a:endParaRPr>
          </a:p>
          <a:p>
            <a:pPr marR="5080" algn="r">
              <a:lnSpc>
                <a:spcPts val="2625"/>
              </a:lnSpc>
            </a:pPr>
            <a:r>
              <a:rPr sz="2200" spc="20" dirty="0">
                <a:latin typeface="Trebuchet MS"/>
                <a:cs typeface="Trebuchet MS"/>
              </a:rPr>
              <a:t>Guided</a:t>
            </a:r>
            <a:r>
              <a:rPr sz="2200" spc="-120" dirty="0">
                <a:latin typeface="Trebuchet MS"/>
                <a:cs typeface="Trebuchet MS"/>
              </a:rPr>
              <a:t> </a:t>
            </a:r>
            <a:r>
              <a:rPr sz="2200" spc="-35" dirty="0">
                <a:latin typeface="Trebuchet MS"/>
                <a:cs typeface="Trebuchet MS"/>
              </a:rPr>
              <a:t>by: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-40" dirty="0">
                <a:latin typeface="Tahoma"/>
                <a:cs typeface="Tahoma"/>
              </a:rPr>
              <a:t>Dr.</a:t>
            </a:r>
            <a:r>
              <a:rPr sz="2200" spc="-110" dirty="0">
                <a:latin typeface="Tahoma"/>
                <a:cs typeface="Tahoma"/>
              </a:rPr>
              <a:t> </a:t>
            </a:r>
            <a:r>
              <a:rPr sz="2200" spc="30" dirty="0">
                <a:latin typeface="Tahoma"/>
                <a:cs typeface="Tahoma"/>
              </a:rPr>
              <a:t>Preetha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G.</a:t>
            </a:r>
            <a:r>
              <a:rPr sz="2200" spc="-110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S</a:t>
            </a:r>
            <a:endParaRPr sz="2200">
              <a:latin typeface="Tahoma"/>
              <a:cs typeface="Tahoma"/>
            </a:endParaRPr>
          </a:p>
          <a:p>
            <a:pPr marL="2701925">
              <a:lnSpc>
                <a:spcPts val="2630"/>
              </a:lnSpc>
            </a:pPr>
            <a:r>
              <a:rPr sz="2200" dirty="0">
                <a:latin typeface="Tahoma"/>
                <a:cs typeface="Tahoma"/>
              </a:rPr>
              <a:t>II</a:t>
            </a:r>
            <a:r>
              <a:rPr sz="2200" spc="-30" dirty="0">
                <a:latin typeface="Tahoma"/>
                <a:cs typeface="Tahoma"/>
              </a:rPr>
              <a:t>H</a:t>
            </a:r>
            <a:r>
              <a:rPr sz="2200" spc="10" dirty="0">
                <a:latin typeface="Tahoma"/>
                <a:cs typeface="Tahoma"/>
              </a:rPr>
              <a:t>M</a:t>
            </a:r>
            <a:r>
              <a:rPr sz="2200" spc="-40" dirty="0">
                <a:latin typeface="Tahoma"/>
                <a:cs typeface="Tahoma"/>
              </a:rPr>
              <a:t>R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-110" dirty="0">
                <a:latin typeface="Tahoma"/>
                <a:cs typeface="Tahoma"/>
              </a:rPr>
              <a:t>D</a:t>
            </a:r>
            <a:r>
              <a:rPr sz="2200" spc="-5" dirty="0">
                <a:latin typeface="Tahoma"/>
                <a:cs typeface="Tahoma"/>
              </a:rPr>
              <a:t>e</a:t>
            </a:r>
            <a:r>
              <a:rPr sz="2200" spc="60" dirty="0">
                <a:latin typeface="Tahoma"/>
                <a:cs typeface="Tahoma"/>
              </a:rPr>
              <a:t>l</a:t>
            </a:r>
            <a:r>
              <a:rPr sz="2200" spc="15" dirty="0">
                <a:latin typeface="Tahoma"/>
                <a:cs typeface="Tahoma"/>
              </a:rPr>
              <a:t>h</a:t>
            </a:r>
            <a:r>
              <a:rPr sz="2200" spc="45" dirty="0">
                <a:latin typeface="Tahoma"/>
                <a:cs typeface="Tahoma"/>
              </a:rPr>
              <a:t>i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496549" cy="102869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2330" y="3033392"/>
            <a:ext cx="8703310" cy="34690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2400" spc="45" dirty="0" smtClean="0">
                <a:latin typeface="Tahoma"/>
                <a:cs typeface="Tahoma"/>
              </a:rPr>
              <a:t>This </a:t>
            </a:r>
            <a:r>
              <a:rPr sz="2400" spc="55" dirty="0">
                <a:latin typeface="Tahoma"/>
                <a:cs typeface="Tahoma"/>
              </a:rPr>
              <a:t>study </a:t>
            </a:r>
            <a:r>
              <a:rPr sz="2400" spc="35" dirty="0">
                <a:latin typeface="Tahoma"/>
                <a:cs typeface="Tahoma"/>
              </a:rPr>
              <a:t>revealed </a:t>
            </a:r>
            <a:r>
              <a:rPr sz="2400" spc="45" dirty="0">
                <a:latin typeface="Tahoma"/>
                <a:cs typeface="Tahoma"/>
              </a:rPr>
              <a:t>that </a:t>
            </a:r>
            <a:r>
              <a:rPr sz="2400" spc="35" dirty="0">
                <a:latin typeface="Tahoma"/>
                <a:cs typeface="Tahoma"/>
              </a:rPr>
              <a:t>a </a:t>
            </a:r>
            <a:r>
              <a:rPr sz="2400" spc="70" dirty="0">
                <a:latin typeface="Tahoma"/>
                <a:cs typeface="Tahoma"/>
              </a:rPr>
              <a:t>lack </a:t>
            </a:r>
            <a:r>
              <a:rPr sz="2400" spc="15" dirty="0">
                <a:latin typeface="Tahoma"/>
                <a:cs typeface="Tahoma"/>
              </a:rPr>
              <a:t>of 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30" dirty="0">
                <a:latin typeface="Tahoma"/>
                <a:cs typeface="Tahoma"/>
              </a:rPr>
              <a:t>employee </a:t>
            </a:r>
            <a:r>
              <a:rPr sz="2400" spc="55" dirty="0">
                <a:latin typeface="Tahoma"/>
                <a:cs typeface="Tahoma"/>
              </a:rPr>
              <a:t>training </a:t>
            </a:r>
            <a:r>
              <a:rPr sz="2400" spc="85" dirty="0">
                <a:latin typeface="Tahoma"/>
                <a:cs typeface="Tahoma"/>
              </a:rPr>
              <a:t>is </a:t>
            </a:r>
            <a:r>
              <a:rPr sz="2400" spc="30" dirty="0">
                <a:latin typeface="Tahoma"/>
                <a:cs typeface="Tahoma"/>
              </a:rPr>
              <a:t>the </a:t>
            </a:r>
            <a:r>
              <a:rPr sz="2400" spc="55" dirty="0">
                <a:latin typeface="Tahoma"/>
                <a:cs typeface="Tahoma"/>
              </a:rPr>
              <a:t>greatest </a:t>
            </a:r>
            <a:r>
              <a:rPr sz="2400" spc="65" dirty="0">
                <a:latin typeface="Tahoma"/>
                <a:cs typeface="Tahoma"/>
              </a:rPr>
              <a:t>barrier to </a:t>
            </a:r>
            <a:r>
              <a:rPr sz="2400" spc="30" dirty="0">
                <a:latin typeface="Tahoma"/>
                <a:cs typeface="Tahoma"/>
              </a:rPr>
              <a:t>the 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55" dirty="0">
                <a:latin typeface="Tahoma"/>
                <a:cs typeface="Tahoma"/>
              </a:rPr>
              <a:t>adoption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15" dirty="0">
                <a:latin typeface="Tahoma"/>
                <a:cs typeface="Tahoma"/>
              </a:rPr>
              <a:t>of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55" dirty="0">
                <a:latin typeface="Tahoma"/>
                <a:cs typeface="Tahoma"/>
              </a:rPr>
              <a:t>technology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45" dirty="0">
                <a:latin typeface="Tahoma"/>
                <a:cs typeface="Tahoma"/>
              </a:rPr>
              <a:t>in</a:t>
            </a:r>
            <a:r>
              <a:rPr sz="2400" spc="50" dirty="0">
                <a:latin typeface="Tahoma"/>
                <a:cs typeface="Tahoma"/>
              </a:rPr>
              <a:t> healthcare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spc="45" dirty="0">
                <a:latin typeface="Tahoma"/>
                <a:cs typeface="Tahoma"/>
              </a:rPr>
              <a:t>settings. </a:t>
            </a:r>
            <a:r>
              <a:rPr sz="2400" spc="-925" dirty="0">
                <a:latin typeface="Tahoma"/>
                <a:cs typeface="Tahoma"/>
              </a:rPr>
              <a:t> </a:t>
            </a:r>
            <a:r>
              <a:rPr sz="2400" spc="25" dirty="0">
                <a:latin typeface="Tahoma"/>
                <a:cs typeface="Tahoma"/>
              </a:rPr>
              <a:t>There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is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35" dirty="0">
                <a:latin typeface="Tahoma"/>
                <a:cs typeface="Tahoma"/>
              </a:rPr>
              <a:t>a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25" dirty="0">
                <a:latin typeface="Tahoma"/>
                <a:cs typeface="Tahoma"/>
              </a:rPr>
              <a:t>need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45" dirty="0">
                <a:latin typeface="Tahoma"/>
                <a:cs typeface="Tahoma"/>
              </a:rPr>
              <a:t>for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75" dirty="0">
                <a:latin typeface="Tahoma"/>
                <a:cs typeface="Tahoma"/>
              </a:rPr>
              <a:t>structural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55" dirty="0">
                <a:latin typeface="Tahoma"/>
                <a:cs typeface="Tahoma"/>
              </a:rPr>
              <a:t>rather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40" dirty="0">
                <a:latin typeface="Tahoma"/>
                <a:cs typeface="Tahoma"/>
              </a:rPr>
              <a:t>than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55" dirty="0">
                <a:latin typeface="Tahoma"/>
                <a:cs typeface="Tahoma"/>
              </a:rPr>
              <a:t>coercive </a:t>
            </a:r>
            <a:r>
              <a:rPr sz="2400" spc="-930" dirty="0">
                <a:latin typeface="Tahoma"/>
                <a:cs typeface="Tahoma"/>
              </a:rPr>
              <a:t> </a:t>
            </a:r>
            <a:r>
              <a:rPr sz="2400" spc="35" dirty="0">
                <a:latin typeface="Tahoma"/>
                <a:cs typeface="Tahoma"/>
              </a:rPr>
              <a:t>implementation </a:t>
            </a:r>
            <a:r>
              <a:rPr sz="2400" spc="15" dirty="0">
                <a:latin typeface="Tahoma"/>
                <a:cs typeface="Tahoma"/>
              </a:rPr>
              <a:t>of </a:t>
            </a:r>
            <a:r>
              <a:rPr sz="2400" spc="40" dirty="0">
                <a:latin typeface="Tahoma"/>
                <a:cs typeface="Tahoma"/>
              </a:rPr>
              <a:t>technology, </a:t>
            </a:r>
            <a:r>
              <a:rPr sz="2400" spc="70" dirty="0">
                <a:latin typeface="Tahoma"/>
                <a:cs typeface="Tahoma"/>
              </a:rPr>
              <a:t>as </a:t>
            </a:r>
            <a:r>
              <a:rPr sz="2400" spc="25" dirty="0">
                <a:latin typeface="Tahoma"/>
                <a:cs typeface="Tahoma"/>
              </a:rPr>
              <a:t>well </a:t>
            </a:r>
            <a:r>
              <a:rPr sz="2400" spc="70" dirty="0">
                <a:latin typeface="Tahoma"/>
                <a:cs typeface="Tahoma"/>
              </a:rPr>
              <a:t>as </a:t>
            </a:r>
            <a:r>
              <a:rPr sz="2400" spc="55" dirty="0">
                <a:latin typeface="Tahoma"/>
                <a:cs typeface="Tahoma"/>
              </a:rPr>
              <a:t>training 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45" dirty="0">
                <a:latin typeface="Tahoma"/>
                <a:cs typeface="Tahoma"/>
              </a:rPr>
              <a:t>for </a:t>
            </a:r>
            <a:r>
              <a:rPr sz="2400" spc="70" dirty="0">
                <a:latin typeface="Tahoma"/>
                <a:cs typeface="Tahoma"/>
              </a:rPr>
              <a:t>all </a:t>
            </a:r>
            <a:r>
              <a:rPr sz="2400" spc="50" dirty="0">
                <a:latin typeface="Tahoma"/>
                <a:cs typeface="Tahoma"/>
              </a:rPr>
              <a:t>workers </a:t>
            </a:r>
            <a:r>
              <a:rPr sz="2400" spc="85" dirty="0">
                <a:latin typeface="Tahoma"/>
                <a:cs typeface="Tahoma"/>
              </a:rPr>
              <a:t>or </a:t>
            </a:r>
            <a:r>
              <a:rPr sz="2400" spc="25" dirty="0">
                <a:latin typeface="Tahoma"/>
                <a:cs typeface="Tahoma"/>
              </a:rPr>
              <a:t>employees. </a:t>
            </a:r>
            <a:r>
              <a:rPr sz="2400" spc="15" dirty="0">
                <a:latin typeface="Tahoma"/>
                <a:cs typeface="Tahoma"/>
              </a:rPr>
              <a:t>In </a:t>
            </a:r>
            <a:r>
              <a:rPr sz="2400" spc="35" dirty="0">
                <a:latin typeface="Tahoma"/>
                <a:cs typeface="Tahoma"/>
              </a:rPr>
              <a:t>addition, </a:t>
            </a:r>
            <a:r>
              <a:rPr sz="2400" spc="20" dirty="0">
                <a:latin typeface="Tahoma"/>
                <a:cs typeface="Tahoma"/>
              </a:rPr>
              <a:t>many 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60" dirty="0">
                <a:latin typeface="Tahoma"/>
                <a:cs typeface="Tahoma"/>
              </a:rPr>
              <a:t>small</a:t>
            </a:r>
            <a:r>
              <a:rPr sz="2400" spc="65" dirty="0">
                <a:latin typeface="Tahoma"/>
                <a:cs typeface="Tahoma"/>
              </a:rPr>
              <a:t> organisations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spc="45" dirty="0">
                <a:latin typeface="Tahoma"/>
                <a:cs typeface="Tahoma"/>
              </a:rPr>
              <a:t>are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40" dirty="0">
                <a:latin typeface="Tahoma"/>
                <a:cs typeface="Tahoma"/>
              </a:rPr>
              <a:t>unable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65" dirty="0">
                <a:latin typeface="Tahoma"/>
                <a:cs typeface="Tahoma"/>
              </a:rPr>
              <a:t>to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spc="55" dirty="0">
                <a:latin typeface="Tahoma"/>
                <a:cs typeface="Tahoma"/>
              </a:rPr>
              <a:t>adopt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EHR 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60" dirty="0">
                <a:latin typeface="Tahoma"/>
                <a:cs typeface="Tahoma"/>
              </a:rPr>
              <a:t>systems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30" dirty="0">
                <a:latin typeface="Tahoma"/>
                <a:cs typeface="Tahoma"/>
              </a:rPr>
              <a:t>due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65" dirty="0">
                <a:latin typeface="Tahoma"/>
                <a:cs typeface="Tahoma"/>
              </a:rPr>
              <a:t>to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35" dirty="0">
                <a:latin typeface="Tahoma"/>
                <a:cs typeface="Tahoma"/>
              </a:rPr>
              <a:t>a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70" dirty="0">
                <a:latin typeface="Tahoma"/>
                <a:cs typeface="Tahoma"/>
              </a:rPr>
              <a:t>lack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15" dirty="0">
                <a:latin typeface="Tahoma"/>
                <a:cs typeface="Tahoma"/>
              </a:rPr>
              <a:t>of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45" dirty="0">
                <a:latin typeface="Tahoma"/>
                <a:cs typeface="Tahoma"/>
              </a:rPr>
              <a:t>financial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55" dirty="0">
                <a:latin typeface="Tahoma"/>
                <a:cs typeface="Tahoma"/>
              </a:rPr>
              <a:t>resources.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15" dirty="0">
                <a:latin typeface="Tahoma"/>
                <a:cs typeface="Tahoma"/>
              </a:rPr>
              <a:t>Other </a:t>
            </a:r>
            <a:r>
              <a:rPr sz="2400" spc="-925" dirty="0">
                <a:latin typeface="Tahoma"/>
                <a:cs typeface="Tahoma"/>
              </a:rPr>
              <a:t> </a:t>
            </a:r>
            <a:r>
              <a:rPr sz="2400" spc="65" dirty="0">
                <a:latin typeface="Tahoma"/>
                <a:cs typeface="Tahoma"/>
              </a:rPr>
              <a:t>factors </a:t>
            </a:r>
            <a:r>
              <a:rPr sz="2400" spc="60" dirty="0">
                <a:latin typeface="Tahoma"/>
                <a:cs typeface="Tahoma"/>
              </a:rPr>
              <a:t>contributing </a:t>
            </a:r>
            <a:r>
              <a:rPr sz="2400" spc="65" dirty="0">
                <a:latin typeface="Tahoma"/>
                <a:cs typeface="Tahoma"/>
              </a:rPr>
              <a:t>to </a:t>
            </a:r>
            <a:r>
              <a:rPr sz="2400" spc="55" dirty="0">
                <a:latin typeface="Tahoma"/>
                <a:cs typeface="Tahoma"/>
              </a:rPr>
              <a:t>adoption </a:t>
            </a:r>
            <a:r>
              <a:rPr sz="2400" spc="45" dirty="0">
                <a:latin typeface="Tahoma"/>
                <a:cs typeface="Tahoma"/>
              </a:rPr>
              <a:t>difficulty </a:t>
            </a:r>
            <a:r>
              <a:rPr sz="2400" spc="55" dirty="0">
                <a:latin typeface="Tahoma"/>
                <a:cs typeface="Tahoma"/>
              </a:rPr>
              <a:t>include 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55" dirty="0">
                <a:latin typeface="Tahoma"/>
                <a:cs typeface="Tahoma"/>
              </a:rPr>
              <a:t>privacy</a:t>
            </a:r>
            <a:r>
              <a:rPr sz="2400" spc="-135" dirty="0">
                <a:latin typeface="Tahoma"/>
                <a:cs typeface="Tahoma"/>
              </a:rPr>
              <a:t> </a:t>
            </a:r>
            <a:r>
              <a:rPr sz="2400" spc="55" dirty="0">
                <a:latin typeface="Tahoma"/>
                <a:cs typeface="Tahoma"/>
              </a:rPr>
              <a:t>concerns.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31685" y="297197"/>
            <a:ext cx="493903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spc="-70" dirty="0">
                <a:latin typeface="Lucida Sans Unicode"/>
                <a:cs typeface="Lucida Sans Unicode"/>
              </a:rPr>
              <a:t>Results</a:t>
            </a:r>
            <a:r>
              <a:rPr sz="6200" spc="15" dirty="0">
                <a:latin typeface="Lucida Sans Unicode"/>
                <a:cs typeface="Lucida Sans Unicode"/>
              </a:rPr>
              <a:t> </a:t>
            </a:r>
            <a:r>
              <a:rPr sz="6200" spc="55" dirty="0">
                <a:latin typeface="Lucida Sans Unicode"/>
                <a:cs typeface="Lucida Sans Unicode"/>
              </a:rPr>
              <a:t>(3/3)</a:t>
            </a:r>
            <a:endParaRPr sz="6200" dirty="0">
              <a:latin typeface="Lucida Sans Unicode"/>
              <a:cs typeface="Lucida Sans Unicode"/>
            </a:endParaRPr>
          </a:p>
        </p:txBody>
      </p:sp>
      <p:pic>
        <p:nvPicPr>
          <p:cNvPr id="6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83" y="43910"/>
            <a:ext cx="2486024" cy="9847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167361" y="7219882"/>
            <a:ext cx="136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Fig. 7</a:t>
            </a:r>
            <a:endParaRPr lang="en-GB" sz="28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659707"/>
              </p:ext>
            </p:extLst>
          </p:nvPr>
        </p:nvGraphicFramePr>
        <p:xfrm>
          <a:off x="9982199" y="2418851"/>
          <a:ext cx="7620000" cy="469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562100"/>
          </a:xfrm>
          <a:custGeom>
            <a:avLst/>
            <a:gdLst/>
            <a:ahLst/>
            <a:cxnLst/>
            <a:rect l="l" t="t" r="r" b="b"/>
            <a:pathLst>
              <a:path w="18288000" h="1562100">
                <a:moveTo>
                  <a:pt x="18287998" y="1562099"/>
                </a:moveTo>
                <a:lnTo>
                  <a:pt x="0" y="15620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562099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31789"/>
            <a:ext cx="18287999" cy="5552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8501" y="388620"/>
            <a:ext cx="669099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Discussion</a:t>
            </a:r>
            <a:r>
              <a:rPr sz="7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7000" spc="-280" dirty="0">
                <a:solidFill>
                  <a:srgbClr val="FFFFFF"/>
                </a:solidFill>
                <a:latin typeface="Lucida Sans Unicode"/>
                <a:cs typeface="Lucida Sans Unicode"/>
              </a:rPr>
              <a:t>(1/2)</a:t>
            </a:r>
            <a:endParaRPr sz="70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016000" y="2286767"/>
            <a:ext cx="16256000" cy="6264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</a:t>
            </a:r>
            <a:r>
              <a:rPr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concludes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</a:t>
            </a: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portion </a:t>
            </a:r>
            <a:r>
              <a:rPr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professionals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healthcare </a:t>
            </a:r>
            <a:r>
              <a:rPr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</a:t>
            </a:r>
            <a:r>
              <a:rPr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 </a:t>
            </a:r>
            <a:r>
              <a:rPr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advanced </a:t>
            </a:r>
            <a:r>
              <a:rPr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</a:t>
            </a:r>
            <a:r>
              <a:rPr spc="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store</a:t>
            </a:r>
            <a:r>
              <a:rPr lang="en-GB" spc="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pc="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</a:t>
            </a:r>
            <a:r>
              <a:rPr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minimizes </a:t>
            </a:r>
            <a:r>
              <a:rPr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</a:t>
            </a:r>
            <a:r>
              <a:rPr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adding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-8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</a:t>
            </a:r>
            <a:r>
              <a:rPr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facilities.</a:t>
            </a: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3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16399"/>
              </a:lnSpc>
            </a:pPr>
            <a:r>
              <a:rPr lang="en-GB" spc="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spc="-6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spc="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</a:t>
            </a:r>
            <a:r>
              <a:rPr lang="en-GB" spc="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that,</a:t>
            </a:r>
            <a:r>
              <a:rPr spc="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</a:t>
            </a:r>
            <a:r>
              <a:rPr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 </a:t>
            </a:r>
            <a:r>
              <a:rPr lang="en-GB" spc="6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spc="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pc="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</a:t>
            </a:r>
            <a:r>
              <a:rPr spc="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concern. </a:t>
            </a:r>
            <a:r>
              <a:rPr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</a:t>
            </a:r>
            <a:r>
              <a:rPr lang="en-GB" spc="6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</a:t>
            </a:r>
            <a:r>
              <a:rPr spc="-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</a:t>
            </a:r>
            <a:r>
              <a:rPr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</a:t>
            </a:r>
            <a:r>
              <a:rPr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EHR</a:t>
            </a:r>
            <a:r>
              <a:rPr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</a:t>
            </a:r>
            <a:r>
              <a:rPr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</a:t>
            </a:r>
            <a:r>
              <a:rPr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</a:t>
            </a:r>
            <a:r>
              <a:rPr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</a:t>
            </a:r>
            <a:r>
              <a:rPr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interest.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3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6985" algn="just">
              <a:lnSpc>
                <a:spcPct val="116399"/>
              </a:lnSpc>
              <a:spcBef>
                <a:spcPts val="5"/>
              </a:spcBef>
            </a:pPr>
            <a:r>
              <a:rPr lang="en-GB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barrier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r>
              <a:rPr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  <a:r>
              <a:rPr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that,</a:t>
            </a:r>
            <a:r>
              <a:rPr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despite</a:t>
            </a:r>
            <a:r>
              <a:rPr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recognizing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</a:t>
            </a:r>
            <a:r>
              <a:rPr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professionals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worried </a:t>
            </a:r>
            <a:r>
              <a:rPr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</a:t>
            </a:r>
            <a:r>
              <a:rPr lang="en-GB" spc="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traditional practice &amp; </a:t>
            </a:r>
            <a:r>
              <a:rPr spc="-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 </a:t>
            </a:r>
            <a:r>
              <a:rPr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consumption.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3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12700" algn="just">
              <a:lnSpc>
                <a:spcPct val="116399"/>
              </a:lnSpc>
            </a:pP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</a:t>
            </a:r>
            <a:r>
              <a:rPr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EHRs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improves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quality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pc="-8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</a:t>
            </a:r>
            <a:r>
              <a:rPr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well.</a:t>
            </a:r>
          </a:p>
        </p:txBody>
      </p:sp>
      <p:sp>
        <p:nvSpPr>
          <p:cNvPr id="6" name="object 6"/>
          <p:cNvSpPr/>
          <p:nvPr/>
        </p:nvSpPr>
        <p:spPr>
          <a:xfrm>
            <a:off x="394893" y="2424454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28320" y="87350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468" y="4497831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28320" y="87350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468" y="6028283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33819" y="100355"/>
                </a:lnTo>
                <a:lnTo>
                  <a:pt x="333819" y="176212"/>
                </a:lnTo>
                <a:lnTo>
                  <a:pt x="325767" y="225971"/>
                </a:lnTo>
                <a:lnTo>
                  <a:pt x="303364" y="269227"/>
                </a:lnTo>
                <a:lnTo>
                  <a:pt x="269240" y="303364"/>
                </a:lnTo>
                <a:lnTo>
                  <a:pt x="225971" y="325767"/>
                </a:lnTo>
                <a:lnTo>
                  <a:pt x="176212" y="333806"/>
                </a:lnTo>
                <a:lnTo>
                  <a:pt x="126453" y="325767"/>
                </a:lnTo>
                <a:lnTo>
                  <a:pt x="83197" y="303364"/>
                </a:lnTo>
                <a:lnTo>
                  <a:pt x="49060" y="269227"/>
                </a:lnTo>
                <a:lnTo>
                  <a:pt x="26657" y="225971"/>
                </a:lnTo>
                <a:lnTo>
                  <a:pt x="18605" y="176212"/>
                </a:lnTo>
                <a:lnTo>
                  <a:pt x="26657" y="126441"/>
                </a:lnTo>
                <a:lnTo>
                  <a:pt x="49060" y="83185"/>
                </a:lnTo>
                <a:lnTo>
                  <a:pt x="83197" y="49047"/>
                </a:lnTo>
                <a:lnTo>
                  <a:pt x="126453" y="26644"/>
                </a:lnTo>
                <a:lnTo>
                  <a:pt x="176212" y="18605"/>
                </a:lnTo>
                <a:lnTo>
                  <a:pt x="225971" y="26644"/>
                </a:lnTo>
                <a:lnTo>
                  <a:pt x="269240" y="49047"/>
                </a:lnTo>
                <a:lnTo>
                  <a:pt x="303364" y="83185"/>
                </a:lnTo>
                <a:lnTo>
                  <a:pt x="325767" y="126441"/>
                </a:lnTo>
                <a:lnTo>
                  <a:pt x="333819" y="176212"/>
                </a:lnTo>
                <a:lnTo>
                  <a:pt x="333819" y="100355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12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468" y="7558735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33819" y="100355"/>
                </a:lnTo>
                <a:lnTo>
                  <a:pt x="333819" y="176212"/>
                </a:lnTo>
                <a:lnTo>
                  <a:pt x="325767" y="225971"/>
                </a:lnTo>
                <a:lnTo>
                  <a:pt x="303364" y="269227"/>
                </a:lnTo>
                <a:lnTo>
                  <a:pt x="269240" y="303364"/>
                </a:lnTo>
                <a:lnTo>
                  <a:pt x="225971" y="325767"/>
                </a:lnTo>
                <a:lnTo>
                  <a:pt x="176212" y="333806"/>
                </a:lnTo>
                <a:lnTo>
                  <a:pt x="126453" y="325767"/>
                </a:lnTo>
                <a:lnTo>
                  <a:pt x="83197" y="303364"/>
                </a:lnTo>
                <a:lnTo>
                  <a:pt x="49060" y="269227"/>
                </a:lnTo>
                <a:lnTo>
                  <a:pt x="26657" y="225971"/>
                </a:lnTo>
                <a:lnTo>
                  <a:pt x="18605" y="176212"/>
                </a:lnTo>
                <a:lnTo>
                  <a:pt x="26657" y="126441"/>
                </a:lnTo>
                <a:lnTo>
                  <a:pt x="49060" y="83185"/>
                </a:lnTo>
                <a:lnTo>
                  <a:pt x="83197" y="49047"/>
                </a:lnTo>
                <a:lnTo>
                  <a:pt x="126453" y="26644"/>
                </a:lnTo>
                <a:lnTo>
                  <a:pt x="176212" y="18605"/>
                </a:lnTo>
                <a:lnTo>
                  <a:pt x="225971" y="26644"/>
                </a:lnTo>
                <a:lnTo>
                  <a:pt x="269240" y="49047"/>
                </a:lnTo>
                <a:lnTo>
                  <a:pt x="303364" y="83185"/>
                </a:lnTo>
                <a:lnTo>
                  <a:pt x="325767" y="126441"/>
                </a:lnTo>
                <a:lnTo>
                  <a:pt x="333819" y="176212"/>
                </a:lnTo>
                <a:lnTo>
                  <a:pt x="333819" y="100355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83" y="73181"/>
            <a:ext cx="2486024" cy="118411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562100"/>
          </a:xfrm>
          <a:custGeom>
            <a:avLst/>
            <a:gdLst/>
            <a:ahLst/>
            <a:cxnLst/>
            <a:rect l="l" t="t" r="r" b="b"/>
            <a:pathLst>
              <a:path w="18288000" h="1562100">
                <a:moveTo>
                  <a:pt x="18287998" y="1562099"/>
                </a:moveTo>
                <a:lnTo>
                  <a:pt x="0" y="15620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562099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31789"/>
            <a:ext cx="18287999" cy="5552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88965" y="354977"/>
            <a:ext cx="690943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Discussion</a:t>
            </a:r>
            <a:r>
              <a:rPr sz="7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70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(2/2)</a:t>
            </a:r>
            <a:endParaRPr sz="70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0" y="2286767"/>
            <a:ext cx="16255365" cy="678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0" algn="just">
              <a:lnSpc>
                <a:spcPct val="116399"/>
              </a:lnSpc>
              <a:spcBef>
                <a:spcPts val="95"/>
              </a:spcBef>
            </a:pPr>
            <a:r>
              <a:rPr sz="2900" spc="1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29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9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 </a:t>
            </a:r>
            <a:r>
              <a:rPr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lang="en-GB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sz="2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9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900" spc="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structuring</a:t>
            </a:r>
            <a:r>
              <a:rPr sz="2900" spc="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9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9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</a:t>
            </a:r>
            <a:r>
              <a:rPr sz="29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9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9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</a:t>
            </a:r>
            <a:r>
              <a:rPr sz="29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29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</a:t>
            </a:r>
            <a:r>
              <a:rPr sz="2900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9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</a:t>
            </a:r>
            <a:r>
              <a:rPr sz="2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sz="29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system.</a:t>
            </a:r>
            <a:endParaRPr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3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6985" algn="just">
              <a:lnSpc>
                <a:spcPct val="116399"/>
              </a:lnSpc>
            </a:pPr>
            <a:r>
              <a:rPr sz="2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Since,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900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</a:t>
            </a:r>
            <a:r>
              <a:rPr sz="29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places </a:t>
            </a:r>
            <a:r>
              <a:rPr sz="29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shorter version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EHRs </a:t>
            </a:r>
            <a:r>
              <a:rPr sz="29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</a:t>
            </a:r>
            <a:r>
              <a:rPr sz="29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implemented </a:t>
            </a:r>
            <a:r>
              <a:rPr sz="29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9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owing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9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9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interoperability,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sz="29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9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</a:t>
            </a:r>
            <a:r>
              <a:rPr sz="29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9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9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standardized</a:t>
            </a:r>
            <a:r>
              <a:rPr sz="29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EHR.</a:t>
            </a:r>
            <a:endParaRPr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3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10795" algn="just">
              <a:lnSpc>
                <a:spcPct val="116399"/>
              </a:lnSpc>
              <a:spcBef>
                <a:spcPts val="5"/>
              </a:spcBef>
            </a:pPr>
            <a:r>
              <a:rPr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900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9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EHR </a:t>
            </a:r>
            <a:r>
              <a:rPr sz="29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</a:t>
            </a:r>
            <a:r>
              <a:rPr sz="29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depends </a:t>
            </a:r>
            <a:r>
              <a:rPr sz="2900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upon </a:t>
            </a:r>
            <a:r>
              <a:rPr sz="29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9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attitude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9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 employees </a:t>
            </a:r>
            <a:r>
              <a:rPr sz="2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</a:t>
            </a:r>
            <a:r>
              <a:rPr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z="29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sz="2900" spc="5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900" spc="5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900" spc="5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ought </a:t>
            </a:r>
            <a:r>
              <a:rPr sz="29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sz="29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9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 </a:t>
            </a:r>
            <a:r>
              <a:rPr sz="29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sz="29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9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9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effectively </a:t>
            </a:r>
            <a:r>
              <a:rPr sz="29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sz="290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sz="29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9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usage</a:t>
            </a:r>
            <a:r>
              <a:rPr sz="29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EHR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systems.</a:t>
            </a:r>
            <a:endParaRPr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3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16399"/>
              </a:lnSpc>
            </a:pPr>
            <a:r>
              <a:rPr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9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EHR </a:t>
            </a:r>
            <a:r>
              <a:rPr sz="29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 </a:t>
            </a:r>
            <a:r>
              <a:rPr sz="2900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</a:t>
            </a:r>
            <a:r>
              <a:rPr sz="29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</a:t>
            </a:r>
            <a:r>
              <a:rPr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sz="29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effectively </a:t>
            </a:r>
            <a:r>
              <a:rPr sz="29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adopted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9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rural </a:t>
            </a:r>
            <a:r>
              <a:rPr sz="29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</a:t>
            </a:r>
            <a:r>
              <a:rPr sz="2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</a:t>
            </a:r>
            <a:r>
              <a:rPr sz="2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</a:t>
            </a:r>
            <a:r>
              <a:rPr sz="29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</a:t>
            </a:r>
            <a:r>
              <a:rPr sz="29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 </a:t>
            </a:r>
            <a:r>
              <a:rPr sz="29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facilities </a:t>
            </a:r>
            <a:r>
              <a:rPr sz="2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</a:t>
            </a:r>
            <a:r>
              <a:rPr sz="2900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reduces </a:t>
            </a:r>
            <a:r>
              <a:rPr sz="29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9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9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visits, </a:t>
            </a:r>
            <a:r>
              <a:rPr sz="2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frequency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visits, </a:t>
            </a:r>
            <a:r>
              <a:rPr sz="29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saves </a:t>
            </a:r>
            <a:r>
              <a:rPr sz="2900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time, </a:t>
            </a:r>
            <a:r>
              <a:rPr sz="29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9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recording </a:t>
            </a:r>
            <a:r>
              <a:rPr sz="29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patient’s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electronically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9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effectively.</a:t>
            </a:r>
            <a:endParaRPr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893" y="2424454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28320" y="87350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893" y="3954907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28320" y="87350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468" y="5501546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33819" y="100355"/>
                </a:lnTo>
                <a:lnTo>
                  <a:pt x="333819" y="176212"/>
                </a:lnTo>
                <a:lnTo>
                  <a:pt x="325767" y="225971"/>
                </a:lnTo>
                <a:lnTo>
                  <a:pt x="303364" y="269227"/>
                </a:lnTo>
                <a:lnTo>
                  <a:pt x="269240" y="303364"/>
                </a:lnTo>
                <a:lnTo>
                  <a:pt x="225971" y="325767"/>
                </a:lnTo>
                <a:lnTo>
                  <a:pt x="176212" y="333806"/>
                </a:lnTo>
                <a:lnTo>
                  <a:pt x="126453" y="325767"/>
                </a:lnTo>
                <a:lnTo>
                  <a:pt x="83197" y="303364"/>
                </a:lnTo>
                <a:lnTo>
                  <a:pt x="49060" y="269227"/>
                </a:lnTo>
                <a:lnTo>
                  <a:pt x="26657" y="225971"/>
                </a:lnTo>
                <a:lnTo>
                  <a:pt x="18605" y="176212"/>
                </a:lnTo>
                <a:lnTo>
                  <a:pt x="26657" y="126441"/>
                </a:lnTo>
                <a:lnTo>
                  <a:pt x="49060" y="83185"/>
                </a:lnTo>
                <a:lnTo>
                  <a:pt x="83197" y="49047"/>
                </a:lnTo>
                <a:lnTo>
                  <a:pt x="126453" y="26644"/>
                </a:lnTo>
                <a:lnTo>
                  <a:pt x="176212" y="18605"/>
                </a:lnTo>
                <a:lnTo>
                  <a:pt x="225971" y="26644"/>
                </a:lnTo>
                <a:lnTo>
                  <a:pt x="269240" y="49047"/>
                </a:lnTo>
                <a:lnTo>
                  <a:pt x="303364" y="83185"/>
                </a:lnTo>
                <a:lnTo>
                  <a:pt x="325767" y="126441"/>
                </a:lnTo>
                <a:lnTo>
                  <a:pt x="333819" y="176212"/>
                </a:lnTo>
                <a:lnTo>
                  <a:pt x="333819" y="100355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468" y="7552565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33819" y="100355"/>
                </a:lnTo>
                <a:lnTo>
                  <a:pt x="333819" y="176212"/>
                </a:lnTo>
                <a:lnTo>
                  <a:pt x="325767" y="225971"/>
                </a:lnTo>
                <a:lnTo>
                  <a:pt x="303364" y="269227"/>
                </a:lnTo>
                <a:lnTo>
                  <a:pt x="269240" y="303364"/>
                </a:lnTo>
                <a:lnTo>
                  <a:pt x="225971" y="325767"/>
                </a:lnTo>
                <a:lnTo>
                  <a:pt x="176212" y="333806"/>
                </a:lnTo>
                <a:lnTo>
                  <a:pt x="126453" y="325767"/>
                </a:lnTo>
                <a:lnTo>
                  <a:pt x="83197" y="303364"/>
                </a:lnTo>
                <a:lnTo>
                  <a:pt x="49060" y="269227"/>
                </a:lnTo>
                <a:lnTo>
                  <a:pt x="26657" y="225971"/>
                </a:lnTo>
                <a:lnTo>
                  <a:pt x="18605" y="176212"/>
                </a:lnTo>
                <a:lnTo>
                  <a:pt x="26657" y="126441"/>
                </a:lnTo>
                <a:lnTo>
                  <a:pt x="49060" y="83185"/>
                </a:lnTo>
                <a:lnTo>
                  <a:pt x="83197" y="49047"/>
                </a:lnTo>
                <a:lnTo>
                  <a:pt x="126453" y="26657"/>
                </a:lnTo>
                <a:lnTo>
                  <a:pt x="176212" y="18605"/>
                </a:lnTo>
                <a:lnTo>
                  <a:pt x="225971" y="26657"/>
                </a:lnTo>
                <a:lnTo>
                  <a:pt x="269240" y="49047"/>
                </a:lnTo>
                <a:lnTo>
                  <a:pt x="303364" y="83185"/>
                </a:lnTo>
                <a:lnTo>
                  <a:pt x="325767" y="126441"/>
                </a:lnTo>
                <a:lnTo>
                  <a:pt x="333819" y="176212"/>
                </a:lnTo>
                <a:lnTo>
                  <a:pt x="333819" y="100355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83" y="43909"/>
            <a:ext cx="2486024" cy="110283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3857" y="970598"/>
            <a:ext cx="1217612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Limitations</a:t>
            </a:r>
            <a:r>
              <a:rPr sz="85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5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85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5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85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5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Study</a:t>
            </a:r>
            <a:endParaRPr sz="8500" dirty="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07182" y="3005583"/>
            <a:ext cx="6437630" cy="7281545"/>
            <a:chOff x="6307182" y="3005583"/>
            <a:chExt cx="6437630" cy="7281545"/>
          </a:xfrm>
        </p:grpSpPr>
        <p:sp>
          <p:nvSpPr>
            <p:cNvPr id="4" name="object 4"/>
            <p:cNvSpPr/>
            <p:nvPr/>
          </p:nvSpPr>
          <p:spPr>
            <a:xfrm>
              <a:off x="6307175" y="3005594"/>
              <a:ext cx="6066155" cy="7281545"/>
            </a:xfrm>
            <a:custGeom>
              <a:avLst/>
              <a:gdLst/>
              <a:ahLst/>
              <a:cxnLst/>
              <a:rect l="l" t="t" r="r" b="b"/>
              <a:pathLst>
                <a:path w="6066155" h="7281545">
                  <a:moveTo>
                    <a:pt x="19050" y="0"/>
                  </a:moveTo>
                  <a:lnTo>
                    <a:pt x="0" y="0"/>
                  </a:lnTo>
                  <a:lnTo>
                    <a:pt x="0" y="7281405"/>
                  </a:lnTo>
                  <a:lnTo>
                    <a:pt x="19050" y="7281405"/>
                  </a:lnTo>
                  <a:lnTo>
                    <a:pt x="19050" y="0"/>
                  </a:lnTo>
                  <a:close/>
                </a:path>
                <a:path w="6066155" h="7281545">
                  <a:moveTo>
                    <a:pt x="6065596" y="0"/>
                  </a:moveTo>
                  <a:lnTo>
                    <a:pt x="6046546" y="0"/>
                  </a:lnTo>
                  <a:lnTo>
                    <a:pt x="6046546" y="7281405"/>
                  </a:lnTo>
                  <a:lnTo>
                    <a:pt x="6065596" y="7281405"/>
                  </a:lnTo>
                  <a:lnTo>
                    <a:pt x="6065596" y="0"/>
                  </a:lnTo>
                  <a:close/>
                </a:path>
              </a:pathLst>
            </a:custGeom>
            <a:solidFill>
              <a:srgbClr val="FF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8332" y="4155488"/>
              <a:ext cx="114300" cy="1142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8332" y="5469937"/>
              <a:ext cx="114300" cy="114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29988" y="4222035"/>
              <a:ext cx="114300" cy="114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29988" y="5098334"/>
              <a:ext cx="114300" cy="1142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857633" y="3939581"/>
            <a:ext cx="510857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767715" algn="l"/>
                <a:tab pos="1716405" algn="l"/>
                <a:tab pos="2108200" algn="l"/>
                <a:tab pos="3235325" algn="l"/>
                <a:tab pos="3686810" algn="l"/>
                <a:tab pos="4015740" algn="l"/>
              </a:tabLst>
            </a:pPr>
            <a:r>
              <a:rPr sz="2500" spc="-15" dirty="0">
                <a:latin typeface="Trebuchet MS"/>
                <a:cs typeface="Trebuchet MS"/>
              </a:rPr>
              <a:t>T</a:t>
            </a:r>
            <a:r>
              <a:rPr sz="2500" spc="45" dirty="0">
                <a:latin typeface="Trebuchet MS"/>
                <a:cs typeface="Trebuchet MS"/>
              </a:rPr>
              <a:t>h</a:t>
            </a:r>
            <a:r>
              <a:rPr sz="2500" spc="-90" dirty="0">
                <a:latin typeface="Trebuchet MS"/>
                <a:cs typeface="Trebuchet MS"/>
              </a:rPr>
              <a:t>i</a:t>
            </a:r>
            <a:r>
              <a:rPr sz="2500" spc="195" dirty="0">
                <a:latin typeface="Trebuchet MS"/>
                <a:cs typeface="Trebuchet MS"/>
              </a:rPr>
              <a:t>s</a:t>
            </a:r>
            <a:r>
              <a:rPr sz="2500" dirty="0">
                <a:latin typeface="Trebuchet MS"/>
                <a:cs typeface="Trebuchet MS"/>
              </a:rPr>
              <a:t>	</a:t>
            </a:r>
            <a:r>
              <a:rPr sz="2500" spc="190" dirty="0">
                <a:latin typeface="Trebuchet MS"/>
                <a:cs typeface="Trebuchet MS"/>
              </a:rPr>
              <a:t>s</a:t>
            </a:r>
            <a:r>
              <a:rPr sz="2500" spc="-105" dirty="0">
                <a:latin typeface="Trebuchet MS"/>
                <a:cs typeface="Trebuchet MS"/>
              </a:rPr>
              <a:t>t</a:t>
            </a:r>
            <a:r>
              <a:rPr sz="2500" spc="45" dirty="0">
                <a:latin typeface="Trebuchet MS"/>
                <a:cs typeface="Trebuchet MS"/>
              </a:rPr>
              <a:t>u</a:t>
            </a:r>
            <a:r>
              <a:rPr sz="2500" spc="35" dirty="0">
                <a:latin typeface="Trebuchet MS"/>
                <a:cs typeface="Trebuchet MS"/>
              </a:rPr>
              <a:t>dy</a:t>
            </a:r>
            <a:r>
              <a:rPr sz="2500" dirty="0">
                <a:latin typeface="Trebuchet MS"/>
                <a:cs typeface="Trebuchet MS"/>
              </a:rPr>
              <a:t>	</a:t>
            </a:r>
            <a:r>
              <a:rPr sz="2500" spc="-90" dirty="0">
                <a:latin typeface="Trebuchet MS"/>
                <a:cs typeface="Trebuchet MS"/>
              </a:rPr>
              <a:t>i</a:t>
            </a:r>
            <a:r>
              <a:rPr sz="2500" spc="195" dirty="0">
                <a:latin typeface="Trebuchet MS"/>
                <a:cs typeface="Trebuchet MS"/>
              </a:rPr>
              <a:t>s</a:t>
            </a:r>
            <a:r>
              <a:rPr sz="2500" dirty="0">
                <a:latin typeface="Trebuchet MS"/>
                <a:cs typeface="Trebuchet MS"/>
              </a:rPr>
              <a:t>	</a:t>
            </a:r>
            <a:r>
              <a:rPr sz="2500" spc="-95" dirty="0">
                <a:latin typeface="Trebuchet MS"/>
                <a:cs typeface="Trebuchet MS"/>
              </a:rPr>
              <a:t>l</a:t>
            </a:r>
            <a:r>
              <a:rPr sz="2500" spc="-90" dirty="0">
                <a:latin typeface="Trebuchet MS"/>
                <a:cs typeface="Trebuchet MS"/>
              </a:rPr>
              <a:t>i</a:t>
            </a:r>
            <a:r>
              <a:rPr sz="2500" spc="5" dirty="0">
                <a:latin typeface="Trebuchet MS"/>
                <a:cs typeface="Trebuchet MS"/>
              </a:rPr>
              <a:t>m</a:t>
            </a:r>
            <a:r>
              <a:rPr sz="2500" spc="-90" dirty="0">
                <a:latin typeface="Trebuchet MS"/>
                <a:cs typeface="Trebuchet MS"/>
              </a:rPr>
              <a:t>i</a:t>
            </a:r>
            <a:r>
              <a:rPr sz="2500" spc="-110" dirty="0">
                <a:latin typeface="Trebuchet MS"/>
                <a:cs typeface="Trebuchet MS"/>
              </a:rPr>
              <a:t>t</a:t>
            </a:r>
            <a:r>
              <a:rPr sz="2500" spc="-50" dirty="0">
                <a:latin typeface="Trebuchet MS"/>
                <a:cs typeface="Trebuchet MS"/>
              </a:rPr>
              <a:t>e</a:t>
            </a:r>
            <a:r>
              <a:rPr sz="2500" spc="40" dirty="0">
                <a:latin typeface="Trebuchet MS"/>
                <a:cs typeface="Trebuchet MS"/>
              </a:rPr>
              <a:t>d</a:t>
            </a:r>
            <a:r>
              <a:rPr sz="2500" dirty="0">
                <a:latin typeface="Trebuchet MS"/>
                <a:cs typeface="Trebuchet MS"/>
              </a:rPr>
              <a:t>	</a:t>
            </a:r>
            <a:r>
              <a:rPr sz="2500" spc="-110" dirty="0">
                <a:latin typeface="Trebuchet MS"/>
                <a:cs typeface="Trebuchet MS"/>
              </a:rPr>
              <a:t>t</a:t>
            </a:r>
            <a:r>
              <a:rPr sz="2500" spc="70" dirty="0">
                <a:latin typeface="Trebuchet MS"/>
                <a:cs typeface="Trebuchet MS"/>
              </a:rPr>
              <a:t>o</a:t>
            </a:r>
            <a:r>
              <a:rPr sz="2500" dirty="0">
                <a:latin typeface="Trebuchet MS"/>
                <a:cs typeface="Trebuchet MS"/>
              </a:rPr>
              <a:t>	</a:t>
            </a:r>
            <a:r>
              <a:rPr sz="2500" spc="25" dirty="0">
                <a:latin typeface="Trebuchet MS"/>
                <a:cs typeface="Trebuchet MS"/>
              </a:rPr>
              <a:t>a</a:t>
            </a:r>
            <a:r>
              <a:rPr sz="2500" dirty="0">
                <a:latin typeface="Trebuchet MS"/>
                <a:cs typeface="Trebuchet MS"/>
              </a:rPr>
              <a:t>	</a:t>
            </a:r>
            <a:r>
              <a:rPr sz="2500" spc="190" dirty="0">
                <a:latin typeface="Trebuchet MS"/>
                <a:cs typeface="Trebuchet MS"/>
              </a:rPr>
              <a:t>s</a:t>
            </a:r>
            <a:r>
              <a:rPr sz="2500" spc="35" dirty="0">
                <a:latin typeface="Trebuchet MS"/>
                <a:cs typeface="Trebuchet MS"/>
              </a:rPr>
              <a:t>p</a:t>
            </a:r>
            <a:r>
              <a:rPr sz="2500" spc="-50" dirty="0">
                <a:latin typeface="Trebuchet MS"/>
                <a:cs typeface="Trebuchet MS"/>
              </a:rPr>
              <a:t>e</a:t>
            </a:r>
            <a:r>
              <a:rPr sz="2500" spc="10" dirty="0">
                <a:latin typeface="Trebuchet MS"/>
                <a:cs typeface="Trebuchet MS"/>
              </a:rPr>
              <a:t>c</a:t>
            </a:r>
            <a:r>
              <a:rPr sz="2500" spc="-90" dirty="0">
                <a:latin typeface="Trebuchet MS"/>
                <a:cs typeface="Trebuchet MS"/>
              </a:rPr>
              <a:t>i</a:t>
            </a:r>
            <a:r>
              <a:rPr sz="2500" spc="-155" dirty="0">
                <a:latin typeface="Trebuchet MS"/>
                <a:cs typeface="Trebuchet MS"/>
              </a:rPr>
              <a:t>f</a:t>
            </a:r>
            <a:r>
              <a:rPr sz="2500" spc="-90" dirty="0">
                <a:latin typeface="Trebuchet MS"/>
                <a:cs typeface="Trebuchet MS"/>
              </a:rPr>
              <a:t>i</a:t>
            </a:r>
            <a:r>
              <a:rPr sz="2500" spc="10" dirty="0">
                <a:latin typeface="Trebuchet MS"/>
                <a:cs typeface="Trebuchet MS"/>
              </a:rPr>
              <a:t>c  </a:t>
            </a:r>
            <a:r>
              <a:rPr sz="2500" spc="25" dirty="0">
                <a:latin typeface="Trebuchet MS"/>
                <a:cs typeface="Trebuchet MS"/>
              </a:rPr>
              <a:t>region</a:t>
            </a:r>
            <a:r>
              <a:rPr sz="2500" spc="-85" dirty="0">
                <a:latin typeface="Trebuchet MS"/>
                <a:cs typeface="Trebuchet MS"/>
              </a:rPr>
              <a:t> </a:t>
            </a:r>
            <a:r>
              <a:rPr sz="2500" spc="-45" dirty="0">
                <a:latin typeface="Trebuchet MS"/>
                <a:cs typeface="Trebuchet MS"/>
              </a:rPr>
              <a:t>of</a:t>
            </a:r>
            <a:r>
              <a:rPr sz="2500" spc="-85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Telangana</a:t>
            </a:r>
            <a:r>
              <a:rPr sz="2500" spc="-80" dirty="0">
                <a:latin typeface="Trebuchet MS"/>
                <a:cs typeface="Trebuchet MS"/>
              </a:rPr>
              <a:t> </a:t>
            </a:r>
            <a:r>
              <a:rPr sz="2500" spc="-50" dirty="0">
                <a:latin typeface="Trebuchet MS"/>
                <a:cs typeface="Trebuchet MS"/>
              </a:rPr>
              <a:t>state,</a:t>
            </a:r>
            <a:r>
              <a:rPr sz="2500" spc="-85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India.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7633" y="5254031"/>
            <a:ext cx="5112385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500" spc="145" dirty="0">
                <a:latin typeface="Trebuchet MS"/>
                <a:cs typeface="Trebuchet MS"/>
              </a:rPr>
              <a:t>As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240" dirty="0">
                <a:latin typeface="Trebuchet MS"/>
                <a:cs typeface="Trebuchet MS"/>
              </a:rPr>
              <a:t>I</a:t>
            </a:r>
            <a:r>
              <a:rPr sz="2500" spc="5" dirty="0">
                <a:latin typeface="Trebuchet MS"/>
                <a:cs typeface="Trebuchet MS"/>
              </a:rPr>
              <a:t> have </a:t>
            </a:r>
            <a:r>
              <a:rPr sz="2500" spc="-15" dirty="0">
                <a:latin typeface="Trebuchet MS"/>
                <a:cs typeface="Trebuchet MS"/>
              </a:rPr>
              <a:t>taken</a:t>
            </a:r>
            <a:r>
              <a:rPr sz="2500" spc="5" dirty="0">
                <a:latin typeface="Trebuchet MS"/>
                <a:cs typeface="Trebuchet MS"/>
              </a:rPr>
              <a:t> </a:t>
            </a:r>
            <a:r>
              <a:rPr sz="2500" spc="-55" dirty="0">
                <a:latin typeface="Trebuchet MS"/>
                <a:cs typeface="Trebuchet MS"/>
              </a:rPr>
              <a:t>all</a:t>
            </a:r>
            <a:r>
              <a:rPr sz="2500" spc="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cadres</a:t>
            </a:r>
            <a:r>
              <a:rPr sz="2500" spc="5" dirty="0">
                <a:latin typeface="Trebuchet MS"/>
                <a:cs typeface="Trebuchet MS"/>
              </a:rPr>
              <a:t> </a:t>
            </a:r>
            <a:r>
              <a:rPr sz="2500" spc="-45" dirty="0">
                <a:latin typeface="Trebuchet MS"/>
                <a:cs typeface="Trebuchet MS"/>
              </a:rPr>
              <a:t>of</a:t>
            </a:r>
            <a:r>
              <a:rPr sz="2500" spc="5" dirty="0">
                <a:latin typeface="Trebuchet MS"/>
                <a:cs typeface="Trebuchet MS"/>
              </a:rPr>
              <a:t> </a:t>
            </a:r>
            <a:r>
              <a:rPr sz="2500" spc="-25" dirty="0">
                <a:latin typeface="Trebuchet MS"/>
                <a:cs typeface="Trebuchet MS"/>
              </a:rPr>
              <a:t>health </a:t>
            </a:r>
            <a:r>
              <a:rPr sz="2500" spc="-745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care professional, </a:t>
            </a:r>
            <a:r>
              <a:rPr sz="2500" spc="-30" dirty="0">
                <a:latin typeface="Trebuchet MS"/>
                <a:cs typeface="Trebuchet MS"/>
              </a:rPr>
              <a:t>there </a:t>
            </a:r>
            <a:r>
              <a:rPr sz="2500" spc="-5" dirty="0">
                <a:latin typeface="Trebuchet MS"/>
                <a:cs typeface="Trebuchet MS"/>
              </a:rPr>
              <a:t>are </a:t>
            </a:r>
            <a:r>
              <a:rPr sz="2500" spc="-10" dirty="0">
                <a:latin typeface="Trebuchet MS"/>
                <a:cs typeface="Trebuchet MS"/>
              </a:rPr>
              <a:t>people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15" dirty="0">
                <a:latin typeface="Trebuchet MS"/>
                <a:cs typeface="Trebuchet MS"/>
              </a:rPr>
              <a:t>who</a:t>
            </a:r>
            <a:r>
              <a:rPr sz="2500" spc="710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are</a:t>
            </a:r>
            <a:r>
              <a:rPr sz="2500" spc="710" dirty="0">
                <a:latin typeface="Trebuchet MS"/>
                <a:cs typeface="Trebuchet MS"/>
              </a:rPr>
              <a:t> </a:t>
            </a:r>
            <a:r>
              <a:rPr sz="2500" spc="-30" dirty="0">
                <a:latin typeface="Trebuchet MS"/>
                <a:cs typeface="Trebuchet MS"/>
              </a:rPr>
              <a:t>directly</a:t>
            </a:r>
            <a:r>
              <a:rPr sz="2500" spc="-10" dirty="0">
                <a:latin typeface="Trebuchet MS"/>
                <a:cs typeface="Trebuchet MS"/>
              </a:rPr>
              <a:t> </a:t>
            </a:r>
            <a:r>
              <a:rPr sz="2500" spc="40" dirty="0">
                <a:latin typeface="Trebuchet MS"/>
                <a:cs typeface="Trebuchet MS"/>
              </a:rPr>
              <a:t>serving</a:t>
            </a:r>
            <a:r>
              <a:rPr sz="2500" spc="710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patients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7633" y="6625669"/>
            <a:ext cx="51092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0105" algn="l"/>
                <a:tab pos="2096135" algn="l"/>
                <a:tab pos="3059430" algn="l"/>
              </a:tabLst>
            </a:pPr>
            <a:r>
              <a:rPr sz="2500" spc="35" dirty="0">
                <a:latin typeface="Trebuchet MS"/>
                <a:cs typeface="Trebuchet MS"/>
              </a:rPr>
              <a:t>and	</a:t>
            </a:r>
            <a:r>
              <a:rPr sz="2500" spc="-10" dirty="0">
                <a:latin typeface="Trebuchet MS"/>
                <a:cs typeface="Trebuchet MS"/>
              </a:rPr>
              <a:t>people	</a:t>
            </a:r>
            <a:r>
              <a:rPr sz="2500" spc="-15" dirty="0">
                <a:latin typeface="Trebuchet MS"/>
                <a:cs typeface="Trebuchet MS"/>
              </a:rPr>
              <a:t>from	administrative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57633" y="7006631"/>
            <a:ext cx="510984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spc="-15" dirty="0">
                <a:latin typeface="Trebuchet MS"/>
                <a:cs typeface="Trebuchet MS"/>
              </a:rPr>
              <a:t>role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110" dirty="0">
                <a:latin typeface="Trebuchet MS"/>
                <a:cs typeface="Trebuchet MS"/>
              </a:rPr>
              <a:t>as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-110" dirty="0">
                <a:latin typeface="Trebuchet MS"/>
                <a:cs typeface="Trebuchet MS"/>
              </a:rPr>
              <a:t>well.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-45" dirty="0">
                <a:latin typeface="Trebuchet MS"/>
                <a:cs typeface="Trebuchet MS"/>
              </a:rPr>
              <a:t>Therefore,</a:t>
            </a:r>
            <a:r>
              <a:rPr sz="2500" spc="5" dirty="0">
                <a:latin typeface="Trebuchet MS"/>
                <a:cs typeface="Trebuchet MS"/>
              </a:rPr>
              <a:t> </a:t>
            </a:r>
            <a:r>
              <a:rPr sz="2500" spc="-95" dirty="0">
                <a:latin typeface="Trebuchet MS"/>
                <a:cs typeface="Trebuchet MS"/>
              </a:rPr>
              <a:t>it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50" dirty="0">
                <a:latin typeface="Trebuchet MS"/>
                <a:cs typeface="Trebuchet MS"/>
              </a:rPr>
              <a:t>is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-65" dirty="0">
                <a:latin typeface="Trebuchet MS"/>
                <a:cs typeface="Trebuchet MS"/>
              </a:rPr>
              <a:t>difficult </a:t>
            </a:r>
            <a:r>
              <a:rPr sz="2500" spc="-735" dirty="0">
                <a:latin typeface="Trebuchet MS"/>
                <a:cs typeface="Trebuchet MS"/>
              </a:rPr>
              <a:t> </a:t>
            </a:r>
            <a:r>
              <a:rPr sz="2500" spc="-20" dirty="0">
                <a:latin typeface="Trebuchet MS"/>
                <a:cs typeface="Trebuchet MS"/>
              </a:rPr>
              <a:t>to</a:t>
            </a:r>
            <a:r>
              <a:rPr sz="2500" spc="100" dirty="0">
                <a:latin typeface="Trebuchet MS"/>
                <a:cs typeface="Trebuchet MS"/>
              </a:rPr>
              <a:t> </a:t>
            </a:r>
            <a:r>
              <a:rPr sz="2500" spc="-45" dirty="0">
                <a:latin typeface="Trebuchet MS"/>
                <a:cs typeface="Trebuchet MS"/>
              </a:rPr>
              <a:t>identify</a:t>
            </a:r>
            <a:r>
              <a:rPr sz="2500" spc="105" dirty="0">
                <a:latin typeface="Trebuchet MS"/>
                <a:cs typeface="Trebuchet MS"/>
              </a:rPr>
              <a:t> </a:t>
            </a:r>
            <a:r>
              <a:rPr sz="2500" spc="-35" dirty="0">
                <a:latin typeface="Trebuchet MS"/>
                <a:cs typeface="Trebuchet MS"/>
              </a:rPr>
              <a:t>the</a:t>
            </a:r>
            <a:r>
              <a:rPr sz="2500" spc="105" dirty="0">
                <a:latin typeface="Trebuchet MS"/>
                <a:cs typeface="Trebuchet MS"/>
              </a:rPr>
              <a:t> </a:t>
            </a:r>
            <a:r>
              <a:rPr sz="2500" spc="-30" dirty="0">
                <a:latin typeface="Trebuchet MS"/>
                <a:cs typeface="Trebuchet MS"/>
              </a:rPr>
              <a:t>perception,</a:t>
            </a:r>
            <a:r>
              <a:rPr sz="2500" spc="105" dirty="0">
                <a:latin typeface="Trebuchet MS"/>
                <a:cs typeface="Trebuchet MS"/>
              </a:rPr>
              <a:t> </a:t>
            </a:r>
            <a:r>
              <a:rPr sz="2500" spc="110" dirty="0">
                <a:latin typeface="Trebuchet MS"/>
                <a:cs typeface="Trebuchet MS"/>
              </a:rPr>
              <a:t>as</a:t>
            </a:r>
            <a:r>
              <a:rPr sz="2500" spc="100" dirty="0">
                <a:latin typeface="Trebuchet MS"/>
                <a:cs typeface="Trebuchet MS"/>
              </a:rPr>
              <a:t> </a:t>
            </a:r>
            <a:r>
              <a:rPr sz="2500" spc="55" dirty="0">
                <a:latin typeface="Trebuchet MS"/>
                <a:cs typeface="Trebuchet MS"/>
              </a:rPr>
              <a:t>some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7633" y="7882931"/>
            <a:ext cx="511048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spc="-5" dirty="0">
                <a:latin typeface="Trebuchet MS"/>
                <a:cs typeface="Trebuchet MS"/>
              </a:rPr>
              <a:t>are</a:t>
            </a:r>
            <a:r>
              <a:rPr sz="2500" spc="10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very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much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-45" dirty="0">
                <a:latin typeface="Trebuchet MS"/>
                <a:cs typeface="Trebuchet MS"/>
              </a:rPr>
              <a:t>familiar</a:t>
            </a:r>
            <a:r>
              <a:rPr sz="2500" spc="10" dirty="0">
                <a:latin typeface="Trebuchet MS"/>
                <a:cs typeface="Trebuchet MS"/>
              </a:rPr>
              <a:t> </a:t>
            </a:r>
            <a:r>
              <a:rPr sz="2500" spc="-55" dirty="0">
                <a:latin typeface="Trebuchet MS"/>
                <a:cs typeface="Trebuchet MS"/>
              </a:rPr>
              <a:t>with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-35" dirty="0">
                <a:latin typeface="Trebuchet MS"/>
                <a:cs typeface="Trebuchet MS"/>
              </a:rPr>
              <a:t>the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use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-45" dirty="0">
                <a:latin typeface="Trebuchet MS"/>
                <a:cs typeface="Trebuchet MS"/>
              </a:rPr>
              <a:t>of</a:t>
            </a:r>
            <a:r>
              <a:rPr sz="2500" spc="-85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EHR</a:t>
            </a:r>
            <a:r>
              <a:rPr sz="2500" spc="-85" dirty="0">
                <a:latin typeface="Trebuchet MS"/>
                <a:cs typeface="Trebuchet MS"/>
              </a:rPr>
              <a:t> </a:t>
            </a:r>
            <a:r>
              <a:rPr sz="2500" spc="-20" dirty="0">
                <a:latin typeface="Trebuchet MS"/>
                <a:cs typeface="Trebuchet MS"/>
              </a:rPr>
              <a:t>where</a:t>
            </a:r>
            <a:r>
              <a:rPr sz="2500" spc="-80" dirty="0">
                <a:latin typeface="Trebuchet MS"/>
                <a:cs typeface="Trebuchet MS"/>
              </a:rPr>
              <a:t> </a:t>
            </a:r>
            <a:r>
              <a:rPr sz="2500" spc="55" dirty="0">
                <a:latin typeface="Trebuchet MS"/>
                <a:cs typeface="Trebuchet MS"/>
              </a:rPr>
              <a:t>some</a:t>
            </a:r>
            <a:r>
              <a:rPr sz="2500" spc="-85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are</a:t>
            </a:r>
            <a:r>
              <a:rPr sz="2500" spc="-85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not</a:t>
            </a:r>
            <a:r>
              <a:rPr sz="2500" spc="-80" dirty="0">
                <a:latin typeface="Trebuchet MS"/>
                <a:cs typeface="Trebuchet MS"/>
              </a:rPr>
              <a:t> </a:t>
            </a:r>
            <a:r>
              <a:rPr sz="2500" spc="-40" dirty="0">
                <a:latin typeface="Trebuchet MS"/>
                <a:cs typeface="Trebuchet MS"/>
              </a:rPr>
              <a:t>at</a:t>
            </a:r>
            <a:r>
              <a:rPr sz="2500" spc="-85" dirty="0">
                <a:latin typeface="Trebuchet MS"/>
                <a:cs typeface="Trebuchet MS"/>
              </a:rPr>
              <a:t> </a:t>
            </a:r>
            <a:r>
              <a:rPr sz="2500" spc="-105" dirty="0">
                <a:latin typeface="Trebuchet MS"/>
                <a:cs typeface="Trebuchet MS"/>
              </a:rPr>
              <a:t>all.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09289" y="4063316"/>
            <a:ext cx="464121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500" spc="-40" dirty="0">
                <a:latin typeface="Trebuchet MS"/>
                <a:cs typeface="Trebuchet MS"/>
              </a:rPr>
              <a:t>Limited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60" dirty="0">
                <a:latin typeface="Trebuchet MS"/>
                <a:cs typeface="Trebuchet MS"/>
              </a:rPr>
              <a:t>time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constraint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Trebuchet MS"/>
              <a:cs typeface="Trebuchet MS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r>
              <a:rPr sz="2500" spc="-30" dirty="0">
                <a:latin typeface="Trebuchet MS"/>
                <a:cs typeface="Trebuchet MS"/>
              </a:rPr>
              <a:t>Lastly,</a:t>
            </a:r>
            <a:r>
              <a:rPr sz="2500" spc="-25" dirty="0">
                <a:latin typeface="Trebuchet MS"/>
                <a:cs typeface="Trebuchet MS"/>
              </a:rPr>
              <a:t> </a:t>
            </a:r>
            <a:r>
              <a:rPr sz="2500" spc="-95" dirty="0">
                <a:latin typeface="Trebuchet MS"/>
                <a:cs typeface="Trebuchet MS"/>
              </a:rPr>
              <a:t>it</a:t>
            </a:r>
            <a:r>
              <a:rPr sz="2500" spc="-90" dirty="0">
                <a:latin typeface="Trebuchet MS"/>
                <a:cs typeface="Trebuchet MS"/>
              </a:rPr>
              <a:t> </a:t>
            </a:r>
            <a:r>
              <a:rPr sz="2500" spc="50" dirty="0">
                <a:latin typeface="Trebuchet MS"/>
                <a:cs typeface="Trebuchet MS"/>
              </a:rPr>
              <a:t>is</a:t>
            </a:r>
            <a:r>
              <a:rPr sz="2500" spc="55" dirty="0">
                <a:latin typeface="Trebuchet MS"/>
                <a:cs typeface="Trebuchet MS"/>
              </a:rPr>
              <a:t> </a:t>
            </a:r>
            <a:r>
              <a:rPr sz="2500" spc="-15" dirty="0">
                <a:latin typeface="Trebuchet MS"/>
                <a:cs typeface="Trebuchet MS"/>
              </a:rPr>
              <a:t>important</a:t>
            </a:r>
            <a:r>
              <a:rPr sz="2500" spc="-10" dirty="0">
                <a:latin typeface="Trebuchet MS"/>
                <a:cs typeface="Trebuchet MS"/>
              </a:rPr>
              <a:t> </a:t>
            </a:r>
            <a:r>
              <a:rPr sz="2500" spc="-20" dirty="0">
                <a:latin typeface="Trebuchet MS"/>
                <a:cs typeface="Trebuchet MS"/>
              </a:rPr>
              <a:t>to </a:t>
            </a:r>
            <a:r>
              <a:rPr sz="2500" spc="-15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understand </a:t>
            </a:r>
            <a:r>
              <a:rPr sz="2500" spc="-35" dirty="0">
                <a:latin typeface="Trebuchet MS"/>
                <a:cs typeface="Trebuchet MS"/>
              </a:rPr>
              <a:t>that</a:t>
            </a:r>
            <a:r>
              <a:rPr sz="2500" spc="-30" dirty="0">
                <a:latin typeface="Trebuchet MS"/>
                <a:cs typeface="Trebuchet MS"/>
              </a:rPr>
              <a:t> </a:t>
            </a:r>
            <a:r>
              <a:rPr sz="2500" spc="-55" dirty="0">
                <a:latin typeface="Trebuchet MS"/>
                <a:cs typeface="Trebuchet MS"/>
              </a:rPr>
              <a:t>we</a:t>
            </a:r>
            <a:r>
              <a:rPr sz="2500" spc="-50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are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-20" dirty="0">
                <a:latin typeface="Trebuchet MS"/>
                <a:cs typeface="Trebuchet MS"/>
              </a:rPr>
              <a:t>in</a:t>
            </a:r>
            <a:r>
              <a:rPr sz="2500" spc="-1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an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-15" dirty="0">
                <a:latin typeface="Trebuchet MS"/>
                <a:cs typeface="Trebuchet MS"/>
              </a:rPr>
              <a:t>early</a:t>
            </a:r>
            <a:r>
              <a:rPr sz="2500" spc="665" dirty="0">
                <a:latin typeface="Trebuchet MS"/>
                <a:cs typeface="Trebuchet MS"/>
              </a:rPr>
              <a:t> </a:t>
            </a:r>
            <a:r>
              <a:rPr sz="2500" spc="-25" dirty="0">
                <a:latin typeface="Trebuchet MS"/>
                <a:cs typeface="Trebuchet MS"/>
              </a:rPr>
              <a:t>implementation</a:t>
            </a:r>
            <a:r>
              <a:rPr sz="2500" spc="685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phase,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09289" y="6254066"/>
            <a:ext cx="46405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Trebuchet MS"/>
                <a:cs typeface="Trebuchet MS"/>
              </a:rPr>
              <a:t>where</a:t>
            </a:r>
            <a:r>
              <a:rPr sz="2500" spc="220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not</a:t>
            </a:r>
            <a:r>
              <a:rPr sz="2500" spc="220" dirty="0">
                <a:latin typeface="Trebuchet MS"/>
                <a:cs typeface="Trebuchet MS"/>
              </a:rPr>
              <a:t> </a:t>
            </a:r>
            <a:r>
              <a:rPr sz="2500" spc="-55" dirty="0">
                <a:latin typeface="Trebuchet MS"/>
                <a:cs typeface="Trebuchet MS"/>
              </a:rPr>
              <a:t>all</a:t>
            </a:r>
            <a:r>
              <a:rPr sz="2500" spc="220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are</a:t>
            </a:r>
            <a:r>
              <a:rPr sz="2500" spc="22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aware</a:t>
            </a:r>
            <a:r>
              <a:rPr sz="2500" spc="225" dirty="0">
                <a:latin typeface="Trebuchet MS"/>
                <a:cs typeface="Trebuchet MS"/>
              </a:rPr>
              <a:t> </a:t>
            </a:r>
            <a:r>
              <a:rPr sz="2500" spc="-45" dirty="0">
                <a:latin typeface="Trebuchet MS"/>
                <a:cs typeface="Trebuchet MS"/>
              </a:rPr>
              <a:t>of</a:t>
            </a:r>
            <a:r>
              <a:rPr sz="2500" spc="220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EHR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909289" y="6635028"/>
            <a:ext cx="464439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475615" algn="l"/>
                <a:tab pos="1529715" algn="l"/>
                <a:tab pos="2836545" algn="l"/>
                <a:tab pos="3555365" algn="l"/>
              </a:tabLst>
            </a:pPr>
            <a:r>
              <a:rPr sz="2500" spc="35" dirty="0">
                <a:latin typeface="Trebuchet MS"/>
                <a:cs typeface="Trebuchet MS"/>
              </a:rPr>
              <a:t>and</a:t>
            </a:r>
            <a:r>
              <a:rPr sz="2500" spc="105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its</a:t>
            </a:r>
            <a:r>
              <a:rPr sz="2500" spc="105" dirty="0">
                <a:latin typeface="Trebuchet MS"/>
                <a:cs typeface="Trebuchet MS"/>
              </a:rPr>
              <a:t> </a:t>
            </a:r>
            <a:r>
              <a:rPr sz="2500" spc="-15" dirty="0">
                <a:latin typeface="Trebuchet MS"/>
                <a:cs typeface="Trebuchet MS"/>
              </a:rPr>
              <a:t>use.</a:t>
            </a:r>
            <a:r>
              <a:rPr sz="2500" spc="10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So,</a:t>
            </a:r>
            <a:r>
              <a:rPr sz="2500" spc="105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There</a:t>
            </a:r>
            <a:r>
              <a:rPr sz="2500" spc="110" dirty="0">
                <a:latin typeface="Trebuchet MS"/>
                <a:cs typeface="Trebuchet MS"/>
              </a:rPr>
              <a:t> </a:t>
            </a:r>
            <a:r>
              <a:rPr sz="2500" spc="50" dirty="0">
                <a:latin typeface="Trebuchet MS"/>
                <a:cs typeface="Trebuchet MS"/>
              </a:rPr>
              <a:t>is</a:t>
            </a:r>
            <a:r>
              <a:rPr sz="2500" spc="105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a</a:t>
            </a:r>
            <a:r>
              <a:rPr sz="2500" spc="105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need </a:t>
            </a:r>
            <a:r>
              <a:rPr sz="2500" spc="-735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o</a:t>
            </a:r>
            <a:r>
              <a:rPr sz="2500" spc="-155" dirty="0">
                <a:latin typeface="Trebuchet MS"/>
                <a:cs typeface="Trebuchet MS"/>
              </a:rPr>
              <a:t>f</a:t>
            </a:r>
            <a:r>
              <a:rPr sz="2500" dirty="0">
                <a:latin typeface="Trebuchet MS"/>
                <a:cs typeface="Trebuchet MS"/>
              </a:rPr>
              <a:t>	</a:t>
            </a:r>
            <a:r>
              <a:rPr sz="2500" spc="-105" dirty="0">
                <a:latin typeface="Trebuchet MS"/>
                <a:cs typeface="Trebuchet MS"/>
              </a:rPr>
              <a:t>t</a:t>
            </a:r>
            <a:r>
              <a:rPr sz="2500" spc="-90" dirty="0">
                <a:latin typeface="Trebuchet MS"/>
                <a:cs typeface="Trebuchet MS"/>
              </a:rPr>
              <a:t>i</a:t>
            </a:r>
            <a:r>
              <a:rPr sz="2500" spc="5" dirty="0">
                <a:latin typeface="Trebuchet MS"/>
                <a:cs typeface="Trebuchet MS"/>
              </a:rPr>
              <a:t>m</a:t>
            </a:r>
            <a:r>
              <a:rPr sz="2500" spc="-50" dirty="0">
                <a:latin typeface="Trebuchet MS"/>
                <a:cs typeface="Trebuchet MS"/>
              </a:rPr>
              <a:t>e</a:t>
            </a:r>
            <a:r>
              <a:rPr sz="2500" spc="-95" dirty="0">
                <a:latin typeface="Trebuchet MS"/>
                <a:cs typeface="Trebuchet MS"/>
              </a:rPr>
              <a:t>l</a:t>
            </a:r>
            <a:r>
              <a:rPr sz="2500" spc="35" dirty="0">
                <a:latin typeface="Trebuchet MS"/>
                <a:cs typeface="Trebuchet MS"/>
              </a:rPr>
              <a:t>y</a:t>
            </a:r>
            <a:r>
              <a:rPr sz="2500" dirty="0">
                <a:latin typeface="Trebuchet MS"/>
                <a:cs typeface="Trebuchet MS"/>
              </a:rPr>
              <a:t>	</a:t>
            </a:r>
            <a:r>
              <a:rPr sz="2500" spc="10" dirty="0">
                <a:latin typeface="Trebuchet MS"/>
                <a:cs typeface="Trebuchet MS"/>
              </a:rPr>
              <a:t>r</a:t>
            </a:r>
            <a:r>
              <a:rPr sz="2500" spc="-50" dirty="0">
                <a:latin typeface="Trebuchet MS"/>
                <a:cs typeface="Trebuchet MS"/>
              </a:rPr>
              <a:t>e</a:t>
            </a:r>
            <a:r>
              <a:rPr sz="2500" dirty="0">
                <a:latin typeface="Trebuchet MS"/>
                <a:cs typeface="Trebuchet MS"/>
              </a:rPr>
              <a:t>v</a:t>
            </a:r>
            <a:r>
              <a:rPr sz="2500" spc="-90" dirty="0">
                <a:latin typeface="Trebuchet MS"/>
                <a:cs typeface="Trebuchet MS"/>
              </a:rPr>
              <a:t>i</a:t>
            </a:r>
            <a:r>
              <a:rPr sz="2500" spc="190" dirty="0">
                <a:latin typeface="Trebuchet MS"/>
                <a:cs typeface="Trebuchet MS"/>
              </a:rPr>
              <a:t>s</a:t>
            </a:r>
            <a:r>
              <a:rPr sz="2500" spc="-90" dirty="0">
                <a:latin typeface="Trebuchet MS"/>
                <a:cs typeface="Trebuchet MS"/>
              </a:rPr>
              <a:t>i</a:t>
            </a:r>
            <a:r>
              <a:rPr sz="2500" spc="65" dirty="0">
                <a:latin typeface="Trebuchet MS"/>
                <a:cs typeface="Trebuchet MS"/>
              </a:rPr>
              <a:t>o</a:t>
            </a:r>
            <a:r>
              <a:rPr sz="2500" spc="50" dirty="0">
                <a:latin typeface="Trebuchet MS"/>
                <a:cs typeface="Trebuchet MS"/>
              </a:rPr>
              <a:t>n</a:t>
            </a:r>
            <a:r>
              <a:rPr sz="2500" dirty="0">
                <a:latin typeface="Trebuchet MS"/>
                <a:cs typeface="Trebuchet MS"/>
              </a:rPr>
              <a:t>	</a:t>
            </a:r>
            <a:r>
              <a:rPr sz="2500" spc="20" dirty="0">
                <a:latin typeface="Trebuchet MS"/>
                <a:cs typeface="Trebuchet MS"/>
              </a:rPr>
              <a:t>a</a:t>
            </a:r>
            <a:r>
              <a:rPr sz="2500" spc="45" dirty="0">
                <a:latin typeface="Trebuchet MS"/>
                <a:cs typeface="Trebuchet MS"/>
              </a:rPr>
              <a:t>n</a:t>
            </a:r>
            <a:r>
              <a:rPr sz="2500" spc="40" dirty="0">
                <a:latin typeface="Trebuchet MS"/>
                <a:cs typeface="Trebuchet MS"/>
              </a:rPr>
              <a:t>d</a:t>
            </a:r>
            <a:r>
              <a:rPr sz="2500" dirty="0">
                <a:latin typeface="Trebuchet MS"/>
                <a:cs typeface="Trebuchet MS"/>
              </a:rPr>
              <a:t>	</a:t>
            </a:r>
            <a:r>
              <a:rPr sz="2500" spc="-105" dirty="0">
                <a:latin typeface="Trebuchet MS"/>
                <a:cs typeface="Trebuchet MS"/>
              </a:rPr>
              <a:t>t</a:t>
            </a:r>
            <a:r>
              <a:rPr sz="2500" spc="-50" dirty="0">
                <a:latin typeface="Trebuchet MS"/>
                <a:cs typeface="Trebuchet MS"/>
              </a:rPr>
              <a:t>e</a:t>
            </a:r>
            <a:r>
              <a:rPr sz="2500" spc="190" dirty="0">
                <a:latin typeface="Trebuchet MS"/>
                <a:cs typeface="Trebuchet MS"/>
              </a:rPr>
              <a:t>s</a:t>
            </a:r>
            <a:r>
              <a:rPr sz="2500" spc="-110" dirty="0">
                <a:latin typeface="Trebuchet MS"/>
                <a:cs typeface="Trebuchet MS"/>
              </a:rPr>
              <a:t>t</a:t>
            </a:r>
            <a:r>
              <a:rPr sz="2500" spc="-90" dirty="0">
                <a:latin typeface="Trebuchet MS"/>
                <a:cs typeface="Trebuchet MS"/>
              </a:rPr>
              <a:t>i</a:t>
            </a:r>
            <a:r>
              <a:rPr sz="2500" spc="45" dirty="0">
                <a:latin typeface="Trebuchet MS"/>
                <a:cs typeface="Trebuchet MS"/>
              </a:rPr>
              <a:t>n</a:t>
            </a:r>
            <a:r>
              <a:rPr sz="2500" spc="170" dirty="0">
                <a:latin typeface="Trebuchet MS"/>
                <a:cs typeface="Trebuchet MS"/>
              </a:rPr>
              <a:t>g</a:t>
            </a:r>
            <a:r>
              <a:rPr sz="2500" spc="-245" dirty="0">
                <a:latin typeface="Trebuchet MS"/>
                <a:cs typeface="Trebuchet MS"/>
              </a:rPr>
              <a:t>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09289" y="7511329"/>
            <a:ext cx="4646295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500" spc="145" dirty="0">
                <a:latin typeface="Trebuchet MS"/>
                <a:cs typeface="Trebuchet MS"/>
              </a:rPr>
              <a:t>As</a:t>
            </a:r>
            <a:r>
              <a:rPr sz="2500" spc="150" dirty="0">
                <a:latin typeface="Trebuchet MS"/>
                <a:cs typeface="Trebuchet MS"/>
              </a:rPr>
              <a:t> </a:t>
            </a:r>
            <a:r>
              <a:rPr sz="2500" spc="-55" dirty="0">
                <a:latin typeface="Trebuchet MS"/>
                <a:cs typeface="Trebuchet MS"/>
              </a:rPr>
              <a:t>we</a:t>
            </a:r>
            <a:r>
              <a:rPr sz="2500" spc="-50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are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15" dirty="0">
                <a:latin typeface="Trebuchet MS"/>
                <a:cs typeface="Trebuchet MS"/>
              </a:rPr>
              <a:t>embedding </a:t>
            </a:r>
            <a:r>
              <a:rPr sz="2500" spc="20" dirty="0">
                <a:latin typeface="Trebuchet MS"/>
                <a:cs typeface="Trebuchet MS"/>
              </a:rPr>
              <a:t> technology</a:t>
            </a:r>
            <a:r>
              <a:rPr sz="2500" spc="2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more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day</a:t>
            </a:r>
            <a:r>
              <a:rPr sz="2500" spc="35" dirty="0">
                <a:latin typeface="Trebuchet MS"/>
                <a:cs typeface="Trebuchet MS"/>
              </a:rPr>
              <a:t> by</a:t>
            </a:r>
            <a:r>
              <a:rPr sz="2500" spc="40" dirty="0">
                <a:latin typeface="Trebuchet MS"/>
                <a:cs typeface="Trebuchet MS"/>
              </a:rPr>
              <a:t> </a:t>
            </a:r>
            <a:r>
              <a:rPr sz="2500" spc="-40" dirty="0">
                <a:latin typeface="Trebuchet MS"/>
                <a:cs typeface="Trebuchet MS"/>
              </a:rPr>
              <a:t>day,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-30" dirty="0">
                <a:latin typeface="Trebuchet MS"/>
                <a:cs typeface="Trebuchet MS"/>
              </a:rPr>
              <a:t>there </a:t>
            </a:r>
            <a:r>
              <a:rPr sz="2500" spc="30" dirty="0">
                <a:latin typeface="Trebuchet MS"/>
                <a:cs typeface="Trebuchet MS"/>
              </a:rPr>
              <a:t>can </a:t>
            </a:r>
            <a:r>
              <a:rPr sz="2500" spc="-5" dirty="0">
                <a:latin typeface="Trebuchet MS"/>
                <a:cs typeface="Trebuchet MS"/>
              </a:rPr>
              <a:t>be </a:t>
            </a:r>
            <a:r>
              <a:rPr sz="2500" spc="10" dirty="0">
                <a:latin typeface="Trebuchet MS"/>
                <a:cs typeface="Trebuchet MS"/>
              </a:rPr>
              <a:t>more </a:t>
            </a:r>
            <a:r>
              <a:rPr sz="2500" spc="25" dirty="0">
                <a:latin typeface="Trebuchet MS"/>
                <a:cs typeface="Trebuchet MS"/>
              </a:rPr>
              <a:t>insight </a:t>
            </a:r>
            <a:r>
              <a:rPr sz="2500" spc="-20" dirty="0">
                <a:latin typeface="Trebuchet MS"/>
                <a:cs typeface="Trebuchet MS"/>
              </a:rPr>
              <a:t>into </a:t>
            </a:r>
            <a:r>
              <a:rPr sz="2500" spc="-1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this</a:t>
            </a:r>
            <a:r>
              <a:rPr sz="2500" spc="-85" dirty="0">
                <a:latin typeface="Trebuchet MS"/>
                <a:cs typeface="Trebuchet MS"/>
              </a:rPr>
              <a:t> </a:t>
            </a:r>
            <a:r>
              <a:rPr sz="2500" spc="-55" dirty="0">
                <a:latin typeface="Trebuchet MS"/>
                <a:cs typeface="Trebuchet MS"/>
              </a:rPr>
              <a:t>topic.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1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83" y="43910"/>
            <a:ext cx="2486024" cy="121339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66553" cy="10287000"/>
            <a:chOff x="0" y="0"/>
            <a:chExt cx="10866553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124575" cy="10287000"/>
            </a:xfrm>
            <a:custGeom>
              <a:avLst/>
              <a:gdLst/>
              <a:ahLst/>
              <a:cxnLst/>
              <a:rect l="l" t="t" r="r" b="b"/>
              <a:pathLst>
                <a:path w="6124575" h="10287000">
                  <a:moveTo>
                    <a:pt x="612457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6124574" y="0"/>
                  </a:lnTo>
                  <a:lnTo>
                    <a:pt x="6124574" y="10286999"/>
                  </a:lnTo>
                  <a:close/>
                </a:path>
              </a:pathLst>
            </a:custGeom>
            <a:solidFill>
              <a:srgbClr val="FF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104" y="0"/>
              <a:ext cx="4743449" cy="1028699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16520" y="4473295"/>
            <a:ext cx="38385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Conclusion</a:t>
            </a:r>
            <a:endParaRPr sz="6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  <a:tabLst>
                <a:tab pos="2039620" algn="l"/>
                <a:tab pos="2910205" algn="l"/>
                <a:tab pos="2985770" algn="l"/>
                <a:tab pos="3737610" algn="l"/>
                <a:tab pos="5321300" algn="l"/>
              </a:tabLst>
            </a:pPr>
            <a:r>
              <a:rPr spc="100" dirty="0"/>
              <a:t>A</a:t>
            </a:r>
            <a:r>
              <a:rPr spc="40" dirty="0"/>
              <a:t>d</a:t>
            </a:r>
            <a:r>
              <a:rPr spc="70" dirty="0"/>
              <a:t>o</a:t>
            </a:r>
            <a:r>
              <a:rPr spc="40" dirty="0"/>
              <a:t>p</a:t>
            </a:r>
            <a:r>
              <a:rPr spc="-110" dirty="0"/>
              <a:t>t</a:t>
            </a:r>
            <a:r>
              <a:rPr spc="-95" dirty="0"/>
              <a:t>i</a:t>
            </a:r>
            <a:r>
              <a:rPr spc="70" dirty="0"/>
              <a:t>o</a:t>
            </a:r>
            <a:r>
              <a:rPr spc="60" dirty="0"/>
              <a:t>n</a:t>
            </a:r>
            <a:r>
              <a:rPr dirty="0"/>
              <a:t>	</a:t>
            </a:r>
            <a:r>
              <a:rPr spc="70" dirty="0"/>
              <a:t>o</a:t>
            </a:r>
            <a:r>
              <a:rPr spc="-160" dirty="0"/>
              <a:t>f</a:t>
            </a:r>
            <a:r>
              <a:rPr dirty="0"/>
              <a:t>		</a:t>
            </a:r>
            <a:r>
              <a:rPr spc="-110" dirty="0"/>
              <a:t>t</a:t>
            </a:r>
            <a:r>
              <a:rPr spc="-50" dirty="0"/>
              <a:t>e</a:t>
            </a:r>
            <a:r>
              <a:rPr spc="15" dirty="0"/>
              <a:t>c</a:t>
            </a:r>
            <a:r>
              <a:rPr spc="55" dirty="0"/>
              <a:t>hn</a:t>
            </a:r>
            <a:r>
              <a:rPr spc="70" dirty="0"/>
              <a:t>o</a:t>
            </a:r>
            <a:r>
              <a:rPr spc="-100" dirty="0"/>
              <a:t>l</a:t>
            </a:r>
            <a:r>
              <a:rPr spc="70" dirty="0"/>
              <a:t>o</a:t>
            </a:r>
            <a:r>
              <a:rPr spc="185" dirty="0"/>
              <a:t>g</a:t>
            </a:r>
            <a:r>
              <a:rPr spc="40" dirty="0"/>
              <a:t>y</a:t>
            </a:r>
            <a:r>
              <a:rPr dirty="0"/>
              <a:t>	</a:t>
            </a:r>
            <a:r>
              <a:rPr spc="-95" dirty="0"/>
              <a:t>i</a:t>
            </a:r>
            <a:r>
              <a:rPr spc="40" dirty="0"/>
              <a:t>n  </a:t>
            </a:r>
            <a:r>
              <a:rPr spc="-25" dirty="0"/>
              <a:t>implementation	</a:t>
            </a:r>
            <a:r>
              <a:rPr spc="-45" dirty="0"/>
              <a:t>of	</a:t>
            </a:r>
            <a:r>
              <a:rPr spc="-10" dirty="0"/>
              <a:t>Electronic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929524" y="795200"/>
            <a:ext cx="977900" cy="958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2280">
              <a:lnSpc>
                <a:spcPct val="115599"/>
              </a:lnSpc>
              <a:spcBef>
                <a:spcPts val="95"/>
              </a:spcBef>
            </a:pPr>
            <a:r>
              <a:rPr sz="2650" spc="-110" dirty="0">
                <a:latin typeface="Trebuchet MS"/>
                <a:cs typeface="Trebuchet MS"/>
              </a:rPr>
              <a:t>t</a:t>
            </a:r>
            <a:r>
              <a:rPr sz="2650" spc="55" dirty="0">
                <a:latin typeface="Trebuchet MS"/>
                <a:cs typeface="Trebuchet MS"/>
              </a:rPr>
              <a:t>h</a:t>
            </a:r>
            <a:r>
              <a:rPr sz="2650" spc="-30" dirty="0">
                <a:latin typeface="Trebuchet MS"/>
                <a:cs typeface="Trebuchet MS"/>
              </a:rPr>
              <a:t>e  </a:t>
            </a:r>
            <a:r>
              <a:rPr sz="2650" spc="55" dirty="0">
                <a:latin typeface="Trebuchet MS"/>
                <a:cs typeface="Trebuchet MS"/>
              </a:rPr>
              <a:t>h</a:t>
            </a:r>
            <a:r>
              <a:rPr sz="2650" spc="-50" dirty="0">
                <a:latin typeface="Trebuchet MS"/>
                <a:cs typeface="Trebuchet MS"/>
              </a:rPr>
              <a:t>e</a:t>
            </a:r>
            <a:r>
              <a:rPr sz="2650" spc="30" dirty="0">
                <a:latin typeface="Trebuchet MS"/>
                <a:cs typeface="Trebuchet MS"/>
              </a:rPr>
              <a:t>a</a:t>
            </a:r>
            <a:r>
              <a:rPr sz="2650" spc="-100" dirty="0">
                <a:latin typeface="Trebuchet MS"/>
                <a:cs typeface="Trebuchet MS"/>
              </a:rPr>
              <a:t>l</a:t>
            </a:r>
            <a:r>
              <a:rPr sz="2650" spc="-110" dirty="0">
                <a:latin typeface="Trebuchet MS"/>
                <a:cs typeface="Trebuchet MS"/>
              </a:rPr>
              <a:t>t</a:t>
            </a:r>
            <a:r>
              <a:rPr sz="2650" spc="60" dirty="0">
                <a:latin typeface="Trebuchet MS"/>
                <a:cs typeface="Trebuchet MS"/>
              </a:rPr>
              <a:t>h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56189" y="1728650"/>
            <a:ext cx="6758305" cy="2825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599"/>
              </a:lnSpc>
              <a:spcBef>
                <a:spcPts val="95"/>
              </a:spcBef>
            </a:pPr>
            <a:r>
              <a:rPr sz="2650" spc="10" dirty="0">
                <a:latin typeface="Trebuchet MS"/>
                <a:cs typeface="Trebuchet MS"/>
              </a:rPr>
              <a:t>records, </a:t>
            </a:r>
            <a:r>
              <a:rPr sz="2650" spc="80" dirty="0">
                <a:latin typeface="Trebuchet MS"/>
                <a:cs typeface="Trebuchet MS"/>
              </a:rPr>
              <a:t>Big </a:t>
            </a:r>
            <a:r>
              <a:rPr sz="2650" spc="-55" dirty="0">
                <a:latin typeface="Trebuchet MS"/>
                <a:cs typeface="Trebuchet MS"/>
              </a:rPr>
              <a:t>data, </a:t>
            </a:r>
            <a:r>
              <a:rPr sz="2650" spc="40" dirty="0">
                <a:latin typeface="Trebuchet MS"/>
                <a:cs typeface="Trebuchet MS"/>
              </a:rPr>
              <a:t>and </a:t>
            </a:r>
            <a:r>
              <a:rPr sz="2650" spc="-50" dirty="0">
                <a:latin typeface="Trebuchet MS"/>
                <a:cs typeface="Trebuchet MS"/>
              </a:rPr>
              <a:t>Artificial </a:t>
            </a:r>
            <a:r>
              <a:rPr sz="2650" dirty="0">
                <a:latin typeface="Trebuchet MS"/>
                <a:cs typeface="Trebuchet MS"/>
              </a:rPr>
              <a:t>Intelligence </a:t>
            </a:r>
            <a:r>
              <a:rPr sz="2650" spc="5" dirty="0">
                <a:latin typeface="Trebuchet MS"/>
                <a:cs typeface="Trebuchet MS"/>
              </a:rPr>
              <a:t> </a:t>
            </a:r>
            <a:r>
              <a:rPr sz="2650" spc="10" dirty="0">
                <a:latin typeface="Trebuchet MS"/>
                <a:cs typeface="Trebuchet MS"/>
              </a:rPr>
              <a:t>contributes</a:t>
            </a:r>
            <a:r>
              <a:rPr sz="2650" spc="15" dirty="0">
                <a:latin typeface="Trebuchet MS"/>
                <a:cs typeface="Trebuchet MS"/>
              </a:rPr>
              <a:t> </a:t>
            </a:r>
            <a:r>
              <a:rPr sz="2650" spc="-5" dirty="0">
                <a:latin typeface="Trebuchet MS"/>
                <a:cs typeface="Trebuchet MS"/>
              </a:rPr>
              <a:t>significantly</a:t>
            </a:r>
            <a:r>
              <a:rPr sz="2650" dirty="0">
                <a:latin typeface="Trebuchet MS"/>
                <a:cs typeface="Trebuchet MS"/>
              </a:rPr>
              <a:t> </a:t>
            </a:r>
            <a:r>
              <a:rPr sz="2650" spc="-15" dirty="0">
                <a:latin typeface="Trebuchet MS"/>
                <a:cs typeface="Trebuchet MS"/>
              </a:rPr>
              <a:t>to</a:t>
            </a:r>
            <a:r>
              <a:rPr sz="2650" spc="770" dirty="0">
                <a:latin typeface="Trebuchet MS"/>
                <a:cs typeface="Trebuchet MS"/>
              </a:rPr>
              <a:t> </a:t>
            </a:r>
            <a:r>
              <a:rPr sz="2650" spc="-35" dirty="0">
                <a:latin typeface="Trebuchet MS"/>
                <a:cs typeface="Trebuchet MS"/>
              </a:rPr>
              <a:t>the 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enhancement </a:t>
            </a:r>
            <a:r>
              <a:rPr sz="2650" spc="-45" dirty="0">
                <a:latin typeface="Trebuchet MS"/>
                <a:cs typeface="Trebuchet MS"/>
              </a:rPr>
              <a:t>of </a:t>
            </a:r>
            <a:r>
              <a:rPr sz="2650" spc="-35" dirty="0">
                <a:latin typeface="Trebuchet MS"/>
                <a:cs typeface="Trebuchet MS"/>
              </a:rPr>
              <a:t>the </a:t>
            </a:r>
            <a:r>
              <a:rPr sz="2650" spc="-10" dirty="0">
                <a:latin typeface="Trebuchet MS"/>
                <a:cs typeface="Trebuchet MS"/>
              </a:rPr>
              <a:t>healthcare </a:t>
            </a:r>
            <a:r>
              <a:rPr sz="2650" spc="5" dirty="0">
                <a:latin typeface="Trebuchet MS"/>
                <a:cs typeface="Trebuchet MS"/>
              </a:rPr>
              <a:t>system. </a:t>
            </a:r>
            <a:r>
              <a:rPr sz="2650" spc="75" dirty="0">
                <a:latin typeface="Trebuchet MS"/>
                <a:cs typeface="Trebuchet MS"/>
              </a:rPr>
              <a:t>It </a:t>
            </a:r>
            <a:r>
              <a:rPr sz="2650" spc="80" dirty="0">
                <a:latin typeface="Trebuchet MS"/>
                <a:cs typeface="Trebuchet MS"/>
              </a:rPr>
              <a:t> </a:t>
            </a:r>
            <a:r>
              <a:rPr sz="2650" spc="35" dirty="0">
                <a:latin typeface="Trebuchet MS"/>
                <a:cs typeface="Trebuchet MS"/>
              </a:rPr>
              <a:t>can </a:t>
            </a:r>
            <a:r>
              <a:rPr sz="2650" spc="-5" dirty="0">
                <a:latin typeface="Trebuchet MS"/>
                <a:cs typeface="Trebuchet MS"/>
              </a:rPr>
              <a:t>aid </a:t>
            </a:r>
            <a:r>
              <a:rPr sz="2650" spc="-15" dirty="0">
                <a:latin typeface="Trebuchet MS"/>
                <a:cs typeface="Trebuchet MS"/>
              </a:rPr>
              <a:t>in </a:t>
            </a:r>
            <a:r>
              <a:rPr sz="2650" spc="-35" dirty="0">
                <a:latin typeface="Trebuchet MS"/>
                <a:cs typeface="Trebuchet MS"/>
              </a:rPr>
              <a:t>the </a:t>
            </a:r>
            <a:r>
              <a:rPr sz="2650" dirty="0">
                <a:latin typeface="Trebuchet MS"/>
                <a:cs typeface="Trebuchet MS"/>
              </a:rPr>
              <a:t>reduction </a:t>
            </a:r>
            <a:r>
              <a:rPr sz="2650" spc="-45" dirty="0">
                <a:latin typeface="Trebuchet MS"/>
                <a:cs typeface="Trebuchet MS"/>
              </a:rPr>
              <a:t>of </a:t>
            </a:r>
            <a:r>
              <a:rPr sz="2650" spc="40" dirty="0">
                <a:latin typeface="Trebuchet MS"/>
                <a:cs typeface="Trebuchet MS"/>
              </a:rPr>
              <a:t>disease </a:t>
            </a:r>
            <a:r>
              <a:rPr sz="2650" spc="-15" dirty="0">
                <a:latin typeface="Trebuchet MS"/>
                <a:cs typeface="Trebuchet MS"/>
              </a:rPr>
              <a:t>burden. </a:t>
            </a:r>
            <a:r>
              <a:rPr sz="2650" spc="-10" dirty="0">
                <a:latin typeface="Trebuchet MS"/>
                <a:cs typeface="Trebuchet MS"/>
              </a:rPr>
              <a:t> </a:t>
            </a:r>
            <a:r>
              <a:rPr sz="2650" spc="75" dirty="0">
                <a:latin typeface="Trebuchet MS"/>
                <a:cs typeface="Trebuchet MS"/>
              </a:rPr>
              <a:t>It</a:t>
            </a:r>
            <a:r>
              <a:rPr sz="2650" spc="80" dirty="0">
                <a:latin typeface="Trebuchet MS"/>
                <a:cs typeface="Trebuchet MS"/>
              </a:rPr>
              <a:t> </a:t>
            </a:r>
            <a:r>
              <a:rPr sz="2650" spc="55" dirty="0">
                <a:latin typeface="Trebuchet MS"/>
                <a:cs typeface="Trebuchet MS"/>
              </a:rPr>
              <a:t>also</a:t>
            </a:r>
            <a:r>
              <a:rPr sz="2650" spc="60" dirty="0">
                <a:latin typeface="Trebuchet MS"/>
                <a:cs typeface="Trebuchet MS"/>
              </a:rPr>
              <a:t> </a:t>
            </a:r>
            <a:r>
              <a:rPr sz="2650" spc="100" dirty="0">
                <a:latin typeface="Trebuchet MS"/>
                <a:cs typeface="Trebuchet MS"/>
              </a:rPr>
              <a:t>has</a:t>
            </a:r>
            <a:r>
              <a:rPr sz="2650" spc="105" dirty="0">
                <a:latin typeface="Trebuchet MS"/>
                <a:cs typeface="Trebuchet MS"/>
              </a:rPr>
              <a:t> </a:t>
            </a:r>
            <a:r>
              <a:rPr sz="2650" spc="35" dirty="0">
                <a:latin typeface="Trebuchet MS"/>
                <a:cs typeface="Trebuchet MS"/>
              </a:rPr>
              <a:t>a</a:t>
            </a:r>
            <a:r>
              <a:rPr sz="2650" spc="40" dirty="0">
                <a:latin typeface="Trebuchet MS"/>
                <a:cs typeface="Trebuchet MS"/>
              </a:rPr>
              <a:t> </a:t>
            </a:r>
            <a:r>
              <a:rPr sz="2650" spc="5" dirty="0">
                <a:latin typeface="Trebuchet MS"/>
                <a:cs typeface="Trebuchet MS"/>
              </a:rPr>
              <a:t>greater</a:t>
            </a:r>
            <a:r>
              <a:rPr sz="2650" spc="10" dirty="0">
                <a:latin typeface="Trebuchet MS"/>
                <a:cs typeface="Trebuchet MS"/>
              </a:rPr>
              <a:t> </a:t>
            </a:r>
            <a:r>
              <a:rPr sz="2650" spc="-85" dirty="0">
                <a:latin typeface="Trebuchet MS"/>
                <a:cs typeface="Trebuchet MS"/>
              </a:rPr>
              <a:t>effect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65" dirty="0">
                <a:latin typeface="Trebuchet MS"/>
                <a:cs typeface="Trebuchet MS"/>
              </a:rPr>
              <a:t>on</a:t>
            </a:r>
            <a:r>
              <a:rPr sz="2650" spc="70" dirty="0">
                <a:latin typeface="Trebuchet MS"/>
                <a:cs typeface="Trebuchet MS"/>
              </a:rPr>
              <a:t> </a:t>
            </a:r>
            <a:r>
              <a:rPr sz="2650" spc="-35" dirty="0">
                <a:latin typeface="Trebuchet MS"/>
                <a:cs typeface="Trebuchet MS"/>
              </a:rPr>
              <a:t>the 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accessibility</a:t>
            </a:r>
            <a:r>
              <a:rPr sz="2650" spc="745" dirty="0">
                <a:latin typeface="Trebuchet MS"/>
                <a:cs typeface="Trebuchet MS"/>
              </a:rPr>
              <a:t> </a:t>
            </a:r>
            <a:r>
              <a:rPr sz="2650" spc="40" dirty="0">
                <a:latin typeface="Trebuchet MS"/>
                <a:cs typeface="Trebuchet MS"/>
              </a:rPr>
              <a:t>and</a:t>
            </a:r>
            <a:r>
              <a:rPr sz="2650" spc="750" dirty="0">
                <a:latin typeface="Trebuchet MS"/>
                <a:cs typeface="Trebuchet MS"/>
              </a:rPr>
              <a:t> </a:t>
            </a:r>
            <a:r>
              <a:rPr sz="2650" spc="10" dirty="0">
                <a:latin typeface="Trebuchet MS"/>
                <a:cs typeface="Trebuchet MS"/>
              </a:rPr>
              <a:t>security</a:t>
            </a:r>
            <a:r>
              <a:rPr sz="2650" spc="750" dirty="0">
                <a:latin typeface="Trebuchet MS"/>
                <a:cs typeface="Trebuchet MS"/>
              </a:rPr>
              <a:t> </a:t>
            </a:r>
            <a:r>
              <a:rPr sz="2650" spc="-45" dirty="0">
                <a:latin typeface="Trebuchet MS"/>
                <a:cs typeface="Trebuchet MS"/>
              </a:rPr>
              <a:t>of</a:t>
            </a:r>
            <a:r>
              <a:rPr sz="2650" dirty="0">
                <a:latin typeface="Trebuchet MS"/>
                <a:cs typeface="Trebuchet MS"/>
              </a:rPr>
              <a:t> </a:t>
            </a:r>
            <a:r>
              <a:rPr sz="2650" spc="-35" dirty="0">
                <a:latin typeface="Trebuchet MS"/>
                <a:cs typeface="Trebuchet MS"/>
              </a:rPr>
              <a:t>clinical</a:t>
            </a:r>
            <a:r>
              <a:rPr sz="2650" spc="-10" dirty="0">
                <a:latin typeface="Trebuchet MS"/>
                <a:cs typeface="Trebuchet MS"/>
              </a:rPr>
              <a:t> </a:t>
            </a:r>
            <a:r>
              <a:rPr sz="2650" spc="-55" dirty="0">
                <a:latin typeface="Trebuchet MS"/>
                <a:cs typeface="Trebuchet MS"/>
              </a:rPr>
              <a:t>data.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6189" y="4529000"/>
            <a:ext cx="6757034" cy="235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599"/>
              </a:lnSpc>
              <a:spcBef>
                <a:spcPts val="95"/>
              </a:spcBef>
            </a:pPr>
            <a:r>
              <a:rPr sz="2650" spc="-20" dirty="0">
                <a:latin typeface="Trebuchet MS"/>
                <a:cs typeface="Trebuchet MS"/>
              </a:rPr>
              <a:t>Currently, </a:t>
            </a:r>
            <a:r>
              <a:rPr sz="2650" spc="35" dirty="0">
                <a:latin typeface="Trebuchet MS"/>
                <a:cs typeface="Trebuchet MS"/>
              </a:rPr>
              <a:t>a </a:t>
            </a:r>
            <a:r>
              <a:rPr sz="2650" dirty="0">
                <a:latin typeface="Trebuchet MS"/>
                <a:cs typeface="Trebuchet MS"/>
              </a:rPr>
              <a:t>significant </a:t>
            </a:r>
            <a:r>
              <a:rPr sz="2650" spc="20" dirty="0">
                <a:latin typeface="Trebuchet MS"/>
                <a:cs typeface="Trebuchet MS"/>
              </a:rPr>
              <a:t>number </a:t>
            </a:r>
            <a:r>
              <a:rPr sz="2650" spc="-45" dirty="0">
                <a:latin typeface="Trebuchet MS"/>
                <a:cs typeface="Trebuchet MS"/>
              </a:rPr>
              <a:t>of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25" dirty="0">
                <a:latin typeface="Trebuchet MS"/>
                <a:cs typeface="Trebuchet MS"/>
              </a:rPr>
              <a:t>private </a:t>
            </a:r>
            <a:r>
              <a:rPr sz="2650" spc="-20" dirty="0">
                <a:latin typeface="Trebuchet MS"/>
                <a:cs typeface="Trebuchet MS"/>
              </a:rPr>
              <a:t> multispecialty</a:t>
            </a:r>
            <a:r>
              <a:rPr sz="2650" spc="-15" dirty="0">
                <a:latin typeface="Trebuchet MS"/>
                <a:cs typeface="Trebuchet MS"/>
              </a:rPr>
              <a:t> </a:t>
            </a:r>
            <a:r>
              <a:rPr sz="2650" spc="35" dirty="0">
                <a:latin typeface="Trebuchet MS"/>
                <a:cs typeface="Trebuchet MS"/>
              </a:rPr>
              <a:t>hospitals </a:t>
            </a:r>
            <a:r>
              <a:rPr sz="2650" spc="10" dirty="0">
                <a:latin typeface="Trebuchet MS"/>
                <a:cs typeface="Trebuchet MS"/>
              </a:rPr>
              <a:t>have adopted </a:t>
            </a:r>
            <a:r>
              <a:rPr sz="2650" spc="-35" dirty="0">
                <a:latin typeface="Trebuchet MS"/>
                <a:cs typeface="Trebuchet MS"/>
              </a:rPr>
              <a:t>the 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spc="70" dirty="0">
                <a:latin typeface="Trebuchet MS"/>
                <a:cs typeface="Trebuchet MS"/>
              </a:rPr>
              <a:t>use </a:t>
            </a:r>
            <a:r>
              <a:rPr sz="2650" spc="-45" dirty="0">
                <a:latin typeface="Trebuchet MS"/>
                <a:cs typeface="Trebuchet MS"/>
              </a:rPr>
              <a:t>of </a:t>
            </a:r>
            <a:r>
              <a:rPr sz="2650" spc="-20" dirty="0">
                <a:latin typeface="Trebuchet MS"/>
                <a:cs typeface="Trebuchet MS"/>
              </a:rPr>
              <a:t>electronic health </a:t>
            </a:r>
            <a:r>
              <a:rPr sz="2650" spc="20" dirty="0">
                <a:latin typeface="Trebuchet MS"/>
                <a:cs typeface="Trebuchet MS"/>
              </a:rPr>
              <a:t>record </a:t>
            </a:r>
            <a:r>
              <a:rPr sz="2650" spc="30" dirty="0">
                <a:latin typeface="Trebuchet MS"/>
                <a:cs typeface="Trebuchet MS"/>
              </a:rPr>
              <a:t>systems. </a:t>
            </a:r>
            <a:r>
              <a:rPr sz="2650" spc="45" dirty="0">
                <a:latin typeface="Trebuchet MS"/>
                <a:cs typeface="Trebuchet MS"/>
              </a:rPr>
              <a:t>If </a:t>
            </a:r>
            <a:r>
              <a:rPr sz="2650" spc="50" dirty="0">
                <a:latin typeface="Trebuchet MS"/>
                <a:cs typeface="Trebuchet MS"/>
              </a:rPr>
              <a:t> </a:t>
            </a:r>
            <a:r>
              <a:rPr sz="2650" spc="-35" dirty="0">
                <a:latin typeface="Trebuchet MS"/>
                <a:cs typeface="Trebuchet MS"/>
              </a:rPr>
              <a:t>the </a:t>
            </a:r>
            <a:r>
              <a:rPr sz="2650" spc="50" dirty="0">
                <a:latin typeface="Trebuchet MS"/>
                <a:cs typeface="Trebuchet MS"/>
              </a:rPr>
              <a:t>same </a:t>
            </a:r>
            <a:r>
              <a:rPr sz="2650" spc="35" dirty="0">
                <a:latin typeface="Trebuchet MS"/>
                <a:cs typeface="Trebuchet MS"/>
              </a:rPr>
              <a:t>can </a:t>
            </a:r>
            <a:r>
              <a:rPr sz="2650" dirty="0">
                <a:latin typeface="Trebuchet MS"/>
                <a:cs typeface="Trebuchet MS"/>
              </a:rPr>
              <a:t>be </a:t>
            </a:r>
            <a:r>
              <a:rPr sz="2650" spc="30" dirty="0">
                <a:latin typeface="Trebuchet MS"/>
                <a:cs typeface="Trebuchet MS"/>
              </a:rPr>
              <a:t>successfully </a:t>
            </a:r>
            <a:r>
              <a:rPr sz="2650" spc="10" dirty="0">
                <a:latin typeface="Trebuchet MS"/>
                <a:cs typeface="Trebuchet MS"/>
              </a:rPr>
              <a:t>adopted </a:t>
            </a:r>
            <a:r>
              <a:rPr sz="2650" spc="40" dirty="0">
                <a:latin typeface="Trebuchet MS"/>
                <a:cs typeface="Trebuchet MS"/>
              </a:rPr>
              <a:t>by </a:t>
            </a:r>
            <a:r>
              <a:rPr sz="2650" spc="45" dirty="0">
                <a:latin typeface="Trebuchet MS"/>
                <a:cs typeface="Trebuchet MS"/>
              </a:rPr>
              <a:t> </a:t>
            </a:r>
            <a:r>
              <a:rPr sz="2650" spc="-35" dirty="0">
                <a:latin typeface="Trebuchet MS"/>
                <a:cs typeface="Trebuchet MS"/>
              </a:rPr>
              <a:t>the</a:t>
            </a:r>
            <a:r>
              <a:rPr sz="2650" spc="315" dirty="0">
                <a:latin typeface="Trebuchet MS"/>
                <a:cs typeface="Trebuchet MS"/>
              </a:rPr>
              <a:t> </a:t>
            </a:r>
            <a:r>
              <a:rPr sz="2650" spc="-40" dirty="0">
                <a:latin typeface="Trebuchet MS"/>
                <a:cs typeface="Trebuchet MS"/>
              </a:rPr>
              <a:t>entire</a:t>
            </a:r>
            <a:r>
              <a:rPr sz="2650" spc="320" dirty="0">
                <a:latin typeface="Trebuchet MS"/>
                <a:cs typeface="Trebuchet MS"/>
              </a:rPr>
              <a:t> </a:t>
            </a:r>
            <a:r>
              <a:rPr sz="2650" spc="20" dirty="0">
                <a:latin typeface="Trebuchet MS"/>
                <a:cs typeface="Trebuchet MS"/>
              </a:rPr>
              <a:t>government</a:t>
            </a:r>
            <a:r>
              <a:rPr sz="2650" spc="260" dirty="0">
                <a:latin typeface="Trebuchet MS"/>
                <a:cs typeface="Trebuchet MS"/>
              </a:rPr>
              <a:t> </a:t>
            </a:r>
            <a:r>
              <a:rPr sz="2650" spc="25" dirty="0">
                <a:latin typeface="Trebuchet MS"/>
                <a:cs typeface="Trebuchet MS"/>
              </a:rPr>
              <a:t>sector</a:t>
            </a:r>
            <a:r>
              <a:rPr sz="2650" spc="254" dirty="0">
                <a:latin typeface="Trebuchet MS"/>
                <a:cs typeface="Trebuchet MS"/>
              </a:rPr>
              <a:t> </a:t>
            </a:r>
            <a:r>
              <a:rPr sz="2650" spc="40" dirty="0">
                <a:latin typeface="Trebuchet MS"/>
                <a:cs typeface="Trebuchet MS"/>
              </a:rPr>
              <a:t>and</a:t>
            </a:r>
            <a:r>
              <a:rPr sz="2650" spc="240" dirty="0">
                <a:latin typeface="Trebuchet MS"/>
                <a:cs typeface="Trebuchet MS"/>
              </a:rPr>
              <a:t> </a:t>
            </a:r>
            <a:r>
              <a:rPr sz="2650" spc="-5" dirty="0">
                <a:latin typeface="Trebuchet MS"/>
                <a:cs typeface="Trebuchet MS"/>
              </a:rPr>
              <a:t>other</a:t>
            </a:r>
            <a:endParaRPr sz="265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6189" y="6862625"/>
            <a:ext cx="2980055" cy="958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  <a:tabLst>
                <a:tab pos="1345565" algn="l"/>
                <a:tab pos="2400300" algn="l"/>
              </a:tabLst>
            </a:pPr>
            <a:r>
              <a:rPr sz="2650" spc="204" dirty="0">
                <a:latin typeface="Trebuchet MS"/>
                <a:cs typeface="Trebuchet MS"/>
              </a:rPr>
              <a:t>s</a:t>
            </a:r>
            <a:r>
              <a:rPr sz="2650" spc="15" dirty="0">
                <a:latin typeface="Trebuchet MS"/>
                <a:cs typeface="Trebuchet MS"/>
              </a:rPr>
              <a:t>m</a:t>
            </a:r>
            <a:r>
              <a:rPr sz="2650" spc="30" dirty="0">
                <a:latin typeface="Trebuchet MS"/>
                <a:cs typeface="Trebuchet MS"/>
              </a:rPr>
              <a:t>a</a:t>
            </a:r>
            <a:r>
              <a:rPr sz="2650" spc="-100" dirty="0">
                <a:latin typeface="Trebuchet MS"/>
                <a:cs typeface="Trebuchet MS"/>
              </a:rPr>
              <a:t>ll</a:t>
            </a:r>
            <a:r>
              <a:rPr sz="2650" dirty="0">
                <a:latin typeface="Trebuchet MS"/>
                <a:cs typeface="Trebuchet MS"/>
              </a:rPr>
              <a:t>	</a:t>
            </a:r>
            <a:r>
              <a:rPr sz="2650" spc="55" dirty="0">
                <a:latin typeface="Trebuchet MS"/>
                <a:cs typeface="Trebuchet MS"/>
              </a:rPr>
              <a:t>h</a:t>
            </a:r>
            <a:r>
              <a:rPr sz="2650" spc="-50" dirty="0">
                <a:latin typeface="Trebuchet MS"/>
                <a:cs typeface="Trebuchet MS"/>
              </a:rPr>
              <a:t>e</a:t>
            </a:r>
            <a:r>
              <a:rPr sz="2650" spc="30" dirty="0">
                <a:latin typeface="Trebuchet MS"/>
                <a:cs typeface="Trebuchet MS"/>
              </a:rPr>
              <a:t>a</a:t>
            </a:r>
            <a:r>
              <a:rPr sz="2650" spc="-100" dirty="0">
                <a:latin typeface="Trebuchet MS"/>
                <a:cs typeface="Trebuchet MS"/>
              </a:rPr>
              <a:t>l</a:t>
            </a:r>
            <a:r>
              <a:rPr sz="2650" spc="-110" dirty="0">
                <a:latin typeface="Trebuchet MS"/>
                <a:cs typeface="Trebuchet MS"/>
              </a:rPr>
              <a:t>t</a:t>
            </a:r>
            <a:r>
              <a:rPr sz="2650" spc="55" dirty="0">
                <a:latin typeface="Trebuchet MS"/>
                <a:cs typeface="Trebuchet MS"/>
              </a:rPr>
              <a:t>h</a:t>
            </a:r>
            <a:r>
              <a:rPr sz="2650" spc="15" dirty="0">
                <a:latin typeface="Trebuchet MS"/>
                <a:cs typeface="Trebuchet MS"/>
              </a:rPr>
              <a:t>c</a:t>
            </a:r>
            <a:r>
              <a:rPr sz="2650" spc="30" dirty="0">
                <a:latin typeface="Trebuchet MS"/>
                <a:cs typeface="Trebuchet MS"/>
              </a:rPr>
              <a:t>a</a:t>
            </a:r>
            <a:r>
              <a:rPr sz="2650" spc="15" dirty="0">
                <a:latin typeface="Trebuchet MS"/>
                <a:cs typeface="Trebuchet MS"/>
              </a:rPr>
              <a:t>r</a:t>
            </a:r>
            <a:r>
              <a:rPr sz="2650" spc="-30" dirty="0">
                <a:latin typeface="Trebuchet MS"/>
                <a:cs typeface="Trebuchet MS"/>
              </a:rPr>
              <a:t>e  </a:t>
            </a:r>
            <a:r>
              <a:rPr sz="2650" spc="40" dirty="0">
                <a:latin typeface="Trebuchet MS"/>
                <a:cs typeface="Trebuchet MS"/>
              </a:rPr>
              <a:t>p</a:t>
            </a:r>
            <a:r>
              <a:rPr sz="2650" spc="15" dirty="0">
                <a:latin typeface="Trebuchet MS"/>
                <a:cs typeface="Trebuchet MS"/>
              </a:rPr>
              <a:t>r</a:t>
            </a:r>
            <a:r>
              <a:rPr sz="2650" spc="70" dirty="0">
                <a:latin typeface="Trebuchet MS"/>
                <a:cs typeface="Trebuchet MS"/>
              </a:rPr>
              <a:t>o</a:t>
            </a:r>
            <a:r>
              <a:rPr sz="2650" spc="-165" dirty="0">
                <a:latin typeface="Trebuchet MS"/>
                <a:cs typeface="Trebuchet MS"/>
              </a:rPr>
              <a:t>f</a:t>
            </a:r>
            <a:r>
              <a:rPr sz="2650" spc="-50" dirty="0">
                <a:latin typeface="Trebuchet MS"/>
                <a:cs typeface="Trebuchet MS"/>
              </a:rPr>
              <a:t>e</a:t>
            </a:r>
            <a:r>
              <a:rPr sz="2650" spc="204" dirty="0">
                <a:latin typeface="Trebuchet MS"/>
                <a:cs typeface="Trebuchet MS"/>
              </a:rPr>
              <a:t>ss</a:t>
            </a:r>
            <a:r>
              <a:rPr sz="2650" spc="-95" dirty="0">
                <a:latin typeface="Trebuchet MS"/>
                <a:cs typeface="Trebuchet MS"/>
              </a:rPr>
              <a:t>i</a:t>
            </a:r>
            <a:r>
              <a:rPr sz="2650" spc="70" dirty="0">
                <a:latin typeface="Trebuchet MS"/>
                <a:cs typeface="Trebuchet MS"/>
              </a:rPr>
              <a:t>o</a:t>
            </a:r>
            <a:r>
              <a:rPr sz="2650" spc="55" dirty="0">
                <a:latin typeface="Trebuchet MS"/>
                <a:cs typeface="Trebuchet MS"/>
              </a:rPr>
              <a:t>n</a:t>
            </a:r>
            <a:r>
              <a:rPr sz="2650" spc="30" dirty="0">
                <a:latin typeface="Trebuchet MS"/>
                <a:cs typeface="Trebuchet MS"/>
              </a:rPr>
              <a:t>a</a:t>
            </a:r>
            <a:r>
              <a:rPr sz="2650" spc="-100" dirty="0">
                <a:latin typeface="Trebuchet MS"/>
                <a:cs typeface="Trebuchet MS"/>
              </a:rPr>
              <a:t>l</a:t>
            </a:r>
            <a:r>
              <a:rPr sz="2650" spc="210" dirty="0">
                <a:latin typeface="Trebuchet MS"/>
                <a:cs typeface="Trebuchet MS"/>
              </a:rPr>
              <a:t>s</a:t>
            </a:r>
            <a:r>
              <a:rPr sz="2650" dirty="0">
                <a:latin typeface="Trebuchet MS"/>
                <a:cs typeface="Trebuchet MS"/>
              </a:rPr>
              <a:t>	</a:t>
            </a:r>
            <a:r>
              <a:rPr sz="2650" spc="30" dirty="0">
                <a:latin typeface="Trebuchet MS"/>
                <a:cs typeface="Trebuchet MS"/>
              </a:rPr>
              <a:t>a</a:t>
            </a:r>
            <a:r>
              <a:rPr sz="2650" spc="55" dirty="0">
                <a:latin typeface="Trebuchet MS"/>
                <a:cs typeface="Trebuchet MS"/>
              </a:rPr>
              <a:t>n</a:t>
            </a:r>
            <a:r>
              <a:rPr sz="2650" spc="45" dirty="0">
                <a:latin typeface="Trebuchet MS"/>
                <a:cs typeface="Trebuchet MS"/>
              </a:rPr>
              <a:t>d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73288" y="6862625"/>
            <a:ext cx="3438525" cy="958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1290">
              <a:lnSpc>
                <a:spcPct val="115599"/>
              </a:lnSpc>
              <a:spcBef>
                <a:spcPts val="95"/>
              </a:spcBef>
              <a:tabLst>
                <a:tab pos="1807845" algn="l"/>
                <a:tab pos="1996439" algn="l"/>
                <a:tab pos="3069590" algn="l"/>
              </a:tabLst>
            </a:pPr>
            <a:r>
              <a:rPr sz="2650" spc="204" dirty="0">
                <a:latin typeface="Trebuchet MS"/>
                <a:cs typeface="Trebuchet MS"/>
              </a:rPr>
              <a:t>s</a:t>
            </a:r>
            <a:r>
              <a:rPr sz="2650" spc="-50" dirty="0">
                <a:latin typeface="Trebuchet MS"/>
                <a:cs typeface="Trebuchet MS"/>
              </a:rPr>
              <a:t>e</a:t>
            </a:r>
            <a:r>
              <a:rPr sz="2650" spc="-110" dirty="0">
                <a:latin typeface="Trebuchet MS"/>
                <a:cs typeface="Trebuchet MS"/>
              </a:rPr>
              <a:t>t</a:t>
            </a:r>
            <a:r>
              <a:rPr sz="2650" spc="55" dirty="0">
                <a:latin typeface="Trebuchet MS"/>
                <a:cs typeface="Trebuchet MS"/>
              </a:rPr>
              <a:t>u</a:t>
            </a:r>
            <a:r>
              <a:rPr sz="2650" spc="40" dirty="0">
                <a:latin typeface="Trebuchet MS"/>
                <a:cs typeface="Trebuchet MS"/>
              </a:rPr>
              <a:t>p</a:t>
            </a:r>
            <a:r>
              <a:rPr sz="2650" spc="204" dirty="0">
                <a:latin typeface="Trebuchet MS"/>
                <a:cs typeface="Trebuchet MS"/>
              </a:rPr>
              <a:t>s</a:t>
            </a:r>
            <a:r>
              <a:rPr sz="2650" spc="-254" dirty="0">
                <a:latin typeface="Trebuchet MS"/>
                <a:cs typeface="Trebuchet MS"/>
              </a:rPr>
              <a:t>,</a:t>
            </a:r>
            <a:r>
              <a:rPr sz="2650" dirty="0">
                <a:latin typeface="Trebuchet MS"/>
                <a:cs typeface="Trebuchet MS"/>
              </a:rPr>
              <a:t>	</a:t>
            </a:r>
            <a:r>
              <a:rPr sz="2650" spc="55" dirty="0">
                <a:latin typeface="Trebuchet MS"/>
                <a:cs typeface="Trebuchet MS"/>
              </a:rPr>
              <a:t>h</a:t>
            </a:r>
            <a:r>
              <a:rPr sz="2650" spc="-50" dirty="0">
                <a:latin typeface="Trebuchet MS"/>
                <a:cs typeface="Trebuchet MS"/>
              </a:rPr>
              <a:t>e</a:t>
            </a:r>
            <a:r>
              <a:rPr sz="2650" spc="30" dirty="0">
                <a:latin typeface="Trebuchet MS"/>
                <a:cs typeface="Trebuchet MS"/>
              </a:rPr>
              <a:t>a</a:t>
            </a:r>
            <a:r>
              <a:rPr sz="2650" spc="-100" dirty="0">
                <a:latin typeface="Trebuchet MS"/>
                <a:cs typeface="Trebuchet MS"/>
              </a:rPr>
              <a:t>l</a:t>
            </a:r>
            <a:r>
              <a:rPr sz="2650" spc="-110" dirty="0">
                <a:latin typeface="Trebuchet MS"/>
                <a:cs typeface="Trebuchet MS"/>
              </a:rPr>
              <a:t>t</a:t>
            </a:r>
            <a:r>
              <a:rPr sz="2650" spc="55" dirty="0">
                <a:latin typeface="Trebuchet MS"/>
                <a:cs typeface="Trebuchet MS"/>
              </a:rPr>
              <a:t>h</a:t>
            </a:r>
            <a:r>
              <a:rPr sz="2650" spc="15" dirty="0">
                <a:latin typeface="Trebuchet MS"/>
                <a:cs typeface="Trebuchet MS"/>
              </a:rPr>
              <a:t>c</a:t>
            </a:r>
            <a:r>
              <a:rPr sz="2650" spc="30" dirty="0">
                <a:latin typeface="Trebuchet MS"/>
                <a:cs typeface="Trebuchet MS"/>
              </a:rPr>
              <a:t>a</a:t>
            </a:r>
            <a:r>
              <a:rPr sz="2650" spc="15" dirty="0">
                <a:latin typeface="Trebuchet MS"/>
                <a:cs typeface="Trebuchet MS"/>
              </a:rPr>
              <a:t>r</a:t>
            </a:r>
            <a:r>
              <a:rPr sz="2650" spc="-30" dirty="0">
                <a:latin typeface="Trebuchet MS"/>
                <a:cs typeface="Trebuchet MS"/>
              </a:rPr>
              <a:t>e  </a:t>
            </a:r>
            <a:r>
              <a:rPr sz="2650" spc="-95" dirty="0">
                <a:latin typeface="Trebuchet MS"/>
                <a:cs typeface="Trebuchet MS"/>
              </a:rPr>
              <a:t>i</a:t>
            </a:r>
            <a:r>
              <a:rPr sz="2650" spc="55" dirty="0">
                <a:latin typeface="Trebuchet MS"/>
                <a:cs typeface="Trebuchet MS"/>
              </a:rPr>
              <a:t>n</a:t>
            </a:r>
            <a:r>
              <a:rPr sz="2650" spc="40" dirty="0">
                <a:latin typeface="Trebuchet MS"/>
                <a:cs typeface="Trebuchet MS"/>
              </a:rPr>
              <a:t>d</a:t>
            </a:r>
            <a:r>
              <a:rPr sz="2650" spc="-95" dirty="0">
                <a:latin typeface="Trebuchet MS"/>
                <a:cs typeface="Trebuchet MS"/>
              </a:rPr>
              <a:t>i</a:t>
            </a:r>
            <a:r>
              <a:rPr sz="2650" spc="5" dirty="0">
                <a:latin typeface="Trebuchet MS"/>
                <a:cs typeface="Trebuchet MS"/>
              </a:rPr>
              <a:t>v</a:t>
            </a:r>
            <a:r>
              <a:rPr sz="2650" spc="-95" dirty="0">
                <a:latin typeface="Trebuchet MS"/>
                <a:cs typeface="Trebuchet MS"/>
              </a:rPr>
              <a:t>i</a:t>
            </a:r>
            <a:r>
              <a:rPr sz="2650" spc="40" dirty="0">
                <a:latin typeface="Trebuchet MS"/>
                <a:cs typeface="Trebuchet MS"/>
              </a:rPr>
              <a:t>d</a:t>
            </a:r>
            <a:r>
              <a:rPr sz="2650" spc="55" dirty="0">
                <a:latin typeface="Trebuchet MS"/>
                <a:cs typeface="Trebuchet MS"/>
              </a:rPr>
              <a:t>u</a:t>
            </a:r>
            <a:r>
              <a:rPr sz="2650" spc="30" dirty="0">
                <a:latin typeface="Trebuchet MS"/>
                <a:cs typeface="Trebuchet MS"/>
              </a:rPr>
              <a:t>a</a:t>
            </a:r>
            <a:r>
              <a:rPr sz="2650" spc="-100" dirty="0">
                <a:latin typeface="Trebuchet MS"/>
                <a:cs typeface="Trebuchet MS"/>
              </a:rPr>
              <a:t>l</a:t>
            </a:r>
            <a:r>
              <a:rPr sz="2650" spc="210" dirty="0">
                <a:latin typeface="Trebuchet MS"/>
                <a:cs typeface="Trebuchet MS"/>
              </a:rPr>
              <a:t>s</a:t>
            </a:r>
            <a:r>
              <a:rPr sz="2650" dirty="0">
                <a:latin typeface="Trebuchet MS"/>
                <a:cs typeface="Trebuchet MS"/>
              </a:rPr>
              <a:t>		</a:t>
            </a:r>
            <a:r>
              <a:rPr sz="2650" spc="-165" dirty="0">
                <a:latin typeface="Trebuchet MS"/>
                <a:cs typeface="Trebuchet MS"/>
              </a:rPr>
              <a:t>f</a:t>
            </a:r>
            <a:r>
              <a:rPr sz="2650" spc="15" dirty="0">
                <a:latin typeface="Trebuchet MS"/>
                <a:cs typeface="Trebuchet MS"/>
              </a:rPr>
              <a:t>r</a:t>
            </a:r>
            <a:r>
              <a:rPr sz="2650" spc="70" dirty="0">
                <a:latin typeface="Trebuchet MS"/>
                <a:cs typeface="Trebuchet MS"/>
              </a:rPr>
              <a:t>o</a:t>
            </a:r>
            <a:r>
              <a:rPr sz="2650" spc="20" dirty="0">
                <a:latin typeface="Trebuchet MS"/>
                <a:cs typeface="Trebuchet MS"/>
              </a:rPr>
              <a:t>m</a:t>
            </a:r>
            <a:r>
              <a:rPr sz="2650" dirty="0">
                <a:latin typeface="Trebuchet MS"/>
                <a:cs typeface="Trebuchet MS"/>
              </a:rPr>
              <a:t>	</a:t>
            </a:r>
            <a:r>
              <a:rPr sz="2650" spc="30" dirty="0">
                <a:latin typeface="Trebuchet MS"/>
                <a:cs typeface="Trebuchet MS"/>
              </a:rPr>
              <a:t>a</a:t>
            </a:r>
            <a:r>
              <a:rPr sz="2650" spc="-100" dirty="0">
                <a:latin typeface="Trebuchet MS"/>
                <a:cs typeface="Trebuchet MS"/>
              </a:rPr>
              <a:t>ll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56189" y="7796075"/>
            <a:ext cx="6752590" cy="1904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599"/>
              </a:lnSpc>
              <a:spcBef>
                <a:spcPts val="95"/>
              </a:spcBef>
            </a:pPr>
            <a:r>
              <a:rPr sz="2650" spc="45" dirty="0">
                <a:latin typeface="Trebuchet MS"/>
                <a:cs typeface="Trebuchet MS"/>
              </a:rPr>
              <a:t>demographics</a:t>
            </a:r>
            <a:r>
              <a:rPr sz="2650" spc="50" dirty="0">
                <a:latin typeface="Trebuchet MS"/>
                <a:cs typeface="Trebuchet MS"/>
              </a:rPr>
              <a:t> </a:t>
            </a:r>
            <a:r>
              <a:rPr sz="2650" spc="-90" dirty="0">
                <a:latin typeface="Trebuchet MS"/>
                <a:cs typeface="Trebuchet MS"/>
              </a:rPr>
              <a:t>will</a:t>
            </a:r>
            <a:r>
              <a:rPr sz="2650" spc="-85" dirty="0">
                <a:latin typeface="Trebuchet MS"/>
                <a:cs typeface="Trebuchet MS"/>
              </a:rPr>
              <a:t> </a:t>
            </a:r>
            <a:r>
              <a:rPr lang="en-GB" sz="2650" spc="-85" dirty="0" smtClean="0">
                <a:latin typeface="Trebuchet MS"/>
                <a:cs typeface="Trebuchet MS"/>
              </a:rPr>
              <a:t>get </a:t>
            </a:r>
            <a:r>
              <a:rPr lang="en-GB" sz="2650" spc="-80" dirty="0" smtClean="0">
                <a:latin typeface="Trebuchet MS"/>
                <a:cs typeface="Trebuchet MS"/>
              </a:rPr>
              <a:t>benefitted</a:t>
            </a:r>
            <a:r>
              <a:rPr sz="2650" spc="-80" dirty="0" smtClean="0">
                <a:latin typeface="Trebuchet MS"/>
                <a:cs typeface="Trebuchet MS"/>
              </a:rPr>
              <a:t>.</a:t>
            </a:r>
            <a:r>
              <a:rPr sz="2650" spc="-75" dirty="0" smtClean="0">
                <a:latin typeface="Trebuchet MS"/>
                <a:cs typeface="Trebuchet MS"/>
              </a:rPr>
              <a:t> </a:t>
            </a:r>
            <a:r>
              <a:rPr sz="2650" spc="-5" dirty="0">
                <a:latin typeface="Trebuchet MS"/>
                <a:cs typeface="Trebuchet MS"/>
              </a:rPr>
              <a:t>Only</a:t>
            </a:r>
            <a:r>
              <a:rPr sz="2650" dirty="0">
                <a:latin typeface="Trebuchet MS"/>
                <a:cs typeface="Trebuchet MS"/>
              </a:rPr>
              <a:t> </a:t>
            </a:r>
            <a:r>
              <a:rPr sz="2650" spc="-125" dirty="0">
                <a:latin typeface="Trebuchet MS"/>
                <a:cs typeface="Trebuchet MS"/>
              </a:rPr>
              <a:t>if</a:t>
            </a:r>
            <a:r>
              <a:rPr sz="2650" spc="-120" dirty="0">
                <a:latin typeface="Trebuchet MS"/>
                <a:cs typeface="Trebuchet MS"/>
              </a:rPr>
              <a:t> </a:t>
            </a:r>
            <a:r>
              <a:rPr sz="2650" spc="60" dirty="0">
                <a:latin typeface="Trebuchet MS"/>
                <a:cs typeface="Trebuchet MS"/>
              </a:rPr>
              <a:t>India </a:t>
            </a:r>
            <a:r>
              <a:rPr sz="2650" spc="65" dirty="0">
                <a:latin typeface="Trebuchet MS"/>
                <a:cs typeface="Trebuchet MS"/>
              </a:rPr>
              <a:t> </a:t>
            </a:r>
            <a:r>
              <a:rPr sz="2650" spc="50" dirty="0">
                <a:latin typeface="Trebuchet MS"/>
                <a:cs typeface="Trebuchet MS"/>
              </a:rPr>
              <a:t>moves</a:t>
            </a:r>
            <a:r>
              <a:rPr sz="2650" spc="-20" dirty="0">
                <a:latin typeface="Trebuchet MS"/>
                <a:cs typeface="Trebuchet MS"/>
              </a:rPr>
              <a:t> </a:t>
            </a:r>
            <a:r>
              <a:rPr sz="2650" spc="-5" dirty="0">
                <a:latin typeface="Trebuchet MS"/>
                <a:cs typeface="Trebuchet MS"/>
              </a:rPr>
              <a:t>toward</a:t>
            </a:r>
            <a:r>
              <a:rPr sz="2650" spc="-15" dirty="0">
                <a:latin typeface="Trebuchet MS"/>
                <a:cs typeface="Trebuchet MS"/>
              </a:rPr>
              <a:t> </a:t>
            </a:r>
            <a:r>
              <a:rPr sz="2650" spc="10" dirty="0">
                <a:latin typeface="Trebuchet MS"/>
                <a:cs typeface="Trebuchet MS"/>
              </a:rPr>
              <a:t>achieving</a:t>
            </a:r>
            <a:r>
              <a:rPr sz="2650" spc="-15" dirty="0">
                <a:latin typeface="Trebuchet MS"/>
                <a:cs typeface="Trebuchet MS"/>
              </a:rPr>
              <a:t> </a:t>
            </a:r>
            <a:r>
              <a:rPr sz="2650" spc="35" dirty="0">
                <a:latin typeface="Trebuchet MS"/>
                <a:cs typeface="Trebuchet MS"/>
              </a:rPr>
              <a:t>a</a:t>
            </a:r>
            <a:r>
              <a:rPr sz="2650" spc="-20" dirty="0">
                <a:latin typeface="Trebuchet MS"/>
                <a:cs typeface="Trebuchet MS"/>
              </a:rPr>
              <a:t> </a:t>
            </a:r>
            <a:r>
              <a:rPr sz="2650" spc="45" dirty="0">
                <a:latin typeface="Trebuchet MS"/>
                <a:cs typeface="Trebuchet MS"/>
              </a:rPr>
              <a:t>robust</a:t>
            </a:r>
            <a:r>
              <a:rPr sz="2650" spc="-15" dirty="0">
                <a:latin typeface="Trebuchet MS"/>
                <a:cs typeface="Trebuchet MS"/>
              </a:rPr>
              <a:t> </a:t>
            </a:r>
            <a:r>
              <a:rPr sz="2650" spc="-10" dirty="0">
                <a:latin typeface="Trebuchet MS"/>
                <a:cs typeface="Trebuchet MS"/>
              </a:rPr>
              <a:t>integrated </a:t>
            </a:r>
            <a:r>
              <a:rPr sz="2650" spc="-785" dirty="0">
                <a:latin typeface="Trebuchet MS"/>
                <a:cs typeface="Trebuchet MS"/>
              </a:rPr>
              <a:t> </a:t>
            </a:r>
            <a:r>
              <a:rPr sz="2650" spc="-20" dirty="0">
                <a:latin typeface="Trebuchet MS"/>
                <a:cs typeface="Trebuchet MS"/>
              </a:rPr>
              <a:t>health</a:t>
            </a:r>
            <a:r>
              <a:rPr sz="2650" spc="-85" dirty="0">
                <a:latin typeface="Trebuchet MS"/>
                <a:cs typeface="Trebuchet MS"/>
              </a:rPr>
              <a:t> </a:t>
            </a:r>
            <a:r>
              <a:rPr sz="2650" spc="-15" dirty="0">
                <a:latin typeface="Trebuchet MS"/>
                <a:cs typeface="Trebuchet MS"/>
              </a:rPr>
              <a:t>information</a:t>
            </a:r>
            <a:r>
              <a:rPr sz="2650" spc="-85" dirty="0">
                <a:latin typeface="Trebuchet MS"/>
                <a:cs typeface="Trebuchet MS"/>
              </a:rPr>
              <a:t> </a:t>
            </a:r>
            <a:r>
              <a:rPr sz="2650" spc="50" dirty="0" smtClean="0">
                <a:latin typeface="Trebuchet MS"/>
                <a:cs typeface="Trebuchet MS"/>
              </a:rPr>
              <a:t>system</a:t>
            </a:r>
            <a:r>
              <a:rPr lang="en-GB" sz="2650" spc="-80" dirty="0">
                <a:latin typeface="Trebuchet MS"/>
                <a:cs typeface="Trebuchet MS"/>
              </a:rPr>
              <a:t> </a:t>
            </a:r>
            <a:r>
              <a:rPr sz="2650" spc="-100" dirty="0" smtClean="0">
                <a:latin typeface="Trebuchet MS"/>
                <a:cs typeface="Trebuchet MS"/>
              </a:rPr>
              <a:t>it</a:t>
            </a:r>
            <a:r>
              <a:rPr lang="en-GB" sz="2650" spc="-100" dirty="0" smtClean="0">
                <a:latin typeface="Trebuchet MS"/>
                <a:cs typeface="Trebuchet MS"/>
              </a:rPr>
              <a:t> can </a:t>
            </a:r>
            <a:r>
              <a:rPr sz="2650" spc="-80" dirty="0" smtClean="0">
                <a:latin typeface="Trebuchet MS"/>
                <a:cs typeface="Trebuchet MS"/>
              </a:rPr>
              <a:t> </a:t>
            </a:r>
            <a:r>
              <a:rPr sz="2650" spc="5" dirty="0">
                <a:latin typeface="Trebuchet MS"/>
                <a:cs typeface="Trebuchet MS"/>
              </a:rPr>
              <a:t>possible.</a:t>
            </a:r>
            <a:endParaRPr sz="2650" dirty="0">
              <a:latin typeface="Trebuchet MS"/>
              <a:cs typeface="Trebuchet MS"/>
            </a:endParaRPr>
          </a:p>
        </p:txBody>
      </p:sp>
      <p:pic>
        <p:nvPicPr>
          <p:cNvPr id="13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83" y="43910"/>
            <a:ext cx="2486024" cy="121339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496549" cy="10286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5600" y="190500"/>
            <a:ext cx="124739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65" dirty="0">
                <a:latin typeface="Lucida Sans Unicode"/>
                <a:cs typeface="Lucida Sans Unicode"/>
              </a:rPr>
              <a:t>References</a:t>
            </a:r>
            <a:r>
              <a:rPr sz="6000" spc="80" dirty="0">
                <a:latin typeface="Lucida Sans Unicode"/>
                <a:cs typeface="Lucida Sans Unicode"/>
              </a:rPr>
              <a:t> </a:t>
            </a:r>
            <a:r>
              <a:rPr sz="6000" spc="5" dirty="0">
                <a:latin typeface="Lucida Sans Unicode"/>
                <a:cs typeface="Lucida Sans Unicode"/>
              </a:rPr>
              <a:t>(Only</a:t>
            </a:r>
            <a:r>
              <a:rPr sz="6000" spc="80" dirty="0">
                <a:latin typeface="Lucida Sans Unicode"/>
                <a:cs typeface="Lucida Sans Unicode"/>
              </a:rPr>
              <a:t> </a:t>
            </a:r>
            <a:r>
              <a:rPr sz="6000" spc="-150" dirty="0">
                <a:latin typeface="Lucida Sans Unicode"/>
                <a:cs typeface="Lucida Sans Unicode"/>
              </a:rPr>
              <a:t>Vancouver</a:t>
            </a:r>
            <a:r>
              <a:rPr sz="6000" spc="85" dirty="0">
                <a:latin typeface="Lucida Sans Unicode"/>
                <a:cs typeface="Lucida Sans Unicode"/>
              </a:rPr>
              <a:t> </a:t>
            </a:r>
            <a:r>
              <a:rPr sz="6000" spc="180" dirty="0">
                <a:latin typeface="Lucida Sans Unicode"/>
                <a:cs typeface="Lucida Sans Unicode"/>
              </a:rPr>
              <a:t>Style)</a:t>
            </a:r>
            <a:endParaRPr sz="6000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8724" y="1579881"/>
            <a:ext cx="95250" cy="952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69330" y="1391921"/>
            <a:ext cx="15801975" cy="819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 algn="just">
              <a:lnSpc>
                <a:spcPct val="116100"/>
              </a:lnSpc>
              <a:spcBef>
                <a:spcPts val="100"/>
              </a:spcBef>
            </a:pPr>
            <a:r>
              <a:rPr sz="2100" spc="25" dirty="0">
                <a:latin typeface="Trebuchet MS"/>
                <a:cs typeface="Trebuchet MS"/>
              </a:rPr>
              <a:t>Hsieh</a:t>
            </a:r>
            <a:r>
              <a:rPr sz="2100" dirty="0">
                <a:latin typeface="Trebuchet MS"/>
                <a:cs typeface="Trebuchet MS"/>
              </a:rPr>
              <a:t> </a:t>
            </a:r>
            <a:r>
              <a:rPr sz="2100" spc="-45" dirty="0">
                <a:latin typeface="Trebuchet MS"/>
                <a:cs typeface="Trebuchet MS"/>
              </a:rPr>
              <a:t>P-J.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Healthcare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15" dirty="0">
                <a:latin typeface="Trebuchet MS"/>
                <a:cs typeface="Trebuchet MS"/>
              </a:rPr>
              <a:t>professionals’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55" dirty="0">
                <a:latin typeface="Trebuchet MS"/>
                <a:cs typeface="Trebuchet MS"/>
              </a:rPr>
              <a:t>use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of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health</a:t>
            </a:r>
            <a:r>
              <a:rPr sz="2100" spc="5" dirty="0">
                <a:latin typeface="Trebuchet MS"/>
                <a:cs typeface="Trebuchet MS"/>
              </a:rPr>
              <a:t> clouds: </a:t>
            </a:r>
            <a:r>
              <a:rPr sz="2100" spc="30" dirty="0">
                <a:latin typeface="Trebuchet MS"/>
                <a:cs typeface="Trebuchet MS"/>
              </a:rPr>
              <a:t>Integrating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20" dirty="0">
                <a:latin typeface="Trebuchet MS"/>
                <a:cs typeface="Trebuchet MS"/>
              </a:rPr>
              <a:t>technology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acceptance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30" dirty="0">
                <a:latin typeface="Trebuchet MS"/>
                <a:cs typeface="Trebuchet MS"/>
              </a:rPr>
              <a:t>and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35" dirty="0">
                <a:latin typeface="Trebuchet MS"/>
                <a:cs typeface="Trebuchet MS"/>
              </a:rPr>
              <a:t>status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45" dirty="0">
                <a:latin typeface="Trebuchet MS"/>
                <a:cs typeface="Trebuchet MS"/>
              </a:rPr>
              <a:t>quo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35" dirty="0">
                <a:latin typeface="Trebuchet MS"/>
                <a:cs typeface="Trebuchet MS"/>
              </a:rPr>
              <a:t>bias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-5" dirty="0">
                <a:latin typeface="Trebuchet MS"/>
                <a:cs typeface="Trebuchet MS"/>
              </a:rPr>
              <a:t>perspectives.</a:t>
            </a:r>
            <a:r>
              <a:rPr sz="2100" spc="5" dirty="0">
                <a:latin typeface="Trebuchet MS"/>
                <a:cs typeface="Trebuchet MS"/>
              </a:rPr>
              <a:t> </a:t>
            </a:r>
            <a:r>
              <a:rPr sz="2100" spc="55" dirty="0">
                <a:latin typeface="Trebuchet MS"/>
                <a:cs typeface="Trebuchet MS"/>
              </a:rPr>
              <a:t>Int </a:t>
            </a:r>
            <a:r>
              <a:rPr sz="2100" spc="-625" dirty="0">
                <a:latin typeface="Trebuchet MS"/>
                <a:cs typeface="Trebuchet MS"/>
              </a:rPr>
              <a:t> </a:t>
            </a:r>
            <a:r>
              <a:rPr sz="2100" spc="-95" dirty="0">
                <a:latin typeface="Trebuchet MS"/>
                <a:cs typeface="Trebuchet MS"/>
              </a:rPr>
              <a:t>J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45" dirty="0">
                <a:latin typeface="Trebuchet MS"/>
                <a:cs typeface="Trebuchet MS"/>
              </a:rPr>
              <a:t>Med</a:t>
            </a:r>
            <a:r>
              <a:rPr sz="2100" spc="-65" dirty="0">
                <a:latin typeface="Trebuchet MS"/>
                <a:cs typeface="Trebuchet MS"/>
              </a:rPr>
              <a:t> </a:t>
            </a:r>
            <a:r>
              <a:rPr sz="2100" spc="35" dirty="0">
                <a:latin typeface="Trebuchet MS"/>
                <a:cs typeface="Trebuchet MS"/>
              </a:rPr>
              <a:t>Inform</a:t>
            </a:r>
            <a:r>
              <a:rPr sz="2100" spc="-65" dirty="0">
                <a:latin typeface="Trebuchet MS"/>
                <a:cs typeface="Trebuchet MS"/>
              </a:rPr>
              <a:t> </a:t>
            </a:r>
            <a:r>
              <a:rPr sz="2100" spc="-5" dirty="0">
                <a:latin typeface="Trebuchet MS"/>
                <a:cs typeface="Trebuchet MS"/>
              </a:rPr>
              <a:t>[Internet].</a:t>
            </a:r>
            <a:r>
              <a:rPr sz="2100" spc="-65" dirty="0">
                <a:latin typeface="Trebuchet MS"/>
                <a:cs typeface="Trebuchet MS"/>
              </a:rPr>
              <a:t> </a:t>
            </a:r>
            <a:r>
              <a:rPr sz="2100" spc="90" dirty="0">
                <a:latin typeface="Trebuchet MS"/>
                <a:cs typeface="Trebuchet MS"/>
              </a:rPr>
              <a:t>2015;84(7):512–23.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Available</a:t>
            </a:r>
            <a:r>
              <a:rPr sz="2100" spc="-65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from:</a:t>
            </a:r>
            <a:r>
              <a:rPr sz="2100" spc="-6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  <a:hlinkClick r:id="rId4"/>
              </a:rPr>
              <a:t>http://dx.doi.org/10.1016/j.ijmedinf.2015.03.004</a:t>
            </a:r>
            <a:endParaRPr sz="2100">
              <a:latin typeface="Trebuchet MS"/>
              <a:cs typeface="Trebuchet MS"/>
            </a:endParaRPr>
          </a:p>
          <a:p>
            <a:pPr marL="12700" marR="12065" algn="just">
              <a:lnSpc>
                <a:spcPct val="116100"/>
              </a:lnSpc>
            </a:pPr>
            <a:r>
              <a:rPr sz="2100" spc="10" dirty="0">
                <a:latin typeface="Trebuchet MS"/>
                <a:cs typeface="Trebuchet MS"/>
              </a:rPr>
              <a:t>Pera </a:t>
            </a:r>
            <a:r>
              <a:rPr sz="2100" spc="-65" dirty="0">
                <a:latin typeface="Trebuchet MS"/>
                <a:cs typeface="Trebuchet MS"/>
              </a:rPr>
              <a:t>N, </a:t>
            </a:r>
            <a:r>
              <a:rPr sz="2100" spc="40" dirty="0">
                <a:latin typeface="Trebuchet MS"/>
                <a:cs typeface="Trebuchet MS"/>
              </a:rPr>
              <a:t>Kaur </a:t>
            </a:r>
            <a:r>
              <a:rPr sz="2100" spc="-60" dirty="0">
                <a:latin typeface="Trebuchet MS"/>
                <a:cs typeface="Trebuchet MS"/>
              </a:rPr>
              <a:t>A, </a:t>
            </a:r>
            <a:r>
              <a:rPr sz="2100" spc="40" dirty="0">
                <a:latin typeface="Trebuchet MS"/>
                <a:cs typeface="Trebuchet MS"/>
              </a:rPr>
              <a:t>Rao </a:t>
            </a:r>
            <a:r>
              <a:rPr sz="2100" spc="-80" dirty="0">
                <a:latin typeface="Trebuchet MS"/>
                <a:cs typeface="Trebuchet MS"/>
              </a:rPr>
              <a:t>R. </a:t>
            </a:r>
            <a:r>
              <a:rPr sz="2100" spc="-5" dirty="0">
                <a:latin typeface="Trebuchet MS"/>
                <a:cs typeface="Trebuchet MS"/>
              </a:rPr>
              <a:t>Perception </a:t>
            </a:r>
            <a:r>
              <a:rPr sz="2100" spc="-35" dirty="0">
                <a:latin typeface="Trebuchet MS"/>
                <a:cs typeface="Trebuchet MS"/>
              </a:rPr>
              <a:t>of </a:t>
            </a:r>
            <a:r>
              <a:rPr sz="2100" spc="-20" dirty="0">
                <a:latin typeface="Trebuchet MS"/>
                <a:cs typeface="Trebuchet MS"/>
              </a:rPr>
              <a:t>electronic </a:t>
            </a:r>
            <a:r>
              <a:rPr sz="2100" spc="-15" dirty="0">
                <a:latin typeface="Trebuchet MS"/>
                <a:cs typeface="Trebuchet MS"/>
              </a:rPr>
              <a:t>medical </a:t>
            </a:r>
            <a:r>
              <a:rPr sz="2100" spc="35" dirty="0">
                <a:latin typeface="Trebuchet MS"/>
                <a:cs typeface="Trebuchet MS"/>
              </a:rPr>
              <a:t>records </a:t>
            </a:r>
            <a:r>
              <a:rPr sz="2100" spc="80" dirty="0">
                <a:latin typeface="Trebuchet MS"/>
                <a:cs typeface="Trebuchet MS"/>
              </a:rPr>
              <a:t>(EMRs) </a:t>
            </a:r>
            <a:r>
              <a:rPr sz="2100" spc="30" dirty="0">
                <a:latin typeface="Trebuchet MS"/>
                <a:cs typeface="Trebuchet MS"/>
              </a:rPr>
              <a:t>by </a:t>
            </a:r>
            <a:r>
              <a:rPr sz="2100" spc="55" dirty="0">
                <a:latin typeface="Trebuchet MS"/>
                <a:cs typeface="Trebuchet MS"/>
              </a:rPr>
              <a:t>nursing </a:t>
            </a:r>
            <a:r>
              <a:rPr sz="2100" spc="-30" dirty="0">
                <a:latin typeface="Trebuchet MS"/>
                <a:cs typeface="Trebuchet MS"/>
              </a:rPr>
              <a:t>staff </a:t>
            </a:r>
            <a:r>
              <a:rPr sz="2100" spc="-15" dirty="0">
                <a:latin typeface="Trebuchet MS"/>
                <a:cs typeface="Trebuchet MS"/>
              </a:rPr>
              <a:t>in </a:t>
            </a:r>
            <a:r>
              <a:rPr sz="2100" spc="20" dirty="0">
                <a:latin typeface="Trebuchet MS"/>
                <a:cs typeface="Trebuchet MS"/>
              </a:rPr>
              <a:t>a </a:t>
            </a:r>
            <a:r>
              <a:rPr sz="2100" spc="10" dirty="0">
                <a:latin typeface="Trebuchet MS"/>
                <a:cs typeface="Trebuchet MS"/>
              </a:rPr>
              <a:t>teaching hospital </a:t>
            </a:r>
            <a:r>
              <a:rPr sz="2100" spc="-15" dirty="0">
                <a:latin typeface="Trebuchet MS"/>
                <a:cs typeface="Trebuchet MS"/>
              </a:rPr>
              <a:t>in </a:t>
            </a:r>
            <a:r>
              <a:rPr sz="2100" spc="5" dirty="0">
                <a:latin typeface="Trebuchet MS"/>
                <a:cs typeface="Trebuchet MS"/>
              </a:rPr>
              <a:t>India. </a:t>
            </a:r>
            <a:r>
              <a:rPr sz="2100" spc="55" dirty="0">
                <a:latin typeface="Trebuchet MS"/>
                <a:cs typeface="Trebuchet MS"/>
              </a:rPr>
              <a:t>Int </a:t>
            </a:r>
            <a:r>
              <a:rPr sz="2100" spc="-95" dirty="0">
                <a:latin typeface="Trebuchet MS"/>
                <a:cs typeface="Trebuchet MS"/>
              </a:rPr>
              <a:t>J </a:t>
            </a:r>
            <a:r>
              <a:rPr sz="2100" spc="40" dirty="0">
                <a:latin typeface="Trebuchet MS"/>
                <a:cs typeface="Trebuchet MS"/>
              </a:rPr>
              <a:t>Adv </a:t>
            </a:r>
            <a:r>
              <a:rPr sz="2100" spc="45" dirty="0">
                <a:latin typeface="Trebuchet MS"/>
                <a:cs typeface="Trebuchet MS"/>
              </a:rPr>
              <a:t> Med</a:t>
            </a:r>
            <a:r>
              <a:rPr sz="2100" spc="5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Health</a:t>
            </a:r>
            <a:r>
              <a:rPr sz="2100" spc="-15" dirty="0">
                <a:latin typeface="Trebuchet MS"/>
                <a:cs typeface="Trebuchet MS"/>
              </a:rPr>
              <a:t> </a:t>
            </a:r>
            <a:r>
              <a:rPr sz="2100" spc="55" dirty="0">
                <a:latin typeface="Trebuchet MS"/>
                <a:cs typeface="Trebuchet MS"/>
              </a:rPr>
              <a:t>Res</a:t>
            </a:r>
            <a:r>
              <a:rPr sz="2100" spc="60" dirty="0">
                <a:latin typeface="Trebuchet MS"/>
                <a:cs typeface="Trebuchet MS"/>
              </a:rPr>
              <a:t> </a:t>
            </a:r>
            <a:r>
              <a:rPr sz="2100" spc="-5" dirty="0">
                <a:latin typeface="Trebuchet MS"/>
                <a:cs typeface="Trebuchet MS"/>
              </a:rPr>
              <a:t>[Internet].</a:t>
            </a:r>
            <a:r>
              <a:rPr sz="2100" dirty="0">
                <a:latin typeface="Trebuchet MS"/>
                <a:cs typeface="Trebuchet MS"/>
              </a:rPr>
              <a:t> </a:t>
            </a:r>
            <a:r>
              <a:rPr sz="2100" spc="175" dirty="0">
                <a:latin typeface="Trebuchet MS"/>
                <a:cs typeface="Trebuchet MS"/>
              </a:rPr>
              <a:t>2014 </a:t>
            </a:r>
            <a:r>
              <a:rPr sz="2100" spc="-20" dirty="0">
                <a:latin typeface="Trebuchet MS"/>
                <a:cs typeface="Trebuchet MS"/>
              </a:rPr>
              <a:t>[cited</a:t>
            </a:r>
            <a:r>
              <a:rPr sz="2100" spc="-15" dirty="0">
                <a:latin typeface="Trebuchet MS"/>
                <a:cs typeface="Trebuchet MS"/>
              </a:rPr>
              <a:t> </a:t>
            </a:r>
            <a:r>
              <a:rPr sz="2100" spc="135" dirty="0">
                <a:latin typeface="Trebuchet MS"/>
                <a:cs typeface="Trebuchet MS"/>
              </a:rPr>
              <a:t>2022 </a:t>
            </a:r>
            <a:r>
              <a:rPr sz="2100" spc="-5" dirty="0">
                <a:latin typeface="Trebuchet MS"/>
                <a:cs typeface="Trebuchet MS"/>
              </a:rPr>
              <a:t>Jun</a:t>
            </a:r>
            <a:r>
              <a:rPr sz="2100" dirty="0">
                <a:latin typeface="Trebuchet MS"/>
                <a:cs typeface="Trebuchet MS"/>
              </a:rPr>
              <a:t> </a:t>
            </a:r>
            <a:r>
              <a:rPr sz="2100" spc="35" dirty="0">
                <a:latin typeface="Trebuchet MS"/>
                <a:cs typeface="Trebuchet MS"/>
              </a:rPr>
              <a:t>18];1(2):75.</a:t>
            </a:r>
            <a:r>
              <a:rPr sz="2100" spc="40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Available</a:t>
            </a:r>
            <a:r>
              <a:rPr sz="2100" spc="-1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from:</a:t>
            </a:r>
            <a:r>
              <a:rPr sz="2100" spc="-45" dirty="0">
                <a:latin typeface="Trebuchet MS"/>
                <a:cs typeface="Trebuchet MS"/>
              </a:rPr>
              <a:t> </a:t>
            </a:r>
            <a:r>
              <a:rPr sz="2100" spc="-25" dirty="0">
                <a:latin typeface="Trebuchet MS"/>
                <a:cs typeface="Trebuchet MS"/>
                <a:hlinkClick r:id="rId5"/>
              </a:rPr>
              <a:t>https://www.ijamhrjournal.org/article.asp? </a:t>
            </a:r>
            <a:r>
              <a:rPr sz="2100" spc="-20" dirty="0">
                <a:latin typeface="Trebuchet MS"/>
                <a:cs typeface="Trebuchet MS"/>
              </a:rPr>
              <a:t> </a:t>
            </a:r>
            <a:r>
              <a:rPr sz="2100" spc="75" dirty="0">
                <a:latin typeface="Trebuchet MS"/>
                <a:cs typeface="Trebuchet MS"/>
              </a:rPr>
              <a:t>issn=2349-4220;year=2014;volume=1;issue=2;spage=75;epage=80;aulast=Pera</a:t>
            </a:r>
            <a:endParaRPr sz="2100">
              <a:latin typeface="Trebuchet MS"/>
              <a:cs typeface="Trebuchet MS"/>
            </a:endParaRPr>
          </a:p>
          <a:p>
            <a:pPr marL="12700" marR="5715" algn="just">
              <a:lnSpc>
                <a:spcPct val="116100"/>
              </a:lnSpc>
            </a:pPr>
            <a:r>
              <a:rPr sz="2100" spc="55" dirty="0">
                <a:latin typeface="Trebuchet MS"/>
                <a:cs typeface="Trebuchet MS"/>
              </a:rPr>
              <a:t>Gagnon </a:t>
            </a:r>
            <a:r>
              <a:rPr sz="2100" spc="10" dirty="0">
                <a:latin typeface="Trebuchet MS"/>
                <a:cs typeface="Trebuchet MS"/>
              </a:rPr>
              <a:t>M-P, </a:t>
            </a:r>
            <a:r>
              <a:rPr sz="2100" spc="65" dirty="0">
                <a:latin typeface="Trebuchet MS"/>
                <a:cs typeface="Trebuchet MS"/>
              </a:rPr>
              <a:t>Ngangue </a:t>
            </a:r>
            <a:r>
              <a:rPr sz="2100" spc="-85" dirty="0">
                <a:latin typeface="Trebuchet MS"/>
                <a:cs typeface="Trebuchet MS"/>
              </a:rPr>
              <a:t>P, </a:t>
            </a:r>
            <a:r>
              <a:rPr sz="2100" spc="40" dirty="0">
                <a:latin typeface="Trebuchet MS"/>
                <a:cs typeface="Trebuchet MS"/>
              </a:rPr>
              <a:t>Payne-Gagnon </a:t>
            </a:r>
            <a:r>
              <a:rPr sz="2100" spc="-150" dirty="0">
                <a:latin typeface="Trebuchet MS"/>
                <a:cs typeface="Trebuchet MS"/>
              </a:rPr>
              <a:t>J, </a:t>
            </a:r>
            <a:r>
              <a:rPr sz="2100" spc="25" dirty="0">
                <a:latin typeface="Trebuchet MS"/>
                <a:cs typeface="Trebuchet MS"/>
              </a:rPr>
              <a:t>Desmartis </a:t>
            </a:r>
            <a:r>
              <a:rPr sz="2100" spc="-30" dirty="0">
                <a:latin typeface="Trebuchet MS"/>
                <a:cs typeface="Trebuchet MS"/>
              </a:rPr>
              <a:t>M. </a:t>
            </a:r>
            <a:r>
              <a:rPr sz="2100" spc="-5" dirty="0">
                <a:latin typeface="Trebuchet MS"/>
                <a:cs typeface="Trebuchet MS"/>
              </a:rPr>
              <a:t>m-Health </a:t>
            </a:r>
            <a:r>
              <a:rPr sz="2100" spc="10" dirty="0">
                <a:latin typeface="Trebuchet MS"/>
                <a:cs typeface="Trebuchet MS"/>
              </a:rPr>
              <a:t>adoption </a:t>
            </a:r>
            <a:r>
              <a:rPr sz="2100" spc="30" dirty="0">
                <a:latin typeface="Trebuchet MS"/>
                <a:cs typeface="Trebuchet MS"/>
              </a:rPr>
              <a:t>by </a:t>
            </a:r>
            <a:r>
              <a:rPr sz="2100" spc="-10" dirty="0">
                <a:latin typeface="Trebuchet MS"/>
                <a:cs typeface="Trebuchet MS"/>
              </a:rPr>
              <a:t>healthcare </a:t>
            </a:r>
            <a:r>
              <a:rPr sz="2100" spc="15" dirty="0">
                <a:latin typeface="Trebuchet MS"/>
                <a:cs typeface="Trebuchet MS"/>
              </a:rPr>
              <a:t>professionals: </a:t>
            </a:r>
            <a:r>
              <a:rPr sz="2100" spc="20" dirty="0">
                <a:latin typeface="Trebuchet MS"/>
                <a:cs typeface="Trebuchet MS"/>
              </a:rPr>
              <a:t>a </a:t>
            </a:r>
            <a:r>
              <a:rPr sz="2100" spc="10" dirty="0">
                <a:latin typeface="Trebuchet MS"/>
                <a:cs typeface="Trebuchet MS"/>
              </a:rPr>
              <a:t>systematic </a:t>
            </a:r>
            <a:r>
              <a:rPr sz="2100" spc="-55" dirty="0">
                <a:latin typeface="Trebuchet MS"/>
                <a:cs typeface="Trebuchet MS"/>
              </a:rPr>
              <a:t>review. </a:t>
            </a:r>
            <a:r>
              <a:rPr sz="2100" spc="-95" dirty="0">
                <a:latin typeface="Trebuchet MS"/>
                <a:cs typeface="Trebuchet MS"/>
              </a:rPr>
              <a:t>J </a:t>
            </a:r>
            <a:r>
              <a:rPr sz="2100" spc="45" dirty="0">
                <a:latin typeface="Trebuchet MS"/>
                <a:cs typeface="Trebuchet MS"/>
              </a:rPr>
              <a:t>Am </a:t>
            </a:r>
            <a:r>
              <a:rPr sz="2100" spc="-620" dirty="0">
                <a:latin typeface="Trebuchet MS"/>
                <a:cs typeface="Trebuchet MS"/>
              </a:rPr>
              <a:t> </a:t>
            </a:r>
            <a:r>
              <a:rPr sz="2100" spc="45" dirty="0">
                <a:latin typeface="Trebuchet MS"/>
                <a:cs typeface="Trebuchet MS"/>
              </a:rPr>
              <a:t>Med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35" dirty="0">
                <a:latin typeface="Trebuchet MS"/>
                <a:cs typeface="Trebuchet MS"/>
              </a:rPr>
              <a:t>Inform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95" dirty="0">
                <a:latin typeface="Trebuchet MS"/>
                <a:cs typeface="Trebuchet MS"/>
              </a:rPr>
              <a:t>Assoc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5" dirty="0">
                <a:latin typeface="Trebuchet MS"/>
                <a:cs typeface="Trebuchet MS"/>
              </a:rPr>
              <a:t>[Internet].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90" dirty="0">
                <a:latin typeface="Trebuchet MS"/>
                <a:cs typeface="Trebuchet MS"/>
              </a:rPr>
              <a:t>2016;23(1):212–20.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Available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from:</a:t>
            </a:r>
            <a:r>
              <a:rPr sz="2100" spc="-65" dirty="0">
                <a:latin typeface="Trebuchet MS"/>
                <a:cs typeface="Trebuchet MS"/>
              </a:rPr>
              <a:t> </a:t>
            </a:r>
            <a:r>
              <a:rPr sz="2100" spc="5" dirty="0">
                <a:latin typeface="Trebuchet MS"/>
                <a:cs typeface="Trebuchet MS"/>
                <a:hlinkClick r:id="rId6"/>
              </a:rPr>
              <a:t>http://dx.doi.org/10.1093/jamia/ocv052</a:t>
            </a:r>
            <a:endParaRPr sz="2100">
              <a:latin typeface="Trebuchet MS"/>
              <a:cs typeface="Trebuchet MS"/>
            </a:endParaRPr>
          </a:p>
          <a:p>
            <a:pPr marL="12700" marR="5080" algn="just">
              <a:lnSpc>
                <a:spcPct val="116100"/>
              </a:lnSpc>
            </a:pPr>
            <a:r>
              <a:rPr sz="2100" spc="10" dirty="0">
                <a:latin typeface="Trebuchet MS"/>
                <a:cs typeface="Trebuchet MS"/>
              </a:rPr>
              <a:t>Jensen </a:t>
            </a:r>
            <a:r>
              <a:rPr sz="2100" spc="-35" dirty="0">
                <a:latin typeface="Trebuchet MS"/>
                <a:cs typeface="Trebuchet MS"/>
              </a:rPr>
              <a:t>TB, </a:t>
            </a:r>
            <a:r>
              <a:rPr sz="2100" spc="30" dirty="0">
                <a:latin typeface="Trebuchet MS"/>
                <a:cs typeface="Trebuchet MS"/>
              </a:rPr>
              <a:t>Aanestad </a:t>
            </a:r>
            <a:r>
              <a:rPr sz="2100" spc="-30" dirty="0">
                <a:latin typeface="Trebuchet MS"/>
                <a:cs typeface="Trebuchet MS"/>
              </a:rPr>
              <a:t>M. </a:t>
            </a:r>
            <a:r>
              <a:rPr sz="2100" spc="10" dirty="0">
                <a:latin typeface="Trebuchet MS"/>
                <a:cs typeface="Trebuchet MS"/>
              </a:rPr>
              <a:t>How </a:t>
            </a:r>
            <a:r>
              <a:rPr sz="2100" spc="-10" dirty="0">
                <a:latin typeface="Trebuchet MS"/>
                <a:cs typeface="Trebuchet MS"/>
              </a:rPr>
              <a:t>healthcare </a:t>
            </a:r>
            <a:r>
              <a:rPr sz="2100" spc="30" dirty="0">
                <a:latin typeface="Trebuchet MS"/>
                <a:cs typeface="Trebuchet MS"/>
              </a:rPr>
              <a:t>professionals </a:t>
            </a:r>
            <a:r>
              <a:rPr sz="2100" spc="-20" dirty="0">
                <a:latin typeface="Trebuchet MS"/>
                <a:cs typeface="Trebuchet MS"/>
              </a:rPr>
              <a:t>“make </a:t>
            </a:r>
            <a:r>
              <a:rPr sz="2100" spc="30" dirty="0">
                <a:latin typeface="Trebuchet MS"/>
                <a:cs typeface="Trebuchet MS"/>
              </a:rPr>
              <a:t>sense” </a:t>
            </a:r>
            <a:r>
              <a:rPr sz="2100" spc="-35" dirty="0">
                <a:latin typeface="Trebuchet MS"/>
                <a:cs typeface="Trebuchet MS"/>
              </a:rPr>
              <a:t>of </a:t>
            </a:r>
            <a:r>
              <a:rPr sz="2100" spc="30" dirty="0">
                <a:latin typeface="Trebuchet MS"/>
                <a:cs typeface="Trebuchet MS"/>
              </a:rPr>
              <a:t>an </a:t>
            </a:r>
            <a:r>
              <a:rPr sz="2100" spc="-20" dirty="0">
                <a:latin typeface="Trebuchet MS"/>
                <a:cs typeface="Trebuchet MS"/>
              </a:rPr>
              <a:t>electronic </a:t>
            </a:r>
            <a:r>
              <a:rPr sz="2100" spc="-30" dirty="0">
                <a:latin typeface="Trebuchet MS"/>
                <a:cs typeface="Trebuchet MS"/>
              </a:rPr>
              <a:t>patient </a:t>
            </a:r>
            <a:r>
              <a:rPr sz="2100" spc="15" dirty="0">
                <a:latin typeface="Trebuchet MS"/>
                <a:cs typeface="Trebuchet MS"/>
              </a:rPr>
              <a:t>record </a:t>
            </a:r>
            <a:r>
              <a:rPr sz="2100" spc="-15" dirty="0">
                <a:latin typeface="Trebuchet MS"/>
                <a:cs typeface="Trebuchet MS"/>
              </a:rPr>
              <a:t>adoption. </a:t>
            </a:r>
            <a:r>
              <a:rPr sz="2100" spc="40" dirty="0">
                <a:latin typeface="Trebuchet MS"/>
                <a:cs typeface="Trebuchet MS"/>
              </a:rPr>
              <a:t>Inf </a:t>
            </a:r>
            <a:r>
              <a:rPr sz="2100" spc="90" dirty="0">
                <a:latin typeface="Trebuchet MS"/>
                <a:cs typeface="Trebuchet MS"/>
              </a:rPr>
              <a:t>Syst </a:t>
            </a:r>
            <a:r>
              <a:rPr sz="2100" spc="75" dirty="0">
                <a:latin typeface="Trebuchet MS"/>
                <a:cs typeface="Trebuchet MS"/>
              </a:rPr>
              <a:t>Manag </a:t>
            </a:r>
            <a:r>
              <a:rPr sz="2100" spc="80" dirty="0">
                <a:latin typeface="Trebuchet MS"/>
                <a:cs typeface="Trebuchet MS"/>
              </a:rPr>
              <a:t> </a:t>
            </a:r>
            <a:r>
              <a:rPr sz="2100" spc="-5" dirty="0">
                <a:latin typeface="Trebuchet MS"/>
                <a:cs typeface="Trebuchet MS"/>
              </a:rPr>
              <a:t>[Internet].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85" dirty="0">
                <a:latin typeface="Trebuchet MS"/>
                <a:cs typeface="Trebuchet MS"/>
              </a:rPr>
              <a:t>2006;24(1):29–42.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Available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from: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65" dirty="0">
                <a:latin typeface="Trebuchet MS"/>
                <a:cs typeface="Trebuchet MS"/>
                <a:hlinkClick r:id="rId7"/>
              </a:rPr>
              <a:t>http://dx.doi.org/10.1080/10580530601036794</a:t>
            </a:r>
            <a:endParaRPr sz="2100">
              <a:latin typeface="Trebuchet MS"/>
              <a:cs typeface="Trebuchet MS"/>
            </a:endParaRPr>
          </a:p>
          <a:p>
            <a:pPr marL="12700" marR="5715" algn="just">
              <a:lnSpc>
                <a:spcPct val="116100"/>
              </a:lnSpc>
            </a:pPr>
            <a:r>
              <a:rPr sz="2100" spc="30" dirty="0">
                <a:latin typeface="Trebuchet MS"/>
                <a:cs typeface="Trebuchet MS"/>
              </a:rPr>
              <a:t>Mabiyan </a:t>
            </a:r>
            <a:r>
              <a:rPr sz="2100" spc="-80" dirty="0">
                <a:latin typeface="Trebuchet MS"/>
                <a:cs typeface="Trebuchet MS"/>
              </a:rPr>
              <a:t>R, </a:t>
            </a:r>
            <a:r>
              <a:rPr sz="2100" spc="-10" dirty="0">
                <a:latin typeface="Trebuchet MS"/>
                <a:cs typeface="Trebuchet MS"/>
              </a:rPr>
              <a:t>HealthWorld </a:t>
            </a:r>
            <a:r>
              <a:rPr sz="2100" spc="-50" dirty="0">
                <a:latin typeface="Trebuchet MS"/>
                <a:cs typeface="Trebuchet MS"/>
              </a:rPr>
              <a:t>ET. </a:t>
            </a:r>
            <a:r>
              <a:rPr sz="2100" spc="45" dirty="0">
                <a:latin typeface="Trebuchet MS"/>
                <a:cs typeface="Trebuchet MS"/>
              </a:rPr>
              <a:t>India </a:t>
            </a:r>
            <a:r>
              <a:rPr sz="2100" spc="5" dirty="0">
                <a:latin typeface="Trebuchet MS"/>
                <a:cs typeface="Trebuchet MS"/>
              </a:rPr>
              <a:t>bullish </a:t>
            </a:r>
            <a:r>
              <a:rPr sz="2100" spc="50" dirty="0">
                <a:latin typeface="Trebuchet MS"/>
                <a:cs typeface="Trebuchet MS"/>
              </a:rPr>
              <a:t>on </a:t>
            </a:r>
            <a:r>
              <a:rPr sz="2100" spc="140" dirty="0">
                <a:latin typeface="Trebuchet MS"/>
                <a:cs typeface="Trebuchet MS"/>
              </a:rPr>
              <a:t>AI </a:t>
            </a:r>
            <a:r>
              <a:rPr sz="2100" spc="-15" dirty="0">
                <a:latin typeface="Trebuchet MS"/>
                <a:cs typeface="Trebuchet MS"/>
              </a:rPr>
              <a:t>in </a:t>
            </a:r>
            <a:r>
              <a:rPr sz="2100" spc="-10" dirty="0">
                <a:latin typeface="Trebuchet MS"/>
                <a:cs typeface="Trebuchet MS"/>
              </a:rPr>
              <a:t>healthcare </a:t>
            </a:r>
            <a:r>
              <a:rPr sz="2100" spc="-25" dirty="0">
                <a:latin typeface="Trebuchet MS"/>
                <a:cs typeface="Trebuchet MS"/>
              </a:rPr>
              <a:t>without </a:t>
            </a:r>
            <a:r>
              <a:rPr sz="2100" spc="-20" dirty="0">
                <a:latin typeface="Trebuchet MS"/>
                <a:cs typeface="Trebuchet MS"/>
              </a:rPr>
              <a:t>electronic </a:t>
            </a:r>
            <a:r>
              <a:rPr sz="2100" spc="-15" dirty="0">
                <a:latin typeface="Trebuchet MS"/>
                <a:cs typeface="Trebuchet MS"/>
              </a:rPr>
              <a:t>health </a:t>
            </a:r>
            <a:r>
              <a:rPr sz="2100" spc="35" dirty="0">
                <a:latin typeface="Trebuchet MS"/>
                <a:cs typeface="Trebuchet MS"/>
              </a:rPr>
              <a:t>records </a:t>
            </a:r>
            <a:r>
              <a:rPr sz="2100" spc="-5" dirty="0">
                <a:latin typeface="Trebuchet MS"/>
                <a:cs typeface="Trebuchet MS"/>
              </a:rPr>
              <a:t>[Internet]. </a:t>
            </a:r>
            <a:r>
              <a:rPr sz="2100" spc="-20" dirty="0">
                <a:latin typeface="Trebuchet MS"/>
                <a:cs typeface="Trebuchet MS"/>
              </a:rPr>
              <a:t>ETHealthWorld. </a:t>
            </a:r>
            <a:r>
              <a:rPr sz="2100" spc="155" dirty="0">
                <a:latin typeface="Trebuchet MS"/>
                <a:cs typeface="Trebuchet MS"/>
              </a:rPr>
              <a:t>2020 </a:t>
            </a:r>
            <a:r>
              <a:rPr sz="2100" spc="16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[cited</a:t>
            </a:r>
            <a:r>
              <a:rPr sz="2100" spc="-15" dirty="0">
                <a:latin typeface="Trebuchet MS"/>
                <a:cs typeface="Trebuchet MS"/>
              </a:rPr>
              <a:t> </a:t>
            </a:r>
            <a:r>
              <a:rPr sz="2100" spc="135" dirty="0">
                <a:latin typeface="Trebuchet MS"/>
                <a:cs typeface="Trebuchet MS"/>
              </a:rPr>
              <a:t>2022</a:t>
            </a:r>
            <a:r>
              <a:rPr sz="2100" spc="140" dirty="0">
                <a:latin typeface="Trebuchet MS"/>
                <a:cs typeface="Trebuchet MS"/>
              </a:rPr>
              <a:t> </a:t>
            </a:r>
            <a:r>
              <a:rPr sz="2100" spc="-5" dirty="0">
                <a:latin typeface="Trebuchet MS"/>
                <a:cs typeface="Trebuchet MS"/>
              </a:rPr>
              <a:t>Jun</a:t>
            </a:r>
            <a:r>
              <a:rPr sz="2100" dirty="0">
                <a:latin typeface="Trebuchet MS"/>
                <a:cs typeface="Trebuchet MS"/>
              </a:rPr>
              <a:t> </a:t>
            </a:r>
            <a:r>
              <a:rPr sz="2100" spc="40" dirty="0">
                <a:latin typeface="Trebuchet MS"/>
                <a:cs typeface="Trebuchet MS"/>
              </a:rPr>
              <a:t>18].</a:t>
            </a:r>
            <a:r>
              <a:rPr sz="2100" spc="45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Available</a:t>
            </a:r>
            <a:r>
              <a:rPr sz="2100" spc="605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from:</a:t>
            </a:r>
            <a:r>
              <a:rPr sz="2100" spc="-45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https://health.economictimes.indiatimes.com/news/health-it/india-bullish-on-ai-in- </a:t>
            </a:r>
            <a:r>
              <a:rPr sz="2100" spc="-5" dirty="0">
                <a:latin typeface="Trebuchet MS"/>
                <a:cs typeface="Trebuchet MS"/>
              </a:rPr>
              <a:t> </a:t>
            </a:r>
            <a:r>
              <a:rPr sz="2100" spc="35" dirty="0">
                <a:latin typeface="Trebuchet MS"/>
                <a:cs typeface="Trebuchet MS"/>
              </a:rPr>
              <a:t>healthcare-without-ehr/73118990</a:t>
            </a:r>
            <a:endParaRPr sz="2100">
              <a:latin typeface="Trebuchet MS"/>
              <a:cs typeface="Trebuchet MS"/>
            </a:endParaRPr>
          </a:p>
          <a:p>
            <a:pPr marL="12700" marR="6985" algn="just">
              <a:lnSpc>
                <a:spcPct val="116100"/>
              </a:lnSpc>
            </a:pPr>
            <a:r>
              <a:rPr sz="2100" spc="35" dirty="0">
                <a:latin typeface="Trebuchet MS"/>
                <a:cs typeface="Trebuchet MS"/>
              </a:rPr>
              <a:t>Srivastava </a:t>
            </a:r>
            <a:r>
              <a:rPr sz="2100" spc="40" dirty="0">
                <a:latin typeface="Trebuchet MS"/>
                <a:cs typeface="Trebuchet MS"/>
              </a:rPr>
              <a:t>SK. </a:t>
            </a:r>
            <a:r>
              <a:rPr sz="2100" spc="15" dirty="0">
                <a:latin typeface="Trebuchet MS"/>
                <a:cs typeface="Trebuchet MS"/>
              </a:rPr>
              <a:t>Adoption </a:t>
            </a:r>
            <a:r>
              <a:rPr sz="2100" spc="-35" dirty="0">
                <a:latin typeface="Trebuchet MS"/>
                <a:cs typeface="Trebuchet MS"/>
              </a:rPr>
              <a:t>of </a:t>
            </a:r>
            <a:r>
              <a:rPr sz="2100" spc="-20" dirty="0">
                <a:latin typeface="Trebuchet MS"/>
                <a:cs typeface="Trebuchet MS"/>
              </a:rPr>
              <a:t>electronic </a:t>
            </a:r>
            <a:r>
              <a:rPr sz="2100" spc="-15" dirty="0">
                <a:latin typeface="Trebuchet MS"/>
                <a:cs typeface="Trebuchet MS"/>
              </a:rPr>
              <a:t>health </a:t>
            </a:r>
            <a:r>
              <a:rPr sz="2100" spc="5" dirty="0">
                <a:latin typeface="Trebuchet MS"/>
                <a:cs typeface="Trebuchet MS"/>
              </a:rPr>
              <a:t>records: </a:t>
            </a:r>
            <a:r>
              <a:rPr sz="2100" spc="80" dirty="0">
                <a:latin typeface="Trebuchet MS"/>
                <a:cs typeface="Trebuchet MS"/>
              </a:rPr>
              <a:t>A </a:t>
            </a:r>
            <a:r>
              <a:rPr sz="2100" spc="25" dirty="0">
                <a:latin typeface="Trebuchet MS"/>
                <a:cs typeface="Trebuchet MS"/>
              </a:rPr>
              <a:t>roadmap </a:t>
            </a:r>
            <a:r>
              <a:rPr sz="2100" spc="-20" dirty="0">
                <a:latin typeface="Trebuchet MS"/>
                <a:cs typeface="Trebuchet MS"/>
              </a:rPr>
              <a:t>for </a:t>
            </a:r>
            <a:r>
              <a:rPr sz="2100" spc="5" dirty="0">
                <a:latin typeface="Trebuchet MS"/>
                <a:cs typeface="Trebuchet MS"/>
              </a:rPr>
              <a:t>India. </a:t>
            </a:r>
            <a:r>
              <a:rPr sz="2100" spc="-15" dirty="0">
                <a:latin typeface="Trebuchet MS"/>
                <a:cs typeface="Trebuchet MS"/>
              </a:rPr>
              <a:t>Healthc </a:t>
            </a:r>
            <a:r>
              <a:rPr sz="2100" spc="35" dirty="0">
                <a:latin typeface="Trebuchet MS"/>
                <a:cs typeface="Trebuchet MS"/>
              </a:rPr>
              <a:t>Inform </a:t>
            </a:r>
            <a:r>
              <a:rPr sz="2100" spc="55" dirty="0">
                <a:latin typeface="Trebuchet MS"/>
                <a:cs typeface="Trebuchet MS"/>
              </a:rPr>
              <a:t>Res </a:t>
            </a:r>
            <a:r>
              <a:rPr sz="2100" spc="-5" dirty="0">
                <a:latin typeface="Trebuchet MS"/>
                <a:cs typeface="Trebuchet MS"/>
              </a:rPr>
              <a:t>[Internet]. </a:t>
            </a:r>
            <a:r>
              <a:rPr sz="2100" spc="80" dirty="0">
                <a:latin typeface="Trebuchet MS"/>
                <a:cs typeface="Trebuchet MS"/>
              </a:rPr>
              <a:t>2016;22(4):261–9. </a:t>
            </a:r>
            <a:r>
              <a:rPr sz="2100" spc="85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Available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from: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10" dirty="0">
                <a:latin typeface="Trebuchet MS"/>
                <a:cs typeface="Trebuchet MS"/>
                <a:hlinkClick r:id="rId8"/>
              </a:rPr>
              <a:t>http://dx.doi.org/10.4258/hir.2016.22.4.261</a:t>
            </a:r>
            <a:endParaRPr sz="2100">
              <a:latin typeface="Trebuchet MS"/>
              <a:cs typeface="Trebuchet MS"/>
            </a:endParaRPr>
          </a:p>
          <a:p>
            <a:pPr marL="12700" marR="8890" algn="just">
              <a:lnSpc>
                <a:spcPct val="116100"/>
              </a:lnSpc>
            </a:pPr>
            <a:r>
              <a:rPr sz="2100" spc="15" dirty="0">
                <a:latin typeface="Trebuchet MS"/>
                <a:cs typeface="Trebuchet MS"/>
              </a:rPr>
              <a:t>Ganapathy </a:t>
            </a:r>
            <a:r>
              <a:rPr sz="2100" spc="-60" dirty="0">
                <a:latin typeface="Trebuchet MS"/>
                <a:cs typeface="Trebuchet MS"/>
              </a:rPr>
              <a:t>K, </a:t>
            </a:r>
            <a:r>
              <a:rPr sz="2100" spc="20" dirty="0">
                <a:latin typeface="Trebuchet MS"/>
                <a:cs typeface="Trebuchet MS"/>
              </a:rPr>
              <a:t>Kanwar </a:t>
            </a:r>
            <a:r>
              <a:rPr sz="2100" spc="-90" dirty="0">
                <a:latin typeface="Trebuchet MS"/>
                <a:cs typeface="Trebuchet MS"/>
              </a:rPr>
              <a:t>V, </a:t>
            </a:r>
            <a:r>
              <a:rPr sz="2100" spc="40" dirty="0">
                <a:latin typeface="Trebuchet MS"/>
                <a:cs typeface="Trebuchet MS"/>
              </a:rPr>
              <a:t>Bhatnagar </a:t>
            </a:r>
            <a:r>
              <a:rPr sz="2100" spc="-105" dirty="0">
                <a:latin typeface="Trebuchet MS"/>
                <a:cs typeface="Trebuchet MS"/>
              </a:rPr>
              <a:t>T, </a:t>
            </a:r>
            <a:r>
              <a:rPr sz="2100" spc="20" dirty="0">
                <a:latin typeface="Trebuchet MS"/>
                <a:cs typeface="Trebuchet MS"/>
              </a:rPr>
              <a:t>Uthayakumaran </a:t>
            </a:r>
            <a:r>
              <a:rPr sz="2100" spc="-65" dirty="0">
                <a:latin typeface="Trebuchet MS"/>
                <a:cs typeface="Trebuchet MS"/>
              </a:rPr>
              <a:t>N. </a:t>
            </a:r>
            <a:r>
              <a:rPr sz="2100" spc="-35" dirty="0">
                <a:latin typeface="Trebuchet MS"/>
                <a:cs typeface="Trebuchet MS"/>
              </a:rPr>
              <a:t>“m-Health: </a:t>
            </a:r>
            <a:r>
              <a:rPr sz="2100" spc="80" dirty="0">
                <a:latin typeface="Trebuchet MS"/>
                <a:cs typeface="Trebuchet MS"/>
              </a:rPr>
              <a:t>A </a:t>
            </a:r>
            <a:r>
              <a:rPr sz="2100" spc="-20" dirty="0">
                <a:latin typeface="Trebuchet MS"/>
                <a:cs typeface="Trebuchet MS"/>
              </a:rPr>
              <a:t>Critical </a:t>
            </a:r>
            <a:r>
              <a:rPr sz="2100" spc="45" dirty="0">
                <a:latin typeface="Trebuchet MS"/>
                <a:cs typeface="Trebuchet MS"/>
              </a:rPr>
              <a:t>Analysis </a:t>
            </a:r>
            <a:r>
              <a:rPr sz="2100" spc="-35" dirty="0">
                <a:latin typeface="Trebuchet MS"/>
                <a:cs typeface="Trebuchet MS"/>
              </a:rPr>
              <a:t>of </a:t>
            </a:r>
            <a:r>
              <a:rPr sz="2100" spc="15" dirty="0">
                <a:latin typeface="Trebuchet MS"/>
                <a:cs typeface="Trebuchet MS"/>
              </a:rPr>
              <a:t>Awareness, </a:t>
            </a:r>
            <a:r>
              <a:rPr sz="2100" spc="-25" dirty="0">
                <a:latin typeface="Trebuchet MS"/>
                <a:cs typeface="Trebuchet MS"/>
              </a:rPr>
              <a:t>Perception, </a:t>
            </a:r>
            <a:r>
              <a:rPr sz="2100" spc="30" dirty="0">
                <a:latin typeface="Trebuchet MS"/>
                <a:cs typeface="Trebuchet MS"/>
              </a:rPr>
              <a:t>and </a:t>
            </a:r>
            <a:r>
              <a:rPr sz="2100" spc="-30" dirty="0">
                <a:latin typeface="Trebuchet MS"/>
                <a:cs typeface="Trebuchet MS"/>
              </a:rPr>
              <a:t>Attitude </a:t>
            </a:r>
            <a:r>
              <a:rPr sz="2100" spc="-35" dirty="0">
                <a:latin typeface="Trebuchet MS"/>
                <a:cs typeface="Trebuchet MS"/>
              </a:rPr>
              <a:t>of </a:t>
            </a:r>
            <a:r>
              <a:rPr sz="2100" spc="-3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Healthcare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65" dirty="0">
                <a:latin typeface="Trebuchet MS"/>
                <a:cs typeface="Trebuchet MS"/>
              </a:rPr>
              <a:t>Among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25" dirty="0">
                <a:latin typeface="Trebuchet MS"/>
                <a:cs typeface="Trebuchet MS"/>
              </a:rPr>
              <a:t>Providers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in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Himanchal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10" dirty="0">
                <a:latin typeface="Trebuchet MS"/>
                <a:cs typeface="Trebuchet MS"/>
              </a:rPr>
              <a:t>Pradesh.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20" dirty="0">
                <a:latin typeface="Trebuchet MS"/>
                <a:cs typeface="Trebuchet MS"/>
              </a:rPr>
              <a:t>North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India”.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60" dirty="0">
                <a:latin typeface="Trebuchet MS"/>
                <a:cs typeface="Trebuchet MS"/>
              </a:rPr>
              <a:t>2016;22(8).</a:t>
            </a:r>
            <a:endParaRPr sz="2100">
              <a:latin typeface="Trebuchet MS"/>
              <a:cs typeface="Trebuchet MS"/>
            </a:endParaRPr>
          </a:p>
          <a:p>
            <a:pPr marL="12700" marR="5080" algn="just">
              <a:lnSpc>
                <a:spcPct val="116100"/>
              </a:lnSpc>
            </a:pPr>
            <a:r>
              <a:rPr sz="2100" spc="15" dirty="0">
                <a:latin typeface="Trebuchet MS"/>
                <a:cs typeface="Trebuchet MS"/>
              </a:rPr>
              <a:t>Malhotra </a:t>
            </a:r>
            <a:r>
              <a:rPr sz="2100" spc="-85" dirty="0">
                <a:latin typeface="Trebuchet MS"/>
                <a:cs typeface="Trebuchet MS"/>
              </a:rPr>
              <a:t>P,</a:t>
            </a:r>
            <a:r>
              <a:rPr sz="2100" spc="-80" dirty="0">
                <a:latin typeface="Trebuchet MS"/>
                <a:cs typeface="Trebuchet MS"/>
              </a:rPr>
              <a:t> </a:t>
            </a:r>
            <a:r>
              <a:rPr sz="2100" spc="25" dirty="0">
                <a:latin typeface="Trebuchet MS"/>
                <a:cs typeface="Trebuchet MS"/>
              </a:rPr>
              <a:t>Ramachandran </a:t>
            </a:r>
            <a:r>
              <a:rPr sz="2100" spc="-60" dirty="0">
                <a:latin typeface="Trebuchet MS"/>
                <a:cs typeface="Trebuchet MS"/>
              </a:rPr>
              <a:t>A,</a:t>
            </a:r>
            <a:r>
              <a:rPr sz="2100" spc="-55" dirty="0">
                <a:latin typeface="Trebuchet MS"/>
                <a:cs typeface="Trebuchet MS"/>
              </a:rPr>
              <a:t> </a:t>
            </a:r>
            <a:r>
              <a:rPr sz="2100" spc="45" dirty="0">
                <a:latin typeface="Trebuchet MS"/>
                <a:cs typeface="Trebuchet MS"/>
              </a:rPr>
              <a:t>Chauhan </a:t>
            </a:r>
            <a:r>
              <a:rPr sz="2100" spc="-80" dirty="0">
                <a:latin typeface="Trebuchet MS"/>
                <a:cs typeface="Trebuchet MS"/>
              </a:rPr>
              <a:t>R,</a:t>
            </a:r>
            <a:r>
              <a:rPr sz="2100" spc="-75" dirty="0">
                <a:latin typeface="Trebuchet MS"/>
                <a:cs typeface="Trebuchet MS"/>
              </a:rPr>
              <a:t> </a:t>
            </a:r>
            <a:r>
              <a:rPr sz="2100" spc="65" dirty="0">
                <a:latin typeface="Trebuchet MS"/>
                <a:cs typeface="Trebuchet MS"/>
              </a:rPr>
              <a:t>Soni </a:t>
            </a:r>
            <a:r>
              <a:rPr sz="2100" spc="-85" dirty="0">
                <a:latin typeface="Trebuchet MS"/>
                <a:cs typeface="Trebuchet MS"/>
              </a:rPr>
              <a:t>D,</a:t>
            </a:r>
            <a:r>
              <a:rPr sz="2100" spc="-80" dirty="0">
                <a:latin typeface="Trebuchet MS"/>
                <a:cs typeface="Trebuchet MS"/>
              </a:rPr>
              <a:t> </a:t>
            </a:r>
            <a:r>
              <a:rPr sz="2100" spc="45" dirty="0">
                <a:latin typeface="Trebuchet MS"/>
                <a:cs typeface="Trebuchet MS"/>
              </a:rPr>
              <a:t>Garg </a:t>
            </a:r>
            <a:r>
              <a:rPr sz="2100" spc="-65" dirty="0">
                <a:latin typeface="Trebuchet MS"/>
                <a:cs typeface="Trebuchet MS"/>
              </a:rPr>
              <a:t>N.</a:t>
            </a:r>
            <a:r>
              <a:rPr sz="2100" spc="-60" dirty="0">
                <a:latin typeface="Trebuchet MS"/>
                <a:cs typeface="Trebuchet MS"/>
              </a:rPr>
              <a:t> </a:t>
            </a:r>
            <a:r>
              <a:rPr sz="2100" spc="60" dirty="0">
                <a:latin typeface="Trebuchet MS"/>
                <a:cs typeface="Trebuchet MS"/>
              </a:rPr>
              <a:t>Assessment </a:t>
            </a:r>
            <a:r>
              <a:rPr sz="2100" spc="-35" dirty="0">
                <a:latin typeface="Trebuchet MS"/>
                <a:cs typeface="Trebuchet MS"/>
              </a:rPr>
              <a:t>of</a:t>
            </a:r>
            <a:r>
              <a:rPr sz="2100" spc="-3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knowledge, </a:t>
            </a:r>
            <a:r>
              <a:rPr sz="2100" spc="-25" dirty="0">
                <a:latin typeface="Trebuchet MS"/>
                <a:cs typeface="Trebuchet MS"/>
              </a:rPr>
              <a:t>perception, </a:t>
            </a:r>
            <a:r>
              <a:rPr sz="2100" spc="30" dirty="0">
                <a:latin typeface="Trebuchet MS"/>
                <a:cs typeface="Trebuchet MS"/>
              </a:rPr>
              <a:t>and </a:t>
            </a:r>
            <a:r>
              <a:rPr sz="2100" spc="15" dirty="0">
                <a:latin typeface="Trebuchet MS"/>
                <a:cs typeface="Trebuchet MS"/>
              </a:rPr>
              <a:t>willingness </a:t>
            </a:r>
            <a:r>
              <a:rPr sz="2100" spc="-35" dirty="0">
                <a:latin typeface="Trebuchet MS"/>
                <a:cs typeface="Trebuchet MS"/>
              </a:rPr>
              <a:t>of</a:t>
            </a:r>
            <a:r>
              <a:rPr sz="2100" spc="-30" dirty="0">
                <a:latin typeface="Trebuchet MS"/>
                <a:cs typeface="Trebuchet MS"/>
              </a:rPr>
              <a:t> </a:t>
            </a:r>
            <a:r>
              <a:rPr sz="2100" spc="65" dirty="0">
                <a:latin typeface="Trebuchet MS"/>
                <a:cs typeface="Trebuchet MS"/>
              </a:rPr>
              <a:t>using </a:t>
            </a:r>
            <a:r>
              <a:rPr sz="2100" spc="70" dirty="0">
                <a:latin typeface="Trebuchet MS"/>
                <a:cs typeface="Trebuchet MS"/>
              </a:rPr>
              <a:t> </a:t>
            </a:r>
            <a:r>
              <a:rPr sz="2100" spc="-30" dirty="0">
                <a:latin typeface="Trebuchet MS"/>
                <a:cs typeface="Trebuchet MS"/>
              </a:rPr>
              <a:t>telemedicine</a:t>
            </a:r>
            <a:r>
              <a:rPr sz="2100" spc="-15" dirty="0">
                <a:latin typeface="Trebuchet MS"/>
                <a:cs typeface="Trebuchet MS"/>
              </a:rPr>
              <a:t> </a:t>
            </a:r>
            <a:r>
              <a:rPr sz="2100" spc="55" dirty="0">
                <a:latin typeface="Trebuchet MS"/>
                <a:cs typeface="Trebuchet MS"/>
              </a:rPr>
              <a:t>among</a:t>
            </a:r>
            <a:r>
              <a:rPr sz="2100" spc="-15" dirty="0">
                <a:latin typeface="Trebuchet MS"/>
                <a:cs typeface="Trebuchet MS"/>
              </a:rPr>
              <a:t> medical </a:t>
            </a:r>
            <a:r>
              <a:rPr sz="2100" spc="30" dirty="0">
                <a:latin typeface="Trebuchet MS"/>
                <a:cs typeface="Trebuchet MS"/>
              </a:rPr>
              <a:t>and</a:t>
            </a:r>
            <a:r>
              <a:rPr sz="2100" spc="-15" dirty="0">
                <a:latin typeface="Trebuchet MS"/>
                <a:cs typeface="Trebuchet MS"/>
              </a:rPr>
              <a:t> </a:t>
            </a:r>
            <a:r>
              <a:rPr sz="2100" spc="-35" dirty="0">
                <a:latin typeface="Trebuchet MS"/>
                <a:cs typeface="Trebuchet MS"/>
              </a:rPr>
              <a:t>allied</a:t>
            </a:r>
            <a:r>
              <a:rPr sz="2100" spc="-10" dirty="0">
                <a:latin typeface="Trebuchet MS"/>
                <a:cs typeface="Trebuchet MS"/>
              </a:rPr>
              <a:t> healthcare</a:t>
            </a:r>
            <a:r>
              <a:rPr sz="2100" spc="-15" dirty="0">
                <a:latin typeface="Trebuchet MS"/>
                <a:cs typeface="Trebuchet MS"/>
              </a:rPr>
              <a:t> </a:t>
            </a:r>
            <a:r>
              <a:rPr sz="2100" spc="30" dirty="0">
                <a:latin typeface="Trebuchet MS"/>
                <a:cs typeface="Trebuchet MS"/>
              </a:rPr>
              <a:t>students</a:t>
            </a:r>
            <a:r>
              <a:rPr sz="2100" spc="-15" dirty="0">
                <a:latin typeface="Trebuchet MS"/>
                <a:cs typeface="Trebuchet MS"/>
              </a:rPr>
              <a:t> </a:t>
            </a:r>
            <a:r>
              <a:rPr sz="2100" spc="35" dirty="0">
                <a:latin typeface="Trebuchet MS"/>
                <a:cs typeface="Trebuchet MS"/>
              </a:rPr>
              <a:t>studying</a:t>
            </a:r>
            <a:r>
              <a:rPr sz="2100" spc="-15" dirty="0">
                <a:latin typeface="Trebuchet MS"/>
                <a:cs typeface="Trebuchet MS"/>
              </a:rPr>
              <a:t> in </a:t>
            </a:r>
            <a:r>
              <a:rPr sz="2100" spc="-20" dirty="0">
                <a:latin typeface="Trebuchet MS"/>
                <a:cs typeface="Trebuchet MS"/>
              </a:rPr>
              <a:t>private</a:t>
            </a:r>
            <a:r>
              <a:rPr sz="2100" spc="-10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institutions. </a:t>
            </a:r>
            <a:r>
              <a:rPr sz="2100" spc="-25" dirty="0">
                <a:latin typeface="Trebuchet MS"/>
                <a:cs typeface="Trebuchet MS"/>
              </a:rPr>
              <a:t>Telehealth</a:t>
            </a:r>
            <a:r>
              <a:rPr sz="2100" spc="-15" dirty="0">
                <a:latin typeface="Trebuchet MS"/>
                <a:cs typeface="Trebuchet MS"/>
              </a:rPr>
              <a:t> </a:t>
            </a:r>
            <a:r>
              <a:rPr sz="2100" dirty="0">
                <a:latin typeface="Trebuchet MS"/>
                <a:cs typeface="Trebuchet MS"/>
              </a:rPr>
              <a:t>med</a:t>
            </a:r>
            <a:r>
              <a:rPr sz="2100" spc="-15" dirty="0">
                <a:latin typeface="Trebuchet MS"/>
                <a:cs typeface="Trebuchet MS"/>
              </a:rPr>
              <a:t> </a:t>
            </a:r>
            <a:r>
              <a:rPr sz="2100" spc="10" dirty="0">
                <a:latin typeface="Trebuchet MS"/>
                <a:cs typeface="Trebuchet MS"/>
              </a:rPr>
              <a:t>today</a:t>
            </a:r>
            <a:r>
              <a:rPr sz="2100" spc="-10" dirty="0">
                <a:latin typeface="Trebuchet MS"/>
                <a:cs typeface="Trebuchet MS"/>
              </a:rPr>
              <a:t> </a:t>
            </a:r>
            <a:r>
              <a:rPr sz="2100" spc="-5" dirty="0">
                <a:latin typeface="Trebuchet MS"/>
                <a:cs typeface="Trebuchet MS"/>
              </a:rPr>
              <a:t>[Internet].</a:t>
            </a:r>
            <a:r>
              <a:rPr sz="2100" spc="-15" dirty="0">
                <a:latin typeface="Trebuchet MS"/>
                <a:cs typeface="Trebuchet MS"/>
              </a:rPr>
              <a:t> </a:t>
            </a:r>
            <a:r>
              <a:rPr sz="2100" spc="80" dirty="0">
                <a:latin typeface="Trebuchet MS"/>
                <a:cs typeface="Trebuchet MS"/>
              </a:rPr>
              <a:t>2020; </a:t>
            </a:r>
            <a:r>
              <a:rPr sz="2100" spc="-620" dirty="0">
                <a:latin typeface="Trebuchet MS"/>
                <a:cs typeface="Trebuchet MS"/>
              </a:rPr>
              <a:t> </a:t>
            </a:r>
            <a:r>
              <a:rPr sz="2100" spc="-15" dirty="0">
                <a:latin typeface="Trebuchet MS"/>
                <a:cs typeface="Trebuchet MS"/>
              </a:rPr>
              <a:t>Available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50" dirty="0">
                <a:latin typeface="Trebuchet MS"/>
                <a:cs typeface="Trebuchet MS"/>
              </a:rPr>
              <a:t>from: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5" dirty="0">
                <a:latin typeface="Trebuchet MS"/>
                <a:cs typeface="Trebuchet MS"/>
                <a:hlinkClick r:id="rId9"/>
              </a:rPr>
              <a:t>http://dx.doi.org/10.30953/tmt.v5.228</a:t>
            </a:r>
            <a:endParaRPr sz="2100">
              <a:latin typeface="Trebuchet MS"/>
              <a:cs typeface="Trebuchet MS"/>
            </a:endParaRPr>
          </a:p>
          <a:p>
            <a:pPr marL="12700" marR="8255" algn="just">
              <a:lnSpc>
                <a:spcPct val="116100"/>
              </a:lnSpc>
            </a:pPr>
            <a:r>
              <a:rPr sz="2100" spc="35" dirty="0">
                <a:latin typeface="Trebuchet MS"/>
                <a:cs typeface="Trebuchet MS"/>
              </a:rPr>
              <a:t>Chowdhury </a:t>
            </a:r>
            <a:r>
              <a:rPr sz="2100" spc="-60" dirty="0">
                <a:latin typeface="Trebuchet MS"/>
                <a:cs typeface="Trebuchet MS"/>
              </a:rPr>
              <a:t>A, </a:t>
            </a:r>
            <a:r>
              <a:rPr sz="2100" spc="5" dirty="0">
                <a:latin typeface="Trebuchet MS"/>
                <a:cs typeface="Trebuchet MS"/>
              </a:rPr>
              <a:t>Hafeez-Baig </a:t>
            </a:r>
            <a:r>
              <a:rPr sz="2100" spc="-60" dirty="0">
                <a:latin typeface="Trebuchet MS"/>
                <a:cs typeface="Trebuchet MS"/>
              </a:rPr>
              <a:t>A, </a:t>
            </a:r>
            <a:r>
              <a:rPr sz="2100" dirty="0">
                <a:latin typeface="Trebuchet MS"/>
                <a:cs typeface="Trebuchet MS"/>
              </a:rPr>
              <a:t>Gururajan </a:t>
            </a:r>
            <a:r>
              <a:rPr sz="2100" spc="-80" dirty="0">
                <a:latin typeface="Trebuchet MS"/>
                <a:cs typeface="Trebuchet MS"/>
              </a:rPr>
              <a:t>R, </a:t>
            </a:r>
            <a:r>
              <a:rPr sz="2100" spc="20" dirty="0">
                <a:latin typeface="Trebuchet MS"/>
                <a:cs typeface="Trebuchet MS"/>
              </a:rPr>
              <a:t>Sharif </a:t>
            </a:r>
            <a:r>
              <a:rPr sz="2100" spc="5" dirty="0">
                <a:latin typeface="Trebuchet MS"/>
                <a:cs typeface="Trebuchet MS"/>
              </a:rPr>
              <a:t>MA. </a:t>
            </a:r>
            <a:r>
              <a:rPr sz="2100" dirty="0">
                <a:latin typeface="Trebuchet MS"/>
                <a:cs typeface="Trebuchet MS"/>
              </a:rPr>
              <a:t>The </a:t>
            </a:r>
            <a:r>
              <a:rPr sz="2100" spc="10" dirty="0">
                <a:latin typeface="Trebuchet MS"/>
                <a:cs typeface="Trebuchet MS"/>
              </a:rPr>
              <a:t>adoption </a:t>
            </a:r>
            <a:r>
              <a:rPr sz="2100" spc="-35" dirty="0">
                <a:latin typeface="Trebuchet MS"/>
                <a:cs typeface="Trebuchet MS"/>
              </a:rPr>
              <a:t>of </a:t>
            </a:r>
            <a:r>
              <a:rPr sz="2100" spc="-15" dirty="0">
                <a:latin typeface="Trebuchet MS"/>
                <a:cs typeface="Trebuchet MS"/>
              </a:rPr>
              <a:t>mobile </a:t>
            </a:r>
            <a:r>
              <a:rPr sz="2100" spc="15" dirty="0">
                <a:latin typeface="Trebuchet MS"/>
                <a:cs typeface="Trebuchet MS"/>
              </a:rPr>
              <a:t>technologies </a:t>
            </a:r>
            <a:r>
              <a:rPr sz="2100" spc="-15" dirty="0">
                <a:latin typeface="Trebuchet MS"/>
                <a:cs typeface="Trebuchet MS"/>
              </a:rPr>
              <a:t>in </a:t>
            </a:r>
            <a:r>
              <a:rPr sz="2100" spc="-25" dirty="0">
                <a:latin typeface="Trebuchet MS"/>
                <a:cs typeface="Trebuchet MS"/>
              </a:rPr>
              <a:t>healthcare: </a:t>
            </a:r>
            <a:r>
              <a:rPr sz="2100" dirty="0">
                <a:latin typeface="Trebuchet MS"/>
                <a:cs typeface="Trebuchet MS"/>
              </a:rPr>
              <a:t>The </a:t>
            </a:r>
            <a:r>
              <a:rPr sz="2100" spc="10" dirty="0">
                <a:latin typeface="Trebuchet MS"/>
                <a:cs typeface="Trebuchet MS"/>
              </a:rPr>
              <a:t>perceptions </a:t>
            </a:r>
            <a:r>
              <a:rPr sz="2100" spc="-35" dirty="0">
                <a:latin typeface="Trebuchet MS"/>
                <a:cs typeface="Trebuchet MS"/>
              </a:rPr>
              <a:t>of </a:t>
            </a:r>
            <a:r>
              <a:rPr sz="2100" spc="-30" dirty="0">
                <a:latin typeface="Trebuchet MS"/>
                <a:cs typeface="Trebuchet MS"/>
              </a:rPr>
              <a:t> </a:t>
            </a:r>
            <a:r>
              <a:rPr sz="2100" spc="-10" dirty="0">
                <a:latin typeface="Trebuchet MS"/>
                <a:cs typeface="Trebuchet MS"/>
              </a:rPr>
              <a:t>healthcare </a:t>
            </a:r>
            <a:r>
              <a:rPr sz="2100" spc="30" dirty="0">
                <a:latin typeface="Trebuchet MS"/>
                <a:cs typeface="Trebuchet MS"/>
              </a:rPr>
              <a:t>professionals </a:t>
            </a:r>
            <a:r>
              <a:rPr sz="2100" spc="35" dirty="0">
                <a:latin typeface="Trebuchet MS"/>
                <a:cs typeface="Trebuchet MS"/>
              </a:rPr>
              <a:t>regarding </a:t>
            </a:r>
            <a:r>
              <a:rPr sz="2100" spc="10" dirty="0">
                <a:latin typeface="Trebuchet MS"/>
                <a:cs typeface="Trebuchet MS"/>
              </a:rPr>
              <a:t>knowledge </a:t>
            </a:r>
            <a:r>
              <a:rPr sz="2100" spc="15" dirty="0">
                <a:latin typeface="Trebuchet MS"/>
                <a:cs typeface="Trebuchet MS"/>
              </a:rPr>
              <a:t>management </a:t>
            </a:r>
            <a:r>
              <a:rPr sz="2100" spc="5" dirty="0">
                <a:latin typeface="Trebuchet MS"/>
                <a:cs typeface="Trebuchet MS"/>
              </a:rPr>
              <a:t>practices </a:t>
            </a:r>
            <a:r>
              <a:rPr sz="2100" spc="-15" dirty="0">
                <a:latin typeface="Trebuchet MS"/>
                <a:cs typeface="Trebuchet MS"/>
              </a:rPr>
              <a:t>in </a:t>
            </a:r>
            <a:r>
              <a:rPr sz="2100" spc="10" dirty="0">
                <a:latin typeface="Trebuchet MS"/>
                <a:cs typeface="Trebuchet MS"/>
              </a:rPr>
              <a:t>developing </a:t>
            </a:r>
            <a:r>
              <a:rPr sz="2100" spc="-5" dirty="0">
                <a:latin typeface="Trebuchet MS"/>
                <a:cs typeface="Trebuchet MS"/>
              </a:rPr>
              <a:t>countries. </a:t>
            </a:r>
            <a:r>
              <a:rPr sz="2100" spc="15" dirty="0">
                <a:latin typeface="Trebuchet MS"/>
                <a:cs typeface="Trebuchet MS"/>
              </a:rPr>
              <a:t>In: </a:t>
            </a:r>
            <a:r>
              <a:rPr sz="2100" spc="-15" dirty="0">
                <a:latin typeface="Trebuchet MS"/>
                <a:cs typeface="Trebuchet MS"/>
              </a:rPr>
              <a:t>Lecture </a:t>
            </a:r>
            <a:r>
              <a:rPr sz="2100" spc="35" dirty="0">
                <a:latin typeface="Trebuchet MS"/>
                <a:cs typeface="Trebuchet MS"/>
              </a:rPr>
              <a:t>Notes </a:t>
            </a:r>
            <a:r>
              <a:rPr sz="2100" spc="-15" dirty="0">
                <a:latin typeface="Trebuchet MS"/>
                <a:cs typeface="Trebuchet MS"/>
              </a:rPr>
              <a:t>in </a:t>
            </a:r>
            <a:r>
              <a:rPr sz="2100" spc="15" dirty="0">
                <a:latin typeface="Trebuchet MS"/>
                <a:cs typeface="Trebuchet MS"/>
              </a:rPr>
              <a:t>Computer </a:t>
            </a:r>
            <a:r>
              <a:rPr sz="2100" spc="20" dirty="0">
                <a:latin typeface="Trebuchet MS"/>
                <a:cs typeface="Trebuchet MS"/>
              </a:rPr>
              <a:t> </a:t>
            </a:r>
            <a:r>
              <a:rPr sz="2100" spc="-5" dirty="0">
                <a:latin typeface="Trebuchet MS"/>
                <a:cs typeface="Trebuchet MS"/>
              </a:rPr>
              <a:t>Science.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5" dirty="0">
                <a:latin typeface="Trebuchet MS"/>
                <a:cs typeface="Trebuchet MS"/>
              </a:rPr>
              <a:t>Cham: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45" dirty="0">
                <a:latin typeface="Trebuchet MS"/>
                <a:cs typeface="Trebuchet MS"/>
              </a:rPr>
              <a:t>Springer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5" dirty="0">
                <a:latin typeface="Trebuchet MS"/>
                <a:cs typeface="Trebuchet MS"/>
              </a:rPr>
              <a:t>International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5" dirty="0">
                <a:latin typeface="Trebuchet MS"/>
                <a:cs typeface="Trebuchet MS"/>
              </a:rPr>
              <a:t>Publishing;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80" dirty="0">
                <a:latin typeface="Trebuchet MS"/>
                <a:cs typeface="Trebuchet MS"/>
              </a:rPr>
              <a:t>2020.</a:t>
            </a:r>
            <a:r>
              <a:rPr sz="2100" spc="-70" dirty="0">
                <a:latin typeface="Trebuchet MS"/>
                <a:cs typeface="Trebuchet MS"/>
              </a:rPr>
              <a:t> </a:t>
            </a:r>
            <a:r>
              <a:rPr sz="2100" spc="-85" dirty="0">
                <a:latin typeface="Trebuchet MS"/>
                <a:cs typeface="Trebuchet MS"/>
              </a:rPr>
              <a:t>p.</a:t>
            </a:r>
            <a:r>
              <a:rPr sz="2100" spc="-65" dirty="0">
                <a:latin typeface="Trebuchet MS"/>
                <a:cs typeface="Trebuchet MS"/>
              </a:rPr>
              <a:t> </a:t>
            </a:r>
            <a:r>
              <a:rPr sz="2100" spc="110" dirty="0">
                <a:latin typeface="Trebuchet MS"/>
                <a:cs typeface="Trebuchet MS"/>
              </a:rPr>
              <a:t>68–76.</a:t>
            </a:r>
            <a:endParaRPr sz="21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8724" y="2322831"/>
            <a:ext cx="95250" cy="95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8724" y="3437256"/>
            <a:ext cx="95250" cy="95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8724" y="4180206"/>
            <a:ext cx="95250" cy="952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8724" y="4923156"/>
            <a:ext cx="95250" cy="952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8724" y="6037581"/>
            <a:ext cx="95250" cy="952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8724" y="6780531"/>
            <a:ext cx="95250" cy="952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8724" y="7523481"/>
            <a:ext cx="95250" cy="952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8724" y="8637906"/>
            <a:ext cx="95250" cy="95249"/>
          </a:xfrm>
          <a:prstGeom prst="rect">
            <a:avLst/>
          </a:prstGeom>
        </p:spPr>
      </p:pic>
      <p:pic>
        <p:nvPicPr>
          <p:cNvPr id="14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283" y="43910"/>
            <a:ext cx="2486024" cy="98479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95290" marR="5080">
              <a:lnSpc>
                <a:spcPct val="107100"/>
              </a:lnSpc>
              <a:spcBef>
                <a:spcPts val="100"/>
              </a:spcBef>
            </a:pPr>
            <a:r>
              <a:rPr dirty="0"/>
              <a:t>Feel</a:t>
            </a:r>
            <a:r>
              <a:rPr spc="95" dirty="0"/>
              <a:t> </a:t>
            </a:r>
            <a:r>
              <a:rPr spc="-15" dirty="0"/>
              <a:t>free</a:t>
            </a:r>
            <a:r>
              <a:rPr spc="95" dirty="0"/>
              <a:t> </a:t>
            </a:r>
            <a:r>
              <a:rPr spc="114" dirty="0"/>
              <a:t>to</a:t>
            </a:r>
            <a:r>
              <a:rPr spc="100" dirty="0"/>
              <a:t> </a:t>
            </a:r>
            <a:r>
              <a:rPr spc="80" dirty="0"/>
              <a:t>approach</a:t>
            </a:r>
            <a:r>
              <a:rPr spc="95" dirty="0"/>
              <a:t> </a:t>
            </a:r>
            <a:r>
              <a:rPr spc="70" dirty="0"/>
              <a:t>me </a:t>
            </a:r>
            <a:r>
              <a:rPr spc="75" dirty="0"/>
              <a:t> </a:t>
            </a:r>
            <a:r>
              <a:rPr spc="-130" dirty="0"/>
              <a:t>if</a:t>
            </a:r>
            <a:r>
              <a:rPr spc="90" dirty="0"/>
              <a:t> </a:t>
            </a:r>
            <a:r>
              <a:rPr spc="100" dirty="0"/>
              <a:t>you</a:t>
            </a:r>
            <a:r>
              <a:rPr spc="95" dirty="0"/>
              <a:t> </a:t>
            </a:r>
            <a:r>
              <a:rPr spc="120" dirty="0"/>
              <a:t>have</a:t>
            </a:r>
            <a:r>
              <a:rPr spc="95" dirty="0"/>
              <a:t> </a:t>
            </a:r>
            <a:r>
              <a:rPr spc="114" dirty="0"/>
              <a:t>any</a:t>
            </a:r>
            <a:r>
              <a:rPr spc="95" dirty="0"/>
              <a:t> </a:t>
            </a:r>
            <a:r>
              <a:rPr spc="80" dirty="0"/>
              <a:t>questions.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496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Thank</a:t>
            </a:r>
            <a:r>
              <a:rPr spc="-170" dirty="0"/>
              <a:t> </a:t>
            </a:r>
            <a:r>
              <a:rPr spc="-10" dirty="0"/>
              <a:t>you!</a:t>
            </a:r>
          </a:p>
        </p:txBody>
      </p:sp>
      <p:pic>
        <p:nvPicPr>
          <p:cNvPr id="4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83" y="43910"/>
            <a:ext cx="2486024" cy="9847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00800" cy="10287000"/>
          </a:xfrm>
          <a:custGeom>
            <a:avLst/>
            <a:gdLst/>
            <a:ahLst/>
            <a:cxnLst/>
            <a:rect l="l" t="t" r="r" b="b"/>
            <a:pathLst>
              <a:path w="6400800" h="10287000">
                <a:moveTo>
                  <a:pt x="64007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400799" y="0"/>
                </a:lnTo>
                <a:lnTo>
                  <a:pt x="6400799" y="10286999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4283" y="3375819"/>
            <a:ext cx="5568950" cy="3354704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algn="just">
              <a:lnSpc>
                <a:spcPts val="6450"/>
              </a:lnSpc>
              <a:spcBef>
                <a:spcPts val="610"/>
              </a:spcBef>
            </a:pPr>
            <a:r>
              <a:rPr sz="5700" spc="215" dirty="0">
                <a:solidFill>
                  <a:srgbClr val="FFFFFF"/>
                </a:solidFill>
                <a:latin typeface="Trebuchet MS"/>
                <a:cs typeface="Trebuchet MS"/>
              </a:rPr>
              <a:t>Suggestions</a:t>
            </a:r>
            <a:r>
              <a:rPr sz="57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spc="14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5700" spc="-17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spc="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57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spc="50" dirty="0">
                <a:solidFill>
                  <a:srgbClr val="FFFFFF"/>
                </a:solidFill>
                <a:latin typeface="Trebuchet MS"/>
                <a:cs typeface="Trebuchet MS"/>
              </a:rPr>
              <a:t>Organization </a:t>
            </a:r>
            <a:r>
              <a:rPr sz="5700" spc="-17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spc="-10" dirty="0">
                <a:solidFill>
                  <a:srgbClr val="FFFFFF"/>
                </a:solidFill>
                <a:latin typeface="Trebuchet MS"/>
                <a:cs typeface="Trebuchet MS"/>
              </a:rPr>
              <a:t>where </a:t>
            </a:r>
            <a:r>
              <a:rPr sz="5700" spc="114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5700" spc="135" dirty="0">
                <a:solidFill>
                  <a:srgbClr val="FFFFFF"/>
                </a:solidFill>
                <a:latin typeface="Trebuchet MS"/>
                <a:cs typeface="Trebuchet MS"/>
              </a:rPr>
              <a:t>Study </a:t>
            </a:r>
            <a:r>
              <a:rPr sz="5700" spc="-17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spc="235" dirty="0">
                <a:solidFill>
                  <a:srgbClr val="FFFFFF"/>
                </a:solidFill>
                <a:latin typeface="Trebuchet MS"/>
                <a:cs typeface="Trebuchet MS"/>
              </a:rPr>
              <a:t>was</a:t>
            </a:r>
            <a:r>
              <a:rPr sz="57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spc="50" dirty="0">
                <a:solidFill>
                  <a:srgbClr val="FFFFFF"/>
                </a:solidFill>
                <a:latin typeface="Trebuchet MS"/>
                <a:cs typeface="Trebuchet MS"/>
              </a:rPr>
              <a:t>Conducted</a:t>
            </a:r>
            <a:endParaRPr sz="5700">
              <a:latin typeface="Trebuchet MS"/>
              <a:cs typeface="Trebuchet MS"/>
            </a:endParaRPr>
          </a:p>
        </p:txBody>
      </p:sp>
      <p:pic>
        <p:nvPicPr>
          <p:cNvPr id="4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83" y="43910"/>
            <a:ext cx="2486024" cy="984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638300"/>
            <a:ext cx="11125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 smtClean="0"/>
              <a:t>To stick to the deadline on a serious note and plan accordingly , so that we can be able to deliver the best with maximum customer satisfaction.</a:t>
            </a:r>
          </a:p>
          <a:p>
            <a:pPr algn="just"/>
            <a:endParaRPr lang="en-IN" sz="40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 smtClean="0"/>
              <a:t>To conduct multiple short training session for clients in timely manner.</a:t>
            </a:r>
          </a:p>
          <a:p>
            <a:pPr algn="just"/>
            <a:endParaRPr lang="en-IN" sz="40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 smtClean="0"/>
              <a:t>To provide better understanding about software and configure the software as per the client requirement, not more or less than it.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GB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3190"/>
            <a:chOff x="0" y="1"/>
            <a:chExt cx="18288000" cy="10283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76970"/>
              <a:ext cx="6315074" cy="73056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"/>
              <a:ext cx="18288000" cy="3000375"/>
            </a:xfrm>
            <a:custGeom>
              <a:avLst/>
              <a:gdLst/>
              <a:ahLst/>
              <a:cxnLst/>
              <a:rect l="l" t="t" r="r" b="b"/>
              <a:pathLst>
                <a:path w="18288000" h="3000375">
                  <a:moveTo>
                    <a:pt x="18287998" y="3000374"/>
                  </a:moveTo>
                  <a:lnTo>
                    <a:pt x="0" y="3000374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3000374"/>
                  </a:lnTo>
                  <a:close/>
                </a:path>
              </a:pathLst>
            </a:custGeom>
            <a:solidFill>
              <a:srgbClr val="FF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2800" y="828086"/>
            <a:ext cx="1245743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240" dirty="0">
                <a:solidFill>
                  <a:srgbClr val="FFFFFF"/>
                </a:solidFill>
              </a:rPr>
              <a:t>Dissertation</a:t>
            </a:r>
            <a:r>
              <a:rPr sz="8500" spc="180" dirty="0">
                <a:solidFill>
                  <a:srgbClr val="FFFFFF"/>
                </a:solidFill>
              </a:rPr>
              <a:t> </a:t>
            </a:r>
            <a:r>
              <a:rPr sz="8500" spc="120" dirty="0">
                <a:solidFill>
                  <a:srgbClr val="FFFFFF"/>
                </a:solidFill>
              </a:rPr>
              <a:t>Experiences</a:t>
            </a:r>
            <a:endParaRPr sz="8500" dirty="0"/>
          </a:p>
        </p:txBody>
      </p:sp>
      <p:sp>
        <p:nvSpPr>
          <p:cNvPr id="6" name="object 6"/>
          <p:cNvSpPr/>
          <p:nvPr/>
        </p:nvSpPr>
        <p:spPr>
          <a:xfrm>
            <a:off x="6307175" y="3005594"/>
            <a:ext cx="6066155" cy="7281545"/>
          </a:xfrm>
          <a:custGeom>
            <a:avLst/>
            <a:gdLst/>
            <a:ahLst/>
            <a:cxnLst/>
            <a:rect l="l" t="t" r="r" b="b"/>
            <a:pathLst>
              <a:path w="6066155" h="7281545">
                <a:moveTo>
                  <a:pt x="19050" y="0"/>
                </a:moveTo>
                <a:lnTo>
                  <a:pt x="0" y="0"/>
                </a:lnTo>
                <a:lnTo>
                  <a:pt x="0" y="7281405"/>
                </a:lnTo>
                <a:lnTo>
                  <a:pt x="19050" y="7281405"/>
                </a:lnTo>
                <a:lnTo>
                  <a:pt x="19050" y="0"/>
                </a:lnTo>
                <a:close/>
              </a:path>
              <a:path w="6066155" h="7281545">
                <a:moveTo>
                  <a:pt x="6065596" y="0"/>
                </a:moveTo>
                <a:lnTo>
                  <a:pt x="6046546" y="0"/>
                </a:lnTo>
                <a:lnTo>
                  <a:pt x="6046546" y="7281405"/>
                </a:lnTo>
                <a:lnTo>
                  <a:pt x="6065596" y="7281405"/>
                </a:lnTo>
                <a:lnTo>
                  <a:pt x="6065596" y="0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83" y="43910"/>
            <a:ext cx="2486024" cy="984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7000" y="33909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What did you learn (skill/ topic)?</a:t>
            </a:r>
            <a:endParaRPr lang="en-IN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511265" y="3351407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Overall self comments on Dissertation</a:t>
            </a:r>
            <a:endParaRPr lang="en-IN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4610100"/>
            <a:ext cx="5638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200" dirty="0" smtClean="0"/>
              <a:t>Project management skills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200" dirty="0" smtClean="0"/>
              <a:t>Digital implementation in healthcare setup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200" dirty="0" smtClean="0"/>
              <a:t>Learned about SAAS model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200" dirty="0" smtClean="0"/>
              <a:t>Client relationship management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200" dirty="0" smtClean="0"/>
              <a:t>Software Customization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2373330" y="4610100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3200" dirty="0" smtClean="0"/>
              <a:t>I value this job as I realized healthcare industry can achieve more with technology adoption.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3200" dirty="0" smtClean="0"/>
              <a:t>Initially it was difficult for me to understand and work fully on technical part, but then I learned things as technology fascinates me.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23599"/>
            <a:ext cx="18287999" cy="5143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18025"/>
            <a:ext cx="18285752" cy="5267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784645" y="1547700"/>
            <a:ext cx="6050280" cy="207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100"/>
              </a:spcBef>
            </a:pPr>
            <a:r>
              <a:rPr sz="2500" spc="-40" dirty="0">
                <a:latin typeface="Tahoma"/>
                <a:cs typeface="Tahoma"/>
              </a:rPr>
              <a:t>Dr. </a:t>
            </a:r>
            <a:r>
              <a:rPr sz="2500" spc="35" dirty="0">
                <a:latin typeface="Tahoma"/>
                <a:cs typeface="Tahoma"/>
              </a:rPr>
              <a:t>Preetha </a:t>
            </a:r>
            <a:r>
              <a:rPr sz="2500" spc="-10" dirty="0">
                <a:latin typeface="Tahoma"/>
                <a:cs typeface="Tahoma"/>
              </a:rPr>
              <a:t>G.S, </a:t>
            </a:r>
            <a:r>
              <a:rPr sz="2500" spc="15" dirty="0">
                <a:latin typeface="Tahoma"/>
                <a:cs typeface="Tahoma"/>
              </a:rPr>
              <a:t>My </a:t>
            </a:r>
            <a:r>
              <a:rPr sz="2500" spc="30" dirty="0">
                <a:latin typeface="Tahoma"/>
                <a:cs typeface="Tahoma"/>
              </a:rPr>
              <a:t>mentor </a:t>
            </a:r>
            <a:r>
              <a:rPr sz="2500" spc="5" dirty="0">
                <a:latin typeface="Tahoma"/>
                <a:cs typeface="Tahoma"/>
              </a:rPr>
              <a:t>who </a:t>
            </a:r>
            <a:r>
              <a:rPr sz="2500" spc="35" dirty="0">
                <a:latin typeface="Tahoma"/>
                <a:cs typeface="Tahoma"/>
              </a:rPr>
              <a:t>guided 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me</a:t>
            </a:r>
            <a:r>
              <a:rPr sz="2500" spc="-30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through</a:t>
            </a:r>
            <a:r>
              <a:rPr sz="2500" spc="-30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out</a:t>
            </a:r>
            <a:r>
              <a:rPr sz="2500" spc="-25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the</a:t>
            </a:r>
            <a:r>
              <a:rPr sz="2500" spc="-30" dirty="0">
                <a:latin typeface="Tahoma"/>
                <a:cs typeface="Tahoma"/>
              </a:rPr>
              <a:t> </a:t>
            </a:r>
            <a:r>
              <a:rPr sz="2500" spc="65" dirty="0">
                <a:latin typeface="Tahoma"/>
                <a:cs typeface="Tahoma"/>
              </a:rPr>
              <a:t>process</a:t>
            </a:r>
            <a:r>
              <a:rPr sz="2500" spc="-25" dirty="0">
                <a:latin typeface="Tahoma"/>
                <a:cs typeface="Tahoma"/>
              </a:rPr>
              <a:t> </a:t>
            </a:r>
            <a:r>
              <a:rPr sz="2500" spc="15" dirty="0">
                <a:latin typeface="Tahoma"/>
                <a:cs typeface="Tahoma"/>
              </a:rPr>
              <a:t>with</a:t>
            </a:r>
            <a:r>
              <a:rPr sz="2500" spc="-30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a</a:t>
            </a:r>
            <a:r>
              <a:rPr sz="2500" spc="-30" dirty="0">
                <a:latin typeface="Tahoma"/>
                <a:cs typeface="Tahoma"/>
              </a:rPr>
              <a:t> </a:t>
            </a:r>
            <a:r>
              <a:rPr sz="2500" spc="35" dirty="0">
                <a:latin typeface="Tahoma"/>
                <a:cs typeface="Tahoma"/>
              </a:rPr>
              <a:t>steady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hand </a:t>
            </a:r>
            <a:r>
              <a:rPr sz="2500" spc="30" dirty="0">
                <a:latin typeface="Tahoma"/>
                <a:cs typeface="Tahoma"/>
              </a:rPr>
              <a:t>and </a:t>
            </a:r>
            <a:r>
              <a:rPr sz="2500" spc="15" dirty="0">
                <a:latin typeface="Tahoma"/>
                <a:cs typeface="Tahoma"/>
              </a:rPr>
              <a:t>never </a:t>
            </a:r>
            <a:r>
              <a:rPr sz="2500" spc="10" dirty="0">
                <a:latin typeface="Tahoma"/>
                <a:cs typeface="Tahoma"/>
              </a:rPr>
              <a:t>wavered </a:t>
            </a:r>
            <a:r>
              <a:rPr sz="2500" spc="35" dirty="0">
                <a:latin typeface="Tahoma"/>
                <a:cs typeface="Tahoma"/>
              </a:rPr>
              <a:t>in her </a:t>
            </a:r>
            <a:r>
              <a:rPr sz="2500" spc="25" dirty="0">
                <a:latin typeface="Tahoma"/>
                <a:cs typeface="Tahoma"/>
              </a:rPr>
              <a:t>faith </a:t>
            </a:r>
            <a:r>
              <a:rPr sz="2500" spc="35" dirty="0">
                <a:latin typeface="Tahoma"/>
                <a:cs typeface="Tahoma"/>
              </a:rPr>
              <a:t>on 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-35" dirty="0">
                <a:latin typeface="Tahoma"/>
                <a:cs typeface="Tahoma"/>
              </a:rPr>
              <a:t>me. </a:t>
            </a:r>
            <a:r>
              <a:rPr sz="2500" spc="5" dirty="0">
                <a:latin typeface="Tahoma"/>
                <a:cs typeface="Tahoma"/>
              </a:rPr>
              <a:t>I </a:t>
            </a:r>
            <a:r>
              <a:rPr sz="2500" spc="60" dirty="0">
                <a:latin typeface="Tahoma"/>
                <a:cs typeface="Tahoma"/>
              </a:rPr>
              <a:t>couldn't </a:t>
            </a:r>
            <a:r>
              <a:rPr sz="2500" spc="5" dirty="0">
                <a:latin typeface="Tahoma"/>
                <a:cs typeface="Tahoma"/>
              </a:rPr>
              <a:t>have </a:t>
            </a:r>
            <a:r>
              <a:rPr sz="2500" spc="35" dirty="0">
                <a:latin typeface="Tahoma"/>
                <a:cs typeface="Tahoma"/>
              </a:rPr>
              <a:t>asked for </a:t>
            </a:r>
            <a:r>
              <a:rPr sz="2500" spc="30" dirty="0">
                <a:latin typeface="Tahoma"/>
                <a:cs typeface="Tahoma"/>
              </a:rPr>
              <a:t>a </a:t>
            </a:r>
            <a:r>
              <a:rPr sz="2500" spc="40" dirty="0">
                <a:latin typeface="Tahoma"/>
                <a:cs typeface="Tahoma"/>
              </a:rPr>
              <a:t>better </a:t>
            </a:r>
            <a:r>
              <a:rPr sz="2500" spc="45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mentor</a:t>
            </a:r>
            <a:r>
              <a:rPr sz="2500" spc="-120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than</a:t>
            </a:r>
            <a:r>
              <a:rPr sz="2500" spc="-114" dirty="0">
                <a:latin typeface="Tahoma"/>
                <a:cs typeface="Tahoma"/>
              </a:rPr>
              <a:t> </a:t>
            </a:r>
            <a:r>
              <a:rPr sz="2500" spc="35" dirty="0">
                <a:latin typeface="Tahoma"/>
                <a:cs typeface="Tahoma"/>
              </a:rPr>
              <a:t>her</a:t>
            </a:r>
            <a:r>
              <a:rPr sz="2500" spc="-114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throughout</a:t>
            </a:r>
            <a:r>
              <a:rPr sz="2500" spc="-114" dirty="0">
                <a:latin typeface="Tahoma"/>
                <a:cs typeface="Tahoma"/>
              </a:rPr>
              <a:t> </a:t>
            </a:r>
            <a:r>
              <a:rPr sz="2500" spc="55" dirty="0">
                <a:latin typeface="Tahoma"/>
                <a:cs typeface="Tahoma"/>
              </a:rPr>
              <a:t>this</a:t>
            </a:r>
            <a:r>
              <a:rPr sz="2500" spc="-114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process.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1656715"/>
            <a:ext cx="6233160" cy="3334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sz="7800" spc="-190" dirty="0">
                <a:latin typeface="Lucida Sans Unicode"/>
                <a:cs typeface="Lucida Sans Unicode"/>
              </a:rPr>
              <a:t>Screenshot</a:t>
            </a:r>
            <a:r>
              <a:rPr sz="7800" spc="-275" dirty="0">
                <a:latin typeface="Lucida Sans Unicode"/>
                <a:cs typeface="Lucida Sans Unicode"/>
              </a:rPr>
              <a:t> </a:t>
            </a:r>
            <a:r>
              <a:rPr sz="7800" spc="-330" dirty="0">
                <a:latin typeface="Lucida Sans Unicode"/>
                <a:cs typeface="Lucida Sans Unicode"/>
              </a:rPr>
              <a:t>of </a:t>
            </a:r>
            <a:r>
              <a:rPr sz="7800" spc="-2455" dirty="0">
                <a:latin typeface="Lucida Sans Unicode"/>
                <a:cs typeface="Lucida Sans Unicode"/>
              </a:rPr>
              <a:t> </a:t>
            </a:r>
            <a:r>
              <a:rPr sz="7800" spc="-459" dirty="0">
                <a:latin typeface="Lucida Sans Unicode"/>
                <a:cs typeface="Lucida Sans Unicode"/>
              </a:rPr>
              <a:t>Approval</a:t>
            </a:r>
            <a:endParaRPr sz="78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3500" spc="-25" dirty="0">
                <a:latin typeface="Lucida Sans Unicode"/>
                <a:cs typeface="Lucida Sans Unicode"/>
              </a:rPr>
              <a:t>By</a:t>
            </a:r>
            <a:r>
              <a:rPr sz="3500" dirty="0">
                <a:latin typeface="Lucida Sans Unicode"/>
                <a:cs typeface="Lucida Sans Unicode"/>
              </a:rPr>
              <a:t> </a:t>
            </a:r>
            <a:r>
              <a:rPr sz="3500" spc="-110" dirty="0">
                <a:latin typeface="Lucida Sans Unicode"/>
                <a:cs typeface="Lucida Sans Unicode"/>
              </a:rPr>
              <a:t>Mentor</a:t>
            </a:r>
            <a:endParaRPr sz="3500" dirty="0">
              <a:latin typeface="Lucida Sans Unicode"/>
              <a:cs typeface="Lucida Sans Unicode"/>
            </a:endParaRPr>
          </a:p>
        </p:txBody>
      </p:sp>
      <p:pic>
        <p:nvPicPr>
          <p:cNvPr id="6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8100"/>
            <a:ext cx="2743200" cy="116617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0871200" cy="10287000"/>
            <a:chOff x="0" y="1"/>
            <a:chExt cx="108712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6124575" cy="10287000"/>
            </a:xfrm>
            <a:custGeom>
              <a:avLst/>
              <a:gdLst/>
              <a:ahLst/>
              <a:cxnLst/>
              <a:rect l="l" t="t" r="r" b="b"/>
              <a:pathLst>
                <a:path w="6124575" h="10287000">
                  <a:moveTo>
                    <a:pt x="612457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6124574" y="0"/>
                  </a:lnTo>
                  <a:lnTo>
                    <a:pt x="6124574" y="10286999"/>
                  </a:lnTo>
                  <a:close/>
                </a:path>
              </a:pathLst>
            </a:custGeom>
            <a:solidFill>
              <a:srgbClr val="FF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1721" y="1"/>
              <a:ext cx="5429250" cy="1028699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16520" y="3635096"/>
            <a:ext cx="3776345" cy="264174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6600"/>
              </a:lnSpc>
              <a:spcBef>
                <a:spcPts val="800"/>
              </a:spcBef>
            </a:pPr>
            <a:r>
              <a:rPr sz="6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Objectives  </a:t>
            </a:r>
            <a:r>
              <a:rPr sz="60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60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en-GB" sz="6000" spc="7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the </a:t>
            </a:r>
            <a:r>
              <a:rPr sz="6000" spc="-25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Study</a:t>
            </a:r>
            <a:endParaRPr sz="6000" dirty="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68242" y="1183280"/>
            <a:ext cx="142874" cy="1428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706775" y="898698"/>
            <a:ext cx="6357541" cy="3440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95"/>
              </a:spcBef>
              <a:tabLst>
                <a:tab pos="923925" algn="l"/>
              </a:tabLst>
            </a:pPr>
            <a:r>
              <a:rPr sz="3150" spc="-15" dirty="0" smtClean="0">
                <a:latin typeface="Tahoma"/>
                <a:cs typeface="Tahoma"/>
              </a:rPr>
              <a:t>T</a:t>
            </a:r>
            <a:r>
              <a:rPr sz="3150" spc="80" dirty="0" smtClean="0">
                <a:latin typeface="Tahoma"/>
                <a:cs typeface="Tahoma"/>
              </a:rPr>
              <a:t>o</a:t>
            </a:r>
            <a:r>
              <a:rPr lang="en-GB" sz="3150" dirty="0">
                <a:latin typeface="Tahoma"/>
                <a:cs typeface="Tahoma"/>
              </a:rPr>
              <a:t> </a:t>
            </a:r>
            <a:r>
              <a:rPr sz="3150" spc="40" dirty="0" smtClean="0">
                <a:latin typeface="Tahoma"/>
                <a:cs typeface="Tahoma"/>
              </a:rPr>
              <a:t>a</a:t>
            </a:r>
            <a:r>
              <a:rPr sz="3150" spc="120" dirty="0" smtClean="0">
                <a:latin typeface="Tahoma"/>
                <a:cs typeface="Tahoma"/>
              </a:rPr>
              <a:t>ss</a:t>
            </a:r>
            <a:r>
              <a:rPr sz="3150" spc="10" dirty="0" smtClean="0">
                <a:latin typeface="Tahoma"/>
                <a:cs typeface="Tahoma"/>
              </a:rPr>
              <a:t>e</a:t>
            </a:r>
            <a:r>
              <a:rPr sz="3150" spc="120" dirty="0" smtClean="0">
                <a:latin typeface="Tahoma"/>
                <a:cs typeface="Tahoma"/>
              </a:rPr>
              <a:t>s</a:t>
            </a:r>
            <a:r>
              <a:rPr sz="3150" spc="100" dirty="0" smtClean="0">
                <a:latin typeface="Tahoma"/>
                <a:cs typeface="Tahoma"/>
              </a:rPr>
              <a:t>s</a:t>
            </a:r>
            <a:r>
              <a:rPr lang="en-GB" sz="3150" spc="100" dirty="0" smtClean="0">
                <a:latin typeface="Tahoma"/>
                <a:cs typeface="Tahoma"/>
              </a:rPr>
              <a:t> </a:t>
            </a:r>
            <a:r>
              <a:rPr lang="en-GB" sz="3150" spc="70" dirty="0" smtClean="0">
                <a:latin typeface="Tahoma"/>
                <a:cs typeface="Tahoma"/>
              </a:rPr>
              <a:t>t</a:t>
            </a:r>
            <a:r>
              <a:rPr lang="en-GB" sz="3150" spc="35" dirty="0" smtClean="0">
                <a:latin typeface="Tahoma"/>
                <a:cs typeface="Tahoma"/>
              </a:rPr>
              <a:t>h</a:t>
            </a:r>
            <a:r>
              <a:rPr lang="en-GB" sz="3150" spc="15" dirty="0" smtClean="0">
                <a:latin typeface="Tahoma"/>
                <a:cs typeface="Tahoma"/>
              </a:rPr>
              <a:t>e</a:t>
            </a:r>
            <a:r>
              <a:rPr lang="en-GB" sz="3150" dirty="0" smtClean="0">
                <a:latin typeface="Tahoma"/>
                <a:cs typeface="Tahoma"/>
              </a:rPr>
              <a:t> </a:t>
            </a:r>
            <a:r>
              <a:rPr lang="en-GB" sz="3150" spc="-15" dirty="0" smtClean="0">
                <a:latin typeface="Tahoma"/>
                <a:cs typeface="Tahoma"/>
              </a:rPr>
              <a:t>v</a:t>
            </a:r>
            <a:r>
              <a:rPr lang="en-GB" sz="3150" spc="65" dirty="0" smtClean="0">
                <a:latin typeface="Tahoma"/>
                <a:cs typeface="Tahoma"/>
              </a:rPr>
              <a:t>i</a:t>
            </a:r>
            <a:r>
              <a:rPr lang="en-GB" sz="3150" spc="10" dirty="0" smtClean="0">
                <a:latin typeface="Tahoma"/>
                <a:cs typeface="Tahoma"/>
              </a:rPr>
              <a:t>e</a:t>
            </a:r>
            <a:r>
              <a:rPr lang="en-GB" sz="3150" spc="-60" dirty="0" smtClean="0">
                <a:latin typeface="Tahoma"/>
                <a:cs typeface="Tahoma"/>
              </a:rPr>
              <a:t>w</a:t>
            </a:r>
            <a:r>
              <a:rPr lang="en-GB" sz="3150" spc="70" dirty="0" smtClean="0">
                <a:latin typeface="Tahoma"/>
                <a:cs typeface="Tahoma"/>
              </a:rPr>
              <a:t>p</a:t>
            </a:r>
            <a:r>
              <a:rPr lang="en-GB" sz="3150" spc="75" dirty="0" smtClean="0">
                <a:latin typeface="Tahoma"/>
                <a:cs typeface="Tahoma"/>
              </a:rPr>
              <a:t>o</a:t>
            </a:r>
            <a:r>
              <a:rPr lang="en-GB" sz="3150" spc="65" dirty="0" smtClean="0">
                <a:latin typeface="Tahoma"/>
                <a:cs typeface="Tahoma"/>
              </a:rPr>
              <a:t>i</a:t>
            </a:r>
            <a:r>
              <a:rPr lang="en-GB" sz="3150" spc="35" dirty="0" smtClean="0">
                <a:latin typeface="Tahoma"/>
                <a:cs typeface="Tahoma"/>
              </a:rPr>
              <a:t>n</a:t>
            </a:r>
            <a:r>
              <a:rPr lang="en-GB" sz="3150" spc="70" dirty="0" smtClean="0">
                <a:latin typeface="Tahoma"/>
                <a:cs typeface="Tahoma"/>
              </a:rPr>
              <a:t>t</a:t>
            </a:r>
            <a:r>
              <a:rPr lang="en-GB" sz="3150" spc="125" dirty="0" smtClean="0">
                <a:latin typeface="Tahoma"/>
                <a:cs typeface="Tahoma"/>
              </a:rPr>
              <a:t>s</a:t>
            </a:r>
            <a:r>
              <a:rPr lang="en-GB" sz="3150" dirty="0" smtClean="0">
                <a:latin typeface="Tahoma"/>
                <a:cs typeface="Tahoma"/>
              </a:rPr>
              <a:t> </a:t>
            </a:r>
            <a:r>
              <a:rPr lang="en-GB" sz="3150" spc="75" dirty="0" smtClean="0">
                <a:latin typeface="Tahoma"/>
                <a:cs typeface="Tahoma"/>
              </a:rPr>
              <a:t>o</a:t>
            </a:r>
            <a:r>
              <a:rPr lang="en-GB" sz="3150" spc="-25" dirty="0" smtClean="0">
                <a:latin typeface="Tahoma"/>
                <a:cs typeface="Tahoma"/>
              </a:rPr>
              <a:t>f</a:t>
            </a:r>
            <a:r>
              <a:rPr lang="en-GB" sz="3150" dirty="0">
                <a:latin typeface="Tahoma"/>
                <a:cs typeface="Tahoma"/>
              </a:rPr>
              <a:t> </a:t>
            </a:r>
            <a:r>
              <a:rPr sz="3150" spc="60" dirty="0" smtClean="0">
                <a:latin typeface="Tahoma"/>
                <a:cs typeface="Tahoma"/>
              </a:rPr>
              <a:t>healthcare</a:t>
            </a:r>
            <a:r>
              <a:rPr lang="en-GB" sz="3150" spc="60" dirty="0" smtClean="0">
                <a:latin typeface="Tahoma"/>
                <a:cs typeface="Tahoma"/>
              </a:rPr>
              <a:t> </a:t>
            </a:r>
            <a:r>
              <a:rPr lang="en-GB" sz="3150" spc="70" dirty="0" smtClean="0">
                <a:latin typeface="Tahoma"/>
                <a:cs typeface="Tahoma"/>
              </a:rPr>
              <a:t>p</a:t>
            </a:r>
            <a:r>
              <a:rPr lang="en-GB" sz="3150" spc="114" dirty="0" smtClean="0">
                <a:latin typeface="Tahoma"/>
                <a:cs typeface="Tahoma"/>
              </a:rPr>
              <a:t>r</a:t>
            </a:r>
            <a:r>
              <a:rPr lang="en-GB" sz="3150" spc="75" dirty="0" smtClean="0">
                <a:latin typeface="Tahoma"/>
                <a:cs typeface="Tahoma"/>
              </a:rPr>
              <a:t>o</a:t>
            </a:r>
            <a:r>
              <a:rPr lang="en-GB" sz="3150" spc="-30" dirty="0" smtClean="0">
                <a:latin typeface="Tahoma"/>
                <a:cs typeface="Tahoma"/>
              </a:rPr>
              <a:t>f</a:t>
            </a:r>
            <a:r>
              <a:rPr lang="en-GB" sz="3150" spc="10" dirty="0" smtClean="0">
                <a:latin typeface="Tahoma"/>
                <a:cs typeface="Tahoma"/>
              </a:rPr>
              <a:t>e</a:t>
            </a:r>
            <a:r>
              <a:rPr lang="en-GB" sz="3150" spc="120" dirty="0" smtClean="0">
                <a:latin typeface="Tahoma"/>
                <a:cs typeface="Tahoma"/>
              </a:rPr>
              <a:t>ss</a:t>
            </a:r>
            <a:r>
              <a:rPr lang="en-GB" sz="3150" spc="65" dirty="0" smtClean="0">
                <a:latin typeface="Tahoma"/>
                <a:cs typeface="Tahoma"/>
              </a:rPr>
              <a:t>i</a:t>
            </a:r>
            <a:r>
              <a:rPr lang="en-GB" sz="3150" spc="75" dirty="0" smtClean="0">
                <a:latin typeface="Tahoma"/>
                <a:cs typeface="Tahoma"/>
              </a:rPr>
              <a:t>o</a:t>
            </a:r>
            <a:r>
              <a:rPr lang="en-GB" sz="3150" spc="35" dirty="0" smtClean="0">
                <a:latin typeface="Tahoma"/>
                <a:cs typeface="Tahoma"/>
              </a:rPr>
              <a:t>n</a:t>
            </a:r>
            <a:r>
              <a:rPr lang="en-GB" sz="3150" spc="40" dirty="0" smtClean="0">
                <a:latin typeface="Tahoma"/>
                <a:cs typeface="Tahoma"/>
              </a:rPr>
              <a:t>a</a:t>
            </a:r>
            <a:r>
              <a:rPr lang="en-GB" sz="3150" spc="90" dirty="0" smtClean="0">
                <a:latin typeface="Tahoma"/>
                <a:cs typeface="Tahoma"/>
              </a:rPr>
              <a:t>l</a:t>
            </a:r>
            <a:r>
              <a:rPr lang="en-GB" sz="3150" spc="125" dirty="0" smtClean="0">
                <a:latin typeface="Tahoma"/>
                <a:cs typeface="Tahoma"/>
              </a:rPr>
              <a:t>s</a:t>
            </a:r>
            <a:r>
              <a:rPr sz="3150" spc="65" dirty="0" smtClean="0">
                <a:latin typeface="Tahoma"/>
                <a:cs typeface="Tahoma"/>
              </a:rPr>
              <a:t> </a:t>
            </a:r>
            <a:r>
              <a:rPr lang="en-GB" sz="3150" spc="35" dirty="0" smtClean="0">
                <a:latin typeface="Tahoma"/>
                <a:cs typeface="Tahoma"/>
              </a:rPr>
              <a:t>h</a:t>
            </a:r>
            <a:r>
              <a:rPr lang="en-GB" sz="3150" spc="40" dirty="0" smtClean="0">
                <a:latin typeface="Tahoma"/>
                <a:cs typeface="Tahoma"/>
              </a:rPr>
              <a:t>a</a:t>
            </a:r>
            <a:r>
              <a:rPr lang="en-GB" sz="3150" spc="-15" dirty="0" smtClean="0">
                <a:latin typeface="Tahoma"/>
                <a:cs typeface="Tahoma"/>
              </a:rPr>
              <a:t>v</a:t>
            </a:r>
            <a:r>
              <a:rPr lang="en-GB" sz="3150" spc="10" dirty="0" smtClean="0">
                <a:latin typeface="Tahoma"/>
                <a:cs typeface="Tahoma"/>
              </a:rPr>
              <a:t>e </a:t>
            </a:r>
            <a:r>
              <a:rPr sz="3150" spc="65" dirty="0" smtClean="0">
                <a:latin typeface="Tahoma"/>
                <a:cs typeface="Tahoma"/>
              </a:rPr>
              <a:t>regarding</a:t>
            </a:r>
            <a:r>
              <a:rPr lang="en-GB" sz="3150" spc="65" dirty="0" smtClean="0">
                <a:latin typeface="Tahoma"/>
                <a:cs typeface="Tahoma"/>
              </a:rPr>
              <a:t> </a:t>
            </a:r>
            <a:r>
              <a:rPr lang="en-GB" sz="3150" spc="70" dirty="0" smtClean="0">
                <a:latin typeface="Tahoma"/>
                <a:cs typeface="Tahoma"/>
              </a:rPr>
              <a:t>t</a:t>
            </a:r>
            <a:r>
              <a:rPr lang="en-GB" sz="3150" spc="35" dirty="0" smtClean="0">
                <a:latin typeface="Tahoma"/>
                <a:cs typeface="Tahoma"/>
              </a:rPr>
              <a:t>h</a:t>
            </a:r>
            <a:r>
              <a:rPr lang="en-GB" sz="3150" spc="15" dirty="0" smtClean="0">
                <a:latin typeface="Tahoma"/>
                <a:cs typeface="Tahoma"/>
              </a:rPr>
              <a:t>e</a:t>
            </a:r>
            <a:r>
              <a:rPr lang="en-GB" sz="3150" dirty="0" smtClean="0">
                <a:latin typeface="Tahoma"/>
                <a:cs typeface="Tahoma"/>
              </a:rPr>
              <a:t>	</a:t>
            </a:r>
            <a:r>
              <a:rPr lang="en-GB" sz="3150" spc="40" dirty="0" smtClean="0">
                <a:latin typeface="Tahoma"/>
                <a:cs typeface="Tahoma"/>
              </a:rPr>
              <a:t>a</a:t>
            </a:r>
            <a:r>
              <a:rPr lang="en-GB" sz="3150" spc="70" dirty="0" smtClean="0">
                <a:latin typeface="Tahoma"/>
                <a:cs typeface="Tahoma"/>
              </a:rPr>
              <a:t>d</a:t>
            </a:r>
            <a:r>
              <a:rPr lang="en-GB" sz="3150" spc="75" dirty="0" smtClean="0">
                <a:latin typeface="Tahoma"/>
                <a:cs typeface="Tahoma"/>
              </a:rPr>
              <a:t>o</a:t>
            </a:r>
            <a:r>
              <a:rPr lang="en-GB" sz="3150" spc="70" dirty="0" smtClean="0">
                <a:latin typeface="Tahoma"/>
                <a:cs typeface="Tahoma"/>
              </a:rPr>
              <a:t>pt</a:t>
            </a:r>
            <a:r>
              <a:rPr lang="en-GB" sz="3150" spc="65" dirty="0" smtClean="0">
                <a:latin typeface="Tahoma"/>
                <a:cs typeface="Tahoma"/>
              </a:rPr>
              <a:t>i</a:t>
            </a:r>
            <a:r>
              <a:rPr lang="en-GB" sz="3150" spc="75" dirty="0" smtClean="0">
                <a:latin typeface="Tahoma"/>
                <a:cs typeface="Tahoma"/>
              </a:rPr>
              <a:t>o</a:t>
            </a:r>
            <a:r>
              <a:rPr lang="en-GB" sz="3150" spc="40" dirty="0" smtClean="0">
                <a:latin typeface="Tahoma"/>
                <a:cs typeface="Tahoma"/>
              </a:rPr>
              <a:t>n</a:t>
            </a:r>
            <a:r>
              <a:rPr lang="en-GB" sz="3150" dirty="0" smtClean="0">
                <a:latin typeface="Tahoma"/>
                <a:cs typeface="Tahoma"/>
              </a:rPr>
              <a:t> </a:t>
            </a:r>
            <a:r>
              <a:rPr lang="en-GB" sz="3150" spc="75" dirty="0" smtClean="0">
                <a:latin typeface="Tahoma"/>
                <a:cs typeface="Tahoma"/>
              </a:rPr>
              <a:t>o</a:t>
            </a:r>
            <a:r>
              <a:rPr lang="en-GB" sz="3150" spc="-25" dirty="0" smtClean="0">
                <a:latin typeface="Tahoma"/>
                <a:cs typeface="Tahoma"/>
              </a:rPr>
              <a:t>f </a:t>
            </a:r>
            <a:r>
              <a:rPr lang="en-GB" sz="3150" spc="65" dirty="0" smtClean="0">
                <a:latin typeface="Tahoma"/>
                <a:cs typeface="Tahoma"/>
              </a:rPr>
              <a:t>technology</a:t>
            </a:r>
            <a:r>
              <a:rPr lang="en-GB" sz="3150" spc="-150" dirty="0" smtClean="0">
                <a:latin typeface="Tahoma"/>
                <a:cs typeface="Tahoma"/>
              </a:rPr>
              <a:t> </a:t>
            </a:r>
            <a:r>
              <a:rPr lang="en-GB" sz="3150" spc="55" dirty="0" smtClean="0">
                <a:latin typeface="Tahoma"/>
                <a:cs typeface="Tahoma"/>
              </a:rPr>
              <a:t>in</a:t>
            </a:r>
            <a:r>
              <a:rPr lang="en-GB" sz="3150" spc="-150" dirty="0" smtClean="0">
                <a:latin typeface="Tahoma"/>
                <a:cs typeface="Tahoma"/>
              </a:rPr>
              <a:t> </a:t>
            </a:r>
            <a:r>
              <a:rPr lang="en-GB" sz="3150" spc="60" dirty="0" smtClean="0">
                <a:latin typeface="Tahoma"/>
                <a:cs typeface="Tahoma"/>
              </a:rPr>
              <a:t>healthcare</a:t>
            </a:r>
            <a:r>
              <a:rPr lang="en-GB" sz="3150" spc="-150" dirty="0" smtClean="0">
                <a:latin typeface="Tahoma"/>
                <a:cs typeface="Tahoma"/>
              </a:rPr>
              <a:t> </a:t>
            </a:r>
            <a:r>
              <a:rPr lang="en-GB" sz="3150" spc="35" dirty="0" smtClean="0">
                <a:latin typeface="Tahoma"/>
                <a:cs typeface="Tahoma"/>
              </a:rPr>
              <a:t>system.</a:t>
            </a:r>
            <a:endParaRPr lang="en-GB" sz="3150" dirty="0" smtClean="0">
              <a:latin typeface="Tahoma"/>
              <a:cs typeface="Tahoma"/>
            </a:endParaRPr>
          </a:p>
          <a:p>
            <a:pPr marL="12700" marR="5080" algn="just">
              <a:lnSpc>
                <a:spcPct val="117100"/>
              </a:lnSpc>
              <a:spcBef>
                <a:spcPts val="95"/>
              </a:spcBef>
              <a:tabLst>
                <a:tab pos="923925" algn="l"/>
              </a:tabLst>
            </a:pPr>
            <a:endParaRPr lang="en-GB" sz="3150" dirty="0" smtClean="0">
              <a:latin typeface="Tahoma"/>
              <a:cs typeface="Tahoma"/>
            </a:endParaRPr>
          </a:p>
          <a:p>
            <a:pPr marL="12700" marR="5080" algn="just">
              <a:lnSpc>
                <a:spcPct val="117100"/>
              </a:lnSpc>
              <a:spcBef>
                <a:spcPts val="95"/>
              </a:spcBef>
              <a:tabLst>
                <a:tab pos="923925" algn="l"/>
              </a:tabLst>
            </a:pPr>
            <a:endParaRPr sz="3150" dirty="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68242" y="4555130"/>
            <a:ext cx="142874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68242" y="5679080"/>
            <a:ext cx="142874" cy="14287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706776" y="5394498"/>
            <a:ext cx="6365240" cy="171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95"/>
              </a:spcBef>
            </a:pPr>
            <a:r>
              <a:rPr sz="3150" spc="30" dirty="0">
                <a:latin typeface="Tahoma"/>
                <a:cs typeface="Tahoma"/>
              </a:rPr>
              <a:t>To</a:t>
            </a:r>
            <a:r>
              <a:rPr sz="3150" spc="35" dirty="0">
                <a:latin typeface="Tahoma"/>
                <a:cs typeface="Tahoma"/>
              </a:rPr>
              <a:t> </a:t>
            </a:r>
            <a:r>
              <a:rPr sz="3150" spc="60" dirty="0">
                <a:latin typeface="Tahoma"/>
                <a:cs typeface="Tahoma"/>
              </a:rPr>
              <a:t>understand</a:t>
            </a:r>
            <a:r>
              <a:rPr sz="3150" spc="65" dirty="0">
                <a:latin typeface="Tahoma"/>
                <a:cs typeface="Tahoma"/>
              </a:rPr>
              <a:t> </a:t>
            </a:r>
            <a:r>
              <a:rPr sz="3150" spc="75" dirty="0">
                <a:latin typeface="Tahoma"/>
                <a:cs typeface="Tahoma"/>
              </a:rPr>
              <a:t>Electronic </a:t>
            </a:r>
            <a:r>
              <a:rPr sz="3150" spc="80" dirty="0">
                <a:latin typeface="Tahoma"/>
                <a:cs typeface="Tahoma"/>
              </a:rPr>
              <a:t> </a:t>
            </a:r>
            <a:r>
              <a:rPr sz="3150" spc="60" dirty="0">
                <a:latin typeface="Tahoma"/>
                <a:cs typeface="Tahoma"/>
              </a:rPr>
              <a:t>healthcare </a:t>
            </a:r>
            <a:r>
              <a:rPr sz="3150" spc="85" dirty="0">
                <a:latin typeface="Tahoma"/>
                <a:cs typeface="Tahoma"/>
              </a:rPr>
              <a:t>record </a:t>
            </a:r>
            <a:r>
              <a:rPr sz="3150" spc="60" dirty="0">
                <a:latin typeface="Tahoma"/>
                <a:cs typeface="Tahoma"/>
              </a:rPr>
              <a:t>system </a:t>
            </a:r>
            <a:r>
              <a:rPr sz="3150" spc="50" dirty="0">
                <a:latin typeface="Tahoma"/>
                <a:cs typeface="Tahoma"/>
              </a:rPr>
              <a:t>and </a:t>
            </a:r>
            <a:r>
              <a:rPr sz="3150" spc="85" dirty="0">
                <a:latin typeface="Tahoma"/>
                <a:cs typeface="Tahoma"/>
              </a:rPr>
              <a:t>its </a:t>
            </a:r>
            <a:r>
              <a:rPr sz="3150" spc="90" dirty="0">
                <a:latin typeface="Tahoma"/>
                <a:cs typeface="Tahoma"/>
              </a:rPr>
              <a:t> </a:t>
            </a:r>
            <a:r>
              <a:rPr sz="3150" spc="40" dirty="0">
                <a:latin typeface="Tahoma"/>
                <a:cs typeface="Tahoma"/>
              </a:rPr>
              <a:t>uses.</a:t>
            </a:r>
            <a:endParaRPr sz="3150" dirty="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68242" y="7365004"/>
            <a:ext cx="142874" cy="1428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706776" y="7080423"/>
            <a:ext cx="6363970" cy="2835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95"/>
              </a:spcBef>
            </a:pPr>
            <a:r>
              <a:rPr sz="3150" spc="30" dirty="0">
                <a:latin typeface="Tahoma"/>
                <a:cs typeface="Tahoma"/>
              </a:rPr>
              <a:t>To</a:t>
            </a:r>
            <a:r>
              <a:rPr sz="3150" spc="35" dirty="0">
                <a:latin typeface="Tahoma"/>
                <a:cs typeface="Tahoma"/>
              </a:rPr>
              <a:t> </a:t>
            </a:r>
            <a:r>
              <a:rPr sz="3150" spc="60" dirty="0">
                <a:latin typeface="Tahoma"/>
                <a:cs typeface="Tahoma"/>
              </a:rPr>
              <a:t>understand</a:t>
            </a:r>
            <a:r>
              <a:rPr sz="3150" spc="65" dirty="0">
                <a:latin typeface="Tahoma"/>
                <a:cs typeface="Tahoma"/>
              </a:rPr>
              <a:t> </a:t>
            </a:r>
            <a:r>
              <a:rPr sz="3150" spc="45" dirty="0">
                <a:latin typeface="Tahoma"/>
                <a:cs typeface="Tahoma"/>
              </a:rPr>
              <a:t>believes</a:t>
            </a:r>
            <a:r>
              <a:rPr sz="3150" spc="50" dirty="0">
                <a:latin typeface="Tahoma"/>
                <a:cs typeface="Tahoma"/>
              </a:rPr>
              <a:t> </a:t>
            </a:r>
            <a:r>
              <a:rPr lang="en-GB" sz="3150" spc="25" dirty="0" smtClean="0">
                <a:latin typeface="Tahoma"/>
                <a:cs typeface="Tahoma"/>
              </a:rPr>
              <a:t>regarding</a:t>
            </a:r>
            <a:r>
              <a:rPr sz="3150" spc="25" dirty="0" smtClean="0">
                <a:latin typeface="Tahoma"/>
                <a:cs typeface="Tahoma"/>
              </a:rPr>
              <a:t> </a:t>
            </a:r>
            <a:r>
              <a:rPr sz="3150" spc="-969" dirty="0" smtClean="0">
                <a:latin typeface="Tahoma"/>
                <a:cs typeface="Tahoma"/>
              </a:rPr>
              <a:t> </a:t>
            </a:r>
            <a:r>
              <a:rPr sz="3150" spc="65" dirty="0">
                <a:latin typeface="Tahoma"/>
                <a:cs typeface="Tahoma"/>
              </a:rPr>
              <a:t>technology</a:t>
            </a:r>
            <a:r>
              <a:rPr sz="3150" spc="70" dirty="0">
                <a:latin typeface="Tahoma"/>
                <a:cs typeface="Tahoma"/>
              </a:rPr>
              <a:t> </a:t>
            </a:r>
            <a:r>
              <a:rPr sz="3150" spc="65" dirty="0">
                <a:latin typeface="Tahoma"/>
                <a:cs typeface="Tahoma"/>
              </a:rPr>
              <a:t>adoption</a:t>
            </a:r>
            <a:r>
              <a:rPr sz="3150" spc="70" dirty="0">
                <a:latin typeface="Tahoma"/>
                <a:cs typeface="Tahoma"/>
              </a:rPr>
              <a:t> </a:t>
            </a:r>
            <a:r>
              <a:rPr sz="3150" spc="45" dirty="0">
                <a:latin typeface="Tahoma"/>
                <a:cs typeface="Tahoma"/>
              </a:rPr>
              <a:t>among </a:t>
            </a:r>
            <a:r>
              <a:rPr sz="3150" spc="50" dirty="0">
                <a:latin typeface="Tahoma"/>
                <a:cs typeface="Tahoma"/>
              </a:rPr>
              <a:t> </a:t>
            </a:r>
            <a:r>
              <a:rPr sz="3150" spc="60" dirty="0">
                <a:latin typeface="Tahoma"/>
                <a:cs typeface="Tahoma"/>
              </a:rPr>
              <a:t>healthcare </a:t>
            </a:r>
            <a:r>
              <a:rPr sz="3150" spc="70" dirty="0">
                <a:latin typeface="Tahoma"/>
                <a:cs typeface="Tahoma"/>
              </a:rPr>
              <a:t>professionals </a:t>
            </a:r>
            <a:r>
              <a:rPr sz="3150" spc="50" dirty="0">
                <a:latin typeface="Tahoma"/>
                <a:cs typeface="Tahoma"/>
              </a:rPr>
              <a:t>and </a:t>
            </a:r>
            <a:r>
              <a:rPr sz="3150" spc="20" dirty="0">
                <a:latin typeface="Tahoma"/>
                <a:cs typeface="Tahoma"/>
              </a:rPr>
              <a:t>how </a:t>
            </a:r>
            <a:r>
              <a:rPr sz="3150" spc="25" dirty="0">
                <a:latin typeface="Tahoma"/>
                <a:cs typeface="Tahoma"/>
              </a:rPr>
              <a:t> </a:t>
            </a:r>
            <a:r>
              <a:rPr sz="3150" spc="75" dirty="0">
                <a:latin typeface="Tahoma"/>
                <a:cs typeface="Tahoma"/>
              </a:rPr>
              <a:t>electronic</a:t>
            </a:r>
            <a:r>
              <a:rPr sz="3150" spc="80" dirty="0">
                <a:latin typeface="Tahoma"/>
                <a:cs typeface="Tahoma"/>
              </a:rPr>
              <a:t> </a:t>
            </a:r>
            <a:r>
              <a:rPr sz="3150" spc="50" dirty="0">
                <a:latin typeface="Tahoma"/>
                <a:cs typeface="Tahoma"/>
              </a:rPr>
              <a:t>health</a:t>
            </a:r>
            <a:r>
              <a:rPr sz="3150" spc="55" dirty="0">
                <a:latin typeface="Tahoma"/>
                <a:cs typeface="Tahoma"/>
              </a:rPr>
              <a:t> </a:t>
            </a:r>
            <a:r>
              <a:rPr sz="3150" spc="85" dirty="0">
                <a:latin typeface="Tahoma"/>
                <a:cs typeface="Tahoma"/>
              </a:rPr>
              <a:t>record</a:t>
            </a:r>
            <a:r>
              <a:rPr sz="3150" spc="90" dirty="0">
                <a:latin typeface="Tahoma"/>
                <a:cs typeface="Tahoma"/>
              </a:rPr>
              <a:t> </a:t>
            </a:r>
            <a:r>
              <a:rPr sz="3150" spc="45" dirty="0">
                <a:latin typeface="Tahoma"/>
                <a:cs typeface="Tahoma"/>
              </a:rPr>
              <a:t>makes </a:t>
            </a:r>
            <a:r>
              <a:rPr sz="3150" spc="50" dirty="0">
                <a:latin typeface="Tahoma"/>
                <a:cs typeface="Tahoma"/>
              </a:rPr>
              <a:t> </a:t>
            </a:r>
            <a:r>
              <a:rPr sz="3150" spc="60" dirty="0">
                <a:latin typeface="Tahoma"/>
                <a:cs typeface="Tahoma"/>
              </a:rPr>
              <a:t>sense</a:t>
            </a:r>
            <a:r>
              <a:rPr sz="3150" spc="-135" dirty="0">
                <a:latin typeface="Tahoma"/>
                <a:cs typeface="Tahoma"/>
              </a:rPr>
              <a:t> </a:t>
            </a:r>
            <a:r>
              <a:rPr sz="3150" spc="75" dirty="0">
                <a:latin typeface="Tahoma"/>
                <a:cs typeface="Tahoma"/>
              </a:rPr>
              <a:t>to</a:t>
            </a:r>
            <a:r>
              <a:rPr sz="3150" spc="-130" dirty="0">
                <a:latin typeface="Tahoma"/>
                <a:cs typeface="Tahoma"/>
              </a:rPr>
              <a:t> </a:t>
            </a:r>
            <a:r>
              <a:rPr sz="3150" spc="5" dirty="0">
                <a:latin typeface="Tahoma"/>
                <a:cs typeface="Tahoma"/>
              </a:rPr>
              <a:t>them.</a:t>
            </a:r>
            <a:endParaRPr sz="315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22167" y="3708573"/>
            <a:ext cx="7042150" cy="171132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150" spc="30" dirty="0">
                <a:latin typeface="Trebuchet MS"/>
                <a:cs typeface="Trebuchet MS"/>
              </a:rPr>
              <a:t>Specific</a:t>
            </a:r>
            <a:r>
              <a:rPr sz="3150" spc="-185" dirty="0">
                <a:latin typeface="Trebuchet MS"/>
                <a:cs typeface="Trebuchet MS"/>
              </a:rPr>
              <a:t> </a:t>
            </a:r>
            <a:r>
              <a:rPr sz="3150" spc="-40" dirty="0">
                <a:latin typeface="Trebuchet MS"/>
                <a:cs typeface="Trebuchet MS"/>
              </a:rPr>
              <a:t>Objective</a:t>
            </a:r>
            <a:endParaRPr sz="3150" dirty="0">
              <a:latin typeface="Trebuchet MS"/>
              <a:cs typeface="Trebuchet MS"/>
            </a:endParaRPr>
          </a:p>
          <a:p>
            <a:pPr marL="697230" marR="5080">
              <a:lnSpc>
                <a:spcPts val="4430"/>
              </a:lnSpc>
              <a:spcBef>
                <a:spcPts val="95"/>
              </a:spcBef>
              <a:tabLst>
                <a:tab pos="1713230" algn="l"/>
                <a:tab pos="4343400" algn="l"/>
                <a:tab pos="5484495" algn="l"/>
                <a:tab pos="6676390" algn="l"/>
              </a:tabLst>
            </a:pPr>
            <a:r>
              <a:rPr sz="3150" spc="-15" dirty="0">
                <a:latin typeface="Tahoma"/>
                <a:cs typeface="Tahoma"/>
              </a:rPr>
              <a:t>T</a:t>
            </a:r>
            <a:r>
              <a:rPr sz="3150" spc="80" dirty="0">
                <a:latin typeface="Tahoma"/>
                <a:cs typeface="Tahoma"/>
              </a:rPr>
              <a:t>o</a:t>
            </a:r>
            <a:r>
              <a:rPr sz="3150" dirty="0">
                <a:latin typeface="Tahoma"/>
                <a:cs typeface="Tahoma"/>
              </a:rPr>
              <a:t>	</a:t>
            </a:r>
            <a:r>
              <a:rPr sz="3150" spc="35" dirty="0">
                <a:latin typeface="Tahoma"/>
                <a:cs typeface="Tahoma"/>
              </a:rPr>
              <a:t>un</a:t>
            </a:r>
            <a:r>
              <a:rPr sz="3150" spc="70" dirty="0">
                <a:latin typeface="Tahoma"/>
                <a:cs typeface="Tahoma"/>
              </a:rPr>
              <a:t>d</a:t>
            </a:r>
            <a:r>
              <a:rPr sz="3150" spc="10" dirty="0">
                <a:latin typeface="Tahoma"/>
                <a:cs typeface="Tahoma"/>
              </a:rPr>
              <a:t>e</a:t>
            </a:r>
            <a:r>
              <a:rPr sz="3150" spc="114" dirty="0">
                <a:latin typeface="Tahoma"/>
                <a:cs typeface="Tahoma"/>
              </a:rPr>
              <a:t>r</a:t>
            </a:r>
            <a:r>
              <a:rPr sz="3150" spc="120" dirty="0">
                <a:latin typeface="Tahoma"/>
                <a:cs typeface="Tahoma"/>
              </a:rPr>
              <a:t>s</a:t>
            </a:r>
            <a:r>
              <a:rPr sz="3150" spc="70" dirty="0">
                <a:latin typeface="Tahoma"/>
                <a:cs typeface="Tahoma"/>
              </a:rPr>
              <a:t>t</a:t>
            </a:r>
            <a:r>
              <a:rPr sz="3150" spc="40" dirty="0">
                <a:latin typeface="Tahoma"/>
                <a:cs typeface="Tahoma"/>
              </a:rPr>
              <a:t>a</a:t>
            </a:r>
            <a:r>
              <a:rPr sz="3150" spc="35" dirty="0">
                <a:latin typeface="Tahoma"/>
                <a:cs typeface="Tahoma"/>
              </a:rPr>
              <a:t>n</a:t>
            </a:r>
            <a:r>
              <a:rPr sz="3150" spc="75" dirty="0">
                <a:latin typeface="Tahoma"/>
                <a:cs typeface="Tahoma"/>
              </a:rPr>
              <a:t>d</a:t>
            </a:r>
            <a:r>
              <a:rPr sz="3150" dirty="0">
                <a:latin typeface="Tahoma"/>
                <a:cs typeface="Tahoma"/>
              </a:rPr>
              <a:t>	</a:t>
            </a:r>
            <a:r>
              <a:rPr sz="3150" spc="70" dirty="0">
                <a:latin typeface="Tahoma"/>
                <a:cs typeface="Tahoma"/>
              </a:rPr>
              <a:t>t</a:t>
            </a:r>
            <a:r>
              <a:rPr sz="3150" spc="35" dirty="0">
                <a:latin typeface="Tahoma"/>
                <a:cs typeface="Tahoma"/>
              </a:rPr>
              <a:t>h</a:t>
            </a:r>
            <a:r>
              <a:rPr sz="3150" spc="15" dirty="0">
                <a:latin typeface="Tahoma"/>
                <a:cs typeface="Tahoma"/>
              </a:rPr>
              <a:t>e</a:t>
            </a:r>
            <a:r>
              <a:rPr sz="3150" dirty="0">
                <a:latin typeface="Tahoma"/>
                <a:cs typeface="Tahoma"/>
              </a:rPr>
              <a:t>	</a:t>
            </a:r>
            <a:r>
              <a:rPr sz="3150" spc="35" dirty="0">
                <a:latin typeface="Tahoma"/>
                <a:cs typeface="Tahoma"/>
              </a:rPr>
              <a:t>u</a:t>
            </a:r>
            <a:r>
              <a:rPr sz="3150" spc="120" dirty="0">
                <a:latin typeface="Tahoma"/>
                <a:cs typeface="Tahoma"/>
              </a:rPr>
              <a:t>s</a:t>
            </a:r>
            <a:r>
              <a:rPr sz="3150" spc="15" dirty="0">
                <a:latin typeface="Tahoma"/>
                <a:cs typeface="Tahoma"/>
              </a:rPr>
              <a:t>e</a:t>
            </a:r>
            <a:r>
              <a:rPr sz="3150" dirty="0">
                <a:latin typeface="Tahoma"/>
                <a:cs typeface="Tahoma"/>
              </a:rPr>
              <a:t>	</a:t>
            </a:r>
            <a:r>
              <a:rPr sz="3150" spc="75" dirty="0">
                <a:latin typeface="Tahoma"/>
                <a:cs typeface="Tahoma"/>
              </a:rPr>
              <a:t>o</a:t>
            </a:r>
            <a:r>
              <a:rPr sz="3150" spc="-25" dirty="0">
                <a:latin typeface="Tahoma"/>
                <a:cs typeface="Tahoma"/>
              </a:rPr>
              <a:t>f  </a:t>
            </a:r>
            <a:r>
              <a:rPr sz="3150" spc="65" dirty="0">
                <a:latin typeface="Tahoma"/>
                <a:cs typeface="Tahoma"/>
              </a:rPr>
              <a:t>technology</a:t>
            </a:r>
            <a:r>
              <a:rPr sz="3150" spc="-140" dirty="0">
                <a:latin typeface="Tahoma"/>
                <a:cs typeface="Tahoma"/>
              </a:rPr>
              <a:t> </a:t>
            </a:r>
            <a:r>
              <a:rPr sz="3150" spc="55" dirty="0">
                <a:latin typeface="Tahoma"/>
                <a:cs typeface="Tahoma"/>
              </a:rPr>
              <a:t>in</a:t>
            </a:r>
            <a:r>
              <a:rPr sz="3150" spc="-140" dirty="0">
                <a:latin typeface="Tahoma"/>
                <a:cs typeface="Tahoma"/>
              </a:rPr>
              <a:t> </a:t>
            </a:r>
            <a:r>
              <a:rPr sz="3150" spc="60" dirty="0">
                <a:latin typeface="Tahoma"/>
                <a:cs typeface="Tahoma"/>
              </a:rPr>
              <a:t>healthcare</a:t>
            </a:r>
            <a:r>
              <a:rPr sz="3150" spc="-140" dirty="0">
                <a:latin typeface="Tahoma"/>
                <a:cs typeface="Tahoma"/>
              </a:rPr>
              <a:t> </a:t>
            </a:r>
            <a:r>
              <a:rPr sz="3150" spc="60" dirty="0">
                <a:latin typeface="Tahoma"/>
                <a:cs typeface="Tahoma"/>
              </a:rPr>
              <a:t>sector.</a:t>
            </a:r>
            <a:endParaRPr sz="315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022167" y="415438"/>
            <a:ext cx="3265804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50" spc="25" dirty="0"/>
              <a:t>General</a:t>
            </a:r>
            <a:r>
              <a:rPr sz="3150" spc="-220" dirty="0"/>
              <a:t> </a:t>
            </a:r>
            <a:r>
              <a:rPr sz="3150" spc="-40" dirty="0"/>
              <a:t>Objective</a:t>
            </a:r>
            <a:endParaRPr sz="3150" dirty="0"/>
          </a:p>
        </p:txBody>
      </p:sp>
      <p:pic>
        <p:nvPicPr>
          <p:cNvPr id="1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6" y="57151"/>
            <a:ext cx="3019424" cy="1428749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320"/>
            <a:ext cx="18288000" cy="1562100"/>
          </a:xfrm>
          <a:custGeom>
            <a:avLst/>
            <a:gdLst/>
            <a:ahLst/>
            <a:cxnLst/>
            <a:rect l="l" t="t" r="r" b="b"/>
            <a:pathLst>
              <a:path w="18288000" h="1562100">
                <a:moveTo>
                  <a:pt x="18287998" y="1562099"/>
                </a:moveTo>
                <a:lnTo>
                  <a:pt x="0" y="15620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562099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31790"/>
            <a:ext cx="18287999" cy="5552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26709" y="395326"/>
            <a:ext cx="743458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Introduction</a:t>
            </a:r>
            <a:r>
              <a:rPr sz="7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7000" spc="-280" dirty="0">
                <a:solidFill>
                  <a:srgbClr val="FFFFFF"/>
                </a:solidFill>
                <a:latin typeface="Lucida Sans Unicode"/>
                <a:cs typeface="Lucida Sans Unicode"/>
              </a:rPr>
              <a:t>(1/2)</a:t>
            </a:r>
            <a:endParaRPr sz="70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90600" y="2316700"/>
            <a:ext cx="16738600" cy="7788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 algn="just">
              <a:lnSpc>
                <a:spcPct val="116399"/>
              </a:lnSpc>
            </a:pPr>
            <a:r>
              <a:rPr lang="en-GB" spc="5" dirty="0">
                <a:latin typeface="Tahoma"/>
                <a:cs typeface="Tahoma"/>
              </a:rPr>
              <a:t>The </a:t>
            </a:r>
            <a:r>
              <a:rPr lang="en-GB" spc="50" dirty="0">
                <a:latin typeface="Tahoma"/>
                <a:cs typeface="Tahoma"/>
              </a:rPr>
              <a:t>healthcare </a:t>
            </a:r>
            <a:r>
              <a:rPr lang="en-GB" spc="60" dirty="0">
                <a:latin typeface="Tahoma"/>
                <a:cs typeface="Tahoma"/>
              </a:rPr>
              <a:t>has </a:t>
            </a:r>
            <a:r>
              <a:rPr lang="en-GB" spc="25" dirty="0">
                <a:latin typeface="Tahoma"/>
                <a:cs typeface="Tahoma"/>
              </a:rPr>
              <a:t>been </a:t>
            </a:r>
            <a:r>
              <a:rPr lang="en-GB" spc="30" dirty="0">
                <a:latin typeface="Tahoma"/>
                <a:cs typeface="Tahoma"/>
              </a:rPr>
              <a:t>the </a:t>
            </a:r>
            <a:r>
              <a:rPr lang="en-GB" spc="55" dirty="0">
                <a:latin typeface="Tahoma"/>
                <a:cs typeface="Tahoma"/>
              </a:rPr>
              <a:t>most </a:t>
            </a:r>
            <a:r>
              <a:rPr lang="en-GB" spc="35" dirty="0">
                <a:latin typeface="Tahoma"/>
                <a:cs typeface="Tahoma"/>
              </a:rPr>
              <a:t>developed </a:t>
            </a:r>
            <a:r>
              <a:rPr lang="en-GB" spc="30" dirty="0">
                <a:latin typeface="Tahoma"/>
                <a:cs typeface="Tahoma"/>
              </a:rPr>
              <a:t>one owing </a:t>
            </a:r>
            <a:r>
              <a:rPr lang="en-GB" spc="65" dirty="0">
                <a:latin typeface="Tahoma"/>
                <a:cs typeface="Tahoma"/>
              </a:rPr>
              <a:t>to </a:t>
            </a:r>
            <a:r>
              <a:rPr lang="en-GB" spc="50" dirty="0">
                <a:latin typeface="Tahoma"/>
                <a:cs typeface="Tahoma"/>
              </a:rPr>
              <a:t>recent </a:t>
            </a:r>
            <a:r>
              <a:rPr lang="en-GB" spc="30" dirty="0">
                <a:latin typeface="Tahoma"/>
                <a:cs typeface="Tahoma"/>
              </a:rPr>
              <a:t>pandemic. </a:t>
            </a:r>
            <a:r>
              <a:rPr lang="en-GB" spc="45" dirty="0">
                <a:latin typeface="Tahoma"/>
                <a:cs typeface="Tahoma"/>
              </a:rPr>
              <a:t>Technology in </a:t>
            </a:r>
            <a:r>
              <a:rPr lang="en-GB" spc="30" dirty="0">
                <a:latin typeface="Tahoma"/>
                <a:cs typeface="Tahoma"/>
              </a:rPr>
              <a:t>the </a:t>
            </a:r>
            <a:r>
              <a:rPr lang="en-GB" spc="35" dirty="0">
                <a:latin typeface="Tahoma"/>
                <a:cs typeface="Tahoma"/>
              </a:rPr>
              <a:t> </a:t>
            </a:r>
            <a:r>
              <a:rPr lang="en-GB" spc="50" dirty="0">
                <a:latin typeface="Tahoma"/>
                <a:cs typeface="Tahoma"/>
              </a:rPr>
              <a:t>healthcare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50" dirty="0">
                <a:latin typeface="Tahoma"/>
                <a:cs typeface="Tahoma"/>
              </a:rPr>
              <a:t>system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60" dirty="0">
                <a:latin typeface="Tahoma"/>
                <a:cs typeface="Tahoma"/>
              </a:rPr>
              <a:t>has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50" dirty="0">
                <a:latin typeface="Tahoma"/>
                <a:cs typeface="Tahoma"/>
              </a:rPr>
              <a:t>not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50" dirty="0">
                <a:latin typeface="Tahoma"/>
                <a:cs typeface="Tahoma"/>
              </a:rPr>
              <a:t>only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45" dirty="0">
                <a:latin typeface="Tahoma"/>
                <a:cs typeface="Tahoma"/>
              </a:rPr>
              <a:t>integrated</a:t>
            </a:r>
            <a:r>
              <a:rPr lang="en-GB" spc="-65" dirty="0">
                <a:latin typeface="Tahoma"/>
                <a:cs typeface="Tahoma"/>
              </a:rPr>
              <a:t> </a:t>
            </a:r>
            <a:r>
              <a:rPr lang="en-GB" spc="20" dirty="0">
                <a:latin typeface="Tahoma"/>
                <a:cs typeface="Tahoma"/>
              </a:rPr>
              <a:t>with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50" dirty="0">
                <a:latin typeface="Tahoma"/>
                <a:cs typeface="Tahoma"/>
              </a:rPr>
              <a:t>other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45" dirty="0">
                <a:latin typeface="Tahoma"/>
                <a:cs typeface="Tahoma"/>
              </a:rPr>
              <a:t>fields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50" dirty="0">
                <a:latin typeface="Tahoma"/>
                <a:cs typeface="Tahoma"/>
              </a:rPr>
              <a:t>but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70" dirty="0">
                <a:latin typeface="Tahoma"/>
                <a:cs typeface="Tahoma"/>
              </a:rPr>
              <a:t>also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60" dirty="0">
                <a:latin typeface="Tahoma"/>
                <a:cs typeface="Tahoma"/>
              </a:rPr>
              <a:t>has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55" dirty="0">
                <a:latin typeface="Tahoma"/>
                <a:cs typeface="Tahoma"/>
              </a:rPr>
              <a:t>reduced</a:t>
            </a:r>
            <a:r>
              <a:rPr lang="en-GB" spc="-65" dirty="0">
                <a:latin typeface="Tahoma"/>
                <a:cs typeface="Tahoma"/>
              </a:rPr>
              <a:t> </a:t>
            </a:r>
            <a:r>
              <a:rPr lang="en-GB" spc="30" dirty="0">
                <a:latin typeface="Tahoma"/>
                <a:cs typeface="Tahoma"/>
              </a:rPr>
              <a:t>the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45" dirty="0">
                <a:latin typeface="Tahoma"/>
                <a:cs typeface="Tahoma"/>
              </a:rPr>
              <a:t>effort</a:t>
            </a:r>
            <a:r>
              <a:rPr lang="en-GB" spc="-70" dirty="0">
                <a:latin typeface="Tahoma"/>
                <a:cs typeface="Tahoma"/>
              </a:rPr>
              <a:t> </a:t>
            </a:r>
            <a:r>
              <a:rPr lang="en-GB" spc="50" dirty="0">
                <a:latin typeface="Tahoma"/>
                <a:cs typeface="Tahoma"/>
              </a:rPr>
              <a:t>spent </a:t>
            </a:r>
            <a:r>
              <a:rPr lang="en-GB" spc="-894" dirty="0">
                <a:latin typeface="Tahoma"/>
                <a:cs typeface="Tahoma"/>
              </a:rPr>
              <a:t> </a:t>
            </a:r>
            <a:r>
              <a:rPr lang="en-GB" spc="45" dirty="0">
                <a:latin typeface="Tahoma"/>
                <a:cs typeface="Tahoma"/>
              </a:rPr>
              <a:t>in</a:t>
            </a:r>
            <a:r>
              <a:rPr lang="en-GB" spc="-130" dirty="0">
                <a:latin typeface="Tahoma"/>
                <a:cs typeface="Tahoma"/>
              </a:rPr>
              <a:t> </a:t>
            </a:r>
            <a:r>
              <a:rPr lang="en-GB" spc="40" dirty="0">
                <a:latin typeface="Tahoma"/>
                <a:cs typeface="Tahoma"/>
              </a:rPr>
              <a:t>achieving</a:t>
            </a:r>
            <a:r>
              <a:rPr lang="en-GB" spc="-125" dirty="0">
                <a:latin typeface="Tahoma"/>
                <a:cs typeface="Tahoma"/>
              </a:rPr>
              <a:t> </a:t>
            </a:r>
            <a:r>
              <a:rPr lang="en-GB" spc="190" dirty="0">
                <a:latin typeface="Tahoma"/>
                <a:cs typeface="Tahoma"/>
              </a:rPr>
              <a:t>100%</a:t>
            </a:r>
            <a:r>
              <a:rPr lang="en-GB" spc="-125" dirty="0">
                <a:latin typeface="Tahoma"/>
                <a:cs typeface="Tahoma"/>
              </a:rPr>
              <a:t> </a:t>
            </a:r>
            <a:r>
              <a:rPr lang="en-GB" spc="20" dirty="0">
                <a:latin typeface="Tahoma"/>
                <a:cs typeface="Tahoma"/>
              </a:rPr>
              <a:t>health.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 dirty="0">
              <a:latin typeface="Tahoma"/>
              <a:cs typeface="Tahoma"/>
            </a:endParaRPr>
          </a:p>
          <a:p>
            <a:pPr marL="12700" marR="9525" algn="just">
              <a:lnSpc>
                <a:spcPct val="116399"/>
              </a:lnSpc>
              <a:spcBef>
                <a:spcPts val="95"/>
              </a:spcBef>
            </a:pPr>
            <a:r>
              <a:rPr lang="en-GB" spc="5" dirty="0">
                <a:latin typeface="Tahoma"/>
                <a:cs typeface="Tahoma"/>
              </a:rPr>
              <a:t>The </a:t>
            </a:r>
            <a:r>
              <a:rPr lang="en-GB" spc="40" dirty="0">
                <a:latin typeface="Tahoma"/>
                <a:cs typeface="Tahoma"/>
              </a:rPr>
              <a:t>evolution in </a:t>
            </a:r>
            <a:r>
              <a:rPr lang="en-GB" spc="50" dirty="0">
                <a:latin typeface="Tahoma"/>
                <a:cs typeface="Tahoma"/>
              </a:rPr>
              <a:t>healthcare </a:t>
            </a:r>
            <a:r>
              <a:rPr lang="en-GB" spc="75" dirty="0">
                <a:latin typeface="Tahoma"/>
                <a:cs typeface="Tahoma"/>
              </a:rPr>
              <a:t>sector </a:t>
            </a:r>
            <a:r>
              <a:rPr lang="en-GB" spc="30" dirty="0">
                <a:latin typeface="Tahoma"/>
                <a:cs typeface="Tahoma"/>
              </a:rPr>
              <a:t>from </a:t>
            </a:r>
            <a:r>
              <a:rPr lang="en-GB" spc="35" dirty="0">
                <a:latin typeface="Tahoma"/>
                <a:cs typeface="Tahoma"/>
              </a:rPr>
              <a:t>manual </a:t>
            </a:r>
            <a:r>
              <a:rPr lang="en-GB" spc="65" dirty="0">
                <a:latin typeface="Tahoma"/>
                <a:cs typeface="Tahoma"/>
              </a:rPr>
              <a:t>to </a:t>
            </a:r>
            <a:r>
              <a:rPr lang="en-GB" spc="40" dirty="0">
                <a:latin typeface="Tahoma"/>
                <a:cs typeface="Tahoma"/>
              </a:rPr>
              <a:t>a </a:t>
            </a:r>
            <a:r>
              <a:rPr lang="en-GB" spc="50" dirty="0">
                <a:latin typeface="Tahoma"/>
                <a:cs typeface="Tahoma"/>
              </a:rPr>
              <a:t>system based </a:t>
            </a:r>
            <a:r>
              <a:rPr lang="en-GB" spc="35" dirty="0">
                <a:latin typeface="Tahoma"/>
                <a:cs typeface="Tahoma"/>
              </a:rPr>
              <a:t>evaluation </a:t>
            </a:r>
            <a:r>
              <a:rPr lang="en-GB" spc="60" dirty="0">
                <a:latin typeface="Tahoma"/>
                <a:cs typeface="Tahoma"/>
              </a:rPr>
              <a:t>should </a:t>
            </a:r>
            <a:r>
              <a:rPr lang="en-GB" spc="50" dirty="0">
                <a:latin typeface="Tahoma"/>
                <a:cs typeface="Tahoma"/>
              </a:rPr>
              <a:t>implicate </a:t>
            </a:r>
            <a:r>
              <a:rPr lang="en-GB" spc="55" dirty="0">
                <a:latin typeface="Tahoma"/>
                <a:cs typeface="Tahoma"/>
              </a:rPr>
              <a:t> </a:t>
            </a:r>
            <a:r>
              <a:rPr lang="en-GB" spc="45" dirty="0">
                <a:latin typeface="Tahoma"/>
                <a:cs typeface="Tahoma"/>
              </a:rPr>
              <a:t>better </a:t>
            </a:r>
            <a:r>
              <a:rPr lang="en-GB" spc="50" dirty="0">
                <a:latin typeface="Tahoma"/>
                <a:cs typeface="Tahoma"/>
              </a:rPr>
              <a:t>reach( </a:t>
            </a:r>
            <a:r>
              <a:rPr lang="en-GB" spc="55" dirty="0">
                <a:latin typeface="Tahoma"/>
                <a:cs typeface="Tahoma"/>
              </a:rPr>
              <a:t>both </a:t>
            </a:r>
            <a:r>
              <a:rPr lang="en-GB" spc="45" dirty="0">
                <a:latin typeface="Tahoma"/>
                <a:cs typeface="Tahoma"/>
              </a:rPr>
              <a:t>for </a:t>
            </a:r>
            <a:r>
              <a:rPr lang="en-GB" spc="30" dirty="0">
                <a:latin typeface="Tahoma"/>
                <a:cs typeface="Tahoma"/>
              </a:rPr>
              <a:t>the </a:t>
            </a:r>
            <a:r>
              <a:rPr lang="en-GB" spc="45" dirty="0">
                <a:latin typeface="Tahoma"/>
                <a:cs typeface="Tahoma"/>
              </a:rPr>
              <a:t>patient </a:t>
            </a:r>
            <a:r>
              <a:rPr lang="en-GB" spc="40" dirty="0">
                <a:latin typeface="Tahoma"/>
                <a:cs typeface="Tahoma"/>
              </a:rPr>
              <a:t>and </a:t>
            </a:r>
            <a:r>
              <a:rPr lang="en-GB" spc="30" dirty="0">
                <a:latin typeface="Tahoma"/>
                <a:cs typeface="Tahoma"/>
              </a:rPr>
              <a:t>the </a:t>
            </a:r>
            <a:r>
              <a:rPr lang="en-GB" spc="50" dirty="0">
                <a:latin typeface="Tahoma"/>
                <a:cs typeface="Tahoma"/>
              </a:rPr>
              <a:t>doctor), </a:t>
            </a:r>
            <a:r>
              <a:rPr lang="en-GB" spc="45" dirty="0">
                <a:latin typeface="Tahoma"/>
                <a:cs typeface="Tahoma"/>
              </a:rPr>
              <a:t>patient </a:t>
            </a:r>
            <a:r>
              <a:rPr lang="en-GB" spc="55" dirty="0">
                <a:latin typeface="Tahoma"/>
                <a:cs typeface="Tahoma"/>
              </a:rPr>
              <a:t>acceptance </a:t>
            </a:r>
            <a:r>
              <a:rPr lang="en-GB" spc="40" dirty="0">
                <a:latin typeface="Tahoma"/>
                <a:cs typeface="Tahoma"/>
              </a:rPr>
              <a:t>and</a:t>
            </a:r>
            <a:r>
              <a:rPr lang="en-GB" spc="45" dirty="0">
                <a:latin typeface="Tahoma"/>
                <a:cs typeface="Tahoma"/>
              </a:rPr>
              <a:t> </a:t>
            </a:r>
            <a:r>
              <a:rPr lang="en-GB" spc="60" dirty="0">
                <a:latin typeface="Tahoma"/>
                <a:cs typeface="Tahoma"/>
              </a:rPr>
              <a:t>should </a:t>
            </a:r>
            <a:r>
              <a:rPr lang="en-GB" spc="45" dirty="0">
                <a:latin typeface="Tahoma"/>
                <a:cs typeface="Tahoma"/>
              </a:rPr>
              <a:t>come </a:t>
            </a:r>
            <a:r>
              <a:rPr lang="en-GB" spc="50" dirty="0">
                <a:latin typeface="Tahoma"/>
                <a:cs typeface="Tahoma"/>
              </a:rPr>
              <a:t>at </a:t>
            </a:r>
            <a:r>
              <a:rPr lang="en-GB" spc="40" dirty="0">
                <a:latin typeface="Tahoma"/>
                <a:cs typeface="Tahoma"/>
              </a:rPr>
              <a:t>a </a:t>
            </a:r>
            <a:r>
              <a:rPr lang="en-GB" spc="45" dirty="0">
                <a:latin typeface="Tahoma"/>
                <a:cs typeface="Tahoma"/>
              </a:rPr>
              <a:t> </a:t>
            </a:r>
            <a:r>
              <a:rPr lang="en-GB" spc="40" dirty="0">
                <a:latin typeface="Tahoma"/>
                <a:cs typeface="Tahoma"/>
              </a:rPr>
              <a:t>feasible</a:t>
            </a:r>
            <a:r>
              <a:rPr lang="en-GB" spc="-130" dirty="0">
                <a:latin typeface="Tahoma"/>
                <a:cs typeface="Tahoma"/>
              </a:rPr>
              <a:t> </a:t>
            </a:r>
            <a:r>
              <a:rPr lang="en-GB" spc="50" dirty="0">
                <a:latin typeface="Tahoma"/>
                <a:cs typeface="Tahoma"/>
              </a:rPr>
              <a:t>cost.</a:t>
            </a:r>
          </a:p>
          <a:p>
            <a:pPr marL="12700" marR="5080" algn="just">
              <a:lnSpc>
                <a:spcPct val="116399"/>
              </a:lnSpc>
              <a:spcBef>
                <a:spcPts val="5"/>
              </a:spcBef>
            </a:pPr>
            <a:endParaRPr lang="en-GB" spc="20" dirty="0">
              <a:latin typeface="Tahoma"/>
              <a:cs typeface="Tahoma"/>
            </a:endParaRPr>
          </a:p>
          <a:p>
            <a:pPr marL="12700" marR="5080" algn="just">
              <a:lnSpc>
                <a:spcPct val="116399"/>
              </a:lnSpc>
              <a:spcBef>
                <a:spcPts val="5"/>
              </a:spcBef>
            </a:pPr>
            <a:r>
              <a:rPr lang="en-GB" spc="30" dirty="0" smtClean="0">
                <a:latin typeface="Tahoma"/>
                <a:cs typeface="Tahoma"/>
              </a:rPr>
              <a:t>This evolution aims at utilization of health data for the purpose of providing vital patient care or bettering it.</a:t>
            </a:r>
            <a:endParaRPr lang="en-GB" spc="10" dirty="0" smtClean="0">
              <a:latin typeface="Tahoma"/>
              <a:cs typeface="Tahoma"/>
            </a:endParaRPr>
          </a:p>
          <a:p>
            <a:pPr marL="12700" marR="5080" algn="just">
              <a:lnSpc>
                <a:spcPct val="116399"/>
              </a:lnSpc>
              <a:spcBef>
                <a:spcPts val="5"/>
              </a:spcBef>
            </a:pPr>
            <a:endParaRPr lang="en-GB" spc="10" dirty="0">
              <a:latin typeface="Tahoma"/>
              <a:cs typeface="Tahoma"/>
            </a:endParaRPr>
          </a:p>
          <a:p>
            <a:pPr marL="12700" marR="5080" algn="just">
              <a:lnSpc>
                <a:spcPct val="116399"/>
              </a:lnSpc>
              <a:spcBef>
                <a:spcPts val="5"/>
              </a:spcBef>
            </a:pPr>
            <a:r>
              <a:rPr lang="en-GB" spc="5" dirty="0" smtClean="0">
                <a:latin typeface="Tahoma"/>
                <a:cs typeface="Tahoma"/>
              </a:rPr>
              <a:t>The involvement of technology in EHR is complicated due to its</a:t>
            </a:r>
            <a:r>
              <a:rPr lang="en-GB" spc="-55" dirty="0" smtClean="0">
                <a:latin typeface="Tahoma"/>
                <a:cs typeface="Tahoma"/>
              </a:rPr>
              <a:t> </a:t>
            </a:r>
            <a:r>
              <a:rPr lang="en-GB" spc="45" dirty="0">
                <a:latin typeface="Tahoma"/>
                <a:cs typeface="Tahoma"/>
              </a:rPr>
              <a:t>complex</a:t>
            </a:r>
            <a:r>
              <a:rPr lang="en-GB" spc="-55" dirty="0">
                <a:latin typeface="Tahoma"/>
                <a:cs typeface="Tahoma"/>
              </a:rPr>
              <a:t> </a:t>
            </a:r>
            <a:r>
              <a:rPr lang="en-GB" spc="55" dirty="0" smtClean="0">
                <a:latin typeface="Tahoma"/>
                <a:cs typeface="Tahoma"/>
              </a:rPr>
              <a:t>operations, that</a:t>
            </a:r>
            <a:r>
              <a:rPr lang="en-GB" spc="-55" dirty="0" smtClean="0">
                <a:latin typeface="Tahoma"/>
                <a:cs typeface="Tahoma"/>
              </a:rPr>
              <a:t> </a:t>
            </a:r>
            <a:r>
              <a:rPr lang="en-GB" spc="60" dirty="0">
                <a:latin typeface="Tahoma"/>
                <a:cs typeface="Tahoma"/>
              </a:rPr>
              <a:t>it</a:t>
            </a:r>
            <a:r>
              <a:rPr lang="en-GB" spc="-55" dirty="0">
                <a:latin typeface="Tahoma"/>
                <a:cs typeface="Tahoma"/>
              </a:rPr>
              <a:t> </a:t>
            </a:r>
            <a:r>
              <a:rPr lang="en-GB" spc="60" dirty="0">
                <a:latin typeface="Tahoma"/>
                <a:cs typeface="Tahoma"/>
              </a:rPr>
              <a:t>has</a:t>
            </a:r>
            <a:r>
              <a:rPr lang="en-GB" spc="-55" dirty="0">
                <a:latin typeface="Tahoma"/>
                <a:cs typeface="Tahoma"/>
              </a:rPr>
              <a:t> </a:t>
            </a:r>
            <a:r>
              <a:rPr lang="en-GB" spc="65" dirty="0">
                <a:latin typeface="Tahoma"/>
                <a:cs typeface="Tahoma"/>
              </a:rPr>
              <a:t>to</a:t>
            </a:r>
            <a:r>
              <a:rPr lang="en-GB" spc="-55" dirty="0">
                <a:latin typeface="Tahoma"/>
                <a:cs typeface="Tahoma"/>
              </a:rPr>
              <a:t> </a:t>
            </a:r>
            <a:r>
              <a:rPr lang="en-GB" spc="45" dirty="0">
                <a:latin typeface="Tahoma"/>
                <a:cs typeface="Tahoma"/>
              </a:rPr>
              <a:t>use </a:t>
            </a:r>
            <a:r>
              <a:rPr lang="en-GB" spc="-894" dirty="0">
                <a:latin typeface="Tahoma"/>
                <a:cs typeface="Tahoma"/>
              </a:rPr>
              <a:t> </a:t>
            </a:r>
            <a:r>
              <a:rPr lang="en-GB" spc="65" dirty="0">
                <a:latin typeface="Tahoma"/>
                <a:cs typeface="Tahoma"/>
              </a:rPr>
              <a:t>to</a:t>
            </a:r>
            <a:r>
              <a:rPr lang="en-GB" spc="-130" dirty="0">
                <a:latin typeface="Tahoma"/>
                <a:cs typeface="Tahoma"/>
              </a:rPr>
              <a:t> </a:t>
            </a:r>
            <a:r>
              <a:rPr lang="en-GB" spc="45" dirty="0">
                <a:latin typeface="Tahoma"/>
                <a:cs typeface="Tahoma"/>
              </a:rPr>
              <a:t>better</a:t>
            </a:r>
            <a:r>
              <a:rPr lang="en-GB" spc="-125" dirty="0">
                <a:latin typeface="Tahoma"/>
                <a:cs typeface="Tahoma"/>
              </a:rPr>
              <a:t> </a:t>
            </a:r>
            <a:r>
              <a:rPr lang="en-GB" spc="30" dirty="0">
                <a:latin typeface="Tahoma"/>
                <a:cs typeface="Tahoma"/>
              </a:rPr>
              <a:t>the</a:t>
            </a:r>
            <a:r>
              <a:rPr lang="en-GB" spc="-125" dirty="0">
                <a:latin typeface="Tahoma"/>
                <a:cs typeface="Tahoma"/>
              </a:rPr>
              <a:t> </a:t>
            </a:r>
            <a:r>
              <a:rPr lang="en-GB" spc="55" dirty="0">
                <a:latin typeface="Tahoma"/>
                <a:cs typeface="Tahoma"/>
              </a:rPr>
              <a:t>facilities</a:t>
            </a:r>
            <a:r>
              <a:rPr lang="en-GB" spc="-125" dirty="0">
                <a:latin typeface="Tahoma"/>
                <a:cs typeface="Tahoma"/>
              </a:rPr>
              <a:t> </a:t>
            </a:r>
            <a:r>
              <a:rPr lang="en-GB" spc="30" dirty="0" smtClean="0">
                <a:latin typeface="Tahoma"/>
                <a:cs typeface="Tahoma"/>
              </a:rPr>
              <a:t>provided.</a:t>
            </a:r>
            <a:endParaRPr lang="en-GB" spc="30" dirty="0">
              <a:latin typeface="Tahoma"/>
              <a:cs typeface="Tahoma"/>
            </a:endParaRPr>
          </a:p>
          <a:p>
            <a:pPr marL="12700" marR="5080" algn="just">
              <a:lnSpc>
                <a:spcPct val="116399"/>
              </a:lnSpc>
              <a:spcBef>
                <a:spcPts val="5"/>
              </a:spcBef>
            </a:pPr>
            <a:endParaRPr lang="en-GB" spc="10" dirty="0" smtClean="0">
              <a:latin typeface="Tahoma"/>
              <a:cs typeface="Tahoma"/>
            </a:endParaRPr>
          </a:p>
          <a:p>
            <a:pPr marL="12700" marR="5080" algn="just">
              <a:lnSpc>
                <a:spcPct val="116399"/>
              </a:lnSpc>
              <a:spcBef>
                <a:spcPts val="5"/>
              </a:spcBef>
            </a:pPr>
            <a:endParaRPr lang="en-GB" spc="1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893" y="2424454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28320" y="87350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468" y="4533900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28320" y="87350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468" y="6543675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33819" y="100355"/>
                </a:lnTo>
                <a:lnTo>
                  <a:pt x="333819" y="176212"/>
                </a:lnTo>
                <a:lnTo>
                  <a:pt x="325767" y="225971"/>
                </a:lnTo>
                <a:lnTo>
                  <a:pt x="303364" y="269227"/>
                </a:lnTo>
                <a:lnTo>
                  <a:pt x="269240" y="303364"/>
                </a:lnTo>
                <a:lnTo>
                  <a:pt x="225971" y="325767"/>
                </a:lnTo>
                <a:lnTo>
                  <a:pt x="176212" y="333806"/>
                </a:lnTo>
                <a:lnTo>
                  <a:pt x="126453" y="325767"/>
                </a:lnTo>
                <a:lnTo>
                  <a:pt x="83197" y="303364"/>
                </a:lnTo>
                <a:lnTo>
                  <a:pt x="49060" y="269227"/>
                </a:lnTo>
                <a:lnTo>
                  <a:pt x="26657" y="225971"/>
                </a:lnTo>
                <a:lnTo>
                  <a:pt x="18605" y="176212"/>
                </a:lnTo>
                <a:lnTo>
                  <a:pt x="26657" y="126441"/>
                </a:lnTo>
                <a:lnTo>
                  <a:pt x="49060" y="83185"/>
                </a:lnTo>
                <a:lnTo>
                  <a:pt x="83197" y="49047"/>
                </a:lnTo>
                <a:lnTo>
                  <a:pt x="126453" y="26644"/>
                </a:lnTo>
                <a:lnTo>
                  <a:pt x="176212" y="18605"/>
                </a:lnTo>
                <a:lnTo>
                  <a:pt x="225971" y="26644"/>
                </a:lnTo>
                <a:lnTo>
                  <a:pt x="269240" y="49047"/>
                </a:lnTo>
                <a:lnTo>
                  <a:pt x="303364" y="83185"/>
                </a:lnTo>
                <a:lnTo>
                  <a:pt x="325767" y="126441"/>
                </a:lnTo>
                <a:lnTo>
                  <a:pt x="333819" y="176212"/>
                </a:lnTo>
                <a:lnTo>
                  <a:pt x="333819" y="100355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468" y="8101647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38"/>
                </a:lnTo>
                <a:lnTo>
                  <a:pt x="333819" y="100368"/>
                </a:lnTo>
                <a:lnTo>
                  <a:pt x="333819" y="176212"/>
                </a:lnTo>
                <a:lnTo>
                  <a:pt x="325767" y="225983"/>
                </a:lnTo>
                <a:lnTo>
                  <a:pt x="303364" y="269240"/>
                </a:lnTo>
                <a:lnTo>
                  <a:pt x="269240" y="303377"/>
                </a:lnTo>
                <a:lnTo>
                  <a:pt x="225971" y="325767"/>
                </a:lnTo>
                <a:lnTo>
                  <a:pt x="176212" y="333819"/>
                </a:lnTo>
                <a:lnTo>
                  <a:pt x="126453" y="325767"/>
                </a:lnTo>
                <a:lnTo>
                  <a:pt x="83197" y="303377"/>
                </a:lnTo>
                <a:lnTo>
                  <a:pt x="49060" y="269240"/>
                </a:lnTo>
                <a:lnTo>
                  <a:pt x="26657" y="225983"/>
                </a:lnTo>
                <a:lnTo>
                  <a:pt x="18605" y="176212"/>
                </a:lnTo>
                <a:lnTo>
                  <a:pt x="26657" y="126453"/>
                </a:lnTo>
                <a:lnTo>
                  <a:pt x="49060" y="83197"/>
                </a:lnTo>
                <a:lnTo>
                  <a:pt x="83197" y="49060"/>
                </a:lnTo>
                <a:lnTo>
                  <a:pt x="126453" y="26657"/>
                </a:lnTo>
                <a:lnTo>
                  <a:pt x="176212" y="18605"/>
                </a:lnTo>
                <a:lnTo>
                  <a:pt x="225971" y="26657"/>
                </a:lnTo>
                <a:lnTo>
                  <a:pt x="269240" y="49060"/>
                </a:lnTo>
                <a:lnTo>
                  <a:pt x="303364" y="83197"/>
                </a:lnTo>
                <a:lnTo>
                  <a:pt x="325767" y="126453"/>
                </a:lnTo>
                <a:lnTo>
                  <a:pt x="333819" y="176212"/>
                </a:lnTo>
                <a:lnTo>
                  <a:pt x="333819" y="100368"/>
                </a:lnTo>
                <a:lnTo>
                  <a:pt x="300748" y="51689"/>
                </a:lnTo>
                <a:lnTo>
                  <a:pt x="265061" y="24104"/>
                </a:lnTo>
                <a:lnTo>
                  <a:pt x="222986" y="6311"/>
                </a:lnTo>
                <a:lnTo>
                  <a:pt x="176212" y="0"/>
                </a:lnTo>
                <a:lnTo>
                  <a:pt x="129438" y="6311"/>
                </a:lnTo>
                <a:lnTo>
                  <a:pt x="87363" y="24104"/>
                </a:lnTo>
                <a:lnTo>
                  <a:pt x="51689" y="51689"/>
                </a:lnTo>
                <a:lnTo>
                  <a:pt x="24104" y="87363"/>
                </a:lnTo>
                <a:lnTo>
                  <a:pt x="6311" y="129438"/>
                </a:lnTo>
                <a:lnTo>
                  <a:pt x="0" y="176212"/>
                </a:lnTo>
                <a:lnTo>
                  <a:pt x="6311" y="222999"/>
                </a:lnTo>
                <a:lnTo>
                  <a:pt x="24104" y="265074"/>
                </a:lnTo>
                <a:lnTo>
                  <a:pt x="51689" y="300748"/>
                </a:lnTo>
                <a:lnTo>
                  <a:pt x="87363" y="328333"/>
                </a:lnTo>
                <a:lnTo>
                  <a:pt x="129438" y="346125"/>
                </a:lnTo>
                <a:lnTo>
                  <a:pt x="176212" y="352425"/>
                </a:lnTo>
                <a:lnTo>
                  <a:pt x="222986" y="346125"/>
                </a:lnTo>
                <a:lnTo>
                  <a:pt x="265061" y="328333"/>
                </a:lnTo>
                <a:lnTo>
                  <a:pt x="300748" y="300748"/>
                </a:lnTo>
                <a:lnTo>
                  <a:pt x="328320" y="265074"/>
                </a:lnTo>
                <a:lnTo>
                  <a:pt x="346113" y="222999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6" y="57151"/>
            <a:ext cx="3019424" cy="142874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562100"/>
          </a:xfrm>
          <a:custGeom>
            <a:avLst/>
            <a:gdLst/>
            <a:ahLst/>
            <a:cxnLst/>
            <a:rect l="l" t="t" r="r" b="b"/>
            <a:pathLst>
              <a:path w="18288000" h="1562100">
                <a:moveTo>
                  <a:pt x="18287998" y="1562099"/>
                </a:moveTo>
                <a:lnTo>
                  <a:pt x="0" y="15620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562099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31796"/>
            <a:ext cx="18287999" cy="5552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17171" y="420851"/>
            <a:ext cx="765365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Introduction</a:t>
            </a:r>
            <a:r>
              <a:rPr sz="7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70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(2/2)</a:t>
            </a:r>
            <a:endParaRPr sz="70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lnSpc>
                <a:spcPct val="116399"/>
              </a:lnSpc>
              <a:spcBef>
                <a:spcPts val="95"/>
              </a:spcBef>
            </a:pPr>
            <a:r>
              <a:rPr spc="5" dirty="0">
                <a:latin typeface="Tahoma"/>
                <a:cs typeface="Tahoma"/>
              </a:rPr>
              <a:t>The </a:t>
            </a:r>
            <a:r>
              <a:rPr spc="35" dirty="0">
                <a:latin typeface="Tahoma"/>
                <a:cs typeface="Tahoma"/>
              </a:rPr>
              <a:t>implementation </a:t>
            </a:r>
            <a:r>
              <a:rPr spc="20" dirty="0">
                <a:latin typeface="Tahoma"/>
                <a:cs typeface="Tahoma"/>
              </a:rPr>
              <a:t>of </a:t>
            </a:r>
            <a:r>
              <a:rPr spc="-25" dirty="0">
                <a:latin typeface="Tahoma"/>
                <a:cs typeface="Tahoma"/>
              </a:rPr>
              <a:t>EHR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spc="60" dirty="0">
                <a:latin typeface="Tahoma"/>
                <a:cs typeface="Tahoma"/>
              </a:rPr>
              <a:t>started </a:t>
            </a:r>
            <a:r>
              <a:rPr spc="45" dirty="0">
                <a:latin typeface="Tahoma"/>
                <a:cs typeface="Tahoma"/>
              </a:rPr>
              <a:t>in </a:t>
            </a:r>
            <a:r>
              <a:rPr spc="30" dirty="0">
                <a:latin typeface="Tahoma"/>
                <a:cs typeface="Tahoma"/>
              </a:rPr>
              <a:t>the form </a:t>
            </a:r>
            <a:r>
              <a:rPr spc="20" dirty="0">
                <a:latin typeface="Tahoma"/>
                <a:cs typeface="Tahoma"/>
              </a:rPr>
              <a:t>of </a:t>
            </a:r>
            <a:r>
              <a:rPr spc="45" dirty="0">
                <a:latin typeface="Tahoma"/>
                <a:cs typeface="Tahoma"/>
              </a:rPr>
              <a:t>EMR(Electronic </a:t>
            </a:r>
            <a:r>
              <a:rPr spc="50" dirty="0">
                <a:latin typeface="Tahoma"/>
                <a:cs typeface="Tahoma"/>
              </a:rPr>
              <a:t>medical </a:t>
            </a:r>
            <a:r>
              <a:rPr spc="70" dirty="0">
                <a:latin typeface="Tahoma"/>
                <a:cs typeface="Tahoma"/>
              </a:rPr>
              <a:t>records) </a:t>
            </a:r>
            <a:r>
              <a:rPr spc="-90" dirty="0">
                <a:latin typeface="Tahoma"/>
                <a:cs typeface="Tahoma"/>
              </a:rPr>
              <a:t>.</a:t>
            </a:r>
            <a:r>
              <a:rPr spc="-8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EMR </a:t>
            </a:r>
            <a:r>
              <a:rPr dirty="0">
                <a:latin typeface="Tahoma"/>
                <a:cs typeface="Tahoma"/>
              </a:rPr>
              <a:t> </a:t>
            </a:r>
            <a:r>
              <a:rPr spc="50" dirty="0">
                <a:latin typeface="Tahoma"/>
                <a:cs typeface="Tahoma"/>
              </a:rPr>
              <a:t>although</a:t>
            </a:r>
            <a:r>
              <a:rPr spc="-130" dirty="0">
                <a:latin typeface="Tahoma"/>
                <a:cs typeface="Tahoma"/>
              </a:rPr>
              <a:t> </a:t>
            </a:r>
            <a:r>
              <a:rPr spc="50" dirty="0">
                <a:latin typeface="Tahoma"/>
                <a:cs typeface="Tahoma"/>
              </a:rPr>
              <a:t>used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50" dirty="0">
                <a:latin typeface="Tahoma"/>
                <a:cs typeface="Tahoma"/>
              </a:rPr>
              <a:t>synonymously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60" dirty="0">
                <a:latin typeface="Tahoma"/>
                <a:cs typeface="Tahoma"/>
              </a:rPr>
              <a:t>has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40" dirty="0">
                <a:latin typeface="Tahoma"/>
                <a:cs typeface="Tahoma"/>
              </a:rPr>
              <a:t>a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30" dirty="0">
                <a:latin typeface="Tahoma"/>
                <a:cs typeface="Tahoma"/>
              </a:rPr>
              <a:t>different</a:t>
            </a:r>
            <a:r>
              <a:rPr spc="-130" dirty="0">
                <a:latin typeface="Tahoma"/>
                <a:cs typeface="Tahoma"/>
              </a:rPr>
              <a:t> </a:t>
            </a:r>
            <a:r>
              <a:rPr spc="55" dirty="0">
                <a:latin typeface="Tahoma"/>
                <a:cs typeface="Tahoma"/>
              </a:rPr>
              <a:t>implication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40" dirty="0">
                <a:latin typeface="Tahoma"/>
                <a:cs typeface="Tahoma"/>
              </a:rPr>
              <a:t>than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-40" dirty="0">
                <a:latin typeface="Tahoma"/>
                <a:cs typeface="Tahoma"/>
              </a:rPr>
              <a:t>EHR.</a:t>
            </a:r>
          </a:p>
          <a:p>
            <a:pPr>
              <a:lnSpc>
                <a:spcPct val="100000"/>
              </a:lnSpc>
            </a:pPr>
            <a:endParaRPr sz="3900" dirty="0">
              <a:latin typeface="Tahoma"/>
              <a:cs typeface="Tahoma"/>
            </a:endParaRPr>
          </a:p>
          <a:p>
            <a:pPr marL="12700" marR="5080" algn="just">
              <a:lnSpc>
                <a:spcPct val="116399"/>
              </a:lnSpc>
              <a:spcBef>
                <a:spcPts val="3394"/>
              </a:spcBef>
            </a:pPr>
            <a:r>
              <a:rPr spc="90" dirty="0">
                <a:latin typeface="Tahoma"/>
                <a:cs typeface="Tahoma"/>
              </a:rPr>
              <a:t>A </a:t>
            </a:r>
            <a:r>
              <a:rPr spc="60" dirty="0">
                <a:latin typeface="Tahoma"/>
                <a:cs typeface="Tahoma"/>
              </a:rPr>
              <a:t>digital </a:t>
            </a:r>
            <a:r>
              <a:rPr spc="75" dirty="0">
                <a:latin typeface="Tahoma"/>
                <a:cs typeface="Tahoma"/>
              </a:rPr>
              <a:t>record </a:t>
            </a:r>
            <a:r>
              <a:rPr spc="45" dirty="0">
                <a:latin typeface="Tahoma"/>
                <a:cs typeface="Tahoma"/>
              </a:rPr>
              <a:t>in </a:t>
            </a:r>
            <a:r>
              <a:rPr spc="30" dirty="0">
                <a:latin typeface="Tahoma"/>
                <a:cs typeface="Tahoma"/>
              </a:rPr>
              <a:t>the </a:t>
            </a:r>
            <a:r>
              <a:rPr spc="50" dirty="0">
                <a:latin typeface="Tahoma"/>
                <a:cs typeface="Tahoma"/>
              </a:rPr>
              <a:t>database </a:t>
            </a:r>
            <a:r>
              <a:rPr spc="45" dirty="0">
                <a:latin typeface="Tahoma"/>
                <a:cs typeface="Tahoma"/>
              </a:rPr>
              <a:t>refers </a:t>
            </a:r>
            <a:r>
              <a:rPr spc="65" dirty="0">
                <a:latin typeface="Tahoma"/>
                <a:cs typeface="Tahoma"/>
              </a:rPr>
              <a:t>to </a:t>
            </a:r>
            <a:r>
              <a:rPr spc="35" dirty="0">
                <a:latin typeface="Tahoma"/>
                <a:cs typeface="Tahoma"/>
              </a:rPr>
              <a:t>an </a:t>
            </a:r>
            <a:r>
              <a:rPr spc="-5" dirty="0">
                <a:latin typeface="Tahoma"/>
                <a:cs typeface="Tahoma"/>
              </a:rPr>
              <a:t>EMR </a:t>
            </a:r>
            <a:r>
              <a:rPr spc="20" dirty="0">
                <a:latin typeface="Tahoma"/>
                <a:cs typeface="Tahoma"/>
              </a:rPr>
              <a:t>while </a:t>
            </a:r>
            <a:r>
              <a:rPr spc="40" dirty="0">
                <a:latin typeface="Tahoma"/>
                <a:cs typeface="Tahoma"/>
              </a:rPr>
              <a:t>health information </a:t>
            </a:r>
            <a:r>
              <a:rPr spc="65" dirty="0">
                <a:latin typeface="Tahoma"/>
                <a:cs typeface="Tahoma"/>
              </a:rPr>
              <a:t>recorded </a:t>
            </a:r>
            <a:r>
              <a:rPr spc="55" dirty="0">
                <a:latin typeface="Tahoma"/>
                <a:cs typeface="Tahoma"/>
              </a:rPr>
              <a:t>digitally </a:t>
            </a:r>
            <a:r>
              <a:rPr spc="60" dirty="0">
                <a:latin typeface="Tahoma"/>
                <a:cs typeface="Tahoma"/>
              </a:rPr>
              <a:t> </a:t>
            </a:r>
            <a:r>
              <a:rPr spc="45" dirty="0">
                <a:latin typeface="Tahoma"/>
                <a:cs typeface="Tahoma"/>
              </a:rPr>
              <a:t>refers</a:t>
            </a:r>
            <a:r>
              <a:rPr spc="-130" dirty="0">
                <a:latin typeface="Tahoma"/>
                <a:cs typeface="Tahoma"/>
              </a:rPr>
              <a:t> </a:t>
            </a:r>
            <a:r>
              <a:rPr spc="65" dirty="0">
                <a:latin typeface="Tahoma"/>
                <a:cs typeface="Tahoma"/>
              </a:rPr>
              <a:t>to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-40" dirty="0">
                <a:latin typeface="Tahoma"/>
                <a:cs typeface="Tahoma"/>
              </a:rPr>
              <a:t>EHR.</a:t>
            </a:r>
          </a:p>
          <a:p>
            <a:pPr>
              <a:lnSpc>
                <a:spcPct val="100000"/>
              </a:lnSpc>
            </a:pPr>
            <a:endParaRPr sz="3350" dirty="0">
              <a:latin typeface="Tahoma"/>
              <a:cs typeface="Tahoma"/>
            </a:endParaRPr>
          </a:p>
          <a:p>
            <a:pPr marL="12700" marR="10160" algn="just">
              <a:lnSpc>
                <a:spcPct val="116399"/>
              </a:lnSpc>
              <a:spcBef>
                <a:spcPts val="5"/>
              </a:spcBef>
            </a:pPr>
            <a:r>
              <a:rPr spc="-25" dirty="0">
                <a:latin typeface="Tahoma"/>
                <a:cs typeface="Tahoma"/>
              </a:rPr>
              <a:t>EHR </a:t>
            </a:r>
            <a:r>
              <a:rPr spc="60" dirty="0">
                <a:latin typeface="Tahoma"/>
                <a:cs typeface="Tahoma"/>
              </a:rPr>
              <a:t>can </a:t>
            </a:r>
            <a:r>
              <a:rPr spc="30" dirty="0">
                <a:latin typeface="Tahoma"/>
                <a:cs typeface="Tahoma"/>
              </a:rPr>
              <a:t>be </a:t>
            </a:r>
            <a:r>
              <a:rPr spc="50" dirty="0">
                <a:latin typeface="Tahoma"/>
                <a:cs typeface="Tahoma"/>
              </a:rPr>
              <a:t>regarded </a:t>
            </a:r>
            <a:r>
              <a:rPr spc="70" dirty="0">
                <a:latin typeface="Tahoma"/>
                <a:cs typeface="Tahoma"/>
              </a:rPr>
              <a:t>as </a:t>
            </a:r>
            <a:r>
              <a:rPr spc="40" dirty="0">
                <a:latin typeface="Tahoma"/>
                <a:cs typeface="Tahoma"/>
              </a:rPr>
              <a:t>a </a:t>
            </a:r>
            <a:r>
              <a:rPr spc="50" dirty="0">
                <a:latin typeface="Tahoma"/>
                <a:cs typeface="Tahoma"/>
              </a:rPr>
              <a:t>system </a:t>
            </a:r>
            <a:r>
              <a:rPr spc="45" dirty="0">
                <a:latin typeface="Tahoma"/>
                <a:cs typeface="Tahoma"/>
              </a:rPr>
              <a:t>that </a:t>
            </a:r>
            <a:r>
              <a:rPr spc="50" dirty="0">
                <a:latin typeface="Tahoma"/>
                <a:cs typeface="Tahoma"/>
              </a:rPr>
              <a:t>not </a:t>
            </a:r>
            <a:r>
              <a:rPr spc="35" dirty="0">
                <a:latin typeface="Tahoma"/>
                <a:cs typeface="Tahoma"/>
              </a:rPr>
              <a:t>just </a:t>
            </a:r>
            <a:r>
              <a:rPr spc="65" dirty="0">
                <a:latin typeface="Tahoma"/>
                <a:cs typeface="Tahoma"/>
              </a:rPr>
              <a:t>classifies </a:t>
            </a:r>
            <a:r>
              <a:rPr spc="45" dirty="0">
                <a:latin typeface="Tahoma"/>
                <a:cs typeface="Tahoma"/>
              </a:rPr>
              <a:t>people </a:t>
            </a:r>
            <a:r>
              <a:rPr spc="70" dirty="0">
                <a:latin typeface="Tahoma"/>
                <a:cs typeface="Tahoma"/>
              </a:rPr>
              <a:t>according </a:t>
            </a:r>
            <a:r>
              <a:rPr spc="65" dirty="0">
                <a:latin typeface="Tahoma"/>
                <a:cs typeface="Tahoma"/>
              </a:rPr>
              <a:t>to </a:t>
            </a:r>
            <a:r>
              <a:rPr spc="50" dirty="0">
                <a:latin typeface="Tahoma"/>
                <a:cs typeface="Tahoma"/>
              </a:rPr>
              <a:t>their </a:t>
            </a:r>
            <a:r>
              <a:rPr spc="60" dirty="0">
                <a:latin typeface="Tahoma"/>
                <a:cs typeface="Tahoma"/>
              </a:rPr>
              <a:t>diseases </a:t>
            </a:r>
            <a:r>
              <a:rPr spc="50" dirty="0">
                <a:latin typeface="Tahoma"/>
                <a:cs typeface="Tahoma"/>
              </a:rPr>
              <a:t>but </a:t>
            </a:r>
            <a:r>
              <a:rPr spc="55" dirty="0">
                <a:latin typeface="Tahoma"/>
                <a:cs typeface="Tahoma"/>
              </a:rPr>
              <a:t> </a:t>
            </a:r>
            <a:r>
              <a:rPr spc="70" dirty="0">
                <a:latin typeface="Tahoma"/>
                <a:cs typeface="Tahoma"/>
              </a:rPr>
              <a:t>also </a:t>
            </a:r>
            <a:r>
              <a:rPr spc="45" dirty="0">
                <a:latin typeface="Tahoma"/>
                <a:cs typeface="Tahoma"/>
              </a:rPr>
              <a:t>improves </a:t>
            </a:r>
            <a:r>
              <a:rPr spc="35" dirty="0">
                <a:latin typeface="Tahoma"/>
                <a:cs typeface="Tahoma"/>
              </a:rPr>
              <a:t>treatment </a:t>
            </a:r>
            <a:r>
              <a:rPr spc="60" dirty="0">
                <a:latin typeface="Tahoma"/>
                <a:cs typeface="Tahoma"/>
              </a:rPr>
              <a:t>protocols. </a:t>
            </a:r>
            <a:r>
              <a:rPr spc="35" dirty="0">
                <a:latin typeface="Tahoma"/>
                <a:cs typeface="Tahoma"/>
              </a:rPr>
              <a:t>It </a:t>
            </a:r>
            <a:r>
              <a:rPr spc="45" dirty="0">
                <a:latin typeface="Tahoma"/>
                <a:cs typeface="Tahoma"/>
              </a:rPr>
              <a:t>improves </a:t>
            </a:r>
            <a:r>
              <a:rPr spc="50" dirty="0">
                <a:latin typeface="Tahoma"/>
                <a:cs typeface="Tahoma"/>
              </a:rPr>
              <a:t>communication </a:t>
            </a:r>
            <a:r>
              <a:rPr spc="15" dirty="0">
                <a:latin typeface="Tahoma"/>
                <a:cs typeface="Tahoma"/>
              </a:rPr>
              <a:t>between </a:t>
            </a:r>
            <a:r>
              <a:rPr spc="30" dirty="0">
                <a:latin typeface="Tahoma"/>
                <a:cs typeface="Tahoma"/>
              </a:rPr>
              <a:t>the </a:t>
            </a:r>
            <a:r>
              <a:rPr spc="45" dirty="0">
                <a:latin typeface="Tahoma"/>
                <a:cs typeface="Tahoma"/>
              </a:rPr>
              <a:t>patient </a:t>
            </a:r>
            <a:r>
              <a:rPr spc="40" dirty="0">
                <a:latin typeface="Tahoma"/>
                <a:cs typeface="Tahoma"/>
              </a:rPr>
              <a:t>and </a:t>
            </a:r>
            <a:r>
              <a:rPr spc="80" dirty="0">
                <a:latin typeface="Tahoma"/>
                <a:cs typeface="Tahoma"/>
              </a:rPr>
              <a:t>doctors </a:t>
            </a:r>
            <a:r>
              <a:rPr spc="-894" dirty="0">
                <a:latin typeface="Tahoma"/>
                <a:cs typeface="Tahoma"/>
              </a:rPr>
              <a:t> </a:t>
            </a:r>
            <a:r>
              <a:rPr spc="70" dirty="0">
                <a:latin typeface="Tahoma"/>
                <a:cs typeface="Tahoma"/>
              </a:rPr>
              <a:t>as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25" dirty="0">
                <a:latin typeface="Tahoma"/>
                <a:cs typeface="Tahoma"/>
              </a:rPr>
              <a:t>well</a:t>
            </a:r>
            <a:r>
              <a:rPr spc="-130" dirty="0">
                <a:latin typeface="Tahoma"/>
                <a:cs typeface="Tahoma"/>
              </a:rPr>
              <a:t> </a:t>
            </a:r>
            <a:r>
              <a:rPr spc="35" dirty="0">
                <a:latin typeface="Tahoma"/>
                <a:cs typeface="Tahoma"/>
              </a:rPr>
              <a:t>keeping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45" dirty="0">
                <a:latin typeface="Tahoma"/>
                <a:cs typeface="Tahoma"/>
              </a:rPr>
              <a:t>in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35" dirty="0">
                <a:latin typeface="Tahoma"/>
                <a:cs typeface="Tahoma"/>
              </a:rPr>
              <a:t>mind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50" dirty="0">
                <a:latin typeface="Tahoma"/>
                <a:cs typeface="Tahoma"/>
              </a:rPr>
              <a:t>their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55" dirty="0">
                <a:latin typeface="Tahoma"/>
                <a:cs typeface="Tahoma"/>
              </a:rPr>
              <a:t>privacy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45" dirty="0">
                <a:latin typeface="Tahoma"/>
                <a:cs typeface="Tahoma"/>
              </a:rPr>
              <a:t>issues.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 dirty="0">
              <a:latin typeface="Tahoma"/>
              <a:cs typeface="Tahoma"/>
            </a:endParaRPr>
          </a:p>
          <a:p>
            <a:pPr marL="12700" marR="10795" algn="just">
              <a:lnSpc>
                <a:spcPct val="116399"/>
              </a:lnSpc>
            </a:pPr>
            <a:r>
              <a:rPr spc="60" dirty="0">
                <a:latin typeface="Tahoma"/>
                <a:cs typeface="Tahoma"/>
              </a:rPr>
              <a:t>An </a:t>
            </a:r>
            <a:r>
              <a:rPr spc="55" dirty="0">
                <a:latin typeface="Tahoma"/>
                <a:cs typeface="Tahoma"/>
              </a:rPr>
              <a:t>additional </a:t>
            </a:r>
            <a:r>
              <a:rPr spc="45" dirty="0">
                <a:latin typeface="Tahoma"/>
                <a:cs typeface="Tahoma"/>
              </a:rPr>
              <a:t>thing that </a:t>
            </a:r>
            <a:r>
              <a:rPr spc="35" dirty="0">
                <a:latin typeface="Tahoma"/>
                <a:cs typeface="Tahoma"/>
              </a:rPr>
              <a:t>an </a:t>
            </a:r>
            <a:r>
              <a:rPr spc="-25" dirty="0">
                <a:latin typeface="Tahoma"/>
                <a:cs typeface="Tahoma"/>
              </a:rPr>
              <a:t>EHR </a:t>
            </a:r>
            <a:r>
              <a:rPr spc="60" dirty="0">
                <a:latin typeface="Tahoma"/>
                <a:cs typeface="Tahoma"/>
              </a:rPr>
              <a:t>can do </a:t>
            </a:r>
            <a:r>
              <a:rPr spc="85" dirty="0">
                <a:latin typeface="Tahoma"/>
                <a:cs typeface="Tahoma"/>
              </a:rPr>
              <a:t>is </a:t>
            </a:r>
            <a:r>
              <a:rPr spc="65" dirty="0">
                <a:latin typeface="Tahoma"/>
                <a:cs typeface="Tahoma"/>
              </a:rPr>
              <a:t>store </a:t>
            </a:r>
            <a:r>
              <a:rPr spc="30" dirty="0">
                <a:latin typeface="Tahoma"/>
                <a:cs typeface="Tahoma"/>
              </a:rPr>
              <a:t>the </a:t>
            </a:r>
            <a:r>
              <a:rPr spc="55" dirty="0">
                <a:latin typeface="Tahoma"/>
                <a:cs typeface="Tahoma"/>
              </a:rPr>
              <a:t>pre </a:t>
            </a:r>
            <a:r>
              <a:rPr spc="35" dirty="0">
                <a:latin typeface="Tahoma"/>
                <a:cs typeface="Tahoma"/>
              </a:rPr>
              <a:t>treatment </a:t>
            </a:r>
            <a:r>
              <a:rPr spc="70" dirty="0">
                <a:latin typeface="Tahoma"/>
                <a:cs typeface="Tahoma"/>
              </a:rPr>
              <a:t>as </a:t>
            </a:r>
            <a:r>
              <a:rPr spc="25" dirty="0">
                <a:latin typeface="Tahoma"/>
                <a:cs typeface="Tahoma"/>
              </a:rPr>
              <a:t>well </a:t>
            </a:r>
            <a:r>
              <a:rPr spc="70" dirty="0">
                <a:latin typeface="Tahoma"/>
                <a:cs typeface="Tahoma"/>
              </a:rPr>
              <a:t>as post </a:t>
            </a:r>
            <a:r>
              <a:rPr spc="35" dirty="0">
                <a:latin typeface="Tahoma"/>
                <a:cs typeface="Tahoma"/>
              </a:rPr>
              <a:t>treatment </a:t>
            </a:r>
            <a:r>
              <a:rPr spc="40" dirty="0">
                <a:latin typeface="Tahoma"/>
                <a:cs typeface="Tahoma"/>
              </a:rPr>
              <a:t> </a:t>
            </a:r>
            <a:r>
              <a:rPr spc="65" dirty="0">
                <a:latin typeface="Tahoma"/>
                <a:cs typeface="Tahoma"/>
              </a:rPr>
              <a:t>conditions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of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spc="30" dirty="0">
                <a:latin typeface="Tahoma"/>
                <a:cs typeface="Tahoma"/>
              </a:rPr>
              <a:t>the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spc="50" dirty="0">
                <a:latin typeface="Tahoma"/>
                <a:cs typeface="Tahoma"/>
              </a:rPr>
              <a:t>patients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spc="35" dirty="0">
                <a:latin typeface="Tahoma"/>
                <a:cs typeface="Tahoma"/>
              </a:rPr>
              <a:t>which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60" dirty="0">
                <a:latin typeface="Tahoma"/>
                <a:cs typeface="Tahoma"/>
              </a:rPr>
              <a:t>can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spc="45" dirty="0">
                <a:latin typeface="Tahoma"/>
                <a:cs typeface="Tahoma"/>
              </a:rPr>
              <a:t>help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spc="45" dirty="0">
                <a:latin typeface="Tahoma"/>
                <a:cs typeface="Tahoma"/>
              </a:rPr>
              <a:t>in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spc="30" dirty="0">
                <a:latin typeface="Tahoma"/>
                <a:cs typeface="Tahoma"/>
              </a:rPr>
              <a:t>knowing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spc="30" dirty="0">
                <a:latin typeface="Tahoma"/>
                <a:cs typeface="Tahoma"/>
              </a:rPr>
              <a:t>the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lang="en-GB" spc="35" dirty="0" smtClean="0">
                <a:latin typeface="Tahoma"/>
                <a:cs typeface="Tahoma"/>
              </a:rPr>
              <a:t>efficiency</a:t>
            </a:r>
            <a:r>
              <a:rPr spc="-120" dirty="0" smtClean="0">
                <a:latin typeface="Tahoma"/>
                <a:cs typeface="Tahoma"/>
              </a:rPr>
              <a:t> </a:t>
            </a:r>
            <a:r>
              <a:rPr spc="20" dirty="0">
                <a:latin typeface="Tahoma"/>
                <a:cs typeface="Tahoma"/>
              </a:rPr>
              <a:t>of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spc="30" dirty="0">
                <a:latin typeface="Tahoma"/>
                <a:cs typeface="Tahoma"/>
              </a:rPr>
              <a:t>the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spc="35" dirty="0">
                <a:latin typeface="Tahoma"/>
                <a:cs typeface="Tahoma"/>
              </a:rPr>
              <a:t>treatment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spc="5" dirty="0">
                <a:latin typeface="Tahoma"/>
                <a:cs typeface="Tahoma"/>
              </a:rPr>
              <a:t>given.</a:t>
            </a:r>
          </a:p>
        </p:txBody>
      </p:sp>
      <p:sp>
        <p:nvSpPr>
          <p:cNvPr id="6" name="object 6"/>
          <p:cNvSpPr/>
          <p:nvPr/>
        </p:nvSpPr>
        <p:spPr>
          <a:xfrm>
            <a:off x="394893" y="2424454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28320" y="87350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468" y="4497831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28320" y="87350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468" y="6028283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25"/>
                </a:lnTo>
                <a:lnTo>
                  <a:pt x="333819" y="100355"/>
                </a:lnTo>
                <a:lnTo>
                  <a:pt x="333819" y="176212"/>
                </a:lnTo>
                <a:lnTo>
                  <a:pt x="325767" y="225971"/>
                </a:lnTo>
                <a:lnTo>
                  <a:pt x="303364" y="269227"/>
                </a:lnTo>
                <a:lnTo>
                  <a:pt x="269240" y="303364"/>
                </a:lnTo>
                <a:lnTo>
                  <a:pt x="225971" y="325767"/>
                </a:lnTo>
                <a:lnTo>
                  <a:pt x="176212" y="333806"/>
                </a:lnTo>
                <a:lnTo>
                  <a:pt x="126453" y="325767"/>
                </a:lnTo>
                <a:lnTo>
                  <a:pt x="83197" y="303364"/>
                </a:lnTo>
                <a:lnTo>
                  <a:pt x="49060" y="269227"/>
                </a:lnTo>
                <a:lnTo>
                  <a:pt x="26657" y="225971"/>
                </a:lnTo>
                <a:lnTo>
                  <a:pt x="18605" y="176212"/>
                </a:lnTo>
                <a:lnTo>
                  <a:pt x="26657" y="126441"/>
                </a:lnTo>
                <a:lnTo>
                  <a:pt x="49060" y="83185"/>
                </a:lnTo>
                <a:lnTo>
                  <a:pt x="83197" y="49047"/>
                </a:lnTo>
                <a:lnTo>
                  <a:pt x="126453" y="26644"/>
                </a:lnTo>
                <a:lnTo>
                  <a:pt x="176212" y="18605"/>
                </a:lnTo>
                <a:lnTo>
                  <a:pt x="225971" y="26644"/>
                </a:lnTo>
                <a:lnTo>
                  <a:pt x="269240" y="49047"/>
                </a:lnTo>
                <a:lnTo>
                  <a:pt x="303364" y="83185"/>
                </a:lnTo>
                <a:lnTo>
                  <a:pt x="325767" y="126441"/>
                </a:lnTo>
                <a:lnTo>
                  <a:pt x="333819" y="176212"/>
                </a:lnTo>
                <a:lnTo>
                  <a:pt x="333819" y="100355"/>
                </a:lnTo>
                <a:lnTo>
                  <a:pt x="300748" y="51676"/>
                </a:lnTo>
                <a:lnTo>
                  <a:pt x="265061" y="24091"/>
                </a:lnTo>
                <a:lnTo>
                  <a:pt x="222986" y="6299"/>
                </a:lnTo>
                <a:lnTo>
                  <a:pt x="176212" y="0"/>
                </a:lnTo>
                <a:lnTo>
                  <a:pt x="129438" y="6299"/>
                </a:lnTo>
                <a:lnTo>
                  <a:pt x="87363" y="24091"/>
                </a:lnTo>
                <a:lnTo>
                  <a:pt x="51689" y="51676"/>
                </a:lnTo>
                <a:lnTo>
                  <a:pt x="24104" y="87350"/>
                </a:lnTo>
                <a:lnTo>
                  <a:pt x="6311" y="129425"/>
                </a:lnTo>
                <a:lnTo>
                  <a:pt x="0" y="176212"/>
                </a:lnTo>
                <a:lnTo>
                  <a:pt x="6311" y="222986"/>
                </a:lnTo>
                <a:lnTo>
                  <a:pt x="24104" y="265061"/>
                </a:lnTo>
                <a:lnTo>
                  <a:pt x="51689" y="300736"/>
                </a:lnTo>
                <a:lnTo>
                  <a:pt x="87363" y="328320"/>
                </a:lnTo>
                <a:lnTo>
                  <a:pt x="129438" y="346113"/>
                </a:lnTo>
                <a:lnTo>
                  <a:pt x="176212" y="352425"/>
                </a:lnTo>
                <a:lnTo>
                  <a:pt x="222986" y="346113"/>
                </a:lnTo>
                <a:lnTo>
                  <a:pt x="265061" y="328320"/>
                </a:lnTo>
                <a:lnTo>
                  <a:pt x="300748" y="300736"/>
                </a:lnTo>
                <a:lnTo>
                  <a:pt x="328320" y="265061"/>
                </a:lnTo>
                <a:lnTo>
                  <a:pt x="346113" y="222986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468" y="8101647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352425" y="176212"/>
                </a:moveTo>
                <a:lnTo>
                  <a:pt x="346113" y="129438"/>
                </a:lnTo>
                <a:lnTo>
                  <a:pt x="333819" y="100368"/>
                </a:lnTo>
                <a:lnTo>
                  <a:pt x="333819" y="176212"/>
                </a:lnTo>
                <a:lnTo>
                  <a:pt x="325767" y="225983"/>
                </a:lnTo>
                <a:lnTo>
                  <a:pt x="303364" y="269240"/>
                </a:lnTo>
                <a:lnTo>
                  <a:pt x="269240" y="303377"/>
                </a:lnTo>
                <a:lnTo>
                  <a:pt x="225971" y="325780"/>
                </a:lnTo>
                <a:lnTo>
                  <a:pt x="176212" y="333819"/>
                </a:lnTo>
                <a:lnTo>
                  <a:pt x="126453" y="325780"/>
                </a:lnTo>
                <a:lnTo>
                  <a:pt x="83197" y="303377"/>
                </a:lnTo>
                <a:lnTo>
                  <a:pt x="49060" y="269240"/>
                </a:lnTo>
                <a:lnTo>
                  <a:pt x="26657" y="225983"/>
                </a:lnTo>
                <a:lnTo>
                  <a:pt x="18605" y="176212"/>
                </a:lnTo>
                <a:lnTo>
                  <a:pt x="26657" y="126453"/>
                </a:lnTo>
                <a:lnTo>
                  <a:pt x="49060" y="83197"/>
                </a:lnTo>
                <a:lnTo>
                  <a:pt x="83197" y="49060"/>
                </a:lnTo>
                <a:lnTo>
                  <a:pt x="126453" y="26657"/>
                </a:lnTo>
                <a:lnTo>
                  <a:pt x="176212" y="18618"/>
                </a:lnTo>
                <a:lnTo>
                  <a:pt x="225971" y="26657"/>
                </a:lnTo>
                <a:lnTo>
                  <a:pt x="269240" y="49060"/>
                </a:lnTo>
                <a:lnTo>
                  <a:pt x="303364" y="83197"/>
                </a:lnTo>
                <a:lnTo>
                  <a:pt x="325767" y="126453"/>
                </a:lnTo>
                <a:lnTo>
                  <a:pt x="333819" y="176212"/>
                </a:lnTo>
                <a:lnTo>
                  <a:pt x="333819" y="100368"/>
                </a:lnTo>
                <a:lnTo>
                  <a:pt x="300748" y="51689"/>
                </a:lnTo>
                <a:lnTo>
                  <a:pt x="265061" y="24104"/>
                </a:lnTo>
                <a:lnTo>
                  <a:pt x="222986" y="6311"/>
                </a:lnTo>
                <a:lnTo>
                  <a:pt x="176212" y="0"/>
                </a:lnTo>
                <a:lnTo>
                  <a:pt x="129438" y="6311"/>
                </a:lnTo>
                <a:lnTo>
                  <a:pt x="87363" y="24104"/>
                </a:lnTo>
                <a:lnTo>
                  <a:pt x="51689" y="51689"/>
                </a:lnTo>
                <a:lnTo>
                  <a:pt x="24104" y="87363"/>
                </a:lnTo>
                <a:lnTo>
                  <a:pt x="6311" y="129438"/>
                </a:lnTo>
                <a:lnTo>
                  <a:pt x="0" y="176212"/>
                </a:lnTo>
                <a:lnTo>
                  <a:pt x="6311" y="222999"/>
                </a:lnTo>
                <a:lnTo>
                  <a:pt x="24104" y="265074"/>
                </a:lnTo>
                <a:lnTo>
                  <a:pt x="51689" y="300748"/>
                </a:lnTo>
                <a:lnTo>
                  <a:pt x="87363" y="328333"/>
                </a:lnTo>
                <a:lnTo>
                  <a:pt x="129438" y="346125"/>
                </a:lnTo>
                <a:lnTo>
                  <a:pt x="176212" y="352425"/>
                </a:lnTo>
                <a:lnTo>
                  <a:pt x="222986" y="346125"/>
                </a:lnTo>
                <a:lnTo>
                  <a:pt x="265061" y="328333"/>
                </a:lnTo>
                <a:lnTo>
                  <a:pt x="300748" y="300748"/>
                </a:lnTo>
                <a:lnTo>
                  <a:pt x="328320" y="265074"/>
                </a:lnTo>
                <a:lnTo>
                  <a:pt x="346113" y="222999"/>
                </a:lnTo>
                <a:lnTo>
                  <a:pt x="352425" y="176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6" y="57151"/>
            <a:ext cx="3019424" cy="142874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048500" cy="10287000"/>
          </a:xfrm>
          <a:custGeom>
            <a:avLst/>
            <a:gdLst/>
            <a:ahLst/>
            <a:cxnLst/>
            <a:rect l="l" t="t" r="r" b="b"/>
            <a:pathLst>
              <a:path w="7048500" h="10287000">
                <a:moveTo>
                  <a:pt x="70484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048499" y="0"/>
                </a:lnTo>
                <a:lnTo>
                  <a:pt x="7048499" y="10286999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6000" y="3050978"/>
            <a:ext cx="5187950" cy="324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sz="7000" spc="-915" dirty="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sz="7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70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7000" spc="-415" dirty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700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7000" spc="-459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700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7000" spc="-409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700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7000" spc="-434" dirty="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sz="70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y  </a:t>
            </a:r>
            <a:r>
              <a:rPr sz="7000" spc="-395" dirty="0">
                <a:solidFill>
                  <a:srgbClr val="FFFFFF"/>
                </a:solidFill>
                <a:latin typeface="Lucida Sans Unicode"/>
                <a:cs typeface="Lucida Sans Unicode"/>
              </a:rPr>
              <a:t>(1/2)</a:t>
            </a:r>
            <a:endParaRPr sz="7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005"/>
              </a:spcBef>
            </a:pPr>
            <a:r>
              <a:rPr lang="en-GB" sz="3500" spc="-20" dirty="0" smtClean="0">
                <a:solidFill>
                  <a:srgbClr val="FFFFFF"/>
                </a:solidFill>
                <a:latin typeface="Lucida Sans Unicode"/>
                <a:cs typeface="Lucida Sans Unicode"/>
              </a:rPr>
              <a:t>Structural Approach</a:t>
            </a:r>
            <a:endParaRPr sz="3500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2559" y="786449"/>
            <a:ext cx="161925" cy="1619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20710" y="481255"/>
            <a:ext cx="8458200" cy="25340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160" algn="just">
              <a:lnSpc>
                <a:spcPct val="117800"/>
              </a:lnSpc>
              <a:spcBef>
                <a:spcPts val="90"/>
              </a:spcBef>
              <a:tabLst>
                <a:tab pos="1156335" algn="l"/>
                <a:tab pos="2666365" algn="l"/>
                <a:tab pos="4605655" algn="l"/>
                <a:tab pos="5279390" algn="l"/>
              </a:tabLst>
            </a:pPr>
            <a:r>
              <a:rPr sz="3450" spc="-390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	</a:t>
            </a:r>
            <a:r>
              <a:rPr sz="3450" spc="-310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	</a:t>
            </a:r>
            <a:r>
              <a:rPr sz="3450" spc="-270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Design-</a:t>
            </a:r>
            <a:r>
              <a:rPr sz="3450" spc="-270" dirty="0">
                <a:latin typeface="Arial Black"/>
                <a:cs typeface="Arial Black"/>
              </a:rPr>
              <a:t>	</a:t>
            </a:r>
            <a:r>
              <a:rPr sz="3450" spc="120" dirty="0">
                <a:latin typeface="Tahoma"/>
                <a:cs typeface="Tahoma"/>
              </a:rPr>
              <a:t>A	</a:t>
            </a:r>
            <a:r>
              <a:rPr sz="3450" spc="105" dirty="0">
                <a:latin typeface="Tahoma"/>
                <a:cs typeface="Tahoma"/>
              </a:rPr>
              <a:t>Cross-Sectional </a:t>
            </a:r>
            <a:r>
              <a:rPr sz="3450" spc="-1065" dirty="0">
                <a:latin typeface="Tahoma"/>
                <a:cs typeface="Tahoma"/>
              </a:rPr>
              <a:t> </a:t>
            </a:r>
            <a:r>
              <a:rPr sz="3450" spc="55" dirty="0">
                <a:latin typeface="Tahoma"/>
                <a:cs typeface="Tahoma"/>
              </a:rPr>
              <a:t>Descriptive</a:t>
            </a:r>
            <a:r>
              <a:rPr sz="3450" spc="-145" dirty="0">
                <a:latin typeface="Tahoma"/>
                <a:cs typeface="Tahoma"/>
              </a:rPr>
              <a:t> </a:t>
            </a:r>
            <a:r>
              <a:rPr sz="3450" spc="80" dirty="0">
                <a:latin typeface="Tahoma"/>
                <a:cs typeface="Tahoma"/>
              </a:rPr>
              <a:t>study</a:t>
            </a:r>
            <a:endParaRPr sz="3450" dirty="0">
              <a:latin typeface="Tahoma"/>
              <a:cs typeface="Tahoma"/>
            </a:endParaRPr>
          </a:p>
          <a:p>
            <a:pPr marL="12700" marR="5080" algn="just">
              <a:lnSpc>
                <a:spcPts val="4880"/>
              </a:lnSpc>
              <a:spcBef>
                <a:spcPts val="95"/>
              </a:spcBef>
              <a:tabLst>
                <a:tab pos="1560195" algn="l"/>
                <a:tab pos="3576954" algn="l"/>
                <a:tab pos="6252210" algn="l"/>
              </a:tabLst>
            </a:pPr>
            <a:r>
              <a:rPr sz="3450" spc="-409" dirty="0">
                <a:latin typeface="Arial Rounded MT Bold" panose="020F0704030504030204" pitchFamily="34" charset="0"/>
                <a:cs typeface="Arial Black"/>
              </a:rPr>
              <a:t>S</a:t>
            </a:r>
            <a:r>
              <a:rPr sz="3450" spc="-290" dirty="0">
                <a:latin typeface="Arial Rounded MT Bold" panose="020F0704030504030204" pitchFamily="34" charset="0"/>
                <a:cs typeface="Arial Black"/>
              </a:rPr>
              <a:t>t</a:t>
            </a:r>
            <a:r>
              <a:rPr sz="3450" spc="-285" dirty="0">
                <a:latin typeface="Arial Rounded MT Bold" panose="020F0704030504030204" pitchFamily="34" charset="0"/>
                <a:cs typeface="Arial Black"/>
              </a:rPr>
              <a:t>u</a:t>
            </a:r>
            <a:r>
              <a:rPr sz="3450" spc="-275" dirty="0">
                <a:latin typeface="Arial Rounded MT Bold" panose="020F0704030504030204" pitchFamily="34" charset="0"/>
                <a:cs typeface="Arial Black"/>
              </a:rPr>
              <a:t>d</a:t>
            </a:r>
            <a:r>
              <a:rPr sz="3450" spc="-300" dirty="0">
                <a:latin typeface="Arial Rounded MT Bold" panose="020F0704030504030204" pitchFamily="34" charset="0"/>
                <a:cs typeface="Arial Black"/>
              </a:rPr>
              <a:t>y</a:t>
            </a:r>
            <a:r>
              <a:rPr sz="3450" dirty="0">
                <a:latin typeface="Arial Rounded MT Bold" panose="020F0704030504030204" pitchFamily="34" charset="0"/>
                <a:cs typeface="Arial Black"/>
              </a:rPr>
              <a:t>	</a:t>
            </a:r>
            <a:r>
              <a:rPr sz="3450" spc="-409" dirty="0">
                <a:latin typeface="Arial Rounded MT Bold" panose="020F0704030504030204" pitchFamily="34" charset="0"/>
                <a:cs typeface="Arial Black"/>
              </a:rPr>
              <a:t>S</a:t>
            </a:r>
            <a:r>
              <a:rPr sz="3450" spc="-415" dirty="0">
                <a:latin typeface="Arial Rounded MT Bold" panose="020F0704030504030204" pitchFamily="34" charset="0"/>
                <a:cs typeface="Arial Black"/>
              </a:rPr>
              <a:t>e</a:t>
            </a:r>
            <a:r>
              <a:rPr sz="3450" spc="-290" dirty="0">
                <a:latin typeface="Arial Rounded MT Bold" panose="020F0704030504030204" pitchFamily="34" charset="0"/>
                <a:cs typeface="Arial Black"/>
              </a:rPr>
              <a:t>tt</a:t>
            </a:r>
            <a:r>
              <a:rPr sz="3450" spc="-254" dirty="0">
                <a:latin typeface="Arial Rounded MT Bold" panose="020F0704030504030204" pitchFamily="34" charset="0"/>
                <a:cs typeface="Arial Black"/>
              </a:rPr>
              <a:t>i</a:t>
            </a:r>
            <a:r>
              <a:rPr sz="3450" spc="-285" dirty="0">
                <a:latin typeface="Arial Rounded MT Bold" panose="020F0704030504030204" pitchFamily="34" charset="0"/>
                <a:cs typeface="Arial Black"/>
              </a:rPr>
              <a:t>n</a:t>
            </a:r>
            <a:r>
              <a:rPr sz="3450" spc="-275" dirty="0">
                <a:latin typeface="Arial Rounded MT Bold" panose="020F0704030504030204" pitchFamily="34" charset="0"/>
                <a:cs typeface="Arial Black"/>
              </a:rPr>
              <a:t>g</a:t>
            </a:r>
            <a:r>
              <a:rPr sz="3450" spc="220" dirty="0">
                <a:latin typeface="Arial Rounded MT Bold" panose="020F0704030504030204" pitchFamily="34" charset="0"/>
                <a:cs typeface="Arial Black"/>
              </a:rPr>
              <a:t>-</a:t>
            </a:r>
            <a:r>
              <a:rPr sz="3450" dirty="0">
                <a:latin typeface="Arial Black"/>
                <a:cs typeface="Arial Black"/>
              </a:rPr>
              <a:t>	</a:t>
            </a:r>
            <a:r>
              <a:rPr sz="3450" spc="-15" dirty="0">
                <a:latin typeface="Tahoma"/>
                <a:cs typeface="Tahoma"/>
              </a:rPr>
              <a:t>H</a:t>
            </a:r>
            <a:r>
              <a:rPr sz="3450" spc="45" dirty="0">
                <a:latin typeface="Tahoma"/>
                <a:cs typeface="Tahoma"/>
              </a:rPr>
              <a:t>y</a:t>
            </a:r>
            <a:r>
              <a:rPr sz="3450" spc="85" dirty="0">
                <a:latin typeface="Tahoma"/>
                <a:cs typeface="Tahoma"/>
              </a:rPr>
              <a:t>d</a:t>
            </a:r>
            <a:r>
              <a:rPr sz="3450" spc="15" dirty="0">
                <a:latin typeface="Tahoma"/>
                <a:cs typeface="Tahoma"/>
              </a:rPr>
              <a:t>e</a:t>
            </a:r>
            <a:r>
              <a:rPr sz="3450" spc="130" dirty="0">
                <a:latin typeface="Tahoma"/>
                <a:cs typeface="Tahoma"/>
              </a:rPr>
              <a:t>r</a:t>
            </a:r>
            <a:r>
              <a:rPr sz="3450" spc="55" dirty="0">
                <a:latin typeface="Tahoma"/>
                <a:cs typeface="Tahoma"/>
              </a:rPr>
              <a:t>a</a:t>
            </a:r>
            <a:r>
              <a:rPr sz="3450" spc="85" dirty="0">
                <a:latin typeface="Tahoma"/>
                <a:cs typeface="Tahoma"/>
              </a:rPr>
              <a:t>b</a:t>
            </a:r>
            <a:r>
              <a:rPr sz="3450" spc="55" dirty="0">
                <a:latin typeface="Tahoma"/>
                <a:cs typeface="Tahoma"/>
              </a:rPr>
              <a:t>a</a:t>
            </a:r>
            <a:r>
              <a:rPr sz="3450" spc="85" dirty="0">
                <a:latin typeface="Tahoma"/>
                <a:cs typeface="Tahoma"/>
              </a:rPr>
              <a:t>d</a:t>
            </a:r>
            <a:r>
              <a:rPr sz="3450" spc="-105" dirty="0">
                <a:latin typeface="Tahoma"/>
                <a:cs typeface="Tahoma"/>
              </a:rPr>
              <a:t>,</a:t>
            </a:r>
            <a:r>
              <a:rPr sz="3450" dirty="0">
                <a:latin typeface="Tahoma"/>
                <a:cs typeface="Tahoma"/>
              </a:rPr>
              <a:t>	</a:t>
            </a:r>
            <a:r>
              <a:rPr sz="3450" spc="-10" dirty="0">
                <a:latin typeface="Tahoma"/>
                <a:cs typeface="Tahoma"/>
              </a:rPr>
              <a:t>T</a:t>
            </a:r>
            <a:r>
              <a:rPr sz="3450" spc="15" dirty="0">
                <a:latin typeface="Tahoma"/>
                <a:cs typeface="Tahoma"/>
              </a:rPr>
              <a:t>e</a:t>
            </a:r>
            <a:r>
              <a:rPr sz="3450" spc="105" dirty="0">
                <a:latin typeface="Tahoma"/>
                <a:cs typeface="Tahoma"/>
              </a:rPr>
              <a:t>l</a:t>
            </a:r>
            <a:r>
              <a:rPr sz="3450" spc="55" dirty="0">
                <a:latin typeface="Tahoma"/>
                <a:cs typeface="Tahoma"/>
              </a:rPr>
              <a:t>a</a:t>
            </a:r>
            <a:r>
              <a:rPr sz="3450" spc="50" dirty="0">
                <a:latin typeface="Tahoma"/>
                <a:cs typeface="Tahoma"/>
              </a:rPr>
              <a:t>n</a:t>
            </a:r>
            <a:r>
              <a:rPr sz="3450" spc="85" dirty="0">
                <a:latin typeface="Tahoma"/>
                <a:cs typeface="Tahoma"/>
              </a:rPr>
              <a:t>g</a:t>
            </a:r>
            <a:r>
              <a:rPr sz="3450" spc="55" dirty="0">
                <a:latin typeface="Tahoma"/>
                <a:cs typeface="Tahoma"/>
              </a:rPr>
              <a:t>a</a:t>
            </a:r>
            <a:r>
              <a:rPr sz="3450" spc="50" dirty="0">
                <a:latin typeface="Tahoma"/>
                <a:cs typeface="Tahoma"/>
              </a:rPr>
              <a:t>n</a:t>
            </a:r>
            <a:r>
              <a:rPr sz="3450" spc="55" dirty="0">
                <a:latin typeface="Tahoma"/>
                <a:cs typeface="Tahoma"/>
              </a:rPr>
              <a:t>a</a:t>
            </a:r>
            <a:r>
              <a:rPr sz="3450" spc="-105" dirty="0">
                <a:latin typeface="Tahoma"/>
                <a:cs typeface="Tahoma"/>
              </a:rPr>
              <a:t>,  </a:t>
            </a:r>
            <a:r>
              <a:rPr sz="3450" spc="55" dirty="0">
                <a:latin typeface="Tahoma"/>
                <a:cs typeface="Tahoma"/>
              </a:rPr>
              <a:t>India</a:t>
            </a:r>
            <a:endParaRPr sz="345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2559" y="2024699"/>
            <a:ext cx="161925" cy="1619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2559" y="3262949"/>
            <a:ext cx="161925" cy="1619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20710" y="2957755"/>
            <a:ext cx="8459470" cy="11987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1445" marR="5080" indent="-119380">
              <a:lnSpc>
                <a:spcPct val="117800"/>
              </a:lnSpc>
              <a:spcBef>
                <a:spcPts val="90"/>
              </a:spcBef>
              <a:tabLst>
                <a:tab pos="1974850" algn="l"/>
                <a:tab pos="2588895" algn="l"/>
                <a:tab pos="3465195" algn="l"/>
                <a:tab pos="4991735" algn="l"/>
                <a:tab pos="5868035" algn="l"/>
                <a:tab pos="6905625" algn="l"/>
                <a:tab pos="7544434" algn="l"/>
              </a:tabLst>
            </a:pPr>
            <a:r>
              <a:rPr sz="3450" spc="-475" dirty="0">
                <a:latin typeface="Arial Rounded MT Bold" panose="020F0704030504030204" pitchFamily="34" charset="0"/>
                <a:cs typeface="Arial Black"/>
              </a:rPr>
              <a:t>D</a:t>
            </a:r>
            <a:r>
              <a:rPr sz="3450" spc="-285" dirty="0">
                <a:latin typeface="Arial Rounded MT Bold" panose="020F0704030504030204" pitchFamily="34" charset="0"/>
                <a:cs typeface="Arial Black"/>
              </a:rPr>
              <a:t>u</a:t>
            </a:r>
            <a:r>
              <a:rPr sz="3450" spc="-135" dirty="0">
                <a:latin typeface="Arial Rounded MT Bold" panose="020F0704030504030204" pitchFamily="34" charset="0"/>
                <a:cs typeface="Arial Black"/>
              </a:rPr>
              <a:t>r</a:t>
            </a:r>
            <a:r>
              <a:rPr sz="3450" spc="-405" dirty="0">
                <a:latin typeface="Arial Rounded MT Bold" panose="020F0704030504030204" pitchFamily="34" charset="0"/>
                <a:cs typeface="Arial Black"/>
              </a:rPr>
              <a:t>a</a:t>
            </a:r>
            <a:r>
              <a:rPr sz="3450" spc="-290" dirty="0">
                <a:latin typeface="Arial Rounded MT Bold" panose="020F0704030504030204" pitchFamily="34" charset="0"/>
                <a:cs typeface="Arial Black"/>
              </a:rPr>
              <a:t>t</a:t>
            </a:r>
            <a:r>
              <a:rPr sz="3450" spc="-254" dirty="0">
                <a:latin typeface="Arial Rounded MT Bold" panose="020F0704030504030204" pitchFamily="34" charset="0"/>
                <a:cs typeface="Arial Black"/>
              </a:rPr>
              <a:t>i</a:t>
            </a:r>
            <a:r>
              <a:rPr sz="3450" spc="-310" dirty="0">
                <a:latin typeface="Arial Rounded MT Bold" panose="020F0704030504030204" pitchFamily="34" charset="0"/>
                <a:cs typeface="Arial Black"/>
              </a:rPr>
              <a:t>o</a:t>
            </a:r>
            <a:r>
              <a:rPr sz="3450" spc="-280" dirty="0">
                <a:latin typeface="Arial Rounded MT Bold" panose="020F0704030504030204" pitchFamily="34" charset="0"/>
                <a:cs typeface="Arial Black"/>
              </a:rPr>
              <a:t>n</a:t>
            </a:r>
            <a:r>
              <a:rPr sz="3450" dirty="0">
                <a:latin typeface="Arial Rounded MT Bold" panose="020F0704030504030204" pitchFamily="34" charset="0"/>
                <a:cs typeface="Arial Black"/>
              </a:rPr>
              <a:t>	</a:t>
            </a:r>
            <a:r>
              <a:rPr sz="3450" spc="-310" dirty="0">
                <a:latin typeface="Arial Rounded MT Bold" panose="020F0704030504030204" pitchFamily="34" charset="0"/>
                <a:cs typeface="Arial Black"/>
              </a:rPr>
              <a:t>o</a:t>
            </a:r>
            <a:r>
              <a:rPr sz="3450" spc="-250" dirty="0">
                <a:latin typeface="Arial Rounded MT Bold" panose="020F0704030504030204" pitchFamily="34" charset="0"/>
                <a:cs typeface="Arial Black"/>
              </a:rPr>
              <a:t>f</a:t>
            </a:r>
            <a:r>
              <a:rPr sz="3450" dirty="0">
                <a:latin typeface="Arial Rounded MT Bold" panose="020F0704030504030204" pitchFamily="34" charset="0"/>
                <a:cs typeface="Arial Black"/>
              </a:rPr>
              <a:t>	</a:t>
            </a:r>
            <a:r>
              <a:rPr sz="3450" spc="-290" dirty="0">
                <a:latin typeface="Arial Rounded MT Bold" panose="020F0704030504030204" pitchFamily="34" charset="0"/>
                <a:cs typeface="Arial Black"/>
              </a:rPr>
              <a:t>t</a:t>
            </a:r>
            <a:r>
              <a:rPr sz="3450" spc="-285" dirty="0">
                <a:latin typeface="Arial Rounded MT Bold" panose="020F0704030504030204" pitchFamily="34" charset="0"/>
                <a:cs typeface="Arial Black"/>
              </a:rPr>
              <a:t>h</a:t>
            </a:r>
            <a:r>
              <a:rPr sz="3450" spc="-409" dirty="0">
                <a:latin typeface="Arial Rounded MT Bold" panose="020F0704030504030204" pitchFamily="34" charset="0"/>
                <a:cs typeface="Arial Black"/>
              </a:rPr>
              <a:t>e</a:t>
            </a:r>
            <a:r>
              <a:rPr sz="3450" dirty="0">
                <a:latin typeface="Arial Rounded MT Bold" panose="020F0704030504030204" pitchFamily="34" charset="0"/>
                <a:cs typeface="Arial Black"/>
              </a:rPr>
              <a:t>	</a:t>
            </a:r>
            <a:r>
              <a:rPr sz="3450" spc="-400" dirty="0">
                <a:latin typeface="Arial Rounded MT Bold" panose="020F0704030504030204" pitchFamily="34" charset="0"/>
                <a:cs typeface="Arial Black"/>
              </a:rPr>
              <a:t>s</a:t>
            </a:r>
            <a:r>
              <a:rPr sz="3450" spc="-290" dirty="0">
                <a:latin typeface="Arial Rounded MT Bold" panose="020F0704030504030204" pitchFamily="34" charset="0"/>
                <a:cs typeface="Arial Black"/>
              </a:rPr>
              <a:t>t</a:t>
            </a:r>
            <a:r>
              <a:rPr sz="3450" spc="-285" dirty="0">
                <a:latin typeface="Arial Rounded MT Bold" panose="020F0704030504030204" pitchFamily="34" charset="0"/>
                <a:cs typeface="Arial Black"/>
              </a:rPr>
              <a:t>u</a:t>
            </a:r>
            <a:r>
              <a:rPr sz="3450" spc="-275" dirty="0">
                <a:latin typeface="Arial Rounded MT Bold" panose="020F0704030504030204" pitchFamily="34" charset="0"/>
                <a:cs typeface="Arial Black"/>
              </a:rPr>
              <a:t>d</a:t>
            </a:r>
            <a:r>
              <a:rPr sz="3450" spc="-305" dirty="0">
                <a:latin typeface="Arial Rounded MT Bold" panose="020F0704030504030204" pitchFamily="34" charset="0"/>
                <a:cs typeface="Arial Black"/>
              </a:rPr>
              <a:t>y</a:t>
            </a:r>
            <a:r>
              <a:rPr sz="3450" spc="220" dirty="0">
                <a:latin typeface="Arial Rounded MT Bold" panose="020F0704030504030204" pitchFamily="34" charset="0"/>
                <a:cs typeface="Arial Black"/>
              </a:rPr>
              <a:t>-</a:t>
            </a:r>
            <a:r>
              <a:rPr sz="3450" dirty="0">
                <a:latin typeface="Arial Black"/>
                <a:cs typeface="Arial Black"/>
              </a:rPr>
              <a:t>	</a:t>
            </a:r>
            <a:r>
              <a:rPr sz="3450" spc="260" dirty="0">
                <a:latin typeface="Tahoma"/>
                <a:cs typeface="Tahoma"/>
              </a:rPr>
              <a:t>1</a:t>
            </a:r>
            <a:r>
              <a:rPr sz="3450" spc="140" dirty="0">
                <a:latin typeface="Tahoma"/>
                <a:cs typeface="Tahoma"/>
              </a:rPr>
              <a:t>s</a:t>
            </a:r>
            <a:r>
              <a:rPr sz="3450" spc="85" dirty="0">
                <a:latin typeface="Tahoma"/>
                <a:cs typeface="Tahoma"/>
              </a:rPr>
              <a:t>t</a:t>
            </a:r>
            <a:r>
              <a:rPr sz="3450" dirty="0">
                <a:latin typeface="Tahoma"/>
                <a:cs typeface="Tahoma"/>
              </a:rPr>
              <a:t>	</a:t>
            </a:r>
            <a:r>
              <a:rPr lang="en-GB" sz="3450" spc="45" dirty="0" smtClean="0">
                <a:latin typeface="Tahoma"/>
                <a:cs typeface="Tahoma"/>
              </a:rPr>
              <a:t>March</a:t>
            </a:r>
            <a:r>
              <a:rPr lang="en-GB" sz="3450" dirty="0">
                <a:latin typeface="Tahoma"/>
                <a:cs typeface="Tahoma"/>
              </a:rPr>
              <a:t>-</a:t>
            </a:r>
            <a:r>
              <a:rPr sz="3450" spc="130" dirty="0" smtClean="0">
                <a:latin typeface="Tahoma"/>
                <a:cs typeface="Tahoma"/>
              </a:rPr>
              <a:t>3</a:t>
            </a:r>
            <a:r>
              <a:rPr sz="3450" spc="260" dirty="0" smtClean="0">
                <a:latin typeface="Tahoma"/>
                <a:cs typeface="Tahoma"/>
              </a:rPr>
              <a:t>1</a:t>
            </a:r>
            <a:r>
              <a:rPr sz="3450" spc="140" dirty="0" smtClean="0">
                <a:latin typeface="Tahoma"/>
                <a:cs typeface="Tahoma"/>
              </a:rPr>
              <a:t>s</a:t>
            </a:r>
            <a:r>
              <a:rPr sz="3450" spc="80" dirty="0" smtClean="0">
                <a:latin typeface="Tahoma"/>
                <a:cs typeface="Tahoma"/>
              </a:rPr>
              <a:t>t  </a:t>
            </a:r>
            <a:r>
              <a:rPr lang="en-GB" sz="3450" spc="65" dirty="0" smtClean="0">
                <a:latin typeface="Tahoma"/>
                <a:cs typeface="Tahoma"/>
              </a:rPr>
              <a:t>May</a:t>
            </a:r>
            <a:endParaRPr sz="345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2559" y="4501198"/>
            <a:ext cx="161925" cy="1619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120710" y="4284092"/>
            <a:ext cx="5386705" cy="556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45945" algn="l"/>
                <a:tab pos="4866640" algn="l"/>
              </a:tabLst>
            </a:pPr>
            <a:r>
              <a:rPr sz="3450" spc="-409" dirty="0">
                <a:latin typeface="Arial Rounded MT Bold" panose="020F0704030504030204" pitchFamily="34" charset="0"/>
                <a:cs typeface="Arial Black"/>
              </a:rPr>
              <a:t>S</a:t>
            </a:r>
            <a:r>
              <a:rPr sz="3450" spc="-290" dirty="0">
                <a:latin typeface="Arial Rounded MT Bold" panose="020F0704030504030204" pitchFamily="34" charset="0"/>
                <a:cs typeface="Arial Black"/>
              </a:rPr>
              <a:t>t</a:t>
            </a:r>
            <a:r>
              <a:rPr sz="3450" spc="-285" dirty="0">
                <a:latin typeface="Arial Rounded MT Bold" panose="020F0704030504030204" pitchFamily="34" charset="0"/>
                <a:cs typeface="Arial Black"/>
              </a:rPr>
              <a:t>u</a:t>
            </a:r>
            <a:r>
              <a:rPr sz="3450" spc="-275" dirty="0">
                <a:latin typeface="Arial Rounded MT Bold" panose="020F0704030504030204" pitchFamily="34" charset="0"/>
                <a:cs typeface="Arial Black"/>
              </a:rPr>
              <a:t>d</a:t>
            </a:r>
            <a:r>
              <a:rPr sz="3450" spc="-300" dirty="0">
                <a:latin typeface="Arial Rounded MT Bold" panose="020F0704030504030204" pitchFamily="34" charset="0"/>
                <a:cs typeface="Arial Black"/>
              </a:rPr>
              <a:t>y</a:t>
            </a:r>
            <a:r>
              <a:rPr sz="3450" dirty="0">
                <a:latin typeface="Arial Rounded MT Bold" panose="020F0704030504030204" pitchFamily="34" charset="0"/>
                <a:cs typeface="Arial Black"/>
              </a:rPr>
              <a:t>	</a:t>
            </a:r>
            <a:r>
              <a:rPr sz="3450" spc="-440" dirty="0">
                <a:latin typeface="Arial Rounded MT Bold" panose="020F0704030504030204" pitchFamily="34" charset="0"/>
                <a:cs typeface="Arial Black"/>
              </a:rPr>
              <a:t>P</a:t>
            </a:r>
            <a:r>
              <a:rPr sz="3450" spc="-310" dirty="0">
                <a:latin typeface="Arial Rounded MT Bold" panose="020F0704030504030204" pitchFamily="34" charset="0"/>
                <a:cs typeface="Arial Black"/>
              </a:rPr>
              <a:t>o</a:t>
            </a:r>
            <a:r>
              <a:rPr sz="3450" spc="-275" dirty="0">
                <a:latin typeface="Arial Rounded MT Bold" panose="020F0704030504030204" pitchFamily="34" charset="0"/>
                <a:cs typeface="Arial Black"/>
              </a:rPr>
              <a:t>p</a:t>
            </a:r>
            <a:r>
              <a:rPr sz="3450" spc="-285" dirty="0">
                <a:latin typeface="Arial Rounded MT Bold" panose="020F0704030504030204" pitchFamily="34" charset="0"/>
                <a:cs typeface="Arial Black"/>
              </a:rPr>
              <a:t>u</a:t>
            </a:r>
            <a:r>
              <a:rPr sz="3450" spc="-240" dirty="0">
                <a:latin typeface="Arial Rounded MT Bold" panose="020F0704030504030204" pitchFamily="34" charset="0"/>
                <a:cs typeface="Arial Black"/>
              </a:rPr>
              <a:t>l</a:t>
            </a:r>
            <a:r>
              <a:rPr sz="3450" spc="-405" dirty="0">
                <a:latin typeface="Arial Rounded MT Bold" panose="020F0704030504030204" pitchFamily="34" charset="0"/>
                <a:cs typeface="Arial Black"/>
              </a:rPr>
              <a:t>a</a:t>
            </a:r>
            <a:r>
              <a:rPr sz="3450" spc="-290" dirty="0">
                <a:latin typeface="Arial Rounded MT Bold" panose="020F0704030504030204" pitchFamily="34" charset="0"/>
                <a:cs typeface="Arial Black"/>
              </a:rPr>
              <a:t>t</a:t>
            </a:r>
            <a:r>
              <a:rPr sz="3450" spc="-254" dirty="0">
                <a:latin typeface="Arial Rounded MT Bold" panose="020F0704030504030204" pitchFamily="34" charset="0"/>
                <a:cs typeface="Arial Black"/>
              </a:rPr>
              <a:t>i</a:t>
            </a:r>
            <a:r>
              <a:rPr sz="3450" spc="-310" dirty="0">
                <a:latin typeface="Arial Rounded MT Bold" panose="020F0704030504030204" pitchFamily="34" charset="0"/>
                <a:cs typeface="Arial Black"/>
              </a:rPr>
              <a:t>o</a:t>
            </a:r>
            <a:r>
              <a:rPr sz="3450" spc="-285" dirty="0">
                <a:latin typeface="Arial Rounded MT Bold" panose="020F0704030504030204" pitchFamily="34" charset="0"/>
                <a:cs typeface="Arial Black"/>
              </a:rPr>
              <a:t>n</a:t>
            </a:r>
            <a:r>
              <a:rPr sz="3450" spc="220" dirty="0">
                <a:latin typeface="Arial Rounded MT Bold" panose="020F0704030504030204" pitchFamily="34" charset="0"/>
                <a:cs typeface="Arial Black"/>
              </a:rPr>
              <a:t>-</a:t>
            </a:r>
            <a:r>
              <a:rPr sz="3450" dirty="0">
                <a:latin typeface="Arial Black"/>
                <a:cs typeface="Arial Black"/>
              </a:rPr>
              <a:t>	</a:t>
            </a:r>
            <a:r>
              <a:rPr sz="3450" spc="114" dirty="0">
                <a:latin typeface="Tahoma"/>
                <a:cs typeface="Tahoma"/>
              </a:rPr>
              <a:t>A</a:t>
            </a:r>
            <a:r>
              <a:rPr sz="3450" spc="105" dirty="0">
                <a:latin typeface="Tahoma"/>
                <a:cs typeface="Tahoma"/>
              </a:rPr>
              <a:t>l</a:t>
            </a:r>
            <a:r>
              <a:rPr sz="3450" spc="110" dirty="0">
                <a:latin typeface="Tahoma"/>
                <a:cs typeface="Tahoma"/>
              </a:rPr>
              <a:t>l</a:t>
            </a:r>
            <a:endParaRPr sz="345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20710" y="4815130"/>
            <a:ext cx="5686425" cy="1263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90"/>
              </a:spcBef>
              <a:tabLst>
                <a:tab pos="2250440" algn="l"/>
                <a:tab pos="2847975" algn="l"/>
                <a:tab pos="4217035" algn="l"/>
                <a:tab pos="4959350" algn="l"/>
              </a:tabLst>
            </a:pPr>
            <a:r>
              <a:rPr sz="3450" spc="65" dirty="0">
                <a:latin typeface="Tahoma"/>
                <a:cs typeface="Tahoma"/>
              </a:rPr>
              <a:t>Healthcare		</a:t>
            </a:r>
            <a:r>
              <a:rPr sz="3450" spc="70" dirty="0">
                <a:latin typeface="Tahoma"/>
                <a:cs typeface="Tahoma"/>
              </a:rPr>
              <a:t>professionals, </a:t>
            </a:r>
            <a:r>
              <a:rPr sz="3450" spc="-1065" dirty="0">
                <a:latin typeface="Tahoma"/>
                <a:cs typeface="Tahoma"/>
              </a:rPr>
              <a:t> </a:t>
            </a:r>
            <a:r>
              <a:rPr sz="3450" spc="85" dirty="0">
                <a:latin typeface="Tahoma"/>
                <a:cs typeface="Tahoma"/>
              </a:rPr>
              <a:t>p</a:t>
            </a:r>
            <a:r>
              <a:rPr sz="3450" spc="130" dirty="0">
                <a:latin typeface="Tahoma"/>
                <a:cs typeface="Tahoma"/>
              </a:rPr>
              <a:t>r</a:t>
            </a:r>
            <a:r>
              <a:rPr sz="3450" spc="15" dirty="0">
                <a:latin typeface="Tahoma"/>
                <a:cs typeface="Tahoma"/>
              </a:rPr>
              <a:t>e</a:t>
            </a:r>
            <a:r>
              <a:rPr sz="3450" spc="140" dirty="0">
                <a:latin typeface="Tahoma"/>
                <a:cs typeface="Tahoma"/>
              </a:rPr>
              <a:t>s</a:t>
            </a:r>
            <a:r>
              <a:rPr sz="3450" spc="15" dirty="0">
                <a:latin typeface="Tahoma"/>
                <a:cs typeface="Tahoma"/>
              </a:rPr>
              <a:t>e</a:t>
            </a:r>
            <a:r>
              <a:rPr sz="3450" spc="50" dirty="0">
                <a:latin typeface="Tahoma"/>
                <a:cs typeface="Tahoma"/>
              </a:rPr>
              <a:t>n</a:t>
            </a:r>
            <a:r>
              <a:rPr sz="3450" spc="80" dirty="0">
                <a:latin typeface="Tahoma"/>
                <a:cs typeface="Tahoma"/>
              </a:rPr>
              <a:t>t</a:t>
            </a:r>
            <a:r>
              <a:rPr sz="3450" spc="105" dirty="0">
                <a:latin typeface="Tahoma"/>
                <a:cs typeface="Tahoma"/>
              </a:rPr>
              <a:t>l</a:t>
            </a:r>
            <a:r>
              <a:rPr sz="3450" spc="50" dirty="0">
                <a:latin typeface="Tahoma"/>
                <a:cs typeface="Tahoma"/>
              </a:rPr>
              <a:t>y</a:t>
            </a:r>
            <a:r>
              <a:rPr sz="3450" dirty="0">
                <a:latin typeface="Tahoma"/>
                <a:cs typeface="Tahoma"/>
              </a:rPr>
              <a:t>	</a:t>
            </a:r>
            <a:r>
              <a:rPr sz="3450" spc="-60" dirty="0">
                <a:latin typeface="Tahoma"/>
                <a:cs typeface="Tahoma"/>
              </a:rPr>
              <a:t>w</a:t>
            </a:r>
            <a:r>
              <a:rPr sz="3450" spc="90" dirty="0">
                <a:latin typeface="Tahoma"/>
                <a:cs typeface="Tahoma"/>
              </a:rPr>
              <a:t>o</a:t>
            </a:r>
            <a:r>
              <a:rPr sz="3450" spc="130" dirty="0">
                <a:latin typeface="Tahoma"/>
                <a:cs typeface="Tahoma"/>
              </a:rPr>
              <a:t>r</a:t>
            </a:r>
            <a:r>
              <a:rPr sz="3450" spc="60" dirty="0">
                <a:latin typeface="Tahoma"/>
                <a:cs typeface="Tahoma"/>
              </a:rPr>
              <a:t>k</a:t>
            </a:r>
            <a:r>
              <a:rPr sz="3450" spc="75" dirty="0">
                <a:latin typeface="Tahoma"/>
                <a:cs typeface="Tahoma"/>
              </a:rPr>
              <a:t>i</a:t>
            </a:r>
            <a:r>
              <a:rPr sz="3450" spc="50" dirty="0">
                <a:latin typeface="Tahoma"/>
                <a:cs typeface="Tahoma"/>
              </a:rPr>
              <a:t>n</a:t>
            </a:r>
            <a:r>
              <a:rPr sz="3450" spc="90" dirty="0">
                <a:latin typeface="Tahoma"/>
                <a:cs typeface="Tahoma"/>
              </a:rPr>
              <a:t>g</a:t>
            </a:r>
            <a:r>
              <a:rPr sz="3450" dirty="0">
                <a:latin typeface="Tahoma"/>
                <a:cs typeface="Tahoma"/>
              </a:rPr>
              <a:t>	</a:t>
            </a:r>
            <a:r>
              <a:rPr sz="3450" spc="75" dirty="0">
                <a:latin typeface="Tahoma"/>
                <a:cs typeface="Tahoma"/>
              </a:rPr>
              <a:t>i</a:t>
            </a:r>
            <a:r>
              <a:rPr sz="3450" spc="55" dirty="0">
                <a:latin typeface="Tahoma"/>
                <a:cs typeface="Tahoma"/>
              </a:rPr>
              <a:t>n</a:t>
            </a:r>
            <a:r>
              <a:rPr sz="3450" dirty="0">
                <a:latin typeface="Tahoma"/>
                <a:cs typeface="Tahoma"/>
              </a:rPr>
              <a:t>	</a:t>
            </a:r>
            <a:r>
              <a:rPr sz="3450" spc="55" dirty="0">
                <a:latin typeface="Tahoma"/>
                <a:cs typeface="Tahoma"/>
              </a:rPr>
              <a:t>a</a:t>
            </a:r>
            <a:r>
              <a:rPr sz="3450" spc="50" dirty="0">
                <a:latin typeface="Tahoma"/>
                <a:cs typeface="Tahoma"/>
              </a:rPr>
              <a:t>ny</a:t>
            </a:r>
            <a:endParaRPr sz="345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56717" y="4196005"/>
            <a:ext cx="2425065" cy="1882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145" marR="5080" indent="-5080" algn="r">
              <a:lnSpc>
                <a:spcPct val="117800"/>
              </a:lnSpc>
              <a:spcBef>
                <a:spcPts val="90"/>
              </a:spcBef>
              <a:tabLst>
                <a:tab pos="1515110" algn="l"/>
                <a:tab pos="1986280" algn="l"/>
                <a:tab pos="2024380" algn="l"/>
              </a:tabLst>
            </a:pPr>
            <a:r>
              <a:rPr sz="3450" spc="155" dirty="0">
                <a:latin typeface="Tahoma"/>
                <a:cs typeface="Tahoma"/>
              </a:rPr>
              <a:t>c</a:t>
            </a:r>
            <a:r>
              <a:rPr sz="3450" spc="55" dirty="0">
                <a:latin typeface="Tahoma"/>
                <a:cs typeface="Tahoma"/>
              </a:rPr>
              <a:t>a</a:t>
            </a:r>
            <a:r>
              <a:rPr sz="3450" spc="85" dirty="0">
                <a:latin typeface="Tahoma"/>
                <a:cs typeface="Tahoma"/>
              </a:rPr>
              <a:t>d</a:t>
            </a:r>
            <a:r>
              <a:rPr sz="3450" spc="130" dirty="0">
                <a:latin typeface="Tahoma"/>
                <a:cs typeface="Tahoma"/>
              </a:rPr>
              <a:t>r</a:t>
            </a:r>
            <a:r>
              <a:rPr sz="3450" spc="15" dirty="0">
                <a:latin typeface="Tahoma"/>
                <a:cs typeface="Tahoma"/>
              </a:rPr>
              <a:t>e</a:t>
            </a:r>
            <a:r>
              <a:rPr sz="3450" spc="145" dirty="0">
                <a:latin typeface="Tahoma"/>
                <a:cs typeface="Tahoma"/>
              </a:rPr>
              <a:t>s</a:t>
            </a:r>
            <a:r>
              <a:rPr sz="3450" dirty="0">
                <a:latin typeface="Tahoma"/>
                <a:cs typeface="Tahoma"/>
              </a:rPr>
              <a:t>			</a:t>
            </a:r>
            <a:r>
              <a:rPr sz="3450" spc="90" dirty="0">
                <a:latin typeface="Tahoma"/>
                <a:cs typeface="Tahoma"/>
              </a:rPr>
              <a:t>o</a:t>
            </a:r>
            <a:r>
              <a:rPr sz="3450" spc="-25" dirty="0">
                <a:latin typeface="Tahoma"/>
                <a:cs typeface="Tahoma"/>
              </a:rPr>
              <a:t>f  </a:t>
            </a:r>
            <a:r>
              <a:rPr sz="3450" spc="25" dirty="0">
                <a:latin typeface="Tahoma"/>
                <a:cs typeface="Tahoma"/>
              </a:rPr>
              <a:t>who	</a:t>
            </a:r>
            <a:r>
              <a:rPr sz="3450" spc="70" dirty="0">
                <a:latin typeface="Tahoma"/>
                <a:cs typeface="Tahoma"/>
              </a:rPr>
              <a:t>are </a:t>
            </a:r>
            <a:r>
              <a:rPr sz="3450" spc="75" dirty="0">
                <a:latin typeface="Tahoma"/>
                <a:cs typeface="Tahoma"/>
              </a:rPr>
              <a:t> </a:t>
            </a:r>
            <a:r>
              <a:rPr sz="3450" spc="50" dirty="0">
                <a:latin typeface="Tahoma"/>
                <a:cs typeface="Tahoma"/>
              </a:rPr>
              <a:t>h</a:t>
            </a:r>
            <a:r>
              <a:rPr sz="3450" spc="90" dirty="0">
                <a:latin typeface="Tahoma"/>
                <a:cs typeface="Tahoma"/>
              </a:rPr>
              <a:t>o</a:t>
            </a:r>
            <a:r>
              <a:rPr sz="3450" spc="140" dirty="0">
                <a:latin typeface="Tahoma"/>
                <a:cs typeface="Tahoma"/>
              </a:rPr>
              <a:t>s</a:t>
            </a:r>
            <a:r>
              <a:rPr sz="3450" spc="85" dirty="0">
                <a:latin typeface="Tahoma"/>
                <a:cs typeface="Tahoma"/>
              </a:rPr>
              <a:t>p</a:t>
            </a:r>
            <a:r>
              <a:rPr sz="3450" spc="75" dirty="0">
                <a:latin typeface="Tahoma"/>
                <a:cs typeface="Tahoma"/>
              </a:rPr>
              <a:t>i</a:t>
            </a:r>
            <a:r>
              <a:rPr sz="3450" spc="80" dirty="0">
                <a:latin typeface="Tahoma"/>
                <a:cs typeface="Tahoma"/>
              </a:rPr>
              <a:t>t</a:t>
            </a:r>
            <a:r>
              <a:rPr sz="3450" spc="55" dirty="0">
                <a:latin typeface="Tahoma"/>
                <a:cs typeface="Tahoma"/>
              </a:rPr>
              <a:t>a</a:t>
            </a:r>
            <a:r>
              <a:rPr sz="3450" spc="110" dirty="0">
                <a:latin typeface="Tahoma"/>
                <a:cs typeface="Tahoma"/>
              </a:rPr>
              <a:t>l</a:t>
            </a:r>
            <a:r>
              <a:rPr sz="3450" dirty="0">
                <a:latin typeface="Tahoma"/>
                <a:cs typeface="Tahoma"/>
              </a:rPr>
              <a:t>	</a:t>
            </a:r>
            <a:r>
              <a:rPr sz="3450" spc="90" dirty="0">
                <a:latin typeface="Tahoma"/>
                <a:cs typeface="Tahoma"/>
              </a:rPr>
              <a:t>o</a:t>
            </a:r>
            <a:r>
              <a:rPr sz="3450" spc="135" dirty="0">
                <a:latin typeface="Tahoma"/>
                <a:cs typeface="Tahoma"/>
              </a:rPr>
              <a:t>r</a:t>
            </a:r>
            <a:endParaRPr sz="345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20710" y="6053380"/>
            <a:ext cx="8458835" cy="3740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7800"/>
              </a:lnSpc>
              <a:spcBef>
                <a:spcPts val="90"/>
              </a:spcBef>
            </a:pPr>
            <a:r>
              <a:rPr sz="3450" spc="70" dirty="0">
                <a:latin typeface="Tahoma"/>
                <a:cs typeface="Tahoma"/>
              </a:rPr>
              <a:t>healthcare </a:t>
            </a:r>
            <a:r>
              <a:rPr sz="3450" spc="100" dirty="0">
                <a:latin typeface="Tahoma"/>
                <a:cs typeface="Tahoma"/>
              </a:rPr>
              <a:t>sector </a:t>
            </a:r>
            <a:r>
              <a:rPr sz="3450" spc="65" dirty="0">
                <a:latin typeface="Tahoma"/>
                <a:cs typeface="Tahoma"/>
              </a:rPr>
              <a:t>in </a:t>
            </a:r>
            <a:r>
              <a:rPr sz="3450" spc="50" dirty="0">
                <a:latin typeface="Tahoma"/>
                <a:cs typeface="Tahoma"/>
              </a:rPr>
              <a:t>the </a:t>
            </a:r>
            <a:r>
              <a:rPr sz="3450" spc="65" dirty="0">
                <a:latin typeface="Tahoma"/>
                <a:cs typeface="Tahoma"/>
              </a:rPr>
              <a:t>area </a:t>
            </a:r>
            <a:r>
              <a:rPr sz="3450" spc="45" dirty="0">
                <a:latin typeface="Tahoma"/>
                <a:cs typeface="Tahoma"/>
              </a:rPr>
              <a:t>Hyderabad, </a:t>
            </a:r>
            <a:r>
              <a:rPr sz="3450" spc="50" dirty="0">
                <a:latin typeface="Tahoma"/>
                <a:cs typeface="Tahoma"/>
              </a:rPr>
              <a:t> Telangana</a:t>
            </a:r>
            <a:r>
              <a:rPr sz="3450" spc="-65" dirty="0">
                <a:latin typeface="Tahoma"/>
                <a:cs typeface="Tahoma"/>
              </a:rPr>
              <a:t> </a:t>
            </a:r>
            <a:r>
              <a:rPr sz="3450" spc="45" dirty="0">
                <a:latin typeface="Tahoma"/>
                <a:cs typeface="Tahoma"/>
              </a:rPr>
              <a:t>State,</a:t>
            </a:r>
            <a:r>
              <a:rPr sz="3450" spc="-65" dirty="0">
                <a:latin typeface="Tahoma"/>
                <a:cs typeface="Tahoma"/>
              </a:rPr>
              <a:t> </a:t>
            </a:r>
            <a:r>
              <a:rPr sz="3450" spc="30" dirty="0">
                <a:latin typeface="Tahoma"/>
                <a:cs typeface="Tahoma"/>
              </a:rPr>
              <a:t>India.</a:t>
            </a:r>
            <a:r>
              <a:rPr sz="3450" spc="-65" dirty="0">
                <a:latin typeface="Tahoma"/>
                <a:cs typeface="Tahoma"/>
              </a:rPr>
              <a:t> </a:t>
            </a:r>
            <a:r>
              <a:rPr sz="3450" spc="-20" dirty="0">
                <a:latin typeface="Tahoma"/>
                <a:cs typeface="Tahoma"/>
              </a:rPr>
              <a:t>(i.e.</a:t>
            </a:r>
            <a:r>
              <a:rPr sz="3450" spc="-65" dirty="0">
                <a:latin typeface="Tahoma"/>
                <a:cs typeface="Tahoma"/>
              </a:rPr>
              <a:t> </a:t>
            </a:r>
            <a:r>
              <a:rPr sz="3450" spc="70" dirty="0">
                <a:latin typeface="Tahoma"/>
                <a:cs typeface="Tahoma"/>
              </a:rPr>
              <a:t>professionals, </a:t>
            </a:r>
            <a:r>
              <a:rPr sz="3450" spc="-1065" dirty="0">
                <a:latin typeface="Tahoma"/>
                <a:cs typeface="Tahoma"/>
              </a:rPr>
              <a:t> </a:t>
            </a:r>
            <a:r>
              <a:rPr sz="3450" spc="80" dirty="0">
                <a:latin typeface="Tahoma"/>
                <a:cs typeface="Tahoma"/>
              </a:rPr>
              <a:t>paraprofessionals </a:t>
            </a:r>
            <a:r>
              <a:rPr sz="3450" spc="65" dirty="0">
                <a:latin typeface="Tahoma"/>
                <a:cs typeface="Tahoma"/>
              </a:rPr>
              <a:t>and </a:t>
            </a:r>
            <a:r>
              <a:rPr sz="3450" spc="70" dirty="0">
                <a:latin typeface="Tahoma"/>
                <a:cs typeface="Tahoma"/>
              </a:rPr>
              <a:t>lay </a:t>
            </a:r>
            <a:r>
              <a:rPr sz="3450" spc="60" dirty="0">
                <a:latin typeface="Tahoma"/>
                <a:cs typeface="Tahoma"/>
              </a:rPr>
              <a:t>health </a:t>
            </a:r>
            <a:r>
              <a:rPr sz="3450" spc="70" dirty="0">
                <a:latin typeface="Tahoma"/>
                <a:cs typeface="Tahoma"/>
              </a:rPr>
              <a:t>workers </a:t>
            </a:r>
            <a:r>
              <a:rPr sz="3450" spc="75" dirty="0">
                <a:latin typeface="Tahoma"/>
                <a:cs typeface="Tahoma"/>
              </a:rPr>
              <a:t> </a:t>
            </a:r>
            <a:r>
              <a:rPr sz="3450" spc="25" dirty="0">
                <a:latin typeface="Tahoma"/>
                <a:cs typeface="Tahoma"/>
              </a:rPr>
              <a:t>who</a:t>
            </a:r>
            <a:r>
              <a:rPr sz="3450" spc="30" dirty="0">
                <a:latin typeface="Tahoma"/>
                <a:cs typeface="Tahoma"/>
              </a:rPr>
              <a:t> </a:t>
            </a:r>
            <a:r>
              <a:rPr sz="3450" spc="70" dirty="0">
                <a:latin typeface="Tahoma"/>
                <a:cs typeface="Tahoma"/>
              </a:rPr>
              <a:t>are</a:t>
            </a:r>
            <a:r>
              <a:rPr sz="3450" spc="75" dirty="0">
                <a:latin typeface="Tahoma"/>
                <a:cs typeface="Tahoma"/>
              </a:rPr>
              <a:t> </a:t>
            </a:r>
            <a:r>
              <a:rPr sz="3450" spc="50" dirty="0">
                <a:latin typeface="Tahoma"/>
                <a:cs typeface="Tahoma"/>
              </a:rPr>
              <a:t>involved</a:t>
            </a:r>
            <a:r>
              <a:rPr sz="3450" spc="55" dirty="0">
                <a:latin typeface="Tahoma"/>
                <a:cs typeface="Tahoma"/>
              </a:rPr>
              <a:t> </a:t>
            </a:r>
            <a:r>
              <a:rPr sz="3450" spc="65" dirty="0">
                <a:latin typeface="Tahoma"/>
                <a:cs typeface="Tahoma"/>
              </a:rPr>
              <a:t>in</a:t>
            </a:r>
            <a:r>
              <a:rPr sz="3450" spc="70" dirty="0">
                <a:latin typeface="Tahoma"/>
                <a:cs typeface="Tahoma"/>
              </a:rPr>
              <a:t> </a:t>
            </a:r>
            <a:r>
              <a:rPr sz="3450" spc="75" dirty="0">
                <a:latin typeface="Tahoma"/>
                <a:cs typeface="Tahoma"/>
              </a:rPr>
              <a:t>providing</a:t>
            </a:r>
            <a:r>
              <a:rPr sz="3450" spc="80" dirty="0">
                <a:latin typeface="Tahoma"/>
                <a:cs typeface="Tahoma"/>
              </a:rPr>
              <a:t> </a:t>
            </a:r>
            <a:r>
              <a:rPr sz="3450" spc="70" dirty="0" smtClean="0">
                <a:latin typeface="Tahoma"/>
                <a:cs typeface="Tahoma"/>
              </a:rPr>
              <a:t>healthcare</a:t>
            </a:r>
            <a:r>
              <a:rPr sz="3450" spc="-145" dirty="0" smtClean="0">
                <a:latin typeface="Tahoma"/>
                <a:cs typeface="Tahoma"/>
              </a:rPr>
              <a:t> </a:t>
            </a:r>
            <a:r>
              <a:rPr sz="3450" spc="85" dirty="0">
                <a:latin typeface="Tahoma"/>
                <a:cs typeface="Tahoma"/>
              </a:rPr>
              <a:t>services</a:t>
            </a:r>
            <a:r>
              <a:rPr sz="3450" spc="-140" dirty="0">
                <a:latin typeface="Tahoma"/>
                <a:cs typeface="Tahoma"/>
              </a:rPr>
              <a:t> </a:t>
            </a:r>
            <a:r>
              <a:rPr sz="3450" spc="85" dirty="0">
                <a:latin typeface="Tahoma"/>
                <a:cs typeface="Tahoma"/>
              </a:rPr>
              <a:t>to</a:t>
            </a:r>
            <a:r>
              <a:rPr sz="3450" spc="-140" dirty="0">
                <a:latin typeface="Tahoma"/>
                <a:cs typeface="Tahoma"/>
              </a:rPr>
              <a:t> </a:t>
            </a:r>
            <a:r>
              <a:rPr sz="3450" spc="65" dirty="0">
                <a:latin typeface="Tahoma"/>
                <a:cs typeface="Tahoma"/>
              </a:rPr>
              <a:t>patients)</a:t>
            </a:r>
            <a:endParaRPr sz="345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735"/>
              </a:spcBef>
            </a:pPr>
            <a:r>
              <a:rPr sz="3450" spc="-409" dirty="0">
                <a:latin typeface="Arial Rounded MT Bold" panose="020F0704030504030204" pitchFamily="34" charset="0"/>
                <a:cs typeface="Arial Black"/>
              </a:rPr>
              <a:t>S</a:t>
            </a:r>
            <a:r>
              <a:rPr sz="3450" spc="-405" dirty="0">
                <a:latin typeface="Arial Rounded MT Bold" panose="020F0704030504030204" pitchFamily="34" charset="0"/>
                <a:cs typeface="Arial Black"/>
              </a:rPr>
              <a:t>a</a:t>
            </a:r>
            <a:r>
              <a:rPr sz="3450" spc="-480" dirty="0">
                <a:latin typeface="Arial Rounded MT Bold" panose="020F0704030504030204" pitchFamily="34" charset="0"/>
                <a:cs typeface="Arial Black"/>
              </a:rPr>
              <a:t>m</a:t>
            </a:r>
            <a:r>
              <a:rPr sz="3450" spc="-275" dirty="0">
                <a:latin typeface="Arial Rounded MT Bold" panose="020F0704030504030204" pitchFamily="34" charset="0"/>
                <a:cs typeface="Arial Black"/>
              </a:rPr>
              <a:t>p</a:t>
            </a:r>
            <a:r>
              <a:rPr sz="3450" spc="-240" dirty="0">
                <a:latin typeface="Arial Rounded MT Bold" panose="020F0704030504030204" pitchFamily="34" charset="0"/>
                <a:cs typeface="Arial Black"/>
              </a:rPr>
              <a:t>l</a:t>
            </a:r>
            <a:r>
              <a:rPr sz="3450" spc="-409" dirty="0">
                <a:latin typeface="Arial Rounded MT Bold" panose="020F0704030504030204" pitchFamily="34" charset="0"/>
                <a:cs typeface="Arial Black"/>
              </a:rPr>
              <a:t>e</a:t>
            </a:r>
            <a:r>
              <a:rPr sz="3450" spc="-265" dirty="0"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3450" spc="-409" dirty="0">
                <a:latin typeface="Arial Rounded MT Bold" panose="020F0704030504030204" pitchFamily="34" charset="0"/>
                <a:cs typeface="Arial Black"/>
              </a:rPr>
              <a:t>S</a:t>
            </a:r>
            <a:r>
              <a:rPr sz="3450" spc="-254" dirty="0">
                <a:latin typeface="Arial Rounded MT Bold" panose="020F0704030504030204" pitchFamily="34" charset="0"/>
                <a:cs typeface="Arial Black"/>
              </a:rPr>
              <a:t>i</a:t>
            </a:r>
            <a:r>
              <a:rPr sz="3450" spc="-340" dirty="0">
                <a:latin typeface="Arial Rounded MT Bold" panose="020F0704030504030204" pitchFamily="34" charset="0"/>
                <a:cs typeface="Arial Black"/>
              </a:rPr>
              <a:t>z</a:t>
            </a:r>
            <a:r>
              <a:rPr sz="3450" spc="-415" dirty="0">
                <a:latin typeface="Arial Rounded MT Bold" panose="020F0704030504030204" pitchFamily="34" charset="0"/>
                <a:cs typeface="Arial Black"/>
              </a:rPr>
              <a:t>e</a:t>
            </a:r>
            <a:r>
              <a:rPr sz="3450" spc="220" dirty="0">
                <a:latin typeface="Arial Rounded MT Bold" panose="020F0704030504030204" pitchFamily="34" charset="0"/>
                <a:cs typeface="Arial Black"/>
              </a:rPr>
              <a:t>-</a:t>
            </a:r>
            <a:r>
              <a:rPr sz="3450" spc="-215" dirty="0">
                <a:latin typeface="Arial Rounded MT Bold" panose="020F0704030504030204" pitchFamily="34" charset="0"/>
                <a:cs typeface="Arial Black"/>
              </a:rPr>
              <a:t> </a:t>
            </a:r>
            <a:r>
              <a:rPr lang="en-GB" sz="3450" spc="260" dirty="0" smtClean="0">
                <a:latin typeface="Tahoma"/>
                <a:cs typeface="Tahoma"/>
              </a:rPr>
              <a:t>80</a:t>
            </a:r>
            <a:endParaRPr sz="3450" dirty="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2559" y="9454198"/>
            <a:ext cx="161925" cy="161923"/>
          </a:xfrm>
          <a:prstGeom prst="rect">
            <a:avLst/>
          </a:prstGeom>
        </p:spPr>
      </p:pic>
      <p:pic>
        <p:nvPicPr>
          <p:cNvPr id="15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76" y="57151"/>
            <a:ext cx="3019424" cy="1428749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17338" y="0"/>
            <a:ext cx="6468110" cy="10287000"/>
            <a:chOff x="11817338" y="0"/>
            <a:chExt cx="646811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17338" y="0"/>
              <a:ext cx="761999" cy="102869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88854" y="0"/>
              <a:ext cx="5895975" cy="10286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42214" y="400779"/>
            <a:ext cx="6814820" cy="982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250" spc="-795" dirty="0">
                <a:latin typeface="Lucida Sans Unicode"/>
                <a:cs typeface="Lucida Sans Unicode"/>
              </a:rPr>
              <a:t>M</a:t>
            </a:r>
            <a:r>
              <a:rPr sz="6250" spc="60" dirty="0">
                <a:latin typeface="Lucida Sans Unicode"/>
                <a:cs typeface="Lucida Sans Unicode"/>
              </a:rPr>
              <a:t>e</a:t>
            </a:r>
            <a:r>
              <a:rPr sz="6250" spc="155" dirty="0">
                <a:latin typeface="Lucida Sans Unicode"/>
                <a:cs typeface="Lucida Sans Unicode"/>
              </a:rPr>
              <a:t>t</a:t>
            </a:r>
            <a:r>
              <a:rPr sz="6250" spc="-350" dirty="0">
                <a:latin typeface="Lucida Sans Unicode"/>
                <a:cs typeface="Lucida Sans Unicode"/>
              </a:rPr>
              <a:t>h</a:t>
            </a:r>
            <a:r>
              <a:rPr sz="6250" spc="-300" dirty="0">
                <a:latin typeface="Lucida Sans Unicode"/>
                <a:cs typeface="Lucida Sans Unicode"/>
              </a:rPr>
              <a:t>o</a:t>
            </a:r>
            <a:r>
              <a:rPr sz="6250" spc="-395" dirty="0">
                <a:latin typeface="Lucida Sans Unicode"/>
                <a:cs typeface="Lucida Sans Unicode"/>
              </a:rPr>
              <a:t>d</a:t>
            </a:r>
            <a:r>
              <a:rPr sz="6250" spc="-300" dirty="0">
                <a:latin typeface="Lucida Sans Unicode"/>
                <a:cs typeface="Lucida Sans Unicode"/>
              </a:rPr>
              <a:t>o</a:t>
            </a:r>
            <a:r>
              <a:rPr sz="6250" spc="-365" dirty="0">
                <a:latin typeface="Lucida Sans Unicode"/>
                <a:cs typeface="Lucida Sans Unicode"/>
              </a:rPr>
              <a:t>l</a:t>
            </a:r>
            <a:r>
              <a:rPr sz="6250" spc="-300" dirty="0">
                <a:latin typeface="Lucida Sans Unicode"/>
                <a:cs typeface="Lucida Sans Unicode"/>
              </a:rPr>
              <a:t>o</a:t>
            </a:r>
            <a:r>
              <a:rPr sz="6250" spc="-370" dirty="0">
                <a:latin typeface="Lucida Sans Unicode"/>
                <a:cs typeface="Lucida Sans Unicode"/>
              </a:rPr>
              <a:t>g</a:t>
            </a:r>
            <a:r>
              <a:rPr sz="6250" spc="-125" dirty="0">
                <a:latin typeface="Lucida Sans Unicode"/>
                <a:cs typeface="Lucida Sans Unicode"/>
              </a:rPr>
              <a:t>y</a:t>
            </a:r>
            <a:r>
              <a:rPr sz="6250" spc="-150" dirty="0">
                <a:latin typeface="Lucida Sans Unicode"/>
                <a:cs typeface="Lucida Sans Unicode"/>
              </a:rPr>
              <a:t> </a:t>
            </a:r>
            <a:r>
              <a:rPr sz="6250" spc="685" dirty="0">
                <a:latin typeface="Lucida Sans Unicode"/>
                <a:cs typeface="Lucida Sans Unicode"/>
              </a:rPr>
              <a:t>(</a:t>
            </a:r>
            <a:r>
              <a:rPr sz="6250" spc="-425" dirty="0">
                <a:latin typeface="Lucida Sans Unicode"/>
                <a:cs typeface="Lucida Sans Unicode"/>
              </a:rPr>
              <a:t>2</a:t>
            </a:r>
            <a:r>
              <a:rPr sz="6250" spc="-785" dirty="0">
                <a:latin typeface="Lucida Sans Unicode"/>
                <a:cs typeface="Lucida Sans Unicode"/>
              </a:rPr>
              <a:t>/</a:t>
            </a:r>
            <a:r>
              <a:rPr sz="6250" spc="-425" dirty="0">
                <a:latin typeface="Lucida Sans Unicode"/>
                <a:cs typeface="Lucida Sans Unicode"/>
              </a:rPr>
              <a:t>2</a:t>
            </a:r>
            <a:r>
              <a:rPr sz="6250" spc="815" dirty="0">
                <a:latin typeface="Lucida Sans Unicode"/>
                <a:cs typeface="Lucida Sans Unicode"/>
              </a:rPr>
              <a:t>)</a:t>
            </a:r>
            <a:endParaRPr sz="6250" dirty="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6349" y="5160964"/>
            <a:ext cx="114300" cy="1142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72381" y="4155477"/>
            <a:ext cx="4123690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29" dirty="0">
                <a:latin typeface="Arial Black"/>
                <a:cs typeface="Arial Black"/>
              </a:rPr>
              <a:t>INCLUSION</a:t>
            </a:r>
            <a:r>
              <a:rPr sz="3000" spc="-20" dirty="0">
                <a:latin typeface="Arial Black"/>
                <a:cs typeface="Arial Black"/>
              </a:rPr>
              <a:t> </a:t>
            </a:r>
            <a:r>
              <a:rPr sz="3000" spc="-225" dirty="0">
                <a:latin typeface="Arial Black"/>
                <a:cs typeface="Arial Black"/>
              </a:rPr>
              <a:t>CRITERIA</a:t>
            </a:r>
            <a:endParaRPr sz="3000">
              <a:latin typeface="Arial Black"/>
              <a:cs typeface="Arial Black"/>
            </a:endParaRPr>
          </a:p>
          <a:p>
            <a:pPr marL="495934">
              <a:lnSpc>
                <a:spcPct val="100000"/>
              </a:lnSpc>
              <a:spcBef>
                <a:spcPts val="3065"/>
              </a:spcBef>
              <a:tabLst>
                <a:tab pos="2205355" algn="l"/>
              </a:tabLst>
            </a:pPr>
            <a:r>
              <a:rPr sz="2500" spc="-30" dirty="0">
                <a:latin typeface="Tahoma"/>
                <a:cs typeface="Tahoma"/>
              </a:rPr>
              <a:t>H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70" dirty="0">
                <a:latin typeface="Tahoma"/>
                <a:cs typeface="Tahoma"/>
              </a:rPr>
              <a:t>l</a:t>
            </a:r>
            <a:r>
              <a:rPr sz="2500" spc="50" dirty="0">
                <a:latin typeface="Tahoma"/>
                <a:cs typeface="Tahoma"/>
              </a:rPr>
              <a:t>t</a:t>
            </a:r>
            <a:r>
              <a:rPr sz="2500" spc="20" dirty="0">
                <a:latin typeface="Tahoma"/>
                <a:cs typeface="Tahoma"/>
              </a:rPr>
              <a:t>h</a:t>
            </a:r>
            <a:r>
              <a:rPr sz="2500" spc="95" dirty="0">
                <a:latin typeface="Tahoma"/>
                <a:cs typeface="Tahoma"/>
              </a:rPr>
              <a:t>c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dirty="0">
                <a:latin typeface="Tahoma"/>
                <a:cs typeface="Tahoma"/>
              </a:rPr>
              <a:t>e	</a:t>
            </a:r>
            <a:r>
              <a:rPr sz="2500" spc="45" dirty="0">
                <a:latin typeface="Tahoma"/>
                <a:cs typeface="Tahoma"/>
              </a:rPr>
              <a:t>p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-25" dirty="0">
                <a:latin typeface="Tahoma"/>
                <a:cs typeface="Tahoma"/>
              </a:rPr>
              <a:t>f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85" dirty="0">
                <a:latin typeface="Tahoma"/>
                <a:cs typeface="Tahoma"/>
              </a:rPr>
              <a:t>ss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20" dirty="0">
                <a:latin typeface="Tahoma"/>
                <a:cs typeface="Tahoma"/>
              </a:rPr>
              <a:t>n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70" dirty="0">
                <a:latin typeface="Tahoma"/>
                <a:cs typeface="Tahoma"/>
              </a:rPr>
              <a:t>l</a:t>
            </a:r>
            <a:r>
              <a:rPr sz="2500" spc="90" dirty="0">
                <a:latin typeface="Tahoma"/>
                <a:cs typeface="Tahoma"/>
              </a:rPr>
              <a:t>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5650" y="5383207"/>
            <a:ext cx="3646804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991235" algn="l"/>
                <a:tab pos="1845310" algn="l"/>
                <a:tab pos="2146300" algn="l"/>
                <a:tab pos="3373754" algn="l"/>
              </a:tabLst>
            </a:pPr>
            <a:r>
              <a:rPr sz="2500" spc="-60" dirty="0">
                <a:latin typeface="Tahoma"/>
                <a:cs typeface="Tahoma"/>
              </a:rPr>
              <a:t>w</a:t>
            </a:r>
            <a:r>
              <a:rPr sz="2500" spc="20" dirty="0">
                <a:latin typeface="Tahoma"/>
                <a:cs typeface="Tahoma"/>
              </a:rPr>
              <a:t>h</a:t>
            </a:r>
            <a:r>
              <a:rPr sz="2500" spc="50" dirty="0">
                <a:latin typeface="Tahoma"/>
                <a:cs typeface="Tahoma"/>
              </a:rPr>
              <a:t>o</a:t>
            </a:r>
            <a:r>
              <a:rPr sz="2500" dirty="0">
                <a:latin typeface="Tahoma"/>
                <a:cs typeface="Tahoma"/>
              </a:rPr>
              <a:t>	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dirty="0">
                <a:latin typeface="Tahoma"/>
                <a:cs typeface="Tahoma"/>
              </a:rPr>
              <a:t>e	</a:t>
            </a:r>
            <a:r>
              <a:rPr sz="2500" spc="-60" dirty="0">
                <a:latin typeface="Tahoma"/>
                <a:cs typeface="Tahoma"/>
              </a:rPr>
              <a:t>w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spc="30" dirty="0">
                <a:latin typeface="Tahoma"/>
                <a:cs typeface="Tahoma"/>
              </a:rPr>
              <a:t>k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20" dirty="0">
                <a:latin typeface="Tahoma"/>
                <a:cs typeface="Tahoma"/>
              </a:rPr>
              <a:t>n</a:t>
            </a:r>
            <a:r>
              <a:rPr sz="2500" spc="50" dirty="0">
                <a:latin typeface="Tahoma"/>
                <a:cs typeface="Tahoma"/>
              </a:rPr>
              <a:t>g</a:t>
            </a:r>
            <a:r>
              <a:rPr sz="2500" dirty="0">
                <a:latin typeface="Tahoma"/>
                <a:cs typeface="Tahoma"/>
              </a:rPr>
              <a:t>	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15" dirty="0">
                <a:latin typeface="Tahoma"/>
                <a:cs typeface="Tahoma"/>
              </a:rPr>
              <a:t>n  </a:t>
            </a:r>
            <a:r>
              <a:rPr sz="2500" spc="-30" dirty="0">
                <a:latin typeface="Tahoma"/>
                <a:cs typeface="Tahoma"/>
              </a:rPr>
              <a:t>H</a:t>
            </a:r>
            <a:r>
              <a:rPr sz="2500" spc="15" dirty="0">
                <a:latin typeface="Tahoma"/>
                <a:cs typeface="Tahoma"/>
              </a:rPr>
              <a:t>y</a:t>
            </a:r>
            <a:r>
              <a:rPr sz="2500" spc="45" dirty="0">
                <a:latin typeface="Tahoma"/>
                <a:cs typeface="Tahoma"/>
              </a:rPr>
              <a:t>d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45" dirty="0">
                <a:latin typeface="Tahoma"/>
                <a:cs typeface="Tahoma"/>
              </a:rPr>
              <a:t>b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45" dirty="0">
                <a:latin typeface="Tahoma"/>
                <a:cs typeface="Tahoma"/>
              </a:rPr>
              <a:t>d</a:t>
            </a:r>
            <a:r>
              <a:rPr sz="2500" spc="-80" dirty="0">
                <a:latin typeface="Tahoma"/>
                <a:cs typeface="Tahoma"/>
              </a:rPr>
              <a:t>,</a:t>
            </a:r>
            <a:r>
              <a:rPr sz="2500" dirty="0">
                <a:latin typeface="Tahoma"/>
                <a:cs typeface="Tahoma"/>
              </a:rPr>
              <a:t>		</a:t>
            </a:r>
            <a:r>
              <a:rPr sz="2500" spc="-20" dirty="0">
                <a:latin typeface="Tahoma"/>
                <a:cs typeface="Tahoma"/>
              </a:rPr>
              <a:t>T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70" dirty="0">
                <a:latin typeface="Tahoma"/>
                <a:cs typeface="Tahoma"/>
              </a:rPr>
              <a:t>l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20" dirty="0">
                <a:latin typeface="Tahoma"/>
                <a:cs typeface="Tahoma"/>
              </a:rPr>
              <a:t>n</a:t>
            </a:r>
            <a:r>
              <a:rPr sz="2500" spc="45" dirty="0">
                <a:latin typeface="Tahoma"/>
                <a:cs typeface="Tahoma"/>
              </a:rPr>
              <a:t>g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20" dirty="0">
                <a:latin typeface="Tahoma"/>
                <a:cs typeface="Tahoma"/>
              </a:rPr>
              <a:t>n</a:t>
            </a:r>
            <a:r>
              <a:rPr sz="2500" spc="30" dirty="0">
                <a:latin typeface="Tahoma"/>
                <a:cs typeface="Tahoma"/>
              </a:rPr>
              <a:t>a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5650" y="6316695"/>
            <a:ext cx="34651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45" dirty="0">
                <a:latin typeface="Tahoma"/>
                <a:cs typeface="Tahoma"/>
              </a:rPr>
              <a:t>during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the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study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period.</a:t>
            </a:r>
            <a:endParaRPr sz="25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6349" y="6913564"/>
            <a:ext cx="114300" cy="1142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55650" y="6697657"/>
            <a:ext cx="364744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  <a:tabLst>
                <a:tab pos="3164840" algn="l"/>
              </a:tabLst>
            </a:pPr>
            <a:r>
              <a:rPr sz="2500" spc="70" dirty="0">
                <a:latin typeface="Tahoma"/>
                <a:cs typeface="Tahoma"/>
              </a:rPr>
              <a:t>All </a:t>
            </a:r>
            <a:r>
              <a:rPr sz="2500" spc="55" dirty="0">
                <a:latin typeface="Tahoma"/>
                <a:cs typeface="Tahoma"/>
              </a:rPr>
              <a:t>cadres </a:t>
            </a:r>
            <a:r>
              <a:rPr sz="2500" spc="10" dirty="0">
                <a:latin typeface="Tahoma"/>
                <a:cs typeface="Tahoma"/>
              </a:rPr>
              <a:t>of </a:t>
            </a:r>
            <a:r>
              <a:rPr sz="2500" spc="35" dirty="0">
                <a:latin typeface="Tahoma"/>
                <a:cs typeface="Tahoma"/>
              </a:rPr>
              <a:t>healthcare 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p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-25" dirty="0">
                <a:latin typeface="Tahoma"/>
                <a:cs typeface="Tahoma"/>
              </a:rPr>
              <a:t>f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85" dirty="0">
                <a:latin typeface="Tahoma"/>
                <a:cs typeface="Tahoma"/>
              </a:rPr>
              <a:t>ss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20" dirty="0">
                <a:latin typeface="Tahoma"/>
                <a:cs typeface="Tahoma"/>
              </a:rPr>
              <a:t>n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70" dirty="0">
                <a:latin typeface="Tahoma"/>
                <a:cs typeface="Tahoma"/>
              </a:rPr>
              <a:t>l</a:t>
            </a:r>
            <a:r>
              <a:rPr sz="2500" spc="90" dirty="0">
                <a:latin typeface="Tahoma"/>
                <a:cs typeface="Tahoma"/>
              </a:rPr>
              <a:t>s</a:t>
            </a:r>
            <a:r>
              <a:rPr sz="2500" dirty="0">
                <a:latin typeface="Tahoma"/>
                <a:cs typeface="Tahoma"/>
              </a:rPr>
              <a:t>	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dirty="0">
                <a:latin typeface="Tahoma"/>
                <a:cs typeface="Tahoma"/>
              </a:rPr>
              <a:t>e  </a:t>
            </a:r>
            <a:r>
              <a:rPr sz="2500" spc="30" dirty="0">
                <a:latin typeface="Tahoma"/>
                <a:cs typeface="Tahoma"/>
              </a:rPr>
              <a:t>included.</a:t>
            </a:r>
            <a:endParaRPr sz="25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2538" y="5160964"/>
            <a:ext cx="114300" cy="1142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2538" y="6475414"/>
            <a:ext cx="114300" cy="1142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316040" y="4155477"/>
            <a:ext cx="4669155" cy="256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0" dirty="0">
                <a:latin typeface="Arial Black"/>
                <a:cs typeface="Arial Black"/>
              </a:rPr>
              <a:t>EXCLUSION</a:t>
            </a:r>
            <a:r>
              <a:rPr sz="3000" spc="-240" dirty="0">
                <a:latin typeface="Arial Black"/>
                <a:cs typeface="Arial Black"/>
              </a:rPr>
              <a:t> </a:t>
            </a:r>
            <a:r>
              <a:rPr sz="3000" spc="-330" dirty="0">
                <a:latin typeface="Arial Black"/>
                <a:cs typeface="Arial Black"/>
              </a:rPr>
              <a:t>CRITERIA</a:t>
            </a:r>
            <a:endParaRPr sz="3000">
              <a:latin typeface="Arial Black"/>
              <a:cs typeface="Arial Black"/>
            </a:endParaRPr>
          </a:p>
          <a:p>
            <a:pPr marL="488315" marR="5080">
              <a:lnSpc>
                <a:spcPct val="114999"/>
              </a:lnSpc>
              <a:spcBef>
                <a:spcPts val="2615"/>
              </a:spcBef>
              <a:tabLst>
                <a:tab pos="1419225" algn="l"/>
                <a:tab pos="2442210" algn="l"/>
                <a:tab pos="2750820" algn="l"/>
                <a:tab pos="3138805" algn="l"/>
              </a:tabLst>
            </a:pPr>
            <a:r>
              <a:rPr sz="2500" spc="-15" dirty="0">
                <a:latin typeface="Tahoma"/>
                <a:cs typeface="Tahoma"/>
              </a:rPr>
              <a:t>Who</a:t>
            </a:r>
            <a:r>
              <a:rPr sz="2500" spc="125" dirty="0">
                <a:latin typeface="Tahoma"/>
                <a:cs typeface="Tahoma"/>
              </a:rPr>
              <a:t> </a:t>
            </a:r>
            <a:r>
              <a:rPr sz="2500" spc="35" dirty="0">
                <a:latin typeface="Tahoma"/>
                <a:cs typeface="Tahoma"/>
              </a:rPr>
              <a:t>are</a:t>
            </a:r>
            <a:r>
              <a:rPr sz="2500" spc="125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not</a:t>
            </a:r>
            <a:r>
              <a:rPr sz="2500" spc="125" dirty="0">
                <a:latin typeface="Tahoma"/>
                <a:cs typeface="Tahoma"/>
              </a:rPr>
              <a:t> </a:t>
            </a:r>
            <a:r>
              <a:rPr sz="2500" spc="50" dirty="0">
                <a:latin typeface="Tahoma"/>
                <a:cs typeface="Tahoma"/>
              </a:rPr>
              <a:t>associated</a:t>
            </a:r>
            <a:r>
              <a:rPr sz="2500" spc="125" dirty="0">
                <a:latin typeface="Tahoma"/>
                <a:cs typeface="Tahoma"/>
              </a:rPr>
              <a:t> </a:t>
            </a:r>
            <a:r>
              <a:rPr sz="2500" spc="15" dirty="0">
                <a:latin typeface="Tahoma"/>
                <a:cs typeface="Tahoma"/>
              </a:rPr>
              <a:t>with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20" dirty="0">
                <a:latin typeface="Tahoma"/>
                <a:cs typeface="Tahoma"/>
              </a:rPr>
              <a:t>ny</a:t>
            </a:r>
            <a:r>
              <a:rPr sz="2500" dirty="0">
                <a:latin typeface="Tahoma"/>
                <a:cs typeface="Tahoma"/>
              </a:rPr>
              <a:t>	</a:t>
            </a:r>
            <a:r>
              <a:rPr sz="2500" spc="30" dirty="0">
                <a:latin typeface="Tahoma"/>
                <a:cs typeface="Tahoma"/>
              </a:rPr>
              <a:t>k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20" dirty="0">
                <a:latin typeface="Tahoma"/>
                <a:cs typeface="Tahoma"/>
              </a:rPr>
              <a:t>n</a:t>
            </a:r>
            <a:r>
              <a:rPr sz="2500" spc="50" dirty="0">
                <a:latin typeface="Tahoma"/>
                <a:cs typeface="Tahoma"/>
              </a:rPr>
              <a:t>d</a:t>
            </a:r>
            <a:r>
              <a:rPr sz="2500" dirty="0">
                <a:latin typeface="Tahoma"/>
                <a:cs typeface="Tahoma"/>
              </a:rPr>
              <a:t>	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-25" dirty="0">
                <a:latin typeface="Tahoma"/>
                <a:cs typeface="Tahoma"/>
              </a:rPr>
              <a:t>f</a:t>
            </a:r>
            <a:r>
              <a:rPr sz="2500" dirty="0">
                <a:latin typeface="Tahoma"/>
                <a:cs typeface="Tahoma"/>
              </a:rPr>
              <a:t>		</a:t>
            </a:r>
            <a:r>
              <a:rPr sz="2500" spc="20" dirty="0">
                <a:latin typeface="Tahoma"/>
                <a:cs typeface="Tahoma"/>
              </a:rPr>
              <a:t>h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70" dirty="0">
                <a:latin typeface="Tahoma"/>
                <a:cs typeface="Tahoma"/>
              </a:rPr>
              <a:t>l</a:t>
            </a:r>
            <a:r>
              <a:rPr sz="2500" spc="45" dirty="0">
                <a:latin typeface="Tahoma"/>
                <a:cs typeface="Tahoma"/>
              </a:rPr>
              <a:t>t</a:t>
            </a:r>
            <a:r>
              <a:rPr sz="2500" spc="20" dirty="0">
                <a:latin typeface="Tahoma"/>
                <a:cs typeface="Tahoma"/>
              </a:rPr>
              <a:t>h</a:t>
            </a:r>
            <a:r>
              <a:rPr sz="2500" spc="95" dirty="0">
                <a:latin typeface="Tahoma"/>
                <a:cs typeface="Tahoma"/>
              </a:rPr>
              <a:t>c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dirty="0">
                <a:latin typeface="Tahoma"/>
                <a:cs typeface="Tahoma"/>
              </a:rPr>
              <a:t>e  </a:t>
            </a:r>
            <a:r>
              <a:rPr sz="2500" spc="45" dirty="0">
                <a:latin typeface="Tahoma"/>
                <a:cs typeface="Tahoma"/>
              </a:rPr>
              <a:t>services </a:t>
            </a:r>
            <a:r>
              <a:rPr sz="2500" spc="35" dirty="0">
                <a:latin typeface="Tahoma"/>
                <a:cs typeface="Tahoma"/>
              </a:rPr>
              <a:t>in </a:t>
            </a:r>
            <a:r>
              <a:rPr sz="2500" spc="20" dirty="0">
                <a:latin typeface="Tahoma"/>
                <a:cs typeface="Tahoma"/>
              </a:rPr>
              <a:t>any </a:t>
            </a:r>
            <a:r>
              <a:rPr sz="2500" spc="40" dirty="0">
                <a:latin typeface="Tahoma"/>
                <a:cs typeface="Tahoma"/>
              </a:rPr>
              <a:t>organization </a:t>
            </a:r>
            <a:r>
              <a:rPr sz="2500" spc="45" dirty="0">
                <a:latin typeface="Tahoma"/>
                <a:cs typeface="Tahoma"/>
              </a:rPr>
              <a:t> </a:t>
            </a:r>
            <a:r>
              <a:rPr sz="2500" spc="-30" dirty="0">
                <a:latin typeface="Tahoma"/>
                <a:cs typeface="Tahoma"/>
              </a:rPr>
              <a:t>H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70" dirty="0">
                <a:latin typeface="Tahoma"/>
                <a:cs typeface="Tahoma"/>
              </a:rPr>
              <a:t>l</a:t>
            </a:r>
            <a:r>
              <a:rPr sz="2500" spc="50" dirty="0">
                <a:latin typeface="Tahoma"/>
                <a:cs typeface="Tahoma"/>
              </a:rPr>
              <a:t>t</a:t>
            </a:r>
            <a:r>
              <a:rPr sz="2500" spc="20" dirty="0">
                <a:latin typeface="Tahoma"/>
                <a:cs typeface="Tahoma"/>
              </a:rPr>
              <a:t>h</a:t>
            </a:r>
            <a:r>
              <a:rPr sz="2500" spc="95" dirty="0">
                <a:latin typeface="Tahoma"/>
                <a:cs typeface="Tahoma"/>
              </a:rPr>
              <a:t>c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dirty="0">
                <a:latin typeface="Tahoma"/>
                <a:cs typeface="Tahoma"/>
              </a:rPr>
              <a:t>e		</a:t>
            </a:r>
            <a:r>
              <a:rPr sz="2500" spc="45" dirty="0">
                <a:latin typeface="Tahoma"/>
                <a:cs typeface="Tahoma"/>
              </a:rPr>
              <a:t>p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-25" dirty="0">
                <a:latin typeface="Tahoma"/>
                <a:cs typeface="Tahoma"/>
              </a:rPr>
              <a:t>f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85" dirty="0">
                <a:latin typeface="Tahoma"/>
                <a:cs typeface="Tahoma"/>
              </a:rPr>
              <a:t>ss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20" dirty="0">
                <a:latin typeface="Tahoma"/>
                <a:cs typeface="Tahoma"/>
              </a:rPr>
              <a:t>n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70" dirty="0">
                <a:latin typeface="Tahoma"/>
                <a:cs typeface="Tahoma"/>
              </a:rPr>
              <a:t>l</a:t>
            </a:r>
            <a:r>
              <a:rPr sz="2500" spc="90" dirty="0">
                <a:latin typeface="Tahoma"/>
                <a:cs typeface="Tahoma"/>
              </a:rPr>
              <a:t>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91839" y="6697657"/>
            <a:ext cx="419925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912494" algn="l"/>
                <a:tab pos="1688464" algn="l"/>
                <a:tab pos="2472690" algn="l"/>
                <a:tab pos="2698750" algn="l"/>
                <a:tab pos="3922395" algn="l"/>
              </a:tabLst>
            </a:pPr>
            <a:r>
              <a:rPr sz="2500" spc="-60" dirty="0">
                <a:latin typeface="Tahoma"/>
                <a:cs typeface="Tahoma"/>
              </a:rPr>
              <a:t>w</a:t>
            </a:r>
            <a:r>
              <a:rPr sz="2500" spc="20" dirty="0">
                <a:latin typeface="Tahoma"/>
                <a:cs typeface="Tahoma"/>
              </a:rPr>
              <a:t>h</a:t>
            </a:r>
            <a:r>
              <a:rPr sz="2500" spc="50" dirty="0">
                <a:latin typeface="Tahoma"/>
                <a:cs typeface="Tahoma"/>
              </a:rPr>
              <a:t>o</a:t>
            </a:r>
            <a:r>
              <a:rPr sz="2500" dirty="0">
                <a:latin typeface="Tahoma"/>
                <a:cs typeface="Tahoma"/>
              </a:rPr>
              <a:t>	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dirty="0">
                <a:latin typeface="Tahoma"/>
                <a:cs typeface="Tahoma"/>
              </a:rPr>
              <a:t>e	</a:t>
            </a:r>
            <a:r>
              <a:rPr sz="2500" spc="20" dirty="0">
                <a:latin typeface="Tahoma"/>
                <a:cs typeface="Tahoma"/>
              </a:rPr>
              <a:t>n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50" dirty="0">
                <a:latin typeface="Tahoma"/>
                <a:cs typeface="Tahoma"/>
              </a:rPr>
              <a:t>t</a:t>
            </a:r>
            <a:r>
              <a:rPr sz="2500" dirty="0">
                <a:latin typeface="Tahoma"/>
                <a:cs typeface="Tahoma"/>
              </a:rPr>
              <a:t>	</a:t>
            </a:r>
            <a:r>
              <a:rPr sz="2500" spc="-60" dirty="0">
                <a:latin typeface="Tahoma"/>
                <a:cs typeface="Tahoma"/>
              </a:rPr>
              <a:t>w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spc="30" dirty="0">
                <a:latin typeface="Tahoma"/>
                <a:cs typeface="Tahoma"/>
              </a:rPr>
              <a:t>k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20" dirty="0">
                <a:latin typeface="Tahoma"/>
                <a:cs typeface="Tahoma"/>
              </a:rPr>
              <a:t>n</a:t>
            </a:r>
            <a:r>
              <a:rPr sz="2500" spc="50" dirty="0">
                <a:latin typeface="Tahoma"/>
                <a:cs typeface="Tahoma"/>
              </a:rPr>
              <a:t>g</a:t>
            </a:r>
            <a:r>
              <a:rPr sz="2500" dirty="0">
                <a:latin typeface="Tahoma"/>
                <a:cs typeface="Tahoma"/>
              </a:rPr>
              <a:t>	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15" dirty="0">
                <a:latin typeface="Tahoma"/>
                <a:cs typeface="Tahoma"/>
              </a:rPr>
              <a:t>n  </a:t>
            </a:r>
            <a:r>
              <a:rPr sz="2500" spc="-30" dirty="0">
                <a:latin typeface="Tahoma"/>
                <a:cs typeface="Tahoma"/>
              </a:rPr>
              <a:t>H</a:t>
            </a:r>
            <a:r>
              <a:rPr sz="2500" spc="15" dirty="0">
                <a:latin typeface="Tahoma"/>
                <a:cs typeface="Tahoma"/>
              </a:rPr>
              <a:t>y</a:t>
            </a:r>
            <a:r>
              <a:rPr sz="2500" spc="45" dirty="0">
                <a:latin typeface="Tahoma"/>
                <a:cs typeface="Tahoma"/>
              </a:rPr>
              <a:t>d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45" dirty="0">
                <a:latin typeface="Tahoma"/>
                <a:cs typeface="Tahoma"/>
              </a:rPr>
              <a:t>b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45" dirty="0">
                <a:latin typeface="Tahoma"/>
                <a:cs typeface="Tahoma"/>
              </a:rPr>
              <a:t>d</a:t>
            </a:r>
            <a:r>
              <a:rPr sz="2500" spc="-80" dirty="0">
                <a:latin typeface="Tahoma"/>
                <a:cs typeface="Tahoma"/>
              </a:rPr>
              <a:t>,</a:t>
            </a:r>
            <a:r>
              <a:rPr sz="2500" dirty="0">
                <a:latin typeface="Tahoma"/>
                <a:cs typeface="Tahoma"/>
              </a:rPr>
              <a:t>			</a:t>
            </a:r>
            <a:r>
              <a:rPr sz="2500" spc="-20" dirty="0">
                <a:latin typeface="Tahoma"/>
                <a:cs typeface="Tahoma"/>
              </a:rPr>
              <a:t>T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70" dirty="0">
                <a:latin typeface="Tahoma"/>
                <a:cs typeface="Tahoma"/>
              </a:rPr>
              <a:t>l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20" dirty="0">
                <a:latin typeface="Tahoma"/>
                <a:cs typeface="Tahoma"/>
              </a:rPr>
              <a:t>n</a:t>
            </a:r>
            <a:r>
              <a:rPr sz="2500" spc="45" dirty="0">
                <a:latin typeface="Tahoma"/>
                <a:cs typeface="Tahoma"/>
              </a:rPr>
              <a:t>g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20" dirty="0">
                <a:latin typeface="Tahoma"/>
                <a:cs typeface="Tahoma"/>
              </a:rPr>
              <a:t>n</a:t>
            </a:r>
            <a:r>
              <a:rPr sz="2500" spc="30" dirty="0">
                <a:latin typeface="Tahoma"/>
                <a:cs typeface="Tahoma"/>
              </a:rPr>
              <a:t>a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91839" y="7631145"/>
            <a:ext cx="34651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45" dirty="0">
                <a:latin typeface="Tahoma"/>
                <a:cs typeface="Tahoma"/>
              </a:rPr>
              <a:t>during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the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study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period.</a:t>
            </a:r>
            <a:endParaRPr sz="25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6349" y="2421218"/>
            <a:ext cx="114300" cy="11429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016000" y="1578070"/>
            <a:ext cx="10494645" cy="20215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spc="-55" dirty="0">
                <a:latin typeface="Lucida Sans Unicode"/>
                <a:cs typeface="Lucida Sans Unicode"/>
              </a:rPr>
              <a:t>Technical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30" dirty="0">
                <a:latin typeface="Lucida Sans Unicode"/>
                <a:cs typeface="Lucida Sans Unicode"/>
              </a:rPr>
              <a:t>and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analytical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65" dirty="0">
                <a:latin typeface="Lucida Sans Unicode"/>
                <a:cs typeface="Lucida Sans Unicode"/>
              </a:rPr>
              <a:t>approch</a:t>
            </a:r>
            <a:endParaRPr sz="2400" dirty="0">
              <a:latin typeface="Lucida Sans Unicode"/>
              <a:cs typeface="Lucida Sans Unicode"/>
            </a:endParaRPr>
          </a:p>
          <a:p>
            <a:pPr marL="551815" marR="5080" algn="just">
              <a:lnSpc>
                <a:spcPct val="114999"/>
              </a:lnSpc>
              <a:spcBef>
                <a:spcPts val="2035"/>
              </a:spcBef>
            </a:pPr>
            <a:r>
              <a:rPr sz="2800" spc="-250" dirty="0">
                <a:latin typeface="Arial Rounded MT Bold" panose="020F0704030504030204" pitchFamily="34" charset="0"/>
                <a:cs typeface="Arial Black"/>
              </a:rPr>
              <a:t>Sampling </a:t>
            </a:r>
            <a:r>
              <a:rPr sz="2800" spc="-229" dirty="0">
                <a:latin typeface="Arial Rounded MT Bold" panose="020F0704030504030204" pitchFamily="34" charset="0"/>
                <a:cs typeface="Arial Black"/>
              </a:rPr>
              <a:t>Technique- </a:t>
            </a:r>
            <a:r>
              <a:rPr sz="2500" spc="45" dirty="0">
                <a:latin typeface="Tahoma"/>
                <a:cs typeface="Tahoma"/>
              </a:rPr>
              <a:t>Non-probability </a:t>
            </a:r>
            <a:r>
              <a:rPr sz="2500" spc="40" dirty="0" err="1" smtClean="0">
                <a:latin typeface="Tahoma"/>
                <a:cs typeface="Tahoma"/>
              </a:rPr>
              <a:t>Purpos</a:t>
            </a:r>
            <a:r>
              <a:rPr lang="en-GB" sz="2500" spc="40" dirty="0" err="1" smtClean="0">
                <a:latin typeface="Tahoma"/>
                <a:cs typeface="Tahoma"/>
              </a:rPr>
              <a:t>ive</a:t>
            </a:r>
            <a:r>
              <a:rPr sz="2500" spc="40" dirty="0" smtClean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Sampling (Samples </a:t>
            </a:r>
            <a:r>
              <a:rPr sz="2500" spc="-770" dirty="0">
                <a:latin typeface="Tahoma"/>
                <a:cs typeface="Tahoma"/>
              </a:rPr>
              <a:t> </a:t>
            </a:r>
            <a:r>
              <a:rPr sz="2500" spc="5" dirty="0">
                <a:latin typeface="Tahoma"/>
                <a:cs typeface="Tahoma"/>
              </a:rPr>
              <a:t>were </a:t>
            </a:r>
            <a:r>
              <a:rPr sz="2500" spc="55" dirty="0">
                <a:latin typeface="Tahoma"/>
                <a:cs typeface="Tahoma"/>
              </a:rPr>
              <a:t>collected </a:t>
            </a:r>
            <a:r>
              <a:rPr sz="2500" spc="35" dirty="0">
                <a:latin typeface="Tahoma"/>
                <a:cs typeface="Tahoma"/>
              </a:rPr>
              <a:t>by </a:t>
            </a:r>
            <a:r>
              <a:rPr sz="2500" spc="45" dirty="0">
                <a:latin typeface="Tahoma"/>
                <a:cs typeface="Tahoma"/>
              </a:rPr>
              <a:t>consenting </a:t>
            </a:r>
            <a:r>
              <a:rPr sz="2500" spc="50" dirty="0">
                <a:latin typeface="Tahoma"/>
                <a:cs typeface="Tahoma"/>
              </a:rPr>
              <a:t>participants </a:t>
            </a:r>
            <a:r>
              <a:rPr sz="2500" spc="40" dirty="0">
                <a:latin typeface="Tahoma"/>
                <a:cs typeface="Tahoma"/>
              </a:rPr>
              <a:t>filling out </a:t>
            </a:r>
            <a:r>
              <a:rPr sz="2500" spc="30" dirty="0">
                <a:latin typeface="Tahoma"/>
                <a:cs typeface="Tahoma"/>
              </a:rPr>
              <a:t>a </a:t>
            </a:r>
            <a:r>
              <a:rPr sz="2500" spc="40" dirty="0">
                <a:latin typeface="Tahoma"/>
                <a:cs typeface="Tahoma"/>
              </a:rPr>
              <a:t>google </a:t>
            </a:r>
            <a:r>
              <a:rPr sz="2500" dirty="0">
                <a:latin typeface="Tahoma"/>
                <a:cs typeface="Tahoma"/>
              </a:rPr>
              <a:t>form). </a:t>
            </a:r>
            <a:r>
              <a:rPr sz="2500" spc="5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And</a:t>
            </a:r>
            <a:r>
              <a:rPr sz="2500" spc="-110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the</a:t>
            </a:r>
            <a:r>
              <a:rPr sz="2500" spc="-110" dirty="0">
                <a:latin typeface="Tahoma"/>
                <a:cs typeface="Tahoma"/>
              </a:rPr>
              <a:t> </a:t>
            </a:r>
            <a:r>
              <a:rPr sz="2500" spc="65" dirty="0">
                <a:latin typeface="Tahoma"/>
                <a:cs typeface="Tahoma"/>
              </a:rPr>
              <a:t>study's</a:t>
            </a:r>
            <a:r>
              <a:rPr sz="2500" spc="-110" dirty="0">
                <a:latin typeface="Tahoma"/>
                <a:cs typeface="Tahoma"/>
              </a:rPr>
              <a:t> </a:t>
            </a:r>
            <a:r>
              <a:rPr sz="2500" spc="50" dirty="0">
                <a:latin typeface="Tahoma"/>
                <a:cs typeface="Tahoma"/>
              </a:rPr>
              <a:t>inclusion</a:t>
            </a:r>
            <a:r>
              <a:rPr sz="2500" spc="-110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and</a:t>
            </a:r>
            <a:r>
              <a:rPr sz="2500" spc="-110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exclusion</a:t>
            </a:r>
            <a:r>
              <a:rPr sz="2500" spc="-110" dirty="0">
                <a:latin typeface="Tahoma"/>
                <a:cs typeface="Tahoma"/>
              </a:rPr>
              <a:t> </a:t>
            </a:r>
            <a:r>
              <a:rPr sz="2500" spc="50" dirty="0">
                <a:latin typeface="Tahoma"/>
                <a:cs typeface="Tahoma"/>
              </a:rPr>
              <a:t>criteria)</a:t>
            </a:r>
            <a:endParaRPr sz="2500" dirty="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5187" y="8716961"/>
            <a:ext cx="114300" cy="11429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544488" y="8558243"/>
            <a:ext cx="7980045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60" dirty="0">
                <a:latin typeface="Arial Rounded MT Bold" panose="020F0704030504030204" pitchFamily="34" charset="0"/>
                <a:cs typeface="Arial Black"/>
              </a:rPr>
              <a:t>D</a:t>
            </a:r>
            <a:r>
              <a:rPr sz="2800" spc="-310" dirty="0">
                <a:latin typeface="Arial Rounded MT Bold" panose="020F0704030504030204" pitchFamily="34" charset="0"/>
                <a:cs typeface="Arial Black"/>
              </a:rPr>
              <a:t>a</a:t>
            </a:r>
            <a:r>
              <a:rPr sz="2800" spc="-215" dirty="0">
                <a:latin typeface="Arial Rounded MT Bold" panose="020F0704030504030204" pitchFamily="34" charset="0"/>
                <a:cs typeface="Arial Black"/>
              </a:rPr>
              <a:t>t</a:t>
            </a:r>
            <a:r>
              <a:rPr sz="2800" spc="-305" dirty="0">
                <a:latin typeface="Arial Rounded MT Bold" panose="020F0704030504030204" pitchFamily="34" charset="0"/>
                <a:cs typeface="Arial Black"/>
              </a:rPr>
              <a:t>a</a:t>
            </a:r>
            <a:r>
              <a:rPr sz="2800" spc="-200" dirty="0"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2800" spc="-330" dirty="0">
                <a:latin typeface="Arial Rounded MT Bold" panose="020F0704030504030204" pitchFamily="34" charset="0"/>
                <a:cs typeface="Arial Black"/>
              </a:rPr>
              <a:t>C</a:t>
            </a:r>
            <a:r>
              <a:rPr sz="2800" spc="-240" dirty="0">
                <a:latin typeface="Arial Rounded MT Bold" panose="020F0704030504030204" pitchFamily="34" charset="0"/>
                <a:cs typeface="Arial Black"/>
              </a:rPr>
              <a:t>o</a:t>
            </a:r>
            <a:r>
              <a:rPr sz="2800" spc="-175" dirty="0">
                <a:latin typeface="Arial Rounded MT Bold" panose="020F0704030504030204" pitchFamily="34" charset="0"/>
                <a:cs typeface="Arial Black"/>
              </a:rPr>
              <a:t>ll</a:t>
            </a:r>
            <a:r>
              <a:rPr sz="2800" spc="-320" dirty="0">
                <a:latin typeface="Arial Rounded MT Bold" panose="020F0704030504030204" pitchFamily="34" charset="0"/>
                <a:cs typeface="Arial Black"/>
              </a:rPr>
              <a:t>e</a:t>
            </a:r>
            <a:r>
              <a:rPr sz="2800" spc="-400" dirty="0">
                <a:latin typeface="Arial Rounded MT Bold" panose="020F0704030504030204" pitchFamily="34" charset="0"/>
                <a:cs typeface="Arial Black"/>
              </a:rPr>
              <a:t>c</a:t>
            </a:r>
            <a:r>
              <a:rPr sz="2800" spc="-215" dirty="0">
                <a:latin typeface="Arial Rounded MT Bold" panose="020F0704030504030204" pitchFamily="34" charset="0"/>
                <a:cs typeface="Arial Black"/>
              </a:rPr>
              <a:t>t</a:t>
            </a:r>
            <a:r>
              <a:rPr sz="2800" spc="-190" dirty="0">
                <a:latin typeface="Arial Rounded MT Bold" panose="020F0704030504030204" pitchFamily="34" charset="0"/>
                <a:cs typeface="Arial Black"/>
              </a:rPr>
              <a:t>i</a:t>
            </a:r>
            <a:r>
              <a:rPr sz="2800" spc="-240" dirty="0">
                <a:latin typeface="Arial Rounded MT Bold" panose="020F0704030504030204" pitchFamily="34" charset="0"/>
                <a:cs typeface="Arial Black"/>
              </a:rPr>
              <a:t>o</a:t>
            </a:r>
            <a:r>
              <a:rPr sz="2800" spc="-215" dirty="0">
                <a:latin typeface="Arial Rounded MT Bold" panose="020F0704030504030204" pitchFamily="34" charset="0"/>
                <a:cs typeface="Arial Black"/>
              </a:rPr>
              <a:t>n</a:t>
            </a:r>
            <a:r>
              <a:rPr sz="2800" spc="-200" dirty="0"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2800" spc="-215" dirty="0">
                <a:latin typeface="Arial Rounded MT Bold" panose="020F0704030504030204" pitchFamily="34" charset="0"/>
                <a:cs typeface="Arial Black"/>
              </a:rPr>
              <a:t>t</a:t>
            </a:r>
            <a:r>
              <a:rPr sz="2800" spc="-240" dirty="0">
                <a:latin typeface="Arial Rounded MT Bold" panose="020F0704030504030204" pitchFamily="34" charset="0"/>
                <a:cs typeface="Arial Black"/>
              </a:rPr>
              <a:t>oo</a:t>
            </a:r>
            <a:r>
              <a:rPr sz="2800" spc="-175" dirty="0">
                <a:latin typeface="Arial Rounded MT Bold" panose="020F0704030504030204" pitchFamily="34" charset="0"/>
                <a:cs typeface="Arial Black"/>
              </a:rPr>
              <a:t>l</a:t>
            </a:r>
            <a:r>
              <a:rPr sz="2800" spc="-200" dirty="0"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2500" spc="50" dirty="0">
                <a:latin typeface="Arial Black"/>
                <a:cs typeface="Arial Black"/>
              </a:rPr>
              <a:t>–</a:t>
            </a:r>
            <a:r>
              <a:rPr sz="2500" spc="-160" dirty="0">
                <a:latin typeface="Arial Black"/>
                <a:cs typeface="Arial Black"/>
              </a:rPr>
              <a:t> </a:t>
            </a:r>
            <a:r>
              <a:rPr sz="2500" spc="55" dirty="0">
                <a:latin typeface="Tahoma"/>
                <a:cs typeface="Tahoma"/>
              </a:rPr>
              <a:t>P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-15" dirty="0">
                <a:latin typeface="Tahoma"/>
                <a:cs typeface="Tahoma"/>
              </a:rPr>
              <a:t>m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spc="20" dirty="0">
                <a:latin typeface="Tahoma"/>
                <a:cs typeface="Tahoma"/>
              </a:rPr>
              <a:t>y</a:t>
            </a:r>
            <a:r>
              <a:rPr sz="2500" spc="-110" dirty="0">
                <a:latin typeface="Tahoma"/>
                <a:cs typeface="Tahoma"/>
              </a:rPr>
              <a:t> </a:t>
            </a:r>
            <a:r>
              <a:rPr sz="2500" spc="-125" dirty="0">
                <a:latin typeface="Tahoma"/>
                <a:cs typeface="Tahoma"/>
              </a:rPr>
              <a:t>D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50" dirty="0">
                <a:latin typeface="Tahoma"/>
                <a:cs typeface="Tahoma"/>
              </a:rPr>
              <a:t>t</a:t>
            </a:r>
            <a:r>
              <a:rPr sz="2500" spc="30" dirty="0">
                <a:latin typeface="Tahoma"/>
                <a:cs typeface="Tahoma"/>
              </a:rPr>
              <a:t>a</a:t>
            </a:r>
            <a:r>
              <a:rPr sz="2500" spc="-110" dirty="0">
                <a:latin typeface="Tahoma"/>
                <a:cs typeface="Tahoma"/>
              </a:rPr>
              <a:t> </a:t>
            </a:r>
            <a:r>
              <a:rPr sz="2500" spc="20" dirty="0">
                <a:latin typeface="Tahoma"/>
                <a:cs typeface="Tahoma"/>
              </a:rPr>
              <a:t>u</a:t>
            </a:r>
            <a:r>
              <a:rPr sz="2500" spc="85" dirty="0">
                <a:latin typeface="Tahoma"/>
                <a:cs typeface="Tahoma"/>
              </a:rPr>
              <a:t>s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20" dirty="0">
                <a:latin typeface="Tahoma"/>
                <a:cs typeface="Tahoma"/>
              </a:rPr>
              <a:t>n</a:t>
            </a:r>
            <a:r>
              <a:rPr sz="2500" spc="50" dirty="0">
                <a:latin typeface="Tahoma"/>
                <a:cs typeface="Tahoma"/>
              </a:rPr>
              <a:t>g</a:t>
            </a:r>
            <a:r>
              <a:rPr sz="2500" spc="-110" dirty="0">
                <a:latin typeface="Tahoma"/>
                <a:cs typeface="Tahoma"/>
              </a:rPr>
              <a:t> Q</a:t>
            </a:r>
            <a:r>
              <a:rPr sz="2500" spc="20" dirty="0">
                <a:latin typeface="Tahoma"/>
                <a:cs typeface="Tahoma"/>
              </a:rPr>
              <a:t>u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85" dirty="0">
                <a:latin typeface="Tahoma"/>
                <a:cs typeface="Tahoma"/>
              </a:rPr>
              <a:t>s</a:t>
            </a:r>
            <a:r>
              <a:rPr sz="2500" spc="45" dirty="0">
                <a:latin typeface="Tahoma"/>
                <a:cs typeface="Tahoma"/>
              </a:rPr>
              <a:t>t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20" dirty="0">
                <a:latin typeface="Tahoma"/>
                <a:cs typeface="Tahoma"/>
              </a:rPr>
              <a:t>nn</a:t>
            </a:r>
            <a:r>
              <a:rPr sz="2500" spc="25" dirty="0">
                <a:latin typeface="Tahoma"/>
                <a:cs typeface="Tahoma"/>
              </a:rPr>
              <a:t>a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dirty="0">
                <a:latin typeface="Tahoma"/>
                <a:cs typeface="Tahoma"/>
              </a:rPr>
              <a:t>e</a:t>
            </a:r>
          </a:p>
          <a:p>
            <a:pPr marL="30480">
              <a:lnSpc>
                <a:spcPct val="100000"/>
              </a:lnSpc>
              <a:spcBef>
                <a:spcPts val="2360"/>
              </a:spcBef>
            </a:pPr>
            <a:r>
              <a:rPr sz="2800" spc="-360" dirty="0">
                <a:latin typeface="Arial Rounded MT Bold" panose="020F0704030504030204" pitchFamily="34" charset="0"/>
                <a:cs typeface="Arial Black"/>
              </a:rPr>
              <a:t>D</a:t>
            </a:r>
            <a:r>
              <a:rPr sz="2800" spc="-310" dirty="0">
                <a:latin typeface="Arial Rounded MT Bold" panose="020F0704030504030204" pitchFamily="34" charset="0"/>
                <a:cs typeface="Arial Black"/>
              </a:rPr>
              <a:t>a</a:t>
            </a:r>
            <a:r>
              <a:rPr sz="2800" spc="-215" dirty="0">
                <a:latin typeface="Arial Rounded MT Bold" panose="020F0704030504030204" pitchFamily="34" charset="0"/>
                <a:cs typeface="Arial Black"/>
              </a:rPr>
              <a:t>t</a:t>
            </a:r>
            <a:r>
              <a:rPr sz="2800" spc="-305" dirty="0">
                <a:latin typeface="Arial Rounded MT Bold" panose="020F0704030504030204" pitchFamily="34" charset="0"/>
                <a:cs typeface="Arial Black"/>
              </a:rPr>
              <a:t>a</a:t>
            </a:r>
            <a:r>
              <a:rPr sz="2800" spc="-200" dirty="0"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2800" spc="-350" dirty="0">
                <a:latin typeface="Arial Rounded MT Bold" panose="020F0704030504030204" pitchFamily="34" charset="0"/>
                <a:cs typeface="Arial Black"/>
              </a:rPr>
              <a:t>A</a:t>
            </a:r>
            <a:r>
              <a:rPr sz="2800" spc="-220" dirty="0">
                <a:latin typeface="Arial Rounded MT Bold" panose="020F0704030504030204" pitchFamily="34" charset="0"/>
                <a:cs typeface="Arial Black"/>
              </a:rPr>
              <a:t>n</a:t>
            </a:r>
            <a:r>
              <a:rPr sz="2800" spc="-310" dirty="0">
                <a:latin typeface="Arial Rounded MT Bold" panose="020F0704030504030204" pitchFamily="34" charset="0"/>
                <a:cs typeface="Arial Black"/>
              </a:rPr>
              <a:t>a</a:t>
            </a:r>
            <a:r>
              <a:rPr sz="2800" spc="-175" dirty="0">
                <a:latin typeface="Arial Rounded MT Bold" panose="020F0704030504030204" pitchFamily="34" charset="0"/>
                <a:cs typeface="Arial Black"/>
              </a:rPr>
              <a:t>l</a:t>
            </a:r>
            <a:r>
              <a:rPr sz="2800" spc="-235" dirty="0">
                <a:latin typeface="Arial Rounded MT Bold" panose="020F0704030504030204" pitchFamily="34" charset="0"/>
                <a:cs typeface="Arial Black"/>
              </a:rPr>
              <a:t>y</a:t>
            </a:r>
            <a:r>
              <a:rPr sz="2800" spc="-305" dirty="0">
                <a:latin typeface="Arial Rounded MT Bold" panose="020F0704030504030204" pitchFamily="34" charset="0"/>
                <a:cs typeface="Arial Black"/>
              </a:rPr>
              <a:t>s</a:t>
            </a:r>
            <a:r>
              <a:rPr sz="2800" spc="-190" dirty="0">
                <a:latin typeface="Arial Rounded MT Bold" panose="020F0704030504030204" pitchFamily="34" charset="0"/>
                <a:cs typeface="Arial Black"/>
              </a:rPr>
              <a:t>i</a:t>
            </a:r>
            <a:r>
              <a:rPr sz="2800" spc="-305" dirty="0">
                <a:latin typeface="Arial Rounded MT Bold" panose="020F0704030504030204" pitchFamily="34" charset="0"/>
                <a:cs typeface="Arial Black"/>
              </a:rPr>
              <a:t>s</a:t>
            </a:r>
            <a:r>
              <a:rPr sz="2800" spc="150" dirty="0">
                <a:latin typeface="Arial Rounded MT Bold" panose="020F0704030504030204" pitchFamily="34" charset="0"/>
                <a:cs typeface="Arial Black"/>
              </a:rPr>
              <a:t>-</a:t>
            </a:r>
            <a:r>
              <a:rPr sz="2800" spc="-160" dirty="0">
                <a:latin typeface="Arial Rounded MT Bold" panose="020F0704030504030204" pitchFamily="34" charset="0"/>
                <a:cs typeface="Arial Black"/>
              </a:rPr>
              <a:t> </a:t>
            </a:r>
            <a:r>
              <a:rPr sz="2500" spc="10" dirty="0">
                <a:latin typeface="Tahoma"/>
                <a:cs typeface="Tahoma"/>
              </a:rPr>
              <a:t>M</a:t>
            </a:r>
            <a:r>
              <a:rPr sz="2500" spc="50" dirty="0">
                <a:latin typeface="Tahoma"/>
                <a:cs typeface="Tahoma"/>
              </a:rPr>
              <a:t>i</a:t>
            </a:r>
            <a:r>
              <a:rPr sz="2500" spc="95" dirty="0">
                <a:latin typeface="Tahoma"/>
                <a:cs typeface="Tahoma"/>
              </a:rPr>
              <a:t>c</a:t>
            </a:r>
            <a:r>
              <a:rPr sz="2500" spc="80" dirty="0">
                <a:latin typeface="Tahoma"/>
                <a:cs typeface="Tahoma"/>
              </a:rPr>
              <a:t>r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85" dirty="0">
                <a:latin typeface="Tahoma"/>
                <a:cs typeface="Tahoma"/>
              </a:rPr>
              <a:t>s</a:t>
            </a:r>
            <a:r>
              <a:rPr sz="2500" spc="45" dirty="0">
                <a:latin typeface="Tahoma"/>
                <a:cs typeface="Tahoma"/>
              </a:rPr>
              <a:t>o</a:t>
            </a:r>
            <a:r>
              <a:rPr sz="2500" spc="-25" dirty="0">
                <a:latin typeface="Tahoma"/>
                <a:cs typeface="Tahoma"/>
              </a:rPr>
              <a:t>f</a:t>
            </a:r>
            <a:r>
              <a:rPr sz="2500" spc="50" dirty="0">
                <a:latin typeface="Tahoma"/>
                <a:cs typeface="Tahoma"/>
              </a:rPr>
              <a:t>t</a:t>
            </a:r>
            <a:r>
              <a:rPr sz="2500" spc="-1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-10" dirty="0">
                <a:latin typeface="Tahoma"/>
                <a:cs typeface="Tahoma"/>
              </a:rPr>
              <a:t>x</a:t>
            </a:r>
            <a:r>
              <a:rPr sz="2500" spc="95" dirty="0">
                <a:latin typeface="Tahoma"/>
                <a:cs typeface="Tahoma"/>
              </a:rPr>
              <a:t>c</a:t>
            </a:r>
            <a:r>
              <a:rPr sz="2500" spc="-5" dirty="0">
                <a:latin typeface="Tahoma"/>
                <a:cs typeface="Tahoma"/>
              </a:rPr>
              <a:t>e</a:t>
            </a:r>
            <a:r>
              <a:rPr sz="2500" spc="70" dirty="0">
                <a:latin typeface="Tahoma"/>
                <a:cs typeface="Tahoma"/>
              </a:rPr>
              <a:t>l</a:t>
            </a:r>
            <a:endParaRPr sz="2500" dirty="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3295" y="9398000"/>
            <a:ext cx="114300" cy="114299"/>
          </a:xfrm>
          <a:prstGeom prst="rect">
            <a:avLst/>
          </a:prstGeom>
        </p:spPr>
      </p:pic>
      <p:pic>
        <p:nvPicPr>
          <p:cNvPr id="22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83" y="43910"/>
            <a:ext cx="2486024" cy="984790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96549" cy="1028699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792616" y="295452"/>
            <a:ext cx="474535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spc="-70" dirty="0">
                <a:latin typeface="Lucida Sans Unicode"/>
                <a:cs typeface="Lucida Sans Unicode"/>
              </a:rPr>
              <a:t>Results</a:t>
            </a:r>
            <a:r>
              <a:rPr sz="6200" spc="15" dirty="0">
                <a:latin typeface="Lucida Sans Unicode"/>
                <a:cs typeface="Lucida Sans Unicode"/>
              </a:rPr>
              <a:t> </a:t>
            </a:r>
            <a:r>
              <a:rPr sz="6200" spc="-250" dirty="0">
                <a:latin typeface="Lucida Sans Unicode"/>
                <a:cs typeface="Lucida Sans Unicode"/>
              </a:rPr>
              <a:t>(1/3)</a:t>
            </a:r>
            <a:endParaRPr sz="6200" dirty="0">
              <a:latin typeface="Lucida Sans Unicode"/>
              <a:cs typeface="Lucida Sans Unicode"/>
            </a:endParaRPr>
          </a:p>
        </p:txBody>
      </p:sp>
      <p:pic>
        <p:nvPicPr>
          <p:cNvPr id="12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83" y="43910"/>
            <a:ext cx="2486024" cy="98479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248400" y="5846725"/>
            <a:ext cx="5853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spc="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Greater</a:t>
            </a:r>
            <a:r>
              <a:rPr lang="en-GB" sz="2400" spc="-2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</a:t>
            </a:r>
            <a:r>
              <a:rPr lang="en-GB"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2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half(64%) of</a:t>
            </a:r>
            <a:r>
              <a:rPr lang="en-GB" sz="2400" spc="-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GB"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professionals</a:t>
            </a:r>
            <a:r>
              <a:rPr lang="en-GB" sz="24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</a:t>
            </a:r>
            <a:r>
              <a:rPr lang="en-GB"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en-GB"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compromises </a:t>
            </a:r>
            <a:r>
              <a:rPr lang="en-GB" sz="24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 </a:t>
            </a:r>
            <a:r>
              <a:rPr lang="en-GB" sz="2400" spc="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while, </a:t>
            </a:r>
            <a:r>
              <a:rPr lang="en-GB" sz="2400" spc="9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lang="en-GB" sz="24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GB" sz="24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voted </a:t>
            </a:r>
            <a:r>
              <a:rPr lang="en-GB" sz="2400" spc="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doesn’t </a:t>
            </a:r>
            <a:r>
              <a:rPr lang="en-GB" sz="24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compromise </a:t>
            </a:r>
            <a:r>
              <a:rPr lang="en-GB" sz="24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2400" spc="-6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 </a:t>
            </a:r>
            <a:r>
              <a:rPr lang="en-GB" sz="24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safety, </a:t>
            </a:r>
            <a:r>
              <a:rPr lang="en-GB" sz="24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</a:t>
            </a:r>
            <a:r>
              <a:rPr lang="en-GB" sz="24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an </a:t>
            </a:r>
            <a:r>
              <a:rPr lang="en-GB" sz="24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indicator </a:t>
            </a:r>
            <a:r>
              <a:rPr lang="en-GB" sz="24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GB" sz="24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either </a:t>
            </a:r>
            <a:r>
              <a:rPr lang="en-GB" sz="24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failure </a:t>
            </a:r>
            <a:r>
              <a:rPr lang="en-GB" sz="24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24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</a:t>
            </a:r>
            <a:r>
              <a:rPr lang="en-GB" sz="24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</a:t>
            </a:r>
            <a:r>
              <a:rPr lang="en-GB" sz="24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n-GB" sz="24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en-GB" sz="24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en-GB" sz="24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</a:t>
            </a:r>
            <a:r>
              <a:rPr lang="en-GB" sz="24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n-GB" sz="24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en-GB" sz="24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interoperability.</a:t>
            </a:r>
          </a:p>
          <a:p>
            <a:pPr algn="just"/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939543" y="5846725"/>
            <a:ext cx="5069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It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believed by a lot many 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51%)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taking the survey that it would increase the workload for them, meaning they are already part of a manual based system that is putting too much of work on them. Or entering all the data after a long hectic duty hour may increase their work load.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6407" y="5970725"/>
            <a:ext cx="4921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64%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 it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work with an EHR eliciting a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 from the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majority. which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 be due to it's complex infrastructure and operations.</a:t>
            </a:r>
          </a:p>
          <a:p>
            <a:pPr algn="just"/>
            <a:endParaRPr lang="en-GB" sz="2400" dirty="0"/>
          </a:p>
        </p:txBody>
      </p:sp>
      <p:pic>
        <p:nvPicPr>
          <p:cNvPr id="20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27543" y="5934529"/>
            <a:ext cx="279635" cy="267968"/>
          </a:xfrm>
          <a:prstGeom prst="rect">
            <a:avLst/>
          </a:prstGeom>
        </p:spPr>
      </p:pic>
      <p:pic>
        <p:nvPicPr>
          <p:cNvPr id="21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9765" y="5970725"/>
            <a:ext cx="279635" cy="267968"/>
          </a:xfrm>
          <a:prstGeom prst="rect">
            <a:avLst/>
          </a:prstGeom>
        </p:spPr>
      </p:pic>
      <p:pic>
        <p:nvPicPr>
          <p:cNvPr id="22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6094732"/>
            <a:ext cx="279635" cy="2679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1" y="548041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Fig. 1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8799793" y="5480417"/>
            <a:ext cx="90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Fig. 2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837211" y="5386645"/>
            <a:ext cx="101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Fig. 3</a:t>
            </a:r>
            <a:endParaRPr lang="en-GB" sz="240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462734"/>
              </p:ext>
            </p:extLst>
          </p:nvPr>
        </p:nvGraphicFramePr>
        <p:xfrm>
          <a:off x="528120" y="1714500"/>
          <a:ext cx="5097874" cy="367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43829"/>
              </p:ext>
            </p:extLst>
          </p:nvPr>
        </p:nvGraphicFramePr>
        <p:xfrm>
          <a:off x="6248400" y="1866900"/>
          <a:ext cx="6172200" cy="351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511911"/>
              </p:ext>
            </p:extLst>
          </p:nvPr>
        </p:nvGraphicFramePr>
        <p:xfrm>
          <a:off x="12725400" y="1714500"/>
          <a:ext cx="4953000" cy="367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244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96549" cy="1028699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797696" y="169378"/>
            <a:ext cx="474535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spc="-70" dirty="0">
                <a:latin typeface="Lucida Sans Unicode"/>
                <a:cs typeface="Lucida Sans Unicode"/>
              </a:rPr>
              <a:t>Results</a:t>
            </a:r>
            <a:r>
              <a:rPr sz="6200" spc="15" dirty="0">
                <a:latin typeface="Lucida Sans Unicode"/>
                <a:cs typeface="Lucida Sans Unicode"/>
              </a:rPr>
              <a:t> </a:t>
            </a:r>
            <a:r>
              <a:rPr sz="6200" spc="-250" dirty="0" smtClean="0">
                <a:latin typeface="Lucida Sans Unicode"/>
                <a:cs typeface="Lucida Sans Unicode"/>
              </a:rPr>
              <a:t>(</a:t>
            </a:r>
            <a:r>
              <a:rPr lang="en-GB" sz="6200" spc="-250" dirty="0" smtClean="0">
                <a:latin typeface="Lucida Sans Unicode"/>
                <a:cs typeface="Lucida Sans Unicode"/>
              </a:rPr>
              <a:t>2</a:t>
            </a:r>
            <a:r>
              <a:rPr sz="6200" spc="-250" dirty="0" smtClean="0">
                <a:latin typeface="Lucida Sans Unicode"/>
                <a:cs typeface="Lucida Sans Unicode"/>
              </a:rPr>
              <a:t>/3</a:t>
            </a:r>
            <a:r>
              <a:rPr sz="6200" spc="-250" dirty="0">
                <a:latin typeface="Lucida Sans Unicode"/>
                <a:cs typeface="Lucida Sans Unicode"/>
              </a:rPr>
              <a:t>)</a:t>
            </a:r>
            <a:endParaRPr sz="6200" dirty="0">
              <a:latin typeface="Lucida Sans Unicode"/>
              <a:cs typeface="Lucida Sans Unicode"/>
            </a:endParaRPr>
          </a:p>
        </p:txBody>
      </p:sp>
      <p:pic>
        <p:nvPicPr>
          <p:cNvPr id="12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83" y="43910"/>
            <a:ext cx="2486024" cy="98479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6934200" y="1562100"/>
          <a:ext cx="5562600" cy="400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17673" y="5993118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94%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saying EHR improve medical practice standards that is staff skills and consciousness towards patient quality care.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964459263"/>
              </p:ext>
            </p:extLst>
          </p:nvPr>
        </p:nvGraphicFramePr>
        <p:xfrm>
          <a:off x="13268662" y="654836"/>
          <a:ext cx="5039063" cy="4237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733412" y="5993118"/>
            <a:ext cx="5325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80%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medical errors can be reduced through EHR  that is the margin of lives lost due to medical negligence can be saved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969772" y="1830424"/>
          <a:ext cx="4800600" cy="38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9109" y="5970726"/>
            <a:ext cx="4775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91%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professionals believe, it provides better access to patient data and helps in analysis, means they have been benefiting from using EHR system.</a:t>
            </a:r>
          </a:p>
          <a:p>
            <a:pPr algn="just"/>
            <a:endParaRPr lang="en-GB" sz="24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547930"/>
              </p:ext>
            </p:extLst>
          </p:nvPr>
        </p:nvGraphicFramePr>
        <p:xfrm>
          <a:off x="12941786" y="1656763"/>
          <a:ext cx="4632176" cy="383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0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200" y="6094732"/>
            <a:ext cx="279635" cy="267968"/>
          </a:xfrm>
          <a:prstGeom prst="rect">
            <a:avLst/>
          </a:prstGeom>
        </p:spPr>
      </p:pic>
      <p:pic>
        <p:nvPicPr>
          <p:cNvPr id="21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81800" y="6094732"/>
            <a:ext cx="279635" cy="267968"/>
          </a:xfrm>
          <a:prstGeom prst="rect">
            <a:avLst/>
          </a:prstGeom>
        </p:spPr>
      </p:pic>
      <p:pic>
        <p:nvPicPr>
          <p:cNvPr id="22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801600" y="6134100"/>
            <a:ext cx="279635" cy="2679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22310" y="5557096"/>
            <a:ext cx="89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Fig. 4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721572" y="5630005"/>
            <a:ext cx="98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Fig. 5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4646113" y="5601394"/>
            <a:ext cx="89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Fig. 6</a:t>
            </a:r>
            <a:endParaRPr lang="en-GB" sz="2400" dirty="0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527579"/>
              </p:ext>
            </p:extLst>
          </p:nvPr>
        </p:nvGraphicFramePr>
        <p:xfrm>
          <a:off x="704922" y="1656763"/>
          <a:ext cx="4838699" cy="383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613627"/>
              </p:ext>
            </p:extLst>
          </p:nvPr>
        </p:nvGraphicFramePr>
        <p:xfrm>
          <a:off x="6293896" y="1721354"/>
          <a:ext cx="5429177" cy="383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45084"/>
              </p:ext>
            </p:extLst>
          </p:nvPr>
        </p:nvGraphicFramePr>
        <p:xfrm>
          <a:off x="12578647" y="1656763"/>
          <a:ext cx="4668427" cy="3858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7203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1934</Words>
  <Application>Microsoft Office PowerPoint</Application>
  <PresentationFormat>Custom</PresentationFormat>
  <Paragraphs>169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Rounded MT Bold</vt:lpstr>
      <vt:lpstr>Calibri</vt:lpstr>
      <vt:lpstr>Lucida Sans Unicode</vt:lpstr>
      <vt:lpstr>Tahoma</vt:lpstr>
      <vt:lpstr>Trebuchet MS</vt:lpstr>
      <vt:lpstr>Office Theme</vt:lpstr>
      <vt:lpstr>Perception of healthcare professionals</vt:lpstr>
      <vt:lpstr>Screenshot of  Approval By Mentor</vt:lpstr>
      <vt:lpstr>General Objective</vt:lpstr>
      <vt:lpstr>Introduction (1/2)</vt:lpstr>
      <vt:lpstr>Introduction (2/2)</vt:lpstr>
      <vt:lpstr>PowerPoint Presentation</vt:lpstr>
      <vt:lpstr>Methodology (2/2)</vt:lpstr>
      <vt:lpstr>Results (1/3)</vt:lpstr>
      <vt:lpstr>Results (2/3)</vt:lpstr>
      <vt:lpstr>Results (3/3)</vt:lpstr>
      <vt:lpstr>Discussion (1/2)</vt:lpstr>
      <vt:lpstr>Discussion (2/2)</vt:lpstr>
      <vt:lpstr>Limitations of the Study</vt:lpstr>
      <vt:lpstr>Adoption of  technology in  implementation of Electronic</vt:lpstr>
      <vt:lpstr>References (Only Vancouver Style)</vt:lpstr>
      <vt:lpstr>Thank you!</vt:lpstr>
      <vt:lpstr>PowerPoint Presentation</vt:lpstr>
      <vt:lpstr>Dissertation Experiences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 of healthcare professionals</dc:title>
  <cp:lastModifiedBy>Subhashree Nayak</cp:lastModifiedBy>
  <cp:revision>47</cp:revision>
  <dcterms:created xsi:type="dcterms:W3CDTF">2022-06-23T19:53:35Z</dcterms:created>
  <dcterms:modified xsi:type="dcterms:W3CDTF">2022-08-03T20:24:41Z</dcterms:modified>
</cp:coreProperties>
</file>