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4" r:id="rId3"/>
    <p:sldId id="257" r:id="rId4"/>
    <p:sldId id="258" r:id="rId5"/>
    <p:sldId id="260" r:id="rId6"/>
    <p:sldId id="259" r:id="rId7"/>
    <p:sldId id="261" r:id="rId8"/>
    <p:sldId id="262" r:id="rId9"/>
    <p:sldId id="263" r:id="rId10"/>
    <p:sldId id="264" r:id="rId11"/>
    <p:sldId id="265" r:id="rId12"/>
    <p:sldId id="266" r:id="rId13"/>
    <p:sldId id="275" r:id="rId14"/>
    <p:sldId id="267" r:id="rId15"/>
    <p:sldId id="273" r:id="rId16"/>
    <p:sldId id="268" r:id="rId17"/>
    <p:sldId id="276" r:id="rId18"/>
    <p:sldId id="269" r:id="rId19"/>
    <p:sldId id="270" r:id="rId20"/>
    <p:sldId id="27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86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21-06-2022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21-06-2022</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21-06-2022</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21-06-2022</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21-06-2022</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21-06-2022</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21-06-2022</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21-06-2022</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21-06-2022</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21-06-2022</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21-06-2022</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21-06-2022</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21-06-2022</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emf"/><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914400" y="1487488"/>
            <a:ext cx="10439400" cy="2387600"/>
          </a:xfrm>
        </p:spPr>
        <p:txBody>
          <a:bodyPr>
            <a:normAutofit fontScale="90000"/>
          </a:bodyPr>
          <a:lstStyle/>
          <a:p>
            <a:r>
              <a:rPr lang="en-IN" dirty="0"/>
              <a:t>Discharge Turn Around Time And Reasons For Delay</a:t>
            </a:r>
            <a:br>
              <a:rPr lang="en-IN" dirty="0"/>
            </a:br>
            <a:r>
              <a:rPr lang="en-IN" dirty="0"/>
              <a:t>Oscar Super Speciality Hospital</a:t>
            </a: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1562100" y="4287838"/>
            <a:ext cx="9144000" cy="1655762"/>
          </a:xfrm>
        </p:spPr>
        <p:txBody>
          <a:bodyPr/>
          <a:lstStyle/>
          <a:p>
            <a:r>
              <a:rPr lang="en-IN" dirty="0"/>
              <a:t>Dr Smriti rana </a:t>
            </a:r>
          </a:p>
          <a:p>
            <a:r>
              <a:rPr lang="en-IN" dirty="0"/>
              <a:t>Faculty mentor : Dr </a:t>
            </a:r>
            <a:r>
              <a:rPr lang="en-IN" dirty="0" err="1"/>
              <a:t>Nishikant</a:t>
            </a:r>
            <a:r>
              <a:rPr lang="en-IN" dirty="0"/>
              <a:t> </a:t>
            </a:r>
            <a:r>
              <a:rPr lang="en-IN" dirty="0" err="1"/>
              <a:t>Bele</a:t>
            </a:r>
            <a:r>
              <a:rPr lang="en-IN" dirty="0"/>
              <a:t> </a:t>
            </a:r>
          </a:p>
          <a:p>
            <a:r>
              <a:rPr lang="en-IN" dirty="0"/>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sp>
        <p:nvSpPr>
          <p:cNvPr id="5" name="Footer Placeholder 4">
            <a:extLst>
              <a:ext uri="{FF2B5EF4-FFF2-40B4-BE49-F238E27FC236}">
                <a16:creationId xmlns:a16="http://schemas.microsoft.com/office/drawing/2014/main" id="{D624A4A6-17A9-4392-BB4C-06FEF16CF7A3}"/>
              </a:ext>
            </a:extLst>
          </p:cNvPr>
          <p:cNvSpPr>
            <a:spLocks noGrp="1"/>
          </p:cNvSpPr>
          <p:nvPr>
            <p:ph type="ftr" sz="quarter" idx="11"/>
          </p:nvPr>
        </p:nvSpPr>
        <p:spPr/>
        <p:txBody>
          <a:bodyPr/>
          <a:lstStyle/>
          <a:p>
            <a:r>
              <a:rPr lang="en-US" dirty="0"/>
              <a:t>You are not allowed to add slides to this presentation</a:t>
            </a:r>
            <a:endParaRPr lang="en-IN" dirty="0"/>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 </a:t>
            </a:r>
          </a:p>
        </p:txBody>
      </p:sp>
      <p:pic>
        <p:nvPicPr>
          <p:cNvPr id="7" name="Content Placeholder 6">
            <a:extLst>
              <a:ext uri="{FF2B5EF4-FFF2-40B4-BE49-F238E27FC236}">
                <a16:creationId xmlns:a16="http://schemas.microsoft.com/office/drawing/2014/main" id="{9E35B2A3-DE65-0F98-DFF5-439DE648E3AC}"/>
              </a:ext>
            </a:extLst>
          </p:cNvPr>
          <p:cNvPicPr>
            <a:picLocks noGrp="1" noChangeAspect="1"/>
          </p:cNvPicPr>
          <p:nvPr>
            <p:ph idx="1"/>
          </p:nvPr>
        </p:nvPicPr>
        <p:blipFill>
          <a:blip r:embed="rId2"/>
          <a:stretch>
            <a:fillRect/>
          </a:stretch>
        </p:blipFill>
        <p:spPr>
          <a:xfrm>
            <a:off x="461751" y="1817913"/>
            <a:ext cx="5499069" cy="4234543"/>
          </a:xfrm>
          <a:prstGeom prst="rect">
            <a:avLst/>
          </a:prstGeom>
        </p:spPr>
      </p:pic>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10</a:t>
            </a:fld>
            <a:endParaRPr lang="en-IN"/>
          </a:p>
        </p:txBody>
      </p:sp>
      <p:sp>
        <p:nvSpPr>
          <p:cNvPr id="5" name="Footer Placeholder 4">
            <a:extLst>
              <a:ext uri="{FF2B5EF4-FFF2-40B4-BE49-F238E27FC236}">
                <a16:creationId xmlns:a16="http://schemas.microsoft.com/office/drawing/2014/main" id="{BC6C537E-F258-FF89-BDC8-88EC70E7BEAF}"/>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9" name="Picture 8">
            <a:extLst>
              <a:ext uri="{FF2B5EF4-FFF2-40B4-BE49-F238E27FC236}">
                <a16:creationId xmlns:a16="http://schemas.microsoft.com/office/drawing/2014/main" id="{C5A60024-C6AD-930E-2BB6-B0D145BBAF98}"/>
              </a:ext>
            </a:extLst>
          </p:cNvPr>
          <p:cNvPicPr>
            <a:picLocks noChangeAspect="1"/>
          </p:cNvPicPr>
          <p:nvPr/>
        </p:nvPicPr>
        <p:blipFill>
          <a:blip r:embed="rId4"/>
          <a:stretch>
            <a:fillRect/>
          </a:stretch>
        </p:blipFill>
        <p:spPr>
          <a:xfrm>
            <a:off x="6231182" y="1846376"/>
            <a:ext cx="5733288" cy="4314444"/>
          </a:xfrm>
          <a:prstGeom prst="rect">
            <a:avLst/>
          </a:prstGeom>
        </p:spPr>
      </p:pic>
    </p:spTree>
    <p:extLst>
      <p:ext uri="{BB962C8B-B14F-4D97-AF65-F5344CB8AC3E}">
        <p14:creationId xmlns:p14="http://schemas.microsoft.com/office/powerpoint/2010/main" val="1498613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Discussion </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p:txBody>
          <a:bodyPr>
            <a:normAutofit fontScale="92500" lnSpcReduction="10000"/>
          </a:bodyPr>
          <a:lstStyle/>
          <a:p>
            <a:pPr marL="342900" lvl="0" indent="-342900">
              <a:lnSpc>
                <a:spcPct val="107000"/>
              </a:lnSpc>
              <a:buFont typeface="Arial" panose="020B0604020202020204" pitchFamily="34" charset="0"/>
              <a:buChar char="•"/>
            </a:pPr>
            <a:r>
              <a:rPr lang="en-US" sz="2200" dirty="0">
                <a:effectLst/>
                <a:ea typeface="Times New Roman" panose="02020603050405020304" pitchFamily="18" charset="0"/>
                <a:cs typeface="Times New Roman" panose="02020603050405020304" pitchFamily="18" charset="0"/>
              </a:rPr>
              <a:t>The study was conducted at Oscar hospital to study turn around time for the discharge process .</a:t>
            </a:r>
            <a:endParaRPr lang="en-IN" sz="2200" dirty="0">
              <a:effectLst/>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n-US" sz="2200" dirty="0">
                <a:effectLst/>
                <a:ea typeface="Times New Roman" panose="02020603050405020304" pitchFamily="18" charset="0"/>
                <a:cs typeface="Times New Roman" panose="02020603050405020304" pitchFamily="18" charset="0"/>
              </a:rPr>
              <a:t>Discharge process being the integral process for any hospital it needs to be maintained within the limit as set by the NABH  i.e. 180 minutes . </a:t>
            </a:r>
            <a:endParaRPr lang="en-IN" sz="2200" dirty="0">
              <a:effectLst/>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n-US" sz="2200" dirty="0">
                <a:effectLst/>
                <a:ea typeface="Times New Roman" panose="02020603050405020304" pitchFamily="18" charset="0"/>
                <a:cs typeface="Times New Roman" panose="02020603050405020304" pitchFamily="18" charset="0"/>
              </a:rPr>
              <a:t>Low turn around time for discharge process infers that the patient leaves the hospital in as low as possible time this shows the efficiency of the hospital and thus increases the bed capacity of the hospital many folds .</a:t>
            </a:r>
            <a:endParaRPr lang="en-IN" sz="2200" dirty="0">
              <a:effectLst/>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n-US" sz="2200" dirty="0">
                <a:effectLst/>
                <a:ea typeface="Times New Roman" panose="02020603050405020304" pitchFamily="18" charset="0"/>
                <a:cs typeface="Times New Roman" panose="02020603050405020304" pitchFamily="18" charset="0"/>
              </a:rPr>
              <a:t>The turn around time for the study was calculated by the questionnaire asked from either to the patients or the attendants of the patient . </a:t>
            </a:r>
            <a:endParaRPr lang="en-IN" sz="2200" dirty="0">
              <a:effectLst/>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n-US" sz="2200" dirty="0">
                <a:effectLst/>
                <a:ea typeface="Times New Roman" panose="02020603050405020304" pitchFamily="18" charset="0"/>
                <a:cs typeface="Times New Roman" panose="02020603050405020304" pitchFamily="18" charset="0"/>
              </a:rPr>
              <a:t>They reported the time and the reason  which they felt was the reason that caused the delay in the process . </a:t>
            </a:r>
            <a:endParaRPr lang="en-IN" sz="2200" dirty="0">
              <a:effectLst/>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n-US" sz="2200" dirty="0">
                <a:effectLst/>
                <a:ea typeface="Times New Roman" panose="02020603050405020304" pitchFamily="18" charset="0"/>
                <a:cs typeface="Times New Roman" panose="02020603050405020304" pitchFamily="18" charset="0"/>
              </a:rPr>
              <a:t>The reported answers were evaluated in excel sheet calculating the average time and prevalence of main reason for the delay in discharge . </a:t>
            </a:r>
            <a:endParaRPr lang="en-IN" sz="2200" dirty="0">
              <a:effectLst/>
              <a:ea typeface="Calibri" panose="020F0502020204030204" pitchFamily="34"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11</a:t>
            </a:fld>
            <a:endParaRPr lang="en-IN"/>
          </a:p>
        </p:txBody>
      </p:sp>
      <p:sp>
        <p:nvSpPr>
          <p:cNvPr id="5" name="Footer Placeholder 4">
            <a:extLst>
              <a:ext uri="{FF2B5EF4-FFF2-40B4-BE49-F238E27FC236}">
                <a16:creationId xmlns:a16="http://schemas.microsoft.com/office/drawing/2014/main" id="{DD6E8C70-D405-03BF-6CEE-48677636D9A7}"/>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Discussion </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p:txBody>
          <a:bodyPr>
            <a:normAutofit/>
          </a:bodyPr>
          <a:lstStyle/>
          <a:p>
            <a:pPr marL="342900" indent="-342900">
              <a:lnSpc>
                <a:spcPct val="107000"/>
              </a:lnSpc>
            </a:pPr>
            <a:r>
              <a:rPr lang="en-US" sz="2000" dirty="0">
                <a:effectLst/>
                <a:ea typeface="Times New Roman" panose="02020603050405020304" pitchFamily="18" charset="0"/>
                <a:cs typeface="Times New Roman" panose="02020603050405020304" pitchFamily="18" charset="0"/>
              </a:rPr>
              <a:t>It was found that time delay in cash patients was much less than the TPA patients , this infers that more steps need to be taken for improvement in TPA  patients discharge .</a:t>
            </a:r>
            <a:endParaRPr lang="en-IN" sz="2000" dirty="0">
              <a:ea typeface="Times New Roman" panose="02020603050405020304" pitchFamily="18" charset="0"/>
              <a:cs typeface="Times New Roman" panose="02020603050405020304" pitchFamily="18" charset="0"/>
            </a:endParaRPr>
          </a:p>
          <a:p>
            <a:pPr marL="342900" indent="-342900">
              <a:lnSpc>
                <a:spcPct val="107000"/>
              </a:lnSpc>
            </a:pPr>
            <a:r>
              <a:rPr lang="en-US" sz="2000" dirty="0">
                <a:effectLst/>
                <a:ea typeface="Times New Roman" panose="02020603050405020304" pitchFamily="18" charset="0"/>
                <a:cs typeface="Times New Roman" panose="02020603050405020304" pitchFamily="18" charset="0"/>
              </a:rPr>
              <a:t>Study showed that more cash patients  were satisfied with the hospital services and the process they left hospital with satisfaction which gains the loyalty towards the hospital . </a:t>
            </a:r>
            <a:endParaRPr lang="en-IN" sz="2000" dirty="0">
              <a:effectLst/>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n-US" sz="2000" dirty="0">
                <a:effectLst/>
                <a:ea typeface="Times New Roman" panose="02020603050405020304" pitchFamily="18" charset="0"/>
                <a:cs typeface="Times New Roman" panose="02020603050405020304" pitchFamily="18" charset="0"/>
              </a:rPr>
              <a:t>TPA process was a time consuming process and the claim approval was delayed which loosened the patient interest and have a negative impact for both the hospital and the insurance company </a:t>
            </a:r>
            <a:endParaRPr lang="en-IN" sz="2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pPr>
            <a:r>
              <a:rPr lang="en-US" sz="2000" dirty="0">
                <a:effectLst/>
                <a:ea typeface="Times New Roman" panose="02020603050405020304" pitchFamily="18" charset="0"/>
                <a:cs typeface="Times New Roman" panose="02020603050405020304" pitchFamily="18" charset="0"/>
              </a:rPr>
              <a:t>This will also reduce the burden on the hospital because the staff will be trained and the new software will be incorporated to speed up the process which will reduce the time so the bed will be vacated soon and will be available for next patient thus increasing the revenue for the hospital and creating patient loyalty by positive impact on patients .  </a:t>
            </a:r>
            <a:endParaRPr lang="en-IN" sz="2000" dirty="0">
              <a:effectLst/>
              <a:ea typeface="Calibri" panose="020F0502020204030204" pitchFamily="34"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12</a:t>
            </a:fld>
            <a:endParaRPr lang="en-IN"/>
          </a:p>
        </p:txBody>
      </p:sp>
      <p:sp>
        <p:nvSpPr>
          <p:cNvPr id="5" name="Footer Placeholder 4">
            <a:extLst>
              <a:ext uri="{FF2B5EF4-FFF2-40B4-BE49-F238E27FC236}">
                <a16:creationId xmlns:a16="http://schemas.microsoft.com/office/drawing/2014/main" id="{44604681-6BE2-30DB-6630-A78A118C216E}"/>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spTree>
    <p:extLst>
      <p:ext uri="{BB962C8B-B14F-4D97-AF65-F5344CB8AC3E}">
        <p14:creationId xmlns:p14="http://schemas.microsoft.com/office/powerpoint/2010/main" val="2388368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0F6EC-6F74-10E8-AC03-0F3875AD0424}"/>
              </a:ext>
            </a:extLst>
          </p:cNvPr>
          <p:cNvSpPr>
            <a:spLocks noGrp="1"/>
          </p:cNvSpPr>
          <p:nvPr>
            <p:ph type="title"/>
          </p:nvPr>
        </p:nvSpPr>
        <p:spPr/>
        <p:txBody>
          <a:bodyPr/>
          <a:lstStyle/>
          <a:p>
            <a:pPr algn="ctr"/>
            <a:r>
              <a:rPr lang="en-IN" b="1" dirty="0"/>
              <a:t>Limitations of the Study</a:t>
            </a:r>
          </a:p>
        </p:txBody>
      </p:sp>
      <p:sp>
        <p:nvSpPr>
          <p:cNvPr id="3" name="Content Placeholder 2">
            <a:extLst>
              <a:ext uri="{FF2B5EF4-FFF2-40B4-BE49-F238E27FC236}">
                <a16:creationId xmlns:a16="http://schemas.microsoft.com/office/drawing/2014/main" id="{8BBDAC66-4BC0-4A4F-5501-A4915ECD4DA8}"/>
              </a:ext>
            </a:extLst>
          </p:cNvPr>
          <p:cNvSpPr>
            <a:spLocks noGrp="1"/>
          </p:cNvSpPr>
          <p:nvPr>
            <p:ph idx="1"/>
          </p:nvPr>
        </p:nvSpPr>
        <p:spPr/>
        <p:txBody>
          <a:bodyPr/>
          <a:lstStyle/>
          <a:p>
            <a:r>
              <a:rPr lang="en-US" dirty="0"/>
              <a:t>Insufficient sample size for statistical measurements</a:t>
            </a:r>
          </a:p>
          <a:p>
            <a:r>
              <a:rPr lang="en-IN" dirty="0"/>
              <a:t>Limited access to data</a:t>
            </a:r>
          </a:p>
          <a:p>
            <a:r>
              <a:rPr lang="en-IN" dirty="0"/>
              <a:t>Time constraints</a:t>
            </a:r>
          </a:p>
          <a:p>
            <a:r>
              <a:rPr lang="en-US" dirty="0"/>
              <a:t>Conflicts arising from cultural bias and other personal issues</a:t>
            </a:r>
          </a:p>
          <a:p>
            <a:endParaRPr lang="en-IN" dirty="0"/>
          </a:p>
        </p:txBody>
      </p:sp>
      <p:sp>
        <p:nvSpPr>
          <p:cNvPr id="4" name="Footer Placeholder 3">
            <a:extLst>
              <a:ext uri="{FF2B5EF4-FFF2-40B4-BE49-F238E27FC236}">
                <a16:creationId xmlns:a16="http://schemas.microsoft.com/office/drawing/2014/main" id="{9EF2BD8B-3ADC-D6F0-E221-C8FA6B642C54}"/>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5D7BD38B-06EE-DC64-6828-3A96DC5B67D0}"/>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6" name="Picture 5">
            <a:extLst>
              <a:ext uri="{FF2B5EF4-FFF2-40B4-BE49-F238E27FC236}">
                <a16:creationId xmlns:a16="http://schemas.microsoft.com/office/drawing/2014/main" id="{62BF899B-1AA7-BB0B-B7E4-F54105A8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spTree>
    <p:extLst>
      <p:ext uri="{BB962C8B-B14F-4D97-AF65-F5344CB8AC3E}">
        <p14:creationId xmlns:p14="http://schemas.microsoft.com/office/powerpoint/2010/main" val="3192224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lstStyle/>
          <a:p>
            <a:pPr algn="ctr"/>
            <a:r>
              <a:rPr lang="en-IN" b="1" dirty="0"/>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a:xfrm>
            <a:off x="0" y="1634084"/>
            <a:ext cx="12192000" cy="5087391"/>
          </a:xfrm>
        </p:spPr>
        <p:txBody>
          <a:bodyPr>
            <a:normAutofit/>
          </a:bodyPr>
          <a:lstStyle/>
          <a:p>
            <a:pPr>
              <a:lnSpc>
                <a:spcPct val="107000"/>
              </a:lnSpc>
              <a:spcAft>
                <a:spcPts val="800"/>
              </a:spcAft>
            </a:pPr>
            <a:r>
              <a:rPr lang="en-US" sz="1800" dirty="0">
                <a:effectLst/>
                <a:ea typeface="Times New Roman" panose="02020603050405020304" pitchFamily="18" charset="0"/>
                <a:cs typeface="Times New Roman" panose="02020603050405020304" pitchFamily="18" charset="0"/>
              </a:rPr>
              <a:t>Average time for both cash patients and TPA patients was high according to the NABH guidelines . </a:t>
            </a:r>
            <a:endParaRPr lang="en-IN" sz="18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1800" dirty="0">
                <a:effectLst/>
                <a:ea typeface="Times New Roman" panose="02020603050405020304" pitchFamily="18" charset="0"/>
                <a:cs typeface="Times New Roman" panose="02020603050405020304" pitchFamily="18" charset="0"/>
              </a:rPr>
              <a:t>The time required by the external insurance company for claim approval contributed the most to the total time required for discharge , followed by the time required by the TPA desk to send those documents to the insurance company </a:t>
            </a:r>
            <a:endParaRPr lang="en-IN" sz="18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1800" dirty="0">
                <a:effectLst/>
                <a:ea typeface="Times New Roman" panose="02020603050405020304" pitchFamily="18" charset="0"/>
                <a:cs typeface="Times New Roman" panose="02020603050405020304" pitchFamily="18" charset="0"/>
              </a:rPr>
              <a:t>Patient dissatisfaction arises as a result of the lengthy and arduous discharge process .  </a:t>
            </a:r>
            <a:endParaRPr lang="en-IN" sz="18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1800" dirty="0">
                <a:effectLst/>
                <a:ea typeface="Times New Roman" panose="02020603050405020304" pitchFamily="18" charset="0"/>
                <a:cs typeface="Times New Roman" panose="02020603050405020304" pitchFamily="18" charset="0"/>
              </a:rPr>
              <a:t>Delay in preparation of discharge summaries contributed the most to the total time which are done by ward staff , followed by the payment of the final bill by the attendant of patient waiting to be discharged . </a:t>
            </a:r>
            <a:endParaRPr lang="en-IN" sz="18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1800" dirty="0">
                <a:effectLst/>
                <a:ea typeface="Times New Roman" panose="02020603050405020304" pitchFamily="18" charset="0"/>
                <a:cs typeface="Times New Roman" panose="02020603050405020304" pitchFamily="18" charset="0"/>
              </a:rPr>
              <a:t>Discharges of TPA patients needs more attention .</a:t>
            </a:r>
            <a:endParaRPr lang="en-IN" sz="18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1800" dirty="0">
                <a:effectLst/>
                <a:ea typeface="Times New Roman" panose="02020603050405020304" pitchFamily="18" charset="0"/>
                <a:cs typeface="Times New Roman" panose="02020603050405020304" pitchFamily="18" charset="0"/>
              </a:rPr>
              <a:t>A good discharge process is a must for a hospital to ensure patient satisfaction , a quality process towards patient care , bed availability , customer loyalty . </a:t>
            </a:r>
            <a:endParaRPr lang="en-IN" sz="18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1800" dirty="0">
                <a:effectLst/>
                <a:ea typeface="Times New Roman" panose="02020603050405020304" pitchFamily="18" charset="0"/>
                <a:cs typeface="Times New Roman" panose="02020603050405020304" pitchFamily="18" charset="0"/>
              </a:rPr>
              <a:t>A fast discharge process can ensure early availability of patient beds , which in turn , can reduce the waiting time of patient admissions or even reduce the incidence of patient rejection due to unavailability of beds .  </a:t>
            </a:r>
            <a:endParaRPr lang="en-IN" sz="1800" dirty="0">
              <a:effectLst/>
              <a:ea typeface="Calibri" panose="020F0502020204030204" pitchFamily="34"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14</a:t>
            </a:fld>
            <a:endParaRPr lang="en-IN"/>
          </a:p>
        </p:txBody>
      </p:sp>
      <p:sp>
        <p:nvSpPr>
          <p:cNvPr id="5" name="Footer Placeholder 4">
            <a:extLst>
              <a:ext uri="{FF2B5EF4-FFF2-40B4-BE49-F238E27FC236}">
                <a16:creationId xmlns:a16="http://schemas.microsoft.com/office/drawing/2014/main" id="{48A4B806-E805-17DC-360E-E996C56D4D95}"/>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p:txBody>
          <a:bodyPr/>
          <a:lstStyle/>
          <a:p>
            <a:pPr algn="ctr"/>
            <a:r>
              <a:rPr lang="en-IN" b="1" dirty="0"/>
              <a:t>References (Only Vancouver Style)</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p:txBody>
          <a:bodyPr/>
          <a:lstStyle/>
          <a:p>
            <a:pPr marL="0" indent="0">
              <a:buNone/>
            </a:pPr>
            <a:endParaRPr lang="en-IN" dirty="0"/>
          </a:p>
        </p:txBody>
      </p:sp>
      <p:sp>
        <p:nvSpPr>
          <p:cNvPr id="4" name="Footer Placeholder 3">
            <a:extLst>
              <a:ext uri="{FF2B5EF4-FFF2-40B4-BE49-F238E27FC236}">
                <a16:creationId xmlns:a16="http://schemas.microsoft.com/office/drawing/2014/main" id="{BA6BC351-F8F3-57C7-6516-D8352B33A9A1}"/>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15</a:t>
            </a:fld>
            <a:endParaRPr lang="en-IN"/>
          </a:p>
        </p:txBody>
      </p:sp>
      <p:graphicFrame>
        <p:nvGraphicFramePr>
          <p:cNvPr id="8" name="Object 7">
            <a:extLst>
              <a:ext uri="{FF2B5EF4-FFF2-40B4-BE49-F238E27FC236}">
                <a16:creationId xmlns:a16="http://schemas.microsoft.com/office/drawing/2014/main" id="{1A3215E7-FEC4-D244-CE67-37E551438375}"/>
              </a:ext>
            </a:extLst>
          </p:cNvPr>
          <p:cNvGraphicFramePr>
            <a:graphicFrameLocks noChangeAspect="1"/>
          </p:cNvGraphicFramePr>
          <p:nvPr>
            <p:extLst>
              <p:ext uri="{D42A27DB-BD31-4B8C-83A1-F6EECF244321}">
                <p14:modId xmlns:p14="http://schemas.microsoft.com/office/powerpoint/2010/main" val="1311456309"/>
              </p:ext>
            </p:extLst>
          </p:nvPr>
        </p:nvGraphicFramePr>
        <p:xfrm>
          <a:off x="838200" y="1690688"/>
          <a:ext cx="10515599" cy="4927826"/>
        </p:xfrm>
        <a:graphic>
          <a:graphicData uri="http://schemas.openxmlformats.org/presentationml/2006/ole">
            <mc:AlternateContent xmlns:mc="http://schemas.openxmlformats.org/markup-compatibility/2006">
              <mc:Choice xmlns:v="urn:schemas-microsoft-com:vml" Requires="v">
                <p:oleObj name="Document" r:id="rId2" imgW="5731988" imgH="3748815" progId="Word.Document.12">
                  <p:embed/>
                </p:oleObj>
              </mc:Choice>
              <mc:Fallback>
                <p:oleObj name="Document" r:id="rId2" imgW="5731988" imgH="3748815" progId="Word.Document.12">
                  <p:embed/>
                  <p:pic>
                    <p:nvPicPr>
                      <p:cNvPr id="0" name=""/>
                      <p:cNvPicPr/>
                      <p:nvPr/>
                    </p:nvPicPr>
                    <p:blipFill>
                      <a:blip r:embed="rId3"/>
                      <a:stretch>
                        <a:fillRect/>
                      </a:stretch>
                    </p:blipFill>
                    <p:spPr>
                      <a:xfrm>
                        <a:off x="838200" y="1690688"/>
                        <a:ext cx="10515599" cy="4927826"/>
                      </a:xfrm>
                      <a:prstGeom prst="rect">
                        <a:avLst/>
                      </a:prstGeom>
                    </p:spPr>
                  </p:pic>
                </p:oleObj>
              </mc:Fallback>
            </mc:AlternateContent>
          </a:graphicData>
        </a:graphic>
      </p:graphicFrame>
    </p:spTree>
    <p:extLst>
      <p:ext uri="{BB962C8B-B14F-4D97-AF65-F5344CB8AC3E}">
        <p14:creationId xmlns:p14="http://schemas.microsoft.com/office/powerpoint/2010/main" val="149243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16</a:t>
            </a:fld>
            <a:endParaRPr lang="en-IN"/>
          </a:p>
        </p:txBody>
      </p:sp>
      <p:sp>
        <p:nvSpPr>
          <p:cNvPr id="5" name="Footer Placeholder 4">
            <a:extLst>
              <a:ext uri="{FF2B5EF4-FFF2-40B4-BE49-F238E27FC236}">
                <a16:creationId xmlns:a16="http://schemas.microsoft.com/office/drawing/2014/main" id="{50FC9A4B-7D60-AC6E-3EFB-C49D8A77D0A3}"/>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9A24-5D33-22D2-A375-550512B6729A}"/>
              </a:ext>
            </a:extLst>
          </p:cNvPr>
          <p:cNvSpPr>
            <a:spLocks noGrp="1"/>
          </p:cNvSpPr>
          <p:nvPr>
            <p:ph type="title"/>
          </p:nvPr>
        </p:nvSpPr>
        <p:spPr>
          <a:xfrm>
            <a:off x="-76200" y="18255"/>
            <a:ext cx="12268200" cy="1325563"/>
          </a:xfrm>
        </p:spPr>
        <p:txBody>
          <a:bodyPr>
            <a:normAutofit/>
          </a:bodyPr>
          <a:lstStyle/>
          <a:p>
            <a:pPr algn="ctr"/>
            <a:r>
              <a:rPr lang="en-IN" sz="3200" b="1" dirty="0"/>
              <a:t>Suggestions to the Organization where the Study was Conducted </a:t>
            </a:r>
          </a:p>
        </p:txBody>
      </p:sp>
      <p:sp>
        <p:nvSpPr>
          <p:cNvPr id="3" name="Content Placeholder 2">
            <a:extLst>
              <a:ext uri="{FF2B5EF4-FFF2-40B4-BE49-F238E27FC236}">
                <a16:creationId xmlns:a16="http://schemas.microsoft.com/office/drawing/2014/main" id="{EAEF2263-EB9B-760E-4703-663E38DF5A1C}"/>
              </a:ext>
            </a:extLst>
          </p:cNvPr>
          <p:cNvSpPr>
            <a:spLocks noGrp="1"/>
          </p:cNvSpPr>
          <p:nvPr>
            <p:ph idx="1"/>
          </p:nvPr>
        </p:nvSpPr>
        <p:spPr>
          <a:xfrm>
            <a:off x="0" y="1208314"/>
            <a:ext cx="12192000" cy="5631431"/>
          </a:xfrm>
        </p:spPr>
        <p:txBody>
          <a:bodyPr>
            <a:normAutofit fontScale="55000" lnSpcReduction="20000"/>
          </a:bodyPr>
          <a:lstStyle/>
          <a:p>
            <a:pPr marL="342900" lvl="0" indent="-342900">
              <a:lnSpc>
                <a:spcPct val="107000"/>
              </a:lnSpc>
              <a:spcAft>
                <a:spcPts val="800"/>
              </a:spcAft>
              <a:buFont typeface="Symbol" panose="05050102010706020507" pitchFamily="18" charset="2"/>
              <a:buChar char=""/>
            </a:pPr>
            <a:r>
              <a:rPr lang="en-US" sz="3000" dirty="0">
                <a:effectLst/>
                <a:ea typeface="Times New Roman" panose="02020603050405020304" pitchFamily="18" charset="0"/>
                <a:cs typeface="Times New Roman" panose="02020603050405020304" pitchFamily="18" charset="0"/>
              </a:rPr>
              <a:t>Staff training should be done , all personnel participating in discharge process should be sufficiently staffed , particularly TPA department </a:t>
            </a:r>
            <a:endParaRPr lang="en-IN" sz="3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3000" dirty="0">
                <a:effectLst/>
                <a:ea typeface="Times New Roman" panose="02020603050405020304" pitchFamily="18" charset="0"/>
                <a:cs typeface="Times New Roman" panose="02020603050405020304" pitchFamily="18" charset="0"/>
              </a:rPr>
              <a:t>A ward based coordinator must be in place to coordinate and monitor discharge to reduce the extra time taken in the procedure . </a:t>
            </a:r>
            <a:endParaRPr lang="en-IN" sz="3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3000" dirty="0">
                <a:effectLst/>
                <a:ea typeface="Times New Roman" panose="02020603050405020304" pitchFamily="18" charset="0"/>
                <a:cs typeface="Times New Roman" panose="02020603050405020304" pitchFamily="18" charset="0"/>
              </a:rPr>
              <a:t>Advance information , daily updating bills , upgrading IT , daily payment steps can help in the improvement of the discharge process . </a:t>
            </a:r>
            <a:endParaRPr lang="en-IN" sz="3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N" sz="3000" dirty="0">
                <a:effectLst/>
                <a:ea typeface="Times New Roman" panose="02020603050405020304" pitchFamily="18" charset="0"/>
                <a:cs typeface="Times New Roman" panose="02020603050405020304" pitchFamily="18" charset="0"/>
              </a:rPr>
              <a:t>Hospital should implement process and planning, like starting discharge planning on the date of admission</a:t>
            </a:r>
          </a:p>
          <a:p>
            <a:pPr marL="342900" lvl="0" indent="-342900">
              <a:lnSpc>
                <a:spcPct val="107000"/>
              </a:lnSpc>
              <a:spcAft>
                <a:spcPts val="800"/>
              </a:spcAft>
              <a:buFont typeface="Symbol" panose="05050102010706020507" pitchFamily="18" charset="2"/>
              <a:buChar char=""/>
            </a:pPr>
            <a:r>
              <a:rPr lang="en-IN" sz="3000" dirty="0">
                <a:effectLst/>
                <a:ea typeface="Times New Roman" panose="02020603050405020304" pitchFamily="18" charset="0"/>
                <a:cs typeface="Times New Roman" panose="02020603050405020304" pitchFamily="18" charset="0"/>
              </a:rPr>
              <a:t>Some minor delay come from the ward resident Doctors as they are always over worked and at times find it difficult if they have to write or type a complete Discharge card manually</a:t>
            </a:r>
            <a:endParaRPr lang="en-IN" sz="3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N" sz="3000" dirty="0">
                <a:effectLst/>
                <a:ea typeface="Times New Roman" panose="02020603050405020304" pitchFamily="18" charset="0"/>
                <a:cs typeface="Times New Roman" panose="02020603050405020304" pitchFamily="18" charset="0"/>
              </a:rPr>
              <a:t>A communications system, with fixed protocol always helps, care giving staff should have a meeting or a huddle every morning and discuss the number of planned discharges on the day may it be 1 or 50. </a:t>
            </a:r>
          </a:p>
          <a:p>
            <a:pPr marL="342900" lvl="0" indent="-342900">
              <a:lnSpc>
                <a:spcPct val="107000"/>
              </a:lnSpc>
              <a:spcAft>
                <a:spcPts val="800"/>
              </a:spcAft>
              <a:buFont typeface="Symbol" panose="05050102010706020507" pitchFamily="18" charset="2"/>
              <a:buChar char=""/>
            </a:pPr>
            <a:r>
              <a:rPr lang="en-IN" sz="3000" dirty="0">
                <a:effectLst/>
                <a:ea typeface="Times New Roman" panose="02020603050405020304" pitchFamily="18" charset="0"/>
                <a:cs typeface="Times New Roman" panose="02020603050405020304" pitchFamily="18" charset="0"/>
              </a:rPr>
              <a:t>The TPA desk best practice is to get a pre approval soon after the </a:t>
            </a:r>
            <a:r>
              <a:rPr lang="en-IN" sz="3000" dirty="0" err="1">
                <a:effectLst/>
                <a:ea typeface="Times New Roman" panose="02020603050405020304" pitchFamily="18" charset="0"/>
                <a:cs typeface="Times New Roman" panose="02020603050405020304" pitchFamily="18" charset="0"/>
              </a:rPr>
              <a:t>opd</a:t>
            </a:r>
            <a:r>
              <a:rPr lang="en-IN" sz="3000" dirty="0">
                <a:effectLst/>
                <a:ea typeface="Times New Roman" panose="02020603050405020304" pitchFamily="18" charset="0"/>
                <a:cs typeface="Times New Roman" panose="02020603050405020304" pitchFamily="18" charset="0"/>
              </a:rPr>
              <a:t> and fixing of surgical date. Hospitals should have a checklist with-ready consents and disclaimers about the timings and final approval rules and to be given to patients on admission. </a:t>
            </a:r>
            <a:endParaRPr lang="en-IN" sz="3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N" sz="3000" dirty="0">
                <a:effectLst/>
                <a:ea typeface="Times New Roman" panose="02020603050405020304" pitchFamily="18" charset="0"/>
                <a:cs typeface="Times New Roman" panose="02020603050405020304" pitchFamily="18" charset="0"/>
              </a:rPr>
              <a:t>Consultants can explain the patients the hassles of managing a smooth discharge. They cannot just say to the patient you are fit to go home now. Instead they can simply start with saying things like, let me initiate your Discharge  process once it’s over I will tell you when to go home.</a:t>
            </a:r>
            <a:endParaRPr lang="en-IN" sz="3000" dirty="0">
              <a:effectLst/>
              <a:ea typeface="Calibri" panose="020F0502020204030204" pitchFamily="34" charset="0"/>
              <a:cs typeface="Times New Roman" panose="02020603050405020304" pitchFamily="18" charset="0"/>
            </a:endParaRPr>
          </a:p>
          <a:p>
            <a:pPr>
              <a:lnSpc>
                <a:spcPct val="107000"/>
              </a:lnSpc>
              <a:spcAft>
                <a:spcPts val="800"/>
              </a:spcAft>
            </a:pPr>
            <a:r>
              <a:rPr lang="en-US" sz="3000" dirty="0">
                <a:effectLst/>
                <a:ea typeface="Times New Roman" panose="02020603050405020304" pitchFamily="18" charset="0"/>
                <a:cs typeface="Times New Roman" panose="02020603050405020304" pitchFamily="18" charset="0"/>
              </a:rPr>
              <a:t> </a:t>
            </a:r>
            <a:endParaRPr lang="en-IN" sz="3000" dirty="0">
              <a:effectLst/>
              <a:ea typeface="Calibri" panose="020F0502020204030204" pitchFamily="34" charset="0"/>
              <a:cs typeface="Times New Roman" panose="02020603050405020304" pitchFamily="18" charset="0"/>
            </a:endParaRPr>
          </a:p>
          <a:p>
            <a:endParaRPr lang="en-IN" dirty="0"/>
          </a:p>
        </p:txBody>
      </p:sp>
      <p:sp>
        <p:nvSpPr>
          <p:cNvPr id="4" name="Footer Placeholder 3">
            <a:extLst>
              <a:ext uri="{FF2B5EF4-FFF2-40B4-BE49-F238E27FC236}">
                <a16:creationId xmlns:a16="http://schemas.microsoft.com/office/drawing/2014/main" id="{DDD9F342-FADC-6100-0362-BEA904E0F6E2}"/>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8995D74E-6398-A78F-6AAE-7F984A6270FE}"/>
              </a:ext>
            </a:extLst>
          </p:cNvPr>
          <p:cNvSpPr>
            <a:spLocks noGrp="1"/>
          </p:cNvSpPr>
          <p:nvPr>
            <p:ph type="sldNum" sz="quarter" idx="12"/>
          </p:nvPr>
        </p:nvSpPr>
        <p:spPr/>
        <p:txBody>
          <a:bodyPr/>
          <a:lstStyle/>
          <a:p>
            <a:fld id="{26AD20E6-394B-4DF0-96A5-9647FF39C943}" type="slidenum">
              <a:rPr lang="en-IN" smtClean="0"/>
              <a:t>17</a:t>
            </a:fld>
            <a:endParaRPr lang="en-IN"/>
          </a:p>
        </p:txBody>
      </p:sp>
      <p:pic>
        <p:nvPicPr>
          <p:cNvPr id="6" name="Picture 5">
            <a:extLst>
              <a:ext uri="{FF2B5EF4-FFF2-40B4-BE49-F238E27FC236}">
                <a16:creationId xmlns:a16="http://schemas.microsoft.com/office/drawing/2014/main" id="{B482642F-792C-BF57-5B55-1F840240FF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89041"/>
            <a:ext cx="2695903" cy="1268959"/>
          </a:xfrm>
          <a:prstGeom prst="rect">
            <a:avLst/>
          </a:prstGeom>
        </p:spPr>
      </p:pic>
    </p:spTree>
    <p:extLst>
      <p:ext uri="{BB962C8B-B14F-4D97-AF65-F5344CB8AC3E}">
        <p14:creationId xmlns:p14="http://schemas.microsoft.com/office/powerpoint/2010/main" val="1994112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E5F9E-1BAE-6110-D682-2A208FC902EE}"/>
              </a:ext>
            </a:extLst>
          </p:cNvPr>
          <p:cNvSpPr>
            <a:spLocks noGrp="1"/>
          </p:cNvSpPr>
          <p:nvPr>
            <p:ph type="title"/>
          </p:nvPr>
        </p:nvSpPr>
        <p:spPr/>
        <p:txBody>
          <a:bodyPr/>
          <a:lstStyle/>
          <a:p>
            <a:pPr algn="ctr"/>
            <a:r>
              <a:rPr lang="en-IN" b="1" dirty="0"/>
              <a:t>Dissertation Experiences</a:t>
            </a:r>
          </a:p>
        </p:txBody>
      </p:sp>
      <p:sp>
        <p:nvSpPr>
          <p:cNvPr id="3" name="Text Placeholder 2">
            <a:extLst>
              <a:ext uri="{FF2B5EF4-FFF2-40B4-BE49-F238E27FC236}">
                <a16:creationId xmlns:a16="http://schemas.microsoft.com/office/drawing/2014/main" id="{1A343B33-0785-BB70-4B48-ACB56F0A2115}"/>
              </a:ext>
            </a:extLst>
          </p:cNvPr>
          <p:cNvSpPr>
            <a:spLocks noGrp="1"/>
          </p:cNvSpPr>
          <p:nvPr>
            <p:ph type="body" idx="1"/>
          </p:nvPr>
        </p:nvSpPr>
        <p:spPr/>
        <p:txBody>
          <a:bodyPr/>
          <a:lstStyle/>
          <a:p>
            <a:pPr algn="ctr"/>
            <a:r>
              <a:rPr lang="en-IN" dirty="0"/>
              <a:t>What did you learn (skill/ topic)?</a:t>
            </a:r>
          </a:p>
        </p:txBody>
      </p:sp>
      <p:sp>
        <p:nvSpPr>
          <p:cNvPr id="4" name="Content Placeholder 3">
            <a:extLst>
              <a:ext uri="{FF2B5EF4-FFF2-40B4-BE49-F238E27FC236}">
                <a16:creationId xmlns:a16="http://schemas.microsoft.com/office/drawing/2014/main" id="{45FC99C5-3553-395D-3229-C978899DC068}"/>
              </a:ext>
            </a:extLst>
          </p:cNvPr>
          <p:cNvSpPr>
            <a:spLocks noGrp="1"/>
          </p:cNvSpPr>
          <p:nvPr>
            <p:ph sz="half" idx="2"/>
          </p:nvPr>
        </p:nvSpPr>
        <p:spPr/>
        <p:txBody>
          <a:bodyPr/>
          <a:lstStyle/>
          <a:p>
            <a:r>
              <a:rPr lang="en-US" dirty="0"/>
              <a:t>Minor steps play an important role in hospital functioning </a:t>
            </a:r>
          </a:p>
          <a:p>
            <a:r>
              <a:rPr lang="en-US" dirty="0"/>
              <a:t>Problem solving skill</a:t>
            </a:r>
          </a:p>
          <a:p>
            <a:r>
              <a:rPr lang="en-US" dirty="0"/>
              <a:t>Communication skill </a:t>
            </a:r>
          </a:p>
          <a:p>
            <a:r>
              <a:rPr lang="en-US" dirty="0"/>
              <a:t>Calm under pressure</a:t>
            </a:r>
          </a:p>
          <a:p>
            <a:endParaRPr lang="en-IN" dirty="0"/>
          </a:p>
        </p:txBody>
      </p:sp>
      <p:sp>
        <p:nvSpPr>
          <p:cNvPr id="5" name="Text Placeholder 4">
            <a:extLst>
              <a:ext uri="{FF2B5EF4-FFF2-40B4-BE49-F238E27FC236}">
                <a16:creationId xmlns:a16="http://schemas.microsoft.com/office/drawing/2014/main" id="{58C1A877-582B-AFBD-F61A-6CF91B9C8E8D}"/>
              </a:ext>
            </a:extLst>
          </p:cNvPr>
          <p:cNvSpPr>
            <a:spLocks noGrp="1"/>
          </p:cNvSpPr>
          <p:nvPr>
            <p:ph type="body" sz="quarter" idx="3"/>
          </p:nvPr>
        </p:nvSpPr>
        <p:spPr/>
        <p:txBody>
          <a:bodyPr/>
          <a:lstStyle/>
          <a:p>
            <a:pPr algn="ctr"/>
            <a:r>
              <a:rPr lang="en-IN" dirty="0"/>
              <a:t>Overall self comments on Dissertation</a:t>
            </a:r>
          </a:p>
        </p:txBody>
      </p:sp>
      <p:sp>
        <p:nvSpPr>
          <p:cNvPr id="6" name="Content Placeholder 5">
            <a:extLst>
              <a:ext uri="{FF2B5EF4-FFF2-40B4-BE49-F238E27FC236}">
                <a16:creationId xmlns:a16="http://schemas.microsoft.com/office/drawing/2014/main" id="{F5C77B51-5E77-C0CF-A1AC-D310D2F1CF19}"/>
              </a:ext>
            </a:extLst>
          </p:cNvPr>
          <p:cNvSpPr>
            <a:spLocks noGrp="1"/>
          </p:cNvSpPr>
          <p:nvPr>
            <p:ph sz="quarter" idx="4"/>
          </p:nvPr>
        </p:nvSpPr>
        <p:spPr/>
        <p:txBody>
          <a:bodyPr/>
          <a:lstStyle/>
          <a:p>
            <a:r>
              <a:rPr lang="en-US" dirty="0"/>
              <a:t>Direct and precise</a:t>
            </a:r>
          </a:p>
          <a:p>
            <a:r>
              <a:rPr lang="en-US" dirty="0"/>
              <a:t>Organized logically , clear and comprehensively </a:t>
            </a:r>
          </a:p>
          <a:p>
            <a:r>
              <a:rPr lang="en-US" dirty="0"/>
              <a:t>Study restates the purpose of the work</a:t>
            </a:r>
          </a:p>
          <a:p>
            <a:r>
              <a:rPr lang="en-US" dirty="0"/>
              <a:t>Presents problem area </a:t>
            </a:r>
          </a:p>
          <a:p>
            <a:r>
              <a:rPr lang="en-US" dirty="0"/>
              <a:t>Establish the importance of my field </a:t>
            </a:r>
            <a:endParaRPr lang="en-IN" dirty="0"/>
          </a:p>
        </p:txBody>
      </p:sp>
      <p:sp>
        <p:nvSpPr>
          <p:cNvPr id="7" name="Slide Number Placeholder 6">
            <a:extLst>
              <a:ext uri="{FF2B5EF4-FFF2-40B4-BE49-F238E27FC236}">
                <a16:creationId xmlns:a16="http://schemas.microsoft.com/office/drawing/2014/main" id="{24929AB7-CA6F-0C11-C641-1E492E7E533C}"/>
              </a:ext>
            </a:extLst>
          </p:cNvPr>
          <p:cNvSpPr>
            <a:spLocks noGrp="1"/>
          </p:cNvSpPr>
          <p:nvPr>
            <p:ph type="sldNum" sz="quarter" idx="12"/>
          </p:nvPr>
        </p:nvSpPr>
        <p:spPr/>
        <p:txBody>
          <a:bodyPr/>
          <a:lstStyle/>
          <a:p>
            <a:fld id="{26AD20E6-394B-4DF0-96A5-9647FF39C943}" type="slidenum">
              <a:rPr lang="en-IN" smtClean="0"/>
              <a:t>18</a:t>
            </a:fld>
            <a:endParaRPr lang="en-IN"/>
          </a:p>
        </p:txBody>
      </p:sp>
      <p:sp>
        <p:nvSpPr>
          <p:cNvPr id="8" name="Footer Placeholder 7">
            <a:extLst>
              <a:ext uri="{FF2B5EF4-FFF2-40B4-BE49-F238E27FC236}">
                <a16:creationId xmlns:a16="http://schemas.microsoft.com/office/drawing/2014/main" id="{E345CE84-575B-CABF-71BF-1327C578392E}"/>
              </a:ext>
            </a:extLst>
          </p:cNvPr>
          <p:cNvSpPr>
            <a:spLocks noGrp="1"/>
          </p:cNvSpPr>
          <p:nvPr>
            <p:ph type="ftr" sz="quarter" idx="11"/>
          </p:nvPr>
        </p:nvSpPr>
        <p:spPr/>
        <p:txBody>
          <a:bodyPr/>
          <a:lstStyle/>
          <a:p>
            <a:r>
              <a:rPr lang="en-US"/>
              <a:t>You are not allowed to add slides to this presentation</a:t>
            </a:r>
            <a:endParaRPr lang="en-IN"/>
          </a:p>
        </p:txBody>
      </p:sp>
      <p:pic>
        <p:nvPicPr>
          <p:cNvPr id="9" name="Picture 8">
            <a:extLst>
              <a:ext uri="{FF2B5EF4-FFF2-40B4-BE49-F238E27FC236}">
                <a16:creationId xmlns:a16="http://schemas.microsoft.com/office/drawing/2014/main" id="{E103A6DE-6241-B758-5FA2-2B271CB3CC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78297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 (1/2)</a:t>
            </a:r>
          </a:p>
        </p:txBody>
      </p:sp>
      <p:sp>
        <p:nvSpPr>
          <p:cNvPr id="3" name="Content Placeholder 2">
            <a:extLst>
              <a:ext uri="{FF2B5EF4-FFF2-40B4-BE49-F238E27FC236}">
                <a16:creationId xmlns:a16="http://schemas.microsoft.com/office/drawing/2014/main" id="{6477814C-6B56-911D-71A3-5D4712507305}"/>
              </a:ext>
            </a:extLst>
          </p:cNvPr>
          <p:cNvSpPr>
            <a:spLocks noGrp="1"/>
          </p:cNvSpPr>
          <p:nvPr>
            <p:ph idx="1"/>
          </p:nvPr>
        </p:nvSpPr>
        <p:spPr/>
        <p:txBody>
          <a:bodyPr/>
          <a:lstStyle/>
          <a:p>
            <a:r>
              <a:rPr lang="en-IN" dirty="0"/>
              <a:t>Put 2 of your best photographs here</a:t>
            </a:r>
          </a:p>
        </p:txBody>
      </p:sp>
      <p:sp>
        <p:nvSpPr>
          <p:cNvPr id="4" name="Slide Number Placeholder 3">
            <a:extLst>
              <a:ext uri="{FF2B5EF4-FFF2-40B4-BE49-F238E27FC236}">
                <a16:creationId xmlns:a16="http://schemas.microsoft.com/office/drawing/2014/main" id="{AB27019A-DBE3-DD9F-379F-7EBC515DB707}"/>
              </a:ext>
            </a:extLst>
          </p:cNvPr>
          <p:cNvSpPr>
            <a:spLocks noGrp="1"/>
          </p:cNvSpPr>
          <p:nvPr>
            <p:ph type="sldNum" sz="quarter" idx="12"/>
          </p:nvPr>
        </p:nvSpPr>
        <p:spPr/>
        <p:txBody>
          <a:bodyPr/>
          <a:lstStyle/>
          <a:p>
            <a:fld id="{26AD20E6-394B-4DF0-96A5-9647FF39C943}" type="slidenum">
              <a:rPr lang="en-IN" smtClean="0"/>
              <a:t>19</a:t>
            </a:fld>
            <a:endParaRPr lang="en-IN"/>
          </a:p>
        </p:txBody>
      </p:sp>
      <p:sp>
        <p:nvSpPr>
          <p:cNvPr id="5" name="Footer Placeholder 4">
            <a:extLst>
              <a:ext uri="{FF2B5EF4-FFF2-40B4-BE49-F238E27FC236}">
                <a16:creationId xmlns:a16="http://schemas.microsoft.com/office/drawing/2014/main" id="{9B187AAF-6A0B-1393-C469-6E06803B7421}"/>
              </a:ext>
            </a:extLst>
          </p:cNvPr>
          <p:cNvSpPr>
            <a:spLocks noGrp="1"/>
          </p:cNvSpPr>
          <p:nvPr>
            <p:ph type="ftr" sz="quarter" idx="11"/>
          </p:nvPr>
        </p:nvSpPr>
        <p:spPr/>
        <p:txBody>
          <a:bodyPr/>
          <a:lstStyle/>
          <a:p>
            <a:r>
              <a:rPr lang="en-US"/>
              <a:t>You are not allowed to add slides to this presentation</a:t>
            </a:r>
            <a:endParaRPr lang="en-IN"/>
          </a:p>
        </p:txBody>
      </p:sp>
    </p:spTree>
    <p:extLst>
      <p:ext uri="{BB962C8B-B14F-4D97-AF65-F5344CB8AC3E}">
        <p14:creationId xmlns:p14="http://schemas.microsoft.com/office/powerpoint/2010/main" val="2333934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7B543-DD16-00A8-C1EC-FE337C972327}"/>
              </a:ext>
            </a:extLst>
          </p:cNvPr>
          <p:cNvSpPr>
            <a:spLocks noGrp="1"/>
          </p:cNvSpPr>
          <p:nvPr>
            <p:ph type="title"/>
          </p:nvPr>
        </p:nvSpPr>
        <p:spPr/>
        <p:txBody>
          <a:bodyPr/>
          <a:lstStyle/>
          <a:p>
            <a:pPr algn="ctr"/>
            <a:r>
              <a:rPr lang="en-IN" b="1" dirty="0"/>
              <a:t>Screenshot of Approval</a:t>
            </a:r>
          </a:p>
        </p:txBody>
      </p:sp>
      <p:pic>
        <p:nvPicPr>
          <p:cNvPr id="7" name="Content Placeholder 6">
            <a:extLst>
              <a:ext uri="{FF2B5EF4-FFF2-40B4-BE49-F238E27FC236}">
                <a16:creationId xmlns:a16="http://schemas.microsoft.com/office/drawing/2014/main" id="{AB04577B-DAB0-02B5-2C03-9D54B98CFC9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5429" y="1251858"/>
            <a:ext cx="6183085" cy="5606142"/>
          </a:xfrm>
        </p:spPr>
      </p:pic>
      <p:sp>
        <p:nvSpPr>
          <p:cNvPr id="4" name="Footer Placeholder 3">
            <a:extLst>
              <a:ext uri="{FF2B5EF4-FFF2-40B4-BE49-F238E27FC236}">
                <a16:creationId xmlns:a16="http://schemas.microsoft.com/office/drawing/2014/main" id="{0A4C53A3-3523-7375-B7CF-8CD9449B1926}"/>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56EDD3CD-7AAF-DDBA-4AB5-4451EC072935}"/>
              </a:ext>
            </a:extLst>
          </p:cNvPr>
          <p:cNvSpPr>
            <a:spLocks noGrp="1"/>
          </p:cNvSpPr>
          <p:nvPr>
            <p:ph type="sldNum" sz="quarter" idx="12"/>
          </p:nvPr>
        </p:nvSpPr>
        <p:spPr/>
        <p:txBody>
          <a:bodyPr/>
          <a:lstStyle/>
          <a:p>
            <a:fld id="{26AD20E6-394B-4DF0-96A5-9647FF39C943}" type="slidenum">
              <a:rPr lang="en-IN" smtClean="0"/>
              <a:t>2</a:t>
            </a:fld>
            <a:endParaRPr lang="en-IN"/>
          </a:p>
        </p:txBody>
      </p:sp>
    </p:spTree>
    <p:extLst>
      <p:ext uri="{BB962C8B-B14F-4D97-AF65-F5344CB8AC3E}">
        <p14:creationId xmlns:p14="http://schemas.microsoft.com/office/powerpoint/2010/main" val="106189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 (2/2)</a:t>
            </a:r>
          </a:p>
        </p:txBody>
      </p:sp>
      <p:sp>
        <p:nvSpPr>
          <p:cNvPr id="3" name="Content Placeholder 2">
            <a:extLst>
              <a:ext uri="{FF2B5EF4-FFF2-40B4-BE49-F238E27FC236}">
                <a16:creationId xmlns:a16="http://schemas.microsoft.com/office/drawing/2014/main" id="{6477814C-6B56-911D-71A3-5D4712507305}"/>
              </a:ext>
            </a:extLst>
          </p:cNvPr>
          <p:cNvSpPr>
            <a:spLocks noGrp="1"/>
          </p:cNvSpPr>
          <p:nvPr>
            <p:ph idx="1"/>
          </p:nvPr>
        </p:nvSpPr>
        <p:spPr/>
        <p:txBody>
          <a:bodyPr/>
          <a:lstStyle/>
          <a:p>
            <a:r>
              <a:rPr lang="en-IN" dirty="0"/>
              <a:t>Put 2 of your best photographs here</a:t>
            </a:r>
          </a:p>
        </p:txBody>
      </p:sp>
      <p:sp>
        <p:nvSpPr>
          <p:cNvPr id="4" name="Slide Number Placeholder 3">
            <a:extLst>
              <a:ext uri="{FF2B5EF4-FFF2-40B4-BE49-F238E27FC236}">
                <a16:creationId xmlns:a16="http://schemas.microsoft.com/office/drawing/2014/main" id="{F7512292-B42A-7AC1-7086-3818B43D08E8}"/>
              </a:ext>
            </a:extLst>
          </p:cNvPr>
          <p:cNvSpPr>
            <a:spLocks noGrp="1"/>
          </p:cNvSpPr>
          <p:nvPr>
            <p:ph type="sldNum" sz="quarter" idx="12"/>
          </p:nvPr>
        </p:nvSpPr>
        <p:spPr/>
        <p:txBody>
          <a:bodyPr/>
          <a:lstStyle/>
          <a:p>
            <a:fld id="{26AD20E6-394B-4DF0-96A5-9647FF39C943}" type="slidenum">
              <a:rPr lang="en-IN" smtClean="0"/>
              <a:t>20</a:t>
            </a:fld>
            <a:endParaRPr lang="en-IN"/>
          </a:p>
        </p:txBody>
      </p:sp>
      <p:sp>
        <p:nvSpPr>
          <p:cNvPr id="5" name="Footer Placeholder 4">
            <a:extLst>
              <a:ext uri="{FF2B5EF4-FFF2-40B4-BE49-F238E27FC236}">
                <a16:creationId xmlns:a16="http://schemas.microsoft.com/office/drawing/2014/main" id="{68ABA5A0-C039-E6BF-8014-4934B4E407B2}"/>
              </a:ext>
            </a:extLst>
          </p:cNvPr>
          <p:cNvSpPr>
            <a:spLocks noGrp="1"/>
          </p:cNvSpPr>
          <p:nvPr>
            <p:ph type="ftr" sz="quarter" idx="11"/>
          </p:nvPr>
        </p:nvSpPr>
        <p:spPr/>
        <p:txBody>
          <a:bodyPr/>
          <a:lstStyle/>
          <a:p>
            <a:r>
              <a:rPr lang="en-US"/>
              <a:t>You are not allowed to add slides to this presentation</a:t>
            </a:r>
            <a:endParaRPr lang="en-IN"/>
          </a:p>
        </p:txBody>
      </p:sp>
    </p:spTree>
    <p:extLst>
      <p:ext uri="{BB962C8B-B14F-4D97-AF65-F5344CB8AC3E}">
        <p14:creationId xmlns:p14="http://schemas.microsoft.com/office/powerpoint/2010/main" val="4112284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Introduction </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lstStyle/>
          <a:p>
            <a:r>
              <a:rPr lang="en-US" sz="1800" dirty="0">
                <a:effectLst/>
                <a:ea typeface="Calibri" panose="020F0502020204030204" pitchFamily="34" charset="0"/>
                <a:cs typeface="Times New Roman" panose="02020603050405020304" pitchFamily="18" charset="0"/>
              </a:rPr>
              <a:t> </a:t>
            </a:r>
            <a:r>
              <a:rPr lang="en-US" sz="2400" dirty="0">
                <a:effectLst/>
                <a:ea typeface="Calibri" panose="020F0502020204030204" pitchFamily="34" charset="0"/>
                <a:cs typeface="Times New Roman" panose="02020603050405020304" pitchFamily="18" charset="0"/>
              </a:rPr>
              <a:t>NABH defines discharge as a process by which a patient is shifted out from the hospital with all concerned medical summaries ensuring stability.</a:t>
            </a:r>
          </a:p>
          <a:p>
            <a:r>
              <a:rPr lang="en-US" sz="2400" dirty="0">
                <a:effectLst/>
                <a:ea typeface="Calibri" panose="020F0502020204030204" pitchFamily="34" charset="0"/>
                <a:cs typeface="Times New Roman" panose="02020603050405020304" pitchFamily="18" charset="0"/>
              </a:rPr>
              <a:t> The discharge process is deemed to have started when the consultant formally approves discharge and ends with the patient leaving the clinical unit. </a:t>
            </a:r>
            <a:endParaRPr lang="en-US" sz="2400" dirty="0">
              <a:effectLst/>
              <a:ea typeface="Calibri" panose="020F0502020204030204" pitchFamily="34" charset="0"/>
            </a:endParaRPr>
          </a:p>
          <a:p>
            <a:r>
              <a:rPr lang="en-US" sz="2400" dirty="0">
                <a:effectLst/>
                <a:ea typeface="Calibri" panose="020F0502020204030204" pitchFamily="34" charset="0"/>
              </a:rPr>
              <a:t> Discharge time taken by hospitals is an important indicator of quality of care and patient satisfaction. </a:t>
            </a:r>
          </a:p>
          <a:p>
            <a:pPr marL="0" indent="0">
              <a:buNone/>
            </a:pPr>
            <a:endParaRPr lang="en-US" sz="2400" dirty="0">
              <a:effectLst/>
              <a:ea typeface="Calibri" panose="020F0502020204030204" pitchFamily="34" charset="0"/>
            </a:endParaRPr>
          </a:p>
          <a:p>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sp>
        <p:nvSpPr>
          <p:cNvPr id="5" name="Footer Placeholder 4">
            <a:extLst>
              <a:ext uri="{FF2B5EF4-FFF2-40B4-BE49-F238E27FC236}">
                <a16:creationId xmlns:a16="http://schemas.microsoft.com/office/drawing/2014/main" id="{F264D377-7310-FC9A-E728-3B686E1BEA5E}"/>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339061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51033-92AE-7D44-CA2A-465B196100C4}"/>
              </a:ext>
            </a:extLst>
          </p:cNvPr>
          <p:cNvSpPr>
            <a:spLocks noGrp="1"/>
          </p:cNvSpPr>
          <p:nvPr>
            <p:ph type="title"/>
          </p:nvPr>
        </p:nvSpPr>
        <p:spPr/>
        <p:txBody>
          <a:bodyPr/>
          <a:lstStyle/>
          <a:p>
            <a:pPr algn="ctr"/>
            <a:r>
              <a:rPr lang="en-IN" b="1" dirty="0"/>
              <a:t>Introduction </a:t>
            </a:r>
          </a:p>
        </p:txBody>
      </p:sp>
      <p:sp>
        <p:nvSpPr>
          <p:cNvPr id="3" name="Content Placeholder 2">
            <a:extLst>
              <a:ext uri="{FF2B5EF4-FFF2-40B4-BE49-F238E27FC236}">
                <a16:creationId xmlns:a16="http://schemas.microsoft.com/office/drawing/2014/main" id="{382ADE59-DDEA-2629-5CE5-2986EE84561F}"/>
              </a:ext>
            </a:extLst>
          </p:cNvPr>
          <p:cNvSpPr>
            <a:spLocks noGrp="1"/>
          </p:cNvSpPr>
          <p:nvPr>
            <p:ph idx="1"/>
          </p:nvPr>
        </p:nvSpPr>
        <p:spPr/>
        <p:txBody>
          <a:bodyPr/>
          <a:lstStyle/>
          <a:p>
            <a:pPr algn="just">
              <a:lnSpc>
                <a:spcPct val="107000"/>
              </a:lnSpc>
              <a:spcAft>
                <a:spcPts val="800"/>
              </a:spcAft>
            </a:pPr>
            <a:r>
              <a:rPr lang="en-US" sz="2400" dirty="0">
                <a:effectLst/>
                <a:ea typeface="Calibri" panose="020F0502020204030204" pitchFamily="34" charset="0"/>
                <a:cs typeface="Times New Roman" panose="02020603050405020304" pitchFamily="18" charset="0"/>
              </a:rPr>
              <a:t>Delay in Discharge of the patient also increases the pressure on beds of the hospital and is bad for both hospitals and the patients.</a:t>
            </a:r>
          </a:p>
          <a:p>
            <a:pPr algn="just">
              <a:lnSpc>
                <a:spcPct val="107000"/>
              </a:lnSpc>
              <a:spcAft>
                <a:spcPts val="800"/>
              </a:spcAft>
            </a:pPr>
            <a:r>
              <a:rPr lang="en-US" sz="2400" dirty="0">
                <a:effectLst/>
                <a:ea typeface="Calibri" panose="020F0502020204030204" pitchFamily="34" charset="0"/>
                <a:cs typeface="Times New Roman" panose="02020603050405020304" pitchFamily="18" charset="0"/>
              </a:rPr>
              <a:t> It increases cost to the hospitals and is depressing to the patients. Delayed discharge also increases the patient’s exposure to hospital acquired infections.</a:t>
            </a:r>
            <a:endParaRPr lang="en-IN" sz="2400" dirty="0">
              <a:ea typeface="Calibri" panose="020F0502020204030204" pitchFamily="34" charset="0"/>
              <a:cs typeface="Times New Roman" panose="02020603050405020304" pitchFamily="18" charset="0"/>
            </a:endParaRPr>
          </a:p>
          <a:p>
            <a:pPr algn="just">
              <a:lnSpc>
                <a:spcPct val="107000"/>
              </a:lnSpc>
              <a:spcAft>
                <a:spcPts val="800"/>
              </a:spcAft>
            </a:pPr>
            <a:r>
              <a:rPr lang="en-US" sz="2400" dirty="0">
                <a:effectLst/>
                <a:ea typeface="Calibri" panose="020F0502020204030204" pitchFamily="34" charset="0"/>
                <a:cs typeface="Times New Roman" panose="02020603050405020304" pitchFamily="18" charset="0"/>
              </a:rPr>
              <a:t>National Accreditation Board for Hospitals and Health Care Organizations (NABH) has set a standard of 180 minutes for the completion of the discharge process. Hence, maintaining an acceptable level of discharge time provides competitive edge to the organization.</a:t>
            </a:r>
            <a:endParaRPr lang="en-IN" sz="2400" dirty="0">
              <a:effectLst/>
              <a:ea typeface="Calibri" panose="020F0502020204030204" pitchFamily="34"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CE1DBDCD-BFFD-B18E-0A9A-B5A0A5A5AF5C}"/>
              </a:ext>
            </a:extLst>
          </p:cNvPr>
          <p:cNvSpPr>
            <a:spLocks noGrp="1"/>
          </p:cNvSpPr>
          <p:nvPr>
            <p:ph type="sldNum" sz="quarter" idx="12"/>
          </p:nvPr>
        </p:nvSpPr>
        <p:spPr/>
        <p:txBody>
          <a:bodyPr/>
          <a:lstStyle/>
          <a:p>
            <a:fld id="{26AD20E6-394B-4DF0-96A5-9647FF39C943}" type="slidenum">
              <a:rPr lang="en-IN" smtClean="0"/>
              <a:t>4</a:t>
            </a:fld>
            <a:endParaRPr lang="en-IN"/>
          </a:p>
        </p:txBody>
      </p:sp>
      <p:sp>
        <p:nvSpPr>
          <p:cNvPr id="5" name="Footer Placeholder 4">
            <a:extLst>
              <a:ext uri="{FF2B5EF4-FFF2-40B4-BE49-F238E27FC236}">
                <a16:creationId xmlns:a16="http://schemas.microsoft.com/office/drawing/2014/main" id="{52F928C2-B1A0-B0B5-6B55-B107C607F64A}"/>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007830A4-8A9B-0EBD-A18C-FE6C0AF23F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156150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p:txBody>
          <a:bodyPr/>
          <a:lstStyle/>
          <a:p>
            <a:pPr algn="ctr"/>
            <a:r>
              <a:rPr lang="en-IN" b="1" dirty="0"/>
              <a:t>Objectives of Your Study</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a:xfrm>
            <a:off x="664028" y="1847850"/>
            <a:ext cx="10515600" cy="4351338"/>
          </a:xfrm>
        </p:spPr>
        <p:txBody>
          <a:bodyPr/>
          <a:lstStyle/>
          <a:p>
            <a:r>
              <a:rPr lang="en-IN" sz="2400" dirty="0">
                <a:solidFill>
                  <a:srgbClr val="333333"/>
                </a:solidFill>
                <a:effectLst/>
                <a:ea typeface="Calibri" panose="020F0502020204030204" pitchFamily="34" charset="0"/>
                <a:cs typeface="Times New Roman" panose="02020603050405020304" pitchFamily="18" charset="0"/>
              </a:rPr>
              <a:t>To study the discharge process, calculate the turnaround time, and identify the reasons for delays.</a:t>
            </a:r>
            <a:endParaRPr lang="en-IN" sz="2400" dirty="0">
              <a:effectLst/>
              <a:ea typeface="Calibri" panose="020F0502020204030204" pitchFamily="34"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5</a:t>
            </a:fld>
            <a:endParaRPr lang="en-IN"/>
          </a:p>
        </p:txBody>
      </p:sp>
      <p:sp>
        <p:nvSpPr>
          <p:cNvPr id="5" name="Footer Placeholder 4">
            <a:extLst>
              <a:ext uri="{FF2B5EF4-FFF2-40B4-BE49-F238E27FC236}">
                <a16:creationId xmlns:a16="http://schemas.microsoft.com/office/drawing/2014/main" id="{8844328F-626B-70E2-D0C5-F16A1E592868}"/>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dirty="0"/>
              <a:t>Methodology </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p:txBody>
          <a:bodyPr>
            <a:normAutofit lnSpcReduction="10000"/>
          </a:bodyPr>
          <a:lstStyle/>
          <a:p>
            <a:pPr marL="342900" lvl="0" indent="-342900" algn="just">
              <a:lnSpc>
                <a:spcPct val="115000"/>
              </a:lnSpc>
              <a:spcAft>
                <a:spcPts val="1000"/>
              </a:spcAft>
              <a:buFont typeface="Symbol" panose="05050102010706020507" pitchFamily="18" charset="2"/>
              <a:buChar char=""/>
            </a:pPr>
            <a:r>
              <a:rPr lang="en-IN" sz="2400" dirty="0">
                <a:effectLst/>
                <a:ea typeface="Calibri" panose="020F0502020204030204" pitchFamily="34" charset="0"/>
                <a:cs typeface="Times New Roman" panose="02020603050405020304" pitchFamily="18" charset="0"/>
              </a:rPr>
              <a:t>Study design- Descriptive cross- sectional </a:t>
            </a:r>
          </a:p>
          <a:p>
            <a:pPr marL="342900" lvl="0" indent="-342900" algn="just">
              <a:lnSpc>
                <a:spcPct val="115000"/>
              </a:lnSpc>
              <a:spcAft>
                <a:spcPts val="800"/>
              </a:spcAft>
              <a:buFont typeface="Symbol" panose="05050102010706020507" pitchFamily="18" charset="2"/>
              <a:buChar char=""/>
            </a:pPr>
            <a:r>
              <a:rPr lang="en-IN" sz="2400" dirty="0">
                <a:effectLst/>
                <a:ea typeface="Calibri" panose="020F0502020204030204" pitchFamily="34" charset="0"/>
                <a:cs typeface="Times New Roman" panose="02020603050405020304" pitchFamily="18" charset="0"/>
              </a:rPr>
              <a:t>Study setting – Oscar Super speciality Hospital , Jhajjar, Haryana</a:t>
            </a:r>
          </a:p>
          <a:p>
            <a:pPr marL="342900" lvl="0" indent="-342900" algn="just">
              <a:lnSpc>
                <a:spcPct val="115000"/>
              </a:lnSpc>
              <a:spcAft>
                <a:spcPts val="800"/>
              </a:spcAft>
              <a:buFont typeface="Symbol" panose="05050102010706020507" pitchFamily="18" charset="2"/>
              <a:buChar char=""/>
            </a:pPr>
            <a:r>
              <a:rPr lang="en-IN" sz="2400" dirty="0">
                <a:effectLst/>
                <a:ea typeface="Calibri" panose="020F0502020204030204" pitchFamily="34" charset="0"/>
                <a:cs typeface="Times New Roman" panose="02020603050405020304" pitchFamily="18" charset="0"/>
              </a:rPr>
              <a:t>Duration of study- 3 months </a:t>
            </a:r>
          </a:p>
          <a:p>
            <a:pPr marL="342900" lvl="0" indent="-342900" algn="just">
              <a:lnSpc>
                <a:spcPct val="115000"/>
              </a:lnSpc>
              <a:spcAft>
                <a:spcPts val="800"/>
              </a:spcAft>
              <a:buFont typeface="Symbol" panose="05050102010706020507" pitchFamily="18" charset="2"/>
              <a:buChar char=""/>
            </a:pPr>
            <a:r>
              <a:rPr lang="en-IN" sz="2400" dirty="0">
                <a:effectLst/>
                <a:ea typeface="Calibri" panose="020F0502020204030204" pitchFamily="34" charset="0"/>
                <a:cs typeface="Times New Roman" panose="02020603050405020304" pitchFamily="18" charset="0"/>
              </a:rPr>
              <a:t>Study population- Inpatients (60 cash 60 TPA) </a:t>
            </a:r>
          </a:p>
          <a:p>
            <a:pPr marL="342900" lvl="0" indent="-342900" algn="just">
              <a:lnSpc>
                <a:spcPct val="115000"/>
              </a:lnSpc>
              <a:spcAft>
                <a:spcPts val="800"/>
              </a:spcAft>
              <a:buFont typeface="Symbol" panose="05050102010706020507" pitchFamily="18" charset="2"/>
              <a:buChar char=""/>
            </a:pPr>
            <a:r>
              <a:rPr lang="en-IN" sz="2400" dirty="0">
                <a:effectLst/>
                <a:ea typeface="Calibri" panose="020F0502020204030204" pitchFamily="34" charset="0"/>
                <a:cs typeface="Times New Roman" panose="02020603050405020304" pitchFamily="18" charset="0"/>
              </a:rPr>
              <a:t>Sample size- 120</a:t>
            </a:r>
          </a:p>
          <a:p>
            <a:pPr marL="342900" lvl="0" indent="-342900" algn="just">
              <a:lnSpc>
                <a:spcPct val="115000"/>
              </a:lnSpc>
              <a:spcAft>
                <a:spcPts val="800"/>
              </a:spcAft>
              <a:buFont typeface="Symbol" panose="05050102010706020507" pitchFamily="18" charset="2"/>
              <a:buChar char=""/>
            </a:pPr>
            <a:r>
              <a:rPr lang="en-IN" sz="2400" dirty="0">
                <a:effectLst/>
                <a:ea typeface="Calibri" panose="020F0502020204030204" pitchFamily="34" charset="0"/>
                <a:cs typeface="Times New Roman" panose="02020603050405020304" pitchFamily="18" charset="0"/>
              </a:rPr>
              <a:t>Sampling method – Non probability convenience sampling</a:t>
            </a:r>
          </a:p>
          <a:p>
            <a:pPr marL="342900" lvl="0" indent="-342900" algn="just">
              <a:lnSpc>
                <a:spcPct val="115000"/>
              </a:lnSpc>
              <a:spcAft>
                <a:spcPts val="800"/>
              </a:spcAft>
              <a:buFont typeface="Symbol" panose="05050102010706020507" pitchFamily="18" charset="2"/>
              <a:buChar char=""/>
            </a:pPr>
            <a:r>
              <a:rPr lang="en-IN" sz="2400" dirty="0">
                <a:effectLst/>
                <a:ea typeface="Calibri" panose="020F0502020204030204" pitchFamily="34" charset="0"/>
                <a:cs typeface="Times New Roman" panose="02020603050405020304" pitchFamily="18" charset="0"/>
              </a:rPr>
              <a:t>Data collection tool- Primary Data collection</a:t>
            </a:r>
          </a:p>
          <a:p>
            <a:endParaRPr lang="en-IN" dirty="0"/>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6</a:t>
            </a:fld>
            <a:endParaRPr lang="en-IN"/>
          </a:p>
        </p:txBody>
      </p:sp>
      <p:sp>
        <p:nvSpPr>
          <p:cNvPr id="5" name="Footer Placeholder 4">
            <a:extLst>
              <a:ext uri="{FF2B5EF4-FFF2-40B4-BE49-F238E27FC236}">
                <a16:creationId xmlns:a16="http://schemas.microsoft.com/office/drawing/2014/main" id="{13826005-CE28-7D60-D38A-A20359BF8D20}"/>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p:txBody>
          <a:bodyPr/>
          <a:lstStyle/>
          <a:p>
            <a:pPr algn="ctr"/>
            <a:r>
              <a:rPr lang="en-IN" b="1" dirty="0"/>
              <a:t>Methodology </a:t>
            </a:r>
            <a:endParaRPr lang="en-IN" dirty="0"/>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a:xfrm>
            <a:off x="0" y="1634084"/>
            <a:ext cx="12192000" cy="5200103"/>
          </a:xfrm>
        </p:spPr>
        <p:txBody>
          <a:bodyPr>
            <a:normAutofit fontScale="92500" lnSpcReduction="20000"/>
          </a:bodyPr>
          <a:lstStyle/>
          <a:p>
            <a:pPr algn="just">
              <a:lnSpc>
                <a:spcPct val="107000"/>
              </a:lnSpc>
              <a:spcAft>
                <a:spcPts val="800"/>
              </a:spcAft>
            </a:pPr>
            <a:r>
              <a:rPr lang="en-US" sz="1800" dirty="0">
                <a:effectLst/>
                <a:ea typeface="Calibri" panose="020F0502020204030204" pitchFamily="34" charset="0"/>
                <a:cs typeface="Times New Roman" panose="02020603050405020304" pitchFamily="18" charset="0"/>
              </a:rPr>
              <a:t>The study was carried out in phased manner.  </a:t>
            </a:r>
            <a:endParaRPr lang="en-IN" sz="18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n-IN" sz="1800" b="1" dirty="0">
                <a:effectLst/>
                <a:ea typeface="Times New Roman" panose="02020603050405020304" pitchFamily="18" charset="0"/>
                <a:cs typeface="Times New Roman" panose="02020603050405020304" pitchFamily="18" charset="0"/>
              </a:rPr>
              <a:t>PHASE</a:t>
            </a:r>
            <a:r>
              <a:rPr lang="en-IN" sz="1800" b="1" spc="-15" dirty="0">
                <a:effectLst/>
                <a:ea typeface="Times New Roman" panose="02020603050405020304" pitchFamily="18" charset="0"/>
                <a:cs typeface="Times New Roman" panose="02020603050405020304" pitchFamily="18" charset="0"/>
              </a:rPr>
              <a:t> </a:t>
            </a:r>
            <a:r>
              <a:rPr lang="en-IN" sz="1800" b="1" dirty="0">
                <a:effectLst/>
                <a:ea typeface="Times New Roman" panose="02020603050405020304" pitchFamily="18" charset="0"/>
                <a:cs typeface="Times New Roman" panose="02020603050405020304" pitchFamily="18" charset="0"/>
              </a:rPr>
              <a:t>1</a:t>
            </a:r>
            <a:endParaRPr lang="en-IN" sz="1800" dirty="0">
              <a:effectLst/>
              <a:ea typeface="Calibri" panose="020F0502020204030204" pitchFamily="34" charset="0"/>
              <a:cs typeface="Times New Roman" panose="02020603050405020304" pitchFamily="18" charset="0"/>
            </a:endParaRPr>
          </a:p>
          <a:p>
            <a:pPr marL="88900" marR="543560" algn="just">
              <a:lnSpc>
                <a:spcPct val="107000"/>
              </a:lnSpc>
              <a:spcBef>
                <a:spcPts val="945"/>
              </a:spcBef>
              <a:spcAft>
                <a:spcPts val="800"/>
              </a:spcAft>
            </a:pPr>
            <a:r>
              <a:rPr lang="en-US" sz="1800" dirty="0">
                <a:effectLst/>
                <a:ea typeface="Times New Roman" panose="02020603050405020304" pitchFamily="18" charset="0"/>
                <a:cs typeface="Times New Roman" panose="02020603050405020304" pitchFamily="18" charset="0"/>
              </a:rPr>
              <a:t>In the first phase,</a:t>
            </a:r>
            <a:r>
              <a:rPr lang="en-US" sz="1800" spc="5" dirty="0">
                <a:effectLst/>
                <a:ea typeface="Times New Roman" panose="02020603050405020304" pitchFamily="18" charset="0"/>
                <a:cs typeface="Times New Roman" panose="02020603050405020304" pitchFamily="18" charset="0"/>
              </a:rPr>
              <a:t> </a:t>
            </a:r>
            <a:r>
              <a:rPr lang="en-US" sz="1800" dirty="0">
                <a:effectLst/>
                <a:ea typeface="Times New Roman" panose="02020603050405020304" pitchFamily="18" charset="0"/>
                <a:cs typeface="Times New Roman" panose="02020603050405020304" pitchFamily="18" charset="0"/>
              </a:rPr>
              <a:t>observation of the entire</a:t>
            </a:r>
            <a:r>
              <a:rPr lang="en-US" sz="1800" spc="400" dirty="0">
                <a:effectLst/>
                <a:ea typeface="Times New Roman" panose="02020603050405020304" pitchFamily="18" charset="0"/>
                <a:cs typeface="Times New Roman" panose="02020603050405020304" pitchFamily="18" charset="0"/>
              </a:rPr>
              <a:t> </a:t>
            </a:r>
            <a:r>
              <a:rPr lang="en-US" sz="1800" dirty="0">
                <a:effectLst/>
                <a:ea typeface="Times New Roman" panose="02020603050405020304" pitchFamily="18" charset="0"/>
                <a:cs typeface="Times New Roman" panose="02020603050405020304" pitchFamily="18" charset="0"/>
              </a:rPr>
              <a:t>work process of operations department</a:t>
            </a:r>
            <a:r>
              <a:rPr lang="en-US" sz="1800" spc="5" dirty="0">
                <a:effectLst/>
                <a:ea typeface="Times New Roman" panose="02020603050405020304" pitchFamily="18" charset="0"/>
                <a:cs typeface="Times New Roman" panose="02020603050405020304" pitchFamily="18" charset="0"/>
              </a:rPr>
              <a:t> </a:t>
            </a:r>
            <a:r>
              <a:rPr lang="en-US" sz="1800" dirty="0">
                <a:effectLst/>
                <a:ea typeface="Times New Roman" panose="02020603050405020304" pitchFamily="18" charset="0"/>
                <a:cs typeface="Times New Roman" panose="02020603050405020304" pitchFamily="18" charset="0"/>
              </a:rPr>
              <a:t>was done, with in-depth analysis of the</a:t>
            </a:r>
            <a:r>
              <a:rPr lang="en-US" sz="1800" spc="5" dirty="0">
                <a:effectLst/>
                <a:ea typeface="Times New Roman" panose="02020603050405020304" pitchFamily="18" charset="0"/>
                <a:cs typeface="Times New Roman" panose="02020603050405020304" pitchFamily="18" charset="0"/>
              </a:rPr>
              <a:t> </a:t>
            </a:r>
            <a:r>
              <a:rPr lang="en-US" sz="1800" dirty="0">
                <a:effectLst/>
                <a:ea typeface="Times New Roman" panose="02020603050405020304" pitchFamily="18" charset="0"/>
                <a:cs typeface="Times New Roman" panose="02020603050405020304" pitchFamily="18" charset="0"/>
              </a:rPr>
              <a:t>process-flow and Hospital policies for Discharge . On the Basis of</a:t>
            </a:r>
            <a:r>
              <a:rPr lang="en-US" sz="1800" spc="5" dirty="0">
                <a:effectLst/>
                <a:ea typeface="Times New Roman" panose="02020603050405020304" pitchFamily="18" charset="0"/>
                <a:cs typeface="Times New Roman" panose="02020603050405020304" pitchFamily="18" charset="0"/>
              </a:rPr>
              <a:t> </a:t>
            </a:r>
            <a:r>
              <a:rPr lang="en-US" sz="1800" dirty="0">
                <a:effectLst/>
                <a:ea typeface="Times New Roman" panose="02020603050405020304" pitchFamily="18" charset="0"/>
                <a:cs typeface="Times New Roman" panose="02020603050405020304" pitchFamily="18" charset="0"/>
              </a:rPr>
              <a:t>this,  questionnaires were made,</a:t>
            </a:r>
            <a:r>
              <a:rPr lang="en-US" sz="1800" spc="5" dirty="0">
                <a:effectLst/>
                <a:ea typeface="Times New Roman" panose="02020603050405020304" pitchFamily="18" charset="0"/>
                <a:cs typeface="Times New Roman" panose="02020603050405020304" pitchFamily="18" charset="0"/>
              </a:rPr>
              <a:t> </a:t>
            </a:r>
            <a:r>
              <a:rPr lang="en-US" sz="1800" dirty="0">
                <a:effectLst/>
                <a:ea typeface="Times New Roman" panose="02020603050405020304" pitchFamily="18" charset="0"/>
                <a:cs typeface="Times New Roman" panose="02020603050405020304" pitchFamily="18" charset="0"/>
              </a:rPr>
              <a:t>to find out Gaps in the process and reasons for delay  . These </a:t>
            </a:r>
            <a:r>
              <a:rPr lang="en-US" sz="1800" spc="-385" dirty="0">
                <a:effectLst/>
                <a:ea typeface="Times New Roman" panose="02020603050405020304" pitchFamily="18" charset="0"/>
                <a:cs typeface="Times New Roman" panose="02020603050405020304" pitchFamily="18" charset="0"/>
              </a:rPr>
              <a:t> </a:t>
            </a:r>
            <a:r>
              <a:rPr lang="en-US" sz="1800" dirty="0">
                <a:effectLst/>
                <a:ea typeface="Times New Roman" panose="02020603050405020304" pitchFamily="18" charset="0"/>
                <a:cs typeface="Times New Roman" panose="02020603050405020304" pitchFamily="18" charset="0"/>
              </a:rPr>
              <a:t>questionnaires were having questions which helped us to gauge</a:t>
            </a:r>
            <a:r>
              <a:rPr lang="en-US" sz="1800" spc="5" dirty="0">
                <a:effectLst/>
                <a:ea typeface="Times New Roman" panose="02020603050405020304" pitchFamily="18" charset="0"/>
                <a:cs typeface="Times New Roman" panose="02020603050405020304" pitchFamily="18" charset="0"/>
              </a:rPr>
              <a:t> </a:t>
            </a:r>
            <a:r>
              <a:rPr lang="en-US" sz="1800" dirty="0">
                <a:effectLst/>
                <a:ea typeface="Times New Roman" panose="02020603050405020304" pitchFamily="18" charset="0"/>
                <a:cs typeface="Times New Roman" panose="02020603050405020304" pitchFamily="18" charset="0"/>
              </a:rPr>
              <a:t>the</a:t>
            </a:r>
            <a:r>
              <a:rPr lang="en-US" sz="1800" spc="5" dirty="0">
                <a:effectLst/>
                <a:ea typeface="Times New Roman" panose="02020603050405020304" pitchFamily="18" charset="0"/>
                <a:cs typeface="Times New Roman" panose="02020603050405020304" pitchFamily="18" charset="0"/>
              </a:rPr>
              <a:t> </a:t>
            </a:r>
            <a:r>
              <a:rPr lang="en-US" sz="1800" dirty="0">
                <a:effectLst/>
                <a:ea typeface="Times New Roman" panose="02020603050405020304" pitchFamily="18" charset="0"/>
                <a:cs typeface="Times New Roman" panose="02020603050405020304" pitchFamily="18" charset="0"/>
              </a:rPr>
              <a:t>process</a:t>
            </a:r>
            <a:r>
              <a:rPr lang="en-US" sz="1800" spc="5" dirty="0">
                <a:effectLst/>
                <a:ea typeface="Times New Roman" panose="02020603050405020304" pitchFamily="18" charset="0"/>
                <a:cs typeface="Times New Roman" panose="02020603050405020304" pitchFamily="18" charset="0"/>
              </a:rPr>
              <a:t> </a:t>
            </a:r>
            <a:r>
              <a:rPr lang="en-US" sz="1800" dirty="0">
                <a:effectLst/>
                <a:ea typeface="Times New Roman" panose="02020603050405020304" pitchFamily="18" charset="0"/>
                <a:cs typeface="Times New Roman" panose="02020603050405020304" pitchFamily="18" charset="0"/>
              </a:rPr>
              <a:t>and</a:t>
            </a:r>
            <a:r>
              <a:rPr lang="en-US" sz="1800" spc="5" dirty="0">
                <a:effectLst/>
                <a:ea typeface="Times New Roman" panose="02020603050405020304" pitchFamily="18" charset="0"/>
                <a:cs typeface="Times New Roman" panose="02020603050405020304" pitchFamily="18" charset="0"/>
              </a:rPr>
              <a:t> </a:t>
            </a:r>
            <a:r>
              <a:rPr lang="en-US" sz="1800" dirty="0">
                <a:effectLst/>
                <a:ea typeface="Times New Roman" panose="02020603050405020304" pitchFamily="18" charset="0"/>
                <a:cs typeface="Times New Roman" panose="02020603050405020304" pitchFamily="18" charset="0"/>
              </a:rPr>
              <a:t>setbacks</a:t>
            </a:r>
            <a:r>
              <a:rPr lang="en-US" sz="1800" spc="5" dirty="0">
                <a:effectLst/>
                <a:ea typeface="Times New Roman" panose="02020603050405020304" pitchFamily="18" charset="0"/>
                <a:cs typeface="Times New Roman" panose="02020603050405020304" pitchFamily="18" charset="0"/>
              </a:rPr>
              <a:t> </a:t>
            </a:r>
            <a:r>
              <a:rPr lang="en-US" sz="1800" dirty="0">
                <a:effectLst/>
                <a:ea typeface="Times New Roman" panose="02020603050405020304" pitchFamily="18" charset="0"/>
                <a:cs typeface="Times New Roman" panose="02020603050405020304" pitchFamily="18" charset="0"/>
              </a:rPr>
              <a:t>of</a:t>
            </a:r>
            <a:r>
              <a:rPr lang="en-US" sz="1800" spc="5" dirty="0">
                <a:effectLst/>
                <a:ea typeface="Times New Roman" panose="02020603050405020304" pitchFamily="18" charset="0"/>
                <a:cs typeface="Times New Roman" panose="02020603050405020304" pitchFamily="18" charset="0"/>
              </a:rPr>
              <a:t> </a:t>
            </a:r>
            <a:r>
              <a:rPr lang="en-US" sz="1800" dirty="0">
                <a:effectLst/>
                <a:ea typeface="Times New Roman" panose="02020603050405020304" pitchFamily="18" charset="0"/>
                <a:cs typeface="Times New Roman" panose="02020603050405020304" pitchFamily="18" charset="0"/>
              </a:rPr>
              <a:t>patient</a:t>
            </a:r>
            <a:r>
              <a:rPr lang="en-US" sz="1800" spc="5" dirty="0">
                <a:effectLst/>
                <a:ea typeface="Times New Roman" panose="02020603050405020304" pitchFamily="18" charset="0"/>
                <a:cs typeface="Times New Roman" panose="02020603050405020304" pitchFamily="18" charset="0"/>
              </a:rPr>
              <a:t> </a:t>
            </a:r>
            <a:r>
              <a:rPr lang="en-US" sz="1800" dirty="0">
                <a:effectLst/>
                <a:ea typeface="Times New Roman" panose="02020603050405020304" pitchFamily="18" charset="0"/>
                <a:cs typeface="Times New Roman" panose="02020603050405020304" pitchFamily="18" charset="0"/>
              </a:rPr>
              <a:t>response</a:t>
            </a:r>
            <a:r>
              <a:rPr lang="en-US" sz="1800" spc="5" dirty="0">
                <a:effectLst/>
                <a:ea typeface="Times New Roman" panose="02020603050405020304" pitchFamily="18" charset="0"/>
                <a:cs typeface="Times New Roman" panose="02020603050405020304" pitchFamily="18" charset="0"/>
              </a:rPr>
              <a:t> </a:t>
            </a:r>
            <a:r>
              <a:rPr lang="en-US" sz="1800" dirty="0">
                <a:effectLst/>
                <a:ea typeface="Times New Roman" panose="02020603050405020304" pitchFamily="18" charset="0"/>
                <a:cs typeface="Times New Roman" panose="02020603050405020304" pitchFamily="18" charset="0"/>
              </a:rPr>
              <a:t>towards</a:t>
            </a:r>
            <a:r>
              <a:rPr lang="en-US" sz="1800" spc="5" dirty="0">
                <a:effectLst/>
                <a:ea typeface="Times New Roman" panose="02020603050405020304" pitchFamily="18" charset="0"/>
                <a:cs typeface="Times New Roman" panose="02020603050405020304" pitchFamily="18" charset="0"/>
              </a:rPr>
              <a:t> </a:t>
            </a:r>
            <a:r>
              <a:rPr lang="en-US" sz="1800" dirty="0">
                <a:effectLst/>
                <a:ea typeface="Times New Roman" panose="02020603050405020304" pitchFamily="18" charset="0"/>
                <a:cs typeface="Times New Roman" panose="02020603050405020304" pitchFamily="18" charset="0"/>
              </a:rPr>
              <a:t>discharge process. </a:t>
            </a:r>
            <a:r>
              <a:rPr lang="en-US" sz="1800" dirty="0">
                <a:effectLst/>
                <a:ea typeface="Calibri" panose="020F0502020204030204" pitchFamily="34" charset="0"/>
                <a:cs typeface="Times New Roman" panose="02020603050405020304" pitchFamily="18" charset="0"/>
              </a:rPr>
              <a:t> </a:t>
            </a:r>
            <a:endParaRPr lang="en-IN" sz="1800" dirty="0">
              <a:effectLst/>
              <a:ea typeface="Calibri" panose="020F0502020204030204" pitchFamily="34" charset="0"/>
              <a:cs typeface="Times New Roman" panose="02020603050405020304" pitchFamily="18" charset="0"/>
            </a:endParaRPr>
          </a:p>
          <a:p>
            <a:pPr marL="139065" algn="just">
              <a:lnSpc>
                <a:spcPct val="107000"/>
              </a:lnSpc>
              <a:spcAft>
                <a:spcPts val="800"/>
              </a:spcAft>
            </a:pPr>
            <a:r>
              <a:rPr lang="en-IN" sz="1800" b="1" dirty="0">
                <a:effectLst/>
                <a:ea typeface="Times New Roman" panose="02020603050405020304" pitchFamily="18" charset="0"/>
                <a:cs typeface="Times New Roman" panose="02020603050405020304" pitchFamily="18" charset="0"/>
              </a:rPr>
              <a:t>PRIMARY</a:t>
            </a:r>
            <a:r>
              <a:rPr lang="en-IN" sz="1800" b="1" spc="-15" dirty="0">
                <a:effectLst/>
                <a:ea typeface="Times New Roman" panose="02020603050405020304" pitchFamily="18" charset="0"/>
                <a:cs typeface="Times New Roman" panose="02020603050405020304" pitchFamily="18" charset="0"/>
              </a:rPr>
              <a:t> </a:t>
            </a:r>
            <a:r>
              <a:rPr lang="en-IN" sz="1800" b="1" dirty="0">
                <a:effectLst/>
                <a:ea typeface="Times New Roman" panose="02020603050405020304" pitchFamily="18" charset="0"/>
                <a:cs typeface="Times New Roman" panose="02020603050405020304" pitchFamily="18" charset="0"/>
              </a:rPr>
              <a:t>RESEARCH</a:t>
            </a:r>
            <a:r>
              <a:rPr lang="en-IN" sz="1800" b="1" spc="-10" dirty="0">
                <a:effectLst/>
                <a:ea typeface="Times New Roman" panose="02020603050405020304" pitchFamily="18" charset="0"/>
                <a:cs typeface="Times New Roman" panose="02020603050405020304" pitchFamily="18" charset="0"/>
              </a:rPr>
              <a:t> </a:t>
            </a:r>
            <a:r>
              <a:rPr lang="en-IN" sz="1800" b="1" dirty="0">
                <a:effectLst/>
                <a:ea typeface="Times New Roman" panose="02020603050405020304" pitchFamily="18" charset="0"/>
                <a:cs typeface="Times New Roman" panose="02020603050405020304" pitchFamily="18" charset="0"/>
              </a:rPr>
              <a:t>–</a:t>
            </a:r>
            <a:r>
              <a:rPr lang="en-IN" sz="1800" b="1" spc="-5" dirty="0">
                <a:effectLst/>
                <a:ea typeface="Times New Roman" panose="02020603050405020304" pitchFamily="18" charset="0"/>
                <a:cs typeface="Times New Roman" panose="02020603050405020304" pitchFamily="18" charset="0"/>
              </a:rPr>
              <a:t> </a:t>
            </a:r>
            <a:r>
              <a:rPr lang="en-IN" sz="1800" b="1" dirty="0">
                <a:effectLst/>
                <a:ea typeface="Times New Roman" panose="02020603050405020304" pitchFamily="18" charset="0"/>
                <a:cs typeface="Times New Roman" panose="02020603050405020304" pitchFamily="18" charset="0"/>
              </a:rPr>
              <a:t>PHASE</a:t>
            </a:r>
            <a:r>
              <a:rPr lang="en-IN" sz="1800" b="1" spc="-10" dirty="0">
                <a:effectLst/>
                <a:ea typeface="Times New Roman" panose="02020603050405020304" pitchFamily="18" charset="0"/>
                <a:cs typeface="Times New Roman" panose="02020603050405020304" pitchFamily="18" charset="0"/>
              </a:rPr>
              <a:t> </a:t>
            </a:r>
            <a:r>
              <a:rPr lang="en-IN" sz="1800" b="1" dirty="0">
                <a:effectLst/>
                <a:ea typeface="Times New Roman" panose="02020603050405020304" pitchFamily="18" charset="0"/>
                <a:cs typeface="Times New Roman" panose="02020603050405020304" pitchFamily="18" charset="0"/>
              </a:rPr>
              <a:t>II</a:t>
            </a:r>
            <a:endParaRPr lang="en-IN" sz="1800" dirty="0">
              <a:effectLst/>
              <a:ea typeface="Calibri" panose="020F0502020204030204" pitchFamily="34" charset="0"/>
              <a:cs typeface="Times New Roman" panose="02020603050405020304" pitchFamily="18" charset="0"/>
            </a:endParaRPr>
          </a:p>
          <a:p>
            <a:pPr marL="88900" marR="545465" algn="just">
              <a:lnSpc>
                <a:spcPct val="107000"/>
              </a:lnSpc>
              <a:spcBef>
                <a:spcPts val="945"/>
              </a:spcBef>
              <a:spcAft>
                <a:spcPts val="800"/>
              </a:spcAft>
            </a:pPr>
            <a:r>
              <a:rPr lang="en-US" sz="1800" dirty="0">
                <a:effectLst/>
                <a:ea typeface="Times New Roman" panose="02020603050405020304" pitchFamily="18" charset="0"/>
                <a:cs typeface="Times New Roman" panose="02020603050405020304" pitchFamily="18" charset="0"/>
              </a:rPr>
              <a:t>In the second phase , questionnaire filled by the patients was analyzed through excel sheet and the average time of discharge was calculated . </a:t>
            </a:r>
            <a:endParaRPr lang="en-IN" sz="1800" dirty="0">
              <a:effectLst/>
              <a:ea typeface="Calibri" panose="020F0502020204030204" pitchFamily="34" charset="0"/>
              <a:cs typeface="Times New Roman" panose="02020603050405020304" pitchFamily="18" charset="0"/>
            </a:endParaRPr>
          </a:p>
          <a:p>
            <a:pPr marL="88900" marR="542925" algn="just">
              <a:lnSpc>
                <a:spcPct val="107000"/>
              </a:lnSpc>
              <a:spcBef>
                <a:spcPts val="810"/>
              </a:spcBef>
              <a:spcAft>
                <a:spcPts val="800"/>
              </a:spcAft>
            </a:pPr>
            <a:r>
              <a:rPr lang="en-US" sz="1800" dirty="0">
                <a:effectLst/>
                <a:ea typeface="Times New Roman" panose="02020603050405020304" pitchFamily="18" charset="0"/>
                <a:cs typeface="Times New Roman" panose="02020603050405020304" pitchFamily="18" charset="0"/>
              </a:rPr>
              <a:t>In total 120 samples were taken in total </a:t>
            </a:r>
            <a:endParaRPr lang="en-IN" sz="18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effectLst/>
                <a:ea typeface="Times New Roman" panose="02020603050405020304" pitchFamily="18" charset="0"/>
                <a:cs typeface="Times New Roman" panose="02020603050405020304" pitchFamily="18" charset="0"/>
              </a:rPr>
              <a:t>PATIENT QUESTIONNAIRE  </a:t>
            </a:r>
            <a:endParaRPr lang="en-IN" sz="1800" dirty="0">
              <a:effectLst/>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ea typeface="Times New Roman" panose="02020603050405020304" pitchFamily="18" charset="0"/>
                <a:cs typeface="Times New Roman" panose="02020603050405020304" pitchFamily="18" charset="0"/>
              </a:rPr>
              <a:t>Q1. Turn around time for the discharge ?  </a:t>
            </a:r>
            <a:endParaRPr lang="en-IN" sz="1800" dirty="0">
              <a:effectLst/>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ea typeface="Times New Roman" panose="02020603050405020304" pitchFamily="18" charset="0"/>
                <a:cs typeface="Times New Roman" panose="02020603050405020304" pitchFamily="18" charset="0"/>
              </a:rPr>
              <a:t>Q2. Activities/ reasons which directly or indirectly cause delay ? </a:t>
            </a:r>
            <a:endParaRPr lang="en-IN" sz="1800" dirty="0">
              <a:effectLst/>
              <a:ea typeface="Calibri" panose="020F0502020204030204" pitchFamily="34" charset="0"/>
              <a:cs typeface="Times New Roman" panose="02020603050405020304" pitchFamily="18" charset="0"/>
            </a:endParaRPr>
          </a:p>
          <a:p>
            <a:pPr>
              <a:lnSpc>
                <a:spcPct val="107000"/>
              </a:lnSpc>
              <a:spcAft>
                <a:spcPts val="800"/>
              </a:spcAf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7</a:t>
            </a:fld>
            <a:endParaRPr lang="en-IN"/>
          </a:p>
        </p:txBody>
      </p:sp>
      <p:sp>
        <p:nvSpPr>
          <p:cNvPr id="5" name="Footer Placeholder 4">
            <a:extLst>
              <a:ext uri="{FF2B5EF4-FFF2-40B4-BE49-F238E27FC236}">
                <a16:creationId xmlns:a16="http://schemas.microsoft.com/office/drawing/2014/main" id="{6F6DCD10-8A3E-7240-0E8B-DDE634E0B5E4}"/>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 </a:t>
            </a:r>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8</a:t>
            </a:fld>
            <a:endParaRPr lang="en-IN"/>
          </a:p>
        </p:txBody>
      </p:sp>
      <p:sp>
        <p:nvSpPr>
          <p:cNvPr id="5" name="Footer Placeholder 4">
            <a:extLst>
              <a:ext uri="{FF2B5EF4-FFF2-40B4-BE49-F238E27FC236}">
                <a16:creationId xmlns:a16="http://schemas.microsoft.com/office/drawing/2014/main" id="{606B1AD0-3937-0010-0111-E6BE0A3744C4}"/>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14" name="Content Placeholder 13">
            <a:extLst>
              <a:ext uri="{FF2B5EF4-FFF2-40B4-BE49-F238E27FC236}">
                <a16:creationId xmlns:a16="http://schemas.microsoft.com/office/drawing/2014/main" id="{4AC84036-A1E0-8950-106C-3A70315413EF}"/>
              </a:ext>
            </a:extLst>
          </p:cNvPr>
          <p:cNvPicPr>
            <a:picLocks noGrp="1" noChangeAspect="1"/>
          </p:cNvPicPr>
          <p:nvPr>
            <p:ph idx="1"/>
          </p:nvPr>
        </p:nvPicPr>
        <p:blipFill>
          <a:blip r:embed="rId3"/>
          <a:stretch>
            <a:fillRect/>
          </a:stretch>
        </p:blipFill>
        <p:spPr>
          <a:xfrm>
            <a:off x="108858" y="1393371"/>
            <a:ext cx="3929742" cy="5464629"/>
          </a:xfrm>
          <a:prstGeom prst="rect">
            <a:avLst/>
          </a:prstGeom>
        </p:spPr>
      </p:pic>
      <p:pic>
        <p:nvPicPr>
          <p:cNvPr id="15" name="Picture 14">
            <a:extLst>
              <a:ext uri="{FF2B5EF4-FFF2-40B4-BE49-F238E27FC236}">
                <a16:creationId xmlns:a16="http://schemas.microsoft.com/office/drawing/2014/main" id="{891BB0B7-71C0-B1AA-E8C1-D3B1B41F1628}"/>
              </a:ext>
            </a:extLst>
          </p:cNvPr>
          <p:cNvPicPr>
            <a:picLocks noChangeAspect="1"/>
          </p:cNvPicPr>
          <p:nvPr/>
        </p:nvPicPr>
        <p:blipFill>
          <a:blip r:embed="rId4"/>
          <a:stretch>
            <a:fillRect/>
          </a:stretch>
        </p:blipFill>
        <p:spPr>
          <a:xfrm>
            <a:off x="4376056" y="1690688"/>
            <a:ext cx="4735287" cy="5167312"/>
          </a:xfrm>
          <a:prstGeom prst="rect">
            <a:avLst/>
          </a:prstGeom>
        </p:spPr>
      </p:pic>
      <p:pic>
        <p:nvPicPr>
          <p:cNvPr id="17" name="Picture 16">
            <a:extLst>
              <a:ext uri="{FF2B5EF4-FFF2-40B4-BE49-F238E27FC236}">
                <a16:creationId xmlns:a16="http://schemas.microsoft.com/office/drawing/2014/main" id="{3D336AA0-2AAE-39D5-EF1B-75E94C3F635C}"/>
              </a:ext>
            </a:extLst>
          </p:cNvPr>
          <p:cNvPicPr>
            <a:picLocks noChangeAspect="1"/>
          </p:cNvPicPr>
          <p:nvPr/>
        </p:nvPicPr>
        <p:blipFill>
          <a:blip r:embed="rId5"/>
          <a:stretch>
            <a:fillRect/>
          </a:stretch>
        </p:blipFill>
        <p:spPr>
          <a:xfrm>
            <a:off x="9111343" y="1868601"/>
            <a:ext cx="2971799" cy="2438400"/>
          </a:xfrm>
          <a:prstGeom prst="rect">
            <a:avLst/>
          </a:prstGeom>
        </p:spPr>
      </p:pic>
      <p:pic>
        <p:nvPicPr>
          <p:cNvPr id="18" name="Picture 17">
            <a:extLst>
              <a:ext uri="{FF2B5EF4-FFF2-40B4-BE49-F238E27FC236}">
                <a16:creationId xmlns:a16="http://schemas.microsoft.com/office/drawing/2014/main" id="{84209408-414B-48E9-7C57-DBB621E538FA}"/>
              </a:ext>
            </a:extLst>
          </p:cNvPr>
          <p:cNvPicPr>
            <a:picLocks noChangeAspect="1"/>
          </p:cNvPicPr>
          <p:nvPr/>
        </p:nvPicPr>
        <p:blipFill>
          <a:blip r:embed="rId6"/>
          <a:stretch>
            <a:fillRect/>
          </a:stretch>
        </p:blipFill>
        <p:spPr>
          <a:xfrm>
            <a:off x="9252958" y="4378020"/>
            <a:ext cx="2688569" cy="2469094"/>
          </a:xfrm>
          <a:prstGeom prst="rect">
            <a:avLst/>
          </a:prstGeom>
        </p:spPr>
      </p:pic>
    </p:spTree>
    <p:extLst>
      <p:ext uri="{BB962C8B-B14F-4D97-AF65-F5344CB8AC3E}">
        <p14:creationId xmlns:p14="http://schemas.microsoft.com/office/powerpoint/2010/main" val="1373306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 </a:t>
            </a:r>
          </a:p>
        </p:txBody>
      </p:sp>
      <p:pic>
        <p:nvPicPr>
          <p:cNvPr id="7" name="Content Placeholder 6">
            <a:extLst>
              <a:ext uri="{FF2B5EF4-FFF2-40B4-BE49-F238E27FC236}">
                <a16:creationId xmlns:a16="http://schemas.microsoft.com/office/drawing/2014/main" id="{0922096F-1AAF-58EA-E5B0-0E68CA4E508C}"/>
              </a:ext>
            </a:extLst>
          </p:cNvPr>
          <p:cNvPicPr>
            <a:picLocks noGrp="1" noChangeAspect="1"/>
          </p:cNvPicPr>
          <p:nvPr>
            <p:ph idx="1"/>
          </p:nvPr>
        </p:nvPicPr>
        <p:blipFill>
          <a:blip r:embed="rId2"/>
          <a:stretch>
            <a:fillRect/>
          </a:stretch>
        </p:blipFill>
        <p:spPr>
          <a:xfrm>
            <a:off x="497456" y="1690688"/>
            <a:ext cx="5492972" cy="3972059"/>
          </a:xfrm>
          <a:prstGeom prst="rect">
            <a:avLst/>
          </a:prstGeom>
        </p:spPr>
      </p:pic>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9</a:t>
            </a:fld>
            <a:endParaRPr lang="en-IN"/>
          </a:p>
        </p:txBody>
      </p:sp>
      <p:sp>
        <p:nvSpPr>
          <p:cNvPr id="5" name="Footer Placeholder 4">
            <a:extLst>
              <a:ext uri="{FF2B5EF4-FFF2-40B4-BE49-F238E27FC236}">
                <a16:creationId xmlns:a16="http://schemas.microsoft.com/office/drawing/2014/main" id="{8EF452A5-4A37-38F4-E86E-331DB996CC6B}"/>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9" name="Picture 8">
            <a:extLst>
              <a:ext uri="{FF2B5EF4-FFF2-40B4-BE49-F238E27FC236}">
                <a16:creationId xmlns:a16="http://schemas.microsoft.com/office/drawing/2014/main" id="{E8A7BC01-DCB5-A4B6-FF4F-6BF60771B69F}"/>
              </a:ext>
            </a:extLst>
          </p:cNvPr>
          <p:cNvPicPr>
            <a:picLocks noChangeAspect="1"/>
          </p:cNvPicPr>
          <p:nvPr/>
        </p:nvPicPr>
        <p:blipFill>
          <a:blip r:embed="rId4"/>
          <a:stretch>
            <a:fillRect/>
          </a:stretch>
        </p:blipFill>
        <p:spPr>
          <a:xfrm>
            <a:off x="6096000" y="1814286"/>
            <a:ext cx="5733288" cy="3916528"/>
          </a:xfrm>
          <a:prstGeom prst="rect">
            <a:avLst/>
          </a:prstGeom>
        </p:spPr>
      </p:pic>
    </p:spTree>
    <p:extLst>
      <p:ext uri="{BB962C8B-B14F-4D97-AF65-F5344CB8AC3E}">
        <p14:creationId xmlns:p14="http://schemas.microsoft.com/office/powerpoint/2010/main" val="19112767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TotalTime>
  <Words>1504</Words>
  <Application>Microsoft Office PowerPoint</Application>
  <PresentationFormat>Widescreen</PresentationFormat>
  <Paragraphs>130</Paragraphs>
  <Slides>20</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Arial</vt:lpstr>
      <vt:lpstr>Calibri</vt:lpstr>
      <vt:lpstr>Calibri Light</vt:lpstr>
      <vt:lpstr>Symbol</vt:lpstr>
      <vt:lpstr>Office Theme</vt:lpstr>
      <vt:lpstr>Microsoft Word Document</vt:lpstr>
      <vt:lpstr>Discharge Turn Around Time And Reasons For Delay Oscar Super Speciality Hospital</vt:lpstr>
      <vt:lpstr>Screenshot of Approval</vt:lpstr>
      <vt:lpstr>Introduction </vt:lpstr>
      <vt:lpstr>Introduction </vt:lpstr>
      <vt:lpstr>Objectives of Your Study</vt:lpstr>
      <vt:lpstr>Methodology </vt:lpstr>
      <vt:lpstr>Methodology </vt:lpstr>
      <vt:lpstr>Results </vt:lpstr>
      <vt:lpstr>Results </vt:lpstr>
      <vt:lpstr>Results </vt:lpstr>
      <vt:lpstr>Discussion </vt:lpstr>
      <vt:lpstr>Discussion </vt:lpstr>
      <vt:lpstr>Limitations of the Study</vt:lpstr>
      <vt:lpstr>Conclusion</vt:lpstr>
      <vt:lpstr>References (Only Vancouver Style)</vt:lpstr>
      <vt:lpstr>Thank You</vt:lpstr>
      <vt:lpstr>Suggestions to the Organization where the Study was Conducted </vt:lpstr>
      <vt:lpstr>Dissertation Experiences</vt:lpstr>
      <vt:lpstr>Pictorial Journey (1/2)</vt:lpstr>
      <vt:lpstr>Pictorial Journey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Smriti Rana</cp:lastModifiedBy>
  <cp:revision>19</cp:revision>
  <dcterms:created xsi:type="dcterms:W3CDTF">2022-05-20T15:11:38Z</dcterms:created>
  <dcterms:modified xsi:type="dcterms:W3CDTF">2022-06-21T18:01:10Z</dcterms:modified>
</cp:coreProperties>
</file>