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wmf" ContentType="image/x-w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88" r:id="rId2"/>
    <p:sldId id="274" r:id="rId3"/>
    <p:sldId id="258" r:id="rId4"/>
    <p:sldId id="285" r:id="rId5"/>
    <p:sldId id="286" r:id="rId6"/>
    <p:sldId id="279" r:id="rId7"/>
    <p:sldId id="278" r:id="rId8"/>
    <p:sldId id="259" r:id="rId9"/>
    <p:sldId id="284" r:id="rId10"/>
    <p:sldId id="262" r:id="rId11"/>
    <p:sldId id="280" r:id="rId12"/>
    <p:sldId id="263" r:id="rId13"/>
    <p:sldId id="265" r:id="rId14"/>
    <p:sldId id="281" r:id="rId15"/>
    <p:sldId id="275" r:id="rId16"/>
    <p:sldId id="267" r:id="rId17"/>
    <p:sldId id="273" r:id="rId18"/>
    <p:sldId id="270" r:id="rId19"/>
    <p:sldId id="276" r:id="rId20"/>
    <p:sldId id="282" r:id="rId21"/>
    <p:sldId id="27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BFC6"/>
    <a:srgbClr val="42AFB6"/>
    <a:srgbClr val="4472C4"/>
    <a:srgbClr val="535335"/>
    <a:srgbClr val="ED7D31"/>
    <a:srgbClr val="FCB414"/>
    <a:srgbClr val="968946"/>
    <a:srgbClr val="E3DDAA"/>
    <a:srgbClr val="B26C06"/>
    <a:srgbClr val="CB1B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0" d="100"/>
          <a:sy n="80" d="100"/>
        </p:scale>
        <p:origin x="-754" y="-149"/>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dmin\Downloads\Personality%20Questionnaire%20Scoring%20sheet%20(5).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Admin\Downloads\Personality%20Questionnaire%20Scoring%20sheet%20(5).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Admin\Downloads\Personality%20Questionnaire%20Scoring%20sheet%20(5).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Admin\Downloads\Personality%20Questionnaire%20Scoring%20sheet%20(5).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Admin\Downloads\Personality%20Questionnaire%20Scoring%20sheet%20(5).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Admin\Downloads\Personality%20Questionnaire%20Scoring%20sheet%20(5).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Admin\Downloads\Personality%20Questionnaire%20Scoring%20sheet%20(5).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Admin\Downloads\Personality%20Questionnaire%20Scoring%20sheet%20(5).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Admin\Downloads\Personality%20Questionnaire%20Scoring%20sheet%20(5).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Admin\Downloads\Personality%20Questionnaire%20Scoring%20sheet%20(5).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Admin\Downloads\Personality%20Questionnaire%20Scoring%20sheet%20(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Sheet1!$A$1:$E$1</c:f>
              <c:strCache>
                <c:ptCount val="5"/>
                <c:pt idx="0">
                  <c:v>Extroversion [E]</c:v>
                </c:pt>
                <c:pt idx="1">
                  <c:v>Agreeableness [A]</c:v>
                </c:pt>
                <c:pt idx="2">
                  <c:v>Conscientiousness [C]</c:v>
                </c:pt>
                <c:pt idx="3">
                  <c:v>Neuroticism [N]</c:v>
                </c:pt>
                <c:pt idx="4">
                  <c:v>Openness to Experience [O]</c:v>
                </c:pt>
              </c:strCache>
            </c:strRef>
          </c:cat>
          <c:val>
            <c:numRef>
              <c:f>Sheet1!$A$2:$E$2</c:f>
              <c:numCache>
                <c:formatCode>0.0</c:formatCode>
                <c:ptCount val="5"/>
                <c:pt idx="0">
                  <c:v>22.841269841269842</c:v>
                </c:pt>
                <c:pt idx="1">
                  <c:v>29.587301587301589</c:v>
                </c:pt>
                <c:pt idx="2">
                  <c:v>34.253968253968253</c:v>
                </c:pt>
                <c:pt idx="3">
                  <c:v>24.80952380952381</c:v>
                </c:pt>
                <c:pt idx="4">
                  <c:v>28.206349206349206</c:v>
                </c:pt>
              </c:numCache>
            </c:numRef>
          </c:val>
          <c:extLst xmlns:c16r2="http://schemas.microsoft.com/office/drawing/2015/06/chart">
            <c:ext xmlns:c16="http://schemas.microsoft.com/office/drawing/2014/chart" uri="{C3380CC4-5D6E-409C-BE32-E72D297353CC}">
              <c16:uniqueId val="{00000000-F3D6-4CE4-97CB-5E7E023633C1}"/>
            </c:ext>
          </c:extLst>
        </c:ser>
        <c:dLbls>
          <c:showLegendKey val="0"/>
          <c:showVal val="0"/>
          <c:showCatName val="0"/>
          <c:showSerName val="0"/>
          <c:showPercent val="0"/>
          <c:showBubbleSize val="0"/>
        </c:dLbls>
        <c:gapWidth val="150"/>
        <c:axId val="192167936"/>
        <c:axId val="192169472"/>
      </c:barChart>
      <c:catAx>
        <c:axId val="192167936"/>
        <c:scaling>
          <c:orientation val="minMax"/>
        </c:scaling>
        <c:delete val="0"/>
        <c:axPos val="b"/>
        <c:numFmt formatCode="General" sourceLinked="0"/>
        <c:majorTickMark val="out"/>
        <c:minorTickMark val="none"/>
        <c:tickLblPos val="nextTo"/>
        <c:crossAx val="192169472"/>
        <c:crosses val="autoZero"/>
        <c:auto val="1"/>
        <c:lblAlgn val="ctr"/>
        <c:lblOffset val="100"/>
        <c:noMultiLvlLbl val="0"/>
      </c:catAx>
      <c:valAx>
        <c:axId val="192169472"/>
        <c:scaling>
          <c:orientation val="minMax"/>
        </c:scaling>
        <c:delete val="0"/>
        <c:axPos val="l"/>
        <c:majorGridlines/>
        <c:numFmt formatCode="0.0" sourceLinked="1"/>
        <c:majorTickMark val="out"/>
        <c:minorTickMark val="none"/>
        <c:tickLblPos val="nextTo"/>
        <c:crossAx val="192167936"/>
        <c:crosses val="autoZero"/>
        <c:crossBetween val="between"/>
      </c:valAx>
    </c:plotArea>
    <c:plotVisOnly val="1"/>
    <c:dispBlanksAs val="gap"/>
    <c:showDLblsOverMax val="0"/>
  </c:chart>
  <c:txPr>
    <a:bodyPr/>
    <a:lstStyle/>
    <a:p>
      <a:pPr>
        <a:defRPr sz="1100" b="1">
          <a:latin typeface="Times New Roman" pitchFamily="18" charset="0"/>
          <a:cs typeface="Times New Roman" pitchFamily="18"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'Sheet4 (4)'!$B$2</c:f>
              <c:strCache>
                <c:ptCount val="1"/>
                <c:pt idx="0">
                  <c:v>Employees</c:v>
                </c:pt>
              </c:strCache>
            </c:strRef>
          </c:tx>
          <c:spPr>
            <a:ln w="19050">
              <a:noFill/>
            </a:ln>
          </c:spPr>
          <c:xVal>
            <c:numRef>
              <c:f>'Sheet4 (4)'!$A$3:$A$65</c:f>
              <c:numCache>
                <c:formatCode>General</c:formatCode>
                <c:ptCount val="6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numCache>
            </c:numRef>
          </c:xVal>
          <c:yVal>
            <c:numRef>
              <c:f>'Sheet4 (4)'!$B$3:$B$65</c:f>
              <c:numCache>
                <c:formatCode>General</c:formatCode>
                <c:ptCount val="63"/>
                <c:pt idx="0">
                  <c:v>25</c:v>
                </c:pt>
                <c:pt idx="1">
                  <c:v>33</c:v>
                </c:pt>
                <c:pt idx="2">
                  <c:v>21</c:v>
                </c:pt>
                <c:pt idx="3">
                  <c:v>21</c:v>
                </c:pt>
                <c:pt idx="4">
                  <c:v>23</c:v>
                </c:pt>
                <c:pt idx="5">
                  <c:v>22</c:v>
                </c:pt>
                <c:pt idx="6">
                  <c:v>25</c:v>
                </c:pt>
                <c:pt idx="7">
                  <c:v>26</c:v>
                </c:pt>
                <c:pt idx="8">
                  <c:v>22</c:v>
                </c:pt>
                <c:pt idx="9">
                  <c:v>30</c:v>
                </c:pt>
                <c:pt idx="10">
                  <c:v>24</c:v>
                </c:pt>
                <c:pt idx="11">
                  <c:v>23</c:v>
                </c:pt>
                <c:pt idx="12">
                  <c:v>21</c:v>
                </c:pt>
                <c:pt idx="13">
                  <c:v>30</c:v>
                </c:pt>
                <c:pt idx="14">
                  <c:v>23</c:v>
                </c:pt>
                <c:pt idx="15">
                  <c:v>28</c:v>
                </c:pt>
                <c:pt idx="16">
                  <c:v>15</c:v>
                </c:pt>
                <c:pt idx="17">
                  <c:v>26</c:v>
                </c:pt>
                <c:pt idx="18">
                  <c:v>29</c:v>
                </c:pt>
                <c:pt idx="19">
                  <c:v>24</c:v>
                </c:pt>
                <c:pt idx="20">
                  <c:v>22</c:v>
                </c:pt>
                <c:pt idx="21">
                  <c:v>28</c:v>
                </c:pt>
                <c:pt idx="22">
                  <c:v>18</c:v>
                </c:pt>
                <c:pt idx="23">
                  <c:v>26</c:v>
                </c:pt>
                <c:pt idx="24">
                  <c:v>22</c:v>
                </c:pt>
                <c:pt idx="25">
                  <c:v>30</c:v>
                </c:pt>
                <c:pt idx="26">
                  <c:v>28</c:v>
                </c:pt>
                <c:pt idx="27">
                  <c:v>27</c:v>
                </c:pt>
                <c:pt idx="28">
                  <c:v>22</c:v>
                </c:pt>
                <c:pt idx="29">
                  <c:v>24</c:v>
                </c:pt>
                <c:pt idx="30">
                  <c:v>25</c:v>
                </c:pt>
                <c:pt idx="31">
                  <c:v>21</c:v>
                </c:pt>
                <c:pt idx="32">
                  <c:v>27</c:v>
                </c:pt>
                <c:pt idx="33">
                  <c:v>23</c:v>
                </c:pt>
                <c:pt idx="34">
                  <c:v>21</c:v>
                </c:pt>
                <c:pt idx="35">
                  <c:v>19</c:v>
                </c:pt>
                <c:pt idx="36">
                  <c:v>28</c:v>
                </c:pt>
                <c:pt idx="37">
                  <c:v>31</c:v>
                </c:pt>
                <c:pt idx="38">
                  <c:v>17</c:v>
                </c:pt>
                <c:pt idx="39">
                  <c:v>10</c:v>
                </c:pt>
                <c:pt idx="40">
                  <c:v>18</c:v>
                </c:pt>
                <c:pt idx="41">
                  <c:v>25</c:v>
                </c:pt>
                <c:pt idx="42">
                  <c:v>31</c:v>
                </c:pt>
                <c:pt idx="43">
                  <c:v>34</c:v>
                </c:pt>
                <c:pt idx="44">
                  <c:v>27</c:v>
                </c:pt>
                <c:pt idx="45">
                  <c:v>28</c:v>
                </c:pt>
                <c:pt idx="46">
                  <c:v>26</c:v>
                </c:pt>
                <c:pt idx="47">
                  <c:v>23</c:v>
                </c:pt>
                <c:pt idx="48">
                  <c:v>27</c:v>
                </c:pt>
                <c:pt idx="49">
                  <c:v>28</c:v>
                </c:pt>
                <c:pt idx="50">
                  <c:v>31</c:v>
                </c:pt>
                <c:pt idx="51">
                  <c:v>15</c:v>
                </c:pt>
                <c:pt idx="52">
                  <c:v>32</c:v>
                </c:pt>
                <c:pt idx="53">
                  <c:v>28</c:v>
                </c:pt>
                <c:pt idx="54">
                  <c:v>26</c:v>
                </c:pt>
                <c:pt idx="55">
                  <c:v>26</c:v>
                </c:pt>
                <c:pt idx="56">
                  <c:v>26</c:v>
                </c:pt>
                <c:pt idx="57">
                  <c:v>26</c:v>
                </c:pt>
                <c:pt idx="58">
                  <c:v>21</c:v>
                </c:pt>
                <c:pt idx="59">
                  <c:v>26</c:v>
                </c:pt>
                <c:pt idx="60">
                  <c:v>21</c:v>
                </c:pt>
                <c:pt idx="61">
                  <c:v>29</c:v>
                </c:pt>
                <c:pt idx="62">
                  <c:v>29</c:v>
                </c:pt>
              </c:numCache>
            </c:numRef>
          </c:yVal>
          <c:smooth val="0"/>
          <c:extLst xmlns:c16r2="http://schemas.microsoft.com/office/drawing/2015/06/chart">
            <c:ext xmlns:c16="http://schemas.microsoft.com/office/drawing/2014/chart" uri="{C3380CC4-5D6E-409C-BE32-E72D297353CC}">
              <c16:uniqueId val="{00000000-D96A-404D-A19E-D5134F59799F}"/>
            </c:ext>
          </c:extLst>
        </c:ser>
        <c:ser>
          <c:idx val="1"/>
          <c:order val="1"/>
          <c:tx>
            <c:strRef>
              <c:f>'Sheet4 (4)'!$C$2</c:f>
              <c:strCache>
                <c:ptCount val="1"/>
                <c:pt idx="0">
                  <c:v>New Joinees</c:v>
                </c:pt>
              </c:strCache>
            </c:strRef>
          </c:tx>
          <c:spPr>
            <a:ln w="19050">
              <a:noFill/>
            </a:ln>
          </c:spPr>
          <c:xVal>
            <c:numRef>
              <c:f>'Sheet4 (4)'!$A$3:$A$65</c:f>
              <c:numCache>
                <c:formatCode>General</c:formatCode>
                <c:ptCount val="6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numCache>
            </c:numRef>
          </c:xVal>
          <c:yVal>
            <c:numRef>
              <c:f>'Sheet4 (4)'!$C$3:$C$65</c:f>
              <c:numCache>
                <c:formatCode>General</c:formatCode>
                <c:ptCount val="63"/>
                <c:pt idx="0">
                  <c:v>16</c:v>
                </c:pt>
                <c:pt idx="1">
                  <c:v>19</c:v>
                </c:pt>
                <c:pt idx="2">
                  <c:v>28</c:v>
                </c:pt>
                <c:pt idx="3">
                  <c:v>25</c:v>
                </c:pt>
                <c:pt idx="4">
                  <c:v>17</c:v>
                </c:pt>
                <c:pt idx="5">
                  <c:v>16</c:v>
                </c:pt>
                <c:pt idx="6">
                  <c:v>28</c:v>
                </c:pt>
                <c:pt idx="7">
                  <c:v>34</c:v>
                </c:pt>
                <c:pt idx="8">
                  <c:v>33</c:v>
                </c:pt>
                <c:pt idx="9">
                  <c:v>32</c:v>
                </c:pt>
                <c:pt idx="10">
                  <c:v>11</c:v>
                </c:pt>
                <c:pt idx="11">
                  <c:v>21</c:v>
                </c:pt>
                <c:pt idx="12">
                  <c:v>15</c:v>
                </c:pt>
                <c:pt idx="13">
                  <c:v>21</c:v>
                </c:pt>
                <c:pt idx="14">
                  <c:v>28</c:v>
                </c:pt>
                <c:pt idx="15">
                  <c:v>19</c:v>
                </c:pt>
                <c:pt idx="16">
                  <c:v>26</c:v>
                </c:pt>
                <c:pt idx="17">
                  <c:v>20</c:v>
                </c:pt>
                <c:pt idx="18">
                  <c:v>24</c:v>
                </c:pt>
                <c:pt idx="19">
                  <c:v>31</c:v>
                </c:pt>
                <c:pt idx="20">
                  <c:v>24</c:v>
                </c:pt>
                <c:pt idx="21">
                  <c:v>20</c:v>
                </c:pt>
                <c:pt idx="22">
                  <c:v>26</c:v>
                </c:pt>
                <c:pt idx="23">
                  <c:v>32</c:v>
                </c:pt>
                <c:pt idx="24">
                  <c:v>33</c:v>
                </c:pt>
                <c:pt idx="25">
                  <c:v>34</c:v>
                </c:pt>
                <c:pt idx="26">
                  <c:v>35</c:v>
                </c:pt>
                <c:pt idx="27">
                  <c:v>30</c:v>
                </c:pt>
                <c:pt idx="28">
                  <c:v>31</c:v>
                </c:pt>
              </c:numCache>
            </c:numRef>
          </c:yVal>
          <c:smooth val="0"/>
          <c:extLst xmlns:c16r2="http://schemas.microsoft.com/office/drawing/2015/06/chart">
            <c:ext xmlns:c16="http://schemas.microsoft.com/office/drawing/2014/chart" uri="{C3380CC4-5D6E-409C-BE32-E72D297353CC}">
              <c16:uniqueId val="{00000001-D96A-404D-A19E-D5134F59799F}"/>
            </c:ext>
          </c:extLst>
        </c:ser>
        <c:dLbls>
          <c:showLegendKey val="0"/>
          <c:showVal val="0"/>
          <c:showCatName val="0"/>
          <c:showSerName val="0"/>
          <c:showPercent val="0"/>
          <c:showBubbleSize val="0"/>
        </c:dLbls>
        <c:axId val="192335872"/>
        <c:axId val="192337408"/>
      </c:scatterChart>
      <c:valAx>
        <c:axId val="192335872"/>
        <c:scaling>
          <c:orientation val="minMax"/>
        </c:scaling>
        <c:delete val="0"/>
        <c:axPos val="b"/>
        <c:numFmt formatCode="General" sourceLinked="1"/>
        <c:majorTickMark val="out"/>
        <c:minorTickMark val="none"/>
        <c:tickLblPos val="nextTo"/>
        <c:crossAx val="192337408"/>
        <c:crosses val="autoZero"/>
        <c:crossBetween val="midCat"/>
      </c:valAx>
      <c:valAx>
        <c:axId val="192337408"/>
        <c:scaling>
          <c:orientation val="minMax"/>
        </c:scaling>
        <c:delete val="0"/>
        <c:axPos val="l"/>
        <c:majorGridlines/>
        <c:numFmt formatCode="General" sourceLinked="1"/>
        <c:majorTickMark val="out"/>
        <c:minorTickMark val="none"/>
        <c:tickLblPos val="nextTo"/>
        <c:crossAx val="192335872"/>
        <c:crosses val="autoZero"/>
        <c:crossBetween val="midCat"/>
      </c:valAx>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'Sheet4 (5)'!$B$2</c:f>
              <c:strCache>
                <c:ptCount val="1"/>
                <c:pt idx="0">
                  <c:v>Employees</c:v>
                </c:pt>
              </c:strCache>
            </c:strRef>
          </c:tx>
          <c:spPr>
            <a:ln w="19050">
              <a:noFill/>
            </a:ln>
          </c:spPr>
          <c:xVal>
            <c:numRef>
              <c:f>'Sheet4 (5)'!$A$3:$A$65</c:f>
              <c:numCache>
                <c:formatCode>General</c:formatCode>
                <c:ptCount val="6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numCache>
            </c:numRef>
          </c:xVal>
          <c:yVal>
            <c:numRef>
              <c:f>'Sheet4 (5)'!$B$3:$B$65</c:f>
              <c:numCache>
                <c:formatCode>General</c:formatCode>
                <c:ptCount val="63"/>
                <c:pt idx="0">
                  <c:v>20</c:v>
                </c:pt>
                <c:pt idx="1">
                  <c:v>31</c:v>
                </c:pt>
                <c:pt idx="2">
                  <c:v>19</c:v>
                </c:pt>
                <c:pt idx="3">
                  <c:v>30</c:v>
                </c:pt>
                <c:pt idx="4">
                  <c:v>33</c:v>
                </c:pt>
                <c:pt idx="5">
                  <c:v>32</c:v>
                </c:pt>
                <c:pt idx="6">
                  <c:v>32</c:v>
                </c:pt>
                <c:pt idx="7">
                  <c:v>24</c:v>
                </c:pt>
                <c:pt idx="8">
                  <c:v>28</c:v>
                </c:pt>
                <c:pt idx="9">
                  <c:v>31</c:v>
                </c:pt>
                <c:pt idx="10">
                  <c:v>26</c:v>
                </c:pt>
                <c:pt idx="11">
                  <c:v>25</c:v>
                </c:pt>
                <c:pt idx="12">
                  <c:v>34</c:v>
                </c:pt>
                <c:pt idx="13">
                  <c:v>33</c:v>
                </c:pt>
                <c:pt idx="14">
                  <c:v>28</c:v>
                </c:pt>
                <c:pt idx="15">
                  <c:v>33</c:v>
                </c:pt>
                <c:pt idx="16">
                  <c:v>20</c:v>
                </c:pt>
                <c:pt idx="17">
                  <c:v>30</c:v>
                </c:pt>
                <c:pt idx="18">
                  <c:v>28</c:v>
                </c:pt>
                <c:pt idx="19">
                  <c:v>30</c:v>
                </c:pt>
                <c:pt idx="20">
                  <c:v>22</c:v>
                </c:pt>
                <c:pt idx="21">
                  <c:v>33</c:v>
                </c:pt>
                <c:pt idx="22">
                  <c:v>26</c:v>
                </c:pt>
                <c:pt idx="23">
                  <c:v>34</c:v>
                </c:pt>
                <c:pt idx="24">
                  <c:v>31</c:v>
                </c:pt>
                <c:pt idx="25">
                  <c:v>30</c:v>
                </c:pt>
                <c:pt idx="26">
                  <c:v>36</c:v>
                </c:pt>
                <c:pt idx="27">
                  <c:v>35</c:v>
                </c:pt>
                <c:pt idx="28">
                  <c:v>32</c:v>
                </c:pt>
                <c:pt idx="29">
                  <c:v>28</c:v>
                </c:pt>
                <c:pt idx="30">
                  <c:v>24</c:v>
                </c:pt>
                <c:pt idx="31">
                  <c:v>25</c:v>
                </c:pt>
                <c:pt idx="32">
                  <c:v>25</c:v>
                </c:pt>
                <c:pt idx="33">
                  <c:v>21</c:v>
                </c:pt>
                <c:pt idx="34">
                  <c:v>24</c:v>
                </c:pt>
                <c:pt idx="35">
                  <c:v>24</c:v>
                </c:pt>
                <c:pt idx="36">
                  <c:v>32</c:v>
                </c:pt>
                <c:pt idx="37">
                  <c:v>36</c:v>
                </c:pt>
                <c:pt idx="38">
                  <c:v>28</c:v>
                </c:pt>
                <c:pt idx="39">
                  <c:v>25</c:v>
                </c:pt>
                <c:pt idx="40">
                  <c:v>28</c:v>
                </c:pt>
                <c:pt idx="41">
                  <c:v>25</c:v>
                </c:pt>
                <c:pt idx="42">
                  <c:v>26</c:v>
                </c:pt>
                <c:pt idx="43">
                  <c:v>33</c:v>
                </c:pt>
                <c:pt idx="44">
                  <c:v>24</c:v>
                </c:pt>
                <c:pt idx="45">
                  <c:v>27</c:v>
                </c:pt>
                <c:pt idx="46">
                  <c:v>35</c:v>
                </c:pt>
                <c:pt idx="47">
                  <c:v>20</c:v>
                </c:pt>
                <c:pt idx="48">
                  <c:v>13</c:v>
                </c:pt>
                <c:pt idx="49">
                  <c:v>25</c:v>
                </c:pt>
                <c:pt idx="50">
                  <c:v>33</c:v>
                </c:pt>
                <c:pt idx="51">
                  <c:v>35</c:v>
                </c:pt>
                <c:pt idx="52">
                  <c:v>34</c:v>
                </c:pt>
                <c:pt idx="53">
                  <c:v>36</c:v>
                </c:pt>
                <c:pt idx="54">
                  <c:v>29</c:v>
                </c:pt>
                <c:pt idx="55">
                  <c:v>27</c:v>
                </c:pt>
                <c:pt idx="56">
                  <c:v>24</c:v>
                </c:pt>
                <c:pt idx="57">
                  <c:v>26</c:v>
                </c:pt>
                <c:pt idx="58">
                  <c:v>29</c:v>
                </c:pt>
                <c:pt idx="59">
                  <c:v>23</c:v>
                </c:pt>
                <c:pt idx="60">
                  <c:v>34</c:v>
                </c:pt>
                <c:pt idx="61">
                  <c:v>23</c:v>
                </c:pt>
                <c:pt idx="62">
                  <c:v>30</c:v>
                </c:pt>
              </c:numCache>
            </c:numRef>
          </c:yVal>
          <c:smooth val="0"/>
          <c:extLst xmlns:c16r2="http://schemas.microsoft.com/office/drawing/2015/06/chart">
            <c:ext xmlns:c16="http://schemas.microsoft.com/office/drawing/2014/chart" uri="{C3380CC4-5D6E-409C-BE32-E72D297353CC}">
              <c16:uniqueId val="{00000000-BDDA-4B64-BE1A-3185B31EB193}"/>
            </c:ext>
          </c:extLst>
        </c:ser>
        <c:ser>
          <c:idx val="1"/>
          <c:order val="1"/>
          <c:tx>
            <c:strRef>
              <c:f>'Sheet4 (5)'!$C$2</c:f>
              <c:strCache>
                <c:ptCount val="1"/>
                <c:pt idx="0">
                  <c:v>New Joinees</c:v>
                </c:pt>
              </c:strCache>
            </c:strRef>
          </c:tx>
          <c:spPr>
            <a:ln w="19050">
              <a:noFill/>
            </a:ln>
          </c:spPr>
          <c:xVal>
            <c:numRef>
              <c:f>'Sheet4 (5)'!$A$3:$A$65</c:f>
              <c:numCache>
                <c:formatCode>General</c:formatCode>
                <c:ptCount val="6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numCache>
            </c:numRef>
          </c:xVal>
          <c:yVal>
            <c:numRef>
              <c:f>'Sheet4 (5)'!$C$3:$C$65</c:f>
              <c:numCache>
                <c:formatCode>General</c:formatCode>
                <c:ptCount val="63"/>
                <c:pt idx="0">
                  <c:v>24</c:v>
                </c:pt>
                <c:pt idx="1">
                  <c:v>25</c:v>
                </c:pt>
                <c:pt idx="2">
                  <c:v>31</c:v>
                </c:pt>
                <c:pt idx="3">
                  <c:v>22</c:v>
                </c:pt>
                <c:pt idx="4">
                  <c:v>21</c:v>
                </c:pt>
                <c:pt idx="5">
                  <c:v>30</c:v>
                </c:pt>
                <c:pt idx="6">
                  <c:v>24</c:v>
                </c:pt>
                <c:pt idx="7">
                  <c:v>37</c:v>
                </c:pt>
                <c:pt idx="8">
                  <c:v>33</c:v>
                </c:pt>
                <c:pt idx="9">
                  <c:v>29</c:v>
                </c:pt>
                <c:pt idx="10">
                  <c:v>27</c:v>
                </c:pt>
                <c:pt idx="11">
                  <c:v>22</c:v>
                </c:pt>
                <c:pt idx="12">
                  <c:v>24</c:v>
                </c:pt>
                <c:pt idx="13">
                  <c:v>23</c:v>
                </c:pt>
                <c:pt idx="14">
                  <c:v>18</c:v>
                </c:pt>
                <c:pt idx="15">
                  <c:v>28</c:v>
                </c:pt>
                <c:pt idx="16">
                  <c:v>32</c:v>
                </c:pt>
                <c:pt idx="17">
                  <c:v>29</c:v>
                </c:pt>
                <c:pt idx="18">
                  <c:v>30</c:v>
                </c:pt>
                <c:pt idx="19">
                  <c:v>28</c:v>
                </c:pt>
                <c:pt idx="20">
                  <c:v>28</c:v>
                </c:pt>
                <c:pt idx="21">
                  <c:v>21</c:v>
                </c:pt>
                <c:pt idx="22">
                  <c:v>34</c:v>
                </c:pt>
                <c:pt idx="23">
                  <c:v>34</c:v>
                </c:pt>
                <c:pt idx="24">
                  <c:v>26</c:v>
                </c:pt>
                <c:pt idx="25">
                  <c:v>32</c:v>
                </c:pt>
                <c:pt idx="26">
                  <c:v>31</c:v>
                </c:pt>
                <c:pt idx="27">
                  <c:v>32</c:v>
                </c:pt>
                <c:pt idx="28">
                  <c:v>28</c:v>
                </c:pt>
              </c:numCache>
            </c:numRef>
          </c:yVal>
          <c:smooth val="0"/>
          <c:extLst xmlns:c16r2="http://schemas.microsoft.com/office/drawing/2015/06/chart">
            <c:ext xmlns:c16="http://schemas.microsoft.com/office/drawing/2014/chart" uri="{C3380CC4-5D6E-409C-BE32-E72D297353CC}">
              <c16:uniqueId val="{00000001-BDDA-4B64-BE1A-3185B31EB193}"/>
            </c:ext>
          </c:extLst>
        </c:ser>
        <c:dLbls>
          <c:showLegendKey val="0"/>
          <c:showVal val="0"/>
          <c:showCatName val="0"/>
          <c:showSerName val="0"/>
          <c:showPercent val="0"/>
          <c:showBubbleSize val="0"/>
        </c:dLbls>
        <c:axId val="192370944"/>
        <c:axId val="192372736"/>
      </c:scatterChart>
      <c:valAx>
        <c:axId val="192370944"/>
        <c:scaling>
          <c:orientation val="minMax"/>
        </c:scaling>
        <c:delete val="0"/>
        <c:axPos val="b"/>
        <c:numFmt formatCode="General" sourceLinked="1"/>
        <c:majorTickMark val="out"/>
        <c:minorTickMark val="none"/>
        <c:tickLblPos val="nextTo"/>
        <c:crossAx val="192372736"/>
        <c:crosses val="autoZero"/>
        <c:crossBetween val="midCat"/>
      </c:valAx>
      <c:valAx>
        <c:axId val="192372736"/>
        <c:scaling>
          <c:orientation val="minMax"/>
        </c:scaling>
        <c:delete val="0"/>
        <c:axPos val="l"/>
        <c:majorGridlines/>
        <c:numFmt formatCode="General" sourceLinked="1"/>
        <c:majorTickMark val="out"/>
        <c:minorTickMark val="none"/>
        <c:tickLblPos val="nextTo"/>
        <c:crossAx val="192370944"/>
        <c:crosses val="autoZero"/>
        <c:crossBetween val="midCat"/>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9658038285353081E-2"/>
          <c:y val="7.5581395348837205E-2"/>
          <c:w val="0.92862739283456763"/>
          <c:h val="0.73247024354513823"/>
        </c:manualLayout>
      </c:layout>
      <c:barChart>
        <c:barDir val="col"/>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Sheet1!$L$1:$P$1</c:f>
              <c:strCache>
                <c:ptCount val="5"/>
                <c:pt idx="0">
                  <c:v>Extroversion [E]</c:v>
                </c:pt>
                <c:pt idx="1">
                  <c:v>Agreeableness [A]</c:v>
                </c:pt>
                <c:pt idx="2">
                  <c:v>Conscientiousness [C]</c:v>
                </c:pt>
                <c:pt idx="3">
                  <c:v>Neuroticism [N]</c:v>
                </c:pt>
                <c:pt idx="4">
                  <c:v>Openness to Experience [O]</c:v>
                </c:pt>
              </c:strCache>
            </c:strRef>
          </c:cat>
          <c:val>
            <c:numRef>
              <c:f>Sheet1!$L$2:$P$2</c:f>
              <c:numCache>
                <c:formatCode>0</c:formatCode>
                <c:ptCount val="5"/>
                <c:pt idx="0">
                  <c:v>24</c:v>
                </c:pt>
                <c:pt idx="1">
                  <c:v>30</c:v>
                </c:pt>
                <c:pt idx="2">
                  <c:v>35</c:v>
                </c:pt>
                <c:pt idx="3">
                  <c:v>26</c:v>
                </c:pt>
                <c:pt idx="4">
                  <c:v>28</c:v>
                </c:pt>
              </c:numCache>
            </c:numRef>
          </c:val>
          <c:extLst xmlns:c16r2="http://schemas.microsoft.com/office/drawing/2015/06/chart">
            <c:ext xmlns:c16="http://schemas.microsoft.com/office/drawing/2014/chart" uri="{C3380CC4-5D6E-409C-BE32-E72D297353CC}">
              <c16:uniqueId val="{00000000-6734-4456-BD8D-F875A7E50D62}"/>
            </c:ext>
          </c:extLst>
        </c:ser>
        <c:dLbls>
          <c:showLegendKey val="0"/>
          <c:showVal val="0"/>
          <c:showCatName val="0"/>
          <c:showSerName val="0"/>
          <c:showPercent val="0"/>
          <c:showBubbleSize val="0"/>
        </c:dLbls>
        <c:gapWidth val="150"/>
        <c:axId val="192194048"/>
        <c:axId val="192195584"/>
      </c:barChart>
      <c:catAx>
        <c:axId val="192194048"/>
        <c:scaling>
          <c:orientation val="minMax"/>
        </c:scaling>
        <c:delete val="0"/>
        <c:axPos val="b"/>
        <c:numFmt formatCode="General" sourceLinked="0"/>
        <c:majorTickMark val="out"/>
        <c:minorTickMark val="none"/>
        <c:tickLblPos val="nextTo"/>
        <c:crossAx val="192195584"/>
        <c:crosses val="autoZero"/>
        <c:auto val="1"/>
        <c:lblAlgn val="ctr"/>
        <c:lblOffset val="100"/>
        <c:noMultiLvlLbl val="0"/>
      </c:catAx>
      <c:valAx>
        <c:axId val="192195584"/>
        <c:scaling>
          <c:orientation val="minMax"/>
        </c:scaling>
        <c:delete val="0"/>
        <c:axPos val="l"/>
        <c:majorGridlines/>
        <c:numFmt formatCode="0" sourceLinked="1"/>
        <c:majorTickMark val="out"/>
        <c:minorTickMark val="none"/>
        <c:tickLblPos val="nextTo"/>
        <c:crossAx val="192194048"/>
        <c:crosses val="autoZero"/>
        <c:crossBetween val="between"/>
      </c:valAx>
    </c:plotArea>
    <c:plotVisOnly val="1"/>
    <c:dispBlanksAs val="gap"/>
    <c:showDLblsOverMax val="0"/>
  </c:chart>
  <c:txPr>
    <a:bodyPr/>
    <a:lstStyle/>
    <a:p>
      <a:pPr>
        <a:defRPr b="1">
          <a:latin typeface="Times New Roman" pitchFamily="18" charset="0"/>
          <a:cs typeface="Times New Roman" pitchFamily="18" charset="0"/>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Sheet1!$A$36:$E$36</c:f>
              <c:strCache>
                <c:ptCount val="5"/>
                <c:pt idx="0">
                  <c:v>Extroversion [E]</c:v>
                </c:pt>
                <c:pt idx="1">
                  <c:v>Agreeableness [A]</c:v>
                </c:pt>
                <c:pt idx="2">
                  <c:v>Conscientiousness [C]</c:v>
                </c:pt>
                <c:pt idx="3">
                  <c:v>Neuroticism [N]</c:v>
                </c:pt>
                <c:pt idx="4">
                  <c:v>Openness to Experience [O]</c:v>
                </c:pt>
              </c:strCache>
            </c:strRef>
          </c:cat>
          <c:val>
            <c:numRef>
              <c:f>Sheet1!$A$37:$E$37</c:f>
              <c:numCache>
                <c:formatCode>0.0</c:formatCode>
                <c:ptCount val="5"/>
                <c:pt idx="0">
                  <c:v>22.862068965517242</c:v>
                </c:pt>
                <c:pt idx="1">
                  <c:v>29.241379310344829</c:v>
                </c:pt>
                <c:pt idx="2">
                  <c:v>32.482758620689658</c:v>
                </c:pt>
                <c:pt idx="3">
                  <c:v>25.137931034482758</c:v>
                </c:pt>
                <c:pt idx="4">
                  <c:v>27.689655172413794</c:v>
                </c:pt>
              </c:numCache>
            </c:numRef>
          </c:val>
          <c:extLst xmlns:c16r2="http://schemas.microsoft.com/office/drawing/2015/06/chart">
            <c:ext xmlns:c16="http://schemas.microsoft.com/office/drawing/2014/chart" uri="{C3380CC4-5D6E-409C-BE32-E72D297353CC}">
              <c16:uniqueId val="{00000000-824A-4906-AF66-F8C2BA582C74}"/>
            </c:ext>
          </c:extLst>
        </c:ser>
        <c:dLbls>
          <c:showLegendKey val="0"/>
          <c:showVal val="0"/>
          <c:showCatName val="0"/>
          <c:showSerName val="0"/>
          <c:showPercent val="0"/>
          <c:showBubbleSize val="0"/>
        </c:dLbls>
        <c:gapWidth val="150"/>
        <c:axId val="192122240"/>
        <c:axId val="192124032"/>
      </c:barChart>
      <c:catAx>
        <c:axId val="192122240"/>
        <c:scaling>
          <c:orientation val="minMax"/>
        </c:scaling>
        <c:delete val="0"/>
        <c:axPos val="b"/>
        <c:numFmt formatCode="General" sourceLinked="0"/>
        <c:majorTickMark val="out"/>
        <c:minorTickMark val="none"/>
        <c:tickLblPos val="nextTo"/>
        <c:crossAx val="192124032"/>
        <c:crosses val="autoZero"/>
        <c:auto val="1"/>
        <c:lblAlgn val="ctr"/>
        <c:lblOffset val="100"/>
        <c:noMultiLvlLbl val="0"/>
      </c:catAx>
      <c:valAx>
        <c:axId val="192124032"/>
        <c:scaling>
          <c:orientation val="minMax"/>
        </c:scaling>
        <c:delete val="0"/>
        <c:axPos val="l"/>
        <c:majorGridlines/>
        <c:numFmt formatCode="0.0" sourceLinked="1"/>
        <c:majorTickMark val="out"/>
        <c:minorTickMark val="none"/>
        <c:tickLblPos val="nextTo"/>
        <c:crossAx val="192122240"/>
        <c:crosses val="autoZero"/>
        <c:crossBetween val="between"/>
      </c:valAx>
    </c:plotArea>
    <c:plotVisOnly val="1"/>
    <c:dispBlanksAs val="gap"/>
    <c:showDLblsOverMax val="0"/>
  </c:chart>
  <c:txPr>
    <a:bodyPr/>
    <a:lstStyle/>
    <a:p>
      <a:pPr>
        <a:defRPr sz="1100" b="1">
          <a:latin typeface="Times New Roman" pitchFamily="18" charset="0"/>
          <a:cs typeface="Times New Roman" pitchFamily="18"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Sheet1!$M$36:$Q$36</c:f>
              <c:strCache>
                <c:ptCount val="5"/>
                <c:pt idx="0">
                  <c:v>Extroversion [E]</c:v>
                </c:pt>
                <c:pt idx="1">
                  <c:v>Agreeableness [A]</c:v>
                </c:pt>
                <c:pt idx="2">
                  <c:v>Conscientiousness [C]</c:v>
                </c:pt>
                <c:pt idx="3">
                  <c:v>Neuroticism [N]</c:v>
                </c:pt>
                <c:pt idx="4">
                  <c:v>Openness to Experience [O]</c:v>
                </c:pt>
              </c:strCache>
            </c:strRef>
          </c:cat>
          <c:val>
            <c:numRef>
              <c:f>Sheet1!$M$37:$Q$37</c:f>
              <c:numCache>
                <c:formatCode>0.0</c:formatCode>
                <c:ptCount val="5"/>
                <c:pt idx="0">
                  <c:v>24</c:v>
                </c:pt>
                <c:pt idx="1">
                  <c:v>29</c:v>
                </c:pt>
                <c:pt idx="2">
                  <c:v>34</c:v>
                </c:pt>
                <c:pt idx="3">
                  <c:v>26</c:v>
                </c:pt>
                <c:pt idx="4">
                  <c:v>28</c:v>
                </c:pt>
              </c:numCache>
            </c:numRef>
          </c:val>
          <c:extLst xmlns:c16r2="http://schemas.microsoft.com/office/drawing/2015/06/chart">
            <c:ext xmlns:c16="http://schemas.microsoft.com/office/drawing/2014/chart" uri="{C3380CC4-5D6E-409C-BE32-E72D297353CC}">
              <c16:uniqueId val="{00000000-5C86-4EDF-A5BA-A1D1FD644966}"/>
            </c:ext>
          </c:extLst>
        </c:ser>
        <c:dLbls>
          <c:showLegendKey val="0"/>
          <c:showVal val="0"/>
          <c:showCatName val="0"/>
          <c:showSerName val="0"/>
          <c:showPercent val="0"/>
          <c:showBubbleSize val="0"/>
        </c:dLbls>
        <c:gapWidth val="150"/>
        <c:axId val="192144512"/>
        <c:axId val="192146048"/>
      </c:barChart>
      <c:catAx>
        <c:axId val="192144512"/>
        <c:scaling>
          <c:orientation val="minMax"/>
        </c:scaling>
        <c:delete val="0"/>
        <c:axPos val="b"/>
        <c:numFmt formatCode="General" sourceLinked="0"/>
        <c:majorTickMark val="out"/>
        <c:minorTickMark val="none"/>
        <c:tickLblPos val="nextTo"/>
        <c:txPr>
          <a:bodyPr/>
          <a:lstStyle/>
          <a:p>
            <a:pPr>
              <a:defRPr sz="1050"/>
            </a:pPr>
            <a:endParaRPr lang="en-US"/>
          </a:p>
        </c:txPr>
        <c:crossAx val="192146048"/>
        <c:crosses val="autoZero"/>
        <c:auto val="1"/>
        <c:lblAlgn val="ctr"/>
        <c:lblOffset val="100"/>
        <c:noMultiLvlLbl val="0"/>
      </c:catAx>
      <c:valAx>
        <c:axId val="192146048"/>
        <c:scaling>
          <c:orientation val="minMax"/>
        </c:scaling>
        <c:delete val="0"/>
        <c:axPos val="l"/>
        <c:majorGridlines/>
        <c:numFmt formatCode="0.0" sourceLinked="1"/>
        <c:majorTickMark val="out"/>
        <c:minorTickMark val="none"/>
        <c:tickLblPos val="nextTo"/>
        <c:crossAx val="192144512"/>
        <c:crosses val="autoZero"/>
        <c:crossBetween val="between"/>
        <c:majorUnit val="10"/>
      </c:valAx>
    </c:plotArea>
    <c:plotVisOnly val="1"/>
    <c:dispBlanksAs val="gap"/>
    <c:showDLblsOverMax val="0"/>
  </c:chart>
  <c:txPr>
    <a:bodyPr/>
    <a:lstStyle/>
    <a:p>
      <a:pPr>
        <a:defRPr sz="1100" b="1">
          <a:latin typeface="Times New Roman" pitchFamily="18" charset="0"/>
          <a:cs typeface="Times New Roman" pitchFamily="18"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393435643878639"/>
          <c:y val="0.11851565323785591"/>
          <c:w val="0.62384312466040159"/>
          <c:h val="0.72441728177649456"/>
        </c:manualLayout>
      </c:layout>
      <c:radarChart>
        <c:radarStyle val="marker"/>
        <c:varyColors val="0"/>
        <c:ser>
          <c:idx val="0"/>
          <c:order val="0"/>
          <c:tx>
            <c:strRef>
              <c:f>Sheet3!$A$2</c:f>
              <c:strCache>
                <c:ptCount val="1"/>
                <c:pt idx="0">
                  <c:v>Employees</c:v>
                </c:pt>
              </c:strCache>
            </c:strRef>
          </c:tx>
          <c:marker>
            <c:symbol val="none"/>
          </c:marker>
          <c:dLbls>
            <c:dLbl>
              <c:idx val="0"/>
              <c:layout>
                <c:manualLayout>
                  <c:x val="1.6181229773462782E-2"/>
                  <c:y val="6.034788782392615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002B-4BCA-AD8A-83510B4307D8}"/>
                </c:ext>
              </c:extLst>
            </c:dLbl>
            <c:dLbl>
              <c:idx val="1"/>
              <c:layout>
                <c:manualLayout>
                  <c:x val="-1.9777058612010068E-2"/>
                  <c:y val="4.969826056088037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002B-4BCA-AD8A-83510B4307D8}"/>
                </c:ext>
              </c:extLst>
            </c:dLbl>
            <c:dLbl>
              <c:idx val="2"/>
              <c:layout>
                <c:manualLayout>
                  <c:x val="-6.1129090255303845E-2"/>
                  <c:y val="-3.904863329783457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002B-4BCA-AD8A-83510B4307D8}"/>
                </c:ext>
              </c:extLst>
            </c:dLbl>
            <c:dLbl>
              <c:idx val="4"/>
              <c:layout>
                <c:manualLayout>
                  <c:x val="1.4383315354189141E-2"/>
                  <c:y val="4.6148384806531773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002B-4BCA-AD8A-83510B4307D8}"/>
                </c:ext>
              </c:extLst>
            </c:dLbl>
            <c:spPr>
              <a:noFill/>
              <a:ln>
                <a:noFill/>
              </a:ln>
              <a:effectLst/>
            </c:spPr>
            <c:txPr>
              <a:bodyPr/>
              <a:lstStyle/>
              <a:p>
                <a:pPr>
                  <a:defRPr>
                    <a:solidFill>
                      <a:srgbClr val="0070C0"/>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Sheet3!$B$1:$F$1</c:f>
              <c:strCache>
                <c:ptCount val="5"/>
                <c:pt idx="0">
                  <c:v>Extroversion [E]</c:v>
                </c:pt>
                <c:pt idx="1">
                  <c:v>Agreeableness [A]</c:v>
                </c:pt>
                <c:pt idx="2">
                  <c:v>Conscientiousness [C]</c:v>
                </c:pt>
                <c:pt idx="3">
                  <c:v>Neuroticism [N]</c:v>
                </c:pt>
                <c:pt idx="4">
                  <c:v>Openness to Experience [O]</c:v>
                </c:pt>
              </c:strCache>
            </c:strRef>
          </c:cat>
          <c:val>
            <c:numRef>
              <c:f>Sheet3!$B$2:$F$2</c:f>
              <c:numCache>
                <c:formatCode>0.0</c:formatCode>
                <c:ptCount val="5"/>
                <c:pt idx="0">
                  <c:v>22.841269841269842</c:v>
                </c:pt>
                <c:pt idx="1">
                  <c:v>29.587301587301589</c:v>
                </c:pt>
                <c:pt idx="2">
                  <c:v>34.253968253968253</c:v>
                </c:pt>
                <c:pt idx="3">
                  <c:v>24.80952380952381</c:v>
                </c:pt>
                <c:pt idx="4">
                  <c:v>28.206349206349206</c:v>
                </c:pt>
              </c:numCache>
            </c:numRef>
          </c:val>
          <c:extLst xmlns:c16r2="http://schemas.microsoft.com/office/drawing/2015/06/chart">
            <c:ext xmlns:c16="http://schemas.microsoft.com/office/drawing/2014/chart" uri="{C3380CC4-5D6E-409C-BE32-E72D297353CC}">
              <c16:uniqueId val="{00000004-002B-4BCA-AD8A-83510B4307D8}"/>
            </c:ext>
          </c:extLst>
        </c:ser>
        <c:ser>
          <c:idx val="1"/>
          <c:order val="1"/>
          <c:tx>
            <c:strRef>
              <c:f>Sheet3!$A$3</c:f>
              <c:strCache>
                <c:ptCount val="1"/>
                <c:pt idx="0">
                  <c:v>New Joinees</c:v>
                </c:pt>
              </c:strCache>
            </c:strRef>
          </c:tx>
          <c:marker>
            <c:symbol val="none"/>
          </c:marker>
          <c:dLbls>
            <c:dLbl>
              <c:idx val="0"/>
              <c:layout>
                <c:manualLayout>
                  <c:x val="1.6181229773462782E-2"/>
                  <c:y val="0.1455449059282925"/>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002B-4BCA-AD8A-83510B4307D8}"/>
                </c:ext>
              </c:extLst>
            </c:dLbl>
            <c:dLbl>
              <c:idx val="1"/>
              <c:layout>
                <c:manualLayout>
                  <c:x val="-7.1916576770945706E-2"/>
                  <c:y val="7.0997515086971955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002B-4BCA-AD8A-83510B4307D8}"/>
                </c:ext>
              </c:extLst>
            </c:dLbl>
            <c:dLbl>
              <c:idx val="2"/>
              <c:layout>
                <c:manualLayout>
                  <c:x val="-5.393743257820921E-2"/>
                  <c:y val="-0.1100461483848065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002B-4BCA-AD8A-83510B4307D8}"/>
                </c:ext>
              </c:extLst>
            </c:dLbl>
            <c:dLbl>
              <c:idx val="3"/>
              <c:layout>
                <c:manualLayout>
                  <c:x val="5.3937432578209279E-2"/>
                  <c:y val="-8.874689385871494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002B-4BCA-AD8A-83510B4307D8}"/>
                </c:ext>
              </c:extLst>
            </c:dLbl>
            <c:dLbl>
              <c:idx val="4"/>
              <c:layout>
                <c:manualLayout>
                  <c:x val="6.4724919093851169E-2"/>
                  <c:y val="4.2598509052183174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002B-4BCA-AD8A-83510B4307D8}"/>
                </c:ext>
              </c:extLst>
            </c:dLbl>
            <c:spPr>
              <a:noFill/>
              <a:ln>
                <a:noFill/>
              </a:ln>
              <a:effectLst/>
            </c:spPr>
            <c:txPr>
              <a:bodyPr/>
              <a:lstStyle/>
              <a:p>
                <a:pPr>
                  <a:defRPr>
                    <a:solidFill>
                      <a:srgbClr val="C00000"/>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Sheet3!$B$1:$F$1</c:f>
              <c:strCache>
                <c:ptCount val="5"/>
                <c:pt idx="0">
                  <c:v>Extroversion [E]</c:v>
                </c:pt>
                <c:pt idx="1">
                  <c:v>Agreeableness [A]</c:v>
                </c:pt>
                <c:pt idx="2">
                  <c:v>Conscientiousness [C]</c:v>
                </c:pt>
                <c:pt idx="3">
                  <c:v>Neuroticism [N]</c:v>
                </c:pt>
                <c:pt idx="4">
                  <c:v>Openness to Experience [O]</c:v>
                </c:pt>
              </c:strCache>
            </c:strRef>
          </c:cat>
          <c:val>
            <c:numRef>
              <c:f>Sheet3!$B$3:$F$3</c:f>
              <c:numCache>
                <c:formatCode>0.0</c:formatCode>
                <c:ptCount val="5"/>
                <c:pt idx="0">
                  <c:v>22.862068965517242</c:v>
                </c:pt>
                <c:pt idx="1">
                  <c:v>29.241379310344829</c:v>
                </c:pt>
                <c:pt idx="2">
                  <c:v>32.482758620689658</c:v>
                </c:pt>
                <c:pt idx="3">
                  <c:v>25.137931034482758</c:v>
                </c:pt>
                <c:pt idx="4">
                  <c:v>27.689655172413794</c:v>
                </c:pt>
              </c:numCache>
            </c:numRef>
          </c:val>
          <c:extLst xmlns:c16r2="http://schemas.microsoft.com/office/drawing/2015/06/chart">
            <c:ext xmlns:c16="http://schemas.microsoft.com/office/drawing/2014/chart" uri="{C3380CC4-5D6E-409C-BE32-E72D297353CC}">
              <c16:uniqueId val="{0000000A-002B-4BCA-AD8A-83510B4307D8}"/>
            </c:ext>
          </c:extLst>
        </c:ser>
        <c:dLbls>
          <c:showLegendKey val="0"/>
          <c:showVal val="0"/>
          <c:showCatName val="0"/>
          <c:showSerName val="0"/>
          <c:showPercent val="0"/>
          <c:showBubbleSize val="0"/>
        </c:dLbls>
        <c:axId val="192054016"/>
        <c:axId val="192055552"/>
      </c:radarChart>
      <c:catAx>
        <c:axId val="192054016"/>
        <c:scaling>
          <c:orientation val="minMax"/>
        </c:scaling>
        <c:delete val="0"/>
        <c:axPos val="b"/>
        <c:majorGridlines/>
        <c:numFmt formatCode="General" sourceLinked="0"/>
        <c:majorTickMark val="out"/>
        <c:minorTickMark val="none"/>
        <c:tickLblPos val="nextTo"/>
        <c:crossAx val="192055552"/>
        <c:crosses val="autoZero"/>
        <c:auto val="1"/>
        <c:lblAlgn val="ctr"/>
        <c:lblOffset val="100"/>
        <c:noMultiLvlLbl val="0"/>
      </c:catAx>
      <c:valAx>
        <c:axId val="192055552"/>
        <c:scaling>
          <c:orientation val="minMax"/>
        </c:scaling>
        <c:delete val="0"/>
        <c:axPos val="l"/>
        <c:majorGridlines/>
        <c:numFmt formatCode="0.0" sourceLinked="1"/>
        <c:majorTickMark val="cross"/>
        <c:minorTickMark val="none"/>
        <c:tickLblPos val="nextTo"/>
        <c:crossAx val="192054016"/>
        <c:crosses val="autoZero"/>
        <c:crossBetween val="between"/>
        <c:majorUnit val="10"/>
      </c:valAx>
    </c:plotArea>
    <c:legend>
      <c:legendPos val="r"/>
      <c:overlay val="0"/>
    </c:legend>
    <c:plotVisOnly val="1"/>
    <c:dispBlanksAs val="gap"/>
    <c:showDLblsOverMax val="0"/>
  </c:chart>
  <c:txPr>
    <a:bodyPr/>
    <a:lstStyle/>
    <a:p>
      <a:pPr>
        <a:defRPr sz="1100" b="1">
          <a:latin typeface="Times New Roman" pitchFamily="18" charset="0"/>
          <a:cs typeface="Times New Roman" pitchFamily="18"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658054834141673"/>
          <c:y val="0.15373567765372526"/>
          <c:w val="0.59671766605435861"/>
          <c:h val="0.74553194430795533"/>
        </c:manualLayout>
      </c:layout>
      <c:radarChart>
        <c:radarStyle val="marker"/>
        <c:varyColors val="0"/>
        <c:ser>
          <c:idx val="0"/>
          <c:order val="0"/>
          <c:tx>
            <c:strRef>
              <c:f>Sheet3!$I$2</c:f>
              <c:strCache>
                <c:ptCount val="1"/>
                <c:pt idx="0">
                  <c:v>Employees</c:v>
                </c:pt>
              </c:strCache>
            </c:strRef>
          </c:tx>
          <c:spPr>
            <a:ln>
              <a:solidFill>
                <a:srgbClr val="C00000"/>
              </a:solidFill>
            </a:ln>
          </c:spPr>
          <c:marker>
            <c:symbol val="none"/>
          </c:marker>
          <c:dLbls>
            <c:dLbl>
              <c:idx val="0"/>
              <c:layout>
                <c:manualLayout>
                  <c:x val="1.9900497512437811E-2"/>
                  <c:y val="5.263157894736844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0FDA-465E-B831-91BA4626E925}"/>
                </c:ext>
              </c:extLst>
            </c:dLbl>
            <c:dLbl>
              <c:idx val="1"/>
              <c:layout>
                <c:manualLayout>
                  <c:x val="-3.6484245439469321E-2"/>
                  <c:y val="-1.754385964912280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0FDA-465E-B831-91BA4626E925}"/>
                </c:ext>
              </c:extLst>
            </c:dLbl>
            <c:dLbl>
              <c:idx val="2"/>
              <c:layout>
                <c:manualLayout>
                  <c:x val="-4.1459369817578834E-2"/>
                  <c:y val="-4.093567251461999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0FDA-465E-B831-91BA4626E925}"/>
                </c:ext>
              </c:extLst>
            </c:dLbl>
            <c:dLbl>
              <c:idx val="3"/>
              <c:layout>
                <c:manualLayout>
                  <c:x val="4.1459369817578771E-2"/>
                  <c:y val="-1.461988304093567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0FDA-465E-B831-91BA4626E925}"/>
                </c:ext>
              </c:extLst>
            </c:dLbl>
            <c:dLbl>
              <c:idx val="4"/>
              <c:layout>
                <c:manualLayout>
                  <c:x val="2.8192371475953566E-2"/>
                  <c:y val="4.3859649122807015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0FDA-465E-B831-91BA4626E925}"/>
                </c:ext>
              </c:extLst>
            </c:dLbl>
            <c:spPr>
              <a:noFill/>
              <a:ln>
                <a:noFill/>
              </a:ln>
              <a:effectLst/>
            </c:spPr>
            <c:txPr>
              <a:bodyPr/>
              <a:lstStyle/>
              <a:p>
                <a:pPr>
                  <a:defRPr>
                    <a:solidFill>
                      <a:srgbClr val="C00000"/>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Sheet3!$J$1:$N$1</c:f>
              <c:strCache>
                <c:ptCount val="5"/>
                <c:pt idx="0">
                  <c:v>Extroversion [E]</c:v>
                </c:pt>
                <c:pt idx="1">
                  <c:v>Agreeableness [A]</c:v>
                </c:pt>
                <c:pt idx="2">
                  <c:v>Conscientiousness [C]</c:v>
                </c:pt>
                <c:pt idx="3">
                  <c:v>Neuroticism [N]</c:v>
                </c:pt>
                <c:pt idx="4">
                  <c:v>Openness to Experience [O]</c:v>
                </c:pt>
              </c:strCache>
            </c:strRef>
          </c:cat>
          <c:val>
            <c:numRef>
              <c:f>Sheet3!$J$2:$N$2</c:f>
              <c:numCache>
                <c:formatCode>0.0</c:formatCode>
                <c:ptCount val="5"/>
                <c:pt idx="0">
                  <c:v>24</c:v>
                </c:pt>
                <c:pt idx="1">
                  <c:v>30</c:v>
                </c:pt>
                <c:pt idx="2">
                  <c:v>35</c:v>
                </c:pt>
                <c:pt idx="3">
                  <c:v>26</c:v>
                </c:pt>
                <c:pt idx="4">
                  <c:v>28</c:v>
                </c:pt>
              </c:numCache>
            </c:numRef>
          </c:val>
          <c:extLst xmlns:c16r2="http://schemas.microsoft.com/office/drawing/2015/06/chart">
            <c:ext xmlns:c16="http://schemas.microsoft.com/office/drawing/2014/chart" uri="{C3380CC4-5D6E-409C-BE32-E72D297353CC}">
              <c16:uniqueId val="{00000005-0FDA-465E-B831-91BA4626E925}"/>
            </c:ext>
          </c:extLst>
        </c:ser>
        <c:ser>
          <c:idx val="1"/>
          <c:order val="1"/>
          <c:tx>
            <c:strRef>
              <c:f>Sheet3!$I$3</c:f>
              <c:strCache>
                <c:ptCount val="1"/>
                <c:pt idx="0">
                  <c:v>New Joinees</c:v>
                </c:pt>
              </c:strCache>
            </c:strRef>
          </c:tx>
          <c:spPr>
            <a:ln>
              <a:solidFill>
                <a:srgbClr val="4472C4"/>
              </a:solidFill>
            </a:ln>
          </c:spPr>
          <c:marker>
            <c:symbol val="none"/>
          </c:marker>
          <c:dLbls>
            <c:dLbl>
              <c:idx val="0"/>
              <c:layout>
                <c:manualLayout>
                  <c:x val="1.9900497512437811E-2"/>
                  <c:y val="0.12280701754385964"/>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0FDA-465E-B831-91BA4626E925}"/>
                </c:ext>
              </c:extLst>
            </c:dLbl>
            <c:dLbl>
              <c:idx val="1"/>
              <c:layout>
                <c:manualLayout>
                  <c:x val="-7.1310116086235553E-2"/>
                  <c:y val="6.4327485380116955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0FDA-465E-B831-91BA4626E925}"/>
                </c:ext>
              </c:extLst>
            </c:dLbl>
            <c:dLbl>
              <c:idx val="2"/>
              <c:layout>
                <c:manualLayout>
                  <c:x val="-4.809286898839138E-2"/>
                  <c:y val="-0.11988304093567251"/>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0FDA-465E-B831-91BA4626E925}"/>
                </c:ext>
              </c:extLst>
            </c:dLbl>
            <c:dLbl>
              <c:idx val="3"/>
              <c:layout>
                <c:manualLayout>
                  <c:x val="6.1359867330016582E-2"/>
                  <c:y val="-0.1023391812865497"/>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0FDA-465E-B831-91BA4626E925}"/>
                </c:ext>
              </c:extLst>
            </c:dLbl>
            <c:dLbl>
              <c:idx val="4"/>
              <c:layout>
                <c:manualLayout>
                  <c:x val="7.7943615257048099E-2"/>
                  <c:y val="2.631578947368420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0FDA-465E-B831-91BA4626E925}"/>
                </c:ext>
              </c:extLst>
            </c:dLbl>
            <c:spPr>
              <a:noFill/>
              <a:ln>
                <a:noFill/>
              </a:ln>
              <a:effectLst/>
            </c:spPr>
            <c:txPr>
              <a:bodyPr/>
              <a:lstStyle/>
              <a:p>
                <a:pPr>
                  <a:defRPr>
                    <a:solidFill>
                      <a:srgbClr val="4472C4"/>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Sheet3!$J$1:$N$1</c:f>
              <c:strCache>
                <c:ptCount val="5"/>
                <c:pt idx="0">
                  <c:v>Extroversion [E]</c:v>
                </c:pt>
                <c:pt idx="1">
                  <c:v>Agreeableness [A]</c:v>
                </c:pt>
                <c:pt idx="2">
                  <c:v>Conscientiousness [C]</c:v>
                </c:pt>
                <c:pt idx="3">
                  <c:v>Neuroticism [N]</c:v>
                </c:pt>
                <c:pt idx="4">
                  <c:v>Openness to Experience [O]</c:v>
                </c:pt>
              </c:strCache>
            </c:strRef>
          </c:cat>
          <c:val>
            <c:numRef>
              <c:f>Sheet3!$J$3:$N$3</c:f>
              <c:numCache>
                <c:formatCode>0.0</c:formatCode>
                <c:ptCount val="5"/>
                <c:pt idx="0">
                  <c:v>24</c:v>
                </c:pt>
                <c:pt idx="1">
                  <c:v>29</c:v>
                </c:pt>
                <c:pt idx="2">
                  <c:v>34</c:v>
                </c:pt>
                <c:pt idx="3">
                  <c:v>26</c:v>
                </c:pt>
                <c:pt idx="4">
                  <c:v>28</c:v>
                </c:pt>
              </c:numCache>
            </c:numRef>
          </c:val>
          <c:extLst xmlns:c16r2="http://schemas.microsoft.com/office/drawing/2015/06/chart">
            <c:ext xmlns:c16="http://schemas.microsoft.com/office/drawing/2014/chart" uri="{C3380CC4-5D6E-409C-BE32-E72D297353CC}">
              <c16:uniqueId val="{0000000B-0FDA-465E-B831-91BA4626E925}"/>
            </c:ext>
          </c:extLst>
        </c:ser>
        <c:dLbls>
          <c:showLegendKey val="0"/>
          <c:showVal val="0"/>
          <c:showCatName val="0"/>
          <c:showSerName val="0"/>
          <c:showPercent val="0"/>
          <c:showBubbleSize val="0"/>
        </c:dLbls>
        <c:axId val="192490880"/>
        <c:axId val="192513152"/>
      </c:radarChart>
      <c:catAx>
        <c:axId val="192490880"/>
        <c:scaling>
          <c:orientation val="minMax"/>
        </c:scaling>
        <c:delete val="0"/>
        <c:axPos val="b"/>
        <c:majorGridlines/>
        <c:numFmt formatCode="General" sourceLinked="0"/>
        <c:majorTickMark val="out"/>
        <c:minorTickMark val="none"/>
        <c:tickLblPos val="nextTo"/>
        <c:crossAx val="192513152"/>
        <c:crosses val="autoZero"/>
        <c:auto val="1"/>
        <c:lblAlgn val="ctr"/>
        <c:lblOffset val="100"/>
        <c:noMultiLvlLbl val="0"/>
      </c:catAx>
      <c:valAx>
        <c:axId val="192513152"/>
        <c:scaling>
          <c:orientation val="minMax"/>
        </c:scaling>
        <c:delete val="0"/>
        <c:axPos val="l"/>
        <c:majorGridlines/>
        <c:numFmt formatCode="0.0" sourceLinked="1"/>
        <c:majorTickMark val="cross"/>
        <c:minorTickMark val="none"/>
        <c:tickLblPos val="nextTo"/>
        <c:crossAx val="192490880"/>
        <c:crosses val="autoZero"/>
        <c:crossBetween val="between"/>
      </c:valAx>
    </c:plotArea>
    <c:legend>
      <c:legendPos val="r"/>
      <c:overlay val="0"/>
    </c:legend>
    <c:plotVisOnly val="1"/>
    <c:dispBlanksAs val="gap"/>
    <c:showDLblsOverMax val="0"/>
  </c:chart>
  <c:txPr>
    <a:bodyPr/>
    <a:lstStyle/>
    <a:p>
      <a:pPr>
        <a:defRPr sz="1100" b="1">
          <a:latin typeface="Times New Roman" pitchFamily="18" charset="0"/>
          <a:cs typeface="Times New Roman" pitchFamily="18"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Sheet4!$B$2</c:f>
              <c:strCache>
                <c:ptCount val="1"/>
                <c:pt idx="0">
                  <c:v>Employees</c:v>
                </c:pt>
              </c:strCache>
            </c:strRef>
          </c:tx>
          <c:spPr>
            <a:ln w="19050">
              <a:noFill/>
            </a:ln>
          </c:spPr>
          <c:xVal>
            <c:numRef>
              <c:f>Sheet4!$A$3:$A$65</c:f>
              <c:numCache>
                <c:formatCode>General</c:formatCode>
                <c:ptCount val="6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numCache>
            </c:numRef>
          </c:xVal>
          <c:yVal>
            <c:numRef>
              <c:f>Sheet4!$B$3:$B$65</c:f>
              <c:numCache>
                <c:formatCode>General</c:formatCode>
                <c:ptCount val="63"/>
                <c:pt idx="0">
                  <c:v>20</c:v>
                </c:pt>
                <c:pt idx="1">
                  <c:v>25</c:v>
                </c:pt>
                <c:pt idx="2">
                  <c:v>24</c:v>
                </c:pt>
                <c:pt idx="3">
                  <c:v>21</c:v>
                </c:pt>
                <c:pt idx="4">
                  <c:v>29</c:v>
                </c:pt>
                <c:pt idx="5">
                  <c:v>28</c:v>
                </c:pt>
                <c:pt idx="6">
                  <c:v>26</c:v>
                </c:pt>
                <c:pt idx="7">
                  <c:v>15</c:v>
                </c:pt>
                <c:pt idx="8">
                  <c:v>17</c:v>
                </c:pt>
                <c:pt idx="9">
                  <c:v>22</c:v>
                </c:pt>
                <c:pt idx="10">
                  <c:v>30</c:v>
                </c:pt>
                <c:pt idx="11">
                  <c:v>21</c:v>
                </c:pt>
                <c:pt idx="12">
                  <c:v>24</c:v>
                </c:pt>
                <c:pt idx="13">
                  <c:v>17</c:v>
                </c:pt>
                <c:pt idx="14">
                  <c:v>30</c:v>
                </c:pt>
                <c:pt idx="15">
                  <c:v>31</c:v>
                </c:pt>
                <c:pt idx="16">
                  <c:v>20</c:v>
                </c:pt>
                <c:pt idx="17">
                  <c:v>22</c:v>
                </c:pt>
                <c:pt idx="18">
                  <c:v>12</c:v>
                </c:pt>
                <c:pt idx="19">
                  <c:v>25</c:v>
                </c:pt>
                <c:pt idx="20">
                  <c:v>21</c:v>
                </c:pt>
                <c:pt idx="21">
                  <c:v>11</c:v>
                </c:pt>
                <c:pt idx="22">
                  <c:v>21</c:v>
                </c:pt>
                <c:pt idx="23">
                  <c:v>14</c:v>
                </c:pt>
                <c:pt idx="24">
                  <c:v>18</c:v>
                </c:pt>
                <c:pt idx="25">
                  <c:v>28</c:v>
                </c:pt>
                <c:pt idx="26">
                  <c:v>24</c:v>
                </c:pt>
                <c:pt idx="27">
                  <c:v>22</c:v>
                </c:pt>
                <c:pt idx="28">
                  <c:v>25</c:v>
                </c:pt>
                <c:pt idx="29">
                  <c:v>22</c:v>
                </c:pt>
                <c:pt idx="30">
                  <c:v>17</c:v>
                </c:pt>
                <c:pt idx="31">
                  <c:v>24</c:v>
                </c:pt>
                <c:pt idx="32">
                  <c:v>25</c:v>
                </c:pt>
                <c:pt idx="33">
                  <c:v>24</c:v>
                </c:pt>
                <c:pt idx="34">
                  <c:v>24</c:v>
                </c:pt>
                <c:pt idx="35">
                  <c:v>23</c:v>
                </c:pt>
                <c:pt idx="36">
                  <c:v>30</c:v>
                </c:pt>
                <c:pt idx="37">
                  <c:v>24</c:v>
                </c:pt>
                <c:pt idx="38">
                  <c:v>25</c:v>
                </c:pt>
                <c:pt idx="39">
                  <c:v>15</c:v>
                </c:pt>
                <c:pt idx="40">
                  <c:v>20</c:v>
                </c:pt>
                <c:pt idx="41">
                  <c:v>16</c:v>
                </c:pt>
                <c:pt idx="42">
                  <c:v>25</c:v>
                </c:pt>
                <c:pt idx="43">
                  <c:v>28</c:v>
                </c:pt>
                <c:pt idx="44">
                  <c:v>17</c:v>
                </c:pt>
                <c:pt idx="45">
                  <c:v>25</c:v>
                </c:pt>
                <c:pt idx="46">
                  <c:v>21</c:v>
                </c:pt>
                <c:pt idx="47">
                  <c:v>20</c:v>
                </c:pt>
                <c:pt idx="48">
                  <c:v>23</c:v>
                </c:pt>
                <c:pt idx="49">
                  <c:v>23</c:v>
                </c:pt>
                <c:pt idx="50">
                  <c:v>26</c:v>
                </c:pt>
                <c:pt idx="51">
                  <c:v>19</c:v>
                </c:pt>
                <c:pt idx="52">
                  <c:v>24</c:v>
                </c:pt>
                <c:pt idx="53">
                  <c:v>24</c:v>
                </c:pt>
                <c:pt idx="54">
                  <c:v>29</c:v>
                </c:pt>
                <c:pt idx="55">
                  <c:v>26</c:v>
                </c:pt>
                <c:pt idx="56">
                  <c:v>26</c:v>
                </c:pt>
                <c:pt idx="57">
                  <c:v>27</c:v>
                </c:pt>
                <c:pt idx="58">
                  <c:v>23</c:v>
                </c:pt>
                <c:pt idx="59">
                  <c:v>24</c:v>
                </c:pt>
                <c:pt idx="60">
                  <c:v>20</c:v>
                </c:pt>
                <c:pt idx="61">
                  <c:v>30</c:v>
                </c:pt>
                <c:pt idx="62">
                  <c:v>27</c:v>
                </c:pt>
              </c:numCache>
            </c:numRef>
          </c:yVal>
          <c:smooth val="0"/>
          <c:extLst xmlns:c16r2="http://schemas.microsoft.com/office/drawing/2015/06/chart">
            <c:ext xmlns:c16="http://schemas.microsoft.com/office/drawing/2014/chart" uri="{C3380CC4-5D6E-409C-BE32-E72D297353CC}">
              <c16:uniqueId val="{00000000-BDD6-46A3-B5EA-CF7BE67FED64}"/>
            </c:ext>
          </c:extLst>
        </c:ser>
        <c:ser>
          <c:idx val="1"/>
          <c:order val="1"/>
          <c:tx>
            <c:strRef>
              <c:f>Sheet4!$C$2</c:f>
              <c:strCache>
                <c:ptCount val="1"/>
                <c:pt idx="0">
                  <c:v>New Joinees</c:v>
                </c:pt>
              </c:strCache>
            </c:strRef>
          </c:tx>
          <c:spPr>
            <a:ln w="19050">
              <a:noFill/>
            </a:ln>
          </c:spPr>
          <c:xVal>
            <c:numRef>
              <c:f>Sheet4!$A$3:$A$65</c:f>
              <c:numCache>
                <c:formatCode>General</c:formatCode>
                <c:ptCount val="6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numCache>
            </c:numRef>
          </c:xVal>
          <c:yVal>
            <c:numRef>
              <c:f>Sheet4!$C$3:$C$65</c:f>
              <c:numCache>
                <c:formatCode>General</c:formatCode>
                <c:ptCount val="63"/>
                <c:pt idx="0">
                  <c:v>20</c:v>
                </c:pt>
                <c:pt idx="1">
                  <c:v>17</c:v>
                </c:pt>
                <c:pt idx="2">
                  <c:v>18</c:v>
                </c:pt>
                <c:pt idx="3">
                  <c:v>25</c:v>
                </c:pt>
                <c:pt idx="4">
                  <c:v>18</c:v>
                </c:pt>
                <c:pt idx="5">
                  <c:v>13</c:v>
                </c:pt>
                <c:pt idx="6">
                  <c:v>26</c:v>
                </c:pt>
                <c:pt idx="7">
                  <c:v>18</c:v>
                </c:pt>
                <c:pt idx="8">
                  <c:v>24</c:v>
                </c:pt>
                <c:pt idx="9">
                  <c:v>25</c:v>
                </c:pt>
                <c:pt idx="10">
                  <c:v>22</c:v>
                </c:pt>
                <c:pt idx="11">
                  <c:v>20</c:v>
                </c:pt>
                <c:pt idx="12">
                  <c:v>24</c:v>
                </c:pt>
                <c:pt idx="13">
                  <c:v>19</c:v>
                </c:pt>
                <c:pt idx="14">
                  <c:v>26</c:v>
                </c:pt>
                <c:pt idx="15">
                  <c:v>16</c:v>
                </c:pt>
                <c:pt idx="16">
                  <c:v>27</c:v>
                </c:pt>
                <c:pt idx="17">
                  <c:v>21</c:v>
                </c:pt>
                <c:pt idx="18">
                  <c:v>20</c:v>
                </c:pt>
                <c:pt idx="19">
                  <c:v>23</c:v>
                </c:pt>
                <c:pt idx="20">
                  <c:v>20</c:v>
                </c:pt>
                <c:pt idx="21">
                  <c:v>24</c:v>
                </c:pt>
                <c:pt idx="22">
                  <c:v>28</c:v>
                </c:pt>
                <c:pt idx="23">
                  <c:v>27</c:v>
                </c:pt>
                <c:pt idx="24">
                  <c:v>26</c:v>
                </c:pt>
                <c:pt idx="25">
                  <c:v>34</c:v>
                </c:pt>
                <c:pt idx="26">
                  <c:v>26</c:v>
                </c:pt>
                <c:pt idx="27">
                  <c:v>26</c:v>
                </c:pt>
                <c:pt idx="28">
                  <c:v>30</c:v>
                </c:pt>
              </c:numCache>
            </c:numRef>
          </c:yVal>
          <c:smooth val="0"/>
          <c:extLst xmlns:c16r2="http://schemas.microsoft.com/office/drawing/2015/06/chart">
            <c:ext xmlns:c16="http://schemas.microsoft.com/office/drawing/2014/chart" uri="{C3380CC4-5D6E-409C-BE32-E72D297353CC}">
              <c16:uniqueId val="{00000001-BDD6-46A3-B5EA-CF7BE67FED64}"/>
            </c:ext>
          </c:extLst>
        </c:ser>
        <c:dLbls>
          <c:showLegendKey val="0"/>
          <c:showVal val="0"/>
          <c:showCatName val="0"/>
          <c:showSerName val="0"/>
          <c:showPercent val="0"/>
          <c:showBubbleSize val="0"/>
        </c:dLbls>
        <c:axId val="192537344"/>
        <c:axId val="192538880"/>
      </c:scatterChart>
      <c:valAx>
        <c:axId val="192537344"/>
        <c:scaling>
          <c:orientation val="minMax"/>
        </c:scaling>
        <c:delete val="0"/>
        <c:axPos val="b"/>
        <c:numFmt formatCode="General" sourceLinked="1"/>
        <c:majorTickMark val="out"/>
        <c:minorTickMark val="none"/>
        <c:tickLblPos val="nextTo"/>
        <c:crossAx val="192538880"/>
        <c:crosses val="autoZero"/>
        <c:crossBetween val="midCat"/>
      </c:valAx>
      <c:valAx>
        <c:axId val="192538880"/>
        <c:scaling>
          <c:orientation val="minMax"/>
        </c:scaling>
        <c:delete val="0"/>
        <c:axPos val="l"/>
        <c:majorGridlines/>
        <c:numFmt formatCode="General" sourceLinked="1"/>
        <c:majorTickMark val="out"/>
        <c:minorTickMark val="none"/>
        <c:tickLblPos val="nextTo"/>
        <c:crossAx val="192537344"/>
        <c:crosses val="autoZero"/>
        <c:crossBetween val="midCat"/>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276743610583577E-2"/>
          <c:y val="5.8712425621572556E-2"/>
          <c:w val="0.83812531182605343"/>
          <c:h val="0.80880923729060572"/>
        </c:manualLayout>
      </c:layout>
      <c:scatterChart>
        <c:scatterStyle val="lineMarker"/>
        <c:varyColors val="0"/>
        <c:ser>
          <c:idx val="0"/>
          <c:order val="0"/>
          <c:tx>
            <c:strRef>
              <c:f>'Sheet4 (2)'!$B$2</c:f>
              <c:strCache>
                <c:ptCount val="1"/>
                <c:pt idx="0">
                  <c:v>Employees</c:v>
                </c:pt>
              </c:strCache>
            </c:strRef>
          </c:tx>
          <c:spPr>
            <a:ln w="19050">
              <a:noFill/>
            </a:ln>
          </c:spPr>
          <c:xVal>
            <c:numRef>
              <c:f>'Sheet4 (2)'!$A$3:$A$65</c:f>
              <c:numCache>
                <c:formatCode>General</c:formatCode>
                <c:ptCount val="6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numCache>
            </c:numRef>
          </c:xVal>
          <c:yVal>
            <c:numRef>
              <c:f>'Sheet4 (2)'!$B$3:$B$65</c:f>
              <c:numCache>
                <c:formatCode>General</c:formatCode>
                <c:ptCount val="63"/>
                <c:pt idx="0">
                  <c:v>30</c:v>
                </c:pt>
                <c:pt idx="1">
                  <c:v>31</c:v>
                </c:pt>
                <c:pt idx="2">
                  <c:v>26</c:v>
                </c:pt>
                <c:pt idx="3">
                  <c:v>31</c:v>
                </c:pt>
                <c:pt idx="4">
                  <c:v>35</c:v>
                </c:pt>
                <c:pt idx="5">
                  <c:v>34</c:v>
                </c:pt>
                <c:pt idx="6">
                  <c:v>33</c:v>
                </c:pt>
                <c:pt idx="7">
                  <c:v>29</c:v>
                </c:pt>
                <c:pt idx="8">
                  <c:v>29</c:v>
                </c:pt>
                <c:pt idx="9">
                  <c:v>26</c:v>
                </c:pt>
                <c:pt idx="10">
                  <c:v>32</c:v>
                </c:pt>
                <c:pt idx="11">
                  <c:v>27</c:v>
                </c:pt>
                <c:pt idx="12">
                  <c:v>32</c:v>
                </c:pt>
                <c:pt idx="13">
                  <c:v>31</c:v>
                </c:pt>
                <c:pt idx="14">
                  <c:v>34</c:v>
                </c:pt>
                <c:pt idx="15">
                  <c:v>31</c:v>
                </c:pt>
                <c:pt idx="16">
                  <c:v>18</c:v>
                </c:pt>
                <c:pt idx="17">
                  <c:v>31</c:v>
                </c:pt>
                <c:pt idx="18">
                  <c:v>27</c:v>
                </c:pt>
                <c:pt idx="19">
                  <c:v>35</c:v>
                </c:pt>
                <c:pt idx="20">
                  <c:v>21</c:v>
                </c:pt>
                <c:pt idx="21">
                  <c:v>25</c:v>
                </c:pt>
                <c:pt idx="22">
                  <c:v>27</c:v>
                </c:pt>
                <c:pt idx="23">
                  <c:v>33</c:v>
                </c:pt>
                <c:pt idx="24">
                  <c:v>33</c:v>
                </c:pt>
                <c:pt idx="25">
                  <c:v>36</c:v>
                </c:pt>
                <c:pt idx="26">
                  <c:v>40</c:v>
                </c:pt>
                <c:pt idx="27">
                  <c:v>40</c:v>
                </c:pt>
                <c:pt idx="28">
                  <c:v>35</c:v>
                </c:pt>
                <c:pt idx="29">
                  <c:v>30</c:v>
                </c:pt>
                <c:pt idx="30">
                  <c:v>25</c:v>
                </c:pt>
                <c:pt idx="31">
                  <c:v>23</c:v>
                </c:pt>
                <c:pt idx="32">
                  <c:v>29</c:v>
                </c:pt>
                <c:pt idx="33">
                  <c:v>28</c:v>
                </c:pt>
                <c:pt idx="34">
                  <c:v>24</c:v>
                </c:pt>
                <c:pt idx="35">
                  <c:v>25</c:v>
                </c:pt>
                <c:pt idx="36">
                  <c:v>36</c:v>
                </c:pt>
                <c:pt idx="37">
                  <c:v>36</c:v>
                </c:pt>
                <c:pt idx="38">
                  <c:v>28</c:v>
                </c:pt>
                <c:pt idx="39">
                  <c:v>30</c:v>
                </c:pt>
                <c:pt idx="40">
                  <c:v>25</c:v>
                </c:pt>
                <c:pt idx="41">
                  <c:v>28</c:v>
                </c:pt>
                <c:pt idx="42">
                  <c:v>28</c:v>
                </c:pt>
                <c:pt idx="43">
                  <c:v>30</c:v>
                </c:pt>
                <c:pt idx="44">
                  <c:v>24</c:v>
                </c:pt>
                <c:pt idx="45">
                  <c:v>30</c:v>
                </c:pt>
                <c:pt idx="46">
                  <c:v>34</c:v>
                </c:pt>
                <c:pt idx="47">
                  <c:v>27</c:v>
                </c:pt>
                <c:pt idx="48">
                  <c:v>24</c:v>
                </c:pt>
                <c:pt idx="49">
                  <c:v>23</c:v>
                </c:pt>
                <c:pt idx="50">
                  <c:v>33</c:v>
                </c:pt>
                <c:pt idx="51">
                  <c:v>25</c:v>
                </c:pt>
                <c:pt idx="52">
                  <c:v>32</c:v>
                </c:pt>
                <c:pt idx="53">
                  <c:v>34</c:v>
                </c:pt>
                <c:pt idx="54">
                  <c:v>26</c:v>
                </c:pt>
                <c:pt idx="55">
                  <c:v>27</c:v>
                </c:pt>
                <c:pt idx="56">
                  <c:v>32</c:v>
                </c:pt>
                <c:pt idx="57">
                  <c:v>31</c:v>
                </c:pt>
                <c:pt idx="58">
                  <c:v>27</c:v>
                </c:pt>
                <c:pt idx="59">
                  <c:v>27</c:v>
                </c:pt>
                <c:pt idx="60">
                  <c:v>30</c:v>
                </c:pt>
                <c:pt idx="61">
                  <c:v>30</c:v>
                </c:pt>
                <c:pt idx="62">
                  <c:v>31</c:v>
                </c:pt>
              </c:numCache>
            </c:numRef>
          </c:yVal>
          <c:smooth val="0"/>
          <c:extLst xmlns:c16r2="http://schemas.microsoft.com/office/drawing/2015/06/chart">
            <c:ext xmlns:c16="http://schemas.microsoft.com/office/drawing/2014/chart" uri="{C3380CC4-5D6E-409C-BE32-E72D297353CC}">
              <c16:uniqueId val="{00000000-C697-406F-9BFA-863230A4E6AB}"/>
            </c:ext>
          </c:extLst>
        </c:ser>
        <c:ser>
          <c:idx val="1"/>
          <c:order val="1"/>
          <c:tx>
            <c:strRef>
              <c:f>'Sheet4 (2)'!$C$2</c:f>
              <c:strCache>
                <c:ptCount val="1"/>
                <c:pt idx="0">
                  <c:v>New Joinees</c:v>
                </c:pt>
              </c:strCache>
            </c:strRef>
          </c:tx>
          <c:spPr>
            <a:ln w="19050">
              <a:noFill/>
            </a:ln>
          </c:spPr>
          <c:xVal>
            <c:numRef>
              <c:f>'Sheet4 (2)'!$A$3:$A$65</c:f>
              <c:numCache>
                <c:formatCode>General</c:formatCode>
                <c:ptCount val="6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numCache>
            </c:numRef>
          </c:xVal>
          <c:yVal>
            <c:numRef>
              <c:f>'Sheet4 (2)'!$C$3:$C$65</c:f>
              <c:numCache>
                <c:formatCode>General</c:formatCode>
                <c:ptCount val="63"/>
                <c:pt idx="0">
                  <c:v>23</c:v>
                </c:pt>
                <c:pt idx="1">
                  <c:v>28</c:v>
                </c:pt>
                <c:pt idx="2">
                  <c:v>33</c:v>
                </c:pt>
                <c:pt idx="3">
                  <c:v>28</c:v>
                </c:pt>
                <c:pt idx="4">
                  <c:v>21</c:v>
                </c:pt>
                <c:pt idx="5">
                  <c:v>27</c:v>
                </c:pt>
                <c:pt idx="6">
                  <c:v>27</c:v>
                </c:pt>
                <c:pt idx="7">
                  <c:v>35</c:v>
                </c:pt>
                <c:pt idx="8">
                  <c:v>31</c:v>
                </c:pt>
                <c:pt idx="9">
                  <c:v>36</c:v>
                </c:pt>
                <c:pt idx="10">
                  <c:v>21</c:v>
                </c:pt>
                <c:pt idx="11">
                  <c:v>22</c:v>
                </c:pt>
                <c:pt idx="12">
                  <c:v>24</c:v>
                </c:pt>
                <c:pt idx="13">
                  <c:v>28</c:v>
                </c:pt>
                <c:pt idx="14">
                  <c:v>24</c:v>
                </c:pt>
                <c:pt idx="15">
                  <c:v>27</c:v>
                </c:pt>
                <c:pt idx="16">
                  <c:v>32</c:v>
                </c:pt>
                <c:pt idx="17">
                  <c:v>27</c:v>
                </c:pt>
                <c:pt idx="18">
                  <c:v>31</c:v>
                </c:pt>
                <c:pt idx="19">
                  <c:v>33</c:v>
                </c:pt>
                <c:pt idx="20">
                  <c:v>33</c:v>
                </c:pt>
                <c:pt idx="21">
                  <c:v>23</c:v>
                </c:pt>
                <c:pt idx="22">
                  <c:v>32</c:v>
                </c:pt>
                <c:pt idx="23">
                  <c:v>29</c:v>
                </c:pt>
                <c:pt idx="24">
                  <c:v>32</c:v>
                </c:pt>
                <c:pt idx="25">
                  <c:v>36</c:v>
                </c:pt>
                <c:pt idx="26">
                  <c:v>40</c:v>
                </c:pt>
                <c:pt idx="27">
                  <c:v>34</c:v>
                </c:pt>
                <c:pt idx="28">
                  <c:v>31</c:v>
                </c:pt>
              </c:numCache>
            </c:numRef>
          </c:yVal>
          <c:smooth val="0"/>
          <c:extLst xmlns:c16r2="http://schemas.microsoft.com/office/drawing/2015/06/chart">
            <c:ext xmlns:c16="http://schemas.microsoft.com/office/drawing/2014/chart" uri="{C3380CC4-5D6E-409C-BE32-E72D297353CC}">
              <c16:uniqueId val="{00000001-C697-406F-9BFA-863230A4E6AB}"/>
            </c:ext>
          </c:extLst>
        </c:ser>
        <c:dLbls>
          <c:showLegendKey val="0"/>
          <c:showVal val="0"/>
          <c:showCatName val="0"/>
          <c:showSerName val="0"/>
          <c:showPercent val="0"/>
          <c:showBubbleSize val="0"/>
        </c:dLbls>
        <c:axId val="192269312"/>
        <c:axId val="192275200"/>
      </c:scatterChart>
      <c:valAx>
        <c:axId val="192269312"/>
        <c:scaling>
          <c:orientation val="minMax"/>
        </c:scaling>
        <c:delete val="0"/>
        <c:axPos val="b"/>
        <c:numFmt formatCode="General" sourceLinked="1"/>
        <c:majorTickMark val="out"/>
        <c:minorTickMark val="none"/>
        <c:tickLblPos val="nextTo"/>
        <c:crossAx val="192275200"/>
        <c:crosses val="autoZero"/>
        <c:crossBetween val="midCat"/>
      </c:valAx>
      <c:valAx>
        <c:axId val="192275200"/>
        <c:scaling>
          <c:orientation val="minMax"/>
        </c:scaling>
        <c:delete val="0"/>
        <c:axPos val="l"/>
        <c:majorGridlines/>
        <c:numFmt formatCode="General" sourceLinked="1"/>
        <c:majorTickMark val="out"/>
        <c:minorTickMark val="none"/>
        <c:tickLblPos val="nextTo"/>
        <c:crossAx val="192269312"/>
        <c:crosses val="autoZero"/>
        <c:crossBetween val="midCat"/>
      </c:valAx>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'Sheet4 (3)'!$B$2</c:f>
              <c:strCache>
                <c:ptCount val="1"/>
                <c:pt idx="0">
                  <c:v>Employees</c:v>
                </c:pt>
              </c:strCache>
            </c:strRef>
          </c:tx>
          <c:spPr>
            <a:ln w="19050">
              <a:noFill/>
            </a:ln>
          </c:spPr>
          <c:xVal>
            <c:numRef>
              <c:f>'Sheet4 (3)'!$A$3:$A$65</c:f>
              <c:numCache>
                <c:formatCode>General</c:formatCode>
                <c:ptCount val="6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numCache>
            </c:numRef>
          </c:xVal>
          <c:yVal>
            <c:numRef>
              <c:f>'Sheet4 (3)'!$B$3:$B$65</c:f>
              <c:numCache>
                <c:formatCode>General</c:formatCode>
                <c:ptCount val="63"/>
                <c:pt idx="0">
                  <c:v>37</c:v>
                </c:pt>
                <c:pt idx="1">
                  <c:v>36</c:v>
                </c:pt>
                <c:pt idx="2">
                  <c:v>39</c:v>
                </c:pt>
                <c:pt idx="3">
                  <c:v>30</c:v>
                </c:pt>
                <c:pt idx="4">
                  <c:v>28</c:v>
                </c:pt>
                <c:pt idx="5">
                  <c:v>36</c:v>
                </c:pt>
                <c:pt idx="6">
                  <c:v>37</c:v>
                </c:pt>
                <c:pt idx="7">
                  <c:v>21</c:v>
                </c:pt>
                <c:pt idx="8">
                  <c:v>27</c:v>
                </c:pt>
                <c:pt idx="9">
                  <c:v>38</c:v>
                </c:pt>
                <c:pt idx="10">
                  <c:v>34</c:v>
                </c:pt>
                <c:pt idx="11">
                  <c:v>36</c:v>
                </c:pt>
                <c:pt idx="12">
                  <c:v>35</c:v>
                </c:pt>
                <c:pt idx="13">
                  <c:v>40</c:v>
                </c:pt>
                <c:pt idx="14">
                  <c:v>33</c:v>
                </c:pt>
                <c:pt idx="15">
                  <c:v>39</c:v>
                </c:pt>
                <c:pt idx="16">
                  <c:v>18</c:v>
                </c:pt>
                <c:pt idx="17">
                  <c:v>40</c:v>
                </c:pt>
                <c:pt idx="18">
                  <c:v>34</c:v>
                </c:pt>
                <c:pt idx="19">
                  <c:v>35</c:v>
                </c:pt>
                <c:pt idx="20">
                  <c:v>26</c:v>
                </c:pt>
                <c:pt idx="21">
                  <c:v>22</c:v>
                </c:pt>
                <c:pt idx="22">
                  <c:v>33</c:v>
                </c:pt>
                <c:pt idx="23">
                  <c:v>38</c:v>
                </c:pt>
                <c:pt idx="24">
                  <c:v>38</c:v>
                </c:pt>
                <c:pt idx="25">
                  <c:v>40</c:v>
                </c:pt>
                <c:pt idx="26">
                  <c:v>40</c:v>
                </c:pt>
                <c:pt idx="27">
                  <c:v>40</c:v>
                </c:pt>
                <c:pt idx="28">
                  <c:v>40</c:v>
                </c:pt>
                <c:pt idx="29">
                  <c:v>35</c:v>
                </c:pt>
                <c:pt idx="30">
                  <c:v>30</c:v>
                </c:pt>
                <c:pt idx="31">
                  <c:v>31</c:v>
                </c:pt>
                <c:pt idx="32">
                  <c:v>35</c:v>
                </c:pt>
                <c:pt idx="33">
                  <c:v>30</c:v>
                </c:pt>
                <c:pt idx="34">
                  <c:v>23</c:v>
                </c:pt>
                <c:pt idx="35">
                  <c:v>24</c:v>
                </c:pt>
                <c:pt idx="36">
                  <c:v>33</c:v>
                </c:pt>
                <c:pt idx="37">
                  <c:v>40</c:v>
                </c:pt>
                <c:pt idx="38">
                  <c:v>33</c:v>
                </c:pt>
                <c:pt idx="39">
                  <c:v>37</c:v>
                </c:pt>
                <c:pt idx="40">
                  <c:v>28</c:v>
                </c:pt>
                <c:pt idx="41">
                  <c:v>37</c:v>
                </c:pt>
                <c:pt idx="42">
                  <c:v>36</c:v>
                </c:pt>
                <c:pt idx="43">
                  <c:v>39</c:v>
                </c:pt>
                <c:pt idx="44">
                  <c:v>26</c:v>
                </c:pt>
                <c:pt idx="45">
                  <c:v>38</c:v>
                </c:pt>
                <c:pt idx="46">
                  <c:v>39</c:v>
                </c:pt>
                <c:pt idx="47">
                  <c:v>32</c:v>
                </c:pt>
                <c:pt idx="48">
                  <c:v>34</c:v>
                </c:pt>
                <c:pt idx="49">
                  <c:v>30</c:v>
                </c:pt>
                <c:pt idx="50">
                  <c:v>35</c:v>
                </c:pt>
                <c:pt idx="51">
                  <c:v>35</c:v>
                </c:pt>
                <c:pt idx="52">
                  <c:v>40</c:v>
                </c:pt>
                <c:pt idx="53">
                  <c:v>40</c:v>
                </c:pt>
                <c:pt idx="54">
                  <c:v>38</c:v>
                </c:pt>
                <c:pt idx="55">
                  <c:v>38</c:v>
                </c:pt>
                <c:pt idx="56">
                  <c:v>39</c:v>
                </c:pt>
                <c:pt idx="57">
                  <c:v>39</c:v>
                </c:pt>
                <c:pt idx="58">
                  <c:v>30</c:v>
                </c:pt>
                <c:pt idx="59">
                  <c:v>35</c:v>
                </c:pt>
                <c:pt idx="60">
                  <c:v>38</c:v>
                </c:pt>
                <c:pt idx="61">
                  <c:v>36</c:v>
                </c:pt>
                <c:pt idx="62">
                  <c:v>35</c:v>
                </c:pt>
              </c:numCache>
            </c:numRef>
          </c:yVal>
          <c:smooth val="0"/>
          <c:extLst xmlns:c16r2="http://schemas.microsoft.com/office/drawing/2015/06/chart">
            <c:ext xmlns:c16="http://schemas.microsoft.com/office/drawing/2014/chart" uri="{C3380CC4-5D6E-409C-BE32-E72D297353CC}">
              <c16:uniqueId val="{00000000-3373-4409-870C-49DE2F3FF104}"/>
            </c:ext>
          </c:extLst>
        </c:ser>
        <c:ser>
          <c:idx val="1"/>
          <c:order val="1"/>
          <c:tx>
            <c:strRef>
              <c:f>'Sheet4 (3)'!$C$2</c:f>
              <c:strCache>
                <c:ptCount val="1"/>
                <c:pt idx="0">
                  <c:v>New Joinees</c:v>
                </c:pt>
              </c:strCache>
            </c:strRef>
          </c:tx>
          <c:spPr>
            <a:ln w="19050">
              <a:noFill/>
            </a:ln>
          </c:spPr>
          <c:xVal>
            <c:numRef>
              <c:f>'Sheet4 (3)'!$A$3:$A$65</c:f>
              <c:numCache>
                <c:formatCode>General</c:formatCode>
                <c:ptCount val="6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numCache>
            </c:numRef>
          </c:xVal>
          <c:yVal>
            <c:numRef>
              <c:f>'Sheet4 (3)'!$C$3:$C$65</c:f>
              <c:numCache>
                <c:formatCode>General</c:formatCode>
                <c:ptCount val="63"/>
                <c:pt idx="0">
                  <c:v>22</c:v>
                </c:pt>
                <c:pt idx="1">
                  <c:v>31</c:v>
                </c:pt>
                <c:pt idx="2">
                  <c:v>35</c:v>
                </c:pt>
                <c:pt idx="3">
                  <c:v>37</c:v>
                </c:pt>
                <c:pt idx="4">
                  <c:v>22</c:v>
                </c:pt>
                <c:pt idx="5">
                  <c:v>28</c:v>
                </c:pt>
                <c:pt idx="6">
                  <c:v>37</c:v>
                </c:pt>
                <c:pt idx="7">
                  <c:v>37</c:v>
                </c:pt>
                <c:pt idx="8">
                  <c:v>40</c:v>
                </c:pt>
                <c:pt idx="9">
                  <c:v>36</c:v>
                </c:pt>
                <c:pt idx="10">
                  <c:v>28</c:v>
                </c:pt>
                <c:pt idx="11">
                  <c:v>21</c:v>
                </c:pt>
                <c:pt idx="12">
                  <c:v>29</c:v>
                </c:pt>
                <c:pt idx="13">
                  <c:v>25</c:v>
                </c:pt>
                <c:pt idx="14">
                  <c:v>20</c:v>
                </c:pt>
                <c:pt idx="15">
                  <c:v>34</c:v>
                </c:pt>
                <c:pt idx="16">
                  <c:v>37</c:v>
                </c:pt>
                <c:pt idx="17">
                  <c:v>32</c:v>
                </c:pt>
                <c:pt idx="18">
                  <c:v>34</c:v>
                </c:pt>
                <c:pt idx="19">
                  <c:v>34</c:v>
                </c:pt>
                <c:pt idx="20">
                  <c:v>34</c:v>
                </c:pt>
                <c:pt idx="21">
                  <c:v>25</c:v>
                </c:pt>
                <c:pt idx="22">
                  <c:v>37</c:v>
                </c:pt>
                <c:pt idx="23">
                  <c:v>38</c:v>
                </c:pt>
                <c:pt idx="24">
                  <c:v>34</c:v>
                </c:pt>
                <c:pt idx="25">
                  <c:v>39</c:v>
                </c:pt>
                <c:pt idx="26">
                  <c:v>40</c:v>
                </c:pt>
                <c:pt idx="27">
                  <c:v>39</c:v>
                </c:pt>
                <c:pt idx="28">
                  <c:v>37</c:v>
                </c:pt>
              </c:numCache>
            </c:numRef>
          </c:yVal>
          <c:smooth val="0"/>
          <c:extLst xmlns:c16r2="http://schemas.microsoft.com/office/drawing/2015/06/chart">
            <c:ext xmlns:c16="http://schemas.microsoft.com/office/drawing/2014/chart" uri="{C3380CC4-5D6E-409C-BE32-E72D297353CC}">
              <c16:uniqueId val="{00000001-3373-4409-870C-49DE2F3FF104}"/>
            </c:ext>
          </c:extLst>
        </c:ser>
        <c:dLbls>
          <c:showLegendKey val="0"/>
          <c:showVal val="0"/>
          <c:showCatName val="0"/>
          <c:showSerName val="0"/>
          <c:showPercent val="0"/>
          <c:showBubbleSize val="0"/>
        </c:dLbls>
        <c:axId val="192300544"/>
        <c:axId val="192302080"/>
      </c:scatterChart>
      <c:valAx>
        <c:axId val="192300544"/>
        <c:scaling>
          <c:orientation val="minMax"/>
        </c:scaling>
        <c:delete val="0"/>
        <c:axPos val="b"/>
        <c:numFmt formatCode="General" sourceLinked="1"/>
        <c:majorTickMark val="out"/>
        <c:minorTickMark val="none"/>
        <c:tickLblPos val="nextTo"/>
        <c:crossAx val="192302080"/>
        <c:crosses val="autoZero"/>
        <c:crossBetween val="midCat"/>
      </c:valAx>
      <c:valAx>
        <c:axId val="192302080"/>
        <c:scaling>
          <c:orientation val="minMax"/>
        </c:scaling>
        <c:delete val="0"/>
        <c:axPos val="l"/>
        <c:majorGridlines/>
        <c:numFmt formatCode="General" sourceLinked="1"/>
        <c:majorTickMark val="out"/>
        <c:minorTickMark val="none"/>
        <c:tickLblPos val="nextTo"/>
        <c:crossAx val="192300544"/>
        <c:crosses val="autoZero"/>
        <c:crossBetween val="midCat"/>
      </c:valAx>
    </c:plotArea>
    <c:plotVisOnly val="1"/>
    <c:dispBlanksAs val="gap"/>
    <c:showDLblsOverMax val="0"/>
  </c:chart>
  <c:externalData r:id="rId1">
    <c:autoUpdate val="0"/>
  </c:externalData>
</c:chartSpace>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image" Target="../media/image6.svg"/><Relationship Id="rId1" Type="http://schemas.openxmlformats.org/officeDocument/2006/relationships/image" Target="../media/image12.png"/><Relationship Id="rId6" Type="http://schemas.openxmlformats.org/officeDocument/2006/relationships/image" Target="../media/image10.svg"/><Relationship Id="rId5" Type="http://schemas.openxmlformats.org/officeDocument/2006/relationships/image" Target="../media/image14.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6.png"/></Relationships>
</file>

<file path=ppt/diagrams/_rels/data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svg"/><Relationship Id="rId1" Type="http://schemas.openxmlformats.org/officeDocument/2006/relationships/image" Target="../media/image17.png"/><Relationship Id="rId4" Type="http://schemas.openxmlformats.org/officeDocument/2006/relationships/image" Target="../media/image6.svg"/></Relationships>
</file>

<file path=ppt/diagrams/_rels/data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image" Target="../media/image18.svg"/><Relationship Id="rId1" Type="http://schemas.openxmlformats.org/officeDocument/2006/relationships/image" Target="../media/image19.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5.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4.png"/><Relationship Id="rId6" Type="http://schemas.openxmlformats.org/officeDocument/2006/relationships/image" Target="../media/image30.svg"/><Relationship Id="rId5" Type="http://schemas.openxmlformats.org/officeDocument/2006/relationships/image" Target="../media/image26.png"/><Relationship Id="rId4"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534844-AB37-4AFA-A61F-10C1794442B6}"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95E52BCD-D32E-4A1B-9594-5E961A9BAE15}">
      <dgm:prSet custT="1"/>
      <dgm:spPr/>
      <dgm:t>
        <a:bodyPr/>
        <a:lstStyle/>
        <a:p>
          <a:pPr>
            <a:lnSpc>
              <a:spcPct val="100000"/>
            </a:lnSpc>
          </a:pPr>
          <a:r>
            <a:rPr lang="en-US" sz="1400" dirty="0">
              <a:latin typeface="Times New Roman" panose="02020603050405020304" pitchFamily="18" charset="0"/>
              <a:cs typeface="Times New Roman" panose="02020603050405020304" pitchFamily="18" charset="0"/>
            </a:rPr>
            <a:t>The new </a:t>
          </a:r>
          <a:r>
            <a:rPr lang="en-US" sz="1400" dirty="0" err="1">
              <a:latin typeface="Times New Roman" panose="02020603050405020304" pitchFamily="18" charset="0"/>
              <a:cs typeface="Times New Roman" panose="02020603050405020304" pitchFamily="18" charset="0"/>
            </a:rPr>
            <a:t>joinees</a:t>
          </a:r>
          <a:r>
            <a:rPr lang="en-US" sz="1400" dirty="0">
              <a:latin typeface="Times New Roman" panose="02020603050405020304" pitchFamily="18" charset="0"/>
              <a:cs typeface="Times New Roman" panose="02020603050405020304" pitchFamily="18" charset="0"/>
            </a:rPr>
            <a:t> having the individual score above or equal to the average score will fit into the culture of Artemis and will perform good and prove to be a good asset to the organization in long run.</a:t>
          </a:r>
        </a:p>
      </dgm:t>
    </dgm:pt>
    <dgm:pt modelId="{64276C86-B252-40B0-8CA2-2A56359F9FC8}" type="parTrans" cxnId="{5243EEB7-3AB1-4A72-BB1C-CFB82664FBD0}">
      <dgm:prSet/>
      <dgm:spPr/>
      <dgm:t>
        <a:bodyPr/>
        <a:lstStyle/>
        <a:p>
          <a:endParaRPr lang="en-US" sz="1400">
            <a:latin typeface="Times New Roman" panose="02020603050405020304" pitchFamily="18" charset="0"/>
            <a:cs typeface="Times New Roman" panose="02020603050405020304" pitchFamily="18" charset="0"/>
          </a:endParaRPr>
        </a:p>
      </dgm:t>
    </dgm:pt>
    <dgm:pt modelId="{B88E4002-2807-4895-B364-9FA699A38E44}" type="sibTrans" cxnId="{5243EEB7-3AB1-4A72-BB1C-CFB82664FBD0}">
      <dgm:prSet/>
      <dgm:spPr/>
      <dgm:t>
        <a:bodyPr/>
        <a:lstStyle/>
        <a:p>
          <a:endParaRPr lang="en-US" sz="1400">
            <a:latin typeface="Times New Roman" panose="02020603050405020304" pitchFamily="18" charset="0"/>
            <a:cs typeface="Times New Roman" panose="02020603050405020304" pitchFamily="18" charset="0"/>
          </a:endParaRPr>
        </a:p>
      </dgm:t>
    </dgm:pt>
    <dgm:pt modelId="{9D2872BE-EC47-4F6A-8341-8BA6B41DF8EA}">
      <dgm:prSet custT="1"/>
      <dgm:spPr/>
      <dgm:t>
        <a:bodyPr/>
        <a:lstStyle/>
        <a:p>
          <a:pPr>
            <a:lnSpc>
              <a:spcPct val="100000"/>
            </a:lnSpc>
          </a:pPr>
          <a:r>
            <a:rPr lang="en-US" sz="1400" dirty="0">
              <a:latin typeface="Times New Roman" panose="02020603050405020304" pitchFamily="18" charset="0"/>
              <a:cs typeface="Times New Roman" panose="02020603050405020304" pitchFamily="18" charset="0"/>
            </a:rPr>
            <a:t>The median score of selected employees which means 50% of the employees who have undertaken the Big 5 personality test are above the below mentioned score and the remaining 50% is below the score.</a:t>
          </a:r>
        </a:p>
      </dgm:t>
    </dgm:pt>
    <dgm:pt modelId="{7825B7DD-22C0-40F9-B1D4-4F02927A03C7}" type="parTrans" cxnId="{7154E35B-AD55-49F4-AB4B-8493CF0F38D1}">
      <dgm:prSet/>
      <dgm:spPr/>
      <dgm:t>
        <a:bodyPr/>
        <a:lstStyle/>
        <a:p>
          <a:endParaRPr lang="en-US" sz="1400">
            <a:latin typeface="Times New Roman" panose="02020603050405020304" pitchFamily="18" charset="0"/>
            <a:cs typeface="Times New Roman" panose="02020603050405020304" pitchFamily="18" charset="0"/>
          </a:endParaRPr>
        </a:p>
      </dgm:t>
    </dgm:pt>
    <dgm:pt modelId="{1CC7050B-78E7-44B7-B859-A43B326B703B}" type="sibTrans" cxnId="{7154E35B-AD55-49F4-AB4B-8493CF0F38D1}">
      <dgm:prSet/>
      <dgm:spPr/>
      <dgm:t>
        <a:bodyPr/>
        <a:lstStyle/>
        <a:p>
          <a:endParaRPr lang="en-US" sz="1400">
            <a:latin typeface="Times New Roman" panose="02020603050405020304" pitchFamily="18" charset="0"/>
            <a:cs typeface="Times New Roman" panose="02020603050405020304" pitchFamily="18" charset="0"/>
          </a:endParaRPr>
        </a:p>
      </dgm:t>
    </dgm:pt>
    <dgm:pt modelId="{A2AB6DE8-AD51-478F-8BF2-7F5A68F2A040}">
      <dgm:prSet custT="1"/>
      <dgm:spPr/>
      <dgm:t>
        <a:bodyPr/>
        <a:lstStyle/>
        <a:p>
          <a:pPr>
            <a:lnSpc>
              <a:spcPct val="100000"/>
            </a:lnSpc>
          </a:pPr>
          <a:r>
            <a:rPr lang="en-US" sz="1400" dirty="0">
              <a:latin typeface="Times New Roman" panose="02020603050405020304" pitchFamily="18" charset="0"/>
              <a:cs typeface="Times New Roman" panose="02020603050405020304" pitchFamily="18" charset="0"/>
            </a:rPr>
            <a:t>When the comparison of average score is made between the selected top 2 rating Employees and new </a:t>
          </a:r>
          <a:r>
            <a:rPr lang="en-US" sz="1400" dirty="0" err="1">
              <a:latin typeface="Times New Roman" panose="02020603050405020304" pitchFamily="18" charset="0"/>
              <a:cs typeface="Times New Roman" panose="02020603050405020304" pitchFamily="18" charset="0"/>
            </a:rPr>
            <a:t>joiness</a:t>
          </a:r>
          <a:r>
            <a:rPr lang="en-US" sz="1400" dirty="0">
              <a:latin typeface="Times New Roman" panose="02020603050405020304" pitchFamily="18" charset="0"/>
              <a:cs typeface="Times New Roman" panose="02020603050405020304" pitchFamily="18" charset="0"/>
            </a:rPr>
            <a:t> it shows that the average score of Big 5 test of all 29 new joinee’s is at par with that of employees. </a:t>
          </a:r>
        </a:p>
      </dgm:t>
    </dgm:pt>
    <dgm:pt modelId="{C8027F04-7D25-426E-9753-14CACE2DD538}" type="parTrans" cxnId="{8DF75DB8-E7E5-488D-AA0B-D0550F6E81A3}">
      <dgm:prSet/>
      <dgm:spPr/>
      <dgm:t>
        <a:bodyPr/>
        <a:lstStyle/>
        <a:p>
          <a:endParaRPr lang="en-US" sz="1400">
            <a:latin typeface="Times New Roman" panose="02020603050405020304" pitchFamily="18" charset="0"/>
            <a:cs typeface="Times New Roman" panose="02020603050405020304" pitchFamily="18" charset="0"/>
          </a:endParaRPr>
        </a:p>
      </dgm:t>
    </dgm:pt>
    <dgm:pt modelId="{9099615E-7D14-4084-B589-0BA18F62FE4A}" type="sibTrans" cxnId="{8DF75DB8-E7E5-488D-AA0B-D0550F6E81A3}">
      <dgm:prSet/>
      <dgm:spPr/>
      <dgm:t>
        <a:bodyPr/>
        <a:lstStyle/>
        <a:p>
          <a:endParaRPr lang="en-US" sz="1400">
            <a:latin typeface="Times New Roman" panose="02020603050405020304" pitchFamily="18" charset="0"/>
            <a:cs typeface="Times New Roman" panose="02020603050405020304" pitchFamily="18" charset="0"/>
          </a:endParaRPr>
        </a:p>
      </dgm:t>
    </dgm:pt>
    <dgm:pt modelId="{7354A229-5EBD-4C21-9F41-C3AFED5C2119}">
      <dgm:prSet custT="1"/>
      <dgm:spPr/>
      <dgm:t>
        <a:bodyPr/>
        <a:lstStyle/>
        <a:p>
          <a:pPr>
            <a:lnSpc>
              <a:spcPct val="100000"/>
            </a:lnSpc>
          </a:pPr>
          <a:r>
            <a:rPr lang="en-US" sz="1400" dirty="0" smtClean="0"/>
            <a:t>The average score of these new joinee’s are higher in Extroversion (E) and Neuroticism (N) i.e. they would be easily approachable. They can read the social situation well and are energetic. They may also have a structured way to do the work. They would be seen identifying key goals as a part of their work area.  </a:t>
          </a:r>
          <a:br>
            <a:rPr lang="en-US" sz="1400" dirty="0" smtClean="0"/>
          </a:br>
          <a:endParaRPr lang="en-US" sz="1400" dirty="0">
            <a:latin typeface="Times New Roman" panose="02020603050405020304" pitchFamily="18" charset="0"/>
            <a:cs typeface="Times New Roman" panose="02020603050405020304" pitchFamily="18" charset="0"/>
          </a:endParaRPr>
        </a:p>
      </dgm:t>
    </dgm:pt>
    <dgm:pt modelId="{009F1CB7-238B-4ECB-A95A-EEFAC62D0605}" type="parTrans" cxnId="{9AD8E3B7-451E-4FDB-96E5-D4C59E0BC092}">
      <dgm:prSet/>
      <dgm:spPr/>
      <dgm:t>
        <a:bodyPr/>
        <a:lstStyle/>
        <a:p>
          <a:endParaRPr lang="en-US" sz="1400">
            <a:latin typeface="Times New Roman" panose="02020603050405020304" pitchFamily="18" charset="0"/>
            <a:cs typeface="Times New Roman" panose="02020603050405020304" pitchFamily="18" charset="0"/>
          </a:endParaRPr>
        </a:p>
      </dgm:t>
    </dgm:pt>
    <dgm:pt modelId="{38FBCA31-89D8-4801-A614-EBF1E89A13BA}" type="sibTrans" cxnId="{9AD8E3B7-451E-4FDB-96E5-D4C59E0BC092}">
      <dgm:prSet/>
      <dgm:spPr/>
      <dgm:t>
        <a:bodyPr/>
        <a:lstStyle/>
        <a:p>
          <a:endParaRPr lang="en-US" sz="1400">
            <a:latin typeface="Times New Roman" panose="02020603050405020304" pitchFamily="18" charset="0"/>
            <a:cs typeface="Times New Roman" panose="02020603050405020304" pitchFamily="18" charset="0"/>
          </a:endParaRPr>
        </a:p>
      </dgm:t>
    </dgm:pt>
    <dgm:pt modelId="{697FAD58-39D7-43F9-9A45-AC33426E56DB}">
      <dgm:prSet custT="1"/>
      <dgm:spPr/>
      <dgm:t>
        <a:bodyPr/>
        <a:lstStyle/>
        <a:p>
          <a:pPr>
            <a:lnSpc>
              <a:spcPct val="100000"/>
            </a:lnSpc>
          </a:pPr>
          <a:r>
            <a:rPr lang="en-US" sz="1400" dirty="0">
              <a:latin typeface="Times New Roman" panose="02020603050405020304" pitchFamily="18" charset="0"/>
              <a:cs typeface="Times New Roman" panose="02020603050405020304" pitchFamily="18" charset="0"/>
            </a:rPr>
            <a:t>The new joinee’s and the employees with good score  would also be seen trusting others which would encourage the team culture and enhance teamwork at work. </a:t>
          </a:r>
        </a:p>
      </dgm:t>
    </dgm:pt>
    <dgm:pt modelId="{5939BC5A-FD81-46F1-B1EE-0A0042F764B3}" type="parTrans" cxnId="{5BE6F306-C4B7-4AC9-8ADE-9AD7AAC7972F}">
      <dgm:prSet/>
      <dgm:spPr/>
      <dgm:t>
        <a:bodyPr/>
        <a:lstStyle/>
        <a:p>
          <a:endParaRPr lang="en-US" sz="1400">
            <a:latin typeface="Times New Roman" panose="02020603050405020304" pitchFamily="18" charset="0"/>
            <a:cs typeface="Times New Roman" panose="02020603050405020304" pitchFamily="18" charset="0"/>
          </a:endParaRPr>
        </a:p>
      </dgm:t>
    </dgm:pt>
    <dgm:pt modelId="{32128FD7-62D3-446C-9175-075D45238505}" type="sibTrans" cxnId="{5BE6F306-C4B7-4AC9-8ADE-9AD7AAC7972F}">
      <dgm:prSet/>
      <dgm:spPr/>
      <dgm:t>
        <a:bodyPr/>
        <a:lstStyle/>
        <a:p>
          <a:endParaRPr lang="en-US" sz="1400">
            <a:latin typeface="Times New Roman" panose="02020603050405020304" pitchFamily="18" charset="0"/>
            <a:cs typeface="Times New Roman" panose="02020603050405020304" pitchFamily="18" charset="0"/>
          </a:endParaRPr>
        </a:p>
      </dgm:t>
    </dgm:pt>
    <dgm:pt modelId="{37339AB1-1943-4FA6-9861-74ADD347E706}" type="pres">
      <dgm:prSet presAssocID="{FF534844-AB37-4AFA-A61F-10C1794442B6}" presName="root" presStyleCnt="0">
        <dgm:presLayoutVars>
          <dgm:dir/>
          <dgm:resizeHandles val="exact"/>
        </dgm:presLayoutVars>
      </dgm:prSet>
      <dgm:spPr/>
      <dgm:t>
        <a:bodyPr/>
        <a:lstStyle/>
        <a:p>
          <a:endParaRPr lang="en-US"/>
        </a:p>
      </dgm:t>
    </dgm:pt>
    <dgm:pt modelId="{E85FDDDA-A6A5-4481-B5D2-E351A8F0DC3E}" type="pres">
      <dgm:prSet presAssocID="{95E52BCD-D32E-4A1B-9594-5E961A9BAE15}" presName="compNode" presStyleCnt="0"/>
      <dgm:spPr/>
    </dgm:pt>
    <dgm:pt modelId="{EFD65AB9-4433-47C8-995C-55A8047A281A}" type="pres">
      <dgm:prSet presAssocID="{95E52BCD-D32E-4A1B-9594-5E961A9BAE15}" presName="iconRect" presStyleLbl="node1" presStyleIdx="0" presStyleCnt="5"/>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t>
        <a:bodyPr/>
        <a:lstStyle/>
        <a:p>
          <a:endParaRPr lang="en-US"/>
        </a:p>
      </dgm:t>
      <dgm:extLst>
        <a:ext uri="{E40237B7-FDA0-4F09-8148-C483321AD2D9}">
          <dgm14:cNvPr xmlns:dgm14="http://schemas.microsoft.com/office/drawing/2010/diagram" id="0" name="" descr="Checkmark"/>
        </a:ext>
      </dgm:extLst>
    </dgm:pt>
    <dgm:pt modelId="{181E9738-07BE-4F33-BF6E-870CB509651D}" type="pres">
      <dgm:prSet presAssocID="{95E52BCD-D32E-4A1B-9594-5E961A9BAE15}" presName="spaceRect" presStyleCnt="0"/>
      <dgm:spPr/>
    </dgm:pt>
    <dgm:pt modelId="{56DDC78A-3F46-445A-9B99-FCEDEE478BA1}" type="pres">
      <dgm:prSet presAssocID="{95E52BCD-D32E-4A1B-9594-5E961A9BAE15}" presName="textRect" presStyleLbl="revTx" presStyleIdx="0" presStyleCnt="5" custScaleX="124420">
        <dgm:presLayoutVars>
          <dgm:chMax val="1"/>
          <dgm:chPref val="1"/>
        </dgm:presLayoutVars>
      </dgm:prSet>
      <dgm:spPr/>
      <dgm:t>
        <a:bodyPr/>
        <a:lstStyle/>
        <a:p>
          <a:endParaRPr lang="en-US"/>
        </a:p>
      </dgm:t>
    </dgm:pt>
    <dgm:pt modelId="{36540C14-EFE8-4B82-AB95-1C3BB80E66C3}" type="pres">
      <dgm:prSet presAssocID="{B88E4002-2807-4895-B364-9FA699A38E44}" presName="sibTrans" presStyleCnt="0"/>
      <dgm:spPr/>
    </dgm:pt>
    <dgm:pt modelId="{03DD3D09-B594-40FA-9DA3-D5C03383D5F9}" type="pres">
      <dgm:prSet presAssocID="{9D2872BE-EC47-4F6A-8341-8BA6B41DF8EA}" presName="compNode" presStyleCnt="0"/>
      <dgm:spPr/>
    </dgm:pt>
    <dgm:pt modelId="{084DC3E1-E133-42A9-984E-3262A8838806}" type="pres">
      <dgm:prSet presAssocID="{9D2872BE-EC47-4F6A-8341-8BA6B41DF8EA}" presName="iconRect" presStyleLbl="node1" presStyleIdx="1" presStyleCnt="5"/>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t>
        <a:bodyPr/>
        <a:lstStyle/>
        <a:p>
          <a:endParaRPr lang="en-US"/>
        </a:p>
      </dgm:t>
      <dgm:extLst>
        <a:ext uri="{E40237B7-FDA0-4F09-8148-C483321AD2D9}">
          <dgm14:cNvPr xmlns:dgm14="http://schemas.microsoft.com/office/drawing/2010/diagram" id="0" name="" descr="Business Growth"/>
        </a:ext>
      </dgm:extLst>
    </dgm:pt>
    <dgm:pt modelId="{E8866C60-9333-4E53-B448-508E199CAC6E}" type="pres">
      <dgm:prSet presAssocID="{9D2872BE-EC47-4F6A-8341-8BA6B41DF8EA}" presName="spaceRect" presStyleCnt="0"/>
      <dgm:spPr/>
    </dgm:pt>
    <dgm:pt modelId="{6E3D00E0-3DBF-440A-AE0D-42F42B6975BD}" type="pres">
      <dgm:prSet presAssocID="{9D2872BE-EC47-4F6A-8341-8BA6B41DF8EA}" presName="textRect" presStyleLbl="revTx" presStyleIdx="1" presStyleCnt="5">
        <dgm:presLayoutVars>
          <dgm:chMax val="1"/>
          <dgm:chPref val="1"/>
        </dgm:presLayoutVars>
      </dgm:prSet>
      <dgm:spPr/>
      <dgm:t>
        <a:bodyPr/>
        <a:lstStyle/>
        <a:p>
          <a:endParaRPr lang="en-US"/>
        </a:p>
      </dgm:t>
    </dgm:pt>
    <dgm:pt modelId="{8A3C8812-2ED1-41DC-88A7-839D33E20C5C}" type="pres">
      <dgm:prSet presAssocID="{1CC7050B-78E7-44B7-B859-A43B326B703B}" presName="sibTrans" presStyleCnt="0"/>
      <dgm:spPr/>
    </dgm:pt>
    <dgm:pt modelId="{D7CE5BBA-74EA-44B8-AB21-CAB86E0AA176}" type="pres">
      <dgm:prSet presAssocID="{A2AB6DE8-AD51-478F-8BF2-7F5A68F2A040}" presName="compNode" presStyleCnt="0"/>
      <dgm:spPr/>
    </dgm:pt>
    <dgm:pt modelId="{E767E8EB-FE23-45C0-9F49-8371A89CCA3E}" type="pres">
      <dgm:prSet presAssocID="{A2AB6DE8-AD51-478F-8BF2-7F5A68F2A040}" presName="iconRect" presStyleLbl="node1" presStyleIdx="2" presStyleCnt="5"/>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dgm:spPr>
      <dgm:t>
        <a:bodyPr/>
        <a:lstStyle/>
        <a:p>
          <a:endParaRPr lang="en-US"/>
        </a:p>
      </dgm:t>
      <dgm:extLst>
        <a:ext uri="{E40237B7-FDA0-4F09-8148-C483321AD2D9}">
          <dgm14:cNvPr xmlns:dgm14="http://schemas.microsoft.com/office/drawing/2010/diagram" id="0" name="" descr="Thumbs Up Sign"/>
        </a:ext>
      </dgm:extLst>
    </dgm:pt>
    <dgm:pt modelId="{3844D130-23A5-4FC0-9D1B-86041ED8AFC0}" type="pres">
      <dgm:prSet presAssocID="{A2AB6DE8-AD51-478F-8BF2-7F5A68F2A040}" presName="spaceRect" presStyleCnt="0"/>
      <dgm:spPr/>
    </dgm:pt>
    <dgm:pt modelId="{514A35DB-4297-428B-85E8-C6C1C8420440}" type="pres">
      <dgm:prSet presAssocID="{A2AB6DE8-AD51-478F-8BF2-7F5A68F2A040}" presName="textRect" presStyleLbl="revTx" presStyleIdx="2" presStyleCnt="5">
        <dgm:presLayoutVars>
          <dgm:chMax val="1"/>
          <dgm:chPref val="1"/>
        </dgm:presLayoutVars>
      </dgm:prSet>
      <dgm:spPr/>
      <dgm:t>
        <a:bodyPr/>
        <a:lstStyle/>
        <a:p>
          <a:endParaRPr lang="en-US"/>
        </a:p>
      </dgm:t>
    </dgm:pt>
    <dgm:pt modelId="{9CC34442-CA66-4547-BB4A-911D4481EB7A}" type="pres">
      <dgm:prSet presAssocID="{9099615E-7D14-4084-B589-0BA18F62FE4A}" presName="sibTrans" presStyleCnt="0"/>
      <dgm:spPr/>
    </dgm:pt>
    <dgm:pt modelId="{01D4965F-91BE-4CEE-ACEC-5F93BB3D6323}" type="pres">
      <dgm:prSet presAssocID="{7354A229-5EBD-4C21-9F41-C3AFED5C2119}" presName="compNode" presStyleCnt="0"/>
      <dgm:spPr/>
    </dgm:pt>
    <dgm:pt modelId="{9F7C6307-8EA5-47AD-A91C-A8FC879BF92B}" type="pres">
      <dgm:prSet presAssocID="{7354A229-5EBD-4C21-9F41-C3AFED5C2119}" presName="iconRect" presStyleLbl="node1" presStyleIdx="3" presStyleCnt="5" custLinFactNeighborY="25872"/>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dgm:spPr>
      <dgm:t>
        <a:bodyPr/>
        <a:lstStyle/>
        <a:p>
          <a:endParaRPr lang="en-US"/>
        </a:p>
      </dgm:t>
      <dgm:extLst>
        <a:ext uri="{E40237B7-FDA0-4F09-8148-C483321AD2D9}">
          <dgm14:cNvPr xmlns:dgm14="http://schemas.microsoft.com/office/drawing/2010/diagram" id="0" name="" descr="Angel Face Outline"/>
        </a:ext>
      </dgm:extLst>
    </dgm:pt>
    <dgm:pt modelId="{6DDC4C74-7479-4346-95C5-876A8B6C9C63}" type="pres">
      <dgm:prSet presAssocID="{7354A229-5EBD-4C21-9F41-C3AFED5C2119}" presName="spaceRect" presStyleCnt="0"/>
      <dgm:spPr/>
    </dgm:pt>
    <dgm:pt modelId="{E351E174-30F9-435B-B638-37D42FDFA9FE}" type="pres">
      <dgm:prSet presAssocID="{7354A229-5EBD-4C21-9F41-C3AFED5C2119}" presName="textRect" presStyleLbl="revTx" presStyleIdx="3" presStyleCnt="5" custScaleX="153999" custScaleY="126286" custLinFactNeighborY="19871">
        <dgm:presLayoutVars>
          <dgm:chMax val="1"/>
          <dgm:chPref val="1"/>
        </dgm:presLayoutVars>
      </dgm:prSet>
      <dgm:spPr/>
      <dgm:t>
        <a:bodyPr/>
        <a:lstStyle/>
        <a:p>
          <a:endParaRPr lang="en-US"/>
        </a:p>
      </dgm:t>
    </dgm:pt>
    <dgm:pt modelId="{25D2C40C-1F85-44D7-9C97-DE31F742025C}" type="pres">
      <dgm:prSet presAssocID="{38FBCA31-89D8-4801-A614-EBF1E89A13BA}" presName="sibTrans" presStyleCnt="0"/>
      <dgm:spPr/>
    </dgm:pt>
    <dgm:pt modelId="{F364B0FD-5165-4DA6-8316-64E551B08CD9}" type="pres">
      <dgm:prSet presAssocID="{697FAD58-39D7-43F9-9A45-AC33426E56DB}" presName="compNode" presStyleCnt="0"/>
      <dgm:spPr/>
    </dgm:pt>
    <dgm:pt modelId="{67F7A1FF-4050-4B9C-99C1-4FAFF802ABE2}" type="pres">
      <dgm:prSet presAssocID="{697FAD58-39D7-43F9-9A45-AC33426E56DB}" presName="iconRect" presStyleLbl="node1" presStyleIdx="4" presStyleCnt="5"/>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dgm:spPr>
      <dgm:t>
        <a:bodyPr/>
        <a:lstStyle/>
        <a:p>
          <a:endParaRPr lang="en-US"/>
        </a:p>
      </dgm:t>
      <dgm:extLst>
        <a:ext uri="{E40237B7-FDA0-4F09-8148-C483321AD2D9}">
          <dgm14:cNvPr xmlns:dgm14="http://schemas.microsoft.com/office/drawing/2010/diagram" id="0" name="" descr="Connections"/>
        </a:ext>
      </dgm:extLst>
    </dgm:pt>
    <dgm:pt modelId="{7D8DA180-BA50-477A-83B7-01EFE11C4EE2}" type="pres">
      <dgm:prSet presAssocID="{697FAD58-39D7-43F9-9A45-AC33426E56DB}" presName="spaceRect" presStyleCnt="0"/>
      <dgm:spPr/>
    </dgm:pt>
    <dgm:pt modelId="{806C5D3F-0332-4AFD-8C60-59C16D4E0A2A}" type="pres">
      <dgm:prSet presAssocID="{697FAD58-39D7-43F9-9A45-AC33426E56DB}" presName="textRect" presStyleLbl="revTx" presStyleIdx="4" presStyleCnt="5">
        <dgm:presLayoutVars>
          <dgm:chMax val="1"/>
          <dgm:chPref val="1"/>
        </dgm:presLayoutVars>
      </dgm:prSet>
      <dgm:spPr/>
      <dgm:t>
        <a:bodyPr/>
        <a:lstStyle/>
        <a:p>
          <a:endParaRPr lang="en-US"/>
        </a:p>
      </dgm:t>
    </dgm:pt>
  </dgm:ptLst>
  <dgm:cxnLst>
    <dgm:cxn modelId="{0C12FD26-8620-4B6D-8872-8350E7B0E52A}" type="presOf" srcId="{697FAD58-39D7-43F9-9A45-AC33426E56DB}" destId="{806C5D3F-0332-4AFD-8C60-59C16D4E0A2A}" srcOrd="0" destOrd="0" presId="urn:microsoft.com/office/officeart/2018/2/layout/IconLabelList"/>
    <dgm:cxn modelId="{7154E35B-AD55-49F4-AB4B-8493CF0F38D1}" srcId="{FF534844-AB37-4AFA-A61F-10C1794442B6}" destId="{9D2872BE-EC47-4F6A-8341-8BA6B41DF8EA}" srcOrd="1" destOrd="0" parTransId="{7825B7DD-22C0-40F9-B1D4-4F02927A03C7}" sibTransId="{1CC7050B-78E7-44B7-B859-A43B326B703B}"/>
    <dgm:cxn modelId="{4202E718-AE8E-4106-9534-63D18DCAA165}" type="presOf" srcId="{95E52BCD-D32E-4A1B-9594-5E961A9BAE15}" destId="{56DDC78A-3F46-445A-9B99-FCEDEE478BA1}" srcOrd="0" destOrd="0" presId="urn:microsoft.com/office/officeart/2018/2/layout/IconLabelList"/>
    <dgm:cxn modelId="{5243EEB7-3AB1-4A72-BB1C-CFB82664FBD0}" srcId="{FF534844-AB37-4AFA-A61F-10C1794442B6}" destId="{95E52BCD-D32E-4A1B-9594-5E961A9BAE15}" srcOrd="0" destOrd="0" parTransId="{64276C86-B252-40B0-8CA2-2A56359F9FC8}" sibTransId="{B88E4002-2807-4895-B364-9FA699A38E44}"/>
    <dgm:cxn modelId="{9ACE21F2-067E-4C79-81ED-757C31D57A03}" type="presOf" srcId="{9D2872BE-EC47-4F6A-8341-8BA6B41DF8EA}" destId="{6E3D00E0-3DBF-440A-AE0D-42F42B6975BD}" srcOrd="0" destOrd="0" presId="urn:microsoft.com/office/officeart/2018/2/layout/IconLabelList"/>
    <dgm:cxn modelId="{5BE6F306-C4B7-4AC9-8ADE-9AD7AAC7972F}" srcId="{FF534844-AB37-4AFA-A61F-10C1794442B6}" destId="{697FAD58-39D7-43F9-9A45-AC33426E56DB}" srcOrd="4" destOrd="0" parTransId="{5939BC5A-FD81-46F1-B1EE-0A0042F764B3}" sibTransId="{32128FD7-62D3-446C-9175-075D45238505}"/>
    <dgm:cxn modelId="{133FC46D-BAC7-4FD1-860C-09566EB97B9D}" type="presOf" srcId="{A2AB6DE8-AD51-478F-8BF2-7F5A68F2A040}" destId="{514A35DB-4297-428B-85E8-C6C1C8420440}" srcOrd="0" destOrd="0" presId="urn:microsoft.com/office/officeart/2018/2/layout/IconLabelList"/>
    <dgm:cxn modelId="{8DF75DB8-E7E5-488D-AA0B-D0550F6E81A3}" srcId="{FF534844-AB37-4AFA-A61F-10C1794442B6}" destId="{A2AB6DE8-AD51-478F-8BF2-7F5A68F2A040}" srcOrd="2" destOrd="0" parTransId="{C8027F04-7D25-426E-9753-14CACE2DD538}" sibTransId="{9099615E-7D14-4084-B589-0BA18F62FE4A}"/>
    <dgm:cxn modelId="{9AD8E3B7-451E-4FDB-96E5-D4C59E0BC092}" srcId="{FF534844-AB37-4AFA-A61F-10C1794442B6}" destId="{7354A229-5EBD-4C21-9F41-C3AFED5C2119}" srcOrd="3" destOrd="0" parTransId="{009F1CB7-238B-4ECB-A95A-EEFAC62D0605}" sibTransId="{38FBCA31-89D8-4801-A614-EBF1E89A13BA}"/>
    <dgm:cxn modelId="{5B02A86C-4933-4C6D-920E-801A00E9590C}" type="presOf" srcId="{FF534844-AB37-4AFA-A61F-10C1794442B6}" destId="{37339AB1-1943-4FA6-9861-74ADD347E706}" srcOrd="0" destOrd="0" presId="urn:microsoft.com/office/officeart/2018/2/layout/IconLabelList"/>
    <dgm:cxn modelId="{AEC19804-25D2-4671-84D5-F8C4FD0C3D18}" type="presOf" srcId="{7354A229-5EBD-4C21-9F41-C3AFED5C2119}" destId="{E351E174-30F9-435B-B638-37D42FDFA9FE}" srcOrd="0" destOrd="0" presId="urn:microsoft.com/office/officeart/2018/2/layout/IconLabelList"/>
    <dgm:cxn modelId="{5FDABCF5-C52C-49E3-89EA-74EDA32F53E1}" type="presParOf" srcId="{37339AB1-1943-4FA6-9861-74ADD347E706}" destId="{E85FDDDA-A6A5-4481-B5D2-E351A8F0DC3E}" srcOrd="0" destOrd="0" presId="urn:microsoft.com/office/officeart/2018/2/layout/IconLabelList"/>
    <dgm:cxn modelId="{B55C7314-B735-457E-8BB8-0133ABC1031E}" type="presParOf" srcId="{E85FDDDA-A6A5-4481-B5D2-E351A8F0DC3E}" destId="{EFD65AB9-4433-47C8-995C-55A8047A281A}" srcOrd="0" destOrd="0" presId="urn:microsoft.com/office/officeart/2018/2/layout/IconLabelList"/>
    <dgm:cxn modelId="{77EBB53D-61D7-4677-B82C-B242C9D5420F}" type="presParOf" srcId="{E85FDDDA-A6A5-4481-B5D2-E351A8F0DC3E}" destId="{181E9738-07BE-4F33-BF6E-870CB509651D}" srcOrd="1" destOrd="0" presId="urn:microsoft.com/office/officeart/2018/2/layout/IconLabelList"/>
    <dgm:cxn modelId="{7C48ECA7-9227-4DE3-95D7-F2D68E8126A2}" type="presParOf" srcId="{E85FDDDA-A6A5-4481-B5D2-E351A8F0DC3E}" destId="{56DDC78A-3F46-445A-9B99-FCEDEE478BA1}" srcOrd="2" destOrd="0" presId="urn:microsoft.com/office/officeart/2018/2/layout/IconLabelList"/>
    <dgm:cxn modelId="{536C1B29-021A-4A4C-A8D1-049AC4B5248C}" type="presParOf" srcId="{37339AB1-1943-4FA6-9861-74ADD347E706}" destId="{36540C14-EFE8-4B82-AB95-1C3BB80E66C3}" srcOrd="1" destOrd="0" presId="urn:microsoft.com/office/officeart/2018/2/layout/IconLabelList"/>
    <dgm:cxn modelId="{68EC25BC-505D-4261-A752-A293B78153D4}" type="presParOf" srcId="{37339AB1-1943-4FA6-9861-74ADD347E706}" destId="{03DD3D09-B594-40FA-9DA3-D5C03383D5F9}" srcOrd="2" destOrd="0" presId="urn:microsoft.com/office/officeart/2018/2/layout/IconLabelList"/>
    <dgm:cxn modelId="{3148BD08-C185-42EB-8A76-12B0D7698FAB}" type="presParOf" srcId="{03DD3D09-B594-40FA-9DA3-D5C03383D5F9}" destId="{084DC3E1-E133-42A9-984E-3262A8838806}" srcOrd="0" destOrd="0" presId="urn:microsoft.com/office/officeart/2018/2/layout/IconLabelList"/>
    <dgm:cxn modelId="{BA0A95E5-9052-470A-900A-5C7CC21C2BF6}" type="presParOf" srcId="{03DD3D09-B594-40FA-9DA3-D5C03383D5F9}" destId="{E8866C60-9333-4E53-B448-508E199CAC6E}" srcOrd="1" destOrd="0" presId="urn:microsoft.com/office/officeart/2018/2/layout/IconLabelList"/>
    <dgm:cxn modelId="{C57FF267-1679-4F9A-B603-98EEAB277963}" type="presParOf" srcId="{03DD3D09-B594-40FA-9DA3-D5C03383D5F9}" destId="{6E3D00E0-3DBF-440A-AE0D-42F42B6975BD}" srcOrd="2" destOrd="0" presId="urn:microsoft.com/office/officeart/2018/2/layout/IconLabelList"/>
    <dgm:cxn modelId="{8DF8CBED-3929-48E2-B0B7-1A608915AC91}" type="presParOf" srcId="{37339AB1-1943-4FA6-9861-74ADD347E706}" destId="{8A3C8812-2ED1-41DC-88A7-839D33E20C5C}" srcOrd="3" destOrd="0" presId="urn:microsoft.com/office/officeart/2018/2/layout/IconLabelList"/>
    <dgm:cxn modelId="{CEB6929F-C03F-4760-8BEB-2128FCAFD99D}" type="presParOf" srcId="{37339AB1-1943-4FA6-9861-74ADD347E706}" destId="{D7CE5BBA-74EA-44B8-AB21-CAB86E0AA176}" srcOrd="4" destOrd="0" presId="urn:microsoft.com/office/officeart/2018/2/layout/IconLabelList"/>
    <dgm:cxn modelId="{95BB4C3A-0EF0-4FCC-A5D5-FBB10B02BF09}" type="presParOf" srcId="{D7CE5BBA-74EA-44B8-AB21-CAB86E0AA176}" destId="{E767E8EB-FE23-45C0-9F49-8371A89CCA3E}" srcOrd="0" destOrd="0" presId="urn:microsoft.com/office/officeart/2018/2/layout/IconLabelList"/>
    <dgm:cxn modelId="{D0E32D2A-4754-45FE-9C06-197F56E1FA61}" type="presParOf" srcId="{D7CE5BBA-74EA-44B8-AB21-CAB86E0AA176}" destId="{3844D130-23A5-4FC0-9D1B-86041ED8AFC0}" srcOrd="1" destOrd="0" presId="urn:microsoft.com/office/officeart/2018/2/layout/IconLabelList"/>
    <dgm:cxn modelId="{E4D6AC01-9271-4DAA-8B19-F1D34D347E4A}" type="presParOf" srcId="{D7CE5BBA-74EA-44B8-AB21-CAB86E0AA176}" destId="{514A35DB-4297-428B-85E8-C6C1C8420440}" srcOrd="2" destOrd="0" presId="urn:microsoft.com/office/officeart/2018/2/layout/IconLabelList"/>
    <dgm:cxn modelId="{23FD6562-CA3C-4816-BD19-AA4F42AA6CFB}" type="presParOf" srcId="{37339AB1-1943-4FA6-9861-74ADD347E706}" destId="{9CC34442-CA66-4547-BB4A-911D4481EB7A}" srcOrd="5" destOrd="0" presId="urn:microsoft.com/office/officeart/2018/2/layout/IconLabelList"/>
    <dgm:cxn modelId="{B0D6D3AD-DAD3-4A0B-8FFE-9D6A31D07542}" type="presParOf" srcId="{37339AB1-1943-4FA6-9861-74ADD347E706}" destId="{01D4965F-91BE-4CEE-ACEC-5F93BB3D6323}" srcOrd="6" destOrd="0" presId="urn:microsoft.com/office/officeart/2018/2/layout/IconLabelList"/>
    <dgm:cxn modelId="{DB179F3D-0BD6-4083-8CDB-19CB12329AC7}" type="presParOf" srcId="{01D4965F-91BE-4CEE-ACEC-5F93BB3D6323}" destId="{9F7C6307-8EA5-47AD-A91C-A8FC879BF92B}" srcOrd="0" destOrd="0" presId="urn:microsoft.com/office/officeart/2018/2/layout/IconLabelList"/>
    <dgm:cxn modelId="{43C10B85-F441-4734-8607-F92CBE6D6FB1}" type="presParOf" srcId="{01D4965F-91BE-4CEE-ACEC-5F93BB3D6323}" destId="{6DDC4C74-7479-4346-95C5-876A8B6C9C63}" srcOrd="1" destOrd="0" presId="urn:microsoft.com/office/officeart/2018/2/layout/IconLabelList"/>
    <dgm:cxn modelId="{C4E8C1AC-31B2-443C-9E77-63FE665F45E6}" type="presParOf" srcId="{01D4965F-91BE-4CEE-ACEC-5F93BB3D6323}" destId="{E351E174-30F9-435B-B638-37D42FDFA9FE}" srcOrd="2" destOrd="0" presId="urn:microsoft.com/office/officeart/2018/2/layout/IconLabelList"/>
    <dgm:cxn modelId="{65563E07-B185-4516-8C83-4CB72D880A79}" type="presParOf" srcId="{37339AB1-1943-4FA6-9861-74ADD347E706}" destId="{25D2C40C-1F85-44D7-9C97-DE31F742025C}" srcOrd="7" destOrd="0" presId="urn:microsoft.com/office/officeart/2018/2/layout/IconLabelList"/>
    <dgm:cxn modelId="{D2AD760C-C98F-442A-B210-D8E4461875BC}" type="presParOf" srcId="{37339AB1-1943-4FA6-9861-74ADD347E706}" destId="{F364B0FD-5165-4DA6-8316-64E551B08CD9}" srcOrd="8" destOrd="0" presId="urn:microsoft.com/office/officeart/2018/2/layout/IconLabelList"/>
    <dgm:cxn modelId="{29F9FBAE-2BC2-4A49-AD51-97C99D65E38C}" type="presParOf" srcId="{F364B0FD-5165-4DA6-8316-64E551B08CD9}" destId="{67F7A1FF-4050-4B9C-99C1-4FAFF802ABE2}" srcOrd="0" destOrd="0" presId="urn:microsoft.com/office/officeart/2018/2/layout/IconLabelList"/>
    <dgm:cxn modelId="{E75FFEB5-8D02-43C1-8C92-3B58F414CBF4}" type="presParOf" srcId="{F364B0FD-5165-4DA6-8316-64E551B08CD9}" destId="{7D8DA180-BA50-477A-83B7-01EFE11C4EE2}" srcOrd="1" destOrd="0" presId="urn:microsoft.com/office/officeart/2018/2/layout/IconLabelList"/>
    <dgm:cxn modelId="{8CD7988B-C2C3-4132-B7A4-F1E40FFF1C86}" type="presParOf" srcId="{F364B0FD-5165-4DA6-8316-64E551B08CD9}" destId="{806C5D3F-0332-4AFD-8C60-59C16D4E0A2A}"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C2C921-D325-45F0-9DA3-6E3AE210CEBD}"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B75506E8-6588-481B-8A31-F29D55A43DE5}">
      <dgm:prSet custT="1"/>
      <dgm:spPr/>
      <dgm:t>
        <a:bodyPr/>
        <a:lstStyle/>
        <a:p>
          <a:pPr>
            <a:lnSpc>
              <a:spcPct val="100000"/>
            </a:lnSpc>
          </a:pPr>
          <a:r>
            <a:rPr lang="en-US" sz="1600">
              <a:latin typeface="Times New Roman" panose="02020603050405020304" pitchFamily="18" charset="0"/>
              <a:cs typeface="Times New Roman" panose="02020603050405020304" pitchFamily="18" charset="0"/>
            </a:rPr>
            <a:t>The plotting of actual scores highlights the fact that it’s the new joinee who has scored the highest in Extraversion and in Openness to experience i.e. it can be expected that new joinees may set a benchmark in terms of approachability and being creative at work.</a:t>
          </a:r>
          <a:endParaRPr lang="en-US" sz="1600" dirty="0">
            <a:latin typeface="Times New Roman" panose="02020603050405020304" pitchFamily="18" charset="0"/>
            <a:cs typeface="Times New Roman" panose="02020603050405020304" pitchFamily="18" charset="0"/>
          </a:endParaRPr>
        </a:p>
      </dgm:t>
    </dgm:pt>
    <dgm:pt modelId="{BDE4ED12-3C2E-4848-A400-EDD8CDF1ECA3}" type="parTrans" cxnId="{9EDF2D10-2DD2-4699-A9E3-8F6710112A7F}">
      <dgm:prSet/>
      <dgm:spPr/>
      <dgm:t>
        <a:bodyPr/>
        <a:lstStyle/>
        <a:p>
          <a:endParaRPr lang="en-US" sz="2400">
            <a:latin typeface="Times New Roman" panose="02020603050405020304" pitchFamily="18" charset="0"/>
            <a:cs typeface="Times New Roman" panose="02020603050405020304" pitchFamily="18" charset="0"/>
          </a:endParaRPr>
        </a:p>
      </dgm:t>
    </dgm:pt>
    <dgm:pt modelId="{0431ADC2-25E8-4129-AF87-05A5C79A81CA}" type="sibTrans" cxnId="{9EDF2D10-2DD2-4699-A9E3-8F6710112A7F}">
      <dgm:prSet/>
      <dgm:spPr/>
      <dgm:t>
        <a:bodyPr/>
        <a:lstStyle/>
        <a:p>
          <a:endParaRPr lang="en-US" sz="2400">
            <a:latin typeface="Times New Roman" panose="02020603050405020304" pitchFamily="18" charset="0"/>
            <a:cs typeface="Times New Roman" panose="02020603050405020304" pitchFamily="18" charset="0"/>
          </a:endParaRPr>
        </a:p>
      </dgm:t>
    </dgm:pt>
    <dgm:pt modelId="{912F65C4-D710-4FFB-AB36-EE1728A7075B}">
      <dgm:prSet custT="1"/>
      <dgm:spPr/>
      <dgm:t>
        <a:bodyPr/>
        <a:lstStyle/>
        <a:p>
          <a:pPr>
            <a:lnSpc>
              <a:spcPct val="100000"/>
            </a:lnSpc>
          </a:pPr>
          <a:r>
            <a:rPr lang="en-US" sz="1600" dirty="0" smtClean="0">
              <a:latin typeface="Times New Roman" panose="02020603050405020304" pitchFamily="18" charset="0"/>
              <a:cs typeface="Times New Roman" panose="02020603050405020304" pitchFamily="18" charset="0"/>
            </a:rPr>
            <a:t>Their </a:t>
          </a:r>
          <a:r>
            <a:rPr lang="en-US" sz="1600" dirty="0">
              <a:latin typeface="Times New Roman" panose="02020603050405020304" pitchFamily="18" charset="0"/>
              <a:cs typeface="Times New Roman" panose="02020603050405020304" pitchFamily="18" charset="0"/>
            </a:rPr>
            <a:t>would be higher sense of ownership within the new </a:t>
          </a:r>
          <a:r>
            <a:rPr lang="en-US" sz="1600" dirty="0" smtClean="0">
              <a:latin typeface="Times New Roman" panose="02020603050405020304" pitchFamily="18" charset="0"/>
              <a:cs typeface="Times New Roman" panose="02020603050405020304" pitchFamily="18" charset="0"/>
            </a:rPr>
            <a:t>joinee’s </a:t>
          </a:r>
          <a:r>
            <a:rPr lang="en-US" sz="1600" dirty="0">
              <a:latin typeface="Times New Roman" panose="02020603050405020304" pitchFamily="18" charset="0"/>
              <a:cs typeface="Times New Roman" panose="02020603050405020304" pitchFamily="18" charset="0"/>
            </a:rPr>
            <a:t>who have a higher score</a:t>
          </a:r>
        </a:p>
      </dgm:t>
    </dgm:pt>
    <dgm:pt modelId="{CE68B1C4-99C2-41B2-9B3E-EF0354B7107F}" type="parTrans" cxnId="{24556C17-D932-4782-96D2-F22135FB0E17}">
      <dgm:prSet/>
      <dgm:spPr/>
      <dgm:t>
        <a:bodyPr/>
        <a:lstStyle/>
        <a:p>
          <a:endParaRPr lang="en-US" sz="2400">
            <a:latin typeface="Times New Roman" panose="02020603050405020304" pitchFamily="18" charset="0"/>
            <a:cs typeface="Times New Roman" panose="02020603050405020304" pitchFamily="18" charset="0"/>
          </a:endParaRPr>
        </a:p>
      </dgm:t>
    </dgm:pt>
    <dgm:pt modelId="{B6C6DECF-BB96-4AE9-BCFF-1560204A1A91}" type="sibTrans" cxnId="{24556C17-D932-4782-96D2-F22135FB0E17}">
      <dgm:prSet/>
      <dgm:spPr/>
      <dgm:t>
        <a:bodyPr/>
        <a:lstStyle/>
        <a:p>
          <a:endParaRPr lang="en-US" sz="2400">
            <a:latin typeface="Times New Roman" panose="02020603050405020304" pitchFamily="18" charset="0"/>
            <a:cs typeface="Times New Roman" panose="02020603050405020304" pitchFamily="18" charset="0"/>
          </a:endParaRPr>
        </a:p>
      </dgm:t>
    </dgm:pt>
    <dgm:pt modelId="{5CF4FA87-6207-4D8C-A1F4-38C2B7CC5606}" type="pres">
      <dgm:prSet presAssocID="{1EC2C921-D325-45F0-9DA3-6E3AE210CEBD}" presName="root" presStyleCnt="0">
        <dgm:presLayoutVars>
          <dgm:dir/>
          <dgm:resizeHandles val="exact"/>
        </dgm:presLayoutVars>
      </dgm:prSet>
      <dgm:spPr/>
      <dgm:t>
        <a:bodyPr/>
        <a:lstStyle/>
        <a:p>
          <a:endParaRPr lang="en-US"/>
        </a:p>
      </dgm:t>
    </dgm:pt>
    <dgm:pt modelId="{AB7B72BE-A9D0-448A-BC2C-B7B87F4E7A5D}" type="pres">
      <dgm:prSet presAssocID="{B75506E8-6588-481B-8A31-F29D55A43DE5}" presName="compNode" presStyleCnt="0"/>
      <dgm:spPr/>
    </dgm:pt>
    <dgm:pt modelId="{DFEB32DD-3DB4-452C-84DD-3E8706EA8E12}" type="pres">
      <dgm:prSet presAssocID="{B75506E8-6588-481B-8A31-F29D55A43DE5}" presName="iconRect" presStyleLbl="node1" presStyleIdx="0" presStyleCnt="2"/>
      <dgm:spPr>
        <a:blipFill>
          <a:blip xmlns:r="http://schemas.openxmlformats.org/officeDocument/2006/relationships" r:embed="rId1">
            <a:extLst>
              <a:ext uri="{96DAC541-7B7A-43D3-8B79-37D633B846F1}">
                <asvg:svgBlip xmlns:asvg="http://schemas.microsoft.com/office/drawing/2016/SVG/main" xmlns="" r:embed="rId2"/>
              </a:ext>
            </a:extLst>
          </a:blip>
          <a:srcRect/>
          <a:stretch>
            <a:fillRect/>
          </a:stretch>
        </a:blipFill>
      </dgm:spPr>
      <dgm:extLst>
        <a:ext uri="{E40237B7-FDA0-4F09-8148-C483321AD2D9}">
          <dgm14:cNvPr xmlns:dgm14="http://schemas.microsoft.com/office/drawing/2010/diagram" id="0" name="" descr="Aspiration with solid fill"/>
        </a:ext>
      </dgm:extLst>
    </dgm:pt>
    <dgm:pt modelId="{549361D0-03F7-4D15-887A-20D2F8A126A4}" type="pres">
      <dgm:prSet presAssocID="{B75506E8-6588-481B-8A31-F29D55A43DE5}" presName="spaceRect" presStyleCnt="0"/>
      <dgm:spPr/>
    </dgm:pt>
    <dgm:pt modelId="{8AAD1556-9042-41B4-9C80-B3CEC7A5215D}" type="pres">
      <dgm:prSet presAssocID="{B75506E8-6588-481B-8A31-F29D55A43DE5}" presName="textRect" presStyleLbl="revTx" presStyleIdx="0" presStyleCnt="2">
        <dgm:presLayoutVars>
          <dgm:chMax val="1"/>
          <dgm:chPref val="1"/>
        </dgm:presLayoutVars>
      </dgm:prSet>
      <dgm:spPr/>
      <dgm:t>
        <a:bodyPr/>
        <a:lstStyle/>
        <a:p>
          <a:endParaRPr lang="en-US"/>
        </a:p>
      </dgm:t>
    </dgm:pt>
    <dgm:pt modelId="{06AC5700-2F7E-4D46-95E4-5EAB10EEC2D3}" type="pres">
      <dgm:prSet presAssocID="{0431ADC2-25E8-4129-AF87-05A5C79A81CA}" presName="sibTrans" presStyleCnt="0"/>
      <dgm:spPr/>
    </dgm:pt>
    <dgm:pt modelId="{42F1CB33-04CC-4462-AE7E-B5445F52B5A6}" type="pres">
      <dgm:prSet presAssocID="{912F65C4-D710-4FFB-AB36-EE1728A7075B}" presName="compNode" presStyleCnt="0"/>
      <dgm:spPr/>
    </dgm:pt>
    <dgm:pt modelId="{7C1240B4-ED9F-4C8B-B312-D068D192466A}" type="pres">
      <dgm:prSet presAssocID="{912F65C4-D710-4FFB-AB36-EE1728A7075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extLst>
        <a:ext uri="{E40237B7-FDA0-4F09-8148-C483321AD2D9}">
          <dgm14:cNvPr xmlns:dgm14="http://schemas.microsoft.com/office/drawing/2010/diagram" id="0" name="" descr="Checkmark"/>
        </a:ext>
      </dgm:extLst>
    </dgm:pt>
    <dgm:pt modelId="{BE3B4741-A19E-4E14-B446-3A4091468477}" type="pres">
      <dgm:prSet presAssocID="{912F65C4-D710-4FFB-AB36-EE1728A7075B}" presName="spaceRect" presStyleCnt="0"/>
      <dgm:spPr/>
    </dgm:pt>
    <dgm:pt modelId="{282BA69F-067F-48DA-AD8B-5568AB0BD1A2}" type="pres">
      <dgm:prSet presAssocID="{912F65C4-D710-4FFB-AB36-EE1728A7075B}" presName="textRect" presStyleLbl="revTx" presStyleIdx="1" presStyleCnt="2">
        <dgm:presLayoutVars>
          <dgm:chMax val="1"/>
          <dgm:chPref val="1"/>
        </dgm:presLayoutVars>
      </dgm:prSet>
      <dgm:spPr/>
      <dgm:t>
        <a:bodyPr/>
        <a:lstStyle/>
        <a:p>
          <a:endParaRPr lang="en-US"/>
        </a:p>
      </dgm:t>
    </dgm:pt>
  </dgm:ptLst>
  <dgm:cxnLst>
    <dgm:cxn modelId="{9EDF2D10-2DD2-4699-A9E3-8F6710112A7F}" srcId="{1EC2C921-D325-45F0-9DA3-6E3AE210CEBD}" destId="{B75506E8-6588-481B-8A31-F29D55A43DE5}" srcOrd="0" destOrd="0" parTransId="{BDE4ED12-3C2E-4848-A400-EDD8CDF1ECA3}" sibTransId="{0431ADC2-25E8-4129-AF87-05A5C79A81CA}"/>
    <dgm:cxn modelId="{FA7FA8B0-F1F0-4049-9E7C-8632C55543F3}" type="presOf" srcId="{1EC2C921-D325-45F0-9DA3-6E3AE210CEBD}" destId="{5CF4FA87-6207-4D8C-A1F4-38C2B7CC5606}" srcOrd="0" destOrd="0" presId="urn:microsoft.com/office/officeart/2018/2/layout/IconLabelList"/>
    <dgm:cxn modelId="{C49BA1B3-3468-4BA8-ADF5-7C18913F5BB5}" type="presOf" srcId="{B75506E8-6588-481B-8A31-F29D55A43DE5}" destId="{8AAD1556-9042-41B4-9C80-B3CEC7A5215D}" srcOrd="0" destOrd="0" presId="urn:microsoft.com/office/officeart/2018/2/layout/IconLabelList"/>
    <dgm:cxn modelId="{24556C17-D932-4782-96D2-F22135FB0E17}" srcId="{1EC2C921-D325-45F0-9DA3-6E3AE210CEBD}" destId="{912F65C4-D710-4FFB-AB36-EE1728A7075B}" srcOrd="1" destOrd="0" parTransId="{CE68B1C4-99C2-41B2-9B3E-EF0354B7107F}" sibTransId="{B6C6DECF-BB96-4AE9-BCFF-1560204A1A91}"/>
    <dgm:cxn modelId="{39EF3B24-96FC-4576-8128-AA9D2457E73B}" type="presOf" srcId="{912F65C4-D710-4FFB-AB36-EE1728A7075B}" destId="{282BA69F-067F-48DA-AD8B-5568AB0BD1A2}" srcOrd="0" destOrd="0" presId="urn:microsoft.com/office/officeart/2018/2/layout/IconLabelList"/>
    <dgm:cxn modelId="{A733616F-7682-4EEB-99D1-4CD286C2ECC8}" type="presParOf" srcId="{5CF4FA87-6207-4D8C-A1F4-38C2B7CC5606}" destId="{AB7B72BE-A9D0-448A-BC2C-B7B87F4E7A5D}" srcOrd="0" destOrd="0" presId="urn:microsoft.com/office/officeart/2018/2/layout/IconLabelList"/>
    <dgm:cxn modelId="{3F2B6F5C-52BE-4435-83CD-08A6468C223E}" type="presParOf" srcId="{AB7B72BE-A9D0-448A-BC2C-B7B87F4E7A5D}" destId="{DFEB32DD-3DB4-452C-84DD-3E8706EA8E12}" srcOrd="0" destOrd="0" presId="urn:microsoft.com/office/officeart/2018/2/layout/IconLabelList"/>
    <dgm:cxn modelId="{C30CCF99-062A-4D6A-8ACA-A99C6C108410}" type="presParOf" srcId="{AB7B72BE-A9D0-448A-BC2C-B7B87F4E7A5D}" destId="{549361D0-03F7-4D15-887A-20D2F8A126A4}" srcOrd="1" destOrd="0" presId="urn:microsoft.com/office/officeart/2018/2/layout/IconLabelList"/>
    <dgm:cxn modelId="{EEDB70C4-8365-47B1-8D4E-28593C661CAF}" type="presParOf" srcId="{AB7B72BE-A9D0-448A-BC2C-B7B87F4E7A5D}" destId="{8AAD1556-9042-41B4-9C80-B3CEC7A5215D}" srcOrd="2" destOrd="0" presId="urn:microsoft.com/office/officeart/2018/2/layout/IconLabelList"/>
    <dgm:cxn modelId="{4EF227F1-8F92-4394-A594-E802D209D412}" type="presParOf" srcId="{5CF4FA87-6207-4D8C-A1F4-38C2B7CC5606}" destId="{06AC5700-2F7E-4D46-95E4-5EAB10EEC2D3}" srcOrd="1" destOrd="0" presId="urn:microsoft.com/office/officeart/2018/2/layout/IconLabelList"/>
    <dgm:cxn modelId="{97E9B767-D389-48C8-8008-FF458F8C2C08}" type="presParOf" srcId="{5CF4FA87-6207-4D8C-A1F4-38C2B7CC5606}" destId="{42F1CB33-04CC-4462-AE7E-B5445F52B5A6}" srcOrd="2" destOrd="0" presId="urn:microsoft.com/office/officeart/2018/2/layout/IconLabelList"/>
    <dgm:cxn modelId="{C2ACFC49-75B3-40BD-A0C8-2C24B41BB644}" type="presParOf" srcId="{42F1CB33-04CC-4462-AE7E-B5445F52B5A6}" destId="{7C1240B4-ED9F-4C8B-B312-D068D192466A}" srcOrd="0" destOrd="0" presId="urn:microsoft.com/office/officeart/2018/2/layout/IconLabelList"/>
    <dgm:cxn modelId="{77743470-EF34-4FB5-B90A-78A2B5607797}" type="presParOf" srcId="{42F1CB33-04CC-4462-AE7E-B5445F52B5A6}" destId="{BE3B4741-A19E-4E14-B446-3A4091468477}" srcOrd="1" destOrd="0" presId="urn:microsoft.com/office/officeart/2018/2/layout/IconLabelList"/>
    <dgm:cxn modelId="{17BECC47-6C88-4775-849B-10C7F70496FB}" type="presParOf" srcId="{42F1CB33-04CC-4462-AE7E-B5445F52B5A6}" destId="{282BA69F-067F-48DA-AD8B-5568AB0BD1A2}"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90DBC0-1118-46EA-AAA5-990ADB8ACAEB}"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2DCED216-CF7B-4B77-B862-1EAC2C69C7F6}">
      <dgm:prSet custT="1"/>
      <dgm:spPr/>
      <dgm:t>
        <a:bodyPr/>
        <a:lstStyle/>
        <a:p>
          <a:pPr>
            <a:lnSpc>
              <a:spcPct val="100000"/>
            </a:lnSpc>
          </a:pPr>
          <a:r>
            <a:rPr lang="en-IN" sz="1800" dirty="0">
              <a:latin typeface="Times New Roman" panose="02020603050405020304" pitchFamily="18" charset="0"/>
              <a:cs typeface="Times New Roman" panose="02020603050405020304" pitchFamily="18" charset="0"/>
            </a:rPr>
            <a:t>Artemis employs people across level and then there are few who do not understand English well. Questionnaire was in English which made it difficult for them to understand.</a:t>
          </a:r>
          <a:endParaRPr lang="en-US" sz="1800" dirty="0">
            <a:latin typeface="Times New Roman" panose="02020603050405020304" pitchFamily="18" charset="0"/>
            <a:cs typeface="Times New Roman" panose="02020603050405020304" pitchFamily="18" charset="0"/>
          </a:endParaRPr>
        </a:p>
      </dgm:t>
    </dgm:pt>
    <dgm:pt modelId="{6C6A3B25-ECAA-40F1-9496-D7D50B4424F5}" type="parTrans" cxnId="{F9D7D62B-4AE0-427C-9017-036648F0EC0B}">
      <dgm:prSet/>
      <dgm:spPr/>
      <dgm:t>
        <a:bodyPr/>
        <a:lstStyle/>
        <a:p>
          <a:endParaRPr lang="en-US" sz="2400">
            <a:latin typeface="Times New Roman" panose="02020603050405020304" pitchFamily="18" charset="0"/>
            <a:cs typeface="Times New Roman" panose="02020603050405020304" pitchFamily="18" charset="0"/>
          </a:endParaRPr>
        </a:p>
      </dgm:t>
    </dgm:pt>
    <dgm:pt modelId="{CDC20A77-DD12-45E5-96F6-D10300C31570}" type="sibTrans" cxnId="{F9D7D62B-4AE0-427C-9017-036648F0EC0B}">
      <dgm:prSet/>
      <dgm:spPr/>
      <dgm:t>
        <a:bodyPr/>
        <a:lstStyle/>
        <a:p>
          <a:pPr>
            <a:lnSpc>
              <a:spcPct val="100000"/>
            </a:lnSpc>
          </a:pPr>
          <a:endParaRPr lang="en-US" sz="2400">
            <a:latin typeface="Times New Roman" panose="02020603050405020304" pitchFamily="18" charset="0"/>
            <a:cs typeface="Times New Roman" panose="02020603050405020304" pitchFamily="18" charset="0"/>
          </a:endParaRPr>
        </a:p>
      </dgm:t>
    </dgm:pt>
    <dgm:pt modelId="{3932144F-ACAC-48BC-8A63-CE36740DFCFB}">
      <dgm:prSet custT="1"/>
      <dgm:spPr/>
      <dgm:t>
        <a:bodyPr/>
        <a:lstStyle/>
        <a:p>
          <a:pPr>
            <a:lnSpc>
              <a:spcPct val="100000"/>
            </a:lnSpc>
          </a:pPr>
          <a:r>
            <a:rPr lang="en-IN" sz="1800" dirty="0">
              <a:latin typeface="Times New Roman" panose="02020603050405020304" pitchFamily="18" charset="0"/>
              <a:cs typeface="Times New Roman" panose="02020603050405020304" pitchFamily="18" charset="0"/>
            </a:rPr>
            <a:t>All top performers of last year may not be top performers next year. Hence, the benchmark score should be conducted year on year.</a:t>
          </a:r>
          <a:endParaRPr lang="en-US" sz="1800" dirty="0">
            <a:latin typeface="Times New Roman" panose="02020603050405020304" pitchFamily="18" charset="0"/>
            <a:cs typeface="Times New Roman" panose="02020603050405020304" pitchFamily="18" charset="0"/>
          </a:endParaRPr>
        </a:p>
      </dgm:t>
    </dgm:pt>
    <dgm:pt modelId="{A12C2A77-C781-4429-987A-6E627F8A4FA6}" type="parTrans" cxnId="{8599C8A5-6CF2-482B-8296-E9CA8B2D7358}">
      <dgm:prSet/>
      <dgm:spPr/>
      <dgm:t>
        <a:bodyPr/>
        <a:lstStyle/>
        <a:p>
          <a:endParaRPr lang="en-US" sz="2400">
            <a:latin typeface="Times New Roman" panose="02020603050405020304" pitchFamily="18" charset="0"/>
            <a:cs typeface="Times New Roman" panose="02020603050405020304" pitchFamily="18" charset="0"/>
          </a:endParaRPr>
        </a:p>
      </dgm:t>
    </dgm:pt>
    <dgm:pt modelId="{BA6D2D41-6A71-48AA-A8C3-900DEE10F052}" type="sibTrans" cxnId="{8599C8A5-6CF2-482B-8296-E9CA8B2D7358}">
      <dgm:prSet/>
      <dgm:spPr/>
      <dgm:t>
        <a:bodyPr/>
        <a:lstStyle/>
        <a:p>
          <a:pPr>
            <a:lnSpc>
              <a:spcPct val="100000"/>
            </a:lnSpc>
          </a:pPr>
          <a:endParaRPr lang="en-US" sz="2400">
            <a:latin typeface="Times New Roman" panose="02020603050405020304" pitchFamily="18" charset="0"/>
            <a:cs typeface="Times New Roman" panose="02020603050405020304" pitchFamily="18" charset="0"/>
          </a:endParaRPr>
        </a:p>
      </dgm:t>
    </dgm:pt>
    <dgm:pt modelId="{3F708B82-FFC9-4F90-B102-9C3D6693FA8F}">
      <dgm:prSet custT="1"/>
      <dgm:spPr/>
      <dgm:t>
        <a:bodyPr/>
        <a:lstStyle/>
        <a:p>
          <a:pPr>
            <a:lnSpc>
              <a:spcPct val="100000"/>
            </a:lnSpc>
          </a:pPr>
          <a:r>
            <a:rPr lang="en-IN" sz="1800" dirty="0">
              <a:latin typeface="Times New Roman" panose="02020603050405020304" pitchFamily="18" charset="0"/>
              <a:cs typeface="Times New Roman" panose="02020603050405020304" pitchFamily="18" charset="0"/>
            </a:rPr>
            <a:t>People who are below Sr. Executive level got missed out in this study.</a:t>
          </a:r>
          <a:endParaRPr lang="en-US" sz="1800" dirty="0">
            <a:latin typeface="Times New Roman" panose="02020603050405020304" pitchFamily="18" charset="0"/>
            <a:cs typeface="Times New Roman" panose="02020603050405020304" pitchFamily="18" charset="0"/>
          </a:endParaRPr>
        </a:p>
      </dgm:t>
    </dgm:pt>
    <dgm:pt modelId="{D31834B8-00B7-4A8A-A8E4-5F9754E46979}" type="parTrans" cxnId="{91E7BC42-25A4-4CBC-9F50-F8FF742607B8}">
      <dgm:prSet/>
      <dgm:spPr/>
      <dgm:t>
        <a:bodyPr/>
        <a:lstStyle/>
        <a:p>
          <a:endParaRPr lang="en-US" sz="2400">
            <a:latin typeface="Times New Roman" panose="02020603050405020304" pitchFamily="18" charset="0"/>
            <a:cs typeface="Times New Roman" panose="02020603050405020304" pitchFamily="18" charset="0"/>
          </a:endParaRPr>
        </a:p>
      </dgm:t>
    </dgm:pt>
    <dgm:pt modelId="{4E9AD85C-7396-4C62-B452-7B234248AA3F}" type="sibTrans" cxnId="{91E7BC42-25A4-4CBC-9F50-F8FF742607B8}">
      <dgm:prSet/>
      <dgm:spPr/>
      <dgm:t>
        <a:bodyPr/>
        <a:lstStyle/>
        <a:p>
          <a:pPr>
            <a:lnSpc>
              <a:spcPct val="100000"/>
            </a:lnSpc>
          </a:pPr>
          <a:endParaRPr lang="en-US" sz="2400">
            <a:latin typeface="Times New Roman" panose="02020603050405020304" pitchFamily="18" charset="0"/>
            <a:cs typeface="Times New Roman" panose="02020603050405020304" pitchFamily="18" charset="0"/>
          </a:endParaRPr>
        </a:p>
      </dgm:t>
    </dgm:pt>
    <dgm:pt modelId="{C5913FED-6311-4684-AD81-50FA12AD08A3}">
      <dgm:prSet custT="1"/>
      <dgm:spPr/>
      <dgm:t>
        <a:bodyPr/>
        <a:lstStyle/>
        <a:p>
          <a:pPr>
            <a:lnSpc>
              <a:spcPct val="100000"/>
            </a:lnSpc>
          </a:pPr>
          <a:r>
            <a:rPr lang="en-IN" sz="1800" dirty="0">
              <a:latin typeface="Times New Roman" panose="02020603050405020304" pitchFamily="18" charset="0"/>
              <a:cs typeface="Times New Roman" panose="02020603050405020304" pitchFamily="18" charset="0"/>
            </a:rPr>
            <a:t>Survey is long and takes long time for participants. </a:t>
          </a:r>
          <a:endParaRPr lang="en-US" sz="1800" dirty="0">
            <a:latin typeface="Times New Roman" panose="02020603050405020304" pitchFamily="18" charset="0"/>
            <a:cs typeface="Times New Roman" panose="02020603050405020304" pitchFamily="18" charset="0"/>
          </a:endParaRPr>
        </a:p>
      </dgm:t>
    </dgm:pt>
    <dgm:pt modelId="{74154B85-12AD-4550-A1DF-EA8BF3C36E7A}" type="parTrans" cxnId="{381F38DA-D446-406D-AA42-E94F02AD33D4}">
      <dgm:prSet/>
      <dgm:spPr/>
      <dgm:t>
        <a:bodyPr/>
        <a:lstStyle/>
        <a:p>
          <a:endParaRPr lang="en-US" sz="2400">
            <a:latin typeface="Times New Roman" panose="02020603050405020304" pitchFamily="18" charset="0"/>
            <a:cs typeface="Times New Roman" panose="02020603050405020304" pitchFamily="18" charset="0"/>
          </a:endParaRPr>
        </a:p>
      </dgm:t>
    </dgm:pt>
    <dgm:pt modelId="{A4B6782C-746B-4668-8B1C-8EC61BB6F7EC}" type="sibTrans" cxnId="{381F38DA-D446-406D-AA42-E94F02AD33D4}">
      <dgm:prSet/>
      <dgm:spPr/>
      <dgm:t>
        <a:bodyPr/>
        <a:lstStyle/>
        <a:p>
          <a:endParaRPr lang="en-US" sz="2400">
            <a:latin typeface="Times New Roman" panose="02020603050405020304" pitchFamily="18" charset="0"/>
            <a:cs typeface="Times New Roman" panose="02020603050405020304" pitchFamily="18" charset="0"/>
          </a:endParaRPr>
        </a:p>
      </dgm:t>
    </dgm:pt>
    <dgm:pt modelId="{AF2DA03E-B372-4BAB-BEAD-0B28A4841055}" type="pres">
      <dgm:prSet presAssocID="{6790DBC0-1118-46EA-AAA5-990ADB8ACAEB}" presName="root" presStyleCnt="0">
        <dgm:presLayoutVars>
          <dgm:dir/>
          <dgm:resizeHandles val="exact"/>
        </dgm:presLayoutVars>
      </dgm:prSet>
      <dgm:spPr/>
      <dgm:t>
        <a:bodyPr/>
        <a:lstStyle/>
        <a:p>
          <a:endParaRPr lang="en-US"/>
        </a:p>
      </dgm:t>
    </dgm:pt>
    <dgm:pt modelId="{7F70BF75-0D52-4B6C-9EBF-0A51D2096F74}" type="pres">
      <dgm:prSet presAssocID="{6790DBC0-1118-46EA-AAA5-990ADB8ACAEB}" presName="container" presStyleCnt="0">
        <dgm:presLayoutVars>
          <dgm:dir/>
          <dgm:resizeHandles val="exact"/>
        </dgm:presLayoutVars>
      </dgm:prSet>
      <dgm:spPr/>
    </dgm:pt>
    <dgm:pt modelId="{67E8F3FD-A889-41E5-9A24-CE28E526B4C9}" type="pres">
      <dgm:prSet presAssocID="{2DCED216-CF7B-4B77-B862-1EAC2C69C7F6}" presName="compNode" presStyleCnt="0"/>
      <dgm:spPr/>
    </dgm:pt>
    <dgm:pt modelId="{A5AB422D-5077-496D-8821-528B42F6392D}" type="pres">
      <dgm:prSet presAssocID="{2DCED216-CF7B-4B77-B862-1EAC2C69C7F6}" presName="iconBgRect" presStyleLbl="bgShp" presStyleIdx="0" presStyleCnt="4"/>
      <dgm:spPr/>
    </dgm:pt>
    <dgm:pt modelId="{113347CB-B6CF-4FD6-A41D-23D41AA2BD97}" type="pres">
      <dgm:prSet presAssocID="{2DCED216-CF7B-4B77-B862-1EAC2C69C7F6}"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Doctor"/>
        </a:ext>
      </dgm:extLst>
    </dgm:pt>
    <dgm:pt modelId="{637C3C25-7C5B-4546-869E-8B08ECCFF222}" type="pres">
      <dgm:prSet presAssocID="{2DCED216-CF7B-4B77-B862-1EAC2C69C7F6}" presName="spaceRect" presStyleCnt="0"/>
      <dgm:spPr/>
    </dgm:pt>
    <dgm:pt modelId="{EDD5083E-5545-4EA1-A2C6-EF232A558D9B}" type="pres">
      <dgm:prSet presAssocID="{2DCED216-CF7B-4B77-B862-1EAC2C69C7F6}" presName="textRect" presStyleLbl="revTx" presStyleIdx="0" presStyleCnt="4">
        <dgm:presLayoutVars>
          <dgm:chMax val="1"/>
          <dgm:chPref val="1"/>
        </dgm:presLayoutVars>
      </dgm:prSet>
      <dgm:spPr/>
      <dgm:t>
        <a:bodyPr/>
        <a:lstStyle/>
        <a:p>
          <a:endParaRPr lang="en-US"/>
        </a:p>
      </dgm:t>
    </dgm:pt>
    <dgm:pt modelId="{8358EB44-BE1E-4F35-A4E8-F160E368AE6B}" type="pres">
      <dgm:prSet presAssocID="{CDC20A77-DD12-45E5-96F6-D10300C31570}" presName="sibTrans" presStyleLbl="sibTrans2D1" presStyleIdx="0" presStyleCnt="0"/>
      <dgm:spPr/>
      <dgm:t>
        <a:bodyPr/>
        <a:lstStyle/>
        <a:p>
          <a:endParaRPr lang="en-US"/>
        </a:p>
      </dgm:t>
    </dgm:pt>
    <dgm:pt modelId="{5899C182-D359-4B85-B900-D8879AD765D0}" type="pres">
      <dgm:prSet presAssocID="{3932144F-ACAC-48BC-8A63-CE36740DFCFB}" presName="compNode" presStyleCnt="0"/>
      <dgm:spPr/>
    </dgm:pt>
    <dgm:pt modelId="{92934B46-DC2C-4119-A1D4-96E385EBEDD6}" type="pres">
      <dgm:prSet presAssocID="{3932144F-ACAC-48BC-8A63-CE36740DFCFB}" presName="iconBgRect" presStyleLbl="bgShp" presStyleIdx="1" presStyleCnt="4"/>
      <dgm:spPr/>
    </dgm:pt>
    <dgm:pt modelId="{7FF5451F-F69F-43BC-A41C-9233B06F0DEA}" type="pres">
      <dgm:prSet presAssocID="{3932144F-ACAC-48BC-8A63-CE36740DFCFB}"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Medal"/>
        </a:ext>
      </dgm:extLst>
    </dgm:pt>
    <dgm:pt modelId="{1A042046-DB35-4537-BCEF-8B26DA2A5320}" type="pres">
      <dgm:prSet presAssocID="{3932144F-ACAC-48BC-8A63-CE36740DFCFB}" presName="spaceRect" presStyleCnt="0"/>
      <dgm:spPr/>
    </dgm:pt>
    <dgm:pt modelId="{068A7FBF-A8D5-4903-A28A-7189A7EA24CA}" type="pres">
      <dgm:prSet presAssocID="{3932144F-ACAC-48BC-8A63-CE36740DFCFB}" presName="textRect" presStyleLbl="revTx" presStyleIdx="1" presStyleCnt="4">
        <dgm:presLayoutVars>
          <dgm:chMax val="1"/>
          <dgm:chPref val="1"/>
        </dgm:presLayoutVars>
      </dgm:prSet>
      <dgm:spPr/>
      <dgm:t>
        <a:bodyPr/>
        <a:lstStyle/>
        <a:p>
          <a:endParaRPr lang="en-US"/>
        </a:p>
      </dgm:t>
    </dgm:pt>
    <dgm:pt modelId="{8C9D4C09-CD8B-47D8-B22A-ED77DAB59F5E}" type="pres">
      <dgm:prSet presAssocID="{BA6D2D41-6A71-48AA-A8C3-900DEE10F052}" presName="sibTrans" presStyleLbl="sibTrans2D1" presStyleIdx="0" presStyleCnt="0"/>
      <dgm:spPr/>
      <dgm:t>
        <a:bodyPr/>
        <a:lstStyle/>
        <a:p>
          <a:endParaRPr lang="en-US"/>
        </a:p>
      </dgm:t>
    </dgm:pt>
    <dgm:pt modelId="{CD099F92-F2B9-4736-A5F7-8B129C0D927D}" type="pres">
      <dgm:prSet presAssocID="{3F708B82-FFC9-4F90-B102-9C3D6693FA8F}" presName="compNode" presStyleCnt="0"/>
      <dgm:spPr/>
    </dgm:pt>
    <dgm:pt modelId="{C551B716-8E4E-43D6-B94D-03CC60C5C1F8}" type="pres">
      <dgm:prSet presAssocID="{3F708B82-FFC9-4F90-B102-9C3D6693FA8F}" presName="iconBgRect" presStyleLbl="bgShp" presStyleIdx="2" presStyleCnt="4"/>
      <dgm:spPr/>
    </dgm:pt>
    <dgm:pt modelId="{148B6111-FCCC-4EB6-8963-23BCC441FC7C}" type="pres">
      <dgm:prSet presAssocID="{3F708B82-FFC9-4F90-B102-9C3D6693FA8F}"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User"/>
        </a:ext>
      </dgm:extLst>
    </dgm:pt>
    <dgm:pt modelId="{462A8329-431D-4834-B5C6-CC1AA6EEEB6E}" type="pres">
      <dgm:prSet presAssocID="{3F708B82-FFC9-4F90-B102-9C3D6693FA8F}" presName="spaceRect" presStyleCnt="0"/>
      <dgm:spPr/>
    </dgm:pt>
    <dgm:pt modelId="{FDE2087D-F5A4-4173-9E3F-4120864FD046}" type="pres">
      <dgm:prSet presAssocID="{3F708B82-FFC9-4F90-B102-9C3D6693FA8F}" presName="textRect" presStyleLbl="revTx" presStyleIdx="2" presStyleCnt="4">
        <dgm:presLayoutVars>
          <dgm:chMax val="1"/>
          <dgm:chPref val="1"/>
        </dgm:presLayoutVars>
      </dgm:prSet>
      <dgm:spPr/>
      <dgm:t>
        <a:bodyPr/>
        <a:lstStyle/>
        <a:p>
          <a:endParaRPr lang="en-US"/>
        </a:p>
      </dgm:t>
    </dgm:pt>
    <dgm:pt modelId="{F0714031-30FB-47F9-9F66-591A686F95C0}" type="pres">
      <dgm:prSet presAssocID="{4E9AD85C-7396-4C62-B452-7B234248AA3F}" presName="sibTrans" presStyleLbl="sibTrans2D1" presStyleIdx="0" presStyleCnt="0"/>
      <dgm:spPr/>
      <dgm:t>
        <a:bodyPr/>
        <a:lstStyle/>
        <a:p>
          <a:endParaRPr lang="en-US"/>
        </a:p>
      </dgm:t>
    </dgm:pt>
    <dgm:pt modelId="{38617746-2A9C-4530-9720-D5550609445F}" type="pres">
      <dgm:prSet presAssocID="{C5913FED-6311-4684-AD81-50FA12AD08A3}" presName="compNode" presStyleCnt="0"/>
      <dgm:spPr/>
    </dgm:pt>
    <dgm:pt modelId="{205C94FE-986F-4B02-9FE7-CD2D74B9B039}" type="pres">
      <dgm:prSet presAssocID="{C5913FED-6311-4684-AD81-50FA12AD08A3}" presName="iconBgRect" presStyleLbl="bgShp" presStyleIdx="3" presStyleCnt="4"/>
      <dgm:spPr/>
    </dgm:pt>
    <dgm:pt modelId="{269D8144-7DFA-47AF-8CDA-26148FDD2E8A}" type="pres">
      <dgm:prSet presAssocID="{C5913FED-6311-4684-AD81-50FA12AD08A3}"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en-US"/>
        </a:p>
      </dgm:t>
      <dgm:extLst>
        <a:ext uri="{E40237B7-FDA0-4F09-8148-C483321AD2D9}">
          <dgm14:cNvPr xmlns:dgm14="http://schemas.microsoft.com/office/drawing/2010/diagram" id="0" name="" descr="Stopwatch"/>
        </a:ext>
      </dgm:extLst>
    </dgm:pt>
    <dgm:pt modelId="{E273FFC2-03DD-41F3-B5B1-D2F96950F5BE}" type="pres">
      <dgm:prSet presAssocID="{C5913FED-6311-4684-AD81-50FA12AD08A3}" presName="spaceRect" presStyleCnt="0"/>
      <dgm:spPr/>
    </dgm:pt>
    <dgm:pt modelId="{B19C2FE2-7A31-44C8-BE38-F46DFD46007E}" type="pres">
      <dgm:prSet presAssocID="{C5913FED-6311-4684-AD81-50FA12AD08A3}" presName="textRect" presStyleLbl="revTx" presStyleIdx="3" presStyleCnt="4">
        <dgm:presLayoutVars>
          <dgm:chMax val="1"/>
          <dgm:chPref val="1"/>
        </dgm:presLayoutVars>
      </dgm:prSet>
      <dgm:spPr/>
      <dgm:t>
        <a:bodyPr/>
        <a:lstStyle/>
        <a:p>
          <a:endParaRPr lang="en-US"/>
        </a:p>
      </dgm:t>
    </dgm:pt>
  </dgm:ptLst>
  <dgm:cxnLst>
    <dgm:cxn modelId="{1DFFB861-6BB1-4132-979F-50D3F9480106}" type="presOf" srcId="{2DCED216-CF7B-4B77-B862-1EAC2C69C7F6}" destId="{EDD5083E-5545-4EA1-A2C6-EF232A558D9B}" srcOrd="0" destOrd="0" presId="urn:microsoft.com/office/officeart/2018/2/layout/IconCircleList"/>
    <dgm:cxn modelId="{8599C8A5-6CF2-482B-8296-E9CA8B2D7358}" srcId="{6790DBC0-1118-46EA-AAA5-990ADB8ACAEB}" destId="{3932144F-ACAC-48BC-8A63-CE36740DFCFB}" srcOrd="1" destOrd="0" parTransId="{A12C2A77-C781-4429-987A-6E627F8A4FA6}" sibTransId="{BA6D2D41-6A71-48AA-A8C3-900DEE10F052}"/>
    <dgm:cxn modelId="{0702E249-3555-43AB-BB69-7EC66A7A6C2D}" type="presOf" srcId="{C5913FED-6311-4684-AD81-50FA12AD08A3}" destId="{B19C2FE2-7A31-44C8-BE38-F46DFD46007E}" srcOrd="0" destOrd="0" presId="urn:microsoft.com/office/officeart/2018/2/layout/IconCircleList"/>
    <dgm:cxn modelId="{63D3154F-DE31-4AB1-A343-FF22EF42796C}" type="presOf" srcId="{3932144F-ACAC-48BC-8A63-CE36740DFCFB}" destId="{068A7FBF-A8D5-4903-A28A-7189A7EA24CA}" srcOrd="0" destOrd="0" presId="urn:microsoft.com/office/officeart/2018/2/layout/IconCircleList"/>
    <dgm:cxn modelId="{91E7BC42-25A4-4CBC-9F50-F8FF742607B8}" srcId="{6790DBC0-1118-46EA-AAA5-990ADB8ACAEB}" destId="{3F708B82-FFC9-4F90-B102-9C3D6693FA8F}" srcOrd="2" destOrd="0" parTransId="{D31834B8-00B7-4A8A-A8E4-5F9754E46979}" sibTransId="{4E9AD85C-7396-4C62-B452-7B234248AA3F}"/>
    <dgm:cxn modelId="{1BFA50DE-AFCA-4DBF-8408-91A70ADAE181}" type="presOf" srcId="{BA6D2D41-6A71-48AA-A8C3-900DEE10F052}" destId="{8C9D4C09-CD8B-47D8-B22A-ED77DAB59F5E}" srcOrd="0" destOrd="0" presId="urn:microsoft.com/office/officeart/2018/2/layout/IconCircleList"/>
    <dgm:cxn modelId="{F9D7D62B-4AE0-427C-9017-036648F0EC0B}" srcId="{6790DBC0-1118-46EA-AAA5-990ADB8ACAEB}" destId="{2DCED216-CF7B-4B77-B862-1EAC2C69C7F6}" srcOrd="0" destOrd="0" parTransId="{6C6A3B25-ECAA-40F1-9496-D7D50B4424F5}" sibTransId="{CDC20A77-DD12-45E5-96F6-D10300C31570}"/>
    <dgm:cxn modelId="{3B899E3C-BFFA-4830-A430-556A508A8932}" type="presOf" srcId="{6790DBC0-1118-46EA-AAA5-990ADB8ACAEB}" destId="{AF2DA03E-B372-4BAB-BEAD-0B28A4841055}" srcOrd="0" destOrd="0" presId="urn:microsoft.com/office/officeart/2018/2/layout/IconCircleList"/>
    <dgm:cxn modelId="{4EF173E3-9C8E-4B52-A575-E437E5DAD4C9}" type="presOf" srcId="{3F708B82-FFC9-4F90-B102-9C3D6693FA8F}" destId="{FDE2087D-F5A4-4173-9E3F-4120864FD046}" srcOrd="0" destOrd="0" presId="urn:microsoft.com/office/officeart/2018/2/layout/IconCircleList"/>
    <dgm:cxn modelId="{740AA560-B75D-45B2-A82F-4BB56BF9E1BB}" type="presOf" srcId="{CDC20A77-DD12-45E5-96F6-D10300C31570}" destId="{8358EB44-BE1E-4F35-A4E8-F160E368AE6B}" srcOrd="0" destOrd="0" presId="urn:microsoft.com/office/officeart/2018/2/layout/IconCircleList"/>
    <dgm:cxn modelId="{381F38DA-D446-406D-AA42-E94F02AD33D4}" srcId="{6790DBC0-1118-46EA-AAA5-990ADB8ACAEB}" destId="{C5913FED-6311-4684-AD81-50FA12AD08A3}" srcOrd="3" destOrd="0" parTransId="{74154B85-12AD-4550-A1DF-EA8BF3C36E7A}" sibTransId="{A4B6782C-746B-4668-8B1C-8EC61BB6F7EC}"/>
    <dgm:cxn modelId="{D24F21B5-AFD6-4238-920B-F96FBA9B3208}" type="presOf" srcId="{4E9AD85C-7396-4C62-B452-7B234248AA3F}" destId="{F0714031-30FB-47F9-9F66-591A686F95C0}" srcOrd="0" destOrd="0" presId="urn:microsoft.com/office/officeart/2018/2/layout/IconCircleList"/>
    <dgm:cxn modelId="{4E761D27-7A47-42CE-A598-9E8194116D23}" type="presParOf" srcId="{AF2DA03E-B372-4BAB-BEAD-0B28A4841055}" destId="{7F70BF75-0D52-4B6C-9EBF-0A51D2096F74}" srcOrd="0" destOrd="0" presId="urn:microsoft.com/office/officeart/2018/2/layout/IconCircleList"/>
    <dgm:cxn modelId="{B6EA801F-1738-4737-A808-618698E212BB}" type="presParOf" srcId="{7F70BF75-0D52-4B6C-9EBF-0A51D2096F74}" destId="{67E8F3FD-A889-41E5-9A24-CE28E526B4C9}" srcOrd="0" destOrd="0" presId="urn:microsoft.com/office/officeart/2018/2/layout/IconCircleList"/>
    <dgm:cxn modelId="{508DAB04-4C44-45BE-B687-F89461E2DA17}" type="presParOf" srcId="{67E8F3FD-A889-41E5-9A24-CE28E526B4C9}" destId="{A5AB422D-5077-496D-8821-528B42F6392D}" srcOrd="0" destOrd="0" presId="urn:microsoft.com/office/officeart/2018/2/layout/IconCircleList"/>
    <dgm:cxn modelId="{C3BC02B9-55DB-4D36-A281-3CBFEB733B0D}" type="presParOf" srcId="{67E8F3FD-A889-41E5-9A24-CE28E526B4C9}" destId="{113347CB-B6CF-4FD6-A41D-23D41AA2BD97}" srcOrd="1" destOrd="0" presId="urn:microsoft.com/office/officeart/2018/2/layout/IconCircleList"/>
    <dgm:cxn modelId="{FD70DC83-66F2-4106-B30D-81980EC26799}" type="presParOf" srcId="{67E8F3FD-A889-41E5-9A24-CE28E526B4C9}" destId="{637C3C25-7C5B-4546-869E-8B08ECCFF222}" srcOrd="2" destOrd="0" presId="urn:microsoft.com/office/officeart/2018/2/layout/IconCircleList"/>
    <dgm:cxn modelId="{DE6C11F9-634D-48B1-85C0-8405E85E9000}" type="presParOf" srcId="{67E8F3FD-A889-41E5-9A24-CE28E526B4C9}" destId="{EDD5083E-5545-4EA1-A2C6-EF232A558D9B}" srcOrd="3" destOrd="0" presId="urn:microsoft.com/office/officeart/2018/2/layout/IconCircleList"/>
    <dgm:cxn modelId="{7AE63E39-E600-44D5-AD65-B5DEB03B8B31}" type="presParOf" srcId="{7F70BF75-0D52-4B6C-9EBF-0A51D2096F74}" destId="{8358EB44-BE1E-4F35-A4E8-F160E368AE6B}" srcOrd="1" destOrd="0" presId="urn:microsoft.com/office/officeart/2018/2/layout/IconCircleList"/>
    <dgm:cxn modelId="{71B157B9-7B49-47DC-A5AE-9DD1EFAC81AD}" type="presParOf" srcId="{7F70BF75-0D52-4B6C-9EBF-0A51D2096F74}" destId="{5899C182-D359-4B85-B900-D8879AD765D0}" srcOrd="2" destOrd="0" presId="urn:microsoft.com/office/officeart/2018/2/layout/IconCircleList"/>
    <dgm:cxn modelId="{168505EE-6D0E-40AC-9526-C3E9A1EBC635}" type="presParOf" srcId="{5899C182-D359-4B85-B900-D8879AD765D0}" destId="{92934B46-DC2C-4119-A1D4-96E385EBEDD6}" srcOrd="0" destOrd="0" presId="urn:microsoft.com/office/officeart/2018/2/layout/IconCircleList"/>
    <dgm:cxn modelId="{1446BEA2-7FAA-4284-9192-195BB7018AC3}" type="presParOf" srcId="{5899C182-D359-4B85-B900-D8879AD765D0}" destId="{7FF5451F-F69F-43BC-A41C-9233B06F0DEA}" srcOrd="1" destOrd="0" presId="urn:microsoft.com/office/officeart/2018/2/layout/IconCircleList"/>
    <dgm:cxn modelId="{A5057D38-960E-476B-8F09-17D9647F9FA9}" type="presParOf" srcId="{5899C182-D359-4B85-B900-D8879AD765D0}" destId="{1A042046-DB35-4537-BCEF-8B26DA2A5320}" srcOrd="2" destOrd="0" presId="urn:microsoft.com/office/officeart/2018/2/layout/IconCircleList"/>
    <dgm:cxn modelId="{591B4AD3-979D-4815-B9A7-310BB54965BE}" type="presParOf" srcId="{5899C182-D359-4B85-B900-D8879AD765D0}" destId="{068A7FBF-A8D5-4903-A28A-7189A7EA24CA}" srcOrd="3" destOrd="0" presId="urn:microsoft.com/office/officeart/2018/2/layout/IconCircleList"/>
    <dgm:cxn modelId="{9F183862-31A6-4549-84FF-2508E03C1C74}" type="presParOf" srcId="{7F70BF75-0D52-4B6C-9EBF-0A51D2096F74}" destId="{8C9D4C09-CD8B-47D8-B22A-ED77DAB59F5E}" srcOrd="3" destOrd="0" presId="urn:microsoft.com/office/officeart/2018/2/layout/IconCircleList"/>
    <dgm:cxn modelId="{2CBE159E-D552-4525-BA42-009D208AA3B6}" type="presParOf" srcId="{7F70BF75-0D52-4B6C-9EBF-0A51D2096F74}" destId="{CD099F92-F2B9-4736-A5F7-8B129C0D927D}" srcOrd="4" destOrd="0" presId="urn:microsoft.com/office/officeart/2018/2/layout/IconCircleList"/>
    <dgm:cxn modelId="{F2D042EA-5C47-4E63-B65A-0F540CBF61FE}" type="presParOf" srcId="{CD099F92-F2B9-4736-A5F7-8B129C0D927D}" destId="{C551B716-8E4E-43D6-B94D-03CC60C5C1F8}" srcOrd="0" destOrd="0" presId="urn:microsoft.com/office/officeart/2018/2/layout/IconCircleList"/>
    <dgm:cxn modelId="{10D68AA5-9C11-45EA-8FF1-F24732D4729A}" type="presParOf" srcId="{CD099F92-F2B9-4736-A5F7-8B129C0D927D}" destId="{148B6111-FCCC-4EB6-8963-23BCC441FC7C}" srcOrd="1" destOrd="0" presId="urn:microsoft.com/office/officeart/2018/2/layout/IconCircleList"/>
    <dgm:cxn modelId="{3FDCF251-9893-4405-A677-CB8E5D9205CE}" type="presParOf" srcId="{CD099F92-F2B9-4736-A5F7-8B129C0D927D}" destId="{462A8329-431D-4834-B5C6-CC1AA6EEEB6E}" srcOrd="2" destOrd="0" presId="urn:microsoft.com/office/officeart/2018/2/layout/IconCircleList"/>
    <dgm:cxn modelId="{CDEA7AAA-B430-44B6-BD60-100DD537281A}" type="presParOf" srcId="{CD099F92-F2B9-4736-A5F7-8B129C0D927D}" destId="{FDE2087D-F5A4-4173-9E3F-4120864FD046}" srcOrd="3" destOrd="0" presId="urn:microsoft.com/office/officeart/2018/2/layout/IconCircleList"/>
    <dgm:cxn modelId="{CCF34029-954E-47D7-B9DC-C06A530E7B6F}" type="presParOf" srcId="{7F70BF75-0D52-4B6C-9EBF-0A51D2096F74}" destId="{F0714031-30FB-47F9-9F66-591A686F95C0}" srcOrd="5" destOrd="0" presId="urn:microsoft.com/office/officeart/2018/2/layout/IconCircleList"/>
    <dgm:cxn modelId="{E23775CE-0D1F-4C59-A081-52499D6128F2}" type="presParOf" srcId="{7F70BF75-0D52-4B6C-9EBF-0A51D2096F74}" destId="{38617746-2A9C-4530-9720-D5550609445F}" srcOrd="6" destOrd="0" presId="urn:microsoft.com/office/officeart/2018/2/layout/IconCircleList"/>
    <dgm:cxn modelId="{B27E0F71-21D5-48E0-8E05-6631CD5CB00E}" type="presParOf" srcId="{38617746-2A9C-4530-9720-D5550609445F}" destId="{205C94FE-986F-4B02-9FE7-CD2D74B9B039}" srcOrd="0" destOrd="0" presId="urn:microsoft.com/office/officeart/2018/2/layout/IconCircleList"/>
    <dgm:cxn modelId="{54225F20-7082-4BD5-A2D5-A9B4882F0D8C}" type="presParOf" srcId="{38617746-2A9C-4530-9720-D5550609445F}" destId="{269D8144-7DFA-47AF-8CDA-26148FDD2E8A}" srcOrd="1" destOrd="0" presId="urn:microsoft.com/office/officeart/2018/2/layout/IconCircleList"/>
    <dgm:cxn modelId="{B2B452EF-1918-4A61-9C82-803B489225A8}" type="presParOf" srcId="{38617746-2A9C-4530-9720-D5550609445F}" destId="{E273FFC2-03DD-41F3-B5B1-D2F96950F5BE}" srcOrd="2" destOrd="0" presId="urn:microsoft.com/office/officeart/2018/2/layout/IconCircleList"/>
    <dgm:cxn modelId="{D8721FE9-13B3-4D69-B544-4E134846E52D}" type="presParOf" srcId="{38617746-2A9C-4530-9720-D5550609445F}" destId="{B19C2FE2-7A31-44C8-BE38-F46DFD46007E}"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CFD28F6-1BAB-45BB-96E2-52D715F8A977}"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6884666E-8BA7-40AB-980A-6C001BFF1150}">
      <dgm:prSet/>
      <dgm:spPr/>
      <dgm:t>
        <a:bodyPr/>
        <a:lstStyle/>
        <a:p>
          <a:r>
            <a:rPr lang="en-US" b="1" dirty="0">
              <a:solidFill>
                <a:schemeClr val="tx1"/>
              </a:solidFill>
              <a:latin typeface="Times New Roman" panose="02020603050405020304" pitchFamily="18" charset="0"/>
              <a:cs typeface="Times New Roman" panose="02020603050405020304" pitchFamily="18" charset="0"/>
            </a:rPr>
            <a:t>Objective of the study has been achieved based on the primary research conducted at Artemis Hospitals, Gurugram</a:t>
          </a:r>
          <a:r>
            <a:rPr lang="en-US" dirty="0">
              <a:latin typeface="Times New Roman" panose="02020603050405020304" pitchFamily="18" charset="0"/>
              <a:cs typeface="Times New Roman" panose="02020603050405020304" pitchFamily="18" charset="0"/>
            </a:rPr>
            <a:t>.</a:t>
          </a:r>
        </a:p>
      </dgm:t>
    </dgm:pt>
    <dgm:pt modelId="{A9BD9B20-29A4-4284-BADC-8E06C40921C7}" type="parTrans" cxnId="{B209A00E-F949-40FE-B636-F621F407FF44}">
      <dgm:prSet/>
      <dgm:spPr/>
      <dgm:t>
        <a:bodyPr/>
        <a:lstStyle/>
        <a:p>
          <a:endParaRPr lang="en-US">
            <a:latin typeface="Times New Roman" panose="02020603050405020304" pitchFamily="18" charset="0"/>
            <a:cs typeface="Times New Roman" panose="02020603050405020304" pitchFamily="18" charset="0"/>
          </a:endParaRPr>
        </a:p>
      </dgm:t>
    </dgm:pt>
    <dgm:pt modelId="{4CC0507A-7645-4A94-B607-B2E0E5951173}" type="sibTrans" cxnId="{B209A00E-F949-40FE-B636-F621F407FF44}">
      <dgm:prSet/>
      <dgm:spPr/>
      <dgm:t>
        <a:bodyPr/>
        <a:lstStyle/>
        <a:p>
          <a:endParaRPr lang="en-US">
            <a:latin typeface="Times New Roman" panose="02020603050405020304" pitchFamily="18" charset="0"/>
            <a:cs typeface="Times New Roman" panose="02020603050405020304" pitchFamily="18" charset="0"/>
          </a:endParaRPr>
        </a:p>
      </dgm:t>
    </dgm:pt>
    <dgm:pt modelId="{E4350232-36C3-48CD-A3BA-0431B7B8D6B4}">
      <dgm:prSet/>
      <dgm:spPr/>
      <dgm:t>
        <a:bodyPr/>
        <a:lstStyle/>
        <a:p>
          <a:r>
            <a:rPr lang="en-US" b="1" dirty="0">
              <a:solidFill>
                <a:schemeClr val="tx1"/>
              </a:solidFill>
              <a:latin typeface="Times New Roman" panose="02020603050405020304" pitchFamily="18" charset="0"/>
              <a:cs typeface="Times New Roman" panose="02020603050405020304" pitchFamily="18" charset="0"/>
            </a:rPr>
            <a:t>The initial study was tested with the existing employees and especially the top performers of Artemis Hospital to identify the benchmark and at the same time determine that what it takes to become a top performer at Artemis Hospital</a:t>
          </a:r>
        </a:p>
      </dgm:t>
    </dgm:pt>
    <dgm:pt modelId="{628D7565-1123-4DC4-B513-C31DC7A0EA01}" type="parTrans" cxnId="{C8353968-68FF-4D36-B2F3-7F9FDDCB27A4}">
      <dgm:prSet/>
      <dgm:spPr/>
      <dgm:t>
        <a:bodyPr/>
        <a:lstStyle/>
        <a:p>
          <a:endParaRPr lang="en-US">
            <a:latin typeface="Times New Roman" panose="02020603050405020304" pitchFamily="18" charset="0"/>
            <a:cs typeface="Times New Roman" panose="02020603050405020304" pitchFamily="18" charset="0"/>
          </a:endParaRPr>
        </a:p>
      </dgm:t>
    </dgm:pt>
    <dgm:pt modelId="{9B003723-ECF0-4F09-BD2E-64B383BF2833}" type="sibTrans" cxnId="{C8353968-68FF-4D36-B2F3-7F9FDDCB27A4}">
      <dgm:prSet/>
      <dgm:spPr/>
      <dgm:t>
        <a:bodyPr/>
        <a:lstStyle/>
        <a:p>
          <a:endParaRPr lang="en-US">
            <a:latin typeface="Times New Roman" panose="02020603050405020304" pitchFamily="18" charset="0"/>
            <a:cs typeface="Times New Roman" panose="02020603050405020304" pitchFamily="18" charset="0"/>
          </a:endParaRPr>
        </a:p>
      </dgm:t>
    </dgm:pt>
    <dgm:pt modelId="{E2851CD8-878D-4CE1-8B08-638716D3EB0D}">
      <dgm:prSet/>
      <dgm:spPr/>
      <dgm:t>
        <a:bodyPr/>
        <a:lstStyle/>
        <a:p>
          <a:r>
            <a:rPr lang="en-US" b="1" dirty="0">
              <a:solidFill>
                <a:schemeClr val="tx1"/>
              </a:solidFill>
              <a:latin typeface="Times New Roman" panose="02020603050405020304" pitchFamily="18" charset="0"/>
              <a:cs typeface="Times New Roman" panose="02020603050405020304" pitchFamily="18" charset="0"/>
            </a:rPr>
            <a:t>Not only did the new </a:t>
          </a:r>
          <a:r>
            <a:rPr lang="en-US" b="1" dirty="0" err="1">
              <a:solidFill>
                <a:schemeClr val="tx1"/>
              </a:solidFill>
              <a:latin typeface="Times New Roman" panose="02020603050405020304" pitchFamily="18" charset="0"/>
              <a:cs typeface="Times New Roman" panose="02020603050405020304" pitchFamily="18" charset="0"/>
            </a:rPr>
            <a:t>joinees</a:t>
          </a:r>
          <a:r>
            <a:rPr lang="en-US" b="1" dirty="0">
              <a:solidFill>
                <a:schemeClr val="tx1"/>
              </a:solidFill>
              <a:latin typeface="Times New Roman" panose="02020603050405020304" pitchFamily="18" charset="0"/>
              <a:cs typeface="Times New Roman" panose="02020603050405020304" pitchFamily="18" charset="0"/>
            </a:rPr>
            <a:t> bring in those personality traits of a performer but also, they exceeded in some parameters</a:t>
          </a:r>
          <a:r>
            <a:rPr lang="en-US" dirty="0">
              <a:latin typeface="Times New Roman" panose="02020603050405020304" pitchFamily="18" charset="0"/>
              <a:cs typeface="Times New Roman" panose="02020603050405020304" pitchFamily="18" charset="0"/>
            </a:rPr>
            <a:t>.</a:t>
          </a:r>
        </a:p>
      </dgm:t>
    </dgm:pt>
    <dgm:pt modelId="{4E152E6D-9CE4-474B-BF27-7B7D3C607D1C}" type="parTrans" cxnId="{49E201A8-C252-4525-BBF8-2F8C825642F6}">
      <dgm:prSet/>
      <dgm:spPr/>
      <dgm:t>
        <a:bodyPr/>
        <a:lstStyle/>
        <a:p>
          <a:endParaRPr lang="en-US">
            <a:latin typeface="Times New Roman" panose="02020603050405020304" pitchFamily="18" charset="0"/>
            <a:cs typeface="Times New Roman" panose="02020603050405020304" pitchFamily="18" charset="0"/>
          </a:endParaRPr>
        </a:p>
      </dgm:t>
    </dgm:pt>
    <dgm:pt modelId="{4BD1559B-F33A-420A-A81B-ECFBD247FA77}" type="sibTrans" cxnId="{49E201A8-C252-4525-BBF8-2F8C825642F6}">
      <dgm:prSet/>
      <dgm:spPr/>
      <dgm:t>
        <a:bodyPr/>
        <a:lstStyle/>
        <a:p>
          <a:endParaRPr lang="en-US">
            <a:latin typeface="Times New Roman" panose="02020603050405020304" pitchFamily="18" charset="0"/>
            <a:cs typeface="Times New Roman" panose="02020603050405020304" pitchFamily="18" charset="0"/>
          </a:endParaRPr>
        </a:p>
      </dgm:t>
    </dgm:pt>
    <dgm:pt modelId="{FB3A4A8C-3834-4585-927A-A9BDEBD928D1}">
      <dgm:prSet/>
      <dgm:spPr/>
      <dgm:t>
        <a:bodyPr/>
        <a:lstStyle/>
        <a:p>
          <a:r>
            <a:rPr lang="en-US" b="1" dirty="0">
              <a:solidFill>
                <a:schemeClr val="tx1"/>
              </a:solidFill>
              <a:latin typeface="Times New Roman" panose="02020603050405020304" pitchFamily="18" charset="0"/>
              <a:cs typeface="Times New Roman" panose="02020603050405020304" pitchFamily="18" charset="0"/>
            </a:rPr>
            <a:t>It sends a very strong message that the talent acquisition process is extremely robust.  </a:t>
          </a:r>
        </a:p>
      </dgm:t>
    </dgm:pt>
    <dgm:pt modelId="{942D9DD5-A536-4BBF-98C6-EB0CB12C9F06}" type="parTrans" cxnId="{C580F549-548F-4296-8189-26FEB7EA42AD}">
      <dgm:prSet/>
      <dgm:spPr/>
      <dgm:t>
        <a:bodyPr/>
        <a:lstStyle/>
        <a:p>
          <a:endParaRPr lang="en-US">
            <a:latin typeface="Times New Roman" panose="02020603050405020304" pitchFamily="18" charset="0"/>
            <a:cs typeface="Times New Roman" panose="02020603050405020304" pitchFamily="18" charset="0"/>
          </a:endParaRPr>
        </a:p>
      </dgm:t>
    </dgm:pt>
    <dgm:pt modelId="{5D9E482A-AE84-4860-9EF8-7A4ABC7089C5}" type="sibTrans" cxnId="{C580F549-548F-4296-8189-26FEB7EA42AD}">
      <dgm:prSet/>
      <dgm:spPr/>
      <dgm:t>
        <a:bodyPr/>
        <a:lstStyle/>
        <a:p>
          <a:endParaRPr lang="en-US">
            <a:latin typeface="Times New Roman" panose="02020603050405020304" pitchFamily="18" charset="0"/>
            <a:cs typeface="Times New Roman" panose="02020603050405020304" pitchFamily="18" charset="0"/>
          </a:endParaRPr>
        </a:p>
      </dgm:t>
    </dgm:pt>
    <dgm:pt modelId="{0E41775A-B006-4282-8762-DC0E2B224FA7}">
      <dgm:prSet/>
      <dgm:spPr/>
      <dgm:t>
        <a:bodyPr/>
        <a:lstStyle/>
        <a:p>
          <a:r>
            <a:rPr lang="en-US" b="1" dirty="0">
              <a:solidFill>
                <a:schemeClr val="tx1"/>
              </a:solidFill>
              <a:latin typeface="Times New Roman" panose="02020603050405020304" pitchFamily="18" charset="0"/>
              <a:cs typeface="Times New Roman" panose="02020603050405020304" pitchFamily="18" charset="0"/>
            </a:rPr>
            <a:t>Next level of this study is to consider the outcome of this Big 5 personality test as an input to the training need identification process of the same new </a:t>
          </a:r>
          <a:r>
            <a:rPr lang="en-US" b="1" dirty="0" err="1">
              <a:solidFill>
                <a:schemeClr val="tx1"/>
              </a:solidFill>
              <a:latin typeface="Times New Roman" panose="02020603050405020304" pitchFamily="18" charset="0"/>
              <a:cs typeface="Times New Roman" panose="02020603050405020304" pitchFamily="18" charset="0"/>
            </a:rPr>
            <a:t>joinee</a:t>
          </a:r>
          <a:r>
            <a:rPr lang="en-US" b="1" dirty="0">
              <a:solidFill>
                <a:schemeClr val="tx1"/>
              </a:solidFill>
              <a:latin typeface="Times New Roman" panose="02020603050405020304" pitchFamily="18" charset="0"/>
              <a:cs typeface="Times New Roman" panose="02020603050405020304" pitchFamily="18" charset="0"/>
            </a:rPr>
            <a:t> for the initial 1 year. </a:t>
          </a:r>
        </a:p>
      </dgm:t>
    </dgm:pt>
    <dgm:pt modelId="{3B273AC1-606D-4707-9B14-7541B84B7988}" type="parTrans" cxnId="{509A9E30-F8CA-4286-97B6-364965CD962D}">
      <dgm:prSet/>
      <dgm:spPr/>
      <dgm:t>
        <a:bodyPr/>
        <a:lstStyle/>
        <a:p>
          <a:endParaRPr lang="en-US">
            <a:latin typeface="Times New Roman" panose="02020603050405020304" pitchFamily="18" charset="0"/>
            <a:cs typeface="Times New Roman" panose="02020603050405020304" pitchFamily="18" charset="0"/>
          </a:endParaRPr>
        </a:p>
      </dgm:t>
    </dgm:pt>
    <dgm:pt modelId="{D45E1DEB-9349-4F47-8348-CC06BA21AD91}" type="sibTrans" cxnId="{509A9E30-F8CA-4286-97B6-364965CD962D}">
      <dgm:prSet/>
      <dgm:spPr/>
      <dgm:t>
        <a:bodyPr/>
        <a:lstStyle/>
        <a:p>
          <a:endParaRPr lang="en-US">
            <a:latin typeface="Times New Roman" panose="02020603050405020304" pitchFamily="18" charset="0"/>
            <a:cs typeface="Times New Roman" panose="02020603050405020304" pitchFamily="18" charset="0"/>
          </a:endParaRPr>
        </a:p>
      </dgm:t>
    </dgm:pt>
    <dgm:pt modelId="{AFB0D4F0-6E2B-497E-BF32-022E226B1F65}">
      <dgm:prSet/>
      <dgm:spPr/>
      <dgm:t>
        <a:bodyPr/>
        <a:lstStyle/>
        <a:p>
          <a:r>
            <a:rPr lang="en-US" b="1" dirty="0">
              <a:solidFill>
                <a:schemeClr val="tx1"/>
              </a:solidFill>
              <a:latin typeface="Times New Roman" panose="02020603050405020304" pitchFamily="18" charset="0"/>
              <a:cs typeface="Times New Roman" panose="02020603050405020304" pitchFamily="18" charset="0"/>
            </a:rPr>
            <a:t>For existing employees, the same test could be used to identify the high potentials within the organization</a:t>
          </a:r>
        </a:p>
      </dgm:t>
    </dgm:pt>
    <dgm:pt modelId="{DFDECC7F-0280-4D87-8EE7-C91DF1965B91}" type="parTrans" cxnId="{5C540280-FD89-424B-B632-E05B487F826F}">
      <dgm:prSet/>
      <dgm:spPr/>
      <dgm:t>
        <a:bodyPr/>
        <a:lstStyle/>
        <a:p>
          <a:endParaRPr lang="en-US">
            <a:latin typeface="Times New Roman" panose="02020603050405020304" pitchFamily="18" charset="0"/>
            <a:cs typeface="Times New Roman" panose="02020603050405020304" pitchFamily="18" charset="0"/>
          </a:endParaRPr>
        </a:p>
      </dgm:t>
    </dgm:pt>
    <dgm:pt modelId="{7BB214B8-989C-4151-B536-09DA14E93366}" type="sibTrans" cxnId="{5C540280-FD89-424B-B632-E05B487F826F}">
      <dgm:prSet/>
      <dgm:spPr/>
      <dgm:t>
        <a:bodyPr/>
        <a:lstStyle/>
        <a:p>
          <a:endParaRPr lang="en-US">
            <a:latin typeface="Times New Roman" panose="02020603050405020304" pitchFamily="18" charset="0"/>
            <a:cs typeface="Times New Roman" panose="02020603050405020304" pitchFamily="18" charset="0"/>
          </a:endParaRPr>
        </a:p>
      </dgm:t>
    </dgm:pt>
    <dgm:pt modelId="{3150C839-D80B-4F31-BE98-730E0FD2DF0A}" type="pres">
      <dgm:prSet presAssocID="{DCFD28F6-1BAB-45BB-96E2-52D715F8A977}" presName="diagram" presStyleCnt="0">
        <dgm:presLayoutVars>
          <dgm:dir/>
          <dgm:resizeHandles val="exact"/>
        </dgm:presLayoutVars>
      </dgm:prSet>
      <dgm:spPr/>
      <dgm:t>
        <a:bodyPr/>
        <a:lstStyle/>
        <a:p>
          <a:endParaRPr lang="en-US"/>
        </a:p>
      </dgm:t>
    </dgm:pt>
    <dgm:pt modelId="{C12DCEB3-37CE-468D-BBE1-37265B886C7B}" type="pres">
      <dgm:prSet presAssocID="{6884666E-8BA7-40AB-980A-6C001BFF1150}" presName="node" presStyleLbl="node1" presStyleIdx="0" presStyleCnt="6">
        <dgm:presLayoutVars>
          <dgm:bulletEnabled val="1"/>
        </dgm:presLayoutVars>
      </dgm:prSet>
      <dgm:spPr/>
      <dgm:t>
        <a:bodyPr/>
        <a:lstStyle/>
        <a:p>
          <a:endParaRPr lang="en-US"/>
        </a:p>
      </dgm:t>
    </dgm:pt>
    <dgm:pt modelId="{59B0DA7F-9397-4F41-8439-28F53031E4C6}" type="pres">
      <dgm:prSet presAssocID="{4CC0507A-7645-4A94-B607-B2E0E5951173}" presName="sibTrans" presStyleCnt="0"/>
      <dgm:spPr/>
    </dgm:pt>
    <dgm:pt modelId="{374BE503-325E-4EFD-BC48-030E43D7E5B4}" type="pres">
      <dgm:prSet presAssocID="{E4350232-36C3-48CD-A3BA-0431B7B8D6B4}" presName="node" presStyleLbl="node1" presStyleIdx="1" presStyleCnt="6">
        <dgm:presLayoutVars>
          <dgm:bulletEnabled val="1"/>
        </dgm:presLayoutVars>
      </dgm:prSet>
      <dgm:spPr/>
      <dgm:t>
        <a:bodyPr/>
        <a:lstStyle/>
        <a:p>
          <a:endParaRPr lang="en-US"/>
        </a:p>
      </dgm:t>
    </dgm:pt>
    <dgm:pt modelId="{BCFB354E-09F4-46D3-9C46-DFCBE7F7C24F}" type="pres">
      <dgm:prSet presAssocID="{9B003723-ECF0-4F09-BD2E-64B383BF2833}" presName="sibTrans" presStyleCnt="0"/>
      <dgm:spPr/>
    </dgm:pt>
    <dgm:pt modelId="{25C1A970-73F9-408A-B3CB-512E029D14B8}" type="pres">
      <dgm:prSet presAssocID="{E2851CD8-878D-4CE1-8B08-638716D3EB0D}" presName="node" presStyleLbl="node1" presStyleIdx="2" presStyleCnt="6">
        <dgm:presLayoutVars>
          <dgm:bulletEnabled val="1"/>
        </dgm:presLayoutVars>
      </dgm:prSet>
      <dgm:spPr/>
      <dgm:t>
        <a:bodyPr/>
        <a:lstStyle/>
        <a:p>
          <a:endParaRPr lang="en-US"/>
        </a:p>
      </dgm:t>
    </dgm:pt>
    <dgm:pt modelId="{24B3596E-C45A-4266-AD5F-5E5502BD3BD1}" type="pres">
      <dgm:prSet presAssocID="{4BD1559B-F33A-420A-A81B-ECFBD247FA77}" presName="sibTrans" presStyleCnt="0"/>
      <dgm:spPr/>
    </dgm:pt>
    <dgm:pt modelId="{774C49F1-91FA-4ADA-97E9-2264808D2963}" type="pres">
      <dgm:prSet presAssocID="{FB3A4A8C-3834-4585-927A-A9BDEBD928D1}" presName="node" presStyleLbl="node1" presStyleIdx="3" presStyleCnt="6">
        <dgm:presLayoutVars>
          <dgm:bulletEnabled val="1"/>
        </dgm:presLayoutVars>
      </dgm:prSet>
      <dgm:spPr/>
      <dgm:t>
        <a:bodyPr/>
        <a:lstStyle/>
        <a:p>
          <a:endParaRPr lang="en-US"/>
        </a:p>
      </dgm:t>
    </dgm:pt>
    <dgm:pt modelId="{AC443DF1-D080-4942-B128-18F6E857B482}" type="pres">
      <dgm:prSet presAssocID="{5D9E482A-AE84-4860-9EF8-7A4ABC7089C5}" presName="sibTrans" presStyleCnt="0"/>
      <dgm:spPr/>
    </dgm:pt>
    <dgm:pt modelId="{FF417C0A-C68F-465A-A0F0-87DB97EA9238}" type="pres">
      <dgm:prSet presAssocID="{0E41775A-B006-4282-8762-DC0E2B224FA7}" presName="node" presStyleLbl="node1" presStyleIdx="4" presStyleCnt="6">
        <dgm:presLayoutVars>
          <dgm:bulletEnabled val="1"/>
        </dgm:presLayoutVars>
      </dgm:prSet>
      <dgm:spPr/>
      <dgm:t>
        <a:bodyPr/>
        <a:lstStyle/>
        <a:p>
          <a:endParaRPr lang="en-US"/>
        </a:p>
      </dgm:t>
    </dgm:pt>
    <dgm:pt modelId="{6F41141A-9791-4F0A-A8C7-40CDBF402BBF}" type="pres">
      <dgm:prSet presAssocID="{D45E1DEB-9349-4F47-8348-CC06BA21AD91}" presName="sibTrans" presStyleCnt="0"/>
      <dgm:spPr/>
    </dgm:pt>
    <dgm:pt modelId="{08E427FD-A89F-4E97-B183-70E898AF2A7C}" type="pres">
      <dgm:prSet presAssocID="{AFB0D4F0-6E2B-497E-BF32-022E226B1F65}" presName="node" presStyleLbl="node1" presStyleIdx="5" presStyleCnt="6">
        <dgm:presLayoutVars>
          <dgm:bulletEnabled val="1"/>
        </dgm:presLayoutVars>
      </dgm:prSet>
      <dgm:spPr/>
      <dgm:t>
        <a:bodyPr/>
        <a:lstStyle/>
        <a:p>
          <a:endParaRPr lang="en-US"/>
        </a:p>
      </dgm:t>
    </dgm:pt>
  </dgm:ptLst>
  <dgm:cxnLst>
    <dgm:cxn modelId="{B079EEF0-770D-46C9-B1E3-18B550DC563C}" type="presOf" srcId="{E4350232-36C3-48CD-A3BA-0431B7B8D6B4}" destId="{374BE503-325E-4EFD-BC48-030E43D7E5B4}" srcOrd="0" destOrd="0" presId="urn:microsoft.com/office/officeart/2005/8/layout/default"/>
    <dgm:cxn modelId="{509A9E30-F8CA-4286-97B6-364965CD962D}" srcId="{DCFD28F6-1BAB-45BB-96E2-52D715F8A977}" destId="{0E41775A-B006-4282-8762-DC0E2B224FA7}" srcOrd="4" destOrd="0" parTransId="{3B273AC1-606D-4707-9B14-7541B84B7988}" sibTransId="{D45E1DEB-9349-4F47-8348-CC06BA21AD91}"/>
    <dgm:cxn modelId="{8EC04584-F4D2-4FCA-9AD2-C180C31AEB94}" type="presOf" srcId="{6884666E-8BA7-40AB-980A-6C001BFF1150}" destId="{C12DCEB3-37CE-468D-BBE1-37265B886C7B}" srcOrd="0" destOrd="0" presId="urn:microsoft.com/office/officeart/2005/8/layout/default"/>
    <dgm:cxn modelId="{49E201A8-C252-4525-BBF8-2F8C825642F6}" srcId="{DCFD28F6-1BAB-45BB-96E2-52D715F8A977}" destId="{E2851CD8-878D-4CE1-8B08-638716D3EB0D}" srcOrd="2" destOrd="0" parTransId="{4E152E6D-9CE4-474B-BF27-7B7D3C607D1C}" sibTransId="{4BD1559B-F33A-420A-A81B-ECFBD247FA77}"/>
    <dgm:cxn modelId="{08BDB5CD-FF0E-4CAF-8D6C-1FD674824FF4}" type="presOf" srcId="{DCFD28F6-1BAB-45BB-96E2-52D715F8A977}" destId="{3150C839-D80B-4F31-BE98-730E0FD2DF0A}" srcOrd="0" destOrd="0" presId="urn:microsoft.com/office/officeart/2005/8/layout/default"/>
    <dgm:cxn modelId="{B9F573BF-418A-4508-9364-1048D7E5A15F}" type="presOf" srcId="{E2851CD8-878D-4CE1-8B08-638716D3EB0D}" destId="{25C1A970-73F9-408A-B3CB-512E029D14B8}" srcOrd="0" destOrd="0" presId="urn:microsoft.com/office/officeart/2005/8/layout/default"/>
    <dgm:cxn modelId="{C8353968-68FF-4D36-B2F3-7F9FDDCB27A4}" srcId="{DCFD28F6-1BAB-45BB-96E2-52D715F8A977}" destId="{E4350232-36C3-48CD-A3BA-0431B7B8D6B4}" srcOrd="1" destOrd="0" parTransId="{628D7565-1123-4DC4-B513-C31DC7A0EA01}" sibTransId="{9B003723-ECF0-4F09-BD2E-64B383BF2833}"/>
    <dgm:cxn modelId="{C580F549-548F-4296-8189-26FEB7EA42AD}" srcId="{DCFD28F6-1BAB-45BB-96E2-52D715F8A977}" destId="{FB3A4A8C-3834-4585-927A-A9BDEBD928D1}" srcOrd="3" destOrd="0" parTransId="{942D9DD5-A536-4BBF-98C6-EB0CB12C9F06}" sibTransId="{5D9E482A-AE84-4860-9EF8-7A4ABC7089C5}"/>
    <dgm:cxn modelId="{5C540280-FD89-424B-B632-E05B487F826F}" srcId="{DCFD28F6-1BAB-45BB-96E2-52D715F8A977}" destId="{AFB0D4F0-6E2B-497E-BF32-022E226B1F65}" srcOrd="5" destOrd="0" parTransId="{DFDECC7F-0280-4D87-8EE7-C91DF1965B91}" sibTransId="{7BB214B8-989C-4151-B536-09DA14E93366}"/>
    <dgm:cxn modelId="{B209A00E-F949-40FE-B636-F621F407FF44}" srcId="{DCFD28F6-1BAB-45BB-96E2-52D715F8A977}" destId="{6884666E-8BA7-40AB-980A-6C001BFF1150}" srcOrd="0" destOrd="0" parTransId="{A9BD9B20-29A4-4284-BADC-8E06C40921C7}" sibTransId="{4CC0507A-7645-4A94-B607-B2E0E5951173}"/>
    <dgm:cxn modelId="{D7744D11-9C27-49BB-88A5-11B98F9DE3A7}" type="presOf" srcId="{AFB0D4F0-6E2B-497E-BF32-022E226B1F65}" destId="{08E427FD-A89F-4E97-B183-70E898AF2A7C}" srcOrd="0" destOrd="0" presId="urn:microsoft.com/office/officeart/2005/8/layout/default"/>
    <dgm:cxn modelId="{BBDAB214-3258-434B-9537-B8C3500D3009}" type="presOf" srcId="{0E41775A-B006-4282-8762-DC0E2B224FA7}" destId="{FF417C0A-C68F-465A-A0F0-87DB97EA9238}" srcOrd="0" destOrd="0" presId="urn:microsoft.com/office/officeart/2005/8/layout/default"/>
    <dgm:cxn modelId="{FDA97C7A-3AF4-4B1C-8F63-E7FF2B9BC7D4}" type="presOf" srcId="{FB3A4A8C-3834-4585-927A-A9BDEBD928D1}" destId="{774C49F1-91FA-4ADA-97E9-2264808D2963}" srcOrd="0" destOrd="0" presId="urn:microsoft.com/office/officeart/2005/8/layout/default"/>
    <dgm:cxn modelId="{FDAAACAD-B139-4785-8B8F-6D484E9B7B89}" type="presParOf" srcId="{3150C839-D80B-4F31-BE98-730E0FD2DF0A}" destId="{C12DCEB3-37CE-468D-BBE1-37265B886C7B}" srcOrd="0" destOrd="0" presId="urn:microsoft.com/office/officeart/2005/8/layout/default"/>
    <dgm:cxn modelId="{7B784CCB-F6F7-422C-AAAA-03D5F26CEC15}" type="presParOf" srcId="{3150C839-D80B-4F31-BE98-730E0FD2DF0A}" destId="{59B0DA7F-9397-4F41-8439-28F53031E4C6}" srcOrd="1" destOrd="0" presId="urn:microsoft.com/office/officeart/2005/8/layout/default"/>
    <dgm:cxn modelId="{0D8804E8-82CF-43E6-8753-82CAE66EB04E}" type="presParOf" srcId="{3150C839-D80B-4F31-BE98-730E0FD2DF0A}" destId="{374BE503-325E-4EFD-BC48-030E43D7E5B4}" srcOrd="2" destOrd="0" presId="urn:microsoft.com/office/officeart/2005/8/layout/default"/>
    <dgm:cxn modelId="{E6A4346D-255B-422E-85BE-7A91F6BA42B3}" type="presParOf" srcId="{3150C839-D80B-4F31-BE98-730E0FD2DF0A}" destId="{BCFB354E-09F4-46D3-9C46-DFCBE7F7C24F}" srcOrd="3" destOrd="0" presId="urn:microsoft.com/office/officeart/2005/8/layout/default"/>
    <dgm:cxn modelId="{B3660BA3-8B0A-4854-A645-9D8F3EEE2938}" type="presParOf" srcId="{3150C839-D80B-4F31-BE98-730E0FD2DF0A}" destId="{25C1A970-73F9-408A-B3CB-512E029D14B8}" srcOrd="4" destOrd="0" presId="urn:microsoft.com/office/officeart/2005/8/layout/default"/>
    <dgm:cxn modelId="{037A64D9-B9C8-428C-8D8D-22C4B2F7ED1E}" type="presParOf" srcId="{3150C839-D80B-4F31-BE98-730E0FD2DF0A}" destId="{24B3596E-C45A-4266-AD5F-5E5502BD3BD1}" srcOrd="5" destOrd="0" presId="urn:microsoft.com/office/officeart/2005/8/layout/default"/>
    <dgm:cxn modelId="{6611DE91-B750-40EB-9D57-05A711F58CA5}" type="presParOf" srcId="{3150C839-D80B-4F31-BE98-730E0FD2DF0A}" destId="{774C49F1-91FA-4ADA-97E9-2264808D2963}" srcOrd="6" destOrd="0" presId="urn:microsoft.com/office/officeart/2005/8/layout/default"/>
    <dgm:cxn modelId="{BA680C45-5902-486A-8442-07ECF6F27186}" type="presParOf" srcId="{3150C839-D80B-4F31-BE98-730E0FD2DF0A}" destId="{AC443DF1-D080-4942-B128-18F6E857B482}" srcOrd="7" destOrd="0" presId="urn:microsoft.com/office/officeart/2005/8/layout/default"/>
    <dgm:cxn modelId="{F8A04290-20C1-49C7-8D71-7563262F3CF2}" type="presParOf" srcId="{3150C839-D80B-4F31-BE98-730E0FD2DF0A}" destId="{FF417C0A-C68F-465A-A0F0-87DB97EA9238}" srcOrd="8" destOrd="0" presId="urn:microsoft.com/office/officeart/2005/8/layout/default"/>
    <dgm:cxn modelId="{37A66981-D775-4FD2-83B1-7F5C1F6EFF75}" type="presParOf" srcId="{3150C839-D80B-4F31-BE98-730E0FD2DF0A}" destId="{6F41141A-9791-4F0A-A8C7-40CDBF402BBF}" srcOrd="9" destOrd="0" presId="urn:microsoft.com/office/officeart/2005/8/layout/default"/>
    <dgm:cxn modelId="{ADED1B9F-366D-4C5B-8B8C-042AFEDCF63B}" type="presParOf" srcId="{3150C839-D80B-4F31-BE98-730E0FD2DF0A}" destId="{08E427FD-A89F-4E97-B183-70E898AF2A7C}"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F2530FD-524C-4F97-9D4F-E43CC845939D}" type="doc">
      <dgm:prSet loTypeId="urn:microsoft.com/office/officeart/2018/2/layout/IconLabelList" loCatId="icon" qsTypeId="urn:microsoft.com/office/officeart/2005/8/quickstyle/simple1" qsCatId="simple" csTypeId="urn:microsoft.com/office/officeart/2005/8/colors/colorful1" csCatId="colorful" phldr="1"/>
      <dgm:spPr/>
      <dgm:t>
        <a:bodyPr/>
        <a:lstStyle/>
        <a:p>
          <a:endParaRPr lang="en-US"/>
        </a:p>
      </dgm:t>
    </dgm:pt>
    <dgm:pt modelId="{B5156595-F2B6-4494-855D-31BE029EA998}">
      <dgm:prSet custT="1"/>
      <dgm:spPr/>
      <dgm:t>
        <a:bodyPr/>
        <a:lstStyle/>
        <a:p>
          <a:pPr>
            <a:lnSpc>
              <a:spcPct val="100000"/>
            </a:lnSpc>
          </a:pPr>
          <a:r>
            <a:rPr lang="en-IN" sz="1800" dirty="0">
              <a:latin typeface="Times New Roman" panose="02020603050405020304" pitchFamily="18" charset="0"/>
              <a:cs typeface="Times New Roman" panose="02020603050405020304" pitchFamily="18" charset="0"/>
            </a:rPr>
            <a:t>Big 5 personality test should be made compulsory for all new </a:t>
          </a:r>
          <a:r>
            <a:rPr lang="en-IN" sz="1800" dirty="0" err="1">
              <a:latin typeface="Times New Roman" panose="02020603050405020304" pitchFamily="18" charset="0"/>
              <a:cs typeface="Times New Roman" panose="02020603050405020304" pitchFamily="18" charset="0"/>
            </a:rPr>
            <a:t>joinee’s</a:t>
          </a:r>
          <a:r>
            <a:rPr lang="en-IN" sz="1800" dirty="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dgm:t>
    </dgm:pt>
    <dgm:pt modelId="{B1E9F4D0-93BB-4633-BE66-F6CA39332E03}" type="parTrans" cxnId="{6764297F-19FC-4E40-8B67-367C22EB2B4E}">
      <dgm:prSet/>
      <dgm:spPr/>
      <dgm:t>
        <a:bodyPr/>
        <a:lstStyle/>
        <a:p>
          <a:endParaRPr lang="en-US" sz="1800">
            <a:latin typeface="Times New Roman" panose="02020603050405020304" pitchFamily="18" charset="0"/>
            <a:cs typeface="Times New Roman" panose="02020603050405020304" pitchFamily="18" charset="0"/>
          </a:endParaRPr>
        </a:p>
      </dgm:t>
    </dgm:pt>
    <dgm:pt modelId="{B01321D8-2C38-4653-B646-6963B4DF491F}" type="sibTrans" cxnId="{6764297F-19FC-4E40-8B67-367C22EB2B4E}">
      <dgm:prSet/>
      <dgm:spPr/>
      <dgm:t>
        <a:bodyPr/>
        <a:lstStyle/>
        <a:p>
          <a:endParaRPr lang="en-US" sz="1800">
            <a:latin typeface="Times New Roman" panose="02020603050405020304" pitchFamily="18" charset="0"/>
            <a:cs typeface="Times New Roman" panose="02020603050405020304" pitchFamily="18" charset="0"/>
          </a:endParaRPr>
        </a:p>
      </dgm:t>
    </dgm:pt>
    <dgm:pt modelId="{1E99DD8F-DD12-42D0-8C3A-C447232598DA}">
      <dgm:prSet custT="1"/>
      <dgm:spPr/>
      <dgm:t>
        <a:bodyPr/>
        <a:lstStyle/>
        <a:p>
          <a:pPr>
            <a:lnSpc>
              <a:spcPct val="100000"/>
            </a:lnSpc>
          </a:pPr>
          <a:r>
            <a:rPr lang="en-IN" sz="1800" dirty="0">
              <a:latin typeface="Times New Roman" panose="02020603050405020304" pitchFamily="18" charset="0"/>
              <a:cs typeface="Times New Roman" panose="02020603050405020304" pitchFamily="18" charset="0"/>
            </a:rPr>
            <a:t>Regular analysis should be done on the data of outcome of survey and job rotations should be promoted using this analysis. </a:t>
          </a:r>
          <a:endParaRPr lang="en-US" sz="1800" dirty="0">
            <a:latin typeface="Times New Roman" panose="02020603050405020304" pitchFamily="18" charset="0"/>
            <a:cs typeface="Times New Roman" panose="02020603050405020304" pitchFamily="18" charset="0"/>
          </a:endParaRPr>
        </a:p>
      </dgm:t>
    </dgm:pt>
    <dgm:pt modelId="{7738C8A8-4F84-4E3D-9BCA-2E95D1110088}" type="parTrans" cxnId="{8264B8C2-4A2B-4C25-9931-11ADD3DF9894}">
      <dgm:prSet/>
      <dgm:spPr/>
      <dgm:t>
        <a:bodyPr/>
        <a:lstStyle/>
        <a:p>
          <a:endParaRPr lang="en-US" sz="1800">
            <a:latin typeface="Times New Roman" panose="02020603050405020304" pitchFamily="18" charset="0"/>
            <a:cs typeface="Times New Roman" panose="02020603050405020304" pitchFamily="18" charset="0"/>
          </a:endParaRPr>
        </a:p>
      </dgm:t>
    </dgm:pt>
    <dgm:pt modelId="{9E457055-852D-4601-AF8E-ADC0475A7272}" type="sibTrans" cxnId="{8264B8C2-4A2B-4C25-9931-11ADD3DF9894}">
      <dgm:prSet/>
      <dgm:spPr/>
      <dgm:t>
        <a:bodyPr/>
        <a:lstStyle/>
        <a:p>
          <a:endParaRPr lang="en-US" sz="1800">
            <a:latin typeface="Times New Roman" panose="02020603050405020304" pitchFamily="18" charset="0"/>
            <a:cs typeface="Times New Roman" panose="02020603050405020304" pitchFamily="18" charset="0"/>
          </a:endParaRPr>
        </a:p>
      </dgm:t>
    </dgm:pt>
    <dgm:pt modelId="{FE2AF17C-BEF4-4F94-9F05-57FD17D9725D}">
      <dgm:prSet custT="1"/>
      <dgm:spPr/>
      <dgm:t>
        <a:bodyPr/>
        <a:lstStyle/>
        <a:p>
          <a:pPr>
            <a:lnSpc>
              <a:spcPct val="100000"/>
            </a:lnSpc>
          </a:pPr>
          <a:r>
            <a:rPr lang="en-IN" sz="1800" dirty="0">
              <a:latin typeface="Times New Roman" panose="02020603050405020304" pitchFamily="18" charset="0"/>
              <a:cs typeface="Times New Roman" panose="02020603050405020304" pitchFamily="18" charset="0"/>
            </a:rPr>
            <a:t>Training Needs for employees should be taken from outcome of this survey.</a:t>
          </a:r>
          <a:endParaRPr lang="en-US" sz="1800" dirty="0">
            <a:latin typeface="Times New Roman" panose="02020603050405020304" pitchFamily="18" charset="0"/>
            <a:cs typeface="Times New Roman" panose="02020603050405020304" pitchFamily="18" charset="0"/>
          </a:endParaRPr>
        </a:p>
      </dgm:t>
    </dgm:pt>
    <dgm:pt modelId="{5D023D08-3D5A-47B5-994D-C2C98B43B80C}" type="parTrans" cxnId="{C1654E4C-F231-456F-9D5C-BD2E14E64816}">
      <dgm:prSet/>
      <dgm:spPr/>
      <dgm:t>
        <a:bodyPr/>
        <a:lstStyle/>
        <a:p>
          <a:endParaRPr lang="en-US" sz="1800">
            <a:latin typeface="Times New Roman" panose="02020603050405020304" pitchFamily="18" charset="0"/>
            <a:cs typeface="Times New Roman" panose="02020603050405020304" pitchFamily="18" charset="0"/>
          </a:endParaRPr>
        </a:p>
      </dgm:t>
    </dgm:pt>
    <dgm:pt modelId="{22EF29D6-35B1-4A7F-9DEE-66A602CF7078}" type="sibTrans" cxnId="{C1654E4C-F231-456F-9D5C-BD2E14E64816}">
      <dgm:prSet/>
      <dgm:spPr/>
      <dgm:t>
        <a:bodyPr/>
        <a:lstStyle/>
        <a:p>
          <a:endParaRPr lang="en-US" sz="1800">
            <a:latin typeface="Times New Roman" panose="02020603050405020304" pitchFamily="18" charset="0"/>
            <a:cs typeface="Times New Roman" panose="02020603050405020304" pitchFamily="18" charset="0"/>
          </a:endParaRPr>
        </a:p>
      </dgm:t>
    </dgm:pt>
    <dgm:pt modelId="{E60AE7CD-CD8D-4575-87FA-179763001562}">
      <dgm:prSet custT="1"/>
      <dgm:spPr/>
      <dgm:t>
        <a:bodyPr/>
        <a:lstStyle/>
        <a:p>
          <a:pPr>
            <a:lnSpc>
              <a:spcPct val="100000"/>
            </a:lnSpc>
          </a:pPr>
          <a:r>
            <a:rPr lang="en-IN" sz="1800" dirty="0">
              <a:latin typeface="Times New Roman" panose="02020603050405020304" pitchFamily="18" charset="0"/>
              <a:cs typeface="Times New Roman" panose="02020603050405020304" pitchFamily="18" charset="0"/>
            </a:rPr>
            <a:t>Talent Management (Hi-Potential identification process &amp; Succession Planning) should be done based on the outcome of this survey</a:t>
          </a:r>
          <a:endParaRPr lang="en-US" sz="1800" dirty="0">
            <a:latin typeface="Times New Roman" panose="02020603050405020304" pitchFamily="18" charset="0"/>
            <a:cs typeface="Times New Roman" panose="02020603050405020304" pitchFamily="18" charset="0"/>
          </a:endParaRPr>
        </a:p>
      </dgm:t>
    </dgm:pt>
    <dgm:pt modelId="{90177D0C-893E-4EAF-9E61-723FECE194DE}" type="parTrans" cxnId="{C1542367-4675-4934-9845-402F0976EE96}">
      <dgm:prSet/>
      <dgm:spPr/>
      <dgm:t>
        <a:bodyPr/>
        <a:lstStyle/>
        <a:p>
          <a:endParaRPr lang="en-US" sz="1800">
            <a:latin typeface="Times New Roman" panose="02020603050405020304" pitchFamily="18" charset="0"/>
            <a:cs typeface="Times New Roman" panose="02020603050405020304" pitchFamily="18" charset="0"/>
          </a:endParaRPr>
        </a:p>
      </dgm:t>
    </dgm:pt>
    <dgm:pt modelId="{5D935CCE-CEB5-41FE-908F-C9CA27F0495B}" type="sibTrans" cxnId="{C1542367-4675-4934-9845-402F0976EE96}">
      <dgm:prSet/>
      <dgm:spPr/>
      <dgm:t>
        <a:bodyPr/>
        <a:lstStyle/>
        <a:p>
          <a:endParaRPr lang="en-US" sz="1800">
            <a:latin typeface="Times New Roman" panose="02020603050405020304" pitchFamily="18" charset="0"/>
            <a:cs typeface="Times New Roman" panose="02020603050405020304" pitchFamily="18" charset="0"/>
          </a:endParaRPr>
        </a:p>
      </dgm:t>
    </dgm:pt>
    <dgm:pt modelId="{4EA4AEF3-B7FC-468F-858D-404B92E399E2}" type="pres">
      <dgm:prSet presAssocID="{BF2530FD-524C-4F97-9D4F-E43CC845939D}" presName="root" presStyleCnt="0">
        <dgm:presLayoutVars>
          <dgm:dir/>
          <dgm:resizeHandles val="exact"/>
        </dgm:presLayoutVars>
      </dgm:prSet>
      <dgm:spPr/>
      <dgm:t>
        <a:bodyPr/>
        <a:lstStyle/>
        <a:p>
          <a:endParaRPr lang="en-US"/>
        </a:p>
      </dgm:t>
    </dgm:pt>
    <dgm:pt modelId="{4FB820CA-2045-4D6F-9F15-84E119775988}" type="pres">
      <dgm:prSet presAssocID="{B5156595-F2B6-4494-855D-31BE029EA998}" presName="compNode" presStyleCnt="0"/>
      <dgm:spPr/>
    </dgm:pt>
    <dgm:pt modelId="{E8090720-173F-4C6E-9EEF-A3C590D72D37}" type="pres">
      <dgm:prSet presAssocID="{B5156595-F2B6-4494-855D-31BE029EA99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t>
        <a:bodyPr/>
        <a:lstStyle/>
        <a:p>
          <a:endParaRPr lang="en-US"/>
        </a:p>
      </dgm:t>
      <dgm:extLst>
        <a:ext uri="{E40237B7-FDA0-4F09-8148-C483321AD2D9}">
          <dgm14:cNvPr xmlns:dgm14="http://schemas.microsoft.com/office/drawing/2010/diagram" id="0" name="" descr="Dance"/>
        </a:ext>
      </dgm:extLst>
    </dgm:pt>
    <dgm:pt modelId="{BABE9E63-55E3-463B-A694-7EAEA42329F9}" type="pres">
      <dgm:prSet presAssocID="{B5156595-F2B6-4494-855D-31BE029EA998}" presName="spaceRect" presStyleCnt="0"/>
      <dgm:spPr/>
    </dgm:pt>
    <dgm:pt modelId="{7C4B2449-B6CE-4B39-8B07-2BD96150BEB5}" type="pres">
      <dgm:prSet presAssocID="{B5156595-F2B6-4494-855D-31BE029EA998}" presName="textRect" presStyleLbl="revTx" presStyleIdx="0" presStyleCnt="4">
        <dgm:presLayoutVars>
          <dgm:chMax val="1"/>
          <dgm:chPref val="1"/>
        </dgm:presLayoutVars>
      </dgm:prSet>
      <dgm:spPr/>
      <dgm:t>
        <a:bodyPr/>
        <a:lstStyle/>
        <a:p>
          <a:endParaRPr lang="en-US"/>
        </a:p>
      </dgm:t>
    </dgm:pt>
    <dgm:pt modelId="{3F8BDA3A-A36A-4036-A971-FD8478A91CB8}" type="pres">
      <dgm:prSet presAssocID="{B01321D8-2C38-4653-B646-6963B4DF491F}" presName="sibTrans" presStyleCnt="0"/>
      <dgm:spPr/>
    </dgm:pt>
    <dgm:pt modelId="{58D5C6C6-F8B8-45B2-88DF-045114153421}" type="pres">
      <dgm:prSet presAssocID="{1E99DD8F-DD12-42D0-8C3A-C447232598DA}" presName="compNode" presStyleCnt="0"/>
      <dgm:spPr/>
    </dgm:pt>
    <dgm:pt modelId="{A56ABC2D-691A-493E-9B91-4F82F4D27C9C}" type="pres">
      <dgm:prSet presAssocID="{1E99DD8F-DD12-42D0-8C3A-C447232598DA}"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t>
        <a:bodyPr/>
        <a:lstStyle/>
        <a:p>
          <a:endParaRPr lang="en-US"/>
        </a:p>
      </dgm:t>
      <dgm:extLst>
        <a:ext uri="{E40237B7-FDA0-4F09-8148-C483321AD2D9}">
          <dgm14:cNvPr xmlns:dgm14="http://schemas.microsoft.com/office/drawing/2010/diagram" id="0" name="" descr="Presentation with Checklist"/>
        </a:ext>
      </dgm:extLst>
    </dgm:pt>
    <dgm:pt modelId="{26461A93-871D-4CBA-B425-F827CFD598AE}" type="pres">
      <dgm:prSet presAssocID="{1E99DD8F-DD12-42D0-8C3A-C447232598DA}" presName="spaceRect" presStyleCnt="0"/>
      <dgm:spPr/>
    </dgm:pt>
    <dgm:pt modelId="{670B223F-9589-4D9D-B447-80BD9F4210B0}" type="pres">
      <dgm:prSet presAssocID="{1E99DD8F-DD12-42D0-8C3A-C447232598DA}" presName="textRect" presStyleLbl="revTx" presStyleIdx="1" presStyleCnt="4">
        <dgm:presLayoutVars>
          <dgm:chMax val="1"/>
          <dgm:chPref val="1"/>
        </dgm:presLayoutVars>
      </dgm:prSet>
      <dgm:spPr/>
      <dgm:t>
        <a:bodyPr/>
        <a:lstStyle/>
        <a:p>
          <a:endParaRPr lang="en-US"/>
        </a:p>
      </dgm:t>
    </dgm:pt>
    <dgm:pt modelId="{9037BE9D-050B-4EAC-8D33-298CAB0D9E93}" type="pres">
      <dgm:prSet presAssocID="{9E457055-852D-4601-AF8E-ADC0475A7272}" presName="sibTrans" presStyleCnt="0"/>
      <dgm:spPr/>
    </dgm:pt>
    <dgm:pt modelId="{ECD418E9-CC64-4097-B3D2-604A2B109988}" type="pres">
      <dgm:prSet presAssocID="{FE2AF17C-BEF4-4F94-9F05-57FD17D9725D}" presName="compNode" presStyleCnt="0"/>
      <dgm:spPr/>
    </dgm:pt>
    <dgm:pt modelId="{CAC0E298-E4BF-4B11-95FB-3A7A527A48AD}" type="pres">
      <dgm:prSet presAssocID="{FE2AF17C-BEF4-4F94-9F05-57FD17D9725D}"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dgm:spPr>
      <dgm:t>
        <a:bodyPr/>
        <a:lstStyle/>
        <a:p>
          <a:endParaRPr lang="en-US"/>
        </a:p>
      </dgm:t>
      <dgm:extLst>
        <a:ext uri="{E40237B7-FDA0-4F09-8148-C483321AD2D9}">
          <dgm14:cNvPr xmlns:dgm14="http://schemas.microsoft.com/office/drawing/2010/diagram" id="0" name="" descr="Welder"/>
        </a:ext>
      </dgm:extLst>
    </dgm:pt>
    <dgm:pt modelId="{4F53A921-62CC-4A45-B4C2-0E4CF0C69AFD}" type="pres">
      <dgm:prSet presAssocID="{FE2AF17C-BEF4-4F94-9F05-57FD17D9725D}" presName="spaceRect" presStyleCnt="0"/>
      <dgm:spPr/>
    </dgm:pt>
    <dgm:pt modelId="{CA8F9F8C-6858-4EF0-849C-5E7D109F9D7B}" type="pres">
      <dgm:prSet presAssocID="{FE2AF17C-BEF4-4F94-9F05-57FD17D9725D}" presName="textRect" presStyleLbl="revTx" presStyleIdx="2" presStyleCnt="4">
        <dgm:presLayoutVars>
          <dgm:chMax val="1"/>
          <dgm:chPref val="1"/>
        </dgm:presLayoutVars>
      </dgm:prSet>
      <dgm:spPr/>
      <dgm:t>
        <a:bodyPr/>
        <a:lstStyle/>
        <a:p>
          <a:endParaRPr lang="en-US"/>
        </a:p>
      </dgm:t>
    </dgm:pt>
    <dgm:pt modelId="{778E9A78-58AB-41F5-8948-CA6B7B1DE001}" type="pres">
      <dgm:prSet presAssocID="{22EF29D6-35B1-4A7F-9DEE-66A602CF7078}" presName="sibTrans" presStyleCnt="0"/>
      <dgm:spPr/>
    </dgm:pt>
    <dgm:pt modelId="{5A9D4EFA-F4E5-4A32-A44D-29551569E398}" type="pres">
      <dgm:prSet presAssocID="{E60AE7CD-CD8D-4575-87FA-179763001562}" presName="compNode" presStyleCnt="0"/>
      <dgm:spPr/>
    </dgm:pt>
    <dgm:pt modelId="{4B7EE3DB-0A6C-472B-A89F-E6F3FC6E6F68}" type="pres">
      <dgm:prSet presAssocID="{E60AE7CD-CD8D-4575-87FA-179763001562}"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dgm:spPr>
      <dgm:t>
        <a:bodyPr/>
        <a:lstStyle/>
        <a:p>
          <a:endParaRPr lang="en-US"/>
        </a:p>
      </dgm:t>
      <dgm:extLst>
        <a:ext uri="{E40237B7-FDA0-4F09-8148-C483321AD2D9}">
          <dgm14:cNvPr xmlns:dgm14="http://schemas.microsoft.com/office/drawing/2010/diagram" id="0" name="" descr="Hierarchy"/>
        </a:ext>
      </dgm:extLst>
    </dgm:pt>
    <dgm:pt modelId="{57034881-F3E3-4865-A01B-296679D7FD29}" type="pres">
      <dgm:prSet presAssocID="{E60AE7CD-CD8D-4575-87FA-179763001562}" presName="spaceRect" presStyleCnt="0"/>
      <dgm:spPr/>
    </dgm:pt>
    <dgm:pt modelId="{B5BB273D-B96C-4B19-B60D-0E3DF56A2B98}" type="pres">
      <dgm:prSet presAssocID="{E60AE7CD-CD8D-4575-87FA-179763001562}" presName="textRect" presStyleLbl="revTx" presStyleIdx="3" presStyleCnt="4" custScaleX="105804">
        <dgm:presLayoutVars>
          <dgm:chMax val="1"/>
          <dgm:chPref val="1"/>
        </dgm:presLayoutVars>
      </dgm:prSet>
      <dgm:spPr/>
      <dgm:t>
        <a:bodyPr/>
        <a:lstStyle/>
        <a:p>
          <a:endParaRPr lang="en-US"/>
        </a:p>
      </dgm:t>
    </dgm:pt>
  </dgm:ptLst>
  <dgm:cxnLst>
    <dgm:cxn modelId="{8264B8C2-4A2B-4C25-9931-11ADD3DF9894}" srcId="{BF2530FD-524C-4F97-9D4F-E43CC845939D}" destId="{1E99DD8F-DD12-42D0-8C3A-C447232598DA}" srcOrd="1" destOrd="0" parTransId="{7738C8A8-4F84-4E3D-9BCA-2E95D1110088}" sibTransId="{9E457055-852D-4601-AF8E-ADC0475A7272}"/>
    <dgm:cxn modelId="{A5EB9C0A-30DA-4078-B1B3-29A1BF7EC290}" type="presOf" srcId="{B5156595-F2B6-4494-855D-31BE029EA998}" destId="{7C4B2449-B6CE-4B39-8B07-2BD96150BEB5}" srcOrd="0" destOrd="0" presId="urn:microsoft.com/office/officeart/2018/2/layout/IconLabelList"/>
    <dgm:cxn modelId="{6764297F-19FC-4E40-8B67-367C22EB2B4E}" srcId="{BF2530FD-524C-4F97-9D4F-E43CC845939D}" destId="{B5156595-F2B6-4494-855D-31BE029EA998}" srcOrd="0" destOrd="0" parTransId="{B1E9F4D0-93BB-4633-BE66-F6CA39332E03}" sibTransId="{B01321D8-2C38-4653-B646-6963B4DF491F}"/>
    <dgm:cxn modelId="{4E338A73-BFB5-41FE-A2D9-F4DACB967E0F}" type="presOf" srcId="{BF2530FD-524C-4F97-9D4F-E43CC845939D}" destId="{4EA4AEF3-B7FC-468F-858D-404B92E399E2}" srcOrd="0" destOrd="0" presId="urn:microsoft.com/office/officeart/2018/2/layout/IconLabelList"/>
    <dgm:cxn modelId="{CD9F4A64-4ED0-4404-98AC-36C3B8A5F282}" type="presOf" srcId="{FE2AF17C-BEF4-4F94-9F05-57FD17D9725D}" destId="{CA8F9F8C-6858-4EF0-849C-5E7D109F9D7B}" srcOrd="0" destOrd="0" presId="urn:microsoft.com/office/officeart/2018/2/layout/IconLabelList"/>
    <dgm:cxn modelId="{C1654E4C-F231-456F-9D5C-BD2E14E64816}" srcId="{BF2530FD-524C-4F97-9D4F-E43CC845939D}" destId="{FE2AF17C-BEF4-4F94-9F05-57FD17D9725D}" srcOrd="2" destOrd="0" parTransId="{5D023D08-3D5A-47B5-994D-C2C98B43B80C}" sibTransId="{22EF29D6-35B1-4A7F-9DEE-66A602CF7078}"/>
    <dgm:cxn modelId="{C1542367-4675-4934-9845-402F0976EE96}" srcId="{BF2530FD-524C-4F97-9D4F-E43CC845939D}" destId="{E60AE7CD-CD8D-4575-87FA-179763001562}" srcOrd="3" destOrd="0" parTransId="{90177D0C-893E-4EAF-9E61-723FECE194DE}" sibTransId="{5D935CCE-CEB5-41FE-908F-C9CA27F0495B}"/>
    <dgm:cxn modelId="{D126B00F-9E45-47B2-AB23-A612D57E21AC}" type="presOf" srcId="{1E99DD8F-DD12-42D0-8C3A-C447232598DA}" destId="{670B223F-9589-4D9D-B447-80BD9F4210B0}" srcOrd="0" destOrd="0" presId="urn:microsoft.com/office/officeart/2018/2/layout/IconLabelList"/>
    <dgm:cxn modelId="{BFE3BCD9-3F32-473A-A671-D010FBA8F861}" type="presOf" srcId="{E60AE7CD-CD8D-4575-87FA-179763001562}" destId="{B5BB273D-B96C-4B19-B60D-0E3DF56A2B98}" srcOrd="0" destOrd="0" presId="urn:microsoft.com/office/officeart/2018/2/layout/IconLabelList"/>
    <dgm:cxn modelId="{347D213C-D5E7-4F0D-9478-5E592AEB948B}" type="presParOf" srcId="{4EA4AEF3-B7FC-468F-858D-404B92E399E2}" destId="{4FB820CA-2045-4D6F-9F15-84E119775988}" srcOrd="0" destOrd="0" presId="urn:microsoft.com/office/officeart/2018/2/layout/IconLabelList"/>
    <dgm:cxn modelId="{F28E5D4E-414B-45F7-BC3A-B1A6680A4FB3}" type="presParOf" srcId="{4FB820CA-2045-4D6F-9F15-84E119775988}" destId="{E8090720-173F-4C6E-9EEF-A3C590D72D37}" srcOrd="0" destOrd="0" presId="urn:microsoft.com/office/officeart/2018/2/layout/IconLabelList"/>
    <dgm:cxn modelId="{E1EEC42A-B7C9-413D-8F6A-F928C2C13C41}" type="presParOf" srcId="{4FB820CA-2045-4D6F-9F15-84E119775988}" destId="{BABE9E63-55E3-463B-A694-7EAEA42329F9}" srcOrd="1" destOrd="0" presId="urn:microsoft.com/office/officeart/2018/2/layout/IconLabelList"/>
    <dgm:cxn modelId="{408B7D23-F61F-40CD-9F16-7087CBC5F6DE}" type="presParOf" srcId="{4FB820CA-2045-4D6F-9F15-84E119775988}" destId="{7C4B2449-B6CE-4B39-8B07-2BD96150BEB5}" srcOrd="2" destOrd="0" presId="urn:microsoft.com/office/officeart/2018/2/layout/IconLabelList"/>
    <dgm:cxn modelId="{4E91886C-A52B-4198-BCCF-5A3EFF075F6C}" type="presParOf" srcId="{4EA4AEF3-B7FC-468F-858D-404B92E399E2}" destId="{3F8BDA3A-A36A-4036-A971-FD8478A91CB8}" srcOrd="1" destOrd="0" presId="urn:microsoft.com/office/officeart/2018/2/layout/IconLabelList"/>
    <dgm:cxn modelId="{380D25A9-4C04-439D-9588-84F5DEABAC63}" type="presParOf" srcId="{4EA4AEF3-B7FC-468F-858D-404B92E399E2}" destId="{58D5C6C6-F8B8-45B2-88DF-045114153421}" srcOrd="2" destOrd="0" presId="urn:microsoft.com/office/officeart/2018/2/layout/IconLabelList"/>
    <dgm:cxn modelId="{7CF4AEA9-F1B4-437F-B9DF-EAFE29DFE7BD}" type="presParOf" srcId="{58D5C6C6-F8B8-45B2-88DF-045114153421}" destId="{A56ABC2D-691A-493E-9B91-4F82F4D27C9C}" srcOrd="0" destOrd="0" presId="urn:microsoft.com/office/officeart/2018/2/layout/IconLabelList"/>
    <dgm:cxn modelId="{4D3A7592-5055-40F9-939D-B2756F348693}" type="presParOf" srcId="{58D5C6C6-F8B8-45B2-88DF-045114153421}" destId="{26461A93-871D-4CBA-B425-F827CFD598AE}" srcOrd="1" destOrd="0" presId="urn:microsoft.com/office/officeart/2018/2/layout/IconLabelList"/>
    <dgm:cxn modelId="{18B2AB2A-78B8-466E-A2B3-DA5784ACD6F9}" type="presParOf" srcId="{58D5C6C6-F8B8-45B2-88DF-045114153421}" destId="{670B223F-9589-4D9D-B447-80BD9F4210B0}" srcOrd="2" destOrd="0" presId="urn:microsoft.com/office/officeart/2018/2/layout/IconLabelList"/>
    <dgm:cxn modelId="{F514B7D2-98BC-4DE2-8F44-762683DD40AD}" type="presParOf" srcId="{4EA4AEF3-B7FC-468F-858D-404B92E399E2}" destId="{9037BE9D-050B-4EAC-8D33-298CAB0D9E93}" srcOrd="3" destOrd="0" presId="urn:microsoft.com/office/officeart/2018/2/layout/IconLabelList"/>
    <dgm:cxn modelId="{F6CA6D65-F806-491D-8F9F-F941A9E5D1A3}" type="presParOf" srcId="{4EA4AEF3-B7FC-468F-858D-404B92E399E2}" destId="{ECD418E9-CC64-4097-B3D2-604A2B109988}" srcOrd="4" destOrd="0" presId="urn:microsoft.com/office/officeart/2018/2/layout/IconLabelList"/>
    <dgm:cxn modelId="{E8E248BE-8F81-4A73-A5B6-7E4D01D98234}" type="presParOf" srcId="{ECD418E9-CC64-4097-B3D2-604A2B109988}" destId="{CAC0E298-E4BF-4B11-95FB-3A7A527A48AD}" srcOrd="0" destOrd="0" presId="urn:microsoft.com/office/officeart/2018/2/layout/IconLabelList"/>
    <dgm:cxn modelId="{391AD532-E8FB-454C-88BB-3C22795F846C}" type="presParOf" srcId="{ECD418E9-CC64-4097-B3D2-604A2B109988}" destId="{4F53A921-62CC-4A45-B4C2-0E4CF0C69AFD}" srcOrd="1" destOrd="0" presId="urn:microsoft.com/office/officeart/2018/2/layout/IconLabelList"/>
    <dgm:cxn modelId="{9ECBA1AE-255E-48AC-A24B-E7CCE5BEF9AC}" type="presParOf" srcId="{ECD418E9-CC64-4097-B3D2-604A2B109988}" destId="{CA8F9F8C-6858-4EF0-849C-5E7D109F9D7B}" srcOrd="2" destOrd="0" presId="urn:microsoft.com/office/officeart/2018/2/layout/IconLabelList"/>
    <dgm:cxn modelId="{60F64A26-9758-486F-8D14-D15BCEF89E22}" type="presParOf" srcId="{4EA4AEF3-B7FC-468F-858D-404B92E399E2}" destId="{778E9A78-58AB-41F5-8948-CA6B7B1DE001}" srcOrd="5" destOrd="0" presId="urn:microsoft.com/office/officeart/2018/2/layout/IconLabelList"/>
    <dgm:cxn modelId="{769C7077-157D-49AF-83A5-97D8C1D769D8}" type="presParOf" srcId="{4EA4AEF3-B7FC-468F-858D-404B92E399E2}" destId="{5A9D4EFA-F4E5-4A32-A44D-29551569E398}" srcOrd="6" destOrd="0" presId="urn:microsoft.com/office/officeart/2018/2/layout/IconLabelList"/>
    <dgm:cxn modelId="{D1628036-68D7-4179-BB06-4F2436F268FC}" type="presParOf" srcId="{5A9D4EFA-F4E5-4A32-A44D-29551569E398}" destId="{4B7EE3DB-0A6C-472B-A89F-E6F3FC6E6F68}" srcOrd="0" destOrd="0" presId="urn:microsoft.com/office/officeart/2018/2/layout/IconLabelList"/>
    <dgm:cxn modelId="{3991837D-FE6C-45D7-915B-B4A0C65B8BBC}" type="presParOf" srcId="{5A9D4EFA-F4E5-4A32-A44D-29551569E398}" destId="{57034881-F3E3-4865-A01B-296679D7FD29}" srcOrd="1" destOrd="0" presId="urn:microsoft.com/office/officeart/2018/2/layout/IconLabelList"/>
    <dgm:cxn modelId="{B7FC82F4-374D-484D-ADE2-97181C8F8A43}" type="presParOf" srcId="{5A9D4EFA-F4E5-4A32-A44D-29551569E398}" destId="{B5BB273D-B96C-4B19-B60D-0E3DF56A2B98}"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xmlns="">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drawing1.xml><?xml version="1.0" encoding="utf-8"?>
<c:userShapes xmlns:c="http://schemas.openxmlformats.org/drawingml/2006/chart">
  <cdr:relSizeAnchor xmlns:cdr="http://schemas.openxmlformats.org/drawingml/2006/chartDrawing">
    <cdr:from>
      <cdr:x>0</cdr:x>
      <cdr:y>0.86046</cdr:y>
    </cdr:from>
    <cdr:to>
      <cdr:x>1</cdr:x>
      <cdr:y>1</cdr:y>
    </cdr:to>
    <cdr:sp macro="" textlink="">
      <cdr:nvSpPr>
        <cdr:cNvPr id="2" name="TextBox 1"/>
        <cdr:cNvSpPr txBox="1"/>
      </cdr:nvSpPr>
      <cdr:spPr>
        <a:xfrm xmlns:a="http://schemas.openxmlformats.org/drawingml/2006/main">
          <a:off x="50800" y="2260595"/>
          <a:ext cx="7543800" cy="304813"/>
        </a:xfrm>
        <a:prstGeom xmlns:a="http://schemas.openxmlformats.org/drawingml/2006/main" prst="rect">
          <a:avLst/>
        </a:prstGeom>
      </cdr:spPr>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77A45B-3F67-4A46-B80E-86DB28E7B237}" type="datetimeFigureOut">
              <a:rPr lang="en-IN" smtClean="0"/>
              <a:t>22-06-2022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7BCBBF-3B14-49EE-839D-F9D0F54BECC4}" type="slidenum">
              <a:rPr lang="en-IN" smtClean="0"/>
              <a:t>‹#›</a:t>
            </a:fld>
            <a:endParaRPr lang="en-IN"/>
          </a:p>
        </p:txBody>
      </p:sp>
    </p:spTree>
    <p:extLst>
      <p:ext uri="{BB962C8B-B14F-4D97-AF65-F5344CB8AC3E}">
        <p14:creationId xmlns:p14="http://schemas.microsoft.com/office/powerpoint/2010/main" val="1857737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7BCBBF-3B14-49EE-839D-F9D0F54BECC4}" type="slidenum">
              <a:rPr lang="en-IN" smtClean="0"/>
              <a:t>3</a:t>
            </a:fld>
            <a:endParaRPr lang="en-IN"/>
          </a:p>
        </p:txBody>
      </p:sp>
    </p:spTree>
    <p:extLst>
      <p:ext uri="{BB962C8B-B14F-4D97-AF65-F5344CB8AC3E}">
        <p14:creationId xmlns:p14="http://schemas.microsoft.com/office/powerpoint/2010/main" val="19574803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7F2C74-2A67-7B88-E4B0-49C7348E49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xmlns="" id="{EC02E0EF-E98B-4A5E-6AAD-8E0D811745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xmlns="" id="{51330B9F-6AC3-446B-BE5D-168B172F7D31}"/>
              </a:ext>
            </a:extLst>
          </p:cNvPr>
          <p:cNvSpPr>
            <a:spLocks noGrp="1"/>
          </p:cNvSpPr>
          <p:nvPr>
            <p:ph type="dt" sz="half" idx="10"/>
          </p:nvPr>
        </p:nvSpPr>
        <p:spPr/>
        <p:txBody>
          <a:bodyPr/>
          <a:lstStyle/>
          <a:p>
            <a:fld id="{1147C0E5-F472-4823-852C-D183FA2F2488}" type="datetime1">
              <a:rPr lang="en-IN" smtClean="0"/>
              <a:t>22-06-2022</a:t>
            </a:fld>
            <a:endParaRPr lang="en-IN"/>
          </a:p>
        </p:txBody>
      </p:sp>
      <p:sp>
        <p:nvSpPr>
          <p:cNvPr id="5" name="Footer Placeholder 4">
            <a:extLst>
              <a:ext uri="{FF2B5EF4-FFF2-40B4-BE49-F238E27FC236}">
                <a16:creationId xmlns:a16="http://schemas.microsoft.com/office/drawing/2014/main" xmlns="" id="{150DD859-66CB-8ECC-6E50-6A57DFF25875}"/>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xmlns="" id="{745186DF-C26B-58D8-1801-6CC6107B8085}"/>
              </a:ext>
            </a:extLst>
          </p:cNvPr>
          <p:cNvSpPr>
            <a:spLocks noGrp="1"/>
          </p:cNvSpPr>
          <p:nvPr>
            <p:ph type="sldNum" sz="quarter" idx="12"/>
          </p:nvPr>
        </p:nvSpPr>
        <p:spPr/>
        <p:txBody>
          <a:bodyPr/>
          <a:lstStyle/>
          <a:p>
            <a:fld id="{26AD20E6-394B-4DF0-96A5-9647FF39C943}" type="slidenum">
              <a:rPr lang="en-IN" smtClean="0"/>
              <a:t>‹#›</a:t>
            </a:fld>
            <a:endParaRPr lang="en-IN"/>
          </a:p>
        </p:txBody>
      </p:sp>
      <p:pic>
        <p:nvPicPr>
          <p:cNvPr id="7" name="Picture 6">
            <a:extLst>
              <a:ext uri="{FF2B5EF4-FFF2-40B4-BE49-F238E27FC236}">
                <a16:creationId xmlns:a16="http://schemas.microsoft.com/office/drawing/2014/main" xmlns="" id="{70BCDB21-5D95-4EFC-815F-B634C6EB26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5276" y="136525"/>
            <a:ext cx="1523999" cy="717345"/>
          </a:xfrm>
          <a:prstGeom prst="rect">
            <a:avLst/>
          </a:prstGeom>
        </p:spPr>
      </p:pic>
    </p:spTree>
    <p:extLst>
      <p:ext uri="{BB962C8B-B14F-4D97-AF65-F5344CB8AC3E}">
        <p14:creationId xmlns:p14="http://schemas.microsoft.com/office/powerpoint/2010/main" val="1268703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6E0628-FB36-BD34-9FE2-97E896AC4FC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5912D301-275B-FF6C-40F7-2E9B0CD333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80754F30-EF25-E3E3-BB1C-47025CFDEE9B}"/>
              </a:ext>
            </a:extLst>
          </p:cNvPr>
          <p:cNvSpPr>
            <a:spLocks noGrp="1"/>
          </p:cNvSpPr>
          <p:nvPr>
            <p:ph type="dt" sz="half" idx="10"/>
          </p:nvPr>
        </p:nvSpPr>
        <p:spPr/>
        <p:txBody>
          <a:bodyPr/>
          <a:lstStyle/>
          <a:p>
            <a:fld id="{0E9DCF6C-BC1F-457E-8C73-045A403582E6}" type="datetime1">
              <a:rPr lang="en-IN" smtClean="0"/>
              <a:t>22-06-2022</a:t>
            </a:fld>
            <a:endParaRPr lang="en-IN"/>
          </a:p>
        </p:txBody>
      </p:sp>
      <p:sp>
        <p:nvSpPr>
          <p:cNvPr id="5" name="Footer Placeholder 4">
            <a:extLst>
              <a:ext uri="{FF2B5EF4-FFF2-40B4-BE49-F238E27FC236}">
                <a16:creationId xmlns:a16="http://schemas.microsoft.com/office/drawing/2014/main" xmlns="" id="{367A5C90-C15D-39BC-189C-B04FF8FDA09C}"/>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xmlns="" id="{C168025F-FDA9-0B8F-AD5D-453E4F10037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832630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139D957-C999-1C16-1853-9A023AA6CEF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966E3950-F0D6-5D89-066D-0857231806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71CCAA96-007B-16EB-59B9-8466CF3A2B65}"/>
              </a:ext>
            </a:extLst>
          </p:cNvPr>
          <p:cNvSpPr>
            <a:spLocks noGrp="1"/>
          </p:cNvSpPr>
          <p:nvPr>
            <p:ph type="dt" sz="half" idx="10"/>
          </p:nvPr>
        </p:nvSpPr>
        <p:spPr/>
        <p:txBody>
          <a:bodyPr/>
          <a:lstStyle/>
          <a:p>
            <a:fld id="{FE1E070E-952C-41C9-9ABB-C56A7BE64D88}" type="datetime1">
              <a:rPr lang="en-IN" smtClean="0"/>
              <a:t>22-06-2022</a:t>
            </a:fld>
            <a:endParaRPr lang="en-IN"/>
          </a:p>
        </p:txBody>
      </p:sp>
      <p:sp>
        <p:nvSpPr>
          <p:cNvPr id="5" name="Footer Placeholder 4">
            <a:extLst>
              <a:ext uri="{FF2B5EF4-FFF2-40B4-BE49-F238E27FC236}">
                <a16:creationId xmlns:a16="http://schemas.microsoft.com/office/drawing/2014/main" xmlns="" id="{5B3D4BE2-2DF2-045A-8669-1F641EBCA970}"/>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xmlns="" id="{E255D12E-7ED4-76EF-2510-3424364F40F6}"/>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382111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CE716E-3B2D-E963-79E7-5EF7FA21144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73794634-ABC2-6BED-BF96-9B5559CE32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A95EF2B4-2DC2-6314-D99D-D61B5F64E224}"/>
              </a:ext>
            </a:extLst>
          </p:cNvPr>
          <p:cNvSpPr>
            <a:spLocks noGrp="1"/>
          </p:cNvSpPr>
          <p:nvPr>
            <p:ph type="dt" sz="half" idx="10"/>
          </p:nvPr>
        </p:nvSpPr>
        <p:spPr/>
        <p:txBody>
          <a:bodyPr/>
          <a:lstStyle/>
          <a:p>
            <a:fld id="{2CA2FBC0-878C-4FB7-8E1F-1D6F6FF7C223}" type="datetime1">
              <a:rPr lang="en-IN" smtClean="0"/>
              <a:t>22-06-2022</a:t>
            </a:fld>
            <a:endParaRPr lang="en-IN"/>
          </a:p>
        </p:txBody>
      </p:sp>
      <p:sp>
        <p:nvSpPr>
          <p:cNvPr id="5" name="Footer Placeholder 4">
            <a:extLst>
              <a:ext uri="{FF2B5EF4-FFF2-40B4-BE49-F238E27FC236}">
                <a16:creationId xmlns:a16="http://schemas.microsoft.com/office/drawing/2014/main" xmlns="" id="{C959C864-56F9-6F24-ACE2-6899436296E7}"/>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xmlns="" id="{E20218AD-0394-8E9F-0B97-7A979B03DEC1}"/>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786011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837D86-16D6-2081-9141-B69FF05CEE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xmlns="" id="{7AB4426C-57D7-F200-FA35-8E436A5D5F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82FE632E-3E25-D2A6-491C-E5592C333922}"/>
              </a:ext>
            </a:extLst>
          </p:cNvPr>
          <p:cNvSpPr>
            <a:spLocks noGrp="1"/>
          </p:cNvSpPr>
          <p:nvPr>
            <p:ph type="dt" sz="half" idx="10"/>
          </p:nvPr>
        </p:nvSpPr>
        <p:spPr/>
        <p:txBody>
          <a:bodyPr/>
          <a:lstStyle/>
          <a:p>
            <a:fld id="{CD685ADF-9D55-472F-A142-0A5A20BA4577}" type="datetime1">
              <a:rPr lang="en-IN" smtClean="0"/>
              <a:t>22-06-2022</a:t>
            </a:fld>
            <a:endParaRPr lang="en-IN"/>
          </a:p>
        </p:txBody>
      </p:sp>
      <p:sp>
        <p:nvSpPr>
          <p:cNvPr id="5" name="Footer Placeholder 4">
            <a:extLst>
              <a:ext uri="{FF2B5EF4-FFF2-40B4-BE49-F238E27FC236}">
                <a16:creationId xmlns:a16="http://schemas.microsoft.com/office/drawing/2014/main" xmlns="" id="{9868D8A7-1FEB-8F74-CC96-60F713D941D9}"/>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xmlns="" id="{00764CDB-61F8-D5A9-1F23-AD369A512602}"/>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430907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B8D318-BBB3-1ED4-702E-7B3E99D8461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3832F8E8-3ED1-3166-5784-09ACC24D9F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xmlns="" id="{760D193F-E080-1819-0001-EC324458CC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xmlns="" id="{8C319AC5-0DE1-5E65-1A58-599D06B824D5}"/>
              </a:ext>
            </a:extLst>
          </p:cNvPr>
          <p:cNvSpPr>
            <a:spLocks noGrp="1"/>
          </p:cNvSpPr>
          <p:nvPr>
            <p:ph type="dt" sz="half" idx="10"/>
          </p:nvPr>
        </p:nvSpPr>
        <p:spPr/>
        <p:txBody>
          <a:bodyPr/>
          <a:lstStyle/>
          <a:p>
            <a:fld id="{19B6A866-57B6-4C39-8809-FBA78A30FCC9}" type="datetime1">
              <a:rPr lang="en-IN" smtClean="0"/>
              <a:t>22-06-2022</a:t>
            </a:fld>
            <a:endParaRPr lang="en-IN"/>
          </a:p>
        </p:txBody>
      </p:sp>
      <p:sp>
        <p:nvSpPr>
          <p:cNvPr id="6" name="Footer Placeholder 5">
            <a:extLst>
              <a:ext uri="{FF2B5EF4-FFF2-40B4-BE49-F238E27FC236}">
                <a16:creationId xmlns:a16="http://schemas.microsoft.com/office/drawing/2014/main" xmlns="" id="{3B95DFD7-A0B2-3C6A-D7BA-B22A8C6829F4}"/>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xmlns="" id="{EDB4F3E3-D244-DE91-E177-93FD9910D81A}"/>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3252291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CDD731-E7C4-A269-BE92-C85C608373AD}"/>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025A0333-AA9A-DF4F-C57C-56BAA1F988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53AEBD8-A870-7FD7-F78A-B5EAACA47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xmlns="" id="{BC07F615-1CA8-AC3F-C4FE-FFF9F49AF4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A8811C04-731E-98E6-D3D9-0ACFEBE391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xmlns="" id="{9AC9A91A-EBEF-9BB2-B813-F1A9FBC746F3}"/>
              </a:ext>
            </a:extLst>
          </p:cNvPr>
          <p:cNvSpPr>
            <a:spLocks noGrp="1"/>
          </p:cNvSpPr>
          <p:nvPr>
            <p:ph type="dt" sz="half" idx="10"/>
          </p:nvPr>
        </p:nvSpPr>
        <p:spPr/>
        <p:txBody>
          <a:bodyPr/>
          <a:lstStyle/>
          <a:p>
            <a:fld id="{52B34237-4DA9-498D-81CC-7DEBFDE0146A}" type="datetime1">
              <a:rPr lang="en-IN" smtClean="0"/>
              <a:t>22-06-2022</a:t>
            </a:fld>
            <a:endParaRPr lang="en-IN"/>
          </a:p>
        </p:txBody>
      </p:sp>
      <p:sp>
        <p:nvSpPr>
          <p:cNvPr id="8" name="Footer Placeholder 7">
            <a:extLst>
              <a:ext uri="{FF2B5EF4-FFF2-40B4-BE49-F238E27FC236}">
                <a16:creationId xmlns:a16="http://schemas.microsoft.com/office/drawing/2014/main" xmlns="" id="{5356CC76-53AF-D09D-7090-C46C6BC2E385}"/>
              </a:ext>
            </a:extLst>
          </p:cNvPr>
          <p:cNvSpPr>
            <a:spLocks noGrp="1"/>
          </p:cNvSpPr>
          <p:nvPr>
            <p:ph type="ftr" sz="quarter" idx="11"/>
          </p:nvPr>
        </p:nvSpPr>
        <p:spPr/>
        <p:txBody>
          <a:bodyPr/>
          <a:lstStyle/>
          <a:p>
            <a:r>
              <a:rPr lang="en-US"/>
              <a:t>You are not allowed to add slides to this presentation</a:t>
            </a:r>
            <a:endParaRPr lang="en-IN"/>
          </a:p>
        </p:txBody>
      </p:sp>
      <p:sp>
        <p:nvSpPr>
          <p:cNvPr id="9" name="Slide Number Placeholder 8">
            <a:extLst>
              <a:ext uri="{FF2B5EF4-FFF2-40B4-BE49-F238E27FC236}">
                <a16:creationId xmlns:a16="http://schemas.microsoft.com/office/drawing/2014/main" xmlns="" id="{D1AEB7F1-3FD9-614A-DD77-0F4054D21FBF}"/>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278433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AEC571-DEF0-68A8-EA51-110C122C175B}"/>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xmlns="" id="{F0654D79-6E0A-9D35-0EBD-FB1ECA55D2D3}"/>
              </a:ext>
            </a:extLst>
          </p:cNvPr>
          <p:cNvSpPr>
            <a:spLocks noGrp="1"/>
          </p:cNvSpPr>
          <p:nvPr>
            <p:ph type="dt" sz="half" idx="10"/>
          </p:nvPr>
        </p:nvSpPr>
        <p:spPr/>
        <p:txBody>
          <a:bodyPr/>
          <a:lstStyle/>
          <a:p>
            <a:fld id="{03D29E31-0E2B-4B8B-A4CD-804F6A5D47A9}" type="datetime1">
              <a:rPr lang="en-IN" smtClean="0"/>
              <a:t>22-06-2022</a:t>
            </a:fld>
            <a:endParaRPr lang="en-IN"/>
          </a:p>
        </p:txBody>
      </p:sp>
      <p:sp>
        <p:nvSpPr>
          <p:cNvPr id="4" name="Footer Placeholder 3">
            <a:extLst>
              <a:ext uri="{FF2B5EF4-FFF2-40B4-BE49-F238E27FC236}">
                <a16:creationId xmlns:a16="http://schemas.microsoft.com/office/drawing/2014/main" xmlns="" id="{A434C3BC-2067-8919-8B3E-4092015A76DD}"/>
              </a:ext>
            </a:extLst>
          </p:cNvPr>
          <p:cNvSpPr>
            <a:spLocks noGrp="1"/>
          </p:cNvSpPr>
          <p:nvPr>
            <p:ph type="ftr" sz="quarter" idx="11"/>
          </p:nvPr>
        </p:nvSpPr>
        <p:spPr/>
        <p:txBody>
          <a:bodyPr/>
          <a:lstStyle/>
          <a:p>
            <a:r>
              <a:rPr lang="en-US"/>
              <a:t>You are not allowed to add slides to this presentation</a:t>
            </a:r>
            <a:endParaRPr lang="en-IN"/>
          </a:p>
        </p:txBody>
      </p:sp>
      <p:sp>
        <p:nvSpPr>
          <p:cNvPr id="5" name="Slide Number Placeholder 4">
            <a:extLst>
              <a:ext uri="{FF2B5EF4-FFF2-40B4-BE49-F238E27FC236}">
                <a16:creationId xmlns:a16="http://schemas.microsoft.com/office/drawing/2014/main" xmlns="" id="{CCEB87ED-C91F-42C9-2E08-5FC7E4892BE0}"/>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408817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C6467BF-AB2E-3DEF-67BB-BD30CABBCE82}"/>
              </a:ext>
            </a:extLst>
          </p:cNvPr>
          <p:cNvSpPr>
            <a:spLocks noGrp="1"/>
          </p:cNvSpPr>
          <p:nvPr>
            <p:ph type="dt" sz="half" idx="10"/>
          </p:nvPr>
        </p:nvSpPr>
        <p:spPr/>
        <p:txBody>
          <a:bodyPr/>
          <a:lstStyle/>
          <a:p>
            <a:fld id="{731C5607-A4BB-4D67-95B9-C9085ECC35A9}" type="datetime1">
              <a:rPr lang="en-IN" smtClean="0"/>
              <a:t>22-06-2022</a:t>
            </a:fld>
            <a:endParaRPr lang="en-IN"/>
          </a:p>
        </p:txBody>
      </p:sp>
      <p:sp>
        <p:nvSpPr>
          <p:cNvPr id="3" name="Footer Placeholder 2">
            <a:extLst>
              <a:ext uri="{FF2B5EF4-FFF2-40B4-BE49-F238E27FC236}">
                <a16:creationId xmlns:a16="http://schemas.microsoft.com/office/drawing/2014/main" xmlns="" id="{B6F09D29-4BFA-2AC9-ECDF-923DF9F3A342}"/>
              </a:ext>
            </a:extLst>
          </p:cNvPr>
          <p:cNvSpPr>
            <a:spLocks noGrp="1"/>
          </p:cNvSpPr>
          <p:nvPr>
            <p:ph type="ftr" sz="quarter" idx="11"/>
          </p:nvPr>
        </p:nvSpPr>
        <p:spPr/>
        <p:txBody>
          <a:bodyPr/>
          <a:lstStyle/>
          <a:p>
            <a:r>
              <a:rPr lang="en-US"/>
              <a:t>You are not allowed to add slides to this presentation</a:t>
            </a:r>
            <a:endParaRPr lang="en-IN"/>
          </a:p>
        </p:txBody>
      </p:sp>
      <p:sp>
        <p:nvSpPr>
          <p:cNvPr id="4" name="Slide Number Placeholder 3">
            <a:extLst>
              <a:ext uri="{FF2B5EF4-FFF2-40B4-BE49-F238E27FC236}">
                <a16:creationId xmlns:a16="http://schemas.microsoft.com/office/drawing/2014/main" xmlns="" id="{64BA3FC0-FAB4-106E-CBFC-20A7CD3900A6}"/>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750885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667C7E-D521-F661-1C58-D19B826A05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1351BD9D-2A21-680C-A275-4A3D85F04C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xmlns="" id="{CFC0A35F-23A3-07EE-6BAB-E164189CE5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6B0979A-120B-82A8-026D-4BE0C2466700}"/>
              </a:ext>
            </a:extLst>
          </p:cNvPr>
          <p:cNvSpPr>
            <a:spLocks noGrp="1"/>
          </p:cNvSpPr>
          <p:nvPr>
            <p:ph type="dt" sz="half" idx="10"/>
          </p:nvPr>
        </p:nvSpPr>
        <p:spPr/>
        <p:txBody>
          <a:bodyPr/>
          <a:lstStyle/>
          <a:p>
            <a:fld id="{C1C99E65-501E-4E79-B301-EC94E1C8867E}" type="datetime1">
              <a:rPr lang="en-IN" smtClean="0"/>
              <a:t>22-06-2022</a:t>
            </a:fld>
            <a:endParaRPr lang="en-IN"/>
          </a:p>
        </p:txBody>
      </p:sp>
      <p:sp>
        <p:nvSpPr>
          <p:cNvPr id="6" name="Footer Placeholder 5">
            <a:extLst>
              <a:ext uri="{FF2B5EF4-FFF2-40B4-BE49-F238E27FC236}">
                <a16:creationId xmlns:a16="http://schemas.microsoft.com/office/drawing/2014/main" xmlns="" id="{4AD45F37-3CB4-AE2D-2533-3877135BEEFF}"/>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xmlns="" id="{68D38491-67AF-16FC-0E0E-3D1128F1337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09494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F10D0E-376D-78FD-7FC8-983C680129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xmlns="" id="{53AD1C15-75FE-9ACA-314E-0ADC5BF18D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xmlns="" id="{A2765D50-FC72-AC28-0F4E-E904A7F179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C42FAAF-4A7B-5286-4106-E767F58BB2BC}"/>
              </a:ext>
            </a:extLst>
          </p:cNvPr>
          <p:cNvSpPr>
            <a:spLocks noGrp="1"/>
          </p:cNvSpPr>
          <p:nvPr>
            <p:ph type="dt" sz="half" idx="10"/>
          </p:nvPr>
        </p:nvSpPr>
        <p:spPr/>
        <p:txBody>
          <a:bodyPr/>
          <a:lstStyle/>
          <a:p>
            <a:fld id="{2751C047-BE12-4A43-A323-58AFB768CD35}" type="datetime1">
              <a:rPr lang="en-IN" smtClean="0"/>
              <a:t>22-06-2022</a:t>
            </a:fld>
            <a:endParaRPr lang="en-IN"/>
          </a:p>
        </p:txBody>
      </p:sp>
      <p:sp>
        <p:nvSpPr>
          <p:cNvPr id="6" name="Footer Placeholder 5">
            <a:extLst>
              <a:ext uri="{FF2B5EF4-FFF2-40B4-BE49-F238E27FC236}">
                <a16:creationId xmlns:a16="http://schemas.microsoft.com/office/drawing/2014/main" xmlns="" id="{E0E331BE-AD49-7317-E681-91E7744CEDF8}"/>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xmlns="" id="{7136059E-4898-883B-FD49-34EA78AE0659}"/>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496063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E3B505A-F512-A52E-E888-47C174A75D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48418E4A-8F52-4B39-2902-CB954C5F4F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33708D44-8BFC-15F0-F07E-C32BCCF653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2769F-3E27-4D36-A194-1A84EAEDBFA1}" type="datetime1">
              <a:rPr lang="en-IN" smtClean="0"/>
              <a:t>22-06-2022</a:t>
            </a:fld>
            <a:endParaRPr lang="en-IN"/>
          </a:p>
        </p:txBody>
      </p:sp>
      <p:sp>
        <p:nvSpPr>
          <p:cNvPr id="5" name="Footer Placeholder 4">
            <a:extLst>
              <a:ext uri="{FF2B5EF4-FFF2-40B4-BE49-F238E27FC236}">
                <a16:creationId xmlns:a16="http://schemas.microsoft.com/office/drawing/2014/main" xmlns="" id="{1C245A2C-4190-4E5A-5D38-07DF0B68BD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xmlns="" id="{354B15AD-CE55-F5B7-3AE1-4BE3BEF7D3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AD20E6-394B-4DF0-96A5-9647FF39C943}" type="slidenum">
              <a:rPr lang="en-IN" smtClean="0"/>
              <a:t>‹#›</a:t>
            </a:fld>
            <a:endParaRPr lang="en-IN"/>
          </a:p>
        </p:txBody>
      </p:sp>
    </p:spTree>
    <p:extLst>
      <p:ext uri="{BB962C8B-B14F-4D97-AF65-F5344CB8AC3E}">
        <p14:creationId xmlns:p14="http://schemas.microsoft.com/office/powerpoint/2010/main" val="4603303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image" Target="../media/image5.png"/><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chart" Target="../charts/chart4.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chart" Target="../charts/chart8.xml"/><Relationship Id="rId7" Type="http://schemas.openxmlformats.org/officeDocument/2006/relationships/image" Target="../media/image11.png"/><Relationship Id="rId2" Type="http://schemas.openxmlformats.org/officeDocument/2006/relationships/chart" Target="../charts/chart7.xml"/><Relationship Id="rId1" Type="http://schemas.openxmlformats.org/officeDocument/2006/relationships/slideLayout" Target="../slideLayouts/slideLayout2.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chart" Target="../charts/chart9.xml"/><Relationship Id="rId9"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3.xml"/><Relationship Id="rId7" Type="http://schemas.openxmlformats.org/officeDocument/2006/relationships/image" Target="../media/image1.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4.xml"/><Relationship Id="rId7" Type="http://schemas.openxmlformats.org/officeDocument/2006/relationships/image" Target="../media/image1.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hyperlink" Target="https://leadx.org/articles/the-ultimate-guide-to-the-disc-assessment-and-personality-test/" TargetMode="External"/><Relationship Id="rId2" Type="http://schemas.openxmlformats.org/officeDocument/2006/relationships/hyperlink" Target="https://www.thomas.co/resources/type/hr-blog/advantages-psychometric-testing-recruitment"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5.xml"/><Relationship Id="rId7" Type="http://schemas.openxmlformats.org/officeDocument/2006/relationships/image" Target="../media/image1.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image" Target="../media/image5.png"/><Relationship Id="rId7"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10.wmf"/><Relationship Id="rId5" Type="http://schemas.openxmlformats.org/officeDocument/2006/relationships/image" Target="../media/image8.png"/><Relationship Id="rId10" Type="http://schemas.openxmlformats.org/officeDocument/2006/relationships/package" Target="../embeddings/Microsoft_Word_Document2.docx"/><Relationship Id="rId4" Type="http://schemas.openxmlformats.org/officeDocument/2006/relationships/image" Target="../media/image1.png"/><Relationship Id="rId9"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6AD20E6-394B-4DF0-96A5-9647FF39C943}" type="slidenum">
              <a:rPr lang="en-IN" smtClean="0"/>
              <a:t>1</a:t>
            </a:fld>
            <a:endParaRPr lang="en-IN"/>
          </a:p>
        </p:txBody>
      </p:sp>
      <p:pic>
        <p:nvPicPr>
          <p:cNvPr id="6150" name="Picture 6" descr="Benefits of psychometric testing for assessing candidates - CareerGuid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615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574" y="2390775"/>
            <a:ext cx="4829175"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a:extLst>
              <a:ext uri="{FF2B5EF4-FFF2-40B4-BE49-F238E27FC236}">
                <a16:creationId xmlns:a16="http://schemas.microsoft.com/office/drawing/2014/main" xmlns="" id="{1277AF6F-8FC6-4FF2-A9F7-67E5610B9732}"/>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33363" y="199378"/>
            <a:ext cx="1039921" cy="489490"/>
          </a:xfrm>
          <a:prstGeom prst="rect">
            <a:avLst/>
          </a:prstGeom>
        </p:spPr>
      </p:pic>
      <p:pic>
        <p:nvPicPr>
          <p:cNvPr id="13" name="Picture 2" descr="Artemis Hospitals: Best Hospital in Gurgaon, Delhi">
            <a:extLst>
              <a:ext uri="{FF2B5EF4-FFF2-40B4-BE49-F238E27FC236}">
                <a16:creationId xmlns:a16="http://schemas.microsoft.com/office/drawing/2014/main" xmlns="" id="{CBAB9A1E-A980-4CA9-AA9F-F709FAC49660}"/>
              </a:ext>
            </a:extLst>
          </p:cNvPr>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10439399" y="113652"/>
            <a:ext cx="1578767" cy="657820"/>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xmlns="" id="{6189BD04-9EFD-5298-48E0-BBFFD10429A7}"/>
              </a:ext>
            </a:extLst>
          </p:cNvPr>
          <p:cNvSpPr txBox="1">
            <a:spLocks/>
          </p:cNvSpPr>
          <p:nvPr/>
        </p:nvSpPr>
        <p:spPr>
          <a:xfrm>
            <a:off x="257364" y="1352549"/>
            <a:ext cx="6572062" cy="28289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sz="3200" b="1" dirty="0" smtClean="0">
                <a:solidFill>
                  <a:srgbClr val="62BFC6"/>
                </a:solidFill>
                <a:latin typeface="Times New Roman" panose="02020603050405020304" pitchFamily="18" charset="0"/>
                <a:cs typeface="Times New Roman" panose="02020603050405020304" pitchFamily="18" charset="0"/>
              </a:rPr>
              <a:t>To implement and assess the effectiveness of </a:t>
            </a:r>
          </a:p>
          <a:p>
            <a:pPr algn="ctr"/>
            <a:r>
              <a:rPr lang="en-IN" sz="3200" b="1" dirty="0" smtClean="0">
                <a:solidFill>
                  <a:srgbClr val="62BFC6"/>
                </a:solidFill>
                <a:latin typeface="Times New Roman" panose="02020603050405020304" pitchFamily="18" charset="0"/>
                <a:cs typeface="Times New Roman" panose="02020603050405020304" pitchFamily="18" charset="0"/>
              </a:rPr>
              <a:t>Psychometric Assessment </a:t>
            </a:r>
          </a:p>
          <a:p>
            <a:pPr algn="ctr"/>
            <a:r>
              <a:rPr lang="en-IN" sz="3200" b="1" dirty="0" smtClean="0">
                <a:solidFill>
                  <a:srgbClr val="62BFC6"/>
                </a:solidFill>
                <a:latin typeface="Times New Roman" panose="02020603050405020304" pitchFamily="18" charset="0"/>
                <a:cs typeface="Times New Roman" panose="02020603050405020304" pitchFamily="18" charset="0"/>
              </a:rPr>
              <a:t>as a part of Talent Acquisition Process at Artemis Hospitals, </a:t>
            </a:r>
            <a:r>
              <a:rPr lang="en-IN" sz="3200" b="1" dirty="0" err="1" smtClean="0">
                <a:solidFill>
                  <a:srgbClr val="62BFC6"/>
                </a:solidFill>
                <a:latin typeface="Times New Roman" panose="02020603050405020304" pitchFamily="18" charset="0"/>
                <a:cs typeface="Times New Roman" panose="02020603050405020304" pitchFamily="18" charset="0"/>
              </a:rPr>
              <a:t>Gurugram</a:t>
            </a:r>
            <a:endParaRPr lang="en-IN" sz="3200" b="1" dirty="0">
              <a:solidFill>
                <a:srgbClr val="62BFC6"/>
              </a:solidFill>
              <a:latin typeface="Times New Roman" panose="02020603050405020304" pitchFamily="18" charset="0"/>
              <a:cs typeface="Times New Roman" panose="02020603050405020304" pitchFamily="18" charset="0"/>
            </a:endParaRPr>
          </a:p>
        </p:txBody>
      </p:sp>
      <p:sp>
        <p:nvSpPr>
          <p:cNvPr id="15" name="Subtitle 2">
            <a:extLst>
              <a:ext uri="{FF2B5EF4-FFF2-40B4-BE49-F238E27FC236}">
                <a16:creationId xmlns:a16="http://schemas.microsoft.com/office/drawing/2014/main" xmlns="" id="{7673AE62-677A-E7A9-D759-F10B648DEED4}"/>
              </a:ext>
            </a:extLst>
          </p:cNvPr>
          <p:cNvSpPr txBox="1">
            <a:spLocks/>
          </p:cNvSpPr>
          <p:nvPr/>
        </p:nvSpPr>
        <p:spPr>
          <a:xfrm>
            <a:off x="885825" y="4525963"/>
            <a:ext cx="5429250" cy="19986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IN" sz="2400" b="1" dirty="0" err="1" smtClean="0">
                <a:solidFill>
                  <a:schemeClr val="bg1"/>
                </a:solidFill>
                <a:latin typeface="Times New Roman" panose="02020603050405020304" pitchFamily="18" charset="0"/>
                <a:cs typeface="Times New Roman" panose="02020603050405020304" pitchFamily="18" charset="0"/>
              </a:rPr>
              <a:t>Dr.</a:t>
            </a:r>
            <a:r>
              <a:rPr lang="en-IN" sz="2400" b="1" dirty="0" smtClean="0">
                <a:solidFill>
                  <a:schemeClr val="bg1"/>
                </a:solidFill>
                <a:latin typeface="Times New Roman" panose="02020603050405020304" pitchFamily="18" charset="0"/>
                <a:cs typeface="Times New Roman" panose="02020603050405020304" pitchFamily="18" charset="0"/>
              </a:rPr>
              <a:t> </a:t>
            </a:r>
            <a:r>
              <a:rPr lang="en-IN" sz="2400" b="1" dirty="0" err="1" smtClean="0">
                <a:solidFill>
                  <a:schemeClr val="bg1"/>
                </a:solidFill>
                <a:latin typeface="Times New Roman" panose="02020603050405020304" pitchFamily="18" charset="0"/>
                <a:cs typeface="Times New Roman" panose="02020603050405020304" pitchFamily="18" charset="0"/>
              </a:rPr>
              <a:t>Simranjeet</a:t>
            </a:r>
            <a:r>
              <a:rPr lang="en-IN" sz="2400" b="1" dirty="0" smtClean="0">
                <a:solidFill>
                  <a:schemeClr val="bg1"/>
                </a:solidFill>
                <a:latin typeface="Times New Roman" panose="02020603050405020304" pitchFamily="18" charset="0"/>
                <a:cs typeface="Times New Roman" panose="02020603050405020304" pitchFamily="18" charset="0"/>
              </a:rPr>
              <a:t> </a:t>
            </a:r>
            <a:r>
              <a:rPr lang="en-IN" sz="2400" b="1" dirty="0" err="1" smtClean="0">
                <a:solidFill>
                  <a:schemeClr val="bg1"/>
                </a:solidFill>
                <a:latin typeface="Times New Roman" panose="02020603050405020304" pitchFamily="18" charset="0"/>
                <a:cs typeface="Times New Roman" panose="02020603050405020304" pitchFamily="18" charset="0"/>
              </a:rPr>
              <a:t>Kaur</a:t>
            </a:r>
            <a:endParaRPr lang="en-IN" sz="2400" dirty="0" smtClean="0">
              <a:solidFill>
                <a:schemeClr val="bg1"/>
              </a:solidFill>
              <a:latin typeface="Times New Roman" panose="02020603050405020304" pitchFamily="18" charset="0"/>
              <a:cs typeface="Times New Roman" panose="02020603050405020304" pitchFamily="18" charset="0"/>
            </a:endParaRPr>
          </a:p>
          <a:p>
            <a:pPr marL="0" indent="0" algn="ctr">
              <a:buNone/>
            </a:pPr>
            <a:r>
              <a:rPr lang="en-IN" sz="2400" dirty="0" smtClean="0">
                <a:solidFill>
                  <a:schemeClr val="bg1"/>
                </a:solidFill>
                <a:latin typeface="Times New Roman" panose="02020603050405020304" pitchFamily="18" charset="0"/>
                <a:cs typeface="Times New Roman" panose="02020603050405020304" pitchFamily="18" charset="0"/>
              </a:rPr>
              <a:t>Under the guidance of</a:t>
            </a:r>
          </a:p>
          <a:p>
            <a:pPr marL="0" indent="0" algn="ctr">
              <a:buNone/>
            </a:pPr>
            <a:r>
              <a:rPr lang="en-IN" sz="2400" b="1" dirty="0" err="1" smtClean="0">
                <a:solidFill>
                  <a:schemeClr val="bg1"/>
                </a:solidFill>
                <a:latin typeface="Times New Roman" panose="02020603050405020304" pitchFamily="18" charset="0"/>
                <a:cs typeface="Times New Roman" panose="02020603050405020304" pitchFamily="18" charset="0"/>
              </a:rPr>
              <a:t>Dr.</a:t>
            </a:r>
            <a:r>
              <a:rPr lang="en-IN" sz="2400" b="1" dirty="0" smtClean="0">
                <a:solidFill>
                  <a:schemeClr val="bg1"/>
                </a:solidFill>
                <a:latin typeface="Times New Roman" panose="02020603050405020304" pitchFamily="18" charset="0"/>
                <a:cs typeface="Times New Roman" panose="02020603050405020304" pitchFamily="18" charset="0"/>
              </a:rPr>
              <a:t> </a:t>
            </a:r>
            <a:r>
              <a:rPr lang="en-IN" sz="2400" b="1" dirty="0" err="1" smtClean="0">
                <a:solidFill>
                  <a:schemeClr val="bg1"/>
                </a:solidFill>
                <a:latin typeface="Times New Roman" panose="02020603050405020304" pitchFamily="18" charset="0"/>
                <a:cs typeface="Times New Roman" panose="02020603050405020304" pitchFamily="18" charset="0"/>
              </a:rPr>
              <a:t>Nishikant</a:t>
            </a:r>
            <a:r>
              <a:rPr lang="en-IN" sz="2400" b="1" dirty="0" smtClean="0">
                <a:solidFill>
                  <a:schemeClr val="bg1"/>
                </a:solidFill>
                <a:latin typeface="Times New Roman" panose="02020603050405020304" pitchFamily="18" charset="0"/>
                <a:cs typeface="Times New Roman" panose="02020603050405020304" pitchFamily="18" charset="0"/>
              </a:rPr>
              <a:t> </a:t>
            </a:r>
            <a:r>
              <a:rPr lang="en-IN" sz="2400" b="1" dirty="0" err="1" smtClean="0">
                <a:solidFill>
                  <a:schemeClr val="bg1"/>
                </a:solidFill>
                <a:latin typeface="Times New Roman" panose="02020603050405020304" pitchFamily="18" charset="0"/>
                <a:cs typeface="Times New Roman" panose="02020603050405020304" pitchFamily="18" charset="0"/>
              </a:rPr>
              <a:t>Bele</a:t>
            </a:r>
            <a:endParaRPr lang="en-IN" sz="2400" b="1" dirty="0" smtClean="0">
              <a:solidFill>
                <a:schemeClr val="bg1"/>
              </a:solidFill>
              <a:latin typeface="Times New Roman" panose="02020603050405020304" pitchFamily="18" charset="0"/>
              <a:cs typeface="Times New Roman" panose="02020603050405020304" pitchFamily="18" charset="0"/>
            </a:endParaRPr>
          </a:p>
          <a:p>
            <a:pPr marL="0" indent="0" algn="ctr">
              <a:buNone/>
            </a:pPr>
            <a:r>
              <a:rPr lang="en-IN" sz="2400" dirty="0" smtClean="0">
                <a:solidFill>
                  <a:schemeClr val="bg1"/>
                </a:solidFill>
                <a:latin typeface="Times New Roman" panose="02020603050405020304" pitchFamily="18" charset="0"/>
                <a:cs typeface="Times New Roman" panose="02020603050405020304" pitchFamily="18" charset="0"/>
              </a:rPr>
              <a:t>IIHMR Delhi</a:t>
            </a:r>
            <a:endParaRPr lang="en-IN"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53625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3E1AFC-9CD1-08C8-0F87-3A71E5733E59}"/>
              </a:ext>
            </a:extLst>
          </p:cNvPr>
          <p:cNvSpPr>
            <a:spLocks noGrp="1"/>
          </p:cNvSpPr>
          <p:nvPr>
            <p:ph type="title"/>
          </p:nvPr>
        </p:nvSpPr>
        <p:spPr>
          <a:xfrm>
            <a:off x="838200" y="-169127"/>
            <a:ext cx="10515600" cy="1325563"/>
          </a:xfrm>
        </p:spPr>
        <p:txBody>
          <a:bodyPr/>
          <a:lstStyle/>
          <a:p>
            <a:pPr algn="ctr"/>
            <a:r>
              <a:rPr lang="en-IN" b="1" dirty="0">
                <a:latin typeface="Times New Roman" panose="02020603050405020304" pitchFamily="18" charset="0"/>
                <a:cs typeface="Times New Roman" panose="02020603050405020304" pitchFamily="18" charset="0"/>
              </a:rPr>
              <a:t>Results (1/3)</a:t>
            </a:r>
          </a:p>
        </p:txBody>
      </p:sp>
      <p:sp>
        <p:nvSpPr>
          <p:cNvPr id="4" name="Slide Number Placeholder 3">
            <a:extLst>
              <a:ext uri="{FF2B5EF4-FFF2-40B4-BE49-F238E27FC236}">
                <a16:creationId xmlns:a16="http://schemas.microsoft.com/office/drawing/2014/main" xmlns="" id="{6849D843-D489-0698-8F13-E18D7AC34CCE}"/>
              </a:ext>
            </a:extLst>
          </p:cNvPr>
          <p:cNvSpPr>
            <a:spLocks noGrp="1"/>
          </p:cNvSpPr>
          <p:nvPr>
            <p:ph type="sldNum" sz="quarter" idx="12"/>
          </p:nvPr>
        </p:nvSpPr>
        <p:spPr/>
        <p:txBody>
          <a:bodyPr/>
          <a:lstStyle/>
          <a:p>
            <a:fld id="{26AD20E6-394B-4DF0-96A5-9647FF39C943}" type="slidenum">
              <a:rPr lang="en-IN" smtClean="0"/>
              <a:t>10</a:t>
            </a:fld>
            <a:endParaRPr lang="en-IN"/>
          </a:p>
        </p:txBody>
      </p:sp>
      <p:graphicFrame>
        <p:nvGraphicFramePr>
          <p:cNvPr id="8" name="Chart 7">
            <a:extLst>
              <a:ext uri="{FF2B5EF4-FFF2-40B4-BE49-F238E27FC236}">
                <a16:creationId xmlns:a16="http://schemas.microsoft.com/office/drawing/2014/main" xmlns="" id="{227DD54A-DD02-4388-A124-4A448C4AF08A}"/>
              </a:ext>
            </a:extLst>
          </p:cNvPr>
          <p:cNvGraphicFramePr/>
          <p:nvPr>
            <p:extLst>
              <p:ext uri="{D42A27DB-BD31-4B8C-83A1-F6EECF244321}">
                <p14:modId xmlns:p14="http://schemas.microsoft.com/office/powerpoint/2010/main" val="1039564227"/>
              </p:ext>
            </p:extLst>
          </p:nvPr>
        </p:nvGraphicFramePr>
        <p:xfrm>
          <a:off x="93919" y="1257604"/>
          <a:ext cx="6038041" cy="2079928"/>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xmlns="" id="{0FDE722E-EFD3-41FD-97CC-15CFC90E8D0A}"/>
              </a:ext>
            </a:extLst>
          </p:cNvPr>
          <p:cNvSpPr txBox="1"/>
          <p:nvPr/>
        </p:nvSpPr>
        <p:spPr>
          <a:xfrm>
            <a:off x="-1712" y="3233658"/>
            <a:ext cx="6097712" cy="357534"/>
          </a:xfrm>
          <a:prstGeom prst="rect">
            <a:avLst/>
          </a:prstGeom>
          <a:noFill/>
        </p:spPr>
        <p:txBody>
          <a:bodyPr wrap="square">
            <a:spAutoFit/>
          </a:bodyPr>
          <a:lstStyle/>
          <a:p>
            <a:pPr marL="0" marR="0" algn="ctr">
              <a:lnSpc>
                <a:spcPct val="115000"/>
              </a:lnSpc>
              <a:spcBef>
                <a:spcPts val="0"/>
              </a:spcBef>
              <a:spcAft>
                <a:spcPts val="1000"/>
              </a:spcAft>
              <a:tabLst>
                <a:tab pos="571500" algn="l"/>
              </a:tabLst>
            </a:pPr>
            <a:r>
              <a:rPr lang="en-US" sz="1600" i="1" dirty="0">
                <a:solidFill>
                  <a:srgbClr val="4472C4"/>
                </a:solidFill>
                <a:effectLst/>
                <a:latin typeface="Times New Roman" panose="02020603050405020304" pitchFamily="18" charset="0"/>
                <a:ea typeface="Calibri" panose="020F0502020204030204" pitchFamily="34" charset="0"/>
                <a:cs typeface="Times New Roman" panose="02020603050405020304" pitchFamily="18" charset="0"/>
              </a:rPr>
              <a:t>Average score of employees with Top 2 ratings.</a:t>
            </a:r>
            <a:endParaRPr lang="en-US" sz="20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4" name="Chart 13">
            <a:extLst>
              <a:ext uri="{FF2B5EF4-FFF2-40B4-BE49-F238E27FC236}">
                <a16:creationId xmlns:a16="http://schemas.microsoft.com/office/drawing/2014/main" xmlns="" id="{1FE2C588-8CFD-4BEC-9F69-AF74D271BDF6}"/>
              </a:ext>
            </a:extLst>
          </p:cNvPr>
          <p:cNvGraphicFramePr/>
          <p:nvPr>
            <p:extLst>
              <p:ext uri="{D42A27DB-BD31-4B8C-83A1-F6EECF244321}">
                <p14:modId xmlns:p14="http://schemas.microsoft.com/office/powerpoint/2010/main" val="668487840"/>
              </p:ext>
            </p:extLst>
          </p:nvPr>
        </p:nvGraphicFramePr>
        <p:xfrm>
          <a:off x="6454242" y="1205835"/>
          <a:ext cx="5448391" cy="2184400"/>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a:extLst>
              <a:ext uri="{FF2B5EF4-FFF2-40B4-BE49-F238E27FC236}">
                <a16:creationId xmlns:a16="http://schemas.microsoft.com/office/drawing/2014/main" xmlns="" id="{1B411DA9-10BE-4799-8981-667138D20B31}"/>
              </a:ext>
            </a:extLst>
          </p:cNvPr>
          <p:cNvSpPr txBox="1"/>
          <p:nvPr/>
        </p:nvSpPr>
        <p:spPr>
          <a:xfrm>
            <a:off x="6094288" y="3243358"/>
            <a:ext cx="6097712" cy="357534"/>
          </a:xfrm>
          <a:prstGeom prst="rect">
            <a:avLst/>
          </a:prstGeom>
          <a:noFill/>
        </p:spPr>
        <p:txBody>
          <a:bodyPr wrap="square">
            <a:spAutoFit/>
          </a:bodyPr>
          <a:lstStyle/>
          <a:p>
            <a:pPr marL="0" marR="0" algn="ctr">
              <a:lnSpc>
                <a:spcPct val="115000"/>
              </a:lnSpc>
              <a:spcBef>
                <a:spcPts val="0"/>
              </a:spcBef>
              <a:spcAft>
                <a:spcPts val="1000"/>
              </a:spcAft>
            </a:pPr>
            <a:r>
              <a:rPr lang="en-US" sz="1600" i="1" dirty="0">
                <a:solidFill>
                  <a:srgbClr val="4472C4"/>
                </a:solidFill>
                <a:effectLst/>
                <a:latin typeface="Times New Roman" panose="02020603050405020304" pitchFamily="18" charset="0"/>
                <a:ea typeface="Calibri" panose="020F0502020204030204" pitchFamily="34" charset="0"/>
                <a:cs typeface="Times New Roman" panose="02020603050405020304" pitchFamily="18" charset="0"/>
              </a:rPr>
              <a:t>Median Score of Employees with Top 2 Ratings.</a:t>
            </a:r>
            <a:endParaRPr lang="en-US" sz="20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7" name="Chart 16">
            <a:extLst>
              <a:ext uri="{FF2B5EF4-FFF2-40B4-BE49-F238E27FC236}">
                <a16:creationId xmlns:a16="http://schemas.microsoft.com/office/drawing/2014/main" xmlns="" id="{8894929D-0287-4E44-BBB3-A3DF86AED302}"/>
              </a:ext>
            </a:extLst>
          </p:cNvPr>
          <p:cNvGraphicFramePr/>
          <p:nvPr>
            <p:extLst>
              <p:ext uri="{D42A27DB-BD31-4B8C-83A1-F6EECF244321}">
                <p14:modId xmlns:p14="http://schemas.microsoft.com/office/powerpoint/2010/main" val="900647172"/>
              </p:ext>
            </p:extLst>
          </p:nvPr>
        </p:nvGraphicFramePr>
        <p:xfrm>
          <a:off x="56867" y="3869019"/>
          <a:ext cx="6037421" cy="2204720"/>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Box 18">
            <a:extLst>
              <a:ext uri="{FF2B5EF4-FFF2-40B4-BE49-F238E27FC236}">
                <a16:creationId xmlns:a16="http://schemas.microsoft.com/office/drawing/2014/main" xmlns="" id="{F03DF162-BF9C-4A83-83A6-21B21105D594}"/>
              </a:ext>
            </a:extLst>
          </p:cNvPr>
          <p:cNvSpPr txBox="1"/>
          <p:nvPr/>
        </p:nvSpPr>
        <p:spPr>
          <a:xfrm>
            <a:off x="170122" y="6073739"/>
            <a:ext cx="6097712" cy="658642"/>
          </a:xfrm>
          <a:prstGeom prst="rect">
            <a:avLst/>
          </a:prstGeom>
          <a:noFill/>
        </p:spPr>
        <p:txBody>
          <a:bodyPr wrap="square">
            <a:spAutoFit/>
          </a:bodyPr>
          <a:lstStyle/>
          <a:p>
            <a:pPr marL="0" marR="0" algn="ctr">
              <a:lnSpc>
                <a:spcPct val="115000"/>
              </a:lnSpc>
              <a:spcBef>
                <a:spcPts val="0"/>
              </a:spcBef>
              <a:spcAft>
                <a:spcPts val="1000"/>
              </a:spcAft>
            </a:pPr>
            <a:r>
              <a:rPr lang="en-US" sz="1600" i="1" dirty="0">
                <a:solidFill>
                  <a:srgbClr val="4472C4"/>
                </a:solidFill>
                <a:effectLst/>
                <a:latin typeface="Times New Roman" panose="02020603050405020304" pitchFamily="18" charset="0"/>
                <a:ea typeface="Calibri" panose="020F0502020204030204" pitchFamily="34" charset="0"/>
                <a:cs typeface="Times New Roman" panose="02020603050405020304" pitchFamily="18" charset="0"/>
              </a:rPr>
              <a:t>Average score of New Joinee’s at Artemis Hospitals effective </a:t>
            </a:r>
            <a:br>
              <a:rPr lang="en-US" sz="1600" i="1" dirty="0">
                <a:solidFill>
                  <a:srgbClr val="4472C4"/>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1600" i="1" dirty="0" smtClean="0">
                <a:solidFill>
                  <a:srgbClr val="4472C4"/>
                </a:solidFill>
                <a:effectLst/>
                <a:latin typeface="Times New Roman" panose="02020603050405020304" pitchFamily="18" charset="0"/>
                <a:ea typeface="Calibri" panose="020F0502020204030204" pitchFamily="34" charset="0"/>
                <a:cs typeface="Times New Roman" panose="02020603050405020304" pitchFamily="18" charset="0"/>
              </a:rPr>
              <a:t>1</a:t>
            </a:r>
            <a:r>
              <a:rPr lang="en-US" sz="1600" i="1" baseline="30000" dirty="0" smtClean="0">
                <a:solidFill>
                  <a:srgbClr val="4472C4"/>
                </a:solidFill>
                <a:latin typeface="Times New Roman" panose="02020603050405020304" pitchFamily="18" charset="0"/>
                <a:ea typeface="Calibri" panose="020F0502020204030204" pitchFamily="34" charset="0"/>
                <a:cs typeface="Times New Roman" panose="02020603050405020304" pitchFamily="18" charset="0"/>
              </a:rPr>
              <a:t>st</a:t>
            </a:r>
            <a:r>
              <a:rPr lang="en-US" sz="1600" i="1" dirty="0" smtClean="0">
                <a:solidFill>
                  <a:srgbClr val="4472C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a:solidFill>
                  <a:srgbClr val="4472C4"/>
                </a:solidFill>
                <a:effectLst/>
                <a:latin typeface="Times New Roman" panose="02020603050405020304" pitchFamily="18" charset="0"/>
                <a:ea typeface="Calibri" panose="020F0502020204030204" pitchFamily="34" charset="0"/>
                <a:cs typeface="Times New Roman" panose="02020603050405020304" pitchFamily="18" charset="0"/>
              </a:rPr>
              <a:t>June 2022</a:t>
            </a:r>
            <a:endParaRPr lang="en-US" sz="20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0" name="Chart 19">
            <a:extLst>
              <a:ext uri="{FF2B5EF4-FFF2-40B4-BE49-F238E27FC236}">
                <a16:creationId xmlns:a16="http://schemas.microsoft.com/office/drawing/2014/main" xmlns="" id="{8ED96BD2-6B3A-42DD-A539-20923B7A0C1B}"/>
              </a:ext>
            </a:extLst>
          </p:cNvPr>
          <p:cNvGraphicFramePr/>
          <p:nvPr>
            <p:extLst>
              <p:ext uri="{D42A27DB-BD31-4B8C-83A1-F6EECF244321}">
                <p14:modId xmlns:p14="http://schemas.microsoft.com/office/powerpoint/2010/main" val="2961644439"/>
              </p:ext>
            </p:extLst>
          </p:nvPr>
        </p:nvGraphicFramePr>
        <p:xfrm>
          <a:off x="6267834" y="3854414"/>
          <a:ext cx="5924166" cy="2219325"/>
        </p:xfrm>
        <a:graphic>
          <a:graphicData uri="http://schemas.openxmlformats.org/drawingml/2006/chart">
            <c:chart xmlns:c="http://schemas.openxmlformats.org/drawingml/2006/chart" xmlns:r="http://schemas.openxmlformats.org/officeDocument/2006/relationships" r:id="rId5"/>
          </a:graphicData>
        </a:graphic>
      </p:graphicFrame>
      <p:sp>
        <p:nvSpPr>
          <p:cNvPr id="22" name="TextBox 21">
            <a:extLst>
              <a:ext uri="{FF2B5EF4-FFF2-40B4-BE49-F238E27FC236}">
                <a16:creationId xmlns:a16="http://schemas.microsoft.com/office/drawing/2014/main" xmlns="" id="{290C7705-F4E5-444A-8339-9296555C4747}"/>
              </a:ext>
            </a:extLst>
          </p:cNvPr>
          <p:cNvSpPr txBox="1"/>
          <p:nvPr/>
        </p:nvSpPr>
        <p:spPr>
          <a:xfrm>
            <a:off x="6575144" y="6036006"/>
            <a:ext cx="5559989" cy="640688"/>
          </a:xfrm>
          <a:prstGeom prst="rect">
            <a:avLst/>
          </a:prstGeom>
          <a:noFill/>
        </p:spPr>
        <p:txBody>
          <a:bodyPr wrap="square">
            <a:spAutoFit/>
          </a:bodyPr>
          <a:lstStyle/>
          <a:p>
            <a:pPr marL="0" marR="0" algn="ctr">
              <a:lnSpc>
                <a:spcPct val="115000"/>
              </a:lnSpc>
              <a:spcBef>
                <a:spcPts val="0"/>
              </a:spcBef>
              <a:spcAft>
                <a:spcPts val="1000"/>
              </a:spcAft>
            </a:pPr>
            <a:r>
              <a:rPr lang="en-US" sz="1600" i="1" dirty="0">
                <a:solidFill>
                  <a:srgbClr val="4472C4"/>
                </a:solidFill>
                <a:effectLst/>
                <a:latin typeface="Times New Roman" panose="02020603050405020304" pitchFamily="18" charset="0"/>
                <a:ea typeface="Calibri" panose="020F0502020204030204" pitchFamily="34" charset="0"/>
                <a:cs typeface="Times New Roman" panose="02020603050405020304" pitchFamily="18" charset="0"/>
              </a:rPr>
              <a:t>Median score of New Joinee’s at Artemis Hospitals effective </a:t>
            </a:r>
            <a:r>
              <a:rPr lang="en-US" sz="1600" i="1" dirty="0">
                <a:solidFill>
                  <a:srgbClr val="4472C4"/>
                </a:solidFill>
                <a:latin typeface="Times New Roman" panose="02020603050405020304" pitchFamily="18" charset="0"/>
                <a:ea typeface="Calibri" panose="020F0502020204030204" pitchFamily="34" charset="0"/>
                <a:cs typeface="Times New Roman" panose="02020603050405020304" pitchFamily="18" charset="0"/>
              </a:rPr>
              <a:t/>
            </a:r>
            <a:br>
              <a:rPr lang="en-US" sz="1600" i="1" dirty="0">
                <a:solidFill>
                  <a:srgbClr val="4472C4"/>
                </a:solidFill>
                <a:latin typeface="Times New Roman" panose="02020603050405020304" pitchFamily="18" charset="0"/>
                <a:ea typeface="Calibri" panose="020F0502020204030204" pitchFamily="34" charset="0"/>
                <a:cs typeface="Times New Roman" panose="02020603050405020304" pitchFamily="18" charset="0"/>
              </a:rPr>
            </a:br>
            <a:r>
              <a:rPr lang="en-US" sz="1600" i="1" dirty="0" smtClean="0">
                <a:solidFill>
                  <a:srgbClr val="4472C4"/>
                </a:solidFill>
                <a:effectLst/>
                <a:latin typeface="Times New Roman" panose="02020603050405020304" pitchFamily="18" charset="0"/>
                <a:ea typeface="Calibri" panose="020F0502020204030204" pitchFamily="34" charset="0"/>
                <a:cs typeface="Times New Roman" panose="02020603050405020304" pitchFamily="18" charset="0"/>
              </a:rPr>
              <a:t>1</a:t>
            </a:r>
            <a:r>
              <a:rPr lang="en-US" sz="1600" i="1" baseline="30000" dirty="0" smtClean="0">
                <a:solidFill>
                  <a:srgbClr val="4472C4"/>
                </a:solidFill>
                <a:effectLst/>
                <a:latin typeface="Times New Roman" panose="02020603050405020304" pitchFamily="18" charset="0"/>
                <a:ea typeface="Calibri" panose="020F0502020204030204" pitchFamily="34" charset="0"/>
                <a:cs typeface="Times New Roman" panose="02020603050405020304" pitchFamily="18" charset="0"/>
              </a:rPr>
              <a:t>st</a:t>
            </a:r>
            <a:r>
              <a:rPr lang="en-US" sz="1600" i="1" dirty="0" smtClean="0">
                <a:solidFill>
                  <a:srgbClr val="4472C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a:solidFill>
                  <a:srgbClr val="4472C4"/>
                </a:solidFill>
                <a:effectLst/>
                <a:latin typeface="Times New Roman" panose="02020603050405020304" pitchFamily="18" charset="0"/>
                <a:ea typeface="Calibri" panose="020F0502020204030204" pitchFamily="34" charset="0"/>
                <a:cs typeface="Times New Roman" panose="02020603050405020304" pitchFamily="18" charset="0"/>
              </a:rPr>
              <a:t>June 2022</a:t>
            </a:r>
            <a:endParaRPr lang="en-US" sz="20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4" name="Straight Connector 23">
            <a:extLst>
              <a:ext uri="{FF2B5EF4-FFF2-40B4-BE49-F238E27FC236}">
                <a16:creationId xmlns:a16="http://schemas.microsoft.com/office/drawing/2014/main" xmlns="" id="{481C39C4-D888-4886-9718-F68C3AD7D37A}"/>
              </a:ext>
            </a:extLst>
          </p:cNvPr>
          <p:cNvCxnSpPr>
            <a:cxnSpLocks/>
          </p:cNvCxnSpPr>
          <p:nvPr/>
        </p:nvCxnSpPr>
        <p:spPr>
          <a:xfrm flipH="1">
            <a:off x="6131960" y="1059621"/>
            <a:ext cx="20628" cy="510726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72DE6496-75A4-4C7D-8D69-0EC3CF176EE0}"/>
              </a:ext>
            </a:extLst>
          </p:cNvPr>
          <p:cNvCxnSpPr/>
          <p:nvPr/>
        </p:nvCxnSpPr>
        <p:spPr>
          <a:xfrm flipV="1">
            <a:off x="838200" y="3643757"/>
            <a:ext cx="11064433" cy="2908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xmlns="" id="{1277AF6F-8FC6-4FF2-A9F7-67E5610B97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7163" y="113652"/>
            <a:ext cx="1441581" cy="678551"/>
          </a:xfrm>
          <a:prstGeom prst="rect">
            <a:avLst/>
          </a:prstGeom>
        </p:spPr>
      </p:pic>
      <p:pic>
        <p:nvPicPr>
          <p:cNvPr id="25" name="Picture 2" descr="Artemis Hospitals: Best Hospital in Gurgaon, Delhi">
            <a:extLst>
              <a:ext uri="{FF2B5EF4-FFF2-40B4-BE49-F238E27FC236}">
                <a16:creationId xmlns:a16="http://schemas.microsoft.com/office/drawing/2014/main" xmlns="" id="{CBAB9A1E-A980-4CA9-AA9F-F709FAC4966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68615" y="113652"/>
            <a:ext cx="2349552" cy="978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3306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Graphic spid="17" grpId="0">
        <p:bldAsOne/>
      </p:bldGraphic>
      <p:bldGraphic spid="20"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152510F1-C90F-1644-E1E6-E6F7AEB43F1B}"/>
              </a:ext>
            </a:extLst>
          </p:cNvPr>
          <p:cNvSpPr>
            <a:spLocks noGrp="1"/>
          </p:cNvSpPr>
          <p:nvPr>
            <p:ph type="sldNum" sz="quarter" idx="12"/>
          </p:nvPr>
        </p:nvSpPr>
        <p:spPr/>
        <p:txBody>
          <a:bodyPr/>
          <a:lstStyle/>
          <a:p>
            <a:fld id="{26AD20E6-394B-4DF0-96A5-9647FF39C943}" type="slidenum">
              <a:rPr lang="en-IN" smtClean="0"/>
              <a:t>11</a:t>
            </a:fld>
            <a:endParaRPr lang="en-IN"/>
          </a:p>
        </p:txBody>
      </p:sp>
      <p:sp>
        <p:nvSpPr>
          <p:cNvPr id="9" name="Title 1">
            <a:extLst>
              <a:ext uri="{FF2B5EF4-FFF2-40B4-BE49-F238E27FC236}">
                <a16:creationId xmlns:a16="http://schemas.microsoft.com/office/drawing/2014/main" xmlns="" id="{4B8114F5-99D0-4E91-8B84-4A5EC6A4A277}"/>
              </a:ext>
            </a:extLst>
          </p:cNvPr>
          <p:cNvSpPr>
            <a:spLocks noGrp="1"/>
          </p:cNvSpPr>
          <p:nvPr>
            <p:ph type="title"/>
          </p:nvPr>
        </p:nvSpPr>
        <p:spPr>
          <a:xfrm>
            <a:off x="838200" y="-169127"/>
            <a:ext cx="10515600" cy="1325563"/>
          </a:xfrm>
        </p:spPr>
        <p:txBody>
          <a:bodyPr/>
          <a:lstStyle/>
          <a:p>
            <a:pPr algn="ctr"/>
            <a:r>
              <a:rPr lang="en-IN" b="1" dirty="0">
                <a:latin typeface="Times New Roman" panose="02020603050405020304" pitchFamily="18" charset="0"/>
                <a:cs typeface="Times New Roman" panose="02020603050405020304" pitchFamily="18" charset="0"/>
              </a:rPr>
              <a:t>Results (2/3)</a:t>
            </a:r>
          </a:p>
        </p:txBody>
      </p:sp>
      <p:graphicFrame>
        <p:nvGraphicFramePr>
          <p:cNvPr id="12" name="Chart 11">
            <a:extLst>
              <a:ext uri="{FF2B5EF4-FFF2-40B4-BE49-F238E27FC236}">
                <a16:creationId xmlns:a16="http://schemas.microsoft.com/office/drawing/2014/main" xmlns="" id="{1B02A3C6-83F0-45BA-AFFC-2EAB9CC237CA}"/>
              </a:ext>
            </a:extLst>
          </p:cNvPr>
          <p:cNvGraphicFramePr/>
          <p:nvPr/>
        </p:nvGraphicFramePr>
        <p:xfrm>
          <a:off x="228431" y="1555752"/>
          <a:ext cx="5608837" cy="461204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a:extLst>
              <a:ext uri="{FF2B5EF4-FFF2-40B4-BE49-F238E27FC236}">
                <a16:creationId xmlns:a16="http://schemas.microsoft.com/office/drawing/2014/main" xmlns="" id="{31FAC4FE-882E-4E6D-B5A2-6039528262FB}"/>
              </a:ext>
            </a:extLst>
          </p:cNvPr>
          <p:cNvGraphicFramePr/>
          <p:nvPr>
            <p:extLst>
              <p:ext uri="{D42A27DB-BD31-4B8C-83A1-F6EECF244321}">
                <p14:modId xmlns:p14="http://schemas.microsoft.com/office/powerpoint/2010/main" val="1658827656"/>
              </p:ext>
            </p:extLst>
          </p:nvPr>
        </p:nvGraphicFramePr>
        <p:xfrm>
          <a:off x="5963865" y="1156436"/>
          <a:ext cx="6000791" cy="4802984"/>
        </p:xfrm>
        <a:graphic>
          <a:graphicData uri="http://schemas.openxmlformats.org/drawingml/2006/chart">
            <c:chart xmlns:c="http://schemas.openxmlformats.org/drawingml/2006/chart" xmlns:r="http://schemas.openxmlformats.org/officeDocument/2006/relationships" r:id="rId3"/>
          </a:graphicData>
        </a:graphic>
      </p:graphicFrame>
      <p:cxnSp>
        <p:nvCxnSpPr>
          <p:cNvPr id="14" name="Straight Connector 13">
            <a:extLst>
              <a:ext uri="{FF2B5EF4-FFF2-40B4-BE49-F238E27FC236}">
                <a16:creationId xmlns:a16="http://schemas.microsoft.com/office/drawing/2014/main" xmlns="" id="{F2785198-A261-4AFA-83DD-FCC495A70E27}"/>
              </a:ext>
            </a:extLst>
          </p:cNvPr>
          <p:cNvCxnSpPr>
            <a:cxnSpLocks/>
          </p:cNvCxnSpPr>
          <p:nvPr/>
        </p:nvCxnSpPr>
        <p:spPr>
          <a:xfrm flipH="1">
            <a:off x="6131960" y="1059621"/>
            <a:ext cx="20628" cy="510726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xmlns="" id="{2CE3DD35-5801-4B5D-B01A-8324153674D9}"/>
              </a:ext>
            </a:extLst>
          </p:cNvPr>
          <p:cNvSpPr txBox="1"/>
          <p:nvPr/>
        </p:nvSpPr>
        <p:spPr>
          <a:xfrm>
            <a:off x="170122" y="5701564"/>
            <a:ext cx="6097772" cy="646331"/>
          </a:xfrm>
          <a:prstGeom prst="rect">
            <a:avLst/>
          </a:prstGeom>
          <a:noFill/>
        </p:spPr>
        <p:txBody>
          <a:bodyPr wrap="square">
            <a:spAutoFit/>
          </a:bodyPr>
          <a:lstStyle/>
          <a:p>
            <a:pPr algn="ctr"/>
            <a:r>
              <a:rPr lang="en-US" sz="1800" i="1" dirty="0">
                <a:effectLst/>
                <a:latin typeface="Times New Roman" panose="02020603050405020304" pitchFamily="18" charset="0"/>
                <a:ea typeface="Calibri" panose="020F0502020204030204" pitchFamily="34" charset="0"/>
              </a:rPr>
              <a:t>Comparison of </a:t>
            </a:r>
            <a:r>
              <a:rPr lang="en-US" sz="1800" b="1" i="1" dirty="0">
                <a:effectLst/>
                <a:latin typeface="Times New Roman" panose="02020603050405020304" pitchFamily="18" charset="0"/>
                <a:ea typeface="Calibri" panose="020F0502020204030204" pitchFamily="34" charset="0"/>
              </a:rPr>
              <a:t>Average Score</a:t>
            </a:r>
            <a:r>
              <a:rPr lang="en-US" sz="1800" i="1" dirty="0">
                <a:effectLst/>
                <a:latin typeface="Times New Roman" panose="02020603050405020304" pitchFamily="18" charset="0"/>
                <a:ea typeface="Calibri" panose="020F0502020204030204" pitchFamily="34" charset="0"/>
              </a:rPr>
              <a:t> of Employees with Top 2 rating with that of New </a:t>
            </a:r>
            <a:r>
              <a:rPr lang="en-US" sz="1800" i="1" dirty="0" err="1">
                <a:effectLst/>
                <a:latin typeface="Times New Roman" panose="02020603050405020304" pitchFamily="18" charset="0"/>
                <a:ea typeface="Calibri" panose="020F0502020204030204" pitchFamily="34" charset="0"/>
              </a:rPr>
              <a:t>joiness’s</a:t>
            </a:r>
            <a:endParaRPr lang="en-US" dirty="0"/>
          </a:p>
        </p:txBody>
      </p:sp>
      <p:sp>
        <p:nvSpPr>
          <p:cNvPr id="17" name="TextBox 16">
            <a:extLst>
              <a:ext uri="{FF2B5EF4-FFF2-40B4-BE49-F238E27FC236}">
                <a16:creationId xmlns:a16="http://schemas.microsoft.com/office/drawing/2014/main" xmlns="" id="{9A3E64A9-F97E-4236-9C87-DEDEE4CBE381}"/>
              </a:ext>
            </a:extLst>
          </p:cNvPr>
          <p:cNvSpPr txBox="1"/>
          <p:nvPr/>
        </p:nvSpPr>
        <p:spPr>
          <a:xfrm>
            <a:off x="6067389" y="5701563"/>
            <a:ext cx="6097772" cy="646331"/>
          </a:xfrm>
          <a:prstGeom prst="rect">
            <a:avLst/>
          </a:prstGeom>
          <a:noFill/>
        </p:spPr>
        <p:txBody>
          <a:bodyPr wrap="square">
            <a:spAutoFit/>
          </a:bodyPr>
          <a:lstStyle/>
          <a:p>
            <a:pPr algn="ctr"/>
            <a:r>
              <a:rPr lang="en-US" sz="1800" i="1" dirty="0">
                <a:effectLst/>
                <a:latin typeface="Times New Roman" panose="02020603050405020304" pitchFamily="18" charset="0"/>
                <a:ea typeface="Calibri" panose="020F0502020204030204" pitchFamily="34" charset="0"/>
              </a:rPr>
              <a:t>Comparison of </a:t>
            </a:r>
            <a:r>
              <a:rPr lang="en-US" b="1" i="1" dirty="0">
                <a:latin typeface="Times New Roman" panose="02020603050405020304" pitchFamily="18" charset="0"/>
                <a:ea typeface="Calibri" panose="020F0502020204030204" pitchFamily="34" charset="0"/>
              </a:rPr>
              <a:t>Median</a:t>
            </a:r>
            <a:r>
              <a:rPr lang="en-US" sz="1800" b="1" i="1" dirty="0">
                <a:effectLst/>
                <a:latin typeface="Times New Roman" panose="02020603050405020304" pitchFamily="18" charset="0"/>
                <a:ea typeface="Calibri" panose="020F0502020204030204" pitchFamily="34" charset="0"/>
              </a:rPr>
              <a:t> Score </a:t>
            </a:r>
            <a:r>
              <a:rPr lang="en-US" sz="1800" i="1" dirty="0">
                <a:effectLst/>
                <a:latin typeface="Times New Roman" panose="02020603050405020304" pitchFamily="18" charset="0"/>
                <a:ea typeface="Calibri" panose="020F0502020204030204" pitchFamily="34" charset="0"/>
              </a:rPr>
              <a:t>of Employees with Top 2 rating with that of New </a:t>
            </a:r>
            <a:r>
              <a:rPr lang="en-US" sz="1800" i="1" dirty="0" err="1">
                <a:effectLst/>
                <a:latin typeface="Times New Roman" panose="02020603050405020304" pitchFamily="18" charset="0"/>
                <a:ea typeface="Calibri" panose="020F0502020204030204" pitchFamily="34" charset="0"/>
              </a:rPr>
              <a:t>joiness’s</a:t>
            </a:r>
            <a:endParaRPr lang="en-US" dirty="0"/>
          </a:p>
        </p:txBody>
      </p:sp>
      <p:pic>
        <p:nvPicPr>
          <p:cNvPr id="15" name="Picture 14">
            <a:extLst>
              <a:ext uri="{FF2B5EF4-FFF2-40B4-BE49-F238E27FC236}">
                <a16:creationId xmlns:a16="http://schemas.microsoft.com/office/drawing/2014/main" xmlns="" id="{1277AF6F-8FC6-4FF2-A9F7-67E5610B97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163" y="113652"/>
            <a:ext cx="1441581" cy="678551"/>
          </a:xfrm>
          <a:prstGeom prst="rect">
            <a:avLst/>
          </a:prstGeom>
        </p:spPr>
      </p:pic>
      <p:pic>
        <p:nvPicPr>
          <p:cNvPr id="18" name="Picture 2" descr="Artemis Hospitals: Best Hospital in Gurgaon, Delhi">
            <a:extLst>
              <a:ext uri="{FF2B5EF4-FFF2-40B4-BE49-F238E27FC236}">
                <a16:creationId xmlns:a16="http://schemas.microsoft.com/office/drawing/2014/main" xmlns="" id="{CBAB9A1E-A980-4CA9-AA9F-F709FAC496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68615" y="113652"/>
            <a:ext cx="2349552" cy="978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69616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152510F1-C90F-1644-E1E6-E6F7AEB43F1B}"/>
              </a:ext>
            </a:extLst>
          </p:cNvPr>
          <p:cNvSpPr>
            <a:spLocks noGrp="1"/>
          </p:cNvSpPr>
          <p:nvPr>
            <p:ph type="sldNum" sz="quarter" idx="12"/>
          </p:nvPr>
        </p:nvSpPr>
        <p:spPr/>
        <p:txBody>
          <a:bodyPr/>
          <a:lstStyle/>
          <a:p>
            <a:fld id="{26AD20E6-394B-4DF0-96A5-9647FF39C943}" type="slidenum">
              <a:rPr lang="en-IN" smtClean="0"/>
              <a:t>12</a:t>
            </a:fld>
            <a:endParaRPr lang="en-IN"/>
          </a:p>
        </p:txBody>
      </p:sp>
      <p:sp>
        <p:nvSpPr>
          <p:cNvPr id="9" name="Title 1">
            <a:extLst>
              <a:ext uri="{FF2B5EF4-FFF2-40B4-BE49-F238E27FC236}">
                <a16:creationId xmlns:a16="http://schemas.microsoft.com/office/drawing/2014/main" xmlns="" id="{4B8114F5-99D0-4E91-8B84-4A5EC6A4A277}"/>
              </a:ext>
            </a:extLst>
          </p:cNvPr>
          <p:cNvSpPr>
            <a:spLocks noGrp="1"/>
          </p:cNvSpPr>
          <p:nvPr>
            <p:ph type="title"/>
          </p:nvPr>
        </p:nvSpPr>
        <p:spPr>
          <a:xfrm>
            <a:off x="838200" y="-169127"/>
            <a:ext cx="10515600" cy="1325563"/>
          </a:xfrm>
        </p:spPr>
        <p:txBody>
          <a:bodyPr/>
          <a:lstStyle/>
          <a:p>
            <a:pPr algn="ctr"/>
            <a:r>
              <a:rPr lang="en-IN" b="1" dirty="0">
                <a:latin typeface="Times New Roman" panose="02020603050405020304" pitchFamily="18" charset="0"/>
                <a:cs typeface="Times New Roman" panose="02020603050405020304" pitchFamily="18" charset="0"/>
              </a:rPr>
              <a:t>Results (3/3)</a:t>
            </a:r>
          </a:p>
        </p:txBody>
      </p:sp>
      <p:graphicFrame>
        <p:nvGraphicFramePr>
          <p:cNvPr id="18" name="Chart 17">
            <a:extLst>
              <a:ext uri="{FF2B5EF4-FFF2-40B4-BE49-F238E27FC236}">
                <a16:creationId xmlns:a16="http://schemas.microsoft.com/office/drawing/2014/main" xmlns="" id="{F1DB3B0D-3EAE-41CA-8F53-1D246892850E}"/>
              </a:ext>
            </a:extLst>
          </p:cNvPr>
          <p:cNvGraphicFramePr/>
          <p:nvPr>
            <p:extLst>
              <p:ext uri="{D42A27DB-BD31-4B8C-83A1-F6EECF244321}">
                <p14:modId xmlns:p14="http://schemas.microsoft.com/office/powerpoint/2010/main" val="513579055"/>
              </p:ext>
            </p:extLst>
          </p:nvPr>
        </p:nvGraphicFramePr>
        <p:xfrm>
          <a:off x="168343" y="1205835"/>
          <a:ext cx="4212265" cy="2401570"/>
        </p:xfrm>
        <a:graphic>
          <a:graphicData uri="http://schemas.openxmlformats.org/drawingml/2006/chart">
            <c:chart xmlns:c="http://schemas.openxmlformats.org/drawingml/2006/chart" xmlns:r="http://schemas.openxmlformats.org/officeDocument/2006/relationships" r:id="rId2"/>
          </a:graphicData>
        </a:graphic>
      </p:graphicFrame>
      <p:sp>
        <p:nvSpPr>
          <p:cNvPr id="20" name="TextBox 19">
            <a:extLst>
              <a:ext uri="{FF2B5EF4-FFF2-40B4-BE49-F238E27FC236}">
                <a16:creationId xmlns:a16="http://schemas.microsoft.com/office/drawing/2014/main" xmlns="" id="{0B8AB116-9D73-4BDB-AB27-E23AB7ED8015}"/>
              </a:ext>
            </a:extLst>
          </p:cNvPr>
          <p:cNvSpPr txBox="1"/>
          <p:nvPr/>
        </p:nvSpPr>
        <p:spPr>
          <a:xfrm>
            <a:off x="671047" y="3586325"/>
            <a:ext cx="3138376" cy="338554"/>
          </a:xfrm>
          <a:prstGeom prst="rect">
            <a:avLst/>
          </a:prstGeom>
          <a:noFill/>
        </p:spPr>
        <p:txBody>
          <a:bodyPr wrap="square">
            <a:spAutoFit/>
          </a:bodyPr>
          <a:lstStyle/>
          <a:p>
            <a:pPr algn="ctr"/>
            <a:r>
              <a:rPr lang="en-US" sz="1600" i="1" dirty="0">
                <a:effectLst/>
                <a:latin typeface="Times New Roman" panose="02020603050405020304" pitchFamily="18" charset="0"/>
                <a:ea typeface="Calibri" panose="020F0502020204030204" pitchFamily="34" charset="0"/>
              </a:rPr>
              <a:t>Extraversion</a:t>
            </a:r>
            <a:endParaRPr lang="en-US" sz="1600" dirty="0"/>
          </a:p>
        </p:txBody>
      </p:sp>
      <p:graphicFrame>
        <p:nvGraphicFramePr>
          <p:cNvPr id="21" name="Chart 20">
            <a:extLst>
              <a:ext uri="{FF2B5EF4-FFF2-40B4-BE49-F238E27FC236}">
                <a16:creationId xmlns:a16="http://schemas.microsoft.com/office/drawing/2014/main" xmlns="" id="{0E8A7FB3-FEE1-4923-8BCC-2AE3F23CDFBD}"/>
              </a:ext>
            </a:extLst>
          </p:cNvPr>
          <p:cNvGraphicFramePr/>
          <p:nvPr>
            <p:extLst>
              <p:ext uri="{D42A27DB-BD31-4B8C-83A1-F6EECF244321}">
                <p14:modId xmlns:p14="http://schemas.microsoft.com/office/powerpoint/2010/main" val="2742489959"/>
              </p:ext>
            </p:extLst>
          </p:nvPr>
        </p:nvGraphicFramePr>
        <p:xfrm>
          <a:off x="4433782" y="1255234"/>
          <a:ext cx="3976576" cy="24015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Chart 21">
            <a:extLst>
              <a:ext uri="{FF2B5EF4-FFF2-40B4-BE49-F238E27FC236}">
                <a16:creationId xmlns:a16="http://schemas.microsoft.com/office/drawing/2014/main" xmlns="" id="{D0B4FDE6-B740-492E-91B0-2E98CCD65EC9}"/>
              </a:ext>
            </a:extLst>
          </p:cNvPr>
          <p:cNvGraphicFramePr/>
          <p:nvPr>
            <p:extLst>
              <p:ext uri="{D42A27DB-BD31-4B8C-83A1-F6EECF244321}">
                <p14:modId xmlns:p14="http://schemas.microsoft.com/office/powerpoint/2010/main" val="1043352372"/>
              </p:ext>
            </p:extLst>
          </p:nvPr>
        </p:nvGraphicFramePr>
        <p:xfrm>
          <a:off x="8484795" y="1255234"/>
          <a:ext cx="3417837" cy="246107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3" name="Chart 22">
            <a:extLst>
              <a:ext uri="{FF2B5EF4-FFF2-40B4-BE49-F238E27FC236}">
                <a16:creationId xmlns:a16="http://schemas.microsoft.com/office/drawing/2014/main" xmlns="" id="{63AC10B3-4056-4A53-B6D9-DD8A15E9F8AC}"/>
              </a:ext>
            </a:extLst>
          </p:cNvPr>
          <p:cNvGraphicFramePr/>
          <p:nvPr>
            <p:extLst>
              <p:ext uri="{D42A27DB-BD31-4B8C-83A1-F6EECF244321}">
                <p14:modId xmlns:p14="http://schemas.microsoft.com/office/powerpoint/2010/main" val="124585876"/>
              </p:ext>
            </p:extLst>
          </p:nvPr>
        </p:nvGraphicFramePr>
        <p:xfrm>
          <a:off x="1910998" y="4273575"/>
          <a:ext cx="3976576" cy="207395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4" name="Chart 23">
            <a:extLst>
              <a:ext uri="{FF2B5EF4-FFF2-40B4-BE49-F238E27FC236}">
                <a16:creationId xmlns:a16="http://schemas.microsoft.com/office/drawing/2014/main" xmlns="" id="{538C87E9-B541-43C6-BA1D-E35DD7FB0255}"/>
              </a:ext>
            </a:extLst>
          </p:cNvPr>
          <p:cNvGraphicFramePr/>
          <p:nvPr>
            <p:extLst>
              <p:ext uri="{D42A27DB-BD31-4B8C-83A1-F6EECF244321}">
                <p14:modId xmlns:p14="http://schemas.microsoft.com/office/powerpoint/2010/main" val="2486908672"/>
              </p:ext>
            </p:extLst>
          </p:nvPr>
        </p:nvGraphicFramePr>
        <p:xfrm>
          <a:off x="6304429" y="4173530"/>
          <a:ext cx="4051684" cy="2073954"/>
        </p:xfrm>
        <a:graphic>
          <a:graphicData uri="http://schemas.openxmlformats.org/drawingml/2006/chart">
            <c:chart xmlns:c="http://schemas.openxmlformats.org/drawingml/2006/chart" xmlns:r="http://schemas.openxmlformats.org/officeDocument/2006/relationships" r:id="rId6"/>
          </a:graphicData>
        </a:graphic>
      </p:graphicFrame>
      <p:sp>
        <p:nvSpPr>
          <p:cNvPr id="25" name="TextBox 24">
            <a:extLst>
              <a:ext uri="{FF2B5EF4-FFF2-40B4-BE49-F238E27FC236}">
                <a16:creationId xmlns:a16="http://schemas.microsoft.com/office/drawing/2014/main" xmlns="" id="{FF13C973-484B-47FA-9462-6423F1A99137}"/>
              </a:ext>
            </a:extLst>
          </p:cNvPr>
          <p:cNvSpPr txBox="1"/>
          <p:nvPr/>
        </p:nvSpPr>
        <p:spPr>
          <a:xfrm>
            <a:off x="4735241" y="3586325"/>
            <a:ext cx="3138376" cy="338554"/>
          </a:xfrm>
          <a:prstGeom prst="rect">
            <a:avLst/>
          </a:prstGeom>
          <a:noFill/>
        </p:spPr>
        <p:txBody>
          <a:bodyPr wrap="square">
            <a:spAutoFit/>
          </a:bodyPr>
          <a:lstStyle/>
          <a:p>
            <a:pPr algn="ctr"/>
            <a:r>
              <a:rPr lang="en-US" sz="1600" i="1" dirty="0">
                <a:effectLst/>
                <a:latin typeface="Times New Roman" panose="02020603050405020304" pitchFamily="18" charset="0"/>
                <a:ea typeface="Calibri" panose="020F0502020204030204" pitchFamily="34" charset="0"/>
              </a:rPr>
              <a:t>Agreeableness</a:t>
            </a:r>
            <a:endParaRPr lang="en-US" sz="1600" dirty="0"/>
          </a:p>
        </p:txBody>
      </p:sp>
      <p:sp>
        <p:nvSpPr>
          <p:cNvPr id="26" name="TextBox 25">
            <a:extLst>
              <a:ext uri="{FF2B5EF4-FFF2-40B4-BE49-F238E27FC236}">
                <a16:creationId xmlns:a16="http://schemas.microsoft.com/office/drawing/2014/main" xmlns="" id="{2773377E-9E61-4CF1-8B53-B4907E592053}"/>
              </a:ext>
            </a:extLst>
          </p:cNvPr>
          <p:cNvSpPr txBox="1"/>
          <p:nvPr/>
        </p:nvSpPr>
        <p:spPr>
          <a:xfrm>
            <a:off x="8610600" y="3587246"/>
            <a:ext cx="3138376" cy="338554"/>
          </a:xfrm>
          <a:prstGeom prst="rect">
            <a:avLst/>
          </a:prstGeom>
          <a:noFill/>
        </p:spPr>
        <p:txBody>
          <a:bodyPr wrap="square">
            <a:spAutoFit/>
          </a:bodyPr>
          <a:lstStyle/>
          <a:p>
            <a:pPr algn="ctr"/>
            <a:r>
              <a:rPr lang="en-US" sz="1600" i="1" dirty="0">
                <a:effectLst/>
                <a:latin typeface="Times New Roman" panose="02020603050405020304" pitchFamily="18" charset="0"/>
                <a:ea typeface="Calibri" panose="020F0502020204030204" pitchFamily="34" charset="0"/>
              </a:rPr>
              <a:t>Conscientiousness</a:t>
            </a:r>
            <a:endParaRPr lang="en-US" sz="1600" dirty="0"/>
          </a:p>
        </p:txBody>
      </p:sp>
      <p:sp>
        <p:nvSpPr>
          <p:cNvPr id="27" name="TextBox 26">
            <a:extLst>
              <a:ext uri="{FF2B5EF4-FFF2-40B4-BE49-F238E27FC236}">
                <a16:creationId xmlns:a16="http://schemas.microsoft.com/office/drawing/2014/main" xmlns="" id="{30EDA056-A298-4915-A9AA-5347C83C098B}"/>
              </a:ext>
            </a:extLst>
          </p:cNvPr>
          <p:cNvSpPr txBox="1"/>
          <p:nvPr/>
        </p:nvSpPr>
        <p:spPr>
          <a:xfrm>
            <a:off x="2330098" y="6347529"/>
            <a:ext cx="3138376" cy="338554"/>
          </a:xfrm>
          <a:prstGeom prst="rect">
            <a:avLst/>
          </a:prstGeom>
          <a:noFill/>
        </p:spPr>
        <p:txBody>
          <a:bodyPr wrap="square">
            <a:spAutoFit/>
          </a:bodyPr>
          <a:lstStyle/>
          <a:p>
            <a:pPr algn="ctr"/>
            <a:r>
              <a:rPr lang="en-US" sz="1600" i="1" dirty="0">
                <a:effectLst/>
                <a:latin typeface="Times New Roman" panose="02020603050405020304" pitchFamily="18" charset="0"/>
                <a:ea typeface="Calibri" panose="020F0502020204030204" pitchFamily="34" charset="0"/>
              </a:rPr>
              <a:t>Neuroticism</a:t>
            </a:r>
            <a:endParaRPr lang="en-US" sz="1600" dirty="0"/>
          </a:p>
        </p:txBody>
      </p:sp>
      <p:sp>
        <p:nvSpPr>
          <p:cNvPr id="28" name="TextBox 27">
            <a:extLst>
              <a:ext uri="{FF2B5EF4-FFF2-40B4-BE49-F238E27FC236}">
                <a16:creationId xmlns:a16="http://schemas.microsoft.com/office/drawing/2014/main" xmlns="" id="{CE1C3CC8-0DDA-461F-A31B-AAB1694BA539}"/>
              </a:ext>
            </a:extLst>
          </p:cNvPr>
          <p:cNvSpPr txBox="1"/>
          <p:nvPr/>
        </p:nvSpPr>
        <p:spPr>
          <a:xfrm>
            <a:off x="6761083" y="6319768"/>
            <a:ext cx="3138376" cy="338554"/>
          </a:xfrm>
          <a:prstGeom prst="rect">
            <a:avLst/>
          </a:prstGeom>
          <a:noFill/>
        </p:spPr>
        <p:txBody>
          <a:bodyPr wrap="square">
            <a:spAutoFit/>
          </a:bodyPr>
          <a:lstStyle/>
          <a:p>
            <a:pPr algn="ctr"/>
            <a:r>
              <a:rPr lang="en-US" sz="1600" i="1" dirty="0">
                <a:effectLst/>
                <a:latin typeface="Times New Roman" panose="02020603050405020304" pitchFamily="18" charset="0"/>
                <a:ea typeface="Calibri" panose="020F0502020204030204" pitchFamily="34" charset="0"/>
              </a:rPr>
              <a:t>Openness to Experience</a:t>
            </a:r>
            <a:endParaRPr lang="en-US" sz="1600" dirty="0"/>
          </a:p>
        </p:txBody>
      </p:sp>
      <p:cxnSp>
        <p:nvCxnSpPr>
          <p:cNvPr id="29" name="Straight Connector 28">
            <a:extLst>
              <a:ext uri="{FF2B5EF4-FFF2-40B4-BE49-F238E27FC236}">
                <a16:creationId xmlns:a16="http://schemas.microsoft.com/office/drawing/2014/main" xmlns="" id="{8A0C5B3D-1C8E-4EF6-8A9A-9E1C70293E74}"/>
              </a:ext>
            </a:extLst>
          </p:cNvPr>
          <p:cNvCxnSpPr/>
          <p:nvPr/>
        </p:nvCxnSpPr>
        <p:spPr>
          <a:xfrm flipV="1">
            <a:off x="772212" y="4033745"/>
            <a:ext cx="11064433" cy="2908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75697B00-B9BD-4A22-B938-DA203CAF3E59}"/>
              </a:ext>
            </a:extLst>
          </p:cNvPr>
          <p:cNvCxnSpPr/>
          <p:nvPr/>
        </p:nvCxnSpPr>
        <p:spPr>
          <a:xfrm>
            <a:off x="4380608" y="1216468"/>
            <a:ext cx="0" cy="28279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40F74796-1724-467F-9D45-BA1C74A5DDF5}"/>
              </a:ext>
            </a:extLst>
          </p:cNvPr>
          <p:cNvCxnSpPr/>
          <p:nvPr/>
        </p:nvCxnSpPr>
        <p:spPr>
          <a:xfrm>
            <a:off x="8360738" y="1205835"/>
            <a:ext cx="0" cy="28279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49D2CB0C-B22F-4474-B607-5F10ADB28172}"/>
              </a:ext>
            </a:extLst>
          </p:cNvPr>
          <p:cNvCxnSpPr>
            <a:cxnSpLocks/>
          </p:cNvCxnSpPr>
          <p:nvPr/>
        </p:nvCxnSpPr>
        <p:spPr>
          <a:xfrm>
            <a:off x="6099538" y="4056985"/>
            <a:ext cx="0" cy="266449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37" name="Picture 36">
            <a:extLst>
              <a:ext uri="{FF2B5EF4-FFF2-40B4-BE49-F238E27FC236}">
                <a16:creationId xmlns:a16="http://schemas.microsoft.com/office/drawing/2014/main" xmlns="" id="{6330C6A8-AF68-4CBD-B344-1AAC8C19A929}"/>
              </a:ext>
            </a:extLst>
          </p:cNvPr>
          <p:cNvPicPr>
            <a:picLocks noChangeAspect="1"/>
          </p:cNvPicPr>
          <p:nvPr/>
        </p:nvPicPr>
        <p:blipFill>
          <a:blip r:embed="rId7"/>
          <a:stretch>
            <a:fillRect/>
          </a:stretch>
        </p:blipFill>
        <p:spPr>
          <a:xfrm>
            <a:off x="237719" y="5812102"/>
            <a:ext cx="1085850" cy="609600"/>
          </a:xfrm>
          <a:prstGeom prst="rect">
            <a:avLst/>
          </a:prstGeom>
        </p:spPr>
      </p:pic>
      <p:pic>
        <p:nvPicPr>
          <p:cNvPr id="30" name="Picture 29">
            <a:extLst>
              <a:ext uri="{FF2B5EF4-FFF2-40B4-BE49-F238E27FC236}">
                <a16:creationId xmlns:a16="http://schemas.microsoft.com/office/drawing/2014/main" xmlns="" id="{1277AF6F-8FC6-4FF2-A9F7-67E5610B973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7163" y="113652"/>
            <a:ext cx="1441581" cy="678551"/>
          </a:xfrm>
          <a:prstGeom prst="rect">
            <a:avLst/>
          </a:prstGeom>
        </p:spPr>
      </p:pic>
      <p:pic>
        <p:nvPicPr>
          <p:cNvPr id="34" name="Picture 2" descr="Artemis Hospitals: Best Hospital in Gurgaon, Delhi">
            <a:extLst>
              <a:ext uri="{FF2B5EF4-FFF2-40B4-BE49-F238E27FC236}">
                <a16:creationId xmlns:a16="http://schemas.microsoft.com/office/drawing/2014/main" xmlns="" id="{CBAB9A1E-A980-4CA9-AA9F-F709FAC4966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68615" y="113652"/>
            <a:ext cx="2349552" cy="978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12767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D59676-68AE-B31D-2B17-777B3CE4CB84}"/>
              </a:ext>
            </a:extLst>
          </p:cNvPr>
          <p:cNvSpPr>
            <a:spLocks noGrp="1"/>
          </p:cNvSpPr>
          <p:nvPr>
            <p:ph type="title"/>
          </p:nvPr>
        </p:nvSpPr>
        <p:spPr/>
        <p:txBody>
          <a:bodyPr/>
          <a:lstStyle/>
          <a:p>
            <a:pPr algn="ctr"/>
            <a:r>
              <a:rPr lang="en-IN" b="1" dirty="0">
                <a:latin typeface="Times New Roman" panose="02020603050405020304" pitchFamily="18" charset="0"/>
                <a:cs typeface="Times New Roman" panose="02020603050405020304" pitchFamily="18" charset="0"/>
              </a:rPr>
              <a:t>Discussion (1/2)</a:t>
            </a:r>
          </a:p>
        </p:txBody>
      </p:sp>
      <p:graphicFrame>
        <p:nvGraphicFramePr>
          <p:cNvPr id="10" name="Content Placeholder 2">
            <a:extLst>
              <a:ext uri="{FF2B5EF4-FFF2-40B4-BE49-F238E27FC236}">
                <a16:creationId xmlns:a16="http://schemas.microsoft.com/office/drawing/2014/main" xmlns="" id="{183ED8D5-1226-BF34-D0D6-C04BF3D52C93}"/>
              </a:ext>
            </a:extLst>
          </p:cNvPr>
          <p:cNvGraphicFramePr>
            <a:graphicFrameLocks noGrp="1"/>
          </p:cNvGraphicFramePr>
          <p:nvPr>
            <p:ph idx="1"/>
            <p:extLst>
              <p:ext uri="{D42A27DB-BD31-4B8C-83A1-F6EECF244321}">
                <p14:modId xmlns:p14="http://schemas.microsoft.com/office/powerpoint/2010/main" val="975901612"/>
              </p:ext>
            </p:extLst>
          </p:nvPr>
        </p:nvGraphicFramePr>
        <p:xfrm>
          <a:off x="287677" y="1825625"/>
          <a:ext cx="11794732" cy="4390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xmlns="" id="{D1486BD3-7B28-3873-3378-A9DBB9E3B3DD}"/>
              </a:ext>
            </a:extLst>
          </p:cNvPr>
          <p:cNvSpPr>
            <a:spLocks noGrp="1"/>
          </p:cNvSpPr>
          <p:nvPr>
            <p:ph type="sldNum" sz="quarter" idx="12"/>
          </p:nvPr>
        </p:nvSpPr>
        <p:spPr/>
        <p:txBody>
          <a:bodyPr/>
          <a:lstStyle/>
          <a:p>
            <a:fld id="{26AD20E6-394B-4DF0-96A5-9647FF39C943}" type="slidenum">
              <a:rPr lang="en-IN" smtClean="0"/>
              <a:t>13</a:t>
            </a:fld>
            <a:endParaRPr lang="en-IN"/>
          </a:p>
        </p:txBody>
      </p:sp>
      <p:pic>
        <p:nvPicPr>
          <p:cNvPr id="9" name="Picture 8">
            <a:extLst>
              <a:ext uri="{FF2B5EF4-FFF2-40B4-BE49-F238E27FC236}">
                <a16:creationId xmlns:a16="http://schemas.microsoft.com/office/drawing/2014/main" xmlns="" id="{1277AF6F-8FC6-4FF2-A9F7-67E5610B973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7163" y="113652"/>
            <a:ext cx="1441581" cy="678551"/>
          </a:xfrm>
          <a:prstGeom prst="rect">
            <a:avLst/>
          </a:prstGeom>
        </p:spPr>
      </p:pic>
      <p:pic>
        <p:nvPicPr>
          <p:cNvPr id="11" name="Picture 2" descr="Artemis Hospitals: Best Hospital in Gurgaon, Delhi">
            <a:extLst>
              <a:ext uri="{FF2B5EF4-FFF2-40B4-BE49-F238E27FC236}">
                <a16:creationId xmlns:a16="http://schemas.microsoft.com/office/drawing/2014/main" xmlns="" id="{CBAB9A1E-A980-4CA9-AA9F-F709FAC4966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68615" y="113652"/>
            <a:ext cx="2349552" cy="978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62708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D59676-68AE-B31D-2B17-777B3CE4CB84}"/>
              </a:ext>
            </a:extLst>
          </p:cNvPr>
          <p:cNvSpPr>
            <a:spLocks noGrp="1"/>
          </p:cNvSpPr>
          <p:nvPr>
            <p:ph type="title"/>
          </p:nvPr>
        </p:nvSpPr>
        <p:spPr/>
        <p:txBody>
          <a:bodyPr/>
          <a:lstStyle/>
          <a:p>
            <a:pPr algn="ctr"/>
            <a:r>
              <a:rPr lang="en-IN" b="1">
                <a:latin typeface="Times New Roman" panose="02020603050405020304" pitchFamily="18" charset="0"/>
                <a:cs typeface="Times New Roman" panose="02020603050405020304" pitchFamily="18" charset="0"/>
              </a:rPr>
              <a:t>Discussion (2/2)</a:t>
            </a:r>
            <a:endParaRPr lang="en-IN" b="1" dirty="0">
              <a:latin typeface="Times New Roman" panose="02020603050405020304" pitchFamily="18" charset="0"/>
              <a:cs typeface="Times New Roman" panose="02020603050405020304" pitchFamily="18" charset="0"/>
            </a:endParaRPr>
          </a:p>
        </p:txBody>
      </p:sp>
      <p:graphicFrame>
        <p:nvGraphicFramePr>
          <p:cNvPr id="10" name="Content Placeholder 2">
            <a:extLst>
              <a:ext uri="{FF2B5EF4-FFF2-40B4-BE49-F238E27FC236}">
                <a16:creationId xmlns:a16="http://schemas.microsoft.com/office/drawing/2014/main" xmlns="" id="{C3650D51-7097-6757-8FBB-DC66F8B5D76D}"/>
              </a:ext>
            </a:extLst>
          </p:cNvPr>
          <p:cNvGraphicFramePr>
            <a:graphicFrameLocks noGrp="1"/>
          </p:cNvGraphicFramePr>
          <p:nvPr>
            <p:ph idx="1"/>
            <p:extLst>
              <p:ext uri="{D42A27DB-BD31-4B8C-83A1-F6EECF244321}">
                <p14:modId xmlns:p14="http://schemas.microsoft.com/office/powerpoint/2010/main" val="64346051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xmlns="" id="{D1486BD3-7B28-3873-3378-A9DBB9E3B3DD}"/>
              </a:ext>
            </a:extLst>
          </p:cNvPr>
          <p:cNvSpPr>
            <a:spLocks noGrp="1"/>
          </p:cNvSpPr>
          <p:nvPr>
            <p:ph type="sldNum" sz="quarter" idx="12"/>
          </p:nvPr>
        </p:nvSpPr>
        <p:spPr/>
        <p:txBody>
          <a:bodyPr/>
          <a:lstStyle/>
          <a:p>
            <a:fld id="{26AD20E6-394B-4DF0-96A5-9647FF39C943}" type="slidenum">
              <a:rPr lang="en-IN" smtClean="0"/>
              <a:t>14</a:t>
            </a:fld>
            <a:endParaRPr lang="en-IN"/>
          </a:p>
        </p:txBody>
      </p:sp>
      <p:pic>
        <p:nvPicPr>
          <p:cNvPr id="9" name="Picture 8">
            <a:extLst>
              <a:ext uri="{FF2B5EF4-FFF2-40B4-BE49-F238E27FC236}">
                <a16:creationId xmlns:a16="http://schemas.microsoft.com/office/drawing/2014/main" xmlns="" id="{1277AF6F-8FC6-4FF2-A9F7-67E5610B973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7163" y="113652"/>
            <a:ext cx="1441581" cy="678551"/>
          </a:xfrm>
          <a:prstGeom prst="rect">
            <a:avLst/>
          </a:prstGeom>
        </p:spPr>
      </p:pic>
      <p:pic>
        <p:nvPicPr>
          <p:cNvPr id="11" name="Picture 2" descr="Artemis Hospitals: Best Hospital in Gurgaon, Delhi">
            <a:extLst>
              <a:ext uri="{FF2B5EF4-FFF2-40B4-BE49-F238E27FC236}">
                <a16:creationId xmlns:a16="http://schemas.microsoft.com/office/drawing/2014/main" xmlns="" id="{CBAB9A1E-A980-4CA9-AA9F-F709FAC4966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68615" y="113652"/>
            <a:ext cx="2349552" cy="978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44189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B0F6EC-6F74-10E8-AC03-0F3875AD0424}"/>
              </a:ext>
            </a:extLst>
          </p:cNvPr>
          <p:cNvSpPr>
            <a:spLocks noGrp="1"/>
          </p:cNvSpPr>
          <p:nvPr>
            <p:ph type="title"/>
          </p:nvPr>
        </p:nvSpPr>
        <p:spPr/>
        <p:txBody>
          <a:bodyPr/>
          <a:lstStyle/>
          <a:p>
            <a:pPr algn="ctr"/>
            <a:r>
              <a:rPr lang="en-IN" b="1" dirty="0">
                <a:latin typeface="Times New Roman" panose="02020603050405020304" pitchFamily="18" charset="0"/>
                <a:cs typeface="Times New Roman" panose="02020603050405020304" pitchFamily="18" charset="0"/>
              </a:rPr>
              <a:t>Limitations of the Study</a:t>
            </a:r>
          </a:p>
        </p:txBody>
      </p:sp>
      <p:graphicFrame>
        <p:nvGraphicFramePr>
          <p:cNvPr id="10" name="Content Placeholder 2">
            <a:extLst>
              <a:ext uri="{FF2B5EF4-FFF2-40B4-BE49-F238E27FC236}">
                <a16:creationId xmlns:a16="http://schemas.microsoft.com/office/drawing/2014/main" xmlns="" id="{F1DEAD24-53A1-7412-ED75-7055E903941C}"/>
              </a:ext>
            </a:extLst>
          </p:cNvPr>
          <p:cNvGraphicFramePr>
            <a:graphicFrameLocks noGrp="1"/>
          </p:cNvGraphicFramePr>
          <p:nvPr>
            <p:ph idx="1"/>
            <p:extLst>
              <p:ext uri="{D42A27DB-BD31-4B8C-83A1-F6EECF244321}">
                <p14:modId xmlns:p14="http://schemas.microsoft.com/office/powerpoint/2010/main" val="410279521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xmlns="" id="{5D7BD38B-06EE-DC64-6828-3A96DC5B67D0}"/>
              </a:ext>
            </a:extLst>
          </p:cNvPr>
          <p:cNvSpPr>
            <a:spLocks noGrp="1"/>
          </p:cNvSpPr>
          <p:nvPr>
            <p:ph type="sldNum" sz="quarter" idx="12"/>
          </p:nvPr>
        </p:nvSpPr>
        <p:spPr/>
        <p:txBody>
          <a:bodyPr/>
          <a:lstStyle/>
          <a:p>
            <a:fld id="{26AD20E6-394B-4DF0-96A5-9647FF39C943}" type="slidenum">
              <a:rPr lang="en-IN" smtClean="0"/>
              <a:t>15</a:t>
            </a:fld>
            <a:endParaRPr lang="en-IN"/>
          </a:p>
        </p:txBody>
      </p:sp>
      <p:pic>
        <p:nvPicPr>
          <p:cNvPr id="7" name="Picture 6">
            <a:extLst>
              <a:ext uri="{FF2B5EF4-FFF2-40B4-BE49-F238E27FC236}">
                <a16:creationId xmlns:a16="http://schemas.microsoft.com/office/drawing/2014/main" xmlns="" id="{822C2C5E-2174-4941-AB0E-8D53F7BDF2A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7163" y="113652"/>
            <a:ext cx="1441581" cy="678551"/>
          </a:xfrm>
          <a:prstGeom prst="rect">
            <a:avLst/>
          </a:prstGeom>
        </p:spPr>
      </p:pic>
      <p:pic>
        <p:nvPicPr>
          <p:cNvPr id="8" name="Picture 2" descr="Artemis Hospitals: Best Hospital in Gurgaon, Delhi">
            <a:extLst>
              <a:ext uri="{FF2B5EF4-FFF2-40B4-BE49-F238E27FC236}">
                <a16:creationId xmlns:a16="http://schemas.microsoft.com/office/drawing/2014/main" xmlns="" id="{D4F7D709-3FFB-48C3-BB77-7AA2EEA4474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68615" y="113652"/>
            <a:ext cx="2349552" cy="978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22245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5DB3719-6FDC-4E5D-891D-FF40B7300F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4D865BDE-C1E4-2068-7ED7-1D9DDC4B3A10}"/>
              </a:ext>
            </a:extLst>
          </p:cNvPr>
          <p:cNvSpPr>
            <a:spLocks noGrp="1"/>
          </p:cNvSpPr>
          <p:nvPr>
            <p:ph type="title"/>
          </p:nvPr>
        </p:nvSpPr>
        <p:spPr>
          <a:xfrm>
            <a:off x="838200" y="365125"/>
            <a:ext cx="10515600" cy="1325563"/>
          </a:xfrm>
        </p:spPr>
        <p:txBody>
          <a:bodyPr>
            <a:normAutofit/>
          </a:bodyPr>
          <a:lstStyle/>
          <a:p>
            <a:pPr algn="ctr"/>
            <a:r>
              <a:rPr lang="en-IN" sz="5400" b="1">
                <a:latin typeface="Times New Roman" panose="02020603050405020304" pitchFamily="18" charset="0"/>
                <a:cs typeface="Times New Roman" panose="02020603050405020304" pitchFamily="18" charset="0"/>
              </a:rPr>
              <a:t>Conclusion</a:t>
            </a:r>
          </a:p>
        </p:txBody>
      </p:sp>
      <p:sp>
        <p:nvSpPr>
          <p:cNvPr id="35" name="sketch line">
            <a:extLst>
              <a:ext uri="{FF2B5EF4-FFF2-40B4-BE49-F238E27FC236}">
                <a16:creationId xmlns:a16="http://schemas.microsoft.com/office/drawing/2014/main" xmlns="" id="{E0CBAC23-2E3F-4A90-BA59-F8299F6A54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xmlns="" id="{520413FC-7659-4BBD-06AF-798C6C1C0116}"/>
              </a:ext>
            </a:extLst>
          </p:cNvPr>
          <p:cNvSpPr>
            <a:spLocks noGrp="1"/>
          </p:cNvSpPr>
          <p:nvPr>
            <p:ph type="sldNum" sz="quarter" idx="12"/>
          </p:nvPr>
        </p:nvSpPr>
        <p:spPr>
          <a:xfrm>
            <a:off x="8610600" y="6356350"/>
            <a:ext cx="2743200" cy="365125"/>
          </a:xfrm>
        </p:spPr>
        <p:txBody>
          <a:bodyPr>
            <a:normAutofit/>
          </a:bodyPr>
          <a:lstStyle/>
          <a:p>
            <a:pPr>
              <a:spcAft>
                <a:spcPts val="600"/>
              </a:spcAft>
            </a:pPr>
            <a:fld id="{26AD20E6-394B-4DF0-96A5-9647FF39C943}" type="slidenum">
              <a:rPr lang="en-IN"/>
              <a:pPr>
                <a:spcAft>
                  <a:spcPts val="600"/>
                </a:spcAft>
              </a:pPr>
              <a:t>16</a:t>
            </a:fld>
            <a:endParaRPr lang="en-IN"/>
          </a:p>
        </p:txBody>
      </p:sp>
      <p:graphicFrame>
        <p:nvGraphicFramePr>
          <p:cNvPr id="28" name="Content Placeholder 2">
            <a:extLst>
              <a:ext uri="{FF2B5EF4-FFF2-40B4-BE49-F238E27FC236}">
                <a16:creationId xmlns:a16="http://schemas.microsoft.com/office/drawing/2014/main" xmlns="" id="{9B677C90-94D9-3CF7-F82B-7C40EC29F614}"/>
              </a:ext>
            </a:extLst>
          </p:cNvPr>
          <p:cNvGraphicFramePr>
            <a:graphicFrameLocks noGrp="1"/>
          </p:cNvGraphicFramePr>
          <p:nvPr>
            <p:ph idx="1"/>
            <p:extLst>
              <p:ext uri="{D42A27DB-BD31-4B8C-83A1-F6EECF244321}">
                <p14:modId xmlns:p14="http://schemas.microsoft.com/office/powerpoint/2010/main" val="9173016"/>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8" name="Picture 17">
            <a:extLst>
              <a:ext uri="{FF2B5EF4-FFF2-40B4-BE49-F238E27FC236}">
                <a16:creationId xmlns:a16="http://schemas.microsoft.com/office/drawing/2014/main" xmlns="" id="{959B3976-FF09-42AB-A3EC-30424914033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7163" y="113652"/>
            <a:ext cx="1441581" cy="678551"/>
          </a:xfrm>
          <a:prstGeom prst="rect">
            <a:avLst/>
          </a:prstGeom>
        </p:spPr>
      </p:pic>
      <p:pic>
        <p:nvPicPr>
          <p:cNvPr id="19" name="Picture 2" descr="Artemis Hospitals: Best Hospital in Gurgaon, Delhi">
            <a:extLst>
              <a:ext uri="{FF2B5EF4-FFF2-40B4-BE49-F238E27FC236}">
                <a16:creationId xmlns:a16="http://schemas.microsoft.com/office/drawing/2014/main" xmlns="" id="{D7D10EE3-142C-4D88-ABC2-45A61FD9F09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68615" y="113652"/>
            <a:ext cx="2349552" cy="978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43279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840CEC-B205-D614-ACFB-9620DEF0A59E}"/>
              </a:ext>
            </a:extLst>
          </p:cNvPr>
          <p:cNvSpPr>
            <a:spLocks noGrp="1"/>
          </p:cNvSpPr>
          <p:nvPr>
            <p:ph type="title"/>
          </p:nvPr>
        </p:nvSpPr>
        <p:spPr/>
        <p:txBody>
          <a:bodyPr/>
          <a:lstStyle/>
          <a:p>
            <a:pPr algn="ctr"/>
            <a:r>
              <a:rPr lang="en-IN" b="1" dirty="0">
                <a:latin typeface="Times New Roman" panose="02020603050405020304" pitchFamily="18" charset="0"/>
                <a:cs typeface="Times New Roman" panose="02020603050405020304" pitchFamily="18" charset="0"/>
              </a:rPr>
              <a:t>References</a:t>
            </a:r>
          </a:p>
        </p:txBody>
      </p:sp>
      <p:sp>
        <p:nvSpPr>
          <p:cNvPr id="3" name="Content Placeholder 2">
            <a:extLst>
              <a:ext uri="{FF2B5EF4-FFF2-40B4-BE49-F238E27FC236}">
                <a16:creationId xmlns:a16="http://schemas.microsoft.com/office/drawing/2014/main" xmlns="" id="{3E6CD5A5-350C-07B1-88E3-70F677EEF1DB}"/>
              </a:ext>
            </a:extLst>
          </p:cNvPr>
          <p:cNvSpPr>
            <a:spLocks noGrp="1"/>
          </p:cNvSpPr>
          <p:nvPr>
            <p:ph idx="1"/>
          </p:nvPr>
        </p:nvSpPr>
        <p:spPr/>
        <p:txBody>
          <a:bodyPr>
            <a:normAutofit fontScale="92500" lnSpcReduction="20000"/>
          </a:bodyPr>
          <a:lstStyle/>
          <a:p>
            <a:pPr marL="342900" marR="0" lvl="0" indent="-342900">
              <a:lnSpc>
                <a:spcPct val="115000"/>
              </a:lnSpc>
              <a:spcBef>
                <a:spcPts val="0"/>
              </a:spcBef>
              <a:spcAft>
                <a:spcPts val="0"/>
              </a:spcAft>
              <a:buFont typeface="Symbol" panose="05050102010706020507" pitchFamily="18" charset="2"/>
              <a:buChar char=""/>
              <a:tabLst>
                <a:tab pos="337185" algn="l"/>
              </a:tabLs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Magro</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 Vella M. Understanding the Use of Psychometric Testing by Maltese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Organisations</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for the Purpose of Recruitment and Selection. MCAST Journal of Applied Research &amp;amp; Practice.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tabLst>
                <a:tab pos="337185" algn="l"/>
              </a:tabLs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Thomas. The Advantages of Psychometric Testing in Recruitment [Internet]. Thomas International. 2020. Available from: </a:t>
            </a:r>
            <a:r>
              <a:rPr lang="en-US" sz="1800" u="sng" dirty="0">
                <a:effectLst/>
                <a:latin typeface="Times New Roman" panose="02020603050405020304" pitchFamily="18" charset="0"/>
                <a:ea typeface="Times New Roman" panose="02020603050405020304" pitchFamily="18" charset="0"/>
                <a:cs typeface="Times New Roman" panose="02020603050405020304" pitchFamily="18" charset="0"/>
                <a:hlinkClick r:id="rId2"/>
              </a:rPr>
              <a:t>https://www.thomas.co/resources/type/hr-blog/advantages-psychometric-testing-recruitment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457200" lvl="0" indent="-342900">
              <a:lnSpc>
                <a:spcPct val="115000"/>
              </a:lnSpc>
              <a:spcBef>
                <a:spcPts val="0"/>
              </a:spcBef>
              <a:spcAft>
                <a:spcPts val="0"/>
              </a:spcAft>
              <a:buFont typeface="Symbol" panose="05050102010706020507" pitchFamily="18" charset="2"/>
              <a:buChar char=""/>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 E. Why Healthcare Recruitment is Asking for the Big 5 [Internet]. www.retorio.com. [cited 2021 Aug 31]. Available from: https://www.retorio.com/blog/why-healthcare-recruitment-is-asking-for-the-big-5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Kruse K. The Ultimate Guide to the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DiSC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Assessment and Personality Test [Internet].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LEADx</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2019. Available from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u="sng" dirty="0">
                <a:effectLst/>
                <a:latin typeface="Times New Roman" panose="02020603050405020304" pitchFamily="18" charset="0"/>
                <a:ea typeface="Times New Roman" panose="02020603050405020304" pitchFamily="18" charset="0"/>
                <a:cs typeface="Times New Roman" panose="02020603050405020304" pitchFamily="18" charset="0"/>
                <a:hlinkClick r:id="rId3"/>
              </a:rPr>
              <a:t>https://leadx.org/articles/the-ultimate-guide-to-the-disc-assessment-and-personality-test</a:t>
            </a:r>
            <a:r>
              <a:rPr lang="en-US" sz="18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Myers-Briggs Type Indicator: The 16 Personality Types [Internet]. www.simplypsychology.org. Available from: https://www.simplypsychology.org/the-myers-briggs-type-indicator.html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Psychometric Tests and Evaluation | Best Psychometric Assessment Test for Recruitment | Online Psychometric Test [Internet]. mettl.com. [cited 2022 Jun 16]. Available from: https://mettl.com/psychometric-tests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Top 8 Personality Assessment Tools For Recruiting Awesome Talent [Internet].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mettl</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2020. Available from: https://blog.mettl.com/personality-assessment-tools-for-hiring/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‌What Are The Best Psychometric Tests To Use For Recruitment? [Internet]. Picked. Available from: https://www.picked.ai/magazine/what-are-the-best-psychometric-tests-to-use-for-recruitment/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xmlns="" id="{65778F48-EED0-0966-D30D-CA2F4B9E882F}"/>
              </a:ext>
            </a:extLst>
          </p:cNvPr>
          <p:cNvSpPr>
            <a:spLocks noGrp="1"/>
          </p:cNvSpPr>
          <p:nvPr>
            <p:ph type="sldNum" sz="quarter" idx="12"/>
          </p:nvPr>
        </p:nvSpPr>
        <p:spPr/>
        <p:txBody>
          <a:bodyPr/>
          <a:lstStyle/>
          <a:p>
            <a:fld id="{26AD20E6-394B-4DF0-96A5-9647FF39C943}" type="slidenum">
              <a:rPr lang="en-IN" smtClean="0"/>
              <a:t>17</a:t>
            </a:fld>
            <a:endParaRPr lang="en-IN"/>
          </a:p>
        </p:txBody>
      </p:sp>
      <p:pic>
        <p:nvPicPr>
          <p:cNvPr id="6" name="Picture 5">
            <a:extLst>
              <a:ext uri="{FF2B5EF4-FFF2-40B4-BE49-F238E27FC236}">
                <a16:creationId xmlns:a16="http://schemas.microsoft.com/office/drawing/2014/main" xmlns="" id="{571CD593-93C9-4934-9691-5EA88898A5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163" y="113652"/>
            <a:ext cx="1441581" cy="678551"/>
          </a:xfrm>
          <a:prstGeom prst="rect">
            <a:avLst/>
          </a:prstGeom>
        </p:spPr>
      </p:pic>
      <p:pic>
        <p:nvPicPr>
          <p:cNvPr id="7" name="Picture 2" descr="Artemis Hospitals: Best Hospital in Gurgaon, Delhi">
            <a:extLst>
              <a:ext uri="{FF2B5EF4-FFF2-40B4-BE49-F238E27FC236}">
                <a16:creationId xmlns:a16="http://schemas.microsoft.com/office/drawing/2014/main" xmlns="" id="{1DC8DDEF-72BD-4A29-AA6D-82BE576940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68615" y="113652"/>
            <a:ext cx="2349552" cy="978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2437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xmlns="" id="{5A59F003-E00A-43F9-91DC-CC54E3B874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4CE135C4-0435-4EC5-AA93-C4810EDE2E79}"/>
              </a:ext>
            </a:extLst>
          </p:cNvPr>
          <p:cNvPicPr>
            <a:picLocks noChangeAspect="1"/>
          </p:cNvPicPr>
          <p:nvPr/>
        </p:nvPicPr>
        <p:blipFill rotWithShape="1">
          <a:blip r:embed="rId2"/>
          <a:srcRect l="9091" t="16365" b="15680"/>
          <a:stretch/>
        </p:blipFill>
        <p:spPr>
          <a:xfrm>
            <a:off x="20" y="10"/>
            <a:ext cx="12191981" cy="6857990"/>
          </a:xfrm>
          <a:prstGeom prst="rect">
            <a:avLst/>
          </a:prstGeom>
        </p:spPr>
      </p:pic>
      <p:sp>
        <p:nvSpPr>
          <p:cNvPr id="16" name="Rectangle 15">
            <a:extLst>
              <a:ext uri="{FF2B5EF4-FFF2-40B4-BE49-F238E27FC236}">
                <a16:creationId xmlns:a16="http://schemas.microsoft.com/office/drawing/2014/main" xmlns="" id="{D74A4382-E3AD-430A-9A1F-DFA3E0E77A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Rounded Corners 17">
            <a:extLst>
              <a:ext uri="{FF2B5EF4-FFF2-40B4-BE49-F238E27FC236}">
                <a16:creationId xmlns:a16="http://schemas.microsoft.com/office/drawing/2014/main" xmlns="" id="{79F40191-0F44-4FD1-82CC-ACB507C14B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xmlns="" id="{AB27019A-DBE3-DD9F-379F-7EBC515DB707}"/>
              </a:ext>
            </a:extLst>
          </p:cNvPr>
          <p:cNvSpPr>
            <a:spLocks noGrp="1"/>
          </p:cNvSpPr>
          <p:nvPr>
            <p:ph type="sldNum" sz="quarter" idx="12"/>
          </p:nvPr>
        </p:nvSpPr>
        <p:spPr>
          <a:xfrm>
            <a:off x="9041199" y="6356350"/>
            <a:ext cx="2743200" cy="365125"/>
          </a:xfrm>
        </p:spPr>
        <p:txBody>
          <a:bodyPr vert="horz" lIns="91440" tIns="45720" rIns="91440" bIns="45720" rtlCol="0" anchor="ctr">
            <a:normAutofit/>
          </a:bodyPr>
          <a:lstStyle/>
          <a:p>
            <a:pPr>
              <a:spcAft>
                <a:spcPts val="600"/>
              </a:spcAft>
              <a:defRPr/>
            </a:pPr>
            <a:fld id="{26AD20E6-394B-4DF0-96A5-9647FF39C943}" type="slidenum">
              <a:rPr lang="en-US">
                <a:solidFill>
                  <a:schemeClr val="tx1"/>
                </a:solidFill>
                <a:latin typeface="Calibri" panose="020F0502020204030204"/>
              </a:rPr>
              <a:pPr>
                <a:spcAft>
                  <a:spcPts val="600"/>
                </a:spcAft>
                <a:defRPr/>
              </a:pPr>
              <a:t>18</a:t>
            </a:fld>
            <a:endParaRPr lang="en-US">
              <a:solidFill>
                <a:schemeClr val="tx1"/>
              </a:solidFill>
              <a:latin typeface="Calibri" panose="020F0502020204030204"/>
            </a:endParaRPr>
          </a:p>
        </p:txBody>
      </p:sp>
      <p:sp>
        <p:nvSpPr>
          <p:cNvPr id="13" name="Rectangle 12">
            <a:extLst>
              <a:ext uri="{FF2B5EF4-FFF2-40B4-BE49-F238E27FC236}">
                <a16:creationId xmlns:a16="http://schemas.microsoft.com/office/drawing/2014/main" xmlns="" id="{987B592D-2544-4021-9872-0E93D3355318}"/>
              </a:ext>
            </a:extLst>
          </p:cNvPr>
          <p:cNvSpPr/>
          <p:nvPr/>
        </p:nvSpPr>
        <p:spPr>
          <a:xfrm>
            <a:off x="-4" y="4352925"/>
            <a:ext cx="12192003" cy="2003425"/>
          </a:xfrm>
          <a:prstGeom prst="rect">
            <a:avLst/>
          </a:prstGeom>
          <a:solidFill>
            <a:srgbClr val="ED7D31"/>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F4A0A1CB-7FE9-4C27-80B6-959A344DE5EC}"/>
              </a:ext>
            </a:extLst>
          </p:cNvPr>
          <p:cNvSpPr txBox="1"/>
          <p:nvPr/>
        </p:nvSpPr>
        <p:spPr>
          <a:xfrm>
            <a:off x="-4" y="4561864"/>
            <a:ext cx="12192008" cy="707886"/>
          </a:xfrm>
          <a:prstGeom prst="rect">
            <a:avLst/>
          </a:prstGeom>
          <a:noFill/>
        </p:spPr>
        <p:txBody>
          <a:bodyPr wrap="square" rtlCol="0">
            <a:spAutoFit/>
          </a:bodyPr>
          <a:lstStyle/>
          <a:p>
            <a:pPr algn="ctr"/>
            <a:r>
              <a:rPr lang="en-US" sz="2000" b="1" dirty="0">
                <a:solidFill>
                  <a:schemeClr val="bg1"/>
                </a:solidFill>
                <a:latin typeface="Times New Roman" panose="02020603050405020304" pitchFamily="18" charset="0"/>
                <a:cs typeface="Times New Roman" panose="02020603050405020304" pitchFamily="18" charset="0"/>
              </a:rPr>
              <a:t>Received an Appreciation – Bronze Award for ‘Design &amp; Implementation of Psychometric Assessment at Artemis Hospital’ from Ft. Lt. Saras Malik, Chief People </a:t>
            </a:r>
            <a:r>
              <a:rPr lang="en-US" sz="2000" b="1" dirty="0" smtClean="0">
                <a:solidFill>
                  <a:schemeClr val="bg1"/>
                </a:solidFill>
                <a:latin typeface="Times New Roman" panose="02020603050405020304" pitchFamily="18" charset="0"/>
                <a:cs typeface="Times New Roman" panose="02020603050405020304" pitchFamily="18" charset="0"/>
              </a:rPr>
              <a:t>Officer, Artemis Hospitals</a:t>
            </a:r>
            <a:endParaRPr lang="en-US" sz="2000" b="1" dirty="0">
              <a:solidFill>
                <a:schemeClr val="bg1"/>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xmlns="" id="{F4A0A1CB-7FE9-4C27-80B6-959A344DE5EC}"/>
              </a:ext>
            </a:extLst>
          </p:cNvPr>
          <p:cNvSpPr txBox="1"/>
          <p:nvPr/>
        </p:nvSpPr>
        <p:spPr>
          <a:xfrm>
            <a:off x="-9" y="5365000"/>
            <a:ext cx="12192008" cy="707886"/>
          </a:xfrm>
          <a:prstGeom prst="rect">
            <a:avLst/>
          </a:prstGeom>
          <a:noFill/>
        </p:spPr>
        <p:txBody>
          <a:bodyPr wrap="square" rtlCol="0">
            <a:spAutoFit/>
          </a:bodyPr>
          <a:lstStyle/>
          <a:p>
            <a:pPr algn="ctr"/>
            <a:r>
              <a:rPr lang="en-US" sz="4000" b="1" dirty="0" smtClean="0">
                <a:solidFill>
                  <a:schemeClr val="bg1"/>
                </a:solidFill>
                <a:latin typeface="Arial Black" pitchFamily="34" charset="0"/>
                <a:cs typeface="Times New Roman" panose="02020603050405020304" pitchFamily="18" charset="0"/>
              </a:rPr>
              <a:t>Thank You</a:t>
            </a:r>
            <a:endParaRPr lang="en-US" sz="4000" b="1" dirty="0">
              <a:solidFill>
                <a:schemeClr val="bg1"/>
              </a:solidFill>
              <a:latin typeface="Arial Black" pitchFamily="34" charset="0"/>
              <a:cs typeface="Times New Roman" panose="02020603050405020304" pitchFamily="18" charset="0"/>
            </a:endParaRPr>
          </a:p>
        </p:txBody>
      </p:sp>
    </p:spTree>
    <p:extLst>
      <p:ext uri="{BB962C8B-B14F-4D97-AF65-F5344CB8AC3E}">
        <p14:creationId xmlns:p14="http://schemas.microsoft.com/office/powerpoint/2010/main" val="233393457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8C9A24-5D33-22D2-A375-550512B6729A}"/>
              </a:ext>
            </a:extLst>
          </p:cNvPr>
          <p:cNvSpPr>
            <a:spLocks noGrp="1"/>
          </p:cNvSpPr>
          <p:nvPr>
            <p:ph type="title"/>
          </p:nvPr>
        </p:nvSpPr>
        <p:spPr>
          <a:xfrm>
            <a:off x="2002541" y="320675"/>
            <a:ext cx="7666074" cy="1325563"/>
          </a:xfrm>
        </p:spPr>
        <p:txBody>
          <a:bodyPr>
            <a:normAutofit fontScale="90000"/>
          </a:bodyPr>
          <a:lstStyle/>
          <a:p>
            <a:pPr algn="ctr"/>
            <a:r>
              <a:rPr lang="en-IN" b="1" dirty="0">
                <a:latin typeface="Times New Roman" panose="02020603050405020304" pitchFamily="18" charset="0"/>
                <a:cs typeface="Times New Roman" panose="02020603050405020304" pitchFamily="18" charset="0"/>
              </a:rPr>
              <a:t>Suggestions to the Organization where the Study was Conducted </a:t>
            </a:r>
          </a:p>
        </p:txBody>
      </p:sp>
      <p:graphicFrame>
        <p:nvGraphicFramePr>
          <p:cNvPr id="9" name="Content Placeholder 2">
            <a:extLst>
              <a:ext uri="{FF2B5EF4-FFF2-40B4-BE49-F238E27FC236}">
                <a16:creationId xmlns:a16="http://schemas.microsoft.com/office/drawing/2014/main" xmlns="" id="{8233B3F6-FC32-4EF8-B76A-1A57EA05E283}"/>
              </a:ext>
            </a:extLst>
          </p:cNvPr>
          <p:cNvGraphicFramePr>
            <a:graphicFrameLocks noGrp="1"/>
          </p:cNvGraphicFramePr>
          <p:nvPr>
            <p:ph idx="1"/>
            <p:extLst>
              <p:ext uri="{D42A27DB-BD31-4B8C-83A1-F6EECF244321}">
                <p14:modId xmlns:p14="http://schemas.microsoft.com/office/powerpoint/2010/main" val="257624811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xmlns="" id="{8995D74E-6398-A78F-6AAE-7F984A6270FE}"/>
              </a:ext>
            </a:extLst>
          </p:cNvPr>
          <p:cNvSpPr>
            <a:spLocks noGrp="1"/>
          </p:cNvSpPr>
          <p:nvPr>
            <p:ph type="sldNum" sz="quarter" idx="12"/>
          </p:nvPr>
        </p:nvSpPr>
        <p:spPr/>
        <p:txBody>
          <a:bodyPr/>
          <a:lstStyle/>
          <a:p>
            <a:fld id="{26AD20E6-394B-4DF0-96A5-9647FF39C943}" type="slidenum">
              <a:rPr lang="en-IN" smtClean="0"/>
              <a:t>19</a:t>
            </a:fld>
            <a:endParaRPr lang="en-IN"/>
          </a:p>
        </p:txBody>
      </p:sp>
      <p:pic>
        <p:nvPicPr>
          <p:cNvPr id="6" name="Picture 5">
            <a:extLst>
              <a:ext uri="{FF2B5EF4-FFF2-40B4-BE49-F238E27FC236}">
                <a16:creationId xmlns:a16="http://schemas.microsoft.com/office/drawing/2014/main" xmlns="" id="{F6293757-485E-4867-871C-93A7978C247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7163" y="113652"/>
            <a:ext cx="1441581" cy="678551"/>
          </a:xfrm>
          <a:prstGeom prst="rect">
            <a:avLst/>
          </a:prstGeom>
        </p:spPr>
      </p:pic>
      <p:pic>
        <p:nvPicPr>
          <p:cNvPr id="7" name="Picture 2" descr="Artemis Hospitals: Best Hospital in Gurgaon, Delhi">
            <a:extLst>
              <a:ext uri="{FF2B5EF4-FFF2-40B4-BE49-F238E27FC236}">
                <a16:creationId xmlns:a16="http://schemas.microsoft.com/office/drawing/2014/main" xmlns="" id="{D5069366-F233-4C2C-BF13-AD086C83EA0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68615" y="113652"/>
            <a:ext cx="2349552" cy="978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41127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A7B543-DD16-00A8-C1EC-FE337C972327}"/>
              </a:ext>
            </a:extLst>
          </p:cNvPr>
          <p:cNvSpPr>
            <a:spLocks noGrp="1"/>
          </p:cNvSpPr>
          <p:nvPr>
            <p:ph type="title"/>
          </p:nvPr>
        </p:nvSpPr>
        <p:spPr/>
        <p:txBody>
          <a:bodyPr/>
          <a:lstStyle/>
          <a:p>
            <a:pPr algn="ctr"/>
            <a:r>
              <a:rPr lang="en-IN" b="1" dirty="0">
                <a:latin typeface="Times New Roman" panose="02020603050405020304" pitchFamily="18" charset="0"/>
                <a:cs typeface="Times New Roman" panose="02020603050405020304" pitchFamily="18" charset="0"/>
              </a:rPr>
              <a:t>Screenshot of Approval</a:t>
            </a:r>
          </a:p>
        </p:txBody>
      </p:sp>
      <p:sp>
        <p:nvSpPr>
          <p:cNvPr id="5" name="Slide Number Placeholder 4">
            <a:extLst>
              <a:ext uri="{FF2B5EF4-FFF2-40B4-BE49-F238E27FC236}">
                <a16:creationId xmlns:a16="http://schemas.microsoft.com/office/drawing/2014/main" xmlns="" id="{56EDD3CD-7AAF-DDBA-4AB5-4451EC072935}"/>
              </a:ext>
            </a:extLst>
          </p:cNvPr>
          <p:cNvSpPr>
            <a:spLocks noGrp="1"/>
          </p:cNvSpPr>
          <p:nvPr>
            <p:ph type="sldNum" sz="quarter" idx="12"/>
          </p:nvPr>
        </p:nvSpPr>
        <p:spPr/>
        <p:txBody>
          <a:bodyPr/>
          <a:lstStyle/>
          <a:p>
            <a:fld id="{26AD20E6-394B-4DF0-96A5-9647FF39C943}" type="slidenum">
              <a:rPr lang="en-IN" smtClean="0"/>
              <a:t>2</a:t>
            </a:fld>
            <a:endParaRPr lang="en-IN"/>
          </a:p>
        </p:txBody>
      </p:sp>
      <p:pic>
        <p:nvPicPr>
          <p:cNvPr id="6" name="Picture 5">
            <a:extLst>
              <a:ext uri="{FF2B5EF4-FFF2-40B4-BE49-F238E27FC236}">
                <a16:creationId xmlns:a16="http://schemas.microsoft.com/office/drawing/2014/main" xmlns="" id="{1277AF6F-8FC6-4FF2-A9F7-67E5610B97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163" y="113652"/>
            <a:ext cx="1441581" cy="678551"/>
          </a:xfrm>
          <a:prstGeom prst="rect">
            <a:avLst/>
          </a:prstGeom>
        </p:spPr>
      </p:pic>
      <p:pic>
        <p:nvPicPr>
          <p:cNvPr id="7" name="Picture 2" descr="Artemis Hospitals: Best Hospital in Gurgaon, Delhi">
            <a:extLst>
              <a:ext uri="{FF2B5EF4-FFF2-40B4-BE49-F238E27FC236}">
                <a16:creationId xmlns:a16="http://schemas.microsoft.com/office/drawing/2014/main" xmlns="" id="{CBAB9A1E-A980-4CA9-AA9F-F709FAC496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8615" y="113652"/>
            <a:ext cx="2349552" cy="97898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52425" y="1809750"/>
            <a:ext cx="11477625" cy="4743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925" y="1960988"/>
            <a:ext cx="11068050" cy="4440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1890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8E5F9E-1BAE-6110-D682-2A208FC902EE}"/>
              </a:ext>
            </a:extLst>
          </p:cNvPr>
          <p:cNvSpPr>
            <a:spLocks noGrp="1"/>
          </p:cNvSpPr>
          <p:nvPr>
            <p:ph type="title"/>
          </p:nvPr>
        </p:nvSpPr>
        <p:spPr/>
        <p:txBody>
          <a:bodyPr/>
          <a:lstStyle/>
          <a:p>
            <a:pPr algn="ctr"/>
            <a:r>
              <a:rPr lang="en-IN" b="1" dirty="0">
                <a:latin typeface="Times New Roman" panose="02020603050405020304" pitchFamily="18" charset="0"/>
                <a:cs typeface="Times New Roman" panose="02020603050405020304" pitchFamily="18" charset="0"/>
              </a:rPr>
              <a:t>Dissertation Experiences</a:t>
            </a:r>
          </a:p>
        </p:txBody>
      </p:sp>
      <p:sp>
        <p:nvSpPr>
          <p:cNvPr id="7" name="Slide Number Placeholder 6">
            <a:extLst>
              <a:ext uri="{FF2B5EF4-FFF2-40B4-BE49-F238E27FC236}">
                <a16:creationId xmlns:a16="http://schemas.microsoft.com/office/drawing/2014/main" xmlns="" id="{24929AB7-CA6F-0C11-C641-1E492E7E533C}"/>
              </a:ext>
            </a:extLst>
          </p:cNvPr>
          <p:cNvSpPr>
            <a:spLocks noGrp="1"/>
          </p:cNvSpPr>
          <p:nvPr>
            <p:ph type="sldNum" sz="quarter" idx="12"/>
          </p:nvPr>
        </p:nvSpPr>
        <p:spPr/>
        <p:txBody>
          <a:bodyPr/>
          <a:lstStyle/>
          <a:p>
            <a:fld id="{26AD20E6-394B-4DF0-96A5-9647FF39C943}" type="slidenum">
              <a:rPr lang="en-IN" smtClean="0"/>
              <a:t>20</a:t>
            </a:fld>
            <a:endParaRPr lang="en-IN"/>
          </a:p>
        </p:txBody>
      </p:sp>
      <p:pic>
        <p:nvPicPr>
          <p:cNvPr id="10" name="Picture 9">
            <a:extLst>
              <a:ext uri="{FF2B5EF4-FFF2-40B4-BE49-F238E27FC236}">
                <a16:creationId xmlns:a16="http://schemas.microsoft.com/office/drawing/2014/main" xmlns="" id="{026C1905-8884-40B9-A43E-B84E3ACA24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163" y="113652"/>
            <a:ext cx="1441581" cy="678551"/>
          </a:xfrm>
          <a:prstGeom prst="rect">
            <a:avLst/>
          </a:prstGeom>
        </p:spPr>
      </p:pic>
      <p:pic>
        <p:nvPicPr>
          <p:cNvPr id="11" name="Picture 2" descr="Artemis Hospitals: Best Hospital in Gurgaon, Delhi">
            <a:extLst>
              <a:ext uri="{FF2B5EF4-FFF2-40B4-BE49-F238E27FC236}">
                <a16:creationId xmlns:a16="http://schemas.microsoft.com/office/drawing/2014/main" xmlns="" id="{CD98C644-7E56-4C27-8724-D5CA61790C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8615" y="113652"/>
            <a:ext cx="2349552" cy="97898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xmlns="" id="{80A6ECE7-7A50-44F6-99A7-944CD5BA99C8}"/>
              </a:ext>
            </a:extLst>
          </p:cNvPr>
          <p:cNvSpPr/>
          <p:nvPr/>
        </p:nvSpPr>
        <p:spPr>
          <a:xfrm>
            <a:off x="684212" y="1700213"/>
            <a:ext cx="4879534" cy="24495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
        <p:nvSpPr>
          <p:cNvPr id="19" name="Rectangle 18">
            <a:extLst>
              <a:ext uri="{FF2B5EF4-FFF2-40B4-BE49-F238E27FC236}">
                <a16:creationId xmlns:a16="http://schemas.microsoft.com/office/drawing/2014/main" xmlns="" id="{CBA5DACB-BCF8-4F38-B198-F12D9D056AF1}"/>
              </a:ext>
            </a:extLst>
          </p:cNvPr>
          <p:cNvSpPr/>
          <p:nvPr/>
        </p:nvSpPr>
        <p:spPr>
          <a:xfrm>
            <a:off x="323849" y="1557338"/>
            <a:ext cx="5679647" cy="719137"/>
          </a:xfrm>
          <a:prstGeom prst="rect">
            <a:avLst/>
          </a:prstGeom>
          <a:solidFill>
            <a:srgbClr val="968946"/>
          </a:solidFill>
          <a:ln>
            <a:solidFill>
              <a:srgbClr val="9689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IN" sz="2400" b="1" dirty="0">
                <a:solidFill>
                  <a:schemeClr val="bg1"/>
                </a:solidFill>
                <a:latin typeface="Times New Roman" panose="02020603050405020304" pitchFamily="18" charset="0"/>
                <a:cs typeface="Times New Roman" panose="02020603050405020304" pitchFamily="18" charset="0"/>
              </a:rPr>
              <a:t>What did you learn (skill/topic)?</a:t>
            </a:r>
          </a:p>
        </p:txBody>
      </p:sp>
      <p:sp>
        <p:nvSpPr>
          <p:cNvPr id="20" name="Rectangle 19">
            <a:extLst>
              <a:ext uri="{FF2B5EF4-FFF2-40B4-BE49-F238E27FC236}">
                <a16:creationId xmlns:a16="http://schemas.microsoft.com/office/drawing/2014/main" xmlns="" id="{D0FC897B-320F-410A-BC19-474D5AA0A0C8}"/>
              </a:ext>
            </a:extLst>
          </p:cNvPr>
          <p:cNvSpPr/>
          <p:nvPr/>
        </p:nvSpPr>
        <p:spPr>
          <a:xfrm>
            <a:off x="323849" y="2420938"/>
            <a:ext cx="5679647" cy="3744912"/>
          </a:xfrm>
          <a:prstGeom prst="rect">
            <a:avLst/>
          </a:prstGeom>
          <a:solidFill>
            <a:srgbClr val="E3DDAA"/>
          </a:solidFill>
          <a:ln>
            <a:solidFill>
              <a:srgbClr val="9689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eaLnBrk="1" hangingPunct="1">
              <a:buFont typeface="Arial" panose="020B0604020202020204" pitchFamily="34" charset="0"/>
              <a:buChar char="•"/>
              <a:defRPr/>
            </a:pPr>
            <a:r>
              <a:rPr lang="en-US" sz="2400" b="1" dirty="0">
                <a:solidFill>
                  <a:schemeClr val="tx1"/>
                </a:solidFill>
                <a:latin typeface="Times New Roman" panose="02020603050405020304" pitchFamily="18" charset="0"/>
                <a:ea typeface="Tahoma" pitchFamily="34" charset="0"/>
                <a:cs typeface="Times New Roman" panose="02020603050405020304" pitchFamily="18" charset="0"/>
              </a:rPr>
              <a:t>Design &amp; Implementation of Psychometric Assessment</a:t>
            </a:r>
          </a:p>
          <a:p>
            <a:pPr marL="342900" indent="-342900" eaLnBrk="1" hangingPunct="1">
              <a:buFont typeface="Arial" panose="020B0604020202020204" pitchFamily="34" charset="0"/>
              <a:buChar char="•"/>
              <a:defRPr/>
            </a:pPr>
            <a:r>
              <a:rPr lang="en-US" sz="2400" b="1" dirty="0">
                <a:solidFill>
                  <a:schemeClr val="tx1"/>
                </a:solidFill>
                <a:latin typeface="Times New Roman" panose="02020603050405020304" pitchFamily="18" charset="0"/>
                <a:ea typeface="Tahoma" pitchFamily="34" charset="0"/>
                <a:cs typeface="Times New Roman" panose="02020603050405020304" pitchFamily="18" charset="0"/>
              </a:rPr>
              <a:t>Data Analysis</a:t>
            </a:r>
          </a:p>
          <a:p>
            <a:pPr marL="342900" indent="-342900" eaLnBrk="1" hangingPunct="1">
              <a:buFont typeface="Arial" panose="020B0604020202020204" pitchFamily="34" charset="0"/>
              <a:buChar char="•"/>
              <a:defRPr/>
            </a:pPr>
            <a:r>
              <a:rPr lang="en-US" sz="2400" b="1" dirty="0">
                <a:solidFill>
                  <a:schemeClr val="tx1"/>
                </a:solidFill>
                <a:latin typeface="Times New Roman" panose="02020603050405020304" pitchFamily="18" charset="0"/>
                <a:ea typeface="Tahoma" pitchFamily="34" charset="0"/>
                <a:cs typeface="Times New Roman" panose="02020603050405020304" pitchFamily="18" charset="0"/>
              </a:rPr>
              <a:t>Networking with top performers of Artemis Hospitals, Gurgaon</a:t>
            </a:r>
          </a:p>
        </p:txBody>
      </p:sp>
      <p:sp>
        <p:nvSpPr>
          <p:cNvPr id="21" name="Rectangle 20">
            <a:extLst>
              <a:ext uri="{FF2B5EF4-FFF2-40B4-BE49-F238E27FC236}">
                <a16:creationId xmlns:a16="http://schemas.microsoft.com/office/drawing/2014/main" xmlns="" id="{712303C6-38A1-40B0-9A21-5E009C6668DC}"/>
              </a:ext>
            </a:extLst>
          </p:cNvPr>
          <p:cNvSpPr/>
          <p:nvPr/>
        </p:nvSpPr>
        <p:spPr>
          <a:xfrm>
            <a:off x="6516541" y="1700213"/>
            <a:ext cx="4991247" cy="24495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
        <p:nvSpPr>
          <p:cNvPr id="22" name="Rectangle 21">
            <a:extLst>
              <a:ext uri="{FF2B5EF4-FFF2-40B4-BE49-F238E27FC236}">
                <a16:creationId xmlns:a16="http://schemas.microsoft.com/office/drawing/2014/main" xmlns="" id="{4E45F6F6-DF6D-4A6B-A443-5EF6208BCD84}"/>
              </a:ext>
            </a:extLst>
          </p:cNvPr>
          <p:cNvSpPr/>
          <p:nvPr/>
        </p:nvSpPr>
        <p:spPr>
          <a:xfrm>
            <a:off x="6156178" y="1557338"/>
            <a:ext cx="5679647" cy="744537"/>
          </a:xfrm>
          <a:prstGeom prst="rect">
            <a:avLst/>
          </a:prstGeom>
          <a:solidFill>
            <a:srgbClr val="968946"/>
          </a:solidFill>
          <a:ln>
            <a:solidFill>
              <a:srgbClr val="9689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IN" sz="2400" b="1" dirty="0">
                <a:solidFill>
                  <a:schemeClr val="bg1"/>
                </a:solidFill>
                <a:latin typeface="Times New Roman" panose="02020603050405020304" pitchFamily="18" charset="0"/>
                <a:cs typeface="Times New Roman" panose="02020603050405020304" pitchFamily="18" charset="0"/>
              </a:rPr>
              <a:t>Overall self comments </a:t>
            </a:r>
            <a:r>
              <a:rPr lang="en-IN" sz="2400" b="1">
                <a:solidFill>
                  <a:schemeClr val="bg1"/>
                </a:solidFill>
                <a:latin typeface="Times New Roman" panose="02020603050405020304" pitchFamily="18" charset="0"/>
                <a:cs typeface="Times New Roman" panose="02020603050405020304" pitchFamily="18" charset="0"/>
              </a:rPr>
              <a:t>on Dissertation</a:t>
            </a:r>
            <a:endParaRPr lang="en-IN" sz="2400" b="1" dirty="0">
              <a:solidFill>
                <a:schemeClr val="bg1"/>
              </a:solidFill>
              <a:latin typeface="Times New Roman" panose="02020603050405020304" pitchFamily="18" charset="0"/>
              <a:cs typeface="Times New Roman" panose="02020603050405020304" pitchFamily="18" charset="0"/>
            </a:endParaRPr>
          </a:p>
        </p:txBody>
      </p:sp>
      <p:sp>
        <p:nvSpPr>
          <p:cNvPr id="23" name="Rectangle 22">
            <a:extLst>
              <a:ext uri="{FF2B5EF4-FFF2-40B4-BE49-F238E27FC236}">
                <a16:creationId xmlns:a16="http://schemas.microsoft.com/office/drawing/2014/main" xmlns="" id="{F9B65EBF-7985-42FC-A6E3-97A379A63884}"/>
              </a:ext>
            </a:extLst>
          </p:cNvPr>
          <p:cNvSpPr/>
          <p:nvPr/>
        </p:nvSpPr>
        <p:spPr>
          <a:xfrm>
            <a:off x="6156178" y="2420939"/>
            <a:ext cx="5679647" cy="3744912"/>
          </a:xfrm>
          <a:prstGeom prst="rect">
            <a:avLst/>
          </a:prstGeom>
          <a:solidFill>
            <a:srgbClr val="E3DDAA"/>
          </a:solidFill>
          <a:ln>
            <a:solidFill>
              <a:srgbClr val="9689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buFont typeface="Arial" panose="020B0604020202020204" pitchFamily="34" charset="0"/>
              <a:buChar char="•"/>
            </a:pPr>
            <a:r>
              <a:rPr lang="en-IN" sz="2400" b="1" dirty="0">
                <a:solidFill>
                  <a:schemeClr val="tx1"/>
                </a:solidFill>
                <a:latin typeface="Times New Roman" panose="02020603050405020304" pitchFamily="18" charset="0"/>
                <a:ea typeface="Tahoma" pitchFamily="34" charset="0"/>
                <a:cs typeface="Times New Roman" panose="02020603050405020304" pitchFamily="18" charset="0"/>
              </a:rPr>
              <a:t>The study kicked off a new culture at Artemis Hospitals and cultural assessment of new joinee’s.</a:t>
            </a:r>
          </a:p>
          <a:p>
            <a:pPr marL="342900" indent="-342900">
              <a:buFont typeface="Arial" panose="020B0604020202020204" pitchFamily="34" charset="0"/>
              <a:buChar char="•"/>
            </a:pPr>
            <a:r>
              <a:rPr lang="en-IN" sz="2400" b="1" dirty="0">
                <a:solidFill>
                  <a:schemeClr val="tx1"/>
                </a:solidFill>
                <a:latin typeface="Times New Roman" panose="02020603050405020304" pitchFamily="18" charset="0"/>
                <a:ea typeface="Tahoma" pitchFamily="34" charset="0"/>
                <a:cs typeface="Times New Roman" panose="02020603050405020304" pitchFamily="18" charset="0"/>
              </a:rPr>
              <a:t>A step further in hiring a right person for the right job</a:t>
            </a:r>
          </a:p>
          <a:p>
            <a:pPr marL="342900" indent="-342900">
              <a:buFont typeface="Arial" panose="020B0604020202020204" pitchFamily="34" charset="0"/>
              <a:buChar char="•"/>
            </a:pPr>
            <a:r>
              <a:rPr lang="en-IN" sz="2400" b="1" dirty="0">
                <a:solidFill>
                  <a:schemeClr val="tx1"/>
                </a:solidFill>
                <a:latin typeface="Times New Roman" panose="02020603050405020304" pitchFamily="18" charset="0"/>
                <a:ea typeface="Tahoma" pitchFamily="34" charset="0"/>
                <a:cs typeface="Times New Roman" panose="02020603050405020304" pitchFamily="18" charset="0"/>
              </a:rPr>
              <a:t>This would also reduce the attrition rate as it would give a meaningful job to </a:t>
            </a:r>
            <a:r>
              <a:rPr lang="en-IN" sz="2400" b="1">
                <a:solidFill>
                  <a:schemeClr val="tx1"/>
                </a:solidFill>
                <a:latin typeface="Times New Roman" panose="02020603050405020304" pitchFamily="18" charset="0"/>
                <a:ea typeface="Tahoma" pitchFamily="34" charset="0"/>
                <a:cs typeface="Times New Roman" panose="02020603050405020304" pitchFamily="18" charset="0"/>
              </a:rPr>
              <a:t>new joinee’s</a:t>
            </a:r>
            <a:endParaRPr lang="en-IN" sz="2400" b="1" dirty="0">
              <a:solidFill>
                <a:schemeClr val="tx1"/>
              </a:solidFill>
              <a:latin typeface="Times New Roman" panose="02020603050405020304" pitchFamily="18" charset="0"/>
              <a:ea typeface="Tahoma" pitchFamily="34" charset="0"/>
              <a:cs typeface="Times New Roman" panose="02020603050405020304" pitchFamily="18" charset="0"/>
            </a:endParaRPr>
          </a:p>
        </p:txBody>
      </p:sp>
    </p:spTree>
    <p:extLst>
      <p:ext uri="{BB962C8B-B14F-4D97-AF65-F5344CB8AC3E}">
        <p14:creationId xmlns:p14="http://schemas.microsoft.com/office/powerpoint/2010/main" val="34834741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535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E47F5EF3-91E3-4B37-BCC3-13F85D8B3C30}"/>
              </a:ext>
            </a:extLst>
          </p:cNvPr>
          <p:cNvPicPr>
            <a:picLocks noChangeAspect="1"/>
          </p:cNvPicPr>
          <p:nvPr/>
        </p:nvPicPr>
        <p:blipFill rotWithShape="1">
          <a:blip r:embed="rId2"/>
          <a:srcRect b="16854"/>
          <a:stretch/>
        </p:blipFill>
        <p:spPr>
          <a:xfrm>
            <a:off x="653421" y="648759"/>
            <a:ext cx="3015154" cy="5571066"/>
          </a:xfrm>
          <a:prstGeom prst="rect">
            <a:avLst/>
          </a:prstGeom>
        </p:spPr>
      </p:pic>
      <p:sp>
        <p:nvSpPr>
          <p:cNvPr id="4" name="Slide Number Placeholder 3">
            <a:extLst>
              <a:ext uri="{FF2B5EF4-FFF2-40B4-BE49-F238E27FC236}">
                <a16:creationId xmlns:a16="http://schemas.microsoft.com/office/drawing/2014/main" xmlns="" id="{F7512292-B42A-7AC1-7086-3818B43D08E8}"/>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26AD20E6-394B-4DF0-96A5-9647FF39C943}" type="slidenum">
              <a:rPr lang="en-US">
                <a:solidFill>
                  <a:srgbClr val="FFFFFF"/>
                </a:solidFill>
              </a:rPr>
              <a:pPr>
                <a:spcAft>
                  <a:spcPts val="600"/>
                </a:spcAft>
              </a:pPr>
              <a:t>21</a:t>
            </a:fld>
            <a:endParaRPr lang="en-US">
              <a:solidFill>
                <a:srgbClr val="FFFFFF"/>
              </a:solidFill>
            </a:endParaRPr>
          </a:p>
        </p:txBody>
      </p:sp>
      <p:pic>
        <p:nvPicPr>
          <p:cNvPr id="6148" name="Picture 4" descr="Artemis Hospital Multi-Specialty Hospital Gurgaon | View Doctor List, Book  Appointment | Vaidam">
            <a:extLst>
              <a:ext uri="{FF2B5EF4-FFF2-40B4-BE49-F238E27FC236}">
                <a16:creationId xmlns:a16="http://schemas.microsoft.com/office/drawing/2014/main" xmlns="" id="{B78F068B-F4B2-4101-80E4-16517E75B1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4983" y="648759"/>
            <a:ext cx="7527645" cy="5571066"/>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xmlns="" id="{1996567C-5746-407A-BD83-E55455FBD93B}"/>
              </a:ext>
            </a:extLst>
          </p:cNvPr>
          <p:cNvSpPr/>
          <p:nvPr/>
        </p:nvSpPr>
        <p:spPr>
          <a:xfrm>
            <a:off x="477012" y="4981061"/>
            <a:ext cx="6858736" cy="895229"/>
          </a:xfrm>
          <a:prstGeom prst="rect">
            <a:avLst/>
          </a:prstGeom>
          <a:solidFill>
            <a:srgbClr val="535335"/>
          </a:solidFill>
          <a:ln>
            <a:solidFill>
              <a:srgbClr val="5353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xmlns="" id="{F0E9E98B-8438-4FF6-86FC-5141CA405519}"/>
              </a:ext>
            </a:extLst>
          </p:cNvPr>
          <p:cNvSpPr txBox="1"/>
          <p:nvPr/>
        </p:nvSpPr>
        <p:spPr>
          <a:xfrm>
            <a:off x="477015" y="5209805"/>
            <a:ext cx="10520737" cy="400110"/>
          </a:xfrm>
          <a:prstGeom prst="rect">
            <a:avLst/>
          </a:prstGeom>
          <a:noFill/>
        </p:spPr>
        <p:txBody>
          <a:bodyPr wrap="square" rtlCol="0">
            <a:spAutoFit/>
          </a:bodyPr>
          <a:lstStyle/>
          <a:p>
            <a:r>
              <a:rPr lang="en-US" sz="2000" b="1" dirty="0">
                <a:solidFill>
                  <a:schemeClr val="bg1"/>
                </a:solidFill>
                <a:latin typeface="Times New Roman" panose="02020603050405020304" pitchFamily="18" charset="0"/>
                <a:cs typeface="Times New Roman" panose="02020603050405020304" pitchFamily="18" charset="0"/>
              </a:rPr>
              <a:t>Women’s Day Celebration at Artemis Hospitals, Gurugram</a:t>
            </a:r>
          </a:p>
        </p:txBody>
      </p:sp>
    </p:spTree>
    <p:extLst>
      <p:ext uri="{BB962C8B-B14F-4D97-AF65-F5344CB8AC3E}">
        <p14:creationId xmlns:p14="http://schemas.microsoft.com/office/powerpoint/2010/main" val="41122842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007830A4-8A9B-0EBD-A18C-FE6C0AF23F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63" y="113652"/>
            <a:ext cx="1441581" cy="678551"/>
          </a:xfrm>
          <a:prstGeom prst="rect">
            <a:avLst/>
          </a:prstGeom>
        </p:spPr>
      </p:pic>
      <p:pic>
        <p:nvPicPr>
          <p:cNvPr id="7" name="Picture 2" descr="Artemis Hospitals: Best Hospital in Gurgaon, Delhi">
            <a:extLst>
              <a:ext uri="{FF2B5EF4-FFF2-40B4-BE49-F238E27FC236}">
                <a16:creationId xmlns:a16="http://schemas.microsoft.com/office/drawing/2014/main" xmlns="" id="{ED48C5B8-ADF7-469F-BA62-C90A8EFCA8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68615" y="113652"/>
            <a:ext cx="2349552" cy="978980"/>
          </a:xfrm>
          <a:prstGeom prst="rect">
            <a:avLst/>
          </a:prstGeom>
          <a:noFill/>
          <a:extLst>
            <a:ext uri="{909E8E84-426E-40DD-AFC4-6F175D3DCCD1}">
              <a14:hiddenFill xmlns:a14="http://schemas.microsoft.com/office/drawing/2010/main">
                <a:solidFill>
                  <a:srgbClr val="FFFFFF"/>
                </a:solidFill>
              </a14:hiddenFill>
            </a:ext>
          </a:extLst>
        </p:spPr>
      </p:pic>
      <p:grpSp>
        <p:nvGrpSpPr>
          <p:cNvPr id="89" name="Group 88">
            <a:extLst>
              <a:ext uri="{FF2B5EF4-FFF2-40B4-BE49-F238E27FC236}">
                <a16:creationId xmlns:a16="http://schemas.microsoft.com/office/drawing/2014/main" xmlns="" id="{2F2E51B2-F70E-43E3-9FBF-19179352C3C2}"/>
              </a:ext>
            </a:extLst>
          </p:cNvPr>
          <p:cNvGrpSpPr/>
          <p:nvPr/>
        </p:nvGrpSpPr>
        <p:grpSpPr>
          <a:xfrm>
            <a:off x="612410" y="1221326"/>
            <a:ext cx="4731079" cy="4415348"/>
            <a:chOff x="5651" y="965105"/>
            <a:chExt cx="4731079" cy="4415348"/>
          </a:xfrm>
        </p:grpSpPr>
        <p:sp>
          <p:nvSpPr>
            <p:cNvPr id="90" name="Arrow: Up-Down 89">
              <a:extLst>
                <a:ext uri="{FF2B5EF4-FFF2-40B4-BE49-F238E27FC236}">
                  <a16:creationId xmlns:a16="http://schemas.microsoft.com/office/drawing/2014/main" xmlns="" id="{8762B6F4-E499-49BC-87AF-DFC4D00456AB}"/>
                </a:ext>
              </a:extLst>
            </p:cNvPr>
            <p:cNvSpPr/>
            <p:nvPr/>
          </p:nvSpPr>
          <p:spPr>
            <a:xfrm>
              <a:off x="409120" y="2441595"/>
              <a:ext cx="582765" cy="2938858"/>
            </a:xfrm>
            <a:prstGeom prst="upDownArrow">
              <a:avLst>
                <a:gd name="adj1" fmla="val 34812"/>
                <a:gd name="adj2" fmla="val 75092"/>
              </a:avLst>
            </a:prstGeom>
            <a:solidFill>
              <a:srgbClr val="5AC37D">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Arial"/>
              </a:endParaRPr>
            </a:p>
          </p:txBody>
        </p:sp>
        <p:sp>
          <p:nvSpPr>
            <p:cNvPr id="91" name="Rectangle 90">
              <a:extLst>
                <a:ext uri="{FF2B5EF4-FFF2-40B4-BE49-F238E27FC236}">
                  <a16:creationId xmlns:a16="http://schemas.microsoft.com/office/drawing/2014/main" xmlns="" id="{66041E2C-D7C5-4EC9-8257-9BD83708A56C}"/>
                </a:ext>
              </a:extLst>
            </p:cNvPr>
            <p:cNvSpPr/>
            <p:nvPr/>
          </p:nvSpPr>
          <p:spPr>
            <a:xfrm>
              <a:off x="995188" y="2401102"/>
              <a:ext cx="1911455" cy="2938858"/>
            </a:xfrm>
            <a:prstGeom prst="rect">
              <a:avLst/>
            </a:prstGeom>
            <a:solidFill>
              <a:srgbClr val="78A0D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400" b="0" i="0" u="none" strike="noStrike" kern="0" cap="none" spc="0" normalizeH="0" baseline="0" noProof="0">
                <a:ln>
                  <a:noFill/>
                </a:ln>
                <a:solidFill>
                  <a:prstClr val="white"/>
                </a:solidFill>
                <a:effectLst/>
                <a:uLnTx/>
                <a:uFillTx/>
                <a:latin typeface="Arial"/>
              </a:endParaRPr>
            </a:p>
          </p:txBody>
        </p:sp>
        <p:sp>
          <p:nvSpPr>
            <p:cNvPr id="92" name="Rectangle 91">
              <a:extLst>
                <a:ext uri="{FF2B5EF4-FFF2-40B4-BE49-F238E27FC236}">
                  <a16:creationId xmlns:a16="http://schemas.microsoft.com/office/drawing/2014/main" xmlns="" id="{2B62FFBF-A698-478D-9888-F5A5E7843702}"/>
                </a:ext>
              </a:extLst>
            </p:cNvPr>
            <p:cNvSpPr/>
            <p:nvPr/>
          </p:nvSpPr>
          <p:spPr>
            <a:xfrm>
              <a:off x="995188" y="2979554"/>
              <a:ext cx="1911455" cy="596582"/>
            </a:xfrm>
            <a:prstGeom prst="rect">
              <a:avLst/>
            </a:prstGeom>
            <a:solidFill>
              <a:srgbClr val="78A0D4">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400" b="0" i="0" u="none" strike="noStrike" kern="0" cap="none" spc="0" normalizeH="0" baseline="0" noProof="0">
                <a:ln>
                  <a:noFill/>
                </a:ln>
                <a:solidFill>
                  <a:prstClr val="white"/>
                </a:solidFill>
                <a:effectLst/>
                <a:uLnTx/>
                <a:uFillTx/>
                <a:latin typeface="Arial"/>
              </a:endParaRPr>
            </a:p>
          </p:txBody>
        </p:sp>
        <p:sp>
          <p:nvSpPr>
            <p:cNvPr id="93" name="Rectangle 92">
              <a:extLst>
                <a:ext uri="{FF2B5EF4-FFF2-40B4-BE49-F238E27FC236}">
                  <a16:creationId xmlns:a16="http://schemas.microsoft.com/office/drawing/2014/main" xmlns="" id="{5DAEA31D-EDAB-4C9C-9A1A-522DEDAC6774}"/>
                </a:ext>
              </a:extLst>
            </p:cNvPr>
            <p:cNvSpPr/>
            <p:nvPr/>
          </p:nvSpPr>
          <p:spPr>
            <a:xfrm>
              <a:off x="994251" y="4154588"/>
              <a:ext cx="1911455" cy="596579"/>
            </a:xfrm>
            <a:prstGeom prst="rect">
              <a:avLst/>
            </a:prstGeom>
            <a:solidFill>
              <a:srgbClr val="78A0D4">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400" b="0" i="0" u="none" strike="noStrike" kern="0" cap="none" spc="0" normalizeH="0" baseline="0" noProof="0">
                <a:ln>
                  <a:noFill/>
                </a:ln>
                <a:solidFill>
                  <a:prstClr val="white"/>
                </a:solidFill>
                <a:effectLst/>
                <a:uLnTx/>
                <a:uFillTx/>
                <a:latin typeface="Arial"/>
              </a:endParaRPr>
            </a:p>
          </p:txBody>
        </p:sp>
        <p:sp>
          <p:nvSpPr>
            <p:cNvPr id="94" name="TextBox 93">
              <a:extLst>
                <a:ext uri="{FF2B5EF4-FFF2-40B4-BE49-F238E27FC236}">
                  <a16:creationId xmlns:a16="http://schemas.microsoft.com/office/drawing/2014/main" xmlns="" id="{DDD74A30-E116-40E6-9A31-B4C0E3AC82A2}"/>
                </a:ext>
              </a:extLst>
            </p:cNvPr>
            <p:cNvSpPr txBox="1"/>
            <p:nvPr/>
          </p:nvSpPr>
          <p:spPr>
            <a:xfrm>
              <a:off x="991614" y="3624246"/>
              <a:ext cx="1911450" cy="523220"/>
            </a:xfrm>
            <a:prstGeom prst="rect">
              <a:avLst/>
            </a:prstGeom>
            <a:noFill/>
          </p:spPr>
          <p:txBody>
            <a:bodyPr wrap="square" rtlCol="0">
              <a:spAutoFit/>
            </a:bodyPr>
            <a:lstStyle/>
            <a:p>
              <a:pPr algn="ctr"/>
              <a:r>
                <a:rPr lang="en-US" sz="1400" b="1" dirty="0">
                  <a:latin typeface="Arial"/>
                </a:rPr>
                <a:t>Screening &amp; Shortlisting</a:t>
              </a:r>
            </a:p>
          </p:txBody>
        </p:sp>
        <p:sp>
          <p:nvSpPr>
            <p:cNvPr id="95" name="TextBox 94">
              <a:extLst>
                <a:ext uri="{FF2B5EF4-FFF2-40B4-BE49-F238E27FC236}">
                  <a16:creationId xmlns:a16="http://schemas.microsoft.com/office/drawing/2014/main" xmlns="" id="{7D880C48-D35C-4D2E-8BF9-14B77D92D313}"/>
                </a:ext>
              </a:extLst>
            </p:cNvPr>
            <p:cNvSpPr txBox="1"/>
            <p:nvPr/>
          </p:nvSpPr>
          <p:spPr>
            <a:xfrm>
              <a:off x="991614" y="3154211"/>
              <a:ext cx="1919116" cy="307777"/>
            </a:xfrm>
            <a:prstGeom prst="rect">
              <a:avLst/>
            </a:prstGeom>
            <a:noFill/>
          </p:spPr>
          <p:txBody>
            <a:bodyPr wrap="square" rtlCol="0">
              <a:spAutoFit/>
            </a:bodyPr>
            <a:lstStyle/>
            <a:p>
              <a:pPr algn="ctr"/>
              <a:r>
                <a:rPr lang="en-US" sz="1400" b="1" dirty="0">
                  <a:latin typeface="Arial"/>
                </a:rPr>
                <a:t>Talent Sourcing</a:t>
              </a:r>
            </a:p>
          </p:txBody>
        </p:sp>
        <p:sp>
          <p:nvSpPr>
            <p:cNvPr id="96" name="TextBox 95">
              <a:extLst>
                <a:ext uri="{FF2B5EF4-FFF2-40B4-BE49-F238E27FC236}">
                  <a16:creationId xmlns:a16="http://schemas.microsoft.com/office/drawing/2014/main" xmlns="" id="{C5C30117-4AEB-4F6B-8DC2-E3AC0A4D6E0A}"/>
                </a:ext>
              </a:extLst>
            </p:cNvPr>
            <p:cNvSpPr txBox="1"/>
            <p:nvPr/>
          </p:nvSpPr>
          <p:spPr>
            <a:xfrm>
              <a:off x="991614" y="2460696"/>
              <a:ext cx="1919117" cy="523220"/>
            </a:xfrm>
            <a:prstGeom prst="rect">
              <a:avLst/>
            </a:prstGeom>
            <a:noFill/>
          </p:spPr>
          <p:txBody>
            <a:bodyPr wrap="square" rtlCol="0">
              <a:spAutoFit/>
            </a:bodyPr>
            <a:lstStyle/>
            <a:p>
              <a:pPr algn="ctr"/>
              <a:r>
                <a:rPr lang="en-US" sz="1400" b="1" dirty="0">
                  <a:latin typeface="Arial"/>
                </a:rPr>
                <a:t>Manpower Planning &amp; Recruitment</a:t>
              </a:r>
            </a:p>
          </p:txBody>
        </p:sp>
        <p:sp>
          <p:nvSpPr>
            <p:cNvPr id="97" name="TextBox 96">
              <a:extLst>
                <a:ext uri="{FF2B5EF4-FFF2-40B4-BE49-F238E27FC236}">
                  <a16:creationId xmlns:a16="http://schemas.microsoft.com/office/drawing/2014/main" xmlns="" id="{58ACE7AC-951F-4FBC-9AF9-1F1803E82311}"/>
                </a:ext>
              </a:extLst>
            </p:cNvPr>
            <p:cNvSpPr txBox="1"/>
            <p:nvPr/>
          </p:nvSpPr>
          <p:spPr>
            <a:xfrm>
              <a:off x="991614" y="4325287"/>
              <a:ext cx="1911454" cy="307777"/>
            </a:xfrm>
            <a:prstGeom prst="rect">
              <a:avLst/>
            </a:prstGeom>
            <a:noFill/>
          </p:spPr>
          <p:txBody>
            <a:bodyPr wrap="square" rtlCol="0">
              <a:spAutoFit/>
            </a:bodyPr>
            <a:lstStyle/>
            <a:p>
              <a:pPr algn="ctr"/>
              <a:r>
                <a:rPr lang="en-US" sz="1400" b="1" dirty="0">
                  <a:latin typeface="Arial"/>
                </a:rPr>
                <a:t>Interviewing</a:t>
              </a:r>
            </a:p>
          </p:txBody>
        </p:sp>
        <p:sp>
          <p:nvSpPr>
            <p:cNvPr id="98" name="TextBox 97">
              <a:extLst>
                <a:ext uri="{FF2B5EF4-FFF2-40B4-BE49-F238E27FC236}">
                  <a16:creationId xmlns:a16="http://schemas.microsoft.com/office/drawing/2014/main" xmlns="" id="{74E9CC79-5FB2-42EF-9AEB-CB0636452C49}"/>
                </a:ext>
              </a:extLst>
            </p:cNvPr>
            <p:cNvSpPr txBox="1"/>
            <p:nvPr/>
          </p:nvSpPr>
          <p:spPr>
            <a:xfrm>
              <a:off x="983948" y="4832544"/>
              <a:ext cx="1919116" cy="523220"/>
            </a:xfrm>
            <a:prstGeom prst="rect">
              <a:avLst/>
            </a:prstGeom>
            <a:noFill/>
          </p:spPr>
          <p:txBody>
            <a:bodyPr wrap="square" rtlCol="0">
              <a:spAutoFit/>
            </a:bodyPr>
            <a:lstStyle/>
            <a:p>
              <a:pPr algn="ctr"/>
              <a:r>
                <a:rPr lang="en-US" sz="1400" b="1" dirty="0">
                  <a:latin typeface="Arial"/>
                </a:rPr>
                <a:t>Selection &amp; Onboarding</a:t>
              </a:r>
            </a:p>
          </p:txBody>
        </p:sp>
        <p:sp>
          <p:nvSpPr>
            <p:cNvPr id="99" name="Isosceles Triangle 98">
              <a:extLst>
                <a:ext uri="{FF2B5EF4-FFF2-40B4-BE49-F238E27FC236}">
                  <a16:creationId xmlns:a16="http://schemas.microsoft.com/office/drawing/2014/main" xmlns="" id="{FA074CD8-4439-4F84-A8C5-5C6526062759}"/>
                </a:ext>
              </a:extLst>
            </p:cNvPr>
            <p:cNvSpPr/>
            <p:nvPr/>
          </p:nvSpPr>
          <p:spPr>
            <a:xfrm rot="5400000">
              <a:off x="1786118" y="3523773"/>
              <a:ext cx="2913154" cy="693515"/>
            </a:xfrm>
            <a:prstGeom prst="triangle">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xmlns="" id="{7E610B9A-4238-428A-AF52-C4B532951772}"/>
                </a:ext>
              </a:extLst>
            </p:cNvPr>
            <p:cNvSpPr txBox="1"/>
            <p:nvPr/>
          </p:nvSpPr>
          <p:spPr>
            <a:xfrm rot="16200000">
              <a:off x="-630742" y="3587858"/>
              <a:ext cx="1919117" cy="646331"/>
            </a:xfrm>
            <a:prstGeom prst="rect">
              <a:avLst/>
            </a:prstGeom>
            <a:noFill/>
          </p:spPr>
          <p:txBody>
            <a:bodyPr wrap="square" rtlCol="0">
              <a:spAutoFit/>
            </a:bodyPr>
            <a:lstStyle/>
            <a:p>
              <a:pPr algn="ctr"/>
              <a:r>
                <a:rPr lang="en-US" b="1" dirty="0">
                  <a:solidFill>
                    <a:schemeClr val="accent1">
                      <a:lumMod val="75000"/>
                    </a:schemeClr>
                  </a:solidFill>
                  <a:latin typeface="Times New Roman" panose="02020603050405020304" pitchFamily="18" charset="0"/>
                  <a:cs typeface="Times New Roman" panose="02020603050405020304" pitchFamily="18" charset="0"/>
                </a:rPr>
                <a:t>Psychometric Assessment</a:t>
              </a:r>
            </a:p>
          </p:txBody>
        </p:sp>
        <p:sp>
          <p:nvSpPr>
            <p:cNvPr id="101" name="Oval 100">
              <a:extLst>
                <a:ext uri="{FF2B5EF4-FFF2-40B4-BE49-F238E27FC236}">
                  <a16:creationId xmlns:a16="http://schemas.microsoft.com/office/drawing/2014/main" xmlns="" id="{81EFF15B-10CC-400D-A5AE-4A664916220A}"/>
                </a:ext>
              </a:extLst>
            </p:cNvPr>
            <p:cNvSpPr/>
            <p:nvPr/>
          </p:nvSpPr>
          <p:spPr>
            <a:xfrm>
              <a:off x="3103916" y="2960317"/>
              <a:ext cx="1632814" cy="1658094"/>
            </a:xfrm>
            <a:prstGeom prst="ellipse">
              <a:avLst/>
            </a:prstGeom>
            <a:solidFill>
              <a:schemeClr val="accent1"/>
            </a:solidFill>
            <a:ln w="12700"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IN" b="1" kern="0" dirty="0">
                  <a:latin typeface="Times New Roman" panose="02020603050405020304" pitchFamily="18" charset="0"/>
                  <a:cs typeface="Times New Roman" panose="02020603050405020304" pitchFamily="18" charset="0"/>
                </a:rPr>
                <a:t>Right person for the right job </a:t>
              </a:r>
              <a:endParaRPr kumimoji="0" lang="en-IN" sz="18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102" name="TextBox 101">
              <a:extLst>
                <a:ext uri="{FF2B5EF4-FFF2-40B4-BE49-F238E27FC236}">
                  <a16:creationId xmlns:a16="http://schemas.microsoft.com/office/drawing/2014/main" xmlns="" id="{EFCECEBA-BB6B-4906-B47A-AF91C2816BA2}"/>
                </a:ext>
              </a:extLst>
            </p:cNvPr>
            <p:cNvSpPr txBox="1"/>
            <p:nvPr/>
          </p:nvSpPr>
          <p:spPr>
            <a:xfrm>
              <a:off x="1253238" y="965105"/>
              <a:ext cx="1393480" cy="369332"/>
            </a:xfrm>
            <a:prstGeom prst="rect">
              <a:avLst/>
            </a:prstGeom>
            <a:solidFill>
              <a:schemeClr val="accent6">
                <a:lumMod val="60000"/>
                <a:lumOff val="40000"/>
              </a:schemeClr>
            </a:solid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When</a:t>
              </a:r>
            </a:p>
          </p:txBody>
        </p:sp>
      </p:grpSp>
      <p:sp>
        <p:nvSpPr>
          <p:cNvPr id="103" name="Title 1">
            <a:extLst>
              <a:ext uri="{FF2B5EF4-FFF2-40B4-BE49-F238E27FC236}">
                <a16:creationId xmlns:a16="http://schemas.microsoft.com/office/drawing/2014/main" xmlns="" id="{943766A6-8D19-4171-BDD2-94189BD5CF7F}"/>
              </a:ext>
            </a:extLst>
          </p:cNvPr>
          <p:cNvSpPr>
            <a:spLocks noGrp="1"/>
          </p:cNvSpPr>
          <p:nvPr>
            <p:ph type="title"/>
          </p:nvPr>
        </p:nvSpPr>
        <p:spPr>
          <a:xfrm>
            <a:off x="521176" y="-126072"/>
            <a:ext cx="10515600" cy="1325563"/>
          </a:xfrm>
        </p:spPr>
        <p:txBody>
          <a:bodyPr/>
          <a:lstStyle/>
          <a:p>
            <a:pPr algn="ctr"/>
            <a:r>
              <a:rPr lang="en-IN" b="1" dirty="0">
                <a:solidFill>
                  <a:schemeClr val="accent1">
                    <a:lumMod val="75000"/>
                  </a:schemeClr>
                </a:solidFill>
                <a:latin typeface="Times New Roman" panose="02020603050405020304" pitchFamily="18" charset="0"/>
                <a:cs typeface="Times New Roman" panose="02020603050405020304" pitchFamily="18" charset="0"/>
              </a:rPr>
              <a:t>Introduction (</a:t>
            </a:r>
            <a:r>
              <a:rPr lang="en-IN" b="1" dirty="0" smtClean="0">
                <a:solidFill>
                  <a:schemeClr val="accent1">
                    <a:lumMod val="75000"/>
                  </a:schemeClr>
                </a:solidFill>
                <a:latin typeface="Times New Roman" panose="02020603050405020304" pitchFamily="18" charset="0"/>
                <a:cs typeface="Times New Roman" panose="02020603050405020304" pitchFamily="18" charset="0"/>
              </a:rPr>
              <a:t>1/3)</a:t>
            </a:r>
            <a:endParaRPr lang="en-IN"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2" name="AutoShape 2" descr="Psychometric Tests that Meet All Your Hiring Needs| Psychometric Testing  for Recruitmen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Psychometric Tests that Meet All Your Hiring Needs| Psychometric Testing  for Recruitment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Psychometric Tests that Meet All Your Hiring Needs| Psychometric Testing  for Recruitment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Psychometric Tests that Meet All Your Hiring Needs| Psychometric Testing  for Recruitment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1" name="Group 10"/>
          <p:cNvGrpSpPr/>
          <p:nvPr/>
        </p:nvGrpSpPr>
        <p:grpSpPr>
          <a:xfrm>
            <a:off x="6465092" y="1221326"/>
            <a:ext cx="5726907" cy="4929875"/>
            <a:chOff x="6465092" y="1221326"/>
            <a:chExt cx="5726907" cy="4929875"/>
          </a:xfrm>
        </p:grpSpPr>
        <p:pic>
          <p:nvPicPr>
            <p:cNvPr id="2057" name="Picture 9"/>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7442883" y="2611759"/>
              <a:ext cx="3529410" cy="2537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p:nvPr/>
          </p:nvGrpSpPr>
          <p:grpSpPr>
            <a:xfrm>
              <a:off x="6465092" y="1221326"/>
              <a:ext cx="5726907" cy="4929875"/>
              <a:chOff x="6465092" y="1221326"/>
              <a:chExt cx="5726907" cy="4929875"/>
            </a:xfrm>
          </p:grpSpPr>
          <p:sp>
            <p:nvSpPr>
              <p:cNvPr id="26" name="TextBox 25">
                <a:extLst>
                  <a:ext uri="{FF2B5EF4-FFF2-40B4-BE49-F238E27FC236}">
                    <a16:creationId xmlns:a16="http://schemas.microsoft.com/office/drawing/2014/main" xmlns="" id="{EFCECEBA-BB6B-4906-B47A-AF91C2816BA2}"/>
                  </a:ext>
                </a:extLst>
              </p:cNvPr>
              <p:cNvSpPr txBox="1"/>
              <p:nvPr/>
            </p:nvSpPr>
            <p:spPr>
              <a:xfrm>
                <a:off x="8366210" y="1221326"/>
                <a:ext cx="1393480" cy="369332"/>
              </a:xfrm>
              <a:prstGeom prst="rect">
                <a:avLst/>
              </a:prstGeom>
              <a:solidFill>
                <a:schemeClr val="accent6">
                  <a:lumMod val="60000"/>
                  <a:lumOff val="40000"/>
                </a:schemeClr>
              </a:solidFill>
            </p:spPr>
            <p:txBody>
              <a:bodyPr wrap="square" rtlCol="0">
                <a:spAutoFit/>
              </a:bodyPr>
              <a:lstStyle/>
              <a:p>
                <a:pPr algn="ctr"/>
                <a:r>
                  <a:rPr lang="en-US" b="1" dirty="0" smtClean="0">
                    <a:latin typeface="Times New Roman" panose="02020603050405020304" pitchFamily="18" charset="0"/>
                    <a:cs typeface="Times New Roman" panose="02020603050405020304" pitchFamily="18" charset="0"/>
                  </a:rPr>
                  <a:t>Benefits</a:t>
                </a:r>
                <a:endParaRPr lang="en-US"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6522242" y="2437530"/>
                <a:ext cx="1154908" cy="954107"/>
              </a:xfrm>
              <a:prstGeom prst="rect">
                <a:avLst/>
              </a:prstGeom>
              <a:noFill/>
            </p:spPr>
            <p:txBody>
              <a:bodyPr wrap="square" rtlCol="0">
                <a:spAutoFit/>
              </a:bodyPr>
              <a:lstStyle/>
              <a:p>
                <a:pPr algn="ctr"/>
                <a:r>
                  <a:rPr lang="en-US" sz="1400" b="1" dirty="0" smtClean="0">
                    <a:latin typeface="Times New Roman" pitchFamily="18" charset="0"/>
                    <a:cs typeface="Times New Roman" pitchFamily="18" charset="0"/>
                  </a:rPr>
                  <a:t>Objective </a:t>
                </a:r>
              </a:p>
              <a:p>
                <a:pPr algn="ctr"/>
                <a:r>
                  <a:rPr lang="en-US" sz="1400" b="1" dirty="0" smtClean="0">
                    <a:latin typeface="Times New Roman" pitchFamily="18" charset="0"/>
                    <a:cs typeface="Times New Roman" pitchFamily="18" charset="0"/>
                  </a:rPr>
                  <a:t>&amp; Measurable data</a:t>
                </a:r>
                <a:endParaRPr lang="en-US" sz="1400" b="1" dirty="0">
                  <a:latin typeface="Times New Roman" pitchFamily="18" charset="0"/>
                  <a:cs typeface="Times New Roman" pitchFamily="18" charset="0"/>
                </a:endParaRPr>
              </a:p>
            </p:txBody>
          </p:sp>
          <p:sp>
            <p:nvSpPr>
              <p:cNvPr id="28" name="TextBox 27"/>
              <p:cNvSpPr txBox="1"/>
              <p:nvPr/>
            </p:nvSpPr>
            <p:spPr>
              <a:xfrm>
                <a:off x="6465092" y="4047255"/>
                <a:ext cx="1154908" cy="1384995"/>
              </a:xfrm>
              <a:prstGeom prst="rect">
                <a:avLst/>
              </a:prstGeom>
              <a:noFill/>
            </p:spPr>
            <p:txBody>
              <a:bodyPr wrap="square" rtlCol="0">
                <a:spAutoFit/>
              </a:bodyPr>
              <a:lstStyle/>
              <a:p>
                <a:pPr algn="ctr"/>
                <a:r>
                  <a:rPr lang="en-US" sz="1400" b="1" dirty="0" smtClean="0">
                    <a:latin typeface="Times New Roman" pitchFamily="18" charset="0"/>
                    <a:cs typeface="Times New Roman" pitchFamily="18" charset="0"/>
                  </a:rPr>
                  <a:t>To assess Behavior of the candidate at certain situation</a:t>
                </a:r>
              </a:p>
            </p:txBody>
          </p:sp>
          <p:sp>
            <p:nvSpPr>
              <p:cNvPr id="29" name="TextBox 28"/>
              <p:cNvSpPr txBox="1"/>
              <p:nvPr/>
            </p:nvSpPr>
            <p:spPr>
              <a:xfrm>
                <a:off x="10786240" y="2272026"/>
                <a:ext cx="1405759" cy="1169551"/>
              </a:xfrm>
              <a:prstGeom prst="rect">
                <a:avLst/>
              </a:prstGeom>
              <a:noFill/>
            </p:spPr>
            <p:txBody>
              <a:bodyPr wrap="square" rtlCol="0">
                <a:spAutoFit/>
              </a:bodyPr>
              <a:lstStyle/>
              <a:p>
                <a:pPr algn="ctr"/>
                <a:r>
                  <a:rPr lang="en-US" sz="1400" b="1" dirty="0">
                    <a:latin typeface="Times New Roman" pitchFamily="18" charset="0"/>
                    <a:cs typeface="Times New Roman" pitchFamily="18" charset="0"/>
                  </a:rPr>
                  <a:t>Its helps in highlighting the skills and abilities of the candidate</a:t>
                </a:r>
                <a:endParaRPr lang="en-US" sz="1400" b="1" dirty="0" smtClean="0">
                  <a:latin typeface="Times New Roman" pitchFamily="18" charset="0"/>
                  <a:cs typeface="Times New Roman" pitchFamily="18" charset="0"/>
                </a:endParaRPr>
              </a:p>
            </p:txBody>
          </p:sp>
          <p:sp>
            <p:nvSpPr>
              <p:cNvPr id="30" name="TextBox 29"/>
              <p:cNvSpPr txBox="1"/>
              <p:nvPr/>
            </p:nvSpPr>
            <p:spPr>
              <a:xfrm>
                <a:off x="10738615" y="4119876"/>
                <a:ext cx="1405759" cy="2031325"/>
              </a:xfrm>
              <a:prstGeom prst="rect">
                <a:avLst/>
              </a:prstGeom>
              <a:noFill/>
            </p:spPr>
            <p:txBody>
              <a:bodyPr wrap="square" rtlCol="0">
                <a:spAutoFit/>
              </a:bodyPr>
              <a:lstStyle/>
              <a:p>
                <a:pPr lvl="0" algn="ctr"/>
                <a:r>
                  <a:rPr lang="en-US" sz="1400" b="1" dirty="0">
                    <a:latin typeface="Times New Roman" pitchFamily="18" charset="0"/>
                    <a:cs typeface="Times New Roman" pitchFamily="18" charset="0"/>
                  </a:rPr>
                  <a:t>Psychometric tests can be used to create well defined career paths for the employees for their success.</a:t>
                </a:r>
              </a:p>
              <a:p>
                <a:pPr algn="ctr"/>
                <a:endParaRPr lang="en-US" sz="1400" b="1" dirty="0" smtClean="0">
                  <a:latin typeface="Times New Roman" pitchFamily="18" charset="0"/>
                  <a:cs typeface="Times New Roman" pitchFamily="18" charset="0"/>
                </a:endParaRPr>
              </a:p>
            </p:txBody>
          </p:sp>
        </p:grpSp>
      </p:grpSp>
    </p:spTree>
    <p:extLst>
      <p:ext uri="{BB962C8B-B14F-4D97-AF65-F5344CB8AC3E}">
        <p14:creationId xmlns:p14="http://schemas.microsoft.com/office/powerpoint/2010/main" val="4156150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6AD20E6-394B-4DF0-96A5-9647FF39C943}" type="slidenum">
              <a:rPr lang="en-IN" smtClean="0"/>
              <a:t>4</a:t>
            </a:fld>
            <a:endParaRPr lang="en-IN"/>
          </a:p>
        </p:txBody>
      </p:sp>
      <p:sp>
        <p:nvSpPr>
          <p:cNvPr id="6" name="Title 1">
            <a:extLst>
              <a:ext uri="{FF2B5EF4-FFF2-40B4-BE49-F238E27FC236}">
                <a16:creationId xmlns:a16="http://schemas.microsoft.com/office/drawing/2014/main" xmlns="" id="{943766A6-8D19-4171-BDD2-94189BD5CF7F}"/>
              </a:ext>
            </a:extLst>
          </p:cNvPr>
          <p:cNvSpPr>
            <a:spLocks noGrp="1"/>
          </p:cNvSpPr>
          <p:nvPr>
            <p:ph type="title"/>
          </p:nvPr>
        </p:nvSpPr>
        <p:spPr>
          <a:xfrm>
            <a:off x="521176" y="-126072"/>
            <a:ext cx="10515600" cy="1325563"/>
          </a:xfrm>
        </p:spPr>
        <p:txBody>
          <a:bodyPr/>
          <a:lstStyle/>
          <a:p>
            <a:pPr algn="ctr"/>
            <a:r>
              <a:rPr lang="en-IN" b="1" dirty="0" smtClean="0">
                <a:solidFill>
                  <a:schemeClr val="accent1">
                    <a:lumMod val="75000"/>
                  </a:schemeClr>
                </a:solidFill>
                <a:latin typeface="Times New Roman" panose="02020603050405020304" pitchFamily="18" charset="0"/>
                <a:cs typeface="Times New Roman" panose="02020603050405020304" pitchFamily="18" charset="0"/>
              </a:rPr>
              <a:t>Review of Literature (2/3)</a:t>
            </a:r>
            <a:endParaRPr lang="en-IN" b="1"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xmlns="" id="{007830A4-8A9B-0EBD-A18C-FE6C0AF23F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163" y="113652"/>
            <a:ext cx="1441581" cy="678551"/>
          </a:xfrm>
          <a:prstGeom prst="rect">
            <a:avLst/>
          </a:prstGeom>
        </p:spPr>
      </p:pic>
      <p:pic>
        <p:nvPicPr>
          <p:cNvPr id="9" name="Picture 2" descr="Artemis Hospitals: Best Hospital in Gurgaon, Delhi">
            <a:extLst>
              <a:ext uri="{FF2B5EF4-FFF2-40B4-BE49-F238E27FC236}">
                <a16:creationId xmlns:a16="http://schemas.microsoft.com/office/drawing/2014/main" xmlns="" id="{ED48C5B8-ADF7-469F-BA62-C90A8EFCA8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8615" y="113652"/>
            <a:ext cx="2349552" cy="978980"/>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3">
            <a:extLst>
              <a:ext uri="{FF2B5EF4-FFF2-40B4-BE49-F238E27FC236}">
                <a16:creationId xmlns:a16="http://schemas.microsoft.com/office/drawing/2014/main" xmlns="" id="{A187344F-E940-410B-B656-A2DC6489D524}"/>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5C216FF-E66C-48C9-BA05-8E5DCBDB5E3E}" type="slidenum">
              <a:rPr lang="en-US" altLang="en-US" smtClean="0"/>
              <a:pPr>
                <a:defRPr/>
              </a:pPr>
              <a:t>4</a:t>
            </a:fld>
            <a:endParaRPr lang="en-US" altLang="en-US"/>
          </a:p>
        </p:txBody>
      </p:sp>
      <p:sp>
        <p:nvSpPr>
          <p:cNvPr id="11" name="Trapezoid 6">
            <a:extLst>
              <a:ext uri="{FF2B5EF4-FFF2-40B4-BE49-F238E27FC236}">
                <a16:creationId xmlns:a16="http://schemas.microsoft.com/office/drawing/2014/main" xmlns="" id="{FD2C55B2-F449-4CAA-A7C5-1E5A91B72862}"/>
              </a:ext>
            </a:extLst>
          </p:cNvPr>
          <p:cNvSpPr/>
          <p:nvPr/>
        </p:nvSpPr>
        <p:spPr>
          <a:xfrm>
            <a:off x="527389" y="1886133"/>
            <a:ext cx="10993978" cy="604089"/>
          </a:xfrm>
          <a:custGeom>
            <a:avLst/>
            <a:gdLst>
              <a:gd name="connsiteX0" fmla="*/ 0 w 9404333"/>
              <a:gd name="connsiteY0" fmla="*/ 554807 h 554807"/>
              <a:gd name="connsiteX1" fmla="*/ 138702 w 9404333"/>
              <a:gd name="connsiteY1" fmla="*/ 0 h 554807"/>
              <a:gd name="connsiteX2" fmla="*/ 9265631 w 9404333"/>
              <a:gd name="connsiteY2" fmla="*/ 0 h 554807"/>
              <a:gd name="connsiteX3" fmla="*/ 9404333 w 9404333"/>
              <a:gd name="connsiteY3" fmla="*/ 554807 h 554807"/>
              <a:gd name="connsiteX4" fmla="*/ 0 w 9404333"/>
              <a:gd name="connsiteY4" fmla="*/ 554807 h 554807"/>
              <a:gd name="connsiteX0" fmla="*/ 267698 w 9265631"/>
              <a:gd name="connsiteY0" fmla="*/ 583836 h 583836"/>
              <a:gd name="connsiteX1" fmla="*/ 0 w 9265631"/>
              <a:gd name="connsiteY1" fmla="*/ 0 h 583836"/>
              <a:gd name="connsiteX2" fmla="*/ 9126929 w 9265631"/>
              <a:gd name="connsiteY2" fmla="*/ 0 h 583836"/>
              <a:gd name="connsiteX3" fmla="*/ 9265631 w 9265631"/>
              <a:gd name="connsiteY3" fmla="*/ 554807 h 583836"/>
              <a:gd name="connsiteX4" fmla="*/ 267698 w 9265631"/>
              <a:gd name="connsiteY4" fmla="*/ 583836 h 583836"/>
              <a:gd name="connsiteX0" fmla="*/ 398326 w 9396259"/>
              <a:gd name="connsiteY0" fmla="*/ 743494 h 743494"/>
              <a:gd name="connsiteX1" fmla="*/ 0 w 9396259"/>
              <a:gd name="connsiteY1" fmla="*/ 0 h 743494"/>
              <a:gd name="connsiteX2" fmla="*/ 9257557 w 9396259"/>
              <a:gd name="connsiteY2" fmla="*/ 159658 h 743494"/>
              <a:gd name="connsiteX3" fmla="*/ 9396259 w 9396259"/>
              <a:gd name="connsiteY3" fmla="*/ 714465 h 743494"/>
              <a:gd name="connsiteX4" fmla="*/ 398326 w 9396259"/>
              <a:gd name="connsiteY4" fmla="*/ 743494 h 743494"/>
              <a:gd name="connsiteX0" fmla="*/ 398326 w 9396259"/>
              <a:gd name="connsiteY0" fmla="*/ 743494 h 743494"/>
              <a:gd name="connsiteX1" fmla="*/ 0 w 9396259"/>
              <a:gd name="connsiteY1" fmla="*/ 0 h 743494"/>
              <a:gd name="connsiteX2" fmla="*/ 9286586 w 9396259"/>
              <a:gd name="connsiteY2" fmla="*/ 116116 h 743494"/>
              <a:gd name="connsiteX3" fmla="*/ 9396259 w 9396259"/>
              <a:gd name="connsiteY3" fmla="*/ 714465 h 743494"/>
              <a:gd name="connsiteX4" fmla="*/ 398326 w 9396259"/>
              <a:gd name="connsiteY4" fmla="*/ 743494 h 743494"/>
              <a:gd name="connsiteX0" fmla="*/ 398326 w 9410774"/>
              <a:gd name="connsiteY0" fmla="*/ 743494 h 743494"/>
              <a:gd name="connsiteX1" fmla="*/ 0 w 9410774"/>
              <a:gd name="connsiteY1" fmla="*/ 0 h 743494"/>
              <a:gd name="connsiteX2" fmla="*/ 9286586 w 9410774"/>
              <a:gd name="connsiteY2" fmla="*/ 116116 h 743494"/>
              <a:gd name="connsiteX3" fmla="*/ 9410774 w 9410774"/>
              <a:gd name="connsiteY3" fmla="*/ 685436 h 743494"/>
              <a:gd name="connsiteX4" fmla="*/ 398326 w 9410774"/>
              <a:gd name="connsiteY4" fmla="*/ 743494 h 743494"/>
              <a:gd name="connsiteX0" fmla="*/ 398326 w 9410774"/>
              <a:gd name="connsiteY0" fmla="*/ 743494 h 743494"/>
              <a:gd name="connsiteX1" fmla="*/ 0 w 9410774"/>
              <a:gd name="connsiteY1" fmla="*/ 0 h 743494"/>
              <a:gd name="connsiteX2" fmla="*/ 9141443 w 9410774"/>
              <a:gd name="connsiteY2" fmla="*/ 217716 h 743494"/>
              <a:gd name="connsiteX3" fmla="*/ 9410774 w 9410774"/>
              <a:gd name="connsiteY3" fmla="*/ 685436 h 743494"/>
              <a:gd name="connsiteX4" fmla="*/ 398326 w 9410774"/>
              <a:gd name="connsiteY4" fmla="*/ 743494 h 743494"/>
              <a:gd name="connsiteX0" fmla="*/ 398326 w 9410774"/>
              <a:gd name="connsiteY0" fmla="*/ 743494 h 743494"/>
              <a:gd name="connsiteX1" fmla="*/ 0 w 9410774"/>
              <a:gd name="connsiteY1" fmla="*/ 0 h 743494"/>
              <a:gd name="connsiteX2" fmla="*/ 9141443 w 9410774"/>
              <a:gd name="connsiteY2" fmla="*/ 145145 h 743494"/>
              <a:gd name="connsiteX3" fmla="*/ 9410774 w 9410774"/>
              <a:gd name="connsiteY3" fmla="*/ 685436 h 743494"/>
              <a:gd name="connsiteX4" fmla="*/ 398326 w 9410774"/>
              <a:gd name="connsiteY4" fmla="*/ 743494 h 743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0774" h="743494">
                <a:moveTo>
                  <a:pt x="398326" y="743494"/>
                </a:moveTo>
                <a:lnTo>
                  <a:pt x="0" y="0"/>
                </a:lnTo>
                <a:lnTo>
                  <a:pt x="9141443" y="145145"/>
                </a:lnTo>
                <a:lnTo>
                  <a:pt x="9410774" y="685436"/>
                </a:lnTo>
                <a:lnTo>
                  <a:pt x="398326" y="743494"/>
                </a:lnTo>
                <a:close/>
              </a:path>
            </a:pathLst>
          </a:custGeom>
          <a:gradFill flip="none" rotWithShape="1">
            <a:gsLst>
              <a:gs pos="0">
                <a:schemeClr val="tx1">
                  <a:alpha val="74000"/>
                </a:schemeClr>
              </a:gs>
              <a:gs pos="100000">
                <a:schemeClr val="tx1">
                  <a:alpha val="0"/>
                </a:schemeClr>
              </a:gs>
            </a:gsLst>
            <a:lin ang="540000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defTabSz="742950"/>
            <a:endParaRPr lang="en-US" sz="1463">
              <a:solidFill>
                <a:prstClr val="white"/>
              </a:solidFill>
              <a:latin typeface="Calibri" panose="020F0502020204030204"/>
            </a:endParaRPr>
          </a:p>
        </p:txBody>
      </p:sp>
      <p:sp>
        <p:nvSpPr>
          <p:cNvPr id="12" name="Rectangle: Rounded Corners 5">
            <a:extLst>
              <a:ext uri="{FF2B5EF4-FFF2-40B4-BE49-F238E27FC236}">
                <a16:creationId xmlns:a16="http://schemas.microsoft.com/office/drawing/2014/main" xmlns="" id="{0FDEF66D-740B-4BEA-A633-E99119CD90CF}"/>
              </a:ext>
            </a:extLst>
          </p:cNvPr>
          <p:cNvSpPr/>
          <p:nvPr/>
        </p:nvSpPr>
        <p:spPr>
          <a:xfrm>
            <a:off x="516492" y="1482600"/>
            <a:ext cx="10812587" cy="622027"/>
          </a:xfrm>
          <a:prstGeom prst="roundRect">
            <a:avLst>
              <a:gd name="adj" fmla="val 50000"/>
            </a:avLst>
          </a:prstGeom>
          <a:solidFill>
            <a:schemeClr val="bg1"/>
          </a:solidFill>
          <a:ln>
            <a:noFill/>
          </a:ln>
          <a:effectLst>
            <a:innerShdw blurRad="190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en-US" sz="1463">
              <a:solidFill>
                <a:prstClr val="white"/>
              </a:solidFill>
              <a:latin typeface="Calibri" panose="020F0502020204030204"/>
            </a:endParaRPr>
          </a:p>
        </p:txBody>
      </p:sp>
      <p:sp>
        <p:nvSpPr>
          <p:cNvPr id="13" name="Rectangle: Rounded Corners 6">
            <a:extLst>
              <a:ext uri="{FF2B5EF4-FFF2-40B4-BE49-F238E27FC236}">
                <a16:creationId xmlns:a16="http://schemas.microsoft.com/office/drawing/2014/main" xmlns="" id="{C4221D41-8C87-44DB-A92B-5AA837534DDA}"/>
              </a:ext>
            </a:extLst>
          </p:cNvPr>
          <p:cNvSpPr/>
          <p:nvPr/>
        </p:nvSpPr>
        <p:spPr>
          <a:xfrm>
            <a:off x="862920" y="1650683"/>
            <a:ext cx="10186080" cy="285093"/>
          </a:xfrm>
          <a:prstGeom prst="roundRect">
            <a:avLst>
              <a:gd name="adj" fmla="val 50000"/>
            </a:avLst>
          </a:prstGeom>
          <a:solidFill>
            <a:schemeClr val="bg1">
              <a:lumMod val="6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en-US" sz="1463">
              <a:solidFill>
                <a:prstClr val="white"/>
              </a:solidFill>
              <a:latin typeface="Calibri" panose="020F0502020204030204"/>
            </a:endParaRPr>
          </a:p>
        </p:txBody>
      </p:sp>
      <p:grpSp>
        <p:nvGrpSpPr>
          <p:cNvPr id="50" name="Group 49">
            <a:extLst>
              <a:ext uri="{FF2B5EF4-FFF2-40B4-BE49-F238E27FC236}">
                <a16:creationId xmlns:a16="http://schemas.microsoft.com/office/drawing/2014/main" xmlns="" id="{4A5B5C30-0E45-4A21-8054-CCBE81FD41B4}"/>
              </a:ext>
            </a:extLst>
          </p:cNvPr>
          <p:cNvGrpSpPr/>
          <p:nvPr/>
        </p:nvGrpSpPr>
        <p:grpSpPr>
          <a:xfrm>
            <a:off x="7315004" y="1482600"/>
            <a:ext cx="1794510" cy="4215343"/>
            <a:chOff x="3894731" y="979963"/>
            <a:chExt cx="1794510" cy="4215343"/>
          </a:xfrm>
        </p:grpSpPr>
        <p:sp>
          <p:nvSpPr>
            <p:cNvPr id="51" name="Freeform: Shape 116">
              <a:extLst>
                <a:ext uri="{FF2B5EF4-FFF2-40B4-BE49-F238E27FC236}">
                  <a16:creationId xmlns:a16="http://schemas.microsoft.com/office/drawing/2014/main" xmlns="" id="{2EF09502-17A3-402D-8930-D8E7C33673BD}"/>
                </a:ext>
              </a:extLst>
            </p:cNvPr>
            <p:cNvSpPr/>
            <p:nvPr/>
          </p:nvSpPr>
          <p:spPr>
            <a:xfrm>
              <a:off x="4760597" y="3322445"/>
              <a:ext cx="37147" cy="154568"/>
            </a:xfrm>
            <a:custGeom>
              <a:avLst/>
              <a:gdLst>
                <a:gd name="connsiteX0" fmla="*/ 31547 w 31547"/>
                <a:gd name="connsiteY0" fmla="*/ 142875 h 142875"/>
                <a:gd name="connsiteX1" fmla="*/ 114 w 31547"/>
                <a:gd name="connsiteY1" fmla="*/ 74295 h 142875"/>
                <a:gd name="connsiteX2" fmla="*/ 22974 w 31547"/>
                <a:gd name="connsiteY2" fmla="*/ 0 h 142875"/>
              </a:gdLst>
              <a:ahLst/>
              <a:cxnLst>
                <a:cxn ang="0">
                  <a:pos x="connsiteX0" y="connsiteY0"/>
                </a:cxn>
                <a:cxn ang="0">
                  <a:pos x="connsiteX1" y="connsiteY1"/>
                </a:cxn>
                <a:cxn ang="0">
                  <a:pos x="connsiteX2" y="connsiteY2"/>
                </a:cxn>
              </a:cxnLst>
              <a:rect l="l" t="t" r="r" b="b"/>
              <a:pathLst>
                <a:path w="31547" h="142875">
                  <a:moveTo>
                    <a:pt x="31547" y="142875"/>
                  </a:moveTo>
                  <a:cubicBezTo>
                    <a:pt x="16545" y="120491"/>
                    <a:pt x="1543" y="98107"/>
                    <a:pt x="114" y="74295"/>
                  </a:cubicBezTo>
                  <a:cubicBezTo>
                    <a:pt x="-1315" y="50483"/>
                    <a:pt x="10829" y="25241"/>
                    <a:pt x="22974"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en-US" sz="1463">
                <a:solidFill>
                  <a:prstClr val="white"/>
                </a:solidFill>
                <a:latin typeface="Calibri" panose="020F0502020204030204"/>
              </a:endParaRPr>
            </a:p>
          </p:txBody>
        </p:sp>
        <p:sp>
          <p:nvSpPr>
            <p:cNvPr id="52" name="Freeform: Shape 117">
              <a:extLst>
                <a:ext uri="{FF2B5EF4-FFF2-40B4-BE49-F238E27FC236}">
                  <a16:creationId xmlns:a16="http://schemas.microsoft.com/office/drawing/2014/main" xmlns="" id="{EF8161A4-AB9A-4577-8819-D38B8D7077B8}"/>
                </a:ext>
              </a:extLst>
            </p:cNvPr>
            <p:cNvSpPr/>
            <p:nvPr/>
          </p:nvSpPr>
          <p:spPr>
            <a:xfrm>
              <a:off x="3894731" y="3331351"/>
              <a:ext cx="1794510" cy="1794510"/>
            </a:xfrm>
            <a:custGeom>
              <a:avLst/>
              <a:gdLst>
                <a:gd name="connsiteX0" fmla="*/ 1104314 w 2208628"/>
                <a:gd name="connsiteY0" fmla="*/ 123187 h 2208628"/>
                <a:gd name="connsiteX1" fmla="*/ 996529 w 2208628"/>
                <a:gd name="connsiteY1" fmla="*/ 230972 h 2208628"/>
                <a:gd name="connsiteX2" fmla="*/ 1104314 w 2208628"/>
                <a:gd name="connsiteY2" fmla="*/ 338757 h 2208628"/>
                <a:gd name="connsiteX3" fmla="*/ 1212099 w 2208628"/>
                <a:gd name="connsiteY3" fmla="*/ 230972 h 2208628"/>
                <a:gd name="connsiteX4" fmla="*/ 1104314 w 2208628"/>
                <a:gd name="connsiteY4" fmla="*/ 123187 h 2208628"/>
                <a:gd name="connsiteX5" fmla="*/ 1104314 w 2208628"/>
                <a:gd name="connsiteY5" fmla="*/ 0 h 2208628"/>
                <a:gd name="connsiteX6" fmla="*/ 2208628 w 2208628"/>
                <a:gd name="connsiteY6" fmla="*/ 1104314 h 2208628"/>
                <a:gd name="connsiteX7" fmla="*/ 1104314 w 2208628"/>
                <a:gd name="connsiteY7" fmla="*/ 2208628 h 2208628"/>
                <a:gd name="connsiteX8" fmla="*/ 0 w 2208628"/>
                <a:gd name="connsiteY8" fmla="*/ 1104314 h 2208628"/>
                <a:gd name="connsiteX9" fmla="*/ 1104314 w 2208628"/>
                <a:gd name="connsiteY9" fmla="*/ 0 h 220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8628" h="2208628">
                  <a:moveTo>
                    <a:pt x="1104314" y="123187"/>
                  </a:moveTo>
                  <a:cubicBezTo>
                    <a:pt x="1044786" y="123187"/>
                    <a:pt x="996529" y="171444"/>
                    <a:pt x="996529" y="230972"/>
                  </a:cubicBezTo>
                  <a:cubicBezTo>
                    <a:pt x="996529" y="290500"/>
                    <a:pt x="1044786" y="338757"/>
                    <a:pt x="1104314" y="338757"/>
                  </a:cubicBezTo>
                  <a:cubicBezTo>
                    <a:pt x="1163842" y="338757"/>
                    <a:pt x="1212099" y="290500"/>
                    <a:pt x="1212099" y="230972"/>
                  </a:cubicBezTo>
                  <a:cubicBezTo>
                    <a:pt x="1212099" y="171444"/>
                    <a:pt x="1163842" y="123187"/>
                    <a:pt x="1104314" y="123187"/>
                  </a:cubicBezTo>
                  <a:close/>
                  <a:moveTo>
                    <a:pt x="1104314" y="0"/>
                  </a:moveTo>
                  <a:cubicBezTo>
                    <a:pt x="1714210" y="0"/>
                    <a:pt x="2208628" y="494418"/>
                    <a:pt x="2208628" y="1104314"/>
                  </a:cubicBezTo>
                  <a:cubicBezTo>
                    <a:pt x="2208628" y="1714210"/>
                    <a:pt x="1714210" y="2208628"/>
                    <a:pt x="1104314" y="2208628"/>
                  </a:cubicBezTo>
                  <a:cubicBezTo>
                    <a:pt x="494418" y="2208628"/>
                    <a:pt x="0" y="1714210"/>
                    <a:pt x="0" y="1104314"/>
                  </a:cubicBezTo>
                  <a:cubicBezTo>
                    <a:pt x="0" y="494418"/>
                    <a:pt x="494418" y="0"/>
                    <a:pt x="1104314" y="0"/>
                  </a:cubicBezTo>
                  <a:close/>
                </a:path>
              </a:pathLst>
            </a:custGeom>
            <a:gradFill flip="none" rotWithShape="1">
              <a:gsLst>
                <a:gs pos="0">
                  <a:srgbClr val="0099CC">
                    <a:alpha val="49804"/>
                  </a:srgbClr>
                </a:gs>
                <a:gs pos="100000">
                  <a:srgbClr val="00CCFF">
                    <a:alpha val="69804"/>
                  </a:srgbClr>
                </a:gs>
              </a:gsLst>
              <a:lin ang="0" scaled="1"/>
              <a:tileRect/>
            </a:gradFill>
            <a:ln>
              <a:gradFill>
                <a:gsLst>
                  <a:gs pos="0">
                    <a:srgbClr val="0099CC"/>
                  </a:gs>
                  <a:gs pos="100000">
                    <a:srgbClr val="00CCFF">
                      <a:alpha val="0"/>
                    </a:srgbClr>
                  </a:gs>
                </a:gsLst>
                <a:lin ang="19200000" scaled="0"/>
              </a:gradFill>
            </a:ln>
            <a:effectLst>
              <a:innerShdw blurRad="317500" dir="8400000">
                <a:schemeClr val="bg1"/>
              </a:innerShdw>
              <a:reflection blurRad="6350" stA="350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en-US" sz="1463" dirty="0">
                <a:solidFill>
                  <a:prstClr val="white"/>
                </a:solidFill>
                <a:latin typeface="Calibri" panose="020F0502020204030204"/>
              </a:endParaRPr>
            </a:p>
          </p:txBody>
        </p:sp>
        <p:grpSp>
          <p:nvGrpSpPr>
            <p:cNvPr id="53" name="Group 52">
              <a:extLst>
                <a:ext uri="{FF2B5EF4-FFF2-40B4-BE49-F238E27FC236}">
                  <a16:creationId xmlns:a16="http://schemas.microsoft.com/office/drawing/2014/main" xmlns="" id="{54086D69-254F-4C1C-A6AF-6B326E5537FF}"/>
                </a:ext>
              </a:extLst>
            </p:cNvPr>
            <p:cNvGrpSpPr/>
            <p:nvPr/>
          </p:nvGrpSpPr>
          <p:grpSpPr>
            <a:xfrm>
              <a:off x="4472728" y="979963"/>
              <a:ext cx="625021" cy="625021"/>
              <a:chOff x="3120599" y="400287"/>
              <a:chExt cx="769257" cy="769257"/>
            </a:xfrm>
          </p:grpSpPr>
          <p:sp>
            <p:nvSpPr>
              <p:cNvPr id="60" name="Oval 59">
                <a:extLst>
                  <a:ext uri="{FF2B5EF4-FFF2-40B4-BE49-F238E27FC236}">
                    <a16:creationId xmlns:a16="http://schemas.microsoft.com/office/drawing/2014/main" xmlns="" id="{4457F076-0B2A-4125-8C5C-5914F070EA2F}"/>
                  </a:ext>
                </a:extLst>
              </p:cNvPr>
              <p:cNvSpPr/>
              <p:nvPr/>
            </p:nvSpPr>
            <p:spPr>
              <a:xfrm>
                <a:off x="3120599" y="400287"/>
                <a:ext cx="769257" cy="769257"/>
              </a:xfrm>
              <a:prstGeom prst="ellipse">
                <a:avLst/>
              </a:prstGeom>
              <a:solidFill>
                <a:schemeClr val="bg1">
                  <a:lumMod val="9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en-US" sz="1463">
                  <a:solidFill>
                    <a:prstClr val="white"/>
                  </a:solidFill>
                  <a:latin typeface="Calibri" panose="020F0502020204030204"/>
                </a:endParaRPr>
              </a:p>
            </p:txBody>
          </p:sp>
          <p:sp>
            <p:nvSpPr>
              <p:cNvPr id="61" name="Oval 60">
                <a:extLst>
                  <a:ext uri="{FF2B5EF4-FFF2-40B4-BE49-F238E27FC236}">
                    <a16:creationId xmlns:a16="http://schemas.microsoft.com/office/drawing/2014/main" xmlns="" id="{CBE30AC1-FC6D-4ACC-B639-A19968522292}"/>
                  </a:ext>
                </a:extLst>
              </p:cNvPr>
              <p:cNvSpPr/>
              <p:nvPr/>
            </p:nvSpPr>
            <p:spPr>
              <a:xfrm>
                <a:off x="3295908" y="575111"/>
                <a:ext cx="418638" cy="418638"/>
              </a:xfrm>
              <a:prstGeom prst="ellipse">
                <a:avLst/>
              </a:prstGeom>
              <a:gradFill flip="none" rotWithShape="1">
                <a:gsLst>
                  <a:gs pos="0">
                    <a:srgbClr val="0099CC"/>
                  </a:gs>
                  <a:gs pos="100000">
                    <a:srgbClr val="00CCFF"/>
                  </a:gs>
                </a:gsLst>
                <a:lin ang="0" scaled="1"/>
                <a:tileRect/>
              </a:gradFill>
              <a:ln>
                <a:gradFill>
                  <a:gsLst>
                    <a:gs pos="0">
                      <a:srgbClr val="0099CC"/>
                    </a:gs>
                    <a:gs pos="100000">
                      <a:srgbClr val="00CCFF">
                        <a:alpha val="0"/>
                      </a:srgbClr>
                    </a:gs>
                  </a:gsLst>
                  <a:lin ang="19200000" scaled="0"/>
                </a:gradFill>
              </a:ln>
              <a:effectLst>
                <a:innerShdw blurRad="317500" dir="8400000">
                  <a:schemeClr val="bg1"/>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defTabSz="742950"/>
                <a:endParaRPr lang="en-US" sz="1463" dirty="0">
                  <a:solidFill>
                    <a:prstClr val="white"/>
                  </a:solidFill>
                  <a:latin typeface="Calibri" panose="020F0502020204030204"/>
                </a:endParaRPr>
              </a:p>
            </p:txBody>
          </p:sp>
        </p:grpSp>
        <p:cxnSp>
          <p:nvCxnSpPr>
            <p:cNvPr id="54" name="Straight Connector 53">
              <a:extLst>
                <a:ext uri="{FF2B5EF4-FFF2-40B4-BE49-F238E27FC236}">
                  <a16:creationId xmlns:a16="http://schemas.microsoft.com/office/drawing/2014/main" xmlns="" id="{BCCE8442-DCD0-45CB-885A-5D1461E53E82}"/>
                </a:ext>
              </a:extLst>
            </p:cNvPr>
            <p:cNvCxnSpPr>
              <a:cxnSpLocks/>
              <a:stCxn id="60" idx="4"/>
              <a:endCxn id="52" idx="5"/>
            </p:cNvCxnSpPr>
            <p:nvPr/>
          </p:nvCxnSpPr>
          <p:spPr>
            <a:xfrm>
              <a:off x="4785239" y="1604984"/>
              <a:ext cx="6747" cy="17263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Freeform: Shape 120">
              <a:extLst>
                <a:ext uri="{FF2B5EF4-FFF2-40B4-BE49-F238E27FC236}">
                  <a16:creationId xmlns:a16="http://schemas.microsoft.com/office/drawing/2014/main" xmlns="" id="{C8F5DC26-49FB-4530-BD51-BA7BFD60756C}"/>
                </a:ext>
              </a:extLst>
            </p:cNvPr>
            <p:cNvSpPr/>
            <p:nvPr/>
          </p:nvSpPr>
          <p:spPr>
            <a:xfrm>
              <a:off x="4786229" y="3326459"/>
              <a:ext cx="37147" cy="148231"/>
            </a:xfrm>
            <a:custGeom>
              <a:avLst/>
              <a:gdLst>
                <a:gd name="connsiteX0" fmla="*/ 0 w 64970"/>
                <a:gd name="connsiteY0" fmla="*/ 11823 h 147491"/>
                <a:gd name="connsiteX1" fmla="*/ 62865 w 64970"/>
                <a:gd name="connsiteY1" fmla="*/ 11823 h 147491"/>
                <a:gd name="connsiteX2" fmla="*/ 45720 w 64970"/>
                <a:gd name="connsiteY2" fmla="*/ 134696 h 147491"/>
                <a:gd name="connsiteX3" fmla="*/ 2857 w 64970"/>
                <a:gd name="connsiteY3" fmla="*/ 137553 h 147491"/>
                <a:gd name="connsiteX0" fmla="*/ 0 w 49664"/>
                <a:gd name="connsiteY0" fmla="*/ 3631 h 137775"/>
                <a:gd name="connsiteX1" fmla="*/ 42563 w 49664"/>
                <a:gd name="connsiteY1" fmla="*/ 26491 h 137775"/>
                <a:gd name="connsiteX2" fmla="*/ 45720 w 49664"/>
                <a:gd name="connsiteY2" fmla="*/ 126504 h 137775"/>
                <a:gd name="connsiteX3" fmla="*/ 2857 w 49664"/>
                <a:gd name="connsiteY3" fmla="*/ 129361 h 137775"/>
              </a:gdLst>
              <a:ahLst/>
              <a:cxnLst>
                <a:cxn ang="0">
                  <a:pos x="connsiteX0" y="connsiteY0"/>
                </a:cxn>
                <a:cxn ang="0">
                  <a:pos x="connsiteX1" y="connsiteY1"/>
                </a:cxn>
                <a:cxn ang="0">
                  <a:pos x="connsiteX2" y="connsiteY2"/>
                </a:cxn>
                <a:cxn ang="0">
                  <a:pos x="connsiteX3" y="connsiteY3"/>
                </a:cxn>
              </a:cxnLst>
              <a:rect l="l" t="t" r="r" b="b"/>
              <a:pathLst>
                <a:path w="49664" h="137775">
                  <a:moveTo>
                    <a:pt x="0" y="3631"/>
                  </a:moveTo>
                  <a:cubicBezTo>
                    <a:pt x="27622" y="-6609"/>
                    <a:pt x="34943" y="6012"/>
                    <a:pt x="42563" y="26491"/>
                  </a:cubicBezTo>
                  <a:cubicBezTo>
                    <a:pt x="50183" y="46970"/>
                    <a:pt x="52338" y="109359"/>
                    <a:pt x="45720" y="126504"/>
                  </a:cubicBezTo>
                  <a:cubicBezTo>
                    <a:pt x="39102" y="143649"/>
                    <a:pt x="19288" y="138410"/>
                    <a:pt x="2857" y="12936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en-US" sz="1463">
                <a:solidFill>
                  <a:prstClr val="white"/>
                </a:solidFill>
                <a:latin typeface="Calibri" panose="020F0502020204030204"/>
              </a:endParaRPr>
            </a:p>
          </p:txBody>
        </p:sp>
        <p:sp>
          <p:nvSpPr>
            <p:cNvPr id="56" name="Freeform: Shape 121">
              <a:extLst>
                <a:ext uri="{FF2B5EF4-FFF2-40B4-BE49-F238E27FC236}">
                  <a16:creationId xmlns:a16="http://schemas.microsoft.com/office/drawing/2014/main" xmlns="" id="{7FB66E96-7833-4B9D-BDCE-ED2CF4D25877}"/>
                </a:ext>
              </a:extLst>
            </p:cNvPr>
            <p:cNvSpPr/>
            <p:nvPr/>
          </p:nvSpPr>
          <p:spPr>
            <a:xfrm>
              <a:off x="4765343" y="3308512"/>
              <a:ext cx="39470" cy="30182"/>
            </a:xfrm>
            <a:custGeom>
              <a:avLst/>
              <a:gdLst>
                <a:gd name="connsiteX0" fmla="*/ 0 w 48578"/>
                <a:gd name="connsiteY0" fmla="*/ 37147 h 37147"/>
                <a:gd name="connsiteX1" fmla="*/ 48578 w 48578"/>
                <a:gd name="connsiteY1" fmla="*/ 0 h 37147"/>
              </a:gdLst>
              <a:ahLst/>
              <a:cxnLst>
                <a:cxn ang="0">
                  <a:pos x="connsiteX0" y="connsiteY0"/>
                </a:cxn>
                <a:cxn ang="0">
                  <a:pos x="connsiteX1" y="connsiteY1"/>
                </a:cxn>
              </a:cxnLst>
              <a:rect l="l" t="t" r="r" b="b"/>
              <a:pathLst>
                <a:path w="48578" h="37147">
                  <a:moveTo>
                    <a:pt x="0" y="37147"/>
                  </a:moveTo>
                  <a:lnTo>
                    <a:pt x="48578"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en-US" sz="1463">
                <a:solidFill>
                  <a:prstClr val="white"/>
                </a:solidFill>
                <a:latin typeface="Calibri" panose="020F0502020204030204"/>
              </a:endParaRPr>
            </a:p>
          </p:txBody>
        </p:sp>
        <p:sp>
          <p:nvSpPr>
            <p:cNvPr id="57" name="Freeform: Shape 122">
              <a:extLst>
                <a:ext uri="{FF2B5EF4-FFF2-40B4-BE49-F238E27FC236}">
                  <a16:creationId xmlns:a16="http://schemas.microsoft.com/office/drawing/2014/main" xmlns="" id="{594AAF0C-CFD8-4EC7-A0CE-26FCAE43A234}"/>
                </a:ext>
              </a:extLst>
            </p:cNvPr>
            <p:cNvSpPr/>
            <p:nvPr/>
          </p:nvSpPr>
          <p:spPr>
            <a:xfrm>
              <a:off x="4770759" y="3293031"/>
              <a:ext cx="39470" cy="30182"/>
            </a:xfrm>
            <a:custGeom>
              <a:avLst/>
              <a:gdLst>
                <a:gd name="connsiteX0" fmla="*/ 0 w 48578"/>
                <a:gd name="connsiteY0" fmla="*/ 37147 h 37147"/>
                <a:gd name="connsiteX1" fmla="*/ 48578 w 48578"/>
                <a:gd name="connsiteY1" fmla="*/ 0 h 37147"/>
              </a:gdLst>
              <a:ahLst/>
              <a:cxnLst>
                <a:cxn ang="0">
                  <a:pos x="connsiteX0" y="connsiteY0"/>
                </a:cxn>
                <a:cxn ang="0">
                  <a:pos x="connsiteX1" y="connsiteY1"/>
                </a:cxn>
              </a:cxnLst>
              <a:rect l="l" t="t" r="r" b="b"/>
              <a:pathLst>
                <a:path w="48578" h="37147">
                  <a:moveTo>
                    <a:pt x="0" y="37147"/>
                  </a:moveTo>
                  <a:lnTo>
                    <a:pt x="48578"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en-US" sz="1463">
                <a:solidFill>
                  <a:prstClr val="white"/>
                </a:solidFill>
                <a:latin typeface="Calibri" panose="020F0502020204030204"/>
              </a:endParaRPr>
            </a:p>
          </p:txBody>
        </p:sp>
        <p:sp>
          <p:nvSpPr>
            <p:cNvPr id="58" name="Oval 57">
              <a:extLst>
                <a:ext uri="{FF2B5EF4-FFF2-40B4-BE49-F238E27FC236}">
                  <a16:creationId xmlns:a16="http://schemas.microsoft.com/office/drawing/2014/main" xmlns="" id="{166533EA-266D-4525-8139-84F49F407252}"/>
                </a:ext>
              </a:extLst>
            </p:cNvPr>
            <p:cNvSpPr/>
            <p:nvPr/>
          </p:nvSpPr>
          <p:spPr>
            <a:xfrm>
              <a:off x="4075689" y="5137621"/>
              <a:ext cx="1458224" cy="57685"/>
            </a:xfrm>
            <a:prstGeom prst="ellipse">
              <a:avLst/>
            </a:prstGeom>
            <a:gradFill flip="none" rotWithShape="1">
              <a:gsLst>
                <a:gs pos="0">
                  <a:schemeClr val="tx1">
                    <a:alpha val="74000"/>
                  </a:schemeClr>
                </a:gs>
                <a:gs pos="100000">
                  <a:schemeClr val="tx1">
                    <a:alpha val="0"/>
                  </a:schemeClr>
                </a:gs>
              </a:gsLst>
              <a:path path="circle">
                <a:fillToRect l="50000" t="50000" r="50000" b="50000"/>
              </a:path>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en-US" sz="1463">
                <a:solidFill>
                  <a:prstClr val="white"/>
                </a:solidFill>
                <a:latin typeface="Calibri" panose="020F0502020204030204"/>
              </a:endParaRPr>
            </a:p>
          </p:txBody>
        </p:sp>
        <p:sp>
          <p:nvSpPr>
            <p:cNvPr id="59" name="TextBox 58">
              <a:extLst>
                <a:ext uri="{FF2B5EF4-FFF2-40B4-BE49-F238E27FC236}">
                  <a16:creationId xmlns:a16="http://schemas.microsoft.com/office/drawing/2014/main" xmlns="" id="{FF9FFB40-6446-4B91-AD0D-A651E6E3D21E}"/>
                </a:ext>
              </a:extLst>
            </p:cNvPr>
            <p:cNvSpPr txBox="1"/>
            <p:nvPr/>
          </p:nvSpPr>
          <p:spPr>
            <a:xfrm>
              <a:off x="4112838" y="3664094"/>
              <a:ext cx="1421076" cy="1277273"/>
            </a:xfrm>
            <a:prstGeom prst="rect">
              <a:avLst/>
            </a:prstGeom>
            <a:noFill/>
          </p:spPr>
          <p:txBody>
            <a:bodyPr wrap="square" rtlCol="0">
              <a:spAutoFit/>
            </a:bodyPr>
            <a:lstStyle/>
            <a:p>
              <a:pPr algn="ctr" defTabSz="742950"/>
              <a:r>
                <a:rPr lang="en-US" sz="1100" b="1" dirty="0" smtClean="0">
                  <a:solidFill>
                    <a:prstClr val="black"/>
                  </a:solidFill>
                  <a:latin typeface="Times New Roman" pitchFamily="18" charset="0"/>
                  <a:cs typeface="Times New Roman" pitchFamily="18" charset="0"/>
                </a:rPr>
                <a:t>According to Society for Human Resource Management 75% of Fortune 500 companies use psychometric test</a:t>
              </a:r>
              <a:endParaRPr lang="en-US" sz="1100" b="1" dirty="0">
                <a:solidFill>
                  <a:prstClr val="black"/>
                </a:solidFill>
                <a:latin typeface="Times New Roman" pitchFamily="18" charset="0"/>
                <a:cs typeface="Times New Roman" pitchFamily="18" charset="0"/>
              </a:endParaRPr>
            </a:p>
          </p:txBody>
        </p:sp>
      </p:grpSp>
      <p:grpSp>
        <p:nvGrpSpPr>
          <p:cNvPr id="62" name="Group 61">
            <a:extLst>
              <a:ext uri="{FF2B5EF4-FFF2-40B4-BE49-F238E27FC236}">
                <a16:creationId xmlns:a16="http://schemas.microsoft.com/office/drawing/2014/main" xmlns="" id="{D872141C-E004-4E7A-942D-25B6188962DE}"/>
              </a:ext>
            </a:extLst>
          </p:cNvPr>
          <p:cNvGrpSpPr/>
          <p:nvPr/>
        </p:nvGrpSpPr>
        <p:grpSpPr>
          <a:xfrm>
            <a:off x="9615677" y="1451365"/>
            <a:ext cx="1858049" cy="4492052"/>
            <a:chOff x="6491102" y="968171"/>
            <a:chExt cx="1858049" cy="4340232"/>
          </a:xfrm>
        </p:grpSpPr>
        <p:sp>
          <p:nvSpPr>
            <p:cNvPr id="63" name="Freeform: Shape 129">
              <a:extLst>
                <a:ext uri="{FF2B5EF4-FFF2-40B4-BE49-F238E27FC236}">
                  <a16:creationId xmlns:a16="http://schemas.microsoft.com/office/drawing/2014/main" xmlns="" id="{EAE808C4-6F44-492F-B656-82AB80D3A9A2}"/>
                </a:ext>
              </a:extLst>
            </p:cNvPr>
            <p:cNvSpPr/>
            <p:nvPr/>
          </p:nvSpPr>
          <p:spPr>
            <a:xfrm>
              <a:off x="7393587" y="3448091"/>
              <a:ext cx="38462" cy="154604"/>
            </a:xfrm>
            <a:custGeom>
              <a:avLst/>
              <a:gdLst>
                <a:gd name="connsiteX0" fmla="*/ 31547 w 31547"/>
                <a:gd name="connsiteY0" fmla="*/ 142875 h 142875"/>
                <a:gd name="connsiteX1" fmla="*/ 114 w 31547"/>
                <a:gd name="connsiteY1" fmla="*/ 74295 h 142875"/>
                <a:gd name="connsiteX2" fmla="*/ 22974 w 31547"/>
                <a:gd name="connsiteY2" fmla="*/ 0 h 142875"/>
              </a:gdLst>
              <a:ahLst/>
              <a:cxnLst>
                <a:cxn ang="0">
                  <a:pos x="connsiteX0" y="connsiteY0"/>
                </a:cxn>
                <a:cxn ang="0">
                  <a:pos x="connsiteX1" y="connsiteY1"/>
                </a:cxn>
                <a:cxn ang="0">
                  <a:pos x="connsiteX2" y="connsiteY2"/>
                </a:cxn>
              </a:cxnLst>
              <a:rect l="l" t="t" r="r" b="b"/>
              <a:pathLst>
                <a:path w="31547" h="142875">
                  <a:moveTo>
                    <a:pt x="31547" y="142875"/>
                  </a:moveTo>
                  <a:cubicBezTo>
                    <a:pt x="16545" y="120491"/>
                    <a:pt x="1543" y="98107"/>
                    <a:pt x="114" y="74295"/>
                  </a:cubicBezTo>
                  <a:cubicBezTo>
                    <a:pt x="-1315" y="50483"/>
                    <a:pt x="10829" y="25241"/>
                    <a:pt x="22974"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en-US" sz="1463">
                <a:solidFill>
                  <a:prstClr val="white"/>
                </a:solidFill>
                <a:latin typeface="Calibri" panose="020F0502020204030204"/>
              </a:endParaRPr>
            </a:p>
          </p:txBody>
        </p:sp>
        <p:sp>
          <p:nvSpPr>
            <p:cNvPr id="64" name="Freeform: Shape 130">
              <a:extLst>
                <a:ext uri="{FF2B5EF4-FFF2-40B4-BE49-F238E27FC236}">
                  <a16:creationId xmlns:a16="http://schemas.microsoft.com/office/drawing/2014/main" xmlns="" id="{D9BC596A-CABF-4B7D-A3EC-DF146BB36978}"/>
                </a:ext>
              </a:extLst>
            </p:cNvPr>
            <p:cNvSpPr/>
            <p:nvPr/>
          </p:nvSpPr>
          <p:spPr>
            <a:xfrm>
              <a:off x="6491102" y="3462666"/>
              <a:ext cx="1858049" cy="1794929"/>
            </a:xfrm>
            <a:custGeom>
              <a:avLst/>
              <a:gdLst>
                <a:gd name="connsiteX0" fmla="*/ 1104314 w 2208628"/>
                <a:gd name="connsiteY0" fmla="*/ 143598 h 2208628"/>
                <a:gd name="connsiteX1" fmla="*/ 996529 w 2208628"/>
                <a:gd name="connsiteY1" fmla="*/ 251383 h 2208628"/>
                <a:gd name="connsiteX2" fmla="*/ 1104314 w 2208628"/>
                <a:gd name="connsiteY2" fmla="*/ 359168 h 2208628"/>
                <a:gd name="connsiteX3" fmla="*/ 1212099 w 2208628"/>
                <a:gd name="connsiteY3" fmla="*/ 251383 h 2208628"/>
                <a:gd name="connsiteX4" fmla="*/ 1104314 w 2208628"/>
                <a:gd name="connsiteY4" fmla="*/ 143598 h 2208628"/>
                <a:gd name="connsiteX5" fmla="*/ 1104314 w 2208628"/>
                <a:gd name="connsiteY5" fmla="*/ 0 h 2208628"/>
                <a:gd name="connsiteX6" fmla="*/ 2208628 w 2208628"/>
                <a:gd name="connsiteY6" fmla="*/ 1104314 h 2208628"/>
                <a:gd name="connsiteX7" fmla="*/ 1104314 w 2208628"/>
                <a:gd name="connsiteY7" fmla="*/ 2208628 h 2208628"/>
                <a:gd name="connsiteX8" fmla="*/ 0 w 2208628"/>
                <a:gd name="connsiteY8" fmla="*/ 1104314 h 2208628"/>
                <a:gd name="connsiteX9" fmla="*/ 1104314 w 2208628"/>
                <a:gd name="connsiteY9" fmla="*/ 0 h 220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8628" h="2208628">
                  <a:moveTo>
                    <a:pt x="1104314" y="143598"/>
                  </a:moveTo>
                  <a:cubicBezTo>
                    <a:pt x="1044786" y="143598"/>
                    <a:pt x="996529" y="191855"/>
                    <a:pt x="996529" y="251383"/>
                  </a:cubicBezTo>
                  <a:cubicBezTo>
                    <a:pt x="996529" y="310911"/>
                    <a:pt x="1044786" y="359168"/>
                    <a:pt x="1104314" y="359168"/>
                  </a:cubicBezTo>
                  <a:cubicBezTo>
                    <a:pt x="1163842" y="359168"/>
                    <a:pt x="1212099" y="310911"/>
                    <a:pt x="1212099" y="251383"/>
                  </a:cubicBezTo>
                  <a:cubicBezTo>
                    <a:pt x="1212099" y="191855"/>
                    <a:pt x="1163842" y="143598"/>
                    <a:pt x="1104314" y="143598"/>
                  </a:cubicBezTo>
                  <a:close/>
                  <a:moveTo>
                    <a:pt x="1104314" y="0"/>
                  </a:moveTo>
                  <a:cubicBezTo>
                    <a:pt x="1714210" y="0"/>
                    <a:pt x="2208628" y="494418"/>
                    <a:pt x="2208628" y="1104314"/>
                  </a:cubicBezTo>
                  <a:cubicBezTo>
                    <a:pt x="2208628" y="1714210"/>
                    <a:pt x="1714210" y="2208628"/>
                    <a:pt x="1104314" y="2208628"/>
                  </a:cubicBezTo>
                  <a:cubicBezTo>
                    <a:pt x="494418" y="2208628"/>
                    <a:pt x="0" y="1714210"/>
                    <a:pt x="0" y="1104314"/>
                  </a:cubicBezTo>
                  <a:cubicBezTo>
                    <a:pt x="0" y="494418"/>
                    <a:pt x="494418" y="0"/>
                    <a:pt x="1104314" y="0"/>
                  </a:cubicBezTo>
                  <a:close/>
                </a:path>
              </a:pathLst>
            </a:custGeom>
            <a:gradFill flip="none" rotWithShape="1">
              <a:gsLst>
                <a:gs pos="0">
                  <a:srgbClr val="FF9900">
                    <a:lumMod val="88000"/>
                    <a:lumOff val="12000"/>
                    <a:alpha val="50000"/>
                  </a:srgbClr>
                </a:gs>
                <a:gs pos="100000">
                  <a:srgbClr val="FFCC00">
                    <a:alpha val="70000"/>
                  </a:srgbClr>
                </a:gs>
              </a:gsLst>
              <a:lin ang="0" scaled="1"/>
              <a:tileRect/>
            </a:gradFill>
            <a:ln>
              <a:gradFill>
                <a:gsLst>
                  <a:gs pos="0">
                    <a:srgbClr val="FF9900"/>
                  </a:gs>
                  <a:gs pos="100000">
                    <a:srgbClr val="FFCC00">
                      <a:alpha val="0"/>
                    </a:srgbClr>
                  </a:gs>
                </a:gsLst>
                <a:lin ang="19200000" scaled="0"/>
              </a:gradFill>
            </a:ln>
            <a:effectLst>
              <a:innerShdw blurRad="317500" dir="8400000">
                <a:schemeClr val="bg1"/>
              </a:innerShdw>
              <a:reflection blurRad="6350" stA="350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en-US" sz="1463">
                <a:solidFill>
                  <a:prstClr val="white"/>
                </a:solidFill>
                <a:latin typeface="Calibri" panose="020F0502020204030204"/>
              </a:endParaRPr>
            </a:p>
          </p:txBody>
        </p:sp>
        <p:grpSp>
          <p:nvGrpSpPr>
            <p:cNvPr id="65" name="Group 64">
              <a:extLst>
                <a:ext uri="{FF2B5EF4-FFF2-40B4-BE49-F238E27FC236}">
                  <a16:creationId xmlns:a16="http://schemas.microsoft.com/office/drawing/2014/main" xmlns="" id="{645CED03-40F4-4674-B7CA-CD0E242838FE}"/>
                </a:ext>
              </a:extLst>
            </p:cNvPr>
            <p:cNvGrpSpPr/>
            <p:nvPr/>
          </p:nvGrpSpPr>
          <p:grpSpPr>
            <a:xfrm>
              <a:off x="7100413" y="968171"/>
              <a:ext cx="647152" cy="625167"/>
              <a:chOff x="4498870" y="400287"/>
              <a:chExt cx="769257" cy="769257"/>
            </a:xfrm>
          </p:grpSpPr>
          <p:sp>
            <p:nvSpPr>
              <p:cNvPr id="72" name="Oval 71">
                <a:extLst>
                  <a:ext uri="{FF2B5EF4-FFF2-40B4-BE49-F238E27FC236}">
                    <a16:creationId xmlns:a16="http://schemas.microsoft.com/office/drawing/2014/main" xmlns="" id="{68F2F71A-80B6-42A5-9265-BE05EB38762F}"/>
                  </a:ext>
                </a:extLst>
              </p:cNvPr>
              <p:cNvSpPr/>
              <p:nvPr/>
            </p:nvSpPr>
            <p:spPr>
              <a:xfrm>
                <a:off x="4498870" y="400287"/>
                <a:ext cx="769257" cy="769257"/>
              </a:xfrm>
              <a:prstGeom prst="ellipse">
                <a:avLst/>
              </a:prstGeom>
              <a:solidFill>
                <a:schemeClr val="bg1">
                  <a:lumMod val="9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en-US" sz="1463">
                  <a:solidFill>
                    <a:prstClr val="white"/>
                  </a:solidFill>
                  <a:latin typeface="Calibri" panose="020F0502020204030204"/>
                </a:endParaRPr>
              </a:p>
            </p:txBody>
          </p:sp>
          <p:sp>
            <p:nvSpPr>
              <p:cNvPr id="73" name="Oval 72">
                <a:extLst>
                  <a:ext uri="{FF2B5EF4-FFF2-40B4-BE49-F238E27FC236}">
                    <a16:creationId xmlns:a16="http://schemas.microsoft.com/office/drawing/2014/main" xmlns="" id="{F5925296-AC3D-4DD2-8568-B6903375F852}"/>
                  </a:ext>
                </a:extLst>
              </p:cNvPr>
              <p:cNvSpPr/>
              <p:nvPr/>
            </p:nvSpPr>
            <p:spPr>
              <a:xfrm>
                <a:off x="4674179" y="575111"/>
                <a:ext cx="418638" cy="418638"/>
              </a:xfrm>
              <a:prstGeom prst="ellipse">
                <a:avLst/>
              </a:prstGeom>
              <a:gradFill flip="none" rotWithShape="1">
                <a:gsLst>
                  <a:gs pos="0">
                    <a:srgbClr val="FF9900">
                      <a:lumMod val="88000"/>
                      <a:lumOff val="12000"/>
                    </a:srgbClr>
                  </a:gs>
                  <a:gs pos="100000">
                    <a:srgbClr val="FFCC00"/>
                  </a:gs>
                </a:gsLst>
                <a:lin ang="0" scaled="1"/>
                <a:tileRect/>
              </a:gradFill>
              <a:ln>
                <a:gradFill>
                  <a:gsLst>
                    <a:gs pos="0">
                      <a:srgbClr val="FF9900"/>
                    </a:gs>
                    <a:gs pos="100000">
                      <a:srgbClr val="FFCC00">
                        <a:alpha val="0"/>
                      </a:srgbClr>
                    </a:gs>
                  </a:gsLst>
                  <a:lin ang="19200000" scaled="0"/>
                </a:gradFill>
              </a:ln>
              <a:effectLst>
                <a:innerShdw blurRad="317500" dir="8400000">
                  <a:schemeClr val="bg1"/>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defTabSz="742950"/>
                <a:endParaRPr lang="en-US" sz="1463" dirty="0">
                  <a:solidFill>
                    <a:prstClr val="white"/>
                  </a:solidFill>
                  <a:latin typeface="Calibri" panose="020F0502020204030204"/>
                </a:endParaRPr>
              </a:p>
            </p:txBody>
          </p:sp>
        </p:grpSp>
        <p:cxnSp>
          <p:nvCxnSpPr>
            <p:cNvPr id="66" name="Straight Connector 65">
              <a:extLst>
                <a:ext uri="{FF2B5EF4-FFF2-40B4-BE49-F238E27FC236}">
                  <a16:creationId xmlns:a16="http://schemas.microsoft.com/office/drawing/2014/main" xmlns="" id="{F927D7C2-BEEB-4C8C-A37E-E515985012CE}"/>
                </a:ext>
              </a:extLst>
            </p:cNvPr>
            <p:cNvCxnSpPr>
              <a:cxnSpLocks/>
              <a:stCxn id="72" idx="4"/>
              <a:endCxn id="64" idx="5"/>
            </p:cNvCxnSpPr>
            <p:nvPr/>
          </p:nvCxnSpPr>
          <p:spPr>
            <a:xfrm flipH="1">
              <a:off x="7420127" y="1593338"/>
              <a:ext cx="3863" cy="18693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Freeform: Shape 133">
              <a:extLst>
                <a:ext uri="{FF2B5EF4-FFF2-40B4-BE49-F238E27FC236}">
                  <a16:creationId xmlns:a16="http://schemas.microsoft.com/office/drawing/2014/main" xmlns="" id="{06CCB319-8412-44DB-862C-F2A48843123C}"/>
                </a:ext>
              </a:extLst>
            </p:cNvPr>
            <p:cNvSpPr/>
            <p:nvPr/>
          </p:nvSpPr>
          <p:spPr>
            <a:xfrm>
              <a:off x="7420127" y="3452107"/>
              <a:ext cx="38462" cy="148265"/>
            </a:xfrm>
            <a:custGeom>
              <a:avLst/>
              <a:gdLst>
                <a:gd name="connsiteX0" fmla="*/ 0 w 64970"/>
                <a:gd name="connsiteY0" fmla="*/ 11823 h 147491"/>
                <a:gd name="connsiteX1" fmla="*/ 62865 w 64970"/>
                <a:gd name="connsiteY1" fmla="*/ 11823 h 147491"/>
                <a:gd name="connsiteX2" fmla="*/ 45720 w 64970"/>
                <a:gd name="connsiteY2" fmla="*/ 134696 h 147491"/>
                <a:gd name="connsiteX3" fmla="*/ 2857 w 64970"/>
                <a:gd name="connsiteY3" fmla="*/ 137553 h 147491"/>
                <a:gd name="connsiteX0" fmla="*/ 0 w 49664"/>
                <a:gd name="connsiteY0" fmla="*/ 3631 h 137775"/>
                <a:gd name="connsiteX1" fmla="*/ 42563 w 49664"/>
                <a:gd name="connsiteY1" fmla="*/ 26491 h 137775"/>
                <a:gd name="connsiteX2" fmla="*/ 45720 w 49664"/>
                <a:gd name="connsiteY2" fmla="*/ 126504 h 137775"/>
                <a:gd name="connsiteX3" fmla="*/ 2857 w 49664"/>
                <a:gd name="connsiteY3" fmla="*/ 129361 h 137775"/>
              </a:gdLst>
              <a:ahLst/>
              <a:cxnLst>
                <a:cxn ang="0">
                  <a:pos x="connsiteX0" y="connsiteY0"/>
                </a:cxn>
                <a:cxn ang="0">
                  <a:pos x="connsiteX1" y="connsiteY1"/>
                </a:cxn>
                <a:cxn ang="0">
                  <a:pos x="connsiteX2" y="connsiteY2"/>
                </a:cxn>
                <a:cxn ang="0">
                  <a:pos x="connsiteX3" y="connsiteY3"/>
                </a:cxn>
              </a:cxnLst>
              <a:rect l="l" t="t" r="r" b="b"/>
              <a:pathLst>
                <a:path w="49664" h="137775">
                  <a:moveTo>
                    <a:pt x="0" y="3631"/>
                  </a:moveTo>
                  <a:cubicBezTo>
                    <a:pt x="27622" y="-6609"/>
                    <a:pt x="34943" y="6012"/>
                    <a:pt x="42563" y="26491"/>
                  </a:cubicBezTo>
                  <a:cubicBezTo>
                    <a:pt x="50183" y="46970"/>
                    <a:pt x="52338" y="109359"/>
                    <a:pt x="45720" y="126504"/>
                  </a:cubicBezTo>
                  <a:cubicBezTo>
                    <a:pt x="39102" y="143649"/>
                    <a:pt x="19288" y="138410"/>
                    <a:pt x="2857" y="12936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en-US" sz="1463">
                <a:solidFill>
                  <a:prstClr val="white"/>
                </a:solidFill>
                <a:latin typeface="Calibri" panose="020F0502020204030204"/>
              </a:endParaRPr>
            </a:p>
          </p:txBody>
        </p:sp>
        <p:sp>
          <p:nvSpPr>
            <p:cNvPr id="68" name="Freeform: Shape 134">
              <a:extLst>
                <a:ext uri="{FF2B5EF4-FFF2-40B4-BE49-F238E27FC236}">
                  <a16:creationId xmlns:a16="http://schemas.microsoft.com/office/drawing/2014/main" xmlns="" id="{7DD3802F-3A35-49D3-8962-0DC873A1C96F}"/>
                </a:ext>
              </a:extLst>
            </p:cNvPr>
            <p:cNvSpPr/>
            <p:nvPr/>
          </p:nvSpPr>
          <p:spPr>
            <a:xfrm>
              <a:off x="7398502" y="3434155"/>
              <a:ext cx="40867" cy="30189"/>
            </a:xfrm>
            <a:custGeom>
              <a:avLst/>
              <a:gdLst>
                <a:gd name="connsiteX0" fmla="*/ 0 w 48578"/>
                <a:gd name="connsiteY0" fmla="*/ 37147 h 37147"/>
                <a:gd name="connsiteX1" fmla="*/ 48578 w 48578"/>
                <a:gd name="connsiteY1" fmla="*/ 0 h 37147"/>
              </a:gdLst>
              <a:ahLst/>
              <a:cxnLst>
                <a:cxn ang="0">
                  <a:pos x="connsiteX0" y="connsiteY0"/>
                </a:cxn>
                <a:cxn ang="0">
                  <a:pos x="connsiteX1" y="connsiteY1"/>
                </a:cxn>
              </a:cxnLst>
              <a:rect l="l" t="t" r="r" b="b"/>
              <a:pathLst>
                <a:path w="48578" h="37147">
                  <a:moveTo>
                    <a:pt x="0" y="37147"/>
                  </a:moveTo>
                  <a:lnTo>
                    <a:pt x="48578"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en-US" sz="1463">
                <a:solidFill>
                  <a:prstClr val="white"/>
                </a:solidFill>
                <a:latin typeface="Calibri" panose="020F0502020204030204"/>
              </a:endParaRPr>
            </a:p>
          </p:txBody>
        </p:sp>
        <p:sp>
          <p:nvSpPr>
            <p:cNvPr id="69" name="Freeform: Shape 135">
              <a:extLst>
                <a:ext uri="{FF2B5EF4-FFF2-40B4-BE49-F238E27FC236}">
                  <a16:creationId xmlns:a16="http://schemas.microsoft.com/office/drawing/2014/main" xmlns="" id="{C174CC5D-EE00-4378-AF3B-5817FCAE9BEA}"/>
                </a:ext>
              </a:extLst>
            </p:cNvPr>
            <p:cNvSpPr/>
            <p:nvPr/>
          </p:nvSpPr>
          <p:spPr>
            <a:xfrm>
              <a:off x="7404110" y="3418671"/>
              <a:ext cx="40867" cy="30189"/>
            </a:xfrm>
            <a:custGeom>
              <a:avLst/>
              <a:gdLst>
                <a:gd name="connsiteX0" fmla="*/ 0 w 48578"/>
                <a:gd name="connsiteY0" fmla="*/ 37147 h 37147"/>
                <a:gd name="connsiteX1" fmla="*/ 48578 w 48578"/>
                <a:gd name="connsiteY1" fmla="*/ 0 h 37147"/>
              </a:gdLst>
              <a:ahLst/>
              <a:cxnLst>
                <a:cxn ang="0">
                  <a:pos x="connsiteX0" y="connsiteY0"/>
                </a:cxn>
                <a:cxn ang="0">
                  <a:pos x="connsiteX1" y="connsiteY1"/>
                </a:cxn>
              </a:cxnLst>
              <a:rect l="l" t="t" r="r" b="b"/>
              <a:pathLst>
                <a:path w="48578" h="37147">
                  <a:moveTo>
                    <a:pt x="0" y="37147"/>
                  </a:moveTo>
                  <a:lnTo>
                    <a:pt x="48578"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en-US" sz="1463">
                <a:solidFill>
                  <a:prstClr val="white"/>
                </a:solidFill>
                <a:latin typeface="Calibri" panose="020F0502020204030204"/>
              </a:endParaRPr>
            </a:p>
          </p:txBody>
        </p:sp>
        <p:sp>
          <p:nvSpPr>
            <p:cNvPr id="70" name="Oval 69">
              <a:extLst>
                <a:ext uri="{FF2B5EF4-FFF2-40B4-BE49-F238E27FC236}">
                  <a16:creationId xmlns:a16="http://schemas.microsoft.com/office/drawing/2014/main" xmlns="" id="{396897A9-7EB0-4ED7-A4FB-7D3297FBDCFE}"/>
                </a:ext>
              </a:extLst>
            </p:cNvPr>
            <p:cNvSpPr/>
            <p:nvPr/>
          </p:nvSpPr>
          <p:spPr>
            <a:xfrm>
              <a:off x="6638659" y="5250704"/>
              <a:ext cx="1509856" cy="57699"/>
            </a:xfrm>
            <a:prstGeom prst="ellipse">
              <a:avLst/>
            </a:prstGeom>
            <a:gradFill flip="none" rotWithShape="1">
              <a:gsLst>
                <a:gs pos="0">
                  <a:schemeClr val="tx1">
                    <a:alpha val="74000"/>
                  </a:schemeClr>
                </a:gs>
                <a:gs pos="100000">
                  <a:schemeClr val="tx1">
                    <a:alpha val="0"/>
                  </a:schemeClr>
                </a:gs>
              </a:gsLst>
              <a:path path="circle">
                <a:fillToRect l="50000" t="50000" r="50000" b="50000"/>
              </a:path>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en-US" sz="1463">
                <a:solidFill>
                  <a:prstClr val="white"/>
                </a:solidFill>
                <a:latin typeface="Calibri" panose="020F0502020204030204"/>
              </a:endParaRPr>
            </a:p>
          </p:txBody>
        </p:sp>
        <p:sp>
          <p:nvSpPr>
            <p:cNvPr id="71" name="TextBox 70">
              <a:extLst>
                <a:ext uri="{FF2B5EF4-FFF2-40B4-BE49-F238E27FC236}">
                  <a16:creationId xmlns:a16="http://schemas.microsoft.com/office/drawing/2014/main" xmlns="" id="{083236AD-C9A8-4F0A-9F7A-BBBFB41E0EED}"/>
                </a:ext>
              </a:extLst>
            </p:cNvPr>
            <p:cNvSpPr txBox="1"/>
            <p:nvPr/>
          </p:nvSpPr>
          <p:spPr>
            <a:xfrm>
              <a:off x="6638408" y="3805300"/>
              <a:ext cx="1580238" cy="1104374"/>
            </a:xfrm>
            <a:prstGeom prst="rect">
              <a:avLst/>
            </a:prstGeom>
            <a:noFill/>
          </p:spPr>
          <p:txBody>
            <a:bodyPr wrap="square" rtlCol="0">
              <a:spAutoFit/>
            </a:bodyPr>
            <a:lstStyle/>
            <a:p>
              <a:pPr algn="ctr" defTabSz="742950"/>
              <a:r>
                <a:rPr lang="en-US" sz="1100" b="1" dirty="0" smtClean="0">
                  <a:solidFill>
                    <a:prstClr val="black"/>
                  </a:solidFill>
                  <a:latin typeface="Times New Roman" pitchFamily="18" charset="0"/>
                  <a:cs typeface="Times New Roman" pitchFamily="18" charset="0"/>
                </a:rPr>
                <a:t>Big 5 Personality was originally developed in 1949  &amp; in 1993 it was extended and organization used this theory in recruitment.</a:t>
              </a:r>
              <a:endParaRPr lang="en-US" sz="1100" b="1" dirty="0">
                <a:solidFill>
                  <a:prstClr val="black"/>
                </a:solidFill>
                <a:latin typeface="Times New Roman" pitchFamily="18" charset="0"/>
                <a:cs typeface="Times New Roman" pitchFamily="18" charset="0"/>
              </a:endParaRPr>
            </a:p>
          </p:txBody>
        </p:sp>
      </p:grpSp>
      <p:grpSp>
        <p:nvGrpSpPr>
          <p:cNvPr id="77" name="Group 76"/>
          <p:cNvGrpSpPr/>
          <p:nvPr/>
        </p:nvGrpSpPr>
        <p:grpSpPr>
          <a:xfrm>
            <a:off x="400065" y="1453946"/>
            <a:ext cx="1794510" cy="4643192"/>
            <a:chOff x="400065" y="1453946"/>
            <a:chExt cx="1794510" cy="4643192"/>
          </a:xfrm>
        </p:grpSpPr>
        <p:grpSp>
          <p:nvGrpSpPr>
            <p:cNvPr id="14" name="Group 13">
              <a:extLst>
                <a:ext uri="{FF2B5EF4-FFF2-40B4-BE49-F238E27FC236}">
                  <a16:creationId xmlns:a16="http://schemas.microsoft.com/office/drawing/2014/main" xmlns="" id="{0848A18B-6735-4F2B-BE17-892AA11B06DF}"/>
                </a:ext>
              </a:extLst>
            </p:cNvPr>
            <p:cNvGrpSpPr/>
            <p:nvPr/>
          </p:nvGrpSpPr>
          <p:grpSpPr>
            <a:xfrm>
              <a:off x="400065" y="1453946"/>
              <a:ext cx="1794510" cy="4643192"/>
              <a:chOff x="1323990" y="968171"/>
              <a:chExt cx="1794510" cy="4643192"/>
            </a:xfrm>
          </p:grpSpPr>
          <p:sp>
            <p:nvSpPr>
              <p:cNvPr id="15" name="Oval 14">
                <a:extLst>
                  <a:ext uri="{FF2B5EF4-FFF2-40B4-BE49-F238E27FC236}">
                    <a16:creationId xmlns:a16="http://schemas.microsoft.com/office/drawing/2014/main" xmlns="" id="{6BAFC991-4CDB-43B4-A958-73B92F719E30}"/>
                  </a:ext>
                </a:extLst>
              </p:cNvPr>
              <p:cNvSpPr/>
              <p:nvPr/>
            </p:nvSpPr>
            <p:spPr>
              <a:xfrm>
                <a:off x="1526300" y="5553678"/>
                <a:ext cx="1458224" cy="57685"/>
              </a:xfrm>
              <a:prstGeom prst="ellipse">
                <a:avLst/>
              </a:prstGeom>
              <a:gradFill flip="none" rotWithShape="1">
                <a:gsLst>
                  <a:gs pos="0">
                    <a:schemeClr val="tx1">
                      <a:alpha val="74000"/>
                    </a:schemeClr>
                  </a:gs>
                  <a:gs pos="100000">
                    <a:schemeClr val="tx1">
                      <a:alpha val="0"/>
                    </a:schemeClr>
                  </a:gs>
                </a:gsLst>
                <a:path path="circle">
                  <a:fillToRect l="50000" t="50000" r="50000" b="50000"/>
                </a:path>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en-US" sz="1463">
                  <a:solidFill>
                    <a:prstClr val="white"/>
                  </a:solidFill>
                  <a:latin typeface="Calibri" panose="020F0502020204030204"/>
                </a:endParaRPr>
              </a:p>
            </p:txBody>
          </p:sp>
          <p:sp>
            <p:nvSpPr>
              <p:cNvPr id="16" name="Freeform: Shape 9">
                <a:extLst>
                  <a:ext uri="{FF2B5EF4-FFF2-40B4-BE49-F238E27FC236}">
                    <a16:creationId xmlns:a16="http://schemas.microsoft.com/office/drawing/2014/main" xmlns="" id="{B604C248-F67E-400A-8BC2-2513877C4221}"/>
                  </a:ext>
                </a:extLst>
              </p:cNvPr>
              <p:cNvSpPr/>
              <p:nvPr/>
            </p:nvSpPr>
            <p:spPr>
              <a:xfrm>
                <a:off x="2194680" y="3737789"/>
                <a:ext cx="37147" cy="154568"/>
              </a:xfrm>
              <a:custGeom>
                <a:avLst/>
                <a:gdLst>
                  <a:gd name="connsiteX0" fmla="*/ 31547 w 31547"/>
                  <a:gd name="connsiteY0" fmla="*/ 142875 h 142875"/>
                  <a:gd name="connsiteX1" fmla="*/ 114 w 31547"/>
                  <a:gd name="connsiteY1" fmla="*/ 74295 h 142875"/>
                  <a:gd name="connsiteX2" fmla="*/ 22974 w 31547"/>
                  <a:gd name="connsiteY2" fmla="*/ 0 h 142875"/>
                </a:gdLst>
                <a:ahLst/>
                <a:cxnLst>
                  <a:cxn ang="0">
                    <a:pos x="connsiteX0" y="connsiteY0"/>
                  </a:cxn>
                  <a:cxn ang="0">
                    <a:pos x="connsiteX1" y="connsiteY1"/>
                  </a:cxn>
                  <a:cxn ang="0">
                    <a:pos x="connsiteX2" y="connsiteY2"/>
                  </a:cxn>
                </a:cxnLst>
                <a:rect l="l" t="t" r="r" b="b"/>
                <a:pathLst>
                  <a:path w="31547" h="142875">
                    <a:moveTo>
                      <a:pt x="31547" y="142875"/>
                    </a:moveTo>
                    <a:cubicBezTo>
                      <a:pt x="16545" y="120491"/>
                      <a:pt x="1543" y="98107"/>
                      <a:pt x="114" y="74295"/>
                    </a:cubicBezTo>
                    <a:cubicBezTo>
                      <a:pt x="-1315" y="50483"/>
                      <a:pt x="10829" y="25241"/>
                      <a:pt x="22974"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en-US" sz="1463">
                  <a:solidFill>
                    <a:prstClr val="white"/>
                  </a:solidFill>
                  <a:latin typeface="Calibri" panose="020F0502020204030204"/>
                </a:endParaRPr>
              </a:p>
            </p:txBody>
          </p:sp>
          <p:sp>
            <p:nvSpPr>
              <p:cNvPr id="17" name="Freeform: Shape 10">
                <a:extLst>
                  <a:ext uri="{FF2B5EF4-FFF2-40B4-BE49-F238E27FC236}">
                    <a16:creationId xmlns:a16="http://schemas.microsoft.com/office/drawing/2014/main" xmlns="" id="{2E3730D8-0DF5-40F0-AE01-9352109F99B5}"/>
                  </a:ext>
                </a:extLst>
              </p:cNvPr>
              <p:cNvSpPr/>
              <p:nvPr/>
            </p:nvSpPr>
            <p:spPr>
              <a:xfrm>
                <a:off x="1323990" y="3747408"/>
                <a:ext cx="1794510" cy="1794510"/>
              </a:xfrm>
              <a:custGeom>
                <a:avLst/>
                <a:gdLst>
                  <a:gd name="connsiteX0" fmla="*/ 1104314 w 2208628"/>
                  <a:gd name="connsiteY0" fmla="*/ 115856 h 2208628"/>
                  <a:gd name="connsiteX1" fmla="*/ 996529 w 2208628"/>
                  <a:gd name="connsiteY1" fmla="*/ 223641 h 2208628"/>
                  <a:gd name="connsiteX2" fmla="*/ 1104314 w 2208628"/>
                  <a:gd name="connsiteY2" fmla="*/ 331426 h 2208628"/>
                  <a:gd name="connsiteX3" fmla="*/ 1212099 w 2208628"/>
                  <a:gd name="connsiteY3" fmla="*/ 223641 h 2208628"/>
                  <a:gd name="connsiteX4" fmla="*/ 1104314 w 2208628"/>
                  <a:gd name="connsiteY4" fmla="*/ 115856 h 2208628"/>
                  <a:gd name="connsiteX5" fmla="*/ 1104314 w 2208628"/>
                  <a:gd name="connsiteY5" fmla="*/ 0 h 2208628"/>
                  <a:gd name="connsiteX6" fmla="*/ 2208628 w 2208628"/>
                  <a:gd name="connsiteY6" fmla="*/ 1104314 h 2208628"/>
                  <a:gd name="connsiteX7" fmla="*/ 1104314 w 2208628"/>
                  <a:gd name="connsiteY7" fmla="*/ 2208628 h 2208628"/>
                  <a:gd name="connsiteX8" fmla="*/ 0 w 2208628"/>
                  <a:gd name="connsiteY8" fmla="*/ 1104314 h 2208628"/>
                  <a:gd name="connsiteX9" fmla="*/ 1104314 w 2208628"/>
                  <a:gd name="connsiteY9" fmla="*/ 0 h 220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8628" h="2208628">
                    <a:moveTo>
                      <a:pt x="1104314" y="115856"/>
                    </a:moveTo>
                    <a:cubicBezTo>
                      <a:pt x="1044786" y="115856"/>
                      <a:pt x="996529" y="164113"/>
                      <a:pt x="996529" y="223641"/>
                    </a:cubicBezTo>
                    <a:cubicBezTo>
                      <a:pt x="996529" y="283169"/>
                      <a:pt x="1044786" y="331426"/>
                      <a:pt x="1104314" y="331426"/>
                    </a:cubicBezTo>
                    <a:cubicBezTo>
                      <a:pt x="1163842" y="331426"/>
                      <a:pt x="1212099" y="283169"/>
                      <a:pt x="1212099" y="223641"/>
                    </a:cubicBezTo>
                    <a:cubicBezTo>
                      <a:pt x="1212099" y="164113"/>
                      <a:pt x="1163842" y="115856"/>
                      <a:pt x="1104314" y="115856"/>
                    </a:cubicBezTo>
                    <a:close/>
                    <a:moveTo>
                      <a:pt x="1104314" y="0"/>
                    </a:moveTo>
                    <a:cubicBezTo>
                      <a:pt x="1714210" y="0"/>
                      <a:pt x="2208628" y="494418"/>
                      <a:pt x="2208628" y="1104314"/>
                    </a:cubicBezTo>
                    <a:cubicBezTo>
                      <a:pt x="2208628" y="1714210"/>
                      <a:pt x="1714210" y="2208628"/>
                      <a:pt x="1104314" y="2208628"/>
                    </a:cubicBezTo>
                    <a:cubicBezTo>
                      <a:pt x="494418" y="2208628"/>
                      <a:pt x="0" y="1714210"/>
                      <a:pt x="0" y="1104314"/>
                    </a:cubicBezTo>
                    <a:cubicBezTo>
                      <a:pt x="0" y="494418"/>
                      <a:pt x="494418" y="0"/>
                      <a:pt x="1104314" y="0"/>
                    </a:cubicBezTo>
                    <a:close/>
                  </a:path>
                </a:pathLst>
              </a:custGeom>
              <a:solidFill>
                <a:srgbClr val="FFE99C"/>
              </a:solidFill>
              <a:ln>
                <a:solidFill>
                  <a:srgbClr val="FFD53B"/>
                </a:solidFill>
              </a:ln>
              <a:effectLst>
                <a:innerShdw blurRad="317500" dir="8400000">
                  <a:schemeClr val="bg1"/>
                </a:innerShdw>
                <a:reflection blurRad="6350" stA="350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en-US" sz="1463" dirty="0">
                  <a:solidFill>
                    <a:prstClr val="white"/>
                  </a:solidFill>
                  <a:latin typeface="Calibri" panose="020F0502020204030204"/>
                </a:endParaRPr>
              </a:p>
            </p:txBody>
          </p:sp>
          <p:grpSp>
            <p:nvGrpSpPr>
              <p:cNvPr id="18" name="Group 17">
                <a:extLst>
                  <a:ext uri="{FF2B5EF4-FFF2-40B4-BE49-F238E27FC236}">
                    <a16:creationId xmlns:a16="http://schemas.microsoft.com/office/drawing/2014/main" xmlns="" id="{C7F2C285-7FDE-43D4-8104-F6CB2DECF610}"/>
                  </a:ext>
                </a:extLst>
              </p:cNvPr>
              <p:cNvGrpSpPr/>
              <p:nvPr/>
            </p:nvGrpSpPr>
            <p:grpSpPr>
              <a:xfrm>
                <a:off x="1915561" y="968171"/>
                <a:ext cx="625021" cy="625021"/>
                <a:chOff x="1742328" y="400287"/>
                <a:chExt cx="769257" cy="769257"/>
              </a:xfrm>
            </p:grpSpPr>
            <p:sp>
              <p:nvSpPr>
                <p:cNvPr id="24" name="Oval 23">
                  <a:extLst>
                    <a:ext uri="{FF2B5EF4-FFF2-40B4-BE49-F238E27FC236}">
                      <a16:creationId xmlns:a16="http://schemas.microsoft.com/office/drawing/2014/main" xmlns="" id="{74C50E1F-1C82-495A-AC74-6F3A9F263688}"/>
                    </a:ext>
                  </a:extLst>
                </p:cNvPr>
                <p:cNvSpPr/>
                <p:nvPr/>
              </p:nvSpPr>
              <p:spPr>
                <a:xfrm>
                  <a:off x="1742328" y="400287"/>
                  <a:ext cx="769257" cy="769257"/>
                </a:xfrm>
                <a:prstGeom prst="ellipse">
                  <a:avLst/>
                </a:prstGeom>
                <a:solidFill>
                  <a:schemeClr val="bg1">
                    <a:lumMod val="9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en-US" sz="1463">
                    <a:solidFill>
                      <a:prstClr val="white"/>
                    </a:solidFill>
                    <a:latin typeface="Calibri" panose="020F0502020204030204"/>
                  </a:endParaRPr>
                </a:p>
              </p:txBody>
            </p:sp>
            <p:sp>
              <p:nvSpPr>
                <p:cNvPr id="25" name="Oval 24">
                  <a:extLst>
                    <a:ext uri="{FF2B5EF4-FFF2-40B4-BE49-F238E27FC236}">
                      <a16:creationId xmlns:a16="http://schemas.microsoft.com/office/drawing/2014/main" xmlns="" id="{C0C1A6A2-6307-4FD6-8191-281F89E8034A}"/>
                    </a:ext>
                  </a:extLst>
                </p:cNvPr>
                <p:cNvSpPr/>
                <p:nvPr/>
              </p:nvSpPr>
              <p:spPr>
                <a:xfrm>
                  <a:off x="1917637" y="575111"/>
                  <a:ext cx="418638" cy="418638"/>
                </a:xfrm>
                <a:prstGeom prst="ellipse">
                  <a:avLst/>
                </a:prstGeom>
                <a:solidFill>
                  <a:srgbClr val="FFE17F"/>
                </a:solidFill>
                <a:ln>
                  <a:solidFill>
                    <a:srgbClr val="FFD53B"/>
                  </a:solidFill>
                </a:ln>
                <a:effectLst>
                  <a:innerShdw blurRad="317500" dir="8400000">
                    <a:schemeClr val="bg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en-US" sz="1463" dirty="0">
                    <a:solidFill>
                      <a:prstClr val="white"/>
                    </a:solidFill>
                    <a:latin typeface="Calibri" panose="020F0502020204030204"/>
                  </a:endParaRPr>
                </a:p>
              </p:txBody>
            </p:sp>
          </p:grpSp>
          <p:cxnSp>
            <p:nvCxnSpPr>
              <p:cNvPr id="19" name="Straight Connector 18">
                <a:extLst>
                  <a:ext uri="{FF2B5EF4-FFF2-40B4-BE49-F238E27FC236}">
                    <a16:creationId xmlns:a16="http://schemas.microsoft.com/office/drawing/2014/main" xmlns="" id="{83EFFA80-CE53-41CB-9C73-3D80D5E88F66}"/>
                  </a:ext>
                </a:extLst>
              </p:cNvPr>
              <p:cNvCxnSpPr>
                <a:cxnSpLocks/>
                <a:stCxn id="24" idx="4"/>
                <a:endCxn id="17" idx="5"/>
              </p:cNvCxnSpPr>
              <p:nvPr/>
            </p:nvCxnSpPr>
            <p:spPr>
              <a:xfrm flipH="1">
                <a:off x="2221245" y="1593192"/>
                <a:ext cx="6827" cy="21542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Freeform: Shape 13">
                <a:extLst>
                  <a:ext uri="{FF2B5EF4-FFF2-40B4-BE49-F238E27FC236}">
                    <a16:creationId xmlns:a16="http://schemas.microsoft.com/office/drawing/2014/main" xmlns="" id="{00F2C6BE-6D05-4C76-9EC2-47A4BEB41F0C}"/>
                  </a:ext>
                </a:extLst>
              </p:cNvPr>
              <p:cNvSpPr/>
              <p:nvPr/>
            </p:nvSpPr>
            <p:spPr>
              <a:xfrm>
                <a:off x="2220312" y="3741804"/>
                <a:ext cx="37147" cy="148231"/>
              </a:xfrm>
              <a:custGeom>
                <a:avLst/>
                <a:gdLst>
                  <a:gd name="connsiteX0" fmla="*/ 0 w 64970"/>
                  <a:gd name="connsiteY0" fmla="*/ 11823 h 147491"/>
                  <a:gd name="connsiteX1" fmla="*/ 62865 w 64970"/>
                  <a:gd name="connsiteY1" fmla="*/ 11823 h 147491"/>
                  <a:gd name="connsiteX2" fmla="*/ 45720 w 64970"/>
                  <a:gd name="connsiteY2" fmla="*/ 134696 h 147491"/>
                  <a:gd name="connsiteX3" fmla="*/ 2857 w 64970"/>
                  <a:gd name="connsiteY3" fmla="*/ 137553 h 147491"/>
                  <a:gd name="connsiteX0" fmla="*/ 0 w 49664"/>
                  <a:gd name="connsiteY0" fmla="*/ 3631 h 137775"/>
                  <a:gd name="connsiteX1" fmla="*/ 42563 w 49664"/>
                  <a:gd name="connsiteY1" fmla="*/ 26491 h 137775"/>
                  <a:gd name="connsiteX2" fmla="*/ 45720 w 49664"/>
                  <a:gd name="connsiteY2" fmla="*/ 126504 h 137775"/>
                  <a:gd name="connsiteX3" fmla="*/ 2857 w 49664"/>
                  <a:gd name="connsiteY3" fmla="*/ 129361 h 137775"/>
                </a:gdLst>
                <a:ahLst/>
                <a:cxnLst>
                  <a:cxn ang="0">
                    <a:pos x="connsiteX0" y="connsiteY0"/>
                  </a:cxn>
                  <a:cxn ang="0">
                    <a:pos x="connsiteX1" y="connsiteY1"/>
                  </a:cxn>
                  <a:cxn ang="0">
                    <a:pos x="connsiteX2" y="connsiteY2"/>
                  </a:cxn>
                  <a:cxn ang="0">
                    <a:pos x="connsiteX3" y="connsiteY3"/>
                  </a:cxn>
                </a:cxnLst>
                <a:rect l="l" t="t" r="r" b="b"/>
                <a:pathLst>
                  <a:path w="49664" h="137775">
                    <a:moveTo>
                      <a:pt x="0" y="3631"/>
                    </a:moveTo>
                    <a:cubicBezTo>
                      <a:pt x="27622" y="-6609"/>
                      <a:pt x="34943" y="6012"/>
                      <a:pt x="42563" y="26491"/>
                    </a:cubicBezTo>
                    <a:cubicBezTo>
                      <a:pt x="50183" y="46970"/>
                      <a:pt x="52338" y="109359"/>
                      <a:pt x="45720" y="126504"/>
                    </a:cubicBezTo>
                    <a:cubicBezTo>
                      <a:pt x="39102" y="143649"/>
                      <a:pt x="19288" y="138410"/>
                      <a:pt x="2857" y="12936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en-US" sz="1463">
                  <a:solidFill>
                    <a:prstClr val="white"/>
                  </a:solidFill>
                  <a:latin typeface="Calibri" panose="020F0502020204030204"/>
                </a:endParaRPr>
              </a:p>
            </p:txBody>
          </p:sp>
          <p:sp>
            <p:nvSpPr>
              <p:cNvPr id="21" name="Freeform: Shape 14">
                <a:extLst>
                  <a:ext uri="{FF2B5EF4-FFF2-40B4-BE49-F238E27FC236}">
                    <a16:creationId xmlns:a16="http://schemas.microsoft.com/office/drawing/2014/main" xmlns="" id="{70B06399-2BA7-46E3-9516-B32808EDD975}"/>
                  </a:ext>
                </a:extLst>
              </p:cNvPr>
              <p:cNvSpPr/>
              <p:nvPr/>
            </p:nvSpPr>
            <p:spPr>
              <a:xfrm>
                <a:off x="2199427" y="3723856"/>
                <a:ext cx="39470" cy="30182"/>
              </a:xfrm>
              <a:custGeom>
                <a:avLst/>
                <a:gdLst>
                  <a:gd name="connsiteX0" fmla="*/ 0 w 48578"/>
                  <a:gd name="connsiteY0" fmla="*/ 37147 h 37147"/>
                  <a:gd name="connsiteX1" fmla="*/ 48578 w 48578"/>
                  <a:gd name="connsiteY1" fmla="*/ 0 h 37147"/>
                </a:gdLst>
                <a:ahLst/>
                <a:cxnLst>
                  <a:cxn ang="0">
                    <a:pos x="connsiteX0" y="connsiteY0"/>
                  </a:cxn>
                  <a:cxn ang="0">
                    <a:pos x="connsiteX1" y="connsiteY1"/>
                  </a:cxn>
                </a:cxnLst>
                <a:rect l="l" t="t" r="r" b="b"/>
                <a:pathLst>
                  <a:path w="48578" h="37147">
                    <a:moveTo>
                      <a:pt x="0" y="37147"/>
                    </a:moveTo>
                    <a:lnTo>
                      <a:pt x="48578"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en-US" sz="1463">
                  <a:solidFill>
                    <a:prstClr val="white"/>
                  </a:solidFill>
                  <a:latin typeface="Calibri" panose="020F0502020204030204"/>
                </a:endParaRPr>
              </a:p>
            </p:txBody>
          </p:sp>
          <p:sp>
            <p:nvSpPr>
              <p:cNvPr id="22" name="Freeform: Shape 15">
                <a:extLst>
                  <a:ext uri="{FF2B5EF4-FFF2-40B4-BE49-F238E27FC236}">
                    <a16:creationId xmlns:a16="http://schemas.microsoft.com/office/drawing/2014/main" xmlns="" id="{C063A7EE-4717-46EB-B04E-B906512A6965}"/>
                  </a:ext>
                </a:extLst>
              </p:cNvPr>
              <p:cNvSpPr/>
              <p:nvPr/>
            </p:nvSpPr>
            <p:spPr>
              <a:xfrm>
                <a:off x="2204843" y="3708376"/>
                <a:ext cx="39470" cy="30182"/>
              </a:xfrm>
              <a:custGeom>
                <a:avLst/>
                <a:gdLst>
                  <a:gd name="connsiteX0" fmla="*/ 0 w 48578"/>
                  <a:gd name="connsiteY0" fmla="*/ 37147 h 37147"/>
                  <a:gd name="connsiteX1" fmla="*/ 48578 w 48578"/>
                  <a:gd name="connsiteY1" fmla="*/ 0 h 37147"/>
                </a:gdLst>
                <a:ahLst/>
                <a:cxnLst>
                  <a:cxn ang="0">
                    <a:pos x="connsiteX0" y="connsiteY0"/>
                  </a:cxn>
                  <a:cxn ang="0">
                    <a:pos x="connsiteX1" y="connsiteY1"/>
                  </a:cxn>
                </a:cxnLst>
                <a:rect l="l" t="t" r="r" b="b"/>
                <a:pathLst>
                  <a:path w="48578" h="37147">
                    <a:moveTo>
                      <a:pt x="0" y="37147"/>
                    </a:moveTo>
                    <a:lnTo>
                      <a:pt x="48578"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en-US" sz="1463">
                  <a:solidFill>
                    <a:prstClr val="white"/>
                  </a:solidFill>
                  <a:latin typeface="Calibri" panose="020F0502020204030204"/>
                </a:endParaRPr>
              </a:p>
            </p:txBody>
          </p:sp>
          <p:sp>
            <p:nvSpPr>
              <p:cNvPr id="23" name="TextBox 22">
                <a:extLst>
                  <a:ext uri="{FF2B5EF4-FFF2-40B4-BE49-F238E27FC236}">
                    <a16:creationId xmlns:a16="http://schemas.microsoft.com/office/drawing/2014/main" xmlns="" id="{328D6CEB-5B41-457D-9990-D0E451A6E038}"/>
                  </a:ext>
                </a:extLst>
              </p:cNvPr>
              <p:cNvSpPr txBox="1"/>
              <p:nvPr/>
            </p:nvSpPr>
            <p:spPr>
              <a:xfrm>
                <a:off x="1508051" y="3990835"/>
                <a:ext cx="1440037" cy="267446"/>
              </a:xfrm>
              <a:prstGeom prst="rect">
                <a:avLst/>
              </a:prstGeom>
              <a:noFill/>
            </p:spPr>
            <p:txBody>
              <a:bodyPr wrap="square" rtlCol="0">
                <a:spAutoFit/>
              </a:bodyPr>
              <a:lstStyle/>
              <a:p>
                <a:pPr algn="ctr" defTabSz="742950"/>
                <a:endParaRPr lang="en-US" sz="1138" b="1" dirty="0">
                  <a:solidFill>
                    <a:prstClr val="black"/>
                  </a:solidFill>
                  <a:latin typeface="Century Gothic" panose="020B0502020202020204" pitchFamily="34" charset="0"/>
                </a:endParaRPr>
              </a:p>
            </p:txBody>
          </p:sp>
        </p:grpSp>
        <p:sp>
          <p:nvSpPr>
            <p:cNvPr id="76" name="Rectangle 75"/>
            <p:cNvSpPr/>
            <p:nvPr/>
          </p:nvSpPr>
          <p:spPr>
            <a:xfrm>
              <a:off x="459185" y="4392518"/>
              <a:ext cx="1683095" cy="1615827"/>
            </a:xfrm>
            <a:prstGeom prst="rect">
              <a:avLst/>
            </a:prstGeom>
          </p:spPr>
          <p:txBody>
            <a:bodyPr wrap="square">
              <a:spAutoFit/>
            </a:bodyPr>
            <a:lstStyle/>
            <a:p>
              <a:pPr algn="ctr"/>
              <a:r>
                <a:rPr lang="en-US" sz="1100" b="1" dirty="0">
                  <a:latin typeface="Times New Roman" pitchFamily="18" charset="0"/>
                  <a:cs typeface="Times New Roman" pitchFamily="18" charset="0"/>
                </a:rPr>
                <a:t>Psychometric </a:t>
              </a:r>
              <a:endParaRPr lang="en-US" sz="1100" b="1" dirty="0" smtClean="0">
                <a:latin typeface="Times New Roman" pitchFamily="18" charset="0"/>
                <a:cs typeface="Times New Roman" pitchFamily="18" charset="0"/>
              </a:endParaRPr>
            </a:p>
            <a:p>
              <a:pPr algn="ctr"/>
              <a:r>
                <a:rPr lang="en-US" sz="1100" b="1" dirty="0" smtClean="0">
                  <a:latin typeface="Times New Roman" pitchFamily="18" charset="0"/>
                  <a:cs typeface="Times New Roman" pitchFamily="18" charset="0"/>
                </a:rPr>
                <a:t>assessment </a:t>
              </a:r>
              <a:r>
                <a:rPr lang="en-US" sz="1100" b="1" dirty="0">
                  <a:latin typeface="Times New Roman" pitchFamily="18" charset="0"/>
                  <a:cs typeface="Times New Roman" pitchFamily="18" charset="0"/>
                </a:rPr>
                <a:t>started 85years ago. It actually started in the year 1910 and was used by military to eliminate the candidate who have </a:t>
              </a:r>
              <a:r>
                <a:rPr lang="en-US" sz="1100" b="1" dirty="0" smtClean="0">
                  <a:latin typeface="Times New Roman" pitchFamily="18" charset="0"/>
                  <a:cs typeface="Times New Roman" pitchFamily="18" charset="0"/>
                </a:rPr>
                <a:t>behavioral </a:t>
              </a:r>
              <a:r>
                <a:rPr lang="en-US" sz="1100" b="1" dirty="0">
                  <a:latin typeface="Times New Roman" pitchFamily="18" charset="0"/>
                  <a:cs typeface="Times New Roman" pitchFamily="18" charset="0"/>
                </a:rPr>
                <a:t>and mental issue. </a:t>
              </a:r>
            </a:p>
          </p:txBody>
        </p:sp>
      </p:grpSp>
      <p:grpSp>
        <p:nvGrpSpPr>
          <p:cNvPr id="26" name="Group 25">
            <a:extLst>
              <a:ext uri="{FF2B5EF4-FFF2-40B4-BE49-F238E27FC236}">
                <a16:creationId xmlns:a16="http://schemas.microsoft.com/office/drawing/2014/main" xmlns="" id="{0B52C348-7AB3-4E27-903C-C67C27A6E902}"/>
              </a:ext>
            </a:extLst>
          </p:cNvPr>
          <p:cNvGrpSpPr/>
          <p:nvPr/>
        </p:nvGrpSpPr>
        <p:grpSpPr>
          <a:xfrm>
            <a:off x="4938528" y="1453946"/>
            <a:ext cx="1858049" cy="4492052"/>
            <a:chOff x="6491102" y="968171"/>
            <a:chExt cx="1858049" cy="4340232"/>
          </a:xfrm>
        </p:grpSpPr>
        <p:sp>
          <p:nvSpPr>
            <p:cNvPr id="27" name="Freeform: Shape 21">
              <a:extLst>
                <a:ext uri="{FF2B5EF4-FFF2-40B4-BE49-F238E27FC236}">
                  <a16:creationId xmlns:a16="http://schemas.microsoft.com/office/drawing/2014/main" xmlns="" id="{033F3B03-5CCE-418C-8BC5-F0CFDF92F8C3}"/>
                </a:ext>
              </a:extLst>
            </p:cNvPr>
            <p:cNvSpPr/>
            <p:nvPr/>
          </p:nvSpPr>
          <p:spPr>
            <a:xfrm>
              <a:off x="7393587" y="3448091"/>
              <a:ext cx="38462" cy="154604"/>
            </a:xfrm>
            <a:custGeom>
              <a:avLst/>
              <a:gdLst>
                <a:gd name="connsiteX0" fmla="*/ 31547 w 31547"/>
                <a:gd name="connsiteY0" fmla="*/ 142875 h 142875"/>
                <a:gd name="connsiteX1" fmla="*/ 114 w 31547"/>
                <a:gd name="connsiteY1" fmla="*/ 74295 h 142875"/>
                <a:gd name="connsiteX2" fmla="*/ 22974 w 31547"/>
                <a:gd name="connsiteY2" fmla="*/ 0 h 142875"/>
              </a:gdLst>
              <a:ahLst/>
              <a:cxnLst>
                <a:cxn ang="0">
                  <a:pos x="connsiteX0" y="connsiteY0"/>
                </a:cxn>
                <a:cxn ang="0">
                  <a:pos x="connsiteX1" y="connsiteY1"/>
                </a:cxn>
                <a:cxn ang="0">
                  <a:pos x="connsiteX2" y="connsiteY2"/>
                </a:cxn>
              </a:cxnLst>
              <a:rect l="l" t="t" r="r" b="b"/>
              <a:pathLst>
                <a:path w="31547" h="142875">
                  <a:moveTo>
                    <a:pt x="31547" y="142875"/>
                  </a:moveTo>
                  <a:cubicBezTo>
                    <a:pt x="16545" y="120491"/>
                    <a:pt x="1543" y="98107"/>
                    <a:pt x="114" y="74295"/>
                  </a:cubicBezTo>
                  <a:cubicBezTo>
                    <a:pt x="-1315" y="50483"/>
                    <a:pt x="10829" y="25241"/>
                    <a:pt x="22974"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en-US" sz="1463">
                <a:solidFill>
                  <a:prstClr val="white"/>
                </a:solidFill>
                <a:latin typeface="Calibri" panose="020F0502020204030204"/>
              </a:endParaRPr>
            </a:p>
          </p:txBody>
        </p:sp>
        <p:sp>
          <p:nvSpPr>
            <p:cNvPr id="28" name="Freeform: Shape 22">
              <a:extLst>
                <a:ext uri="{FF2B5EF4-FFF2-40B4-BE49-F238E27FC236}">
                  <a16:creationId xmlns:a16="http://schemas.microsoft.com/office/drawing/2014/main" xmlns="" id="{BC4DB876-93F0-4D01-BC5E-259811358C43}"/>
                </a:ext>
              </a:extLst>
            </p:cNvPr>
            <p:cNvSpPr/>
            <p:nvPr/>
          </p:nvSpPr>
          <p:spPr>
            <a:xfrm>
              <a:off x="6491102" y="3462666"/>
              <a:ext cx="1858049" cy="1794929"/>
            </a:xfrm>
            <a:custGeom>
              <a:avLst/>
              <a:gdLst>
                <a:gd name="connsiteX0" fmla="*/ 1104314 w 2208628"/>
                <a:gd name="connsiteY0" fmla="*/ 143598 h 2208628"/>
                <a:gd name="connsiteX1" fmla="*/ 996529 w 2208628"/>
                <a:gd name="connsiteY1" fmla="*/ 251383 h 2208628"/>
                <a:gd name="connsiteX2" fmla="*/ 1104314 w 2208628"/>
                <a:gd name="connsiteY2" fmla="*/ 359168 h 2208628"/>
                <a:gd name="connsiteX3" fmla="*/ 1212099 w 2208628"/>
                <a:gd name="connsiteY3" fmla="*/ 251383 h 2208628"/>
                <a:gd name="connsiteX4" fmla="*/ 1104314 w 2208628"/>
                <a:gd name="connsiteY4" fmla="*/ 143598 h 2208628"/>
                <a:gd name="connsiteX5" fmla="*/ 1104314 w 2208628"/>
                <a:gd name="connsiteY5" fmla="*/ 0 h 2208628"/>
                <a:gd name="connsiteX6" fmla="*/ 2208628 w 2208628"/>
                <a:gd name="connsiteY6" fmla="*/ 1104314 h 2208628"/>
                <a:gd name="connsiteX7" fmla="*/ 1104314 w 2208628"/>
                <a:gd name="connsiteY7" fmla="*/ 2208628 h 2208628"/>
                <a:gd name="connsiteX8" fmla="*/ 0 w 2208628"/>
                <a:gd name="connsiteY8" fmla="*/ 1104314 h 2208628"/>
                <a:gd name="connsiteX9" fmla="*/ 1104314 w 2208628"/>
                <a:gd name="connsiteY9" fmla="*/ 0 h 220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8628" h="2208628">
                  <a:moveTo>
                    <a:pt x="1104314" y="143598"/>
                  </a:moveTo>
                  <a:cubicBezTo>
                    <a:pt x="1044786" y="143598"/>
                    <a:pt x="996529" y="191855"/>
                    <a:pt x="996529" y="251383"/>
                  </a:cubicBezTo>
                  <a:cubicBezTo>
                    <a:pt x="996529" y="310911"/>
                    <a:pt x="1044786" y="359168"/>
                    <a:pt x="1104314" y="359168"/>
                  </a:cubicBezTo>
                  <a:cubicBezTo>
                    <a:pt x="1163842" y="359168"/>
                    <a:pt x="1212099" y="310911"/>
                    <a:pt x="1212099" y="251383"/>
                  </a:cubicBezTo>
                  <a:cubicBezTo>
                    <a:pt x="1212099" y="191855"/>
                    <a:pt x="1163842" y="143598"/>
                    <a:pt x="1104314" y="143598"/>
                  </a:cubicBezTo>
                  <a:close/>
                  <a:moveTo>
                    <a:pt x="1104314" y="0"/>
                  </a:moveTo>
                  <a:cubicBezTo>
                    <a:pt x="1714210" y="0"/>
                    <a:pt x="2208628" y="494418"/>
                    <a:pt x="2208628" y="1104314"/>
                  </a:cubicBezTo>
                  <a:cubicBezTo>
                    <a:pt x="2208628" y="1714210"/>
                    <a:pt x="1714210" y="2208628"/>
                    <a:pt x="1104314" y="2208628"/>
                  </a:cubicBezTo>
                  <a:cubicBezTo>
                    <a:pt x="494418" y="2208628"/>
                    <a:pt x="0" y="1714210"/>
                    <a:pt x="0" y="1104314"/>
                  </a:cubicBezTo>
                  <a:cubicBezTo>
                    <a:pt x="0" y="494418"/>
                    <a:pt x="494418" y="0"/>
                    <a:pt x="1104314" y="0"/>
                  </a:cubicBezTo>
                  <a:close/>
                </a:path>
              </a:pathLst>
            </a:custGeom>
            <a:gradFill flip="none" rotWithShape="1">
              <a:gsLst>
                <a:gs pos="0">
                  <a:srgbClr val="FF9900">
                    <a:lumMod val="88000"/>
                    <a:lumOff val="12000"/>
                    <a:alpha val="50000"/>
                  </a:srgbClr>
                </a:gs>
                <a:gs pos="100000">
                  <a:srgbClr val="FFCC00">
                    <a:alpha val="70000"/>
                  </a:srgbClr>
                </a:gs>
              </a:gsLst>
              <a:lin ang="0" scaled="1"/>
              <a:tileRect/>
            </a:gradFill>
            <a:ln>
              <a:gradFill>
                <a:gsLst>
                  <a:gs pos="0">
                    <a:srgbClr val="FF9900"/>
                  </a:gs>
                  <a:gs pos="100000">
                    <a:srgbClr val="FFCC00">
                      <a:alpha val="0"/>
                    </a:srgbClr>
                  </a:gs>
                </a:gsLst>
                <a:lin ang="19200000" scaled="0"/>
              </a:gradFill>
            </a:ln>
            <a:effectLst>
              <a:innerShdw blurRad="317500" dir="8400000">
                <a:schemeClr val="bg1"/>
              </a:innerShdw>
              <a:reflection blurRad="6350" stA="350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en-US" sz="1463" dirty="0">
                <a:solidFill>
                  <a:prstClr val="white"/>
                </a:solidFill>
                <a:latin typeface="Calibri" panose="020F0502020204030204"/>
              </a:endParaRPr>
            </a:p>
          </p:txBody>
        </p:sp>
        <p:grpSp>
          <p:nvGrpSpPr>
            <p:cNvPr id="29" name="Group 28">
              <a:extLst>
                <a:ext uri="{FF2B5EF4-FFF2-40B4-BE49-F238E27FC236}">
                  <a16:creationId xmlns:a16="http://schemas.microsoft.com/office/drawing/2014/main" xmlns="" id="{3273DBEB-2D98-421C-94AB-DD4939D17B4D}"/>
                </a:ext>
              </a:extLst>
            </p:cNvPr>
            <p:cNvGrpSpPr/>
            <p:nvPr/>
          </p:nvGrpSpPr>
          <p:grpSpPr>
            <a:xfrm>
              <a:off x="7100413" y="968171"/>
              <a:ext cx="647152" cy="625167"/>
              <a:chOff x="4498870" y="400287"/>
              <a:chExt cx="769257" cy="769257"/>
            </a:xfrm>
          </p:grpSpPr>
          <p:sp>
            <p:nvSpPr>
              <p:cNvPr id="36" name="Oval 35">
                <a:extLst>
                  <a:ext uri="{FF2B5EF4-FFF2-40B4-BE49-F238E27FC236}">
                    <a16:creationId xmlns:a16="http://schemas.microsoft.com/office/drawing/2014/main" xmlns="" id="{6043B83B-C133-4F96-BA89-EB83FDC0EC61}"/>
                  </a:ext>
                </a:extLst>
              </p:cNvPr>
              <p:cNvSpPr/>
              <p:nvPr/>
            </p:nvSpPr>
            <p:spPr>
              <a:xfrm>
                <a:off x="4498870" y="400287"/>
                <a:ext cx="769257" cy="769257"/>
              </a:xfrm>
              <a:prstGeom prst="ellipse">
                <a:avLst/>
              </a:prstGeom>
              <a:solidFill>
                <a:schemeClr val="bg1">
                  <a:lumMod val="9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en-US" sz="1463">
                  <a:solidFill>
                    <a:prstClr val="white"/>
                  </a:solidFill>
                  <a:latin typeface="Calibri" panose="020F0502020204030204"/>
                </a:endParaRPr>
              </a:p>
            </p:txBody>
          </p:sp>
          <p:sp>
            <p:nvSpPr>
              <p:cNvPr id="37" name="Oval 36">
                <a:extLst>
                  <a:ext uri="{FF2B5EF4-FFF2-40B4-BE49-F238E27FC236}">
                    <a16:creationId xmlns:a16="http://schemas.microsoft.com/office/drawing/2014/main" xmlns="" id="{115F51DF-F9DA-40AE-B25B-CF83C6F8DC94}"/>
                  </a:ext>
                </a:extLst>
              </p:cNvPr>
              <p:cNvSpPr/>
              <p:nvPr/>
            </p:nvSpPr>
            <p:spPr>
              <a:xfrm>
                <a:off x="4674179" y="575111"/>
                <a:ext cx="418638" cy="418638"/>
              </a:xfrm>
              <a:prstGeom prst="ellipse">
                <a:avLst/>
              </a:prstGeom>
              <a:gradFill flip="none" rotWithShape="1">
                <a:gsLst>
                  <a:gs pos="0">
                    <a:srgbClr val="FF9900">
                      <a:lumMod val="88000"/>
                      <a:lumOff val="12000"/>
                    </a:srgbClr>
                  </a:gs>
                  <a:gs pos="100000">
                    <a:srgbClr val="FFCC00"/>
                  </a:gs>
                </a:gsLst>
                <a:lin ang="0" scaled="1"/>
                <a:tileRect/>
              </a:gradFill>
              <a:ln>
                <a:gradFill>
                  <a:gsLst>
                    <a:gs pos="0">
                      <a:srgbClr val="FF9900"/>
                    </a:gs>
                    <a:gs pos="100000">
                      <a:srgbClr val="FFCC00">
                        <a:alpha val="0"/>
                      </a:srgbClr>
                    </a:gs>
                  </a:gsLst>
                  <a:lin ang="19200000" scaled="0"/>
                </a:gradFill>
              </a:ln>
              <a:effectLst>
                <a:innerShdw blurRad="317500" dir="8400000">
                  <a:schemeClr val="bg1"/>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defTabSz="742950"/>
                <a:endParaRPr lang="en-US" sz="1463" dirty="0">
                  <a:solidFill>
                    <a:prstClr val="white"/>
                  </a:solidFill>
                  <a:latin typeface="Calibri" panose="020F0502020204030204"/>
                </a:endParaRPr>
              </a:p>
            </p:txBody>
          </p:sp>
        </p:grpSp>
        <p:cxnSp>
          <p:nvCxnSpPr>
            <p:cNvPr id="30" name="Straight Connector 29">
              <a:extLst>
                <a:ext uri="{FF2B5EF4-FFF2-40B4-BE49-F238E27FC236}">
                  <a16:creationId xmlns:a16="http://schemas.microsoft.com/office/drawing/2014/main" xmlns="" id="{B0066444-A8EB-46B1-A5BF-94C97E3C23F3}"/>
                </a:ext>
              </a:extLst>
            </p:cNvPr>
            <p:cNvCxnSpPr>
              <a:cxnSpLocks/>
              <a:stCxn id="36" idx="4"/>
              <a:endCxn id="28" idx="5"/>
            </p:cNvCxnSpPr>
            <p:nvPr/>
          </p:nvCxnSpPr>
          <p:spPr>
            <a:xfrm flipH="1">
              <a:off x="7420127" y="1593338"/>
              <a:ext cx="3863" cy="18693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Freeform: Shape 25">
              <a:extLst>
                <a:ext uri="{FF2B5EF4-FFF2-40B4-BE49-F238E27FC236}">
                  <a16:creationId xmlns:a16="http://schemas.microsoft.com/office/drawing/2014/main" xmlns="" id="{DDCCD71A-7346-4510-8822-3AD10B36E0D7}"/>
                </a:ext>
              </a:extLst>
            </p:cNvPr>
            <p:cNvSpPr/>
            <p:nvPr/>
          </p:nvSpPr>
          <p:spPr>
            <a:xfrm>
              <a:off x="7420127" y="3452107"/>
              <a:ext cx="38462" cy="148265"/>
            </a:xfrm>
            <a:custGeom>
              <a:avLst/>
              <a:gdLst>
                <a:gd name="connsiteX0" fmla="*/ 0 w 64970"/>
                <a:gd name="connsiteY0" fmla="*/ 11823 h 147491"/>
                <a:gd name="connsiteX1" fmla="*/ 62865 w 64970"/>
                <a:gd name="connsiteY1" fmla="*/ 11823 h 147491"/>
                <a:gd name="connsiteX2" fmla="*/ 45720 w 64970"/>
                <a:gd name="connsiteY2" fmla="*/ 134696 h 147491"/>
                <a:gd name="connsiteX3" fmla="*/ 2857 w 64970"/>
                <a:gd name="connsiteY3" fmla="*/ 137553 h 147491"/>
                <a:gd name="connsiteX0" fmla="*/ 0 w 49664"/>
                <a:gd name="connsiteY0" fmla="*/ 3631 h 137775"/>
                <a:gd name="connsiteX1" fmla="*/ 42563 w 49664"/>
                <a:gd name="connsiteY1" fmla="*/ 26491 h 137775"/>
                <a:gd name="connsiteX2" fmla="*/ 45720 w 49664"/>
                <a:gd name="connsiteY2" fmla="*/ 126504 h 137775"/>
                <a:gd name="connsiteX3" fmla="*/ 2857 w 49664"/>
                <a:gd name="connsiteY3" fmla="*/ 129361 h 137775"/>
              </a:gdLst>
              <a:ahLst/>
              <a:cxnLst>
                <a:cxn ang="0">
                  <a:pos x="connsiteX0" y="connsiteY0"/>
                </a:cxn>
                <a:cxn ang="0">
                  <a:pos x="connsiteX1" y="connsiteY1"/>
                </a:cxn>
                <a:cxn ang="0">
                  <a:pos x="connsiteX2" y="connsiteY2"/>
                </a:cxn>
                <a:cxn ang="0">
                  <a:pos x="connsiteX3" y="connsiteY3"/>
                </a:cxn>
              </a:cxnLst>
              <a:rect l="l" t="t" r="r" b="b"/>
              <a:pathLst>
                <a:path w="49664" h="137775">
                  <a:moveTo>
                    <a:pt x="0" y="3631"/>
                  </a:moveTo>
                  <a:cubicBezTo>
                    <a:pt x="27622" y="-6609"/>
                    <a:pt x="34943" y="6012"/>
                    <a:pt x="42563" y="26491"/>
                  </a:cubicBezTo>
                  <a:cubicBezTo>
                    <a:pt x="50183" y="46970"/>
                    <a:pt x="52338" y="109359"/>
                    <a:pt x="45720" y="126504"/>
                  </a:cubicBezTo>
                  <a:cubicBezTo>
                    <a:pt x="39102" y="143649"/>
                    <a:pt x="19288" y="138410"/>
                    <a:pt x="2857" y="12936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en-US" sz="1463">
                <a:solidFill>
                  <a:prstClr val="white"/>
                </a:solidFill>
                <a:latin typeface="Calibri" panose="020F0502020204030204"/>
              </a:endParaRPr>
            </a:p>
          </p:txBody>
        </p:sp>
        <p:sp>
          <p:nvSpPr>
            <p:cNvPr id="32" name="Freeform: Shape 26">
              <a:extLst>
                <a:ext uri="{FF2B5EF4-FFF2-40B4-BE49-F238E27FC236}">
                  <a16:creationId xmlns:a16="http://schemas.microsoft.com/office/drawing/2014/main" xmlns="" id="{75601239-4BB6-4061-93B4-F95FE63F3D0D}"/>
                </a:ext>
              </a:extLst>
            </p:cNvPr>
            <p:cNvSpPr/>
            <p:nvPr/>
          </p:nvSpPr>
          <p:spPr>
            <a:xfrm>
              <a:off x="7398502" y="3434155"/>
              <a:ext cx="40867" cy="30189"/>
            </a:xfrm>
            <a:custGeom>
              <a:avLst/>
              <a:gdLst>
                <a:gd name="connsiteX0" fmla="*/ 0 w 48578"/>
                <a:gd name="connsiteY0" fmla="*/ 37147 h 37147"/>
                <a:gd name="connsiteX1" fmla="*/ 48578 w 48578"/>
                <a:gd name="connsiteY1" fmla="*/ 0 h 37147"/>
              </a:gdLst>
              <a:ahLst/>
              <a:cxnLst>
                <a:cxn ang="0">
                  <a:pos x="connsiteX0" y="connsiteY0"/>
                </a:cxn>
                <a:cxn ang="0">
                  <a:pos x="connsiteX1" y="connsiteY1"/>
                </a:cxn>
              </a:cxnLst>
              <a:rect l="l" t="t" r="r" b="b"/>
              <a:pathLst>
                <a:path w="48578" h="37147">
                  <a:moveTo>
                    <a:pt x="0" y="37147"/>
                  </a:moveTo>
                  <a:lnTo>
                    <a:pt x="48578"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en-US" sz="1463">
                <a:solidFill>
                  <a:prstClr val="white"/>
                </a:solidFill>
                <a:latin typeface="Calibri" panose="020F0502020204030204"/>
              </a:endParaRPr>
            </a:p>
          </p:txBody>
        </p:sp>
        <p:sp>
          <p:nvSpPr>
            <p:cNvPr id="33" name="Freeform: Shape 27">
              <a:extLst>
                <a:ext uri="{FF2B5EF4-FFF2-40B4-BE49-F238E27FC236}">
                  <a16:creationId xmlns:a16="http://schemas.microsoft.com/office/drawing/2014/main" xmlns="" id="{7DD2786F-48A3-40FB-8B05-E78472FE5EFA}"/>
                </a:ext>
              </a:extLst>
            </p:cNvPr>
            <p:cNvSpPr/>
            <p:nvPr/>
          </p:nvSpPr>
          <p:spPr>
            <a:xfrm>
              <a:off x="7404110" y="3418671"/>
              <a:ext cx="40867" cy="30189"/>
            </a:xfrm>
            <a:custGeom>
              <a:avLst/>
              <a:gdLst>
                <a:gd name="connsiteX0" fmla="*/ 0 w 48578"/>
                <a:gd name="connsiteY0" fmla="*/ 37147 h 37147"/>
                <a:gd name="connsiteX1" fmla="*/ 48578 w 48578"/>
                <a:gd name="connsiteY1" fmla="*/ 0 h 37147"/>
              </a:gdLst>
              <a:ahLst/>
              <a:cxnLst>
                <a:cxn ang="0">
                  <a:pos x="connsiteX0" y="connsiteY0"/>
                </a:cxn>
                <a:cxn ang="0">
                  <a:pos x="connsiteX1" y="connsiteY1"/>
                </a:cxn>
              </a:cxnLst>
              <a:rect l="l" t="t" r="r" b="b"/>
              <a:pathLst>
                <a:path w="48578" h="37147">
                  <a:moveTo>
                    <a:pt x="0" y="37147"/>
                  </a:moveTo>
                  <a:lnTo>
                    <a:pt x="48578"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en-US" sz="1463">
                <a:solidFill>
                  <a:prstClr val="white"/>
                </a:solidFill>
                <a:latin typeface="Calibri" panose="020F0502020204030204"/>
              </a:endParaRPr>
            </a:p>
          </p:txBody>
        </p:sp>
        <p:sp>
          <p:nvSpPr>
            <p:cNvPr id="34" name="Oval 33">
              <a:extLst>
                <a:ext uri="{FF2B5EF4-FFF2-40B4-BE49-F238E27FC236}">
                  <a16:creationId xmlns:a16="http://schemas.microsoft.com/office/drawing/2014/main" xmlns="" id="{B3822325-F991-42B3-A22B-B681EDACBA7D}"/>
                </a:ext>
              </a:extLst>
            </p:cNvPr>
            <p:cNvSpPr/>
            <p:nvPr/>
          </p:nvSpPr>
          <p:spPr>
            <a:xfrm>
              <a:off x="6638659" y="5250704"/>
              <a:ext cx="1509856" cy="57699"/>
            </a:xfrm>
            <a:prstGeom prst="ellipse">
              <a:avLst/>
            </a:prstGeom>
            <a:gradFill flip="none" rotWithShape="1">
              <a:gsLst>
                <a:gs pos="0">
                  <a:schemeClr val="tx1">
                    <a:alpha val="74000"/>
                  </a:schemeClr>
                </a:gs>
                <a:gs pos="100000">
                  <a:schemeClr val="tx1">
                    <a:alpha val="0"/>
                  </a:schemeClr>
                </a:gs>
              </a:gsLst>
              <a:path path="circle">
                <a:fillToRect l="50000" t="50000" r="50000" b="50000"/>
              </a:path>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en-US" sz="1463">
                <a:solidFill>
                  <a:prstClr val="white"/>
                </a:solidFill>
                <a:latin typeface="Calibri" panose="020F0502020204030204"/>
              </a:endParaRPr>
            </a:p>
          </p:txBody>
        </p:sp>
      </p:grpSp>
      <p:grpSp>
        <p:nvGrpSpPr>
          <p:cNvPr id="80" name="Group 79"/>
          <p:cNvGrpSpPr/>
          <p:nvPr/>
        </p:nvGrpSpPr>
        <p:grpSpPr>
          <a:xfrm>
            <a:off x="2666811" y="1468314"/>
            <a:ext cx="1794510" cy="4215343"/>
            <a:chOff x="2666811" y="1468314"/>
            <a:chExt cx="1794510" cy="4215343"/>
          </a:xfrm>
        </p:grpSpPr>
        <p:grpSp>
          <p:nvGrpSpPr>
            <p:cNvPr id="38" name="Group 37">
              <a:extLst>
                <a:ext uri="{FF2B5EF4-FFF2-40B4-BE49-F238E27FC236}">
                  <a16:creationId xmlns:a16="http://schemas.microsoft.com/office/drawing/2014/main" xmlns="" id="{78D8B539-3480-4D18-B4F4-23D27AB0239F}"/>
                </a:ext>
              </a:extLst>
            </p:cNvPr>
            <p:cNvGrpSpPr/>
            <p:nvPr/>
          </p:nvGrpSpPr>
          <p:grpSpPr>
            <a:xfrm>
              <a:off x="2666811" y="1468314"/>
              <a:ext cx="1794510" cy="4215343"/>
              <a:chOff x="3894731" y="979963"/>
              <a:chExt cx="1794510" cy="4215343"/>
            </a:xfrm>
          </p:grpSpPr>
          <p:sp>
            <p:nvSpPr>
              <p:cNvPr id="39" name="Freeform: Shape 34">
                <a:extLst>
                  <a:ext uri="{FF2B5EF4-FFF2-40B4-BE49-F238E27FC236}">
                    <a16:creationId xmlns:a16="http://schemas.microsoft.com/office/drawing/2014/main" xmlns="" id="{89408E9F-069A-4FCB-ABD6-6D8098459007}"/>
                  </a:ext>
                </a:extLst>
              </p:cNvPr>
              <p:cNvSpPr/>
              <p:nvPr/>
            </p:nvSpPr>
            <p:spPr>
              <a:xfrm>
                <a:off x="4760597" y="3322445"/>
                <a:ext cx="37147" cy="154568"/>
              </a:xfrm>
              <a:custGeom>
                <a:avLst/>
                <a:gdLst>
                  <a:gd name="connsiteX0" fmla="*/ 31547 w 31547"/>
                  <a:gd name="connsiteY0" fmla="*/ 142875 h 142875"/>
                  <a:gd name="connsiteX1" fmla="*/ 114 w 31547"/>
                  <a:gd name="connsiteY1" fmla="*/ 74295 h 142875"/>
                  <a:gd name="connsiteX2" fmla="*/ 22974 w 31547"/>
                  <a:gd name="connsiteY2" fmla="*/ 0 h 142875"/>
                </a:gdLst>
                <a:ahLst/>
                <a:cxnLst>
                  <a:cxn ang="0">
                    <a:pos x="connsiteX0" y="connsiteY0"/>
                  </a:cxn>
                  <a:cxn ang="0">
                    <a:pos x="connsiteX1" y="connsiteY1"/>
                  </a:cxn>
                  <a:cxn ang="0">
                    <a:pos x="connsiteX2" y="connsiteY2"/>
                  </a:cxn>
                </a:cxnLst>
                <a:rect l="l" t="t" r="r" b="b"/>
                <a:pathLst>
                  <a:path w="31547" h="142875">
                    <a:moveTo>
                      <a:pt x="31547" y="142875"/>
                    </a:moveTo>
                    <a:cubicBezTo>
                      <a:pt x="16545" y="120491"/>
                      <a:pt x="1543" y="98107"/>
                      <a:pt x="114" y="74295"/>
                    </a:cubicBezTo>
                    <a:cubicBezTo>
                      <a:pt x="-1315" y="50483"/>
                      <a:pt x="10829" y="25241"/>
                      <a:pt x="22974"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en-US" sz="1463">
                  <a:solidFill>
                    <a:prstClr val="white"/>
                  </a:solidFill>
                  <a:latin typeface="Calibri" panose="020F0502020204030204"/>
                </a:endParaRPr>
              </a:p>
            </p:txBody>
          </p:sp>
          <p:sp>
            <p:nvSpPr>
              <p:cNvPr id="40" name="Freeform: Shape 35">
                <a:extLst>
                  <a:ext uri="{FF2B5EF4-FFF2-40B4-BE49-F238E27FC236}">
                    <a16:creationId xmlns:a16="http://schemas.microsoft.com/office/drawing/2014/main" xmlns="" id="{E416BB3D-C333-4C35-AB39-344E140A1D76}"/>
                  </a:ext>
                </a:extLst>
              </p:cNvPr>
              <p:cNvSpPr/>
              <p:nvPr/>
            </p:nvSpPr>
            <p:spPr>
              <a:xfrm>
                <a:off x="3894731" y="3331351"/>
                <a:ext cx="1794510" cy="1794510"/>
              </a:xfrm>
              <a:custGeom>
                <a:avLst/>
                <a:gdLst>
                  <a:gd name="connsiteX0" fmla="*/ 1104314 w 2208628"/>
                  <a:gd name="connsiteY0" fmla="*/ 123187 h 2208628"/>
                  <a:gd name="connsiteX1" fmla="*/ 996529 w 2208628"/>
                  <a:gd name="connsiteY1" fmla="*/ 230972 h 2208628"/>
                  <a:gd name="connsiteX2" fmla="*/ 1104314 w 2208628"/>
                  <a:gd name="connsiteY2" fmla="*/ 338757 h 2208628"/>
                  <a:gd name="connsiteX3" fmla="*/ 1212099 w 2208628"/>
                  <a:gd name="connsiteY3" fmla="*/ 230972 h 2208628"/>
                  <a:gd name="connsiteX4" fmla="*/ 1104314 w 2208628"/>
                  <a:gd name="connsiteY4" fmla="*/ 123187 h 2208628"/>
                  <a:gd name="connsiteX5" fmla="*/ 1104314 w 2208628"/>
                  <a:gd name="connsiteY5" fmla="*/ 0 h 2208628"/>
                  <a:gd name="connsiteX6" fmla="*/ 2208628 w 2208628"/>
                  <a:gd name="connsiteY6" fmla="*/ 1104314 h 2208628"/>
                  <a:gd name="connsiteX7" fmla="*/ 1104314 w 2208628"/>
                  <a:gd name="connsiteY7" fmla="*/ 2208628 h 2208628"/>
                  <a:gd name="connsiteX8" fmla="*/ 0 w 2208628"/>
                  <a:gd name="connsiteY8" fmla="*/ 1104314 h 2208628"/>
                  <a:gd name="connsiteX9" fmla="*/ 1104314 w 2208628"/>
                  <a:gd name="connsiteY9" fmla="*/ 0 h 220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8628" h="2208628">
                    <a:moveTo>
                      <a:pt x="1104314" y="123187"/>
                    </a:moveTo>
                    <a:cubicBezTo>
                      <a:pt x="1044786" y="123187"/>
                      <a:pt x="996529" y="171444"/>
                      <a:pt x="996529" y="230972"/>
                    </a:cubicBezTo>
                    <a:cubicBezTo>
                      <a:pt x="996529" y="290500"/>
                      <a:pt x="1044786" y="338757"/>
                      <a:pt x="1104314" y="338757"/>
                    </a:cubicBezTo>
                    <a:cubicBezTo>
                      <a:pt x="1163842" y="338757"/>
                      <a:pt x="1212099" y="290500"/>
                      <a:pt x="1212099" y="230972"/>
                    </a:cubicBezTo>
                    <a:cubicBezTo>
                      <a:pt x="1212099" y="171444"/>
                      <a:pt x="1163842" y="123187"/>
                      <a:pt x="1104314" y="123187"/>
                    </a:cubicBezTo>
                    <a:close/>
                    <a:moveTo>
                      <a:pt x="1104314" y="0"/>
                    </a:moveTo>
                    <a:cubicBezTo>
                      <a:pt x="1714210" y="0"/>
                      <a:pt x="2208628" y="494418"/>
                      <a:pt x="2208628" y="1104314"/>
                    </a:cubicBezTo>
                    <a:cubicBezTo>
                      <a:pt x="2208628" y="1714210"/>
                      <a:pt x="1714210" y="2208628"/>
                      <a:pt x="1104314" y="2208628"/>
                    </a:cubicBezTo>
                    <a:cubicBezTo>
                      <a:pt x="494418" y="2208628"/>
                      <a:pt x="0" y="1714210"/>
                      <a:pt x="0" y="1104314"/>
                    </a:cubicBezTo>
                    <a:cubicBezTo>
                      <a:pt x="0" y="494418"/>
                      <a:pt x="494418" y="0"/>
                      <a:pt x="1104314" y="0"/>
                    </a:cubicBezTo>
                    <a:close/>
                  </a:path>
                </a:pathLst>
              </a:custGeom>
              <a:gradFill flip="none" rotWithShape="1">
                <a:gsLst>
                  <a:gs pos="0">
                    <a:srgbClr val="0099CC">
                      <a:alpha val="49804"/>
                    </a:srgbClr>
                  </a:gs>
                  <a:gs pos="100000">
                    <a:srgbClr val="00CCFF">
                      <a:alpha val="69804"/>
                    </a:srgbClr>
                  </a:gs>
                </a:gsLst>
                <a:lin ang="0" scaled="1"/>
                <a:tileRect/>
              </a:gradFill>
              <a:ln>
                <a:gradFill>
                  <a:gsLst>
                    <a:gs pos="0">
                      <a:srgbClr val="0099CC"/>
                    </a:gs>
                    <a:gs pos="100000">
                      <a:srgbClr val="00CCFF">
                        <a:alpha val="0"/>
                      </a:srgbClr>
                    </a:gs>
                  </a:gsLst>
                  <a:lin ang="19200000" scaled="0"/>
                </a:gradFill>
              </a:ln>
              <a:effectLst>
                <a:innerShdw blurRad="317500" dir="8400000">
                  <a:schemeClr val="bg1"/>
                </a:innerShdw>
                <a:reflection blurRad="6350" stA="350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en-US" sz="1463" dirty="0">
                  <a:solidFill>
                    <a:prstClr val="white"/>
                  </a:solidFill>
                  <a:latin typeface="Calibri" panose="020F0502020204030204"/>
                </a:endParaRPr>
              </a:p>
            </p:txBody>
          </p:sp>
          <p:grpSp>
            <p:nvGrpSpPr>
              <p:cNvPr id="41" name="Group 40">
                <a:extLst>
                  <a:ext uri="{FF2B5EF4-FFF2-40B4-BE49-F238E27FC236}">
                    <a16:creationId xmlns:a16="http://schemas.microsoft.com/office/drawing/2014/main" xmlns="" id="{DD3F756A-1829-4A26-B247-08EAFC612A74}"/>
                  </a:ext>
                </a:extLst>
              </p:cNvPr>
              <p:cNvGrpSpPr/>
              <p:nvPr/>
            </p:nvGrpSpPr>
            <p:grpSpPr>
              <a:xfrm>
                <a:off x="4472728" y="979963"/>
                <a:ext cx="625021" cy="625021"/>
                <a:chOff x="3120599" y="400287"/>
                <a:chExt cx="769257" cy="769257"/>
              </a:xfrm>
            </p:grpSpPr>
            <p:sp>
              <p:nvSpPr>
                <p:cNvPr id="48" name="Oval 47">
                  <a:extLst>
                    <a:ext uri="{FF2B5EF4-FFF2-40B4-BE49-F238E27FC236}">
                      <a16:creationId xmlns:a16="http://schemas.microsoft.com/office/drawing/2014/main" xmlns="" id="{9D93DA5B-7E66-447E-8B9B-520B3F673520}"/>
                    </a:ext>
                  </a:extLst>
                </p:cNvPr>
                <p:cNvSpPr/>
                <p:nvPr/>
              </p:nvSpPr>
              <p:spPr>
                <a:xfrm>
                  <a:off x="3120599" y="400287"/>
                  <a:ext cx="769257" cy="769257"/>
                </a:xfrm>
                <a:prstGeom prst="ellipse">
                  <a:avLst/>
                </a:prstGeom>
                <a:solidFill>
                  <a:schemeClr val="bg1">
                    <a:lumMod val="9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en-US" sz="1463">
                    <a:solidFill>
                      <a:prstClr val="white"/>
                    </a:solidFill>
                    <a:latin typeface="Calibri" panose="020F0502020204030204"/>
                  </a:endParaRPr>
                </a:p>
              </p:txBody>
            </p:sp>
            <p:sp>
              <p:nvSpPr>
                <p:cNvPr id="49" name="Oval 48">
                  <a:extLst>
                    <a:ext uri="{FF2B5EF4-FFF2-40B4-BE49-F238E27FC236}">
                      <a16:creationId xmlns:a16="http://schemas.microsoft.com/office/drawing/2014/main" xmlns="" id="{89F97316-08FB-4772-B58F-E79159C7EA51}"/>
                    </a:ext>
                  </a:extLst>
                </p:cNvPr>
                <p:cNvSpPr/>
                <p:nvPr/>
              </p:nvSpPr>
              <p:spPr>
                <a:xfrm>
                  <a:off x="3295908" y="575111"/>
                  <a:ext cx="418638" cy="418638"/>
                </a:xfrm>
                <a:prstGeom prst="ellipse">
                  <a:avLst/>
                </a:prstGeom>
                <a:gradFill flip="none" rotWithShape="1">
                  <a:gsLst>
                    <a:gs pos="0">
                      <a:srgbClr val="0099CC"/>
                    </a:gs>
                    <a:gs pos="100000">
                      <a:srgbClr val="00CCFF"/>
                    </a:gs>
                  </a:gsLst>
                  <a:lin ang="0" scaled="1"/>
                  <a:tileRect/>
                </a:gradFill>
                <a:ln>
                  <a:gradFill>
                    <a:gsLst>
                      <a:gs pos="0">
                        <a:srgbClr val="0099CC"/>
                      </a:gs>
                      <a:gs pos="100000">
                        <a:srgbClr val="00CCFF">
                          <a:alpha val="0"/>
                        </a:srgbClr>
                      </a:gs>
                    </a:gsLst>
                    <a:lin ang="19200000" scaled="0"/>
                  </a:gradFill>
                </a:ln>
                <a:effectLst>
                  <a:innerShdw blurRad="317500" dir="8400000">
                    <a:schemeClr val="bg1"/>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defTabSz="742950"/>
                  <a:endParaRPr lang="en-US" sz="1463" dirty="0">
                    <a:solidFill>
                      <a:prstClr val="white"/>
                    </a:solidFill>
                    <a:latin typeface="Calibri" panose="020F0502020204030204"/>
                  </a:endParaRPr>
                </a:p>
              </p:txBody>
            </p:sp>
          </p:grpSp>
          <p:cxnSp>
            <p:nvCxnSpPr>
              <p:cNvPr id="42" name="Straight Connector 41">
                <a:extLst>
                  <a:ext uri="{FF2B5EF4-FFF2-40B4-BE49-F238E27FC236}">
                    <a16:creationId xmlns:a16="http://schemas.microsoft.com/office/drawing/2014/main" xmlns="" id="{3B7094B2-49F1-44C9-9F8C-F07B00D36D45}"/>
                  </a:ext>
                </a:extLst>
              </p:cNvPr>
              <p:cNvCxnSpPr>
                <a:cxnSpLocks/>
                <a:stCxn id="48" idx="4"/>
                <a:endCxn id="40" idx="5"/>
              </p:cNvCxnSpPr>
              <p:nvPr/>
            </p:nvCxnSpPr>
            <p:spPr>
              <a:xfrm>
                <a:off x="4785239" y="1604984"/>
                <a:ext cx="6747" cy="17263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Freeform: Shape 38">
                <a:extLst>
                  <a:ext uri="{FF2B5EF4-FFF2-40B4-BE49-F238E27FC236}">
                    <a16:creationId xmlns:a16="http://schemas.microsoft.com/office/drawing/2014/main" xmlns="" id="{737DB2DA-8CB1-487D-8025-838DFA85D0D9}"/>
                  </a:ext>
                </a:extLst>
              </p:cNvPr>
              <p:cNvSpPr/>
              <p:nvPr/>
            </p:nvSpPr>
            <p:spPr>
              <a:xfrm>
                <a:off x="4786229" y="3326459"/>
                <a:ext cx="37147" cy="148231"/>
              </a:xfrm>
              <a:custGeom>
                <a:avLst/>
                <a:gdLst>
                  <a:gd name="connsiteX0" fmla="*/ 0 w 64970"/>
                  <a:gd name="connsiteY0" fmla="*/ 11823 h 147491"/>
                  <a:gd name="connsiteX1" fmla="*/ 62865 w 64970"/>
                  <a:gd name="connsiteY1" fmla="*/ 11823 h 147491"/>
                  <a:gd name="connsiteX2" fmla="*/ 45720 w 64970"/>
                  <a:gd name="connsiteY2" fmla="*/ 134696 h 147491"/>
                  <a:gd name="connsiteX3" fmla="*/ 2857 w 64970"/>
                  <a:gd name="connsiteY3" fmla="*/ 137553 h 147491"/>
                  <a:gd name="connsiteX0" fmla="*/ 0 w 49664"/>
                  <a:gd name="connsiteY0" fmla="*/ 3631 h 137775"/>
                  <a:gd name="connsiteX1" fmla="*/ 42563 w 49664"/>
                  <a:gd name="connsiteY1" fmla="*/ 26491 h 137775"/>
                  <a:gd name="connsiteX2" fmla="*/ 45720 w 49664"/>
                  <a:gd name="connsiteY2" fmla="*/ 126504 h 137775"/>
                  <a:gd name="connsiteX3" fmla="*/ 2857 w 49664"/>
                  <a:gd name="connsiteY3" fmla="*/ 129361 h 137775"/>
                </a:gdLst>
                <a:ahLst/>
                <a:cxnLst>
                  <a:cxn ang="0">
                    <a:pos x="connsiteX0" y="connsiteY0"/>
                  </a:cxn>
                  <a:cxn ang="0">
                    <a:pos x="connsiteX1" y="connsiteY1"/>
                  </a:cxn>
                  <a:cxn ang="0">
                    <a:pos x="connsiteX2" y="connsiteY2"/>
                  </a:cxn>
                  <a:cxn ang="0">
                    <a:pos x="connsiteX3" y="connsiteY3"/>
                  </a:cxn>
                </a:cxnLst>
                <a:rect l="l" t="t" r="r" b="b"/>
                <a:pathLst>
                  <a:path w="49664" h="137775">
                    <a:moveTo>
                      <a:pt x="0" y="3631"/>
                    </a:moveTo>
                    <a:cubicBezTo>
                      <a:pt x="27622" y="-6609"/>
                      <a:pt x="34943" y="6012"/>
                      <a:pt x="42563" y="26491"/>
                    </a:cubicBezTo>
                    <a:cubicBezTo>
                      <a:pt x="50183" y="46970"/>
                      <a:pt x="52338" y="109359"/>
                      <a:pt x="45720" y="126504"/>
                    </a:cubicBezTo>
                    <a:cubicBezTo>
                      <a:pt x="39102" y="143649"/>
                      <a:pt x="19288" y="138410"/>
                      <a:pt x="2857" y="12936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en-US" sz="1463">
                  <a:solidFill>
                    <a:prstClr val="white"/>
                  </a:solidFill>
                  <a:latin typeface="Calibri" panose="020F0502020204030204"/>
                </a:endParaRPr>
              </a:p>
            </p:txBody>
          </p:sp>
          <p:sp>
            <p:nvSpPr>
              <p:cNvPr id="44" name="Freeform: Shape 39">
                <a:extLst>
                  <a:ext uri="{FF2B5EF4-FFF2-40B4-BE49-F238E27FC236}">
                    <a16:creationId xmlns:a16="http://schemas.microsoft.com/office/drawing/2014/main" xmlns="" id="{ED05D2A3-339C-4A92-980A-60351C70C0D3}"/>
                  </a:ext>
                </a:extLst>
              </p:cNvPr>
              <p:cNvSpPr/>
              <p:nvPr/>
            </p:nvSpPr>
            <p:spPr>
              <a:xfrm>
                <a:off x="4765343" y="3308512"/>
                <a:ext cx="39470" cy="30182"/>
              </a:xfrm>
              <a:custGeom>
                <a:avLst/>
                <a:gdLst>
                  <a:gd name="connsiteX0" fmla="*/ 0 w 48578"/>
                  <a:gd name="connsiteY0" fmla="*/ 37147 h 37147"/>
                  <a:gd name="connsiteX1" fmla="*/ 48578 w 48578"/>
                  <a:gd name="connsiteY1" fmla="*/ 0 h 37147"/>
                </a:gdLst>
                <a:ahLst/>
                <a:cxnLst>
                  <a:cxn ang="0">
                    <a:pos x="connsiteX0" y="connsiteY0"/>
                  </a:cxn>
                  <a:cxn ang="0">
                    <a:pos x="connsiteX1" y="connsiteY1"/>
                  </a:cxn>
                </a:cxnLst>
                <a:rect l="l" t="t" r="r" b="b"/>
                <a:pathLst>
                  <a:path w="48578" h="37147">
                    <a:moveTo>
                      <a:pt x="0" y="37147"/>
                    </a:moveTo>
                    <a:lnTo>
                      <a:pt x="48578"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en-US" sz="1463">
                  <a:solidFill>
                    <a:prstClr val="white"/>
                  </a:solidFill>
                  <a:latin typeface="Calibri" panose="020F0502020204030204"/>
                </a:endParaRPr>
              </a:p>
            </p:txBody>
          </p:sp>
          <p:sp>
            <p:nvSpPr>
              <p:cNvPr id="45" name="Freeform: Shape 40">
                <a:extLst>
                  <a:ext uri="{FF2B5EF4-FFF2-40B4-BE49-F238E27FC236}">
                    <a16:creationId xmlns:a16="http://schemas.microsoft.com/office/drawing/2014/main" xmlns="" id="{4C85930D-6663-4007-B9B9-0CA07CCCBA4B}"/>
                  </a:ext>
                </a:extLst>
              </p:cNvPr>
              <p:cNvSpPr/>
              <p:nvPr/>
            </p:nvSpPr>
            <p:spPr>
              <a:xfrm>
                <a:off x="4770759" y="3293031"/>
                <a:ext cx="39470" cy="30182"/>
              </a:xfrm>
              <a:custGeom>
                <a:avLst/>
                <a:gdLst>
                  <a:gd name="connsiteX0" fmla="*/ 0 w 48578"/>
                  <a:gd name="connsiteY0" fmla="*/ 37147 h 37147"/>
                  <a:gd name="connsiteX1" fmla="*/ 48578 w 48578"/>
                  <a:gd name="connsiteY1" fmla="*/ 0 h 37147"/>
                </a:gdLst>
                <a:ahLst/>
                <a:cxnLst>
                  <a:cxn ang="0">
                    <a:pos x="connsiteX0" y="connsiteY0"/>
                  </a:cxn>
                  <a:cxn ang="0">
                    <a:pos x="connsiteX1" y="connsiteY1"/>
                  </a:cxn>
                </a:cxnLst>
                <a:rect l="l" t="t" r="r" b="b"/>
                <a:pathLst>
                  <a:path w="48578" h="37147">
                    <a:moveTo>
                      <a:pt x="0" y="37147"/>
                    </a:moveTo>
                    <a:lnTo>
                      <a:pt x="48578"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en-US" sz="1463">
                  <a:solidFill>
                    <a:prstClr val="white"/>
                  </a:solidFill>
                  <a:latin typeface="Calibri" panose="020F0502020204030204"/>
                </a:endParaRPr>
              </a:p>
            </p:txBody>
          </p:sp>
          <p:sp>
            <p:nvSpPr>
              <p:cNvPr id="46" name="Oval 45">
                <a:extLst>
                  <a:ext uri="{FF2B5EF4-FFF2-40B4-BE49-F238E27FC236}">
                    <a16:creationId xmlns:a16="http://schemas.microsoft.com/office/drawing/2014/main" xmlns="" id="{3F8A8ADA-235C-43CA-9AF9-BBECE2E97A02}"/>
                  </a:ext>
                </a:extLst>
              </p:cNvPr>
              <p:cNvSpPr/>
              <p:nvPr/>
            </p:nvSpPr>
            <p:spPr>
              <a:xfrm>
                <a:off x="4075689" y="5137621"/>
                <a:ext cx="1458224" cy="57685"/>
              </a:xfrm>
              <a:prstGeom prst="ellipse">
                <a:avLst/>
              </a:prstGeom>
              <a:gradFill flip="none" rotWithShape="1">
                <a:gsLst>
                  <a:gs pos="0">
                    <a:schemeClr val="tx1">
                      <a:alpha val="74000"/>
                    </a:schemeClr>
                  </a:gs>
                  <a:gs pos="100000">
                    <a:schemeClr val="tx1">
                      <a:alpha val="0"/>
                    </a:schemeClr>
                  </a:gs>
                </a:gsLst>
                <a:path path="circle">
                  <a:fillToRect l="50000" t="50000" r="50000" b="50000"/>
                </a:path>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en-US" sz="1463">
                  <a:solidFill>
                    <a:prstClr val="white"/>
                  </a:solidFill>
                  <a:latin typeface="Calibri" panose="020F0502020204030204"/>
                </a:endParaRPr>
              </a:p>
            </p:txBody>
          </p:sp>
          <p:sp>
            <p:nvSpPr>
              <p:cNvPr id="47" name="TextBox 46">
                <a:extLst>
                  <a:ext uri="{FF2B5EF4-FFF2-40B4-BE49-F238E27FC236}">
                    <a16:creationId xmlns:a16="http://schemas.microsoft.com/office/drawing/2014/main" xmlns="" id="{45BC9BA6-B8C5-4EAD-8330-92F849FEA635}"/>
                  </a:ext>
                </a:extLst>
              </p:cNvPr>
              <p:cNvSpPr txBox="1"/>
              <p:nvPr/>
            </p:nvSpPr>
            <p:spPr>
              <a:xfrm>
                <a:off x="4029948" y="3626729"/>
                <a:ext cx="1586855" cy="267446"/>
              </a:xfrm>
              <a:prstGeom prst="rect">
                <a:avLst/>
              </a:prstGeom>
              <a:noFill/>
            </p:spPr>
            <p:txBody>
              <a:bodyPr wrap="square" rtlCol="0">
                <a:spAutoFit/>
              </a:bodyPr>
              <a:lstStyle/>
              <a:p>
                <a:pPr algn="ctr" defTabSz="742950"/>
                <a:endParaRPr lang="en-US" sz="1138" b="1" dirty="0">
                  <a:solidFill>
                    <a:prstClr val="black"/>
                  </a:solidFill>
                  <a:latin typeface="Century Gothic" panose="020B0502020202020204" pitchFamily="34" charset="0"/>
                </a:endParaRPr>
              </a:p>
            </p:txBody>
          </p:sp>
        </p:grpSp>
        <p:sp>
          <p:nvSpPr>
            <p:cNvPr id="78" name="Rectangle 77"/>
            <p:cNvSpPr/>
            <p:nvPr/>
          </p:nvSpPr>
          <p:spPr>
            <a:xfrm>
              <a:off x="2714765" y="4238945"/>
              <a:ext cx="1724231" cy="938719"/>
            </a:xfrm>
            <a:prstGeom prst="rect">
              <a:avLst/>
            </a:prstGeom>
          </p:spPr>
          <p:txBody>
            <a:bodyPr wrap="square">
              <a:spAutoFit/>
            </a:bodyPr>
            <a:lstStyle/>
            <a:p>
              <a:pPr algn="ctr"/>
              <a:r>
                <a:rPr lang="en-US" sz="1100" b="1" dirty="0">
                  <a:latin typeface="Times New Roman" pitchFamily="18" charset="0"/>
                  <a:cs typeface="Times New Roman" pitchFamily="18" charset="0"/>
                </a:rPr>
                <a:t>The first formal personality inventory in 1917 </a:t>
              </a:r>
              <a:r>
                <a:rPr lang="en-US" sz="1100" b="1" dirty="0" smtClean="0">
                  <a:latin typeface="Times New Roman" pitchFamily="18" charset="0"/>
                  <a:cs typeface="Times New Roman" pitchFamily="18" charset="0"/>
                </a:rPr>
                <a:t>was</a:t>
              </a:r>
            </a:p>
            <a:p>
              <a:pPr algn="ctr"/>
              <a:r>
                <a:rPr lang="en-US" sz="1100" b="1" dirty="0" smtClean="0">
                  <a:latin typeface="Times New Roman" pitchFamily="18" charset="0"/>
                  <a:cs typeface="Times New Roman" pitchFamily="18" charset="0"/>
                </a:rPr>
                <a:t> </a:t>
              </a:r>
              <a:r>
                <a:rPr lang="en-US" sz="1100" b="1" dirty="0">
                  <a:latin typeface="Times New Roman" pitchFamily="18" charset="0"/>
                  <a:cs typeface="Times New Roman" pitchFamily="18" charset="0"/>
                </a:rPr>
                <a:t>Woodworth </a:t>
              </a:r>
              <a:r>
                <a:rPr lang="en-US" sz="1100" b="1" dirty="0" smtClean="0">
                  <a:latin typeface="Times New Roman" pitchFamily="18" charset="0"/>
                  <a:cs typeface="Times New Roman" pitchFamily="18" charset="0"/>
                </a:rPr>
                <a:t>Personal Data</a:t>
              </a:r>
              <a:r>
                <a:rPr lang="en-US" sz="1100" dirty="0">
                  <a:latin typeface="Times New Roman" pitchFamily="18" charset="0"/>
                  <a:cs typeface="Times New Roman" pitchFamily="18" charset="0"/>
                </a:rPr>
                <a:t>.</a:t>
              </a:r>
            </a:p>
          </p:txBody>
        </p:sp>
      </p:grpSp>
      <p:sp>
        <p:nvSpPr>
          <p:cNvPr id="79" name="Rectangle 78"/>
          <p:cNvSpPr/>
          <p:nvPr/>
        </p:nvSpPr>
        <p:spPr>
          <a:xfrm>
            <a:off x="5020601" y="4495195"/>
            <a:ext cx="1749589" cy="938719"/>
          </a:xfrm>
          <a:prstGeom prst="rect">
            <a:avLst/>
          </a:prstGeom>
        </p:spPr>
        <p:txBody>
          <a:bodyPr wrap="square">
            <a:spAutoFit/>
          </a:bodyPr>
          <a:lstStyle/>
          <a:p>
            <a:pPr algn="ctr"/>
            <a:r>
              <a:rPr lang="en-US" sz="1100" b="1" dirty="0">
                <a:latin typeface="Times New Roman" pitchFamily="18" charset="0"/>
                <a:cs typeface="Times New Roman" pitchFamily="18" charset="0"/>
              </a:rPr>
              <a:t>Twentieth century personality assessment instruments: were Rorschach, TAT, and MMPI</a:t>
            </a:r>
          </a:p>
        </p:txBody>
      </p:sp>
    </p:spTree>
    <p:extLst>
      <p:ext uri="{BB962C8B-B14F-4D97-AF65-F5344CB8AC3E}">
        <p14:creationId xmlns:p14="http://schemas.microsoft.com/office/powerpoint/2010/main" val="2575340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500" fill="hold"/>
                                        <p:tgtEl>
                                          <p:spTgt spid="77"/>
                                        </p:tgtEl>
                                        <p:attrNameLst>
                                          <p:attrName>ppt_x</p:attrName>
                                        </p:attrNameLst>
                                      </p:cBhvr>
                                      <p:tavLst>
                                        <p:tav tm="0">
                                          <p:val>
                                            <p:strVal val="0-#ppt_w/2"/>
                                          </p:val>
                                        </p:tav>
                                        <p:tav tm="100000">
                                          <p:val>
                                            <p:strVal val="#ppt_x"/>
                                          </p:val>
                                        </p:tav>
                                      </p:tavLst>
                                    </p:anim>
                                    <p:anim calcmode="lin" valueType="num">
                                      <p:cBhvr additive="base">
                                        <p:cTn id="8" dur="500" fill="hold"/>
                                        <p:tgtEl>
                                          <p:spTgt spid="7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80"/>
                                        </p:tgtEl>
                                        <p:attrNameLst>
                                          <p:attrName>style.visibility</p:attrName>
                                        </p:attrNameLst>
                                      </p:cBhvr>
                                      <p:to>
                                        <p:strVal val="visible"/>
                                      </p:to>
                                    </p:set>
                                    <p:anim calcmode="lin" valueType="num">
                                      <p:cBhvr additive="base">
                                        <p:cTn id="13" dur="500" fill="hold"/>
                                        <p:tgtEl>
                                          <p:spTgt spid="80"/>
                                        </p:tgtEl>
                                        <p:attrNameLst>
                                          <p:attrName>ppt_x</p:attrName>
                                        </p:attrNameLst>
                                      </p:cBhvr>
                                      <p:tavLst>
                                        <p:tav tm="0">
                                          <p:val>
                                            <p:strVal val="0-#ppt_w/2"/>
                                          </p:val>
                                        </p:tav>
                                        <p:tav tm="100000">
                                          <p:val>
                                            <p:strVal val="#ppt_x"/>
                                          </p:val>
                                        </p:tav>
                                      </p:tavLst>
                                    </p:anim>
                                    <p:anim calcmode="lin" valueType="num">
                                      <p:cBhvr additive="base">
                                        <p:cTn id="14" dur="500" fill="hold"/>
                                        <p:tgtEl>
                                          <p:spTgt spid="8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0-#ppt_w/2"/>
                                          </p:val>
                                        </p:tav>
                                        <p:tav tm="100000">
                                          <p:val>
                                            <p:strVal val="#ppt_x"/>
                                          </p:val>
                                        </p:tav>
                                      </p:tavLst>
                                    </p:anim>
                                    <p:anim calcmode="lin" valueType="num">
                                      <p:cBhvr additive="base">
                                        <p:cTn id="20" dur="500" fill="hold"/>
                                        <p:tgtEl>
                                          <p:spTgt spid="26"/>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500" fill="hold"/>
                                        <p:tgtEl>
                                          <p:spTgt spid="79"/>
                                        </p:tgtEl>
                                        <p:attrNameLst>
                                          <p:attrName>ppt_x</p:attrName>
                                        </p:attrNameLst>
                                      </p:cBhvr>
                                      <p:tavLst>
                                        <p:tav tm="0">
                                          <p:val>
                                            <p:strVal val="0-#ppt_w/2"/>
                                          </p:val>
                                        </p:tav>
                                        <p:tav tm="100000">
                                          <p:val>
                                            <p:strVal val="#ppt_x"/>
                                          </p:val>
                                        </p:tav>
                                      </p:tavLst>
                                    </p:anim>
                                    <p:anim calcmode="lin" valueType="num">
                                      <p:cBhvr additive="base">
                                        <p:cTn id="24" dur="500" fill="hold"/>
                                        <p:tgtEl>
                                          <p:spTgt spid="79"/>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50"/>
                                        </p:tgtEl>
                                        <p:attrNameLst>
                                          <p:attrName>style.visibility</p:attrName>
                                        </p:attrNameLst>
                                      </p:cBhvr>
                                      <p:to>
                                        <p:strVal val="visible"/>
                                      </p:to>
                                    </p:set>
                                    <p:anim calcmode="lin" valueType="num">
                                      <p:cBhvr additive="base">
                                        <p:cTn id="29" dur="500" fill="hold"/>
                                        <p:tgtEl>
                                          <p:spTgt spid="50"/>
                                        </p:tgtEl>
                                        <p:attrNameLst>
                                          <p:attrName>ppt_x</p:attrName>
                                        </p:attrNameLst>
                                      </p:cBhvr>
                                      <p:tavLst>
                                        <p:tav tm="0">
                                          <p:val>
                                            <p:strVal val="0-#ppt_w/2"/>
                                          </p:val>
                                        </p:tav>
                                        <p:tav tm="100000">
                                          <p:val>
                                            <p:strVal val="#ppt_x"/>
                                          </p:val>
                                        </p:tav>
                                      </p:tavLst>
                                    </p:anim>
                                    <p:anim calcmode="lin" valueType="num">
                                      <p:cBhvr additive="base">
                                        <p:cTn id="30" dur="500" fill="hold"/>
                                        <p:tgtEl>
                                          <p:spTgt spid="50"/>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additive="base">
                                        <p:cTn id="35" dur="500" fill="hold"/>
                                        <p:tgtEl>
                                          <p:spTgt spid="62"/>
                                        </p:tgtEl>
                                        <p:attrNameLst>
                                          <p:attrName>ppt_x</p:attrName>
                                        </p:attrNameLst>
                                      </p:cBhvr>
                                      <p:tavLst>
                                        <p:tav tm="0">
                                          <p:val>
                                            <p:strVal val="0-#ppt_w/2"/>
                                          </p:val>
                                        </p:tav>
                                        <p:tav tm="100000">
                                          <p:val>
                                            <p:strVal val="#ppt_x"/>
                                          </p:val>
                                        </p:tav>
                                      </p:tavLst>
                                    </p:anim>
                                    <p:anim calcmode="lin" valueType="num">
                                      <p:cBhvr additive="base">
                                        <p:cTn id="36" dur="500" fill="hold"/>
                                        <p:tgtEl>
                                          <p:spTgt spid="6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6AD20E6-394B-4DF0-96A5-9647FF39C943}" type="slidenum">
              <a:rPr lang="en-IN" smtClean="0"/>
              <a:t>5</a:t>
            </a:fld>
            <a:endParaRPr lang="en-IN"/>
          </a:p>
        </p:txBody>
      </p:sp>
      <p:graphicFrame>
        <p:nvGraphicFramePr>
          <p:cNvPr id="6" name="Table 10">
            <a:extLst>
              <a:ext uri="{FF2B5EF4-FFF2-40B4-BE49-F238E27FC236}">
                <a16:creationId xmlns:a16="http://schemas.microsoft.com/office/drawing/2014/main" xmlns="" id="{964BD41F-53DB-4C6F-A800-81F4B13D76A2}"/>
              </a:ext>
            </a:extLst>
          </p:cNvPr>
          <p:cNvGraphicFramePr>
            <a:graphicFrameLocks noGrp="1"/>
          </p:cNvGraphicFramePr>
          <p:nvPr>
            <p:extLst>
              <p:ext uri="{D42A27DB-BD31-4B8C-83A1-F6EECF244321}">
                <p14:modId xmlns:p14="http://schemas.microsoft.com/office/powerpoint/2010/main" val="3763177726"/>
              </p:ext>
            </p:extLst>
          </p:nvPr>
        </p:nvGraphicFramePr>
        <p:xfrm>
          <a:off x="5607768" y="1903097"/>
          <a:ext cx="6410399" cy="4584875"/>
        </p:xfrm>
        <a:graphic>
          <a:graphicData uri="http://schemas.openxmlformats.org/drawingml/2006/table">
            <a:tbl>
              <a:tblPr firstRow="1" bandRow="1">
                <a:tableStyleId>{FABFCF23-3B69-468F-B69F-88F6DE6A72F2}</a:tableStyleId>
              </a:tblPr>
              <a:tblGrid>
                <a:gridCol w="2913076">
                  <a:extLst>
                    <a:ext uri="{9D8B030D-6E8A-4147-A177-3AD203B41FA5}">
                      <a16:colId xmlns:a16="http://schemas.microsoft.com/office/drawing/2014/main" xmlns="" val="3730935630"/>
                    </a:ext>
                  </a:extLst>
                </a:gridCol>
                <a:gridCol w="428639">
                  <a:extLst>
                    <a:ext uri="{9D8B030D-6E8A-4147-A177-3AD203B41FA5}">
                      <a16:colId xmlns:a16="http://schemas.microsoft.com/office/drawing/2014/main" xmlns="" val="1183356513"/>
                    </a:ext>
                  </a:extLst>
                </a:gridCol>
                <a:gridCol w="3068684">
                  <a:extLst>
                    <a:ext uri="{9D8B030D-6E8A-4147-A177-3AD203B41FA5}">
                      <a16:colId xmlns:a16="http://schemas.microsoft.com/office/drawing/2014/main" xmlns="" val="438274130"/>
                    </a:ext>
                  </a:extLst>
                </a:gridCol>
              </a:tblGrid>
              <a:tr h="443090">
                <a:tc>
                  <a:txBody>
                    <a:bodyPr/>
                    <a:lstStyle/>
                    <a:p>
                      <a:pPr algn="ctr"/>
                      <a:r>
                        <a:rPr lang="en-US" dirty="0">
                          <a:latin typeface="Times New Roman" panose="02020603050405020304" pitchFamily="18" charset="0"/>
                          <a:cs typeface="Times New Roman" panose="02020603050405020304" pitchFamily="18" charset="0"/>
                        </a:rPr>
                        <a:t>High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dirty="0">
                          <a:latin typeface="Times New Roman" panose="02020603050405020304" pitchFamily="18" charset="0"/>
                          <a:cs typeface="Times New Roman" panose="02020603050405020304" pitchFamily="18" charset="0"/>
                        </a:rPr>
                        <a:t>Low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92438784"/>
                  </a:ext>
                </a:extLst>
              </a:tr>
              <a:tr h="828357">
                <a:tc>
                  <a:txBody>
                    <a:bodyPr/>
                    <a:lstStyle/>
                    <a:p>
                      <a:pPr marL="0" marR="0" algn="l" defTabSz="914400" rtl="0" eaLnBrk="1" latinLnBrk="0" hangingPunct="1">
                        <a:lnSpc>
                          <a:spcPct val="115000"/>
                        </a:lnSpc>
                        <a:spcBef>
                          <a:spcPts val="0"/>
                        </a:spcBef>
                        <a:spcAft>
                          <a:spcPts val="0"/>
                        </a:spcAft>
                      </a:pPr>
                      <a:r>
                        <a:rPr lang="en-US" sz="1500" kern="1200" dirty="0">
                          <a:solidFill>
                            <a:srgbClr val="000000"/>
                          </a:solidFill>
                          <a:effectLst/>
                          <a:latin typeface="Times New Roman" panose="02020603050405020304" pitchFamily="18" charset="0"/>
                          <a:cs typeface="Times New Roman" panose="02020603050405020304" pitchFamily="18" charset="0"/>
                        </a:rPr>
                        <a:t>▪ Creative thinker</a:t>
                      </a:r>
                    </a:p>
                    <a:p>
                      <a:pPr marL="0" marR="0" algn="l" defTabSz="914400" rtl="0" eaLnBrk="1" latinLnBrk="0" hangingPunct="1">
                        <a:lnSpc>
                          <a:spcPct val="115000"/>
                        </a:lnSpc>
                        <a:spcBef>
                          <a:spcPts val="0"/>
                        </a:spcBef>
                        <a:spcAft>
                          <a:spcPts val="0"/>
                        </a:spcAft>
                      </a:pPr>
                      <a:r>
                        <a:rPr lang="en-US" sz="1500" kern="1200" dirty="0">
                          <a:solidFill>
                            <a:srgbClr val="000000"/>
                          </a:solidFill>
                          <a:effectLst/>
                          <a:latin typeface="Times New Roman" panose="02020603050405020304" pitchFamily="18" charset="0"/>
                          <a:cs typeface="Times New Roman" panose="02020603050405020304" pitchFamily="18" charset="0"/>
                        </a:rPr>
                        <a:t>▪ Looks to the future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b="1" dirty="0">
                        <a:latin typeface="Times New Roman" panose="02020603050405020304" pitchFamily="18" charset="0"/>
                        <a:cs typeface="Times New Roman" panose="02020603050405020304" pitchFamily="18" charset="0"/>
                      </a:endParaRPr>
                    </a:p>
                    <a:p>
                      <a:pPr algn="ctr"/>
                      <a:r>
                        <a:rPr lang="en-US" b="1" dirty="0">
                          <a:latin typeface="Times New Roman" panose="02020603050405020304" pitchFamily="18" charset="0"/>
                          <a:cs typeface="Times New Roman" panose="02020603050405020304" pitchFamily="18"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defTabSz="914400" rtl="0" eaLnBrk="1" latinLnBrk="0" hangingPunct="1">
                        <a:lnSpc>
                          <a:spcPct val="115000"/>
                        </a:lnSpc>
                        <a:spcBef>
                          <a:spcPts val="0"/>
                        </a:spcBef>
                        <a:spcAft>
                          <a:spcPts val="0"/>
                        </a:spcAft>
                      </a:pPr>
                      <a:r>
                        <a:rPr lang="en-US" sz="1400" kern="1200" dirty="0">
                          <a:solidFill>
                            <a:srgbClr val="000000"/>
                          </a:solidFill>
                          <a:effectLst/>
                          <a:latin typeface="Times New Roman" panose="02020603050405020304" pitchFamily="18" charset="0"/>
                          <a:cs typeface="Times New Roman" panose="02020603050405020304" pitchFamily="18" charset="0"/>
                        </a:rPr>
                        <a:t>▪ Appreciates specifics</a:t>
                      </a:r>
                    </a:p>
                    <a:p>
                      <a:pPr marL="0" marR="0" algn="l" defTabSz="914400" rtl="0" eaLnBrk="1" latinLnBrk="0" hangingPunct="1">
                        <a:lnSpc>
                          <a:spcPct val="115000"/>
                        </a:lnSpc>
                        <a:spcBef>
                          <a:spcPts val="0"/>
                        </a:spcBef>
                        <a:spcAft>
                          <a:spcPts val="0"/>
                        </a:spcAft>
                      </a:pPr>
                      <a:r>
                        <a:rPr lang="en-US" sz="1400" kern="1200" dirty="0">
                          <a:solidFill>
                            <a:srgbClr val="000000"/>
                          </a:solidFill>
                          <a:effectLst/>
                          <a:latin typeface="Times New Roman" panose="02020603050405020304" pitchFamily="18" charset="0"/>
                          <a:cs typeface="Times New Roman" panose="02020603050405020304" pitchFamily="18" charset="0"/>
                        </a:rPr>
                        <a:t>▪ Experience-based approaches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281956656"/>
                  </a:ext>
                </a:extLst>
              </a:tr>
              <a:tr h="828357">
                <a:tc>
                  <a:txBody>
                    <a:bodyPr/>
                    <a:lstStyle/>
                    <a:p>
                      <a:pPr marL="0" marR="0" algn="l" defTabSz="914400" rtl="0" eaLnBrk="1" latinLnBrk="0" hangingPunct="1">
                        <a:lnSpc>
                          <a:spcPct val="115000"/>
                        </a:lnSpc>
                        <a:spcBef>
                          <a:spcPts val="0"/>
                        </a:spcBef>
                        <a:spcAft>
                          <a:spcPts val="0"/>
                        </a:spcAft>
                      </a:pPr>
                      <a:r>
                        <a:rPr lang="en-US" sz="15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Structured work style</a:t>
                      </a:r>
                      <a:br>
                        <a:rPr lang="en-US" sz="15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15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Identifies key goals </a:t>
                      </a:r>
                      <a:endParaRPr lang="en-US" sz="15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b="1" dirty="0">
                        <a:latin typeface="Times New Roman" panose="02020603050405020304" pitchFamily="18" charset="0"/>
                        <a:cs typeface="Times New Roman" panose="02020603050405020304" pitchFamily="18" charset="0"/>
                      </a:endParaRPr>
                    </a:p>
                    <a:p>
                      <a:pPr algn="ctr"/>
                      <a:r>
                        <a:rPr lang="en-US" b="1" dirty="0">
                          <a:latin typeface="Times New Roman" panose="02020603050405020304" pitchFamily="18" charset="0"/>
                          <a:cs typeface="Times New Roman" panose="02020603050405020304" pitchFamily="18"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defTabSz="914400" rtl="0" eaLnBrk="1" latinLnBrk="0" hangingPunct="1">
                        <a:lnSpc>
                          <a:spcPct val="115000"/>
                        </a:lnSpc>
                        <a:spcBef>
                          <a:spcPts val="0"/>
                        </a:spcBef>
                        <a:spcAft>
                          <a:spcPts val="0"/>
                        </a:spcAft>
                      </a:pPr>
                      <a:r>
                        <a:rPr lang="en-US" sz="1400" kern="1200" dirty="0">
                          <a:solidFill>
                            <a:srgbClr val="000000"/>
                          </a:solidFill>
                          <a:effectLst/>
                          <a:latin typeface="Times New Roman" panose="02020603050405020304" pitchFamily="18" charset="0"/>
                          <a:cs typeface="Times New Roman" panose="02020603050405020304" pitchFamily="18" charset="0"/>
                        </a:rPr>
                        <a:t>▪ Flexible work style</a:t>
                      </a:r>
                    </a:p>
                    <a:p>
                      <a:pPr marL="0" marR="0" algn="l" defTabSz="914400" rtl="0" eaLnBrk="1" latinLnBrk="0" hangingPunct="1">
                        <a:lnSpc>
                          <a:spcPct val="115000"/>
                        </a:lnSpc>
                        <a:spcBef>
                          <a:spcPts val="0"/>
                        </a:spcBef>
                        <a:spcAft>
                          <a:spcPts val="0"/>
                        </a:spcAft>
                      </a:pPr>
                      <a:r>
                        <a:rPr lang="en-US" sz="1400" kern="1200" dirty="0">
                          <a:solidFill>
                            <a:srgbClr val="000000"/>
                          </a:solidFill>
                          <a:effectLst/>
                          <a:latin typeface="Times New Roman" panose="02020603050405020304" pitchFamily="18" charset="0"/>
                          <a:cs typeface="Times New Roman" panose="02020603050405020304" pitchFamily="18" charset="0"/>
                        </a:rPr>
                        <a:t>▪ Quick to pivot goals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293741827"/>
                  </a:ext>
                </a:extLst>
              </a:tr>
              <a:tr h="828357">
                <a:tc>
                  <a:txBody>
                    <a:bodyPr/>
                    <a:lstStyle/>
                    <a:p>
                      <a:pPr marL="0" marR="0" algn="l" defTabSz="914400" rtl="0" eaLnBrk="1" latinLnBrk="0" hangingPunct="1">
                        <a:lnSpc>
                          <a:spcPct val="115000"/>
                        </a:lnSpc>
                        <a:spcBef>
                          <a:spcPts val="0"/>
                        </a:spcBef>
                        <a:spcAft>
                          <a:spcPts val="0"/>
                        </a:spcAft>
                      </a:pPr>
                      <a:r>
                        <a:rPr lang="en-US" sz="1500" kern="1200" dirty="0">
                          <a:solidFill>
                            <a:srgbClr val="000000"/>
                          </a:solidFill>
                          <a:effectLst/>
                          <a:latin typeface="Times New Roman" panose="02020603050405020304" pitchFamily="18" charset="0"/>
                          <a:cs typeface="Times New Roman" panose="02020603050405020304" pitchFamily="18" charset="0"/>
                        </a:rPr>
                        <a:t>▪ Approachable</a:t>
                      </a:r>
                    </a:p>
                    <a:p>
                      <a:pPr marL="0" marR="0" algn="l" defTabSz="914400" rtl="0" eaLnBrk="1" latinLnBrk="0" hangingPunct="1">
                        <a:lnSpc>
                          <a:spcPct val="115000"/>
                        </a:lnSpc>
                        <a:spcBef>
                          <a:spcPts val="0"/>
                        </a:spcBef>
                        <a:spcAft>
                          <a:spcPts val="0"/>
                        </a:spcAft>
                      </a:pPr>
                      <a:r>
                        <a:rPr lang="en-US" sz="1500" kern="1200" dirty="0">
                          <a:solidFill>
                            <a:srgbClr val="000000"/>
                          </a:solidFill>
                          <a:effectLst/>
                          <a:latin typeface="Times New Roman" panose="02020603050405020304" pitchFamily="18" charset="0"/>
                          <a:cs typeface="Times New Roman" panose="02020603050405020304" pitchFamily="18" charset="0"/>
                        </a:rPr>
                        <a:t>▪ Dives right 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b="1" dirty="0">
                        <a:latin typeface="Times New Roman" panose="02020603050405020304" pitchFamily="18" charset="0"/>
                        <a:cs typeface="Times New Roman" panose="02020603050405020304" pitchFamily="18" charset="0"/>
                      </a:endParaRPr>
                    </a:p>
                    <a:p>
                      <a:pPr algn="ctr"/>
                      <a:r>
                        <a:rPr lang="en-US" b="1" dirty="0">
                          <a:latin typeface="Times New Roman" panose="02020603050405020304" pitchFamily="18" charset="0"/>
                          <a:cs typeface="Times New Roman" panose="02020603050405020304" pitchFamily="18"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15000"/>
                        </a:lnSpc>
                        <a:spcBef>
                          <a:spcPts val="0"/>
                        </a:spcBef>
                        <a:spcAft>
                          <a:spcPts val="0"/>
                        </a:spcAft>
                      </a:pP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Independent worker</a:t>
                      </a:r>
                      <a:b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Not distracted by social complications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040209621"/>
                  </a:ext>
                </a:extLst>
              </a:tr>
              <a:tr h="828357">
                <a:tc>
                  <a:txBody>
                    <a:bodyPr/>
                    <a:lstStyle/>
                    <a:p>
                      <a:pPr marL="0" marR="0" algn="l">
                        <a:lnSpc>
                          <a:spcPct val="115000"/>
                        </a:lnSpc>
                        <a:spcBef>
                          <a:spcPts val="0"/>
                        </a:spcBef>
                        <a:spcAft>
                          <a:spcPts val="0"/>
                        </a:spcAft>
                      </a:pPr>
                      <a:r>
                        <a:rPr lang="en-US" sz="1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Trusts other people</a:t>
                      </a:r>
                      <a:br>
                        <a:rPr lang="en-US" sz="1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1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Non-confrontational</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b="1" dirty="0">
                        <a:latin typeface="Times New Roman" panose="02020603050405020304" pitchFamily="18" charset="0"/>
                        <a:cs typeface="Times New Roman" panose="02020603050405020304" pitchFamily="18" charset="0"/>
                      </a:endParaRPr>
                    </a:p>
                    <a:p>
                      <a:pPr algn="ctr"/>
                      <a:r>
                        <a:rPr lang="en-US" b="1" dirty="0">
                          <a:latin typeface="Times New Roman" panose="02020603050405020304" pitchFamily="18" charset="0"/>
                          <a:cs typeface="Times New Roman" panose="020206030504050203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15000"/>
                        </a:lnSpc>
                        <a:spcBef>
                          <a:spcPts val="0"/>
                        </a:spcBef>
                        <a:spcAft>
                          <a:spcPts val="0"/>
                        </a:spcAft>
                      </a:pP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Stressed over emotional responses</a:t>
                      </a:r>
                      <a:b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Wants to win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01803092"/>
                  </a:ext>
                </a:extLst>
              </a:tr>
              <a:tr h="828357">
                <a:tc>
                  <a:txBody>
                    <a:bodyPr/>
                    <a:lstStyle/>
                    <a:p>
                      <a:pPr algn="l"/>
                      <a:r>
                        <a:rPr lang="en-US" sz="1500" dirty="0">
                          <a:latin typeface="Times New Roman" panose="02020603050405020304" pitchFamily="18" charset="0"/>
                          <a:cs typeface="Times New Roman" panose="02020603050405020304" pitchFamily="18" charset="0"/>
                        </a:rPr>
                        <a:t>▪ Calm style</a:t>
                      </a:r>
                    </a:p>
                    <a:p>
                      <a:pPr algn="l"/>
                      <a:r>
                        <a:rPr lang="en-US" sz="1500" dirty="0">
                          <a:latin typeface="Times New Roman" panose="02020603050405020304" pitchFamily="18" charset="0"/>
                          <a:cs typeface="Times New Roman" panose="02020603050405020304" pitchFamily="18" charset="0"/>
                        </a:rPr>
                        <a:t>▪ Quickly lets go of criticism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b="1" dirty="0">
                        <a:latin typeface="Times New Roman" panose="02020603050405020304" pitchFamily="18" charset="0"/>
                        <a:cs typeface="Times New Roman" panose="02020603050405020304" pitchFamily="18" charset="0"/>
                      </a:endParaRPr>
                    </a:p>
                    <a:p>
                      <a:pPr algn="ctr"/>
                      <a:r>
                        <a:rPr lang="en-US" b="1" dirty="0">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15000"/>
                        </a:lnSpc>
                        <a:spcBef>
                          <a:spcPts val="0"/>
                        </a:spcBef>
                        <a:spcAft>
                          <a:spcPts val="0"/>
                        </a:spcAft>
                      </a:pP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Tuned into the world</a:t>
                      </a:r>
                      <a:b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Doesn’t hide or mask feelings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754457516"/>
                  </a:ext>
                </a:extLst>
              </a:tr>
            </a:tbl>
          </a:graphicData>
        </a:graphic>
      </p:graphicFrame>
      <p:sp>
        <p:nvSpPr>
          <p:cNvPr id="7" name="TextBox 6">
            <a:extLst>
              <a:ext uri="{FF2B5EF4-FFF2-40B4-BE49-F238E27FC236}">
                <a16:creationId xmlns:a16="http://schemas.microsoft.com/office/drawing/2014/main" xmlns="" id="{216D2210-5645-47D1-8E3E-3CC6058AAD21}"/>
              </a:ext>
            </a:extLst>
          </p:cNvPr>
          <p:cNvSpPr txBox="1"/>
          <p:nvPr/>
        </p:nvSpPr>
        <p:spPr>
          <a:xfrm>
            <a:off x="7711877" y="1218544"/>
            <a:ext cx="1393480" cy="369332"/>
          </a:xfrm>
          <a:prstGeom prst="rect">
            <a:avLst/>
          </a:prstGeom>
          <a:solidFill>
            <a:schemeClr val="accent6">
              <a:lumMod val="60000"/>
              <a:lumOff val="40000"/>
            </a:schemeClr>
          </a:solid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What</a:t>
            </a:r>
          </a:p>
        </p:txBody>
      </p:sp>
      <p:sp>
        <p:nvSpPr>
          <p:cNvPr id="8" name="Title 1">
            <a:extLst>
              <a:ext uri="{FF2B5EF4-FFF2-40B4-BE49-F238E27FC236}">
                <a16:creationId xmlns:a16="http://schemas.microsoft.com/office/drawing/2014/main" xmlns="" id="{943766A6-8D19-4171-BDD2-94189BD5CF7F}"/>
              </a:ext>
            </a:extLst>
          </p:cNvPr>
          <p:cNvSpPr>
            <a:spLocks noGrp="1"/>
          </p:cNvSpPr>
          <p:nvPr>
            <p:ph type="title"/>
          </p:nvPr>
        </p:nvSpPr>
        <p:spPr>
          <a:xfrm>
            <a:off x="521176" y="-126072"/>
            <a:ext cx="10515600" cy="1325563"/>
          </a:xfrm>
        </p:spPr>
        <p:txBody>
          <a:bodyPr/>
          <a:lstStyle/>
          <a:p>
            <a:pPr algn="ctr"/>
            <a:r>
              <a:rPr lang="en-IN" b="1" dirty="0" smtClean="0">
                <a:solidFill>
                  <a:schemeClr val="accent1">
                    <a:lumMod val="75000"/>
                  </a:schemeClr>
                </a:solidFill>
                <a:latin typeface="Times New Roman" panose="02020603050405020304" pitchFamily="18" charset="0"/>
                <a:cs typeface="Times New Roman" panose="02020603050405020304" pitchFamily="18" charset="0"/>
              </a:rPr>
              <a:t>Big 5 Personality Test</a:t>
            </a:r>
            <a:endParaRPr lang="en-IN" b="1"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xmlns="" id="{007830A4-8A9B-0EBD-A18C-FE6C0AF23F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163" y="113652"/>
            <a:ext cx="1441581" cy="678551"/>
          </a:xfrm>
          <a:prstGeom prst="rect">
            <a:avLst/>
          </a:prstGeom>
        </p:spPr>
      </p:pic>
      <p:pic>
        <p:nvPicPr>
          <p:cNvPr id="10" name="Picture 2" descr="Artemis Hospitals: Best Hospital in Gurgaon, Delhi">
            <a:extLst>
              <a:ext uri="{FF2B5EF4-FFF2-40B4-BE49-F238E27FC236}">
                <a16:creationId xmlns:a16="http://schemas.microsoft.com/office/drawing/2014/main" xmlns="" id="{ED48C5B8-ADF7-469F-BA62-C90A8EFCA8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8615" y="113652"/>
            <a:ext cx="2349552" cy="97898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xmlns="" id="{216D2210-5645-47D1-8E3E-3CC6058AAD21}"/>
              </a:ext>
            </a:extLst>
          </p:cNvPr>
          <p:cNvSpPr txBox="1"/>
          <p:nvPr/>
        </p:nvSpPr>
        <p:spPr>
          <a:xfrm>
            <a:off x="1463477" y="1218544"/>
            <a:ext cx="1470223" cy="369332"/>
          </a:xfrm>
          <a:prstGeom prst="rect">
            <a:avLst/>
          </a:prstGeom>
          <a:solidFill>
            <a:schemeClr val="accent6">
              <a:lumMod val="60000"/>
              <a:lumOff val="40000"/>
            </a:schemeClr>
          </a:solidFill>
        </p:spPr>
        <p:txBody>
          <a:bodyPr wrap="square" rtlCol="0">
            <a:spAutoFit/>
          </a:bodyPr>
          <a:lstStyle/>
          <a:p>
            <a:pPr algn="ctr"/>
            <a:r>
              <a:rPr lang="en-US" b="1" dirty="0" smtClean="0">
                <a:latin typeface="Times New Roman" panose="02020603050405020304" pitchFamily="18" charset="0"/>
                <a:cs typeface="Times New Roman" panose="02020603050405020304" pitchFamily="18" charset="0"/>
              </a:rPr>
              <a:t>Types </a:t>
            </a:r>
            <a:endParaRPr lang="en-US" b="1" dirty="0">
              <a:latin typeface="Times New Roman" panose="02020603050405020304" pitchFamily="18" charset="0"/>
              <a:cs typeface="Times New Roman" panose="02020603050405020304" pitchFamily="18" charset="0"/>
            </a:endParaRPr>
          </a:p>
        </p:txBody>
      </p:sp>
      <p:grpSp>
        <p:nvGrpSpPr>
          <p:cNvPr id="17" name="Group 16"/>
          <p:cNvGrpSpPr/>
          <p:nvPr/>
        </p:nvGrpSpPr>
        <p:grpSpPr>
          <a:xfrm>
            <a:off x="409574" y="2152650"/>
            <a:ext cx="3438526" cy="904875"/>
            <a:chOff x="409574" y="2152650"/>
            <a:chExt cx="3438526" cy="904875"/>
          </a:xfrm>
        </p:grpSpPr>
        <p:sp>
          <p:nvSpPr>
            <p:cNvPr id="11" name="Pentagon 10"/>
            <p:cNvSpPr/>
            <p:nvPr/>
          </p:nvSpPr>
          <p:spPr>
            <a:xfrm>
              <a:off x="638175" y="2352675"/>
              <a:ext cx="3209925" cy="70485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Times New Roman" pitchFamily="18" charset="0"/>
                  <a:cs typeface="Times New Roman" pitchFamily="18" charset="0"/>
                </a:rPr>
                <a:t>Myers-Briggs </a:t>
              </a:r>
            </a:p>
            <a:p>
              <a:pPr algn="ctr"/>
              <a:r>
                <a:rPr lang="en-US" b="1" dirty="0" smtClean="0">
                  <a:latin typeface="Times New Roman" pitchFamily="18" charset="0"/>
                  <a:cs typeface="Times New Roman" pitchFamily="18" charset="0"/>
                </a:rPr>
                <a:t>Type Indicator</a:t>
              </a:r>
              <a:endParaRPr lang="en-US" b="1" dirty="0">
                <a:latin typeface="Times New Roman" pitchFamily="18" charset="0"/>
                <a:cs typeface="Times New Roman" pitchFamily="18" charset="0"/>
              </a:endParaRPr>
            </a:p>
          </p:txBody>
        </p:sp>
        <p:sp>
          <p:nvSpPr>
            <p:cNvPr id="13" name="Oval 12"/>
            <p:cNvSpPr/>
            <p:nvPr/>
          </p:nvSpPr>
          <p:spPr>
            <a:xfrm>
              <a:off x="409574" y="2152650"/>
              <a:ext cx="714375" cy="552450"/>
            </a:xfrm>
            <a:prstGeom prst="ellipse">
              <a:avLst/>
            </a:prstGeom>
            <a:solidFill>
              <a:schemeClr val="bg1"/>
            </a:solidFill>
            <a:ln w="381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4472C4"/>
                  </a:solidFill>
                </a:rPr>
                <a:t>1</a:t>
              </a:r>
              <a:endParaRPr lang="en-US" dirty="0"/>
            </a:p>
          </p:txBody>
        </p:sp>
      </p:grpSp>
      <p:grpSp>
        <p:nvGrpSpPr>
          <p:cNvPr id="21" name="Group 20"/>
          <p:cNvGrpSpPr/>
          <p:nvPr/>
        </p:nvGrpSpPr>
        <p:grpSpPr>
          <a:xfrm>
            <a:off x="409574" y="3124200"/>
            <a:ext cx="3438526" cy="1009650"/>
            <a:chOff x="409574" y="3124200"/>
            <a:chExt cx="3438526" cy="1009650"/>
          </a:xfrm>
        </p:grpSpPr>
        <p:sp>
          <p:nvSpPr>
            <p:cNvPr id="14" name="Pentagon 13"/>
            <p:cNvSpPr/>
            <p:nvPr/>
          </p:nvSpPr>
          <p:spPr>
            <a:xfrm>
              <a:off x="638175" y="3429000"/>
              <a:ext cx="3209925" cy="70485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Times New Roman" pitchFamily="18" charset="0"/>
                  <a:cs typeface="Times New Roman" pitchFamily="18" charset="0"/>
                </a:rPr>
                <a:t>Cattell’s 16 Personality Test</a:t>
              </a:r>
              <a:endParaRPr lang="en-US" b="1" dirty="0">
                <a:latin typeface="Times New Roman" pitchFamily="18" charset="0"/>
                <a:cs typeface="Times New Roman" pitchFamily="18" charset="0"/>
              </a:endParaRPr>
            </a:p>
          </p:txBody>
        </p:sp>
        <p:sp>
          <p:nvSpPr>
            <p:cNvPr id="18" name="Oval 17"/>
            <p:cNvSpPr/>
            <p:nvPr/>
          </p:nvSpPr>
          <p:spPr>
            <a:xfrm>
              <a:off x="409574" y="3124200"/>
              <a:ext cx="714375" cy="552450"/>
            </a:xfrm>
            <a:prstGeom prst="ellipse">
              <a:avLst/>
            </a:prstGeom>
            <a:solidFill>
              <a:schemeClr val="bg1"/>
            </a:solidFill>
            <a:ln w="381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472C4"/>
                  </a:solidFill>
                </a:rPr>
                <a:t>2</a:t>
              </a:r>
              <a:endParaRPr lang="en-US" dirty="0"/>
            </a:p>
          </p:txBody>
        </p:sp>
      </p:grpSp>
      <p:grpSp>
        <p:nvGrpSpPr>
          <p:cNvPr id="22" name="Group 21"/>
          <p:cNvGrpSpPr/>
          <p:nvPr/>
        </p:nvGrpSpPr>
        <p:grpSpPr>
          <a:xfrm>
            <a:off x="409574" y="4248150"/>
            <a:ext cx="3438525" cy="981075"/>
            <a:chOff x="409574" y="4248150"/>
            <a:chExt cx="3438525" cy="981075"/>
          </a:xfrm>
        </p:grpSpPr>
        <p:sp>
          <p:nvSpPr>
            <p:cNvPr id="15" name="Pentagon 14"/>
            <p:cNvSpPr/>
            <p:nvPr/>
          </p:nvSpPr>
          <p:spPr>
            <a:xfrm>
              <a:off x="638174" y="4524375"/>
              <a:ext cx="3209925" cy="70485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Times New Roman" pitchFamily="18" charset="0"/>
                  <a:cs typeface="Times New Roman" pitchFamily="18" charset="0"/>
                </a:rPr>
                <a:t>DISC  Personality Test</a:t>
              </a:r>
              <a:endParaRPr lang="en-US" b="1" dirty="0">
                <a:latin typeface="Times New Roman" pitchFamily="18" charset="0"/>
                <a:cs typeface="Times New Roman" pitchFamily="18" charset="0"/>
              </a:endParaRPr>
            </a:p>
          </p:txBody>
        </p:sp>
        <p:sp>
          <p:nvSpPr>
            <p:cNvPr id="19" name="Oval 18"/>
            <p:cNvSpPr/>
            <p:nvPr/>
          </p:nvSpPr>
          <p:spPr>
            <a:xfrm>
              <a:off x="409574" y="4248150"/>
              <a:ext cx="714375" cy="552450"/>
            </a:xfrm>
            <a:prstGeom prst="ellipse">
              <a:avLst/>
            </a:prstGeom>
            <a:solidFill>
              <a:schemeClr val="bg1"/>
            </a:solidFill>
            <a:ln w="381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472C4"/>
                  </a:solidFill>
                </a:rPr>
                <a:t>3</a:t>
              </a:r>
              <a:endParaRPr lang="en-US" dirty="0"/>
            </a:p>
          </p:txBody>
        </p:sp>
      </p:grpSp>
      <p:grpSp>
        <p:nvGrpSpPr>
          <p:cNvPr id="23" name="Group 22"/>
          <p:cNvGrpSpPr/>
          <p:nvPr/>
        </p:nvGrpSpPr>
        <p:grpSpPr>
          <a:xfrm>
            <a:off x="409574" y="5372100"/>
            <a:ext cx="3438526" cy="895350"/>
            <a:chOff x="409574" y="5372100"/>
            <a:chExt cx="3438526" cy="895350"/>
          </a:xfrm>
        </p:grpSpPr>
        <p:sp>
          <p:nvSpPr>
            <p:cNvPr id="16" name="Pentagon 15"/>
            <p:cNvSpPr/>
            <p:nvPr/>
          </p:nvSpPr>
          <p:spPr>
            <a:xfrm>
              <a:off x="638175" y="5562600"/>
              <a:ext cx="3209925" cy="70485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Times New Roman" pitchFamily="18" charset="0"/>
                  <a:cs typeface="Times New Roman" pitchFamily="18" charset="0"/>
                </a:rPr>
                <a:t>Big 5 Personality Test</a:t>
              </a:r>
              <a:endParaRPr lang="en-US" b="1" dirty="0">
                <a:latin typeface="Times New Roman" pitchFamily="18" charset="0"/>
                <a:cs typeface="Times New Roman" pitchFamily="18" charset="0"/>
              </a:endParaRPr>
            </a:p>
          </p:txBody>
        </p:sp>
        <p:sp>
          <p:nvSpPr>
            <p:cNvPr id="20" name="Oval 19"/>
            <p:cNvSpPr/>
            <p:nvPr/>
          </p:nvSpPr>
          <p:spPr>
            <a:xfrm>
              <a:off x="409574" y="5372100"/>
              <a:ext cx="714375" cy="552450"/>
            </a:xfrm>
            <a:prstGeom prst="ellipse">
              <a:avLst/>
            </a:prstGeom>
            <a:solidFill>
              <a:schemeClr val="bg1"/>
            </a:solidFill>
            <a:ln w="381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472C4"/>
                  </a:solidFill>
                </a:rPr>
                <a:t>4</a:t>
              </a:r>
              <a:endParaRPr lang="en-US" dirty="0"/>
            </a:p>
          </p:txBody>
        </p:sp>
      </p:grpSp>
    </p:spTree>
    <p:extLst>
      <p:ext uri="{BB962C8B-B14F-4D97-AF65-F5344CB8AC3E}">
        <p14:creationId xmlns:p14="http://schemas.microsoft.com/office/powerpoint/2010/main" val="1856303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872094-D36A-007C-818C-6DC4FC39F74F}"/>
              </a:ext>
            </a:extLst>
          </p:cNvPr>
          <p:cNvSpPr>
            <a:spLocks noGrp="1"/>
          </p:cNvSpPr>
          <p:nvPr>
            <p:ph type="title"/>
          </p:nvPr>
        </p:nvSpPr>
        <p:spPr>
          <a:xfrm>
            <a:off x="521176" y="-126072"/>
            <a:ext cx="10515600" cy="1325563"/>
          </a:xfrm>
        </p:spPr>
        <p:txBody>
          <a:bodyPr/>
          <a:lstStyle/>
          <a:p>
            <a:pPr algn="ctr"/>
            <a:r>
              <a:rPr lang="en-IN" b="1" dirty="0">
                <a:solidFill>
                  <a:schemeClr val="accent1">
                    <a:lumMod val="75000"/>
                  </a:schemeClr>
                </a:solidFill>
                <a:latin typeface="Times New Roman" panose="02020603050405020304" pitchFamily="18" charset="0"/>
                <a:cs typeface="Times New Roman" panose="02020603050405020304" pitchFamily="18" charset="0"/>
              </a:rPr>
              <a:t>Introduction </a:t>
            </a:r>
            <a:r>
              <a:rPr lang="en-IN" b="1" dirty="0" smtClean="0">
                <a:solidFill>
                  <a:schemeClr val="accent1">
                    <a:lumMod val="75000"/>
                  </a:schemeClr>
                </a:solidFill>
                <a:latin typeface="Times New Roman" panose="02020603050405020304" pitchFamily="18" charset="0"/>
                <a:cs typeface="Times New Roman" panose="02020603050405020304" pitchFamily="18" charset="0"/>
              </a:rPr>
              <a:t>(3/3)</a:t>
            </a:r>
            <a:endParaRPr lang="en-IN"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xmlns="" id="{98B9F59A-EE54-15E1-6F90-F1AB79C0DCE7}"/>
              </a:ext>
            </a:extLst>
          </p:cNvPr>
          <p:cNvSpPr>
            <a:spLocks noGrp="1"/>
          </p:cNvSpPr>
          <p:nvPr>
            <p:ph type="sldNum" sz="quarter" idx="12"/>
          </p:nvPr>
        </p:nvSpPr>
        <p:spPr/>
        <p:txBody>
          <a:bodyPr/>
          <a:lstStyle/>
          <a:p>
            <a:fld id="{26AD20E6-394B-4DF0-96A5-9647FF39C943}" type="slidenum">
              <a:rPr lang="en-IN" smtClean="0"/>
              <a:t>6</a:t>
            </a:fld>
            <a:endParaRPr lang="en-IN"/>
          </a:p>
        </p:txBody>
      </p:sp>
      <p:sp>
        <p:nvSpPr>
          <p:cNvPr id="40" name="TextBox 26">
            <a:extLst>
              <a:ext uri="{FF2B5EF4-FFF2-40B4-BE49-F238E27FC236}">
                <a16:creationId xmlns:a16="http://schemas.microsoft.com/office/drawing/2014/main" xmlns="" id="{7F1ADCC5-1486-45E7-AD49-8983FEB70256}"/>
              </a:ext>
            </a:extLst>
          </p:cNvPr>
          <p:cNvSpPr txBox="1">
            <a:spLocks noChangeArrowheads="1"/>
          </p:cNvSpPr>
          <p:nvPr/>
        </p:nvSpPr>
        <p:spPr bwMode="auto">
          <a:xfrm>
            <a:off x="4839452" y="1989138"/>
            <a:ext cx="402675" cy="3416320"/>
          </a:xfrm>
          <a:prstGeom prst="rect">
            <a:avLst/>
          </a:prstGeom>
          <a:noFill/>
          <a:ln w="9525">
            <a:noFill/>
            <a:miter lim="800000"/>
            <a:headEnd/>
            <a:tailEnd/>
          </a:ln>
        </p:spPr>
        <p:txBody>
          <a:bodyPr wrap="none">
            <a:spAutoFit/>
          </a:bodyPr>
          <a:lstStyle/>
          <a:p>
            <a:pPr algn="ctr" fontAlgn="base">
              <a:spcBef>
                <a:spcPct val="0"/>
              </a:spcBef>
              <a:spcAft>
                <a:spcPct val="0"/>
              </a:spcAft>
              <a:defRPr/>
            </a:pPr>
            <a:r>
              <a:rPr lang="en-US" b="1" dirty="0">
                <a:solidFill>
                  <a:srgbClr val="F79646">
                    <a:lumMod val="75000"/>
                  </a:srgbClr>
                </a:solidFill>
                <a:latin typeface="Times New Roman" panose="02020603050405020304" pitchFamily="18" charset="0"/>
                <a:cs typeface="Times New Roman" panose="02020603050405020304" pitchFamily="18" charset="0"/>
              </a:rPr>
              <a:t>C</a:t>
            </a:r>
          </a:p>
          <a:p>
            <a:pPr algn="ctr" fontAlgn="base">
              <a:spcBef>
                <a:spcPct val="0"/>
              </a:spcBef>
              <a:spcAft>
                <a:spcPct val="0"/>
              </a:spcAft>
              <a:defRPr/>
            </a:pPr>
            <a:r>
              <a:rPr lang="en-US" b="1" dirty="0">
                <a:solidFill>
                  <a:srgbClr val="F79646">
                    <a:lumMod val="75000"/>
                  </a:srgbClr>
                </a:solidFill>
                <a:latin typeface="Times New Roman" panose="02020603050405020304" pitchFamily="18" charset="0"/>
                <a:cs typeface="Times New Roman" panose="02020603050405020304" pitchFamily="18" charset="0"/>
              </a:rPr>
              <a:t>O</a:t>
            </a:r>
            <a:br>
              <a:rPr lang="en-US" b="1" dirty="0">
                <a:solidFill>
                  <a:srgbClr val="F79646">
                    <a:lumMod val="75000"/>
                  </a:srgbClr>
                </a:solidFill>
                <a:latin typeface="Times New Roman" panose="02020603050405020304" pitchFamily="18" charset="0"/>
                <a:cs typeface="Times New Roman" panose="02020603050405020304" pitchFamily="18" charset="0"/>
              </a:rPr>
            </a:br>
            <a:r>
              <a:rPr lang="en-US" b="1" dirty="0">
                <a:solidFill>
                  <a:srgbClr val="F79646">
                    <a:lumMod val="75000"/>
                  </a:srgbClr>
                </a:solidFill>
                <a:latin typeface="Times New Roman" panose="02020603050405020304" pitchFamily="18" charset="0"/>
                <a:cs typeface="Times New Roman" panose="02020603050405020304" pitchFamily="18" charset="0"/>
              </a:rPr>
              <a:t>M</a:t>
            </a:r>
            <a:br>
              <a:rPr lang="en-US" b="1" dirty="0">
                <a:solidFill>
                  <a:srgbClr val="F79646">
                    <a:lumMod val="75000"/>
                  </a:srgbClr>
                </a:solidFill>
                <a:latin typeface="Times New Roman" panose="02020603050405020304" pitchFamily="18" charset="0"/>
                <a:cs typeface="Times New Roman" panose="02020603050405020304" pitchFamily="18" charset="0"/>
              </a:rPr>
            </a:br>
            <a:r>
              <a:rPr lang="en-US" b="1" dirty="0">
                <a:solidFill>
                  <a:srgbClr val="F79646">
                    <a:lumMod val="75000"/>
                  </a:srgbClr>
                </a:solidFill>
                <a:latin typeface="Times New Roman" panose="02020603050405020304" pitchFamily="18" charset="0"/>
                <a:cs typeface="Times New Roman" panose="02020603050405020304" pitchFamily="18" charset="0"/>
              </a:rPr>
              <a:t>P</a:t>
            </a:r>
            <a:br>
              <a:rPr lang="en-US" b="1" dirty="0">
                <a:solidFill>
                  <a:srgbClr val="F79646">
                    <a:lumMod val="75000"/>
                  </a:srgbClr>
                </a:solidFill>
                <a:latin typeface="Times New Roman" panose="02020603050405020304" pitchFamily="18" charset="0"/>
                <a:cs typeface="Times New Roman" panose="02020603050405020304" pitchFamily="18" charset="0"/>
              </a:rPr>
            </a:br>
            <a:r>
              <a:rPr lang="en-US" b="1" dirty="0">
                <a:solidFill>
                  <a:srgbClr val="F79646">
                    <a:lumMod val="75000"/>
                  </a:srgbClr>
                </a:solidFill>
                <a:latin typeface="Times New Roman" panose="02020603050405020304" pitchFamily="18" charset="0"/>
                <a:cs typeface="Times New Roman" panose="02020603050405020304" pitchFamily="18" charset="0"/>
              </a:rPr>
              <a:t>E</a:t>
            </a:r>
            <a:br>
              <a:rPr lang="en-US" b="1" dirty="0">
                <a:solidFill>
                  <a:srgbClr val="F79646">
                    <a:lumMod val="75000"/>
                  </a:srgbClr>
                </a:solidFill>
                <a:latin typeface="Times New Roman" panose="02020603050405020304" pitchFamily="18" charset="0"/>
                <a:cs typeface="Times New Roman" panose="02020603050405020304" pitchFamily="18" charset="0"/>
              </a:rPr>
            </a:br>
            <a:r>
              <a:rPr lang="en-US" b="1" dirty="0">
                <a:solidFill>
                  <a:srgbClr val="F79646">
                    <a:lumMod val="75000"/>
                  </a:srgbClr>
                </a:solidFill>
                <a:latin typeface="Times New Roman" panose="02020603050405020304" pitchFamily="18" charset="0"/>
                <a:cs typeface="Times New Roman" panose="02020603050405020304" pitchFamily="18" charset="0"/>
              </a:rPr>
              <a:t>T</a:t>
            </a:r>
            <a:br>
              <a:rPr lang="en-US" b="1" dirty="0">
                <a:solidFill>
                  <a:srgbClr val="F79646">
                    <a:lumMod val="75000"/>
                  </a:srgbClr>
                </a:solidFill>
                <a:latin typeface="Times New Roman" panose="02020603050405020304" pitchFamily="18" charset="0"/>
                <a:cs typeface="Times New Roman" panose="02020603050405020304" pitchFamily="18" charset="0"/>
              </a:rPr>
            </a:br>
            <a:r>
              <a:rPr lang="en-US" b="1" dirty="0">
                <a:solidFill>
                  <a:srgbClr val="F79646">
                    <a:lumMod val="75000"/>
                  </a:srgbClr>
                </a:solidFill>
                <a:latin typeface="Times New Roman" panose="02020603050405020304" pitchFamily="18" charset="0"/>
                <a:cs typeface="Times New Roman" panose="02020603050405020304" pitchFamily="18" charset="0"/>
              </a:rPr>
              <a:t>E</a:t>
            </a:r>
            <a:br>
              <a:rPr lang="en-US" b="1" dirty="0">
                <a:solidFill>
                  <a:srgbClr val="F79646">
                    <a:lumMod val="75000"/>
                  </a:srgbClr>
                </a:solidFill>
                <a:latin typeface="Times New Roman" panose="02020603050405020304" pitchFamily="18" charset="0"/>
                <a:cs typeface="Times New Roman" panose="02020603050405020304" pitchFamily="18" charset="0"/>
              </a:rPr>
            </a:br>
            <a:r>
              <a:rPr lang="en-US" b="1" dirty="0">
                <a:solidFill>
                  <a:srgbClr val="F79646">
                    <a:lumMod val="75000"/>
                  </a:srgbClr>
                </a:solidFill>
                <a:latin typeface="Times New Roman" panose="02020603050405020304" pitchFamily="18" charset="0"/>
                <a:cs typeface="Times New Roman" panose="02020603050405020304" pitchFamily="18" charset="0"/>
              </a:rPr>
              <a:t>N</a:t>
            </a:r>
            <a:br>
              <a:rPr lang="en-US" b="1" dirty="0">
                <a:solidFill>
                  <a:srgbClr val="F79646">
                    <a:lumMod val="75000"/>
                  </a:srgbClr>
                </a:solidFill>
                <a:latin typeface="Times New Roman" panose="02020603050405020304" pitchFamily="18" charset="0"/>
                <a:cs typeface="Times New Roman" panose="02020603050405020304" pitchFamily="18" charset="0"/>
              </a:rPr>
            </a:br>
            <a:r>
              <a:rPr lang="en-US" b="1" dirty="0">
                <a:solidFill>
                  <a:srgbClr val="F79646">
                    <a:lumMod val="75000"/>
                  </a:srgbClr>
                </a:solidFill>
                <a:latin typeface="Times New Roman" panose="02020603050405020304" pitchFamily="18" charset="0"/>
                <a:cs typeface="Times New Roman" panose="02020603050405020304" pitchFamily="18" charset="0"/>
              </a:rPr>
              <a:t>C</a:t>
            </a:r>
            <a:br>
              <a:rPr lang="en-US" b="1" dirty="0">
                <a:solidFill>
                  <a:srgbClr val="F79646">
                    <a:lumMod val="75000"/>
                  </a:srgbClr>
                </a:solidFill>
                <a:latin typeface="Times New Roman" panose="02020603050405020304" pitchFamily="18" charset="0"/>
                <a:cs typeface="Times New Roman" panose="02020603050405020304" pitchFamily="18" charset="0"/>
              </a:rPr>
            </a:br>
            <a:r>
              <a:rPr lang="en-US" b="1" dirty="0">
                <a:solidFill>
                  <a:srgbClr val="F79646">
                    <a:lumMod val="75000"/>
                  </a:srgbClr>
                </a:solidFill>
                <a:latin typeface="Times New Roman" panose="02020603050405020304" pitchFamily="18" charset="0"/>
                <a:cs typeface="Times New Roman" panose="02020603050405020304" pitchFamily="18" charset="0"/>
              </a:rPr>
              <a:t>I</a:t>
            </a:r>
            <a:br>
              <a:rPr lang="en-US" b="1" dirty="0">
                <a:solidFill>
                  <a:srgbClr val="F79646">
                    <a:lumMod val="75000"/>
                  </a:srgbClr>
                </a:solidFill>
                <a:latin typeface="Times New Roman" panose="02020603050405020304" pitchFamily="18" charset="0"/>
                <a:cs typeface="Times New Roman" panose="02020603050405020304" pitchFamily="18" charset="0"/>
              </a:rPr>
            </a:br>
            <a:r>
              <a:rPr lang="en-US" b="1" dirty="0">
                <a:solidFill>
                  <a:srgbClr val="F79646">
                    <a:lumMod val="75000"/>
                  </a:srgbClr>
                </a:solidFill>
                <a:latin typeface="Times New Roman" panose="02020603050405020304" pitchFamily="18" charset="0"/>
                <a:cs typeface="Times New Roman" panose="02020603050405020304" pitchFamily="18" charset="0"/>
              </a:rPr>
              <a:t>E</a:t>
            </a:r>
            <a:br>
              <a:rPr lang="en-US" b="1" dirty="0">
                <a:solidFill>
                  <a:srgbClr val="F79646">
                    <a:lumMod val="75000"/>
                  </a:srgbClr>
                </a:solidFill>
                <a:latin typeface="Times New Roman" panose="02020603050405020304" pitchFamily="18" charset="0"/>
                <a:cs typeface="Times New Roman" panose="02020603050405020304" pitchFamily="18" charset="0"/>
              </a:rPr>
            </a:br>
            <a:r>
              <a:rPr lang="en-US" b="1" dirty="0">
                <a:solidFill>
                  <a:srgbClr val="F79646">
                    <a:lumMod val="75000"/>
                  </a:srgbClr>
                </a:solidFill>
                <a:latin typeface="Times New Roman" panose="02020603050405020304" pitchFamily="18" charset="0"/>
                <a:cs typeface="Times New Roman" panose="02020603050405020304" pitchFamily="18" charset="0"/>
              </a:rPr>
              <a:t>S</a:t>
            </a:r>
            <a:endParaRPr lang="en-IN" b="1" dirty="0">
              <a:solidFill>
                <a:srgbClr val="F79646">
                  <a:lumMod val="75000"/>
                </a:srgbClr>
              </a:solidFill>
              <a:latin typeface="Times New Roman" panose="02020603050405020304" pitchFamily="18" charset="0"/>
              <a:cs typeface="Times New Roman" panose="02020603050405020304" pitchFamily="18" charset="0"/>
            </a:endParaRPr>
          </a:p>
        </p:txBody>
      </p:sp>
      <p:grpSp>
        <p:nvGrpSpPr>
          <p:cNvPr id="41" name="Group 28">
            <a:extLst>
              <a:ext uri="{FF2B5EF4-FFF2-40B4-BE49-F238E27FC236}">
                <a16:creationId xmlns:a16="http://schemas.microsoft.com/office/drawing/2014/main" xmlns="" id="{834337B3-FDDB-48E5-90B8-ED6A36FC7439}"/>
              </a:ext>
            </a:extLst>
          </p:cNvPr>
          <p:cNvGrpSpPr>
            <a:grpSpLocks/>
          </p:cNvGrpSpPr>
          <p:nvPr/>
        </p:nvGrpSpPr>
        <p:grpSpPr bwMode="auto">
          <a:xfrm>
            <a:off x="5348764" y="5670556"/>
            <a:ext cx="6480175" cy="514121"/>
            <a:chOff x="1691680" y="5661248"/>
            <a:chExt cx="6480720" cy="514138"/>
          </a:xfrm>
        </p:grpSpPr>
        <p:cxnSp>
          <p:nvCxnSpPr>
            <p:cNvPr id="42" name="Straight Arrow Connector 41">
              <a:extLst>
                <a:ext uri="{FF2B5EF4-FFF2-40B4-BE49-F238E27FC236}">
                  <a16:creationId xmlns:a16="http://schemas.microsoft.com/office/drawing/2014/main" xmlns="" id="{FCE70F88-564E-4E20-9B6B-B6B1171700AF}"/>
                </a:ext>
              </a:extLst>
            </p:cNvPr>
            <p:cNvCxnSpPr/>
            <p:nvPr/>
          </p:nvCxnSpPr>
          <p:spPr>
            <a:xfrm>
              <a:off x="1691680" y="5661248"/>
              <a:ext cx="6480720" cy="0"/>
            </a:xfrm>
            <a:prstGeom prst="straightConnector1">
              <a:avLst/>
            </a:prstGeom>
            <a:ln w="571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3" name="TextBox 27">
              <a:extLst>
                <a:ext uri="{FF2B5EF4-FFF2-40B4-BE49-F238E27FC236}">
                  <a16:creationId xmlns:a16="http://schemas.microsoft.com/office/drawing/2014/main" xmlns="" id="{20E8FCBE-5C72-45E3-9F28-976502A59549}"/>
                </a:ext>
              </a:extLst>
            </p:cNvPr>
            <p:cNvSpPr txBox="1">
              <a:spLocks noChangeArrowheads="1"/>
            </p:cNvSpPr>
            <p:nvPr/>
          </p:nvSpPr>
          <p:spPr bwMode="auto">
            <a:xfrm>
              <a:off x="4292224" y="5805486"/>
              <a:ext cx="3735702" cy="369900"/>
            </a:xfrm>
            <a:prstGeom prst="rect">
              <a:avLst/>
            </a:prstGeom>
            <a:noFill/>
            <a:ln w="9525">
              <a:noFill/>
              <a:miter lim="800000"/>
              <a:headEnd/>
              <a:tailEnd/>
            </a:ln>
          </p:spPr>
          <p:txBody>
            <a:bodyPr>
              <a:spAutoFit/>
            </a:bodyPr>
            <a:lstStyle/>
            <a:p>
              <a:pPr algn="ctr" fontAlgn="base">
                <a:spcBef>
                  <a:spcPct val="0"/>
                </a:spcBef>
                <a:spcAft>
                  <a:spcPct val="0"/>
                </a:spcAft>
                <a:defRPr/>
              </a:pPr>
              <a:r>
                <a:rPr lang="en-US" b="1" dirty="0">
                  <a:solidFill>
                    <a:srgbClr val="F79646">
                      <a:lumMod val="75000"/>
                    </a:srgbClr>
                  </a:solidFill>
                  <a:latin typeface="Times New Roman" panose="02020603050405020304" pitchFamily="18" charset="0"/>
                  <a:cs typeface="Times New Roman" panose="02020603050405020304" pitchFamily="18" charset="0"/>
                </a:rPr>
                <a:t>CERTIFICATE</a:t>
              </a:r>
              <a:endParaRPr lang="en-IN" b="1" dirty="0">
                <a:solidFill>
                  <a:srgbClr val="F79646">
                    <a:lumMod val="75000"/>
                  </a:srgbClr>
                </a:solidFill>
                <a:latin typeface="Times New Roman" panose="02020603050405020304" pitchFamily="18" charset="0"/>
                <a:cs typeface="Times New Roman" panose="02020603050405020304" pitchFamily="18" charset="0"/>
              </a:endParaRPr>
            </a:p>
          </p:txBody>
        </p:sp>
      </p:grpSp>
      <p:sp>
        <p:nvSpPr>
          <p:cNvPr id="44" name="Rectangle 43">
            <a:extLst>
              <a:ext uri="{FF2B5EF4-FFF2-40B4-BE49-F238E27FC236}">
                <a16:creationId xmlns:a16="http://schemas.microsoft.com/office/drawing/2014/main" xmlns="" id="{1CBB15A3-664A-4BB6-8407-6CDBFC3A5264}"/>
              </a:ext>
            </a:extLst>
          </p:cNvPr>
          <p:cNvSpPr/>
          <p:nvPr/>
        </p:nvSpPr>
        <p:spPr>
          <a:xfrm>
            <a:off x="5420202" y="3817939"/>
            <a:ext cx="2808287" cy="1812925"/>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IN">
              <a:solidFill>
                <a:prstClr val="white"/>
              </a:solidFill>
              <a:latin typeface="Times New Roman" panose="02020603050405020304" pitchFamily="18" charset="0"/>
              <a:cs typeface="Times New Roman" panose="02020603050405020304" pitchFamily="18" charset="0"/>
            </a:endParaRPr>
          </a:p>
        </p:txBody>
      </p:sp>
      <p:sp>
        <p:nvSpPr>
          <p:cNvPr id="45" name="Rectangle 44">
            <a:extLst>
              <a:ext uri="{FF2B5EF4-FFF2-40B4-BE49-F238E27FC236}">
                <a16:creationId xmlns:a16="http://schemas.microsoft.com/office/drawing/2014/main" xmlns="" id="{CF24B60E-DE23-4F1A-8EB8-5F80C859FA53}"/>
              </a:ext>
            </a:extLst>
          </p:cNvPr>
          <p:cNvSpPr/>
          <p:nvPr/>
        </p:nvSpPr>
        <p:spPr>
          <a:xfrm>
            <a:off x="8228488" y="3817939"/>
            <a:ext cx="2808288" cy="1812925"/>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IN">
              <a:solidFill>
                <a:prstClr val="white"/>
              </a:solidFill>
              <a:latin typeface="Times New Roman" panose="02020603050405020304" pitchFamily="18" charset="0"/>
              <a:cs typeface="Times New Roman" panose="02020603050405020304" pitchFamily="18" charset="0"/>
            </a:endParaRPr>
          </a:p>
        </p:txBody>
      </p:sp>
      <p:sp>
        <p:nvSpPr>
          <p:cNvPr id="46" name="Rectangle 45">
            <a:extLst>
              <a:ext uri="{FF2B5EF4-FFF2-40B4-BE49-F238E27FC236}">
                <a16:creationId xmlns:a16="http://schemas.microsoft.com/office/drawing/2014/main" xmlns="" id="{D1646A5E-E5BA-4FA0-8011-BB09C0D69274}"/>
              </a:ext>
            </a:extLst>
          </p:cNvPr>
          <p:cNvSpPr/>
          <p:nvPr/>
        </p:nvSpPr>
        <p:spPr>
          <a:xfrm>
            <a:off x="5420202" y="1974851"/>
            <a:ext cx="2808287" cy="1814513"/>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IN">
              <a:solidFill>
                <a:prstClr val="white"/>
              </a:solidFill>
              <a:latin typeface="Times New Roman" panose="02020603050405020304" pitchFamily="18" charset="0"/>
              <a:cs typeface="Times New Roman" panose="02020603050405020304" pitchFamily="18" charset="0"/>
            </a:endParaRPr>
          </a:p>
        </p:txBody>
      </p:sp>
      <p:sp>
        <p:nvSpPr>
          <p:cNvPr id="47" name="Rectangle 46">
            <a:extLst>
              <a:ext uri="{FF2B5EF4-FFF2-40B4-BE49-F238E27FC236}">
                <a16:creationId xmlns:a16="http://schemas.microsoft.com/office/drawing/2014/main" xmlns="" id="{98C01745-75EA-42EE-8ACB-B332517784B0}"/>
              </a:ext>
            </a:extLst>
          </p:cNvPr>
          <p:cNvSpPr/>
          <p:nvPr/>
        </p:nvSpPr>
        <p:spPr>
          <a:xfrm>
            <a:off x="8228488" y="1974851"/>
            <a:ext cx="2808288" cy="1814513"/>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IN">
              <a:solidFill>
                <a:prstClr val="white"/>
              </a:solidFill>
              <a:latin typeface="Times New Roman" panose="02020603050405020304" pitchFamily="18" charset="0"/>
              <a:cs typeface="Times New Roman" panose="02020603050405020304" pitchFamily="18" charset="0"/>
            </a:endParaRPr>
          </a:p>
        </p:txBody>
      </p:sp>
      <p:sp>
        <p:nvSpPr>
          <p:cNvPr id="48" name="TextBox 14">
            <a:extLst>
              <a:ext uri="{FF2B5EF4-FFF2-40B4-BE49-F238E27FC236}">
                <a16:creationId xmlns:a16="http://schemas.microsoft.com/office/drawing/2014/main" xmlns="" id="{18B21841-8AB5-4960-850E-B25B7ECB9E03}"/>
              </a:ext>
            </a:extLst>
          </p:cNvPr>
          <p:cNvSpPr txBox="1">
            <a:spLocks noChangeArrowheads="1"/>
          </p:cNvSpPr>
          <p:nvPr/>
        </p:nvSpPr>
        <p:spPr bwMode="auto">
          <a:xfrm>
            <a:off x="4988256" y="5620410"/>
            <a:ext cx="52450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1pPr>
            <a:lvl2pPr marL="742950" indent="-285750">
              <a:spcBef>
                <a:spcPct val="200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3pPr>
            <a:lvl4pPr marL="1600200" indent="-228600">
              <a:spcBef>
                <a:spcPct val="200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None/>
            </a:pPr>
            <a:r>
              <a:rPr lang="en-US" altLang="en-US" sz="1400" b="1">
                <a:solidFill>
                  <a:prstClr val="black"/>
                </a:solidFill>
                <a:latin typeface="Times New Roman" panose="02020603050405020304" pitchFamily="18" charset="0"/>
                <a:cs typeface="Times New Roman" panose="02020603050405020304" pitchFamily="18" charset="0"/>
              </a:rPr>
              <a:t>Low</a:t>
            </a:r>
            <a:endParaRPr lang="en-IN" altLang="en-US" sz="1400" b="1">
              <a:solidFill>
                <a:prstClr val="black"/>
              </a:solidFill>
              <a:latin typeface="Times New Roman" panose="02020603050405020304" pitchFamily="18" charset="0"/>
              <a:cs typeface="Times New Roman" panose="02020603050405020304" pitchFamily="18" charset="0"/>
            </a:endParaRPr>
          </a:p>
        </p:txBody>
      </p:sp>
      <p:sp>
        <p:nvSpPr>
          <p:cNvPr id="49" name="TextBox 15">
            <a:extLst>
              <a:ext uri="{FF2B5EF4-FFF2-40B4-BE49-F238E27FC236}">
                <a16:creationId xmlns:a16="http://schemas.microsoft.com/office/drawing/2014/main" xmlns="" id="{0612603A-6E6F-4D39-B17A-887E19E4C258}"/>
              </a:ext>
            </a:extLst>
          </p:cNvPr>
          <p:cNvSpPr txBox="1">
            <a:spLocks noChangeArrowheads="1"/>
          </p:cNvSpPr>
          <p:nvPr/>
        </p:nvSpPr>
        <p:spPr bwMode="auto">
          <a:xfrm>
            <a:off x="4840618" y="1588160"/>
            <a:ext cx="5629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1pPr>
            <a:lvl2pPr marL="742950" indent="-285750">
              <a:spcBef>
                <a:spcPct val="200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3pPr>
            <a:lvl4pPr marL="1600200" indent="-228600">
              <a:spcBef>
                <a:spcPct val="200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None/>
            </a:pPr>
            <a:r>
              <a:rPr lang="en-US" altLang="en-US" sz="1400" b="1" dirty="0">
                <a:solidFill>
                  <a:prstClr val="black"/>
                </a:solidFill>
                <a:latin typeface="Times New Roman" panose="02020603050405020304" pitchFamily="18" charset="0"/>
                <a:cs typeface="Times New Roman" panose="02020603050405020304" pitchFamily="18" charset="0"/>
              </a:rPr>
              <a:t>High</a:t>
            </a:r>
            <a:endParaRPr lang="en-IN" altLang="en-US" sz="1400" b="1" dirty="0">
              <a:solidFill>
                <a:prstClr val="black"/>
              </a:solidFill>
              <a:latin typeface="Times New Roman" panose="02020603050405020304" pitchFamily="18" charset="0"/>
              <a:cs typeface="Times New Roman" panose="02020603050405020304" pitchFamily="18" charset="0"/>
            </a:endParaRPr>
          </a:p>
        </p:txBody>
      </p:sp>
      <p:sp>
        <p:nvSpPr>
          <p:cNvPr id="50" name="TextBox 16">
            <a:extLst>
              <a:ext uri="{FF2B5EF4-FFF2-40B4-BE49-F238E27FC236}">
                <a16:creationId xmlns:a16="http://schemas.microsoft.com/office/drawing/2014/main" xmlns="" id="{3B101D68-E7E1-4DC2-90C0-5201F5D39B2C}"/>
              </a:ext>
            </a:extLst>
          </p:cNvPr>
          <p:cNvSpPr txBox="1">
            <a:spLocks noChangeArrowheads="1"/>
          </p:cNvSpPr>
          <p:nvPr/>
        </p:nvSpPr>
        <p:spPr bwMode="auto">
          <a:xfrm>
            <a:off x="11109656" y="5763285"/>
            <a:ext cx="5629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1pPr>
            <a:lvl2pPr marL="742950" indent="-285750">
              <a:spcBef>
                <a:spcPct val="200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3pPr>
            <a:lvl4pPr marL="1600200" indent="-228600">
              <a:spcBef>
                <a:spcPct val="200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None/>
            </a:pPr>
            <a:r>
              <a:rPr lang="en-US" altLang="en-US" sz="1400" b="1">
                <a:solidFill>
                  <a:prstClr val="black"/>
                </a:solidFill>
                <a:latin typeface="Times New Roman" panose="02020603050405020304" pitchFamily="18" charset="0"/>
                <a:cs typeface="Times New Roman" panose="02020603050405020304" pitchFamily="18" charset="0"/>
              </a:rPr>
              <a:t>High</a:t>
            </a:r>
            <a:endParaRPr lang="en-IN" altLang="en-US" sz="1400" b="1">
              <a:solidFill>
                <a:prstClr val="black"/>
              </a:solidFill>
              <a:latin typeface="Times New Roman" panose="02020603050405020304" pitchFamily="18" charset="0"/>
              <a:cs typeface="Times New Roman" panose="02020603050405020304" pitchFamily="18" charset="0"/>
            </a:endParaRPr>
          </a:p>
        </p:txBody>
      </p:sp>
      <p:sp>
        <p:nvSpPr>
          <p:cNvPr id="51" name="TextBox 17">
            <a:extLst>
              <a:ext uri="{FF2B5EF4-FFF2-40B4-BE49-F238E27FC236}">
                <a16:creationId xmlns:a16="http://schemas.microsoft.com/office/drawing/2014/main" xmlns="" id="{2EB83206-8478-4810-B87C-23E3DB19C1B1}"/>
              </a:ext>
            </a:extLst>
          </p:cNvPr>
          <p:cNvSpPr txBox="1">
            <a:spLocks noChangeArrowheads="1"/>
          </p:cNvSpPr>
          <p:nvPr/>
        </p:nvSpPr>
        <p:spPr bwMode="auto">
          <a:xfrm>
            <a:off x="5420202" y="4365626"/>
            <a:ext cx="28082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1pPr>
            <a:lvl2pPr marL="742950" indent="-285750">
              <a:spcBef>
                <a:spcPct val="200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3pPr>
            <a:lvl4pPr marL="1600200" indent="-228600">
              <a:spcBef>
                <a:spcPct val="200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9pPr>
          </a:lstStyle>
          <a:p>
            <a:pPr algn="ctr" fontAlgn="base">
              <a:spcBef>
                <a:spcPct val="0"/>
              </a:spcBef>
              <a:spcAft>
                <a:spcPct val="0"/>
              </a:spcAft>
              <a:buNone/>
            </a:pPr>
            <a:r>
              <a:rPr lang="en-US" altLang="en-US" sz="2000" b="1">
                <a:solidFill>
                  <a:prstClr val="black"/>
                </a:solidFill>
                <a:latin typeface="Times New Roman" panose="02020603050405020304" pitchFamily="18" charset="0"/>
                <a:cs typeface="Times New Roman" panose="02020603050405020304" pitchFamily="18" charset="0"/>
              </a:rPr>
              <a:t>Expectations - ↓</a:t>
            </a:r>
          </a:p>
          <a:p>
            <a:pPr algn="ctr" fontAlgn="base">
              <a:spcBef>
                <a:spcPct val="0"/>
              </a:spcBef>
              <a:spcAft>
                <a:spcPct val="0"/>
              </a:spcAft>
              <a:buNone/>
            </a:pPr>
            <a:r>
              <a:rPr lang="en-US" altLang="en-US" sz="2000" b="1">
                <a:solidFill>
                  <a:prstClr val="black"/>
                </a:solidFill>
                <a:latin typeface="Times New Roman" panose="02020603050405020304" pitchFamily="18" charset="0"/>
                <a:cs typeface="Times New Roman" panose="02020603050405020304" pitchFamily="18" charset="0"/>
              </a:rPr>
              <a:t>Performance - ↓</a:t>
            </a:r>
            <a:endParaRPr lang="en-IN" altLang="en-US" sz="2000" b="1">
              <a:solidFill>
                <a:prstClr val="black"/>
              </a:solidFill>
              <a:latin typeface="Times New Roman" panose="02020603050405020304" pitchFamily="18" charset="0"/>
              <a:cs typeface="Times New Roman" panose="02020603050405020304" pitchFamily="18" charset="0"/>
            </a:endParaRPr>
          </a:p>
        </p:txBody>
      </p:sp>
      <p:sp>
        <p:nvSpPr>
          <p:cNvPr id="52" name="TextBox 18">
            <a:extLst>
              <a:ext uri="{FF2B5EF4-FFF2-40B4-BE49-F238E27FC236}">
                <a16:creationId xmlns:a16="http://schemas.microsoft.com/office/drawing/2014/main" xmlns="" id="{76D57279-F235-4856-AC50-4EFC46E5AAD9}"/>
              </a:ext>
            </a:extLst>
          </p:cNvPr>
          <p:cNvSpPr txBox="1">
            <a:spLocks noChangeArrowheads="1"/>
          </p:cNvSpPr>
          <p:nvPr/>
        </p:nvSpPr>
        <p:spPr bwMode="auto">
          <a:xfrm>
            <a:off x="8228488" y="4365626"/>
            <a:ext cx="28082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1pPr>
            <a:lvl2pPr marL="742950" indent="-285750">
              <a:spcBef>
                <a:spcPct val="200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3pPr>
            <a:lvl4pPr marL="1600200" indent="-228600">
              <a:spcBef>
                <a:spcPct val="200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9pPr>
          </a:lstStyle>
          <a:p>
            <a:pPr algn="ctr" fontAlgn="base">
              <a:spcBef>
                <a:spcPct val="0"/>
              </a:spcBef>
              <a:spcAft>
                <a:spcPct val="0"/>
              </a:spcAft>
              <a:buNone/>
            </a:pPr>
            <a:r>
              <a:rPr lang="en-US" altLang="en-US" sz="2000" b="1">
                <a:solidFill>
                  <a:prstClr val="black"/>
                </a:solidFill>
                <a:latin typeface="Times New Roman" panose="02020603050405020304" pitchFamily="18" charset="0"/>
                <a:cs typeface="Times New Roman" panose="02020603050405020304" pitchFamily="18" charset="0"/>
              </a:rPr>
              <a:t>Expectations - ↑</a:t>
            </a:r>
          </a:p>
          <a:p>
            <a:pPr algn="ctr" fontAlgn="base">
              <a:spcBef>
                <a:spcPct val="0"/>
              </a:spcBef>
              <a:spcAft>
                <a:spcPct val="0"/>
              </a:spcAft>
              <a:buNone/>
            </a:pPr>
            <a:r>
              <a:rPr lang="en-US" altLang="en-US" sz="2000" b="1">
                <a:solidFill>
                  <a:prstClr val="black"/>
                </a:solidFill>
                <a:latin typeface="Times New Roman" panose="02020603050405020304" pitchFamily="18" charset="0"/>
                <a:cs typeface="Times New Roman" panose="02020603050405020304" pitchFamily="18" charset="0"/>
              </a:rPr>
              <a:t>Performance - ↓</a:t>
            </a:r>
            <a:endParaRPr lang="en-IN" altLang="en-US" sz="2000" b="1">
              <a:solidFill>
                <a:prstClr val="black"/>
              </a:solidFill>
              <a:latin typeface="Times New Roman" panose="02020603050405020304" pitchFamily="18" charset="0"/>
              <a:cs typeface="Times New Roman" panose="02020603050405020304" pitchFamily="18" charset="0"/>
            </a:endParaRPr>
          </a:p>
        </p:txBody>
      </p:sp>
      <p:sp>
        <p:nvSpPr>
          <p:cNvPr id="53" name="TextBox 19">
            <a:extLst>
              <a:ext uri="{FF2B5EF4-FFF2-40B4-BE49-F238E27FC236}">
                <a16:creationId xmlns:a16="http://schemas.microsoft.com/office/drawing/2014/main" xmlns="" id="{50176958-89BC-4F9B-95E8-F7F6A1339C2E}"/>
              </a:ext>
            </a:extLst>
          </p:cNvPr>
          <p:cNvSpPr txBox="1">
            <a:spLocks noChangeArrowheads="1"/>
          </p:cNvSpPr>
          <p:nvPr/>
        </p:nvSpPr>
        <p:spPr bwMode="auto">
          <a:xfrm>
            <a:off x="5420202" y="2492376"/>
            <a:ext cx="28082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1pPr>
            <a:lvl2pPr marL="742950" indent="-285750">
              <a:spcBef>
                <a:spcPct val="200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3pPr>
            <a:lvl4pPr marL="1600200" indent="-228600">
              <a:spcBef>
                <a:spcPct val="200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9pPr>
          </a:lstStyle>
          <a:p>
            <a:pPr algn="ctr" fontAlgn="base">
              <a:spcBef>
                <a:spcPct val="0"/>
              </a:spcBef>
              <a:spcAft>
                <a:spcPct val="0"/>
              </a:spcAft>
              <a:buNone/>
            </a:pPr>
            <a:r>
              <a:rPr lang="en-US" altLang="en-US" sz="2000" b="1">
                <a:solidFill>
                  <a:prstClr val="black"/>
                </a:solidFill>
                <a:latin typeface="Times New Roman" panose="02020603050405020304" pitchFamily="18" charset="0"/>
                <a:cs typeface="Times New Roman" panose="02020603050405020304" pitchFamily="18" charset="0"/>
              </a:rPr>
              <a:t>Expectations - ↓</a:t>
            </a:r>
          </a:p>
          <a:p>
            <a:pPr algn="ctr" fontAlgn="base">
              <a:spcBef>
                <a:spcPct val="0"/>
              </a:spcBef>
              <a:spcAft>
                <a:spcPct val="0"/>
              </a:spcAft>
              <a:buNone/>
            </a:pPr>
            <a:r>
              <a:rPr lang="en-US" altLang="en-US" sz="2000" b="1">
                <a:solidFill>
                  <a:prstClr val="black"/>
                </a:solidFill>
                <a:latin typeface="Times New Roman" panose="02020603050405020304" pitchFamily="18" charset="0"/>
                <a:cs typeface="Times New Roman" panose="02020603050405020304" pitchFamily="18" charset="0"/>
              </a:rPr>
              <a:t>Performance - ↑</a:t>
            </a:r>
            <a:endParaRPr lang="en-IN" altLang="en-US" sz="2000" b="1">
              <a:solidFill>
                <a:prstClr val="black"/>
              </a:solidFill>
              <a:latin typeface="Times New Roman" panose="02020603050405020304" pitchFamily="18" charset="0"/>
              <a:cs typeface="Times New Roman" panose="02020603050405020304" pitchFamily="18" charset="0"/>
            </a:endParaRPr>
          </a:p>
        </p:txBody>
      </p:sp>
      <p:sp>
        <p:nvSpPr>
          <p:cNvPr id="54" name="TextBox 20">
            <a:extLst>
              <a:ext uri="{FF2B5EF4-FFF2-40B4-BE49-F238E27FC236}">
                <a16:creationId xmlns:a16="http://schemas.microsoft.com/office/drawing/2014/main" xmlns="" id="{0C5B0183-B613-4B40-927C-3D4532C0CA04}"/>
              </a:ext>
            </a:extLst>
          </p:cNvPr>
          <p:cNvSpPr txBox="1">
            <a:spLocks noChangeArrowheads="1"/>
          </p:cNvSpPr>
          <p:nvPr/>
        </p:nvSpPr>
        <p:spPr bwMode="auto">
          <a:xfrm>
            <a:off x="8228488" y="2492376"/>
            <a:ext cx="28082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1pPr>
            <a:lvl2pPr marL="742950" indent="-285750">
              <a:spcBef>
                <a:spcPct val="200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3pPr>
            <a:lvl4pPr marL="1600200" indent="-228600">
              <a:spcBef>
                <a:spcPct val="200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9pPr>
          </a:lstStyle>
          <a:p>
            <a:pPr algn="ctr" fontAlgn="base">
              <a:spcBef>
                <a:spcPct val="0"/>
              </a:spcBef>
              <a:spcAft>
                <a:spcPct val="0"/>
              </a:spcAft>
              <a:buNone/>
            </a:pPr>
            <a:r>
              <a:rPr lang="en-US" altLang="en-US" sz="2000" b="1">
                <a:solidFill>
                  <a:prstClr val="black"/>
                </a:solidFill>
                <a:latin typeface="Times New Roman" panose="02020603050405020304" pitchFamily="18" charset="0"/>
                <a:cs typeface="Times New Roman" panose="02020603050405020304" pitchFamily="18" charset="0"/>
              </a:rPr>
              <a:t>Expectations - ↑</a:t>
            </a:r>
          </a:p>
          <a:p>
            <a:pPr algn="ctr" fontAlgn="base">
              <a:spcBef>
                <a:spcPct val="0"/>
              </a:spcBef>
              <a:spcAft>
                <a:spcPct val="0"/>
              </a:spcAft>
              <a:buNone/>
            </a:pPr>
            <a:r>
              <a:rPr lang="en-US" altLang="en-US" sz="2000" b="1">
                <a:solidFill>
                  <a:prstClr val="black"/>
                </a:solidFill>
                <a:latin typeface="Times New Roman" panose="02020603050405020304" pitchFamily="18" charset="0"/>
                <a:cs typeface="Times New Roman" panose="02020603050405020304" pitchFamily="18" charset="0"/>
              </a:rPr>
              <a:t>Performance - ↑</a:t>
            </a:r>
            <a:endParaRPr lang="en-IN" altLang="en-US" sz="2000" b="1">
              <a:solidFill>
                <a:prstClr val="black"/>
              </a:solidFill>
              <a:latin typeface="Times New Roman" panose="02020603050405020304" pitchFamily="18" charset="0"/>
              <a:cs typeface="Times New Roman" panose="02020603050405020304" pitchFamily="18" charset="0"/>
            </a:endParaRPr>
          </a:p>
        </p:txBody>
      </p:sp>
      <p:cxnSp>
        <p:nvCxnSpPr>
          <p:cNvPr id="55" name="Straight Arrow Connector 54">
            <a:extLst>
              <a:ext uri="{FF2B5EF4-FFF2-40B4-BE49-F238E27FC236}">
                <a16:creationId xmlns:a16="http://schemas.microsoft.com/office/drawing/2014/main" xmlns="" id="{36D755C7-48CD-4E93-8D89-80EEDCA26648}"/>
              </a:ext>
            </a:extLst>
          </p:cNvPr>
          <p:cNvCxnSpPr/>
          <p:nvPr/>
        </p:nvCxnSpPr>
        <p:spPr>
          <a:xfrm flipV="1">
            <a:off x="5391626" y="1628775"/>
            <a:ext cx="0" cy="4032250"/>
          </a:xfrm>
          <a:prstGeom prst="straightConnector1">
            <a:avLst/>
          </a:prstGeom>
          <a:ln w="762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xmlns="" id="{2DE4FC5D-46AF-4DFE-83EB-FB1D41AB85F1}"/>
              </a:ext>
            </a:extLst>
          </p:cNvPr>
          <p:cNvSpPr/>
          <p:nvPr/>
        </p:nvSpPr>
        <p:spPr>
          <a:xfrm>
            <a:off x="8115777" y="1830388"/>
            <a:ext cx="3024187" cy="3960812"/>
          </a:xfrm>
          <a:prstGeom prst="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IN">
              <a:solidFill>
                <a:prstClr val="white"/>
              </a:solidFill>
              <a:latin typeface="Times New Roman" panose="02020603050405020304" pitchFamily="18" charset="0"/>
              <a:cs typeface="Times New Roman" panose="02020603050405020304" pitchFamily="18" charset="0"/>
            </a:endParaRPr>
          </a:p>
        </p:txBody>
      </p:sp>
      <p:sp>
        <p:nvSpPr>
          <p:cNvPr id="57" name="TextBox 56">
            <a:extLst>
              <a:ext uri="{FF2B5EF4-FFF2-40B4-BE49-F238E27FC236}">
                <a16:creationId xmlns:a16="http://schemas.microsoft.com/office/drawing/2014/main" xmlns="" id="{0548FFD5-489F-42F6-B87E-8BD080C623DC}"/>
              </a:ext>
            </a:extLst>
          </p:cNvPr>
          <p:cNvSpPr txBox="1">
            <a:spLocks noChangeArrowheads="1"/>
          </p:cNvSpPr>
          <p:nvPr/>
        </p:nvSpPr>
        <p:spPr bwMode="auto">
          <a:xfrm>
            <a:off x="11254264" y="2565401"/>
            <a:ext cx="1008320"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1pPr>
            <a:lvl2pPr marL="742950" indent="-285750">
              <a:spcBef>
                <a:spcPct val="200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3pPr>
            <a:lvl4pPr marL="1600200" indent="-228600">
              <a:spcBef>
                <a:spcPct val="200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None/>
            </a:pPr>
            <a:r>
              <a:rPr lang="en-US" altLang="en-US" sz="1400" b="1" dirty="0">
                <a:solidFill>
                  <a:srgbClr val="1E7426"/>
                </a:solidFill>
                <a:latin typeface="Times New Roman" panose="02020603050405020304" pitchFamily="18" charset="0"/>
                <a:cs typeface="Times New Roman" panose="02020603050405020304" pitchFamily="18" charset="0"/>
              </a:rPr>
              <a:t>A traditional recruitment would happen in the green zone</a:t>
            </a:r>
            <a:endParaRPr lang="en-IN" altLang="en-US" sz="1400" b="1" dirty="0">
              <a:solidFill>
                <a:srgbClr val="1E7426"/>
              </a:solidFill>
              <a:latin typeface="Times New Roman" panose="02020603050405020304" pitchFamily="18" charset="0"/>
              <a:cs typeface="Times New Roman" panose="02020603050405020304" pitchFamily="18" charset="0"/>
            </a:endParaRPr>
          </a:p>
        </p:txBody>
      </p:sp>
      <p:sp>
        <p:nvSpPr>
          <p:cNvPr id="58" name="Rectangle 57">
            <a:extLst>
              <a:ext uri="{FF2B5EF4-FFF2-40B4-BE49-F238E27FC236}">
                <a16:creationId xmlns:a16="http://schemas.microsoft.com/office/drawing/2014/main" xmlns="" id="{0FA4C65F-5B74-4375-A5DC-04BF4D0248B8}"/>
              </a:ext>
            </a:extLst>
          </p:cNvPr>
          <p:cNvSpPr/>
          <p:nvPr/>
        </p:nvSpPr>
        <p:spPr>
          <a:xfrm>
            <a:off x="5277327" y="1916113"/>
            <a:ext cx="5976937" cy="2017712"/>
          </a:xfrm>
          <a:prstGeom prst="rect">
            <a:avLst/>
          </a:prstGeom>
          <a:noFill/>
          <a:ln w="5715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IN">
              <a:solidFill>
                <a:prstClr val="white"/>
              </a:solidFill>
              <a:latin typeface="Times New Roman" panose="02020603050405020304" pitchFamily="18" charset="0"/>
              <a:cs typeface="Times New Roman" panose="02020603050405020304" pitchFamily="18" charset="0"/>
            </a:endParaRPr>
          </a:p>
        </p:txBody>
      </p:sp>
      <p:sp>
        <p:nvSpPr>
          <p:cNvPr id="59" name="TextBox 58">
            <a:extLst>
              <a:ext uri="{FF2B5EF4-FFF2-40B4-BE49-F238E27FC236}">
                <a16:creationId xmlns:a16="http://schemas.microsoft.com/office/drawing/2014/main" xmlns="" id="{13DF5DD6-0321-43BA-B3B0-C05EF169B6E5}"/>
              </a:ext>
            </a:extLst>
          </p:cNvPr>
          <p:cNvSpPr txBox="1">
            <a:spLocks noChangeArrowheads="1"/>
          </p:cNvSpPr>
          <p:nvPr/>
        </p:nvSpPr>
        <p:spPr bwMode="auto">
          <a:xfrm>
            <a:off x="5564663" y="1484313"/>
            <a:ext cx="58390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1pPr>
            <a:lvl2pPr marL="742950" indent="-285750">
              <a:spcBef>
                <a:spcPct val="200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3pPr>
            <a:lvl4pPr marL="1600200" indent="-228600">
              <a:spcBef>
                <a:spcPct val="200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None/>
            </a:pPr>
            <a:r>
              <a:rPr lang="en-US" altLang="en-US" sz="1800" b="1" dirty="0">
                <a:solidFill>
                  <a:srgbClr val="7030A0"/>
                </a:solidFill>
                <a:latin typeface="Times New Roman" panose="02020603050405020304" pitchFamily="18" charset="0"/>
                <a:cs typeface="Times New Roman" panose="02020603050405020304" pitchFamily="18" charset="0"/>
              </a:rPr>
              <a:t>Psychometric Assessment focusses here in the purple zone</a:t>
            </a:r>
            <a:endParaRPr lang="en-IN" altLang="en-US" sz="1800" b="1" dirty="0">
              <a:solidFill>
                <a:srgbClr val="7030A0"/>
              </a:solidFill>
              <a:latin typeface="Times New Roman" panose="02020603050405020304" pitchFamily="18" charset="0"/>
              <a:cs typeface="Times New Roman" panose="02020603050405020304" pitchFamily="18" charset="0"/>
            </a:endParaRPr>
          </a:p>
        </p:txBody>
      </p:sp>
      <p:sp>
        <p:nvSpPr>
          <p:cNvPr id="60" name="TextBox 59">
            <a:extLst>
              <a:ext uri="{FF2B5EF4-FFF2-40B4-BE49-F238E27FC236}">
                <a16:creationId xmlns:a16="http://schemas.microsoft.com/office/drawing/2014/main" xmlns="" id="{FC15103E-BCDA-407D-AEDC-B1BAFBEDEE8A}"/>
              </a:ext>
            </a:extLst>
          </p:cNvPr>
          <p:cNvSpPr txBox="1"/>
          <p:nvPr/>
        </p:nvSpPr>
        <p:spPr>
          <a:xfrm>
            <a:off x="0" y="6418957"/>
            <a:ext cx="6097712" cy="390684"/>
          </a:xfrm>
          <a:prstGeom prst="rect">
            <a:avLst/>
          </a:prstGeom>
          <a:noFill/>
        </p:spPr>
        <p:txBody>
          <a:bodyPr wrap="square">
            <a:spAutoFit/>
          </a:bodyPr>
          <a:lstStyle/>
          <a:p>
            <a:pPr marL="0" marR="0" algn="ctr">
              <a:lnSpc>
                <a:spcPct val="115000"/>
              </a:lnSpc>
              <a:spcBef>
                <a:spcPts val="0"/>
              </a:spcBef>
              <a:spcAft>
                <a:spcPts val="1000"/>
              </a:spcAft>
            </a:pP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CREATE represents the Values of Artemis Hospital, Gurugram</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2" name="Table 3">
            <a:extLst>
              <a:ext uri="{FF2B5EF4-FFF2-40B4-BE49-F238E27FC236}">
                <a16:creationId xmlns:a16="http://schemas.microsoft.com/office/drawing/2014/main" xmlns="" id="{10CE18B4-1D52-4D81-9DF5-894E4EEA16DF}"/>
              </a:ext>
            </a:extLst>
          </p:cNvPr>
          <p:cNvGraphicFramePr>
            <a:graphicFrameLocks noGrp="1"/>
          </p:cNvGraphicFramePr>
          <p:nvPr>
            <p:extLst>
              <p:ext uri="{D42A27DB-BD31-4B8C-83A1-F6EECF244321}">
                <p14:modId xmlns:p14="http://schemas.microsoft.com/office/powerpoint/2010/main" val="984424799"/>
              </p:ext>
            </p:extLst>
          </p:nvPr>
        </p:nvGraphicFramePr>
        <p:xfrm>
          <a:off x="79066" y="1511788"/>
          <a:ext cx="4652161" cy="4817753"/>
        </p:xfrm>
        <a:graphic>
          <a:graphicData uri="http://schemas.openxmlformats.org/drawingml/2006/table">
            <a:tbl>
              <a:tblPr firstRow="1" bandRow="1">
                <a:tableStyleId>{FABFCF23-3B69-468F-B69F-88F6DE6A72F2}</a:tableStyleId>
              </a:tblPr>
              <a:tblGrid>
                <a:gridCol w="1349042">
                  <a:extLst>
                    <a:ext uri="{9D8B030D-6E8A-4147-A177-3AD203B41FA5}">
                      <a16:colId xmlns:a16="http://schemas.microsoft.com/office/drawing/2014/main" xmlns="" val="3150199713"/>
                    </a:ext>
                  </a:extLst>
                </a:gridCol>
                <a:gridCol w="1160980">
                  <a:extLst>
                    <a:ext uri="{9D8B030D-6E8A-4147-A177-3AD203B41FA5}">
                      <a16:colId xmlns:a16="http://schemas.microsoft.com/office/drawing/2014/main" xmlns="" val="2223319650"/>
                    </a:ext>
                  </a:extLst>
                </a:gridCol>
                <a:gridCol w="2142139">
                  <a:extLst>
                    <a:ext uri="{9D8B030D-6E8A-4147-A177-3AD203B41FA5}">
                      <a16:colId xmlns:a16="http://schemas.microsoft.com/office/drawing/2014/main" xmlns="" val="4195698096"/>
                    </a:ext>
                  </a:extLst>
                </a:gridCol>
              </a:tblGrid>
              <a:tr h="702953">
                <a:tc>
                  <a:txBody>
                    <a:bodyPr/>
                    <a:lstStyle/>
                    <a:p>
                      <a:pPr algn="ctr"/>
                      <a:r>
                        <a:rPr lang="en-US" sz="1500" dirty="0">
                          <a:solidFill>
                            <a:schemeClr val="bg1"/>
                          </a:solidFill>
                          <a:latin typeface="Times New Roman" panose="02020603050405020304" pitchFamily="18" charset="0"/>
                          <a:cs typeface="Times New Roman" panose="02020603050405020304" pitchFamily="18" charset="0"/>
                        </a:rPr>
                        <a:t>Output Behaviors</a:t>
                      </a:r>
                      <a:endParaRPr lang="en-US" sz="150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500" dirty="0">
                          <a:solidFill>
                            <a:schemeClr val="bg1"/>
                          </a:solidFill>
                          <a:latin typeface="Times New Roman" panose="02020603050405020304" pitchFamily="18" charset="0"/>
                          <a:cs typeface="Times New Roman" panose="02020603050405020304" pitchFamily="18" charset="0"/>
                        </a:rPr>
                        <a:t>Personality Traits</a:t>
                      </a:r>
                      <a:endParaRPr lang="en-US" sz="150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500" dirty="0">
                          <a:solidFill>
                            <a:schemeClr val="bg1"/>
                          </a:solidFill>
                          <a:latin typeface="Times New Roman" panose="02020603050405020304" pitchFamily="18" charset="0"/>
                          <a:cs typeface="Times New Roman" panose="02020603050405020304" pitchFamily="18" charset="0"/>
                        </a:rPr>
                        <a:t>Values of Artemis that can be mapped</a:t>
                      </a:r>
                      <a:endParaRPr lang="en-US" sz="150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00888519"/>
                  </a:ext>
                </a:extLst>
              </a:tr>
              <a:tr h="702953">
                <a:tc>
                  <a:txBody>
                    <a:bodyPr/>
                    <a:lstStyle/>
                    <a:p>
                      <a:r>
                        <a:rPr lang="en-US" sz="1500" b="1" dirty="0">
                          <a:latin typeface="Times New Roman" panose="02020603050405020304" pitchFamily="18" charset="0"/>
                          <a:cs typeface="Times New Roman" panose="02020603050405020304" pitchFamily="18" charset="0"/>
                        </a:rPr>
                        <a:t>Agreeableness</a:t>
                      </a:r>
                      <a:endParaRPr lang="en-US" sz="1500" b="1" dirty="0">
                        <a:latin typeface="Times New Roman" panose="02020603050405020304" pitchFamily="18" charset="0"/>
                        <a:ea typeface="Tahoma" panose="020B060403050404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500" dirty="0">
                          <a:latin typeface="Times New Roman" panose="02020603050405020304" pitchFamily="18" charset="0"/>
                          <a:cs typeface="Times New Roman" panose="02020603050405020304" pitchFamily="18" charset="0"/>
                        </a:rPr>
                        <a:t>Cooperative, warm,</a:t>
                      </a:r>
                    </a:p>
                    <a:p>
                      <a:pPr algn="ctr"/>
                      <a:r>
                        <a:rPr lang="en-US" sz="1500" dirty="0">
                          <a:latin typeface="Times New Roman" panose="02020603050405020304" pitchFamily="18" charset="0"/>
                          <a:cs typeface="Times New Roman" panose="02020603050405020304" pitchFamily="18" charset="0"/>
                        </a:rPr>
                        <a:t>agreeable</a:t>
                      </a:r>
                      <a:endParaRPr lang="en-US" sz="1500" dirty="0">
                        <a:latin typeface="Times New Roman" panose="02020603050405020304" pitchFamily="18" charset="0"/>
                        <a:ea typeface="Tahoma" panose="020B060403050404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500" dirty="0">
                          <a:latin typeface="Times New Roman" panose="02020603050405020304" pitchFamily="18" charset="0"/>
                          <a:cs typeface="Times New Roman" panose="02020603050405020304" pitchFamily="18" charset="0"/>
                        </a:rPr>
                        <a:t>Care for Customers (C)  </a:t>
                      </a:r>
                    </a:p>
                    <a:p>
                      <a:pPr algn="ctr"/>
                      <a:r>
                        <a:rPr lang="en-US" sz="1500" dirty="0">
                          <a:latin typeface="Times New Roman" panose="02020603050405020304" pitchFamily="18" charset="0"/>
                          <a:cs typeface="Times New Roman" panose="02020603050405020304" pitchFamily="18" charset="0"/>
                        </a:rPr>
                        <a:t>Respect for Associates (R)</a:t>
                      </a:r>
                      <a:endParaRPr lang="en-US" sz="1500" dirty="0">
                        <a:latin typeface="Times New Roman" panose="02020603050405020304" pitchFamily="18" charset="0"/>
                        <a:ea typeface="Tahoma" panose="020B060403050404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740029084"/>
                  </a:ext>
                </a:extLst>
              </a:tr>
              <a:tr h="702953">
                <a:tc>
                  <a:txBody>
                    <a:bodyPr/>
                    <a:lstStyle/>
                    <a:p>
                      <a:r>
                        <a:rPr lang="en-US" sz="1500" b="1" dirty="0">
                          <a:latin typeface="Times New Roman" panose="02020603050405020304" pitchFamily="18" charset="0"/>
                          <a:cs typeface="Times New Roman" panose="02020603050405020304" pitchFamily="18" charset="0"/>
                        </a:rPr>
                        <a:t>Extraversion</a:t>
                      </a:r>
                      <a:endParaRPr lang="en-US" sz="1500" b="1" dirty="0">
                        <a:latin typeface="Times New Roman" panose="02020603050405020304" pitchFamily="18" charset="0"/>
                        <a:ea typeface="Tahoma" panose="020B060403050404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500" dirty="0">
                          <a:latin typeface="Times New Roman" panose="02020603050405020304" pitchFamily="18" charset="0"/>
                          <a:cs typeface="Times New Roman" panose="02020603050405020304" pitchFamily="18" charset="0"/>
                        </a:rPr>
                        <a:t>Gregarious, assertive,</a:t>
                      </a:r>
                    </a:p>
                    <a:p>
                      <a:pPr algn="ctr"/>
                      <a:r>
                        <a:rPr lang="en-US" sz="1500" dirty="0">
                          <a:latin typeface="Times New Roman" panose="02020603050405020304" pitchFamily="18" charset="0"/>
                          <a:cs typeface="Times New Roman" panose="02020603050405020304" pitchFamily="18" charset="0"/>
                        </a:rPr>
                        <a:t>sociable</a:t>
                      </a:r>
                      <a:endParaRPr lang="en-US" sz="1500" dirty="0">
                        <a:latin typeface="Times New Roman" panose="02020603050405020304" pitchFamily="18" charset="0"/>
                        <a:ea typeface="Tahoma" panose="020B060403050404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500" dirty="0">
                          <a:latin typeface="Times New Roman" panose="02020603050405020304" pitchFamily="18" charset="0"/>
                          <a:cs typeface="Times New Roman" panose="02020603050405020304" pitchFamily="18" charset="0"/>
                        </a:rPr>
                        <a:t>Excellence through team work (E)</a:t>
                      </a:r>
                      <a:endParaRPr lang="en-US" sz="1500" dirty="0">
                        <a:latin typeface="Times New Roman" panose="02020603050405020304" pitchFamily="18" charset="0"/>
                        <a:ea typeface="Tahoma" panose="020B060403050404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247086114"/>
                  </a:ext>
                </a:extLst>
              </a:tr>
              <a:tr h="702953">
                <a:tc>
                  <a:txBody>
                    <a:bodyPr/>
                    <a:lstStyle/>
                    <a:p>
                      <a:r>
                        <a:rPr lang="en-US" sz="1500" b="1" dirty="0">
                          <a:latin typeface="Times New Roman" panose="02020603050405020304" pitchFamily="18" charset="0"/>
                          <a:cs typeface="Times New Roman" panose="02020603050405020304" pitchFamily="18" charset="0"/>
                        </a:rPr>
                        <a:t>Openness to experience</a:t>
                      </a:r>
                      <a:endParaRPr lang="en-US" sz="1500" b="1" dirty="0">
                        <a:latin typeface="Times New Roman" panose="02020603050405020304" pitchFamily="18" charset="0"/>
                        <a:ea typeface="Tahoma" panose="020B060403050404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500" dirty="0">
                          <a:latin typeface="Times New Roman" panose="02020603050405020304" pitchFamily="18" charset="0"/>
                          <a:cs typeface="Times New Roman" panose="02020603050405020304" pitchFamily="18" charset="0"/>
                        </a:rPr>
                        <a:t>Creative, curious, cultured</a:t>
                      </a:r>
                      <a:endParaRPr lang="en-US" sz="1500" dirty="0">
                        <a:latin typeface="Times New Roman" panose="02020603050405020304" pitchFamily="18" charset="0"/>
                        <a:ea typeface="Tahoma" panose="020B060403050404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500" dirty="0">
                          <a:latin typeface="Times New Roman" panose="02020603050405020304" pitchFamily="18" charset="0"/>
                          <a:cs typeface="Times New Roman" panose="02020603050405020304" pitchFamily="18" charset="0"/>
                        </a:rPr>
                        <a:t>Always learning (A)</a:t>
                      </a:r>
                      <a:endParaRPr lang="en-US" sz="1500" dirty="0">
                        <a:latin typeface="Times New Roman" panose="02020603050405020304" pitchFamily="18" charset="0"/>
                        <a:ea typeface="Tahoma" panose="020B060403050404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28611456"/>
                  </a:ext>
                </a:extLst>
              </a:tr>
              <a:tr h="702953">
                <a:tc>
                  <a:txBody>
                    <a:bodyPr/>
                    <a:lstStyle/>
                    <a:p>
                      <a:r>
                        <a:rPr lang="en-US" sz="1500" b="1" u="none" strike="noStrike" kern="1200" baseline="0" dirty="0">
                          <a:solidFill>
                            <a:schemeClr val="tx1"/>
                          </a:solidFill>
                          <a:latin typeface="Times New Roman" panose="02020603050405020304" pitchFamily="18" charset="0"/>
                          <a:cs typeface="Times New Roman" panose="02020603050405020304" pitchFamily="18" charset="0"/>
                        </a:rPr>
                        <a:t>Emotional stability</a:t>
                      </a:r>
                      <a:endParaRPr lang="en-US" sz="1500" b="1" dirty="0">
                        <a:latin typeface="Times New Roman" panose="02020603050405020304" pitchFamily="18" charset="0"/>
                        <a:ea typeface="Tahoma" panose="020B060403050404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500" dirty="0">
                          <a:latin typeface="Times New Roman" panose="02020603050405020304" pitchFamily="18" charset="0"/>
                          <a:cs typeface="Times New Roman" panose="02020603050405020304" pitchFamily="18" charset="0"/>
                        </a:rPr>
                        <a:t>Calm, self-confident, cool</a:t>
                      </a:r>
                      <a:endParaRPr lang="en-US" sz="1500" dirty="0">
                        <a:latin typeface="Times New Roman" panose="02020603050405020304" pitchFamily="18" charset="0"/>
                        <a:ea typeface="Tahoma" panose="020B060403050404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500" dirty="0">
                          <a:latin typeface="Times New Roman" panose="02020603050405020304" pitchFamily="18" charset="0"/>
                          <a:cs typeface="Times New Roman" panose="02020603050405020304" pitchFamily="18" charset="0"/>
                        </a:rPr>
                        <a:t>Trust mutually (T)</a:t>
                      </a:r>
                      <a:endParaRPr lang="en-US" sz="1500" dirty="0">
                        <a:latin typeface="Times New Roman" panose="02020603050405020304" pitchFamily="18" charset="0"/>
                        <a:ea typeface="Tahoma" panose="020B060403050404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788146558"/>
                  </a:ext>
                </a:extLst>
              </a:tr>
              <a:tr h="702953">
                <a:tc>
                  <a:txBody>
                    <a:bodyPr/>
                    <a:lstStyle/>
                    <a:p>
                      <a:r>
                        <a:rPr lang="en-US" sz="1500" b="1" u="none" strike="noStrike" kern="1200" baseline="0" dirty="0">
                          <a:solidFill>
                            <a:schemeClr val="tx1"/>
                          </a:solidFill>
                          <a:latin typeface="Times New Roman" panose="02020603050405020304" pitchFamily="18" charset="0"/>
                          <a:cs typeface="Times New Roman" panose="02020603050405020304" pitchFamily="18" charset="0"/>
                        </a:rPr>
                        <a:t>Conscientiousness</a:t>
                      </a:r>
                      <a:endParaRPr lang="en-US" sz="1500" b="1" dirty="0">
                        <a:latin typeface="Times New Roman" panose="02020603050405020304" pitchFamily="18" charset="0"/>
                        <a:ea typeface="Tahoma" panose="020B060403050404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500" dirty="0">
                          <a:latin typeface="Times New Roman" panose="02020603050405020304" pitchFamily="18" charset="0"/>
                          <a:cs typeface="Times New Roman" panose="02020603050405020304" pitchFamily="18" charset="0"/>
                        </a:rPr>
                        <a:t>Hardworking, organized,</a:t>
                      </a:r>
                    </a:p>
                    <a:p>
                      <a:pPr algn="ctr"/>
                      <a:r>
                        <a:rPr lang="en-US" sz="1500" dirty="0">
                          <a:latin typeface="Times New Roman" panose="02020603050405020304" pitchFamily="18" charset="0"/>
                          <a:cs typeface="Times New Roman" panose="02020603050405020304" pitchFamily="18" charset="0"/>
                        </a:rPr>
                        <a:t>dependable</a:t>
                      </a:r>
                      <a:endParaRPr lang="en-US" sz="1500" dirty="0">
                        <a:latin typeface="Times New Roman" panose="02020603050405020304" pitchFamily="18" charset="0"/>
                        <a:ea typeface="Tahoma" panose="020B060403050404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500" dirty="0">
                          <a:latin typeface="Times New Roman" panose="02020603050405020304" pitchFamily="18" charset="0"/>
                          <a:cs typeface="Times New Roman" panose="02020603050405020304" pitchFamily="18" charset="0"/>
                        </a:rPr>
                        <a:t>Ethical practices (E)</a:t>
                      </a:r>
                      <a:endParaRPr lang="en-US" sz="1500" dirty="0">
                        <a:latin typeface="Times New Roman" panose="02020603050405020304" pitchFamily="18" charset="0"/>
                        <a:ea typeface="Tahoma" panose="020B060403050404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70969305"/>
                  </a:ext>
                </a:extLst>
              </a:tr>
            </a:tbl>
          </a:graphicData>
        </a:graphic>
      </p:graphicFrame>
      <p:sp>
        <p:nvSpPr>
          <p:cNvPr id="64" name="TextBox 63">
            <a:extLst>
              <a:ext uri="{FF2B5EF4-FFF2-40B4-BE49-F238E27FC236}">
                <a16:creationId xmlns:a16="http://schemas.microsoft.com/office/drawing/2014/main" xmlns="" id="{BEBA1033-1883-45D2-AB59-7969DA98C33E}"/>
              </a:ext>
            </a:extLst>
          </p:cNvPr>
          <p:cNvSpPr txBox="1"/>
          <p:nvPr/>
        </p:nvSpPr>
        <p:spPr>
          <a:xfrm>
            <a:off x="79066" y="983071"/>
            <a:ext cx="11749870" cy="369332"/>
          </a:xfrm>
          <a:prstGeom prst="rect">
            <a:avLst/>
          </a:prstGeom>
          <a:solidFill>
            <a:schemeClr val="accent6">
              <a:lumMod val="60000"/>
              <a:lumOff val="40000"/>
            </a:schemeClr>
          </a:solid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Why</a:t>
            </a:r>
          </a:p>
        </p:txBody>
      </p:sp>
      <p:pic>
        <p:nvPicPr>
          <p:cNvPr id="65" name="Picture 64">
            <a:extLst>
              <a:ext uri="{FF2B5EF4-FFF2-40B4-BE49-F238E27FC236}">
                <a16:creationId xmlns:a16="http://schemas.microsoft.com/office/drawing/2014/main" xmlns="" id="{576FD28A-2189-4871-AD06-39FF8FB2B2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163" y="113652"/>
            <a:ext cx="1441581" cy="678551"/>
          </a:xfrm>
          <a:prstGeom prst="rect">
            <a:avLst/>
          </a:prstGeom>
        </p:spPr>
      </p:pic>
      <p:pic>
        <p:nvPicPr>
          <p:cNvPr id="66" name="Picture 2" descr="Artemis Hospitals: Best Hospital in Gurgaon, Delhi">
            <a:extLst>
              <a:ext uri="{FF2B5EF4-FFF2-40B4-BE49-F238E27FC236}">
                <a16:creationId xmlns:a16="http://schemas.microsoft.com/office/drawing/2014/main" xmlns="" id="{92D45B55-0EE3-4630-BCED-9A5D064027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8615" y="113652"/>
            <a:ext cx="2349552" cy="978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9608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4" grpId="0" animBg="1"/>
      <p:bldP spid="45" grpId="0" animBg="1"/>
      <p:bldP spid="46" grpId="0" animBg="1"/>
      <p:bldP spid="47" grpId="0" animBg="1"/>
      <p:bldP spid="48" grpId="0"/>
      <p:bldP spid="49" grpId="0"/>
      <p:bldP spid="50" grpId="0"/>
      <p:bldP spid="51" grpId="0"/>
      <p:bldP spid="52" grpId="0"/>
      <p:bldP spid="53" grpId="0"/>
      <p:bldP spid="54" grpId="0"/>
      <p:bldP spid="56" grpId="0" animBg="1"/>
      <p:bldP spid="57" grpId="0"/>
      <p:bldP spid="58" grpId="0" animBg="1"/>
      <p:bldP spid="59" grpId="0"/>
      <p:bldP spid="60" grpId="0"/>
      <p:bldP spid="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3">
            <a:extLst>
              <a:ext uri="{FF2B5EF4-FFF2-40B4-BE49-F238E27FC236}">
                <a16:creationId xmlns:a16="http://schemas.microsoft.com/office/drawing/2014/main" xmlns="" id="{5215A7B4-1703-4ADC-BCD3-66715A230DAE}"/>
              </a:ext>
            </a:extLst>
          </p:cNvPr>
          <p:cNvGrpSpPr>
            <a:grpSpLocks/>
          </p:cNvGrpSpPr>
          <p:nvPr/>
        </p:nvGrpSpPr>
        <p:grpSpPr bwMode="auto">
          <a:xfrm>
            <a:off x="1093787" y="2636838"/>
            <a:ext cx="2952750" cy="3024187"/>
            <a:chOff x="708008" y="2008595"/>
            <a:chExt cx="3254392" cy="3401605"/>
          </a:xfrm>
        </p:grpSpPr>
        <p:sp>
          <p:nvSpPr>
            <p:cNvPr id="7" name="Oval 6">
              <a:extLst>
                <a:ext uri="{FF2B5EF4-FFF2-40B4-BE49-F238E27FC236}">
                  <a16:creationId xmlns:a16="http://schemas.microsoft.com/office/drawing/2014/main" xmlns="" id="{83CA0CF7-F76A-4E5F-BBC6-28199D8E8FC8}"/>
                </a:ext>
              </a:extLst>
            </p:cNvPr>
            <p:cNvSpPr/>
            <p:nvPr/>
          </p:nvSpPr>
          <p:spPr>
            <a:xfrm>
              <a:off x="708008" y="4274546"/>
              <a:ext cx="3254392" cy="1135654"/>
            </a:xfrm>
            <a:prstGeom prst="ellipse">
              <a:avLst/>
            </a:prstGeom>
            <a:gradFill flip="none" rotWithShape="1">
              <a:gsLst>
                <a:gs pos="0">
                  <a:sysClr val="windowText" lastClr="000000">
                    <a:lumMod val="50000"/>
                    <a:lumOff val="50000"/>
                    <a:alpha val="70000"/>
                  </a:sys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31190" fontAlgn="auto">
                <a:spcBef>
                  <a:spcPts val="0"/>
                </a:spcBef>
                <a:spcAft>
                  <a:spcPts val="0"/>
                </a:spcAft>
                <a:defRPr/>
              </a:pPr>
              <a:endParaRPr lang="en-US" sz="1600" kern="0" dirty="0">
                <a:solidFill>
                  <a:sysClr val="window" lastClr="FFFFFF"/>
                </a:solidFill>
                <a:latin typeface="Times New Roman" panose="02020603050405020304" pitchFamily="18" charset="0"/>
                <a:cs typeface="Times New Roman" panose="02020603050405020304" pitchFamily="18" charset="0"/>
              </a:endParaRPr>
            </a:p>
          </p:txBody>
        </p:sp>
        <p:sp>
          <p:nvSpPr>
            <p:cNvPr id="8" name="Oval 7">
              <a:extLst>
                <a:ext uri="{FF2B5EF4-FFF2-40B4-BE49-F238E27FC236}">
                  <a16:creationId xmlns:a16="http://schemas.microsoft.com/office/drawing/2014/main" xmlns="" id="{047F1B8C-F978-4532-AEE4-5D91EDE5A42E}"/>
                </a:ext>
              </a:extLst>
            </p:cNvPr>
            <p:cNvSpPr/>
            <p:nvPr/>
          </p:nvSpPr>
          <p:spPr>
            <a:xfrm>
              <a:off x="883739" y="2008595"/>
              <a:ext cx="2926080" cy="2926080"/>
            </a:xfrm>
            <a:prstGeom prst="ellipse">
              <a:avLst/>
            </a:prstGeom>
            <a:solidFill>
              <a:schemeClr val="bg1">
                <a:lumMod val="75000"/>
              </a:schemeClr>
            </a:solidFill>
            <a:ln w="12700" cap="flat" cmpd="sng" algn="ctr">
              <a:gradFill flip="none" rotWithShape="1">
                <a:gsLst>
                  <a:gs pos="0">
                    <a:sysClr val="window" lastClr="FFFFFF">
                      <a:lumMod val="70000"/>
                    </a:sysClr>
                  </a:gs>
                  <a:gs pos="100000">
                    <a:sysClr val="window" lastClr="FFFFFF">
                      <a:lumMod val="93000"/>
                    </a:sysClr>
                  </a:gs>
                </a:gsLst>
                <a:lin ang="18900000" scaled="1"/>
                <a:tileRect/>
              </a:gradFill>
              <a:prstDash val="solid"/>
            </a:ln>
            <a:effectLst/>
          </p:spPr>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31190" fontAlgn="auto">
                <a:spcBef>
                  <a:spcPts val="0"/>
                </a:spcBef>
                <a:spcAft>
                  <a:spcPts val="0"/>
                </a:spcAft>
                <a:defRPr/>
              </a:pPr>
              <a:endParaRPr lang="en-US" sz="1600" dirty="0">
                <a:solidFill>
                  <a:sysClr val="window" lastClr="FFFFFF"/>
                </a:solidFill>
                <a:latin typeface="Times New Roman" panose="02020603050405020304" pitchFamily="18" charset="0"/>
                <a:cs typeface="Times New Roman" panose="02020603050405020304" pitchFamily="18" charset="0"/>
              </a:endParaRPr>
            </a:p>
          </p:txBody>
        </p:sp>
        <p:sp>
          <p:nvSpPr>
            <p:cNvPr id="9" name="Freeform 26">
              <a:extLst>
                <a:ext uri="{FF2B5EF4-FFF2-40B4-BE49-F238E27FC236}">
                  <a16:creationId xmlns:a16="http://schemas.microsoft.com/office/drawing/2014/main" xmlns="" id="{35D7F49F-8A7A-4CCE-B84A-81CE7B3BEAE3}"/>
                </a:ext>
              </a:extLst>
            </p:cNvPr>
            <p:cNvSpPr>
              <a:spLocks/>
            </p:cNvSpPr>
            <p:nvPr/>
          </p:nvSpPr>
          <p:spPr bwMode="auto">
            <a:xfrm>
              <a:off x="2304433" y="2027645"/>
              <a:ext cx="1409680" cy="1805940"/>
            </a:xfrm>
            <a:custGeom>
              <a:avLst/>
              <a:gdLst>
                <a:gd name="T0" fmla="*/ 0 w 1409680"/>
                <a:gd name="T1" fmla="*/ 0 h 1805940"/>
                <a:gd name="T2" fmla="*/ 1394460 w 1409680"/>
                <a:gd name="T3" fmla="*/ 1805940 h 1805940"/>
                <a:gd name="T4" fmla="*/ 0 w 1409680"/>
                <a:gd name="T5" fmla="*/ 1436370 h 1805940"/>
                <a:gd name="T6" fmla="*/ 0 w 1409680"/>
                <a:gd name="T7" fmla="*/ 0 h 1805940"/>
                <a:gd name="T8" fmla="*/ 0 60000 65536"/>
                <a:gd name="T9" fmla="*/ 0 60000 65536"/>
                <a:gd name="T10" fmla="*/ 0 60000 65536"/>
                <a:gd name="T11" fmla="*/ 0 60000 65536"/>
                <a:gd name="T12" fmla="*/ 0 w 1409680"/>
                <a:gd name="T13" fmla="*/ 0 h 1805940"/>
                <a:gd name="T14" fmla="*/ 1409680 w 1409680"/>
                <a:gd name="T15" fmla="*/ 1805940 h 1805940"/>
              </a:gdLst>
              <a:ahLst/>
              <a:cxnLst>
                <a:cxn ang="T8">
                  <a:pos x="T0" y="T1"/>
                </a:cxn>
                <a:cxn ang="T9">
                  <a:pos x="T2" y="T3"/>
                </a:cxn>
                <a:cxn ang="T10">
                  <a:pos x="T4" y="T5"/>
                </a:cxn>
                <a:cxn ang="T11">
                  <a:pos x="T6" y="T7"/>
                </a:cxn>
              </a:cxnLst>
              <a:rect l="T12" t="T13" r="T14" b="T15"/>
              <a:pathLst>
                <a:path w="1409680" h="1805940">
                  <a:moveTo>
                    <a:pt x="0" y="0"/>
                  </a:moveTo>
                  <a:cubicBezTo>
                    <a:pt x="933450" y="76200"/>
                    <a:pt x="1512570" y="1108710"/>
                    <a:pt x="1394460" y="1805940"/>
                  </a:cubicBezTo>
                  <a:lnTo>
                    <a:pt x="0" y="1436370"/>
                  </a:lnTo>
                  <a:lnTo>
                    <a:pt x="0" y="0"/>
                  </a:lnTo>
                  <a:close/>
                </a:path>
              </a:pathLst>
            </a:custGeom>
            <a:gradFill rotWithShape="1">
              <a:gsLst>
                <a:gs pos="0">
                  <a:srgbClr val="BFBFBF"/>
                </a:gs>
                <a:gs pos="100000">
                  <a:srgbClr val="F2F2F2"/>
                </a:gs>
              </a:gsLst>
              <a:lin ang="18900000" scaled="1"/>
            </a:gra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p>
              <a:endParaRPr lang="en-US">
                <a:latin typeface="Times New Roman" panose="02020603050405020304" pitchFamily="18" charset="0"/>
                <a:cs typeface="Times New Roman" panose="02020603050405020304" pitchFamily="18" charset="0"/>
              </a:endParaRPr>
            </a:p>
          </p:txBody>
        </p:sp>
        <p:sp>
          <p:nvSpPr>
            <p:cNvPr id="10" name="Freeform 27">
              <a:extLst>
                <a:ext uri="{FF2B5EF4-FFF2-40B4-BE49-F238E27FC236}">
                  <a16:creationId xmlns:a16="http://schemas.microsoft.com/office/drawing/2014/main" xmlns="" id="{DD8736A8-0E92-49D3-90F0-7D96EB199D5B}"/>
                </a:ext>
              </a:extLst>
            </p:cNvPr>
            <p:cNvSpPr>
              <a:spLocks/>
            </p:cNvSpPr>
            <p:nvPr/>
          </p:nvSpPr>
          <p:spPr bwMode="auto">
            <a:xfrm>
              <a:off x="1463861" y="2027645"/>
              <a:ext cx="848338" cy="2186940"/>
            </a:xfrm>
            <a:custGeom>
              <a:avLst/>
              <a:gdLst>
                <a:gd name="T0" fmla="*/ 848338 w 848338"/>
                <a:gd name="T1" fmla="*/ 0 h 2186940"/>
                <a:gd name="T2" fmla="*/ 6328 w 848338"/>
                <a:gd name="T3" fmla="*/ 2186940 h 2186940"/>
                <a:gd name="T4" fmla="*/ 848338 w 848338"/>
                <a:gd name="T5" fmla="*/ 1436370 h 2186940"/>
                <a:gd name="T6" fmla="*/ 848338 w 848338"/>
                <a:gd name="T7" fmla="*/ 0 h 2186940"/>
                <a:gd name="T8" fmla="*/ 0 60000 65536"/>
                <a:gd name="T9" fmla="*/ 0 60000 65536"/>
                <a:gd name="T10" fmla="*/ 0 60000 65536"/>
                <a:gd name="T11" fmla="*/ 0 60000 65536"/>
                <a:gd name="T12" fmla="*/ 0 w 848338"/>
                <a:gd name="T13" fmla="*/ 0 h 2186940"/>
                <a:gd name="T14" fmla="*/ 848338 w 848338"/>
                <a:gd name="T15" fmla="*/ 2186940 h 2186940"/>
              </a:gdLst>
              <a:ahLst/>
              <a:cxnLst>
                <a:cxn ang="T8">
                  <a:pos x="T0" y="T1"/>
                </a:cxn>
                <a:cxn ang="T9">
                  <a:pos x="T2" y="T3"/>
                </a:cxn>
                <a:cxn ang="T10">
                  <a:pos x="T4" y="T5"/>
                </a:cxn>
                <a:cxn ang="T11">
                  <a:pos x="T6" y="T7"/>
                </a:cxn>
              </a:cxnLst>
              <a:rect l="T12" t="T13" r="T14" b="T15"/>
              <a:pathLst>
                <a:path w="848338" h="2186940">
                  <a:moveTo>
                    <a:pt x="848338" y="0"/>
                  </a:moveTo>
                  <a:cubicBezTo>
                    <a:pt x="167618" y="325120"/>
                    <a:pt x="-40662" y="1469390"/>
                    <a:pt x="6328" y="2186940"/>
                  </a:cubicBezTo>
                  <a:lnTo>
                    <a:pt x="848338" y="1436370"/>
                  </a:lnTo>
                  <a:lnTo>
                    <a:pt x="848338" y="0"/>
                  </a:lnTo>
                  <a:close/>
                </a:path>
              </a:pathLst>
            </a:custGeom>
            <a:gradFill rotWithShape="1">
              <a:gsLst>
                <a:gs pos="0">
                  <a:srgbClr val="A6A6A6"/>
                </a:gs>
                <a:gs pos="100000">
                  <a:srgbClr val="F2F2F2"/>
                </a:gs>
              </a:gsLst>
              <a:lin ang="13500000" scaled="1"/>
            </a:gra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p>
              <a:endParaRPr lang="en-US">
                <a:latin typeface="Times New Roman" panose="02020603050405020304" pitchFamily="18" charset="0"/>
                <a:cs typeface="Times New Roman" panose="02020603050405020304" pitchFamily="18" charset="0"/>
              </a:endParaRPr>
            </a:p>
          </p:txBody>
        </p:sp>
        <p:sp>
          <p:nvSpPr>
            <p:cNvPr id="11" name="Freeform 28">
              <a:extLst>
                <a:ext uri="{FF2B5EF4-FFF2-40B4-BE49-F238E27FC236}">
                  <a16:creationId xmlns:a16="http://schemas.microsoft.com/office/drawing/2014/main" xmlns="" id="{240D7300-9300-4004-A4BF-65A2C9D20F86}"/>
                </a:ext>
              </a:extLst>
            </p:cNvPr>
            <p:cNvSpPr>
              <a:spLocks/>
            </p:cNvSpPr>
            <p:nvPr/>
          </p:nvSpPr>
          <p:spPr bwMode="auto">
            <a:xfrm>
              <a:off x="1470189" y="3456396"/>
              <a:ext cx="2236470" cy="897054"/>
            </a:xfrm>
            <a:custGeom>
              <a:avLst/>
              <a:gdLst>
                <a:gd name="T0" fmla="*/ 842010 w 2236470"/>
                <a:gd name="T1" fmla="*/ 0 h 897054"/>
                <a:gd name="T2" fmla="*/ 2236470 w 2236470"/>
                <a:gd name="T3" fmla="*/ 377190 h 897054"/>
                <a:gd name="T4" fmla="*/ 0 w 2236470"/>
                <a:gd name="T5" fmla="*/ 754380 h 897054"/>
                <a:gd name="T6" fmla="*/ 842010 w 2236470"/>
                <a:gd name="T7" fmla="*/ 0 h 897054"/>
                <a:gd name="T8" fmla="*/ 0 60000 65536"/>
                <a:gd name="T9" fmla="*/ 0 60000 65536"/>
                <a:gd name="T10" fmla="*/ 0 60000 65536"/>
                <a:gd name="T11" fmla="*/ 0 60000 65536"/>
                <a:gd name="T12" fmla="*/ 0 w 2236470"/>
                <a:gd name="T13" fmla="*/ 0 h 897054"/>
                <a:gd name="T14" fmla="*/ 2236470 w 2236470"/>
                <a:gd name="T15" fmla="*/ 897054 h 897054"/>
              </a:gdLst>
              <a:ahLst/>
              <a:cxnLst>
                <a:cxn ang="T8">
                  <a:pos x="T0" y="T1"/>
                </a:cxn>
                <a:cxn ang="T9">
                  <a:pos x="T2" y="T3"/>
                </a:cxn>
                <a:cxn ang="T10">
                  <a:pos x="T4" y="T5"/>
                </a:cxn>
                <a:cxn ang="T11">
                  <a:pos x="T6" y="T7"/>
                </a:cxn>
              </a:cxnLst>
              <a:rect l="T12" t="T13" r="T14" b="T15"/>
              <a:pathLst>
                <a:path w="2236470" h="897054">
                  <a:moveTo>
                    <a:pt x="842010" y="0"/>
                  </a:moveTo>
                  <a:lnTo>
                    <a:pt x="2236470" y="377190"/>
                  </a:lnTo>
                  <a:cubicBezTo>
                    <a:pt x="1849120" y="872490"/>
                    <a:pt x="863600" y="1047750"/>
                    <a:pt x="0" y="754380"/>
                  </a:cubicBezTo>
                  <a:lnTo>
                    <a:pt x="842010" y="0"/>
                  </a:lnTo>
                  <a:close/>
                </a:path>
              </a:pathLst>
            </a:custGeom>
            <a:gradFill rotWithShape="1">
              <a:gsLst>
                <a:gs pos="0">
                  <a:srgbClr val="F2F2F2"/>
                </a:gs>
                <a:gs pos="100000">
                  <a:srgbClr val="A6A6A6"/>
                </a:gs>
              </a:gsLst>
              <a:lin ang="16200000" scaled="1"/>
            </a:gra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p>
              <a:endParaRPr lang="en-US">
                <a:latin typeface="Times New Roman" panose="02020603050405020304" pitchFamily="18" charset="0"/>
                <a:cs typeface="Times New Roman" panose="02020603050405020304" pitchFamily="18" charset="0"/>
              </a:endParaRPr>
            </a:p>
          </p:txBody>
        </p:sp>
        <p:sp>
          <p:nvSpPr>
            <p:cNvPr id="12" name="Freeform 29">
              <a:extLst>
                <a:ext uri="{FF2B5EF4-FFF2-40B4-BE49-F238E27FC236}">
                  <a16:creationId xmlns:a16="http://schemas.microsoft.com/office/drawing/2014/main" xmlns="" id="{284B38CC-F108-419B-A017-1AD76DFB912F}"/>
                </a:ext>
              </a:extLst>
            </p:cNvPr>
            <p:cNvSpPr>
              <a:spLocks/>
            </p:cNvSpPr>
            <p:nvPr/>
          </p:nvSpPr>
          <p:spPr bwMode="auto">
            <a:xfrm>
              <a:off x="1606608" y="3461076"/>
              <a:ext cx="1904688" cy="747286"/>
            </a:xfrm>
            <a:custGeom>
              <a:avLst/>
              <a:gdLst>
                <a:gd name="T0" fmla="*/ 67433911 w 1562150"/>
                <a:gd name="T1" fmla="*/ 0 h 612894"/>
                <a:gd name="T2" fmla="*/ 181947047 w 1562150"/>
                <a:gd name="T3" fmla="*/ 30975593 h 612894"/>
                <a:gd name="T4" fmla="*/ 182031725 w 1562150"/>
                <a:gd name="T5" fmla="*/ 31881580 h 612894"/>
                <a:gd name="T6" fmla="*/ 5788 w 1562150"/>
                <a:gd name="T7" fmla="*/ 60739903 h 612894"/>
                <a:gd name="T8" fmla="*/ 0 w 1562150"/>
                <a:gd name="T9" fmla="*/ 60417078 h 612894"/>
                <a:gd name="T10" fmla="*/ 0 60000 65536"/>
                <a:gd name="T11" fmla="*/ 0 60000 65536"/>
                <a:gd name="T12" fmla="*/ 0 60000 65536"/>
                <a:gd name="T13" fmla="*/ 0 60000 65536"/>
                <a:gd name="T14" fmla="*/ 0 60000 65536"/>
                <a:gd name="T15" fmla="*/ 0 w 1562150"/>
                <a:gd name="T16" fmla="*/ 0 h 612894"/>
                <a:gd name="T17" fmla="*/ 1562150 w 1562150"/>
                <a:gd name="T18" fmla="*/ 612894 h 612894"/>
              </a:gdLst>
              <a:ahLst/>
              <a:cxnLst>
                <a:cxn ang="T10">
                  <a:pos x="T0" y="T1"/>
                </a:cxn>
                <a:cxn ang="T11">
                  <a:pos x="T2" y="T3"/>
                </a:cxn>
                <a:cxn ang="T12">
                  <a:pos x="T4" y="T5"/>
                </a:cxn>
                <a:cxn ang="T13">
                  <a:pos x="T6" y="T7"/>
                </a:cxn>
                <a:cxn ang="T14">
                  <a:pos x="T8" y="T9"/>
                </a:cxn>
              </a:cxnLst>
              <a:rect l="T15" t="T16" r="T17" b="T18"/>
              <a:pathLst>
                <a:path w="1562150" h="612894">
                  <a:moveTo>
                    <a:pt x="578700" y="0"/>
                  </a:moveTo>
                  <a:lnTo>
                    <a:pt x="1561425" y="265819"/>
                  </a:lnTo>
                  <a:cubicBezTo>
                    <a:pt x="1561928" y="268398"/>
                    <a:pt x="1562041" y="270995"/>
                    <a:pt x="1562150" y="273594"/>
                  </a:cubicBezTo>
                  <a:cubicBezTo>
                    <a:pt x="1129080" y="668564"/>
                    <a:pt x="482650" y="671104"/>
                    <a:pt x="50" y="521244"/>
                  </a:cubicBezTo>
                  <a:lnTo>
                    <a:pt x="0" y="518473"/>
                  </a:lnTo>
                  <a:lnTo>
                    <a:pt x="578700" y="0"/>
                  </a:lnTo>
                  <a:close/>
                </a:path>
              </a:pathLst>
            </a:custGeom>
            <a:gradFill rotWithShape="1">
              <a:gsLst>
                <a:gs pos="0">
                  <a:srgbClr val="960000"/>
                </a:gs>
                <a:gs pos="100000">
                  <a:srgbClr val="F33939"/>
                </a:gs>
              </a:gsLst>
              <a:lin ang="5400000" scaled="1"/>
            </a:gra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p>
              <a:endParaRPr lang="en-US">
                <a:latin typeface="Times New Roman" panose="02020603050405020304" pitchFamily="18" charset="0"/>
                <a:cs typeface="Times New Roman" panose="02020603050405020304" pitchFamily="18" charset="0"/>
              </a:endParaRPr>
            </a:p>
          </p:txBody>
        </p:sp>
        <p:sp>
          <p:nvSpPr>
            <p:cNvPr id="13" name="Freeform 30">
              <a:extLst>
                <a:ext uri="{FF2B5EF4-FFF2-40B4-BE49-F238E27FC236}">
                  <a16:creationId xmlns:a16="http://schemas.microsoft.com/office/drawing/2014/main" xmlns="" id="{D810D069-A96A-4903-90D5-4B3FCD67F3B3}"/>
                </a:ext>
              </a:extLst>
            </p:cNvPr>
            <p:cNvSpPr>
              <a:spLocks/>
            </p:cNvSpPr>
            <p:nvPr/>
          </p:nvSpPr>
          <p:spPr bwMode="auto">
            <a:xfrm>
              <a:off x="1604582" y="2219861"/>
              <a:ext cx="707619" cy="1877354"/>
            </a:xfrm>
            <a:custGeom>
              <a:avLst/>
              <a:gdLst>
                <a:gd name="T0" fmla="*/ 99958830 w 580361"/>
                <a:gd name="T1" fmla="*/ 0 h 1539731"/>
                <a:gd name="T2" fmla="*/ 100537401 w 580361"/>
                <a:gd name="T3" fmla="*/ 196209 h 1539731"/>
                <a:gd name="T4" fmla="*/ 100537401 w 580361"/>
                <a:gd name="T5" fmla="*/ 177670961 h 1539731"/>
                <a:gd name="T6" fmla="*/ 625514 w 580361"/>
                <a:gd name="T7" fmla="*/ 266732957 h 1539731"/>
                <a:gd name="T8" fmla="*/ 296376 w 580361"/>
                <a:gd name="T9" fmla="*/ 266647708 h 1539731"/>
                <a:gd name="T10" fmla="*/ 99958830 w 580361"/>
                <a:gd name="T11" fmla="*/ 0 h 1539731"/>
                <a:gd name="T12" fmla="*/ 0 60000 65536"/>
                <a:gd name="T13" fmla="*/ 0 60000 65536"/>
                <a:gd name="T14" fmla="*/ 0 60000 65536"/>
                <a:gd name="T15" fmla="*/ 0 60000 65536"/>
                <a:gd name="T16" fmla="*/ 0 60000 65536"/>
                <a:gd name="T17" fmla="*/ 0 60000 65536"/>
                <a:gd name="T18" fmla="*/ 0 w 580361"/>
                <a:gd name="T19" fmla="*/ 0 h 1539731"/>
                <a:gd name="T20" fmla="*/ 580361 w 580361"/>
                <a:gd name="T21" fmla="*/ 1539731 h 1539731"/>
              </a:gdLst>
              <a:ahLst/>
              <a:cxnLst>
                <a:cxn ang="T12">
                  <a:pos x="T0" y="T1"/>
                </a:cxn>
                <a:cxn ang="T13">
                  <a:pos x="T2" y="T3"/>
                </a:cxn>
                <a:cxn ang="T14">
                  <a:pos x="T4" y="T5"/>
                </a:cxn>
                <a:cxn ang="T15">
                  <a:pos x="T6" y="T7"/>
                </a:cxn>
                <a:cxn ang="T16">
                  <a:pos x="T8" y="T9"/>
                </a:cxn>
                <a:cxn ang="T17">
                  <a:pos x="T10" y="T11"/>
                </a:cxn>
              </a:cxnLst>
              <a:rect l="T18" t="T19" r="T20" b="T21"/>
              <a:pathLst>
                <a:path w="580361" h="1539731">
                  <a:moveTo>
                    <a:pt x="577021" y="0"/>
                  </a:moveTo>
                  <a:lnTo>
                    <a:pt x="580361" y="1133"/>
                  </a:lnTo>
                  <a:lnTo>
                    <a:pt x="580361" y="1025615"/>
                  </a:lnTo>
                  <a:lnTo>
                    <a:pt x="3611" y="1539731"/>
                  </a:lnTo>
                  <a:cubicBezTo>
                    <a:pt x="2959" y="1539627"/>
                    <a:pt x="2335" y="1539434"/>
                    <a:pt x="1711" y="1539240"/>
                  </a:cubicBezTo>
                  <a:cubicBezTo>
                    <a:pt x="-18609" y="863600"/>
                    <a:pt x="140141" y="400050"/>
                    <a:pt x="577021" y="0"/>
                  </a:cubicBezTo>
                  <a:close/>
                </a:path>
              </a:pathLst>
            </a:custGeom>
            <a:gradFill rotWithShape="1">
              <a:gsLst>
                <a:gs pos="0">
                  <a:srgbClr val="960000"/>
                </a:gs>
                <a:gs pos="100000">
                  <a:srgbClr val="F33939"/>
                </a:gs>
              </a:gsLst>
              <a:lin ang="13500000" scaled="1"/>
            </a:gra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p>
              <a:endParaRPr lang="en-US">
                <a:latin typeface="Times New Roman" panose="02020603050405020304" pitchFamily="18" charset="0"/>
                <a:cs typeface="Times New Roman" panose="02020603050405020304" pitchFamily="18" charset="0"/>
              </a:endParaRPr>
            </a:p>
          </p:txBody>
        </p:sp>
        <p:sp>
          <p:nvSpPr>
            <p:cNvPr id="14" name="Freeform 31">
              <a:extLst>
                <a:ext uri="{FF2B5EF4-FFF2-40B4-BE49-F238E27FC236}">
                  <a16:creationId xmlns:a16="http://schemas.microsoft.com/office/drawing/2014/main" xmlns="" id="{2997A5AE-C687-4D02-94EB-F2E0BF9530EA}"/>
                </a:ext>
              </a:extLst>
            </p:cNvPr>
            <p:cNvSpPr>
              <a:spLocks/>
            </p:cNvSpPr>
            <p:nvPr/>
          </p:nvSpPr>
          <p:spPr bwMode="auto">
            <a:xfrm>
              <a:off x="2302733" y="2219861"/>
              <a:ext cx="1208181" cy="1570707"/>
            </a:xfrm>
            <a:custGeom>
              <a:avLst/>
              <a:gdLst>
                <a:gd name="T0" fmla="*/ 515757 w 990903"/>
                <a:gd name="T1" fmla="*/ 0 h 1288231"/>
                <a:gd name="T2" fmla="*/ 115465045 w 990903"/>
                <a:gd name="T3" fmla="*/ 150115358 h 1288231"/>
                <a:gd name="T4" fmla="*/ 0 w 990903"/>
                <a:gd name="T5" fmla="*/ 119513344 h 1288231"/>
                <a:gd name="T6" fmla="*/ 0 w 990903"/>
                <a:gd name="T7" fmla="*/ 541564 h 1288231"/>
                <a:gd name="T8" fmla="*/ 515757 w 990903"/>
                <a:gd name="T9" fmla="*/ 0 h 1288231"/>
                <a:gd name="T10" fmla="*/ 0 60000 65536"/>
                <a:gd name="T11" fmla="*/ 0 60000 65536"/>
                <a:gd name="T12" fmla="*/ 0 60000 65536"/>
                <a:gd name="T13" fmla="*/ 0 60000 65536"/>
                <a:gd name="T14" fmla="*/ 0 60000 65536"/>
                <a:gd name="T15" fmla="*/ 0 w 990903"/>
                <a:gd name="T16" fmla="*/ 0 h 1288231"/>
                <a:gd name="T17" fmla="*/ 990903 w 990903"/>
                <a:gd name="T18" fmla="*/ 1288231 h 1288231"/>
              </a:gdLst>
              <a:ahLst/>
              <a:cxnLst>
                <a:cxn ang="T10">
                  <a:pos x="T0" y="T1"/>
                </a:cxn>
                <a:cxn ang="T11">
                  <a:pos x="T2" y="T3"/>
                </a:cxn>
                <a:cxn ang="T12">
                  <a:pos x="T4" y="T5"/>
                </a:cxn>
                <a:cxn ang="T13">
                  <a:pos x="T6" y="T7"/>
                </a:cxn>
                <a:cxn ang="T14">
                  <a:pos x="T8" y="T9"/>
                </a:cxn>
              </a:cxnLst>
              <a:rect l="T15" t="T16" r="T17" b="T18"/>
              <a:pathLst>
                <a:path w="990903" h="1288231">
                  <a:moveTo>
                    <a:pt x="4426" y="0"/>
                  </a:moveTo>
                  <a:cubicBezTo>
                    <a:pt x="724379" y="216746"/>
                    <a:pt x="966143" y="714334"/>
                    <a:pt x="990903" y="1288231"/>
                  </a:cubicBezTo>
                  <a:lnTo>
                    <a:pt x="0" y="1025615"/>
                  </a:lnTo>
                  <a:lnTo>
                    <a:pt x="0" y="4648"/>
                  </a:lnTo>
                  <a:cubicBezTo>
                    <a:pt x="1379" y="3005"/>
                    <a:pt x="2901" y="1503"/>
                    <a:pt x="4426" y="0"/>
                  </a:cubicBezTo>
                  <a:close/>
                </a:path>
              </a:pathLst>
            </a:custGeom>
            <a:gradFill rotWithShape="1">
              <a:gsLst>
                <a:gs pos="0">
                  <a:srgbClr val="960000"/>
                </a:gs>
                <a:gs pos="71001">
                  <a:srgbClr val="F33939"/>
                </a:gs>
                <a:gs pos="100000">
                  <a:srgbClr val="F33939"/>
                </a:gs>
              </a:gsLst>
              <a:lin ang="18900000" scaled="1"/>
            </a:gra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p>
              <a:endParaRPr lang="en-US">
                <a:latin typeface="Times New Roman" panose="02020603050405020304" pitchFamily="18" charset="0"/>
                <a:cs typeface="Times New Roman" panose="02020603050405020304" pitchFamily="18" charset="0"/>
              </a:endParaRPr>
            </a:p>
          </p:txBody>
        </p:sp>
        <p:sp>
          <p:nvSpPr>
            <p:cNvPr id="15" name="Freeform 32">
              <a:extLst>
                <a:ext uri="{FF2B5EF4-FFF2-40B4-BE49-F238E27FC236}">
                  <a16:creationId xmlns:a16="http://schemas.microsoft.com/office/drawing/2014/main" xmlns="" id="{FF60968C-C010-4DFA-849C-F4840C54FFF0}"/>
                </a:ext>
              </a:extLst>
            </p:cNvPr>
            <p:cNvSpPr>
              <a:spLocks/>
            </p:cNvSpPr>
            <p:nvPr/>
          </p:nvSpPr>
          <p:spPr bwMode="auto">
            <a:xfrm>
              <a:off x="1798849" y="3456397"/>
              <a:ext cx="1390883" cy="553248"/>
            </a:xfrm>
            <a:custGeom>
              <a:avLst/>
              <a:gdLst>
                <a:gd name="T0" fmla="*/ 35651 w 1562150"/>
                <a:gd name="T1" fmla="*/ 0 h 612894"/>
                <a:gd name="T2" fmla="*/ 96194 w 1562150"/>
                <a:gd name="T3" fmla="*/ 22773 h 612894"/>
                <a:gd name="T4" fmla="*/ 96239 w 1562150"/>
                <a:gd name="T5" fmla="*/ 23439 h 612894"/>
                <a:gd name="T6" fmla="*/ 4 w 1562150"/>
                <a:gd name="T7" fmla="*/ 44655 h 612894"/>
                <a:gd name="T8" fmla="*/ 0 w 1562150"/>
                <a:gd name="T9" fmla="*/ 44417 h 612894"/>
                <a:gd name="T10" fmla="*/ 0 60000 65536"/>
                <a:gd name="T11" fmla="*/ 0 60000 65536"/>
                <a:gd name="T12" fmla="*/ 0 60000 65536"/>
                <a:gd name="T13" fmla="*/ 0 60000 65536"/>
                <a:gd name="T14" fmla="*/ 0 60000 65536"/>
                <a:gd name="T15" fmla="*/ 0 w 1562150"/>
                <a:gd name="T16" fmla="*/ 0 h 612894"/>
                <a:gd name="T17" fmla="*/ 1562150 w 1562150"/>
                <a:gd name="T18" fmla="*/ 612894 h 612894"/>
              </a:gdLst>
              <a:ahLst/>
              <a:cxnLst>
                <a:cxn ang="T10">
                  <a:pos x="T0" y="T1"/>
                </a:cxn>
                <a:cxn ang="T11">
                  <a:pos x="T2" y="T3"/>
                </a:cxn>
                <a:cxn ang="T12">
                  <a:pos x="T4" y="T5"/>
                </a:cxn>
                <a:cxn ang="T13">
                  <a:pos x="T6" y="T7"/>
                </a:cxn>
                <a:cxn ang="T14">
                  <a:pos x="T8" y="T9"/>
                </a:cxn>
              </a:cxnLst>
              <a:rect l="T15" t="T16" r="T17" b="T18"/>
              <a:pathLst>
                <a:path w="1562150" h="612894">
                  <a:moveTo>
                    <a:pt x="578700" y="0"/>
                  </a:moveTo>
                  <a:lnTo>
                    <a:pt x="1561425" y="265819"/>
                  </a:lnTo>
                  <a:cubicBezTo>
                    <a:pt x="1561928" y="268398"/>
                    <a:pt x="1562041" y="270995"/>
                    <a:pt x="1562150" y="273594"/>
                  </a:cubicBezTo>
                  <a:cubicBezTo>
                    <a:pt x="1129080" y="668564"/>
                    <a:pt x="482650" y="671104"/>
                    <a:pt x="50" y="521244"/>
                  </a:cubicBezTo>
                  <a:lnTo>
                    <a:pt x="0" y="518473"/>
                  </a:lnTo>
                  <a:lnTo>
                    <a:pt x="578700" y="0"/>
                  </a:lnTo>
                  <a:close/>
                </a:path>
              </a:pathLst>
            </a:custGeom>
            <a:gradFill rotWithShape="1">
              <a:gsLst>
                <a:gs pos="0">
                  <a:srgbClr val="418D0D"/>
                </a:gs>
                <a:gs pos="100000">
                  <a:srgbClr val="8AD943"/>
                </a:gs>
              </a:gsLst>
              <a:lin ang="5400000" scaled="1"/>
            </a:gra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p>
              <a:endParaRPr lang="en-US">
                <a:latin typeface="Times New Roman" panose="02020603050405020304" pitchFamily="18" charset="0"/>
                <a:cs typeface="Times New Roman" panose="02020603050405020304" pitchFamily="18" charset="0"/>
              </a:endParaRPr>
            </a:p>
          </p:txBody>
        </p:sp>
        <p:sp>
          <p:nvSpPr>
            <p:cNvPr id="16" name="Freeform 33">
              <a:extLst>
                <a:ext uri="{FF2B5EF4-FFF2-40B4-BE49-F238E27FC236}">
                  <a16:creationId xmlns:a16="http://schemas.microsoft.com/office/drawing/2014/main" xmlns="" id="{BCA1A9C1-F78A-4E71-887A-752EF2A5019B}"/>
                </a:ext>
              </a:extLst>
            </p:cNvPr>
            <p:cNvSpPr>
              <a:spLocks/>
            </p:cNvSpPr>
            <p:nvPr/>
          </p:nvSpPr>
          <p:spPr bwMode="auto">
            <a:xfrm>
              <a:off x="1797369" y="2557558"/>
              <a:ext cx="516733" cy="1370922"/>
            </a:xfrm>
            <a:custGeom>
              <a:avLst/>
              <a:gdLst>
                <a:gd name="T0" fmla="*/ 28182 w 580361"/>
                <a:gd name="T1" fmla="*/ 0 h 1539731"/>
                <a:gd name="T2" fmla="*/ 28344 w 580361"/>
                <a:gd name="T3" fmla="*/ 54 h 1539731"/>
                <a:gd name="T4" fmla="*/ 28344 w 580361"/>
                <a:gd name="T5" fmla="*/ 50090 h 1539731"/>
                <a:gd name="T6" fmla="*/ 176 w 580361"/>
                <a:gd name="T7" fmla="*/ 75198 h 1539731"/>
                <a:gd name="T8" fmla="*/ 84 w 580361"/>
                <a:gd name="T9" fmla="*/ 75174 h 1539731"/>
                <a:gd name="T10" fmla="*/ 28182 w 580361"/>
                <a:gd name="T11" fmla="*/ 0 h 1539731"/>
                <a:gd name="T12" fmla="*/ 0 60000 65536"/>
                <a:gd name="T13" fmla="*/ 0 60000 65536"/>
                <a:gd name="T14" fmla="*/ 0 60000 65536"/>
                <a:gd name="T15" fmla="*/ 0 60000 65536"/>
                <a:gd name="T16" fmla="*/ 0 60000 65536"/>
                <a:gd name="T17" fmla="*/ 0 60000 65536"/>
                <a:gd name="T18" fmla="*/ 0 w 580361"/>
                <a:gd name="T19" fmla="*/ 0 h 1539731"/>
                <a:gd name="T20" fmla="*/ 580361 w 580361"/>
                <a:gd name="T21" fmla="*/ 1539731 h 1539731"/>
              </a:gdLst>
              <a:ahLst/>
              <a:cxnLst>
                <a:cxn ang="T12">
                  <a:pos x="T0" y="T1"/>
                </a:cxn>
                <a:cxn ang="T13">
                  <a:pos x="T2" y="T3"/>
                </a:cxn>
                <a:cxn ang="T14">
                  <a:pos x="T4" y="T5"/>
                </a:cxn>
                <a:cxn ang="T15">
                  <a:pos x="T6" y="T7"/>
                </a:cxn>
                <a:cxn ang="T16">
                  <a:pos x="T8" y="T9"/>
                </a:cxn>
                <a:cxn ang="T17">
                  <a:pos x="T10" y="T11"/>
                </a:cxn>
              </a:cxnLst>
              <a:rect l="T18" t="T19" r="T20" b="T21"/>
              <a:pathLst>
                <a:path w="580361" h="1539731">
                  <a:moveTo>
                    <a:pt x="577021" y="0"/>
                  </a:moveTo>
                  <a:lnTo>
                    <a:pt x="580361" y="1133"/>
                  </a:lnTo>
                  <a:lnTo>
                    <a:pt x="580361" y="1025615"/>
                  </a:lnTo>
                  <a:lnTo>
                    <a:pt x="3611" y="1539731"/>
                  </a:lnTo>
                  <a:cubicBezTo>
                    <a:pt x="2959" y="1539627"/>
                    <a:pt x="2335" y="1539434"/>
                    <a:pt x="1711" y="1539240"/>
                  </a:cubicBezTo>
                  <a:cubicBezTo>
                    <a:pt x="-18609" y="863600"/>
                    <a:pt x="140141" y="400050"/>
                    <a:pt x="577021" y="0"/>
                  </a:cubicBezTo>
                  <a:close/>
                </a:path>
              </a:pathLst>
            </a:custGeom>
            <a:gradFill rotWithShape="1">
              <a:gsLst>
                <a:gs pos="0">
                  <a:srgbClr val="418D0D"/>
                </a:gs>
                <a:gs pos="100000">
                  <a:srgbClr val="8AD943"/>
                </a:gs>
              </a:gsLst>
              <a:lin ang="13500000" scaled="1"/>
            </a:gra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p>
              <a:endParaRPr lang="en-US">
                <a:latin typeface="Times New Roman" panose="02020603050405020304" pitchFamily="18" charset="0"/>
                <a:cs typeface="Times New Roman" panose="02020603050405020304" pitchFamily="18" charset="0"/>
              </a:endParaRPr>
            </a:p>
          </p:txBody>
        </p:sp>
        <p:sp>
          <p:nvSpPr>
            <p:cNvPr id="17" name="Freeform 34">
              <a:extLst>
                <a:ext uri="{FF2B5EF4-FFF2-40B4-BE49-F238E27FC236}">
                  <a16:creationId xmlns:a16="http://schemas.microsoft.com/office/drawing/2014/main" xmlns="" id="{E1877172-5DDC-419A-8340-5931198C7162}"/>
                </a:ext>
              </a:extLst>
            </p:cNvPr>
            <p:cNvSpPr>
              <a:spLocks/>
            </p:cNvSpPr>
            <p:nvPr/>
          </p:nvSpPr>
          <p:spPr bwMode="auto">
            <a:xfrm>
              <a:off x="2307188" y="2557558"/>
              <a:ext cx="882265" cy="1146995"/>
            </a:xfrm>
            <a:custGeom>
              <a:avLst/>
              <a:gdLst>
                <a:gd name="T0" fmla="*/ 272 w 990903"/>
                <a:gd name="T1" fmla="*/ 0 h 1288231"/>
                <a:gd name="T2" fmla="*/ 61046 w 990903"/>
                <a:gd name="T3" fmla="*/ 79364 h 1288231"/>
                <a:gd name="T4" fmla="*/ 0 w 990903"/>
                <a:gd name="T5" fmla="*/ 63185 h 1288231"/>
                <a:gd name="T6" fmla="*/ 0 w 990903"/>
                <a:gd name="T7" fmla="*/ 286 h 1288231"/>
                <a:gd name="T8" fmla="*/ 272 w 990903"/>
                <a:gd name="T9" fmla="*/ 0 h 1288231"/>
                <a:gd name="T10" fmla="*/ 0 60000 65536"/>
                <a:gd name="T11" fmla="*/ 0 60000 65536"/>
                <a:gd name="T12" fmla="*/ 0 60000 65536"/>
                <a:gd name="T13" fmla="*/ 0 60000 65536"/>
                <a:gd name="T14" fmla="*/ 0 60000 65536"/>
                <a:gd name="T15" fmla="*/ 0 w 990903"/>
                <a:gd name="T16" fmla="*/ 0 h 1288231"/>
                <a:gd name="T17" fmla="*/ 990903 w 990903"/>
                <a:gd name="T18" fmla="*/ 1288231 h 1288231"/>
              </a:gdLst>
              <a:ahLst/>
              <a:cxnLst>
                <a:cxn ang="T10">
                  <a:pos x="T0" y="T1"/>
                </a:cxn>
                <a:cxn ang="T11">
                  <a:pos x="T2" y="T3"/>
                </a:cxn>
                <a:cxn ang="T12">
                  <a:pos x="T4" y="T5"/>
                </a:cxn>
                <a:cxn ang="T13">
                  <a:pos x="T6" y="T7"/>
                </a:cxn>
                <a:cxn ang="T14">
                  <a:pos x="T8" y="T9"/>
                </a:cxn>
              </a:cxnLst>
              <a:rect l="T15" t="T16" r="T17" b="T18"/>
              <a:pathLst>
                <a:path w="990903" h="1288231">
                  <a:moveTo>
                    <a:pt x="4426" y="0"/>
                  </a:moveTo>
                  <a:cubicBezTo>
                    <a:pt x="724379" y="216746"/>
                    <a:pt x="966143" y="714334"/>
                    <a:pt x="990903" y="1288231"/>
                  </a:cubicBezTo>
                  <a:lnTo>
                    <a:pt x="0" y="1025615"/>
                  </a:lnTo>
                  <a:lnTo>
                    <a:pt x="0" y="4648"/>
                  </a:lnTo>
                  <a:cubicBezTo>
                    <a:pt x="1379" y="3005"/>
                    <a:pt x="2901" y="1503"/>
                    <a:pt x="4426" y="0"/>
                  </a:cubicBezTo>
                  <a:close/>
                </a:path>
              </a:pathLst>
            </a:custGeom>
            <a:gradFill rotWithShape="1">
              <a:gsLst>
                <a:gs pos="0">
                  <a:srgbClr val="418D0D"/>
                </a:gs>
                <a:gs pos="100000">
                  <a:srgbClr val="8AD943"/>
                </a:gs>
              </a:gsLst>
              <a:lin ang="18900000" scaled="1"/>
            </a:gra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p>
              <a:endParaRPr lang="en-US">
                <a:latin typeface="Times New Roman" panose="02020603050405020304" pitchFamily="18" charset="0"/>
                <a:cs typeface="Times New Roman" panose="02020603050405020304" pitchFamily="18" charset="0"/>
              </a:endParaRPr>
            </a:p>
          </p:txBody>
        </p:sp>
        <p:sp>
          <p:nvSpPr>
            <p:cNvPr id="18" name="Freeform 49">
              <a:extLst>
                <a:ext uri="{FF2B5EF4-FFF2-40B4-BE49-F238E27FC236}">
                  <a16:creationId xmlns:a16="http://schemas.microsoft.com/office/drawing/2014/main" xmlns="" id="{98046AF9-6A5E-4C50-A315-125C6939DF78}"/>
                </a:ext>
              </a:extLst>
            </p:cNvPr>
            <p:cNvSpPr/>
            <p:nvPr/>
          </p:nvSpPr>
          <p:spPr>
            <a:xfrm>
              <a:off x="2024781" y="2954020"/>
              <a:ext cx="816627" cy="811120"/>
            </a:xfrm>
            <a:custGeom>
              <a:avLst/>
              <a:gdLst>
                <a:gd name="connsiteX0" fmla="*/ 381000 w 1051560"/>
                <a:gd name="connsiteY0" fmla="*/ 0 h 1013460"/>
                <a:gd name="connsiteX1" fmla="*/ 1051560 w 1051560"/>
                <a:gd name="connsiteY1" fmla="*/ 861060 h 1013460"/>
                <a:gd name="connsiteX2" fmla="*/ 0 w 1051560"/>
                <a:gd name="connsiteY2" fmla="*/ 1013460 h 1013460"/>
                <a:gd name="connsiteX3" fmla="*/ 381000 w 1051560"/>
                <a:gd name="connsiteY3" fmla="*/ 0 h 1013460"/>
                <a:gd name="connsiteX0" fmla="*/ 381000 w 1051560"/>
                <a:gd name="connsiteY0" fmla="*/ 0 h 1013460"/>
                <a:gd name="connsiteX1" fmla="*/ 1051560 w 1051560"/>
                <a:gd name="connsiteY1" fmla="*/ 861060 h 1013460"/>
                <a:gd name="connsiteX2" fmla="*/ 0 w 1051560"/>
                <a:gd name="connsiteY2" fmla="*/ 1013460 h 1013460"/>
                <a:gd name="connsiteX3" fmla="*/ 381000 w 1051560"/>
                <a:gd name="connsiteY3" fmla="*/ 0 h 1013460"/>
                <a:gd name="connsiteX0" fmla="*/ 381000 w 1051560"/>
                <a:gd name="connsiteY0" fmla="*/ 0 h 1013460"/>
                <a:gd name="connsiteX1" fmla="*/ 1051560 w 1051560"/>
                <a:gd name="connsiteY1" fmla="*/ 861060 h 1013460"/>
                <a:gd name="connsiteX2" fmla="*/ 0 w 1051560"/>
                <a:gd name="connsiteY2" fmla="*/ 1013460 h 1013460"/>
                <a:gd name="connsiteX3" fmla="*/ 381000 w 1051560"/>
                <a:gd name="connsiteY3" fmla="*/ 0 h 1013460"/>
                <a:gd name="connsiteX0" fmla="*/ 381000 w 1051560"/>
                <a:gd name="connsiteY0" fmla="*/ 0 h 1013460"/>
                <a:gd name="connsiteX1" fmla="*/ 1051560 w 1051560"/>
                <a:gd name="connsiteY1" fmla="*/ 861060 h 1013460"/>
                <a:gd name="connsiteX2" fmla="*/ 0 w 1051560"/>
                <a:gd name="connsiteY2" fmla="*/ 1013460 h 1013460"/>
                <a:gd name="connsiteX3" fmla="*/ 381000 w 1051560"/>
                <a:gd name="connsiteY3" fmla="*/ 0 h 1013460"/>
                <a:gd name="connsiteX0" fmla="*/ 381000 w 1051560"/>
                <a:gd name="connsiteY0" fmla="*/ 0 h 1013460"/>
                <a:gd name="connsiteX1" fmla="*/ 1051560 w 1051560"/>
                <a:gd name="connsiteY1" fmla="*/ 861060 h 1013460"/>
                <a:gd name="connsiteX2" fmla="*/ 0 w 1051560"/>
                <a:gd name="connsiteY2" fmla="*/ 1013460 h 1013460"/>
                <a:gd name="connsiteX3" fmla="*/ 381000 w 1051560"/>
                <a:gd name="connsiteY3" fmla="*/ 0 h 1013460"/>
                <a:gd name="connsiteX0" fmla="*/ 381000 w 1051560"/>
                <a:gd name="connsiteY0" fmla="*/ 0 h 1013460"/>
                <a:gd name="connsiteX1" fmla="*/ 1051560 w 1051560"/>
                <a:gd name="connsiteY1" fmla="*/ 861060 h 1013460"/>
                <a:gd name="connsiteX2" fmla="*/ 0 w 1051560"/>
                <a:gd name="connsiteY2" fmla="*/ 1013460 h 1013460"/>
                <a:gd name="connsiteX3" fmla="*/ 381000 w 1051560"/>
                <a:gd name="connsiteY3" fmla="*/ 0 h 1013460"/>
                <a:gd name="connsiteX0" fmla="*/ 381000 w 1051560"/>
                <a:gd name="connsiteY0" fmla="*/ 0 h 1058469"/>
                <a:gd name="connsiteX1" fmla="*/ 1051560 w 1051560"/>
                <a:gd name="connsiteY1" fmla="*/ 861060 h 1058469"/>
                <a:gd name="connsiteX2" fmla="*/ 0 w 1051560"/>
                <a:gd name="connsiteY2" fmla="*/ 1013460 h 1058469"/>
                <a:gd name="connsiteX3" fmla="*/ 381000 w 1051560"/>
                <a:gd name="connsiteY3" fmla="*/ 0 h 1058469"/>
                <a:gd name="connsiteX0" fmla="*/ 381000 w 1051560"/>
                <a:gd name="connsiteY0" fmla="*/ 0 h 1076081"/>
                <a:gd name="connsiteX1" fmla="*/ 1051560 w 1051560"/>
                <a:gd name="connsiteY1" fmla="*/ 861060 h 1076081"/>
                <a:gd name="connsiteX2" fmla="*/ 0 w 1051560"/>
                <a:gd name="connsiteY2" fmla="*/ 1013460 h 1076081"/>
                <a:gd name="connsiteX3" fmla="*/ 381000 w 1051560"/>
                <a:gd name="connsiteY3" fmla="*/ 0 h 1076081"/>
                <a:gd name="connsiteX0" fmla="*/ 381000 w 1051560"/>
                <a:gd name="connsiteY0" fmla="*/ 0 h 1062633"/>
                <a:gd name="connsiteX1" fmla="*/ 1051560 w 1051560"/>
                <a:gd name="connsiteY1" fmla="*/ 861060 h 1062633"/>
                <a:gd name="connsiteX2" fmla="*/ 0 w 1051560"/>
                <a:gd name="connsiteY2" fmla="*/ 1013460 h 1062633"/>
                <a:gd name="connsiteX3" fmla="*/ 381000 w 1051560"/>
                <a:gd name="connsiteY3" fmla="*/ 0 h 1062633"/>
              </a:gdLst>
              <a:ahLst/>
              <a:cxnLst>
                <a:cxn ang="0">
                  <a:pos x="connsiteX0" y="connsiteY0"/>
                </a:cxn>
                <a:cxn ang="0">
                  <a:pos x="connsiteX1" y="connsiteY1"/>
                </a:cxn>
                <a:cxn ang="0">
                  <a:pos x="connsiteX2" y="connsiteY2"/>
                </a:cxn>
                <a:cxn ang="0">
                  <a:pos x="connsiteX3" y="connsiteY3"/>
                </a:cxn>
              </a:cxnLst>
              <a:rect l="l" t="t" r="r" b="b"/>
              <a:pathLst>
                <a:path w="1051560" h="1062633">
                  <a:moveTo>
                    <a:pt x="381000" y="0"/>
                  </a:moveTo>
                  <a:cubicBezTo>
                    <a:pt x="848360" y="154940"/>
                    <a:pt x="1033780" y="500380"/>
                    <a:pt x="1051560" y="861060"/>
                  </a:cubicBezTo>
                  <a:cubicBezTo>
                    <a:pt x="840740" y="1028700"/>
                    <a:pt x="406400" y="1127760"/>
                    <a:pt x="0" y="1013460"/>
                  </a:cubicBezTo>
                  <a:cubicBezTo>
                    <a:pt x="0" y="693420"/>
                    <a:pt x="71120" y="251460"/>
                    <a:pt x="381000" y="0"/>
                  </a:cubicBezTo>
                  <a:close/>
                </a:path>
              </a:pathLst>
            </a:custGeom>
            <a:gradFill flip="none" rotWithShape="1">
              <a:gsLst>
                <a:gs pos="0">
                  <a:srgbClr val="0070C0"/>
                </a:gs>
                <a:gs pos="100000">
                  <a:srgbClr val="002060"/>
                </a:gs>
              </a:gsLst>
              <a:path path="circle">
                <a:fillToRect l="50000" t="50000" r="50000" b="50000"/>
              </a:path>
              <a:tileRect/>
            </a:gradFill>
            <a:ln w="9525" cap="flat" cmpd="sng" algn="ctr">
              <a:solidFill>
                <a:srgbClr val="002060"/>
              </a:solidFill>
              <a:prstDash val="solid"/>
            </a:ln>
            <a:effectLst>
              <a:outerShdw blurRad="190500" sx="102000" sy="102000" algn="ctr" rotWithShape="0">
                <a:prstClr val="black">
                  <a:alpha val="30000"/>
                </a:prstClr>
              </a:outerShdw>
            </a:effectLst>
          </p:spPr>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31190" fontAlgn="auto">
                <a:spcBef>
                  <a:spcPts val="0"/>
                </a:spcBef>
                <a:spcAft>
                  <a:spcPts val="0"/>
                </a:spcAft>
                <a:defRPr/>
              </a:pPr>
              <a:endParaRPr lang="en-US" sz="1600" dirty="0">
                <a:solidFill>
                  <a:sysClr val="window" lastClr="FFFFFF"/>
                </a:solidFill>
                <a:latin typeface="Times New Roman" panose="02020603050405020304" pitchFamily="18" charset="0"/>
                <a:cs typeface="Times New Roman" panose="02020603050405020304" pitchFamily="18" charset="0"/>
              </a:endParaRPr>
            </a:p>
          </p:txBody>
        </p:sp>
      </p:grpSp>
      <p:grpSp>
        <p:nvGrpSpPr>
          <p:cNvPr id="19" name="Group 4">
            <a:extLst>
              <a:ext uri="{FF2B5EF4-FFF2-40B4-BE49-F238E27FC236}">
                <a16:creationId xmlns:a16="http://schemas.microsoft.com/office/drawing/2014/main" xmlns="" id="{B685447C-5A8C-42C4-A72B-3FFC8D57B2D2}"/>
              </a:ext>
            </a:extLst>
          </p:cNvPr>
          <p:cNvGrpSpPr>
            <a:grpSpLocks/>
          </p:cNvGrpSpPr>
          <p:nvPr/>
        </p:nvGrpSpPr>
        <p:grpSpPr bwMode="auto">
          <a:xfrm>
            <a:off x="4765674" y="4540534"/>
            <a:ext cx="692150" cy="671513"/>
            <a:chOff x="5013960" y="2980943"/>
            <a:chExt cx="457200" cy="457200"/>
          </a:xfrm>
        </p:grpSpPr>
        <p:sp>
          <p:nvSpPr>
            <p:cNvPr id="20" name="Oval 19">
              <a:extLst>
                <a:ext uri="{FF2B5EF4-FFF2-40B4-BE49-F238E27FC236}">
                  <a16:creationId xmlns:a16="http://schemas.microsoft.com/office/drawing/2014/main" xmlns="" id="{26DC4F88-E88E-4A9A-A79E-BAE6A4549EBA}"/>
                </a:ext>
              </a:extLst>
            </p:cNvPr>
            <p:cNvSpPr/>
            <p:nvPr/>
          </p:nvSpPr>
          <p:spPr>
            <a:xfrm>
              <a:off x="5013960" y="2980943"/>
              <a:ext cx="457200" cy="457200"/>
            </a:xfrm>
            <a:prstGeom prst="ellipse">
              <a:avLst/>
            </a:prstGeom>
            <a:gradFill>
              <a:gsLst>
                <a:gs pos="46000">
                  <a:srgbClr val="C00000"/>
                </a:gs>
                <a:gs pos="70000">
                  <a:srgbClr val="E30000"/>
                </a:gs>
                <a:gs pos="100000">
                  <a:srgbClr val="FF4F4F"/>
                </a:gs>
              </a:gsLst>
              <a:lin ang="5400000" scaled="1"/>
            </a:gradFill>
            <a:ln w="12700" cap="flat" cmpd="sng" algn="ctr">
              <a:solidFill>
                <a:srgbClr val="760000"/>
              </a:solidFill>
              <a:prstDash val="solid"/>
            </a:ln>
            <a:effectLst>
              <a:outerShdw blurRad="38100" dist="12700" dir="5400000" algn="t" rotWithShape="0">
                <a:prstClr val="black">
                  <a:alpha val="40000"/>
                </a:prstClr>
              </a:outerShdw>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31190" fontAlgn="auto">
                <a:spcBef>
                  <a:spcPts val="0"/>
                </a:spcBef>
                <a:spcAft>
                  <a:spcPts val="0"/>
                </a:spcAft>
                <a:defRPr/>
              </a:pPr>
              <a:endParaRPr lang="en-US" sz="1600" kern="0" dirty="0">
                <a:solidFill>
                  <a:sysClr val="window" lastClr="FFFFFF"/>
                </a:solidFill>
                <a:latin typeface="Times New Roman" panose="02020603050405020304" pitchFamily="18" charset="0"/>
                <a:cs typeface="Times New Roman" panose="02020603050405020304" pitchFamily="18" charset="0"/>
              </a:endParaRPr>
            </a:p>
          </p:txBody>
        </p:sp>
        <p:sp>
          <p:nvSpPr>
            <p:cNvPr id="21" name="Oval 20">
              <a:extLst>
                <a:ext uri="{FF2B5EF4-FFF2-40B4-BE49-F238E27FC236}">
                  <a16:creationId xmlns:a16="http://schemas.microsoft.com/office/drawing/2014/main" xmlns="" id="{BAAA6F52-914E-46BE-94E2-548D1B0217A6}"/>
                </a:ext>
              </a:extLst>
            </p:cNvPr>
            <p:cNvSpPr/>
            <p:nvPr/>
          </p:nvSpPr>
          <p:spPr>
            <a:xfrm>
              <a:off x="5062197" y="2996075"/>
              <a:ext cx="360727" cy="316689"/>
            </a:xfrm>
            <a:prstGeom prst="ellipse">
              <a:avLst/>
            </a:prstGeom>
            <a:gradFill>
              <a:gsLst>
                <a:gs pos="0">
                  <a:sysClr val="window" lastClr="FFFFFF">
                    <a:lumMod val="100000"/>
                    <a:alpha val="90000"/>
                  </a:sysClr>
                </a:gs>
                <a:gs pos="100000">
                  <a:sysClr val="window" lastClr="FFFFFF">
                    <a:alpha val="0"/>
                  </a:sysClr>
                </a:gs>
              </a:gsLst>
              <a:lin ang="5400000" scaled="1"/>
            </a:gradFill>
            <a:ln w="12700" cap="flat" cmpd="sng" algn="ctr">
              <a:noFill/>
              <a:prstDash val="solid"/>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31190" fontAlgn="auto">
                <a:spcBef>
                  <a:spcPts val="0"/>
                </a:spcBef>
                <a:spcAft>
                  <a:spcPts val="0"/>
                </a:spcAft>
                <a:defRPr/>
              </a:pPr>
              <a:endParaRPr lang="en-US" sz="1600" kern="0" dirty="0">
                <a:solidFill>
                  <a:sysClr val="window" lastClr="FFFFFF"/>
                </a:solidFill>
                <a:latin typeface="Times New Roman" panose="02020603050405020304" pitchFamily="18" charset="0"/>
                <a:cs typeface="Times New Roman" panose="02020603050405020304" pitchFamily="18" charset="0"/>
              </a:endParaRPr>
            </a:p>
          </p:txBody>
        </p:sp>
      </p:grpSp>
      <p:grpSp>
        <p:nvGrpSpPr>
          <p:cNvPr id="22" name="Group 5">
            <a:extLst>
              <a:ext uri="{FF2B5EF4-FFF2-40B4-BE49-F238E27FC236}">
                <a16:creationId xmlns:a16="http://schemas.microsoft.com/office/drawing/2014/main" xmlns="" id="{40AAB34A-0BE5-4FFA-B2BC-5F10C6AD19DD}"/>
              </a:ext>
            </a:extLst>
          </p:cNvPr>
          <p:cNvGrpSpPr>
            <a:grpSpLocks/>
          </p:cNvGrpSpPr>
          <p:nvPr/>
        </p:nvGrpSpPr>
        <p:grpSpPr bwMode="auto">
          <a:xfrm>
            <a:off x="4765674" y="2114834"/>
            <a:ext cx="698500" cy="693738"/>
            <a:chOff x="5013960" y="4675629"/>
            <a:chExt cx="457200" cy="457200"/>
          </a:xfrm>
        </p:grpSpPr>
        <p:sp>
          <p:nvSpPr>
            <p:cNvPr id="23" name="Oval 22">
              <a:extLst>
                <a:ext uri="{FF2B5EF4-FFF2-40B4-BE49-F238E27FC236}">
                  <a16:creationId xmlns:a16="http://schemas.microsoft.com/office/drawing/2014/main" xmlns="" id="{F4E04F00-C1B4-47A6-B4B8-B7A71B04329B}"/>
                </a:ext>
              </a:extLst>
            </p:cNvPr>
            <p:cNvSpPr/>
            <p:nvPr/>
          </p:nvSpPr>
          <p:spPr>
            <a:xfrm>
              <a:off x="5013960" y="4675629"/>
              <a:ext cx="457200" cy="457200"/>
            </a:xfrm>
            <a:prstGeom prst="ellipse">
              <a:avLst/>
            </a:prstGeom>
            <a:gradFill>
              <a:gsLst>
                <a:gs pos="35000">
                  <a:srgbClr val="00297A"/>
                </a:gs>
                <a:gs pos="70000">
                  <a:srgbClr val="0070C0"/>
                </a:gs>
                <a:gs pos="100000">
                  <a:srgbClr val="00B0F0"/>
                </a:gs>
              </a:gsLst>
              <a:lin ang="5400000" scaled="1"/>
            </a:gradFill>
            <a:ln w="12700" cap="flat" cmpd="sng" algn="ctr">
              <a:solidFill>
                <a:srgbClr val="002060"/>
              </a:solidFill>
              <a:prstDash val="solid"/>
            </a:ln>
            <a:effectLst>
              <a:outerShdw blurRad="38100" dist="12700" dir="5400000" algn="t" rotWithShape="0">
                <a:prstClr val="black">
                  <a:alpha val="40000"/>
                </a:prstClr>
              </a:outerShdw>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31190" fontAlgn="auto">
                <a:spcBef>
                  <a:spcPts val="0"/>
                </a:spcBef>
                <a:spcAft>
                  <a:spcPts val="0"/>
                </a:spcAft>
                <a:defRPr/>
              </a:pPr>
              <a:endParaRPr lang="en-US" sz="1600" kern="0" dirty="0">
                <a:solidFill>
                  <a:sysClr val="window" lastClr="FFFFFF"/>
                </a:solidFill>
                <a:latin typeface="Times New Roman" panose="02020603050405020304" pitchFamily="18" charset="0"/>
                <a:cs typeface="Times New Roman" panose="02020603050405020304" pitchFamily="18" charset="0"/>
              </a:endParaRPr>
            </a:p>
          </p:txBody>
        </p:sp>
        <p:sp>
          <p:nvSpPr>
            <p:cNvPr id="24" name="Oval 23">
              <a:extLst>
                <a:ext uri="{FF2B5EF4-FFF2-40B4-BE49-F238E27FC236}">
                  <a16:creationId xmlns:a16="http://schemas.microsoft.com/office/drawing/2014/main" xmlns="" id="{70BAB161-D4BA-41C7-82C4-33D37733474F}"/>
                </a:ext>
              </a:extLst>
            </p:cNvPr>
            <p:cNvSpPr/>
            <p:nvPr/>
          </p:nvSpPr>
          <p:spPr>
            <a:xfrm>
              <a:off x="5062798" y="4690276"/>
              <a:ext cx="359525" cy="317006"/>
            </a:xfrm>
            <a:prstGeom prst="ellipse">
              <a:avLst/>
            </a:prstGeom>
            <a:gradFill>
              <a:gsLst>
                <a:gs pos="0">
                  <a:sysClr val="window" lastClr="FFFFFF">
                    <a:lumMod val="100000"/>
                    <a:alpha val="90000"/>
                  </a:sysClr>
                </a:gs>
                <a:gs pos="100000">
                  <a:sysClr val="window" lastClr="FFFFFF">
                    <a:alpha val="0"/>
                  </a:sysClr>
                </a:gs>
              </a:gsLst>
              <a:lin ang="5400000" scaled="1"/>
            </a:gradFill>
            <a:ln w="12700" cap="flat" cmpd="sng" algn="ctr">
              <a:noFill/>
              <a:prstDash val="solid"/>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31190" fontAlgn="auto">
                <a:spcBef>
                  <a:spcPts val="0"/>
                </a:spcBef>
                <a:spcAft>
                  <a:spcPts val="0"/>
                </a:spcAft>
                <a:defRPr/>
              </a:pPr>
              <a:endParaRPr lang="en-US" sz="1600" kern="0" dirty="0">
                <a:solidFill>
                  <a:sysClr val="window" lastClr="FFFFFF"/>
                </a:solidFill>
                <a:latin typeface="Times New Roman" panose="02020603050405020304" pitchFamily="18" charset="0"/>
                <a:cs typeface="Times New Roman" panose="02020603050405020304" pitchFamily="18" charset="0"/>
              </a:endParaRPr>
            </a:p>
          </p:txBody>
        </p:sp>
      </p:grpSp>
      <p:grpSp>
        <p:nvGrpSpPr>
          <p:cNvPr id="25" name="Group 6">
            <a:extLst>
              <a:ext uri="{FF2B5EF4-FFF2-40B4-BE49-F238E27FC236}">
                <a16:creationId xmlns:a16="http://schemas.microsoft.com/office/drawing/2014/main" xmlns="" id="{F1AF16F9-67CE-4360-B686-30AB704FF697}"/>
              </a:ext>
            </a:extLst>
          </p:cNvPr>
          <p:cNvGrpSpPr>
            <a:grpSpLocks/>
          </p:cNvGrpSpPr>
          <p:nvPr/>
        </p:nvGrpSpPr>
        <p:grpSpPr bwMode="auto">
          <a:xfrm>
            <a:off x="4765674" y="3314984"/>
            <a:ext cx="692150" cy="673100"/>
            <a:chOff x="5013960" y="3828286"/>
            <a:chExt cx="457200" cy="457200"/>
          </a:xfrm>
        </p:grpSpPr>
        <p:sp>
          <p:nvSpPr>
            <p:cNvPr id="26" name="Oval 25">
              <a:extLst>
                <a:ext uri="{FF2B5EF4-FFF2-40B4-BE49-F238E27FC236}">
                  <a16:creationId xmlns:a16="http://schemas.microsoft.com/office/drawing/2014/main" xmlns="" id="{9AB6572D-8F80-46C6-9A48-94C1CB8D4658}"/>
                </a:ext>
              </a:extLst>
            </p:cNvPr>
            <p:cNvSpPr/>
            <p:nvPr/>
          </p:nvSpPr>
          <p:spPr>
            <a:xfrm>
              <a:off x="5013960" y="3828286"/>
              <a:ext cx="457200" cy="457200"/>
            </a:xfrm>
            <a:prstGeom prst="ellipse">
              <a:avLst/>
            </a:prstGeom>
            <a:gradFill>
              <a:gsLst>
                <a:gs pos="35000">
                  <a:srgbClr val="007A06"/>
                </a:gs>
                <a:gs pos="70000">
                  <a:srgbClr val="00C009"/>
                </a:gs>
                <a:gs pos="100000">
                  <a:srgbClr val="00F00B"/>
                </a:gs>
              </a:gsLst>
              <a:lin ang="5400000" scaled="1"/>
            </a:gradFill>
            <a:ln w="12700" cap="flat" cmpd="sng" algn="ctr">
              <a:solidFill>
                <a:srgbClr val="007A06"/>
              </a:solidFill>
              <a:prstDash val="solid"/>
            </a:ln>
            <a:effectLst>
              <a:outerShdw blurRad="38100" dist="12700" dir="5400000" algn="t" rotWithShape="0">
                <a:prstClr val="black">
                  <a:alpha val="40000"/>
                </a:prstClr>
              </a:outerShdw>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31190" fontAlgn="auto">
                <a:spcBef>
                  <a:spcPts val="0"/>
                </a:spcBef>
                <a:spcAft>
                  <a:spcPts val="0"/>
                </a:spcAft>
                <a:defRPr/>
              </a:pPr>
              <a:endParaRPr lang="en-US" sz="1600" kern="0" dirty="0">
                <a:solidFill>
                  <a:sysClr val="window" lastClr="FFFFFF"/>
                </a:solidFill>
                <a:latin typeface="Times New Roman" panose="02020603050405020304" pitchFamily="18" charset="0"/>
                <a:cs typeface="Times New Roman" panose="02020603050405020304" pitchFamily="18" charset="0"/>
              </a:endParaRPr>
            </a:p>
          </p:txBody>
        </p:sp>
        <p:sp>
          <p:nvSpPr>
            <p:cNvPr id="27" name="Oval 26">
              <a:extLst>
                <a:ext uri="{FF2B5EF4-FFF2-40B4-BE49-F238E27FC236}">
                  <a16:creationId xmlns:a16="http://schemas.microsoft.com/office/drawing/2014/main" xmlns="" id="{F8EAA815-BEBA-48F3-A891-BB71F32636B4}"/>
                </a:ext>
              </a:extLst>
            </p:cNvPr>
            <p:cNvSpPr/>
            <p:nvPr/>
          </p:nvSpPr>
          <p:spPr>
            <a:xfrm>
              <a:off x="5062197" y="3843382"/>
              <a:ext cx="360727" cy="317021"/>
            </a:xfrm>
            <a:prstGeom prst="ellipse">
              <a:avLst/>
            </a:prstGeom>
            <a:gradFill>
              <a:gsLst>
                <a:gs pos="0">
                  <a:sysClr val="window" lastClr="FFFFFF">
                    <a:lumMod val="100000"/>
                    <a:alpha val="90000"/>
                  </a:sysClr>
                </a:gs>
                <a:gs pos="100000">
                  <a:sysClr val="window" lastClr="FFFFFF">
                    <a:alpha val="0"/>
                  </a:sysClr>
                </a:gs>
              </a:gsLst>
              <a:lin ang="5400000" scaled="1"/>
            </a:gradFill>
            <a:ln w="12700" cap="flat" cmpd="sng" algn="ctr">
              <a:noFill/>
              <a:prstDash val="solid"/>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31190" fontAlgn="auto">
                <a:spcBef>
                  <a:spcPts val="0"/>
                </a:spcBef>
                <a:spcAft>
                  <a:spcPts val="0"/>
                </a:spcAft>
                <a:defRPr/>
              </a:pPr>
              <a:endParaRPr lang="en-US" sz="1600" kern="0" dirty="0">
                <a:solidFill>
                  <a:sysClr val="window" lastClr="FFFFFF"/>
                </a:solidFill>
                <a:latin typeface="Times New Roman" panose="02020603050405020304" pitchFamily="18" charset="0"/>
                <a:cs typeface="Times New Roman" panose="02020603050405020304" pitchFamily="18" charset="0"/>
              </a:endParaRPr>
            </a:p>
          </p:txBody>
        </p:sp>
      </p:grpSp>
      <p:sp>
        <p:nvSpPr>
          <p:cNvPr id="32" name="Rectangle 31">
            <a:extLst>
              <a:ext uri="{FF2B5EF4-FFF2-40B4-BE49-F238E27FC236}">
                <a16:creationId xmlns:a16="http://schemas.microsoft.com/office/drawing/2014/main" xmlns="" id="{2ABD6FAF-CBEB-4383-9B67-FE109368E270}"/>
              </a:ext>
            </a:extLst>
          </p:cNvPr>
          <p:cNvSpPr/>
          <p:nvPr/>
        </p:nvSpPr>
        <p:spPr>
          <a:xfrm>
            <a:off x="5702298" y="4661184"/>
            <a:ext cx="5687205" cy="546100"/>
          </a:xfrm>
          <a:prstGeom prst="rect">
            <a:avLst/>
          </a:prstGeom>
          <a:noFill/>
          <a:ln w="25400" cap="flat" cmpd="sng" algn="ctr">
            <a:noFill/>
            <a:prstDash val="solid"/>
          </a:ln>
          <a:effectLst/>
        </p:spPr>
        <p:txBody>
          <a:bodyPr lIns="83119" tIns="41559" rIns="83119" bIns="41559"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1190">
              <a:defRPr/>
            </a:pPr>
            <a:r>
              <a:rPr lang="en-US" b="1" dirty="0">
                <a:latin typeface="Times New Roman" panose="02020603050405020304" pitchFamily="18" charset="0"/>
                <a:ea typeface="Tahoma" panose="020B0604030504040204" pitchFamily="34" charset="0"/>
                <a:cs typeface="Times New Roman" panose="02020603050405020304" pitchFamily="18" charset="0"/>
              </a:rPr>
              <a:t>To Benchmark the personality trait of new joinee’s viz-a-vis the top performers of Artemis Hospitals, Gurgaon by using Big 5 Personality Test.</a:t>
            </a:r>
          </a:p>
          <a:p>
            <a:pPr defTabSz="831190" fontAlgn="auto">
              <a:spcBef>
                <a:spcPts val="0"/>
              </a:spcBef>
              <a:spcAft>
                <a:spcPts val="0"/>
              </a:spcAft>
              <a:defRPr/>
            </a:pPr>
            <a:endParaRPr lang="en-US" b="1" kern="0" dirty="0">
              <a:latin typeface="Times New Roman" panose="02020603050405020304" pitchFamily="18" charset="0"/>
              <a:ea typeface="Tahoma" pitchFamily="34" charset="0"/>
              <a:cs typeface="Times New Roman" panose="02020603050405020304" pitchFamily="18" charset="0"/>
            </a:endParaRPr>
          </a:p>
        </p:txBody>
      </p:sp>
      <p:sp>
        <p:nvSpPr>
          <p:cNvPr id="33" name="Rectangle 32">
            <a:extLst>
              <a:ext uri="{FF2B5EF4-FFF2-40B4-BE49-F238E27FC236}">
                <a16:creationId xmlns:a16="http://schemas.microsoft.com/office/drawing/2014/main" xmlns="" id="{24FCC6D8-9822-454E-A861-F995BC841275}"/>
              </a:ext>
            </a:extLst>
          </p:cNvPr>
          <p:cNvSpPr/>
          <p:nvPr/>
        </p:nvSpPr>
        <p:spPr>
          <a:xfrm>
            <a:off x="5695948" y="3551522"/>
            <a:ext cx="5695495" cy="401637"/>
          </a:xfrm>
          <a:prstGeom prst="rect">
            <a:avLst/>
          </a:prstGeom>
          <a:noFill/>
          <a:ln w="25400" cap="flat" cmpd="sng" algn="ctr">
            <a:noFill/>
            <a:prstDash val="solid"/>
          </a:ln>
          <a:effectLst/>
        </p:spPr>
        <p:txBody>
          <a:bodyPr lIns="83119" tIns="41559" rIns="83119" bIns="41559"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1190">
              <a:defRPr/>
            </a:pPr>
            <a:r>
              <a:rPr lang="en-US" b="1" dirty="0">
                <a:latin typeface="Times New Roman" panose="02020603050405020304" pitchFamily="18" charset="0"/>
                <a:ea typeface="Tahoma" panose="020B0604030504040204" pitchFamily="34" charset="0"/>
                <a:cs typeface="Times New Roman" panose="02020603050405020304" pitchFamily="18" charset="0"/>
              </a:rPr>
              <a:t>To understand the personality trait of top performers of Artemis Hospitals, Gurgaon above Senior Executive level by using Big 5 personality Test.</a:t>
            </a:r>
          </a:p>
          <a:p>
            <a:pPr defTabSz="831190" fontAlgn="auto">
              <a:spcBef>
                <a:spcPts val="0"/>
              </a:spcBef>
              <a:spcAft>
                <a:spcPts val="0"/>
              </a:spcAft>
              <a:defRPr/>
            </a:pPr>
            <a:endParaRPr lang="en-US" b="1" kern="0" dirty="0">
              <a:latin typeface="Times New Roman" panose="02020603050405020304" pitchFamily="18" charset="0"/>
              <a:ea typeface="Tahoma" pitchFamily="34" charset="0"/>
              <a:cs typeface="Times New Roman" panose="02020603050405020304" pitchFamily="18" charset="0"/>
            </a:endParaRPr>
          </a:p>
        </p:txBody>
      </p:sp>
      <p:sp>
        <p:nvSpPr>
          <p:cNvPr id="34" name="Rectangle 33">
            <a:extLst>
              <a:ext uri="{FF2B5EF4-FFF2-40B4-BE49-F238E27FC236}">
                <a16:creationId xmlns:a16="http://schemas.microsoft.com/office/drawing/2014/main" xmlns="" id="{75533D46-1AF4-45A3-8B0E-9F94385D35E8}"/>
              </a:ext>
            </a:extLst>
          </p:cNvPr>
          <p:cNvSpPr/>
          <p:nvPr/>
        </p:nvSpPr>
        <p:spPr>
          <a:xfrm>
            <a:off x="5695948" y="2256122"/>
            <a:ext cx="5695495" cy="520700"/>
          </a:xfrm>
          <a:prstGeom prst="rect">
            <a:avLst/>
          </a:prstGeom>
          <a:noFill/>
          <a:ln w="25400" cap="flat" cmpd="sng" algn="ctr">
            <a:noFill/>
            <a:prstDash val="solid"/>
          </a:ln>
          <a:effectLst/>
        </p:spPr>
        <p:txBody>
          <a:bodyPr lIns="83119" tIns="41559" rIns="83119" bIns="41559"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1190" fontAlgn="auto">
              <a:spcBef>
                <a:spcPts val="0"/>
              </a:spcBef>
              <a:spcAft>
                <a:spcPts val="0"/>
              </a:spcAft>
              <a:defRPr/>
            </a:pPr>
            <a:r>
              <a:rPr lang="en-US" b="1" dirty="0">
                <a:latin typeface="Times New Roman" panose="02020603050405020304" pitchFamily="18" charset="0"/>
                <a:ea typeface="Tahoma" panose="020B0604030504040204" pitchFamily="34" charset="0"/>
                <a:cs typeface="Times New Roman" panose="02020603050405020304" pitchFamily="18" charset="0"/>
              </a:rPr>
              <a:t>To implement Big 5 Personality Test as a part of Talent Acquisition process at Artemis Hospitals, Gurugram.</a:t>
            </a:r>
            <a:endParaRPr lang="en-US" sz="1600" b="1" kern="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37" name="Title 1">
            <a:extLst>
              <a:ext uri="{FF2B5EF4-FFF2-40B4-BE49-F238E27FC236}">
                <a16:creationId xmlns:a16="http://schemas.microsoft.com/office/drawing/2014/main" xmlns="" id="{463F465F-94C5-4F93-81E7-C43BE25786A0}"/>
              </a:ext>
            </a:extLst>
          </p:cNvPr>
          <p:cNvSpPr>
            <a:spLocks noGrp="1"/>
          </p:cNvSpPr>
          <p:nvPr>
            <p:ph type="title"/>
          </p:nvPr>
        </p:nvSpPr>
        <p:spPr>
          <a:xfrm>
            <a:off x="838200" y="329263"/>
            <a:ext cx="10515600" cy="1325563"/>
          </a:xfrm>
        </p:spPr>
        <p:txBody>
          <a:bodyPr/>
          <a:lstStyle/>
          <a:p>
            <a:pPr algn="ctr"/>
            <a:r>
              <a:rPr lang="en-IN" b="1" dirty="0">
                <a:latin typeface="Times New Roman" panose="02020603050405020304" pitchFamily="18" charset="0"/>
                <a:cs typeface="Times New Roman" panose="02020603050405020304" pitchFamily="18" charset="0"/>
              </a:rPr>
              <a:t>Objectives of the Study</a:t>
            </a:r>
          </a:p>
        </p:txBody>
      </p:sp>
      <p:pic>
        <p:nvPicPr>
          <p:cNvPr id="38" name="Picture 37">
            <a:extLst>
              <a:ext uri="{FF2B5EF4-FFF2-40B4-BE49-F238E27FC236}">
                <a16:creationId xmlns:a16="http://schemas.microsoft.com/office/drawing/2014/main" xmlns="" id="{76C89C8A-B345-4909-95D1-4636182DF9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163" y="113652"/>
            <a:ext cx="1441581" cy="678551"/>
          </a:xfrm>
          <a:prstGeom prst="rect">
            <a:avLst/>
          </a:prstGeom>
        </p:spPr>
      </p:pic>
      <p:pic>
        <p:nvPicPr>
          <p:cNvPr id="39" name="Picture 2" descr="Artemis Hospitals: Best Hospital in Gurgaon, Delhi">
            <a:extLst>
              <a:ext uri="{FF2B5EF4-FFF2-40B4-BE49-F238E27FC236}">
                <a16:creationId xmlns:a16="http://schemas.microsoft.com/office/drawing/2014/main" xmlns="" id="{DE47BC8F-6CD8-4C7C-A6B3-D228DCE016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8615" y="113652"/>
            <a:ext cx="2349552" cy="978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91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56" presetClass="path" presetSubtype="0" accel="50000" decel="50000" fill="hold" nodeType="withEffect">
                                  <p:stCondLst>
                                    <p:cond delay="0"/>
                                  </p:stCondLst>
                                  <p:childTnLst>
                                    <p:animMotion origin="layout" path="M -0.20404 0.19583 L -1.25E-6 3.7037E-6 " pathEditMode="relative" rAng="0" ptsTypes="AA">
                                      <p:cBhvr>
                                        <p:cTn id="12" dur="1000" fill="hold"/>
                                        <p:tgtEl>
                                          <p:spTgt spid="22"/>
                                        </p:tgtEl>
                                        <p:attrNameLst>
                                          <p:attrName>ppt_x</p:attrName>
                                          <p:attrName>ppt_y</p:attrName>
                                        </p:attrNameLst>
                                      </p:cBhvr>
                                      <p:rCtr x="10195" y="-9792"/>
                                    </p:animMotion>
                                  </p:childTnLst>
                                </p:cTn>
                              </p:par>
                              <p:par>
                                <p:cTn id="13" presetID="22" presetClass="entr" presetSubtype="1" fill="hold" grpId="0" nodeType="withEffect">
                                  <p:stCondLst>
                                    <p:cond delay="500"/>
                                  </p:stCondLst>
                                  <p:childTnLst>
                                    <p:set>
                                      <p:cBhvr>
                                        <p:cTn id="14" dur="1" fill="hold">
                                          <p:stCondLst>
                                            <p:cond delay="0"/>
                                          </p:stCondLst>
                                        </p:cTn>
                                        <p:tgtEl>
                                          <p:spTgt spid="34"/>
                                        </p:tgtEl>
                                        <p:attrNameLst>
                                          <p:attrName>style.visibility</p:attrName>
                                        </p:attrNameLst>
                                      </p:cBhvr>
                                      <p:to>
                                        <p:strVal val="visible"/>
                                      </p:to>
                                    </p:set>
                                    <p:animEffect transition="in" filter="wipe(up)">
                                      <p:cBhvr>
                                        <p:cTn id="15" dur="750"/>
                                        <p:tgtEl>
                                          <p:spTgt spid="3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childTnLst>
                                </p:cTn>
                              </p:par>
                              <p:par>
                                <p:cTn id="20" presetID="63" presetClass="path" presetSubtype="0" accel="50000" decel="50000" fill="hold" nodeType="withEffect">
                                  <p:stCondLst>
                                    <p:cond delay="0"/>
                                  </p:stCondLst>
                                  <p:childTnLst>
                                    <p:animMotion origin="layout" path="M -0.20378 0.02222 L -8.33333E-7 2.59259E-6 " pathEditMode="relative" rAng="0" ptsTypes="AA">
                                      <p:cBhvr>
                                        <p:cTn id="21" dur="1000" fill="hold"/>
                                        <p:tgtEl>
                                          <p:spTgt spid="25"/>
                                        </p:tgtEl>
                                        <p:attrNameLst>
                                          <p:attrName>ppt_x</p:attrName>
                                          <p:attrName>ppt_y</p:attrName>
                                        </p:attrNameLst>
                                      </p:cBhvr>
                                      <p:rCtr x="10182" y="-1111"/>
                                    </p:animMotion>
                                  </p:childTnLst>
                                </p:cTn>
                              </p:par>
                              <p:par>
                                <p:cTn id="22" presetID="22" presetClass="entr" presetSubtype="1" fill="hold" grpId="0" nodeType="withEffect">
                                  <p:stCondLst>
                                    <p:cond delay="500"/>
                                  </p:stCondLst>
                                  <p:childTnLst>
                                    <p:set>
                                      <p:cBhvr>
                                        <p:cTn id="23" dur="1" fill="hold">
                                          <p:stCondLst>
                                            <p:cond delay="0"/>
                                          </p:stCondLst>
                                        </p:cTn>
                                        <p:tgtEl>
                                          <p:spTgt spid="33"/>
                                        </p:tgtEl>
                                        <p:attrNameLst>
                                          <p:attrName>style.visibility</p:attrName>
                                        </p:attrNameLst>
                                      </p:cBhvr>
                                      <p:to>
                                        <p:strVal val="visible"/>
                                      </p:to>
                                    </p:set>
                                    <p:animEffect transition="in" filter="wipe(up)">
                                      <p:cBhvr>
                                        <p:cTn id="24" dur="750"/>
                                        <p:tgtEl>
                                          <p:spTgt spid="33"/>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63" presetClass="path" presetSubtype="0" accel="50000" decel="50000" fill="hold" nodeType="withEffect">
                                  <p:stCondLst>
                                    <p:cond delay="0"/>
                                  </p:stCondLst>
                                  <p:childTnLst>
                                    <p:animMotion origin="layout" path="M -0.20378 -0.15301 L -8.33333E-7 3.7037E-7 " pathEditMode="relative" rAng="0" ptsTypes="AA">
                                      <p:cBhvr>
                                        <p:cTn id="30" dur="1000" fill="hold"/>
                                        <p:tgtEl>
                                          <p:spTgt spid="19"/>
                                        </p:tgtEl>
                                        <p:attrNameLst>
                                          <p:attrName>ppt_x</p:attrName>
                                          <p:attrName>ppt_y</p:attrName>
                                        </p:attrNameLst>
                                      </p:cBhvr>
                                      <p:rCtr x="10182" y="7639"/>
                                    </p:animMotion>
                                  </p:childTnLst>
                                </p:cTn>
                              </p:par>
                              <p:par>
                                <p:cTn id="31" presetID="22" presetClass="entr" presetSubtype="1" fill="hold" grpId="0" nodeType="withEffect">
                                  <p:stCondLst>
                                    <p:cond delay="25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7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96DAF6-311E-0255-B1ED-7410C0285961}"/>
              </a:ext>
            </a:extLst>
          </p:cNvPr>
          <p:cNvSpPr>
            <a:spLocks noGrp="1"/>
          </p:cNvSpPr>
          <p:nvPr>
            <p:ph type="title"/>
          </p:nvPr>
        </p:nvSpPr>
        <p:spPr>
          <a:xfrm>
            <a:off x="2772224" y="242060"/>
            <a:ext cx="7474172" cy="1325563"/>
          </a:xfrm>
        </p:spPr>
        <p:txBody>
          <a:bodyPr>
            <a:normAutofit/>
          </a:bodyPr>
          <a:lstStyle/>
          <a:p>
            <a:r>
              <a:rPr lang="en-IN" b="1" dirty="0">
                <a:latin typeface="Times New Roman" panose="02020603050405020304" pitchFamily="18" charset="0"/>
                <a:cs typeface="Times New Roman" panose="02020603050405020304" pitchFamily="18" charset="0"/>
              </a:rPr>
              <a:t>Methodology (1/2)</a:t>
            </a:r>
          </a:p>
        </p:txBody>
      </p:sp>
      <p:sp>
        <p:nvSpPr>
          <p:cNvPr id="13" name="Content Placeholder 2">
            <a:extLst>
              <a:ext uri="{FF2B5EF4-FFF2-40B4-BE49-F238E27FC236}">
                <a16:creationId xmlns:a16="http://schemas.microsoft.com/office/drawing/2014/main" xmlns="" id="{70665C76-273B-9A86-DBC1-54F437B85A44}"/>
              </a:ext>
            </a:extLst>
          </p:cNvPr>
          <p:cNvSpPr>
            <a:spLocks noGrp="1"/>
          </p:cNvSpPr>
          <p:nvPr>
            <p:ph idx="1"/>
          </p:nvPr>
        </p:nvSpPr>
        <p:spPr>
          <a:xfrm>
            <a:off x="393405" y="1959085"/>
            <a:ext cx="8521995" cy="4579827"/>
          </a:xfrm>
        </p:spPr>
        <p:txBody>
          <a:bodyPr anchor="ctr">
            <a:normAutofit lnSpcReduction="10000"/>
          </a:bodyPr>
          <a:lstStyle/>
          <a:p>
            <a:r>
              <a:rPr lang="en-US" sz="18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Key Research Question</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While there are multiple objectives that needs to be achieved through this study, there is still one key research question which is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‘To check the effectiveness of Talent Acquisition Process of Artemis Hospitals, </a:t>
            </a:r>
            <a:r>
              <a:rPr lang="en-US" sz="1800" i="1" dirty="0" smtClean="0">
                <a:effectLst/>
                <a:latin typeface="Times New Roman" panose="02020603050405020304" pitchFamily="18" charset="0"/>
                <a:ea typeface="Calibri" panose="020F0502020204030204" pitchFamily="34" charset="0"/>
                <a:cs typeface="Times New Roman" panose="02020603050405020304" pitchFamily="18" charset="0"/>
              </a:rPr>
              <a:t>Gurugram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by implementing Big 5 Personality Test.’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18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Research Design</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Prospective and Experimental study design</a:t>
            </a:r>
          </a:p>
          <a:p>
            <a:r>
              <a:rPr lang="en-US" sz="18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Study Period</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overall study was conducted over a period of 3 months from March 15, 2022 – June 15, 2022.</a:t>
            </a:r>
          </a:p>
          <a:p>
            <a:r>
              <a:rPr lang="en-US" sz="18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Study Area</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study was conducted all throughout within the ambit of Artemis Hospitals, Gurugram</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r>
              <a:rPr lang="en-US" sz="1800" b="1" dirty="0">
                <a:solidFill>
                  <a:schemeClr val="accent1"/>
                </a:solidFill>
                <a:latin typeface="Times New Roman" panose="02020603050405020304" pitchFamily="18" charset="0"/>
                <a:cs typeface="Times New Roman" panose="02020603050405020304" pitchFamily="18" charset="0"/>
              </a:rPr>
              <a:t>Scope</a:t>
            </a:r>
            <a:r>
              <a:rPr lang="en-US" sz="1800" b="1"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The scope of the study was limited to the following:</a:t>
            </a:r>
          </a:p>
          <a:p>
            <a:pPr marL="742950" marR="0" lvl="1" indent="-285750">
              <a:spcBef>
                <a:spcPts val="0"/>
              </a:spcBef>
              <a:spcAft>
                <a:spcPts val="0"/>
              </a:spcAft>
              <a:buFont typeface="Courier New" panose="02070309020205020404" pitchFamily="49" charset="0"/>
              <a:buChar char="o"/>
              <a:tabLst>
                <a:tab pos="571500" algn="l"/>
              </a:tabLst>
            </a:pPr>
            <a:r>
              <a:rPr lang="en-US" sz="1800" dirty="0">
                <a:latin typeface="Times New Roman" panose="02020603050405020304" pitchFamily="18" charset="0"/>
                <a:cs typeface="Times New Roman" panose="02020603050405020304" pitchFamily="18" charset="0"/>
              </a:rPr>
              <a:t>Selected permanent employees </a:t>
            </a:r>
            <a:r>
              <a:rPr lang="en-US" sz="1800" dirty="0" smtClean="0">
                <a:latin typeface="Times New Roman" panose="02020603050405020304" pitchFamily="18" charset="0"/>
                <a:cs typeface="Times New Roman" panose="02020603050405020304" pitchFamily="18" charset="0"/>
              </a:rPr>
              <a:t>including Paramedical and administration staff (Performers </a:t>
            </a:r>
            <a:r>
              <a:rPr lang="en-US" sz="1800" dirty="0">
                <a:latin typeface="Times New Roman" panose="02020603050405020304" pitchFamily="18" charset="0"/>
                <a:cs typeface="Times New Roman" panose="02020603050405020304" pitchFamily="18" charset="0"/>
              </a:rPr>
              <a:t>who received Top 2 ratings in the performance appraisal process) above Senior Executive </a:t>
            </a:r>
            <a:r>
              <a:rPr lang="en-US" sz="1800" dirty="0" smtClean="0">
                <a:latin typeface="Times New Roman" panose="02020603050405020304" pitchFamily="18" charset="0"/>
                <a:cs typeface="Times New Roman" panose="02020603050405020304" pitchFamily="18" charset="0"/>
              </a:rPr>
              <a:t>Level </a:t>
            </a:r>
            <a:endParaRPr lang="en-US" sz="1800" dirty="0">
              <a:latin typeface="Times New Roman" panose="02020603050405020304" pitchFamily="18" charset="0"/>
              <a:cs typeface="Times New Roman" panose="02020603050405020304" pitchFamily="18" charset="0"/>
            </a:endParaRPr>
          </a:p>
          <a:p>
            <a:pPr marL="742950" marR="0" lvl="1" indent="-285750">
              <a:spcBef>
                <a:spcPts val="0"/>
              </a:spcBef>
              <a:spcAft>
                <a:spcPts val="1000"/>
              </a:spcAft>
              <a:buFont typeface="Courier New" panose="02070309020205020404" pitchFamily="49" charset="0"/>
              <a:buChar char="o"/>
              <a:tabLst>
                <a:tab pos="571500" algn="l"/>
              </a:tabLst>
            </a:pPr>
            <a:r>
              <a:rPr lang="en-US" sz="1800" dirty="0">
                <a:latin typeface="Times New Roman" panose="02020603050405020304" pitchFamily="18" charset="0"/>
                <a:cs typeface="Times New Roman" panose="02020603050405020304" pitchFamily="18" charset="0"/>
              </a:rPr>
              <a:t>New joinee’s at Artemis Hospitals during effective </a:t>
            </a:r>
            <a:r>
              <a:rPr lang="en-US" sz="1800" dirty="0" smtClean="0">
                <a:latin typeface="Times New Roman" panose="02020603050405020304" pitchFamily="18" charset="0"/>
                <a:cs typeface="Times New Roman" panose="02020603050405020304" pitchFamily="18" charset="0"/>
              </a:rPr>
              <a:t>1</a:t>
            </a:r>
            <a:r>
              <a:rPr lang="en-US" sz="1800" baseline="30000" dirty="0" smtClean="0">
                <a:latin typeface="Times New Roman" panose="02020603050405020304" pitchFamily="18" charset="0"/>
                <a:cs typeface="Times New Roman" panose="02020603050405020304" pitchFamily="18" charset="0"/>
              </a:rPr>
              <a:t>st</a:t>
            </a:r>
            <a:r>
              <a:rPr lang="en-US" sz="1800" dirty="0" smtClean="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June </a:t>
            </a:r>
            <a:r>
              <a:rPr lang="en-US" sz="1800" dirty="0" smtClean="0">
                <a:latin typeface="Times New Roman" panose="02020603050405020304" pitchFamily="18" charset="0"/>
                <a:cs typeface="Times New Roman" panose="02020603050405020304" pitchFamily="18" charset="0"/>
              </a:rPr>
              <a:t>2022 in paramedical &amp; Admin Department</a:t>
            </a:r>
            <a:endParaRPr lang="en-US" sz="1800" dirty="0">
              <a:latin typeface="Times New Roman" panose="02020603050405020304" pitchFamily="18" charset="0"/>
              <a:cs typeface="Times New Roman" panose="02020603050405020304" pitchFamily="18" charset="0"/>
            </a:endParaRPr>
          </a:p>
          <a:p>
            <a:pPr>
              <a:spcBef>
                <a:spcPts val="0"/>
              </a:spcBef>
              <a:spcAft>
                <a:spcPts val="1000"/>
              </a:spcAft>
              <a:tabLst>
                <a:tab pos="571500" algn="l"/>
              </a:tabLst>
            </a:pPr>
            <a:r>
              <a:rPr lang="en-US" sz="18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Data Collection</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Primary Data with questionnaire </a:t>
            </a:r>
          </a:p>
          <a:p>
            <a:pPr marL="285750" indent="-285750">
              <a:spcBef>
                <a:spcPts val="0"/>
              </a:spcBef>
              <a:spcAft>
                <a:spcPts val="1000"/>
              </a:spcAft>
              <a:buFont typeface="Courier New" panose="02070309020205020404" pitchFamily="49" charset="0"/>
              <a:buChar char="o"/>
              <a:tabLst>
                <a:tab pos="571500" algn="l"/>
              </a:tabLst>
            </a:pPr>
            <a:endParaRPr lang="en-US" sz="1800" dirty="0">
              <a:latin typeface="Times New Roman" panose="02020603050405020304" pitchFamily="18" charset="0"/>
              <a:cs typeface="Times New Roman" panose="02020603050405020304" pitchFamily="18" charset="0"/>
            </a:endParaRPr>
          </a:p>
          <a:p>
            <a:endParaRPr lang="en-IN" sz="1800" dirty="0">
              <a:latin typeface="Times New Roman" panose="020206030504050203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xmlns=""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xmlns=""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15400" y="2358913"/>
            <a:ext cx="2140172" cy="2140172"/>
          </a:xfrm>
          <a:prstGeom prst="ellipse">
            <a:avLst/>
          </a:prstGeom>
          <a:solidFill>
            <a:srgbClr val="FFFFFF"/>
          </a:solidFill>
          <a:ln w="22225">
            <a:solidFill>
              <a:srgbClr val="AA97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Artemis Hospitals: Best Hospital in Gurgaon, Delhi">
            <a:extLst>
              <a:ext uri="{FF2B5EF4-FFF2-40B4-BE49-F238E27FC236}">
                <a16:creationId xmlns:a16="http://schemas.microsoft.com/office/drawing/2014/main" xmlns="" id="{B7741860-41F4-40F6-9E4B-2447FAF9FAF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462006" y="183000"/>
            <a:ext cx="1462088" cy="60920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xmlns="" id="{6E049770-9203-2BD7-A999-EDFBD11B0D06}"/>
              </a:ext>
            </a:extLst>
          </p:cNvPr>
          <p:cNvSpPr>
            <a:spLocks noGrp="1"/>
          </p:cNvSpPr>
          <p:nvPr>
            <p:ph type="sldNum" sz="quarter" idx="12"/>
          </p:nvPr>
        </p:nvSpPr>
        <p:spPr>
          <a:xfrm>
            <a:off x="10341428" y="6356350"/>
            <a:ext cx="1012371" cy="365125"/>
          </a:xfrm>
          <a:prstGeom prst="ellipse">
            <a:avLst/>
          </a:prstGeom>
        </p:spPr>
        <p:txBody>
          <a:bodyPr>
            <a:normAutofit fontScale="92500" lnSpcReduction="10000"/>
          </a:bodyPr>
          <a:lstStyle/>
          <a:p>
            <a:pPr>
              <a:lnSpc>
                <a:spcPct val="90000"/>
              </a:lnSpc>
              <a:spcAft>
                <a:spcPts val="600"/>
              </a:spcAft>
            </a:pPr>
            <a:fld id="{26AD20E6-394B-4DF0-96A5-9647FF39C943}" type="slidenum">
              <a:rPr lang="en-IN" sz="1400">
                <a:solidFill>
                  <a:srgbClr val="FFFFFF"/>
                </a:solidFill>
              </a:rPr>
              <a:pPr>
                <a:lnSpc>
                  <a:spcPct val="90000"/>
                </a:lnSpc>
                <a:spcAft>
                  <a:spcPts val="600"/>
                </a:spcAft>
              </a:pPr>
              <a:t>8</a:t>
            </a:fld>
            <a:endParaRPr lang="en-IN" sz="1400">
              <a:solidFill>
                <a:srgbClr val="FFFFFF"/>
              </a:solidFill>
            </a:endParaRPr>
          </a:p>
        </p:txBody>
      </p:sp>
      <p:pic>
        <p:nvPicPr>
          <p:cNvPr id="8" name="Picture 7">
            <a:extLst>
              <a:ext uri="{FF2B5EF4-FFF2-40B4-BE49-F238E27FC236}">
                <a16:creationId xmlns:a16="http://schemas.microsoft.com/office/drawing/2014/main" xmlns="" id="{F1F4AD28-D9D4-4B3D-8504-D8E4838AC2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63" y="113652"/>
            <a:ext cx="1441581" cy="678551"/>
          </a:xfrm>
          <a:prstGeom prst="rect">
            <a:avLst/>
          </a:prstGeom>
        </p:spPr>
      </p:pic>
      <p:pic>
        <p:nvPicPr>
          <p:cNvPr id="1026" name="Picture 2" descr="Test Types - Evalground">
            <a:extLst>
              <a:ext uri="{FF2B5EF4-FFF2-40B4-BE49-F238E27FC236}">
                <a16:creationId xmlns:a16="http://schemas.microsoft.com/office/drawing/2014/main" xmlns="" id="{1F884AB5-0BC4-4D26-8FC0-B91E051C35C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07" b="17662"/>
          <a:stretch/>
        </p:blipFill>
        <p:spPr bwMode="auto">
          <a:xfrm>
            <a:off x="9306090" y="2784281"/>
            <a:ext cx="1347999" cy="1397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91092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96DAF6-311E-0255-B1ED-7410C0285961}"/>
              </a:ext>
            </a:extLst>
          </p:cNvPr>
          <p:cNvSpPr>
            <a:spLocks noGrp="1"/>
          </p:cNvSpPr>
          <p:nvPr>
            <p:ph type="title"/>
          </p:nvPr>
        </p:nvSpPr>
        <p:spPr>
          <a:xfrm>
            <a:off x="2772224" y="242060"/>
            <a:ext cx="7474172" cy="1325563"/>
          </a:xfrm>
        </p:spPr>
        <p:txBody>
          <a:bodyPr>
            <a:normAutofit/>
          </a:bodyPr>
          <a:lstStyle/>
          <a:p>
            <a:r>
              <a:rPr lang="en-IN" b="1" dirty="0">
                <a:latin typeface="Times New Roman" panose="02020603050405020304" pitchFamily="18" charset="0"/>
                <a:cs typeface="Times New Roman" panose="02020603050405020304" pitchFamily="18" charset="0"/>
              </a:rPr>
              <a:t>Methodology (2/2)</a:t>
            </a:r>
          </a:p>
        </p:txBody>
      </p:sp>
      <p:sp>
        <p:nvSpPr>
          <p:cNvPr id="21" name="Rectangle 20">
            <a:extLst>
              <a:ext uri="{FF2B5EF4-FFF2-40B4-BE49-F238E27FC236}">
                <a16:creationId xmlns:a16="http://schemas.microsoft.com/office/drawing/2014/main" xmlns=""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xmlns=""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15400" y="2358913"/>
            <a:ext cx="2140172" cy="2140172"/>
          </a:xfrm>
          <a:prstGeom prst="ellipse">
            <a:avLst/>
          </a:prstGeom>
          <a:solidFill>
            <a:srgbClr val="FFFFFF"/>
          </a:solidFill>
          <a:ln w="22225">
            <a:solidFill>
              <a:srgbClr val="AA97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2" descr="Artemis Hospitals: Best Hospital in Gurgaon, Delhi">
            <a:extLst>
              <a:ext uri="{FF2B5EF4-FFF2-40B4-BE49-F238E27FC236}">
                <a16:creationId xmlns:a16="http://schemas.microsoft.com/office/drawing/2014/main" xmlns="" id="{B7741860-41F4-40F6-9E4B-2447FAF9FAF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62006" y="183000"/>
            <a:ext cx="1462088" cy="60920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xmlns="" id="{6E049770-9203-2BD7-A999-EDFBD11B0D06}"/>
              </a:ext>
            </a:extLst>
          </p:cNvPr>
          <p:cNvSpPr>
            <a:spLocks noGrp="1"/>
          </p:cNvSpPr>
          <p:nvPr>
            <p:ph type="sldNum" sz="quarter" idx="12"/>
          </p:nvPr>
        </p:nvSpPr>
        <p:spPr>
          <a:xfrm>
            <a:off x="10341428" y="6356350"/>
            <a:ext cx="1012371" cy="365125"/>
          </a:xfrm>
          <a:prstGeom prst="ellipse">
            <a:avLst/>
          </a:prstGeom>
        </p:spPr>
        <p:txBody>
          <a:bodyPr>
            <a:normAutofit fontScale="92500" lnSpcReduction="10000"/>
          </a:bodyPr>
          <a:lstStyle/>
          <a:p>
            <a:pPr marL="0" marR="0" lvl="0" indent="0" algn="r" defTabSz="914400" rtl="0" eaLnBrk="1" fontAlgn="auto" latinLnBrk="0" hangingPunct="1">
              <a:lnSpc>
                <a:spcPct val="90000"/>
              </a:lnSpc>
              <a:spcBef>
                <a:spcPts val="0"/>
              </a:spcBef>
              <a:spcAft>
                <a:spcPts val="600"/>
              </a:spcAft>
              <a:buClrTx/>
              <a:buSzTx/>
              <a:buFontTx/>
              <a:buNone/>
              <a:tabLst/>
              <a:defRPr/>
            </a:pPr>
            <a:fld id="{26AD20E6-394B-4DF0-96A5-9647FF39C943}" type="slidenum">
              <a:rPr kumimoji="0" lang="en-IN" sz="14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90000"/>
                </a:lnSpc>
                <a:spcBef>
                  <a:spcPts val="0"/>
                </a:spcBef>
                <a:spcAft>
                  <a:spcPts val="600"/>
                </a:spcAft>
                <a:buClrTx/>
                <a:buSzTx/>
                <a:buFontTx/>
                <a:buNone/>
                <a:tabLst/>
                <a:defRPr/>
              </a:pPr>
              <a:t>9</a:t>
            </a:fld>
            <a:endParaRPr kumimoji="0" lang="en-IN" sz="1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xmlns="" id="{F1F4AD28-D9D4-4B3D-8504-D8E4838AC2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163" y="113652"/>
            <a:ext cx="1441581" cy="678551"/>
          </a:xfrm>
          <a:prstGeom prst="rect">
            <a:avLst/>
          </a:prstGeom>
        </p:spPr>
      </p:pic>
      <p:pic>
        <p:nvPicPr>
          <p:cNvPr id="1026" name="Picture 2" descr="Test Types - Evalground">
            <a:extLst>
              <a:ext uri="{FF2B5EF4-FFF2-40B4-BE49-F238E27FC236}">
                <a16:creationId xmlns:a16="http://schemas.microsoft.com/office/drawing/2014/main" xmlns="" id="{1F884AB5-0BC4-4D26-8FC0-B91E051C35C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807" b="17662"/>
          <a:stretch/>
        </p:blipFill>
        <p:spPr bwMode="auto">
          <a:xfrm>
            <a:off x="9306090" y="2784281"/>
            <a:ext cx="1347999" cy="1397301"/>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2">
            <a:extLst>
              <a:ext uri="{FF2B5EF4-FFF2-40B4-BE49-F238E27FC236}">
                <a16:creationId xmlns:a16="http://schemas.microsoft.com/office/drawing/2014/main" xmlns="" id="{AA4FD6AC-295D-48C9-BE27-A8F31299225F}"/>
              </a:ext>
            </a:extLst>
          </p:cNvPr>
          <p:cNvSpPr>
            <a:spLocks noGrp="1"/>
          </p:cNvSpPr>
          <p:nvPr>
            <p:ph idx="1"/>
          </p:nvPr>
        </p:nvSpPr>
        <p:spPr>
          <a:xfrm>
            <a:off x="381001" y="1485901"/>
            <a:ext cx="8534400" cy="5053012"/>
          </a:xfrm>
        </p:spPr>
        <p:txBody>
          <a:bodyPr anchor="ctr">
            <a:normAutofit fontScale="85000" lnSpcReduction="20000"/>
          </a:bodyPr>
          <a:lstStyle/>
          <a:p>
            <a:pPr>
              <a:lnSpc>
                <a:spcPct val="115000"/>
              </a:lnSpc>
              <a:spcBef>
                <a:spcPts val="0"/>
              </a:spcBef>
              <a:tabLst>
                <a:tab pos="571500" algn="l"/>
              </a:tabLst>
            </a:pPr>
            <a:r>
              <a:rPr lang="en-US" sz="2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Sample Size</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p>
          <a:p>
            <a:pPr marL="742950" marR="0" lvl="1" indent="-285750">
              <a:lnSpc>
                <a:spcPct val="115000"/>
              </a:lnSpc>
              <a:spcBef>
                <a:spcPts val="0"/>
              </a:spcBef>
              <a:spcAft>
                <a:spcPts val="0"/>
              </a:spcAft>
              <a:buFont typeface="Courier New" panose="02070309020205020404" pitchFamily="49" charset="0"/>
              <a:buChar char="o"/>
              <a:tabLst>
                <a:tab pos="571500" algn="l"/>
              </a:tabLst>
            </a:pPr>
            <a:r>
              <a:rPr lang="en-US" dirty="0">
                <a:effectLst/>
                <a:latin typeface="Times New Roman" panose="02020603050405020304" pitchFamily="18" charset="0"/>
                <a:ea typeface="Calibri" panose="020F0502020204030204" pitchFamily="34" charset="0"/>
                <a:cs typeface="Times New Roman" panose="02020603050405020304" pitchFamily="18" charset="0"/>
              </a:rPr>
              <a:t>100+ </a:t>
            </a:r>
            <a:r>
              <a:rPr lang="en-US" dirty="0" smtClean="0">
                <a:latin typeface="Times New Roman" panose="02020603050405020304" pitchFamily="18" charset="0"/>
                <a:ea typeface="Calibri" panose="020F0502020204030204" pitchFamily="34" charset="0"/>
                <a:cs typeface="Times New Roman" panose="02020603050405020304" pitchFamily="18" charset="0"/>
              </a:rPr>
              <a:t>Selected</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a:effectLst/>
                <a:latin typeface="Times New Roman" panose="02020603050405020304" pitchFamily="18" charset="0"/>
                <a:ea typeface="Calibri" panose="020F0502020204030204" pitchFamily="34" charset="0"/>
                <a:cs typeface="Times New Roman" panose="02020603050405020304" pitchFamily="18" charset="0"/>
              </a:rPr>
              <a:t>Employees of Artemis Hospitals</a:t>
            </a:r>
          </a:p>
          <a:p>
            <a:pPr marL="742950" marR="0" lvl="1" indent="-285750">
              <a:lnSpc>
                <a:spcPct val="115000"/>
              </a:lnSpc>
              <a:spcBef>
                <a:spcPts val="0"/>
              </a:spcBef>
              <a:spcAft>
                <a:spcPts val="1000"/>
              </a:spcAft>
              <a:buFont typeface="Courier New" panose="02070309020205020404" pitchFamily="49" charset="0"/>
              <a:buChar char="o"/>
              <a:tabLst>
                <a:tab pos="571500" algn="l"/>
              </a:tabLst>
            </a:pPr>
            <a:r>
              <a:rPr lang="en-US" dirty="0">
                <a:effectLst/>
                <a:latin typeface="Times New Roman" panose="02020603050405020304" pitchFamily="18" charset="0"/>
                <a:ea typeface="Calibri" panose="020F0502020204030204" pitchFamily="34" charset="0"/>
                <a:cs typeface="Times New Roman" panose="02020603050405020304" pitchFamily="18" charset="0"/>
              </a:rPr>
              <a:t>25+ new joinee’s who joined Artemis Hospitals post 1</a:t>
            </a:r>
            <a:r>
              <a:rPr lang="en-US" baseline="30000" dirty="0">
                <a:effectLst/>
                <a:latin typeface="Times New Roman" panose="02020603050405020304" pitchFamily="18" charset="0"/>
                <a:ea typeface="Calibri" panose="020F0502020204030204" pitchFamily="34" charset="0"/>
                <a:cs typeface="Times New Roman" panose="02020603050405020304" pitchFamily="18" charset="0"/>
              </a:rPr>
              <a:t>st</a:t>
            </a:r>
            <a:r>
              <a:rPr lang="en-US" dirty="0">
                <a:effectLst/>
                <a:latin typeface="Times New Roman" panose="02020603050405020304" pitchFamily="18" charset="0"/>
                <a:ea typeface="Calibri" panose="020F0502020204030204" pitchFamily="34" charset="0"/>
                <a:cs typeface="Times New Roman" panose="02020603050405020304" pitchFamily="18" charset="0"/>
              </a:rPr>
              <a:t> June </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2022</a:t>
            </a:r>
          </a:p>
          <a:p>
            <a:pPr marL="742950" marR="0" lvl="1" indent="-285750">
              <a:lnSpc>
                <a:spcPct val="115000"/>
              </a:lnSpc>
              <a:spcBef>
                <a:spcPts val="0"/>
              </a:spcBef>
              <a:spcAft>
                <a:spcPts val="1000"/>
              </a:spcAft>
              <a:buFont typeface="Courier New" panose="02070309020205020404" pitchFamily="49" charset="0"/>
              <a:buChar char="o"/>
              <a:tabLst>
                <a:tab pos="571500" algn="l"/>
              </a:tabLst>
            </a:pP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As </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part of Annual Performance Assessment Review at Artemis Hospitals, Gurugram, each employee is rated out of 5 point scale namely Needs Improvement, Meets Expectation, Average +, Good and Excellent (from lowest to highest) based on his/her annual performance. This survey has pulled out employees who have received top 2 ratings i.e. either ‘Good’ or ‘Excellent’ from work level ‘Senior Executive’ and above. Survey was sent out to only to employees meeting these criteria.  Around 100 employees have undertaken the survey. </a:t>
            </a:r>
            <a:endPar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Bef>
                <a:spcPts val="0"/>
              </a:spcBef>
              <a:spcAft>
                <a:spcPts val="1000"/>
              </a:spcAft>
              <a:tabLst>
                <a:tab pos="571500" algn="l"/>
              </a:tabLst>
            </a:pPr>
            <a:r>
              <a:rPr lang="en-US" sz="2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Research Instrument</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Big 5 personality tools assessment questionnaire.</a:t>
            </a:r>
          </a:p>
          <a:p>
            <a:pPr>
              <a:lnSpc>
                <a:spcPct val="115000"/>
              </a:lnSpc>
              <a:spcBef>
                <a:spcPts val="0"/>
              </a:spcBef>
              <a:spcAft>
                <a:spcPts val="1000"/>
              </a:spcAft>
              <a:tabLst>
                <a:tab pos="571500" algn="l"/>
              </a:tabLst>
            </a:pPr>
            <a:r>
              <a:rPr lang="en-US" sz="2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Data Analysis</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Big 5 personality test has a score calculation which shall be used for analysis. The scores of each parameter which is undertaken by an individual is calculated by using Big 5 personality Assessment Question</a:t>
            </a:r>
          </a:p>
          <a:p>
            <a:pPr>
              <a:lnSpc>
                <a:spcPct val="115000"/>
              </a:lnSpc>
              <a:spcBef>
                <a:spcPts val="0"/>
              </a:spcBef>
              <a:spcAft>
                <a:spcPts val="1000"/>
              </a:spcAft>
              <a:tabLst>
                <a:tab pos="571500" algn="l"/>
              </a:tabLst>
            </a:pP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89003888"/>
              </p:ext>
            </p:extLst>
          </p:nvPr>
        </p:nvGraphicFramePr>
        <p:xfrm>
          <a:off x="8010525" y="5937250"/>
          <a:ext cx="914400" cy="792163"/>
        </p:xfrm>
        <a:graphic>
          <a:graphicData uri="http://schemas.openxmlformats.org/presentationml/2006/ole">
            <mc:AlternateContent xmlns:mc="http://schemas.openxmlformats.org/markup-compatibility/2006">
              <mc:Choice xmlns:v="urn:schemas-microsoft-com:vml" Requires="v">
                <p:oleObj spid="_x0000_s1052" name="Document" showAsIcon="1" r:id="rId7" imgW="914400" imgH="792360" progId="Word.Document.12">
                  <p:embed/>
                </p:oleObj>
              </mc:Choice>
              <mc:Fallback>
                <p:oleObj name="Document" showAsIcon="1" r:id="rId7" imgW="914400" imgH="792360" progId="Word.Document.12">
                  <p:embed/>
                  <p:pic>
                    <p:nvPicPr>
                      <p:cNvPr id="0" name=""/>
                      <p:cNvPicPr/>
                      <p:nvPr/>
                    </p:nvPicPr>
                    <p:blipFill>
                      <a:blip r:embed="rId8"/>
                      <a:stretch>
                        <a:fillRect/>
                      </a:stretch>
                    </p:blipFill>
                    <p:spPr>
                      <a:xfrm>
                        <a:off x="8010525" y="5937250"/>
                        <a:ext cx="914400" cy="792163"/>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428358213"/>
              </p:ext>
            </p:extLst>
          </p:nvPr>
        </p:nvGraphicFramePr>
        <p:xfrm>
          <a:off x="8848890" y="5861050"/>
          <a:ext cx="914400" cy="792163"/>
        </p:xfrm>
        <a:graphic>
          <a:graphicData uri="http://schemas.openxmlformats.org/presentationml/2006/ole">
            <mc:AlternateContent xmlns:mc="http://schemas.openxmlformats.org/markup-compatibility/2006">
              <mc:Choice xmlns:v="urn:schemas-microsoft-com:vml" Requires="v">
                <p:oleObj spid="_x0000_s1053" name="Document" showAsIcon="1" r:id="rId10" imgW="914400" imgH="792360" progId="Word.Document.12">
                  <p:embed/>
                </p:oleObj>
              </mc:Choice>
              <mc:Fallback>
                <p:oleObj name="Document" showAsIcon="1" r:id="rId10" imgW="914400" imgH="792360" progId="Word.Document.12">
                  <p:embed/>
                  <p:pic>
                    <p:nvPicPr>
                      <p:cNvPr id="0" name=""/>
                      <p:cNvPicPr/>
                      <p:nvPr/>
                    </p:nvPicPr>
                    <p:blipFill>
                      <a:blip r:embed="rId11"/>
                      <a:stretch>
                        <a:fillRect/>
                      </a:stretch>
                    </p:blipFill>
                    <p:spPr>
                      <a:xfrm>
                        <a:off x="8848890" y="5861050"/>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10954646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649</TotalTime>
  <Words>1873</Words>
  <Application>Microsoft Office PowerPoint</Application>
  <PresentationFormat>Custom</PresentationFormat>
  <Paragraphs>213</Paragraphs>
  <Slides>21</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Office Theme</vt:lpstr>
      <vt:lpstr>Document</vt:lpstr>
      <vt:lpstr>PowerPoint Presentation</vt:lpstr>
      <vt:lpstr>Screenshot of Approval</vt:lpstr>
      <vt:lpstr>Introduction (1/3)</vt:lpstr>
      <vt:lpstr>Review of Literature (2/3)</vt:lpstr>
      <vt:lpstr>Big 5 Personality Test</vt:lpstr>
      <vt:lpstr>Introduction (3/3)</vt:lpstr>
      <vt:lpstr>Objectives of the Study</vt:lpstr>
      <vt:lpstr>Methodology (1/2)</vt:lpstr>
      <vt:lpstr>Methodology (2/2)</vt:lpstr>
      <vt:lpstr>Results (1/3)</vt:lpstr>
      <vt:lpstr>Results (2/3)</vt:lpstr>
      <vt:lpstr>Results (3/3)</vt:lpstr>
      <vt:lpstr>Discussion (1/2)</vt:lpstr>
      <vt:lpstr>Discussion (2/2)</vt:lpstr>
      <vt:lpstr>Limitations of the Study</vt:lpstr>
      <vt:lpstr>Conclusion</vt:lpstr>
      <vt:lpstr>References</vt:lpstr>
      <vt:lpstr>PowerPoint Presentation</vt:lpstr>
      <vt:lpstr>Suggestions to the Organization where the Study was Conducted </vt:lpstr>
      <vt:lpstr>Dissertation Experiences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Name Organization</dc:title>
  <dc:creator>Dr. Sidharth Sekhar Mishra</dc:creator>
  <cp:lastModifiedBy>Admin</cp:lastModifiedBy>
  <cp:revision>69</cp:revision>
  <dcterms:created xsi:type="dcterms:W3CDTF">2022-05-20T15:11:38Z</dcterms:created>
  <dcterms:modified xsi:type="dcterms:W3CDTF">2022-06-22T04:37:58Z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5044c0-b6aa-4b2b-834d-65c9ef8bb134_Enabled">
    <vt:lpwstr>true</vt:lpwstr>
  </property>
  <property fmtid="{D5CDD505-2E9C-101B-9397-08002B2CF9AE}" pid="3" name="MSIP_Label_f45044c0-b6aa-4b2b-834d-65c9ef8bb134_SetDate">
    <vt:lpwstr>2022-06-12T17:22:34Z</vt:lpwstr>
  </property>
  <property fmtid="{D5CDD505-2E9C-101B-9397-08002B2CF9AE}" pid="4" name="MSIP_Label_f45044c0-b6aa-4b2b-834d-65c9ef8bb134_Method">
    <vt:lpwstr>Standard</vt:lpwstr>
  </property>
  <property fmtid="{D5CDD505-2E9C-101B-9397-08002B2CF9AE}" pid="5" name="MSIP_Label_f45044c0-b6aa-4b2b-834d-65c9ef8bb134_Name">
    <vt:lpwstr>f45044c0-b6aa-4b2b-834d-65c9ef8bb134</vt:lpwstr>
  </property>
  <property fmtid="{D5CDD505-2E9C-101B-9397-08002B2CF9AE}" pid="6" name="MSIP_Label_f45044c0-b6aa-4b2b-834d-65c9ef8bb134_SiteId">
    <vt:lpwstr>62a9c2c8-8b09-43be-a7fb-9a87875714a9</vt:lpwstr>
  </property>
  <property fmtid="{D5CDD505-2E9C-101B-9397-08002B2CF9AE}" pid="7" name="MSIP_Label_f45044c0-b6aa-4b2b-834d-65c9ef8bb134_ActionId">
    <vt:lpwstr>dac29cd6-4477-40d6-ae0a-af7e5a927cd5</vt:lpwstr>
  </property>
  <property fmtid="{D5CDD505-2E9C-101B-9397-08002B2CF9AE}" pid="8" name="MSIP_Label_f45044c0-b6aa-4b2b-834d-65c9ef8bb134_ContentBits">
    <vt:lpwstr>0</vt:lpwstr>
  </property>
</Properties>
</file>