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59" r:id="rId6"/>
    <p:sldId id="261" r:id="rId7"/>
    <p:sldId id="262" r:id="rId8"/>
    <p:sldId id="276" r:id="rId9"/>
    <p:sldId id="277" r:id="rId10"/>
    <p:sldId id="263" r:id="rId11"/>
    <p:sldId id="266" r:id="rId12"/>
    <p:sldId id="275" r:id="rId13"/>
    <p:sldId id="267" r:id="rId14"/>
    <p:sldId id="27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1330B9F-6AC3-446B-BE5D-168B172F7D31}"/>
              </a:ext>
            </a:extLst>
          </p:cNvPr>
          <p:cNvSpPr>
            <a:spLocks noGrp="1"/>
          </p:cNvSpPr>
          <p:nvPr>
            <p:ph type="dt" sz="half" idx="10"/>
          </p:nvPr>
        </p:nvSpPr>
        <p:spPr/>
        <p:txBody>
          <a:bodyPr/>
          <a:lstStyle/>
          <a:p>
            <a:fld id="{1147C0E5-F472-4823-852C-D183FA2F2488}" type="datetime1">
              <a:rPr lang="en-IN" smtClean="0"/>
              <a:t>22-06-2022</a:t>
            </a:fld>
            <a:endParaRPr lang="en-IN"/>
          </a:p>
        </p:txBody>
      </p:sp>
      <p:sp>
        <p:nvSpPr>
          <p:cNvPr id="5" name="Footer Placeholder 4">
            <a:extLst>
              <a:ext uri="{FF2B5EF4-FFF2-40B4-BE49-F238E27FC236}">
                <a16:creationId xmlns:a16="http://schemas.microsoft.com/office/drawing/2014/main" xmlns=""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0754F30-EF25-E3E3-BB1C-47025CFDEE9B}"/>
              </a:ext>
            </a:extLst>
          </p:cNvPr>
          <p:cNvSpPr>
            <a:spLocks noGrp="1"/>
          </p:cNvSpPr>
          <p:nvPr>
            <p:ph type="dt" sz="half" idx="10"/>
          </p:nvPr>
        </p:nvSpPr>
        <p:spPr/>
        <p:txBody>
          <a:bodyPr/>
          <a:lstStyle/>
          <a:p>
            <a:fld id="{0E9DCF6C-BC1F-457E-8C73-045A403582E6}" type="datetime1">
              <a:rPr lang="en-IN" smtClean="0"/>
              <a:t>22-06-2022</a:t>
            </a:fld>
            <a:endParaRPr lang="en-IN"/>
          </a:p>
        </p:txBody>
      </p:sp>
      <p:sp>
        <p:nvSpPr>
          <p:cNvPr id="5" name="Footer Placeholder 4">
            <a:extLst>
              <a:ext uri="{FF2B5EF4-FFF2-40B4-BE49-F238E27FC236}">
                <a16:creationId xmlns:a16="http://schemas.microsoft.com/office/drawing/2014/main" xmlns=""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1CCAA96-007B-16EB-59B9-8466CF3A2B65}"/>
              </a:ext>
            </a:extLst>
          </p:cNvPr>
          <p:cNvSpPr>
            <a:spLocks noGrp="1"/>
          </p:cNvSpPr>
          <p:nvPr>
            <p:ph type="dt" sz="half" idx="10"/>
          </p:nvPr>
        </p:nvSpPr>
        <p:spPr/>
        <p:txBody>
          <a:bodyPr/>
          <a:lstStyle/>
          <a:p>
            <a:fld id="{FE1E070E-952C-41C9-9ABB-C56A7BE64D88}" type="datetime1">
              <a:rPr lang="en-IN" smtClean="0"/>
              <a:t>22-06-2022</a:t>
            </a:fld>
            <a:endParaRPr lang="en-IN"/>
          </a:p>
        </p:txBody>
      </p:sp>
      <p:sp>
        <p:nvSpPr>
          <p:cNvPr id="5" name="Footer Placeholder 4">
            <a:extLst>
              <a:ext uri="{FF2B5EF4-FFF2-40B4-BE49-F238E27FC236}">
                <a16:creationId xmlns:a16="http://schemas.microsoft.com/office/drawing/2014/main" xmlns=""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5EF2B4-2DC2-6314-D99D-D61B5F64E224}"/>
              </a:ext>
            </a:extLst>
          </p:cNvPr>
          <p:cNvSpPr>
            <a:spLocks noGrp="1"/>
          </p:cNvSpPr>
          <p:nvPr>
            <p:ph type="dt" sz="half" idx="10"/>
          </p:nvPr>
        </p:nvSpPr>
        <p:spPr/>
        <p:txBody>
          <a:bodyPr/>
          <a:lstStyle/>
          <a:p>
            <a:fld id="{2CA2FBC0-878C-4FB7-8E1F-1D6F6FF7C223}" type="datetime1">
              <a:rPr lang="en-IN" smtClean="0"/>
              <a:t>22-06-2022</a:t>
            </a:fld>
            <a:endParaRPr lang="en-IN"/>
          </a:p>
        </p:txBody>
      </p:sp>
      <p:sp>
        <p:nvSpPr>
          <p:cNvPr id="5" name="Footer Placeholder 4">
            <a:extLst>
              <a:ext uri="{FF2B5EF4-FFF2-40B4-BE49-F238E27FC236}">
                <a16:creationId xmlns:a16="http://schemas.microsoft.com/office/drawing/2014/main" xmlns=""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FE632E-3E25-D2A6-491C-E5592C333922}"/>
              </a:ext>
            </a:extLst>
          </p:cNvPr>
          <p:cNvSpPr>
            <a:spLocks noGrp="1"/>
          </p:cNvSpPr>
          <p:nvPr>
            <p:ph type="dt" sz="half" idx="10"/>
          </p:nvPr>
        </p:nvSpPr>
        <p:spPr/>
        <p:txBody>
          <a:bodyPr/>
          <a:lstStyle/>
          <a:p>
            <a:fld id="{CD685ADF-9D55-472F-A142-0A5A20BA4577}" type="datetime1">
              <a:rPr lang="en-IN" smtClean="0"/>
              <a:t>22-06-2022</a:t>
            </a:fld>
            <a:endParaRPr lang="en-IN"/>
          </a:p>
        </p:txBody>
      </p:sp>
      <p:sp>
        <p:nvSpPr>
          <p:cNvPr id="5" name="Footer Placeholder 4">
            <a:extLst>
              <a:ext uri="{FF2B5EF4-FFF2-40B4-BE49-F238E27FC236}">
                <a16:creationId xmlns:a16="http://schemas.microsoft.com/office/drawing/2014/main" xmlns=""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C319AC5-0DE1-5E65-1A58-599D06B824D5}"/>
              </a:ext>
            </a:extLst>
          </p:cNvPr>
          <p:cNvSpPr>
            <a:spLocks noGrp="1"/>
          </p:cNvSpPr>
          <p:nvPr>
            <p:ph type="dt" sz="half" idx="10"/>
          </p:nvPr>
        </p:nvSpPr>
        <p:spPr/>
        <p:txBody>
          <a:bodyPr/>
          <a:lstStyle/>
          <a:p>
            <a:fld id="{19B6A866-57B6-4C39-8809-FBA78A30FCC9}" type="datetime1">
              <a:rPr lang="en-IN" smtClean="0"/>
              <a:t>22-06-2022</a:t>
            </a:fld>
            <a:endParaRPr lang="en-IN"/>
          </a:p>
        </p:txBody>
      </p:sp>
      <p:sp>
        <p:nvSpPr>
          <p:cNvPr id="6" name="Footer Placeholder 5">
            <a:extLst>
              <a:ext uri="{FF2B5EF4-FFF2-40B4-BE49-F238E27FC236}">
                <a16:creationId xmlns:a16="http://schemas.microsoft.com/office/drawing/2014/main" xmlns=""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AC9A91A-EBEF-9BB2-B813-F1A9FBC746F3}"/>
              </a:ext>
            </a:extLst>
          </p:cNvPr>
          <p:cNvSpPr>
            <a:spLocks noGrp="1"/>
          </p:cNvSpPr>
          <p:nvPr>
            <p:ph type="dt" sz="half" idx="10"/>
          </p:nvPr>
        </p:nvSpPr>
        <p:spPr/>
        <p:txBody>
          <a:bodyPr/>
          <a:lstStyle/>
          <a:p>
            <a:fld id="{52B34237-4DA9-498D-81CC-7DEBFDE0146A}" type="datetime1">
              <a:rPr lang="en-IN" smtClean="0"/>
              <a:t>22-06-2022</a:t>
            </a:fld>
            <a:endParaRPr lang="en-IN"/>
          </a:p>
        </p:txBody>
      </p:sp>
      <p:sp>
        <p:nvSpPr>
          <p:cNvPr id="8" name="Footer Placeholder 7">
            <a:extLst>
              <a:ext uri="{FF2B5EF4-FFF2-40B4-BE49-F238E27FC236}">
                <a16:creationId xmlns:a16="http://schemas.microsoft.com/office/drawing/2014/main" xmlns=""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xmlns=""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0654D79-6E0A-9D35-0EBD-FB1ECA55D2D3}"/>
              </a:ext>
            </a:extLst>
          </p:cNvPr>
          <p:cNvSpPr>
            <a:spLocks noGrp="1"/>
          </p:cNvSpPr>
          <p:nvPr>
            <p:ph type="dt" sz="half" idx="10"/>
          </p:nvPr>
        </p:nvSpPr>
        <p:spPr/>
        <p:txBody>
          <a:bodyPr/>
          <a:lstStyle/>
          <a:p>
            <a:fld id="{03D29E31-0E2B-4B8B-A4CD-804F6A5D47A9}" type="datetime1">
              <a:rPr lang="en-IN" smtClean="0"/>
              <a:t>22-06-2022</a:t>
            </a:fld>
            <a:endParaRPr lang="en-IN"/>
          </a:p>
        </p:txBody>
      </p:sp>
      <p:sp>
        <p:nvSpPr>
          <p:cNvPr id="4" name="Footer Placeholder 3">
            <a:extLst>
              <a:ext uri="{FF2B5EF4-FFF2-40B4-BE49-F238E27FC236}">
                <a16:creationId xmlns:a16="http://schemas.microsoft.com/office/drawing/2014/main" xmlns=""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6467BF-AB2E-3DEF-67BB-BD30CABBCE82}"/>
              </a:ext>
            </a:extLst>
          </p:cNvPr>
          <p:cNvSpPr>
            <a:spLocks noGrp="1"/>
          </p:cNvSpPr>
          <p:nvPr>
            <p:ph type="dt" sz="half" idx="10"/>
          </p:nvPr>
        </p:nvSpPr>
        <p:spPr/>
        <p:txBody>
          <a:bodyPr/>
          <a:lstStyle/>
          <a:p>
            <a:fld id="{731C5607-A4BB-4D67-95B9-C9085ECC35A9}" type="datetime1">
              <a:rPr lang="en-IN" smtClean="0"/>
              <a:t>22-06-2022</a:t>
            </a:fld>
            <a:endParaRPr lang="en-IN"/>
          </a:p>
        </p:txBody>
      </p:sp>
      <p:sp>
        <p:nvSpPr>
          <p:cNvPr id="3" name="Footer Placeholder 2">
            <a:extLst>
              <a:ext uri="{FF2B5EF4-FFF2-40B4-BE49-F238E27FC236}">
                <a16:creationId xmlns:a16="http://schemas.microsoft.com/office/drawing/2014/main" xmlns=""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xmlns=""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6B0979A-120B-82A8-026D-4BE0C2466700}"/>
              </a:ext>
            </a:extLst>
          </p:cNvPr>
          <p:cNvSpPr>
            <a:spLocks noGrp="1"/>
          </p:cNvSpPr>
          <p:nvPr>
            <p:ph type="dt" sz="half" idx="10"/>
          </p:nvPr>
        </p:nvSpPr>
        <p:spPr/>
        <p:txBody>
          <a:bodyPr/>
          <a:lstStyle/>
          <a:p>
            <a:fld id="{C1C99E65-501E-4E79-B301-EC94E1C8867E}" type="datetime1">
              <a:rPr lang="en-IN" smtClean="0"/>
              <a:t>22-06-2022</a:t>
            </a:fld>
            <a:endParaRPr lang="en-IN"/>
          </a:p>
        </p:txBody>
      </p:sp>
      <p:sp>
        <p:nvSpPr>
          <p:cNvPr id="6" name="Footer Placeholder 5">
            <a:extLst>
              <a:ext uri="{FF2B5EF4-FFF2-40B4-BE49-F238E27FC236}">
                <a16:creationId xmlns:a16="http://schemas.microsoft.com/office/drawing/2014/main" xmlns=""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42FAAF-4A7B-5286-4106-E767F58BB2BC}"/>
              </a:ext>
            </a:extLst>
          </p:cNvPr>
          <p:cNvSpPr>
            <a:spLocks noGrp="1"/>
          </p:cNvSpPr>
          <p:nvPr>
            <p:ph type="dt" sz="half" idx="10"/>
          </p:nvPr>
        </p:nvSpPr>
        <p:spPr/>
        <p:txBody>
          <a:bodyPr/>
          <a:lstStyle/>
          <a:p>
            <a:fld id="{2751C047-BE12-4A43-A323-58AFB768CD35}" type="datetime1">
              <a:rPr lang="en-IN" smtClean="0"/>
              <a:t>22-06-2022</a:t>
            </a:fld>
            <a:endParaRPr lang="en-IN"/>
          </a:p>
        </p:txBody>
      </p:sp>
      <p:sp>
        <p:nvSpPr>
          <p:cNvPr id="6" name="Footer Placeholder 5">
            <a:extLst>
              <a:ext uri="{FF2B5EF4-FFF2-40B4-BE49-F238E27FC236}">
                <a16:creationId xmlns:a16="http://schemas.microsoft.com/office/drawing/2014/main" xmlns=""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xmlns=""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22-06-2022</a:t>
            </a:fld>
            <a:endParaRPr lang="en-IN"/>
          </a:p>
        </p:txBody>
      </p:sp>
      <p:sp>
        <p:nvSpPr>
          <p:cNvPr id="5" name="Footer Placeholder 4">
            <a:extLst>
              <a:ext uri="{FF2B5EF4-FFF2-40B4-BE49-F238E27FC236}">
                <a16:creationId xmlns:a16="http://schemas.microsoft.com/office/drawing/2014/main" xmlns=""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xmlns=""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dx.doi.org/10.2196/jmir.2589" TargetMode="External"/><Relationship Id="rId13" Type="http://schemas.openxmlformats.org/officeDocument/2006/relationships/hyperlink" Target="http://dx.doi.org/10.2196/19820" TargetMode="External"/><Relationship Id="rId3" Type="http://schemas.openxmlformats.org/officeDocument/2006/relationships/hyperlink" Target="http://dx.doi.org/10.1136/amiajnl-2011-000473" TargetMode="External"/><Relationship Id="rId7" Type="http://schemas.openxmlformats.org/officeDocument/2006/relationships/hyperlink" Target="http://dx.doi.org/10.1093/jamia/ocz023" TargetMode="External"/><Relationship Id="rId12" Type="http://schemas.openxmlformats.org/officeDocument/2006/relationships/hyperlink" Target="http://dx.doi.org/10.2196/16260" TargetMode="External"/><Relationship Id="rId2" Type="http://schemas.openxmlformats.org/officeDocument/2006/relationships/hyperlink" Target="http://dx.doi.org/10.1093/jamia/ocv174" TargetMode="External"/><Relationship Id="rId1" Type="http://schemas.openxmlformats.org/officeDocument/2006/relationships/slideLayout" Target="../slideLayouts/slideLayout2.xml"/><Relationship Id="rId6" Type="http://schemas.openxmlformats.org/officeDocument/2006/relationships/hyperlink" Target="http://dx.doi.org/10.2196/jmir.9418PMID" TargetMode="External"/><Relationship Id="rId11" Type="http://schemas.openxmlformats.org/officeDocument/2006/relationships/hyperlink" Target="http://dx.doi.org/10.2196/16260PMID" TargetMode="External"/><Relationship Id="rId5" Type="http://schemas.openxmlformats.org/officeDocument/2006/relationships/hyperlink" Target="http://dx.doi.org/10.1093/jamia/ocv025" TargetMode="External"/><Relationship Id="rId10" Type="http://schemas.openxmlformats.org/officeDocument/2006/relationships/hyperlink" Target="http://dx.doi.org/10.2196/14975PMID" TargetMode="External"/><Relationship Id="rId4" Type="http://schemas.openxmlformats.org/officeDocument/2006/relationships/hyperlink" Target="http://dx.doi.org/10.2196/23493PMID" TargetMode="External"/><Relationship Id="rId9" Type="http://schemas.openxmlformats.org/officeDocument/2006/relationships/hyperlink" Target="http://dx.doi.org/10.2196/1887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9BD04-9EFD-5298-48E0-BBFFD10429A7}"/>
              </a:ext>
            </a:extLst>
          </p:cNvPr>
          <p:cNvSpPr>
            <a:spLocks noGrp="1"/>
          </p:cNvSpPr>
          <p:nvPr>
            <p:ph type="ctrTitle"/>
          </p:nvPr>
        </p:nvSpPr>
        <p:spPr>
          <a:xfrm>
            <a:off x="1551709" y="1496435"/>
            <a:ext cx="9144000" cy="2387600"/>
          </a:xfrm>
        </p:spPr>
        <p:txBody>
          <a:bodyPr>
            <a:normAutofit fontScale="90000"/>
          </a:bodyPr>
          <a:lstStyle/>
          <a:p>
            <a:r>
              <a:rPr lang="en-US" dirty="0"/>
              <a:t>Patient portal and it’s influence on health seeking </a:t>
            </a:r>
            <a:r>
              <a:rPr lang="en-US" dirty="0" smtClean="0"/>
              <a:t>behavior </a:t>
            </a:r>
            <a:r>
              <a:rPr lang="en-US" dirty="0"/>
              <a:t>of the individual </a:t>
            </a:r>
            <a:endParaRPr lang="en-IN" dirty="0"/>
          </a:p>
        </p:txBody>
      </p:sp>
      <p:sp>
        <p:nvSpPr>
          <p:cNvPr id="3" name="Subtitle 2">
            <a:extLst>
              <a:ext uri="{FF2B5EF4-FFF2-40B4-BE49-F238E27FC236}">
                <a16:creationId xmlns:a16="http://schemas.microsoft.com/office/drawing/2014/main" xmlns="" id="{7673AE62-677A-E7A9-D759-F10B648DEED4}"/>
              </a:ext>
            </a:extLst>
          </p:cNvPr>
          <p:cNvSpPr>
            <a:spLocks noGrp="1"/>
          </p:cNvSpPr>
          <p:nvPr>
            <p:ph type="subTitle" idx="1"/>
          </p:nvPr>
        </p:nvSpPr>
        <p:spPr>
          <a:xfrm>
            <a:off x="1731818" y="4087698"/>
            <a:ext cx="8936182" cy="1170102"/>
          </a:xfrm>
        </p:spPr>
        <p:txBody>
          <a:bodyPr>
            <a:normAutofit fontScale="92500" lnSpcReduction="10000"/>
          </a:bodyPr>
          <a:lstStyle/>
          <a:p>
            <a:r>
              <a:rPr lang="en-US" dirty="0"/>
              <a:t>Shweta Bhaskar</a:t>
            </a:r>
          </a:p>
          <a:p>
            <a:r>
              <a:rPr lang="en-US" dirty="0"/>
              <a:t>Mentor: </a:t>
            </a:r>
            <a:r>
              <a:rPr lang="en-US" dirty="0" err="1"/>
              <a:t>Anandhi</a:t>
            </a:r>
            <a:r>
              <a:rPr lang="en-US" dirty="0"/>
              <a:t> Ramachandran </a:t>
            </a:r>
            <a:endParaRPr lang="en-IN" dirty="0"/>
          </a:p>
          <a:p>
            <a:r>
              <a:rPr lang="en-IN" dirty="0"/>
              <a:t>IIHMR Delhi</a:t>
            </a:r>
          </a:p>
        </p:txBody>
      </p:sp>
      <p:sp>
        <p:nvSpPr>
          <p:cNvPr id="4" name="Slide Number Placeholder 3">
            <a:extLst>
              <a:ext uri="{FF2B5EF4-FFF2-40B4-BE49-F238E27FC236}">
                <a16:creationId xmlns:a16="http://schemas.microsoft.com/office/drawing/2014/main" xmlns=""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xmlns=""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38200" y="365125"/>
            <a:ext cx="10515600" cy="674781"/>
          </a:xfrm>
        </p:spPr>
        <p:txBody>
          <a:bodyPr>
            <a:normAutofit fontScale="90000"/>
          </a:bodyPr>
          <a:lstStyle/>
          <a:p>
            <a:pPr algn="ctr"/>
            <a:r>
              <a:rPr lang="en-IN" b="1" dirty="0"/>
              <a:t>Results </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694765" y="1460500"/>
            <a:ext cx="10515600" cy="4351338"/>
          </a:xfrm>
        </p:spPr>
        <p:txBody>
          <a:bodyPr>
            <a:normAutofit/>
          </a:bodyPr>
          <a:lstStyle/>
          <a:p>
            <a:pPr marL="0" indent="0">
              <a:buNone/>
            </a:pPr>
            <a:endParaRPr lang="en-US" sz="1200" dirty="0"/>
          </a:p>
          <a:p>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xmlns=""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xmlns=""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0" name="Picture 9">
            <a:extLst>
              <a:ext uri="{FF2B5EF4-FFF2-40B4-BE49-F238E27FC236}">
                <a16:creationId xmlns:a16="http://schemas.microsoft.com/office/drawing/2014/main" xmlns="" id="{0BFABE50-84B8-6F3E-4AF6-8816DC44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76" y="2288745"/>
            <a:ext cx="5698889" cy="3523093"/>
          </a:xfrm>
          <a:prstGeom prst="rect">
            <a:avLst/>
          </a:prstGeom>
        </p:spPr>
      </p:pic>
      <p:pic>
        <p:nvPicPr>
          <p:cNvPr id="11" name="Picture 10">
            <a:extLst>
              <a:ext uri="{FF2B5EF4-FFF2-40B4-BE49-F238E27FC236}">
                <a16:creationId xmlns:a16="http://schemas.microsoft.com/office/drawing/2014/main" xmlns="" id="{5C174259-48C0-3766-E95E-051FBF5AC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3654" y="2193449"/>
            <a:ext cx="5214356" cy="3223678"/>
          </a:xfrm>
          <a:prstGeom prst="rect">
            <a:avLst/>
          </a:prstGeom>
        </p:spPr>
      </p:pic>
      <p:sp>
        <p:nvSpPr>
          <p:cNvPr id="5" name="TextBox 4"/>
          <p:cNvSpPr txBox="1"/>
          <p:nvPr/>
        </p:nvSpPr>
        <p:spPr>
          <a:xfrm flipH="1">
            <a:off x="6567055" y="1798738"/>
            <a:ext cx="4786745" cy="369332"/>
          </a:xfrm>
          <a:prstGeom prst="rect">
            <a:avLst/>
          </a:prstGeom>
          <a:noFill/>
        </p:spPr>
        <p:txBody>
          <a:bodyPr wrap="square" rtlCol="0">
            <a:spAutoFit/>
          </a:bodyPr>
          <a:lstStyle/>
          <a:p>
            <a:r>
              <a:rPr lang="en-US" b="1" dirty="0" smtClean="0"/>
              <a:t>Recommendations given by users</a:t>
            </a:r>
            <a:endParaRPr lang="en-US" b="1" dirty="0"/>
          </a:p>
        </p:txBody>
      </p:sp>
      <p:sp>
        <p:nvSpPr>
          <p:cNvPr id="7" name="TextBox 6"/>
          <p:cNvSpPr txBox="1"/>
          <p:nvPr/>
        </p:nvSpPr>
        <p:spPr>
          <a:xfrm flipH="1">
            <a:off x="401782" y="1868150"/>
            <a:ext cx="4197927" cy="369332"/>
          </a:xfrm>
          <a:prstGeom prst="rect">
            <a:avLst/>
          </a:prstGeom>
          <a:noFill/>
        </p:spPr>
        <p:txBody>
          <a:bodyPr wrap="square" rtlCol="0">
            <a:spAutoFit/>
          </a:bodyPr>
          <a:lstStyle/>
          <a:p>
            <a:r>
              <a:rPr lang="en-US" b="1" dirty="0" smtClean="0"/>
              <a:t>Features users want in a portal</a:t>
            </a:r>
            <a:endParaRPr lang="en-US" b="1" dirty="0"/>
          </a:p>
        </p:txBody>
      </p:sp>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59676-68AE-B31D-2B17-777B3CE4CB84}"/>
              </a:ext>
            </a:extLst>
          </p:cNvPr>
          <p:cNvSpPr>
            <a:spLocks noGrp="1"/>
          </p:cNvSpPr>
          <p:nvPr>
            <p:ph type="title"/>
          </p:nvPr>
        </p:nvSpPr>
        <p:spPr/>
        <p:txBody>
          <a:bodyPr/>
          <a:lstStyle/>
          <a:p>
            <a:pPr algn="ctr"/>
            <a:r>
              <a:rPr lang="en-IN" b="1" dirty="0"/>
              <a:t>Discussion (2/2)</a:t>
            </a:r>
          </a:p>
        </p:txBody>
      </p:sp>
      <p:sp>
        <p:nvSpPr>
          <p:cNvPr id="3" name="Content Placeholder 2">
            <a:extLst>
              <a:ext uri="{FF2B5EF4-FFF2-40B4-BE49-F238E27FC236}">
                <a16:creationId xmlns:a16="http://schemas.microsoft.com/office/drawing/2014/main" xmlns="" id="{069AE405-828D-19A8-A3BF-17A9B1F9E370}"/>
              </a:ext>
            </a:extLst>
          </p:cNvPr>
          <p:cNvSpPr>
            <a:spLocks noGrp="1"/>
          </p:cNvSpPr>
          <p:nvPr>
            <p:ph idx="1"/>
          </p:nvPr>
        </p:nvSpPr>
        <p:spPr/>
        <p:txBody>
          <a:bodyPr>
            <a:noAutofit/>
          </a:bodyPr>
          <a:lstStyle/>
          <a:p>
            <a:r>
              <a:rPr lang="en-US" sz="2000" dirty="0">
                <a:latin typeface="Times New Roman" panose="02020603050405020304" pitchFamily="18" charset="0"/>
                <a:cs typeface="Times New Roman" panose="02020603050405020304" pitchFamily="18" charset="0"/>
              </a:rPr>
              <a:t>Our study found that a lack of understanding and a confusing interface are barriers to patient portal adoption, which is consistent with earlier research. This study adds to earlier research by showing that this barrier is more widespread than previously anticipated.</a:t>
            </a:r>
          </a:p>
          <a:p>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Lack of awareness, a difficult interface, and a lack of need for a patient portal were seen as barriers to adoption by over half of the participants in our survey, which has been identified as a barrier in previous research.</a:t>
            </a:r>
          </a:p>
          <a:p>
            <a:r>
              <a:rPr lang="en-US" sz="2000" dirty="0">
                <a:latin typeface="Times New Roman" panose="02020603050405020304" pitchFamily="18" charset="0"/>
                <a:cs typeface="Times New Roman" panose="02020603050405020304" pitchFamily="18" charset="0"/>
              </a:rPr>
              <a:t>Real-life patient tales that highlight how a patient portal might be used to make the case for why a patient portal might be beneficial were recommended in a previous study. There is also a need for additional usability testing of patient portals and the application of user-centered design methodologies to better determine what features inside the patient portal would be useful to patients.</a:t>
            </a:r>
          </a:p>
          <a:p>
            <a:r>
              <a:rPr lang="en-US" sz="2000" dirty="0">
                <a:latin typeface="Times New Roman" panose="02020603050405020304" pitchFamily="18" charset="0"/>
                <a:cs typeface="Times New Roman" panose="02020603050405020304" pitchFamily="18" charset="0"/>
              </a:rPr>
              <a:t>Some systems have experimented with innovative strategies, such as providing tailored patient education, as well as motivational strategies (e.g., social comparisons and gamification) to improve the relevance of the patient portal and ensure that it meets user needs, resulting in patient satisfaction.</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55A2AEE-BCF7-2356-2A0D-334825D425B5}"/>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xmlns=""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xmlns="" id="{8BBDAC66-4BC0-4A4F-5501-A4915ECD4DA8}"/>
              </a:ext>
            </a:extLst>
          </p:cNvPr>
          <p:cNvSpPr>
            <a:spLocks noGrp="1"/>
          </p:cNvSpPr>
          <p:nvPr>
            <p:ph idx="1"/>
          </p:nvPr>
        </p:nvSpPr>
        <p:spPr/>
        <p:txBody>
          <a:bodyPr/>
          <a:lstStyle/>
          <a:p>
            <a:r>
              <a:rPr lang="en-US" sz="20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rPr>
              <a:t>The limitation of this study is that the data collected was very small. We could only be able to collect 83 responses because most of the people are not aware of what patient portals are and that is the major drawback that has been faced while conducting this study. Other drawback that we observed is that by collecting data online, we couldn’t involve the elderly people data as they do not use technology much hence aren’t aware of the portals.</a:t>
            </a:r>
          </a:p>
          <a:p>
            <a:pPr marL="0" indent="0">
              <a:buNone/>
            </a:pPr>
            <a:endParaRPr lang="en-US" sz="1800" b="1" kern="0" dirty="0">
              <a:solidFill>
                <a:srgbClr val="007789"/>
              </a:solidFill>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5D7BD38B-06EE-DC64-6828-3A96DC5B67D0}"/>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xmlns=""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xmlns="" id="{C37621F9-57FC-03A7-2EE3-925A45765D10}"/>
              </a:ext>
            </a:extLst>
          </p:cNvPr>
          <p:cNvSpPr>
            <a:spLocks noGrp="1"/>
          </p:cNvSpPr>
          <p:nvPr>
            <p:ph idx="1"/>
          </p:nvPr>
        </p:nvSpPr>
        <p:spPr>
          <a:xfrm>
            <a:off x="1625600" y="1634085"/>
            <a:ext cx="9728200" cy="5752834"/>
          </a:xfrm>
        </p:spPr>
        <p:txBody>
          <a:bodyPr>
            <a:normAutofit/>
          </a:bodyPr>
          <a:lstStyle/>
          <a:p>
            <a:r>
              <a:rPr lang="en-US" sz="2000" dirty="0">
                <a:latin typeface="Times New Roman" panose="02020603050405020304" pitchFamily="18" charset="0"/>
                <a:cs typeface="Times New Roman" panose="02020603050405020304" pitchFamily="18" charset="0"/>
              </a:rPr>
              <a:t>Future research is needed to examine ways for aligning the patient portal with the information demands of patients. </a:t>
            </a:r>
          </a:p>
          <a:p>
            <a:r>
              <a:rPr lang="en-US" sz="2000" dirty="0">
                <a:latin typeface="Times New Roman" panose="02020603050405020304" pitchFamily="18" charset="0"/>
                <a:cs typeface="Times New Roman" panose="02020603050405020304" pitchFamily="18" charset="0"/>
              </a:rPr>
              <a:t>Some systems have also trained physicians on the portal and included time into clinic workflow to explain patients what it is and how to </a:t>
            </a:r>
            <a:r>
              <a:rPr lang="en-US" sz="2000" dirty="0" err="1">
                <a:latin typeface="Times New Roman" panose="02020603050405020304" pitchFamily="18" charset="0"/>
                <a:cs typeface="Times New Roman" panose="02020603050405020304" pitchFamily="18" charset="0"/>
              </a:rPr>
              <a:t>utilise</a:t>
            </a:r>
            <a:r>
              <a:rPr lang="en-US" sz="2000" dirty="0">
                <a:latin typeface="Times New Roman" panose="02020603050405020304" pitchFamily="18" charset="0"/>
                <a:cs typeface="Times New Roman" panose="02020603050405020304" pitchFamily="18" charset="0"/>
              </a:rPr>
              <a:t> it, and these measures may improve patients’ perceptions of the portal’s importance. </a:t>
            </a:r>
          </a:p>
          <a:p>
            <a:r>
              <a:rPr lang="en-US" sz="2000" dirty="0">
                <a:latin typeface="Times New Roman" panose="02020603050405020304" pitchFamily="18" charset="0"/>
                <a:cs typeface="Times New Roman" panose="02020603050405020304" pitchFamily="18" charset="0"/>
              </a:rPr>
              <a:t>Several studies have looked at techniques like having health care systems conduct patient portal demonstrations as a way to boost patient comfort with the portal and ultimately adoption.</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xmlns=""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0CEC-B205-D614-ACFB-9620DEF0A59E}"/>
              </a:ext>
            </a:extLst>
          </p:cNvPr>
          <p:cNvSpPr>
            <a:spLocks noGrp="1"/>
          </p:cNvSpPr>
          <p:nvPr>
            <p:ph type="title"/>
          </p:nvPr>
        </p:nvSpPr>
        <p:spPr>
          <a:xfrm>
            <a:off x="838200" y="365125"/>
            <a:ext cx="10515600" cy="915801"/>
          </a:xfrm>
        </p:spPr>
        <p:txBody>
          <a:bodyPr/>
          <a:lstStyle/>
          <a:p>
            <a:pPr algn="ctr"/>
            <a:r>
              <a:rPr lang="en-IN" b="1" dirty="0" smtClean="0"/>
              <a:t>References</a:t>
            </a:r>
            <a:endParaRPr lang="en-IN" b="1" dirty="0"/>
          </a:p>
        </p:txBody>
      </p:sp>
      <p:sp>
        <p:nvSpPr>
          <p:cNvPr id="3" name="Content Placeholder 2">
            <a:extLst>
              <a:ext uri="{FF2B5EF4-FFF2-40B4-BE49-F238E27FC236}">
                <a16:creationId xmlns:a16="http://schemas.microsoft.com/office/drawing/2014/main" xmlns="" id="{3E6CD5A5-350C-07B1-88E3-70F677EEF1DB}"/>
              </a:ext>
            </a:extLst>
          </p:cNvPr>
          <p:cNvSpPr>
            <a:spLocks noGrp="1"/>
          </p:cNvSpPr>
          <p:nvPr>
            <p:ph idx="1"/>
          </p:nvPr>
        </p:nvSpPr>
        <p:spPr>
          <a:xfrm>
            <a:off x="609601" y="1280926"/>
            <a:ext cx="10744200" cy="4665662"/>
          </a:xfrm>
        </p:spPr>
        <p:txBody>
          <a:bodyPr>
            <a:normAutofit fontScale="25000" lnSpcReduction="20000"/>
          </a:bodyPr>
          <a:lstStyle/>
          <a:p>
            <a:pPr lvl="0"/>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Lazard AJ, Watkins I, </a:t>
            </a:r>
            <a:r>
              <a:rPr lang="en-US" sz="3700" b="1" dirty="0" err="1">
                <a:effectLst/>
                <a:latin typeface="Times New Roman" panose="02020603050405020304" pitchFamily="18" charset="0"/>
                <a:ea typeface="Calibri" panose="020F0502020204030204" pitchFamily="34" charset="0"/>
                <a:cs typeface="Times New Roman" panose="02020603050405020304" pitchFamily="18" charset="0"/>
              </a:rPr>
              <a:t>Mackert</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 MS, </a:t>
            </a:r>
            <a:r>
              <a:rPr lang="en-US" sz="3700" b="1" dirty="0" err="1">
                <a:effectLst/>
                <a:latin typeface="Times New Roman" panose="02020603050405020304" pitchFamily="18" charset="0"/>
                <a:ea typeface="Calibri" panose="020F0502020204030204" pitchFamily="34" charset="0"/>
                <a:cs typeface="Times New Roman" panose="02020603050405020304" pitchFamily="18" charset="0"/>
              </a:rPr>
              <a:t>Xie</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 B, Stephens KK, </a:t>
            </a:r>
            <a:r>
              <a:rPr lang="en-US" sz="3700" b="1" dirty="0" err="1">
                <a:effectLst/>
                <a:latin typeface="Times New Roman" panose="02020603050405020304" pitchFamily="18" charset="0"/>
                <a:ea typeface="Calibri" panose="020F0502020204030204" pitchFamily="34" charset="0"/>
                <a:cs typeface="Times New Roman" panose="02020603050405020304" pitchFamily="18" charset="0"/>
              </a:rPr>
              <a:t>Shalev</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 H. Design simplicity influences patient portal use: the role of aesthetic evaluations for technology acceptance. J Am Med Inform </a:t>
            </a:r>
            <a:r>
              <a:rPr lang="en-US" sz="3700" b="1" dirty="0" err="1">
                <a:effectLst/>
                <a:latin typeface="Times New Roman" panose="02020603050405020304" pitchFamily="18" charset="0"/>
                <a:ea typeface="Calibri" panose="020F0502020204030204" pitchFamily="34" charset="0"/>
                <a:cs typeface="Times New Roman" panose="02020603050405020304" pitchFamily="18" charset="0"/>
              </a:rPr>
              <a:t>Assoc</a:t>
            </a:r>
            <a:r>
              <a:rPr lang="en-US" sz="3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[Internet]. 2016;23(e1):e157-61.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http://dx.doi.org/10.1093/jamia/ocv174</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Goel</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MS, Brown TL, Williams A, Cooper AJ,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Hasnain-Wynia</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R, Baker DW. Patient reported barriers to enrolling in a patient portal. J Am Med Inform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Assoc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[Internet]. 2011;18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Suppl</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1(Supplement 1):i8-12.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http://dx.doi.org/10.1136/amiajnl-2011-000473</a:t>
            </a:r>
            <a:endParaRPr lang="en-US" sz="48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Beal LL,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Kolman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JM, Jones SL,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Khleif</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Menser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T. Quantifying Patient Portal Use: Systematic Review of Utilization Metrics. J Med Internet Res [Internet]. 2021;23(2).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http://dx.doi.org/10.2196/23493PMID</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Smith SG,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O’Conor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R, Aitken W, Curtis LM, Wolf MS,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Goel</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MS. Disparities in registration and use of an online patient portal among older adults: findings from the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LitCog</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cohort. J Am Med Inform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Assoc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[Internet]. 2015;22(4):888–95.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http://dx.doi.org/10.1093/jamia/ocv025</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Hoogenbosch</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Postma</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J, De Man-Van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Ginkel</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JM,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Tiemessen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NA, Van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Delden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JJ.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Medendorp</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H Use and the Users of a Patient Portal: Cross-Sectional Study. J Med Internet Res [Internet]. 2018;20(9).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http://dx.doi.org/10.2196/jmir.9418PMID</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Grossman LV, Masterson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Creber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RM, Benda NC, Wright D,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Vawdrey</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DK,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Ancker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JS. Interventions to increase patient portal use in vulnerable populations: a systematic review. J Am Med Inform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Assoc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[Internet]. 2019;26(8–9):855–70.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http://dx.doi.org/10.1093/jamia/ocz023</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Osborn CY, Mayberry LS,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Wallston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KA, Johnson KB,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Elasy</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TA. Understanding patient portal use: implications for medication management. J Med Internet Res [Internet]. 2013;15(7):e133.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http://dx.doi.org/10.2196/jmir.2589</a:t>
            </a:r>
            <a:endParaRPr lang="en-US" sz="4800" u="sng" dirty="0">
              <a:solidFill>
                <a:srgbClr val="835D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Turner K, Clary A, Hong Y-R,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Alishahi</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Tabriz 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Shea</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CM. Patient portal barriers and group differences: Cross-sectional national survey study. J Med Internet Res [Internet]. 2020;22(9):e18870.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http://dx.doi.org/10.2196/18870</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Alturkistani</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 Greenfield G, Greaves F,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Aliabadi</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S, Jenkins RH,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Costelloe</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Costelloe</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 Patient Portal Functionalities and Uptake. Patient Portal Functionalities and Uptake: Systematic Review Protocol JMIR Res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Protoc</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[Internet]. 2020;9(7).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http://dx.doi.org/10.2196/14975PMID</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Silver RA,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Subramaniam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Stylianou</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 The Impact of Portal Satisfaction on Portal Use and Health-Seeking Behavior: Structural Equation Analysis. J Med Internet Res [Internet]. 2020;22(3).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http://dx.doi.org/10.2196/16260PMID</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Silver RA,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Subramaniam</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Stylianou</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 The impact of portal satisfaction on portal use and health-seeking behavior: Structural equation analysis. J Med Internet Res [Internet]. 2020;22(3):e16260.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http://dx.doi.org/10.2196/16260</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Kinney AP, </a:t>
            </a:r>
            <a:r>
              <a:rPr lang="en-US" sz="4800" b="1" dirty="0" err="1">
                <a:effectLst/>
                <a:latin typeface="Times New Roman" panose="02020603050405020304" pitchFamily="18" charset="0"/>
                <a:ea typeface="Calibri" panose="020F0502020204030204" pitchFamily="34" charset="0"/>
                <a:cs typeface="Times New Roman" panose="02020603050405020304" pitchFamily="18" charset="0"/>
              </a:rPr>
              <a:t>Sankaranarayanan</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B. Effects of patient portal use on patient satisfaction: Survey and partial least squares analysis. J Med Internet Res [Internet]. 2021;23(8):e19820. Available from: </a:t>
            </a:r>
            <a:r>
              <a:rPr lang="en-US" sz="4800" b="1" u="sng" dirty="0">
                <a:solidFill>
                  <a:srgbClr val="835D00"/>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http://dx.doi.org/10.2196/19820</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Times New Roman" panose="02020603050405020304" pitchFamily="18" charset="0"/>
              <a:ea typeface="Constantia" panose="02030602050306030303" pitchFamily="18" charset="0"/>
              <a:cs typeface="Times New Roman" panose="02020603050405020304" pitchFamily="18" charset="0"/>
            </a:endParaRPr>
          </a:p>
          <a:p>
            <a:r>
              <a:rPr lang="en-US" sz="4800" b="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endParaRPr>
          </a:p>
          <a:p>
            <a:endParaRPr lang="en-US" sz="4800" dirty="0"/>
          </a:p>
        </p:txBody>
      </p:sp>
      <p:sp>
        <p:nvSpPr>
          <p:cNvPr id="4" name="Footer Placeholder 3">
            <a:extLst>
              <a:ext uri="{FF2B5EF4-FFF2-40B4-BE49-F238E27FC236}">
                <a16:creationId xmlns:a16="http://schemas.microsoft.com/office/drawing/2014/main" xmlns=""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xmlns="" id="{65778F48-EED0-0966-D30D-CA2F4B9E882F}"/>
              </a:ext>
            </a:extLst>
          </p:cNvPr>
          <p:cNvSpPr>
            <a:spLocks noGrp="1"/>
          </p:cNvSpPr>
          <p:nvPr>
            <p:ph type="sldNum" sz="quarter" idx="12"/>
          </p:nvPr>
        </p:nvSpPr>
        <p:spPr/>
        <p:txBody>
          <a:bodyPr/>
          <a:lstStyle/>
          <a:p>
            <a:fld id="{26AD20E6-394B-4DF0-96A5-9647FF39C943}" type="slidenum">
              <a:rPr lang="en-IN" smtClean="0"/>
              <a:t>14</a:t>
            </a:fld>
            <a:endParaRPr lang="en-IN"/>
          </a:p>
        </p:txBody>
      </p:sp>
    </p:spTree>
    <p:extLst>
      <p:ext uri="{BB962C8B-B14F-4D97-AF65-F5344CB8AC3E}">
        <p14:creationId xmlns:p14="http://schemas.microsoft.com/office/powerpoint/2010/main" val="1492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xmlns=""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xmlns="" id="{33C20748-CF29-ED49-B8D8-5DEBC4A531CC}"/>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xmlns=""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xmlns="" id="{2DB44169-B653-8FCC-211C-27ABE8FE014A}"/>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The increase in the rates  of chronic conditions increase the need For disease management healthcare.</a:t>
            </a:r>
          </a:p>
          <a:p>
            <a:r>
              <a:rPr lang="en-US" sz="2000" dirty="0">
                <a:latin typeface="Times New Roman" panose="02020603050405020304" pitchFamily="18" charset="0"/>
                <a:cs typeface="Times New Roman" panose="02020603050405020304" pitchFamily="18" charset="0"/>
              </a:rPr>
              <a:t> A patient portal is a protected online service that enables patients convenient 24-hour access to personal health information from anywhere with an Internet connection. </a:t>
            </a:r>
          </a:p>
          <a:p>
            <a:r>
              <a:rPr lang="en-US" sz="2000" dirty="0">
                <a:latin typeface="Times New Roman" panose="02020603050405020304" pitchFamily="18" charset="0"/>
                <a:cs typeface="Times New Roman" panose="02020603050405020304" pitchFamily="18" charset="0"/>
              </a:rPr>
              <a:t>Patient portals, also known as connected personal health records, are electronic access points into the EHR that can perform a variety of roles to improve communication. </a:t>
            </a:r>
          </a:p>
          <a:p>
            <a:endParaRPr lang="en-US" dirty="0"/>
          </a:p>
          <a:p>
            <a:endParaRPr lang="en-IN" dirty="0"/>
          </a:p>
        </p:txBody>
      </p:sp>
      <p:sp>
        <p:nvSpPr>
          <p:cNvPr id="4" name="Slide Number Placeholder 3">
            <a:extLst>
              <a:ext uri="{FF2B5EF4-FFF2-40B4-BE49-F238E27FC236}">
                <a16:creationId xmlns:a16="http://schemas.microsoft.com/office/drawing/2014/main" xmlns=""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xmlns=""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51033-92AE-7D44-CA2A-465B196100C4}"/>
              </a:ext>
            </a:extLst>
          </p:cNvPr>
          <p:cNvSpPr>
            <a:spLocks noGrp="1"/>
          </p:cNvSpPr>
          <p:nvPr>
            <p:ph type="title"/>
          </p:nvPr>
        </p:nvSpPr>
        <p:spPr/>
        <p:txBody>
          <a:bodyPr/>
          <a:lstStyle/>
          <a:p>
            <a:pPr algn="ctr"/>
            <a:r>
              <a:rPr lang="en-IN" b="1" dirty="0"/>
              <a:t>Introduction (2/2)</a:t>
            </a:r>
          </a:p>
        </p:txBody>
      </p:sp>
      <p:sp>
        <p:nvSpPr>
          <p:cNvPr id="3" name="Content Placeholder 2">
            <a:extLst>
              <a:ext uri="{FF2B5EF4-FFF2-40B4-BE49-F238E27FC236}">
                <a16:creationId xmlns:a16="http://schemas.microsoft.com/office/drawing/2014/main" xmlns="" id="{382ADE59-DDEA-2629-5CE5-2986EE84561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Better Communication with patients</a:t>
            </a:r>
          </a:p>
          <a:p>
            <a:r>
              <a:rPr lang="en-US" sz="2000" dirty="0">
                <a:latin typeface="Times New Roman" panose="02020603050405020304" pitchFamily="18" charset="0"/>
                <a:cs typeface="Times New Roman" panose="02020603050405020304" pitchFamily="18" charset="0"/>
              </a:rPr>
              <a:t>Complete and accurate patient information</a:t>
            </a:r>
          </a:p>
          <a:p>
            <a:r>
              <a:rPr lang="en-US" sz="2000" dirty="0">
                <a:latin typeface="Times New Roman" panose="02020603050405020304" pitchFamily="18" charset="0"/>
                <a:cs typeface="Times New Roman" panose="02020603050405020304" pitchFamily="18" charset="0"/>
              </a:rPr>
              <a:t>Increased patient ownership of their own care.</a:t>
            </a:r>
          </a:p>
          <a:p>
            <a:r>
              <a:rPr lang="en-US" sz="2000" dirty="0">
                <a:latin typeface="Times New Roman" panose="02020603050405020304" pitchFamily="18" charset="0"/>
                <a:cs typeface="Times New Roman" panose="02020603050405020304" pitchFamily="18" charset="0"/>
              </a:rPr>
              <a:t>Access medic records from all providers at one place</a:t>
            </a:r>
          </a:p>
          <a:p>
            <a:r>
              <a:rPr lang="en-US" sz="2000" dirty="0">
                <a:latin typeface="Times New Roman" panose="02020603050405020304" pitchFamily="18" charset="0"/>
                <a:cs typeface="Times New Roman" panose="02020603050405020304" pitchFamily="18" charset="0"/>
              </a:rPr>
              <a:t>Saves time and money.</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E1DBDCD-BFFD-B18E-0A9A-B5A0A5A5AF5C}"/>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xmlns=""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51"/>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xmlns="" id="{8C6D7DE2-7518-3B77-F975-509EE81FC92A}"/>
              </a:ext>
            </a:extLst>
          </p:cNvPr>
          <p:cNvSpPr>
            <a:spLocks noGrp="1"/>
          </p:cNvSpPr>
          <p:nvPr>
            <p:ph idx="1"/>
          </p:nvPr>
        </p:nvSpPr>
        <p:spPr/>
        <p:txBody>
          <a:bodyPr>
            <a:normAutofit/>
          </a:bodyPr>
          <a:lstStyle/>
          <a:p>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This study is aimed to empirically validate the factors influencing patient portal use satisfaction and its influence on health seeking behavior of the individual</a:t>
            </a:r>
          </a:p>
          <a:p>
            <a:endParaRPr lang="en-US" sz="2000" dirty="0">
              <a:solidFill>
                <a:srgbClr val="2A2A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b="1"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Specific Objectives:</a:t>
            </a:r>
            <a:endParaRPr lang="en-US" sz="20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To understand the reasons for enrolling in a patient portal by an individual.</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To identify patient reported challenges in enrolling and using patient portal.</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To examine the factors influencing patient portal satisfaction.</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To assess the influence of patient portal satisfaction on portal usage.</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dirty="0">
                <a:solidFill>
                  <a:srgbClr val="2A2A2A"/>
                </a:solidFill>
                <a:effectLst/>
                <a:latin typeface="Times New Roman" panose="02020603050405020304" pitchFamily="18" charset="0"/>
                <a:ea typeface="Calibri" panose="020F0502020204030204" pitchFamily="34" charset="0"/>
                <a:cs typeface="Times New Roman" panose="02020603050405020304" pitchFamily="18" charset="0"/>
              </a:rPr>
              <a:t>To understand the association between patient portal usage and health seeking behavior of the individual.</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marL="0" indent="0">
              <a:buNone/>
            </a:pPr>
            <a:endParaRPr lang="en-US" sz="20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xmlns=""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xmlns="" id="{70665C76-273B-9A86-DBC1-54F437B85A44}"/>
              </a:ext>
            </a:extLst>
          </p:cNvPr>
          <p:cNvSpPr>
            <a:spLocks noGrp="1"/>
          </p:cNvSpPr>
          <p:nvPr>
            <p:ph idx="1"/>
          </p:nvPr>
        </p:nvSpPr>
        <p:spPr/>
        <p:txBody>
          <a:bodyPr>
            <a:normAutofit/>
          </a:bodyPr>
          <a:lstStyle/>
          <a:p>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 total of 83 people participated in this study. The data was collected in the form of questionnaire and the survey was conducted through Google document. The questionnaire was divided into two sections. The </a:t>
            </a:r>
            <a:r>
              <a:rPr lang="en-US" sz="2000"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section 1</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consists of 4 primary questions including </a:t>
            </a:r>
            <a:r>
              <a:rPr lang="en-US" sz="2000"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consent form, email, age and profession</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The </a:t>
            </a:r>
            <a:r>
              <a:rPr lang="en-US" sz="2000"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section 2</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consists of 15 questions including multiple questions, short answers and long answers. </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xmlns=""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672BA-4BE1-529E-07EC-8F4A53233F03}"/>
              </a:ext>
            </a:extLst>
          </p:cNvPr>
          <p:cNvSpPr>
            <a:spLocks noGrp="1"/>
          </p:cNvSpPr>
          <p:nvPr>
            <p:ph type="title"/>
          </p:nvPr>
        </p:nvSpPr>
        <p:spPr/>
        <p:txBody>
          <a:bodyPr/>
          <a:lstStyle/>
          <a:p>
            <a:pPr algn="ctr"/>
            <a:r>
              <a:rPr lang="en-IN" b="1" dirty="0"/>
              <a:t>Methodology (2/2)</a:t>
            </a:r>
            <a:endParaRPr lang="en-IN" dirty="0"/>
          </a:p>
        </p:txBody>
      </p:sp>
      <p:sp>
        <p:nvSpPr>
          <p:cNvPr id="3" name="Content Placeholder 2">
            <a:extLst>
              <a:ext uri="{FF2B5EF4-FFF2-40B4-BE49-F238E27FC236}">
                <a16:creationId xmlns:a16="http://schemas.microsoft.com/office/drawing/2014/main" xmlns="" id="{C69F77E6-6698-55B6-C98F-1338F8539D37}"/>
              </a:ext>
            </a:extLst>
          </p:cNvPr>
          <p:cNvSpPr>
            <a:spLocks noGrp="1"/>
          </p:cNvSpPr>
          <p:nvPr>
            <p:ph idx="1"/>
          </p:nvPr>
        </p:nvSpPr>
        <p:spPr/>
        <p:txBody>
          <a:bodyPr/>
          <a:lstStyle/>
          <a:p>
            <a:pPr lvl="0"/>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The questionnaire was sent to people through social media applications such as </a:t>
            </a: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facebook</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Linkedin</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and </a:t>
            </a: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whatsapp</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to collect the responses. The collected data was then </a:t>
            </a:r>
            <a:r>
              <a:rPr lang="en-US" sz="20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analysed</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using excel with the help of graphs and pie charts.</a:t>
            </a:r>
            <a:endParaRPr lang="en-US" sz="2000" dirty="0">
              <a:solidFill>
                <a:srgbClr val="595959"/>
              </a:solidFill>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b="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Study design:</a:t>
            </a:r>
            <a:r>
              <a:rPr lang="en-US" sz="2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The study design selected is descriptive, quantitative study design.</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Sample design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Convenience Sampling.</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lvl="0"/>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Tools and techniques: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tools that are used in this study are Google form, Excel/Tableau and Social media for collecting responses.</a:t>
            </a:r>
            <a:endParaRPr lang="en-US" sz="2000" dirty="0">
              <a:effectLst/>
              <a:latin typeface="Times New Roman" panose="02020603050405020304" pitchFamily="18" charset="0"/>
              <a:ea typeface="Constantia" panose="02030602050306030303"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xmlns="" id="{EEF90905-61DD-7573-FB83-64447E29ABB1}"/>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xmlns=""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E1AFC-9CD1-08C8-0F87-3A71E5733E59}"/>
              </a:ext>
            </a:extLst>
          </p:cNvPr>
          <p:cNvSpPr>
            <a:spLocks noGrp="1"/>
          </p:cNvSpPr>
          <p:nvPr>
            <p:ph type="title"/>
          </p:nvPr>
        </p:nvSpPr>
        <p:spPr>
          <a:xfrm>
            <a:off x="838200" y="365125"/>
            <a:ext cx="10515600" cy="495487"/>
          </a:xfrm>
        </p:spPr>
        <p:txBody>
          <a:bodyPr>
            <a:normAutofit fontScale="90000"/>
          </a:bodyPr>
          <a:lstStyle/>
          <a:p>
            <a:pPr algn="ctr"/>
            <a:r>
              <a:rPr lang="en-IN" b="1" dirty="0"/>
              <a:t>Results </a:t>
            </a:r>
          </a:p>
        </p:txBody>
      </p:sp>
      <p:sp>
        <p:nvSpPr>
          <p:cNvPr id="3" name="Content Placeholder 2">
            <a:extLst>
              <a:ext uri="{FF2B5EF4-FFF2-40B4-BE49-F238E27FC236}">
                <a16:creationId xmlns:a16="http://schemas.microsoft.com/office/drawing/2014/main" xmlns="" id="{2DD0E2DC-1F64-6150-E936-2EFC08A56F0F}"/>
              </a:ext>
            </a:extLst>
          </p:cNvPr>
          <p:cNvSpPr>
            <a:spLocks noGrp="1"/>
          </p:cNvSpPr>
          <p:nvPr>
            <p:ph idx="1"/>
          </p:nvPr>
        </p:nvSpPr>
        <p:spPr>
          <a:xfrm>
            <a:off x="180890" y="1463381"/>
            <a:ext cx="10839824" cy="4315013"/>
          </a:xfrm>
        </p:spPr>
        <p:txBody>
          <a:bodyPr>
            <a:normAutofit/>
          </a:bodyPr>
          <a:lstStyle/>
          <a:p>
            <a:pPr marL="0" indent="0">
              <a:buNone/>
            </a:pPr>
            <a:endParaRPr lang="en-US" sz="1200"/>
          </a:p>
          <a:p>
            <a:pPr marL="0" indent="0">
              <a:buNone/>
            </a:pPr>
            <a:endParaRPr lang="en-US" sz="1200"/>
          </a:p>
          <a:p>
            <a:pPr marL="0" indent="0">
              <a:buNone/>
            </a:pPr>
            <a:endParaRPr lang="en-US" sz="1200"/>
          </a:p>
          <a:p>
            <a:pPr marL="0" indent="0">
              <a:buNone/>
            </a:pPr>
            <a:endParaRPr lang="en-US" sz="1200"/>
          </a:p>
          <a:p>
            <a:pPr marL="0" indent="0">
              <a:buNone/>
            </a:pPr>
            <a:endParaRPr lang="en-US" sz="1200"/>
          </a:p>
          <a:p>
            <a:pPr marL="0" indent="0">
              <a:buNone/>
            </a:pPr>
            <a:endParaRPr lang="en-IN" sz="1200"/>
          </a:p>
        </p:txBody>
      </p:sp>
      <p:sp>
        <p:nvSpPr>
          <p:cNvPr id="4" name="Slide Number Placeholder 3">
            <a:extLst>
              <a:ext uri="{FF2B5EF4-FFF2-40B4-BE49-F238E27FC236}">
                <a16:creationId xmlns:a16="http://schemas.microsoft.com/office/drawing/2014/main" xmlns=""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51"/>
            <a:ext cx="2695903" cy="1268959"/>
          </a:xfrm>
          <a:prstGeom prst="rect">
            <a:avLst/>
          </a:prstGeom>
        </p:spPr>
      </p:pic>
      <p:pic>
        <p:nvPicPr>
          <p:cNvPr id="9" name="image1.png" descr="Forms response chart. Question title: Have you ever used patient portal?. Number of responses: 83 responses.">
            <a:extLst>
              <a:ext uri="{FF2B5EF4-FFF2-40B4-BE49-F238E27FC236}">
                <a16:creationId xmlns:a16="http://schemas.microsoft.com/office/drawing/2014/main" xmlns="" id="{90459FA9-E28D-B84B-2918-7FD18CD57828}"/>
              </a:ext>
            </a:extLst>
          </p:cNvPr>
          <p:cNvPicPr/>
          <p:nvPr/>
        </p:nvPicPr>
        <p:blipFill rotWithShape="1">
          <a:blip r:embed="rId3"/>
          <a:srcRect r="23664" b="-80"/>
          <a:stretch/>
        </p:blipFill>
        <p:spPr>
          <a:xfrm>
            <a:off x="180891" y="1368364"/>
            <a:ext cx="5970528" cy="2407584"/>
          </a:xfrm>
          <a:prstGeom prst="rect">
            <a:avLst/>
          </a:prstGeom>
          <a:ln/>
        </p:spPr>
      </p:pic>
      <p:pic>
        <p:nvPicPr>
          <p:cNvPr id="12" name="image3.png" descr="Forms response chart. Question title: Do you find it easy or hard?. Number of responses: 76 responses.">
            <a:extLst>
              <a:ext uri="{FF2B5EF4-FFF2-40B4-BE49-F238E27FC236}">
                <a16:creationId xmlns:a16="http://schemas.microsoft.com/office/drawing/2014/main" xmlns="" id="{7E313650-F017-DBFB-38D8-4A5F22D0ABA8}"/>
              </a:ext>
            </a:extLst>
          </p:cNvPr>
          <p:cNvPicPr/>
          <p:nvPr/>
        </p:nvPicPr>
        <p:blipFill rotWithShape="1">
          <a:blip r:embed="rId4"/>
          <a:srcRect r="17974"/>
          <a:stretch/>
        </p:blipFill>
        <p:spPr>
          <a:xfrm rot="10800000" flipH="1" flipV="1">
            <a:off x="180889" y="3978985"/>
            <a:ext cx="5831984" cy="2742490"/>
          </a:xfrm>
          <a:prstGeom prst="rect">
            <a:avLst/>
          </a:prstGeom>
          <a:ln/>
        </p:spPr>
      </p:pic>
      <p:pic>
        <p:nvPicPr>
          <p:cNvPr id="15" name="image9.png" descr="Forms response chart. Question title: Has patient portal helped you as your 24*7 health guide?. Number of responses: 79 responses.">
            <a:extLst>
              <a:ext uri="{FF2B5EF4-FFF2-40B4-BE49-F238E27FC236}">
                <a16:creationId xmlns:a16="http://schemas.microsoft.com/office/drawing/2014/main" xmlns="" id="{EC0439C3-D64B-7920-00C5-DFF1C5155237}"/>
              </a:ext>
            </a:extLst>
          </p:cNvPr>
          <p:cNvPicPr>
            <a:picLocks/>
          </p:cNvPicPr>
          <p:nvPr/>
        </p:nvPicPr>
        <p:blipFill rotWithShape="1">
          <a:blip r:embed="rId5"/>
          <a:srcRect r="23872" b="5053"/>
          <a:stretch/>
        </p:blipFill>
        <p:spPr>
          <a:xfrm>
            <a:off x="5735781" y="1024790"/>
            <a:ext cx="5749637" cy="29541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Forms response chart. Question title: Do you think using patient portal can save time?. Number of responses: 82 responses.">
            <a:extLst>
              <a:ext uri="{FF2B5EF4-FFF2-40B4-BE49-F238E27FC236}">
                <a16:creationId xmlns:a16="http://schemas.microsoft.com/office/drawing/2014/main" xmlns="" id="{920A7A8B-371E-4D16-3A07-5E188DE01A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7473"/>
          <a:stretch/>
        </p:blipFill>
        <p:spPr bwMode="auto">
          <a:xfrm>
            <a:off x="6012873" y="4074002"/>
            <a:ext cx="6040581" cy="2699770"/>
          </a:xfrm>
          <a:prstGeom prst="rect">
            <a:avLst/>
          </a:prstGeom>
          <a:noFill/>
          <a:ln>
            <a:noFill/>
          </a:ln>
        </p:spPr>
      </p:pic>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AD20E6-394B-4DF0-96A5-9647FF39C943}" type="slidenum">
              <a:rPr lang="en-IN" smtClean="0"/>
              <a:t>8</a:t>
            </a:fld>
            <a:endParaRPr lang="en-IN"/>
          </a:p>
        </p:txBody>
      </p:sp>
      <p:pic>
        <p:nvPicPr>
          <p:cNvPr id="9" name="image5.png" descr="Forms response chart. Question title: Do you think using Patient portal is cost effective?. Number of responses: 80 responses.">
            <a:extLst>
              <a:ext uri="{FF2B5EF4-FFF2-40B4-BE49-F238E27FC236}">
                <a16:creationId xmlns:a16="http://schemas.microsoft.com/office/drawing/2014/main" xmlns="" id="{9EAF228E-CB03-3A20-F9E3-85C1EEFA1079}"/>
              </a:ext>
            </a:extLst>
          </p:cNvPr>
          <p:cNvPicPr/>
          <p:nvPr/>
        </p:nvPicPr>
        <p:blipFill rotWithShape="1">
          <a:blip r:embed="rId2"/>
          <a:srcRect r="28699" b="6255"/>
          <a:stretch/>
        </p:blipFill>
        <p:spPr>
          <a:xfrm>
            <a:off x="-110837" y="864578"/>
            <a:ext cx="6384363" cy="2804856"/>
          </a:xfrm>
          <a:prstGeom prst="rect">
            <a:avLst/>
          </a:prstGeom>
          <a:ln/>
        </p:spPr>
      </p:pic>
      <p:pic>
        <p:nvPicPr>
          <p:cNvPr id="10" name="image6.png" descr="Forms response chart. Question title: Do you feel comfortable in sharing your health data on patient portal?. Number of responses: 82 responses.">
            <a:extLst>
              <a:ext uri="{FF2B5EF4-FFF2-40B4-BE49-F238E27FC236}">
                <a16:creationId xmlns:a16="http://schemas.microsoft.com/office/drawing/2014/main" xmlns="" id="{F0DA627B-6727-85C4-4073-A0CF605A7E06}"/>
              </a:ext>
            </a:extLst>
          </p:cNvPr>
          <p:cNvPicPr/>
          <p:nvPr/>
        </p:nvPicPr>
        <p:blipFill>
          <a:blip r:embed="rId3"/>
          <a:srcRect/>
          <a:stretch>
            <a:fillRect/>
          </a:stretch>
        </p:blipFill>
        <p:spPr>
          <a:xfrm>
            <a:off x="193965" y="3961764"/>
            <a:ext cx="6871854" cy="3188566"/>
          </a:xfrm>
          <a:prstGeom prst="rect">
            <a:avLst/>
          </a:prstGeom>
          <a:ln/>
        </p:spPr>
      </p:pic>
      <p:pic>
        <p:nvPicPr>
          <p:cNvPr id="11" name="image7.png" descr="Forms response chart. Question title: Do you think it is more challenging compared to its benefits?. Number of responses: 82 responses.">
            <a:extLst>
              <a:ext uri="{FF2B5EF4-FFF2-40B4-BE49-F238E27FC236}">
                <a16:creationId xmlns:a16="http://schemas.microsoft.com/office/drawing/2014/main" xmlns="" id="{F20AE236-605B-78CE-D7B5-E7CADC69B6BA}"/>
              </a:ext>
            </a:extLst>
          </p:cNvPr>
          <p:cNvPicPr/>
          <p:nvPr/>
        </p:nvPicPr>
        <p:blipFill>
          <a:blip r:embed="rId4"/>
          <a:srcRect/>
          <a:stretch>
            <a:fillRect/>
          </a:stretch>
        </p:blipFill>
        <p:spPr>
          <a:xfrm>
            <a:off x="6497781" y="864578"/>
            <a:ext cx="5694219" cy="3097186"/>
          </a:xfrm>
          <a:prstGeom prst="rect">
            <a:avLst/>
          </a:prstGeom>
          <a:ln/>
        </p:spPr>
      </p:pic>
      <p:pic>
        <p:nvPicPr>
          <p:cNvPr id="12" name="image8.png" descr="Forms response chart. Question title: What do you personally prefer?. Number of responses: 81 responses.">
            <a:extLst>
              <a:ext uri="{FF2B5EF4-FFF2-40B4-BE49-F238E27FC236}">
                <a16:creationId xmlns:a16="http://schemas.microsoft.com/office/drawing/2014/main" xmlns="" id="{A7B370A4-E99B-C7BC-A4CD-575F43361E0B}"/>
              </a:ext>
            </a:extLst>
          </p:cNvPr>
          <p:cNvPicPr/>
          <p:nvPr/>
        </p:nvPicPr>
        <p:blipFill>
          <a:blip r:embed="rId5"/>
          <a:srcRect/>
          <a:stretch>
            <a:fillRect/>
          </a:stretch>
        </p:blipFill>
        <p:spPr>
          <a:xfrm>
            <a:off x="6670963" y="4344790"/>
            <a:ext cx="5347854" cy="2859574"/>
          </a:xfrm>
          <a:prstGeom prst="rect">
            <a:avLst/>
          </a:prstGeom>
          <a:ln/>
        </p:spPr>
      </p:pic>
      <p:pic>
        <p:nvPicPr>
          <p:cNvPr id="13" name="Picture 12">
            <a:extLst>
              <a:ext uri="{FF2B5EF4-FFF2-40B4-BE49-F238E27FC236}">
                <a16:creationId xmlns:a16="http://schemas.microsoft.com/office/drawing/2014/main" xmlns="" id="{CC7E35C9-8D50-F7CA-E6F1-C10B29E0A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7750"/>
            <a:ext cx="2175164" cy="1023848"/>
          </a:xfrm>
          <a:prstGeom prst="rect">
            <a:avLst/>
          </a:prstGeom>
        </p:spPr>
      </p:pic>
    </p:spTree>
    <p:extLst>
      <p:ext uri="{BB962C8B-B14F-4D97-AF65-F5344CB8AC3E}">
        <p14:creationId xmlns:p14="http://schemas.microsoft.com/office/powerpoint/2010/main" val="234101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9</a:t>
            </a:fld>
            <a:endParaRPr lang="en-IN"/>
          </a:p>
        </p:txBody>
      </p:sp>
      <p:pic>
        <p:nvPicPr>
          <p:cNvPr id="7" name="Picture 6">
            <a:extLst>
              <a:ext uri="{FF2B5EF4-FFF2-40B4-BE49-F238E27FC236}">
                <a16:creationId xmlns:a16="http://schemas.microsoft.com/office/drawing/2014/main" xmlns=""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750"/>
            <a:ext cx="2175164" cy="1023848"/>
          </a:xfrm>
          <a:prstGeom prst="rect">
            <a:avLst/>
          </a:prstGeom>
        </p:spPr>
      </p:pic>
      <p:pic>
        <p:nvPicPr>
          <p:cNvPr id="10" name="Picture 9">
            <a:extLst>
              <a:ext uri="{FF2B5EF4-FFF2-40B4-BE49-F238E27FC236}">
                <a16:creationId xmlns:a16="http://schemas.microsoft.com/office/drawing/2014/main" xmlns="" id="{E816AD13-9C05-1142-9CEF-1FAA6F83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179436"/>
            <a:ext cx="5708072" cy="3323291"/>
          </a:xfrm>
          <a:prstGeom prst="rect">
            <a:avLst/>
          </a:prstGeom>
        </p:spPr>
      </p:pic>
      <p:pic>
        <p:nvPicPr>
          <p:cNvPr id="11" name="Picture 10">
            <a:extLst>
              <a:ext uri="{FF2B5EF4-FFF2-40B4-BE49-F238E27FC236}">
                <a16:creationId xmlns:a16="http://schemas.microsoft.com/office/drawing/2014/main" xmlns="" id="{67CFC163-0723-18EE-C200-327C69C4C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693790"/>
            <a:ext cx="4663919" cy="26825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6187630" y="1179436"/>
            <a:ext cx="2900730" cy="369332"/>
          </a:xfrm>
          <a:prstGeom prst="rect">
            <a:avLst/>
          </a:prstGeom>
        </p:spPr>
        <p:txBody>
          <a:bodyPr wrap="none">
            <a:spAutoFit/>
          </a:bodyPr>
          <a:lstStyle/>
          <a:p>
            <a:r>
              <a:rPr lang="en-US" b="1" dirty="0" smtClean="0"/>
              <a:t>Challenges faced by the user</a:t>
            </a:r>
            <a:endParaRPr lang="en-US" b="1" dirty="0"/>
          </a:p>
        </p:txBody>
      </p:sp>
    </p:spTree>
    <p:extLst>
      <p:ext uri="{BB962C8B-B14F-4D97-AF65-F5344CB8AC3E}">
        <p14:creationId xmlns:p14="http://schemas.microsoft.com/office/powerpoint/2010/main" val="2639753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952</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Constantia</vt:lpstr>
      <vt:lpstr>Times New Roman</vt:lpstr>
      <vt:lpstr>Office Theme</vt:lpstr>
      <vt:lpstr>Patient portal and it’s influence on health seeking behavior of the individual </vt:lpstr>
      <vt:lpstr>Introduction </vt:lpstr>
      <vt:lpstr>Introduction (2/2)</vt:lpstr>
      <vt:lpstr>Objectives of Your Study</vt:lpstr>
      <vt:lpstr>Methodology </vt:lpstr>
      <vt:lpstr>Methodology (2/2)</vt:lpstr>
      <vt:lpstr>Results </vt:lpstr>
      <vt:lpstr>PowerPoint Presentation</vt:lpstr>
      <vt:lpstr>PowerPoint Presentation</vt:lpstr>
      <vt:lpstr>Results </vt:lpstr>
      <vt:lpstr>Discussion (2/2)</vt:lpstr>
      <vt:lpstr>Limitations of the Study</vt:lpstr>
      <vt:lpstr>Conclusion</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Shweta Bhaskar</cp:lastModifiedBy>
  <cp:revision>18</cp:revision>
  <dcterms:created xsi:type="dcterms:W3CDTF">2022-05-20T15:11:38Z</dcterms:created>
  <dcterms:modified xsi:type="dcterms:W3CDTF">2022-06-22T04:58:44Z</dcterms:modified>
</cp:coreProperties>
</file>