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72"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34" autoAdjust="0"/>
    <p:restoredTop sz="94660"/>
  </p:normalViewPr>
  <p:slideViewPr>
    <p:cSldViewPr snapToGrid="0">
      <p:cViewPr varScale="1">
        <p:scale>
          <a:sx n="80" d="100"/>
          <a:sy n="80" d="100"/>
        </p:scale>
        <p:origin x="7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D:\Dissertation\Dissertation%20data%20in%20cahr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Dissertation\Dissertation%20data%20in%20cahr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Dissertation\Dissertation%20data%20in%20cahr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Dissertation\Dissertation%20data%20in%20cahr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Dissertation\Dissertation%20data%20in%20cahr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Dissertation\Dissertation%20data%20in%20cahrt.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lenovo\Downloads\PATIENT%20SATISFACTION%20ON%20HOME%20%20CARE%20SERVICES%20(Responses).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r>
              <a:rPr lang="en-US" b="1" dirty="0"/>
              <a:t>Figure 1 : </a:t>
            </a:r>
            <a:r>
              <a:rPr lang="en-US" sz="1400" b="1" i="0" u="none" strike="noStrike" baseline="0" dirty="0">
                <a:effectLst/>
              </a:rPr>
              <a:t>Distribution of study participants according to age.</a:t>
            </a:r>
            <a:endParaRPr lang="en-US" b="1" dirty="0"/>
          </a:p>
        </c:rich>
      </c:tx>
      <c:overlay val="0"/>
      <c:spPr>
        <a:noFill/>
        <a:ln>
          <a:noFill/>
        </a:ln>
        <a:effectLst/>
      </c:spPr>
      <c:txPr>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'[Dissertation data in cahrt.xlsx]Sheet1'!$A$9:$A$13</c:f>
              <c:strCache>
                <c:ptCount val="5"/>
                <c:pt idx="0">
                  <c:v>&lt;20</c:v>
                </c:pt>
                <c:pt idx="1">
                  <c:v>21-40</c:v>
                </c:pt>
                <c:pt idx="2">
                  <c:v>41-60</c:v>
                </c:pt>
                <c:pt idx="3">
                  <c:v>61-80</c:v>
                </c:pt>
                <c:pt idx="4">
                  <c:v>80  and above</c:v>
                </c:pt>
              </c:strCache>
            </c:strRef>
          </c:cat>
          <c:val>
            <c:numRef>
              <c:f>'[Dissertation data in cahrt.xlsx]Sheet1'!$B$9:$B$13</c:f>
              <c:numCache>
                <c:formatCode>General</c:formatCode>
                <c:ptCount val="5"/>
                <c:pt idx="0">
                  <c:v>4</c:v>
                </c:pt>
                <c:pt idx="1">
                  <c:v>20</c:v>
                </c:pt>
                <c:pt idx="2">
                  <c:v>16</c:v>
                </c:pt>
                <c:pt idx="3">
                  <c:v>32</c:v>
                </c:pt>
                <c:pt idx="4">
                  <c:v>28</c:v>
                </c:pt>
              </c:numCache>
            </c:numRef>
          </c:val>
          <c:extLst>
            <c:ext xmlns:c16="http://schemas.microsoft.com/office/drawing/2014/chart" uri="{C3380CC4-5D6E-409C-BE32-E72D297353CC}">
              <c16:uniqueId val="{00000000-054C-4663-B7FA-D9ABA1961258}"/>
            </c:ext>
          </c:extLst>
        </c:ser>
        <c:dLbls>
          <c:showLegendKey val="0"/>
          <c:showVal val="1"/>
          <c:showCatName val="0"/>
          <c:showSerName val="0"/>
          <c:showPercent val="0"/>
          <c:showBubbleSize val="0"/>
        </c:dLbls>
        <c:gapWidth val="219"/>
        <c:overlap val="-27"/>
        <c:axId val="406916057"/>
        <c:axId val="254323059"/>
      </c:barChart>
      <c:catAx>
        <c:axId val="406916057"/>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254323059"/>
        <c:crosses val="autoZero"/>
        <c:auto val="1"/>
        <c:lblAlgn val="ctr"/>
        <c:lblOffset val="100"/>
        <c:noMultiLvlLbl val="0"/>
      </c:catAx>
      <c:valAx>
        <c:axId val="25432305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406916057"/>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r>
              <a:rPr lang="en-US" b="1" dirty="0"/>
              <a:t>Figure 2 : </a:t>
            </a:r>
            <a:r>
              <a:rPr lang="en-US" sz="1400" b="1" i="0" u="none" strike="noStrike" baseline="0" dirty="0">
                <a:effectLst/>
              </a:rPr>
              <a:t>Distribution of study participants according to gender.</a:t>
            </a:r>
            <a:endParaRPr lang="en-US" b="1" dirty="0"/>
          </a:p>
        </c:rich>
      </c:tx>
      <c:layout>
        <c:manualLayout>
          <c:xMode val="edge"/>
          <c:yMode val="edge"/>
          <c:x val="0.13555147262183645"/>
          <c:y val="3.8778477944740666E-2"/>
        </c:manualLayout>
      </c:layout>
      <c:overlay val="0"/>
      <c:spPr>
        <a:noFill/>
        <a:ln>
          <a:noFill/>
        </a:ln>
        <a:effectLst/>
      </c:spPr>
      <c:txPr>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'[Dissertation data in cahrt.xlsx]Sheet1'!$A$17:$A$19</c:f>
              <c:strCache>
                <c:ptCount val="3"/>
                <c:pt idx="0">
                  <c:v>Male</c:v>
                </c:pt>
                <c:pt idx="1">
                  <c:v>Female</c:v>
                </c:pt>
                <c:pt idx="2">
                  <c:v>Prefer not to say</c:v>
                </c:pt>
              </c:strCache>
            </c:strRef>
          </c:cat>
          <c:val>
            <c:numRef>
              <c:f>'[Dissertation data in cahrt.xlsx]Sheet1'!$B$17:$B$19</c:f>
              <c:numCache>
                <c:formatCode>General</c:formatCode>
                <c:ptCount val="3"/>
                <c:pt idx="0">
                  <c:v>64</c:v>
                </c:pt>
                <c:pt idx="1">
                  <c:v>36</c:v>
                </c:pt>
                <c:pt idx="2">
                  <c:v>0</c:v>
                </c:pt>
              </c:numCache>
            </c:numRef>
          </c:val>
          <c:extLst>
            <c:ext xmlns:c16="http://schemas.microsoft.com/office/drawing/2014/chart" uri="{C3380CC4-5D6E-409C-BE32-E72D297353CC}">
              <c16:uniqueId val="{00000000-8BED-4B27-97E9-64CB9FAD90E1}"/>
            </c:ext>
          </c:extLst>
        </c:ser>
        <c:dLbls>
          <c:showLegendKey val="0"/>
          <c:showVal val="1"/>
          <c:showCatName val="0"/>
          <c:showSerName val="0"/>
          <c:showPercent val="0"/>
          <c:showBubbleSize val="0"/>
        </c:dLbls>
        <c:gapWidth val="219"/>
        <c:overlap val="-27"/>
        <c:axId val="337899570"/>
        <c:axId val="161650727"/>
      </c:barChart>
      <c:catAx>
        <c:axId val="33789957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61650727"/>
        <c:crosses val="autoZero"/>
        <c:auto val="1"/>
        <c:lblAlgn val="ctr"/>
        <c:lblOffset val="100"/>
        <c:noMultiLvlLbl val="0"/>
      </c:catAx>
      <c:valAx>
        <c:axId val="16165072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33789957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r>
              <a:rPr lang="en-US" b="1"/>
              <a:t>Figure 4 : From where did you get to know about HCAH?</a:t>
            </a:r>
          </a:p>
          <a:p>
            <a:pPr defTabSz="914400">
              <a:defRPr b="1"/>
            </a:pPr>
            <a:r>
              <a:rPr lang="en-US" b="1"/>
              <a:t>
</a:t>
            </a:r>
          </a:p>
        </c:rich>
      </c:tx>
      <c:layout>
        <c:manualLayout>
          <c:xMode val="edge"/>
          <c:yMode val="edge"/>
          <c:x val="0.12895833333333301"/>
          <c:y val="5.6125941136208099E-2"/>
        </c:manualLayout>
      </c:layout>
      <c:overlay val="0"/>
      <c:spPr>
        <a:noFill/>
        <a:ln>
          <a:noFill/>
        </a:ln>
        <a:effectLst/>
      </c:spPr>
      <c:txPr>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'[Dissertation data in cahrt.xlsx]Sheet1'!$A$41:$A$44</c:f>
              <c:strCache>
                <c:ptCount val="4"/>
                <c:pt idx="0">
                  <c:v>Doctors</c:v>
                </c:pt>
                <c:pt idx="1">
                  <c:v>Word of mouth</c:v>
                </c:pt>
                <c:pt idx="2">
                  <c:v>Online advertisement</c:v>
                </c:pt>
                <c:pt idx="3">
                  <c:v>Friends/ family</c:v>
                </c:pt>
              </c:strCache>
            </c:strRef>
          </c:cat>
          <c:val>
            <c:numRef>
              <c:f>'[Dissertation data in cahrt.xlsx]Sheet1'!$B$41:$B$44</c:f>
              <c:numCache>
                <c:formatCode>General</c:formatCode>
                <c:ptCount val="4"/>
                <c:pt idx="0">
                  <c:v>72</c:v>
                </c:pt>
                <c:pt idx="1">
                  <c:v>16</c:v>
                </c:pt>
                <c:pt idx="2">
                  <c:v>4</c:v>
                </c:pt>
                <c:pt idx="3">
                  <c:v>8</c:v>
                </c:pt>
              </c:numCache>
            </c:numRef>
          </c:val>
          <c:extLst>
            <c:ext xmlns:c16="http://schemas.microsoft.com/office/drawing/2014/chart" uri="{C3380CC4-5D6E-409C-BE32-E72D297353CC}">
              <c16:uniqueId val="{00000000-068F-4D16-B21E-619959FDCA75}"/>
            </c:ext>
          </c:extLst>
        </c:ser>
        <c:dLbls>
          <c:showLegendKey val="0"/>
          <c:showVal val="1"/>
          <c:showCatName val="0"/>
          <c:showSerName val="0"/>
          <c:showPercent val="0"/>
          <c:showBubbleSize val="0"/>
        </c:dLbls>
        <c:gapWidth val="219"/>
        <c:overlap val="-27"/>
        <c:axId val="921248799"/>
        <c:axId val="584680255"/>
      </c:barChart>
      <c:catAx>
        <c:axId val="921248799"/>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584680255"/>
        <c:crosses val="autoZero"/>
        <c:auto val="1"/>
        <c:lblAlgn val="ctr"/>
        <c:lblOffset val="100"/>
        <c:noMultiLvlLbl val="0"/>
      </c:catAx>
      <c:valAx>
        <c:axId val="5846802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921248799"/>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r>
              <a:rPr lang="en-US" b="1"/>
              <a:t>Figure 5 : During the service did the medical staff informed you when he/she will arrive.?</a:t>
            </a:r>
          </a:p>
        </c:rich>
      </c:tx>
      <c:overlay val="0"/>
      <c:spPr>
        <a:noFill/>
        <a:ln>
          <a:noFill/>
        </a:ln>
        <a:effectLst/>
      </c:spPr>
      <c:txPr>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'[Dissertation data in cahrt.xlsx]Sheet1'!$A$50:$A$51</c:f>
              <c:strCache>
                <c:ptCount val="2"/>
                <c:pt idx="0">
                  <c:v>Yes</c:v>
                </c:pt>
                <c:pt idx="1">
                  <c:v>No</c:v>
                </c:pt>
              </c:strCache>
            </c:strRef>
          </c:cat>
          <c:val>
            <c:numRef>
              <c:f>'[Dissertation data in cahrt.xlsx]Sheet1'!$B$50:$B$51</c:f>
              <c:numCache>
                <c:formatCode>General</c:formatCode>
                <c:ptCount val="2"/>
                <c:pt idx="0">
                  <c:v>88</c:v>
                </c:pt>
                <c:pt idx="1">
                  <c:v>12</c:v>
                </c:pt>
              </c:numCache>
            </c:numRef>
          </c:val>
          <c:extLst>
            <c:ext xmlns:c16="http://schemas.microsoft.com/office/drawing/2014/chart" uri="{C3380CC4-5D6E-409C-BE32-E72D297353CC}">
              <c16:uniqueId val="{00000000-05B5-4CC4-9ABF-F9D1B4970A64}"/>
            </c:ext>
          </c:extLst>
        </c:ser>
        <c:dLbls>
          <c:showLegendKey val="0"/>
          <c:showVal val="1"/>
          <c:showCatName val="0"/>
          <c:showSerName val="0"/>
          <c:showPercent val="0"/>
          <c:showBubbleSize val="0"/>
        </c:dLbls>
        <c:gapWidth val="219"/>
        <c:overlap val="-27"/>
        <c:axId val="201063261"/>
        <c:axId val="444774134"/>
      </c:barChart>
      <c:catAx>
        <c:axId val="201063261"/>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444774134"/>
        <c:crosses val="autoZero"/>
        <c:auto val="1"/>
        <c:lblAlgn val="ctr"/>
        <c:lblOffset val="100"/>
        <c:noMultiLvlLbl val="0"/>
      </c:catAx>
      <c:valAx>
        <c:axId val="44477413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201063261"/>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r>
              <a:rPr lang="en-US" b="1" dirty="0"/>
              <a:t> Figure 3 : what type of service have you taken?</a:t>
            </a:r>
          </a:p>
          <a:p>
            <a:pPr defTabSz="914400">
              <a:defRPr b="1"/>
            </a:pPr>
            <a:r>
              <a:rPr lang="en-US" b="1" dirty="0"/>
              <a:t>
</a:t>
            </a:r>
          </a:p>
        </c:rich>
      </c:tx>
      <c:layout>
        <c:manualLayout>
          <c:xMode val="edge"/>
          <c:yMode val="edge"/>
          <c:x val="0.18799435028248601"/>
          <c:y val="5.36869340232859E-2"/>
        </c:manualLayout>
      </c:layout>
      <c:overlay val="0"/>
      <c:spPr>
        <a:noFill/>
        <a:ln>
          <a:noFill/>
        </a:ln>
        <a:effectLst/>
      </c:spPr>
      <c:txPr>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'[Dissertation data in cahrt.xlsx]Sheet1'!$A$33:$A$36</c:f>
              <c:strCache>
                <c:ptCount val="4"/>
                <c:pt idx="0">
                  <c:v>Nurse</c:v>
                </c:pt>
                <c:pt idx="1">
                  <c:v>Attendant</c:v>
                </c:pt>
                <c:pt idx="2">
                  <c:v>Physio</c:v>
                </c:pt>
                <c:pt idx="3">
                  <c:v>All of the above</c:v>
                </c:pt>
              </c:strCache>
            </c:strRef>
          </c:cat>
          <c:val>
            <c:numRef>
              <c:f>'[Dissertation data in cahrt.xlsx]Sheet1'!$B$33:$B$36</c:f>
              <c:numCache>
                <c:formatCode>General</c:formatCode>
                <c:ptCount val="4"/>
                <c:pt idx="0">
                  <c:v>44</c:v>
                </c:pt>
                <c:pt idx="1">
                  <c:v>28</c:v>
                </c:pt>
                <c:pt idx="2">
                  <c:v>16</c:v>
                </c:pt>
                <c:pt idx="3">
                  <c:v>12</c:v>
                </c:pt>
              </c:numCache>
            </c:numRef>
          </c:val>
          <c:extLst>
            <c:ext xmlns:c16="http://schemas.microsoft.com/office/drawing/2014/chart" uri="{C3380CC4-5D6E-409C-BE32-E72D297353CC}">
              <c16:uniqueId val="{00000000-D1F3-44AB-9920-6E253E60E6D9}"/>
            </c:ext>
          </c:extLst>
        </c:ser>
        <c:dLbls>
          <c:showLegendKey val="0"/>
          <c:showVal val="1"/>
          <c:showCatName val="0"/>
          <c:showSerName val="0"/>
          <c:showPercent val="0"/>
          <c:showBubbleSize val="0"/>
        </c:dLbls>
        <c:gapWidth val="219"/>
        <c:overlap val="-27"/>
        <c:axId val="531675008"/>
        <c:axId val="636127744"/>
      </c:barChart>
      <c:catAx>
        <c:axId val="531675008"/>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636127744"/>
        <c:crosses val="autoZero"/>
        <c:auto val="1"/>
        <c:lblAlgn val="ctr"/>
        <c:lblOffset val="100"/>
        <c:noMultiLvlLbl val="0"/>
      </c:catAx>
      <c:valAx>
        <c:axId val="6361277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53167500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r>
              <a:rPr lang="en-US" b="1"/>
              <a:t>Figure 16 : For how much time period did you use the service?</a:t>
            </a:r>
          </a:p>
        </c:rich>
      </c:tx>
      <c:overlay val="0"/>
      <c:spPr>
        <a:noFill/>
        <a:ln>
          <a:noFill/>
        </a:ln>
        <a:effectLst/>
      </c:spPr>
      <c:txPr>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'[Dissertation data in cahrt.xlsx]Sheet1'!$A$301:$A$304</c:f>
              <c:strCache>
                <c:ptCount val="4"/>
                <c:pt idx="0">
                  <c:v>Less than 1 month</c:v>
                </c:pt>
                <c:pt idx="1">
                  <c:v> One month - two months</c:v>
                </c:pt>
                <c:pt idx="2">
                  <c:v>3 months - 4 months</c:v>
                </c:pt>
                <c:pt idx="3">
                  <c:v> More than 5 months</c:v>
                </c:pt>
              </c:strCache>
            </c:strRef>
          </c:cat>
          <c:val>
            <c:numRef>
              <c:f>'[Dissertation data in cahrt.xlsx]Sheet1'!$B$301:$B$304</c:f>
              <c:numCache>
                <c:formatCode>General</c:formatCode>
                <c:ptCount val="4"/>
                <c:pt idx="0">
                  <c:v>60</c:v>
                </c:pt>
                <c:pt idx="1">
                  <c:v>28</c:v>
                </c:pt>
                <c:pt idx="2">
                  <c:v>12</c:v>
                </c:pt>
                <c:pt idx="3">
                  <c:v>0</c:v>
                </c:pt>
              </c:numCache>
            </c:numRef>
          </c:val>
          <c:extLst>
            <c:ext xmlns:c16="http://schemas.microsoft.com/office/drawing/2014/chart" uri="{C3380CC4-5D6E-409C-BE32-E72D297353CC}">
              <c16:uniqueId val="{00000000-A925-4CC8-AD9A-0DED8E7AAC50}"/>
            </c:ext>
          </c:extLst>
        </c:ser>
        <c:dLbls>
          <c:showLegendKey val="0"/>
          <c:showVal val="1"/>
          <c:showCatName val="0"/>
          <c:showSerName val="0"/>
          <c:showPercent val="0"/>
          <c:showBubbleSize val="0"/>
        </c:dLbls>
        <c:gapWidth val="219"/>
        <c:overlap val="-27"/>
        <c:axId val="222075234"/>
        <c:axId val="53392961"/>
      </c:barChart>
      <c:catAx>
        <c:axId val="222075234"/>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53392961"/>
        <c:crosses val="autoZero"/>
        <c:auto val="1"/>
        <c:lblAlgn val="ctr"/>
        <c:lblOffset val="100"/>
        <c:noMultiLvlLbl val="0"/>
      </c:catAx>
      <c:valAx>
        <c:axId val="5339296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22207523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Sheet2!$B$1</c:f>
              <c:strCache>
                <c:ptCount val="1"/>
                <c:pt idx="0">
                  <c:v>SCORE</c:v>
                </c:pt>
              </c:strCache>
            </c:strRef>
          </c:tx>
          <c:spPr>
            <a:solidFill>
              <a:schemeClr val="accent1"/>
            </a:solidFill>
            <a:ln>
              <a:noFill/>
            </a:ln>
            <a:effectLst/>
          </c:spPr>
          <c:invertIfNegative val="0"/>
          <c:cat>
            <c:strRef>
              <c:f>Sheet2!$A$2:$A$8</c:f>
              <c:strCache>
                <c:ptCount val="7"/>
                <c:pt idx="0">
                  <c:v>General Satisfaction</c:v>
                </c:pt>
                <c:pt idx="1">
                  <c:v>Technical Quality</c:v>
                </c:pt>
                <c:pt idx="2">
                  <c:v>Interpersonal Manner</c:v>
                </c:pt>
                <c:pt idx="3">
                  <c:v>Communication</c:v>
                </c:pt>
                <c:pt idx="4">
                  <c:v>Financial Aspect</c:v>
                </c:pt>
                <c:pt idx="5">
                  <c:v>Time Spent With Doctor</c:v>
                </c:pt>
                <c:pt idx="6">
                  <c:v>Accessibility With Convenience</c:v>
                </c:pt>
              </c:strCache>
            </c:strRef>
          </c:cat>
          <c:val>
            <c:numRef>
              <c:f>Sheet2!$B$2:$B$8</c:f>
              <c:numCache>
                <c:formatCode>General</c:formatCode>
                <c:ptCount val="7"/>
                <c:pt idx="0">
                  <c:v>4.16</c:v>
                </c:pt>
                <c:pt idx="1">
                  <c:v>4.04</c:v>
                </c:pt>
                <c:pt idx="2">
                  <c:v>2.2000000000000002</c:v>
                </c:pt>
                <c:pt idx="3">
                  <c:v>4.05</c:v>
                </c:pt>
                <c:pt idx="4">
                  <c:v>3.2</c:v>
                </c:pt>
                <c:pt idx="5">
                  <c:v>4.08</c:v>
                </c:pt>
                <c:pt idx="6">
                  <c:v>3.12</c:v>
                </c:pt>
              </c:numCache>
            </c:numRef>
          </c:val>
          <c:extLst>
            <c:ext xmlns:c16="http://schemas.microsoft.com/office/drawing/2014/chart" uri="{C3380CC4-5D6E-409C-BE32-E72D297353CC}">
              <c16:uniqueId val="{00000000-1DA0-422D-AA8E-7B85F6BADFFD}"/>
            </c:ext>
          </c:extLst>
        </c:ser>
        <c:dLbls>
          <c:showLegendKey val="0"/>
          <c:showVal val="0"/>
          <c:showCatName val="0"/>
          <c:showSerName val="0"/>
          <c:showPercent val="0"/>
          <c:showBubbleSize val="0"/>
        </c:dLbls>
        <c:gapWidth val="182"/>
        <c:axId val="516173304"/>
        <c:axId val="516171336"/>
      </c:barChart>
      <c:catAx>
        <c:axId val="5161733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516171336"/>
        <c:crosses val="autoZero"/>
        <c:auto val="1"/>
        <c:lblAlgn val="ctr"/>
        <c:lblOffset val="100"/>
        <c:noMultiLvlLbl val="0"/>
      </c:catAx>
      <c:valAx>
        <c:axId val="5161713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516173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7057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76672"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05728" y="1600200"/>
            <a:ext cx="5376672"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6/20/2022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6/20/2022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6/20/2022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6/20/2022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6/20/2022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6/20/2022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7000"/>
            <a:lum/>
          </a:blip>
          <a:srcRect/>
          <a:stretch>
            <a:fillRect/>
          </a:stretch>
        </a:blipFill>
        <a:effectLst/>
      </p:bgPr>
    </p:bg>
    <p:spTree>
      <p:nvGrpSpPr>
        <p:cNvPr id="1" name=""/>
        <p:cNvGrpSpPr/>
        <p:nvPr/>
      </p:nvGrpSpPr>
      <p:grpSpPr>
        <a:xfrm>
          <a:off x="0" y="0"/>
          <a:ext cx="0" cy="0"/>
          <a:chOff x="0" y="0"/>
          <a:chExt cx="0" cy="0"/>
        </a:xfrm>
      </p:grpSpPr>
      <p:sp>
        <p:nvSpPr>
          <p:cNvPr id="1026" name="Title 1025"/>
          <p:cNvSpPr>
            <a:spLocks noGrp="1"/>
          </p:cNvSpPr>
          <p:nvPr>
            <p:ph type="title"/>
          </p:nvPr>
        </p:nvSpPr>
        <p:spPr>
          <a:xfrm>
            <a:off x="609600" y="274638"/>
            <a:ext cx="10972800" cy="1143000"/>
          </a:xfrm>
          <a:prstGeom prst="rect">
            <a:avLst/>
          </a:prstGeom>
          <a:noFill/>
          <a:ln w="9525">
            <a:noFill/>
          </a:ln>
        </p:spPr>
        <p:txBody>
          <a:bodyPr anchor="ctr" anchorCtr="0"/>
          <a:lstStyle/>
          <a:p>
            <a:pPr lvl="0"/>
            <a:r>
              <a:t>Click to edit Master title style</a:t>
            </a:r>
          </a:p>
        </p:txBody>
      </p:sp>
      <p:sp>
        <p:nvSpPr>
          <p:cNvPr id="1027" name="Text Placeholder 1026"/>
          <p:cNvSpPr>
            <a:spLocks noGrp="1"/>
          </p:cNvSpPr>
          <p:nvPr>
            <p:ph type="body" idx="1"/>
          </p:nvPr>
        </p:nvSpPr>
        <p:spPr>
          <a:xfrm>
            <a:off x="609600" y="1600200"/>
            <a:ext cx="10972800" cy="4525963"/>
          </a:xfrm>
          <a:prstGeom prst="rect">
            <a:avLst/>
          </a:prstGeom>
          <a:noFill/>
          <a:ln w="9525">
            <a:noFill/>
          </a:ln>
        </p:spPr>
        <p:txBody>
          <a:bodyPr/>
          <a:lstStyle/>
          <a:p>
            <a:pPr lvl="0"/>
            <a:r>
              <a:t>Click to edit Master text styles</a:t>
            </a:r>
          </a:p>
          <a:p>
            <a:pPr lvl="1"/>
            <a:r>
              <a:t>Second level</a:t>
            </a:r>
          </a:p>
          <a:p>
            <a:pPr lvl="2"/>
            <a:r>
              <a:t>Third level</a:t>
            </a:r>
          </a:p>
          <a:p>
            <a:pPr lvl="3"/>
            <a:r>
              <a:t>Fourth level</a:t>
            </a:r>
          </a:p>
          <a:p>
            <a:pPr lvl="4"/>
            <a:r>
              <a:t>Fifth level</a:t>
            </a:r>
          </a:p>
        </p:txBody>
      </p:sp>
      <p:sp>
        <p:nvSpPr>
          <p:cNvPr id="1028" name="Date Placeholder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fld id="{63A1C593-65D0-4073-BCC9-577B9352EA97}" type="datetimeFigureOut">
              <a:rPr lang="en-US" smtClean="0"/>
              <a:t>6/20/2022</a:t>
            </a:fld>
            <a:endParaRPr lang="en-US"/>
          </a:p>
        </p:txBody>
      </p:sp>
      <p:sp>
        <p:nvSpPr>
          <p:cNvPr id="1029" name="Footer Placeholder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endParaRPr lang="en-US"/>
          </a:p>
        </p:txBody>
      </p:sp>
      <p:sp>
        <p:nvSpPr>
          <p:cNvPr id="1030" name="Slide Number Placeholder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chart" Target="../charts/chart2.xml"/><Relationship Id="rId7"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4.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8145" y="1653540"/>
            <a:ext cx="11537315" cy="5083810"/>
          </a:xfrm>
        </p:spPr>
        <p:txBody>
          <a:bodyPr>
            <a:normAutofit fontScale="90000"/>
          </a:bodyPr>
          <a:lstStyle/>
          <a:p>
            <a:br>
              <a:rPr lang="en-IN" dirty="0">
                <a:latin typeface="Times New Roman" panose="02020603050405020304" charset="0"/>
                <a:cs typeface="Times New Roman" panose="02020603050405020304" charset="0"/>
                <a:sym typeface="+mn-ea"/>
              </a:rPr>
            </a:br>
            <a:br>
              <a:rPr lang="en-IN" dirty="0">
                <a:latin typeface="Times New Roman" panose="02020603050405020304" charset="0"/>
                <a:cs typeface="Times New Roman" panose="02020603050405020304" charset="0"/>
                <a:sym typeface="+mn-ea"/>
              </a:rPr>
            </a:br>
            <a:br>
              <a:rPr lang="en-IN" dirty="0">
                <a:latin typeface="Times New Roman" panose="02020603050405020304" charset="0"/>
                <a:cs typeface="Times New Roman" panose="02020603050405020304" charset="0"/>
                <a:sym typeface="+mn-ea"/>
              </a:rPr>
            </a:br>
            <a:br>
              <a:rPr lang="en-IN" dirty="0">
                <a:latin typeface="Times New Roman" panose="02020603050405020304" charset="0"/>
                <a:cs typeface="Times New Roman" panose="02020603050405020304" charset="0"/>
                <a:sym typeface="+mn-ea"/>
              </a:rPr>
            </a:br>
            <a:br>
              <a:rPr lang="en-IN" dirty="0">
                <a:latin typeface="Times New Roman" panose="02020603050405020304" charset="0"/>
                <a:cs typeface="Times New Roman" panose="02020603050405020304" charset="0"/>
                <a:sym typeface="+mn-ea"/>
              </a:rPr>
            </a:br>
            <a:br>
              <a:rPr lang="en-IN" dirty="0">
                <a:latin typeface="Times New Roman" panose="02020603050405020304" charset="0"/>
                <a:cs typeface="Times New Roman" panose="02020603050405020304" charset="0"/>
                <a:sym typeface="+mn-ea"/>
              </a:rPr>
            </a:br>
            <a:r>
              <a:rPr lang="en-US" altLang="en-IN" b="1" dirty="0">
                <a:latin typeface="Times New Roman" panose="02020603050405020304" charset="0"/>
                <a:cs typeface="Times New Roman" panose="02020603050405020304" charset="0"/>
                <a:sym typeface="+mn-ea"/>
              </a:rPr>
              <a:t>SURVEY ON PATIENT SATISFACTION ON HOME CARE SERVICES </a:t>
            </a:r>
            <a:br>
              <a:rPr lang="en-US" altLang="en-IN" b="1" dirty="0">
                <a:latin typeface="Times New Roman" panose="02020603050405020304" charset="0"/>
                <a:cs typeface="Times New Roman" panose="02020603050405020304" charset="0"/>
                <a:sym typeface="+mn-ea"/>
              </a:rPr>
            </a:br>
            <a:br>
              <a:rPr lang="en-US" altLang="en-IN" b="1" dirty="0">
                <a:latin typeface="Times New Roman" panose="02020603050405020304" charset="0"/>
                <a:cs typeface="Times New Roman" panose="02020603050405020304" charset="0"/>
                <a:sym typeface="+mn-ea"/>
              </a:rPr>
            </a:br>
            <a:br>
              <a:rPr lang="en-US" altLang="en-IN" b="1" dirty="0">
                <a:latin typeface="Times New Roman" panose="02020603050405020304" charset="0"/>
                <a:cs typeface="Times New Roman" panose="02020603050405020304" charset="0"/>
                <a:sym typeface="+mn-ea"/>
              </a:rPr>
            </a:br>
            <a:br>
              <a:rPr lang="en-US" altLang="en-IN" sz="3335" b="1" dirty="0">
                <a:latin typeface="Times New Roman" panose="02020603050405020304" charset="0"/>
                <a:cs typeface="Times New Roman" panose="02020603050405020304" charset="0"/>
                <a:sym typeface="+mn-ea"/>
              </a:rPr>
            </a:br>
            <a:r>
              <a:rPr lang="en-US" altLang="en-IN" b="1" dirty="0">
                <a:latin typeface="Times New Roman" panose="02020603050405020304" charset="0"/>
                <a:cs typeface="Times New Roman" panose="02020603050405020304" charset="0"/>
                <a:sym typeface="+mn-ea"/>
              </a:rPr>
              <a:t>				    </a:t>
            </a:r>
            <a:r>
              <a:rPr lang="en-US" altLang="en-IN" sz="2780" b="1" dirty="0">
                <a:latin typeface="Times New Roman" panose="02020603050405020304" charset="0"/>
                <a:cs typeface="Times New Roman" panose="02020603050405020304" charset="0"/>
                <a:sym typeface="+mn-ea"/>
              </a:rPr>
              <a:t>Mentor        :  Dr. Rupsa Banerjee</a:t>
            </a:r>
            <a:br>
              <a:rPr lang="en-US" altLang="en-IN" sz="2780" b="1" dirty="0">
                <a:latin typeface="Times New Roman" panose="02020603050405020304" charset="0"/>
                <a:cs typeface="Times New Roman" panose="02020603050405020304" charset="0"/>
                <a:sym typeface="+mn-ea"/>
              </a:rPr>
            </a:br>
            <a:r>
              <a:rPr lang="en-US" altLang="en-IN" sz="2780" b="1" dirty="0">
                <a:latin typeface="Times New Roman" panose="02020603050405020304" charset="0"/>
                <a:cs typeface="Times New Roman" panose="02020603050405020304" charset="0"/>
                <a:sym typeface="+mn-ea"/>
              </a:rPr>
              <a:t>							Assistant Professor</a:t>
            </a:r>
            <a:br>
              <a:rPr lang="en-US" altLang="en-IN" sz="2780" b="1" dirty="0">
                <a:latin typeface="Times New Roman" panose="02020603050405020304" charset="0"/>
                <a:cs typeface="Times New Roman" panose="02020603050405020304" charset="0"/>
                <a:sym typeface="+mn-ea"/>
              </a:rPr>
            </a:br>
            <a:r>
              <a:rPr lang="en-US" altLang="en-IN" sz="2780" b="1" dirty="0">
                <a:latin typeface="Times New Roman" panose="02020603050405020304" charset="0"/>
                <a:cs typeface="Times New Roman" panose="02020603050405020304" charset="0"/>
                <a:sym typeface="+mn-ea"/>
              </a:rPr>
              <a:t>					        IIHMR, Delhi</a:t>
            </a:r>
            <a:br>
              <a:rPr lang="en-US" altLang="en-IN" sz="2780" b="1" dirty="0">
                <a:latin typeface="Times New Roman" panose="02020603050405020304" charset="0"/>
                <a:cs typeface="Times New Roman" panose="02020603050405020304" charset="0"/>
                <a:sym typeface="+mn-ea"/>
              </a:rPr>
            </a:br>
            <a:r>
              <a:rPr lang="en-US" altLang="en-IN" sz="2780" b="1" dirty="0">
                <a:latin typeface="Times New Roman" panose="02020603050405020304" charset="0"/>
                <a:cs typeface="Times New Roman" panose="02020603050405020304" charset="0"/>
                <a:sym typeface="+mn-ea"/>
              </a:rPr>
              <a:t>                                            Submitted By : Shivam Verma (073)</a:t>
            </a:r>
            <a:endParaRPr lang="en-US" sz="2780" b="1" dirty="0">
              <a:latin typeface="Times New Roman" panose="02020603050405020304" charset="0"/>
              <a:cs typeface="Times New Roman" panose="02020603050405020304"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 y="23813"/>
            <a:ext cx="2695903" cy="1268959"/>
          </a:xfrm>
          <a:prstGeom prst="rect">
            <a:avLst/>
          </a:prstGeom>
        </p:spPr>
      </p:pic>
      <p:pic>
        <p:nvPicPr>
          <p:cNvPr id="5" name="Picture 4" descr="IMG_256"/>
          <p:cNvPicPr>
            <a:picLocks noChangeAspect="1"/>
          </p:cNvPicPr>
          <p:nvPr/>
        </p:nvPicPr>
        <p:blipFill>
          <a:blip r:embed="rId3"/>
          <a:stretch>
            <a:fillRect/>
          </a:stretch>
        </p:blipFill>
        <p:spPr>
          <a:xfrm>
            <a:off x="501650" y="3241040"/>
            <a:ext cx="4671060" cy="2943860"/>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RESULT</a:t>
            </a:r>
          </a:p>
        </p:txBody>
      </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525"/>
            <a:ext cx="1890944" cy="1343660"/>
          </a:xfrm>
          <a:prstGeom prst="rect">
            <a:avLst/>
          </a:prstGeom>
          <a:noFill/>
          <a:ln w="9525">
            <a:noFill/>
          </a:ln>
        </p:spPr>
      </p:pic>
      <p:graphicFrame>
        <p:nvGraphicFramePr>
          <p:cNvPr id="15" name="Chart 14">
            <a:extLst>
              <a:ext uri="{FF2B5EF4-FFF2-40B4-BE49-F238E27FC236}">
                <a16:creationId xmlns:a16="http://schemas.microsoft.com/office/drawing/2014/main" id="{2D7127C6-1BE7-4D3B-9285-36928AD2B3A2}"/>
              </a:ext>
            </a:extLst>
          </p:cNvPr>
          <p:cNvGraphicFramePr>
            <a:graphicFrameLocks/>
          </p:cNvGraphicFramePr>
          <p:nvPr>
            <p:extLst>
              <p:ext uri="{D42A27DB-BD31-4B8C-83A1-F6EECF244321}">
                <p14:modId xmlns:p14="http://schemas.microsoft.com/office/powerpoint/2010/main" val="1812149314"/>
              </p:ext>
            </p:extLst>
          </p:nvPr>
        </p:nvGraphicFramePr>
        <p:xfrm>
          <a:off x="97277" y="1682750"/>
          <a:ext cx="10972799" cy="4900611"/>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a:t>
            </a:r>
          </a:p>
        </p:txBody>
      </p:sp>
      <p:sp>
        <p:nvSpPr>
          <p:cNvPr id="3" name="Content Placeholder 2"/>
          <p:cNvSpPr>
            <a:spLocks noGrp="1"/>
          </p:cNvSpPr>
          <p:nvPr>
            <p:ph idx="1"/>
          </p:nvPr>
        </p:nvSpPr>
        <p:spPr/>
        <p:txBody>
          <a:bodyPr/>
          <a:lstStyle/>
          <a:p>
            <a:r>
              <a:rPr lang="en-US" dirty="0">
                <a:latin typeface="Times New Roman" panose="02020603050405020304" charset="0"/>
                <a:cs typeface="Times New Roman" panose="02020603050405020304" charset="0"/>
              </a:rPr>
              <a:t>As per the study it was revealed that nursing service is required the most as  44 percent of the participants took nursing service followed by attendant service taken by 28 percent and physiotherapist service by 16 percent participants</a:t>
            </a:r>
          </a:p>
          <a:p>
            <a:r>
              <a:rPr lang="en-US" dirty="0">
                <a:latin typeface="Times New Roman" panose="02020603050405020304" charset="0"/>
                <a:cs typeface="Times New Roman" panose="02020603050405020304" charset="0"/>
              </a:rPr>
              <a:t>Majority of the participants took service for old age care (28 percent) followed by ortho patients (24 percent) and post surgery care (16 percent).</a:t>
            </a:r>
          </a:p>
          <a:p>
            <a:r>
              <a:rPr lang="en-US" dirty="0">
                <a:latin typeface="Times New Roman" panose="02020603050405020304" charset="0"/>
                <a:cs typeface="Times New Roman" panose="02020603050405020304" charset="0"/>
              </a:rPr>
              <a:t>It was reported 66 percent of the participants reportedly seen positive effects of the service on their health.</a:t>
            </a:r>
          </a:p>
          <a:p>
            <a:pPr marL="0" indent="0">
              <a:buNone/>
            </a:pPr>
            <a:endParaRPr lang="en-US" dirty="0">
              <a:latin typeface="Times New Roman" panose="02020603050405020304" charset="0"/>
              <a:cs typeface="Times New Roman" panose="02020603050405020304" charset="0"/>
            </a:endParaRPr>
          </a:p>
          <a:p>
            <a:pPr marL="0" indent="0">
              <a:buNone/>
            </a:pPr>
            <a:endParaRPr lang="en-US" dirty="0">
              <a:latin typeface="Times New Roman" panose="02020603050405020304" charset="0"/>
              <a:cs typeface="Times New Roman" panose="02020603050405020304" charset="0"/>
            </a:endParaRPr>
          </a:p>
          <a:p>
            <a:endParaRPr lang="en-US" dirty="0">
              <a:latin typeface="Times New Roman" panose="02020603050405020304" charset="0"/>
              <a:cs typeface="Times New Roman" panose="02020603050405020304" charset="0"/>
            </a:endParaRP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0"/>
            <a:ext cx="2461895" cy="16002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a:t>
            </a:r>
          </a:p>
        </p:txBody>
      </p:sp>
      <p:sp>
        <p:nvSpPr>
          <p:cNvPr id="3" name="Content Placeholder 2"/>
          <p:cNvSpPr>
            <a:spLocks noGrp="1"/>
          </p:cNvSpPr>
          <p:nvPr>
            <p:ph idx="1"/>
          </p:nvPr>
        </p:nvSpPr>
        <p:spPr>
          <a:xfrm>
            <a:off x="609600" y="1417638"/>
            <a:ext cx="10972800" cy="4708525"/>
          </a:xfrm>
        </p:spPr>
        <p:txBody>
          <a:bodyPr/>
          <a:lstStyle/>
          <a:p>
            <a:r>
              <a:rPr lang="en-US" dirty="0">
                <a:latin typeface="Times New Roman" panose="02020603050405020304" charset="0"/>
                <a:cs typeface="Times New Roman" panose="02020603050405020304" charset="0"/>
              </a:rPr>
              <a:t>By using the PSQ18 validated scale it was found that the average satisfaction of the participants was reported 4.16 percent which could be due to technical quality as it also scored 4.04 on the scale.</a:t>
            </a:r>
          </a:p>
          <a:p>
            <a:r>
              <a:rPr lang="en-US" dirty="0">
                <a:latin typeface="Times New Roman" panose="02020603050405020304" charset="0"/>
                <a:cs typeface="Times New Roman" panose="02020603050405020304" charset="0"/>
              </a:rPr>
              <a:t>However interpersonal manner scored the minimum 2.2 score among all the seven scales which because of the less interpersonal relation between the patient and the care giver.</a:t>
            </a:r>
          </a:p>
          <a:p>
            <a:r>
              <a:rPr lang="en-US" dirty="0">
                <a:latin typeface="Times New Roman" panose="02020603050405020304" charset="0"/>
                <a:cs typeface="Times New Roman" panose="02020603050405020304" charset="0"/>
              </a:rPr>
              <a:t>Financial aspects also reportedly showed less score of 3.2 and patients scored 3.12 on the General convenience scale.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LIMITATION</a:t>
            </a:r>
            <a:br>
              <a:rPr lang="en-US"/>
            </a:br>
            <a:endParaRPr lang="en-US"/>
          </a:p>
        </p:txBody>
      </p:sp>
      <p:sp>
        <p:nvSpPr>
          <p:cNvPr id="3" name="Content Placeholder 2"/>
          <p:cNvSpPr>
            <a:spLocks noGrp="1"/>
          </p:cNvSpPr>
          <p:nvPr>
            <p:ph idx="1"/>
          </p:nvPr>
        </p:nvSpPr>
        <p:spPr>
          <a:xfrm>
            <a:off x="609600" y="2068830"/>
            <a:ext cx="6698615" cy="4057650"/>
          </a:xfrm>
        </p:spPr>
        <p:txBody>
          <a:bodyPr/>
          <a:lstStyle/>
          <a:p>
            <a:r>
              <a:rPr lang="en-US">
                <a:latin typeface="Times New Roman" panose="02020603050405020304" charset="0"/>
                <a:cs typeface="Times New Roman" panose="02020603050405020304" charset="0"/>
              </a:rPr>
              <a:t>Only patients of HCAH were interviewed hence the satisfaction levels can vary according to the organizations.</a:t>
            </a: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0"/>
            <a:ext cx="2461895" cy="16002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CONCLUSION</a:t>
            </a:r>
          </a:p>
        </p:txBody>
      </p:sp>
      <p:sp>
        <p:nvSpPr>
          <p:cNvPr id="3" name="Content Placeholder 2"/>
          <p:cNvSpPr>
            <a:spLocks noGrp="1"/>
          </p:cNvSpPr>
          <p:nvPr>
            <p:ph idx="1"/>
          </p:nvPr>
        </p:nvSpPr>
        <p:spPr/>
        <p:txBody>
          <a:bodyPr/>
          <a:lstStyle/>
          <a:p>
            <a:r>
              <a:rPr lang="en-US" sz="2200" dirty="0">
                <a:latin typeface="Times New Roman" panose="02020603050405020304" charset="0"/>
                <a:cs typeface="Times New Roman" panose="02020603050405020304" charset="0"/>
                <a:sym typeface="+mn-ea"/>
              </a:rPr>
              <a:t>The study looked into the various aspects of the patient satisfaction through home care services. The home care services is successful in providing hospital like care at the homes of the patients. </a:t>
            </a:r>
            <a:endParaRPr lang="en-US" sz="2200" dirty="0">
              <a:latin typeface="Times New Roman" panose="02020603050405020304" charset="0"/>
              <a:cs typeface="Times New Roman" panose="02020603050405020304" charset="0"/>
            </a:endParaRPr>
          </a:p>
          <a:p>
            <a:r>
              <a:rPr lang="en-US" sz="2200" dirty="0">
                <a:latin typeface="Times New Roman" panose="02020603050405020304" charset="0"/>
                <a:cs typeface="Times New Roman" panose="02020603050405020304" charset="0"/>
                <a:sym typeface="+mn-ea"/>
              </a:rPr>
              <a:t>As per the report the overall satisfaction of the participants showed an average score of 4.16 on the validated scale. However this could be further improved by taking some measures like: </a:t>
            </a:r>
          </a:p>
          <a:p>
            <a:pPr marL="457200" indent="-457200">
              <a:buAutoNum type="arabicPeriod"/>
            </a:pPr>
            <a:r>
              <a:rPr lang="en-US" sz="2200" dirty="0">
                <a:latin typeface="Times New Roman" panose="02020603050405020304" charset="0"/>
                <a:cs typeface="Times New Roman" panose="02020603050405020304" charset="0"/>
              </a:rPr>
              <a:t>There should be reduction in the prices of the services and by providing both clinical and behavioral training to the medical staff.</a:t>
            </a:r>
          </a:p>
          <a:p>
            <a:pPr marL="457200" indent="-457200">
              <a:buAutoNum type="arabicPeriod"/>
            </a:pPr>
            <a:r>
              <a:rPr lang="en-US" sz="2200" dirty="0">
                <a:latin typeface="Times New Roman" panose="02020603050405020304" charset="0"/>
                <a:cs typeface="Times New Roman" panose="02020603050405020304" charset="0"/>
              </a:rPr>
              <a:t>The staff should try to be good relations with the patients so that they feel more connected with them.</a:t>
            </a:r>
          </a:p>
          <a:p>
            <a:pPr marL="457200" indent="-457200">
              <a:buAutoNum type="arabicPeriod"/>
            </a:pPr>
            <a:r>
              <a:rPr lang="en-US" sz="2200" dirty="0">
                <a:latin typeface="Times New Roman" panose="02020603050405020304" charset="0"/>
                <a:cs typeface="Times New Roman" panose="02020603050405020304" charset="0"/>
              </a:rPr>
              <a:t>The turn around time should also be reduced to minimum so as when the staff is required to any critical patients it could be made available as soon as possible. </a:t>
            </a: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0"/>
            <a:ext cx="2461895" cy="16002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p:txBody>
          <a:bodyPr/>
          <a:lstStyle/>
          <a:p>
            <a:endParaRPr lang="en-US"/>
          </a:p>
          <a:p>
            <a:r>
              <a:rPr lang="en-US"/>
              <a:t>https://hcah.in/</a:t>
            </a: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0"/>
            <a:ext cx="2461895" cy="16002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8000"/>
              <a:t>THANK YOU</a:t>
            </a: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9525"/>
            <a:ext cx="2461895" cy="16002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2252663"/>
            <a:ext cx="10972800" cy="1143000"/>
          </a:xfrm>
        </p:spPr>
        <p:txBody>
          <a:bodyPr/>
          <a:lstStyle/>
          <a:p>
            <a:r>
              <a:rPr lang="en-US"/>
              <a:t>SCREENSHOT OF APPROVAL</a:t>
            </a:r>
          </a:p>
        </p:txBody>
      </p:sp>
      <p:pic>
        <p:nvPicPr>
          <p:cNvPr id="7" name="Content Placeholder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0" y="0"/>
            <a:ext cx="2613025" cy="1651000"/>
          </a:xfrm>
          <a:prstGeom prst="rect">
            <a:avLst/>
          </a:prstGeom>
        </p:spPr>
      </p:pic>
      <p:sp>
        <p:nvSpPr>
          <p:cNvPr id="10" name="Content Placeholder 9"/>
          <p:cNvSpPr>
            <a:spLocks noGrp="1"/>
          </p:cNvSpPr>
          <p:nvPr>
            <p:ph sz="half" idx="2"/>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a:t>
            </a:r>
          </a:p>
        </p:txBody>
      </p:sp>
      <p:sp>
        <p:nvSpPr>
          <p:cNvPr id="3" name="Content Placeholder 2"/>
          <p:cNvSpPr>
            <a:spLocks noGrp="1"/>
          </p:cNvSpPr>
          <p:nvPr>
            <p:ph sz="half" idx="1"/>
          </p:nvPr>
        </p:nvSpPr>
        <p:spPr>
          <a:xfrm>
            <a:off x="497840" y="2066925"/>
            <a:ext cx="6675755" cy="4191635"/>
          </a:xfrm>
        </p:spPr>
        <p:txBody>
          <a:bodyPr/>
          <a:lstStyle/>
          <a:p>
            <a:r>
              <a:rPr lang="en-US">
                <a:latin typeface="Times New Roman" panose="02020603050405020304" charset="0"/>
                <a:cs typeface="Times New Roman" panose="02020603050405020304" charset="0"/>
              </a:rPr>
              <a:t>Home healthcare is the provision of comprehensive health services in patient’s own residence.</a:t>
            </a:r>
          </a:p>
          <a:p>
            <a:r>
              <a:rPr lang="en-US">
                <a:latin typeface="Times New Roman" panose="02020603050405020304" charset="0"/>
                <a:cs typeface="Times New Roman" panose="02020603050405020304" charset="0"/>
              </a:rPr>
              <a:t>It is done for the purpose of promoting, maintaining, or restoring health or minimizing the effects of illness and disability.</a:t>
            </a:r>
          </a:p>
          <a:p>
            <a:pPr marL="0" indent="0">
              <a:buNone/>
            </a:pPr>
            <a:endParaRPr lang="en-US">
              <a:latin typeface="Times New Roman" panose="02020603050405020304" charset="0"/>
              <a:cs typeface="Times New Roman" panose="02020603050405020304" charset="0"/>
            </a:endParaRPr>
          </a:p>
          <a:p>
            <a:pPr marL="514350" indent="-514350">
              <a:buAutoNum type="arabicPeriod"/>
            </a:pPr>
            <a:endParaRPr lang="en-US">
              <a:latin typeface="Times New Roman" panose="02020603050405020304" charset="0"/>
              <a:cs typeface="Times New Roman" panose="02020603050405020304" charset="0"/>
            </a:endParaRPr>
          </a:p>
          <a:p>
            <a:pPr marL="0" indent="0">
              <a:buNone/>
            </a:pPr>
            <a:endParaRPr lang="en-US">
              <a:latin typeface="Times New Roman" panose="02020603050405020304" charset="0"/>
              <a:cs typeface="Times New Roman" panose="02020603050405020304" charset="0"/>
            </a:endParaRP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0"/>
            <a:ext cx="2461895" cy="1600200"/>
          </a:xfrm>
          <a:prstGeom prst="rect">
            <a:avLst/>
          </a:prstGeom>
        </p:spPr>
      </p:pic>
      <p:pic>
        <p:nvPicPr>
          <p:cNvPr id="4" name="Picture 3"/>
          <p:cNvPicPr>
            <a:picLocks noChangeAspect="1"/>
          </p:cNvPicPr>
          <p:nvPr/>
        </p:nvPicPr>
        <p:blipFill>
          <a:blip r:embed="rId3"/>
          <a:stretch>
            <a:fillRect/>
          </a:stretch>
        </p:blipFill>
        <p:spPr>
          <a:xfrm>
            <a:off x="7406005" y="2066925"/>
            <a:ext cx="4650105" cy="384365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a:t>
            </a:r>
          </a:p>
        </p:txBody>
      </p:sp>
      <p:sp>
        <p:nvSpPr>
          <p:cNvPr id="3" name="Content Placeholder 2"/>
          <p:cNvSpPr>
            <a:spLocks noGrp="1"/>
          </p:cNvSpPr>
          <p:nvPr>
            <p:ph sz="half" idx="1"/>
          </p:nvPr>
        </p:nvSpPr>
        <p:spPr>
          <a:xfrm>
            <a:off x="680720" y="1904365"/>
            <a:ext cx="9321800" cy="4819650"/>
          </a:xfrm>
        </p:spPr>
        <p:txBody>
          <a:bodyPr/>
          <a:lstStyle/>
          <a:p>
            <a:pPr marL="0" indent="0">
              <a:buNone/>
            </a:pPr>
            <a:r>
              <a:rPr lang="en-US">
                <a:latin typeface="Times New Roman" panose="02020603050405020304" charset="0"/>
                <a:cs typeface="Times New Roman" panose="02020603050405020304" charset="0"/>
                <a:sym typeface="+mn-ea"/>
              </a:rPr>
              <a:t>Services which are included in the home care :</a:t>
            </a:r>
            <a:endParaRPr lang="en-US">
              <a:latin typeface="Times New Roman" panose="02020603050405020304" charset="0"/>
              <a:cs typeface="Times New Roman" panose="02020603050405020304" charset="0"/>
            </a:endParaRPr>
          </a:p>
          <a:p>
            <a:pPr marL="514350" indent="-514350">
              <a:buAutoNum type="arabicPeriod"/>
            </a:pPr>
            <a:r>
              <a:rPr lang="en-US">
                <a:latin typeface="Times New Roman" panose="02020603050405020304" charset="0"/>
                <a:cs typeface="Times New Roman" panose="02020603050405020304" charset="0"/>
                <a:sym typeface="+mn-ea"/>
              </a:rPr>
              <a:t> Attendant and Nurses	</a:t>
            </a:r>
            <a:endParaRPr lang="en-US">
              <a:latin typeface="Times New Roman" panose="02020603050405020304" charset="0"/>
              <a:cs typeface="Times New Roman" panose="02020603050405020304" charset="0"/>
            </a:endParaRPr>
          </a:p>
          <a:p>
            <a:pPr marL="514350" indent="-514350">
              <a:buAutoNum type="arabicPeriod"/>
            </a:pPr>
            <a:r>
              <a:rPr lang="en-US">
                <a:latin typeface="Times New Roman" panose="02020603050405020304" charset="0"/>
                <a:cs typeface="Times New Roman" panose="02020603050405020304" charset="0"/>
                <a:sym typeface="+mn-ea"/>
              </a:rPr>
              <a:t> Rehabilitaion Services	</a:t>
            </a:r>
            <a:endParaRPr lang="en-US">
              <a:latin typeface="Times New Roman" panose="02020603050405020304" charset="0"/>
              <a:cs typeface="Times New Roman" panose="02020603050405020304" charset="0"/>
            </a:endParaRPr>
          </a:p>
          <a:p>
            <a:pPr marL="514350" indent="-514350">
              <a:buAutoNum type="arabicPeriod"/>
            </a:pPr>
            <a:r>
              <a:rPr lang="en-US">
                <a:latin typeface="Times New Roman" panose="02020603050405020304" charset="0"/>
                <a:cs typeface="Times New Roman" panose="02020603050405020304" charset="0"/>
                <a:sym typeface="+mn-ea"/>
              </a:rPr>
              <a:t> Physiotherapist</a:t>
            </a:r>
            <a:endParaRPr lang="en-US">
              <a:latin typeface="Times New Roman" panose="02020603050405020304" charset="0"/>
              <a:cs typeface="Times New Roman" panose="02020603050405020304" charset="0"/>
            </a:endParaRPr>
          </a:p>
          <a:p>
            <a:pPr marL="514350" indent="-514350">
              <a:buAutoNum type="arabicPeriod"/>
            </a:pPr>
            <a:r>
              <a:rPr lang="en-US">
                <a:latin typeface="Times New Roman" panose="02020603050405020304" charset="0"/>
                <a:cs typeface="Times New Roman" panose="02020603050405020304" charset="0"/>
                <a:sym typeface="+mn-ea"/>
              </a:rPr>
              <a:t> Home based critical care</a:t>
            </a:r>
          </a:p>
          <a:p>
            <a:pPr marL="514350" indent="-514350">
              <a:buAutoNum type="arabicPeriod"/>
            </a:pPr>
            <a:r>
              <a:rPr lang="en-US">
                <a:latin typeface="Times New Roman" panose="02020603050405020304" charset="0"/>
                <a:cs typeface="Times New Roman" panose="02020603050405020304" charset="0"/>
              </a:rPr>
              <a:t>Digital Rehabilitation</a:t>
            </a:r>
          </a:p>
          <a:p>
            <a:pPr marL="514350" indent="-514350">
              <a:buAutoNum type="arabicPeriod"/>
            </a:pPr>
            <a:r>
              <a:rPr lang="en-US">
                <a:latin typeface="Times New Roman" panose="02020603050405020304" charset="0"/>
                <a:cs typeface="Times New Roman" panose="02020603050405020304" charset="0"/>
              </a:rPr>
              <a:t>Diagnostis services</a:t>
            </a: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20955"/>
            <a:ext cx="3251200" cy="1651000"/>
          </a:xfrm>
          <a:prstGeom prst="rect">
            <a:avLst/>
          </a:prstGeom>
        </p:spPr>
      </p:pic>
      <p:pic>
        <p:nvPicPr>
          <p:cNvPr id="4" name="Picture 3"/>
          <p:cNvPicPr>
            <a:picLocks noChangeAspect="1"/>
          </p:cNvPicPr>
          <p:nvPr/>
        </p:nvPicPr>
        <p:blipFill>
          <a:blip r:embed="rId3"/>
          <a:stretch>
            <a:fillRect/>
          </a:stretch>
        </p:blipFill>
        <p:spPr>
          <a:xfrm>
            <a:off x="6680200" y="2718435"/>
            <a:ext cx="4298950" cy="358267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OBJECTIVES OF THE STUDY	</a:t>
            </a:r>
          </a:p>
        </p:txBody>
      </p:sp>
      <p:sp>
        <p:nvSpPr>
          <p:cNvPr id="3" name="Content Placeholder 2"/>
          <p:cNvSpPr>
            <a:spLocks noGrp="1"/>
          </p:cNvSpPr>
          <p:nvPr>
            <p:ph idx="1"/>
          </p:nvPr>
        </p:nvSpPr>
        <p:spPr>
          <a:xfrm>
            <a:off x="711200" y="1975485"/>
            <a:ext cx="7007860" cy="4526280"/>
          </a:xfrm>
        </p:spPr>
        <p:txBody>
          <a:bodyPr/>
          <a:lstStyle/>
          <a:p>
            <a:r>
              <a:rPr lang="en-US">
                <a:latin typeface="Times New Roman" panose="02020603050405020304" charset="0"/>
                <a:cs typeface="Times New Roman" panose="02020603050405020304" charset="0"/>
              </a:rPr>
              <a:t> To assess patient satisfaction on home care services provided by healthcare at home. </a:t>
            </a:r>
          </a:p>
          <a:p>
            <a:r>
              <a:rPr lang="en-US">
                <a:latin typeface="Times New Roman" panose="02020603050405020304" charset="0"/>
                <a:cs typeface="Times New Roman" panose="02020603050405020304" charset="0"/>
              </a:rPr>
              <a:t>To assess the disease profile of patients availing home care services.</a:t>
            </a:r>
          </a:p>
          <a:p>
            <a:r>
              <a:rPr lang="en-US">
                <a:latin typeface="Times New Roman" panose="02020603050405020304" charset="0"/>
                <a:cs typeface="Times New Roman" panose="02020603050405020304" charset="0"/>
              </a:rPr>
              <a:t>To understand the gaps in home care services</a:t>
            </a:r>
          </a:p>
          <a:p>
            <a:endParaRPr lang="en-US">
              <a:latin typeface="Times New Roman" panose="02020603050405020304" charset="0"/>
              <a:cs typeface="Times New Roman" panose="02020603050405020304" charset="0"/>
            </a:endParaRP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 y="19050"/>
            <a:ext cx="2254927" cy="1552298"/>
          </a:xfrm>
          <a:prstGeom prst="rect">
            <a:avLst/>
          </a:prstGeom>
        </p:spPr>
      </p:pic>
      <p:pic>
        <p:nvPicPr>
          <p:cNvPr id="9" name="Content Placeholder 8"/>
          <p:cNvPicPr>
            <a:picLocks noChangeAspect="1"/>
          </p:cNvPicPr>
          <p:nvPr/>
        </p:nvPicPr>
        <p:blipFill>
          <a:blip r:embed="rId3"/>
          <a:stretch>
            <a:fillRect/>
          </a:stretch>
        </p:blipFill>
        <p:spPr>
          <a:xfrm>
            <a:off x="7546975" y="1915160"/>
            <a:ext cx="4398010" cy="4344670"/>
          </a:xfrm>
          <a:prstGeom prst="rect">
            <a:avLst/>
          </a:prstGeom>
          <a:noFill/>
          <a:ln w="9525">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METHODOLOGY</a:t>
            </a:r>
          </a:p>
        </p:txBody>
      </p:sp>
      <p:sp>
        <p:nvSpPr>
          <p:cNvPr id="3" name="Content Placeholder 2"/>
          <p:cNvSpPr>
            <a:spLocks noGrp="1"/>
          </p:cNvSpPr>
          <p:nvPr>
            <p:ph idx="1"/>
          </p:nvPr>
        </p:nvSpPr>
        <p:spPr/>
        <p:txBody>
          <a:bodyPr/>
          <a:lstStyle/>
          <a:p>
            <a:r>
              <a:rPr lang="en-US" dirty="0">
                <a:latin typeface="Times New Roman" panose="02020603050405020304" charset="0"/>
                <a:cs typeface="Times New Roman" panose="02020603050405020304" charset="0"/>
              </a:rPr>
              <a:t>Study Design: Descriptive and cross sectional study</a:t>
            </a:r>
          </a:p>
          <a:p>
            <a:r>
              <a:rPr lang="en-US" dirty="0">
                <a:latin typeface="Times New Roman" panose="02020603050405020304" charset="0"/>
                <a:cs typeface="Times New Roman" panose="02020603050405020304" charset="0"/>
              </a:rPr>
              <a:t>Study Period: The study was conducted from 1th April to 15th June 2021.</a:t>
            </a:r>
          </a:p>
          <a:p>
            <a:r>
              <a:rPr lang="en-US" dirty="0">
                <a:latin typeface="Times New Roman" panose="02020603050405020304" charset="0"/>
                <a:cs typeface="Times New Roman" panose="02020603050405020304" charset="0"/>
              </a:rPr>
              <a:t>Study Area: The data was collected from Patients using questionnaire and validated scale was used to describe the satisfaction levels</a:t>
            </a:r>
          </a:p>
          <a:p>
            <a:r>
              <a:rPr lang="en-US" dirty="0">
                <a:latin typeface="Times New Roman" panose="02020603050405020304" charset="0"/>
                <a:cs typeface="Times New Roman" panose="02020603050405020304" charset="0"/>
                <a:sym typeface="+mn-ea"/>
              </a:rPr>
              <a:t>Study population : Patients availing home care services from HCAH. </a:t>
            </a:r>
            <a:endParaRPr lang="en-US" dirty="0">
              <a:latin typeface="Times New Roman" panose="02020603050405020304" charset="0"/>
              <a:cs typeface="Times New Roman" panose="02020603050405020304" charset="0"/>
            </a:endParaRPr>
          </a:p>
          <a:p>
            <a:pPr marL="0" indent="0">
              <a:buNone/>
            </a:pPr>
            <a:r>
              <a:rPr lang="en-US" dirty="0">
                <a:latin typeface="Times New Roman" panose="02020603050405020304" charset="0"/>
                <a:cs typeface="Times New Roman" panose="02020603050405020304" charset="0"/>
                <a:sym typeface="+mn-ea"/>
              </a:rPr>
              <a:t>.</a:t>
            </a:r>
            <a:endParaRPr lang="en-US" dirty="0">
              <a:latin typeface="Times New Roman" panose="02020603050405020304" charset="0"/>
              <a:cs typeface="Times New Roman" panose="02020603050405020304" charset="0"/>
            </a:endParaRPr>
          </a:p>
          <a:p>
            <a:pPr marL="0" indent="0">
              <a:buNone/>
            </a:pPr>
            <a:endParaRPr lang="en-US" dirty="0">
              <a:latin typeface="Times New Roman" panose="02020603050405020304" charset="0"/>
              <a:cs typeface="Times New Roman" panose="02020603050405020304" charset="0"/>
            </a:endParaRP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9525"/>
            <a:ext cx="2166371" cy="140811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METHODOLOGY</a:t>
            </a:r>
          </a:p>
        </p:txBody>
      </p:sp>
      <p:sp>
        <p:nvSpPr>
          <p:cNvPr id="3" name="Content Placeholder 2"/>
          <p:cNvSpPr>
            <a:spLocks noGrp="1"/>
          </p:cNvSpPr>
          <p:nvPr>
            <p:ph idx="1"/>
          </p:nvPr>
        </p:nvSpPr>
        <p:spPr/>
        <p:txBody>
          <a:bodyPr/>
          <a:lstStyle/>
          <a:p>
            <a:pPr marL="0" indent="0">
              <a:buNone/>
            </a:pPr>
            <a:endParaRPr lang="en-US" dirty="0">
              <a:latin typeface="Times New Roman" panose="02020603050405020304" charset="0"/>
              <a:cs typeface="Times New Roman" panose="02020603050405020304" charset="0"/>
            </a:endParaRPr>
          </a:p>
          <a:p>
            <a:r>
              <a:rPr lang="en-US" dirty="0">
                <a:latin typeface="Times New Roman" panose="02020603050405020304" charset="0"/>
                <a:cs typeface="Times New Roman" panose="02020603050405020304" charset="0"/>
              </a:rPr>
              <a:t>Study Variables : Patient satisfaction</a:t>
            </a:r>
          </a:p>
          <a:p>
            <a:pPr marL="0" indent="0">
              <a:buNone/>
            </a:pPr>
            <a:endParaRPr lang="en-US" dirty="0">
              <a:latin typeface="Times New Roman" panose="02020603050405020304" charset="0"/>
              <a:cs typeface="Times New Roman" panose="02020603050405020304" charset="0"/>
            </a:endParaRPr>
          </a:p>
          <a:p>
            <a:r>
              <a:rPr lang="en-US" dirty="0">
                <a:latin typeface="Times New Roman" panose="02020603050405020304" charset="0"/>
                <a:cs typeface="Times New Roman" panose="02020603050405020304" charset="0"/>
              </a:rPr>
              <a:t>Methods of data collection :  Primary data was collected. A survey was administered by semi structure questionnaire. 100 Participants were surveyed through a Google Form and the survey was sent to in Google Form through WhatsApp/ Email and telephonic conversation.</a:t>
            </a: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 y="9525"/>
            <a:ext cx="2201662" cy="16002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RESULT</a:t>
            </a:r>
          </a:p>
        </p:txBody>
      </p:sp>
      <p:graphicFrame>
        <p:nvGraphicFramePr>
          <p:cNvPr id="4" name="Chart 2"/>
          <p:cNvGraphicFramePr>
            <a:graphicFrameLocks noGrp="1"/>
          </p:cNvGraphicFramePr>
          <p:nvPr>
            <p:ph sz="half" idx="1"/>
            <p:extLst>
              <p:ext uri="{D42A27DB-BD31-4B8C-83A1-F6EECF244321}">
                <p14:modId xmlns:p14="http://schemas.microsoft.com/office/powerpoint/2010/main" val="3319832758"/>
              </p:ext>
            </p:extLst>
          </p:nvPr>
        </p:nvGraphicFramePr>
        <p:xfrm>
          <a:off x="387350" y="1235710"/>
          <a:ext cx="3418205" cy="26193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4"/>
          <p:cNvGraphicFramePr>
            <a:graphicFrameLocks noGrp="1"/>
          </p:cNvGraphicFramePr>
          <p:nvPr>
            <p:ph sz="half" idx="2"/>
            <p:extLst>
              <p:ext uri="{D42A27DB-BD31-4B8C-83A1-F6EECF244321}">
                <p14:modId xmlns:p14="http://schemas.microsoft.com/office/powerpoint/2010/main" val="3773110588"/>
              </p:ext>
            </p:extLst>
          </p:nvPr>
        </p:nvGraphicFramePr>
        <p:xfrm>
          <a:off x="4023995" y="1235710"/>
          <a:ext cx="3344545" cy="26200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extLst>
              <p:ext uri="{D42A27DB-BD31-4B8C-83A1-F6EECF244321}">
                <p14:modId xmlns:p14="http://schemas.microsoft.com/office/powerpoint/2010/main" val="1133122469"/>
              </p:ext>
            </p:extLst>
          </p:nvPr>
        </p:nvGraphicFramePr>
        <p:xfrm>
          <a:off x="377190" y="3992880"/>
          <a:ext cx="3397885" cy="26828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p:nvPr>
            <p:extLst>
              <p:ext uri="{D42A27DB-BD31-4B8C-83A1-F6EECF244321}">
                <p14:modId xmlns:p14="http://schemas.microsoft.com/office/powerpoint/2010/main" val="1786937474"/>
              </p:ext>
            </p:extLst>
          </p:nvPr>
        </p:nvGraphicFramePr>
        <p:xfrm>
          <a:off x="4023995" y="3992880"/>
          <a:ext cx="3338830" cy="268287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4"/>
          <p:cNvGraphicFramePr/>
          <p:nvPr>
            <p:extLst>
              <p:ext uri="{D42A27DB-BD31-4B8C-83A1-F6EECF244321}">
                <p14:modId xmlns:p14="http://schemas.microsoft.com/office/powerpoint/2010/main" val="2489632583"/>
              </p:ext>
            </p:extLst>
          </p:nvPr>
        </p:nvGraphicFramePr>
        <p:xfrm>
          <a:off x="7582535" y="1235710"/>
          <a:ext cx="3815715" cy="2619375"/>
        </p:xfrm>
        <a:graphic>
          <a:graphicData uri="http://schemas.openxmlformats.org/drawingml/2006/chart">
            <c:chart xmlns:c="http://schemas.openxmlformats.org/drawingml/2006/chart" xmlns:r="http://schemas.openxmlformats.org/officeDocument/2006/relationships" r:id="rId6"/>
          </a:graphicData>
        </a:graphic>
      </p:graphicFrame>
      <p:pic>
        <p:nvPicPr>
          <p:cNvPr id="10" name="Content Placeholder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0"/>
            <a:ext cx="1945005" cy="1264285"/>
          </a:xfrm>
          <a:prstGeom prst="rect">
            <a:avLst/>
          </a:prstGeom>
          <a:noFill/>
          <a:ln w="9525">
            <a:noFill/>
          </a:ln>
        </p:spPr>
      </p:pic>
      <p:graphicFrame>
        <p:nvGraphicFramePr>
          <p:cNvPr id="11" name="Chart 10">
            <a:extLst>
              <a:ext uri="{FF2B5EF4-FFF2-40B4-BE49-F238E27FC236}">
                <a16:creationId xmlns:a16="http://schemas.microsoft.com/office/drawing/2014/main" id="{C29D944F-0186-43D5-A286-D5D91770D20F}"/>
              </a:ext>
            </a:extLst>
          </p:cNvPr>
          <p:cNvGraphicFramePr/>
          <p:nvPr>
            <p:extLst>
              <p:ext uri="{D42A27DB-BD31-4B8C-83A1-F6EECF244321}">
                <p14:modId xmlns:p14="http://schemas.microsoft.com/office/powerpoint/2010/main" val="3132509602"/>
              </p:ext>
            </p:extLst>
          </p:nvPr>
        </p:nvGraphicFramePr>
        <p:xfrm>
          <a:off x="7582535" y="3992880"/>
          <a:ext cx="3743325" cy="2522855"/>
        </p:xfrm>
        <a:graphic>
          <a:graphicData uri="http://schemas.openxmlformats.org/drawingml/2006/chart">
            <c:chart xmlns:c="http://schemas.openxmlformats.org/drawingml/2006/chart" xmlns:r="http://schemas.openxmlformats.org/officeDocument/2006/relationships" r:id="rId8"/>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RESULT</a:t>
            </a:r>
          </a:p>
        </p:txBody>
      </p:sp>
      <p:pic>
        <p:nvPicPr>
          <p:cNvPr id="7" name="Content Placeholder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181225" cy="1417955"/>
          </a:xfrm>
          <a:prstGeom prst="rect">
            <a:avLst/>
          </a:prstGeom>
          <a:noFill/>
          <a:ln w="9525">
            <a:noFill/>
          </a:ln>
        </p:spPr>
      </p:pic>
      <p:graphicFrame>
        <p:nvGraphicFramePr>
          <p:cNvPr id="13" name="Table 5">
            <a:extLst>
              <a:ext uri="{FF2B5EF4-FFF2-40B4-BE49-F238E27FC236}">
                <a16:creationId xmlns:a16="http://schemas.microsoft.com/office/drawing/2014/main" id="{389DEBBF-B7F4-4557-8E3A-5E9E8FC7E540}"/>
              </a:ext>
            </a:extLst>
          </p:cNvPr>
          <p:cNvGraphicFramePr>
            <a:graphicFrameLocks noGrp="1"/>
          </p:cNvGraphicFramePr>
          <p:nvPr>
            <p:extLst>
              <p:ext uri="{D42A27DB-BD31-4B8C-83A1-F6EECF244321}">
                <p14:modId xmlns:p14="http://schemas.microsoft.com/office/powerpoint/2010/main" val="2559787397"/>
              </p:ext>
            </p:extLst>
          </p:nvPr>
        </p:nvGraphicFramePr>
        <p:xfrm>
          <a:off x="285344" y="1989294"/>
          <a:ext cx="5337243" cy="4676263"/>
        </p:xfrm>
        <a:graphic>
          <a:graphicData uri="http://schemas.openxmlformats.org/drawingml/2006/table">
            <a:tbl>
              <a:tblPr firstRow="1" bandRow="1">
                <a:tableStyleId>{5C22544A-7EE6-4342-B048-85BDC9FD1C3A}</a:tableStyleId>
              </a:tblPr>
              <a:tblGrid>
                <a:gridCol w="1587473">
                  <a:extLst>
                    <a:ext uri="{9D8B030D-6E8A-4147-A177-3AD203B41FA5}">
                      <a16:colId xmlns:a16="http://schemas.microsoft.com/office/drawing/2014/main" val="564197553"/>
                    </a:ext>
                  </a:extLst>
                </a:gridCol>
                <a:gridCol w="2465719">
                  <a:extLst>
                    <a:ext uri="{9D8B030D-6E8A-4147-A177-3AD203B41FA5}">
                      <a16:colId xmlns:a16="http://schemas.microsoft.com/office/drawing/2014/main" val="1339938147"/>
                    </a:ext>
                  </a:extLst>
                </a:gridCol>
                <a:gridCol w="1284051">
                  <a:extLst>
                    <a:ext uri="{9D8B030D-6E8A-4147-A177-3AD203B41FA5}">
                      <a16:colId xmlns:a16="http://schemas.microsoft.com/office/drawing/2014/main" val="4294551838"/>
                    </a:ext>
                  </a:extLst>
                </a:gridCol>
              </a:tblGrid>
              <a:tr h="1201543">
                <a:tc>
                  <a:txBody>
                    <a:bodyPr/>
                    <a:lstStyle/>
                    <a:p>
                      <a:r>
                        <a:rPr lang="en-US" dirty="0"/>
                        <a:t>ITEM NUMBER</a:t>
                      </a:r>
                    </a:p>
                  </a:txBody>
                  <a:tcPr/>
                </a:tc>
                <a:tc>
                  <a:txBody>
                    <a:bodyPr/>
                    <a:lstStyle/>
                    <a:p>
                      <a:r>
                        <a:rPr lang="en-US" dirty="0"/>
                        <a:t>ORIGINAL RESPONSE VALUE</a:t>
                      </a:r>
                    </a:p>
                  </a:txBody>
                  <a:tcPr/>
                </a:tc>
                <a:tc>
                  <a:txBody>
                    <a:bodyPr/>
                    <a:lstStyle/>
                    <a:p>
                      <a:r>
                        <a:rPr lang="en-US" dirty="0"/>
                        <a:t>SCORED VALUE</a:t>
                      </a:r>
                    </a:p>
                  </a:txBody>
                  <a:tcPr/>
                </a:tc>
                <a:extLst>
                  <a:ext uri="{0D108BD9-81ED-4DB2-BD59-A6C34878D82A}">
                    <a16:rowId xmlns:a16="http://schemas.microsoft.com/office/drawing/2014/main" val="1307548229"/>
                  </a:ext>
                </a:extLst>
              </a:tr>
              <a:tr h="1728510">
                <a:tc>
                  <a:txBody>
                    <a:bodyPr/>
                    <a:lstStyle/>
                    <a:p>
                      <a:r>
                        <a:rPr lang="en-US" dirty="0"/>
                        <a:t>6,7,8,10,11,12,14,15,17</a:t>
                      </a:r>
                    </a:p>
                  </a:txBody>
                  <a:tcPr/>
                </a:tc>
                <a:tc>
                  <a:txBody>
                    <a:bodyPr/>
                    <a:lstStyle/>
                    <a:p>
                      <a:r>
                        <a:rPr lang="en-US" dirty="0"/>
                        <a:t>1 (Strongly agree)</a:t>
                      </a:r>
                    </a:p>
                    <a:p>
                      <a:r>
                        <a:rPr lang="en-US" dirty="0"/>
                        <a:t>2 ( Agree)</a:t>
                      </a:r>
                    </a:p>
                    <a:p>
                      <a:r>
                        <a:rPr lang="en-US" dirty="0"/>
                        <a:t>3 (Uncertain)</a:t>
                      </a:r>
                    </a:p>
                    <a:p>
                      <a:r>
                        <a:rPr lang="en-US" dirty="0"/>
                        <a:t>4 (Disagree)</a:t>
                      </a:r>
                    </a:p>
                    <a:p>
                      <a:r>
                        <a:rPr lang="en-US" dirty="0"/>
                        <a:t>5 (Strongly Disagree)</a:t>
                      </a:r>
                    </a:p>
                  </a:txBody>
                  <a:tcPr/>
                </a:tc>
                <a:tc>
                  <a:txBody>
                    <a:bodyPr/>
                    <a:lstStyle/>
                    <a:p>
                      <a:r>
                        <a:rPr lang="en-US" dirty="0"/>
                        <a:t>5</a:t>
                      </a:r>
                    </a:p>
                    <a:p>
                      <a:r>
                        <a:rPr lang="en-US" dirty="0"/>
                        <a:t>4</a:t>
                      </a:r>
                    </a:p>
                    <a:p>
                      <a:r>
                        <a:rPr lang="en-US" dirty="0"/>
                        <a:t>3</a:t>
                      </a:r>
                    </a:p>
                    <a:p>
                      <a:r>
                        <a:rPr lang="en-US" dirty="0"/>
                        <a:t>2</a:t>
                      </a:r>
                    </a:p>
                    <a:p>
                      <a:r>
                        <a:rPr lang="en-US" dirty="0"/>
                        <a:t>1</a:t>
                      </a:r>
                    </a:p>
                    <a:p>
                      <a:endParaRPr lang="en-US" dirty="0"/>
                    </a:p>
                  </a:txBody>
                  <a:tcPr/>
                </a:tc>
                <a:extLst>
                  <a:ext uri="{0D108BD9-81ED-4DB2-BD59-A6C34878D82A}">
                    <a16:rowId xmlns:a16="http://schemas.microsoft.com/office/drawing/2014/main" val="641735028"/>
                  </a:ext>
                </a:extLst>
              </a:tr>
              <a:tr h="1728510">
                <a:tc>
                  <a:txBody>
                    <a:bodyPr/>
                    <a:lstStyle/>
                    <a:p>
                      <a:r>
                        <a:rPr lang="en-US" dirty="0"/>
                        <a:t>9,13,18</a:t>
                      </a:r>
                    </a:p>
                  </a:txBody>
                  <a:tcPr/>
                </a:tc>
                <a:tc>
                  <a:txBody>
                    <a:bodyPr/>
                    <a:lstStyle/>
                    <a:p>
                      <a:r>
                        <a:rPr lang="en-US" dirty="0"/>
                        <a:t>1 (Strongly agree)</a:t>
                      </a:r>
                    </a:p>
                    <a:p>
                      <a:r>
                        <a:rPr lang="en-US" dirty="0"/>
                        <a:t>2 ( Agree)</a:t>
                      </a:r>
                    </a:p>
                    <a:p>
                      <a:r>
                        <a:rPr lang="en-US" dirty="0"/>
                        <a:t>3 (Uncertain)</a:t>
                      </a:r>
                    </a:p>
                    <a:p>
                      <a:r>
                        <a:rPr lang="en-US" dirty="0"/>
                        <a:t>4 (Disagree)</a:t>
                      </a:r>
                    </a:p>
                    <a:p>
                      <a:r>
                        <a:rPr lang="en-US" dirty="0"/>
                        <a:t>5 (Strongly Disagree)</a:t>
                      </a:r>
                    </a:p>
                    <a:p>
                      <a:endParaRPr lang="en-US" dirty="0"/>
                    </a:p>
                  </a:txBody>
                  <a:tcPr/>
                </a:tc>
                <a:tc>
                  <a:txBody>
                    <a:bodyPr/>
                    <a:lstStyle/>
                    <a:p>
                      <a:r>
                        <a:rPr lang="en-US" dirty="0"/>
                        <a:t>1</a:t>
                      </a:r>
                    </a:p>
                    <a:p>
                      <a:r>
                        <a:rPr lang="en-US" dirty="0"/>
                        <a:t>2</a:t>
                      </a:r>
                    </a:p>
                    <a:p>
                      <a:r>
                        <a:rPr lang="en-US" dirty="0"/>
                        <a:t>3</a:t>
                      </a:r>
                    </a:p>
                    <a:p>
                      <a:r>
                        <a:rPr lang="en-US" dirty="0"/>
                        <a:t>4</a:t>
                      </a:r>
                    </a:p>
                    <a:p>
                      <a:r>
                        <a:rPr lang="en-US" dirty="0"/>
                        <a:t>5</a:t>
                      </a:r>
                    </a:p>
                  </a:txBody>
                  <a:tcPr/>
                </a:tc>
                <a:extLst>
                  <a:ext uri="{0D108BD9-81ED-4DB2-BD59-A6C34878D82A}">
                    <a16:rowId xmlns:a16="http://schemas.microsoft.com/office/drawing/2014/main" val="2089131136"/>
                  </a:ext>
                </a:extLst>
              </a:tr>
            </a:tbl>
          </a:graphicData>
        </a:graphic>
      </p:graphicFrame>
      <p:graphicFrame>
        <p:nvGraphicFramePr>
          <p:cNvPr id="6" name="Table 7">
            <a:extLst>
              <a:ext uri="{FF2B5EF4-FFF2-40B4-BE49-F238E27FC236}">
                <a16:creationId xmlns:a16="http://schemas.microsoft.com/office/drawing/2014/main" id="{6941E573-FE51-4863-BE44-8BCBE9F0EF42}"/>
              </a:ext>
            </a:extLst>
          </p:cNvPr>
          <p:cNvGraphicFramePr>
            <a:graphicFrameLocks noGrp="1"/>
          </p:cNvGraphicFramePr>
          <p:nvPr>
            <p:extLst>
              <p:ext uri="{D42A27DB-BD31-4B8C-83A1-F6EECF244321}">
                <p14:modId xmlns:p14="http://schemas.microsoft.com/office/powerpoint/2010/main" val="3499585666"/>
              </p:ext>
            </p:extLst>
          </p:nvPr>
        </p:nvGraphicFramePr>
        <p:xfrm>
          <a:off x="5924145" y="1988977"/>
          <a:ext cx="6113294" cy="4659181"/>
        </p:xfrm>
        <a:graphic>
          <a:graphicData uri="http://schemas.openxmlformats.org/drawingml/2006/table">
            <a:tbl>
              <a:tblPr firstRow="1" bandRow="1">
                <a:tableStyleId>{5C22544A-7EE6-4342-B048-85BDC9FD1C3A}</a:tableStyleId>
              </a:tblPr>
              <a:tblGrid>
                <a:gridCol w="3056647">
                  <a:extLst>
                    <a:ext uri="{9D8B030D-6E8A-4147-A177-3AD203B41FA5}">
                      <a16:colId xmlns:a16="http://schemas.microsoft.com/office/drawing/2014/main" val="2243411204"/>
                    </a:ext>
                  </a:extLst>
                </a:gridCol>
                <a:gridCol w="3056647">
                  <a:extLst>
                    <a:ext uri="{9D8B030D-6E8A-4147-A177-3AD203B41FA5}">
                      <a16:colId xmlns:a16="http://schemas.microsoft.com/office/drawing/2014/main" val="134481161"/>
                    </a:ext>
                  </a:extLst>
                </a:gridCol>
              </a:tblGrid>
              <a:tr h="567403">
                <a:tc>
                  <a:txBody>
                    <a:bodyPr/>
                    <a:lstStyle/>
                    <a:p>
                      <a:r>
                        <a:rPr lang="en-US" dirty="0"/>
                        <a:t>SCALES</a:t>
                      </a:r>
                    </a:p>
                  </a:txBody>
                  <a:tcPr/>
                </a:tc>
                <a:tc>
                  <a:txBody>
                    <a:bodyPr/>
                    <a:lstStyle/>
                    <a:p>
                      <a:r>
                        <a:rPr lang="en-US" dirty="0"/>
                        <a:t>AVERAGE OF ITEMS</a:t>
                      </a:r>
                    </a:p>
                  </a:txBody>
                  <a:tcPr/>
                </a:tc>
                <a:extLst>
                  <a:ext uri="{0D108BD9-81ED-4DB2-BD59-A6C34878D82A}">
                    <a16:rowId xmlns:a16="http://schemas.microsoft.com/office/drawing/2014/main" val="1709631675"/>
                  </a:ext>
                </a:extLst>
              </a:tr>
              <a:tr h="575283">
                <a:tc>
                  <a:txBody>
                    <a:bodyPr/>
                    <a:lstStyle/>
                    <a:p>
                      <a:r>
                        <a:rPr lang="en-US" dirty="0"/>
                        <a:t>General Satisfaction</a:t>
                      </a:r>
                    </a:p>
                  </a:txBody>
                  <a:tcPr/>
                </a:tc>
                <a:tc>
                  <a:txBody>
                    <a:bodyPr/>
                    <a:lstStyle/>
                    <a:p>
                      <a:r>
                        <a:rPr lang="en-US" dirty="0"/>
                        <a:t>17</a:t>
                      </a:r>
                    </a:p>
                  </a:txBody>
                  <a:tcPr/>
                </a:tc>
                <a:extLst>
                  <a:ext uri="{0D108BD9-81ED-4DB2-BD59-A6C34878D82A}">
                    <a16:rowId xmlns:a16="http://schemas.microsoft.com/office/drawing/2014/main" val="796951156"/>
                  </a:ext>
                </a:extLst>
              </a:tr>
              <a:tr h="575283">
                <a:tc>
                  <a:txBody>
                    <a:bodyPr/>
                    <a:lstStyle/>
                    <a:p>
                      <a:r>
                        <a:rPr lang="en-US" dirty="0"/>
                        <a:t>Technical Quality</a:t>
                      </a:r>
                    </a:p>
                  </a:txBody>
                  <a:tcPr/>
                </a:tc>
                <a:tc>
                  <a:txBody>
                    <a:bodyPr/>
                    <a:lstStyle/>
                    <a:p>
                      <a:r>
                        <a:rPr lang="en-US" dirty="0"/>
                        <a:t>6, 10</a:t>
                      </a:r>
                    </a:p>
                  </a:txBody>
                  <a:tcPr/>
                </a:tc>
                <a:extLst>
                  <a:ext uri="{0D108BD9-81ED-4DB2-BD59-A6C34878D82A}">
                    <a16:rowId xmlns:a16="http://schemas.microsoft.com/office/drawing/2014/main" val="1667543904"/>
                  </a:ext>
                </a:extLst>
              </a:tr>
              <a:tr h="575283">
                <a:tc>
                  <a:txBody>
                    <a:bodyPr/>
                    <a:lstStyle/>
                    <a:p>
                      <a:r>
                        <a:rPr lang="en-US" dirty="0"/>
                        <a:t>Interpersonal Manner</a:t>
                      </a:r>
                    </a:p>
                  </a:txBody>
                  <a:tcPr/>
                </a:tc>
                <a:tc>
                  <a:txBody>
                    <a:bodyPr/>
                    <a:lstStyle/>
                    <a:p>
                      <a:r>
                        <a:rPr lang="en-US" dirty="0"/>
                        <a:t>13</a:t>
                      </a:r>
                    </a:p>
                  </a:txBody>
                  <a:tcPr/>
                </a:tc>
                <a:extLst>
                  <a:ext uri="{0D108BD9-81ED-4DB2-BD59-A6C34878D82A}">
                    <a16:rowId xmlns:a16="http://schemas.microsoft.com/office/drawing/2014/main" val="2968469262"/>
                  </a:ext>
                </a:extLst>
              </a:tr>
              <a:tr h="575283">
                <a:tc>
                  <a:txBody>
                    <a:bodyPr/>
                    <a:lstStyle/>
                    <a:p>
                      <a:r>
                        <a:rPr lang="en-US" dirty="0"/>
                        <a:t>Communication</a:t>
                      </a:r>
                    </a:p>
                  </a:txBody>
                  <a:tcPr/>
                </a:tc>
                <a:tc>
                  <a:txBody>
                    <a:bodyPr/>
                    <a:lstStyle/>
                    <a:p>
                      <a:r>
                        <a:rPr lang="en-US" dirty="0"/>
                        <a:t>7, 8 , 14</a:t>
                      </a:r>
                    </a:p>
                  </a:txBody>
                  <a:tcPr/>
                </a:tc>
                <a:extLst>
                  <a:ext uri="{0D108BD9-81ED-4DB2-BD59-A6C34878D82A}">
                    <a16:rowId xmlns:a16="http://schemas.microsoft.com/office/drawing/2014/main" val="2711751445"/>
                  </a:ext>
                </a:extLst>
              </a:tr>
              <a:tr h="575283">
                <a:tc>
                  <a:txBody>
                    <a:bodyPr/>
                    <a:lstStyle/>
                    <a:p>
                      <a:r>
                        <a:rPr lang="en-US" dirty="0"/>
                        <a:t>Financial Aspect</a:t>
                      </a:r>
                    </a:p>
                  </a:txBody>
                  <a:tcPr/>
                </a:tc>
                <a:tc>
                  <a:txBody>
                    <a:bodyPr/>
                    <a:lstStyle/>
                    <a:p>
                      <a:r>
                        <a:rPr lang="en-US" dirty="0"/>
                        <a:t>9, 11</a:t>
                      </a:r>
                    </a:p>
                  </a:txBody>
                  <a:tcPr/>
                </a:tc>
                <a:extLst>
                  <a:ext uri="{0D108BD9-81ED-4DB2-BD59-A6C34878D82A}">
                    <a16:rowId xmlns:a16="http://schemas.microsoft.com/office/drawing/2014/main" val="1282581096"/>
                  </a:ext>
                </a:extLst>
              </a:tr>
              <a:tr h="575283">
                <a:tc>
                  <a:txBody>
                    <a:bodyPr/>
                    <a:lstStyle/>
                    <a:p>
                      <a:r>
                        <a:rPr lang="en-US" dirty="0"/>
                        <a:t>Time Spent With Doctor</a:t>
                      </a:r>
                    </a:p>
                  </a:txBody>
                  <a:tcPr/>
                </a:tc>
                <a:tc>
                  <a:txBody>
                    <a:bodyPr/>
                    <a:lstStyle/>
                    <a:p>
                      <a:r>
                        <a:rPr lang="en-US" dirty="0"/>
                        <a:t>15</a:t>
                      </a:r>
                    </a:p>
                  </a:txBody>
                  <a:tcPr/>
                </a:tc>
                <a:extLst>
                  <a:ext uri="{0D108BD9-81ED-4DB2-BD59-A6C34878D82A}">
                    <a16:rowId xmlns:a16="http://schemas.microsoft.com/office/drawing/2014/main" val="1135139958"/>
                  </a:ext>
                </a:extLst>
              </a:tr>
              <a:tr h="575283">
                <a:tc>
                  <a:txBody>
                    <a:bodyPr/>
                    <a:lstStyle/>
                    <a:p>
                      <a:r>
                        <a:rPr lang="en-US" dirty="0"/>
                        <a:t>Accessibility With Convenience</a:t>
                      </a:r>
                    </a:p>
                  </a:txBody>
                  <a:tcPr/>
                </a:tc>
                <a:tc>
                  <a:txBody>
                    <a:bodyPr/>
                    <a:lstStyle/>
                    <a:p>
                      <a:r>
                        <a:rPr lang="en-US" dirty="0"/>
                        <a:t>12, 18</a:t>
                      </a:r>
                    </a:p>
                  </a:txBody>
                  <a:tcPr/>
                </a:tc>
                <a:extLst>
                  <a:ext uri="{0D108BD9-81ED-4DB2-BD59-A6C34878D82A}">
                    <a16:rowId xmlns:a16="http://schemas.microsoft.com/office/drawing/2014/main" val="3739903932"/>
                  </a:ext>
                </a:extLst>
              </a:tr>
            </a:tbl>
          </a:graphicData>
        </a:graphic>
      </p:graphicFrame>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TotalTime>
  <Words>808</Words>
  <Application>Microsoft Office PowerPoint</Application>
  <PresentationFormat>Widescreen</PresentationFormat>
  <Paragraphs>103</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Times New Roman</vt:lpstr>
      <vt:lpstr>Default Design</vt:lpstr>
      <vt:lpstr>      SURVEY ON PATIENT SATISFACTION ON HOME CARE SERVICES             Mentor        :  Dr. Rupsa Banerjee        Assistant Professor              IIHMR, Delhi                                             Submitted By : Shivam Verma (073)</vt:lpstr>
      <vt:lpstr>SCREENSHOT OF APPROVAL</vt:lpstr>
      <vt:lpstr>INTRODUCTION</vt:lpstr>
      <vt:lpstr>INTRODUCTION</vt:lpstr>
      <vt:lpstr>       OBJECTIVES OF THE STUDY </vt:lpstr>
      <vt:lpstr>METHODOLOGY</vt:lpstr>
      <vt:lpstr>METHODOLOGY</vt:lpstr>
      <vt:lpstr>RESULT</vt:lpstr>
      <vt:lpstr>RESULT</vt:lpstr>
      <vt:lpstr>RESULT</vt:lpstr>
      <vt:lpstr>DISCUSSION</vt:lpstr>
      <vt:lpstr>DISCUSSION</vt:lpstr>
      <vt:lpstr>LIMITATION </vt:lpstr>
      <vt:lpstr>CONCLUSION</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_x000b_ Survey on Patient Satisfaction On Home Care Services HEALTHCARE AT HOME </dc:title>
  <dc:creator/>
  <cp:lastModifiedBy>Shivam Verma</cp:lastModifiedBy>
  <cp:revision>16</cp:revision>
  <dcterms:created xsi:type="dcterms:W3CDTF">2022-06-18T19:20:46Z</dcterms:created>
  <dcterms:modified xsi:type="dcterms:W3CDTF">2022-06-20T12:14:57Z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030D858C353E4F379F3FE2949C833091</vt:lpwstr>
  </property>
  <property fmtid="{D5CDD505-2E9C-101B-9397-08002B2CF9AE}" pid="3" name="KSOProductBuildVer">
    <vt:lpwstr>1033-11.2.0.11156</vt:lpwstr>
  </property>
</Properties>
</file>