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4" r:id="rId3"/>
    <p:sldId id="277" r:id="rId4"/>
    <p:sldId id="257" r:id="rId5"/>
    <p:sldId id="260" r:id="rId6"/>
    <p:sldId id="259" r:id="rId7"/>
    <p:sldId id="262" r:id="rId8"/>
    <p:sldId id="263" r:id="rId9"/>
    <p:sldId id="264" r:id="rId10"/>
    <p:sldId id="265" r:id="rId11"/>
    <p:sldId id="266" r:id="rId12"/>
    <p:sldId id="275" r:id="rId13"/>
    <p:sldId id="267" r:id="rId14"/>
    <p:sldId id="258" r:id="rId15"/>
    <p:sldId id="276" r:id="rId16"/>
    <p:sldId id="271" r:id="rId17"/>
    <p:sldId id="273" r:id="rId18"/>
    <p:sldId id="269" r:id="rId19"/>
    <p:sldId id="270" r:id="rId20"/>
    <p:sldId id="26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499"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hiny\Downloads\PROJECT%20LIVE%20DATA-%20SHINY%20(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hiny\Downloads\PROJECT%20LIVE%20DATA-%20SHINY%20(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Shiny\Downloads\PROJECT%20LIVE%20DATA-%20SHINY%20(2).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Shiny\Downloads\PROJECT%20LIVE%20DATA-%20SHINY%20(2).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hiny\Downloads\PROJECT%20LIVE%20DATA-%20SHINY%20(2).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Shiny\Downloads\PROJECT%20LIVE%20DATA-%20SHINY%20(2).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Shiny\Downloads\PROJECT%20LIVE%20DATA-%20SHINY%20(2).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Shiny\Downloads\PROJECT%20LIVE%20DATA-%20SHINY%20(2).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Shiny\Downloads\PROJECT%20LIVE%20DATA-%20SHINY%20(2).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1.Nationality</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005-4B77-B6DF-422FBAAAFBB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005-4B77-B6DF-422FBAAAFBBE}"/>
              </c:ext>
            </c:extLst>
          </c:dPt>
          <c:cat>
            <c:strRef>
              <c:f>Sheet3!$D$125:$D$126</c:f>
              <c:strCache>
                <c:ptCount val="2"/>
                <c:pt idx="0">
                  <c:v>LOCALS</c:v>
                </c:pt>
                <c:pt idx="1">
                  <c:v>EXPATS</c:v>
                </c:pt>
              </c:strCache>
            </c:strRef>
          </c:cat>
          <c:val>
            <c:numRef>
              <c:f>Sheet3!$E$125:$E$126</c:f>
              <c:numCache>
                <c:formatCode>General</c:formatCode>
                <c:ptCount val="2"/>
                <c:pt idx="0">
                  <c:v>65</c:v>
                </c:pt>
                <c:pt idx="1">
                  <c:v>185</c:v>
                </c:pt>
              </c:numCache>
            </c:numRef>
          </c:val>
          <c:extLst>
            <c:ext xmlns:c16="http://schemas.microsoft.com/office/drawing/2014/chart" uri="{C3380CC4-5D6E-409C-BE32-E72D297353CC}">
              <c16:uniqueId val="{00000004-B005-4B77-B6DF-422FBAAAFBBE}"/>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500" b="1" i="0" u="none" strike="noStrike" kern="1200" cap="all" spc="100" normalizeH="0" baseline="0">
                <a:solidFill>
                  <a:schemeClr val="lt1"/>
                </a:solidFill>
                <a:latin typeface="+mn-lt"/>
                <a:ea typeface="+mn-ea"/>
                <a:cs typeface="+mn-cs"/>
              </a:defRPr>
            </a:pPr>
            <a:r>
              <a:rPr lang="en-US" dirty="0"/>
              <a:t>2.Time</a:t>
            </a:r>
            <a:r>
              <a:rPr lang="en-US" baseline="0" dirty="0"/>
              <a:t> taken</a:t>
            </a:r>
            <a:endParaRPr lang="en-US" dirty="0"/>
          </a:p>
        </c:rich>
      </c:tx>
      <c:overlay val="0"/>
      <c:spPr>
        <a:noFill/>
        <a:ln>
          <a:noFill/>
        </a:ln>
        <a:effectLst/>
      </c:spPr>
      <c:txPr>
        <a:bodyPr rot="0" spcFirstLastPara="1" vertOverflow="ellipsis" vert="horz" wrap="square" anchor="ctr" anchorCtr="1"/>
        <a:lstStyle/>
        <a:p>
          <a:pPr>
            <a:defRPr sz="1500" b="1" i="0" u="none" strike="noStrike" kern="1200" cap="all" spc="100" normalizeH="0" baseline="0">
              <a:solidFill>
                <a:schemeClr val="lt1"/>
              </a:solidFill>
              <a:latin typeface="+mn-lt"/>
              <a:ea typeface="+mn-ea"/>
              <a:cs typeface="+mn-cs"/>
            </a:defRPr>
          </a:pPr>
          <a:endParaRPr lang="en-US"/>
        </a:p>
      </c:txPr>
    </c:title>
    <c:autoTitleDeleted val="0"/>
    <c:plotArea>
      <c:layout>
        <c:manualLayout>
          <c:layoutTarget val="inner"/>
          <c:xMode val="edge"/>
          <c:yMode val="edge"/>
          <c:x val="5.1696566220988102E-2"/>
          <c:y val="7.4226059995258595E-2"/>
          <c:w val="0.90947107886474166"/>
          <c:h val="0.84134983304615785"/>
        </c:manualLayout>
      </c:layout>
      <c:lineChart>
        <c:grouping val="standard"/>
        <c:varyColors val="0"/>
        <c:ser>
          <c:idx val="0"/>
          <c:order val="0"/>
          <c:spPr>
            <a:ln w="34925" cap="rnd">
              <a:solidFill>
                <a:schemeClr val="lt1"/>
              </a:solidFill>
              <a:round/>
            </a:ln>
            <a:effectLst>
              <a:outerShdw dist="25400" dir="2700000" algn="tl" rotWithShape="0">
                <a:schemeClr val="accent1"/>
              </a:outerShdw>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accent1">
                          <a:lumMod val="60000"/>
                          <a:lumOff val="40000"/>
                        </a:schemeClr>
                      </a:solidFill>
                    </a:ln>
                    <a:effectLst/>
                  </c:spPr>
                </c15:leaderLines>
              </c:ext>
            </c:extLst>
          </c:dLbls>
          <c:cat>
            <c:numRef>
              <c:f>Sheet3!$A$1:$A$5</c:f>
              <c:numCache>
                <c:formatCode>h:mm:ss</c:formatCode>
                <c:ptCount val="5"/>
                <c:pt idx="0">
                  <c:v>2.0833333333333332E-2</c:v>
                </c:pt>
                <c:pt idx="1">
                  <c:v>8.3333333333333329E-2</c:v>
                </c:pt>
                <c:pt idx="2">
                  <c:v>0.125</c:v>
                </c:pt>
                <c:pt idx="3">
                  <c:v>0.25</c:v>
                </c:pt>
                <c:pt idx="4" formatCode="[h]:mm:ss">
                  <c:v>1</c:v>
                </c:pt>
              </c:numCache>
            </c:numRef>
          </c:cat>
          <c:val>
            <c:numRef>
              <c:f>Sheet3!$B$1:$B$5</c:f>
              <c:numCache>
                <c:formatCode>General</c:formatCode>
                <c:ptCount val="5"/>
                <c:pt idx="0">
                  <c:v>67</c:v>
                </c:pt>
                <c:pt idx="1">
                  <c:v>73</c:v>
                </c:pt>
                <c:pt idx="2">
                  <c:v>54</c:v>
                </c:pt>
                <c:pt idx="3">
                  <c:v>49</c:v>
                </c:pt>
                <c:pt idx="4">
                  <c:v>7</c:v>
                </c:pt>
              </c:numCache>
            </c:numRef>
          </c:val>
          <c:smooth val="0"/>
          <c:extLst>
            <c:ext xmlns:c16="http://schemas.microsoft.com/office/drawing/2014/chart" uri="{C3380CC4-5D6E-409C-BE32-E72D297353CC}">
              <c16:uniqueId val="{00000000-56A0-49C9-A5EF-C30DDD9AF26D}"/>
            </c:ext>
          </c:extLst>
        </c:ser>
        <c:dLbls>
          <c:dLblPos val="t"/>
          <c:showLegendKey val="0"/>
          <c:showVal val="1"/>
          <c:showCatName val="0"/>
          <c:showSerName val="0"/>
          <c:showPercent val="0"/>
          <c:showBubbleSize val="0"/>
        </c:dLbls>
        <c:dropLines>
          <c:spPr>
            <a:ln w="9525" cap="flat" cmpd="sng" algn="ctr">
              <a:gradFill>
                <a:gsLst>
                  <a:gs pos="0">
                    <a:schemeClr val="lt1"/>
                  </a:gs>
                  <a:gs pos="100000">
                    <a:schemeClr val="lt1">
                      <a:alpha val="0"/>
                    </a:schemeClr>
                  </a:gs>
                </a:gsLst>
                <a:lin ang="5400000" scaled="0"/>
              </a:gradFill>
              <a:round/>
            </a:ln>
            <a:effectLst/>
          </c:spPr>
        </c:dropLines>
        <c:smooth val="0"/>
        <c:axId val="-652452592"/>
        <c:axId val="-652450960"/>
      </c:lineChart>
      <c:catAx>
        <c:axId val="-652452592"/>
        <c:scaling>
          <c:orientation val="minMax"/>
        </c:scaling>
        <c:delete val="0"/>
        <c:axPos val="b"/>
        <c:numFmt formatCode="h:mm:ss" sourceLinked="1"/>
        <c:majorTickMark val="none"/>
        <c:minorTickMark val="none"/>
        <c:tickLblPos val="nextTo"/>
        <c:spPr>
          <a:noFill/>
          <a:ln w="12700" cap="flat" cmpd="sng" algn="ctr">
            <a:solidFill>
              <a:schemeClr val="lt1"/>
            </a:solidFill>
            <a:round/>
          </a:ln>
          <a:effectLst/>
        </c:spPr>
        <c:txPr>
          <a:bodyPr rot="-60000000" spcFirstLastPara="1" vertOverflow="ellipsis" vert="horz" wrap="square" anchor="ctr" anchorCtr="1"/>
          <a:lstStyle/>
          <a:p>
            <a:pPr>
              <a:defRPr sz="900" b="0" i="0" u="none" strike="noStrike" kern="1200" spc="100" baseline="0">
                <a:solidFill>
                  <a:schemeClr val="lt1"/>
                </a:solidFill>
                <a:latin typeface="+mn-lt"/>
                <a:ea typeface="+mn-ea"/>
                <a:cs typeface="+mn-cs"/>
              </a:defRPr>
            </a:pPr>
            <a:endParaRPr lang="en-US"/>
          </a:p>
        </c:txPr>
        <c:crossAx val="-652450960"/>
        <c:crosses val="autoZero"/>
        <c:auto val="1"/>
        <c:lblAlgn val="ctr"/>
        <c:lblOffset val="100"/>
        <c:noMultiLvlLbl val="0"/>
      </c:catAx>
      <c:valAx>
        <c:axId val="-65245096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solidFill>
                <a:latin typeface="+mn-lt"/>
                <a:ea typeface="+mn-ea"/>
                <a:cs typeface="+mn-cs"/>
              </a:defRPr>
            </a:pPr>
            <a:endParaRPr lang="en-US"/>
          </a:p>
        </c:txPr>
        <c:crossAx val="-652452592"/>
        <c:crosses val="autoZero"/>
        <c:crossBetween val="between"/>
      </c:valAx>
      <c:spPr>
        <a:noFill/>
        <a:ln>
          <a:noFill/>
        </a:ln>
        <a:effectLst/>
      </c:spPr>
    </c:plotArea>
    <c:plotVisOnly val="1"/>
    <c:dispBlanksAs val="gap"/>
    <c:showDLblsOverMax val="0"/>
  </c:chart>
  <c:spPr>
    <a:solidFill>
      <a:schemeClr val="accent1"/>
    </a:solidFill>
    <a:ln w="9525" cap="flat" cmpd="sng" algn="ctr">
      <a:solidFill>
        <a:schemeClr val="accent1"/>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u="none" strike="noStrike" baseline="0" dirty="0">
                <a:effectLst/>
              </a:rPr>
              <a:t>3.Request under each insurance company</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5509514435695537"/>
          <c:y val="0.17171296296296298"/>
          <c:w val="0.80168263342082235"/>
          <c:h val="0.72088764946048411"/>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Sheet3!$J$25:$J$37</c:f>
              <c:strCache>
                <c:ptCount val="13"/>
                <c:pt idx="0">
                  <c:v>Aafiya</c:v>
                </c:pt>
                <c:pt idx="1">
                  <c:v>Adnic</c:v>
                </c:pt>
                <c:pt idx="2">
                  <c:v>Al buhaira</c:v>
                </c:pt>
                <c:pt idx="3">
                  <c:v>Alico</c:v>
                </c:pt>
                <c:pt idx="4">
                  <c:v>Almadallah</c:v>
                </c:pt>
                <c:pt idx="5">
                  <c:v>Axa</c:v>
                </c:pt>
                <c:pt idx="6">
                  <c:v>Daman</c:v>
                </c:pt>
                <c:pt idx="7">
                  <c:v>Healthnet</c:v>
                </c:pt>
                <c:pt idx="8">
                  <c:v>Inayah</c:v>
                </c:pt>
                <c:pt idx="9">
                  <c:v>Mednet</c:v>
                </c:pt>
                <c:pt idx="10">
                  <c:v>Nas</c:v>
                </c:pt>
                <c:pt idx="11">
                  <c:v>Neuron</c:v>
                </c:pt>
                <c:pt idx="12">
                  <c:v>Nextcare</c:v>
                </c:pt>
              </c:strCache>
            </c:strRef>
          </c:cat>
          <c:val>
            <c:numRef>
              <c:f>Sheet3!$K$25:$K$37</c:f>
              <c:numCache>
                <c:formatCode>General</c:formatCode>
                <c:ptCount val="13"/>
                <c:pt idx="0">
                  <c:v>27</c:v>
                </c:pt>
                <c:pt idx="1">
                  <c:v>14</c:v>
                </c:pt>
                <c:pt idx="2">
                  <c:v>19</c:v>
                </c:pt>
                <c:pt idx="3">
                  <c:v>9</c:v>
                </c:pt>
                <c:pt idx="4">
                  <c:v>6</c:v>
                </c:pt>
                <c:pt idx="5">
                  <c:v>9</c:v>
                </c:pt>
                <c:pt idx="6">
                  <c:v>24</c:v>
                </c:pt>
                <c:pt idx="7">
                  <c:v>3</c:v>
                </c:pt>
                <c:pt idx="8">
                  <c:v>8</c:v>
                </c:pt>
                <c:pt idx="9">
                  <c:v>8</c:v>
                </c:pt>
                <c:pt idx="10">
                  <c:v>55</c:v>
                </c:pt>
                <c:pt idx="11">
                  <c:v>19</c:v>
                </c:pt>
                <c:pt idx="12">
                  <c:v>65</c:v>
                </c:pt>
              </c:numCache>
            </c:numRef>
          </c:val>
          <c:extLst>
            <c:ext xmlns:c16="http://schemas.microsoft.com/office/drawing/2014/chart" uri="{C3380CC4-5D6E-409C-BE32-E72D297353CC}">
              <c16:uniqueId val="{00000000-6215-42C9-9D21-A18504065C6C}"/>
            </c:ext>
          </c:extLst>
        </c:ser>
        <c:dLbls>
          <c:dLblPos val="outEnd"/>
          <c:showLegendKey val="0"/>
          <c:showVal val="1"/>
          <c:showCatName val="0"/>
          <c:showSerName val="0"/>
          <c:showPercent val="0"/>
          <c:showBubbleSize val="0"/>
        </c:dLbls>
        <c:gapWidth val="182"/>
        <c:axId val="-525072192"/>
        <c:axId val="-525076544"/>
      </c:barChart>
      <c:catAx>
        <c:axId val="-5250721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5076544"/>
        <c:crosses val="autoZero"/>
        <c:auto val="1"/>
        <c:lblAlgn val="ctr"/>
        <c:lblOffset val="100"/>
        <c:noMultiLvlLbl val="0"/>
      </c:catAx>
      <c:valAx>
        <c:axId val="-52507654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50721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4.Service requested</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200-4EBE-87D6-D26A3F32D6D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200-4EBE-87D6-D26A3F32D6D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200-4EBE-87D6-D26A3F32D6D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200-4EBE-87D6-D26A3F32D6D4}"/>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7200-4EBE-87D6-D26A3F32D6D4}"/>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Sheet3!$B$43:$B$47</c:f>
              <c:strCache>
                <c:ptCount val="5"/>
                <c:pt idx="0">
                  <c:v>RADS </c:v>
                </c:pt>
                <c:pt idx="1">
                  <c:v>LABS</c:v>
                </c:pt>
                <c:pt idx="2">
                  <c:v>PHYSIO</c:v>
                </c:pt>
                <c:pt idx="3">
                  <c:v>IMMUNIZATION</c:v>
                </c:pt>
                <c:pt idx="4">
                  <c:v>OTHERS-( ENT,DERM,DIALYSIS)</c:v>
                </c:pt>
              </c:strCache>
            </c:strRef>
          </c:cat>
          <c:val>
            <c:numRef>
              <c:f>Sheet3!$C$43:$C$47</c:f>
              <c:numCache>
                <c:formatCode>General</c:formatCode>
                <c:ptCount val="5"/>
                <c:pt idx="0">
                  <c:v>138</c:v>
                </c:pt>
                <c:pt idx="1">
                  <c:v>118</c:v>
                </c:pt>
                <c:pt idx="2">
                  <c:v>18</c:v>
                </c:pt>
                <c:pt idx="3">
                  <c:v>6</c:v>
                </c:pt>
                <c:pt idx="4">
                  <c:v>16</c:v>
                </c:pt>
              </c:numCache>
            </c:numRef>
          </c:val>
          <c:extLst>
            <c:ext xmlns:c16="http://schemas.microsoft.com/office/drawing/2014/chart" uri="{C3380CC4-5D6E-409C-BE32-E72D297353CC}">
              <c16:uniqueId val="{0000000A-7200-4EBE-87D6-D26A3F32D6D4}"/>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5.Status</a:t>
            </a:r>
            <a:r>
              <a:rPr lang="en-US" baseline="0" dirty="0"/>
              <a:t> of request</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Sheet3!$B$56:$B$57</c:f>
              <c:strCache>
                <c:ptCount val="2"/>
                <c:pt idx="0">
                  <c:v>NO QUERIES</c:v>
                </c:pt>
                <c:pt idx="1">
                  <c:v>QUERIES</c:v>
                </c:pt>
              </c:strCache>
            </c:strRef>
          </c:cat>
          <c:val>
            <c:numRef>
              <c:f>Sheet3!$C$56:$C$57</c:f>
              <c:numCache>
                <c:formatCode>General</c:formatCode>
                <c:ptCount val="2"/>
                <c:pt idx="0">
                  <c:v>122</c:v>
                </c:pt>
                <c:pt idx="1">
                  <c:v>128</c:v>
                </c:pt>
              </c:numCache>
            </c:numRef>
          </c:val>
          <c:extLst>
            <c:ext xmlns:c16="http://schemas.microsoft.com/office/drawing/2014/chart" uri="{C3380CC4-5D6E-409C-BE32-E72D297353CC}">
              <c16:uniqueId val="{00000000-A980-429C-BB45-7ED61D697BF6}"/>
            </c:ext>
          </c:extLst>
        </c:ser>
        <c:dLbls>
          <c:dLblPos val="outEnd"/>
          <c:showLegendKey val="0"/>
          <c:showVal val="1"/>
          <c:showCatName val="0"/>
          <c:showSerName val="0"/>
          <c:showPercent val="0"/>
          <c:showBubbleSize val="0"/>
        </c:dLbls>
        <c:gapWidth val="219"/>
        <c:overlap val="-27"/>
        <c:axId val="-525073824"/>
        <c:axId val="-525069472"/>
      </c:barChart>
      <c:catAx>
        <c:axId val="-525073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5069472"/>
        <c:crosses val="autoZero"/>
        <c:auto val="1"/>
        <c:lblAlgn val="ctr"/>
        <c:lblOffset val="100"/>
        <c:noMultiLvlLbl val="0"/>
      </c:catAx>
      <c:valAx>
        <c:axId val="-5250694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50738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6.Response</a:t>
            </a:r>
            <a:r>
              <a:rPr lang="en-US" baseline="0" dirty="0"/>
              <a:t> from insurance companies</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Sheet3!$H$87:$H$93</c:f>
              <c:strCache>
                <c:ptCount val="7"/>
                <c:pt idx="0">
                  <c:v>Denied service not justifies</c:v>
                </c:pt>
                <c:pt idx="1">
                  <c:v>Medicalreport</c:v>
                </c:pt>
                <c:pt idx="2">
                  <c:v>Previous reports</c:v>
                </c:pt>
                <c:pt idx="3">
                  <c:v>Duplicate and too soon to repeat</c:v>
                </c:pt>
                <c:pt idx="4">
                  <c:v>Wrong ICD</c:v>
                </c:pt>
                <c:pt idx="5">
                  <c:v>Insufficinet information</c:v>
                </c:pt>
                <c:pt idx="6">
                  <c:v>Claim form</c:v>
                </c:pt>
              </c:strCache>
            </c:strRef>
          </c:cat>
          <c:val>
            <c:numRef>
              <c:f>Sheet3!$I$87:$I$93</c:f>
              <c:numCache>
                <c:formatCode>General</c:formatCode>
                <c:ptCount val="7"/>
                <c:pt idx="0">
                  <c:v>12</c:v>
                </c:pt>
                <c:pt idx="1">
                  <c:v>9</c:v>
                </c:pt>
                <c:pt idx="2">
                  <c:v>20</c:v>
                </c:pt>
                <c:pt idx="3">
                  <c:v>7</c:v>
                </c:pt>
                <c:pt idx="4">
                  <c:v>18</c:v>
                </c:pt>
                <c:pt idx="5">
                  <c:v>58</c:v>
                </c:pt>
                <c:pt idx="6">
                  <c:v>4</c:v>
                </c:pt>
              </c:numCache>
            </c:numRef>
          </c:val>
          <c:extLst>
            <c:ext xmlns:c16="http://schemas.microsoft.com/office/drawing/2014/chart" uri="{C3380CC4-5D6E-409C-BE32-E72D297353CC}">
              <c16:uniqueId val="{00000000-D8FA-4AE0-B0A3-00F01ACF67F3}"/>
            </c:ext>
          </c:extLst>
        </c:ser>
        <c:dLbls>
          <c:dLblPos val="outEnd"/>
          <c:showLegendKey val="0"/>
          <c:showVal val="1"/>
          <c:showCatName val="0"/>
          <c:showSerName val="0"/>
          <c:showPercent val="0"/>
          <c:showBubbleSize val="0"/>
        </c:dLbls>
        <c:gapWidth val="182"/>
        <c:axId val="-525068384"/>
        <c:axId val="-525065664"/>
      </c:barChart>
      <c:catAx>
        <c:axId val="-5250683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5065664"/>
        <c:crosses val="autoZero"/>
        <c:auto val="1"/>
        <c:lblAlgn val="ctr"/>
        <c:lblOffset val="100"/>
        <c:noMultiLvlLbl val="0"/>
      </c:catAx>
      <c:valAx>
        <c:axId val="-5250656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50683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7.Service</a:t>
            </a:r>
            <a:r>
              <a:rPr lang="en-US" baseline="0" dirty="0"/>
              <a:t> with queries</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cat>
            <c:strRef>
              <c:f>Sheet3!$B$83:$B$85</c:f>
              <c:strCache>
                <c:ptCount val="3"/>
                <c:pt idx="0">
                  <c:v>Rads</c:v>
                </c:pt>
                <c:pt idx="1">
                  <c:v>labs</c:v>
                </c:pt>
                <c:pt idx="2">
                  <c:v>physio</c:v>
                </c:pt>
              </c:strCache>
            </c:strRef>
          </c:cat>
          <c:val>
            <c:numRef>
              <c:f>Sheet3!$C$83:$C$85</c:f>
              <c:numCache>
                <c:formatCode>General</c:formatCode>
                <c:ptCount val="3"/>
                <c:pt idx="0">
                  <c:v>76</c:v>
                </c:pt>
                <c:pt idx="1">
                  <c:v>73</c:v>
                </c:pt>
                <c:pt idx="2">
                  <c:v>2</c:v>
                </c:pt>
              </c:numCache>
            </c:numRef>
          </c:val>
          <c:extLst>
            <c:ext xmlns:c16="http://schemas.microsoft.com/office/drawing/2014/chart" uri="{C3380CC4-5D6E-409C-BE32-E72D297353CC}">
              <c16:uniqueId val="{00000000-F000-49AD-8BBD-F22DCEA472AA}"/>
            </c:ext>
          </c:extLst>
        </c:ser>
        <c:dLbls>
          <c:showLegendKey val="0"/>
          <c:showVal val="0"/>
          <c:showCatName val="0"/>
          <c:showSerName val="0"/>
          <c:showPercent val="0"/>
          <c:showBubbleSize val="0"/>
        </c:dLbls>
        <c:gapWidth val="182"/>
        <c:axId val="-525074912"/>
        <c:axId val="-525063488"/>
      </c:barChart>
      <c:catAx>
        <c:axId val="-5250749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5063488"/>
        <c:crosses val="autoZero"/>
        <c:auto val="1"/>
        <c:lblAlgn val="ctr"/>
        <c:lblOffset val="100"/>
        <c:noMultiLvlLbl val="0"/>
      </c:catAx>
      <c:valAx>
        <c:axId val="-5250634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50749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8.Queries</a:t>
            </a:r>
            <a:r>
              <a:rPr lang="en-US" baseline="0" dirty="0"/>
              <a:t> under each insurance company</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Sheet3!$J$108:$J$120</c:f>
              <c:strCache>
                <c:ptCount val="13"/>
                <c:pt idx="0">
                  <c:v>Aafiya</c:v>
                </c:pt>
                <c:pt idx="1">
                  <c:v>Adnic</c:v>
                </c:pt>
                <c:pt idx="2">
                  <c:v>Al buhaira</c:v>
                </c:pt>
                <c:pt idx="3">
                  <c:v>Alico</c:v>
                </c:pt>
                <c:pt idx="4">
                  <c:v>Almadallah</c:v>
                </c:pt>
                <c:pt idx="5">
                  <c:v>Axa</c:v>
                </c:pt>
                <c:pt idx="6">
                  <c:v>Daman</c:v>
                </c:pt>
                <c:pt idx="7">
                  <c:v>Healthnet</c:v>
                </c:pt>
                <c:pt idx="8">
                  <c:v>Inayah</c:v>
                </c:pt>
                <c:pt idx="9">
                  <c:v>Mednet</c:v>
                </c:pt>
                <c:pt idx="10">
                  <c:v>Nas</c:v>
                </c:pt>
                <c:pt idx="11">
                  <c:v>Neuron</c:v>
                </c:pt>
                <c:pt idx="12">
                  <c:v>Nextcare</c:v>
                </c:pt>
              </c:strCache>
            </c:strRef>
          </c:cat>
          <c:val>
            <c:numRef>
              <c:f>Sheet3!$K$108:$K$120</c:f>
              <c:numCache>
                <c:formatCode>General</c:formatCode>
                <c:ptCount val="13"/>
                <c:pt idx="0">
                  <c:v>14</c:v>
                </c:pt>
                <c:pt idx="1">
                  <c:v>8</c:v>
                </c:pt>
                <c:pt idx="2">
                  <c:v>7</c:v>
                </c:pt>
                <c:pt idx="5">
                  <c:v>4</c:v>
                </c:pt>
                <c:pt idx="6">
                  <c:v>11</c:v>
                </c:pt>
                <c:pt idx="7">
                  <c:v>2</c:v>
                </c:pt>
                <c:pt idx="8">
                  <c:v>2</c:v>
                </c:pt>
                <c:pt idx="9">
                  <c:v>3</c:v>
                </c:pt>
                <c:pt idx="10">
                  <c:v>34</c:v>
                </c:pt>
                <c:pt idx="11">
                  <c:v>9</c:v>
                </c:pt>
                <c:pt idx="12">
                  <c:v>34</c:v>
                </c:pt>
              </c:numCache>
            </c:numRef>
          </c:val>
          <c:extLst>
            <c:ext xmlns:c16="http://schemas.microsoft.com/office/drawing/2014/chart" uri="{C3380CC4-5D6E-409C-BE32-E72D297353CC}">
              <c16:uniqueId val="{00000000-418C-4BCA-8098-5BB49C60A9DF}"/>
            </c:ext>
          </c:extLst>
        </c:ser>
        <c:dLbls>
          <c:dLblPos val="outEnd"/>
          <c:showLegendKey val="0"/>
          <c:showVal val="1"/>
          <c:showCatName val="0"/>
          <c:showSerName val="0"/>
          <c:showPercent val="0"/>
          <c:showBubbleSize val="0"/>
        </c:dLbls>
        <c:gapWidth val="182"/>
        <c:axId val="-525064032"/>
        <c:axId val="-525067296"/>
      </c:barChart>
      <c:catAx>
        <c:axId val="-5250640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5067296"/>
        <c:crosses val="autoZero"/>
        <c:auto val="1"/>
        <c:lblAlgn val="ctr"/>
        <c:lblOffset val="100"/>
        <c:noMultiLvlLbl val="0"/>
      </c:catAx>
      <c:valAx>
        <c:axId val="-52506729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50640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9.Queries</a:t>
            </a:r>
            <a:r>
              <a:rPr lang="en-US" baseline="0" dirty="0"/>
              <a:t> under each insurance company</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Sheet3!$E$108:$E$120</c:f>
              <c:strCache>
                <c:ptCount val="13"/>
                <c:pt idx="0">
                  <c:v>Aafiya</c:v>
                </c:pt>
                <c:pt idx="1">
                  <c:v>Adnic</c:v>
                </c:pt>
                <c:pt idx="2">
                  <c:v>Al buhaira</c:v>
                </c:pt>
                <c:pt idx="3">
                  <c:v>Alico</c:v>
                </c:pt>
                <c:pt idx="4">
                  <c:v>Almadallah</c:v>
                </c:pt>
                <c:pt idx="5">
                  <c:v>Axa</c:v>
                </c:pt>
                <c:pt idx="6">
                  <c:v>Daman</c:v>
                </c:pt>
                <c:pt idx="7">
                  <c:v>Healthnet</c:v>
                </c:pt>
                <c:pt idx="8">
                  <c:v>Inayah</c:v>
                </c:pt>
                <c:pt idx="9">
                  <c:v>Mednet</c:v>
                </c:pt>
                <c:pt idx="10">
                  <c:v>Nas</c:v>
                </c:pt>
                <c:pt idx="11">
                  <c:v>Neuron</c:v>
                </c:pt>
                <c:pt idx="12">
                  <c:v>Nextcare</c:v>
                </c:pt>
              </c:strCache>
            </c:strRef>
          </c:cat>
          <c:val>
            <c:numRef>
              <c:f>Sheet3!$F$108:$F$120</c:f>
              <c:numCache>
                <c:formatCode>General</c:formatCode>
                <c:ptCount val="13"/>
                <c:pt idx="0">
                  <c:v>60.869565217391312</c:v>
                </c:pt>
                <c:pt idx="1">
                  <c:v>57.142857142857139</c:v>
                </c:pt>
                <c:pt idx="2">
                  <c:v>36.84210526315789</c:v>
                </c:pt>
                <c:pt idx="3">
                  <c:v>0</c:v>
                </c:pt>
                <c:pt idx="4">
                  <c:v>0</c:v>
                </c:pt>
                <c:pt idx="5">
                  <c:v>44.444444444444443</c:v>
                </c:pt>
                <c:pt idx="6">
                  <c:v>52.380952380952387</c:v>
                </c:pt>
                <c:pt idx="7">
                  <c:v>66.666666666666657</c:v>
                </c:pt>
                <c:pt idx="8">
                  <c:v>25</c:v>
                </c:pt>
                <c:pt idx="9">
                  <c:v>37.5</c:v>
                </c:pt>
                <c:pt idx="10">
                  <c:v>66.666666666666657</c:v>
                </c:pt>
                <c:pt idx="11">
                  <c:v>47.368421052631575</c:v>
                </c:pt>
                <c:pt idx="12">
                  <c:v>56.666666666666664</c:v>
                </c:pt>
              </c:numCache>
            </c:numRef>
          </c:val>
          <c:extLst>
            <c:ext xmlns:c16="http://schemas.microsoft.com/office/drawing/2014/chart" uri="{C3380CC4-5D6E-409C-BE32-E72D297353CC}">
              <c16:uniqueId val="{00000000-E266-4D04-A758-0D852160F165}"/>
            </c:ext>
          </c:extLst>
        </c:ser>
        <c:dLbls>
          <c:dLblPos val="outEnd"/>
          <c:showLegendKey val="0"/>
          <c:showVal val="1"/>
          <c:showCatName val="0"/>
          <c:showSerName val="0"/>
          <c:showPercent val="0"/>
          <c:showBubbleSize val="0"/>
        </c:dLbls>
        <c:gapWidth val="219"/>
        <c:overlap val="-27"/>
        <c:axId val="-525066752"/>
        <c:axId val="-525066208"/>
      </c:barChart>
      <c:catAx>
        <c:axId val="-525066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5066208"/>
        <c:crosses val="autoZero"/>
        <c:auto val="1"/>
        <c:lblAlgn val="ctr"/>
        <c:lblOffset val="100"/>
        <c:noMultiLvlLbl val="0"/>
      </c:catAx>
      <c:valAx>
        <c:axId val="-5250662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50667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9">
  <cs:axisTitle>
    <cs:lnRef idx="0"/>
    <cs:fillRef idx="0"/>
    <cs:effectRef idx="0"/>
    <cs:fontRef idx="minor">
      <a:schemeClr val="lt1"/>
    </cs:fontRef>
    <cs:defRPr sz="900" b="1" kern="1200"/>
  </cs:axisTitle>
  <cs:categoryAxis>
    <cs:lnRef idx="0">
      <cs:styleClr val="0"/>
    </cs:lnRef>
    <cs:fillRef idx="0"/>
    <cs:effectRef idx="0"/>
    <cs:fontRef idx="minor">
      <a:schemeClr val="lt1"/>
    </cs:fontRef>
    <cs:spPr>
      <a:ln w="12700" cap="flat" cmpd="sng" algn="ctr">
        <a:solidFill>
          <a:schemeClr val="lt1"/>
        </a:solidFill>
        <a:round/>
      </a:ln>
    </cs:spPr>
    <cs:defRPr sz="900" kern="1200" spc="10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000" kern="1200"/>
  </cs:chartArea>
  <cs:dataLabel>
    <cs:lnRef idx="0"/>
    <cs:fillRef idx="0"/>
    <cs:effectRef idx="0"/>
    <cs:fontRef idx="minor">
      <a:schemeClr val="lt1"/>
    </cs:fontRef>
    <cs:defRPr sz="900" b="1" kern="1200"/>
  </cs:dataLabel>
  <cs:dataLabelCallout>
    <cs:lnRef idx="0">
      <cs:styleClr val="auto"/>
    </cs:lnRef>
    <cs:fillRef idx="0"/>
    <cs:effectRef idx="0"/>
    <cs:fontRef idx="minor">
      <cs:styleClr val="auto"/>
    </cs:fontRef>
    <cs:spPr>
      <a:solidFill>
        <a:schemeClr val="lt1"/>
      </a:solidFill>
      <a:ln>
        <a:solidFill>
          <a:schemeClr val="ph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pattFill prst="ltUpDiag">
        <a:fgClr>
          <a:schemeClr val="phClr"/>
        </a:fgClr>
        <a:bgClr>
          <a:schemeClr val="lt1"/>
        </a:bgClr>
      </a:pattFill>
    </cs:spPr>
  </cs:dataPoint>
  <cs:dataPoint3D>
    <cs:lnRef idx="0"/>
    <cs:fillRef idx="0">
      <cs:styleClr val="auto"/>
    </cs:fillRef>
    <cs:effectRef idx="0"/>
    <cs:fontRef idx="minor">
      <a:schemeClr val="dk1"/>
    </cs:fontRef>
    <cs:spPr>
      <a:pattFill prst="ltUpDiag">
        <a:fgClr>
          <a:schemeClr val="phClr"/>
        </a:fgClr>
        <a:bgClr>
          <a:schemeClr val="lt1"/>
        </a:bgClr>
      </a:pattFill>
    </cs:spPr>
  </cs:dataPoint3D>
  <cs:dataPointLine>
    <cs:lnRef idx="0">
      <cs:styleClr val="auto"/>
    </cs:lnRef>
    <cs:fillRef idx="0"/>
    <cs:effectRef idx="0">
      <cs:styleClr val="auto"/>
    </cs:effectRef>
    <cs:fontRef idx="minor">
      <a:schemeClr val="dk1"/>
    </cs:fontRef>
    <cs:spPr>
      <a:ln w="34925" cap="rnd">
        <a:solidFill>
          <a:schemeClr val="lt1"/>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900"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fillRef idx="0"/>
    <cs:effectRef idx="0"/>
    <cs:fontRef idx="minor">
      <a:schemeClr val="dk1"/>
    </cs:fontRef>
    <cs:spPr>
      <a:ln w="9525" cap="flat" cmpd="sng" algn="ctr">
        <a:gradFill>
          <a:gsLst>
            <a:gs pos="0">
              <a:schemeClr val="lt1"/>
            </a:gs>
            <a:gs pos="100000">
              <a:schemeClr val="lt1">
                <a:alpha val="0"/>
              </a:schemeClr>
            </a:gs>
          </a:gsLst>
          <a:lin ang="5400000" scaled="0"/>
        </a:gradFill>
        <a:round/>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900"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500"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900"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12-07-2022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7BCBBF-3B14-49EE-839D-F9D0F54BECC4}" type="slidenum">
              <a:rPr lang="en-IN" smtClean="0"/>
              <a:t>8</a:t>
            </a:fld>
            <a:endParaRPr lang="en-IN"/>
          </a:p>
        </p:txBody>
      </p:sp>
    </p:spTree>
    <p:extLst>
      <p:ext uri="{BB962C8B-B14F-4D97-AF65-F5344CB8AC3E}">
        <p14:creationId xmlns:p14="http://schemas.microsoft.com/office/powerpoint/2010/main" val="1463862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12-07-2022</a:t>
            </a:fld>
            <a:endParaRPr lang="en-IN"/>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12-07-2022</a:t>
            </a:fld>
            <a:endParaRPr lang="en-IN"/>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12-07-2022</a:t>
            </a:fld>
            <a:endParaRPr lang="en-IN"/>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12-07-2022</a:t>
            </a:fld>
            <a:endParaRPr lang="en-IN"/>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12-07-2022</a:t>
            </a:fld>
            <a:endParaRPr lang="en-IN"/>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12-07-2022</a:t>
            </a:fld>
            <a:endParaRPr lang="en-IN"/>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12-07-2022</a:t>
            </a:fld>
            <a:endParaRPr lang="en-IN"/>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12-07-2022</a:t>
            </a:fld>
            <a:endParaRPr lang="en-IN"/>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12-07-2022</a:t>
            </a:fld>
            <a:endParaRPr lang="en-IN"/>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12-07-2022</a:t>
            </a:fld>
            <a:endParaRPr lang="en-IN"/>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12-07-2022</a:t>
            </a:fld>
            <a:endParaRPr lang="en-IN"/>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12-07-2022</a:t>
            </a:fld>
            <a:endParaRPr lang="en-IN"/>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chart" Target="../charts/chart8.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chart" Target="../charts/chart4.xml"/><Relationship Id="rId4" Type="http://schemas.openxmlformats.org/officeDocument/2006/relationships/chart" Target="../charts/chart3.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1524000" y="1292772"/>
            <a:ext cx="9144000" cy="2387600"/>
          </a:xfrm>
        </p:spPr>
        <p:txBody>
          <a:bodyPr>
            <a:noAutofit/>
          </a:bodyPr>
          <a:lstStyle/>
          <a:p>
            <a:r>
              <a:rPr lang="en-IN" sz="3200" dirty="0"/>
              <a:t>Measuring the Managerial Efficiency of Insurance Approvals at Thumbay University Hospitals</a:t>
            </a: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1524000" y="3968750"/>
            <a:ext cx="9144000" cy="1655762"/>
          </a:xfrm>
        </p:spPr>
        <p:txBody>
          <a:bodyPr>
            <a:normAutofit fontScale="92500" lnSpcReduction="10000"/>
          </a:bodyPr>
          <a:lstStyle/>
          <a:p>
            <a:r>
              <a:rPr lang="en-IN" dirty="0"/>
              <a:t>Ms. Shiny Hephzibah V</a:t>
            </a:r>
          </a:p>
          <a:p>
            <a:r>
              <a:rPr lang="en-IN" dirty="0"/>
              <a:t>PG/20/071</a:t>
            </a:r>
          </a:p>
          <a:p>
            <a:r>
              <a:rPr lang="en-IN" dirty="0"/>
              <a:t>Mentor-</a:t>
            </a:r>
            <a:r>
              <a:rPr lang="en-IN" dirty="0" err="1"/>
              <a:t>Dr.Pankaj</a:t>
            </a:r>
            <a:r>
              <a:rPr lang="en-IN" dirty="0"/>
              <a:t> Talreja</a:t>
            </a:r>
          </a:p>
          <a:p>
            <a:r>
              <a:rPr lang="en-IN" dirty="0"/>
              <a:t>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1026" name="Picture 2" descr="Brands | Healthcare | Research | Education | Thumbay Group">
            <a:extLst>
              <a:ext uri="{FF2B5EF4-FFF2-40B4-BE49-F238E27FC236}">
                <a16:creationId xmlns:a16="http://schemas.microsoft.com/office/drawing/2014/main" id="{26E9A12B-76AC-FCE0-F847-D0F2F1D63F7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64868" y="0"/>
            <a:ext cx="3127131" cy="1710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b="1" dirty="0"/>
              <a:t>Results (4/5)</a:t>
            </a:r>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10</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9" name="Content Placeholder 8">
            <a:extLst>
              <a:ext uri="{FF2B5EF4-FFF2-40B4-BE49-F238E27FC236}">
                <a16:creationId xmlns:a16="http://schemas.microsoft.com/office/drawing/2014/main" id="{93FF1E33-AD8E-C184-0C05-16AD43E80F3B}"/>
              </a:ext>
            </a:extLst>
          </p:cNvPr>
          <p:cNvGraphicFramePr>
            <a:graphicFrameLocks noGrp="1"/>
          </p:cNvGraphicFramePr>
          <p:nvPr>
            <p:ph sz="half" idx="1"/>
            <p:extLst>
              <p:ext uri="{D42A27DB-BD31-4B8C-83A1-F6EECF244321}">
                <p14:modId xmlns:p14="http://schemas.microsoft.com/office/powerpoint/2010/main" val="3464353235"/>
              </p:ext>
            </p:extLst>
          </p:nvPr>
        </p:nvGraphicFramePr>
        <p:xfrm>
          <a:off x="838200" y="1825625"/>
          <a:ext cx="5181600" cy="2236421"/>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3035D7B9-1026-F50F-BE9E-A265CDF6FBB8}"/>
              </a:ext>
            </a:extLst>
          </p:cNvPr>
          <p:cNvSpPr txBox="1"/>
          <p:nvPr/>
        </p:nvSpPr>
        <p:spPr>
          <a:xfrm>
            <a:off x="674810" y="4481106"/>
            <a:ext cx="5181600" cy="1334789"/>
          </a:xfrm>
          <a:prstGeom prst="rect">
            <a:avLst/>
          </a:prstGeom>
          <a:noFill/>
        </p:spPr>
        <p:txBody>
          <a:bodyPr wrap="square">
            <a:spAutoFit/>
          </a:bodyPr>
          <a:lstStyle/>
          <a:p>
            <a:pPr marL="0" marR="0">
              <a:lnSpc>
                <a:spcPct val="150000"/>
              </a:lnSpc>
              <a:spcBef>
                <a:spcPts val="0"/>
              </a:spcBef>
              <a:spcAft>
                <a:spcPts val="8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Interpretation: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6000"/>
              </a:lnSpc>
              <a:spcBef>
                <a:spcPts val="0"/>
              </a:spcBef>
              <a:spcAft>
                <a:spcPts val="8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The above chart represents that out of the query’s received radiology was 52%, laboratory was 46% and 2% for physiotherapy.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2" name="Content Placeholder 11">
            <a:extLst>
              <a:ext uri="{FF2B5EF4-FFF2-40B4-BE49-F238E27FC236}">
                <a16:creationId xmlns:a16="http://schemas.microsoft.com/office/drawing/2014/main" id="{E62D0480-A462-E00C-A5EE-C4219B8BD41B}"/>
              </a:ext>
            </a:extLst>
          </p:cNvPr>
          <p:cNvGraphicFramePr>
            <a:graphicFrameLocks noGrp="1"/>
          </p:cNvGraphicFramePr>
          <p:nvPr>
            <p:ph sz="half" idx="2"/>
            <p:extLst>
              <p:ext uri="{D42A27DB-BD31-4B8C-83A1-F6EECF244321}">
                <p14:modId xmlns:p14="http://schemas.microsoft.com/office/powerpoint/2010/main" val="2316328031"/>
              </p:ext>
            </p:extLst>
          </p:nvPr>
        </p:nvGraphicFramePr>
        <p:xfrm>
          <a:off x="6172200" y="1825624"/>
          <a:ext cx="5181600" cy="2655481"/>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13">
            <a:extLst>
              <a:ext uri="{FF2B5EF4-FFF2-40B4-BE49-F238E27FC236}">
                <a16:creationId xmlns:a16="http://schemas.microsoft.com/office/drawing/2014/main" id="{F947B987-32F7-E198-4764-3357B3635135}"/>
              </a:ext>
            </a:extLst>
          </p:cNvPr>
          <p:cNvSpPr txBox="1"/>
          <p:nvPr/>
        </p:nvSpPr>
        <p:spPr>
          <a:xfrm>
            <a:off x="6139962" y="4562573"/>
            <a:ext cx="6097464" cy="1776192"/>
          </a:xfrm>
          <a:prstGeom prst="rect">
            <a:avLst/>
          </a:prstGeom>
          <a:noFill/>
        </p:spPr>
        <p:txBody>
          <a:bodyPr wrap="square">
            <a:spAutoFit/>
          </a:bodyPr>
          <a:lstStyle/>
          <a:p>
            <a:pPr marL="0" marR="0">
              <a:lnSpc>
                <a:spcPct val="150000"/>
              </a:lnSpc>
              <a:spcBef>
                <a:spcPts val="0"/>
              </a:spcBef>
              <a:spcAft>
                <a:spcPts val="80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Interpretation: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80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The above chart represents that there are patients for aafiya was 10.9%, Adnic was 6.25%, Al Buhaira was 5.4%, Alico was nil, Almadallah was nil, Axa was 3.1, Daman was 8.5, Healthnet was 1.5%, Inayah was 1.5%, Mednet was 2.3%, Nas was 26.5%, Neuron was 7%, Nextcare was 26.5%.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6" name="Straight Connector 15">
            <a:extLst>
              <a:ext uri="{FF2B5EF4-FFF2-40B4-BE49-F238E27FC236}">
                <a16:creationId xmlns:a16="http://schemas.microsoft.com/office/drawing/2014/main" id="{648F4A04-A179-AD28-8FEB-8C2FF72360E9}"/>
              </a:ext>
            </a:extLst>
          </p:cNvPr>
          <p:cNvCxnSpPr>
            <a:stCxn id="2" idx="2"/>
          </p:cNvCxnSpPr>
          <p:nvPr/>
        </p:nvCxnSpPr>
        <p:spPr>
          <a:xfrm flipH="1">
            <a:off x="6057900" y="1690688"/>
            <a:ext cx="38100" cy="5167312"/>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16270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b="1" dirty="0"/>
              <a:t>Results  (5/5)</a:t>
            </a:r>
          </a:p>
        </p:txBody>
      </p:sp>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11</a:t>
            </a:fld>
            <a:endParaRPr lang="en-IN"/>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484"/>
            <a:ext cx="2695903" cy="1268959"/>
          </a:xfrm>
          <a:prstGeom prst="rect">
            <a:avLst/>
          </a:prstGeom>
        </p:spPr>
      </p:pic>
      <p:graphicFrame>
        <p:nvGraphicFramePr>
          <p:cNvPr id="7" name="Content Placeholder 6">
            <a:extLst>
              <a:ext uri="{FF2B5EF4-FFF2-40B4-BE49-F238E27FC236}">
                <a16:creationId xmlns:a16="http://schemas.microsoft.com/office/drawing/2014/main" id="{EE0F45CC-2F5E-B5DF-B175-B307D3E19F34}"/>
              </a:ext>
            </a:extLst>
          </p:cNvPr>
          <p:cNvGraphicFramePr>
            <a:graphicFrameLocks noGrp="1"/>
          </p:cNvGraphicFramePr>
          <p:nvPr>
            <p:ph idx="1"/>
            <p:extLst>
              <p:ext uri="{D42A27DB-BD31-4B8C-83A1-F6EECF244321}">
                <p14:modId xmlns:p14="http://schemas.microsoft.com/office/powerpoint/2010/main" val="1326516784"/>
              </p:ext>
            </p:extLst>
          </p:nvPr>
        </p:nvGraphicFramePr>
        <p:xfrm>
          <a:off x="838200" y="1825625"/>
          <a:ext cx="10515600" cy="2632075"/>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08FD36EF-B7D5-85A1-8933-47ADADCC201A}"/>
              </a:ext>
            </a:extLst>
          </p:cNvPr>
          <p:cNvSpPr txBox="1"/>
          <p:nvPr/>
        </p:nvSpPr>
        <p:spPr>
          <a:xfrm>
            <a:off x="838200" y="4457700"/>
            <a:ext cx="10706100" cy="1812484"/>
          </a:xfrm>
          <a:prstGeom prst="rect">
            <a:avLst/>
          </a:prstGeom>
          <a:noFill/>
        </p:spPr>
        <p:txBody>
          <a:bodyPr wrap="square">
            <a:spAutoFit/>
          </a:bodyPr>
          <a:lstStyle/>
          <a:p>
            <a:pPr marL="0" marR="0">
              <a:lnSpc>
                <a:spcPct val="150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Interpretation: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above chart represents that there are patients for aafiya was 60.8 %, Adnic was 57.4%, Al-Buhaira was 36.8%, Alico was nil, Almadallah was nil, Axa was 44.4, Daman was 52.3, Healthnet was 66.6%, Inayah was 66.6%, Mednet was 37.5%, Nas was 66.6%, Neuron was 47.3%, Nextcare was 56.6%.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8368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0F6EC-6F74-10E8-AC03-0F3875AD0424}"/>
              </a:ext>
            </a:extLst>
          </p:cNvPr>
          <p:cNvSpPr>
            <a:spLocks noGrp="1"/>
          </p:cNvSpPr>
          <p:nvPr>
            <p:ph type="title"/>
          </p:nvPr>
        </p:nvSpPr>
        <p:spPr/>
        <p:txBody>
          <a:bodyPr/>
          <a:lstStyle/>
          <a:p>
            <a:pPr algn="ctr"/>
            <a:r>
              <a:rPr lang="en-IN" b="1" dirty="0"/>
              <a:t>Discussions(1/2)</a:t>
            </a:r>
          </a:p>
        </p:txBody>
      </p:sp>
      <p:sp>
        <p:nvSpPr>
          <p:cNvPr id="3" name="Content Placeholder 2">
            <a:extLst>
              <a:ext uri="{FF2B5EF4-FFF2-40B4-BE49-F238E27FC236}">
                <a16:creationId xmlns:a16="http://schemas.microsoft.com/office/drawing/2014/main" id="{8BBDAC66-4BC0-4A4F-5501-A4915ECD4DA8}"/>
              </a:ext>
            </a:extLst>
          </p:cNvPr>
          <p:cNvSpPr>
            <a:spLocks noGrp="1"/>
          </p:cNvSpPr>
          <p:nvPr>
            <p:ph idx="1"/>
          </p:nvPr>
        </p:nvSpPr>
        <p:spPr/>
        <p:txBody>
          <a:bodyPr>
            <a:normAutofit/>
          </a:bodyPr>
          <a:lstStyle/>
          <a:p>
            <a:pPr marL="342900" marR="0" lvl="0" indent="-342900">
              <a:buFont typeface="+mj-lt"/>
              <a:buAutoNum type="arabicPeriod"/>
            </a:pPr>
            <a:r>
              <a:rPr lang="en-US" sz="2000" dirty="0">
                <a:effectLst/>
                <a:latin typeface="Times New Roman" panose="02020603050405020304" pitchFamily="18" charset="0"/>
                <a:ea typeface="Times New Roman" panose="02020603050405020304" pitchFamily="18" charset="0"/>
              </a:rPr>
              <a:t>Number of expats visiting that hospital is more i.e. 74% of the sample population.</a:t>
            </a:r>
          </a:p>
          <a:p>
            <a:pPr marL="342900" marR="0" lvl="0" indent="-342900">
              <a:buFont typeface="+mj-lt"/>
              <a:buAutoNum type="arabicPeriod"/>
            </a:pPr>
            <a:r>
              <a:rPr lang="en-US" sz="2000" dirty="0">
                <a:effectLst/>
                <a:latin typeface="Times New Roman" panose="02020603050405020304" pitchFamily="18" charset="0"/>
                <a:ea typeface="Times New Roman" panose="02020603050405020304" pitchFamily="18" charset="0"/>
              </a:rPr>
              <a:t>56% of request are responded within 2 hours of submission.</a:t>
            </a:r>
          </a:p>
          <a:p>
            <a:pPr marL="342900" marR="0" lvl="0" indent="-342900">
              <a:buFont typeface="+mj-lt"/>
              <a:buAutoNum type="arabicPeriod"/>
            </a:pPr>
            <a:r>
              <a:rPr lang="en-US" sz="2000" dirty="0">
                <a:effectLst/>
                <a:latin typeface="Times New Roman" panose="02020603050405020304" pitchFamily="18" charset="0"/>
                <a:ea typeface="Times New Roman" panose="02020603050405020304" pitchFamily="18" charset="0"/>
              </a:rPr>
              <a:t>21% of cases takes 3 hours,19.6 takes more than 6 hours.</a:t>
            </a:r>
          </a:p>
          <a:p>
            <a:pPr marL="342900" marR="0" lvl="0" indent="-342900">
              <a:buFont typeface="+mj-lt"/>
              <a:buAutoNum type="arabicPeriod"/>
            </a:pPr>
            <a:r>
              <a:rPr lang="en-US" sz="2000" dirty="0">
                <a:effectLst/>
                <a:latin typeface="Times New Roman" panose="02020603050405020304" pitchFamily="18" charset="0"/>
                <a:ea typeface="Times New Roman" panose="02020603050405020304" pitchFamily="18" charset="0"/>
              </a:rPr>
              <a:t>2.8% of cases takes more than 24 hours.</a:t>
            </a:r>
          </a:p>
          <a:p>
            <a:pPr marL="342900" marR="0" lvl="0" indent="-342900">
              <a:buFont typeface="+mj-lt"/>
              <a:buAutoNum type="arabicPeriod"/>
            </a:pPr>
            <a:r>
              <a:rPr lang="en-US" sz="2000" dirty="0">
                <a:effectLst/>
                <a:latin typeface="Times New Roman" panose="02020603050405020304" pitchFamily="18" charset="0"/>
                <a:ea typeface="Times New Roman" panose="02020603050405020304" pitchFamily="18" charset="0"/>
              </a:rPr>
              <a:t>In  some cases, it takes more than 24 hours because the services show covered and is not reflected in the insurance desk.</a:t>
            </a:r>
          </a:p>
          <a:p>
            <a:pPr marL="342900" marR="0" lvl="0" indent="-342900">
              <a:buFont typeface="+mj-lt"/>
              <a:buAutoNum type="arabicPeriod"/>
            </a:pPr>
            <a:r>
              <a:rPr lang="en-US" sz="2000" dirty="0">
                <a:effectLst/>
                <a:latin typeface="Times New Roman" panose="02020603050405020304" pitchFamily="18" charset="0"/>
                <a:ea typeface="Times New Roman" panose="02020603050405020304" pitchFamily="18" charset="0"/>
              </a:rPr>
              <a:t>The highest number of request and enrollment of sample are under the insurance company Nextcare with 24% and Nas with 20.4%.</a:t>
            </a:r>
          </a:p>
          <a:p>
            <a:pPr marL="342900" marR="0" lvl="0" indent="-342900">
              <a:buFont typeface="+mj-lt"/>
              <a:buAutoNum type="arabicPeriod"/>
            </a:pPr>
            <a:r>
              <a:rPr lang="en-US" sz="2000" dirty="0">
                <a:effectLst/>
                <a:latin typeface="Times New Roman" panose="02020603050405020304" pitchFamily="18" charset="0"/>
                <a:ea typeface="Times New Roman" panose="02020603050405020304" pitchFamily="18" charset="0"/>
              </a:rPr>
              <a:t>The least is Healthnet with 1.2%.</a:t>
            </a:r>
          </a:p>
          <a:p>
            <a:pPr marL="342900" marR="0" lvl="0" indent="-342900">
              <a:buFont typeface="+mj-lt"/>
              <a:buAutoNum type="arabicPeriod"/>
            </a:pPr>
            <a:r>
              <a:rPr lang="en-US" sz="2000" dirty="0">
                <a:effectLst/>
                <a:latin typeface="Times New Roman" panose="02020603050405020304" pitchFamily="18" charset="0"/>
                <a:ea typeface="Times New Roman" panose="02020603050405020304" pitchFamily="18" charset="0"/>
              </a:rPr>
              <a:t>47% of sample was requested for radiology service which requires pre approval and 40% for laboratory.</a:t>
            </a:r>
          </a:p>
          <a:p>
            <a:endParaRPr lang="en-IN" dirty="0"/>
          </a:p>
        </p:txBody>
      </p:sp>
      <p:sp>
        <p:nvSpPr>
          <p:cNvPr id="5" name="Slide Number Placeholder 4">
            <a:extLst>
              <a:ext uri="{FF2B5EF4-FFF2-40B4-BE49-F238E27FC236}">
                <a16:creationId xmlns:a16="http://schemas.microsoft.com/office/drawing/2014/main" id="{5D7BD38B-06EE-DC64-6828-3A96DC5B67D0}"/>
              </a:ext>
            </a:extLst>
          </p:cNvPr>
          <p:cNvSpPr>
            <a:spLocks noGrp="1"/>
          </p:cNvSpPr>
          <p:nvPr>
            <p:ph type="sldNum" sz="quarter" idx="12"/>
          </p:nvPr>
        </p:nvSpPr>
        <p:spPr/>
        <p:txBody>
          <a:bodyPr/>
          <a:lstStyle/>
          <a:p>
            <a:fld id="{26AD20E6-394B-4DF0-96A5-9647FF39C943}" type="slidenum">
              <a:rPr lang="en-IN" smtClean="0"/>
              <a:t>12</a:t>
            </a:fld>
            <a:endParaRPr lang="en-IN"/>
          </a:p>
        </p:txBody>
      </p:sp>
      <p:pic>
        <p:nvPicPr>
          <p:cNvPr id="6" name="Picture 5">
            <a:extLst>
              <a:ext uri="{FF2B5EF4-FFF2-40B4-BE49-F238E27FC236}">
                <a16:creationId xmlns:a16="http://schemas.microsoft.com/office/drawing/2014/main" id="{62BF899B-1AA7-BB0B-B7E4-F54105A8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484"/>
            <a:ext cx="2695903" cy="1268959"/>
          </a:xfrm>
          <a:prstGeom prst="rect">
            <a:avLst/>
          </a:prstGeom>
        </p:spPr>
      </p:pic>
    </p:spTree>
    <p:extLst>
      <p:ext uri="{BB962C8B-B14F-4D97-AF65-F5344CB8AC3E}">
        <p14:creationId xmlns:p14="http://schemas.microsoft.com/office/powerpoint/2010/main" val="3192224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p:txBody>
          <a:bodyPr/>
          <a:lstStyle/>
          <a:p>
            <a:pPr algn="ctr"/>
            <a:r>
              <a:rPr lang="en-IN" b="1" dirty="0"/>
              <a:t>Discussion(2/2)</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p:txBody>
          <a:bodyPr>
            <a:normAutofit/>
          </a:bodyPr>
          <a:lstStyle/>
          <a:p>
            <a:pPr marL="0" marR="0" lvl="0" indent="0">
              <a:buNone/>
            </a:pPr>
            <a:endParaRPr lang="en-US" sz="2000" dirty="0">
              <a:effectLst/>
              <a:latin typeface="Times New Roman" panose="02020603050405020304" pitchFamily="18" charset="0"/>
              <a:ea typeface="Times New Roman" panose="02020603050405020304" pitchFamily="18" charset="0"/>
            </a:endParaRPr>
          </a:p>
          <a:p>
            <a:pPr marL="0" marR="0" lvl="0" indent="0">
              <a:buNone/>
            </a:pPr>
            <a:r>
              <a:rPr lang="en-US" sz="2000" dirty="0">
                <a:effectLst/>
                <a:latin typeface="Times New Roman" panose="02020603050405020304" pitchFamily="18" charset="0"/>
                <a:ea typeface="Times New Roman" panose="02020603050405020304" pitchFamily="18" charset="0"/>
              </a:rPr>
              <a:t>9. 51% of the pre-approval services has queries.</a:t>
            </a:r>
          </a:p>
          <a:p>
            <a:pPr marL="0" marR="0" lvl="0" indent="0">
              <a:buNone/>
            </a:pPr>
            <a:r>
              <a:rPr lang="en-US" sz="2000" dirty="0">
                <a:effectLst/>
                <a:latin typeface="Times New Roman" panose="02020603050405020304" pitchFamily="18" charset="0"/>
                <a:ea typeface="Times New Roman" panose="02020603050405020304" pitchFamily="18" charset="0"/>
              </a:rPr>
              <a:t>10. The major query from insurance company is that the submitted information is insufficient with 45.3%.</a:t>
            </a:r>
          </a:p>
          <a:p>
            <a:pPr marL="0" marR="0" lvl="0" indent="0">
              <a:buNone/>
            </a:pPr>
            <a:r>
              <a:rPr lang="en-US" sz="2000" dirty="0">
                <a:effectLst/>
                <a:latin typeface="Times New Roman" panose="02020603050405020304" pitchFamily="18" charset="0"/>
                <a:ea typeface="Times New Roman" panose="02020603050405020304" pitchFamily="18" charset="0"/>
              </a:rPr>
              <a:t>11. Service that has most queries in pre-approval is radiology services with 52%.</a:t>
            </a:r>
          </a:p>
          <a:p>
            <a:pPr marL="0" marR="0" lvl="0" indent="0">
              <a:buNone/>
            </a:pPr>
            <a:r>
              <a:rPr lang="en-US" sz="2000" dirty="0">
                <a:effectLst/>
                <a:latin typeface="Times New Roman" panose="02020603050405020304" pitchFamily="18" charset="0"/>
                <a:ea typeface="Times New Roman" panose="02020603050405020304" pitchFamily="18" charset="0"/>
              </a:rPr>
              <a:t>12. Out of 128 queries, 26.5% are from Nextcare and Nas.</a:t>
            </a:r>
          </a:p>
          <a:p>
            <a:pPr marL="0" marR="0" lvl="0" indent="0">
              <a:buNone/>
            </a:pPr>
            <a:r>
              <a:rPr lang="en-US" sz="2000" dirty="0">
                <a:effectLst/>
                <a:latin typeface="Times New Roman" panose="02020603050405020304" pitchFamily="18" charset="0"/>
                <a:ea typeface="Times New Roman" panose="02020603050405020304" pitchFamily="18" charset="0"/>
              </a:rPr>
              <a:t>13. Insurance company like Alico and almadllah had no queries with respect to the sample.</a:t>
            </a:r>
          </a:p>
          <a:p>
            <a:pPr marL="0" marR="0" lvl="0" indent="0">
              <a:buNone/>
            </a:pPr>
            <a:r>
              <a:rPr lang="en-US" sz="2000" dirty="0">
                <a:effectLst/>
                <a:latin typeface="Times New Roman" panose="02020603050405020304" pitchFamily="18" charset="0"/>
                <a:ea typeface="Times New Roman" panose="02020603050405020304" pitchFamily="18" charset="0"/>
              </a:rPr>
              <a:t>14. Out of the request under each insurance company, Insurance companies like Aafiya, Healthnet, Inayah and Nas have more than 60% of queries.</a:t>
            </a:r>
          </a:p>
          <a:p>
            <a:pPr marL="0" marR="0" lvl="0" indent="0">
              <a:buNone/>
            </a:pPr>
            <a:r>
              <a:rPr lang="en-US" sz="2000" dirty="0">
                <a:effectLst/>
                <a:latin typeface="Times New Roman" panose="02020603050405020304" pitchFamily="18" charset="0"/>
                <a:ea typeface="Times New Roman" panose="02020603050405020304" pitchFamily="18" charset="0"/>
              </a:rPr>
              <a:t>15. Out of the request under each insurance company, Insurance companies like Al Buhaira, Axa, daman  has comparatively less 50%.</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13</a:t>
            </a:fld>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51033-92AE-7D44-CA2A-465B196100C4}"/>
              </a:ext>
            </a:extLst>
          </p:cNvPr>
          <p:cNvSpPr>
            <a:spLocks noGrp="1"/>
          </p:cNvSpPr>
          <p:nvPr>
            <p:ph type="title"/>
          </p:nvPr>
        </p:nvSpPr>
        <p:spPr/>
        <p:txBody>
          <a:bodyPr/>
          <a:lstStyle/>
          <a:p>
            <a:pPr algn="ctr"/>
            <a:r>
              <a:rPr lang="en-IN" b="1" dirty="0"/>
              <a:t>Limitation </a:t>
            </a:r>
          </a:p>
        </p:txBody>
      </p:sp>
      <p:sp>
        <p:nvSpPr>
          <p:cNvPr id="4" name="Slide Number Placeholder 3">
            <a:extLst>
              <a:ext uri="{FF2B5EF4-FFF2-40B4-BE49-F238E27FC236}">
                <a16:creationId xmlns:a16="http://schemas.microsoft.com/office/drawing/2014/main" id="{CE1DBDCD-BFFD-B18E-0A9A-B5A0A5A5AF5C}"/>
              </a:ext>
            </a:extLst>
          </p:cNvPr>
          <p:cNvSpPr>
            <a:spLocks noGrp="1"/>
          </p:cNvSpPr>
          <p:nvPr>
            <p:ph type="sldNum" sz="quarter" idx="12"/>
          </p:nvPr>
        </p:nvSpPr>
        <p:spPr/>
        <p:txBody>
          <a:bodyPr/>
          <a:lstStyle/>
          <a:p>
            <a:fld id="{26AD20E6-394B-4DF0-96A5-9647FF39C943}" type="slidenum">
              <a:rPr lang="en-IN" smtClean="0"/>
              <a:t>14</a:t>
            </a:fld>
            <a:endParaRPr lang="en-IN"/>
          </a:p>
        </p:txBody>
      </p:sp>
      <p:pic>
        <p:nvPicPr>
          <p:cNvPr id="6" name="Picture 5">
            <a:extLst>
              <a:ext uri="{FF2B5EF4-FFF2-40B4-BE49-F238E27FC236}">
                <a16:creationId xmlns:a16="http://schemas.microsoft.com/office/drawing/2014/main" id="{007830A4-8A9B-0EBD-A18C-FE6C0AF23F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9" name="Content Placeholder 8">
            <a:extLst>
              <a:ext uri="{FF2B5EF4-FFF2-40B4-BE49-F238E27FC236}">
                <a16:creationId xmlns:a16="http://schemas.microsoft.com/office/drawing/2014/main" id="{0340FC8A-9540-A595-C9F9-6D377B5D141D}"/>
              </a:ext>
            </a:extLst>
          </p:cNvPr>
          <p:cNvSpPr>
            <a:spLocks noGrp="1"/>
          </p:cNvSpPr>
          <p:nvPr>
            <p:ph idx="1"/>
          </p:nvPr>
        </p:nvSpPr>
        <p:spPr>
          <a:xfrm>
            <a:off x="838200" y="2749753"/>
            <a:ext cx="10515600" cy="3135481"/>
          </a:xfrm>
        </p:spPr>
        <p:txBody>
          <a:bodyPr/>
          <a:lstStyle/>
          <a:p>
            <a:r>
              <a:rPr lang="en-US" dirty="0"/>
              <a:t>The primary constraint was time.</a:t>
            </a:r>
          </a:p>
          <a:p>
            <a:r>
              <a:rPr lang="en-US" dirty="0"/>
              <a:t>The secondary constraint was accurately tracking data.</a:t>
            </a:r>
          </a:p>
          <a:p>
            <a:pPr marL="0" indent="0">
              <a:buNone/>
            </a:pPr>
            <a:endParaRPr lang="en-US" dirty="0"/>
          </a:p>
          <a:p>
            <a:endParaRPr lang="en-US" dirty="0"/>
          </a:p>
        </p:txBody>
      </p:sp>
    </p:spTree>
    <p:extLst>
      <p:ext uri="{BB962C8B-B14F-4D97-AF65-F5344CB8AC3E}">
        <p14:creationId xmlns:p14="http://schemas.microsoft.com/office/powerpoint/2010/main" val="41561507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C9A24-5D33-22D2-A375-550512B6729A}"/>
              </a:ext>
            </a:extLst>
          </p:cNvPr>
          <p:cNvSpPr>
            <a:spLocks noGrp="1"/>
          </p:cNvSpPr>
          <p:nvPr>
            <p:ph type="title"/>
          </p:nvPr>
        </p:nvSpPr>
        <p:spPr>
          <a:xfrm>
            <a:off x="2813537" y="104623"/>
            <a:ext cx="9378463" cy="1325563"/>
          </a:xfrm>
        </p:spPr>
        <p:txBody>
          <a:bodyPr/>
          <a:lstStyle/>
          <a:p>
            <a:pPr algn="ctr"/>
            <a:r>
              <a:rPr lang="en-IN" b="1" dirty="0"/>
              <a:t>Suggestions to the Organization where the Study was Conducted </a:t>
            </a:r>
          </a:p>
        </p:txBody>
      </p:sp>
      <p:sp>
        <p:nvSpPr>
          <p:cNvPr id="3" name="Content Placeholder 2">
            <a:extLst>
              <a:ext uri="{FF2B5EF4-FFF2-40B4-BE49-F238E27FC236}">
                <a16:creationId xmlns:a16="http://schemas.microsoft.com/office/drawing/2014/main" id="{EAEF2263-EB9B-760E-4703-663E38DF5A1C}"/>
              </a:ext>
            </a:extLst>
          </p:cNvPr>
          <p:cNvSpPr>
            <a:spLocks noGrp="1"/>
          </p:cNvSpPr>
          <p:nvPr>
            <p:ph idx="1"/>
          </p:nvPr>
        </p:nvSpPr>
        <p:spPr>
          <a:xfrm>
            <a:off x="838200" y="2321168"/>
            <a:ext cx="10515600" cy="4035181"/>
          </a:xfrm>
        </p:spPr>
        <p:txBody>
          <a:bodyPr/>
          <a:lstStyle/>
          <a:p>
            <a:r>
              <a:rPr lang="en-IN" dirty="0"/>
              <a:t>Staffs in the approval department should  have coding background.</a:t>
            </a:r>
          </a:p>
          <a:p>
            <a:r>
              <a:rPr lang="en-IN" dirty="0"/>
              <a:t>Doctors should be given more training on identifying the right ICD and right CPT.</a:t>
            </a:r>
          </a:p>
          <a:p>
            <a:r>
              <a:rPr lang="en-IN" dirty="0"/>
              <a:t>Initial investigation documents should be made available for services that requires.</a:t>
            </a:r>
          </a:p>
          <a:p>
            <a:pPr marL="0" indent="0">
              <a:buNone/>
            </a:pPr>
            <a:endParaRPr lang="en-IN" dirty="0"/>
          </a:p>
        </p:txBody>
      </p:sp>
      <p:sp>
        <p:nvSpPr>
          <p:cNvPr id="5" name="Slide Number Placeholder 4">
            <a:extLst>
              <a:ext uri="{FF2B5EF4-FFF2-40B4-BE49-F238E27FC236}">
                <a16:creationId xmlns:a16="http://schemas.microsoft.com/office/drawing/2014/main" id="{8995D74E-6398-A78F-6AAE-7F984A6270FE}"/>
              </a:ext>
            </a:extLst>
          </p:cNvPr>
          <p:cNvSpPr>
            <a:spLocks noGrp="1"/>
          </p:cNvSpPr>
          <p:nvPr>
            <p:ph type="sldNum" sz="quarter" idx="12"/>
          </p:nvPr>
        </p:nvSpPr>
        <p:spPr/>
        <p:txBody>
          <a:bodyPr/>
          <a:lstStyle/>
          <a:p>
            <a:fld id="{26AD20E6-394B-4DF0-96A5-9647FF39C943}" type="slidenum">
              <a:rPr lang="en-IN" smtClean="0"/>
              <a:t>15</a:t>
            </a:fld>
            <a:endParaRPr lang="en-IN"/>
          </a:p>
        </p:txBody>
      </p:sp>
      <p:pic>
        <p:nvPicPr>
          <p:cNvPr id="6" name="Picture 5">
            <a:extLst>
              <a:ext uri="{FF2B5EF4-FFF2-40B4-BE49-F238E27FC236}">
                <a16:creationId xmlns:a16="http://schemas.microsoft.com/office/drawing/2014/main" id="{B482642F-792C-BF57-5B55-1F840240FF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557"/>
            <a:ext cx="2695903" cy="1268959"/>
          </a:xfrm>
          <a:prstGeom prst="rect">
            <a:avLst/>
          </a:prstGeom>
        </p:spPr>
      </p:pic>
    </p:spTree>
    <p:extLst>
      <p:ext uri="{BB962C8B-B14F-4D97-AF65-F5344CB8AC3E}">
        <p14:creationId xmlns:p14="http://schemas.microsoft.com/office/powerpoint/2010/main" val="19941127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p:txBody>
          <a:bodyPr/>
          <a:lstStyle/>
          <a:p>
            <a:pPr algn="ctr"/>
            <a:r>
              <a:rPr lang="en-IN" b="1" dirty="0"/>
              <a:t>Conclusion</a:t>
            </a:r>
          </a:p>
        </p:txBody>
      </p:sp>
      <p:sp>
        <p:nvSpPr>
          <p:cNvPr id="3" name="Content Placeholder 2">
            <a:extLst>
              <a:ext uri="{FF2B5EF4-FFF2-40B4-BE49-F238E27FC236}">
                <a16:creationId xmlns:a16="http://schemas.microsoft.com/office/drawing/2014/main" id="{6477814C-6B56-911D-71A3-5D4712507305}"/>
              </a:ext>
            </a:extLst>
          </p:cNvPr>
          <p:cNvSpPr>
            <a:spLocks noGrp="1"/>
          </p:cNvSpPr>
          <p:nvPr>
            <p:ph idx="1"/>
          </p:nvPr>
        </p:nvSpPr>
        <p:spPr/>
        <p:txBody>
          <a:bodyPr/>
          <a:lstStyle/>
          <a:p>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United Arab Emirates as the cost of healthcare is high and according to the government in few emirates all the residents have insurance because of which efficient insurance approvals is essential as it influence the satisfaction of the patient. The overall process should be streamlined in way that is hazel free for the patients until there is a major query from the insurance companies. This can be sorted by making changes and bringing manpower who are suited for the job role which is highly help in making the process time consuming. By making few changes this process can be made easier patients who are the king of hospitals.</a:t>
            </a:r>
            <a:br>
              <a:rPr lang="en-US" sz="24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F7512292-B42A-7AC1-7086-3818B43D08E8}"/>
              </a:ext>
            </a:extLst>
          </p:cNvPr>
          <p:cNvSpPr>
            <a:spLocks noGrp="1"/>
          </p:cNvSpPr>
          <p:nvPr>
            <p:ph type="sldNum" sz="quarter" idx="12"/>
          </p:nvPr>
        </p:nvSpPr>
        <p:spPr/>
        <p:txBody>
          <a:bodyPr/>
          <a:lstStyle/>
          <a:p>
            <a:fld id="{26AD20E6-394B-4DF0-96A5-9647FF39C943}" type="slidenum">
              <a:rPr lang="en-IN" smtClean="0"/>
              <a:t>16</a:t>
            </a:fld>
            <a:endParaRPr lang="en-IN"/>
          </a:p>
        </p:txBody>
      </p:sp>
      <p:pic>
        <p:nvPicPr>
          <p:cNvPr id="6" name="Picture 5">
            <a:extLst>
              <a:ext uri="{FF2B5EF4-FFF2-40B4-BE49-F238E27FC236}">
                <a16:creationId xmlns:a16="http://schemas.microsoft.com/office/drawing/2014/main" id="{4E2D44A7-D912-FFED-9FA9-B195163738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1122842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p:txBody>
          <a:bodyPr/>
          <a:lstStyle/>
          <a:p>
            <a:pPr algn="ctr"/>
            <a:r>
              <a:rPr lang="en-IN" b="1" dirty="0"/>
              <a:t>References</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p:txBody>
          <a:bodyPr>
            <a:normAutofit/>
          </a:bodyPr>
          <a:lstStyle/>
          <a:p>
            <a:pPr marL="0" marR="0" indent="0">
              <a:lnSpc>
                <a:spcPct val="106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 Insurance pre-approvals causing huge delays for patients in the UAE [Internet]. [cited 2022 Jun 26]. Available from: https://gulfnews.com/uae/government/insurance-pre-approvals-causing-huge-delays-for-patients-in-the-uae-1.63626678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 2021-U.A.E.-Healthcare-Report.pdf [Internet]. [cited 2022 Jun 26]. Available from: http://usuaebusiness.org/wp-content/uploads/2019/01/2021-U.A.E.-Healthcare-Report.pdf</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3. Singh, A, Ravi, P. INSURED PATIENTS’ DISCHARGE DELAYS: CAUSES AND SOLUTIONS. J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Acad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Hosp Adm India [Internet]. 2018 Dec; Available from: https://www.researchgate.net/publication/332142504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4. Naushad M,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Faridi</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MR, Faisal S. Measuring the Managerial Efficiency of Insurance Companies in Saudi Arabia: A Data Envelopment Analysis Approach. J Asian Finance Econ Bus. 2020;7(6):297–304.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5.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Langkos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 CHAPTER 3 - RESEARCH METHODOLOGY: Data collection method and Research tools. In 2014.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17</a:t>
            </a:fld>
            <a:endParaRPr lang="en-IN"/>
          </a:p>
        </p:txBody>
      </p:sp>
    </p:spTree>
    <p:extLst>
      <p:ext uri="{BB962C8B-B14F-4D97-AF65-F5344CB8AC3E}">
        <p14:creationId xmlns:p14="http://schemas.microsoft.com/office/powerpoint/2010/main" val="149243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E5F9E-1BAE-6110-D682-2A208FC902EE}"/>
              </a:ext>
            </a:extLst>
          </p:cNvPr>
          <p:cNvSpPr>
            <a:spLocks noGrp="1"/>
          </p:cNvSpPr>
          <p:nvPr>
            <p:ph type="title"/>
          </p:nvPr>
        </p:nvSpPr>
        <p:spPr/>
        <p:txBody>
          <a:bodyPr/>
          <a:lstStyle/>
          <a:p>
            <a:pPr algn="ctr"/>
            <a:r>
              <a:rPr lang="en-IN" b="1" dirty="0"/>
              <a:t>Dissertation Experiences</a:t>
            </a:r>
          </a:p>
        </p:txBody>
      </p:sp>
      <p:sp>
        <p:nvSpPr>
          <p:cNvPr id="3" name="Text Placeholder 2">
            <a:extLst>
              <a:ext uri="{FF2B5EF4-FFF2-40B4-BE49-F238E27FC236}">
                <a16:creationId xmlns:a16="http://schemas.microsoft.com/office/drawing/2014/main" id="{1A343B33-0785-BB70-4B48-ACB56F0A2115}"/>
              </a:ext>
            </a:extLst>
          </p:cNvPr>
          <p:cNvSpPr>
            <a:spLocks noGrp="1"/>
          </p:cNvSpPr>
          <p:nvPr>
            <p:ph type="body" idx="1"/>
          </p:nvPr>
        </p:nvSpPr>
        <p:spPr/>
        <p:txBody>
          <a:bodyPr/>
          <a:lstStyle/>
          <a:p>
            <a:pPr algn="ctr"/>
            <a:r>
              <a:rPr lang="en-IN" dirty="0"/>
              <a:t>What did you learn (skill/ topic)?</a:t>
            </a:r>
          </a:p>
        </p:txBody>
      </p:sp>
      <p:sp>
        <p:nvSpPr>
          <p:cNvPr id="4" name="Content Placeholder 3">
            <a:extLst>
              <a:ext uri="{FF2B5EF4-FFF2-40B4-BE49-F238E27FC236}">
                <a16:creationId xmlns:a16="http://schemas.microsoft.com/office/drawing/2014/main" id="{45FC99C5-3553-395D-3229-C978899DC068}"/>
              </a:ext>
            </a:extLst>
          </p:cNvPr>
          <p:cNvSpPr>
            <a:spLocks noGrp="1"/>
          </p:cNvSpPr>
          <p:nvPr>
            <p:ph sz="half" idx="2"/>
          </p:nvPr>
        </p:nvSpPr>
        <p:spPr/>
        <p:txBody>
          <a:bodyPr/>
          <a:lstStyle/>
          <a:p>
            <a:r>
              <a:rPr lang="en-IN" dirty="0"/>
              <a:t>Insurance coverage at UAE.</a:t>
            </a:r>
          </a:p>
          <a:p>
            <a:r>
              <a:rPr lang="en-IN" dirty="0"/>
              <a:t>Insurance process for both OP and IP.</a:t>
            </a:r>
          </a:p>
          <a:p>
            <a:r>
              <a:rPr lang="en-IN" dirty="0"/>
              <a:t>Basic coding knowledge.</a:t>
            </a:r>
          </a:p>
          <a:p>
            <a:endParaRPr lang="en-IN" dirty="0"/>
          </a:p>
        </p:txBody>
      </p:sp>
      <p:sp>
        <p:nvSpPr>
          <p:cNvPr id="7" name="Slide Number Placeholder 6">
            <a:extLst>
              <a:ext uri="{FF2B5EF4-FFF2-40B4-BE49-F238E27FC236}">
                <a16:creationId xmlns:a16="http://schemas.microsoft.com/office/drawing/2014/main" id="{24929AB7-CA6F-0C11-C641-1E492E7E533C}"/>
              </a:ext>
            </a:extLst>
          </p:cNvPr>
          <p:cNvSpPr>
            <a:spLocks noGrp="1"/>
          </p:cNvSpPr>
          <p:nvPr>
            <p:ph type="sldNum" sz="quarter" idx="12"/>
          </p:nvPr>
        </p:nvSpPr>
        <p:spPr/>
        <p:txBody>
          <a:bodyPr/>
          <a:lstStyle/>
          <a:p>
            <a:fld id="{26AD20E6-394B-4DF0-96A5-9647FF39C943}" type="slidenum">
              <a:rPr lang="en-IN" smtClean="0"/>
              <a:t>18</a:t>
            </a:fld>
            <a:endParaRPr lang="en-IN"/>
          </a:p>
        </p:txBody>
      </p:sp>
      <p:pic>
        <p:nvPicPr>
          <p:cNvPr id="9" name="Picture 8">
            <a:extLst>
              <a:ext uri="{FF2B5EF4-FFF2-40B4-BE49-F238E27FC236}">
                <a16:creationId xmlns:a16="http://schemas.microsoft.com/office/drawing/2014/main" id="{E103A6DE-6241-B758-5FA2-2B271CB3CC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78297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p:txBody>
          <a:bodyPr/>
          <a:lstStyle/>
          <a:p>
            <a:pPr algn="ctr"/>
            <a:r>
              <a:rPr lang="en-IN" b="1" dirty="0"/>
              <a:t>Pictorial Journey </a:t>
            </a:r>
          </a:p>
        </p:txBody>
      </p:sp>
      <p:sp>
        <p:nvSpPr>
          <p:cNvPr id="4" name="Slide Number Placeholder 3">
            <a:extLst>
              <a:ext uri="{FF2B5EF4-FFF2-40B4-BE49-F238E27FC236}">
                <a16:creationId xmlns:a16="http://schemas.microsoft.com/office/drawing/2014/main" id="{AB27019A-DBE3-DD9F-379F-7EBC515DB707}"/>
              </a:ext>
            </a:extLst>
          </p:cNvPr>
          <p:cNvSpPr>
            <a:spLocks noGrp="1"/>
          </p:cNvSpPr>
          <p:nvPr>
            <p:ph type="sldNum" sz="quarter" idx="12"/>
          </p:nvPr>
        </p:nvSpPr>
        <p:spPr/>
        <p:txBody>
          <a:bodyPr/>
          <a:lstStyle/>
          <a:p>
            <a:fld id="{26AD20E6-394B-4DF0-96A5-9647FF39C943}" type="slidenum">
              <a:rPr lang="en-IN" smtClean="0"/>
              <a:t>19</a:t>
            </a:fld>
            <a:endParaRPr lang="en-IN"/>
          </a:p>
        </p:txBody>
      </p:sp>
      <p:pic>
        <p:nvPicPr>
          <p:cNvPr id="7" name="Picture 6">
            <a:extLst>
              <a:ext uri="{FF2B5EF4-FFF2-40B4-BE49-F238E27FC236}">
                <a16:creationId xmlns:a16="http://schemas.microsoft.com/office/drawing/2014/main" id="{27D8CC96-8E9A-AB83-6293-5530703862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1316" y="1776047"/>
            <a:ext cx="7702061" cy="4351606"/>
          </a:xfrm>
          <a:prstGeom prst="rect">
            <a:avLst/>
          </a:prstGeom>
        </p:spPr>
      </p:pic>
    </p:spTree>
    <p:extLst>
      <p:ext uri="{BB962C8B-B14F-4D97-AF65-F5344CB8AC3E}">
        <p14:creationId xmlns:p14="http://schemas.microsoft.com/office/powerpoint/2010/main" val="2333934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7B543-DD16-00A8-C1EC-FE337C972327}"/>
              </a:ext>
            </a:extLst>
          </p:cNvPr>
          <p:cNvSpPr>
            <a:spLocks noGrp="1"/>
          </p:cNvSpPr>
          <p:nvPr>
            <p:ph type="title"/>
          </p:nvPr>
        </p:nvSpPr>
        <p:spPr/>
        <p:txBody>
          <a:bodyPr/>
          <a:lstStyle/>
          <a:p>
            <a:pPr algn="ctr"/>
            <a:r>
              <a:rPr lang="en-IN" b="1" dirty="0"/>
              <a:t>Screenshot of Approval</a:t>
            </a:r>
          </a:p>
        </p:txBody>
      </p:sp>
      <p:sp>
        <p:nvSpPr>
          <p:cNvPr id="3" name="Content Placeholder 2">
            <a:extLst>
              <a:ext uri="{FF2B5EF4-FFF2-40B4-BE49-F238E27FC236}">
                <a16:creationId xmlns:a16="http://schemas.microsoft.com/office/drawing/2014/main" id="{5728E9E7-6A48-E082-DDDB-308B7E2BF072}"/>
              </a:ext>
            </a:extLst>
          </p:cNvPr>
          <p:cNvSpPr>
            <a:spLocks noGrp="1"/>
          </p:cNvSpPr>
          <p:nvPr>
            <p:ph idx="1"/>
          </p:nvPr>
        </p:nvSpPr>
        <p:spPr/>
        <p:txBody>
          <a:bodyPr/>
          <a:lstStyle/>
          <a:p>
            <a:endParaRPr lang="en-IN"/>
          </a:p>
        </p:txBody>
      </p:sp>
      <p:sp>
        <p:nvSpPr>
          <p:cNvPr id="5" name="Slide Number Placeholder 4">
            <a:extLst>
              <a:ext uri="{FF2B5EF4-FFF2-40B4-BE49-F238E27FC236}">
                <a16:creationId xmlns:a16="http://schemas.microsoft.com/office/drawing/2014/main" id="{56EDD3CD-7AAF-DDBA-4AB5-4451EC072935}"/>
              </a:ext>
            </a:extLst>
          </p:cNvPr>
          <p:cNvSpPr>
            <a:spLocks noGrp="1"/>
          </p:cNvSpPr>
          <p:nvPr>
            <p:ph type="sldNum" sz="quarter" idx="12"/>
          </p:nvPr>
        </p:nvSpPr>
        <p:spPr/>
        <p:txBody>
          <a:bodyPr/>
          <a:lstStyle/>
          <a:p>
            <a:fld id="{26AD20E6-394B-4DF0-96A5-9647FF39C943}" type="slidenum">
              <a:rPr lang="en-IN" smtClean="0"/>
              <a:t>2</a:t>
            </a:fld>
            <a:endParaRPr lang="en-IN"/>
          </a:p>
        </p:txBody>
      </p:sp>
      <p:pic>
        <p:nvPicPr>
          <p:cNvPr id="7" name="Picture 6">
            <a:extLst>
              <a:ext uri="{FF2B5EF4-FFF2-40B4-BE49-F238E27FC236}">
                <a16:creationId xmlns:a16="http://schemas.microsoft.com/office/drawing/2014/main" id="{AB57149F-4F79-FD9A-8917-CC8018A9E4BA}"/>
              </a:ext>
            </a:extLst>
          </p:cNvPr>
          <p:cNvPicPr>
            <a:picLocks noChangeAspect="1"/>
          </p:cNvPicPr>
          <p:nvPr/>
        </p:nvPicPr>
        <p:blipFill>
          <a:blip r:embed="rId2"/>
          <a:stretch>
            <a:fillRect/>
          </a:stretch>
        </p:blipFill>
        <p:spPr>
          <a:xfrm>
            <a:off x="800100" y="1870076"/>
            <a:ext cx="10591800" cy="4640262"/>
          </a:xfrm>
          <a:prstGeom prst="rect">
            <a:avLst/>
          </a:prstGeom>
        </p:spPr>
      </p:pic>
    </p:spTree>
    <p:extLst>
      <p:ext uri="{BB962C8B-B14F-4D97-AF65-F5344CB8AC3E}">
        <p14:creationId xmlns:p14="http://schemas.microsoft.com/office/powerpoint/2010/main" val="106189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lstStyle/>
          <a:p>
            <a:r>
              <a:rPr lang="en-IN" dirty="0"/>
              <a:t>Any Questions</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20</a:t>
            </a:fld>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Introduction (1/2) </a:t>
            </a: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10" name="Content Placeholder 9">
            <a:extLst>
              <a:ext uri="{FF2B5EF4-FFF2-40B4-BE49-F238E27FC236}">
                <a16:creationId xmlns:a16="http://schemas.microsoft.com/office/drawing/2014/main" id="{9B999812-7B0C-9763-B72E-FCE90302EE1A}"/>
              </a:ext>
            </a:extLst>
          </p:cNvPr>
          <p:cNvSpPr>
            <a:spLocks noGrp="1"/>
          </p:cNvSpPr>
          <p:nvPr>
            <p:ph idx="1"/>
          </p:nvPr>
        </p:nvSpPr>
        <p:spPr>
          <a:xfrm>
            <a:off x="838200" y="2482849"/>
            <a:ext cx="10515600" cy="4351338"/>
          </a:xfrm>
        </p:spPr>
        <p:txBody>
          <a:bodyPr/>
          <a:lstStyle/>
          <a:p>
            <a:pPr marL="0" indent="0" algn="just">
              <a:buNone/>
            </a:pPr>
            <a:r>
              <a:rPr lang="en-US" dirty="0"/>
              <a:t>Patients waiting time is a major factor that contributes towards satisfaction at the healthcare facility. The process for insured patients is more time consuming than cash  patients. This study will focus on the process mapping to understand where the delay exactly occurs in the process and will also assess the reasons of first line rejections.</a:t>
            </a:r>
          </a:p>
          <a:p>
            <a:pPr marL="0" marR="0" lvl="0" indent="0">
              <a:buNone/>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5017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Introduction (2/2) </a:t>
            </a: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4</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11" name="Content Placeholder 7">
            <a:extLst>
              <a:ext uri="{FF2B5EF4-FFF2-40B4-BE49-F238E27FC236}">
                <a16:creationId xmlns:a16="http://schemas.microsoft.com/office/drawing/2014/main" id="{1FDE4169-5BA7-A3C8-61F9-09421DD4DFAE}"/>
              </a:ext>
            </a:extLst>
          </p:cNvPr>
          <p:cNvPicPr>
            <a:picLocks noChangeAspect="1"/>
          </p:cNvPicPr>
          <p:nvPr/>
        </p:nvPicPr>
        <p:blipFill>
          <a:blip r:embed="rId3"/>
          <a:stretch>
            <a:fillRect/>
          </a:stretch>
        </p:blipFill>
        <p:spPr>
          <a:xfrm>
            <a:off x="0" y="1498060"/>
            <a:ext cx="12192000" cy="5336127"/>
          </a:xfrm>
          <a:prstGeom prst="rect">
            <a:avLst/>
          </a:prstGeom>
        </p:spPr>
      </p:pic>
    </p:spTree>
    <p:extLst>
      <p:ext uri="{BB962C8B-B14F-4D97-AF65-F5344CB8AC3E}">
        <p14:creationId xmlns:p14="http://schemas.microsoft.com/office/powerpoint/2010/main" val="2339061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p:txBody>
          <a:bodyPr/>
          <a:lstStyle/>
          <a:p>
            <a:pPr algn="ctr"/>
            <a:r>
              <a:rPr lang="en-IN" b="1" dirty="0"/>
              <a:t>Objectives</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a:xfrm>
            <a:off x="838200" y="2482849"/>
            <a:ext cx="10515600" cy="4351338"/>
          </a:xfrm>
        </p:spPr>
        <p:txBody>
          <a:bodyPr/>
          <a:lstStyle/>
          <a:p>
            <a:pPr marL="342900" marR="0" lvl="0" indent="-342900">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To evaluate the overall approval process</a:t>
            </a:r>
          </a:p>
          <a:p>
            <a:pPr marL="342900" marR="0" lvl="0" indent="-342900">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To identify the average, turnaround time.</a:t>
            </a:r>
          </a:p>
          <a:p>
            <a:pPr marL="342900" marR="0" lvl="0" indent="-342900">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To understand the gaps in the process.</a:t>
            </a:r>
          </a:p>
          <a:p>
            <a:pPr marL="342900" marR="0" lvl="0" indent="-342900">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To study the first line rejections.</a:t>
            </a:r>
          </a:p>
          <a:p>
            <a:pPr marL="0" marR="0" indent="0">
              <a:lnSpc>
                <a:spcPct val="106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5</a:t>
            </a:fld>
            <a:endParaRPr lang="en-IN"/>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p:txBody>
          <a:bodyPr/>
          <a:lstStyle/>
          <a:p>
            <a:pPr algn="ctr"/>
            <a:r>
              <a:rPr lang="en-IN" b="1" dirty="0"/>
              <a:t>Methodology</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p:txBody>
          <a:bodyPr/>
          <a:lstStyle/>
          <a:p>
            <a:r>
              <a:rPr lang="en-IN" dirty="0"/>
              <a:t>Study area: Thumbay University Hospital, Ajman.</a:t>
            </a:r>
          </a:p>
          <a:p>
            <a:r>
              <a:rPr lang="en-IN" dirty="0"/>
              <a:t>Study duration: 1</a:t>
            </a:r>
            <a:r>
              <a:rPr lang="en-IN" baseline="30000" dirty="0"/>
              <a:t>st</a:t>
            </a:r>
            <a:r>
              <a:rPr lang="en-IN" dirty="0"/>
              <a:t> April – 30</a:t>
            </a:r>
            <a:r>
              <a:rPr lang="en-IN" baseline="30000" dirty="0"/>
              <a:t>th</a:t>
            </a:r>
            <a:r>
              <a:rPr lang="en-IN" dirty="0"/>
              <a:t>  April</a:t>
            </a:r>
            <a:r>
              <a:rPr lang="en-IN" baseline="30000" dirty="0"/>
              <a:t>  </a:t>
            </a:r>
            <a:r>
              <a:rPr lang="en-IN" dirty="0"/>
              <a:t>.</a:t>
            </a:r>
          </a:p>
          <a:p>
            <a:r>
              <a:rPr lang="en-IN" dirty="0"/>
              <a:t>Study population: Insured patients who require pre-authorization.</a:t>
            </a:r>
          </a:p>
          <a:p>
            <a:r>
              <a:rPr lang="en-IN" dirty="0"/>
              <a:t>Research design: Descriptive </a:t>
            </a:r>
          </a:p>
          <a:p>
            <a:r>
              <a:rPr lang="en-IN" dirty="0"/>
              <a:t>Sources of data: Secondary data</a:t>
            </a:r>
          </a:p>
          <a:p>
            <a:r>
              <a:rPr lang="en-IN" dirty="0"/>
              <a:t>Sample collection: Purposive sampling</a:t>
            </a:r>
          </a:p>
          <a:p>
            <a:r>
              <a:rPr lang="en-IN" dirty="0"/>
              <a:t>Sample size: 250 patients.</a:t>
            </a:r>
          </a:p>
          <a:p>
            <a:endParaRPr lang="en-IN" dirty="0"/>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Results (1/5)</a:t>
            </a: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sz="half" idx="1"/>
          </p:nvPr>
        </p:nvSpPr>
        <p:spPr/>
        <p:txBody>
          <a:bodyPr>
            <a:normAutofit fontScale="92500" lnSpcReduction="10000"/>
          </a:bodyPr>
          <a:lstStyle/>
          <a:p>
            <a:pPr marR="0" indent="0" algn="just">
              <a:lnSpc>
                <a:spcPct val="150000"/>
              </a:lnSpc>
              <a:spcBef>
                <a:spcPts val="0"/>
              </a:spcBef>
              <a:spcAft>
                <a:spcPts val="800"/>
              </a:spcAft>
              <a:buNone/>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a:p>
            <a:endParaRPr lang="en-IN" dirty="0"/>
          </a:p>
          <a:p>
            <a:endParaRPr lang="en-IN" dirty="0"/>
          </a:p>
          <a:p>
            <a:endParaRPr lang="en-IN" dirty="0"/>
          </a:p>
          <a:p>
            <a:pPr marL="0" marR="0" indent="0">
              <a:lnSpc>
                <a:spcPct val="150000"/>
              </a:lnSpc>
              <a:spcBef>
                <a:spcPts val="0"/>
              </a:spcBef>
              <a:spcAft>
                <a:spcPts val="800"/>
              </a:spcAf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50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Interpretation: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50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above chart represents that patient who visited are 74% Expats and 26% Emirati in the sample collected.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7</a:t>
            </a:fld>
            <a:endParaRPr lang="en-IN"/>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8" name="Chart 7">
            <a:extLst>
              <a:ext uri="{FF2B5EF4-FFF2-40B4-BE49-F238E27FC236}">
                <a16:creationId xmlns:a16="http://schemas.microsoft.com/office/drawing/2014/main" id="{744E412B-AB1F-23B3-0E86-8D9A657EB947}"/>
              </a:ext>
            </a:extLst>
          </p:cNvPr>
          <p:cNvGraphicFramePr/>
          <p:nvPr>
            <p:extLst>
              <p:ext uri="{D42A27DB-BD31-4B8C-83A1-F6EECF244321}">
                <p14:modId xmlns:p14="http://schemas.microsoft.com/office/powerpoint/2010/main" val="2934078771"/>
              </p:ext>
            </p:extLst>
          </p:nvPr>
        </p:nvGraphicFramePr>
        <p:xfrm>
          <a:off x="409903" y="1914037"/>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ontent Placeholder 8">
            <a:extLst>
              <a:ext uri="{FF2B5EF4-FFF2-40B4-BE49-F238E27FC236}">
                <a16:creationId xmlns:a16="http://schemas.microsoft.com/office/drawing/2014/main" id="{7CE5C929-1418-8638-765C-5B93A5FD9651}"/>
              </a:ext>
            </a:extLst>
          </p:cNvPr>
          <p:cNvGraphicFramePr>
            <a:graphicFrameLocks noGrp="1"/>
          </p:cNvGraphicFramePr>
          <p:nvPr>
            <p:ph sz="half" idx="2"/>
            <p:extLst>
              <p:ext uri="{D42A27DB-BD31-4B8C-83A1-F6EECF244321}">
                <p14:modId xmlns:p14="http://schemas.microsoft.com/office/powerpoint/2010/main" val="2477253143"/>
              </p:ext>
            </p:extLst>
          </p:nvPr>
        </p:nvGraphicFramePr>
        <p:xfrm>
          <a:off x="6998676" y="1690689"/>
          <a:ext cx="4431313" cy="2550380"/>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a:extLst>
              <a:ext uri="{FF2B5EF4-FFF2-40B4-BE49-F238E27FC236}">
                <a16:creationId xmlns:a16="http://schemas.microsoft.com/office/drawing/2014/main" id="{AB681B4A-B5E2-BFAC-5C28-EEFC9EDBE21E}"/>
              </a:ext>
            </a:extLst>
          </p:cNvPr>
          <p:cNvSpPr txBox="1"/>
          <p:nvPr/>
        </p:nvSpPr>
        <p:spPr>
          <a:xfrm>
            <a:off x="6716918" y="4476497"/>
            <a:ext cx="5065179" cy="3400931"/>
          </a:xfrm>
          <a:prstGeom prst="rect">
            <a:avLst/>
          </a:prstGeom>
          <a:noFill/>
        </p:spPr>
        <p:txBody>
          <a:bodyPr wrap="square">
            <a:spAutoFit/>
          </a:bodyPr>
          <a:lstStyle/>
          <a:p>
            <a:pPr marL="0" marR="0">
              <a:lnSpc>
                <a:spcPct val="150000"/>
              </a:lnSpc>
              <a:spcBef>
                <a:spcPts val="0"/>
              </a:spcBef>
              <a:spcAft>
                <a:spcPts val="80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Interpretation: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R="0">
              <a:lnSpc>
                <a:spcPct val="150000"/>
              </a:lnSpc>
              <a:spcBef>
                <a:spcPts val="0"/>
              </a:spcBef>
              <a:spcAft>
                <a:spcPts val="80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The above chart represents that cases that take thirty minutes for approval was 67, more than thirty and less than two hours 73 cases, more than two hours and less than three hours was 54 cases, more than 3 hours and less than six hours was 49 cases and more than twenty-four hours was 7 cases per month</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6000"/>
              </a:lnSpc>
              <a:spcBef>
                <a:spcPts val="0"/>
              </a:spcBef>
              <a:spcAft>
                <a:spcPts val="8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6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6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3" name="Straight Connector 12">
            <a:extLst>
              <a:ext uri="{FF2B5EF4-FFF2-40B4-BE49-F238E27FC236}">
                <a16:creationId xmlns:a16="http://schemas.microsoft.com/office/drawing/2014/main" id="{024501EC-800C-DB96-50C2-25811230763B}"/>
              </a:ext>
            </a:extLst>
          </p:cNvPr>
          <p:cNvCxnSpPr>
            <a:stCxn id="2" idx="2"/>
          </p:cNvCxnSpPr>
          <p:nvPr/>
        </p:nvCxnSpPr>
        <p:spPr>
          <a:xfrm>
            <a:off x="6096000" y="1690688"/>
            <a:ext cx="0" cy="5143499"/>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373306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Results (2/5)</a:t>
            </a:r>
          </a:p>
        </p:txBody>
      </p:sp>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12" name="Content Placeholder 11">
            <a:extLst>
              <a:ext uri="{FF2B5EF4-FFF2-40B4-BE49-F238E27FC236}">
                <a16:creationId xmlns:a16="http://schemas.microsoft.com/office/drawing/2014/main" id="{C4FD96A6-DABB-216C-6D3F-E918AF3859E9}"/>
              </a:ext>
            </a:extLst>
          </p:cNvPr>
          <p:cNvGraphicFramePr>
            <a:graphicFrameLocks noGrp="1"/>
          </p:cNvGraphicFramePr>
          <p:nvPr>
            <p:ph sz="half" idx="1"/>
            <p:extLst>
              <p:ext uri="{D42A27DB-BD31-4B8C-83A1-F6EECF244321}">
                <p14:modId xmlns:p14="http://schemas.microsoft.com/office/powerpoint/2010/main" val="4146611904"/>
              </p:ext>
            </p:extLst>
          </p:nvPr>
        </p:nvGraphicFramePr>
        <p:xfrm>
          <a:off x="838199" y="1825624"/>
          <a:ext cx="5193323" cy="2656647"/>
        </p:xfrm>
        <a:graphic>
          <a:graphicData uri="http://schemas.openxmlformats.org/drawingml/2006/chart">
            <c:chart xmlns:c="http://schemas.openxmlformats.org/drawingml/2006/chart" xmlns:r="http://schemas.openxmlformats.org/officeDocument/2006/relationships" r:id="rId4"/>
          </a:graphicData>
        </a:graphic>
      </p:graphicFrame>
      <p:sp>
        <p:nvSpPr>
          <p:cNvPr id="16" name="TextBox 15">
            <a:extLst>
              <a:ext uri="{FF2B5EF4-FFF2-40B4-BE49-F238E27FC236}">
                <a16:creationId xmlns:a16="http://schemas.microsoft.com/office/drawing/2014/main" id="{56B4D62A-578E-E80E-8F72-C1758455C49E}"/>
              </a:ext>
            </a:extLst>
          </p:cNvPr>
          <p:cNvSpPr txBox="1"/>
          <p:nvPr/>
        </p:nvSpPr>
        <p:spPr>
          <a:xfrm>
            <a:off x="703058" y="4393518"/>
            <a:ext cx="5084151" cy="2099357"/>
          </a:xfrm>
          <a:prstGeom prst="rect">
            <a:avLst/>
          </a:prstGeom>
          <a:noFill/>
        </p:spPr>
        <p:txBody>
          <a:bodyPr wrap="square">
            <a:spAutoFit/>
          </a:bodyPr>
          <a:lstStyle/>
          <a:p>
            <a:pPr marL="0" marR="0">
              <a:lnSpc>
                <a:spcPct val="150000"/>
              </a:lnSpc>
              <a:spcBef>
                <a:spcPts val="0"/>
              </a:spcBef>
              <a:spcAft>
                <a:spcPts val="80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Interpretation: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80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The above chart represents that there are patients for Aafiya was 9.2%, Adnic was 5.6%, Al- Buhaira was 7.6%, Alico was 3.6%, Almadallah was 2.4, Axa was 3.6, Daman was 8.4, Healthnet was 1.2%, Inayah was 3.2%, Mednet was 3.2%, Nas was 20.4%, Neuron was 7.6%, Nextcare was 24%.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8" name="Straight Connector 17">
            <a:extLst>
              <a:ext uri="{FF2B5EF4-FFF2-40B4-BE49-F238E27FC236}">
                <a16:creationId xmlns:a16="http://schemas.microsoft.com/office/drawing/2014/main" id="{B9361F4E-A27D-C260-AF3B-FD5A3ADDAE74}"/>
              </a:ext>
            </a:extLst>
          </p:cNvPr>
          <p:cNvCxnSpPr>
            <a:stCxn id="2" idx="2"/>
          </p:cNvCxnSpPr>
          <p:nvPr/>
        </p:nvCxnSpPr>
        <p:spPr>
          <a:xfrm>
            <a:off x="6096000" y="1690688"/>
            <a:ext cx="0" cy="5143499"/>
          </a:xfrm>
          <a:prstGeom prst="line">
            <a:avLst/>
          </a:prstGeom>
        </p:spPr>
        <p:style>
          <a:lnRef idx="1">
            <a:schemeClr val="dk1"/>
          </a:lnRef>
          <a:fillRef idx="0">
            <a:schemeClr val="dk1"/>
          </a:fillRef>
          <a:effectRef idx="0">
            <a:schemeClr val="dk1"/>
          </a:effectRef>
          <a:fontRef idx="minor">
            <a:schemeClr val="tx1"/>
          </a:fontRef>
        </p:style>
      </p:cxnSp>
      <p:graphicFrame>
        <p:nvGraphicFramePr>
          <p:cNvPr id="19" name="Content Placeholder 18">
            <a:extLst>
              <a:ext uri="{FF2B5EF4-FFF2-40B4-BE49-F238E27FC236}">
                <a16:creationId xmlns:a16="http://schemas.microsoft.com/office/drawing/2014/main" id="{725016BC-B3D2-9813-9707-C4F360805BB6}"/>
              </a:ext>
            </a:extLst>
          </p:cNvPr>
          <p:cNvGraphicFramePr>
            <a:graphicFrameLocks noGrp="1"/>
          </p:cNvGraphicFramePr>
          <p:nvPr>
            <p:ph sz="half" idx="2"/>
            <p:extLst>
              <p:ext uri="{D42A27DB-BD31-4B8C-83A1-F6EECF244321}">
                <p14:modId xmlns:p14="http://schemas.microsoft.com/office/powerpoint/2010/main" val="3657098009"/>
              </p:ext>
            </p:extLst>
          </p:nvPr>
        </p:nvGraphicFramePr>
        <p:xfrm>
          <a:off x="6488723" y="1825625"/>
          <a:ext cx="4712673" cy="2526567"/>
        </p:xfrm>
        <a:graphic>
          <a:graphicData uri="http://schemas.openxmlformats.org/drawingml/2006/chart">
            <c:chart xmlns:c="http://schemas.openxmlformats.org/drawingml/2006/chart" xmlns:r="http://schemas.openxmlformats.org/officeDocument/2006/relationships" r:id="rId5"/>
          </a:graphicData>
        </a:graphic>
      </p:graphicFrame>
      <p:sp>
        <p:nvSpPr>
          <p:cNvPr id="21" name="TextBox 20">
            <a:extLst>
              <a:ext uri="{FF2B5EF4-FFF2-40B4-BE49-F238E27FC236}">
                <a16:creationId xmlns:a16="http://schemas.microsoft.com/office/drawing/2014/main" id="{2D7B847D-2D3C-8144-AE1E-A4B42E1A4BC3}"/>
              </a:ext>
            </a:extLst>
          </p:cNvPr>
          <p:cNvSpPr txBox="1"/>
          <p:nvPr/>
        </p:nvSpPr>
        <p:spPr>
          <a:xfrm>
            <a:off x="6160479" y="4482272"/>
            <a:ext cx="6031520" cy="1869871"/>
          </a:xfrm>
          <a:prstGeom prst="rect">
            <a:avLst/>
          </a:prstGeom>
          <a:noFill/>
        </p:spPr>
        <p:txBody>
          <a:bodyPr wrap="square">
            <a:spAutoFit/>
          </a:bodyPr>
          <a:lstStyle/>
          <a:p>
            <a:pPr marL="0" marR="0">
              <a:lnSpc>
                <a:spcPct val="150000"/>
              </a:lnSpc>
              <a:spcBef>
                <a:spcPts val="0"/>
              </a:spcBef>
              <a:spcAft>
                <a:spcPts val="80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Interpretation: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80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The above chart represents that out of 250 sample taken 47% were advised for radiology service,40% for labs,6% for physiotherapy, 2% for immunization and 5% for other services.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6000"/>
              </a:lnSpc>
              <a:spcBef>
                <a:spcPts val="0"/>
              </a:spcBef>
              <a:spcAft>
                <a:spcPts val="8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1276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Results (3/5)</a:t>
            </a:r>
          </a:p>
        </p:txBody>
      </p:sp>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9</a:t>
            </a:fld>
            <a:endParaRPr lang="en-IN"/>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9" name="Content Placeholder 8">
            <a:extLst>
              <a:ext uri="{FF2B5EF4-FFF2-40B4-BE49-F238E27FC236}">
                <a16:creationId xmlns:a16="http://schemas.microsoft.com/office/drawing/2014/main" id="{0159520E-742B-31EF-6833-E6C52EE36728}"/>
              </a:ext>
            </a:extLst>
          </p:cNvPr>
          <p:cNvGraphicFramePr>
            <a:graphicFrameLocks noGrp="1"/>
          </p:cNvGraphicFramePr>
          <p:nvPr>
            <p:ph sz="half" idx="1"/>
            <p:extLst>
              <p:ext uri="{D42A27DB-BD31-4B8C-83A1-F6EECF244321}">
                <p14:modId xmlns:p14="http://schemas.microsoft.com/office/powerpoint/2010/main" val="565153448"/>
              </p:ext>
            </p:extLst>
          </p:nvPr>
        </p:nvGraphicFramePr>
        <p:xfrm>
          <a:off x="838200" y="1825625"/>
          <a:ext cx="5181600" cy="2561737"/>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590F200E-A465-32A7-41FE-A7AE35DE7F0B}"/>
              </a:ext>
            </a:extLst>
          </p:cNvPr>
          <p:cNvSpPr txBox="1"/>
          <p:nvPr/>
        </p:nvSpPr>
        <p:spPr>
          <a:xfrm>
            <a:off x="838200" y="4566749"/>
            <a:ext cx="5026269" cy="1334789"/>
          </a:xfrm>
          <a:prstGeom prst="rect">
            <a:avLst/>
          </a:prstGeom>
          <a:noFill/>
        </p:spPr>
        <p:txBody>
          <a:bodyPr wrap="square">
            <a:spAutoFit/>
          </a:bodyPr>
          <a:lstStyle/>
          <a:p>
            <a:pPr marL="0" marR="0">
              <a:lnSpc>
                <a:spcPct val="150000"/>
              </a:lnSpc>
              <a:spcBef>
                <a:spcPts val="0"/>
              </a:spcBef>
              <a:spcAft>
                <a:spcPts val="8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Interpretation: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6000"/>
              </a:lnSpc>
              <a:spcBef>
                <a:spcPts val="0"/>
              </a:spcBef>
              <a:spcAft>
                <a:spcPts val="8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The above graph represents that out of 250 sample 49% cases does not have any queries and 51% of cases has queries.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2" name="Content Placeholder 11">
            <a:extLst>
              <a:ext uri="{FF2B5EF4-FFF2-40B4-BE49-F238E27FC236}">
                <a16:creationId xmlns:a16="http://schemas.microsoft.com/office/drawing/2014/main" id="{7B85AA7F-1434-8833-C455-05BEFB634027}"/>
              </a:ext>
            </a:extLst>
          </p:cNvPr>
          <p:cNvGraphicFramePr>
            <a:graphicFrameLocks noGrp="1"/>
          </p:cNvGraphicFramePr>
          <p:nvPr>
            <p:ph sz="half" idx="2"/>
            <p:extLst>
              <p:ext uri="{D42A27DB-BD31-4B8C-83A1-F6EECF244321}">
                <p14:modId xmlns:p14="http://schemas.microsoft.com/office/powerpoint/2010/main" val="1231533278"/>
              </p:ext>
            </p:extLst>
          </p:nvPr>
        </p:nvGraphicFramePr>
        <p:xfrm>
          <a:off x="6172200" y="1825625"/>
          <a:ext cx="5181600" cy="2561737"/>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13">
            <a:extLst>
              <a:ext uri="{FF2B5EF4-FFF2-40B4-BE49-F238E27FC236}">
                <a16:creationId xmlns:a16="http://schemas.microsoft.com/office/drawing/2014/main" id="{BDE7D713-CC96-4D67-8D59-630EEF791B10}"/>
              </a:ext>
            </a:extLst>
          </p:cNvPr>
          <p:cNvSpPr txBox="1"/>
          <p:nvPr/>
        </p:nvSpPr>
        <p:spPr>
          <a:xfrm>
            <a:off x="6094536" y="4440116"/>
            <a:ext cx="6097464" cy="1595758"/>
          </a:xfrm>
          <a:prstGeom prst="rect">
            <a:avLst/>
          </a:prstGeom>
          <a:noFill/>
        </p:spPr>
        <p:txBody>
          <a:bodyPr wrap="square">
            <a:spAutoFit/>
          </a:bodyPr>
          <a:lstStyle/>
          <a:p>
            <a:pPr marL="0" marR="0">
              <a:lnSpc>
                <a:spcPct val="150000"/>
              </a:lnSpc>
              <a:spcBef>
                <a:spcPts val="0"/>
              </a:spcBef>
              <a:spcAft>
                <a:spcPts val="8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Interpretation: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6000"/>
              </a:lnSpc>
              <a:spcBef>
                <a:spcPts val="0"/>
              </a:spcBef>
              <a:spcAft>
                <a:spcPts val="8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The above chart represents queries in which 3.1% are for claim form, 45.3% for insufficient information, 14% for wrong ICD, 5.4% for duplicate or service repeated ,15.6 % previous reports, 7%for medical report and 9.3% for service that are denied.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6" name="Straight Connector 15">
            <a:extLst>
              <a:ext uri="{FF2B5EF4-FFF2-40B4-BE49-F238E27FC236}">
                <a16:creationId xmlns:a16="http://schemas.microsoft.com/office/drawing/2014/main" id="{5D52E91B-2742-5293-EAF5-7BEA8038D4C9}"/>
              </a:ext>
            </a:extLst>
          </p:cNvPr>
          <p:cNvCxnSpPr>
            <a:stCxn id="2" idx="2"/>
          </p:cNvCxnSpPr>
          <p:nvPr/>
        </p:nvCxnSpPr>
        <p:spPr>
          <a:xfrm flipH="1">
            <a:off x="6094536" y="1690688"/>
            <a:ext cx="1464" cy="5143499"/>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986132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1056</TotalTime>
  <Words>1352</Words>
  <Application>Microsoft Office PowerPoint</Application>
  <PresentationFormat>Widescreen</PresentationFormat>
  <Paragraphs>129</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Office Theme</vt:lpstr>
      <vt:lpstr>Measuring the Managerial Efficiency of Insurance Approvals at Thumbay University Hospitals</vt:lpstr>
      <vt:lpstr>Screenshot of Approval</vt:lpstr>
      <vt:lpstr>Introduction (1/2) </vt:lpstr>
      <vt:lpstr>Introduction (2/2) </vt:lpstr>
      <vt:lpstr>Objectives</vt:lpstr>
      <vt:lpstr>Methodology</vt:lpstr>
      <vt:lpstr>Results (1/5)</vt:lpstr>
      <vt:lpstr>Results (2/5)</vt:lpstr>
      <vt:lpstr>Results (3/5)</vt:lpstr>
      <vt:lpstr>Results (4/5)</vt:lpstr>
      <vt:lpstr>Results  (5/5)</vt:lpstr>
      <vt:lpstr>Discussions(1/2)</vt:lpstr>
      <vt:lpstr>Discussion(2/2)</vt:lpstr>
      <vt:lpstr>Limitation </vt:lpstr>
      <vt:lpstr>Suggestions to the Organization where the Study was Conducted </vt:lpstr>
      <vt:lpstr>Conclusion</vt:lpstr>
      <vt:lpstr>References</vt:lpstr>
      <vt:lpstr>Dissertation Experiences</vt:lpstr>
      <vt:lpstr>Pictorial Journey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Shiny Hephzibah V</cp:lastModifiedBy>
  <cp:revision>64</cp:revision>
  <dcterms:created xsi:type="dcterms:W3CDTF">2022-05-20T15:11:38Z</dcterms:created>
  <dcterms:modified xsi:type="dcterms:W3CDTF">2022-07-12T11:39:07Z</dcterms:modified>
</cp:coreProperties>
</file>