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gJAqGosdSpDsNs3aCKpPWWLD84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975868-4BD9-4770-A8D8-E915053C20E3}">
  <a:tblStyle styleId="{37975868-4BD9-4770-A8D8-E915053C20E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26" Type="http://customschemas.google.com/relationships/presentationmetadata" Target="metadata"/><Relationship Id="rId25"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0"/>
          <p:cNvSpPr/>
          <p:nvPr>
            <p:ph idx="2" type="pic"/>
          </p:nvPr>
        </p:nvSpPr>
        <p:spPr>
          <a:xfrm>
            <a:off x="5183188" y="987425"/>
            <a:ext cx="6172200" cy="4873625"/>
          </a:xfrm>
          <a:prstGeom prst="rect">
            <a:avLst/>
          </a:prstGeom>
          <a:noFill/>
          <a:ln>
            <a:noFill/>
          </a:ln>
        </p:spPr>
      </p:sp>
      <p:sp>
        <p:nvSpPr>
          <p:cNvPr id="68" name="Google Shape;68;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40" Type="http://schemas.openxmlformats.org/officeDocument/2006/relationships/hyperlink" Target="https://pubmed.ncbi.nlm.nih.gov/?term=Lavandier+K&amp;cauthor_id=29209268" TargetMode="External"/><Relationship Id="rId42" Type="http://schemas.openxmlformats.org/officeDocument/2006/relationships/hyperlink" Target="https://pubmed.ncbi.nlm.nih.gov/?term=Marchal+S&amp;cauthor_id=29209268" TargetMode="External"/><Relationship Id="rId41" Type="http://schemas.openxmlformats.org/officeDocument/2006/relationships/hyperlink" Target="https://pubmed.ncbi.nlm.nih.gov/29209268/#affiliation-4" TargetMode="External"/><Relationship Id="rId44" Type="http://schemas.openxmlformats.org/officeDocument/2006/relationships/hyperlink" Target="https://pubmed.ncbi.nlm.nih.gov/?term=Bracard+S&amp;cauthor_id=29209268" TargetMode="External"/><Relationship Id="rId43" Type="http://schemas.openxmlformats.org/officeDocument/2006/relationships/hyperlink" Target="https://pubmed.ncbi.nlm.nih.gov/29209268/#affiliation-5" TargetMode="External"/><Relationship Id="rId46" Type="http://schemas.openxmlformats.org/officeDocument/2006/relationships/hyperlink" Target="https://pubmed.ncbi.nlm.nih.gov/?term=Debouverie+M&amp;cauthor_id=29209268" TargetMode="External"/><Relationship Id="rId45" Type="http://schemas.openxmlformats.org/officeDocument/2006/relationships/hyperlink" Target="https://pubmed.ncbi.nlm.nih.gov/29209268/#affiliation-6" TargetMode="External"/><Relationship Id="rId80" Type="http://schemas.openxmlformats.org/officeDocument/2006/relationships/hyperlink" Target="https://journals.sagepub.com/doi/abs/10.1258/1357633971931039"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pubmed.ncbi.nlm.nih.gov/32790752/" TargetMode="External"/><Relationship Id="rId4" Type="http://schemas.openxmlformats.org/officeDocument/2006/relationships/hyperlink" Target="https://pubmed.ncbi.nlm.nih.gov/32790752/" TargetMode="External"/><Relationship Id="rId9" Type="http://schemas.openxmlformats.org/officeDocument/2006/relationships/hyperlink" Target="https://pubmed.ncbi.nlm.nih.gov/34461229/" TargetMode="External"/><Relationship Id="rId48" Type="http://schemas.openxmlformats.org/officeDocument/2006/relationships/hyperlink" Target="https://pubmed.ncbi.nlm.nih.gov/?term=Richard+S&amp;cauthor_id=29209268" TargetMode="External"/><Relationship Id="rId47" Type="http://schemas.openxmlformats.org/officeDocument/2006/relationships/hyperlink" Target="https://pubmed.ncbi.nlm.nih.gov/29209268/#affiliation-1" TargetMode="External"/><Relationship Id="rId49" Type="http://schemas.openxmlformats.org/officeDocument/2006/relationships/hyperlink" Target="https://pubmed.ncbi.nlm.nih.gov/29209268/#affiliation-1" TargetMode="External"/><Relationship Id="rId5" Type="http://schemas.openxmlformats.org/officeDocument/2006/relationships/hyperlink" Target="https://www.researchgate.net/publication/320865962_A_Case_Study_of_the_Technology_Use_and_Information_Flow_at_a_Hospital-Driven_Telemedicine_Service" TargetMode="External"/><Relationship Id="rId6" Type="http://schemas.openxmlformats.org/officeDocument/2006/relationships/hyperlink" Target="https://pubmed.ncbi.nlm.nih.gov/34886039/" TargetMode="External"/><Relationship Id="rId7" Type="http://schemas.openxmlformats.org/officeDocument/2006/relationships/hyperlink" Target="https://pubmed.ncbi.nlm.nih.gov/34886039/" TargetMode="External"/><Relationship Id="rId8" Type="http://schemas.openxmlformats.org/officeDocument/2006/relationships/hyperlink" Target="https://pubmed.ncbi.nlm.nih.gov/34461229/" TargetMode="External"/><Relationship Id="rId73" Type="http://schemas.openxmlformats.org/officeDocument/2006/relationships/hyperlink" Target="https://www.ncbi.nlm.nih.gov/pmc/articles/PMC8721158/" TargetMode="External"/><Relationship Id="rId72" Type="http://schemas.openxmlformats.org/officeDocument/2006/relationships/hyperlink" Target="https://www.elsevier.com/__data/promis_misc/ANDJ%20Narrative%20Review%20Checklist.pdf" TargetMode="External"/><Relationship Id="rId31" Type="http://schemas.openxmlformats.org/officeDocument/2006/relationships/hyperlink" Target="https://pubmed.ncbi.nlm.nih.gov/29209268/#affiliation-1" TargetMode="External"/><Relationship Id="rId75" Type="http://schemas.openxmlformats.org/officeDocument/2006/relationships/hyperlink" Target="https://www.ncbi.nlm.nih.gov/pmc/articles/PMC8721158/" TargetMode="External"/><Relationship Id="rId30" Type="http://schemas.openxmlformats.org/officeDocument/2006/relationships/hyperlink" Target="https://pubmed.ncbi.nlm.nih.gov/?term=Riou-Comte+N&amp;cauthor_id=29209268" TargetMode="External"/><Relationship Id="rId74" Type="http://schemas.openxmlformats.org/officeDocument/2006/relationships/hyperlink" Target="https://www.ncbi.nlm.nih.gov/pmc/articles/PMC8721158/" TargetMode="External"/><Relationship Id="rId33" Type="http://schemas.openxmlformats.org/officeDocument/2006/relationships/hyperlink" Target="https://pubmed.ncbi.nlm.nih.gov/29209268/#affiliation-1" TargetMode="External"/><Relationship Id="rId77" Type="http://schemas.openxmlformats.org/officeDocument/2006/relationships/hyperlink" Target="https://scholar.google.com/citations?user=Yy1LCJ8AAAAJ&amp;hl=en&amp;oi=sra" TargetMode="External"/><Relationship Id="rId32" Type="http://schemas.openxmlformats.org/officeDocument/2006/relationships/hyperlink" Target="https://pubmed.ncbi.nlm.nih.gov/?term=Mione+G&amp;cauthor_id=29209268" TargetMode="External"/><Relationship Id="rId76" Type="http://schemas.openxmlformats.org/officeDocument/2006/relationships/hyperlink" Target="https://www.ncbi.nlm.nih.gov/pmc/articles/PMC8721158/" TargetMode="External"/><Relationship Id="rId35" Type="http://schemas.openxmlformats.org/officeDocument/2006/relationships/hyperlink" Target="https://pubmed.ncbi.nlm.nih.gov/29209268/#affiliation-1" TargetMode="External"/><Relationship Id="rId79" Type="http://schemas.openxmlformats.org/officeDocument/2006/relationships/hyperlink" Target="https://journals.sagepub.com/doi/abs/10.1177/1357633X211043380" TargetMode="External"/><Relationship Id="rId34" Type="http://schemas.openxmlformats.org/officeDocument/2006/relationships/hyperlink" Target="https://pubmed.ncbi.nlm.nih.gov/?term=Humbertjean+L&amp;cauthor_id=29209268" TargetMode="External"/><Relationship Id="rId78" Type="http://schemas.openxmlformats.org/officeDocument/2006/relationships/hyperlink" Target="https://journals.sagepub.com/doi/abs/10.1177/1357633X211043380" TargetMode="External"/><Relationship Id="rId71" Type="http://schemas.openxmlformats.org/officeDocument/2006/relationships/hyperlink" Target="https://www.liebertpub.com/doi/10.1089/tmj.2009.0067" TargetMode="External"/><Relationship Id="rId70" Type="http://schemas.openxmlformats.org/officeDocument/2006/relationships/hyperlink" Target="https://www.sciencedirect.com/science/article/pii/S0168851099000548" TargetMode="External"/><Relationship Id="rId37" Type="http://schemas.openxmlformats.org/officeDocument/2006/relationships/hyperlink" Target="https://pubmed.ncbi.nlm.nih.gov/29209268/#affiliation-2" TargetMode="External"/><Relationship Id="rId36" Type="http://schemas.openxmlformats.org/officeDocument/2006/relationships/hyperlink" Target="https://pubmed.ncbi.nlm.nih.gov/?term=Brunner+A&amp;cauthor_id=29209268" TargetMode="External"/><Relationship Id="rId39" Type="http://schemas.openxmlformats.org/officeDocument/2006/relationships/hyperlink" Target="https://pubmed.ncbi.nlm.nih.gov/29209268/#affiliation-3" TargetMode="External"/><Relationship Id="rId38" Type="http://schemas.openxmlformats.org/officeDocument/2006/relationships/hyperlink" Target="https://pubmed.ncbi.nlm.nih.gov/?term=Vezain+A&amp;cauthor_id=29209268" TargetMode="External"/><Relationship Id="rId62" Type="http://schemas.openxmlformats.org/officeDocument/2006/relationships/hyperlink" Target="https://pubmed.ncbi.nlm.nih.gov/32790752/" TargetMode="External"/><Relationship Id="rId61" Type="http://schemas.openxmlformats.org/officeDocument/2006/relationships/hyperlink" Target="https://pubmed.ncbi.nlm.nih.gov/32079033/" TargetMode="External"/><Relationship Id="rId20" Type="http://schemas.openxmlformats.org/officeDocument/2006/relationships/hyperlink" Target="https://doi.org/10.2165%2F00019053-199813040-00003" TargetMode="External"/><Relationship Id="rId64" Type="http://schemas.openxmlformats.org/officeDocument/2006/relationships/hyperlink" Target="https://pubmed.ncbi.nlm.nih.gov/35115365/" TargetMode="External"/><Relationship Id="rId63" Type="http://schemas.openxmlformats.org/officeDocument/2006/relationships/hyperlink" Target="https://pubmed.ncbi.nlm.nih.gov/32790752/" TargetMode="External"/><Relationship Id="rId22" Type="http://schemas.openxmlformats.org/officeDocument/2006/relationships/hyperlink" Target="https://pubmed.ncbi.nlm.nih.gov/19345286" TargetMode="External"/><Relationship Id="rId66" Type="http://schemas.openxmlformats.org/officeDocument/2006/relationships/hyperlink" Target="https://doi.org/10.1186/1472-6963-10-233" TargetMode="External"/><Relationship Id="rId21" Type="http://schemas.openxmlformats.org/officeDocument/2006/relationships/hyperlink" Target="https://scholar.google.com/scholar_lookup?journal=Pharmacoeconomics&amp;title=An+introduction+to+Markov+modelling+for+economic+evaluation&amp;author=A.+Briggs&amp;author=M.+Sculpher&amp;volume=13&amp;publication_year=1998&amp;pages=397-409&amp;pmid=10178664&amp;doi=10.2165/00019053-199813040-00003&amp;" TargetMode="External"/><Relationship Id="rId65" Type="http://schemas.openxmlformats.org/officeDocument/2006/relationships/hyperlink" Target="https://pubmed.ncbi.nlm.nih.gov/35115365/" TargetMode="External"/><Relationship Id="rId24" Type="http://schemas.openxmlformats.org/officeDocument/2006/relationships/hyperlink" Target="https://scholar.google.com/scholar_lookup?journal=Contemp.+Clin.+Trials&amp;title=Comparison+of+paper-based+and+electronic+data+collection+process+in+clinical+trials:+Costs+simulation+study&amp;author=I.+Pavlovi%C4%87&amp;author=T.+Kern&amp;author=D.+Miklavcic&amp;volume=30&amp;publication_year=2009&amp;pages=300-316&amp;pmid=19345286&amp;doi=10.1016/j.cct.2009.03.008&amp;" TargetMode="External"/><Relationship Id="rId68" Type="http://schemas.openxmlformats.org/officeDocument/2006/relationships/hyperlink" Target="https://doi.org/10.1186/1478-7547-7-18" TargetMode="External"/><Relationship Id="rId23" Type="http://schemas.openxmlformats.org/officeDocument/2006/relationships/hyperlink" Target="https://doi.org/10.1016%2Fj.cct.2009.03.008" TargetMode="External"/><Relationship Id="rId67" Type="http://schemas.openxmlformats.org/officeDocument/2006/relationships/hyperlink" Target="https://doi.org/10.1177/1357633X16671407" TargetMode="External"/><Relationship Id="rId60" Type="http://schemas.openxmlformats.org/officeDocument/2006/relationships/hyperlink" Target="https://doi.org/10.1055/a-1082-1040" TargetMode="External"/><Relationship Id="rId26" Type="http://schemas.openxmlformats.org/officeDocument/2006/relationships/hyperlink" Target="https://www.ncbi.nlm.nih.gov/pmc/articles/PMC8656469/" TargetMode="External"/><Relationship Id="rId25" Type="http://schemas.openxmlformats.org/officeDocument/2006/relationships/hyperlink" Target="https://pubmed.ncbi.nlm.nih.gov/34287209/" TargetMode="External"/><Relationship Id="rId69" Type="http://schemas.openxmlformats.org/officeDocument/2006/relationships/hyperlink" Target="https://doi.org/10.1016/S0168-8510(99)00054-8" TargetMode="External"/><Relationship Id="rId28" Type="http://schemas.openxmlformats.org/officeDocument/2006/relationships/hyperlink" Target="https://pubmed.ncbi.nlm.nih.gov/30170586/" TargetMode="External"/><Relationship Id="rId27" Type="http://schemas.openxmlformats.org/officeDocument/2006/relationships/hyperlink" Target="https://pubmed.ncbi.nlm.nih.gov/30170586/" TargetMode="External"/><Relationship Id="rId29" Type="http://schemas.openxmlformats.org/officeDocument/2006/relationships/hyperlink" Target="https://pubmed.ncbi.nlm.nih.gov/30170586/" TargetMode="External"/><Relationship Id="rId51" Type="http://schemas.openxmlformats.org/officeDocument/2006/relationships/hyperlink" Target="http://www.ncbi.nlm.nih.gov/pmc/articles/pmc5701923/" TargetMode="External"/><Relationship Id="rId50" Type="http://schemas.openxmlformats.org/officeDocument/2006/relationships/hyperlink" Target="https://pubmed.ncbi.nlm.nih.gov/29209268/#affiliation-7" TargetMode="External"/><Relationship Id="rId53" Type="http://schemas.openxmlformats.org/officeDocument/2006/relationships/hyperlink" Target="https://pubmed.ncbi.nlm.nih.gov/29209268/" TargetMode="External"/><Relationship Id="rId52" Type="http://schemas.openxmlformats.org/officeDocument/2006/relationships/hyperlink" Target="https://doi.org/10.3389/fneur.2017.00613" TargetMode="External"/><Relationship Id="rId11" Type="http://schemas.openxmlformats.org/officeDocument/2006/relationships/hyperlink" Target="https://doi.org/10.1177%2F2047487314535076" TargetMode="External"/><Relationship Id="rId55" Type="http://schemas.openxmlformats.org/officeDocument/2006/relationships/hyperlink" Target="https://pubmed.ncbi.nlm.nih.gov/32079033/#affiliation-1" TargetMode="External"/><Relationship Id="rId10" Type="http://schemas.openxmlformats.org/officeDocument/2006/relationships/hyperlink" Target="https://pubmed.ncbi.nlm.nih.gov/24817694" TargetMode="External"/><Relationship Id="rId54" Type="http://schemas.openxmlformats.org/officeDocument/2006/relationships/hyperlink" Target="https://pubmed.ncbi.nlm.nih.gov/?term=Fahlbusch+L&amp;cauthor_id=32079033" TargetMode="External"/><Relationship Id="rId13" Type="http://schemas.openxmlformats.org/officeDocument/2006/relationships/hyperlink" Target="https://pubmed.ncbi.nlm.nih.gov/24994514" TargetMode="External"/><Relationship Id="rId57" Type="http://schemas.openxmlformats.org/officeDocument/2006/relationships/hyperlink" Target="https://pubmed.ncbi.nlm.nih.gov/32079033/#affiliation-2" TargetMode="External"/><Relationship Id="rId12" Type="http://schemas.openxmlformats.org/officeDocument/2006/relationships/hyperlink" Target="https://scholar.google.com/scholar_lookup?journal=Eur.+J.+Prev.+Cardiol.&amp;title=A+mobile+phone+intervention+increases+physical+activity+in+people+with+cardiovascular+disease:+Results+from+the+HEART+randomized+controlled+trial&amp;author=R.+Maddison&amp;author=L.+Pfaeffli&amp;author=R.+Whittaker&amp;author=R.+Stewart&amp;author=A.+Kerr&amp;volume=22&amp;publication_year=2015&amp;pages=701-709&amp;pmid=24817694&amp;doi=10.1177/2047487314535076&amp;" TargetMode="External"/><Relationship Id="rId56" Type="http://schemas.openxmlformats.org/officeDocument/2006/relationships/hyperlink" Target="https://pubmed.ncbi.nlm.nih.gov/?term=Achenbach+J&amp;cauthor_id=32079033" TargetMode="External"/><Relationship Id="rId15" Type="http://schemas.openxmlformats.org/officeDocument/2006/relationships/hyperlink" Target="https://scholar.google.com/scholar_lookup?journal=J.+Med.+Syst.&amp;title=Economic+impact+assessment+from+the+use+of+a+mobile+app+for+the+self-management+of+heart+diseases+by+patients+with+heart+failure+in+a+Spanish+region&amp;author=J.A.C.+Mart%C3%ADn&amp;author=B.+Mart%C3%ADnez-P%C3%A9rez&amp;author=I.+de+la+Torre-D%C3%ADez&amp;author=M.+L%C3%B3pez-Coronado&amp;volume=38&amp;publication_year=2014&amp;pages=1-7&amp;pmid=24395031&amp;doi=10.1007/s10916-014-0096-z&amp;" TargetMode="External"/><Relationship Id="rId59" Type="http://schemas.openxmlformats.org/officeDocument/2006/relationships/hyperlink" Target="https://pubmed.ncbi.nlm.nih.gov/32079033/#affiliation-3" TargetMode="External"/><Relationship Id="rId14" Type="http://schemas.openxmlformats.org/officeDocument/2006/relationships/hyperlink" Target="https://doi.org/10.1007%2Fs10916-014-0096-z" TargetMode="External"/><Relationship Id="rId58" Type="http://schemas.openxmlformats.org/officeDocument/2006/relationships/hyperlink" Target="https://pubmed.ncbi.nlm.nih.gov/?term=Hoffmann+FR&amp;cauthor_id=32079033" TargetMode="External"/><Relationship Id="rId17" Type="http://schemas.openxmlformats.org/officeDocument/2006/relationships/hyperlink" Target="https://doi.org/10.1089%2Ftmj.2017.0269" TargetMode="External"/><Relationship Id="rId16" Type="http://schemas.openxmlformats.org/officeDocument/2006/relationships/hyperlink" Target="https://pubmed.ncbi.nlm.nih.gov/29608430" TargetMode="External"/><Relationship Id="rId19" Type="http://schemas.openxmlformats.org/officeDocument/2006/relationships/hyperlink" Target="https://pubmed.ncbi.nlm.nih.gov/10178664" TargetMode="External"/><Relationship Id="rId18" Type="http://schemas.openxmlformats.org/officeDocument/2006/relationships/hyperlink" Target="https://scholar.google.com/scholar_lookup?journal=Telemed.+J.+E+Health&amp;title=Mobile+Technologies+for+Managing+Heart+Failure:+A+Systematic+Review+and+Meta-analysis&amp;author=A.+Carbo&amp;author=M.+Gupta&amp;author=L.+Tamariz&amp;author=A.+Palacio&amp;author=S.+Levis&amp;volume=24&amp;publication_year=2018&amp;pages=958-968&amp;doi=10.1089/tmj.2017.0269&am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4.jpg"/><Relationship Id="rId6" Type="http://schemas.openxmlformats.org/officeDocument/2006/relationships/image" Target="../media/image10.jpg"/><Relationship Id="rId7"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8.jpg"/><Relationship Id="rId6" Type="http://schemas.openxmlformats.org/officeDocument/2006/relationships/image" Target="../media/image6.jpg"/><Relationship Id="rId7" Type="http://schemas.openxmlformats.org/officeDocument/2006/relationships/image" Target="../media/image14.jpg"/><Relationship Id="rId8"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449713"/>
            <a:ext cx="9144000" cy="2387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IN"/>
              <a:t>COST CONSIDERATIONS O</a:t>
            </a:r>
            <a:r>
              <a:rPr lang="en-IN"/>
              <a:t>F TELEMEDICINE APPLICATIONS</a:t>
            </a:r>
            <a:br>
              <a:rPr lang="en-IN"/>
            </a:br>
            <a:endParaRPr/>
          </a:p>
        </p:txBody>
      </p:sp>
      <p:sp>
        <p:nvSpPr>
          <p:cNvPr id="89" name="Google Shape;89;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lang="en-IN"/>
              <a:t>Name- Dr Shabnam Panwar</a:t>
            </a:r>
            <a:endParaRPr/>
          </a:p>
          <a:p>
            <a:pPr indent="0" lvl="0" marL="0" rtl="0" algn="ctr">
              <a:lnSpc>
                <a:spcPct val="90000"/>
              </a:lnSpc>
              <a:spcBef>
                <a:spcPts val="0"/>
              </a:spcBef>
              <a:spcAft>
                <a:spcPts val="0"/>
              </a:spcAft>
              <a:buClr>
                <a:schemeClr val="dk1"/>
              </a:buClr>
              <a:buSzPts val="2400"/>
              <a:buNone/>
            </a:pPr>
            <a:r>
              <a:rPr lang="en-IN"/>
              <a:t>[ PG/20/069 ]</a:t>
            </a:r>
            <a:endParaRPr/>
          </a:p>
          <a:p>
            <a:pPr indent="0" lvl="0" marL="0" rtl="0" algn="ctr">
              <a:lnSpc>
                <a:spcPct val="90000"/>
              </a:lnSpc>
              <a:spcBef>
                <a:spcPts val="1000"/>
              </a:spcBef>
              <a:spcAft>
                <a:spcPts val="0"/>
              </a:spcAft>
              <a:buClr>
                <a:schemeClr val="dk1"/>
              </a:buClr>
              <a:buSzPts val="2400"/>
              <a:buNone/>
            </a:pPr>
            <a:r>
              <a:rPr lang="en-IN"/>
              <a:t>Faculty Mentor- Dr. Pankaj Talreja</a:t>
            </a:r>
            <a:endParaRPr/>
          </a:p>
          <a:p>
            <a:pPr indent="0" lvl="0" marL="0" rtl="0" algn="ctr">
              <a:lnSpc>
                <a:spcPct val="90000"/>
              </a:lnSpc>
              <a:spcBef>
                <a:spcPts val="1000"/>
              </a:spcBef>
              <a:spcAft>
                <a:spcPts val="0"/>
              </a:spcAft>
              <a:buClr>
                <a:schemeClr val="dk1"/>
              </a:buClr>
              <a:buSzPts val="2400"/>
              <a:buNone/>
            </a:pPr>
            <a:r>
              <a:rPr lang="en-IN"/>
              <a:t>IIHMR Delhi</a:t>
            </a:r>
            <a:endParaRPr/>
          </a:p>
        </p:txBody>
      </p:sp>
      <p:sp>
        <p:nvSpPr>
          <p:cNvPr id="90" name="Google Shape;9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91" name="Google Shape;91;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pic>
        <p:nvPicPr>
          <p:cNvPr id="92" name="Google Shape;92;p1"/>
          <p:cNvPicPr preferRelativeResize="0"/>
          <p:nvPr/>
        </p:nvPicPr>
        <p:blipFill rotWithShape="1">
          <a:blip r:embed="rId3">
            <a:alphaModFix/>
          </a:blip>
          <a:srcRect b="0" l="0" r="0" t="0"/>
          <a:stretch/>
        </p:blipFill>
        <p:spPr>
          <a:xfrm>
            <a:off x="0" y="23813"/>
            <a:ext cx="2695903" cy="12689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IN"/>
              <a:t>Discussion </a:t>
            </a:r>
            <a:endParaRPr/>
          </a:p>
        </p:txBody>
      </p:sp>
      <p:sp>
        <p:nvSpPr>
          <p:cNvPr id="178" name="Google Shape;178;p11"/>
          <p:cNvSpPr txBox="1"/>
          <p:nvPr>
            <p:ph idx="1" type="body"/>
          </p:nvPr>
        </p:nvSpPr>
        <p:spPr>
          <a:xfrm>
            <a:off x="838200" y="1511175"/>
            <a:ext cx="5872500" cy="46656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Char char="❏"/>
            </a:pPr>
            <a:r>
              <a:rPr lang="en-IN" sz="2000">
                <a:solidFill>
                  <a:srgbClr val="212121"/>
                </a:solidFill>
                <a:highlight>
                  <a:srgbClr val="FFFFFF"/>
                </a:highlight>
                <a:latin typeface="Times New Roman"/>
                <a:ea typeface="Times New Roman"/>
                <a:cs typeface="Times New Roman"/>
                <a:sym typeface="Times New Roman"/>
              </a:rPr>
              <a:t>Hospital readmissions can be reduced</a:t>
            </a:r>
            <a:endParaRPr sz="2000">
              <a:solidFill>
                <a:srgbClr val="212121"/>
              </a:solidFill>
              <a:highlight>
                <a:srgbClr val="FFFFFF"/>
              </a:highlight>
              <a:latin typeface="Times New Roman"/>
              <a:ea typeface="Times New Roman"/>
              <a:cs typeface="Times New Roman"/>
              <a:sym typeface="Times New Roman"/>
            </a:endParaRPr>
          </a:p>
          <a:p>
            <a:pPr indent="-355600" lvl="0" marL="457200" rtl="0" algn="l">
              <a:lnSpc>
                <a:spcPct val="115000"/>
              </a:lnSpc>
              <a:spcBef>
                <a:spcPts val="1200"/>
              </a:spcBef>
              <a:spcAft>
                <a:spcPts val="0"/>
              </a:spcAft>
              <a:buClr>
                <a:srgbClr val="212121"/>
              </a:buClr>
              <a:buSzPts val="2000"/>
              <a:buFont typeface="Times New Roman"/>
              <a:buChar char="❏"/>
            </a:pPr>
            <a:r>
              <a:rPr lang="en-IN" sz="2000">
                <a:solidFill>
                  <a:srgbClr val="212121"/>
                </a:solidFill>
                <a:latin typeface="Times New Roman"/>
                <a:ea typeface="Times New Roman"/>
                <a:cs typeface="Times New Roman"/>
                <a:sym typeface="Times New Roman"/>
              </a:rPr>
              <a:t>E-Exercise is far less expensive than conventional physiotherapy</a:t>
            </a:r>
            <a:endParaRPr sz="2000">
              <a:solidFill>
                <a:srgbClr val="212121"/>
              </a:solidFill>
              <a:latin typeface="Times New Roman"/>
              <a:ea typeface="Times New Roman"/>
              <a:cs typeface="Times New Roman"/>
              <a:sym typeface="Times New Roman"/>
            </a:endParaRPr>
          </a:p>
          <a:p>
            <a:pPr indent="-355600" lvl="0" marL="457200" rtl="0" algn="l">
              <a:lnSpc>
                <a:spcPct val="115000"/>
              </a:lnSpc>
              <a:spcBef>
                <a:spcPts val="1200"/>
              </a:spcBef>
              <a:spcAft>
                <a:spcPts val="0"/>
              </a:spcAft>
              <a:buClr>
                <a:srgbClr val="212121"/>
              </a:buClr>
              <a:buSzPts val="2000"/>
              <a:buFont typeface="Times New Roman"/>
              <a:buChar char="❏"/>
            </a:pPr>
            <a:r>
              <a:rPr lang="en-IN" sz="2000">
                <a:solidFill>
                  <a:srgbClr val="212121"/>
                </a:solidFill>
                <a:highlight>
                  <a:srgbClr val="FFFFFF"/>
                </a:highlight>
                <a:latin typeface="Times New Roman"/>
                <a:ea typeface="Times New Roman"/>
                <a:cs typeface="Times New Roman"/>
                <a:sym typeface="Times New Roman"/>
              </a:rPr>
              <a:t>video consultations could help improve the quality of public health insurance by reducing the costs associated with it.</a:t>
            </a:r>
            <a:endParaRPr sz="2000">
              <a:solidFill>
                <a:srgbClr val="212121"/>
              </a:solidFill>
              <a:highlight>
                <a:srgbClr val="FFFFFF"/>
              </a:highlight>
              <a:latin typeface="Times New Roman"/>
              <a:ea typeface="Times New Roman"/>
              <a:cs typeface="Times New Roman"/>
              <a:sym typeface="Times New Roman"/>
            </a:endParaRPr>
          </a:p>
          <a:p>
            <a:pPr indent="-355600" lvl="0" marL="457200" rtl="0" algn="l">
              <a:lnSpc>
                <a:spcPct val="100000"/>
              </a:lnSpc>
              <a:spcBef>
                <a:spcPts val="1200"/>
              </a:spcBef>
              <a:spcAft>
                <a:spcPts val="0"/>
              </a:spcAft>
              <a:buClr>
                <a:srgbClr val="212121"/>
              </a:buClr>
              <a:buSzPts val="2000"/>
              <a:buFont typeface="Times New Roman"/>
              <a:buChar char="❏"/>
            </a:pPr>
            <a:r>
              <a:rPr lang="en-IN" sz="2000">
                <a:solidFill>
                  <a:srgbClr val="212121"/>
                </a:solidFill>
                <a:highlight>
                  <a:srgbClr val="FFFFFF"/>
                </a:highlight>
                <a:latin typeface="Times New Roman"/>
                <a:ea typeface="Times New Roman"/>
                <a:cs typeface="Times New Roman"/>
                <a:sym typeface="Times New Roman"/>
              </a:rPr>
              <a:t> can be used for follow-up evaluations as well as preparation for initial medical examinations especially in complex cases and for case conferences.</a:t>
            </a:r>
            <a:endParaRPr sz="2000">
              <a:solidFill>
                <a:srgbClr val="212121"/>
              </a:solidFill>
              <a:highlight>
                <a:srgbClr val="FFFFFF"/>
              </a:highlight>
              <a:latin typeface="Times New Roman"/>
              <a:ea typeface="Times New Roman"/>
              <a:cs typeface="Times New Roman"/>
              <a:sym typeface="Times New Roman"/>
            </a:endParaRPr>
          </a:p>
          <a:p>
            <a:pPr indent="-355600" lvl="0" marL="457200" rtl="0" algn="l">
              <a:lnSpc>
                <a:spcPct val="115000"/>
              </a:lnSpc>
              <a:spcBef>
                <a:spcPts val="0"/>
              </a:spcBef>
              <a:spcAft>
                <a:spcPts val="0"/>
              </a:spcAft>
              <a:buClr>
                <a:srgbClr val="212121"/>
              </a:buClr>
              <a:buSzPts val="2000"/>
              <a:buFont typeface="Times New Roman"/>
              <a:buChar char="❏"/>
            </a:pPr>
            <a:r>
              <a:rPr lang="en-IN" sz="2000">
                <a:solidFill>
                  <a:srgbClr val="212121"/>
                </a:solidFill>
                <a:highlight>
                  <a:srgbClr val="FFFFFF"/>
                </a:highlight>
                <a:latin typeface="Times New Roman"/>
                <a:ea typeface="Times New Roman"/>
                <a:cs typeface="Times New Roman"/>
                <a:sym typeface="Times New Roman"/>
              </a:rPr>
              <a:t>Eze ND, et al. -- </a:t>
            </a:r>
            <a:r>
              <a:rPr lang="en-IN" sz="2000">
                <a:solidFill>
                  <a:srgbClr val="212121"/>
                </a:solidFill>
                <a:highlight>
                  <a:srgbClr val="FFFFFF"/>
                </a:highlight>
                <a:latin typeface="Roboto"/>
                <a:ea typeface="Roboto"/>
                <a:cs typeface="Roboto"/>
                <a:sym typeface="Roboto"/>
              </a:rPr>
              <a:t> </a:t>
            </a:r>
            <a:r>
              <a:rPr lang="en-IN" sz="2000">
                <a:solidFill>
                  <a:srgbClr val="212121"/>
                </a:solidFill>
                <a:highlight>
                  <a:srgbClr val="FFFFFF"/>
                </a:highlight>
                <a:latin typeface="Times New Roman"/>
                <a:ea typeface="Times New Roman"/>
                <a:cs typeface="Times New Roman"/>
                <a:sym typeface="Times New Roman"/>
              </a:rPr>
              <a:t>-83% clinical effectiveness as effective as face-to-face care &amp; - 39%   cost-effectiveness reviews </a:t>
            </a:r>
            <a:endParaRPr sz="2000">
              <a:solidFill>
                <a:srgbClr val="000000"/>
              </a:solidFill>
              <a:latin typeface="Times New Roman"/>
              <a:ea typeface="Times New Roman"/>
              <a:cs typeface="Times New Roman"/>
              <a:sym typeface="Times New Roman"/>
            </a:endParaRPr>
          </a:p>
          <a:p>
            <a:pPr indent="0" lvl="0" marL="457200" rtl="0" algn="l">
              <a:lnSpc>
                <a:spcPct val="100000"/>
              </a:lnSpc>
              <a:spcBef>
                <a:spcPts val="1200"/>
              </a:spcBef>
              <a:spcAft>
                <a:spcPts val="0"/>
              </a:spcAft>
              <a:buNone/>
            </a:pPr>
            <a:r>
              <a:t/>
            </a:r>
            <a:endParaRPr sz="2000">
              <a:solidFill>
                <a:srgbClr val="212121"/>
              </a:solidFill>
              <a:highlight>
                <a:srgbClr val="FFFFFF"/>
              </a:highlight>
              <a:latin typeface="Times New Roman"/>
              <a:ea typeface="Times New Roman"/>
              <a:cs typeface="Times New Roman"/>
              <a:sym typeface="Times New Roman"/>
            </a:endParaRPr>
          </a:p>
        </p:txBody>
      </p:sp>
      <p:sp>
        <p:nvSpPr>
          <p:cNvPr id="179" name="Google Shape;17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180" name="Google Shape;180;p11"/>
          <p:cNvSpPr txBox="1"/>
          <p:nvPr>
            <p:ph idx="11" type="ftr"/>
          </p:nvPr>
        </p:nvSpPr>
        <p:spPr>
          <a:xfrm>
            <a:off x="41148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pic>
        <p:nvPicPr>
          <p:cNvPr id="181" name="Google Shape;181;p11"/>
          <p:cNvPicPr preferRelativeResize="0"/>
          <p:nvPr/>
        </p:nvPicPr>
        <p:blipFill rotWithShape="1">
          <a:blip r:embed="rId3">
            <a:alphaModFix/>
          </a:blip>
          <a:srcRect b="0" l="0" r="0" t="0"/>
          <a:stretch/>
        </p:blipFill>
        <p:spPr>
          <a:xfrm>
            <a:off x="0" y="23813"/>
            <a:ext cx="2695903" cy="1268959"/>
          </a:xfrm>
          <a:prstGeom prst="rect">
            <a:avLst/>
          </a:prstGeom>
          <a:noFill/>
          <a:ln>
            <a:noFill/>
          </a:ln>
        </p:spPr>
      </p:pic>
      <p:pic>
        <p:nvPicPr>
          <p:cNvPr id="182" name="Google Shape;182;p11"/>
          <p:cNvPicPr preferRelativeResize="0"/>
          <p:nvPr/>
        </p:nvPicPr>
        <p:blipFill>
          <a:blip r:embed="rId4">
            <a:alphaModFix/>
          </a:blip>
          <a:stretch>
            <a:fillRect/>
          </a:stretch>
        </p:blipFill>
        <p:spPr>
          <a:xfrm>
            <a:off x="6819900" y="1690700"/>
            <a:ext cx="4533900" cy="4665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IN"/>
              <a:t>Discussion </a:t>
            </a:r>
            <a:endParaRPr/>
          </a:p>
        </p:txBody>
      </p:sp>
      <p:sp>
        <p:nvSpPr>
          <p:cNvPr id="188" name="Google Shape;188;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212121"/>
              </a:buClr>
              <a:buSzPts val="2200"/>
              <a:buFont typeface="Times New Roman"/>
              <a:buChar char="❏"/>
            </a:pPr>
            <a:r>
              <a:rPr lang="en-IN" sz="2200">
                <a:solidFill>
                  <a:srgbClr val="212121"/>
                </a:solidFill>
                <a:highlight>
                  <a:srgbClr val="FFFFFF"/>
                </a:highlight>
                <a:latin typeface="Times New Roman"/>
                <a:ea typeface="Times New Roman"/>
                <a:cs typeface="Times New Roman"/>
                <a:sym typeface="Times New Roman"/>
              </a:rPr>
              <a:t>For generalisation of results, there is Need to develop a common evaluation framework for professional mHealth apps,</a:t>
            </a:r>
            <a:endParaRPr sz="2200">
              <a:latin typeface="Times New Roman"/>
              <a:ea typeface="Times New Roman"/>
              <a:cs typeface="Times New Roman"/>
              <a:sym typeface="Times New Roman"/>
            </a:endParaRPr>
          </a:p>
          <a:p>
            <a:pPr indent="-368300" lvl="0" marL="457200" rtl="0" algn="l">
              <a:lnSpc>
                <a:spcPct val="100000"/>
              </a:lnSpc>
              <a:spcBef>
                <a:spcPts val="1200"/>
              </a:spcBef>
              <a:spcAft>
                <a:spcPts val="0"/>
              </a:spcAft>
              <a:buClr>
                <a:srgbClr val="212121"/>
              </a:buClr>
              <a:buSzPts val="2200"/>
              <a:buFont typeface="Times New Roman"/>
              <a:buChar char="❏"/>
            </a:pPr>
            <a:r>
              <a:rPr lang="en-IN" sz="2200">
                <a:latin typeface="Times New Roman"/>
                <a:ea typeface="Times New Roman"/>
                <a:cs typeface="Times New Roman"/>
                <a:sym typeface="Times New Roman"/>
              </a:rPr>
              <a:t>Vervort, et al.,  </a:t>
            </a:r>
            <a:r>
              <a:rPr lang="en-IN" sz="2200">
                <a:solidFill>
                  <a:srgbClr val="212121"/>
                </a:solidFill>
                <a:highlight>
                  <a:srgbClr val="FFFFFF"/>
                </a:highlight>
                <a:latin typeface="Times New Roman"/>
                <a:ea typeface="Times New Roman"/>
                <a:cs typeface="Times New Roman"/>
                <a:sym typeface="Times New Roman"/>
              </a:rPr>
              <a:t>evidence base that may be less mature, compared with traditional health technologies and interventions.</a:t>
            </a:r>
            <a:endParaRPr sz="2200">
              <a:solidFill>
                <a:srgbClr val="212121"/>
              </a:solidFill>
              <a:highlight>
                <a:srgbClr val="FFFFFF"/>
              </a:highlight>
              <a:latin typeface="Times New Roman"/>
              <a:ea typeface="Times New Roman"/>
              <a:cs typeface="Times New Roman"/>
              <a:sym typeface="Times New Roman"/>
            </a:endParaRPr>
          </a:p>
          <a:p>
            <a:pPr indent="-368300" lvl="0" marL="457200" rtl="0" algn="l">
              <a:lnSpc>
                <a:spcPct val="100000"/>
              </a:lnSpc>
              <a:spcBef>
                <a:spcPts val="0"/>
              </a:spcBef>
              <a:spcAft>
                <a:spcPts val="0"/>
              </a:spcAft>
              <a:buClr>
                <a:srgbClr val="212121"/>
              </a:buClr>
              <a:buSzPts val="2200"/>
              <a:buFont typeface="Times New Roman"/>
              <a:buChar char="❏"/>
            </a:pPr>
            <a:r>
              <a:rPr lang="en-IN" sz="2200">
                <a:latin typeface="Times New Roman"/>
                <a:ea typeface="Times New Roman"/>
                <a:cs typeface="Times New Roman"/>
                <a:sym typeface="Times New Roman"/>
              </a:rPr>
              <a:t>Martin J.A.C.et al., </a:t>
            </a:r>
            <a:r>
              <a:rPr lang="en-IN" sz="2200">
                <a:solidFill>
                  <a:srgbClr val="333333"/>
                </a:solidFill>
                <a:highlight>
                  <a:srgbClr val="FCFCFC"/>
                </a:highlight>
                <a:latin typeface="Times New Roman"/>
                <a:ea typeface="Times New Roman"/>
                <a:cs typeface="Times New Roman"/>
                <a:sym typeface="Times New Roman"/>
              </a:rPr>
              <a:t> may generate a 33 % reduction in the cost of management and treatment of the disease. </a:t>
            </a:r>
            <a:endParaRPr sz="2200">
              <a:solidFill>
                <a:srgbClr val="333333"/>
              </a:solidFill>
              <a:highlight>
                <a:srgbClr val="FCFCFC"/>
              </a:highlight>
              <a:latin typeface="Times New Roman"/>
              <a:ea typeface="Times New Roman"/>
              <a:cs typeface="Times New Roman"/>
              <a:sym typeface="Times New Roman"/>
            </a:endParaRPr>
          </a:p>
          <a:p>
            <a:pPr indent="-368300" lvl="0" marL="457200" rtl="0" algn="l">
              <a:lnSpc>
                <a:spcPct val="100000"/>
              </a:lnSpc>
              <a:spcBef>
                <a:spcPts val="0"/>
              </a:spcBef>
              <a:spcAft>
                <a:spcPts val="0"/>
              </a:spcAft>
              <a:buClr>
                <a:srgbClr val="333333"/>
              </a:buClr>
              <a:buSzPts val="2200"/>
              <a:buFont typeface="Georgia"/>
              <a:buChar char="❏"/>
            </a:pPr>
            <a:r>
              <a:rPr lang="en-IN" sz="2200">
                <a:solidFill>
                  <a:srgbClr val="000000"/>
                </a:solidFill>
                <a:latin typeface="Times New Roman"/>
                <a:ea typeface="Times New Roman"/>
                <a:cs typeface="Times New Roman"/>
                <a:sym typeface="Times New Roman"/>
              </a:rPr>
              <a:t>E Mecintosh, et al., </a:t>
            </a:r>
            <a:endParaRPr sz="22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n-IN" sz="2200">
                <a:solidFill>
                  <a:srgbClr val="333333"/>
                </a:solidFill>
                <a:highlight>
                  <a:srgbClr val="FFFFFF"/>
                </a:highlight>
                <a:latin typeface="Times New Roman"/>
                <a:ea typeface="Times New Roman"/>
                <a:cs typeface="Times New Roman"/>
                <a:sym typeface="Times New Roman"/>
              </a:rPr>
              <a:t>   - constantly changing technology</a:t>
            </a:r>
            <a:endParaRPr sz="2200">
              <a:solidFill>
                <a:srgbClr val="333333"/>
              </a:solidFill>
              <a:highlight>
                <a:srgbClr val="FFFFFF"/>
              </a:highlight>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n-IN" sz="2200">
                <a:solidFill>
                  <a:srgbClr val="333333"/>
                </a:solidFill>
                <a:highlight>
                  <a:srgbClr val="FFFFFF"/>
                </a:highlight>
                <a:latin typeface="Times New Roman"/>
                <a:ea typeface="Times New Roman"/>
                <a:cs typeface="Times New Roman"/>
                <a:sym typeface="Times New Roman"/>
              </a:rPr>
              <a:t>   -lack of appropriate study design to manage the frequently inadequate sample sizes</a:t>
            </a:r>
            <a:endParaRPr sz="2200">
              <a:solidFill>
                <a:srgbClr val="333333"/>
              </a:solidFill>
              <a:highlight>
                <a:srgbClr val="FFFFFF"/>
              </a:highlight>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n-IN" sz="2200">
                <a:solidFill>
                  <a:srgbClr val="333333"/>
                </a:solidFill>
                <a:highlight>
                  <a:srgbClr val="FFFFFF"/>
                </a:highlight>
                <a:latin typeface="Times New Roman"/>
                <a:ea typeface="Times New Roman"/>
                <a:cs typeface="Times New Roman"/>
                <a:sym typeface="Times New Roman"/>
              </a:rPr>
              <a:t>   - inappropriateness of the conventional techniques of economic evaluation;</a:t>
            </a:r>
            <a:endParaRPr sz="2200">
              <a:solidFill>
                <a:srgbClr val="333333"/>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IN" sz="2200">
                <a:solidFill>
                  <a:srgbClr val="333333"/>
                </a:solidFill>
                <a:highlight>
                  <a:srgbClr val="FFFFFF"/>
                </a:highlight>
                <a:latin typeface="Times New Roman"/>
                <a:ea typeface="Times New Roman"/>
                <a:cs typeface="Times New Roman"/>
                <a:sym typeface="Times New Roman"/>
              </a:rPr>
              <a:t>         - valuation of health and non-health outcomes.</a:t>
            </a:r>
            <a:endParaRPr sz="2200">
              <a:solidFill>
                <a:srgbClr val="000000"/>
              </a:solidFill>
              <a:latin typeface="Times New Roman"/>
              <a:ea typeface="Times New Roman"/>
              <a:cs typeface="Times New Roman"/>
              <a:sym typeface="Times New Roman"/>
            </a:endParaRPr>
          </a:p>
          <a:p>
            <a:pPr indent="-368300" lvl="0" marL="457200" rtl="0" algn="l">
              <a:lnSpc>
                <a:spcPct val="100000"/>
              </a:lnSpc>
              <a:spcBef>
                <a:spcPts val="0"/>
              </a:spcBef>
              <a:spcAft>
                <a:spcPts val="0"/>
              </a:spcAft>
              <a:buClr>
                <a:srgbClr val="333333"/>
              </a:buClr>
              <a:buSzPts val="2200"/>
              <a:buFont typeface="Georgia"/>
              <a:buChar char="❏"/>
            </a:pPr>
            <a:r>
              <a:rPr lang="en-IN" sz="2200">
                <a:solidFill>
                  <a:srgbClr val="000000"/>
                </a:solidFill>
                <a:latin typeface="Times New Roman"/>
                <a:ea typeface="Times New Roman"/>
                <a:cs typeface="Times New Roman"/>
                <a:sym typeface="Times New Roman"/>
              </a:rPr>
              <a:t>Pavlovic I. et al., </a:t>
            </a:r>
            <a:r>
              <a:rPr lang="en-IN" sz="2200">
                <a:solidFill>
                  <a:srgbClr val="212121"/>
                </a:solidFill>
                <a:highlight>
                  <a:srgbClr val="FFFFFF"/>
                </a:highlight>
                <a:latin typeface="Times New Roman"/>
                <a:ea typeface="Times New Roman"/>
                <a:cs typeface="Times New Roman"/>
                <a:sym typeface="Times New Roman"/>
              </a:rPr>
              <a:t> Electronic Data Collection process may bring from 49% to 62% of savings when compared to Paper based Data Collection process</a:t>
            </a:r>
            <a:endParaRPr sz="22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2200">
              <a:solidFill>
                <a:srgbClr val="333333"/>
              </a:solidFill>
              <a:highlight>
                <a:srgbClr val="FCFCFC"/>
              </a:highlight>
              <a:latin typeface="Times New Roman"/>
              <a:ea typeface="Times New Roman"/>
              <a:cs typeface="Times New Roman"/>
              <a:sym typeface="Times New Roman"/>
            </a:endParaRPr>
          </a:p>
          <a:p>
            <a:pPr indent="-50800" lvl="0" marL="228600" rtl="0" algn="l">
              <a:lnSpc>
                <a:spcPct val="90000"/>
              </a:lnSpc>
              <a:spcBef>
                <a:spcPts val="0"/>
              </a:spcBef>
              <a:spcAft>
                <a:spcPts val="0"/>
              </a:spcAft>
              <a:buClr>
                <a:schemeClr val="dk1"/>
              </a:buClr>
              <a:buSzPts val="2800"/>
              <a:buNone/>
            </a:pPr>
            <a:r>
              <a:t/>
            </a:r>
            <a:endParaRPr sz="2200">
              <a:latin typeface="Times New Roman"/>
              <a:ea typeface="Times New Roman"/>
              <a:cs typeface="Times New Roman"/>
              <a:sym typeface="Times New Roman"/>
            </a:endParaRPr>
          </a:p>
        </p:txBody>
      </p:sp>
      <p:sp>
        <p:nvSpPr>
          <p:cNvPr id="189" name="Google Shape;18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190" name="Google Shape;19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pic>
        <p:nvPicPr>
          <p:cNvPr id="191" name="Google Shape;191;p12"/>
          <p:cNvPicPr preferRelativeResize="0"/>
          <p:nvPr/>
        </p:nvPicPr>
        <p:blipFill rotWithShape="1">
          <a:blip r:embed="rId3">
            <a:alphaModFix/>
          </a:blip>
          <a:srcRect b="0" l="0" r="0" t="0"/>
          <a:stretch/>
        </p:blipFill>
        <p:spPr>
          <a:xfrm>
            <a:off x="0" y="-23484"/>
            <a:ext cx="2695903" cy="12689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IN"/>
              <a:t>Limitations of the Study</a:t>
            </a:r>
            <a:endParaRPr/>
          </a:p>
        </p:txBody>
      </p:sp>
      <p:sp>
        <p:nvSpPr>
          <p:cNvPr id="197" name="Google Shape;197;p13"/>
          <p:cNvSpPr txBox="1"/>
          <p:nvPr>
            <p:ph idx="1" type="body"/>
          </p:nvPr>
        </p:nvSpPr>
        <p:spPr>
          <a:xfrm>
            <a:off x="838200" y="1514625"/>
            <a:ext cx="109464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SzPts val="2400"/>
              <a:buChar char="➢"/>
            </a:pPr>
            <a:r>
              <a:rPr lang="en-IN" sz="2400">
                <a:solidFill>
                  <a:srgbClr val="202020"/>
                </a:solidFill>
                <a:highlight>
                  <a:srgbClr val="FFFFFF"/>
                </a:highlight>
                <a:latin typeface="Times New Roman"/>
                <a:ea typeface="Times New Roman"/>
                <a:cs typeface="Times New Roman"/>
                <a:sym typeface="Times New Roman"/>
              </a:rPr>
              <a:t>the number and diversity of studies available for review limited the scope for synthesis</a:t>
            </a:r>
            <a:endParaRPr sz="2400">
              <a:solidFill>
                <a:srgbClr val="202020"/>
              </a:solidFill>
              <a:highlight>
                <a:srgbClr val="FFFFFF"/>
              </a:highlight>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202020"/>
              </a:buClr>
              <a:buSzPts val="2400"/>
              <a:buFont typeface="Times New Roman"/>
              <a:buChar char="➢"/>
            </a:pPr>
            <a:r>
              <a:rPr lang="en-IN" sz="2400">
                <a:solidFill>
                  <a:srgbClr val="202020"/>
                </a:solidFill>
                <a:highlight>
                  <a:srgbClr val="FFFFFF"/>
                </a:highlight>
                <a:latin typeface="Times New Roman"/>
                <a:ea typeface="Times New Roman"/>
                <a:cs typeface="Times New Roman"/>
                <a:sym typeface="Times New Roman"/>
              </a:rPr>
              <a:t>As per exclusion criteria,  some potentially useful data may have been omitted, although we note that the outcomes of such excluded studies were never at particular odds with our main outcomes.</a:t>
            </a:r>
            <a:endParaRPr sz="2400">
              <a:solidFill>
                <a:srgbClr val="202020"/>
              </a:solidFill>
              <a:highlight>
                <a:srgbClr val="FFFFFF"/>
              </a:highlight>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202020"/>
              </a:buClr>
              <a:buSzPts val="2400"/>
              <a:buFont typeface="Times New Roman"/>
              <a:buChar char="➢"/>
            </a:pPr>
            <a:r>
              <a:rPr lang="en-IN" sz="2400">
                <a:solidFill>
                  <a:srgbClr val="202020"/>
                </a:solidFill>
                <a:highlight>
                  <a:srgbClr val="FFFFFF"/>
                </a:highlight>
                <a:latin typeface="Times New Roman"/>
                <a:ea typeface="Times New Roman"/>
                <a:cs typeface="Times New Roman"/>
                <a:sym typeface="Times New Roman"/>
              </a:rPr>
              <a:t>Among the included studies, concern about the relevance of some results persists. </a:t>
            </a:r>
            <a:endParaRPr sz="2400">
              <a:solidFill>
                <a:srgbClr val="202020"/>
              </a:solidFill>
              <a:highlight>
                <a:srgbClr val="FFFFFF"/>
              </a:highlight>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202020"/>
              </a:buClr>
              <a:buSzPts val="2400"/>
              <a:buFont typeface="Times New Roman"/>
              <a:buChar char="➢"/>
            </a:pPr>
            <a:r>
              <a:rPr lang="en-IN" sz="2400">
                <a:solidFill>
                  <a:srgbClr val="202020"/>
                </a:solidFill>
                <a:highlight>
                  <a:srgbClr val="FFFFFF"/>
                </a:highlight>
                <a:latin typeface="Times New Roman"/>
                <a:ea typeface="Times New Roman"/>
                <a:cs typeface="Times New Roman"/>
                <a:sym typeface="Times New Roman"/>
              </a:rPr>
              <a:t>Additional limitations that impact on our ability to draw rigorous conclusions include the extent of reliance on self-reported outcomes and a lack of recent data for some outcomes. </a:t>
            </a:r>
            <a:endParaRPr sz="2400">
              <a:solidFill>
                <a:srgbClr val="202020"/>
              </a:solidFill>
              <a:highlight>
                <a:srgbClr val="FFFFFF"/>
              </a:highlight>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202020"/>
              </a:buClr>
              <a:buSzPts val="2400"/>
              <a:buFont typeface="Times New Roman"/>
              <a:buChar char="➢"/>
            </a:pPr>
            <a:r>
              <a:rPr lang="en-IN" sz="2400">
                <a:solidFill>
                  <a:srgbClr val="202020"/>
                </a:solidFill>
                <a:highlight>
                  <a:srgbClr val="FFFFFF"/>
                </a:highlight>
                <a:latin typeface="Times New Roman"/>
                <a:ea typeface="Times New Roman"/>
                <a:cs typeface="Times New Roman"/>
                <a:sym typeface="Times New Roman"/>
              </a:rPr>
              <a:t>Further limitations linked to our own methodology included the possible limited generalizability of some of the included studies.</a:t>
            </a:r>
            <a:endParaRPr sz="2400">
              <a:solidFill>
                <a:srgbClr val="212121"/>
              </a:solidFill>
              <a:highlight>
                <a:srgbClr val="FFFF00"/>
              </a:highlight>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400">
              <a:solidFill>
                <a:srgbClr val="202020"/>
              </a:solidFill>
              <a:highlight>
                <a:srgbClr val="FFFFFF"/>
              </a:highlight>
              <a:latin typeface="Times New Roman"/>
              <a:ea typeface="Times New Roman"/>
              <a:cs typeface="Times New Roman"/>
              <a:sym typeface="Times New Roman"/>
            </a:endParaRPr>
          </a:p>
        </p:txBody>
      </p:sp>
      <p:sp>
        <p:nvSpPr>
          <p:cNvPr id="198" name="Google Shape;19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sp>
        <p:nvSpPr>
          <p:cNvPr id="199" name="Google Shape;19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200" name="Google Shape;200;p13"/>
          <p:cNvPicPr preferRelativeResize="0"/>
          <p:nvPr/>
        </p:nvPicPr>
        <p:blipFill rotWithShape="1">
          <a:blip r:embed="rId3">
            <a:alphaModFix/>
          </a:blip>
          <a:srcRect b="0" l="0" r="0" t="0"/>
          <a:stretch/>
        </p:blipFill>
        <p:spPr>
          <a:xfrm>
            <a:off x="0" y="-23484"/>
            <a:ext cx="2695903" cy="12689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ph type="title"/>
          </p:nvPr>
        </p:nvSpPr>
        <p:spPr>
          <a:xfrm>
            <a:off x="952775" y="-1095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IN"/>
              <a:t>Conclusion</a:t>
            </a:r>
            <a:endParaRPr/>
          </a:p>
        </p:txBody>
      </p:sp>
      <p:sp>
        <p:nvSpPr>
          <p:cNvPr id="206" name="Google Shape;206;p14"/>
          <p:cNvSpPr txBox="1"/>
          <p:nvPr>
            <p:ph idx="1" type="body"/>
          </p:nvPr>
        </p:nvSpPr>
        <p:spPr>
          <a:xfrm>
            <a:off x="952775" y="1488550"/>
            <a:ext cx="10515600" cy="402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None/>
            </a:pPr>
            <a:r>
              <a:rPr b="1" lang="en-IN" sz="1700">
                <a:latin typeface="Times New Roman"/>
                <a:ea typeface="Times New Roman"/>
                <a:cs typeface="Times New Roman"/>
                <a:sym typeface="Times New Roman"/>
              </a:rPr>
              <a:t>Use of telehealth has increased rapidly during the COVID-19 pandemic as health providers started using telemedicine (video calls, telecalls for addressing health issues..) where as using the telemedicine services during pre pandemic was not at all well accepted and economically viable.  </a:t>
            </a:r>
            <a:endParaRPr b="1" sz="17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None/>
            </a:pPr>
            <a:r>
              <a:rPr lang="en-IN" sz="1800">
                <a:latin typeface="Times New Roman"/>
                <a:ea typeface="Times New Roman"/>
                <a:cs typeface="Times New Roman"/>
                <a:sym typeface="Times New Roman"/>
              </a:rPr>
              <a:t>To conclude; </a:t>
            </a:r>
            <a:r>
              <a:rPr lang="en-IN" sz="1800">
                <a:latin typeface="Times New Roman"/>
                <a:ea typeface="Times New Roman"/>
                <a:cs typeface="Times New Roman"/>
                <a:sym typeface="Times New Roman"/>
              </a:rPr>
              <a:t>in </a:t>
            </a:r>
            <a:r>
              <a:rPr lang="en-IN" sz="1800">
                <a:latin typeface="Times New Roman"/>
                <a:ea typeface="Times New Roman"/>
                <a:cs typeface="Times New Roman"/>
                <a:sym typeface="Times New Roman"/>
              </a:rPr>
              <a:t>order to meet the cost to benefit ratio of telemedicine applications in OPEX; focus should be:</a:t>
            </a:r>
            <a:endParaRPr sz="18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336550" lvl="0" marL="457200" rtl="0" algn="l">
              <a:lnSpc>
                <a:spcPct val="115000"/>
              </a:lnSpc>
              <a:spcBef>
                <a:spcPts val="0"/>
              </a:spcBef>
              <a:spcAft>
                <a:spcPts val="0"/>
              </a:spcAft>
              <a:buSzPts val="1700"/>
              <a:buChar char="❏"/>
            </a:pPr>
            <a:r>
              <a:rPr lang="en-IN" sz="1700">
                <a:latin typeface="Times New Roman"/>
                <a:ea typeface="Times New Roman"/>
                <a:cs typeface="Times New Roman"/>
                <a:sym typeface="Times New Roman"/>
              </a:rPr>
              <a:t> </a:t>
            </a:r>
            <a:r>
              <a:rPr b="1" lang="en-IN" sz="1500">
                <a:latin typeface="Times New Roman"/>
                <a:ea typeface="Times New Roman"/>
                <a:cs typeface="Times New Roman"/>
                <a:sym typeface="Times New Roman"/>
              </a:rPr>
              <a:t>E health, telemedicine adoption: </a:t>
            </a:r>
            <a:r>
              <a:rPr lang="en-IN" sz="1500">
                <a:solidFill>
                  <a:srgbClr val="212121"/>
                </a:solidFill>
                <a:highlight>
                  <a:srgbClr val="FFFFFF"/>
                </a:highlight>
                <a:latin typeface="Times New Roman"/>
                <a:ea typeface="Times New Roman"/>
                <a:cs typeface="Times New Roman"/>
                <a:sym typeface="Times New Roman"/>
              </a:rPr>
              <a:t>Telemedicine measures can help diabetic patients improve glycemic control, improve survival and hospital readmissions due to chronic heart failure, help patients manage pain and increase physical activity, improve mental health, food preferences, and dietary habits, and minimize flare ups linked with respiratory diseases like asthm</a:t>
            </a:r>
            <a:r>
              <a:rPr lang="en-IN" sz="1500">
                <a:solidFill>
                  <a:srgbClr val="212121"/>
                </a:solidFill>
                <a:highlight>
                  <a:srgbClr val="FFFFFF"/>
                </a:highlight>
                <a:latin typeface="Times New Roman"/>
                <a:ea typeface="Times New Roman"/>
                <a:cs typeface="Times New Roman"/>
                <a:sym typeface="Times New Roman"/>
              </a:rPr>
              <a:t>a</a:t>
            </a:r>
            <a:endParaRPr b="1" sz="1500">
              <a:latin typeface="Times New Roman"/>
              <a:ea typeface="Times New Roman"/>
              <a:cs typeface="Times New Roman"/>
              <a:sym typeface="Times New Roman"/>
            </a:endParaRPr>
          </a:p>
          <a:p>
            <a:pPr indent="-323850" lvl="0" marL="457200" rtl="0" algn="l">
              <a:lnSpc>
                <a:spcPct val="115000"/>
              </a:lnSpc>
              <a:spcBef>
                <a:spcPts val="0"/>
              </a:spcBef>
              <a:spcAft>
                <a:spcPts val="0"/>
              </a:spcAft>
              <a:buSzPts val="1500"/>
              <a:buFont typeface="Times New Roman"/>
              <a:buChar char="❏"/>
            </a:pPr>
            <a:r>
              <a:rPr b="1" lang="en-IN" sz="1500">
                <a:latin typeface="Times New Roman"/>
                <a:ea typeface="Times New Roman"/>
                <a:cs typeface="Times New Roman"/>
                <a:sym typeface="Times New Roman"/>
              </a:rPr>
              <a:t>Adoption of </a:t>
            </a:r>
            <a:r>
              <a:rPr lang="en-IN" sz="1500">
                <a:latin typeface="Times New Roman"/>
                <a:ea typeface="Times New Roman"/>
                <a:cs typeface="Times New Roman"/>
                <a:sym typeface="Times New Roman"/>
              </a:rPr>
              <a:t>CDSS, CPOE, FHIR,.... &amp; so, to ease the health services along with maintaining interoperability.</a:t>
            </a:r>
            <a:endParaRPr sz="1500">
              <a:latin typeface="Times New Roman"/>
              <a:ea typeface="Times New Roman"/>
              <a:cs typeface="Times New Roman"/>
              <a:sym typeface="Times New Roman"/>
            </a:endParaRPr>
          </a:p>
          <a:p>
            <a:pPr indent="-323850" lvl="0" marL="457200" rtl="0" algn="l">
              <a:lnSpc>
                <a:spcPct val="115000"/>
              </a:lnSpc>
              <a:spcBef>
                <a:spcPts val="0"/>
              </a:spcBef>
              <a:spcAft>
                <a:spcPts val="0"/>
              </a:spcAft>
              <a:buSzPts val="1500"/>
              <a:buFont typeface="Times New Roman"/>
              <a:buChar char="❏"/>
            </a:pPr>
            <a:r>
              <a:rPr b="1" lang="en-IN" sz="1500">
                <a:latin typeface="Times New Roman"/>
                <a:ea typeface="Times New Roman"/>
                <a:cs typeface="Times New Roman"/>
                <a:sym typeface="Times New Roman"/>
              </a:rPr>
              <a:t>Communication and Management should use cutting edge technologies to make it a quality and self sustaining model.</a:t>
            </a:r>
            <a:endParaRPr b="1" sz="1500">
              <a:latin typeface="Times New Roman"/>
              <a:ea typeface="Times New Roman"/>
              <a:cs typeface="Times New Roman"/>
              <a:sym typeface="Times New Roman"/>
            </a:endParaRPr>
          </a:p>
          <a:p>
            <a:pPr indent="-323850" lvl="0" marL="457200" rtl="0" algn="l">
              <a:lnSpc>
                <a:spcPct val="115000"/>
              </a:lnSpc>
              <a:spcBef>
                <a:spcPts val="0"/>
              </a:spcBef>
              <a:spcAft>
                <a:spcPts val="0"/>
              </a:spcAft>
              <a:buSzPts val="1500"/>
              <a:buFont typeface="Times New Roman"/>
              <a:buChar char="❏"/>
            </a:pPr>
            <a:r>
              <a:rPr b="1" lang="en-IN" sz="1500">
                <a:latin typeface="Times New Roman"/>
                <a:ea typeface="Times New Roman"/>
                <a:cs typeface="Times New Roman"/>
                <a:sym typeface="Times New Roman"/>
              </a:rPr>
              <a:t>Ambulance services laced with telemedicine and consultation equipment </a:t>
            </a:r>
            <a:r>
              <a:rPr lang="en-IN" sz="1500">
                <a:latin typeface="Times New Roman"/>
                <a:ea typeface="Times New Roman"/>
                <a:cs typeface="Times New Roman"/>
                <a:sym typeface="Times New Roman"/>
              </a:rPr>
              <a:t>may prove to be pivotal in addressing the issues.</a:t>
            </a:r>
            <a:endParaRPr b="1" sz="1500">
              <a:latin typeface="Times New Roman"/>
              <a:ea typeface="Times New Roman"/>
              <a:cs typeface="Times New Roman"/>
              <a:sym typeface="Times New Roman"/>
            </a:endParaRPr>
          </a:p>
          <a:p>
            <a:pPr indent="-323850" lvl="0" marL="457200" rtl="0" algn="l">
              <a:lnSpc>
                <a:spcPct val="115000"/>
              </a:lnSpc>
              <a:spcBef>
                <a:spcPts val="0"/>
              </a:spcBef>
              <a:spcAft>
                <a:spcPts val="0"/>
              </a:spcAft>
              <a:buSzPts val="1500"/>
              <a:buFont typeface="Times New Roman"/>
              <a:buChar char="❏"/>
            </a:pPr>
            <a:r>
              <a:rPr lang="en-IN" sz="1500">
                <a:latin typeface="Times New Roman"/>
                <a:ea typeface="Times New Roman"/>
                <a:cs typeface="Times New Roman"/>
                <a:sym typeface="Times New Roman"/>
              </a:rPr>
              <a:t>Practicing </a:t>
            </a:r>
            <a:r>
              <a:rPr b="1" lang="en-IN" sz="1500">
                <a:latin typeface="Times New Roman"/>
                <a:ea typeface="Times New Roman"/>
                <a:cs typeface="Times New Roman"/>
                <a:sym typeface="Times New Roman"/>
              </a:rPr>
              <a:t>Behavior Change Communication </a:t>
            </a:r>
            <a:r>
              <a:rPr lang="en-IN" sz="1500">
                <a:latin typeface="Times New Roman"/>
                <a:ea typeface="Times New Roman"/>
                <a:cs typeface="Times New Roman"/>
                <a:sym typeface="Times New Roman"/>
              </a:rPr>
              <a:t>as a component of telemedicine for penetrating deep to the unreachable </a:t>
            </a:r>
            <a:endParaRPr sz="1500">
              <a:latin typeface="Times New Roman"/>
              <a:ea typeface="Times New Roman"/>
              <a:cs typeface="Times New Roman"/>
              <a:sym typeface="Times New Roman"/>
            </a:endParaRPr>
          </a:p>
          <a:p>
            <a:pPr indent="-323850" lvl="0" marL="457200" rtl="0" algn="l">
              <a:lnSpc>
                <a:spcPct val="115000"/>
              </a:lnSpc>
              <a:spcBef>
                <a:spcPts val="0"/>
              </a:spcBef>
              <a:spcAft>
                <a:spcPts val="0"/>
              </a:spcAft>
              <a:buSzPts val="1500"/>
              <a:buFont typeface="Times New Roman"/>
              <a:buChar char="❏"/>
            </a:pPr>
            <a:r>
              <a:rPr lang="en-IN" sz="1500">
                <a:latin typeface="Times New Roman"/>
                <a:ea typeface="Times New Roman"/>
                <a:cs typeface="Times New Roman"/>
                <a:sym typeface="Times New Roman"/>
              </a:rPr>
              <a:t>Accordingly, capacity building and training focusing on digital health should be started.</a:t>
            </a:r>
            <a:endParaRPr sz="1500">
              <a:latin typeface="Times New Roman"/>
              <a:ea typeface="Times New Roman"/>
              <a:cs typeface="Times New Roman"/>
              <a:sym typeface="Times New Roman"/>
            </a:endParaRPr>
          </a:p>
          <a:p>
            <a:pPr indent="-323850" lvl="0" marL="457200" rtl="0" algn="l">
              <a:lnSpc>
                <a:spcPct val="115000"/>
              </a:lnSpc>
              <a:spcBef>
                <a:spcPts val="0"/>
              </a:spcBef>
              <a:spcAft>
                <a:spcPts val="0"/>
              </a:spcAft>
              <a:buSzPts val="1500"/>
              <a:buFont typeface="Times New Roman"/>
              <a:buChar char="❏"/>
            </a:pPr>
            <a:r>
              <a:rPr lang="en-IN" sz="1500">
                <a:latin typeface="Times New Roman"/>
                <a:ea typeface="Times New Roman"/>
                <a:cs typeface="Times New Roman"/>
                <a:sym typeface="Times New Roman"/>
              </a:rPr>
              <a:t>Using telemedicine applications in micromanaging and strategic planning of community health programs addressing: Endemic TB, Filariasis, Dengue, Chicken guinea, NCDs …</a:t>
            </a:r>
            <a:endParaRPr b="1" sz="15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700">
              <a:latin typeface="Times New Roman"/>
              <a:ea typeface="Times New Roman"/>
              <a:cs typeface="Times New Roman"/>
              <a:sym typeface="Times New Roman"/>
            </a:endParaRPr>
          </a:p>
        </p:txBody>
      </p:sp>
      <p:sp>
        <p:nvSpPr>
          <p:cNvPr id="207" name="Google Shape;20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208" name="Google Shape;20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pic>
        <p:nvPicPr>
          <p:cNvPr id="209" name="Google Shape;209;p14"/>
          <p:cNvPicPr preferRelativeResize="0"/>
          <p:nvPr/>
        </p:nvPicPr>
        <p:blipFill rotWithShape="1">
          <a:blip r:embed="rId3">
            <a:alphaModFix/>
          </a:blip>
          <a:srcRect b="0" l="0" r="0" t="0"/>
          <a:stretch/>
        </p:blipFill>
        <p:spPr>
          <a:xfrm>
            <a:off x="0" y="-109537"/>
            <a:ext cx="2695903" cy="12689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5"/>
          <p:cNvSpPr txBox="1"/>
          <p:nvPr>
            <p:ph type="title"/>
          </p:nvPr>
        </p:nvSpPr>
        <p:spPr>
          <a:xfrm>
            <a:off x="838200" y="107900"/>
            <a:ext cx="10515600" cy="1005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IN"/>
              <a:t>References </a:t>
            </a:r>
            <a:endParaRPr/>
          </a:p>
        </p:txBody>
      </p:sp>
      <p:sp>
        <p:nvSpPr>
          <p:cNvPr id="215" name="Google Shape;215;p15"/>
          <p:cNvSpPr txBox="1"/>
          <p:nvPr>
            <p:ph idx="1" type="body"/>
          </p:nvPr>
        </p:nvSpPr>
        <p:spPr>
          <a:xfrm>
            <a:off x="838200" y="1112902"/>
            <a:ext cx="10515600" cy="50640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605"/>
              <a:buNone/>
            </a:pPr>
            <a:r>
              <a:t/>
            </a:r>
            <a:endParaRPr b="1" sz="952">
              <a:solidFill>
                <a:srgbClr val="365F91"/>
              </a:solidFill>
              <a:latin typeface="Times New Roman"/>
              <a:ea typeface="Times New Roman"/>
              <a:cs typeface="Times New Roman"/>
              <a:sym typeface="Times New Roman"/>
            </a:endParaRPr>
          </a:p>
          <a:p>
            <a:pPr indent="-273367" lvl="0" marL="914400" rtl="0" algn="l">
              <a:lnSpc>
                <a:spcPct val="95000"/>
              </a:lnSpc>
              <a:spcBef>
                <a:spcPts val="0"/>
              </a:spcBef>
              <a:spcAft>
                <a:spcPts val="0"/>
              </a:spcAft>
              <a:buClr>
                <a:srgbClr val="2A2A2A"/>
              </a:buClr>
              <a:buSzPts val="705"/>
              <a:buFont typeface="Times New Roman"/>
              <a:buAutoNum type="arabicPeriod"/>
            </a:pPr>
            <a:r>
              <a:rPr lang="en-IN" sz="705">
                <a:solidFill>
                  <a:srgbClr val="2A2A2A"/>
                </a:solidFill>
                <a:highlight>
                  <a:srgbClr val="FFFFFF"/>
                </a:highlight>
                <a:latin typeface="Times New Roman"/>
                <a:ea typeface="Times New Roman"/>
                <a:cs typeface="Times New Roman"/>
                <a:sym typeface="Times New Roman"/>
              </a:rPr>
              <a:t>Eze ND, Mateus C, Cravo Oliveira Hashiguchi T. </a:t>
            </a:r>
            <a:r>
              <a:rPr lang="en-IN" sz="705">
                <a:solidFill>
                  <a:srgbClr val="2A2A2A"/>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Telemedicine in the OECD: An umbrella review of clinical and cost-effectiveness, patient experience and implementation.</a:t>
            </a:r>
            <a:r>
              <a:rPr lang="en-IN" sz="705">
                <a:solidFill>
                  <a:srgbClr val="2A2A2A"/>
                </a:solidFill>
                <a:highlight>
                  <a:srgbClr val="FFFFFF"/>
                </a:highlight>
                <a:latin typeface="Times New Roman"/>
                <a:ea typeface="Times New Roman"/>
                <a:cs typeface="Times New Roman"/>
                <a:sym typeface="Times New Roman"/>
              </a:rPr>
              <a:t> PLoS One. 2020 Aug 13;15(8):e0237585. doi: 10.1371/journal.pone.0237585. eCollection 2020. PMID: 32790752 Free PMC article. Review.) </a:t>
            </a:r>
            <a:r>
              <a:rPr lang="en-IN" sz="705" u="sng">
                <a:solidFill>
                  <a:srgbClr val="1155CC"/>
                </a:solidFill>
                <a:highlight>
                  <a:srgbClr val="FFFFFF"/>
                </a:highlight>
                <a:latin typeface="Times New Roman"/>
                <a:ea typeface="Times New Roman"/>
                <a:cs typeface="Times New Roman"/>
                <a:sym typeface="Times New Roman"/>
                <a:hlinkClick r:id="rId4">
                  <a:extLst>
                    <a:ext uri="{A12FA001-AC4F-418D-AE19-62706E023703}">
                      <ahyp:hlinkClr val="tx"/>
                    </a:ext>
                  </a:extLst>
                </a:hlinkClick>
              </a:rPr>
              <a:t>https://pubmed.ncbi.nlm.nih.gov/32790752/</a:t>
            </a:r>
            <a:r>
              <a:rPr lang="en-IN" sz="705">
                <a:solidFill>
                  <a:srgbClr val="2A2A2A"/>
                </a:solidFill>
                <a:highlight>
                  <a:srgbClr val="FFFFFF"/>
                </a:highlight>
                <a:latin typeface="Times New Roman"/>
                <a:ea typeface="Times New Roman"/>
                <a:cs typeface="Times New Roman"/>
                <a:sym typeface="Times New Roman"/>
              </a:rPr>
              <a:t> </a:t>
            </a:r>
            <a:endParaRPr sz="650">
              <a:solidFill>
                <a:srgbClr val="2A2A2A"/>
              </a:solidFill>
              <a:latin typeface="Times New Roman"/>
              <a:ea typeface="Times New Roman"/>
              <a:cs typeface="Times New Roman"/>
              <a:sym typeface="Times New Roman"/>
            </a:endParaRPr>
          </a:p>
          <a:p>
            <a:pPr indent="-273367" lvl="0" marL="914400" rtl="0" algn="l">
              <a:lnSpc>
                <a:spcPct val="95000"/>
              </a:lnSpc>
              <a:spcBef>
                <a:spcPts val="0"/>
              </a:spcBef>
              <a:spcAft>
                <a:spcPts val="0"/>
              </a:spcAft>
              <a:buClr>
                <a:srgbClr val="2A2A2A"/>
              </a:buClr>
              <a:buSzPts val="705"/>
              <a:buFont typeface="Times New Roman"/>
              <a:buAutoNum type="arabicPeriod"/>
            </a:pPr>
            <a:r>
              <a:rPr lang="en-IN" sz="650" u="sng">
                <a:solidFill>
                  <a:srgbClr val="1155CC"/>
                </a:solidFill>
                <a:highlight>
                  <a:srgbClr val="FFFFFF"/>
                </a:highlight>
                <a:latin typeface="Arial"/>
                <a:ea typeface="Arial"/>
                <a:cs typeface="Arial"/>
                <a:sym typeface="Arial"/>
                <a:hlinkClick r:id="rId5">
                  <a:extLst>
                    <a:ext uri="{A12FA001-AC4F-418D-AE19-62706E023703}">
                      <ahyp:hlinkClr val="tx"/>
                    </a:ext>
                  </a:extLst>
                </a:hlinkClick>
              </a:rPr>
              <a:t>https://www.researchgate.net/publication/320865962_A_Case_Study_of_the_Technology_Use_and_Information_Flow_at_a_Hospital-Driven_Telemedicine_Service</a:t>
            </a:r>
            <a:r>
              <a:rPr lang="en-IN" sz="650">
                <a:solidFill>
                  <a:srgbClr val="212121"/>
                </a:solidFill>
                <a:highlight>
                  <a:srgbClr val="FFFFFF"/>
                </a:highlight>
                <a:latin typeface="Arial"/>
                <a:ea typeface="Arial"/>
                <a:cs typeface="Arial"/>
                <a:sym typeface="Arial"/>
              </a:rPr>
              <a:t> </a:t>
            </a:r>
            <a:endParaRPr sz="705">
              <a:solidFill>
                <a:srgbClr val="2A2A2A"/>
              </a:solidFill>
              <a:latin typeface="Times New Roman"/>
              <a:ea typeface="Times New Roman"/>
              <a:cs typeface="Times New Roman"/>
              <a:sym typeface="Times New Roman"/>
            </a:endParaRPr>
          </a:p>
          <a:p>
            <a:pPr indent="-273367" lvl="0" marL="914400" rtl="0" algn="l">
              <a:lnSpc>
                <a:spcPct val="95000"/>
              </a:lnSpc>
              <a:spcBef>
                <a:spcPts val="0"/>
              </a:spcBef>
              <a:spcAft>
                <a:spcPts val="0"/>
              </a:spcAft>
              <a:buClr>
                <a:srgbClr val="212121"/>
              </a:buClr>
              <a:buSzPts val="705"/>
              <a:buFont typeface="Times New Roman"/>
              <a:buAutoNum type="arabicPeriod"/>
            </a:pPr>
            <a:r>
              <a:rPr lang="en-IN" sz="705">
                <a:highlight>
                  <a:srgbClr val="FFFFFF"/>
                </a:highlight>
                <a:latin typeface="Times New Roman"/>
                <a:ea typeface="Times New Roman"/>
                <a:cs typeface="Times New Roman"/>
                <a:sym typeface="Times New Roman"/>
              </a:rPr>
              <a:t>Holl F, Kircher J, Swoboda WJ, Schobel J. </a:t>
            </a:r>
            <a:r>
              <a:rPr lang="en-IN" sz="705">
                <a:highlight>
                  <a:srgbClr val="FFFFFF"/>
                </a:highlight>
                <a:uFill>
                  <a:noFill/>
                </a:uFill>
                <a:latin typeface="Times New Roman"/>
                <a:ea typeface="Times New Roman"/>
                <a:cs typeface="Times New Roman"/>
                <a:sym typeface="Times New Roman"/>
                <a:hlinkClick r:id="rId6"/>
              </a:rPr>
              <a:t>Methods Used to Evaluate mHealth Applications for Cardiovascular Disease: A Quasi-Systematic Scoping Review.</a:t>
            </a:r>
            <a:r>
              <a:rPr lang="en-IN" sz="705">
                <a:highlight>
                  <a:srgbClr val="FFFFFF"/>
                </a:highlight>
                <a:latin typeface="Times New Roman"/>
                <a:ea typeface="Times New Roman"/>
                <a:cs typeface="Times New Roman"/>
                <a:sym typeface="Times New Roman"/>
              </a:rPr>
              <a:t> Int J Environ Res Public Health. 2021 Nov 23;18(23):12315. doi: 10.3390/ijerph182312315. PMID: 34886039 Free PMC article. Review </a:t>
            </a:r>
            <a:r>
              <a:rPr lang="en-IN" sz="705" u="sng">
                <a:solidFill>
                  <a:srgbClr val="1155CC"/>
                </a:solidFill>
                <a:highlight>
                  <a:srgbClr val="FFFFFF"/>
                </a:highlight>
                <a:latin typeface="Times New Roman"/>
                <a:ea typeface="Times New Roman"/>
                <a:cs typeface="Times New Roman"/>
                <a:sym typeface="Times New Roman"/>
                <a:hlinkClick r:id="rId7">
                  <a:extLst>
                    <a:ext uri="{A12FA001-AC4F-418D-AE19-62706E023703}">
                      <ahyp:hlinkClr val="tx"/>
                    </a:ext>
                  </a:extLst>
                </a:hlinkClick>
              </a:rPr>
              <a:t>https://pubmed.ncbi.nlm.nih.gov/34886039/</a:t>
            </a:r>
            <a:r>
              <a:rPr lang="en-IN" sz="705">
                <a:solidFill>
                  <a:srgbClr val="4D8055"/>
                </a:solidFill>
                <a:highlight>
                  <a:srgbClr val="FFFFFF"/>
                </a:highlight>
                <a:latin typeface="Times New Roman"/>
                <a:ea typeface="Times New Roman"/>
                <a:cs typeface="Times New Roman"/>
                <a:sym typeface="Times New Roman"/>
              </a:rPr>
              <a:t> </a:t>
            </a:r>
            <a:endParaRPr sz="650">
              <a:solidFill>
                <a:srgbClr val="212121"/>
              </a:solidFill>
              <a:highlight>
                <a:srgbClr val="FFFFFF"/>
              </a:highlight>
              <a:latin typeface="Arial"/>
              <a:ea typeface="Arial"/>
              <a:cs typeface="Arial"/>
              <a:sym typeface="Arial"/>
            </a:endParaRPr>
          </a:p>
          <a:p>
            <a:pPr indent="-273367" lvl="0" marL="914400" rtl="0" algn="l">
              <a:lnSpc>
                <a:spcPct val="95000"/>
              </a:lnSpc>
              <a:spcBef>
                <a:spcPts val="0"/>
              </a:spcBef>
              <a:spcAft>
                <a:spcPts val="0"/>
              </a:spcAft>
              <a:buClr>
                <a:srgbClr val="212121"/>
              </a:buClr>
              <a:buSzPts val="705"/>
              <a:buFont typeface="Times New Roman"/>
              <a:buAutoNum type="arabicPeriod"/>
            </a:pPr>
            <a:r>
              <a:rPr lang="en-IN" sz="705">
                <a:highlight>
                  <a:srgbClr val="FFFFFF"/>
                </a:highlight>
                <a:latin typeface="Times New Roman"/>
                <a:ea typeface="Times New Roman"/>
                <a:cs typeface="Times New Roman"/>
                <a:sym typeface="Times New Roman"/>
              </a:rPr>
              <a:t>Vervoort D, Tam DY, Wijeysundera HC. </a:t>
            </a:r>
            <a:r>
              <a:rPr lang="en-IN" sz="705">
                <a:highlight>
                  <a:srgbClr val="FFFFFF"/>
                </a:highlight>
                <a:uFill>
                  <a:noFill/>
                </a:uFill>
                <a:latin typeface="Times New Roman"/>
                <a:ea typeface="Times New Roman"/>
                <a:cs typeface="Times New Roman"/>
                <a:sym typeface="Times New Roman"/>
                <a:hlinkClick r:id="rId8"/>
              </a:rPr>
              <a:t>Health Technology Assessment for Cardiovascular Digital Health Technologies and Artificial Intelligence: Why Is It Different?</a:t>
            </a:r>
            <a:r>
              <a:rPr lang="en-IN" sz="705">
                <a:highlight>
                  <a:srgbClr val="FFFFFF"/>
                </a:highlight>
                <a:latin typeface="Times New Roman"/>
                <a:ea typeface="Times New Roman"/>
                <a:cs typeface="Times New Roman"/>
                <a:sym typeface="Times New Roman"/>
              </a:rPr>
              <a:t> Can J Cardiol. 2022 Feb;38(2):259-266. doi: 10.1016/j.cjca.2021.08.015. Epub 2021 Aug 28. PMID: 34461229 Review. </a:t>
            </a:r>
            <a:r>
              <a:rPr lang="en-IN" sz="705" u="sng">
                <a:solidFill>
                  <a:srgbClr val="1155CC"/>
                </a:solidFill>
                <a:highlight>
                  <a:srgbClr val="FFFFFF"/>
                </a:highlight>
                <a:latin typeface="Times New Roman"/>
                <a:ea typeface="Times New Roman"/>
                <a:cs typeface="Times New Roman"/>
                <a:sym typeface="Times New Roman"/>
                <a:hlinkClick r:id="rId9">
                  <a:extLst>
                    <a:ext uri="{A12FA001-AC4F-418D-AE19-62706E023703}">
                      <ahyp:hlinkClr val="tx"/>
                    </a:ext>
                  </a:extLst>
                </a:hlinkClick>
              </a:rPr>
              <a:t>https://pubmed.ncbi.nlm.nih.gov/34461229/</a:t>
            </a:r>
            <a:r>
              <a:rPr lang="en-IN" sz="705">
                <a:solidFill>
                  <a:srgbClr val="4D8055"/>
                </a:solidFill>
                <a:highlight>
                  <a:srgbClr val="FFFFFF"/>
                </a:highlight>
                <a:latin typeface="Times New Roman"/>
                <a:ea typeface="Times New Roman"/>
                <a:cs typeface="Times New Roman"/>
                <a:sym typeface="Times New Roman"/>
              </a:rPr>
              <a:t> </a:t>
            </a:r>
            <a:endParaRPr sz="595">
              <a:solidFill>
                <a:srgbClr val="212121"/>
              </a:solidFill>
              <a:highlight>
                <a:srgbClr val="FFFFFF"/>
              </a:highlight>
              <a:latin typeface="Times New Roman"/>
              <a:ea typeface="Times New Roman"/>
              <a:cs typeface="Times New Roman"/>
              <a:sym typeface="Times New Roman"/>
            </a:endParaRPr>
          </a:p>
          <a:p>
            <a:pPr indent="-273367" lvl="0" marL="914400" rtl="0" algn="l">
              <a:lnSpc>
                <a:spcPct val="95000"/>
              </a:lnSpc>
              <a:spcBef>
                <a:spcPts val="0"/>
              </a:spcBef>
              <a:spcAft>
                <a:spcPts val="0"/>
              </a:spcAft>
              <a:buClr>
                <a:srgbClr val="212121"/>
              </a:buClr>
              <a:buSzPts val="705"/>
              <a:buFont typeface="Times New Roman"/>
              <a:buAutoNum type="arabicPeriod"/>
            </a:pPr>
            <a:r>
              <a:rPr lang="en-IN" sz="705">
                <a:solidFill>
                  <a:srgbClr val="212121"/>
                </a:solidFill>
                <a:highlight>
                  <a:srgbClr val="FFFFFF"/>
                </a:highlight>
                <a:latin typeface="Times New Roman"/>
                <a:ea typeface="Times New Roman"/>
                <a:cs typeface="Times New Roman"/>
                <a:sym typeface="Times New Roman"/>
              </a:rPr>
              <a:t>Maddison R., Pfaeffli L., Whittaker R., Stewart R., Kerr A., Jiang Y., Kira G., Leung W., Dalleck L., Carter K., et al. A mobile phone intervention increases physical activity in people with cardiovascular disease: Results from the HEART randomized controlled trial. </a:t>
            </a:r>
            <a:r>
              <a:rPr i="1" lang="en-IN" sz="705">
                <a:solidFill>
                  <a:srgbClr val="212121"/>
                </a:solidFill>
                <a:highlight>
                  <a:srgbClr val="FFFFFF"/>
                </a:highlight>
                <a:latin typeface="Times New Roman"/>
                <a:ea typeface="Times New Roman"/>
                <a:cs typeface="Times New Roman"/>
                <a:sym typeface="Times New Roman"/>
              </a:rPr>
              <a:t>Eur. J. Prev. Cardiol. </a:t>
            </a:r>
            <a:r>
              <a:rPr lang="en-IN" sz="705">
                <a:solidFill>
                  <a:srgbClr val="212121"/>
                </a:solidFill>
                <a:highlight>
                  <a:srgbClr val="FFFFFF"/>
                </a:highlight>
                <a:latin typeface="Times New Roman"/>
                <a:ea typeface="Times New Roman"/>
                <a:cs typeface="Times New Roman"/>
                <a:sym typeface="Times New Roman"/>
              </a:rPr>
              <a:t>2015;</a:t>
            </a:r>
            <a:r>
              <a:rPr b="1" lang="en-IN" sz="705">
                <a:solidFill>
                  <a:srgbClr val="212121"/>
                </a:solidFill>
                <a:highlight>
                  <a:srgbClr val="FFFFFF"/>
                </a:highlight>
                <a:latin typeface="Times New Roman"/>
                <a:ea typeface="Times New Roman"/>
                <a:cs typeface="Times New Roman"/>
                <a:sym typeface="Times New Roman"/>
              </a:rPr>
              <a:t>22</a:t>
            </a:r>
            <a:r>
              <a:rPr lang="en-IN" sz="705">
                <a:solidFill>
                  <a:srgbClr val="212121"/>
                </a:solidFill>
                <a:highlight>
                  <a:srgbClr val="FFFFFF"/>
                </a:highlight>
                <a:latin typeface="Times New Roman"/>
                <a:ea typeface="Times New Roman"/>
                <a:cs typeface="Times New Roman"/>
                <a:sym typeface="Times New Roman"/>
              </a:rPr>
              <a:t>:701–709. doi: 10.1177/2047487314535076. [</a:t>
            </a:r>
            <a:r>
              <a:rPr lang="en-IN" sz="705" u="sng">
                <a:solidFill>
                  <a:srgbClr val="376FAA"/>
                </a:solidFill>
                <a:highlight>
                  <a:srgbClr val="FFFFFF"/>
                </a:highlight>
                <a:latin typeface="Times New Roman"/>
                <a:ea typeface="Times New Roman"/>
                <a:cs typeface="Times New Roman"/>
                <a:sym typeface="Times New Roman"/>
                <a:hlinkClick r:id="rId10">
                  <a:extLst>
                    <a:ext uri="{A12FA001-AC4F-418D-AE19-62706E023703}">
                      <ahyp:hlinkClr val="tx"/>
                    </a:ext>
                  </a:extLst>
                </a:hlinkClick>
              </a:rPr>
              <a:t>PubMed</a:t>
            </a:r>
            <a:r>
              <a:rPr lang="en-IN" sz="705">
                <a:solidFill>
                  <a:srgbClr val="212121"/>
                </a:solidFill>
                <a:highlight>
                  <a:srgbClr val="FFFFFF"/>
                </a:highlight>
                <a:latin typeface="Times New Roman"/>
                <a:ea typeface="Times New Roman"/>
                <a:cs typeface="Times New Roman"/>
                <a:sym typeface="Times New Roman"/>
              </a:rPr>
              <a:t>] [</a:t>
            </a:r>
            <a:r>
              <a:rPr lang="en-IN" sz="705" u="sng">
                <a:solidFill>
                  <a:srgbClr val="376FAA"/>
                </a:solidFill>
                <a:highlight>
                  <a:srgbClr val="FFFFFF"/>
                </a:highlight>
                <a:latin typeface="Times New Roman"/>
                <a:ea typeface="Times New Roman"/>
                <a:cs typeface="Times New Roman"/>
                <a:sym typeface="Times New Roman"/>
                <a:hlinkClick r:id="rId11">
                  <a:extLst>
                    <a:ext uri="{A12FA001-AC4F-418D-AE19-62706E023703}">
                      <ahyp:hlinkClr val="tx"/>
                    </a:ext>
                  </a:extLst>
                </a:hlinkClick>
              </a:rPr>
              <a:t>CrossRef</a:t>
            </a:r>
            <a:r>
              <a:rPr lang="en-IN" sz="705">
                <a:solidFill>
                  <a:srgbClr val="212121"/>
                </a:solidFill>
                <a:highlight>
                  <a:srgbClr val="FFFFFF"/>
                </a:highlight>
                <a:latin typeface="Times New Roman"/>
                <a:ea typeface="Times New Roman"/>
                <a:cs typeface="Times New Roman"/>
                <a:sym typeface="Times New Roman"/>
              </a:rPr>
              <a:t>] [</a:t>
            </a:r>
            <a:r>
              <a:rPr lang="en-IN" sz="705" u="sng">
                <a:solidFill>
                  <a:srgbClr val="376FAA"/>
                </a:solidFill>
                <a:highlight>
                  <a:srgbClr val="FFFFFF"/>
                </a:highlight>
                <a:latin typeface="Times New Roman"/>
                <a:ea typeface="Times New Roman"/>
                <a:cs typeface="Times New Roman"/>
                <a:sym typeface="Times New Roman"/>
                <a:hlinkClick r:id="rId12">
                  <a:extLst>
                    <a:ext uri="{A12FA001-AC4F-418D-AE19-62706E023703}">
                      <ahyp:hlinkClr val="tx"/>
                    </a:ext>
                  </a:extLst>
                </a:hlinkClick>
              </a:rPr>
              <a:t>Google Scholar</a:t>
            </a:r>
            <a:r>
              <a:rPr lang="en-IN" sz="705">
                <a:solidFill>
                  <a:srgbClr val="212121"/>
                </a:solidFill>
                <a:highlight>
                  <a:srgbClr val="FFFFFF"/>
                </a:highlight>
                <a:latin typeface="Times New Roman"/>
                <a:ea typeface="Times New Roman"/>
                <a:cs typeface="Times New Roman"/>
                <a:sym typeface="Times New Roman"/>
              </a:rPr>
              <a:t>]</a:t>
            </a:r>
            <a:endParaRPr sz="705">
              <a:solidFill>
                <a:srgbClr val="212121"/>
              </a:solidFill>
              <a:highlight>
                <a:srgbClr val="FFFFFF"/>
              </a:highlight>
              <a:latin typeface="Arial"/>
              <a:ea typeface="Arial"/>
              <a:cs typeface="Arial"/>
              <a:sym typeface="Arial"/>
            </a:endParaRPr>
          </a:p>
          <a:p>
            <a:pPr indent="-273367" lvl="0" marL="914400" rtl="0" algn="l">
              <a:lnSpc>
                <a:spcPct val="95000"/>
              </a:lnSpc>
              <a:spcBef>
                <a:spcPts val="0"/>
              </a:spcBef>
              <a:spcAft>
                <a:spcPts val="0"/>
              </a:spcAft>
              <a:buClr>
                <a:srgbClr val="212121"/>
              </a:buClr>
              <a:buSzPts val="705"/>
              <a:buFont typeface="Times New Roman"/>
              <a:buAutoNum type="arabicPeriod"/>
            </a:pPr>
            <a:r>
              <a:rPr lang="en-IN" sz="705">
                <a:solidFill>
                  <a:srgbClr val="212121"/>
                </a:solidFill>
                <a:highlight>
                  <a:srgbClr val="FFFFFF"/>
                </a:highlight>
                <a:latin typeface="Times New Roman"/>
                <a:ea typeface="Times New Roman"/>
                <a:cs typeface="Times New Roman"/>
                <a:sym typeface="Times New Roman"/>
              </a:rPr>
              <a:t>Martín J.A.C., Martínez-Pérez B., de la Torre-Díez I., López-Coronado M. Economic impact assessment from the use of a mobile app for the self-management of heart diseases by patients with heart failure in a Spanish region. </a:t>
            </a:r>
            <a:r>
              <a:rPr i="1" lang="en-IN" sz="705">
                <a:solidFill>
                  <a:srgbClr val="212121"/>
                </a:solidFill>
                <a:highlight>
                  <a:srgbClr val="FFFFFF"/>
                </a:highlight>
                <a:latin typeface="Times New Roman"/>
                <a:ea typeface="Times New Roman"/>
                <a:cs typeface="Times New Roman"/>
                <a:sym typeface="Times New Roman"/>
              </a:rPr>
              <a:t>J. Med. Syst. </a:t>
            </a:r>
            <a:r>
              <a:rPr lang="en-IN" sz="705">
                <a:solidFill>
                  <a:srgbClr val="212121"/>
                </a:solidFill>
                <a:highlight>
                  <a:srgbClr val="FFFFFF"/>
                </a:highlight>
                <a:latin typeface="Times New Roman"/>
                <a:ea typeface="Times New Roman"/>
                <a:cs typeface="Times New Roman"/>
                <a:sym typeface="Times New Roman"/>
              </a:rPr>
              <a:t>2014;</a:t>
            </a:r>
            <a:r>
              <a:rPr b="1" lang="en-IN" sz="705">
                <a:solidFill>
                  <a:srgbClr val="212121"/>
                </a:solidFill>
                <a:highlight>
                  <a:srgbClr val="FFFFFF"/>
                </a:highlight>
                <a:latin typeface="Times New Roman"/>
                <a:ea typeface="Times New Roman"/>
                <a:cs typeface="Times New Roman"/>
                <a:sym typeface="Times New Roman"/>
              </a:rPr>
              <a:t>38</a:t>
            </a:r>
            <a:r>
              <a:rPr lang="en-IN" sz="705">
                <a:solidFill>
                  <a:srgbClr val="212121"/>
                </a:solidFill>
                <a:highlight>
                  <a:srgbClr val="FFFFFF"/>
                </a:highlight>
                <a:latin typeface="Times New Roman"/>
                <a:ea typeface="Times New Roman"/>
                <a:cs typeface="Times New Roman"/>
                <a:sym typeface="Times New Roman"/>
              </a:rPr>
              <a:t>:1–7. doi: 10.1007/s10916-014-0096-z. [</a:t>
            </a:r>
            <a:r>
              <a:rPr lang="en-IN" sz="705" u="sng">
                <a:solidFill>
                  <a:srgbClr val="376FAA"/>
                </a:solidFill>
                <a:highlight>
                  <a:srgbClr val="FFFFFF"/>
                </a:highlight>
                <a:latin typeface="Times New Roman"/>
                <a:ea typeface="Times New Roman"/>
                <a:cs typeface="Times New Roman"/>
                <a:sym typeface="Times New Roman"/>
                <a:hlinkClick r:id="rId13">
                  <a:extLst>
                    <a:ext uri="{A12FA001-AC4F-418D-AE19-62706E023703}">
                      <ahyp:hlinkClr val="tx"/>
                    </a:ext>
                  </a:extLst>
                </a:hlinkClick>
              </a:rPr>
              <a:t>PubMed</a:t>
            </a:r>
            <a:r>
              <a:rPr lang="en-IN" sz="705">
                <a:solidFill>
                  <a:srgbClr val="212121"/>
                </a:solidFill>
                <a:highlight>
                  <a:srgbClr val="FFFFFF"/>
                </a:highlight>
                <a:latin typeface="Times New Roman"/>
                <a:ea typeface="Times New Roman"/>
                <a:cs typeface="Times New Roman"/>
                <a:sym typeface="Times New Roman"/>
              </a:rPr>
              <a:t>] [</a:t>
            </a:r>
            <a:r>
              <a:rPr lang="en-IN" sz="705" u="sng">
                <a:solidFill>
                  <a:srgbClr val="376FAA"/>
                </a:solidFill>
                <a:highlight>
                  <a:srgbClr val="FFFFFF"/>
                </a:highlight>
                <a:latin typeface="Times New Roman"/>
                <a:ea typeface="Times New Roman"/>
                <a:cs typeface="Times New Roman"/>
                <a:sym typeface="Times New Roman"/>
                <a:hlinkClick r:id="rId14">
                  <a:extLst>
                    <a:ext uri="{A12FA001-AC4F-418D-AE19-62706E023703}">
                      <ahyp:hlinkClr val="tx"/>
                    </a:ext>
                  </a:extLst>
                </a:hlinkClick>
              </a:rPr>
              <a:t>CrossRef</a:t>
            </a:r>
            <a:r>
              <a:rPr lang="en-IN" sz="705">
                <a:solidFill>
                  <a:srgbClr val="212121"/>
                </a:solidFill>
                <a:highlight>
                  <a:srgbClr val="FFFFFF"/>
                </a:highlight>
                <a:latin typeface="Times New Roman"/>
                <a:ea typeface="Times New Roman"/>
                <a:cs typeface="Times New Roman"/>
                <a:sym typeface="Times New Roman"/>
              </a:rPr>
              <a:t>] [</a:t>
            </a:r>
            <a:r>
              <a:rPr lang="en-IN" sz="705" u="sng">
                <a:solidFill>
                  <a:srgbClr val="376FAA"/>
                </a:solidFill>
                <a:highlight>
                  <a:srgbClr val="FFFFFF"/>
                </a:highlight>
                <a:latin typeface="Times New Roman"/>
                <a:ea typeface="Times New Roman"/>
                <a:cs typeface="Times New Roman"/>
                <a:sym typeface="Times New Roman"/>
                <a:hlinkClick r:id="rId15">
                  <a:extLst>
                    <a:ext uri="{A12FA001-AC4F-418D-AE19-62706E023703}">
                      <ahyp:hlinkClr val="tx"/>
                    </a:ext>
                  </a:extLst>
                </a:hlinkClick>
              </a:rPr>
              <a:t>Google Scholar</a:t>
            </a:r>
            <a:r>
              <a:rPr lang="en-IN" sz="705">
                <a:solidFill>
                  <a:srgbClr val="212121"/>
                </a:solidFill>
                <a:highlight>
                  <a:srgbClr val="FFFFFF"/>
                </a:highlight>
                <a:latin typeface="Times New Roman"/>
                <a:ea typeface="Times New Roman"/>
                <a:cs typeface="Times New Roman"/>
                <a:sym typeface="Times New Roman"/>
              </a:rPr>
              <a:t>]</a:t>
            </a:r>
            <a:endParaRPr sz="705">
              <a:solidFill>
                <a:srgbClr val="212121"/>
              </a:solidFill>
              <a:highlight>
                <a:srgbClr val="FFFFFF"/>
              </a:highlight>
              <a:latin typeface="Arial"/>
              <a:ea typeface="Arial"/>
              <a:cs typeface="Arial"/>
              <a:sym typeface="Arial"/>
            </a:endParaRPr>
          </a:p>
          <a:p>
            <a:pPr indent="-273367" lvl="0" marL="914400" rtl="0" algn="l">
              <a:lnSpc>
                <a:spcPct val="95000"/>
              </a:lnSpc>
              <a:spcBef>
                <a:spcPts val="0"/>
              </a:spcBef>
              <a:spcAft>
                <a:spcPts val="0"/>
              </a:spcAft>
              <a:buClr>
                <a:srgbClr val="212121"/>
              </a:buClr>
              <a:buSzPts val="705"/>
              <a:buFont typeface="Times New Roman"/>
              <a:buAutoNum type="arabicPeriod"/>
            </a:pPr>
            <a:r>
              <a:rPr lang="en-IN" sz="705">
                <a:solidFill>
                  <a:srgbClr val="212121"/>
                </a:solidFill>
                <a:highlight>
                  <a:srgbClr val="FFFFFF"/>
                </a:highlight>
                <a:latin typeface="Times New Roman"/>
                <a:ea typeface="Times New Roman"/>
                <a:cs typeface="Times New Roman"/>
                <a:sym typeface="Times New Roman"/>
              </a:rPr>
              <a:t>Carbo A., Gupta M., Tamariz L., Palacio A., Levis S., Nemeth Z., Dang S. Mobile Technologies for Managing Heart Failure: A Systematic Review and Meta-analysis. </a:t>
            </a:r>
            <a:r>
              <a:rPr i="1" lang="en-IN" sz="705">
                <a:solidFill>
                  <a:srgbClr val="212121"/>
                </a:solidFill>
                <a:highlight>
                  <a:srgbClr val="FFFFFF"/>
                </a:highlight>
                <a:latin typeface="Times New Roman"/>
                <a:ea typeface="Times New Roman"/>
                <a:cs typeface="Times New Roman"/>
                <a:sym typeface="Times New Roman"/>
              </a:rPr>
              <a:t>Telemed. J. E Health. </a:t>
            </a:r>
            <a:r>
              <a:rPr lang="en-IN" sz="705">
                <a:solidFill>
                  <a:srgbClr val="212121"/>
                </a:solidFill>
                <a:highlight>
                  <a:srgbClr val="FFFFFF"/>
                </a:highlight>
                <a:latin typeface="Times New Roman"/>
                <a:ea typeface="Times New Roman"/>
                <a:cs typeface="Times New Roman"/>
                <a:sym typeface="Times New Roman"/>
              </a:rPr>
              <a:t>2018;</a:t>
            </a:r>
            <a:r>
              <a:rPr b="1" lang="en-IN" sz="705">
                <a:solidFill>
                  <a:srgbClr val="212121"/>
                </a:solidFill>
                <a:highlight>
                  <a:srgbClr val="FFFFFF"/>
                </a:highlight>
                <a:latin typeface="Times New Roman"/>
                <a:ea typeface="Times New Roman"/>
                <a:cs typeface="Times New Roman"/>
                <a:sym typeface="Times New Roman"/>
              </a:rPr>
              <a:t>24</a:t>
            </a:r>
            <a:r>
              <a:rPr lang="en-IN" sz="705">
                <a:solidFill>
                  <a:srgbClr val="212121"/>
                </a:solidFill>
                <a:highlight>
                  <a:srgbClr val="FFFFFF"/>
                </a:highlight>
                <a:latin typeface="Times New Roman"/>
                <a:ea typeface="Times New Roman"/>
                <a:cs typeface="Times New Roman"/>
                <a:sym typeface="Times New Roman"/>
              </a:rPr>
              <a:t>:958–968. doi: 10.1089/tmj.2017.0269. [</a:t>
            </a:r>
            <a:r>
              <a:rPr lang="en-IN" sz="705" u="sng">
                <a:solidFill>
                  <a:srgbClr val="376FAA"/>
                </a:solidFill>
                <a:highlight>
                  <a:srgbClr val="FFFFFF"/>
                </a:highlight>
                <a:latin typeface="Times New Roman"/>
                <a:ea typeface="Times New Roman"/>
                <a:cs typeface="Times New Roman"/>
                <a:sym typeface="Times New Roman"/>
                <a:hlinkClick r:id="rId16">
                  <a:extLst>
                    <a:ext uri="{A12FA001-AC4F-418D-AE19-62706E023703}">
                      <ahyp:hlinkClr val="tx"/>
                    </a:ext>
                  </a:extLst>
                </a:hlinkClick>
              </a:rPr>
              <a:t>PubMed</a:t>
            </a:r>
            <a:r>
              <a:rPr lang="en-IN" sz="705">
                <a:solidFill>
                  <a:srgbClr val="212121"/>
                </a:solidFill>
                <a:highlight>
                  <a:srgbClr val="FFFFFF"/>
                </a:highlight>
                <a:latin typeface="Times New Roman"/>
                <a:ea typeface="Times New Roman"/>
                <a:cs typeface="Times New Roman"/>
                <a:sym typeface="Times New Roman"/>
              </a:rPr>
              <a:t>] [</a:t>
            </a:r>
            <a:r>
              <a:rPr lang="en-IN" sz="705" u="sng">
                <a:solidFill>
                  <a:srgbClr val="376FAA"/>
                </a:solidFill>
                <a:highlight>
                  <a:srgbClr val="FFFFFF"/>
                </a:highlight>
                <a:latin typeface="Times New Roman"/>
                <a:ea typeface="Times New Roman"/>
                <a:cs typeface="Times New Roman"/>
                <a:sym typeface="Times New Roman"/>
                <a:hlinkClick r:id="rId17">
                  <a:extLst>
                    <a:ext uri="{A12FA001-AC4F-418D-AE19-62706E023703}">
                      <ahyp:hlinkClr val="tx"/>
                    </a:ext>
                  </a:extLst>
                </a:hlinkClick>
              </a:rPr>
              <a:t>CrossRef</a:t>
            </a:r>
            <a:r>
              <a:rPr lang="en-IN" sz="705">
                <a:solidFill>
                  <a:srgbClr val="212121"/>
                </a:solidFill>
                <a:highlight>
                  <a:srgbClr val="FFFFFF"/>
                </a:highlight>
                <a:latin typeface="Times New Roman"/>
                <a:ea typeface="Times New Roman"/>
                <a:cs typeface="Times New Roman"/>
                <a:sym typeface="Times New Roman"/>
              </a:rPr>
              <a:t>] [</a:t>
            </a:r>
            <a:r>
              <a:rPr lang="en-IN" sz="705" u="sng">
                <a:solidFill>
                  <a:srgbClr val="376FAA"/>
                </a:solidFill>
                <a:highlight>
                  <a:srgbClr val="FFFFFF"/>
                </a:highlight>
                <a:latin typeface="Times New Roman"/>
                <a:ea typeface="Times New Roman"/>
                <a:cs typeface="Times New Roman"/>
                <a:sym typeface="Times New Roman"/>
                <a:hlinkClick r:id="rId18">
                  <a:extLst>
                    <a:ext uri="{A12FA001-AC4F-418D-AE19-62706E023703}">
                      <ahyp:hlinkClr val="tx"/>
                    </a:ext>
                  </a:extLst>
                </a:hlinkClick>
              </a:rPr>
              <a:t>Google Scholar</a:t>
            </a:r>
            <a:r>
              <a:rPr lang="en-IN" sz="705">
                <a:solidFill>
                  <a:srgbClr val="212121"/>
                </a:solidFill>
                <a:highlight>
                  <a:srgbClr val="FFFFFF"/>
                </a:highlight>
                <a:latin typeface="Times New Roman"/>
                <a:ea typeface="Times New Roman"/>
                <a:cs typeface="Times New Roman"/>
                <a:sym typeface="Times New Roman"/>
              </a:rPr>
              <a:t>]</a:t>
            </a:r>
            <a:endParaRPr sz="705">
              <a:solidFill>
                <a:srgbClr val="212121"/>
              </a:solidFill>
              <a:highlight>
                <a:srgbClr val="FFFFFF"/>
              </a:highlight>
              <a:latin typeface="Arial"/>
              <a:ea typeface="Arial"/>
              <a:cs typeface="Arial"/>
              <a:sym typeface="Arial"/>
            </a:endParaRPr>
          </a:p>
          <a:p>
            <a:pPr indent="-273367" lvl="0" marL="914400" rtl="0" algn="l">
              <a:lnSpc>
                <a:spcPct val="95000"/>
              </a:lnSpc>
              <a:spcBef>
                <a:spcPts val="0"/>
              </a:spcBef>
              <a:spcAft>
                <a:spcPts val="0"/>
              </a:spcAft>
              <a:buClr>
                <a:srgbClr val="212121"/>
              </a:buClr>
              <a:buSzPts val="705"/>
              <a:buFont typeface="Times New Roman"/>
              <a:buAutoNum type="arabicPeriod"/>
            </a:pPr>
            <a:r>
              <a:rPr lang="en-IN" sz="705">
                <a:solidFill>
                  <a:srgbClr val="212121"/>
                </a:solidFill>
                <a:highlight>
                  <a:srgbClr val="FFFFFF"/>
                </a:highlight>
                <a:latin typeface="Times New Roman"/>
                <a:ea typeface="Times New Roman"/>
                <a:cs typeface="Times New Roman"/>
                <a:sym typeface="Times New Roman"/>
              </a:rPr>
              <a:t>Briggs A., Sculpher M. An introduction to Markov modeling for economic evaluation. </a:t>
            </a:r>
            <a:r>
              <a:rPr i="1" lang="en-IN" sz="705">
                <a:solidFill>
                  <a:srgbClr val="212121"/>
                </a:solidFill>
                <a:highlight>
                  <a:srgbClr val="FFFFFF"/>
                </a:highlight>
                <a:latin typeface="Times New Roman"/>
                <a:ea typeface="Times New Roman"/>
                <a:cs typeface="Times New Roman"/>
                <a:sym typeface="Times New Roman"/>
              </a:rPr>
              <a:t>Pharmacoeconomics. </a:t>
            </a:r>
            <a:r>
              <a:rPr lang="en-IN" sz="705">
                <a:solidFill>
                  <a:srgbClr val="212121"/>
                </a:solidFill>
                <a:highlight>
                  <a:srgbClr val="FFFFFF"/>
                </a:highlight>
                <a:latin typeface="Times New Roman"/>
                <a:ea typeface="Times New Roman"/>
                <a:cs typeface="Times New Roman"/>
                <a:sym typeface="Times New Roman"/>
              </a:rPr>
              <a:t>1998;</a:t>
            </a:r>
            <a:r>
              <a:rPr b="1" lang="en-IN" sz="705">
                <a:solidFill>
                  <a:srgbClr val="212121"/>
                </a:solidFill>
                <a:highlight>
                  <a:srgbClr val="FFFFFF"/>
                </a:highlight>
                <a:latin typeface="Times New Roman"/>
                <a:ea typeface="Times New Roman"/>
                <a:cs typeface="Times New Roman"/>
                <a:sym typeface="Times New Roman"/>
              </a:rPr>
              <a:t>13</a:t>
            </a:r>
            <a:r>
              <a:rPr lang="en-IN" sz="705">
                <a:solidFill>
                  <a:srgbClr val="212121"/>
                </a:solidFill>
                <a:highlight>
                  <a:srgbClr val="FFFFFF"/>
                </a:highlight>
                <a:latin typeface="Times New Roman"/>
                <a:ea typeface="Times New Roman"/>
                <a:cs typeface="Times New Roman"/>
                <a:sym typeface="Times New Roman"/>
              </a:rPr>
              <a:t>:397–409. doi: 10.2165/00019053-199813040-00003. [</a:t>
            </a:r>
            <a:r>
              <a:rPr lang="en-IN" sz="705" u="sng">
                <a:solidFill>
                  <a:srgbClr val="376FAA"/>
                </a:solidFill>
                <a:highlight>
                  <a:srgbClr val="FFFFFF"/>
                </a:highlight>
                <a:latin typeface="Times New Roman"/>
                <a:ea typeface="Times New Roman"/>
                <a:cs typeface="Times New Roman"/>
                <a:sym typeface="Times New Roman"/>
                <a:hlinkClick r:id="rId19">
                  <a:extLst>
                    <a:ext uri="{A12FA001-AC4F-418D-AE19-62706E023703}">
                      <ahyp:hlinkClr val="tx"/>
                    </a:ext>
                  </a:extLst>
                </a:hlinkClick>
              </a:rPr>
              <a:t>PubMed</a:t>
            </a:r>
            <a:r>
              <a:rPr lang="en-IN" sz="705">
                <a:solidFill>
                  <a:srgbClr val="212121"/>
                </a:solidFill>
                <a:highlight>
                  <a:srgbClr val="FFFFFF"/>
                </a:highlight>
                <a:latin typeface="Times New Roman"/>
                <a:ea typeface="Times New Roman"/>
                <a:cs typeface="Times New Roman"/>
                <a:sym typeface="Times New Roman"/>
              </a:rPr>
              <a:t>] [</a:t>
            </a:r>
            <a:r>
              <a:rPr lang="en-IN" sz="705" u="sng">
                <a:solidFill>
                  <a:srgbClr val="376FAA"/>
                </a:solidFill>
                <a:highlight>
                  <a:srgbClr val="FFFFFF"/>
                </a:highlight>
                <a:latin typeface="Times New Roman"/>
                <a:ea typeface="Times New Roman"/>
                <a:cs typeface="Times New Roman"/>
                <a:sym typeface="Times New Roman"/>
                <a:hlinkClick r:id="rId20">
                  <a:extLst>
                    <a:ext uri="{A12FA001-AC4F-418D-AE19-62706E023703}">
                      <ahyp:hlinkClr val="tx"/>
                    </a:ext>
                  </a:extLst>
                </a:hlinkClick>
              </a:rPr>
              <a:t>CrossRef</a:t>
            </a:r>
            <a:r>
              <a:rPr lang="en-IN" sz="705">
                <a:solidFill>
                  <a:srgbClr val="212121"/>
                </a:solidFill>
                <a:highlight>
                  <a:srgbClr val="FFFFFF"/>
                </a:highlight>
                <a:latin typeface="Times New Roman"/>
                <a:ea typeface="Times New Roman"/>
                <a:cs typeface="Times New Roman"/>
                <a:sym typeface="Times New Roman"/>
              </a:rPr>
              <a:t>] [</a:t>
            </a:r>
            <a:r>
              <a:rPr lang="en-IN" sz="705" u="sng">
                <a:solidFill>
                  <a:srgbClr val="376FAA"/>
                </a:solidFill>
                <a:highlight>
                  <a:srgbClr val="FFFFFF"/>
                </a:highlight>
                <a:latin typeface="Times New Roman"/>
                <a:ea typeface="Times New Roman"/>
                <a:cs typeface="Times New Roman"/>
                <a:sym typeface="Times New Roman"/>
                <a:hlinkClick r:id="rId21">
                  <a:extLst>
                    <a:ext uri="{A12FA001-AC4F-418D-AE19-62706E023703}">
                      <ahyp:hlinkClr val="tx"/>
                    </a:ext>
                  </a:extLst>
                </a:hlinkClick>
              </a:rPr>
              <a:t>Google Scholar</a:t>
            </a:r>
            <a:r>
              <a:rPr lang="en-IN" sz="705">
                <a:solidFill>
                  <a:srgbClr val="212121"/>
                </a:solidFill>
                <a:highlight>
                  <a:srgbClr val="FFFFFF"/>
                </a:highlight>
                <a:latin typeface="Times New Roman"/>
                <a:ea typeface="Times New Roman"/>
                <a:cs typeface="Times New Roman"/>
                <a:sym typeface="Times New Roman"/>
              </a:rPr>
              <a:t>]</a:t>
            </a:r>
            <a:endParaRPr sz="705">
              <a:solidFill>
                <a:srgbClr val="212121"/>
              </a:solidFill>
              <a:highlight>
                <a:srgbClr val="FFFFFF"/>
              </a:highlight>
              <a:latin typeface="Arial"/>
              <a:ea typeface="Arial"/>
              <a:cs typeface="Arial"/>
              <a:sym typeface="Arial"/>
            </a:endParaRPr>
          </a:p>
          <a:p>
            <a:pPr indent="-273367" lvl="0" marL="914400" rtl="0" algn="l">
              <a:lnSpc>
                <a:spcPct val="95000"/>
              </a:lnSpc>
              <a:spcBef>
                <a:spcPts val="0"/>
              </a:spcBef>
              <a:spcAft>
                <a:spcPts val="0"/>
              </a:spcAft>
              <a:buClr>
                <a:srgbClr val="212121"/>
              </a:buClr>
              <a:buSzPts val="705"/>
              <a:buFont typeface="Times New Roman"/>
              <a:buAutoNum type="arabicPeriod"/>
            </a:pPr>
            <a:r>
              <a:rPr lang="en-IN" sz="705">
                <a:solidFill>
                  <a:srgbClr val="212121"/>
                </a:solidFill>
                <a:highlight>
                  <a:srgbClr val="FFFFFF"/>
                </a:highlight>
                <a:latin typeface="Times New Roman"/>
                <a:ea typeface="Times New Roman"/>
                <a:cs typeface="Times New Roman"/>
                <a:sym typeface="Times New Roman"/>
              </a:rPr>
              <a:t>Pavlović I., Kern T., Miklavcic D. Comparison of paper-based and electronic data collection process in clinical trials: Costs simulation study. </a:t>
            </a:r>
            <a:r>
              <a:rPr i="1" lang="en-IN" sz="705">
                <a:solidFill>
                  <a:srgbClr val="212121"/>
                </a:solidFill>
                <a:highlight>
                  <a:srgbClr val="FFFFFF"/>
                </a:highlight>
                <a:latin typeface="Times New Roman"/>
                <a:ea typeface="Times New Roman"/>
                <a:cs typeface="Times New Roman"/>
                <a:sym typeface="Times New Roman"/>
              </a:rPr>
              <a:t>Contemp. Clin. Trials. </a:t>
            </a:r>
            <a:r>
              <a:rPr lang="en-IN" sz="705">
                <a:solidFill>
                  <a:srgbClr val="212121"/>
                </a:solidFill>
                <a:highlight>
                  <a:srgbClr val="FFFFFF"/>
                </a:highlight>
                <a:latin typeface="Times New Roman"/>
                <a:ea typeface="Times New Roman"/>
                <a:cs typeface="Times New Roman"/>
                <a:sym typeface="Times New Roman"/>
              </a:rPr>
              <a:t>2009;</a:t>
            </a:r>
            <a:r>
              <a:rPr b="1" lang="en-IN" sz="705">
                <a:solidFill>
                  <a:srgbClr val="212121"/>
                </a:solidFill>
                <a:highlight>
                  <a:srgbClr val="FFFFFF"/>
                </a:highlight>
                <a:latin typeface="Times New Roman"/>
                <a:ea typeface="Times New Roman"/>
                <a:cs typeface="Times New Roman"/>
                <a:sym typeface="Times New Roman"/>
              </a:rPr>
              <a:t>30</a:t>
            </a:r>
            <a:r>
              <a:rPr lang="en-IN" sz="705">
                <a:solidFill>
                  <a:srgbClr val="212121"/>
                </a:solidFill>
                <a:highlight>
                  <a:srgbClr val="FFFFFF"/>
                </a:highlight>
                <a:latin typeface="Times New Roman"/>
                <a:ea typeface="Times New Roman"/>
                <a:cs typeface="Times New Roman"/>
                <a:sym typeface="Times New Roman"/>
              </a:rPr>
              <a:t>:300–316. doi: 10.1016/j.cct.2009.03.008. [</a:t>
            </a:r>
            <a:r>
              <a:rPr lang="en-IN" sz="705" u="sng">
                <a:solidFill>
                  <a:srgbClr val="376FAA"/>
                </a:solidFill>
                <a:highlight>
                  <a:srgbClr val="FFFFFF"/>
                </a:highlight>
                <a:latin typeface="Times New Roman"/>
                <a:ea typeface="Times New Roman"/>
                <a:cs typeface="Times New Roman"/>
                <a:sym typeface="Times New Roman"/>
                <a:hlinkClick r:id="rId22">
                  <a:extLst>
                    <a:ext uri="{A12FA001-AC4F-418D-AE19-62706E023703}">
                      <ahyp:hlinkClr val="tx"/>
                    </a:ext>
                  </a:extLst>
                </a:hlinkClick>
              </a:rPr>
              <a:t>PubMed</a:t>
            </a:r>
            <a:r>
              <a:rPr lang="en-IN" sz="705">
                <a:solidFill>
                  <a:srgbClr val="212121"/>
                </a:solidFill>
                <a:highlight>
                  <a:srgbClr val="FFFFFF"/>
                </a:highlight>
                <a:latin typeface="Times New Roman"/>
                <a:ea typeface="Times New Roman"/>
                <a:cs typeface="Times New Roman"/>
                <a:sym typeface="Times New Roman"/>
              </a:rPr>
              <a:t>] [</a:t>
            </a:r>
            <a:r>
              <a:rPr lang="en-IN" sz="705" u="sng">
                <a:solidFill>
                  <a:srgbClr val="376FAA"/>
                </a:solidFill>
                <a:highlight>
                  <a:srgbClr val="FFFFFF"/>
                </a:highlight>
                <a:latin typeface="Times New Roman"/>
                <a:ea typeface="Times New Roman"/>
                <a:cs typeface="Times New Roman"/>
                <a:sym typeface="Times New Roman"/>
                <a:hlinkClick r:id="rId23">
                  <a:extLst>
                    <a:ext uri="{A12FA001-AC4F-418D-AE19-62706E023703}">
                      <ahyp:hlinkClr val="tx"/>
                    </a:ext>
                  </a:extLst>
                </a:hlinkClick>
              </a:rPr>
              <a:t>CrossRef</a:t>
            </a:r>
            <a:r>
              <a:rPr lang="en-IN" sz="705">
                <a:solidFill>
                  <a:srgbClr val="212121"/>
                </a:solidFill>
                <a:highlight>
                  <a:srgbClr val="FFFFFF"/>
                </a:highlight>
                <a:latin typeface="Times New Roman"/>
                <a:ea typeface="Times New Roman"/>
                <a:cs typeface="Times New Roman"/>
                <a:sym typeface="Times New Roman"/>
              </a:rPr>
              <a:t>] [</a:t>
            </a:r>
            <a:r>
              <a:rPr lang="en-IN" sz="705" u="sng">
                <a:solidFill>
                  <a:srgbClr val="376FAA"/>
                </a:solidFill>
                <a:highlight>
                  <a:srgbClr val="FFFFFF"/>
                </a:highlight>
                <a:latin typeface="Times New Roman"/>
                <a:ea typeface="Times New Roman"/>
                <a:cs typeface="Times New Roman"/>
                <a:sym typeface="Times New Roman"/>
                <a:hlinkClick r:id="rId24">
                  <a:extLst>
                    <a:ext uri="{A12FA001-AC4F-418D-AE19-62706E023703}">
                      <ahyp:hlinkClr val="tx"/>
                    </a:ext>
                  </a:extLst>
                </a:hlinkClick>
              </a:rPr>
              <a:t>Google Scholar</a:t>
            </a:r>
            <a:r>
              <a:rPr lang="en-IN" sz="705">
                <a:solidFill>
                  <a:srgbClr val="212121"/>
                </a:solidFill>
                <a:highlight>
                  <a:srgbClr val="FFFFFF"/>
                </a:highlight>
                <a:latin typeface="Times New Roman"/>
                <a:ea typeface="Times New Roman"/>
                <a:cs typeface="Times New Roman"/>
                <a:sym typeface="Times New Roman"/>
              </a:rPr>
              <a:t>]</a:t>
            </a:r>
            <a:endParaRPr sz="705">
              <a:solidFill>
                <a:srgbClr val="212121"/>
              </a:solidFill>
              <a:highlight>
                <a:srgbClr val="FFFFFF"/>
              </a:highlight>
              <a:latin typeface="Arial"/>
              <a:ea typeface="Arial"/>
              <a:cs typeface="Arial"/>
              <a:sym typeface="Arial"/>
            </a:endParaRPr>
          </a:p>
          <a:p>
            <a:pPr indent="-273367" lvl="0" marL="914400" rtl="0" algn="l">
              <a:lnSpc>
                <a:spcPct val="95000"/>
              </a:lnSpc>
              <a:spcBef>
                <a:spcPts val="0"/>
              </a:spcBef>
              <a:spcAft>
                <a:spcPts val="0"/>
              </a:spcAft>
              <a:buClr>
                <a:srgbClr val="212121"/>
              </a:buClr>
              <a:buSzPts val="705"/>
              <a:buFont typeface="Times New Roman"/>
              <a:buAutoNum type="arabicPeriod"/>
            </a:pPr>
            <a:r>
              <a:rPr lang="en-IN" sz="705">
                <a:solidFill>
                  <a:srgbClr val="2A2A2A"/>
                </a:solidFill>
                <a:highlight>
                  <a:srgbClr val="FFFFFF"/>
                </a:highlight>
                <a:latin typeface="Times New Roman"/>
                <a:ea typeface="Times New Roman"/>
                <a:cs typeface="Times New Roman"/>
                <a:sym typeface="Times New Roman"/>
              </a:rPr>
              <a:t>Domin A, Spruijt-Metz D, Theisen D, Ouzzahra Y, Vögele C. </a:t>
            </a:r>
            <a:r>
              <a:rPr lang="en-IN" sz="705">
                <a:solidFill>
                  <a:srgbClr val="2A2A2A"/>
                </a:solidFill>
                <a:highlight>
                  <a:srgbClr val="FFFFFF"/>
                </a:highlight>
                <a:uFill>
                  <a:noFill/>
                </a:uFill>
                <a:latin typeface="Times New Roman"/>
                <a:ea typeface="Times New Roman"/>
                <a:cs typeface="Times New Roman"/>
                <a:sym typeface="Times New Roman"/>
                <a:hlinkClick r:id="rId25">
                  <a:extLst>
                    <a:ext uri="{A12FA001-AC4F-418D-AE19-62706E023703}">
                      <ahyp:hlinkClr val="tx"/>
                    </a:ext>
                  </a:extLst>
                </a:hlinkClick>
              </a:rPr>
              <a:t>Smartphone-Based Interventions for Physical Activity Promotion: Scoping Review of the Evidence Over the Last 10 Years.</a:t>
            </a:r>
            <a:r>
              <a:rPr lang="en-IN" sz="705">
                <a:solidFill>
                  <a:srgbClr val="2A2A2A"/>
                </a:solidFill>
                <a:highlight>
                  <a:srgbClr val="FFFFFF"/>
                </a:highlight>
                <a:latin typeface="Times New Roman"/>
                <a:ea typeface="Times New Roman"/>
                <a:cs typeface="Times New Roman"/>
                <a:sym typeface="Times New Roman"/>
              </a:rPr>
              <a:t> JMIR Mhealth Uhealth. 2021 Jul 21;9(7):e24308. doi: 10.2196/24308. PMID: 34287209 Free PMC article. Review. </a:t>
            </a:r>
            <a:r>
              <a:rPr lang="en-IN" sz="705" u="sng">
                <a:solidFill>
                  <a:srgbClr val="1155CC"/>
                </a:solidFill>
                <a:highlight>
                  <a:srgbClr val="FFFFFF"/>
                </a:highlight>
                <a:latin typeface="Times New Roman"/>
                <a:ea typeface="Times New Roman"/>
                <a:cs typeface="Times New Roman"/>
                <a:sym typeface="Times New Roman"/>
                <a:hlinkClick r:id="rId26">
                  <a:extLst>
                    <a:ext uri="{A12FA001-AC4F-418D-AE19-62706E023703}">
                      <ahyp:hlinkClr val="tx"/>
                    </a:ext>
                  </a:extLst>
                </a:hlinkClick>
              </a:rPr>
              <a:t>https://www.ncbi.nlm.nih.gov/pmc/articles/PMC8656469/</a:t>
            </a:r>
            <a:r>
              <a:rPr lang="en-IN" sz="705">
                <a:solidFill>
                  <a:srgbClr val="4D8055"/>
                </a:solidFill>
                <a:highlight>
                  <a:srgbClr val="FFFFFF"/>
                </a:highlight>
                <a:latin typeface="Times New Roman"/>
                <a:ea typeface="Times New Roman"/>
                <a:cs typeface="Times New Roman"/>
                <a:sym typeface="Times New Roman"/>
              </a:rPr>
              <a:t> </a:t>
            </a:r>
            <a:endParaRPr sz="705">
              <a:solidFill>
                <a:srgbClr val="212121"/>
              </a:solidFill>
              <a:highlight>
                <a:srgbClr val="FFFFFF"/>
              </a:highlight>
              <a:latin typeface="Times New Roman"/>
              <a:ea typeface="Times New Roman"/>
              <a:cs typeface="Times New Roman"/>
              <a:sym typeface="Times New Roman"/>
            </a:endParaRPr>
          </a:p>
          <a:p>
            <a:pPr indent="-273367" lvl="0" marL="914400" rtl="0" algn="l">
              <a:lnSpc>
                <a:spcPct val="95000"/>
              </a:lnSpc>
              <a:spcBef>
                <a:spcPts val="0"/>
              </a:spcBef>
              <a:spcAft>
                <a:spcPts val="0"/>
              </a:spcAft>
              <a:buClr>
                <a:srgbClr val="212121"/>
              </a:buClr>
              <a:buSzPts val="705"/>
              <a:buFont typeface="Times New Roman"/>
              <a:buAutoNum type="arabicPeriod"/>
            </a:pPr>
            <a:r>
              <a:rPr lang="en-IN" sz="705">
                <a:latin typeface="Times New Roman"/>
                <a:ea typeface="Times New Roman"/>
                <a:cs typeface="Times New Roman"/>
                <a:sym typeface="Times New Roman"/>
              </a:rPr>
              <a:t>Kloek CJJ, van Dongen JM, de Bakker DH, Bossen D, Dekker J, Veenhof C. </a:t>
            </a:r>
            <a:r>
              <a:rPr b="1" lang="en-IN" sz="705">
                <a:highlight>
                  <a:srgbClr val="FFFFFF"/>
                </a:highlight>
                <a:uFill>
                  <a:noFill/>
                </a:uFill>
                <a:latin typeface="Times New Roman"/>
                <a:ea typeface="Times New Roman"/>
                <a:cs typeface="Times New Roman"/>
                <a:sym typeface="Times New Roman"/>
                <a:hlinkClick r:id="rId27"/>
              </a:rPr>
              <a:t>Cost</a:t>
            </a:r>
            <a:r>
              <a:rPr lang="en-IN" sz="705">
                <a:highlight>
                  <a:srgbClr val="FFFFFF"/>
                </a:highlight>
                <a:uFill>
                  <a:noFill/>
                </a:uFill>
                <a:latin typeface="Times New Roman"/>
                <a:ea typeface="Times New Roman"/>
                <a:cs typeface="Times New Roman"/>
                <a:sym typeface="Times New Roman"/>
                <a:hlinkClick r:id="rId28"/>
              </a:rPr>
              <a:t>-effectiveness of a blended physiotherapy intervention compared to usual physiotherapy in patients with hip and/or knee osteoarthritis: a cluster randomized controlled trial.</a:t>
            </a:r>
            <a:r>
              <a:rPr lang="en-IN" sz="705">
                <a:highlight>
                  <a:srgbClr val="FFFFFF"/>
                </a:highlight>
                <a:latin typeface="Times New Roman"/>
                <a:ea typeface="Times New Roman"/>
                <a:cs typeface="Times New Roman"/>
                <a:sym typeface="Times New Roman"/>
              </a:rPr>
              <a:t> </a:t>
            </a:r>
            <a:r>
              <a:rPr lang="en-IN" sz="705">
                <a:latin typeface="Times New Roman"/>
                <a:ea typeface="Times New Roman"/>
                <a:cs typeface="Times New Roman"/>
                <a:sym typeface="Times New Roman"/>
              </a:rPr>
              <a:t>BMC Public Health. 2018 Aug 31;18(1):1082. doi: 10.1186/s12889-018-5975-7. PMID: 30170586 Free PMC article. Clinical Trial.</a:t>
            </a:r>
            <a:r>
              <a:rPr lang="en-IN" sz="705">
                <a:solidFill>
                  <a:srgbClr val="4D8055"/>
                </a:solidFill>
                <a:latin typeface="Times New Roman"/>
                <a:ea typeface="Times New Roman"/>
                <a:cs typeface="Times New Roman"/>
                <a:sym typeface="Times New Roman"/>
              </a:rPr>
              <a:t> </a:t>
            </a:r>
            <a:r>
              <a:rPr lang="en-IN" sz="705" u="sng">
                <a:solidFill>
                  <a:srgbClr val="1155CC"/>
                </a:solidFill>
                <a:latin typeface="Times New Roman"/>
                <a:ea typeface="Times New Roman"/>
                <a:cs typeface="Times New Roman"/>
                <a:sym typeface="Times New Roman"/>
                <a:hlinkClick r:id="rId29">
                  <a:extLst>
                    <a:ext uri="{A12FA001-AC4F-418D-AE19-62706E023703}">
                      <ahyp:hlinkClr val="tx"/>
                    </a:ext>
                  </a:extLst>
                </a:hlinkClick>
              </a:rPr>
              <a:t>https://pubmed.ncbi.nlm.nih.gov/30170586/</a:t>
            </a:r>
            <a:r>
              <a:rPr lang="en-IN" sz="705">
                <a:solidFill>
                  <a:srgbClr val="4D8055"/>
                </a:solidFill>
                <a:latin typeface="Times New Roman"/>
                <a:ea typeface="Times New Roman"/>
                <a:cs typeface="Times New Roman"/>
                <a:sym typeface="Times New Roman"/>
              </a:rPr>
              <a:t> </a:t>
            </a:r>
            <a:endParaRPr sz="705">
              <a:solidFill>
                <a:srgbClr val="212121"/>
              </a:solidFill>
              <a:highlight>
                <a:srgbClr val="FFFFFF"/>
              </a:highlight>
              <a:latin typeface="Times New Roman"/>
              <a:ea typeface="Times New Roman"/>
              <a:cs typeface="Times New Roman"/>
              <a:sym typeface="Times New Roman"/>
            </a:endParaRPr>
          </a:p>
          <a:p>
            <a:pPr indent="-273367" lvl="0" marL="914400" rtl="0" algn="l">
              <a:lnSpc>
                <a:spcPct val="95000"/>
              </a:lnSpc>
              <a:spcBef>
                <a:spcPts val="0"/>
              </a:spcBef>
              <a:spcAft>
                <a:spcPts val="0"/>
              </a:spcAft>
              <a:buClr>
                <a:srgbClr val="212121"/>
              </a:buClr>
              <a:buSzPts val="705"/>
              <a:buFont typeface="Times New Roman"/>
              <a:buAutoNum type="arabicPeriod"/>
            </a:pPr>
            <a:r>
              <a:rPr lang="en-IN" sz="705">
                <a:highlight>
                  <a:srgbClr val="FFFFFF"/>
                </a:highlight>
                <a:uFill>
                  <a:noFill/>
                </a:uFill>
                <a:latin typeface="Times New Roman"/>
                <a:ea typeface="Times New Roman"/>
                <a:cs typeface="Times New Roman"/>
                <a:sym typeface="Times New Roman"/>
                <a:hlinkClick r:id="rId30"/>
              </a:rPr>
              <a:t>Nolwenn Riou-Comte</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31"/>
              </a:rPr>
              <a:t>1</a:t>
            </a:r>
            <a:r>
              <a:rPr lang="en-IN" sz="705">
                <a:highlight>
                  <a:srgbClr val="FFFFFF"/>
                </a:highlight>
                <a:latin typeface="Times New Roman"/>
                <a:ea typeface="Times New Roman"/>
                <a:cs typeface="Times New Roman"/>
                <a:sym typeface="Times New Roman"/>
              </a:rPr>
              <a:t>, </a:t>
            </a:r>
            <a:r>
              <a:rPr lang="en-IN" sz="705">
                <a:highlight>
                  <a:srgbClr val="FFFFFF"/>
                </a:highlight>
                <a:uFill>
                  <a:noFill/>
                </a:uFill>
                <a:latin typeface="Times New Roman"/>
                <a:ea typeface="Times New Roman"/>
                <a:cs typeface="Times New Roman"/>
                <a:sym typeface="Times New Roman"/>
                <a:hlinkClick r:id="rId32"/>
              </a:rPr>
              <a:t>Gioia Mione</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33"/>
              </a:rPr>
              <a:t>1</a:t>
            </a:r>
            <a:r>
              <a:rPr lang="en-IN" sz="705">
                <a:highlight>
                  <a:srgbClr val="FFFFFF"/>
                </a:highlight>
                <a:latin typeface="Times New Roman"/>
                <a:ea typeface="Times New Roman"/>
                <a:cs typeface="Times New Roman"/>
                <a:sym typeface="Times New Roman"/>
              </a:rPr>
              <a:t>, </a:t>
            </a:r>
            <a:r>
              <a:rPr lang="en-IN" sz="705">
                <a:highlight>
                  <a:srgbClr val="FFFFFF"/>
                </a:highlight>
                <a:uFill>
                  <a:noFill/>
                </a:uFill>
                <a:latin typeface="Times New Roman"/>
                <a:ea typeface="Times New Roman"/>
                <a:cs typeface="Times New Roman"/>
                <a:sym typeface="Times New Roman"/>
                <a:hlinkClick r:id="rId34"/>
              </a:rPr>
              <a:t>Lisa Humbertjean</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35"/>
              </a:rPr>
              <a:t>1</a:t>
            </a:r>
            <a:r>
              <a:rPr lang="en-IN" sz="705">
                <a:highlight>
                  <a:srgbClr val="FFFFFF"/>
                </a:highlight>
                <a:latin typeface="Times New Roman"/>
                <a:ea typeface="Times New Roman"/>
                <a:cs typeface="Times New Roman"/>
                <a:sym typeface="Times New Roman"/>
              </a:rPr>
              <a:t>, </a:t>
            </a:r>
            <a:r>
              <a:rPr lang="en-IN" sz="705">
                <a:highlight>
                  <a:srgbClr val="FFFFFF"/>
                </a:highlight>
                <a:uFill>
                  <a:noFill/>
                </a:uFill>
                <a:latin typeface="Times New Roman"/>
                <a:ea typeface="Times New Roman"/>
                <a:cs typeface="Times New Roman"/>
                <a:sym typeface="Times New Roman"/>
                <a:hlinkClick r:id="rId36"/>
              </a:rPr>
              <a:t>Arielle Brunner</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37"/>
              </a:rPr>
              <a:t>2</a:t>
            </a:r>
            <a:r>
              <a:rPr lang="en-IN" sz="705">
                <a:highlight>
                  <a:srgbClr val="FFFFFF"/>
                </a:highlight>
                <a:latin typeface="Times New Roman"/>
                <a:ea typeface="Times New Roman"/>
                <a:cs typeface="Times New Roman"/>
                <a:sym typeface="Times New Roman"/>
              </a:rPr>
              <a:t>, </a:t>
            </a:r>
            <a:r>
              <a:rPr lang="en-IN" sz="705">
                <a:highlight>
                  <a:srgbClr val="FFFFFF"/>
                </a:highlight>
                <a:uFill>
                  <a:noFill/>
                </a:uFill>
                <a:latin typeface="Times New Roman"/>
                <a:ea typeface="Times New Roman"/>
                <a:cs typeface="Times New Roman"/>
                <a:sym typeface="Times New Roman"/>
                <a:hlinkClick r:id="rId38"/>
              </a:rPr>
              <a:t>Arnaud Vezain</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39"/>
              </a:rPr>
              <a:t>3</a:t>
            </a:r>
            <a:r>
              <a:rPr lang="en-IN" sz="705">
                <a:highlight>
                  <a:srgbClr val="FFFFFF"/>
                </a:highlight>
                <a:latin typeface="Times New Roman"/>
                <a:ea typeface="Times New Roman"/>
                <a:cs typeface="Times New Roman"/>
                <a:sym typeface="Times New Roman"/>
              </a:rPr>
              <a:t>, </a:t>
            </a:r>
            <a:r>
              <a:rPr lang="en-IN" sz="705">
                <a:highlight>
                  <a:srgbClr val="FFFFFF"/>
                </a:highlight>
                <a:uFill>
                  <a:noFill/>
                </a:uFill>
                <a:latin typeface="Times New Roman"/>
                <a:ea typeface="Times New Roman"/>
                <a:cs typeface="Times New Roman"/>
                <a:sym typeface="Times New Roman"/>
                <a:hlinkClick r:id="rId40"/>
              </a:rPr>
              <a:t>Karine Lavandier</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41"/>
              </a:rPr>
              <a:t>4</a:t>
            </a:r>
            <a:r>
              <a:rPr lang="en-IN" sz="705">
                <a:highlight>
                  <a:srgbClr val="FFFFFF"/>
                </a:highlight>
                <a:latin typeface="Times New Roman"/>
                <a:ea typeface="Times New Roman"/>
                <a:cs typeface="Times New Roman"/>
                <a:sym typeface="Times New Roman"/>
              </a:rPr>
              <a:t>, </a:t>
            </a:r>
            <a:r>
              <a:rPr lang="en-IN" sz="705">
                <a:highlight>
                  <a:srgbClr val="FFFFFF"/>
                </a:highlight>
                <a:uFill>
                  <a:noFill/>
                </a:uFill>
                <a:latin typeface="Times New Roman"/>
                <a:ea typeface="Times New Roman"/>
                <a:cs typeface="Times New Roman"/>
                <a:sym typeface="Times New Roman"/>
                <a:hlinkClick r:id="rId42"/>
              </a:rPr>
              <a:t>Sophie Marchal</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43"/>
              </a:rPr>
              <a:t>5</a:t>
            </a:r>
            <a:r>
              <a:rPr lang="en-IN" sz="705">
                <a:highlight>
                  <a:srgbClr val="FFFFFF"/>
                </a:highlight>
                <a:latin typeface="Times New Roman"/>
                <a:ea typeface="Times New Roman"/>
                <a:cs typeface="Times New Roman"/>
                <a:sym typeface="Times New Roman"/>
              </a:rPr>
              <a:t>, </a:t>
            </a:r>
            <a:r>
              <a:rPr lang="en-IN" sz="705">
                <a:highlight>
                  <a:srgbClr val="FFFFFF"/>
                </a:highlight>
                <a:uFill>
                  <a:noFill/>
                </a:uFill>
                <a:latin typeface="Times New Roman"/>
                <a:ea typeface="Times New Roman"/>
                <a:cs typeface="Times New Roman"/>
                <a:sym typeface="Times New Roman"/>
                <a:hlinkClick r:id="rId44"/>
              </a:rPr>
              <a:t>Serge Bracard</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45"/>
              </a:rPr>
              <a:t>6</a:t>
            </a:r>
            <a:r>
              <a:rPr lang="en-IN" sz="705">
                <a:highlight>
                  <a:srgbClr val="FFFFFF"/>
                </a:highlight>
                <a:latin typeface="Times New Roman"/>
                <a:ea typeface="Times New Roman"/>
                <a:cs typeface="Times New Roman"/>
                <a:sym typeface="Times New Roman"/>
              </a:rPr>
              <a:t>, </a:t>
            </a:r>
            <a:r>
              <a:rPr lang="en-IN" sz="705">
                <a:highlight>
                  <a:srgbClr val="FFFFFF"/>
                </a:highlight>
                <a:uFill>
                  <a:noFill/>
                </a:uFill>
                <a:latin typeface="Times New Roman"/>
                <a:ea typeface="Times New Roman"/>
                <a:cs typeface="Times New Roman"/>
                <a:sym typeface="Times New Roman"/>
                <a:hlinkClick r:id="rId46"/>
              </a:rPr>
              <a:t>Marc Debouverie</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47"/>
              </a:rPr>
              <a:t>1</a:t>
            </a:r>
            <a:r>
              <a:rPr lang="en-IN" sz="705">
                <a:highlight>
                  <a:srgbClr val="FFFFFF"/>
                </a:highlight>
                <a:latin typeface="Times New Roman"/>
                <a:ea typeface="Times New Roman"/>
                <a:cs typeface="Times New Roman"/>
                <a:sym typeface="Times New Roman"/>
              </a:rPr>
              <a:t>, </a:t>
            </a:r>
            <a:r>
              <a:rPr lang="en-IN" sz="705">
                <a:highlight>
                  <a:srgbClr val="FFFFFF"/>
                </a:highlight>
                <a:uFill>
                  <a:noFill/>
                </a:uFill>
                <a:latin typeface="Times New Roman"/>
                <a:ea typeface="Times New Roman"/>
                <a:cs typeface="Times New Roman"/>
                <a:sym typeface="Times New Roman"/>
                <a:hlinkClick r:id="rId48"/>
              </a:rPr>
              <a:t>Sébastien Richard</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49"/>
              </a:rPr>
              <a:t>1</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50"/>
              </a:rPr>
              <a:t>7</a:t>
            </a:r>
            <a:r>
              <a:rPr lang="en-IN" sz="705">
                <a:highlight>
                  <a:srgbClr val="FFFFFF"/>
                </a:highlight>
                <a:latin typeface="Times New Roman"/>
                <a:ea typeface="Times New Roman"/>
                <a:cs typeface="Times New Roman"/>
                <a:sym typeface="Times New Roman"/>
              </a:rPr>
              <a:t> . Implementation and Evaluation of an Economic Model for Telestroke: Experience from </a:t>
            </a:r>
            <a:r>
              <a:rPr i="1" lang="en-IN" sz="705">
                <a:highlight>
                  <a:srgbClr val="FFFFFF"/>
                </a:highlight>
                <a:latin typeface="Times New Roman"/>
                <a:ea typeface="Times New Roman"/>
                <a:cs typeface="Times New Roman"/>
                <a:sym typeface="Times New Roman"/>
              </a:rPr>
              <a:t>Virtually</a:t>
            </a:r>
            <a:r>
              <a:rPr lang="en-IN" sz="705">
                <a:highlight>
                  <a:srgbClr val="FFFFFF"/>
                </a:highlight>
                <a:latin typeface="Times New Roman"/>
                <a:ea typeface="Times New Roman"/>
                <a:cs typeface="Times New Roman"/>
                <a:sym typeface="Times New Roman"/>
              </a:rPr>
              <a:t>, France. Affiliations expand: PMID: 29209268, PMCID: </a:t>
            </a:r>
            <a:r>
              <a:rPr lang="en-IN" sz="705">
                <a:highlight>
                  <a:srgbClr val="FFFFFF"/>
                </a:highlight>
                <a:uFill>
                  <a:noFill/>
                </a:uFill>
                <a:latin typeface="Times New Roman"/>
                <a:ea typeface="Times New Roman"/>
                <a:cs typeface="Times New Roman"/>
                <a:sym typeface="Times New Roman"/>
                <a:hlinkClick r:id="rId51"/>
              </a:rPr>
              <a:t>PMC5701923</a:t>
            </a:r>
            <a:r>
              <a:rPr lang="en-IN" sz="705">
                <a:highlight>
                  <a:srgbClr val="FFFFFF"/>
                </a:highlight>
                <a:latin typeface="Times New Roman"/>
                <a:ea typeface="Times New Roman"/>
                <a:cs typeface="Times New Roman"/>
                <a:sym typeface="Times New Roman"/>
              </a:rPr>
              <a:t> DOI: </a:t>
            </a:r>
            <a:r>
              <a:rPr lang="en-IN" sz="705">
                <a:highlight>
                  <a:srgbClr val="FFFFFF"/>
                </a:highlight>
                <a:uFill>
                  <a:noFill/>
                </a:uFill>
                <a:latin typeface="Times New Roman"/>
                <a:ea typeface="Times New Roman"/>
                <a:cs typeface="Times New Roman"/>
                <a:sym typeface="Times New Roman"/>
                <a:hlinkClick r:id="rId52"/>
              </a:rPr>
              <a:t>10.3389/fneur.2017.00613</a:t>
            </a:r>
            <a:endParaRPr sz="705">
              <a:solidFill>
                <a:srgbClr val="212121"/>
              </a:solidFill>
              <a:highlight>
                <a:srgbClr val="FFFFFF"/>
              </a:highlight>
              <a:latin typeface="Times New Roman"/>
              <a:ea typeface="Times New Roman"/>
              <a:cs typeface="Times New Roman"/>
              <a:sym typeface="Times New Roman"/>
            </a:endParaRPr>
          </a:p>
          <a:p>
            <a:pPr indent="0" lvl="0" marL="914400" rtl="0" algn="l">
              <a:lnSpc>
                <a:spcPct val="95000"/>
              </a:lnSpc>
              <a:spcBef>
                <a:spcPts val="0"/>
              </a:spcBef>
              <a:spcAft>
                <a:spcPts val="0"/>
              </a:spcAft>
              <a:buSzPts val="605"/>
              <a:buNone/>
            </a:pPr>
            <a:r>
              <a:rPr lang="en-IN" sz="705">
                <a:highlight>
                  <a:srgbClr val="FFFFFF"/>
                </a:highlight>
                <a:latin typeface="Times New Roman"/>
                <a:ea typeface="Times New Roman"/>
                <a:cs typeface="Times New Roman"/>
                <a:sym typeface="Times New Roman"/>
              </a:rPr>
              <a:t>Free PMC article </a:t>
            </a:r>
            <a:r>
              <a:rPr lang="en-IN" sz="705" u="sng">
                <a:solidFill>
                  <a:srgbClr val="1155CC"/>
                </a:solidFill>
                <a:highlight>
                  <a:srgbClr val="FFFFFF"/>
                </a:highlight>
                <a:latin typeface="Times New Roman"/>
                <a:ea typeface="Times New Roman"/>
                <a:cs typeface="Times New Roman"/>
                <a:sym typeface="Times New Roman"/>
                <a:hlinkClick r:id="rId53">
                  <a:extLst>
                    <a:ext uri="{A12FA001-AC4F-418D-AE19-62706E023703}">
                      <ahyp:hlinkClr val="tx"/>
                    </a:ext>
                  </a:extLst>
                </a:hlinkClick>
              </a:rPr>
              <a:t>https://pubmed.ncbi.nlm.nih.gov/29209268/</a:t>
            </a:r>
            <a:r>
              <a:rPr lang="en-IN" sz="705">
                <a:highlight>
                  <a:srgbClr val="FFFFFF"/>
                </a:highlight>
                <a:latin typeface="Times New Roman"/>
                <a:ea typeface="Times New Roman"/>
                <a:cs typeface="Times New Roman"/>
                <a:sym typeface="Times New Roman"/>
              </a:rPr>
              <a:t> </a:t>
            </a:r>
            <a:endParaRPr sz="705">
              <a:highlight>
                <a:srgbClr val="FFFFFF"/>
              </a:highlight>
              <a:latin typeface="Times New Roman"/>
              <a:ea typeface="Times New Roman"/>
              <a:cs typeface="Times New Roman"/>
              <a:sym typeface="Times New Roman"/>
            </a:endParaRPr>
          </a:p>
          <a:p>
            <a:pPr indent="-273367" lvl="0" marL="914400" rtl="0" algn="l">
              <a:lnSpc>
                <a:spcPct val="95000"/>
              </a:lnSpc>
              <a:spcBef>
                <a:spcPts val="0"/>
              </a:spcBef>
              <a:spcAft>
                <a:spcPts val="0"/>
              </a:spcAft>
              <a:buSzPts val="705"/>
              <a:buFont typeface="Times New Roman"/>
              <a:buAutoNum type="arabicPeriod"/>
            </a:pPr>
            <a:r>
              <a:rPr lang="en-IN" sz="705">
                <a:highlight>
                  <a:srgbClr val="FFFFFF"/>
                </a:highlight>
                <a:uFill>
                  <a:noFill/>
                </a:uFill>
                <a:latin typeface="Times New Roman"/>
                <a:ea typeface="Times New Roman"/>
                <a:cs typeface="Times New Roman"/>
                <a:sym typeface="Times New Roman"/>
                <a:hlinkClick r:id="rId54"/>
              </a:rPr>
              <a:t>Lisa Fahlbusch</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55"/>
              </a:rPr>
              <a:t>1</a:t>
            </a:r>
            <a:r>
              <a:rPr lang="en-IN" sz="705">
                <a:highlight>
                  <a:srgbClr val="FFFFFF"/>
                </a:highlight>
                <a:latin typeface="Times New Roman"/>
                <a:ea typeface="Times New Roman"/>
                <a:cs typeface="Times New Roman"/>
                <a:sym typeface="Times New Roman"/>
              </a:rPr>
              <a:t>, </a:t>
            </a:r>
            <a:r>
              <a:rPr lang="en-IN" sz="705">
                <a:highlight>
                  <a:srgbClr val="FFFFFF"/>
                </a:highlight>
                <a:uFill>
                  <a:noFill/>
                </a:uFill>
                <a:latin typeface="Times New Roman"/>
                <a:ea typeface="Times New Roman"/>
                <a:cs typeface="Times New Roman"/>
                <a:sym typeface="Times New Roman"/>
                <a:hlinkClick r:id="rId56"/>
              </a:rPr>
              <a:t>Jannis Achenbach</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57"/>
              </a:rPr>
              <a:t>2</a:t>
            </a:r>
            <a:r>
              <a:rPr lang="en-IN" sz="705">
                <a:highlight>
                  <a:srgbClr val="FFFFFF"/>
                </a:highlight>
                <a:latin typeface="Times New Roman"/>
                <a:ea typeface="Times New Roman"/>
                <a:cs typeface="Times New Roman"/>
                <a:sym typeface="Times New Roman"/>
              </a:rPr>
              <a:t>, </a:t>
            </a:r>
            <a:r>
              <a:rPr lang="en-IN" sz="705">
                <a:highlight>
                  <a:srgbClr val="FFFFFF"/>
                </a:highlight>
                <a:uFill>
                  <a:noFill/>
                </a:uFill>
                <a:latin typeface="Times New Roman"/>
                <a:ea typeface="Times New Roman"/>
                <a:cs typeface="Times New Roman"/>
                <a:sym typeface="Times New Roman"/>
                <a:hlinkClick r:id="rId58"/>
              </a:rPr>
              <a:t>Felix R Hoffmann</a:t>
            </a:r>
            <a:r>
              <a:rPr lang="en-IN" sz="705">
                <a:highlight>
                  <a:srgbClr val="FFFFFF"/>
                </a:highlight>
                <a:latin typeface="Times New Roman"/>
                <a:ea typeface="Times New Roman"/>
                <a:cs typeface="Times New Roman"/>
                <a:sym typeface="Times New Roman"/>
              </a:rPr>
              <a:t> </a:t>
            </a:r>
            <a:r>
              <a:rPr lang="en-IN" sz="705">
                <a:highlight>
                  <a:srgbClr val="F1F1F1"/>
                </a:highlight>
                <a:uFill>
                  <a:noFill/>
                </a:uFill>
                <a:latin typeface="Times New Roman"/>
                <a:ea typeface="Times New Roman"/>
                <a:cs typeface="Times New Roman"/>
                <a:sym typeface="Times New Roman"/>
                <a:hlinkClick r:id="rId59"/>
              </a:rPr>
              <a:t>3</a:t>
            </a:r>
            <a:r>
              <a:rPr lang="en-IN" sz="705">
                <a:highlight>
                  <a:srgbClr val="FFFFFF"/>
                </a:highlight>
                <a:latin typeface="Times New Roman"/>
                <a:ea typeface="Times New Roman"/>
                <a:cs typeface="Times New Roman"/>
                <a:sym typeface="Times New Roman"/>
              </a:rPr>
              <a:t>. Video Consultation Hours in the Statutory Accident Insurance - Application Possibilities and Economic Evaluation.[Article in German] Affiliations expand.PMID: 32079033, DOI: </a:t>
            </a:r>
            <a:r>
              <a:rPr lang="en-IN" sz="705">
                <a:highlight>
                  <a:srgbClr val="FFFFFF"/>
                </a:highlight>
                <a:uFill>
                  <a:noFill/>
                </a:uFill>
                <a:latin typeface="Times New Roman"/>
                <a:ea typeface="Times New Roman"/>
                <a:cs typeface="Times New Roman"/>
                <a:sym typeface="Times New Roman"/>
                <a:hlinkClick r:id="rId60"/>
              </a:rPr>
              <a:t>10.1055/a-1082-1040</a:t>
            </a:r>
            <a:r>
              <a:rPr lang="en-IN" sz="705">
                <a:highlight>
                  <a:srgbClr val="FFFFFF"/>
                </a:highlight>
                <a:latin typeface="Times New Roman"/>
                <a:ea typeface="Times New Roman"/>
                <a:cs typeface="Times New Roman"/>
                <a:sym typeface="Times New Roman"/>
              </a:rPr>
              <a:t> </a:t>
            </a:r>
            <a:r>
              <a:rPr lang="en-IN" sz="705" u="sng">
                <a:solidFill>
                  <a:srgbClr val="1155CC"/>
                </a:solidFill>
                <a:highlight>
                  <a:srgbClr val="FFFFFF"/>
                </a:highlight>
                <a:latin typeface="Times New Roman"/>
                <a:ea typeface="Times New Roman"/>
                <a:cs typeface="Times New Roman"/>
                <a:sym typeface="Times New Roman"/>
                <a:hlinkClick r:id="rId61">
                  <a:extLst>
                    <a:ext uri="{A12FA001-AC4F-418D-AE19-62706E023703}">
                      <ahyp:hlinkClr val="tx"/>
                    </a:ext>
                  </a:extLst>
                </a:hlinkClick>
              </a:rPr>
              <a:t>https://pubmed.ncbi.nlm.nih.gov/32079033/</a:t>
            </a:r>
            <a:r>
              <a:rPr lang="en-IN" sz="705">
                <a:highlight>
                  <a:srgbClr val="FFFFFF"/>
                </a:highlight>
                <a:latin typeface="Times New Roman"/>
                <a:ea typeface="Times New Roman"/>
                <a:cs typeface="Times New Roman"/>
                <a:sym typeface="Times New Roman"/>
              </a:rPr>
              <a:t> </a:t>
            </a:r>
            <a:endParaRPr sz="705">
              <a:latin typeface="Times New Roman"/>
              <a:ea typeface="Times New Roman"/>
              <a:cs typeface="Times New Roman"/>
              <a:sym typeface="Times New Roman"/>
            </a:endParaRPr>
          </a:p>
          <a:p>
            <a:pPr indent="-273367" lvl="0" marL="914400" rtl="0" algn="l">
              <a:lnSpc>
                <a:spcPct val="95000"/>
              </a:lnSpc>
              <a:spcBef>
                <a:spcPts val="0"/>
              </a:spcBef>
              <a:spcAft>
                <a:spcPts val="0"/>
              </a:spcAft>
              <a:buSzPts val="705"/>
              <a:buFont typeface="Times New Roman"/>
              <a:buAutoNum type="arabicPeriod"/>
            </a:pPr>
            <a:r>
              <a:rPr lang="en-IN" sz="705">
                <a:highlight>
                  <a:srgbClr val="FFFFFF"/>
                </a:highlight>
                <a:latin typeface="Times New Roman"/>
                <a:ea typeface="Times New Roman"/>
                <a:cs typeface="Times New Roman"/>
                <a:sym typeface="Times New Roman"/>
              </a:rPr>
              <a:t>Eze ND, Mateus C, Cravo Oliveira Hashiguchi T. </a:t>
            </a:r>
            <a:r>
              <a:rPr lang="en-IN" sz="705">
                <a:highlight>
                  <a:srgbClr val="FFFFFF"/>
                </a:highlight>
                <a:uFill>
                  <a:noFill/>
                </a:uFill>
                <a:latin typeface="Times New Roman"/>
                <a:ea typeface="Times New Roman"/>
                <a:cs typeface="Times New Roman"/>
                <a:sym typeface="Times New Roman"/>
                <a:hlinkClick r:id="rId62"/>
              </a:rPr>
              <a:t>Telemedicine in the OECD: An umbrella review of clinical and cost-effectiveness, patient experience and implementation.</a:t>
            </a:r>
            <a:r>
              <a:rPr lang="en-IN" sz="705">
                <a:highlight>
                  <a:srgbClr val="FFFFFF"/>
                </a:highlight>
                <a:latin typeface="Times New Roman"/>
                <a:ea typeface="Times New Roman"/>
                <a:cs typeface="Times New Roman"/>
                <a:sym typeface="Times New Roman"/>
              </a:rPr>
              <a:t> PLoS One. 2020 Aug 13;15(8):e0237585. doi: 10.1371/journal.pone.0237585. eCollection 2020. PMID: 32790752 Free PMC article. Review.</a:t>
            </a:r>
            <a:r>
              <a:rPr lang="en-IN" sz="705">
                <a:solidFill>
                  <a:srgbClr val="4D8055"/>
                </a:solidFill>
                <a:highlight>
                  <a:srgbClr val="FFFFFF"/>
                </a:highlight>
                <a:latin typeface="Times New Roman"/>
                <a:ea typeface="Times New Roman"/>
                <a:cs typeface="Times New Roman"/>
                <a:sym typeface="Times New Roman"/>
              </a:rPr>
              <a:t> </a:t>
            </a:r>
            <a:r>
              <a:rPr lang="en-IN" sz="705" u="sng">
                <a:solidFill>
                  <a:srgbClr val="1155CC"/>
                </a:solidFill>
                <a:highlight>
                  <a:srgbClr val="FFFFFF"/>
                </a:highlight>
                <a:latin typeface="Times New Roman"/>
                <a:ea typeface="Times New Roman"/>
                <a:cs typeface="Times New Roman"/>
                <a:sym typeface="Times New Roman"/>
                <a:hlinkClick r:id="rId63">
                  <a:extLst>
                    <a:ext uri="{A12FA001-AC4F-418D-AE19-62706E023703}">
                      <ahyp:hlinkClr val="tx"/>
                    </a:ext>
                  </a:extLst>
                </a:hlinkClick>
              </a:rPr>
              <a:t>https://pubmed.ncbi.nlm.nih.gov/32790752/</a:t>
            </a:r>
            <a:r>
              <a:rPr lang="en-IN" sz="705">
                <a:solidFill>
                  <a:srgbClr val="4D8055"/>
                </a:solidFill>
                <a:highlight>
                  <a:srgbClr val="FFFFFF"/>
                </a:highlight>
                <a:latin typeface="Times New Roman"/>
                <a:ea typeface="Times New Roman"/>
                <a:cs typeface="Times New Roman"/>
                <a:sym typeface="Times New Roman"/>
              </a:rPr>
              <a:t> </a:t>
            </a:r>
            <a:endParaRPr sz="705">
              <a:highlight>
                <a:srgbClr val="FFFFFF"/>
              </a:highlight>
              <a:latin typeface="Roboto"/>
              <a:ea typeface="Roboto"/>
              <a:cs typeface="Roboto"/>
              <a:sym typeface="Roboto"/>
            </a:endParaRPr>
          </a:p>
          <a:p>
            <a:pPr indent="-273367" lvl="0" marL="914400" rtl="0" algn="l">
              <a:lnSpc>
                <a:spcPct val="95000"/>
              </a:lnSpc>
              <a:spcBef>
                <a:spcPts val="0"/>
              </a:spcBef>
              <a:spcAft>
                <a:spcPts val="0"/>
              </a:spcAft>
              <a:buSzPts val="705"/>
              <a:buFont typeface="Times New Roman"/>
              <a:buAutoNum type="arabicPeriod"/>
            </a:pPr>
            <a:r>
              <a:rPr lang="en-IN" sz="705">
                <a:highlight>
                  <a:srgbClr val="FFFFFF"/>
                </a:highlight>
                <a:latin typeface="Times New Roman"/>
                <a:ea typeface="Times New Roman"/>
                <a:cs typeface="Times New Roman"/>
                <a:sym typeface="Times New Roman"/>
              </a:rPr>
              <a:t>Stewart T, Bird P. </a:t>
            </a:r>
            <a:r>
              <a:rPr lang="en-IN" sz="705">
                <a:highlight>
                  <a:srgbClr val="FFFFFF"/>
                </a:highlight>
                <a:uFill>
                  <a:noFill/>
                </a:uFill>
                <a:latin typeface="Times New Roman"/>
                <a:ea typeface="Times New Roman"/>
                <a:cs typeface="Times New Roman"/>
                <a:sym typeface="Times New Roman"/>
                <a:hlinkClick r:id="rId64"/>
              </a:rPr>
              <a:t>Health economic evaluation: cost-effective strategies in humanitarian and disaster relief medicine.</a:t>
            </a:r>
            <a:r>
              <a:rPr lang="en-IN" sz="705">
                <a:highlight>
                  <a:srgbClr val="FFFFFF"/>
                </a:highlight>
                <a:latin typeface="Times New Roman"/>
                <a:ea typeface="Times New Roman"/>
                <a:cs typeface="Times New Roman"/>
                <a:sym typeface="Times New Roman"/>
              </a:rPr>
              <a:t> BMJ Mil Health. 2022 Feb 3:e001859. doi: 10.1136/bmjmilitary-2021-001859. Online ahead of print. PMID: 35115365 Review. </a:t>
            </a:r>
            <a:r>
              <a:rPr lang="en-IN" sz="705" u="sng">
                <a:solidFill>
                  <a:srgbClr val="1155CC"/>
                </a:solidFill>
                <a:highlight>
                  <a:srgbClr val="FFFFFF"/>
                </a:highlight>
                <a:latin typeface="Times New Roman"/>
                <a:ea typeface="Times New Roman"/>
                <a:cs typeface="Times New Roman"/>
                <a:sym typeface="Times New Roman"/>
                <a:hlinkClick r:id="rId65">
                  <a:extLst>
                    <a:ext uri="{A12FA001-AC4F-418D-AE19-62706E023703}">
                      <ahyp:hlinkClr val="tx"/>
                    </a:ext>
                  </a:extLst>
                </a:hlinkClick>
              </a:rPr>
              <a:t>https://pubmed.ncbi.nlm.nih.gov/35115365/</a:t>
            </a:r>
            <a:r>
              <a:rPr lang="en-IN" sz="705">
                <a:highlight>
                  <a:srgbClr val="FFFFFF"/>
                </a:highlight>
                <a:latin typeface="Times New Roman"/>
                <a:ea typeface="Times New Roman"/>
                <a:cs typeface="Times New Roman"/>
                <a:sym typeface="Times New Roman"/>
              </a:rPr>
              <a:t> </a:t>
            </a:r>
            <a:endParaRPr sz="650">
              <a:highlight>
                <a:srgbClr val="FFFFFF"/>
              </a:highlight>
              <a:latin typeface="Roboto"/>
              <a:ea typeface="Roboto"/>
              <a:cs typeface="Roboto"/>
              <a:sym typeface="Roboto"/>
            </a:endParaRPr>
          </a:p>
          <a:p>
            <a:pPr indent="-273367" lvl="0" marL="914400" rtl="0" algn="l">
              <a:lnSpc>
                <a:spcPct val="80000"/>
              </a:lnSpc>
              <a:spcBef>
                <a:spcPts val="1696"/>
              </a:spcBef>
              <a:spcAft>
                <a:spcPts val="0"/>
              </a:spcAft>
              <a:buClr>
                <a:srgbClr val="212121"/>
              </a:buClr>
              <a:buSzPts val="705"/>
              <a:buFont typeface="Times New Roman"/>
              <a:buAutoNum type="arabicPeriod"/>
            </a:pPr>
            <a:r>
              <a:rPr lang="en-IN" sz="705">
                <a:highlight>
                  <a:srgbClr val="FFFFFF"/>
                </a:highlight>
                <a:latin typeface="Times New Roman"/>
                <a:ea typeface="Times New Roman"/>
                <a:cs typeface="Times New Roman"/>
                <a:sym typeface="Times New Roman"/>
              </a:rPr>
              <a:t>Wade, V.A., Karnon, J., Elshaug, A.G. </a:t>
            </a:r>
            <a:r>
              <a:rPr i="1" lang="en-IN" sz="705">
                <a:latin typeface="Times New Roman"/>
                <a:ea typeface="Times New Roman"/>
                <a:cs typeface="Times New Roman"/>
                <a:sym typeface="Times New Roman"/>
              </a:rPr>
              <a:t>et al.</a:t>
            </a:r>
            <a:r>
              <a:rPr lang="en-IN" sz="705">
                <a:highlight>
                  <a:srgbClr val="FFFFFF"/>
                </a:highlight>
                <a:latin typeface="Times New Roman"/>
                <a:ea typeface="Times New Roman"/>
                <a:cs typeface="Times New Roman"/>
                <a:sym typeface="Times New Roman"/>
              </a:rPr>
              <a:t> A systematic review of economic analyses of telehealth services using real time video communication. </a:t>
            </a:r>
            <a:r>
              <a:rPr i="1" lang="en-IN" sz="705">
                <a:latin typeface="Times New Roman"/>
                <a:ea typeface="Times New Roman"/>
                <a:cs typeface="Times New Roman"/>
                <a:sym typeface="Times New Roman"/>
              </a:rPr>
              <a:t>BMC Health Serv Res</a:t>
            </a:r>
            <a:r>
              <a:rPr lang="en-IN" sz="705">
                <a:highlight>
                  <a:srgbClr val="FFFFFF"/>
                </a:highlight>
                <a:latin typeface="Times New Roman"/>
                <a:ea typeface="Times New Roman"/>
                <a:cs typeface="Times New Roman"/>
                <a:sym typeface="Times New Roman"/>
              </a:rPr>
              <a:t> </a:t>
            </a:r>
            <a:r>
              <a:rPr lang="en-IN" sz="705">
                <a:latin typeface="Times New Roman"/>
                <a:ea typeface="Times New Roman"/>
                <a:cs typeface="Times New Roman"/>
                <a:sym typeface="Times New Roman"/>
              </a:rPr>
              <a:t>10, </a:t>
            </a:r>
            <a:r>
              <a:rPr lang="en-IN" sz="705">
                <a:highlight>
                  <a:srgbClr val="FFFFFF"/>
                </a:highlight>
                <a:latin typeface="Times New Roman"/>
                <a:ea typeface="Times New Roman"/>
                <a:cs typeface="Times New Roman"/>
                <a:sym typeface="Times New Roman"/>
              </a:rPr>
              <a:t>233 (2010).</a:t>
            </a:r>
            <a:r>
              <a:rPr lang="en-IN" sz="705">
                <a:solidFill>
                  <a:srgbClr val="212121"/>
                </a:solidFill>
                <a:highlight>
                  <a:srgbClr val="FFFFFF"/>
                </a:highlight>
                <a:latin typeface="Times New Roman"/>
                <a:ea typeface="Times New Roman"/>
                <a:cs typeface="Times New Roman"/>
                <a:sym typeface="Times New Roman"/>
              </a:rPr>
              <a:t> </a:t>
            </a:r>
            <a:r>
              <a:rPr lang="en-IN" sz="705" u="sng">
                <a:solidFill>
                  <a:srgbClr val="1155CC"/>
                </a:solidFill>
                <a:highlight>
                  <a:srgbClr val="FFFFFF"/>
                </a:highlight>
                <a:latin typeface="Times New Roman"/>
                <a:ea typeface="Times New Roman"/>
                <a:cs typeface="Times New Roman"/>
                <a:sym typeface="Times New Roman"/>
                <a:hlinkClick r:id="rId66">
                  <a:extLst>
                    <a:ext uri="{A12FA001-AC4F-418D-AE19-62706E023703}">
                      <ahyp:hlinkClr val="tx"/>
                    </a:ext>
                  </a:extLst>
                </a:hlinkClick>
              </a:rPr>
              <a:t>https://doi.org/10.1186/1472-6963-10-233</a:t>
            </a:r>
            <a:endParaRPr sz="705">
              <a:solidFill>
                <a:srgbClr val="212121"/>
              </a:solidFill>
              <a:latin typeface="Times New Roman"/>
              <a:ea typeface="Times New Roman"/>
              <a:cs typeface="Times New Roman"/>
              <a:sym typeface="Times New Roman"/>
            </a:endParaRPr>
          </a:p>
          <a:p>
            <a:pPr indent="-273367" lvl="0" marL="914400" rtl="0" algn="l">
              <a:lnSpc>
                <a:spcPct val="80000"/>
              </a:lnSpc>
              <a:spcBef>
                <a:spcPts val="0"/>
              </a:spcBef>
              <a:spcAft>
                <a:spcPts val="0"/>
              </a:spcAft>
              <a:buSzPts val="705"/>
              <a:buFont typeface="Times New Roman"/>
              <a:buAutoNum type="arabicPeriod"/>
            </a:pPr>
            <a:r>
              <a:rPr lang="en-IN" sz="705">
                <a:highlight>
                  <a:srgbClr val="FFFFFF"/>
                </a:highlight>
                <a:latin typeface="Times New Roman"/>
                <a:ea typeface="Times New Roman"/>
                <a:cs typeface="Times New Roman"/>
                <a:sym typeface="Times New Roman"/>
              </a:rPr>
              <a:t>Hailey D, Jennett P. The need for economic evaluation of telemedicine to evolve: the experience in Alberta, Canada. Telemed J E Health. 2004 Spring;10(1):71-6. doi: 10.1089/153056204773644607. PMID: 15104918.</a:t>
            </a:r>
            <a:endParaRPr sz="705">
              <a:highlight>
                <a:srgbClr val="FFFFFF"/>
              </a:highlight>
              <a:latin typeface="Times New Roman"/>
              <a:ea typeface="Times New Roman"/>
              <a:cs typeface="Times New Roman"/>
              <a:sym typeface="Times New Roman"/>
            </a:endParaRPr>
          </a:p>
          <a:p>
            <a:pPr indent="-273367" lvl="0" marL="914400" rtl="0" algn="l">
              <a:lnSpc>
                <a:spcPct val="80000"/>
              </a:lnSpc>
              <a:spcBef>
                <a:spcPts val="0"/>
              </a:spcBef>
              <a:spcAft>
                <a:spcPts val="0"/>
              </a:spcAft>
              <a:buClr>
                <a:srgbClr val="212121"/>
              </a:buClr>
              <a:buSzPts val="705"/>
              <a:buFont typeface="Times New Roman"/>
              <a:buAutoNum type="arabicPeriod"/>
            </a:pPr>
            <a:r>
              <a:rPr lang="en-IN" sz="705">
                <a:highlight>
                  <a:srgbClr val="FFFFFF"/>
                </a:highlight>
                <a:latin typeface="Times New Roman"/>
                <a:ea typeface="Times New Roman"/>
                <a:cs typeface="Times New Roman"/>
                <a:sym typeface="Times New Roman"/>
              </a:rPr>
              <a:t>Ohinmaa A, Hailey D, Roine R. Elements for assessment of telemedicine applications. Int J Technol Assess Health Care. 2001 Spring;17(2):190-202. doi: 10.1017/s0266462300105057. PMID: 11446131.</a:t>
            </a:r>
            <a:r>
              <a:rPr lang="en-IN" sz="705">
                <a:solidFill>
                  <a:srgbClr val="212121"/>
                </a:solidFill>
                <a:highlight>
                  <a:srgbClr val="FFFFFF"/>
                </a:highlight>
                <a:latin typeface="Times New Roman"/>
                <a:ea typeface="Times New Roman"/>
                <a:cs typeface="Times New Roman"/>
                <a:sym typeface="Times New Roman"/>
              </a:rPr>
              <a:t> </a:t>
            </a:r>
            <a:endParaRPr sz="705">
              <a:solidFill>
                <a:srgbClr val="212121"/>
              </a:solidFill>
              <a:highlight>
                <a:srgbClr val="FFFFFF"/>
              </a:highlight>
              <a:latin typeface="Arial"/>
              <a:ea typeface="Arial"/>
              <a:cs typeface="Arial"/>
              <a:sym typeface="Arial"/>
            </a:endParaRPr>
          </a:p>
          <a:p>
            <a:pPr indent="-273367" lvl="0" marL="914400" rtl="0" algn="l">
              <a:lnSpc>
                <a:spcPct val="80000"/>
              </a:lnSpc>
              <a:spcBef>
                <a:spcPts val="0"/>
              </a:spcBef>
              <a:spcAft>
                <a:spcPts val="0"/>
              </a:spcAft>
              <a:buSzPts val="705"/>
              <a:buFont typeface="Times New Roman"/>
              <a:buAutoNum type="arabicPeriod"/>
            </a:pPr>
            <a:r>
              <a:rPr lang="en-IN" sz="705">
                <a:highlight>
                  <a:srgbClr val="FFFFFF"/>
                </a:highlight>
                <a:latin typeface="Times New Roman"/>
                <a:ea typeface="Times New Roman"/>
                <a:cs typeface="Times New Roman"/>
                <a:sym typeface="Times New Roman"/>
              </a:rPr>
              <a:t>Snoswell C, Smith AC, Scuffham PA, Whitty JA. Economic evaluation strategies in telehealth: Obtaining a more holistic valuation of telehealth interventions. </a:t>
            </a:r>
            <a:r>
              <a:rPr i="1" lang="en-IN" sz="705">
                <a:highlight>
                  <a:srgbClr val="FFFFFF"/>
                </a:highlight>
                <a:latin typeface="Times New Roman"/>
                <a:ea typeface="Times New Roman"/>
                <a:cs typeface="Times New Roman"/>
                <a:sym typeface="Times New Roman"/>
              </a:rPr>
              <a:t>Journal of Telemedicine and Telecare</a:t>
            </a:r>
            <a:r>
              <a:rPr lang="en-IN" sz="705">
                <a:highlight>
                  <a:srgbClr val="FFFFFF"/>
                </a:highlight>
                <a:latin typeface="Times New Roman"/>
                <a:ea typeface="Times New Roman"/>
                <a:cs typeface="Times New Roman"/>
                <a:sym typeface="Times New Roman"/>
              </a:rPr>
              <a:t>. 2017;23(9):792-796. doi:</a:t>
            </a:r>
            <a:r>
              <a:rPr lang="en-IN" sz="705" u="sng">
                <a:solidFill>
                  <a:srgbClr val="1155CC"/>
                </a:solidFill>
                <a:highlight>
                  <a:srgbClr val="FFFFFF"/>
                </a:highlight>
                <a:latin typeface="Times New Roman"/>
                <a:ea typeface="Times New Roman"/>
                <a:cs typeface="Times New Roman"/>
                <a:sym typeface="Times New Roman"/>
                <a:hlinkClick r:id="rId67">
                  <a:extLst>
                    <a:ext uri="{A12FA001-AC4F-418D-AE19-62706E023703}">
                      <ahyp:hlinkClr val="tx"/>
                    </a:ext>
                  </a:extLst>
                </a:hlinkClick>
              </a:rPr>
              <a:t>10.1177/1357633X16671407</a:t>
            </a:r>
            <a:r>
              <a:rPr lang="en-IN" sz="705" u="sng">
                <a:solidFill>
                  <a:srgbClr val="1155CC"/>
                </a:solidFill>
                <a:highlight>
                  <a:srgbClr val="FFFFFF"/>
                </a:highlight>
                <a:latin typeface="Times New Roman"/>
                <a:ea typeface="Times New Roman"/>
                <a:cs typeface="Times New Roman"/>
                <a:sym typeface="Times New Roman"/>
              </a:rPr>
              <a:t> </a:t>
            </a:r>
            <a:endParaRPr sz="705">
              <a:highlight>
                <a:srgbClr val="FFFFFF"/>
              </a:highlight>
              <a:latin typeface="Times New Roman"/>
              <a:ea typeface="Times New Roman"/>
              <a:cs typeface="Times New Roman"/>
              <a:sym typeface="Times New Roman"/>
            </a:endParaRPr>
          </a:p>
          <a:p>
            <a:pPr indent="-273367" lvl="0" marL="914400" rtl="0" algn="l">
              <a:lnSpc>
                <a:spcPct val="80000"/>
              </a:lnSpc>
              <a:spcBef>
                <a:spcPts val="0"/>
              </a:spcBef>
              <a:spcAft>
                <a:spcPts val="0"/>
              </a:spcAft>
              <a:buSzPts val="705"/>
              <a:buFont typeface="Times New Roman"/>
              <a:buAutoNum type="arabicPeriod"/>
            </a:pPr>
            <a:r>
              <a:rPr lang="en-IN" sz="705">
                <a:highlight>
                  <a:srgbClr val="FFFFFF"/>
                </a:highlight>
                <a:latin typeface="Times New Roman"/>
                <a:ea typeface="Times New Roman"/>
                <a:cs typeface="Times New Roman"/>
                <a:sym typeface="Times New Roman"/>
              </a:rPr>
              <a:t>Bergmo, T.S. Can economic evaluation in telemedicine be trusted? A systematic review of the literature. </a:t>
            </a:r>
            <a:r>
              <a:rPr i="1" lang="en-IN" sz="705">
                <a:highlight>
                  <a:srgbClr val="FFFFFF"/>
                </a:highlight>
                <a:latin typeface="Times New Roman"/>
                <a:ea typeface="Times New Roman"/>
                <a:cs typeface="Times New Roman"/>
                <a:sym typeface="Times New Roman"/>
              </a:rPr>
              <a:t>Cost Eff Resour Alloc</a:t>
            </a:r>
            <a:r>
              <a:rPr lang="en-IN" sz="705">
                <a:highlight>
                  <a:srgbClr val="FFFFFF"/>
                </a:highlight>
                <a:latin typeface="Times New Roman"/>
                <a:ea typeface="Times New Roman"/>
                <a:cs typeface="Times New Roman"/>
                <a:sym typeface="Times New Roman"/>
              </a:rPr>
              <a:t> 7, 18 (2009). </a:t>
            </a:r>
            <a:r>
              <a:rPr lang="en-IN" sz="705" u="sng">
                <a:solidFill>
                  <a:srgbClr val="1155CC"/>
                </a:solidFill>
                <a:highlight>
                  <a:srgbClr val="FFFFFF"/>
                </a:highlight>
                <a:latin typeface="Times New Roman"/>
                <a:ea typeface="Times New Roman"/>
                <a:cs typeface="Times New Roman"/>
                <a:sym typeface="Times New Roman"/>
                <a:hlinkClick r:id="rId68">
                  <a:extLst>
                    <a:ext uri="{A12FA001-AC4F-418D-AE19-62706E023703}">
                      <ahyp:hlinkClr val="tx"/>
                    </a:ext>
                  </a:extLst>
                </a:hlinkClick>
              </a:rPr>
              <a:t>https://doi.org/10.1186/1478-7547-7-18</a:t>
            </a:r>
            <a:endParaRPr sz="705">
              <a:highlight>
                <a:srgbClr val="FFFFFF"/>
              </a:highlight>
              <a:latin typeface="Times New Roman"/>
              <a:ea typeface="Times New Roman"/>
              <a:cs typeface="Times New Roman"/>
              <a:sym typeface="Times New Roman"/>
            </a:endParaRPr>
          </a:p>
          <a:p>
            <a:pPr indent="-273367" lvl="0" marL="914400" rtl="0" algn="l">
              <a:lnSpc>
                <a:spcPct val="80000"/>
              </a:lnSpc>
              <a:spcBef>
                <a:spcPts val="0"/>
              </a:spcBef>
              <a:spcAft>
                <a:spcPts val="0"/>
              </a:spcAft>
              <a:buClr>
                <a:srgbClr val="212121"/>
              </a:buClr>
              <a:buSzPts val="705"/>
              <a:buFont typeface="Times New Roman"/>
              <a:buAutoNum type="arabicPeriod"/>
            </a:pPr>
            <a:r>
              <a:rPr lang="en-IN" sz="705">
                <a:highlight>
                  <a:srgbClr val="FFFFFF"/>
                </a:highlight>
                <a:latin typeface="Times New Roman"/>
                <a:ea typeface="Times New Roman"/>
                <a:cs typeface="Times New Roman"/>
                <a:sym typeface="Times New Roman"/>
              </a:rPr>
              <a:t>Nathalie Pelletier-Fleury, Jean-Louis Lanoé, Carole Philippe, Frédéric Gagnadoux, Dominique Rakotonanahary, Bernard Fleury. Economic studies and ‘technical’ evaluation of telemedicine: the case of telemonitored polysomnography, Health Policy, Volume 49, Issue 3, 1999, Pages 179-194, ISSN 0168-8510, </a:t>
            </a:r>
            <a:r>
              <a:rPr lang="en-IN" sz="705" u="sng">
                <a:solidFill>
                  <a:srgbClr val="1155CC"/>
                </a:solidFill>
                <a:highlight>
                  <a:srgbClr val="FFFFFF"/>
                </a:highlight>
                <a:latin typeface="Times New Roman"/>
                <a:ea typeface="Times New Roman"/>
                <a:cs typeface="Times New Roman"/>
                <a:sym typeface="Times New Roman"/>
                <a:hlinkClick r:id="rId69">
                  <a:extLst>
                    <a:ext uri="{A12FA001-AC4F-418D-AE19-62706E023703}">
                      <ahyp:hlinkClr val="tx"/>
                    </a:ext>
                  </a:extLst>
                </a:hlinkClick>
              </a:rPr>
              <a:t>https://doi.org/10.1016/S0168-8510(99)00054-8</a:t>
            </a:r>
            <a:r>
              <a:rPr lang="en-IN" sz="705">
                <a:solidFill>
                  <a:srgbClr val="1155CC"/>
                </a:solidFill>
                <a:highlight>
                  <a:srgbClr val="FFFFFF"/>
                </a:highlight>
                <a:latin typeface="Times New Roman"/>
                <a:ea typeface="Times New Roman"/>
                <a:cs typeface="Times New Roman"/>
                <a:sym typeface="Times New Roman"/>
              </a:rPr>
              <a:t>. (</a:t>
            </a:r>
            <a:r>
              <a:rPr lang="en-IN" sz="705" u="sng">
                <a:solidFill>
                  <a:srgbClr val="1155CC"/>
                </a:solidFill>
                <a:highlight>
                  <a:srgbClr val="FFFFFF"/>
                </a:highlight>
                <a:latin typeface="Times New Roman"/>
                <a:ea typeface="Times New Roman"/>
                <a:cs typeface="Times New Roman"/>
                <a:sym typeface="Times New Roman"/>
                <a:hlinkClick r:id="rId70">
                  <a:extLst>
                    <a:ext uri="{A12FA001-AC4F-418D-AE19-62706E023703}">
                      <ahyp:hlinkClr val="tx"/>
                    </a:ext>
                  </a:extLst>
                </a:hlinkClick>
              </a:rPr>
              <a:t>https://www.sciencedirect.com/science/article/pii/S0168851099000548</a:t>
            </a:r>
            <a:r>
              <a:rPr lang="en-IN" sz="705">
                <a:solidFill>
                  <a:srgbClr val="1155CC"/>
                </a:solidFill>
                <a:highlight>
                  <a:srgbClr val="FFFFFF"/>
                </a:highlight>
                <a:latin typeface="Times New Roman"/>
                <a:ea typeface="Times New Roman"/>
                <a:cs typeface="Times New Roman"/>
                <a:sym typeface="Times New Roman"/>
              </a:rPr>
              <a:t> )</a:t>
            </a:r>
            <a:endParaRPr sz="705">
              <a:solidFill>
                <a:srgbClr val="212121"/>
              </a:solidFill>
              <a:highlight>
                <a:srgbClr val="FFFFFF"/>
              </a:highlight>
              <a:latin typeface="Times New Roman"/>
              <a:ea typeface="Times New Roman"/>
              <a:cs typeface="Times New Roman"/>
              <a:sym typeface="Times New Roman"/>
            </a:endParaRPr>
          </a:p>
          <a:p>
            <a:pPr indent="-273367" lvl="0" marL="914400" rtl="0" algn="l">
              <a:lnSpc>
                <a:spcPct val="80000"/>
              </a:lnSpc>
              <a:spcBef>
                <a:spcPts val="0"/>
              </a:spcBef>
              <a:spcAft>
                <a:spcPts val="0"/>
              </a:spcAft>
              <a:buClr>
                <a:srgbClr val="212121"/>
              </a:buClr>
              <a:buSzPts val="705"/>
              <a:buFont typeface="Times New Roman"/>
              <a:buAutoNum type="arabicPeriod"/>
            </a:pPr>
            <a:r>
              <a:rPr lang="en-IN" sz="705">
                <a:solidFill>
                  <a:srgbClr val="212121"/>
                </a:solidFill>
                <a:highlight>
                  <a:srgbClr val="FFFFFF"/>
                </a:highlight>
                <a:latin typeface="Times New Roman"/>
                <a:ea typeface="Times New Roman"/>
                <a:cs typeface="Times New Roman"/>
                <a:sym typeface="Times New Roman"/>
              </a:rPr>
              <a:t>María E. Dávalos, Michael T. French, Anne E. Burdick, and Scott C. Simmons.Telemedicine and e-Health.Dec 2009.933-948. Published in Volume: 15 Issue 10: December 22, 2009 Online Ahead of Print:December 2, 2009  </a:t>
            </a:r>
            <a:r>
              <a:rPr lang="en-IN" sz="705" u="sng">
                <a:solidFill>
                  <a:srgbClr val="1155CC"/>
                </a:solidFill>
                <a:highlight>
                  <a:srgbClr val="FFFFFF"/>
                </a:highlight>
                <a:latin typeface="Times New Roman"/>
                <a:ea typeface="Times New Roman"/>
                <a:cs typeface="Times New Roman"/>
                <a:sym typeface="Times New Roman"/>
                <a:hlinkClick r:id="rId71">
                  <a:extLst>
                    <a:ext uri="{A12FA001-AC4F-418D-AE19-62706E023703}">
                      <ahyp:hlinkClr val="tx"/>
                    </a:ext>
                  </a:extLst>
                </a:hlinkClick>
              </a:rPr>
              <a:t>https://www.liebertpub.com/doi/10.1089/tmj.2009.0067</a:t>
            </a:r>
            <a:r>
              <a:rPr lang="en-IN" sz="705">
                <a:solidFill>
                  <a:srgbClr val="212121"/>
                </a:solidFill>
                <a:highlight>
                  <a:srgbClr val="FFFFFF"/>
                </a:highlight>
                <a:latin typeface="Times New Roman"/>
                <a:ea typeface="Times New Roman"/>
                <a:cs typeface="Times New Roman"/>
                <a:sym typeface="Times New Roman"/>
              </a:rPr>
              <a:t> </a:t>
            </a:r>
            <a:endParaRPr sz="705">
              <a:solidFill>
                <a:srgbClr val="212121"/>
              </a:solidFill>
              <a:highlight>
                <a:srgbClr val="FFFFFF"/>
              </a:highlight>
              <a:latin typeface="Times New Roman"/>
              <a:ea typeface="Times New Roman"/>
              <a:cs typeface="Times New Roman"/>
              <a:sym typeface="Times New Roman"/>
            </a:endParaRPr>
          </a:p>
          <a:p>
            <a:pPr indent="-273367" lvl="0" marL="914400" rtl="0" algn="l">
              <a:lnSpc>
                <a:spcPct val="80000"/>
              </a:lnSpc>
              <a:spcBef>
                <a:spcPts val="600"/>
              </a:spcBef>
              <a:spcAft>
                <a:spcPts val="0"/>
              </a:spcAft>
              <a:buClr>
                <a:srgbClr val="212121"/>
              </a:buClr>
              <a:buSzPts val="705"/>
              <a:buFont typeface="Times New Roman"/>
              <a:buAutoNum type="arabicPeriod"/>
            </a:pPr>
            <a:r>
              <a:rPr lang="en-IN" sz="705" u="sng">
                <a:solidFill>
                  <a:srgbClr val="1155CC"/>
                </a:solidFill>
                <a:highlight>
                  <a:srgbClr val="FFFFFF"/>
                </a:highlight>
                <a:latin typeface="Times New Roman"/>
                <a:ea typeface="Times New Roman"/>
                <a:cs typeface="Times New Roman"/>
                <a:sym typeface="Times New Roman"/>
                <a:hlinkClick r:id="rId72">
                  <a:extLst>
                    <a:ext uri="{A12FA001-AC4F-418D-AE19-62706E023703}">
                      <ahyp:hlinkClr val="tx"/>
                    </a:ext>
                  </a:extLst>
                </a:hlinkClick>
              </a:rPr>
              <a:t>https://www.elsevier.com/__data/promis_misc/ANDJ%20Narrative%20Review%20Checklist.pdf</a:t>
            </a:r>
            <a:r>
              <a:rPr lang="en-IN" sz="705">
                <a:solidFill>
                  <a:srgbClr val="212121"/>
                </a:solidFill>
                <a:highlight>
                  <a:srgbClr val="FFFFFF"/>
                </a:highlight>
                <a:latin typeface="Times New Roman"/>
                <a:ea typeface="Times New Roman"/>
                <a:cs typeface="Times New Roman"/>
                <a:sym typeface="Times New Roman"/>
              </a:rPr>
              <a:t> </a:t>
            </a:r>
            <a:endParaRPr sz="705">
              <a:solidFill>
                <a:srgbClr val="212121"/>
              </a:solidFill>
              <a:highlight>
                <a:srgbClr val="FFFFFF"/>
              </a:highlight>
              <a:latin typeface="Times New Roman"/>
              <a:ea typeface="Times New Roman"/>
              <a:cs typeface="Times New Roman"/>
              <a:sym typeface="Times New Roman"/>
            </a:endParaRPr>
          </a:p>
          <a:p>
            <a:pPr indent="-273367" lvl="0" marL="914400" rtl="0" algn="l">
              <a:lnSpc>
                <a:spcPct val="80000"/>
              </a:lnSpc>
              <a:spcBef>
                <a:spcPts val="600"/>
              </a:spcBef>
              <a:spcAft>
                <a:spcPts val="0"/>
              </a:spcAft>
              <a:buSzPts val="705"/>
              <a:buFont typeface="Times New Roman"/>
              <a:buAutoNum type="arabicPeriod"/>
            </a:pPr>
            <a:r>
              <a:rPr lang="en-IN" sz="650">
                <a:latin typeface="Arial"/>
                <a:ea typeface="Arial"/>
                <a:cs typeface="Arial"/>
                <a:sym typeface="Arial"/>
              </a:rPr>
              <a:t>Liberati A, Altman DG, Tetzlaff J, et al. The PRISMA statement for reporting systematic reviews and meta-analyses of studies that evaluate health care interventions: Explanation and elaboration. J Clin Epidemiol. 2009;62(10):e1–34.</a:t>
            </a:r>
            <a:endParaRPr sz="650">
              <a:latin typeface="Arial"/>
              <a:ea typeface="Arial"/>
              <a:cs typeface="Arial"/>
              <a:sym typeface="Arial"/>
            </a:endParaRPr>
          </a:p>
          <a:p>
            <a:pPr indent="-273367" lvl="0" marL="914400" rtl="0" algn="l">
              <a:lnSpc>
                <a:spcPct val="80000"/>
              </a:lnSpc>
              <a:spcBef>
                <a:spcPts val="0"/>
              </a:spcBef>
              <a:spcAft>
                <a:spcPts val="0"/>
              </a:spcAft>
              <a:buSzPts val="705"/>
              <a:buFont typeface="Times New Roman"/>
              <a:buAutoNum type="arabicPeriod"/>
            </a:pPr>
            <a:r>
              <a:rPr lang="en-IN" sz="650">
                <a:latin typeface="Arial"/>
                <a:ea typeface="Arial"/>
                <a:cs typeface="Arial"/>
                <a:sym typeface="Arial"/>
              </a:rPr>
              <a:t>Sutton AJ, Abrams KR, Jones DR, Sheldon TA, Song F. Systematic reviews of trials and other studies. Health Technol Assess. 1998;2(19):1–276.</a:t>
            </a:r>
            <a:endParaRPr sz="650">
              <a:latin typeface="Arial"/>
              <a:ea typeface="Arial"/>
              <a:cs typeface="Arial"/>
              <a:sym typeface="Arial"/>
            </a:endParaRPr>
          </a:p>
          <a:p>
            <a:pPr indent="-267017" lvl="0" marL="914400" rtl="0" algn="l">
              <a:lnSpc>
                <a:spcPct val="89615"/>
              </a:lnSpc>
              <a:spcBef>
                <a:spcPts val="0"/>
              </a:spcBef>
              <a:spcAft>
                <a:spcPts val="0"/>
              </a:spcAft>
              <a:buClr>
                <a:srgbClr val="212121"/>
              </a:buClr>
              <a:buSzPts val="605"/>
              <a:buFont typeface="Times New Roman"/>
              <a:buAutoNum type="arabicPeriod"/>
            </a:pPr>
            <a:r>
              <a:rPr lang="en-IN" sz="705">
                <a:highlight>
                  <a:srgbClr val="FFFFFF"/>
                </a:highlight>
                <a:latin typeface="Times New Roman"/>
                <a:ea typeface="Times New Roman"/>
                <a:cs typeface="Times New Roman"/>
                <a:sym typeface="Times New Roman"/>
              </a:rPr>
              <a:t>A Salsabilla, AB Azzahra, RIP Syafitri</a:t>
            </a:r>
            <a:r>
              <a:rPr lang="en-IN" sz="705">
                <a:highlight>
                  <a:srgbClr val="FFFFFF"/>
                </a:highlight>
                <a:uFill>
                  <a:noFill/>
                </a:uFill>
                <a:latin typeface="Times New Roman"/>
                <a:ea typeface="Times New Roman"/>
                <a:cs typeface="Times New Roman"/>
                <a:sym typeface="Times New Roman"/>
                <a:hlinkClick r:id="rId73"/>
              </a:rPr>
              <a:t>Cost-Effectiveness of </a:t>
            </a:r>
            <a:r>
              <a:rPr b="1" lang="en-IN" sz="705">
                <a:highlight>
                  <a:srgbClr val="FFFFFF"/>
                </a:highlight>
                <a:uFill>
                  <a:noFill/>
                </a:uFill>
                <a:latin typeface="Times New Roman"/>
                <a:ea typeface="Times New Roman"/>
                <a:cs typeface="Times New Roman"/>
                <a:sym typeface="Times New Roman"/>
                <a:hlinkClick r:id="rId74"/>
              </a:rPr>
              <a:t>Telemedicine </a:t>
            </a:r>
            <a:r>
              <a:rPr lang="en-IN" sz="705">
                <a:highlight>
                  <a:srgbClr val="FFFFFF"/>
                </a:highlight>
                <a:uFill>
                  <a:noFill/>
                </a:uFill>
                <a:latin typeface="Times New Roman"/>
                <a:ea typeface="Times New Roman"/>
                <a:cs typeface="Times New Roman"/>
                <a:sym typeface="Times New Roman"/>
                <a:hlinkClick r:id="rId75"/>
              </a:rPr>
              <a:t>in Asia: A Scoping Review</a:t>
            </a:r>
            <a:r>
              <a:rPr lang="en-IN" sz="705">
                <a:highlight>
                  <a:srgbClr val="FFFFFF"/>
                </a:highlight>
                <a:latin typeface="Times New Roman"/>
                <a:ea typeface="Times New Roman"/>
                <a:cs typeface="Times New Roman"/>
                <a:sym typeface="Times New Roman"/>
              </a:rPr>
              <a:t> - Journal of …, 2021 - ncbi.nlm.nih.gov</a:t>
            </a:r>
            <a:r>
              <a:rPr lang="en-IN" sz="650">
                <a:solidFill>
                  <a:srgbClr val="006621"/>
                </a:solidFill>
                <a:highlight>
                  <a:srgbClr val="FFFFFF"/>
                </a:highlight>
                <a:latin typeface="Arial"/>
                <a:ea typeface="Arial"/>
                <a:cs typeface="Arial"/>
                <a:sym typeface="Arial"/>
              </a:rPr>
              <a:t> </a:t>
            </a:r>
            <a:r>
              <a:rPr lang="en-IN" sz="650" u="sng">
                <a:solidFill>
                  <a:srgbClr val="1155CC"/>
                </a:solidFill>
                <a:highlight>
                  <a:srgbClr val="FFFFFF"/>
                </a:highlight>
                <a:latin typeface="Arial"/>
                <a:ea typeface="Arial"/>
                <a:cs typeface="Arial"/>
                <a:sym typeface="Arial"/>
                <a:hlinkClick r:id="rId76">
                  <a:extLst>
                    <a:ext uri="{A12FA001-AC4F-418D-AE19-62706E023703}">
                      <ahyp:hlinkClr val="tx"/>
                    </a:ext>
                  </a:extLst>
                </a:hlinkClick>
              </a:rPr>
              <a:t>https://www.ncbi.nlm.nih.gov/pmc/articles/PMC8721158/</a:t>
            </a:r>
            <a:r>
              <a:rPr lang="en-IN" sz="650">
                <a:solidFill>
                  <a:srgbClr val="006621"/>
                </a:solidFill>
                <a:highlight>
                  <a:srgbClr val="FFFFFF"/>
                </a:highlight>
                <a:latin typeface="Arial"/>
                <a:ea typeface="Arial"/>
                <a:cs typeface="Arial"/>
                <a:sym typeface="Arial"/>
              </a:rPr>
              <a:t> </a:t>
            </a:r>
            <a:endParaRPr sz="650">
              <a:solidFill>
                <a:srgbClr val="006621"/>
              </a:solidFill>
              <a:highlight>
                <a:srgbClr val="FFFFFF"/>
              </a:highlight>
              <a:latin typeface="Arial"/>
              <a:ea typeface="Arial"/>
              <a:cs typeface="Arial"/>
              <a:sym typeface="Arial"/>
            </a:endParaRPr>
          </a:p>
          <a:p>
            <a:pPr indent="-267017" lvl="0" marL="914400" marR="952500" rtl="0" algn="l">
              <a:lnSpc>
                <a:spcPct val="89615"/>
              </a:lnSpc>
              <a:spcBef>
                <a:spcPts val="200"/>
              </a:spcBef>
              <a:spcAft>
                <a:spcPts val="0"/>
              </a:spcAft>
              <a:buClr>
                <a:srgbClr val="212121"/>
              </a:buClr>
              <a:buSzPts val="605"/>
              <a:buFont typeface="Times New Roman"/>
              <a:buAutoNum type="arabicPeriod"/>
            </a:pPr>
            <a:r>
              <a:rPr lang="en-IN" sz="705">
                <a:highlight>
                  <a:srgbClr val="FFFFFF"/>
                </a:highlight>
                <a:latin typeface="Times New Roman"/>
                <a:ea typeface="Times New Roman"/>
                <a:cs typeface="Times New Roman"/>
                <a:sym typeface="Times New Roman"/>
              </a:rPr>
              <a:t>KR De Guzman, </a:t>
            </a:r>
            <a:r>
              <a:rPr lang="en-IN" sz="705" u="sng">
                <a:highlight>
                  <a:srgbClr val="FFFFFF"/>
                </a:highlight>
                <a:latin typeface="Times New Roman"/>
                <a:ea typeface="Times New Roman"/>
                <a:cs typeface="Times New Roman"/>
                <a:sym typeface="Times New Roman"/>
                <a:hlinkClick r:id="rId77"/>
              </a:rPr>
              <a:t>CL Snoswell</a:t>
            </a:r>
            <a:r>
              <a:rPr lang="en-IN" sz="705">
                <a:highlight>
                  <a:srgbClr val="FFFFFF"/>
                </a:highlight>
                <a:latin typeface="Times New Roman"/>
                <a:ea typeface="Times New Roman"/>
                <a:cs typeface="Times New Roman"/>
                <a:sym typeface="Times New Roman"/>
              </a:rPr>
              <a:t>…</a:t>
            </a:r>
            <a:r>
              <a:rPr lang="en-IN" sz="705">
                <a:highlight>
                  <a:srgbClr val="FFFFFF"/>
                </a:highlight>
                <a:uFill>
                  <a:noFill/>
                </a:uFill>
                <a:latin typeface="Times New Roman"/>
                <a:ea typeface="Times New Roman"/>
                <a:cs typeface="Times New Roman"/>
                <a:sym typeface="Times New Roman"/>
                <a:hlinkClick r:id="rId78"/>
              </a:rPr>
              <a:t>Economic evaluations of videoconference and telephone consultations in primary care: A systematic review</a:t>
            </a:r>
            <a:r>
              <a:rPr lang="en-IN" sz="705">
                <a:highlight>
                  <a:srgbClr val="FFFFFF"/>
                </a:highlight>
                <a:latin typeface="Times New Roman"/>
                <a:ea typeface="Times New Roman"/>
                <a:cs typeface="Times New Roman"/>
                <a:sym typeface="Times New Roman"/>
              </a:rPr>
              <a:t>… of Telemedicine and …, 2021 - journals.sagepub.com </a:t>
            </a:r>
            <a:r>
              <a:rPr lang="en-IN" sz="650" u="sng">
                <a:solidFill>
                  <a:srgbClr val="1155CC"/>
                </a:solidFill>
                <a:highlight>
                  <a:srgbClr val="FFFFFF"/>
                </a:highlight>
                <a:latin typeface="Arial"/>
                <a:ea typeface="Arial"/>
                <a:cs typeface="Arial"/>
                <a:sym typeface="Arial"/>
                <a:hlinkClick r:id="rId79">
                  <a:extLst>
                    <a:ext uri="{A12FA001-AC4F-418D-AE19-62706E023703}">
                      <ahyp:hlinkClr val="tx"/>
                    </a:ext>
                  </a:extLst>
                </a:hlinkClick>
              </a:rPr>
              <a:t>https://journals.sagepub.com/doi/abs/10.1177/1357633X211043380</a:t>
            </a:r>
            <a:r>
              <a:rPr lang="en-IN" sz="650">
                <a:solidFill>
                  <a:srgbClr val="006621"/>
                </a:solidFill>
                <a:highlight>
                  <a:srgbClr val="FFFFFF"/>
                </a:highlight>
                <a:latin typeface="Arial"/>
                <a:ea typeface="Arial"/>
                <a:cs typeface="Arial"/>
                <a:sym typeface="Arial"/>
              </a:rPr>
              <a:t> </a:t>
            </a:r>
            <a:endParaRPr sz="650">
              <a:solidFill>
                <a:srgbClr val="006621"/>
              </a:solidFill>
              <a:highlight>
                <a:srgbClr val="FFFFFF"/>
              </a:highlight>
              <a:latin typeface="Arial"/>
              <a:ea typeface="Arial"/>
              <a:cs typeface="Arial"/>
              <a:sym typeface="Arial"/>
            </a:endParaRPr>
          </a:p>
          <a:p>
            <a:pPr indent="-273367" lvl="0" marL="914400" rtl="0" algn="l">
              <a:lnSpc>
                <a:spcPct val="95000"/>
              </a:lnSpc>
              <a:spcBef>
                <a:spcPts val="200"/>
              </a:spcBef>
              <a:spcAft>
                <a:spcPts val="0"/>
              </a:spcAft>
              <a:buSzPts val="705"/>
              <a:buFont typeface="Times New Roman"/>
              <a:buAutoNum type="arabicPeriod"/>
            </a:pPr>
            <a:r>
              <a:rPr lang="en-IN" sz="650">
                <a:solidFill>
                  <a:srgbClr val="222222"/>
                </a:solidFill>
                <a:highlight>
                  <a:srgbClr val="FFFFFF"/>
                </a:highlight>
                <a:latin typeface="Arial"/>
                <a:ea typeface="Arial"/>
                <a:cs typeface="Arial"/>
                <a:sym typeface="Arial"/>
              </a:rPr>
              <a:t>McIntosh E, Cairns J. A framework for the economic evaluation of telemedicine. Journal of Telemedicine and Telecare. 1997 Sep 1;3(3):132-9. </a:t>
            </a:r>
            <a:r>
              <a:rPr lang="en-IN" sz="650" u="sng">
                <a:solidFill>
                  <a:srgbClr val="1155CC"/>
                </a:solidFill>
                <a:highlight>
                  <a:srgbClr val="FFFFFF"/>
                </a:highlight>
                <a:latin typeface="Arial"/>
                <a:ea typeface="Arial"/>
                <a:cs typeface="Arial"/>
                <a:sym typeface="Arial"/>
                <a:hlinkClick r:id="rId80">
                  <a:extLst>
                    <a:ext uri="{A12FA001-AC4F-418D-AE19-62706E023703}">
                      <ahyp:hlinkClr val="tx"/>
                    </a:ext>
                  </a:extLst>
                </a:hlinkClick>
              </a:rPr>
              <a:t>https://journals.sagepub.com/doi/abs/10.1258/1357633971931039</a:t>
            </a:r>
            <a:r>
              <a:rPr lang="en-IN" sz="650">
                <a:solidFill>
                  <a:srgbClr val="222222"/>
                </a:solidFill>
                <a:highlight>
                  <a:srgbClr val="FFFFFF"/>
                </a:highlight>
                <a:latin typeface="Arial"/>
                <a:ea typeface="Arial"/>
                <a:cs typeface="Arial"/>
                <a:sym typeface="Arial"/>
              </a:rPr>
              <a:t> </a:t>
            </a:r>
            <a:endParaRPr sz="705">
              <a:latin typeface="Arial"/>
              <a:ea typeface="Arial"/>
              <a:cs typeface="Arial"/>
              <a:sym typeface="Arial"/>
            </a:endParaRPr>
          </a:p>
          <a:p>
            <a:pPr indent="0" lvl="0" marL="0" marR="413385" rtl="0" algn="l">
              <a:lnSpc>
                <a:spcPct val="80000"/>
              </a:lnSpc>
              <a:spcBef>
                <a:spcPts val="340"/>
              </a:spcBef>
              <a:spcAft>
                <a:spcPts val="0"/>
              </a:spcAft>
              <a:buSzPts val="605"/>
              <a:buNone/>
            </a:pPr>
            <a:r>
              <a:t/>
            </a:r>
            <a:endParaRPr sz="760">
              <a:latin typeface="Times New Roman"/>
              <a:ea typeface="Times New Roman"/>
              <a:cs typeface="Times New Roman"/>
              <a:sym typeface="Times New Roman"/>
            </a:endParaRPr>
          </a:p>
          <a:p>
            <a:pPr indent="0" lvl="0" marL="0" rtl="0" algn="l">
              <a:lnSpc>
                <a:spcPct val="70000"/>
              </a:lnSpc>
              <a:spcBef>
                <a:spcPts val="0"/>
              </a:spcBef>
              <a:spcAft>
                <a:spcPts val="0"/>
              </a:spcAft>
              <a:buSzPts val="605"/>
              <a:buNone/>
            </a:pPr>
            <a:r>
              <a:t/>
            </a:r>
            <a:endParaRPr sz="1640"/>
          </a:p>
        </p:txBody>
      </p:sp>
      <p:sp>
        <p:nvSpPr>
          <p:cNvPr id="216" name="Google Shape;21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sp>
        <p:nvSpPr>
          <p:cNvPr id="217" name="Google Shape;21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IN"/>
              <a:t>Thank You</a:t>
            </a:r>
            <a:endParaRPr/>
          </a:p>
        </p:txBody>
      </p:sp>
      <p:sp>
        <p:nvSpPr>
          <p:cNvPr id="223" name="Google Shape;223;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IN"/>
              <a:t>Any Questions</a:t>
            </a:r>
            <a:endParaRPr/>
          </a:p>
        </p:txBody>
      </p:sp>
      <p:sp>
        <p:nvSpPr>
          <p:cNvPr id="224" name="Google Shape;22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225" name="Google Shape;2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pic>
        <p:nvPicPr>
          <p:cNvPr id="226" name="Google Shape;226;p16"/>
          <p:cNvPicPr preferRelativeResize="0"/>
          <p:nvPr/>
        </p:nvPicPr>
        <p:blipFill rotWithShape="1">
          <a:blip r:embed="rId3">
            <a:alphaModFix/>
          </a:blip>
          <a:srcRect b="0" l="0" r="0" t="0"/>
          <a:stretch/>
        </p:blipFill>
        <p:spPr>
          <a:xfrm>
            <a:off x="0" y="23813"/>
            <a:ext cx="2695903" cy="1268959"/>
          </a:xfrm>
          <a:prstGeom prst="rect">
            <a:avLst/>
          </a:prstGeom>
          <a:noFill/>
          <a:ln>
            <a:noFill/>
          </a:ln>
        </p:spPr>
      </p:pic>
      <p:pic>
        <p:nvPicPr>
          <p:cNvPr id="227" name="Google Shape;227;p16"/>
          <p:cNvPicPr preferRelativeResize="0"/>
          <p:nvPr/>
        </p:nvPicPr>
        <p:blipFill>
          <a:blip r:embed="rId4">
            <a:alphaModFix/>
          </a:blip>
          <a:stretch>
            <a:fillRect/>
          </a:stretch>
        </p:blipFill>
        <p:spPr>
          <a:xfrm>
            <a:off x="1720800" y="1554650"/>
            <a:ext cx="8947199" cy="43376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IN"/>
              <a:t>Dissertation Experiences</a:t>
            </a:r>
            <a:endParaRPr/>
          </a:p>
        </p:txBody>
      </p:sp>
      <p:sp>
        <p:nvSpPr>
          <p:cNvPr id="233" name="Google Shape;233;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IN"/>
              <a:t>What did you learn (skill/ topic)?</a:t>
            </a:r>
            <a:endParaRPr/>
          </a:p>
        </p:txBody>
      </p:sp>
      <p:sp>
        <p:nvSpPr>
          <p:cNvPr id="234" name="Google Shape;234;p18"/>
          <p:cNvSpPr txBox="1"/>
          <p:nvPr>
            <p:ph idx="2" type="body"/>
          </p:nvPr>
        </p:nvSpPr>
        <p:spPr>
          <a:xfrm>
            <a:off x="725238" y="2588413"/>
            <a:ext cx="5157900" cy="3684600"/>
          </a:xfrm>
          <a:prstGeom prst="rect">
            <a:avLst/>
          </a:prstGeom>
          <a:noFill/>
          <a:ln cap="flat" cmpd="sng" w="28575">
            <a:solidFill>
              <a:srgbClr val="000000"/>
            </a:solidFill>
            <a:prstDash val="solid"/>
            <a:round/>
            <a:headEnd len="sm" w="sm" type="none"/>
            <a:tailEnd len="sm" w="sm" type="none"/>
          </a:ln>
        </p:spPr>
        <p:txBody>
          <a:bodyPr anchorCtr="0" anchor="t" bIns="45700" lIns="91425" spcFirstLastPara="1" rIns="91425" wrap="square" tIns="45700">
            <a:normAutofit/>
          </a:bodyPr>
          <a:lstStyle/>
          <a:p>
            <a:pPr indent="-374650" lvl="0" marL="457200" rtl="0" algn="l">
              <a:lnSpc>
                <a:spcPct val="90000"/>
              </a:lnSpc>
              <a:spcBef>
                <a:spcPts val="0"/>
              </a:spcBef>
              <a:spcAft>
                <a:spcPts val="0"/>
              </a:spcAft>
              <a:buSzPts val="2300"/>
              <a:buFont typeface="Times New Roman"/>
              <a:buChar char="❖"/>
            </a:pPr>
            <a:r>
              <a:rPr lang="en-IN" sz="2300">
                <a:latin typeface="Times New Roman"/>
                <a:ea typeface="Times New Roman"/>
                <a:cs typeface="Times New Roman"/>
                <a:sym typeface="Times New Roman"/>
              </a:rPr>
              <a:t>Challenges present in </a:t>
            </a:r>
            <a:r>
              <a:rPr lang="en-IN" sz="2300">
                <a:latin typeface="Times New Roman"/>
                <a:ea typeface="Times New Roman"/>
                <a:cs typeface="Times New Roman"/>
                <a:sym typeface="Times New Roman"/>
              </a:rPr>
              <a:t>cost considerations o</a:t>
            </a:r>
            <a:r>
              <a:rPr lang="en-IN" sz="2300">
                <a:latin typeface="Times New Roman"/>
                <a:ea typeface="Times New Roman"/>
                <a:cs typeface="Times New Roman"/>
                <a:sym typeface="Times New Roman"/>
              </a:rPr>
              <a:t>f telemedicine applications.</a:t>
            </a:r>
            <a:endParaRPr sz="2300">
              <a:latin typeface="Times New Roman"/>
              <a:ea typeface="Times New Roman"/>
              <a:cs typeface="Times New Roman"/>
              <a:sym typeface="Times New Roman"/>
            </a:endParaRPr>
          </a:p>
          <a:p>
            <a:pPr indent="-374650" lvl="0" marL="457200" rtl="0" algn="l">
              <a:lnSpc>
                <a:spcPct val="115000"/>
              </a:lnSpc>
              <a:spcBef>
                <a:spcPts val="0"/>
              </a:spcBef>
              <a:spcAft>
                <a:spcPts val="0"/>
              </a:spcAft>
              <a:buClr>
                <a:srgbClr val="222222"/>
              </a:buClr>
              <a:buSzPts val="2300"/>
              <a:buChar char="❖"/>
            </a:pPr>
            <a:r>
              <a:rPr lang="en-IN" sz="2300">
                <a:solidFill>
                  <a:srgbClr val="222222"/>
                </a:solidFill>
                <a:highlight>
                  <a:srgbClr val="FFFFFF"/>
                </a:highlight>
                <a:latin typeface="Times New Roman"/>
                <a:ea typeface="Times New Roman"/>
                <a:cs typeface="Times New Roman"/>
                <a:sym typeface="Times New Roman"/>
              </a:rPr>
              <a:t>The compromised quality and reporting standards limit generalization of the results.</a:t>
            </a:r>
            <a:endParaRPr sz="2300">
              <a:solidFill>
                <a:srgbClr val="222222"/>
              </a:solidFill>
            </a:endParaRPr>
          </a:p>
        </p:txBody>
      </p:sp>
      <p:sp>
        <p:nvSpPr>
          <p:cNvPr id="235" name="Google Shape;235;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IN"/>
              <a:t>Overall self comments on Dissertation</a:t>
            </a:r>
            <a:endParaRPr/>
          </a:p>
        </p:txBody>
      </p:sp>
      <p:sp>
        <p:nvSpPr>
          <p:cNvPr id="236" name="Google Shape;236;p18"/>
          <p:cNvSpPr txBox="1"/>
          <p:nvPr>
            <p:ph idx="4" type="body"/>
          </p:nvPr>
        </p:nvSpPr>
        <p:spPr>
          <a:xfrm>
            <a:off x="6172200" y="2588413"/>
            <a:ext cx="5183100" cy="3684600"/>
          </a:xfrm>
          <a:prstGeom prst="rect">
            <a:avLst/>
          </a:prstGeom>
          <a:noFill/>
          <a:ln cap="flat" cmpd="sng" w="28575">
            <a:solidFill>
              <a:srgbClr val="000000"/>
            </a:solidFill>
            <a:prstDash val="solid"/>
            <a:round/>
            <a:headEnd len="sm" w="sm" type="none"/>
            <a:tailEnd len="sm" w="sm" type="none"/>
          </a:ln>
        </p:spPr>
        <p:txBody>
          <a:bodyPr anchorCtr="0" anchor="t" bIns="45700" lIns="91425" spcFirstLastPara="1" rIns="91425" wrap="square" tIns="45700">
            <a:normAutofit/>
          </a:bodyPr>
          <a:lstStyle/>
          <a:p>
            <a:pPr indent="-374650" lvl="0" marL="457200" rtl="0" algn="l">
              <a:lnSpc>
                <a:spcPct val="100000"/>
              </a:lnSpc>
              <a:spcBef>
                <a:spcPts val="0"/>
              </a:spcBef>
              <a:spcAft>
                <a:spcPts val="0"/>
              </a:spcAft>
              <a:buSzPts val="2300"/>
              <a:buFont typeface="Times New Roman"/>
              <a:buChar char="❖"/>
            </a:pPr>
            <a:r>
              <a:rPr lang="en-IN" sz="2300">
                <a:latin typeface="Times New Roman"/>
                <a:ea typeface="Times New Roman"/>
                <a:cs typeface="Times New Roman"/>
                <a:sym typeface="Times New Roman"/>
              </a:rPr>
              <a:t>Secondary Research of existing literature pertaining to the subject matter</a:t>
            </a:r>
            <a:endParaRPr sz="2300">
              <a:latin typeface="Times New Roman"/>
              <a:ea typeface="Times New Roman"/>
              <a:cs typeface="Times New Roman"/>
              <a:sym typeface="Times New Roman"/>
            </a:endParaRPr>
          </a:p>
          <a:p>
            <a:pPr indent="-374650" lvl="0" marL="457200" rtl="0" algn="l">
              <a:lnSpc>
                <a:spcPct val="100000"/>
              </a:lnSpc>
              <a:spcBef>
                <a:spcPts val="0"/>
              </a:spcBef>
              <a:spcAft>
                <a:spcPts val="0"/>
              </a:spcAft>
              <a:buSzPts val="2300"/>
              <a:buFont typeface="Times New Roman"/>
              <a:buChar char="❖"/>
            </a:pPr>
            <a:r>
              <a:rPr lang="en-IN" sz="2300">
                <a:latin typeface="Times New Roman"/>
                <a:ea typeface="Times New Roman"/>
                <a:cs typeface="Times New Roman"/>
                <a:sym typeface="Times New Roman"/>
              </a:rPr>
              <a:t>Analyze the chosen studies to conduct a narrative review</a:t>
            </a:r>
            <a:endParaRPr sz="2300">
              <a:latin typeface="Times New Roman"/>
              <a:ea typeface="Times New Roman"/>
              <a:cs typeface="Times New Roman"/>
              <a:sym typeface="Times New Roman"/>
            </a:endParaRPr>
          </a:p>
          <a:p>
            <a:pPr indent="-374650" lvl="0" marL="457200" rtl="0" algn="l">
              <a:lnSpc>
                <a:spcPct val="100000"/>
              </a:lnSpc>
              <a:spcBef>
                <a:spcPts val="0"/>
              </a:spcBef>
              <a:spcAft>
                <a:spcPts val="0"/>
              </a:spcAft>
              <a:buSzPts val="2300"/>
              <a:buFont typeface="Times New Roman"/>
              <a:buChar char="❖"/>
            </a:pPr>
            <a:r>
              <a:rPr lang="en-IN" sz="2300">
                <a:latin typeface="Times New Roman"/>
                <a:ea typeface="Times New Roman"/>
                <a:cs typeface="Times New Roman"/>
                <a:sym typeface="Times New Roman"/>
              </a:rPr>
              <a:t>Summarize and clearly present findings </a:t>
            </a:r>
            <a:endParaRPr sz="2300">
              <a:latin typeface="Times New Roman"/>
              <a:ea typeface="Times New Roman"/>
              <a:cs typeface="Times New Roman"/>
              <a:sym typeface="Times New Roman"/>
            </a:endParaRPr>
          </a:p>
          <a:p>
            <a:pPr indent="-50800" lvl="0" marL="228600" rtl="0" algn="l">
              <a:lnSpc>
                <a:spcPct val="90000"/>
              </a:lnSpc>
              <a:spcBef>
                <a:spcPts val="0"/>
              </a:spcBef>
              <a:spcAft>
                <a:spcPts val="0"/>
              </a:spcAft>
              <a:buClr>
                <a:schemeClr val="dk1"/>
              </a:buClr>
              <a:buSzPts val="2800"/>
              <a:buNone/>
            </a:pPr>
            <a:r>
              <a:t/>
            </a:r>
            <a:endParaRPr/>
          </a:p>
        </p:txBody>
      </p:sp>
      <p:sp>
        <p:nvSpPr>
          <p:cNvPr id="237" name="Google Shape;2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238" name="Google Shape;23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pic>
        <p:nvPicPr>
          <p:cNvPr id="239" name="Google Shape;239;p18"/>
          <p:cNvPicPr preferRelativeResize="0"/>
          <p:nvPr/>
        </p:nvPicPr>
        <p:blipFill rotWithShape="1">
          <a:blip r:embed="rId3">
            <a:alphaModFix/>
          </a:blip>
          <a:srcRect b="0" l="0" r="0" t="0"/>
          <a:stretch/>
        </p:blipFill>
        <p:spPr>
          <a:xfrm>
            <a:off x="0" y="23813"/>
            <a:ext cx="2695903" cy="12689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IN"/>
              <a:t>Screenshot of Approval</a:t>
            </a:r>
            <a:endParaRPr/>
          </a:p>
        </p:txBody>
      </p:sp>
      <p:sp>
        <p:nvSpPr>
          <p:cNvPr id="98" name="Google Shape;98;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99" name="Google Shape;9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sp>
        <p:nvSpPr>
          <p:cNvPr id="100" name="Google Shape;10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101" name="Google Shape;101;p2"/>
          <p:cNvPicPr preferRelativeResize="0"/>
          <p:nvPr/>
        </p:nvPicPr>
        <p:blipFill rotWithShape="1">
          <a:blip r:embed="rId3">
            <a:alphaModFix/>
          </a:blip>
          <a:srcRect b="9238" l="0" r="2181" t="2101"/>
          <a:stretch/>
        </p:blipFill>
        <p:spPr>
          <a:xfrm>
            <a:off x="752900" y="1538550"/>
            <a:ext cx="10600898" cy="4817800"/>
          </a:xfrm>
          <a:prstGeom prst="rect">
            <a:avLst/>
          </a:prstGeom>
          <a:noFill/>
          <a:ln cap="flat" cmpd="sng" w="76200">
            <a:solidFill>
              <a:srgbClr val="999999"/>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838200" y="-4487"/>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IN"/>
              <a:t>Introduction </a:t>
            </a:r>
            <a:endParaRPr/>
          </a:p>
        </p:txBody>
      </p:sp>
      <p:sp>
        <p:nvSpPr>
          <p:cNvPr id="107" name="Google Shape;10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108" name="Google Shape;108;p3"/>
          <p:cNvSpPr txBox="1"/>
          <p:nvPr>
            <p:ph idx="11" type="ftr"/>
          </p:nvPr>
        </p:nvSpPr>
        <p:spPr>
          <a:xfrm>
            <a:off x="5255683"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pic>
        <p:nvPicPr>
          <p:cNvPr id="109" name="Google Shape;109;p3"/>
          <p:cNvPicPr preferRelativeResize="0"/>
          <p:nvPr/>
        </p:nvPicPr>
        <p:blipFill rotWithShape="1">
          <a:blip r:embed="rId3">
            <a:alphaModFix/>
          </a:blip>
          <a:srcRect b="0" l="0" r="0" t="0"/>
          <a:stretch/>
        </p:blipFill>
        <p:spPr>
          <a:xfrm>
            <a:off x="81825" y="23888"/>
            <a:ext cx="2695903" cy="1268959"/>
          </a:xfrm>
          <a:prstGeom prst="rect">
            <a:avLst/>
          </a:prstGeom>
          <a:noFill/>
          <a:ln>
            <a:noFill/>
          </a:ln>
        </p:spPr>
      </p:pic>
      <p:pic>
        <p:nvPicPr>
          <p:cNvPr id="110" name="Google Shape;110;p3"/>
          <p:cNvPicPr preferRelativeResize="0"/>
          <p:nvPr/>
        </p:nvPicPr>
        <p:blipFill>
          <a:blip r:embed="rId4">
            <a:alphaModFix/>
          </a:blip>
          <a:stretch>
            <a:fillRect/>
          </a:stretch>
        </p:blipFill>
        <p:spPr>
          <a:xfrm>
            <a:off x="7361200" y="1292775"/>
            <a:ext cx="4114801" cy="3273500"/>
          </a:xfrm>
          <a:prstGeom prst="rect">
            <a:avLst/>
          </a:prstGeom>
          <a:noFill/>
          <a:ln>
            <a:noFill/>
          </a:ln>
        </p:spPr>
      </p:pic>
      <p:pic>
        <p:nvPicPr>
          <p:cNvPr id="111" name="Google Shape;111;p3"/>
          <p:cNvPicPr preferRelativeResize="0"/>
          <p:nvPr/>
        </p:nvPicPr>
        <p:blipFill>
          <a:blip r:embed="rId5">
            <a:alphaModFix/>
          </a:blip>
          <a:stretch>
            <a:fillRect/>
          </a:stretch>
        </p:blipFill>
        <p:spPr>
          <a:xfrm>
            <a:off x="310975" y="1321225"/>
            <a:ext cx="6956225" cy="2905750"/>
          </a:xfrm>
          <a:prstGeom prst="rect">
            <a:avLst/>
          </a:prstGeom>
          <a:noFill/>
          <a:ln>
            <a:noFill/>
          </a:ln>
        </p:spPr>
      </p:pic>
      <p:pic>
        <p:nvPicPr>
          <p:cNvPr id="112" name="Google Shape;112;p3"/>
          <p:cNvPicPr preferRelativeResize="0"/>
          <p:nvPr/>
        </p:nvPicPr>
        <p:blipFill>
          <a:blip r:embed="rId6">
            <a:alphaModFix/>
          </a:blip>
          <a:stretch>
            <a:fillRect/>
          </a:stretch>
        </p:blipFill>
        <p:spPr>
          <a:xfrm>
            <a:off x="7742200" y="4672920"/>
            <a:ext cx="3733800" cy="1824699"/>
          </a:xfrm>
          <a:prstGeom prst="rect">
            <a:avLst/>
          </a:prstGeom>
          <a:noFill/>
          <a:ln>
            <a:noFill/>
          </a:ln>
        </p:spPr>
      </p:pic>
      <p:pic>
        <p:nvPicPr>
          <p:cNvPr id="113" name="Google Shape;113;p3"/>
          <p:cNvPicPr preferRelativeResize="0"/>
          <p:nvPr/>
        </p:nvPicPr>
        <p:blipFill>
          <a:blip r:embed="rId7">
            <a:alphaModFix/>
          </a:blip>
          <a:stretch>
            <a:fillRect/>
          </a:stretch>
        </p:blipFill>
        <p:spPr>
          <a:xfrm>
            <a:off x="168775" y="4085700"/>
            <a:ext cx="6836551" cy="2270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type="title"/>
          </p:nvPr>
        </p:nvSpPr>
        <p:spPr>
          <a:xfrm>
            <a:off x="1023450" y="-1586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IN"/>
              <a:t>Introduction </a:t>
            </a:r>
            <a:endParaRPr/>
          </a:p>
        </p:txBody>
      </p:sp>
      <p:sp>
        <p:nvSpPr>
          <p:cNvPr id="119" name="Google Shape;11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120" name="Google Shape;12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pic>
        <p:nvPicPr>
          <p:cNvPr id="121" name="Google Shape;121;p4"/>
          <p:cNvPicPr preferRelativeResize="0"/>
          <p:nvPr/>
        </p:nvPicPr>
        <p:blipFill rotWithShape="1">
          <a:blip r:embed="rId3">
            <a:alphaModFix/>
          </a:blip>
          <a:srcRect b="0" l="0" r="0" t="0"/>
          <a:stretch/>
        </p:blipFill>
        <p:spPr>
          <a:xfrm>
            <a:off x="0" y="23825"/>
            <a:ext cx="1865900" cy="647250"/>
          </a:xfrm>
          <a:prstGeom prst="rect">
            <a:avLst/>
          </a:prstGeom>
          <a:noFill/>
          <a:ln>
            <a:noFill/>
          </a:ln>
        </p:spPr>
      </p:pic>
      <p:sp>
        <p:nvSpPr>
          <p:cNvPr id="122" name="Google Shape;122;p4"/>
          <p:cNvSpPr/>
          <p:nvPr/>
        </p:nvSpPr>
        <p:spPr>
          <a:xfrm>
            <a:off x="6547050" y="954175"/>
            <a:ext cx="4992000" cy="46656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IN" sz="1800" u="sng"/>
              <a:t>BENEFITS</a:t>
            </a:r>
            <a:endParaRPr b="1" sz="1800" u="sng"/>
          </a:p>
        </p:txBody>
      </p:sp>
      <p:sp>
        <p:nvSpPr>
          <p:cNvPr id="123" name="Google Shape;123;p4"/>
          <p:cNvSpPr/>
          <p:nvPr/>
        </p:nvSpPr>
        <p:spPr>
          <a:xfrm>
            <a:off x="621975" y="954175"/>
            <a:ext cx="5466900" cy="46656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IN" sz="1800" u="sng"/>
              <a:t>COSTS</a:t>
            </a:r>
            <a:endParaRPr b="1" sz="1800" u="sng"/>
          </a:p>
        </p:txBody>
      </p:sp>
      <p:pic>
        <p:nvPicPr>
          <p:cNvPr id="124" name="Google Shape;124;p4"/>
          <p:cNvPicPr preferRelativeResize="0"/>
          <p:nvPr/>
        </p:nvPicPr>
        <p:blipFill>
          <a:blip r:embed="rId4">
            <a:alphaModFix/>
          </a:blip>
          <a:stretch>
            <a:fillRect/>
          </a:stretch>
        </p:blipFill>
        <p:spPr>
          <a:xfrm>
            <a:off x="119550" y="1404750"/>
            <a:ext cx="3448575" cy="2298226"/>
          </a:xfrm>
          <a:prstGeom prst="rect">
            <a:avLst/>
          </a:prstGeom>
          <a:noFill/>
          <a:ln>
            <a:noFill/>
          </a:ln>
        </p:spPr>
      </p:pic>
      <p:pic>
        <p:nvPicPr>
          <p:cNvPr id="125" name="Google Shape;125;p4"/>
          <p:cNvPicPr preferRelativeResize="0"/>
          <p:nvPr/>
        </p:nvPicPr>
        <p:blipFill>
          <a:blip r:embed="rId5">
            <a:alphaModFix/>
          </a:blip>
          <a:stretch>
            <a:fillRect/>
          </a:stretch>
        </p:blipFill>
        <p:spPr>
          <a:xfrm>
            <a:off x="3568125" y="1702225"/>
            <a:ext cx="2560250" cy="2049250"/>
          </a:xfrm>
          <a:prstGeom prst="rect">
            <a:avLst/>
          </a:prstGeom>
          <a:noFill/>
          <a:ln>
            <a:noFill/>
          </a:ln>
        </p:spPr>
      </p:pic>
      <p:pic>
        <p:nvPicPr>
          <p:cNvPr id="126" name="Google Shape;126;p4"/>
          <p:cNvPicPr preferRelativeResize="0"/>
          <p:nvPr/>
        </p:nvPicPr>
        <p:blipFill>
          <a:blip r:embed="rId6">
            <a:alphaModFix/>
          </a:blip>
          <a:stretch>
            <a:fillRect/>
          </a:stretch>
        </p:blipFill>
        <p:spPr>
          <a:xfrm>
            <a:off x="6635125" y="1702225"/>
            <a:ext cx="4815850" cy="2771350"/>
          </a:xfrm>
          <a:prstGeom prst="rect">
            <a:avLst/>
          </a:prstGeom>
          <a:noFill/>
          <a:ln>
            <a:noFill/>
          </a:ln>
        </p:spPr>
      </p:pic>
      <p:pic>
        <p:nvPicPr>
          <p:cNvPr id="127" name="Google Shape;127;p4"/>
          <p:cNvPicPr preferRelativeResize="0"/>
          <p:nvPr/>
        </p:nvPicPr>
        <p:blipFill>
          <a:blip r:embed="rId7">
            <a:alphaModFix/>
          </a:blip>
          <a:stretch>
            <a:fillRect/>
          </a:stretch>
        </p:blipFill>
        <p:spPr>
          <a:xfrm>
            <a:off x="7017375" y="4544850"/>
            <a:ext cx="4815850" cy="2176625"/>
          </a:xfrm>
          <a:prstGeom prst="rect">
            <a:avLst/>
          </a:prstGeom>
          <a:noFill/>
          <a:ln>
            <a:noFill/>
          </a:ln>
        </p:spPr>
      </p:pic>
      <p:pic>
        <p:nvPicPr>
          <p:cNvPr id="128" name="Google Shape;128;p4"/>
          <p:cNvPicPr preferRelativeResize="0"/>
          <p:nvPr/>
        </p:nvPicPr>
        <p:blipFill>
          <a:blip r:embed="rId8">
            <a:alphaModFix/>
          </a:blip>
          <a:stretch>
            <a:fillRect/>
          </a:stretch>
        </p:blipFill>
        <p:spPr>
          <a:xfrm>
            <a:off x="141675" y="3804150"/>
            <a:ext cx="5947200" cy="29173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IN"/>
              <a:t>Objectives of Your Study</a:t>
            </a:r>
            <a:endParaRPr/>
          </a:p>
        </p:txBody>
      </p:sp>
      <p:sp>
        <p:nvSpPr>
          <p:cNvPr id="134" name="Google Shape;134;p5"/>
          <p:cNvSpPr txBox="1"/>
          <p:nvPr>
            <p:ph idx="1" type="body"/>
          </p:nvPr>
        </p:nvSpPr>
        <p:spPr>
          <a:xfrm>
            <a:off x="838200" y="1825625"/>
            <a:ext cx="10515600" cy="4351338"/>
          </a:xfrm>
          <a:prstGeom prst="rect">
            <a:avLst/>
          </a:prstGeom>
          <a:solidFill>
            <a:srgbClr val="D9D9D9"/>
          </a:solidFill>
          <a:ln>
            <a:noFill/>
          </a:ln>
        </p:spPr>
        <p:txBody>
          <a:bodyPr anchorCtr="0" anchor="t" bIns="45700" lIns="91425" spcFirstLastPara="1" rIns="91425" wrap="square" tIns="45700">
            <a:normAutofit/>
          </a:bodyPr>
          <a:lstStyle/>
          <a:p>
            <a:pPr indent="0" lvl="0" marL="0" rtl="0" algn="ctr">
              <a:lnSpc>
                <a:spcPct val="100000"/>
              </a:lnSpc>
              <a:spcBef>
                <a:spcPts val="664"/>
              </a:spcBef>
              <a:spcAft>
                <a:spcPts val="0"/>
              </a:spcAft>
              <a:buClr>
                <a:schemeClr val="dk1"/>
              </a:buClr>
              <a:buSzPts val="1100"/>
              <a:buFont typeface="Arial"/>
              <a:buNone/>
            </a:pPr>
            <a:r>
              <a:rPr lang="en-IN" sz="6000">
                <a:solidFill>
                  <a:srgbClr val="000000"/>
                </a:solidFill>
                <a:latin typeface="Times New Roman"/>
                <a:ea typeface="Times New Roman"/>
                <a:cs typeface="Times New Roman"/>
                <a:sym typeface="Times New Roman"/>
              </a:rPr>
              <a:t>This research aims to evaluate the cost of telemedicine applications in OPEX to meet cost to benefit ratio </a:t>
            </a:r>
            <a:endParaRPr sz="6000">
              <a:solidFill>
                <a:srgbClr val="000000"/>
              </a:solidFill>
            </a:endParaRPr>
          </a:p>
        </p:txBody>
      </p:sp>
      <p:sp>
        <p:nvSpPr>
          <p:cNvPr id="135" name="Google Shape;1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136" name="Google Shape;1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pic>
        <p:nvPicPr>
          <p:cNvPr id="137" name="Google Shape;137;p5"/>
          <p:cNvPicPr preferRelativeResize="0"/>
          <p:nvPr/>
        </p:nvPicPr>
        <p:blipFill rotWithShape="1">
          <a:blip r:embed="rId3">
            <a:alphaModFix/>
          </a:blip>
          <a:srcRect b="0" l="0" r="0" t="0"/>
          <a:stretch/>
        </p:blipFill>
        <p:spPr>
          <a:xfrm>
            <a:off x="0" y="23813"/>
            <a:ext cx="2695903" cy="12689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type="title"/>
          </p:nvPr>
        </p:nvSpPr>
        <p:spPr>
          <a:xfrm>
            <a:off x="838200" y="-17260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IN"/>
              <a:t>Methodology </a:t>
            </a:r>
            <a:endParaRPr/>
          </a:p>
        </p:txBody>
      </p:sp>
      <p:sp>
        <p:nvSpPr>
          <p:cNvPr id="143" name="Google Shape;1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144" name="Google Shape;1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pic>
        <p:nvPicPr>
          <p:cNvPr id="145" name="Google Shape;145;p6"/>
          <p:cNvPicPr preferRelativeResize="0"/>
          <p:nvPr/>
        </p:nvPicPr>
        <p:blipFill rotWithShape="1">
          <a:blip r:embed="rId3">
            <a:alphaModFix/>
          </a:blip>
          <a:srcRect b="0" l="0" r="0" t="0"/>
          <a:stretch/>
        </p:blipFill>
        <p:spPr>
          <a:xfrm>
            <a:off x="0" y="23824"/>
            <a:ext cx="2695900" cy="598150"/>
          </a:xfrm>
          <a:prstGeom prst="rect">
            <a:avLst/>
          </a:prstGeom>
          <a:noFill/>
          <a:ln>
            <a:noFill/>
          </a:ln>
        </p:spPr>
      </p:pic>
      <p:pic>
        <p:nvPicPr>
          <p:cNvPr id="146" name="Google Shape;146;p6"/>
          <p:cNvPicPr preferRelativeResize="0"/>
          <p:nvPr/>
        </p:nvPicPr>
        <p:blipFill>
          <a:blip r:embed="rId4">
            <a:alphaModFix/>
          </a:blip>
          <a:stretch>
            <a:fillRect/>
          </a:stretch>
        </p:blipFill>
        <p:spPr>
          <a:xfrm>
            <a:off x="392825" y="867475"/>
            <a:ext cx="11391800" cy="5705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ph type="title"/>
          </p:nvPr>
        </p:nvSpPr>
        <p:spPr>
          <a:xfrm>
            <a:off x="838213" y="-33867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IN"/>
              <a:t>Results &amp; Analysis</a:t>
            </a:r>
            <a:endParaRPr/>
          </a:p>
        </p:txBody>
      </p:sp>
      <p:sp>
        <p:nvSpPr>
          <p:cNvPr id="152" name="Google Shape;15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153" name="Google Shape;1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pic>
        <p:nvPicPr>
          <p:cNvPr id="154" name="Google Shape;154;p8"/>
          <p:cNvPicPr preferRelativeResize="0"/>
          <p:nvPr/>
        </p:nvPicPr>
        <p:blipFill rotWithShape="1">
          <a:blip r:embed="rId3">
            <a:alphaModFix/>
          </a:blip>
          <a:srcRect b="0" l="0" r="0" t="0"/>
          <a:stretch/>
        </p:blipFill>
        <p:spPr>
          <a:xfrm>
            <a:off x="0" y="-64912"/>
            <a:ext cx="2193250" cy="778175"/>
          </a:xfrm>
          <a:prstGeom prst="rect">
            <a:avLst/>
          </a:prstGeom>
          <a:noFill/>
          <a:ln>
            <a:noFill/>
          </a:ln>
        </p:spPr>
      </p:pic>
      <p:graphicFrame>
        <p:nvGraphicFramePr>
          <p:cNvPr id="155" name="Google Shape;155;p8"/>
          <p:cNvGraphicFramePr/>
          <p:nvPr/>
        </p:nvGraphicFramePr>
        <p:xfrm>
          <a:off x="592450" y="612175"/>
          <a:ext cx="3000000" cy="3000000"/>
        </p:xfrm>
        <a:graphic>
          <a:graphicData uri="http://schemas.openxmlformats.org/drawingml/2006/table">
            <a:tbl>
              <a:tblPr>
                <a:noFill/>
                <a:tableStyleId>{37975868-4BD9-4770-A8D8-E915053C20E3}</a:tableStyleId>
              </a:tblPr>
              <a:tblGrid>
                <a:gridCol w="786175"/>
                <a:gridCol w="1594725"/>
                <a:gridCol w="2852600"/>
                <a:gridCol w="1702575"/>
                <a:gridCol w="1990075"/>
                <a:gridCol w="2367450"/>
              </a:tblGrid>
              <a:tr h="592400">
                <a:tc>
                  <a:txBody>
                    <a:bodyPr/>
                    <a:lstStyle/>
                    <a:p>
                      <a:pPr indent="0" lvl="0" marL="0" rtl="0" algn="ctr">
                        <a:spcBef>
                          <a:spcPts val="0"/>
                        </a:spcBef>
                        <a:spcAft>
                          <a:spcPts val="0"/>
                        </a:spcAft>
                        <a:buNone/>
                      </a:pPr>
                      <a:r>
                        <a:rPr b="1" lang="en-IN" sz="1200">
                          <a:latin typeface="Times New Roman"/>
                          <a:ea typeface="Times New Roman"/>
                          <a:cs typeface="Times New Roman"/>
                          <a:sym typeface="Times New Roman"/>
                        </a:rPr>
                        <a:t>Sr. No.</a:t>
                      </a:r>
                      <a:endParaRPr b="1" sz="12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IN" sz="1200">
                          <a:latin typeface="Times New Roman"/>
                          <a:ea typeface="Times New Roman"/>
                          <a:cs typeface="Times New Roman"/>
                          <a:sym typeface="Times New Roman"/>
                        </a:rPr>
                        <a:t>Author,</a:t>
                      </a:r>
                      <a:endParaRPr b="1" sz="1200">
                        <a:latin typeface="Times New Roman"/>
                        <a:ea typeface="Times New Roman"/>
                        <a:cs typeface="Times New Roman"/>
                        <a:sym typeface="Times New Roman"/>
                      </a:endParaRPr>
                    </a:p>
                    <a:p>
                      <a:pPr indent="0" lvl="0" marL="0" rtl="0" algn="ctr">
                        <a:spcBef>
                          <a:spcPts val="0"/>
                        </a:spcBef>
                        <a:spcAft>
                          <a:spcPts val="0"/>
                        </a:spcAft>
                        <a:buNone/>
                      </a:pPr>
                      <a:r>
                        <a:rPr b="1" lang="en-IN" sz="1200">
                          <a:latin typeface="Times New Roman"/>
                          <a:ea typeface="Times New Roman"/>
                          <a:cs typeface="Times New Roman"/>
                          <a:sym typeface="Times New Roman"/>
                        </a:rPr>
                        <a:t>Reference Study</a:t>
                      </a:r>
                      <a:endParaRPr b="1" sz="12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IN" sz="1200">
                          <a:highlight>
                            <a:srgbClr val="FFFFFF"/>
                          </a:highlight>
                          <a:latin typeface="Times New Roman"/>
                          <a:ea typeface="Times New Roman"/>
                          <a:cs typeface="Times New Roman"/>
                          <a:sym typeface="Times New Roman"/>
                        </a:rPr>
                        <a:t>Aim of Study</a:t>
                      </a:r>
                      <a:endParaRPr b="1" sz="12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IN" sz="1200">
                          <a:highlight>
                            <a:srgbClr val="FFFFFF"/>
                          </a:highlight>
                          <a:latin typeface="Times New Roman"/>
                          <a:ea typeface="Times New Roman"/>
                          <a:cs typeface="Times New Roman"/>
                          <a:sym typeface="Times New Roman"/>
                        </a:rPr>
                        <a:t>Methods</a:t>
                      </a:r>
                      <a:endParaRPr b="1" sz="1200">
                        <a:highlight>
                          <a:srgbClr val="FFFFFF"/>
                        </a:highlight>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IN" sz="1200">
                          <a:latin typeface="Times New Roman"/>
                          <a:ea typeface="Times New Roman"/>
                          <a:cs typeface="Times New Roman"/>
                          <a:sym typeface="Times New Roman"/>
                        </a:rPr>
                        <a:t>Gaps</a:t>
                      </a:r>
                      <a:endParaRPr b="1" sz="1200">
                        <a:latin typeface="Times New Roman"/>
                        <a:ea typeface="Times New Roman"/>
                        <a:cs typeface="Times New Roman"/>
                        <a:sym typeface="Times New Roman"/>
                      </a:endParaRPr>
                    </a:p>
                    <a:p>
                      <a:pPr indent="0" lvl="0" marL="0" rtl="0" algn="ctr">
                        <a:spcBef>
                          <a:spcPts val="0"/>
                        </a:spcBef>
                        <a:spcAft>
                          <a:spcPts val="0"/>
                        </a:spcAft>
                        <a:buNone/>
                      </a:pPr>
                      <a:r>
                        <a:rPr b="1" lang="en-IN" sz="1200">
                          <a:latin typeface="Times New Roman"/>
                          <a:ea typeface="Times New Roman"/>
                          <a:cs typeface="Times New Roman"/>
                          <a:sym typeface="Times New Roman"/>
                        </a:rPr>
                        <a:t>Identified</a:t>
                      </a:r>
                      <a:endParaRPr b="1" sz="12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IN" sz="1200">
                          <a:latin typeface="Times New Roman"/>
                          <a:ea typeface="Times New Roman"/>
                          <a:cs typeface="Times New Roman"/>
                          <a:sym typeface="Times New Roman"/>
                        </a:rPr>
                        <a:t>Main outcome measures </a:t>
                      </a:r>
                      <a:endParaRPr b="1" sz="1200">
                        <a:latin typeface="Times New Roman"/>
                        <a:ea typeface="Times New Roman"/>
                        <a:cs typeface="Times New Roman"/>
                        <a:sym typeface="Times New Roman"/>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58525">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Eze ND, et al.</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findings on four areas of policy relevance: </a:t>
                      </a:r>
                      <a:endParaRPr sz="12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clinical  and cost-effectiveness, patient experience, and implementation.</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Secondary research from databases</a:t>
                      </a:r>
                      <a:endParaRPr sz="1200">
                        <a:solidFill>
                          <a:srgbClr val="212121"/>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poor quality and reporting standards</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 -83% clinical effectiveness as effective as face-to-face care</a:t>
                      </a:r>
                      <a:endParaRPr sz="12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- 39%   cost-effectiveness reviews </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58525">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Holl F, et al.</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to derive substantiated patterns and starting points for future research </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standardized questionnaires.</a:t>
                      </a:r>
                      <a:endParaRPr sz="1200">
                        <a:solidFill>
                          <a:srgbClr val="212121"/>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no established and broadly applicable framework for evaluating mHealth interventions</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Need to develop a common evaluation framework for professional mHealth apps,</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Vervort, et al. </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To compare digital health technologies and artificial intelligence with traditional health care technologies</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800"/>
                        </a:spcBef>
                        <a:spcAft>
                          <a:spcPts val="800"/>
                        </a:spcAft>
                        <a:buNone/>
                      </a:pPr>
                      <a:r>
                        <a:rPr lang="en-IN" sz="1200">
                          <a:solidFill>
                            <a:srgbClr val="212121"/>
                          </a:solidFill>
                          <a:highlight>
                            <a:srgbClr val="FFFFFF"/>
                          </a:highlight>
                          <a:latin typeface="Times New Roman"/>
                          <a:ea typeface="Times New Roman"/>
                          <a:cs typeface="Times New Roman"/>
                          <a:sym typeface="Times New Roman"/>
                        </a:rPr>
                        <a:t>Primary study</a:t>
                      </a:r>
                      <a:endParaRPr sz="1200">
                        <a:solidFill>
                          <a:srgbClr val="212121"/>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not equipped to address the unique, dynamic, and unpredictable value considerations of health technologies</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evidence base that may be less mature, compared with traditional health technologies and interventions.</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5650">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Maddisson, et al. </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IN" sz="1200">
                          <a:solidFill>
                            <a:srgbClr val="212121"/>
                          </a:solidFill>
                          <a:latin typeface="Times New Roman"/>
                          <a:ea typeface="Times New Roman"/>
                          <a:cs typeface="Times New Roman"/>
                          <a:sym typeface="Times New Roman"/>
                        </a:rPr>
                        <a:t> </a:t>
                      </a:r>
                      <a:r>
                        <a:rPr lang="en-IN" sz="1200">
                          <a:solidFill>
                            <a:srgbClr val="212121"/>
                          </a:solidFill>
                          <a:highlight>
                            <a:srgbClr val="FFFFFF"/>
                          </a:highlight>
                          <a:latin typeface="Times New Roman"/>
                          <a:ea typeface="Times New Roman"/>
                          <a:cs typeface="Times New Roman"/>
                          <a:sym typeface="Times New Roman"/>
                        </a:rPr>
                        <a:t>To determine the effectiveness and cost-effectiveness of a mobile phone intervention</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Primary study [RCT]  </a:t>
                      </a:r>
                      <a:endParaRPr sz="1200">
                        <a:solidFill>
                          <a:srgbClr val="212121"/>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none</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The intervention was effective and probably cost-effective for increasing physical activity</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5650">
                <a:tc>
                  <a:txBody>
                    <a:bodyPr/>
                    <a:lstStyle/>
                    <a:p>
                      <a:pPr indent="0" lvl="0" marL="0" rtl="0" algn="l">
                        <a:spcBef>
                          <a:spcPts val="0"/>
                        </a:spcBef>
                        <a:spcAft>
                          <a:spcPts val="0"/>
                        </a:spcAft>
                        <a:buNone/>
                      </a:pPr>
                      <a:r>
                        <a:rPr lang="en-IN" sz="1200">
                          <a:highlight>
                            <a:srgbClr val="FFFFFF"/>
                          </a:highlight>
                          <a:latin typeface="Times New Roman"/>
                          <a:ea typeface="Times New Roman"/>
                          <a:cs typeface="Times New Roman"/>
                          <a:sym typeface="Times New Roman"/>
                        </a:rPr>
                        <a:t>5.</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Martin J.A.C.et al.</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To determine the cost-effectiveness analysis  of the use of one of this app</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latin typeface="Times New Roman"/>
                          <a:ea typeface="Times New Roman"/>
                          <a:cs typeface="Times New Roman"/>
                          <a:sym typeface="Times New Roman"/>
                        </a:rPr>
                        <a:t>Primary study [RCT]</a:t>
                      </a:r>
                      <a:endParaRPr sz="1200">
                        <a:solidFill>
                          <a:srgbClr val="212121"/>
                        </a:solidFill>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none</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333333"/>
                          </a:solidFill>
                          <a:highlight>
                            <a:srgbClr val="FCFCFC"/>
                          </a:highlight>
                          <a:latin typeface="Times New Roman"/>
                          <a:ea typeface="Times New Roman"/>
                          <a:cs typeface="Times New Roman"/>
                          <a:sym typeface="Times New Roman"/>
                        </a:rPr>
                        <a:t> may generate a 33 % reduction in the cost of management and treatment of the disease. </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07150">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Carbo, et al.</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 to conduct a meta-analysis to evaluate m-Health's impact on healthcare services utilization, mortality, and cost.</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highlight>
                            <a:srgbClr val="FFFFFF"/>
                          </a:highlight>
                          <a:latin typeface="Times New Roman"/>
                          <a:ea typeface="Times New Roman"/>
                          <a:cs typeface="Times New Roman"/>
                          <a:sym typeface="Times New Roman"/>
                        </a:rPr>
                        <a:t>Secondary Research from databases</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More studies reporting consistent quality outcomes are warranted to give conclusive information</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 total mortality </a:t>
                      </a:r>
                      <a:endParaRPr sz="12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reduced</a:t>
                      </a:r>
                      <a:endParaRPr sz="12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 HF-related admissions, mortality and cost reduced</a:t>
                      </a:r>
                      <a:endParaRPr sz="12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 total costs related to more clinic visits and implementation of new technologies increased</a:t>
                      </a:r>
                      <a:endParaRPr sz="1200">
                        <a:solidFill>
                          <a:srgbClr val="212121"/>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ph type="title"/>
          </p:nvPr>
        </p:nvSpPr>
        <p:spPr>
          <a:xfrm>
            <a:off x="1165550" y="-28957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IN"/>
              <a:t>Results</a:t>
            </a:r>
            <a:endParaRPr/>
          </a:p>
        </p:txBody>
      </p:sp>
      <p:sp>
        <p:nvSpPr>
          <p:cNvPr id="161" name="Google Shape;1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162" name="Google Shape;16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pic>
        <p:nvPicPr>
          <p:cNvPr id="163" name="Google Shape;163;p9"/>
          <p:cNvPicPr preferRelativeResize="0"/>
          <p:nvPr/>
        </p:nvPicPr>
        <p:blipFill rotWithShape="1">
          <a:blip r:embed="rId3">
            <a:alphaModFix/>
          </a:blip>
          <a:srcRect b="0" l="0" r="0" t="0"/>
          <a:stretch/>
        </p:blipFill>
        <p:spPr>
          <a:xfrm>
            <a:off x="0" y="23825"/>
            <a:ext cx="1784050" cy="630875"/>
          </a:xfrm>
          <a:prstGeom prst="rect">
            <a:avLst/>
          </a:prstGeom>
          <a:noFill/>
          <a:ln>
            <a:noFill/>
          </a:ln>
        </p:spPr>
      </p:pic>
      <p:graphicFrame>
        <p:nvGraphicFramePr>
          <p:cNvPr id="164" name="Google Shape;164;p9"/>
          <p:cNvGraphicFramePr/>
          <p:nvPr/>
        </p:nvGraphicFramePr>
        <p:xfrm>
          <a:off x="805200" y="747450"/>
          <a:ext cx="3000000" cy="3000000"/>
        </p:xfrm>
        <a:graphic>
          <a:graphicData uri="http://schemas.openxmlformats.org/drawingml/2006/table">
            <a:tbl>
              <a:tblPr>
                <a:noFill/>
                <a:tableStyleId>{37975868-4BD9-4770-A8D8-E915053C20E3}</a:tableStyleId>
              </a:tblPr>
              <a:tblGrid>
                <a:gridCol w="831550"/>
                <a:gridCol w="1893650"/>
                <a:gridCol w="2009100"/>
                <a:gridCol w="1616300"/>
                <a:gridCol w="2025500"/>
                <a:gridCol w="1910900"/>
              </a:tblGrid>
              <a:tr h="381000">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Carbo, et al.</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 to conduct a meta-analysis to evaluate m-Health's impact on healthcare services utilization, mortality, and cost.</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highlight>
                            <a:srgbClr val="FFFFFF"/>
                          </a:highlight>
                          <a:latin typeface="Times New Roman"/>
                          <a:ea typeface="Times New Roman"/>
                          <a:cs typeface="Times New Roman"/>
                          <a:sym typeface="Times New Roman"/>
                        </a:rPr>
                        <a:t>Secondary Research from databases</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More studies reporting consistent quality outcomes are warranted to give conclusive information</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 total mortality </a:t>
                      </a:r>
                      <a:endParaRPr sz="12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reduced</a:t>
                      </a:r>
                      <a:endParaRPr sz="12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 HF-related admissions, mortality and cost reduced</a:t>
                      </a:r>
                      <a:endParaRPr sz="12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 total costs related to more clinic visits and implementation of new technologies increased</a:t>
                      </a:r>
                      <a:endParaRPr sz="1200">
                        <a:solidFill>
                          <a:srgbClr val="212121"/>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7.</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E Mecintosh, et al.</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333333"/>
                          </a:solidFill>
                          <a:highlight>
                            <a:srgbClr val="FFFFFF"/>
                          </a:highlight>
                          <a:latin typeface="Times New Roman"/>
                          <a:ea typeface="Times New Roman"/>
                          <a:cs typeface="Times New Roman"/>
                          <a:sym typeface="Times New Roman"/>
                        </a:rPr>
                        <a:t>based on a cost-consequence framework</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Secondary research from databases</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333333"/>
                          </a:solidFill>
                          <a:highlight>
                            <a:srgbClr val="FFFFFF"/>
                          </a:highlight>
                          <a:latin typeface="Times New Roman"/>
                          <a:ea typeface="Times New Roman"/>
                          <a:cs typeface="Times New Roman"/>
                          <a:sym typeface="Times New Roman"/>
                        </a:rPr>
                        <a:t>- constantly changing technology</a:t>
                      </a:r>
                      <a:endParaRPr sz="1200">
                        <a:solidFill>
                          <a:srgbClr val="333333"/>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IN" sz="1200">
                          <a:solidFill>
                            <a:srgbClr val="333333"/>
                          </a:solidFill>
                          <a:highlight>
                            <a:srgbClr val="FFFFFF"/>
                          </a:highlight>
                          <a:latin typeface="Times New Roman"/>
                          <a:ea typeface="Times New Roman"/>
                          <a:cs typeface="Times New Roman"/>
                          <a:sym typeface="Times New Roman"/>
                        </a:rPr>
                        <a:t>-lack of appropriate study design to manage the frequently inadequate sample sizes</a:t>
                      </a:r>
                      <a:endParaRPr sz="1200">
                        <a:solidFill>
                          <a:srgbClr val="333333"/>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IN" sz="1200">
                          <a:solidFill>
                            <a:srgbClr val="333333"/>
                          </a:solidFill>
                          <a:highlight>
                            <a:srgbClr val="FFFFFF"/>
                          </a:highlight>
                          <a:latin typeface="Times New Roman"/>
                          <a:ea typeface="Times New Roman"/>
                          <a:cs typeface="Times New Roman"/>
                          <a:sym typeface="Times New Roman"/>
                        </a:rPr>
                        <a:t>- inappropriateness of the conventional techniques of economic evaluation;</a:t>
                      </a:r>
                      <a:endParaRPr sz="1200">
                        <a:solidFill>
                          <a:srgbClr val="333333"/>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IN" sz="1200">
                          <a:solidFill>
                            <a:srgbClr val="333333"/>
                          </a:solidFill>
                          <a:highlight>
                            <a:srgbClr val="FFFFFF"/>
                          </a:highlight>
                          <a:latin typeface="Times New Roman"/>
                          <a:ea typeface="Times New Roman"/>
                          <a:cs typeface="Times New Roman"/>
                          <a:sym typeface="Times New Roman"/>
                        </a:rPr>
                        <a:t>- valuation of health and non-health outcomes.</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333333"/>
                          </a:solidFill>
                          <a:highlight>
                            <a:srgbClr val="FFFFFF"/>
                          </a:highlight>
                          <a:latin typeface="Times New Roman"/>
                          <a:ea typeface="Times New Roman"/>
                          <a:cs typeface="Times New Roman"/>
                          <a:sym typeface="Times New Roman"/>
                        </a:rPr>
                        <a:t>addresses these challenges and suggests ways of advancing the techniques for the economic evaluation of telemedicine.</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8.</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Pavlovic I. et al.</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to model PDC and EDC process and to estimate the difference of the costs of PDC and EDC process</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Primary study</a:t>
                      </a:r>
                      <a:endParaRPr sz="1200">
                        <a:solidFill>
                          <a:srgbClr val="212121"/>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Lack of standard evaluation techniques, </a:t>
                      </a:r>
                      <a:r>
                        <a:rPr lang="en-IN" sz="1200">
                          <a:solidFill>
                            <a:srgbClr val="212121"/>
                          </a:solidFill>
                          <a:highlight>
                            <a:srgbClr val="FFFFFF"/>
                          </a:highlight>
                          <a:latin typeface="Times New Roman"/>
                          <a:ea typeface="Times New Roman"/>
                          <a:cs typeface="Times New Roman"/>
                          <a:sym typeface="Times New Roman"/>
                        </a:rPr>
                        <a:t>use of Extended Event-driven Process Chains (eEPC) modeling technique to model PDC and EDC process</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 Electronic Data Collection process may bring from 49% to 62% of savings when compared to Paper based Data Collection process</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9.</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Kloek CJ, et al.</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to evaluate the cost-effectiveness of a blended physiotherapy intervention (e-Exercise) </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Primary study using self reported questionnaires</a:t>
                      </a:r>
                      <a:endParaRPr sz="1200">
                        <a:solidFill>
                          <a:srgbClr val="212121"/>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Missing data</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costs were significantly lower in e-Exercise</a:t>
                      </a:r>
                      <a:endParaRPr sz="1200">
                        <a:solidFill>
                          <a:srgbClr val="212121"/>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
        <p:nvSpPr>
          <p:cNvPr id="170" name="Google Shape;1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IN"/>
              <a:t>You are not allowed to add slides to this presentation</a:t>
            </a:r>
            <a:endParaRPr/>
          </a:p>
        </p:txBody>
      </p:sp>
      <p:pic>
        <p:nvPicPr>
          <p:cNvPr id="171" name="Google Shape;171;p10"/>
          <p:cNvPicPr preferRelativeResize="0"/>
          <p:nvPr/>
        </p:nvPicPr>
        <p:blipFill rotWithShape="1">
          <a:blip r:embed="rId3">
            <a:alphaModFix/>
          </a:blip>
          <a:srcRect b="0" l="0" r="0" t="0"/>
          <a:stretch/>
        </p:blipFill>
        <p:spPr>
          <a:xfrm>
            <a:off x="0" y="23813"/>
            <a:ext cx="2695903" cy="1268959"/>
          </a:xfrm>
          <a:prstGeom prst="rect">
            <a:avLst/>
          </a:prstGeom>
          <a:noFill/>
          <a:ln>
            <a:noFill/>
          </a:ln>
        </p:spPr>
      </p:pic>
      <p:graphicFrame>
        <p:nvGraphicFramePr>
          <p:cNvPr id="172" name="Google Shape;172;p10"/>
          <p:cNvGraphicFramePr/>
          <p:nvPr/>
        </p:nvGraphicFramePr>
        <p:xfrm>
          <a:off x="838200" y="1690695"/>
          <a:ext cx="3000000" cy="3000000"/>
        </p:xfrm>
        <a:graphic>
          <a:graphicData uri="http://schemas.openxmlformats.org/drawingml/2006/table">
            <a:tbl>
              <a:tblPr>
                <a:noFill/>
                <a:tableStyleId>{37975868-4BD9-4770-A8D8-E915053C20E3}</a:tableStyleId>
              </a:tblPr>
              <a:tblGrid>
                <a:gridCol w="977950"/>
                <a:gridCol w="1895375"/>
                <a:gridCol w="1860975"/>
                <a:gridCol w="1730875"/>
                <a:gridCol w="1714500"/>
                <a:gridCol w="2107325"/>
              </a:tblGrid>
              <a:tr h="1042900">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10.</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NR Comte, et al.</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To </a:t>
                      </a:r>
                      <a:r>
                        <a:rPr lang="en-IN" sz="1200">
                          <a:solidFill>
                            <a:srgbClr val="212121"/>
                          </a:solidFill>
                          <a:highlight>
                            <a:srgbClr val="FFFFFF"/>
                          </a:highlight>
                          <a:latin typeface="Times New Roman"/>
                          <a:ea typeface="Times New Roman"/>
                          <a:cs typeface="Times New Roman"/>
                          <a:sym typeface="Times New Roman"/>
                        </a:rPr>
                        <a:t>implement and assess an economic model supporting our telestroke system</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Primary study </a:t>
                      </a:r>
                      <a:endParaRPr sz="1200">
                        <a:solidFill>
                          <a:srgbClr val="212121"/>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Limited studies </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10% reduction in costs</a:t>
                      </a:r>
                      <a:endParaRPr sz="1200">
                        <a:solidFill>
                          <a:srgbClr val="212121"/>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75800">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11.</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Lisa Fahlbusch, et al.</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latin typeface="Times New Roman"/>
                          <a:ea typeface="Times New Roman"/>
                          <a:cs typeface="Times New Roman"/>
                          <a:sym typeface="Times New Roman"/>
                        </a:rPr>
                        <a:t>to present and discuss possible applications of video consultations in the latter system and to evaluate economic advantages.</a:t>
                      </a:r>
                      <a:endParaRPr sz="1200">
                        <a:solidFill>
                          <a:srgbClr val="212121"/>
                        </a:solidFill>
                        <a:latin typeface="Times New Roman"/>
                        <a:ea typeface="Times New Roman"/>
                        <a:cs typeface="Times New Roman"/>
                        <a:sym typeface="Times New Roman"/>
                      </a:endParaRPr>
                    </a:p>
                    <a:p>
                      <a:pPr indent="0" lvl="0" marL="0" rtl="0" algn="l">
                        <a:spcBef>
                          <a:spcPts val="140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Primary study</a:t>
                      </a:r>
                      <a:endParaRPr sz="1200">
                        <a:solidFill>
                          <a:srgbClr val="212121"/>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latin typeface="Times New Roman"/>
                          <a:ea typeface="Times New Roman"/>
                          <a:cs typeface="Times New Roman"/>
                          <a:sym typeface="Times New Roman"/>
                        </a:rPr>
                        <a:t>Small sample size</a:t>
                      </a:r>
                      <a:endParaRPr sz="1200">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-Video consultations might help improve the quality and reduce the costs of the public health insurance system</a:t>
                      </a:r>
                      <a:endParaRPr sz="12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IN" sz="1200">
                          <a:solidFill>
                            <a:srgbClr val="212121"/>
                          </a:solidFill>
                          <a:highlight>
                            <a:srgbClr val="FFFFFF"/>
                          </a:highlight>
                          <a:latin typeface="Times New Roman"/>
                          <a:ea typeface="Times New Roman"/>
                          <a:cs typeface="Times New Roman"/>
                          <a:sym typeface="Times New Roman"/>
                        </a:rPr>
                        <a:t>- can be used for follow-up evaluations as well as preparation for initial medical examinations especially in complex cases and for case conferences.</a:t>
                      </a:r>
                      <a:endParaRPr sz="1200">
                        <a:solidFill>
                          <a:srgbClr val="212121"/>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2022-05-20T15:11:38Z</dcterms:created>
  <dc:creator>Dr. Sidharth Sekhar Mishra</dc:creator>
</cp:coreProperties>
</file>