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4" r:id="rId3"/>
    <p:sldId id="282" r:id="rId4"/>
    <p:sldId id="258" r:id="rId5"/>
    <p:sldId id="283" r:id="rId6"/>
    <p:sldId id="280" r:id="rId7"/>
    <p:sldId id="281" r:id="rId8"/>
    <p:sldId id="262" r:id="rId9"/>
    <p:sldId id="263" r:id="rId10"/>
    <p:sldId id="264" r:id="rId11"/>
    <p:sldId id="265" r:id="rId12"/>
    <p:sldId id="266" r:id="rId13"/>
    <p:sldId id="275" r:id="rId14"/>
    <p:sldId id="267" r:id="rId15"/>
    <p:sldId id="277" r:id="rId16"/>
    <p:sldId id="268" r:id="rId17"/>
    <p:sldId id="276" r:id="rId18"/>
    <p:sldId id="269" r:id="rId19"/>
    <p:sldId id="278"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184d5a8e5745012b/Documents/INDICATORS%20OF%20MCH-NFHS.xlsx" TargetMode="External"/><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184d5a8e5745012b/Documents/INDICATORS%20OF%20MCH-NFHS.xlsx" TargetMode="External"/><Relationship Id="rId2" Type="http://schemas.microsoft.com/office/2011/relationships/chartColorStyle" Target="colors4.xml"/><Relationship Id="rId1" Type="http://schemas.microsoft.com/office/2011/relationships/chartStyle" Target="style4.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184d5a8e5745012b/Documents/INDICATORS%20OF%20MCH-NFH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184d5a8e5745012b/Documents/INDICATORS%20OF%20MCH-NFHS.xlsx" TargetMode="External"/><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oleObject" Target="https://d.docs.live.net/184d5a8e5745012b/Documents/INDICATORS%20OF%20MCH-NFHS.xlsx" TargetMode="External"/><Relationship Id="rId2" Type="http://schemas.microsoft.com/office/2011/relationships/chartColorStyle" Target="colors7.xml"/><Relationship Id="rId1" Type="http://schemas.microsoft.com/office/2011/relationships/chartStyle" Target="style7.xml"/></Relationships>
</file>

<file path=ppt/charts/_rels/chartEx1.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r>
              <a:rPr lang="en-US"/>
              <a:t>Figure: Maternal Mortality Ratio per 1,00,000 live births</a:t>
            </a:r>
          </a:p>
        </c:rich>
      </c:tx>
      <c:overlay val="0"/>
      <c:spPr>
        <a:noFill/>
        <a:ln>
          <a:noFill/>
        </a:ln>
        <a:effectLst/>
      </c:spPr>
      <c:txPr>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maternal mortality</c:v>
                </c:pt>
              </c:strCache>
            </c:strRef>
          </c:tx>
          <c:spPr>
            <a:ln w="34925" cap="rnd">
              <a:solidFill>
                <a:schemeClr val="lt1"/>
              </a:solidFill>
              <a:round/>
            </a:ln>
            <a:effectLst>
              <a:outerShdw dist="25400" dir="2700000" algn="tl" rotWithShape="0">
                <a:schemeClr val="accent2"/>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2">
                          <a:lumMod val="60000"/>
                          <a:lumOff val="40000"/>
                        </a:schemeClr>
                      </a:solidFill>
                    </a:ln>
                    <a:effectLst/>
                  </c:spPr>
                </c15:leaderLines>
              </c:ext>
            </c:extLst>
          </c:dLbls>
          <c:cat>
            <c:strRef>
              <c:f>Sheet1!$A$2:$A$6</c:f>
              <c:strCache>
                <c:ptCount val="5"/>
                <c:pt idx="0">
                  <c:v>2010-2012</c:v>
                </c:pt>
                <c:pt idx="1">
                  <c:v>2011-2013</c:v>
                </c:pt>
                <c:pt idx="2">
                  <c:v>2014-2016</c:v>
                </c:pt>
                <c:pt idx="3">
                  <c:v>2015-2017</c:v>
                </c:pt>
                <c:pt idx="4">
                  <c:v>2016-2018</c:v>
                </c:pt>
              </c:strCache>
            </c:strRef>
          </c:cat>
          <c:val>
            <c:numRef>
              <c:f>Sheet1!$B$2:$B$6</c:f>
              <c:numCache>
                <c:formatCode>General</c:formatCode>
                <c:ptCount val="5"/>
                <c:pt idx="0">
                  <c:v>178</c:v>
                </c:pt>
                <c:pt idx="1">
                  <c:v>167</c:v>
                </c:pt>
                <c:pt idx="2">
                  <c:v>130</c:v>
                </c:pt>
                <c:pt idx="3">
                  <c:v>122</c:v>
                </c:pt>
                <c:pt idx="4">
                  <c:v>113</c:v>
                </c:pt>
              </c:numCache>
            </c:numRef>
          </c:val>
          <c:smooth val="0"/>
          <c:extLst>
            <c:ext xmlns:c16="http://schemas.microsoft.com/office/drawing/2014/chart" uri="{C3380CC4-5D6E-409C-BE32-E72D297353CC}">
              <c16:uniqueId val="{00000000-E443-4AD2-92ED-21B53CCB7323}"/>
            </c:ext>
          </c:extLst>
        </c:ser>
        <c:dLbls>
          <c:dLblPos val="t"/>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1875638576"/>
        <c:axId val="1875645648"/>
      </c:lineChart>
      <c:catAx>
        <c:axId val="1875638576"/>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lt1"/>
                    </a:solidFill>
                    <a:latin typeface="+mn-lt"/>
                    <a:ea typeface="+mn-ea"/>
                    <a:cs typeface="+mn-cs"/>
                  </a:defRPr>
                </a:pPr>
                <a:r>
                  <a:rPr lang="en-IN"/>
                  <a:t>year</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lt1"/>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1197" b="0" i="0" u="none" strike="noStrike" kern="1200" spc="100" baseline="0">
                <a:solidFill>
                  <a:schemeClr val="lt1"/>
                </a:solidFill>
                <a:latin typeface="+mn-lt"/>
                <a:ea typeface="+mn-ea"/>
                <a:cs typeface="+mn-cs"/>
              </a:defRPr>
            </a:pPr>
            <a:endParaRPr lang="en-US"/>
          </a:p>
        </c:txPr>
        <c:crossAx val="1875645648"/>
        <c:crosses val="autoZero"/>
        <c:auto val="1"/>
        <c:lblAlgn val="ctr"/>
        <c:lblOffset val="100"/>
        <c:noMultiLvlLbl val="0"/>
      </c:catAx>
      <c:valAx>
        <c:axId val="1875645648"/>
        <c:scaling>
          <c:orientation val="minMax"/>
        </c:scaling>
        <c:delete val="0"/>
        <c:axPos val="l"/>
        <c:title>
          <c:tx>
            <c:rich>
              <a:bodyPr rot="-5400000" spcFirstLastPara="1" vertOverflow="ellipsis" vert="horz" wrap="square" anchor="ctr" anchorCtr="1"/>
              <a:lstStyle/>
              <a:p>
                <a:pPr>
                  <a:defRPr sz="1197" b="1" i="0" u="none" strike="noStrike" kern="1200" baseline="0">
                    <a:solidFill>
                      <a:schemeClr val="lt1"/>
                    </a:solidFill>
                    <a:latin typeface="+mn-lt"/>
                    <a:ea typeface="+mn-ea"/>
                    <a:cs typeface="+mn-cs"/>
                  </a:defRPr>
                </a:pPr>
                <a:r>
                  <a:rPr lang="en-US"/>
                  <a:t>maternal mortality ratio per 100000 live births</a:t>
                </a:r>
              </a:p>
            </c:rich>
          </c:tx>
          <c:layout>
            <c:manualLayout>
              <c:xMode val="edge"/>
              <c:yMode val="edge"/>
              <c:x val="2.1466905187835419E-2"/>
              <c:y val="0.11099382685549931"/>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lt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en-US"/>
          </a:p>
        </c:txPr>
        <c:crossAx val="1875638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2"/>
    </a:solidFill>
    <a:ln w="9525" cap="flat" cmpd="sng" algn="ctr">
      <a:solidFill>
        <a:schemeClr val="accent2"/>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Sheet1!$B$15:$B$16</c:f>
              <c:strCache>
                <c:ptCount val="2"/>
                <c:pt idx="0">
                  <c:v>MOTHERS WHO HAD ATLEAST 4 ANTENATAL VISITS</c:v>
                </c:pt>
                <c:pt idx="1">
                  <c:v>NFHS-4</c:v>
                </c:pt>
              </c:strCache>
            </c:strRef>
          </c:tx>
          <c:spPr>
            <a:noFill/>
            <a:ln w="9525" cap="flat" cmpd="sng" algn="ctr">
              <a:solidFill>
                <a:schemeClr val="accent1"/>
              </a:solidFill>
              <a:miter lim="800000"/>
            </a:ln>
            <a:effectLst>
              <a:glow rad="63500">
                <a:schemeClr val="accent1">
                  <a:satMod val="175000"/>
                  <a:alpha val="25000"/>
                </a:schemeClr>
              </a:glow>
            </a:effectLst>
          </c:spPr>
          <c:invertIfNegative val="0"/>
          <c:cat>
            <c:strRef>
              <c:f>Sheet1!$A$17:$A$27</c:f>
              <c:strCache>
                <c:ptCount val="11"/>
                <c:pt idx="0">
                  <c:v>ANDHRA PRADESH</c:v>
                </c:pt>
                <c:pt idx="1">
                  <c:v>ASSAM</c:v>
                </c:pt>
                <c:pt idx="2">
                  <c:v>BIHAR</c:v>
                </c:pt>
                <c:pt idx="3">
                  <c:v>GOA</c:v>
                </c:pt>
                <c:pt idx="4">
                  <c:v>GUJARAT</c:v>
                </c:pt>
                <c:pt idx="5">
                  <c:v>HIMACHAL PRADESH</c:v>
                </c:pt>
                <c:pt idx="6">
                  <c:v>JAMMU $ KASHMIR</c:v>
                </c:pt>
                <c:pt idx="7">
                  <c:v>KARNATAKA </c:v>
                </c:pt>
                <c:pt idx="8">
                  <c:v>KERALA</c:v>
                </c:pt>
                <c:pt idx="9">
                  <c:v>MAHARASHTRA</c:v>
                </c:pt>
                <c:pt idx="10">
                  <c:v>WEST BENGAL</c:v>
                </c:pt>
              </c:strCache>
            </c:strRef>
          </c:cat>
          <c:val>
            <c:numRef>
              <c:f>Sheet1!$B$17:$B$27</c:f>
              <c:numCache>
                <c:formatCode>General</c:formatCode>
                <c:ptCount val="11"/>
                <c:pt idx="0">
                  <c:v>76.3</c:v>
                </c:pt>
                <c:pt idx="1">
                  <c:v>46.4</c:v>
                </c:pt>
                <c:pt idx="2">
                  <c:v>14.4</c:v>
                </c:pt>
                <c:pt idx="3">
                  <c:v>89</c:v>
                </c:pt>
                <c:pt idx="4">
                  <c:v>70.5</c:v>
                </c:pt>
                <c:pt idx="5">
                  <c:v>69.099999999999994</c:v>
                </c:pt>
                <c:pt idx="6">
                  <c:v>81.2</c:v>
                </c:pt>
                <c:pt idx="7">
                  <c:v>70.099999999999994</c:v>
                </c:pt>
                <c:pt idx="8">
                  <c:v>90.1</c:v>
                </c:pt>
                <c:pt idx="9">
                  <c:v>72.2</c:v>
                </c:pt>
                <c:pt idx="10">
                  <c:v>76.400000000000006</c:v>
                </c:pt>
              </c:numCache>
            </c:numRef>
          </c:val>
          <c:extLst>
            <c:ext xmlns:c16="http://schemas.microsoft.com/office/drawing/2014/chart" uri="{C3380CC4-5D6E-409C-BE32-E72D297353CC}">
              <c16:uniqueId val="{00000000-FB94-49A8-A80F-3D224E9E0C46}"/>
            </c:ext>
          </c:extLst>
        </c:ser>
        <c:ser>
          <c:idx val="1"/>
          <c:order val="1"/>
          <c:tx>
            <c:strRef>
              <c:f>Sheet1!$C$15:$C$16</c:f>
              <c:strCache>
                <c:ptCount val="2"/>
                <c:pt idx="0">
                  <c:v>MOTHERS WHO HAD ATLEAST 4 ANTENATAL VISITS</c:v>
                </c:pt>
                <c:pt idx="1">
                  <c:v>NFHS-5</c:v>
                </c:pt>
              </c:strCache>
            </c:strRef>
          </c:tx>
          <c:spPr>
            <a:noFill/>
            <a:ln w="9525" cap="flat" cmpd="sng" algn="ctr">
              <a:solidFill>
                <a:schemeClr val="accent2"/>
              </a:solidFill>
              <a:miter lim="800000"/>
            </a:ln>
            <a:effectLst>
              <a:glow rad="63500">
                <a:schemeClr val="accent2">
                  <a:satMod val="175000"/>
                  <a:alpha val="25000"/>
                </a:schemeClr>
              </a:glow>
            </a:effectLst>
          </c:spPr>
          <c:invertIfNegative val="0"/>
          <c:cat>
            <c:strRef>
              <c:f>Sheet1!$A$17:$A$27</c:f>
              <c:strCache>
                <c:ptCount val="11"/>
                <c:pt idx="0">
                  <c:v>ANDHRA PRADESH</c:v>
                </c:pt>
                <c:pt idx="1">
                  <c:v>ASSAM</c:v>
                </c:pt>
                <c:pt idx="2">
                  <c:v>BIHAR</c:v>
                </c:pt>
                <c:pt idx="3">
                  <c:v>GOA</c:v>
                </c:pt>
                <c:pt idx="4">
                  <c:v>GUJARAT</c:v>
                </c:pt>
                <c:pt idx="5">
                  <c:v>HIMACHAL PRADESH</c:v>
                </c:pt>
                <c:pt idx="6">
                  <c:v>JAMMU $ KASHMIR</c:v>
                </c:pt>
                <c:pt idx="7">
                  <c:v>KARNATAKA </c:v>
                </c:pt>
                <c:pt idx="8">
                  <c:v>KERALA</c:v>
                </c:pt>
                <c:pt idx="9">
                  <c:v>MAHARASHTRA</c:v>
                </c:pt>
                <c:pt idx="10">
                  <c:v>WEST BENGAL</c:v>
                </c:pt>
              </c:strCache>
            </c:strRef>
          </c:cat>
          <c:val>
            <c:numRef>
              <c:f>Sheet1!$C$17:$C$27</c:f>
              <c:numCache>
                <c:formatCode>General</c:formatCode>
                <c:ptCount val="11"/>
                <c:pt idx="0">
                  <c:v>67.5</c:v>
                </c:pt>
                <c:pt idx="1">
                  <c:v>50.7</c:v>
                </c:pt>
                <c:pt idx="2">
                  <c:v>25.2</c:v>
                </c:pt>
                <c:pt idx="3">
                  <c:v>93</c:v>
                </c:pt>
                <c:pt idx="4">
                  <c:v>76.900000000000006</c:v>
                </c:pt>
                <c:pt idx="5">
                  <c:v>70.3</c:v>
                </c:pt>
                <c:pt idx="6">
                  <c:v>80.900000000000006</c:v>
                </c:pt>
                <c:pt idx="7">
                  <c:v>70.900000000000006</c:v>
                </c:pt>
                <c:pt idx="8">
                  <c:v>78.599999999999994</c:v>
                </c:pt>
                <c:pt idx="9">
                  <c:v>70.3</c:v>
                </c:pt>
                <c:pt idx="10">
                  <c:v>75.8</c:v>
                </c:pt>
              </c:numCache>
            </c:numRef>
          </c:val>
          <c:extLst>
            <c:ext xmlns:c16="http://schemas.microsoft.com/office/drawing/2014/chart" uri="{C3380CC4-5D6E-409C-BE32-E72D297353CC}">
              <c16:uniqueId val="{00000001-FB94-49A8-A80F-3D224E9E0C46}"/>
            </c:ext>
          </c:extLst>
        </c:ser>
        <c:dLbls>
          <c:showLegendKey val="0"/>
          <c:showVal val="0"/>
          <c:showCatName val="0"/>
          <c:showSerName val="0"/>
          <c:showPercent val="0"/>
          <c:showBubbleSize val="0"/>
        </c:dLbls>
        <c:gapWidth val="315"/>
        <c:overlap val="-40"/>
        <c:axId val="665237776"/>
        <c:axId val="665238608"/>
      </c:barChart>
      <c:catAx>
        <c:axId val="665237776"/>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n-IN"/>
                  <a:t>MAJOR INDIAN STATES</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665238608"/>
        <c:crosses val="autoZero"/>
        <c:auto val="1"/>
        <c:lblAlgn val="ctr"/>
        <c:lblOffset val="100"/>
        <c:noMultiLvlLbl val="0"/>
      </c:catAx>
      <c:valAx>
        <c:axId val="665238608"/>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n-IN"/>
                  <a:t>PERCENTAGE OF MOTHERS</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6652377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'[INDICATORS OF MCH-NFHS.xlsx]Sheet1'!$B$29:$B$30</c:f>
              <c:strCache>
                <c:ptCount val="2"/>
                <c:pt idx="0">
                  <c:v>PREGNANT WOMEN WHO CONSUMED IRON FOLIC ACID SUPPLEMENTS FOR 100 DAYS OR MORE</c:v>
                </c:pt>
                <c:pt idx="1">
                  <c:v>NFHS-4</c:v>
                </c:pt>
              </c:strCache>
            </c:strRef>
          </c:tx>
          <c:spPr>
            <a:noFill/>
            <a:ln w="9525" cap="flat" cmpd="sng" algn="ctr">
              <a:solidFill>
                <a:schemeClr val="accent1"/>
              </a:solidFill>
              <a:miter lim="800000"/>
            </a:ln>
            <a:effectLst>
              <a:glow rad="63500">
                <a:schemeClr val="accent1">
                  <a:satMod val="175000"/>
                  <a:alpha val="25000"/>
                </a:schemeClr>
              </a:glow>
            </a:effectLst>
          </c:spPr>
          <c:invertIfNegative val="0"/>
          <c:cat>
            <c:strRef>
              <c:f>'[INDICATORS OF MCH-NFHS.xlsx]Sheet1'!$A$31:$A$41</c:f>
              <c:strCache>
                <c:ptCount val="11"/>
                <c:pt idx="0">
                  <c:v>ANDHRA PRADESH</c:v>
                </c:pt>
                <c:pt idx="1">
                  <c:v>ASSAM</c:v>
                </c:pt>
                <c:pt idx="2">
                  <c:v>BIHAR</c:v>
                </c:pt>
                <c:pt idx="3">
                  <c:v>GOA</c:v>
                </c:pt>
                <c:pt idx="4">
                  <c:v>GUJARAT</c:v>
                </c:pt>
                <c:pt idx="5">
                  <c:v>HIMACHAL PRADESH</c:v>
                </c:pt>
                <c:pt idx="6">
                  <c:v>JAMMU $ KASHMIR</c:v>
                </c:pt>
                <c:pt idx="7">
                  <c:v>KARNATAKA </c:v>
                </c:pt>
                <c:pt idx="8">
                  <c:v>KERALA</c:v>
                </c:pt>
                <c:pt idx="9">
                  <c:v>MAHARASHTRA</c:v>
                </c:pt>
                <c:pt idx="10">
                  <c:v>WEST BENGAL</c:v>
                </c:pt>
              </c:strCache>
            </c:strRef>
          </c:cat>
          <c:val>
            <c:numRef>
              <c:f>'[INDICATORS OF MCH-NFHS.xlsx]Sheet1'!$B$31:$B$41</c:f>
              <c:numCache>
                <c:formatCode>General</c:formatCode>
                <c:ptCount val="11"/>
                <c:pt idx="0">
                  <c:v>56.1</c:v>
                </c:pt>
                <c:pt idx="1">
                  <c:v>32</c:v>
                </c:pt>
                <c:pt idx="2">
                  <c:v>9.6999999999999993</c:v>
                </c:pt>
                <c:pt idx="3">
                  <c:v>67.400000000000006</c:v>
                </c:pt>
                <c:pt idx="4">
                  <c:v>36.799999999999997</c:v>
                </c:pt>
                <c:pt idx="5">
                  <c:v>49.4</c:v>
                </c:pt>
                <c:pt idx="6">
                  <c:v>30.2</c:v>
                </c:pt>
                <c:pt idx="7">
                  <c:v>45.2</c:v>
                </c:pt>
                <c:pt idx="8">
                  <c:v>67.099999999999994</c:v>
                </c:pt>
                <c:pt idx="9">
                  <c:v>40.6</c:v>
                </c:pt>
                <c:pt idx="10">
                  <c:v>28</c:v>
                </c:pt>
              </c:numCache>
            </c:numRef>
          </c:val>
          <c:extLst>
            <c:ext xmlns:c16="http://schemas.microsoft.com/office/drawing/2014/chart" uri="{C3380CC4-5D6E-409C-BE32-E72D297353CC}">
              <c16:uniqueId val="{00000000-4E7E-4CFA-8453-3E41A33DA9A4}"/>
            </c:ext>
          </c:extLst>
        </c:ser>
        <c:ser>
          <c:idx val="1"/>
          <c:order val="1"/>
          <c:tx>
            <c:strRef>
              <c:f>'[INDICATORS OF MCH-NFHS.xlsx]Sheet1'!$C$29:$C$30</c:f>
              <c:strCache>
                <c:ptCount val="2"/>
                <c:pt idx="0">
                  <c:v>PREGNANT WOMEN WHO CONSUMED IRON FOLIC ACID SUPPLEMENTS FOR 100 DAYS OR MORE</c:v>
                </c:pt>
                <c:pt idx="1">
                  <c:v>NFHS-5</c:v>
                </c:pt>
              </c:strCache>
            </c:strRef>
          </c:tx>
          <c:spPr>
            <a:noFill/>
            <a:ln w="9525" cap="flat" cmpd="sng" algn="ctr">
              <a:solidFill>
                <a:schemeClr val="accent2"/>
              </a:solidFill>
              <a:miter lim="800000"/>
            </a:ln>
            <a:effectLst>
              <a:glow rad="63500">
                <a:schemeClr val="accent2">
                  <a:satMod val="175000"/>
                  <a:alpha val="25000"/>
                </a:schemeClr>
              </a:glow>
            </a:effectLst>
          </c:spPr>
          <c:invertIfNegative val="0"/>
          <c:cat>
            <c:strRef>
              <c:f>'[INDICATORS OF MCH-NFHS.xlsx]Sheet1'!$A$31:$A$41</c:f>
              <c:strCache>
                <c:ptCount val="11"/>
                <c:pt idx="0">
                  <c:v>ANDHRA PRADESH</c:v>
                </c:pt>
                <c:pt idx="1">
                  <c:v>ASSAM</c:v>
                </c:pt>
                <c:pt idx="2">
                  <c:v>BIHAR</c:v>
                </c:pt>
                <c:pt idx="3">
                  <c:v>GOA</c:v>
                </c:pt>
                <c:pt idx="4">
                  <c:v>GUJARAT</c:v>
                </c:pt>
                <c:pt idx="5">
                  <c:v>HIMACHAL PRADESH</c:v>
                </c:pt>
                <c:pt idx="6">
                  <c:v>JAMMU $ KASHMIR</c:v>
                </c:pt>
                <c:pt idx="7">
                  <c:v>KARNATAKA </c:v>
                </c:pt>
                <c:pt idx="8">
                  <c:v>KERALA</c:v>
                </c:pt>
                <c:pt idx="9">
                  <c:v>MAHARASHTRA</c:v>
                </c:pt>
                <c:pt idx="10">
                  <c:v>WEST BENGAL</c:v>
                </c:pt>
              </c:strCache>
            </c:strRef>
          </c:cat>
          <c:val>
            <c:numRef>
              <c:f>'[INDICATORS OF MCH-NFHS.xlsx]Sheet1'!$C$31:$C$41</c:f>
              <c:numCache>
                <c:formatCode>General</c:formatCode>
                <c:ptCount val="11"/>
                <c:pt idx="0">
                  <c:v>70.3</c:v>
                </c:pt>
                <c:pt idx="1">
                  <c:v>47.5</c:v>
                </c:pt>
                <c:pt idx="2">
                  <c:v>18</c:v>
                </c:pt>
                <c:pt idx="3">
                  <c:v>87.5</c:v>
                </c:pt>
                <c:pt idx="4">
                  <c:v>60</c:v>
                </c:pt>
                <c:pt idx="5">
                  <c:v>67.2</c:v>
                </c:pt>
                <c:pt idx="6">
                  <c:v>29.8</c:v>
                </c:pt>
                <c:pt idx="7">
                  <c:v>44.7</c:v>
                </c:pt>
                <c:pt idx="8">
                  <c:v>80</c:v>
                </c:pt>
                <c:pt idx="9">
                  <c:v>48.2</c:v>
                </c:pt>
                <c:pt idx="10">
                  <c:v>62.5</c:v>
                </c:pt>
              </c:numCache>
            </c:numRef>
          </c:val>
          <c:extLst>
            <c:ext xmlns:c16="http://schemas.microsoft.com/office/drawing/2014/chart" uri="{C3380CC4-5D6E-409C-BE32-E72D297353CC}">
              <c16:uniqueId val="{00000001-4E7E-4CFA-8453-3E41A33DA9A4}"/>
            </c:ext>
          </c:extLst>
        </c:ser>
        <c:dLbls>
          <c:showLegendKey val="0"/>
          <c:showVal val="0"/>
          <c:showCatName val="0"/>
          <c:showSerName val="0"/>
          <c:showPercent val="0"/>
          <c:showBubbleSize val="0"/>
        </c:dLbls>
        <c:gapWidth val="315"/>
        <c:overlap val="-40"/>
        <c:axId val="665224048"/>
        <c:axId val="665221968"/>
      </c:barChart>
      <c:catAx>
        <c:axId val="665224048"/>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n-IN" dirty="0"/>
                  <a:t>SELECTED INDIAN STATES</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665221968"/>
        <c:crosses val="autoZero"/>
        <c:auto val="1"/>
        <c:lblAlgn val="ctr"/>
        <c:lblOffset val="100"/>
        <c:noMultiLvlLbl val="0"/>
      </c:catAx>
      <c:valAx>
        <c:axId val="665221968"/>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n-IN"/>
                  <a:t>PERCENTAGE OF MOTHERS</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6652240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Sheet1!$B$57:$B$58</c:f>
              <c:strCache>
                <c:ptCount val="2"/>
                <c:pt idx="0">
                  <c:v>INSTITUTIONAL BIRTHS</c:v>
                </c:pt>
                <c:pt idx="1">
                  <c:v>NFHS-5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Sheet1!$A$59:$A$69</c:f>
              <c:strCache>
                <c:ptCount val="11"/>
                <c:pt idx="0">
                  <c:v>ANDHRA PRADESH</c:v>
                </c:pt>
                <c:pt idx="1">
                  <c:v>ASSAM</c:v>
                </c:pt>
                <c:pt idx="2">
                  <c:v>BIHAR</c:v>
                </c:pt>
                <c:pt idx="3">
                  <c:v>GOA</c:v>
                </c:pt>
                <c:pt idx="4">
                  <c:v>GUJARAT</c:v>
                </c:pt>
                <c:pt idx="5">
                  <c:v>HIMACHAL PRADESH</c:v>
                </c:pt>
                <c:pt idx="6">
                  <c:v>JAMMU $ KASHMIR</c:v>
                </c:pt>
                <c:pt idx="7">
                  <c:v>KARNATAKA </c:v>
                </c:pt>
                <c:pt idx="8">
                  <c:v>KERALA</c:v>
                </c:pt>
                <c:pt idx="9">
                  <c:v>MAHARASHTRA</c:v>
                </c:pt>
                <c:pt idx="10">
                  <c:v>WEST BENGAL</c:v>
                </c:pt>
              </c:strCache>
            </c:strRef>
          </c:cat>
          <c:val>
            <c:numRef>
              <c:f>Sheet1!$B$59:$B$69</c:f>
              <c:numCache>
                <c:formatCode>General</c:formatCode>
                <c:ptCount val="11"/>
                <c:pt idx="0">
                  <c:v>96.5</c:v>
                </c:pt>
                <c:pt idx="1">
                  <c:v>84.1</c:v>
                </c:pt>
                <c:pt idx="2">
                  <c:v>76.2</c:v>
                </c:pt>
                <c:pt idx="3">
                  <c:v>99.7</c:v>
                </c:pt>
                <c:pt idx="4">
                  <c:v>94.3</c:v>
                </c:pt>
                <c:pt idx="5">
                  <c:v>88.2</c:v>
                </c:pt>
                <c:pt idx="6">
                  <c:v>92.4</c:v>
                </c:pt>
                <c:pt idx="7">
                  <c:v>97</c:v>
                </c:pt>
                <c:pt idx="8">
                  <c:v>99.8</c:v>
                </c:pt>
                <c:pt idx="9">
                  <c:v>94.7</c:v>
                </c:pt>
                <c:pt idx="10">
                  <c:v>91.7</c:v>
                </c:pt>
              </c:numCache>
            </c:numRef>
          </c:val>
          <c:extLst>
            <c:ext xmlns:c16="http://schemas.microsoft.com/office/drawing/2014/chart" uri="{C3380CC4-5D6E-409C-BE32-E72D297353CC}">
              <c16:uniqueId val="{00000000-37C1-433A-BCB9-C4D9EC82424D}"/>
            </c:ext>
          </c:extLst>
        </c:ser>
        <c:dLbls>
          <c:showLegendKey val="0"/>
          <c:showVal val="1"/>
          <c:showCatName val="0"/>
          <c:showSerName val="0"/>
          <c:showPercent val="0"/>
          <c:showBubbleSize val="0"/>
        </c:dLbls>
        <c:gapWidth val="219"/>
        <c:overlap val="-27"/>
        <c:axId val="560669904"/>
        <c:axId val="560651600"/>
      </c:barChart>
      <c:barChart>
        <c:barDir val="col"/>
        <c:grouping val="clustered"/>
        <c:varyColors val="0"/>
        <c:ser>
          <c:idx val="1"/>
          <c:order val="1"/>
          <c:tx>
            <c:strRef>
              <c:f>Sheet1!$C$57:$C$58</c:f>
              <c:strCache>
                <c:ptCount val="2"/>
                <c:pt idx="0">
                  <c:v>INSTITUTIONAL BIRTHS</c:v>
                </c:pt>
                <c:pt idx="1">
                  <c:v>NFHS-4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Sheet1!$A$59:$A$69</c:f>
              <c:strCache>
                <c:ptCount val="11"/>
                <c:pt idx="0">
                  <c:v>ANDHRA PRADESH</c:v>
                </c:pt>
                <c:pt idx="1">
                  <c:v>ASSAM</c:v>
                </c:pt>
                <c:pt idx="2">
                  <c:v>BIHAR</c:v>
                </c:pt>
                <c:pt idx="3">
                  <c:v>GOA</c:v>
                </c:pt>
                <c:pt idx="4">
                  <c:v>GUJARAT</c:v>
                </c:pt>
                <c:pt idx="5">
                  <c:v>HIMACHAL PRADESH</c:v>
                </c:pt>
                <c:pt idx="6">
                  <c:v>JAMMU $ KASHMIR</c:v>
                </c:pt>
                <c:pt idx="7">
                  <c:v>KARNATAKA </c:v>
                </c:pt>
                <c:pt idx="8">
                  <c:v>KERALA</c:v>
                </c:pt>
                <c:pt idx="9">
                  <c:v>MAHARASHTRA</c:v>
                </c:pt>
                <c:pt idx="10">
                  <c:v>WEST BENGAL</c:v>
                </c:pt>
              </c:strCache>
            </c:strRef>
          </c:cat>
          <c:val>
            <c:numRef>
              <c:f>Sheet1!$C$59:$C$69</c:f>
              <c:numCache>
                <c:formatCode>General</c:formatCode>
                <c:ptCount val="11"/>
                <c:pt idx="0">
                  <c:v>91.5</c:v>
                </c:pt>
                <c:pt idx="1">
                  <c:v>70.599999999999994</c:v>
                </c:pt>
                <c:pt idx="2">
                  <c:v>63.8</c:v>
                </c:pt>
                <c:pt idx="3">
                  <c:v>96.9</c:v>
                </c:pt>
                <c:pt idx="4">
                  <c:v>88.5</c:v>
                </c:pt>
                <c:pt idx="5">
                  <c:v>76.400000000000006</c:v>
                </c:pt>
                <c:pt idx="6">
                  <c:v>85.5</c:v>
                </c:pt>
                <c:pt idx="7">
                  <c:v>94</c:v>
                </c:pt>
                <c:pt idx="8">
                  <c:v>99.8</c:v>
                </c:pt>
                <c:pt idx="9">
                  <c:v>90.3</c:v>
                </c:pt>
                <c:pt idx="10">
                  <c:v>75.2</c:v>
                </c:pt>
              </c:numCache>
            </c:numRef>
          </c:val>
          <c:extLst>
            <c:ext xmlns:c16="http://schemas.microsoft.com/office/drawing/2014/chart" uri="{C3380CC4-5D6E-409C-BE32-E72D297353CC}">
              <c16:uniqueId val="{00000001-37C1-433A-BCB9-C4D9EC82424D}"/>
            </c:ext>
          </c:extLst>
        </c:ser>
        <c:dLbls>
          <c:showLegendKey val="0"/>
          <c:showVal val="1"/>
          <c:showCatName val="0"/>
          <c:showSerName val="0"/>
          <c:showPercent val="0"/>
          <c:showBubbleSize val="0"/>
        </c:dLbls>
        <c:gapWidth val="219"/>
        <c:overlap val="-27"/>
        <c:axId val="60110544"/>
        <c:axId val="60105968"/>
      </c:barChart>
      <c:catAx>
        <c:axId val="5606699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dirty="0"/>
                  <a:t>SELECTED</a:t>
                </a:r>
                <a:r>
                  <a:rPr lang="en-IN" baseline="0" dirty="0"/>
                  <a:t> </a:t>
                </a:r>
                <a:r>
                  <a:rPr lang="en-IN" dirty="0"/>
                  <a:t> INDIAN STATES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0651600"/>
        <c:crosses val="autoZero"/>
        <c:auto val="1"/>
        <c:lblAlgn val="ctr"/>
        <c:lblOffset val="100"/>
        <c:noMultiLvlLbl val="0"/>
      </c:catAx>
      <c:valAx>
        <c:axId val="56065160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a:t>MOTHERS IN PERCENTAGE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0669904"/>
        <c:crosses val="autoZero"/>
        <c:crossBetween val="between"/>
      </c:valAx>
      <c:valAx>
        <c:axId val="6010596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110544"/>
        <c:crosses val="max"/>
        <c:crossBetween val="between"/>
      </c:valAx>
      <c:catAx>
        <c:axId val="60110544"/>
        <c:scaling>
          <c:orientation val="minMax"/>
        </c:scaling>
        <c:delete val="1"/>
        <c:axPos val="b"/>
        <c:numFmt formatCode="General" sourceLinked="1"/>
        <c:majorTickMark val="out"/>
        <c:minorTickMark val="none"/>
        <c:tickLblPos val="nextTo"/>
        <c:crossAx val="6010596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'[INDICATORS OF MCH-NFHS.xlsx]Sheet1'!$B$85:$B$86</c:f>
              <c:strCache>
                <c:ptCount val="2"/>
                <c:pt idx="0">
                  <c:v>SAFE DELIVERY (BIRTHS ATTENDED BY SKILED PROFESSIONAL)</c:v>
                </c:pt>
                <c:pt idx="1">
                  <c:v>NFHS-4</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'[INDICATORS OF MCH-NFHS.xlsx]Sheet1'!$A$87:$A$97</c:f>
              <c:strCache>
                <c:ptCount val="11"/>
                <c:pt idx="0">
                  <c:v>ANDHRA PRADESH</c:v>
                </c:pt>
                <c:pt idx="1">
                  <c:v>ASSAM</c:v>
                </c:pt>
                <c:pt idx="2">
                  <c:v>BIHAR</c:v>
                </c:pt>
                <c:pt idx="3">
                  <c:v>GOA</c:v>
                </c:pt>
                <c:pt idx="4">
                  <c:v>GUJARAT</c:v>
                </c:pt>
                <c:pt idx="5">
                  <c:v>HIMACHAL PRADESH</c:v>
                </c:pt>
                <c:pt idx="6">
                  <c:v>JAMMU $ KASHMIR</c:v>
                </c:pt>
                <c:pt idx="7">
                  <c:v>KARNATAKA </c:v>
                </c:pt>
                <c:pt idx="8">
                  <c:v>KERALA</c:v>
                </c:pt>
                <c:pt idx="9">
                  <c:v>MAHARASHTRA</c:v>
                </c:pt>
                <c:pt idx="10">
                  <c:v>WEST BENGAL</c:v>
                </c:pt>
              </c:strCache>
            </c:strRef>
          </c:cat>
          <c:val>
            <c:numRef>
              <c:f>'[INDICATORS OF MCH-NFHS.xlsx]Sheet1'!$B$87:$B$97</c:f>
              <c:numCache>
                <c:formatCode>General</c:formatCode>
                <c:ptCount val="11"/>
                <c:pt idx="0">
                  <c:v>92.1</c:v>
                </c:pt>
                <c:pt idx="1">
                  <c:v>74.3</c:v>
                </c:pt>
                <c:pt idx="2">
                  <c:v>70</c:v>
                </c:pt>
                <c:pt idx="3">
                  <c:v>97.5</c:v>
                </c:pt>
                <c:pt idx="4">
                  <c:v>87.1</c:v>
                </c:pt>
                <c:pt idx="5">
                  <c:v>78.900000000000006</c:v>
                </c:pt>
                <c:pt idx="6">
                  <c:v>87.4</c:v>
                </c:pt>
                <c:pt idx="7">
                  <c:v>93.7</c:v>
                </c:pt>
                <c:pt idx="8">
                  <c:v>99.9</c:v>
                </c:pt>
                <c:pt idx="9">
                  <c:v>91.1</c:v>
                </c:pt>
                <c:pt idx="10">
                  <c:v>81.599999999999994</c:v>
                </c:pt>
              </c:numCache>
            </c:numRef>
          </c:val>
          <c:extLst>
            <c:ext xmlns:c16="http://schemas.microsoft.com/office/drawing/2014/chart" uri="{C3380CC4-5D6E-409C-BE32-E72D297353CC}">
              <c16:uniqueId val="{00000000-A907-49B6-93B9-ACD496696FFA}"/>
            </c:ext>
          </c:extLst>
        </c:ser>
        <c:ser>
          <c:idx val="1"/>
          <c:order val="1"/>
          <c:tx>
            <c:strRef>
              <c:f>'[INDICATORS OF MCH-NFHS.xlsx]Sheet1'!$C$85:$C$86</c:f>
              <c:strCache>
                <c:ptCount val="2"/>
                <c:pt idx="0">
                  <c:v>SAFE DELIVERY (BIRTHS ATTENDED BY SKILED PROFESSIONAL)</c:v>
                </c:pt>
                <c:pt idx="1">
                  <c:v>NFHS-5</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'[INDICATORS OF MCH-NFHS.xlsx]Sheet1'!$A$87:$A$97</c:f>
              <c:strCache>
                <c:ptCount val="11"/>
                <c:pt idx="0">
                  <c:v>ANDHRA PRADESH</c:v>
                </c:pt>
                <c:pt idx="1">
                  <c:v>ASSAM</c:v>
                </c:pt>
                <c:pt idx="2">
                  <c:v>BIHAR</c:v>
                </c:pt>
                <c:pt idx="3">
                  <c:v>GOA</c:v>
                </c:pt>
                <c:pt idx="4">
                  <c:v>GUJARAT</c:v>
                </c:pt>
                <c:pt idx="5">
                  <c:v>HIMACHAL PRADESH</c:v>
                </c:pt>
                <c:pt idx="6">
                  <c:v>JAMMU $ KASHMIR</c:v>
                </c:pt>
                <c:pt idx="7">
                  <c:v>KARNATAKA </c:v>
                </c:pt>
                <c:pt idx="8">
                  <c:v>KERALA</c:v>
                </c:pt>
                <c:pt idx="9">
                  <c:v>MAHARASHTRA</c:v>
                </c:pt>
                <c:pt idx="10">
                  <c:v>WEST BENGAL</c:v>
                </c:pt>
              </c:strCache>
            </c:strRef>
          </c:cat>
          <c:val>
            <c:numRef>
              <c:f>'[INDICATORS OF MCH-NFHS.xlsx]Sheet1'!$C$87:$C$97</c:f>
              <c:numCache>
                <c:formatCode>General</c:formatCode>
                <c:ptCount val="11"/>
                <c:pt idx="0">
                  <c:v>96.1</c:v>
                </c:pt>
                <c:pt idx="1">
                  <c:v>86.1</c:v>
                </c:pt>
                <c:pt idx="2">
                  <c:v>79</c:v>
                </c:pt>
                <c:pt idx="3">
                  <c:v>99.1</c:v>
                </c:pt>
                <c:pt idx="4">
                  <c:v>93.2</c:v>
                </c:pt>
                <c:pt idx="5">
                  <c:v>87.1</c:v>
                </c:pt>
                <c:pt idx="6">
                  <c:v>95.1</c:v>
                </c:pt>
                <c:pt idx="7">
                  <c:v>93.8</c:v>
                </c:pt>
                <c:pt idx="8">
                  <c:v>100</c:v>
                </c:pt>
                <c:pt idx="9">
                  <c:v>93.8</c:v>
                </c:pt>
                <c:pt idx="10">
                  <c:v>94.1</c:v>
                </c:pt>
              </c:numCache>
            </c:numRef>
          </c:val>
          <c:extLst>
            <c:ext xmlns:c16="http://schemas.microsoft.com/office/drawing/2014/chart" uri="{C3380CC4-5D6E-409C-BE32-E72D297353CC}">
              <c16:uniqueId val="{00000001-A907-49B6-93B9-ACD496696FFA}"/>
            </c:ext>
          </c:extLst>
        </c:ser>
        <c:dLbls>
          <c:showLegendKey val="0"/>
          <c:showVal val="0"/>
          <c:showCatName val="0"/>
          <c:showSerName val="0"/>
          <c:showPercent val="0"/>
          <c:showBubbleSize val="0"/>
        </c:dLbls>
        <c:gapWidth val="100"/>
        <c:axId val="564220896"/>
        <c:axId val="564224224"/>
      </c:barChart>
      <c:catAx>
        <c:axId val="564220896"/>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IN" dirty="0"/>
                  <a:t>SELECTED</a:t>
                </a:r>
                <a:r>
                  <a:rPr lang="en-IN" baseline="0" dirty="0"/>
                  <a:t> </a:t>
                </a:r>
                <a:r>
                  <a:rPr lang="en-IN" dirty="0"/>
                  <a:t> INDIAN STATES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564224224"/>
        <c:crosses val="autoZero"/>
        <c:auto val="1"/>
        <c:lblAlgn val="ctr"/>
        <c:lblOffset val="100"/>
        <c:noMultiLvlLbl val="0"/>
      </c:catAx>
      <c:valAx>
        <c:axId val="564224224"/>
        <c:scaling>
          <c:orientation val="minMax"/>
          <c:max val="100"/>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IN"/>
                  <a:t>IN PERCENTAGE</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564220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'[INDICATORS OF MCH-NFHS.xlsx]Sheet1'!$B$43:$B$44</c:f>
              <c:strCache>
                <c:ptCount val="2"/>
                <c:pt idx="0">
                  <c:v>MOTHERS WHO RECEIVED POST NATAL CARE FROM A DOCTOR/NURSE/LHV/ANM/MIDWIFE/OTHER HEALTH PERSONNEL WITHIN 48 HOURS OF DELIVERY</c:v>
                </c:pt>
                <c:pt idx="1">
                  <c:v>NFHS-4</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'[INDICATORS OF MCH-NFHS.xlsx]Sheet1'!$A$45:$A$55</c:f>
              <c:strCache>
                <c:ptCount val="11"/>
                <c:pt idx="0">
                  <c:v>ANDHRA PRADESH</c:v>
                </c:pt>
                <c:pt idx="1">
                  <c:v>ASSAM</c:v>
                </c:pt>
                <c:pt idx="2">
                  <c:v>BIHAR</c:v>
                </c:pt>
                <c:pt idx="3">
                  <c:v>GOA</c:v>
                </c:pt>
                <c:pt idx="4">
                  <c:v>GUJARAT</c:v>
                </c:pt>
                <c:pt idx="5">
                  <c:v>HIMACHAL PRADESH</c:v>
                </c:pt>
                <c:pt idx="6">
                  <c:v>JAMMU $ KASHMIR</c:v>
                </c:pt>
                <c:pt idx="7">
                  <c:v>KARNATAKA </c:v>
                </c:pt>
                <c:pt idx="8">
                  <c:v>KERALA</c:v>
                </c:pt>
                <c:pt idx="9">
                  <c:v>MAHARASHTRA</c:v>
                </c:pt>
                <c:pt idx="10">
                  <c:v>WEST BENGAL</c:v>
                </c:pt>
              </c:strCache>
            </c:strRef>
          </c:cat>
          <c:val>
            <c:numRef>
              <c:f>'[INDICATORS OF MCH-NFHS.xlsx]Sheet1'!$B$45:$B$55</c:f>
              <c:numCache>
                <c:formatCode>General</c:formatCode>
                <c:ptCount val="11"/>
                <c:pt idx="0">
                  <c:v>79.7</c:v>
                </c:pt>
                <c:pt idx="1">
                  <c:v>54</c:v>
                </c:pt>
                <c:pt idx="2">
                  <c:v>42.3</c:v>
                </c:pt>
                <c:pt idx="3">
                  <c:v>92.1</c:v>
                </c:pt>
                <c:pt idx="4">
                  <c:v>63.3</c:v>
                </c:pt>
                <c:pt idx="5">
                  <c:v>70.2</c:v>
                </c:pt>
                <c:pt idx="6">
                  <c:v>74.7</c:v>
                </c:pt>
                <c:pt idx="7">
                  <c:v>65.5</c:v>
                </c:pt>
                <c:pt idx="8">
                  <c:v>84.2</c:v>
                </c:pt>
                <c:pt idx="9">
                  <c:v>78.5</c:v>
                </c:pt>
                <c:pt idx="10">
                  <c:v>61.1</c:v>
                </c:pt>
              </c:numCache>
            </c:numRef>
          </c:val>
          <c:extLst>
            <c:ext xmlns:c16="http://schemas.microsoft.com/office/drawing/2014/chart" uri="{C3380CC4-5D6E-409C-BE32-E72D297353CC}">
              <c16:uniqueId val="{00000000-EDB9-4030-BF5E-F21A45084C60}"/>
            </c:ext>
          </c:extLst>
        </c:ser>
        <c:ser>
          <c:idx val="1"/>
          <c:order val="1"/>
          <c:tx>
            <c:strRef>
              <c:f>'[INDICATORS OF MCH-NFHS.xlsx]Sheet1'!$C$43:$C$44</c:f>
              <c:strCache>
                <c:ptCount val="2"/>
                <c:pt idx="0">
                  <c:v>MOTHERS WHO RECEIVED POST NATAL CARE FROM A DOCTOR/NURSE/LHV/ANM/MIDWIFE/OTHER HEALTH PERSONNEL WITHIN 48 HOURS OF DELIVERY</c:v>
                </c:pt>
                <c:pt idx="1">
                  <c:v>NFHS-5</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'[INDICATORS OF MCH-NFHS.xlsx]Sheet1'!$A$45:$A$55</c:f>
              <c:strCache>
                <c:ptCount val="11"/>
                <c:pt idx="0">
                  <c:v>ANDHRA PRADESH</c:v>
                </c:pt>
                <c:pt idx="1">
                  <c:v>ASSAM</c:v>
                </c:pt>
                <c:pt idx="2">
                  <c:v>BIHAR</c:v>
                </c:pt>
                <c:pt idx="3">
                  <c:v>GOA</c:v>
                </c:pt>
                <c:pt idx="4">
                  <c:v>GUJARAT</c:v>
                </c:pt>
                <c:pt idx="5">
                  <c:v>HIMACHAL PRADESH</c:v>
                </c:pt>
                <c:pt idx="6">
                  <c:v>JAMMU $ KASHMIR</c:v>
                </c:pt>
                <c:pt idx="7">
                  <c:v>KARNATAKA </c:v>
                </c:pt>
                <c:pt idx="8">
                  <c:v>KERALA</c:v>
                </c:pt>
                <c:pt idx="9">
                  <c:v>MAHARASHTRA</c:v>
                </c:pt>
                <c:pt idx="10">
                  <c:v>WEST BENGAL</c:v>
                </c:pt>
              </c:strCache>
            </c:strRef>
          </c:cat>
          <c:val>
            <c:numRef>
              <c:f>'[INDICATORS OF MCH-NFHS.xlsx]Sheet1'!$C$45:$C$55</c:f>
              <c:numCache>
                <c:formatCode>General</c:formatCode>
                <c:ptCount val="11"/>
                <c:pt idx="0">
                  <c:v>90.7</c:v>
                </c:pt>
                <c:pt idx="1">
                  <c:v>65.3</c:v>
                </c:pt>
                <c:pt idx="2">
                  <c:v>57.3</c:v>
                </c:pt>
                <c:pt idx="3">
                  <c:v>95.4</c:v>
                </c:pt>
                <c:pt idx="4">
                  <c:v>89.7</c:v>
                </c:pt>
                <c:pt idx="5">
                  <c:v>86.3</c:v>
                </c:pt>
                <c:pt idx="6">
                  <c:v>84.2</c:v>
                </c:pt>
                <c:pt idx="7">
                  <c:v>87.4</c:v>
                </c:pt>
                <c:pt idx="8">
                  <c:v>91.3</c:v>
                </c:pt>
                <c:pt idx="9">
                  <c:v>85.4</c:v>
                </c:pt>
                <c:pt idx="10">
                  <c:v>68</c:v>
                </c:pt>
              </c:numCache>
            </c:numRef>
          </c:val>
          <c:extLst>
            <c:ext xmlns:c16="http://schemas.microsoft.com/office/drawing/2014/chart" uri="{C3380CC4-5D6E-409C-BE32-E72D297353CC}">
              <c16:uniqueId val="{00000001-EDB9-4030-BF5E-F21A45084C60}"/>
            </c:ext>
          </c:extLst>
        </c:ser>
        <c:dLbls>
          <c:showLegendKey val="0"/>
          <c:showVal val="0"/>
          <c:showCatName val="0"/>
          <c:showSerName val="0"/>
          <c:showPercent val="0"/>
          <c:showBubbleSize val="0"/>
        </c:dLbls>
        <c:gapWidth val="100"/>
        <c:overlap val="-24"/>
        <c:axId val="665219888"/>
        <c:axId val="665210736"/>
      </c:barChart>
      <c:catAx>
        <c:axId val="665219888"/>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IN"/>
                  <a:t>MAJOR INDIAN STATES</a:t>
                </a:r>
              </a:p>
            </c:rich>
          </c:tx>
          <c:layout>
            <c:manualLayout>
              <c:xMode val="edge"/>
              <c:yMode val="edge"/>
              <c:x val="0.42630424321959753"/>
              <c:y val="0.7316639664646236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665210736"/>
        <c:crosses val="autoZero"/>
        <c:auto val="1"/>
        <c:lblAlgn val="ctr"/>
        <c:lblOffset val="100"/>
        <c:noMultiLvlLbl val="0"/>
      </c:catAx>
      <c:valAx>
        <c:axId val="665210736"/>
        <c:scaling>
          <c:orientation val="minMax"/>
          <c:max val="10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IN"/>
                  <a:t>MOTHERS IN PERCENTAGE</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665219888"/>
        <c:crosses val="autoZero"/>
        <c:crossBetween val="between"/>
      </c:valAx>
      <c:spPr>
        <a:noFill/>
        <a:ln>
          <a:noFill/>
        </a:ln>
        <a:effectLst/>
      </c:spPr>
    </c:plotArea>
    <c:legend>
      <c:legendPos val="b"/>
      <c:layout>
        <c:manualLayout>
          <c:xMode val="edge"/>
          <c:yMode val="edge"/>
          <c:x val="9.0349737532808394E-2"/>
          <c:y val="0.7701847844559"/>
          <c:w val="0.81930052493438321"/>
          <c:h val="0.2298152022363478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data id="0">
      <cx:strDim type="cat">
        <cx:f>'[INDICATORS OF MCH-NFHS.xlsx]Sheet1'!$A$17:$A$27</cx:f>
        <cx:lvl ptCount="11">
          <cx:pt idx="0">ANDHRA PRADESH</cx:pt>
          <cx:pt idx="1">ASSAM</cx:pt>
          <cx:pt idx="2">BIHAR</cx:pt>
          <cx:pt idx="3">GOA</cx:pt>
          <cx:pt idx="4">GUJARAT</cx:pt>
          <cx:pt idx="5">HIMACHAL PRADESH</cx:pt>
          <cx:pt idx="6">JAMMU $ KASHMIR</cx:pt>
          <cx:pt idx="7">KARNATAKA </cx:pt>
          <cx:pt idx="8">KERALA</cx:pt>
          <cx:pt idx="9">MAHARASHTRA</cx:pt>
          <cx:pt idx="10">WEST BENGAL</cx:pt>
        </cx:lvl>
      </cx:strDim>
      <cx:numDim type="val">
        <cx:f>'[INDICATORS OF MCH-NFHS.xlsx]Sheet1'!$B$17:$B$27</cx:f>
        <cx:lvl ptCount="11" formatCode="General">
          <cx:pt idx="0">67.5</cx:pt>
          <cx:pt idx="1">50.700000000000003</cx:pt>
          <cx:pt idx="2">25.199999999999999</cx:pt>
          <cx:pt idx="3">93</cx:pt>
          <cx:pt idx="4">76.900000000000006</cx:pt>
          <cx:pt idx="5">70.299999999999997</cx:pt>
          <cx:pt idx="6">80.900000000000006</cx:pt>
          <cx:pt idx="7">70.900000000000006</cx:pt>
          <cx:pt idx="8">78.599999999999994</cx:pt>
          <cx:pt idx="9">70.299999999999997</cx:pt>
          <cx:pt idx="10">75.799999999999997</cx:pt>
        </cx:lvl>
      </cx:numDim>
    </cx:data>
    <cx:data id="1">
      <cx:strDim type="cat">
        <cx:f>'[INDICATORS OF MCH-NFHS.xlsx]Sheet1'!$A$17:$A$27</cx:f>
        <cx:lvl ptCount="11">
          <cx:pt idx="0">ANDHRA PRADESH</cx:pt>
          <cx:pt idx="1">ASSAM</cx:pt>
          <cx:pt idx="2">BIHAR</cx:pt>
          <cx:pt idx="3">GOA</cx:pt>
          <cx:pt idx="4">GUJARAT</cx:pt>
          <cx:pt idx="5">HIMACHAL PRADESH</cx:pt>
          <cx:pt idx="6">JAMMU $ KASHMIR</cx:pt>
          <cx:pt idx="7">KARNATAKA </cx:pt>
          <cx:pt idx="8">KERALA</cx:pt>
          <cx:pt idx="9">MAHARASHTRA</cx:pt>
          <cx:pt idx="10">WEST BENGAL</cx:pt>
        </cx:lvl>
      </cx:strDim>
      <cx:numDim type="val">
        <cx:f>'[INDICATORS OF MCH-NFHS.xlsx]Sheet1'!$C$17:$C$27</cx:f>
        <cx:lvl ptCount="11" formatCode="General">
          <cx:pt idx="0">76.299999999999997</cx:pt>
          <cx:pt idx="1">46.399999999999999</cx:pt>
          <cx:pt idx="2">14.4</cx:pt>
          <cx:pt idx="3">89</cx:pt>
          <cx:pt idx="4">70.5</cx:pt>
          <cx:pt idx="5">69.099999999999994</cx:pt>
          <cx:pt idx="6">81.200000000000003</cx:pt>
          <cx:pt idx="7">70.099999999999994</cx:pt>
          <cx:pt idx="8">90.099999999999994</cx:pt>
          <cx:pt idx="9">72.200000000000003</cx:pt>
          <cx:pt idx="10">76.400000000000006</cx:pt>
        </cx:lvl>
      </cx:numDim>
    </cx:data>
  </cx:chartData>
  <cx:chart>
    <cx:title pos="t" align="ctr" overlay="0">
      <cx:tx>
        <cx:txData>
          <cx:v>State-wise inequities in ANC care/NFHS-5</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Calibri" panose="020F0502020204030204"/>
            </a:rPr>
            <a:t>State-wise inequities in ANC care/NFHS-5</a:t>
          </a:r>
        </a:p>
      </cx:txPr>
    </cx:title>
    <cx:plotArea>
      <cx:plotAreaRegion>
        <cx:series layoutId="clusteredColumn" uniqueId="{1F3C4DF7-549E-43E0-8EF9-5A8EF6CA9B7E}" formatIdx="0">
          <cx:tx>
            <cx:txData>
              <cx:f>'[INDICATORS OF MCH-NFHS.xlsx]Sheet1'!$B$15:$B$16</cx:f>
              <cx:v>NFHS-5</cx:v>
            </cx:txData>
          </cx:tx>
          <cx:dataLabels>
            <cx:visibility seriesName="0" categoryName="0" value="1"/>
          </cx:dataLabels>
          <cx:dataId val="0"/>
          <cx:layoutPr>
            <cx:aggregation/>
          </cx:layoutPr>
          <cx:axisId val="1"/>
        </cx:series>
        <cx:series layoutId="paretoLine" ownerIdx="0" uniqueId="{A4CF8348-3986-433D-B455-F2BC0B87BF86}" formatIdx="1">
          <cx:axisId val="2"/>
        </cx:series>
        <cx:series layoutId="clusteredColumn" hidden="1" uniqueId="{98D7ADBE-06E6-4FA5-AA91-629671BE03D5}" formatIdx="2">
          <cx:tx>
            <cx:txData>
              <cx:v>NFHS-4</cx:v>
            </cx:txData>
          </cx:tx>
          <cx:dataLabels/>
          <cx:dataId val="1"/>
          <cx:layoutPr>
            <cx:aggregation/>
          </cx:layoutPr>
          <cx:axisId val="1"/>
        </cx:series>
        <cx:series layoutId="paretoLine" ownerIdx="2" uniqueId="{E2A8C368-1D35-4979-B4F8-9709B16942F7}" formatIdx="3">
          <cx:axisId val="2"/>
        </cx:series>
      </cx:plotAreaRegion>
      <cx:axis id="0">
        <cx:catScaling gapWidth="0"/>
        <cx:tickLabels/>
      </cx:axis>
      <cx:axis id="1">
        <cx:valScaling/>
        <cx:majorGridlines/>
        <cx:tickLabels/>
      </cx:axis>
      <cx:axis id="2">
        <cx:valScaling max="1" min="0"/>
        <cx:title>
          <cx:tx>
            <cx:txData>
              <cx:v>4 ANC VISITS IN PERCENTAGE</cx:v>
            </cx:txData>
          </cx:tx>
          <cx:txPr>
            <a:bodyPr spcFirstLastPara="1" vertOverflow="ellipsis" horzOverflow="overflow" wrap="square" lIns="0" tIns="0" rIns="0" bIns="0" anchor="ctr" anchorCtr="1"/>
            <a:lstStyle/>
            <a:p>
              <a:pPr algn="ctr" rtl="0">
                <a:defRPr/>
              </a:pPr>
              <a:r>
                <a:rPr lang="en-US" sz="900" b="0" i="0" u="none" strike="noStrike" baseline="0">
                  <a:solidFill>
                    <a:sysClr val="windowText" lastClr="000000">
                      <a:lumMod val="65000"/>
                      <a:lumOff val="35000"/>
                    </a:sysClr>
                  </a:solidFill>
                  <a:latin typeface="Calibri" panose="020F0502020204030204"/>
                </a:rPr>
                <a:t>4 ANC VISITS IN PERCENTAGE</a:t>
              </a:r>
            </a:p>
          </cx:txPr>
        </cx:title>
        <cx:units unit="percentage"/>
        <cx:tickLabels/>
      </cx:axis>
    </cx:plotArea>
  </cx:chart>
</cx: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9">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12700" cap="flat" cmpd="sng" algn="ctr">
        <a:solidFill>
          <a:schemeClr val="lt1"/>
        </a:solidFill>
        <a:round/>
      </a:ln>
    </cs:spPr>
    <cs:defRPr sz="1197"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effectRef idx="0"/>
    <cs:fontRef idx="minor">
      <a:schemeClr val="lt1"/>
    </cs:fontRef>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71">
  <cs:axisTitle>
    <cs:lnRef idx="0"/>
    <cs:fillRef idx="0"/>
    <cs:effectRef idx="0"/>
    <cs:fontRef idx="minor">
      <a:schemeClr val="lt1"/>
    </cs:fontRef>
    <cs:defRPr sz="1197"/>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cs:bodyPr/>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cs:chartArea>
  <cs:dataLabel>
    <cs:lnRef idx="0"/>
    <cs:fillRef idx="0">
      <cs:styleClr val="auto"/>
    </cs:fillRef>
    <cs:effectRef idx="0"/>
    <cs:fontRef idx="minor">
      <a:schemeClr val="dk1"/>
    </cs:fontRef>
    <cs:spPr>
      <a:solidFill>
        <a:schemeClr val="phClr">
          <a:alpha val="70000"/>
        </a:schemeClr>
      </a:solidFill>
    </cs:spPr>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a:ln w="9525">
        <a:solidFill>
          <a:schemeClr val="tx1"/>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dk1"/>
    </cs:fontRef>
    <cs:spPr>
      <a:ln w="2857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cs:dataTable>
  <cs:downBar>
    <cs:lnRef idx="0"/>
    <cs:fillRef idx="0"/>
    <cs:effectRef idx="0"/>
    <cs:fontRef idx="minor">
      <a:schemeClr val="dk1"/>
    </cs:fontRef>
    <cs:spPr>
      <a:solidFill>
        <a:schemeClr val="dk1"/>
      </a:solidFill>
    </cs:spPr>
  </cs:downBar>
  <cs:dropLine>
    <cs:lnRef idx="0"/>
    <cs:fillRef idx="0"/>
    <cs:effectRef idx="0"/>
    <cs:fontRef idx="minor">
      <a:schemeClr val="tx1"/>
    </cs:fontRef>
    <cs:spPr>
      <a:ln w="9525">
        <a:solidFill>
          <a:schemeClr val="lt1"/>
        </a:solidFill>
        <a:prstDash val="dash"/>
      </a:ln>
    </cs:spPr>
  </cs:dropLine>
  <cs:errorBar>
    <cs:lnRef idx="0"/>
    <cs:fillRef idx="0"/>
    <cs:effectRef idx="0"/>
    <cs:fontRef idx="minor">
      <a:schemeClr val="tx1"/>
    </cs:fontRef>
    <cs:spPr>
      <a:ln w="9525" cap="flat" cmpd="sng" algn="ctr">
        <a:solidFill>
          <a:schemeClr val="lt1"/>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lt1">
            <a:alpha val="25000"/>
          </a:schemeClr>
        </a:solidFill>
        <a:round/>
      </a:ln>
    </cs:spPr>
  </cs:gridlineMajor>
  <cs:gridlineMinor>
    <cs:lnRef idx="0"/>
    <cs:fillRef idx="0"/>
    <cs:effectRef idx="0"/>
    <cs:fontRef idx="minor">
      <a:schemeClr val="dk1"/>
    </cs:fontRef>
    <cs:spPr>
      <a:ln>
        <a:solidFill>
          <a:schemeClr val="lt1">
            <a:alpha val="25000"/>
            <a:lumOff val="10000"/>
          </a:schemeClr>
        </a:solidFill>
      </a:ln>
    </cs:spPr>
  </cs:gridlineMinor>
  <cs:hiLoLine>
    <cs:lnRef idx="0"/>
    <cs:fillRef idx="0"/>
    <cs:effectRef idx="0"/>
    <cs:fontRef idx="minor">
      <a:schemeClr val="tx1"/>
    </cs:fontRef>
    <cs:spPr>
      <a:ln w="9525">
        <a:solidFill>
          <a:schemeClr val="lt1"/>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cs:fontRef>
    <cs:defRPr sz="1197"/>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cs:bodyPr/>
  </cs:seriesAxis>
  <cs:seriesLine>
    <cs:lnRef idx="0"/>
    <cs:fillRef idx="0"/>
    <cs:effectRef idx="0"/>
    <cs:fontRef idx="minor">
      <a:schemeClr val="lt1"/>
    </cs:fontRef>
    <cs:spPr>
      <a:ln w="9525" cap="flat">
        <a:solidFill>
          <a:srgbClr val="D9D9D9"/>
        </a:solidFill>
        <a:round/>
      </a:ln>
    </cs:spPr>
  </cs:seriesLine>
  <cs:title>
    <cs:lnRef idx="0"/>
    <cs:fillRef idx="0"/>
    <cs:effectRef idx="0"/>
    <cs:fontRef idx="minor">
      <a:schemeClr val="lt1"/>
    </cs:fontRef>
    <cs:defRPr sz="1995" b="1" cap="all" spc="100"/>
    <cs:bodyPr/>
  </cs:title>
  <cs:trendline>
    <cs:lnRef idx="0"/>
    <cs:fillRef idx="0"/>
    <cs:effectRef idx="0"/>
    <cs:fontRef idx="minor">
      <a:schemeClr val="dk1"/>
    </cs:fontRef>
    <cs:spPr>
      <a:ln w="19050" cap="rnd">
        <a:solidFill>
          <a:schemeClr val="lt1"/>
        </a:solidFill>
        <a:prstDash val="sysDash"/>
      </a:ln>
    </cs:spPr>
  </cs:trendline>
  <cs:trendlineLabel>
    <cs:lnRef idx="0"/>
    <cs:fillRef idx="0"/>
    <cs:effectRef idx="0"/>
    <cs:fontRef idx="minor">
      <a:schemeClr val="lt1"/>
    </cs:fontRef>
    <cs:defRPr sz="1197"/>
  </cs:trendlineLabel>
  <cs:upBar>
    <cs:lnRef idx="0"/>
    <cs:fillRef idx="0"/>
    <cs:effectRef idx="0"/>
    <cs:fontRef idx="minor">
      <a:schemeClr val="dk1"/>
    </cs:fontRef>
    <cs:spPr>
      <a:solidFill>
        <a:schemeClr val="lt1"/>
      </a:solidFill>
    </cs:spPr>
  </cs:upBar>
  <cs:valueAxis>
    <cs:lnRef idx="0"/>
    <cs:fillRef idx="0"/>
    <cs:effectRef idx="0"/>
    <cs:fontRef idx="minor">
      <a:schemeClr val="lt1"/>
    </cs:fontRef>
    <cs:defRPr sz="1197"/>
    <cs:bodyPr/>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cdr:x>
      <cdr:y>0.88369</cdr:y>
    </cdr:from>
    <cdr:to>
      <cdr:x>1</cdr:x>
      <cdr:y>1</cdr:y>
    </cdr:to>
    <cdr:sp macro="" textlink="">
      <cdr:nvSpPr>
        <cdr:cNvPr id="2" name="TextBox 1">
          <a:extLst xmlns:a="http://schemas.openxmlformats.org/drawingml/2006/main">
            <a:ext uri="{FF2B5EF4-FFF2-40B4-BE49-F238E27FC236}">
              <a16:creationId xmlns:a16="http://schemas.microsoft.com/office/drawing/2014/main" id="{E9CEAD89-1230-AC5F-728E-8E3A0851D34D}"/>
            </a:ext>
          </a:extLst>
        </cdr:cNvPr>
        <cdr:cNvSpPr txBox="1"/>
      </cdr:nvSpPr>
      <cdr:spPr>
        <a:xfrm xmlns:a="http://schemas.openxmlformats.org/drawingml/2006/main">
          <a:off x="-46153" y="4700428"/>
          <a:ext cx="5619964" cy="5467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21/06/22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1</a:t>
            </a:fld>
            <a:endParaRPr lang="en-IN"/>
          </a:p>
        </p:txBody>
      </p:sp>
    </p:spTree>
    <p:extLst>
      <p:ext uri="{BB962C8B-B14F-4D97-AF65-F5344CB8AC3E}">
        <p14:creationId xmlns:p14="http://schemas.microsoft.com/office/powerpoint/2010/main" val="1883528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t>21/06/22</a:t>
            </a:fld>
            <a:endParaRPr lang="en-IN"/>
          </a:p>
        </p:txBody>
      </p:sp>
      <p:sp>
        <p:nvSpPr>
          <p:cNvPr id="5" name="Footer Placeholder 4">
            <a:extLst>
              <a:ext uri="{FF2B5EF4-FFF2-40B4-BE49-F238E27FC236}">
                <a16:creationId xmlns:a16="http://schemas.microsoft.com/office/drawing/2014/main"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t>21/06/22</a:t>
            </a:fld>
            <a:endParaRPr lang="en-IN"/>
          </a:p>
        </p:txBody>
      </p:sp>
      <p:sp>
        <p:nvSpPr>
          <p:cNvPr id="5" name="Footer Placeholder 4">
            <a:extLst>
              <a:ext uri="{FF2B5EF4-FFF2-40B4-BE49-F238E27FC236}">
                <a16:creationId xmlns:a16="http://schemas.microsoft.com/office/drawing/2014/main"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t>21/06/22</a:t>
            </a:fld>
            <a:endParaRPr lang="en-IN"/>
          </a:p>
        </p:txBody>
      </p:sp>
      <p:sp>
        <p:nvSpPr>
          <p:cNvPr id="5" name="Footer Placeholder 4">
            <a:extLst>
              <a:ext uri="{FF2B5EF4-FFF2-40B4-BE49-F238E27FC236}">
                <a16:creationId xmlns:a16="http://schemas.microsoft.com/office/drawing/2014/main"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82111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pPr/>
              <a:t>6/21/22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527628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t>21/06/22</a:t>
            </a:fld>
            <a:endParaRPr lang="en-IN"/>
          </a:p>
        </p:txBody>
      </p:sp>
      <p:sp>
        <p:nvSpPr>
          <p:cNvPr id="5" name="Footer Placeholder 4">
            <a:extLst>
              <a:ext uri="{FF2B5EF4-FFF2-40B4-BE49-F238E27FC236}">
                <a16:creationId xmlns:a16="http://schemas.microsoft.com/office/drawing/2014/main"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t>21/06/22</a:t>
            </a:fld>
            <a:endParaRPr lang="en-IN"/>
          </a:p>
        </p:txBody>
      </p:sp>
      <p:sp>
        <p:nvSpPr>
          <p:cNvPr id="5" name="Footer Placeholder 4">
            <a:extLst>
              <a:ext uri="{FF2B5EF4-FFF2-40B4-BE49-F238E27FC236}">
                <a16:creationId xmlns:a16="http://schemas.microsoft.com/office/drawing/2014/main"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t>21/06/22</a:t>
            </a:fld>
            <a:endParaRPr lang="en-IN"/>
          </a:p>
        </p:txBody>
      </p:sp>
      <p:sp>
        <p:nvSpPr>
          <p:cNvPr id="6" name="Footer Placeholder 5">
            <a:extLst>
              <a:ext uri="{FF2B5EF4-FFF2-40B4-BE49-F238E27FC236}">
                <a16:creationId xmlns:a16="http://schemas.microsoft.com/office/drawing/2014/main"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t>21/06/22</a:t>
            </a:fld>
            <a:endParaRPr lang="en-IN"/>
          </a:p>
        </p:txBody>
      </p:sp>
      <p:sp>
        <p:nvSpPr>
          <p:cNvPr id="8" name="Footer Placeholder 7">
            <a:extLst>
              <a:ext uri="{FF2B5EF4-FFF2-40B4-BE49-F238E27FC236}">
                <a16:creationId xmlns:a16="http://schemas.microsoft.com/office/drawing/2014/main"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t>21/06/22</a:t>
            </a:fld>
            <a:endParaRPr lang="en-IN"/>
          </a:p>
        </p:txBody>
      </p:sp>
      <p:sp>
        <p:nvSpPr>
          <p:cNvPr id="4" name="Footer Placeholder 3">
            <a:extLst>
              <a:ext uri="{FF2B5EF4-FFF2-40B4-BE49-F238E27FC236}">
                <a16:creationId xmlns:a16="http://schemas.microsoft.com/office/drawing/2014/main"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t>21/06/22</a:t>
            </a:fld>
            <a:endParaRPr lang="en-IN"/>
          </a:p>
        </p:txBody>
      </p:sp>
      <p:sp>
        <p:nvSpPr>
          <p:cNvPr id="3" name="Footer Placeholder 2">
            <a:extLst>
              <a:ext uri="{FF2B5EF4-FFF2-40B4-BE49-F238E27FC236}">
                <a16:creationId xmlns:a16="http://schemas.microsoft.com/office/drawing/2014/main"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t>21/06/22</a:t>
            </a:fld>
            <a:endParaRPr lang="en-IN"/>
          </a:p>
        </p:txBody>
      </p:sp>
      <p:sp>
        <p:nvSpPr>
          <p:cNvPr id="6" name="Footer Placeholder 5">
            <a:extLst>
              <a:ext uri="{FF2B5EF4-FFF2-40B4-BE49-F238E27FC236}">
                <a16:creationId xmlns:a16="http://schemas.microsoft.com/office/drawing/2014/main"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t>21/06/22</a:t>
            </a:fld>
            <a:endParaRPr lang="en-IN"/>
          </a:p>
        </p:txBody>
      </p:sp>
      <p:sp>
        <p:nvSpPr>
          <p:cNvPr id="6" name="Footer Placeholder 5">
            <a:extLst>
              <a:ext uri="{FF2B5EF4-FFF2-40B4-BE49-F238E27FC236}">
                <a16:creationId xmlns:a16="http://schemas.microsoft.com/office/drawing/2014/main"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21/06/22</a:t>
            </a:fld>
            <a:endParaRPr lang="en-IN"/>
          </a:p>
        </p:txBody>
      </p:sp>
      <p:sp>
        <p:nvSpPr>
          <p:cNvPr id="5" name="Footer Placeholder 4">
            <a:extLst>
              <a:ext uri="{FF2B5EF4-FFF2-40B4-BE49-F238E27FC236}">
                <a16:creationId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sciencedirect.com/topics/medicine-and-dentistry/disparity"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sciencedirect.com/topics/medicine-and-dentistry/tetanus-toxoid"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4">
            <a:extLst>
              <a:ext uri="{FF2B5EF4-FFF2-40B4-BE49-F238E27FC236}">
                <a16:creationId xmlns:a16="http://schemas.microsoft.com/office/drawing/2014/main" id="{1ED8053C-AF28-403A-90F2-67A100EDEC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6">
            <a:extLst>
              <a:ext uri="{FF2B5EF4-FFF2-40B4-BE49-F238E27FC236}">
                <a16:creationId xmlns:a16="http://schemas.microsoft.com/office/drawing/2014/main" id="{10BCDCE7-03A4-438B-9B4A-0F5E37C4C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2677" y="456020"/>
            <a:ext cx="6737282" cy="6032228"/>
          </a:xfrm>
          <a:custGeom>
            <a:avLst/>
            <a:gdLst>
              <a:gd name="connsiteX0" fmla="*/ 3069307 w 6737282"/>
              <a:gd name="connsiteY0" fmla="*/ 4550727 h 6032228"/>
              <a:gd name="connsiteX1" fmla="*/ 3741218 w 6737282"/>
              <a:gd name="connsiteY1" fmla="*/ 4550727 h 6032228"/>
              <a:gd name="connsiteX2" fmla="*/ 3772850 w 6737282"/>
              <a:gd name="connsiteY2" fmla="*/ 4554928 h 6032228"/>
              <a:gd name="connsiteX3" fmla="*/ 3794605 w 6737282"/>
              <a:gd name="connsiteY3" fmla="*/ 4564050 h 6032228"/>
              <a:gd name="connsiteX4" fmla="*/ 3781310 w 6737282"/>
              <a:gd name="connsiteY4" fmla="*/ 4587045 h 6032228"/>
              <a:gd name="connsiteX5" fmla="*/ 3310252 w 6737282"/>
              <a:gd name="connsiteY5" fmla="*/ 5401750 h 6032228"/>
              <a:gd name="connsiteX6" fmla="*/ 3029607 w 6737282"/>
              <a:gd name="connsiteY6" fmla="*/ 5564857 h 6032228"/>
              <a:gd name="connsiteX7" fmla="*/ 2804017 w 6737282"/>
              <a:gd name="connsiteY7" fmla="*/ 5564857 h 6032228"/>
              <a:gd name="connsiteX8" fmla="*/ 2777701 w 6737282"/>
              <a:gd name="connsiteY8" fmla="*/ 5564857 h 6032228"/>
              <a:gd name="connsiteX9" fmla="*/ 2752589 w 6737282"/>
              <a:gd name="connsiteY9" fmla="*/ 5521614 h 6032228"/>
              <a:gd name="connsiteX10" fmla="*/ 2629590 w 6737282"/>
              <a:gd name="connsiteY10" fmla="*/ 5309799 h 6032228"/>
              <a:gd name="connsiteX11" fmla="*/ 2629590 w 6737282"/>
              <a:gd name="connsiteY11" fmla="*/ 5191240 h 6032228"/>
              <a:gd name="connsiteX12" fmla="*/ 2966272 w 6737282"/>
              <a:gd name="connsiteY12" fmla="*/ 4611452 h 6032228"/>
              <a:gd name="connsiteX13" fmla="*/ 3069307 w 6737282"/>
              <a:gd name="connsiteY13" fmla="*/ 4550727 h 6032228"/>
              <a:gd name="connsiteX14" fmla="*/ 1224899 w 6737282"/>
              <a:gd name="connsiteY14" fmla="*/ 1805663 h 6032228"/>
              <a:gd name="connsiteX15" fmla="*/ 3029607 w 6737282"/>
              <a:gd name="connsiteY15" fmla="*/ 1805663 h 6032228"/>
              <a:gd name="connsiteX16" fmla="*/ 3310252 w 6737282"/>
              <a:gd name="connsiteY16" fmla="*/ 1968768 h 6032228"/>
              <a:gd name="connsiteX17" fmla="*/ 4210657 w 6737282"/>
              <a:gd name="connsiteY17" fmla="*/ 3526038 h 6032228"/>
              <a:gd name="connsiteX18" fmla="*/ 4210657 w 6737282"/>
              <a:gd name="connsiteY18" fmla="*/ 3844482 h 6032228"/>
              <a:gd name="connsiteX19" fmla="*/ 3876331 w 6737282"/>
              <a:gd name="connsiteY19" fmla="*/ 4422707 h 6032228"/>
              <a:gd name="connsiteX20" fmla="*/ 3848154 w 6737282"/>
              <a:gd name="connsiteY20" fmla="*/ 4471437 h 6032228"/>
              <a:gd name="connsiteX21" fmla="*/ 3849146 w 6737282"/>
              <a:gd name="connsiteY21" fmla="*/ 4471853 h 6032228"/>
              <a:gd name="connsiteX22" fmla="*/ 3898870 w 6737282"/>
              <a:gd name="connsiteY22" fmla="*/ 4522003 h 6032228"/>
              <a:gd name="connsiteX23" fmla="*/ 4277006 w 6737282"/>
              <a:gd name="connsiteY23" fmla="*/ 5175999 h 6032228"/>
              <a:gd name="connsiteX24" fmla="*/ 4277006 w 6737282"/>
              <a:gd name="connsiteY24" fmla="*/ 5309735 h 6032228"/>
              <a:gd name="connsiteX25" fmla="*/ 3898870 w 6737282"/>
              <a:gd name="connsiteY25" fmla="*/ 5963729 h 6032228"/>
              <a:gd name="connsiteX26" fmla="*/ 3781007 w 6737282"/>
              <a:gd name="connsiteY26" fmla="*/ 6032228 h 6032228"/>
              <a:gd name="connsiteX27" fmla="*/ 3023096 w 6737282"/>
              <a:gd name="connsiteY27" fmla="*/ 6032228 h 6032228"/>
              <a:gd name="connsiteX28" fmla="*/ 2906872 w 6737282"/>
              <a:gd name="connsiteY28" fmla="*/ 5963729 h 6032228"/>
              <a:gd name="connsiteX29" fmla="*/ 2703170 w 6737282"/>
              <a:gd name="connsiteY29" fmla="*/ 5612942 h 6032228"/>
              <a:gd name="connsiteX30" fmla="*/ 2680159 w 6737282"/>
              <a:gd name="connsiteY30" fmla="*/ 5573313 h 6032228"/>
              <a:gd name="connsiteX31" fmla="*/ 2698265 w 6737282"/>
              <a:gd name="connsiteY31" fmla="*/ 5573313 h 6032228"/>
              <a:gd name="connsiteX32" fmla="*/ 2783846 w 6737282"/>
              <a:gd name="connsiteY32" fmla="*/ 5573313 h 6032228"/>
              <a:gd name="connsiteX33" fmla="*/ 2821023 w 6737282"/>
              <a:gd name="connsiteY33" fmla="*/ 5637336 h 6032228"/>
              <a:gd name="connsiteX34" fmla="*/ 2963060 w 6737282"/>
              <a:gd name="connsiteY34" fmla="*/ 5881934 h 6032228"/>
              <a:gd name="connsiteX35" fmla="*/ 3066097 w 6737282"/>
              <a:gd name="connsiteY35" fmla="*/ 5942660 h 6032228"/>
              <a:gd name="connsiteX36" fmla="*/ 3738008 w 6737282"/>
              <a:gd name="connsiteY36" fmla="*/ 5942660 h 6032228"/>
              <a:gd name="connsiteX37" fmla="*/ 3842494 w 6737282"/>
              <a:gd name="connsiteY37" fmla="*/ 5881934 h 6032228"/>
              <a:gd name="connsiteX38" fmla="*/ 4177724 w 6737282"/>
              <a:gd name="connsiteY38" fmla="*/ 5302148 h 6032228"/>
              <a:gd name="connsiteX39" fmla="*/ 4177724 w 6737282"/>
              <a:gd name="connsiteY39" fmla="*/ 5183586 h 6032228"/>
              <a:gd name="connsiteX40" fmla="*/ 3842494 w 6737282"/>
              <a:gd name="connsiteY40" fmla="*/ 4603800 h 6032228"/>
              <a:gd name="connsiteX41" fmla="*/ 3798414 w 6737282"/>
              <a:gd name="connsiteY41" fmla="*/ 4559340 h 6032228"/>
              <a:gd name="connsiteX42" fmla="*/ 3793313 w 6737282"/>
              <a:gd name="connsiteY42" fmla="*/ 4557203 h 6032228"/>
              <a:gd name="connsiteX43" fmla="*/ 3820657 w 6737282"/>
              <a:gd name="connsiteY43" fmla="*/ 4509913 h 6032228"/>
              <a:gd name="connsiteX44" fmla="*/ 3840991 w 6737282"/>
              <a:gd name="connsiteY44" fmla="*/ 4474742 h 6032228"/>
              <a:gd name="connsiteX45" fmla="*/ 3819900 w 6737282"/>
              <a:gd name="connsiteY45" fmla="*/ 4465898 h 6032228"/>
              <a:gd name="connsiteX46" fmla="*/ 3784219 w 6737282"/>
              <a:gd name="connsiteY46" fmla="*/ 4461158 h 6032228"/>
              <a:gd name="connsiteX47" fmla="*/ 3026307 w 6737282"/>
              <a:gd name="connsiteY47" fmla="*/ 4461158 h 6032228"/>
              <a:gd name="connsiteX48" fmla="*/ 2910084 w 6737282"/>
              <a:gd name="connsiteY48" fmla="*/ 4529655 h 6032228"/>
              <a:gd name="connsiteX49" fmla="*/ 2530310 w 6737282"/>
              <a:gd name="connsiteY49" fmla="*/ 5183651 h 6032228"/>
              <a:gd name="connsiteX50" fmla="*/ 2530310 w 6737282"/>
              <a:gd name="connsiteY50" fmla="*/ 5317387 h 6032228"/>
              <a:gd name="connsiteX51" fmla="*/ 2655664 w 6737282"/>
              <a:gd name="connsiteY51" fmla="*/ 5533256 h 6032228"/>
              <a:gd name="connsiteX52" fmla="*/ 2674015 w 6737282"/>
              <a:gd name="connsiteY52" fmla="*/ 5564857 h 6032228"/>
              <a:gd name="connsiteX53" fmla="*/ 2589005 w 6737282"/>
              <a:gd name="connsiteY53" fmla="*/ 5564857 h 6032228"/>
              <a:gd name="connsiteX54" fmla="*/ 1224899 w 6737282"/>
              <a:gd name="connsiteY54" fmla="*/ 5564857 h 6032228"/>
              <a:gd name="connsiteX55" fmla="*/ 948151 w 6737282"/>
              <a:gd name="connsiteY55" fmla="*/ 5401750 h 6032228"/>
              <a:gd name="connsiteX56" fmla="*/ 43851 w 6737282"/>
              <a:gd name="connsiteY56" fmla="*/ 3844482 h 6032228"/>
              <a:gd name="connsiteX57" fmla="*/ 43851 w 6737282"/>
              <a:gd name="connsiteY57" fmla="*/ 3526038 h 6032228"/>
              <a:gd name="connsiteX58" fmla="*/ 948151 w 6737282"/>
              <a:gd name="connsiteY58" fmla="*/ 1968768 h 6032228"/>
              <a:gd name="connsiteX59" fmla="*/ 1224899 w 6737282"/>
              <a:gd name="connsiteY59" fmla="*/ 1805663 h 6032228"/>
              <a:gd name="connsiteX60" fmla="*/ 4371720 w 6737282"/>
              <a:gd name="connsiteY60" fmla="*/ 257854 h 6032228"/>
              <a:gd name="connsiteX61" fmla="*/ 5796146 w 6737282"/>
              <a:gd name="connsiteY61" fmla="*/ 257854 h 6032228"/>
              <a:gd name="connsiteX62" fmla="*/ 5999634 w 6737282"/>
              <a:gd name="connsiteY62" fmla="*/ 374270 h 6032228"/>
              <a:gd name="connsiteX63" fmla="*/ 6711846 w 6737282"/>
              <a:gd name="connsiteY63" fmla="*/ 1628971 h 6032228"/>
              <a:gd name="connsiteX64" fmla="*/ 6711846 w 6737282"/>
              <a:gd name="connsiteY64" fmla="*/ 1870427 h 6032228"/>
              <a:gd name="connsiteX65" fmla="*/ 5999634 w 6737282"/>
              <a:gd name="connsiteY65" fmla="*/ 3125126 h 6032228"/>
              <a:gd name="connsiteX66" fmla="*/ 5796146 w 6737282"/>
              <a:gd name="connsiteY66" fmla="*/ 3241542 h 6032228"/>
              <a:gd name="connsiteX67" fmla="*/ 4371720 w 6737282"/>
              <a:gd name="connsiteY67" fmla="*/ 3241542 h 6032228"/>
              <a:gd name="connsiteX68" fmla="*/ 4168233 w 6737282"/>
              <a:gd name="connsiteY68" fmla="*/ 3125126 h 6032228"/>
              <a:gd name="connsiteX69" fmla="*/ 3456020 w 6737282"/>
              <a:gd name="connsiteY69" fmla="*/ 1870427 h 6032228"/>
              <a:gd name="connsiteX70" fmla="*/ 3456020 w 6737282"/>
              <a:gd name="connsiteY70" fmla="*/ 1628971 h 6032228"/>
              <a:gd name="connsiteX71" fmla="*/ 4168233 w 6737282"/>
              <a:gd name="connsiteY71" fmla="*/ 374270 h 6032228"/>
              <a:gd name="connsiteX72" fmla="*/ 4371720 w 6737282"/>
              <a:gd name="connsiteY72" fmla="*/ 257854 h 6032228"/>
              <a:gd name="connsiteX73" fmla="*/ 2350132 w 6737282"/>
              <a:gd name="connsiteY73" fmla="*/ 0 h 6032228"/>
              <a:gd name="connsiteX74" fmla="*/ 3150522 w 6737282"/>
              <a:gd name="connsiteY74" fmla="*/ 0 h 6032228"/>
              <a:gd name="connsiteX75" fmla="*/ 3264863 w 6737282"/>
              <a:gd name="connsiteY75" fmla="*/ 65415 h 6032228"/>
              <a:gd name="connsiteX76" fmla="*/ 3665057 w 6737282"/>
              <a:gd name="connsiteY76" fmla="*/ 770436 h 6032228"/>
              <a:gd name="connsiteX77" fmla="*/ 3665057 w 6737282"/>
              <a:gd name="connsiteY77" fmla="*/ 906111 h 6032228"/>
              <a:gd name="connsiteX78" fmla="*/ 3264863 w 6737282"/>
              <a:gd name="connsiteY78" fmla="*/ 1611131 h 6032228"/>
              <a:gd name="connsiteX79" fmla="*/ 3150522 w 6737282"/>
              <a:gd name="connsiteY79" fmla="*/ 1676547 h 6032228"/>
              <a:gd name="connsiteX80" fmla="*/ 2350132 w 6737282"/>
              <a:gd name="connsiteY80" fmla="*/ 1676547 h 6032228"/>
              <a:gd name="connsiteX81" fmla="*/ 2235791 w 6737282"/>
              <a:gd name="connsiteY81" fmla="*/ 1611131 h 6032228"/>
              <a:gd name="connsiteX82" fmla="*/ 1835596 w 6737282"/>
              <a:gd name="connsiteY82" fmla="*/ 906111 h 6032228"/>
              <a:gd name="connsiteX83" fmla="*/ 1835596 w 6737282"/>
              <a:gd name="connsiteY83" fmla="*/ 770436 h 6032228"/>
              <a:gd name="connsiteX84" fmla="*/ 2235791 w 6737282"/>
              <a:gd name="connsiteY84" fmla="*/ 65415 h 6032228"/>
              <a:gd name="connsiteX85" fmla="*/ 2350132 w 6737282"/>
              <a:gd name="connsiteY85" fmla="*/ 0 h 603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737282" h="6032228">
                <a:moveTo>
                  <a:pt x="3069307" y="4550727"/>
                </a:moveTo>
                <a:cubicBezTo>
                  <a:pt x="3069307" y="4550727"/>
                  <a:pt x="3069307" y="4550727"/>
                  <a:pt x="3741218" y="4550727"/>
                </a:cubicBezTo>
                <a:cubicBezTo>
                  <a:pt x="3752102" y="4550727"/>
                  <a:pt x="3762715" y="4552172"/>
                  <a:pt x="3772850" y="4554928"/>
                </a:cubicBezTo>
                <a:lnTo>
                  <a:pt x="3794605" y="4564050"/>
                </a:lnTo>
                <a:lnTo>
                  <a:pt x="3781310" y="4587045"/>
                </a:lnTo>
                <a:cubicBezTo>
                  <a:pt x="3661093" y="4794962"/>
                  <a:pt x="3507216" y="5061097"/>
                  <a:pt x="3310252" y="5401750"/>
                </a:cubicBezTo>
                <a:cubicBezTo>
                  <a:pt x="3251786" y="5502720"/>
                  <a:pt x="3146542" y="5564857"/>
                  <a:pt x="3029607" y="5564857"/>
                </a:cubicBezTo>
                <a:cubicBezTo>
                  <a:pt x="3029607" y="5564857"/>
                  <a:pt x="3029607" y="5564857"/>
                  <a:pt x="2804017" y="5564857"/>
                </a:cubicBezTo>
                <a:lnTo>
                  <a:pt x="2777701" y="5564857"/>
                </a:lnTo>
                <a:lnTo>
                  <a:pt x="2752589" y="5521614"/>
                </a:lnTo>
                <a:cubicBezTo>
                  <a:pt x="2717623" y="5461398"/>
                  <a:pt x="2676936" y="5391332"/>
                  <a:pt x="2629590" y="5309799"/>
                </a:cubicBezTo>
                <a:cubicBezTo>
                  <a:pt x="2607824" y="5273652"/>
                  <a:pt x="2607824" y="5227386"/>
                  <a:pt x="2629590" y="5191240"/>
                </a:cubicBezTo>
                <a:cubicBezTo>
                  <a:pt x="2629590" y="5191240"/>
                  <a:pt x="2629590" y="5191240"/>
                  <a:pt x="2966272" y="4611452"/>
                </a:cubicBezTo>
                <a:cubicBezTo>
                  <a:pt x="2986590" y="4573861"/>
                  <a:pt x="3027221" y="4550727"/>
                  <a:pt x="3069307" y="4550727"/>
                </a:cubicBezTo>
                <a:close/>
                <a:moveTo>
                  <a:pt x="1224899" y="1805663"/>
                </a:moveTo>
                <a:cubicBezTo>
                  <a:pt x="1224899" y="1805663"/>
                  <a:pt x="1224899" y="1805663"/>
                  <a:pt x="3029607" y="1805663"/>
                </a:cubicBezTo>
                <a:cubicBezTo>
                  <a:pt x="3146542" y="1805663"/>
                  <a:pt x="3251786" y="1867798"/>
                  <a:pt x="3310252" y="1968768"/>
                </a:cubicBezTo>
                <a:cubicBezTo>
                  <a:pt x="3310252" y="1968768"/>
                  <a:pt x="3310252" y="1968768"/>
                  <a:pt x="4210657" y="3526038"/>
                </a:cubicBezTo>
                <a:cubicBezTo>
                  <a:pt x="4269126" y="3623125"/>
                  <a:pt x="4269126" y="3747395"/>
                  <a:pt x="4210657" y="3844482"/>
                </a:cubicBezTo>
                <a:cubicBezTo>
                  <a:pt x="4210657" y="3844482"/>
                  <a:pt x="4210657" y="3844482"/>
                  <a:pt x="3876331" y="4422707"/>
                </a:cubicBezTo>
                <a:lnTo>
                  <a:pt x="3848154" y="4471437"/>
                </a:lnTo>
                <a:lnTo>
                  <a:pt x="3849146" y="4471853"/>
                </a:lnTo>
                <a:cubicBezTo>
                  <a:pt x="3869404" y="4483677"/>
                  <a:pt x="3886591" y="4500801"/>
                  <a:pt x="3898870" y="4522003"/>
                </a:cubicBezTo>
                <a:cubicBezTo>
                  <a:pt x="3898870" y="4522003"/>
                  <a:pt x="3898870" y="4522003"/>
                  <a:pt x="4277006" y="5175999"/>
                </a:cubicBezTo>
                <a:cubicBezTo>
                  <a:pt x="4301561" y="5216772"/>
                  <a:pt x="4301561" y="5268961"/>
                  <a:pt x="4277006" y="5309735"/>
                </a:cubicBezTo>
                <a:cubicBezTo>
                  <a:pt x="4277006" y="5309735"/>
                  <a:pt x="4277006" y="5309735"/>
                  <a:pt x="3898870" y="5963729"/>
                </a:cubicBezTo>
                <a:cubicBezTo>
                  <a:pt x="3874314" y="6006133"/>
                  <a:pt x="3830116" y="6032228"/>
                  <a:pt x="3781007" y="6032228"/>
                </a:cubicBezTo>
                <a:cubicBezTo>
                  <a:pt x="3781007" y="6032228"/>
                  <a:pt x="3781007" y="6032228"/>
                  <a:pt x="3023096" y="6032228"/>
                </a:cubicBezTo>
                <a:cubicBezTo>
                  <a:pt x="2975623" y="6032228"/>
                  <a:pt x="2929790" y="6006133"/>
                  <a:pt x="2906872" y="5963729"/>
                </a:cubicBezTo>
                <a:cubicBezTo>
                  <a:pt x="2906872" y="5963729"/>
                  <a:pt x="2906872" y="5963729"/>
                  <a:pt x="2703170" y="5612942"/>
                </a:cubicBezTo>
                <a:lnTo>
                  <a:pt x="2680159" y="5573313"/>
                </a:lnTo>
                <a:lnTo>
                  <a:pt x="2698265" y="5573313"/>
                </a:lnTo>
                <a:lnTo>
                  <a:pt x="2783846" y="5573313"/>
                </a:lnTo>
                <a:lnTo>
                  <a:pt x="2821023" y="5637336"/>
                </a:lnTo>
                <a:cubicBezTo>
                  <a:pt x="2963060" y="5881934"/>
                  <a:pt x="2963060" y="5881934"/>
                  <a:pt x="2963060" y="5881934"/>
                </a:cubicBezTo>
                <a:cubicBezTo>
                  <a:pt x="2983378" y="5919525"/>
                  <a:pt x="3024012" y="5942660"/>
                  <a:pt x="3066097" y="5942660"/>
                </a:cubicBezTo>
                <a:cubicBezTo>
                  <a:pt x="3738008" y="5942660"/>
                  <a:pt x="3738008" y="5942660"/>
                  <a:pt x="3738008" y="5942660"/>
                </a:cubicBezTo>
                <a:cubicBezTo>
                  <a:pt x="3781543" y="5942660"/>
                  <a:pt x="3820726" y="5919525"/>
                  <a:pt x="3842494" y="5881934"/>
                </a:cubicBezTo>
                <a:cubicBezTo>
                  <a:pt x="4177724" y="5302148"/>
                  <a:pt x="4177724" y="5302148"/>
                  <a:pt x="4177724" y="5302148"/>
                </a:cubicBezTo>
                <a:cubicBezTo>
                  <a:pt x="4199492" y="5266000"/>
                  <a:pt x="4199492" y="5219733"/>
                  <a:pt x="4177724" y="5183586"/>
                </a:cubicBezTo>
                <a:cubicBezTo>
                  <a:pt x="3842494" y="4603800"/>
                  <a:pt x="3842494" y="4603800"/>
                  <a:pt x="3842494" y="4603800"/>
                </a:cubicBezTo>
                <a:cubicBezTo>
                  <a:pt x="3831610" y="4585003"/>
                  <a:pt x="3816372" y="4569821"/>
                  <a:pt x="3798414" y="4559340"/>
                </a:cubicBezTo>
                <a:lnTo>
                  <a:pt x="3793313" y="4557203"/>
                </a:lnTo>
                <a:lnTo>
                  <a:pt x="3820657" y="4509913"/>
                </a:lnTo>
                <a:lnTo>
                  <a:pt x="3840991" y="4474742"/>
                </a:lnTo>
                <a:lnTo>
                  <a:pt x="3819900" y="4465898"/>
                </a:lnTo>
                <a:cubicBezTo>
                  <a:pt x="3808466" y="4462788"/>
                  <a:pt x="3796496" y="4461158"/>
                  <a:pt x="3784219" y="4461158"/>
                </a:cubicBezTo>
                <a:cubicBezTo>
                  <a:pt x="3026307" y="4461158"/>
                  <a:pt x="3026307" y="4461158"/>
                  <a:pt x="3026307" y="4461158"/>
                </a:cubicBezTo>
                <a:cubicBezTo>
                  <a:pt x="2978836" y="4461158"/>
                  <a:pt x="2933001" y="4487252"/>
                  <a:pt x="2910084" y="4529655"/>
                </a:cubicBezTo>
                <a:cubicBezTo>
                  <a:pt x="2530310" y="5183651"/>
                  <a:pt x="2530310" y="5183651"/>
                  <a:pt x="2530310" y="5183651"/>
                </a:cubicBezTo>
                <a:cubicBezTo>
                  <a:pt x="2505754" y="5224424"/>
                  <a:pt x="2505754" y="5276613"/>
                  <a:pt x="2530310" y="5317387"/>
                </a:cubicBezTo>
                <a:cubicBezTo>
                  <a:pt x="2577781" y="5399135"/>
                  <a:pt x="2619318" y="5470667"/>
                  <a:pt x="2655664" y="5533256"/>
                </a:cubicBezTo>
                <a:lnTo>
                  <a:pt x="2674015" y="5564857"/>
                </a:lnTo>
                <a:lnTo>
                  <a:pt x="2589005" y="5564857"/>
                </a:lnTo>
                <a:cubicBezTo>
                  <a:pt x="2324644" y="5564857"/>
                  <a:pt x="1901666" y="5564857"/>
                  <a:pt x="1224899" y="5564857"/>
                </a:cubicBezTo>
                <a:cubicBezTo>
                  <a:pt x="1111863" y="5564857"/>
                  <a:pt x="1002722" y="5502720"/>
                  <a:pt x="948151" y="5401750"/>
                </a:cubicBezTo>
                <a:cubicBezTo>
                  <a:pt x="948151" y="5401750"/>
                  <a:pt x="948151" y="5401750"/>
                  <a:pt x="43851" y="3844482"/>
                </a:cubicBezTo>
                <a:cubicBezTo>
                  <a:pt x="-14618" y="3747395"/>
                  <a:pt x="-14618" y="3623125"/>
                  <a:pt x="43851" y="3526038"/>
                </a:cubicBezTo>
                <a:cubicBezTo>
                  <a:pt x="43851" y="3526038"/>
                  <a:pt x="43851" y="3526038"/>
                  <a:pt x="948151" y="1968768"/>
                </a:cubicBezTo>
                <a:cubicBezTo>
                  <a:pt x="1002722" y="1867798"/>
                  <a:pt x="1111863" y="1805663"/>
                  <a:pt x="1224899" y="1805663"/>
                </a:cubicBezTo>
                <a:close/>
                <a:moveTo>
                  <a:pt x="4371720" y="257854"/>
                </a:moveTo>
                <a:cubicBezTo>
                  <a:pt x="5796146" y="257854"/>
                  <a:pt x="5796146" y="257854"/>
                  <a:pt x="5796146" y="257854"/>
                </a:cubicBezTo>
                <a:cubicBezTo>
                  <a:pt x="5868214" y="257854"/>
                  <a:pt x="5961481" y="309594"/>
                  <a:pt x="5999634" y="374270"/>
                </a:cubicBezTo>
                <a:cubicBezTo>
                  <a:pt x="6711846" y="1628971"/>
                  <a:pt x="6711846" y="1628971"/>
                  <a:pt x="6711846" y="1628971"/>
                </a:cubicBezTo>
                <a:cubicBezTo>
                  <a:pt x="6745761" y="1697958"/>
                  <a:pt x="6745761" y="1801438"/>
                  <a:pt x="6711846" y="1870427"/>
                </a:cubicBezTo>
                <a:cubicBezTo>
                  <a:pt x="5999634" y="3125126"/>
                  <a:pt x="5999634" y="3125126"/>
                  <a:pt x="5999634" y="3125126"/>
                </a:cubicBezTo>
                <a:cubicBezTo>
                  <a:pt x="5961481" y="3189803"/>
                  <a:pt x="5868214" y="3241542"/>
                  <a:pt x="5796146" y="3241542"/>
                </a:cubicBezTo>
                <a:lnTo>
                  <a:pt x="4371720" y="3241542"/>
                </a:lnTo>
                <a:cubicBezTo>
                  <a:pt x="4295413" y="3241542"/>
                  <a:pt x="4202148" y="3189803"/>
                  <a:pt x="4168233" y="3125126"/>
                </a:cubicBezTo>
                <a:cubicBezTo>
                  <a:pt x="3456020" y="1870427"/>
                  <a:pt x="3456020" y="1870427"/>
                  <a:pt x="3456020" y="1870427"/>
                </a:cubicBezTo>
                <a:cubicBezTo>
                  <a:pt x="3417865" y="1801438"/>
                  <a:pt x="3417865" y="1697958"/>
                  <a:pt x="3456020" y="1628971"/>
                </a:cubicBezTo>
                <a:cubicBezTo>
                  <a:pt x="4168233" y="374270"/>
                  <a:pt x="4168233" y="374270"/>
                  <a:pt x="4168233" y="374270"/>
                </a:cubicBezTo>
                <a:cubicBezTo>
                  <a:pt x="4202148" y="309594"/>
                  <a:pt x="4295413" y="257854"/>
                  <a:pt x="4371720" y="257854"/>
                </a:cubicBezTo>
                <a:close/>
                <a:moveTo>
                  <a:pt x="2350132" y="0"/>
                </a:moveTo>
                <a:cubicBezTo>
                  <a:pt x="3150522" y="0"/>
                  <a:pt x="3150522" y="0"/>
                  <a:pt x="3150522" y="0"/>
                </a:cubicBezTo>
                <a:cubicBezTo>
                  <a:pt x="3191018" y="0"/>
                  <a:pt x="3243425" y="29073"/>
                  <a:pt x="3264863" y="65415"/>
                </a:cubicBezTo>
                <a:cubicBezTo>
                  <a:pt x="3665057" y="770436"/>
                  <a:pt x="3665057" y="770436"/>
                  <a:pt x="3665057" y="770436"/>
                </a:cubicBezTo>
                <a:cubicBezTo>
                  <a:pt x="3684115" y="809200"/>
                  <a:pt x="3684115" y="867346"/>
                  <a:pt x="3665057" y="906111"/>
                </a:cubicBezTo>
                <a:cubicBezTo>
                  <a:pt x="3264863" y="1611131"/>
                  <a:pt x="3264863" y="1611131"/>
                  <a:pt x="3264863" y="1611131"/>
                </a:cubicBezTo>
                <a:cubicBezTo>
                  <a:pt x="3243425" y="1647474"/>
                  <a:pt x="3191018" y="1676547"/>
                  <a:pt x="3150522" y="1676547"/>
                </a:cubicBezTo>
                <a:lnTo>
                  <a:pt x="2350132" y="1676547"/>
                </a:lnTo>
                <a:cubicBezTo>
                  <a:pt x="2307254" y="1676547"/>
                  <a:pt x="2254848" y="1647474"/>
                  <a:pt x="2235791" y="1611131"/>
                </a:cubicBezTo>
                <a:cubicBezTo>
                  <a:pt x="1835596" y="906111"/>
                  <a:pt x="1835596" y="906111"/>
                  <a:pt x="1835596" y="906111"/>
                </a:cubicBezTo>
                <a:cubicBezTo>
                  <a:pt x="1814157" y="867346"/>
                  <a:pt x="1814157" y="809200"/>
                  <a:pt x="1835596" y="770436"/>
                </a:cubicBezTo>
                <a:cubicBezTo>
                  <a:pt x="2235791" y="65415"/>
                  <a:pt x="2235791" y="65415"/>
                  <a:pt x="2235791" y="65415"/>
                </a:cubicBezTo>
                <a:cubicBezTo>
                  <a:pt x="2254848" y="29073"/>
                  <a:pt x="2307254" y="0"/>
                  <a:pt x="2350132"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4937760" y="3865615"/>
            <a:ext cx="6757415" cy="1748006"/>
          </a:xfrm>
          <a:solidFill>
            <a:schemeClr val="accent3">
              <a:lumMod val="60000"/>
              <a:lumOff val="40000"/>
            </a:schemeClr>
          </a:solidFill>
        </p:spPr>
        <p:txBody>
          <a:bodyPr anchor="t">
            <a:normAutofit/>
          </a:bodyPr>
          <a:lstStyle/>
          <a:p>
            <a:pPr algn="r"/>
            <a:r>
              <a:rPr lang="en-IN" sz="2900" dirty="0"/>
              <a:t>A study of the comparative trend analysis on the utilisation of maternal healthcare services in 11 selected Indian states </a:t>
            </a:r>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a:xfrm>
            <a:off x="7516365" y="917226"/>
            <a:ext cx="4178808" cy="2948389"/>
          </a:xfrm>
        </p:spPr>
        <p:txBody>
          <a:bodyPr anchor="b">
            <a:normAutofit/>
          </a:bodyPr>
          <a:lstStyle/>
          <a:p>
            <a:pPr algn="r"/>
            <a:r>
              <a:rPr lang="en-IN" dirty="0"/>
              <a:t>Presented by-Dr. Sazida Begum</a:t>
            </a:r>
          </a:p>
          <a:p>
            <a:pPr algn="r"/>
            <a:r>
              <a:rPr lang="en-IN" dirty="0"/>
              <a:t>Guided by-G S PREETHA</a:t>
            </a:r>
          </a:p>
          <a:p>
            <a:pPr algn="r"/>
            <a:r>
              <a:rPr lang="en-IN" dirty="0"/>
              <a:t>IIHMR Delhi</a:t>
            </a:r>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112" y="3397824"/>
            <a:ext cx="2964704" cy="1505513"/>
          </a:xfrm>
          <a:prstGeom prst="rect">
            <a:avLst/>
          </a:prstGeom>
        </p:spPr>
      </p:pic>
      <p:pic>
        <p:nvPicPr>
          <p:cNvPr id="6" name="Picture 7">
            <a:extLst>
              <a:ext uri="{FF2B5EF4-FFF2-40B4-BE49-F238E27FC236}">
                <a16:creationId xmlns:a16="http://schemas.microsoft.com/office/drawing/2014/main" id="{B6F44079-0789-3615-6DCF-AA12DDABD9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7412" y="1138176"/>
            <a:ext cx="1795212" cy="2135083"/>
          </a:xfrm>
          <a:prstGeom prst="rect">
            <a:avLst/>
          </a:prstGeom>
        </p:spPr>
      </p:pic>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a:xfrm>
            <a:off x="11146536" y="6035040"/>
            <a:ext cx="548640" cy="548640"/>
          </a:xfrm>
          <a:prstGeom prst="ellipse">
            <a:avLst/>
          </a:prstGeom>
          <a:solidFill>
            <a:schemeClr val="tx1">
              <a:alpha val="80000"/>
            </a:schemeClr>
          </a:solidFill>
        </p:spPr>
        <p:txBody>
          <a:bodyPr>
            <a:normAutofit/>
          </a:bodyPr>
          <a:lstStyle/>
          <a:p>
            <a:pPr algn="ctr">
              <a:spcAft>
                <a:spcPts val="600"/>
              </a:spcAft>
            </a:pPr>
            <a:fld id="{26AD20E6-394B-4DF0-96A5-9647FF39C943}" type="slidenum">
              <a:rPr lang="en-IN">
                <a:solidFill>
                  <a:schemeClr val="bg1"/>
                </a:solidFill>
              </a:rPr>
              <a:pPr algn="ctr">
                <a:spcAft>
                  <a:spcPts val="600"/>
                </a:spcAft>
              </a:pPr>
              <a:t>1</a:t>
            </a:fld>
            <a:endParaRPr lang="en-IN">
              <a:solidFill>
                <a:schemeClr val="bg1"/>
              </a:solidFill>
            </a:endParaRPr>
          </a:p>
        </p:txBody>
      </p:sp>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2D75EE-F9AD-7ECC-099C-1DECD261DAA7}"/>
              </a:ext>
            </a:extLst>
          </p:cNvPr>
          <p:cNvSpPr>
            <a:spLocks noGrp="1"/>
          </p:cNvSpPr>
          <p:nvPr>
            <p:ph type="sldNum" sz="quarter" idx="12"/>
          </p:nvPr>
        </p:nvSpPr>
        <p:spPr/>
        <p:txBody>
          <a:bodyPr/>
          <a:lstStyle/>
          <a:p>
            <a:fld id="{26AD20E6-394B-4DF0-96A5-9647FF39C943}" type="slidenum">
              <a:rPr lang="en-IN" smtClean="0"/>
              <a:t>10</a:t>
            </a:fld>
            <a:endParaRPr lang="en-IN"/>
          </a:p>
        </p:txBody>
      </p:sp>
      <p:pic>
        <p:nvPicPr>
          <p:cNvPr id="6" name="Picture 5">
            <a:extLst>
              <a:ext uri="{FF2B5EF4-FFF2-40B4-BE49-F238E27FC236}">
                <a16:creationId xmlns:a16="http://schemas.microsoft.com/office/drawing/2014/main" id="{DB668B9E-FFED-72D7-8936-12D60B63D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graphicFrame>
        <p:nvGraphicFramePr>
          <p:cNvPr id="8" name="Chart 7">
            <a:extLst>
              <a:ext uri="{FF2B5EF4-FFF2-40B4-BE49-F238E27FC236}">
                <a16:creationId xmlns:a16="http://schemas.microsoft.com/office/drawing/2014/main" id="{2B859D67-3BE9-4709-98FA-DB9DC9325B85}"/>
              </a:ext>
            </a:extLst>
          </p:cNvPr>
          <p:cNvGraphicFramePr/>
          <p:nvPr>
            <p:extLst>
              <p:ext uri="{D42A27DB-BD31-4B8C-83A1-F6EECF244321}">
                <p14:modId xmlns:p14="http://schemas.microsoft.com/office/powerpoint/2010/main" val="152480325"/>
              </p:ext>
            </p:extLst>
          </p:nvPr>
        </p:nvGraphicFramePr>
        <p:xfrm>
          <a:off x="6096000" y="1415097"/>
          <a:ext cx="5742940" cy="402780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A37A85F6-BC37-5DD0-5041-EBD77BA183EE}"/>
              </a:ext>
            </a:extLst>
          </p:cNvPr>
          <p:cNvSpPr txBox="1"/>
          <p:nvPr/>
        </p:nvSpPr>
        <p:spPr>
          <a:xfrm>
            <a:off x="6893960" y="5442902"/>
            <a:ext cx="4736386" cy="923330"/>
          </a:xfrm>
          <a:prstGeom prst="rect">
            <a:avLst/>
          </a:prstGeom>
          <a:solidFill>
            <a:srgbClr val="FFFF00"/>
          </a:solidFill>
        </p:spPr>
        <p:txBody>
          <a:bodyPr wrap="square" rtlCol="0">
            <a:spAutoFit/>
          </a:bodyPr>
          <a:lstStyle/>
          <a:p>
            <a:r>
              <a:rPr lang="en-IN" dirty="0"/>
              <a:t>The above graph shows that there has been an increase in the number of safe deliveries in NFHS-5 data compared with the NFHS-4 data</a:t>
            </a:r>
          </a:p>
        </p:txBody>
      </p:sp>
      <p:graphicFrame>
        <p:nvGraphicFramePr>
          <p:cNvPr id="9" name="Chart 8">
            <a:extLst>
              <a:ext uri="{FF2B5EF4-FFF2-40B4-BE49-F238E27FC236}">
                <a16:creationId xmlns:a16="http://schemas.microsoft.com/office/drawing/2014/main" id="{80DA47F5-681F-4A80-8E54-E00CC1E94D86}"/>
              </a:ext>
            </a:extLst>
          </p:cNvPr>
          <p:cNvGraphicFramePr/>
          <p:nvPr>
            <p:extLst>
              <p:ext uri="{D42A27DB-BD31-4B8C-83A1-F6EECF244321}">
                <p14:modId xmlns:p14="http://schemas.microsoft.com/office/powerpoint/2010/main" val="3120039761"/>
              </p:ext>
            </p:extLst>
          </p:nvPr>
        </p:nvGraphicFramePr>
        <p:xfrm>
          <a:off x="364490" y="1785937"/>
          <a:ext cx="5731510" cy="3561715"/>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0B4A115D-66F5-71F2-7C7F-B4930BDFE8D1}"/>
              </a:ext>
            </a:extLst>
          </p:cNvPr>
          <p:cNvSpPr txBox="1"/>
          <p:nvPr/>
        </p:nvSpPr>
        <p:spPr>
          <a:xfrm>
            <a:off x="561654" y="5442901"/>
            <a:ext cx="5532876" cy="1200329"/>
          </a:xfrm>
          <a:prstGeom prst="rect">
            <a:avLst/>
          </a:prstGeom>
          <a:solidFill>
            <a:srgbClr val="FFFF00"/>
          </a:solidFill>
        </p:spPr>
        <p:txBody>
          <a:bodyPr wrap="square" rtlCol="0">
            <a:spAutoFit/>
          </a:bodyPr>
          <a:lstStyle/>
          <a:p>
            <a:r>
              <a:rPr lang="en-IN" dirty="0"/>
              <a:t>The above graphs represents that there has an increase in the post natal care of mothers from a health professional within 48 hours of delivery in the NFHS-5 data from the NFHS-4 data</a:t>
            </a:r>
          </a:p>
        </p:txBody>
      </p:sp>
      <p:sp>
        <p:nvSpPr>
          <p:cNvPr id="12" name="Title 17">
            <a:extLst>
              <a:ext uri="{FF2B5EF4-FFF2-40B4-BE49-F238E27FC236}">
                <a16:creationId xmlns:a16="http://schemas.microsoft.com/office/drawing/2014/main" id="{235E61B8-914B-8C1D-33DC-EDBEAEC687CA}"/>
              </a:ext>
            </a:extLst>
          </p:cNvPr>
          <p:cNvSpPr>
            <a:spLocks noGrp="1"/>
          </p:cNvSpPr>
          <p:nvPr>
            <p:ph type="title"/>
          </p:nvPr>
        </p:nvSpPr>
        <p:spPr>
          <a:xfrm>
            <a:off x="3960594" y="419417"/>
            <a:ext cx="4959383" cy="53310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normAutofit fontScale="90000"/>
          </a:bodyPr>
          <a:lstStyle/>
          <a:p>
            <a:pPr algn="ctr"/>
            <a:r>
              <a:rPr lang="en-IN" sz="3200" dirty="0"/>
              <a:t>RESULTS</a:t>
            </a:r>
          </a:p>
        </p:txBody>
      </p:sp>
      <p:sp>
        <p:nvSpPr>
          <p:cNvPr id="13" name="Rectangle 12">
            <a:extLst>
              <a:ext uri="{FF2B5EF4-FFF2-40B4-BE49-F238E27FC236}">
                <a16:creationId xmlns:a16="http://schemas.microsoft.com/office/drawing/2014/main" id="{246FCC35-5861-FB8B-1AC9-33052C96453E}"/>
              </a:ext>
            </a:extLst>
          </p:cNvPr>
          <p:cNvSpPr/>
          <p:nvPr/>
        </p:nvSpPr>
        <p:spPr>
          <a:xfrm>
            <a:off x="3532454" y="247617"/>
            <a:ext cx="5948737" cy="862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4" name="Title 17">
            <a:extLst>
              <a:ext uri="{FF2B5EF4-FFF2-40B4-BE49-F238E27FC236}">
                <a16:creationId xmlns:a16="http://schemas.microsoft.com/office/drawing/2014/main" id="{D26C4A71-ABF5-67D1-A855-E33E75FC1C11}"/>
              </a:ext>
            </a:extLst>
          </p:cNvPr>
          <p:cNvSpPr txBox="1">
            <a:spLocks/>
          </p:cNvSpPr>
          <p:nvPr/>
        </p:nvSpPr>
        <p:spPr>
          <a:xfrm>
            <a:off x="3960594" y="378321"/>
            <a:ext cx="4959383" cy="533102"/>
          </a:xfrm>
          <a:prstGeom prst="round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IN" sz="3200"/>
              <a:t>RESULTS</a:t>
            </a:r>
            <a:endParaRPr lang="en-IN" sz="3200" dirty="0"/>
          </a:p>
        </p:txBody>
      </p:sp>
    </p:spTree>
    <p:extLst>
      <p:ext uri="{BB962C8B-B14F-4D97-AF65-F5344CB8AC3E}">
        <p14:creationId xmlns:p14="http://schemas.microsoft.com/office/powerpoint/2010/main" val="1498613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p:txBody>
          <a:bodyPr/>
          <a:lstStyle/>
          <a:p>
            <a:endParaRPr lang="en-US" dirty="0">
              <a:solidFill>
                <a:srgbClr val="2E2E2E"/>
              </a:solidFill>
              <a:latin typeface="NexusSerif"/>
            </a:endParaRPr>
          </a:p>
        </p:txBody>
      </p:sp>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p:txBody>
          <a:bodyPr/>
          <a:lstStyle/>
          <a:p>
            <a:fld id="{26AD20E6-394B-4DF0-96A5-9647FF39C943}" type="slidenum">
              <a:rPr lang="en-IN" smtClean="0"/>
              <a:t>11</a:t>
            </a:fld>
            <a:endParaRPr lang="en-IN"/>
          </a:p>
        </p:txBody>
      </p:sp>
      <p:pic>
        <p:nvPicPr>
          <p:cNvPr id="6" name="Picture 5">
            <a:extLst>
              <a:ext uri="{FF2B5EF4-FFF2-40B4-BE49-F238E27FC236}">
                <a16:creationId xmlns:a16="http://schemas.microsoft.com/office/drawing/2014/main" id="{B5261C97-CF15-220B-FFE7-145AE48C1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7" name="Rectangle: Rounded Corners 6">
            <a:extLst>
              <a:ext uri="{FF2B5EF4-FFF2-40B4-BE49-F238E27FC236}">
                <a16:creationId xmlns:a16="http://schemas.microsoft.com/office/drawing/2014/main" id="{78A50418-F522-A242-DF3D-B6732DF50525}"/>
              </a:ext>
            </a:extLst>
          </p:cNvPr>
          <p:cNvSpPr/>
          <p:nvPr/>
        </p:nvSpPr>
        <p:spPr>
          <a:xfrm>
            <a:off x="534256" y="1828800"/>
            <a:ext cx="11044719" cy="421240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8E4475C-37BD-2A2A-A04C-5FDC78B0B334}"/>
              </a:ext>
            </a:extLst>
          </p:cNvPr>
          <p:cNvSpPr/>
          <p:nvPr/>
        </p:nvSpPr>
        <p:spPr>
          <a:xfrm>
            <a:off x="1294544" y="2193926"/>
            <a:ext cx="9591782" cy="35082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US" sz="2000" b="0" i="0" dirty="0">
                <a:solidFill>
                  <a:srgbClr val="2E2E2E"/>
                </a:solidFill>
                <a:effectLst/>
                <a:latin typeface="NexusSerif"/>
              </a:rPr>
              <a:t>This study reveals that interventions through the NRHM/NHM has brought about remarkable decreases in the maternal mortality rate and has shown increase in providing quality healthcare services.</a:t>
            </a:r>
          </a:p>
          <a:p>
            <a:pPr marL="285750" indent="-285750">
              <a:buFont typeface="Arial" panose="020B0604020202020204" pitchFamily="34" charset="0"/>
              <a:buChar char="•"/>
            </a:pPr>
            <a:r>
              <a:rPr lang="en-IN" sz="2000" dirty="0">
                <a:solidFill>
                  <a:srgbClr val="2E2E2E"/>
                </a:solidFill>
                <a:latin typeface="NexusSerif"/>
              </a:rPr>
              <a:t>It was</a:t>
            </a:r>
            <a:r>
              <a:rPr lang="en-US" sz="2000" b="0" i="0" dirty="0">
                <a:solidFill>
                  <a:srgbClr val="2E2E2E"/>
                </a:solidFill>
                <a:effectLst/>
                <a:latin typeface="NexusSerif"/>
              </a:rPr>
              <a:t> observe</a:t>
            </a:r>
            <a:r>
              <a:rPr lang="en-IN" sz="2000" b="0" i="0" dirty="0">
                <a:solidFill>
                  <a:srgbClr val="2E2E2E"/>
                </a:solidFill>
                <a:effectLst/>
                <a:latin typeface="NexusSerif"/>
              </a:rPr>
              <a:t>d </a:t>
            </a:r>
            <a:r>
              <a:rPr lang="en-US" sz="2000" b="0" i="0" dirty="0">
                <a:solidFill>
                  <a:srgbClr val="2E2E2E"/>
                </a:solidFill>
                <a:effectLst/>
                <a:latin typeface="NexusSerif"/>
              </a:rPr>
              <a:t>that inequality in rates of institutional delivery has also declined but not up to the mark. Although there still exists </a:t>
            </a:r>
            <a:r>
              <a:rPr lang="en-US" sz="2000" b="0" i="0" dirty="0">
                <a:solidFill>
                  <a:srgbClr val="2E2E2E"/>
                </a:solidFill>
                <a:effectLst/>
                <a:latin typeface="NexusSerif"/>
                <a:hlinkClick r:id="rId3" tooltip="Learn more about disparity from ScienceDirect's AI-generated Topic Pages"/>
              </a:rPr>
              <a:t>disparity</a:t>
            </a:r>
            <a:r>
              <a:rPr lang="en-US" sz="2000" b="0" i="0" dirty="0">
                <a:solidFill>
                  <a:srgbClr val="2E2E2E"/>
                </a:solidFill>
                <a:effectLst/>
                <a:latin typeface="NexusSerif"/>
              </a:rPr>
              <a:t> among the Indian states in the use of institutional delivery.</a:t>
            </a:r>
          </a:p>
          <a:p>
            <a:pPr marL="342900" indent="-342900">
              <a:buFont typeface="Arial" panose="020B0604020202020204" pitchFamily="34" charset="0"/>
              <a:buChar char="•"/>
            </a:pPr>
            <a:r>
              <a:rPr lang="en-US" sz="2000" b="0" i="0" dirty="0">
                <a:solidFill>
                  <a:srgbClr val="2E2E2E"/>
                </a:solidFill>
                <a:effectLst/>
                <a:latin typeface="NexusSerif"/>
              </a:rPr>
              <a:t>Each ANC visit is required to focus on a given ANC service package, as outlined in the WHO guidelines. Overall, the main services include screening for complications, health education for healthy lifestyle, </a:t>
            </a:r>
            <a:r>
              <a:rPr lang="en-US" sz="2000" b="0" i="0" dirty="0">
                <a:solidFill>
                  <a:srgbClr val="2E2E2E"/>
                </a:solidFill>
                <a:effectLst/>
                <a:latin typeface="NexusSerif"/>
                <a:hlinkClick r:id="rId4" tooltip="Learn more about tetanus toxoid from ScienceDirect's AI-generated Topic Pages"/>
              </a:rPr>
              <a:t>tetanus toxoid</a:t>
            </a:r>
            <a:r>
              <a:rPr lang="en-US" sz="2000" b="0" i="0" dirty="0">
                <a:solidFill>
                  <a:srgbClr val="2E2E2E"/>
                </a:solidFill>
                <a:effectLst/>
                <a:latin typeface="NexusSerif"/>
              </a:rPr>
              <a:t> (TT) injections and iron/folic acid (IFA) tablets</a:t>
            </a:r>
          </a:p>
        </p:txBody>
      </p:sp>
      <p:sp>
        <p:nvSpPr>
          <p:cNvPr id="9" name="Rectangle 8">
            <a:extLst>
              <a:ext uri="{FF2B5EF4-FFF2-40B4-BE49-F238E27FC236}">
                <a16:creationId xmlns:a16="http://schemas.microsoft.com/office/drawing/2014/main" id="{D176561E-6854-FE45-9089-4F6D462C5317}"/>
              </a:ext>
            </a:extLst>
          </p:cNvPr>
          <p:cNvSpPr/>
          <p:nvPr/>
        </p:nvSpPr>
        <p:spPr>
          <a:xfrm>
            <a:off x="3532454" y="227069"/>
            <a:ext cx="5948737" cy="862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0" name="Title 17">
            <a:extLst>
              <a:ext uri="{FF2B5EF4-FFF2-40B4-BE49-F238E27FC236}">
                <a16:creationId xmlns:a16="http://schemas.microsoft.com/office/drawing/2014/main" id="{F3D0306B-77F7-CE50-9DE2-D2085435F213}"/>
              </a:ext>
            </a:extLst>
          </p:cNvPr>
          <p:cNvSpPr txBox="1">
            <a:spLocks/>
          </p:cNvSpPr>
          <p:nvPr/>
        </p:nvSpPr>
        <p:spPr>
          <a:xfrm>
            <a:off x="3960594" y="357773"/>
            <a:ext cx="4959383" cy="533102"/>
          </a:xfrm>
          <a:prstGeom prst="round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IN" sz="3200" dirty="0"/>
              <a:t>DISCUSSION</a:t>
            </a:r>
          </a:p>
        </p:txBody>
      </p:sp>
    </p:spTree>
    <p:extLst>
      <p:ext uri="{BB962C8B-B14F-4D97-AF65-F5344CB8AC3E}">
        <p14:creationId xmlns:p14="http://schemas.microsoft.com/office/powerpoint/2010/main" val="2616270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p:txBody>
          <a:bodyPr>
            <a:normAutofit/>
          </a:bodyPr>
          <a:lstStyle/>
          <a:p>
            <a:endParaRPr lang="en-IN" dirty="0"/>
          </a:p>
        </p:txBody>
      </p:sp>
      <p:sp>
        <p:nvSpPr>
          <p:cNvPr id="4" name="Slide Number Placeholder 3">
            <a:extLst>
              <a:ext uri="{FF2B5EF4-FFF2-40B4-BE49-F238E27FC236}">
                <a16:creationId xmlns:a16="http://schemas.microsoft.com/office/drawing/2014/main" id="{A55A2AEE-BCF7-2356-2A0D-334825D425B5}"/>
              </a:ext>
            </a:extLst>
          </p:cNvPr>
          <p:cNvSpPr>
            <a:spLocks noGrp="1"/>
          </p:cNvSpPr>
          <p:nvPr>
            <p:ph type="sldNum" sz="quarter" idx="12"/>
          </p:nvPr>
        </p:nvSpPr>
        <p:spPr/>
        <p:txBody>
          <a:bodyPr/>
          <a:lstStyle/>
          <a:p>
            <a:fld id="{26AD20E6-394B-4DF0-96A5-9647FF39C943}" type="slidenum">
              <a:rPr lang="en-IN" smtClean="0"/>
              <a:t>12</a:t>
            </a:fld>
            <a:endParaRPr lang="en-IN"/>
          </a:p>
        </p:txBody>
      </p:sp>
      <p:pic>
        <p:nvPicPr>
          <p:cNvPr id="6" name="Picture 5">
            <a:extLst>
              <a:ext uri="{FF2B5EF4-FFF2-40B4-BE49-F238E27FC236}">
                <a16:creationId xmlns:a16="http://schemas.microsoft.com/office/drawing/2014/main" id="{67E54A9D-4B6F-6671-1709-E2CF64355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484"/>
            <a:ext cx="2695903" cy="1268959"/>
          </a:xfrm>
          <a:prstGeom prst="rect">
            <a:avLst/>
          </a:prstGeom>
        </p:spPr>
      </p:pic>
      <p:sp>
        <p:nvSpPr>
          <p:cNvPr id="7" name="Rectangle: Rounded Corners 6">
            <a:extLst>
              <a:ext uri="{FF2B5EF4-FFF2-40B4-BE49-F238E27FC236}">
                <a16:creationId xmlns:a16="http://schemas.microsoft.com/office/drawing/2014/main" id="{008F7F62-0DEA-985F-EF00-AF255BE35353}"/>
              </a:ext>
            </a:extLst>
          </p:cNvPr>
          <p:cNvSpPr/>
          <p:nvPr/>
        </p:nvSpPr>
        <p:spPr>
          <a:xfrm>
            <a:off x="606175" y="1690688"/>
            <a:ext cx="11065268" cy="449435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3E5A860-D870-43C2-181E-FBE762187990}"/>
              </a:ext>
            </a:extLst>
          </p:cNvPr>
          <p:cNvSpPr/>
          <p:nvPr/>
        </p:nvSpPr>
        <p:spPr>
          <a:xfrm>
            <a:off x="1078787" y="2229492"/>
            <a:ext cx="10068674" cy="342129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342900" indent="-342900">
              <a:buFont typeface="Arial" panose="020B0604020202020204" pitchFamily="34" charset="0"/>
              <a:buChar char="•"/>
            </a:pPr>
            <a:r>
              <a:rPr lang="en-US" sz="2400" b="0" i="0" dirty="0">
                <a:solidFill>
                  <a:srgbClr val="2E2E2E"/>
                </a:solidFill>
                <a:effectLst/>
                <a:latin typeface="NexusSerif"/>
              </a:rPr>
              <a:t>Health sector reforms are important for reproductive health because deficiencies that characterize the financing and provision of reproductive health services are intimately linked to those that characterize health services in general and tend to be system-wide, hence it is important to strengthen the healthcare syste</a:t>
            </a:r>
            <a:r>
              <a:rPr lang="en-US" sz="2400" dirty="0">
                <a:solidFill>
                  <a:srgbClr val="2E2E2E"/>
                </a:solidFill>
                <a:latin typeface="NexusSerif"/>
              </a:rPr>
              <a:t>m.</a:t>
            </a:r>
          </a:p>
          <a:p>
            <a:pPr marL="342900" indent="-342900">
              <a:buFont typeface="Arial" panose="020B0604020202020204" pitchFamily="34" charset="0"/>
              <a:buChar char="•"/>
            </a:pPr>
            <a:r>
              <a:rPr lang="en-US" sz="2400" dirty="0">
                <a:solidFill>
                  <a:srgbClr val="2E2E2E"/>
                </a:solidFill>
                <a:latin typeface="NexusSerif"/>
              </a:rPr>
              <a:t>All the states must cooperate with the union to work on the proper health plan as per needed. </a:t>
            </a:r>
          </a:p>
          <a:p>
            <a:pPr marL="342900" indent="-342900">
              <a:buFont typeface="Arial" panose="020B0604020202020204" pitchFamily="34" charset="0"/>
              <a:buChar char="•"/>
            </a:pPr>
            <a:r>
              <a:rPr lang="en-US" sz="2400" dirty="0">
                <a:solidFill>
                  <a:srgbClr val="2E2E2E"/>
                </a:solidFill>
                <a:latin typeface="NexusSerif"/>
              </a:rPr>
              <a:t>Government of India should increase the health budget for an inclusive and robust health infrastructure with more technological innovations.</a:t>
            </a:r>
            <a:endParaRPr lang="en-IN" sz="2400" dirty="0"/>
          </a:p>
        </p:txBody>
      </p:sp>
      <p:sp>
        <p:nvSpPr>
          <p:cNvPr id="9" name="Rectangle 8">
            <a:extLst>
              <a:ext uri="{FF2B5EF4-FFF2-40B4-BE49-F238E27FC236}">
                <a16:creationId xmlns:a16="http://schemas.microsoft.com/office/drawing/2014/main" id="{00C01506-5AB0-AE32-B0BE-B074A8D72D0D}"/>
              </a:ext>
            </a:extLst>
          </p:cNvPr>
          <p:cNvSpPr/>
          <p:nvPr/>
        </p:nvSpPr>
        <p:spPr>
          <a:xfrm>
            <a:off x="3532454" y="227069"/>
            <a:ext cx="5948737" cy="862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0" name="Title 17">
            <a:extLst>
              <a:ext uri="{FF2B5EF4-FFF2-40B4-BE49-F238E27FC236}">
                <a16:creationId xmlns:a16="http://schemas.microsoft.com/office/drawing/2014/main" id="{ED5C6621-DE40-28D3-6CF9-8B1946419D75}"/>
              </a:ext>
            </a:extLst>
          </p:cNvPr>
          <p:cNvSpPr txBox="1">
            <a:spLocks/>
          </p:cNvSpPr>
          <p:nvPr/>
        </p:nvSpPr>
        <p:spPr>
          <a:xfrm>
            <a:off x="3960594" y="337225"/>
            <a:ext cx="4959383" cy="533102"/>
          </a:xfrm>
          <a:prstGeom prst="round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IN" sz="3200" dirty="0"/>
              <a:t>DISCUSSION</a:t>
            </a:r>
          </a:p>
        </p:txBody>
      </p:sp>
    </p:spTree>
    <p:extLst>
      <p:ext uri="{BB962C8B-B14F-4D97-AF65-F5344CB8AC3E}">
        <p14:creationId xmlns:p14="http://schemas.microsoft.com/office/powerpoint/2010/main" val="2388368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D7BD38B-06EE-DC64-6828-3A96DC5B67D0}"/>
              </a:ext>
            </a:extLst>
          </p:cNvPr>
          <p:cNvSpPr>
            <a:spLocks noGrp="1"/>
          </p:cNvSpPr>
          <p:nvPr>
            <p:ph type="sldNum" sz="quarter" idx="12"/>
          </p:nvPr>
        </p:nvSpPr>
        <p:spPr/>
        <p:txBody>
          <a:bodyPr/>
          <a:lstStyle/>
          <a:p>
            <a:fld id="{26AD20E6-394B-4DF0-96A5-9647FF39C943}" type="slidenum">
              <a:rPr lang="en-IN" smtClean="0"/>
              <a:t>13</a:t>
            </a:fld>
            <a:endParaRPr lang="en-IN"/>
          </a:p>
        </p:txBody>
      </p:sp>
      <p:pic>
        <p:nvPicPr>
          <p:cNvPr id="6" name="Picture 5">
            <a:extLst>
              <a:ext uri="{FF2B5EF4-FFF2-40B4-BE49-F238E27FC236}">
                <a16:creationId xmlns:a16="http://schemas.microsoft.com/office/drawing/2014/main" id="{62BF899B-1AA7-BB0B-B7E4-F54105A89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484"/>
            <a:ext cx="2695903" cy="1268959"/>
          </a:xfrm>
          <a:prstGeom prst="rect">
            <a:avLst/>
          </a:prstGeom>
        </p:spPr>
      </p:pic>
      <p:sp>
        <p:nvSpPr>
          <p:cNvPr id="3" name="Rectangle: Rounded Corners 2">
            <a:extLst>
              <a:ext uri="{FF2B5EF4-FFF2-40B4-BE49-F238E27FC236}">
                <a16:creationId xmlns:a16="http://schemas.microsoft.com/office/drawing/2014/main" id="{069EE8E9-7AD0-02D2-6EE9-445802BF19F9}"/>
              </a:ext>
            </a:extLst>
          </p:cNvPr>
          <p:cNvSpPr/>
          <p:nvPr/>
        </p:nvSpPr>
        <p:spPr>
          <a:xfrm>
            <a:off x="585627" y="1818526"/>
            <a:ext cx="10768173" cy="467434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70CB3080-49F3-229C-21EA-A6786B4881A1}"/>
              </a:ext>
            </a:extLst>
          </p:cNvPr>
          <p:cNvSpPr/>
          <p:nvPr/>
        </p:nvSpPr>
        <p:spPr>
          <a:xfrm>
            <a:off x="1428108" y="2424701"/>
            <a:ext cx="9167118" cy="335859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285750" indent="-285750">
              <a:buFont typeface="Arial" panose="020B0604020202020204" pitchFamily="34" charset="0"/>
              <a:buChar char="•"/>
            </a:pPr>
            <a:r>
              <a:rPr lang="en-US" sz="2400" b="0" i="0" dirty="0">
                <a:solidFill>
                  <a:srgbClr val="333333"/>
                </a:solidFill>
                <a:effectLst/>
                <a:latin typeface="Georgia" panose="02040502050405020303" pitchFamily="18" charset="0"/>
              </a:rPr>
              <a:t>Data was analyzed based on comparative data state-wise from NFHS-4 and NFHS-5.</a:t>
            </a:r>
          </a:p>
          <a:p>
            <a:pPr marL="285750" indent="-285750">
              <a:buFont typeface="Arial" panose="020B0604020202020204" pitchFamily="34" charset="0"/>
              <a:buChar char="•"/>
            </a:pPr>
            <a:r>
              <a:rPr lang="en-US" sz="2400" dirty="0">
                <a:solidFill>
                  <a:srgbClr val="333333"/>
                </a:solidFill>
                <a:latin typeface="Georgia" panose="02040502050405020303" pitchFamily="18" charset="0"/>
              </a:rPr>
              <a:t>The selection of states were limited to the NHFS-5 data.</a:t>
            </a:r>
          </a:p>
          <a:p>
            <a:pPr marL="285750" indent="-285750">
              <a:buFont typeface="Arial" panose="020B0604020202020204" pitchFamily="34" charset="0"/>
              <a:buChar char="•"/>
            </a:pPr>
            <a:r>
              <a:rPr lang="en-US" sz="2400" dirty="0">
                <a:solidFill>
                  <a:srgbClr val="333333"/>
                </a:solidFill>
                <a:latin typeface="Georgia" panose="02040502050405020303" pitchFamily="18" charset="0"/>
              </a:rPr>
              <a:t>The selection of states which were prioritized are limited.</a:t>
            </a:r>
          </a:p>
          <a:p>
            <a:pPr marL="285750" indent="-285750">
              <a:buFont typeface="Arial" panose="020B0604020202020204" pitchFamily="34" charset="0"/>
              <a:buChar char="•"/>
            </a:pPr>
            <a:r>
              <a:rPr lang="en-US" sz="2400" dirty="0">
                <a:solidFill>
                  <a:srgbClr val="333333"/>
                </a:solidFill>
                <a:latin typeface="Georgia" panose="02040502050405020303" pitchFamily="18" charset="0"/>
              </a:rPr>
              <a:t>The study was limited to secondary data.</a:t>
            </a:r>
          </a:p>
          <a:p>
            <a:pPr marL="285750" indent="-285750">
              <a:buFont typeface="Arial" panose="020B0604020202020204" pitchFamily="34" charset="0"/>
              <a:buChar char="•"/>
            </a:pPr>
            <a:r>
              <a:rPr lang="en-US" sz="2400" dirty="0">
                <a:solidFill>
                  <a:srgbClr val="333333"/>
                </a:solidFill>
                <a:latin typeface="Georgia" panose="02040502050405020303" pitchFamily="18" charset="0"/>
              </a:rPr>
              <a:t>Data can be biased in favor of the person who gathered it.</a:t>
            </a:r>
          </a:p>
          <a:p>
            <a:pPr marL="285750" indent="-285750">
              <a:buFont typeface="Arial" panose="020B0604020202020204" pitchFamily="34" charset="0"/>
              <a:buChar char="•"/>
            </a:pPr>
            <a:r>
              <a:rPr lang="en-US" sz="2400" dirty="0">
                <a:solidFill>
                  <a:srgbClr val="333333"/>
                </a:solidFill>
                <a:latin typeface="Georgia" panose="02040502050405020303" pitchFamily="18" charset="0"/>
              </a:rPr>
              <a:t>A huge amount of secondary data was available from variety of resources, hence, the study is limited</a:t>
            </a:r>
          </a:p>
          <a:p>
            <a:pPr marL="285750" indent="-285750">
              <a:buFont typeface="Arial" panose="020B0604020202020204" pitchFamily="34" charset="0"/>
              <a:buChar char="•"/>
            </a:pPr>
            <a:r>
              <a:rPr lang="en-US" sz="2400" dirty="0">
                <a:solidFill>
                  <a:srgbClr val="333333"/>
                </a:solidFill>
                <a:latin typeface="Georgia" panose="02040502050405020303" pitchFamily="18" charset="0"/>
              </a:rPr>
              <a:t>Time was constraint to gather more data.</a:t>
            </a:r>
            <a:endParaRPr lang="en-IN" sz="2400" dirty="0"/>
          </a:p>
        </p:txBody>
      </p:sp>
      <p:sp>
        <p:nvSpPr>
          <p:cNvPr id="11" name="Rectangle 10">
            <a:extLst>
              <a:ext uri="{FF2B5EF4-FFF2-40B4-BE49-F238E27FC236}">
                <a16:creationId xmlns:a16="http://schemas.microsoft.com/office/drawing/2014/main" id="{DE53B605-ED87-8EBE-4A4B-A712F6EE3DCB}"/>
              </a:ext>
            </a:extLst>
          </p:cNvPr>
          <p:cNvSpPr/>
          <p:nvPr/>
        </p:nvSpPr>
        <p:spPr>
          <a:xfrm>
            <a:off x="3532454" y="206521"/>
            <a:ext cx="5948737" cy="862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2" name="Title 17">
            <a:extLst>
              <a:ext uri="{FF2B5EF4-FFF2-40B4-BE49-F238E27FC236}">
                <a16:creationId xmlns:a16="http://schemas.microsoft.com/office/drawing/2014/main" id="{03C78AA5-AD92-1E03-08A4-34AB9EA4630B}"/>
              </a:ext>
            </a:extLst>
          </p:cNvPr>
          <p:cNvSpPr txBox="1">
            <a:spLocks/>
          </p:cNvSpPr>
          <p:nvPr/>
        </p:nvSpPr>
        <p:spPr>
          <a:xfrm>
            <a:off x="3960594" y="337224"/>
            <a:ext cx="5084628" cy="551775"/>
          </a:xfrm>
          <a:prstGeom prst="round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IN" sz="3200" dirty="0"/>
              <a:t>LIMITATIONS OF THE STUDY</a:t>
            </a:r>
          </a:p>
        </p:txBody>
      </p:sp>
    </p:spTree>
    <p:extLst>
      <p:ext uri="{BB962C8B-B14F-4D97-AF65-F5344CB8AC3E}">
        <p14:creationId xmlns:p14="http://schemas.microsoft.com/office/powerpoint/2010/main" val="3192224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p:txBody>
          <a:bodyPr/>
          <a:lstStyle/>
          <a:p>
            <a:fld id="{26AD20E6-394B-4DF0-96A5-9647FF39C943}" type="slidenum">
              <a:rPr lang="en-IN" smtClean="0"/>
              <a:t>14</a:t>
            </a:fld>
            <a:endParaRPr lang="en-IN"/>
          </a:p>
        </p:txBody>
      </p:sp>
      <p:pic>
        <p:nvPicPr>
          <p:cNvPr id="6" name="Picture 5">
            <a:extLst>
              <a:ext uri="{FF2B5EF4-FFF2-40B4-BE49-F238E27FC236}">
                <a16:creationId xmlns:a16="http://schemas.microsoft.com/office/drawing/2014/main" id="{945CF6E8-DCFB-270F-3407-DF7FB0254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7" name="Rectangle: Rounded Corners 6">
            <a:extLst>
              <a:ext uri="{FF2B5EF4-FFF2-40B4-BE49-F238E27FC236}">
                <a16:creationId xmlns:a16="http://schemas.microsoft.com/office/drawing/2014/main" id="{B3AEDECE-0B27-A386-0B43-C37A83BD427E}"/>
              </a:ext>
            </a:extLst>
          </p:cNvPr>
          <p:cNvSpPr/>
          <p:nvPr/>
        </p:nvSpPr>
        <p:spPr>
          <a:xfrm>
            <a:off x="1150706" y="2219218"/>
            <a:ext cx="10109770" cy="390418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F5573507-B98B-0C15-3269-35E3074CD4B9}"/>
              </a:ext>
            </a:extLst>
          </p:cNvPr>
          <p:cNvSpPr/>
          <p:nvPr/>
        </p:nvSpPr>
        <p:spPr>
          <a:xfrm>
            <a:off x="1684962" y="2732926"/>
            <a:ext cx="8959065" cy="2794571"/>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342900" indent="-342900">
              <a:buFont typeface="Arial" panose="020B0604020202020204" pitchFamily="34" charset="0"/>
              <a:buChar char="•"/>
            </a:pPr>
            <a:r>
              <a:rPr lang="en-US" sz="2400" b="0" i="0" dirty="0">
                <a:solidFill>
                  <a:srgbClr val="333333"/>
                </a:solidFill>
                <a:effectLst/>
                <a:latin typeface="Georgia" panose="02040502050405020303" pitchFamily="18" charset="0"/>
              </a:rPr>
              <a:t>Lack of quality of care is increasingly being recognized as a major contributing factor to maternal mortality in India and other countries.</a:t>
            </a:r>
          </a:p>
          <a:p>
            <a:pPr marL="342900" indent="-342900">
              <a:buFont typeface="Arial" panose="020B0604020202020204" pitchFamily="34" charset="0"/>
              <a:buChar char="•"/>
            </a:pPr>
            <a:r>
              <a:rPr lang="en-US" sz="2400" b="0" i="0" dirty="0">
                <a:solidFill>
                  <a:srgbClr val="333333"/>
                </a:solidFill>
                <a:effectLst/>
                <a:latin typeface="Georgia" panose="02040502050405020303" pitchFamily="18" charset="0"/>
              </a:rPr>
              <a:t>Commonly used strategies to improve the quality of service delivery, including standards and guidelines, training, incentives, and monitoring are necessary but they are not the only strategies available to the health sector.</a:t>
            </a:r>
          </a:p>
        </p:txBody>
      </p:sp>
      <p:sp>
        <p:nvSpPr>
          <p:cNvPr id="11" name="Rectangle 10">
            <a:extLst>
              <a:ext uri="{FF2B5EF4-FFF2-40B4-BE49-F238E27FC236}">
                <a16:creationId xmlns:a16="http://schemas.microsoft.com/office/drawing/2014/main" id="{13144DA7-270D-3E6B-5A17-D98360EE888D}"/>
              </a:ext>
            </a:extLst>
          </p:cNvPr>
          <p:cNvSpPr/>
          <p:nvPr/>
        </p:nvSpPr>
        <p:spPr>
          <a:xfrm>
            <a:off x="3532454" y="227069"/>
            <a:ext cx="5948737" cy="862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2" name="Title 17">
            <a:extLst>
              <a:ext uri="{FF2B5EF4-FFF2-40B4-BE49-F238E27FC236}">
                <a16:creationId xmlns:a16="http://schemas.microsoft.com/office/drawing/2014/main" id="{8832ACFA-A391-E700-FC6E-C88E97A665DC}"/>
              </a:ext>
            </a:extLst>
          </p:cNvPr>
          <p:cNvSpPr txBox="1">
            <a:spLocks/>
          </p:cNvSpPr>
          <p:nvPr/>
        </p:nvSpPr>
        <p:spPr>
          <a:xfrm>
            <a:off x="3960594" y="337225"/>
            <a:ext cx="4959383" cy="533102"/>
          </a:xfrm>
          <a:prstGeom prst="round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IN" sz="3200" dirty="0"/>
              <a:t>CONCLUSION</a:t>
            </a:r>
          </a:p>
        </p:txBody>
      </p:sp>
    </p:spTree>
    <p:extLst>
      <p:ext uri="{BB962C8B-B14F-4D97-AF65-F5344CB8AC3E}">
        <p14:creationId xmlns:p14="http://schemas.microsoft.com/office/powerpoint/2010/main" val="1644327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1">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b="1" kern="1200">
                <a:solidFill>
                  <a:schemeClr val="tx1"/>
                </a:solidFill>
                <a:latin typeface="+mj-lt"/>
                <a:ea typeface="+mj-ea"/>
                <a:cs typeface="+mj-cs"/>
              </a:rPr>
              <a:t>References </a:t>
            </a:r>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6AD20E6-394B-4DF0-96A5-9647FF39C943}" type="slidenum">
              <a:rPr lang="en-US" smtClean="0"/>
              <a:pPr>
                <a:spcAft>
                  <a:spcPts val="600"/>
                </a:spcAft>
              </a:pPr>
              <a:t>15</a:t>
            </a:fld>
            <a:endParaRPr lang="en-US"/>
          </a:p>
        </p:txBody>
      </p:sp>
      <p:graphicFrame>
        <p:nvGraphicFramePr>
          <p:cNvPr id="7" name="Table 6">
            <a:extLst>
              <a:ext uri="{FF2B5EF4-FFF2-40B4-BE49-F238E27FC236}">
                <a16:creationId xmlns:a16="http://schemas.microsoft.com/office/drawing/2014/main" id="{ECB6765D-BF44-96C2-BE05-89E93DD1B69E}"/>
              </a:ext>
            </a:extLst>
          </p:cNvPr>
          <p:cNvGraphicFramePr/>
          <p:nvPr>
            <p:extLst>
              <p:ext uri="{D42A27DB-BD31-4B8C-83A1-F6EECF244321}">
                <p14:modId xmlns:p14="http://schemas.microsoft.com/office/powerpoint/2010/main" val="466535933"/>
              </p:ext>
            </p:extLst>
          </p:nvPr>
        </p:nvGraphicFramePr>
        <p:xfrm>
          <a:off x="214145" y="1643676"/>
          <a:ext cx="6734511" cy="5029519"/>
        </p:xfrm>
        <a:graphic>
          <a:graphicData uri="http://schemas.openxmlformats.org/drawingml/2006/table">
            <a:tbl>
              <a:tblPr firstRow="1" firstCol="1" bandRow="1">
                <a:tableStyleId>{5C22544A-7EE6-4342-B048-85BDC9FD1C3A}</a:tableStyleId>
              </a:tblPr>
              <a:tblGrid>
                <a:gridCol w="6734511">
                  <a:extLst>
                    <a:ext uri="{9D8B030D-6E8A-4147-A177-3AD203B41FA5}">
                      <a16:colId xmlns:a16="http://schemas.microsoft.com/office/drawing/2014/main" val="3308272324"/>
                    </a:ext>
                  </a:extLst>
                </a:gridCol>
              </a:tblGrid>
              <a:tr h="865031">
                <a:tc>
                  <a:txBody>
                    <a:bodyPr/>
                    <a:lstStyle/>
                    <a:p>
                      <a:pPr>
                        <a:lnSpc>
                          <a:spcPct val="107000"/>
                        </a:lnSpc>
                        <a:spcAft>
                          <a:spcPts val="800"/>
                        </a:spcAft>
                      </a:pPr>
                      <a:r>
                        <a:rPr lang="en-IN" sz="1600">
                          <a:effectLst/>
                        </a:rPr>
                        <a:t>Saturno-Hernández PJ, Martínez-Nicolás I, Moreno-Zegbe E, Fernández-Elorriaga M, Poblano-Verástegui O. Indicators for monitoring maternal and neonatal quality care: a systematic review. BMC Pregnancy Childbirth. 2019;19(1):25.</a:t>
                      </a:r>
                      <a:endParaRPr lang="en-IN" sz="1500">
                        <a:effectLst/>
                        <a:latin typeface="Calibri" panose="020F0502020204030204" pitchFamily="34" charset="0"/>
                        <a:ea typeface="Calibri" panose="020F0502020204030204" pitchFamily="34" charset="0"/>
                        <a:cs typeface="Mangal" panose="02040503050203030202" pitchFamily="18" charset="0"/>
                      </a:endParaRPr>
                    </a:p>
                  </a:txBody>
                  <a:tcPr marL="13018" marR="13018" marT="13018" marB="13018"/>
                </a:tc>
                <a:extLst>
                  <a:ext uri="{0D108BD9-81ED-4DB2-BD59-A6C34878D82A}">
                    <a16:rowId xmlns:a16="http://schemas.microsoft.com/office/drawing/2014/main" val="3093269404"/>
                  </a:ext>
                </a:extLst>
              </a:tr>
              <a:tr h="330061">
                <a:tc>
                  <a:txBody>
                    <a:bodyPr/>
                    <a:lstStyle/>
                    <a:p>
                      <a:pPr>
                        <a:lnSpc>
                          <a:spcPct val="107000"/>
                        </a:lnSpc>
                        <a:spcAft>
                          <a:spcPts val="800"/>
                        </a:spcAft>
                      </a:pPr>
                      <a:r>
                        <a:rPr lang="en-IN" sz="1600">
                          <a:effectLst/>
                        </a:rPr>
                        <a:t> </a:t>
                      </a:r>
                      <a:endParaRPr lang="en-IN" sz="1500">
                        <a:effectLst/>
                        <a:latin typeface="Calibri" panose="020F0502020204030204" pitchFamily="34" charset="0"/>
                        <a:ea typeface="Calibri" panose="020F0502020204030204" pitchFamily="34" charset="0"/>
                        <a:cs typeface="Mangal" panose="02040503050203030202" pitchFamily="18" charset="0"/>
                      </a:endParaRPr>
                    </a:p>
                  </a:txBody>
                  <a:tcPr marL="13018" marR="13018" marT="13018" marB="13018" anchor="ctr"/>
                </a:tc>
                <a:extLst>
                  <a:ext uri="{0D108BD9-81ED-4DB2-BD59-A6C34878D82A}">
                    <a16:rowId xmlns:a16="http://schemas.microsoft.com/office/drawing/2014/main" val="2731078592"/>
                  </a:ext>
                </a:extLst>
              </a:tr>
              <a:tr h="865031">
                <a:tc>
                  <a:txBody>
                    <a:bodyPr/>
                    <a:lstStyle/>
                    <a:p>
                      <a:pPr>
                        <a:lnSpc>
                          <a:spcPct val="107000"/>
                        </a:lnSpc>
                        <a:spcAft>
                          <a:spcPts val="800"/>
                        </a:spcAft>
                      </a:pPr>
                      <a:r>
                        <a:rPr lang="en-IN" sz="1600">
                          <a:effectLst/>
                        </a:rPr>
                        <a:t>Tripathi S, Srivastava A, Memon P, Nair TS, Bhamare P, Singh D, et al. Quality of maternity care provided by private sector healthcare facilities in three states of India: a situational analysis. BMC Health Serv Res. 2019;19(1):971.</a:t>
                      </a:r>
                      <a:endParaRPr lang="en-IN" sz="1500">
                        <a:effectLst/>
                        <a:latin typeface="Calibri" panose="020F0502020204030204" pitchFamily="34" charset="0"/>
                        <a:ea typeface="Calibri" panose="020F0502020204030204" pitchFamily="34" charset="0"/>
                        <a:cs typeface="Mangal" panose="02040503050203030202" pitchFamily="18" charset="0"/>
                      </a:endParaRPr>
                    </a:p>
                  </a:txBody>
                  <a:tcPr marL="13018" marR="13018" marT="13018" marB="13018"/>
                </a:tc>
                <a:extLst>
                  <a:ext uri="{0D108BD9-81ED-4DB2-BD59-A6C34878D82A}">
                    <a16:rowId xmlns:a16="http://schemas.microsoft.com/office/drawing/2014/main" val="3935365364"/>
                  </a:ext>
                </a:extLst>
              </a:tr>
              <a:tr h="330061">
                <a:tc>
                  <a:txBody>
                    <a:bodyPr/>
                    <a:lstStyle/>
                    <a:p>
                      <a:pPr>
                        <a:lnSpc>
                          <a:spcPct val="107000"/>
                        </a:lnSpc>
                        <a:spcAft>
                          <a:spcPts val="800"/>
                        </a:spcAft>
                      </a:pPr>
                      <a:r>
                        <a:rPr lang="en-IN" sz="1600">
                          <a:effectLst/>
                        </a:rPr>
                        <a:t> </a:t>
                      </a:r>
                      <a:endParaRPr lang="en-IN" sz="1500">
                        <a:effectLst/>
                        <a:latin typeface="Calibri" panose="020F0502020204030204" pitchFamily="34" charset="0"/>
                        <a:ea typeface="Calibri" panose="020F0502020204030204" pitchFamily="34" charset="0"/>
                        <a:cs typeface="Mangal" panose="02040503050203030202" pitchFamily="18" charset="0"/>
                      </a:endParaRPr>
                    </a:p>
                  </a:txBody>
                  <a:tcPr marL="13018" marR="13018" marT="13018" marB="13018" anchor="ctr"/>
                </a:tc>
                <a:extLst>
                  <a:ext uri="{0D108BD9-81ED-4DB2-BD59-A6C34878D82A}">
                    <a16:rowId xmlns:a16="http://schemas.microsoft.com/office/drawing/2014/main" val="3954558281"/>
                  </a:ext>
                </a:extLst>
              </a:tr>
              <a:tr h="1132516">
                <a:tc>
                  <a:txBody>
                    <a:bodyPr/>
                    <a:lstStyle/>
                    <a:p>
                      <a:pPr>
                        <a:lnSpc>
                          <a:spcPct val="107000"/>
                        </a:lnSpc>
                        <a:spcAft>
                          <a:spcPts val="800"/>
                        </a:spcAft>
                      </a:pPr>
                      <a:r>
                        <a:rPr lang="en-IN" sz="1600">
                          <a:effectLst/>
                        </a:rPr>
                        <a:t>Sarin E, Kole SK, Patel R, Sooden A, Kharwal S, Singh R, et al. Evaluation of a quality improvement intervention for obstetric and neonatal care in selected public health facilities across six states of India. BMC Pregnancy Childbirth [Internet]. 2017;17(1). Available from: http://dx.doi.org/10.1186/s12884-017-1318-4</a:t>
                      </a:r>
                      <a:endParaRPr lang="en-IN" sz="1500">
                        <a:effectLst/>
                        <a:latin typeface="Calibri" panose="020F0502020204030204" pitchFamily="34" charset="0"/>
                        <a:ea typeface="Calibri" panose="020F0502020204030204" pitchFamily="34" charset="0"/>
                        <a:cs typeface="Mangal" panose="02040503050203030202" pitchFamily="18" charset="0"/>
                      </a:endParaRPr>
                    </a:p>
                  </a:txBody>
                  <a:tcPr marL="13018" marR="13018" marT="13018" marB="13018"/>
                </a:tc>
                <a:extLst>
                  <a:ext uri="{0D108BD9-81ED-4DB2-BD59-A6C34878D82A}">
                    <a16:rowId xmlns:a16="http://schemas.microsoft.com/office/drawing/2014/main" val="2665600726"/>
                  </a:ext>
                </a:extLst>
              </a:tr>
              <a:tr h="330061">
                <a:tc>
                  <a:txBody>
                    <a:bodyPr/>
                    <a:lstStyle/>
                    <a:p>
                      <a:pPr>
                        <a:lnSpc>
                          <a:spcPct val="107000"/>
                        </a:lnSpc>
                        <a:spcAft>
                          <a:spcPts val="800"/>
                        </a:spcAft>
                      </a:pPr>
                      <a:r>
                        <a:rPr lang="en-IN" sz="1600">
                          <a:effectLst/>
                        </a:rPr>
                        <a:t> </a:t>
                      </a:r>
                      <a:endParaRPr lang="en-IN" sz="1500">
                        <a:effectLst/>
                        <a:latin typeface="Calibri" panose="020F0502020204030204" pitchFamily="34" charset="0"/>
                        <a:ea typeface="Calibri" panose="020F0502020204030204" pitchFamily="34" charset="0"/>
                        <a:cs typeface="Mangal" panose="02040503050203030202" pitchFamily="18" charset="0"/>
                      </a:endParaRPr>
                    </a:p>
                  </a:txBody>
                  <a:tcPr marL="13018" marR="13018" marT="13018" marB="13018" anchor="ctr"/>
                </a:tc>
                <a:extLst>
                  <a:ext uri="{0D108BD9-81ED-4DB2-BD59-A6C34878D82A}">
                    <a16:rowId xmlns:a16="http://schemas.microsoft.com/office/drawing/2014/main" val="185208779"/>
                  </a:ext>
                </a:extLst>
              </a:tr>
              <a:tr h="597546">
                <a:tc>
                  <a:txBody>
                    <a:bodyPr/>
                    <a:lstStyle/>
                    <a:p>
                      <a:pPr>
                        <a:lnSpc>
                          <a:spcPct val="107000"/>
                        </a:lnSpc>
                        <a:spcAft>
                          <a:spcPts val="800"/>
                        </a:spcAft>
                      </a:pPr>
                      <a:r>
                        <a:rPr lang="en-IN" sz="1600" dirty="0">
                          <a:effectLst/>
                        </a:rPr>
                        <a:t>Austin A, </a:t>
                      </a:r>
                      <a:r>
                        <a:rPr lang="en-IN" sz="1600" dirty="0" err="1">
                          <a:effectLst/>
                        </a:rPr>
                        <a:t>Langer</a:t>
                      </a:r>
                      <a:r>
                        <a:rPr lang="en-IN" sz="1600" dirty="0">
                          <a:effectLst/>
                        </a:rPr>
                        <a:t> A, Salam RA, Lassi ZS, Das JK, </a:t>
                      </a:r>
                      <a:r>
                        <a:rPr lang="en-IN" sz="1600" dirty="0" err="1">
                          <a:effectLst/>
                        </a:rPr>
                        <a:t>Bhutta</a:t>
                      </a:r>
                      <a:r>
                        <a:rPr lang="en-IN" sz="1600" dirty="0">
                          <a:effectLst/>
                        </a:rPr>
                        <a:t> ZA. Approaches to improve the quality of maternal and newborn health care: an overview of the evidence. </a:t>
                      </a:r>
                      <a:r>
                        <a:rPr lang="en-IN" sz="1600" dirty="0" err="1">
                          <a:effectLst/>
                        </a:rPr>
                        <a:t>Reprod</a:t>
                      </a:r>
                      <a:r>
                        <a:rPr lang="en-IN" sz="1600" dirty="0">
                          <a:effectLst/>
                        </a:rPr>
                        <a:t> Health. 2014;11 </a:t>
                      </a:r>
                      <a:r>
                        <a:rPr lang="en-IN" sz="1600" dirty="0" err="1">
                          <a:effectLst/>
                        </a:rPr>
                        <a:t>Suppl</a:t>
                      </a:r>
                      <a:r>
                        <a:rPr lang="en-IN" sz="1600" dirty="0">
                          <a:effectLst/>
                        </a:rPr>
                        <a:t> 2(S2):S1.</a:t>
                      </a:r>
                      <a:endParaRPr lang="en-IN" sz="1500" dirty="0">
                        <a:effectLst/>
                        <a:latin typeface="Calibri" panose="020F0502020204030204" pitchFamily="34" charset="0"/>
                        <a:ea typeface="Calibri" panose="020F0502020204030204" pitchFamily="34" charset="0"/>
                        <a:cs typeface="Mangal" panose="02040503050203030202" pitchFamily="18" charset="0"/>
                      </a:endParaRPr>
                    </a:p>
                  </a:txBody>
                  <a:tcPr marL="13018" marR="13018" marT="13018" marB="13018"/>
                </a:tc>
                <a:extLst>
                  <a:ext uri="{0D108BD9-81ED-4DB2-BD59-A6C34878D82A}">
                    <a16:rowId xmlns:a16="http://schemas.microsoft.com/office/drawing/2014/main" val="951950339"/>
                  </a:ext>
                </a:extLst>
              </a:tr>
            </a:tbl>
          </a:graphicData>
        </a:graphic>
      </p:graphicFrame>
      <p:graphicFrame>
        <p:nvGraphicFramePr>
          <p:cNvPr id="9" name="Table 8">
            <a:extLst>
              <a:ext uri="{FF2B5EF4-FFF2-40B4-BE49-F238E27FC236}">
                <a16:creationId xmlns:a16="http://schemas.microsoft.com/office/drawing/2014/main" id="{D5ED1355-0A50-88F5-1A6B-A866DC15102E}"/>
              </a:ext>
            </a:extLst>
          </p:cNvPr>
          <p:cNvGraphicFramePr/>
          <p:nvPr>
            <p:extLst>
              <p:ext uri="{D42A27DB-BD31-4B8C-83A1-F6EECF244321}">
                <p14:modId xmlns:p14="http://schemas.microsoft.com/office/powerpoint/2010/main" val="3256226307"/>
              </p:ext>
            </p:extLst>
          </p:nvPr>
        </p:nvGraphicFramePr>
        <p:xfrm>
          <a:off x="5458190" y="1429434"/>
          <a:ext cx="4114435" cy="1221945"/>
        </p:xfrm>
        <a:graphic>
          <a:graphicData uri="http://schemas.openxmlformats.org/drawingml/2006/table">
            <a:tbl>
              <a:tblPr firstRow="1" firstCol="1" bandRow="1">
                <a:tableStyleId>{5C22544A-7EE6-4342-B048-85BDC9FD1C3A}</a:tableStyleId>
              </a:tblPr>
              <a:tblGrid>
                <a:gridCol w="1106002">
                  <a:extLst>
                    <a:ext uri="{9D8B030D-6E8A-4147-A177-3AD203B41FA5}">
                      <a16:colId xmlns:a16="http://schemas.microsoft.com/office/drawing/2014/main" val="634525967"/>
                    </a:ext>
                  </a:extLst>
                </a:gridCol>
                <a:gridCol w="3008433">
                  <a:extLst>
                    <a:ext uri="{9D8B030D-6E8A-4147-A177-3AD203B41FA5}">
                      <a16:colId xmlns:a16="http://schemas.microsoft.com/office/drawing/2014/main" val="3996021136"/>
                    </a:ext>
                  </a:extLst>
                </a:gridCol>
              </a:tblGrid>
              <a:tr h="1221945">
                <a:tc>
                  <a:txBody>
                    <a:bodyPr/>
                    <a:lstStyle/>
                    <a:p>
                      <a:pPr>
                        <a:lnSpc>
                          <a:spcPct val="107000"/>
                        </a:lnSpc>
                        <a:spcAft>
                          <a:spcPts val="800"/>
                        </a:spcAft>
                      </a:pPr>
                      <a:r>
                        <a:rPr lang="en-IN" sz="1200">
                          <a:effectLst/>
                        </a:rPr>
                        <a:t>7</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9525" marR="9525" marT="9525" marB="9525"/>
                </a:tc>
                <a:tc>
                  <a:txBody>
                    <a:bodyPr/>
                    <a:lstStyle/>
                    <a:p>
                      <a:pPr>
                        <a:lnSpc>
                          <a:spcPct val="107000"/>
                        </a:lnSpc>
                        <a:spcAft>
                          <a:spcPts val="800"/>
                        </a:spcAft>
                      </a:pPr>
                      <a:r>
                        <a:rPr lang="en-IN" sz="1200" dirty="0">
                          <a:effectLst/>
                        </a:rPr>
                        <a:t>Ghosh A, Ghosh R. Maternal health care in India: A reflection of 10 years of National Health Mission on the Indian maternal health scenario. Sex </a:t>
                      </a:r>
                      <a:r>
                        <a:rPr lang="en-IN" sz="1200" dirty="0" err="1">
                          <a:effectLst/>
                        </a:rPr>
                        <a:t>Reprod</a:t>
                      </a:r>
                      <a:r>
                        <a:rPr lang="en-IN" sz="1200" dirty="0">
                          <a:effectLst/>
                        </a:rPr>
                        <a:t> </a:t>
                      </a:r>
                      <a:r>
                        <a:rPr lang="en-IN" sz="1200" dirty="0" err="1">
                          <a:effectLst/>
                        </a:rPr>
                        <a:t>Healthc</a:t>
                      </a:r>
                      <a:r>
                        <a:rPr lang="en-IN" sz="1200" dirty="0">
                          <a:effectLst/>
                        </a:rPr>
                        <a:t>. 2020;25(100530):100530.</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9525" marR="9525" marT="9525" marB="9525"/>
                </a:tc>
                <a:extLst>
                  <a:ext uri="{0D108BD9-81ED-4DB2-BD59-A6C34878D82A}">
                    <a16:rowId xmlns:a16="http://schemas.microsoft.com/office/drawing/2014/main" val="939501058"/>
                  </a:ext>
                </a:extLst>
              </a:tr>
            </a:tbl>
          </a:graphicData>
        </a:graphic>
      </p:graphicFrame>
      <p:graphicFrame>
        <p:nvGraphicFramePr>
          <p:cNvPr id="11" name="Table 10">
            <a:extLst>
              <a:ext uri="{FF2B5EF4-FFF2-40B4-BE49-F238E27FC236}">
                <a16:creationId xmlns:a16="http://schemas.microsoft.com/office/drawing/2014/main" id="{AF31C6F6-1E07-A239-4483-ADF0097FA811}"/>
              </a:ext>
            </a:extLst>
          </p:cNvPr>
          <p:cNvGraphicFramePr/>
          <p:nvPr>
            <p:extLst>
              <p:ext uri="{D42A27DB-BD31-4B8C-83A1-F6EECF244321}">
                <p14:modId xmlns:p14="http://schemas.microsoft.com/office/powerpoint/2010/main" val="3078472490"/>
              </p:ext>
            </p:extLst>
          </p:nvPr>
        </p:nvGraphicFramePr>
        <p:xfrm>
          <a:off x="5458190" y="2206626"/>
          <a:ext cx="4114435" cy="738314"/>
        </p:xfrm>
        <a:graphic>
          <a:graphicData uri="http://schemas.openxmlformats.org/drawingml/2006/table">
            <a:tbl>
              <a:tblPr firstRow="1" firstCol="1" bandRow="1">
                <a:tableStyleId>{5C22544A-7EE6-4342-B048-85BDC9FD1C3A}</a:tableStyleId>
              </a:tblPr>
              <a:tblGrid>
                <a:gridCol w="1106002">
                  <a:extLst>
                    <a:ext uri="{9D8B030D-6E8A-4147-A177-3AD203B41FA5}">
                      <a16:colId xmlns:a16="http://schemas.microsoft.com/office/drawing/2014/main" val="3270797067"/>
                    </a:ext>
                  </a:extLst>
                </a:gridCol>
                <a:gridCol w="3008433">
                  <a:extLst>
                    <a:ext uri="{9D8B030D-6E8A-4147-A177-3AD203B41FA5}">
                      <a16:colId xmlns:a16="http://schemas.microsoft.com/office/drawing/2014/main" val="1313230339"/>
                    </a:ext>
                  </a:extLst>
                </a:gridCol>
              </a:tblGrid>
              <a:tr h="738314">
                <a:tc>
                  <a:txBody>
                    <a:bodyPr/>
                    <a:lstStyle/>
                    <a:p>
                      <a:pPr>
                        <a:lnSpc>
                          <a:spcPct val="107000"/>
                        </a:lnSpc>
                        <a:spcAft>
                          <a:spcPts val="800"/>
                        </a:spcAft>
                      </a:pPr>
                      <a:r>
                        <a:rPr lang="en-IN" sz="1200" dirty="0">
                          <a:effectLst/>
                        </a:rPr>
                        <a:t>12.</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9525" marR="9525" marT="9525" marB="9525"/>
                </a:tc>
                <a:tc>
                  <a:txBody>
                    <a:bodyPr/>
                    <a:lstStyle/>
                    <a:p>
                      <a:pPr>
                        <a:lnSpc>
                          <a:spcPct val="107000"/>
                        </a:lnSpc>
                        <a:spcAft>
                          <a:spcPts val="800"/>
                        </a:spcAft>
                      </a:pPr>
                      <a:r>
                        <a:rPr lang="en-IN" sz="1200" dirty="0" err="1">
                          <a:effectLst/>
                        </a:rPr>
                        <a:t>Arokiasamy</a:t>
                      </a:r>
                      <a:r>
                        <a:rPr lang="en-IN" sz="1200" dirty="0">
                          <a:effectLst/>
                        </a:rPr>
                        <a:t> P, Pradhan J. Maternal health care in India: access and demand determinants. Prim Health Care Res Dev. 2013;14(4):373–93.</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9525" marR="9525" marT="9525" marB="9525"/>
                </a:tc>
                <a:extLst>
                  <a:ext uri="{0D108BD9-81ED-4DB2-BD59-A6C34878D82A}">
                    <a16:rowId xmlns:a16="http://schemas.microsoft.com/office/drawing/2014/main" val="1234802629"/>
                  </a:ext>
                </a:extLst>
              </a:tr>
            </a:tbl>
          </a:graphicData>
        </a:graphic>
      </p:graphicFrame>
    </p:spTree>
    <p:extLst>
      <p:ext uri="{BB962C8B-B14F-4D97-AF65-F5344CB8AC3E}">
        <p14:creationId xmlns:p14="http://schemas.microsoft.com/office/powerpoint/2010/main" val="41810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p:txBody>
          <a:bodyPr/>
          <a:lstStyle/>
          <a:p>
            <a:r>
              <a:rPr lang="en-IN" dirty="0"/>
              <a:t>Thank You</a:t>
            </a:r>
          </a:p>
        </p:txBody>
      </p:sp>
      <p:sp>
        <p:nvSpPr>
          <p:cNvPr id="3" name="Subtitle 2">
            <a:extLst>
              <a:ext uri="{FF2B5EF4-FFF2-40B4-BE49-F238E27FC236}">
                <a16:creationId xmlns:a16="http://schemas.microsoft.com/office/drawing/2014/main" id="{14362A6F-B772-4C22-FFAA-7F43C56C049B}"/>
              </a:ext>
            </a:extLst>
          </p:cNvPr>
          <p:cNvSpPr>
            <a:spLocks noGrp="1"/>
          </p:cNvSpPr>
          <p:nvPr>
            <p:ph type="subTitle" idx="1"/>
          </p:nvPr>
        </p:nvSpPr>
        <p:spPr/>
        <p:txBody>
          <a:bodyPr/>
          <a:lstStyle/>
          <a:p>
            <a:r>
              <a:rPr lang="en-IN" dirty="0"/>
              <a:t>Any Questions</a:t>
            </a:r>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t>16</a:t>
            </a:fld>
            <a:endParaRPr lang="en-IN"/>
          </a:p>
        </p:txBody>
      </p:sp>
      <p:pic>
        <p:nvPicPr>
          <p:cNvPr id="6" name="Picture 5">
            <a:extLst>
              <a:ext uri="{FF2B5EF4-FFF2-40B4-BE49-F238E27FC236}">
                <a16:creationId xmlns:a16="http://schemas.microsoft.com/office/drawing/2014/main"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675246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9A24-5D33-22D2-A375-550512B6729A}"/>
              </a:ext>
            </a:extLst>
          </p:cNvPr>
          <p:cNvSpPr>
            <a:spLocks noGrp="1"/>
          </p:cNvSpPr>
          <p:nvPr>
            <p:ph type="title"/>
          </p:nvPr>
        </p:nvSpPr>
        <p:spPr>
          <a:xfrm>
            <a:off x="1177247" y="1001534"/>
            <a:ext cx="10515600" cy="1325563"/>
          </a:xfrm>
          <a:solidFill>
            <a:srgbClr val="FFFF00"/>
          </a:solidFill>
        </p:spPr>
        <p:txBody>
          <a:bodyPr/>
          <a:lstStyle/>
          <a:p>
            <a:pPr algn="ctr"/>
            <a:r>
              <a:rPr lang="en-IN" b="1" dirty="0">
                <a:highlight>
                  <a:srgbClr val="FFFF00"/>
                </a:highlight>
              </a:rPr>
              <a:t>Suggestions to the Organization where the Study was Conducted </a:t>
            </a:r>
          </a:p>
        </p:txBody>
      </p:sp>
      <p:sp>
        <p:nvSpPr>
          <p:cNvPr id="4" name="Footer Placeholder 3">
            <a:extLst>
              <a:ext uri="{FF2B5EF4-FFF2-40B4-BE49-F238E27FC236}">
                <a16:creationId xmlns:a16="http://schemas.microsoft.com/office/drawing/2014/main" id="{DDD9F342-FADC-6100-0362-BEA904E0F6E2}"/>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8995D74E-6398-A78F-6AAE-7F984A6270FE}"/>
              </a:ext>
            </a:extLst>
          </p:cNvPr>
          <p:cNvSpPr>
            <a:spLocks noGrp="1"/>
          </p:cNvSpPr>
          <p:nvPr>
            <p:ph type="sldNum" sz="quarter" idx="12"/>
          </p:nvPr>
        </p:nvSpPr>
        <p:spPr/>
        <p:txBody>
          <a:bodyPr/>
          <a:lstStyle/>
          <a:p>
            <a:fld id="{26AD20E6-394B-4DF0-96A5-9647FF39C943}" type="slidenum">
              <a:rPr lang="en-IN" smtClean="0"/>
              <a:t>17</a:t>
            </a:fld>
            <a:endParaRPr lang="en-IN"/>
          </a:p>
        </p:txBody>
      </p:sp>
      <p:pic>
        <p:nvPicPr>
          <p:cNvPr id="6" name="Picture 5">
            <a:extLst>
              <a:ext uri="{FF2B5EF4-FFF2-40B4-BE49-F238E27FC236}">
                <a16:creationId xmlns:a16="http://schemas.microsoft.com/office/drawing/2014/main" id="{B482642F-792C-BF57-5B55-1F840240F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01" y="62705"/>
            <a:ext cx="1368956" cy="851695"/>
          </a:xfrm>
          <a:prstGeom prst="rect">
            <a:avLst/>
          </a:prstGeom>
        </p:spPr>
      </p:pic>
      <p:sp>
        <p:nvSpPr>
          <p:cNvPr id="7" name="Rectangle: Diagonal Corners Rounded 6">
            <a:extLst>
              <a:ext uri="{FF2B5EF4-FFF2-40B4-BE49-F238E27FC236}">
                <a16:creationId xmlns:a16="http://schemas.microsoft.com/office/drawing/2014/main" id="{BD2A6B69-85E8-5050-D534-0B6694F35FF9}"/>
              </a:ext>
            </a:extLst>
          </p:cNvPr>
          <p:cNvSpPr/>
          <p:nvPr/>
        </p:nvSpPr>
        <p:spPr>
          <a:xfrm>
            <a:off x="1684962" y="2599362"/>
            <a:ext cx="9154274" cy="3051425"/>
          </a:xfrm>
          <a:prstGeom prst="round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7707B267-C066-CBE0-22BA-D80B0C9006C3}"/>
              </a:ext>
            </a:extLst>
          </p:cNvPr>
          <p:cNvSpPr/>
          <p:nvPr/>
        </p:nvSpPr>
        <p:spPr>
          <a:xfrm>
            <a:off x="2558265" y="3143892"/>
            <a:ext cx="7397393" cy="186989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IN"/>
              <a:t>Employees should be incentivise and more motivation should be provided in terms of their performance.</a:t>
            </a:r>
          </a:p>
          <a:p>
            <a:pPr marL="285750" indent="-285750">
              <a:buFont typeface="Arial" panose="020B0604020202020204" pitchFamily="34" charset="0"/>
              <a:buChar char="•"/>
            </a:pPr>
            <a:r>
              <a:rPr lang="en-IN"/>
              <a:t>Some more projects needs to be implemented within the organisation.</a:t>
            </a:r>
            <a:endParaRPr lang="en-IN" dirty="0"/>
          </a:p>
        </p:txBody>
      </p:sp>
    </p:spTree>
    <p:extLst>
      <p:ext uri="{BB962C8B-B14F-4D97-AF65-F5344CB8AC3E}">
        <p14:creationId xmlns:p14="http://schemas.microsoft.com/office/powerpoint/2010/main" val="1994112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5F9E-1BAE-6110-D682-2A208FC902EE}"/>
              </a:ext>
            </a:extLst>
          </p:cNvPr>
          <p:cNvSpPr>
            <a:spLocks noGrp="1"/>
          </p:cNvSpPr>
          <p:nvPr>
            <p:ph type="title"/>
          </p:nvPr>
        </p:nvSpPr>
        <p:spPr>
          <a:xfrm>
            <a:off x="3164440" y="365126"/>
            <a:ext cx="6082302" cy="1083530"/>
          </a:xfrm>
          <a:solidFill>
            <a:srgbClr val="FFFF00"/>
          </a:solidFill>
        </p:spPr>
        <p:txBody>
          <a:bodyPr/>
          <a:lstStyle/>
          <a:p>
            <a:pPr algn="ctr"/>
            <a:r>
              <a:rPr lang="en-IN" b="1" dirty="0"/>
              <a:t>Dissertation Experiences</a:t>
            </a:r>
          </a:p>
        </p:txBody>
      </p:sp>
      <p:sp>
        <p:nvSpPr>
          <p:cNvPr id="3" name="Text Placeholder 2">
            <a:extLst>
              <a:ext uri="{FF2B5EF4-FFF2-40B4-BE49-F238E27FC236}">
                <a16:creationId xmlns:a16="http://schemas.microsoft.com/office/drawing/2014/main" id="{1A343B33-0785-BB70-4B48-ACB56F0A2115}"/>
              </a:ext>
            </a:extLst>
          </p:cNvPr>
          <p:cNvSpPr>
            <a:spLocks noGrp="1"/>
          </p:cNvSpPr>
          <p:nvPr>
            <p:ph type="body" idx="1"/>
          </p:nvPr>
        </p:nvSpPr>
        <p:spPr>
          <a:xfrm>
            <a:off x="675401" y="1269207"/>
            <a:ext cx="5157787" cy="823912"/>
          </a:xfrm>
        </p:spPr>
        <p:txBody>
          <a:bodyPr/>
          <a:lstStyle/>
          <a:p>
            <a:pPr algn="ctr"/>
            <a:endParaRPr lang="en-IN" dirty="0"/>
          </a:p>
        </p:txBody>
      </p:sp>
      <p:sp>
        <p:nvSpPr>
          <p:cNvPr id="5" name="Text Placeholder 4">
            <a:extLst>
              <a:ext uri="{FF2B5EF4-FFF2-40B4-BE49-F238E27FC236}">
                <a16:creationId xmlns:a16="http://schemas.microsoft.com/office/drawing/2014/main" id="{58C1A877-582B-AFBD-F61A-6CF91B9C8E8D}"/>
              </a:ext>
            </a:extLst>
          </p:cNvPr>
          <p:cNvSpPr>
            <a:spLocks noGrp="1"/>
          </p:cNvSpPr>
          <p:nvPr>
            <p:ph type="body" sz="quarter" idx="3"/>
          </p:nvPr>
        </p:nvSpPr>
        <p:spPr>
          <a:xfrm>
            <a:off x="6169024" y="1292772"/>
            <a:ext cx="5183188" cy="823912"/>
          </a:xfrm>
        </p:spPr>
        <p:txBody>
          <a:bodyPr/>
          <a:lstStyle/>
          <a:p>
            <a:pPr algn="ctr"/>
            <a:endParaRPr lang="en-IN" dirty="0"/>
          </a:p>
        </p:txBody>
      </p:sp>
      <p:sp>
        <p:nvSpPr>
          <p:cNvPr id="7" name="Slide Number Placeholder 6">
            <a:extLst>
              <a:ext uri="{FF2B5EF4-FFF2-40B4-BE49-F238E27FC236}">
                <a16:creationId xmlns:a16="http://schemas.microsoft.com/office/drawing/2014/main" id="{24929AB7-CA6F-0C11-C641-1E492E7E533C}"/>
              </a:ext>
            </a:extLst>
          </p:cNvPr>
          <p:cNvSpPr>
            <a:spLocks noGrp="1"/>
          </p:cNvSpPr>
          <p:nvPr>
            <p:ph type="sldNum" sz="quarter" idx="12"/>
          </p:nvPr>
        </p:nvSpPr>
        <p:spPr/>
        <p:txBody>
          <a:bodyPr/>
          <a:lstStyle/>
          <a:p>
            <a:fld id="{26AD20E6-394B-4DF0-96A5-9647FF39C943}" type="slidenum">
              <a:rPr lang="en-IN" smtClean="0"/>
              <a:t>18</a:t>
            </a:fld>
            <a:endParaRPr lang="en-IN"/>
          </a:p>
        </p:txBody>
      </p:sp>
      <p:pic>
        <p:nvPicPr>
          <p:cNvPr id="9" name="Picture 8">
            <a:extLst>
              <a:ext uri="{FF2B5EF4-FFF2-40B4-BE49-F238E27FC236}">
                <a16:creationId xmlns:a16="http://schemas.microsoft.com/office/drawing/2014/main" id="{E103A6DE-6241-B758-5FA2-2B271CB3C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8" name="Rectangle: Rounded Corners 7">
            <a:extLst>
              <a:ext uri="{FF2B5EF4-FFF2-40B4-BE49-F238E27FC236}">
                <a16:creationId xmlns:a16="http://schemas.microsoft.com/office/drawing/2014/main" id="{65DE3BC8-5306-F021-A6B8-8954CB82BDEF}"/>
              </a:ext>
            </a:extLst>
          </p:cNvPr>
          <p:cNvSpPr/>
          <p:nvPr/>
        </p:nvSpPr>
        <p:spPr>
          <a:xfrm>
            <a:off x="675401" y="2160498"/>
            <a:ext cx="5157787" cy="4216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285750" indent="-285750">
              <a:buFont typeface="Wingdings" panose="05000000000000000000" pitchFamily="2" charset="2"/>
              <a:buChar char="Ø"/>
            </a:pPr>
            <a:r>
              <a:rPr lang="en-IN" dirty="0"/>
              <a:t>Communication and interpersonal skills</a:t>
            </a:r>
          </a:p>
          <a:p>
            <a:pPr marL="285750" indent="-285750">
              <a:buFont typeface="Wingdings" panose="05000000000000000000" pitchFamily="2" charset="2"/>
              <a:buChar char="Ø"/>
            </a:pPr>
            <a:r>
              <a:rPr lang="en-IN" dirty="0"/>
              <a:t>Relationship building </a:t>
            </a:r>
          </a:p>
          <a:p>
            <a:pPr marL="285750" indent="-285750">
              <a:buFont typeface="Wingdings" panose="05000000000000000000" pitchFamily="2" charset="2"/>
              <a:buChar char="Ø"/>
            </a:pPr>
            <a:r>
              <a:rPr lang="en-IN" dirty="0"/>
              <a:t>Critical thinking and problem solving skills </a:t>
            </a:r>
          </a:p>
          <a:p>
            <a:pPr marL="285750" indent="-285750">
              <a:buFont typeface="Wingdings" panose="05000000000000000000" pitchFamily="2" charset="2"/>
              <a:buChar char="Ø"/>
            </a:pPr>
            <a:r>
              <a:rPr lang="en-IN" dirty="0"/>
              <a:t>Data collection and analytical skills</a:t>
            </a:r>
          </a:p>
          <a:p>
            <a:pPr marL="285750" indent="-285750">
              <a:buFont typeface="Wingdings" panose="05000000000000000000" pitchFamily="2" charset="2"/>
              <a:buChar char="Ø"/>
            </a:pPr>
            <a:r>
              <a:rPr lang="en-IN" dirty="0"/>
              <a:t>Strategic thinking to expand revenue of the organisation</a:t>
            </a:r>
          </a:p>
          <a:p>
            <a:pPr marL="285750" indent="-285750">
              <a:buFont typeface="Wingdings" panose="05000000000000000000" pitchFamily="2" charset="2"/>
              <a:buChar char="Ø"/>
            </a:pPr>
            <a:r>
              <a:rPr lang="en-IN" dirty="0"/>
              <a:t>Team building skills</a:t>
            </a:r>
          </a:p>
          <a:p>
            <a:pPr marL="285750" indent="-285750">
              <a:buFont typeface="Wingdings" panose="05000000000000000000" pitchFamily="2" charset="2"/>
              <a:buChar char="Ø"/>
            </a:pPr>
            <a:r>
              <a:rPr lang="en-IN" dirty="0"/>
              <a:t>ROI and data analytical skills</a:t>
            </a:r>
          </a:p>
          <a:p>
            <a:pPr marL="285750" indent="-285750">
              <a:buFont typeface="Wingdings" panose="05000000000000000000" pitchFamily="2" charset="2"/>
              <a:buChar char="Ø"/>
            </a:pPr>
            <a:r>
              <a:rPr lang="en-IN" dirty="0"/>
              <a:t>Project management skills </a:t>
            </a:r>
          </a:p>
          <a:p>
            <a:pPr marL="285750" indent="-285750">
              <a:buFont typeface="Wingdings" panose="05000000000000000000" pitchFamily="2" charset="2"/>
              <a:buChar char="Ø"/>
            </a:pPr>
            <a:r>
              <a:rPr lang="en-IN" dirty="0"/>
              <a:t>Negotiation skills</a:t>
            </a:r>
          </a:p>
          <a:p>
            <a:pPr marL="285750" indent="-285750">
              <a:buFont typeface="Wingdings" panose="05000000000000000000" pitchFamily="2" charset="2"/>
              <a:buChar char="Ø"/>
            </a:pPr>
            <a:r>
              <a:rPr lang="en-IN" dirty="0"/>
              <a:t>Business review</a:t>
            </a:r>
          </a:p>
        </p:txBody>
      </p:sp>
      <p:sp>
        <p:nvSpPr>
          <p:cNvPr id="10" name="Rectangle: Rounded Corners 9">
            <a:extLst>
              <a:ext uri="{FF2B5EF4-FFF2-40B4-BE49-F238E27FC236}">
                <a16:creationId xmlns:a16="http://schemas.microsoft.com/office/drawing/2014/main" id="{C3F10D28-B6C6-ABFE-0225-E63C0D1EDAE8}"/>
              </a:ext>
            </a:extLst>
          </p:cNvPr>
          <p:cNvSpPr/>
          <p:nvPr/>
        </p:nvSpPr>
        <p:spPr>
          <a:xfrm>
            <a:off x="6358813" y="2093119"/>
            <a:ext cx="5157785" cy="426323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285750" indent="-285750">
              <a:buFont typeface="Wingdings" panose="05000000000000000000" pitchFamily="2" charset="2"/>
              <a:buChar char="Ø"/>
            </a:pPr>
            <a:r>
              <a:rPr lang="en-IN" dirty="0"/>
              <a:t>Due to time constraint and huge frequency of travel and client interaction even after office hours I was not able to put much time on my dissertation. </a:t>
            </a:r>
          </a:p>
          <a:p>
            <a:pPr marL="285750" indent="-285750">
              <a:buFont typeface="Wingdings" panose="05000000000000000000" pitchFamily="2" charset="2"/>
              <a:buChar char="Ø"/>
            </a:pPr>
            <a:r>
              <a:rPr lang="en-IN" dirty="0"/>
              <a:t>Even though I tried my best and put my efforts to complete this research study successfully as this is my core area of interest.</a:t>
            </a:r>
          </a:p>
        </p:txBody>
      </p:sp>
      <p:sp>
        <p:nvSpPr>
          <p:cNvPr id="12" name="Rectangle: Beveled 11">
            <a:extLst>
              <a:ext uri="{FF2B5EF4-FFF2-40B4-BE49-F238E27FC236}">
                <a16:creationId xmlns:a16="http://schemas.microsoft.com/office/drawing/2014/main" id="{B3770492-CB53-6C47-2957-28398FB3A9BF}"/>
              </a:ext>
            </a:extLst>
          </p:cNvPr>
          <p:cNvSpPr/>
          <p:nvPr/>
        </p:nvSpPr>
        <p:spPr>
          <a:xfrm>
            <a:off x="1099335" y="1681163"/>
            <a:ext cx="4561726" cy="479335"/>
          </a:xfrm>
          <a:prstGeom prst="beve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a:t>What did you learn (skill/ topic)?</a:t>
            </a:r>
            <a:endParaRPr lang="en-IN" dirty="0"/>
          </a:p>
        </p:txBody>
      </p:sp>
      <p:sp>
        <p:nvSpPr>
          <p:cNvPr id="13" name="Rectangle: Beveled 12">
            <a:extLst>
              <a:ext uri="{FF2B5EF4-FFF2-40B4-BE49-F238E27FC236}">
                <a16:creationId xmlns:a16="http://schemas.microsoft.com/office/drawing/2014/main" id="{DF5CCF51-ACA2-1CE6-0895-D1FFB31154CE}"/>
              </a:ext>
            </a:extLst>
          </p:cNvPr>
          <p:cNvSpPr/>
          <p:nvPr/>
        </p:nvSpPr>
        <p:spPr>
          <a:xfrm>
            <a:off x="6656842" y="1644169"/>
            <a:ext cx="4561726" cy="479335"/>
          </a:xfrm>
          <a:prstGeom prst="beve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dirty="0"/>
              <a:t>Overall self comments on Dissertation</a:t>
            </a:r>
          </a:p>
        </p:txBody>
      </p:sp>
    </p:spTree>
    <p:extLst>
      <p:ext uri="{BB962C8B-B14F-4D97-AF65-F5344CB8AC3E}">
        <p14:creationId xmlns:p14="http://schemas.microsoft.com/office/powerpoint/2010/main" val="478297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b="1" dirty="0">
                <a:solidFill>
                  <a:srgbClr val="FFFFFF"/>
                </a:solidFill>
              </a:rPr>
              <a:t>My Pictorial Journey </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6">
            <a:extLst>
              <a:ext uri="{FF2B5EF4-FFF2-40B4-BE49-F238E27FC236}">
                <a16:creationId xmlns:a16="http://schemas.microsoft.com/office/drawing/2014/main" id="{CB06D081-B9BF-5DC0-FAE2-080D0ED7FE71}"/>
              </a:ext>
            </a:extLst>
          </p:cNvPr>
          <p:cNvPicPr>
            <a:picLocks noChangeAspect="1"/>
          </p:cNvPicPr>
          <p:nvPr/>
        </p:nvPicPr>
        <p:blipFill rotWithShape="1">
          <a:blip r:embed="rId2">
            <a:extLst>
              <a:ext uri="{28A0092B-C50C-407E-A947-70E740481C1C}">
                <a14:useLocalDpi xmlns:a14="http://schemas.microsoft.com/office/drawing/2010/main" val="0"/>
              </a:ext>
            </a:extLst>
          </a:blip>
          <a:srcRect t="5743" r="-1" b="19482"/>
          <a:stretch/>
        </p:blipFill>
        <p:spPr>
          <a:xfrm>
            <a:off x="1054673" y="2426818"/>
            <a:ext cx="4009705" cy="3997637"/>
          </a:xfrm>
          <a:prstGeom prst="rect">
            <a:avLst/>
          </a:prstGeom>
        </p:spPr>
      </p:pic>
      <p:cxnSp>
        <p:nvCxnSpPr>
          <p:cNvPr id="15" name="Straight Connector 1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6">
            <a:extLst>
              <a:ext uri="{FF2B5EF4-FFF2-40B4-BE49-F238E27FC236}">
                <a16:creationId xmlns:a16="http://schemas.microsoft.com/office/drawing/2014/main" id="{039CB01E-390D-1BBC-5C22-14AEBD2A85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9027" y="2426818"/>
            <a:ext cx="5348009" cy="3997637"/>
          </a:xfrm>
          <a:prstGeom prst="rect">
            <a:avLst/>
          </a:prstGeom>
        </p:spPr>
      </p:pic>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a:xfrm>
            <a:off x="8603343" y="6522430"/>
            <a:ext cx="2743200" cy="347472"/>
          </a:xfrm>
        </p:spPr>
        <p:txBody>
          <a:bodyPr vert="horz" lIns="91440" tIns="45720" rIns="91440" bIns="45720" rtlCol="0" anchor="ctr">
            <a:normAutofit/>
          </a:bodyPr>
          <a:lstStyle/>
          <a:p>
            <a:pPr>
              <a:spcAft>
                <a:spcPts val="600"/>
              </a:spcAft>
              <a:defRPr/>
            </a:pPr>
            <a:fld id="{26AD20E6-394B-4DF0-96A5-9647FF39C943}" type="slidenum">
              <a:rPr lang="en-US">
                <a:solidFill>
                  <a:srgbClr val="898989"/>
                </a:solidFill>
              </a:rPr>
              <a:pPr>
                <a:spcAft>
                  <a:spcPts val="600"/>
                </a:spcAft>
                <a:defRPr/>
              </a:pPr>
              <a:t>19</a:t>
            </a:fld>
            <a:endParaRPr lang="en-US">
              <a:solidFill>
                <a:srgbClr val="898989"/>
              </a:solidFill>
            </a:endParaRPr>
          </a:p>
        </p:txBody>
      </p:sp>
    </p:spTree>
    <p:extLst>
      <p:ext uri="{BB962C8B-B14F-4D97-AF65-F5344CB8AC3E}">
        <p14:creationId xmlns:p14="http://schemas.microsoft.com/office/powerpoint/2010/main" val="1061125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A7B543-DD16-00A8-C1EC-FE337C97232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a:solidFill>
                  <a:srgbClr val="FFFFFF"/>
                </a:solidFill>
                <a:latin typeface="+mj-lt"/>
                <a:ea typeface="+mj-ea"/>
                <a:cs typeface="+mj-cs"/>
              </a:rPr>
              <a:t>Screenshot of Approval</a:t>
            </a:r>
          </a:p>
        </p:txBody>
      </p:sp>
      <p:pic>
        <p:nvPicPr>
          <p:cNvPr id="6" name="Picture 6">
            <a:extLst>
              <a:ext uri="{FF2B5EF4-FFF2-40B4-BE49-F238E27FC236}">
                <a16:creationId xmlns:a16="http://schemas.microsoft.com/office/drawing/2014/main" id="{445C3926-0083-6504-6B7F-CDEBB38704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0461" y="643466"/>
            <a:ext cx="4914410" cy="5568739"/>
          </a:xfrm>
          <a:prstGeom prst="rect">
            <a:avLst/>
          </a:prstGeom>
        </p:spPr>
      </p:pic>
      <p:sp>
        <p:nvSpPr>
          <p:cNvPr id="5" name="Slide Number Placeholder 4">
            <a:extLst>
              <a:ext uri="{FF2B5EF4-FFF2-40B4-BE49-F238E27FC236}">
                <a16:creationId xmlns:a16="http://schemas.microsoft.com/office/drawing/2014/main" id="{56EDD3CD-7AAF-DDBA-4AB5-4451EC072935}"/>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26AD20E6-394B-4DF0-96A5-9647FF39C943}" type="slidenum">
              <a:rPr lang="en-US">
                <a:solidFill>
                  <a:schemeClr val="tx1">
                    <a:alpha val="80000"/>
                  </a:schemeClr>
                </a:solidFill>
              </a:rPr>
              <a:pPr>
                <a:spcAft>
                  <a:spcPts val="600"/>
                </a:spcAft>
              </a:pPr>
              <a:t>2</a:t>
            </a:fld>
            <a:endParaRPr lang="en-US">
              <a:solidFill>
                <a:schemeClr val="tx1">
                  <a:alpha val="80000"/>
                </a:schemeClr>
              </a:solidFill>
            </a:endParaRPr>
          </a:p>
        </p:txBody>
      </p:sp>
    </p:spTree>
    <p:extLst>
      <p:ext uri="{BB962C8B-B14F-4D97-AF65-F5344CB8AC3E}">
        <p14:creationId xmlns:p14="http://schemas.microsoft.com/office/powerpoint/2010/main" val="106189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a:xfrm>
            <a:off x="434597" y="2450579"/>
            <a:ext cx="4368602" cy="1956841"/>
          </a:xfrm>
          <a:solidFill>
            <a:schemeClr val="accent2"/>
          </a:solidFill>
          <a:ln>
            <a:solidFill>
              <a:schemeClr val="accent1"/>
            </a:solidFill>
          </a:ln>
        </p:spPr>
        <p:txBody>
          <a:bodyPr vert="horz" lIns="91440" tIns="45720" rIns="91440" bIns="45720" rtlCol="0" anchor="b">
            <a:normAutofit/>
          </a:bodyPr>
          <a:lstStyle/>
          <a:p>
            <a:r>
              <a:rPr lang="en-US" sz="5400" b="1" dirty="0"/>
              <a:t>My Pictorial Journey</a:t>
            </a:r>
          </a:p>
        </p:txBody>
      </p:sp>
      <p:pic>
        <p:nvPicPr>
          <p:cNvPr id="7" name="Picture 7">
            <a:extLst>
              <a:ext uri="{FF2B5EF4-FFF2-40B4-BE49-F238E27FC236}">
                <a16:creationId xmlns:a16="http://schemas.microsoft.com/office/drawing/2014/main" id="{08BA5A26-B73D-B8B3-4DED-5F25ECC49B16}"/>
              </a:ext>
            </a:extLst>
          </p:cNvPr>
          <p:cNvPicPr>
            <a:picLocks noChangeAspect="1"/>
          </p:cNvPicPr>
          <p:nvPr/>
        </p:nvPicPr>
        <p:blipFill rotWithShape="1">
          <a:blip r:embed="rId2">
            <a:extLst>
              <a:ext uri="{28A0092B-C50C-407E-A947-70E740481C1C}">
                <a14:useLocalDpi xmlns:a14="http://schemas.microsoft.com/office/drawing/2010/main" val="0"/>
              </a:ext>
            </a:extLst>
          </a:blip>
          <a:srcRect l="8061" r="16961"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ide Number Placeholder 3">
            <a:extLst>
              <a:ext uri="{FF2B5EF4-FFF2-40B4-BE49-F238E27FC236}">
                <a16:creationId xmlns:a16="http://schemas.microsoft.com/office/drawing/2014/main" id="{F7512292-B42A-7AC1-7086-3818B43D08E8}"/>
              </a:ext>
            </a:extLst>
          </p:cNvPr>
          <p:cNvSpPr>
            <a:spLocks noGrp="1"/>
          </p:cNvSpPr>
          <p:nvPr>
            <p:ph type="sldNum" sz="quarter" idx="12"/>
          </p:nvPr>
        </p:nvSpPr>
        <p:spPr>
          <a:xfrm>
            <a:off x="10439400" y="6356350"/>
            <a:ext cx="914400" cy="365125"/>
          </a:xfrm>
        </p:spPr>
        <p:txBody>
          <a:bodyPr vert="horz" lIns="91440" tIns="45720" rIns="91440" bIns="45720" rtlCol="0">
            <a:normAutofit/>
          </a:bodyPr>
          <a:lstStyle/>
          <a:p>
            <a:pPr>
              <a:spcAft>
                <a:spcPts val="600"/>
              </a:spcAft>
              <a:defRPr/>
            </a:pPr>
            <a:fld id="{26AD20E6-394B-4DF0-96A5-9647FF39C943}" type="slidenum">
              <a:rPr lang="en-US">
                <a:solidFill>
                  <a:srgbClr val="FFFFFF"/>
                </a:solidFill>
                <a:latin typeface="Calibri" panose="020F0502020204030204"/>
              </a:rPr>
              <a:pPr>
                <a:spcAft>
                  <a:spcPts val="600"/>
                </a:spcAft>
                <a:defRPr/>
              </a:pPr>
              <a:t>20</a:t>
            </a:fld>
            <a:endParaRPr lang="en-US">
              <a:solidFill>
                <a:srgbClr val="FFFFFF"/>
              </a:solidFill>
              <a:latin typeface="Calibri" panose="020F0502020204030204"/>
            </a:endParaRPr>
          </a:p>
        </p:txBody>
      </p:sp>
    </p:spTree>
    <p:extLst>
      <p:ext uri="{BB962C8B-B14F-4D97-AF65-F5344CB8AC3E}">
        <p14:creationId xmlns:p14="http://schemas.microsoft.com/office/powerpoint/2010/main" val="522114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3</a:t>
            </a:fld>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9" name="Rectangle 8">
            <a:extLst>
              <a:ext uri="{FF2B5EF4-FFF2-40B4-BE49-F238E27FC236}">
                <a16:creationId xmlns:a16="http://schemas.microsoft.com/office/drawing/2014/main" id="{237C673F-2815-9616-8AA9-88C238B6A607}"/>
              </a:ext>
            </a:extLst>
          </p:cNvPr>
          <p:cNvSpPr/>
          <p:nvPr/>
        </p:nvSpPr>
        <p:spPr>
          <a:xfrm>
            <a:off x="1551397" y="1500027"/>
            <a:ext cx="5332287" cy="87330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0" name="Rectangle: Rounded Corners 9">
            <a:extLst>
              <a:ext uri="{FF2B5EF4-FFF2-40B4-BE49-F238E27FC236}">
                <a16:creationId xmlns:a16="http://schemas.microsoft.com/office/drawing/2014/main" id="{0F5D0FDE-B097-D729-B03D-DCCDA87431B4}"/>
              </a:ext>
            </a:extLst>
          </p:cNvPr>
          <p:cNvSpPr/>
          <p:nvPr/>
        </p:nvSpPr>
        <p:spPr>
          <a:xfrm>
            <a:off x="1731194" y="1598576"/>
            <a:ext cx="4972692" cy="71082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N" dirty="0"/>
              <a:t>PROBLEM STATEMENT</a:t>
            </a:r>
          </a:p>
        </p:txBody>
      </p:sp>
      <p:sp>
        <p:nvSpPr>
          <p:cNvPr id="11" name="Rectangle: Rounded Corners 10">
            <a:extLst>
              <a:ext uri="{FF2B5EF4-FFF2-40B4-BE49-F238E27FC236}">
                <a16:creationId xmlns:a16="http://schemas.microsoft.com/office/drawing/2014/main" id="{CD68F3D1-09FB-28BF-3C71-E471DD4CF06F}"/>
              </a:ext>
            </a:extLst>
          </p:cNvPr>
          <p:cNvSpPr/>
          <p:nvPr/>
        </p:nvSpPr>
        <p:spPr>
          <a:xfrm>
            <a:off x="585627" y="2621682"/>
            <a:ext cx="6935056" cy="37757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IN" dirty="0"/>
              <a:t>World Health Organisation estimated in 2017 that everyday 810 women dies approximately from a preventable cause of pregnancy and child birth</a:t>
            </a:r>
          </a:p>
          <a:p>
            <a:pPr marL="285750" indent="-285750" algn="ctr">
              <a:buFont typeface="Arial" panose="020B0604020202020204" pitchFamily="34" charset="0"/>
              <a:buChar char="•"/>
            </a:pPr>
            <a:r>
              <a:rPr lang="en-IN" dirty="0"/>
              <a:t>India is still contributing higher maternal mortality and although government has taken major initiatives under the national health mission in order to reduce the burden of maternal mortality, keeping in mind the Indian Public Health Standards.</a:t>
            </a:r>
          </a:p>
          <a:p>
            <a:pPr marL="285750" indent="-285750" algn="ctr">
              <a:buFont typeface="Arial" panose="020B0604020202020204" pitchFamily="34" charset="0"/>
              <a:buChar char="•"/>
            </a:pPr>
            <a:r>
              <a:rPr lang="en-IN" dirty="0"/>
              <a:t>It has been observed that around half of the maternal deaths are caused during labour or delivery and during the initial days of post partum care.</a:t>
            </a:r>
          </a:p>
          <a:p>
            <a:pPr algn="ctr"/>
            <a:endParaRPr lang="en-IN" dirty="0"/>
          </a:p>
        </p:txBody>
      </p:sp>
      <p:sp>
        <p:nvSpPr>
          <p:cNvPr id="14" name="Rectangle 13">
            <a:extLst>
              <a:ext uri="{FF2B5EF4-FFF2-40B4-BE49-F238E27FC236}">
                <a16:creationId xmlns:a16="http://schemas.microsoft.com/office/drawing/2014/main" id="{9AAF1735-3D3C-2E39-3C29-B07DF0FB7AD5}"/>
              </a:ext>
            </a:extLst>
          </p:cNvPr>
          <p:cNvSpPr/>
          <p:nvPr/>
        </p:nvSpPr>
        <p:spPr>
          <a:xfrm>
            <a:off x="3532454" y="350359"/>
            <a:ext cx="5948737" cy="862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5" name="Rectangle 14">
            <a:extLst>
              <a:ext uri="{FF2B5EF4-FFF2-40B4-BE49-F238E27FC236}">
                <a16:creationId xmlns:a16="http://schemas.microsoft.com/office/drawing/2014/main" id="{FA34ABE2-9A5B-5E93-D8F8-ACB1A6EC82C1}"/>
              </a:ext>
            </a:extLst>
          </p:cNvPr>
          <p:cNvSpPr/>
          <p:nvPr/>
        </p:nvSpPr>
        <p:spPr>
          <a:xfrm>
            <a:off x="3532454" y="329810"/>
            <a:ext cx="5948737" cy="862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6" name="Rectangle: Rounded Corners 15">
            <a:extLst>
              <a:ext uri="{FF2B5EF4-FFF2-40B4-BE49-F238E27FC236}">
                <a16:creationId xmlns:a16="http://schemas.microsoft.com/office/drawing/2014/main" id="{1F9EC57A-8A43-EE68-8106-0A93FB4C16A7}"/>
              </a:ext>
            </a:extLst>
          </p:cNvPr>
          <p:cNvSpPr/>
          <p:nvPr/>
        </p:nvSpPr>
        <p:spPr>
          <a:xfrm>
            <a:off x="3789307" y="518260"/>
            <a:ext cx="5435030" cy="505627"/>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IN" dirty="0"/>
              <a:t>INTRODUCTION</a:t>
            </a:r>
          </a:p>
        </p:txBody>
      </p:sp>
      <p:pic>
        <p:nvPicPr>
          <p:cNvPr id="3" name="Picture 2">
            <a:extLst>
              <a:ext uri="{FF2B5EF4-FFF2-40B4-BE49-F238E27FC236}">
                <a16:creationId xmlns:a16="http://schemas.microsoft.com/office/drawing/2014/main" id="{35ED7F5A-CB45-8689-4F9A-FCC02E098E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4265" y="1661038"/>
            <a:ext cx="4041838" cy="43585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25B42772-CD3C-A844-FAD3-4F08DC7FA4F4}"/>
              </a:ext>
            </a:extLst>
          </p:cNvPr>
          <p:cNvSpPr txBox="1"/>
          <p:nvPr/>
        </p:nvSpPr>
        <p:spPr>
          <a:xfrm>
            <a:off x="9224337" y="6187982"/>
            <a:ext cx="3432425" cy="369332"/>
          </a:xfrm>
          <a:prstGeom prst="rect">
            <a:avLst/>
          </a:prstGeom>
          <a:noFill/>
        </p:spPr>
        <p:txBody>
          <a:bodyPr wrap="square" rtlCol="0">
            <a:spAutoFit/>
          </a:bodyPr>
          <a:lstStyle/>
          <a:p>
            <a:r>
              <a:rPr lang="en-IN" dirty="0"/>
              <a:t>SOURCE: CMS.GOV</a:t>
            </a:r>
          </a:p>
        </p:txBody>
      </p:sp>
    </p:spTree>
    <p:extLst>
      <p:ext uri="{BB962C8B-B14F-4D97-AF65-F5344CB8AC3E}">
        <p14:creationId xmlns:p14="http://schemas.microsoft.com/office/powerpoint/2010/main" val="3891288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1DBDCD-BFFD-B18E-0A9A-B5A0A5A5AF5C}"/>
              </a:ext>
            </a:extLst>
          </p:cNvPr>
          <p:cNvSpPr>
            <a:spLocks noGrp="1"/>
          </p:cNvSpPr>
          <p:nvPr>
            <p:ph type="sldNum" sz="quarter" idx="12"/>
          </p:nvPr>
        </p:nvSpPr>
        <p:spPr/>
        <p:txBody>
          <a:bodyPr/>
          <a:lstStyle/>
          <a:p>
            <a:fld id="{26AD20E6-394B-4DF0-96A5-9647FF39C943}" type="slidenum">
              <a:rPr lang="en-IN" sz="1800" smtClean="0"/>
              <a:t>4</a:t>
            </a:fld>
            <a:endParaRPr lang="en-IN" sz="1800"/>
          </a:p>
        </p:txBody>
      </p:sp>
      <p:sp>
        <p:nvSpPr>
          <p:cNvPr id="5" name="Footer Placeholder 4">
            <a:extLst>
              <a:ext uri="{FF2B5EF4-FFF2-40B4-BE49-F238E27FC236}">
                <a16:creationId xmlns:a16="http://schemas.microsoft.com/office/drawing/2014/main" id="{52F928C2-B1A0-B0B5-6B55-B107C607F64A}"/>
              </a:ext>
            </a:extLst>
          </p:cNvPr>
          <p:cNvSpPr>
            <a:spLocks noGrp="1"/>
          </p:cNvSpPr>
          <p:nvPr>
            <p:ph type="ftr" sz="quarter" idx="11"/>
          </p:nvPr>
        </p:nvSpPr>
        <p:spPr>
          <a:xfrm>
            <a:off x="7079752" y="6298644"/>
            <a:ext cx="4114800" cy="365125"/>
          </a:xfrm>
        </p:spPr>
        <p:txBody>
          <a:bodyPr/>
          <a:lstStyle/>
          <a:p>
            <a:r>
              <a:rPr lang="en-IN" sz="1050" dirty="0"/>
              <a:t>SOURCE: SAMPLE REGISTRATION SYSTEM</a:t>
            </a:r>
          </a:p>
        </p:txBody>
      </p:sp>
      <p:pic>
        <p:nvPicPr>
          <p:cNvPr id="6" name="Picture 5">
            <a:extLst>
              <a:ext uri="{FF2B5EF4-FFF2-40B4-BE49-F238E27FC236}">
                <a16:creationId xmlns:a16="http://schemas.microsoft.com/office/drawing/2014/main" id="{007830A4-8A9B-0EBD-A18C-FE6C0AF23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64"/>
            <a:ext cx="2695903" cy="1268959"/>
          </a:xfrm>
          <a:prstGeom prst="rect">
            <a:avLst/>
          </a:prstGeom>
        </p:spPr>
      </p:pic>
      <p:graphicFrame>
        <p:nvGraphicFramePr>
          <p:cNvPr id="8" name="Chart 7">
            <a:extLst>
              <a:ext uri="{FF2B5EF4-FFF2-40B4-BE49-F238E27FC236}">
                <a16:creationId xmlns:a16="http://schemas.microsoft.com/office/drawing/2014/main" id="{57AC8816-6C8C-ADA1-ECA3-D16612638CE2}"/>
              </a:ext>
            </a:extLst>
          </p:cNvPr>
          <p:cNvGraphicFramePr/>
          <p:nvPr/>
        </p:nvGraphicFramePr>
        <p:xfrm>
          <a:off x="6506822" y="2072407"/>
          <a:ext cx="5584005" cy="423949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04B6E791-CF27-41AE-98BE-E8266E50E0F9}"/>
              </a:ext>
            </a:extLst>
          </p:cNvPr>
          <p:cNvSpPr/>
          <p:nvPr/>
        </p:nvSpPr>
        <p:spPr>
          <a:xfrm>
            <a:off x="1551398" y="1500027"/>
            <a:ext cx="3400746" cy="36512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0" name="Rectangle: Rounded Corners 9">
            <a:extLst>
              <a:ext uri="{FF2B5EF4-FFF2-40B4-BE49-F238E27FC236}">
                <a16:creationId xmlns:a16="http://schemas.microsoft.com/office/drawing/2014/main" id="{859C140F-9FB1-2257-91E4-A3B50B863BAF}"/>
              </a:ext>
            </a:extLst>
          </p:cNvPr>
          <p:cNvSpPr/>
          <p:nvPr/>
        </p:nvSpPr>
        <p:spPr>
          <a:xfrm>
            <a:off x="1715784" y="1528940"/>
            <a:ext cx="3071973" cy="29668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N" dirty="0"/>
              <a:t>RATIONAL OF THE STUDY</a:t>
            </a:r>
          </a:p>
        </p:txBody>
      </p:sp>
      <p:sp>
        <p:nvSpPr>
          <p:cNvPr id="13" name="Rectangle 12">
            <a:extLst>
              <a:ext uri="{FF2B5EF4-FFF2-40B4-BE49-F238E27FC236}">
                <a16:creationId xmlns:a16="http://schemas.microsoft.com/office/drawing/2014/main" id="{50B316F8-8961-04A6-2E06-3CA1439D46B1}"/>
              </a:ext>
            </a:extLst>
          </p:cNvPr>
          <p:cNvSpPr/>
          <p:nvPr/>
        </p:nvSpPr>
        <p:spPr>
          <a:xfrm>
            <a:off x="760288" y="2072407"/>
            <a:ext cx="5417620" cy="423949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4" name="Content Placeholder 2">
            <a:extLst>
              <a:ext uri="{FF2B5EF4-FFF2-40B4-BE49-F238E27FC236}">
                <a16:creationId xmlns:a16="http://schemas.microsoft.com/office/drawing/2014/main" id="{194F8A07-A167-AA3F-3B4B-84DCE9EB7138}"/>
              </a:ext>
            </a:extLst>
          </p:cNvPr>
          <p:cNvSpPr txBox="1">
            <a:spLocks/>
          </p:cNvSpPr>
          <p:nvPr/>
        </p:nvSpPr>
        <p:spPr>
          <a:xfrm>
            <a:off x="840198" y="2284710"/>
            <a:ext cx="5257800" cy="38148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India is in strong need to improve the coverage of quality care of pregnant women which includes institutional deliveries, antenatal coverage, tetanus toxoid vaccination, post-natal care within 2 weeks of delivery, full antenatal care (4 ANC checkups, tetanus toxoid and 100 tablets of iron folic acid supplements). </a:t>
            </a:r>
          </a:p>
          <a:p>
            <a:r>
              <a:rPr lang="en-US" sz="18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As also it is seen that there has been an accelerated decline in the maternal mortality and a progress towards maternal care since the last decade, therefore, it is important to focus on the continuum of care and a tendency that skilled care birth professionals before, after and during the child delivery can save lives of both women and the newborn. </a:t>
            </a:r>
            <a:endParaRPr lang="en-IN" sz="1800" dirty="0">
              <a:solidFill>
                <a:schemeClr val="accent4"/>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2EDB21AF-F87D-0833-ABB8-75EAA324AA80}"/>
              </a:ext>
            </a:extLst>
          </p:cNvPr>
          <p:cNvSpPr/>
          <p:nvPr/>
        </p:nvSpPr>
        <p:spPr>
          <a:xfrm>
            <a:off x="3532454" y="329810"/>
            <a:ext cx="5948737" cy="862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6" name="Rectangle: Rounded Corners 15">
            <a:extLst>
              <a:ext uri="{FF2B5EF4-FFF2-40B4-BE49-F238E27FC236}">
                <a16:creationId xmlns:a16="http://schemas.microsoft.com/office/drawing/2014/main" id="{92EA2096-E908-1796-AECA-350138DEA7C6}"/>
              </a:ext>
            </a:extLst>
          </p:cNvPr>
          <p:cNvSpPr/>
          <p:nvPr/>
        </p:nvSpPr>
        <p:spPr>
          <a:xfrm>
            <a:off x="3789307" y="518260"/>
            <a:ext cx="5435030" cy="505627"/>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IN" dirty="0"/>
              <a:t>INTRODUCTION</a:t>
            </a:r>
          </a:p>
        </p:txBody>
      </p:sp>
    </p:spTree>
    <p:extLst>
      <p:ext uri="{BB962C8B-B14F-4D97-AF65-F5344CB8AC3E}">
        <p14:creationId xmlns:p14="http://schemas.microsoft.com/office/powerpoint/2010/main" val="2113226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5</a:t>
            </a:fld>
            <a:endParaRPr lang="en-IN"/>
          </a:p>
        </p:txBody>
      </p:sp>
      <p:pic>
        <p:nvPicPr>
          <p:cNvPr id="6" name="Picture 5">
            <a:extLst>
              <a:ext uri="{FF2B5EF4-FFF2-40B4-BE49-F238E27FC236}">
                <a16:creationId xmlns:a16="http://schemas.microsoft.com/office/drawing/2014/main" id="{59DE848F-23EA-DD10-7CA9-E5A35CA4C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7" name="Rectangle 6">
            <a:extLst>
              <a:ext uri="{FF2B5EF4-FFF2-40B4-BE49-F238E27FC236}">
                <a16:creationId xmlns:a16="http://schemas.microsoft.com/office/drawing/2014/main" id="{B6FEF4D3-13F7-9C80-B2D8-796DF82EF2BD}"/>
              </a:ext>
            </a:extLst>
          </p:cNvPr>
          <p:cNvSpPr/>
          <p:nvPr/>
        </p:nvSpPr>
        <p:spPr>
          <a:xfrm>
            <a:off x="3532454" y="288715"/>
            <a:ext cx="5948737" cy="862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B3C9C0B3-D74F-A49F-0781-7BE12BBCAC88}"/>
              </a:ext>
            </a:extLst>
          </p:cNvPr>
          <p:cNvSpPr/>
          <p:nvPr/>
        </p:nvSpPr>
        <p:spPr>
          <a:xfrm>
            <a:off x="3789307" y="518260"/>
            <a:ext cx="5435030" cy="505627"/>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IN" sz="3200" dirty="0"/>
              <a:t>STUDY PROTOCOL</a:t>
            </a:r>
          </a:p>
        </p:txBody>
      </p:sp>
      <p:sp>
        <p:nvSpPr>
          <p:cNvPr id="13" name="Rectangle: Diagonal Corners Rounded 12">
            <a:extLst>
              <a:ext uri="{FF2B5EF4-FFF2-40B4-BE49-F238E27FC236}">
                <a16:creationId xmlns:a16="http://schemas.microsoft.com/office/drawing/2014/main" id="{22E2C368-794F-E03C-60DD-C55E9B8F994A}"/>
              </a:ext>
            </a:extLst>
          </p:cNvPr>
          <p:cNvSpPr/>
          <p:nvPr/>
        </p:nvSpPr>
        <p:spPr>
          <a:xfrm>
            <a:off x="5722707" y="1400856"/>
            <a:ext cx="5414908" cy="483555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07000"/>
              </a:lnSpc>
              <a:buFont typeface="+mj-lt"/>
              <a:buAutoNum type="arabicPeriod"/>
            </a:pPr>
            <a:r>
              <a:rPr lang="en-IN" sz="1800" dirty="0">
                <a:latin typeface="Times New Roman" panose="02020603050405020304" pitchFamily="18" charset="0"/>
                <a:ea typeface="Calibri" panose="020F0502020204030204" pitchFamily="34" charset="0"/>
                <a:cs typeface="Times New Roman" panose="02020603050405020304" pitchFamily="18" charset="0"/>
              </a:rPr>
              <a:t>To describe the scenario of quality healthcare services provided during pregnancy and child birth by comparing the NFHS 4 and NFHS 5 available data.</a:t>
            </a:r>
            <a:endParaRPr lang="en-IN"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IN" sz="1800" dirty="0">
                <a:latin typeface="Times New Roman" panose="02020603050405020304" pitchFamily="18" charset="0"/>
                <a:ea typeface="Calibri" panose="020F0502020204030204" pitchFamily="34" charset="0"/>
                <a:cs typeface="Times New Roman" panose="02020603050405020304" pitchFamily="18" charset="0"/>
              </a:rPr>
              <a:t>To understand the health scenario in women of India with the available NFHS-4 and NFHS-5 data.</a:t>
            </a:r>
            <a:endParaRPr lang="en-IN"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96688B43-5618-DDDA-783D-3484BD857695}"/>
              </a:ext>
            </a:extLst>
          </p:cNvPr>
          <p:cNvSpPr/>
          <p:nvPr/>
        </p:nvSpPr>
        <p:spPr>
          <a:xfrm>
            <a:off x="7222732" y="2065106"/>
            <a:ext cx="2626117" cy="49788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IN" dirty="0"/>
              <a:t>OBJECTIVE OF THE STUDY</a:t>
            </a:r>
          </a:p>
        </p:txBody>
      </p:sp>
      <p:pic>
        <p:nvPicPr>
          <p:cNvPr id="18" name="Picture 17">
            <a:extLst>
              <a:ext uri="{FF2B5EF4-FFF2-40B4-BE49-F238E27FC236}">
                <a16:creationId xmlns:a16="http://schemas.microsoft.com/office/drawing/2014/main" id="{D173F9CE-08FA-ACCA-7A2D-DA5266F38D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945" y="2562991"/>
            <a:ext cx="4210385" cy="315778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602144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D89045D-99BD-234E-9C59-126F91308A53}"/>
              </a:ext>
            </a:extLst>
          </p:cNvPr>
          <p:cNvSpPr/>
          <p:nvPr/>
        </p:nvSpPr>
        <p:spPr>
          <a:xfrm>
            <a:off x="476250" y="687090"/>
            <a:ext cx="2009775" cy="1959102"/>
          </a:xfrm>
          <a:prstGeom prst="ellipse">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BE2EA45-39C0-3C42-A669-683A8EB1E9AB}"/>
              </a:ext>
            </a:extLst>
          </p:cNvPr>
          <p:cNvSpPr txBox="1"/>
          <p:nvPr/>
        </p:nvSpPr>
        <p:spPr>
          <a:xfrm>
            <a:off x="993712" y="1066476"/>
            <a:ext cx="1374775" cy="1200329"/>
          </a:xfrm>
          <a:prstGeom prst="rect">
            <a:avLst/>
          </a:prstGeom>
          <a:noFill/>
        </p:spPr>
        <p:txBody>
          <a:bodyPr wrap="square" rtlCol="0">
            <a:spAutoFit/>
          </a:bodyPr>
          <a:lstStyle/>
          <a:p>
            <a:pPr algn="l"/>
            <a:r>
              <a:rPr lang="en-IN" dirty="0"/>
              <a:t>STUDY DESIGN AND SETTING </a:t>
            </a:r>
            <a:endParaRPr lang="en-US" dirty="0"/>
          </a:p>
        </p:txBody>
      </p:sp>
      <p:sp>
        <p:nvSpPr>
          <p:cNvPr id="7" name="Arrow: Right 6">
            <a:extLst>
              <a:ext uri="{FF2B5EF4-FFF2-40B4-BE49-F238E27FC236}">
                <a16:creationId xmlns:a16="http://schemas.microsoft.com/office/drawing/2014/main" id="{EF18F2C9-3D52-8F42-9326-807E026886C1}"/>
              </a:ext>
            </a:extLst>
          </p:cNvPr>
          <p:cNvSpPr/>
          <p:nvPr/>
        </p:nvSpPr>
        <p:spPr>
          <a:xfrm>
            <a:off x="2360898" y="1395433"/>
            <a:ext cx="4782852" cy="955061"/>
          </a:xfrm>
          <a:prstGeom prst="rightArrow">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785F1247-45DA-7346-BABD-BE350319E97D}"/>
              </a:ext>
            </a:extLst>
          </p:cNvPr>
          <p:cNvSpPr/>
          <p:nvPr/>
        </p:nvSpPr>
        <p:spPr>
          <a:xfrm>
            <a:off x="7016814" y="752240"/>
            <a:ext cx="5175186" cy="1828800"/>
          </a:xfrm>
          <a:prstGeom prst="roundRect">
            <a:avLst/>
          </a:prstGeom>
          <a:solidFill>
            <a:schemeClr val="accent1">
              <a:lumMod val="40000"/>
              <a:lumOff val="6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IN" dirty="0"/>
          </a:p>
          <a:p>
            <a:pPr algn="ctr"/>
            <a:endParaRPr lang="en-IN" dirty="0"/>
          </a:p>
          <a:p>
            <a:pPr marL="285750" indent="-285750" algn="ctr">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97412B7A-AA91-184C-8AF6-90A82FDF0AB4}"/>
              </a:ext>
            </a:extLst>
          </p:cNvPr>
          <p:cNvSpPr txBox="1"/>
          <p:nvPr/>
        </p:nvSpPr>
        <p:spPr>
          <a:xfrm>
            <a:off x="7366032" y="877346"/>
            <a:ext cx="4476750" cy="1477328"/>
          </a:xfrm>
          <a:prstGeom prst="rect">
            <a:avLst/>
          </a:prstGeom>
          <a:noFill/>
        </p:spPr>
        <p:txBody>
          <a:bodyPr wrap="square" rtlCol="0">
            <a:spAutoFit/>
          </a:bodyPr>
          <a:lstStyle/>
          <a:p>
            <a:pPr marL="285750" indent="-285750" algn="ctr">
              <a:buFont typeface="Arial" panose="020B0604020202020204" pitchFamily="34" charset="0"/>
              <a:buChar char="•"/>
            </a:pPr>
            <a:r>
              <a:rPr lang="en-IN" dirty="0"/>
              <a:t>Descriptive study </a:t>
            </a:r>
          </a:p>
          <a:p>
            <a:pPr algn="ctr"/>
            <a:r>
              <a:rPr lang="en-IN" dirty="0"/>
              <a:t>4 Indian regions</a:t>
            </a:r>
          </a:p>
          <a:p>
            <a:pPr algn="ctr"/>
            <a:r>
              <a:rPr lang="en-IN" dirty="0"/>
              <a:t>11 Indian states </a:t>
            </a:r>
          </a:p>
          <a:p>
            <a:pPr marL="285750" indent="-285750" algn="ctr">
              <a:buFont typeface="Arial" panose="020B0604020202020204" pitchFamily="34" charset="0"/>
              <a:buChar char="•"/>
            </a:pPr>
            <a:endParaRPr lang="en-IN" dirty="0"/>
          </a:p>
          <a:p>
            <a:pPr algn="l"/>
            <a:endParaRPr lang="en-US" dirty="0"/>
          </a:p>
        </p:txBody>
      </p:sp>
      <p:sp>
        <p:nvSpPr>
          <p:cNvPr id="10" name="Oval 9">
            <a:extLst>
              <a:ext uri="{FF2B5EF4-FFF2-40B4-BE49-F238E27FC236}">
                <a16:creationId xmlns:a16="http://schemas.microsoft.com/office/drawing/2014/main" id="{35811DDA-2699-6244-8007-5663C2C912A8}"/>
              </a:ext>
            </a:extLst>
          </p:cNvPr>
          <p:cNvSpPr/>
          <p:nvPr/>
        </p:nvSpPr>
        <p:spPr>
          <a:xfrm>
            <a:off x="676212" y="2771650"/>
            <a:ext cx="2009774" cy="1959102"/>
          </a:xfrm>
          <a:prstGeom prst="ellipse">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N" dirty="0"/>
              <a:t>Study variable </a:t>
            </a:r>
            <a:endParaRPr lang="en-US" dirty="0"/>
          </a:p>
        </p:txBody>
      </p:sp>
      <p:sp>
        <p:nvSpPr>
          <p:cNvPr id="11" name="Arrow: Right 10">
            <a:extLst>
              <a:ext uri="{FF2B5EF4-FFF2-40B4-BE49-F238E27FC236}">
                <a16:creationId xmlns:a16="http://schemas.microsoft.com/office/drawing/2014/main" id="{19B8092B-46D6-F74B-9F56-D12091472C9B}"/>
              </a:ext>
            </a:extLst>
          </p:cNvPr>
          <p:cNvSpPr/>
          <p:nvPr/>
        </p:nvSpPr>
        <p:spPr>
          <a:xfrm>
            <a:off x="2486025" y="3385490"/>
            <a:ext cx="4536847" cy="83725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CBF70C01-5CF9-3444-96B9-10AF99B3E0CE}"/>
              </a:ext>
            </a:extLst>
          </p:cNvPr>
          <p:cNvSpPr/>
          <p:nvPr/>
        </p:nvSpPr>
        <p:spPr>
          <a:xfrm>
            <a:off x="7016814" y="2871990"/>
            <a:ext cx="5175185" cy="2190838"/>
          </a:xfrm>
          <a:prstGeom prst="roundRect">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access of care-4 ANC visits, b)quality of care -institutional deliveries, consumption of folic acid supplements up to 100 days c)post-natal care within 48 hours of delivery d</a:t>
            </a:r>
            <a:r>
              <a:rPr lang="en-IN" dirty="0">
                <a:latin typeface="Times New Roman" panose="02020603050405020304" pitchFamily="18" charset="0"/>
                <a:ea typeface="Calibri" panose="020F0502020204030204" pitchFamily="34" charset="0"/>
                <a:cs typeface="Times New Roman" panose="02020603050405020304" pitchFamily="18" charset="0"/>
              </a:rPr>
              <a:t>) safe delivery</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dirty="0"/>
          </a:p>
        </p:txBody>
      </p:sp>
      <p:sp>
        <p:nvSpPr>
          <p:cNvPr id="13" name="Oval 12">
            <a:extLst>
              <a:ext uri="{FF2B5EF4-FFF2-40B4-BE49-F238E27FC236}">
                <a16:creationId xmlns:a16="http://schemas.microsoft.com/office/drawing/2014/main" id="{CABE0CBF-8A92-E943-AACE-CC98121E2A9F}"/>
              </a:ext>
            </a:extLst>
          </p:cNvPr>
          <p:cNvSpPr/>
          <p:nvPr/>
        </p:nvSpPr>
        <p:spPr>
          <a:xfrm>
            <a:off x="766698" y="4863606"/>
            <a:ext cx="2009773" cy="1828800"/>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IN" dirty="0">
                <a:solidFill>
                  <a:schemeClr val="tx1"/>
                </a:solidFill>
              </a:rPr>
              <a:t>Study tool</a:t>
            </a:r>
            <a:endParaRPr lang="en-US" dirty="0">
              <a:solidFill>
                <a:schemeClr val="tx1"/>
              </a:solidFill>
            </a:endParaRPr>
          </a:p>
        </p:txBody>
      </p:sp>
      <p:sp>
        <p:nvSpPr>
          <p:cNvPr id="14" name="Arrow: Right 13">
            <a:extLst>
              <a:ext uri="{FF2B5EF4-FFF2-40B4-BE49-F238E27FC236}">
                <a16:creationId xmlns:a16="http://schemas.microsoft.com/office/drawing/2014/main" id="{3EE44200-1F70-E245-82A9-CA36B7960D69}"/>
              </a:ext>
            </a:extLst>
          </p:cNvPr>
          <p:cNvSpPr/>
          <p:nvPr/>
        </p:nvSpPr>
        <p:spPr>
          <a:xfrm>
            <a:off x="2486024" y="5293374"/>
            <a:ext cx="4657726" cy="87753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F336868A-6F18-C448-A2E9-56A55A218CE1}"/>
              </a:ext>
            </a:extLst>
          </p:cNvPr>
          <p:cNvSpPr/>
          <p:nvPr/>
        </p:nvSpPr>
        <p:spPr>
          <a:xfrm>
            <a:off x="7064500" y="5293374"/>
            <a:ext cx="5127497" cy="877536"/>
          </a:xfrm>
          <a:prstGeom prst="round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N" dirty="0">
                <a:solidFill>
                  <a:schemeClr val="tx1"/>
                </a:solidFill>
              </a:rPr>
              <a:t>Microsoft excel</a:t>
            </a:r>
          </a:p>
          <a:p>
            <a:pPr algn="ctr"/>
            <a:endParaRPr lang="en-US" dirty="0">
              <a:solidFill>
                <a:schemeClr val="tx1"/>
              </a:solidFill>
            </a:endParaRPr>
          </a:p>
        </p:txBody>
      </p:sp>
      <p:pic>
        <p:nvPicPr>
          <p:cNvPr id="19" name="Graphic 19" descr="Magnifying glass">
            <a:extLst>
              <a:ext uri="{FF2B5EF4-FFF2-40B4-BE49-F238E27FC236}">
                <a16:creationId xmlns:a16="http://schemas.microsoft.com/office/drawing/2014/main" id="{DF7162DA-B009-584B-9C7E-12D6E78B92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33569" y="643136"/>
            <a:ext cx="1882806" cy="1831581"/>
          </a:xfrm>
          <a:prstGeom prst="rect">
            <a:avLst/>
          </a:prstGeom>
        </p:spPr>
      </p:pic>
      <p:pic>
        <p:nvPicPr>
          <p:cNvPr id="22" name="Graphic 22" descr="Group of people">
            <a:extLst>
              <a:ext uri="{FF2B5EF4-FFF2-40B4-BE49-F238E27FC236}">
                <a16:creationId xmlns:a16="http://schemas.microsoft.com/office/drawing/2014/main" id="{B153A0E0-B669-754D-B17C-F4F086B3DB5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33569" y="2836649"/>
            <a:ext cx="2009773" cy="1654655"/>
          </a:xfrm>
          <a:prstGeom prst="rect">
            <a:avLst/>
          </a:prstGeom>
        </p:spPr>
      </p:pic>
      <p:pic>
        <p:nvPicPr>
          <p:cNvPr id="25" name="Graphic 25" descr="Checklist">
            <a:extLst>
              <a:ext uri="{FF2B5EF4-FFF2-40B4-BE49-F238E27FC236}">
                <a16:creationId xmlns:a16="http://schemas.microsoft.com/office/drawing/2014/main" id="{36C7F401-643F-9B49-95A1-2C102E42A7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33569" y="4980196"/>
            <a:ext cx="1756164" cy="1756164"/>
          </a:xfrm>
          <a:prstGeom prst="rect">
            <a:avLst/>
          </a:prstGeom>
        </p:spPr>
      </p:pic>
      <p:sp>
        <p:nvSpPr>
          <p:cNvPr id="18" name="Title 17">
            <a:extLst>
              <a:ext uri="{FF2B5EF4-FFF2-40B4-BE49-F238E27FC236}">
                <a16:creationId xmlns:a16="http://schemas.microsoft.com/office/drawing/2014/main" id="{3B0A12A5-9EF5-F172-E35D-FB36BAF6ECE8}"/>
              </a:ext>
            </a:extLst>
          </p:cNvPr>
          <p:cNvSpPr>
            <a:spLocks noGrp="1"/>
          </p:cNvSpPr>
          <p:nvPr>
            <p:ph type="title"/>
          </p:nvPr>
        </p:nvSpPr>
        <p:spPr>
          <a:xfrm>
            <a:off x="3625882" y="159218"/>
            <a:ext cx="4959383" cy="53310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normAutofit fontScale="90000"/>
          </a:bodyPr>
          <a:lstStyle/>
          <a:p>
            <a:pPr algn="ctr"/>
            <a:r>
              <a:rPr lang="en-IN" sz="3200" dirty="0"/>
              <a:t>METHODOLOGY</a:t>
            </a:r>
          </a:p>
        </p:txBody>
      </p:sp>
    </p:spTree>
    <p:extLst>
      <p:ext uri="{BB962C8B-B14F-4D97-AF65-F5344CB8AC3E}">
        <p14:creationId xmlns:p14="http://schemas.microsoft.com/office/powerpoint/2010/main" val="168028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03773"/>
            <a:ext cx="4434595" cy="5693866"/>
          </a:xfrm>
          <a:prstGeom prst="rect">
            <a:avLst/>
          </a:prstGeom>
          <a:noFill/>
        </p:spPr>
        <p:txBody>
          <a:bodyPr wrap="square" rtlCol="0">
            <a:spAutoFit/>
          </a:bodyPr>
          <a:lstStyle/>
          <a:p>
            <a:pPr algn="ctr"/>
            <a:endParaRPr lang="en-US" sz="2000"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buFont typeface="Wingdings" pitchFamily="2" charset="2"/>
              <a:buChar char="§"/>
            </a:pPr>
            <a:endParaRPr lang="en-IN" dirty="0"/>
          </a:p>
          <a:p>
            <a:pPr>
              <a:buFont typeface="Wingdings" pitchFamily="2"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national family health survey-4 and national family health survey-5 </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by selecting 11 different states from all the 4 zones in India. Following are the states from the 4 different zones selected-Andhra Pradesh, Kerala, Karnataka, Goa, Gujarat, Maharashtra, Himachal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pradesh</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Jammu and Kashmir, Assam, West Bengal and Bihar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and reviewed to understand the results of the study.</a:t>
            </a:r>
            <a:endParaRPr lang="en-US" sz="2000" dirty="0"/>
          </a:p>
        </p:txBody>
      </p:sp>
      <p:sp>
        <p:nvSpPr>
          <p:cNvPr id="7" name="Arrow: Up 5">
            <a:extLst>
              <a:ext uri="{FF2B5EF4-FFF2-40B4-BE49-F238E27FC236}">
                <a16:creationId xmlns:a16="http://schemas.microsoft.com/office/drawing/2014/main" id="{4F77D88A-9503-5748-9F36-4C9AC3048038}"/>
              </a:ext>
            </a:extLst>
          </p:cNvPr>
          <p:cNvSpPr/>
          <p:nvPr/>
        </p:nvSpPr>
        <p:spPr>
          <a:xfrm rot="10800000">
            <a:off x="1474199" y="1961067"/>
            <a:ext cx="1351204" cy="1793877"/>
          </a:xfrm>
          <a:prstGeom prst="upArrow">
            <a:avLst>
              <a:gd name="adj1" fmla="val 50000"/>
              <a:gd name="adj2" fmla="val 27422"/>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Bevelled 4">
            <a:extLst>
              <a:ext uri="{FF2B5EF4-FFF2-40B4-BE49-F238E27FC236}">
                <a16:creationId xmlns:a16="http://schemas.microsoft.com/office/drawing/2014/main" id="{4D90FC72-48E3-0B4F-B47A-C2F5E896D6C6}"/>
              </a:ext>
            </a:extLst>
          </p:cNvPr>
          <p:cNvSpPr/>
          <p:nvPr/>
        </p:nvSpPr>
        <p:spPr>
          <a:xfrm>
            <a:off x="7162800" y="1676401"/>
            <a:ext cx="3886200" cy="1151966"/>
          </a:xfrm>
          <a:prstGeom prst="bevel">
            <a:avLst/>
          </a:pr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 </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Data Analysis:</a:t>
            </a:r>
            <a:endParaRPr lang="en-IN" dirty="0"/>
          </a:p>
        </p:txBody>
      </p:sp>
      <p:sp>
        <p:nvSpPr>
          <p:cNvPr id="5" name="Rectangle: Bevelled 4">
            <a:extLst>
              <a:ext uri="{FF2B5EF4-FFF2-40B4-BE49-F238E27FC236}">
                <a16:creationId xmlns:a16="http://schemas.microsoft.com/office/drawing/2014/main" id="{D84FC841-8E92-2F43-996F-B1D90F2AA668}"/>
              </a:ext>
            </a:extLst>
          </p:cNvPr>
          <p:cNvSpPr/>
          <p:nvPr/>
        </p:nvSpPr>
        <p:spPr>
          <a:xfrm>
            <a:off x="7323590" y="3295651"/>
            <a:ext cx="3875532" cy="3241939"/>
          </a:xfrm>
          <a:prstGeom prst="bevel">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data was analyzed by using Microsoft excel in which the data was visualized, compared and analyzed. The comparable data was described in the form of bar graphs and charts.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dirty="0"/>
          </a:p>
        </p:txBody>
      </p:sp>
      <p:sp>
        <p:nvSpPr>
          <p:cNvPr id="3" name="Rectangle: Bevelled 2">
            <a:extLst>
              <a:ext uri="{FF2B5EF4-FFF2-40B4-BE49-F238E27FC236}">
                <a16:creationId xmlns:a16="http://schemas.microsoft.com/office/drawing/2014/main" id="{AB0EE38F-49E7-FB3F-B7DC-C50979219D8C}"/>
              </a:ext>
            </a:extLst>
          </p:cNvPr>
          <p:cNvSpPr/>
          <p:nvPr/>
        </p:nvSpPr>
        <p:spPr>
          <a:xfrm>
            <a:off x="685800" y="1220071"/>
            <a:ext cx="3402465" cy="692631"/>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Secondary Data</a:t>
            </a:r>
            <a:endParaRPr lang="en-US" dirty="0"/>
          </a:p>
        </p:txBody>
      </p:sp>
      <p:sp>
        <p:nvSpPr>
          <p:cNvPr id="6" name="Arrow: Down 5">
            <a:extLst>
              <a:ext uri="{FF2B5EF4-FFF2-40B4-BE49-F238E27FC236}">
                <a16:creationId xmlns:a16="http://schemas.microsoft.com/office/drawing/2014/main" id="{D6EB5428-2774-1A6B-5E5C-36B8EF716389}"/>
              </a:ext>
            </a:extLst>
          </p:cNvPr>
          <p:cNvSpPr/>
          <p:nvPr/>
        </p:nvSpPr>
        <p:spPr>
          <a:xfrm>
            <a:off x="8930140" y="2710437"/>
            <a:ext cx="355924" cy="718563"/>
          </a:xfrm>
          <a:prstGeom prst="downArrow">
            <a:avLst/>
          </a:prstGeom>
          <a:solidFill>
            <a:schemeClr val="accent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3810504-B94E-141E-15DB-EF19F8A9D23E}"/>
              </a:ext>
            </a:extLst>
          </p:cNvPr>
          <p:cNvSpPr/>
          <p:nvPr/>
        </p:nvSpPr>
        <p:spPr>
          <a:xfrm>
            <a:off x="3532454" y="309261"/>
            <a:ext cx="5948737" cy="862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1" name="Title 17">
            <a:extLst>
              <a:ext uri="{FF2B5EF4-FFF2-40B4-BE49-F238E27FC236}">
                <a16:creationId xmlns:a16="http://schemas.microsoft.com/office/drawing/2014/main" id="{B7EC3887-F99D-C410-3B31-BAB78F7B287B}"/>
              </a:ext>
            </a:extLst>
          </p:cNvPr>
          <p:cNvSpPr>
            <a:spLocks noGrp="1"/>
          </p:cNvSpPr>
          <p:nvPr>
            <p:ph type="title"/>
          </p:nvPr>
        </p:nvSpPr>
        <p:spPr>
          <a:xfrm>
            <a:off x="3960594" y="439966"/>
            <a:ext cx="4959383" cy="53310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normAutofit fontScale="90000"/>
          </a:bodyPr>
          <a:lstStyle/>
          <a:p>
            <a:pPr algn="ctr"/>
            <a:r>
              <a:rPr lang="en-IN" sz="3200" dirty="0"/>
              <a:t>DATA COLLECTION</a:t>
            </a:r>
          </a:p>
        </p:txBody>
      </p:sp>
      <p:pic>
        <p:nvPicPr>
          <p:cNvPr id="9" name="Picture 8">
            <a:extLst>
              <a:ext uri="{FF2B5EF4-FFF2-40B4-BE49-F238E27FC236}">
                <a16:creationId xmlns:a16="http://schemas.microsoft.com/office/drawing/2014/main" id="{B85C57C5-620C-371F-C634-5C438B2229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4595" y="1676402"/>
            <a:ext cx="2664848" cy="4197348"/>
          </a:xfrm>
          <a:prstGeom prst="rect">
            <a:avLst/>
          </a:prstGeom>
        </p:spPr>
      </p:pic>
    </p:spTree>
    <p:extLst>
      <p:ext uri="{BB962C8B-B14F-4D97-AF65-F5344CB8AC3E}">
        <p14:creationId xmlns:p14="http://schemas.microsoft.com/office/powerpoint/2010/main" val="62875230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a:xfrm>
            <a:off x="8610600" y="6414447"/>
            <a:ext cx="2743200" cy="365125"/>
          </a:xfrm>
        </p:spPr>
        <p:txBody>
          <a:bodyPr/>
          <a:lstStyle/>
          <a:p>
            <a:fld id="{26AD20E6-394B-4DF0-96A5-9647FF39C943}" type="slidenum">
              <a:rPr lang="en-IN" smtClean="0"/>
              <a:t>8</a:t>
            </a:fld>
            <a:endParaRPr lang="en-IN"/>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mc:AlternateContent xmlns:mc="http://schemas.openxmlformats.org/markup-compatibility/2006" xmlns:cx1="http://schemas.microsoft.com/office/drawing/2015/9/8/chartex">
        <mc:Choice Requires="cx1">
          <p:graphicFrame>
            <p:nvGraphicFramePr>
              <p:cNvPr id="10" name="Chart 9">
                <a:extLst>
                  <a:ext uri="{FF2B5EF4-FFF2-40B4-BE49-F238E27FC236}">
                    <a16:creationId xmlns:a16="http://schemas.microsoft.com/office/drawing/2014/main" id="{8CA2347B-0AD8-D0BD-C720-F3E97C0ACE91}"/>
                  </a:ext>
                </a:extLst>
              </p:cNvPr>
              <p:cNvGraphicFramePr/>
              <p:nvPr>
                <p:extLst>
                  <p:ext uri="{D42A27DB-BD31-4B8C-83A1-F6EECF244321}">
                    <p14:modId xmlns:p14="http://schemas.microsoft.com/office/powerpoint/2010/main" val="2462603210"/>
                  </p:ext>
                </p:extLst>
              </p:nvPr>
            </p:nvGraphicFramePr>
            <p:xfrm>
              <a:off x="225176" y="1393031"/>
              <a:ext cx="5723562" cy="3692677"/>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0" name="Chart 9">
                <a:extLst>
                  <a:ext uri="{FF2B5EF4-FFF2-40B4-BE49-F238E27FC236}">
                    <a16:creationId xmlns:a16="http://schemas.microsoft.com/office/drawing/2014/main" id="{8CA2347B-0AD8-D0BD-C720-F3E97C0ACE91}"/>
                  </a:ext>
                </a:extLst>
              </p:cNvPr>
              <p:cNvPicPr>
                <a:picLocks noGrp="1" noRot="1" noChangeAspect="1" noMove="1" noResize="1" noEditPoints="1" noAdjustHandles="1" noChangeArrowheads="1" noChangeShapeType="1"/>
              </p:cNvPicPr>
              <p:nvPr/>
            </p:nvPicPr>
            <p:blipFill>
              <a:blip r:embed="rId4"/>
              <a:stretch>
                <a:fillRect/>
              </a:stretch>
            </p:blipFill>
            <p:spPr>
              <a:xfrm>
                <a:off x="225176" y="1393031"/>
                <a:ext cx="5723562" cy="3692677"/>
              </a:xfrm>
              <a:prstGeom prst="rect">
                <a:avLst/>
              </a:prstGeom>
            </p:spPr>
          </p:pic>
        </mc:Fallback>
      </mc:AlternateContent>
      <p:graphicFrame>
        <p:nvGraphicFramePr>
          <p:cNvPr id="17" name="Chart 16">
            <a:extLst>
              <a:ext uri="{FF2B5EF4-FFF2-40B4-BE49-F238E27FC236}">
                <a16:creationId xmlns:a16="http://schemas.microsoft.com/office/drawing/2014/main" id="{C022672D-3740-465B-945A-C328A20C1D9D}"/>
              </a:ext>
            </a:extLst>
          </p:cNvPr>
          <p:cNvGraphicFramePr/>
          <p:nvPr>
            <p:extLst>
              <p:ext uri="{D42A27DB-BD31-4B8C-83A1-F6EECF244321}">
                <p14:modId xmlns:p14="http://schemas.microsoft.com/office/powerpoint/2010/main" val="838679348"/>
              </p:ext>
            </p:extLst>
          </p:nvPr>
        </p:nvGraphicFramePr>
        <p:xfrm>
          <a:off x="6452171" y="1393030"/>
          <a:ext cx="5419492" cy="3692677"/>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CC53D99F-DE85-ED77-70DF-24DF54D58D89}"/>
              </a:ext>
            </a:extLst>
          </p:cNvPr>
          <p:cNvSpPr txBox="1"/>
          <p:nvPr/>
        </p:nvSpPr>
        <p:spPr>
          <a:xfrm>
            <a:off x="225176" y="5085706"/>
            <a:ext cx="5723562" cy="646331"/>
          </a:xfrm>
          <a:prstGeom prst="rect">
            <a:avLst/>
          </a:prstGeom>
          <a:solidFill>
            <a:srgbClr val="FFFF00"/>
          </a:solidFill>
        </p:spPr>
        <p:txBody>
          <a:bodyPr wrap="square" rtlCol="0">
            <a:spAutoFit/>
          </a:bodyPr>
          <a:lstStyle/>
          <a:p>
            <a:r>
              <a:rPr lang="en-IN" dirty="0"/>
              <a:t>Bihar has shown the lowest 4 ANC visits, of which Goa results the highest ANC visits according to NHFS-5</a:t>
            </a:r>
          </a:p>
        </p:txBody>
      </p:sp>
      <p:sp>
        <p:nvSpPr>
          <p:cNvPr id="7" name="TextBox 6">
            <a:extLst>
              <a:ext uri="{FF2B5EF4-FFF2-40B4-BE49-F238E27FC236}">
                <a16:creationId xmlns:a16="http://schemas.microsoft.com/office/drawing/2014/main" id="{187AAE34-E7BC-CE3C-263A-DA1C415A0D2B}"/>
              </a:ext>
            </a:extLst>
          </p:cNvPr>
          <p:cNvSpPr txBox="1"/>
          <p:nvPr/>
        </p:nvSpPr>
        <p:spPr>
          <a:xfrm>
            <a:off x="6452171" y="5085706"/>
            <a:ext cx="5419492" cy="923330"/>
          </a:xfrm>
          <a:prstGeom prst="rect">
            <a:avLst/>
          </a:prstGeom>
          <a:solidFill>
            <a:srgbClr val="FFFF00"/>
          </a:solidFill>
        </p:spPr>
        <p:txBody>
          <a:bodyPr wrap="square" rtlCol="0">
            <a:spAutoFit/>
          </a:bodyPr>
          <a:lstStyle/>
          <a:p>
            <a:r>
              <a:rPr lang="en-IN" dirty="0"/>
              <a:t>It shows that there has been decline in the antenatal visits compared to the data of NFHS-4 in the states of Andhra Pradesh, Kerala, Maharashtra and West Bengal.</a:t>
            </a:r>
          </a:p>
        </p:txBody>
      </p:sp>
      <p:sp>
        <p:nvSpPr>
          <p:cNvPr id="12" name="Rectangle 11">
            <a:extLst>
              <a:ext uri="{FF2B5EF4-FFF2-40B4-BE49-F238E27FC236}">
                <a16:creationId xmlns:a16="http://schemas.microsoft.com/office/drawing/2014/main" id="{C5BAC2BB-EA0C-4126-D38F-FDE804E2487A}"/>
              </a:ext>
            </a:extLst>
          </p:cNvPr>
          <p:cNvSpPr/>
          <p:nvPr/>
        </p:nvSpPr>
        <p:spPr>
          <a:xfrm>
            <a:off x="3532454" y="309261"/>
            <a:ext cx="5948737" cy="862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3" name="Rectangle 12">
            <a:extLst>
              <a:ext uri="{FF2B5EF4-FFF2-40B4-BE49-F238E27FC236}">
                <a16:creationId xmlns:a16="http://schemas.microsoft.com/office/drawing/2014/main" id="{81B7817C-D422-C307-B5E1-112E4DA6BEDC}"/>
              </a:ext>
            </a:extLst>
          </p:cNvPr>
          <p:cNvSpPr/>
          <p:nvPr/>
        </p:nvSpPr>
        <p:spPr>
          <a:xfrm>
            <a:off x="3532454" y="268165"/>
            <a:ext cx="5948737" cy="862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5" name="Title 17">
            <a:extLst>
              <a:ext uri="{FF2B5EF4-FFF2-40B4-BE49-F238E27FC236}">
                <a16:creationId xmlns:a16="http://schemas.microsoft.com/office/drawing/2014/main" id="{47ED4DD6-86CF-BA4E-1484-5F78048ED584}"/>
              </a:ext>
            </a:extLst>
          </p:cNvPr>
          <p:cNvSpPr>
            <a:spLocks noGrp="1"/>
          </p:cNvSpPr>
          <p:nvPr>
            <p:ph type="title"/>
          </p:nvPr>
        </p:nvSpPr>
        <p:spPr>
          <a:xfrm>
            <a:off x="3960594" y="398869"/>
            <a:ext cx="4959383" cy="53310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normAutofit fontScale="90000"/>
          </a:bodyPr>
          <a:lstStyle/>
          <a:p>
            <a:pPr algn="ctr"/>
            <a:r>
              <a:rPr lang="en-IN" sz="3200" dirty="0"/>
              <a:t>RESULTS</a:t>
            </a:r>
          </a:p>
        </p:txBody>
      </p:sp>
    </p:spTree>
    <p:extLst>
      <p:ext uri="{BB962C8B-B14F-4D97-AF65-F5344CB8AC3E}">
        <p14:creationId xmlns:p14="http://schemas.microsoft.com/office/powerpoint/2010/main" val="1373306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a:xfrm>
            <a:off x="6616557" y="5955220"/>
            <a:ext cx="4737243" cy="753806"/>
          </a:xfrm>
        </p:spPr>
        <p:txBody>
          <a:bodyPr/>
          <a:lstStyle/>
          <a:p>
            <a:fld id="{26AD20E6-394B-4DF0-96A5-9647FF39C943}" type="slidenum">
              <a:rPr lang="en-IN" smtClean="0"/>
              <a:t>9</a:t>
            </a:fld>
            <a:endParaRPr lang="en-IN"/>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graphicFrame>
        <p:nvGraphicFramePr>
          <p:cNvPr id="8" name="Chart 7">
            <a:extLst>
              <a:ext uri="{FF2B5EF4-FFF2-40B4-BE49-F238E27FC236}">
                <a16:creationId xmlns:a16="http://schemas.microsoft.com/office/drawing/2014/main" id="{7426CC72-3D34-42EA-8A26-1F6F3D3CCCB0}"/>
              </a:ext>
            </a:extLst>
          </p:cNvPr>
          <p:cNvGraphicFramePr/>
          <p:nvPr>
            <p:extLst>
              <p:ext uri="{D42A27DB-BD31-4B8C-83A1-F6EECF244321}">
                <p14:modId xmlns:p14="http://schemas.microsoft.com/office/powerpoint/2010/main" val="3209166891"/>
              </p:ext>
            </p:extLst>
          </p:nvPr>
        </p:nvGraphicFramePr>
        <p:xfrm>
          <a:off x="154112" y="1357719"/>
          <a:ext cx="6044945" cy="47004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29275454-39D5-5374-E271-B0DA674A0709}"/>
              </a:ext>
            </a:extLst>
          </p:cNvPr>
          <p:cNvGraphicFramePr/>
          <p:nvPr>
            <p:extLst>
              <p:ext uri="{D42A27DB-BD31-4B8C-83A1-F6EECF244321}">
                <p14:modId xmlns:p14="http://schemas.microsoft.com/office/powerpoint/2010/main" val="456065200"/>
              </p:ext>
            </p:extLst>
          </p:nvPr>
        </p:nvGraphicFramePr>
        <p:xfrm>
          <a:off x="6354486" y="1474341"/>
          <a:ext cx="5554579" cy="4583806"/>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06041CC7-F115-EEC4-2BA5-9BA52B176ED2}"/>
              </a:ext>
            </a:extLst>
          </p:cNvPr>
          <p:cNvSpPr txBox="1"/>
          <p:nvPr/>
        </p:nvSpPr>
        <p:spPr>
          <a:xfrm>
            <a:off x="154112" y="5955219"/>
            <a:ext cx="6044945" cy="923330"/>
          </a:xfrm>
          <a:prstGeom prst="rect">
            <a:avLst/>
          </a:prstGeom>
          <a:solidFill>
            <a:srgbClr val="FFFF00"/>
          </a:solidFill>
        </p:spPr>
        <p:txBody>
          <a:bodyPr wrap="square" rtlCol="0">
            <a:spAutoFit/>
          </a:bodyPr>
          <a:lstStyle/>
          <a:p>
            <a:r>
              <a:rPr lang="en-IN" dirty="0"/>
              <a:t>Above data represents that there has been increase in the consumption of iron folic acid for 100days or more from the previous NFHS-4 data in all the selected states</a:t>
            </a:r>
          </a:p>
        </p:txBody>
      </p:sp>
      <p:sp>
        <p:nvSpPr>
          <p:cNvPr id="12" name="TextBox 11">
            <a:extLst>
              <a:ext uri="{FF2B5EF4-FFF2-40B4-BE49-F238E27FC236}">
                <a16:creationId xmlns:a16="http://schemas.microsoft.com/office/drawing/2014/main" id="{AAE3C7C5-5A8F-F238-54E3-D2FDC0A76634}"/>
              </a:ext>
            </a:extLst>
          </p:cNvPr>
          <p:cNvSpPr txBox="1"/>
          <p:nvPr/>
        </p:nvSpPr>
        <p:spPr>
          <a:xfrm>
            <a:off x="6503542" y="5955219"/>
            <a:ext cx="5688458" cy="923330"/>
          </a:xfrm>
          <a:prstGeom prst="rect">
            <a:avLst/>
          </a:prstGeom>
          <a:solidFill>
            <a:srgbClr val="FFFF00"/>
          </a:solidFill>
        </p:spPr>
        <p:txBody>
          <a:bodyPr wrap="square" rtlCol="0">
            <a:spAutoFit/>
          </a:bodyPr>
          <a:lstStyle/>
          <a:p>
            <a:r>
              <a:rPr lang="en-IN" dirty="0"/>
              <a:t>The above data represents that there has been an increase in the number of institutional births in NFHS-5 data compared with NHFS-4 data</a:t>
            </a:r>
          </a:p>
        </p:txBody>
      </p:sp>
      <p:sp>
        <p:nvSpPr>
          <p:cNvPr id="16" name="Rectangle 15">
            <a:extLst>
              <a:ext uri="{FF2B5EF4-FFF2-40B4-BE49-F238E27FC236}">
                <a16:creationId xmlns:a16="http://schemas.microsoft.com/office/drawing/2014/main" id="{7F7337B8-D3B5-39F9-1F38-7349B01768DB}"/>
              </a:ext>
            </a:extLst>
          </p:cNvPr>
          <p:cNvSpPr/>
          <p:nvPr/>
        </p:nvSpPr>
        <p:spPr>
          <a:xfrm>
            <a:off x="3532454" y="268165"/>
            <a:ext cx="5948737" cy="862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7" name="Title 17">
            <a:extLst>
              <a:ext uri="{FF2B5EF4-FFF2-40B4-BE49-F238E27FC236}">
                <a16:creationId xmlns:a16="http://schemas.microsoft.com/office/drawing/2014/main" id="{829847A7-A242-C5FE-D1D1-DAFB08D831E3}"/>
              </a:ext>
            </a:extLst>
          </p:cNvPr>
          <p:cNvSpPr>
            <a:spLocks noGrp="1"/>
          </p:cNvSpPr>
          <p:nvPr>
            <p:ph type="title"/>
          </p:nvPr>
        </p:nvSpPr>
        <p:spPr>
          <a:xfrm>
            <a:off x="3960594" y="419417"/>
            <a:ext cx="4959383" cy="53310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normAutofit fontScale="90000"/>
          </a:bodyPr>
          <a:lstStyle/>
          <a:p>
            <a:pPr algn="ctr"/>
            <a:r>
              <a:rPr lang="en-IN" sz="3200" dirty="0"/>
              <a:t>RESULTS</a:t>
            </a:r>
          </a:p>
        </p:txBody>
      </p:sp>
    </p:spTree>
    <p:extLst>
      <p:ext uri="{BB962C8B-B14F-4D97-AF65-F5344CB8AC3E}">
        <p14:creationId xmlns:p14="http://schemas.microsoft.com/office/powerpoint/2010/main" val="1911276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TotalTime>
  <Words>1436</Words>
  <Application>Microsoft Office PowerPoint</Application>
  <PresentationFormat>Widescreen</PresentationFormat>
  <Paragraphs>138</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A study of the comparative trend analysis on the utilisation of maternal healthcare services in 11 selected Indian states </vt:lpstr>
      <vt:lpstr>Screenshot of Approval</vt:lpstr>
      <vt:lpstr>PowerPoint Presentation</vt:lpstr>
      <vt:lpstr>PowerPoint Presentation</vt:lpstr>
      <vt:lpstr>PowerPoint Presentation</vt:lpstr>
      <vt:lpstr>METHODOLOGY</vt:lpstr>
      <vt:lpstr>DATA COLLECTION</vt:lpstr>
      <vt:lpstr>RESULTS</vt:lpstr>
      <vt:lpstr>RESULTS</vt:lpstr>
      <vt:lpstr>RESULTS</vt:lpstr>
      <vt:lpstr>PowerPoint Presentation</vt:lpstr>
      <vt:lpstr>PowerPoint Presentation</vt:lpstr>
      <vt:lpstr>PowerPoint Presentation</vt:lpstr>
      <vt:lpstr>PowerPoint Presentation</vt:lpstr>
      <vt:lpstr>References </vt:lpstr>
      <vt:lpstr>Thank You</vt:lpstr>
      <vt:lpstr>Suggestions to the Organization where the Study was Conducted </vt:lpstr>
      <vt:lpstr>Dissertation Experiences</vt:lpstr>
      <vt:lpstr>My Pictorial Journey </vt:lpstr>
      <vt:lpstr>My Pictorial Journey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sazida begum</cp:lastModifiedBy>
  <cp:revision>37</cp:revision>
  <dcterms:created xsi:type="dcterms:W3CDTF">2022-05-20T15:11:38Z</dcterms:created>
  <dcterms:modified xsi:type="dcterms:W3CDTF">2022-06-21T17:53:43Z</dcterms:modified>
</cp:coreProperties>
</file>