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7" r:id="rId4"/>
    <p:sldId id="258" r:id="rId5"/>
    <p:sldId id="260" r:id="rId6"/>
    <p:sldId id="259" r:id="rId7"/>
    <p:sldId id="261" r:id="rId8"/>
    <p:sldId id="262" r:id="rId9"/>
    <p:sldId id="263" r:id="rId10"/>
    <p:sldId id="264" r:id="rId11"/>
    <p:sldId id="265" r:id="rId12"/>
    <p:sldId id="266" r:id="rId13"/>
    <p:sldId id="275" r:id="rId14"/>
    <p:sldId id="273" r:id="rId15"/>
    <p:sldId id="268" r:id="rId16"/>
    <p:sldId id="276"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67" d="100"/>
          <a:sy n="67" d="100"/>
        </p:scale>
        <p:origin x="-138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pPr/>
              <a:t>20-06-2022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pPr/>
              <a:t>‹#›</a:t>
            </a:fld>
            <a:endParaRPr lang="en-IN" dirty="0"/>
          </a:p>
        </p:txBody>
      </p:sp>
    </p:spTree>
    <p:extLst>
      <p:ext uri="{BB962C8B-B14F-4D97-AF65-F5344CB8AC3E}">
        <p14:creationId xmlns:p14="http://schemas.microsoft.com/office/powerpoint/2010/main" xmlns=""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pPr/>
              <a:t>20-06-2022</a:t>
            </a:fld>
            <a:endParaRPr lang="en-IN" dirty="0"/>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pPr/>
              <a:t>20-06-2022</a:t>
            </a:fld>
            <a:endParaRPr lang="en-IN" dirty="0"/>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pPr/>
              <a:t>20-06-2022</a:t>
            </a:fld>
            <a:endParaRPr lang="en-IN" dirty="0"/>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pPr/>
              <a:t>20-06-2022</a:t>
            </a:fld>
            <a:endParaRPr lang="en-IN" dirty="0"/>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pPr/>
              <a:t>20-06-2022</a:t>
            </a:fld>
            <a:endParaRPr lang="en-IN" dirty="0"/>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pPr/>
              <a:t>20-06-2022</a:t>
            </a:fld>
            <a:endParaRPr lang="en-IN" dirty="0"/>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pPr/>
              <a:t>20-06-2022</a:t>
            </a:fld>
            <a:endParaRPr lang="en-IN" dirty="0"/>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pPr/>
              <a:t>20-06-2022</a:t>
            </a:fld>
            <a:endParaRPr lang="en-IN" dirty="0"/>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pPr/>
              <a:t>20-06-2022</a:t>
            </a:fld>
            <a:endParaRPr lang="en-IN" dirty="0"/>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pPr/>
              <a:t>20-06-2022</a:t>
            </a:fld>
            <a:endParaRPr lang="en-IN" dirty="0"/>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pPr/>
              <a:t>20-06-2022</a:t>
            </a:fld>
            <a:endParaRPr lang="en-IN" dirty="0"/>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pPr/>
              <a:t>20-06-2022</a:t>
            </a:fld>
            <a:endParaRPr lang="en-IN" dirty="0"/>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mc/arti%20cles/PMC5975561/pdf/12930_2018_Articl%20e_4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385765" y="1693864"/>
            <a:ext cx="11630024" cy="2720974"/>
          </a:xfrm>
        </p:spPr>
        <p:txBody>
          <a:bodyPr>
            <a:noAutofit/>
          </a:bodyPr>
          <a:lstStyle/>
          <a:p>
            <a:pPr algn="l"/>
            <a:r>
              <a:rPr lang="en-IN" sz="4000" b="1" dirty="0" smtClean="0">
                <a:latin typeface="Arial" pitchFamily="34" charset="0"/>
                <a:cs typeface="Arial" pitchFamily="34" charset="0"/>
              </a:rPr>
              <a:t>Topic-</a:t>
            </a:r>
            <a:r>
              <a:rPr lang="en-US" sz="4000" b="1" dirty="0" smtClean="0">
                <a:latin typeface="Arial" pitchFamily="34" charset="0"/>
                <a:cs typeface="Arial" pitchFamily="34" charset="0"/>
              </a:rPr>
              <a:t>A study into the implication of interconnected technological advancement applies to OPD and IPD in hospital and outcomes.</a:t>
            </a:r>
            <a:br>
              <a:rPr lang="en-US" sz="4000" b="1" dirty="0" smtClean="0">
                <a:latin typeface="Arial" pitchFamily="34" charset="0"/>
                <a:cs typeface="Arial" pitchFamily="34" charset="0"/>
              </a:rPr>
            </a:br>
            <a:r>
              <a:rPr lang="en-IN" sz="4000" b="1" dirty="0" smtClean="0">
                <a:latin typeface="Arial" pitchFamily="34" charset="0"/>
                <a:cs typeface="Arial" pitchFamily="34" charset="0"/>
              </a:rPr>
              <a:t> Name Organization- Avisa smart hospitals</a:t>
            </a:r>
            <a:endParaRPr lang="en-IN" sz="4000" b="1" dirty="0">
              <a:latin typeface="Arial" pitchFamily="34" charset="0"/>
              <a:cs typeface="Arial" pitchFamily="34" charset="0"/>
            </a:endParaRPr>
          </a:p>
        </p:txBody>
      </p:sp>
      <p:sp>
        <p:nvSpPr>
          <p:cNvPr id="3" name="Subtitle 2">
            <a:extLst>
              <a:ext uri="{FF2B5EF4-FFF2-40B4-BE49-F238E27FC236}">
                <a16:creationId xmlns:a16="http://schemas.microsoft.com/office/drawing/2014/main" xmlns="" id="{7673AE62-677A-E7A9-D759-F10B648DEED4}"/>
              </a:ext>
            </a:extLst>
          </p:cNvPr>
          <p:cNvSpPr>
            <a:spLocks noGrp="1"/>
          </p:cNvSpPr>
          <p:nvPr>
            <p:ph type="subTitle" idx="1"/>
          </p:nvPr>
        </p:nvSpPr>
        <p:spPr>
          <a:xfrm>
            <a:off x="1524000" y="4845051"/>
            <a:ext cx="9144000" cy="1655762"/>
          </a:xfrm>
        </p:spPr>
        <p:txBody>
          <a:bodyPr/>
          <a:lstStyle/>
          <a:p>
            <a:r>
              <a:rPr lang="en-IN" b="1" dirty="0" smtClean="0"/>
              <a:t>Name- Ms. </a:t>
            </a:r>
            <a:r>
              <a:rPr lang="en-IN" b="1" dirty="0" err="1" smtClean="0"/>
              <a:t>Sakshi</a:t>
            </a:r>
            <a:r>
              <a:rPr lang="en-IN" b="1" dirty="0" smtClean="0"/>
              <a:t> </a:t>
            </a:r>
            <a:r>
              <a:rPr lang="en-IN" b="1" dirty="0" err="1" smtClean="0"/>
              <a:t>singh</a:t>
            </a:r>
            <a:endParaRPr lang="en-IN" b="1" dirty="0" smtClean="0"/>
          </a:p>
          <a:p>
            <a:r>
              <a:rPr lang="en-IN" b="1" dirty="0" smtClean="0"/>
              <a:t>Faculty Mentor- Dr. Nikita </a:t>
            </a:r>
            <a:r>
              <a:rPr lang="en-IN" b="1" dirty="0" err="1" smtClean="0"/>
              <a:t>Sabherwal</a:t>
            </a:r>
            <a:endParaRPr lang="en-IN" b="1" dirty="0" smtClean="0"/>
          </a:p>
          <a:p>
            <a:r>
              <a:rPr lang="en-IN" b="1" dirty="0" smtClean="0"/>
              <a:t>IIHMR Delhi</a:t>
            </a:r>
            <a:endParaRPr lang="en-IN" b="1" dirty="0"/>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pPr/>
              <a:t>1</a:t>
            </a:fld>
            <a:endParaRPr lang="en-IN"/>
          </a:p>
        </p:txBody>
      </p:sp>
      <p:pic>
        <p:nvPicPr>
          <p:cNvPr id="7" name="Picture 6">
            <a:extLst>
              <a:ext uri="{FF2B5EF4-FFF2-40B4-BE49-F238E27FC236}">
                <a16:creationId xmlns:a16="http://schemas.microsoft.com/office/drawing/2014/main" xmlns="" id="{6A5D235C-68B3-B360-0BE2-EE01D32938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smtClean="0"/>
              <a:t>Results</a:t>
            </a:r>
            <a:endParaRPr lang="en-IN" b="1" dirty="0"/>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985838" y="1700213"/>
            <a:ext cx="10658475" cy="5157787"/>
          </a:xfrm>
        </p:spPr>
        <p:txBody>
          <a:bodyPr>
            <a:noAutofit/>
          </a:bodyPr>
          <a:lstStyle/>
          <a:p>
            <a:pPr lvl="0" algn="just">
              <a:lnSpc>
                <a:spcPct val="150000"/>
              </a:lnSpc>
            </a:pPr>
            <a:r>
              <a:rPr lang="en-US" sz="2000" dirty="0" smtClean="0">
                <a:latin typeface="Arial" pitchFamily="34" charset="0"/>
                <a:cs typeface="Arial" pitchFamily="34" charset="0"/>
              </a:rPr>
              <a:t>Smart devices can help hospitals in providing more efficient services to patients.</a:t>
            </a:r>
          </a:p>
          <a:p>
            <a:pPr lvl="0" algn="just">
              <a:lnSpc>
                <a:spcPct val="150000"/>
              </a:lnSpc>
            </a:pPr>
            <a:r>
              <a:rPr lang="en-US" sz="2000" dirty="0" smtClean="0">
                <a:latin typeface="Arial" pitchFamily="34" charset="0"/>
                <a:cs typeface="Arial" pitchFamily="34" charset="0"/>
              </a:rPr>
              <a:t>Quantified self devices: objective monitoring of health and health </a:t>
            </a:r>
            <a:r>
              <a:rPr lang="en-US" sz="2000" dirty="0" err="1" smtClean="0">
                <a:latin typeface="Arial" pitchFamily="34" charset="0"/>
                <a:cs typeface="Arial" pitchFamily="34" charset="0"/>
              </a:rPr>
              <a:t>behaviours</a:t>
            </a:r>
            <a:r>
              <a:rPr lang="en-US" sz="2000" dirty="0" smtClean="0">
                <a:latin typeface="Arial" pitchFamily="34" charset="0"/>
                <a:cs typeface="Arial" pitchFamily="34" charset="0"/>
              </a:rPr>
              <a:t> – These devices collect, measure, and compare a variety of biological, physical, </a:t>
            </a:r>
            <a:r>
              <a:rPr lang="en-US" sz="2000" dirty="0" err="1" smtClean="0">
                <a:latin typeface="Arial" pitchFamily="34" charset="0"/>
                <a:cs typeface="Arial" pitchFamily="34" charset="0"/>
              </a:rPr>
              <a:t>behavioural</a:t>
            </a:r>
            <a:r>
              <a:rPr lang="en-US" sz="2000" dirty="0" smtClean="0">
                <a:latin typeface="Arial" pitchFamily="34" charset="0"/>
                <a:cs typeface="Arial" pitchFamily="34" charset="0"/>
              </a:rPr>
              <a:t>, and environmental parameters related to lifestyle activities like sleeping, eating, and physical activity in order to improve well-being and maintain or improve the subject's health.</a:t>
            </a:r>
          </a:p>
          <a:p>
            <a:pPr lvl="0">
              <a:lnSpc>
                <a:spcPct val="150000"/>
              </a:lnSpc>
            </a:pPr>
            <a:r>
              <a:rPr lang="en-US" sz="2000" dirty="0" smtClean="0">
                <a:latin typeface="Arial" pitchFamily="34" charset="0"/>
                <a:cs typeface="Arial" pitchFamily="34" charset="0"/>
              </a:rPr>
              <a:t>Smart devices as a support for behavior change- marker of a new prevention model, The device as a tool for activity quantification, allowing users to track their activities, evaluate their progress, and project their progress toward a goal. </a:t>
            </a:r>
          </a:p>
          <a:p>
            <a:endParaRPr lang="en-IN" sz="2000" dirty="0"/>
          </a:p>
        </p:txBody>
      </p:sp>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pPr/>
              <a:t>10</a:t>
            </a:fld>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149861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smtClean="0"/>
              <a:t>Conclusion</a:t>
            </a:r>
            <a:endParaRPr lang="en-IN" b="1" dirty="0"/>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p:txBody>
          <a:bodyPr>
            <a:normAutofit fontScale="70000" lnSpcReduction="20000"/>
          </a:bodyPr>
          <a:lstStyle/>
          <a:p>
            <a:pPr marL="285750" indent="-285750"/>
            <a:r>
              <a:rPr lang="en-US" dirty="0" smtClean="0">
                <a:latin typeface="Arial" panose="020B0604020202020204" pitchFamily="34" charset="0"/>
                <a:ea typeface="Calibri" panose="020F0502020204030204" pitchFamily="34" charset="0"/>
              </a:rPr>
              <a:t>Patients are increasingly expecting seamless digital interactions as well as a healthcare experience that is as innovative and advanced as that of other service industries</a:t>
            </a:r>
          </a:p>
          <a:p>
            <a:pPr marL="285750" indent="-285750"/>
            <a:r>
              <a:rPr lang="en-US" dirty="0" smtClean="0">
                <a:latin typeface="Arial" panose="020B0604020202020204" pitchFamily="34" charset="0"/>
                <a:ea typeface="Calibri" panose="020F0502020204030204" pitchFamily="34" charset="0"/>
              </a:rPr>
              <a:t>Recent technological advancements and an explosion of non-urgent care options, healthcare consumers are more empowered than ever before to find healthcare organizations that meet (or exceed) their expectations</a:t>
            </a:r>
          </a:p>
          <a:p>
            <a:pPr marL="285750" indent="-285750"/>
            <a:r>
              <a:rPr lang="en-US" dirty="0" smtClean="0">
                <a:latin typeface="Arial" panose="020B0604020202020204" pitchFamily="34" charset="0"/>
                <a:ea typeface="Calibri" panose="020F0502020204030204" pitchFamily="34" charset="0"/>
              </a:rPr>
              <a:t>Medical practice has become increasingly reliant on health information technology</a:t>
            </a:r>
          </a:p>
          <a:p>
            <a:pPr marL="285750" indent="-285750"/>
            <a:r>
              <a:rPr lang="en-US" dirty="0" smtClean="0">
                <a:latin typeface="Arial" panose="020B0604020202020204" pitchFamily="34" charset="0"/>
                <a:ea typeface="Calibri" panose="020F0502020204030204" pitchFamily="34" charset="0"/>
              </a:rPr>
              <a:t>Utilize existing and emerging technologies to make on-time appointments a priority</a:t>
            </a:r>
          </a:p>
          <a:p>
            <a:pPr marL="285750" indent="-285750"/>
            <a:r>
              <a:rPr lang="en-US" dirty="0" smtClean="0">
                <a:latin typeface="Arial" panose="020B0604020202020204" pitchFamily="34" charset="0"/>
                <a:ea typeface="Calibri" panose="020F0502020204030204" pitchFamily="34" charset="0"/>
              </a:rPr>
              <a:t>Build processes around patients, streamline appointment workflows, and make sure everyone is in and out as quickly as possible</a:t>
            </a:r>
          </a:p>
          <a:p>
            <a:pPr marL="285750" indent="-285750"/>
            <a:r>
              <a:rPr lang="en-US" dirty="0" smtClean="0">
                <a:latin typeface="Arial" panose="020B0604020202020204" pitchFamily="34" charset="0"/>
                <a:ea typeface="Calibri" panose="020F0502020204030204" pitchFamily="34" charset="0"/>
              </a:rPr>
              <a:t>Allow patients to submit medical forms ahead of time using digital check-in services. Allow customers to book and reschedule appointments online with ease</a:t>
            </a:r>
          </a:p>
          <a:p>
            <a:pPr marL="285750" indent="-285750"/>
            <a:r>
              <a:rPr lang="en-US" dirty="0" err="1" smtClean="0">
                <a:latin typeface="Arial" panose="020B0604020202020204" pitchFamily="34" charset="0"/>
                <a:ea typeface="Calibri" panose="020F0502020204030204" pitchFamily="34" charset="0"/>
              </a:rPr>
              <a:t>Telehealth</a:t>
            </a:r>
            <a:r>
              <a:rPr lang="en-US" dirty="0" smtClean="0">
                <a:latin typeface="Arial" panose="020B0604020202020204" pitchFamily="34" charset="0"/>
                <a:ea typeface="Calibri" panose="020F0502020204030204" pitchFamily="34" charset="0"/>
              </a:rPr>
              <a:t>/telemedicine and other virtual care services should be integrated</a:t>
            </a:r>
          </a:p>
          <a:p>
            <a:pPr marL="285750" indent="-285750"/>
            <a:r>
              <a:rPr lang="en-US" dirty="0" smtClean="0">
                <a:latin typeface="Arial" panose="020B0604020202020204" pitchFamily="34" charset="0"/>
                <a:ea typeface="Calibri" panose="020F0502020204030204" pitchFamily="34" charset="0"/>
              </a:rPr>
              <a:t> Utilize physician assistants (PAs) and nurse practitioners (NPs) for routine or non-urgent visits to stay on schedule</a:t>
            </a:r>
            <a:endParaRPr lang="en-US" dirty="0" smtClean="0"/>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pPr/>
              <a:t>11</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261627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smtClean="0"/>
              <a:t>Limitations of the </a:t>
            </a:r>
            <a:r>
              <a:rPr lang="en-IN" b="1" dirty="0" smtClean="0"/>
              <a:t>study</a:t>
            </a:r>
            <a:endParaRPr lang="en-IN" b="1" dirty="0"/>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a:xfrm>
            <a:off x="628650" y="1828800"/>
            <a:ext cx="11115675" cy="4643438"/>
          </a:xfrm>
        </p:spPr>
        <p:txBody>
          <a:bodyPr>
            <a:normAutofit fontScale="77500" lnSpcReduction="20000"/>
          </a:bodyPr>
          <a:lstStyle/>
          <a:p>
            <a:pPr lvl="0"/>
            <a:r>
              <a:rPr lang="en-US" dirty="0" smtClean="0">
                <a:latin typeface="Arial" pitchFamily="34" charset="0"/>
                <a:cs typeface="Arial" pitchFamily="34" charset="0"/>
              </a:rPr>
              <a:t>Patients' apprehension about technology : In terms of hardware, the use of the internet, mobile phones, and </a:t>
            </a:r>
            <a:r>
              <a:rPr lang="en-US" dirty="0" smtClean="0">
                <a:latin typeface="Arial" pitchFamily="34" charset="0"/>
                <a:cs typeface="Arial" pitchFamily="34" charset="0"/>
              </a:rPr>
              <a:t>smart phones </a:t>
            </a:r>
            <a:r>
              <a:rPr lang="en-US" dirty="0" smtClean="0">
                <a:latin typeface="Arial" pitchFamily="34" charset="0"/>
                <a:cs typeface="Arial" pitchFamily="34" charset="0"/>
              </a:rPr>
              <a:t>is on the rise. Artificial narrow intelligence, robotics, genomics, telemedicine, virtual and augmented reality, and other medical technologies are becoming disruptive.</a:t>
            </a:r>
          </a:p>
          <a:p>
            <a:pPr lvl="0"/>
            <a:r>
              <a:rPr lang="en-US" dirty="0" smtClean="0">
                <a:latin typeface="Arial" pitchFamily="34" charset="0"/>
                <a:cs typeface="Arial" pitchFamily="34" charset="0"/>
              </a:rPr>
              <a:t>A novel market concept: Changes in providing care and practicing medicine were prompted by a new phenomenon we call "digital health," which we define as "the cultural transformation of how disruptive technologies that provide digital and objective data accessible to both caregivers and patients leads to an equal level doctor-patient relationship with shared decision-making and the </a:t>
            </a:r>
            <a:r>
              <a:rPr lang="en-US" dirty="0" err="1" smtClean="0">
                <a:latin typeface="Arial" pitchFamily="34" charset="0"/>
                <a:cs typeface="Arial" pitchFamily="34" charset="0"/>
              </a:rPr>
              <a:t>democratisation</a:t>
            </a:r>
            <a:r>
              <a:rPr lang="en-US" dirty="0" smtClean="0">
                <a:latin typeface="Arial" pitchFamily="34" charset="0"/>
                <a:cs typeface="Arial" pitchFamily="34" charset="0"/>
              </a:rPr>
              <a:t> of care."</a:t>
            </a:r>
          </a:p>
          <a:p>
            <a:pPr lvl="0"/>
            <a:r>
              <a:rPr lang="en-US" dirty="0" smtClean="0">
                <a:latin typeface="Arial" pitchFamily="34" charset="0"/>
                <a:cs typeface="Arial" pitchFamily="34" charset="0"/>
              </a:rPr>
              <a:t>After proper training, hospital staff and doctors is not user friendly with smart devices.</a:t>
            </a:r>
          </a:p>
          <a:p>
            <a:pPr lvl="0"/>
            <a:r>
              <a:rPr lang="en-US" dirty="0" smtClean="0">
                <a:latin typeface="Arial" pitchFamily="34" charset="0"/>
                <a:cs typeface="Arial" pitchFamily="34" charset="0"/>
              </a:rPr>
              <a:t>A smart hospital can't be properly implemented if the hospital's infrastructure isn't up to par: Patients have been entirely reliant on healthcare providers' and systems' processes, infrastructure, information, and decisions. Patient empowerment, which included the use of disruptive technologies that were also becoming available, was primarily motivated by insecurity and exposure to decisions beyond their control.</a:t>
            </a:r>
          </a:p>
        </p:txBody>
      </p:sp>
      <p:sp>
        <p:nvSpPr>
          <p:cNvPr id="4" name="Slide Number Placeholder 3">
            <a:extLst>
              <a:ext uri="{FF2B5EF4-FFF2-40B4-BE49-F238E27FC236}">
                <a16:creationId xmlns:a16="http://schemas.microsoft.com/office/drawing/2014/main" xmlns="" id="{A55A2AEE-BCF7-2356-2A0D-334825D425B5}"/>
              </a:ext>
            </a:extLst>
          </p:cNvPr>
          <p:cNvSpPr>
            <a:spLocks noGrp="1"/>
          </p:cNvSpPr>
          <p:nvPr>
            <p:ph type="sldNum" sz="quarter" idx="12"/>
          </p:nvPr>
        </p:nvSpPr>
        <p:spPr/>
        <p:txBody>
          <a:bodyPr/>
          <a:lstStyle/>
          <a:p>
            <a:fld id="{26AD20E6-394B-4DF0-96A5-9647FF39C943}" type="slidenum">
              <a:rPr lang="en-IN" smtClean="0"/>
              <a:pPr/>
              <a:t>12</a:t>
            </a:fld>
            <a:endParaRPr lang="en-IN" dirty="0"/>
          </a:p>
        </p:txBody>
      </p:sp>
      <p:pic>
        <p:nvPicPr>
          <p:cNvPr id="6" name="Picture 5">
            <a:extLst>
              <a:ext uri="{FF2B5EF4-FFF2-40B4-BE49-F238E27FC236}">
                <a16:creationId xmlns:a16="http://schemas.microsoft.com/office/drawing/2014/main" xmlns="" id="{67E54A9D-4B6F-6671-1709-E2CF64355D4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xmlns="" val="238836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xmlns="" id="{8BBDAC66-4BC0-4A4F-5501-A4915ECD4DA8}"/>
              </a:ext>
            </a:extLst>
          </p:cNvPr>
          <p:cNvSpPr>
            <a:spLocks noGrp="1"/>
          </p:cNvSpPr>
          <p:nvPr>
            <p:ph idx="1"/>
          </p:nvPr>
        </p:nvSpPr>
        <p:spPr>
          <a:xfrm>
            <a:off x="838200" y="1600200"/>
            <a:ext cx="10515600" cy="4872038"/>
          </a:xfrm>
        </p:spPr>
        <p:txBody>
          <a:bodyPr>
            <a:normAutofit fontScale="92500"/>
          </a:bodyPr>
          <a:lstStyle/>
          <a:p>
            <a:pPr lvl="0"/>
            <a:r>
              <a:rPr lang="en-US" dirty="0" smtClean="0"/>
              <a:t>Additional manpower was required for the evaluation and maintenance of smart devices in the hospital, as well as additional smart device training for hospital staff.</a:t>
            </a:r>
          </a:p>
          <a:p>
            <a:pPr lvl="0"/>
            <a:r>
              <a:rPr lang="en-US" dirty="0" smtClean="0"/>
              <a:t>Integration problems: Many new smart hospital devices require their own app that may or may not integrate with various routers, smart hubs and other systems in the hospital.</a:t>
            </a:r>
          </a:p>
          <a:p>
            <a:pPr lvl="0"/>
            <a:r>
              <a:rPr lang="en-US" dirty="0" smtClean="0"/>
              <a:t>Device configuration: The configuration of smart devices should be very user-friendly. Many devices, however, still require manual intervention. In this situation, the need for AI-based configuration is obvious in order to ensure that devices are set up quickly and effectively.</a:t>
            </a:r>
          </a:p>
          <a:p>
            <a:pPr lvl="0"/>
            <a:r>
              <a:rPr lang="en-US" dirty="0" smtClean="0"/>
              <a:t>A lack of signaling or bidirectional communication between devices for collection and routing purposes is one of the issues.</a:t>
            </a:r>
          </a:p>
          <a:p>
            <a:pPr lvl="0">
              <a:buNone/>
            </a:pPr>
            <a:endParaRPr lang="en-US" dirty="0" smtClean="0"/>
          </a:p>
        </p:txBody>
      </p:sp>
      <p:sp>
        <p:nvSpPr>
          <p:cNvPr id="5" name="Slide Number Placeholder 4">
            <a:extLst>
              <a:ext uri="{FF2B5EF4-FFF2-40B4-BE49-F238E27FC236}">
                <a16:creationId xmlns:a16="http://schemas.microsoft.com/office/drawing/2014/main" xmlns="" id="{5D7BD38B-06EE-DC64-6828-3A96DC5B67D0}"/>
              </a:ext>
            </a:extLst>
          </p:cNvPr>
          <p:cNvSpPr>
            <a:spLocks noGrp="1"/>
          </p:cNvSpPr>
          <p:nvPr>
            <p:ph type="sldNum" sz="quarter" idx="12"/>
          </p:nvPr>
        </p:nvSpPr>
        <p:spPr/>
        <p:txBody>
          <a:bodyPr/>
          <a:lstStyle/>
          <a:p>
            <a:fld id="{26AD20E6-394B-4DF0-96A5-9647FF39C943}" type="slidenum">
              <a:rPr lang="en-IN" smtClean="0"/>
              <a:pPr/>
              <a:t>13</a:t>
            </a:fld>
            <a:endParaRPr lang="en-IN" dirty="0"/>
          </a:p>
        </p:txBody>
      </p:sp>
      <p:pic>
        <p:nvPicPr>
          <p:cNvPr id="6" name="Picture 5">
            <a:extLst>
              <a:ext uri="{FF2B5EF4-FFF2-40B4-BE49-F238E27FC236}">
                <a16:creationId xmlns:a16="http://schemas.microsoft.com/office/drawing/2014/main" xmlns="" id="{62BF899B-1AA7-BB0B-B7E4-F54105A89E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xmlns="" val="319222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p:txBody>
          <a:bodyPr/>
          <a:lstStyle/>
          <a:p>
            <a:pPr algn="ctr"/>
            <a:r>
              <a:rPr lang="en-IN" b="1" dirty="0" smtClean="0"/>
              <a:t>References</a:t>
            </a:r>
            <a:endParaRPr lang="en-IN" b="1" dirty="0"/>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p:txBody>
          <a:bodyPr>
            <a:normAutofit fontScale="70000" lnSpcReduction="20000"/>
          </a:bodyPr>
          <a:lstStyle/>
          <a:p>
            <a:pPr lvl="0"/>
            <a:r>
              <a:rPr lang="en-US" b="1" dirty="0" smtClean="0"/>
              <a:t> </a:t>
            </a:r>
            <a:r>
              <a:rPr lang="en-US" b="1" dirty="0" err="1" smtClean="0">
                <a:latin typeface="Vancouer"/>
              </a:rPr>
              <a:t>Holzinger</a:t>
            </a:r>
            <a:r>
              <a:rPr lang="en-US" b="1" dirty="0" smtClean="0">
                <a:latin typeface="Vancouer"/>
              </a:rPr>
              <a:t>, Article: Weakly structured data in health-informatics: the challenge for </a:t>
            </a:r>
            <a:r>
              <a:rPr lang="en-US" b="1" dirty="0" err="1" smtClean="0">
                <a:latin typeface="Vancouer"/>
              </a:rPr>
              <a:t>humancomputer</a:t>
            </a:r>
            <a:r>
              <a:rPr lang="en-US" b="1" dirty="0" smtClean="0">
                <a:latin typeface="Vancouer"/>
              </a:rPr>
              <a:t> interaction. In: Proceedings of INTERACT 2011 Workshop: Promoting and Supporting Healthy Living by Design, pp. 5–7. IFIP (2011) </a:t>
            </a:r>
            <a:endParaRPr lang="en-US" b="1" dirty="0" smtClean="0">
              <a:latin typeface="Vancouer"/>
            </a:endParaRPr>
          </a:p>
          <a:p>
            <a:pPr lvl="0"/>
            <a:r>
              <a:rPr lang="en-US" b="1" dirty="0" smtClean="0">
                <a:latin typeface="Vancouer"/>
              </a:rPr>
              <a:t> </a:t>
            </a:r>
            <a:r>
              <a:rPr lang="en-US" b="1" dirty="0" err="1" smtClean="0">
                <a:latin typeface="Vancouer"/>
              </a:rPr>
              <a:t>Duerr-Specht</a:t>
            </a:r>
            <a:r>
              <a:rPr lang="en-US" b="1" dirty="0" smtClean="0">
                <a:latin typeface="Vancouer"/>
              </a:rPr>
              <a:t>, M., Goebel, R., </a:t>
            </a:r>
            <a:r>
              <a:rPr lang="en-US" b="1" dirty="0" err="1" smtClean="0">
                <a:latin typeface="Vancouer"/>
              </a:rPr>
              <a:t>Holzinger</a:t>
            </a:r>
            <a:r>
              <a:rPr lang="en-US" b="1" dirty="0" smtClean="0">
                <a:latin typeface="Vancouer"/>
              </a:rPr>
              <a:t>, </a:t>
            </a:r>
            <a:r>
              <a:rPr lang="en-US" b="1" dirty="0" smtClean="0">
                <a:latin typeface="Vancouer"/>
              </a:rPr>
              <a:t>Article: </a:t>
            </a:r>
            <a:r>
              <a:rPr lang="en-US" b="1" dirty="0" smtClean="0">
                <a:latin typeface="Vancouer"/>
              </a:rPr>
              <a:t>Medicine and health care as a data problem: will computers become better medical doctors? In: </a:t>
            </a:r>
            <a:r>
              <a:rPr lang="en-US" b="1" dirty="0" err="1" smtClean="0">
                <a:latin typeface="Vancouer"/>
              </a:rPr>
              <a:t>Holzinger</a:t>
            </a:r>
            <a:r>
              <a:rPr lang="en-US" b="1" dirty="0" smtClean="0">
                <a:latin typeface="Vancouer"/>
              </a:rPr>
              <a:t>, A., </a:t>
            </a:r>
            <a:r>
              <a:rPr lang="en-US" b="1" dirty="0" err="1" smtClean="0">
                <a:latin typeface="Vancouer"/>
              </a:rPr>
              <a:t>Roecker</a:t>
            </a:r>
            <a:r>
              <a:rPr lang="en-US" b="1" dirty="0" smtClean="0">
                <a:latin typeface="Vancouer"/>
              </a:rPr>
              <a:t>, C., </a:t>
            </a:r>
            <a:r>
              <a:rPr lang="en-US" b="1" dirty="0" err="1" smtClean="0">
                <a:latin typeface="Vancouer"/>
              </a:rPr>
              <a:t>Ziefle</a:t>
            </a:r>
            <a:r>
              <a:rPr lang="en-US" b="1" dirty="0" smtClean="0">
                <a:latin typeface="Vancouer"/>
              </a:rPr>
              <a:t>, M. (eds.) Smart Health. LNCS, vol. 8700, pp. 21-39. Springer, Heidelberg </a:t>
            </a:r>
          </a:p>
          <a:p>
            <a:pPr lvl="0"/>
            <a:r>
              <a:rPr lang="en-US" b="1" dirty="0" smtClean="0">
                <a:latin typeface="Vancouer"/>
              </a:rPr>
              <a:t> Culler, D.E., </a:t>
            </a:r>
            <a:r>
              <a:rPr lang="en-US" b="1" dirty="0" err="1" smtClean="0">
                <a:latin typeface="Vancouer"/>
              </a:rPr>
              <a:t>Mulder</a:t>
            </a:r>
            <a:r>
              <a:rPr lang="en-US" b="1" dirty="0" smtClean="0">
                <a:latin typeface="Vancouer"/>
              </a:rPr>
              <a:t> </a:t>
            </a:r>
            <a:r>
              <a:rPr lang="en-US" b="1" dirty="0" smtClean="0">
                <a:latin typeface="Vancouer"/>
              </a:rPr>
              <a:t>: </a:t>
            </a:r>
            <a:r>
              <a:rPr lang="en-US" b="1" dirty="0" smtClean="0">
                <a:latin typeface="Vancouer"/>
              </a:rPr>
              <a:t>Smart sensors to network the world. Sci. Am. </a:t>
            </a:r>
          </a:p>
          <a:p>
            <a:pPr lvl="0"/>
            <a:r>
              <a:rPr lang="en-US" b="1" dirty="0" smtClean="0">
                <a:latin typeface="Vancouer"/>
              </a:rPr>
              <a:t>Al </a:t>
            </a:r>
            <a:r>
              <a:rPr lang="en-US" b="1" dirty="0" err="1" smtClean="0">
                <a:latin typeface="Vancouer"/>
              </a:rPr>
              <a:t>Ketbi</a:t>
            </a:r>
            <a:r>
              <a:rPr lang="en-US" b="1" dirty="0" smtClean="0">
                <a:latin typeface="Vancouer"/>
              </a:rPr>
              <a:t>. L.M.B., &amp; Al </a:t>
            </a:r>
            <a:r>
              <a:rPr lang="en-US" b="1" dirty="0" err="1" smtClean="0">
                <a:latin typeface="Vancouer"/>
              </a:rPr>
              <a:t>Deen</a:t>
            </a:r>
            <a:r>
              <a:rPr lang="en-US" b="1" dirty="0" smtClean="0">
                <a:latin typeface="Vancouer"/>
              </a:rPr>
              <a:t>. S.Z. (2018). The attitudes and beliefs of general practitioner towards clinical practice guidelines: a qualitative study in Al </a:t>
            </a:r>
            <a:r>
              <a:rPr lang="en-US" b="1" dirty="0" err="1" smtClean="0">
                <a:latin typeface="Vancouer"/>
              </a:rPr>
              <a:t>Ain</a:t>
            </a:r>
            <a:r>
              <a:rPr lang="en-US" b="1" dirty="0" smtClean="0">
                <a:latin typeface="Vancouer"/>
              </a:rPr>
              <a:t>, United Arab Emirates. Asia Pacific family medicine, 17(1). Retrieved August 31, 2019 From: </a:t>
            </a:r>
            <a:r>
              <a:rPr lang="en-US" b="1" u="sng" dirty="0" smtClean="0">
                <a:latin typeface="Vancouer"/>
                <a:hlinkClick r:id="rId2"/>
              </a:rPr>
              <a:t>https://www.ncbi.nlm.nih.gov/pmc/arti </a:t>
            </a:r>
            <a:r>
              <a:rPr lang="en-US" b="1" u="sng" dirty="0" err="1" smtClean="0">
                <a:latin typeface="Vancouer"/>
                <a:hlinkClick r:id="rId2"/>
              </a:rPr>
              <a:t>cles</a:t>
            </a:r>
            <a:r>
              <a:rPr lang="en-US" b="1" u="sng" dirty="0" smtClean="0">
                <a:latin typeface="Vancouer"/>
                <a:hlinkClick r:id="rId2"/>
              </a:rPr>
              <a:t>/PMC5975561/</a:t>
            </a:r>
            <a:r>
              <a:rPr lang="en-US" b="1" u="sng" dirty="0" err="1" smtClean="0">
                <a:latin typeface="Vancouer"/>
                <a:hlinkClick r:id="rId2"/>
              </a:rPr>
              <a:t>pdf</a:t>
            </a:r>
            <a:r>
              <a:rPr lang="en-US" b="1" u="sng" dirty="0" smtClean="0">
                <a:latin typeface="Vancouer"/>
                <a:hlinkClick r:id="rId2"/>
              </a:rPr>
              <a:t>/12930_2018_Articl e_41.pdf</a:t>
            </a:r>
            <a:endParaRPr lang="en-US" b="1" dirty="0" smtClean="0">
              <a:latin typeface="Vancouer"/>
            </a:endParaRPr>
          </a:p>
          <a:p>
            <a:pPr lvl="0"/>
            <a:r>
              <a:rPr lang="en-US" b="1" dirty="0" smtClean="0">
                <a:latin typeface="Vancouer"/>
              </a:rPr>
              <a:t>Bmcpublichealth.biomedicalcentral.com  </a:t>
            </a:r>
          </a:p>
          <a:p>
            <a:pPr lvl="0"/>
            <a:r>
              <a:rPr lang="en-US" b="1" dirty="0" smtClean="0">
                <a:latin typeface="Vancouer"/>
              </a:rPr>
              <a:t>Link.springer.com</a:t>
            </a:r>
            <a:endParaRPr lang="en-US" b="1" dirty="0" smtClean="0">
              <a:latin typeface="Vancouer"/>
            </a:endParaRPr>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pPr/>
              <a:t>14</a:t>
            </a:fld>
            <a:endParaRPr lang="en-IN" dirty="0"/>
          </a:p>
        </p:txBody>
      </p:sp>
    </p:spTree>
    <p:extLst>
      <p:ext uri="{BB962C8B-B14F-4D97-AF65-F5344CB8AC3E}">
        <p14:creationId xmlns:p14="http://schemas.microsoft.com/office/powerpoint/2010/main" xmlns="" val="149243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xmlns=""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p:txBody>
          <a:bodyPr/>
          <a:lstStyle/>
          <a:p>
            <a:fld id="{26AD20E6-394B-4DF0-96A5-9647FF39C943}" type="slidenum">
              <a:rPr lang="en-IN" smtClean="0"/>
              <a:pPr/>
              <a:t>15</a:t>
            </a:fld>
            <a:endParaRPr lang="en-IN" dirty="0"/>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367524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xmlns="" id="{EAEF2263-EB9B-760E-4703-663E38DF5A1C}"/>
              </a:ext>
            </a:extLst>
          </p:cNvPr>
          <p:cNvSpPr>
            <a:spLocks noGrp="1"/>
          </p:cNvSpPr>
          <p:nvPr>
            <p:ph idx="1"/>
          </p:nvPr>
        </p:nvSpPr>
        <p:spPr/>
        <p:txBody>
          <a:bodyPr/>
          <a:lstStyle/>
          <a:p>
            <a:r>
              <a:rPr lang="en-IN" dirty="0" smtClean="0"/>
              <a:t>Important managers to be hired for every segment of organization.</a:t>
            </a:r>
          </a:p>
          <a:p>
            <a:endParaRPr lang="en-IN" dirty="0"/>
          </a:p>
        </p:txBody>
      </p:sp>
      <p:sp>
        <p:nvSpPr>
          <p:cNvPr id="5" name="Slide Number Placeholder 4">
            <a:extLst>
              <a:ext uri="{FF2B5EF4-FFF2-40B4-BE49-F238E27FC236}">
                <a16:creationId xmlns:a16="http://schemas.microsoft.com/office/drawing/2014/main" xmlns="" id="{8995D74E-6398-A78F-6AAE-7F984A6270FE}"/>
              </a:ext>
            </a:extLst>
          </p:cNvPr>
          <p:cNvSpPr>
            <a:spLocks noGrp="1"/>
          </p:cNvSpPr>
          <p:nvPr>
            <p:ph type="sldNum" sz="quarter" idx="12"/>
          </p:nvPr>
        </p:nvSpPr>
        <p:spPr/>
        <p:txBody>
          <a:bodyPr/>
          <a:lstStyle/>
          <a:p>
            <a:fld id="{26AD20E6-394B-4DF0-96A5-9647FF39C943}" type="slidenum">
              <a:rPr lang="en-IN" smtClean="0"/>
              <a:pPr/>
              <a:t>16</a:t>
            </a:fld>
            <a:endParaRPr lang="en-IN" dirty="0"/>
          </a:p>
        </p:txBody>
      </p:sp>
      <p:pic>
        <p:nvPicPr>
          <p:cNvPr id="6" name="Picture 5">
            <a:extLst>
              <a:ext uri="{FF2B5EF4-FFF2-40B4-BE49-F238E27FC236}">
                <a16:creationId xmlns:a16="http://schemas.microsoft.com/office/drawing/2014/main" xmlns="" id="{B482642F-792C-BF57-5B55-1F840240FF7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xmlns="" val="199411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xmlns=""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xmlns="" id="{45FC99C5-3553-395D-3229-C978899DC068}"/>
              </a:ext>
            </a:extLst>
          </p:cNvPr>
          <p:cNvSpPr>
            <a:spLocks noGrp="1"/>
          </p:cNvSpPr>
          <p:nvPr>
            <p:ph sz="half" idx="2"/>
          </p:nvPr>
        </p:nvSpPr>
        <p:spPr/>
        <p:txBody>
          <a:bodyPr/>
          <a:lstStyle/>
          <a:p>
            <a:r>
              <a:rPr lang="en-IN" dirty="0" smtClean="0"/>
              <a:t>Operation management in hospital.</a:t>
            </a:r>
          </a:p>
          <a:p>
            <a:r>
              <a:rPr lang="en-IN" dirty="0" smtClean="0"/>
              <a:t>HIS training and implementation in hospital.</a:t>
            </a:r>
          </a:p>
          <a:p>
            <a:r>
              <a:rPr lang="en-IN" dirty="0" smtClean="0"/>
              <a:t>Strategic making in traditional hospital to smart hospital.</a:t>
            </a:r>
          </a:p>
        </p:txBody>
      </p:sp>
      <p:sp>
        <p:nvSpPr>
          <p:cNvPr id="5" name="Text Placeholder 4">
            <a:extLst>
              <a:ext uri="{FF2B5EF4-FFF2-40B4-BE49-F238E27FC236}">
                <a16:creationId xmlns:a16="http://schemas.microsoft.com/office/drawing/2014/main" xmlns=""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xmlns="" id="{F5C77B51-5E77-C0CF-A1AC-D310D2F1CF19}"/>
              </a:ext>
            </a:extLst>
          </p:cNvPr>
          <p:cNvSpPr>
            <a:spLocks noGrp="1"/>
          </p:cNvSpPr>
          <p:nvPr>
            <p:ph sz="quarter" idx="4"/>
          </p:nvPr>
        </p:nvSpPr>
        <p:spPr/>
        <p:txBody>
          <a:bodyPr/>
          <a:lstStyle/>
          <a:p>
            <a:r>
              <a:rPr lang="en-IN" dirty="0" smtClean="0"/>
              <a:t>Internship in start-up company need time to understand operational activity and planning.</a:t>
            </a:r>
          </a:p>
        </p:txBody>
      </p:sp>
      <p:sp>
        <p:nvSpPr>
          <p:cNvPr id="7" name="Slide Number Placeholder 6">
            <a:extLst>
              <a:ext uri="{FF2B5EF4-FFF2-40B4-BE49-F238E27FC236}">
                <a16:creationId xmlns:a16="http://schemas.microsoft.com/office/drawing/2014/main" xmlns="" id="{24929AB7-CA6F-0C11-C641-1E492E7E533C}"/>
              </a:ext>
            </a:extLst>
          </p:cNvPr>
          <p:cNvSpPr>
            <a:spLocks noGrp="1"/>
          </p:cNvSpPr>
          <p:nvPr>
            <p:ph type="sldNum" sz="quarter" idx="12"/>
          </p:nvPr>
        </p:nvSpPr>
        <p:spPr/>
        <p:txBody>
          <a:bodyPr/>
          <a:lstStyle/>
          <a:p>
            <a:fld id="{26AD20E6-394B-4DF0-96A5-9647FF39C943}" type="slidenum">
              <a:rPr lang="en-IN" smtClean="0"/>
              <a:pPr/>
              <a:t>17</a:t>
            </a:fld>
            <a:endParaRPr lang="en-IN" dirty="0"/>
          </a:p>
        </p:txBody>
      </p:sp>
      <p:pic>
        <p:nvPicPr>
          <p:cNvPr id="9" name="Picture 8">
            <a:extLst>
              <a:ext uri="{FF2B5EF4-FFF2-40B4-BE49-F238E27FC236}">
                <a16:creationId xmlns:a16="http://schemas.microsoft.com/office/drawing/2014/main" xmlns="" id="{E103A6DE-6241-B758-5FA2-2B271CB3CC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47829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a:xfrm>
            <a:off x="838200" y="0"/>
            <a:ext cx="10515600" cy="1325563"/>
          </a:xfrm>
        </p:spPr>
        <p:txBody>
          <a:bodyPr/>
          <a:lstStyle/>
          <a:p>
            <a:pPr algn="ctr"/>
            <a:r>
              <a:rPr lang="en-IN" b="1" dirty="0"/>
              <a:t>Pictorial Journey (1/2)</a:t>
            </a:r>
          </a:p>
        </p:txBody>
      </p:sp>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p:txBody>
          <a:bodyPr/>
          <a:lstStyle/>
          <a:p>
            <a:fld id="{26AD20E6-394B-4DF0-96A5-9647FF39C943}" type="slidenum">
              <a:rPr lang="en-IN" smtClean="0"/>
              <a:pPr/>
              <a:t>18</a:t>
            </a:fld>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6386513" y="1328738"/>
            <a:ext cx="3900487" cy="510063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16624"/>
          <a:stretch>
            <a:fillRect/>
          </a:stretch>
        </p:blipFill>
        <p:spPr bwMode="auto">
          <a:xfrm>
            <a:off x="1743076" y="1371600"/>
            <a:ext cx="3286124" cy="5043488"/>
          </a:xfrm>
          <a:prstGeom prst="rect">
            <a:avLst/>
          </a:prstGeom>
          <a:noFill/>
          <a:ln w="9525">
            <a:noFill/>
            <a:miter lim="800000"/>
            <a:headEnd/>
            <a:tailEnd/>
          </a:ln>
        </p:spPr>
      </p:pic>
    </p:spTree>
    <p:extLst>
      <p:ext uri="{BB962C8B-B14F-4D97-AF65-F5344CB8AC3E}">
        <p14:creationId xmlns:p14="http://schemas.microsoft.com/office/powerpoint/2010/main" xmlns=""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7B543-DD16-00A8-C1EC-FE337C972327}"/>
              </a:ext>
            </a:extLst>
          </p:cNvPr>
          <p:cNvSpPr>
            <a:spLocks noGrp="1"/>
          </p:cNvSpPr>
          <p:nvPr>
            <p:ph type="title"/>
          </p:nvPr>
        </p:nvSpPr>
        <p:spPr/>
        <p:txBody>
          <a:bodyPr/>
          <a:lstStyle/>
          <a:p>
            <a:pPr algn="ctr"/>
            <a:r>
              <a:rPr lang="en-IN" b="1" dirty="0"/>
              <a:t>Screenshot of Approval</a:t>
            </a:r>
          </a:p>
        </p:txBody>
      </p:sp>
      <p:sp>
        <p:nvSpPr>
          <p:cNvPr id="5" name="Slide Number Placeholder 4">
            <a:extLst>
              <a:ext uri="{FF2B5EF4-FFF2-40B4-BE49-F238E27FC236}">
                <a16:creationId xmlns:a16="http://schemas.microsoft.com/office/drawing/2014/main" xmlns="" id="{56EDD3CD-7AAF-DDBA-4AB5-4451EC072935}"/>
              </a:ext>
            </a:extLst>
          </p:cNvPr>
          <p:cNvSpPr>
            <a:spLocks noGrp="1"/>
          </p:cNvSpPr>
          <p:nvPr>
            <p:ph type="sldNum" sz="quarter" idx="12"/>
          </p:nvPr>
        </p:nvSpPr>
        <p:spPr/>
        <p:txBody>
          <a:bodyPr/>
          <a:lstStyle/>
          <a:p>
            <a:fld id="{26AD20E6-394B-4DF0-96A5-9647FF39C943}" type="slidenum">
              <a:rPr lang="en-IN" smtClean="0"/>
              <a:pPr/>
              <a:t>2</a:t>
            </a:fld>
            <a:endParaRPr lang="en-IN"/>
          </a:p>
        </p:txBody>
      </p:sp>
      <p:pic>
        <p:nvPicPr>
          <p:cNvPr id="2050" name="Picture 2"/>
          <p:cNvPicPr>
            <a:picLocks noGrp="1" noChangeAspect="1" noChangeArrowheads="1"/>
          </p:cNvPicPr>
          <p:nvPr>
            <p:ph idx="1"/>
          </p:nvPr>
        </p:nvPicPr>
        <p:blipFill>
          <a:blip r:embed="rId2" cstate="print"/>
          <a:srcRect t="5327" b="15542"/>
          <a:stretch>
            <a:fillRect/>
          </a:stretch>
        </p:blipFill>
        <p:spPr bwMode="auto">
          <a:xfrm>
            <a:off x="4471988" y="1828800"/>
            <a:ext cx="3043238" cy="4186238"/>
          </a:xfrm>
          <a:prstGeom prst="rect">
            <a:avLst/>
          </a:prstGeom>
          <a:noFill/>
          <a:ln w="9525">
            <a:noFill/>
            <a:miter lim="800000"/>
            <a:headEnd/>
            <a:tailEnd/>
          </a:ln>
        </p:spPr>
      </p:pic>
    </p:spTree>
    <p:extLst>
      <p:ext uri="{BB962C8B-B14F-4D97-AF65-F5344CB8AC3E}">
        <p14:creationId xmlns:p14="http://schemas.microsoft.com/office/powerpoint/2010/main" xmlns="" val="10618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p:txBody>
          <a:bodyPr/>
          <a:lstStyle/>
          <a:p>
            <a:pPr algn="ctr"/>
            <a:r>
              <a:rPr lang="en-IN" b="1" dirty="0" smtClean="0"/>
              <a:t>Introduction</a:t>
            </a:r>
            <a:endParaRPr lang="en-IN" b="1" dirty="0"/>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a:xfrm>
            <a:off x="457200" y="1485900"/>
            <a:ext cx="11369040" cy="5129213"/>
          </a:xfrm>
        </p:spPr>
        <p:txBody>
          <a:bodyPr>
            <a:normAutofit fontScale="70000" lnSpcReduction="20000"/>
          </a:bodyPr>
          <a:lstStyle/>
          <a:p>
            <a:r>
              <a:rPr lang="en-US" dirty="0" smtClean="0">
                <a:latin typeface="Arial" pitchFamily="34" charset="0"/>
                <a:cs typeface="Arial" pitchFamily="34" charset="0"/>
              </a:rPr>
              <a:t>Interconnected technological advancement applies to the healthcare sectors including devices, system components and networks are becoming autonomous, ubiquitous and interconnected, the results are remarkable. </a:t>
            </a:r>
          </a:p>
          <a:p>
            <a:r>
              <a:rPr lang="en-US" dirty="0" smtClean="0">
                <a:latin typeface="Arial" pitchFamily="34" charset="0"/>
                <a:cs typeface="Arial" pitchFamily="34" charset="0"/>
              </a:rPr>
              <a:t>Connected medical devices transform the way the healthcare industry works, both within hospitals and between different actors of the healthcare industry. </a:t>
            </a:r>
          </a:p>
          <a:p>
            <a:r>
              <a:rPr lang="en-US" dirty="0" smtClean="0">
                <a:latin typeface="Arial" pitchFamily="34" charset="0"/>
                <a:cs typeface="Arial" pitchFamily="34" charset="0"/>
              </a:rPr>
              <a:t>What makes a hospital smart is, the availability and use of meaningfully interconnected systems and devices that lead to overall smartness to deliver optimal patient care by making the most of advanced ICT.</a:t>
            </a:r>
          </a:p>
          <a:p>
            <a:r>
              <a:rPr lang="en-US" dirty="0" smtClean="0">
                <a:latin typeface="Arial" pitchFamily="34" charset="0"/>
                <a:cs typeface="Arial" pitchFamily="34" charset="0"/>
              </a:rPr>
              <a:t> The availability of all relevant information when required; access to internal and external expertise when needed; and efficient and effective surgical/diagnosis processes that facilitates achieving this goal with low error rate and cost effectively. </a:t>
            </a:r>
          </a:p>
          <a:p>
            <a:pPr marL="285750" indent="-285750"/>
            <a:r>
              <a:rPr lang="en-US" dirty="0" smtClean="0">
                <a:latin typeface="Arial" pitchFamily="34" charset="0"/>
                <a:ea typeface="Calibri" panose="020F0502020204030204" pitchFamily="34" charset="0"/>
                <a:cs typeface="Arial" pitchFamily="34" charset="0"/>
              </a:rPr>
              <a:t>Healthcare is experiencing a hardware and software revolution. </a:t>
            </a:r>
          </a:p>
          <a:p>
            <a:pPr marL="285750" indent="-285750"/>
            <a:r>
              <a:rPr lang="en-US" dirty="0" smtClean="0">
                <a:latin typeface="Arial" pitchFamily="34" charset="0"/>
                <a:ea typeface="Calibri" panose="020F0502020204030204" pitchFamily="34" charset="0"/>
                <a:cs typeface="Arial" pitchFamily="34" charset="0"/>
              </a:rPr>
              <a:t>In terms of hardware, the use of the internet, mobile phones, and </a:t>
            </a:r>
            <a:r>
              <a:rPr lang="en-US" dirty="0" err="1" smtClean="0">
                <a:latin typeface="Arial" pitchFamily="34" charset="0"/>
                <a:ea typeface="Calibri" panose="020F0502020204030204" pitchFamily="34" charset="0"/>
                <a:cs typeface="Arial" pitchFamily="34" charset="0"/>
              </a:rPr>
              <a:t>smartphones</a:t>
            </a:r>
            <a:r>
              <a:rPr lang="en-US" dirty="0" smtClean="0">
                <a:latin typeface="Arial" pitchFamily="34" charset="0"/>
                <a:ea typeface="Calibri" panose="020F0502020204030204" pitchFamily="34" charset="0"/>
                <a:cs typeface="Arial" pitchFamily="34" charset="0"/>
              </a:rPr>
              <a:t> is on the rise. Artificial intelligence, robotics, genomics, telemedicine, virtual and augmented reality, and other medical technologies are becoming disruptive</a:t>
            </a:r>
          </a:p>
          <a:p>
            <a:pPr marL="285750" indent="-285750"/>
            <a:r>
              <a:rPr lang="en-US" dirty="0" smtClean="0">
                <a:latin typeface="Arial" pitchFamily="34" charset="0"/>
                <a:ea typeface="Calibri" panose="020F0502020204030204" pitchFamily="34" charset="0"/>
                <a:cs typeface="Arial" pitchFamily="34" charset="0"/>
              </a:rPr>
              <a:t>In terms of software/information, a vast amount of medical data, peer support, and open-access clinical studies and guidelines are becoming widely available. It not only leads to the possibility of better quality and more information being obtained in healthcare, but also to the possibility of self-care.</a:t>
            </a:r>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pPr/>
              <a:t>3</a:t>
            </a:fld>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233906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51033-92AE-7D44-CA2A-465B196100C4}"/>
              </a:ext>
            </a:extLst>
          </p:cNvPr>
          <p:cNvSpPr>
            <a:spLocks noGrp="1"/>
          </p:cNvSpPr>
          <p:nvPr>
            <p:ph type="title"/>
          </p:nvPr>
        </p:nvSpPr>
        <p:spPr>
          <a:xfrm>
            <a:off x="952500" y="1"/>
            <a:ext cx="10515600" cy="1042988"/>
          </a:xfrm>
        </p:spPr>
        <p:txBody>
          <a:bodyPr/>
          <a:lstStyle/>
          <a:p>
            <a:pPr algn="ctr"/>
            <a:r>
              <a:rPr lang="en-IN" b="1" dirty="0" smtClean="0"/>
              <a:t>Introduction</a:t>
            </a:r>
            <a:endParaRPr lang="en-IN" b="1" dirty="0"/>
          </a:p>
        </p:txBody>
      </p:sp>
      <p:sp>
        <p:nvSpPr>
          <p:cNvPr id="3" name="Content Placeholder 2">
            <a:extLst>
              <a:ext uri="{FF2B5EF4-FFF2-40B4-BE49-F238E27FC236}">
                <a16:creationId xmlns:a16="http://schemas.microsoft.com/office/drawing/2014/main" xmlns="" id="{382ADE59-DDEA-2629-5CE5-2986EE84561F}"/>
              </a:ext>
            </a:extLst>
          </p:cNvPr>
          <p:cNvSpPr>
            <a:spLocks noGrp="1"/>
          </p:cNvSpPr>
          <p:nvPr>
            <p:ph idx="1"/>
          </p:nvPr>
        </p:nvSpPr>
        <p:spPr>
          <a:xfrm>
            <a:off x="485776" y="1343025"/>
            <a:ext cx="11372850" cy="5214938"/>
          </a:xfrm>
        </p:spPr>
        <p:txBody>
          <a:bodyPr>
            <a:noAutofit/>
          </a:bodyPr>
          <a:lstStyle/>
          <a:p>
            <a:r>
              <a:rPr lang="en-US" sz="2000" dirty="0" smtClean="0">
                <a:latin typeface="Arial" pitchFamily="34" charset="0"/>
                <a:cs typeface="Arial" pitchFamily="34" charset="0"/>
              </a:rPr>
              <a:t>Smartly prepared ICT will increase the preciseness of healthcare management services, because of the possible trimming down of the error creation.</a:t>
            </a:r>
          </a:p>
          <a:p>
            <a:r>
              <a:rPr lang="en-US" sz="2000" dirty="0" smtClean="0">
                <a:latin typeface="Arial" pitchFamily="34" charset="0"/>
                <a:cs typeface="Arial" pitchFamily="34" charset="0"/>
              </a:rPr>
              <a:t>This will augment the efficacy of the operational system.</a:t>
            </a:r>
          </a:p>
          <a:p>
            <a:r>
              <a:rPr lang="en-US" sz="2000" dirty="0" smtClean="0">
                <a:latin typeface="Arial" pitchFamily="34" charset="0"/>
                <a:cs typeface="Arial" pitchFamily="34" charset="0"/>
              </a:rPr>
              <a:t>The quality of the healthcare management services will get better and this will generate patient satisfaction.</a:t>
            </a:r>
          </a:p>
          <a:p>
            <a:r>
              <a:rPr lang="en-US" sz="2000" dirty="0" smtClean="0">
                <a:latin typeface="Arial" pitchFamily="34" charset="0"/>
                <a:cs typeface="Arial" pitchFamily="34" charset="0"/>
              </a:rPr>
              <a:t>Healthcare ICT will make the organizational management, cost effective, thus hospital management can offer quality service to the clients at affordable costs</a:t>
            </a:r>
          </a:p>
          <a:p>
            <a:pPr marL="285750" indent="-285750"/>
            <a:r>
              <a:rPr lang="en-US" sz="2000" dirty="0" smtClean="0">
                <a:latin typeface="Arial" pitchFamily="34" charset="0"/>
                <a:ea typeface="Calibri" panose="020F0502020204030204" pitchFamily="34" charset="0"/>
                <a:cs typeface="Arial" pitchFamily="34" charset="0"/>
              </a:rPr>
              <a:t>Rapidly evolving digital technological innovations are affecting and changing all sectors' integrated information management processes</a:t>
            </a:r>
            <a:r>
              <a:rPr lang="en-US" sz="2000" dirty="0" smtClean="0">
                <a:latin typeface="Arial" pitchFamily="34" charset="0"/>
                <a:cs typeface="Arial" pitchFamily="34" charset="0"/>
              </a:rPr>
              <a:t> </a:t>
            </a:r>
          </a:p>
          <a:p>
            <a:pPr marL="285750" indent="-285750"/>
            <a:r>
              <a:rPr lang="en-US" sz="2000" dirty="0" smtClean="0">
                <a:latin typeface="Arial" pitchFamily="34" charset="0"/>
                <a:ea typeface="Calibri" panose="020F0502020204030204" pitchFamily="34" charset="0"/>
                <a:cs typeface="Arial" pitchFamily="34" charset="0"/>
              </a:rPr>
              <a:t>Because of the high efficiency of these innovations, the health sector has been forced to undergo a digital transformation in order to improve the technologies and methodologies used in healthcare management systems</a:t>
            </a:r>
          </a:p>
          <a:p>
            <a:pPr marL="285750" indent="-285750"/>
            <a:r>
              <a:rPr lang="en-US" sz="2000" dirty="0" smtClean="0">
                <a:latin typeface="Arial" pitchFamily="34" charset="0"/>
                <a:ea typeface="Calibri" panose="020F0502020204030204" pitchFamily="34" charset="0"/>
                <a:cs typeface="Arial" pitchFamily="34" charset="0"/>
              </a:rPr>
              <a:t>The Internet of Things (</a:t>
            </a:r>
            <a:r>
              <a:rPr lang="en-US" sz="2000" dirty="0" err="1" smtClean="0">
                <a:latin typeface="Arial" pitchFamily="34" charset="0"/>
                <a:ea typeface="Calibri" panose="020F0502020204030204" pitchFamily="34" charset="0"/>
                <a:cs typeface="Arial" pitchFamily="34" charset="0"/>
              </a:rPr>
              <a:t>IoT</a:t>
            </a:r>
            <a:r>
              <a:rPr lang="en-US" sz="2000" dirty="0" smtClean="0">
                <a:latin typeface="Arial" pitchFamily="34" charset="0"/>
                <a:ea typeface="Calibri" panose="020F0502020204030204" pitchFamily="34" charset="0"/>
                <a:cs typeface="Arial" pitchFamily="34" charset="0"/>
              </a:rPr>
              <a:t>) technology plays a key role in this transformation, allowing many devices to connect and collaborate</a:t>
            </a:r>
          </a:p>
          <a:p>
            <a:pPr marL="285750" indent="-285750"/>
            <a:r>
              <a:rPr lang="en-US" sz="2000" dirty="0" smtClean="0">
                <a:latin typeface="Arial" pitchFamily="34" charset="0"/>
                <a:ea typeface="Calibri" panose="020F0502020204030204" pitchFamily="34" charset="0"/>
                <a:cs typeface="Arial" pitchFamily="34" charset="0"/>
              </a:rPr>
              <a:t>Connecting machines is bringing businesses closer to their customers while also providing a tangible return on investment.</a:t>
            </a:r>
          </a:p>
        </p:txBody>
      </p:sp>
      <p:sp>
        <p:nvSpPr>
          <p:cNvPr id="4" name="Slide Number Placeholder 3">
            <a:extLst>
              <a:ext uri="{FF2B5EF4-FFF2-40B4-BE49-F238E27FC236}">
                <a16:creationId xmlns:a16="http://schemas.microsoft.com/office/drawing/2014/main" xmlns="" id="{CE1DBDCD-BFFD-B18E-0A9A-B5A0A5A5AF5C}"/>
              </a:ext>
            </a:extLst>
          </p:cNvPr>
          <p:cNvSpPr>
            <a:spLocks noGrp="1"/>
          </p:cNvSpPr>
          <p:nvPr>
            <p:ph type="sldNum" sz="quarter" idx="12"/>
          </p:nvPr>
        </p:nvSpPr>
        <p:spPr/>
        <p:txBody>
          <a:bodyPr/>
          <a:lstStyle/>
          <a:p>
            <a:fld id="{26AD20E6-394B-4DF0-96A5-9647FF39C943}" type="slidenum">
              <a:rPr lang="en-IN" smtClean="0"/>
              <a:pPr/>
              <a:t>4</a:t>
            </a:fld>
            <a:endParaRPr lang="en-IN"/>
          </a:p>
        </p:txBody>
      </p:sp>
      <p:pic>
        <p:nvPicPr>
          <p:cNvPr id="6" name="Picture 5">
            <a:extLst>
              <a:ext uri="{FF2B5EF4-FFF2-40B4-BE49-F238E27FC236}">
                <a16:creationId xmlns:a16="http://schemas.microsoft.com/office/drawing/2014/main" xmlns="" id="{007830A4-8A9B-0EBD-A18C-FE6C0AF23F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415615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xmlns="" id="{8C6D7DE2-7518-3B77-F975-509EE81FC92A}"/>
              </a:ext>
            </a:extLst>
          </p:cNvPr>
          <p:cNvSpPr>
            <a:spLocks noGrp="1"/>
          </p:cNvSpPr>
          <p:nvPr>
            <p:ph idx="1"/>
          </p:nvPr>
        </p:nvSpPr>
        <p:spPr/>
        <p:txBody>
          <a:bodyPr>
            <a:normAutofit fontScale="85000" lnSpcReduction="20000"/>
          </a:bodyPr>
          <a:lstStyle/>
          <a:p>
            <a:pPr>
              <a:lnSpc>
                <a:spcPct val="170000"/>
              </a:lnSpc>
            </a:pPr>
            <a:r>
              <a:rPr lang="en-US" dirty="0" smtClean="0">
                <a:latin typeface="Arial" pitchFamily="34" charset="0"/>
                <a:ea typeface="Calibri"/>
                <a:cs typeface="Arial" pitchFamily="34" charset="0"/>
              </a:rPr>
              <a:t>Gap analysis to improve operational efficiency and effectiveness in the hospital OPD and IPD areas .</a:t>
            </a:r>
          </a:p>
          <a:p>
            <a:pPr marL="285750" indent="-285750">
              <a:lnSpc>
                <a:spcPct val="170000"/>
              </a:lnSpc>
            </a:pPr>
            <a:r>
              <a:rPr lang="en-US" dirty="0" smtClean="0">
                <a:latin typeface="Arial" pitchFamily="34" charset="0"/>
                <a:cs typeface="Arial" pitchFamily="34" charset="0"/>
              </a:rPr>
              <a:t>To recommend appropriate suggestions for converting traditional hospitals into smart hospitals</a:t>
            </a:r>
          </a:p>
          <a:p>
            <a:pPr marL="285750" indent="-285750">
              <a:lnSpc>
                <a:spcPct val="170000"/>
              </a:lnSpc>
            </a:pPr>
            <a:r>
              <a:rPr lang="en-US" dirty="0" smtClean="0">
                <a:latin typeface="Arial" pitchFamily="34" charset="0"/>
                <a:cs typeface="Arial" pitchFamily="34" charset="0"/>
              </a:rPr>
              <a:t>To build a realistic and operational smart hospital</a:t>
            </a:r>
          </a:p>
          <a:p>
            <a:pPr marL="285750" indent="-285750">
              <a:lnSpc>
                <a:spcPct val="170000"/>
              </a:lnSpc>
            </a:pPr>
            <a:r>
              <a:rPr lang="en-US" dirty="0" smtClean="0">
                <a:latin typeface="Arial" pitchFamily="34" charset="0"/>
                <a:cs typeface="Arial" pitchFamily="34" charset="0"/>
              </a:rPr>
              <a:t>To facilitate quicker decision making by the hospital management with the usage of </a:t>
            </a:r>
            <a:r>
              <a:rPr lang="en-US" dirty="0" err="1" smtClean="0">
                <a:latin typeface="Arial" pitchFamily="34" charset="0"/>
                <a:cs typeface="Arial" pitchFamily="34" charset="0"/>
              </a:rPr>
              <a:t>DoC</a:t>
            </a:r>
            <a:r>
              <a:rPr lang="en-US" dirty="0" smtClean="0">
                <a:latin typeface="Arial" pitchFamily="34" charset="0"/>
                <a:cs typeface="Arial" pitchFamily="34" charset="0"/>
              </a:rPr>
              <a:t> Pen, app, and so on.</a:t>
            </a:r>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pPr/>
              <a:t>5</a:t>
            </a:fld>
            <a:endParaRPr lang="en-IN"/>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a:xfrm>
            <a:off x="909637" y="214313"/>
            <a:ext cx="10515600" cy="1014414"/>
          </a:xfrm>
        </p:spPr>
        <p:txBody>
          <a:bodyPr/>
          <a:lstStyle/>
          <a:p>
            <a:pPr algn="ctr"/>
            <a:r>
              <a:rPr lang="en-IN" b="1" dirty="0" smtClean="0"/>
              <a:t>Methodology</a:t>
            </a:r>
            <a:endParaRPr lang="en-IN" b="1" dirty="0"/>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a:xfrm>
            <a:off x="714375" y="1471613"/>
            <a:ext cx="10887075" cy="4943475"/>
          </a:xfrm>
        </p:spPr>
        <p:txBody>
          <a:bodyPr>
            <a:noAutofit/>
          </a:bodyPr>
          <a:lstStyle/>
          <a:p>
            <a:pPr algn="just"/>
            <a:r>
              <a:rPr lang="en-US" sz="2400" b="1" dirty="0" smtClean="0">
                <a:latin typeface="Arial" pitchFamily="34" charset="0"/>
                <a:cs typeface="Arial" pitchFamily="34" charset="0"/>
              </a:rPr>
              <a:t>Data and Methodology</a:t>
            </a:r>
            <a:r>
              <a:rPr lang="en-US" sz="2400" dirty="0" smtClean="0">
                <a:latin typeface="Arial" pitchFamily="34" charset="0"/>
                <a:cs typeface="Arial" pitchFamily="34" charset="0"/>
              </a:rPr>
              <a:t>- Exploratory study</a:t>
            </a:r>
          </a:p>
          <a:p>
            <a:pPr algn="just"/>
            <a:r>
              <a:rPr lang="en-US" sz="2400" b="1" dirty="0" smtClean="0">
                <a:latin typeface="Arial" pitchFamily="34" charset="0"/>
                <a:cs typeface="Arial" pitchFamily="34" charset="0"/>
              </a:rPr>
              <a:t>Data sources</a:t>
            </a:r>
            <a:r>
              <a:rPr lang="en-US" sz="2400" dirty="0" smtClean="0">
                <a:latin typeface="Arial" pitchFamily="34" charset="0"/>
                <a:cs typeface="Arial" pitchFamily="34" charset="0"/>
              </a:rPr>
              <a:t>-Secondary </a:t>
            </a:r>
            <a:r>
              <a:rPr lang="en-US" sz="2400" dirty="0" smtClean="0">
                <a:latin typeface="Arial" pitchFamily="34" charset="0"/>
                <a:cs typeface="Arial" pitchFamily="34" charset="0"/>
              </a:rPr>
              <a:t>Data.</a:t>
            </a:r>
            <a:endParaRPr lang="en-US" sz="2400" dirty="0" smtClean="0">
              <a:latin typeface="Arial" pitchFamily="34" charset="0"/>
              <a:cs typeface="Arial" pitchFamily="34" charset="0"/>
            </a:endParaRPr>
          </a:p>
          <a:p>
            <a:pPr algn="just"/>
            <a:r>
              <a:rPr lang="en-US" sz="2400" b="1" dirty="0" smtClean="0">
                <a:latin typeface="Arial" pitchFamily="34" charset="0"/>
                <a:cs typeface="Arial" pitchFamily="34" charset="0"/>
              </a:rPr>
              <a:t>Key respondents</a:t>
            </a:r>
            <a:r>
              <a:rPr lang="en-US" sz="2400" dirty="0" smtClean="0">
                <a:latin typeface="Arial" pitchFamily="34" charset="0"/>
                <a:cs typeface="Arial" pitchFamily="34" charset="0"/>
              </a:rPr>
              <a:t>- </a:t>
            </a:r>
            <a:r>
              <a:rPr lang="en-US" sz="2400" dirty="0" smtClean="0">
                <a:latin typeface="Arial" pitchFamily="34" charset="0"/>
                <a:cs typeface="Arial" pitchFamily="34" charset="0"/>
              </a:rPr>
              <a:t>The data for this study consists of 50 to 100 bedded hospitals in Ghaziabad region. Hospital </a:t>
            </a:r>
            <a:r>
              <a:rPr lang="en-US" sz="2400" dirty="0" smtClean="0">
                <a:latin typeface="Arial" pitchFamily="34" charset="0"/>
                <a:cs typeface="Arial" pitchFamily="34" charset="0"/>
              </a:rPr>
              <a:t>staff, patients, attendees, local area residents,  marketing team, call center of hospital,</a:t>
            </a:r>
          </a:p>
          <a:p>
            <a:pPr algn="just"/>
            <a:r>
              <a:rPr lang="en-US" sz="2400" b="1" dirty="0" smtClean="0">
                <a:latin typeface="Arial" pitchFamily="34" charset="0"/>
                <a:cs typeface="Arial" pitchFamily="34" charset="0"/>
              </a:rPr>
              <a:t>Data collection tools</a:t>
            </a:r>
            <a:r>
              <a:rPr lang="en-US" sz="2400" dirty="0" smtClean="0">
                <a:latin typeface="Arial" pitchFamily="34" charset="0"/>
                <a:cs typeface="Arial" pitchFamily="34" charset="0"/>
              </a:rPr>
              <a:t> – </a:t>
            </a:r>
          </a:p>
          <a:p>
            <a:pPr lvl="0" algn="just"/>
            <a:r>
              <a:rPr lang="en-US" sz="2400" dirty="0" smtClean="0">
                <a:latin typeface="Arial" pitchFamily="34" charset="0"/>
                <a:cs typeface="Arial" pitchFamily="34" charset="0"/>
              </a:rPr>
              <a:t>Online research- Google reviews, past articles, </a:t>
            </a:r>
            <a:r>
              <a:rPr lang="en-US" sz="2400" dirty="0" err="1" smtClean="0">
                <a:latin typeface="Arial" pitchFamily="34" charset="0"/>
                <a:cs typeface="Arial" pitchFamily="34" charset="0"/>
              </a:rPr>
              <a:t>pubmed</a:t>
            </a:r>
            <a:endParaRPr lang="en-US" sz="2400" dirty="0" smtClean="0">
              <a:latin typeface="Arial" pitchFamily="34" charset="0"/>
              <a:cs typeface="Arial" pitchFamily="34" charset="0"/>
            </a:endParaRPr>
          </a:p>
          <a:p>
            <a:pPr lvl="0" algn="just"/>
            <a:r>
              <a:rPr lang="en-US" sz="2400" dirty="0" smtClean="0">
                <a:latin typeface="Arial" pitchFamily="34" charset="0"/>
                <a:cs typeface="Arial" pitchFamily="34" charset="0"/>
              </a:rPr>
              <a:t>Literature review- information available in libraries, online articles, research and journals, or even commercial databases, past hospital surveys &amp; reports, HIS reports. </a:t>
            </a:r>
          </a:p>
          <a:p>
            <a:pPr lvl="0" algn="just"/>
            <a:r>
              <a:rPr lang="en-US" sz="2400" dirty="0" smtClean="0">
                <a:latin typeface="Arial" pitchFamily="34" charset="0"/>
                <a:cs typeface="Arial" pitchFamily="34" charset="0"/>
              </a:rPr>
              <a:t>Case study- </a:t>
            </a:r>
            <a:r>
              <a:rPr lang="en-US" sz="2400" dirty="0" err="1" smtClean="0">
                <a:latin typeface="Arial" pitchFamily="34" charset="0"/>
                <a:cs typeface="Arial" pitchFamily="34" charset="0"/>
              </a:rPr>
              <a:t>Clearmedi</a:t>
            </a:r>
            <a:r>
              <a:rPr lang="en-US" sz="2400" dirty="0" smtClean="0">
                <a:latin typeface="Arial" pitchFamily="34" charset="0"/>
                <a:cs typeface="Arial" pitchFamily="34" charset="0"/>
              </a:rPr>
              <a:t> hospital, </a:t>
            </a:r>
            <a:r>
              <a:rPr lang="en-US" sz="2400" dirty="0" err="1" smtClean="0">
                <a:latin typeface="Arial" pitchFamily="34" charset="0"/>
                <a:cs typeface="Arial" pitchFamily="34" charset="0"/>
              </a:rPr>
              <a:t>vasundhra</a:t>
            </a:r>
            <a:r>
              <a:rPr lang="en-US" sz="2400" dirty="0" smtClean="0">
                <a:latin typeface="Arial" pitchFamily="34" charset="0"/>
                <a:cs typeface="Arial" pitchFamily="34" charset="0"/>
              </a:rPr>
              <a:t> &amp; Le Crest hospital, </a:t>
            </a:r>
            <a:r>
              <a:rPr lang="en-US" sz="2400" dirty="0" err="1" smtClean="0">
                <a:latin typeface="Arial" pitchFamily="34" charset="0"/>
                <a:cs typeface="Arial" pitchFamily="34" charset="0"/>
              </a:rPr>
              <a:t>vasundhra</a:t>
            </a:r>
            <a:r>
              <a:rPr lang="en-US" sz="2400" dirty="0" smtClean="0">
                <a:latin typeface="Arial" pitchFamily="34" charset="0"/>
                <a:cs typeface="Arial" pitchFamily="34" charset="0"/>
              </a:rPr>
              <a:t>. Analyzing existing cases which have gone through a similar problem.</a:t>
            </a:r>
          </a:p>
          <a:p>
            <a:pPr algn="just"/>
            <a:endParaRPr lang="en-US" sz="2400" dirty="0" smtClean="0">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pPr/>
              <a:t>6</a:t>
            </a:fld>
            <a:endParaRPr lang="en-IN"/>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a:xfrm>
            <a:off x="1152525" y="193675"/>
            <a:ext cx="10515600" cy="1325563"/>
          </a:xfrm>
        </p:spPr>
        <p:txBody>
          <a:bodyPr/>
          <a:lstStyle/>
          <a:p>
            <a:pPr algn="ctr"/>
            <a:r>
              <a:rPr lang="en-IN" b="1" dirty="0" smtClean="0"/>
              <a:t>Methodology </a:t>
            </a:r>
            <a:endParaRPr lang="en-IN"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pPr/>
              <a:t>7</a:t>
            </a:fld>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pic>
        <p:nvPicPr>
          <p:cNvPr id="1029" name="Picture 5"/>
          <p:cNvPicPr>
            <a:picLocks noGrp="1" noChangeAspect="1" noChangeArrowheads="1"/>
          </p:cNvPicPr>
          <p:nvPr>
            <p:ph idx="1"/>
          </p:nvPr>
        </p:nvPicPr>
        <p:blipFill>
          <a:blip r:embed="rId3" cstate="print"/>
          <a:srcRect/>
          <a:stretch>
            <a:fillRect/>
          </a:stretch>
        </p:blipFill>
        <p:spPr bwMode="auto">
          <a:xfrm>
            <a:off x="1443038" y="1414464"/>
            <a:ext cx="9201150" cy="5043486"/>
          </a:xfrm>
          <a:prstGeom prst="rect">
            <a:avLst/>
          </a:prstGeom>
          <a:noFill/>
          <a:ln w="9525">
            <a:noFill/>
            <a:miter lim="800000"/>
            <a:headEnd/>
            <a:tailEnd/>
          </a:ln>
          <a:effectLst/>
        </p:spPr>
      </p:pic>
    </p:spTree>
    <p:extLst>
      <p:ext uri="{BB962C8B-B14F-4D97-AF65-F5344CB8AC3E}">
        <p14:creationId xmlns:p14="http://schemas.microsoft.com/office/powerpoint/2010/main" xmlns="" val="12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23913" y="0"/>
            <a:ext cx="10515600" cy="1325563"/>
          </a:xfrm>
        </p:spPr>
        <p:txBody>
          <a:bodyPr/>
          <a:lstStyle/>
          <a:p>
            <a:pPr algn="ctr"/>
            <a:r>
              <a:rPr lang="en-IN" b="1" dirty="0"/>
              <a:t>Results </a:t>
            </a:r>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pPr/>
              <a:t>8</a:t>
            </a:fld>
            <a:endParaRPr lang="en-IN"/>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pic>
        <p:nvPicPr>
          <p:cNvPr id="2055" name="Picture 7"/>
          <p:cNvPicPr>
            <a:picLocks noChangeAspect="1" noChangeArrowheads="1"/>
          </p:cNvPicPr>
          <p:nvPr/>
        </p:nvPicPr>
        <p:blipFill>
          <a:blip r:embed="rId3" cstate="print"/>
          <a:srcRect/>
          <a:stretch>
            <a:fillRect/>
          </a:stretch>
        </p:blipFill>
        <p:spPr bwMode="auto">
          <a:xfrm>
            <a:off x="1343026" y="1414463"/>
            <a:ext cx="9572624" cy="5443536"/>
          </a:xfrm>
          <a:prstGeom prst="rect">
            <a:avLst/>
          </a:prstGeom>
          <a:noFill/>
          <a:ln w="9525">
            <a:noFill/>
            <a:miter lim="800000"/>
            <a:headEnd/>
            <a:tailEnd/>
          </a:ln>
          <a:effectLst/>
        </p:spPr>
      </p:pic>
    </p:spTree>
    <p:extLst>
      <p:ext uri="{BB962C8B-B14F-4D97-AF65-F5344CB8AC3E}">
        <p14:creationId xmlns:p14="http://schemas.microsoft.com/office/powerpoint/2010/main" xmlns="" val="13733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81063" y="0"/>
            <a:ext cx="10515600" cy="1325563"/>
          </a:xfrm>
        </p:spPr>
        <p:txBody>
          <a:bodyPr/>
          <a:lstStyle/>
          <a:p>
            <a:pPr algn="ctr"/>
            <a:r>
              <a:rPr lang="en-IN" b="1" dirty="0" smtClean="0"/>
              <a:t>Results</a:t>
            </a:r>
            <a:endParaRPr lang="en-IN" b="1" dirty="0"/>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614364" y="1328738"/>
            <a:ext cx="11144250" cy="5529262"/>
          </a:xfrm>
        </p:spPr>
        <p:txBody>
          <a:bodyPr>
            <a:noAutofit/>
          </a:bodyPr>
          <a:lstStyle/>
          <a:p>
            <a:pPr marL="285750" indent="-285750">
              <a:lnSpc>
                <a:spcPct val="150000"/>
              </a:lnSpc>
              <a:spcBef>
                <a:spcPts val="0"/>
              </a:spcBef>
              <a:tabLst>
                <a:tab pos="1595120" algn="l"/>
              </a:tabLst>
            </a:pPr>
            <a:r>
              <a:rPr lang="en-US" sz="2000" dirty="0" smtClean="0">
                <a:latin typeface="Arial" pitchFamily="34" charset="0"/>
                <a:ea typeface="Calibri" panose="020F0502020204030204" pitchFamily="34" charset="0"/>
                <a:cs typeface="Arial" pitchFamily="34" charset="0"/>
              </a:rPr>
              <a:t>Smart devices as a source of social valorization- Smart device users are typically members of internet-connected communities with the dual goal of valuing their efforts and encouraging reassurance in a variety of ways.</a:t>
            </a:r>
          </a:p>
          <a:p>
            <a:pPr marL="342900" indent="-342900">
              <a:lnSpc>
                <a:spcPct val="150000"/>
              </a:lnSpc>
              <a:spcBef>
                <a:spcPts val="0"/>
              </a:spcBef>
              <a:spcAft>
                <a:spcPts val="800"/>
              </a:spcAft>
              <a:tabLst>
                <a:tab pos="1595120" algn="l"/>
              </a:tabLst>
            </a:pPr>
            <a:r>
              <a:rPr lang="en-US" sz="2000" dirty="0" smtClean="0">
                <a:latin typeface="Arial" pitchFamily="34" charset="0"/>
                <a:ea typeface="Calibri" panose="020F0502020204030204" pitchFamily="34" charset="0"/>
                <a:cs typeface="Arial" pitchFamily="34" charset="0"/>
              </a:rPr>
              <a:t>Smart devices in health care relationships—a mediator of participatory medicine, the use of smart devices in preventive or curative health care relationships introduces a form of "media medicine" or apomediation, which refers to remote mediation between the patient and his or her body away from the doctor, resulting in a new doctor/patient relationship articulated around scientific and lay knowledge, leading to the emergence of new health care models.</a:t>
            </a:r>
          </a:p>
          <a:p>
            <a:pPr marL="285750" indent="-285750">
              <a:lnSpc>
                <a:spcPct val="150000"/>
              </a:lnSpc>
            </a:pPr>
            <a:r>
              <a:rPr lang="en-US" sz="2000" dirty="0" smtClean="0">
                <a:latin typeface="Arial" pitchFamily="34" charset="0"/>
                <a:ea typeface="Calibri" panose="020F0502020204030204" pitchFamily="34" charset="0"/>
                <a:cs typeface="Arial" pitchFamily="34" charset="0"/>
              </a:rPr>
              <a:t>Smart devices as a support for behavior change- marker of a new prevention model, the device as a tool for activity quantification, allowing users to track their activities, evaluate their progress, and project their progress toward a goal</a:t>
            </a:r>
          </a:p>
          <a:p>
            <a:pPr marL="285750" indent="-285750">
              <a:lnSpc>
                <a:spcPct val="150000"/>
              </a:lnSpc>
            </a:pPr>
            <a:endParaRPr lang="en-US" sz="1800" dirty="0" smtClean="0">
              <a:latin typeface="Arial" pitchFamily="34" charset="0"/>
              <a:cs typeface="Arial" pitchFamily="34" charset="0"/>
            </a:endParaRPr>
          </a:p>
        </p:txBody>
      </p:sp>
      <p:pic>
        <p:nvPicPr>
          <p:cNvPr id="6" name="Picture 5">
            <a:extLst>
              <a:ext uri="{FF2B5EF4-FFF2-40B4-BE49-F238E27FC236}">
                <a16:creationId xmlns:a16="http://schemas.microsoft.com/office/drawing/2014/main" xmlns="" id="{FDE056D7-024E-A9C1-BBD7-5EE6669F64B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191127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1527</Words>
  <Application>Microsoft Office PowerPoint</Application>
  <PresentationFormat>Custom</PresentationFormat>
  <Paragraphs>100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Topic-A study into the implication of interconnected technological advancement applies to OPD and IPD in hospital and outcomes.  Name Organization- Avisa smart hospitals</vt:lpstr>
      <vt:lpstr>Screenshot of Approval</vt:lpstr>
      <vt:lpstr>Introduction</vt:lpstr>
      <vt:lpstr>Introduction</vt:lpstr>
      <vt:lpstr>Objectives of Your Study</vt:lpstr>
      <vt:lpstr>Methodology</vt:lpstr>
      <vt:lpstr>Methodology </vt:lpstr>
      <vt:lpstr>Results </vt:lpstr>
      <vt:lpstr>Results</vt:lpstr>
      <vt:lpstr>Results</vt:lpstr>
      <vt:lpstr>Conclusion</vt:lpstr>
      <vt:lpstr>Limitations of the study</vt:lpstr>
      <vt:lpstr>Limitations of the Study</vt:lpstr>
      <vt:lpstr>References</vt:lpstr>
      <vt:lpstr>Thank You</vt:lpstr>
      <vt:lpstr>Suggestions to the Organization where the Study was Conducted </vt:lpstr>
      <vt:lpstr>Dissertation Experiences</vt:lpstr>
      <vt:lpstr>Pictorial Journey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Dell pc</cp:lastModifiedBy>
  <cp:revision>21</cp:revision>
  <dcterms:created xsi:type="dcterms:W3CDTF">2022-05-20T15:11:38Z</dcterms:created>
  <dcterms:modified xsi:type="dcterms:W3CDTF">2022-06-20T17:24:06Z</dcterms:modified>
</cp:coreProperties>
</file>