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60" r:id="rId4"/>
    <p:sldId id="261" r:id="rId5"/>
    <p:sldId id="259" r:id="rId6"/>
    <p:sldId id="277" r:id="rId7"/>
    <p:sldId id="264" r:id="rId8"/>
    <p:sldId id="265" r:id="rId9"/>
    <p:sldId id="266" r:id="rId10"/>
    <p:sldId id="278" r:id="rId11"/>
    <p:sldId id="275" r:id="rId12"/>
    <p:sldId id="267" r:id="rId13"/>
    <p:sldId id="273"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7" d="100"/>
          <a:sy n="67" d="100"/>
        </p:scale>
        <p:origin x="8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8801940026688114E-2"/>
          <c:y val="1.8331310682800916E-2"/>
          <c:w val="0.91421246491099972"/>
          <c:h val="0.63320323196604256"/>
        </c:manualLayout>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Sheet1!$A$6:$A$17</c:f>
              <c:strCache>
                <c:ptCount val="12"/>
                <c:pt idx="0">
                  <c:v>Papaya</c:v>
                </c:pt>
                <c:pt idx="1">
                  <c:v>Jaggery</c:v>
                </c:pt>
                <c:pt idx="2">
                  <c:v>Brinjal</c:v>
                </c:pt>
                <c:pt idx="3">
                  <c:v>Coffee &amp; Tea</c:v>
                </c:pt>
                <c:pt idx="4">
                  <c:v>Fused Banana or other fused fruits</c:v>
                </c:pt>
                <c:pt idx="5">
                  <c:v>Banana</c:v>
                </c:pt>
                <c:pt idx="6">
                  <c:v>Dates</c:v>
                </c:pt>
                <c:pt idx="7">
                  <c:v>Almonds</c:v>
                </c:pt>
                <c:pt idx="8">
                  <c:v>Green Beans</c:v>
                </c:pt>
                <c:pt idx="9">
                  <c:v>Meat</c:v>
                </c:pt>
                <c:pt idx="10">
                  <c:v>Milk</c:v>
                </c:pt>
                <c:pt idx="11">
                  <c:v>Bengal Gram</c:v>
                </c:pt>
              </c:strCache>
            </c:strRef>
          </c:cat>
          <c:val>
            <c:numRef>
              <c:f>Sheet1!$B$6:$B$17</c:f>
              <c:numCache>
                <c:formatCode>General</c:formatCode>
                <c:ptCount val="12"/>
                <c:pt idx="0">
                  <c:v>21</c:v>
                </c:pt>
                <c:pt idx="1">
                  <c:v>10</c:v>
                </c:pt>
                <c:pt idx="2">
                  <c:v>19</c:v>
                </c:pt>
                <c:pt idx="3">
                  <c:v>3</c:v>
                </c:pt>
                <c:pt idx="4">
                  <c:v>6</c:v>
                </c:pt>
                <c:pt idx="5">
                  <c:v>3</c:v>
                </c:pt>
                <c:pt idx="6">
                  <c:v>4</c:v>
                </c:pt>
                <c:pt idx="7">
                  <c:v>2</c:v>
                </c:pt>
                <c:pt idx="8">
                  <c:v>11</c:v>
                </c:pt>
                <c:pt idx="9">
                  <c:v>19</c:v>
                </c:pt>
                <c:pt idx="10">
                  <c:v>3</c:v>
                </c:pt>
                <c:pt idx="11">
                  <c:v>4</c:v>
                </c:pt>
              </c:numCache>
            </c:numRef>
          </c:val>
          <c:extLst>
            <c:ext xmlns:c16="http://schemas.microsoft.com/office/drawing/2014/chart" uri="{C3380CC4-5D6E-409C-BE32-E72D297353CC}">
              <c16:uniqueId val="{00000000-08CE-4B73-B6F0-8773A873FFBA}"/>
            </c:ext>
          </c:extLst>
        </c:ser>
        <c:ser>
          <c:idx val="1"/>
          <c:order val="1"/>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Sheet1!$A$6:$A$17</c:f>
              <c:strCache>
                <c:ptCount val="12"/>
                <c:pt idx="0">
                  <c:v>Papaya</c:v>
                </c:pt>
                <c:pt idx="1">
                  <c:v>Jaggery</c:v>
                </c:pt>
                <c:pt idx="2">
                  <c:v>Brinjal</c:v>
                </c:pt>
                <c:pt idx="3">
                  <c:v>Coffee &amp; Tea</c:v>
                </c:pt>
                <c:pt idx="4">
                  <c:v>Fused Banana or other fused fruits</c:v>
                </c:pt>
                <c:pt idx="5">
                  <c:v>Banana</c:v>
                </c:pt>
                <c:pt idx="6">
                  <c:v>Dates</c:v>
                </c:pt>
                <c:pt idx="7">
                  <c:v>Almonds</c:v>
                </c:pt>
                <c:pt idx="8">
                  <c:v>Green Beans</c:v>
                </c:pt>
                <c:pt idx="9">
                  <c:v>Meat</c:v>
                </c:pt>
                <c:pt idx="10">
                  <c:v>Milk</c:v>
                </c:pt>
                <c:pt idx="11">
                  <c:v>Bengal Gram</c:v>
                </c:pt>
              </c:strCache>
            </c:strRef>
          </c:cat>
          <c:val>
            <c:numRef>
              <c:f>Sheet1!$C$6:$C$17</c:f>
              <c:numCache>
                <c:formatCode>General</c:formatCode>
                <c:ptCount val="12"/>
                <c:pt idx="0">
                  <c:v>12</c:v>
                </c:pt>
                <c:pt idx="1">
                  <c:v>7</c:v>
                </c:pt>
                <c:pt idx="2">
                  <c:v>12</c:v>
                </c:pt>
                <c:pt idx="3">
                  <c:v>9</c:v>
                </c:pt>
                <c:pt idx="4">
                  <c:v>2</c:v>
                </c:pt>
                <c:pt idx="5">
                  <c:v>0</c:v>
                </c:pt>
                <c:pt idx="6">
                  <c:v>5</c:v>
                </c:pt>
                <c:pt idx="7">
                  <c:v>0</c:v>
                </c:pt>
                <c:pt idx="8">
                  <c:v>4</c:v>
                </c:pt>
                <c:pt idx="9">
                  <c:v>12</c:v>
                </c:pt>
                <c:pt idx="10">
                  <c:v>1</c:v>
                </c:pt>
                <c:pt idx="11">
                  <c:v>0</c:v>
                </c:pt>
              </c:numCache>
            </c:numRef>
          </c:val>
          <c:extLst>
            <c:ext xmlns:c16="http://schemas.microsoft.com/office/drawing/2014/chart" uri="{C3380CC4-5D6E-409C-BE32-E72D297353CC}">
              <c16:uniqueId val="{00000001-08CE-4B73-B6F0-8773A873FFBA}"/>
            </c:ext>
          </c:extLst>
        </c:ser>
        <c:ser>
          <c:idx val="2"/>
          <c:order val="2"/>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Sheet1!$A$6:$A$17</c:f>
              <c:strCache>
                <c:ptCount val="12"/>
                <c:pt idx="0">
                  <c:v>Papaya</c:v>
                </c:pt>
                <c:pt idx="1">
                  <c:v>Jaggery</c:v>
                </c:pt>
                <c:pt idx="2">
                  <c:v>Brinjal</c:v>
                </c:pt>
                <c:pt idx="3">
                  <c:v>Coffee &amp; Tea</c:v>
                </c:pt>
                <c:pt idx="4">
                  <c:v>Fused Banana or other fused fruits</c:v>
                </c:pt>
                <c:pt idx="5">
                  <c:v>Banana</c:v>
                </c:pt>
                <c:pt idx="6">
                  <c:v>Dates</c:v>
                </c:pt>
                <c:pt idx="7">
                  <c:v>Almonds</c:v>
                </c:pt>
                <c:pt idx="8">
                  <c:v>Green Beans</c:v>
                </c:pt>
                <c:pt idx="9">
                  <c:v>Meat</c:v>
                </c:pt>
                <c:pt idx="10">
                  <c:v>Milk</c:v>
                </c:pt>
                <c:pt idx="11">
                  <c:v>Bengal Gram</c:v>
                </c:pt>
              </c:strCache>
            </c:strRef>
          </c:cat>
          <c:val>
            <c:numRef>
              <c:f>Sheet1!$D$6:$D$17</c:f>
              <c:numCache>
                <c:formatCode>General</c:formatCode>
                <c:ptCount val="12"/>
                <c:pt idx="0">
                  <c:v>14</c:v>
                </c:pt>
                <c:pt idx="1">
                  <c:v>3</c:v>
                </c:pt>
                <c:pt idx="2">
                  <c:v>14</c:v>
                </c:pt>
                <c:pt idx="3">
                  <c:v>11</c:v>
                </c:pt>
                <c:pt idx="4">
                  <c:v>0</c:v>
                </c:pt>
                <c:pt idx="5">
                  <c:v>0</c:v>
                </c:pt>
                <c:pt idx="6">
                  <c:v>3</c:v>
                </c:pt>
                <c:pt idx="7">
                  <c:v>0</c:v>
                </c:pt>
                <c:pt idx="8">
                  <c:v>6</c:v>
                </c:pt>
                <c:pt idx="9">
                  <c:v>7</c:v>
                </c:pt>
                <c:pt idx="10">
                  <c:v>0</c:v>
                </c:pt>
                <c:pt idx="11">
                  <c:v>0</c:v>
                </c:pt>
              </c:numCache>
            </c:numRef>
          </c:val>
          <c:extLst>
            <c:ext xmlns:c16="http://schemas.microsoft.com/office/drawing/2014/chart" uri="{C3380CC4-5D6E-409C-BE32-E72D297353CC}">
              <c16:uniqueId val="{00000002-08CE-4B73-B6F0-8773A873FFBA}"/>
            </c:ext>
          </c:extLst>
        </c:ser>
        <c:dLbls>
          <c:dLblPos val="outEnd"/>
          <c:showLegendKey val="0"/>
          <c:showVal val="1"/>
          <c:showCatName val="0"/>
          <c:showSerName val="0"/>
          <c:showPercent val="0"/>
          <c:showBubbleSize val="0"/>
        </c:dLbls>
        <c:gapWidth val="219"/>
        <c:overlap val="-27"/>
        <c:axId val="974453856"/>
        <c:axId val="974452608"/>
      </c:barChart>
      <c:catAx>
        <c:axId val="9744538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74452608"/>
        <c:crosses val="autoZero"/>
        <c:auto val="1"/>
        <c:lblAlgn val="ctr"/>
        <c:lblOffset val="100"/>
        <c:noMultiLvlLbl val="0"/>
      </c:catAx>
      <c:valAx>
        <c:axId val="97445260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744538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t>21-06-2022</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t>‹#›</a:t>
            </a:fld>
            <a:endParaRPr lang="en-IN"/>
          </a:p>
        </p:txBody>
      </p:sp>
    </p:spTree>
    <p:extLst>
      <p:ext uri="{BB962C8B-B14F-4D97-AF65-F5344CB8AC3E}">
        <p14:creationId xmlns:p14="http://schemas.microsoft.com/office/powerpoint/2010/main" val="185773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F2C74-2A67-7B88-E4B0-49C7348E49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EC02E0EF-E98B-4A5E-6AAD-8E0D811745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51330B9F-6AC3-446B-BE5D-168B172F7D31}"/>
              </a:ext>
            </a:extLst>
          </p:cNvPr>
          <p:cNvSpPr>
            <a:spLocks noGrp="1"/>
          </p:cNvSpPr>
          <p:nvPr>
            <p:ph type="dt" sz="half" idx="10"/>
          </p:nvPr>
        </p:nvSpPr>
        <p:spPr/>
        <p:txBody>
          <a:bodyPr/>
          <a:lstStyle/>
          <a:p>
            <a:fld id="{1147C0E5-F472-4823-852C-D183FA2F2488}" type="datetime1">
              <a:rPr lang="en-IN" smtClean="0"/>
              <a:t>21-06-2022</a:t>
            </a:fld>
            <a:endParaRPr lang="en-IN"/>
          </a:p>
        </p:txBody>
      </p:sp>
      <p:sp>
        <p:nvSpPr>
          <p:cNvPr id="5" name="Footer Placeholder 4">
            <a:extLst>
              <a:ext uri="{FF2B5EF4-FFF2-40B4-BE49-F238E27FC236}">
                <a16:creationId xmlns:a16="http://schemas.microsoft.com/office/drawing/2014/main" id="{150DD859-66CB-8ECC-6E50-6A57DFF25875}"/>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745186DF-C26B-58D8-1801-6CC6107B808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68703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E0628-FB36-BD34-9FE2-97E896AC4FC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912D301-275B-FF6C-40F7-2E9B0CD3330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0754F30-EF25-E3E3-BB1C-47025CFDEE9B}"/>
              </a:ext>
            </a:extLst>
          </p:cNvPr>
          <p:cNvSpPr>
            <a:spLocks noGrp="1"/>
          </p:cNvSpPr>
          <p:nvPr>
            <p:ph type="dt" sz="half" idx="10"/>
          </p:nvPr>
        </p:nvSpPr>
        <p:spPr/>
        <p:txBody>
          <a:bodyPr/>
          <a:lstStyle/>
          <a:p>
            <a:fld id="{0E9DCF6C-BC1F-457E-8C73-045A403582E6}" type="datetime1">
              <a:rPr lang="en-IN" smtClean="0"/>
              <a:t>21-06-2022</a:t>
            </a:fld>
            <a:endParaRPr lang="en-IN"/>
          </a:p>
        </p:txBody>
      </p:sp>
      <p:sp>
        <p:nvSpPr>
          <p:cNvPr id="5" name="Footer Placeholder 4">
            <a:extLst>
              <a:ext uri="{FF2B5EF4-FFF2-40B4-BE49-F238E27FC236}">
                <a16:creationId xmlns:a16="http://schemas.microsoft.com/office/drawing/2014/main" id="{367A5C90-C15D-39BC-189C-B04FF8FDA09C}"/>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C168025F-FDA9-0B8F-AD5D-453E4F100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832630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39D957-C999-1C16-1853-9A023AA6CEF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66E3950-F0D6-5D89-066D-0857231806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1CCAA96-007B-16EB-59B9-8466CF3A2B65}"/>
              </a:ext>
            </a:extLst>
          </p:cNvPr>
          <p:cNvSpPr>
            <a:spLocks noGrp="1"/>
          </p:cNvSpPr>
          <p:nvPr>
            <p:ph type="dt" sz="half" idx="10"/>
          </p:nvPr>
        </p:nvSpPr>
        <p:spPr/>
        <p:txBody>
          <a:bodyPr/>
          <a:lstStyle/>
          <a:p>
            <a:fld id="{FE1E070E-952C-41C9-9ABB-C56A7BE64D88}" type="datetime1">
              <a:rPr lang="en-IN" smtClean="0"/>
              <a:t>21-06-2022</a:t>
            </a:fld>
            <a:endParaRPr lang="en-IN"/>
          </a:p>
        </p:txBody>
      </p:sp>
      <p:sp>
        <p:nvSpPr>
          <p:cNvPr id="5" name="Footer Placeholder 4">
            <a:extLst>
              <a:ext uri="{FF2B5EF4-FFF2-40B4-BE49-F238E27FC236}">
                <a16:creationId xmlns:a16="http://schemas.microsoft.com/office/drawing/2014/main" id="{5B3D4BE2-2DF2-045A-8669-1F641EBCA970}"/>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E255D12E-7ED4-76EF-2510-3424364F40F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382111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E716E-3B2D-E963-79E7-5EF7FA21144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3794634-ABC2-6BED-BF96-9B5559CE328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95EF2B4-2DC2-6314-D99D-D61B5F64E224}"/>
              </a:ext>
            </a:extLst>
          </p:cNvPr>
          <p:cNvSpPr>
            <a:spLocks noGrp="1"/>
          </p:cNvSpPr>
          <p:nvPr>
            <p:ph type="dt" sz="half" idx="10"/>
          </p:nvPr>
        </p:nvSpPr>
        <p:spPr/>
        <p:txBody>
          <a:bodyPr/>
          <a:lstStyle/>
          <a:p>
            <a:fld id="{2CA2FBC0-878C-4FB7-8E1F-1D6F6FF7C223}" type="datetime1">
              <a:rPr lang="en-IN" smtClean="0"/>
              <a:t>21-06-2022</a:t>
            </a:fld>
            <a:endParaRPr lang="en-IN"/>
          </a:p>
        </p:txBody>
      </p:sp>
      <p:sp>
        <p:nvSpPr>
          <p:cNvPr id="5" name="Footer Placeholder 4">
            <a:extLst>
              <a:ext uri="{FF2B5EF4-FFF2-40B4-BE49-F238E27FC236}">
                <a16:creationId xmlns:a16="http://schemas.microsoft.com/office/drawing/2014/main" id="{C959C864-56F9-6F24-ACE2-6899436296E7}"/>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E20218AD-0394-8E9F-0B97-7A979B03DEC1}"/>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86011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37D86-16D6-2081-9141-B69FF05CEE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7AB4426C-57D7-F200-FA35-8E436A5D5F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2FE632E-3E25-D2A6-491C-E5592C333922}"/>
              </a:ext>
            </a:extLst>
          </p:cNvPr>
          <p:cNvSpPr>
            <a:spLocks noGrp="1"/>
          </p:cNvSpPr>
          <p:nvPr>
            <p:ph type="dt" sz="half" idx="10"/>
          </p:nvPr>
        </p:nvSpPr>
        <p:spPr/>
        <p:txBody>
          <a:bodyPr/>
          <a:lstStyle/>
          <a:p>
            <a:fld id="{CD685ADF-9D55-472F-A142-0A5A20BA4577}" type="datetime1">
              <a:rPr lang="en-IN" smtClean="0"/>
              <a:t>21-06-2022</a:t>
            </a:fld>
            <a:endParaRPr lang="en-IN"/>
          </a:p>
        </p:txBody>
      </p:sp>
      <p:sp>
        <p:nvSpPr>
          <p:cNvPr id="5" name="Footer Placeholder 4">
            <a:extLst>
              <a:ext uri="{FF2B5EF4-FFF2-40B4-BE49-F238E27FC236}">
                <a16:creationId xmlns:a16="http://schemas.microsoft.com/office/drawing/2014/main" id="{9868D8A7-1FEB-8F74-CC96-60F713D941D9}"/>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00764CDB-61F8-D5A9-1F23-AD369A512602}"/>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30907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8D318-BBB3-1ED4-702E-7B3E99D8461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832F8E8-3ED1-3166-5784-09ACC24D9F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60D193F-E080-1819-0001-EC324458CC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C319AC5-0DE1-5E65-1A58-599D06B824D5}"/>
              </a:ext>
            </a:extLst>
          </p:cNvPr>
          <p:cNvSpPr>
            <a:spLocks noGrp="1"/>
          </p:cNvSpPr>
          <p:nvPr>
            <p:ph type="dt" sz="half" idx="10"/>
          </p:nvPr>
        </p:nvSpPr>
        <p:spPr/>
        <p:txBody>
          <a:bodyPr/>
          <a:lstStyle/>
          <a:p>
            <a:fld id="{19B6A866-57B6-4C39-8809-FBA78A30FCC9}" type="datetime1">
              <a:rPr lang="en-IN" smtClean="0"/>
              <a:t>21-06-2022</a:t>
            </a:fld>
            <a:endParaRPr lang="en-IN"/>
          </a:p>
        </p:txBody>
      </p:sp>
      <p:sp>
        <p:nvSpPr>
          <p:cNvPr id="6" name="Footer Placeholder 5">
            <a:extLst>
              <a:ext uri="{FF2B5EF4-FFF2-40B4-BE49-F238E27FC236}">
                <a16:creationId xmlns:a16="http://schemas.microsoft.com/office/drawing/2014/main" id="{3B95DFD7-A0B2-3C6A-D7BA-B22A8C6829F4}"/>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EDB4F3E3-D244-DE91-E177-93FD9910D81A}"/>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252291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DD731-E7C4-A269-BE92-C85C608373A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25A0333-AA9A-DF4F-C57C-56BAA1F988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3AEBD8-A870-7FD7-F78A-B5EAACA472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BC07F615-1CA8-AC3F-C4FE-FFF9F49AF4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811C04-731E-98E6-D3D9-0ACFEBE391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9AC9A91A-EBEF-9BB2-B813-F1A9FBC746F3}"/>
              </a:ext>
            </a:extLst>
          </p:cNvPr>
          <p:cNvSpPr>
            <a:spLocks noGrp="1"/>
          </p:cNvSpPr>
          <p:nvPr>
            <p:ph type="dt" sz="half" idx="10"/>
          </p:nvPr>
        </p:nvSpPr>
        <p:spPr/>
        <p:txBody>
          <a:bodyPr/>
          <a:lstStyle/>
          <a:p>
            <a:fld id="{52B34237-4DA9-498D-81CC-7DEBFDE0146A}" type="datetime1">
              <a:rPr lang="en-IN" smtClean="0"/>
              <a:t>21-06-2022</a:t>
            </a:fld>
            <a:endParaRPr lang="en-IN"/>
          </a:p>
        </p:txBody>
      </p:sp>
      <p:sp>
        <p:nvSpPr>
          <p:cNvPr id="8" name="Footer Placeholder 7">
            <a:extLst>
              <a:ext uri="{FF2B5EF4-FFF2-40B4-BE49-F238E27FC236}">
                <a16:creationId xmlns:a16="http://schemas.microsoft.com/office/drawing/2014/main" id="{5356CC76-53AF-D09D-7090-C46C6BC2E385}"/>
              </a:ext>
            </a:extLst>
          </p:cNvPr>
          <p:cNvSpPr>
            <a:spLocks noGrp="1"/>
          </p:cNvSpPr>
          <p:nvPr>
            <p:ph type="ftr" sz="quarter" idx="11"/>
          </p:nvPr>
        </p:nvSpPr>
        <p:spPr/>
        <p:txBody>
          <a:bodyPr/>
          <a:lstStyle/>
          <a:p>
            <a:r>
              <a:rPr lang="en-US"/>
              <a:t>You are not allowed to add slides to this presentation</a:t>
            </a:r>
            <a:endParaRPr lang="en-IN"/>
          </a:p>
        </p:txBody>
      </p:sp>
      <p:sp>
        <p:nvSpPr>
          <p:cNvPr id="9" name="Slide Number Placeholder 8">
            <a:extLst>
              <a:ext uri="{FF2B5EF4-FFF2-40B4-BE49-F238E27FC236}">
                <a16:creationId xmlns:a16="http://schemas.microsoft.com/office/drawing/2014/main" id="{D1AEB7F1-3FD9-614A-DD77-0F4054D21FBF}"/>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78433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EC571-DEF0-68A8-EA51-110C122C175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F0654D79-6E0A-9D35-0EBD-FB1ECA55D2D3}"/>
              </a:ext>
            </a:extLst>
          </p:cNvPr>
          <p:cNvSpPr>
            <a:spLocks noGrp="1"/>
          </p:cNvSpPr>
          <p:nvPr>
            <p:ph type="dt" sz="half" idx="10"/>
          </p:nvPr>
        </p:nvSpPr>
        <p:spPr/>
        <p:txBody>
          <a:bodyPr/>
          <a:lstStyle/>
          <a:p>
            <a:fld id="{03D29E31-0E2B-4B8B-A4CD-804F6A5D47A9}" type="datetime1">
              <a:rPr lang="en-IN" smtClean="0"/>
              <a:t>21-06-2022</a:t>
            </a:fld>
            <a:endParaRPr lang="en-IN"/>
          </a:p>
        </p:txBody>
      </p:sp>
      <p:sp>
        <p:nvSpPr>
          <p:cNvPr id="4" name="Footer Placeholder 3">
            <a:extLst>
              <a:ext uri="{FF2B5EF4-FFF2-40B4-BE49-F238E27FC236}">
                <a16:creationId xmlns:a16="http://schemas.microsoft.com/office/drawing/2014/main" id="{A434C3BC-2067-8919-8B3E-4092015A76DD}"/>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id="{CCEB87ED-C91F-42C9-2E08-5FC7E4892BE0}"/>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08817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6467BF-AB2E-3DEF-67BB-BD30CABBCE82}"/>
              </a:ext>
            </a:extLst>
          </p:cNvPr>
          <p:cNvSpPr>
            <a:spLocks noGrp="1"/>
          </p:cNvSpPr>
          <p:nvPr>
            <p:ph type="dt" sz="half" idx="10"/>
          </p:nvPr>
        </p:nvSpPr>
        <p:spPr/>
        <p:txBody>
          <a:bodyPr/>
          <a:lstStyle/>
          <a:p>
            <a:fld id="{731C5607-A4BB-4D67-95B9-C9085ECC35A9}" type="datetime1">
              <a:rPr lang="en-IN" smtClean="0"/>
              <a:t>21-06-2022</a:t>
            </a:fld>
            <a:endParaRPr lang="en-IN"/>
          </a:p>
        </p:txBody>
      </p:sp>
      <p:sp>
        <p:nvSpPr>
          <p:cNvPr id="3" name="Footer Placeholder 2">
            <a:extLst>
              <a:ext uri="{FF2B5EF4-FFF2-40B4-BE49-F238E27FC236}">
                <a16:creationId xmlns:a16="http://schemas.microsoft.com/office/drawing/2014/main" id="{B6F09D29-4BFA-2AC9-ECDF-923DF9F3A342}"/>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id="{64BA3FC0-FAB4-106E-CBFC-20A7CD3900A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50885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67C7E-D521-F661-1C58-D19B826A05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1351BD9D-2A21-680C-A275-4A3D85F04C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FC0A35F-23A3-07EE-6BAB-E164189CE5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B0979A-120B-82A8-026D-4BE0C2466700}"/>
              </a:ext>
            </a:extLst>
          </p:cNvPr>
          <p:cNvSpPr>
            <a:spLocks noGrp="1"/>
          </p:cNvSpPr>
          <p:nvPr>
            <p:ph type="dt" sz="half" idx="10"/>
          </p:nvPr>
        </p:nvSpPr>
        <p:spPr/>
        <p:txBody>
          <a:bodyPr/>
          <a:lstStyle/>
          <a:p>
            <a:fld id="{C1C99E65-501E-4E79-B301-EC94E1C8867E}" type="datetime1">
              <a:rPr lang="en-IN" smtClean="0"/>
              <a:t>21-06-2022</a:t>
            </a:fld>
            <a:endParaRPr lang="en-IN"/>
          </a:p>
        </p:txBody>
      </p:sp>
      <p:sp>
        <p:nvSpPr>
          <p:cNvPr id="6" name="Footer Placeholder 5">
            <a:extLst>
              <a:ext uri="{FF2B5EF4-FFF2-40B4-BE49-F238E27FC236}">
                <a16:creationId xmlns:a16="http://schemas.microsoft.com/office/drawing/2014/main" id="{4AD45F37-3CB4-AE2D-2533-3877135BEEFF}"/>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68D38491-67AF-16FC-0E0E-3D1128F13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09494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10D0E-376D-78FD-7FC8-983C680129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53AD1C15-75FE-9ACA-314E-0ADC5BF18D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A2765D50-FC72-AC28-0F4E-E904A7F179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42FAAF-4A7B-5286-4106-E767F58BB2BC}"/>
              </a:ext>
            </a:extLst>
          </p:cNvPr>
          <p:cNvSpPr>
            <a:spLocks noGrp="1"/>
          </p:cNvSpPr>
          <p:nvPr>
            <p:ph type="dt" sz="half" idx="10"/>
          </p:nvPr>
        </p:nvSpPr>
        <p:spPr/>
        <p:txBody>
          <a:bodyPr/>
          <a:lstStyle/>
          <a:p>
            <a:fld id="{2751C047-BE12-4A43-A323-58AFB768CD35}" type="datetime1">
              <a:rPr lang="en-IN" smtClean="0"/>
              <a:t>21-06-2022</a:t>
            </a:fld>
            <a:endParaRPr lang="en-IN"/>
          </a:p>
        </p:txBody>
      </p:sp>
      <p:sp>
        <p:nvSpPr>
          <p:cNvPr id="6" name="Footer Placeholder 5">
            <a:extLst>
              <a:ext uri="{FF2B5EF4-FFF2-40B4-BE49-F238E27FC236}">
                <a16:creationId xmlns:a16="http://schemas.microsoft.com/office/drawing/2014/main" id="{E0E331BE-AD49-7317-E681-91E7744CEDF8}"/>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7136059E-4898-883B-FD49-34EA78AE0659}"/>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496063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3B505A-F512-A52E-E888-47C174A75D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8418E4A-8F52-4B39-2902-CB954C5F4F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3708D44-8BFC-15F0-F07E-C32BCCF653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2769F-3E27-4D36-A194-1A84EAEDBFA1}" type="datetime1">
              <a:rPr lang="en-IN" smtClean="0"/>
              <a:t>21-06-2022</a:t>
            </a:fld>
            <a:endParaRPr lang="en-IN"/>
          </a:p>
        </p:txBody>
      </p:sp>
      <p:sp>
        <p:nvSpPr>
          <p:cNvPr id="5" name="Footer Placeholder 4">
            <a:extLst>
              <a:ext uri="{FF2B5EF4-FFF2-40B4-BE49-F238E27FC236}">
                <a16:creationId xmlns:a16="http://schemas.microsoft.com/office/drawing/2014/main" id="{1C245A2C-4190-4E5A-5D38-07DF0B68BD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354B15AD-CE55-F5B7-3AE1-4BE3BEF7D3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D20E6-394B-4DF0-96A5-9647FF39C943}" type="slidenum">
              <a:rPr lang="en-IN" smtClean="0"/>
              <a:t>‹#›</a:t>
            </a:fld>
            <a:endParaRPr lang="en-IN"/>
          </a:p>
        </p:txBody>
      </p:sp>
    </p:spTree>
    <p:extLst>
      <p:ext uri="{BB962C8B-B14F-4D97-AF65-F5344CB8AC3E}">
        <p14:creationId xmlns:p14="http://schemas.microsoft.com/office/powerpoint/2010/main" val="460330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scholar.google.com/scholar_lookup?journal=J+Health+Popul+Nutr&amp;title=Food+taboos+among+nursing+mothers+of+Mexico&amp;author=MI+Santos-Torres&amp;author=E+Edgar+V%C3%A1squez-Garibay&amp;volume=21&amp;publication_year=2003&amp;pages=142-9&amp;pmid=13677441&amp;" TargetMode="External"/><Relationship Id="rId3" Type="http://schemas.openxmlformats.org/officeDocument/2006/relationships/hyperlink" Target="https://scholar.google.com/scholar_lookup?journal=Calicut+Med+J&amp;title=Taboos+and+misconceptions+about+food+during+pregnancy+among+rural+population+of+Pondicherry&amp;author=R+Patil&amp;author=A+Mittal&amp;author=DRM+Vedapriya&amp;author=K+Iqbal&amp;author=M+Raghavia&amp;volume=8&amp;publication_year=2010&amp;pages=e4&amp;" TargetMode="External"/><Relationship Id="rId7" Type="http://schemas.openxmlformats.org/officeDocument/2006/relationships/hyperlink" Target="https://pubmed.ncbi.nlm.nih.gov/13677441" TargetMode="External"/><Relationship Id="rId12" Type="http://schemas.openxmlformats.org/officeDocument/2006/relationships/hyperlink" Target="https://scholar.google.com/scholar_lookup?journal=Indian+J+Community+Med&amp;title=Taboos+and+myths+associated+with+women%27s+health+among+rural+and+urban+adolescent+girls+in+Punjab&amp;author=S+Puri&amp;author=S+Kapoor&amp;volume=31&amp;publication_year=2006&amp;pages=168-70&amp;" TargetMode="External"/><Relationship Id="rId2" Type="http://schemas.openxmlformats.org/officeDocument/2006/relationships/hyperlink" Target="https://scholar.google.com/scholar_lookup?journal=Contemporary+PNG+Studies,+DWU+Research+Journal&amp;title=Food+taboos+and+traditional+customs+among+pregnant+women+in+Papua+New+Guinea:+Missed+opportunity+for+education+in+antenatal+clinics&amp;author=K+Jerzy&amp;author=P+Delma&amp;author=K+Nathan&amp;author=C+Totona&amp;author=S+Sophie&amp;volume=19&amp;publication_year=2013&amp;pages=1-11&amp;" TargetMode="External"/><Relationship Id="rId1" Type="http://schemas.openxmlformats.org/officeDocument/2006/relationships/slideLayout" Target="../slideLayouts/slideLayout2.xml"/><Relationship Id="rId6" Type="http://schemas.openxmlformats.org/officeDocument/2006/relationships/hyperlink" Target="https://scholar.google.com/scholar_lookup?journal=Int+J+Community+Med+Public+Health&amp;title=Beliefs+and+practices+regarding+nutrition+during+pregnancy+and+lactation+in+a+rural+area+in+Karnataka,+India:+A+qualitative+study&amp;author=N+Catherin&amp;author=B+Rock&amp;author=V+Roger&amp;author=C+Ankita&amp;author=G+Ashish&amp;volume=2&amp;publication_year=2015&amp;pages=116-20&amp;" TargetMode="External"/><Relationship Id="rId11" Type="http://schemas.openxmlformats.org/officeDocument/2006/relationships/hyperlink" Target="https://scholar.google.com/scholar_lookup?journal=BMC+Pregnancy+Childbirth&amp;title=Antenatal+care+in+the+Gambia:+Missed+opportunity+for+information,+education+and+communication&amp;author=SE+Anya&amp;author=A+Hydara&amp;author=LES+Jaiteh&amp;volume=8&amp;publication_year=2008&amp;pages=9&amp;pmid=18325122&amp;" TargetMode="External"/><Relationship Id="rId5" Type="http://schemas.openxmlformats.org/officeDocument/2006/relationships/hyperlink" Target="https://scholar.google.com/scholar_lookup?journal=Healthline+J&amp;title=A+study+on+taboos+and+misconceptions+associated+with+pregnancy+among+rural+women+of+Surendranagar+district&amp;author=A+Parmar&amp;author=H+Khanpara&amp;author=K+Girija&amp;volume=4&amp;publication_year=2013&amp;pages=40-3&amp;" TargetMode="External"/><Relationship Id="rId10" Type="http://schemas.openxmlformats.org/officeDocument/2006/relationships/hyperlink" Target="https://pubmed.ncbi.nlm.nih.gov/18325122" TargetMode="External"/><Relationship Id="rId4" Type="http://schemas.openxmlformats.org/officeDocument/2006/relationships/hyperlink" Target="http://pid.emory.edu/ark:/25593/d8j45" TargetMode="External"/><Relationship Id="rId9" Type="http://schemas.openxmlformats.org/officeDocument/2006/relationships/hyperlink" Target="https://www.ncbi.nlm.nih.gov/pmc/articles/PMC2322944/"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s://scholar.google.com/scholar_lookup?journal=Calicut+Med+J&amp;title=Taboos+and+misconceptions+about+food+during+pregnancy+among+rural+population+of+Pondicherry&amp;author=R+Patil&amp;author=A+Mittal&amp;author=DRM+Vedapriya&amp;author=K+Iqbal&amp;author=M+Raghavia&amp;volume=8&amp;publication_year=2010&amp;pages=e4&amp;" TargetMode="External"/><Relationship Id="rId7" Type="http://schemas.openxmlformats.org/officeDocument/2006/relationships/hyperlink" Target="https://scholar.google.com/scholar_lookup?journal=Indian+J+Community+Med&amp;title=Taboos+and+myths+associated+with+women%27s+health+among+rural+and+urban+adolescent+girls+in+Punjab&amp;author=S+Puri&amp;author=S+Kapoor&amp;volume=31&amp;publication_year=2006&amp;pages=168-70&amp;" TargetMode="External"/><Relationship Id="rId2" Type="http://schemas.openxmlformats.org/officeDocument/2006/relationships/hyperlink" Target="https://scholar.google.com/scholar_lookup?journal=Food,+Ecology+and+Culture:+Readings+in+the+Anthropology+of+Dietary+Practices+1980&amp;title=Food+avoidance+of+pregnant+women+in+Tamil+Nadu&amp;author=EG+Ferro-Luzzi&amp;pages=101-8&amp;" TargetMode="External"/><Relationship Id="rId1" Type="http://schemas.openxmlformats.org/officeDocument/2006/relationships/slideLayout" Target="../slideLayouts/slideLayout2.xml"/><Relationship Id="rId6" Type="http://schemas.openxmlformats.org/officeDocument/2006/relationships/hyperlink" Target="https://scholar.google.com/scholar_lookup?journal=Mal+J+Nutr&amp;title=Food+restrictions+during+pregnancy+among+indigenous+Temiar+women+in+Peninsular+Malaysia&amp;author=SSA+Zahhura&amp;author=P+Nilan&amp;author=J+Germov&amp;volume=18&amp;publication_year=2012&amp;pages=243-53&amp;" TargetMode="External"/><Relationship Id="rId5" Type="http://schemas.openxmlformats.org/officeDocument/2006/relationships/hyperlink" Target="https://scholar.google.com/scholar_lookup?journal=Healthline+J&amp;title=A+study+on+taboos+and+misconceptions+associated+with+pregnancy+among+rural+women+of+Surendranagar+district&amp;author=A+Parmar&amp;author=H+Khanpara&amp;author=K+Girija&amp;volume=4&amp;publication_year=2013&amp;pages=40-3&amp;" TargetMode="External"/><Relationship Id="rId4" Type="http://schemas.openxmlformats.org/officeDocument/2006/relationships/hyperlink" Target="http://pid.emory.edu/ark:/25593/d8j45"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ncbi.nlm.nih.gov/pmc/articles/PMC6396620/#ref12" TargetMode="External"/><Relationship Id="rId2" Type="http://schemas.openxmlformats.org/officeDocument/2006/relationships/hyperlink" Target="https://www.ncbi.nlm.nih.gov/pmc/articles/PMC6396620/#ref9"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9BD04-9EFD-5298-48E0-BBFFD10429A7}"/>
              </a:ext>
            </a:extLst>
          </p:cNvPr>
          <p:cNvSpPr>
            <a:spLocks noGrp="1"/>
          </p:cNvSpPr>
          <p:nvPr>
            <p:ph type="ctrTitle"/>
          </p:nvPr>
        </p:nvSpPr>
        <p:spPr>
          <a:xfrm>
            <a:off x="0" y="2157412"/>
            <a:ext cx="12191999" cy="2071687"/>
          </a:xfrm>
        </p:spPr>
        <p:txBody>
          <a:bodyPr>
            <a:normAutofit/>
          </a:bodyPr>
          <a:lstStyle/>
          <a:p>
            <a:r>
              <a:rPr lang="en-IN" sz="2400" b="1" dirty="0">
                <a:effectLst/>
                <a:latin typeface="Arial" panose="020B0604020202020204" pitchFamily="34" charset="0"/>
                <a:ea typeface="Calibri" panose="020F0502020204030204" pitchFamily="34" charset="0"/>
                <a:cs typeface="Arial" panose="020B0604020202020204" pitchFamily="34" charset="0"/>
              </a:rPr>
              <a:t>Title- Understanding Food related taboos &amp; misconception during pregnancy in Rural areas of Vadodara &amp; </a:t>
            </a:r>
            <a:r>
              <a:rPr lang="en-IN" sz="2400" b="1" dirty="0" err="1">
                <a:effectLst/>
                <a:latin typeface="Arial" panose="020B0604020202020204" pitchFamily="34" charset="0"/>
                <a:ea typeface="Calibri" panose="020F0502020204030204" pitchFamily="34" charset="0"/>
                <a:cs typeface="Arial" panose="020B0604020202020204" pitchFamily="34" charset="0"/>
              </a:rPr>
              <a:t>Savli</a:t>
            </a:r>
            <a:r>
              <a:rPr lang="en-IN" sz="2400" b="1" dirty="0">
                <a:effectLst/>
                <a:latin typeface="Arial" panose="020B0604020202020204" pitchFamily="34" charset="0"/>
                <a:ea typeface="Calibri" panose="020F0502020204030204" pitchFamily="34" charset="0"/>
                <a:cs typeface="Arial" panose="020B0604020202020204" pitchFamily="34" charset="0"/>
              </a:rPr>
              <a:t> Taluka.</a:t>
            </a:r>
            <a:br>
              <a:rPr lang="en-IN" sz="2400" dirty="0">
                <a:effectLst/>
                <a:latin typeface="Arial" panose="020B0604020202020204" pitchFamily="34" charset="0"/>
                <a:ea typeface="Calibri" panose="020F0502020204030204" pitchFamily="34" charset="0"/>
                <a:cs typeface="Arial" panose="020B0604020202020204" pitchFamily="34" charset="0"/>
              </a:rPr>
            </a:br>
            <a:br>
              <a:rPr lang="en-IN" sz="2400" dirty="0">
                <a:latin typeface="Arial" panose="020B0604020202020204" pitchFamily="34" charset="0"/>
                <a:cs typeface="Arial" panose="020B0604020202020204" pitchFamily="34" charset="0"/>
              </a:rPr>
            </a:br>
            <a:r>
              <a:rPr lang="en-IN" sz="2400" dirty="0">
                <a:latin typeface="Arial" panose="020B0604020202020204" pitchFamily="34" charset="0"/>
                <a:cs typeface="Arial" panose="020B0604020202020204" pitchFamily="34" charset="0"/>
              </a:rPr>
              <a:t>Organization- IIHMR( Nutrition International)</a:t>
            </a:r>
          </a:p>
        </p:txBody>
      </p:sp>
      <p:sp>
        <p:nvSpPr>
          <p:cNvPr id="3" name="Subtitle 2">
            <a:extLst>
              <a:ext uri="{FF2B5EF4-FFF2-40B4-BE49-F238E27FC236}">
                <a16:creationId xmlns:a16="http://schemas.microsoft.com/office/drawing/2014/main" id="{7673AE62-677A-E7A9-D759-F10B648DEED4}"/>
              </a:ext>
            </a:extLst>
          </p:cNvPr>
          <p:cNvSpPr>
            <a:spLocks noGrp="1"/>
          </p:cNvSpPr>
          <p:nvPr>
            <p:ph type="subTitle" idx="1"/>
          </p:nvPr>
        </p:nvSpPr>
        <p:spPr>
          <a:xfrm>
            <a:off x="1524000" y="4700588"/>
            <a:ext cx="9144000" cy="1655762"/>
          </a:xfrm>
        </p:spPr>
        <p:txBody>
          <a:bodyPr>
            <a:normAutofit/>
          </a:bodyPr>
          <a:lstStyle/>
          <a:p>
            <a:r>
              <a:rPr lang="en-IN" dirty="0">
                <a:latin typeface="Arial" panose="020B0604020202020204" pitchFamily="34" charset="0"/>
                <a:cs typeface="Arial" panose="020B0604020202020204" pitchFamily="34" charset="0"/>
              </a:rPr>
              <a:t>Name- </a:t>
            </a:r>
            <a:r>
              <a:rPr lang="en-IN" dirty="0" err="1">
                <a:latin typeface="Arial" panose="020B0604020202020204" pitchFamily="34" charset="0"/>
                <a:cs typeface="Arial" panose="020B0604020202020204" pitchFamily="34" charset="0"/>
              </a:rPr>
              <a:t>Dr.</a:t>
            </a:r>
            <a:r>
              <a:rPr lang="en-IN" dirty="0">
                <a:latin typeface="Arial" panose="020B0604020202020204" pitchFamily="34" charset="0"/>
                <a:cs typeface="Arial" panose="020B0604020202020204" pitchFamily="34" charset="0"/>
              </a:rPr>
              <a:t> Ruchi Sharma</a:t>
            </a:r>
          </a:p>
          <a:p>
            <a:r>
              <a:rPr lang="en-IN" dirty="0">
                <a:latin typeface="Arial" panose="020B0604020202020204" pitchFamily="34" charset="0"/>
                <a:cs typeface="Arial" panose="020B0604020202020204" pitchFamily="34" charset="0"/>
              </a:rPr>
              <a:t>Faculty Mentor- </a:t>
            </a:r>
            <a:r>
              <a:rPr lang="en-IN" dirty="0" err="1">
                <a:latin typeface="Arial" panose="020B0604020202020204" pitchFamily="34" charset="0"/>
                <a:cs typeface="Arial" panose="020B0604020202020204" pitchFamily="34" charset="0"/>
              </a:rPr>
              <a:t>Dr.</a:t>
            </a:r>
            <a:r>
              <a:rPr lang="en-IN" dirty="0">
                <a:latin typeface="Arial" panose="020B0604020202020204" pitchFamily="34" charset="0"/>
                <a:cs typeface="Arial" panose="020B0604020202020204" pitchFamily="34" charset="0"/>
              </a:rPr>
              <a:t> </a:t>
            </a:r>
            <a:r>
              <a:rPr lang="en-IN" dirty="0" err="1">
                <a:latin typeface="Arial" panose="020B0604020202020204" pitchFamily="34" charset="0"/>
                <a:cs typeface="Arial" panose="020B0604020202020204" pitchFamily="34" charset="0"/>
              </a:rPr>
              <a:t>Divya</a:t>
            </a:r>
            <a:r>
              <a:rPr lang="en-IN" dirty="0">
                <a:latin typeface="Arial" panose="020B0604020202020204" pitchFamily="34" charset="0"/>
                <a:cs typeface="Arial" panose="020B0604020202020204" pitchFamily="34" charset="0"/>
              </a:rPr>
              <a:t> Agrawal</a:t>
            </a:r>
          </a:p>
          <a:p>
            <a:r>
              <a:rPr lang="en-IN" dirty="0">
                <a:latin typeface="Arial" panose="020B0604020202020204" pitchFamily="34" charset="0"/>
                <a:cs typeface="Arial" panose="020B0604020202020204" pitchFamily="34" charset="0"/>
              </a:rPr>
              <a:t>IIHMR Delhi</a:t>
            </a:r>
          </a:p>
        </p:txBody>
      </p:sp>
      <p:sp>
        <p:nvSpPr>
          <p:cNvPr id="4" name="Slide Number Placeholder 3">
            <a:extLst>
              <a:ext uri="{FF2B5EF4-FFF2-40B4-BE49-F238E27FC236}">
                <a16:creationId xmlns:a16="http://schemas.microsoft.com/office/drawing/2014/main" id="{40197BFF-5EB9-4347-6E13-67AD995EB819}"/>
              </a:ext>
            </a:extLst>
          </p:cNvPr>
          <p:cNvSpPr>
            <a:spLocks noGrp="1"/>
          </p:cNvSpPr>
          <p:nvPr>
            <p:ph type="sldNum" sz="quarter" idx="12"/>
          </p:nvPr>
        </p:nvSpPr>
        <p:spPr/>
        <p:txBody>
          <a:bodyPr/>
          <a:lstStyle/>
          <a:p>
            <a:fld id="{26AD20E6-394B-4DF0-96A5-9647FF39C943}" type="slidenum">
              <a:rPr lang="en-IN" smtClean="0"/>
              <a:t>1</a:t>
            </a:fld>
            <a:endParaRPr lang="en-IN"/>
          </a:p>
        </p:txBody>
      </p:sp>
      <p:pic>
        <p:nvPicPr>
          <p:cNvPr id="7" name="Picture 6">
            <a:extLst>
              <a:ext uri="{FF2B5EF4-FFF2-40B4-BE49-F238E27FC236}">
                <a16:creationId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4"/>
            <a:ext cx="1371600" cy="1033462"/>
          </a:xfrm>
          <a:prstGeom prst="rect">
            <a:avLst/>
          </a:prstGeom>
        </p:spPr>
      </p:pic>
    </p:spTree>
    <p:extLst>
      <p:ext uri="{BB962C8B-B14F-4D97-AF65-F5344CB8AC3E}">
        <p14:creationId xmlns:p14="http://schemas.microsoft.com/office/powerpoint/2010/main" val="3199225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175CCF-E419-05D9-C167-36BE64653873}"/>
              </a:ext>
            </a:extLst>
          </p:cNvPr>
          <p:cNvSpPr>
            <a:spLocks noGrp="1"/>
          </p:cNvSpPr>
          <p:nvPr>
            <p:ph idx="1"/>
          </p:nvPr>
        </p:nvSpPr>
        <p:spPr>
          <a:xfrm>
            <a:off x="838200" y="1125537"/>
            <a:ext cx="10515600" cy="4351338"/>
          </a:xfrm>
        </p:spPr>
        <p:txBody>
          <a:bodyPr/>
          <a:lstStyle/>
          <a:p>
            <a:pPr algn="just">
              <a:lnSpc>
                <a:spcPct val="250000"/>
              </a:lnSpc>
            </a:pPr>
            <a:r>
              <a:rPr lang="en-US" sz="1800" dirty="0">
                <a:latin typeface="Arial" panose="020B0604020202020204" pitchFamily="34" charset="0"/>
                <a:cs typeface="Arial" panose="020B0604020202020204" pitchFamily="34" charset="0"/>
              </a:rPr>
              <a:t>A study conducted  in Mexico and those forbidden food varieties had a place with all the essential food groups. Interestingly, this investigation discovered that most pregnant ladies have a poor understanding ability of each kind of food. They eat specific food sources since they imagine that "it is great" without understanding the fundamental capability of the food type in the body.</a:t>
            </a:r>
          </a:p>
          <a:p>
            <a:pPr marL="0" indent="0">
              <a:buNone/>
            </a:pPr>
            <a:endParaRPr lang="en-IN" dirty="0"/>
          </a:p>
        </p:txBody>
      </p:sp>
      <p:sp>
        <p:nvSpPr>
          <p:cNvPr id="5" name="Slide Number Placeholder 4">
            <a:extLst>
              <a:ext uri="{FF2B5EF4-FFF2-40B4-BE49-F238E27FC236}">
                <a16:creationId xmlns:a16="http://schemas.microsoft.com/office/drawing/2014/main" id="{AAE3BC73-F084-35F1-1CA8-CC41942E9348}"/>
              </a:ext>
            </a:extLst>
          </p:cNvPr>
          <p:cNvSpPr>
            <a:spLocks noGrp="1"/>
          </p:cNvSpPr>
          <p:nvPr>
            <p:ph type="sldNum" sz="quarter" idx="12"/>
          </p:nvPr>
        </p:nvSpPr>
        <p:spPr/>
        <p:txBody>
          <a:bodyPr/>
          <a:lstStyle/>
          <a:p>
            <a:fld id="{26AD20E6-394B-4DF0-96A5-9647FF39C943}" type="slidenum">
              <a:rPr lang="en-IN" smtClean="0"/>
              <a:t>10</a:t>
            </a:fld>
            <a:endParaRPr lang="en-IN"/>
          </a:p>
        </p:txBody>
      </p:sp>
    </p:spTree>
    <p:extLst>
      <p:ext uri="{BB962C8B-B14F-4D97-AF65-F5344CB8AC3E}">
        <p14:creationId xmlns:p14="http://schemas.microsoft.com/office/powerpoint/2010/main" val="9758919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0F6EC-6F74-10E8-AC03-0F3875AD0424}"/>
              </a:ext>
            </a:extLst>
          </p:cNvPr>
          <p:cNvSpPr>
            <a:spLocks noGrp="1"/>
          </p:cNvSpPr>
          <p:nvPr>
            <p:ph type="title"/>
          </p:nvPr>
        </p:nvSpPr>
        <p:spPr/>
        <p:txBody>
          <a:bodyPr>
            <a:normAutofit/>
          </a:bodyPr>
          <a:lstStyle/>
          <a:p>
            <a:pPr algn="ctr"/>
            <a:r>
              <a:rPr lang="en-IN" sz="3600" b="1" dirty="0">
                <a:latin typeface="Arial" panose="020B0604020202020204" pitchFamily="34" charset="0"/>
                <a:cs typeface="Arial" panose="020B0604020202020204" pitchFamily="34" charset="0"/>
              </a:rPr>
              <a:t>Limitations of the Study</a:t>
            </a:r>
          </a:p>
        </p:txBody>
      </p:sp>
      <p:sp>
        <p:nvSpPr>
          <p:cNvPr id="3" name="Content Placeholder 2">
            <a:extLst>
              <a:ext uri="{FF2B5EF4-FFF2-40B4-BE49-F238E27FC236}">
                <a16:creationId xmlns:a16="http://schemas.microsoft.com/office/drawing/2014/main" id="{8BBDAC66-4BC0-4A4F-5501-A4915ECD4DA8}"/>
              </a:ext>
            </a:extLst>
          </p:cNvPr>
          <p:cNvSpPr>
            <a:spLocks noGrp="1"/>
          </p:cNvSpPr>
          <p:nvPr>
            <p:ph idx="1"/>
          </p:nvPr>
        </p:nvSpPr>
        <p:spPr/>
        <p:txBody>
          <a:bodyPr>
            <a:normAutofit/>
          </a:bodyPr>
          <a:lstStyle/>
          <a:p>
            <a:pPr>
              <a:lnSpc>
                <a:spcPct val="200000"/>
              </a:lnSpc>
            </a:pPr>
            <a:r>
              <a:rPr lang="en-US" sz="1800" dirty="0">
                <a:latin typeface="Arial" panose="020B0604020202020204" pitchFamily="34" charset="0"/>
                <a:cs typeface="Arial" panose="020B0604020202020204" pitchFamily="34" charset="0"/>
              </a:rPr>
              <a:t>The impact of the food restrictions on the nutritional status of the pregnant mother was not tried in that particular set of time  because of time limitation.</a:t>
            </a:r>
          </a:p>
          <a:p>
            <a:pPr>
              <a:lnSpc>
                <a:spcPct val="200000"/>
              </a:lnSpc>
            </a:pPr>
            <a:r>
              <a:rPr lang="en-US" sz="1800" dirty="0">
                <a:latin typeface="Arial" panose="020B0604020202020204" pitchFamily="34" charset="0"/>
                <a:cs typeface="Arial" panose="020B0604020202020204" pitchFamily="34" charset="0"/>
              </a:rPr>
              <a:t>At the time of Interview most of respondents came to the Centre with their Mother in law, due to which some important questions went un-answered.</a:t>
            </a:r>
            <a:endParaRPr lang="en-IN" sz="1800"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5D7BD38B-06EE-DC64-6828-3A96DC5B67D0}"/>
              </a:ext>
            </a:extLst>
          </p:cNvPr>
          <p:cNvSpPr>
            <a:spLocks noGrp="1"/>
          </p:cNvSpPr>
          <p:nvPr>
            <p:ph type="sldNum" sz="quarter" idx="12"/>
          </p:nvPr>
        </p:nvSpPr>
        <p:spPr/>
        <p:txBody>
          <a:bodyPr/>
          <a:lstStyle/>
          <a:p>
            <a:fld id="{26AD20E6-394B-4DF0-96A5-9647FF39C943}" type="slidenum">
              <a:rPr lang="en-IN" smtClean="0"/>
              <a:t>11</a:t>
            </a:fld>
            <a:endParaRPr lang="en-IN"/>
          </a:p>
        </p:txBody>
      </p:sp>
      <p:pic>
        <p:nvPicPr>
          <p:cNvPr id="6" name="Picture 5">
            <a:extLst>
              <a:ext uri="{FF2B5EF4-FFF2-40B4-BE49-F238E27FC236}">
                <a16:creationId xmlns:a16="http://schemas.microsoft.com/office/drawing/2014/main" id="{62BF899B-1AA7-BB0B-B7E4-F54105A89E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484"/>
            <a:ext cx="1328738" cy="704521"/>
          </a:xfrm>
          <a:prstGeom prst="rect">
            <a:avLst/>
          </a:prstGeom>
        </p:spPr>
      </p:pic>
    </p:spTree>
    <p:extLst>
      <p:ext uri="{BB962C8B-B14F-4D97-AF65-F5344CB8AC3E}">
        <p14:creationId xmlns:p14="http://schemas.microsoft.com/office/powerpoint/2010/main" val="31922245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65BDE-C1E4-2068-7ED7-1D9DDC4B3A10}"/>
              </a:ext>
            </a:extLst>
          </p:cNvPr>
          <p:cNvSpPr>
            <a:spLocks noGrp="1"/>
          </p:cNvSpPr>
          <p:nvPr>
            <p:ph type="title"/>
          </p:nvPr>
        </p:nvSpPr>
        <p:spPr/>
        <p:txBody>
          <a:bodyPr>
            <a:normAutofit/>
          </a:bodyPr>
          <a:lstStyle/>
          <a:p>
            <a:pPr algn="ctr"/>
            <a:r>
              <a:rPr lang="en-IN" sz="3600" b="1" dirty="0">
                <a:latin typeface="Arial" panose="020B0604020202020204" pitchFamily="34" charset="0"/>
                <a:cs typeface="Arial" panose="020B0604020202020204" pitchFamily="34" charset="0"/>
              </a:rPr>
              <a:t>Conclusion</a:t>
            </a:r>
          </a:p>
        </p:txBody>
      </p:sp>
      <p:sp>
        <p:nvSpPr>
          <p:cNvPr id="3" name="Content Placeholder 2">
            <a:extLst>
              <a:ext uri="{FF2B5EF4-FFF2-40B4-BE49-F238E27FC236}">
                <a16:creationId xmlns:a16="http://schemas.microsoft.com/office/drawing/2014/main" id="{C37621F9-57FC-03A7-2EE3-925A45765D10}"/>
              </a:ext>
            </a:extLst>
          </p:cNvPr>
          <p:cNvSpPr>
            <a:spLocks noGrp="1"/>
          </p:cNvSpPr>
          <p:nvPr>
            <p:ph idx="1"/>
          </p:nvPr>
        </p:nvSpPr>
        <p:spPr/>
        <p:txBody>
          <a:bodyPr>
            <a:normAutofit/>
          </a:bodyPr>
          <a:lstStyle/>
          <a:p>
            <a:pPr marL="0" indent="0" algn="just">
              <a:lnSpc>
                <a:spcPct val="250000"/>
              </a:lnSpc>
              <a:buNone/>
            </a:pPr>
            <a:r>
              <a:rPr lang="en-US" sz="1800" dirty="0">
                <a:latin typeface="Arial" panose="020B0604020202020204" pitchFamily="34" charset="0"/>
                <a:cs typeface="Arial" panose="020B0604020202020204" pitchFamily="34" charset="0"/>
              </a:rPr>
              <a:t>However traditional beliefs on dietary restriction are still being followed , but the adherence to restrictions is gradually decreasing. There is a requirement for education and counselling on Nutrition  among women  and they should be persuaded that in the period of  modern/advanced treatment and examination modalities ,  majority of the pregnancy-related complexities can be well handled.</a:t>
            </a:r>
            <a:endParaRPr lang="en-IN" sz="18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520413FC-7659-4BBD-06AF-798C6C1C0116}"/>
              </a:ext>
            </a:extLst>
          </p:cNvPr>
          <p:cNvSpPr>
            <a:spLocks noGrp="1"/>
          </p:cNvSpPr>
          <p:nvPr>
            <p:ph type="sldNum" sz="quarter" idx="12"/>
          </p:nvPr>
        </p:nvSpPr>
        <p:spPr/>
        <p:txBody>
          <a:bodyPr/>
          <a:lstStyle/>
          <a:p>
            <a:fld id="{26AD20E6-394B-4DF0-96A5-9647FF39C943}" type="slidenum">
              <a:rPr lang="en-IN" smtClean="0"/>
              <a:t>12</a:t>
            </a:fld>
            <a:endParaRPr lang="en-IN"/>
          </a:p>
        </p:txBody>
      </p:sp>
      <p:pic>
        <p:nvPicPr>
          <p:cNvPr id="6" name="Picture 5">
            <a:extLst>
              <a:ext uri="{FF2B5EF4-FFF2-40B4-BE49-F238E27FC236}">
                <a16:creationId xmlns:a16="http://schemas.microsoft.com/office/drawing/2014/main" id="{945CF6E8-DCFB-270F-3407-DF7FB0254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3"/>
            <a:ext cx="1428750" cy="847725"/>
          </a:xfrm>
          <a:prstGeom prst="rect">
            <a:avLst/>
          </a:prstGeom>
        </p:spPr>
      </p:pic>
    </p:spTree>
    <p:extLst>
      <p:ext uri="{BB962C8B-B14F-4D97-AF65-F5344CB8AC3E}">
        <p14:creationId xmlns:p14="http://schemas.microsoft.com/office/powerpoint/2010/main" val="16443279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40CEC-B205-D614-ACFB-9620DEF0A59E}"/>
              </a:ext>
            </a:extLst>
          </p:cNvPr>
          <p:cNvSpPr>
            <a:spLocks noGrp="1"/>
          </p:cNvSpPr>
          <p:nvPr>
            <p:ph type="title"/>
          </p:nvPr>
        </p:nvSpPr>
        <p:spPr>
          <a:xfrm>
            <a:off x="838200" y="136525"/>
            <a:ext cx="10515600" cy="1325563"/>
          </a:xfrm>
        </p:spPr>
        <p:txBody>
          <a:bodyPr>
            <a:normAutofit/>
          </a:bodyPr>
          <a:lstStyle/>
          <a:p>
            <a:pPr algn="ctr"/>
            <a:r>
              <a:rPr lang="en-IN" sz="3600" b="1" dirty="0">
                <a:latin typeface="Arial" panose="020B0604020202020204" pitchFamily="34" charset="0"/>
                <a:cs typeface="Arial" panose="020B0604020202020204" pitchFamily="34" charset="0"/>
              </a:rPr>
              <a:t>References</a:t>
            </a:r>
          </a:p>
        </p:txBody>
      </p:sp>
      <p:sp>
        <p:nvSpPr>
          <p:cNvPr id="3" name="Content Placeholder 2">
            <a:extLst>
              <a:ext uri="{FF2B5EF4-FFF2-40B4-BE49-F238E27FC236}">
                <a16:creationId xmlns:a16="http://schemas.microsoft.com/office/drawing/2014/main" id="{3E6CD5A5-350C-07B1-88E3-70F677EEF1DB}"/>
              </a:ext>
            </a:extLst>
          </p:cNvPr>
          <p:cNvSpPr>
            <a:spLocks noGrp="1"/>
          </p:cNvSpPr>
          <p:nvPr>
            <p:ph idx="1"/>
          </p:nvPr>
        </p:nvSpPr>
        <p:spPr>
          <a:xfrm>
            <a:off x="838200" y="1774031"/>
            <a:ext cx="10515600" cy="4947444"/>
          </a:xfrm>
        </p:spPr>
        <p:txBody>
          <a:bodyPr>
            <a:normAutofit/>
          </a:bodyPr>
          <a:lstStyle/>
          <a:p>
            <a:pPr marL="0" indent="0">
              <a:buNone/>
            </a:pPr>
            <a:r>
              <a:rPr lang="en-IN" sz="1300" b="0" i="0" dirty="0">
                <a:solidFill>
                  <a:srgbClr val="212121"/>
                </a:solidFill>
                <a:effectLst/>
                <a:latin typeface="Arial" panose="020B0604020202020204" pitchFamily="34" charset="0"/>
                <a:cs typeface="Arial" panose="020B0604020202020204" pitchFamily="34" charset="0"/>
              </a:rPr>
              <a:t> Jerzy K, Delma P, Nathan K, </a:t>
            </a:r>
            <a:r>
              <a:rPr lang="en-IN" sz="1300" b="0" i="0" dirty="0" err="1">
                <a:solidFill>
                  <a:srgbClr val="212121"/>
                </a:solidFill>
                <a:effectLst/>
                <a:latin typeface="Arial" panose="020B0604020202020204" pitchFamily="34" charset="0"/>
                <a:cs typeface="Arial" panose="020B0604020202020204" pitchFamily="34" charset="0"/>
              </a:rPr>
              <a:t>Totona</a:t>
            </a:r>
            <a:r>
              <a:rPr lang="en-IN" sz="1300" b="0" i="0" dirty="0">
                <a:solidFill>
                  <a:srgbClr val="212121"/>
                </a:solidFill>
                <a:effectLst/>
                <a:latin typeface="Arial" panose="020B0604020202020204" pitchFamily="34" charset="0"/>
                <a:cs typeface="Arial" panose="020B0604020202020204" pitchFamily="34" charset="0"/>
              </a:rPr>
              <a:t> C, Sophie S, Ethel K. Food taboos and traditional customs among pregnant women in Papua New Guinea: Missed opportunity for education in antenatal clinics. </a:t>
            </a:r>
            <a:r>
              <a:rPr lang="en-IN" sz="1300" b="0" i="1" dirty="0">
                <a:solidFill>
                  <a:srgbClr val="212121"/>
                </a:solidFill>
                <a:effectLst/>
                <a:latin typeface="Arial" panose="020B0604020202020204" pitchFamily="34" charset="0"/>
                <a:cs typeface="Arial" panose="020B0604020202020204" pitchFamily="34" charset="0"/>
              </a:rPr>
              <a:t>Contemporary PNG Studies, DWU Research Journal. </a:t>
            </a:r>
            <a:r>
              <a:rPr lang="en-IN" sz="1300" b="0" i="0" dirty="0">
                <a:solidFill>
                  <a:srgbClr val="212121"/>
                </a:solidFill>
                <a:effectLst/>
                <a:latin typeface="Arial" panose="020B0604020202020204" pitchFamily="34" charset="0"/>
                <a:cs typeface="Arial" panose="020B0604020202020204" pitchFamily="34" charset="0"/>
              </a:rPr>
              <a:t>2013;19:1–11. [</a:t>
            </a:r>
            <a:r>
              <a:rPr lang="en-IN" sz="1300" b="0" i="0" u="sng" dirty="0">
                <a:solidFill>
                  <a:srgbClr val="376FAA"/>
                </a:solidFill>
                <a:effectLst/>
                <a:latin typeface="Arial" panose="020B0604020202020204" pitchFamily="34" charset="0"/>
                <a:cs typeface="Arial" panose="020B0604020202020204" pitchFamily="34" charset="0"/>
                <a:hlinkClick r:id="rId2"/>
              </a:rPr>
              <a:t>Google Scholar</a:t>
            </a:r>
            <a:r>
              <a:rPr lang="en-IN" sz="1300" b="0" i="0" u="sng" dirty="0">
                <a:solidFill>
                  <a:srgbClr val="376FAA"/>
                </a:solidFill>
                <a:effectLst/>
                <a:latin typeface="Arial" panose="020B0604020202020204" pitchFamily="34" charset="0"/>
                <a:cs typeface="Arial" panose="020B0604020202020204" pitchFamily="34" charset="0"/>
              </a:rPr>
              <a:t>]</a:t>
            </a:r>
            <a:endParaRPr lang="en-US" sz="1300" b="0" i="0" u="sng" dirty="0">
              <a:solidFill>
                <a:srgbClr val="376FAA"/>
              </a:solidFill>
              <a:effectLst/>
              <a:latin typeface="Arial" panose="020B0604020202020204" pitchFamily="34" charset="0"/>
              <a:cs typeface="Arial" panose="020B0604020202020204" pitchFamily="34" charset="0"/>
            </a:endParaRPr>
          </a:p>
          <a:p>
            <a:pPr marL="0" indent="0">
              <a:buNone/>
            </a:pPr>
            <a:r>
              <a:rPr lang="en-IN" sz="1300" b="0" i="0" dirty="0">
                <a:solidFill>
                  <a:srgbClr val="212121"/>
                </a:solidFill>
                <a:effectLst/>
                <a:latin typeface="Arial" panose="020B0604020202020204" pitchFamily="34" charset="0"/>
                <a:cs typeface="Arial" panose="020B0604020202020204" pitchFamily="34" charset="0"/>
              </a:rPr>
              <a:t> Patil R, Mittal A, </a:t>
            </a:r>
            <a:r>
              <a:rPr lang="en-IN" sz="1300" b="0" i="0" dirty="0" err="1">
                <a:solidFill>
                  <a:srgbClr val="212121"/>
                </a:solidFill>
                <a:effectLst/>
                <a:latin typeface="Arial" panose="020B0604020202020204" pitchFamily="34" charset="0"/>
                <a:cs typeface="Arial" panose="020B0604020202020204" pitchFamily="34" charset="0"/>
              </a:rPr>
              <a:t>Vedapriya</a:t>
            </a:r>
            <a:r>
              <a:rPr lang="en-IN" sz="1300" b="0" i="0" dirty="0">
                <a:solidFill>
                  <a:srgbClr val="212121"/>
                </a:solidFill>
                <a:effectLst/>
                <a:latin typeface="Arial" panose="020B0604020202020204" pitchFamily="34" charset="0"/>
                <a:cs typeface="Arial" panose="020B0604020202020204" pitchFamily="34" charset="0"/>
              </a:rPr>
              <a:t> DRM, Iqbal K, </a:t>
            </a:r>
            <a:r>
              <a:rPr lang="en-IN" sz="1300" b="0" i="0" dirty="0" err="1">
                <a:solidFill>
                  <a:srgbClr val="212121"/>
                </a:solidFill>
                <a:effectLst/>
                <a:latin typeface="Arial" panose="020B0604020202020204" pitchFamily="34" charset="0"/>
                <a:cs typeface="Arial" panose="020B0604020202020204" pitchFamily="34" charset="0"/>
              </a:rPr>
              <a:t>Raghavia</a:t>
            </a:r>
            <a:r>
              <a:rPr lang="en-IN" sz="1300" b="0" i="0" dirty="0">
                <a:solidFill>
                  <a:srgbClr val="212121"/>
                </a:solidFill>
                <a:effectLst/>
                <a:latin typeface="Arial" panose="020B0604020202020204" pitchFamily="34" charset="0"/>
                <a:cs typeface="Arial" panose="020B0604020202020204" pitchFamily="34" charset="0"/>
              </a:rPr>
              <a:t> M. Taboos and misconceptions about food during pregnancy among rural population of Pondicherry. </a:t>
            </a:r>
            <a:r>
              <a:rPr lang="en-IN" sz="1300" b="0" i="1" dirty="0">
                <a:solidFill>
                  <a:srgbClr val="212121"/>
                </a:solidFill>
                <a:effectLst/>
                <a:latin typeface="Arial" panose="020B0604020202020204" pitchFamily="34" charset="0"/>
                <a:cs typeface="Arial" panose="020B0604020202020204" pitchFamily="34" charset="0"/>
              </a:rPr>
              <a:t>Calicut Med J. </a:t>
            </a:r>
            <a:r>
              <a:rPr lang="en-IN" sz="1300" b="0" i="0" dirty="0">
                <a:solidFill>
                  <a:srgbClr val="212121"/>
                </a:solidFill>
                <a:effectLst/>
                <a:latin typeface="Arial" panose="020B0604020202020204" pitchFamily="34" charset="0"/>
                <a:cs typeface="Arial" panose="020B0604020202020204" pitchFamily="34" charset="0"/>
              </a:rPr>
              <a:t>2010;8:e4. [</a:t>
            </a:r>
            <a:r>
              <a:rPr lang="en-IN" sz="1300" b="0" i="0" u="sng" dirty="0">
                <a:solidFill>
                  <a:srgbClr val="376FAA"/>
                </a:solidFill>
                <a:effectLst/>
                <a:latin typeface="Arial" panose="020B0604020202020204" pitchFamily="34" charset="0"/>
                <a:cs typeface="Arial" panose="020B0604020202020204" pitchFamily="34" charset="0"/>
                <a:hlinkClick r:id="rId3"/>
              </a:rPr>
              <a:t>Google Scholar</a:t>
            </a:r>
            <a:r>
              <a:rPr lang="en-IN" sz="1300" b="0" i="0" dirty="0">
                <a:solidFill>
                  <a:srgbClr val="212121"/>
                </a:solidFill>
                <a:effectLst/>
                <a:latin typeface="Arial" panose="020B0604020202020204" pitchFamily="34" charset="0"/>
                <a:cs typeface="Arial" panose="020B0604020202020204" pitchFamily="34" charset="0"/>
              </a:rPr>
              <a:t>]</a:t>
            </a:r>
            <a:endParaRPr lang="en-US" sz="1300" dirty="0">
              <a:latin typeface="Arial" panose="020B0604020202020204" pitchFamily="34" charset="0"/>
              <a:cs typeface="Arial" panose="020B0604020202020204" pitchFamily="34" charset="0"/>
            </a:endParaRPr>
          </a:p>
          <a:p>
            <a:pPr marL="0" indent="0">
              <a:buNone/>
            </a:pPr>
            <a:r>
              <a:rPr lang="en-US" sz="1300" b="0" i="0" dirty="0" err="1">
                <a:solidFill>
                  <a:srgbClr val="212121"/>
                </a:solidFill>
                <a:effectLst/>
                <a:latin typeface="Arial" panose="020B0604020202020204" pitchFamily="34" charset="0"/>
                <a:cs typeface="Arial" panose="020B0604020202020204" pitchFamily="34" charset="0"/>
              </a:rPr>
              <a:t>Piasecki</a:t>
            </a:r>
            <a:r>
              <a:rPr lang="en-US" sz="1300" b="0" i="0" dirty="0">
                <a:solidFill>
                  <a:srgbClr val="212121"/>
                </a:solidFill>
                <a:effectLst/>
                <a:latin typeface="Arial" panose="020B0604020202020204" pitchFamily="34" charset="0"/>
                <a:cs typeface="Arial" panose="020B0604020202020204" pitchFamily="34" charset="0"/>
              </a:rPr>
              <a:t>, Alexandra M. Maternal nutrition practices and perceptions in Bihar, India, Emory University's Electronic Thesis and Dissertation repository. 2013. [Last accessed on 2016 Mar 10]. Available from: </a:t>
            </a:r>
            <a:r>
              <a:rPr lang="en-US" sz="1300" b="0" i="0" u="sng" dirty="0">
                <a:solidFill>
                  <a:srgbClr val="376FAA"/>
                </a:solidFill>
                <a:effectLst/>
                <a:latin typeface="Arial" panose="020B0604020202020204" pitchFamily="34" charset="0"/>
                <a:cs typeface="Arial" panose="020B0604020202020204" pitchFamily="34" charset="0"/>
                <a:hlinkClick r:id="rId4"/>
              </a:rPr>
              <a:t>http://pid.emory.edu/ark:/25593/d8j45</a:t>
            </a:r>
            <a:r>
              <a:rPr lang="en-US" sz="1300" b="0" i="0" dirty="0">
                <a:solidFill>
                  <a:srgbClr val="212121"/>
                </a:solidFill>
                <a:effectLst/>
                <a:latin typeface="Arial" panose="020B0604020202020204" pitchFamily="34" charset="0"/>
                <a:cs typeface="Arial" panose="020B0604020202020204" pitchFamily="34" charset="0"/>
              </a:rPr>
              <a:t> .</a:t>
            </a:r>
          </a:p>
          <a:p>
            <a:pPr marL="0" indent="0">
              <a:buNone/>
            </a:pPr>
            <a:r>
              <a:rPr lang="en-US" sz="1300" b="0" i="0" dirty="0">
                <a:solidFill>
                  <a:srgbClr val="212121"/>
                </a:solidFill>
                <a:effectLst/>
                <a:latin typeface="Arial" panose="020B0604020202020204" pitchFamily="34" charset="0"/>
                <a:cs typeface="Arial" panose="020B0604020202020204" pitchFamily="34" charset="0"/>
              </a:rPr>
              <a:t> Parmar A, </a:t>
            </a:r>
            <a:r>
              <a:rPr lang="en-US" sz="1300" b="0" i="0" dirty="0" err="1">
                <a:solidFill>
                  <a:srgbClr val="212121"/>
                </a:solidFill>
                <a:effectLst/>
                <a:latin typeface="Arial" panose="020B0604020202020204" pitchFamily="34" charset="0"/>
                <a:cs typeface="Arial" panose="020B0604020202020204" pitchFamily="34" charset="0"/>
              </a:rPr>
              <a:t>Khanpara</a:t>
            </a:r>
            <a:r>
              <a:rPr lang="en-US" sz="1300" b="0" i="0" dirty="0">
                <a:solidFill>
                  <a:srgbClr val="212121"/>
                </a:solidFill>
                <a:effectLst/>
                <a:latin typeface="Arial" panose="020B0604020202020204" pitchFamily="34" charset="0"/>
                <a:cs typeface="Arial" panose="020B0604020202020204" pitchFamily="34" charset="0"/>
              </a:rPr>
              <a:t> H, </a:t>
            </a:r>
            <a:r>
              <a:rPr lang="en-US" sz="1300" b="0" i="0" dirty="0" err="1">
                <a:solidFill>
                  <a:srgbClr val="212121"/>
                </a:solidFill>
                <a:effectLst/>
                <a:latin typeface="Arial" panose="020B0604020202020204" pitchFamily="34" charset="0"/>
                <a:cs typeface="Arial" panose="020B0604020202020204" pitchFamily="34" charset="0"/>
              </a:rPr>
              <a:t>Girija</a:t>
            </a:r>
            <a:r>
              <a:rPr lang="en-US" sz="1300" b="0" i="0" dirty="0">
                <a:solidFill>
                  <a:srgbClr val="212121"/>
                </a:solidFill>
                <a:effectLst/>
                <a:latin typeface="Arial" panose="020B0604020202020204" pitchFamily="34" charset="0"/>
                <a:cs typeface="Arial" panose="020B0604020202020204" pitchFamily="34" charset="0"/>
              </a:rPr>
              <a:t> K. A study on taboos and misconceptions associated with pregnancy among rural women of </a:t>
            </a:r>
            <a:r>
              <a:rPr lang="en-US" sz="1300" b="0" i="0" dirty="0" err="1">
                <a:solidFill>
                  <a:srgbClr val="212121"/>
                </a:solidFill>
                <a:effectLst/>
                <a:latin typeface="Arial" panose="020B0604020202020204" pitchFamily="34" charset="0"/>
                <a:cs typeface="Arial" panose="020B0604020202020204" pitchFamily="34" charset="0"/>
              </a:rPr>
              <a:t>Surendranagar</a:t>
            </a:r>
            <a:r>
              <a:rPr lang="en-US" sz="1300" b="0" i="0" dirty="0">
                <a:solidFill>
                  <a:srgbClr val="212121"/>
                </a:solidFill>
                <a:effectLst/>
                <a:latin typeface="Arial" panose="020B0604020202020204" pitchFamily="34" charset="0"/>
                <a:cs typeface="Arial" panose="020B0604020202020204" pitchFamily="34" charset="0"/>
              </a:rPr>
              <a:t> district. </a:t>
            </a:r>
            <a:r>
              <a:rPr lang="en-US" sz="1300" b="0" i="1" dirty="0">
                <a:solidFill>
                  <a:srgbClr val="212121"/>
                </a:solidFill>
                <a:effectLst/>
                <a:latin typeface="Arial" panose="020B0604020202020204" pitchFamily="34" charset="0"/>
                <a:cs typeface="Arial" panose="020B0604020202020204" pitchFamily="34" charset="0"/>
              </a:rPr>
              <a:t>Healthline J. </a:t>
            </a:r>
            <a:r>
              <a:rPr lang="en-US" sz="1300" b="0" i="0" dirty="0">
                <a:solidFill>
                  <a:srgbClr val="212121"/>
                </a:solidFill>
                <a:effectLst/>
                <a:latin typeface="Arial" panose="020B0604020202020204" pitchFamily="34" charset="0"/>
                <a:cs typeface="Arial" panose="020B0604020202020204" pitchFamily="34" charset="0"/>
              </a:rPr>
              <a:t>2013;4:40–3. [</a:t>
            </a:r>
            <a:r>
              <a:rPr lang="en-US" sz="1300" b="0" i="0" u="sng" dirty="0">
                <a:solidFill>
                  <a:srgbClr val="376FAA"/>
                </a:solidFill>
                <a:effectLst/>
                <a:latin typeface="Arial" panose="020B0604020202020204" pitchFamily="34" charset="0"/>
                <a:cs typeface="Arial" panose="020B0604020202020204" pitchFamily="34" charset="0"/>
                <a:hlinkClick r:id="rId5"/>
              </a:rPr>
              <a:t>Google Scholar</a:t>
            </a:r>
            <a:r>
              <a:rPr lang="en-US" sz="1300" b="0" i="0" dirty="0">
                <a:solidFill>
                  <a:srgbClr val="212121"/>
                </a:solidFill>
                <a:effectLst/>
                <a:latin typeface="Arial" panose="020B0604020202020204" pitchFamily="34" charset="0"/>
                <a:cs typeface="Arial" panose="020B0604020202020204" pitchFamily="34" charset="0"/>
              </a:rPr>
              <a:t>]</a:t>
            </a:r>
          </a:p>
          <a:p>
            <a:pPr marL="0" indent="0">
              <a:buNone/>
            </a:pPr>
            <a:r>
              <a:rPr lang="en-IN" sz="1300" b="0" i="0" dirty="0">
                <a:solidFill>
                  <a:srgbClr val="212121"/>
                </a:solidFill>
                <a:effectLst/>
                <a:latin typeface="Arial" panose="020B0604020202020204" pitchFamily="34" charset="0"/>
                <a:cs typeface="Arial" panose="020B0604020202020204" pitchFamily="34" charset="0"/>
              </a:rPr>
              <a:t>Catherin N, Rock B, Roger V, Ankita C, Ashish G, </a:t>
            </a:r>
            <a:r>
              <a:rPr lang="en-IN" sz="1300" b="0" i="0" dirty="0" err="1">
                <a:solidFill>
                  <a:srgbClr val="212121"/>
                </a:solidFill>
                <a:effectLst/>
                <a:latin typeface="Arial" panose="020B0604020202020204" pitchFamily="34" charset="0"/>
                <a:cs typeface="Arial" panose="020B0604020202020204" pitchFamily="34" charset="0"/>
              </a:rPr>
              <a:t>Delwin</a:t>
            </a:r>
            <a:r>
              <a:rPr lang="en-IN" sz="1300" b="0" i="0" dirty="0">
                <a:solidFill>
                  <a:srgbClr val="212121"/>
                </a:solidFill>
                <a:effectLst/>
                <a:latin typeface="Arial" panose="020B0604020202020204" pitchFamily="34" charset="0"/>
                <a:cs typeface="Arial" panose="020B0604020202020204" pitchFamily="34" charset="0"/>
              </a:rPr>
              <a:t> P, et al. Beliefs and practices regarding nutrition during pregnancy and lactation in a rural area in Karnataka, India: A qualitative study. </a:t>
            </a:r>
            <a:r>
              <a:rPr lang="en-IN" sz="1300" b="0" i="1" dirty="0">
                <a:solidFill>
                  <a:srgbClr val="212121"/>
                </a:solidFill>
                <a:effectLst/>
                <a:latin typeface="Arial" panose="020B0604020202020204" pitchFamily="34" charset="0"/>
                <a:cs typeface="Arial" panose="020B0604020202020204" pitchFamily="34" charset="0"/>
              </a:rPr>
              <a:t>Int J Community Med Public Health. </a:t>
            </a:r>
            <a:r>
              <a:rPr lang="en-IN" sz="1300" b="0" i="0" dirty="0">
                <a:solidFill>
                  <a:srgbClr val="212121"/>
                </a:solidFill>
                <a:effectLst/>
                <a:latin typeface="Arial" panose="020B0604020202020204" pitchFamily="34" charset="0"/>
                <a:cs typeface="Arial" panose="020B0604020202020204" pitchFamily="34" charset="0"/>
              </a:rPr>
              <a:t>2015;2:116–20. [</a:t>
            </a:r>
            <a:r>
              <a:rPr lang="en-IN" sz="1300" b="0" i="0" u="sng" dirty="0">
                <a:solidFill>
                  <a:srgbClr val="376FAA"/>
                </a:solidFill>
                <a:effectLst/>
                <a:latin typeface="Arial" panose="020B0604020202020204" pitchFamily="34" charset="0"/>
                <a:cs typeface="Arial" panose="020B0604020202020204" pitchFamily="34" charset="0"/>
                <a:hlinkClick r:id="rId6"/>
              </a:rPr>
              <a:t>Google Scholar</a:t>
            </a:r>
            <a:r>
              <a:rPr lang="en-IN" sz="1300" b="0" i="0" dirty="0">
                <a:solidFill>
                  <a:srgbClr val="212121"/>
                </a:solidFill>
                <a:effectLst/>
                <a:latin typeface="Arial" panose="020B0604020202020204" pitchFamily="34" charset="0"/>
                <a:cs typeface="Arial" panose="020B0604020202020204" pitchFamily="34" charset="0"/>
              </a:rPr>
              <a:t>]</a:t>
            </a:r>
          </a:p>
          <a:p>
            <a:pPr marL="0" indent="0">
              <a:buNone/>
            </a:pPr>
            <a:r>
              <a:rPr lang="en-IN" sz="1300" b="0" i="0" dirty="0">
                <a:solidFill>
                  <a:srgbClr val="212121"/>
                </a:solidFill>
                <a:effectLst/>
                <a:latin typeface="Arial" panose="020B0604020202020204" pitchFamily="34" charset="0"/>
                <a:cs typeface="Arial" panose="020B0604020202020204" pitchFamily="34" charset="0"/>
              </a:rPr>
              <a:t>Santos-Torres MI, Edgar Vásquez-Garibay E. Food taboos among nursing mothers of Mexico. </a:t>
            </a:r>
            <a:r>
              <a:rPr lang="en-IN" sz="1300" b="0" i="1" dirty="0">
                <a:solidFill>
                  <a:srgbClr val="212121"/>
                </a:solidFill>
                <a:effectLst/>
                <a:latin typeface="Arial" panose="020B0604020202020204" pitchFamily="34" charset="0"/>
                <a:cs typeface="Arial" panose="020B0604020202020204" pitchFamily="34" charset="0"/>
              </a:rPr>
              <a:t>J Health </a:t>
            </a:r>
            <a:r>
              <a:rPr lang="en-IN" sz="1300" b="0" i="1" dirty="0" err="1">
                <a:solidFill>
                  <a:srgbClr val="212121"/>
                </a:solidFill>
                <a:effectLst/>
                <a:latin typeface="Arial" panose="020B0604020202020204" pitchFamily="34" charset="0"/>
                <a:cs typeface="Arial" panose="020B0604020202020204" pitchFamily="34" charset="0"/>
              </a:rPr>
              <a:t>Popul</a:t>
            </a:r>
            <a:r>
              <a:rPr lang="en-IN" sz="1300" b="0" i="1" dirty="0">
                <a:solidFill>
                  <a:srgbClr val="212121"/>
                </a:solidFill>
                <a:effectLst/>
                <a:latin typeface="Arial" panose="020B0604020202020204" pitchFamily="34" charset="0"/>
                <a:cs typeface="Arial" panose="020B0604020202020204" pitchFamily="34" charset="0"/>
              </a:rPr>
              <a:t> </a:t>
            </a:r>
            <a:r>
              <a:rPr lang="en-IN" sz="1300" b="0" i="1" dirty="0" err="1">
                <a:solidFill>
                  <a:srgbClr val="212121"/>
                </a:solidFill>
                <a:effectLst/>
                <a:latin typeface="Arial" panose="020B0604020202020204" pitchFamily="34" charset="0"/>
                <a:cs typeface="Arial" panose="020B0604020202020204" pitchFamily="34" charset="0"/>
              </a:rPr>
              <a:t>Nutr</a:t>
            </a:r>
            <a:r>
              <a:rPr lang="en-IN" sz="1300" b="0" i="1" dirty="0">
                <a:solidFill>
                  <a:srgbClr val="212121"/>
                </a:solidFill>
                <a:effectLst/>
                <a:latin typeface="Arial" panose="020B0604020202020204" pitchFamily="34" charset="0"/>
                <a:cs typeface="Arial" panose="020B0604020202020204" pitchFamily="34" charset="0"/>
              </a:rPr>
              <a:t>. </a:t>
            </a:r>
            <a:r>
              <a:rPr lang="en-IN" sz="1300" b="0" i="0" dirty="0">
                <a:solidFill>
                  <a:srgbClr val="212121"/>
                </a:solidFill>
                <a:effectLst/>
                <a:latin typeface="Arial" panose="020B0604020202020204" pitchFamily="34" charset="0"/>
                <a:cs typeface="Arial" panose="020B0604020202020204" pitchFamily="34" charset="0"/>
              </a:rPr>
              <a:t>2003;21:142–9. [</a:t>
            </a:r>
            <a:r>
              <a:rPr lang="en-IN" sz="1300" b="0" i="0" u="sng" dirty="0">
                <a:solidFill>
                  <a:srgbClr val="376FAA"/>
                </a:solidFill>
                <a:effectLst/>
                <a:latin typeface="Arial" panose="020B0604020202020204" pitchFamily="34" charset="0"/>
                <a:cs typeface="Arial" panose="020B0604020202020204" pitchFamily="34" charset="0"/>
                <a:hlinkClick r:id="rId7"/>
              </a:rPr>
              <a:t>PubMed</a:t>
            </a:r>
            <a:r>
              <a:rPr lang="en-IN" sz="1300" b="0" i="0" dirty="0">
                <a:solidFill>
                  <a:srgbClr val="212121"/>
                </a:solidFill>
                <a:effectLst/>
                <a:latin typeface="Arial" panose="020B0604020202020204" pitchFamily="34" charset="0"/>
                <a:cs typeface="Arial" panose="020B0604020202020204" pitchFamily="34" charset="0"/>
              </a:rPr>
              <a:t>] [</a:t>
            </a:r>
            <a:r>
              <a:rPr lang="en-IN" sz="1300" b="0" i="0" u="sng" dirty="0">
                <a:solidFill>
                  <a:srgbClr val="376FAA"/>
                </a:solidFill>
                <a:effectLst/>
                <a:latin typeface="Arial" panose="020B0604020202020204" pitchFamily="34" charset="0"/>
                <a:cs typeface="Arial" panose="020B0604020202020204" pitchFamily="34" charset="0"/>
                <a:hlinkClick r:id="rId8"/>
              </a:rPr>
              <a:t>Google Scholar</a:t>
            </a:r>
            <a:r>
              <a:rPr lang="en-IN" sz="1300" b="0" i="0" dirty="0">
                <a:solidFill>
                  <a:srgbClr val="212121"/>
                </a:solidFill>
                <a:effectLst/>
                <a:latin typeface="Arial" panose="020B0604020202020204" pitchFamily="34" charset="0"/>
                <a:cs typeface="Arial" panose="020B0604020202020204" pitchFamily="34" charset="0"/>
              </a:rPr>
              <a:t>]</a:t>
            </a:r>
          </a:p>
          <a:p>
            <a:pPr marL="0" indent="0" algn="l">
              <a:spcBef>
                <a:spcPts val="1000"/>
              </a:spcBef>
              <a:spcAft>
                <a:spcPts val="1000"/>
              </a:spcAft>
              <a:buNone/>
            </a:pPr>
            <a:r>
              <a:rPr lang="en-IN" sz="1300" b="0" i="0" dirty="0">
                <a:solidFill>
                  <a:srgbClr val="212121"/>
                </a:solidFill>
                <a:effectLst/>
                <a:latin typeface="Arial" panose="020B0604020202020204" pitchFamily="34" charset="0"/>
                <a:cs typeface="Arial" panose="020B0604020202020204" pitchFamily="34" charset="0"/>
              </a:rPr>
              <a:t>Anya SE, </a:t>
            </a:r>
            <a:r>
              <a:rPr lang="en-IN" sz="1300" b="0" i="0" dirty="0" err="1">
                <a:solidFill>
                  <a:srgbClr val="212121"/>
                </a:solidFill>
                <a:effectLst/>
                <a:latin typeface="Arial" panose="020B0604020202020204" pitchFamily="34" charset="0"/>
                <a:cs typeface="Arial" panose="020B0604020202020204" pitchFamily="34" charset="0"/>
              </a:rPr>
              <a:t>Hydara</a:t>
            </a:r>
            <a:r>
              <a:rPr lang="en-IN" sz="1300" b="0" i="0" dirty="0">
                <a:solidFill>
                  <a:srgbClr val="212121"/>
                </a:solidFill>
                <a:effectLst/>
                <a:latin typeface="Arial" panose="020B0604020202020204" pitchFamily="34" charset="0"/>
                <a:cs typeface="Arial" panose="020B0604020202020204" pitchFamily="34" charset="0"/>
              </a:rPr>
              <a:t> A, Jaiteh LES. Antenatal care in the Gambia: Missed opportunity for information, education and communication. </a:t>
            </a:r>
            <a:r>
              <a:rPr lang="en-IN" sz="1300" b="0" i="1" dirty="0">
                <a:solidFill>
                  <a:srgbClr val="212121"/>
                </a:solidFill>
                <a:effectLst/>
                <a:latin typeface="Arial" panose="020B0604020202020204" pitchFamily="34" charset="0"/>
                <a:cs typeface="Arial" panose="020B0604020202020204" pitchFamily="34" charset="0"/>
              </a:rPr>
              <a:t>BMC Pregnancy Childbirth. </a:t>
            </a:r>
            <a:r>
              <a:rPr lang="en-IN" sz="1300" b="0" i="0" dirty="0">
                <a:solidFill>
                  <a:srgbClr val="212121"/>
                </a:solidFill>
                <a:effectLst/>
                <a:latin typeface="Arial" panose="020B0604020202020204" pitchFamily="34" charset="0"/>
                <a:cs typeface="Arial" panose="020B0604020202020204" pitchFamily="34" charset="0"/>
              </a:rPr>
              <a:t>2008;8:9. [</a:t>
            </a:r>
            <a:r>
              <a:rPr lang="en-IN" sz="1300" b="0" i="0" u="sng" dirty="0">
                <a:solidFill>
                  <a:srgbClr val="376FAA"/>
                </a:solidFill>
                <a:effectLst/>
                <a:latin typeface="Arial" panose="020B0604020202020204" pitchFamily="34" charset="0"/>
                <a:cs typeface="Arial" panose="020B0604020202020204" pitchFamily="34" charset="0"/>
                <a:hlinkClick r:id="rId9"/>
              </a:rPr>
              <a:t>PMC free article</a:t>
            </a:r>
            <a:r>
              <a:rPr lang="en-IN" sz="1300" b="0" i="0" dirty="0">
                <a:solidFill>
                  <a:srgbClr val="212121"/>
                </a:solidFill>
                <a:effectLst/>
                <a:latin typeface="Arial" panose="020B0604020202020204" pitchFamily="34" charset="0"/>
                <a:cs typeface="Arial" panose="020B0604020202020204" pitchFamily="34" charset="0"/>
              </a:rPr>
              <a:t>] [</a:t>
            </a:r>
            <a:r>
              <a:rPr lang="en-IN" sz="1300" b="0" i="0" u="sng" dirty="0">
                <a:solidFill>
                  <a:srgbClr val="376FAA"/>
                </a:solidFill>
                <a:effectLst/>
                <a:latin typeface="Arial" panose="020B0604020202020204" pitchFamily="34" charset="0"/>
                <a:cs typeface="Arial" panose="020B0604020202020204" pitchFamily="34" charset="0"/>
                <a:hlinkClick r:id="rId10"/>
              </a:rPr>
              <a:t>PubMed</a:t>
            </a:r>
            <a:r>
              <a:rPr lang="en-IN" sz="1300" b="0" i="0" dirty="0">
                <a:solidFill>
                  <a:srgbClr val="212121"/>
                </a:solidFill>
                <a:effectLst/>
                <a:latin typeface="Arial" panose="020B0604020202020204" pitchFamily="34" charset="0"/>
                <a:cs typeface="Arial" panose="020B0604020202020204" pitchFamily="34" charset="0"/>
              </a:rPr>
              <a:t>] [</a:t>
            </a:r>
            <a:r>
              <a:rPr lang="en-IN" sz="1300" b="0" i="0" u="sng" dirty="0">
                <a:solidFill>
                  <a:srgbClr val="376FAA"/>
                </a:solidFill>
                <a:effectLst/>
                <a:latin typeface="Arial" panose="020B0604020202020204" pitchFamily="34" charset="0"/>
                <a:cs typeface="Arial" panose="020B0604020202020204" pitchFamily="34" charset="0"/>
                <a:hlinkClick r:id="rId11"/>
              </a:rPr>
              <a:t>Google Scholar</a:t>
            </a:r>
            <a:r>
              <a:rPr lang="en-IN" sz="1300" b="0" i="0" dirty="0">
                <a:solidFill>
                  <a:srgbClr val="212121"/>
                </a:solidFill>
                <a:effectLst/>
                <a:latin typeface="Arial" panose="020B0604020202020204" pitchFamily="34" charset="0"/>
                <a:cs typeface="Arial" panose="020B0604020202020204" pitchFamily="34" charset="0"/>
              </a:rPr>
              <a:t>]</a:t>
            </a:r>
          </a:p>
          <a:p>
            <a:pPr marL="0" indent="0">
              <a:buNone/>
            </a:pPr>
            <a:r>
              <a:rPr lang="en-US" sz="1300" b="0" i="0" dirty="0">
                <a:solidFill>
                  <a:srgbClr val="212121"/>
                </a:solidFill>
                <a:effectLst/>
                <a:latin typeface="Arial" panose="020B0604020202020204" pitchFamily="34" charset="0"/>
                <a:cs typeface="Arial" panose="020B0604020202020204" pitchFamily="34" charset="0"/>
              </a:rPr>
              <a:t>. Puri S, Kapoor S. Taboos and myths associated with women's health among rural and urban adolescent girls in Punjab. </a:t>
            </a:r>
            <a:r>
              <a:rPr lang="en-US" sz="1300" b="0" i="1" dirty="0">
                <a:solidFill>
                  <a:srgbClr val="212121"/>
                </a:solidFill>
                <a:effectLst/>
                <a:latin typeface="Arial" panose="020B0604020202020204" pitchFamily="34" charset="0"/>
                <a:cs typeface="Arial" panose="020B0604020202020204" pitchFamily="34" charset="0"/>
              </a:rPr>
              <a:t>Indian J Community Med. </a:t>
            </a:r>
            <a:r>
              <a:rPr lang="en-US" sz="1300" b="0" i="0" dirty="0">
                <a:solidFill>
                  <a:srgbClr val="212121"/>
                </a:solidFill>
                <a:effectLst/>
                <a:latin typeface="Arial" panose="020B0604020202020204" pitchFamily="34" charset="0"/>
                <a:cs typeface="Arial" panose="020B0604020202020204" pitchFamily="34" charset="0"/>
              </a:rPr>
              <a:t>2006;31:168–70. [</a:t>
            </a:r>
            <a:r>
              <a:rPr lang="en-US" sz="1300" b="0" i="0" u="sng" dirty="0">
                <a:solidFill>
                  <a:srgbClr val="376FAA"/>
                </a:solidFill>
                <a:effectLst/>
                <a:latin typeface="Arial" panose="020B0604020202020204" pitchFamily="34" charset="0"/>
                <a:cs typeface="Arial" panose="020B0604020202020204" pitchFamily="34" charset="0"/>
                <a:hlinkClick r:id="rId12"/>
              </a:rPr>
              <a:t>Google Scholar</a:t>
            </a:r>
            <a:r>
              <a:rPr lang="en-US" sz="1300" b="0" i="0" dirty="0">
                <a:solidFill>
                  <a:srgbClr val="212121"/>
                </a:solidFill>
                <a:effectLst/>
                <a:latin typeface="Arial" panose="020B0604020202020204" pitchFamily="34" charset="0"/>
                <a:cs typeface="Arial" panose="020B0604020202020204" pitchFamily="34" charset="0"/>
              </a:rPr>
              <a:t>]</a:t>
            </a:r>
          </a:p>
          <a:p>
            <a:pPr marL="0" indent="0">
              <a:buNone/>
            </a:pPr>
            <a:endParaRPr lang="en-IN" sz="1600"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65778F48-EED0-0966-D30D-CA2F4B9E882F}"/>
              </a:ext>
            </a:extLst>
          </p:cNvPr>
          <p:cNvSpPr>
            <a:spLocks noGrp="1"/>
          </p:cNvSpPr>
          <p:nvPr>
            <p:ph type="sldNum" sz="quarter" idx="12"/>
          </p:nvPr>
        </p:nvSpPr>
        <p:spPr/>
        <p:txBody>
          <a:bodyPr/>
          <a:lstStyle/>
          <a:p>
            <a:fld id="{26AD20E6-394B-4DF0-96A5-9647FF39C943}" type="slidenum">
              <a:rPr lang="en-IN" smtClean="0"/>
              <a:t>13</a:t>
            </a:fld>
            <a:endParaRPr lang="en-IN"/>
          </a:p>
        </p:txBody>
      </p:sp>
    </p:spTree>
    <p:extLst>
      <p:ext uri="{BB962C8B-B14F-4D97-AF65-F5344CB8AC3E}">
        <p14:creationId xmlns:p14="http://schemas.microsoft.com/office/powerpoint/2010/main" val="1492437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A40DA-CCAF-AA4D-F02C-E8A499F3A7C1}"/>
              </a:ext>
            </a:extLst>
          </p:cNvPr>
          <p:cNvSpPr>
            <a:spLocks noGrp="1"/>
          </p:cNvSpPr>
          <p:nvPr>
            <p:ph type="ctrTitle"/>
          </p:nvPr>
        </p:nvSpPr>
        <p:spPr/>
        <p:txBody>
          <a:bodyPr>
            <a:normAutofit/>
          </a:bodyPr>
          <a:lstStyle/>
          <a:p>
            <a:r>
              <a:rPr lang="en-IN" sz="3600" b="1" dirty="0">
                <a:latin typeface="Arial" panose="020B0604020202020204" pitchFamily="34" charset="0"/>
                <a:cs typeface="Arial" panose="020B0604020202020204" pitchFamily="34" charset="0"/>
              </a:rPr>
              <a:t>Thank You</a:t>
            </a:r>
          </a:p>
        </p:txBody>
      </p:sp>
      <p:sp>
        <p:nvSpPr>
          <p:cNvPr id="3" name="Subtitle 2">
            <a:extLst>
              <a:ext uri="{FF2B5EF4-FFF2-40B4-BE49-F238E27FC236}">
                <a16:creationId xmlns:a16="http://schemas.microsoft.com/office/drawing/2014/main" id="{14362A6F-B772-4C22-FFAA-7F43C56C049B}"/>
              </a:ext>
            </a:extLst>
          </p:cNvPr>
          <p:cNvSpPr>
            <a:spLocks noGrp="1"/>
          </p:cNvSpPr>
          <p:nvPr>
            <p:ph type="subTitle" idx="1"/>
          </p:nvPr>
        </p:nvSpPr>
        <p:spPr/>
        <p:txBody>
          <a:bodyPr>
            <a:normAutofit/>
          </a:bodyPr>
          <a:lstStyle/>
          <a:p>
            <a:r>
              <a:rPr lang="en-IN" sz="2000" dirty="0">
                <a:latin typeface="Arial" panose="020B0604020202020204" pitchFamily="34" charset="0"/>
                <a:cs typeface="Arial" panose="020B0604020202020204" pitchFamily="34" charset="0"/>
              </a:rPr>
              <a:t>Any Questions</a:t>
            </a:r>
          </a:p>
        </p:txBody>
      </p:sp>
      <p:sp>
        <p:nvSpPr>
          <p:cNvPr id="4" name="Slide Number Placeholder 3">
            <a:extLst>
              <a:ext uri="{FF2B5EF4-FFF2-40B4-BE49-F238E27FC236}">
                <a16:creationId xmlns:a16="http://schemas.microsoft.com/office/drawing/2014/main" id="{33C20748-CF29-ED49-B8D8-5DEBC4A531CC}"/>
              </a:ext>
            </a:extLst>
          </p:cNvPr>
          <p:cNvSpPr>
            <a:spLocks noGrp="1"/>
          </p:cNvSpPr>
          <p:nvPr>
            <p:ph type="sldNum" sz="quarter" idx="12"/>
          </p:nvPr>
        </p:nvSpPr>
        <p:spPr/>
        <p:txBody>
          <a:bodyPr/>
          <a:lstStyle/>
          <a:p>
            <a:fld id="{26AD20E6-394B-4DF0-96A5-9647FF39C943}" type="slidenum">
              <a:rPr lang="en-IN" smtClean="0"/>
              <a:t>14</a:t>
            </a:fld>
            <a:endParaRPr lang="en-IN"/>
          </a:p>
        </p:txBody>
      </p:sp>
      <p:pic>
        <p:nvPicPr>
          <p:cNvPr id="6" name="Picture 5">
            <a:extLst>
              <a:ext uri="{FF2B5EF4-FFF2-40B4-BE49-F238E27FC236}">
                <a16:creationId xmlns:a16="http://schemas.microsoft.com/office/drawing/2014/main" id="{EDC1BA95-363B-4D43-B4A1-2FAE931EE5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3"/>
            <a:ext cx="1328738" cy="790575"/>
          </a:xfrm>
          <a:prstGeom prst="rect">
            <a:avLst/>
          </a:prstGeom>
        </p:spPr>
      </p:pic>
    </p:spTree>
    <p:extLst>
      <p:ext uri="{BB962C8B-B14F-4D97-AF65-F5344CB8AC3E}">
        <p14:creationId xmlns:p14="http://schemas.microsoft.com/office/powerpoint/2010/main" val="3675246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p:txBody>
          <a:bodyPr>
            <a:normAutofit/>
          </a:bodyPr>
          <a:lstStyle/>
          <a:p>
            <a:pPr algn="ctr"/>
            <a:r>
              <a:rPr lang="en-IN" sz="3600" b="1" dirty="0">
                <a:latin typeface="Arial" panose="020B0604020202020204" pitchFamily="34" charset="0"/>
                <a:cs typeface="Arial" panose="020B0604020202020204" pitchFamily="34" charset="0"/>
              </a:rPr>
              <a:t>Introduction</a:t>
            </a:r>
            <a:r>
              <a:rPr lang="en-IN" sz="4800" b="1" dirty="0">
                <a:latin typeface="Arial" panose="020B0604020202020204" pitchFamily="34" charset="0"/>
                <a:cs typeface="Arial" panose="020B0604020202020204" pitchFamily="34" charset="0"/>
              </a:rPr>
              <a:t> </a:t>
            </a:r>
          </a:p>
        </p:txBody>
      </p:sp>
      <p:sp>
        <p:nvSpPr>
          <p:cNvPr id="3" name="Content Placeholder 2">
            <a:extLst>
              <a:ext uri="{FF2B5EF4-FFF2-40B4-BE49-F238E27FC236}">
                <a16:creationId xmlns:a16="http://schemas.microsoft.com/office/drawing/2014/main" id="{2DB44169-B653-8FCC-211C-27ABE8FE014A}"/>
              </a:ext>
            </a:extLst>
          </p:cNvPr>
          <p:cNvSpPr>
            <a:spLocks noGrp="1"/>
          </p:cNvSpPr>
          <p:nvPr>
            <p:ph idx="1"/>
          </p:nvPr>
        </p:nvSpPr>
        <p:spPr/>
        <p:txBody>
          <a:bodyPr>
            <a:normAutofit/>
          </a:bodyPr>
          <a:lstStyle/>
          <a:p>
            <a:pPr marL="0" indent="0" algn="just">
              <a:lnSpc>
                <a:spcPct val="200000"/>
              </a:lnSpc>
              <a:buNone/>
            </a:pPr>
            <a:r>
              <a:rPr lang="en-US" sz="2400" b="0" i="0" dirty="0">
                <a:solidFill>
                  <a:srgbClr val="252525"/>
                </a:solidFill>
                <a:effectLst/>
                <a:latin typeface="Arial" panose="020B0604020202020204" pitchFamily="34" charset="0"/>
                <a:cs typeface="Arial" panose="020B0604020202020204" pitchFamily="34" charset="0"/>
              </a:rPr>
              <a:t>Most communities, rural or urban, have taboos regarding foods to avoid during pregnancy. Such taboos may have health benefits, but they also can have large nutritional and health costs to mothers and </a:t>
            </a:r>
            <a:r>
              <a:rPr lang="en-US" sz="2400" b="0" i="0" dirty="0" err="1">
                <a:solidFill>
                  <a:srgbClr val="252525"/>
                </a:solidFill>
                <a:effectLst/>
                <a:latin typeface="Arial" panose="020B0604020202020204" pitchFamily="34" charset="0"/>
                <a:cs typeface="Arial" panose="020B0604020202020204" pitchFamily="34" charset="0"/>
              </a:rPr>
              <a:t>foetus</a:t>
            </a:r>
            <a:r>
              <a:rPr lang="en-US" sz="2400" b="0" i="0" dirty="0">
                <a:solidFill>
                  <a:srgbClr val="252525"/>
                </a:solidFill>
                <a:effectLst/>
                <a:latin typeface="Arial" panose="020B0604020202020204" pitchFamily="34" charset="0"/>
                <a:cs typeface="Arial" panose="020B0604020202020204" pitchFamily="34" charset="0"/>
              </a:rPr>
              <a:t>. Understanding local pregnancy food taboos is an important public health goal</a:t>
            </a:r>
            <a:endParaRPr lang="en-IN" sz="24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2</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1585913" cy="1176337"/>
          </a:xfrm>
          <a:prstGeom prst="rect">
            <a:avLst/>
          </a:prstGeom>
        </p:spPr>
      </p:pic>
    </p:spTree>
    <p:extLst>
      <p:ext uri="{BB962C8B-B14F-4D97-AF65-F5344CB8AC3E}">
        <p14:creationId xmlns:p14="http://schemas.microsoft.com/office/powerpoint/2010/main" val="2339061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904D3-A247-E528-2115-156C18874265}"/>
              </a:ext>
            </a:extLst>
          </p:cNvPr>
          <p:cNvSpPr>
            <a:spLocks noGrp="1"/>
          </p:cNvSpPr>
          <p:nvPr>
            <p:ph type="title"/>
          </p:nvPr>
        </p:nvSpPr>
        <p:spPr>
          <a:xfrm>
            <a:off x="857251" y="663055"/>
            <a:ext cx="10515600" cy="1325563"/>
          </a:xfrm>
        </p:spPr>
        <p:txBody>
          <a:bodyPr>
            <a:normAutofit/>
          </a:bodyPr>
          <a:lstStyle/>
          <a:p>
            <a:pPr algn="ctr"/>
            <a:r>
              <a:rPr lang="en-IN" sz="3600" b="1" dirty="0">
                <a:latin typeface="Arial" panose="020B0604020202020204" pitchFamily="34" charset="0"/>
                <a:cs typeface="Arial" panose="020B0604020202020204" pitchFamily="34" charset="0"/>
              </a:rPr>
              <a:t>Objectives of Your Study</a:t>
            </a:r>
          </a:p>
        </p:txBody>
      </p:sp>
      <p:sp>
        <p:nvSpPr>
          <p:cNvPr id="3" name="Content Placeholder 2">
            <a:extLst>
              <a:ext uri="{FF2B5EF4-FFF2-40B4-BE49-F238E27FC236}">
                <a16:creationId xmlns:a16="http://schemas.microsoft.com/office/drawing/2014/main" id="{8C6D7DE2-7518-3B77-F975-509EE81FC92A}"/>
              </a:ext>
            </a:extLst>
          </p:cNvPr>
          <p:cNvSpPr>
            <a:spLocks noGrp="1"/>
          </p:cNvSpPr>
          <p:nvPr>
            <p:ph idx="1"/>
          </p:nvPr>
        </p:nvSpPr>
        <p:spPr>
          <a:xfrm>
            <a:off x="838200" y="2684462"/>
            <a:ext cx="10906125" cy="4351338"/>
          </a:xfrm>
        </p:spPr>
        <p:txBody>
          <a:bodyPr/>
          <a:lstStyle/>
          <a:p>
            <a:pPr marL="342900" lvl="0" indent="-342900">
              <a:lnSpc>
                <a:spcPct val="200000"/>
              </a:lnSpc>
              <a:buFont typeface="Symbol" panose="05050102010706020507" pitchFamily="18" charset="2"/>
              <a:buChar char=""/>
            </a:pPr>
            <a:r>
              <a:rPr lang="en-IN" sz="2400" dirty="0">
                <a:effectLst/>
                <a:latin typeface="Arial" panose="020B0604020202020204" pitchFamily="34" charset="0"/>
                <a:ea typeface="Calibri" panose="020F0502020204030204" pitchFamily="34" charset="0"/>
                <a:cs typeface="Arial" panose="020B0604020202020204" pitchFamily="34" charset="0"/>
              </a:rPr>
              <a:t>To </a:t>
            </a:r>
            <a:r>
              <a:rPr lang="en-IN" sz="2400" dirty="0">
                <a:latin typeface="Arial" panose="020B0604020202020204" pitchFamily="34" charset="0"/>
                <a:ea typeface="Calibri" panose="020F0502020204030204" pitchFamily="34" charset="0"/>
                <a:cs typeface="Arial" panose="020B0604020202020204" pitchFamily="34" charset="0"/>
              </a:rPr>
              <a:t>understand</a:t>
            </a:r>
            <a:r>
              <a:rPr lang="en-IN" sz="2400" dirty="0">
                <a:effectLst/>
                <a:latin typeface="Arial" panose="020B0604020202020204" pitchFamily="34" charset="0"/>
                <a:ea typeface="Calibri" panose="020F0502020204030204" pitchFamily="34" charset="0"/>
                <a:cs typeface="Arial" panose="020B0604020202020204" pitchFamily="34" charset="0"/>
              </a:rPr>
              <a:t> food related misconceptions during pregnancy by Rural community of Vadodara</a:t>
            </a:r>
          </a:p>
          <a:p>
            <a:pPr marL="342900" lvl="0" indent="-342900">
              <a:lnSpc>
                <a:spcPct val="200000"/>
              </a:lnSpc>
              <a:spcAft>
                <a:spcPts val="800"/>
              </a:spcAft>
              <a:buFont typeface="Symbol" panose="05050102010706020507" pitchFamily="18" charset="2"/>
              <a:buChar char=""/>
            </a:pPr>
            <a:r>
              <a:rPr lang="en-IN" sz="2400" dirty="0">
                <a:effectLst/>
                <a:latin typeface="Arial" panose="020B0604020202020204" pitchFamily="34" charset="0"/>
                <a:ea typeface="Calibri" panose="020F0502020204030204" pitchFamily="34" charset="0"/>
                <a:cs typeface="Arial" panose="020B0604020202020204" pitchFamily="34" charset="0"/>
              </a:rPr>
              <a:t>To </a:t>
            </a:r>
            <a:r>
              <a:rPr lang="en-IN" sz="2400" dirty="0">
                <a:latin typeface="Arial" panose="020B0604020202020204" pitchFamily="34" charset="0"/>
                <a:ea typeface="Calibri" panose="020F0502020204030204" pitchFamily="34" charset="0"/>
                <a:cs typeface="Arial" panose="020B0604020202020204" pitchFamily="34" charset="0"/>
              </a:rPr>
              <a:t>understand</a:t>
            </a:r>
            <a:r>
              <a:rPr lang="en-IN" sz="2400" dirty="0">
                <a:effectLst/>
                <a:latin typeface="Arial" panose="020B0604020202020204" pitchFamily="34" charset="0"/>
                <a:ea typeface="Calibri" panose="020F0502020204030204" pitchFamily="34" charset="0"/>
                <a:cs typeface="Arial" panose="020B0604020202020204" pitchFamily="34" charset="0"/>
              </a:rPr>
              <a:t> any myth and ideologies the community is having behind their perception of these food related taboos &amp; misconception</a:t>
            </a:r>
          </a:p>
          <a:p>
            <a:endParaRPr lang="en-IN" dirty="0"/>
          </a:p>
        </p:txBody>
      </p:sp>
      <p:sp>
        <p:nvSpPr>
          <p:cNvPr id="4" name="Slide Number Placeholder 3">
            <a:extLst>
              <a:ext uri="{FF2B5EF4-FFF2-40B4-BE49-F238E27FC236}">
                <a16:creationId xmlns:a16="http://schemas.microsoft.com/office/drawing/2014/main" id="{196429B0-60CE-36A6-DD5A-4112E4534701}"/>
              </a:ext>
            </a:extLst>
          </p:cNvPr>
          <p:cNvSpPr>
            <a:spLocks noGrp="1"/>
          </p:cNvSpPr>
          <p:nvPr>
            <p:ph type="sldNum" sz="quarter" idx="12"/>
          </p:nvPr>
        </p:nvSpPr>
        <p:spPr/>
        <p:txBody>
          <a:bodyPr/>
          <a:lstStyle/>
          <a:p>
            <a:fld id="{26AD20E6-394B-4DF0-96A5-9647FF39C943}" type="slidenum">
              <a:rPr lang="en-IN" smtClean="0"/>
              <a:t>3</a:t>
            </a:fld>
            <a:endParaRPr lang="en-IN"/>
          </a:p>
        </p:txBody>
      </p:sp>
      <p:pic>
        <p:nvPicPr>
          <p:cNvPr id="6" name="Picture 5">
            <a:extLst>
              <a:ext uri="{FF2B5EF4-FFF2-40B4-BE49-F238E27FC236}">
                <a16:creationId xmlns:a16="http://schemas.microsoft.com/office/drawing/2014/main" id="{59DE848F-23EA-DD10-7CA9-E5A35CA4CE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4"/>
            <a:ext cx="1400174" cy="1062036"/>
          </a:xfrm>
          <a:prstGeom prst="rect">
            <a:avLst/>
          </a:prstGeom>
        </p:spPr>
      </p:pic>
    </p:spTree>
    <p:extLst>
      <p:ext uri="{BB962C8B-B14F-4D97-AF65-F5344CB8AC3E}">
        <p14:creationId xmlns:p14="http://schemas.microsoft.com/office/powerpoint/2010/main" val="35446878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672BA-4BE1-529E-07EC-8F4A53233F03}"/>
              </a:ext>
            </a:extLst>
          </p:cNvPr>
          <p:cNvSpPr>
            <a:spLocks noGrp="1"/>
          </p:cNvSpPr>
          <p:nvPr>
            <p:ph type="title"/>
          </p:nvPr>
        </p:nvSpPr>
        <p:spPr>
          <a:xfrm>
            <a:off x="838200" y="146596"/>
            <a:ext cx="10515600" cy="1325563"/>
          </a:xfrm>
        </p:spPr>
        <p:txBody>
          <a:bodyPr>
            <a:normAutofit/>
          </a:bodyPr>
          <a:lstStyle/>
          <a:p>
            <a:pPr algn="ctr"/>
            <a:r>
              <a:rPr lang="en-IN" sz="3600" b="1" dirty="0">
                <a:latin typeface="Arial" panose="020B0604020202020204" pitchFamily="34" charset="0"/>
                <a:cs typeface="Arial" panose="020B0604020202020204" pitchFamily="34" charset="0"/>
              </a:rPr>
              <a:t>Methodology </a:t>
            </a:r>
            <a:endParaRPr lang="en-IN" sz="36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69F77E6-6698-55B6-C98F-1338F8539D37}"/>
              </a:ext>
            </a:extLst>
          </p:cNvPr>
          <p:cNvSpPr>
            <a:spLocks noGrp="1"/>
          </p:cNvSpPr>
          <p:nvPr>
            <p:ph idx="1"/>
          </p:nvPr>
        </p:nvSpPr>
        <p:spPr>
          <a:xfrm>
            <a:off x="838200" y="1384846"/>
            <a:ext cx="10515600" cy="5314950"/>
          </a:xfrm>
        </p:spPr>
        <p:txBody>
          <a:bodyPr>
            <a:noAutofit/>
          </a:bodyPr>
          <a:lstStyle/>
          <a:p>
            <a:pPr>
              <a:lnSpc>
                <a:spcPct val="100000"/>
              </a:lnSpc>
            </a:pPr>
            <a:r>
              <a:rPr lang="en-US" sz="2400" dirty="0">
                <a:latin typeface="Arial" panose="020B0604020202020204" pitchFamily="34" charset="0"/>
                <a:cs typeface="Arial" panose="020B0604020202020204" pitchFamily="34" charset="0"/>
              </a:rPr>
              <a:t>Study Design: Cross Sectional Study </a:t>
            </a:r>
          </a:p>
          <a:p>
            <a:pPr>
              <a:lnSpc>
                <a:spcPct val="100000"/>
              </a:lnSpc>
            </a:pPr>
            <a:r>
              <a:rPr lang="en-US" sz="2400" dirty="0">
                <a:latin typeface="Arial" panose="020B0604020202020204" pitchFamily="34" charset="0"/>
                <a:cs typeface="Arial" panose="020B0604020202020204" pitchFamily="34" charset="0"/>
              </a:rPr>
              <a:t>Sampling Method: Convenient Sampling</a:t>
            </a:r>
          </a:p>
          <a:p>
            <a:pPr>
              <a:lnSpc>
                <a:spcPct val="100000"/>
              </a:lnSpc>
            </a:pPr>
            <a:r>
              <a:rPr lang="en-US" sz="2400" dirty="0">
                <a:latin typeface="Arial" panose="020B0604020202020204" pitchFamily="34" charset="0"/>
                <a:cs typeface="Arial" panose="020B0604020202020204" pitchFamily="34" charset="0"/>
              </a:rPr>
              <a:t>Total Population: 4,22000</a:t>
            </a:r>
          </a:p>
          <a:p>
            <a:pPr>
              <a:lnSpc>
                <a:spcPct val="100000"/>
              </a:lnSpc>
            </a:pPr>
            <a:r>
              <a:rPr lang="en-US" sz="2400" dirty="0">
                <a:latin typeface="Arial" panose="020B0604020202020204" pitchFamily="34" charset="0"/>
                <a:cs typeface="Arial" panose="020B0604020202020204" pitchFamily="34" charset="0"/>
              </a:rPr>
              <a:t>Selected Group: Pregnant Women</a:t>
            </a:r>
          </a:p>
          <a:p>
            <a:pPr>
              <a:lnSpc>
                <a:spcPct val="100000"/>
              </a:lnSpc>
            </a:pPr>
            <a:r>
              <a:rPr lang="en-US" sz="2400" dirty="0">
                <a:latin typeface="Arial" panose="020B0604020202020204" pitchFamily="34" charset="0"/>
                <a:cs typeface="Arial" panose="020B0604020202020204" pitchFamily="34" charset="0"/>
              </a:rPr>
              <a:t>No. of Respondents: 144</a:t>
            </a:r>
          </a:p>
          <a:p>
            <a:pPr>
              <a:lnSpc>
                <a:spcPct val="100000"/>
              </a:lnSpc>
            </a:pPr>
            <a:r>
              <a:rPr lang="en-US" sz="2400" dirty="0">
                <a:latin typeface="Arial" panose="020B0604020202020204" pitchFamily="34" charset="0"/>
                <a:cs typeface="Arial" panose="020B0604020202020204" pitchFamily="34" charset="0"/>
              </a:rPr>
              <a:t>Inclusion : Pregnant Women in Rural areas of Vadodara &amp; </a:t>
            </a:r>
            <a:r>
              <a:rPr lang="en-US" sz="2400" dirty="0" err="1">
                <a:latin typeface="Arial" panose="020B0604020202020204" pitchFamily="34" charset="0"/>
                <a:cs typeface="Arial" panose="020B0604020202020204" pitchFamily="34" charset="0"/>
              </a:rPr>
              <a:t>Savli</a:t>
            </a:r>
            <a:r>
              <a:rPr lang="en-US" sz="2400" dirty="0">
                <a:latin typeface="Arial" panose="020B0604020202020204" pitchFamily="34" charset="0"/>
                <a:cs typeface="Arial" panose="020B0604020202020204" pitchFamily="34" charset="0"/>
              </a:rPr>
              <a:t> Taluka</a:t>
            </a:r>
          </a:p>
          <a:p>
            <a:pPr>
              <a:lnSpc>
                <a:spcPct val="100000"/>
              </a:lnSpc>
            </a:pPr>
            <a:r>
              <a:rPr lang="en-US" sz="2400" dirty="0">
                <a:latin typeface="Arial" panose="020B0604020202020204" pitchFamily="34" charset="0"/>
                <a:cs typeface="Arial" panose="020B0604020202020204" pitchFamily="34" charset="0"/>
              </a:rPr>
              <a:t>Exclusion: Non Pregnant Women</a:t>
            </a:r>
          </a:p>
          <a:p>
            <a:pPr>
              <a:lnSpc>
                <a:spcPct val="100000"/>
              </a:lnSpc>
            </a:pPr>
            <a:r>
              <a:rPr lang="en-US" sz="2400" dirty="0">
                <a:latin typeface="Arial" panose="020B0604020202020204" pitchFamily="34" charset="0"/>
                <a:cs typeface="Arial" panose="020B0604020202020204" pitchFamily="34" charset="0"/>
              </a:rPr>
              <a:t>Time of Study: 10 April 2022 to 10 June 2022</a:t>
            </a:r>
          </a:p>
          <a:p>
            <a:pPr>
              <a:lnSpc>
                <a:spcPct val="100000"/>
              </a:lnSpc>
            </a:pPr>
            <a:r>
              <a:rPr lang="en-US" sz="2400" dirty="0">
                <a:latin typeface="Arial" panose="020B0604020202020204" pitchFamily="34" charset="0"/>
                <a:cs typeface="Arial" panose="020B0604020202020204" pitchFamily="34" charset="0"/>
              </a:rPr>
              <a:t>Tool used: Semi Structured Questionnaire, mostly having Close ended Questions</a:t>
            </a:r>
            <a:endParaRPr lang="en-IN" sz="24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EEF90905-61DD-7573-FB83-64447E29ABB1}"/>
              </a:ext>
            </a:extLst>
          </p:cNvPr>
          <p:cNvSpPr>
            <a:spLocks noGrp="1"/>
          </p:cNvSpPr>
          <p:nvPr>
            <p:ph type="sldNum" sz="quarter" idx="12"/>
          </p:nvPr>
        </p:nvSpPr>
        <p:spPr/>
        <p:txBody>
          <a:bodyPr/>
          <a:lstStyle/>
          <a:p>
            <a:fld id="{26AD20E6-394B-4DF0-96A5-9647FF39C943}" type="slidenum">
              <a:rPr lang="en-IN" smtClean="0"/>
              <a:t>4</a:t>
            </a:fld>
            <a:endParaRPr lang="en-IN"/>
          </a:p>
        </p:txBody>
      </p:sp>
      <p:pic>
        <p:nvPicPr>
          <p:cNvPr id="6" name="Picture 5">
            <a:extLst>
              <a:ext uri="{FF2B5EF4-FFF2-40B4-BE49-F238E27FC236}">
                <a16:creationId xmlns:a16="http://schemas.microsoft.com/office/drawing/2014/main" id="{7CA07901-579C-BFCC-7D89-A24BBE44C4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3"/>
            <a:ext cx="1314450" cy="1119187"/>
          </a:xfrm>
          <a:prstGeom prst="rect">
            <a:avLst/>
          </a:prstGeom>
        </p:spPr>
      </p:pic>
    </p:spTree>
    <p:extLst>
      <p:ext uri="{BB962C8B-B14F-4D97-AF65-F5344CB8AC3E}">
        <p14:creationId xmlns:p14="http://schemas.microsoft.com/office/powerpoint/2010/main" val="1206244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6DAF6-311E-0255-B1ED-7410C0285961}"/>
              </a:ext>
            </a:extLst>
          </p:cNvPr>
          <p:cNvSpPr>
            <a:spLocks noGrp="1"/>
          </p:cNvSpPr>
          <p:nvPr>
            <p:ph type="title"/>
          </p:nvPr>
        </p:nvSpPr>
        <p:spPr>
          <a:xfrm>
            <a:off x="938213" y="1044574"/>
            <a:ext cx="10515600" cy="1325563"/>
          </a:xfrm>
        </p:spPr>
        <p:txBody>
          <a:bodyPr>
            <a:normAutofit/>
          </a:bodyPr>
          <a:lstStyle/>
          <a:p>
            <a:pPr algn="ctr"/>
            <a:r>
              <a:rPr lang="en-IN" sz="3600" b="1" dirty="0">
                <a:latin typeface="Arial" panose="020B0604020202020204" pitchFamily="34" charset="0"/>
                <a:cs typeface="Arial" panose="020B0604020202020204" pitchFamily="34" charset="0"/>
              </a:rPr>
              <a:t> </a:t>
            </a:r>
          </a:p>
        </p:txBody>
      </p:sp>
      <p:sp>
        <p:nvSpPr>
          <p:cNvPr id="3" name="Content Placeholder 2">
            <a:extLst>
              <a:ext uri="{FF2B5EF4-FFF2-40B4-BE49-F238E27FC236}">
                <a16:creationId xmlns:a16="http://schemas.microsoft.com/office/drawing/2014/main" id="{70665C76-273B-9A86-DBC1-54F437B85A44}"/>
              </a:ext>
            </a:extLst>
          </p:cNvPr>
          <p:cNvSpPr>
            <a:spLocks noGrp="1"/>
          </p:cNvSpPr>
          <p:nvPr>
            <p:ph idx="1"/>
          </p:nvPr>
        </p:nvSpPr>
        <p:spPr>
          <a:xfrm>
            <a:off x="809625" y="1462088"/>
            <a:ext cx="11034714" cy="4351338"/>
          </a:xfrm>
        </p:spPr>
        <p:txBody>
          <a:bodyPr/>
          <a:lstStyle/>
          <a:p>
            <a:pPr marL="0" indent="0">
              <a:lnSpc>
                <a:spcPct val="150000"/>
              </a:lnSpc>
              <a:buNone/>
            </a:pPr>
            <a:r>
              <a:rPr lang="en-IN" sz="2400" dirty="0">
                <a:solidFill>
                  <a:srgbClr val="212121"/>
                </a:solidFill>
                <a:effectLst/>
                <a:latin typeface="Arial" panose="020B0604020202020204" pitchFamily="34" charset="0"/>
                <a:ea typeface="Calibri" panose="020F0502020204030204" pitchFamily="34" charset="0"/>
                <a:cs typeface="Arial" panose="020B0604020202020204" pitchFamily="34" charset="0"/>
              </a:rPr>
              <a:t>A cross-sectional study was done on pregnant women in antenatal care (ANC) follow-up at selected Healthcare &amp; Wellness Centre w.r.t Primary Health Centre &amp; Sub Centre done between April and June 2022. Using a semi-structured questionnaire, </a:t>
            </a:r>
            <a:r>
              <a:rPr lang="en-IN" sz="2400" dirty="0">
                <a:solidFill>
                  <a:srgbClr val="212121"/>
                </a:solidFill>
                <a:latin typeface="Arial" panose="020B0604020202020204" pitchFamily="34" charset="0"/>
                <a:ea typeface="Calibri" panose="020F0502020204030204" pitchFamily="34" charset="0"/>
                <a:cs typeface="Arial" panose="020B0604020202020204" pitchFamily="34" charset="0"/>
              </a:rPr>
              <a:t>I</a:t>
            </a:r>
            <a:r>
              <a:rPr lang="en-IN" sz="2400" dirty="0">
                <a:solidFill>
                  <a:srgbClr val="212121"/>
                </a:solidFill>
                <a:effectLst/>
                <a:latin typeface="Arial" panose="020B0604020202020204" pitchFamily="34" charset="0"/>
                <a:ea typeface="Calibri" panose="020F0502020204030204" pitchFamily="34" charset="0"/>
                <a:cs typeface="Arial" panose="020B0604020202020204" pitchFamily="34" charset="0"/>
              </a:rPr>
              <a:t> assessed whether respondents' observed food taboos, what types of foods they avoided, their perceived reasons for avoidance, diversity of respondents' diets during pregnancy, and respondents' socio-demographic characteristics.</a:t>
            </a:r>
            <a:endParaRPr lang="en-IN" sz="2400" dirty="0">
              <a:effectLst/>
              <a:latin typeface="Arial" panose="020B0604020202020204" pitchFamily="34" charset="0"/>
              <a:ea typeface="Calibri" panose="020F0502020204030204" pitchFamily="34" charset="0"/>
              <a:cs typeface="Arial" panose="020B0604020202020204" pitchFamily="34" charset="0"/>
            </a:endParaRPr>
          </a:p>
          <a:p>
            <a:endParaRPr lang="en-IN" dirty="0"/>
          </a:p>
        </p:txBody>
      </p:sp>
      <p:sp>
        <p:nvSpPr>
          <p:cNvPr id="4" name="Slide Number Placeholder 3">
            <a:extLst>
              <a:ext uri="{FF2B5EF4-FFF2-40B4-BE49-F238E27FC236}">
                <a16:creationId xmlns:a16="http://schemas.microsoft.com/office/drawing/2014/main" id="{6E049770-9203-2BD7-A999-EDFBD11B0D06}"/>
              </a:ext>
            </a:extLst>
          </p:cNvPr>
          <p:cNvSpPr>
            <a:spLocks noGrp="1"/>
          </p:cNvSpPr>
          <p:nvPr>
            <p:ph type="sldNum" sz="quarter" idx="12"/>
          </p:nvPr>
        </p:nvSpPr>
        <p:spPr/>
        <p:txBody>
          <a:bodyPr/>
          <a:lstStyle/>
          <a:p>
            <a:fld id="{26AD20E6-394B-4DF0-96A5-9647FF39C943}" type="slidenum">
              <a:rPr lang="en-IN" smtClean="0"/>
              <a:t>5</a:t>
            </a:fld>
            <a:endParaRPr lang="en-IN"/>
          </a:p>
        </p:txBody>
      </p:sp>
      <p:pic>
        <p:nvPicPr>
          <p:cNvPr id="6" name="Picture 5">
            <a:extLst>
              <a:ext uri="{FF2B5EF4-FFF2-40B4-BE49-F238E27FC236}">
                <a16:creationId xmlns:a16="http://schemas.microsoft.com/office/drawing/2014/main" id="{096665F7-D441-D56F-3223-09638E6207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3"/>
            <a:ext cx="1385887" cy="1020761"/>
          </a:xfrm>
          <a:prstGeom prst="rect">
            <a:avLst/>
          </a:prstGeom>
        </p:spPr>
      </p:pic>
    </p:spTree>
    <p:extLst>
      <p:ext uri="{BB962C8B-B14F-4D97-AF65-F5344CB8AC3E}">
        <p14:creationId xmlns:p14="http://schemas.microsoft.com/office/powerpoint/2010/main" val="459109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C487C-BC12-5ABA-8EBB-003D69B93DB2}"/>
              </a:ext>
            </a:extLst>
          </p:cNvPr>
          <p:cNvSpPr>
            <a:spLocks noGrp="1"/>
          </p:cNvSpPr>
          <p:nvPr>
            <p:ph type="title"/>
          </p:nvPr>
        </p:nvSpPr>
        <p:spPr>
          <a:xfrm>
            <a:off x="838200" y="389331"/>
            <a:ext cx="10515600" cy="936324"/>
          </a:xfrm>
        </p:spPr>
        <p:txBody>
          <a:bodyPr anchor="ctr">
            <a:normAutofit/>
          </a:bodyPr>
          <a:lstStyle/>
          <a:p>
            <a:r>
              <a:rPr lang="en-US" sz="3600" b="1" dirty="0">
                <a:latin typeface="Arial" panose="020B0604020202020204" pitchFamily="34" charset="0"/>
                <a:cs typeface="Arial" panose="020B0604020202020204" pitchFamily="34" charset="0"/>
              </a:rPr>
              <a:t>                                  Result </a:t>
            </a:r>
            <a:endParaRPr lang="en-IN" sz="3600" b="1"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F1F7638D-C28A-A4C6-E7D6-F60ED880519C}"/>
              </a:ext>
            </a:extLst>
          </p:cNvPr>
          <p:cNvSpPr>
            <a:spLocks noGrp="1"/>
          </p:cNvSpPr>
          <p:nvPr>
            <p:ph type="sldNum" sz="quarter" idx="12"/>
          </p:nvPr>
        </p:nvSpPr>
        <p:spPr/>
        <p:txBody>
          <a:bodyPr/>
          <a:lstStyle/>
          <a:p>
            <a:fld id="{26AD20E6-394B-4DF0-96A5-9647FF39C943}" type="slidenum">
              <a:rPr lang="en-IN" smtClean="0"/>
              <a:t>6</a:t>
            </a:fld>
            <a:endParaRPr lang="en-IN"/>
          </a:p>
        </p:txBody>
      </p:sp>
      <p:graphicFrame>
        <p:nvGraphicFramePr>
          <p:cNvPr id="6" name="Table 19">
            <a:extLst>
              <a:ext uri="{FF2B5EF4-FFF2-40B4-BE49-F238E27FC236}">
                <a16:creationId xmlns:a16="http://schemas.microsoft.com/office/drawing/2014/main" id="{F50607E4-6468-F3B9-4985-547B81AFBAB9}"/>
              </a:ext>
            </a:extLst>
          </p:cNvPr>
          <p:cNvGraphicFramePr>
            <a:graphicFrameLocks/>
          </p:cNvGraphicFramePr>
          <p:nvPr>
            <p:extLst>
              <p:ext uri="{D42A27DB-BD31-4B8C-83A1-F6EECF244321}">
                <p14:modId xmlns:p14="http://schemas.microsoft.com/office/powerpoint/2010/main" val="3371562244"/>
              </p:ext>
            </p:extLst>
          </p:nvPr>
        </p:nvGraphicFramePr>
        <p:xfrm>
          <a:off x="116681" y="1269219"/>
          <a:ext cx="6715124" cy="5199450"/>
        </p:xfrm>
        <a:graphic>
          <a:graphicData uri="http://schemas.openxmlformats.org/drawingml/2006/table">
            <a:tbl>
              <a:tblPr firstRow="1" bandRow="1">
                <a:tableStyleId>{5C22544A-7EE6-4342-B048-85BDC9FD1C3A}</a:tableStyleId>
              </a:tblPr>
              <a:tblGrid>
                <a:gridCol w="906128">
                  <a:extLst>
                    <a:ext uri="{9D8B030D-6E8A-4147-A177-3AD203B41FA5}">
                      <a16:colId xmlns:a16="http://schemas.microsoft.com/office/drawing/2014/main" val="4212771882"/>
                    </a:ext>
                  </a:extLst>
                </a:gridCol>
                <a:gridCol w="906128">
                  <a:extLst>
                    <a:ext uri="{9D8B030D-6E8A-4147-A177-3AD203B41FA5}">
                      <a16:colId xmlns:a16="http://schemas.microsoft.com/office/drawing/2014/main" val="898465755"/>
                    </a:ext>
                  </a:extLst>
                </a:gridCol>
                <a:gridCol w="906128">
                  <a:extLst>
                    <a:ext uri="{9D8B030D-6E8A-4147-A177-3AD203B41FA5}">
                      <a16:colId xmlns:a16="http://schemas.microsoft.com/office/drawing/2014/main" val="283424628"/>
                    </a:ext>
                  </a:extLst>
                </a:gridCol>
                <a:gridCol w="906128">
                  <a:extLst>
                    <a:ext uri="{9D8B030D-6E8A-4147-A177-3AD203B41FA5}">
                      <a16:colId xmlns:a16="http://schemas.microsoft.com/office/drawing/2014/main" val="1522297642"/>
                    </a:ext>
                  </a:extLst>
                </a:gridCol>
                <a:gridCol w="906128">
                  <a:extLst>
                    <a:ext uri="{9D8B030D-6E8A-4147-A177-3AD203B41FA5}">
                      <a16:colId xmlns:a16="http://schemas.microsoft.com/office/drawing/2014/main" val="1004955252"/>
                    </a:ext>
                  </a:extLst>
                </a:gridCol>
                <a:gridCol w="2184484">
                  <a:extLst>
                    <a:ext uri="{9D8B030D-6E8A-4147-A177-3AD203B41FA5}">
                      <a16:colId xmlns:a16="http://schemas.microsoft.com/office/drawing/2014/main" val="1390431585"/>
                    </a:ext>
                  </a:extLst>
                </a:gridCol>
              </a:tblGrid>
              <a:tr h="1626518">
                <a:tc>
                  <a:txBody>
                    <a:bodyPr/>
                    <a:lstStyle/>
                    <a:p>
                      <a:pPr algn="ctr">
                        <a:lnSpc>
                          <a:spcPct val="250000"/>
                        </a:lnSpc>
                        <a:spcAft>
                          <a:spcPts val="800"/>
                        </a:spcAft>
                        <a:tabLst>
                          <a:tab pos="4054475" algn="l"/>
                        </a:tabLst>
                      </a:pPr>
                      <a:r>
                        <a:rPr lang="en-IN" sz="12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Never been to School</a:t>
                      </a:r>
                      <a:endParaRPr lang="en-IN"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250000"/>
                        </a:lnSpc>
                        <a:spcAft>
                          <a:spcPts val="800"/>
                        </a:spcAft>
                        <a:tabLst>
                          <a:tab pos="4054475" algn="l"/>
                        </a:tabLst>
                      </a:pPr>
                      <a:r>
                        <a:rPr lang="en-IN" sz="12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Read Only</a:t>
                      </a:r>
                      <a:endParaRPr lang="en-IN"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250000"/>
                        </a:lnSpc>
                        <a:spcAft>
                          <a:spcPts val="800"/>
                        </a:spcAft>
                        <a:tabLst>
                          <a:tab pos="4054475" algn="l"/>
                        </a:tabLst>
                      </a:pPr>
                      <a:r>
                        <a:rPr lang="en-IN" sz="12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Read &amp; write</a:t>
                      </a:r>
                      <a:endParaRPr lang="en-IN"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250000"/>
                        </a:lnSpc>
                        <a:spcAft>
                          <a:spcPts val="800"/>
                        </a:spcAft>
                        <a:tabLst>
                          <a:tab pos="4054475" algn="l"/>
                        </a:tabLst>
                      </a:pPr>
                      <a:r>
                        <a:rPr lang="en-IN" sz="12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Total</a:t>
                      </a:r>
                      <a:endParaRPr lang="en-IN"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250000"/>
                        </a:lnSpc>
                        <a:spcAft>
                          <a:spcPts val="800"/>
                        </a:spcAft>
                        <a:tabLst>
                          <a:tab pos="4054475" algn="l"/>
                        </a:tabLst>
                      </a:pPr>
                      <a:r>
                        <a:rPr lang="en-IN" sz="12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Food </a:t>
                      </a:r>
                      <a:endParaRPr lang="en-IN"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250000"/>
                        </a:lnSpc>
                        <a:spcAft>
                          <a:spcPts val="800"/>
                        </a:spcAft>
                        <a:tabLst>
                          <a:tab pos="4054475" algn="l"/>
                        </a:tabLst>
                      </a:pPr>
                      <a:r>
                        <a:rPr lang="en-IN" sz="12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&amp; </a:t>
                      </a:r>
                      <a:endParaRPr lang="en-IN"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250000"/>
                        </a:lnSpc>
                        <a:spcAft>
                          <a:spcPts val="800"/>
                        </a:spcAft>
                        <a:tabLst>
                          <a:tab pos="4054475" algn="l"/>
                        </a:tabLst>
                      </a:pPr>
                      <a:r>
                        <a:rPr lang="en-IN" sz="12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Liquid Avoided</a:t>
                      </a:r>
                      <a:endParaRPr lang="en-IN"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250000"/>
                        </a:lnSpc>
                        <a:spcAft>
                          <a:spcPts val="800"/>
                        </a:spcAft>
                        <a:tabLst>
                          <a:tab pos="4054475" algn="l"/>
                        </a:tabLst>
                      </a:pPr>
                      <a:r>
                        <a:rPr lang="en-IN" sz="12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Reason</a:t>
                      </a:r>
                      <a:endParaRPr lang="en-IN"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3793881"/>
                  </a:ext>
                </a:extLst>
              </a:tr>
              <a:tr h="364178">
                <a:tc>
                  <a:txBody>
                    <a:bodyPr/>
                    <a:lstStyle/>
                    <a:p>
                      <a:pPr algn="ctr">
                        <a:lnSpc>
                          <a:spcPct val="250000"/>
                        </a:lnSpc>
                        <a:spcAft>
                          <a:spcPts val="800"/>
                        </a:spcAft>
                        <a:tabLst>
                          <a:tab pos="4054475" algn="l"/>
                        </a:tabLst>
                      </a:pPr>
                      <a:r>
                        <a:rPr lang="en-IN" sz="1200">
                          <a:effectLst/>
                          <a:latin typeface="Arial" panose="020B0604020202020204" pitchFamily="34" charset="0"/>
                          <a:ea typeface="Calibri" panose="020F0502020204030204" pitchFamily="34" charset="0"/>
                          <a:cs typeface="Times New Roman" panose="02020603050405020304" pitchFamily="18" charset="0"/>
                        </a:rPr>
                        <a:t>n= 23</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250000"/>
                        </a:lnSpc>
                        <a:spcAft>
                          <a:spcPts val="800"/>
                        </a:spcAft>
                        <a:tabLst>
                          <a:tab pos="4054475" algn="l"/>
                        </a:tabLst>
                      </a:pPr>
                      <a:r>
                        <a:rPr lang="en-IN" sz="1200">
                          <a:effectLst/>
                          <a:latin typeface="Arial" panose="020B0604020202020204" pitchFamily="34" charset="0"/>
                          <a:ea typeface="Calibri" panose="020F0502020204030204" pitchFamily="34" charset="0"/>
                          <a:cs typeface="Times New Roman" panose="02020603050405020304" pitchFamily="18" charset="0"/>
                        </a:rPr>
                        <a:t>n= 24</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250000"/>
                        </a:lnSpc>
                        <a:spcAft>
                          <a:spcPts val="800"/>
                        </a:spcAft>
                        <a:tabLst>
                          <a:tab pos="4054475" algn="l"/>
                        </a:tabLst>
                      </a:pPr>
                      <a:r>
                        <a:rPr lang="en-IN" sz="1200">
                          <a:effectLst/>
                          <a:latin typeface="Arial" panose="020B0604020202020204" pitchFamily="34" charset="0"/>
                          <a:ea typeface="Calibri" panose="020F0502020204030204" pitchFamily="34" charset="0"/>
                          <a:cs typeface="Times New Roman" panose="02020603050405020304" pitchFamily="18" charset="0"/>
                        </a:rPr>
                        <a:t>n= 93</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250000"/>
                        </a:lnSpc>
                        <a:spcAft>
                          <a:spcPts val="800"/>
                        </a:spcAft>
                        <a:tabLst>
                          <a:tab pos="4054475" algn="l"/>
                        </a:tabLst>
                      </a:pPr>
                      <a:r>
                        <a:rPr lang="en-IN" sz="1200">
                          <a:effectLst/>
                          <a:latin typeface="Arial" panose="020B0604020202020204" pitchFamily="34" charset="0"/>
                          <a:ea typeface="Calibri" panose="020F0502020204030204" pitchFamily="34" charset="0"/>
                          <a:cs typeface="Times New Roman" panose="02020603050405020304" pitchFamily="18" charset="0"/>
                        </a:rPr>
                        <a:t>n= 144</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250000"/>
                        </a:lnSpc>
                        <a:spcAft>
                          <a:spcPts val="800"/>
                        </a:spcAft>
                        <a:tabLst>
                          <a:tab pos="4054475" algn="l"/>
                        </a:tabLst>
                      </a:pPr>
                      <a:r>
                        <a:rPr lang="en-IN" sz="1200">
                          <a:effectLst/>
                          <a:latin typeface="Arial" panose="020B0604020202020204" pitchFamily="34" charset="0"/>
                          <a:ea typeface="Calibri" panose="020F0502020204030204" pitchFamily="34" charset="0"/>
                          <a:cs typeface="Times New Roman" panose="02020603050405020304" pitchFamily="18" charset="0"/>
                        </a:rPr>
                        <a:t>-</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250000"/>
                        </a:lnSpc>
                        <a:spcAft>
                          <a:spcPts val="800"/>
                        </a:spcAft>
                        <a:tabLst>
                          <a:tab pos="4054475" algn="l"/>
                        </a:tabLst>
                      </a:pPr>
                      <a:r>
                        <a:rPr lang="en-IN" sz="1200" dirty="0">
                          <a:effectLst/>
                          <a:latin typeface="Arial" panose="020B0604020202020204" pitchFamily="34" charset="0"/>
                          <a:ea typeface="Calibri" panose="020F0502020204030204" pitchFamily="34" charset="0"/>
                          <a:cs typeface="Times New Roman" panose="02020603050405020304" pitchFamily="18" charset="0"/>
                        </a:rPr>
                        <a:t>-</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66396963"/>
                  </a:ext>
                </a:extLst>
              </a:tr>
              <a:tr h="725238">
                <a:tc>
                  <a:txBody>
                    <a:bodyPr/>
                    <a:lstStyle/>
                    <a:p>
                      <a:pPr algn="l">
                        <a:lnSpc>
                          <a:spcPct val="250000"/>
                        </a:lnSpc>
                        <a:spcAft>
                          <a:spcPts val="800"/>
                        </a:spcAft>
                        <a:tabLst>
                          <a:tab pos="4054475" algn="l"/>
                        </a:tabLst>
                      </a:pPr>
                      <a:r>
                        <a:rPr lang="en-IN" sz="1200" dirty="0">
                          <a:effectLst/>
                          <a:latin typeface="Arial" panose="020B0604020202020204" pitchFamily="34" charset="0"/>
                          <a:ea typeface="Calibri" panose="020F0502020204030204" pitchFamily="34" charset="0"/>
                          <a:cs typeface="Times New Roman" panose="02020603050405020304" pitchFamily="18" charset="0"/>
                        </a:rPr>
                        <a:t>21</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250000"/>
                        </a:lnSpc>
                        <a:spcAft>
                          <a:spcPts val="800"/>
                        </a:spcAft>
                        <a:tabLst>
                          <a:tab pos="4054475" algn="l"/>
                        </a:tabLst>
                      </a:pPr>
                      <a:r>
                        <a:rPr lang="en-IN" sz="1200">
                          <a:effectLst/>
                          <a:latin typeface="Arial" panose="020B0604020202020204" pitchFamily="34" charset="0"/>
                          <a:ea typeface="Calibri" panose="020F0502020204030204" pitchFamily="34" charset="0"/>
                          <a:cs typeface="Times New Roman" panose="02020603050405020304" pitchFamily="18" charset="0"/>
                        </a:rPr>
                        <a:t>12</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250000"/>
                        </a:lnSpc>
                        <a:spcAft>
                          <a:spcPts val="800"/>
                        </a:spcAft>
                        <a:tabLst>
                          <a:tab pos="4054475" algn="l"/>
                        </a:tabLst>
                      </a:pPr>
                      <a:r>
                        <a:rPr lang="en-IN" sz="1200">
                          <a:effectLst/>
                          <a:latin typeface="Arial" panose="020B0604020202020204" pitchFamily="34" charset="0"/>
                          <a:ea typeface="Calibri" panose="020F0502020204030204" pitchFamily="34" charset="0"/>
                          <a:cs typeface="Times New Roman" panose="02020603050405020304" pitchFamily="18" charset="0"/>
                        </a:rPr>
                        <a:t>14</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250000"/>
                        </a:lnSpc>
                        <a:spcAft>
                          <a:spcPts val="800"/>
                        </a:spcAft>
                        <a:tabLst>
                          <a:tab pos="4054475" algn="l"/>
                        </a:tabLst>
                      </a:pPr>
                      <a:r>
                        <a:rPr lang="en-IN" sz="1200">
                          <a:effectLst/>
                          <a:latin typeface="Arial" panose="020B0604020202020204" pitchFamily="34" charset="0"/>
                          <a:ea typeface="Calibri" panose="020F0502020204030204" pitchFamily="34" charset="0"/>
                          <a:cs typeface="Times New Roman" panose="02020603050405020304" pitchFamily="18" charset="0"/>
                        </a:rPr>
                        <a:t>48 (33.3%)</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250000"/>
                        </a:lnSpc>
                        <a:spcAft>
                          <a:spcPts val="800"/>
                        </a:spcAft>
                        <a:tabLst>
                          <a:tab pos="4054475" algn="l"/>
                        </a:tabLst>
                      </a:pPr>
                      <a:r>
                        <a:rPr lang="en-IN" sz="1200">
                          <a:effectLst/>
                          <a:latin typeface="Arial" panose="020B0604020202020204" pitchFamily="34" charset="0"/>
                          <a:ea typeface="Calibri" panose="020F0502020204030204" pitchFamily="34" charset="0"/>
                          <a:cs typeface="Times New Roman" panose="02020603050405020304" pitchFamily="18" charset="0"/>
                        </a:rPr>
                        <a:t>Papaya</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250000"/>
                        </a:lnSpc>
                        <a:spcAft>
                          <a:spcPts val="800"/>
                        </a:spcAft>
                        <a:tabLst>
                          <a:tab pos="4054475" algn="l"/>
                        </a:tabLst>
                      </a:pPr>
                      <a:r>
                        <a:rPr lang="en-IN" sz="1200" dirty="0">
                          <a:effectLst/>
                          <a:latin typeface="Arial" panose="020B0604020202020204" pitchFamily="34" charset="0"/>
                          <a:ea typeface="Calibri" panose="020F0502020204030204" pitchFamily="34" charset="0"/>
                          <a:cs typeface="Times New Roman" panose="02020603050405020304" pitchFamily="18" charset="0"/>
                        </a:rPr>
                        <a:t>Miscarriage</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77729374"/>
                  </a:ext>
                </a:extLst>
              </a:tr>
              <a:tr h="800101">
                <a:tc>
                  <a:txBody>
                    <a:bodyPr/>
                    <a:lstStyle/>
                    <a:p>
                      <a:pPr algn="l">
                        <a:lnSpc>
                          <a:spcPct val="250000"/>
                        </a:lnSpc>
                        <a:spcAft>
                          <a:spcPts val="800"/>
                        </a:spcAft>
                        <a:tabLst>
                          <a:tab pos="4054475" algn="l"/>
                        </a:tabLst>
                      </a:pPr>
                      <a:r>
                        <a:rPr lang="en-IN" sz="1200" dirty="0">
                          <a:effectLst/>
                          <a:latin typeface="Arial" panose="020B0604020202020204" pitchFamily="34" charset="0"/>
                          <a:ea typeface="Calibri" panose="020F0502020204030204" pitchFamily="34" charset="0"/>
                          <a:cs typeface="Times New Roman" panose="02020603050405020304" pitchFamily="18" charset="0"/>
                        </a:rPr>
                        <a:t>10</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250000"/>
                        </a:lnSpc>
                        <a:spcAft>
                          <a:spcPts val="800"/>
                        </a:spcAft>
                        <a:tabLst>
                          <a:tab pos="4054475" algn="l"/>
                        </a:tabLst>
                      </a:pPr>
                      <a:r>
                        <a:rPr lang="en-IN" sz="1200">
                          <a:effectLst/>
                          <a:latin typeface="Arial" panose="020B0604020202020204" pitchFamily="34" charset="0"/>
                          <a:ea typeface="Calibri" panose="020F0502020204030204" pitchFamily="34" charset="0"/>
                          <a:cs typeface="Times New Roman" panose="02020603050405020304" pitchFamily="18" charset="0"/>
                        </a:rPr>
                        <a:t>7</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250000"/>
                        </a:lnSpc>
                        <a:spcAft>
                          <a:spcPts val="800"/>
                        </a:spcAft>
                        <a:tabLst>
                          <a:tab pos="4054475" algn="l"/>
                        </a:tabLst>
                      </a:pPr>
                      <a:r>
                        <a:rPr lang="en-IN" sz="1200">
                          <a:effectLst/>
                          <a:latin typeface="Arial" panose="020B0604020202020204" pitchFamily="34" charset="0"/>
                          <a:ea typeface="Calibri" panose="020F0502020204030204" pitchFamily="34" charset="0"/>
                          <a:cs typeface="Times New Roman" panose="02020603050405020304" pitchFamily="18" charset="0"/>
                        </a:rPr>
                        <a:t>3</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250000"/>
                        </a:lnSpc>
                        <a:spcAft>
                          <a:spcPts val="800"/>
                        </a:spcAft>
                        <a:tabLst>
                          <a:tab pos="4054475" algn="l"/>
                        </a:tabLst>
                      </a:pPr>
                      <a:r>
                        <a:rPr lang="en-IN" sz="1200">
                          <a:effectLst/>
                          <a:latin typeface="Arial" panose="020B0604020202020204" pitchFamily="34" charset="0"/>
                          <a:ea typeface="Calibri" panose="020F0502020204030204" pitchFamily="34" charset="0"/>
                          <a:cs typeface="Times New Roman" panose="02020603050405020304" pitchFamily="18" charset="0"/>
                        </a:rPr>
                        <a:t>20 (14.28%)</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250000"/>
                        </a:lnSpc>
                        <a:spcAft>
                          <a:spcPts val="800"/>
                        </a:spcAft>
                        <a:tabLst>
                          <a:tab pos="4054475" algn="l"/>
                        </a:tabLst>
                      </a:pPr>
                      <a:r>
                        <a:rPr lang="en-IN" sz="1200">
                          <a:effectLst/>
                          <a:latin typeface="Arial" panose="020B0604020202020204" pitchFamily="34" charset="0"/>
                          <a:ea typeface="Calibri" panose="020F0502020204030204" pitchFamily="34" charset="0"/>
                          <a:cs typeface="Times New Roman" panose="02020603050405020304" pitchFamily="18" charset="0"/>
                        </a:rPr>
                        <a:t>Jaggery</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250000"/>
                        </a:lnSpc>
                        <a:spcAft>
                          <a:spcPts val="800"/>
                        </a:spcAft>
                        <a:tabLst>
                          <a:tab pos="4054475" algn="l"/>
                        </a:tabLst>
                      </a:pPr>
                      <a:r>
                        <a:rPr lang="en-IN" sz="1200">
                          <a:effectLst/>
                          <a:latin typeface="Arial" panose="020B0604020202020204" pitchFamily="34" charset="0"/>
                          <a:ea typeface="Calibri" panose="020F0502020204030204" pitchFamily="34" charset="0"/>
                          <a:cs typeface="Times New Roman" panose="02020603050405020304" pitchFamily="18" charset="0"/>
                        </a:rPr>
                        <a:t>Can lead to miscarriage</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60398986"/>
                  </a:ext>
                </a:extLst>
              </a:tr>
              <a:tr h="1275488">
                <a:tc>
                  <a:txBody>
                    <a:bodyPr/>
                    <a:lstStyle/>
                    <a:p>
                      <a:pPr algn="l">
                        <a:lnSpc>
                          <a:spcPct val="250000"/>
                        </a:lnSpc>
                        <a:spcAft>
                          <a:spcPts val="800"/>
                        </a:spcAft>
                        <a:tabLst>
                          <a:tab pos="4054475" algn="l"/>
                        </a:tabLst>
                      </a:pPr>
                      <a:r>
                        <a:rPr lang="en-IN" sz="1200" dirty="0">
                          <a:effectLst/>
                          <a:latin typeface="Arial" panose="020B0604020202020204" pitchFamily="34" charset="0"/>
                          <a:ea typeface="Calibri" panose="020F0502020204030204" pitchFamily="34" charset="0"/>
                          <a:cs typeface="Times New Roman" panose="02020603050405020304" pitchFamily="18" charset="0"/>
                        </a:rPr>
                        <a:t>19</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250000"/>
                        </a:lnSpc>
                        <a:spcAft>
                          <a:spcPts val="800"/>
                        </a:spcAft>
                        <a:tabLst>
                          <a:tab pos="4054475" algn="l"/>
                        </a:tabLst>
                      </a:pPr>
                      <a:r>
                        <a:rPr lang="en-IN" sz="1200" dirty="0">
                          <a:effectLst/>
                          <a:latin typeface="Arial" panose="020B0604020202020204" pitchFamily="34" charset="0"/>
                          <a:ea typeface="Calibri" panose="020F0502020204030204" pitchFamily="34" charset="0"/>
                          <a:cs typeface="Times New Roman" panose="02020603050405020304" pitchFamily="18" charset="0"/>
                        </a:rPr>
                        <a:t>12</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250000"/>
                        </a:lnSpc>
                        <a:spcAft>
                          <a:spcPts val="800"/>
                        </a:spcAft>
                        <a:tabLst>
                          <a:tab pos="4054475" algn="l"/>
                        </a:tabLst>
                      </a:pPr>
                      <a:r>
                        <a:rPr lang="en-IN" sz="1200" dirty="0">
                          <a:effectLst/>
                          <a:latin typeface="Arial" panose="020B0604020202020204" pitchFamily="34" charset="0"/>
                          <a:ea typeface="Calibri" panose="020F0502020204030204" pitchFamily="34" charset="0"/>
                          <a:cs typeface="Times New Roman" panose="02020603050405020304" pitchFamily="18" charset="0"/>
                        </a:rPr>
                        <a:t>14</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250000"/>
                        </a:lnSpc>
                        <a:spcAft>
                          <a:spcPts val="800"/>
                        </a:spcAft>
                        <a:tabLst>
                          <a:tab pos="4054475" algn="l"/>
                        </a:tabLst>
                      </a:pPr>
                      <a:r>
                        <a:rPr lang="en-IN" sz="1200" dirty="0">
                          <a:effectLst/>
                          <a:latin typeface="Arial" panose="020B0604020202020204" pitchFamily="34" charset="0"/>
                          <a:ea typeface="Calibri" panose="020F0502020204030204" pitchFamily="34" charset="0"/>
                          <a:cs typeface="Times New Roman" panose="02020603050405020304" pitchFamily="18" charset="0"/>
                        </a:rPr>
                        <a:t>45 (32.14%)</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250000"/>
                        </a:lnSpc>
                        <a:spcAft>
                          <a:spcPts val="800"/>
                        </a:spcAft>
                        <a:tabLst>
                          <a:tab pos="4054475" algn="l"/>
                        </a:tabLst>
                      </a:pPr>
                      <a:r>
                        <a:rPr lang="en-IN" sz="1200" dirty="0">
                          <a:effectLst/>
                          <a:latin typeface="Arial" panose="020B0604020202020204" pitchFamily="34" charset="0"/>
                          <a:ea typeface="Calibri" panose="020F0502020204030204" pitchFamily="34" charset="0"/>
                          <a:cs typeface="Times New Roman" panose="02020603050405020304" pitchFamily="18" charset="0"/>
                        </a:rPr>
                        <a:t>Brinjal</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250000"/>
                        </a:lnSpc>
                        <a:spcAft>
                          <a:spcPts val="800"/>
                        </a:spcAft>
                        <a:tabLst>
                          <a:tab pos="4054475" algn="l"/>
                        </a:tabLst>
                      </a:pPr>
                      <a:r>
                        <a:rPr lang="en-IN" sz="1200" dirty="0">
                          <a:effectLst/>
                          <a:latin typeface="Arial" panose="020B0604020202020204" pitchFamily="34" charset="0"/>
                          <a:ea typeface="Calibri" panose="020F0502020204030204" pitchFamily="34" charset="0"/>
                          <a:cs typeface="Times New Roman" panose="02020603050405020304" pitchFamily="18" charset="0"/>
                        </a:rPr>
                        <a:t>Eating brinjal in pregnancy period can lead to darker skin colour of the foetus</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70818637"/>
                  </a:ext>
                </a:extLst>
              </a:tr>
            </a:tbl>
          </a:graphicData>
        </a:graphic>
      </p:graphicFrame>
      <p:pic>
        <p:nvPicPr>
          <p:cNvPr id="9" name="Picture 8">
            <a:extLst>
              <a:ext uri="{FF2B5EF4-FFF2-40B4-BE49-F238E27FC236}">
                <a16:creationId xmlns:a16="http://schemas.microsoft.com/office/drawing/2014/main" id="{D644F3FA-7AC1-5A4B-364D-3CE2396E1F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32281" y="125806"/>
            <a:ext cx="1443038" cy="776287"/>
          </a:xfrm>
          <a:prstGeom prst="rect">
            <a:avLst/>
          </a:prstGeom>
        </p:spPr>
      </p:pic>
      <p:graphicFrame>
        <p:nvGraphicFramePr>
          <p:cNvPr id="12" name="Chart 11">
            <a:extLst>
              <a:ext uri="{FF2B5EF4-FFF2-40B4-BE49-F238E27FC236}">
                <a16:creationId xmlns:a16="http://schemas.microsoft.com/office/drawing/2014/main" id="{544128D7-A2C0-C44B-FF70-77AE2E8610CA}"/>
              </a:ext>
            </a:extLst>
          </p:cNvPr>
          <p:cNvGraphicFramePr>
            <a:graphicFrameLocks/>
          </p:cNvGraphicFramePr>
          <p:nvPr>
            <p:extLst>
              <p:ext uri="{D42A27DB-BD31-4B8C-83A1-F6EECF244321}">
                <p14:modId xmlns:p14="http://schemas.microsoft.com/office/powerpoint/2010/main" val="2514421364"/>
              </p:ext>
            </p:extLst>
          </p:nvPr>
        </p:nvGraphicFramePr>
        <p:xfrm>
          <a:off x="6898483" y="2600326"/>
          <a:ext cx="5176836" cy="38052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289962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52D75EE-F9AD-7ECC-099C-1DECD261DAA7}"/>
              </a:ext>
            </a:extLst>
          </p:cNvPr>
          <p:cNvSpPr>
            <a:spLocks noGrp="1"/>
          </p:cNvSpPr>
          <p:nvPr>
            <p:ph type="sldNum" sz="quarter" idx="12"/>
          </p:nvPr>
        </p:nvSpPr>
        <p:spPr/>
        <p:txBody>
          <a:bodyPr/>
          <a:lstStyle/>
          <a:p>
            <a:fld id="{26AD20E6-394B-4DF0-96A5-9647FF39C943}" type="slidenum">
              <a:rPr lang="en-IN" smtClean="0"/>
              <a:t>7</a:t>
            </a:fld>
            <a:endParaRPr lang="en-IN"/>
          </a:p>
        </p:txBody>
      </p:sp>
      <p:pic>
        <p:nvPicPr>
          <p:cNvPr id="6" name="Picture 5">
            <a:extLst>
              <a:ext uri="{FF2B5EF4-FFF2-40B4-BE49-F238E27FC236}">
                <a16:creationId xmlns:a16="http://schemas.microsoft.com/office/drawing/2014/main" id="{DB668B9E-FFED-72D7-8936-12D60B63DD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48962" y="0"/>
            <a:ext cx="1443038" cy="776287"/>
          </a:xfrm>
          <a:prstGeom prst="rect">
            <a:avLst/>
          </a:prstGeom>
        </p:spPr>
      </p:pic>
      <p:graphicFrame>
        <p:nvGraphicFramePr>
          <p:cNvPr id="10" name="Content Placeholder 9">
            <a:extLst>
              <a:ext uri="{FF2B5EF4-FFF2-40B4-BE49-F238E27FC236}">
                <a16:creationId xmlns:a16="http://schemas.microsoft.com/office/drawing/2014/main" id="{59008BE1-2BBD-3977-424E-ECDAEDF903AD}"/>
              </a:ext>
            </a:extLst>
          </p:cNvPr>
          <p:cNvGraphicFramePr>
            <a:graphicFrameLocks noGrp="1"/>
          </p:cNvGraphicFramePr>
          <p:nvPr>
            <p:ph idx="1"/>
            <p:extLst>
              <p:ext uri="{D42A27DB-BD31-4B8C-83A1-F6EECF244321}">
                <p14:modId xmlns:p14="http://schemas.microsoft.com/office/powerpoint/2010/main" val="1937177081"/>
              </p:ext>
            </p:extLst>
          </p:nvPr>
        </p:nvGraphicFramePr>
        <p:xfrm>
          <a:off x="1581150" y="477838"/>
          <a:ext cx="7820026" cy="6061074"/>
        </p:xfrm>
        <a:graphic>
          <a:graphicData uri="http://schemas.openxmlformats.org/drawingml/2006/table">
            <a:tbl>
              <a:tblPr firstRow="1" bandRow="1">
                <a:tableStyleId>{5C22544A-7EE6-4342-B048-85BDC9FD1C3A}</a:tableStyleId>
              </a:tblPr>
              <a:tblGrid>
                <a:gridCol w="1202631">
                  <a:extLst>
                    <a:ext uri="{9D8B030D-6E8A-4147-A177-3AD203B41FA5}">
                      <a16:colId xmlns:a16="http://schemas.microsoft.com/office/drawing/2014/main" val="1163542314"/>
                    </a:ext>
                  </a:extLst>
                </a:gridCol>
                <a:gridCol w="800667">
                  <a:extLst>
                    <a:ext uri="{9D8B030D-6E8A-4147-A177-3AD203B41FA5}">
                      <a16:colId xmlns:a16="http://schemas.microsoft.com/office/drawing/2014/main" val="3802218939"/>
                    </a:ext>
                  </a:extLst>
                </a:gridCol>
                <a:gridCol w="1147075">
                  <a:extLst>
                    <a:ext uri="{9D8B030D-6E8A-4147-A177-3AD203B41FA5}">
                      <a16:colId xmlns:a16="http://schemas.microsoft.com/office/drawing/2014/main" val="3247006676"/>
                    </a:ext>
                  </a:extLst>
                </a:gridCol>
                <a:gridCol w="1098055">
                  <a:extLst>
                    <a:ext uri="{9D8B030D-6E8A-4147-A177-3AD203B41FA5}">
                      <a16:colId xmlns:a16="http://schemas.microsoft.com/office/drawing/2014/main" val="1618565038"/>
                    </a:ext>
                  </a:extLst>
                </a:gridCol>
                <a:gridCol w="1284332">
                  <a:extLst>
                    <a:ext uri="{9D8B030D-6E8A-4147-A177-3AD203B41FA5}">
                      <a16:colId xmlns:a16="http://schemas.microsoft.com/office/drawing/2014/main" val="733671406"/>
                    </a:ext>
                  </a:extLst>
                </a:gridCol>
                <a:gridCol w="2287266">
                  <a:extLst>
                    <a:ext uri="{9D8B030D-6E8A-4147-A177-3AD203B41FA5}">
                      <a16:colId xmlns:a16="http://schemas.microsoft.com/office/drawing/2014/main" val="1676872074"/>
                    </a:ext>
                  </a:extLst>
                </a:gridCol>
              </a:tblGrid>
              <a:tr h="1970668">
                <a:tc>
                  <a:txBody>
                    <a:bodyPr/>
                    <a:lstStyle/>
                    <a:p>
                      <a:pPr algn="ctr">
                        <a:lnSpc>
                          <a:spcPct val="250000"/>
                        </a:lnSpc>
                        <a:spcAft>
                          <a:spcPts val="800"/>
                        </a:spcAft>
                        <a:tabLst>
                          <a:tab pos="4054475" algn="l"/>
                        </a:tabLst>
                      </a:pPr>
                      <a:r>
                        <a:rPr lang="en-IN" sz="12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Never been to School</a:t>
                      </a:r>
                      <a:endParaRPr lang="en-IN"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250000"/>
                        </a:lnSpc>
                        <a:spcAft>
                          <a:spcPts val="800"/>
                        </a:spcAft>
                        <a:tabLst>
                          <a:tab pos="4054475" algn="l"/>
                        </a:tabLst>
                      </a:pPr>
                      <a:r>
                        <a:rPr lang="en-IN" sz="1200" b="1">
                          <a:solidFill>
                            <a:schemeClr val="bg1"/>
                          </a:solidFill>
                          <a:effectLst/>
                          <a:latin typeface="Arial" panose="020B0604020202020204" pitchFamily="34" charset="0"/>
                          <a:ea typeface="Calibri" panose="020F0502020204030204" pitchFamily="34" charset="0"/>
                          <a:cs typeface="Times New Roman" panose="02020603050405020304" pitchFamily="18" charset="0"/>
                        </a:rPr>
                        <a:t>Read Only</a:t>
                      </a:r>
                      <a:endParaRPr lang="en-IN" sz="1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250000"/>
                        </a:lnSpc>
                        <a:spcAft>
                          <a:spcPts val="800"/>
                        </a:spcAft>
                        <a:tabLst>
                          <a:tab pos="4054475" algn="l"/>
                        </a:tabLst>
                      </a:pPr>
                      <a:r>
                        <a:rPr lang="en-IN" sz="1200" b="1">
                          <a:solidFill>
                            <a:schemeClr val="bg1"/>
                          </a:solidFill>
                          <a:effectLst/>
                          <a:latin typeface="Arial" panose="020B0604020202020204" pitchFamily="34" charset="0"/>
                          <a:ea typeface="Calibri" panose="020F0502020204030204" pitchFamily="34" charset="0"/>
                          <a:cs typeface="Times New Roman" panose="02020603050405020304" pitchFamily="18" charset="0"/>
                        </a:rPr>
                        <a:t>Read &amp; write</a:t>
                      </a:r>
                      <a:endParaRPr lang="en-IN" sz="1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250000"/>
                        </a:lnSpc>
                        <a:spcAft>
                          <a:spcPts val="800"/>
                        </a:spcAft>
                        <a:tabLst>
                          <a:tab pos="4054475" algn="l"/>
                        </a:tabLst>
                      </a:pPr>
                      <a:r>
                        <a:rPr lang="en-IN" sz="12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Total</a:t>
                      </a:r>
                      <a:endParaRPr lang="en-IN"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250000"/>
                        </a:lnSpc>
                        <a:spcAft>
                          <a:spcPts val="800"/>
                        </a:spcAft>
                        <a:tabLst>
                          <a:tab pos="4054475" algn="l"/>
                        </a:tabLst>
                      </a:pPr>
                      <a:r>
                        <a:rPr lang="en-IN" sz="12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Food </a:t>
                      </a:r>
                      <a:endParaRPr lang="en-IN"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250000"/>
                        </a:lnSpc>
                        <a:spcAft>
                          <a:spcPts val="800"/>
                        </a:spcAft>
                        <a:tabLst>
                          <a:tab pos="4054475" algn="l"/>
                        </a:tabLst>
                      </a:pPr>
                      <a:r>
                        <a:rPr lang="en-IN" sz="12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&amp; </a:t>
                      </a:r>
                      <a:endParaRPr lang="en-IN"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250000"/>
                        </a:lnSpc>
                        <a:spcAft>
                          <a:spcPts val="800"/>
                        </a:spcAft>
                        <a:tabLst>
                          <a:tab pos="4054475" algn="l"/>
                        </a:tabLst>
                      </a:pPr>
                      <a:r>
                        <a:rPr lang="en-IN" sz="12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Liquid Avoided</a:t>
                      </a:r>
                      <a:endParaRPr lang="en-IN"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250000"/>
                        </a:lnSpc>
                        <a:spcAft>
                          <a:spcPts val="800"/>
                        </a:spcAft>
                        <a:tabLst>
                          <a:tab pos="4054475" algn="l"/>
                        </a:tabLst>
                      </a:pPr>
                      <a:r>
                        <a:rPr lang="en-IN" sz="12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Reason</a:t>
                      </a:r>
                      <a:endParaRPr lang="en-IN"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90230081"/>
                  </a:ext>
                </a:extLst>
              </a:tr>
              <a:tr h="916490">
                <a:tc>
                  <a:txBody>
                    <a:bodyPr/>
                    <a:lstStyle/>
                    <a:p>
                      <a:pPr algn="ctr">
                        <a:lnSpc>
                          <a:spcPct val="250000"/>
                        </a:lnSpc>
                        <a:spcAft>
                          <a:spcPts val="800"/>
                        </a:spcAft>
                        <a:tabLst>
                          <a:tab pos="4054475" algn="l"/>
                        </a:tabLst>
                      </a:pPr>
                      <a:r>
                        <a:rPr lang="en-IN" sz="1200" dirty="0">
                          <a:effectLst/>
                          <a:latin typeface="Arial" panose="020B0604020202020204" pitchFamily="34" charset="0"/>
                          <a:ea typeface="Calibri" panose="020F0502020204030204" pitchFamily="34" charset="0"/>
                          <a:cs typeface="Times New Roman" panose="02020603050405020304" pitchFamily="18" charset="0"/>
                        </a:rPr>
                        <a:t>n= 23</a:t>
                      </a:r>
                    </a:p>
                    <a:p>
                      <a:pPr algn="ctr">
                        <a:lnSpc>
                          <a:spcPct val="250000"/>
                        </a:lnSpc>
                        <a:spcAft>
                          <a:spcPts val="800"/>
                        </a:spcAft>
                        <a:tabLst>
                          <a:tab pos="4054475" algn="l"/>
                        </a:tabLst>
                      </a:pP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250000"/>
                        </a:lnSpc>
                        <a:spcAft>
                          <a:spcPts val="800"/>
                        </a:spcAft>
                        <a:tabLst>
                          <a:tab pos="4054475" algn="l"/>
                        </a:tabLst>
                      </a:pPr>
                      <a:r>
                        <a:rPr lang="en-IN" sz="1200">
                          <a:effectLst/>
                          <a:latin typeface="Arial" panose="020B0604020202020204" pitchFamily="34" charset="0"/>
                          <a:ea typeface="Calibri" panose="020F0502020204030204" pitchFamily="34" charset="0"/>
                          <a:cs typeface="Times New Roman" panose="02020603050405020304" pitchFamily="18" charset="0"/>
                        </a:rPr>
                        <a:t>n= 24</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250000"/>
                        </a:lnSpc>
                        <a:spcAft>
                          <a:spcPts val="800"/>
                        </a:spcAft>
                        <a:tabLst>
                          <a:tab pos="4054475" algn="l"/>
                        </a:tabLst>
                      </a:pPr>
                      <a:r>
                        <a:rPr lang="en-IN" sz="1200">
                          <a:effectLst/>
                          <a:latin typeface="Arial" panose="020B0604020202020204" pitchFamily="34" charset="0"/>
                          <a:ea typeface="Calibri" panose="020F0502020204030204" pitchFamily="34" charset="0"/>
                          <a:cs typeface="Times New Roman" panose="02020603050405020304" pitchFamily="18" charset="0"/>
                        </a:rPr>
                        <a:t>n= 93</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250000"/>
                        </a:lnSpc>
                        <a:spcAft>
                          <a:spcPts val="800"/>
                        </a:spcAft>
                        <a:tabLst>
                          <a:tab pos="4054475" algn="l"/>
                        </a:tabLst>
                      </a:pPr>
                      <a:r>
                        <a:rPr lang="en-IN" sz="1200">
                          <a:effectLst/>
                          <a:latin typeface="Arial" panose="020B0604020202020204" pitchFamily="34" charset="0"/>
                          <a:ea typeface="Calibri" panose="020F0502020204030204" pitchFamily="34" charset="0"/>
                          <a:cs typeface="Times New Roman" panose="02020603050405020304" pitchFamily="18" charset="0"/>
                        </a:rPr>
                        <a:t>n= 144</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250000"/>
                        </a:lnSpc>
                        <a:spcAft>
                          <a:spcPts val="800"/>
                        </a:spcAft>
                        <a:tabLst>
                          <a:tab pos="4054475" algn="l"/>
                        </a:tabLst>
                      </a:pPr>
                      <a:r>
                        <a:rPr lang="en-IN" sz="1200" dirty="0">
                          <a:effectLst/>
                          <a:latin typeface="Arial" panose="020B0604020202020204" pitchFamily="34" charset="0"/>
                          <a:ea typeface="Calibri" panose="020F0502020204030204" pitchFamily="34" charset="0"/>
                          <a:cs typeface="Times New Roman" panose="02020603050405020304" pitchFamily="18" charset="0"/>
                        </a:rPr>
                        <a:t>-</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250000"/>
                        </a:lnSpc>
                        <a:spcAft>
                          <a:spcPts val="800"/>
                        </a:spcAft>
                        <a:tabLst>
                          <a:tab pos="4054475" algn="l"/>
                        </a:tabLst>
                      </a:pPr>
                      <a:r>
                        <a:rPr lang="en-IN" sz="1200" dirty="0">
                          <a:effectLst/>
                          <a:latin typeface="Arial" panose="020B0604020202020204" pitchFamily="34" charset="0"/>
                          <a:ea typeface="Calibri" panose="020F0502020204030204" pitchFamily="34" charset="0"/>
                          <a:cs typeface="Times New Roman" panose="02020603050405020304" pitchFamily="18" charset="0"/>
                        </a:rPr>
                        <a:t>-</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28571226"/>
                  </a:ext>
                </a:extLst>
              </a:tr>
              <a:tr h="845120">
                <a:tc>
                  <a:txBody>
                    <a:bodyPr/>
                    <a:lstStyle/>
                    <a:p>
                      <a:pPr algn="l">
                        <a:lnSpc>
                          <a:spcPct val="250000"/>
                        </a:lnSpc>
                        <a:spcAft>
                          <a:spcPts val="800"/>
                        </a:spcAft>
                        <a:tabLst>
                          <a:tab pos="4054475" algn="l"/>
                        </a:tabLst>
                      </a:pPr>
                      <a:r>
                        <a:rPr lang="en-IN" sz="1200" dirty="0">
                          <a:effectLst/>
                          <a:latin typeface="Arial" panose="020B0604020202020204" pitchFamily="34" charset="0"/>
                          <a:ea typeface="Calibri" panose="020F0502020204030204" pitchFamily="34" charset="0"/>
                          <a:cs typeface="Times New Roman" panose="02020603050405020304" pitchFamily="18" charset="0"/>
                        </a:rPr>
                        <a:t>11</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250000"/>
                        </a:lnSpc>
                        <a:spcAft>
                          <a:spcPts val="800"/>
                        </a:spcAft>
                        <a:tabLst>
                          <a:tab pos="4054475" algn="l"/>
                        </a:tabLst>
                      </a:pPr>
                      <a:r>
                        <a:rPr lang="en-IN" sz="1200">
                          <a:effectLst/>
                          <a:latin typeface="Arial" panose="020B0604020202020204" pitchFamily="34" charset="0"/>
                          <a:ea typeface="Calibri" panose="020F0502020204030204" pitchFamily="34" charset="0"/>
                          <a:cs typeface="Times New Roman" panose="02020603050405020304" pitchFamily="18" charset="0"/>
                        </a:rPr>
                        <a:t>4</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250000"/>
                        </a:lnSpc>
                        <a:spcAft>
                          <a:spcPts val="800"/>
                        </a:spcAft>
                        <a:tabLst>
                          <a:tab pos="4054475" algn="l"/>
                        </a:tabLst>
                      </a:pPr>
                      <a:r>
                        <a:rPr lang="en-IN" sz="1200">
                          <a:effectLst/>
                          <a:latin typeface="Arial" panose="020B0604020202020204" pitchFamily="34" charset="0"/>
                          <a:ea typeface="Calibri" panose="020F0502020204030204" pitchFamily="34" charset="0"/>
                          <a:cs typeface="Times New Roman" panose="02020603050405020304" pitchFamily="18" charset="0"/>
                        </a:rPr>
                        <a:t>6</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250000"/>
                        </a:lnSpc>
                        <a:spcAft>
                          <a:spcPts val="800"/>
                        </a:spcAft>
                        <a:tabLst>
                          <a:tab pos="4054475" algn="l"/>
                        </a:tabLst>
                      </a:pPr>
                      <a:r>
                        <a:rPr lang="en-IN" sz="1200">
                          <a:effectLst/>
                          <a:latin typeface="Arial" panose="020B0604020202020204" pitchFamily="34" charset="0"/>
                          <a:ea typeface="Calibri" panose="020F0502020204030204" pitchFamily="34" charset="0"/>
                          <a:cs typeface="Times New Roman" panose="02020603050405020304" pitchFamily="18" charset="0"/>
                        </a:rPr>
                        <a:t>21 (15%)</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250000"/>
                        </a:lnSpc>
                        <a:spcAft>
                          <a:spcPts val="800"/>
                        </a:spcAft>
                        <a:tabLst>
                          <a:tab pos="4054475" algn="l"/>
                        </a:tabLst>
                      </a:pPr>
                      <a:r>
                        <a:rPr lang="en-IN" sz="1200">
                          <a:effectLst/>
                          <a:latin typeface="Arial" panose="020B0604020202020204" pitchFamily="34" charset="0"/>
                          <a:ea typeface="Calibri" panose="020F0502020204030204" pitchFamily="34" charset="0"/>
                          <a:cs typeface="Times New Roman" panose="02020603050405020304" pitchFamily="18" charset="0"/>
                        </a:rPr>
                        <a:t>Green Beans</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250000"/>
                        </a:lnSpc>
                        <a:spcAft>
                          <a:spcPts val="800"/>
                        </a:spcAft>
                        <a:tabLst>
                          <a:tab pos="4054475" algn="l"/>
                        </a:tabLst>
                      </a:pPr>
                      <a:r>
                        <a:rPr lang="en-IN" sz="1200">
                          <a:effectLst/>
                          <a:latin typeface="Arial" panose="020B0604020202020204" pitchFamily="34" charset="0"/>
                          <a:ea typeface="Calibri" panose="020F0502020204030204" pitchFamily="34" charset="0"/>
                          <a:cs typeface="Times New Roman" panose="02020603050405020304" pitchFamily="18" charset="0"/>
                        </a:rPr>
                        <a:t>Can cause itching to the pregnant woman</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00726784"/>
                  </a:ext>
                </a:extLst>
              </a:tr>
              <a:tr h="2328796">
                <a:tc>
                  <a:txBody>
                    <a:bodyPr/>
                    <a:lstStyle/>
                    <a:p>
                      <a:pPr algn="l">
                        <a:lnSpc>
                          <a:spcPct val="250000"/>
                        </a:lnSpc>
                        <a:spcAft>
                          <a:spcPts val="800"/>
                        </a:spcAft>
                        <a:tabLst>
                          <a:tab pos="4054475" algn="l"/>
                        </a:tabLst>
                      </a:pPr>
                      <a:r>
                        <a:rPr lang="en-IN" sz="1200">
                          <a:effectLst/>
                          <a:latin typeface="Arial" panose="020B0604020202020204" pitchFamily="34" charset="0"/>
                          <a:ea typeface="Calibri" panose="020F0502020204030204" pitchFamily="34" charset="0"/>
                          <a:cs typeface="Times New Roman" panose="02020603050405020304" pitchFamily="18" charset="0"/>
                        </a:rPr>
                        <a:t>19</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250000"/>
                        </a:lnSpc>
                        <a:spcAft>
                          <a:spcPts val="800"/>
                        </a:spcAft>
                        <a:tabLst>
                          <a:tab pos="4054475" algn="l"/>
                        </a:tabLst>
                      </a:pPr>
                      <a:r>
                        <a:rPr lang="en-IN" sz="1200">
                          <a:effectLst/>
                          <a:latin typeface="Arial" panose="020B0604020202020204" pitchFamily="34" charset="0"/>
                          <a:ea typeface="Calibri" panose="020F0502020204030204" pitchFamily="34" charset="0"/>
                          <a:cs typeface="Times New Roman" panose="02020603050405020304" pitchFamily="18" charset="0"/>
                        </a:rPr>
                        <a:t>12</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250000"/>
                        </a:lnSpc>
                        <a:spcAft>
                          <a:spcPts val="800"/>
                        </a:spcAft>
                        <a:tabLst>
                          <a:tab pos="4054475" algn="l"/>
                        </a:tabLst>
                      </a:pPr>
                      <a:r>
                        <a:rPr lang="en-IN" sz="1200">
                          <a:effectLst/>
                          <a:latin typeface="Arial" panose="020B0604020202020204" pitchFamily="34" charset="0"/>
                          <a:ea typeface="Calibri" panose="020F0502020204030204" pitchFamily="34" charset="0"/>
                          <a:cs typeface="Times New Roman" panose="02020603050405020304" pitchFamily="18" charset="0"/>
                        </a:rPr>
                        <a:t>7</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250000"/>
                        </a:lnSpc>
                        <a:spcAft>
                          <a:spcPts val="800"/>
                        </a:spcAft>
                        <a:tabLst>
                          <a:tab pos="4054475" algn="l"/>
                        </a:tabLst>
                      </a:pPr>
                      <a:r>
                        <a:rPr lang="en-IN" sz="1200">
                          <a:effectLst/>
                          <a:latin typeface="Arial" panose="020B0604020202020204" pitchFamily="34" charset="0"/>
                          <a:ea typeface="Calibri" panose="020F0502020204030204" pitchFamily="34" charset="0"/>
                          <a:cs typeface="Times New Roman" panose="02020603050405020304" pitchFamily="18" charset="0"/>
                        </a:rPr>
                        <a:t>38 (27%)</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250000"/>
                        </a:lnSpc>
                        <a:spcAft>
                          <a:spcPts val="800"/>
                        </a:spcAft>
                        <a:tabLst>
                          <a:tab pos="4054475" algn="l"/>
                        </a:tabLst>
                      </a:pPr>
                      <a:r>
                        <a:rPr lang="en-IN" sz="1200">
                          <a:effectLst/>
                          <a:latin typeface="Arial" panose="020B0604020202020204" pitchFamily="34" charset="0"/>
                          <a:ea typeface="Calibri" panose="020F0502020204030204" pitchFamily="34" charset="0"/>
                          <a:cs typeface="Times New Roman" panose="02020603050405020304" pitchFamily="18" charset="0"/>
                        </a:rPr>
                        <a:t>Meat</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250000"/>
                        </a:lnSpc>
                        <a:spcAft>
                          <a:spcPts val="800"/>
                        </a:spcAft>
                        <a:tabLst>
                          <a:tab pos="4054475" algn="l"/>
                        </a:tabLst>
                      </a:pPr>
                      <a:r>
                        <a:rPr lang="en-IN" sz="1200" dirty="0">
                          <a:effectLst/>
                          <a:latin typeface="Arial" panose="020B0604020202020204" pitchFamily="34" charset="0"/>
                          <a:ea typeface="Calibri" panose="020F0502020204030204" pitchFamily="34" charset="0"/>
                          <a:cs typeface="Times New Roman" panose="02020603050405020304" pitchFamily="18" charset="0"/>
                        </a:rPr>
                        <a:t>Religious Belief &amp; it also create negative energy and also create bad effect on the foetus</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250000"/>
                        </a:lnSpc>
                        <a:spcAft>
                          <a:spcPts val="800"/>
                        </a:spcAft>
                        <a:tabLst>
                          <a:tab pos="4054475" algn="l"/>
                        </a:tabLst>
                      </a:pPr>
                      <a:r>
                        <a:rPr lang="en-IN" sz="1200" dirty="0">
                          <a:effectLst/>
                          <a:latin typeface="Arial" panose="020B0604020202020204" pitchFamily="34" charset="0"/>
                          <a:ea typeface="Calibri" panose="020F0502020204030204" pitchFamily="34" charset="0"/>
                          <a:cs typeface="Times New Roman" panose="02020603050405020304" pitchFamily="18" charset="0"/>
                        </a:rPr>
                        <a:t> </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96881445"/>
                  </a:ext>
                </a:extLst>
              </a:tr>
            </a:tbl>
          </a:graphicData>
        </a:graphic>
      </p:graphicFrame>
    </p:spTree>
    <p:extLst>
      <p:ext uri="{BB962C8B-B14F-4D97-AF65-F5344CB8AC3E}">
        <p14:creationId xmlns:p14="http://schemas.microsoft.com/office/powerpoint/2010/main" val="1498613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a:xfrm>
            <a:off x="838200" y="208756"/>
            <a:ext cx="10515600" cy="1325563"/>
          </a:xfrm>
        </p:spPr>
        <p:txBody>
          <a:bodyPr>
            <a:normAutofit/>
          </a:bodyPr>
          <a:lstStyle/>
          <a:p>
            <a:pPr algn="ctr"/>
            <a:r>
              <a:rPr lang="en-IN" sz="3600" b="1" dirty="0">
                <a:latin typeface="Arial" panose="020B0604020202020204" pitchFamily="34" charset="0"/>
                <a:cs typeface="Arial" panose="020B0604020202020204" pitchFamily="34" charset="0"/>
              </a:rPr>
              <a:t>Discussion </a:t>
            </a:r>
          </a:p>
        </p:txBody>
      </p:sp>
      <p:sp>
        <p:nvSpPr>
          <p:cNvPr id="3" name="Content Placeholder 2">
            <a:extLst>
              <a:ext uri="{FF2B5EF4-FFF2-40B4-BE49-F238E27FC236}">
                <a16:creationId xmlns:a16="http://schemas.microsoft.com/office/drawing/2014/main" id="{069AE405-828D-19A8-A3BF-17A9B1F9E370}"/>
              </a:ext>
            </a:extLst>
          </p:cNvPr>
          <p:cNvSpPr>
            <a:spLocks noGrp="1"/>
          </p:cNvSpPr>
          <p:nvPr>
            <p:ph idx="1"/>
          </p:nvPr>
        </p:nvSpPr>
        <p:spPr>
          <a:xfrm>
            <a:off x="838200" y="1475184"/>
            <a:ext cx="10515600" cy="4351338"/>
          </a:xfrm>
        </p:spPr>
        <p:txBody>
          <a:bodyPr>
            <a:noAutofit/>
          </a:bodyPr>
          <a:lstStyle/>
          <a:p>
            <a:pPr>
              <a:lnSpc>
                <a:spcPct val="200000"/>
              </a:lnSpc>
            </a:pPr>
            <a:r>
              <a:rPr lang="en-US" sz="1800" b="0" i="0" dirty="0">
                <a:solidFill>
                  <a:srgbClr val="212121"/>
                </a:solidFill>
                <a:effectLst/>
                <a:latin typeface="Arial" panose="020B0604020202020204" pitchFamily="34" charset="0"/>
                <a:cs typeface="Arial" panose="020B0604020202020204" pitchFamily="34" charset="0"/>
              </a:rPr>
              <a:t>Concept of “hot” and “cold” food seems to be old and are being practiced in most parts of India.</a:t>
            </a:r>
          </a:p>
          <a:p>
            <a:pPr>
              <a:lnSpc>
                <a:spcPct val="200000"/>
              </a:lnSpc>
            </a:pPr>
            <a:r>
              <a:rPr lang="en-US" sz="1800" b="0" i="0" dirty="0">
                <a:solidFill>
                  <a:srgbClr val="212121"/>
                </a:solidFill>
                <a:effectLst/>
                <a:latin typeface="Arial" panose="020B0604020202020204" pitchFamily="34" charset="0"/>
                <a:cs typeface="Arial" panose="020B0604020202020204" pitchFamily="34" charset="0"/>
              </a:rPr>
              <a:t> Hot foods were avoided in pregnancy in fear of abortion and the cold food in nursing period to have a good-quality breast milk.</a:t>
            </a:r>
          </a:p>
          <a:p>
            <a:pPr>
              <a:lnSpc>
                <a:spcPct val="200000"/>
              </a:lnSpc>
            </a:pPr>
            <a:r>
              <a:rPr lang="en-US" sz="1800" b="0" i="0" dirty="0">
                <a:solidFill>
                  <a:srgbClr val="212121"/>
                </a:solidFill>
                <a:effectLst/>
                <a:latin typeface="Arial" panose="020B0604020202020204" pitchFamily="34" charset="0"/>
                <a:cs typeface="Arial" panose="020B0604020202020204" pitchFamily="34" charset="0"/>
              </a:rPr>
              <a:t>Fused double banana (as a cause of twin pregnancy)</a:t>
            </a:r>
            <a:r>
              <a:rPr lang="en-US" sz="1800" dirty="0">
                <a:latin typeface="Arial" panose="020B0604020202020204" pitchFamily="34" charset="0"/>
                <a:cs typeface="Arial" panose="020B0604020202020204" pitchFamily="34" charset="0"/>
              </a:rPr>
              <a:t>was referenced by practically all reviews (</a:t>
            </a:r>
            <a:r>
              <a:rPr lang="en-US" sz="1800" dirty="0">
                <a:latin typeface="Arial" panose="020B0604020202020204" pitchFamily="34" charset="0"/>
                <a:cs typeface="Arial" panose="020B0604020202020204" pitchFamily="34" charset="0"/>
                <a:hlinkClick r:id="rId2"/>
              </a:rPr>
              <a:t>1</a:t>
            </a:r>
            <a:r>
              <a:rPr lang="en-US" sz="1800" dirty="0">
                <a:latin typeface="Arial" panose="020B0604020202020204" pitchFamily="34" charset="0"/>
                <a:cs typeface="Arial" panose="020B0604020202020204" pitchFamily="34" charset="0"/>
              </a:rPr>
              <a:t>,</a:t>
            </a:r>
            <a:r>
              <a:rPr lang="en-US" sz="1800" dirty="0">
                <a:latin typeface="Arial" panose="020B0604020202020204" pitchFamily="34" charset="0"/>
                <a:cs typeface="Arial" panose="020B0604020202020204" pitchFamily="34" charset="0"/>
                <a:hlinkClick r:id="rId3"/>
              </a:rPr>
              <a:t>2</a:t>
            </a:r>
            <a:r>
              <a:rPr lang="en-US" sz="1800" dirty="0">
                <a:latin typeface="Arial" panose="020B0604020202020204" pitchFamily="34" charset="0"/>
                <a:cs typeface="Arial" panose="020B0604020202020204" pitchFamily="34" charset="0"/>
              </a:rPr>
              <a:t>,</a:t>
            </a:r>
            <a:r>
              <a:rPr lang="en-US" sz="1800" dirty="0">
                <a:latin typeface="Arial" panose="020B0604020202020204" pitchFamily="34" charset="0"/>
                <a:cs typeface="Arial" panose="020B0604020202020204" pitchFamily="34" charset="0"/>
                <a:hlinkClick r:id="rId4"/>
              </a:rPr>
              <a:t>3</a:t>
            </a:r>
            <a:r>
              <a:rPr lang="en-US" sz="1800" dirty="0">
                <a:latin typeface="Arial" panose="020B0604020202020204" pitchFamily="34" charset="0"/>
                <a:cs typeface="Arial" panose="020B0604020202020204" pitchFamily="34" charset="0"/>
              </a:rPr>
              <a:t>,</a:t>
            </a:r>
            <a:r>
              <a:rPr lang="en-US" sz="1800" dirty="0">
                <a:latin typeface="Arial" panose="020B0604020202020204" pitchFamily="34" charset="0"/>
                <a:cs typeface="Arial" panose="020B0604020202020204" pitchFamily="34" charset="0"/>
                <a:hlinkClick r:id="rId5"/>
              </a:rPr>
              <a:t>4</a:t>
            </a:r>
            <a:r>
              <a:rPr lang="en-US" sz="1800" dirty="0">
                <a:latin typeface="Arial" panose="020B0604020202020204" pitchFamily="34" charset="0"/>
                <a:cs typeface="Arial" panose="020B0604020202020204" pitchFamily="34" charset="0"/>
              </a:rPr>
              <a:t>,</a:t>
            </a:r>
            <a:r>
              <a:rPr lang="en-US" sz="1800" dirty="0">
                <a:latin typeface="Arial" panose="020B0604020202020204" pitchFamily="34" charset="0"/>
                <a:cs typeface="Arial" panose="020B0604020202020204" pitchFamily="34" charset="0"/>
                <a:hlinkClick r:id="rId6"/>
              </a:rPr>
              <a:t>5</a:t>
            </a:r>
            <a:r>
              <a:rPr lang="en-US" sz="1800" dirty="0">
                <a:latin typeface="Arial" panose="020B0604020202020204" pitchFamily="34" charset="0"/>
                <a:cs typeface="Arial" panose="020B0604020202020204" pitchFamily="34" charset="0"/>
              </a:rPr>
              <a:t>) As a result, it was avoided  by all ladies in reproductive age groups.]  So, they avoid  fused  fruits  (banana, mango) during pregnancy.</a:t>
            </a:r>
          </a:p>
          <a:p>
            <a:pPr>
              <a:lnSpc>
                <a:spcPct val="200000"/>
              </a:lnSpc>
            </a:pPr>
            <a:r>
              <a:rPr lang="en-US" sz="1800" b="0" i="0" dirty="0">
                <a:solidFill>
                  <a:srgbClr val="212121"/>
                </a:solidFill>
                <a:effectLst/>
                <a:latin typeface="Arial" panose="020B0604020202020204" pitchFamily="34" charset="0"/>
                <a:cs typeface="Arial" panose="020B0604020202020204" pitchFamily="34" charset="0"/>
              </a:rPr>
              <a:t> Papaya is well known to cause abortion. In a study done by Puri and Kapoor, it is reported “one of the strong beliefs is that papaya can cause abortion.”</a:t>
            </a:r>
            <a:r>
              <a:rPr lang="en-US" sz="1800" b="0" i="0" dirty="0">
                <a:solidFill>
                  <a:srgbClr val="212121"/>
                </a:solidFill>
                <a:effectLst/>
                <a:latin typeface="Arial" panose="020B0604020202020204" pitchFamily="34" charset="0"/>
                <a:cs typeface="Arial" panose="020B0604020202020204" pitchFamily="34" charset="0"/>
                <a:hlinkClick r:id="rId7"/>
              </a:rPr>
              <a:t>6</a:t>
            </a:r>
            <a:endParaRPr lang="en-US" sz="1800" b="0" i="0" dirty="0">
              <a:solidFill>
                <a:srgbClr val="212121"/>
              </a:solidFill>
              <a:effectLst/>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D1486BD3-7B28-3873-3378-A9DBB9E3B3DD}"/>
              </a:ext>
            </a:extLst>
          </p:cNvPr>
          <p:cNvSpPr>
            <a:spLocks noGrp="1"/>
          </p:cNvSpPr>
          <p:nvPr>
            <p:ph type="sldNum" sz="quarter" idx="12"/>
          </p:nvPr>
        </p:nvSpPr>
        <p:spPr/>
        <p:txBody>
          <a:bodyPr/>
          <a:lstStyle/>
          <a:p>
            <a:fld id="{26AD20E6-394B-4DF0-96A5-9647FF39C943}" type="slidenum">
              <a:rPr lang="en-IN" smtClean="0"/>
              <a:t>8</a:t>
            </a:fld>
            <a:endParaRPr lang="en-IN"/>
          </a:p>
        </p:txBody>
      </p:sp>
      <p:pic>
        <p:nvPicPr>
          <p:cNvPr id="6" name="Picture 5">
            <a:extLst>
              <a:ext uri="{FF2B5EF4-FFF2-40B4-BE49-F238E27FC236}">
                <a16:creationId xmlns:a16="http://schemas.microsoft.com/office/drawing/2014/main" id="{B5261C97-CF15-220B-FFE7-145AE48C1E44}"/>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 y="23813"/>
            <a:ext cx="1371600" cy="847725"/>
          </a:xfrm>
          <a:prstGeom prst="rect">
            <a:avLst/>
          </a:prstGeom>
        </p:spPr>
      </p:pic>
    </p:spTree>
    <p:extLst>
      <p:ext uri="{BB962C8B-B14F-4D97-AF65-F5344CB8AC3E}">
        <p14:creationId xmlns:p14="http://schemas.microsoft.com/office/powerpoint/2010/main" val="2616270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69AE405-828D-19A8-A3BF-17A9B1F9E370}"/>
              </a:ext>
            </a:extLst>
          </p:cNvPr>
          <p:cNvSpPr>
            <a:spLocks noGrp="1"/>
          </p:cNvSpPr>
          <p:nvPr>
            <p:ph idx="1"/>
          </p:nvPr>
        </p:nvSpPr>
        <p:spPr>
          <a:xfrm>
            <a:off x="459581" y="1214439"/>
            <a:ext cx="11272837" cy="5657849"/>
          </a:xfrm>
        </p:spPr>
        <p:txBody>
          <a:bodyPr>
            <a:normAutofit fontScale="55000" lnSpcReduction="20000"/>
          </a:bodyPr>
          <a:lstStyle/>
          <a:p>
            <a:pPr algn="just">
              <a:lnSpc>
                <a:spcPct val="270000"/>
              </a:lnSpc>
            </a:pPr>
            <a:r>
              <a:rPr lang="en-US" sz="3300" b="0" i="0" dirty="0">
                <a:solidFill>
                  <a:srgbClr val="212121"/>
                </a:solidFill>
                <a:effectLst/>
                <a:latin typeface="Arial" panose="020B0604020202020204" pitchFamily="34" charset="0"/>
                <a:cs typeface="Arial" panose="020B0604020202020204" pitchFamily="34" charset="0"/>
              </a:rPr>
              <a:t>Saffron was believed to be responsible for fairer skin of the baby by the participants of few studies.[</a:t>
            </a:r>
            <a:r>
              <a:rPr lang="en-US" sz="3300" b="0" i="0" u="sng" dirty="0">
                <a:solidFill>
                  <a:srgbClr val="376FAA"/>
                </a:solidFill>
                <a:effectLst/>
                <a:latin typeface="Arial" panose="020B0604020202020204" pitchFamily="34" charset="0"/>
                <a:cs typeface="Arial" panose="020B0604020202020204" pitchFamily="34" charset="0"/>
                <a:hlinkClick r:id="rId2"/>
              </a:rPr>
              <a:t>9</a:t>
            </a:r>
            <a:r>
              <a:rPr lang="en-US" sz="3300" b="0" i="0" dirty="0">
                <a:solidFill>
                  <a:srgbClr val="212121"/>
                </a:solidFill>
                <a:effectLst/>
                <a:latin typeface="Arial" panose="020B0604020202020204" pitchFamily="34" charset="0"/>
                <a:cs typeface="Arial" panose="020B0604020202020204" pitchFamily="34" charset="0"/>
              </a:rPr>
              <a:t>,</a:t>
            </a:r>
            <a:r>
              <a:rPr lang="en-US" sz="3300" b="0" i="0" u="sng" dirty="0">
                <a:solidFill>
                  <a:srgbClr val="376FAA"/>
                </a:solidFill>
                <a:effectLst/>
                <a:latin typeface="Arial" panose="020B0604020202020204" pitchFamily="34" charset="0"/>
                <a:cs typeface="Arial" panose="020B0604020202020204" pitchFamily="34" charset="0"/>
                <a:hlinkClick r:id="rId3"/>
              </a:rPr>
              <a:t>12</a:t>
            </a:r>
            <a:r>
              <a:rPr lang="en-US" sz="3300" b="0" i="0" dirty="0">
                <a:solidFill>
                  <a:srgbClr val="212121"/>
                </a:solidFill>
                <a:effectLst/>
                <a:latin typeface="Arial" panose="020B0604020202020204" pitchFamily="34" charset="0"/>
                <a:cs typeface="Arial" panose="020B0604020202020204" pitchFamily="34" charset="0"/>
              </a:rPr>
              <a:t>] But, on the other hand respondents were asked to avoid those vegetables and fruits which are darker in </a:t>
            </a:r>
            <a:r>
              <a:rPr lang="en-US" sz="3300" b="0" i="0" dirty="0" err="1">
                <a:solidFill>
                  <a:srgbClr val="212121"/>
                </a:solidFill>
                <a:effectLst/>
                <a:latin typeface="Arial" panose="020B0604020202020204" pitchFamily="34" charset="0"/>
                <a:cs typeface="Arial" panose="020B0604020202020204" pitchFamily="34" charset="0"/>
              </a:rPr>
              <a:t>colour</a:t>
            </a:r>
            <a:r>
              <a:rPr lang="en-US" sz="3300" b="0" i="0" dirty="0">
                <a:solidFill>
                  <a:srgbClr val="212121"/>
                </a:solidFill>
                <a:effectLst/>
                <a:latin typeface="Arial" panose="020B0604020202020204" pitchFamily="34" charset="0"/>
                <a:cs typeface="Arial" panose="020B0604020202020204" pitchFamily="34" charset="0"/>
              </a:rPr>
              <a:t> fearing for baby’s complexion. For </a:t>
            </a:r>
            <a:r>
              <a:rPr lang="en-US" sz="3300" b="0" i="0" dirty="0" err="1">
                <a:solidFill>
                  <a:srgbClr val="212121"/>
                </a:solidFill>
                <a:effectLst/>
                <a:latin typeface="Arial" panose="020B0604020202020204" pitchFamily="34" charset="0"/>
                <a:cs typeface="Arial" panose="020B0604020202020204" pitchFamily="34" charset="0"/>
              </a:rPr>
              <a:t>Eg</a:t>
            </a:r>
            <a:r>
              <a:rPr lang="en-US" sz="3300" b="0" i="0" dirty="0">
                <a:solidFill>
                  <a:srgbClr val="212121"/>
                </a:solidFill>
                <a:effectLst/>
                <a:latin typeface="Arial" panose="020B0604020202020204" pitchFamily="34" charset="0"/>
                <a:cs typeface="Arial" panose="020B0604020202020204" pitchFamily="34" charset="0"/>
              </a:rPr>
              <a:t>: Brinjal</a:t>
            </a:r>
          </a:p>
          <a:p>
            <a:pPr algn="just">
              <a:lnSpc>
                <a:spcPct val="270000"/>
              </a:lnSpc>
            </a:pPr>
            <a:r>
              <a:rPr lang="en-US" sz="3300" b="0" i="0" dirty="0">
                <a:solidFill>
                  <a:srgbClr val="212121"/>
                </a:solidFill>
                <a:effectLst/>
                <a:latin typeface="Arial" panose="020B0604020202020204" pitchFamily="34" charset="0"/>
                <a:cs typeface="Arial" panose="020B0604020202020204" pitchFamily="34" charset="0"/>
              </a:rPr>
              <a:t>As we all know mild </a:t>
            </a:r>
            <a:r>
              <a:rPr lang="en-US" sz="3300" b="0" i="0" dirty="0" err="1">
                <a:solidFill>
                  <a:srgbClr val="212121"/>
                </a:solidFill>
                <a:effectLst/>
                <a:latin typeface="Arial" panose="020B0604020202020204" pitchFamily="34" charset="0"/>
                <a:cs typeface="Arial" panose="020B0604020202020204" pitchFamily="34" charset="0"/>
              </a:rPr>
              <a:t>anaemia</a:t>
            </a:r>
            <a:r>
              <a:rPr lang="en-US" sz="3300" b="0" i="0" dirty="0">
                <a:solidFill>
                  <a:srgbClr val="212121"/>
                </a:solidFill>
                <a:effectLst/>
                <a:latin typeface="Arial" panose="020B0604020202020204" pitchFamily="34" charset="0"/>
                <a:cs typeface="Arial" panose="020B0604020202020204" pitchFamily="34" charset="0"/>
              </a:rPr>
              <a:t> is reversed by diet. And the section of food which pregnant women are restricted to eat are rich in Iron because if body don’t have enough iron in the body, it can’t create enough </a:t>
            </a:r>
            <a:r>
              <a:rPr lang="en-US" sz="3300" b="0" i="0" dirty="0" err="1">
                <a:solidFill>
                  <a:srgbClr val="212121"/>
                </a:solidFill>
                <a:effectLst/>
                <a:latin typeface="Arial" panose="020B0604020202020204" pitchFamily="34" charset="0"/>
                <a:cs typeface="Arial" panose="020B0604020202020204" pitchFamily="34" charset="0"/>
              </a:rPr>
              <a:t>haemoglobin</a:t>
            </a:r>
            <a:r>
              <a:rPr lang="en-US" sz="3300" dirty="0">
                <a:solidFill>
                  <a:srgbClr val="212121"/>
                </a:solidFill>
                <a:latin typeface="Arial" panose="020B0604020202020204" pitchFamily="34" charset="0"/>
                <a:cs typeface="Arial" panose="020B0604020202020204" pitchFamily="34" charset="0"/>
              </a:rPr>
              <a:t>. This is called Iron deficiency </a:t>
            </a:r>
            <a:r>
              <a:rPr lang="en-US" sz="3300" dirty="0" err="1">
                <a:solidFill>
                  <a:srgbClr val="212121"/>
                </a:solidFill>
                <a:latin typeface="Arial" panose="020B0604020202020204" pitchFamily="34" charset="0"/>
                <a:cs typeface="Arial" panose="020B0604020202020204" pitchFamily="34" charset="0"/>
              </a:rPr>
              <a:t>Anaemia</a:t>
            </a:r>
            <a:r>
              <a:rPr lang="en-US" sz="3300" dirty="0">
                <a:solidFill>
                  <a:srgbClr val="212121"/>
                </a:solidFill>
                <a:latin typeface="Arial" panose="020B0604020202020204" pitchFamily="34" charset="0"/>
                <a:cs typeface="Arial" panose="020B0604020202020204" pitchFamily="34" charset="0"/>
              </a:rPr>
              <a:t>. But again this can be corrected by revamping the diet in which iron rich food are advised to eat.</a:t>
            </a:r>
            <a:endParaRPr lang="en-US" sz="3300" b="0" i="0" dirty="0">
              <a:solidFill>
                <a:srgbClr val="212121"/>
              </a:solidFill>
              <a:effectLst/>
              <a:latin typeface="Arial" panose="020B0604020202020204" pitchFamily="34" charset="0"/>
              <a:cs typeface="Arial" panose="020B0604020202020204" pitchFamily="34" charset="0"/>
            </a:endParaRPr>
          </a:p>
          <a:p>
            <a:pPr>
              <a:lnSpc>
                <a:spcPct val="270000"/>
              </a:lnSpc>
            </a:pPr>
            <a:endParaRPr lang="en-IN" sz="4500" dirty="0">
              <a:latin typeface="Arial" panose="020B0604020202020204" pitchFamily="34" charset="0"/>
              <a:cs typeface="Arial" panose="020B0604020202020204" pitchFamily="34" charset="0"/>
            </a:endParaRPr>
          </a:p>
          <a:p>
            <a:endParaRPr lang="en-IN" dirty="0"/>
          </a:p>
        </p:txBody>
      </p:sp>
      <p:sp>
        <p:nvSpPr>
          <p:cNvPr id="4" name="Slide Number Placeholder 3">
            <a:extLst>
              <a:ext uri="{FF2B5EF4-FFF2-40B4-BE49-F238E27FC236}">
                <a16:creationId xmlns:a16="http://schemas.microsoft.com/office/drawing/2014/main" id="{A55A2AEE-BCF7-2356-2A0D-334825D425B5}"/>
              </a:ext>
            </a:extLst>
          </p:cNvPr>
          <p:cNvSpPr>
            <a:spLocks noGrp="1"/>
          </p:cNvSpPr>
          <p:nvPr>
            <p:ph type="sldNum" sz="quarter" idx="12"/>
          </p:nvPr>
        </p:nvSpPr>
        <p:spPr/>
        <p:txBody>
          <a:bodyPr/>
          <a:lstStyle/>
          <a:p>
            <a:fld id="{26AD20E6-394B-4DF0-96A5-9647FF39C943}" type="slidenum">
              <a:rPr lang="en-IN" smtClean="0"/>
              <a:t>9</a:t>
            </a:fld>
            <a:endParaRPr lang="en-IN"/>
          </a:p>
        </p:txBody>
      </p:sp>
      <p:pic>
        <p:nvPicPr>
          <p:cNvPr id="6" name="Picture 5">
            <a:extLst>
              <a:ext uri="{FF2B5EF4-FFF2-40B4-BE49-F238E27FC236}">
                <a16:creationId xmlns:a16="http://schemas.microsoft.com/office/drawing/2014/main" id="{67E54A9D-4B6F-6671-1709-E2CF64355D4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23483"/>
            <a:ext cx="1385888" cy="880734"/>
          </a:xfrm>
          <a:prstGeom prst="rect">
            <a:avLst/>
          </a:prstGeom>
        </p:spPr>
      </p:pic>
    </p:spTree>
    <p:extLst>
      <p:ext uri="{BB962C8B-B14F-4D97-AF65-F5344CB8AC3E}">
        <p14:creationId xmlns:p14="http://schemas.microsoft.com/office/powerpoint/2010/main" val="23883681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Glossy">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12700" cap="flat" cmpd="sng" algn="ctr">
          <a:solidFill>
            <a:schemeClr val="phClr">
              <a:tint val="95000"/>
              <a:shade val="95000"/>
              <a:satMod val="120000"/>
            </a:schemeClr>
          </a:solidFill>
          <a:prstDash val="solid"/>
        </a:ln>
        <a:ln w="55000" cap="flat" cmpd="thickThin" algn="ctr">
          <a:solidFill>
            <a:schemeClr val="phClr">
              <a:tint val="90000"/>
              <a:satMod val="130000"/>
            </a:schemeClr>
          </a:solidFill>
          <a:prstDash val="solid"/>
        </a:ln>
        <a:ln w="50800" cap="flat" cmpd="sng"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363</TotalTime>
  <Words>1219</Words>
  <Application>Microsoft Office PowerPoint</Application>
  <PresentationFormat>Widescreen</PresentationFormat>
  <Paragraphs>119</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Symbol</vt:lpstr>
      <vt:lpstr>Office Theme</vt:lpstr>
      <vt:lpstr>Title- Understanding Food related taboos &amp; misconception during pregnancy in Rural areas of Vadodara &amp; Savli Taluka.  Organization- IIHMR( Nutrition International)</vt:lpstr>
      <vt:lpstr>Introduction </vt:lpstr>
      <vt:lpstr>Objectives of Your Study</vt:lpstr>
      <vt:lpstr>Methodology </vt:lpstr>
      <vt:lpstr> </vt:lpstr>
      <vt:lpstr>                                  Result </vt:lpstr>
      <vt:lpstr>PowerPoint Presentation</vt:lpstr>
      <vt:lpstr>Discussion </vt:lpstr>
      <vt:lpstr>PowerPoint Presentation</vt:lpstr>
      <vt:lpstr>PowerPoint Presentation</vt:lpstr>
      <vt:lpstr>Limitations of the Study</vt:lpstr>
      <vt:lpstr>Conclusion</vt:lpstr>
      <vt:lpstr>References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Name Organization</dc:title>
  <dc:creator>Dr. Sidharth Sekhar Mishra</dc:creator>
  <cp:lastModifiedBy>RUCHI SHARMA</cp:lastModifiedBy>
  <cp:revision>18</cp:revision>
  <dcterms:created xsi:type="dcterms:W3CDTF">2022-05-20T15:11:38Z</dcterms:created>
  <dcterms:modified xsi:type="dcterms:W3CDTF">2022-06-21T17:53:40Z</dcterms:modified>
</cp:coreProperties>
</file>