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74" r:id="rId3"/>
    <p:sldId id="257" r:id="rId4"/>
    <p:sldId id="258" r:id="rId5"/>
    <p:sldId id="260" r:id="rId6"/>
    <p:sldId id="259" r:id="rId7"/>
    <p:sldId id="262" r:id="rId8"/>
    <p:sldId id="277" r:id="rId9"/>
    <p:sldId id="263" r:id="rId10"/>
    <p:sldId id="265" r:id="rId11"/>
    <p:sldId id="275" r:id="rId12"/>
    <p:sldId id="267" r:id="rId13"/>
    <p:sldId id="273" r:id="rId14"/>
    <p:sldId id="268" r:id="rId15"/>
    <p:sldId id="276" r:id="rId16"/>
    <p:sldId id="269" r:id="rId17"/>
    <p:sldId id="270" r:id="rId18"/>
    <p:sldId id="271"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2" d="100"/>
          <a:sy n="92" d="100"/>
        </p:scale>
        <p:origin x="307"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franc\Desktop\DESH%20CLINIC%20DOCUMENTS\DR%20LAL%20PATH%20LIST%20AND%20ALL%20CLINCS%20LIST\ALL%20CLINIC%20LIST%20(NAGOD%20&amp;%20JHARKHAND).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franc\Desktop\DESH%20CLINIC%20DOCUMENTS\DR%20LAL%20PATH%20LIST%20AND%20ALL%20CLINCS%20LIST\ALL%20CLINIC%20LIST%20(NAGOD%20&amp;%20JHARKHAND).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a:t>Types</a:t>
            </a:r>
            <a:r>
              <a:rPr lang="en-US" baseline="0"/>
              <a:t> of common challenges in introduction to telemedicine</a:t>
            </a:r>
            <a:endParaRPr lang="en-US"/>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bar"/>
        <c:grouping val="clustered"/>
        <c:varyColors val="0"/>
        <c:ser>
          <c:idx val="0"/>
          <c:order val="0"/>
          <c:tx>
            <c:strRef>
              <c:f>'DISSERTATION SHEET'!$H$1</c:f>
              <c:strCache>
                <c:ptCount val="1"/>
                <c:pt idx="0">
                  <c:v>No. of Clinic Owners</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cat>
            <c:strRef>
              <c:f>'DISSERTATION SHEET'!$G$2:$G$7</c:f>
              <c:strCache>
                <c:ptCount val="6"/>
                <c:pt idx="0">
                  <c:v>LACK OF TRUST</c:v>
                </c:pt>
                <c:pt idx="1">
                  <c:v>INTERNET CONNECTIVITY</c:v>
                </c:pt>
                <c:pt idx="2">
                  <c:v>HIGH DEPENDENCE ON LOCAL RMPS</c:v>
                </c:pt>
                <c:pt idx="3">
                  <c:v>MEDICINE UNAVAILABILITY</c:v>
                </c:pt>
                <c:pt idx="4">
                  <c:v>LACK OF DIAGNOSTIC SERVICES</c:v>
                </c:pt>
                <c:pt idx="5">
                  <c:v>LACK OF AWARENESS</c:v>
                </c:pt>
              </c:strCache>
            </c:strRef>
          </c:cat>
          <c:val>
            <c:numRef>
              <c:f>'DISSERTATION SHEET'!$H$2:$H$7</c:f>
              <c:numCache>
                <c:formatCode>General</c:formatCode>
                <c:ptCount val="6"/>
                <c:pt idx="0">
                  <c:v>38</c:v>
                </c:pt>
                <c:pt idx="1">
                  <c:v>26</c:v>
                </c:pt>
                <c:pt idx="2">
                  <c:v>39</c:v>
                </c:pt>
                <c:pt idx="3">
                  <c:v>35</c:v>
                </c:pt>
                <c:pt idx="4">
                  <c:v>30</c:v>
                </c:pt>
                <c:pt idx="5">
                  <c:v>34</c:v>
                </c:pt>
              </c:numCache>
            </c:numRef>
          </c:val>
          <c:extLst>
            <c:ext xmlns:c16="http://schemas.microsoft.com/office/drawing/2014/chart" uri="{C3380CC4-5D6E-409C-BE32-E72D297353CC}">
              <c16:uniqueId val="{00000000-35DA-427B-B3E7-C35D037486FC}"/>
            </c:ext>
          </c:extLst>
        </c:ser>
        <c:dLbls>
          <c:showLegendKey val="0"/>
          <c:showVal val="0"/>
          <c:showCatName val="0"/>
          <c:showSerName val="0"/>
          <c:showPercent val="0"/>
          <c:showBubbleSize val="0"/>
        </c:dLbls>
        <c:gapWidth val="115"/>
        <c:overlap val="-20"/>
        <c:axId val="479538447"/>
        <c:axId val="479532623"/>
      </c:barChart>
      <c:catAx>
        <c:axId val="479538447"/>
        <c:scaling>
          <c:orientation val="minMax"/>
        </c:scaling>
        <c:delete val="0"/>
        <c:axPos val="l"/>
        <c:title>
          <c:tx>
            <c:rich>
              <a:bodyPr rot="-540000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r>
                  <a:rPr lang="en-IN"/>
                  <a:t>types</a:t>
                </a:r>
                <a:r>
                  <a:rPr lang="en-IN" baseline="0"/>
                  <a:t> of challenges</a:t>
                </a:r>
                <a:endParaRPr lang="en-IN"/>
              </a:p>
            </c:rich>
          </c:tx>
          <c:overlay val="0"/>
          <c:spPr>
            <a:noFill/>
            <a:ln>
              <a:noFill/>
            </a:ln>
            <a:effectLst/>
          </c:spPr>
          <c:txPr>
            <a:bodyPr rot="-540000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endParaRPr lang="en-US"/>
            </a:p>
          </c:txPr>
        </c:title>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479532623"/>
        <c:crosses val="autoZero"/>
        <c:auto val="1"/>
        <c:lblAlgn val="ctr"/>
        <c:lblOffset val="100"/>
        <c:noMultiLvlLbl val="0"/>
      </c:catAx>
      <c:valAx>
        <c:axId val="479532623"/>
        <c:scaling>
          <c:orientation val="minMax"/>
        </c:scaling>
        <c:delete val="0"/>
        <c:axPos val="b"/>
        <c:majorGridlines>
          <c:spPr>
            <a:ln w="9525" cap="flat" cmpd="sng" algn="ctr">
              <a:solidFill>
                <a:schemeClr val="lt1">
                  <a:lumMod val="95000"/>
                  <a:alpha val="10000"/>
                </a:schemeClr>
              </a:solidFill>
              <a:round/>
            </a:ln>
            <a:effectLst/>
          </c:spPr>
        </c:majorGridlines>
        <c:title>
          <c:tx>
            <c:rich>
              <a:bodyPr rot="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r>
                  <a:rPr lang="en-IN"/>
                  <a:t>No . of clinic owners</a:t>
                </a:r>
              </a:p>
            </c:rich>
          </c:tx>
          <c:overlay val="0"/>
          <c:spPr>
            <a:noFill/>
            <a:ln>
              <a:noFill/>
            </a:ln>
            <a:effectLst/>
          </c:spPr>
          <c:txPr>
            <a:bodyPr rot="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479538447"/>
        <c:crosses val="autoZero"/>
        <c:crossBetween val="between"/>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r>
              <a:rPr lang="en-US"/>
              <a:t>Types</a:t>
            </a:r>
            <a:r>
              <a:rPr lang="en-US" baseline="0"/>
              <a:t> of challenges faced in percentage</a:t>
            </a:r>
            <a:endParaRPr lang="en-US"/>
          </a:p>
        </c:rich>
      </c:tx>
      <c:layout>
        <c:manualLayout>
          <c:xMode val="edge"/>
          <c:yMode val="edge"/>
          <c:x val="0.13866577420794288"/>
          <c:y val="2.3148148148148147E-2"/>
        </c:manualLayout>
      </c:layout>
      <c:overlay val="0"/>
      <c:spPr>
        <a:noFill/>
        <a:ln>
          <a:noFill/>
        </a:ln>
        <a:effectLst/>
      </c:spPr>
      <c:txPr>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'DISSERTATION SHEET'!$P$4</c:f>
              <c:strCache>
                <c:ptCount val="1"/>
                <c:pt idx="0">
                  <c:v>TOTAL PERCENTAGE</c:v>
                </c:pt>
              </c:strCache>
            </c:strRef>
          </c:tx>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8E3E-4A13-95C7-EE103B38F358}"/>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8E3E-4A13-95C7-EE103B38F358}"/>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8E3E-4A13-95C7-EE103B38F358}"/>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7-8E3E-4A13-95C7-EE103B38F358}"/>
              </c:ext>
            </c:extLst>
          </c:dPt>
          <c:dPt>
            <c:idx val="4"/>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9-8E3E-4A13-95C7-EE103B38F358}"/>
              </c:ext>
            </c:extLst>
          </c:dPt>
          <c:dPt>
            <c:idx val="5"/>
            <c:bubble3D val="0"/>
            <c:spPr>
              <a:solidFill>
                <a:schemeClr val="accent6"/>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B-8E3E-4A13-95C7-EE103B38F358}"/>
              </c:ext>
            </c:extLst>
          </c:dPt>
          <c:dLbls>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outEnd"/>
              <c:showLegendKey val="0"/>
              <c:showVal val="1"/>
              <c:showCatName val="1"/>
              <c:showSerName val="0"/>
              <c:showPercent val="0"/>
              <c:showBubbleSize val="0"/>
              <c:extLst>
                <c:ext xmlns:c16="http://schemas.microsoft.com/office/drawing/2014/chart" uri="{C3380CC4-5D6E-409C-BE32-E72D297353CC}">
                  <c16:uniqueId val="{00000001-8E3E-4A13-95C7-EE103B38F358}"/>
                </c:ext>
              </c:extLst>
            </c:dLbl>
            <c:dLbl>
              <c:idx val="1"/>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solidFill>
                      <a:latin typeface="+mn-lt"/>
                      <a:ea typeface="+mn-ea"/>
                      <a:cs typeface="+mn-cs"/>
                    </a:defRPr>
                  </a:pPr>
                  <a:endParaRPr lang="en-US"/>
                </a:p>
              </c:txPr>
              <c:dLblPos val="outEnd"/>
              <c:showLegendKey val="0"/>
              <c:showVal val="1"/>
              <c:showCatName val="1"/>
              <c:showSerName val="0"/>
              <c:showPercent val="0"/>
              <c:showBubbleSize val="0"/>
              <c:extLst>
                <c:ext xmlns:c16="http://schemas.microsoft.com/office/drawing/2014/chart" uri="{C3380CC4-5D6E-409C-BE32-E72D297353CC}">
                  <c16:uniqueId val="{00000003-8E3E-4A13-95C7-EE103B38F358}"/>
                </c:ext>
              </c:extLst>
            </c:dLbl>
            <c:dLbl>
              <c:idx val="2"/>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solidFill>
                      <a:latin typeface="+mn-lt"/>
                      <a:ea typeface="+mn-ea"/>
                      <a:cs typeface="+mn-cs"/>
                    </a:defRPr>
                  </a:pPr>
                  <a:endParaRPr lang="en-US"/>
                </a:p>
              </c:txPr>
              <c:dLblPos val="outEnd"/>
              <c:showLegendKey val="0"/>
              <c:showVal val="1"/>
              <c:showCatName val="1"/>
              <c:showSerName val="0"/>
              <c:showPercent val="0"/>
              <c:showBubbleSize val="0"/>
              <c:extLst>
                <c:ext xmlns:c16="http://schemas.microsoft.com/office/drawing/2014/chart" uri="{C3380CC4-5D6E-409C-BE32-E72D297353CC}">
                  <c16:uniqueId val="{00000005-8E3E-4A13-95C7-EE103B38F358}"/>
                </c:ext>
              </c:extLst>
            </c:dLbl>
            <c:dLbl>
              <c:idx val="3"/>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solidFill>
                      <a:latin typeface="+mn-lt"/>
                      <a:ea typeface="+mn-ea"/>
                      <a:cs typeface="+mn-cs"/>
                    </a:defRPr>
                  </a:pPr>
                  <a:endParaRPr lang="en-US"/>
                </a:p>
              </c:txPr>
              <c:dLblPos val="outEnd"/>
              <c:showLegendKey val="0"/>
              <c:showVal val="1"/>
              <c:showCatName val="1"/>
              <c:showSerName val="0"/>
              <c:showPercent val="0"/>
              <c:showBubbleSize val="0"/>
              <c:extLst>
                <c:ext xmlns:c16="http://schemas.microsoft.com/office/drawing/2014/chart" uri="{C3380CC4-5D6E-409C-BE32-E72D297353CC}">
                  <c16:uniqueId val="{00000007-8E3E-4A13-95C7-EE103B38F358}"/>
                </c:ext>
              </c:extLst>
            </c:dLbl>
            <c:dLbl>
              <c:idx val="4"/>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5"/>
                      </a:solidFill>
                      <a:latin typeface="+mn-lt"/>
                      <a:ea typeface="+mn-ea"/>
                      <a:cs typeface="+mn-cs"/>
                    </a:defRPr>
                  </a:pPr>
                  <a:endParaRPr lang="en-US"/>
                </a:p>
              </c:txPr>
              <c:dLblPos val="outEnd"/>
              <c:showLegendKey val="0"/>
              <c:showVal val="1"/>
              <c:showCatName val="1"/>
              <c:showSerName val="0"/>
              <c:showPercent val="0"/>
              <c:showBubbleSize val="0"/>
              <c:extLst>
                <c:ext xmlns:c16="http://schemas.microsoft.com/office/drawing/2014/chart" uri="{C3380CC4-5D6E-409C-BE32-E72D297353CC}">
                  <c16:uniqueId val="{00000009-8E3E-4A13-95C7-EE103B38F358}"/>
                </c:ext>
              </c:extLst>
            </c:dLbl>
            <c:dLbl>
              <c:idx val="5"/>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6"/>
                      </a:solidFill>
                      <a:latin typeface="+mn-lt"/>
                      <a:ea typeface="+mn-ea"/>
                      <a:cs typeface="+mn-cs"/>
                    </a:defRPr>
                  </a:pPr>
                  <a:endParaRPr lang="en-US"/>
                </a:p>
              </c:txPr>
              <c:dLblPos val="outEnd"/>
              <c:showLegendKey val="0"/>
              <c:showVal val="1"/>
              <c:showCatName val="1"/>
              <c:showSerName val="0"/>
              <c:showPercent val="0"/>
              <c:showBubbleSize val="0"/>
              <c:extLst>
                <c:ext xmlns:c16="http://schemas.microsoft.com/office/drawing/2014/chart" uri="{C3380CC4-5D6E-409C-BE32-E72D297353CC}">
                  <c16:uniqueId val="{0000000B-8E3E-4A13-95C7-EE103B38F358}"/>
                </c:ext>
              </c:extLst>
            </c:dLbl>
            <c:spPr>
              <a:noFill/>
              <a:ln>
                <a:noFill/>
              </a:ln>
              <a:effectLst/>
            </c:sp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'DISSERTATION SHEET'!$O$5:$O$10</c:f>
              <c:strCache>
                <c:ptCount val="6"/>
                <c:pt idx="0">
                  <c:v>LACK OF TRUST</c:v>
                </c:pt>
                <c:pt idx="1">
                  <c:v>INTERNET CONNECTIVITY</c:v>
                </c:pt>
                <c:pt idx="2">
                  <c:v>HIGH DEPENDENCE ON LOCAL RMPS</c:v>
                </c:pt>
                <c:pt idx="3">
                  <c:v>MEDICINE UNAVAILABILITY</c:v>
                </c:pt>
                <c:pt idx="4">
                  <c:v>LACK OF DIAGNOSTIC SERVICES</c:v>
                </c:pt>
                <c:pt idx="5">
                  <c:v>LACK OF AWARENESS</c:v>
                </c:pt>
              </c:strCache>
            </c:strRef>
          </c:cat>
          <c:val>
            <c:numRef>
              <c:f>'DISSERTATION SHEET'!$P$5:$P$10</c:f>
              <c:numCache>
                <c:formatCode>0%</c:formatCode>
                <c:ptCount val="6"/>
                <c:pt idx="0">
                  <c:v>0.85</c:v>
                </c:pt>
                <c:pt idx="1">
                  <c:v>0.35</c:v>
                </c:pt>
                <c:pt idx="2">
                  <c:v>0.43</c:v>
                </c:pt>
                <c:pt idx="3">
                  <c:v>0.3</c:v>
                </c:pt>
                <c:pt idx="4">
                  <c:v>0.72</c:v>
                </c:pt>
                <c:pt idx="5">
                  <c:v>0.85</c:v>
                </c:pt>
              </c:numCache>
            </c:numRef>
          </c:val>
          <c:extLst>
            <c:ext xmlns:c16="http://schemas.microsoft.com/office/drawing/2014/chart" uri="{C3380CC4-5D6E-409C-BE32-E72D297353CC}">
              <c16:uniqueId val="{0000000C-8E3E-4A13-95C7-EE103B38F358}"/>
            </c:ext>
          </c:extLst>
        </c:ser>
        <c:dLbls>
          <c:dLblPos val="outEnd"/>
          <c:showLegendKey val="0"/>
          <c:showVal val="1"/>
          <c:showCatName val="0"/>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2">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77A45B-3F67-4A46-B80E-86DB28E7B237}" type="datetimeFigureOut">
              <a:rPr lang="en-IN" smtClean="0"/>
              <a:t>18-06-2022</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7BCBBF-3B14-49EE-839D-F9D0F54BECC4}" type="slidenum">
              <a:rPr lang="en-IN" smtClean="0"/>
              <a:t>‹#›</a:t>
            </a:fld>
            <a:endParaRPr lang="en-IN"/>
          </a:p>
        </p:txBody>
      </p:sp>
    </p:spTree>
    <p:extLst>
      <p:ext uri="{BB962C8B-B14F-4D97-AF65-F5344CB8AC3E}">
        <p14:creationId xmlns:p14="http://schemas.microsoft.com/office/powerpoint/2010/main" val="18577376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F2C74-2A67-7B88-E4B0-49C7348E49D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EC02E0EF-E98B-4A5E-6AAD-8E0D8117452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51330B9F-6AC3-446B-BE5D-168B172F7D31}"/>
              </a:ext>
            </a:extLst>
          </p:cNvPr>
          <p:cNvSpPr>
            <a:spLocks noGrp="1"/>
          </p:cNvSpPr>
          <p:nvPr>
            <p:ph type="dt" sz="half" idx="10"/>
          </p:nvPr>
        </p:nvSpPr>
        <p:spPr/>
        <p:txBody>
          <a:bodyPr/>
          <a:lstStyle/>
          <a:p>
            <a:fld id="{1147C0E5-F472-4823-852C-D183FA2F2488}" type="datetime1">
              <a:rPr lang="en-IN" smtClean="0"/>
              <a:t>18-06-2022</a:t>
            </a:fld>
            <a:endParaRPr lang="en-IN"/>
          </a:p>
        </p:txBody>
      </p:sp>
      <p:sp>
        <p:nvSpPr>
          <p:cNvPr id="5" name="Footer Placeholder 4">
            <a:extLst>
              <a:ext uri="{FF2B5EF4-FFF2-40B4-BE49-F238E27FC236}">
                <a16:creationId xmlns:a16="http://schemas.microsoft.com/office/drawing/2014/main" id="{150DD859-66CB-8ECC-6E50-6A57DFF25875}"/>
              </a:ext>
            </a:extLst>
          </p:cNvPr>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a:extLst>
              <a:ext uri="{FF2B5EF4-FFF2-40B4-BE49-F238E27FC236}">
                <a16:creationId xmlns:a16="http://schemas.microsoft.com/office/drawing/2014/main" id="{745186DF-C26B-58D8-1801-6CC6107B8085}"/>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2687030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E0628-FB36-BD34-9FE2-97E896AC4FC7}"/>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5912D301-275B-FF6C-40F7-2E9B0CD3330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80754F30-EF25-E3E3-BB1C-47025CFDEE9B}"/>
              </a:ext>
            </a:extLst>
          </p:cNvPr>
          <p:cNvSpPr>
            <a:spLocks noGrp="1"/>
          </p:cNvSpPr>
          <p:nvPr>
            <p:ph type="dt" sz="half" idx="10"/>
          </p:nvPr>
        </p:nvSpPr>
        <p:spPr/>
        <p:txBody>
          <a:bodyPr/>
          <a:lstStyle/>
          <a:p>
            <a:fld id="{0E9DCF6C-BC1F-457E-8C73-045A403582E6}" type="datetime1">
              <a:rPr lang="en-IN" smtClean="0"/>
              <a:t>18-06-2022</a:t>
            </a:fld>
            <a:endParaRPr lang="en-IN"/>
          </a:p>
        </p:txBody>
      </p:sp>
      <p:sp>
        <p:nvSpPr>
          <p:cNvPr id="5" name="Footer Placeholder 4">
            <a:extLst>
              <a:ext uri="{FF2B5EF4-FFF2-40B4-BE49-F238E27FC236}">
                <a16:creationId xmlns:a16="http://schemas.microsoft.com/office/drawing/2014/main" id="{367A5C90-C15D-39BC-189C-B04FF8FDA09C}"/>
              </a:ext>
            </a:extLst>
          </p:cNvPr>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a:extLst>
              <a:ext uri="{FF2B5EF4-FFF2-40B4-BE49-F238E27FC236}">
                <a16:creationId xmlns:a16="http://schemas.microsoft.com/office/drawing/2014/main" id="{C168025F-FDA9-0B8F-AD5D-453E4F100375}"/>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8326301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139D957-C999-1C16-1853-9A023AA6CEF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966E3950-F0D6-5D89-066D-08572318063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71CCAA96-007B-16EB-59B9-8466CF3A2B65}"/>
              </a:ext>
            </a:extLst>
          </p:cNvPr>
          <p:cNvSpPr>
            <a:spLocks noGrp="1"/>
          </p:cNvSpPr>
          <p:nvPr>
            <p:ph type="dt" sz="half" idx="10"/>
          </p:nvPr>
        </p:nvSpPr>
        <p:spPr/>
        <p:txBody>
          <a:bodyPr/>
          <a:lstStyle/>
          <a:p>
            <a:fld id="{FE1E070E-952C-41C9-9ABB-C56A7BE64D88}" type="datetime1">
              <a:rPr lang="en-IN" smtClean="0"/>
              <a:t>18-06-2022</a:t>
            </a:fld>
            <a:endParaRPr lang="en-IN"/>
          </a:p>
        </p:txBody>
      </p:sp>
      <p:sp>
        <p:nvSpPr>
          <p:cNvPr id="5" name="Footer Placeholder 4">
            <a:extLst>
              <a:ext uri="{FF2B5EF4-FFF2-40B4-BE49-F238E27FC236}">
                <a16:creationId xmlns:a16="http://schemas.microsoft.com/office/drawing/2014/main" id="{5B3D4BE2-2DF2-045A-8669-1F641EBCA970}"/>
              </a:ext>
            </a:extLst>
          </p:cNvPr>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a:extLst>
              <a:ext uri="{FF2B5EF4-FFF2-40B4-BE49-F238E27FC236}">
                <a16:creationId xmlns:a16="http://schemas.microsoft.com/office/drawing/2014/main" id="{E255D12E-7ED4-76EF-2510-3424364F40F6}"/>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382111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E716E-3B2D-E963-79E7-5EF7FA211440}"/>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73794634-ABC2-6BED-BF96-9B5559CE328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A95EF2B4-2DC2-6314-D99D-D61B5F64E224}"/>
              </a:ext>
            </a:extLst>
          </p:cNvPr>
          <p:cNvSpPr>
            <a:spLocks noGrp="1"/>
          </p:cNvSpPr>
          <p:nvPr>
            <p:ph type="dt" sz="half" idx="10"/>
          </p:nvPr>
        </p:nvSpPr>
        <p:spPr/>
        <p:txBody>
          <a:bodyPr/>
          <a:lstStyle/>
          <a:p>
            <a:fld id="{2CA2FBC0-878C-4FB7-8E1F-1D6F6FF7C223}" type="datetime1">
              <a:rPr lang="en-IN" smtClean="0"/>
              <a:t>18-06-2022</a:t>
            </a:fld>
            <a:endParaRPr lang="en-IN"/>
          </a:p>
        </p:txBody>
      </p:sp>
      <p:sp>
        <p:nvSpPr>
          <p:cNvPr id="5" name="Footer Placeholder 4">
            <a:extLst>
              <a:ext uri="{FF2B5EF4-FFF2-40B4-BE49-F238E27FC236}">
                <a16:creationId xmlns:a16="http://schemas.microsoft.com/office/drawing/2014/main" id="{C959C864-56F9-6F24-ACE2-6899436296E7}"/>
              </a:ext>
            </a:extLst>
          </p:cNvPr>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a:extLst>
              <a:ext uri="{FF2B5EF4-FFF2-40B4-BE49-F238E27FC236}">
                <a16:creationId xmlns:a16="http://schemas.microsoft.com/office/drawing/2014/main" id="{E20218AD-0394-8E9F-0B97-7A979B03DEC1}"/>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786011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37D86-16D6-2081-9141-B69FF05CEE9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7AB4426C-57D7-F200-FA35-8E436A5D5F8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2FE632E-3E25-D2A6-491C-E5592C333922}"/>
              </a:ext>
            </a:extLst>
          </p:cNvPr>
          <p:cNvSpPr>
            <a:spLocks noGrp="1"/>
          </p:cNvSpPr>
          <p:nvPr>
            <p:ph type="dt" sz="half" idx="10"/>
          </p:nvPr>
        </p:nvSpPr>
        <p:spPr/>
        <p:txBody>
          <a:bodyPr/>
          <a:lstStyle/>
          <a:p>
            <a:fld id="{CD685ADF-9D55-472F-A142-0A5A20BA4577}" type="datetime1">
              <a:rPr lang="en-IN" smtClean="0"/>
              <a:t>18-06-2022</a:t>
            </a:fld>
            <a:endParaRPr lang="en-IN"/>
          </a:p>
        </p:txBody>
      </p:sp>
      <p:sp>
        <p:nvSpPr>
          <p:cNvPr id="5" name="Footer Placeholder 4">
            <a:extLst>
              <a:ext uri="{FF2B5EF4-FFF2-40B4-BE49-F238E27FC236}">
                <a16:creationId xmlns:a16="http://schemas.microsoft.com/office/drawing/2014/main" id="{9868D8A7-1FEB-8F74-CC96-60F713D941D9}"/>
              </a:ext>
            </a:extLst>
          </p:cNvPr>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a:extLst>
              <a:ext uri="{FF2B5EF4-FFF2-40B4-BE49-F238E27FC236}">
                <a16:creationId xmlns:a16="http://schemas.microsoft.com/office/drawing/2014/main" id="{00764CDB-61F8-D5A9-1F23-AD369A512602}"/>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430907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8D318-BBB3-1ED4-702E-7B3E99D8461F}"/>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3832F8E8-3ED1-3166-5784-09ACC24D9F1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760D193F-E080-1819-0001-EC324458CCA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8C319AC5-0DE1-5E65-1A58-599D06B824D5}"/>
              </a:ext>
            </a:extLst>
          </p:cNvPr>
          <p:cNvSpPr>
            <a:spLocks noGrp="1"/>
          </p:cNvSpPr>
          <p:nvPr>
            <p:ph type="dt" sz="half" idx="10"/>
          </p:nvPr>
        </p:nvSpPr>
        <p:spPr/>
        <p:txBody>
          <a:bodyPr/>
          <a:lstStyle/>
          <a:p>
            <a:fld id="{19B6A866-57B6-4C39-8809-FBA78A30FCC9}" type="datetime1">
              <a:rPr lang="en-IN" smtClean="0"/>
              <a:t>18-06-2022</a:t>
            </a:fld>
            <a:endParaRPr lang="en-IN"/>
          </a:p>
        </p:txBody>
      </p:sp>
      <p:sp>
        <p:nvSpPr>
          <p:cNvPr id="6" name="Footer Placeholder 5">
            <a:extLst>
              <a:ext uri="{FF2B5EF4-FFF2-40B4-BE49-F238E27FC236}">
                <a16:creationId xmlns:a16="http://schemas.microsoft.com/office/drawing/2014/main" id="{3B95DFD7-A0B2-3C6A-D7BA-B22A8C6829F4}"/>
              </a:ext>
            </a:extLst>
          </p:cNvPr>
          <p:cNvSpPr>
            <a:spLocks noGrp="1"/>
          </p:cNvSpPr>
          <p:nvPr>
            <p:ph type="ftr" sz="quarter" idx="11"/>
          </p:nvPr>
        </p:nvSpPr>
        <p:spPr/>
        <p:txBody>
          <a:bodyPr/>
          <a:lstStyle/>
          <a:p>
            <a:r>
              <a:rPr lang="en-US"/>
              <a:t>You are not allowed to add slides to this presentation</a:t>
            </a:r>
            <a:endParaRPr lang="en-IN"/>
          </a:p>
        </p:txBody>
      </p:sp>
      <p:sp>
        <p:nvSpPr>
          <p:cNvPr id="7" name="Slide Number Placeholder 6">
            <a:extLst>
              <a:ext uri="{FF2B5EF4-FFF2-40B4-BE49-F238E27FC236}">
                <a16:creationId xmlns:a16="http://schemas.microsoft.com/office/drawing/2014/main" id="{EDB4F3E3-D244-DE91-E177-93FD9910D81A}"/>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32522917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DD731-E7C4-A269-BE92-C85C608373AD}"/>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025A0333-AA9A-DF4F-C57C-56BAA1F988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53AEBD8-A870-7FD7-F78A-B5EAACA4726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BC07F615-1CA8-AC3F-C4FE-FFF9F49AF4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8811C04-731E-98E6-D3D9-0ACFEBE391A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9AC9A91A-EBEF-9BB2-B813-F1A9FBC746F3}"/>
              </a:ext>
            </a:extLst>
          </p:cNvPr>
          <p:cNvSpPr>
            <a:spLocks noGrp="1"/>
          </p:cNvSpPr>
          <p:nvPr>
            <p:ph type="dt" sz="half" idx="10"/>
          </p:nvPr>
        </p:nvSpPr>
        <p:spPr/>
        <p:txBody>
          <a:bodyPr/>
          <a:lstStyle/>
          <a:p>
            <a:fld id="{52B34237-4DA9-498D-81CC-7DEBFDE0146A}" type="datetime1">
              <a:rPr lang="en-IN" smtClean="0"/>
              <a:t>18-06-2022</a:t>
            </a:fld>
            <a:endParaRPr lang="en-IN"/>
          </a:p>
        </p:txBody>
      </p:sp>
      <p:sp>
        <p:nvSpPr>
          <p:cNvPr id="8" name="Footer Placeholder 7">
            <a:extLst>
              <a:ext uri="{FF2B5EF4-FFF2-40B4-BE49-F238E27FC236}">
                <a16:creationId xmlns:a16="http://schemas.microsoft.com/office/drawing/2014/main" id="{5356CC76-53AF-D09D-7090-C46C6BC2E385}"/>
              </a:ext>
            </a:extLst>
          </p:cNvPr>
          <p:cNvSpPr>
            <a:spLocks noGrp="1"/>
          </p:cNvSpPr>
          <p:nvPr>
            <p:ph type="ftr" sz="quarter" idx="11"/>
          </p:nvPr>
        </p:nvSpPr>
        <p:spPr/>
        <p:txBody>
          <a:bodyPr/>
          <a:lstStyle/>
          <a:p>
            <a:r>
              <a:rPr lang="en-US"/>
              <a:t>You are not allowed to add slides to this presentation</a:t>
            </a:r>
            <a:endParaRPr lang="en-IN"/>
          </a:p>
        </p:txBody>
      </p:sp>
      <p:sp>
        <p:nvSpPr>
          <p:cNvPr id="9" name="Slide Number Placeholder 8">
            <a:extLst>
              <a:ext uri="{FF2B5EF4-FFF2-40B4-BE49-F238E27FC236}">
                <a16:creationId xmlns:a16="http://schemas.microsoft.com/office/drawing/2014/main" id="{D1AEB7F1-3FD9-614A-DD77-0F4054D21FBF}"/>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278433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EC571-DEF0-68A8-EA51-110C122C175B}"/>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F0654D79-6E0A-9D35-0EBD-FB1ECA55D2D3}"/>
              </a:ext>
            </a:extLst>
          </p:cNvPr>
          <p:cNvSpPr>
            <a:spLocks noGrp="1"/>
          </p:cNvSpPr>
          <p:nvPr>
            <p:ph type="dt" sz="half" idx="10"/>
          </p:nvPr>
        </p:nvSpPr>
        <p:spPr/>
        <p:txBody>
          <a:bodyPr/>
          <a:lstStyle/>
          <a:p>
            <a:fld id="{03D29E31-0E2B-4B8B-A4CD-804F6A5D47A9}" type="datetime1">
              <a:rPr lang="en-IN" smtClean="0"/>
              <a:t>18-06-2022</a:t>
            </a:fld>
            <a:endParaRPr lang="en-IN"/>
          </a:p>
        </p:txBody>
      </p:sp>
      <p:sp>
        <p:nvSpPr>
          <p:cNvPr id="4" name="Footer Placeholder 3">
            <a:extLst>
              <a:ext uri="{FF2B5EF4-FFF2-40B4-BE49-F238E27FC236}">
                <a16:creationId xmlns:a16="http://schemas.microsoft.com/office/drawing/2014/main" id="{A434C3BC-2067-8919-8B3E-4092015A76DD}"/>
              </a:ext>
            </a:extLst>
          </p:cNvPr>
          <p:cNvSpPr>
            <a:spLocks noGrp="1"/>
          </p:cNvSpPr>
          <p:nvPr>
            <p:ph type="ftr" sz="quarter" idx="11"/>
          </p:nvPr>
        </p:nvSpPr>
        <p:spPr/>
        <p:txBody>
          <a:bodyPr/>
          <a:lstStyle/>
          <a:p>
            <a:r>
              <a:rPr lang="en-US"/>
              <a:t>You are not allowed to add slides to this presentation</a:t>
            </a:r>
            <a:endParaRPr lang="en-IN"/>
          </a:p>
        </p:txBody>
      </p:sp>
      <p:sp>
        <p:nvSpPr>
          <p:cNvPr id="5" name="Slide Number Placeholder 4">
            <a:extLst>
              <a:ext uri="{FF2B5EF4-FFF2-40B4-BE49-F238E27FC236}">
                <a16:creationId xmlns:a16="http://schemas.microsoft.com/office/drawing/2014/main" id="{CCEB87ED-C91F-42C9-2E08-5FC7E4892BE0}"/>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4088171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6467BF-AB2E-3DEF-67BB-BD30CABBCE82}"/>
              </a:ext>
            </a:extLst>
          </p:cNvPr>
          <p:cNvSpPr>
            <a:spLocks noGrp="1"/>
          </p:cNvSpPr>
          <p:nvPr>
            <p:ph type="dt" sz="half" idx="10"/>
          </p:nvPr>
        </p:nvSpPr>
        <p:spPr/>
        <p:txBody>
          <a:bodyPr/>
          <a:lstStyle/>
          <a:p>
            <a:fld id="{731C5607-A4BB-4D67-95B9-C9085ECC35A9}" type="datetime1">
              <a:rPr lang="en-IN" smtClean="0"/>
              <a:t>18-06-2022</a:t>
            </a:fld>
            <a:endParaRPr lang="en-IN"/>
          </a:p>
        </p:txBody>
      </p:sp>
      <p:sp>
        <p:nvSpPr>
          <p:cNvPr id="3" name="Footer Placeholder 2">
            <a:extLst>
              <a:ext uri="{FF2B5EF4-FFF2-40B4-BE49-F238E27FC236}">
                <a16:creationId xmlns:a16="http://schemas.microsoft.com/office/drawing/2014/main" id="{B6F09D29-4BFA-2AC9-ECDF-923DF9F3A342}"/>
              </a:ext>
            </a:extLst>
          </p:cNvPr>
          <p:cNvSpPr>
            <a:spLocks noGrp="1"/>
          </p:cNvSpPr>
          <p:nvPr>
            <p:ph type="ftr" sz="quarter" idx="11"/>
          </p:nvPr>
        </p:nvSpPr>
        <p:spPr/>
        <p:txBody>
          <a:bodyPr/>
          <a:lstStyle/>
          <a:p>
            <a:r>
              <a:rPr lang="en-US"/>
              <a:t>You are not allowed to add slides to this presentation</a:t>
            </a:r>
            <a:endParaRPr lang="en-IN"/>
          </a:p>
        </p:txBody>
      </p:sp>
      <p:sp>
        <p:nvSpPr>
          <p:cNvPr id="4" name="Slide Number Placeholder 3">
            <a:extLst>
              <a:ext uri="{FF2B5EF4-FFF2-40B4-BE49-F238E27FC236}">
                <a16:creationId xmlns:a16="http://schemas.microsoft.com/office/drawing/2014/main" id="{64BA3FC0-FAB4-106E-CBFC-20A7CD3900A6}"/>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750885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67C7E-D521-F661-1C58-D19B826A05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1351BD9D-2A21-680C-A275-4A3D85F04C7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CFC0A35F-23A3-07EE-6BAB-E164189CE5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6B0979A-120B-82A8-026D-4BE0C2466700}"/>
              </a:ext>
            </a:extLst>
          </p:cNvPr>
          <p:cNvSpPr>
            <a:spLocks noGrp="1"/>
          </p:cNvSpPr>
          <p:nvPr>
            <p:ph type="dt" sz="half" idx="10"/>
          </p:nvPr>
        </p:nvSpPr>
        <p:spPr/>
        <p:txBody>
          <a:bodyPr/>
          <a:lstStyle/>
          <a:p>
            <a:fld id="{C1C99E65-501E-4E79-B301-EC94E1C8867E}" type="datetime1">
              <a:rPr lang="en-IN" smtClean="0"/>
              <a:t>18-06-2022</a:t>
            </a:fld>
            <a:endParaRPr lang="en-IN"/>
          </a:p>
        </p:txBody>
      </p:sp>
      <p:sp>
        <p:nvSpPr>
          <p:cNvPr id="6" name="Footer Placeholder 5">
            <a:extLst>
              <a:ext uri="{FF2B5EF4-FFF2-40B4-BE49-F238E27FC236}">
                <a16:creationId xmlns:a16="http://schemas.microsoft.com/office/drawing/2014/main" id="{4AD45F37-3CB4-AE2D-2533-3877135BEEFF}"/>
              </a:ext>
            </a:extLst>
          </p:cNvPr>
          <p:cNvSpPr>
            <a:spLocks noGrp="1"/>
          </p:cNvSpPr>
          <p:nvPr>
            <p:ph type="ftr" sz="quarter" idx="11"/>
          </p:nvPr>
        </p:nvSpPr>
        <p:spPr/>
        <p:txBody>
          <a:bodyPr/>
          <a:lstStyle/>
          <a:p>
            <a:r>
              <a:rPr lang="en-US"/>
              <a:t>You are not allowed to add slides to this presentation</a:t>
            </a:r>
            <a:endParaRPr lang="en-IN"/>
          </a:p>
        </p:txBody>
      </p:sp>
      <p:sp>
        <p:nvSpPr>
          <p:cNvPr id="7" name="Slide Number Placeholder 6">
            <a:extLst>
              <a:ext uri="{FF2B5EF4-FFF2-40B4-BE49-F238E27FC236}">
                <a16:creationId xmlns:a16="http://schemas.microsoft.com/office/drawing/2014/main" id="{68D38491-67AF-16FC-0E0E-3D1128F13375}"/>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209494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10D0E-376D-78FD-7FC8-983C680129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53AD1C15-75FE-9ACA-314E-0ADC5BF18DF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A2765D50-FC72-AC28-0F4E-E904A7F179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42FAAF-4A7B-5286-4106-E767F58BB2BC}"/>
              </a:ext>
            </a:extLst>
          </p:cNvPr>
          <p:cNvSpPr>
            <a:spLocks noGrp="1"/>
          </p:cNvSpPr>
          <p:nvPr>
            <p:ph type="dt" sz="half" idx="10"/>
          </p:nvPr>
        </p:nvSpPr>
        <p:spPr/>
        <p:txBody>
          <a:bodyPr/>
          <a:lstStyle/>
          <a:p>
            <a:fld id="{2751C047-BE12-4A43-A323-58AFB768CD35}" type="datetime1">
              <a:rPr lang="en-IN" smtClean="0"/>
              <a:t>18-06-2022</a:t>
            </a:fld>
            <a:endParaRPr lang="en-IN"/>
          </a:p>
        </p:txBody>
      </p:sp>
      <p:sp>
        <p:nvSpPr>
          <p:cNvPr id="6" name="Footer Placeholder 5">
            <a:extLst>
              <a:ext uri="{FF2B5EF4-FFF2-40B4-BE49-F238E27FC236}">
                <a16:creationId xmlns:a16="http://schemas.microsoft.com/office/drawing/2014/main" id="{E0E331BE-AD49-7317-E681-91E7744CEDF8}"/>
              </a:ext>
            </a:extLst>
          </p:cNvPr>
          <p:cNvSpPr>
            <a:spLocks noGrp="1"/>
          </p:cNvSpPr>
          <p:nvPr>
            <p:ph type="ftr" sz="quarter" idx="11"/>
          </p:nvPr>
        </p:nvSpPr>
        <p:spPr/>
        <p:txBody>
          <a:bodyPr/>
          <a:lstStyle/>
          <a:p>
            <a:r>
              <a:rPr lang="en-US"/>
              <a:t>You are not allowed to add slides to this presentation</a:t>
            </a:r>
            <a:endParaRPr lang="en-IN"/>
          </a:p>
        </p:txBody>
      </p:sp>
      <p:sp>
        <p:nvSpPr>
          <p:cNvPr id="7" name="Slide Number Placeholder 6">
            <a:extLst>
              <a:ext uri="{FF2B5EF4-FFF2-40B4-BE49-F238E27FC236}">
                <a16:creationId xmlns:a16="http://schemas.microsoft.com/office/drawing/2014/main" id="{7136059E-4898-883B-FD49-34EA78AE0659}"/>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2496063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E3B505A-F512-A52E-E888-47C174A75D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48418E4A-8F52-4B39-2902-CB954C5F4F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33708D44-8BFC-15F0-F07E-C32BCCF6537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12769F-3E27-4D36-A194-1A84EAEDBFA1}" type="datetime1">
              <a:rPr lang="en-IN" smtClean="0"/>
              <a:t>18-06-2022</a:t>
            </a:fld>
            <a:endParaRPr lang="en-IN"/>
          </a:p>
        </p:txBody>
      </p:sp>
      <p:sp>
        <p:nvSpPr>
          <p:cNvPr id="5" name="Footer Placeholder 4">
            <a:extLst>
              <a:ext uri="{FF2B5EF4-FFF2-40B4-BE49-F238E27FC236}">
                <a16:creationId xmlns:a16="http://schemas.microsoft.com/office/drawing/2014/main" id="{1C245A2C-4190-4E5A-5D38-07DF0B68BDB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You are not allowed to add slides to this presentation</a:t>
            </a:r>
            <a:endParaRPr lang="en-IN"/>
          </a:p>
        </p:txBody>
      </p:sp>
      <p:sp>
        <p:nvSpPr>
          <p:cNvPr id="6" name="Slide Number Placeholder 5">
            <a:extLst>
              <a:ext uri="{FF2B5EF4-FFF2-40B4-BE49-F238E27FC236}">
                <a16:creationId xmlns:a16="http://schemas.microsoft.com/office/drawing/2014/main" id="{354B15AD-CE55-F5B7-3AE1-4BE3BEF7D34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AD20E6-394B-4DF0-96A5-9647FF39C943}" type="slidenum">
              <a:rPr lang="en-IN" smtClean="0"/>
              <a:t>‹#›</a:t>
            </a:fld>
            <a:endParaRPr lang="en-IN"/>
          </a:p>
        </p:txBody>
      </p:sp>
    </p:spTree>
    <p:extLst>
      <p:ext uri="{BB962C8B-B14F-4D97-AF65-F5344CB8AC3E}">
        <p14:creationId xmlns:p14="http://schemas.microsoft.com/office/powerpoint/2010/main" val="4603303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sharadarao.wordpress.com/2013/05/27/telemedicine-in-rural-india/?msclkid=321bde69c0dd11ec9c60a352929b3c4a" TargetMode="External"/><Relationship Id="rId2" Type="http://schemas.openxmlformats.org/officeDocument/2006/relationships/hyperlink" Target="https://www.biospectrumindia.com/features/85/20824/startupoftheday-129-family-first-desh-clinics.html?msclkid=85f4be7bc0d911ecb7f55a117a1865ce" TargetMode="External"/><Relationship Id="rId1" Type="http://schemas.openxmlformats.org/officeDocument/2006/relationships/slideLayout" Target="../slideLayouts/slideLayout2.xml"/><Relationship Id="rId6" Type="http://schemas.openxmlformats.org/officeDocument/2006/relationships/hyperlink" Target="https://www.ncbi.nlm.nih.gov/pmc/articles/PMC8132849/" TargetMode="External"/><Relationship Id="rId5" Type="http://schemas.openxmlformats.org/officeDocument/2006/relationships/hyperlink" Target="https://www.researchgate.net/publication/317231540_A_case_study_on_Telemedicine_practices_implemented_with_respect_to_Apollo_Hospitals" TargetMode="External"/><Relationship Id="rId4" Type="http://schemas.openxmlformats.org/officeDocument/2006/relationships/hyperlink" Target="https://www.academia.edu/36585001/ROLE_OF_TELEMEDICINE_IN_INDIAN_HEALTHCARE_SYSTEM"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9BD04-9EFD-5298-48E0-BBFFD10429A7}"/>
              </a:ext>
            </a:extLst>
          </p:cNvPr>
          <p:cNvSpPr>
            <a:spLocks noGrp="1"/>
          </p:cNvSpPr>
          <p:nvPr>
            <p:ph type="ctrTitle"/>
          </p:nvPr>
        </p:nvSpPr>
        <p:spPr>
          <a:xfrm>
            <a:off x="1524000" y="1970261"/>
            <a:ext cx="9144000" cy="2387600"/>
          </a:xfrm>
        </p:spPr>
        <p:txBody>
          <a:bodyPr>
            <a:noAutofit/>
          </a:bodyPr>
          <a:lstStyle/>
          <a:p>
            <a:r>
              <a:rPr lang="en-IN" sz="4400" b="1" dirty="0"/>
              <a:t>To understand the challenges faced in introduction to telemedicine in rural India.</a:t>
            </a:r>
            <a:br>
              <a:rPr lang="en-IN" sz="4400" b="1" dirty="0"/>
            </a:br>
            <a:r>
              <a:rPr lang="en-IN" sz="4400" b="1" dirty="0"/>
              <a:t>My Family First </a:t>
            </a:r>
            <a:r>
              <a:rPr lang="en-IN" sz="4400" b="1" dirty="0" err="1"/>
              <a:t>Healthtech</a:t>
            </a:r>
            <a:r>
              <a:rPr lang="en-IN" sz="4400" b="1" dirty="0"/>
              <a:t> Pvt Ltd</a:t>
            </a:r>
          </a:p>
        </p:txBody>
      </p:sp>
      <p:sp>
        <p:nvSpPr>
          <p:cNvPr id="3" name="Subtitle 2">
            <a:extLst>
              <a:ext uri="{FF2B5EF4-FFF2-40B4-BE49-F238E27FC236}">
                <a16:creationId xmlns:a16="http://schemas.microsoft.com/office/drawing/2014/main" id="{7673AE62-677A-E7A9-D759-F10B648DEED4}"/>
              </a:ext>
            </a:extLst>
          </p:cNvPr>
          <p:cNvSpPr>
            <a:spLocks noGrp="1"/>
          </p:cNvSpPr>
          <p:nvPr>
            <p:ph type="subTitle" idx="1"/>
          </p:nvPr>
        </p:nvSpPr>
        <p:spPr>
          <a:xfrm>
            <a:off x="1347951" y="4700588"/>
            <a:ext cx="9144000" cy="1655762"/>
          </a:xfrm>
        </p:spPr>
        <p:txBody>
          <a:bodyPr/>
          <a:lstStyle/>
          <a:p>
            <a:r>
              <a:rPr lang="en-IN" dirty="0"/>
              <a:t>DR. B.S. Singh</a:t>
            </a:r>
          </a:p>
          <a:p>
            <a:r>
              <a:rPr lang="en-IN" dirty="0"/>
              <a:t>IIHMR Delhi</a:t>
            </a:r>
          </a:p>
        </p:txBody>
      </p:sp>
      <p:sp>
        <p:nvSpPr>
          <p:cNvPr id="4" name="Slide Number Placeholder 3">
            <a:extLst>
              <a:ext uri="{FF2B5EF4-FFF2-40B4-BE49-F238E27FC236}">
                <a16:creationId xmlns:a16="http://schemas.microsoft.com/office/drawing/2014/main" id="{40197BFF-5EB9-4347-6E13-67AD995EB819}"/>
              </a:ext>
            </a:extLst>
          </p:cNvPr>
          <p:cNvSpPr>
            <a:spLocks noGrp="1"/>
          </p:cNvSpPr>
          <p:nvPr>
            <p:ph type="sldNum" sz="quarter" idx="12"/>
          </p:nvPr>
        </p:nvSpPr>
        <p:spPr/>
        <p:txBody>
          <a:bodyPr/>
          <a:lstStyle/>
          <a:p>
            <a:fld id="{26AD20E6-394B-4DF0-96A5-9647FF39C943}" type="slidenum">
              <a:rPr lang="en-IN" smtClean="0"/>
              <a:t>1</a:t>
            </a:fld>
            <a:endParaRPr lang="en-IN"/>
          </a:p>
        </p:txBody>
      </p:sp>
      <p:sp>
        <p:nvSpPr>
          <p:cNvPr id="5" name="Footer Placeholder 4">
            <a:extLst>
              <a:ext uri="{FF2B5EF4-FFF2-40B4-BE49-F238E27FC236}">
                <a16:creationId xmlns:a16="http://schemas.microsoft.com/office/drawing/2014/main" id="{D624A4A6-17A9-4392-BB4C-06FEF16CF7A3}"/>
              </a:ext>
            </a:extLst>
          </p:cNvPr>
          <p:cNvSpPr>
            <a:spLocks noGrp="1"/>
          </p:cNvSpPr>
          <p:nvPr>
            <p:ph type="ftr" sz="quarter" idx="11"/>
          </p:nvPr>
        </p:nvSpPr>
        <p:spPr/>
        <p:txBody>
          <a:bodyPr/>
          <a:lstStyle/>
          <a:p>
            <a:r>
              <a:rPr lang="en-US"/>
              <a:t>You are not allowed to add slides to this presentation</a:t>
            </a:r>
            <a:endParaRPr lang="en-IN"/>
          </a:p>
        </p:txBody>
      </p:sp>
      <p:pic>
        <p:nvPicPr>
          <p:cNvPr id="7" name="Picture 6">
            <a:extLst>
              <a:ext uri="{FF2B5EF4-FFF2-40B4-BE49-F238E27FC236}">
                <a16:creationId xmlns:a16="http://schemas.microsoft.com/office/drawing/2014/main" id="{6A5D235C-68B3-B360-0BE2-EE01D32938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Tree>
    <p:extLst>
      <p:ext uri="{BB962C8B-B14F-4D97-AF65-F5344CB8AC3E}">
        <p14:creationId xmlns:p14="http://schemas.microsoft.com/office/powerpoint/2010/main" val="31992254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59676-68AE-B31D-2B17-777B3CE4CB84}"/>
              </a:ext>
            </a:extLst>
          </p:cNvPr>
          <p:cNvSpPr>
            <a:spLocks noGrp="1"/>
          </p:cNvSpPr>
          <p:nvPr>
            <p:ph type="title"/>
          </p:nvPr>
        </p:nvSpPr>
        <p:spPr/>
        <p:txBody>
          <a:bodyPr/>
          <a:lstStyle/>
          <a:p>
            <a:pPr algn="ctr"/>
            <a:r>
              <a:rPr lang="en-IN" b="1" dirty="0"/>
              <a:t>Discussion </a:t>
            </a:r>
          </a:p>
        </p:txBody>
      </p:sp>
      <p:sp>
        <p:nvSpPr>
          <p:cNvPr id="3" name="Content Placeholder 2">
            <a:extLst>
              <a:ext uri="{FF2B5EF4-FFF2-40B4-BE49-F238E27FC236}">
                <a16:creationId xmlns:a16="http://schemas.microsoft.com/office/drawing/2014/main" id="{069AE405-828D-19A8-A3BF-17A9B1F9E370}"/>
              </a:ext>
            </a:extLst>
          </p:cNvPr>
          <p:cNvSpPr>
            <a:spLocks noGrp="1"/>
          </p:cNvSpPr>
          <p:nvPr>
            <p:ph idx="1"/>
          </p:nvPr>
        </p:nvSpPr>
        <p:spPr/>
        <p:txBody>
          <a:bodyPr>
            <a:normAutofit fontScale="92500" lnSpcReduction="10000"/>
          </a:bodyPr>
          <a:lstStyle/>
          <a:p>
            <a:pPr>
              <a:lnSpc>
                <a:spcPct val="115000"/>
              </a:lnSpc>
              <a:spcBef>
                <a:spcPts val="100"/>
              </a:spcBef>
              <a:spcAft>
                <a:spcPts val="100"/>
              </a:spcAft>
            </a:pPr>
            <a:r>
              <a:rPr lang="en-IN" sz="2800" dirty="0">
                <a:solidFill>
                  <a:srgbClr val="000000"/>
                </a:solidFill>
                <a:effectLst/>
                <a:latin typeface="Calisto MT" panose="02040603050505030304" pitchFamily="18" charset="0"/>
                <a:ea typeface="Times New Roman" panose="02020603050405020304" pitchFamily="18" charset="0"/>
                <a:cs typeface="Open Sans" panose="020B0606030504020204" pitchFamily="34" charset="0"/>
              </a:rPr>
              <a:t>1. Legitimate preparing of specialists and other healthcare experts to convey telemedicine innovation successfully, counting immensely progressed web services</a:t>
            </a:r>
            <a:endParaRPr lang="en-IN"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100"/>
              </a:spcBef>
              <a:spcAft>
                <a:spcPts val="100"/>
              </a:spcAft>
            </a:pPr>
            <a:r>
              <a:rPr lang="en-IN" sz="2800" dirty="0">
                <a:solidFill>
                  <a:srgbClr val="000000"/>
                </a:solidFill>
                <a:effectLst/>
                <a:latin typeface="Calisto MT" panose="02040603050505030304" pitchFamily="18" charset="0"/>
                <a:ea typeface="Times New Roman" panose="02020603050405020304" pitchFamily="18" charset="0"/>
                <a:cs typeface="Open Sans" panose="020B0606030504020204" pitchFamily="34" charset="0"/>
              </a:rPr>
              <a:t> 2. A much higher level of public-private associations related to telemedicine exercises.</a:t>
            </a:r>
            <a:endParaRPr lang="en-IN"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100"/>
              </a:spcBef>
              <a:spcAft>
                <a:spcPts val="100"/>
              </a:spcAft>
            </a:pPr>
            <a:r>
              <a:rPr lang="en-IN" sz="2800" dirty="0">
                <a:solidFill>
                  <a:srgbClr val="000000"/>
                </a:solidFill>
                <a:effectLst/>
                <a:latin typeface="Calisto MT" panose="02040603050505030304" pitchFamily="18" charset="0"/>
                <a:ea typeface="Times New Roman" panose="02020603050405020304" pitchFamily="18" charset="0"/>
                <a:cs typeface="Open Sans" panose="020B0606030504020204" pitchFamily="34" charset="0"/>
              </a:rPr>
              <a:t>3. Creating more cohesive protection approaches and rules for TSI to guarantee that patients feel secure and coordinated telemedicine with the existing healthcare system.</a:t>
            </a:r>
            <a:endParaRPr lang="en-IN"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100"/>
              </a:spcBef>
              <a:spcAft>
                <a:spcPts val="100"/>
              </a:spcAft>
            </a:pPr>
            <a:r>
              <a:rPr lang="en-IN" sz="2800" dirty="0">
                <a:solidFill>
                  <a:srgbClr val="000000"/>
                </a:solidFill>
                <a:effectLst/>
                <a:latin typeface="Calisto MT" panose="02040603050505030304" pitchFamily="18" charset="0"/>
                <a:ea typeface="Times New Roman" panose="02020603050405020304" pitchFamily="18" charset="0"/>
                <a:cs typeface="Open Sans" panose="020B0606030504020204" pitchFamily="34" charset="0"/>
              </a:rPr>
              <a:t> 4. Endeavours ought to be made to teach the open approximately the benefits of telemedicine.</a:t>
            </a:r>
            <a:endParaRPr lang="en-IN"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n-IN" sz="4000" dirty="0"/>
          </a:p>
          <a:p>
            <a:endParaRPr lang="en-IN" dirty="0"/>
          </a:p>
        </p:txBody>
      </p:sp>
      <p:sp>
        <p:nvSpPr>
          <p:cNvPr id="4" name="Slide Number Placeholder 3">
            <a:extLst>
              <a:ext uri="{FF2B5EF4-FFF2-40B4-BE49-F238E27FC236}">
                <a16:creationId xmlns:a16="http://schemas.microsoft.com/office/drawing/2014/main" id="{D1486BD3-7B28-3873-3378-A9DBB9E3B3DD}"/>
              </a:ext>
            </a:extLst>
          </p:cNvPr>
          <p:cNvSpPr>
            <a:spLocks noGrp="1"/>
          </p:cNvSpPr>
          <p:nvPr>
            <p:ph type="sldNum" sz="quarter" idx="12"/>
          </p:nvPr>
        </p:nvSpPr>
        <p:spPr/>
        <p:txBody>
          <a:bodyPr/>
          <a:lstStyle/>
          <a:p>
            <a:fld id="{26AD20E6-394B-4DF0-96A5-9647FF39C943}" type="slidenum">
              <a:rPr lang="en-IN" smtClean="0"/>
              <a:t>10</a:t>
            </a:fld>
            <a:endParaRPr lang="en-IN"/>
          </a:p>
        </p:txBody>
      </p:sp>
      <p:sp>
        <p:nvSpPr>
          <p:cNvPr id="5" name="Footer Placeholder 4">
            <a:extLst>
              <a:ext uri="{FF2B5EF4-FFF2-40B4-BE49-F238E27FC236}">
                <a16:creationId xmlns:a16="http://schemas.microsoft.com/office/drawing/2014/main" id="{DD6E8C70-D405-03BF-6CEE-48677636D9A7}"/>
              </a:ext>
            </a:extLst>
          </p:cNvPr>
          <p:cNvSpPr>
            <a:spLocks noGrp="1"/>
          </p:cNvSpPr>
          <p:nvPr>
            <p:ph type="ftr" sz="quarter" idx="11"/>
          </p:nvPr>
        </p:nvSpPr>
        <p:spPr/>
        <p:txBody>
          <a:bodyPr/>
          <a:lstStyle/>
          <a:p>
            <a:r>
              <a:rPr lang="en-US"/>
              <a:t>You are not allowed to add slides to this presentation</a:t>
            </a:r>
            <a:endParaRPr lang="en-IN"/>
          </a:p>
        </p:txBody>
      </p:sp>
      <p:pic>
        <p:nvPicPr>
          <p:cNvPr id="6" name="Picture 5">
            <a:extLst>
              <a:ext uri="{FF2B5EF4-FFF2-40B4-BE49-F238E27FC236}">
                <a16:creationId xmlns:a16="http://schemas.microsoft.com/office/drawing/2014/main" id="{B5261C97-CF15-220B-FFE7-145AE48C1E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Tree>
    <p:extLst>
      <p:ext uri="{BB962C8B-B14F-4D97-AF65-F5344CB8AC3E}">
        <p14:creationId xmlns:p14="http://schemas.microsoft.com/office/powerpoint/2010/main" val="26162708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0F6EC-6F74-10E8-AC03-0F3875AD0424}"/>
              </a:ext>
            </a:extLst>
          </p:cNvPr>
          <p:cNvSpPr>
            <a:spLocks noGrp="1"/>
          </p:cNvSpPr>
          <p:nvPr>
            <p:ph type="title"/>
          </p:nvPr>
        </p:nvSpPr>
        <p:spPr/>
        <p:txBody>
          <a:bodyPr/>
          <a:lstStyle/>
          <a:p>
            <a:pPr algn="ctr"/>
            <a:r>
              <a:rPr lang="en-IN" b="1" dirty="0"/>
              <a:t>Limitations of the Study</a:t>
            </a:r>
          </a:p>
        </p:txBody>
      </p:sp>
      <p:sp>
        <p:nvSpPr>
          <p:cNvPr id="3" name="Content Placeholder 2">
            <a:extLst>
              <a:ext uri="{FF2B5EF4-FFF2-40B4-BE49-F238E27FC236}">
                <a16:creationId xmlns:a16="http://schemas.microsoft.com/office/drawing/2014/main" id="{8BBDAC66-4BC0-4A4F-5501-A4915ECD4DA8}"/>
              </a:ext>
            </a:extLst>
          </p:cNvPr>
          <p:cNvSpPr>
            <a:spLocks noGrp="1"/>
          </p:cNvSpPr>
          <p:nvPr>
            <p:ph idx="1"/>
          </p:nvPr>
        </p:nvSpPr>
        <p:spPr/>
        <p:txBody>
          <a:bodyPr/>
          <a:lstStyle/>
          <a:p>
            <a:r>
              <a:rPr lang="en-IN" dirty="0"/>
              <a:t>The study was conducted remotely from the corporate office.</a:t>
            </a:r>
          </a:p>
          <a:p>
            <a:r>
              <a:rPr lang="en-IN" dirty="0"/>
              <a:t>There was no physical discussion done on ground.</a:t>
            </a:r>
          </a:p>
          <a:p>
            <a:r>
              <a:rPr lang="en-IN" dirty="0"/>
              <a:t>Rural villages of only 4 states were covered in the study that are Bihar, Madhya Pradesh, Uttar Pradesh and Jharkhand.</a:t>
            </a:r>
          </a:p>
          <a:p>
            <a:endParaRPr lang="en-IN" dirty="0"/>
          </a:p>
        </p:txBody>
      </p:sp>
      <p:sp>
        <p:nvSpPr>
          <p:cNvPr id="4" name="Footer Placeholder 3">
            <a:extLst>
              <a:ext uri="{FF2B5EF4-FFF2-40B4-BE49-F238E27FC236}">
                <a16:creationId xmlns:a16="http://schemas.microsoft.com/office/drawing/2014/main" id="{9EF2BD8B-3ADC-D6F0-E221-C8FA6B642C54}"/>
              </a:ext>
            </a:extLst>
          </p:cNvPr>
          <p:cNvSpPr>
            <a:spLocks noGrp="1"/>
          </p:cNvSpPr>
          <p:nvPr>
            <p:ph type="ftr" sz="quarter" idx="11"/>
          </p:nvPr>
        </p:nvSpPr>
        <p:spPr/>
        <p:txBody>
          <a:bodyPr/>
          <a:lstStyle/>
          <a:p>
            <a:r>
              <a:rPr lang="en-US"/>
              <a:t>You are not allowed to add slides to this presentation</a:t>
            </a:r>
            <a:endParaRPr lang="en-IN"/>
          </a:p>
        </p:txBody>
      </p:sp>
      <p:sp>
        <p:nvSpPr>
          <p:cNvPr id="5" name="Slide Number Placeholder 4">
            <a:extLst>
              <a:ext uri="{FF2B5EF4-FFF2-40B4-BE49-F238E27FC236}">
                <a16:creationId xmlns:a16="http://schemas.microsoft.com/office/drawing/2014/main" id="{5D7BD38B-06EE-DC64-6828-3A96DC5B67D0}"/>
              </a:ext>
            </a:extLst>
          </p:cNvPr>
          <p:cNvSpPr>
            <a:spLocks noGrp="1"/>
          </p:cNvSpPr>
          <p:nvPr>
            <p:ph type="sldNum" sz="quarter" idx="12"/>
          </p:nvPr>
        </p:nvSpPr>
        <p:spPr/>
        <p:txBody>
          <a:bodyPr/>
          <a:lstStyle/>
          <a:p>
            <a:fld id="{26AD20E6-394B-4DF0-96A5-9647FF39C943}" type="slidenum">
              <a:rPr lang="en-IN" smtClean="0"/>
              <a:t>11</a:t>
            </a:fld>
            <a:endParaRPr lang="en-IN"/>
          </a:p>
        </p:txBody>
      </p:sp>
      <p:pic>
        <p:nvPicPr>
          <p:cNvPr id="6" name="Picture 5">
            <a:extLst>
              <a:ext uri="{FF2B5EF4-FFF2-40B4-BE49-F238E27FC236}">
                <a16:creationId xmlns:a16="http://schemas.microsoft.com/office/drawing/2014/main" id="{62BF899B-1AA7-BB0B-B7E4-F54105A89E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484"/>
            <a:ext cx="2695903" cy="1268959"/>
          </a:xfrm>
          <a:prstGeom prst="rect">
            <a:avLst/>
          </a:prstGeom>
        </p:spPr>
      </p:pic>
    </p:spTree>
    <p:extLst>
      <p:ext uri="{BB962C8B-B14F-4D97-AF65-F5344CB8AC3E}">
        <p14:creationId xmlns:p14="http://schemas.microsoft.com/office/powerpoint/2010/main" val="31922245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65BDE-C1E4-2068-7ED7-1D9DDC4B3A10}"/>
              </a:ext>
            </a:extLst>
          </p:cNvPr>
          <p:cNvSpPr>
            <a:spLocks noGrp="1"/>
          </p:cNvSpPr>
          <p:nvPr>
            <p:ph type="title"/>
          </p:nvPr>
        </p:nvSpPr>
        <p:spPr/>
        <p:txBody>
          <a:bodyPr/>
          <a:lstStyle/>
          <a:p>
            <a:pPr algn="ctr"/>
            <a:r>
              <a:rPr lang="en-IN" b="1" dirty="0"/>
              <a:t>Conclusion</a:t>
            </a:r>
          </a:p>
        </p:txBody>
      </p:sp>
      <p:sp>
        <p:nvSpPr>
          <p:cNvPr id="3" name="Content Placeholder 2">
            <a:extLst>
              <a:ext uri="{FF2B5EF4-FFF2-40B4-BE49-F238E27FC236}">
                <a16:creationId xmlns:a16="http://schemas.microsoft.com/office/drawing/2014/main" id="{C37621F9-57FC-03A7-2EE3-925A45765D10}"/>
              </a:ext>
            </a:extLst>
          </p:cNvPr>
          <p:cNvSpPr>
            <a:spLocks noGrp="1"/>
          </p:cNvSpPr>
          <p:nvPr>
            <p:ph idx="1"/>
          </p:nvPr>
        </p:nvSpPr>
        <p:spPr/>
        <p:txBody>
          <a:bodyPr>
            <a:normAutofit fontScale="77500" lnSpcReduction="20000"/>
          </a:bodyPr>
          <a:lstStyle/>
          <a:p>
            <a:r>
              <a:rPr lang="en-US" sz="2800" dirty="0">
                <a:effectLst/>
                <a:latin typeface="Calisto MT" panose="02040603050505030304" pitchFamily="18" charset="0"/>
                <a:ea typeface="Calibri" panose="020F0502020204030204" pitchFamily="34" charset="0"/>
                <a:cs typeface="Times New Roman" panose="02020603050405020304" pitchFamily="18" charset="0"/>
              </a:rPr>
              <a:t>Telemedicine may demonstrate to be the foremost cost-effective and time-efficient strategy of bridging the rural–urban wellbeing separate. Telemedicine might help provide </a:t>
            </a:r>
            <a:r>
              <a:rPr lang="en-US" sz="2800" dirty="0" err="1">
                <a:effectLst/>
                <a:latin typeface="Calisto MT" panose="02040603050505030304" pitchFamily="18" charset="0"/>
                <a:ea typeface="Calibri" panose="020F0502020204030204" pitchFamily="34" charset="0"/>
                <a:cs typeface="Times New Roman" panose="02020603050405020304" pitchFamily="18" charset="0"/>
              </a:rPr>
              <a:t>specialised</a:t>
            </a:r>
            <a:r>
              <a:rPr lang="en-US" sz="2800" dirty="0">
                <a:effectLst/>
                <a:latin typeface="Calisto MT" panose="02040603050505030304" pitchFamily="18" charset="0"/>
                <a:ea typeface="Calibri" panose="020F0502020204030204" pitchFamily="34" charset="0"/>
                <a:cs typeface="Times New Roman" panose="02020603050405020304" pitchFamily="18" charset="0"/>
              </a:rPr>
              <a:t> treatment to the foremost remote parts of India, given India's critical progressions within the domain of data and communication technology. </a:t>
            </a:r>
          </a:p>
          <a:p>
            <a:r>
              <a:rPr lang="en-US" sz="2800" dirty="0">
                <a:effectLst/>
                <a:latin typeface="Calisto MT" panose="02040603050505030304" pitchFamily="18" charset="0"/>
                <a:ea typeface="Calibri" panose="020F0502020204030204" pitchFamily="34" charset="0"/>
                <a:cs typeface="Times New Roman" panose="02020603050405020304" pitchFamily="18" charset="0"/>
              </a:rPr>
              <a:t>Thousands of patients in inaccessible zones such as Jammu and Kashmir, the Andaman and Nicobar Islands, the Lakshadweep Islands, and tribal parts of India's central and northeastern locales have profited from this arrange with specialists in super-specialty medical institutions.</a:t>
            </a:r>
            <a:endParaRPr lang="en-US" sz="2800" dirty="0">
              <a:latin typeface="Calisto MT" panose="02040603050505030304" pitchFamily="18" charset="0"/>
              <a:ea typeface="Calibri" panose="020F0502020204030204" pitchFamily="34" charset="0"/>
              <a:cs typeface="Times New Roman" panose="02020603050405020304" pitchFamily="18" charset="0"/>
            </a:endParaRPr>
          </a:p>
          <a:p>
            <a:r>
              <a:rPr lang="en-US" sz="2800" dirty="0">
                <a:solidFill>
                  <a:srgbClr val="000000"/>
                </a:solidFill>
                <a:effectLst/>
                <a:latin typeface="Calisto MT" panose="02040603050505030304" pitchFamily="18" charset="0"/>
                <a:ea typeface="Times New Roman" panose="02020603050405020304" pitchFamily="18" charset="0"/>
              </a:rPr>
              <a:t>India's telemedicine extend has not been without India's telemedicine project has not been without its difficulties and controversies. With the presentation of modern frameworks and innovation, there are bound to be challenges. A few individuals are excessively concerned almost losing their occupations. In spite of the truth that the frameworks are user-friendly, a few individuals are perplexed of the obscure when it comes to utilizing computers and other innovation. </a:t>
            </a:r>
            <a:endParaRPr lang="en-IN" sz="2800" dirty="0">
              <a:effectLst/>
              <a:latin typeface="Times New Roman" panose="02020603050405020304" pitchFamily="18" charset="0"/>
              <a:ea typeface="Times New Roman" panose="02020603050405020304" pitchFamily="18" charset="0"/>
            </a:endParaRPr>
          </a:p>
          <a:p>
            <a:endParaRPr lang="en-IN" sz="4000" dirty="0"/>
          </a:p>
          <a:p>
            <a:endParaRPr lang="en-IN" dirty="0"/>
          </a:p>
        </p:txBody>
      </p:sp>
      <p:sp>
        <p:nvSpPr>
          <p:cNvPr id="4" name="Slide Number Placeholder 3">
            <a:extLst>
              <a:ext uri="{FF2B5EF4-FFF2-40B4-BE49-F238E27FC236}">
                <a16:creationId xmlns:a16="http://schemas.microsoft.com/office/drawing/2014/main" id="{520413FC-7659-4BBD-06AF-798C6C1C0116}"/>
              </a:ext>
            </a:extLst>
          </p:cNvPr>
          <p:cNvSpPr>
            <a:spLocks noGrp="1"/>
          </p:cNvSpPr>
          <p:nvPr>
            <p:ph type="sldNum" sz="quarter" idx="12"/>
          </p:nvPr>
        </p:nvSpPr>
        <p:spPr/>
        <p:txBody>
          <a:bodyPr/>
          <a:lstStyle/>
          <a:p>
            <a:fld id="{26AD20E6-394B-4DF0-96A5-9647FF39C943}" type="slidenum">
              <a:rPr lang="en-IN" smtClean="0"/>
              <a:t>12</a:t>
            </a:fld>
            <a:endParaRPr lang="en-IN"/>
          </a:p>
        </p:txBody>
      </p:sp>
      <p:sp>
        <p:nvSpPr>
          <p:cNvPr id="5" name="Footer Placeholder 4">
            <a:extLst>
              <a:ext uri="{FF2B5EF4-FFF2-40B4-BE49-F238E27FC236}">
                <a16:creationId xmlns:a16="http://schemas.microsoft.com/office/drawing/2014/main" id="{48A4B806-E805-17DC-360E-E996C56D4D95}"/>
              </a:ext>
            </a:extLst>
          </p:cNvPr>
          <p:cNvSpPr>
            <a:spLocks noGrp="1"/>
          </p:cNvSpPr>
          <p:nvPr>
            <p:ph type="ftr" sz="quarter" idx="11"/>
          </p:nvPr>
        </p:nvSpPr>
        <p:spPr/>
        <p:txBody>
          <a:bodyPr/>
          <a:lstStyle/>
          <a:p>
            <a:r>
              <a:rPr lang="en-US"/>
              <a:t>You are not allowed to add slides to this presentation</a:t>
            </a:r>
            <a:endParaRPr lang="en-IN"/>
          </a:p>
        </p:txBody>
      </p:sp>
      <p:pic>
        <p:nvPicPr>
          <p:cNvPr id="6" name="Picture 5">
            <a:extLst>
              <a:ext uri="{FF2B5EF4-FFF2-40B4-BE49-F238E27FC236}">
                <a16:creationId xmlns:a16="http://schemas.microsoft.com/office/drawing/2014/main" id="{945CF6E8-DCFB-270F-3407-DF7FB02549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Tree>
    <p:extLst>
      <p:ext uri="{BB962C8B-B14F-4D97-AF65-F5344CB8AC3E}">
        <p14:creationId xmlns:p14="http://schemas.microsoft.com/office/powerpoint/2010/main" val="16443279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40CEC-B205-D614-ACFB-9620DEF0A59E}"/>
              </a:ext>
            </a:extLst>
          </p:cNvPr>
          <p:cNvSpPr>
            <a:spLocks noGrp="1"/>
          </p:cNvSpPr>
          <p:nvPr>
            <p:ph type="title"/>
          </p:nvPr>
        </p:nvSpPr>
        <p:spPr/>
        <p:txBody>
          <a:bodyPr/>
          <a:lstStyle/>
          <a:p>
            <a:pPr algn="ctr"/>
            <a:r>
              <a:rPr lang="en-IN" b="1" dirty="0"/>
              <a:t>References (Only Vancouver Style)</a:t>
            </a:r>
          </a:p>
        </p:txBody>
      </p:sp>
      <p:sp>
        <p:nvSpPr>
          <p:cNvPr id="3" name="Content Placeholder 2">
            <a:extLst>
              <a:ext uri="{FF2B5EF4-FFF2-40B4-BE49-F238E27FC236}">
                <a16:creationId xmlns:a16="http://schemas.microsoft.com/office/drawing/2014/main" id="{3E6CD5A5-350C-07B1-88E3-70F677EEF1DB}"/>
              </a:ext>
            </a:extLst>
          </p:cNvPr>
          <p:cNvSpPr>
            <a:spLocks noGrp="1"/>
          </p:cNvSpPr>
          <p:nvPr>
            <p:ph idx="1"/>
          </p:nvPr>
        </p:nvSpPr>
        <p:spPr/>
        <p:txBody>
          <a:bodyPr/>
          <a:lstStyle/>
          <a:p>
            <a:pPr marL="342900" lvl="0" indent="-342900">
              <a:lnSpc>
                <a:spcPct val="115000"/>
              </a:lnSpc>
              <a:spcBef>
                <a:spcPts val="100"/>
              </a:spcBef>
              <a:spcAft>
                <a:spcPts val="100"/>
              </a:spcAft>
              <a:buFont typeface="+mj-lt"/>
              <a:buAutoNum type="arabicPeriod"/>
            </a:pPr>
            <a:r>
              <a:rPr lang="en-US" sz="1800" u="sng" dirty="0">
                <a:solidFill>
                  <a:srgbClr val="000000"/>
                </a:solidFill>
                <a:effectLst/>
                <a:latin typeface="Calisto MT" panose="02040603050505030304" pitchFamily="18" charset="0"/>
                <a:ea typeface="Calibri" panose="020F0502020204030204" pitchFamily="34" charset="0"/>
                <a:cs typeface="Times New Roman" panose="02020603050405020304" pitchFamily="18" charset="0"/>
                <a:hlinkClick r:id="rId2"/>
              </a:rPr>
              <a:t>#startupoftheday 129- Family First (DESH clinics) (biospectrumindia.com)</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Bef>
                <a:spcPts val="100"/>
              </a:spcBef>
              <a:spcAft>
                <a:spcPts val="100"/>
              </a:spcAft>
              <a:buFont typeface="+mj-lt"/>
              <a:buAutoNum type="arabicPeriod"/>
            </a:pPr>
            <a:r>
              <a:rPr lang="en-US" sz="1800" u="sng" dirty="0" err="1">
                <a:solidFill>
                  <a:srgbClr val="000000"/>
                </a:solidFill>
                <a:effectLst/>
                <a:latin typeface="Calisto MT" panose="02040603050505030304" pitchFamily="18" charset="0"/>
                <a:ea typeface="Calibri" panose="020F0502020204030204" pitchFamily="34" charset="0"/>
                <a:cs typeface="Times New Roman" panose="02020603050405020304" pitchFamily="18" charset="0"/>
                <a:hlinkClick r:id="rId3"/>
              </a:rPr>
              <a:t>TeleMedicine</a:t>
            </a:r>
            <a:r>
              <a:rPr lang="en-US" sz="1800" u="sng" dirty="0">
                <a:solidFill>
                  <a:srgbClr val="000000"/>
                </a:solidFill>
                <a:effectLst/>
                <a:latin typeface="Calisto MT" panose="02040603050505030304" pitchFamily="18" charset="0"/>
                <a:ea typeface="Calibri" panose="020F0502020204030204" pitchFamily="34" charset="0"/>
                <a:cs typeface="Times New Roman" panose="02020603050405020304" pitchFamily="18" charset="0"/>
                <a:hlinkClick r:id="rId3"/>
              </a:rPr>
              <a:t> in rural India – </a:t>
            </a:r>
            <a:r>
              <a:rPr lang="en-US" sz="1800" u="sng" dirty="0" err="1">
                <a:solidFill>
                  <a:srgbClr val="000000"/>
                </a:solidFill>
                <a:effectLst/>
                <a:latin typeface="Calisto MT" panose="02040603050505030304" pitchFamily="18" charset="0"/>
                <a:ea typeface="Calibri" panose="020F0502020204030204" pitchFamily="34" charset="0"/>
                <a:cs typeface="Times New Roman" panose="02020603050405020304" pitchFamily="18" charset="0"/>
                <a:hlinkClick r:id="rId3"/>
              </a:rPr>
              <a:t>ReachSharu</a:t>
            </a:r>
            <a:r>
              <a:rPr lang="en-US" sz="1800" u="sng" dirty="0">
                <a:solidFill>
                  <a:srgbClr val="000000"/>
                </a:solidFill>
                <a:effectLst/>
                <a:latin typeface="Calisto MT" panose="02040603050505030304" pitchFamily="18" charset="0"/>
                <a:ea typeface="Calibri" panose="020F0502020204030204" pitchFamily="34" charset="0"/>
                <a:cs typeface="Times New Roman" panose="02020603050405020304" pitchFamily="18" charset="0"/>
                <a:hlinkClick r:id="rId3"/>
              </a:rPr>
              <a:t> (wordpress.com)</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Bef>
                <a:spcPts val="100"/>
              </a:spcBef>
              <a:spcAft>
                <a:spcPts val="100"/>
              </a:spcAft>
              <a:buFont typeface="+mj-lt"/>
              <a:buAutoNum type="arabicPeriod"/>
            </a:pPr>
            <a:r>
              <a:rPr lang="en-US" sz="1800" u="sng" dirty="0">
                <a:solidFill>
                  <a:srgbClr val="000000"/>
                </a:solidFill>
                <a:effectLst/>
                <a:latin typeface="Calisto MT" panose="02040603050505030304" pitchFamily="18" charset="0"/>
                <a:ea typeface="Calibri" panose="020F0502020204030204" pitchFamily="34" charset="0"/>
                <a:cs typeface="Times New Roman" panose="02020603050405020304" pitchFamily="18" charset="0"/>
                <a:hlinkClick r:id="rId4"/>
              </a:rPr>
              <a:t>(PDF) ROLE OF TELEMEDICINE IN INDIAN HEALTHCARE SYSTEM | IAEME Publication - Academia.edu</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Bef>
                <a:spcPts val="100"/>
              </a:spcBef>
              <a:spcAft>
                <a:spcPts val="100"/>
              </a:spcAft>
              <a:buFont typeface="+mj-lt"/>
              <a:buAutoNum type="arabicPeriod"/>
            </a:pPr>
            <a:r>
              <a:rPr lang="en-US" sz="1800" u="sng" dirty="0">
                <a:solidFill>
                  <a:srgbClr val="000000"/>
                </a:solidFill>
                <a:effectLst/>
                <a:latin typeface="Calisto MT" panose="02040603050505030304" pitchFamily="18" charset="0"/>
                <a:ea typeface="Calibri" panose="020F0502020204030204" pitchFamily="34" charset="0"/>
                <a:cs typeface="Times New Roman" panose="02020603050405020304" pitchFamily="18" charset="0"/>
                <a:hlinkClick r:id="rId5"/>
              </a:rPr>
              <a:t>(PDF) A case study on Telemedicine practices implemented with respect to Apollo Hospitals (researchgate.net)</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Bef>
                <a:spcPts val="100"/>
              </a:spcBef>
              <a:spcAft>
                <a:spcPts val="100"/>
              </a:spcAft>
              <a:buFont typeface="+mj-lt"/>
              <a:buAutoNum type="arabicPeriod"/>
            </a:pPr>
            <a:r>
              <a:rPr lang="en-US" sz="1800" u="sng" dirty="0">
                <a:solidFill>
                  <a:srgbClr val="000000"/>
                </a:solidFill>
                <a:effectLst/>
                <a:latin typeface="Calisto MT" panose="02040603050505030304" pitchFamily="18" charset="0"/>
                <a:ea typeface="Calibri" panose="020F0502020204030204" pitchFamily="34" charset="0"/>
                <a:cs typeface="Times New Roman" panose="02020603050405020304" pitchFamily="18" charset="0"/>
                <a:hlinkClick r:id="rId6"/>
              </a:rPr>
              <a:t>Current scenario, future possibilities and applicability of telemedicine in hilly and remote areas in India: A review protocol - PMC (nih.gov)</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BA6BC351-F8F3-57C7-6516-D8352B33A9A1}"/>
              </a:ext>
            </a:extLst>
          </p:cNvPr>
          <p:cNvSpPr>
            <a:spLocks noGrp="1"/>
          </p:cNvSpPr>
          <p:nvPr>
            <p:ph type="ftr" sz="quarter" idx="11"/>
          </p:nvPr>
        </p:nvSpPr>
        <p:spPr/>
        <p:txBody>
          <a:bodyPr/>
          <a:lstStyle/>
          <a:p>
            <a:r>
              <a:rPr lang="en-US"/>
              <a:t>You are not allowed to add slides to this presentation</a:t>
            </a:r>
            <a:endParaRPr lang="en-IN"/>
          </a:p>
        </p:txBody>
      </p:sp>
      <p:sp>
        <p:nvSpPr>
          <p:cNvPr id="5" name="Slide Number Placeholder 4">
            <a:extLst>
              <a:ext uri="{FF2B5EF4-FFF2-40B4-BE49-F238E27FC236}">
                <a16:creationId xmlns:a16="http://schemas.microsoft.com/office/drawing/2014/main" id="{65778F48-EED0-0966-D30D-CA2F4B9E882F}"/>
              </a:ext>
            </a:extLst>
          </p:cNvPr>
          <p:cNvSpPr>
            <a:spLocks noGrp="1"/>
          </p:cNvSpPr>
          <p:nvPr>
            <p:ph type="sldNum" sz="quarter" idx="12"/>
          </p:nvPr>
        </p:nvSpPr>
        <p:spPr/>
        <p:txBody>
          <a:bodyPr/>
          <a:lstStyle/>
          <a:p>
            <a:fld id="{26AD20E6-394B-4DF0-96A5-9647FF39C943}" type="slidenum">
              <a:rPr lang="en-IN" smtClean="0"/>
              <a:t>13</a:t>
            </a:fld>
            <a:endParaRPr lang="en-IN"/>
          </a:p>
        </p:txBody>
      </p:sp>
    </p:spTree>
    <p:extLst>
      <p:ext uri="{BB962C8B-B14F-4D97-AF65-F5344CB8AC3E}">
        <p14:creationId xmlns:p14="http://schemas.microsoft.com/office/powerpoint/2010/main" val="1492437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A40DA-CCAF-AA4D-F02C-E8A499F3A7C1}"/>
              </a:ext>
            </a:extLst>
          </p:cNvPr>
          <p:cNvSpPr>
            <a:spLocks noGrp="1"/>
          </p:cNvSpPr>
          <p:nvPr>
            <p:ph type="ctrTitle"/>
          </p:nvPr>
        </p:nvSpPr>
        <p:spPr/>
        <p:txBody>
          <a:bodyPr/>
          <a:lstStyle/>
          <a:p>
            <a:r>
              <a:rPr lang="en-IN" dirty="0"/>
              <a:t>Thank You</a:t>
            </a:r>
          </a:p>
        </p:txBody>
      </p:sp>
      <p:sp>
        <p:nvSpPr>
          <p:cNvPr id="3" name="Subtitle 2">
            <a:extLst>
              <a:ext uri="{FF2B5EF4-FFF2-40B4-BE49-F238E27FC236}">
                <a16:creationId xmlns:a16="http://schemas.microsoft.com/office/drawing/2014/main" id="{14362A6F-B772-4C22-FFAA-7F43C56C049B}"/>
              </a:ext>
            </a:extLst>
          </p:cNvPr>
          <p:cNvSpPr>
            <a:spLocks noGrp="1"/>
          </p:cNvSpPr>
          <p:nvPr>
            <p:ph type="subTitle" idx="1"/>
          </p:nvPr>
        </p:nvSpPr>
        <p:spPr/>
        <p:txBody>
          <a:bodyPr/>
          <a:lstStyle/>
          <a:p>
            <a:r>
              <a:rPr lang="en-IN" dirty="0"/>
              <a:t>Any Questions</a:t>
            </a:r>
          </a:p>
        </p:txBody>
      </p:sp>
      <p:sp>
        <p:nvSpPr>
          <p:cNvPr id="4" name="Slide Number Placeholder 3">
            <a:extLst>
              <a:ext uri="{FF2B5EF4-FFF2-40B4-BE49-F238E27FC236}">
                <a16:creationId xmlns:a16="http://schemas.microsoft.com/office/drawing/2014/main" id="{33C20748-CF29-ED49-B8D8-5DEBC4A531CC}"/>
              </a:ext>
            </a:extLst>
          </p:cNvPr>
          <p:cNvSpPr>
            <a:spLocks noGrp="1"/>
          </p:cNvSpPr>
          <p:nvPr>
            <p:ph type="sldNum" sz="quarter" idx="12"/>
          </p:nvPr>
        </p:nvSpPr>
        <p:spPr/>
        <p:txBody>
          <a:bodyPr/>
          <a:lstStyle/>
          <a:p>
            <a:fld id="{26AD20E6-394B-4DF0-96A5-9647FF39C943}" type="slidenum">
              <a:rPr lang="en-IN" smtClean="0"/>
              <a:t>14</a:t>
            </a:fld>
            <a:endParaRPr lang="en-IN"/>
          </a:p>
        </p:txBody>
      </p:sp>
      <p:sp>
        <p:nvSpPr>
          <p:cNvPr id="5" name="Footer Placeholder 4">
            <a:extLst>
              <a:ext uri="{FF2B5EF4-FFF2-40B4-BE49-F238E27FC236}">
                <a16:creationId xmlns:a16="http://schemas.microsoft.com/office/drawing/2014/main" id="{50FC9A4B-7D60-AC6E-3EFB-C49D8A77D0A3}"/>
              </a:ext>
            </a:extLst>
          </p:cNvPr>
          <p:cNvSpPr>
            <a:spLocks noGrp="1"/>
          </p:cNvSpPr>
          <p:nvPr>
            <p:ph type="ftr" sz="quarter" idx="11"/>
          </p:nvPr>
        </p:nvSpPr>
        <p:spPr/>
        <p:txBody>
          <a:bodyPr/>
          <a:lstStyle/>
          <a:p>
            <a:r>
              <a:rPr lang="en-US"/>
              <a:t>You are not allowed to add slides to this presentation</a:t>
            </a:r>
            <a:endParaRPr lang="en-IN"/>
          </a:p>
        </p:txBody>
      </p:sp>
      <p:pic>
        <p:nvPicPr>
          <p:cNvPr id="6" name="Picture 5">
            <a:extLst>
              <a:ext uri="{FF2B5EF4-FFF2-40B4-BE49-F238E27FC236}">
                <a16:creationId xmlns:a16="http://schemas.microsoft.com/office/drawing/2014/main" id="{EDC1BA95-363B-4D43-B4A1-2FAE931EE5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Tree>
    <p:extLst>
      <p:ext uri="{BB962C8B-B14F-4D97-AF65-F5344CB8AC3E}">
        <p14:creationId xmlns:p14="http://schemas.microsoft.com/office/powerpoint/2010/main" val="36752462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C9A24-5D33-22D2-A375-550512B6729A}"/>
              </a:ext>
            </a:extLst>
          </p:cNvPr>
          <p:cNvSpPr>
            <a:spLocks noGrp="1"/>
          </p:cNvSpPr>
          <p:nvPr>
            <p:ph type="title"/>
          </p:nvPr>
        </p:nvSpPr>
        <p:spPr/>
        <p:txBody>
          <a:bodyPr/>
          <a:lstStyle/>
          <a:p>
            <a:pPr algn="ctr"/>
            <a:r>
              <a:rPr lang="en-IN" b="1" dirty="0"/>
              <a:t>Suggestions to the Organization where the Study was Conducted </a:t>
            </a:r>
          </a:p>
        </p:txBody>
      </p:sp>
      <p:sp>
        <p:nvSpPr>
          <p:cNvPr id="3" name="Content Placeholder 2">
            <a:extLst>
              <a:ext uri="{FF2B5EF4-FFF2-40B4-BE49-F238E27FC236}">
                <a16:creationId xmlns:a16="http://schemas.microsoft.com/office/drawing/2014/main" id="{EAEF2263-EB9B-760E-4703-663E38DF5A1C}"/>
              </a:ext>
            </a:extLst>
          </p:cNvPr>
          <p:cNvSpPr>
            <a:spLocks noGrp="1"/>
          </p:cNvSpPr>
          <p:nvPr>
            <p:ph idx="1"/>
          </p:nvPr>
        </p:nvSpPr>
        <p:spPr/>
        <p:txBody>
          <a:bodyPr/>
          <a:lstStyle/>
          <a:p>
            <a:r>
              <a:rPr lang="en-IN" dirty="0"/>
              <a:t>Need more time and manpower to implement the model on ground.</a:t>
            </a:r>
          </a:p>
          <a:p>
            <a:r>
              <a:rPr lang="en-IN" dirty="0"/>
              <a:t>A very strong backend systems needed for handling operations.</a:t>
            </a:r>
          </a:p>
          <a:p>
            <a:r>
              <a:rPr lang="en-IN" dirty="0"/>
              <a:t>Need experts for Rural Marketing to create awareness.</a:t>
            </a:r>
          </a:p>
        </p:txBody>
      </p:sp>
      <p:sp>
        <p:nvSpPr>
          <p:cNvPr id="4" name="Footer Placeholder 3">
            <a:extLst>
              <a:ext uri="{FF2B5EF4-FFF2-40B4-BE49-F238E27FC236}">
                <a16:creationId xmlns:a16="http://schemas.microsoft.com/office/drawing/2014/main" id="{DDD9F342-FADC-6100-0362-BEA904E0F6E2}"/>
              </a:ext>
            </a:extLst>
          </p:cNvPr>
          <p:cNvSpPr>
            <a:spLocks noGrp="1"/>
          </p:cNvSpPr>
          <p:nvPr>
            <p:ph type="ftr" sz="quarter" idx="11"/>
          </p:nvPr>
        </p:nvSpPr>
        <p:spPr/>
        <p:txBody>
          <a:bodyPr/>
          <a:lstStyle/>
          <a:p>
            <a:r>
              <a:rPr lang="en-US"/>
              <a:t>You are not allowed to add slides to this presentation</a:t>
            </a:r>
            <a:endParaRPr lang="en-IN"/>
          </a:p>
        </p:txBody>
      </p:sp>
      <p:sp>
        <p:nvSpPr>
          <p:cNvPr id="5" name="Slide Number Placeholder 4">
            <a:extLst>
              <a:ext uri="{FF2B5EF4-FFF2-40B4-BE49-F238E27FC236}">
                <a16:creationId xmlns:a16="http://schemas.microsoft.com/office/drawing/2014/main" id="{8995D74E-6398-A78F-6AAE-7F984A6270FE}"/>
              </a:ext>
            </a:extLst>
          </p:cNvPr>
          <p:cNvSpPr>
            <a:spLocks noGrp="1"/>
          </p:cNvSpPr>
          <p:nvPr>
            <p:ph type="sldNum" sz="quarter" idx="12"/>
          </p:nvPr>
        </p:nvSpPr>
        <p:spPr/>
        <p:txBody>
          <a:bodyPr/>
          <a:lstStyle/>
          <a:p>
            <a:fld id="{26AD20E6-394B-4DF0-96A5-9647FF39C943}" type="slidenum">
              <a:rPr lang="en-IN" smtClean="0"/>
              <a:t>15</a:t>
            </a:fld>
            <a:endParaRPr lang="en-IN"/>
          </a:p>
        </p:txBody>
      </p:sp>
      <p:pic>
        <p:nvPicPr>
          <p:cNvPr id="6" name="Picture 5">
            <a:extLst>
              <a:ext uri="{FF2B5EF4-FFF2-40B4-BE49-F238E27FC236}">
                <a16:creationId xmlns:a16="http://schemas.microsoft.com/office/drawing/2014/main" id="{B482642F-792C-BF57-5B55-1F840240FF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589041"/>
            <a:ext cx="2695903" cy="1268959"/>
          </a:xfrm>
          <a:prstGeom prst="rect">
            <a:avLst/>
          </a:prstGeom>
        </p:spPr>
      </p:pic>
    </p:spTree>
    <p:extLst>
      <p:ext uri="{BB962C8B-B14F-4D97-AF65-F5344CB8AC3E}">
        <p14:creationId xmlns:p14="http://schemas.microsoft.com/office/powerpoint/2010/main" val="19941127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E5F9E-1BAE-6110-D682-2A208FC902EE}"/>
              </a:ext>
            </a:extLst>
          </p:cNvPr>
          <p:cNvSpPr>
            <a:spLocks noGrp="1"/>
          </p:cNvSpPr>
          <p:nvPr>
            <p:ph type="title"/>
          </p:nvPr>
        </p:nvSpPr>
        <p:spPr/>
        <p:txBody>
          <a:bodyPr/>
          <a:lstStyle/>
          <a:p>
            <a:pPr algn="ctr"/>
            <a:r>
              <a:rPr lang="en-IN" b="1" dirty="0"/>
              <a:t>Dissertation Experiences</a:t>
            </a:r>
          </a:p>
        </p:txBody>
      </p:sp>
      <p:sp>
        <p:nvSpPr>
          <p:cNvPr id="3" name="Text Placeholder 2">
            <a:extLst>
              <a:ext uri="{FF2B5EF4-FFF2-40B4-BE49-F238E27FC236}">
                <a16:creationId xmlns:a16="http://schemas.microsoft.com/office/drawing/2014/main" id="{1A343B33-0785-BB70-4B48-ACB56F0A2115}"/>
              </a:ext>
            </a:extLst>
          </p:cNvPr>
          <p:cNvSpPr>
            <a:spLocks noGrp="1"/>
          </p:cNvSpPr>
          <p:nvPr>
            <p:ph type="body" idx="1"/>
          </p:nvPr>
        </p:nvSpPr>
        <p:spPr/>
        <p:txBody>
          <a:bodyPr/>
          <a:lstStyle/>
          <a:p>
            <a:pPr algn="ctr"/>
            <a:r>
              <a:rPr lang="en-IN" dirty="0"/>
              <a:t>What did you learn (skill/ topic)?</a:t>
            </a:r>
          </a:p>
        </p:txBody>
      </p:sp>
      <p:sp>
        <p:nvSpPr>
          <p:cNvPr id="4" name="Content Placeholder 3">
            <a:extLst>
              <a:ext uri="{FF2B5EF4-FFF2-40B4-BE49-F238E27FC236}">
                <a16:creationId xmlns:a16="http://schemas.microsoft.com/office/drawing/2014/main" id="{45FC99C5-3553-395D-3229-C978899DC068}"/>
              </a:ext>
            </a:extLst>
          </p:cNvPr>
          <p:cNvSpPr>
            <a:spLocks noGrp="1"/>
          </p:cNvSpPr>
          <p:nvPr>
            <p:ph sz="half" idx="2"/>
          </p:nvPr>
        </p:nvSpPr>
        <p:spPr/>
        <p:txBody>
          <a:bodyPr/>
          <a:lstStyle/>
          <a:p>
            <a:r>
              <a:rPr lang="en-IN" dirty="0"/>
              <a:t>Handling Operations at backend.</a:t>
            </a:r>
          </a:p>
          <a:p>
            <a:r>
              <a:rPr lang="en-IN" dirty="0"/>
              <a:t>Business Development in rural sectors.</a:t>
            </a:r>
          </a:p>
          <a:p>
            <a:r>
              <a:rPr lang="en-IN" dirty="0"/>
              <a:t>Implementation of telemedicine.</a:t>
            </a:r>
          </a:p>
          <a:p>
            <a:r>
              <a:rPr lang="en-IN" dirty="0"/>
              <a:t>Managing the team.</a:t>
            </a:r>
          </a:p>
        </p:txBody>
      </p:sp>
      <p:sp>
        <p:nvSpPr>
          <p:cNvPr id="5" name="Text Placeholder 4">
            <a:extLst>
              <a:ext uri="{FF2B5EF4-FFF2-40B4-BE49-F238E27FC236}">
                <a16:creationId xmlns:a16="http://schemas.microsoft.com/office/drawing/2014/main" id="{58C1A877-582B-AFBD-F61A-6CF91B9C8E8D}"/>
              </a:ext>
            </a:extLst>
          </p:cNvPr>
          <p:cNvSpPr>
            <a:spLocks noGrp="1"/>
          </p:cNvSpPr>
          <p:nvPr>
            <p:ph type="body" sz="quarter" idx="3"/>
          </p:nvPr>
        </p:nvSpPr>
        <p:spPr/>
        <p:txBody>
          <a:bodyPr/>
          <a:lstStyle/>
          <a:p>
            <a:pPr algn="ctr"/>
            <a:r>
              <a:rPr lang="en-IN" dirty="0"/>
              <a:t>Overall self comments on Dissertation</a:t>
            </a:r>
          </a:p>
        </p:txBody>
      </p:sp>
      <p:sp>
        <p:nvSpPr>
          <p:cNvPr id="6" name="Content Placeholder 5">
            <a:extLst>
              <a:ext uri="{FF2B5EF4-FFF2-40B4-BE49-F238E27FC236}">
                <a16:creationId xmlns:a16="http://schemas.microsoft.com/office/drawing/2014/main" id="{F5C77B51-5E77-C0CF-A1AC-D310D2F1CF19}"/>
              </a:ext>
            </a:extLst>
          </p:cNvPr>
          <p:cNvSpPr>
            <a:spLocks noGrp="1"/>
          </p:cNvSpPr>
          <p:nvPr>
            <p:ph sz="quarter" idx="4"/>
          </p:nvPr>
        </p:nvSpPr>
        <p:spPr/>
        <p:txBody>
          <a:bodyPr/>
          <a:lstStyle/>
          <a:p>
            <a:endParaRPr lang="en-IN" dirty="0"/>
          </a:p>
        </p:txBody>
      </p:sp>
      <p:sp>
        <p:nvSpPr>
          <p:cNvPr id="7" name="Slide Number Placeholder 6">
            <a:extLst>
              <a:ext uri="{FF2B5EF4-FFF2-40B4-BE49-F238E27FC236}">
                <a16:creationId xmlns:a16="http://schemas.microsoft.com/office/drawing/2014/main" id="{24929AB7-CA6F-0C11-C641-1E492E7E533C}"/>
              </a:ext>
            </a:extLst>
          </p:cNvPr>
          <p:cNvSpPr>
            <a:spLocks noGrp="1"/>
          </p:cNvSpPr>
          <p:nvPr>
            <p:ph type="sldNum" sz="quarter" idx="12"/>
          </p:nvPr>
        </p:nvSpPr>
        <p:spPr/>
        <p:txBody>
          <a:bodyPr/>
          <a:lstStyle/>
          <a:p>
            <a:fld id="{26AD20E6-394B-4DF0-96A5-9647FF39C943}" type="slidenum">
              <a:rPr lang="en-IN" smtClean="0"/>
              <a:t>16</a:t>
            </a:fld>
            <a:endParaRPr lang="en-IN"/>
          </a:p>
        </p:txBody>
      </p:sp>
      <p:sp>
        <p:nvSpPr>
          <p:cNvPr id="8" name="Footer Placeholder 7">
            <a:extLst>
              <a:ext uri="{FF2B5EF4-FFF2-40B4-BE49-F238E27FC236}">
                <a16:creationId xmlns:a16="http://schemas.microsoft.com/office/drawing/2014/main" id="{E345CE84-575B-CABF-71BF-1327C578392E}"/>
              </a:ext>
            </a:extLst>
          </p:cNvPr>
          <p:cNvSpPr>
            <a:spLocks noGrp="1"/>
          </p:cNvSpPr>
          <p:nvPr>
            <p:ph type="ftr" sz="quarter" idx="11"/>
          </p:nvPr>
        </p:nvSpPr>
        <p:spPr/>
        <p:txBody>
          <a:bodyPr/>
          <a:lstStyle/>
          <a:p>
            <a:r>
              <a:rPr lang="en-US"/>
              <a:t>You are not allowed to add slides to this presentation</a:t>
            </a:r>
            <a:endParaRPr lang="en-IN"/>
          </a:p>
        </p:txBody>
      </p:sp>
      <p:pic>
        <p:nvPicPr>
          <p:cNvPr id="9" name="Picture 8">
            <a:extLst>
              <a:ext uri="{FF2B5EF4-FFF2-40B4-BE49-F238E27FC236}">
                <a16:creationId xmlns:a16="http://schemas.microsoft.com/office/drawing/2014/main" id="{E103A6DE-6241-B758-5FA2-2B271CB3CC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Tree>
    <p:extLst>
      <p:ext uri="{BB962C8B-B14F-4D97-AF65-F5344CB8AC3E}">
        <p14:creationId xmlns:p14="http://schemas.microsoft.com/office/powerpoint/2010/main" val="4782971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1393A-C23C-A11B-B552-8F3AB06E5AFD}"/>
              </a:ext>
            </a:extLst>
          </p:cNvPr>
          <p:cNvSpPr>
            <a:spLocks noGrp="1"/>
          </p:cNvSpPr>
          <p:nvPr>
            <p:ph type="title"/>
          </p:nvPr>
        </p:nvSpPr>
        <p:spPr/>
        <p:txBody>
          <a:bodyPr/>
          <a:lstStyle/>
          <a:p>
            <a:pPr algn="ctr"/>
            <a:r>
              <a:rPr lang="en-IN" b="1" dirty="0"/>
              <a:t>Pictorial Journey </a:t>
            </a:r>
          </a:p>
        </p:txBody>
      </p:sp>
      <p:sp>
        <p:nvSpPr>
          <p:cNvPr id="3" name="Content Placeholder 2">
            <a:extLst>
              <a:ext uri="{FF2B5EF4-FFF2-40B4-BE49-F238E27FC236}">
                <a16:creationId xmlns:a16="http://schemas.microsoft.com/office/drawing/2014/main" id="{6477814C-6B56-911D-71A3-5D4712507305}"/>
              </a:ext>
            </a:extLst>
          </p:cNvPr>
          <p:cNvSpPr>
            <a:spLocks noGrp="1"/>
          </p:cNvSpPr>
          <p:nvPr>
            <p:ph idx="1"/>
          </p:nvPr>
        </p:nvSpPr>
        <p:spPr/>
        <p:txBody>
          <a:bodyPr/>
          <a:lstStyle/>
          <a:p>
            <a:endParaRPr lang="en-IN" dirty="0"/>
          </a:p>
        </p:txBody>
      </p:sp>
      <p:sp>
        <p:nvSpPr>
          <p:cNvPr id="4" name="Slide Number Placeholder 3">
            <a:extLst>
              <a:ext uri="{FF2B5EF4-FFF2-40B4-BE49-F238E27FC236}">
                <a16:creationId xmlns:a16="http://schemas.microsoft.com/office/drawing/2014/main" id="{AB27019A-DBE3-DD9F-379F-7EBC515DB707}"/>
              </a:ext>
            </a:extLst>
          </p:cNvPr>
          <p:cNvSpPr>
            <a:spLocks noGrp="1"/>
          </p:cNvSpPr>
          <p:nvPr>
            <p:ph type="sldNum" sz="quarter" idx="12"/>
          </p:nvPr>
        </p:nvSpPr>
        <p:spPr/>
        <p:txBody>
          <a:bodyPr/>
          <a:lstStyle/>
          <a:p>
            <a:fld id="{26AD20E6-394B-4DF0-96A5-9647FF39C943}" type="slidenum">
              <a:rPr lang="en-IN" smtClean="0"/>
              <a:t>17</a:t>
            </a:fld>
            <a:endParaRPr lang="en-IN"/>
          </a:p>
        </p:txBody>
      </p:sp>
      <p:sp>
        <p:nvSpPr>
          <p:cNvPr id="5" name="Footer Placeholder 4">
            <a:extLst>
              <a:ext uri="{FF2B5EF4-FFF2-40B4-BE49-F238E27FC236}">
                <a16:creationId xmlns:a16="http://schemas.microsoft.com/office/drawing/2014/main" id="{9B187AAF-6A0B-1393-C469-6E06803B7421}"/>
              </a:ext>
            </a:extLst>
          </p:cNvPr>
          <p:cNvSpPr>
            <a:spLocks noGrp="1"/>
          </p:cNvSpPr>
          <p:nvPr>
            <p:ph type="ftr" sz="quarter" idx="11"/>
          </p:nvPr>
        </p:nvSpPr>
        <p:spPr/>
        <p:txBody>
          <a:bodyPr/>
          <a:lstStyle/>
          <a:p>
            <a:r>
              <a:rPr lang="en-US"/>
              <a:t>You are not allowed to add slides to this presentation</a:t>
            </a:r>
            <a:endParaRPr lang="en-IN"/>
          </a:p>
        </p:txBody>
      </p:sp>
      <p:pic>
        <p:nvPicPr>
          <p:cNvPr id="7" name="Picture 6">
            <a:extLst>
              <a:ext uri="{FF2B5EF4-FFF2-40B4-BE49-F238E27FC236}">
                <a16:creationId xmlns:a16="http://schemas.microsoft.com/office/drawing/2014/main" id="{8BABB05F-7DE4-E56D-7949-0900AEA8FC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1870825"/>
            <a:ext cx="5156778" cy="4351337"/>
          </a:xfrm>
          <a:prstGeom prst="rect">
            <a:avLst/>
          </a:prstGeom>
        </p:spPr>
      </p:pic>
      <p:pic>
        <p:nvPicPr>
          <p:cNvPr id="9" name="Picture 8">
            <a:extLst>
              <a:ext uri="{FF2B5EF4-FFF2-40B4-BE49-F238E27FC236}">
                <a16:creationId xmlns:a16="http://schemas.microsoft.com/office/drawing/2014/main" id="{FC37AD56-F891-2E01-F5D7-7C819F5F07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825625"/>
            <a:ext cx="5036244" cy="4351338"/>
          </a:xfrm>
          <a:prstGeom prst="rect">
            <a:avLst/>
          </a:prstGeom>
        </p:spPr>
      </p:pic>
    </p:spTree>
    <p:extLst>
      <p:ext uri="{BB962C8B-B14F-4D97-AF65-F5344CB8AC3E}">
        <p14:creationId xmlns:p14="http://schemas.microsoft.com/office/powerpoint/2010/main" val="23339345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1393A-C23C-A11B-B552-8F3AB06E5AFD}"/>
              </a:ext>
            </a:extLst>
          </p:cNvPr>
          <p:cNvSpPr>
            <a:spLocks noGrp="1"/>
          </p:cNvSpPr>
          <p:nvPr>
            <p:ph type="title"/>
          </p:nvPr>
        </p:nvSpPr>
        <p:spPr/>
        <p:txBody>
          <a:bodyPr/>
          <a:lstStyle/>
          <a:p>
            <a:pPr algn="ctr"/>
            <a:r>
              <a:rPr lang="en-IN" b="1" dirty="0"/>
              <a:t>Pictorial Journey</a:t>
            </a:r>
          </a:p>
        </p:txBody>
      </p:sp>
      <p:pic>
        <p:nvPicPr>
          <p:cNvPr id="7" name="Content Placeholder 6">
            <a:extLst>
              <a:ext uri="{FF2B5EF4-FFF2-40B4-BE49-F238E27FC236}">
                <a16:creationId xmlns:a16="http://schemas.microsoft.com/office/drawing/2014/main" id="{2D47C2E9-F5E3-0DFE-3BCF-00EF96432CB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28898" y="1690688"/>
            <a:ext cx="4324003" cy="4351338"/>
          </a:xfrm>
        </p:spPr>
      </p:pic>
      <p:sp>
        <p:nvSpPr>
          <p:cNvPr id="4" name="Slide Number Placeholder 3">
            <a:extLst>
              <a:ext uri="{FF2B5EF4-FFF2-40B4-BE49-F238E27FC236}">
                <a16:creationId xmlns:a16="http://schemas.microsoft.com/office/drawing/2014/main" id="{F7512292-B42A-7AC1-7086-3818B43D08E8}"/>
              </a:ext>
            </a:extLst>
          </p:cNvPr>
          <p:cNvSpPr>
            <a:spLocks noGrp="1"/>
          </p:cNvSpPr>
          <p:nvPr>
            <p:ph type="sldNum" sz="quarter" idx="12"/>
          </p:nvPr>
        </p:nvSpPr>
        <p:spPr/>
        <p:txBody>
          <a:bodyPr/>
          <a:lstStyle/>
          <a:p>
            <a:fld id="{26AD20E6-394B-4DF0-96A5-9647FF39C943}" type="slidenum">
              <a:rPr lang="en-IN" smtClean="0"/>
              <a:t>18</a:t>
            </a:fld>
            <a:endParaRPr lang="en-IN"/>
          </a:p>
        </p:txBody>
      </p:sp>
      <p:sp>
        <p:nvSpPr>
          <p:cNvPr id="5" name="Footer Placeholder 4">
            <a:extLst>
              <a:ext uri="{FF2B5EF4-FFF2-40B4-BE49-F238E27FC236}">
                <a16:creationId xmlns:a16="http://schemas.microsoft.com/office/drawing/2014/main" id="{68ABA5A0-C039-E6BF-8014-4934B4E407B2}"/>
              </a:ext>
            </a:extLst>
          </p:cNvPr>
          <p:cNvSpPr>
            <a:spLocks noGrp="1"/>
          </p:cNvSpPr>
          <p:nvPr>
            <p:ph type="ftr" sz="quarter" idx="11"/>
          </p:nvPr>
        </p:nvSpPr>
        <p:spPr/>
        <p:txBody>
          <a:bodyPr/>
          <a:lstStyle/>
          <a:p>
            <a:r>
              <a:rPr lang="en-US"/>
              <a:t>You are not allowed to add slides to this presentation</a:t>
            </a:r>
            <a:endParaRPr lang="en-IN"/>
          </a:p>
        </p:txBody>
      </p:sp>
      <p:pic>
        <p:nvPicPr>
          <p:cNvPr id="9" name="Picture 8">
            <a:extLst>
              <a:ext uri="{FF2B5EF4-FFF2-40B4-BE49-F238E27FC236}">
                <a16:creationId xmlns:a16="http://schemas.microsoft.com/office/drawing/2014/main" id="{7CD815C0-D46C-9E30-C79F-8E7800E193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6998" y="1748877"/>
            <a:ext cx="5227204" cy="4128221"/>
          </a:xfrm>
          <a:prstGeom prst="rect">
            <a:avLst/>
          </a:prstGeom>
        </p:spPr>
      </p:pic>
    </p:spTree>
    <p:extLst>
      <p:ext uri="{BB962C8B-B14F-4D97-AF65-F5344CB8AC3E}">
        <p14:creationId xmlns:p14="http://schemas.microsoft.com/office/powerpoint/2010/main" val="41122842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7B543-DD16-00A8-C1EC-FE337C972327}"/>
              </a:ext>
            </a:extLst>
          </p:cNvPr>
          <p:cNvSpPr>
            <a:spLocks noGrp="1"/>
          </p:cNvSpPr>
          <p:nvPr>
            <p:ph type="title"/>
          </p:nvPr>
        </p:nvSpPr>
        <p:spPr/>
        <p:txBody>
          <a:bodyPr/>
          <a:lstStyle/>
          <a:p>
            <a:pPr algn="ctr"/>
            <a:r>
              <a:rPr lang="en-IN" b="1" dirty="0"/>
              <a:t>Screenshot of Approval</a:t>
            </a:r>
          </a:p>
        </p:txBody>
      </p:sp>
      <p:sp>
        <p:nvSpPr>
          <p:cNvPr id="3" name="Content Placeholder 2">
            <a:extLst>
              <a:ext uri="{FF2B5EF4-FFF2-40B4-BE49-F238E27FC236}">
                <a16:creationId xmlns:a16="http://schemas.microsoft.com/office/drawing/2014/main" id="{5728E9E7-6A48-E082-DDDB-308B7E2BF072}"/>
              </a:ext>
            </a:extLst>
          </p:cNvPr>
          <p:cNvSpPr>
            <a:spLocks noGrp="1"/>
          </p:cNvSpPr>
          <p:nvPr>
            <p:ph idx="1"/>
          </p:nvPr>
        </p:nvSpPr>
        <p:spPr/>
        <p:txBody>
          <a:bodyPr/>
          <a:lstStyle/>
          <a:p>
            <a:endParaRPr lang="en-IN"/>
          </a:p>
        </p:txBody>
      </p:sp>
      <p:sp>
        <p:nvSpPr>
          <p:cNvPr id="4" name="Footer Placeholder 3">
            <a:extLst>
              <a:ext uri="{FF2B5EF4-FFF2-40B4-BE49-F238E27FC236}">
                <a16:creationId xmlns:a16="http://schemas.microsoft.com/office/drawing/2014/main" id="{0A4C53A3-3523-7375-B7CF-8CD9449B1926}"/>
              </a:ext>
            </a:extLst>
          </p:cNvPr>
          <p:cNvSpPr>
            <a:spLocks noGrp="1"/>
          </p:cNvSpPr>
          <p:nvPr>
            <p:ph type="ftr" sz="quarter" idx="11"/>
          </p:nvPr>
        </p:nvSpPr>
        <p:spPr/>
        <p:txBody>
          <a:bodyPr/>
          <a:lstStyle/>
          <a:p>
            <a:r>
              <a:rPr lang="en-US"/>
              <a:t>You are not allowed to add slides to this presentation</a:t>
            </a:r>
            <a:endParaRPr lang="en-IN"/>
          </a:p>
        </p:txBody>
      </p:sp>
      <p:sp>
        <p:nvSpPr>
          <p:cNvPr id="5" name="Slide Number Placeholder 4">
            <a:extLst>
              <a:ext uri="{FF2B5EF4-FFF2-40B4-BE49-F238E27FC236}">
                <a16:creationId xmlns:a16="http://schemas.microsoft.com/office/drawing/2014/main" id="{56EDD3CD-7AAF-DDBA-4AB5-4451EC072935}"/>
              </a:ext>
            </a:extLst>
          </p:cNvPr>
          <p:cNvSpPr>
            <a:spLocks noGrp="1"/>
          </p:cNvSpPr>
          <p:nvPr>
            <p:ph type="sldNum" sz="quarter" idx="12"/>
          </p:nvPr>
        </p:nvSpPr>
        <p:spPr/>
        <p:txBody>
          <a:bodyPr/>
          <a:lstStyle/>
          <a:p>
            <a:fld id="{26AD20E6-394B-4DF0-96A5-9647FF39C943}" type="slidenum">
              <a:rPr lang="en-IN" smtClean="0"/>
              <a:t>2</a:t>
            </a:fld>
            <a:endParaRPr lang="en-IN"/>
          </a:p>
        </p:txBody>
      </p:sp>
    </p:spTree>
    <p:extLst>
      <p:ext uri="{BB962C8B-B14F-4D97-AF65-F5344CB8AC3E}">
        <p14:creationId xmlns:p14="http://schemas.microsoft.com/office/powerpoint/2010/main" val="1061890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72094-D36A-007C-818C-6DC4FC39F74F}"/>
              </a:ext>
            </a:extLst>
          </p:cNvPr>
          <p:cNvSpPr>
            <a:spLocks noGrp="1"/>
          </p:cNvSpPr>
          <p:nvPr>
            <p:ph type="title"/>
          </p:nvPr>
        </p:nvSpPr>
        <p:spPr/>
        <p:txBody>
          <a:bodyPr/>
          <a:lstStyle/>
          <a:p>
            <a:pPr algn="ctr"/>
            <a:r>
              <a:rPr lang="en-IN" b="1" dirty="0"/>
              <a:t>Introduction </a:t>
            </a:r>
          </a:p>
        </p:txBody>
      </p:sp>
      <p:sp>
        <p:nvSpPr>
          <p:cNvPr id="3" name="Content Placeholder 2">
            <a:extLst>
              <a:ext uri="{FF2B5EF4-FFF2-40B4-BE49-F238E27FC236}">
                <a16:creationId xmlns:a16="http://schemas.microsoft.com/office/drawing/2014/main" id="{2DB44169-B653-8FCC-211C-27ABE8FE014A}"/>
              </a:ext>
            </a:extLst>
          </p:cNvPr>
          <p:cNvSpPr>
            <a:spLocks noGrp="1"/>
          </p:cNvSpPr>
          <p:nvPr>
            <p:ph idx="1"/>
          </p:nvPr>
        </p:nvSpPr>
        <p:spPr/>
        <p:txBody>
          <a:bodyPr>
            <a:normAutofit/>
          </a:bodyPr>
          <a:lstStyle/>
          <a:p>
            <a:pPr fontAlgn="ctr">
              <a:lnSpc>
                <a:spcPts val="3150"/>
              </a:lnSpc>
              <a:spcBef>
                <a:spcPts val="1000"/>
              </a:spcBef>
              <a:spcAft>
                <a:spcPts val="375"/>
              </a:spcAft>
            </a:pPr>
            <a:r>
              <a:rPr lang="en-US" sz="2000" b="1" dirty="0">
                <a:solidFill>
                  <a:srgbClr val="4F81BD"/>
                </a:solidFill>
                <a:effectLst/>
                <a:latin typeface="Calisto MT" panose="02040603050505030304" pitchFamily="18" charset="0"/>
                <a:ea typeface="Times New Roman" panose="02020603050405020304" pitchFamily="18" charset="0"/>
                <a:cs typeface="Arial" panose="020B0604020202020204" pitchFamily="34" charset="0"/>
              </a:rPr>
              <a:t>A solution for Semi-urban &amp; Rural Healthcare</a:t>
            </a:r>
            <a:endParaRPr lang="en-IN" sz="2000" b="1" dirty="0">
              <a:solidFill>
                <a:srgbClr val="4F81BD"/>
              </a:solidFill>
              <a:effectLst/>
              <a:latin typeface="Cambria" panose="02040503050406030204" pitchFamily="18" charset="0"/>
              <a:ea typeface="Times New Roman" panose="02020603050405020304" pitchFamily="18" charset="0"/>
              <a:cs typeface="Times New Roman" panose="02020603050405020304" pitchFamily="18" charset="0"/>
            </a:endParaRPr>
          </a:p>
          <a:p>
            <a:pPr fontAlgn="t">
              <a:lnSpc>
                <a:spcPts val="1875"/>
              </a:lnSpc>
              <a:spcAft>
                <a:spcPts val="1125"/>
              </a:spcAft>
            </a:pPr>
            <a:r>
              <a:rPr lang="en-US" sz="2000" dirty="0">
                <a:effectLst/>
                <a:latin typeface="Calisto MT" panose="02040603050505030304" pitchFamily="18" charset="0"/>
                <a:ea typeface="Times New Roman" panose="02020603050405020304" pitchFamily="18" charset="0"/>
              </a:rPr>
              <a:t>Through its tele-consultation app initiative, My Family First has a panel of highly experienced doctors from diverse </a:t>
            </a:r>
            <a:r>
              <a:rPr lang="en-US" sz="2000" dirty="0" err="1">
                <a:effectLst/>
                <a:latin typeface="Calisto MT" panose="02040603050505030304" pitchFamily="18" charset="0"/>
                <a:ea typeface="Times New Roman" panose="02020603050405020304" pitchFamily="18" charset="0"/>
              </a:rPr>
              <a:t>specialities</a:t>
            </a:r>
            <a:r>
              <a:rPr lang="en-US" sz="2000" dirty="0">
                <a:effectLst/>
                <a:latin typeface="Calisto MT" panose="02040603050505030304" pitchFamily="18" charset="0"/>
                <a:ea typeface="Times New Roman" panose="02020603050405020304" pitchFamily="18" charset="0"/>
              </a:rPr>
              <a:t>, high end diagnostic </a:t>
            </a:r>
            <a:r>
              <a:rPr lang="en-US" sz="2000" dirty="0" err="1">
                <a:effectLst/>
                <a:latin typeface="Calisto MT" panose="02040603050505030304" pitchFamily="18" charset="0"/>
                <a:ea typeface="Times New Roman" panose="02020603050405020304" pitchFamily="18" charset="0"/>
              </a:rPr>
              <a:t>centres</a:t>
            </a:r>
            <a:r>
              <a:rPr lang="en-US" sz="2000" dirty="0">
                <a:effectLst/>
                <a:latin typeface="Calisto MT" panose="02040603050505030304" pitchFamily="18" charset="0"/>
                <a:ea typeface="Times New Roman" panose="02020603050405020304" pitchFamily="18" charset="0"/>
              </a:rPr>
              <a:t>, pharmacists and other healthcare service providers.</a:t>
            </a:r>
            <a:endParaRPr lang="en-IN" sz="1800" dirty="0">
              <a:effectLst/>
              <a:latin typeface="Times New Roman" panose="02020603050405020304" pitchFamily="18" charset="0"/>
              <a:ea typeface="Times New Roman" panose="02020603050405020304" pitchFamily="18" charset="0"/>
            </a:endParaRPr>
          </a:p>
          <a:p>
            <a:pPr fontAlgn="t">
              <a:lnSpc>
                <a:spcPts val="1875"/>
              </a:lnSpc>
              <a:spcAft>
                <a:spcPts val="1125"/>
              </a:spcAft>
            </a:pPr>
            <a:r>
              <a:rPr lang="en-US" sz="2000" dirty="0">
                <a:effectLst/>
                <a:latin typeface="Calisto MT" panose="02040603050505030304" pitchFamily="18" charset="0"/>
                <a:ea typeface="Times New Roman" panose="02020603050405020304" pitchFamily="18" charset="0"/>
              </a:rPr>
              <a:t>My Family First now intends to use this built up and continuously building pool of resources to provide high quality healthcare services to Tier-3 / 4 and Rural India through its </a:t>
            </a:r>
            <a:r>
              <a:rPr lang="en-US" sz="2000" b="1" dirty="0">
                <a:effectLst/>
                <a:latin typeface="Calisto MT" panose="02040603050505030304" pitchFamily="18" charset="0"/>
                <a:ea typeface="Times New Roman" panose="02020603050405020304" pitchFamily="18" charset="0"/>
              </a:rPr>
              <a:t>DESH Clinics</a:t>
            </a:r>
            <a:r>
              <a:rPr lang="en-US" sz="2000" dirty="0">
                <a:effectLst/>
                <a:latin typeface="Calisto MT" panose="02040603050505030304" pitchFamily="18" charset="0"/>
                <a:ea typeface="Times New Roman" panose="02020603050405020304" pitchFamily="18" charset="0"/>
              </a:rPr>
              <a:t> (Digitally Enabled Smart Health Clinics) with deployment of emerging technologies including IoT based PoC devices.</a:t>
            </a:r>
            <a:endParaRPr lang="en-IN" sz="1800" dirty="0">
              <a:effectLst/>
              <a:latin typeface="Times New Roman" panose="02020603050405020304" pitchFamily="18" charset="0"/>
              <a:ea typeface="Times New Roman" panose="02020603050405020304" pitchFamily="18" charset="0"/>
            </a:endParaRPr>
          </a:p>
          <a:p>
            <a:r>
              <a:rPr lang="en-US" sz="2000" dirty="0">
                <a:effectLst/>
                <a:latin typeface="Calisto MT" panose="02040603050505030304" pitchFamily="18" charset="0"/>
                <a:ea typeface="Calibri" panose="020F0502020204030204" pitchFamily="34" charset="0"/>
                <a:cs typeface="Times New Roman" panose="02020603050405020304" pitchFamily="18" charset="0"/>
              </a:rPr>
              <a:t>Promoting, Developing &amp; Engaging Technology Based Healthcare – to strengthen the patient-physician connection, reduce rates of complications of disease and lower the cost of quality healthcare</a:t>
            </a:r>
            <a:endParaRPr lang="en-IN" sz="2000" dirty="0"/>
          </a:p>
          <a:p>
            <a:endParaRPr lang="en-IN" sz="2000" dirty="0"/>
          </a:p>
        </p:txBody>
      </p:sp>
      <p:sp>
        <p:nvSpPr>
          <p:cNvPr id="4" name="Slide Number Placeholder 3">
            <a:extLst>
              <a:ext uri="{FF2B5EF4-FFF2-40B4-BE49-F238E27FC236}">
                <a16:creationId xmlns:a16="http://schemas.microsoft.com/office/drawing/2014/main" id="{98B9F59A-EE54-15E1-6F90-F1AB79C0DCE7}"/>
              </a:ext>
            </a:extLst>
          </p:cNvPr>
          <p:cNvSpPr>
            <a:spLocks noGrp="1"/>
          </p:cNvSpPr>
          <p:nvPr>
            <p:ph type="sldNum" sz="quarter" idx="12"/>
          </p:nvPr>
        </p:nvSpPr>
        <p:spPr/>
        <p:txBody>
          <a:bodyPr/>
          <a:lstStyle/>
          <a:p>
            <a:fld id="{26AD20E6-394B-4DF0-96A5-9647FF39C943}" type="slidenum">
              <a:rPr lang="en-IN" smtClean="0"/>
              <a:t>3</a:t>
            </a:fld>
            <a:endParaRPr lang="en-IN"/>
          </a:p>
        </p:txBody>
      </p:sp>
      <p:sp>
        <p:nvSpPr>
          <p:cNvPr id="5" name="Footer Placeholder 4">
            <a:extLst>
              <a:ext uri="{FF2B5EF4-FFF2-40B4-BE49-F238E27FC236}">
                <a16:creationId xmlns:a16="http://schemas.microsoft.com/office/drawing/2014/main" id="{F264D377-7310-FC9A-E728-3B686E1BEA5E}"/>
              </a:ext>
            </a:extLst>
          </p:cNvPr>
          <p:cNvSpPr>
            <a:spLocks noGrp="1"/>
          </p:cNvSpPr>
          <p:nvPr>
            <p:ph type="ftr" sz="quarter" idx="11"/>
          </p:nvPr>
        </p:nvSpPr>
        <p:spPr/>
        <p:txBody>
          <a:bodyPr/>
          <a:lstStyle/>
          <a:p>
            <a:r>
              <a:rPr lang="en-US"/>
              <a:t>You are not allowed to add slides to this presentation</a:t>
            </a:r>
            <a:endParaRPr lang="en-IN"/>
          </a:p>
        </p:txBody>
      </p:sp>
      <p:pic>
        <p:nvPicPr>
          <p:cNvPr id="6" name="Picture 5">
            <a:extLst>
              <a:ext uri="{FF2B5EF4-FFF2-40B4-BE49-F238E27FC236}">
                <a16:creationId xmlns:a16="http://schemas.microsoft.com/office/drawing/2014/main" id="{623EA6A3-2D9E-C718-EBF4-5B7AFD95B0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Tree>
    <p:extLst>
      <p:ext uri="{BB962C8B-B14F-4D97-AF65-F5344CB8AC3E}">
        <p14:creationId xmlns:p14="http://schemas.microsoft.com/office/powerpoint/2010/main" val="23390616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51033-92AE-7D44-CA2A-465B196100C4}"/>
              </a:ext>
            </a:extLst>
          </p:cNvPr>
          <p:cNvSpPr>
            <a:spLocks noGrp="1"/>
          </p:cNvSpPr>
          <p:nvPr>
            <p:ph type="title"/>
          </p:nvPr>
        </p:nvSpPr>
        <p:spPr/>
        <p:txBody>
          <a:bodyPr/>
          <a:lstStyle/>
          <a:p>
            <a:pPr algn="ctr"/>
            <a:r>
              <a:rPr lang="en-IN" b="1" dirty="0"/>
              <a:t>Introduction </a:t>
            </a:r>
          </a:p>
        </p:txBody>
      </p:sp>
      <p:sp>
        <p:nvSpPr>
          <p:cNvPr id="3" name="Content Placeholder 2">
            <a:extLst>
              <a:ext uri="{FF2B5EF4-FFF2-40B4-BE49-F238E27FC236}">
                <a16:creationId xmlns:a16="http://schemas.microsoft.com/office/drawing/2014/main" id="{382ADE59-DDEA-2629-5CE5-2986EE84561F}"/>
              </a:ext>
            </a:extLst>
          </p:cNvPr>
          <p:cNvSpPr>
            <a:spLocks noGrp="1"/>
          </p:cNvSpPr>
          <p:nvPr>
            <p:ph idx="1"/>
          </p:nvPr>
        </p:nvSpPr>
        <p:spPr/>
        <p:txBody>
          <a:bodyPr/>
          <a:lstStyle/>
          <a:p>
            <a:pPr>
              <a:lnSpc>
                <a:spcPct val="115000"/>
              </a:lnSpc>
              <a:spcAft>
                <a:spcPts val="1000"/>
              </a:spcAft>
            </a:pPr>
            <a:r>
              <a:rPr lang="en-US" sz="1800" b="1" u="sng" dirty="0">
                <a:effectLst/>
                <a:latin typeface="Calisto MT" panose="02040603050505030304" pitchFamily="18" charset="0"/>
                <a:ea typeface="Calibri" panose="020F0502020204030204" pitchFamily="34" charset="0"/>
                <a:cs typeface="Times New Roman" panose="02020603050405020304" pitchFamily="18" charset="0"/>
              </a:rPr>
              <a:t>DESH Clinic- A Solution</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IN" sz="1800" dirty="0">
                <a:effectLst/>
                <a:latin typeface="Calisto MT" panose="02040603050505030304" pitchFamily="18" charset="0"/>
                <a:ea typeface="Calibri" panose="020F0502020204030204" pitchFamily="34" charset="0"/>
                <a:cs typeface="Times New Roman" panose="02020603050405020304" pitchFamily="18" charset="0"/>
              </a:rPr>
              <a:t>Through its tele-consultation app initiative, My Family First has a panel of highly experienced doctors from diverse specialities, high end diagnostic centres, pharmacists and other healthcare service providers.</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IN" sz="1800" dirty="0">
                <a:effectLst/>
                <a:latin typeface="Calisto MT" panose="02040603050505030304" pitchFamily="18" charset="0"/>
                <a:ea typeface="Calibri" panose="020F0502020204030204" pitchFamily="34" charset="0"/>
                <a:cs typeface="Times New Roman" panose="02020603050405020304" pitchFamily="18" charset="0"/>
              </a:rPr>
              <a:t>My Family First now intends to use this built up and continuously building pool of resources to provide high quality healthcare services to Tier-3 / 4 and Rural India thru its </a:t>
            </a:r>
            <a:r>
              <a:rPr lang="en-IN" sz="1800" b="1" dirty="0">
                <a:effectLst/>
                <a:latin typeface="Calisto MT" panose="02040603050505030304" pitchFamily="18" charset="0"/>
                <a:ea typeface="Calibri" panose="020F0502020204030204" pitchFamily="34" charset="0"/>
                <a:cs typeface="Times New Roman" panose="02020603050405020304" pitchFamily="18" charset="0"/>
              </a:rPr>
              <a:t>DESH Clinics</a:t>
            </a:r>
            <a:r>
              <a:rPr lang="en-IN" sz="1800" dirty="0">
                <a:effectLst/>
                <a:latin typeface="Calisto MT" panose="02040603050505030304" pitchFamily="18" charset="0"/>
                <a:ea typeface="Calibri" panose="020F0502020204030204" pitchFamily="34" charset="0"/>
                <a:cs typeface="Times New Roman" panose="02020603050405020304" pitchFamily="18" charset="0"/>
              </a:rPr>
              <a:t> (Digitally Enabled Smart Health Clinics) with deployment of emerging technologies including IoT based PoC devices.</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IN" dirty="0"/>
          </a:p>
        </p:txBody>
      </p:sp>
      <p:sp>
        <p:nvSpPr>
          <p:cNvPr id="4" name="Slide Number Placeholder 3">
            <a:extLst>
              <a:ext uri="{FF2B5EF4-FFF2-40B4-BE49-F238E27FC236}">
                <a16:creationId xmlns:a16="http://schemas.microsoft.com/office/drawing/2014/main" id="{CE1DBDCD-BFFD-B18E-0A9A-B5A0A5A5AF5C}"/>
              </a:ext>
            </a:extLst>
          </p:cNvPr>
          <p:cNvSpPr>
            <a:spLocks noGrp="1"/>
          </p:cNvSpPr>
          <p:nvPr>
            <p:ph type="sldNum" sz="quarter" idx="12"/>
          </p:nvPr>
        </p:nvSpPr>
        <p:spPr/>
        <p:txBody>
          <a:bodyPr/>
          <a:lstStyle/>
          <a:p>
            <a:fld id="{26AD20E6-394B-4DF0-96A5-9647FF39C943}" type="slidenum">
              <a:rPr lang="en-IN" smtClean="0"/>
              <a:t>4</a:t>
            </a:fld>
            <a:endParaRPr lang="en-IN"/>
          </a:p>
        </p:txBody>
      </p:sp>
      <p:sp>
        <p:nvSpPr>
          <p:cNvPr id="5" name="Footer Placeholder 4">
            <a:extLst>
              <a:ext uri="{FF2B5EF4-FFF2-40B4-BE49-F238E27FC236}">
                <a16:creationId xmlns:a16="http://schemas.microsoft.com/office/drawing/2014/main" id="{52F928C2-B1A0-B0B5-6B55-B107C607F64A}"/>
              </a:ext>
            </a:extLst>
          </p:cNvPr>
          <p:cNvSpPr>
            <a:spLocks noGrp="1"/>
          </p:cNvSpPr>
          <p:nvPr>
            <p:ph type="ftr" sz="quarter" idx="11"/>
          </p:nvPr>
        </p:nvSpPr>
        <p:spPr/>
        <p:txBody>
          <a:bodyPr/>
          <a:lstStyle/>
          <a:p>
            <a:r>
              <a:rPr lang="en-US"/>
              <a:t>You are not allowed to add slides to this presentation</a:t>
            </a:r>
            <a:endParaRPr lang="en-IN"/>
          </a:p>
        </p:txBody>
      </p:sp>
      <p:pic>
        <p:nvPicPr>
          <p:cNvPr id="6" name="Picture 5">
            <a:extLst>
              <a:ext uri="{FF2B5EF4-FFF2-40B4-BE49-F238E27FC236}">
                <a16:creationId xmlns:a16="http://schemas.microsoft.com/office/drawing/2014/main" id="{007830A4-8A9B-0EBD-A18C-FE6C0AF23F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Tree>
    <p:extLst>
      <p:ext uri="{BB962C8B-B14F-4D97-AF65-F5344CB8AC3E}">
        <p14:creationId xmlns:p14="http://schemas.microsoft.com/office/powerpoint/2010/main" val="41561507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904D3-A247-E528-2115-156C18874265}"/>
              </a:ext>
            </a:extLst>
          </p:cNvPr>
          <p:cNvSpPr>
            <a:spLocks noGrp="1"/>
          </p:cNvSpPr>
          <p:nvPr>
            <p:ph type="title"/>
          </p:nvPr>
        </p:nvSpPr>
        <p:spPr/>
        <p:txBody>
          <a:bodyPr/>
          <a:lstStyle/>
          <a:p>
            <a:pPr algn="ctr"/>
            <a:r>
              <a:rPr lang="en-IN" b="1" dirty="0"/>
              <a:t>Objectives of Your Study</a:t>
            </a:r>
          </a:p>
        </p:txBody>
      </p:sp>
      <p:sp>
        <p:nvSpPr>
          <p:cNvPr id="3" name="Content Placeholder 2">
            <a:extLst>
              <a:ext uri="{FF2B5EF4-FFF2-40B4-BE49-F238E27FC236}">
                <a16:creationId xmlns:a16="http://schemas.microsoft.com/office/drawing/2014/main" id="{8C6D7DE2-7518-3B77-F975-509EE81FC92A}"/>
              </a:ext>
            </a:extLst>
          </p:cNvPr>
          <p:cNvSpPr>
            <a:spLocks noGrp="1"/>
          </p:cNvSpPr>
          <p:nvPr>
            <p:ph idx="1"/>
          </p:nvPr>
        </p:nvSpPr>
        <p:spPr/>
        <p:txBody>
          <a:bodyPr/>
          <a:lstStyle/>
          <a:p>
            <a:pPr marL="342900" lvl="0" indent="-342900">
              <a:lnSpc>
                <a:spcPct val="107000"/>
              </a:lnSpc>
              <a:spcAft>
                <a:spcPts val="800"/>
              </a:spcAft>
              <a:buFont typeface="Symbol" panose="05050102010706020507" pitchFamily="18" charset="2"/>
              <a:buChar char=""/>
            </a:pPr>
            <a:r>
              <a:rPr lang="en-US" sz="1800" dirty="0">
                <a:effectLst/>
                <a:latin typeface="Calisto MT" panose="02040603050505030304" pitchFamily="18" charset="0"/>
                <a:ea typeface="Calibri" panose="020F0502020204030204" pitchFamily="34" charset="0"/>
                <a:cs typeface="Times New Roman" panose="02020603050405020304" pitchFamily="18" charset="0"/>
              </a:rPr>
              <a:t>To find out the reasons why rural population is unable to accept the telemedicine.</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US" sz="1800" dirty="0">
                <a:effectLst/>
                <a:latin typeface="Calisto MT" panose="02040603050505030304" pitchFamily="18" charset="0"/>
                <a:ea typeface="Calibri" panose="020F0502020204030204" pitchFamily="34" charset="0"/>
                <a:cs typeface="Times New Roman" panose="02020603050405020304" pitchFamily="18" charset="0"/>
              </a:rPr>
              <a:t>To find suitable ways to implement the telemedicine in rural population of India.</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US" sz="1800" dirty="0">
                <a:effectLst/>
                <a:latin typeface="Calisto MT" panose="02040603050505030304" pitchFamily="18" charset="0"/>
                <a:ea typeface="Calibri" panose="020F0502020204030204" pitchFamily="34" charset="0"/>
                <a:cs typeface="Times New Roman" panose="02020603050405020304" pitchFamily="18" charset="0"/>
              </a:rPr>
              <a:t>Highlight Rural Telehealth requirements in India</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US" sz="1800" dirty="0">
                <a:effectLst/>
                <a:latin typeface="Calisto MT" panose="02040603050505030304" pitchFamily="18" charset="0"/>
                <a:ea typeface="Calibri" panose="020F0502020204030204" pitchFamily="34" charset="0"/>
                <a:cs typeface="Times New Roman" panose="02020603050405020304" pitchFamily="18" charset="0"/>
              </a:rPr>
              <a:t>To explore the digital telehealth solutions for rural India.</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p>
            <a:endParaRPr lang="en-IN"/>
          </a:p>
        </p:txBody>
      </p:sp>
      <p:sp>
        <p:nvSpPr>
          <p:cNvPr id="4" name="Slide Number Placeholder 3">
            <a:extLst>
              <a:ext uri="{FF2B5EF4-FFF2-40B4-BE49-F238E27FC236}">
                <a16:creationId xmlns:a16="http://schemas.microsoft.com/office/drawing/2014/main" id="{196429B0-60CE-36A6-DD5A-4112E4534701}"/>
              </a:ext>
            </a:extLst>
          </p:cNvPr>
          <p:cNvSpPr>
            <a:spLocks noGrp="1"/>
          </p:cNvSpPr>
          <p:nvPr>
            <p:ph type="sldNum" sz="quarter" idx="12"/>
          </p:nvPr>
        </p:nvSpPr>
        <p:spPr/>
        <p:txBody>
          <a:bodyPr/>
          <a:lstStyle/>
          <a:p>
            <a:fld id="{26AD20E6-394B-4DF0-96A5-9647FF39C943}" type="slidenum">
              <a:rPr lang="en-IN" smtClean="0"/>
              <a:t>5</a:t>
            </a:fld>
            <a:endParaRPr lang="en-IN"/>
          </a:p>
        </p:txBody>
      </p:sp>
      <p:sp>
        <p:nvSpPr>
          <p:cNvPr id="5" name="Footer Placeholder 4">
            <a:extLst>
              <a:ext uri="{FF2B5EF4-FFF2-40B4-BE49-F238E27FC236}">
                <a16:creationId xmlns:a16="http://schemas.microsoft.com/office/drawing/2014/main" id="{8844328F-626B-70E2-D0C5-F16A1E592868}"/>
              </a:ext>
            </a:extLst>
          </p:cNvPr>
          <p:cNvSpPr>
            <a:spLocks noGrp="1"/>
          </p:cNvSpPr>
          <p:nvPr>
            <p:ph type="ftr" sz="quarter" idx="11"/>
          </p:nvPr>
        </p:nvSpPr>
        <p:spPr/>
        <p:txBody>
          <a:bodyPr/>
          <a:lstStyle/>
          <a:p>
            <a:r>
              <a:rPr lang="en-US"/>
              <a:t>You are not allowed to add slides to this presentation</a:t>
            </a:r>
            <a:endParaRPr lang="en-IN"/>
          </a:p>
        </p:txBody>
      </p:sp>
      <p:pic>
        <p:nvPicPr>
          <p:cNvPr id="6" name="Picture 5">
            <a:extLst>
              <a:ext uri="{FF2B5EF4-FFF2-40B4-BE49-F238E27FC236}">
                <a16:creationId xmlns:a16="http://schemas.microsoft.com/office/drawing/2014/main" id="{59DE848F-23EA-DD10-7CA9-E5A35CA4CE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Tree>
    <p:extLst>
      <p:ext uri="{BB962C8B-B14F-4D97-AF65-F5344CB8AC3E}">
        <p14:creationId xmlns:p14="http://schemas.microsoft.com/office/powerpoint/2010/main" val="35446878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6DAF6-311E-0255-B1ED-7410C0285961}"/>
              </a:ext>
            </a:extLst>
          </p:cNvPr>
          <p:cNvSpPr>
            <a:spLocks noGrp="1"/>
          </p:cNvSpPr>
          <p:nvPr>
            <p:ph type="title"/>
          </p:nvPr>
        </p:nvSpPr>
        <p:spPr/>
        <p:txBody>
          <a:bodyPr/>
          <a:lstStyle/>
          <a:p>
            <a:pPr algn="ctr"/>
            <a:r>
              <a:rPr lang="en-IN" b="1" dirty="0"/>
              <a:t>Methodology </a:t>
            </a:r>
          </a:p>
        </p:txBody>
      </p:sp>
      <p:sp>
        <p:nvSpPr>
          <p:cNvPr id="3" name="Content Placeholder 2">
            <a:extLst>
              <a:ext uri="{FF2B5EF4-FFF2-40B4-BE49-F238E27FC236}">
                <a16:creationId xmlns:a16="http://schemas.microsoft.com/office/drawing/2014/main" id="{70665C76-273B-9A86-DBC1-54F437B85A44}"/>
              </a:ext>
            </a:extLst>
          </p:cNvPr>
          <p:cNvSpPr>
            <a:spLocks noGrp="1"/>
          </p:cNvSpPr>
          <p:nvPr>
            <p:ph idx="1"/>
          </p:nvPr>
        </p:nvSpPr>
        <p:spPr/>
        <p:txBody>
          <a:bodyPr/>
          <a:lstStyle/>
          <a:p>
            <a:pPr marL="0" indent="0">
              <a:buNone/>
            </a:pPr>
            <a:r>
              <a:rPr lang="en-US" dirty="0">
                <a:effectLst/>
                <a:latin typeface="Calisto MT" panose="02040603050505030304" pitchFamily="18" charset="0"/>
                <a:ea typeface="Calibri" panose="020F0502020204030204" pitchFamily="34" charset="0"/>
                <a:cs typeface="Times New Roman" panose="02020603050405020304" pitchFamily="18" charset="0"/>
              </a:rPr>
              <a:t>Till now there are 40 telemedicine clinics setup by DESH Clinics in states of Madhya Pradesh , Bihar, Uttar Pradesh And Jharkhand. A video conference survey was done with these 40 clinic owners individually in which they were asked about the challenges they are facing to implement the telemedicine infrastructure and the reasons of unacceptability in their areas.</a:t>
            </a:r>
            <a:endParaRPr lang="en-IN"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IN" sz="4000" dirty="0"/>
          </a:p>
          <a:p>
            <a:endParaRPr lang="en-IN" dirty="0"/>
          </a:p>
        </p:txBody>
      </p:sp>
      <p:sp>
        <p:nvSpPr>
          <p:cNvPr id="4" name="Slide Number Placeholder 3">
            <a:extLst>
              <a:ext uri="{FF2B5EF4-FFF2-40B4-BE49-F238E27FC236}">
                <a16:creationId xmlns:a16="http://schemas.microsoft.com/office/drawing/2014/main" id="{6E049770-9203-2BD7-A999-EDFBD11B0D06}"/>
              </a:ext>
            </a:extLst>
          </p:cNvPr>
          <p:cNvSpPr>
            <a:spLocks noGrp="1"/>
          </p:cNvSpPr>
          <p:nvPr>
            <p:ph type="sldNum" sz="quarter" idx="12"/>
          </p:nvPr>
        </p:nvSpPr>
        <p:spPr/>
        <p:txBody>
          <a:bodyPr/>
          <a:lstStyle/>
          <a:p>
            <a:fld id="{26AD20E6-394B-4DF0-96A5-9647FF39C943}" type="slidenum">
              <a:rPr lang="en-IN" smtClean="0"/>
              <a:t>6</a:t>
            </a:fld>
            <a:endParaRPr lang="en-IN"/>
          </a:p>
        </p:txBody>
      </p:sp>
      <p:sp>
        <p:nvSpPr>
          <p:cNvPr id="5" name="Footer Placeholder 4">
            <a:extLst>
              <a:ext uri="{FF2B5EF4-FFF2-40B4-BE49-F238E27FC236}">
                <a16:creationId xmlns:a16="http://schemas.microsoft.com/office/drawing/2014/main" id="{13826005-CE28-7D60-D38A-A20359BF8D20}"/>
              </a:ext>
            </a:extLst>
          </p:cNvPr>
          <p:cNvSpPr>
            <a:spLocks noGrp="1"/>
          </p:cNvSpPr>
          <p:nvPr>
            <p:ph type="ftr" sz="quarter" idx="11"/>
          </p:nvPr>
        </p:nvSpPr>
        <p:spPr/>
        <p:txBody>
          <a:bodyPr/>
          <a:lstStyle/>
          <a:p>
            <a:r>
              <a:rPr lang="en-US"/>
              <a:t>You are not allowed to add slides to this presentation</a:t>
            </a:r>
            <a:endParaRPr lang="en-IN"/>
          </a:p>
        </p:txBody>
      </p:sp>
      <p:pic>
        <p:nvPicPr>
          <p:cNvPr id="6" name="Picture 5">
            <a:extLst>
              <a:ext uri="{FF2B5EF4-FFF2-40B4-BE49-F238E27FC236}">
                <a16:creationId xmlns:a16="http://schemas.microsoft.com/office/drawing/2014/main" id="{096665F7-D441-D56F-3223-09638E6207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Tree>
    <p:extLst>
      <p:ext uri="{BB962C8B-B14F-4D97-AF65-F5344CB8AC3E}">
        <p14:creationId xmlns:p14="http://schemas.microsoft.com/office/powerpoint/2010/main" val="4591092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E1AFC-9CD1-08C8-0F87-3A71E5733E59}"/>
              </a:ext>
            </a:extLst>
          </p:cNvPr>
          <p:cNvSpPr>
            <a:spLocks noGrp="1"/>
          </p:cNvSpPr>
          <p:nvPr>
            <p:ph type="title"/>
          </p:nvPr>
        </p:nvSpPr>
        <p:spPr/>
        <p:txBody>
          <a:bodyPr/>
          <a:lstStyle/>
          <a:p>
            <a:pPr algn="ctr"/>
            <a:r>
              <a:rPr lang="en-IN" b="1" dirty="0"/>
              <a:t>Results</a:t>
            </a:r>
          </a:p>
        </p:txBody>
      </p:sp>
      <p:sp>
        <p:nvSpPr>
          <p:cNvPr id="3" name="Content Placeholder 2">
            <a:extLst>
              <a:ext uri="{FF2B5EF4-FFF2-40B4-BE49-F238E27FC236}">
                <a16:creationId xmlns:a16="http://schemas.microsoft.com/office/drawing/2014/main" id="{2DD0E2DC-1F64-6150-E936-2EFC08A56F0F}"/>
              </a:ext>
            </a:extLst>
          </p:cNvPr>
          <p:cNvSpPr>
            <a:spLocks noGrp="1"/>
          </p:cNvSpPr>
          <p:nvPr>
            <p:ph idx="1"/>
          </p:nvPr>
        </p:nvSpPr>
        <p:spPr/>
        <p:txBody>
          <a:bodyPr/>
          <a:lstStyle/>
          <a:p>
            <a:pPr>
              <a:lnSpc>
                <a:spcPct val="115000"/>
              </a:lnSpc>
              <a:spcBef>
                <a:spcPts val="100"/>
              </a:spcBef>
              <a:spcAft>
                <a:spcPts val="100"/>
              </a:spcAft>
            </a:pPr>
            <a:r>
              <a:rPr lang="en-US" sz="2400" dirty="0">
                <a:effectLst/>
                <a:latin typeface="Calisto MT" panose="02040603050505030304" pitchFamily="18" charset="0"/>
                <a:ea typeface="Calibri" panose="020F0502020204030204" pitchFamily="34" charset="0"/>
                <a:cs typeface="Times New Roman" panose="02020603050405020304" pitchFamily="18" charset="0"/>
              </a:rPr>
              <a:t>It has been found that there are few particular reasons which are common in these above clinics of different states facing the challenges in the introduction and implementation of telemedicine in these rural areas.</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100"/>
              </a:spcBef>
              <a:spcAft>
                <a:spcPts val="100"/>
              </a:spcAft>
            </a:pPr>
            <a:r>
              <a:rPr lang="en-US" sz="2400" dirty="0">
                <a:effectLst/>
                <a:latin typeface="Calisto MT" panose="02040603050505030304" pitchFamily="18" charset="0"/>
                <a:ea typeface="Calibri" panose="020F0502020204030204" pitchFamily="34" charset="0"/>
                <a:cs typeface="Times New Roman" panose="02020603050405020304" pitchFamily="18" charset="0"/>
              </a:rPr>
              <a:t> </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15000"/>
              </a:lnSpc>
              <a:spcBef>
                <a:spcPts val="100"/>
              </a:spcBef>
              <a:spcAft>
                <a:spcPts val="100"/>
              </a:spcAft>
              <a:buFont typeface="+mj-lt"/>
              <a:buAutoNum type="arabicPeriod"/>
            </a:pPr>
            <a:r>
              <a:rPr lang="en-US" dirty="0">
                <a:effectLst/>
                <a:latin typeface="Calisto MT" panose="02040603050505030304" pitchFamily="18" charset="0"/>
                <a:ea typeface="Calibri" panose="020F0502020204030204" pitchFamily="34" charset="0"/>
                <a:cs typeface="Times New Roman" panose="02020603050405020304" pitchFamily="18" charset="0"/>
              </a:rPr>
              <a:t>  85% of clinics reported the lack of trust issue with telemedicine.</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15000"/>
              </a:lnSpc>
              <a:spcBef>
                <a:spcPts val="100"/>
              </a:spcBef>
              <a:spcAft>
                <a:spcPts val="100"/>
              </a:spcAft>
              <a:buFont typeface="+mj-lt"/>
              <a:buAutoNum type="arabicPeriod"/>
            </a:pPr>
            <a:r>
              <a:rPr lang="en-US" dirty="0">
                <a:effectLst/>
                <a:latin typeface="Calisto MT" panose="02040603050505030304" pitchFamily="18" charset="0"/>
                <a:ea typeface="Calibri" panose="020F0502020204030204" pitchFamily="34" charset="0"/>
                <a:cs typeface="Times New Roman" panose="02020603050405020304" pitchFamily="18" charset="0"/>
              </a:rPr>
              <a:t>35% reported that the internet connectivity issues.</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15000"/>
              </a:lnSpc>
              <a:spcBef>
                <a:spcPts val="100"/>
              </a:spcBef>
              <a:spcAft>
                <a:spcPts val="100"/>
              </a:spcAft>
              <a:buFont typeface="+mj-lt"/>
              <a:buAutoNum type="arabicPeriod"/>
            </a:pPr>
            <a:r>
              <a:rPr lang="en-US" dirty="0">
                <a:effectLst/>
                <a:latin typeface="Calisto MT" panose="02040603050505030304" pitchFamily="18" charset="0"/>
                <a:ea typeface="Calibri" panose="020F0502020204030204" pitchFamily="34" charset="0"/>
                <a:cs typeface="Times New Roman" panose="02020603050405020304" pitchFamily="18" charset="0"/>
              </a:rPr>
              <a:t>43% people are still dependent on local RMPs.</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IN" sz="4400" dirty="0"/>
          </a:p>
          <a:p>
            <a:endParaRPr lang="en-IN" dirty="0"/>
          </a:p>
        </p:txBody>
      </p:sp>
      <p:sp>
        <p:nvSpPr>
          <p:cNvPr id="4" name="Slide Number Placeholder 3">
            <a:extLst>
              <a:ext uri="{FF2B5EF4-FFF2-40B4-BE49-F238E27FC236}">
                <a16:creationId xmlns:a16="http://schemas.microsoft.com/office/drawing/2014/main" id="{6849D843-D489-0698-8F13-E18D7AC34CCE}"/>
              </a:ext>
            </a:extLst>
          </p:cNvPr>
          <p:cNvSpPr>
            <a:spLocks noGrp="1"/>
          </p:cNvSpPr>
          <p:nvPr>
            <p:ph type="sldNum" sz="quarter" idx="12"/>
          </p:nvPr>
        </p:nvSpPr>
        <p:spPr/>
        <p:txBody>
          <a:bodyPr/>
          <a:lstStyle/>
          <a:p>
            <a:fld id="{26AD20E6-394B-4DF0-96A5-9647FF39C943}" type="slidenum">
              <a:rPr lang="en-IN" smtClean="0"/>
              <a:t>7</a:t>
            </a:fld>
            <a:endParaRPr lang="en-IN"/>
          </a:p>
        </p:txBody>
      </p:sp>
      <p:sp>
        <p:nvSpPr>
          <p:cNvPr id="5" name="Footer Placeholder 4">
            <a:extLst>
              <a:ext uri="{FF2B5EF4-FFF2-40B4-BE49-F238E27FC236}">
                <a16:creationId xmlns:a16="http://schemas.microsoft.com/office/drawing/2014/main" id="{606B1AD0-3937-0010-0111-E6BE0A3744C4}"/>
              </a:ext>
            </a:extLst>
          </p:cNvPr>
          <p:cNvSpPr>
            <a:spLocks noGrp="1"/>
          </p:cNvSpPr>
          <p:nvPr>
            <p:ph type="ftr" sz="quarter" idx="11"/>
          </p:nvPr>
        </p:nvSpPr>
        <p:spPr/>
        <p:txBody>
          <a:bodyPr/>
          <a:lstStyle/>
          <a:p>
            <a:r>
              <a:rPr lang="en-US"/>
              <a:t>You are not allowed to add slides to this presentation</a:t>
            </a:r>
            <a:endParaRPr lang="en-IN"/>
          </a:p>
        </p:txBody>
      </p:sp>
      <p:pic>
        <p:nvPicPr>
          <p:cNvPr id="6" name="Picture 5">
            <a:extLst>
              <a:ext uri="{FF2B5EF4-FFF2-40B4-BE49-F238E27FC236}">
                <a16:creationId xmlns:a16="http://schemas.microsoft.com/office/drawing/2014/main" id="{CC7E35C9-8D50-F7CA-E6F1-C10B29E0AE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Tree>
    <p:extLst>
      <p:ext uri="{BB962C8B-B14F-4D97-AF65-F5344CB8AC3E}">
        <p14:creationId xmlns:p14="http://schemas.microsoft.com/office/powerpoint/2010/main" val="13733061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E27C6-2381-63AD-11C2-2F4CAF186AC5}"/>
              </a:ext>
            </a:extLst>
          </p:cNvPr>
          <p:cNvSpPr>
            <a:spLocks noGrp="1"/>
          </p:cNvSpPr>
          <p:nvPr>
            <p:ph type="title"/>
          </p:nvPr>
        </p:nvSpPr>
        <p:spPr/>
        <p:txBody>
          <a:bodyPr/>
          <a:lstStyle/>
          <a:p>
            <a:r>
              <a:rPr lang="en-IN" b="1" dirty="0"/>
              <a:t>Results</a:t>
            </a:r>
            <a:endParaRPr lang="en-IN" dirty="0"/>
          </a:p>
        </p:txBody>
      </p:sp>
      <p:sp>
        <p:nvSpPr>
          <p:cNvPr id="4" name="Footer Placeholder 3">
            <a:extLst>
              <a:ext uri="{FF2B5EF4-FFF2-40B4-BE49-F238E27FC236}">
                <a16:creationId xmlns:a16="http://schemas.microsoft.com/office/drawing/2014/main" id="{C81EE3E0-82D2-0F55-3377-270FC2A626B4}"/>
              </a:ext>
            </a:extLst>
          </p:cNvPr>
          <p:cNvSpPr>
            <a:spLocks noGrp="1"/>
          </p:cNvSpPr>
          <p:nvPr>
            <p:ph type="ftr" sz="quarter" idx="11"/>
          </p:nvPr>
        </p:nvSpPr>
        <p:spPr/>
        <p:txBody>
          <a:bodyPr/>
          <a:lstStyle/>
          <a:p>
            <a:r>
              <a:rPr lang="en-US"/>
              <a:t>You are not allowed to add slides to this presentation</a:t>
            </a:r>
            <a:endParaRPr lang="en-IN"/>
          </a:p>
        </p:txBody>
      </p:sp>
      <p:sp>
        <p:nvSpPr>
          <p:cNvPr id="5" name="Slide Number Placeholder 4">
            <a:extLst>
              <a:ext uri="{FF2B5EF4-FFF2-40B4-BE49-F238E27FC236}">
                <a16:creationId xmlns:a16="http://schemas.microsoft.com/office/drawing/2014/main" id="{F3E8E1B0-6D2F-37AD-B554-E0E31F268CB9}"/>
              </a:ext>
            </a:extLst>
          </p:cNvPr>
          <p:cNvSpPr>
            <a:spLocks noGrp="1"/>
          </p:cNvSpPr>
          <p:nvPr>
            <p:ph type="sldNum" sz="quarter" idx="12"/>
          </p:nvPr>
        </p:nvSpPr>
        <p:spPr/>
        <p:txBody>
          <a:bodyPr/>
          <a:lstStyle/>
          <a:p>
            <a:fld id="{26AD20E6-394B-4DF0-96A5-9647FF39C943}" type="slidenum">
              <a:rPr lang="en-IN" smtClean="0"/>
              <a:t>8</a:t>
            </a:fld>
            <a:endParaRPr lang="en-IN"/>
          </a:p>
        </p:txBody>
      </p:sp>
      <p:graphicFrame>
        <p:nvGraphicFramePr>
          <p:cNvPr id="6" name="Content Placeholder 5">
            <a:extLst>
              <a:ext uri="{FF2B5EF4-FFF2-40B4-BE49-F238E27FC236}">
                <a16:creationId xmlns:a16="http://schemas.microsoft.com/office/drawing/2014/main" id="{F0172BC4-1E8C-4FC1-8F4D-6D3A56E6C162}"/>
              </a:ext>
            </a:extLst>
          </p:cNvPr>
          <p:cNvGraphicFramePr>
            <a:graphicFrameLocks noGrp="1"/>
          </p:cNvGraphicFramePr>
          <p:nvPr>
            <p:ph idx="1"/>
            <p:extLst>
              <p:ext uri="{D42A27DB-BD31-4B8C-83A1-F6EECF244321}">
                <p14:modId xmlns:p14="http://schemas.microsoft.com/office/powerpoint/2010/main" val="2298520456"/>
              </p:ext>
            </p:extLst>
          </p:nvPr>
        </p:nvGraphicFramePr>
        <p:xfrm>
          <a:off x="538941" y="1870075"/>
          <a:ext cx="5163589" cy="43513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a:extLst>
              <a:ext uri="{FF2B5EF4-FFF2-40B4-BE49-F238E27FC236}">
                <a16:creationId xmlns:a16="http://schemas.microsoft.com/office/drawing/2014/main" id="{83235244-7F54-4382-8839-3703ACCCB786}"/>
              </a:ext>
            </a:extLst>
          </p:cNvPr>
          <p:cNvGraphicFramePr/>
          <p:nvPr>
            <p:extLst>
              <p:ext uri="{D42A27DB-BD31-4B8C-83A1-F6EECF244321}">
                <p14:modId xmlns:p14="http://schemas.microsoft.com/office/powerpoint/2010/main" val="4229914305"/>
              </p:ext>
            </p:extLst>
          </p:nvPr>
        </p:nvGraphicFramePr>
        <p:xfrm>
          <a:off x="6112279" y="1870075"/>
          <a:ext cx="5692140" cy="419821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883418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E1AFC-9CD1-08C8-0F87-3A71E5733E59}"/>
              </a:ext>
            </a:extLst>
          </p:cNvPr>
          <p:cNvSpPr>
            <a:spLocks noGrp="1"/>
          </p:cNvSpPr>
          <p:nvPr>
            <p:ph type="title"/>
          </p:nvPr>
        </p:nvSpPr>
        <p:spPr/>
        <p:txBody>
          <a:bodyPr/>
          <a:lstStyle/>
          <a:p>
            <a:pPr algn="ctr"/>
            <a:r>
              <a:rPr lang="en-IN" b="1" dirty="0"/>
              <a:t>Results </a:t>
            </a:r>
          </a:p>
        </p:txBody>
      </p:sp>
      <p:sp>
        <p:nvSpPr>
          <p:cNvPr id="3" name="Content Placeholder 2">
            <a:extLst>
              <a:ext uri="{FF2B5EF4-FFF2-40B4-BE49-F238E27FC236}">
                <a16:creationId xmlns:a16="http://schemas.microsoft.com/office/drawing/2014/main" id="{2DD0E2DC-1F64-6150-E936-2EFC08A56F0F}"/>
              </a:ext>
            </a:extLst>
          </p:cNvPr>
          <p:cNvSpPr>
            <a:spLocks noGrp="1"/>
          </p:cNvSpPr>
          <p:nvPr>
            <p:ph idx="1"/>
          </p:nvPr>
        </p:nvSpPr>
        <p:spPr/>
        <p:txBody>
          <a:bodyPr/>
          <a:lstStyle/>
          <a:p>
            <a:pPr marL="457200" lvl="1" indent="0">
              <a:lnSpc>
                <a:spcPct val="115000"/>
              </a:lnSpc>
              <a:spcBef>
                <a:spcPts val="100"/>
              </a:spcBef>
              <a:spcAft>
                <a:spcPts val="100"/>
              </a:spcAft>
              <a:buNone/>
            </a:pPr>
            <a:r>
              <a:rPr lang="en-US" dirty="0">
                <a:effectLst/>
                <a:latin typeface="Calisto MT" panose="02040603050505030304" pitchFamily="18" charset="0"/>
                <a:ea typeface="Calibri" panose="020F0502020204030204" pitchFamily="34" charset="0"/>
                <a:cs typeface="Times New Roman" panose="02020603050405020304" pitchFamily="18" charset="0"/>
              </a:rPr>
              <a:t>4. 72% of clinics faced the </a:t>
            </a:r>
            <a:r>
              <a:rPr lang="en-US" dirty="0" err="1">
                <a:effectLst/>
                <a:latin typeface="Calisto MT" panose="02040603050505030304" pitchFamily="18" charset="0"/>
                <a:ea typeface="Calibri" panose="020F0502020204030204" pitchFamily="34" charset="0"/>
                <a:cs typeface="Times New Roman" panose="02020603050405020304" pitchFamily="18" charset="0"/>
              </a:rPr>
              <a:t>the</a:t>
            </a:r>
            <a:r>
              <a:rPr lang="en-US" dirty="0">
                <a:effectLst/>
                <a:latin typeface="Calisto MT" panose="02040603050505030304" pitchFamily="18" charset="0"/>
                <a:ea typeface="Calibri" panose="020F0502020204030204" pitchFamily="34" charset="0"/>
                <a:cs typeface="Times New Roman" panose="02020603050405020304" pitchFamily="18" charset="0"/>
              </a:rPr>
              <a:t> problem of lack of diagnostic services in their areas.</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p>
            <a:pPr marL="457200" lvl="1" indent="0">
              <a:lnSpc>
                <a:spcPct val="115000"/>
              </a:lnSpc>
              <a:spcBef>
                <a:spcPts val="100"/>
              </a:spcBef>
              <a:spcAft>
                <a:spcPts val="100"/>
              </a:spcAft>
              <a:buNone/>
            </a:pPr>
            <a:r>
              <a:rPr lang="en-US" dirty="0">
                <a:effectLst/>
                <a:latin typeface="Calisto MT" panose="02040603050505030304" pitchFamily="18" charset="0"/>
                <a:ea typeface="Calibri" panose="020F0502020204030204" pitchFamily="34" charset="0"/>
                <a:cs typeface="Times New Roman" panose="02020603050405020304" pitchFamily="18" charset="0"/>
              </a:rPr>
              <a:t>5. Still 85% of the total population in these areas are not aware about telemedicine consultations.</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p>
            <a:pPr marL="457200" lvl="1" indent="0">
              <a:lnSpc>
                <a:spcPct val="115000"/>
              </a:lnSpc>
              <a:spcBef>
                <a:spcPts val="100"/>
              </a:spcBef>
              <a:spcAft>
                <a:spcPts val="100"/>
              </a:spcAft>
              <a:buNone/>
            </a:pPr>
            <a:r>
              <a:rPr lang="en-US" dirty="0">
                <a:effectLst/>
                <a:latin typeface="Calisto MT" panose="02040603050505030304" pitchFamily="18" charset="0"/>
                <a:ea typeface="Calibri" panose="020F0502020204030204" pitchFamily="34" charset="0"/>
                <a:cs typeface="Times New Roman" panose="02020603050405020304" pitchFamily="18" charset="0"/>
              </a:rPr>
              <a:t>6. 30% of the clinic owners reported that the medicine prescribed by the physicians are unavailable in their areas.</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IN" dirty="0"/>
          </a:p>
        </p:txBody>
      </p:sp>
      <p:sp>
        <p:nvSpPr>
          <p:cNvPr id="4" name="Slide Number Placeholder 3">
            <a:extLst>
              <a:ext uri="{FF2B5EF4-FFF2-40B4-BE49-F238E27FC236}">
                <a16:creationId xmlns:a16="http://schemas.microsoft.com/office/drawing/2014/main" id="{152510F1-C90F-1644-E1E6-E6F7AEB43F1B}"/>
              </a:ext>
            </a:extLst>
          </p:cNvPr>
          <p:cNvSpPr>
            <a:spLocks noGrp="1"/>
          </p:cNvSpPr>
          <p:nvPr>
            <p:ph type="sldNum" sz="quarter" idx="12"/>
          </p:nvPr>
        </p:nvSpPr>
        <p:spPr/>
        <p:txBody>
          <a:bodyPr/>
          <a:lstStyle/>
          <a:p>
            <a:fld id="{26AD20E6-394B-4DF0-96A5-9647FF39C943}" type="slidenum">
              <a:rPr lang="en-IN" smtClean="0"/>
              <a:t>9</a:t>
            </a:fld>
            <a:endParaRPr lang="en-IN"/>
          </a:p>
        </p:txBody>
      </p:sp>
      <p:sp>
        <p:nvSpPr>
          <p:cNvPr id="5" name="Footer Placeholder 4">
            <a:extLst>
              <a:ext uri="{FF2B5EF4-FFF2-40B4-BE49-F238E27FC236}">
                <a16:creationId xmlns:a16="http://schemas.microsoft.com/office/drawing/2014/main" id="{8EF452A5-4A37-38F4-E86E-331DB996CC6B}"/>
              </a:ext>
            </a:extLst>
          </p:cNvPr>
          <p:cNvSpPr>
            <a:spLocks noGrp="1"/>
          </p:cNvSpPr>
          <p:nvPr>
            <p:ph type="ftr" sz="quarter" idx="11"/>
          </p:nvPr>
        </p:nvSpPr>
        <p:spPr/>
        <p:txBody>
          <a:bodyPr/>
          <a:lstStyle/>
          <a:p>
            <a:r>
              <a:rPr lang="en-US"/>
              <a:t>You are not allowed to add slides to this presentation</a:t>
            </a:r>
            <a:endParaRPr lang="en-IN"/>
          </a:p>
        </p:txBody>
      </p:sp>
      <p:pic>
        <p:nvPicPr>
          <p:cNvPr id="6" name="Picture 5">
            <a:extLst>
              <a:ext uri="{FF2B5EF4-FFF2-40B4-BE49-F238E27FC236}">
                <a16:creationId xmlns:a16="http://schemas.microsoft.com/office/drawing/2014/main" id="{FDE056D7-024E-A9C1-BBD7-5EE6669F64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Tree>
    <p:extLst>
      <p:ext uri="{BB962C8B-B14F-4D97-AF65-F5344CB8AC3E}">
        <p14:creationId xmlns:p14="http://schemas.microsoft.com/office/powerpoint/2010/main" val="19112767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258</TotalTime>
  <Words>1191</Words>
  <Application>Microsoft Office PowerPoint</Application>
  <PresentationFormat>Widescreen</PresentationFormat>
  <Paragraphs>111</Paragraphs>
  <Slides>18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Calibri</vt:lpstr>
      <vt:lpstr>Calibri Light</vt:lpstr>
      <vt:lpstr>Calisto MT</vt:lpstr>
      <vt:lpstr>Cambria</vt:lpstr>
      <vt:lpstr>Symbol</vt:lpstr>
      <vt:lpstr>Times New Roman</vt:lpstr>
      <vt:lpstr>Office Theme</vt:lpstr>
      <vt:lpstr>To understand the challenges faced in introduction to telemedicine in rural India. My Family First Healthtech Pvt Ltd</vt:lpstr>
      <vt:lpstr>Screenshot of Approval</vt:lpstr>
      <vt:lpstr>Introduction </vt:lpstr>
      <vt:lpstr>Introduction </vt:lpstr>
      <vt:lpstr>Objectives of Your Study</vt:lpstr>
      <vt:lpstr>Methodology </vt:lpstr>
      <vt:lpstr>Results</vt:lpstr>
      <vt:lpstr>Results</vt:lpstr>
      <vt:lpstr>Results </vt:lpstr>
      <vt:lpstr>Discussion </vt:lpstr>
      <vt:lpstr>Limitations of the Study</vt:lpstr>
      <vt:lpstr>Conclusion</vt:lpstr>
      <vt:lpstr>References (Only Vancouver Style)</vt:lpstr>
      <vt:lpstr>Thank You</vt:lpstr>
      <vt:lpstr>Suggestions to the Organization where the Study was Conducted </vt:lpstr>
      <vt:lpstr>Dissertation Experiences</vt:lpstr>
      <vt:lpstr>Pictorial Journey </vt:lpstr>
      <vt:lpstr>Pictorial Journey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Name Organization</dc:title>
  <dc:creator>Dr. Sidharth Sekhar Mishra</dc:creator>
  <cp:lastModifiedBy>franchise@deshclinic.com</cp:lastModifiedBy>
  <cp:revision>12</cp:revision>
  <dcterms:created xsi:type="dcterms:W3CDTF">2022-05-20T15:11:38Z</dcterms:created>
  <dcterms:modified xsi:type="dcterms:W3CDTF">2022-06-18T06:49:19Z</dcterms:modified>
</cp:coreProperties>
</file>