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76" r:id="rId11"/>
    <p:sldId id="280" r:id="rId12"/>
    <p:sldId id="281" r:id="rId13"/>
    <p:sldId id="265" r:id="rId14"/>
    <p:sldId id="267" r:id="rId15"/>
    <p:sldId id="277" r:id="rId16"/>
    <p:sldId id="279" r:id="rId17"/>
    <p:sldId id="268" r:id="rId18"/>
    <p:sldId id="269" r:id="rId19"/>
    <p:sldId id="275" r:id="rId20"/>
    <p:sldId id="271" r:id="rId21"/>
    <p:sldId id="270" r:id="rId22"/>
    <p:sldId id="272" r:id="rId23"/>
    <p:sldId id="273" r:id="rId24"/>
    <p:sldId id="274" r:id="rId25"/>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960" y="-18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041400"/>
            <a:ext cx="914281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7EEFF3-5E4E-497E-97BB-5009478D0307}" type="datetimeFigureOut">
              <a:rPr lang="en-US" smtClean="0"/>
              <a:pPr/>
              <a:t>7/11/2022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6CE893-B054-4860-82F9-E0369540959E}" type="slidenum">
              <a:rPr lang="en-IN" smtClean="0"/>
              <a:pPr/>
              <a:t>‹#›</a:t>
            </a:fld>
            <a:endParaRPr lang="en-IN"/>
          </a:p>
        </p:txBody>
      </p:sp>
    </p:spTree>
    <p:extLst>
      <p:ext uri="{BB962C8B-B14F-4D97-AF65-F5344CB8AC3E}">
        <p14:creationId xmlns="" xmlns:p14="http://schemas.microsoft.com/office/powerpoint/2010/main" val="646705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1897" y="1825625"/>
            <a:ext cx="9790425" cy="4351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EEFF3-5E4E-497E-97BB-5009478D0307}" type="datetimeFigureOut">
              <a:rPr lang="en-US" smtClean="0"/>
              <a:pPr/>
              <a:t>7/11/2022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6CE893-B054-4860-82F9-E0369540959E}" type="slidenum">
              <a:rPr lang="en-IN" smtClean="0"/>
              <a:pPr/>
              <a:t>‹#›</a:t>
            </a:fld>
            <a:endParaRPr lang="en-IN"/>
          </a:p>
        </p:txBody>
      </p:sp>
    </p:spTree>
    <p:extLst>
      <p:ext uri="{BB962C8B-B14F-4D97-AF65-F5344CB8AC3E}">
        <p14:creationId xmlns="" xmlns:p14="http://schemas.microsoft.com/office/powerpoint/2010/main" val="28218852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61897" y="365125"/>
            <a:ext cx="7009487"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EEFF3-5E4E-497E-97BB-5009478D0307}" type="datetimeFigureOut">
              <a:rPr lang="en-US" smtClean="0"/>
              <a:pPr/>
              <a:t>7/11/2022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6CE893-B054-4860-82F9-E0369540959E}" type="slidenum">
              <a:rPr lang="en-IN" smtClean="0"/>
              <a:pPr/>
              <a:t>‹#›</a:t>
            </a:fld>
            <a:endParaRPr lang="en-IN"/>
          </a:p>
        </p:txBody>
      </p:sp>
    </p:spTree>
    <p:extLst>
      <p:ext uri="{BB962C8B-B14F-4D97-AF65-F5344CB8AC3E}">
        <p14:creationId xmlns="" xmlns:p14="http://schemas.microsoft.com/office/powerpoint/2010/main" val="33888301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1897" y="457200"/>
            <a:ext cx="3931725" cy="160020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678165" y="987426"/>
            <a:ext cx="567768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1897" y="2101850"/>
            <a:ext cx="3931725"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EEFF3-5E4E-497E-97BB-5009478D0307}" type="datetimeFigureOut">
              <a:rPr lang="en-US" smtClean="0"/>
              <a:pPr/>
              <a:t>7/11/2022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06CE893-B054-4860-82F9-E0369540959E}" type="slidenum">
              <a:rPr lang="en-IN" smtClean="0"/>
              <a:pPr/>
              <a:t>‹#›</a:t>
            </a:fld>
            <a:endParaRPr lang="en-IN"/>
          </a:p>
        </p:txBody>
      </p:sp>
    </p:spTree>
    <p:extLst>
      <p:ext uri="{BB962C8B-B14F-4D97-AF65-F5344CB8AC3E}">
        <p14:creationId xmlns="" xmlns:p14="http://schemas.microsoft.com/office/powerpoint/2010/main" val="3413888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7EEFF3-5E4E-497E-97BB-5009478D0307}" type="datetimeFigureOut">
              <a:rPr lang="en-US" smtClean="0"/>
              <a:pPr/>
              <a:t>7/11/2022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6CE893-B054-4860-82F9-E0369540959E}" type="slidenum">
              <a:rPr lang="en-IN" smtClean="0"/>
              <a:pPr/>
              <a:t>‹#›</a:t>
            </a:fld>
            <a:endParaRPr lang="en-IN"/>
          </a:p>
        </p:txBody>
      </p:sp>
    </p:spTree>
    <p:extLst>
      <p:ext uri="{BB962C8B-B14F-4D97-AF65-F5344CB8AC3E}">
        <p14:creationId xmlns="" xmlns:p14="http://schemas.microsoft.com/office/powerpoint/2010/main" val="2198793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497" y="1709738"/>
            <a:ext cx="10104476" cy="286226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241497" y="4589464"/>
            <a:ext cx="10104476"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EEFF3-5E4E-497E-97BB-5009478D0307}" type="datetimeFigureOut">
              <a:rPr lang="en-US" smtClean="0"/>
              <a:pPr/>
              <a:t>7/11/2022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6CE893-B054-4860-82F9-E0369540959E}" type="slidenum">
              <a:rPr lang="en-IN" smtClean="0"/>
              <a:pPr/>
              <a:t>‹#›</a:t>
            </a:fld>
            <a:endParaRPr lang="en-IN"/>
          </a:p>
        </p:txBody>
      </p:sp>
    </p:spTree>
    <p:extLst>
      <p:ext uri="{BB962C8B-B14F-4D97-AF65-F5344CB8AC3E}">
        <p14:creationId xmlns="" xmlns:p14="http://schemas.microsoft.com/office/powerpoint/2010/main" val="4067686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69496" y="1825625"/>
            <a:ext cx="4754261"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4465" y="1825625"/>
            <a:ext cx="4754261"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7EEFF3-5E4E-497E-97BB-5009478D0307}" type="datetimeFigureOut">
              <a:rPr lang="en-US" smtClean="0"/>
              <a:pPr/>
              <a:t>7/11/2022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06CE893-B054-4860-82F9-E0369540959E}" type="slidenum">
              <a:rPr lang="en-IN" smtClean="0"/>
              <a:pPr/>
              <a:t>‹#›</a:t>
            </a:fld>
            <a:endParaRPr lang="en-IN"/>
          </a:p>
        </p:txBody>
      </p:sp>
    </p:spTree>
    <p:extLst>
      <p:ext uri="{BB962C8B-B14F-4D97-AF65-F5344CB8AC3E}">
        <p14:creationId xmlns="" xmlns:p14="http://schemas.microsoft.com/office/powerpoint/2010/main" val="10636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3798" y="274638"/>
            <a:ext cx="9022175"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561897" y="1489075"/>
            <a:ext cx="4754261"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1897" y="2193926"/>
            <a:ext cx="4754261"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98061" y="1489075"/>
            <a:ext cx="4754261"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98061" y="2193926"/>
            <a:ext cx="4754261"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7EEFF3-5E4E-497E-97BB-5009478D0307}" type="datetimeFigureOut">
              <a:rPr lang="en-US" smtClean="0"/>
              <a:pPr/>
              <a:t>7/11/2022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06CE893-B054-4860-82F9-E0369540959E}" type="slidenum">
              <a:rPr lang="en-IN" smtClean="0"/>
              <a:pPr/>
              <a:t>‹#›</a:t>
            </a:fld>
            <a:endParaRPr lang="en-IN"/>
          </a:p>
        </p:txBody>
      </p:sp>
    </p:spTree>
    <p:extLst>
      <p:ext uri="{BB962C8B-B14F-4D97-AF65-F5344CB8AC3E}">
        <p14:creationId xmlns="" xmlns:p14="http://schemas.microsoft.com/office/powerpoint/2010/main" val="32316615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7EEFF3-5E4E-497E-97BB-5009478D0307}" type="datetimeFigureOut">
              <a:rPr lang="en-US" smtClean="0"/>
              <a:pPr/>
              <a:t>7/11/2022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06CE893-B054-4860-82F9-E0369540959E}" type="slidenum">
              <a:rPr lang="en-IN" smtClean="0"/>
              <a:pPr/>
              <a:t>‹#›</a:t>
            </a:fld>
            <a:endParaRPr lang="en-IN"/>
          </a:p>
        </p:txBody>
      </p:sp>
    </p:spTree>
    <p:extLst>
      <p:ext uri="{BB962C8B-B14F-4D97-AF65-F5344CB8AC3E}">
        <p14:creationId xmlns="" xmlns:p14="http://schemas.microsoft.com/office/powerpoint/2010/main" val="5105862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EEFF3-5E4E-497E-97BB-5009478D0307}" type="datetimeFigureOut">
              <a:rPr lang="en-US" smtClean="0"/>
              <a:pPr/>
              <a:t>7/11/2022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06CE893-B054-4860-82F9-E0369540959E}" type="slidenum">
              <a:rPr lang="en-IN" smtClean="0"/>
              <a:pPr/>
              <a:t>‹#›</a:t>
            </a:fld>
            <a:endParaRPr lang="en-IN"/>
          </a:p>
        </p:txBody>
      </p:sp>
    </p:spTree>
    <p:extLst>
      <p:ext uri="{BB962C8B-B14F-4D97-AF65-F5344CB8AC3E}">
        <p14:creationId xmlns="" xmlns:p14="http://schemas.microsoft.com/office/powerpoint/2010/main" val="3215141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1897" y="457200"/>
            <a:ext cx="393172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678166" y="987426"/>
            <a:ext cx="567574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1897" y="2101850"/>
            <a:ext cx="3931725"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EEFF3-5E4E-497E-97BB-5009478D0307}" type="datetimeFigureOut">
              <a:rPr lang="en-US" smtClean="0"/>
              <a:pPr/>
              <a:t>7/11/2022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06CE893-B054-4860-82F9-E0369540959E}" type="slidenum">
              <a:rPr lang="en-IN" smtClean="0"/>
              <a:pPr/>
              <a:t>‹#›</a:t>
            </a:fld>
            <a:endParaRPr lang="en-IN"/>
          </a:p>
        </p:txBody>
      </p:sp>
    </p:spTree>
    <p:extLst>
      <p:ext uri="{BB962C8B-B14F-4D97-AF65-F5344CB8AC3E}">
        <p14:creationId xmlns="" xmlns:p14="http://schemas.microsoft.com/office/powerpoint/2010/main" val="21987120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1897" y="457200"/>
            <a:ext cx="3931725" cy="160020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678165" y="987426"/>
            <a:ext cx="567768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1897" y="2101850"/>
            <a:ext cx="3931725"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EEFF3-5E4E-497E-97BB-5009478D0307}" type="datetimeFigureOut">
              <a:rPr lang="en-US" smtClean="0"/>
              <a:pPr/>
              <a:t>7/11/2022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06CE893-B054-4860-82F9-E0369540959E}" type="slidenum">
              <a:rPr lang="en-IN" smtClean="0"/>
              <a:pPr/>
              <a:t>‹#›</a:t>
            </a:fld>
            <a:endParaRPr lang="en-IN"/>
          </a:p>
        </p:txBody>
      </p:sp>
    </p:spTree>
    <p:extLst>
      <p:ext uri="{BB962C8B-B14F-4D97-AF65-F5344CB8AC3E}">
        <p14:creationId xmlns="" xmlns:p14="http://schemas.microsoft.com/office/powerpoint/2010/main" val="16193596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97" y="365126"/>
            <a:ext cx="90285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1897" y="1825625"/>
            <a:ext cx="97904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61897" y="6356351"/>
            <a:ext cx="2552368"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17EEFF3-5E4E-497E-97BB-5009478D0307}" type="datetimeFigureOut">
              <a:rPr lang="en-US" smtClean="0"/>
              <a:pPr/>
              <a:t>7/11/2022</a:t>
            </a:fld>
            <a:endParaRPr lang="en-IN"/>
          </a:p>
        </p:txBody>
      </p:sp>
      <p:sp>
        <p:nvSpPr>
          <p:cNvPr id="5" name="Footer Placeholder 4"/>
          <p:cNvSpPr>
            <a:spLocks noGrp="1"/>
          </p:cNvSpPr>
          <p:nvPr>
            <p:ph type="ftr" sz="quarter" idx="3"/>
          </p:nvPr>
        </p:nvSpPr>
        <p:spPr>
          <a:xfrm>
            <a:off x="4647595" y="6356351"/>
            <a:ext cx="2895223"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IN"/>
          </a:p>
        </p:txBody>
      </p:sp>
      <p:sp>
        <p:nvSpPr>
          <p:cNvPr id="6" name="Slide Number Placeholder 5"/>
          <p:cNvSpPr>
            <a:spLocks noGrp="1"/>
          </p:cNvSpPr>
          <p:nvPr>
            <p:ph type="sldNum" sz="quarter" idx="4"/>
          </p:nvPr>
        </p:nvSpPr>
        <p:spPr>
          <a:xfrm>
            <a:off x="8076149" y="6356351"/>
            <a:ext cx="3276173"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06CE893-B054-4860-82F9-E0369540959E}" type="slidenum">
              <a:rPr lang="en-IN" smtClean="0"/>
              <a:pPr/>
              <a:t>‹#›</a:t>
            </a:fld>
            <a:endParaRPr lang="en-IN"/>
          </a:p>
        </p:txBody>
      </p:sp>
    </p:spTree>
    <p:extLst>
      <p:ext uri="{BB962C8B-B14F-4D97-AF65-F5344CB8AC3E}">
        <p14:creationId xmlns=""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jjblawoffice.com/idfpr-defense-lawyer/what-is-a-pharmacy-audit" TargetMode="External"/><Relationship Id="rId2" Type="http://schemas.openxmlformats.org/officeDocument/2006/relationships/hyperlink" Target="https://www.sysrevpharm.org/articles/overview-of-the-pharmacy-management-system-in-a-hospital.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75" y="1646470"/>
            <a:ext cx="12167437" cy="2214578"/>
          </a:xfrm>
        </p:spPr>
        <p:txBody>
          <a:bodyPr>
            <a:noAutofit/>
          </a:bodyPr>
          <a:lstStyle/>
          <a:p>
            <a:r>
              <a:rPr lang="en-IN" sz="2800" b="1" dirty="0" smtClean="0">
                <a:latin typeface="Times New Roman" pitchFamily="18" charset="0"/>
                <a:cs typeface="Times New Roman" pitchFamily="18" charset="0"/>
              </a:rPr>
              <a:t>PHARMACY AUDIT AND GAP ANALYSIS IN TERTIARY CARE HOSPITAL </a:t>
            </a:r>
            <a:br>
              <a:rPr lang="en-IN" sz="2800" b="1" dirty="0" smtClean="0">
                <a:latin typeface="Times New Roman" pitchFamily="18" charset="0"/>
                <a:cs typeface="Times New Roman" pitchFamily="18" charset="0"/>
              </a:rPr>
            </a:b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endParaRPr lang="en-IN"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2308992" y="4029076"/>
            <a:ext cx="7572428" cy="2114568"/>
          </a:xfrm>
        </p:spPr>
        <p:txBody>
          <a:bodyPr>
            <a:noAutofit/>
          </a:bodyPr>
          <a:lstStyle/>
          <a:p>
            <a:r>
              <a:rPr lang="en-US" sz="4400" dirty="0" smtClean="0">
                <a:solidFill>
                  <a:schemeClr val="tx1"/>
                </a:solidFill>
                <a:latin typeface="Times New Roman" pitchFamily="18" charset="0"/>
                <a:cs typeface="Times New Roman" pitchFamily="18" charset="0"/>
              </a:rPr>
              <a:t>Ribha Dewangan PG/20/055</a:t>
            </a:r>
          </a:p>
          <a:p>
            <a:r>
              <a:rPr lang="en-US" sz="4400" dirty="0" smtClean="0">
                <a:solidFill>
                  <a:schemeClr val="tx1"/>
                </a:solidFill>
                <a:latin typeface="Times New Roman" pitchFamily="18" charset="0"/>
                <a:cs typeface="Times New Roman" pitchFamily="18" charset="0"/>
              </a:rPr>
              <a:t>Dr. Rupsa Banerjee</a:t>
            </a:r>
          </a:p>
          <a:p>
            <a:r>
              <a:rPr lang="en-US" sz="4400" dirty="0" smtClean="0">
                <a:solidFill>
                  <a:schemeClr val="tx1"/>
                </a:solidFill>
                <a:latin typeface="Times New Roman" pitchFamily="18" charset="0"/>
                <a:cs typeface="Times New Roman" pitchFamily="18" charset="0"/>
              </a:rPr>
              <a:t>IIHMR Delhi</a:t>
            </a:r>
            <a:endParaRPr lang="en-IN" sz="4400" dirty="0">
              <a:solidFill>
                <a:schemeClr val="tx1"/>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
        <p:nvSpPr>
          <p:cNvPr id="5" name="TextBox 4"/>
          <p:cNvSpPr txBox="1"/>
          <p:nvPr/>
        </p:nvSpPr>
        <p:spPr>
          <a:xfrm>
            <a:off x="6666710" y="1000108"/>
            <a:ext cx="184731" cy="369332"/>
          </a:xfrm>
          <a:prstGeom prst="rect">
            <a:avLst/>
          </a:prstGeom>
          <a:noFill/>
        </p:spPr>
        <p:txBody>
          <a:bodyPr wrap="none" rtlCol="0">
            <a:spAutoFit/>
          </a:bodyPr>
          <a:lstStyle/>
          <a:p>
            <a:endParaRPr lang="en-IN"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23636" y="274638"/>
            <a:ext cx="6184138" cy="1143000"/>
          </a:xfrm>
        </p:spPr>
        <p:txBody>
          <a:bodyPr/>
          <a:lstStyle/>
          <a:p>
            <a:r>
              <a:rPr lang="en-US" b="1" dirty="0" smtClean="0">
                <a:latin typeface="Times New Roman" pitchFamily="18" charset="0"/>
                <a:cs typeface="Times New Roman" pitchFamily="18" charset="0"/>
              </a:rPr>
              <a:t>RESULT</a:t>
            </a:r>
            <a:endParaRPr lang="en-IN"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0" y="1495044"/>
          <a:ext cx="12190413" cy="5362956"/>
        </p:xfrm>
        <a:graphic>
          <a:graphicData uri="http://schemas.openxmlformats.org/drawingml/2006/table">
            <a:tbl>
              <a:tblPr firstRow="1" bandRow="1">
                <a:tableStyleId>{5C22544A-7EE6-4342-B048-85BDC9FD1C3A}</a:tableStyleId>
              </a:tblPr>
              <a:tblGrid>
                <a:gridCol w="1773151"/>
                <a:gridCol w="4877692"/>
                <a:gridCol w="5539570"/>
              </a:tblGrid>
              <a:tr h="370840">
                <a:tc>
                  <a:txBody>
                    <a:bodyPr/>
                    <a:lstStyle/>
                    <a:p>
                      <a:pPr>
                        <a:lnSpc>
                          <a:spcPct val="115000"/>
                        </a:lnSpc>
                        <a:spcAft>
                          <a:spcPts val="0"/>
                        </a:spcAft>
                      </a:pPr>
                      <a:r>
                        <a:rPr lang="en-IN" sz="1800" b="0" dirty="0">
                          <a:solidFill>
                            <a:schemeClr val="tx1"/>
                          </a:solidFill>
                          <a:latin typeface="Times New Roman"/>
                          <a:ea typeface="Times New Roman"/>
                          <a:cs typeface="Times New Roman"/>
                        </a:rPr>
                        <a:t>Queue Management</a:t>
                      </a:r>
                      <a:endParaRPr lang="en-IN" sz="1800" b="0"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en-IN" sz="1800" b="0" dirty="0">
                          <a:solidFill>
                            <a:schemeClr val="tx1"/>
                          </a:solidFill>
                          <a:latin typeface="Times New Roman"/>
                          <a:ea typeface="Times New Roman"/>
                          <a:cs typeface="Times New Roman"/>
                        </a:rPr>
                        <a:t>The pharmacy uses a Queue manager, neither electronic nor physical.</a:t>
                      </a:r>
                      <a:endParaRPr lang="en-IN" sz="1800" b="0"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en-IN" sz="1800" b="0" dirty="0">
                          <a:solidFill>
                            <a:schemeClr val="tx1"/>
                          </a:solidFill>
                          <a:latin typeface="Times New Roman"/>
                          <a:ea typeface="Times New Roman"/>
                          <a:cs typeface="Times New Roman"/>
                        </a:rPr>
                        <a:t>We recommend introducing a pharmacy-specific token system to make it comfortable for the patients.</a:t>
                      </a:r>
                      <a:endParaRPr lang="en-IN" sz="1800" b="0" dirty="0">
                        <a:solidFill>
                          <a:schemeClr val="tx1"/>
                        </a:solidFill>
                        <a:latin typeface="Calibri"/>
                        <a:ea typeface="Calibri"/>
                        <a:cs typeface="Times New Roman"/>
                      </a:endParaRPr>
                    </a:p>
                  </a:txBody>
                  <a:tcPr marL="68580" marR="68580" marT="0" marB="0"/>
                </a:tc>
              </a:tr>
              <a:tr h="370840">
                <a:tc>
                  <a:txBody>
                    <a:bodyPr/>
                    <a:lstStyle/>
                    <a:p>
                      <a:pPr>
                        <a:lnSpc>
                          <a:spcPct val="115000"/>
                        </a:lnSpc>
                        <a:spcAft>
                          <a:spcPts val="0"/>
                        </a:spcAft>
                      </a:pPr>
                      <a:r>
                        <a:rPr lang="en-IN" sz="1800" dirty="0">
                          <a:latin typeface="Times New Roman"/>
                          <a:ea typeface="Times New Roman"/>
                          <a:cs typeface="Times New Roman"/>
                        </a:rPr>
                        <a:t>Social Distancing Compliance</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The pharmacy staff complies with social distancing guidelines. It is appreciated.</a:t>
                      </a:r>
                      <a:endParaRPr lang="en-IN" sz="1800" dirty="0">
                        <a:latin typeface="Calibri"/>
                        <a:ea typeface="Calibri"/>
                        <a:cs typeface="Times New Roman"/>
                      </a:endParaRPr>
                    </a:p>
                  </a:txBody>
                  <a:tcPr marL="68580" marR="68580" marT="0" marB="0"/>
                </a:tc>
                <a:tc>
                  <a:txBody>
                    <a:bodyPr/>
                    <a:lstStyle/>
                    <a:p>
                      <a:endParaRPr lang="en-IN" sz="1800" dirty="0"/>
                    </a:p>
                  </a:txBody>
                  <a:tcPr/>
                </a:tc>
              </a:tr>
              <a:tr h="370840">
                <a:tc>
                  <a:txBody>
                    <a:bodyPr/>
                    <a:lstStyle/>
                    <a:p>
                      <a:pPr>
                        <a:lnSpc>
                          <a:spcPct val="115000"/>
                        </a:lnSpc>
                        <a:spcAft>
                          <a:spcPts val="0"/>
                        </a:spcAft>
                      </a:pPr>
                      <a:r>
                        <a:rPr lang="en-IN" sz="1800" dirty="0">
                          <a:latin typeface="Times New Roman"/>
                          <a:ea typeface="Times New Roman"/>
                          <a:cs typeface="Times New Roman"/>
                        </a:rPr>
                        <a:t>Home Delivery of Medicine</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There is no provision for home delivery of medicine for the hospital OPD/IPD patients. This is limiting pharmacy sales.</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The constitution of a home pharmacy unit to increase sales of pharmacy.</a:t>
                      </a:r>
                      <a:endParaRPr lang="en-IN" sz="1800" dirty="0">
                        <a:latin typeface="Calibri"/>
                        <a:ea typeface="Calibri"/>
                        <a:cs typeface="Times New Roman"/>
                      </a:endParaRPr>
                    </a:p>
                  </a:txBody>
                  <a:tcPr marL="68580" marR="68580" marT="0" marB="0"/>
                </a:tc>
              </a:tr>
              <a:tr h="370840">
                <a:tc>
                  <a:txBody>
                    <a:bodyPr/>
                    <a:lstStyle/>
                    <a:p>
                      <a:pPr>
                        <a:lnSpc>
                          <a:spcPct val="115000"/>
                        </a:lnSpc>
                        <a:spcAft>
                          <a:spcPts val="0"/>
                        </a:spcAft>
                      </a:pPr>
                      <a:r>
                        <a:rPr lang="en-IN" sz="1800" dirty="0">
                          <a:latin typeface="Times New Roman"/>
                          <a:ea typeface="Times New Roman"/>
                          <a:cs typeface="Times New Roman"/>
                        </a:rPr>
                        <a:t>Storage of medicine</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It has been observed to be sufficient with display racks, Controlled storage under lock provision, under counter storage, Temperature controlled storage.</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The missing component of storage and display is plastic containers. They are using very few plastic containers, which are not even-numbered. This needs to be improved. We also suggest keeping fast-moving items near the dispensing pharmacist to reduce the dispensing time.</a:t>
                      </a:r>
                      <a:endParaRPr lang="en-IN" sz="1800" dirty="0">
                        <a:latin typeface="Calibri"/>
                        <a:ea typeface="Calibri"/>
                        <a:cs typeface="Times New Roman"/>
                      </a:endParaRPr>
                    </a:p>
                  </a:txBody>
                  <a:tcPr marL="68580" marR="68580" marT="0" marB="0"/>
                </a:tc>
              </a:tr>
              <a:tr h="370840">
                <a:tc>
                  <a:txBody>
                    <a:bodyPr/>
                    <a:lstStyle/>
                    <a:p>
                      <a:pPr>
                        <a:lnSpc>
                          <a:spcPct val="115000"/>
                        </a:lnSpc>
                        <a:spcAft>
                          <a:spcPts val="0"/>
                        </a:spcAft>
                      </a:pPr>
                      <a:r>
                        <a:rPr lang="en-IN" sz="1800" dirty="0">
                          <a:latin typeface="Times New Roman"/>
                          <a:ea typeface="Times New Roman"/>
                          <a:cs typeface="Times New Roman"/>
                        </a:rPr>
                        <a:t>Indenting System</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It has been observed that the pharmacy is not connected to IPD for indenting through a computerized system. We encourage the use of a computerized indenting system that prevents mistakes. </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For IPD patients, the practice of asking the attendants to go and buy the required medicine should be stopped and the medicine requirement must be procured through an indenting system which should be connected to billing.</a:t>
                      </a:r>
                      <a:endParaRPr lang="en-IN" sz="1800" dirty="0">
                        <a:latin typeface="Calibri"/>
                        <a:ea typeface="Calibri"/>
                        <a:cs typeface="Times New Roman"/>
                      </a:endParaRPr>
                    </a:p>
                  </a:txBody>
                  <a:tcPr marL="68580" marR="68580" marT="0" marB="0"/>
                </a:tc>
              </a:tr>
            </a:tbl>
          </a:graphicData>
        </a:graphic>
      </p:graphicFrame>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23636" y="274638"/>
            <a:ext cx="6184138" cy="1143000"/>
          </a:xfrm>
        </p:spPr>
        <p:txBody>
          <a:bodyPr/>
          <a:lstStyle/>
          <a:p>
            <a:r>
              <a:rPr lang="en-US" b="1" dirty="0" smtClean="0">
                <a:latin typeface="Times New Roman" pitchFamily="18" charset="0"/>
                <a:cs typeface="Times New Roman" pitchFamily="18" charset="0"/>
              </a:rPr>
              <a:t>RESULT</a:t>
            </a:r>
            <a:endParaRPr lang="en-IN"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0" y="1495044"/>
          <a:ext cx="12190413" cy="5047488"/>
        </p:xfrm>
        <a:graphic>
          <a:graphicData uri="http://schemas.openxmlformats.org/drawingml/2006/table">
            <a:tbl>
              <a:tblPr firstRow="1" bandRow="1">
                <a:tableStyleId>{5C22544A-7EE6-4342-B048-85BDC9FD1C3A}</a:tableStyleId>
              </a:tblPr>
              <a:tblGrid>
                <a:gridCol w="1773151"/>
                <a:gridCol w="4877692"/>
                <a:gridCol w="5539570"/>
              </a:tblGrid>
              <a:tr h="370840">
                <a:tc>
                  <a:txBody>
                    <a:bodyPr/>
                    <a:lstStyle/>
                    <a:p>
                      <a:pPr>
                        <a:lnSpc>
                          <a:spcPct val="115000"/>
                        </a:lnSpc>
                        <a:spcAft>
                          <a:spcPts val="0"/>
                        </a:spcAft>
                      </a:pPr>
                      <a:r>
                        <a:rPr lang="en-IN" sz="1800" b="0" dirty="0">
                          <a:solidFill>
                            <a:schemeClr val="tx1"/>
                          </a:solidFill>
                          <a:latin typeface="Times New Roman"/>
                          <a:ea typeface="Times New Roman"/>
                          <a:cs typeface="Times New Roman"/>
                        </a:rPr>
                        <a:t>Attendance Register</a:t>
                      </a:r>
                      <a:endParaRPr lang="en-IN" sz="1800" b="0"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en-IN" sz="1800" b="0">
                          <a:solidFill>
                            <a:schemeClr val="tx1"/>
                          </a:solidFill>
                          <a:latin typeface="Times New Roman"/>
                          <a:ea typeface="Times New Roman"/>
                          <a:cs typeface="Times New Roman"/>
                        </a:rPr>
                        <a:t>Did not find an attendance register in the pharmacy.</a:t>
                      </a:r>
                      <a:endParaRPr lang="en-IN" sz="1800" b="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en-IN" sz="1800" b="0" dirty="0">
                          <a:solidFill>
                            <a:schemeClr val="tx1"/>
                          </a:solidFill>
                          <a:latin typeface="Times New Roman"/>
                          <a:ea typeface="Times New Roman"/>
                          <a:cs typeface="Times New Roman"/>
                        </a:rPr>
                        <a:t>Advise keeping an attendance register or a biometric system for this purpose.</a:t>
                      </a:r>
                      <a:endParaRPr lang="en-IN" sz="1800" b="0" dirty="0">
                        <a:solidFill>
                          <a:schemeClr val="tx1"/>
                        </a:solidFill>
                        <a:latin typeface="Calibri"/>
                        <a:ea typeface="Calibri"/>
                        <a:cs typeface="Times New Roman"/>
                      </a:endParaRPr>
                    </a:p>
                  </a:txBody>
                  <a:tcPr marL="68580" marR="68580" marT="0" marB="0"/>
                </a:tc>
              </a:tr>
              <a:tr h="370840">
                <a:tc>
                  <a:txBody>
                    <a:bodyPr/>
                    <a:lstStyle/>
                    <a:p>
                      <a:pPr>
                        <a:lnSpc>
                          <a:spcPct val="115000"/>
                        </a:lnSpc>
                        <a:spcAft>
                          <a:spcPts val="0"/>
                        </a:spcAft>
                      </a:pPr>
                      <a:r>
                        <a:rPr lang="en-IN" sz="1800" dirty="0">
                          <a:latin typeface="Times New Roman"/>
                          <a:ea typeface="Times New Roman"/>
                          <a:cs typeface="Times New Roman"/>
                        </a:rPr>
                        <a:t>Ageing of Inventory</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a:latin typeface="Times New Roman"/>
                          <a:ea typeface="Times New Roman"/>
                          <a:cs typeface="Times New Roman"/>
                        </a:rPr>
                        <a:t>It has been found that many of the drugs available are nearing their expiry date.</a:t>
                      </a:r>
                      <a:endParaRPr lang="en-IN" sz="180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Advise you to accept the drug delivery with long expiry dates to avoid hassles in future.</a:t>
                      </a:r>
                      <a:endParaRPr lang="en-IN" sz="1800" dirty="0">
                        <a:latin typeface="Calibri"/>
                        <a:ea typeface="Calibri"/>
                        <a:cs typeface="Times New Roman"/>
                      </a:endParaRPr>
                    </a:p>
                  </a:txBody>
                  <a:tcPr marL="68580" marR="68580" marT="0" marB="0"/>
                </a:tc>
              </a:tr>
              <a:tr h="370840">
                <a:tc>
                  <a:txBody>
                    <a:bodyPr/>
                    <a:lstStyle/>
                    <a:p>
                      <a:pPr>
                        <a:lnSpc>
                          <a:spcPct val="115000"/>
                        </a:lnSpc>
                        <a:spcAft>
                          <a:spcPts val="0"/>
                        </a:spcAft>
                      </a:pPr>
                      <a:r>
                        <a:rPr lang="en-IN" sz="1800" dirty="0">
                          <a:latin typeface="Times New Roman"/>
                          <a:ea typeface="Times New Roman"/>
                          <a:cs typeface="Times New Roman"/>
                        </a:rPr>
                        <a:t>Mandatory HR Documents</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a:latin typeface="Times New Roman"/>
                          <a:ea typeface="Times New Roman"/>
                          <a:cs typeface="Times New Roman"/>
                        </a:rPr>
                        <a:t>It has been found that CVs, Offer letters, appointment letters, job description and salary slips of the pharmacy team are not available with the HR team of a hospital or with the pharmacy itself.</a:t>
                      </a:r>
                      <a:endParaRPr lang="en-IN" sz="180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These are mandatory documents which might be needed at the time of inspections.</a:t>
                      </a:r>
                      <a:endParaRPr lang="en-IN" sz="1800" dirty="0">
                        <a:latin typeface="Calibri"/>
                        <a:ea typeface="Calibri"/>
                        <a:cs typeface="Times New Roman"/>
                      </a:endParaRPr>
                    </a:p>
                  </a:txBody>
                  <a:tcPr marL="68580" marR="68580" marT="0" marB="0"/>
                </a:tc>
              </a:tr>
              <a:tr h="370840">
                <a:tc>
                  <a:txBody>
                    <a:bodyPr/>
                    <a:lstStyle/>
                    <a:p>
                      <a:pPr>
                        <a:lnSpc>
                          <a:spcPct val="115000"/>
                        </a:lnSpc>
                        <a:spcAft>
                          <a:spcPts val="0"/>
                        </a:spcAft>
                      </a:pPr>
                      <a:r>
                        <a:rPr lang="en-IN" sz="1800" dirty="0">
                          <a:latin typeface="Times New Roman"/>
                          <a:ea typeface="Times New Roman"/>
                          <a:cs typeface="Times New Roman"/>
                        </a:rPr>
                        <a:t>Stock register</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It is found that the closing quantity and the closing amount are different. Closing quantity is excess and short and closing amount is in the negative value</a:t>
                      </a:r>
                      <a:endParaRPr lang="en-IN" sz="1800" dirty="0">
                        <a:latin typeface="Calibri"/>
                        <a:ea typeface="Calibri"/>
                        <a:cs typeface="Times New Roman"/>
                      </a:endParaRPr>
                    </a:p>
                  </a:txBody>
                  <a:tcPr marL="68580" marR="68580" marT="0" marB="0"/>
                </a:tc>
                <a:tc>
                  <a:txBody>
                    <a:bodyPr/>
                    <a:lstStyle/>
                    <a:p>
                      <a:endParaRPr lang="en-IN" sz="1800"/>
                    </a:p>
                  </a:txBody>
                  <a:tcPr marL="68580" marR="68580" marT="0" marB="0"/>
                </a:tc>
              </a:tr>
              <a:tr h="370840">
                <a:tc>
                  <a:txBody>
                    <a:bodyPr/>
                    <a:lstStyle/>
                    <a:p>
                      <a:pPr>
                        <a:lnSpc>
                          <a:spcPct val="115000"/>
                        </a:lnSpc>
                        <a:spcAft>
                          <a:spcPts val="0"/>
                        </a:spcAft>
                      </a:pPr>
                      <a:r>
                        <a:rPr lang="en-IN" sz="1800" dirty="0">
                          <a:latin typeface="Times New Roman"/>
                          <a:ea typeface="Times New Roman"/>
                          <a:cs typeface="Times New Roman"/>
                        </a:rPr>
                        <a:t>Miscellaneous</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No formulary list found</a:t>
                      </a:r>
                      <a:endParaRPr lang="en-IN" sz="1800" dirty="0">
                        <a:latin typeface="Calibri"/>
                        <a:ea typeface="Calibri"/>
                        <a:cs typeface="Times New Roman"/>
                      </a:endParaRPr>
                    </a:p>
                    <a:p>
                      <a:pPr>
                        <a:lnSpc>
                          <a:spcPct val="115000"/>
                        </a:lnSpc>
                        <a:spcAft>
                          <a:spcPts val="0"/>
                        </a:spcAft>
                      </a:pPr>
                      <a:r>
                        <a:rPr lang="en-IN" sz="1800" dirty="0">
                          <a:latin typeface="Times New Roman"/>
                          <a:ea typeface="Times New Roman"/>
                          <a:cs typeface="Times New Roman"/>
                        </a:rPr>
                        <a:t>Purchase order – directly ordered inventory to the vendors, they do not have any proof of inventory order drug list found.</a:t>
                      </a:r>
                      <a:endParaRPr lang="en-IN" sz="1800" dirty="0">
                        <a:latin typeface="Calibri"/>
                        <a:ea typeface="Calibri"/>
                        <a:cs typeface="Times New Roman"/>
                      </a:endParaRPr>
                    </a:p>
                  </a:txBody>
                  <a:tcPr marL="68580" marR="68580" marT="0" marB="0"/>
                </a:tc>
                <a:tc>
                  <a:txBody>
                    <a:bodyPr/>
                    <a:lstStyle/>
                    <a:p>
                      <a:endParaRPr lang="en-IN" sz="1800" dirty="0"/>
                    </a:p>
                  </a:txBody>
                  <a:tcPr marL="68580" marR="68580" marT="0" marB="0"/>
                </a:tc>
              </a:tr>
            </a:tbl>
          </a:graphicData>
        </a:graphic>
      </p:graphicFrame>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23636" y="274638"/>
            <a:ext cx="6184138" cy="1143000"/>
          </a:xfrm>
        </p:spPr>
        <p:txBody>
          <a:bodyPr/>
          <a:lstStyle/>
          <a:p>
            <a:r>
              <a:rPr lang="en-US" b="1" dirty="0" smtClean="0">
                <a:latin typeface="Times New Roman" pitchFamily="18" charset="0"/>
                <a:cs typeface="Times New Roman" pitchFamily="18" charset="0"/>
              </a:rPr>
              <a:t>RESULT</a:t>
            </a:r>
            <a:endParaRPr lang="en-IN"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0" y="1495044"/>
          <a:ext cx="12190413" cy="5362956"/>
        </p:xfrm>
        <a:graphic>
          <a:graphicData uri="http://schemas.openxmlformats.org/drawingml/2006/table">
            <a:tbl>
              <a:tblPr firstRow="1" bandRow="1">
                <a:tableStyleId>{5C22544A-7EE6-4342-B048-85BDC9FD1C3A}</a:tableStyleId>
              </a:tblPr>
              <a:tblGrid>
                <a:gridCol w="1773151"/>
                <a:gridCol w="4877692"/>
                <a:gridCol w="5539570"/>
              </a:tblGrid>
              <a:tr h="370840">
                <a:tc>
                  <a:txBody>
                    <a:bodyPr/>
                    <a:lstStyle/>
                    <a:p>
                      <a:pPr>
                        <a:lnSpc>
                          <a:spcPct val="115000"/>
                        </a:lnSpc>
                        <a:spcAft>
                          <a:spcPts val="0"/>
                        </a:spcAft>
                      </a:pPr>
                      <a:r>
                        <a:rPr lang="en-IN" sz="1800" b="0" dirty="0">
                          <a:solidFill>
                            <a:schemeClr val="tx1"/>
                          </a:solidFill>
                          <a:latin typeface="Times New Roman"/>
                          <a:ea typeface="Times New Roman"/>
                          <a:cs typeface="Times New Roman"/>
                        </a:rPr>
                        <a:t>Business Observations</a:t>
                      </a:r>
                      <a:endParaRPr lang="en-IN" sz="1800" b="0"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en-IN" sz="1800" b="0">
                          <a:solidFill>
                            <a:schemeClr val="tx1"/>
                          </a:solidFill>
                          <a:latin typeface="Times New Roman"/>
                          <a:ea typeface="Times New Roman"/>
                          <a:cs typeface="Times New Roman"/>
                        </a:rPr>
                        <a:t>The average IPD pharmacy billing is Rs 7500 per patient.</a:t>
                      </a:r>
                      <a:endParaRPr lang="en-IN" sz="1800" b="0">
                        <a:solidFill>
                          <a:schemeClr val="tx1"/>
                        </a:solidFill>
                        <a:latin typeface="Calibri"/>
                        <a:ea typeface="Calibri"/>
                        <a:cs typeface="Times New Roman"/>
                      </a:endParaRPr>
                    </a:p>
                    <a:p>
                      <a:pPr>
                        <a:lnSpc>
                          <a:spcPct val="115000"/>
                        </a:lnSpc>
                        <a:spcAft>
                          <a:spcPts val="0"/>
                        </a:spcAft>
                      </a:pPr>
                      <a:r>
                        <a:rPr lang="en-IN" sz="1800" b="0">
                          <a:solidFill>
                            <a:schemeClr val="tx1"/>
                          </a:solidFill>
                          <a:latin typeface="Times New Roman"/>
                          <a:ea typeface="Times New Roman"/>
                          <a:cs typeface="Times New Roman"/>
                        </a:rPr>
                        <a:t>The average OPD pharmacy billing is Rs 400 per patient.</a:t>
                      </a:r>
                      <a:endParaRPr lang="en-IN" sz="1800" b="0">
                        <a:solidFill>
                          <a:schemeClr val="tx1"/>
                        </a:solidFill>
                        <a:latin typeface="Calibri"/>
                        <a:ea typeface="Calibri"/>
                        <a:cs typeface="Times New Roman"/>
                      </a:endParaRPr>
                    </a:p>
                    <a:p>
                      <a:pPr>
                        <a:lnSpc>
                          <a:spcPct val="115000"/>
                        </a:lnSpc>
                        <a:spcAft>
                          <a:spcPts val="0"/>
                        </a:spcAft>
                      </a:pPr>
                      <a:r>
                        <a:rPr lang="en-IN" sz="1800" b="0">
                          <a:solidFill>
                            <a:schemeClr val="tx1"/>
                          </a:solidFill>
                          <a:latin typeface="Times New Roman"/>
                          <a:ea typeface="Times New Roman"/>
                          <a:cs typeface="Times New Roman"/>
                        </a:rPr>
                        <a:t>Total OPD pharmacy billing is below the national average of 650 per patient.</a:t>
                      </a:r>
                      <a:endParaRPr lang="en-IN" sz="1800" b="0">
                        <a:solidFill>
                          <a:schemeClr val="tx1"/>
                        </a:solidFill>
                        <a:latin typeface="Calibri"/>
                        <a:ea typeface="Calibri"/>
                        <a:cs typeface="Times New Roman"/>
                      </a:endParaRPr>
                    </a:p>
                    <a:p>
                      <a:pPr>
                        <a:lnSpc>
                          <a:spcPct val="115000"/>
                        </a:lnSpc>
                        <a:spcAft>
                          <a:spcPts val="0"/>
                        </a:spcAft>
                      </a:pPr>
                      <a:r>
                        <a:rPr lang="en-IN" sz="1800" b="0">
                          <a:solidFill>
                            <a:schemeClr val="tx1"/>
                          </a:solidFill>
                          <a:latin typeface="Times New Roman"/>
                          <a:ea typeface="Times New Roman"/>
                          <a:cs typeface="Times New Roman"/>
                        </a:rPr>
                        <a:t>The total of IPD Sales is less than the total of OPD Sales, owing to the low admission rate. </a:t>
                      </a:r>
                      <a:endParaRPr lang="en-IN" sz="1800" b="0">
                        <a:solidFill>
                          <a:schemeClr val="tx1"/>
                        </a:solidFill>
                        <a:latin typeface="Calibri"/>
                        <a:ea typeface="Calibri"/>
                        <a:cs typeface="Times New Roman"/>
                      </a:endParaRPr>
                    </a:p>
                    <a:p>
                      <a:pPr>
                        <a:lnSpc>
                          <a:spcPct val="115000"/>
                        </a:lnSpc>
                        <a:spcAft>
                          <a:spcPts val="0"/>
                        </a:spcAft>
                      </a:pPr>
                      <a:r>
                        <a:rPr lang="en-IN" sz="1800" b="0">
                          <a:solidFill>
                            <a:schemeClr val="tx1"/>
                          </a:solidFill>
                          <a:latin typeface="Times New Roman"/>
                          <a:ea typeface="Times New Roman"/>
                          <a:cs typeface="Times New Roman"/>
                        </a:rPr>
                        <a:t>Gross Sales Margins are between 5.00 Lakhs to 6.00 lakhs presently.</a:t>
                      </a:r>
                      <a:endParaRPr lang="en-IN" sz="1800" b="0">
                        <a:solidFill>
                          <a:schemeClr val="tx1"/>
                        </a:solidFill>
                        <a:latin typeface="Calibri"/>
                        <a:ea typeface="Calibri"/>
                        <a:cs typeface="Times New Roman"/>
                      </a:endParaRPr>
                    </a:p>
                    <a:p>
                      <a:pPr>
                        <a:lnSpc>
                          <a:spcPct val="115000"/>
                        </a:lnSpc>
                        <a:spcAft>
                          <a:spcPts val="0"/>
                        </a:spcAft>
                      </a:pPr>
                      <a:r>
                        <a:rPr lang="en-IN" sz="1800" b="0">
                          <a:solidFill>
                            <a:schemeClr val="tx1"/>
                          </a:solidFill>
                          <a:latin typeface="Times New Roman"/>
                          <a:ea typeface="Times New Roman"/>
                          <a:cs typeface="Times New Roman"/>
                        </a:rPr>
                        <a:t>Most of the prescribed medicine is available in stock.</a:t>
                      </a:r>
                      <a:endParaRPr lang="en-IN" sz="1800" b="0">
                        <a:solidFill>
                          <a:schemeClr val="tx1"/>
                        </a:solidFill>
                        <a:latin typeface="Calibri"/>
                        <a:ea typeface="Calibri"/>
                        <a:cs typeface="Times New Roman"/>
                      </a:endParaRPr>
                    </a:p>
                    <a:p>
                      <a:pPr>
                        <a:lnSpc>
                          <a:spcPct val="115000"/>
                        </a:lnSpc>
                        <a:spcAft>
                          <a:spcPts val="0"/>
                        </a:spcAft>
                      </a:pPr>
                      <a:r>
                        <a:rPr lang="en-IN" sz="1800" b="0">
                          <a:solidFill>
                            <a:schemeClr val="tx1"/>
                          </a:solidFill>
                          <a:latin typeface="Times New Roman"/>
                          <a:ea typeface="Times New Roman"/>
                          <a:cs typeface="Times New Roman"/>
                        </a:rPr>
                        <a:t>Rarely, they need to buy any medicine from outside.</a:t>
                      </a:r>
                      <a:endParaRPr lang="en-IN" sz="1800" b="0">
                        <a:solidFill>
                          <a:schemeClr val="tx1"/>
                        </a:solidFill>
                        <a:latin typeface="Calibri"/>
                        <a:ea typeface="Calibri"/>
                        <a:cs typeface="Times New Roman"/>
                      </a:endParaRPr>
                    </a:p>
                    <a:p>
                      <a:pPr>
                        <a:lnSpc>
                          <a:spcPct val="115000"/>
                        </a:lnSpc>
                        <a:spcAft>
                          <a:spcPts val="0"/>
                        </a:spcAft>
                      </a:pPr>
                      <a:r>
                        <a:rPr lang="en-IN" sz="1800" b="0">
                          <a:solidFill>
                            <a:schemeClr val="tx1"/>
                          </a:solidFill>
                          <a:latin typeface="Times New Roman"/>
                          <a:ea typeface="Times New Roman"/>
                          <a:cs typeface="Times New Roman"/>
                        </a:rPr>
                        <a:t>Home Delivery of Medicine is not available as a service.</a:t>
                      </a:r>
                      <a:endParaRPr lang="en-IN" sz="1800" b="0">
                        <a:solidFill>
                          <a:schemeClr val="tx1"/>
                        </a:solidFill>
                        <a:latin typeface="Calibri"/>
                        <a:ea typeface="Calibri"/>
                        <a:cs typeface="Times New Roman"/>
                      </a:endParaRPr>
                    </a:p>
                    <a:p>
                      <a:pPr>
                        <a:lnSpc>
                          <a:spcPct val="115000"/>
                        </a:lnSpc>
                        <a:spcAft>
                          <a:spcPts val="0"/>
                        </a:spcAft>
                      </a:pPr>
                      <a:r>
                        <a:rPr lang="en-IN" sz="1800" b="0">
                          <a:solidFill>
                            <a:schemeClr val="tx1"/>
                          </a:solidFill>
                          <a:latin typeface="Times New Roman"/>
                          <a:ea typeface="Times New Roman"/>
                          <a:cs typeface="Times New Roman"/>
                        </a:rPr>
                        <a:t>Purchase discounts are in line with market trends.</a:t>
                      </a:r>
                      <a:endParaRPr lang="en-IN" sz="1800" b="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en-IN" sz="1800" b="0" dirty="0">
                        <a:solidFill>
                          <a:schemeClr val="tx1"/>
                        </a:solidFill>
                        <a:latin typeface="Times New Roman"/>
                        <a:ea typeface="Times New Roman"/>
                        <a:cs typeface="Times New Roman"/>
                      </a:endParaRPr>
                    </a:p>
                    <a:p>
                      <a:pPr>
                        <a:lnSpc>
                          <a:spcPct val="115000"/>
                        </a:lnSpc>
                        <a:spcAft>
                          <a:spcPts val="0"/>
                        </a:spcAft>
                      </a:pPr>
                      <a:r>
                        <a:rPr lang="en-IN" sz="1800" b="0" dirty="0">
                          <a:solidFill>
                            <a:schemeClr val="tx1"/>
                          </a:solidFill>
                          <a:latin typeface="Times New Roman"/>
                          <a:ea typeface="Times New Roman"/>
                          <a:cs typeface="Times New Roman"/>
                        </a:rPr>
                        <a:t>There is a good scope of improvement in pharmacy revenue.</a:t>
                      </a:r>
                      <a:endParaRPr lang="en-IN" sz="1800" b="0" dirty="0">
                        <a:solidFill>
                          <a:schemeClr val="tx1"/>
                        </a:solidFill>
                        <a:latin typeface="Calibri"/>
                        <a:ea typeface="Calibri"/>
                        <a:cs typeface="Times New Roman"/>
                      </a:endParaRPr>
                    </a:p>
                  </a:txBody>
                  <a:tcPr marL="68580" marR="68580" marT="0" marB="0"/>
                </a:tc>
              </a:tr>
            </a:tbl>
          </a:graphicData>
        </a:graphic>
      </p:graphicFrame>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008" y="274638"/>
            <a:ext cx="6985884" cy="1143000"/>
          </a:xfrm>
        </p:spPr>
        <p:txBody>
          <a:bodyPr/>
          <a:lstStyle/>
          <a:p>
            <a:r>
              <a:rPr lang="en-US" b="1" dirty="0" smtClean="0">
                <a:latin typeface="Times New Roman" pitchFamily="18" charset="0"/>
                <a:cs typeface="Times New Roman" pitchFamily="18" charset="0"/>
              </a:rPr>
              <a:t>DISCUSSION</a:t>
            </a:r>
            <a:r>
              <a:rPr lang="en-US" b="1" dirty="0" smtClean="0">
                <a:latin typeface="+mn-lt"/>
                <a:cs typeface="Times New Roman" pitchFamily="18" charset="0"/>
              </a:rPr>
              <a:t> </a:t>
            </a:r>
            <a:endParaRPr lang="en-IN" b="1" dirty="0">
              <a:latin typeface="+mn-lt"/>
              <a:cs typeface="Times New Roman" pitchFamily="18" charset="0"/>
            </a:endParaRPr>
          </a:p>
        </p:txBody>
      </p:sp>
      <p:sp>
        <p:nvSpPr>
          <p:cNvPr id="5" name="Content Placeholder 4"/>
          <p:cNvSpPr>
            <a:spLocks noGrp="1"/>
          </p:cNvSpPr>
          <p:nvPr>
            <p:ph idx="1"/>
          </p:nvPr>
        </p:nvSpPr>
        <p:spPr>
          <a:xfrm>
            <a:off x="165852" y="1571612"/>
            <a:ext cx="11858708" cy="5072098"/>
          </a:xfrm>
        </p:spPr>
        <p:txBody>
          <a:bodyPr>
            <a:normAutofit fontScale="55000" lnSpcReduction="20000"/>
          </a:bodyPr>
          <a:lstStyle/>
          <a:p>
            <a:pPr lvl="0">
              <a:buNone/>
            </a:pPr>
            <a:r>
              <a:rPr lang="en-IN" sz="4500" dirty="0" smtClean="0">
                <a:latin typeface="Times New Roman" pitchFamily="18" charset="0"/>
                <a:cs typeface="Times New Roman" pitchFamily="18" charset="0"/>
              </a:rPr>
              <a:t>Here are some good points and some points that need to improve according to the checklist.</a:t>
            </a:r>
            <a:r>
              <a:rPr lang="en-US" sz="4500" dirty="0" smtClean="0">
                <a:latin typeface="Times New Roman" pitchFamily="18" charset="0"/>
                <a:cs typeface="Times New Roman" pitchFamily="18" charset="0"/>
              </a:rPr>
              <a:t> </a:t>
            </a:r>
            <a:endParaRPr lang="en-IN" sz="4500" dirty="0" smtClean="0">
              <a:latin typeface="Times New Roman" pitchFamily="18" charset="0"/>
              <a:cs typeface="Times New Roman" pitchFamily="18" charset="0"/>
            </a:endParaRPr>
          </a:p>
          <a:p>
            <a:pPr lvl="0"/>
            <a:r>
              <a:rPr lang="en-IN" sz="3400" dirty="0" smtClean="0">
                <a:latin typeface="Times New Roman" pitchFamily="18" charset="0"/>
                <a:cs typeface="Times New Roman" pitchFamily="18" charset="0"/>
              </a:rPr>
              <a:t>Hospital’s pharmacy unit has been in a prime location, for 100 bedded hospital required space for a pharmacy is 10 sq. ft per bed and the total space required in feet is 169 feet for 100 bedded hospital, here's hospital has sufficient space for a pharmacy, therefore hospital has enough space from the operational point of view. </a:t>
            </a:r>
          </a:p>
          <a:p>
            <a:pPr lvl="0"/>
            <a:r>
              <a:rPr lang="en-IN" sz="3400" dirty="0" smtClean="0">
                <a:latin typeface="Times New Roman" pitchFamily="18" charset="0"/>
                <a:cs typeface="Times New Roman" pitchFamily="18" charset="0"/>
              </a:rPr>
              <a:t>All the pharmacy licenses that are up to date and also attached to a wall show that the pharmacy follows all the guidelines related to the license. </a:t>
            </a:r>
          </a:p>
          <a:p>
            <a:pPr lvl="0"/>
            <a:r>
              <a:rPr lang="en-IN" sz="3400" dirty="0" smtClean="0">
                <a:latin typeface="Times New Roman" pitchFamily="18" charset="0"/>
                <a:cs typeface="Times New Roman" pitchFamily="18" charset="0"/>
              </a:rPr>
              <a:t>There are a total number of 3 rotational work shifts in the hospital, during the duty hours in the morning time, Pharmacy In-charge has a responsibility, at day shift day staff and at night, night staff have responsible and also shift changes weekly. </a:t>
            </a:r>
          </a:p>
          <a:p>
            <a:pPr lvl="0"/>
            <a:r>
              <a:rPr lang="en-IN" sz="3400" dirty="0" smtClean="0">
                <a:latin typeface="Times New Roman" pitchFamily="18" charset="0"/>
                <a:cs typeface="Times New Roman" pitchFamily="18" charset="0"/>
              </a:rPr>
              <a:t>Housekeeping staff regularly cleanse morning and evening time, or if necessary they informed housekeeping staff to clean. Sufficient arrangements for cleaning the pharmacy by the hospital housekeeping staff. For prevention of Hospital-acquired infection, a glass partition is necessary it has been regularly clean by housekeeping staff and pharmacy staff also clean if required. </a:t>
            </a:r>
          </a:p>
          <a:p>
            <a:pPr lvl="0"/>
            <a:r>
              <a:rPr lang="en-IN" sz="3400" dirty="0" smtClean="0">
                <a:latin typeface="Times New Roman" pitchFamily="18" charset="0"/>
                <a:cs typeface="Times New Roman" pitchFamily="18" charset="0"/>
              </a:rPr>
              <a:t>Sometimes glass partition becomes a barrier to communication, here no communication gap was found due to glass partitions and also maintain social distancing. </a:t>
            </a:r>
          </a:p>
          <a:p>
            <a:r>
              <a:rPr lang="en-IN" sz="3400" dirty="0" smtClean="0">
                <a:latin typeface="Times New Roman" pitchFamily="18" charset="0"/>
                <a:cs typeface="Times New Roman" pitchFamily="18" charset="0"/>
              </a:rPr>
              <a:t>Storage of medicine to be sufficient with display racks, Controlled storage under lock provision, under counter storage, Temperature controlled storage.</a:t>
            </a:r>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504" y="274638"/>
            <a:ext cx="7557388" cy="1143000"/>
          </a:xfrm>
        </p:spPr>
        <p:txBody>
          <a:bodyPr/>
          <a:lstStyle/>
          <a:p>
            <a:r>
              <a:rPr lang="en-US" b="1" dirty="0" smtClean="0">
                <a:latin typeface="Times New Roman" pitchFamily="18" charset="0"/>
                <a:cs typeface="Times New Roman" pitchFamily="18" charset="0"/>
              </a:rPr>
              <a:t>DISCUSSION</a:t>
            </a:r>
            <a:r>
              <a:rPr lang="en-US"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609520" y="1500174"/>
            <a:ext cx="10971372" cy="5357825"/>
          </a:xfrm>
        </p:spPr>
        <p:txBody>
          <a:bodyPr>
            <a:normAutofit fontScale="85000" lnSpcReduction="20000"/>
          </a:bodyPr>
          <a:lstStyle/>
          <a:p>
            <a:pPr lvl="0"/>
            <a:r>
              <a:rPr lang="en-IN" sz="2400" dirty="0" smtClean="0">
                <a:latin typeface="Times New Roman" pitchFamily="18" charset="0"/>
                <a:cs typeface="Times New Roman" pitchFamily="18" charset="0"/>
              </a:rPr>
              <a:t>Duty Roaster needs to be revised to make it suitable for the handover process and came 15 minutes before handover. </a:t>
            </a:r>
          </a:p>
          <a:p>
            <a:pPr lvl="0"/>
            <a:r>
              <a:rPr lang="en-IN" sz="2400" dirty="0" smtClean="0">
                <a:latin typeface="Times New Roman" pitchFamily="18" charset="0"/>
                <a:cs typeface="Times New Roman" pitchFamily="18" charset="0"/>
              </a:rPr>
              <a:t>There is no Queue manager; neither electronic nor physical compliances are used for thermal screening. </a:t>
            </a:r>
          </a:p>
          <a:p>
            <a:pPr lvl="0"/>
            <a:r>
              <a:rPr lang="en-IN" sz="2400" dirty="0" smtClean="0">
                <a:latin typeface="Times New Roman" pitchFamily="18" charset="0"/>
                <a:cs typeface="Times New Roman" pitchFamily="18" charset="0"/>
              </a:rPr>
              <a:t>There is no provision for home delivery of medicine for the hospital OPD/IPD patients. This is limiting pharmacy sales. </a:t>
            </a:r>
          </a:p>
          <a:p>
            <a:pPr lvl="0"/>
            <a:r>
              <a:rPr lang="en-IN" sz="2400" dirty="0" smtClean="0">
                <a:latin typeface="Times New Roman" pitchFamily="18" charset="0"/>
                <a:cs typeface="Times New Roman" pitchFamily="18" charset="0"/>
              </a:rPr>
              <a:t>The missing component of storage and display is plastic containers. They are using very few plastic containers, which are not even-numbered. </a:t>
            </a:r>
          </a:p>
          <a:p>
            <a:pPr lvl="0"/>
            <a:r>
              <a:rPr lang="en-IN" sz="2400" dirty="0" smtClean="0">
                <a:latin typeface="Times New Roman" pitchFamily="18" charset="0"/>
                <a:cs typeface="Times New Roman" pitchFamily="18" charset="0"/>
              </a:rPr>
              <a:t>The pharmacy is not connected to IPD for indenting through a computerized system.  </a:t>
            </a:r>
          </a:p>
          <a:p>
            <a:pPr lvl="0"/>
            <a:r>
              <a:rPr lang="en-IN" sz="2400" dirty="0" smtClean="0">
                <a:latin typeface="Times New Roman" pitchFamily="18" charset="0"/>
                <a:cs typeface="Times New Roman" pitchFamily="18" charset="0"/>
              </a:rPr>
              <a:t>The attendance register was not found in the pharmacy. Inventory has been found that many of the drugs available are nearing their expiry date. </a:t>
            </a:r>
          </a:p>
          <a:p>
            <a:pPr lvl="0"/>
            <a:r>
              <a:rPr lang="en-IN" sz="2400" dirty="0" smtClean="0">
                <a:latin typeface="Times New Roman" pitchFamily="18" charset="0"/>
                <a:cs typeface="Times New Roman" pitchFamily="18" charset="0"/>
              </a:rPr>
              <a:t>Documents like- CVs, Offer letters, appointment letters and salary slips of the pharmacy team are not available with the HR team of a hospital or with the pharmacy itself, these are mandatory documents which might be needed at the time of inspections. </a:t>
            </a:r>
          </a:p>
          <a:p>
            <a:pPr lvl="0"/>
            <a:r>
              <a:rPr lang="en-IN" sz="2400" dirty="0" smtClean="0">
                <a:latin typeface="Times New Roman" pitchFamily="18" charset="0"/>
                <a:cs typeface="Times New Roman" pitchFamily="18" charset="0"/>
              </a:rPr>
              <a:t>After the checking of stock, it has been found that the stocks are not exact as mentioned in the list, their values are negative and quantities are either excess or short. </a:t>
            </a:r>
          </a:p>
          <a:p>
            <a:pPr lvl="0"/>
            <a:r>
              <a:rPr lang="en-IN" sz="2400" dirty="0" smtClean="0">
                <a:latin typeface="Times New Roman" pitchFamily="18" charset="0"/>
                <a:cs typeface="Times New Roman" pitchFamily="18" charset="0"/>
              </a:rPr>
              <a:t>The pharmacy does not maintain a formulary list of drugs, and they directly purchased inventory orders from the vendors. From a business point of view, IPD sales are lesser than OPD sales, average billings of OPD and IPD, and gross sales margins are also between 5 lakhs to 6 lakhs, which is not good for the business.</a:t>
            </a:r>
          </a:p>
          <a:p>
            <a:pPr lvl="0"/>
            <a:endParaRPr lang="en-IN" sz="2400" dirty="0" smtClean="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132" y="274638"/>
            <a:ext cx="7128760" cy="1143000"/>
          </a:xfrm>
        </p:spPr>
        <p:txBody>
          <a:bodyPr/>
          <a:lstStyle/>
          <a:p>
            <a:r>
              <a:rPr lang="en-US" b="1" dirty="0" smtClean="0">
                <a:latin typeface="Times New Roman" pitchFamily="18" charset="0"/>
                <a:cs typeface="Times New Roman" pitchFamily="18" charset="0"/>
              </a:rPr>
              <a:t>ACTION PLANS</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609521" y="1600201"/>
            <a:ext cx="10971372" cy="5043509"/>
          </a:xfrm>
        </p:spPr>
        <p:txBody>
          <a:bodyPr>
            <a:normAutofit lnSpcReduction="10000"/>
          </a:bodyPr>
          <a:lstStyle/>
          <a:p>
            <a:pPr>
              <a:buNone/>
            </a:pPr>
            <a:r>
              <a:rPr lang="en-IN" dirty="0" smtClean="0"/>
              <a:t>	</a:t>
            </a:r>
            <a:r>
              <a:rPr lang="en-IN" sz="2400" dirty="0" smtClean="0">
                <a:latin typeface="Times New Roman" pitchFamily="18" charset="0"/>
                <a:cs typeface="Times New Roman" pitchFamily="18" charset="0"/>
              </a:rPr>
              <a:t>As per observation, the business operations of the pharmacy unit are being managed exceptionally well. Some of the points and action plan mentioned below will help to improve the pharmacy performance significantly</a:t>
            </a:r>
            <a:r>
              <a:rPr lang="en-IN" dirty="0" smtClean="0">
                <a:latin typeface="Times New Roman" pitchFamily="18" charset="0"/>
                <a:cs typeface="Times New Roman" pitchFamily="18" charset="0"/>
              </a:rPr>
              <a:t>.</a:t>
            </a:r>
          </a:p>
          <a:p>
            <a:pPr lvl="0"/>
            <a:r>
              <a:rPr lang="en-IN" sz="2400" dirty="0" smtClean="0">
                <a:latin typeface="Times New Roman" pitchFamily="18" charset="0"/>
                <a:cs typeface="Times New Roman" pitchFamily="18" charset="0"/>
              </a:rPr>
              <a:t>Establish Free Home Delivery of Medicine using inputs from Prescriptions. This should help to increase pharmacy sales by 50 %. </a:t>
            </a:r>
          </a:p>
          <a:p>
            <a:r>
              <a:rPr lang="en-IN" sz="2400" dirty="0" smtClean="0">
                <a:latin typeface="Times New Roman" pitchFamily="18" charset="0"/>
                <a:cs typeface="Times New Roman" pitchFamily="18" charset="0"/>
              </a:rPr>
              <a:t>Create a register / Excel Worksheet of prescriptions for follow-up of the patient.</a:t>
            </a:r>
          </a:p>
          <a:p>
            <a:pPr lvl="0"/>
            <a:r>
              <a:rPr lang="en-IN" sz="2400" dirty="0" smtClean="0">
                <a:latin typeface="Times New Roman" pitchFamily="18" charset="0"/>
                <a:cs typeface="Times New Roman" pitchFamily="18" charset="0"/>
              </a:rPr>
              <a:t>Arrange Posters within the lobby area for awareness of free home delivery service, Use a maximum of 2 standees, and a video on the entertainment system in the lobby. If needed, some discount coupons may be considered to boost sales. </a:t>
            </a:r>
          </a:p>
          <a:p>
            <a:pPr lvl="0"/>
            <a:r>
              <a:rPr lang="en-IN" sz="2400" dirty="0" smtClean="0">
                <a:latin typeface="Times New Roman" pitchFamily="18" charset="0"/>
                <a:cs typeface="Times New Roman" pitchFamily="18" charset="0"/>
              </a:rPr>
              <a:t>Create a list of non-available drugs which are being purchased regularly as prescribed. </a:t>
            </a:r>
          </a:p>
          <a:p>
            <a:pPr lvl="0"/>
            <a:r>
              <a:rPr lang="en-IN" sz="2400" dirty="0" smtClean="0">
                <a:latin typeface="Times New Roman" pitchFamily="18" charset="0"/>
                <a:cs typeface="Times New Roman" pitchFamily="18" charset="0"/>
              </a:rPr>
              <a:t>While purchasing, please Issue a small quantity of PO for occasionally used non-available drugs. </a:t>
            </a:r>
          </a:p>
          <a:p>
            <a:pPr lvl="0"/>
            <a:r>
              <a:rPr lang="en-IN" sz="2400" dirty="0" smtClean="0">
                <a:latin typeface="Times New Roman" pitchFamily="18" charset="0"/>
                <a:cs typeface="Times New Roman" pitchFamily="18" charset="0"/>
              </a:rPr>
              <a:t>Optimize the purchase order system to purchase the drugs as per the actual requirements. </a:t>
            </a:r>
          </a:p>
          <a:p>
            <a:endParaRPr lang="en-IN" sz="2400" dirty="0" smtClean="0"/>
          </a:p>
          <a:p>
            <a:pPr>
              <a:buNone/>
            </a:pPr>
            <a:endParaRPr lang="en-IN" dirty="0"/>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446" y="274638"/>
            <a:ext cx="6914446" cy="1143000"/>
          </a:xfrm>
        </p:spPr>
        <p:txBody>
          <a:bodyPr/>
          <a:lstStyle/>
          <a:p>
            <a:r>
              <a:rPr lang="en-US" b="1" dirty="0" smtClean="0">
                <a:latin typeface="Times New Roman" pitchFamily="18" charset="0"/>
                <a:cs typeface="Times New Roman" pitchFamily="18" charset="0"/>
              </a:rPr>
              <a:t>ACTION PLANS</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609521" y="1600201"/>
            <a:ext cx="10971372" cy="5043509"/>
          </a:xfrm>
        </p:spPr>
        <p:txBody>
          <a:bodyPr>
            <a:normAutofit/>
          </a:bodyPr>
          <a:lstStyle/>
          <a:p>
            <a:pPr lvl="0"/>
            <a:r>
              <a:rPr lang="en-IN" sz="2400" dirty="0" smtClean="0">
                <a:latin typeface="Times New Roman" pitchFamily="18" charset="0"/>
                <a:cs typeface="Times New Roman" pitchFamily="18" charset="0"/>
              </a:rPr>
              <a:t>Ensure In - stock drug information in a chart available to all doctors. </a:t>
            </a:r>
          </a:p>
          <a:p>
            <a:pPr lvl="0"/>
            <a:r>
              <a:rPr lang="en-IN" sz="2400" dirty="0" smtClean="0">
                <a:latin typeface="Times New Roman" pitchFamily="18" charset="0"/>
                <a:cs typeface="Times New Roman" pitchFamily="18" charset="0"/>
              </a:rPr>
              <a:t>Connect Pharmacy to IPD and Billing through indenting system </a:t>
            </a:r>
          </a:p>
          <a:p>
            <a:pPr lvl="0"/>
            <a:r>
              <a:rPr lang="en-IN" sz="2400" dirty="0" smtClean="0">
                <a:latin typeface="Times New Roman" pitchFamily="18" charset="0"/>
                <a:cs typeface="Times New Roman" pitchFamily="18" charset="0"/>
              </a:rPr>
              <a:t>Token System- Use Welcome MD to issue tokens to patients to enhance the experience and manage Queues. It is cost-effective. </a:t>
            </a:r>
          </a:p>
          <a:p>
            <a:pPr lvl="0"/>
            <a:r>
              <a:rPr lang="en-IN" sz="2400" dirty="0" smtClean="0">
                <a:latin typeface="Times New Roman" pitchFamily="18" charset="0"/>
                <a:cs typeface="Times New Roman" pitchFamily="18" charset="0"/>
              </a:rPr>
              <a:t>Ensure fast-moving medication storage on the counter. </a:t>
            </a:r>
          </a:p>
          <a:p>
            <a:pPr lvl="0"/>
            <a:r>
              <a:rPr lang="en-IN" sz="2400" dirty="0" smtClean="0">
                <a:latin typeface="Times New Roman" pitchFamily="18" charset="0"/>
                <a:cs typeface="Times New Roman" pitchFamily="18" charset="0"/>
              </a:rPr>
              <a:t>Pharmacy Attendance Register to be maintained within and out signatures with time. </a:t>
            </a:r>
          </a:p>
          <a:p>
            <a:pPr lvl="0"/>
            <a:r>
              <a:rPr lang="en-IN" sz="2400" dirty="0" smtClean="0">
                <a:latin typeface="Times New Roman" pitchFamily="18" charset="0"/>
                <a:cs typeface="Times New Roman" pitchFamily="18" charset="0"/>
              </a:rPr>
              <a:t>Shift Timings to be revised for a sufficient handover process. </a:t>
            </a:r>
          </a:p>
          <a:p>
            <a:pPr lvl="0"/>
            <a:r>
              <a:rPr lang="en-IN" sz="2400" dirty="0" smtClean="0">
                <a:latin typeface="Times New Roman" pitchFamily="18" charset="0"/>
                <a:cs typeface="Times New Roman" pitchFamily="18" charset="0"/>
              </a:rPr>
              <a:t>Plastic Containers are to be introduced after proper numbering. </a:t>
            </a:r>
          </a:p>
          <a:p>
            <a:pPr lvl="0"/>
            <a:r>
              <a:rPr lang="en-IN" sz="2400" dirty="0" smtClean="0">
                <a:latin typeface="Times New Roman" pitchFamily="18" charset="0"/>
                <a:cs typeface="Times New Roman" pitchFamily="18" charset="0"/>
              </a:rPr>
              <a:t>Pharmacy Stock Register should be verified and signed regularly by a pharmacy in charge.</a:t>
            </a:r>
            <a:endParaRPr lang="en-IN" sz="24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066" y="274638"/>
            <a:ext cx="7628826" cy="1143000"/>
          </a:xfrm>
        </p:spPr>
        <p:txBody>
          <a:bodyPr/>
          <a:lstStyle/>
          <a:p>
            <a:r>
              <a:rPr lang="en-US" b="1" dirty="0" smtClean="0">
                <a:latin typeface="Times New Roman" pitchFamily="18" charset="0"/>
                <a:cs typeface="Times New Roman" pitchFamily="18" charset="0"/>
              </a:rPr>
              <a:t>LIMITATIONS OF STUDY </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1199994" y="2857496"/>
            <a:ext cx="9790425" cy="2214578"/>
          </a:xfrm>
        </p:spPr>
        <p:txBody>
          <a:bodyPr>
            <a:normAutofit/>
          </a:bodyPr>
          <a:lstStyle/>
          <a:p>
            <a:r>
              <a:rPr lang="en-US" sz="2400" dirty="0" smtClean="0">
                <a:latin typeface="Times New Roman" pitchFamily="18" charset="0"/>
                <a:cs typeface="Times New Roman" pitchFamily="18" charset="0"/>
              </a:rPr>
              <a:t>The sample have been collected only from the pharmacy staffs </a:t>
            </a:r>
          </a:p>
          <a:p>
            <a:r>
              <a:rPr lang="en-IN" sz="2400" dirty="0" smtClean="0">
                <a:latin typeface="Times New Roman" pitchFamily="18" charset="0"/>
                <a:cs typeface="Times New Roman" pitchFamily="18" charset="0"/>
              </a:rPr>
              <a:t>The pharmacy staff knew an audit was going on as part of the study, so the organization prepared the questionnaire.</a:t>
            </a:r>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884" y="274638"/>
            <a:ext cx="6843008" cy="1143000"/>
          </a:xfrm>
        </p:spPr>
        <p:txBody>
          <a:bodyPr/>
          <a:lstStyle/>
          <a:p>
            <a:r>
              <a:rPr lang="en-US" b="1" dirty="0" smtClean="0">
                <a:latin typeface="Times New Roman" pitchFamily="18" charset="0"/>
                <a:cs typeface="Times New Roman" pitchFamily="18" charset="0"/>
              </a:rPr>
              <a:t>CONCLUSION</a:t>
            </a:r>
            <a:r>
              <a:rPr lang="en-US" b="1" dirty="0" smtClean="0">
                <a:latin typeface="+mn-lt"/>
                <a:cs typeface="Times New Roman" pitchFamily="18" charset="0"/>
              </a:rPr>
              <a:t> </a:t>
            </a:r>
            <a:endParaRPr lang="en-IN" b="1" dirty="0">
              <a:latin typeface="+mn-lt"/>
              <a:cs typeface="Times New Roman" pitchFamily="18" charset="0"/>
            </a:endParaRPr>
          </a:p>
        </p:txBody>
      </p:sp>
      <p:sp>
        <p:nvSpPr>
          <p:cNvPr id="3" name="Content Placeholder 2"/>
          <p:cNvSpPr>
            <a:spLocks noGrp="1"/>
          </p:cNvSpPr>
          <p:nvPr>
            <p:ph idx="1"/>
          </p:nvPr>
        </p:nvSpPr>
        <p:spPr>
          <a:xfrm>
            <a:off x="609521" y="1927373"/>
            <a:ext cx="10971372" cy="4525963"/>
          </a:xfrm>
        </p:spPr>
        <p:txBody>
          <a:bodyPr>
            <a:normAutofit/>
          </a:bodyPr>
          <a:lstStyle/>
          <a:p>
            <a:pPr marL="0" indent="0" algn="just">
              <a:buNone/>
            </a:pPr>
            <a:r>
              <a:rPr lang="en-IN" sz="2400" dirty="0" smtClean="0">
                <a:latin typeface="Times New Roman" pitchFamily="18" charset="0"/>
                <a:cs typeface="Times New Roman" pitchFamily="18" charset="0"/>
              </a:rPr>
              <a:t>A pharmacy audit is needed to avoid malpractices with in a hospital set-up. </a:t>
            </a:r>
          </a:p>
          <a:p>
            <a:pPr marL="0" indent="0" algn="just">
              <a:buNone/>
            </a:pPr>
            <a:r>
              <a:rPr lang="en-IN" sz="2400" dirty="0" smtClean="0">
                <a:latin typeface="Times New Roman" pitchFamily="18" charset="0"/>
                <a:cs typeface="Times New Roman" pitchFamily="18" charset="0"/>
              </a:rPr>
              <a:t>Typically pharmacy audit should be conducted in a timely manner, within  2 – 3 months, and a desktop audit should be done within 90 days not more than that. </a:t>
            </a:r>
          </a:p>
          <a:p>
            <a:pPr marL="0" indent="0" algn="just">
              <a:buNone/>
            </a:pPr>
            <a:r>
              <a:rPr lang="en-IN" sz="2400" dirty="0" smtClean="0">
                <a:latin typeface="Times New Roman" pitchFamily="18" charset="0"/>
                <a:cs typeface="Times New Roman" pitchFamily="18" charset="0"/>
              </a:rPr>
              <a:t>It is mandatory to find out gaps and loopholes and take action plans for better improvement and smooth functioning of in-hospital pharmacies. </a:t>
            </a:r>
          </a:p>
          <a:p>
            <a:pPr marL="0" indent="0" algn="just">
              <a:buNone/>
            </a:pPr>
            <a:r>
              <a:rPr lang="en-IN" sz="2400" dirty="0" smtClean="0">
                <a:latin typeface="Times New Roman" pitchFamily="18" charset="0"/>
                <a:cs typeface="Times New Roman" pitchFamily="18" charset="0"/>
              </a:rPr>
              <a:t>We can achieve grater efficiency in a pharmacy set-up by a proper planning implementation  programme. </a:t>
            </a:r>
          </a:p>
          <a:p>
            <a:pPr marL="0" indent="0" algn="just">
              <a:buNone/>
            </a:pPr>
            <a:r>
              <a:rPr lang="en-IN" sz="2400" dirty="0" smtClean="0">
                <a:latin typeface="Times New Roman" pitchFamily="18" charset="0"/>
                <a:cs typeface="Times New Roman" pitchFamily="18" charset="0"/>
              </a:rPr>
              <a:t>This activity will help to enhance revenue generation. Continuous quality improvement and audit program for smooth running of the in-hospital pharmacy. </a:t>
            </a:r>
          </a:p>
          <a:p>
            <a:pPr marL="0" indent="0" algn="just">
              <a:buNone/>
            </a:pPr>
            <a:endParaRPr lang="en-IN" sz="2400" dirty="0">
              <a:cs typeface="Times New Roman" pitchFamily="18" charset="0"/>
            </a:endParaRPr>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967" y="274638"/>
            <a:ext cx="6914446" cy="1143000"/>
          </a:xfrm>
        </p:spPr>
        <p:txBody>
          <a:bodyPr/>
          <a:lstStyle/>
          <a:p>
            <a:r>
              <a:rPr lang="en-IN" b="1" dirty="0" smtClean="0">
                <a:latin typeface="Times New Roman" pitchFamily="18" charset="0"/>
                <a:cs typeface="Times New Roman" pitchFamily="18" charset="0"/>
              </a:rPr>
              <a:t>REFERENCES</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609521" y="1571612"/>
            <a:ext cx="10971372" cy="5167476"/>
          </a:xfrm>
        </p:spPr>
        <p:txBody>
          <a:bodyPr>
            <a:normAutofit fontScale="92500" lnSpcReduction="10000"/>
          </a:bodyPr>
          <a:lstStyle/>
          <a:p>
            <a:pPr marL="457200" indent="-457200">
              <a:buFont typeface="+mj-lt"/>
              <a:buAutoNum type="arabicPeriod"/>
            </a:pPr>
            <a:r>
              <a:rPr lang="en-IN" sz="2000" dirty="0" err="1" smtClean="0">
                <a:latin typeface="Times New Roman" pitchFamily="18" charset="0"/>
                <a:cs typeface="Times New Roman" pitchFamily="18" charset="0"/>
              </a:rPr>
              <a:t>Bhattacharjee</a:t>
            </a:r>
            <a:r>
              <a:rPr lang="en-IN" sz="2000" dirty="0" smtClean="0">
                <a:latin typeface="Times New Roman" pitchFamily="18" charset="0"/>
                <a:cs typeface="Times New Roman" pitchFamily="18" charset="0"/>
              </a:rPr>
              <a:t> B, Dave S, </a:t>
            </a:r>
            <a:r>
              <a:rPr lang="en-IN" sz="2000" dirty="0" err="1" smtClean="0">
                <a:latin typeface="Times New Roman" pitchFamily="18" charset="0"/>
                <a:cs typeface="Times New Roman" pitchFamily="18" charset="0"/>
              </a:rPr>
              <a:t>Sondhi</a:t>
            </a:r>
            <a:r>
              <a:rPr lang="en-IN" sz="2000" dirty="0" smtClean="0">
                <a:latin typeface="Times New Roman" pitchFamily="18" charset="0"/>
                <a:cs typeface="Times New Roman" pitchFamily="18" charset="0"/>
              </a:rPr>
              <a:t> S. Relevance of efficient market hypothesis: a study of present scenario in India. J </a:t>
            </a:r>
            <a:r>
              <a:rPr lang="en-IN" sz="2000" dirty="0" err="1" smtClean="0">
                <a:latin typeface="Times New Roman" pitchFamily="18" charset="0"/>
                <a:cs typeface="Times New Roman" pitchFamily="18" charset="0"/>
              </a:rPr>
              <a:t>Manag</a:t>
            </a:r>
            <a:r>
              <a:rPr lang="en-IN" sz="2000" dirty="0" smtClean="0">
                <a:latin typeface="Times New Roman" pitchFamily="18" charset="0"/>
                <a:cs typeface="Times New Roman" pitchFamily="18" charset="0"/>
              </a:rPr>
              <a:t> Res Anal [Internet]. 2016;3(2):82. Available from: https://www.ipinnovative.com/journal-article-file/1725#:~:text=pharmacist%2C%20working%20in%20collaboration%20with,and%20prevent%20drug%2Drelated%20problems.</a:t>
            </a:r>
          </a:p>
          <a:p>
            <a:pPr marL="457200" indent="-457200">
              <a:buFont typeface="+mj-lt"/>
              <a:buAutoNum type="arabicPeriod"/>
            </a:pPr>
            <a:r>
              <a:rPr lang="en-IN" sz="2000" dirty="0" err="1" smtClean="0">
                <a:latin typeface="Times New Roman" pitchFamily="18" charset="0"/>
                <a:cs typeface="Times New Roman" pitchFamily="18" charset="0"/>
              </a:rPr>
              <a:t>Nasution</a:t>
            </a:r>
            <a:r>
              <a:rPr lang="en-IN" sz="2000" dirty="0" smtClean="0">
                <a:latin typeface="Times New Roman" pitchFamily="18" charset="0"/>
                <a:cs typeface="Times New Roman" pitchFamily="18" charset="0"/>
              </a:rPr>
              <a:t> MKM, </a:t>
            </a:r>
            <a:r>
              <a:rPr lang="en-IN" sz="2000" dirty="0" err="1" smtClean="0">
                <a:latin typeface="Times New Roman" pitchFamily="18" charset="0"/>
                <a:cs typeface="Times New Roman" pitchFamily="18" charset="0"/>
              </a:rPr>
              <a:t>Azman</a:t>
            </a:r>
            <a:r>
              <a:rPr lang="en-IN" sz="2000" dirty="0" smtClean="0">
                <a:latin typeface="Times New Roman" pitchFamily="18" charset="0"/>
                <a:cs typeface="Times New Roman" pitchFamily="18" charset="0"/>
              </a:rPr>
              <a:t> S, Noah M, </a:t>
            </a:r>
            <a:r>
              <a:rPr lang="en-IN" sz="2000" dirty="0" err="1" smtClean="0">
                <a:latin typeface="Times New Roman" pitchFamily="18" charset="0"/>
                <a:cs typeface="Times New Roman" pitchFamily="18" charset="0"/>
              </a:rPr>
              <a:t>Harahap</a:t>
            </a:r>
            <a:r>
              <a:rPr lang="en-IN" sz="2000" dirty="0" smtClean="0">
                <a:latin typeface="Times New Roman" pitchFamily="18" charset="0"/>
                <a:cs typeface="Times New Roman" pitchFamily="18" charset="0"/>
              </a:rPr>
              <a:t> U. Overview of the pharmacy management system in a hospital [Internet]. Sysrevpharm.org. [cited 2022 Jun 20]. Available from: </a:t>
            </a:r>
            <a:r>
              <a:rPr lang="en-IN" sz="2000" u="sng" dirty="0" smtClean="0">
                <a:latin typeface="Times New Roman" pitchFamily="18" charset="0"/>
                <a:cs typeface="Times New Roman" pitchFamily="18" charset="0"/>
                <a:hlinkClick r:id="rId2"/>
              </a:rPr>
              <a:t>https://www.sysrevpharm.org/articles/overview-of-the-pharmacy-management-system-in-a-hospital.pdf</a:t>
            </a:r>
            <a:endParaRPr lang="en-IN" sz="2000" dirty="0" smtClean="0">
              <a:latin typeface="Times New Roman" pitchFamily="18" charset="0"/>
              <a:cs typeface="Times New Roman" pitchFamily="18" charset="0"/>
            </a:endParaRPr>
          </a:p>
          <a:p>
            <a:pPr marL="457200" indent="-457200">
              <a:buFont typeface="+mj-lt"/>
              <a:buAutoNum type="arabicPeriod"/>
            </a:pPr>
            <a:r>
              <a:rPr lang="en-IN" sz="2000" dirty="0" smtClean="0">
                <a:latin typeface="Times New Roman" pitchFamily="18" charset="0"/>
                <a:cs typeface="Times New Roman" pitchFamily="18" charset="0"/>
              </a:rPr>
              <a:t>Fiu.edu. [cited 2022 Jun 20]. Available from: https://oia.fiu.edu/wp-content/uploads/2015/04/Audit-of-Pharmacy-Operations.pdf</a:t>
            </a:r>
          </a:p>
          <a:p>
            <a:pPr marL="457200" indent="-457200">
              <a:buFont typeface="+mj-lt"/>
              <a:buAutoNum type="arabicPeriod"/>
            </a:pPr>
            <a:r>
              <a:rPr lang="en-IN" sz="2000" dirty="0" smtClean="0">
                <a:latin typeface="Times New Roman" pitchFamily="18" charset="0"/>
                <a:cs typeface="Times New Roman" pitchFamily="18" charset="0"/>
              </a:rPr>
              <a:t>Jjblawoffice.com. [cited 2022 Jun 20]. Available from: https://www.jjblawoffice.com/,</a:t>
            </a:r>
          </a:p>
          <a:p>
            <a:pPr marL="457200" indent="-457200">
              <a:buFont typeface="+mj-lt"/>
              <a:buAutoNum type="arabicPeriod"/>
            </a:pPr>
            <a:r>
              <a:rPr lang="en-IN" sz="2000" dirty="0" smtClean="0">
                <a:latin typeface="Times New Roman" pitchFamily="18" charset="0"/>
                <a:cs typeface="Times New Roman" pitchFamily="18" charset="0"/>
              </a:rPr>
              <a:t>Pharmacy audit services pharmacy audit services highlights [Internet]. Exlservice.com. [cited 2022 Jun 20]. Available from: https://info1.exlservice.com/hubfs/EXL-Media-Library/Infosheet/SB-Pharmacy-Audit-Services-Advanced-Pharmacy-Auditing-Solutions-to-increase-recoveries-and-compliance.pdf</a:t>
            </a:r>
          </a:p>
          <a:p>
            <a:pPr marL="457200" indent="-457200">
              <a:buFont typeface="+mj-lt"/>
              <a:buAutoNum type="arabicPeriod"/>
            </a:pPr>
            <a:r>
              <a:rPr lang="en-IN" sz="2000" dirty="0" smtClean="0">
                <a:latin typeface="Times New Roman" pitchFamily="18" charset="0"/>
                <a:cs typeface="Times New Roman" pitchFamily="18" charset="0"/>
              </a:rPr>
              <a:t>What is a pharmacy audit? [Internet]. What Is a Pharmacy Audit? [cited 2022 Jun 20]. Available from: </a:t>
            </a:r>
            <a:r>
              <a:rPr lang="en-IN" sz="2000" u="sng" dirty="0" smtClean="0">
                <a:latin typeface="Times New Roman" pitchFamily="18" charset="0"/>
                <a:cs typeface="Times New Roman" pitchFamily="18" charset="0"/>
                <a:hlinkClick r:id="rId3"/>
              </a:rPr>
              <a:t>https://www.jjblawoffice.com/idfpr-defense-lawyer/what-is-a-pharmacy-audit</a:t>
            </a:r>
            <a:endParaRPr lang="en-IN" sz="2000" dirty="0" smtClean="0">
              <a:latin typeface="Times New Roman" pitchFamily="18" charset="0"/>
              <a:cs typeface="Times New Roman" pitchFamily="18" charset="0"/>
            </a:endParaRPr>
          </a:p>
          <a:p>
            <a:pPr marL="457200" indent="-457200">
              <a:buFont typeface="+mj-lt"/>
              <a:buAutoNum type="arabicPeriod"/>
            </a:pPr>
            <a:r>
              <a:rPr lang="en-IN" sz="2000" dirty="0" smtClean="0">
                <a:latin typeface="Times New Roman" pitchFamily="18" charset="0"/>
                <a:cs typeface="Times New Roman" pitchFamily="18" charset="0"/>
              </a:rPr>
              <a:t>Researchgate.net. [cited 2022 Jun 20]. Available from: https://www.researchgate.net/publication/50421151_Literature_review_on_the_structure_and_operation_of_Pharmacy_and_Therapeutics_Committees</a:t>
            </a:r>
          </a:p>
          <a:p>
            <a:pPr marL="457200" indent="-457200">
              <a:buFont typeface="+mj-lt"/>
              <a:buAutoNum type="arabicPeriod"/>
            </a:pPr>
            <a:endParaRPr lang="en-IN" sz="20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826" y="0"/>
            <a:ext cx="9057587" cy="1071546"/>
          </a:xfrm>
        </p:spPr>
        <p:txBody>
          <a:bodyPr/>
          <a:lstStyle/>
          <a:p>
            <a:r>
              <a:rPr lang="en-US" b="1" dirty="0" smtClean="0">
                <a:latin typeface="Times New Roman" pitchFamily="18" charset="0"/>
                <a:cs typeface="Times New Roman" pitchFamily="18" charset="0"/>
              </a:rPr>
              <a:t>SCREENSHOT OF APPROVAL </a:t>
            </a:r>
            <a:endParaRPr lang="en-IN" b="1"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pic>
        <p:nvPicPr>
          <p:cNvPr id="5" name="Picture 4" descr="WhatsApp Image 2022-06-25 at 11.08.12 PM.jpeg"/>
          <p:cNvPicPr>
            <a:picLocks noChangeAspect="1"/>
          </p:cNvPicPr>
          <p:nvPr/>
        </p:nvPicPr>
        <p:blipFill>
          <a:blip r:embed="rId3"/>
          <a:srcRect t="47917" b="20833"/>
          <a:stretch>
            <a:fillRect/>
          </a:stretch>
        </p:blipFill>
        <p:spPr>
          <a:xfrm>
            <a:off x="1165985" y="1571612"/>
            <a:ext cx="9858443" cy="4786346"/>
          </a:xfrm>
          <a:prstGeom prst="rect">
            <a:avLst/>
          </a:prstGeom>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
        <p:nvSpPr>
          <p:cNvPr id="3" name="TextBox 2"/>
          <p:cNvSpPr txBox="1"/>
          <p:nvPr/>
        </p:nvSpPr>
        <p:spPr>
          <a:xfrm>
            <a:off x="2058959" y="2000240"/>
            <a:ext cx="8072494" cy="1569660"/>
          </a:xfrm>
          <a:prstGeom prst="rect">
            <a:avLst/>
          </a:prstGeom>
          <a:noFill/>
        </p:spPr>
        <p:txBody>
          <a:bodyPr wrap="square" rtlCol="0">
            <a:spAutoFit/>
          </a:bodyPr>
          <a:lstStyle/>
          <a:p>
            <a:r>
              <a:rPr lang="en-US" sz="9600" dirty="0" smtClean="0">
                <a:latin typeface="Times New Roman" pitchFamily="18" charset="0"/>
                <a:cs typeface="Times New Roman" pitchFamily="18" charset="0"/>
              </a:rPr>
              <a:t>THANK YOU</a:t>
            </a:r>
            <a:endParaRPr lang="en-IN" sz="9600" dirty="0">
              <a:latin typeface="Times New Roman" pitchFamily="18" charset="0"/>
              <a:cs typeface="Times New Roman" pitchFamily="18" charset="0"/>
            </a:endParaRPr>
          </a:p>
        </p:txBody>
      </p:sp>
      <p:sp>
        <p:nvSpPr>
          <p:cNvPr id="5" name="TextBox 4"/>
          <p:cNvSpPr txBox="1"/>
          <p:nvPr/>
        </p:nvSpPr>
        <p:spPr>
          <a:xfrm>
            <a:off x="3255358" y="3571876"/>
            <a:ext cx="5679696" cy="923330"/>
          </a:xfrm>
          <a:prstGeom prst="rect">
            <a:avLst/>
          </a:prstGeom>
          <a:noFill/>
        </p:spPr>
        <p:txBody>
          <a:bodyPr wrap="none" rtlCol="0">
            <a:spAutoFit/>
          </a:bodyPr>
          <a:lstStyle/>
          <a:p>
            <a:r>
              <a:rPr lang="en-US" sz="5400" dirty="0" smtClean="0">
                <a:latin typeface="Times New Roman" pitchFamily="18" charset="0"/>
                <a:cs typeface="Times New Roman" pitchFamily="18" charset="0"/>
              </a:rPr>
              <a:t>ANY QUESTIONS</a:t>
            </a:r>
            <a:endParaRPr lang="en-IN" sz="5400" dirty="0">
              <a:latin typeface="Times New Roman" pitchFamily="18" charset="0"/>
              <a:cs typeface="Times New Roman" pitchFamily="18"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999" y="0"/>
            <a:ext cx="8738413" cy="1417638"/>
          </a:xfrm>
        </p:spPr>
        <p:txBody>
          <a:bodyPr>
            <a:noAutofit/>
          </a:bodyPr>
          <a:lstStyle/>
          <a:p>
            <a:r>
              <a:rPr lang="en-IN" sz="3200" b="1" dirty="0" smtClean="0">
                <a:latin typeface="Times New Roman" pitchFamily="18" charset="0"/>
                <a:cs typeface="Times New Roman" pitchFamily="18" charset="0"/>
              </a:rPr>
              <a:t>SUGGESTIONS TO THE ORGANIZATION </a:t>
            </a:r>
            <a:br>
              <a:rPr lang="en-IN" sz="3200" b="1" dirty="0" smtClean="0">
                <a:latin typeface="Times New Roman" pitchFamily="18" charset="0"/>
                <a:cs typeface="Times New Roman" pitchFamily="18" charset="0"/>
              </a:rPr>
            </a:br>
            <a:r>
              <a:rPr lang="en-IN" sz="3200" b="1" dirty="0" smtClean="0">
                <a:latin typeface="Times New Roman" pitchFamily="18" charset="0"/>
                <a:cs typeface="Times New Roman" pitchFamily="18" charset="0"/>
              </a:rPr>
              <a:t>WHERE THE STUDY WAS CONDUCTED </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6595272" y="1928802"/>
            <a:ext cx="4757050" cy="4351338"/>
          </a:xfrm>
        </p:spPr>
        <p:txBody>
          <a:bodyPr>
            <a:normAutofit fontScale="92500" lnSpcReduction="20000"/>
          </a:bodyPr>
          <a:lstStyle/>
          <a:p>
            <a:pPr>
              <a:buNone/>
            </a:pPr>
            <a:r>
              <a:rPr lang="en-US" sz="2400" dirty="0" smtClean="0">
                <a:latin typeface="Times New Roman" pitchFamily="18" charset="0"/>
                <a:cs typeface="Times New Roman" pitchFamily="18" charset="0"/>
              </a:rPr>
              <a:t>Suggestions for Hospital</a:t>
            </a:r>
            <a:endParaRPr lang="en-IN" sz="2400" dirty="0" smtClean="0">
              <a:latin typeface="Times New Roman" pitchFamily="18" charset="0"/>
              <a:cs typeface="Times New Roman" pitchFamily="18" charset="0"/>
            </a:endParaRPr>
          </a:p>
          <a:p>
            <a:r>
              <a:rPr lang="en-IN" sz="2400" dirty="0" err="1" smtClean="0">
                <a:latin typeface="Times New Roman" pitchFamily="18" charset="0"/>
                <a:cs typeface="Times New Roman" pitchFamily="18" charset="0"/>
              </a:rPr>
              <a:t>Sai</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Preet</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Bhalke</a:t>
            </a:r>
            <a:r>
              <a:rPr lang="en-IN" sz="2400" dirty="0" smtClean="0">
                <a:latin typeface="Times New Roman" pitchFamily="18" charset="0"/>
                <a:cs typeface="Times New Roman" pitchFamily="18" charset="0"/>
              </a:rPr>
              <a:t> hospital is very famous at </a:t>
            </a:r>
            <a:r>
              <a:rPr lang="en-IN" sz="2400" dirty="0" err="1" smtClean="0">
                <a:latin typeface="Times New Roman" pitchFamily="18" charset="0"/>
                <a:cs typeface="Times New Roman" pitchFamily="18" charset="0"/>
              </a:rPr>
              <a:t>Bidar</a:t>
            </a:r>
            <a:r>
              <a:rPr lang="en-IN" sz="2400" dirty="0" smtClean="0">
                <a:latin typeface="Times New Roman" pitchFamily="18" charset="0"/>
                <a:cs typeface="Times New Roman" pitchFamily="18" charset="0"/>
              </a:rPr>
              <a:t> district in Karnataka.</a:t>
            </a:r>
          </a:p>
          <a:p>
            <a:r>
              <a:rPr lang="en-IN" sz="2400" dirty="0" smtClean="0">
                <a:latin typeface="Times New Roman" pitchFamily="18" charset="0"/>
                <a:cs typeface="Times New Roman" pitchFamily="18" charset="0"/>
              </a:rPr>
              <a:t>In this competitive environment, hospitals need marketing to attract new patients.</a:t>
            </a:r>
          </a:p>
          <a:p>
            <a:r>
              <a:rPr lang="en-IN" sz="2400" dirty="0" smtClean="0">
                <a:latin typeface="Times New Roman" pitchFamily="18" charset="0"/>
                <a:cs typeface="Times New Roman" pitchFamily="18" charset="0"/>
              </a:rPr>
              <a:t>Continuous follow-up and audits conducted on time will help in improving and smooth functioning of the hospital.</a:t>
            </a:r>
          </a:p>
          <a:p>
            <a:r>
              <a:rPr lang="en-IN" sz="2400" dirty="0" smtClean="0">
                <a:latin typeface="Times New Roman" pitchFamily="18" charset="0"/>
                <a:cs typeface="Times New Roman" pitchFamily="18" charset="0"/>
              </a:rPr>
              <a:t>Hospital staff need more training on their roles and responsibilities.  </a:t>
            </a:r>
          </a:p>
          <a:p>
            <a:r>
              <a:rPr lang="en-IN" sz="2400" dirty="0" smtClean="0">
                <a:latin typeface="Times New Roman" pitchFamily="18" charset="0"/>
                <a:cs typeface="Times New Roman" pitchFamily="18" charset="0"/>
              </a:rPr>
              <a:t>The job description needs to provide each and every staff with regular background checks.</a:t>
            </a:r>
          </a:p>
          <a:p>
            <a:endParaRPr lang="en-US" sz="2400" dirty="0" smtClean="0">
              <a:cs typeface="Times New Roman" pitchFamily="18" charset="0"/>
            </a:endParaRPr>
          </a:p>
          <a:p>
            <a:endParaRPr lang="en-IN" sz="2400" dirty="0">
              <a:cs typeface="Times New Roman" pitchFamily="18" charset="0"/>
            </a:endParaRPr>
          </a:p>
        </p:txBody>
      </p:sp>
      <p:pic>
        <p:nvPicPr>
          <p:cNvPr id="5" name="Picture 4">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
        <p:nvSpPr>
          <p:cNvPr id="7" name="Content Placeholder 2"/>
          <p:cNvSpPr txBox="1">
            <a:spLocks/>
          </p:cNvSpPr>
          <p:nvPr/>
        </p:nvSpPr>
        <p:spPr>
          <a:xfrm>
            <a:off x="1165984" y="1928802"/>
            <a:ext cx="4757050" cy="4351338"/>
          </a:xfrm>
          <a:prstGeom prst="rect">
            <a:avLst/>
          </a:prstGeom>
        </p:spPr>
        <p:txBody>
          <a:bodyPr vert="horz" lIns="91440" tIns="45720" rIns="91440" bIns="45720" rtlCol="0">
            <a:normAutofit fontScale="92500" lnSpcReduction="10000"/>
          </a:bodyPr>
          <a:lstStyle/>
          <a:p>
            <a:pPr marL="228600" marR="0" lvl="0"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Suggestions for Organization</a:t>
            </a:r>
            <a:endParaRPr kumimoji="0" lang="en-IN"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lvl="0" indent="-228600">
              <a:lnSpc>
                <a:spcPct val="90000"/>
              </a:lnSpc>
              <a:spcBef>
                <a:spcPct val="30000"/>
              </a:spcBef>
              <a:buClr>
                <a:schemeClr val="accent3"/>
              </a:buClr>
              <a:buFont typeface="Arial" panose="020B0604020202020204" pitchFamily="34" charset="0"/>
              <a:buChar char="•"/>
            </a:pPr>
            <a:r>
              <a:rPr lang="en-IN" sz="2400" dirty="0" smtClean="0">
                <a:latin typeface="Times New Roman" pitchFamily="18" charset="0"/>
                <a:cs typeface="Times New Roman" pitchFamily="18" charset="0"/>
              </a:rPr>
              <a:t>Organizations should provide a proper job offer letter at the time of joining. </a:t>
            </a:r>
          </a:p>
          <a:p>
            <a:pPr marL="228600" lvl="0" indent="-228600">
              <a:lnSpc>
                <a:spcPct val="90000"/>
              </a:lnSpc>
              <a:spcBef>
                <a:spcPct val="30000"/>
              </a:spcBef>
              <a:buClr>
                <a:schemeClr val="accent3"/>
              </a:buClr>
              <a:buFont typeface="Arial" panose="020B0604020202020204" pitchFamily="34" charset="0"/>
              <a:buChar char="•"/>
            </a:pPr>
            <a:r>
              <a:rPr lang="en-IN" sz="2400" dirty="0" smtClean="0">
                <a:latin typeface="Times New Roman" pitchFamily="18" charset="0"/>
                <a:cs typeface="Times New Roman" pitchFamily="18" charset="0"/>
              </a:rPr>
              <a:t>After joining provide an appointment letter and job description. With ID cards.</a:t>
            </a:r>
            <a:endParaRPr kumimoji="0" lang="en-IN"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lvl="0" indent="-228600">
              <a:lnSpc>
                <a:spcPct val="90000"/>
              </a:lnSpc>
              <a:spcBef>
                <a:spcPct val="30000"/>
              </a:spcBef>
              <a:buClr>
                <a:schemeClr val="accent3"/>
              </a:buClr>
              <a:buFont typeface="Arial" panose="020B0604020202020204" pitchFamily="34" charset="0"/>
              <a:buChar char="•"/>
            </a:pPr>
            <a:r>
              <a:rPr lang="en-IN" sz="2400" dirty="0" smtClean="0">
                <a:latin typeface="Times New Roman" pitchFamily="18" charset="0"/>
                <a:cs typeface="Times New Roman" pitchFamily="18" charset="0"/>
              </a:rPr>
              <a:t>Reimbursement while shifted by the organization. </a:t>
            </a:r>
          </a:p>
          <a:p>
            <a:pPr marL="228600" lvl="0" indent="-228600">
              <a:lnSpc>
                <a:spcPct val="90000"/>
              </a:lnSpc>
              <a:spcBef>
                <a:spcPct val="30000"/>
              </a:spcBef>
              <a:buClr>
                <a:schemeClr val="accent3"/>
              </a:buClr>
              <a:buFont typeface="Arial" panose="020B0604020202020204" pitchFamily="34" charset="0"/>
              <a:buChar char="•"/>
            </a:pPr>
            <a:r>
              <a:rPr lang="en-IN" sz="2400" dirty="0" smtClean="0">
                <a:latin typeface="Times New Roman" pitchFamily="18" charset="0"/>
                <a:cs typeface="Times New Roman" pitchFamily="18" charset="0"/>
              </a:rPr>
              <a:t>Pay salary on time with organizations registered bank  with CTC.</a:t>
            </a:r>
          </a:p>
          <a:p>
            <a:pPr marL="228600" lvl="0" indent="-228600">
              <a:lnSpc>
                <a:spcPct val="90000"/>
              </a:lnSpc>
              <a:spcBef>
                <a:spcPct val="30000"/>
              </a:spcBef>
              <a:buClr>
                <a:schemeClr val="accent3"/>
              </a:buClr>
              <a:buFont typeface="Arial" panose="020B0604020202020204" pitchFamily="34" charset="0"/>
              <a:buChar char="•"/>
            </a:pPr>
            <a:r>
              <a:rPr lang="en-IN" sz="2400" dirty="0" smtClean="0">
                <a:latin typeface="Times New Roman" pitchFamily="18" charset="0"/>
                <a:cs typeface="Times New Roman" pitchFamily="18" charset="0"/>
              </a:rPr>
              <a:t>Recruit sufficient staff so that every staff do their  work than other s work and fulfil the commitment by organization.</a:t>
            </a:r>
            <a:endParaRPr kumimoji="0" lang="en-IN"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124" y="274638"/>
            <a:ext cx="8271768" cy="1143000"/>
          </a:xfrm>
        </p:spPr>
        <p:txBody>
          <a:bodyPr/>
          <a:lstStyle/>
          <a:p>
            <a:r>
              <a:rPr lang="en-US" b="1" dirty="0" smtClean="0">
                <a:latin typeface="Times New Roman" pitchFamily="18" charset="0"/>
                <a:cs typeface="Times New Roman" pitchFamily="18" charset="0"/>
              </a:rPr>
              <a:t>DISSERTATION EXPERIENCE </a:t>
            </a:r>
            <a:endParaRPr lang="en-IN"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609521" y="1628800"/>
            <a:ext cx="5384099" cy="4125924"/>
          </a:xfrm>
        </p:spPr>
        <p:txBody>
          <a:bodyPr>
            <a:normAutofit/>
          </a:bodyPr>
          <a:lstStyle/>
          <a:p>
            <a:pPr marL="0" indent="0">
              <a:buNone/>
            </a:pPr>
            <a:r>
              <a:rPr lang="en-IN" sz="2400" b="1" dirty="0">
                <a:latin typeface="Times New Roman" pitchFamily="18" charset="0"/>
                <a:cs typeface="Times New Roman" pitchFamily="18" charset="0"/>
              </a:rPr>
              <a:t>What did you learn (skill/ topic)?</a:t>
            </a:r>
          </a:p>
          <a:p>
            <a:r>
              <a:rPr lang="en-IN" sz="2400" dirty="0" smtClean="0">
                <a:latin typeface="Times New Roman" pitchFamily="18" charset="0"/>
                <a:cs typeface="Times New Roman" pitchFamily="18" charset="0"/>
              </a:rPr>
              <a:t>Whatever wants to implement, the first thing staffs support is very important for doing any work </a:t>
            </a:r>
          </a:p>
          <a:p>
            <a:r>
              <a:rPr lang="en-IN" sz="2400" dirty="0" smtClean="0">
                <a:latin typeface="Times New Roman" pitchFamily="18" charset="0"/>
                <a:cs typeface="Times New Roman" pitchFamily="18" charset="0"/>
              </a:rPr>
              <a:t>Every task does on time. </a:t>
            </a:r>
          </a:p>
          <a:p>
            <a:r>
              <a:rPr lang="en-IN" sz="2400" dirty="0" smtClean="0">
                <a:latin typeface="Times New Roman" pitchFamily="18" charset="0"/>
                <a:cs typeface="Times New Roman" pitchFamily="18" charset="0"/>
              </a:rPr>
              <a:t>Understand  work from ground level</a:t>
            </a:r>
            <a:r>
              <a:rPr lang="en-US" sz="2400" dirty="0" smtClean="0">
                <a:latin typeface="Times New Roman" pitchFamily="18" charset="0"/>
                <a:cs typeface="Times New Roman" pitchFamily="18" charset="0"/>
              </a:rPr>
              <a:t>.</a:t>
            </a:r>
          </a:p>
          <a:p>
            <a:endParaRPr lang="en-IN" sz="2400" dirty="0">
              <a:latin typeface="Times New Roman" pitchFamily="18" charset="0"/>
              <a:cs typeface="Times New Roman" pitchFamily="18" charset="0"/>
            </a:endParaRPr>
          </a:p>
        </p:txBody>
      </p:sp>
      <p:sp>
        <p:nvSpPr>
          <p:cNvPr id="4" name="Content Placeholder 3"/>
          <p:cNvSpPr>
            <a:spLocks noGrp="1"/>
          </p:cNvSpPr>
          <p:nvPr>
            <p:ph sz="half" idx="2"/>
          </p:nvPr>
        </p:nvSpPr>
        <p:spPr>
          <a:xfrm>
            <a:off x="6196793" y="1607332"/>
            <a:ext cx="5384099" cy="4125924"/>
          </a:xfrm>
        </p:spPr>
        <p:txBody>
          <a:bodyPr>
            <a:normAutofit/>
          </a:bodyPr>
          <a:lstStyle/>
          <a:p>
            <a:pPr marL="0" indent="0">
              <a:buNone/>
            </a:pPr>
            <a:r>
              <a:rPr lang="en-IN" sz="2400" b="1" dirty="0">
                <a:latin typeface="Times New Roman" pitchFamily="18" charset="0"/>
                <a:cs typeface="Times New Roman" pitchFamily="18" charset="0"/>
              </a:rPr>
              <a:t>Overall self comments on Dissertation</a:t>
            </a:r>
          </a:p>
          <a:p>
            <a:r>
              <a:rPr lang="en-IN" sz="2400" dirty="0" smtClean="0">
                <a:latin typeface="Times New Roman" pitchFamily="18" charset="0"/>
                <a:cs typeface="Times New Roman" pitchFamily="18" charset="0"/>
              </a:rPr>
              <a:t>This is a new experience as a fresher.</a:t>
            </a:r>
          </a:p>
          <a:p>
            <a:r>
              <a:rPr lang="en-IN" sz="2400" dirty="0" smtClean="0">
                <a:latin typeface="Times New Roman" pitchFamily="18" charset="0"/>
                <a:cs typeface="Times New Roman" pitchFamily="18" charset="0"/>
              </a:rPr>
              <a:t>First time doing an auditing thing, earlier I was not done these things.</a:t>
            </a:r>
          </a:p>
          <a:p>
            <a:r>
              <a:rPr lang="en-IN" sz="2400" dirty="0" smtClean="0">
                <a:latin typeface="Times New Roman" pitchFamily="18" charset="0"/>
                <a:cs typeface="Times New Roman" pitchFamily="18" charset="0"/>
              </a:rPr>
              <a:t>Gain confidence and the ability to compliance whatever is needed.</a:t>
            </a:r>
          </a:p>
          <a:p>
            <a:r>
              <a:rPr lang="en-IN" sz="2400" dirty="0" smtClean="0">
                <a:latin typeface="Times New Roman" pitchFamily="18" charset="0"/>
                <a:cs typeface="Times New Roman" pitchFamily="18" charset="0"/>
              </a:rPr>
              <a:t>Staff are supported always.</a:t>
            </a:r>
          </a:p>
          <a:p>
            <a:endParaRPr lang="en-IN" sz="2400" dirty="0">
              <a:cs typeface="Times New Roman" pitchFamily="18" charset="0"/>
            </a:endParaRPr>
          </a:p>
        </p:txBody>
      </p:sp>
      <p:pic>
        <p:nvPicPr>
          <p:cNvPr id="5" name="Picture 4">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0"/>
            <a:ext cx="10971372" cy="785794"/>
          </a:xfrm>
        </p:spPr>
        <p:txBody>
          <a:bodyPr/>
          <a:lstStyle/>
          <a:p>
            <a:pPr algn="ctr"/>
            <a:r>
              <a:rPr lang="en-US" b="1" dirty="0" smtClean="0">
                <a:latin typeface="Times New Roman" pitchFamily="18" charset="0"/>
                <a:cs typeface="Times New Roman" pitchFamily="18" charset="0"/>
              </a:rPr>
              <a:t>PICTORIAL JOURNEY </a:t>
            </a:r>
            <a:endParaRPr lang="en-IN" b="1" dirty="0">
              <a:latin typeface="Times New Roman" pitchFamily="18" charset="0"/>
              <a:cs typeface="Times New Roman" pitchFamily="18" charset="0"/>
            </a:endParaRPr>
          </a:p>
        </p:txBody>
      </p:sp>
      <p:pic>
        <p:nvPicPr>
          <p:cNvPr id="4" name="Picture 3" descr="IMG_20220623_203228.jpg"/>
          <p:cNvPicPr>
            <a:picLocks noChangeAspect="1"/>
          </p:cNvPicPr>
          <p:nvPr/>
        </p:nvPicPr>
        <p:blipFill>
          <a:blip r:embed="rId2"/>
          <a:srcRect/>
          <a:stretch>
            <a:fillRect/>
          </a:stretch>
        </p:blipFill>
        <p:spPr>
          <a:xfrm>
            <a:off x="0" y="714356"/>
            <a:ext cx="12141951" cy="6140150"/>
          </a:xfrm>
          <a:prstGeom prst="rect">
            <a:avLst/>
          </a:prstGeom>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0"/>
            <a:ext cx="10971372" cy="714356"/>
          </a:xfrm>
        </p:spPr>
        <p:txBody>
          <a:bodyPr>
            <a:noAutofit/>
          </a:bodyPr>
          <a:lstStyle/>
          <a:p>
            <a:pPr algn="ctr"/>
            <a:r>
              <a:rPr lang="en-US" b="1" dirty="0" smtClean="0">
                <a:latin typeface="Times New Roman" pitchFamily="18" charset="0"/>
                <a:cs typeface="Times New Roman" pitchFamily="18" charset="0"/>
              </a:rPr>
              <a:t>PICTORIAL JOURNEY</a:t>
            </a:r>
            <a:endParaRPr lang="en-IN" b="1" dirty="0">
              <a:latin typeface="Times New Roman" pitchFamily="18" charset="0"/>
              <a:cs typeface="Times New Roman" pitchFamily="18" charset="0"/>
            </a:endParaRPr>
          </a:p>
        </p:txBody>
      </p:sp>
      <p:pic>
        <p:nvPicPr>
          <p:cNvPr id="4" name="Picture 3" descr="IMG_20220623_204308.jpg"/>
          <p:cNvPicPr>
            <a:picLocks noChangeAspect="1"/>
          </p:cNvPicPr>
          <p:nvPr/>
        </p:nvPicPr>
        <p:blipFill>
          <a:blip r:embed="rId2"/>
          <a:stretch>
            <a:fillRect/>
          </a:stretch>
        </p:blipFill>
        <p:spPr>
          <a:xfrm>
            <a:off x="0" y="642918"/>
            <a:ext cx="12190413" cy="6199397"/>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0695" y="274638"/>
            <a:ext cx="5286412" cy="1143000"/>
          </a:xfrm>
        </p:spPr>
        <p:txBody>
          <a:bodyPr/>
          <a:lstStyle/>
          <a:p>
            <a:r>
              <a:rPr lang="en-US" b="1" dirty="0" smtClean="0">
                <a:latin typeface="Times New Roman" pitchFamily="18" charset="0"/>
                <a:cs typeface="Times New Roman" pitchFamily="18" charset="0"/>
              </a:rPr>
              <a:t>INTRODUCTION</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1023108" y="2357429"/>
            <a:ext cx="10144196" cy="3500463"/>
          </a:xfrm>
        </p:spPr>
        <p:txBody>
          <a:bodyPr>
            <a:normAutofit/>
          </a:bodyPr>
          <a:lstStyle/>
          <a:p>
            <a:pPr marL="0" indent="0">
              <a:buNone/>
            </a:pPr>
            <a:endParaRPr lang="en-US" sz="2400" b="1" dirty="0">
              <a:latin typeface="Times New Roman" pitchFamily="18" charset="0"/>
              <a:cs typeface="Times New Roman" pitchFamily="18" charset="0"/>
            </a:endParaRPr>
          </a:p>
          <a:p>
            <a:pPr marL="0" indent="0">
              <a:buNone/>
            </a:pPr>
            <a:r>
              <a:rPr lang="en-IN" sz="2400" dirty="0" smtClean="0">
                <a:latin typeface="Times New Roman" pitchFamily="18" charset="0"/>
                <a:cs typeface="Times New Roman" pitchFamily="18" charset="0"/>
              </a:rPr>
              <a:t>The audit is a process to systematically evaluate and improve patients' care in an organization. Auditing helps to figure out the areas in which providers need to improve. Audits provide accurate and efficient documentation for any healthcare organizations. </a:t>
            </a:r>
          </a:p>
          <a:p>
            <a:pPr>
              <a:buNone/>
            </a:pPr>
            <a:endParaRPr lang="en-IN" sz="2400" b="1" dirty="0" smtClean="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257" y="116632"/>
            <a:ext cx="6215106" cy="1143000"/>
          </a:xfrm>
        </p:spPr>
        <p:txBody>
          <a:bodyPr>
            <a:normAutofit/>
          </a:bodyPr>
          <a:lstStyle/>
          <a:p>
            <a:r>
              <a:rPr lang="en-US" b="1" dirty="0" smtClean="0">
                <a:latin typeface="Times New Roman" pitchFamily="18" charset="0"/>
                <a:cs typeface="Times New Roman" pitchFamily="18" charset="0"/>
              </a:rPr>
              <a:t>PHARMACY AUDIT</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1130265" y="2046309"/>
            <a:ext cx="9929882" cy="4525963"/>
          </a:xfrm>
        </p:spPr>
        <p:txBody>
          <a:bodyPr>
            <a:normAutofit/>
          </a:bodyPr>
          <a:lstStyle/>
          <a:p>
            <a:pPr marL="0" indent="0">
              <a:buNone/>
            </a:pPr>
            <a:r>
              <a:rPr lang="en-IN" sz="2400" dirty="0" smtClean="0">
                <a:latin typeface="Times New Roman" pitchFamily="18" charset="0"/>
                <a:cs typeface="Times New Roman" pitchFamily="18" charset="0"/>
              </a:rPr>
              <a:t>There are many factors in pharmacy audits that you need to know to meet guidelines to keep the pharmacy intact. Pharmacy audits typically uncover more information such as expired medications and restocked medications, improper storage of prescription medications, and Prescription medication improperly stored with food and other items.</a:t>
            </a:r>
          </a:p>
          <a:p>
            <a:pPr marL="0" indent="0">
              <a:buNone/>
            </a:pPr>
            <a:r>
              <a:rPr lang="en-IN" sz="2400" dirty="0" smtClean="0">
                <a:latin typeface="Times New Roman" pitchFamily="18" charset="0"/>
                <a:cs typeface="Times New Roman" pitchFamily="18" charset="0"/>
              </a:rPr>
              <a:t>And if pharmacies do not comply with regulations in the auditing process, they may face a penalty fee, corrective action to be taken, or even suspension. </a:t>
            </a:r>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826" y="274638"/>
            <a:ext cx="5414248" cy="1143000"/>
          </a:xfrm>
        </p:spPr>
        <p:txBody>
          <a:bodyPr/>
          <a:lstStyle/>
          <a:p>
            <a:r>
              <a:rPr lang="en-US" b="1" dirty="0" smtClean="0">
                <a:latin typeface="Times New Roman" pitchFamily="18" charset="0"/>
                <a:cs typeface="Times New Roman" pitchFamily="18" charset="0"/>
              </a:rPr>
              <a:t>OBJECTIVES</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1102067" y="2428868"/>
            <a:ext cx="9986279" cy="3520412"/>
          </a:xfrm>
        </p:spPr>
        <p:txBody>
          <a:bodyPr>
            <a:normAutofit/>
          </a:bodyPr>
          <a:lstStyle/>
          <a:p>
            <a:pPr lvl="1">
              <a:buFont typeface="Wingdings" pitchFamily="2" charset="2"/>
              <a:buChar char="Ø"/>
            </a:pPr>
            <a:r>
              <a:rPr lang="en-IN" sz="2400" dirty="0" smtClean="0">
                <a:latin typeface="Times New Roman" pitchFamily="18" charset="0"/>
                <a:cs typeface="Times New Roman" pitchFamily="18" charset="0"/>
              </a:rPr>
              <a:t>To conducts the gap analysis of in-hospital pharmacy.</a:t>
            </a:r>
          </a:p>
          <a:p>
            <a:pPr lvl="1">
              <a:buFont typeface="Wingdings" pitchFamily="2" charset="2"/>
              <a:buChar char="Ø"/>
            </a:pPr>
            <a:r>
              <a:rPr lang="en-IN" sz="2400" dirty="0" smtClean="0">
                <a:latin typeface="Times New Roman" pitchFamily="18" charset="0"/>
                <a:cs typeface="Times New Roman" pitchFamily="18" charset="0"/>
              </a:rPr>
              <a:t>To takes corrective actions plan for better functioning and improve the performance of in-hospital pharmacy.</a:t>
            </a:r>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883" y="274638"/>
            <a:ext cx="6843009" cy="1143000"/>
          </a:xfrm>
        </p:spPr>
        <p:txBody>
          <a:bodyPr/>
          <a:lstStyle/>
          <a:p>
            <a:r>
              <a:rPr lang="en-US" b="1" dirty="0" smtClean="0">
                <a:latin typeface="Times New Roman" pitchFamily="18" charset="0"/>
                <a:cs typeface="Times New Roman" pitchFamily="18" charset="0"/>
              </a:rPr>
              <a:t>METHODOLOGY</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609521" y="1927373"/>
            <a:ext cx="10971372" cy="4237931"/>
          </a:xfrm>
        </p:spPr>
        <p:txBody>
          <a:bodyPr>
            <a:noAutofit/>
          </a:bodyPr>
          <a:lstStyle/>
          <a:p>
            <a:pPr lvl="0"/>
            <a:r>
              <a:rPr lang="en-IN" sz="2400" dirty="0" smtClean="0">
                <a:latin typeface="Times New Roman" pitchFamily="18" charset="0"/>
                <a:cs typeface="Times New Roman" pitchFamily="18" charset="0"/>
              </a:rPr>
              <a:t>Study Design- Qualitative Cross sectional Study Design</a:t>
            </a:r>
          </a:p>
          <a:p>
            <a:pPr lvl="0"/>
            <a:r>
              <a:rPr lang="en-IN" sz="2400" dirty="0" smtClean="0">
                <a:latin typeface="Times New Roman" pitchFamily="18" charset="0"/>
                <a:cs typeface="Times New Roman" pitchFamily="18" charset="0"/>
              </a:rPr>
              <a:t>Study Setting – Project held at </a:t>
            </a:r>
            <a:r>
              <a:rPr lang="en-IN" sz="2400" dirty="0" err="1" smtClean="0">
                <a:latin typeface="Times New Roman" pitchFamily="18" charset="0"/>
                <a:cs typeface="Times New Roman" pitchFamily="18" charset="0"/>
              </a:rPr>
              <a:t>Bidar</a:t>
            </a:r>
            <a:r>
              <a:rPr lang="en-IN" sz="2400" dirty="0" smtClean="0">
                <a:latin typeface="Times New Roman" pitchFamily="18" charset="0"/>
                <a:cs typeface="Times New Roman" pitchFamily="18" charset="0"/>
              </a:rPr>
              <a:t>, Karnataka.</a:t>
            </a:r>
          </a:p>
          <a:p>
            <a:pPr lvl="0"/>
            <a:r>
              <a:rPr lang="en-IN" sz="2400" dirty="0" smtClean="0">
                <a:latin typeface="Times New Roman" pitchFamily="18" charset="0"/>
                <a:cs typeface="Times New Roman" pitchFamily="18" charset="0"/>
              </a:rPr>
              <a:t>Duration of study- From 4</a:t>
            </a:r>
            <a:r>
              <a:rPr lang="en-IN" sz="2400" baseline="30000" dirty="0" smtClean="0">
                <a:latin typeface="Times New Roman" pitchFamily="18" charset="0"/>
                <a:cs typeface="Times New Roman" pitchFamily="18" charset="0"/>
              </a:rPr>
              <a:t>th</a:t>
            </a:r>
            <a:r>
              <a:rPr lang="en-IN" sz="2400" dirty="0" smtClean="0">
                <a:latin typeface="Times New Roman" pitchFamily="18" charset="0"/>
                <a:cs typeface="Times New Roman" pitchFamily="18" charset="0"/>
              </a:rPr>
              <a:t> April to 2</a:t>
            </a:r>
            <a:r>
              <a:rPr lang="en-IN" sz="2400" baseline="30000" dirty="0" smtClean="0">
                <a:latin typeface="Times New Roman" pitchFamily="18" charset="0"/>
                <a:cs typeface="Times New Roman" pitchFamily="18" charset="0"/>
              </a:rPr>
              <a:t>nd</a:t>
            </a:r>
            <a:r>
              <a:rPr lang="en-IN" sz="2400" dirty="0" smtClean="0">
                <a:latin typeface="Times New Roman" pitchFamily="18" charset="0"/>
                <a:cs typeface="Times New Roman" pitchFamily="18" charset="0"/>
              </a:rPr>
              <a:t> May 2022</a:t>
            </a:r>
          </a:p>
          <a:p>
            <a:pPr lvl="0"/>
            <a:r>
              <a:rPr lang="en-IN" sz="2400" dirty="0" smtClean="0">
                <a:latin typeface="Times New Roman" pitchFamily="18" charset="0"/>
                <a:cs typeface="Times New Roman" pitchFamily="18" charset="0"/>
              </a:rPr>
              <a:t>Study variables </a:t>
            </a:r>
            <a:r>
              <a:rPr lang="en-IN" sz="2400" dirty="0">
                <a:latin typeface="Times New Roman" pitchFamily="18" charset="0"/>
                <a:cs typeface="Times New Roman" pitchFamily="18" charset="0"/>
              </a:rPr>
              <a:t>:</a:t>
            </a:r>
            <a:endParaRPr lang="en-IN" sz="2400" dirty="0" smtClean="0">
              <a:latin typeface="Times New Roman" pitchFamily="18" charset="0"/>
              <a:cs typeface="Times New Roman" pitchFamily="18" charset="0"/>
            </a:endParaRPr>
          </a:p>
          <a:p>
            <a:pPr marL="457200" lvl="1" indent="0">
              <a:buNone/>
            </a:pPr>
            <a:r>
              <a:rPr lang="en-IN" sz="2400" dirty="0" smtClean="0">
                <a:latin typeface="Times New Roman" pitchFamily="18" charset="0"/>
                <a:cs typeface="Times New Roman" pitchFamily="18" charset="0"/>
              </a:rPr>
              <a:t>1) Pharmacy </a:t>
            </a:r>
            <a:r>
              <a:rPr lang="en-IN" sz="2400" dirty="0">
                <a:latin typeface="Times New Roman" pitchFamily="18" charset="0"/>
                <a:cs typeface="Times New Roman" pitchFamily="18" charset="0"/>
              </a:rPr>
              <a:t>Set-up 		</a:t>
            </a:r>
            <a:r>
              <a:rPr lang="en-IN" sz="2400" dirty="0" smtClean="0">
                <a:latin typeface="Times New Roman" pitchFamily="18" charset="0"/>
                <a:cs typeface="Times New Roman" pitchFamily="18" charset="0"/>
              </a:rPr>
              <a:t>	5) Pharmacy Sales</a:t>
            </a:r>
          </a:p>
          <a:p>
            <a:pPr marL="457200" lvl="1" indent="0">
              <a:buNone/>
            </a:pPr>
            <a:r>
              <a:rPr lang="en-IN" sz="2400" dirty="0" smtClean="0">
                <a:latin typeface="Times New Roman" pitchFamily="18" charset="0"/>
                <a:cs typeface="Times New Roman" pitchFamily="18" charset="0"/>
              </a:rPr>
              <a:t>2) Pharmacy </a:t>
            </a:r>
            <a:r>
              <a:rPr lang="en-IN" sz="2400" dirty="0">
                <a:latin typeface="Times New Roman" pitchFamily="18" charset="0"/>
                <a:cs typeface="Times New Roman" pitchFamily="18" charset="0"/>
              </a:rPr>
              <a:t>Manpower		</a:t>
            </a:r>
            <a:r>
              <a:rPr lang="en-IN" sz="2400" dirty="0" smtClean="0">
                <a:latin typeface="Times New Roman" pitchFamily="18" charset="0"/>
                <a:cs typeface="Times New Roman" pitchFamily="18" charset="0"/>
              </a:rPr>
              <a:t>	6) Pharmacy Purchases</a:t>
            </a:r>
          </a:p>
          <a:p>
            <a:pPr marL="457200" lvl="1" indent="0">
              <a:buNone/>
            </a:pPr>
            <a:r>
              <a:rPr lang="en-IN" sz="2400" dirty="0" smtClean="0">
                <a:latin typeface="Times New Roman" pitchFamily="18" charset="0"/>
                <a:cs typeface="Times New Roman" pitchFamily="18" charset="0"/>
              </a:rPr>
              <a:t>3) Pharmacy </a:t>
            </a:r>
            <a:r>
              <a:rPr lang="en-IN" sz="2400" dirty="0">
                <a:latin typeface="Times New Roman" pitchFamily="18" charset="0"/>
                <a:cs typeface="Times New Roman" pitchFamily="18" charset="0"/>
              </a:rPr>
              <a:t>Display		</a:t>
            </a:r>
            <a:r>
              <a:rPr lang="en-IN" sz="2400" dirty="0" smtClean="0">
                <a:latin typeface="Times New Roman" pitchFamily="18" charset="0"/>
                <a:cs typeface="Times New Roman" pitchFamily="18" charset="0"/>
              </a:rPr>
              <a:t>	7) Growth </a:t>
            </a:r>
            <a:r>
              <a:rPr lang="en-IN" sz="2400" dirty="0">
                <a:latin typeface="Times New Roman" pitchFamily="18" charset="0"/>
                <a:cs typeface="Times New Roman" pitchFamily="18" charset="0"/>
              </a:rPr>
              <a:t>opportunities </a:t>
            </a:r>
            <a:r>
              <a:rPr lang="en-IN" sz="2400" dirty="0" smtClean="0">
                <a:latin typeface="Times New Roman" pitchFamily="18" charset="0"/>
                <a:cs typeface="Times New Roman" pitchFamily="18" charset="0"/>
              </a:rPr>
              <a:t>utilization</a:t>
            </a:r>
          </a:p>
          <a:p>
            <a:pPr marL="457200" lvl="1" indent="0">
              <a:buNone/>
            </a:pPr>
            <a:r>
              <a:rPr lang="en-IN" sz="2400" dirty="0" smtClean="0">
                <a:latin typeface="Times New Roman" pitchFamily="18" charset="0"/>
                <a:cs typeface="Times New Roman" pitchFamily="18" charset="0"/>
              </a:rPr>
              <a:t>4) Pharmacy Storage</a:t>
            </a:r>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66445" y="116632"/>
            <a:ext cx="6914447" cy="1143000"/>
          </a:xfrm>
        </p:spPr>
        <p:txBody>
          <a:bodyPr/>
          <a:lstStyle/>
          <a:p>
            <a:r>
              <a:rPr lang="en-US" b="1" dirty="0" smtClean="0">
                <a:latin typeface="Times New Roman" pitchFamily="18" charset="0"/>
                <a:cs typeface="Times New Roman" pitchFamily="18" charset="0"/>
              </a:rPr>
              <a:t>METHODOLOGY</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buNone/>
            </a:pPr>
            <a:r>
              <a:rPr lang="en-IN" sz="2400" b="1" dirty="0" smtClean="0">
                <a:latin typeface="Times New Roman" pitchFamily="18" charset="0"/>
                <a:cs typeface="Times New Roman" pitchFamily="18" charset="0"/>
              </a:rPr>
              <a:t>Method Of Data Collection- Primary data collection</a:t>
            </a:r>
            <a:r>
              <a:rPr lang="en-IN" sz="2400" dirty="0" smtClean="0">
                <a:latin typeface="Times New Roman" pitchFamily="18" charset="0"/>
                <a:cs typeface="Times New Roman" pitchFamily="18" charset="0"/>
              </a:rPr>
              <a:t> </a:t>
            </a:r>
          </a:p>
          <a:p>
            <a:r>
              <a:rPr lang="en-IN" sz="2400" dirty="0" smtClean="0">
                <a:latin typeface="Times New Roman" pitchFamily="18" charset="0"/>
                <a:cs typeface="Times New Roman" pitchFamily="18" charset="0"/>
              </a:rPr>
              <a:t>Data were collected by observational and interview method, questions were already prepared by a respective organization which is related to pharmacy set-up, manpower, display, storage, sales, purchase, and growth opportunities utilization in which questionnaire directly asked to Pharmacy In-charge and their staff. </a:t>
            </a:r>
          </a:p>
          <a:p>
            <a:pPr lvl="0">
              <a:buNone/>
            </a:pPr>
            <a:r>
              <a:rPr lang="en-IN" sz="2400" b="1" dirty="0" smtClean="0">
                <a:latin typeface="Times New Roman" pitchFamily="18" charset="0"/>
                <a:cs typeface="Times New Roman" pitchFamily="18" charset="0"/>
              </a:rPr>
              <a:t>Data collection tool- Questionnaire</a:t>
            </a:r>
            <a:r>
              <a:rPr lang="en-IN" sz="2400" dirty="0" smtClean="0">
                <a:latin typeface="Times New Roman" pitchFamily="18" charset="0"/>
                <a:cs typeface="Times New Roman" pitchFamily="18" charset="0"/>
              </a:rPr>
              <a:t> </a:t>
            </a:r>
          </a:p>
          <a:p>
            <a:r>
              <a:rPr lang="en-IN" sz="2400" dirty="0" smtClean="0">
                <a:latin typeface="Times New Roman" pitchFamily="18" charset="0"/>
                <a:cs typeface="Times New Roman" pitchFamily="18" charset="0"/>
              </a:rPr>
              <a:t>There is a total of 144 questionnaires in the checklist, divided into different variables- in pharmacy set-up, there are 36 questions, manpower 11 questions, in storage 60 questions, in sales 18 questions and in purchase 19 questions, observed the drug arrangement of shelves and racks.</a:t>
            </a:r>
          </a:p>
          <a:p>
            <a:endParaRPr lang="en-IN" sz="2400" dirty="0"/>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826" y="274638"/>
            <a:ext cx="5826948" cy="1143000"/>
          </a:xfrm>
        </p:spPr>
        <p:txBody>
          <a:bodyPr/>
          <a:lstStyle/>
          <a:p>
            <a:r>
              <a:rPr lang="en-US" b="1" dirty="0" smtClean="0">
                <a:latin typeface="Times New Roman" pitchFamily="18" charset="0"/>
                <a:cs typeface="Times New Roman" pitchFamily="18" charset="0"/>
              </a:rPr>
              <a:t>RESULT</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523043" y="1428736"/>
            <a:ext cx="11144328" cy="5214974"/>
          </a:xfrm>
        </p:spPr>
        <p:txBody>
          <a:bodyPr>
            <a:normAutofit/>
          </a:bodyPr>
          <a:lstStyle/>
          <a:p>
            <a:pPr>
              <a:buNone/>
            </a:pPr>
            <a:r>
              <a:rPr lang="en-IN" sz="2400" dirty="0" smtClean="0"/>
              <a:t>	</a:t>
            </a:r>
            <a:endParaRPr lang="en-US" sz="2400" dirty="0"/>
          </a:p>
        </p:txBody>
      </p:sp>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graphicFrame>
        <p:nvGraphicFramePr>
          <p:cNvPr id="6" name="Table 5"/>
          <p:cNvGraphicFramePr>
            <a:graphicFrameLocks noGrp="1"/>
          </p:cNvGraphicFramePr>
          <p:nvPr/>
        </p:nvGraphicFramePr>
        <p:xfrm>
          <a:off x="0" y="1500174"/>
          <a:ext cx="12190413" cy="4939384"/>
        </p:xfrm>
        <a:graphic>
          <a:graphicData uri="http://schemas.openxmlformats.org/drawingml/2006/table">
            <a:tbl>
              <a:tblPr firstRow="1" bandRow="1">
                <a:tableStyleId>{5C22544A-7EE6-4342-B048-85BDC9FD1C3A}</a:tableStyleId>
              </a:tblPr>
              <a:tblGrid>
                <a:gridCol w="1709632"/>
                <a:gridCol w="4757233"/>
                <a:gridCol w="5723548"/>
              </a:tblGrid>
              <a:tr h="522832">
                <a:tc>
                  <a:txBody>
                    <a:bodyPr/>
                    <a:lstStyle/>
                    <a:p>
                      <a:pPr marL="457200">
                        <a:lnSpc>
                          <a:spcPct val="115000"/>
                        </a:lnSpc>
                        <a:spcAft>
                          <a:spcPts val="0"/>
                        </a:spcAft>
                      </a:pPr>
                      <a:r>
                        <a:rPr lang="en-IN" sz="1800" b="1" dirty="0" err="1">
                          <a:solidFill>
                            <a:schemeClr val="tx1"/>
                          </a:solidFill>
                          <a:latin typeface="Times New Roman"/>
                          <a:ea typeface="Times New Roman"/>
                          <a:cs typeface="Times New Roman"/>
                        </a:rPr>
                        <a:t>S.No</a:t>
                      </a:r>
                      <a:endParaRPr lang="en-IN" sz="1800" dirty="0">
                        <a:solidFill>
                          <a:schemeClr val="tx1"/>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en-IN" sz="1800" b="1" dirty="0">
                          <a:solidFill>
                            <a:schemeClr val="tx1"/>
                          </a:solidFill>
                          <a:latin typeface="Times New Roman"/>
                          <a:ea typeface="Times New Roman"/>
                          <a:cs typeface="Times New Roman"/>
                        </a:rPr>
                        <a:t>Our Findings</a:t>
                      </a:r>
                      <a:endParaRPr lang="en-IN" sz="1800" dirty="0">
                        <a:solidFill>
                          <a:schemeClr val="tx1"/>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en-IN" sz="1800" b="1" dirty="0">
                          <a:solidFill>
                            <a:schemeClr val="tx1"/>
                          </a:solidFill>
                          <a:latin typeface="Times New Roman"/>
                          <a:ea typeface="Times New Roman"/>
                          <a:cs typeface="Times New Roman"/>
                        </a:rPr>
                        <a:t>Review</a:t>
                      </a:r>
                      <a:endParaRPr lang="en-IN" sz="1800" dirty="0">
                        <a:solidFill>
                          <a:schemeClr val="tx1"/>
                        </a:solidFill>
                        <a:latin typeface="Calibri"/>
                        <a:ea typeface="Calibri"/>
                        <a:cs typeface="Times New Roman"/>
                      </a:endParaRPr>
                    </a:p>
                  </a:txBody>
                  <a:tcPr marL="68580" marR="68580" marT="0" marB="0"/>
                </a:tc>
              </a:tr>
              <a:tr h="530094">
                <a:tc>
                  <a:txBody>
                    <a:bodyPr/>
                    <a:lstStyle/>
                    <a:p>
                      <a:pPr marL="457200">
                        <a:lnSpc>
                          <a:spcPct val="115000"/>
                        </a:lnSpc>
                        <a:spcAft>
                          <a:spcPts val="0"/>
                        </a:spcAft>
                      </a:pPr>
                      <a:r>
                        <a:rPr lang="en-IN" sz="1800" dirty="0">
                          <a:latin typeface="Times New Roman"/>
                          <a:ea typeface="Times New Roman"/>
                          <a:cs typeface="Times New Roman"/>
                        </a:rPr>
                        <a:t>SOPs</a:t>
                      </a:r>
                      <a:endParaRPr lang="en-IN" sz="1800" dirty="0">
                        <a:latin typeface="Calibri"/>
                        <a:ea typeface="Calibri"/>
                        <a:cs typeface="Times New Roman"/>
                      </a:endParaRPr>
                    </a:p>
                  </a:txBody>
                  <a:tcPr marL="68580" marR="68580" marT="0" marB="0"/>
                </a:tc>
                <a:tc>
                  <a:txBody>
                    <a:bodyPr/>
                    <a:lstStyle/>
                    <a:p>
                      <a:pPr marL="457200">
                        <a:lnSpc>
                          <a:spcPct val="115000"/>
                        </a:lnSpc>
                        <a:spcAft>
                          <a:spcPts val="0"/>
                        </a:spcAft>
                      </a:pPr>
                      <a:r>
                        <a:rPr lang="en-IN" sz="1800" dirty="0">
                          <a:latin typeface="Times New Roman"/>
                          <a:ea typeface="Times New Roman"/>
                          <a:cs typeface="Times New Roman"/>
                        </a:rPr>
                        <a:t>SOP was not maintained and made by the hospital.</a:t>
                      </a:r>
                      <a:endParaRPr lang="en-IN" sz="1800" dirty="0">
                        <a:latin typeface="Calibri"/>
                        <a:ea typeface="Calibri"/>
                        <a:cs typeface="Times New Roman"/>
                      </a:endParaRPr>
                    </a:p>
                  </a:txBody>
                  <a:tcPr marL="68580" marR="68580" marT="0" marB="0"/>
                </a:tc>
                <a:tc>
                  <a:txBody>
                    <a:bodyPr/>
                    <a:lstStyle/>
                    <a:p>
                      <a:pPr marL="457200">
                        <a:lnSpc>
                          <a:spcPct val="115000"/>
                        </a:lnSpc>
                        <a:spcAft>
                          <a:spcPts val="0"/>
                        </a:spcAft>
                      </a:pPr>
                      <a:r>
                        <a:rPr lang="en-IN" sz="1800" dirty="0">
                          <a:latin typeface="Times New Roman"/>
                          <a:ea typeface="Times New Roman"/>
                          <a:cs typeface="Times New Roman"/>
                        </a:rPr>
                        <a:t>From the very beginning, department-wise sop of the hospital should be made so that it can meet the needs of the hospital.</a:t>
                      </a:r>
                      <a:endParaRPr lang="en-IN" sz="1800" dirty="0">
                        <a:latin typeface="Calibri"/>
                        <a:ea typeface="Calibri"/>
                        <a:cs typeface="Times New Roman"/>
                      </a:endParaRPr>
                    </a:p>
                  </a:txBody>
                  <a:tcPr marL="68580" marR="68580" marT="0" marB="0"/>
                </a:tc>
              </a:tr>
              <a:tr h="530094">
                <a:tc>
                  <a:txBody>
                    <a:bodyPr/>
                    <a:lstStyle/>
                    <a:p>
                      <a:pPr>
                        <a:lnSpc>
                          <a:spcPct val="115000"/>
                        </a:lnSpc>
                        <a:spcAft>
                          <a:spcPts val="0"/>
                        </a:spcAft>
                      </a:pPr>
                      <a:r>
                        <a:rPr lang="en-IN" sz="1800" dirty="0">
                          <a:latin typeface="Times New Roman"/>
                          <a:ea typeface="Times New Roman"/>
                          <a:cs typeface="Times New Roman"/>
                        </a:rPr>
                        <a:t>Location</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a:latin typeface="Times New Roman"/>
                          <a:ea typeface="Times New Roman"/>
                          <a:cs typeface="Times New Roman"/>
                        </a:rPr>
                        <a:t>The pharmacy unit has been provided with the prime space in the lobby area of the hospital which is suitable for Walk-in, OPD and IPD patients.</a:t>
                      </a:r>
                      <a:endParaRPr lang="en-IN" sz="1800">
                        <a:latin typeface="Calibri"/>
                        <a:ea typeface="Calibri"/>
                        <a:cs typeface="Times New Roman"/>
                      </a:endParaRPr>
                    </a:p>
                  </a:txBody>
                  <a:tcPr marL="68580" marR="68580" marT="0" marB="0"/>
                </a:tc>
                <a:tc>
                  <a:txBody>
                    <a:bodyPr/>
                    <a:lstStyle/>
                    <a:p>
                      <a:pPr marL="457200">
                        <a:lnSpc>
                          <a:spcPct val="115000"/>
                        </a:lnSpc>
                        <a:spcAft>
                          <a:spcPts val="0"/>
                        </a:spcAft>
                      </a:pPr>
                      <a:r>
                        <a:rPr lang="en-IN" sz="1800" dirty="0">
                          <a:latin typeface="Times New Roman"/>
                          <a:ea typeface="Times New Roman"/>
                          <a:cs typeface="Times New Roman"/>
                        </a:rPr>
                        <a:t>The pharmacy is located in a prime area of the hospital where all can buy medicines easily.</a:t>
                      </a:r>
                      <a:endParaRPr lang="en-IN" sz="1800" dirty="0">
                        <a:latin typeface="Calibri"/>
                        <a:ea typeface="Calibri"/>
                        <a:cs typeface="Times New Roman"/>
                      </a:endParaRPr>
                    </a:p>
                  </a:txBody>
                  <a:tcPr marL="68580" marR="68580" marT="0" marB="0"/>
                </a:tc>
              </a:tr>
              <a:tr h="530094">
                <a:tc>
                  <a:txBody>
                    <a:bodyPr/>
                    <a:lstStyle/>
                    <a:p>
                      <a:pPr>
                        <a:lnSpc>
                          <a:spcPct val="115000"/>
                        </a:lnSpc>
                        <a:spcAft>
                          <a:spcPts val="0"/>
                        </a:spcAft>
                      </a:pPr>
                      <a:r>
                        <a:rPr lang="en-IN" sz="1800" dirty="0">
                          <a:latin typeface="Times New Roman"/>
                          <a:ea typeface="Times New Roman"/>
                          <a:cs typeface="Times New Roman"/>
                        </a:rPr>
                        <a:t>Legal Structure</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The pharmacy works on a shop-in-shop model. It is a different legal entity than the hospital. It is duly registered for GST and has a GST number. GSC: DD0132000001114</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How the parent entity Hospitals, benefits from this entity needs to be explored</a:t>
                      </a:r>
                      <a:endParaRPr lang="en-IN" sz="1800" dirty="0">
                        <a:latin typeface="Calibri"/>
                        <a:ea typeface="Calibri"/>
                        <a:cs typeface="Times New Roman"/>
                      </a:endParaRPr>
                    </a:p>
                  </a:txBody>
                  <a:tcPr marL="68580" marR="68580" marT="0" marB="0"/>
                </a:tc>
              </a:tr>
              <a:tr h="530094">
                <a:tc>
                  <a:txBody>
                    <a:bodyPr/>
                    <a:lstStyle/>
                    <a:p>
                      <a:pPr>
                        <a:lnSpc>
                          <a:spcPct val="115000"/>
                        </a:lnSpc>
                        <a:spcAft>
                          <a:spcPts val="0"/>
                        </a:spcAft>
                      </a:pPr>
                      <a:r>
                        <a:rPr lang="en-IN" sz="1800" dirty="0">
                          <a:latin typeface="Times New Roman"/>
                          <a:ea typeface="Times New Roman"/>
                          <a:cs typeface="Times New Roman"/>
                        </a:rPr>
                        <a:t>The Size of the pharmacy is as under:</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a:latin typeface="Times New Roman"/>
                          <a:ea typeface="Times New Roman"/>
                          <a:cs typeface="Times New Roman"/>
                        </a:rPr>
                        <a:t>Width 13Ft 8 Inches</a:t>
                      </a:r>
                      <a:endParaRPr lang="en-IN" sz="1800">
                        <a:latin typeface="Calibri"/>
                        <a:ea typeface="Calibri"/>
                        <a:cs typeface="Times New Roman"/>
                      </a:endParaRPr>
                    </a:p>
                    <a:p>
                      <a:pPr>
                        <a:lnSpc>
                          <a:spcPct val="115000"/>
                        </a:lnSpc>
                        <a:spcAft>
                          <a:spcPts val="0"/>
                        </a:spcAft>
                      </a:pPr>
                      <a:r>
                        <a:rPr lang="en-IN" sz="1800">
                          <a:latin typeface="Times New Roman"/>
                          <a:ea typeface="Times New Roman"/>
                          <a:cs typeface="Times New Roman"/>
                        </a:rPr>
                        <a:t>Depth 10 Ft 9 Inches</a:t>
                      </a:r>
                      <a:endParaRPr lang="en-IN" sz="1800">
                        <a:latin typeface="Calibri"/>
                        <a:ea typeface="Calibri"/>
                        <a:cs typeface="Times New Roman"/>
                      </a:endParaRPr>
                    </a:p>
                    <a:p>
                      <a:pPr>
                        <a:lnSpc>
                          <a:spcPct val="115000"/>
                        </a:lnSpc>
                        <a:spcAft>
                          <a:spcPts val="0"/>
                        </a:spcAft>
                      </a:pPr>
                      <a:r>
                        <a:rPr lang="en-IN" sz="1800">
                          <a:latin typeface="Times New Roman"/>
                          <a:ea typeface="Times New Roman"/>
                          <a:cs typeface="Times New Roman"/>
                        </a:rPr>
                        <a:t>Height 09 Ft 5 Inches</a:t>
                      </a:r>
                      <a:endParaRPr lang="en-IN" sz="180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The Size of the pharmacy is sufficient from the operational point of view</a:t>
                      </a:r>
                      <a:endParaRPr lang="en-IN" sz="1800" dirty="0">
                        <a:latin typeface="Calibri"/>
                        <a:ea typeface="Calibri"/>
                        <a:cs typeface="Times New Roman"/>
                      </a:endParaRPr>
                    </a:p>
                  </a:txBody>
                  <a:tcPr marL="68580" marR="68580" marT="0" marB="0"/>
                </a:tc>
              </a:tr>
            </a:tbl>
          </a:graphicData>
        </a:graphic>
      </p:graphicFrame>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880760" y="274638"/>
            <a:ext cx="6327014" cy="1143000"/>
          </a:xfrm>
        </p:spPr>
        <p:txBody>
          <a:bodyPr/>
          <a:lstStyle/>
          <a:p>
            <a:r>
              <a:rPr lang="en-US" b="1" dirty="0" smtClean="0">
                <a:latin typeface="Times New Roman" pitchFamily="18" charset="0"/>
                <a:cs typeface="Times New Roman" pitchFamily="18" charset="0"/>
              </a:rPr>
              <a:t>RESULT</a:t>
            </a:r>
            <a:endParaRPr lang="en-IN" b="1" dirty="0">
              <a:latin typeface="Times New Roman" pitchFamily="18" charset="0"/>
              <a:cs typeface="Times New Roman" pitchFamily="18" charset="0"/>
            </a:endParaRPr>
          </a:p>
        </p:txBody>
      </p:sp>
      <p:graphicFrame>
        <p:nvGraphicFramePr>
          <p:cNvPr id="7" name="Content Placeholder 6"/>
          <p:cNvGraphicFramePr>
            <a:graphicFrameLocks noGrp="1"/>
          </p:cNvGraphicFramePr>
          <p:nvPr>
            <p:ph idx="1"/>
          </p:nvPr>
        </p:nvGraphicFramePr>
        <p:xfrm>
          <a:off x="-1" y="1357298"/>
          <a:ext cx="12190413" cy="4732020"/>
        </p:xfrm>
        <a:graphic>
          <a:graphicData uri="http://schemas.openxmlformats.org/drawingml/2006/table">
            <a:tbl>
              <a:tblPr firstRow="1" bandRow="1">
                <a:tableStyleId>{5C22544A-7EE6-4342-B048-85BDC9FD1C3A}</a:tableStyleId>
              </a:tblPr>
              <a:tblGrid>
                <a:gridCol w="1699270"/>
                <a:gridCol w="4876165"/>
                <a:gridCol w="5614978"/>
              </a:tblGrid>
              <a:tr h="556580">
                <a:tc>
                  <a:txBody>
                    <a:bodyPr/>
                    <a:lstStyle/>
                    <a:p>
                      <a:pPr>
                        <a:lnSpc>
                          <a:spcPct val="115000"/>
                        </a:lnSpc>
                        <a:spcAft>
                          <a:spcPts val="0"/>
                        </a:spcAft>
                      </a:pPr>
                      <a:r>
                        <a:rPr lang="en-IN" sz="1800" b="0" dirty="0">
                          <a:solidFill>
                            <a:schemeClr val="tx1"/>
                          </a:solidFill>
                          <a:latin typeface="Times New Roman"/>
                          <a:ea typeface="Times New Roman"/>
                          <a:cs typeface="Times New Roman"/>
                        </a:rPr>
                        <a:t>Licenses</a:t>
                      </a:r>
                      <a:endParaRPr lang="en-IN" sz="1800" b="0"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en-IN" sz="1800" b="0" dirty="0">
                          <a:solidFill>
                            <a:schemeClr val="tx1"/>
                          </a:solidFill>
                          <a:latin typeface="Times New Roman"/>
                          <a:ea typeface="Times New Roman"/>
                          <a:cs typeface="Times New Roman"/>
                        </a:rPr>
                        <a:t>The pharmacy is operating under the following licenses:</a:t>
                      </a:r>
                      <a:endParaRPr lang="en-IN" sz="1800" b="0" dirty="0">
                        <a:solidFill>
                          <a:schemeClr val="tx1"/>
                        </a:solidFill>
                        <a:latin typeface="Calibri"/>
                        <a:ea typeface="Calibri"/>
                        <a:cs typeface="Times New Roman"/>
                      </a:endParaRPr>
                    </a:p>
                    <a:p>
                      <a:pPr>
                        <a:lnSpc>
                          <a:spcPct val="115000"/>
                        </a:lnSpc>
                        <a:spcAft>
                          <a:spcPts val="0"/>
                        </a:spcAft>
                      </a:pPr>
                      <a:r>
                        <a:rPr lang="en-IN" sz="1800" b="0" dirty="0">
                          <a:solidFill>
                            <a:schemeClr val="tx1"/>
                          </a:solidFill>
                          <a:latin typeface="Times New Roman"/>
                          <a:ea typeface="Times New Roman"/>
                          <a:cs typeface="Times New Roman"/>
                        </a:rPr>
                        <a:t>KA-BD1-190823</a:t>
                      </a:r>
                      <a:endParaRPr lang="en-IN" sz="1800" b="0" dirty="0">
                        <a:solidFill>
                          <a:schemeClr val="tx1"/>
                        </a:solidFill>
                        <a:latin typeface="Calibri"/>
                        <a:ea typeface="Calibri"/>
                        <a:cs typeface="Times New Roman"/>
                      </a:endParaRPr>
                    </a:p>
                    <a:p>
                      <a:pPr>
                        <a:lnSpc>
                          <a:spcPct val="115000"/>
                        </a:lnSpc>
                        <a:spcAft>
                          <a:spcPts val="0"/>
                        </a:spcAft>
                      </a:pPr>
                      <a:r>
                        <a:rPr lang="en-IN" sz="1800" b="0" dirty="0">
                          <a:solidFill>
                            <a:schemeClr val="tx1"/>
                          </a:solidFill>
                          <a:latin typeface="Times New Roman"/>
                          <a:ea typeface="Times New Roman"/>
                          <a:cs typeface="Times New Roman"/>
                        </a:rPr>
                        <a:t>KA-BD1-190824</a:t>
                      </a:r>
                      <a:endParaRPr lang="en-IN" sz="1800" b="0" dirty="0">
                        <a:solidFill>
                          <a:schemeClr val="tx1"/>
                        </a:solidFill>
                        <a:latin typeface="Calibri"/>
                        <a:ea typeface="Calibri"/>
                        <a:cs typeface="Times New Roman"/>
                      </a:endParaRPr>
                    </a:p>
                    <a:p>
                      <a:pPr>
                        <a:lnSpc>
                          <a:spcPct val="115000"/>
                        </a:lnSpc>
                        <a:spcAft>
                          <a:spcPts val="0"/>
                        </a:spcAft>
                      </a:pPr>
                      <a:r>
                        <a:rPr lang="en-IN" sz="1800" b="0" dirty="0">
                          <a:solidFill>
                            <a:schemeClr val="tx1"/>
                          </a:solidFill>
                          <a:latin typeface="Times New Roman"/>
                          <a:ea typeface="Times New Roman"/>
                          <a:cs typeface="Times New Roman"/>
                        </a:rPr>
                        <a:t>KA-BD1-190825</a:t>
                      </a:r>
                      <a:endParaRPr lang="en-IN" sz="1800" b="0"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en-IN" sz="1800" b="0" dirty="0">
                          <a:solidFill>
                            <a:schemeClr val="tx1"/>
                          </a:solidFill>
                          <a:latin typeface="Times New Roman"/>
                          <a:ea typeface="Times New Roman"/>
                          <a:cs typeface="Times New Roman"/>
                        </a:rPr>
                        <a:t>Licenses are valid up to 06- April </a:t>
                      </a:r>
                      <a:r>
                        <a:rPr lang="en-IN" sz="1800" b="0" dirty="0" smtClean="0">
                          <a:solidFill>
                            <a:schemeClr val="tx1"/>
                          </a:solidFill>
                          <a:latin typeface="Times New Roman"/>
                          <a:ea typeface="Times New Roman"/>
                          <a:cs typeface="Times New Roman"/>
                        </a:rPr>
                        <a:t>2025</a:t>
                      </a:r>
                      <a:endParaRPr lang="en-IN" sz="1800" b="0" dirty="0" smtClean="0">
                        <a:solidFill>
                          <a:schemeClr val="tx1"/>
                        </a:solidFill>
                        <a:latin typeface="Calibri"/>
                        <a:ea typeface="Times New Roman"/>
                        <a:cs typeface="Times New Roman"/>
                      </a:endParaRPr>
                    </a:p>
                    <a:p>
                      <a:pPr>
                        <a:lnSpc>
                          <a:spcPct val="115000"/>
                        </a:lnSpc>
                        <a:spcAft>
                          <a:spcPts val="0"/>
                        </a:spcAft>
                      </a:pPr>
                      <a:r>
                        <a:rPr lang="en-IN" sz="1800" b="0" dirty="0" err="1" smtClean="0">
                          <a:solidFill>
                            <a:schemeClr val="tx1"/>
                          </a:solidFill>
                          <a:latin typeface="Times New Roman"/>
                          <a:ea typeface="Times New Roman"/>
                          <a:cs typeface="Times New Roman"/>
                        </a:rPr>
                        <a:t>Fssai</a:t>
                      </a:r>
                      <a:r>
                        <a:rPr lang="en-IN" sz="1800" b="0" dirty="0" smtClean="0">
                          <a:solidFill>
                            <a:schemeClr val="tx1"/>
                          </a:solidFill>
                          <a:latin typeface="Times New Roman"/>
                          <a:ea typeface="Times New Roman"/>
                          <a:cs typeface="Times New Roman"/>
                        </a:rPr>
                        <a:t> </a:t>
                      </a:r>
                      <a:r>
                        <a:rPr lang="en-IN" sz="1800" b="0" dirty="0">
                          <a:solidFill>
                            <a:schemeClr val="tx1"/>
                          </a:solidFill>
                          <a:latin typeface="Times New Roman"/>
                          <a:ea typeface="Times New Roman"/>
                          <a:cs typeface="Times New Roman"/>
                        </a:rPr>
                        <a:t>license not found in pharmacy.</a:t>
                      </a:r>
                      <a:endParaRPr lang="en-IN" sz="1800" b="0" dirty="0">
                        <a:solidFill>
                          <a:schemeClr val="tx1"/>
                        </a:solidFill>
                        <a:latin typeface="Calibri"/>
                        <a:ea typeface="Calibri"/>
                        <a:cs typeface="Times New Roman"/>
                      </a:endParaRPr>
                    </a:p>
                  </a:txBody>
                  <a:tcPr marL="68580" marR="68580" marT="0" marB="0"/>
                </a:tc>
              </a:tr>
              <a:tr h="556580">
                <a:tc>
                  <a:txBody>
                    <a:bodyPr/>
                    <a:lstStyle/>
                    <a:p>
                      <a:pPr>
                        <a:lnSpc>
                          <a:spcPct val="115000"/>
                        </a:lnSpc>
                        <a:spcAft>
                          <a:spcPts val="0"/>
                        </a:spcAft>
                      </a:pPr>
                      <a:r>
                        <a:rPr lang="en-IN" sz="1800" dirty="0">
                          <a:latin typeface="Times New Roman"/>
                          <a:ea typeface="Times New Roman"/>
                          <a:cs typeface="Times New Roman"/>
                        </a:rPr>
                        <a:t>Work Shifts is 3</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a:latin typeface="Times New Roman"/>
                          <a:ea typeface="Times New Roman"/>
                          <a:cs typeface="Times New Roman"/>
                        </a:rPr>
                        <a:t>Morning Shift 8 AM to 4 PM</a:t>
                      </a:r>
                      <a:endParaRPr lang="en-IN" sz="1800">
                        <a:latin typeface="Calibri"/>
                        <a:ea typeface="Calibri"/>
                        <a:cs typeface="Times New Roman"/>
                      </a:endParaRPr>
                    </a:p>
                    <a:p>
                      <a:pPr>
                        <a:lnSpc>
                          <a:spcPct val="115000"/>
                        </a:lnSpc>
                        <a:spcAft>
                          <a:spcPts val="0"/>
                        </a:spcAft>
                      </a:pPr>
                      <a:r>
                        <a:rPr lang="en-IN" sz="1800">
                          <a:latin typeface="Times New Roman"/>
                          <a:ea typeface="Times New Roman"/>
                          <a:cs typeface="Times New Roman"/>
                        </a:rPr>
                        <a:t>Day Shift 2 PM to 10 PM</a:t>
                      </a:r>
                      <a:endParaRPr lang="en-IN" sz="1800">
                        <a:latin typeface="Calibri"/>
                        <a:ea typeface="Calibri"/>
                        <a:cs typeface="Times New Roman"/>
                      </a:endParaRPr>
                    </a:p>
                    <a:p>
                      <a:pPr>
                        <a:lnSpc>
                          <a:spcPct val="115000"/>
                        </a:lnSpc>
                        <a:spcAft>
                          <a:spcPts val="0"/>
                        </a:spcAft>
                      </a:pPr>
                      <a:r>
                        <a:rPr lang="en-IN" sz="1800">
                          <a:latin typeface="Times New Roman"/>
                          <a:ea typeface="Times New Roman"/>
                          <a:cs typeface="Times New Roman"/>
                        </a:rPr>
                        <a:t>Night Shift 8 PM to 8 AM</a:t>
                      </a:r>
                      <a:endParaRPr lang="en-IN" sz="180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All the staffs work on rotational shifts.</a:t>
                      </a:r>
                      <a:endParaRPr lang="en-IN" sz="1800" dirty="0">
                        <a:latin typeface="Calibri"/>
                        <a:ea typeface="Calibri"/>
                        <a:cs typeface="Times New Roman"/>
                      </a:endParaRPr>
                    </a:p>
                  </a:txBody>
                  <a:tcPr marL="68580" marR="68580" marT="0" marB="0"/>
                </a:tc>
              </a:tr>
              <a:tr h="556580">
                <a:tc>
                  <a:txBody>
                    <a:bodyPr/>
                    <a:lstStyle/>
                    <a:p>
                      <a:pPr>
                        <a:lnSpc>
                          <a:spcPct val="115000"/>
                        </a:lnSpc>
                        <a:spcAft>
                          <a:spcPts val="0"/>
                        </a:spcAft>
                      </a:pPr>
                      <a:r>
                        <a:rPr lang="en-IN" sz="1800" dirty="0">
                          <a:latin typeface="Times New Roman"/>
                          <a:ea typeface="Times New Roman"/>
                          <a:cs typeface="Times New Roman"/>
                        </a:rPr>
                        <a:t>Duty Pharmacist Names</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a:latin typeface="Times New Roman"/>
                          <a:ea typeface="Times New Roman"/>
                          <a:cs typeface="Times New Roman"/>
                        </a:rPr>
                        <a:t>Morning Shift- Pharmacy in-charge</a:t>
                      </a:r>
                      <a:endParaRPr lang="en-IN" sz="1800">
                        <a:latin typeface="Calibri"/>
                        <a:ea typeface="Calibri"/>
                        <a:cs typeface="Times New Roman"/>
                      </a:endParaRPr>
                    </a:p>
                    <a:p>
                      <a:pPr>
                        <a:lnSpc>
                          <a:spcPct val="115000"/>
                        </a:lnSpc>
                        <a:spcAft>
                          <a:spcPts val="0"/>
                        </a:spcAft>
                      </a:pPr>
                      <a:r>
                        <a:rPr lang="en-IN" sz="1800">
                          <a:latin typeface="Times New Roman"/>
                          <a:ea typeface="Times New Roman"/>
                          <a:cs typeface="Times New Roman"/>
                        </a:rPr>
                        <a:t>Day Shift – Day shift staff</a:t>
                      </a:r>
                      <a:endParaRPr lang="en-IN" sz="1800">
                        <a:latin typeface="Calibri"/>
                        <a:ea typeface="Calibri"/>
                        <a:cs typeface="Times New Roman"/>
                      </a:endParaRPr>
                    </a:p>
                    <a:p>
                      <a:pPr>
                        <a:lnSpc>
                          <a:spcPct val="115000"/>
                        </a:lnSpc>
                        <a:spcAft>
                          <a:spcPts val="0"/>
                        </a:spcAft>
                      </a:pPr>
                      <a:r>
                        <a:rPr lang="en-IN" sz="1800">
                          <a:latin typeface="Times New Roman"/>
                          <a:ea typeface="Times New Roman"/>
                          <a:cs typeface="Times New Roman"/>
                        </a:rPr>
                        <a:t>Night Shift -Not Fixed</a:t>
                      </a:r>
                      <a:endParaRPr lang="en-IN" sz="180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Pharmacist availability is very flexible. It needs a</a:t>
                      </a:r>
                      <a:endParaRPr lang="en-IN" sz="1800" dirty="0">
                        <a:latin typeface="Calibri"/>
                        <a:ea typeface="Calibri"/>
                        <a:cs typeface="Times New Roman"/>
                      </a:endParaRPr>
                    </a:p>
                    <a:p>
                      <a:pPr>
                        <a:lnSpc>
                          <a:spcPct val="115000"/>
                        </a:lnSpc>
                        <a:spcAft>
                          <a:spcPts val="0"/>
                        </a:spcAft>
                      </a:pPr>
                      <a:r>
                        <a:rPr lang="en-IN" sz="1800" dirty="0">
                          <a:latin typeface="Times New Roman"/>
                          <a:ea typeface="Times New Roman"/>
                          <a:cs typeface="Times New Roman"/>
                        </a:rPr>
                        <a:t>Correction</a:t>
                      </a:r>
                      <a:endParaRPr lang="en-IN" sz="1800" dirty="0">
                        <a:latin typeface="Calibri"/>
                        <a:ea typeface="Calibri"/>
                        <a:cs typeface="Times New Roman"/>
                      </a:endParaRPr>
                    </a:p>
                  </a:txBody>
                  <a:tcPr marL="68580" marR="68580" marT="0" marB="0"/>
                </a:tc>
              </a:tr>
              <a:tr h="556580">
                <a:tc>
                  <a:txBody>
                    <a:bodyPr/>
                    <a:lstStyle/>
                    <a:p>
                      <a:pPr>
                        <a:lnSpc>
                          <a:spcPct val="115000"/>
                        </a:lnSpc>
                        <a:spcAft>
                          <a:spcPts val="0"/>
                        </a:spcAft>
                      </a:pPr>
                      <a:r>
                        <a:rPr lang="en-IN" sz="1800" dirty="0">
                          <a:latin typeface="Times New Roman"/>
                          <a:ea typeface="Times New Roman"/>
                          <a:cs typeface="Times New Roman"/>
                        </a:rPr>
                        <a:t>Cleaning arrangements</a:t>
                      </a:r>
                      <a:endParaRPr lang="en-IN" sz="1800" dirty="0">
                        <a:latin typeface="Calibri"/>
                        <a:ea typeface="Calibri"/>
                        <a:cs typeface="Times New Roman"/>
                      </a:endParaRPr>
                    </a:p>
                  </a:txBody>
                  <a:tcPr marL="68580" marR="68580" marT="0" marB="0"/>
                </a:tc>
                <a:tc>
                  <a:txBody>
                    <a:bodyPr/>
                    <a:lstStyle/>
                    <a:p>
                      <a:pPr>
                        <a:lnSpc>
                          <a:spcPct val="115000"/>
                        </a:lnSpc>
                        <a:spcAft>
                          <a:spcPts val="0"/>
                        </a:spcAft>
                      </a:pPr>
                      <a:r>
                        <a:rPr lang="en-IN" sz="1800">
                          <a:latin typeface="Times New Roman"/>
                          <a:ea typeface="Times New Roman"/>
                          <a:cs typeface="Times New Roman"/>
                        </a:rPr>
                        <a:t>It has been observed sufficient arrangements for cleaning the pharmacy by the hospital housekeeping staff in the morning, evening or on-demand.</a:t>
                      </a:r>
                      <a:endParaRPr lang="en-IN" sz="1800">
                        <a:latin typeface="Calibri"/>
                        <a:ea typeface="Calibri"/>
                        <a:cs typeface="Times New Roman"/>
                      </a:endParaRPr>
                    </a:p>
                  </a:txBody>
                  <a:tcPr marL="68580" marR="68580" marT="0" marB="0"/>
                </a:tc>
                <a:tc>
                  <a:txBody>
                    <a:bodyPr/>
                    <a:lstStyle/>
                    <a:p>
                      <a:pPr>
                        <a:lnSpc>
                          <a:spcPct val="115000"/>
                        </a:lnSpc>
                        <a:spcAft>
                          <a:spcPts val="0"/>
                        </a:spcAft>
                      </a:pPr>
                      <a:r>
                        <a:rPr lang="en-IN" sz="1800" dirty="0">
                          <a:latin typeface="Times New Roman"/>
                          <a:ea typeface="Times New Roman"/>
                          <a:cs typeface="Times New Roman"/>
                        </a:rPr>
                        <a:t>Housekeeping staff are also working rotational shifts and they work well.</a:t>
                      </a:r>
                      <a:endParaRPr lang="en-IN" sz="1800" dirty="0">
                        <a:latin typeface="Calibri"/>
                        <a:ea typeface="Calibri"/>
                        <a:cs typeface="Times New Roman"/>
                      </a:endParaRPr>
                    </a:p>
                  </a:txBody>
                  <a:tcPr marL="68580" marR="68580" marT="0" marB="0"/>
                </a:tc>
              </a:tr>
            </a:tbl>
          </a:graphicData>
        </a:graphic>
      </p:graphicFrame>
      <p:pic>
        <p:nvPicPr>
          <p:cNvPr id="4" name="Picture 3">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813"/>
            <a:ext cx="2695903" cy="1268959"/>
          </a:xfrm>
          <a:prstGeom prst="rect">
            <a:avLst/>
          </a:prstGeom>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 xmlns:thm15="http://schemas.microsoft.com/office/thememl/2012/main" name="Cloud skipper design slides.potx" id="{A839CB2D-CAF8-4C90-9E08-F1ACA2C5BDD5}" vid="{4C3DFA96-B4CF-43D6-AFA3-6C4764C0CDA6}"/>
    </a:ext>
  </a:extLst>
</a:theme>
</file>

<file path=docProps/app.xml><?xml version="1.0" encoding="utf-8"?>
<Properties xmlns="http://schemas.openxmlformats.org/officeDocument/2006/extended-properties" xmlns:vt="http://schemas.openxmlformats.org/officeDocument/2006/docPropsVTypes">
  <Template>tf03460508_win32</Template>
  <TotalTime>2118</TotalTime>
  <Words>2348</Words>
  <Application>Microsoft Office PowerPoint</Application>
  <PresentationFormat>Custom</PresentationFormat>
  <Paragraphs>191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Cloud skipper design template</vt:lpstr>
      <vt:lpstr>PHARMACY AUDIT AND GAP ANALYSIS IN TERTIARY CARE HOSPITAL   </vt:lpstr>
      <vt:lpstr>SCREENSHOT OF APPROVAL </vt:lpstr>
      <vt:lpstr>INTRODUCTION</vt:lpstr>
      <vt:lpstr>PHARMACY AUDIT</vt:lpstr>
      <vt:lpstr>OBJECTIVES</vt:lpstr>
      <vt:lpstr>METHODOLOGY</vt:lpstr>
      <vt:lpstr>METHODOLOGY</vt:lpstr>
      <vt:lpstr>RESULT</vt:lpstr>
      <vt:lpstr>RESULT</vt:lpstr>
      <vt:lpstr>RESULT</vt:lpstr>
      <vt:lpstr>RESULT</vt:lpstr>
      <vt:lpstr>RESULT</vt:lpstr>
      <vt:lpstr>DISCUSSION </vt:lpstr>
      <vt:lpstr>DISCUSSION </vt:lpstr>
      <vt:lpstr>ACTION PLANS</vt:lpstr>
      <vt:lpstr>ACTION PLANS</vt:lpstr>
      <vt:lpstr>LIMITATIONS OF STUDY </vt:lpstr>
      <vt:lpstr>CONCLUSION </vt:lpstr>
      <vt:lpstr>REFERENCES</vt:lpstr>
      <vt:lpstr>Slide 20</vt:lpstr>
      <vt:lpstr>SUGGESTIONS TO THE ORGANIZATION  WHERE THE STUDY WAS CONDUCTED </vt:lpstr>
      <vt:lpstr>DISSERTATION EXPERIENCE </vt:lpstr>
      <vt:lpstr>PICTORIAL JOURNEY </vt:lpstr>
      <vt:lpstr>PICTORIAL JOURNEY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Detailed Process of Pharmacy audit and gap analysis in Sai Preet Bhalke Hospital, Bidar, Karnataka/Tertiary hospital in India HASPATAL DIRECT PROGRAMME</dc:title>
  <dc:creator>hp</dc:creator>
  <cp:lastModifiedBy>hp</cp:lastModifiedBy>
  <cp:revision>83</cp:revision>
  <dcterms:created xsi:type="dcterms:W3CDTF">2022-06-18T04:22:01Z</dcterms:created>
  <dcterms:modified xsi:type="dcterms:W3CDTF">2022-07-11T07:49:36Z</dcterms:modified>
</cp:coreProperties>
</file>