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57" r:id="rId4"/>
    <p:sldId id="258" r:id="rId5"/>
    <p:sldId id="260" r:id="rId6"/>
    <p:sldId id="259" r:id="rId7"/>
    <p:sldId id="261" r:id="rId8"/>
    <p:sldId id="262" r:id="rId9"/>
    <p:sldId id="263" r:id="rId10"/>
    <p:sldId id="264" r:id="rId11"/>
    <p:sldId id="277" r:id="rId12"/>
    <p:sldId id="265" r:id="rId13"/>
    <p:sldId id="266" r:id="rId14"/>
    <p:sldId id="275" r:id="rId15"/>
    <p:sldId id="267" r:id="rId16"/>
    <p:sldId id="273" r:id="rId17"/>
    <p:sldId id="268" r:id="rId18"/>
    <p:sldId id="276"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03-09-2022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03-09-2022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03-09-2022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03-09-2022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03-09-2022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03-09-2022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03-09-2022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03-09-2022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03-09-2022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03-09-2022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03-09-2022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03-09-2022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03-09-2022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600200"/>
            <a:ext cx="9144000" cy="2387600"/>
          </a:xfrm>
        </p:spPr>
        <p:txBody>
          <a:bodyPr>
            <a:normAutofit fontScale="90000"/>
          </a:bodyPr>
          <a:lstStyle/>
          <a:p>
            <a:r>
              <a:rPr lang="en-US" sz="3600" dirty="0">
                <a:latin typeface="Times New Roman" panose="02020603050405020304" pitchFamily="18" charset="0"/>
                <a:cs typeface="Times New Roman" panose="02020603050405020304" pitchFamily="18" charset="0"/>
              </a:rPr>
              <a:t>A STUDY TO ANALYZE ADMISSION PROCESS AND CHALLENGES FACED BY PATIENTS AT FMRI, GURUGRAM </a:t>
            </a:r>
            <a:br>
              <a:rPr lang="en-US" dirty="0"/>
            </a:br>
            <a:endParaRPr lang="en-IN"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lstStyle/>
          <a:p>
            <a:r>
              <a:rPr lang="en-IN" dirty="0">
                <a:latin typeface="Times New Roman" panose="02020603050405020304" pitchFamily="18" charset="0"/>
                <a:cs typeface="Times New Roman" panose="02020603050405020304" pitchFamily="18" charset="0"/>
              </a:rPr>
              <a:t>Name: Reema Saxena</a:t>
            </a:r>
          </a:p>
          <a:p>
            <a:r>
              <a:rPr lang="en-IN" dirty="0">
                <a:latin typeface="Times New Roman" panose="02020603050405020304" pitchFamily="18" charset="0"/>
                <a:cs typeface="Times New Roman" panose="02020603050405020304" pitchFamily="18" charset="0"/>
              </a:rPr>
              <a:t>Faculty Mentor: Dr sumant swain</a:t>
            </a: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121790" cy="528025"/>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18976"/>
            <a:ext cx="10515600" cy="720097"/>
          </a:xfrm>
        </p:spPr>
        <p:txBody>
          <a:bodyPr/>
          <a:lstStyle/>
          <a:p>
            <a:pPr algn="ctr"/>
            <a:r>
              <a:rPr lang="en-IN" b="1" dirty="0">
                <a:latin typeface="Times New Roman" panose="02020603050405020304" pitchFamily="18" charset="0"/>
                <a:cs typeface="Times New Roman" panose="02020603050405020304" pitchFamily="18" charset="0"/>
              </a:rPr>
              <a:t>Results</a:t>
            </a:r>
          </a:p>
        </p:txBody>
      </p:sp>
      <p:pic>
        <p:nvPicPr>
          <p:cNvPr id="7" name="Content Placeholder 6">
            <a:extLst>
              <a:ext uri="{FF2B5EF4-FFF2-40B4-BE49-F238E27FC236}">
                <a16:creationId xmlns:a16="http://schemas.microsoft.com/office/drawing/2014/main" id="{C209E834-867D-AC86-3EBE-E5C775FB6D3B}"/>
              </a:ext>
            </a:extLst>
          </p:cNvPr>
          <p:cNvPicPr>
            <a:picLocks noGrp="1" noChangeAspect="1"/>
          </p:cNvPicPr>
          <p:nvPr>
            <p:ph idx="1"/>
          </p:nvPr>
        </p:nvPicPr>
        <p:blipFill rotWithShape="1">
          <a:blip r:embed="rId2"/>
          <a:srcRect l="6735" t="44278" r="4383"/>
          <a:stretch/>
        </p:blipFill>
        <p:spPr>
          <a:xfrm>
            <a:off x="254524" y="1414022"/>
            <a:ext cx="11099276" cy="4515438"/>
          </a:xfrm>
          <a:prstGeom prst="rect">
            <a:avLst/>
          </a:prstGeom>
        </p:spPr>
      </p:pic>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348033" cy="634518"/>
          </a:xfrm>
          <a:prstGeom prst="rect">
            <a:avLst/>
          </a:prstGeom>
        </p:spPr>
      </p:pic>
      <p:sp>
        <p:nvSpPr>
          <p:cNvPr id="8" name="TextBox 7">
            <a:extLst>
              <a:ext uri="{FF2B5EF4-FFF2-40B4-BE49-F238E27FC236}">
                <a16:creationId xmlns:a16="http://schemas.microsoft.com/office/drawing/2014/main" id="{CBEC740E-1D61-0281-692B-3BCA72F686D8}"/>
              </a:ext>
            </a:extLst>
          </p:cNvPr>
          <p:cNvSpPr txBox="1"/>
          <p:nvPr/>
        </p:nvSpPr>
        <p:spPr>
          <a:xfrm>
            <a:off x="3168978" y="5962944"/>
            <a:ext cx="5854044" cy="369332"/>
          </a:xfrm>
          <a:prstGeom prst="rect">
            <a:avLst/>
          </a:prstGeom>
          <a:noFill/>
        </p:spPr>
        <p:txBody>
          <a:bodyPr wrap="square" rtlCol="0">
            <a:spAutoFit/>
          </a:bodyPr>
          <a:lstStyle/>
          <a:p>
            <a:r>
              <a:rPr lang="en-US"/>
              <a:t>Autogenerated report for month of April in PDMS software</a:t>
            </a:r>
            <a:endParaRPr lang="en-IN" dirty="0"/>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4B67F2-DAFD-D7F2-7F43-599CDE79CAD5}"/>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4" name="Picture 3">
            <a:extLst>
              <a:ext uri="{FF2B5EF4-FFF2-40B4-BE49-F238E27FC236}">
                <a16:creationId xmlns:a16="http://schemas.microsoft.com/office/drawing/2014/main" id="{A6B34109-F55F-837B-0D6D-6AA1D0B3DA2D}"/>
              </a:ext>
            </a:extLst>
          </p:cNvPr>
          <p:cNvPicPr>
            <a:picLocks noChangeAspect="1"/>
          </p:cNvPicPr>
          <p:nvPr/>
        </p:nvPicPr>
        <p:blipFill>
          <a:blip r:embed="rId2"/>
          <a:stretch>
            <a:fillRect/>
          </a:stretch>
        </p:blipFill>
        <p:spPr>
          <a:xfrm>
            <a:off x="0" y="0"/>
            <a:ext cx="1347333" cy="634039"/>
          </a:xfrm>
          <a:prstGeom prst="rect">
            <a:avLst/>
          </a:prstGeom>
        </p:spPr>
      </p:pic>
      <p:sp>
        <p:nvSpPr>
          <p:cNvPr id="6" name="TextBox 5">
            <a:extLst>
              <a:ext uri="{FF2B5EF4-FFF2-40B4-BE49-F238E27FC236}">
                <a16:creationId xmlns:a16="http://schemas.microsoft.com/office/drawing/2014/main" id="{10615B50-9268-9986-C9B8-F12BB111927F}"/>
              </a:ext>
            </a:extLst>
          </p:cNvPr>
          <p:cNvSpPr txBox="1"/>
          <p:nvPr/>
        </p:nvSpPr>
        <p:spPr>
          <a:xfrm>
            <a:off x="5015845" y="-67702"/>
            <a:ext cx="2025978" cy="769441"/>
          </a:xfrm>
          <a:prstGeom prst="rect">
            <a:avLst/>
          </a:prstGeom>
          <a:noFill/>
        </p:spPr>
        <p:txBody>
          <a:bodyPr wrap="square">
            <a:spAutoFit/>
          </a:bodyPr>
          <a:lstStyle/>
          <a:p>
            <a:r>
              <a:rPr lang="en-IN" sz="4400" dirty="0">
                <a:latin typeface="Times New Roman" panose="02020603050405020304" pitchFamily="18" charset="0"/>
                <a:cs typeface="Times New Roman" panose="02020603050405020304" pitchFamily="18" charset="0"/>
              </a:rPr>
              <a:t>Results</a:t>
            </a:r>
          </a:p>
        </p:txBody>
      </p:sp>
      <p:pic>
        <p:nvPicPr>
          <p:cNvPr id="7" name="Picture 6">
            <a:extLst>
              <a:ext uri="{FF2B5EF4-FFF2-40B4-BE49-F238E27FC236}">
                <a16:creationId xmlns:a16="http://schemas.microsoft.com/office/drawing/2014/main" id="{490AC685-0301-AF36-90A2-36CD544C1641}"/>
              </a:ext>
            </a:extLst>
          </p:cNvPr>
          <p:cNvPicPr>
            <a:picLocks noChangeAspect="1"/>
          </p:cNvPicPr>
          <p:nvPr/>
        </p:nvPicPr>
        <p:blipFill rotWithShape="1">
          <a:blip r:embed="rId3"/>
          <a:srcRect l="6639" t="50000" r="5976"/>
          <a:stretch/>
        </p:blipFill>
        <p:spPr>
          <a:xfrm>
            <a:off x="103695" y="857839"/>
            <a:ext cx="11868346" cy="4741683"/>
          </a:xfrm>
          <a:prstGeom prst="rect">
            <a:avLst/>
          </a:prstGeom>
        </p:spPr>
      </p:pic>
      <p:sp>
        <p:nvSpPr>
          <p:cNvPr id="8" name="TextBox 7">
            <a:extLst>
              <a:ext uri="{FF2B5EF4-FFF2-40B4-BE49-F238E27FC236}">
                <a16:creationId xmlns:a16="http://schemas.microsoft.com/office/drawing/2014/main" id="{2F1319FF-98E8-1480-E420-C49B8F18BF70}"/>
              </a:ext>
            </a:extLst>
          </p:cNvPr>
          <p:cNvSpPr txBox="1"/>
          <p:nvPr/>
        </p:nvSpPr>
        <p:spPr>
          <a:xfrm>
            <a:off x="3516198" y="5597328"/>
            <a:ext cx="5863472" cy="369332"/>
          </a:xfrm>
          <a:prstGeom prst="rect">
            <a:avLst/>
          </a:prstGeom>
          <a:noFill/>
        </p:spPr>
        <p:txBody>
          <a:bodyPr wrap="square" rtlCol="0">
            <a:spAutoFit/>
          </a:bodyPr>
          <a:lstStyle/>
          <a:p>
            <a:r>
              <a:rPr lang="en-US"/>
              <a:t>Autogenerated report for month of May in PDMS software</a:t>
            </a:r>
            <a:endParaRPr lang="en-IN" dirty="0"/>
          </a:p>
        </p:txBody>
      </p:sp>
    </p:spTree>
    <p:extLst>
      <p:ext uri="{BB962C8B-B14F-4D97-AF65-F5344CB8AC3E}">
        <p14:creationId xmlns:p14="http://schemas.microsoft.com/office/powerpoint/2010/main" val="389064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5"/>
            <a:ext cx="10515600" cy="832079"/>
          </a:xfrm>
        </p:spPr>
        <p:txBody>
          <a:bodyPr/>
          <a:lstStyle/>
          <a:p>
            <a:pPr algn="ctr"/>
            <a:r>
              <a:rPr lang="en-IN" b="1" dirty="0">
                <a:latin typeface="Times New Roman" panose="02020603050405020304" pitchFamily="18" charset="0"/>
                <a:cs typeface="Times New Roman" panose="02020603050405020304" pitchFamily="18" charset="0"/>
              </a:rPr>
              <a:t>Discussion</a:t>
            </a:r>
            <a:r>
              <a:rPr lang="en-IN" b="1" dirty="0"/>
              <a:t>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SMS feedback forms are autogenerated by the hospital IT system. These forms are automatically sent after 24 hours to the registered mobile number of the patients who get discharged. All the SMS feedbacks filled up by patients were </a:t>
            </a:r>
            <a:r>
              <a:rPr lang="en-US" dirty="0" err="1">
                <a:latin typeface="Times New Roman" panose="02020603050405020304" pitchFamily="18" charset="0"/>
                <a:cs typeface="Times New Roman" panose="02020603050405020304" pitchFamily="18" charset="0"/>
              </a:rPr>
              <a:t>analysed</a:t>
            </a:r>
            <a:r>
              <a:rPr lang="en-US" dirty="0">
                <a:latin typeface="Times New Roman" panose="02020603050405020304" pitchFamily="18" charset="0"/>
                <a:cs typeface="Times New Roman" panose="02020603050405020304" pitchFamily="18" charset="0"/>
              </a:rPr>
              <a:t> by PDMS software. As a result, to the analysis, it was found that majority of the patients were dissatisfied from hospital services due to delay in their admission process.</a:t>
            </a:r>
          </a:p>
          <a:p>
            <a:pPr marL="0" indent="0">
              <a:buNone/>
            </a:pPr>
            <a:r>
              <a:rPr lang="en-US" dirty="0">
                <a:latin typeface="Times New Roman" panose="02020603050405020304" pitchFamily="18" charset="0"/>
                <a:cs typeface="Times New Roman" panose="02020603050405020304" pitchFamily="18" charset="0"/>
              </a:rPr>
              <a:t>Many Patients had to wait for 6 to 8 hours many a times as beds were not available and IPD patients who had already been discharged would not clear the room on time due to: </a:t>
            </a:r>
          </a:p>
          <a:p>
            <a:r>
              <a:rPr lang="en-US" dirty="0">
                <a:latin typeface="Times New Roman" panose="02020603050405020304" pitchFamily="18" charset="0"/>
                <a:cs typeface="Times New Roman" panose="02020603050405020304" pitchFamily="18" charset="0"/>
              </a:rPr>
              <a:t>long-time taken in TPA approval for final bill settlement </a:t>
            </a:r>
          </a:p>
          <a:p>
            <a:r>
              <a:rPr lang="en-US" dirty="0">
                <a:latin typeface="Times New Roman" panose="02020603050405020304" pitchFamily="18" charset="0"/>
                <a:cs typeface="Times New Roman" panose="02020603050405020304" pitchFamily="18" charset="0"/>
              </a:rPr>
              <a:t>inability of GDAs in getting wheelchairs on time</a:t>
            </a:r>
          </a:p>
          <a:p>
            <a:r>
              <a:rPr lang="en-US" dirty="0">
                <a:latin typeface="Times New Roman" panose="02020603050405020304" pitchFamily="18" charset="0"/>
                <a:cs typeface="Times New Roman" panose="02020603050405020304" pitchFamily="18" charset="0"/>
              </a:rPr>
              <a:t>delay in producing discharge summary by the hospital</a:t>
            </a:r>
          </a:p>
          <a:p>
            <a:r>
              <a:rPr lang="en-US" dirty="0">
                <a:latin typeface="Times New Roman" panose="02020603050405020304" pitchFamily="18" charset="0"/>
                <a:cs typeface="Times New Roman" panose="02020603050405020304" pitchFamily="18" charset="0"/>
              </a:rPr>
              <a:t>delay in giving out blood/ MRI/ CT scan/ endoscopy reports to the patient.</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442301" cy="678890"/>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6"/>
            <a:ext cx="10515600" cy="1001762"/>
          </a:xfrm>
        </p:spPr>
        <p:txBody>
          <a:bodyPr/>
          <a:lstStyle/>
          <a:p>
            <a:pPr algn="ctr"/>
            <a:r>
              <a:rPr lang="en-IN" b="1" dirty="0">
                <a:latin typeface="Times New Roman" panose="02020603050405020304" pitchFamily="18" charset="0"/>
                <a:cs typeface="Times New Roman" panose="02020603050405020304" pitchFamily="18" charset="0"/>
              </a:rPr>
              <a:t>Discussion</a:t>
            </a:r>
            <a:r>
              <a:rPr lang="en-IN" b="1" dirty="0"/>
              <a:t>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While observing the admission process, I side by side discussed and suggested solutions which could be implemented to solve the issues faced by patients during their admission. Following are the suggestion which were taken up by management to bring down the percentage of patients dissatisfied by the admission process.</a:t>
            </a:r>
          </a:p>
          <a:p>
            <a:r>
              <a:rPr lang="en-US" dirty="0">
                <a:latin typeface="Times New Roman" panose="02020603050405020304" pitchFamily="18" charset="0"/>
                <a:cs typeface="Times New Roman" panose="02020603050405020304" pitchFamily="18" charset="0"/>
              </a:rPr>
              <a:t>Proper counselling of the patients about the exact time by when a bed would be available for their admission</a:t>
            </a:r>
          </a:p>
          <a:p>
            <a:r>
              <a:rPr lang="en-US" dirty="0">
                <a:latin typeface="Times New Roman" panose="02020603050405020304" pitchFamily="18" charset="0"/>
                <a:cs typeface="Times New Roman" panose="02020603050405020304" pitchFamily="18" charset="0"/>
              </a:rPr>
              <a:t>Floor managers respective floors shared details with bed manager of the beds that were being vacated. </a:t>
            </a:r>
          </a:p>
          <a:p>
            <a:r>
              <a:rPr lang="en-US" dirty="0">
                <a:latin typeface="Times New Roman" panose="02020603050405020304" pitchFamily="18" charset="0"/>
                <a:cs typeface="Times New Roman" panose="02020603050405020304" pitchFamily="18" charset="0"/>
              </a:rPr>
              <a:t>Management made sure that staff was available early morning and late at evening so the new admissions don’t have to wait to get started with their admission process.</a:t>
            </a:r>
          </a:p>
          <a:p>
            <a:r>
              <a:rPr lang="en-US" dirty="0">
                <a:latin typeface="Times New Roman" panose="02020603050405020304" pitchFamily="18" charset="0"/>
                <a:cs typeface="Times New Roman" panose="02020603050405020304" pitchFamily="18" charset="0"/>
              </a:rPr>
              <a:t>For planned admissions, financial clearance and TPA approval was taken one day in advance.</a:t>
            </a:r>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484"/>
            <a:ext cx="1310326" cy="61676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Low manpower</a:t>
            </a:r>
          </a:p>
          <a:p>
            <a:r>
              <a:rPr lang="en-IN" dirty="0">
                <a:latin typeface="Times New Roman" panose="02020603050405020304" pitchFamily="18" charset="0"/>
                <a:cs typeface="Times New Roman" panose="02020603050405020304" pitchFamily="18" charset="0"/>
              </a:rPr>
              <a:t>Lack of coordination </a:t>
            </a:r>
          </a:p>
          <a:p>
            <a:r>
              <a:rPr lang="en-IN" dirty="0">
                <a:latin typeface="Times New Roman" panose="02020603050405020304" pitchFamily="18" charset="0"/>
                <a:cs typeface="Times New Roman" panose="02020603050405020304" pitchFamily="18" charset="0"/>
              </a:rPr>
              <a:t>Shortage of resources</a:t>
            </a:r>
          </a:p>
          <a:p>
            <a:r>
              <a:rPr lang="en-IN" dirty="0">
                <a:latin typeface="Times New Roman" panose="02020603050405020304" pitchFamily="18" charset="0"/>
                <a:cs typeface="Times New Roman" panose="02020603050405020304" pitchFamily="18" charset="0"/>
              </a:rPr>
              <a:t>Limited time</a:t>
            </a:r>
          </a:p>
          <a:p>
            <a:pPr marL="0" indent="0">
              <a:buNone/>
            </a:pPr>
            <a:endParaRPr lang="en-IN"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3"/>
            <a:ext cx="1366887" cy="643392"/>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0"/>
            <a:ext cx="10515600" cy="775518"/>
          </a:xfrm>
        </p:spPr>
        <p:txBody>
          <a:bodyPr/>
          <a:lstStyle/>
          <a:p>
            <a:pPr algn="ctr"/>
            <a:r>
              <a:rPr lang="en-IN"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normAutofit fontScale="92500" lnSpcReduction="10000"/>
          </a:bodyPr>
          <a:lstStyle/>
          <a:p>
            <a:pPr marL="0" indent="0">
              <a:buNone/>
            </a:pPr>
            <a:r>
              <a:rPr lang="en-US" sz="2600" dirty="0">
                <a:latin typeface="Times New Roman" panose="02020603050405020304" pitchFamily="18" charset="0"/>
                <a:cs typeface="Times New Roman" panose="02020603050405020304" pitchFamily="18" charset="0"/>
              </a:rPr>
              <a:t>Looking at data obtained which was analyzed in march, we decided to observe admission process in April and suggest improvements simultaneous. This did bring down percentage of dissatisfied patient from 47% to 44%. </a:t>
            </a:r>
          </a:p>
          <a:p>
            <a:pPr marL="0" indent="0">
              <a:buNone/>
            </a:pPr>
            <a:r>
              <a:rPr lang="en-US" sz="2600" dirty="0">
                <a:latin typeface="Times New Roman" panose="02020603050405020304" pitchFamily="18" charset="0"/>
                <a:cs typeface="Times New Roman" panose="02020603050405020304" pitchFamily="18" charset="0"/>
              </a:rPr>
              <a:t>In the month of May, it was seen that the percentage of dissatisfied patients went up to 50% from 44%.</a:t>
            </a:r>
          </a:p>
          <a:p>
            <a:pPr marL="0" indent="0">
              <a:buNone/>
            </a:pPr>
            <a:r>
              <a:rPr lang="en-US" sz="2600" dirty="0">
                <a:latin typeface="Times New Roman" panose="02020603050405020304" pitchFamily="18" charset="0"/>
                <a:cs typeface="Times New Roman" panose="02020603050405020304" pitchFamily="18" charset="0"/>
              </a:rPr>
              <a:t>Data that was collected in the month of march, April and mid of May was analyzed in PDMS software. looking at the trend of the data, it was evident that there was a high demand for single rooms. This was a major reason to a delay in bed allotment as there was high demand for single rooms and low availability for it. Looking at the situation, management decided to construct 30 more single rooms on the 5th floor.  Aim is to get the rooms ready by 30th July 2022. Once these rooms are available for patients, it has been estimated that the percentage of dissatisfied patients with bed allotment should significantly go down.</a:t>
            </a: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263192" cy="594583"/>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70000" lnSpcReduction="20000"/>
          </a:bodyPr>
          <a:lstStyle/>
          <a:p>
            <a:pPr marL="0" indent="0">
              <a:buNone/>
            </a:pPr>
            <a:r>
              <a:rPr lang="en-IN" dirty="0"/>
              <a:t>1.Dr Ramachandran Balaji, m. b. (2018). bed management optimization. In m. lee, bed management . Infosys navigate your next .</a:t>
            </a:r>
          </a:p>
          <a:p>
            <a:pPr marL="0" indent="0">
              <a:buNone/>
            </a:pPr>
            <a:r>
              <a:rPr lang="en-IN" dirty="0"/>
              <a:t>2.Forneas, N. (2018). Improving hospital bed management with AI. https://www.ibm.com/blogs/client-voices/.</a:t>
            </a:r>
          </a:p>
          <a:p>
            <a:pPr marL="0" indent="0">
              <a:buNone/>
            </a:pPr>
            <a:r>
              <a:rPr lang="en-IN" dirty="0"/>
              <a:t>3.Lee, Y. a. (2019). Improving the wait time to admission by reducing bed rejections.</a:t>
            </a:r>
          </a:p>
          <a:p>
            <a:pPr marL="0" indent="0">
              <a:buNone/>
            </a:pPr>
            <a:r>
              <a:rPr lang="en-IN" dirty="0"/>
              <a:t>4.Lee, Y. S. (2019). Improving the wait time to admission by reducing bed rejections. PMC pub med central.</a:t>
            </a:r>
          </a:p>
          <a:p>
            <a:pPr marL="0" indent="0">
              <a:buNone/>
            </a:pPr>
            <a:r>
              <a:rPr lang="en-IN" dirty="0"/>
              <a:t>5.ling, r. s. (2017). LEVERAGING SIX SIGMA TO IMPROVE HOSPITAL BED AVAILABILITY. Lafayette, Louisiana: isixsigma.</a:t>
            </a:r>
          </a:p>
          <a:p>
            <a:pPr marL="0" indent="0">
              <a:buNone/>
            </a:pPr>
            <a:r>
              <a:rPr lang="en-IN" dirty="0"/>
              <a:t>6.Mohammad A Tashkandy, Z. J. (2004). Reasons for delay in inpatient admission at an emergency department. pbmed.gov.</a:t>
            </a:r>
          </a:p>
          <a:p>
            <a:pPr marL="0" indent="0">
              <a:buNone/>
            </a:pPr>
            <a:r>
              <a:rPr lang="en-IN" dirty="0"/>
              <a:t>7.https://www.fortishealthcare.com/india/fortis-memorial-research-institute-hospital-in-gurgaon</a:t>
            </a:r>
          </a:p>
          <a:p>
            <a:pPr marL="0" indent="0">
              <a:buNone/>
            </a:pPr>
            <a:r>
              <a:rPr lang="en-IN" dirty="0"/>
              <a:t>8.https://www.fortishealthcare.com/csr</a:t>
            </a:r>
          </a:p>
          <a:p>
            <a:pPr marL="0" indent="0">
              <a:buNone/>
            </a:pPr>
            <a:r>
              <a:rPr lang="en-IN" dirty="0"/>
              <a:t>9.https://www.fortishealthcare.com/about-us</a:t>
            </a:r>
          </a:p>
          <a:p>
            <a:pPr marL="0" indent="0">
              <a:buNone/>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latin typeface="Times New Roman" panose="02020603050405020304" pitchFamily="18" charset="0"/>
                <a:cs typeface="Times New Roman" panose="02020603050405020304" pitchFamily="18" charset="0"/>
              </a:rPr>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206631" cy="567960"/>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838200" y="1"/>
            <a:ext cx="10515600" cy="1168923"/>
          </a:xfrm>
        </p:spPr>
        <p:txBody>
          <a:bodyPr/>
          <a:lstStyle/>
          <a:p>
            <a:pPr algn="ctr"/>
            <a:r>
              <a:rPr lang="en-IN" b="1" dirty="0">
                <a:latin typeface="Times New Roman" panose="02020603050405020304" pitchFamily="18" charset="0"/>
                <a:cs typeface="Times New Roman" panose="02020603050405020304" pitchFamily="18" charset="0"/>
              </a:rPr>
              <a:t>Suggestions to the Organization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normAutofit fontScale="77500" lnSpcReduction="20000"/>
          </a:bodyPr>
          <a:lstStyle/>
          <a:p>
            <a:r>
              <a:rPr lang="en-US" u="sng" dirty="0">
                <a:latin typeface="Times New Roman" panose="02020603050405020304" pitchFamily="18" charset="0"/>
                <a:cs typeface="Times New Roman" panose="02020603050405020304" pitchFamily="18" charset="0"/>
              </a:rPr>
              <a:t>With artificial intelligence</a:t>
            </a:r>
            <a:r>
              <a:rPr lang="en-US" dirty="0">
                <a:latin typeface="Times New Roman" panose="02020603050405020304" pitchFamily="18" charset="0"/>
                <a:cs typeface="Times New Roman" panose="02020603050405020304" pitchFamily="18" charset="0"/>
              </a:rPr>
              <a:t>: it will help streamline hospital bed assignment decisions by predicting when patients will be discharged to free up bed space. By combining administrative data about bed usage with clinical data about the patients in those beds, AI can automatically predict discharges and suggest actions five to seven days ahead</a:t>
            </a:r>
          </a:p>
          <a:p>
            <a:r>
              <a:rPr lang="en-US" u="sng" dirty="0">
                <a:latin typeface="Times New Roman" panose="02020603050405020304" pitchFamily="18" charset="0"/>
                <a:cs typeface="Times New Roman" panose="02020603050405020304" pitchFamily="18" charset="0"/>
              </a:rPr>
              <a:t>Planned discharges: </a:t>
            </a:r>
            <a:r>
              <a:rPr lang="en-US" dirty="0">
                <a:latin typeface="Times New Roman" panose="02020603050405020304" pitchFamily="18" charset="0"/>
                <a:cs typeface="Times New Roman" panose="02020603050405020304" pitchFamily="18" charset="0"/>
              </a:rPr>
              <a:t>floor managers can give out planned discharges 2 days in advance to the bed manager. This will help better in allotting beds to planned admissions and patient would not have to wait for a bed to get available on the day of admission.</a:t>
            </a:r>
          </a:p>
          <a:p>
            <a:r>
              <a:rPr lang="en-US" u="sng" dirty="0">
                <a:latin typeface="Times New Roman" panose="02020603050405020304" pitchFamily="18" charset="0"/>
                <a:cs typeface="Times New Roman" panose="02020603050405020304" pitchFamily="18" charset="0"/>
              </a:rPr>
              <a:t>More staff: </a:t>
            </a:r>
            <a:r>
              <a:rPr lang="en-US" dirty="0">
                <a:latin typeface="Times New Roman" panose="02020603050405020304" pitchFamily="18" charset="0"/>
                <a:cs typeface="Times New Roman" panose="02020603050405020304" pitchFamily="18" charset="0"/>
              </a:rPr>
              <a:t>management should hire more staff for admission process as there are usually 1 or 2 staff doing admission paper work of 9-10 patients at a time. This leads to a lot of delay in admission process. Thus, appointing more staff, would reduce work load and improve efficiency. </a:t>
            </a:r>
          </a:p>
          <a:p>
            <a:r>
              <a:rPr lang="en-US" u="sng" dirty="0">
                <a:latin typeface="Times New Roman" panose="02020603050405020304" pitchFamily="18" charset="0"/>
                <a:cs typeface="Times New Roman" panose="02020603050405020304" pitchFamily="18" charset="0"/>
              </a:rPr>
              <a:t>Timely reports by laboratory: </a:t>
            </a:r>
            <a:r>
              <a:rPr lang="en-US" dirty="0">
                <a:latin typeface="Times New Roman" panose="02020603050405020304" pitchFamily="18" charset="0"/>
                <a:cs typeface="Times New Roman" panose="02020603050405020304" pitchFamily="18" charset="0"/>
              </a:rPr>
              <a:t>most of the planned discharges end up leaving their bed after 12 pm as many at times there is a delay from laboratory in providing reports to the patient for the tests done. To solve this, lab must strictly follow TAT for giving out reports and must keep discharged from inpatient department on priority.</a:t>
            </a:r>
          </a:p>
          <a:p>
            <a:endParaRPr lang="en-US" dirty="0">
              <a:latin typeface="Times New Roman" panose="02020603050405020304" pitchFamily="18" charset="0"/>
              <a:cs typeface="Times New Roman" panose="02020603050405020304" pitchFamily="18" charset="0"/>
            </a:endParaRPr>
          </a:p>
          <a:p>
            <a:endParaRPr lang="en-IN" dirty="0"/>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900"/>
            <a:ext cx="1160189" cy="546100"/>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122548" y="1681163"/>
            <a:ext cx="6071879" cy="823912"/>
          </a:xfrm>
        </p:spPr>
        <p:txBody>
          <a:bodyPr/>
          <a:lstStyle/>
          <a:p>
            <a:pPr algn="ctr"/>
            <a:r>
              <a:rPr lang="en-IN" dirty="0">
                <a:latin typeface="Times New Roman" panose="02020603050405020304" pitchFamily="18" charset="0"/>
                <a:cs typeface="Times New Roman" panose="02020603050405020304" pitchFamily="18" charset="0"/>
              </a:rPr>
              <a:t>Learnings from the organization?</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IN" dirty="0">
                <a:latin typeface="Times New Roman" panose="02020603050405020304" pitchFamily="18" charset="0"/>
                <a:cs typeface="Times New Roman" panose="02020603050405020304" pitchFamily="18" charset="0"/>
              </a:rPr>
              <a:t>Multi tasking </a:t>
            </a:r>
          </a:p>
          <a:p>
            <a:r>
              <a:rPr lang="en-IN" dirty="0">
                <a:latin typeface="Times New Roman" panose="02020603050405020304" pitchFamily="18" charset="0"/>
                <a:cs typeface="Times New Roman" panose="02020603050405020304" pitchFamily="18" charset="0"/>
              </a:rPr>
              <a:t>Team work</a:t>
            </a:r>
          </a:p>
          <a:p>
            <a:r>
              <a:rPr lang="en-IN" dirty="0">
                <a:latin typeface="Times New Roman" panose="02020603050405020304" pitchFamily="18" charset="0"/>
                <a:cs typeface="Times New Roman" panose="02020603050405020304" pitchFamily="18" charset="0"/>
              </a:rPr>
              <a:t>How to work is stressful working environment</a:t>
            </a:r>
          </a:p>
          <a:p>
            <a:r>
              <a:rPr lang="en-IN" dirty="0">
                <a:latin typeface="Times New Roman" panose="02020603050405020304" pitchFamily="18" charset="0"/>
                <a:cs typeface="Times New Roman" panose="02020603050405020304" pitchFamily="18" charset="0"/>
              </a:rPr>
              <a:t>Leadership qualities </a:t>
            </a:r>
          </a:p>
          <a:p>
            <a:r>
              <a:rPr lang="en-IN" dirty="0">
                <a:latin typeface="Times New Roman" panose="02020603050405020304" pitchFamily="18" charset="0"/>
                <a:cs typeface="Times New Roman" panose="02020603050405020304" pitchFamily="18" charset="0"/>
              </a:rPr>
              <a:t>Organizing skills</a:t>
            </a:r>
          </a:p>
          <a:p>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latin typeface="Times New Roman" panose="02020603050405020304" pitchFamily="18" charset="0"/>
                <a:cs typeface="Times New Roman" panose="02020603050405020304" pitchFamily="18" charset="0"/>
              </a:rPr>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IN" dirty="0">
                <a:latin typeface="Times New Roman" panose="02020603050405020304" pitchFamily="18" charset="0"/>
                <a:cs typeface="Times New Roman" panose="02020603050405020304" pitchFamily="18" charset="0"/>
              </a:rPr>
              <a:t>It was a wonderful experience</a:t>
            </a:r>
          </a:p>
          <a:p>
            <a:r>
              <a:rPr lang="en-IN" dirty="0">
                <a:latin typeface="Times New Roman" panose="02020603050405020304" pitchFamily="18" charset="0"/>
                <a:cs typeface="Times New Roman" panose="02020603050405020304" pitchFamily="18" charset="0"/>
              </a:rPr>
              <a:t>How to overcome challenges and work towards betterment</a:t>
            </a:r>
          </a:p>
          <a:p>
            <a:pPr marL="0" indent="0">
              <a:buNone/>
            </a:pP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187777" cy="559086"/>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212488"/>
            <a:ext cx="10515600" cy="578325"/>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Screenshot of Approval</a:t>
            </a:r>
          </a:p>
        </p:txBody>
      </p:sp>
      <p:pic>
        <p:nvPicPr>
          <p:cNvPr id="7" name="Content Placeholder 6">
            <a:extLst>
              <a:ext uri="{FF2B5EF4-FFF2-40B4-BE49-F238E27FC236}">
                <a16:creationId xmlns:a16="http://schemas.microsoft.com/office/drawing/2014/main" id="{2D0AF02C-D2EA-2347-36D7-2FA7D0F57B73}"/>
              </a:ext>
            </a:extLst>
          </p:cNvPr>
          <p:cNvPicPr>
            <a:picLocks noGrp="1" noChangeAspect="1"/>
          </p:cNvPicPr>
          <p:nvPr>
            <p:ph idx="1"/>
          </p:nvPr>
        </p:nvPicPr>
        <p:blipFill rotWithShape="1">
          <a:blip r:embed="rId2"/>
          <a:srcRect l="931" b="17820"/>
          <a:stretch/>
        </p:blipFill>
        <p:spPr>
          <a:xfrm>
            <a:off x="768285" y="1338606"/>
            <a:ext cx="10515600" cy="5017743"/>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1"/>
            <a:ext cx="10515600" cy="744718"/>
          </a:xfrm>
        </p:spPr>
        <p:txBody>
          <a:bodyPr/>
          <a:lstStyle/>
          <a:p>
            <a:pPr algn="ctr"/>
            <a:r>
              <a:rPr lang="en-IN" b="1" dirty="0">
                <a:latin typeface="Times New Roman" panose="02020603050405020304" pitchFamily="18" charset="0"/>
                <a:cs typeface="Times New Roman" panose="02020603050405020304" pitchFamily="18" charset="0"/>
              </a:rPr>
              <a:t>Pictorial Journey </a:t>
            </a:r>
          </a:p>
        </p:txBody>
      </p:sp>
      <p:pic>
        <p:nvPicPr>
          <p:cNvPr id="7" name="Content Placeholder 6">
            <a:extLst>
              <a:ext uri="{FF2B5EF4-FFF2-40B4-BE49-F238E27FC236}">
                <a16:creationId xmlns:a16="http://schemas.microsoft.com/office/drawing/2014/main" id="{D63F7F91-194C-6248-DA94-D8372DA11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72" y="1611984"/>
            <a:ext cx="4349814" cy="4062853"/>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9" name="Picture 8">
            <a:extLst>
              <a:ext uri="{FF2B5EF4-FFF2-40B4-BE49-F238E27FC236}">
                <a16:creationId xmlns:a16="http://schemas.microsoft.com/office/drawing/2014/main" id="{2CAC61F7-C16C-DF43-60E1-64E8A62BB1D2}"/>
              </a:ext>
            </a:extLst>
          </p:cNvPr>
          <p:cNvPicPr>
            <a:picLocks noChangeAspect="1"/>
          </p:cNvPicPr>
          <p:nvPr/>
        </p:nvPicPr>
        <p:blipFill rotWithShape="1">
          <a:blip r:embed="rId3">
            <a:extLst>
              <a:ext uri="{28A0092B-C50C-407E-A947-70E740481C1C}">
                <a14:useLocalDpi xmlns:a14="http://schemas.microsoft.com/office/drawing/2010/main" val="0"/>
              </a:ext>
            </a:extLst>
          </a:blip>
          <a:srcRect b="16071"/>
          <a:stretch/>
        </p:blipFill>
        <p:spPr>
          <a:xfrm>
            <a:off x="7613715" y="1555522"/>
            <a:ext cx="4471448" cy="4062853"/>
          </a:xfrm>
          <a:prstGeom prst="rect">
            <a:avLst/>
          </a:prstGeom>
        </p:spPr>
      </p:pic>
      <p:sp>
        <p:nvSpPr>
          <p:cNvPr id="10" name="TextBox 9">
            <a:extLst>
              <a:ext uri="{FF2B5EF4-FFF2-40B4-BE49-F238E27FC236}">
                <a16:creationId xmlns:a16="http://schemas.microsoft.com/office/drawing/2014/main" id="{DB7970EC-3EC8-EA4F-4D67-D1C37202D8BE}"/>
              </a:ext>
            </a:extLst>
          </p:cNvPr>
          <p:cNvSpPr txBox="1"/>
          <p:nvPr/>
        </p:nvSpPr>
        <p:spPr>
          <a:xfrm>
            <a:off x="4868946" y="3125283"/>
            <a:ext cx="2454109" cy="923330"/>
          </a:xfrm>
          <a:prstGeom prst="rect">
            <a:avLst/>
          </a:prstGeom>
          <a:noFill/>
          <a:ln>
            <a:solidFill>
              <a:schemeClr val="accent2">
                <a:lumMod val="50000"/>
              </a:schemeClr>
            </a:solidFill>
          </a:ln>
        </p:spPr>
        <p:txBody>
          <a:bodyPr wrap="square" rtlCol="0">
            <a:spAutoFit/>
          </a:bodyPr>
          <a:lstStyle/>
          <a:p>
            <a:r>
              <a:rPr lang="en-IN" dirty="0">
                <a:solidFill>
                  <a:schemeClr val="accent1">
                    <a:lumMod val="50000"/>
                  </a:schemeClr>
                </a:solidFill>
              </a:rPr>
              <a:t>IHH service excellence week – We will find a way!</a:t>
            </a:r>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838200" y="26309"/>
            <a:ext cx="10515600" cy="793824"/>
          </a:xfrm>
        </p:spPr>
        <p:txBody>
          <a:bodyPr/>
          <a:lstStyle/>
          <a:p>
            <a:pPr algn="ctr"/>
            <a:r>
              <a:rPr lang="en-IN" b="1" dirty="0">
                <a:latin typeface="Times New Roman" panose="02020603050405020304" pitchFamily="18" charset="0"/>
                <a:cs typeface="Times New Roman" panose="02020603050405020304" pitchFamily="18" charset="0"/>
              </a:rPr>
              <a:t>Pictorial Journey </a:t>
            </a:r>
          </a:p>
        </p:txBody>
      </p:sp>
      <p:pic>
        <p:nvPicPr>
          <p:cNvPr id="7" name="Content Placeholder 6">
            <a:extLst>
              <a:ext uri="{FF2B5EF4-FFF2-40B4-BE49-F238E27FC236}">
                <a16:creationId xmlns:a16="http://schemas.microsoft.com/office/drawing/2014/main" id="{408D79BB-1C84-E333-A58E-029D105A2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2125" y="1564138"/>
            <a:ext cx="3432829" cy="4996918"/>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9" name="Picture 8">
            <a:extLst>
              <a:ext uri="{FF2B5EF4-FFF2-40B4-BE49-F238E27FC236}">
                <a16:creationId xmlns:a16="http://schemas.microsoft.com/office/drawing/2014/main" id="{64EAF717-CC20-687C-4DCA-63059BFE1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4138"/>
            <a:ext cx="3922336" cy="4996918"/>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Admitting a patient to a hospital is a complex process that, unless carefully managed, can lead to long delays in service and a poor patient experience. </a:t>
            </a:r>
          </a:p>
          <a:p>
            <a:r>
              <a:rPr lang="en-US" sz="2000" dirty="0">
                <a:latin typeface="Times New Roman" panose="02020603050405020304" pitchFamily="18" charset="0"/>
                <a:cs typeface="Times New Roman" panose="02020603050405020304" pitchFamily="18" charset="0"/>
              </a:rPr>
              <a:t>Waiting for admission paperwork, or for a bed to be allotted can be frustrating and very hectic for anyone. But for patients who are sick and need to be admitted in order to start with their treatment, wait times can become emotionally and physically difficult as well. </a:t>
            </a:r>
          </a:p>
          <a:p>
            <a:r>
              <a:rPr lang="en-US" sz="2000" dirty="0">
                <a:latin typeface="Times New Roman" panose="02020603050405020304" pitchFamily="18" charset="0"/>
                <a:cs typeface="Times New Roman" panose="02020603050405020304" pitchFamily="18" charset="0"/>
              </a:rPr>
              <a:t>Admission process whether planned or unplanned, requires careful coordination among nurses, doctors, floor manager and admission staff within the organization. </a:t>
            </a:r>
          </a:p>
          <a:p>
            <a:r>
              <a:rPr lang="en-US" sz="2000" dirty="0">
                <a:latin typeface="Times New Roman" panose="02020603050405020304" pitchFamily="18" charset="0"/>
                <a:cs typeface="Times New Roman" panose="02020603050405020304" pitchFamily="18" charset="0"/>
              </a:rPr>
              <a:t>Ineffective admission processes can lead to long wait times for patients, staff frustration, and a negative patient experience, as well as communication problems that can impact patient safety and quality</a:t>
            </a: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27522" cy="483654"/>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normAutofit/>
          </a:bodyPr>
          <a:lstStyle/>
          <a:p>
            <a:pPr algn="ctr"/>
            <a:r>
              <a:rPr lang="en-IN"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This study is conducted with an intend to increase patient satisfaction by finding out reasons for a delay in an admission of a patient and ways to solve it.</a:t>
            </a:r>
          </a:p>
          <a:p>
            <a:r>
              <a:rPr lang="en-US" sz="2000" dirty="0">
                <a:latin typeface="Times New Roman" panose="02020603050405020304" pitchFamily="18" charset="0"/>
                <a:cs typeface="Times New Roman" panose="02020603050405020304" pitchFamily="18" charset="0"/>
              </a:rPr>
              <a:t>During my dissertation, I worked in patient experience team which is part of quality department. </a:t>
            </a:r>
          </a:p>
          <a:p>
            <a:r>
              <a:rPr lang="en-US" sz="2000" dirty="0">
                <a:latin typeface="Times New Roman" panose="02020603050405020304" pitchFamily="18" charset="0"/>
                <a:cs typeface="Times New Roman" panose="02020603050405020304" pitchFamily="18" charset="0"/>
              </a:rPr>
              <a:t>The prime job of patient experience team is to make sure that all service-related issues be it medical or non-medical are resolved and a patients stay is comfortable at the hospital.</a:t>
            </a:r>
          </a:p>
          <a:p>
            <a:r>
              <a:rPr lang="en-US" sz="2000" dirty="0">
                <a:latin typeface="Times New Roman" panose="02020603050405020304" pitchFamily="18" charset="0"/>
                <a:cs typeface="Times New Roman" panose="02020603050405020304" pitchFamily="18" charset="0"/>
              </a:rPr>
              <a:t>Patient experience team reminds patients who get discharged to fill up SMS feedback about their stay at the hospital. </a:t>
            </a:r>
          </a:p>
          <a:p>
            <a:r>
              <a:rPr lang="en-US" sz="2000" dirty="0">
                <a:latin typeface="Times New Roman" panose="02020603050405020304" pitchFamily="18" charset="0"/>
                <a:cs typeface="Times New Roman" panose="02020603050405020304" pitchFamily="18" charset="0"/>
              </a:rPr>
              <a:t>Data collected from these feedbacks are automatically analyzed by the PDMS software of the hospital, which can be later on used by the management to improve on areas of concern.</a:t>
            </a: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396272" cy="657224"/>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pPr marL="0" indent="0">
              <a:buNone/>
            </a:pPr>
            <a:r>
              <a:rPr lang="en-US" sz="2200" u="sng" dirty="0">
                <a:latin typeface="Times New Roman" panose="02020603050405020304" pitchFamily="18" charset="0"/>
                <a:cs typeface="Times New Roman" panose="02020603050405020304" pitchFamily="18" charset="0"/>
              </a:rPr>
              <a:t>General objective</a:t>
            </a:r>
          </a:p>
          <a:p>
            <a:pPr marL="0" indent="0">
              <a:buNone/>
            </a:pPr>
            <a:r>
              <a:rPr lang="en-US" sz="2200" dirty="0">
                <a:latin typeface="Times New Roman" panose="02020603050405020304" pitchFamily="18" charset="0"/>
                <a:cs typeface="Times New Roman" panose="02020603050405020304" pitchFamily="18" charset="0"/>
              </a:rPr>
              <a:t>If we can reduce waiting time for bed allotment and make all the admission formalities quick then the percentage of patient dissatisfaction in IPD department would go down. </a:t>
            </a:r>
          </a:p>
          <a:p>
            <a:pPr marL="0" indent="0">
              <a:buNone/>
            </a:pPr>
            <a:r>
              <a:rPr lang="en-US" sz="2200" u="sng" dirty="0">
                <a:latin typeface="Times New Roman" panose="02020603050405020304" pitchFamily="18" charset="0"/>
                <a:cs typeface="Times New Roman" panose="02020603050405020304" pitchFamily="18" charset="0"/>
              </a:rPr>
              <a:t>Specific objectives</a:t>
            </a:r>
          </a:p>
          <a:p>
            <a:r>
              <a:rPr lang="en-US" sz="2200" dirty="0">
                <a:latin typeface="Times New Roman" panose="02020603050405020304" pitchFamily="18" charset="0"/>
                <a:cs typeface="Times New Roman" panose="02020603050405020304" pitchFamily="18" charset="0"/>
              </a:rPr>
              <a:t>To find reasons in admission delay of a patient – using a fish bone diagram</a:t>
            </a:r>
          </a:p>
          <a:p>
            <a:r>
              <a:rPr lang="en-US" sz="2200" dirty="0">
                <a:latin typeface="Times New Roman" panose="02020603050405020304" pitchFamily="18" charset="0"/>
                <a:cs typeface="Times New Roman" panose="02020603050405020304" pitchFamily="18" charset="0"/>
              </a:rPr>
              <a:t>To find out the percentage of patients dissatisfied in IPD due to delay in admission – using PDMS software.</a:t>
            </a:r>
          </a:p>
          <a:p>
            <a:r>
              <a:rPr lang="en-US" sz="2200" dirty="0">
                <a:latin typeface="Times New Roman" panose="02020603050405020304" pitchFamily="18" charset="0"/>
                <a:cs typeface="Times New Roman" panose="02020603050405020304" pitchFamily="18" charset="0"/>
              </a:rPr>
              <a:t>Discover ways to reduce time taken in admissions -using PDSA cycle</a:t>
            </a:r>
          </a:p>
          <a:p>
            <a:r>
              <a:rPr lang="en-US" sz="2200" dirty="0">
                <a:latin typeface="Times New Roman" panose="02020603050405020304" pitchFamily="18" charset="0"/>
                <a:cs typeface="Times New Roman" panose="02020603050405020304" pitchFamily="18" charset="0"/>
              </a:rPr>
              <a:t>Find out if suggestions given to curb the problem has actually reduced patient dissatisfaction due to admission delay in IPD – by analyzing SMS feedback data on PDMS software for month of April and may</a:t>
            </a:r>
          </a:p>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1300899" cy="612332"/>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a:t>
            </a:r>
            <a:r>
              <a:rPr lang="en-IN" b="1" dirty="0"/>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In the month of April-May, admission process was observed of patients at random who were coming for admission process during morning, afternoon and evening. The aim was to observe and look into each detail of the process to find out reasons in delay during admission.</a:t>
            </a:r>
          </a:p>
          <a:p>
            <a:pPr marL="0" indent="0">
              <a:buNone/>
            </a:pPr>
            <a:r>
              <a:rPr lang="en-US" sz="2200" u="sng" dirty="0">
                <a:latin typeface="Times New Roman" panose="02020603050405020304" pitchFamily="18" charset="0"/>
                <a:cs typeface="Times New Roman" panose="02020603050405020304" pitchFamily="18" charset="0"/>
              </a:rPr>
              <a:t>Mode of data collection</a:t>
            </a:r>
            <a:r>
              <a:rPr lang="en-US" sz="2200" dirty="0">
                <a:latin typeface="Times New Roman" panose="02020603050405020304" pitchFamily="18" charset="0"/>
                <a:cs typeface="Times New Roman" panose="02020603050405020304" pitchFamily="18" charset="0"/>
              </a:rPr>
              <a:t>: Secondary data collection – by PDMS software of the hospital</a:t>
            </a:r>
          </a:p>
          <a:p>
            <a:pPr marL="0" indent="0">
              <a:buNone/>
            </a:pPr>
            <a:r>
              <a:rPr lang="en-US" sz="2200" u="sng" dirty="0">
                <a:latin typeface="Times New Roman" panose="02020603050405020304" pitchFamily="18" charset="0"/>
                <a:cs typeface="Times New Roman" panose="02020603050405020304" pitchFamily="18" charset="0"/>
              </a:rPr>
              <a:t>Data Analysis</a:t>
            </a:r>
            <a:r>
              <a:rPr lang="en-US" sz="2200" dirty="0">
                <a:latin typeface="Times New Roman" panose="02020603050405020304" pitchFamily="18" charset="0"/>
                <a:cs typeface="Times New Roman" panose="02020603050405020304" pitchFamily="18" charset="0"/>
              </a:rPr>
              <a:t>: data was automatically analyzed in the PDMS software of the hospital as per the SMS feedback filled by the patients post their discharge.</a:t>
            </a:r>
          </a:p>
          <a:p>
            <a:pPr marL="0" indent="0">
              <a:buNone/>
            </a:pPr>
            <a:r>
              <a:rPr lang="en-US" sz="2200" u="sng" dirty="0">
                <a:latin typeface="Times New Roman" panose="02020603050405020304" pitchFamily="18" charset="0"/>
                <a:cs typeface="Times New Roman" panose="02020603050405020304" pitchFamily="18" charset="0"/>
              </a:rPr>
              <a:t>Sampling technique</a:t>
            </a:r>
            <a:r>
              <a:rPr lang="en-US" sz="2200" dirty="0">
                <a:latin typeface="Times New Roman" panose="02020603050405020304" pitchFamily="18" charset="0"/>
                <a:cs typeface="Times New Roman" panose="02020603050405020304" pitchFamily="18" charset="0"/>
              </a:rPr>
              <a:t>:  Convenience Sampling</a:t>
            </a:r>
          </a:p>
          <a:p>
            <a:pPr marL="0" indent="0">
              <a:buNone/>
            </a:pPr>
            <a:r>
              <a:rPr lang="en-US" sz="2200" u="sng" dirty="0">
                <a:latin typeface="Times New Roman" panose="02020603050405020304" pitchFamily="18" charset="0"/>
                <a:cs typeface="Times New Roman" panose="02020603050405020304" pitchFamily="18" charset="0"/>
              </a:rPr>
              <a:t>Study period</a:t>
            </a:r>
            <a:r>
              <a:rPr lang="en-US" sz="2200" dirty="0">
                <a:latin typeface="Times New Roman" panose="02020603050405020304" pitchFamily="18" charset="0"/>
                <a:cs typeface="Times New Roman" panose="02020603050405020304" pitchFamily="18" charset="0"/>
              </a:rPr>
              <a:t>: The study was conducted from 1st march  to 30th may 2022</a:t>
            </a:r>
          </a:p>
          <a:p>
            <a:pPr marL="0" indent="0">
              <a:buNone/>
            </a:pPr>
            <a:r>
              <a:rPr lang="en-US" sz="2200" u="sng" dirty="0">
                <a:latin typeface="Times New Roman" panose="02020603050405020304" pitchFamily="18" charset="0"/>
                <a:cs typeface="Times New Roman" panose="02020603050405020304" pitchFamily="18" charset="0"/>
              </a:rPr>
              <a:t>Study area</a:t>
            </a:r>
            <a:r>
              <a:rPr lang="en-US" sz="2200" dirty="0">
                <a:latin typeface="Times New Roman" panose="02020603050405020304" pitchFamily="18" charset="0"/>
                <a:cs typeface="Times New Roman" panose="02020603050405020304" pitchFamily="18" charset="0"/>
              </a:rPr>
              <a:t>: Fortis Memorial Research Institute, Sector - 44, Opposite HUDA City Centre, Gurugram, Haryana 122002</a:t>
            </a:r>
          </a:p>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396272" cy="657224"/>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951322" y="0"/>
            <a:ext cx="10515600" cy="850933"/>
          </a:xfrm>
        </p:spPr>
        <p:txBody>
          <a:bodyPr/>
          <a:lstStyle/>
          <a:p>
            <a:pPr algn="ctr"/>
            <a:r>
              <a:rPr lang="en-IN" b="1" dirty="0"/>
              <a:t>Methodology</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75414" y="850933"/>
            <a:ext cx="12116586" cy="5983253"/>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Sample size</a:t>
            </a:r>
          </a:p>
          <a:p>
            <a:pPr marL="0" indent="0">
              <a:buNone/>
            </a:pPr>
            <a:r>
              <a:rPr lang="en-US" sz="2000" u="sng" dirty="0">
                <a:latin typeface="Times New Roman" panose="02020603050405020304" pitchFamily="18" charset="0"/>
                <a:cs typeface="Times New Roman" panose="02020603050405020304" pitchFamily="18" charset="0"/>
              </a:rPr>
              <a:t>Admission process</a:t>
            </a:r>
            <a:r>
              <a:rPr lang="en-US" sz="2000" dirty="0">
                <a:latin typeface="Times New Roman" panose="02020603050405020304" pitchFamily="18" charset="0"/>
                <a:cs typeface="Times New Roman" panose="02020603050405020304" pitchFamily="18" charset="0"/>
              </a:rPr>
              <a:t>: At least </a:t>
            </a:r>
            <a:r>
              <a:rPr lang="en-US" sz="2000" b="1" dirty="0">
                <a:latin typeface="Times New Roman" panose="02020603050405020304" pitchFamily="18" charset="0"/>
                <a:cs typeface="Times New Roman" panose="02020603050405020304" pitchFamily="18" charset="0"/>
              </a:rPr>
              <a:t>40 patients </a:t>
            </a:r>
            <a:r>
              <a:rPr lang="en-US" sz="2000" dirty="0">
                <a:latin typeface="Times New Roman" panose="02020603050405020304" pitchFamily="18" charset="0"/>
                <a:cs typeface="Times New Roman" panose="02020603050405020304" pitchFamily="18" charset="0"/>
              </a:rPr>
              <a:t>were observed in the month of April who were coming for admission process. Data was collected in the form of checklist where total time taken in each admission step was observed.</a:t>
            </a:r>
          </a:p>
          <a:p>
            <a:pPr marL="0" indent="0">
              <a:buNone/>
            </a:pPr>
            <a:r>
              <a:rPr lang="en-US" sz="2000" u="sng" dirty="0">
                <a:latin typeface="Times New Roman" panose="02020603050405020304" pitchFamily="18" charset="0"/>
                <a:cs typeface="Times New Roman" panose="02020603050405020304" pitchFamily="18" charset="0"/>
              </a:rPr>
              <a:t>IPD Discharge</a:t>
            </a:r>
            <a:r>
              <a:rPr lang="en-US" sz="2000" dirty="0">
                <a:latin typeface="Times New Roman" panose="02020603050405020304" pitchFamily="18" charset="0"/>
                <a:cs typeface="Times New Roman" panose="02020603050405020304" pitchFamily="18" charset="0"/>
              </a:rPr>
              <a:t>: all the patients who got discharged from IPD and end up giving feedback on the SMS that is sent to them were covered to see the percentage of patient dissatisfaction due to delay in admission process.</a:t>
            </a:r>
          </a:p>
          <a:p>
            <a:pPr marL="0" indent="0">
              <a:buNone/>
            </a:pPr>
            <a:r>
              <a:rPr lang="en-US" sz="2000" b="1" dirty="0">
                <a:latin typeface="Times New Roman" panose="02020603050405020304" pitchFamily="18" charset="0"/>
                <a:cs typeface="Times New Roman" panose="02020603050405020304" pitchFamily="18" charset="0"/>
              </a:rPr>
              <a:t>Data collection tool</a:t>
            </a:r>
          </a:p>
          <a:p>
            <a:pPr marL="0" indent="0">
              <a:buNone/>
            </a:pPr>
            <a:r>
              <a:rPr lang="en-US" sz="2000" u="sng" dirty="0">
                <a:latin typeface="Times New Roman" panose="02020603050405020304" pitchFamily="18" charset="0"/>
                <a:cs typeface="Times New Roman" panose="02020603050405020304" pitchFamily="18" charset="0"/>
              </a:rPr>
              <a:t>Admission process: </a:t>
            </a:r>
            <a:r>
              <a:rPr lang="en-US" sz="2000" dirty="0">
                <a:latin typeface="Times New Roman" panose="02020603050405020304" pitchFamily="18" charset="0"/>
                <a:cs typeface="Times New Roman" panose="02020603050405020304" pitchFamily="18" charset="0"/>
              </a:rPr>
              <a:t>it was done in the form of a </a:t>
            </a:r>
            <a:r>
              <a:rPr lang="en-US" sz="2000" b="1" dirty="0">
                <a:latin typeface="Times New Roman" panose="02020603050405020304" pitchFamily="18" charset="0"/>
                <a:cs typeface="Times New Roman" panose="02020603050405020304" pitchFamily="18" charset="0"/>
              </a:rPr>
              <a:t>checklist</a:t>
            </a:r>
            <a:r>
              <a:rPr lang="en-US" sz="2000" dirty="0">
                <a:latin typeface="Times New Roman" panose="02020603050405020304" pitchFamily="18" charset="0"/>
                <a:cs typeface="Times New Roman" panose="02020603050405020304" pitchFamily="18" charset="0"/>
              </a:rPr>
              <a:t> where time taken in each step of admission process of a patient was tracked, whenever needed the patient/attendant/admission staff were also interviewed to get more details of admission process and its bottlenecks that they come across.</a:t>
            </a:r>
          </a:p>
          <a:p>
            <a:pPr marL="0" indent="0">
              <a:buNone/>
            </a:pPr>
            <a:r>
              <a:rPr lang="en-US" sz="2000" u="sng" dirty="0">
                <a:latin typeface="Times New Roman" panose="02020603050405020304" pitchFamily="18" charset="0"/>
                <a:cs typeface="Times New Roman" panose="02020603050405020304" pitchFamily="18" charset="0"/>
              </a:rPr>
              <a:t>IPD Discharge feedback: </a:t>
            </a:r>
            <a:r>
              <a:rPr lang="en-US" sz="2000" dirty="0">
                <a:latin typeface="Times New Roman" panose="02020603050405020304" pitchFamily="18" charset="0"/>
                <a:cs typeface="Times New Roman" panose="02020603050405020304" pitchFamily="18" charset="0"/>
              </a:rPr>
              <a:t>it was collected by </a:t>
            </a:r>
            <a:r>
              <a:rPr lang="en-US" sz="2000" b="1" dirty="0">
                <a:latin typeface="Times New Roman" panose="02020603050405020304" pitchFamily="18" charset="0"/>
                <a:cs typeface="Times New Roman" panose="02020603050405020304" pitchFamily="18" charset="0"/>
              </a:rPr>
              <a:t>PDMS software </a:t>
            </a:r>
            <a:r>
              <a:rPr lang="en-US" sz="2000" dirty="0">
                <a:latin typeface="Times New Roman" panose="02020603050405020304" pitchFamily="18" charset="0"/>
                <a:cs typeface="Times New Roman" panose="02020603050405020304" pitchFamily="18" charset="0"/>
              </a:rPr>
              <a:t>depending on the feedbacks given by patients in SMS feedback form that was sent to them after 24 hours of getting discharged.</a:t>
            </a:r>
          </a:p>
          <a:p>
            <a:pPr marL="0" indent="0">
              <a:buNone/>
            </a:pPr>
            <a:r>
              <a:rPr lang="en-US" sz="2000" b="1" dirty="0">
                <a:latin typeface="Times New Roman" panose="02020603050405020304" pitchFamily="18" charset="0"/>
                <a:cs typeface="Times New Roman" panose="02020603050405020304" pitchFamily="18" charset="0"/>
              </a:rPr>
              <a:t>Analysis</a:t>
            </a:r>
          </a:p>
          <a:p>
            <a:pPr marL="0" indent="0">
              <a:buNone/>
            </a:pPr>
            <a:r>
              <a:rPr lang="en-US" sz="2000" u="sng" dirty="0">
                <a:latin typeface="Times New Roman" panose="02020603050405020304" pitchFamily="18" charset="0"/>
                <a:cs typeface="Times New Roman" panose="02020603050405020304" pitchFamily="18" charset="0"/>
              </a:rPr>
              <a:t>Admission process</a:t>
            </a:r>
            <a:r>
              <a:rPr lang="en-US" sz="2000" dirty="0">
                <a:latin typeface="Times New Roman" panose="02020603050405020304" pitchFamily="18" charset="0"/>
                <a:cs typeface="Times New Roman" panose="02020603050405020304" pitchFamily="18" charset="0"/>
              </a:rPr>
              <a:t>: Data of admission process has been analyzed using a </a:t>
            </a:r>
            <a:r>
              <a:rPr lang="en-US" sz="2000" b="1" dirty="0">
                <a:latin typeface="Times New Roman" panose="02020603050405020304" pitchFamily="18" charset="0"/>
                <a:cs typeface="Times New Roman" panose="02020603050405020304" pitchFamily="18" charset="0"/>
              </a:rPr>
              <a:t>fish-bone diagram </a:t>
            </a:r>
            <a:r>
              <a:rPr lang="en-US" sz="2000" dirty="0">
                <a:latin typeface="Times New Roman" panose="02020603050405020304" pitchFamily="18" charset="0"/>
                <a:cs typeface="Times New Roman" panose="02020603050405020304" pitchFamily="18" charset="0"/>
              </a:rPr>
              <a:t>to see reasons which led to an admission delay. Thereafter suggestions have been listed at the end of the study to solve the issues that led to a delay in admission process.</a:t>
            </a:r>
          </a:p>
          <a:p>
            <a:pPr marL="0" indent="0">
              <a:buNone/>
            </a:pPr>
            <a:r>
              <a:rPr lang="en-US" sz="2000" u="sng" dirty="0">
                <a:latin typeface="Times New Roman" panose="02020603050405020304" pitchFamily="18" charset="0"/>
                <a:cs typeface="Times New Roman" panose="02020603050405020304" pitchFamily="18" charset="0"/>
              </a:rPr>
              <a:t>IPD discharge feedback through SMS feedback form: </a:t>
            </a:r>
            <a:r>
              <a:rPr lang="en-US" sz="2000" dirty="0">
                <a:latin typeface="Times New Roman" panose="02020603050405020304" pitchFamily="18" charset="0"/>
                <a:cs typeface="Times New Roman" panose="02020603050405020304" pitchFamily="18" charset="0"/>
              </a:rPr>
              <a:t>this data was automatically analyzed by PDMS software of the hospital.</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168924" cy="550211"/>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0"/>
            <a:ext cx="10515600" cy="704567"/>
          </a:xfrm>
        </p:spPr>
        <p:txBody>
          <a:bodyPr/>
          <a:lstStyle/>
          <a:p>
            <a:pPr algn="ctr"/>
            <a:r>
              <a:rPr lang="en-IN" b="1" dirty="0">
                <a:latin typeface="Times New Roman" panose="02020603050405020304" pitchFamily="18" charset="0"/>
                <a:cs typeface="Times New Roman" panose="02020603050405020304" pitchFamily="18" charset="0"/>
              </a:rPr>
              <a:t>Results </a:t>
            </a:r>
          </a:p>
        </p:txBody>
      </p:sp>
      <p:pic>
        <p:nvPicPr>
          <p:cNvPr id="7" name="Content Placeholder 6">
            <a:extLst>
              <a:ext uri="{FF2B5EF4-FFF2-40B4-BE49-F238E27FC236}">
                <a16:creationId xmlns:a16="http://schemas.microsoft.com/office/drawing/2014/main" id="{A7DE8DD3-6F4F-D302-4586-C361E5F03031}"/>
              </a:ext>
            </a:extLst>
          </p:cNvPr>
          <p:cNvPicPr>
            <a:picLocks noGrp="1" noChangeAspect="1"/>
          </p:cNvPicPr>
          <p:nvPr>
            <p:ph idx="1"/>
          </p:nvPr>
        </p:nvPicPr>
        <p:blipFill rotWithShape="1">
          <a:blip r:embed="rId2"/>
          <a:srcRect l="7064" t="42071" r="4132"/>
          <a:stretch/>
        </p:blipFill>
        <p:spPr>
          <a:xfrm>
            <a:off x="838200" y="1376314"/>
            <a:ext cx="10888744" cy="4673414"/>
          </a:xfrm>
          <a:prstGeom prst="rect">
            <a:avLst/>
          </a:prstGeom>
        </p:spPr>
      </p:pic>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150070" cy="541337"/>
          </a:xfrm>
          <a:prstGeom prst="rect">
            <a:avLst/>
          </a:prstGeom>
        </p:spPr>
      </p:pic>
      <p:sp>
        <p:nvSpPr>
          <p:cNvPr id="8" name="TextBox 7">
            <a:extLst>
              <a:ext uri="{FF2B5EF4-FFF2-40B4-BE49-F238E27FC236}">
                <a16:creationId xmlns:a16="http://schemas.microsoft.com/office/drawing/2014/main" id="{64B6A467-1CAA-F6E0-7A67-FF469413829E}"/>
              </a:ext>
            </a:extLst>
          </p:cNvPr>
          <p:cNvSpPr txBox="1"/>
          <p:nvPr/>
        </p:nvSpPr>
        <p:spPr>
          <a:xfrm>
            <a:off x="3053891" y="6038547"/>
            <a:ext cx="6457361" cy="369332"/>
          </a:xfrm>
          <a:prstGeom prst="rect">
            <a:avLst/>
          </a:prstGeom>
          <a:noFill/>
        </p:spPr>
        <p:txBody>
          <a:bodyPr wrap="square" rtlCol="0">
            <a:spAutoFit/>
          </a:bodyPr>
          <a:lstStyle/>
          <a:p>
            <a:r>
              <a:rPr lang="en-US"/>
              <a:t>Autogenerated report for month of March in PDMS software</a:t>
            </a:r>
            <a:endParaRPr lang="en-IN" dirty="0"/>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761215" y="-22348"/>
            <a:ext cx="10515600" cy="63411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Results</a:t>
            </a:r>
          </a:p>
        </p:txBody>
      </p:sp>
      <p:pic>
        <p:nvPicPr>
          <p:cNvPr id="7" name="Content Placeholder 6">
            <a:extLst>
              <a:ext uri="{FF2B5EF4-FFF2-40B4-BE49-F238E27FC236}">
                <a16:creationId xmlns:a16="http://schemas.microsoft.com/office/drawing/2014/main" id="{4F5297C2-AC94-F2A4-B576-CF6D21191124}"/>
              </a:ext>
            </a:extLst>
          </p:cNvPr>
          <p:cNvPicPr>
            <a:picLocks noGrp="1" noChangeAspect="1"/>
          </p:cNvPicPr>
          <p:nvPr>
            <p:ph idx="1"/>
          </p:nvPr>
        </p:nvPicPr>
        <p:blipFill>
          <a:blip r:embed="rId2"/>
          <a:stretch>
            <a:fillRect/>
          </a:stretch>
        </p:blipFill>
        <p:spPr>
          <a:xfrm>
            <a:off x="282805" y="1461155"/>
            <a:ext cx="11472420" cy="4673924"/>
          </a:xfrm>
          <a:prstGeom prst="rect">
            <a:avLst/>
          </a:prstGeom>
        </p:spPr>
      </p:pic>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1151043" cy="541795"/>
          </a:xfrm>
          <a:prstGeom prst="rect">
            <a:avLst/>
          </a:prstGeom>
        </p:spPr>
      </p:pic>
      <p:sp>
        <p:nvSpPr>
          <p:cNvPr id="8" name="TextBox 7">
            <a:extLst>
              <a:ext uri="{FF2B5EF4-FFF2-40B4-BE49-F238E27FC236}">
                <a16:creationId xmlns:a16="http://schemas.microsoft.com/office/drawing/2014/main" id="{EB992F0B-A300-6941-51D3-E136C870E34E}"/>
              </a:ext>
            </a:extLst>
          </p:cNvPr>
          <p:cNvSpPr txBox="1"/>
          <p:nvPr/>
        </p:nvSpPr>
        <p:spPr>
          <a:xfrm>
            <a:off x="2183876" y="6109483"/>
            <a:ext cx="7824247" cy="369332"/>
          </a:xfrm>
          <a:prstGeom prst="rect">
            <a:avLst/>
          </a:prstGeom>
          <a:noFill/>
        </p:spPr>
        <p:txBody>
          <a:bodyPr wrap="square" rtlCol="0">
            <a:spAutoFit/>
          </a:bodyPr>
          <a:lstStyle/>
          <a:p>
            <a:r>
              <a:rPr lang="en-US"/>
              <a:t> Fish bone diagram- showing reasons which led to a delay in admission process</a:t>
            </a:r>
            <a:endParaRPr lang="en-IN" dirty="0"/>
          </a:p>
        </p:txBody>
      </p:sp>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1825</Words>
  <Application>Microsoft Office PowerPoint</Application>
  <PresentationFormat>Widescreen</PresentationFormat>
  <Paragraphs>122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 STUDY TO ANALYZE ADMISSION PROCESS AND CHALLENGES FACED BY PATIENTS AT FMRI, GURUGRAM  </vt:lpstr>
      <vt:lpstr>Screenshot of Approval</vt:lpstr>
      <vt:lpstr>INTRODUCTION</vt:lpstr>
      <vt:lpstr>INTRODUCTION</vt:lpstr>
      <vt:lpstr>Objectives of the Study</vt:lpstr>
      <vt:lpstr>Methodology </vt:lpstr>
      <vt:lpstr>Methodology</vt:lpstr>
      <vt:lpstr>Results </vt:lpstr>
      <vt:lpstr>Results</vt:lpstr>
      <vt:lpstr>Results</vt:lpstr>
      <vt:lpstr>PowerPoint Presentation</vt:lpstr>
      <vt:lpstr>Discussion </vt:lpstr>
      <vt:lpstr>Discussion </vt:lpstr>
      <vt:lpstr>Limitations of the Study</vt:lpstr>
      <vt:lpstr>Conclusion</vt:lpstr>
      <vt:lpstr>References</vt:lpstr>
      <vt:lpstr>Thank You</vt:lpstr>
      <vt:lpstr>Suggestions to the Organization </vt:lpstr>
      <vt:lpstr>Dissertation Experiences</vt:lpstr>
      <vt:lpstr>Pictorial Journey </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Patient Experience Fmri</cp:lastModifiedBy>
  <cp:revision>25</cp:revision>
  <dcterms:created xsi:type="dcterms:W3CDTF">2022-05-20T15:11:38Z</dcterms:created>
  <dcterms:modified xsi:type="dcterms:W3CDTF">2022-09-03T05:42:39Z</dcterms:modified>
</cp:coreProperties>
</file>