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4" r:id="rId3"/>
    <p:sldId id="257" r:id="rId4"/>
    <p:sldId id="279" r:id="rId5"/>
    <p:sldId id="260" r:id="rId6"/>
    <p:sldId id="259" r:id="rId7"/>
    <p:sldId id="262" r:id="rId8"/>
    <p:sldId id="263" r:id="rId9"/>
    <p:sldId id="265" r:id="rId10"/>
    <p:sldId id="266" r:id="rId11"/>
    <p:sldId id="275" r:id="rId12"/>
    <p:sldId id="277" r:id="rId13"/>
    <p:sldId id="267" r:id="rId14"/>
    <p:sldId id="278" r:id="rId15"/>
    <p:sldId id="273" r:id="rId16"/>
    <p:sldId id="280" r:id="rId17"/>
    <p:sldId id="276" r:id="rId18"/>
    <p:sldId id="269" r:id="rId19"/>
    <p:sldId id="270" r:id="rId20"/>
    <p:sldId id="27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8" d="100"/>
          <a:sy n="68" d="100"/>
        </p:scale>
        <p:origin x="-174"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ell\OneDrive\Desktop\Raghav%20desertation%20report%2020-22\raghav%20excel%20sheet.csv"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ell\OneDrive\Desktop\Raghav%20desertation%20report%2020-22\raghav%20excel%20sheet.csv"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ell\OneDrive\Desktop\Raghav%20desertation%20report%2020-22\raghav%20excel%20sheet.csv"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Dell\OneDrive\Desktop\Raghav%20desertation%20report%2020-22\raghav%20excel%20sheet.csv"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Dell\OneDrive\Desktop\Raghav%20desertation%20report%2020-22\raghav%20excel%20sheet.csv"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Dell\OneDrive\Desktop\Raghav%20desertation%20report%2020-22\raghav%20excel%20sheet.csv"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title>
      <c:tx>
        <c:rich>
          <a:bodyPr rot="0" spcFirstLastPara="1" vertOverflow="ellipsis" vert="horz" wrap="square" anchor="ctr" anchorCtr="1"/>
          <a:lstStyle/>
          <a:p>
            <a:pPr>
              <a:defRPr lang="en-US" sz="1400" b="0" i="0" u="none" strike="noStrike" kern="1200" spc="0" baseline="0">
                <a:solidFill>
                  <a:schemeClr val="tx1">
                    <a:lumMod val="65000"/>
                    <a:lumOff val="35000"/>
                  </a:schemeClr>
                </a:solidFill>
                <a:latin typeface="+mn-lt"/>
                <a:ea typeface="+mn-ea"/>
                <a:cs typeface="+mn-cs"/>
              </a:defRPr>
            </a:pPr>
            <a:r>
              <a:rPr lang="en-IN"/>
              <a:t> EXPERIENCE WITH FRONT OFFICE STAFF 	</a:t>
            </a:r>
          </a:p>
        </c:rich>
      </c:tx>
      <c:layout/>
      <c:spPr>
        <a:noFill/>
        <a:ln>
          <a:noFill/>
        </a:ln>
        <a:effectLst/>
      </c:spPr>
    </c:title>
    <c:plotArea>
      <c:layout/>
      <c:barChart>
        <c:barDir val="col"/>
        <c:grouping val="stacked"/>
        <c:ser>
          <c:idx val="0"/>
          <c:order val="0"/>
          <c:tx>
            <c:strRef>
              <c:f>Sheet1!$R$6</c:f>
              <c:strCache>
                <c:ptCount val="1"/>
                <c:pt idx="0">
                  <c:v>Percentage</c:v>
                </c:pt>
              </c:strCache>
            </c:strRef>
          </c:tx>
          <c:spPr>
            <a:solidFill>
              <a:schemeClr val="accent1"/>
            </a:solidFill>
            <a:ln>
              <a:noFill/>
            </a:ln>
            <a:effectLst/>
          </c:spPr>
          <c:cat>
            <c:strRef>
              <c:f>Sheet1!$Q$7:$Q$10</c:f>
              <c:strCache>
                <c:ptCount val="2"/>
                <c:pt idx="0">
                  <c:v>yes</c:v>
                </c:pt>
                <c:pt idx="1">
                  <c:v>no</c:v>
                </c:pt>
              </c:strCache>
            </c:strRef>
          </c:cat>
          <c:val>
            <c:numRef>
              <c:f>Sheet1!$R$7:$R$10</c:f>
              <c:numCache>
                <c:formatCode>General</c:formatCode>
                <c:ptCount val="4"/>
                <c:pt idx="0">
                  <c:v>95.4</c:v>
                </c:pt>
                <c:pt idx="1">
                  <c:v>4.5999999999999996</c:v>
                </c:pt>
              </c:numCache>
            </c:numRef>
          </c:val>
          <c:extLst xmlns:c16r2="http://schemas.microsoft.com/office/drawing/2015/06/chart">
            <c:ext xmlns:c16="http://schemas.microsoft.com/office/drawing/2014/chart" uri="{C3380CC4-5D6E-409C-BE32-E72D297353CC}">
              <c16:uniqueId val="{00000000-C3D7-4B4C-9E38-87D14466964C}"/>
            </c:ext>
          </c:extLst>
        </c:ser>
        <c:gapWidth val="219"/>
        <c:overlap val="100"/>
        <c:axId val="65981824"/>
        <c:axId val="66606208"/>
      </c:barChart>
      <c:catAx>
        <c:axId val="6598182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66606208"/>
        <c:crosses val="autoZero"/>
        <c:auto val="1"/>
        <c:lblAlgn val="ctr"/>
        <c:lblOffset val="100"/>
      </c:catAx>
      <c:valAx>
        <c:axId val="66606208"/>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65981824"/>
        <c:crosses val="autoZero"/>
        <c:crossBetween val="between"/>
      </c:valAx>
      <c:spPr>
        <a:noFill/>
        <a:ln>
          <a:noFill/>
        </a:ln>
        <a:effectLst/>
      </c:spPr>
    </c:plotArea>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chart>
    <c:autoTitleDeleted val="1"/>
    <c:view3D>
      <c:rotX val="50"/>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pie3DChart>
        <c:varyColors val="1"/>
        <c:ser>
          <c:idx val="0"/>
          <c:order val="0"/>
          <c:tx>
            <c:strRef>
              <c:f>Sheet1!$R$6</c:f>
              <c:strCache>
                <c:ptCount val="1"/>
                <c:pt idx="0">
                  <c:v>Percentage</c:v>
                </c:pt>
              </c:strCache>
            </c:strRef>
          </c:tx>
          <c:dPt>
            <c:idx val="0"/>
            <c:spPr>
              <a:solidFill>
                <a:schemeClr val="accent1"/>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1-A008-4161-BED7-5123ADBD94BB}"/>
              </c:ext>
            </c:extLst>
          </c:dPt>
          <c:dPt>
            <c:idx val="1"/>
            <c:spPr>
              <a:solidFill>
                <a:schemeClr val="accent2"/>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3-A008-4161-BED7-5123ADBD94BB}"/>
              </c:ext>
            </c:extLst>
          </c:dPt>
          <c:dPt>
            <c:idx val="2"/>
            <c:spPr>
              <a:solidFill>
                <a:schemeClr val="accent3"/>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5-A008-4161-BED7-5123ADBD94BB}"/>
              </c:ext>
            </c:extLst>
          </c:dPt>
          <c:dPt>
            <c:idx val="3"/>
            <c:spPr>
              <a:solidFill>
                <a:schemeClr val="accent4"/>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7-A008-4161-BED7-5123ADBD94BB}"/>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lang="en-US"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xmlns:c16r2="http://schemas.microsoft.com/office/drawing/2015/06/chart">
              <c:ext xmlns:c15="http://schemas.microsoft.com/office/drawing/2012/chart" uri="{CE6537A1-D6FC-4f65-9D91-7224C49458BB}"/>
            </c:extLst>
          </c:dLbls>
          <c:cat>
            <c:strRef>
              <c:f>Sheet1!$Q$7:$Q$10</c:f>
              <c:strCache>
                <c:ptCount val="2"/>
                <c:pt idx="0">
                  <c:v>yes</c:v>
                </c:pt>
                <c:pt idx="1">
                  <c:v>no</c:v>
                </c:pt>
              </c:strCache>
            </c:strRef>
          </c:cat>
          <c:val>
            <c:numRef>
              <c:f>Sheet1!$R$7:$R$10</c:f>
              <c:numCache>
                <c:formatCode>General</c:formatCode>
                <c:ptCount val="4"/>
                <c:pt idx="0">
                  <c:v>95.4</c:v>
                </c:pt>
                <c:pt idx="1">
                  <c:v>4.5999999999999996</c:v>
                </c:pt>
              </c:numCache>
            </c:numRef>
          </c:val>
          <c:extLst xmlns:c16r2="http://schemas.microsoft.com/office/drawing/2015/06/chart">
            <c:ext xmlns:c16="http://schemas.microsoft.com/office/drawing/2014/chart" uri="{C3380CC4-5D6E-409C-BE32-E72D297353CC}">
              <c16:uniqueId val="{00000008-A008-4161-BED7-5123ADBD94BB}"/>
            </c:ext>
          </c:extLst>
        </c:ser>
        <c:dLbls>
          <c:showPercent val="1"/>
        </c:dLbls>
      </c:pie3DChart>
      <c:spPr>
        <a:noFill/>
        <a:ln>
          <a:noFill/>
        </a:ln>
        <a:effectLst/>
      </c:spPr>
    </c:plotArea>
    <c:legend>
      <c:legendPos val="r"/>
      <c:layout/>
      <c:spPr>
        <a:solidFill>
          <a:schemeClr val="lt1">
            <a:lumMod val="95000"/>
            <a:alpha val="39000"/>
          </a:schemeClr>
        </a:solidFill>
        <a:ln>
          <a:noFill/>
        </a:ln>
        <a:effectLst/>
      </c:spPr>
      <c:txPr>
        <a:bodyPr rot="0" spcFirstLastPara="1" vertOverflow="ellipsis" vert="horz" wrap="square" anchor="ctr" anchorCtr="1"/>
        <a:lstStyle/>
        <a:p>
          <a:pPr>
            <a:defRPr lang="en-US"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pieChart>
        <c:varyColors val="1"/>
        <c:ser>
          <c:idx val="0"/>
          <c:order val="0"/>
          <c:dPt>
            <c:idx val="0"/>
            <c:spPr>
              <a:solidFill>
                <a:schemeClr val="accent1"/>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B16F-47C9-835B-E1D520CF7896}"/>
              </c:ext>
            </c:extLst>
          </c:dPt>
          <c:dPt>
            <c:idx val="1"/>
            <c:spPr>
              <a:solidFill>
                <a:schemeClr val="accent2"/>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3-B16F-47C9-835B-E1D520CF7896}"/>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lang="en-US"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xmlns:c16r2="http://schemas.microsoft.com/office/drawing/2015/06/chart">
              <c:ext xmlns:c15="http://schemas.microsoft.com/office/drawing/2012/chart" uri="{CE6537A1-D6FC-4f65-9D91-7224C49458BB}"/>
            </c:extLst>
          </c:dLbls>
          <c:cat>
            <c:strRef>
              <c:f>Sheet1!$Q$7:$Q$8</c:f>
              <c:strCache>
                <c:ptCount val="2"/>
                <c:pt idx="0">
                  <c:v>yes</c:v>
                </c:pt>
                <c:pt idx="1">
                  <c:v>no</c:v>
                </c:pt>
              </c:strCache>
            </c:strRef>
          </c:cat>
          <c:val>
            <c:numRef>
              <c:f>Sheet1!$R$7:$R$8</c:f>
              <c:numCache>
                <c:formatCode>General</c:formatCode>
                <c:ptCount val="2"/>
                <c:pt idx="0">
                  <c:v>95.4</c:v>
                </c:pt>
                <c:pt idx="1">
                  <c:v>4.5999999999999996</c:v>
                </c:pt>
              </c:numCache>
            </c:numRef>
          </c:val>
          <c:extLst xmlns:c16r2="http://schemas.microsoft.com/office/drawing/2015/06/chart">
            <c:ext xmlns:c16="http://schemas.microsoft.com/office/drawing/2014/chart" uri="{C3380CC4-5D6E-409C-BE32-E72D297353CC}">
              <c16:uniqueId val="{00000004-B16F-47C9-835B-E1D520CF7896}"/>
            </c:ext>
          </c:extLst>
        </c:ser>
        <c:dLbls>
          <c:showPercent val="1"/>
        </c:dLbls>
        <c:firstSliceAng val="0"/>
      </c:pieChart>
      <c:spPr>
        <a:noFill/>
        <a:ln>
          <a:noFill/>
        </a:ln>
        <a:effectLst/>
      </c:spPr>
    </c:plotArea>
    <c:legend>
      <c:legendPos val="r"/>
      <c:layout/>
      <c:spPr>
        <a:solidFill>
          <a:schemeClr val="lt1">
            <a:lumMod val="95000"/>
            <a:alpha val="39000"/>
          </a:schemeClr>
        </a:solidFill>
        <a:ln>
          <a:noFill/>
        </a:ln>
        <a:effectLst/>
      </c:spPr>
      <c:txPr>
        <a:bodyPr rot="0" spcFirstLastPara="1" vertOverflow="ellipsis" vert="horz" wrap="square" anchor="ctr" anchorCtr="1"/>
        <a:lstStyle/>
        <a:p>
          <a:pPr>
            <a:defRPr lang="en-US"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barChart>
        <c:barDir val="col"/>
        <c:grouping val="clustered"/>
        <c:ser>
          <c:idx val="0"/>
          <c:order val="0"/>
          <c:tx>
            <c:strRef>
              <c:f>Sheet1!$N$10</c:f>
              <c:strCache>
                <c:ptCount val="1"/>
                <c:pt idx="0">
                  <c:v>Percentage</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Sheet1!$M$11:$M$15</c:f>
              <c:numCache>
                <c:formatCode>General</c:formatCode>
                <c:ptCount val="5"/>
                <c:pt idx="0">
                  <c:v>1</c:v>
                </c:pt>
                <c:pt idx="1">
                  <c:v>2</c:v>
                </c:pt>
                <c:pt idx="2">
                  <c:v>3</c:v>
                </c:pt>
                <c:pt idx="3">
                  <c:v>4</c:v>
                </c:pt>
                <c:pt idx="4">
                  <c:v>5</c:v>
                </c:pt>
              </c:numCache>
            </c:numRef>
          </c:cat>
          <c:val>
            <c:numRef>
              <c:f>Sheet1!$N$11:$N$15</c:f>
              <c:numCache>
                <c:formatCode>General</c:formatCode>
                <c:ptCount val="5"/>
                <c:pt idx="0">
                  <c:v>0.9</c:v>
                </c:pt>
                <c:pt idx="1">
                  <c:v>0.9</c:v>
                </c:pt>
                <c:pt idx="2">
                  <c:v>0</c:v>
                </c:pt>
                <c:pt idx="3">
                  <c:v>0</c:v>
                </c:pt>
                <c:pt idx="4">
                  <c:v>1.8</c:v>
                </c:pt>
              </c:numCache>
            </c:numRef>
          </c:val>
          <c:extLst xmlns:c16r2="http://schemas.microsoft.com/office/drawing/2015/06/chart">
            <c:ext xmlns:c16="http://schemas.microsoft.com/office/drawing/2014/chart" uri="{C3380CC4-5D6E-409C-BE32-E72D297353CC}">
              <c16:uniqueId val="{00000000-A0C6-4F0D-BC4F-8083569C7AEB}"/>
            </c:ext>
          </c:extLst>
        </c:ser>
        <c:gapWidth val="219"/>
        <c:overlap val="-27"/>
        <c:axId val="69423104"/>
        <c:axId val="69424640"/>
      </c:barChart>
      <c:catAx>
        <c:axId val="6942310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69424640"/>
        <c:crosses val="autoZero"/>
        <c:auto val="1"/>
        <c:lblAlgn val="ctr"/>
        <c:lblOffset val="100"/>
      </c:catAx>
      <c:valAx>
        <c:axId val="69424640"/>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69423104"/>
        <c:crosses val="autoZero"/>
        <c:crossBetween val="between"/>
      </c:valAx>
      <c:spPr>
        <a:noFill/>
        <a:ln>
          <a:noFill/>
        </a:ln>
        <a:effectLst/>
      </c:spPr>
    </c:plotArea>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IN"/>
  <c:chart>
    <c:title>
      <c:layout/>
      <c:spPr>
        <a:noFill/>
        <a:ln>
          <a:noFill/>
        </a:ln>
        <a:effectLst/>
      </c:spPr>
      <c:txPr>
        <a:bodyPr rot="0" spcFirstLastPara="1" vertOverflow="ellipsis" vert="horz" wrap="square" anchor="ctr" anchorCtr="1"/>
        <a:lstStyle/>
        <a:p>
          <a:pPr>
            <a:defRPr lang="en-US" sz="1400" b="0" i="0" u="none" strike="noStrike" kern="1200" spc="0" baseline="0">
              <a:solidFill>
                <a:schemeClr val="tx1">
                  <a:lumMod val="65000"/>
                  <a:lumOff val="35000"/>
                </a:schemeClr>
              </a:solidFill>
              <a:latin typeface="+mn-lt"/>
              <a:ea typeface="+mn-ea"/>
              <a:cs typeface="+mn-cs"/>
            </a:defRPr>
          </a:pPr>
          <a:endParaRPr lang="en-US"/>
        </a:p>
      </c:txPr>
    </c:title>
    <c:plotArea>
      <c:layout/>
      <c:barChart>
        <c:barDir val="col"/>
        <c:grouping val="clustered"/>
        <c:ser>
          <c:idx val="0"/>
          <c:order val="0"/>
          <c:tx>
            <c:strRef>
              <c:f>Sheet1!$N$10</c:f>
              <c:strCache>
                <c:ptCount val="1"/>
                <c:pt idx="0">
                  <c:v>Percentage</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Sheet1!$M$11:$M$15</c:f>
              <c:numCache>
                <c:formatCode>General</c:formatCode>
                <c:ptCount val="5"/>
                <c:pt idx="0">
                  <c:v>1</c:v>
                </c:pt>
                <c:pt idx="1">
                  <c:v>2</c:v>
                </c:pt>
                <c:pt idx="2">
                  <c:v>3</c:v>
                </c:pt>
                <c:pt idx="3">
                  <c:v>4</c:v>
                </c:pt>
                <c:pt idx="4">
                  <c:v>5</c:v>
                </c:pt>
              </c:numCache>
            </c:numRef>
          </c:cat>
          <c:val>
            <c:numRef>
              <c:f>Sheet1!$N$11:$N$15</c:f>
              <c:numCache>
                <c:formatCode>General</c:formatCode>
                <c:ptCount val="5"/>
                <c:pt idx="0">
                  <c:v>0.9</c:v>
                </c:pt>
                <c:pt idx="1">
                  <c:v>0.9</c:v>
                </c:pt>
                <c:pt idx="2">
                  <c:v>0</c:v>
                </c:pt>
                <c:pt idx="3">
                  <c:v>0</c:v>
                </c:pt>
                <c:pt idx="4">
                  <c:v>1.8</c:v>
                </c:pt>
              </c:numCache>
            </c:numRef>
          </c:val>
          <c:extLst xmlns:c16r2="http://schemas.microsoft.com/office/drawing/2015/06/chart">
            <c:ext xmlns:c16="http://schemas.microsoft.com/office/drawing/2014/chart" uri="{C3380CC4-5D6E-409C-BE32-E72D297353CC}">
              <c16:uniqueId val="{00000000-A183-4DAE-9759-1DC15663DF24}"/>
            </c:ext>
          </c:extLst>
        </c:ser>
        <c:gapWidth val="219"/>
        <c:overlap val="-27"/>
        <c:axId val="67327488"/>
        <c:axId val="67329024"/>
      </c:barChart>
      <c:catAx>
        <c:axId val="67327488"/>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67329024"/>
        <c:crosses val="autoZero"/>
        <c:auto val="1"/>
        <c:lblAlgn val="ctr"/>
        <c:lblOffset val="100"/>
      </c:catAx>
      <c:valAx>
        <c:axId val="67329024"/>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67327488"/>
        <c:crosses val="autoZero"/>
        <c:crossBetween val="between"/>
      </c:valAx>
      <c:spPr>
        <a:noFill/>
        <a:ln>
          <a:noFill/>
        </a:ln>
        <a:effectLst/>
      </c:spPr>
    </c:plotArea>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IN"/>
  <c:chart>
    <c:title>
      <c:tx>
        <c:rich>
          <a:bodyPr rot="0" spcFirstLastPara="1" vertOverflow="ellipsis" vert="horz" wrap="square" anchor="ctr" anchorCtr="1"/>
          <a:lstStyle/>
          <a:p>
            <a:pPr>
              <a:defRPr lang="en-US" sz="1800" b="1" i="0" u="none" strike="noStrike" kern="1200" baseline="0">
                <a:solidFill>
                  <a:schemeClr val="dk1">
                    <a:lumMod val="75000"/>
                    <a:lumOff val="25000"/>
                  </a:schemeClr>
                </a:solidFill>
                <a:latin typeface="+mn-lt"/>
                <a:ea typeface="+mn-ea"/>
                <a:cs typeface="+mn-cs"/>
              </a:defRPr>
            </a:pPr>
            <a:r>
              <a:rPr lang="en-IN"/>
              <a:t>Accuracy</a:t>
            </a:r>
            <a:r>
              <a:rPr lang="en-IN" baseline="0"/>
              <a:t> of the bill</a:t>
            </a:r>
            <a:endParaRPr lang="en-IN"/>
          </a:p>
        </c:rich>
      </c:tx>
      <c:layout>
        <c:manualLayout>
          <c:xMode val="edge"/>
          <c:yMode val="edge"/>
          <c:x val="0.21662489063867016"/>
          <c:y val="4.6296296296296349E-2"/>
        </c:manualLayout>
      </c:layout>
      <c:spPr>
        <a:noFill/>
        <a:ln>
          <a:noFill/>
        </a:ln>
        <a:effectLst/>
      </c:spPr>
    </c:title>
    <c:plotArea>
      <c:layout/>
      <c:pieChart>
        <c:varyColors val="1"/>
        <c:ser>
          <c:idx val="0"/>
          <c:order val="0"/>
          <c:dPt>
            <c:idx val="0"/>
            <c:spPr>
              <a:solidFill>
                <a:schemeClr val="accent1"/>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317C-4539-ABBB-4D651EA51B1A}"/>
              </c:ext>
            </c:extLst>
          </c:dPt>
          <c:dPt>
            <c:idx val="1"/>
            <c:spPr>
              <a:solidFill>
                <a:schemeClr val="accent2"/>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3-317C-4539-ABBB-4D651EA51B1A}"/>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lang="en-US"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xmlns:c16r2="http://schemas.microsoft.com/office/drawing/2015/06/chart">
              <c:ext xmlns:c15="http://schemas.microsoft.com/office/drawing/2012/chart" uri="{CE6537A1-D6FC-4f65-9D91-7224C49458BB}"/>
            </c:extLst>
          </c:dLbls>
          <c:cat>
            <c:strRef>
              <c:f>Sheet1!$Q$7:$Q$8</c:f>
              <c:strCache>
                <c:ptCount val="2"/>
                <c:pt idx="0">
                  <c:v>yes</c:v>
                </c:pt>
                <c:pt idx="1">
                  <c:v>no</c:v>
                </c:pt>
              </c:strCache>
            </c:strRef>
          </c:cat>
          <c:val>
            <c:numRef>
              <c:f>Sheet1!$R$7:$R$8</c:f>
              <c:numCache>
                <c:formatCode>General</c:formatCode>
                <c:ptCount val="2"/>
                <c:pt idx="0">
                  <c:v>95.4</c:v>
                </c:pt>
                <c:pt idx="1">
                  <c:v>4.5999999999999996</c:v>
                </c:pt>
              </c:numCache>
            </c:numRef>
          </c:val>
          <c:extLst xmlns:c16r2="http://schemas.microsoft.com/office/drawing/2015/06/chart">
            <c:ext xmlns:c16="http://schemas.microsoft.com/office/drawing/2014/chart" uri="{C3380CC4-5D6E-409C-BE32-E72D297353CC}">
              <c16:uniqueId val="{00000004-317C-4539-ABBB-4D651EA51B1A}"/>
            </c:ext>
          </c:extLst>
        </c:ser>
        <c:dLbls>
          <c:showPercent val="1"/>
        </c:dLbls>
        <c:firstSliceAng val="0"/>
      </c:pieChart>
      <c:spPr>
        <a:noFill/>
        <a:ln>
          <a:noFill/>
        </a:ln>
        <a:effectLst/>
      </c:spPr>
    </c:plotArea>
    <c:legend>
      <c:legendPos val="r"/>
      <c:layout/>
      <c:spPr>
        <a:solidFill>
          <a:schemeClr val="lt1">
            <a:lumMod val="95000"/>
            <a:alpha val="39000"/>
          </a:schemeClr>
        </a:solidFill>
        <a:ln>
          <a:noFill/>
        </a:ln>
        <a:effectLst/>
      </c:spPr>
      <c:txPr>
        <a:bodyPr rot="0" spcFirstLastPara="1" vertOverflow="ellipsis" vert="horz" wrap="square" anchor="ctr" anchorCtr="1"/>
        <a:lstStyle/>
        <a:p>
          <a:pPr>
            <a:defRPr lang="en-US"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pPr/>
              <a:t>07-07-2022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pPr/>
              <a:t>‹#›</a:t>
            </a:fld>
            <a:endParaRPr lang="en-IN"/>
          </a:p>
        </p:txBody>
      </p:sp>
    </p:spTree>
    <p:extLst>
      <p:ext uri="{BB962C8B-B14F-4D97-AF65-F5344CB8AC3E}">
        <p14:creationId xmlns:p14="http://schemas.microsoft.com/office/powerpoint/2010/main" xmlns=""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51330B9F-6AC3-446B-BE5D-168B172F7D31}"/>
              </a:ext>
            </a:extLst>
          </p:cNvPr>
          <p:cNvSpPr>
            <a:spLocks noGrp="1"/>
          </p:cNvSpPr>
          <p:nvPr>
            <p:ph type="dt" sz="half" idx="10"/>
          </p:nvPr>
        </p:nvSpPr>
        <p:spPr/>
        <p:txBody>
          <a:bodyPr/>
          <a:lstStyle/>
          <a:p>
            <a:fld id="{1147C0E5-F472-4823-852C-D183FA2F2488}" type="datetime1">
              <a:rPr lang="en-IN" smtClean="0"/>
              <a:pPr/>
              <a:t>07-07-2022</a:t>
            </a:fld>
            <a:endParaRPr lang="en-IN"/>
          </a:p>
        </p:txBody>
      </p:sp>
      <p:sp>
        <p:nvSpPr>
          <p:cNvPr id="5" name="Footer Placeholder 4">
            <a:extLst>
              <a:ext uri="{FF2B5EF4-FFF2-40B4-BE49-F238E27FC236}">
                <a16:creationId xmlns:a16="http://schemas.microsoft.com/office/drawing/2014/main" xmlns=""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xmlns="" id="{745186DF-C26B-58D8-1801-6CC6107B8085}"/>
              </a:ext>
            </a:extLst>
          </p:cNvPr>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80754F30-EF25-E3E3-BB1C-47025CFDEE9B}"/>
              </a:ext>
            </a:extLst>
          </p:cNvPr>
          <p:cNvSpPr>
            <a:spLocks noGrp="1"/>
          </p:cNvSpPr>
          <p:nvPr>
            <p:ph type="dt" sz="half" idx="10"/>
          </p:nvPr>
        </p:nvSpPr>
        <p:spPr/>
        <p:txBody>
          <a:bodyPr/>
          <a:lstStyle/>
          <a:p>
            <a:fld id="{0E9DCF6C-BC1F-457E-8C73-045A403582E6}" type="datetime1">
              <a:rPr lang="en-IN" smtClean="0"/>
              <a:pPr/>
              <a:t>07-07-2022</a:t>
            </a:fld>
            <a:endParaRPr lang="en-IN"/>
          </a:p>
        </p:txBody>
      </p:sp>
      <p:sp>
        <p:nvSpPr>
          <p:cNvPr id="5" name="Footer Placeholder 4">
            <a:extLst>
              <a:ext uri="{FF2B5EF4-FFF2-40B4-BE49-F238E27FC236}">
                <a16:creationId xmlns:a16="http://schemas.microsoft.com/office/drawing/2014/main" xmlns=""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xmlns="" id="{C168025F-FDA9-0B8F-AD5D-453E4F100375}"/>
              </a:ext>
            </a:extLst>
          </p:cNvPr>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71CCAA96-007B-16EB-59B9-8466CF3A2B65}"/>
              </a:ext>
            </a:extLst>
          </p:cNvPr>
          <p:cNvSpPr>
            <a:spLocks noGrp="1"/>
          </p:cNvSpPr>
          <p:nvPr>
            <p:ph type="dt" sz="half" idx="10"/>
          </p:nvPr>
        </p:nvSpPr>
        <p:spPr/>
        <p:txBody>
          <a:bodyPr/>
          <a:lstStyle/>
          <a:p>
            <a:fld id="{FE1E070E-952C-41C9-9ABB-C56A7BE64D88}" type="datetime1">
              <a:rPr lang="en-IN" smtClean="0"/>
              <a:pPr/>
              <a:t>07-07-2022</a:t>
            </a:fld>
            <a:endParaRPr lang="en-IN"/>
          </a:p>
        </p:txBody>
      </p:sp>
      <p:sp>
        <p:nvSpPr>
          <p:cNvPr id="5" name="Footer Placeholder 4">
            <a:extLst>
              <a:ext uri="{FF2B5EF4-FFF2-40B4-BE49-F238E27FC236}">
                <a16:creationId xmlns:a16="http://schemas.microsoft.com/office/drawing/2014/main" xmlns=""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xmlns="" id="{E255D12E-7ED4-76EF-2510-3424364F40F6}"/>
              </a:ext>
            </a:extLst>
          </p:cNvPr>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A95EF2B4-2DC2-6314-D99D-D61B5F64E224}"/>
              </a:ext>
            </a:extLst>
          </p:cNvPr>
          <p:cNvSpPr>
            <a:spLocks noGrp="1"/>
          </p:cNvSpPr>
          <p:nvPr>
            <p:ph type="dt" sz="half" idx="10"/>
          </p:nvPr>
        </p:nvSpPr>
        <p:spPr/>
        <p:txBody>
          <a:bodyPr/>
          <a:lstStyle/>
          <a:p>
            <a:fld id="{2CA2FBC0-878C-4FB7-8E1F-1D6F6FF7C223}" type="datetime1">
              <a:rPr lang="en-IN" smtClean="0"/>
              <a:pPr/>
              <a:t>07-07-2022</a:t>
            </a:fld>
            <a:endParaRPr lang="en-IN"/>
          </a:p>
        </p:txBody>
      </p:sp>
      <p:sp>
        <p:nvSpPr>
          <p:cNvPr id="5" name="Footer Placeholder 4">
            <a:extLst>
              <a:ext uri="{FF2B5EF4-FFF2-40B4-BE49-F238E27FC236}">
                <a16:creationId xmlns:a16="http://schemas.microsoft.com/office/drawing/2014/main" xmlns=""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xmlns="" id="{E20218AD-0394-8E9F-0B97-7A979B03DEC1}"/>
              </a:ext>
            </a:extLst>
          </p:cNvPr>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82FE632E-3E25-D2A6-491C-E5592C333922}"/>
              </a:ext>
            </a:extLst>
          </p:cNvPr>
          <p:cNvSpPr>
            <a:spLocks noGrp="1"/>
          </p:cNvSpPr>
          <p:nvPr>
            <p:ph type="dt" sz="half" idx="10"/>
          </p:nvPr>
        </p:nvSpPr>
        <p:spPr/>
        <p:txBody>
          <a:bodyPr/>
          <a:lstStyle/>
          <a:p>
            <a:fld id="{CD685ADF-9D55-472F-A142-0A5A20BA4577}" type="datetime1">
              <a:rPr lang="en-IN" smtClean="0"/>
              <a:pPr/>
              <a:t>07-07-2022</a:t>
            </a:fld>
            <a:endParaRPr lang="en-IN"/>
          </a:p>
        </p:txBody>
      </p:sp>
      <p:sp>
        <p:nvSpPr>
          <p:cNvPr id="5" name="Footer Placeholder 4">
            <a:extLst>
              <a:ext uri="{FF2B5EF4-FFF2-40B4-BE49-F238E27FC236}">
                <a16:creationId xmlns:a16="http://schemas.microsoft.com/office/drawing/2014/main" xmlns=""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xmlns="" id="{00764CDB-61F8-D5A9-1F23-AD369A512602}"/>
              </a:ext>
            </a:extLst>
          </p:cNvPr>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8C319AC5-0DE1-5E65-1A58-599D06B824D5}"/>
              </a:ext>
            </a:extLst>
          </p:cNvPr>
          <p:cNvSpPr>
            <a:spLocks noGrp="1"/>
          </p:cNvSpPr>
          <p:nvPr>
            <p:ph type="dt" sz="half" idx="10"/>
          </p:nvPr>
        </p:nvSpPr>
        <p:spPr/>
        <p:txBody>
          <a:bodyPr/>
          <a:lstStyle/>
          <a:p>
            <a:fld id="{19B6A866-57B6-4C39-8809-FBA78A30FCC9}" type="datetime1">
              <a:rPr lang="en-IN" smtClean="0"/>
              <a:pPr/>
              <a:t>07-07-2022</a:t>
            </a:fld>
            <a:endParaRPr lang="en-IN"/>
          </a:p>
        </p:txBody>
      </p:sp>
      <p:sp>
        <p:nvSpPr>
          <p:cNvPr id="6" name="Footer Placeholder 5">
            <a:extLst>
              <a:ext uri="{FF2B5EF4-FFF2-40B4-BE49-F238E27FC236}">
                <a16:creationId xmlns:a16="http://schemas.microsoft.com/office/drawing/2014/main" xmlns=""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xmlns="" id="{EDB4F3E3-D244-DE91-E177-93FD9910D81A}"/>
              </a:ext>
            </a:extLst>
          </p:cNvPr>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9AC9A91A-EBEF-9BB2-B813-F1A9FBC746F3}"/>
              </a:ext>
            </a:extLst>
          </p:cNvPr>
          <p:cNvSpPr>
            <a:spLocks noGrp="1"/>
          </p:cNvSpPr>
          <p:nvPr>
            <p:ph type="dt" sz="half" idx="10"/>
          </p:nvPr>
        </p:nvSpPr>
        <p:spPr/>
        <p:txBody>
          <a:bodyPr/>
          <a:lstStyle/>
          <a:p>
            <a:fld id="{52B34237-4DA9-498D-81CC-7DEBFDE0146A}" type="datetime1">
              <a:rPr lang="en-IN" smtClean="0"/>
              <a:pPr/>
              <a:t>07-07-2022</a:t>
            </a:fld>
            <a:endParaRPr lang="en-IN"/>
          </a:p>
        </p:txBody>
      </p:sp>
      <p:sp>
        <p:nvSpPr>
          <p:cNvPr id="8" name="Footer Placeholder 7">
            <a:extLst>
              <a:ext uri="{FF2B5EF4-FFF2-40B4-BE49-F238E27FC236}">
                <a16:creationId xmlns:a16="http://schemas.microsoft.com/office/drawing/2014/main" xmlns=""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xmlns="" id="{D1AEB7F1-3FD9-614A-DD77-0F4054D21FBF}"/>
              </a:ext>
            </a:extLst>
          </p:cNvPr>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F0654D79-6E0A-9D35-0EBD-FB1ECA55D2D3}"/>
              </a:ext>
            </a:extLst>
          </p:cNvPr>
          <p:cNvSpPr>
            <a:spLocks noGrp="1"/>
          </p:cNvSpPr>
          <p:nvPr>
            <p:ph type="dt" sz="half" idx="10"/>
          </p:nvPr>
        </p:nvSpPr>
        <p:spPr/>
        <p:txBody>
          <a:bodyPr/>
          <a:lstStyle/>
          <a:p>
            <a:fld id="{03D29E31-0E2B-4B8B-A4CD-804F6A5D47A9}" type="datetime1">
              <a:rPr lang="en-IN" smtClean="0"/>
              <a:pPr/>
              <a:t>07-07-2022</a:t>
            </a:fld>
            <a:endParaRPr lang="en-IN"/>
          </a:p>
        </p:txBody>
      </p:sp>
      <p:sp>
        <p:nvSpPr>
          <p:cNvPr id="4" name="Footer Placeholder 3">
            <a:extLst>
              <a:ext uri="{FF2B5EF4-FFF2-40B4-BE49-F238E27FC236}">
                <a16:creationId xmlns:a16="http://schemas.microsoft.com/office/drawing/2014/main" xmlns=""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xmlns="" id="{CCEB87ED-C91F-42C9-2E08-5FC7E4892BE0}"/>
              </a:ext>
            </a:extLst>
          </p:cNvPr>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4C6467BF-AB2E-3DEF-67BB-BD30CABBCE82}"/>
              </a:ext>
            </a:extLst>
          </p:cNvPr>
          <p:cNvSpPr>
            <a:spLocks noGrp="1"/>
          </p:cNvSpPr>
          <p:nvPr>
            <p:ph type="dt" sz="half" idx="10"/>
          </p:nvPr>
        </p:nvSpPr>
        <p:spPr/>
        <p:txBody>
          <a:bodyPr/>
          <a:lstStyle/>
          <a:p>
            <a:fld id="{731C5607-A4BB-4D67-95B9-C9085ECC35A9}" type="datetime1">
              <a:rPr lang="en-IN" smtClean="0"/>
              <a:pPr/>
              <a:t>07-07-2022</a:t>
            </a:fld>
            <a:endParaRPr lang="en-IN"/>
          </a:p>
        </p:txBody>
      </p:sp>
      <p:sp>
        <p:nvSpPr>
          <p:cNvPr id="3" name="Footer Placeholder 2">
            <a:extLst>
              <a:ext uri="{FF2B5EF4-FFF2-40B4-BE49-F238E27FC236}">
                <a16:creationId xmlns:a16="http://schemas.microsoft.com/office/drawing/2014/main" xmlns=""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64BA3FC0-FAB4-106E-CBFC-20A7CD3900A6}"/>
              </a:ext>
            </a:extLst>
          </p:cNvPr>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6B0979A-120B-82A8-026D-4BE0C2466700}"/>
              </a:ext>
            </a:extLst>
          </p:cNvPr>
          <p:cNvSpPr>
            <a:spLocks noGrp="1"/>
          </p:cNvSpPr>
          <p:nvPr>
            <p:ph type="dt" sz="half" idx="10"/>
          </p:nvPr>
        </p:nvSpPr>
        <p:spPr/>
        <p:txBody>
          <a:bodyPr/>
          <a:lstStyle/>
          <a:p>
            <a:fld id="{C1C99E65-501E-4E79-B301-EC94E1C8867E}" type="datetime1">
              <a:rPr lang="en-IN" smtClean="0"/>
              <a:pPr/>
              <a:t>07-07-2022</a:t>
            </a:fld>
            <a:endParaRPr lang="en-IN"/>
          </a:p>
        </p:txBody>
      </p:sp>
      <p:sp>
        <p:nvSpPr>
          <p:cNvPr id="6" name="Footer Placeholder 5">
            <a:extLst>
              <a:ext uri="{FF2B5EF4-FFF2-40B4-BE49-F238E27FC236}">
                <a16:creationId xmlns:a16="http://schemas.microsoft.com/office/drawing/2014/main" xmlns=""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xmlns="" id="{68D38491-67AF-16FC-0E0E-3D1128F13375}"/>
              </a:ext>
            </a:extLst>
          </p:cNvPr>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C42FAAF-4A7B-5286-4106-E767F58BB2BC}"/>
              </a:ext>
            </a:extLst>
          </p:cNvPr>
          <p:cNvSpPr>
            <a:spLocks noGrp="1"/>
          </p:cNvSpPr>
          <p:nvPr>
            <p:ph type="dt" sz="half" idx="10"/>
          </p:nvPr>
        </p:nvSpPr>
        <p:spPr/>
        <p:txBody>
          <a:bodyPr/>
          <a:lstStyle/>
          <a:p>
            <a:fld id="{2751C047-BE12-4A43-A323-58AFB768CD35}" type="datetime1">
              <a:rPr lang="en-IN" smtClean="0"/>
              <a:pPr/>
              <a:t>07-07-2022</a:t>
            </a:fld>
            <a:endParaRPr lang="en-IN"/>
          </a:p>
        </p:txBody>
      </p:sp>
      <p:sp>
        <p:nvSpPr>
          <p:cNvPr id="6" name="Footer Placeholder 5">
            <a:extLst>
              <a:ext uri="{FF2B5EF4-FFF2-40B4-BE49-F238E27FC236}">
                <a16:creationId xmlns:a16="http://schemas.microsoft.com/office/drawing/2014/main" xmlns=""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xmlns="" id="{7136059E-4898-883B-FD49-34EA78AE0659}"/>
              </a:ext>
            </a:extLst>
          </p:cNvPr>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pPr/>
              <a:t>07-07-2022</a:t>
            </a:fld>
            <a:endParaRPr lang="en-IN"/>
          </a:p>
        </p:txBody>
      </p:sp>
      <p:sp>
        <p:nvSpPr>
          <p:cNvPr id="5" name="Footer Placeholder 4">
            <a:extLst>
              <a:ext uri="{FF2B5EF4-FFF2-40B4-BE49-F238E27FC236}">
                <a16:creationId xmlns:a16="http://schemas.microsoft.com/office/drawing/2014/main" xmlns=""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xmlns=""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89BD04-9EFD-5298-48E0-BBFFD10429A7}"/>
              </a:ext>
            </a:extLst>
          </p:cNvPr>
          <p:cNvSpPr>
            <a:spLocks noGrp="1"/>
          </p:cNvSpPr>
          <p:nvPr>
            <p:ph type="ctrTitle"/>
          </p:nvPr>
        </p:nvSpPr>
        <p:spPr/>
        <p:txBody>
          <a:bodyPr>
            <a:normAutofit/>
          </a:bodyPr>
          <a:lstStyle/>
          <a:p>
            <a:r>
              <a:rPr lang="en-IN" sz="4800" b="1" dirty="0" smtClean="0">
                <a:effectLst>
                  <a:outerShdw blurRad="38100" dist="38100" dir="2700000" algn="tl">
                    <a:srgbClr val="000000">
                      <a:alpha val="43137"/>
                    </a:srgbClr>
                  </a:outerShdw>
                </a:effectLst>
                <a:latin typeface="Times New Roman" pitchFamily="18" charset="0"/>
                <a:cs typeface="Times New Roman" pitchFamily="18" charset="0"/>
              </a:rPr>
              <a:t>Patient Satisfaction in Dialysis centre </a:t>
            </a:r>
            <a:r>
              <a:rPr lang="en-IN" sz="4800" b="1" dirty="0">
                <a:effectLst>
                  <a:outerShdw blurRad="38100" dist="38100" dir="2700000" algn="tl">
                    <a:srgbClr val="000000">
                      <a:alpha val="43137"/>
                    </a:srgbClr>
                  </a:outerShdw>
                </a:effectLst>
                <a:latin typeface="Times New Roman" pitchFamily="18" charset="0"/>
                <a:cs typeface="Times New Roman" pitchFamily="18" charset="0"/>
              </a:rPr>
              <a:t/>
            </a:r>
            <a:br>
              <a:rPr lang="en-IN" sz="4800" b="1" dirty="0">
                <a:effectLst>
                  <a:outerShdw blurRad="38100" dist="38100" dir="2700000" algn="tl">
                    <a:srgbClr val="000000">
                      <a:alpha val="43137"/>
                    </a:srgbClr>
                  </a:outerShdw>
                </a:effectLst>
                <a:latin typeface="Times New Roman" pitchFamily="18" charset="0"/>
                <a:cs typeface="Times New Roman" pitchFamily="18" charset="0"/>
              </a:rPr>
            </a:br>
            <a:r>
              <a:rPr lang="en-IN" sz="4800" b="1" dirty="0" smtClean="0">
                <a:effectLst>
                  <a:outerShdw blurRad="38100" dist="38100" dir="2700000" algn="tl">
                    <a:srgbClr val="000000">
                      <a:alpha val="43137"/>
                    </a:srgbClr>
                  </a:outerShdw>
                </a:effectLst>
                <a:latin typeface="Times New Roman" pitchFamily="18" charset="0"/>
                <a:cs typeface="Times New Roman" pitchFamily="18" charset="0"/>
              </a:rPr>
              <a:t>DCDC Kidney Care</a:t>
            </a:r>
            <a:endParaRPr lang="en-IN" sz="48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Subtitle 2">
            <a:extLst>
              <a:ext uri="{FF2B5EF4-FFF2-40B4-BE49-F238E27FC236}">
                <a16:creationId xmlns:a16="http://schemas.microsoft.com/office/drawing/2014/main" xmlns="" id="{7673AE62-677A-E7A9-D759-F10B648DEED4}"/>
              </a:ext>
            </a:extLst>
          </p:cNvPr>
          <p:cNvSpPr>
            <a:spLocks noGrp="1"/>
          </p:cNvSpPr>
          <p:nvPr>
            <p:ph type="subTitle" idx="1"/>
          </p:nvPr>
        </p:nvSpPr>
        <p:spPr/>
        <p:txBody>
          <a:bodyPr/>
          <a:lstStyle/>
          <a:p>
            <a:r>
              <a:rPr lang="en-US" b="1" dirty="0" smtClean="0">
                <a:effectLst>
                  <a:outerShdw blurRad="38100" dist="38100" dir="2700000" algn="tl">
                    <a:srgbClr val="000000">
                      <a:alpha val="43137"/>
                    </a:srgbClr>
                  </a:outerShdw>
                </a:effectLst>
                <a:latin typeface="Times New Roman" pitchFamily="18" charset="0"/>
                <a:cs typeface="Times New Roman" pitchFamily="18" charset="0"/>
              </a:rPr>
              <a:t>Name-</a:t>
            </a:r>
            <a:r>
              <a:rPr lang="en-US" b="1" dirty="0" err="1" smtClean="0">
                <a:effectLst>
                  <a:outerShdw blurRad="38100" dist="38100" dir="2700000" algn="tl">
                    <a:srgbClr val="000000">
                      <a:alpha val="43137"/>
                    </a:srgbClr>
                  </a:outerShdw>
                </a:effectLst>
                <a:latin typeface="Times New Roman" pitchFamily="18" charset="0"/>
                <a:cs typeface="Times New Roman" pitchFamily="18" charset="0"/>
              </a:rPr>
              <a:t>Raghav</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en-IN" b="1" dirty="0">
              <a:effectLst>
                <a:outerShdw blurRad="38100" dist="38100" dir="2700000" algn="tl">
                  <a:srgbClr val="000000">
                    <a:alpha val="43137"/>
                  </a:srgbClr>
                </a:outerShdw>
              </a:effectLst>
              <a:latin typeface="Times New Roman" pitchFamily="18" charset="0"/>
              <a:cs typeface="Times New Roman" pitchFamily="18" charset="0"/>
            </a:endParaRPr>
          </a:p>
          <a:p>
            <a:r>
              <a:rPr lang="en-US" b="1" dirty="0" smtClean="0">
                <a:effectLst>
                  <a:outerShdw blurRad="38100" dist="38100" dir="2700000" algn="tl">
                    <a:srgbClr val="000000">
                      <a:alpha val="43137"/>
                    </a:srgbClr>
                  </a:outerShdw>
                </a:effectLst>
                <a:latin typeface="Times New Roman" pitchFamily="18" charset="0"/>
                <a:cs typeface="Times New Roman" pitchFamily="18" charset="0"/>
              </a:rPr>
              <a:t>Mentor-DIVYA AGGRAWAL </a:t>
            </a:r>
            <a:endParaRPr lang="en-IN" b="1" dirty="0">
              <a:effectLst>
                <a:outerShdw blurRad="38100" dist="38100" dir="2700000" algn="tl">
                  <a:srgbClr val="000000">
                    <a:alpha val="43137"/>
                  </a:srgbClr>
                </a:outerShdw>
              </a:effectLst>
              <a:latin typeface="Times New Roman" pitchFamily="18" charset="0"/>
              <a:cs typeface="Times New Roman" pitchFamily="18" charset="0"/>
            </a:endParaRPr>
          </a:p>
          <a:p>
            <a:r>
              <a:rPr lang="en-IN" b="1" dirty="0" smtClean="0">
                <a:effectLst>
                  <a:outerShdw blurRad="38100" dist="38100" dir="2700000" algn="tl">
                    <a:srgbClr val="000000">
                      <a:alpha val="43137"/>
                    </a:srgbClr>
                  </a:outerShdw>
                </a:effectLst>
                <a:latin typeface="Times New Roman" pitchFamily="18" charset="0"/>
                <a:cs typeface="Times New Roman" pitchFamily="18" charset="0"/>
              </a:rPr>
              <a:t>Organization-IIHMR </a:t>
            </a:r>
            <a:r>
              <a:rPr lang="en-IN" b="1" dirty="0">
                <a:effectLst>
                  <a:outerShdw blurRad="38100" dist="38100" dir="2700000" algn="tl">
                    <a:srgbClr val="000000">
                      <a:alpha val="43137"/>
                    </a:srgbClr>
                  </a:outerShdw>
                </a:effectLst>
                <a:latin typeface="Times New Roman" pitchFamily="18" charset="0"/>
                <a:cs typeface="Times New Roman" pitchFamily="18" charset="0"/>
              </a:rPr>
              <a:t>Delhi</a:t>
            </a:r>
          </a:p>
        </p:txBody>
      </p:sp>
      <p:sp>
        <p:nvSpPr>
          <p:cNvPr id="4" name="Slide Number Placeholder 3">
            <a:extLst>
              <a:ext uri="{FF2B5EF4-FFF2-40B4-BE49-F238E27FC236}">
                <a16:creationId xmlns:a16="http://schemas.microsoft.com/office/drawing/2014/main" xmlns="" id="{40197BFF-5EB9-4347-6E13-67AD995EB819}"/>
              </a:ext>
            </a:extLst>
          </p:cNvPr>
          <p:cNvSpPr>
            <a:spLocks noGrp="1"/>
          </p:cNvSpPr>
          <p:nvPr>
            <p:ph type="sldNum" sz="quarter" idx="12"/>
          </p:nvPr>
        </p:nvSpPr>
        <p:spPr/>
        <p:txBody>
          <a:bodyPr/>
          <a:lstStyle/>
          <a:p>
            <a:fld id="{26AD20E6-394B-4DF0-96A5-9647FF39C943}" type="slidenum">
              <a:rPr lang="en-IN" smtClean="0"/>
              <a:pPr/>
              <a:t>1</a:t>
            </a:fld>
            <a:endParaRPr lang="en-IN"/>
          </a:p>
        </p:txBody>
      </p:sp>
      <p:sp>
        <p:nvSpPr>
          <p:cNvPr id="5" name="Footer Placeholder 4">
            <a:extLst>
              <a:ext uri="{FF2B5EF4-FFF2-40B4-BE49-F238E27FC236}">
                <a16:creationId xmlns:a16="http://schemas.microsoft.com/office/drawing/2014/main" xmlns="" id="{D624A4A6-17A9-4392-BB4C-06FEF16CF7A3}"/>
              </a:ext>
            </a:extLst>
          </p:cNvPr>
          <p:cNvSpPr>
            <a:spLocks noGrp="1"/>
          </p:cNvSpPr>
          <p:nvPr>
            <p:ph type="ftr" sz="quarter" idx="11"/>
          </p:nvPr>
        </p:nvSpPr>
        <p:spPr/>
        <p:txBody>
          <a:bodyPr/>
          <a:lstStyle/>
          <a:p>
            <a:r>
              <a:rPr lang="en-US"/>
              <a:t>You are not allowed to add slides to this presentation</a:t>
            </a:r>
            <a:endParaRPr lang="en-IN"/>
          </a:p>
        </p:txBody>
      </p:sp>
      <p:pic>
        <p:nvPicPr>
          <p:cNvPr id="7" name="Picture 6">
            <a:extLst>
              <a:ext uri="{FF2B5EF4-FFF2-40B4-BE49-F238E27FC236}">
                <a16:creationId xmlns:a16="http://schemas.microsoft.com/office/drawing/2014/main" xmlns="" id="{6A5D235C-68B3-B360-0BE2-EE01D32938FF}"/>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xmlns=""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D59676-68AE-B31D-2B17-777B3CE4CB84}"/>
              </a:ext>
            </a:extLst>
          </p:cNvPr>
          <p:cNvSpPr>
            <a:spLocks noGrp="1"/>
          </p:cNvSpPr>
          <p:nvPr>
            <p:ph type="title"/>
          </p:nvPr>
        </p:nvSpPr>
        <p:spPr/>
        <p:txBody>
          <a:bodyPr/>
          <a:lstStyle/>
          <a:p>
            <a:pPr algn="ctr"/>
            <a:r>
              <a:rPr lang="en-IN" b="1" dirty="0" smtClean="0"/>
              <a:t>Result  </a:t>
            </a:r>
            <a:endParaRPr lang="en-IN" b="1" dirty="0"/>
          </a:p>
        </p:txBody>
      </p:sp>
      <p:sp>
        <p:nvSpPr>
          <p:cNvPr id="3" name="Content Placeholder 2">
            <a:extLst>
              <a:ext uri="{FF2B5EF4-FFF2-40B4-BE49-F238E27FC236}">
                <a16:creationId xmlns:a16="http://schemas.microsoft.com/office/drawing/2014/main" xmlns="" id="{069AE405-828D-19A8-A3BF-17A9B1F9E370}"/>
              </a:ext>
            </a:extLst>
          </p:cNvPr>
          <p:cNvSpPr>
            <a:spLocks noGrp="1"/>
          </p:cNvSpPr>
          <p:nvPr>
            <p:ph idx="1"/>
          </p:nvPr>
        </p:nvSpPr>
        <p:spPr/>
        <p:txBody>
          <a:bodyPr/>
          <a:lstStyle/>
          <a:p>
            <a:r>
              <a:rPr lang="en-US" dirty="0" smtClean="0"/>
              <a:t>Figure 5 is showing the care and concern shown by the nursing staff towards the patients and majority of the patients have given good rating to the patients i.e. 98.6% of patients have given 5 rating and only 2.4% have given 1 rating to the nursing staff</a:t>
            </a:r>
            <a:endParaRPr lang="en-IN" dirty="0" smtClean="0"/>
          </a:p>
          <a:p>
            <a:endParaRPr lang="en-IN" dirty="0"/>
          </a:p>
        </p:txBody>
      </p:sp>
      <p:sp>
        <p:nvSpPr>
          <p:cNvPr id="4" name="Slide Number Placeholder 3">
            <a:extLst>
              <a:ext uri="{FF2B5EF4-FFF2-40B4-BE49-F238E27FC236}">
                <a16:creationId xmlns:a16="http://schemas.microsoft.com/office/drawing/2014/main" xmlns="" id="{A55A2AEE-BCF7-2356-2A0D-334825D425B5}"/>
              </a:ext>
            </a:extLst>
          </p:cNvPr>
          <p:cNvSpPr>
            <a:spLocks noGrp="1"/>
          </p:cNvSpPr>
          <p:nvPr>
            <p:ph type="sldNum" sz="quarter" idx="12"/>
          </p:nvPr>
        </p:nvSpPr>
        <p:spPr/>
        <p:txBody>
          <a:bodyPr/>
          <a:lstStyle/>
          <a:p>
            <a:fld id="{26AD20E6-394B-4DF0-96A5-9647FF39C943}" type="slidenum">
              <a:rPr lang="en-IN" smtClean="0"/>
              <a:pPr/>
              <a:t>10</a:t>
            </a:fld>
            <a:endParaRPr lang="en-IN"/>
          </a:p>
        </p:txBody>
      </p:sp>
      <p:sp>
        <p:nvSpPr>
          <p:cNvPr id="5" name="Footer Placeholder 4">
            <a:extLst>
              <a:ext uri="{FF2B5EF4-FFF2-40B4-BE49-F238E27FC236}">
                <a16:creationId xmlns:a16="http://schemas.microsoft.com/office/drawing/2014/main" xmlns="" id="{44604681-6BE2-30DB-6630-A78A118C216E}"/>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xmlns="" id="{67E54A9D-4B6F-6671-1709-E2CF64355D4B}"/>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3484"/>
            <a:ext cx="2695903" cy="1268959"/>
          </a:xfrm>
          <a:prstGeom prst="rect">
            <a:avLst/>
          </a:prstGeom>
        </p:spPr>
      </p:pic>
      <p:graphicFrame>
        <p:nvGraphicFramePr>
          <p:cNvPr id="7" name="Chart 6">
            <a:extLst>
              <a:ext uri="{FF2B5EF4-FFF2-40B4-BE49-F238E27FC236}">
                <a16:creationId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6="http://schemas.microsoft.com/office/drawing/2014/main" xmlns:lc="http://schemas.openxmlformats.org/drawingml/2006/lockedCanvas" id="{AAA12D8F-E2BD-432D-D58A-10CD42AD5C27}"/>
              </a:ext>
            </a:extLst>
          </p:cNvPr>
          <p:cNvGraphicFramePr/>
          <p:nvPr/>
        </p:nvGraphicFramePr>
        <p:xfrm>
          <a:off x="3924886" y="3629465"/>
          <a:ext cx="6063176" cy="291201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388368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B0F6EC-6F74-10E8-AC03-0F3875AD0424}"/>
              </a:ext>
            </a:extLst>
          </p:cNvPr>
          <p:cNvSpPr>
            <a:spLocks noGrp="1"/>
          </p:cNvSpPr>
          <p:nvPr>
            <p:ph type="title"/>
          </p:nvPr>
        </p:nvSpPr>
        <p:spPr/>
        <p:txBody>
          <a:bodyPr/>
          <a:lstStyle/>
          <a:p>
            <a:pPr algn="ctr"/>
            <a:r>
              <a:rPr lang="en-US" b="1" dirty="0" smtClean="0"/>
              <a:t>Result </a:t>
            </a:r>
            <a:endParaRPr lang="en-IN" b="1" dirty="0"/>
          </a:p>
        </p:txBody>
      </p:sp>
      <p:sp>
        <p:nvSpPr>
          <p:cNvPr id="3" name="Content Placeholder 2">
            <a:extLst>
              <a:ext uri="{FF2B5EF4-FFF2-40B4-BE49-F238E27FC236}">
                <a16:creationId xmlns:a16="http://schemas.microsoft.com/office/drawing/2014/main" xmlns="" id="{8BBDAC66-4BC0-4A4F-5501-A4915ECD4DA8}"/>
              </a:ext>
            </a:extLst>
          </p:cNvPr>
          <p:cNvSpPr>
            <a:spLocks noGrp="1"/>
          </p:cNvSpPr>
          <p:nvPr>
            <p:ph idx="1"/>
          </p:nvPr>
        </p:nvSpPr>
        <p:spPr/>
        <p:txBody>
          <a:bodyPr/>
          <a:lstStyle/>
          <a:p>
            <a:r>
              <a:rPr lang="en-US" dirty="0" smtClean="0"/>
              <a:t>Figure 6 demonstrates the patient-nurse communication and majority of the patients </a:t>
            </a:r>
            <a:r>
              <a:rPr lang="en-US" dirty="0" err="1" smtClean="0"/>
              <a:t>i.e</a:t>
            </a:r>
            <a:r>
              <a:rPr lang="en-US" dirty="0" smtClean="0"/>
              <a:t> 98 .9% are satisfied with the communication and only 1.9% are not satisfied with the communication of the nurse.</a:t>
            </a:r>
            <a:endParaRPr lang="en-IN" dirty="0" smtClean="0"/>
          </a:p>
          <a:p>
            <a:endParaRPr lang="en-IN" dirty="0"/>
          </a:p>
        </p:txBody>
      </p:sp>
      <p:sp>
        <p:nvSpPr>
          <p:cNvPr id="4" name="Footer Placeholder 3">
            <a:extLst>
              <a:ext uri="{FF2B5EF4-FFF2-40B4-BE49-F238E27FC236}">
                <a16:creationId xmlns:a16="http://schemas.microsoft.com/office/drawing/2014/main" xmlns="" id="{9EF2BD8B-3ADC-D6F0-E221-C8FA6B642C54}"/>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xmlns="" id="{5D7BD38B-06EE-DC64-6828-3A96DC5B67D0}"/>
              </a:ext>
            </a:extLst>
          </p:cNvPr>
          <p:cNvSpPr>
            <a:spLocks noGrp="1"/>
          </p:cNvSpPr>
          <p:nvPr>
            <p:ph type="sldNum" sz="quarter" idx="12"/>
          </p:nvPr>
        </p:nvSpPr>
        <p:spPr/>
        <p:txBody>
          <a:bodyPr/>
          <a:lstStyle/>
          <a:p>
            <a:fld id="{26AD20E6-394B-4DF0-96A5-9647FF39C943}" type="slidenum">
              <a:rPr lang="en-IN" smtClean="0"/>
              <a:pPr/>
              <a:t>11</a:t>
            </a:fld>
            <a:endParaRPr lang="en-IN"/>
          </a:p>
        </p:txBody>
      </p:sp>
      <p:pic>
        <p:nvPicPr>
          <p:cNvPr id="6" name="Picture 5">
            <a:extLst>
              <a:ext uri="{FF2B5EF4-FFF2-40B4-BE49-F238E27FC236}">
                <a16:creationId xmlns:a16="http://schemas.microsoft.com/office/drawing/2014/main" xmlns="" id="{62BF899B-1AA7-BB0B-B7E4-F54105A89ECF}"/>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3484"/>
            <a:ext cx="2695903" cy="1268959"/>
          </a:xfrm>
          <a:prstGeom prst="rect">
            <a:avLst/>
          </a:prstGeom>
        </p:spPr>
      </p:pic>
      <p:graphicFrame>
        <p:nvGraphicFramePr>
          <p:cNvPr id="7" name="Chart 6">
            <a:extLst>
              <a:ext uri="{FF2B5EF4-FFF2-40B4-BE49-F238E27FC236}">
                <a16:creationId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6="http://schemas.microsoft.com/office/drawing/2014/main" xmlns:lc="http://schemas.openxmlformats.org/drawingml/2006/lockedCanvas" id="{023CAA2B-CCB3-6963-3273-0C230B347487}"/>
              </a:ext>
            </a:extLst>
          </p:cNvPr>
          <p:cNvGraphicFramePr/>
          <p:nvPr/>
        </p:nvGraphicFramePr>
        <p:xfrm>
          <a:off x="1603717" y="3291840"/>
          <a:ext cx="6991643" cy="323557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192224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6258" y="351692"/>
            <a:ext cx="9805181" cy="1434905"/>
          </a:xfrm>
        </p:spPr>
        <p:txBody>
          <a:bodyPr>
            <a:normAutofit/>
          </a:bodyPr>
          <a:lstStyle/>
          <a:p>
            <a:r>
              <a:rPr lang="en-US" b="1" dirty="0" smtClean="0"/>
              <a:t>Result </a:t>
            </a:r>
            <a:endParaRPr lang="en-IN" dirty="0"/>
          </a:p>
        </p:txBody>
      </p:sp>
      <p:sp>
        <p:nvSpPr>
          <p:cNvPr id="3" name="Subtitle 2"/>
          <p:cNvSpPr>
            <a:spLocks noGrp="1"/>
          </p:cNvSpPr>
          <p:nvPr>
            <p:ph type="subTitle" idx="1"/>
          </p:nvPr>
        </p:nvSpPr>
        <p:spPr>
          <a:xfrm>
            <a:off x="351691" y="1927274"/>
            <a:ext cx="11211951" cy="4529797"/>
          </a:xfrm>
        </p:spPr>
        <p:txBody>
          <a:bodyPr/>
          <a:lstStyle/>
          <a:p>
            <a:r>
              <a:rPr lang="en-IN" dirty="0" smtClean="0"/>
              <a:t>Figure 7 demonstrates about the </a:t>
            </a:r>
            <a:r>
              <a:rPr lang="en-IN" dirty="0" err="1" smtClean="0"/>
              <a:t>accurracy</a:t>
            </a:r>
            <a:r>
              <a:rPr lang="en-IN" dirty="0" smtClean="0"/>
              <a:t> of the bill provided to the patients and 95.1% of the patients gets the accurate bill and only 5 % doubts about the accuracy of the bill</a:t>
            </a:r>
          </a:p>
          <a:p>
            <a:r>
              <a:rPr lang="en-US" dirty="0" smtClean="0"/>
              <a:t>FIGURE 7: Accuracy of the bill</a:t>
            </a:r>
            <a:endParaRPr lang="en-IN" dirty="0" smtClean="0"/>
          </a:p>
          <a:p>
            <a:endParaRPr lang="en-IN" dirty="0"/>
          </a:p>
        </p:txBody>
      </p:sp>
      <p:sp>
        <p:nvSpPr>
          <p:cNvPr id="4" name="Footer Placeholder 3"/>
          <p:cNvSpPr>
            <a:spLocks noGrp="1"/>
          </p:cNvSpPr>
          <p:nvPr>
            <p:ph type="ftr" sz="quarter" idx="11"/>
          </p:nvPr>
        </p:nvSpPr>
        <p:spPr/>
        <p:txBody>
          <a:bodyPr/>
          <a:lstStyle/>
          <a:p>
            <a:r>
              <a:rPr lang="en-US" smtClean="0"/>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pPr/>
              <a:t>12</a:t>
            </a:fld>
            <a:endParaRPr lang="en-IN"/>
          </a:p>
        </p:txBody>
      </p:sp>
      <p:pic>
        <p:nvPicPr>
          <p:cNvPr id="6" name="Picture 5">
            <a:extLst>
              <a:ext uri="{FF2B5EF4-FFF2-40B4-BE49-F238E27FC236}">
                <a16:creationId xmlns:a16="http://schemas.microsoft.com/office/drawing/2014/main" xmlns="" id="{62BF899B-1AA7-BB0B-B7E4-F54105A89ECF}"/>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3484"/>
            <a:ext cx="2695903" cy="1268959"/>
          </a:xfrm>
          <a:prstGeom prst="rect">
            <a:avLst/>
          </a:prstGeom>
        </p:spPr>
      </p:pic>
      <p:graphicFrame>
        <p:nvGraphicFramePr>
          <p:cNvPr id="7" name="Chart 6">
            <a:extLst>
              <a:ext uri="{FF2B5EF4-FFF2-40B4-BE49-F238E27FC236}">
                <a16:creationId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6="http://schemas.microsoft.com/office/drawing/2014/main" xmlns:lc="http://schemas.openxmlformats.org/drawingml/2006/lockedCanvas" id="{DD40BC61-D799-5E0A-EE94-D439C4B0CB3C}"/>
              </a:ext>
            </a:extLst>
          </p:cNvPr>
          <p:cNvGraphicFramePr/>
          <p:nvPr/>
        </p:nvGraphicFramePr>
        <p:xfrm>
          <a:off x="2194560" y="3432516"/>
          <a:ext cx="8299937" cy="3165231"/>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865BDE-C1E4-2068-7ED7-1D9DDC4B3A10}"/>
              </a:ext>
            </a:extLst>
          </p:cNvPr>
          <p:cNvSpPr>
            <a:spLocks noGrp="1"/>
          </p:cNvSpPr>
          <p:nvPr>
            <p:ph type="title"/>
          </p:nvPr>
        </p:nvSpPr>
        <p:spPr/>
        <p:txBody>
          <a:bodyPr/>
          <a:lstStyle/>
          <a:p>
            <a:pPr algn="ctr"/>
            <a:r>
              <a:rPr lang="en-US" b="1" dirty="0" smtClean="0"/>
              <a:t>Discussion </a:t>
            </a:r>
            <a:endParaRPr lang="en-IN" b="1" dirty="0"/>
          </a:p>
        </p:txBody>
      </p:sp>
      <p:sp>
        <p:nvSpPr>
          <p:cNvPr id="3" name="Content Placeholder 2">
            <a:extLst>
              <a:ext uri="{FF2B5EF4-FFF2-40B4-BE49-F238E27FC236}">
                <a16:creationId xmlns:a16="http://schemas.microsoft.com/office/drawing/2014/main" xmlns="" id="{C37621F9-57FC-03A7-2EE3-925A45765D10}"/>
              </a:ext>
            </a:extLst>
          </p:cNvPr>
          <p:cNvSpPr>
            <a:spLocks noGrp="1"/>
          </p:cNvSpPr>
          <p:nvPr>
            <p:ph idx="1"/>
          </p:nvPr>
        </p:nvSpPr>
        <p:spPr>
          <a:xfrm>
            <a:off x="253219" y="1617784"/>
            <a:ext cx="11100582" cy="4853353"/>
          </a:xfrm>
        </p:spPr>
        <p:txBody>
          <a:bodyPr>
            <a:normAutofit/>
          </a:bodyPr>
          <a:lstStyle/>
          <a:p>
            <a:r>
              <a:rPr lang="en-US" b="1" i="1" dirty="0" smtClean="0"/>
              <a:t>DISCUSSION: </a:t>
            </a:r>
            <a:r>
              <a:rPr lang="en-US" dirty="0" smtClean="0"/>
              <a:t>Dialysis therapy is a complex procedure and a long-term therapy and it is a challenging area for the patients with chronic kidney diseases thus the assessment of patient satisfaction towards dialysis procedure is very important to improve the quality of life of the patients and also to get the better health outcomes. Our results are showing overall good patient satisfaction with care in the dialysis unit. Our findings reveal that the overall proportion of the patients who were satisfied with the dialysis procedures and the services was found to be more than 80% which is very similar to the studies previously done like a study conducted in Iraq, at the university of Baghdad where there was high satisfaction with care.</a:t>
            </a:r>
            <a:r>
              <a:rPr lang="en-US" baseline="30000" dirty="0" smtClean="0"/>
              <a:t>[5]</a:t>
            </a:r>
            <a:r>
              <a:rPr lang="en-IN" dirty="0" smtClean="0"/>
              <a:t>)</a:t>
            </a:r>
          </a:p>
        </p:txBody>
      </p:sp>
      <p:sp>
        <p:nvSpPr>
          <p:cNvPr id="4" name="Slide Number Placeholder 3">
            <a:extLst>
              <a:ext uri="{FF2B5EF4-FFF2-40B4-BE49-F238E27FC236}">
                <a16:creationId xmlns:a16="http://schemas.microsoft.com/office/drawing/2014/main" xmlns="" id="{520413FC-7659-4BBD-06AF-798C6C1C0116}"/>
              </a:ext>
            </a:extLst>
          </p:cNvPr>
          <p:cNvSpPr>
            <a:spLocks noGrp="1"/>
          </p:cNvSpPr>
          <p:nvPr>
            <p:ph type="sldNum" sz="quarter" idx="12"/>
          </p:nvPr>
        </p:nvSpPr>
        <p:spPr/>
        <p:txBody>
          <a:bodyPr/>
          <a:lstStyle/>
          <a:p>
            <a:fld id="{26AD20E6-394B-4DF0-96A5-9647FF39C943}" type="slidenum">
              <a:rPr lang="en-IN" smtClean="0"/>
              <a:pPr/>
              <a:t>13</a:t>
            </a:fld>
            <a:endParaRPr lang="en-IN"/>
          </a:p>
        </p:txBody>
      </p:sp>
      <p:sp>
        <p:nvSpPr>
          <p:cNvPr id="5" name="Footer Placeholder 4">
            <a:extLst>
              <a:ext uri="{FF2B5EF4-FFF2-40B4-BE49-F238E27FC236}">
                <a16:creationId xmlns:a16="http://schemas.microsoft.com/office/drawing/2014/main" xmlns="" id="{48A4B806-E805-17DC-360E-E996C56D4D95}"/>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xmlns="" id="{945CF6E8-DCFB-270F-3407-DF7FB0254976}"/>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xmlns="" val="1644327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167" y="365125"/>
            <a:ext cx="10903634" cy="1325563"/>
          </a:xfrm>
        </p:spPr>
        <p:txBody>
          <a:bodyPr/>
          <a:lstStyle/>
          <a:p>
            <a:r>
              <a:rPr lang="en-IN" b="1" dirty="0" smtClean="0">
                <a:latin typeface="Times New Roman" panose="02020603050405020304" pitchFamily="18" charset="0"/>
                <a:cs typeface="Times New Roman" panose="02020603050405020304" pitchFamily="18" charset="0"/>
              </a:rPr>
              <a:t>                      Limitations of the Study</a:t>
            </a:r>
            <a:endParaRPr lang="en-IN" dirty="0"/>
          </a:p>
        </p:txBody>
      </p:sp>
      <p:sp>
        <p:nvSpPr>
          <p:cNvPr id="3" name="Content Placeholder 2"/>
          <p:cNvSpPr>
            <a:spLocks noGrp="1"/>
          </p:cNvSpPr>
          <p:nvPr>
            <p:ph idx="1"/>
          </p:nvPr>
        </p:nvSpPr>
        <p:spPr/>
        <p:txBody>
          <a:bodyPr/>
          <a:lstStyle/>
          <a:p>
            <a:pPr>
              <a:buNone/>
            </a:pPr>
            <a:r>
              <a:rPr lang="en-US" dirty="0" smtClean="0"/>
              <a:t/>
            </a:r>
            <a:br>
              <a:rPr lang="en-US" dirty="0" smtClean="0"/>
            </a:br>
            <a:endParaRPr lang="en-IN" dirty="0" smtClean="0"/>
          </a:p>
          <a:p>
            <a:pPr lvl="0"/>
            <a:r>
              <a:rPr lang="en-US" dirty="0" smtClean="0"/>
              <a:t>A lot of patients refused the consent</a:t>
            </a:r>
            <a:endParaRPr lang="en-IN" dirty="0" smtClean="0"/>
          </a:p>
          <a:p>
            <a:pPr lvl="0"/>
            <a:r>
              <a:rPr lang="en-US" dirty="0" smtClean="0"/>
              <a:t>Time limitation</a:t>
            </a:r>
            <a:endParaRPr lang="en-IN" dirty="0" smtClean="0"/>
          </a:p>
          <a:p>
            <a:endParaRPr lang="en-IN" dirty="0"/>
          </a:p>
        </p:txBody>
      </p:sp>
      <p:sp>
        <p:nvSpPr>
          <p:cNvPr id="4" name="Footer Placeholder 3"/>
          <p:cNvSpPr>
            <a:spLocks noGrp="1"/>
          </p:cNvSpPr>
          <p:nvPr>
            <p:ph type="ftr" sz="quarter" idx="11"/>
          </p:nvPr>
        </p:nvSpPr>
        <p:spPr/>
        <p:txBody>
          <a:bodyPr/>
          <a:lstStyle/>
          <a:p>
            <a:r>
              <a:rPr lang="en-US" dirty="0" smtClean="0"/>
              <a:t>You are not allowed to add slides to this presentation</a:t>
            </a:r>
            <a:endParaRPr lang="en-IN" dirty="0"/>
          </a:p>
        </p:txBody>
      </p:sp>
      <p:sp>
        <p:nvSpPr>
          <p:cNvPr id="5" name="Slide Number Placeholder 4"/>
          <p:cNvSpPr>
            <a:spLocks noGrp="1"/>
          </p:cNvSpPr>
          <p:nvPr>
            <p:ph type="sldNum" sz="quarter" idx="12"/>
          </p:nvPr>
        </p:nvSpPr>
        <p:spPr/>
        <p:txBody>
          <a:bodyPr/>
          <a:lstStyle/>
          <a:p>
            <a:fld id="{26AD20E6-394B-4DF0-96A5-9647FF39C943}" type="slidenum">
              <a:rPr lang="en-IN" smtClean="0"/>
              <a:pPr/>
              <a:t>14</a:t>
            </a:fld>
            <a:endParaRPr lang="en-IN" dirty="0"/>
          </a:p>
        </p:txBody>
      </p:sp>
      <p:pic>
        <p:nvPicPr>
          <p:cNvPr id="7" name="Picture 6"/>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95422" y="253217"/>
            <a:ext cx="2968283" cy="1403239"/>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840CEC-B205-D614-ACFB-9620DEF0A59E}"/>
              </a:ext>
            </a:extLst>
          </p:cNvPr>
          <p:cNvSpPr>
            <a:spLocks noGrp="1"/>
          </p:cNvSpPr>
          <p:nvPr>
            <p:ph type="title"/>
          </p:nvPr>
        </p:nvSpPr>
        <p:spPr/>
        <p:txBody>
          <a:bodyPr/>
          <a:lstStyle/>
          <a:p>
            <a:pPr algn="ctr"/>
            <a:r>
              <a:rPr lang="en-US" b="1" dirty="0" smtClean="0"/>
              <a:t>Conclusion </a:t>
            </a:r>
            <a:endParaRPr lang="en-IN" b="1" dirty="0"/>
          </a:p>
        </p:txBody>
      </p:sp>
      <p:sp>
        <p:nvSpPr>
          <p:cNvPr id="3" name="Content Placeholder 2">
            <a:extLst>
              <a:ext uri="{FF2B5EF4-FFF2-40B4-BE49-F238E27FC236}">
                <a16:creationId xmlns:a16="http://schemas.microsoft.com/office/drawing/2014/main" xmlns="" id="{3E6CD5A5-350C-07B1-88E3-70F677EEF1DB}"/>
              </a:ext>
            </a:extLst>
          </p:cNvPr>
          <p:cNvSpPr>
            <a:spLocks noGrp="1"/>
          </p:cNvSpPr>
          <p:nvPr>
            <p:ph idx="1"/>
          </p:nvPr>
        </p:nvSpPr>
        <p:spPr/>
        <p:txBody>
          <a:bodyPr/>
          <a:lstStyle/>
          <a:p>
            <a:r>
              <a:rPr lang="en-US" dirty="0" smtClean="0"/>
              <a:t>CONCLUSION: The study has shown the high satisfaction of the patient with care in the dialysis unit and it is the same in all focal areas regarding the dialysis unit. Patients are satisfied with the doctors, and nursing staff and also satisfied with the services being provided to them in the dialysis unit</a:t>
            </a:r>
            <a:endParaRPr lang="en-IN" dirty="0" smtClean="0"/>
          </a:p>
          <a:p>
            <a:endParaRPr lang="en-IN" dirty="0"/>
          </a:p>
        </p:txBody>
      </p:sp>
      <p:sp>
        <p:nvSpPr>
          <p:cNvPr id="4" name="Footer Placeholder 3">
            <a:extLst>
              <a:ext uri="{FF2B5EF4-FFF2-40B4-BE49-F238E27FC236}">
                <a16:creationId xmlns:a16="http://schemas.microsoft.com/office/drawing/2014/main" xmlns="" id="{BA6BC351-F8F3-57C7-6516-D8352B33A9A1}"/>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xmlns="" id="{65778F48-EED0-0966-D30D-CA2F4B9E882F}"/>
              </a:ext>
            </a:extLst>
          </p:cNvPr>
          <p:cNvSpPr>
            <a:spLocks noGrp="1"/>
          </p:cNvSpPr>
          <p:nvPr>
            <p:ph type="sldNum" sz="quarter" idx="12"/>
          </p:nvPr>
        </p:nvSpPr>
        <p:spPr/>
        <p:txBody>
          <a:bodyPr/>
          <a:lstStyle/>
          <a:p>
            <a:fld id="{26AD20E6-394B-4DF0-96A5-9647FF39C943}" type="slidenum">
              <a:rPr lang="en-IN" smtClean="0"/>
              <a:pPr/>
              <a:t>15</a:t>
            </a:fld>
            <a:endParaRPr lang="en-IN"/>
          </a:p>
        </p:txBody>
      </p:sp>
    </p:spTree>
    <p:extLst>
      <p:ext uri="{BB962C8B-B14F-4D97-AF65-F5344CB8AC3E}">
        <p14:creationId xmlns:p14="http://schemas.microsoft.com/office/powerpoint/2010/main" xmlns="" val="149243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1502" y="365125"/>
            <a:ext cx="8132298" cy="1325563"/>
          </a:xfrm>
        </p:spPr>
        <p:txBody>
          <a:bodyPr/>
          <a:lstStyle/>
          <a:p>
            <a:endParaRPr lang="en-IN" dirty="0"/>
          </a:p>
        </p:txBody>
      </p:sp>
      <p:sp>
        <p:nvSpPr>
          <p:cNvPr id="3" name="Content Placeholder 2"/>
          <p:cNvSpPr>
            <a:spLocks noGrp="1"/>
          </p:cNvSpPr>
          <p:nvPr>
            <p:ph idx="1"/>
          </p:nvPr>
        </p:nvSpPr>
        <p:spPr/>
        <p:txBody>
          <a:bodyPr>
            <a:normAutofit/>
          </a:bodyPr>
          <a:lstStyle/>
          <a:p>
            <a:r>
              <a:rPr lang="en-US" sz="7200" dirty="0" smtClean="0"/>
              <a:t>THANK YOU </a:t>
            </a:r>
          </a:p>
          <a:p>
            <a:r>
              <a:rPr lang="en-US" sz="7200" dirty="0" smtClean="0"/>
              <a:t>ANU QUESTION </a:t>
            </a:r>
            <a:endParaRPr lang="en-IN" sz="7200" dirty="0"/>
          </a:p>
        </p:txBody>
      </p:sp>
      <p:sp>
        <p:nvSpPr>
          <p:cNvPr id="4" name="Footer Placeholder 3"/>
          <p:cNvSpPr>
            <a:spLocks noGrp="1"/>
          </p:cNvSpPr>
          <p:nvPr>
            <p:ph type="ftr" sz="quarter" idx="11"/>
          </p:nvPr>
        </p:nvSpPr>
        <p:spPr/>
        <p:txBody>
          <a:bodyPr/>
          <a:lstStyle/>
          <a:p>
            <a:r>
              <a:rPr lang="en-US" smtClean="0"/>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pPr/>
              <a:t>16</a:t>
            </a:fld>
            <a:endParaRPr lang="en-IN"/>
          </a:p>
        </p:txBody>
      </p:sp>
      <p:pic>
        <p:nvPicPr>
          <p:cNvPr id="6" name="Picture 5"/>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95422" y="253217"/>
            <a:ext cx="2968283" cy="1403239"/>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8C9A24-5D33-22D2-A375-550512B6729A}"/>
              </a:ext>
            </a:extLst>
          </p:cNvPr>
          <p:cNvSpPr>
            <a:spLocks noGrp="1"/>
          </p:cNvSpPr>
          <p:nvPr>
            <p:ph type="title"/>
          </p:nvPr>
        </p:nvSpPr>
        <p:spPr/>
        <p:txBody>
          <a:bodyPr/>
          <a:lstStyle/>
          <a:p>
            <a:pPr algn="ctr"/>
            <a:r>
              <a:rPr lang="en-IN" b="1" dirty="0"/>
              <a:t>Suggestions to the Organization where the Study was Conducted </a:t>
            </a:r>
          </a:p>
        </p:txBody>
      </p:sp>
      <p:sp>
        <p:nvSpPr>
          <p:cNvPr id="3" name="Content Placeholder 2">
            <a:extLst>
              <a:ext uri="{FF2B5EF4-FFF2-40B4-BE49-F238E27FC236}">
                <a16:creationId xmlns:a16="http://schemas.microsoft.com/office/drawing/2014/main" xmlns="" id="{EAEF2263-EB9B-760E-4703-663E38DF5A1C}"/>
              </a:ext>
            </a:extLst>
          </p:cNvPr>
          <p:cNvSpPr>
            <a:spLocks noGrp="1"/>
          </p:cNvSpPr>
          <p:nvPr>
            <p:ph idx="1"/>
          </p:nvPr>
        </p:nvSpPr>
        <p:spPr/>
        <p:txBody>
          <a:bodyPr/>
          <a:lstStyle/>
          <a:p>
            <a:r>
              <a:rPr lang="en-US" dirty="0" smtClean="0"/>
              <a:t>SUPPLY CHAIN MANGEMENT IS NOT WORKING PROPERLY </a:t>
            </a:r>
          </a:p>
          <a:p>
            <a:r>
              <a:rPr lang="en-US" dirty="0" smtClean="0"/>
              <a:t>DOCTORS ARE VERY NEW </a:t>
            </a:r>
          </a:p>
          <a:p>
            <a:r>
              <a:rPr lang="en-US" dirty="0" smtClean="0"/>
              <a:t>HERIACAHY IS NOT PRPERLY WORKIG </a:t>
            </a:r>
            <a:endParaRPr lang="en-IN" dirty="0"/>
          </a:p>
        </p:txBody>
      </p:sp>
      <p:sp>
        <p:nvSpPr>
          <p:cNvPr id="4" name="Footer Placeholder 3">
            <a:extLst>
              <a:ext uri="{FF2B5EF4-FFF2-40B4-BE49-F238E27FC236}">
                <a16:creationId xmlns:a16="http://schemas.microsoft.com/office/drawing/2014/main" xmlns="" id="{DDD9F342-FADC-6100-0362-BEA904E0F6E2}"/>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xmlns="" id="{8995D74E-6398-A78F-6AAE-7F984A6270FE}"/>
              </a:ext>
            </a:extLst>
          </p:cNvPr>
          <p:cNvSpPr>
            <a:spLocks noGrp="1"/>
          </p:cNvSpPr>
          <p:nvPr>
            <p:ph type="sldNum" sz="quarter" idx="12"/>
          </p:nvPr>
        </p:nvSpPr>
        <p:spPr/>
        <p:txBody>
          <a:bodyPr/>
          <a:lstStyle/>
          <a:p>
            <a:fld id="{26AD20E6-394B-4DF0-96A5-9647FF39C943}" type="slidenum">
              <a:rPr lang="en-IN" smtClean="0"/>
              <a:pPr/>
              <a:t>17</a:t>
            </a:fld>
            <a:endParaRPr lang="en-IN"/>
          </a:p>
        </p:txBody>
      </p:sp>
      <p:pic>
        <p:nvPicPr>
          <p:cNvPr id="6" name="Picture 5">
            <a:extLst>
              <a:ext uri="{FF2B5EF4-FFF2-40B4-BE49-F238E27FC236}">
                <a16:creationId xmlns:a16="http://schemas.microsoft.com/office/drawing/2014/main" xmlns="" id="{B482642F-792C-BF57-5B55-1F840240FF70}"/>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5589041"/>
            <a:ext cx="2695903" cy="1268959"/>
          </a:xfrm>
          <a:prstGeom prst="rect">
            <a:avLst/>
          </a:prstGeom>
        </p:spPr>
      </p:pic>
    </p:spTree>
    <p:extLst>
      <p:ext uri="{BB962C8B-B14F-4D97-AF65-F5344CB8AC3E}">
        <p14:creationId xmlns:p14="http://schemas.microsoft.com/office/powerpoint/2010/main" xmlns="" val="1994112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8E5F9E-1BAE-6110-D682-2A208FC902EE}"/>
              </a:ext>
            </a:extLst>
          </p:cNvPr>
          <p:cNvSpPr>
            <a:spLocks noGrp="1"/>
          </p:cNvSpPr>
          <p:nvPr>
            <p:ph type="title"/>
          </p:nvPr>
        </p:nvSpPr>
        <p:spPr/>
        <p:txBody>
          <a:bodyPr/>
          <a:lstStyle/>
          <a:p>
            <a:pPr algn="ctr"/>
            <a:r>
              <a:rPr lang="en-IN" b="1" dirty="0"/>
              <a:t>Dissertation Experiences</a:t>
            </a:r>
          </a:p>
        </p:txBody>
      </p:sp>
      <p:sp>
        <p:nvSpPr>
          <p:cNvPr id="3" name="Text Placeholder 2">
            <a:extLst>
              <a:ext uri="{FF2B5EF4-FFF2-40B4-BE49-F238E27FC236}">
                <a16:creationId xmlns:a16="http://schemas.microsoft.com/office/drawing/2014/main" xmlns="" id="{1A343B33-0785-BB70-4B48-ACB56F0A2115}"/>
              </a:ext>
            </a:extLst>
          </p:cNvPr>
          <p:cNvSpPr>
            <a:spLocks noGrp="1"/>
          </p:cNvSpPr>
          <p:nvPr>
            <p:ph type="body" idx="1"/>
          </p:nvPr>
        </p:nvSpPr>
        <p:spPr/>
        <p:txBody>
          <a:bodyPr/>
          <a:lstStyle/>
          <a:p>
            <a:pPr algn="ctr"/>
            <a:r>
              <a:rPr lang="en-IN" dirty="0"/>
              <a:t>What did you learn (skill/ topic)?</a:t>
            </a:r>
          </a:p>
        </p:txBody>
      </p:sp>
      <p:sp>
        <p:nvSpPr>
          <p:cNvPr id="4" name="Content Placeholder 3">
            <a:extLst>
              <a:ext uri="{FF2B5EF4-FFF2-40B4-BE49-F238E27FC236}">
                <a16:creationId xmlns:a16="http://schemas.microsoft.com/office/drawing/2014/main" xmlns="" id="{45FC99C5-3553-395D-3229-C978899DC068}"/>
              </a:ext>
            </a:extLst>
          </p:cNvPr>
          <p:cNvSpPr>
            <a:spLocks noGrp="1"/>
          </p:cNvSpPr>
          <p:nvPr>
            <p:ph sz="half" idx="2"/>
          </p:nvPr>
        </p:nvSpPr>
        <p:spPr/>
        <p:txBody>
          <a:bodyPr/>
          <a:lstStyle/>
          <a:p>
            <a:r>
              <a:rPr lang="en-US" dirty="0" smtClean="0"/>
              <a:t>I LEARNED MORE THINGS STOCK MAGEMET , MANGEMENT SKILLS ,DAY TO DAY OPERATION .</a:t>
            </a:r>
            <a:endParaRPr lang="en-IN" dirty="0"/>
          </a:p>
        </p:txBody>
      </p:sp>
      <p:sp>
        <p:nvSpPr>
          <p:cNvPr id="5" name="Text Placeholder 4">
            <a:extLst>
              <a:ext uri="{FF2B5EF4-FFF2-40B4-BE49-F238E27FC236}">
                <a16:creationId xmlns:a16="http://schemas.microsoft.com/office/drawing/2014/main" xmlns="" id="{58C1A877-582B-AFBD-F61A-6CF91B9C8E8D}"/>
              </a:ext>
            </a:extLst>
          </p:cNvPr>
          <p:cNvSpPr>
            <a:spLocks noGrp="1"/>
          </p:cNvSpPr>
          <p:nvPr>
            <p:ph type="body" sz="quarter" idx="3"/>
          </p:nvPr>
        </p:nvSpPr>
        <p:spPr/>
        <p:txBody>
          <a:bodyPr/>
          <a:lstStyle/>
          <a:p>
            <a:pPr algn="ctr"/>
            <a:r>
              <a:rPr lang="en-IN" dirty="0"/>
              <a:t>Overall self comments on Dissertation</a:t>
            </a:r>
          </a:p>
        </p:txBody>
      </p:sp>
      <p:sp>
        <p:nvSpPr>
          <p:cNvPr id="6" name="Content Placeholder 5">
            <a:extLst>
              <a:ext uri="{FF2B5EF4-FFF2-40B4-BE49-F238E27FC236}">
                <a16:creationId xmlns:a16="http://schemas.microsoft.com/office/drawing/2014/main" xmlns="" id="{F5C77B51-5E77-C0CF-A1AC-D310D2F1CF19}"/>
              </a:ext>
            </a:extLst>
          </p:cNvPr>
          <p:cNvSpPr>
            <a:spLocks noGrp="1"/>
          </p:cNvSpPr>
          <p:nvPr>
            <p:ph sz="quarter" idx="4"/>
          </p:nvPr>
        </p:nvSpPr>
        <p:spPr/>
        <p:txBody>
          <a:bodyPr/>
          <a:lstStyle/>
          <a:p>
            <a:r>
              <a:rPr lang="en-US" dirty="0" smtClean="0"/>
              <a:t>I AM HAPPY TO DO THAT JOB .IT IS LEARINING PROCESSS</a:t>
            </a:r>
            <a:endParaRPr lang="en-IN" dirty="0"/>
          </a:p>
        </p:txBody>
      </p:sp>
      <p:sp>
        <p:nvSpPr>
          <p:cNvPr id="7" name="Slide Number Placeholder 6">
            <a:extLst>
              <a:ext uri="{FF2B5EF4-FFF2-40B4-BE49-F238E27FC236}">
                <a16:creationId xmlns:a16="http://schemas.microsoft.com/office/drawing/2014/main" xmlns="" id="{24929AB7-CA6F-0C11-C641-1E492E7E533C}"/>
              </a:ext>
            </a:extLst>
          </p:cNvPr>
          <p:cNvSpPr>
            <a:spLocks noGrp="1"/>
          </p:cNvSpPr>
          <p:nvPr>
            <p:ph type="sldNum" sz="quarter" idx="12"/>
          </p:nvPr>
        </p:nvSpPr>
        <p:spPr/>
        <p:txBody>
          <a:bodyPr/>
          <a:lstStyle/>
          <a:p>
            <a:fld id="{26AD20E6-394B-4DF0-96A5-9647FF39C943}" type="slidenum">
              <a:rPr lang="en-IN" smtClean="0"/>
              <a:pPr/>
              <a:t>18</a:t>
            </a:fld>
            <a:endParaRPr lang="en-IN"/>
          </a:p>
        </p:txBody>
      </p:sp>
      <p:sp>
        <p:nvSpPr>
          <p:cNvPr id="8" name="Footer Placeholder 7">
            <a:extLst>
              <a:ext uri="{FF2B5EF4-FFF2-40B4-BE49-F238E27FC236}">
                <a16:creationId xmlns:a16="http://schemas.microsoft.com/office/drawing/2014/main" xmlns="" id="{E345CE84-575B-CABF-71BF-1327C578392E}"/>
              </a:ext>
            </a:extLst>
          </p:cNvPr>
          <p:cNvSpPr>
            <a:spLocks noGrp="1"/>
          </p:cNvSpPr>
          <p:nvPr>
            <p:ph type="ftr" sz="quarter" idx="11"/>
          </p:nvPr>
        </p:nvSpPr>
        <p:spPr/>
        <p:txBody>
          <a:bodyPr/>
          <a:lstStyle/>
          <a:p>
            <a:r>
              <a:rPr lang="en-US"/>
              <a:t>You are not allowed to add slides to this presentation</a:t>
            </a:r>
            <a:endParaRPr lang="en-IN"/>
          </a:p>
        </p:txBody>
      </p:sp>
      <p:pic>
        <p:nvPicPr>
          <p:cNvPr id="9" name="Picture 8">
            <a:extLst>
              <a:ext uri="{FF2B5EF4-FFF2-40B4-BE49-F238E27FC236}">
                <a16:creationId xmlns:a16="http://schemas.microsoft.com/office/drawing/2014/main" xmlns="" id="{E103A6DE-6241-B758-5FA2-2B271CB3CC53}"/>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xmlns="" val="478297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01393A-C23C-A11B-B552-8F3AB06E5AFD}"/>
              </a:ext>
            </a:extLst>
          </p:cNvPr>
          <p:cNvSpPr>
            <a:spLocks noGrp="1"/>
          </p:cNvSpPr>
          <p:nvPr>
            <p:ph type="title"/>
          </p:nvPr>
        </p:nvSpPr>
        <p:spPr/>
        <p:txBody>
          <a:bodyPr/>
          <a:lstStyle/>
          <a:p>
            <a:pPr algn="ctr"/>
            <a:r>
              <a:rPr lang="en-IN" b="1" dirty="0"/>
              <a:t>Pictorial Journey (1/2)</a:t>
            </a:r>
          </a:p>
        </p:txBody>
      </p:sp>
      <p:sp>
        <p:nvSpPr>
          <p:cNvPr id="3" name="Content Placeholder 2">
            <a:extLst>
              <a:ext uri="{FF2B5EF4-FFF2-40B4-BE49-F238E27FC236}">
                <a16:creationId xmlns:a16="http://schemas.microsoft.com/office/drawing/2014/main" xmlns="" id="{6477814C-6B56-911D-71A3-5D4712507305}"/>
              </a:ext>
            </a:extLst>
          </p:cNvPr>
          <p:cNvSpPr>
            <a:spLocks noGrp="1"/>
          </p:cNvSpPr>
          <p:nvPr>
            <p:ph idx="1"/>
          </p:nvPr>
        </p:nvSpPr>
        <p:spPr/>
        <p:txBody>
          <a:bodyPr/>
          <a:lstStyle/>
          <a:p>
            <a:r>
              <a:rPr lang="en-IN" dirty="0"/>
              <a:t>Put 2 of your best photographs here</a:t>
            </a:r>
          </a:p>
        </p:txBody>
      </p:sp>
      <p:sp>
        <p:nvSpPr>
          <p:cNvPr id="4" name="Slide Number Placeholder 3">
            <a:extLst>
              <a:ext uri="{FF2B5EF4-FFF2-40B4-BE49-F238E27FC236}">
                <a16:creationId xmlns:a16="http://schemas.microsoft.com/office/drawing/2014/main" xmlns="" id="{AB27019A-DBE3-DD9F-379F-7EBC515DB707}"/>
              </a:ext>
            </a:extLst>
          </p:cNvPr>
          <p:cNvSpPr>
            <a:spLocks noGrp="1"/>
          </p:cNvSpPr>
          <p:nvPr>
            <p:ph type="sldNum" sz="quarter" idx="12"/>
          </p:nvPr>
        </p:nvSpPr>
        <p:spPr/>
        <p:txBody>
          <a:bodyPr/>
          <a:lstStyle/>
          <a:p>
            <a:fld id="{26AD20E6-394B-4DF0-96A5-9647FF39C943}" type="slidenum">
              <a:rPr lang="en-IN" smtClean="0"/>
              <a:pPr/>
              <a:t>19</a:t>
            </a:fld>
            <a:endParaRPr lang="en-IN"/>
          </a:p>
        </p:txBody>
      </p:sp>
      <p:sp>
        <p:nvSpPr>
          <p:cNvPr id="5" name="Footer Placeholder 4">
            <a:extLst>
              <a:ext uri="{FF2B5EF4-FFF2-40B4-BE49-F238E27FC236}">
                <a16:creationId xmlns:a16="http://schemas.microsoft.com/office/drawing/2014/main" xmlns="" id="{9B187AAF-6A0B-1393-C469-6E06803B7421}"/>
              </a:ext>
            </a:extLst>
          </p:cNvPr>
          <p:cNvSpPr>
            <a:spLocks noGrp="1"/>
          </p:cNvSpPr>
          <p:nvPr>
            <p:ph type="ftr" sz="quarter" idx="11"/>
          </p:nvPr>
        </p:nvSpPr>
        <p:spPr/>
        <p:txBody>
          <a:bodyPr/>
          <a:lstStyle/>
          <a:p>
            <a:r>
              <a:rPr lang="en-US"/>
              <a:t>You are not allowed to add slides to this presentation</a:t>
            </a:r>
            <a:endParaRPr lang="en-IN"/>
          </a:p>
        </p:txBody>
      </p:sp>
    </p:spTree>
    <p:extLst>
      <p:ext uri="{BB962C8B-B14F-4D97-AF65-F5344CB8AC3E}">
        <p14:creationId xmlns:p14="http://schemas.microsoft.com/office/powerpoint/2010/main" xmlns="" val="2333934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A7B543-DD16-00A8-C1EC-FE337C972327}"/>
              </a:ext>
            </a:extLst>
          </p:cNvPr>
          <p:cNvSpPr>
            <a:spLocks noGrp="1"/>
          </p:cNvSpPr>
          <p:nvPr>
            <p:ph type="title"/>
          </p:nvPr>
        </p:nvSpPr>
        <p:spPr/>
        <p:txBody>
          <a:bodyPr/>
          <a:lstStyle/>
          <a:p>
            <a:pPr algn="ctr"/>
            <a:r>
              <a:rPr lang="en-IN" b="1" dirty="0"/>
              <a:t>Screenshot of Approval</a:t>
            </a:r>
          </a:p>
        </p:txBody>
      </p:sp>
      <p:pic>
        <p:nvPicPr>
          <p:cNvPr id="7" name="Content Placeholder 6" descr="WhatsApp Image 2022-06-21 at 9.17.23 AM.jpeg"/>
          <p:cNvPicPr>
            <a:picLocks noGrp="1" noChangeAspect="1"/>
          </p:cNvPicPr>
          <p:nvPr>
            <p:ph idx="1"/>
          </p:nvPr>
        </p:nvPicPr>
        <p:blipFill>
          <a:blip r:embed="rId2"/>
          <a:stretch>
            <a:fillRect/>
          </a:stretch>
        </p:blipFill>
        <p:spPr>
          <a:xfrm>
            <a:off x="2757268" y="1681905"/>
            <a:ext cx="6766559" cy="4859572"/>
          </a:xfrm>
        </p:spPr>
      </p:pic>
      <p:sp>
        <p:nvSpPr>
          <p:cNvPr id="4" name="Footer Placeholder 3">
            <a:extLst>
              <a:ext uri="{FF2B5EF4-FFF2-40B4-BE49-F238E27FC236}">
                <a16:creationId xmlns:a16="http://schemas.microsoft.com/office/drawing/2014/main" xmlns="" id="{0A4C53A3-3523-7375-B7CF-8CD9449B1926}"/>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xmlns="" id="{56EDD3CD-7AAF-DDBA-4AB5-4451EC072935}"/>
              </a:ext>
            </a:extLst>
          </p:cNvPr>
          <p:cNvSpPr>
            <a:spLocks noGrp="1"/>
          </p:cNvSpPr>
          <p:nvPr>
            <p:ph type="sldNum" sz="quarter" idx="12"/>
          </p:nvPr>
        </p:nvSpPr>
        <p:spPr/>
        <p:txBody>
          <a:bodyPr/>
          <a:lstStyle/>
          <a:p>
            <a:fld id="{26AD20E6-394B-4DF0-96A5-9647FF39C943}" type="slidenum">
              <a:rPr lang="en-IN" smtClean="0"/>
              <a:pPr/>
              <a:t>2</a:t>
            </a:fld>
            <a:endParaRPr lang="en-IN"/>
          </a:p>
        </p:txBody>
      </p:sp>
      <p:pic>
        <p:nvPicPr>
          <p:cNvPr id="6" name="Picture 5">
            <a:extLst>
              <a:ext uri="{FF2B5EF4-FFF2-40B4-BE49-F238E27FC236}">
                <a16:creationId xmlns:a16="http://schemas.microsoft.com/office/drawing/2014/main" xmlns="" id="{6A5D235C-68B3-B360-0BE2-EE01D32938FF}"/>
              </a:ext>
            </a:extLst>
          </p:cNvPr>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xmlns="" val="106189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01393A-C23C-A11B-B552-8F3AB06E5AFD}"/>
              </a:ext>
            </a:extLst>
          </p:cNvPr>
          <p:cNvSpPr>
            <a:spLocks noGrp="1"/>
          </p:cNvSpPr>
          <p:nvPr>
            <p:ph type="title"/>
          </p:nvPr>
        </p:nvSpPr>
        <p:spPr>
          <a:xfrm>
            <a:off x="1856934" y="365125"/>
            <a:ext cx="9496865" cy="549275"/>
          </a:xfrm>
        </p:spPr>
        <p:txBody>
          <a:bodyPr>
            <a:normAutofit fontScale="90000"/>
          </a:bodyPr>
          <a:lstStyle/>
          <a:p>
            <a:pPr algn="ctr"/>
            <a:r>
              <a:rPr lang="en-IN" b="1" dirty="0"/>
              <a:t>Pictorial Journey (2/2)</a:t>
            </a:r>
          </a:p>
        </p:txBody>
      </p:sp>
      <p:pic>
        <p:nvPicPr>
          <p:cNvPr id="6" name="Content Placeholder 5" descr="WhatsApp Image 2022-06-20 at 10.17.59 PM (1).jpeg"/>
          <p:cNvPicPr>
            <a:picLocks noGrp="1" noChangeAspect="1"/>
          </p:cNvPicPr>
          <p:nvPr>
            <p:ph idx="1"/>
          </p:nvPr>
        </p:nvPicPr>
        <p:blipFill>
          <a:blip r:embed="rId2"/>
          <a:stretch>
            <a:fillRect/>
          </a:stretch>
        </p:blipFill>
        <p:spPr>
          <a:xfrm>
            <a:off x="1702191" y="1125414"/>
            <a:ext cx="6324694" cy="5732586"/>
          </a:xfrm>
        </p:spPr>
      </p:pic>
      <p:sp>
        <p:nvSpPr>
          <p:cNvPr id="4" name="Slide Number Placeholder 3">
            <a:extLst>
              <a:ext uri="{FF2B5EF4-FFF2-40B4-BE49-F238E27FC236}">
                <a16:creationId xmlns:a16="http://schemas.microsoft.com/office/drawing/2014/main" xmlns="" id="{F7512292-B42A-7AC1-7086-3818B43D08E8}"/>
              </a:ext>
            </a:extLst>
          </p:cNvPr>
          <p:cNvSpPr>
            <a:spLocks noGrp="1"/>
          </p:cNvSpPr>
          <p:nvPr>
            <p:ph type="sldNum" sz="quarter" idx="12"/>
          </p:nvPr>
        </p:nvSpPr>
        <p:spPr/>
        <p:txBody>
          <a:bodyPr/>
          <a:lstStyle/>
          <a:p>
            <a:fld id="{26AD20E6-394B-4DF0-96A5-9647FF39C943}" type="slidenum">
              <a:rPr lang="en-IN" smtClean="0"/>
              <a:pPr/>
              <a:t>20</a:t>
            </a:fld>
            <a:endParaRPr lang="en-IN"/>
          </a:p>
        </p:txBody>
      </p:sp>
      <p:sp>
        <p:nvSpPr>
          <p:cNvPr id="5" name="Footer Placeholder 4">
            <a:extLst>
              <a:ext uri="{FF2B5EF4-FFF2-40B4-BE49-F238E27FC236}">
                <a16:creationId xmlns:a16="http://schemas.microsoft.com/office/drawing/2014/main" xmlns="" id="{68ABA5A0-C039-E6BF-8014-4934B4E407B2}"/>
              </a:ext>
            </a:extLst>
          </p:cNvPr>
          <p:cNvSpPr>
            <a:spLocks noGrp="1"/>
          </p:cNvSpPr>
          <p:nvPr>
            <p:ph type="ftr" sz="quarter" idx="11"/>
          </p:nvPr>
        </p:nvSpPr>
        <p:spPr/>
        <p:txBody>
          <a:bodyPr/>
          <a:lstStyle/>
          <a:p>
            <a:r>
              <a:rPr lang="en-US"/>
              <a:t>You are not allowed to add slides to this presentation</a:t>
            </a:r>
            <a:endParaRPr lang="en-IN"/>
          </a:p>
        </p:txBody>
      </p:sp>
    </p:spTree>
    <p:extLst>
      <p:ext uri="{BB962C8B-B14F-4D97-AF65-F5344CB8AC3E}">
        <p14:creationId xmlns:p14="http://schemas.microsoft.com/office/powerpoint/2010/main" xmlns="" val="4112284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872094-D36A-007C-818C-6DC4FC39F74F}"/>
              </a:ext>
            </a:extLst>
          </p:cNvPr>
          <p:cNvSpPr>
            <a:spLocks noGrp="1"/>
          </p:cNvSpPr>
          <p:nvPr>
            <p:ph type="title"/>
          </p:nvPr>
        </p:nvSpPr>
        <p:spPr/>
        <p:txBody>
          <a:bodyPr/>
          <a:lstStyle/>
          <a:p>
            <a:pPr algn="ctr"/>
            <a:r>
              <a:rPr lang="en-IN" b="1" dirty="0"/>
              <a:t>Introduction (1/2)</a:t>
            </a:r>
          </a:p>
        </p:txBody>
      </p:sp>
      <p:sp>
        <p:nvSpPr>
          <p:cNvPr id="3" name="Content Placeholder 2">
            <a:extLst>
              <a:ext uri="{FF2B5EF4-FFF2-40B4-BE49-F238E27FC236}">
                <a16:creationId xmlns:a16="http://schemas.microsoft.com/office/drawing/2014/main" xmlns="" id="{2DB44169-B653-8FCC-211C-27ABE8FE014A}"/>
              </a:ext>
            </a:extLst>
          </p:cNvPr>
          <p:cNvSpPr>
            <a:spLocks noGrp="1"/>
          </p:cNvSpPr>
          <p:nvPr>
            <p:ph idx="1"/>
          </p:nvPr>
        </p:nvSpPr>
        <p:spPr/>
        <p:txBody>
          <a:bodyPr/>
          <a:lstStyle/>
          <a:p>
            <a:pPr algn="just"/>
            <a:r>
              <a:rPr lang="en-IN" sz="3600" dirty="0" smtClean="0"/>
              <a:t>Deep </a:t>
            </a:r>
            <a:r>
              <a:rPr lang="en-IN" sz="3600" dirty="0" err="1" smtClean="0"/>
              <a:t>Chand</a:t>
            </a:r>
            <a:r>
              <a:rPr lang="en-IN" sz="3600" dirty="0" smtClean="0"/>
              <a:t> Dialysis Centre and Kidney Clinic is a healthcare facility specializing in providing quality dialysis care to patients suffering from end stage renal disease (ESRD). Deep </a:t>
            </a:r>
            <a:r>
              <a:rPr lang="en-IN" sz="3600" dirty="0" err="1" smtClean="0"/>
              <a:t>Chand</a:t>
            </a:r>
            <a:r>
              <a:rPr lang="en-IN" sz="3600" dirty="0" smtClean="0"/>
              <a:t> Dialysis Centre was started in 2009 with its first Stand Alone Dialysis Centre, one of the first ones for India, in West Delhi. Since then, the company has grown to a network of 150 dialysis centres</a:t>
            </a:r>
            <a:r>
              <a:rPr lang="en-IN" dirty="0" smtClean="0"/>
              <a:t>.</a:t>
            </a:r>
            <a:endParaRPr lang="en-IN" dirty="0"/>
          </a:p>
        </p:txBody>
      </p:sp>
      <p:sp>
        <p:nvSpPr>
          <p:cNvPr id="4" name="Slide Number Placeholder 3">
            <a:extLst>
              <a:ext uri="{FF2B5EF4-FFF2-40B4-BE49-F238E27FC236}">
                <a16:creationId xmlns:a16="http://schemas.microsoft.com/office/drawing/2014/main" xmlns="" id="{98B9F59A-EE54-15E1-6F90-F1AB79C0DCE7}"/>
              </a:ext>
            </a:extLst>
          </p:cNvPr>
          <p:cNvSpPr>
            <a:spLocks noGrp="1"/>
          </p:cNvSpPr>
          <p:nvPr>
            <p:ph type="sldNum" sz="quarter" idx="12"/>
          </p:nvPr>
        </p:nvSpPr>
        <p:spPr/>
        <p:txBody>
          <a:bodyPr/>
          <a:lstStyle/>
          <a:p>
            <a:fld id="{26AD20E6-394B-4DF0-96A5-9647FF39C943}" type="slidenum">
              <a:rPr lang="en-IN" smtClean="0"/>
              <a:pPr/>
              <a:t>3</a:t>
            </a:fld>
            <a:endParaRPr lang="en-IN"/>
          </a:p>
        </p:txBody>
      </p:sp>
      <p:sp>
        <p:nvSpPr>
          <p:cNvPr id="5" name="Footer Placeholder 4">
            <a:extLst>
              <a:ext uri="{FF2B5EF4-FFF2-40B4-BE49-F238E27FC236}">
                <a16:creationId xmlns:a16="http://schemas.microsoft.com/office/drawing/2014/main" xmlns="" id="{F264D377-7310-FC9A-E728-3B686E1BEA5E}"/>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xmlns="" id="{623EA6A3-2D9E-C718-EBF4-5B7AFD95B080}"/>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xmlns="" val="2339061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8282" y="365125"/>
            <a:ext cx="8385517" cy="1325563"/>
          </a:xfrm>
        </p:spPr>
        <p:txBody>
          <a:bodyPr/>
          <a:lstStyle/>
          <a:p>
            <a:r>
              <a:rPr lang="en-IN" b="1" i="1" dirty="0" smtClean="0"/>
              <a:t>LITERATURE REVIEW: </a:t>
            </a:r>
            <a:r>
              <a:rPr lang="en-IN" dirty="0" smtClean="0"/>
              <a:t/>
            </a:r>
            <a:br>
              <a:rPr lang="en-IN" dirty="0" smtClean="0"/>
            </a:br>
            <a:endParaRPr lang="en-IN" dirty="0"/>
          </a:p>
        </p:txBody>
      </p:sp>
      <p:sp>
        <p:nvSpPr>
          <p:cNvPr id="3" name="Content Placeholder 2"/>
          <p:cNvSpPr>
            <a:spLocks noGrp="1"/>
          </p:cNvSpPr>
          <p:nvPr>
            <p:ph idx="1"/>
          </p:nvPr>
        </p:nvSpPr>
        <p:spPr/>
        <p:txBody>
          <a:bodyPr>
            <a:normAutofit fontScale="92500"/>
          </a:bodyPr>
          <a:lstStyle/>
          <a:p>
            <a:pPr>
              <a:buNone/>
            </a:pPr>
            <a:endParaRPr lang="en-IN" dirty="0" smtClean="0"/>
          </a:p>
          <a:p>
            <a:pPr algn="just"/>
            <a:r>
              <a:rPr lang="en-IN" dirty="0" err="1" smtClean="0"/>
              <a:t>Magda</a:t>
            </a:r>
            <a:r>
              <a:rPr lang="en-IN" dirty="0" smtClean="0"/>
              <a:t> </a:t>
            </a:r>
            <a:r>
              <a:rPr lang="en-IN" dirty="0" err="1" smtClean="0"/>
              <a:t>Bayoumi</a:t>
            </a:r>
            <a:r>
              <a:rPr lang="en-IN" dirty="0" smtClean="0"/>
              <a:t> et al (2016) have done a cross-sectional study on the patients satisfaction with care at dialysis unit and found half of the patients were unsatisfied with care being provided to them and concluded that the financial factor, communication factors are also very important in overall satisfaction of the patient. </a:t>
            </a:r>
            <a:r>
              <a:rPr lang="en-IN" baseline="30000" dirty="0" smtClean="0"/>
              <a:t>[5]</a:t>
            </a:r>
          </a:p>
          <a:p>
            <a:pPr algn="just"/>
            <a:r>
              <a:rPr lang="en-IN" dirty="0" smtClean="0"/>
              <a:t>Michelle M. Richardson et al. (2015) have done a survey on the satisfaction with care of patients undergoing dialysis procedures and found that the patients with shorter dialysis vintage were more satisfied comparatively patients with longer dialysis vintage and overall their survey demonstrates healthier and more adherent patients on hemodialysis</a:t>
            </a:r>
            <a:r>
              <a:rPr lang="en-IN" baseline="30000" dirty="0" smtClean="0"/>
              <a:t>[7]</a:t>
            </a:r>
            <a:endParaRPr lang="en-IN" dirty="0" smtClean="0"/>
          </a:p>
          <a:p>
            <a:pPr algn="just"/>
            <a:endParaRPr lang="en-IN" dirty="0" smtClean="0"/>
          </a:p>
          <a:p>
            <a:endParaRPr lang="en-IN" dirty="0"/>
          </a:p>
        </p:txBody>
      </p:sp>
      <p:sp>
        <p:nvSpPr>
          <p:cNvPr id="4" name="Footer Placeholder 3"/>
          <p:cNvSpPr>
            <a:spLocks noGrp="1"/>
          </p:cNvSpPr>
          <p:nvPr>
            <p:ph type="ftr" sz="quarter" idx="11"/>
          </p:nvPr>
        </p:nvSpPr>
        <p:spPr/>
        <p:txBody>
          <a:bodyPr/>
          <a:lstStyle/>
          <a:p>
            <a:r>
              <a:rPr lang="en-US" smtClean="0"/>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pPr/>
              <a:t>4</a:t>
            </a:fld>
            <a:endParaRPr lang="en-IN"/>
          </a:p>
        </p:txBody>
      </p:sp>
      <p:pic>
        <p:nvPicPr>
          <p:cNvPr id="6" name="Picture 5">
            <a:extLst>
              <a:ext uri="{FF2B5EF4-FFF2-40B4-BE49-F238E27FC236}">
                <a16:creationId xmlns:a16="http://schemas.microsoft.com/office/drawing/2014/main" xmlns="" id="{6A5D235C-68B3-B360-0BE2-EE01D32938FF}"/>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79828" y="1"/>
            <a:ext cx="2630658" cy="147710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4904D3-A247-E528-2115-156C18874265}"/>
              </a:ext>
            </a:extLst>
          </p:cNvPr>
          <p:cNvSpPr>
            <a:spLocks noGrp="1"/>
          </p:cNvSpPr>
          <p:nvPr>
            <p:ph type="title"/>
          </p:nvPr>
        </p:nvSpPr>
        <p:spPr/>
        <p:txBody>
          <a:bodyPr/>
          <a:lstStyle/>
          <a:p>
            <a:pPr algn="ctr"/>
            <a:r>
              <a:rPr lang="en-IN" b="1" dirty="0"/>
              <a:t>Objectives of Your Study</a:t>
            </a:r>
          </a:p>
        </p:txBody>
      </p:sp>
      <p:sp>
        <p:nvSpPr>
          <p:cNvPr id="3" name="Content Placeholder 2">
            <a:extLst>
              <a:ext uri="{FF2B5EF4-FFF2-40B4-BE49-F238E27FC236}">
                <a16:creationId xmlns:a16="http://schemas.microsoft.com/office/drawing/2014/main" xmlns="" id="{8C6D7DE2-7518-3B77-F975-509EE81FC92A}"/>
              </a:ext>
            </a:extLst>
          </p:cNvPr>
          <p:cNvSpPr>
            <a:spLocks noGrp="1"/>
          </p:cNvSpPr>
          <p:nvPr>
            <p:ph idx="1"/>
          </p:nvPr>
        </p:nvSpPr>
        <p:spPr/>
        <p:txBody>
          <a:bodyPr/>
          <a:lstStyle/>
          <a:p>
            <a:pPr>
              <a:buNone/>
            </a:pPr>
            <a:endParaRPr lang="en-IN" dirty="0" smtClean="0"/>
          </a:p>
          <a:p>
            <a:pPr lvl="0"/>
            <a:r>
              <a:rPr lang="en-IN" dirty="0" smtClean="0"/>
              <a:t>To analyse the satisfaction of patients undergoing Dialysis</a:t>
            </a:r>
          </a:p>
          <a:p>
            <a:pPr lvl="0">
              <a:buNone/>
            </a:pPr>
            <a:endParaRPr lang="en-IN" dirty="0" smtClean="0"/>
          </a:p>
          <a:p>
            <a:pPr lvl="0"/>
            <a:r>
              <a:rPr lang="en-IN" dirty="0" smtClean="0"/>
              <a:t>To suggest suitable measures to increase the quality of dialysis procedure </a:t>
            </a:r>
          </a:p>
          <a:p>
            <a:endParaRPr lang="en-IN" dirty="0"/>
          </a:p>
        </p:txBody>
      </p:sp>
      <p:sp>
        <p:nvSpPr>
          <p:cNvPr id="4" name="Slide Number Placeholder 3">
            <a:extLst>
              <a:ext uri="{FF2B5EF4-FFF2-40B4-BE49-F238E27FC236}">
                <a16:creationId xmlns:a16="http://schemas.microsoft.com/office/drawing/2014/main" xmlns="" id="{196429B0-60CE-36A6-DD5A-4112E4534701}"/>
              </a:ext>
            </a:extLst>
          </p:cNvPr>
          <p:cNvSpPr>
            <a:spLocks noGrp="1"/>
          </p:cNvSpPr>
          <p:nvPr>
            <p:ph type="sldNum" sz="quarter" idx="12"/>
          </p:nvPr>
        </p:nvSpPr>
        <p:spPr/>
        <p:txBody>
          <a:bodyPr/>
          <a:lstStyle/>
          <a:p>
            <a:fld id="{26AD20E6-394B-4DF0-96A5-9647FF39C943}" type="slidenum">
              <a:rPr lang="en-IN" smtClean="0"/>
              <a:pPr/>
              <a:t>5</a:t>
            </a:fld>
            <a:endParaRPr lang="en-IN"/>
          </a:p>
        </p:txBody>
      </p:sp>
      <p:sp>
        <p:nvSpPr>
          <p:cNvPr id="5" name="Footer Placeholder 4">
            <a:extLst>
              <a:ext uri="{FF2B5EF4-FFF2-40B4-BE49-F238E27FC236}">
                <a16:creationId xmlns:a16="http://schemas.microsoft.com/office/drawing/2014/main" xmlns="" id="{8844328F-626B-70E2-D0C5-F16A1E592868}"/>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xmlns="" id="{59DE848F-23EA-DD10-7CA9-E5A35CA4CEC0}"/>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xmlns="" val="354468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96DAF6-311E-0255-B1ED-7410C0285961}"/>
              </a:ext>
            </a:extLst>
          </p:cNvPr>
          <p:cNvSpPr>
            <a:spLocks noGrp="1"/>
          </p:cNvSpPr>
          <p:nvPr>
            <p:ph type="title"/>
          </p:nvPr>
        </p:nvSpPr>
        <p:spPr/>
        <p:txBody>
          <a:bodyPr/>
          <a:lstStyle/>
          <a:p>
            <a:pPr algn="ctr"/>
            <a:r>
              <a:rPr lang="en-IN" b="1" dirty="0"/>
              <a:t>Methodology (1/2)</a:t>
            </a:r>
          </a:p>
        </p:txBody>
      </p:sp>
      <p:sp>
        <p:nvSpPr>
          <p:cNvPr id="3" name="Content Placeholder 2">
            <a:extLst>
              <a:ext uri="{FF2B5EF4-FFF2-40B4-BE49-F238E27FC236}">
                <a16:creationId xmlns:a16="http://schemas.microsoft.com/office/drawing/2014/main" xmlns="" id="{70665C76-273B-9A86-DBC1-54F437B85A44}"/>
              </a:ext>
            </a:extLst>
          </p:cNvPr>
          <p:cNvSpPr>
            <a:spLocks noGrp="1"/>
          </p:cNvSpPr>
          <p:nvPr>
            <p:ph idx="1"/>
          </p:nvPr>
        </p:nvSpPr>
        <p:spPr/>
        <p:txBody>
          <a:bodyPr>
            <a:normAutofit/>
          </a:bodyPr>
          <a:lstStyle/>
          <a:p>
            <a:pPr>
              <a:buNone/>
            </a:pPr>
            <a:endParaRPr lang="en-IN" dirty="0" smtClean="0"/>
          </a:p>
          <a:p>
            <a:r>
              <a:rPr lang="en-IN" b="1" i="1" dirty="0" smtClean="0"/>
              <a:t>STUDY DESIGN: </a:t>
            </a:r>
            <a:r>
              <a:rPr lang="en-IN" dirty="0" smtClean="0"/>
              <a:t>Cross-sectional study</a:t>
            </a:r>
          </a:p>
          <a:p>
            <a:r>
              <a:rPr lang="en-IN" b="1" i="1" dirty="0" smtClean="0"/>
              <a:t>STUDY DURATION: </a:t>
            </a:r>
            <a:r>
              <a:rPr lang="en-IN" dirty="0" smtClean="0"/>
              <a:t>3 months</a:t>
            </a:r>
          </a:p>
          <a:p>
            <a:r>
              <a:rPr lang="en-IN" b="1" i="1" dirty="0" smtClean="0"/>
              <a:t>STUDY POPULATION: </a:t>
            </a:r>
            <a:r>
              <a:rPr lang="en-IN" dirty="0" smtClean="0"/>
              <a:t>Patients who are undergoing dialysis</a:t>
            </a:r>
          </a:p>
          <a:p>
            <a:r>
              <a:rPr lang="en-IN" b="1" i="1" dirty="0" smtClean="0"/>
              <a:t>STUDY TOOL:</a:t>
            </a:r>
            <a:r>
              <a:rPr lang="en-IN" dirty="0" smtClean="0"/>
              <a:t>A digital questionnaire was formed with the help of </a:t>
            </a:r>
            <a:r>
              <a:rPr lang="en-IN" dirty="0" err="1" smtClean="0"/>
              <a:t>google</a:t>
            </a:r>
            <a:r>
              <a:rPr lang="en-IN" dirty="0" smtClean="0"/>
              <a:t> forms and sent to the patients receiving dialysis.</a:t>
            </a:r>
          </a:p>
          <a:p>
            <a:r>
              <a:rPr lang="en-IN" b="1" i="1" dirty="0" smtClean="0"/>
              <a:t>DATA ANALYSIS:</a:t>
            </a:r>
            <a:r>
              <a:rPr lang="en-IN" dirty="0" smtClean="0"/>
              <a:t> Data was collected and then exported to excel and then its analysis was done with the help of excel software.</a:t>
            </a:r>
          </a:p>
        </p:txBody>
      </p:sp>
      <p:sp>
        <p:nvSpPr>
          <p:cNvPr id="4" name="Slide Number Placeholder 3">
            <a:extLst>
              <a:ext uri="{FF2B5EF4-FFF2-40B4-BE49-F238E27FC236}">
                <a16:creationId xmlns:a16="http://schemas.microsoft.com/office/drawing/2014/main" xmlns="" id="{6E049770-9203-2BD7-A999-EDFBD11B0D06}"/>
              </a:ext>
            </a:extLst>
          </p:cNvPr>
          <p:cNvSpPr>
            <a:spLocks noGrp="1"/>
          </p:cNvSpPr>
          <p:nvPr>
            <p:ph type="sldNum" sz="quarter" idx="12"/>
          </p:nvPr>
        </p:nvSpPr>
        <p:spPr/>
        <p:txBody>
          <a:bodyPr/>
          <a:lstStyle/>
          <a:p>
            <a:fld id="{26AD20E6-394B-4DF0-96A5-9647FF39C943}" type="slidenum">
              <a:rPr lang="en-IN" smtClean="0"/>
              <a:pPr/>
              <a:t>6</a:t>
            </a:fld>
            <a:endParaRPr lang="en-IN"/>
          </a:p>
        </p:txBody>
      </p:sp>
      <p:sp>
        <p:nvSpPr>
          <p:cNvPr id="5" name="Footer Placeholder 4">
            <a:extLst>
              <a:ext uri="{FF2B5EF4-FFF2-40B4-BE49-F238E27FC236}">
                <a16:creationId xmlns:a16="http://schemas.microsoft.com/office/drawing/2014/main" xmlns="" id="{13826005-CE28-7D60-D38A-A20359BF8D20}"/>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xmlns="" id="{096665F7-D441-D56F-3223-09638E620763}"/>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xmlns="" val="459109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3E1AFC-9CD1-08C8-0F87-3A71E5733E59}"/>
              </a:ext>
            </a:extLst>
          </p:cNvPr>
          <p:cNvSpPr>
            <a:spLocks noGrp="1"/>
          </p:cNvSpPr>
          <p:nvPr>
            <p:ph type="title"/>
          </p:nvPr>
        </p:nvSpPr>
        <p:spPr/>
        <p:txBody>
          <a:bodyPr/>
          <a:lstStyle/>
          <a:p>
            <a:pPr algn="ctr"/>
            <a:r>
              <a:rPr lang="en-IN" b="1" dirty="0"/>
              <a:t>Results (1/3)</a:t>
            </a:r>
          </a:p>
        </p:txBody>
      </p:sp>
      <p:sp>
        <p:nvSpPr>
          <p:cNvPr id="4" name="Slide Number Placeholder 3">
            <a:extLst>
              <a:ext uri="{FF2B5EF4-FFF2-40B4-BE49-F238E27FC236}">
                <a16:creationId xmlns:a16="http://schemas.microsoft.com/office/drawing/2014/main" xmlns="" id="{6849D843-D489-0698-8F13-E18D7AC34CCE}"/>
              </a:ext>
            </a:extLst>
          </p:cNvPr>
          <p:cNvSpPr>
            <a:spLocks noGrp="1"/>
          </p:cNvSpPr>
          <p:nvPr>
            <p:ph type="sldNum" sz="quarter" idx="12"/>
          </p:nvPr>
        </p:nvSpPr>
        <p:spPr/>
        <p:txBody>
          <a:bodyPr/>
          <a:lstStyle/>
          <a:p>
            <a:fld id="{26AD20E6-394B-4DF0-96A5-9647FF39C943}" type="slidenum">
              <a:rPr lang="en-IN" smtClean="0"/>
              <a:pPr/>
              <a:t>7</a:t>
            </a:fld>
            <a:endParaRPr lang="en-IN"/>
          </a:p>
        </p:txBody>
      </p:sp>
      <p:sp>
        <p:nvSpPr>
          <p:cNvPr id="5" name="Footer Placeholder 4">
            <a:extLst>
              <a:ext uri="{FF2B5EF4-FFF2-40B4-BE49-F238E27FC236}">
                <a16:creationId xmlns:a16="http://schemas.microsoft.com/office/drawing/2014/main" xmlns="" id="{606B1AD0-3937-0010-0111-E6BE0A3744C4}"/>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xmlns="" id="{CC7E35C9-8D50-F7CA-E6F1-C10B29E0AEB2}"/>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3813"/>
            <a:ext cx="2695903" cy="1268959"/>
          </a:xfrm>
          <a:prstGeom prst="rect">
            <a:avLst/>
          </a:prstGeom>
        </p:spPr>
      </p:pic>
      <p:sp>
        <p:nvSpPr>
          <p:cNvPr id="8" name="Content Placeholder 7"/>
          <p:cNvSpPr>
            <a:spLocks noGrp="1"/>
          </p:cNvSpPr>
          <p:nvPr>
            <p:ph idx="1"/>
          </p:nvPr>
        </p:nvSpPr>
        <p:spPr/>
        <p:txBody>
          <a:bodyPr/>
          <a:lstStyle/>
          <a:p>
            <a:r>
              <a:rPr lang="en-IN" dirty="0" smtClean="0"/>
              <a:t>Figure1 is showing about the experience of the patients with front office staff with 94% of the patients have excellent experience and only 6% have poor experience</a:t>
            </a:r>
          </a:p>
          <a:p>
            <a:endParaRPr lang="en-IN" dirty="0"/>
          </a:p>
        </p:txBody>
      </p:sp>
      <p:graphicFrame>
        <p:nvGraphicFramePr>
          <p:cNvPr id="12" name="Chart 11">
            <a:extLst>
              <a:ext uri="{FF2B5EF4-FFF2-40B4-BE49-F238E27FC236}">
                <a16:creationId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6="http://schemas.microsoft.com/office/drawing/2014/main" xmlns:lc="http://schemas.openxmlformats.org/drawingml/2006/lockedCanvas" id="{2A3A98BA-0216-5B1A-3157-B607EC2D7A9D}"/>
              </a:ext>
            </a:extLst>
          </p:cNvPr>
          <p:cNvGraphicFramePr/>
          <p:nvPr/>
        </p:nvGraphicFramePr>
        <p:xfrm>
          <a:off x="5373858" y="3235568"/>
          <a:ext cx="5641145" cy="30667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373306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3E1AFC-9CD1-08C8-0F87-3A71E5733E59}"/>
              </a:ext>
            </a:extLst>
          </p:cNvPr>
          <p:cNvSpPr>
            <a:spLocks noGrp="1"/>
          </p:cNvSpPr>
          <p:nvPr>
            <p:ph type="title"/>
          </p:nvPr>
        </p:nvSpPr>
        <p:spPr/>
        <p:txBody>
          <a:bodyPr/>
          <a:lstStyle/>
          <a:p>
            <a:pPr algn="ctr"/>
            <a:r>
              <a:rPr lang="en-US" b="1" dirty="0" smtClean="0"/>
              <a:t>Result </a:t>
            </a:r>
            <a:endParaRPr lang="en-IN" b="1" dirty="0"/>
          </a:p>
        </p:txBody>
      </p:sp>
      <p:sp>
        <p:nvSpPr>
          <p:cNvPr id="3" name="Content Placeholder 2">
            <a:extLst>
              <a:ext uri="{FF2B5EF4-FFF2-40B4-BE49-F238E27FC236}">
                <a16:creationId xmlns:a16="http://schemas.microsoft.com/office/drawing/2014/main" xmlns="" id="{2DD0E2DC-1F64-6150-E936-2EFC08A56F0F}"/>
              </a:ext>
            </a:extLst>
          </p:cNvPr>
          <p:cNvSpPr>
            <a:spLocks noGrp="1"/>
          </p:cNvSpPr>
          <p:nvPr>
            <p:ph idx="1"/>
          </p:nvPr>
        </p:nvSpPr>
        <p:spPr/>
        <p:txBody>
          <a:bodyPr/>
          <a:lstStyle/>
          <a:p>
            <a:r>
              <a:rPr lang="en-US" dirty="0" smtClean="0"/>
              <a:t>Figure 2 is showing whether the doctor is providing his full time and concern to his patients or not and it is depicting from the table that 95.2% of the doctors are giving their full time and concern and only 5.0% are not giving their time to patients</a:t>
            </a:r>
            <a:endParaRPr lang="en-IN" dirty="0"/>
          </a:p>
        </p:txBody>
      </p:sp>
      <p:sp>
        <p:nvSpPr>
          <p:cNvPr id="4" name="Slide Number Placeholder 3">
            <a:extLst>
              <a:ext uri="{FF2B5EF4-FFF2-40B4-BE49-F238E27FC236}">
                <a16:creationId xmlns:a16="http://schemas.microsoft.com/office/drawing/2014/main" xmlns="" id="{152510F1-C90F-1644-E1E6-E6F7AEB43F1B}"/>
              </a:ext>
            </a:extLst>
          </p:cNvPr>
          <p:cNvSpPr>
            <a:spLocks noGrp="1"/>
          </p:cNvSpPr>
          <p:nvPr>
            <p:ph type="sldNum" sz="quarter" idx="12"/>
          </p:nvPr>
        </p:nvSpPr>
        <p:spPr/>
        <p:txBody>
          <a:bodyPr/>
          <a:lstStyle/>
          <a:p>
            <a:fld id="{26AD20E6-394B-4DF0-96A5-9647FF39C943}" type="slidenum">
              <a:rPr lang="en-IN" smtClean="0"/>
              <a:pPr/>
              <a:t>8</a:t>
            </a:fld>
            <a:endParaRPr lang="en-IN"/>
          </a:p>
        </p:txBody>
      </p:sp>
      <p:sp>
        <p:nvSpPr>
          <p:cNvPr id="5" name="Footer Placeholder 4">
            <a:extLst>
              <a:ext uri="{FF2B5EF4-FFF2-40B4-BE49-F238E27FC236}">
                <a16:creationId xmlns:a16="http://schemas.microsoft.com/office/drawing/2014/main" xmlns="" id="{8EF452A5-4A37-38F4-E86E-331DB996CC6B}"/>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xmlns="" id="{FDE056D7-024E-A9C1-BBD7-5EE6669F64BF}"/>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3813"/>
            <a:ext cx="2695903" cy="1268959"/>
          </a:xfrm>
          <a:prstGeom prst="rect">
            <a:avLst/>
          </a:prstGeom>
        </p:spPr>
      </p:pic>
      <p:graphicFrame>
        <p:nvGraphicFramePr>
          <p:cNvPr id="7" name="Chart 6">
            <a:extLst>
              <a:ext uri="{FF2B5EF4-FFF2-40B4-BE49-F238E27FC236}">
                <a16:creationId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6="http://schemas.microsoft.com/office/drawing/2014/main" xmlns:lc="http://schemas.openxmlformats.org/drawingml/2006/lockedCanvas" id="{2132D1B6-8958-F680-B4BB-001CD111308D}"/>
              </a:ext>
            </a:extLst>
          </p:cNvPr>
          <p:cNvGraphicFramePr/>
          <p:nvPr/>
        </p:nvGraphicFramePr>
        <p:xfrm>
          <a:off x="2419644" y="3742006"/>
          <a:ext cx="5936566" cy="25040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911276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D59676-68AE-B31D-2B17-777B3CE4CB84}"/>
              </a:ext>
            </a:extLst>
          </p:cNvPr>
          <p:cNvSpPr>
            <a:spLocks noGrp="1"/>
          </p:cNvSpPr>
          <p:nvPr>
            <p:ph type="title"/>
          </p:nvPr>
        </p:nvSpPr>
        <p:spPr/>
        <p:txBody>
          <a:bodyPr/>
          <a:lstStyle/>
          <a:p>
            <a:pPr algn="ctr"/>
            <a:r>
              <a:rPr lang="en-IN" b="1" dirty="0" smtClean="0"/>
              <a:t>Result  </a:t>
            </a:r>
            <a:endParaRPr lang="en-IN" b="1" dirty="0"/>
          </a:p>
        </p:txBody>
      </p:sp>
      <p:sp>
        <p:nvSpPr>
          <p:cNvPr id="3" name="Content Placeholder 2">
            <a:extLst>
              <a:ext uri="{FF2B5EF4-FFF2-40B4-BE49-F238E27FC236}">
                <a16:creationId xmlns:a16="http://schemas.microsoft.com/office/drawing/2014/main" xmlns="" id="{069AE405-828D-19A8-A3BF-17A9B1F9E370}"/>
              </a:ext>
            </a:extLst>
          </p:cNvPr>
          <p:cNvSpPr>
            <a:spLocks noGrp="1"/>
          </p:cNvSpPr>
          <p:nvPr>
            <p:ph idx="1"/>
          </p:nvPr>
        </p:nvSpPr>
        <p:spPr/>
        <p:txBody>
          <a:bodyPr/>
          <a:lstStyle/>
          <a:p>
            <a:r>
              <a:rPr lang="en-US" dirty="0" smtClean="0"/>
              <a:t>Figure 4 is showing whether the doctor is providing his full time and concern to his patients or not and it is depicting from the table that 95.2% of the doctors are giving their full time and concern and only 5% are not giving their time to patients</a:t>
            </a:r>
          </a:p>
          <a:p>
            <a:endParaRPr lang="en-IN" dirty="0"/>
          </a:p>
        </p:txBody>
      </p:sp>
      <p:sp>
        <p:nvSpPr>
          <p:cNvPr id="4" name="Slide Number Placeholder 3">
            <a:extLst>
              <a:ext uri="{FF2B5EF4-FFF2-40B4-BE49-F238E27FC236}">
                <a16:creationId xmlns:a16="http://schemas.microsoft.com/office/drawing/2014/main" xmlns="" id="{D1486BD3-7B28-3873-3378-A9DBB9E3B3DD}"/>
              </a:ext>
            </a:extLst>
          </p:cNvPr>
          <p:cNvSpPr>
            <a:spLocks noGrp="1"/>
          </p:cNvSpPr>
          <p:nvPr>
            <p:ph type="sldNum" sz="quarter" idx="12"/>
          </p:nvPr>
        </p:nvSpPr>
        <p:spPr/>
        <p:txBody>
          <a:bodyPr/>
          <a:lstStyle/>
          <a:p>
            <a:fld id="{26AD20E6-394B-4DF0-96A5-9647FF39C943}" type="slidenum">
              <a:rPr lang="en-IN" smtClean="0"/>
              <a:pPr/>
              <a:t>9</a:t>
            </a:fld>
            <a:endParaRPr lang="en-IN"/>
          </a:p>
        </p:txBody>
      </p:sp>
      <p:sp>
        <p:nvSpPr>
          <p:cNvPr id="5" name="Footer Placeholder 4">
            <a:extLst>
              <a:ext uri="{FF2B5EF4-FFF2-40B4-BE49-F238E27FC236}">
                <a16:creationId xmlns:a16="http://schemas.microsoft.com/office/drawing/2014/main" xmlns="" id="{DD6E8C70-D405-03BF-6CEE-48677636D9A7}"/>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xmlns="" id="{B5261C97-CF15-220B-FFE7-145AE48C1E44}"/>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3813"/>
            <a:ext cx="2695903" cy="1268959"/>
          </a:xfrm>
          <a:prstGeom prst="rect">
            <a:avLst/>
          </a:prstGeom>
        </p:spPr>
      </p:pic>
      <p:graphicFrame>
        <p:nvGraphicFramePr>
          <p:cNvPr id="7" name="Chart 6">
            <a:extLst>
              <a:ext uri="{FF2B5EF4-FFF2-40B4-BE49-F238E27FC236}">
                <a16:creationId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6="http://schemas.microsoft.com/office/drawing/2014/main" xmlns:lc="http://schemas.openxmlformats.org/drawingml/2006/lockedCanvas" id="{5E05F6FA-42BA-2769-6657-C2F1E5477578}"/>
              </a:ext>
            </a:extLst>
          </p:cNvPr>
          <p:cNvGraphicFramePr/>
          <p:nvPr/>
        </p:nvGraphicFramePr>
        <p:xfrm>
          <a:off x="4248443" y="3629465"/>
          <a:ext cx="4839286" cy="258845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6162708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4162</TotalTime>
  <Words>1070</Words>
  <Application>Microsoft Office PowerPoint</Application>
  <PresentationFormat>Custom</PresentationFormat>
  <Paragraphs>101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Patient Satisfaction in Dialysis centre  DCDC Kidney Care</vt:lpstr>
      <vt:lpstr>Screenshot of Approval</vt:lpstr>
      <vt:lpstr>Introduction (1/2)</vt:lpstr>
      <vt:lpstr>LITERATURE REVIEW:  </vt:lpstr>
      <vt:lpstr>Objectives of Your Study</vt:lpstr>
      <vt:lpstr>Methodology (1/2)</vt:lpstr>
      <vt:lpstr>Results (1/3)</vt:lpstr>
      <vt:lpstr>Result </vt:lpstr>
      <vt:lpstr>Result  </vt:lpstr>
      <vt:lpstr>Result  </vt:lpstr>
      <vt:lpstr>Result </vt:lpstr>
      <vt:lpstr>Result </vt:lpstr>
      <vt:lpstr>Discussion </vt:lpstr>
      <vt:lpstr>                      Limitations of the Study</vt:lpstr>
      <vt:lpstr>Conclusion </vt:lpstr>
      <vt:lpstr>Slide 16</vt:lpstr>
      <vt:lpstr>Suggestions to the Organization where the Study was Conducted </vt:lpstr>
      <vt:lpstr>Dissertation Experiences</vt:lpstr>
      <vt:lpstr>Pictorial Journey (1/2)</vt:lpstr>
      <vt:lpstr>Pictorial Journey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lenovo</cp:lastModifiedBy>
  <cp:revision>86</cp:revision>
  <dcterms:created xsi:type="dcterms:W3CDTF">2022-05-20T15:11:38Z</dcterms:created>
  <dcterms:modified xsi:type="dcterms:W3CDTF">2022-07-07T17:13:54Z</dcterms:modified>
</cp:coreProperties>
</file>