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4" r:id="rId3"/>
    <p:sldId id="282" r:id="rId4"/>
    <p:sldId id="289" r:id="rId5"/>
    <p:sldId id="293" r:id="rId6"/>
    <p:sldId id="292" r:id="rId7"/>
    <p:sldId id="300" r:id="rId8"/>
    <p:sldId id="302" r:id="rId9"/>
    <p:sldId id="259" r:id="rId10"/>
    <p:sldId id="261" r:id="rId11"/>
    <p:sldId id="262" r:id="rId12"/>
    <p:sldId id="296" r:id="rId13"/>
    <p:sldId id="297" r:id="rId14"/>
    <p:sldId id="298" r:id="rId15"/>
    <p:sldId id="265" r:id="rId16"/>
    <p:sldId id="266" r:id="rId17"/>
    <p:sldId id="301" r:id="rId18"/>
    <p:sldId id="304" r:id="rId19"/>
    <p:sldId id="267" r:id="rId20"/>
    <p:sldId id="275" r:id="rId21"/>
    <p:sldId id="273" r:id="rId22"/>
    <p:sldId id="269"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bha Tiwari" userId="cadab5d8ee449d62" providerId="LiveId" clId="{ED652646-4893-4BE6-9A66-AF8CEE02DF1A}"/>
    <pc:docChg chg="custSel modSld">
      <pc:chgData name="Prabha Tiwari" userId="cadab5d8ee449d62" providerId="LiveId" clId="{ED652646-4893-4BE6-9A66-AF8CEE02DF1A}" dt="2022-07-29T10:01:44.014" v="48" actId="1037"/>
      <pc:docMkLst>
        <pc:docMk/>
      </pc:docMkLst>
      <pc:sldChg chg="delSp modSp mod">
        <pc:chgData name="Prabha Tiwari" userId="cadab5d8ee449d62" providerId="LiveId" clId="{ED652646-4893-4BE6-9A66-AF8CEE02DF1A}" dt="2022-07-29T10:01:06.534" v="2" actId="478"/>
        <pc:sldMkLst>
          <pc:docMk/>
          <pc:sldMk cId="106189014" sldId="274"/>
        </pc:sldMkLst>
        <pc:spChg chg="del mod">
          <ac:chgData name="Prabha Tiwari" userId="cadab5d8ee449d62" providerId="LiveId" clId="{ED652646-4893-4BE6-9A66-AF8CEE02DF1A}" dt="2022-07-29T10:01:06.534" v="2" actId="478"/>
          <ac:spMkLst>
            <pc:docMk/>
            <pc:sldMk cId="106189014" sldId="274"/>
            <ac:spMk id="4" creationId="{0A4C53A3-3523-7375-B7CF-8CD9449B1926}"/>
          </ac:spMkLst>
        </pc:spChg>
      </pc:sldChg>
      <pc:sldChg chg="delSp modSp mod">
        <pc:chgData name="Prabha Tiwari" userId="cadab5d8ee449d62" providerId="LiveId" clId="{ED652646-4893-4BE6-9A66-AF8CEE02DF1A}" dt="2022-07-29T10:01:44.014" v="48" actId="1037"/>
        <pc:sldMkLst>
          <pc:docMk/>
          <pc:sldMk cId="2197789237" sldId="302"/>
        </pc:sldMkLst>
        <pc:spChg chg="del mod">
          <ac:chgData name="Prabha Tiwari" userId="cadab5d8ee449d62" providerId="LiveId" clId="{ED652646-4893-4BE6-9A66-AF8CEE02DF1A}" dt="2022-07-29T10:01:32.337" v="16" actId="478"/>
          <ac:spMkLst>
            <pc:docMk/>
            <pc:sldMk cId="2197789237" sldId="302"/>
            <ac:spMk id="4" creationId="{A07E69FA-F2C6-7E32-5ED4-27A64F753397}"/>
          </ac:spMkLst>
        </pc:spChg>
        <pc:graphicFrameChg chg="mod modGraphic">
          <ac:chgData name="Prabha Tiwari" userId="cadab5d8ee449d62" providerId="LiveId" clId="{ED652646-4893-4BE6-9A66-AF8CEE02DF1A}" dt="2022-07-29T10:01:44.014" v="48" actId="1037"/>
          <ac:graphicFrameMkLst>
            <pc:docMk/>
            <pc:sldMk cId="2197789237" sldId="302"/>
            <ac:graphicFrameMk id="6" creationId="{E256706B-275A-2DC8-DC28-5CA8FF89D8C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29-07-2022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D144D3F-6B42-406F-9FDE-4956CFC3CB22}" type="slidenum">
              <a:rPr lang="en-IN" smtClean="0"/>
              <a:pPr/>
              <a:t>6</a:t>
            </a:fld>
            <a:endParaRPr lang="en-IN"/>
          </a:p>
        </p:txBody>
      </p:sp>
    </p:spTree>
    <p:extLst>
      <p:ext uri="{BB962C8B-B14F-4D97-AF65-F5344CB8AC3E}">
        <p14:creationId xmlns:p14="http://schemas.microsoft.com/office/powerpoint/2010/main" val="1703100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29-07-2022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29-07-2022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29-07-2022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29-07-2022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29-07-2022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29-07-2022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29-07-2022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29-07-2022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29-07-2022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29-07-2022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29-07-2022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29-07-2022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094095" y="851517"/>
            <a:ext cx="5238466" cy="2991416"/>
          </a:xfrm>
        </p:spPr>
        <p:txBody>
          <a:bodyPr anchor="b">
            <a:normAutofit/>
          </a:bodyPr>
          <a:lstStyle/>
          <a:p>
            <a:pPr algn="l" rtl="0" fontAlgn="base"/>
            <a:r>
              <a:rPr lang="en-US" sz="2400" b="1" i="0" dirty="0">
                <a:effectLst/>
                <a:latin typeface="Times New Roman" panose="02020603050405020304" pitchFamily="18" charset="0"/>
              </a:rPr>
              <a:t>To assess the acceptance level of Hospital Management Information System (HMIS) among </a:t>
            </a:r>
            <a:r>
              <a:rPr lang="en-US" sz="2400" b="1" dirty="0">
                <a:latin typeface="Times New Roman" panose="02020603050405020304" pitchFamily="18" charset="0"/>
              </a:rPr>
              <a:t>the</a:t>
            </a:r>
            <a:r>
              <a:rPr lang="en-US" sz="2400" b="1" i="0" dirty="0">
                <a:effectLst/>
                <a:latin typeface="Times New Roman" panose="02020603050405020304" pitchFamily="18" charset="0"/>
              </a:rPr>
              <a:t> Staff in various Hospitals of Delhi/ NCR region</a:t>
            </a:r>
            <a:r>
              <a:rPr lang="en-US" sz="2400" b="0" i="0" dirty="0">
                <a:effectLst/>
                <a:latin typeface="Times New Roman" panose="02020603050405020304" pitchFamily="18" charset="0"/>
              </a:rPr>
              <a:t> </a:t>
            </a:r>
            <a:br>
              <a:rPr lang="en-US" sz="2400" b="0" i="0" dirty="0">
                <a:effectLst/>
                <a:latin typeface="Segoe UI" panose="020B0502040204020203" pitchFamily="34" charset="0"/>
              </a:rPr>
            </a:br>
            <a:r>
              <a:rPr lang="en-US" sz="2400" b="0" i="0" dirty="0">
                <a:effectLst/>
                <a:latin typeface="Times New Roman" panose="02020603050405020304" pitchFamily="18" charset="0"/>
              </a:rPr>
              <a:t> </a:t>
            </a:r>
            <a:br>
              <a:rPr lang="en-US" sz="2400" b="0" i="0" dirty="0">
                <a:effectLst/>
                <a:latin typeface="Segoe UI" panose="020B0502040204020203" pitchFamily="34" charset="0"/>
              </a:rPr>
            </a:br>
            <a:br>
              <a:rPr lang="en-IN" sz="2400" dirty="0"/>
            </a:br>
            <a:r>
              <a:rPr lang="en-IN" sz="2400" b="1" dirty="0" err="1"/>
              <a:t>KareXpert</a:t>
            </a:r>
            <a:r>
              <a:rPr lang="en-IN" sz="2400" b="1" dirty="0"/>
              <a:t> Technologies </a:t>
            </a: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094096" y="3842932"/>
            <a:ext cx="4167115" cy="2163551"/>
          </a:xfrm>
        </p:spPr>
        <p:txBody>
          <a:bodyPr anchor="t">
            <a:normAutofit/>
          </a:bodyPr>
          <a:lstStyle/>
          <a:p>
            <a:pPr algn="l"/>
            <a:r>
              <a:rPr lang="en-IN" dirty="0" err="1"/>
              <a:t>Dr.</a:t>
            </a:r>
            <a:r>
              <a:rPr lang="en-IN" dirty="0"/>
              <a:t> Prabha Tiwari</a:t>
            </a:r>
          </a:p>
          <a:p>
            <a:pPr algn="l"/>
            <a:r>
              <a:rPr lang="en-IN" dirty="0"/>
              <a:t>Faculty Mentor-</a:t>
            </a:r>
            <a:r>
              <a:rPr lang="en-IN" dirty="0" err="1"/>
              <a:t>Dr.</a:t>
            </a:r>
            <a:r>
              <a:rPr lang="en-IN" dirty="0"/>
              <a:t> Sidharth Mishra</a:t>
            </a:r>
          </a:p>
          <a:p>
            <a:pPr algn="l"/>
            <a:r>
              <a:rPr lang="en-IN" dirty="0"/>
              <a:t>IIHMR Delhi</a:t>
            </a:r>
          </a:p>
        </p:txBody>
      </p:sp>
      <p:sp>
        <p:nvSpPr>
          <p:cNvPr id="5" name="Footer Placeholder 4">
            <a:extLst>
              <a:ext uri="{FF2B5EF4-FFF2-40B4-BE49-F238E27FC236}">
                <a16:creationId xmlns:a16="http://schemas.microsoft.com/office/drawing/2014/main" id="{D624A4A6-17A9-4392-BB4C-06FEF16CF7A3}"/>
              </a:ext>
            </a:extLst>
          </p:cNvPr>
          <p:cNvSpPr>
            <a:spLocks noGrp="1"/>
          </p:cNvSpPr>
          <p:nvPr>
            <p:ph type="ftr" sz="quarter" idx="11"/>
          </p:nvPr>
        </p:nvSpPr>
        <p:spPr>
          <a:xfrm>
            <a:off x="7872984" y="384048"/>
            <a:ext cx="3877056" cy="365125"/>
          </a:xfrm>
        </p:spPr>
        <p:txBody>
          <a:bodyPr>
            <a:normAutofit/>
          </a:bodyPr>
          <a:lstStyle/>
          <a:p>
            <a:pPr algn="r">
              <a:spcAft>
                <a:spcPts val="600"/>
              </a:spcAft>
            </a:pPr>
            <a:r>
              <a:rPr lang="en-US" sz="1100">
                <a:solidFill>
                  <a:schemeClr val="tx1">
                    <a:alpha val="80000"/>
                  </a:schemeClr>
                </a:solidFill>
              </a:rPr>
              <a:t>You are not allowed to add slides to this presentation</a:t>
            </a:r>
            <a:endParaRPr lang="en-IN" sz="1100">
              <a:solidFill>
                <a:schemeClr val="tx1">
                  <a:alpha val="80000"/>
                </a:schemeClr>
              </a:solidFill>
            </a:endParaRPr>
          </a:p>
        </p:txBody>
      </p:sp>
      <p:sp>
        <p:nvSpPr>
          <p:cNvPr id="16" name="Freeform: Shape 15">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7" descr="Logo&#10;&#10;Description automatically generated">
            <a:extLst>
              <a:ext uri="{FF2B5EF4-FFF2-40B4-BE49-F238E27FC236}">
                <a16:creationId xmlns:a16="http://schemas.microsoft.com/office/drawing/2014/main" id="{DD3CE79E-03B5-F525-85DB-8621D7BA6CEA}"/>
              </a:ext>
            </a:extLst>
          </p:cNvPr>
          <p:cNvPicPr>
            <a:picLocks noChangeAspect="1"/>
          </p:cNvPicPr>
          <p:nvPr/>
        </p:nvPicPr>
        <p:blipFill>
          <a:blip r:embed="rId2"/>
          <a:stretch>
            <a:fillRect/>
          </a:stretch>
        </p:blipFill>
        <p:spPr>
          <a:xfrm>
            <a:off x="7531503" y="2129307"/>
            <a:ext cx="3217333" cy="3217333"/>
          </a:xfrm>
          <a:prstGeom prst="rect">
            <a:avLst/>
          </a:prstGeom>
        </p:spPr>
      </p:pic>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chor="ctr">
            <a:normAutofit/>
          </a:bodyPr>
          <a:lstStyle/>
          <a:p>
            <a:pPr algn="ctr">
              <a:spcAft>
                <a:spcPts val="600"/>
              </a:spcAft>
            </a:pPr>
            <a:fld id="{26AD20E6-394B-4DF0-96A5-9647FF39C943}" type="slidenum">
              <a:rPr lang="en-IN">
                <a:solidFill>
                  <a:schemeClr val="bg1"/>
                </a:solidFill>
              </a:rPr>
              <a:pPr algn="ctr">
                <a:spcAft>
                  <a:spcPts val="600"/>
                </a:spcAft>
              </a:pPr>
              <a:t>1</a:t>
            </a:fld>
            <a:endParaRPr lang="en-IN">
              <a:solidFill>
                <a:schemeClr val="bg1"/>
              </a:solidFill>
            </a:endParaRPr>
          </a:p>
        </p:txBody>
      </p:sp>
      <p:pic>
        <p:nvPicPr>
          <p:cNvPr id="9" name="Picture 2" descr="C:\Users\hp\Desktop\ppppp\iihmr-logo-new-old.png">
            <a:extLst>
              <a:ext uri="{FF2B5EF4-FFF2-40B4-BE49-F238E27FC236}">
                <a16:creationId xmlns:a16="http://schemas.microsoft.com/office/drawing/2014/main" id="{B84ED2CB-131E-5019-AD88-EDB6E1B17417}"/>
              </a:ext>
            </a:extLst>
          </p:cNvPr>
          <p:cNvPicPr>
            <a:picLocks noChangeAspect="1" noChangeArrowheads="1"/>
          </p:cNvPicPr>
          <p:nvPr/>
        </p:nvPicPr>
        <p:blipFill>
          <a:blip r:embed="rId3" cstate="print"/>
          <a:srcRect/>
          <a:stretch>
            <a:fillRect/>
          </a:stretch>
        </p:blipFill>
        <p:spPr bwMode="auto">
          <a:xfrm>
            <a:off x="351132" y="308376"/>
            <a:ext cx="1684339" cy="819685"/>
          </a:xfrm>
          <a:prstGeom prst="rect">
            <a:avLst/>
          </a:prstGeom>
          <a:noFill/>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c 28">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838201" y="479493"/>
            <a:ext cx="5257800" cy="1325563"/>
          </a:xfrm>
        </p:spPr>
        <p:txBody>
          <a:bodyPr>
            <a:normAutofit/>
          </a:bodyPr>
          <a:lstStyle/>
          <a:p>
            <a:r>
              <a:rPr lang="en-IN" b="1"/>
              <a:t>Methodology (2/2)</a:t>
            </a:r>
            <a:endParaRPr lang="en-IN"/>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a:xfrm>
            <a:off x="838201" y="1984443"/>
            <a:ext cx="5257800" cy="4192520"/>
          </a:xfrm>
        </p:spPr>
        <p:txBody>
          <a:bodyPr vert="horz" lIns="91440" tIns="45720" rIns="91440" bIns="45720" rtlCol="0" anchor="t">
            <a:normAutofit fontScale="92500" lnSpcReduction="20000"/>
          </a:bodyPr>
          <a:lstStyle/>
          <a:p>
            <a:pPr rtl="0" fontAlgn="base"/>
            <a:r>
              <a:rPr lang="en-US" sz="2200" b="1" i="0" dirty="0">
                <a:effectLst/>
                <a:latin typeface="Times New Roman"/>
                <a:cs typeface="Times New Roman"/>
              </a:rPr>
              <a:t>Questionnaire and Measurement Techniques </a:t>
            </a:r>
            <a:r>
              <a:rPr lang="en-US" sz="2200" b="0" i="0" dirty="0">
                <a:effectLst/>
                <a:latin typeface="Times New Roman"/>
                <a:cs typeface="Times New Roman"/>
              </a:rPr>
              <a:t> </a:t>
            </a:r>
          </a:p>
          <a:p>
            <a:pPr rtl="0" fontAlgn="base"/>
            <a:r>
              <a:rPr lang="en-US" sz="2200" b="0" i="0" dirty="0">
                <a:effectLst/>
                <a:latin typeface="Times New Roman"/>
                <a:cs typeface="Times New Roman"/>
              </a:rPr>
              <a:t>We assessed a total of 16 questions to 200 people aged 15-60 years in a survey through online questionnaire (Google Form). These individuals were working in Hospitals in Delhi-NCR region where HMIS software was used. They were given Google forms to fill the questionnaire.  </a:t>
            </a:r>
          </a:p>
          <a:p>
            <a:pPr>
              <a:buNone/>
            </a:pPr>
            <a:r>
              <a:rPr lang="en-US" sz="2200" dirty="0"/>
              <a:t>    Modules covered in Testing UAT Platform </a:t>
            </a:r>
            <a:endParaRPr lang="en-US" sz="2200" dirty="0">
              <a:cs typeface="Calibri"/>
            </a:endParaRPr>
          </a:p>
          <a:p>
            <a:pPr>
              <a:buFont typeface="Arial"/>
              <a:buChar char="•"/>
            </a:pPr>
            <a:r>
              <a:rPr lang="en-US" sz="2200" dirty="0"/>
              <a:t>Appointment, Registration, OP Billing, IP Billing, EMR, Pharmacy and OT</a:t>
            </a:r>
            <a:endParaRPr lang="en-US" sz="2200" dirty="0">
              <a:cs typeface="Calibri"/>
            </a:endParaRPr>
          </a:p>
          <a:p>
            <a:pPr>
              <a:buFont typeface="Arial"/>
              <a:buChar char="•"/>
            </a:pPr>
            <a:r>
              <a:rPr lang="en-US" sz="2200" dirty="0">
                <a:ea typeface="+mn-lt"/>
                <a:cs typeface="+mn-lt"/>
              </a:rPr>
              <a:t>   </a:t>
            </a:r>
            <a:r>
              <a:rPr lang="en-US" sz="2200" dirty="0">
                <a:cs typeface="Calibri"/>
              </a:rPr>
              <a:t>The 2</a:t>
            </a:r>
            <a:r>
              <a:rPr lang="en-US" sz="2200" baseline="30000" dirty="0">
                <a:cs typeface="Calibri"/>
              </a:rPr>
              <a:t>nd</a:t>
            </a:r>
            <a:r>
              <a:rPr lang="en-US" sz="2200" dirty="0">
                <a:cs typeface="Calibri"/>
              </a:rPr>
              <a:t> study is Observational as to learn day to day teams’ activity and participate in the workflow.</a:t>
            </a:r>
          </a:p>
          <a:p>
            <a:pPr marL="0" indent="0">
              <a:buNone/>
            </a:pPr>
            <a:endParaRPr lang="en-US" sz="2200" b="0" i="0" dirty="0">
              <a:effectLst/>
              <a:latin typeface="Calibri" panose="020F0502020204030204"/>
              <a:cs typeface="Calibri"/>
            </a:endParaRPr>
          </a:p>
          <a:p>
            <a:pPr marL="0" indent="0" rtl="0">
              <a:buNone/>
            </a:pPr>
            <a:endParaRPr lang="en-US" sz="2200" b="0" i="0" dirty="0">
              <a:effectLst/>
              <a:latin typeface="Segoe UI" panose="020B0502040204020203" pitchFamily="34" charset="0"/>
              <a:cs typeface="Segoe UI"/>
            </a:endParaRPr>
          </a:p>
          <a:p>
            <a:pPr fontAlgn="base"/>
            <a:endParaRPr lang="en-US" sz="2200" dirty="0">
              <a:latin typeface="Times New Roman"/>
              <a:cs typeface="Times New Roman"/>
            </a:endParaRPr>
          </a:p>
          <a:p>
            <a:endParaRPr lang="en-US" sz="2200" dirty="0">
              <a:cs typeface="Calibri" panose="020F0502020204030204"/>
            </a:endParaRPr>
          </a:p>
          <a:p>
            <a:endParaRPr lang="en-IN" sz="2200" dirty="0">
              <a:cs typeface="Calibri" panose="020F0502020204030204"/>
            </a:endParaRPr>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smtClean="0"/>
              <a:pPr>
                <a:spcAft>
                  <a:spcPts val="600"/>
                </a:spcAft>
              </a:pPr>
              <a:t>10</a:t>
            </a:fld>
            <a:endParaRPr lang="en-IN"/>
          </a:p>
        </p:txBody>
      </p:sp>
      <p:graphicFrame>
        <p:nvGraphicFramePr>
          <p:cNvPr id="7" name="Table 7">
            <a:extLst>
              <a:ext uri="{FF2B5EF4-FFF2-40B4-BE49-F238E27FC236}">
                <a16:creationId xmlns:a16="http://schemas.microsoft.com/office/drawing/2014/main" id="{5143DCAA-AAE9-EDD4-BCD7-02637EB71F30}"/>
              </a:ext>
            </a:extLst>
          </p:cNvPr>
          <p:cNvGraphicFramePr>
            <a:graphicFrameLocks noGrp="1"/>
          </p:cNvGraphicFramePr>
          <p:nvPr>
            <p:extLst>
              <p:ext uri="{D42A27DB-BD31-4B8C-83A1-F6EECF244321}">
                <p14:modId xmlns:p14="http://schemas.microsoft.com/office/powerpoint/2010/main" val="1439616967"/>
              </p:ext>
            </p:extLst>
          </p:nvPr>
        </p:nvGraphicFramePr>
        <p:xfrm>
          <a:off x="6541053" y="1558202"/>
          <a:ext cx="4777381" cy="3568890"/>
        </p:xfrm>
        <a:graphic>
          <a:graphicData uri="http://schemas.openxmlformats.org/drawingml/2006/table">
            <a:tbl>
              <a:tblPr firstRow="1" bandRow="1">
                <a:tableStyleId>{69012ECD-51FC-41F1-AA8D-1B2483CD663E}</a:tableStyleId>
              </a:tblPr>
              <a:tblGrid>
                <a:gridCol w="2089464">
                  <a:extLst>
                    <a:ext uri="{9D8B030D-6E8A-4147-A177-3AD203B41FA5}">
                      <a16:colId xmlns:a16="http://schemas.microsoft.com/office/drawing/2014/main" val="2268247156"/>
                    </a:ext>
                  </a:extLst>
                </a:gridCol>
                <a:gridCol w="2687917">
                  <a:extLst>
                    <a:ext uri="{9D8B030D-6E8A-4147-A177-3AD203B41FA5}">
                      <a16:colId xmlns:a16="http://schemas.microsoft.com/office/drawing/2014/main" val="1509909832"/>
                    </a:ext>
                  </a:extLst>
                </a:gridCol>
              </a:tblGrid>
              <a:tr h="1192841">
                <a:tc>
                  <a:txBody>
                    <a:bodyPr/>
                    <a:lstStyle/>
                    <a:p>
                      <a:pPr lvl="0">
                        <a:buNone/>
                      </a:pPr>
                      <a:r>
                        <a:rPr lang="en-US" sz="2000" b="0" u="none" strike="noStrike" cap="none" spc="0" noProof="0" dirty="0">
                          <a:solidFill>
                            <a:schemeClr val="bg1"/>
                          </a:solidFill>
                        </a:rPr>
                        <a:t>Study Location</a:t>
                      </a:r>
                      <a:endParaRPr lang="en-US" sz="2000" b="0" cap="none" spc="0" dirty="0">
                        <a:solidFill>
                          <a:schemeClr val="bg1"/>
                        </a:solidFill>
                      </a:endParaRPr>
                    </a:p>
                  </a:txBody>
                  <a:tcPr marL="163087" marR="125452" marT="125452" marB="125452" anchor="ctr"/>
                </a:tc>
                <a:tc>
                  <a:txBody>
                    <a:bodyPr/>
                    <a:lstStyle/>
                    <a:p>
                      <a:pPr lvl="0" algn="l">
                        <a:lnSpc>
                          <a:spcPct val="100000"/>
                        </a:lnSpc>
                        <a:spcBef>
                          <a:spcPts val="0"/>
                        </a:spcBef>
                        <a:spcAft>
                          <a:spcPts val="0"/>
                        </a:spcAft>
                        <a:buNone/>
                      </a:pPr>
                      <a:r>
                        <a:rPr lang="en-US" sz="2000" b="0" u="none" strike="noStrike" cap="none" spc="0" noProof="0" dirty="0">
                          <a:solidFill>
                            <a:schemeClr val="bg1"/>
                          </a:solidFill>
                        </a:rPr>
                        <a:t> Hospital Information System</a:t>
                      </a:r>
                    </a:p>
                    <a:p>
                      <a:pPr lvl="0">
                        <a:buNone/>
                      </a:pPr>
                      <a:endParaRPr lang="en-US" sz="2000" b="0" cap="none" spc="0">
                        <a:solidFill>
                          <a:schemeClr val="bg1"/>
                        </a:solidFill>
                      </a:endParaRPr>
                    </a:p>
                  </a:txBody>
                  <a:tcPr marL="163087" marR="125452" marT="125452" marB="125452" anchor="ctr"/>
                </a:tc>
                <a:extLst>
                  <a:ext uri="{0D108BD9-81ED-4DB2-BD59-A6C34878D82A}">
                    <a16:rowId xmlns:a16="http://schemas.microsoft.com/office/drawing/2014/main" val="3354546097"/>
                  </a:ext>
                </a:extLst>
              </a:tr>
              <a:tr h="591604">
                <a:tc>
                  <a:txBody>
                    <a:bodyPr/>
                    <a:lstStyle/>
                    <a:p>
                      <a:pPr lvl="0">
                        <a:buNone/>
                      </a:pPr>
                      <a:r>
                        <a:rPr lang="en-US" sz="2000" b="0" u="none" strike="noStrike" cap="none" spc="0" noProof="0" dirty="0">
                          <a:solidFill>
                            <a:schemeClr val="tx1"/>
                          </a:solidFill>
                        </a:rPr>
                        <a:t>Study Duration</a:t>
                      </a:r>
                      <a:endParaRPr lang="en-US" sz="2000" cap="none" spc="0" dirty="0">
                        <a:solidFill>
                          <a:schemeClr val="tx1"/>
                        </a:solidFill>
                      </a:endParaRPr>
                    </a:p>
                  </a:txBody>
                  <a:tcPr marL="163087" marR="125452" marT="125452" marB="125452"/>
                </a:tc>
                <a:tc>
                  <a:txBody>
                    <a:bodyPr/>
                    <a:lstStyle/>
                    <a:p>
                      <a:r>
                        <a:rPr lang="en-US" sz="2000" cap="none" spc="0" dirty="0">
                          <a:solidFill>
                            <a:schemeClr val="tx1"/>
                          </a:solidFill>
                        </a:rPr>
                        <a:t>1 month</a:t>
                      </a:r>
                    </a:p>
                  </a:txBody>
                  <a:tcPr marL="163087" marR="125452" marT="125452" marB="125452"/>
                </a:tc>
                <a:extLst>
                  <a:ext uri="{0D108BD9-81ED-4DB2-BD59-A6C34878D82A}">
                    <a16:rowId xmlns:a16="http://schemas.microsoft.com/office/drawing/2014/main" val="463761945"/>
                  </a:ext>
                </a:extLst>
              </a:tr>
              <a:tr h="591604">
                <a:tc>
                  <a:txBody>
                    <a:bodyPr/>
                    <a:lstStyle/>
                    <a:p>
                      <a:pPr lvl="0">
                        <a:buNone/>
                      </a:pPr>
                      <a:r>
                        <a:rPr lang="en-US" sz="2000" b="0" u="none" strike="noStrike" cap="none" spc="0" noProof="0" dirty="0">
                          <a:solidFill>
                            <a:schemeClr val="tx1"/>
                          </a:solidFill>
                        </a:rPr>
                        <a:t>Study Design</a:t>
                      </a:r>
                      <a:endParaRPr lang="en-US" sz="2000" cap="none" spc="0" dirty="0">
                        <a:solidFill>
                          <a:schemeClr val="tx1"/>
                        </a:solidFill>
                      </a:endParaRPr>
                    </a:p>
                  </a:txBody>
                  <a:tcPr marL="163087" marR="125452" marT="125452" marB="125452"/>
                </a:tc>
                <a:tc>
                  <a:txBody>
                    <a:bodyPr/>
                    <a:lstStyle/>
                    <a:p>
                      <a:pPr lvl="0">
                        <a:buNone/>
                      </a:pPr>
                      <a:r>
                        <a:rPr lang="en-US" sz="2000" b="0" u="none" strike="noStrike" cap="none" spc="0" noProof="0" dirty="0">
                          <a:solidFill>
                            <a:schemeClr val="tx1"/>
                          </a:solidFill>
                        </a:rPr>
                        <a:t>Observational Study</a:t>
                      </a:r>
                      <a:endParaRPr lang="en-US" sz="2000" cap="none" spc="0" dirty="0">
                        <a:solidFill>
                          <a:schemeClr val="tx1"/>
                        </a:solidFill>
                      </a:endParaRPr>
                    </a:p>
                  </a:txBody>
                  <a:tcPr marL="163087" marR="125452" marT="125452" marB="125452"/>
                </a:tc>
                <a:extLst>
                  <a:ext uri="{0D108BD9-81ED-4DB2-BD59-A6C34878D82A}">
                    <a16:rowId xmlns:a16="http://schemas.microsoft.com/office/drawing/2014/main" val="2616173851"/>
                  </a:ext>
                </a:extLst>
              </a:tr>
              <a:tr h="1192841">
                <a:tc>
                  <a:txBody>
                    <a:bodyPr/>
                    <a:lstStyle/>
                    <a:p>
                      <a:pPr lvl="0">
                        <a:buNone/>
                      </a:pPr>
                      <a:r>
                        <a:rPr lang="en-US" sz="2000" b="0" u="none" strike="noStrike" cap="none" spc="0" noProof="0" dirty="0">
                          <a:solidFill>
                            <a:schemeClr val="tx1"/>
                          </a:solidFill>
                        </a:rPr>
                        <a:t>Methods of Data Collection</a:t>
                      </a:r>
                      <a:endParaRPr lang="en-US" sz="2000" cap="none" spc="0" dirty="0">
                        <a:solidFill>
                          <a:schemeClr val="tx1"/>
                        </a:solidFill>
                      </a:endParaRPr>
                    </a:p>
                  </a:txBody>
                  <a:tcPr marL="163087" marR="125452" marT="125452" marB="125452"/>
                </a:tc>
                <a:tc>
                  <a:txBody>
                    <a:bodyPr/>
                    <a:lstStyle/>
                    <a:p>
                      <a:pPr lvl="0">
                        <a:buNone/>
                      </a:pPr>
                      <a:r>
                        <a:rPr lang="en-US" sz="2000" b="0" u="none" strike="noStrike" cap="none" spc="0" noProof="0" dirty="0">
                          <a:solidFill>
                            <a:schemeClr val="tx1"/>
                          </a:solidFill>
                        </a:rPr>
                        <a:t>Secondary data by observing the workflow videos</a:t>
                      </a:r>
                      <a:endParaRPr lang="en-US" sz="2000" b="0" i="0" u="none" strike="noStrike" cap="none" spc="0" noProof="0" dirty="0">
                        <a:solidFill>
                          <a:schemeClr val="tx1"/>
                        </a:solidFill>
                        <a:latin typeface="Calibri"/>
                      </a:endParaRPr>
                    </a:p>
                  </a:txBody>
                  <a:tcPr marL="163087" marR="125452" marT="125452" marB="125452"/>
                </a:tc>
                <a:extLst>
                  <a:ext uri="{0D108BD9-81ED-4DB2-BD59-A6C34878D82A}">
                    <a16:rowId xmlns:a16="http://schemas.microsoft.com/office/drawing/2014/main" val="4142452708"/>
                  </a:ext>
                </a:extLst>
              </a:tr>
            </a:tbl>
          </a:graphicData>
        </a:graphic>
      </p:graphicFrame>
      <p:pic>
        <p:nvPicPr>
          <p:cNvPr id="8" name="Picture 8" descr="Text&#10;&#10;Description automatically generated">
            <a:extLst>
              <a:ext uri="{FF2B5EF4-FFF2-40B4-BE49-F238E27FC236}">
                <a16:creationId xmlns:a16="http://schemas.microsoft.com/office/drawing/2014/main" id="{D016CDC9-5EDF-BE77-90CE-5D44DFABBEDF}"/>
              </a:ext>
            </a:extLst>
          </p:cNvPr>
          <p:cNvPicPr>
            <a:picLocks noChangeAspect="1"/>
          </p:cNvPicPr>
          <p:nvPr/>
        </p:nvPicPr>
        <p:blipFill>
          <a:blip r:embed="rId2"/>
          <a:stretch>
            <a:fillRect/>
          </a:stretch>
        </p:blipFill>
        <p:spPr>
          <a:xfrm>
            <a:off x="10206037" y="179691"/>
            <a:ext cx="1673830" cy="777574"/>
          </a:xfrm>
          <a:prstGeom prst="rect">
            <a:avLst/>
          </a:prstGeom>
        </p:spPr>
      </p:pic>
    </p:spTree>
    <p:extLst>
      <p:ext uri="{BB962C8B-B14F-4D97-AF65-F5344CB8AC3E}">
        <p14:creationId xmlns:p14="http://schemas.microsoft.com/office/powerpoint/2010/main" val="120624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sz="4800" b="1"/>
              <a:t>Results</a:t>
            </a:r>
            <a:r>
              <a:rPr lang="en-IN" b="1"/>
              <a:t> </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p:txBody>
          <a:bodyPr>
            <a:normAutofit fontScale="92500" lnSpcReduction="10000"/>
          </a:bodyPr>
          <a:lstStyle/>
          <a:p>
            <a:endParaRPr lang="en-US" sz="2000" dirty="0"/>
          </a:p>
          <a:p>
            <a:r>
              <a:rPr lang="en-US" sz="2000" dirty="0"/>
              <a:t>Majority (89.7%) of the participants agreed that they were using HMIS </a:t>
            </a:r>
            <a:br>
              <a:rPr lang="en-US" sz="2000" dirty="0"/>
            </a:br>
            <a:r>
              <a:rPr lang="en-US" sz="2000" dirty="0"/>
              <a:t>system and (10.3 %) were not using HMIS system.</a:t>
            </a:r>
          </a:p>
          <a:p>
            <a:endParaRPr lang="en-US" sz="2000" dirty="0"/>
          </a:p>
          <a:p>
            <a:r>
              <a:rPr lang="en-US" sz="2000" dirty="0"/>
              <a:t>                                                </a:t>
            </a:r>
            <a:r>
              <a:rPr lang="en-US" sz="1800" dirty="0"/>
              <a:t>Regarding accessibility, a total of 44.1% of participants responded that    			                    the HIMS system of the hospital was easy to use, while 48.5% 				                    responded that the system acceptability was average. However, 1.5% of participants  		                  	responded that the system was difficult to use.</a:t>
            </a:r>
            <a:br>
              <a:rPr lang="en-US" sz="1800" dirty="0"/>
            </a:br>
            <a:r>
              <a:rPr lang="en-US" sz="2000" dirty="0"/>
              <a:t> 		</a:t>
            </a:r>
          </a:p>
          <a:p>
            <a:r>
              <a:rPr lang="en-US" sz="2000" dirty="0"/>
              <a:t>                                                                                                                                        </a:t>
            </a:r>
          </a:p>
          <a:p>
            <a:pPr marL="0" indent="0">
              <a:buNone/>
            </a:pPr>
            <a:r>
              <a:rPr lang="en-US" sz="2000" dirty="0"/>
              <a:t>  Most 66.8% of our respondents answered that they used HMIS in 75% </a:t>
            </a:r>
          </a:p>
          <a:p>
            <a:pPr marL="0" indent="0">
              <a:buNone/>
            </a:pPr>
            <a:r>
              <a:rPr lang="en-US" sz="2000" dirty="0"/>
              <a:t>of their duty hours. Nearly 19.1% used HMIS in 100% of their duty hours. </a:t>
            </a:r>
          </a:p>
          <a:p>
            <a:pPr marL="0" indent="0">
              <a:buNone/>
            </a:pPr>
            <a:r>
              <a:rPr lang="en-US" sz="2000" dirty="0"/>
              <a:t>14.7% used HMIS in 50% of their duty hours and 17.6% in 25 % of duty</a:t>
            </a:r>
          </a:p>
          <a:p>
            <a:pPr marL="0" indent="0">
              <a:buNone/>
            </a:pPr>
            <a:r>
              <a:rPr lang="en-US" sz="2000" dirty="0"/>
              <a:t> hours.</a:t>
            </a:r>
          </a:p>
          <a:p>
            <a:endParaRPr lang="en-US" sz="2000" dirty="0"/>
          </a:p>
          <a:p>
            <a:endParaRPr lang="en-US" sz="2000" dirty="0"/>
          </a:p>
          <a:p>
            <a:endParaRPr lang="en-US" sz="2000" dirty="0"/>
          </a:p>
          <a:p>
            <a:pPr marL="0" indent="0">
              <a:buNone/>
            </a:pPr>
            <a:endParaRPr lang="en-US" sz="2000" dirty="0"/>
          </a:p>
          <a:p>
            <a:endParaRPr lang="en-US" sz="2000" dirty="0"/>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
            <a:ext cx="1564244" cy="763227"/>
          </a:xfrm>
          <a:prstGeom prst="rect">
            <a:avLst/>
          </a:prstGeom>
        </p:spPr>
      </p:pic>
      <p:pic>
        <p:nvPicPr>
          <p:cNvPr id="10" name="Picture 9">
            <a:extLst>
              <a:ext uri="{FF2B5EF4-FFF2-40B4-BE49-F238E27FC236}">
                <a16:creationId xmlns:a16="http://schemas.microsoft.com/office/drawing/2014/main" id="{7DBAC620-907F-0560-CDF7-EFCE3165B85E}"/>
              </a:ext>
            </a:extLst>
          </p:cNvPr>
          <p:cNvPicPr>
            <a:picLocks noChangeAspect="1"/>
          </p:cNvPicPr>
          <p:nvPr/>
        </p:nvPicPr>
        <p:blipFill>
          <a:blip r:embed="rId3"/>
          <a:stretch>
            <a:fillRect/>
          </a:stretch>
        </p:blipFill>
        <p:spPr>
          <a:xfrm>
            <a:off x="8081933" y="1381980"/>
            <a:ext cx="3142774" cy="1778773"/>
          </a:xfrm>
          <a:prstGeom prst="rect">
            <a:avLst/>
          </a:prstGeom>
        </p:spPr>
      </p:pic>
      <p:pic>
        <p:nvPicPr>
          <p:cNvPr id="12" name="Picture 11">
            <a:extLst>
              <a:ext uri="{FF2B5EF4-FFF2-40B4-BE49-F238E27FC236}">
                <a16:creationId xmlns:a16="http://schemas.microsoft.com/office/drawing/2014/main" id="{587BC833-697A-2CA0-84E4-9A214F55AF8E}"/>
              </a:ext>
            </a:extLst>
          </p:cNvPr>
          <p:cNvPicPr>
            <a:picLocks noChangeAspect="1"/>
          </p:cNvPicPr>
          <p:nvPr/>
        </p:nvPicPr>
        <p:blipFill>
          <a:blip r:embed="rId4"/>
          <a:stretch>
            <a:fillRect/>
          </a:stretch>
        </p:blipFill>
        <p:spPr>
          <a:xfrm>
            <a:off x="618109" y="2976779"/>
            <a:ext cx="3029059" cy="1341530"/>
          </a:xfrm>
          <a:prstGeom prst="rect">
            <a:avLst/>
          </a:prstGeom>
        </p:spPr>
      </p:pic>
      <p:pic>
        <p:nvPicPr>
          <p:cNvPr id="14" name="Picture 13">
            <a:extLst>
              <a:ext uri="{FF2B5EF4-FFF2-40B4-BE49-F238E27FC236}">
                <a16:creationId xmlns:a16="http://schemas.microsoft.com/office/drawing/2014/main" id="{EAE96EED-A975-8B90-925A-7FB717A931CA}"/>
              </a:ext>
            </a:extLst>
          </p:cNvPr>
          <p:cNvPicPr>
            <a:picLocks noChangeAspect="1"/>
          </p:cNvPicPr>
          <p:nvPr/>
        </p:nvPicPr>
        <p:blipFill>
          <a:blip r:embed="rId5"/>
          <a:stretch>
            <a:fillRect/>
          </a:stretch>
        </p:blipFill>
        <p:spPr>
          <a:xfrm>
            <a:off x="8159656" y="4258973"/>
            <a:ext cx="3985953" cy="2276068"/>
          </a:xfrm>
          <a:prstGeom prst="rect">
            <a:avLst/>
          </a:prstGeom>
        </p:spPr>
      </p:pic>
    </p:spTree>
    <p:extLst>
      <p:ext uri="{BB962C8B-B14F-4D97-AF65-F5344CB8AC3E}">
        <p14:creationId xmlns:p14="http://schemas.microsoft.com/office/powerpoint/2010/main" val="1373306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FDB3-F454-4377-2755-A5D345714E34}"/>
              </a:ext>
            </a:extLst>
          </p:cNvPr>
          <p:cNvSpPr>
            <a:spLocks noGrp="1"/>
          </p:cNvSpPr>
          <p:nvPr>
            <p:ph type="title"/>
          </p:nvPr>
        </p:nvSpPr>
        <p:spPr/>
        <p:txBody>
          <a:bodyPr/>
          <a:lstStyle/>
          <a:p>
            <a:r>
              <a:rPr lang="en-IN" b="1"/>
              <a:t>                                    </a:t>
            </a:r>
            <a:r>
              <a:rPr lang="en-IN" sz="5400" b="1"/>
              <a:t>Results </a:t>
            </a:r>
            <a:endParaRPr lang="en-IN" sz="5400">
              <a:cs typeface="Calibri Light"/>
            </a:endParaRPr>
          </a:p>
        </p:txBody>
      </p:sp>
      <p:sp>
        <p:nvSpPr>
          <p:cNvPr id="3" name="Content Placeholder 2">
            <a:extLst>
              <a:ext uri="{FF2B5EF4-FFF2-40B4-BE49-F238E27FC236}">
                <a16:creationId xmlns:a16="http://schemas.microsoft.com/office/drawing/2014/main" id="{7804917C-E8BA-AF43-F201-4012F37C7551}"/>
              </a:ext>
            </a:extLst>
          </p:cNvPr>
          <p:cNvSpPr>
            <a:spLocks noGrp="1"/>
          </p:cNvSpPr>
          <p:nvPr>
            <p:ph idx="1"/>
          </p:nvPr>
        </p:nvSpPr>
        <p:spPr>
          <a:xfrm>
            <a:off x="838200" y="1815686"/>
            <a:ext cx="10515600" cy="4351338"/>
          </a:xfrm>
        </p:spPr>
        <p:txBody>
          <a:bodyPr>
            <a:normAutofit/>
          </a:bodyPr>
          <a:lstStyle/>
          <a:p>
            <a:r>
              <a:rPr lang="en-US" sz="2000"/>
              <a:t>Total 92.6% of the participants  preferred</a:t>
            </a:r>
            <a:br>
              <a:rPr lang="en-US" sz="2000"/>
            </a:br>
            <a:r>
              <a:rPr lang="en-US" sz="2000"/>
              <a:t> HMIS system over paper based system.</a:t>
            </a:r>
          </a:p>
          <a:p>
            <a:endParaRPr lang="en-US" sz="2000"/>
          </a:p>
          <a:p>
            <a:endParaRPr lang="en-US" sz="2000"/>
          </a:p>
          <a:p>
            <a:pPr lvl="6"/>
            <a:endParaRPr lang="en-IN" sz="1000"/>
          </a:p>
          <a:p>
            <a:pPr lvl="6"/>
            <a:r>
              <a:rPr lang="en-IN" sz="2000"/>
              <a:t>All the participants(100%) in the study responded that HMIS saves time. 94.1 % users found HMIS to be cost effective over paper based system.</a:t>
            </a:r>
            <a:r>
              <a:rPr lang="en-US" sz="2000"/>
              <a:t> Majority (100%) of the participants agreed that </a:t>
            </a:r>
            <a:r>
              <a:rPr lang="en-US" sz="2000" b="0" i="0">
                <a:solidFill>
                  <a:srgbClr val="202124"/>
                </a:solidFill>
                <a:effectLst/>
                <a:latin typeface="Google Sans"/>
              </a:rPr>
              <a:t>HMIS improves quality of care and efficiency in the Hospital.</a:t>
            </a:r>
            <a:endParaRPr lang="en-IN" sz="2000"/>
          </a:p>
          <a:p>
            <a:pPr marL="2743200" lvl="6" indent="0">
              <a:buNone/>
            </a:pPr>
            <a:endParaRPr lang="en-IN" sz="2000"/>
          </a:p>
          <a:p>
            <a:pPr marL="2743200" lvl="6" indent="0">
              <a:buNone/>
            </a:pPr>
            <a:endParaRPr lang="en-IN" sz="2000"/>
          </a:p>
          <a:p>
            <a:pPr marL="2743200" lvl="6" indent="0">
              <a:buNone/>
            </a:pPr>
            <a:r>
              <a:rPr lang="en-IN" sz="2000"/>
              <a:t>  </a:t>
            </a:r>
          </a:p>
        </p:txBody>
      </p:sp>
      <p:sp>
        <p:nvSpPr>
          <p:cNvPr id="5" name="Slide Number Placeholder 4">
            <a:extLst>
              <a:ext uri="{FF2B5EF4-FFF2-40B4-BE49-F238E27FC236}">
                <a16:creationId xmlns:a16="http://schemas.microsoft.com/office/drawing/2014/main" id="{5050D591-A586-69B8-A98C-CA397ACF3D75}"/>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9" name="Picture 8">
            <a:extLst>
              <a:ext uri="{FF2B5EF4-FFF2-40B4-BE49-F238E27FC236}">
                <a16:creationId xmlns:a16="http://schemas.microsoft.com/office/drawing/2014/main" id="{A1D8954B-09CA-405B-D799-FB589F11504B}"/>
              </a:ext>
            </a:extLst>
          </p:cNvPr>
          <p:cNvPicPr>
            <a:picLocks noChangeAspect="1"/>
          </p:cNvPicPr>
          <p:nvPr/>
        </p:nvPicPr>
        <p:blipFill>
          <a:blip r:embed="rId2"/>
          <a:stretch>
            <a:fillRect/>
          </a:stretch>
        </p:blipFill>
        <p:spPr>
          <a:xfrm>
            <a:off x="7777458" y="1511630"/>
            <a:ext cx="3497018" cy="1778221"/>
          </a:xfrm>
          <a:prstGeom prst="rect">
            <a:avLst/>
          </a:prstGeom>
        </p:spPr>
      </p:pic>
      <p:pic>
        <p:nvPicPr>
          <p:cNvPr id="13" name="Picture 12">
            <a:extLst>
              <a:ext uri="{FF2B5EF4-FFF2-40B4-BE49-F238E27FC236}">
                <a16:creationId xmlns:a16="http://schemas.microsoft.com/office/drawing/2014/main" id="{A37F945B-6597-DE24-9DD3-2EC121C436F5}"/>
              </a:ext>
            </a:extLst>
          </p:cNvPr>
          <p:cNvPicPr>
            <a:picLocks noChangeAspect="1"/>
          </p:cNvPicPr>
          <p:nvPr/>
        </p:nvPicPr>
        <p:blipFill rotWithShape="1">
          <a:blip r:embed="rId3"/>
          <a:srcRect l="1979" t="-5390" r="24077" b="-4258"/>
          <a:stretch/>
        </p:blipFill>
        <p:spPr>
          <a:xfrm>
            <a:off x="1043594" y="3429000"/>
            <a:ext cx="2574236" cy="1684476"/>
          </a:xfrm>
          <a:prstGeom prst="rect">
            <a:avLst/>
          </a:prstGeom>
        </p:spPr>
      </p:pic>
      <p:sp>
        <p:nvSpPr>
          <p:cNvPr id="20" name="TextBox 19">
            <a:extLst>
              <a:ext uri="{FF2B5EF4-FFF2-40B4-BE49-F238E27FC236}">
                <a16:creationId xmlns:a16="http://schemas.microsoft.com/office/drawing/2014/main" id="{04B6BF06-F25B-58E9-E965-917D1FACB537}"/>
              </a:ext>
            </a:extLst>
          </p:cNvPr>
          <p:cNvSpPr txBox="1"/>
          <p:nvPr/>
        </p:nvSpPr>
        <p:spPr>
          <a:xfrm>
            <a:off x="1272209" y="5262044"/>
            <a:ext cx="6525073" cy="1754326"/>
          </a:xfrm>
          <a:prstGeom prst="rect">
            <a:avLst/>
          </a:prstGeom>
          <a:noFill/>
        </p:spPr>
        <p:txBody>
          <a:bodyPr wrap="square" rtlCol="0">
            <a:spAutoFit/>
          </a:bodyPr>
          <a:lstStyle/>
          <a:p>
            <a:r>
              <a:rPr lang="en-US" sz="1800" dirty="0">
                <a:solidFill>
                  <a:srgbClr val="202124"/>
                </a:solidFill>
                <a:latin typeface="Google Sans"/>
              </a:rPr>
              <a:t>Biggest barrier in acceptance of HMIS among the participants was Technical barrier. Time required to learn the system</a:t>
            </a:r>
          </a:p>
          <a:p>
            <a:r>
              <a:rPr lang="en-US" sz="1800" dirty="0">
                <a:solidFill>
                  <a:srgbClr val="202124"/>
                </a:solidFill>
                <a:latin typeface="Google Sans"/>
              </a:rPr>
              <a:t>accounted for 10.3% of the barrier. Legal and financial barrier accounted for 11.8% and 10.3% respectively.</a:t>
            </a:r>
            <a:endParaRPr lang="en-US" sz="1800" dirty="0"/>
          </a:p>
          <a:p>
            <a:endParaRPr lang="en-US" sz="1800" dirty="0"/>
          </a:p>
          <a:p>
            <a:endParaRPr lang="en-IN" dirty="0"/>
          </a:p>
        </p:txBody>
      </p:sp>
      <p:pic>
        <p:nvPicPr>
          <p:cNvPr id="22" name="Picture 21">
            <a:extLst>
              <a:ext uri="{FF2B5EF4-FFF2-40B4-BE49-F238E27FC236}">
                <a16:creationId xmlns:a16="http://schemas.microsoft.com/office/drawing/2014/main" id="{EA17949A-D62C-F1FB-C412-0A4D34E22949}"/>
              </a:ext>
            </a:extLst>
          </p:cNvPr>
          <p:cNvPicPr>
            <a:picLocks noChangeAspect="1"/>
          </p:cNvPicPr>
          <p:nvPr/>
        </p:nvPicPr>
        <p:blipFill>
          <a:blip r:embed="rId4"/>
          <a:stretch>
            <a:fillRect/>
          </a:stretch>
        </p:blipFill>
        <p:spPr>
          <a:xfrm>
            <a:off x="7605117" y="4988153"/>
            <a:ext cx="4487499" cy="1331038"/>
          </a:xfrm>
          <a:prstGeom prst="rect">
            <a:avLst/>
          </a:prstGeom>
        </p:spPr>
      </p:pic>
      <p:pic>
        <p:nvPicPr>
          <p:cNvPr id="7" name="Picture 6" descr="Text&#10;&#10;Description automatically generated">
            <a:extLst>
              <a:ext uri="{FF2B5EF4-FFF2-40B4-BE49-F238E27FC236}">
                <a16:creationId xmlns:a16="http://schemas.microsoft.com/office/drawing/2014/main" id="{A4878DFB-7688-8744-B99F-6EF7C98859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907"/>
            <a:ext cx="2350622" cy="1126084"/>
          </a:xfrm>
          <a:prstGeom prst="rect">
            <a:avLst/>
          </a:prstGeom>
        </p:spPr>
      </p:pic>
    </p:spTree>
    <p:extLst>
      <p:ext uri="{BB962C8B-B14F-4D97-AF65-F5344CB8AC3E}">
        <p14:creationId xmlns:p14="http://schemas.microsoft.com/office/powerpoint/2010/main" val="2243747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DC5A442-E2D0-4F6D-894C-999AF89A7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33465A-A08B-6414-98C1-AC17283F2E23}"/>
              </a:ext>
            </a:extLst>
          </p:cNvPr>
          <p:cNvSpPr>
            <a:spLocks noGrp="1"/>
          </p:cNvSpPr>
          <p:nvPr>
            <p:ph type="title"/>
          </p:nvPr>
        </p:nvSpPr>
        <p:spPr>
          <a:xfrm>
            <a:off x="581646" y="349664"/>
            <a:ext cx="5845571" cy="1638377"/>
          </a:xfrm>
        </p:spPr>
        <p:txBody>
          <a:bodyPr anchor="b">
            <a:normAutofit/>
          </a:bodyPr>
          <a:lstStyle/>
          <a:p>
            <a:r>
              <a:rPr lang="en-IN" sz="4800" b="1"/>
              <a:t>                                   Results</a:t>
            </a:r>
            <a:endParaRPr lang="en-IN" sz="4800"/>
          </a:p>
        </p:txBody>
      </p:sp>
      <p:sp>
        <p:nvSpPr>
          <p:cNvPr id="3" name="Content Placeholder 2">
            <a:extLst>
              <a:ext uri="{FF2B5EF4-FFF2-40B4-BE49-F238E27FC236}">
                <a16:creationId xmlns:a16="http://schemas.microsoft.com/office/drawing/2014/main" id="{32AD1144-8653-F3A8-C255-ADFC80984884}"/>
              </a:ext>
            </a:extLst>
          </p:cNvPr>
          <p:cNvSpPr>
            <a:spLocks noGrp="1"/>
          </p:cNvSpPr>
          <p:nvPr>
            <p:ph idx="1"/>
          </p:nvPr>
        </p:nvSpPr>
        <p:spPr>
          <a:xfrm>
            <a:off x="587988" y="2620641"/>
            <a:ext cx="5837750" cy="3023702"/>
          </a:xfrm>
        </p:spPr>
        <p:txBody>
          <a:bodyPr anchor="ctr">
            <a:normAutofit/>
          </a:bodyPr>
          <a:lstStyle/>
          <a:p>
            <a:r>
              <a:rPr lang="en-US" sz="1400"/>
              <a:t>HMIS is used in majority of the departments                 </a:t>
            </a:r>
            <a:br>
              <a:rPr lang="en-US" sz="1400"/>
            </a:br>
            <a:r>
              <a:rPr lang="en-US" sz="1400"/>
              <a:t>in a hospital efficiently. However, for Doctor’s</a:t>
            </a:r>
            <a:br>
              <a:rPr lang="en-US" sz="1400"/>
            </a:br>
            <a:r>
              <a:rPr lang="en-US" sz="1400"/>
              <a:t>EMR only 46% usage was seen.</a:t>
            </a:r>
          </a:p>
          <a:p>
            <a:pPr marL="0" indent="0">
              <a:buNone/>
            </a:pPr>
            <a:endParaRPr lang="en-US" sz="1400"/>
          </a:p>
          <a:p>
            <a:pPr marL="0" indent="0">
              <a:buNone/>
            </a:pPr>
            <a:endParaRPr lang="en-US" sz="1400"/>
          </a:p>
          <a:p>
            <a:pPr marL="0" indent="0">
              <a:buNone/>
            </a:pPr>
            <a:endParaRPr lang="en-US" sz="1400"/>
          </a:p>
          <a:p>
            <a:pPr marL="0" indent="0">
              <a:buNone/>
            </a:pPr>
            <a:r>
              <a:rPr lang="en-US" sz="1400"/>
              <a:t>Most of our respondents answered that</a:t>
            </a:r>
            <a:br>
              <a:rPr lang="en-US" sz="1400"/>
            </a:br>
            <a:r>
              <a:rPr lang="en-US" sz="1400"/>
              <a:t>biggest issues as challenges to</a:t>
            </a:r>
            <a:br>
              <a:rPr lang="en-US" sz="1400"/>
            </a:br>
            <a:r>
              <a:rPr lang="en-US" sz="1400"/>
              <a:t>implementation of HMIS in the hospitals was</a:t>
            </a:r>
            <a:br>
              <a:rPr lang="en-US" sz="1400"/>
            </a:br>
            <a:r>
              <a:rPr lang="en-US" sz="1400"/>
              <a:t>lack of proper training of user and poor </a:t>
            </a:r>
            <a:br>
              <a:rPr lang="en-US" sz="1400"/>
            </a:br>
            <a:r>
              <a:rPr lang="en-US" sz="1400"/>
              <a:t>skillset among users.</a:t>
            </a:r>
            <a:br>
              <a:rPr lang="en-US" sz="1400"/>
            </a:br>
            <a:endParaRPr lang="en-US" sz="1400"/>
          </a:p>
        </p:txBody>
      </p:sp>
      <p:sp>
        <p:nvSpPr>
          <p:cNvPr id="33" name="Rectangle 32">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2779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4EB469-239A-7B64-5F35-ACB81900CB8A}"/>
              </a:ext>
            </a:extLst>
          </p:cNvPr>
          <p:cNvPicPr>
            <a:picLocks noChangeAspect="1"/>
          </p:cNvPicPr>
          <p:nvPr/>
        </p:nvPicPr>
        <p:blipFill>
          <a:blip r:embed="rId2"/>
          <a:stretch>
            <a:fillRect/>
          </a:stretch>
        </p:blipFill>
        <p:spPr>
          <a:xfrm>
            <a:off x="7312516" y="393656"/>
            <a:ext cx="4344373" cy="2562005"/>
          </a:xfrm>
          <a:prstGeom prst="rect">
            <a:avLst/>
          </a:prstGeom>
        </p:spPr>
      </p:pic>
      <p:sp>
        <p:nvSpPr>
          <p:cNvPr id="35" name="Rectangle 3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BB19363-8354-4E75-A15C-A08F75517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429000"/>
            <a:ext cx="4647368" cy="2779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CD0A9B7-7DDD-DFFC-5E20-297262243CF0}"/>
              </a:ext>
            </a:extLst>
          </p:cNvPr>
          <p:cNvPicPr>
            <a:picLocks noChangeAspect="1"/>
          </p:cNvPicPr>
          <p:nvPr/>
        </p:nvPicPr>
        <p:blipFill>
          <a:blip r:embed="rId3"/>
          <a:stretch>
            <a:fillRect/>
          </a:stretch>
        </p:blipFill>
        <p:spPr>
          <a:xfrm>
            <a:off x="7312517" y="3432881"/>
            <a:ext cx="4344373" cy="2058394"/>
          </a:xfrm>
          <a:prstGeom prst="rect">
            <a:avLst/>
          </a:prstGeom>
        </p:spPr>
      </p:pic>
      <p:sp>
        <p:nvSpPr>
          <p:cNvPr id="39" name="Rectangle 38">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4C9E3DC-2737-84AA-E68F-3E8350EAB62D}"/>
              </a:ext>
            </a:extLst>
          </p:cNvPr>
          <p:cNvSpPr>
            <a:spLocks noGrp="1"/>
          </p:cNvSpPr>
          <p:nvPr>
            <p:ph type="sldNum" sz="quarter" idx="12"/>
          </p:nvPr>
        </p:nvSpPr>
        <p:spPr>
          <a:xfrm>
            <a:off x="8610600" y="6492240"/>
            <a:ext cx="2743200" cy="365125"/>
          </a:xfrm>
        </p:spPr>
        <p:txBody>
          <a:bodyPr>
            <a:normAutofit/>
          </a:bodyPr>
          <a:lstStyle/>
          <a:p>
            <a:pPr>
              <a:spcAft>
                <a:spcPts val="600"/>
              </a:spcAft>
            </a:pPr>
            <a:fld id="{26AD20E6-394B-4DF0-96A5-9647FF39C943}" type="slidenum">
              <a:rPr lang="en-IN" smtClean="0"/>
              <a:pPr>
                <a:spcAft>
                  <a:spcPts val="600"/>
                </a:spcAft>
              </a:pPr>
              <a:t>13</a:t>
            </a:fld>
            <a:endParaRPr lang="en-IN"/>
          </a:p>
        </p:txBody>
      </p:sp>
      <p:pic>
        <p:nvPicPr>
          <p:cNvPr id="6" name="Picture 9" descr="Text&#10;&#10;Description automatically generated">
            <a:extLst>
              <a:ext uri="{FF2B5EF4-FFF2-40B4-BE49-F238E27FC236}">
                <a16:creationId xmlns:a16="http://schemas.microsoft.com/office/drawing/2014/main" id="{D1E41C3A-859E-D309-F883-1B28C8224CE2}"/>
              </a:ext>
            </a:extLst>
          </p:cNvPr>
          <p:cNvPicPr>
            <a:picLocks noChangeAspect="1"/>
          </p:cNvPicPr>
          <p:nvPr/>
        </p:nvPicPr>
        <p:blipFill>
          <a:blip r:embed="rId4"/>
          <a:stretch>
            <a:fillRect/>
          </a:stretch>
        </p:blipFill>
        <p:spPr>
          <a:xfrm>
            <a:off x="134711" y="17312"/>
            <a:ext cx="1605341" cy="763664"/>
          </a:xfrm>
          <a:prstGeom prst="rect">
            <a:avLst/>
          </a:prstGeom>
        </p:spPr>
      </p:pic>
    </p:spTree>
    <p:extLst>
      <p:ext uri="{BB962C8B-B14F-4D97-AF65-F5344CB8AC3E}">
        <p14:creationId xmlns:p14="http://schemas.microsoft.com/office/powerpoint/2010/main" val="378055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4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8" name="Rectangle 4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E0A5DD-C11D-573C-E36F-3CC0491FEEB8}"/>
              </a:ext>
            </a:extLst>
          </p:cNvPr>
          <p:cNvSpPr>
            <a:spLocks noGrp="1"/>
          </p:cNvSpPr>
          <p:nvPr>
            <p:ph type="title"/>
          </p:nvPr>
        </p:nvSpPr>
        <p:spPr>
          <a:xfrm>
            <a:off x="1043631" y="809898"/>
            <a:ext cx="9942716" cy="1554480"/>
          </a:xfrm>
        </p:spPr>
        <p:txBody>
          <a:bodyPr anchor="ctr">
            <a:normAutofit/>
          </a:bodyPr>
          <a:lstStyle/>
          <a:p>
            <a:r>
              <a:rPr lang="en-IN" sz="4800" b="1">
                <a:ea typeface="+mj-lt"/>
                <a:cs typeface="+mj-lt"/>
              </a:rPr>
              <a:t>Results</a:t>
            </a:r>
            <a:endParaRPr lang="en-US" sz="4800">
              <a:cs typeface="Calibri Light" panose="020F0302020204030204"/>
            </a:endParaRPr>
          </a:p>
        </p:txBody>
      </p:sp>
      <p:sp>
        <p:nvSpPr>
          <p:cNvPr id="3" name="Content Placeholder 2">
            <a:extLst>
              <a:ext uri="{FF2B5EF4-FFF2-40B4-BE49-F238E27FC236}">
                <a16:creationId xmlns:a16="http://schemas.microsoft.com/office/drawing/2014/main" id="{E9F71173-C09F-D3A2-857E-D65705B3D442}"/>
              </a:ext>
            </a:extLst>
          </p:cNvPr>
          <p:cNvSpPr>
            <a:spLocks noGrp="1"/>
          </p:cNvSpPr>
          <p:nvPr>
            <p:ph idx="1"/>
          </p:nvPr>
        </p:nvSpPr>
        <p:spPr>
          <a:xfrm>
            <a:off x="1045028" y="3017522"/>
            <a:ext cx="9941319" cy="3124658"/>
          </a:xfrm>
        </p:spPr>
        <p:txBody>
          <a:bodyPr vert="horz" lIns="91440" tIns="45720" rIns="91440" bIns="45720" rtlCol="0" anchor="ctr">
            <a:normAutofit lnSpcReduction="10000"/>
          </a:bodyPr>
          <a:lstStyle/>
          <a:p>
            <a:r>
              <a:rPr lang="en-US" sz="1700" dirty="0">
                <a:ea typeface="+mn-lt"/>
                <a:cs typeface="+mn-lt"/>
              </a:rPr>
              <a:t>Task Performed in the Process of Implementation </a:t>
            </a:r>
          </a:p>
          <a:p>
            <a:pPr lvl="2"/>
            <a:r>
              <a:rPr lang="en-US" sz="1700" dirty="0">
                <a:ea typeface="+mn-lt"/>
                <a:cs typeface="+mn-lt"/>
              </a:rPr>
              <a:t>Attending Client Meetings</a:t>
            </a:r>
          </a:p>
          <a:p>
            <a:pPr lvl="2"/>
            <a:r>
              <a:rPr lang="en-US" sz="1700" dirty="0">
                <a:ea typeface="+mn-lt"/>
                <a:cs typeface="+mn-lt"/>
              </a:rPr>
              <a:t>During the meeting client requirements and other enhancement is discussed. Also, client basic concerns are Resolved and plan about the training of the staff is made and dates are fixed for the training. </a:t>
            </a:r>
          </a:p>
          <a:p>
            <a:pPr lvl="2"/>
            <a:r>
              <a:rPr lang="en-US" sz="1700" dirty="0">
                <a:ea typeface="+mn-lt"/>
                <a:cs typeface="+mn-lt"/>
              </a:rPr>
              <a:t>Testing UAT platform and finding bugs</a:t>
            </a:r>
          </a:p>
          <a:p>
            <a:pPr lvl="2"/>
            <a:r>
              <a:rPr lang="en-US" sz="1700" dirty="0">
                <a:ea typeface="+mn-lt"/>
                <a:cs typeface="+mn-lt"/>
              </a:rPr>
              <a:t>Before handling the client UAT platform team checks for any bugs or config required by testing multiple time different scenarios and on various categories of patient </a:t>
            </a:r>
          </a:p>
          <a:p>
            <a:pPr lvl="2"/>
            <a:r>
              <a:rPr lang="en-US" sz="1700" dirty="0">
                <a:ea typeface="+mn-lt"/>
                <a:cs typeface="+mn-lt"/>
              </a:rPr>
              <a:t>Giving demo &amp; Training session to the Client</a:t>
            </a:r>
          </a:p>
          <a:p>
            <a:pPr lvl="2"/>
            <a:r>
              <a:rPr lang="en-US" sz="1700" dirty="0">
                <a:ea typeface="+mn-lt"/>
                <a:cs typeface="+mn-lt"/>
              </a:rPr>
              <a:t>Uploading Required Masters in the Platform</a:t>
            </a:r>
          </a:p>
          <a:p>
            <a:pPr lvl="2"/>
            <a:r>
              <a:rPr lang="en-US" sz="1700" dirty="0">
                <a:ea typeface="+mn-lt"/>
                <a:cs typeface="+mn-lt"/>
              </a:rPr>
              <a:t>Config mapping of the Platform before handling to the client</a:t>
            </a:r>
            <a:br>
              <a:rPr lang="en-US" sz="1700" dirty="0">
                <a:ea typeface="+mn-lt"/>
                <a:cs typeface="+mn-lt"/>
              </a:rPr>
            </a:br>
            <a:endParaRPr lang="en-US" sz="1700" dirty="0">
              <a:ea typeface="+mn-lt"/>
              <a:cs typeface="+mn-lt"/>
            </a:endParaRPr>
          </a:p>
          <a:p>
            <a:endParaRPr lang="en-US" sz="1700" dirty="0">
              <a:cs typeface="Calibri" panose="020F0502020204030204"/>
            </a:endParaRPr>
          </a:p>
        </p:txBody>
      </p:sp>
      <p:cxnSp>
        <p:nvCxnSpPr>
          <p:cNvPr id="54" name="Straight Connector 5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1D7DBF6D-0441-7B27-1C42-73E9658C14BA}"/>
              </a:ext>
            </a:extLst>
          </p:cNvPr>
          <p:cNvSpPr>
            <a:spLocks noGrp="1"/>
          </p:cNvSpPr>
          <p:nvPr>
            <p:ph type="sldNum" sz="quarter" idx="12"/>
          </p:nvPr>
        </p:nvSpPr>
        <p:spPr>
          <a:xfrm>
            <a:off x="8610600" y="6492240"/>
            <a:ext cx="2743200" cy="365125"/>
          </a:xfrm>
        </p:spPr>
        <p:txBody>
          <a:bodyPr>
            <a:normAutofit/>
          </a:bodyPr>
          <a:lstStyle/>
          <a:p>
            <a:pPr>
              <a:spcAft>
                <a:spcPts val="600"/>
              </a:spcAft>
            </a:pPr>
            <a:fld id="{26AD20E6-394B-4DF0-96A5-9647FF39C943}" type="slidenum">
              <a:rPr lang="en-IN"/>
              <a:pPr>
                <a:spcAft>
                  <a:spcPts val="600"/>
                </a:spcAft>
              </a:pPr>
              <a:t>14</a:t>
            </a:fld>
            <a:endParaRPr lang="en-IN"/>
          </a:p>
        </p:txBody>
      </p:sp>
      <p:pic>
        <p:nvPicPr>
          <p:cNvPr id="6" name="Picture 7" descr="Text&#10;&#10;Description automatically generated">
            <a:extLst>
              <a:ext uri="{FF2B5EF4-FFF2-40B4-BE49-F238E27FC236}">
                <a16:creationId xmlns:a16="http://schemas.microsoft.com/office/drawing/2014/main" id="{F7A6DA73-A0CF-76B3-5E80-125CD6C43720}"/>
              </a:ext>
            </a:extLst>
          </p:cNvPr>
          <p:cNvPicPr>
            <a:picLocks noChangeAspect="1"/>
          </p:cNvPicPr>
          <p:nvPr/>
        </p:nvPicPr>
        <p:blipFill>
          <a:blip r:embed="rId2"/>
          <a:stretch>
            <a:fillRect/>
          </a:stretch>
        </p:blipFill>
        <p:spPr>
          <a:xfrm>
            <a:off x="104549" y="105228"/>
            <a:ext cx="1532618" cy="720877"/>
          </a:xfrm>
          <a:prstGeom prst="rect">
            <a:avLst/>
          </a:prstGeom>
        </p:spPr>
      </p:pic>
    </p:spTree>
    <p:extLst>
      <p:ext uri="{BB962C8B-B14F-4D97-AF65-F5344CB8AC3E}">
        <p14:creationId xmlns:p14="http://schemas.microsoft.com/office/powerpoint/2010/main" val="2323135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1136428" y="627564"/>
            <a:ext cx="7474172" cy="1325563"/>
          </a:xfrm>
        </p:spPr>
        <p:txBody>
          <a:bodyPr>
            <a:normAutofit/>
          </a:bodyPr>
          <a:lstStyle/>
          <a:p>
            <a:r>
              <a:rPr lang="en-IN" b="1"/>
              <a:t>Discussion </a:t>
            </a:r>
          </a:p>
        </p:txBody>
      </p:sp>
      <p:sp>
        <p:nvSpPr>
          <p:cNvPr id="17" name="Content Placeholder 2">
            <a:extLst>
              <a:ext uri="{FF2B5EF4-FFF2-40B4-BE49-F238E27FC236}">
                <a16:creationId xmlns:a16="http://schemas.microsoft.com/office/drawing/2014/main" id="{069AE405-828D-19A8-A3BF-17A9B1F9E370}"/>
              </a:ext>
            </a:extLst>
          </p:cNvPr>
          <p:cNvSpPr>
            <a:spLocks noGrp="1"/>
          </p:cNvSpPr>
          <p:nvPr>
            <p:ph idx="1"/>
          </p:nvPr>
        </p:nvSpPr>
        <p:spPr>
          <a:xfrm>
            <a:off x="1136429" y="2278173"/>
            <a:ext cx="6467867" cy="3450613"/>
          </a:xfrm>
        </p:spPr>
        <p:txBody>
          <a:bodyPr vert="horz" lIns="91440" tIns="45720" rIns="91440" bIns="45720" rtlCol="0" anchor="ctr">
            <a:normAutofit/>
          </a:bodyPr>
          <a:lstStyle/>
          <a:p>
            <a:r>
              <a:rPr lang="en-US" sz="1500" b="0" i="0">
                <a:effectLst/>
                <a:latin typeface="Arial" panose="020B0604020202020204" pitchFamily="34" charset="0"/>
              </a:rPr>
              <a:t>This study was conducted to assess the level of acceptance of HMIS among hospital staff working at various Hospitals in Delhi/ NCR region by using a questionnaire. </a:t>
            </a:r>
          </a:p>
          <a:p>
            <a:r>
              <a:rPr lang="en-US" sz="1500"/>
              <a:t> The difference in use of HMIS may be due to multiple reasons such as the difference in their job profiles, distribution of their working place, differences in their technical knowledge and experience and proper training of the Hospital staff.</a:t>
            </a:r>
          </a:p>
          <a:p>
            <a:r>
              <a:rPr lang="en-US" sz="1500"/>
              <a:t>It was observed that around 70 percent of the participants agreed that their system is compatible with their capability (Technical Knowledge). This affects the acceptance level among the staff so we have to find out the causes and we need to rectify this problem.</a:t>
            </a:r>
          </a:p>
          <a:p>
            <a:r>
              <a:rPr lang="en-US" sz="1500"/>
              <a:t>Our study revealed that approximately 10% of the participants responded that the HMIS system is average difficult in use. It is also a concern to us, this is because the hospital staff plays an important role in using HMIS system.</a:t>
            </a:r>
            <a:endParaRPr lang="en-US" sz="1500">
              <a:cs typeface="Calibri"/>
            </a:endParaRPr>
          </a:p>
          <a:p>
            <a:endParaRPr lang="en-US" sz="1500"/>
          </a:p>
          <a:p>
            <a:endParaRPr lang="en-US" sz="1500"/>
          </a:p>
          <a:p>
            <a:endParaRPr lang="en-IN" sz="1500"/>
          </a:p>
        </p:txBody>
      </p:sp>
      <p:sp>
        <p:nvSpPr>
          <p:cNvPr id="52" name="Rectangle 5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5" descr="Text&#10;&#10;Description automatically generated">
            <a:extLst>
              <a:ext uri="{FF2B5EF4-FFF2-40B4-BE49-F238E27FC236}">
                <a16:creationId xmlns:a16="http://schemas.microsoft.com/office/drawing/2014/main" id="{C17EDF68-CA3E-82BC-3419-6CB5D7D4248B}"/>
              </a:ext>
            </a:extLst>
          </p:cNvPr>
          <p:cNvPicPr>
            <a:picLocks noChangeAspect="1"/>
          </p:cNvPicPr>
          <p:nvPr/>
        </p:nvPicPr>
        <p:blipFill>
          <a:blip r:embed="rId2"/>
          <a:stretch>
            <a:fillRect/>
          </a:stretch>
        </p:blipFill>
        <p:spPr>
          <a:xfrm>
            <a:off x="10621204" y="85028"/>
            <a:ext cx="1462088" cy="737085"/>
          </a:xfrm>
          <a:prstGeom prst="rect">
            <a:avLst/>
          </a:prstGeom>
        </p:spPr>
      </p:pic>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a:xfrm>
            <a:off x="10341428" y="6356350"/>
            <a:ext cx="1012371" cy="365125"/>
          </a:xfrm>
        </p:spPr>
        <p:txBody>
          <a:bodyPr>
            <a:normAutofit/>
          </a:bodyPr>
          <a:lstStyle/>
          <a:p>
            <a:pPr>
              <a:spcAft>
                <a:spcPts val="600"/>
              </a:spcAft>
            </a:pPr>
            <a:fld id="{26AD20E6-394B-4DF0-96A5-9647FF39C943}" type="slidenum">
              <a:rPr lang="en-IN">
                <a:solidFill>
                  <a:srgbClr val="FFFFFF"/>
                </a:solidFill>
              </a:rPr>
              <a:pPr>
                <a:spcAft>
                  <a:spcPts val="600"/>
                </a:spcAft>
              </a:pPr>
              <a:t>15</a:t>
            </a:fld>
            <a:endParaRPr lang="en-IN">
              <a:solidFill>
                <a:srgbClr val="FFFFFF"/>
              </a:solidFill>
            </a:endParaRPr>
          </a:p>
        </p:txBody>
      </p:sp>
      <p:pic>
        <p:nvPicPr>
          <p:cNvPr id="1026" name="Picture 2" descr="Spark Effective Discussions with Canvas Discussion Boards | Courses at  UChicago">
            <a:extLst>
              <a:ext uri="{FF2B5EF4-FFF2-40B4-BE49-F238E27FC236}">
                <a16:creationId xmlns:a16="http://schemas.microsoft.com/office/drawing/2014/main" id="{8FD26BBF-45BD-D9D6-49DB-CD7BCB1CC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3398" y="2806357"/>
            <a:ext cx="1728507" cy="1077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270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1136428" y="627564"/>
            <a:ext cx="7474172" cy="1325563"/>
          </a:xfrm>
        </p:spPr>
        <p:txBody>
          <a:bodyPr>
            <a:normAutofit/>
          </a:bodyPr>
          <a:lstStyle/>
          <a:p>
            <a:r>
              <a:rPr lang="en-IN" b="1">
                <a:cs typeface="Calibri Light"/>
              </a:rPr>
              <a:t>Discussion </a:t>
            </a:r>
            <a:endParaRPr lang="en-IN" b="1"/>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1136429" y="2278173"/>
            <a:ext cx="6467867" cy="3450613"/>
          </a:xfrm>
        </p:spPr>
        <p:txBody>
          <a:bodyPr vert="horz" lIns="91440" tIns="45720" rIns="91440" bIns="45720" rtlCol="0" anchor="ctr">
            <a:normAutofit/>
          </a:bodyPr>
          <a:lstStyle/>
          <a:p>
            <a:r>
              <a:rPr lang="en-US" sz="1700"/>
              <a:t>Regarding system efficiency, most of the participants ranked the existing HMIS system average to an efficient category. In contrary to our findings, a systematic review conducted by </a:t>
            </a:r>
            <a:r>
              <a:rPr lang="en-US" sz="1700" err="1"/>
              <a:t>Huryk</a:t>
            </a:r>
            <a:r>
              <a:rPr lang="en-US" sz="1700"/>
              <a:t> (2010) found that overall HIMS system was not efficient at all and it led to user dissatisfaction.</a:t>
            </a:r>
            <a:endParaRPr lang="en-US" sz="1700">
              <a:cs typeface="Calibri"/>
            </a:endParaRPr>
          </a:p>
          <a:p>
            <a:endParaRPr lang="en-US" sz="1700"/>
          </a:p>
          <a:p>
            <a:r>
              <a:rPr lang="en-US" sz="1700"/>
              <a:t>Most common causes of HIS implementation problems were end user profiles, Human concerns were the most common challenges that developed. Some of the causes could include end user training, a lack understanding the system, a lack of understanding about the benefits of the HMIS system, or heavy workloads, as their primary responsibility is to treat patients.</a:t>
            </a:r>
            <a:endParaRPr lang="en-US" sz="1700">
              <a:cs typeface="Calibri"/>
            </a:endParaRPr>
          </a:p>
          <a:p>
            <a:endParaRPr lang="en-US" sz="1700">
              <a:cs typeface="Calibri"/>
            </a:endParaRPr>
          </a:p>
          <a:p>
            <a:endParaRPr lang="en-US" sz="1700">
              <a:cs typeface="Calibri"/>
            </a:endParaRPr>
          </a:p>
          <a:p>
            <a:endParaRPr lang="en-IN" sz="1700">
              <a:cs typeface="Calibri" panose="020F0502020204030204"/>
            </a:endParaRPr>
          </a:p>
        </p:txBody>
      </p:sp>
      <p:sp>
        <p:nvSpPr>
          <p:cNvPr id="18" name="Rectangle 1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Text&#10;&#10;Description automatically generated">
            <a:extLst>
              <a:ext uri="{FF2B5EF4-FFF2-40B4-BE49-F238E27FC236}">
                <a16:creationId xmlns:a16="http://schemas.microsoft.com/office/drawing/2014/main" id="{C918B7F0-E19F-8CC9-34CC-68824B48FB86}"/>
              </a:ext>
            </a:extLst>
          </p:cNvPr>
          <p:cNvPicPr>
            <a:picLocks noChangeAspect="1"/>
          </p:cNvPicPr>
          <p:nvPr/>
        </p:nvPicPr>
        <p:blipFill>
          <a:blip r:embed="rId2"/>
          <a:stretch>
            <a:fillRect/>
          </a:stretch>
        </p:blipFill>
        <p:spPr>
          <a:xfrm>
            <a:off x="10524442" y="145505"/>
            <a:ext cx="1462088" cy="737085"/>
          </a:xfrm>
          <a:prstGeom prst="rect">
            <a:avLst/>
          </a:prstGeom>
        </p:spPr>
      </p:pic>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a:xfrm>
            <a:off x="10341428" y="6356350"/>
            <a:ext cx="1012371" cy="365125"/>
          </a:xfrm>
        </p:spPr>
        <p:txBody>
          <a:bodyPr>
            <a:normAutofit/>
          </a:bodyPr>
          <a:lstStyle/>
          <a:p>
            <a:pPr>
              <a:spcAft>
                <a:spcPts val="600"/>
              </a:spcAft>
            </a:pPr>
            <a:fld id="{26AD20E6-394B-4DF0-96A5-9647FF39C943}" type="slidenum">
              <a:rPr lang="en-IN">
                <a:solidFill>
                  <a:srgbClr val="FFFFFF"/>
                </a:solidFill>
              </a:rPr>
              <a:pPr>
                <a:spcAft>
                  <a:spcPts val="600"/>
                </a:spcAft>
              </a:pPr>
              <a:t>16</a:t>
            </a:fld>
            <a:endParaRPr lang="en-IN">
              <a:solidFill>
                <a:srgbClr val="FFFFFF"/>
              </a:solidFill>
            </a:endParaRPr>
          </a:p>
        </p:txBody>
      </p:sp>
      <p:pic>
        <p:nvPicPr>
          <p:cNvPr id="2050" name="Picture 2" descr="Spark Effective Discussions with Canvas Discussion Boards | Courses at  UChicago">
            <a:extLst>
              <a:ext uri="{FF2B5EF4-FFF2-40B4-BE49-F238E27FC236}">
                <a16:creationId xmlns:a16="http://schemas.microsoft.com/office/drawing/2014/main" id="{B198E20B-4F61-6007-E2CA-63DA4E73E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3398" y="2917477"/>
            <a:ext cx="1674467" cy="104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368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1404-3D76-4283-7E3E-3EB8264D4537}"/>
              </a:ext>
            </a:extLst>
          </p:cNvPr>
          <p:cNvSpPr>
            <a:spLocks noGrp="1"/>
          </p:cNvSpPr>
          <p:nvPr>
            <p:ph type="title"/>
          </p:nvPr>
        </p:nvSpPr>
        <p:spPr>
          <a:xfrm>
            <a:off x="1136428" y="627564"/>
            <a:ext cx="7474172" cy="1325563"/>
          </a:xfrm>
        </p:spPr>
        <p:txBody>
          <a:bodyPr>
            <a:normAutofit/>
          </a:bodyPr>
          <a:lstStyle/>
          <a:p>
            <a:r>
              <a:rPr lang="en-IN" b="1">
                <a:ea typeface="+mj-lt"/>
                <a:cs typeface="+mj-lt"/>
              </a:rPr>
              <a:t>Discussion</a:t>
            </a:r>
            <a:endParaRPr lang="en-US"/>
          </a:p>
        </p:txBody>
      </p:sp>
      <p:sp>
        <p:nvSpPr>
          <p:cNvPr id="3" name="Content Placeholder 2">
            <a:extLst>
              <a:ext uri="{FF2B5EF4-FFF2-40B4-BE49-F238E27FC236}">
                <a16:creationId xmlns:a16="http://schemas.microsoft.com/office/drawing/2014/main" id="{69B0918B-B5F9-D583-BF3C-4AD41C889816}"/>
              </a:ext>
            </a:extLst>
          </p:cNvPr>
          <p:cNvSpPr>
            <a:spLocks noGrp="1"/>
          </p:cNvSpPr>
          <p:nvPr>
            <p:ph idx="1"/>
          </p:nvPr>
        </p:nvSpPr>
        <p:spPr>
          <a:xfrm>
            <a:off x="1136429" y="2278173"/>
            <a:ext cx="6467867" cy="3450613"/>
          </a:xfrm>
        </p:spPr>
        <p:txBody>
          <a:bodyPr vert="horz" lIns="91440" tIns="45720" rIns="91440" bIns="45720" rtlCol="0" anchor="ctr">
            <a:normAutofit/>
          </a:bodyPr>
          <a:lstStyle/>
          <a:p>
            <a:pPr marL="0" indent="0">
              <a:buNone/>
            </a:pPr>
            <a:endParaRPr lang="en-IN" sz="1700">
              <a:ea typeface="+mn-lt"/>
              <a:cs typeface="+mn-lt"/>
            </a:endParaRPr>
          </a:p>
          <a:p>
            <a:pPr marL="457200" indent="-457200"/>
            <a:r>
              <a:rPr lang="en-IN" sz="1700" dirty="0">
                <a:ea typeface="+mn-lt"/>
                <a:cs typeface="+mn-lt"/>
              </a:rPr>
              <a:t>Training should include continuing education of physicians, nurses, and department secretaries. Training should link information systems to actual clinical scenarios. Also, the End users should be involved in the implementation process and features of benefit should be provided to the end users.</a:t>
            </a:r>
            <a:endParaRPr lang="en-IN" sz="1700" dirty="0">
              <a:cs typeface="Calibri"/>
            </a:endParaRPr>
          </a:p>
          <a:p>
            <a:r>
              <a:rPr lang="en-IN" sz="1700" dirty="0">
                <a:cs typeface="Calibri"/>
              </a:rPr>
              <a:t>   Barriers faced in user acceptance in our study</a:t>
            </a:r>
            <a:br>
              <a:rPr lang="en-IN" sz="1700" dirty="0">
                <a:cs typeface="Calibri"/>
              </a:rPr>
            </a:br>
            <a:r>
              <a:rPr lang="en-US" sz="1700" b="1" dirty="0">
                <a:ea typeface="+mn-lt"/>
                <a:cs typeface="+mn-lt"/>
              </a:rPr>
              <a:t>    Poor skills sets among users</a:t>
            </a:r>
            <a:br>
              <a:rPr lang="en-US" sz="1700" b="1" dirty="0">
                <a:ea typeface="+mn-lt"/>
                <a:cs typeface="+mn-lt"/>
              </a:rPr>
            </a:br>
            <a:r>
              <a:rPr lang="en-US" sz="1700" b="1" dirty="0">
                <a:ea typeface="+mn-lt"/>
                <a:cs typeface="+mn-lt"/>
              </a:rPr>
              <a:t>    Resistance to change</a:t>
            </a:r>
            <a:br>
              <a:rPr lang="en-US" sz="1700" dirty="0"/>
            </a:br>
            <a:r>
              <a:rPr lang="en-US" sz="1700" b="1" dirty="0">
                <a:ea typeface="+mn-lt"/>
                <a:cs typeface="+mn-lt"/>
              </a:rPr>
              <a:t>    Lack of change management program</a:t>
            </a:r>
            <a:br>
              <a:rPr lang="en-US" sz="1700" dirty="0"/>
            </a:br>
            <a:r>
              <a:rPr lang="en-US" sz="1700" b="1" dirty="0">
                <a:ea typeface="+mn-lt"/>
                <a:cs typeface="+mn-lt"/>
              </a:rPr>
              <a:t>    Security Issues</a:t>
            </a:r>
            <a:br>
              <a:rPr lang="en-US" sz="1700" dirty="0"/>
            </a:br>
            <a:r>
              <a:rPr lang="en-US" sz="1700" b="1" dirty="0">
                <a:ea typeface="+mn-lt"/>
                <a:cs typeface="+mn-lt"/>
              </a:rPr>
              <a:t>    Benefit Realization</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descr="Text&#10;&#10;Description automatically generated">
            <a:extLst>
              <a:ext uri="{FF2B5EF4-FFF2-40B4-BE49-F238E27FC236}">
                <a16:creationId xmlns:a16="http://schemas.microsoft.com/office/drawing/2014/main" id="{32DF4110-3A8C-24B7-6DF1-A025AE1AEFB2}"/>
              </a:ext>
            </a:extLst>
          </p:cNvPr>
          <p:cNvPicPr>
            <a:picLocks noChangeAspect="1"/>
          </p:cNvPicPr>
          <p:nvPr/>
        </p:nvPicPr>
        <p:blipFill>
          <a:blip r:embed="rId2"/>
          <a:stretch>
            <a:fillRect/>
          </a:stretch>
        </p:blipFill>
        <p:spPr>
          <a:xfrm>
            <a:off x="10548632" y="51764"/>
            <a:ext cx="1462088" cy="731043"/>
          </a:xfrm>
          <a:prstGeom prst="rect">
            <a:avLst/>
          </a:prstGeom>
        </p:spPr>
      </p:pic>
      <p:sp>
        <p:nvSpPr>
          <p:cNvPr id="5" name="Slide Number Placeholder 4">
            <a:extLst>
              <a:ext uri="{FF2B5EF4-FFF2-40B4-BE49-F238E27FC236}">
                <a16:creationId xmlns:a16="http://schemas.microsoft.com/office/drawing/2014/main" id="{E5FA6605-52C2-A8D3-B7BB-A7A23E57D71E}"/>
              </a:ext>
            </a:extLst>
          </p:cNvPr>
          <p:cNvSpPr>
            <a:spLocks noGrp="1"/>
          </p:cNvSpPr>
          <p:nvPr>
            <p:ph type="sldNum" sz="quarter" idx="12"/>
          </p:nvPr>
        </p:nvSpPr>
        <p:spPr>
          <a:xfrm>
            <a:off x="10341428" y="6356350"/>
            <a:ext cx="1012371" cy="365125"/>
          </a:xfrm>
        </p:spPr>
        <p:txBody>
          <a:bodyPr>
            <a:normAutofit/>
          </a:bodyPr>
          <a:lstStyle/>
          <a:p>
            <a:pPr>
              <a:spcAft>
                <a:spcPts val="600"/>
              </a:spcAft>
            </a:pPr>
            <a:fld id="{26AD20E6-394B-4DF0-96A5-9647FF39C943}" type="slidenum">
              <a:rPr lang="en-IN">
                <a:solidFill>
                  <a:srgbClr val="FFFFFF"/>
                </a:solidFill>
              </a:rPr>
              <a:pPr>
                <a:spcAft>
                  <a:spcPts val="600"/>
                </a:spcAft>
              </a:pPr>
              <a:t>17</a:t>
            </a:fld>
            <a:endParaRPr lang="en-IN">
              <a:solidFill>
                <a:srgbClr val="FFFFFF"/>
              </a:solidFill>
            </a:endParaRPr>
          </a:p>
        </p:txBody>
      </p:sp>
      <p:pic>
        <p:nvPicPr>
          <p:cNvPr id="3074" name="Picture 2" descr="Spark Effective Discussions with Canvas Discussion Boards | Courses at  UChicago">
            <a:extLst>
              <a:ext uri="{FF2B5EF4-FFF2-40B4-BE49-F238E27FC236}">
                <a16:creationId xmlns:a16="http://schemas.microsoft.com/office/drawing/2014/main" id="{14CAB210-B880-5364-ECE4-F5B6980D0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6092" y="2957066"/>
            <a:ext cx="1681773" cy="104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737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1404-3D76-4283-7E3E-3EB8264D4537}"/>
              </a:ext>
            </a:extLst>
          </p:cNvPr>
          <p:cNvSpPr>
            <a:spLocks noGrp="1"/>
          </p:cNvSpPr>
          <p:nvPr>
            <p:ph type="title"/>
          </p:nvPr>
        </p:nvSpPr>
        <p:spPr>
          <a:xfrm>
            <a:off x="1136428" y="627564"/>
            <a:ext cx="7474172" cy="1325563"/>
          </a:xfrm>
        </p:spPr>
        <p:txBody>
          <a:bodyPr>
            <a:normAutofit/>
          </a:bodyPr>
          <a:lstStyle/>
          <a:p>
            <a:r>
              <a:rPr lang="en-IN" b="1" dirty="0"/>
              <a:t>Recommendations</a:t>
            </a:r>
            <a:endParaRPr lang="en-US" b="1" dirty="0"/>
          </a:p>
        </p:txBody>
      </p:sp>
      <p:sp>
        <p:nvSpPr>
          <p:cNvPr id="3" name="Content Placeholder 2">
            <a:extLst>
              <a:ext uri="{FF2B5EF4-FFF2-40B4-BE49-F238E27FC236}">
                <a16:creationId xmlns:a16="http://schemas.microsoft.com/office/drawing/2014/main" id="{69B0918B-B5F9-D583-BF3C-4AD41C889816}"/>
              </a:ext>
            </a:extLst>
          </p:cNvPr>
          <p:cNvSpPr>
            <a:spLocks noGrp="1"/>
          </p:cNvSpPr>
          <p:nvPr>
            <p:ph idx="1"/>
          </p:nvPr>
        </p:nvSpPr>
        <p:spPr>
          <a:xfrm>
            <a:off x="1136429" y="2278173"/>
            <a:ext cx="6467867" cy="3450613"/>
          </a:xfrm>
        </p:spPr>
        <p:txBody>
          <a:bodyPr vert="horz" lIns="91440" tIns="45720" rIns="91440" bIns="45720" rtlCol="0" anchor="ctr">
            <a:normAutofit fontScale="92500" lnSpcReduction="10000"/>
          </a:bodyPr>
          <a:lstStyle/>
          <a:p>
            <a:pPr marL="0" indent="0">
              <a:buNone/>
            </a:pPr>
            <a:endParaRPr lang="en-IN" sz="1700" dirty="0">
              <a:ea typeface="+mn-lt"/>
              <a:cs typeface="+mn-lt"/>
            </a:endParaRP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Proper training of the hospital staff  for HMIS may be conducted with </a:t>
            </a:r>
            <a:r>
              <a:rPr lang="en-IN" sz="1800" dirty="0">
                <a:effectLst/>
                <a:latin typeface="Times New Roman" panose="02020603050405020304" pitchFamily="18" charset="0"/>
                <a:cs typeface="Times New Roman" panose="02020603050405020304" pitchFamily="18" charset="0"/>
              </a:rPr>
              <a:t>the help of the IT department so that in future, the user acceptance increases. </a:t>
            </a:r>
          </a:p>
          <a:p>
            <a:r>
              <a:rPr lang="en-US" sz="1600" dirty="0">
                <a:solidFill>
                  <a:srgbClr val="212121"/>
                </a:solidFill>
                <a:effectLst/>
                <a:latin typeface="Arial" panose="020B0604020202020204" pitchFamily="34" charset="0"/>
                <a:ea typeface="Calibri" panose="020F0502020204030204" pitchFamily="34" charset="0"/>
              </a:rPr>
              <a:t>HMIS handling should be given to all staff on a rotation basis so that they become digitally empowered and  a 24 × 7 call center can be incorporated in the IT department to fix any problem faced by the users.</a:t>
            </a:r>
          </a:p>
          <a:p>
            <a:r>
              <a:rPr lang="en-IN" sz="1800" b="1"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Adoption</a:t>
            </a: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 of change management program</a:t>
            </a:r>
            <a:r>
              <a:rPr lang="en-IN" sz="1600" dirty="0">
                <a:effectLst/>
                <a:latin typeface="Calibri" panose="020F0502020204030204" pitchFamily="34" charset="0"/>
                <a:ea typeface="Calibri" panose="020F0502020204030204" pitchFamily="34" charset="0"/>
                <a:cs typeface="Times New Roman" panose="02020603050405020304" pitchFamily="18" charset="0"/>
              </a:rPr>
              <a:t>-</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IN" sz="1600" dirty="0">
                <a:effectLst/>
                <a:latin typeface="Times New Roman" panose="02020603050405020304" pitchFamily="18" charset="0"/>
                <a:ea typeface="Calibri" panose="020F0502020204030204" pitchFamily="34" charset="0"/>
                <a:cs typeface="Times New Roman" panose="02020603050405020304" pitchFamily="18" charset="0"/>
              </a:rPr>
              <a:t>Assisting individuals and organizations migrate from the old ways of doing things to the new ways of working will lead to better acceptance of the system.</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endParaRPr lang="en-IN" sz="1800" dirty="0">
              <a:latin typeface="Calibri" panose="020F0502020204030204" pitchFamily="34" charset="0"/>
              <a:ea typeface="Calibri" panose="020F0502020204030204" pitchFamily="34" charset="0"/>
              <a:cs typeface="Times New Roman" panose="02020603050405020304" pitchFamily="18" charset="0"/>
            </a:endParaRPr>
          </a:p>
          <a:p>
            <a:r>
              <a:rPr lang="en-IN" sz="1800" b="1" dirty="0">
                <a:latin typeface="Times New Roman" panose="02020603050405020304" pitchFamily="18" charset="0"/>
                <a:cs typeface="Times New Roman" panose="02020603050405020304" pitchFamily="18" charset="0"/>
              </a:rPr>
              <a:t>Proper Training to improve the skillset among users-</a:t>
            </a:r>
            <a:r>
              <a:rPr lang="en-IN" sz="1600" dirty="0">
                <a:effectLst/>
                <a:latin typeface="Calibri" panose="020F0502020204030204" pitchFamily="34" charset="0"/>
                <a:ea typeface="Calibri" panose="020F0502020204030204" pitchFamily="34" charset="0"/>
                <a:cs typeface="Times New Roman" panose="02020603050405020304" pitchFamily="18" charset="0"/>
              </a:rPr>
              <a:t>When an hospital is moving from old technology to new technology the skills of its staff need to be upgraded.</a:t>
            </a:r>
            <a:endParaRPr lang="en-IN" sz="2000" b="1" dirty="0">
              <a:latin typeface="Times New Roman" panose="02020603050405020304" pitchFamily="18" charset="0"/>
              <a:cs typeface="Times New Roman" panose="02020603050405020304" pitchFamily="18" charset="0"/>
            </a:endParaRPr>
          </a:p>
          <a:p>
            <a:pPr marL="457200" indent="-457200"/>
            <a:endParaRPr lang="en-US" sz="1700" b="1" dirty="0">
              <a:ea typeface="+mn-lt"/>
              <a:cs typeface="+mn-lt"/>
            </a:endParaRP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descr="Text&#10;&#10;Description automatically generated">
            <a:extLst>
              <a:ext uri="{FF2B5EF4-FFF2-40B4-BE49-F238E27FC236}">
                <a16:creationId xmlns:a16="http://schemas.microsoft.com/office/drawing/2014/main" id="{32DF4110-3A8C-24B7-6DF1-A025AE1AEFB2}"/>
              </a:ext>
            </a:extLst>
          </p:cNvPr>
          <p:cNvPicPr>
            <a:picLocks noChangeAspect="1"/>
          </p:cNvPicPr>
          <p:nvPr/>
        </p:nvPicPr>
        <p:blipFill>
          <a:blip r:embed="rId2"/>
          <a:stretch>
            <a:fillRect/>
          </a:stretch>
        </p:blipFill>
        <p:spPr>
          <a:xfrm>
            <a:off x="10548632" y="51764"/>
            <a:ext cx="1462088" cy="731043"/>
          </a:xfrm>
          <a:prstGeom prst="rect">
            <a:avLst/>
          </a:prstGeom>
        </p:spPr>
      </p:pic>
      <p:sp>
        <p:nvSpPr>
          <p:cNvPr id="5" name="Slide Number Placeholder 4">
            <a:extLst>
              <a:ext uri="{FF2B5EF4-FFF2-40B4-BE49-F238E27FC236}">
                <a16:creationId xmlns:a16="http://schemas.microsoft.com/office/drawing/2014/main" id="{E5FA6605-52C2-A8D3-B7BB-A7A23E57D71E}"/>
              </a:ext>
            </a:extLst>
          </p:cNvPr>
          <p:cNvSpPr>
            <a:spLocks noGrp="1"/>
          </p:cNvSpPr>
          <p:nvPr>
            <p:ph type="sldNum" sz="quarter" idx="12"/>
          </p:nvPr>
        </p:nvSpPr>
        <p:spPr>
          <a:xfrm>
            <a:off x="10341428" y="6356350"/>
            <a:ext cx="1012371" cy="365125"/>
          </a:xfrm>
        </p:spPr>
        <p:txBody>
          <a:bodyPr>
            <a:normAutofit/>
          </a:bodyPr>
          <a:lstStyle/>
          <a:p>
            <a:pPr>
              <a:spcAft>
                <a:spcPts val="600"/>
              </a:spcAft>
            </a:pPr>
            <a:fld id="{26AD20E6-394B-4DF0-96A5-9647FF39C943}" type="slidenum">
              <a:rPr lang="en-IN">
                <a:solidFill>
                  <a:srgbClr val="FFFFFF"/>
                </a:solidFill>
              </a:rPr>
              <a:pPr>
                <a:spcAft>
                  <a:spcPts val="600"/>
                </a:spcAft>
              </a:pPr>
              <a:t>18</a:t>
            </a:fld>
            <a:endParaRPr lang="en-IN">
              <a:solidFill>
                <a:srgbClr val="FFFFFF"/>
              </a:solidFill>
            </a:endParaRPr>
          </a:p>
        </p:txBody>
      </p:sp>
      <p:pic>
        <p:nvPicPr>
          <p:cNvPr id="3074" name="Picture 2" descr="Spark Effective Discussions with Canvas Discussion Boards | Courses at  UChicago">
            <a:extLst>
              <a:ext uri="{FF2B5EF4-FFF2-40B4-BE49-F238E27FC236}">
                <a16:creationId xmlns:a16="http://schemas.microsoft.com/office/drawing/2014/main" id="{14CAB210-B880-5364-ECE4-F5B6980D0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6092" y="2957066"/>
            <a:ext cx="1681773" cy="104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798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1136428" y="627564"/>
            <a:ext cx="7474172" cy="1325563"/>
          </a:xfrm>
        </p:spPr>
        <p:txBody>
          <a:bodyPr>
            <a:normAutofit/>
          </a:bodyPr>
          <a:lstStyle/>
          <a:p>
            <a:r>
              <a:rPr lang="en-IN" b="1"/>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1136429" y="2278173"/>
            <a:ext cx="6467867" cy="3450613"/>
          </a:xfrm>
        </p:spPr>
        <p:txBody>
          <a:bodyPr vert="horz" lIns="91440" tIns="45720" rIns="91440" bIns="45720" rtlCol="0" anchor="ctr">
            <a:normAutofit/>
          </a:bodyPr>
          <a:lstStyle/>
          <a:p>
            <a:r>
              <a:rPr lang="en-US" sz="1500" b="0" i="0">
                <a:effectLst/>
                <a:latin typeface="Arial" panose="020B0604020202020204" pitchFamily="34" charset="0"/>
              </a:rPr>
              <a:t>Our study concluded that the overall user acceptance for HIMS is good although there is a lot of scope for improvement. </a:t>
            </a:r>
          </a:p>
          <a:p>
            <a:r>
              <a:rPr lang="en-US" sz="1500" b="0" i="0">
                <a:effectLst/>
                <a:latin typeface="Arial"/>
                <a:cs typeface="Arial"/>
              </a:rPr>
              <a:t>Proper training of the hospital staff  for HMIS may be conducted with the help of the IT department so that in future, the user acceptance increases. </a:t>
            </a:r>
            <a:r>
              <a:rPr lang="en-US" sz="1500"/>
              <a:t>This study revealed that the most common causes of HMIS implementation problems were end user profiles.</a:t>
            </a:r>
            <a:endParaRPr lang="en-US" sz="1500">
              <a:cs typeface="Calibri"/>
            </a:endParaRPr>
          </a:p>
          <a:p>
            <a:r>
              <a:rPr lang="en-US" sz="1500"/>
              <a:t>With the development of the information age, a new era of medical information is opening, and the direction of the development of healthcare services from telemedicine to digital health is rapidly changing. In addition, various technologies are being developed together, and the term collectively referring to the age of healthcare is constantly improving  many problems  which were earlier faced during the implementation of HMIS projects.</a:t>
            </a:r>
            <a:endParaRPr lang="en-IN" sz="1500"/>
          </a:p>
        </p:txBody>
      </p:sp>
      <p:sp>
        <p:nvSpPr>
          <p:cNvPr id="27" name="Rectangle 2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50" descr="Handshake">
            <a:extLst>
              <a:ext uri="{FF2B5EF4-FFF2-40B4-BE49-F238E27FC236}">
                <a16:creationId xmlns:a16="http://schemas.microsoft.com/office/drawing/2014/main" id="{64BB25FA-9BF0-8892-A6CF-63010340C44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a:xfrm>
            <a:off x="10341428" y="6356350"/>
            <a:ext cx="1012371" cy="365125"/>
          </a:xfrm>
        </p:spPr>
        <p:txBody>
          <a:bodyPr>
            <a:normAutofit/>
          </a:bodyPr>
          <a:lstStyle/>
          <a:p>
            <a:pPr>
              <a:spcAft>
                <a:spcPts val="600"/>
              </a:spcAft>
            </a:pPr>
            <a:fld id="{26AD20E6-394B-4DF0-96A5-9647FF39C943}" type="slidenum">
              <a:rPr lang="en-IN">
                <a:solidFill>
                  <a:srgbClr val="FFFFFF"/>
                </a:solidFill>
              </a:rPr>
              <a:pPr>
                <a:spcAft>
                  <a:spcPts val="600"/>
                </a:spcAft>
              </a:pPr>
              <a:t>19</a:t>
            </a:fld>
            <a:endParaRPr lang="en-IN">
              <a:solidFill>
                <a:srgbClr val="FFFFFF"/>
              </a:solidFill>
            </a:endParaRPr>
          </a:p>
        </p:txBody>
      </p:sp>
      <p:pic>
        <p:nvPicPr>
          <p:cNvPr id="10" name="Picture 8" descr="Text&#10;&#10;Description automatically generated">
            <a:extLst>
              <a:ext uri="{FF2B5EF4-FFF2-40B4-BE49-F238E27FC236}">
                <a16:creationId xmlns:a16="http://schemas.microsoft.com/office/drawing/2014/main" id="{21223635-452F-834A-AB8B-331ECF0E345D}"/>
              </a:ext>
            </a:extLst>
          </p:cNvPr>
          <p:cNvPicPr>
            <a:picLocks noChangeAspect="1"/>
          </p:cNvPicPr>
          <p:nvPr/>
        </p:nvPicPr>
        <p:blipFill>
          <a:blip r:embed="rId4"/>
          <a:stretch>
            <a:fillRect/>
          </a:stretch>
        </p:blipFill>
        <p:spPr>
          <a:xfrm>
            <a:off x="10315801" y="99710"/>
            <a:ext cx="1647825" cy="828675"/>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p:txBody>
          <a:bodyPr/>
          <a:lstStyle/>
          <a:p>
            <a:pPr algn="ctr"/>
            <a:r>
              <a:rPr lang="en-IN" b="1"/>
              <a:t>Screenshot of Approval</a:t>
            </a:r>
          </a:p>
        </p:txBody>
      </p:sp>
      <p:pic>
        <p:nvPicPr>
          <p:cNvPr id="13" name="Picture 13" descr="Graphical user interface, text, application, email&#10;&#10;Description automatically generated">
            <a:extLst>
              <a:ext uri="{FF2B5EF4-FFF2-40B4-BE49-F238E27FC236}">
                <a16:creationId xmlns:a16="http://schemas.microsoft.com/office/drawing/2014/main" id="{B4B38EC2-4A5E-B2F9-9B08-C28CBCEF6677}"/>
              </a:ext>
            </a:extLst>
          </p:cNvPr>
          <p:cNvPicPr>
            <a:picLocks noGrp="1" noChangeAspect="1"/>
          </p:cNvPicPr>
          <p:nvPr>
            <p:ph idx="1"/>
          </p:nvPr>
        </p:nvPicPr>
        <p:blipFill rotWithShape="1">
          <a:blip r:embed="rId2"/>
          <a:srcRect l="54948" t="16438" r="-203" b="16164"/>
          <a:stretch/>
        </p:blipFill>
        <p:spPr>
          <a:xfrm>
            <a:off x="2406739" y="1480345"/>
            <a:ext cx="8092655" cy="4790063"/>
          </a:xfrm>
        </p:spPr>
      </p:pic>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a:p>
        </p:txBody>
      </p:sp>
    </p:spTree>
    <p:extLst>
      <p:ext uri="{BB962C8B-B14F-4D97-AF65-F5344CB8AC3E}">
        <p14:creationId xmlns:p14="http://schemas.microsoft.com/office/powerpoint/2010/main" val="10618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0F6EC-6F74-10E8-AC03-0F3875AD0424}"/>
              </a:ext>
            </a:extLst>
          </p:cNvPr>
          <p:cNvSpPr>
            <a:spLocks noGrp="1"/>
          </p:cNvSpPr>
          <p:nvPr>
            <p:ph type="title"/>
          </p:nvPr>
        </p:nvSpPr>
        <p:spPr>
          <a:xfrm>
            <a:off x="838200" y="631825"/>
            <a:ext cx="10515600" cy="1325563"/>
          </a:xfrm>
        </p:spPr>
        <p:txBody>
          <a:bodyPr>
            <a:normAutofit/>
          </a:bodyPr>
          <a:lstStyle/>
          <a:p>
            <a:r>
              <a:rPr lang="en-IN" b="1"/>
              <a:t>Limitations of the Study</a:t>
            </a:r>
          </a:p>
        </p:txBody>
      </p:sp>
      <p:sp>
        <p:nvSpPr>
          <p:cNvPr id="3" name="Content Placeholder 2">
            <a:extLst>
              <a:ext uri="{FF2B5EF4-FFF2-40B4-BE49-F238E27FC236}">
                <a16:creationId xmlns:a16="http://schemas.microsoft.com/office/drawing/2014/main" id="{8BBDAC66-4BC0-4A4F-5501-A4915ECD4DA8}"/>
              </a:ext>
            </a:extLst>
          </p:cNvPr>
          <p:cNvSpPr>
            <a:spLocks noGrp="1"/>
          </p:cNvSpPr>
          <p:nvPr>
            <p:ph idx="1"/>
          </p:nvPr>
        </p:nvSpPr>
        <p:spPr>
          <a:xfrm>
            <a:off x="838200" y="2057400"/>
            <a:ext cx="10515600" cy="3871762"/>
          </a:xfrm>
        </p:spPr>
        <p:txBody>
          <a:bodyPr vert="horz" lIns="91440" tIns="45720" rIns="91440" bIns="45720" rtlCol="0" anchor="t">
            <a:normAutofit/>
          </a:bodyPr>
          <a:lstStyle/>
          <a:p>
            <a:r>
              <a:rPr lang="en-US" sz="1900" dirty="0"/>
              <a:t>All the data I have collected from Delhi only using purposive sampling technique within the city, for which it cannot represent the entire hospital staff in general. </a:t>
            </a:r>
            <a:endParaRPr lang="en-US" sz="1900"/>
          </a:p>
          <a:p>
            <a:r>
              <a:rPr lang="en-US" sz="1900" dirty="0"/>
              <a:t> In this study all healthcare staff of a hospital are considered, there are people who are directly serving patients and people from administrative role as well. Therefore, it is difficult to identify the acceptance, as some are very much familiar with the use of HMIS where some are not at all.</a:t>
            </a:r>
            <a:endParaRPr lang="en-US" sz="1900" dirty="0">
              <a:cs typeface="Calibri"/>
            </a:endParaRPr>
          </a:p>
          <a:p>
            <a:r>
              <a:rPr lang="en-US" sz="1900" dirty="0"/>
              <a:t>Due to limited time duration for data collection, it affected the reach to maximum healthcare staff. </a:t>
            </a:r>
            <a:endParaRPr lang="en-US" sz="1900" dirty="0">
              <a:cs typeface="Calibri"/>
            </a:endParaRPr>
          </a:p>
          <a:p>
            <a:r>
              <a:rPr lang="en-US" sz="1900" dirty="0"/>
              <a:t>A problem of  knowledge deficit was seen. Many professionals despite of using technology in healthcare setup, they are not very familiar with the HMIS system.</a:t>
            </a:r>
            <a:endParaRPr lang="en-US" sz="1900" dirty="0">
              <a:cs typeface="Calibri"/>
            </a:endParaRPr>
          </a:p>
          <a:p>
            <a:r>
              <a:rPr lang="en-US" sz="1900" dirty="0"/>
              <a:t>As we are embedding technology more day by day, there can be more insight into this topic. It enhances the scope of the study over a wide range increasing sample size and widening the geographical region.</a:t>
            </a:r>
            <a:endParaRPr lang="en-IN" sz="1900" dirty="0"/>
          </a:p>
        </p:txBody>
      </p:sp>
      <p:sp>
        <p:nvSpPr>
          <p:cNvPr id="5" name="Slide Number Placeholder 4">
            <a:extLst>
              <a:ext uri="{FF2B5EF4-FFF2-40B4-BE49-F238E27FC236}">
                <a16:creationId xmlns:a16="http://schemas.microsoft.com/office/drawing/2014/main" id="{5D7BD38B-06EE-DC64-6828-3A96DC5B67D0}"/>
              </a:ext>
            </a:extLst>
          </p:cNvPr>
          <p:cNvSpPr>
            <a:spLocks noGrp="1"/>
          </p:cNvSpPr>
          <p:nvPr>
            <p:ph type="sldNum" sz="quarter" idx="12"/>
          </p:nvPr>
        </p:nvSpPr>
        <p:spPr>
          <a:xfrm>
            <a:off x="8610600" y="6077585"/>
            <a:ext cx="2743200" cy="365125"/>
          </a:xfrm>
        </p:spPr>
        <p:txBody>
          <a:bodyPr>
            <a:normAutofit/>
          </a:bodyPr>
          <a:lstStyle/>
          <a:p>
            <a:pPr>
              <a:spcAft>
                <a:spcPts val="600"/>
              </a:spcAft>
            </a:pPr>
            <a:fld id="{26AD20E6-394B-4DF0-96A5-9647FF39C943}" type="slidenum">
              <a:rPr lang="en-IN">
                <a:solidFill>
                  <a:schemeClr val="tx1">
                    <a:lumMod val="75000"/>
                    <a:lumOff val="25000"/>
                  </a:schemeClr>
                </a:solidFill>
              </a:rPr>
              <a:pPr>
                <a:spcAft>
                  <a:spcPts val="600"/>
                </a:spcAft>
              </a:pPr>
              <a:t>20</a:t>
            </a:fld>
            <a:endParaRPr lang="en-IN">
              <a:solidFill>
                <a:schemeClr val="tx1">
                  <a:lumMod val="75000"/>
                  <a:lumOff val="25000"/>
                </a:schemeClr>
              </a:solidFill>
            </a:endParaRPr>
          </a:p>
        </p:txBody>
      </p:sp>
      <p:pic>
        <p:nvPicPr>
          <p:cNvPr id="8" name="Picture 8" descr="Text&#10;&#10;Description automatically generated">
            <a:extLst>
              <a:ext uri="{FF2B5EF4-FFF2-40B4-BE49-F238E27FC236}">
                <a16:creationId xmlns:a16="http://schemas.microsoft.com/office/drawing/2014/main" id="{54A9A8AC-6AC6-8848-7AC1-EBC8C6AAC4B5}"/>
              </a:ext>
            </a:extLst>
          </p:cNvPr>
          <p:cNvPicPr>
            <a:picLocks noChangeAspect="1"/>
          </p:cNvPicPr>
          <p:nvPr/>
        </p:nvPicPr>
        <p:blipFill>
          <a:blip r:embed="rId2"/>
          <a:stretch>
            <a:fillRect/>
          </a:stretch>
        </p:blipFill>
        <p:spPr>
          <a:xfrm>
            <a:off x="9711039" y="535139"/>
            <a:ext cx="1647825" cy="828675"/>
          </a:xfrm>
          <a:prstGeom prst="rect">
            <a:avLst/>
          </a:prstGeom>
        </p:spPr>
      </p:pic>
    </p:spTree>
    <p:extLst>
      <p:ext uri="{BB962C8B-B14F-4D97-AF65-F5344CB8AC3E}">
        <p14:creationId xmlns:p14="http://schemas.microsoft.com/office/powerpoint/2010/main" val="3192224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838200" y="631825"/>
            <a:ext cx="10515600" cy="1325563"/>
          </a:xfrm>
        </p:spPr>
        <p:txBody>
          <a:bodyPr>
            <a:normAutofit/>
          </a:bodyPr>
          <a:lstStyle/>
          <a:p>
            <a:r>
              <a:rPr lang="en-IN" b="1"/>
              <a:t>References </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838200" y="2057400"/>
            <a:ext cx="10515600" cy="3871762"/>
          </a:xfrm>
        </p:spPr>
        <p:txBody>
          <a:bodyPr>
            <a:normAutofit/>
          </a:bodyPr>
          <a:lstStyle/>
          <a:p>
            <a:pPr marL="342900" lvl="0" indent="-342900">
              <a:spcAft>
                <a:spcPts val="800"/>
              </a:spcAft>
              <a:buFont typeface="+mj-lt"/>
              <a:buAutoNum type="arabicPeriod"/>
            </a:pPr>
            <a:r>
              <a:rPr lang="en-US" sz="2000">
                <a:effectLst/>
                <a:latin typeface="Times New Roman" panose="02020603050405020304" pitchFamily="18" charset="0"/>
                <a:ea typeface="Times New Roman" panose="02020603050405020304" pitchFamily="18" charset="0"/>
              </a:rPr>
              <a:t>Setiawati, E., Trisnawati, R. and Diana, U., 2019. THE ANALYSIS OF ACCEPTANCE OF HOSPITAL INFORMATION MANAGEMENT SYSTEM (HIMS) USING TECHNOLOGY ACCEPTANCE MODEL METHOD. </a:t>
            </a:r>
            <a:r>
              <a:rPr lang="en-US" sz="2000" i="1">
                <a:effectLst/>
                <a:latin typeface="Times New Roman" panose="02020603050405020304" pitchFamily="18" charset="0"/>
                <a:ea typeface="Times New Roman" panose="02020603050405020304" pitchFamily="18" charset="0"/>
              </a:rPr>
              <a:t>Riset Akuntansi dan Keuangan Indonesia</a:t>
            </a:r>
            <a:r>
              <a:rPr lang="en-US" sz="2000">
                <a:effectLst/>
                <a:latin typeface="Times New Roman" panose="02020603050405020304" pitchFamily="18" charset="0"/>
                <a:ea typeface="Times New Roman" panose="02020603050405020304" pitchFamily="18" charset="0"/>
              </a:rPr>
              <a:t>, 4(2), pp.186-195.</a:t>
            </a:r>
            <a:r>
              <a:rPr lang="en-US" sz="2000" b="1">
                <a:effectLst/>
                <a:latin typeface="Times New Roman" panose="02020603050405020304" pitchFamily="18" charset="0"/>
                <a:ea typeface="Times New Roman" panose="02020603050405020304" pitchFamily="18" charset="0"/>
              </a:rPr>
              <a:t> </a:t>
            </a:r>
            <a:endParaRPr lang="en-IN" sz="200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a:effectLst/>
                <a:latin typeface="Times New Roman" panose="02020603050405020304" pitchFamily="18" charset="0"/>
                <a:ea typeface="Times New Roman" panose="02020603050405020304" pitchFamily="18" charset="0"/>
              </a:rPr>
              <a:t>Khalifa M, Alswailem O. Hospital Information Systems (HIS) Acceptance and Satisfaction: A Case Study of a Tertiary Care Hospital. Procedia Computer Science. 2015;63:198-204.</a:t>
            </a:r>
            <a:endParaRPr lang="en-IN" sz="200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a:effectLst/>
                <a:latin typeface="Times New Roman" panose="02020603050405020304" pitchFamily="18" charset="0"/>
                <a:ea typeface="Times New Roman" panose="02020603050405020304" pitchFamily="18" charset="0"/>
              </a:rPr>
              <a:t>Kasambara A, Kumwenda S, Kalulu K, Lungu K, Beattie T, Masangwi S et al. Assessment of implementation of the health management information system at the district level in southern Malawi. Malawi Medical Journal. 2017;29(3):240.</a:t>
            </a:r>
            <a:endParaRPr lang="en-IN" sz="200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592455" algn="l"/>
              </a:tabLst>
            </a:pPr>
            <a:r>
              <a:rPr lang="en-US" sz="2000">
                <a:effectLst/>
                <a:latin typeface="Times New Roman" panose="02020603050405020304" pitchFamily="18" charset="0"/>
                <a:ea typeface="Times New Roman" panose="02020603050405020304" pitchFamily="18" charset="0"/>
              </a:rPr>
              <a:t>Boonstra A, Broekhuis M. Barriers to the acceptance of electronic medical records by physicians from systematic review to taxonomy and interventions. BMC Health Services Research. 2010;10(1).</a:t>
            </a:r>
            <a:endParaRPr lang="en-IN" sz="2000">
              <a:effectLst/>
              <a:latin typeface="Times New Roman" panose="02020603050405020304" pitchFamily="18" charset="0"/>
              <a:ea typeface="Times New Roman" panose="02020603050405020304" pitchFamily="18" charset="0"/>
            </a:endParaRPr>
          </a:p>
          <a:p>
            <a:endParaRPr lang="en-IN" sz="2000"/>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a:xfrm>
            <a:off x="8610600" y="6077585"/>
            <a:ext cx="2743200" cy="365125"/>
          </a:xfrm>
        </p:spPr>
        <p:txBody>
          <a:bodyPr>
            <a:normAutofit/>
          </a:bodyPr>
          <a:lstStyle/>
          <a:p>
            <a:pPr>
              <a:spcAft>
                <a:spcPts val="600"/>
              </a:spcAft>
            </a:pPr>
            <a:fld id="{26AD20E6-394B-4DF0-96A5-9647FF39C943}" type="slidenum">
              <a:rPr lang="en-IN">
                <a:solidFill>
                  <a:schemeClr val="tx1">
                    <a:lumMod val="75000"/>
                    <a:lumOff val="25000"/>
                  </a:schemeClr>
                </a:solidFill>
              </a:rPr>
              <a:pPr>
                <a:spcAft>
                  <a:spcPts val="600"/>
                </a:spcAft>
              </a:pPr>
              <a:t>21</a:t>
            </a:fld>
            <a:endParaRPr lang="en-IN">
              <a:solidFill>
                <a:schemeClr val="tx1">
                  <a:lumMod val="75000"/>
                  <a:lumOff val="25000"/>
                </a:schemeClr>
              </a:solidFill>
            </a:endParaRPr>
          </a:p>
        </p:txBody>
      </p:sp>
      <p:pic>
        <p:nvPicPr>
          <p:cNvPr id="7" name="Picture 8" descr="Text&#10;&#10;Description automatically generated">
            <a:extLst>
              <a:ext uri="{FF2B5EF4-FFF2-40B4-BE49-F238E27FC236}">
                <a16:creationId xmlns:a16="http://schemas.microsoft.com/office/drawing/2014/main" id="{E6EF97F5-0907-707D-4746-27A3822DAF89}"/>
              </a:ext>
            </a:extLst>
          </p:cNvPr>
          <p:cNvPicPr>
            <a:picLocks noChangeAspect="1"/>
          </p:cNvPicPr>
          <p:nvPr/>
        </p:nvPicPr>
        <p:blipFill>
          <a:blip r:embed="rId2"/>
          <a:stretch>
            <a:fillRect/>
          </a:stretch>
        </p:blipFill>
        <p:spPr>
          <a:xfrm>
            <a:off x="9711039" y="535139"/>
            <a:ext cx="1647825" cy="828675"/>
          </a:xfrm>
          <a:prstGeom prst="rect">
            <a:avLst/>
          </a:prstGeom>
        </p:spPr>
      </p:pic>
    </p:spTree>
    <p:extLst>
      <p:ext uri="{BB962C8B-B14F-4D97-AF65-F5344CB8AC3E}">
        <p14:creationId xmlns:p14="http://schemas.microsoft.com/office/powerpoint/2010/main" val="149243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p:txBody>
          <a:bodyPr/>
          <a:lstStyle/>
          <a:p>
            <a:pPr algn="ctr"/>
            <a:r>
              <a:rPr lang="en-IN" b="1"/>
              <a:t>Dissertation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p:txBody>
          <a:bodyPr/>
          <a:lstStyle/>
          <a:p>
            <a:pPr algn="ctr"/>
            <a:r>
              <a:rPr lang="en-IN"/>
              <a:t>What did you learn (skill/ topic)?</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p:txBody>
          <a:bodyPr/>
          <a:lstStyle/>
          <a:p>
            <a:r>
              <a:rPr lang="en-US">
                <a:solidFill>
                  <a:srgbClr val="000000"/>
                </a:solidFill>
                <a:latin typeface="WordVisi_MSFontService"/>
              </a:rPr>
              <a:t>U</a:t>
            </a:r>
            <a:r>
              <a:rPr lang="en-US" b="0" i="0">
                <a:solidFill>
                  <a:srgbClr val="000000"/>
                </a:solidFill>
                <a:effectLst/>
                <a:latin typeface="WordVisi_MSFontService"/>
              </a:rPr>
              <a:t>nderstanding the system</a:t>
            </a:r>
          </a:p>
          <a:p>
            <a:r>
              <a:rPr lang="en-US">
                <a:solidFill>
                  <a:srgbClr val="000000"/>
                </a:solidFill>
                <a:latin typeface="WordVisi_MSFontService"/>
              </a:rPr>
              <a:t>To u</a:t>
            </a:r>
            <a:r>
              <a:rPr lang="en-US" b="0" i="0">
                <a:solidFill>
                  <a:srgbClr val="000000"/>
                </a:solidFill>
                <a:effectLst/>
                <a:latin typeface="WordVisi_MSFontService"/>
              </a:rPr>
              <a:t>nderstand client requirements( Requirement Gathering)</a:t>
            </a:r>
          </a:p>
          <a:p>
            <a:r>
              <a:rPr lang="en-US">
                <a:solidFill>
                  <a:srgbClr val="000000"/>
                </a:solidFill>
                <a:latin typeface="WordVisi_MSFontService"/>
              </a:rPr>
              <a:t>Understanding Implementation process of Digital Healthcare Platform</a:t>
            </a:r>
            <a:endParaRPr lang="en-US" b="0" i="0">
              <a:solidFill>
                <a:srgbClr val="000000"/>
              </a:solidFill>
              <a:effectLst/>
              <a:latin typeface="WordVisi_MSFontService"/>
            </a:endParaRPr>
          </a:p>
          <a:p>
            <a:r>
              <a:rPr lang="en-US" b="0" i="0">
                <a:solidFill>
                  <a:srgbClr val="000000"/>
                </a:solidFill>
                <a:effectLst/>
                <a:latin typeface="WordVisi_MSFontService"/>
              </a:rPr>
              <a:t>End user training</a:t>
            </a:r>
          </a:p>
          <a:p>
            <a:endParaRPr lang="en-IN"/>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p:txBody>
          <a:bodyPr/>
          <a:lstStyle/>
          <a:p>
            <a:pPr algn="ctr"/>
            <a:r>
              <a:rPr lang="en-IN"/>
              <a:t>Overall self comments on Dissertation</a:t>
            </a:r>
          </a:p>
        </p:txBody>
      </p:sp>
      <p:sp>
        <p:nvSpPr>
          <p:cNvPr id="6" name="Content Placeholder 5">
            <a:extLst>
              <a:ext uri="{FF2B5EF4-FFF2-40B4-BE49-F238E27FC236}">
                <a16:creationId xmlns:a16="http://schemas.microsoft.com/office/drawing/2014/main" id="{F5C77B51-5E77-C0CF-A1AC-D310D2F1CF19}"/>
              </a:ext>
            </a:extLst>
          </p:cNvPr>
          <p:cNvSpPr>
            <a:spLocks noGrp="1"/>
          </p:cNvSpPr>
          <p:nvPr>
            <p:ph sz="quarter" idx="4"/>
          </p:nvPr>
        </p:nvSpPr>
        <p:spPr/>
        <p:txBody>
          <a:bodyPr/>
          <a:lstStyle/>
          <a:p>
            <a:r>
              <a:rPr lang="en-US"/>
              <a:t>This Industry Training gave me a lot of practical exposure.</a:t>
            </a:r>
            <a:endParaRPr lang="en-IN"/>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22</a:t>
            </a:fld>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8"/>
            <a:ext cx="1958094" cy="930293"/>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a:t>Pictorial Journey (1/2)</a:t>
            </a:r>
          </a:p>
        </p:txBody>
      </p:sp>
      <p:pic>
        <p:nvPicPr>
          <p:cNvPr id="6" name="Picture 6" descr="A picture containing indoor&#10;&#10;Description automatically generated">
            <a:extLst>
              <a:ext uri="{FF2B5EF4-FFF2-40B4-BE49-F238E27FC236}">
                <a16:creationId xmlns:a16="http://schemas.microsoft.com/office/drawing/2014/main" id="{9676FCDF-8E1F-3252-96CF-2DE3F55A988B}"/>
              </a:ext>
            </a:extLst>
          </p:cNvPr>
          <p:cNvPicPr>
            <a:picLocks noGrp="1" noChangeAspect="1"/>
          </p:cNvPicPr>
          <p:nvPr>
            <p:ph idx="1"/>
          </p:nvPr>
        </p:nvPicPr>
        <p:blipFill>
          <a:blip r:embed="rId2"/>
          <a:stretch>
            <a:fillRect/>
          </a:stretch>
        </p:blipFill>
        <p:spPr>
          <a:xfrm>
            <a:off x="591155" y="1701385"/>
            <a:ext cx="3438071" cy="1914676"/>
          </a:xfrm>
        </p:spPr>
      </p:pic>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23</a:t>
            </a:fld>
            <a:endParaRPr lang="en-IN"/>
          </a:p>
        </p:txBody>
      </p:sp>
      <p:pic>
        <p:nvPicPr>
          <p:cNvPr id="7" name="Picture 6">
            <a:extLst>
              <a:ext uri="{FF2B5EF4-FFF2-40B4-BE49-F238E27FC236}">
                <a16:creationId xmlns:a16="http://schemas.microsoft.com/office/drawing/2014/main" id="{A88BA1E3-C3FA-8DE4-5859-F73BD609E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37" y="1276350"/>
            <a:ext cx="10166263" cy="4487452"/>
          </a:xfrm>
          <a:prstGeom prst="rect">
            <a:avLst/>
          </a:prstGeom>
        </p:spPr>
      </p:pic>
    </p:spTree>
    <p:extLst>
      <p:ext uri="{BB962C8B-B14F-4D97-AF65-F5344CB8AC3E}">
        <p14:creationId xmlns:p14="http://schemas.microsoft.com/office/powerpoint/2010/main" val="2333934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4">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1BB6285-7998-4D3B-85CE-F748CD35CD99}"/>
              </a:ext>
            </a:extLst>
          </p:cNvPr>
          <p:cNvSpPr txBox="1"/>
          <p:nvPr/>
        </p:nvSpPr>
        <p:spPr>
          <a:xfrm>
            <a:off x="2668438" y="152399"/>
            <a:ext cx="669697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cap="all">
                <a:solidFill>
                  <a:srgbClr val="0070C0"/>
                </a:solidFill>
                <a:latin typeface="Times New Roman" pitchFamily="18" charset="0"/>
                <a:ea typeface="+mn-lt"/>
                <a:cs typeface="Times New Roman" pitchFamily="18" charset="0"/>
              </a:rPr>
              <a:t>Ta</a:t>
            </a:r>
            <a:r>
              <a:rPr lang="en-US" sz="4000" b="1" cap="all">
                <a:solidFill>
                  <a:srgbClr val="0070C0"/>
                </a:solidFill>
                <a:ea typeface="+mn-lt"/>
                <a:cs typeface="+mn-lt"/>
              </a:rPr>
              <a:t>ble of contents</a:t>
            </a:r>
            <a:r>
              <a:rPr lang="en-US" sz="3200" b="1" cap="all">
                <a:solidFill>
                  <a:srgbClr val="0070C0"/>
                </a:solidFill>
                <a:ea typeface="+mn-lt"/>
                <a:cs typeface="+mn-lt"/>
              </a:rPr>
              <a:t> </a:t>
            </a:r>
            <a:endParaRPr lang="en-US" sz="3200" b="1">
              <a:solidFill>
                <a:srgbClr val="0070C0"/>
              </a:solidFill>
            </a:endParaRPr>
          </a:p>
        </p:txBody>
      </p:sp>
      <p:pic>
        <p:nvPicPr>
          <p:cNvPr id="32" name="Picture 32" descr="Icon&#10;&#10;Description automatically generated">
            <a:extLst>
              <a:ext uri="{FF2B5EF4-FFF2-40B4-BE49-F238E27FC236}">
                <a16:creationId xmlns:a16="http://schemas.microsoft.com/office/drawing/2014/main" id="{99340C4A-B19B-41A3-B136-1C2AB2B5CB3C}"/>
              </a:ext>
            </a:extLst>
          </p:cNvPr>
          <p:cNvPicPr>
            <a:picLocks noChangeAspect="1"/>
          </p:cNvPicPr>
          <p:nvPr/>
        </p:nvPicPr>
        <p:blipFill>
          <a:blip r:embed="rId2"/>
          <a:stretch>
            <a:fillRect/>
          </a:stretch>
        </p:blipFill>
        <p:spPr>
          <a:xfrm>
            <a:off x="459804" y="1634671"/>
            <a:ext cx="507757" cy="467958"/>
          </a:xfrm>
          <a:prstGeom prst="rect">
            <a:avLst/>
          </a:prstGeom>
        </p:spPr>
      </p:pic>
      <p:pic>
        <p:nvPicPr>
          <p:cNvPr id="33" name="Picture 33" descr="Icon&#10;&#10;Description automatically generated">
            <a:extLst>
              <a:ext uri="{FF2B5EF4-FFF2-40B4-BE49-F238E27FC236}">
                <a16:creationId xmlns:a16="http://schemas.microsoft.com/office/drawing/2014/main" id="{0CDB7273-E1D5-4953-A918-997B553F10B9}"/>
              </a:ext>
            </a:extLst>
          </p:cNvPr>
          <p:cNvPicPr>
            <a:picLocks noChangeAspect="1"/>
          </p:cNvPicPr>
          <p:nvPr/>
        </p:nvPicPr>
        <p:blipFill>
          <a:blip r:embed="rId3"/>
          <a:stretch>
            <a:fillRect/>
          </a:stretch>
        </p:blipFill>
        <p:spPr>
          <a:xfrm>
            <a:off x="459804" y="2244303"/>
            <a:ext cx="450248" cy="456549"/>
          </a:xfrm>
          <a:prstGeom prst="rect">
            <a:avLst/>
          </a:prstGeom>
        </p:spPr>
      </p:pic>
      <p:pic>
        <p:nvPicPr>
          <p:cNvPr id="34" name="Picture 34" descr="Icon&#10;&#10;Description automatically generated">
            <a:extLst>
              <a:ext uri="{FF2B5EF4-FFF2-40B4-BE49-F238E27FC236}">
                <a16:creationId xmlns:a16="http://schemas.microsoft.com/office/drawing/2014/main" id="{CF37FD83-F7C1-47E3-9708-67C30F5B61C5}"/>
              </a:ext>
            </a:extLst>
          </p:cNvPr>
          <p:cNvPicPr>
            <a:picLocks noChangeAspect="1"/>
          </p:cNvPicPr>
          <p:nvPr/>
        </p:nvPicPr>
        <p:blipFill>
          <a:blip r:embed="rId4"/>
          <a:stretch>
            <a:fillRect/>
          </a:stretch>
        </p:blipFill>
        <p:spPr>
          <a:xfrm>
            <a:off x="489070" y="2922248"/>
            <a:ext cx="476936" cy="503761"/>
          </a:xfrm>
          <a:prstGeom prst="rect">
            <a:avLst/>
          </a:prstGeom>
        </p:spPr>
      </p:pic>
      <p:pic>
        <p:nvPicPr>
          <p:cNvPr id="39" name="Picture 39" descr="Icon&#10;&#10;Description automatically generated">
            <a:extLst>
              <a:ext uri="{FF2B5EF4-FFF2-40B4-BE49-F238E27FC236}">
                <a16:creationId xmlns:a16="http://schemas.microsoft.com/office/drawing/2014/main" id="{85D5E05C-00E2-4D39-A6EC-1C0BB272B7CF}"/>
              </a:ext>
            </a:extLst>
          </p:cNvPr>
          <p:cNvPicPr>
            <a:picLocks noChangeAspect="1"/>
          </p:cNvPicPr>
          <p:nvPr/>
        </p:nvPicPr>
        <p:blipFill>
          <a:blip r:embed="rId5" cstate="print"/>
          <a:stretch>
            <a:fillRect/>
          </a:stretch>
        </p:blipFill>
        <p:spPr>
          <a:xfrm>
            <a:off x="470762" y="3584937"/>
            <a:ext cx="485839" cy="387923"/>
          </a:xfrm>
          <a:prstGeom prst="rect">
            <a:avLst/>
          </a:prstGeom>
        </p:spPr>
      </p:pic>
      <p:pic>
        <p:nvPicPr>
          <p:cNvPr id="42" name="Graphic 42" descr="Database with solid fill">
            <a:extLst>
              <a:ext uri="{FF2B5EF4-FFF2-40B4-BE49-F238E27FC236}">
                <a16:creationId xmlns:a16="http://schemas.microsoft.com/office/drawing/2014/main" id="{73ED1258-18FE-4136-8FFF-B76730250A6B}"/>
              </a:ext>
            </a:extLst>
          </p:cNvPr>
          <p:cNvPicPr>
            <a:picLocks noChangeAspect="1"/>
          </p:cNvPicPr>
          <p:nvPr/>
        </p:nvPicPr>
        <p:blipFill>
          <a:blip cstate="print"/>
          <a:stretch>
            <a:fillRect/>
          </a:stretch>
        </p:blipFill>
        <p:spPr>
          <a:xfrm>
            <a:off x="465106" y="901330"/>
            <a:ext cx="524951" cy="513686"/>
          </a:xfrm>
          <a:prstGeom prst="rect">
            <a:avLst/>
          </a:prstGeom>
        </p:spPr>
      </p:pic>
      <p:sp>
        <p:nvSpPr>
          <p:cNvPr id="43" name="TextBox 42">
            <a:extLst>
              <a:ext uri="{FF2B5EF4-FFF2-40B4-BE49-F238E27FC236}">
                <a16:creationId xmlns:a16="http://schemas.microsoft.com/office/drawing/2014/main" id="{8C6A5F4F-03D7-488B-B421-7FD454AFE815}"/>
              </a:ext>
            </a:extLst>
          </p:cNvPr>
          <p:cNvSpPr txBox="1"/>
          <p:nvPr/>
        </p:nvSpPr>
        <p:spPr>
          <a:xfrm>
            <a:off x="1160920" y="5705643"/>
            <a:ext cx="2743200" cy="369332"/>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Times New Roman" pitchFamily="18" charset="0"/>
                <a:cs typeface="Times New Roman" pitchFamily="18" charset="0"/>
              </a:rPr>
              <a:t>REFERENCES</a:t>
            </a:r>
          </a:p>
        </p:txBody>
      </p:sp>
      <p:sp>
        <p:nvSpPr>
          <p:cNvPr id="45" name="TextBox 44">
            <a:extLst>
              <a:ext uri="{FF2B5EF4-FFF2-40B4-BE49-F238E27FC236}">
                <a16:creationId xmlns:a16="http://schemas.microsoft.com/office/drawing/2014/main" id="{51D00BFF-B9D0-4091-B04A-C1903FD6DCF0}"/>
              </a:ext>
            </a:extLst>
          </p:cNvPr>
          <p:cNvSpPr txBox="1"/>
          <p:nvPr/>
        </p:nvSpPr>
        <p:spPr>
          <a:xfrm>
            <a:off x="1102476" y="1686205"/>
            <a:ext cx="2743200" cy="369332"/>
          </a:xfrm>
          <a:prstGeom prst="rect">
            <a:avLst/>
          </a:prstGeom>
          <a:noFill/>
          <a:ln>
            <a:solidFill>
              <a:srgbClr val="92D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Times New Roman" pitchFamily="18" charset="0"/>
                <a:cs typeface="Times New Roman" pitchFamily="18" charset="0"/>
              </a:rPr>
              <a:t>OBJECTIVES</a:t>
            </a:r>
          </a:p>
        </p:txBody>
      </p:sp>
      <p:sp>
        <p:nvSpPr>
          <p:cNvPr id="46" name="TextBox 45">
            <a:extLst>
              <a:ext uri="{FF2B5EF4-FFF2-40B4-BE49-F238E27FC236}">
                <a16:creationId xmlns:a16="http://schemas.microsoft.com/office/drawing/2014/main" id="{7478C432-EF60-4973-BA42-240AB03FB143}"/>
              </a:ext>
            </a:extLst>
          </p:cNvPr>
          <p:cNvSpPr txBox="1"/>
          <p:nvPr/>
        </p:nvSpPr>
        <p:spPr>
          <a:xfrm>
            <a:off x="1104397" y="2278910"/>
            <a:ext cx="2743200" cy="369332"/>
          </a:xfrm>
          <a:prstGeom prst="rect">
            <a:avLst/>
          </a:prstGeom>
          <a:noFill/>
          <a:ln>
            <a:solidFill>
              <a:srgbClr val="F57F0A"/>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Times New Roman" pitchFamily="18" charset="0"/>
                <a:cs typeface="Times New Roman" pitchFamily="18" charset="0"/>
              </a:rPr>
              <a:t>LITERATURE REVIEW</a:t>
            </a:r>
          </a:p>
        </p:txBody>
      </p:sp>
      <p:sp>
        <p:nvSpPr>
          <p:cNvPr id="47" name="TextBox 46">
            <a:extLst>
              <a:ext uri="{FF2B5EF4-FFF2-40B4-BE49-F238E27FC236}">
                <a16:creationId xmlns:a16="http://schemas.microsoft.com/office/drawing/2014/main" id="{36164D02-D7AA-49C8-852D-9384E35C11F8}"/>
              </a:ext>
            </a:extLst>
          </p:cNvPr>
          <p:cNvSpPr txBox="1"/>
          <p:nvPr/>
        </p:nvSpPr>
        <p:spPr>
          <a:xfrm>
            <a:off x="1114244" y="2907948"/>
            <a:ext cx="2743200" cy="369332"/>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Times New Roman" pitchFamily="18" charset="0"/>
                <a:cs typeface="Times New Roman" pitchFamily="18" charset="0"/>
              </a:rPr>
              <a:t>METHODOLOGY</a:t>
            </a:r>
          </a:p>
        </p:txBody>
      </p:sp>
      <p:sp>
        <p:nvSpPr>
          <p:cNvPr id="48" name="TextBox 47">
            <a:extLst>
              <a:ext uri="{FF2B5EF4-FFF2-40B4-BE49-F238E27FC236}">
                <a16:creationId xmlns:a16="http://schemas.microsoft.com/office/drawing/2014/main" id="{D5B93FC6-A4B0-4E20-9579-213ACFFCEB78}"/>
              </a:ext>
            </a:extLst>
          </p:cNvPr>
          <p:cNvSpPr txBox="1"/>
          <p:nvPr/>
        </p:nvSpPr>
        <p:spPr>
          <a:xfrm>
            <a:off x="1125228" y="3503835"/>
            <a:ext cx="2743200" cy="369332"/>
          </a:xfrm>
          <a:prstGeom prst="rect">
            <a:avLst/>
          </a:prstGeom>
          <a:noFill/>
          <a:ln>
            <a:solidFill>
              <a:schemeClr val="tx1">
                <a:lumMod val="95000"/>
                <a:lumOff val="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Times New Roman" pitchFamily="18" charset="0"/>
                <a:cs typeface="Times New Roman" pitchFamily="18" charset="0"/>
              </a:rPr>
              <a:t>RESULT</a:t>
            </a:r>
          </a:p>
        </p:txBody>
      </p:sp>
      <p:pic>
        <p:nvPicPr>
          <p:cNvPr id="2050" name="Picture 2" descr="C:\Users\hp\Desktop\ppppp\iihmr-logo-new-old.png"/>
          <p:cNvPicPr>
            <a:picLocks noChangeAspect="1" noChangeArrowheads="1"/>
          </p:cNvPicPr>
          <p:nvPr/>
        </p:nvPicPr>
        <p:blipFill>
          <a:blip r:embed="rId6" cstate="print"/>
          <a:srcRect/>
          <a:stretch>
            <a:fillRect/>
          </a:stretch>
        </p:blipFill>
        <p:spPr bwMode="auto">
          <a:xfrm>
            <a:off x="10849799" y="90662"/>
            <a:ext cx="1176339" cy="577781"/>
          </a:xfrm>
          <a:prstGeom prst="rect">
            <a:avLst/>
          </a:prstGeom>
          <a:noFill/>
        </p:spPr>
      </p:pic>
      <p:sp>
        <p:nvSpPr>
          <p:cNvPr id="23" name="TextBox 22">
            <a:extLst>
              <a:ext uri="{FF2B5EF4-FFF2-40B4-BE49-F238E27FC236}">
                <a16:creationId xmlns:a16="http://schemas.microsoft.com/office/drawing/2014/main" id="{8C6A5F4F-03D7-488B-B421-7FD454AFE815}"/>
              </a:ext>
            </a:extLst>
          </p:cNvPr>
          <p:cNvSpPr txBox="1"/>
          <p:nvPr/>
        </p:nvSpPr>
        <p:spPr>
          <a:xfrm>
            <a:off x="1125228" y="1045684"/>
            <a:ext cx="2743200" cy="369332"/>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Times New Roman" pitchFamily="18" charset="0"/>
                <a:cs typeface="Times New Roman" pitchFamily="18" charset="0"/>
              </a:rPr>
              <a:t>INTRODUCTION</a:t>
            </a:r>
          </a:p>
        </p:txBody>
      </p:sp>
      <p:sp>
        <p:nvSpPr>
          <p:cNvPr id="24" name="TextBox 23">
            <a:extLst>
              <a:ext uri="{FF2B5EF4-FFF2-40B4-BE49-F238E27FC236}">
                <a16:creationId xmlns:a16="http://schemas.microsoft.com/office/drawing/2014/main" id="{8C6A5F4F-03D7-488B-B421-7FD454AFE815}"/>
              </a:ext>
            </a:extLst>
          </p:cNvPr>
          <p:cNvSpPr txBox="1"/>
          <p:nvPr/>
        </p:nvSpPr>
        <p:spPr>
          <a:xfrm>
            <a:off x="1145173" y="4644702"/>
            <a:ext cx="2743200" cy="369332"/>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Times New Roman" pitchFamily="18" charset="0"/>
                <a:cs typeface="Times New Roman" pitchFamily="18" charset="0"/>
              </a:rPr>
              <a:t>CONCLUSION</a:t>
            </a:r>
          </a:p>
        </p:txBody>
      </p:sp>
      <p:sp>
        <p:nvSpPr>
          <p:cNvPr id="25" name="TextBox 24">
            <a:extLst>
              <a:ext uri="{FF2B5EF4-FFF2-40B4-BE49-F238E27FC236}">
                <a16:creationId xmlns:a16="http://schemas.microsoft.com/office/drawing/2014/main" id="{8C6A5F4F-03D7-488B-B421-7FD454AFE815}"/>
              </a:ext>
            </a:extLst>
          </p:cNvPr>
          <p:cNvSpPr txBox="1"/>
          <p:nvPr/>
        </p:nvSpPr>
        <p:spPr>
          <a:xfrm>
            <a:off x="1146466" y="4089971"/>
            <a:ext cx="2743200" cy="369332"/>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Times New Roman" pitchFamily="18" charset="0"/>
                <a:cs typeface="Times New Roman" pitchFamily="18" charset="0"/>
              </a:rPr>
              <a:t>DISCUSSION</a:t>
            </a:r>
          </a:p>
        </p:txBody>
      </p:sp>
      <p:sp>
        <p:nvSpPr>
          <p:cNvPr id="26" name="TextBox 25">
            <a:extLst>
              <a:ext uri="{FF2B5EF4-FFF2-40B4-BE49-F238E27FC236}">
                <a16:creationId xmlns:a16="http://schemas.microsoft.com/office/drawing/2014/main" id="{8C6A5F4F-03D7-488B-B421-7FD454AFE815}"/>
              </a:ext>
            </a:extLst>
          </p:cNvPr>
          <p:cNvSpPr txBox="1"/>
          <p:nvPr/>
        </p:nvSpPr>
        <p:spPr>
          <a:xfrm>
            <a:off x="1158631" y="5199433"/>
            <a:ext cx="2743200" cy="369332"/>
          </a:xfrm>
          <a:prstGeom prst="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Times New Roman" pitchFamily="18" charset="0"/>
                <a:cs typeface="Times New Roman" pitchFamily="18" charset="0"/>
              </a:rPr>
              <a:t>LIMITATIONS</a:t>
            </a:r>
          </a:p>
        </p:txBody>
      </p:sp>
      <p:pic>
        <p:nvPicPr>
          <p:cNvPr id="30" name="Graphic 54" descr="Lightbulb and gear">
            <a:extLst>
              <a:ext uri="{FF2B5EF4-FFF2-40B4-BE49-F238E27FC236}">
                <a16:creationId xmlns:a16="http://schemas.microsoft.com/office/drawing/2014/main" id="{51F7470E-9C12-49B4-985A-0E33F7D6785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4873" y="4020610"/>
            <a:ext cx="476899" cy="476899"/>
          </a:xfrm>
          <a:prstGeom prst="rect">
            <a:avLst/>
          </a:prstGeom>
        </p:spPr>
      </p:pic>
      <p:pic>
        <p:nvPicPr>
          <p:cNvPr id="35" name="Graphic 50" descr="Handshake">
            <a:extLst>
              <a:ext uri="{FF2B5EF4-FFF2-40B4-BE49-F238E27FC236}">
                <a16:creationId xmlns:a16="http://schemas.microsoft.com/office/drawing/2014/main" id="{24B57767-DC14-4764-8126-CBB7B3C6D79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1393" y="4646481"/>
            <a:ext cx="552952" cy="552952"/>
          </a:xfrm>
          <a:prstGeom prst="rect">
            <a:avLst/>
          </a:prstGeom>
        </p:spPr>
      </p:pic>
      <p:pic>
        <p:nvPicPr>
          <p:cNvPr id="36" name="Picture 32" descr="Icon&#10;&#10;Description automatically generated">
            <a:extLst>
              <a:ext uri="{FF2B5EF4-FFF2-40B4-BE49-F238E27FC236}">
                <a16:creationId xmlns:a16="http://schemas.microsoft.com/office/drawing/2014/main" id="{99340C4A-B19B-41A3-B136-1C2AB2B5CB3C}"/>
              </a:ext>
            </a:extLst>
          </p:cNvPr>
          <p:cNvPicPr>
            <a:picLocks noChangeAspect="1"/>
          </p:cNvPicPr>
          <p:nvPr/>
        </p:nvPicPr>
        <p:blipFill>
          <a:blip r:embed="rId2"/>
          <a:stretch>
            <a:fillRect/>
          </a:stretch>
        </p:blipFill>
        <p:spPr>
          <a:xfrm>
            <a:off x="524287" y="5650347"/>
            <a:ext cx="520742" cy="479925"/>
          </a:xfrm>
          <a:prstGeom prst="rect">
            <a:avLst/>
          </a:prstGeom>
        </p:spPr>
      </p:pic>
      <p:pic>
        <p:nvPicPr>
          <p:cNvPr id="37" name="Graphic 42" descr="Database with solid fill">
            <a:extLst>
              <a:ext uri="{FF2B5EF4-FFF2-40B4-BE49-F238E27FC236}">
                <a16:creationId xmlns:a16="http://schemas.microsoft.com/office/drawing/2014/main" id="{73ED1258-18FE-4136-8FFF-B76730250A6B}"/>
              </a:ext>
            </a:extLst>
          </p:cNvPr>
          <p:cNvPicPr>
            <a:picLocks noChangeAspect="1"/>
          </p:cNvPicPr>
          <p:nvPr/>
        </p:nvPicPr>
        <p:blipFill>
          <a:blip cstate="print"/>
          <a:stretch>
            <a:fillRect/>
          </a:stretch>
        </p:blipFill>
        <p:spPr>
          <a:xfrm>
            <a:off x="534719" y="5173993"/>
            <a:ext cx="489626" cy="479119"/>
          </a:xfrm>
          <a:prstGeom prst="rect">
            <a:avLst/>
          </a:prstGeom>
        </p:spPr>
      </p:pic>
    </p:spTree>
    <p:extLst>
      <p:ext uri="{BB962C8B-B14F-4D97-AF65-F5344CB8AC3E}">
        <p14:creationId xmlns:p14="http://schemas.microsoft.com/office/powerpoint/2010/main" val="1787225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040" y="437322"/>
            <a:ext cx="270621" cy="5676860"/>
          </a:xfrm>
          <a:solidFill>
            <a:schemeClr val="accent1">
              <a:lumMod val="50000"/>
            </a:schemeClr>
          </a:solidFill>
        </p:spPr>
        <p:txBody>
          <a:bodyPr/>
          <a:lstStyle/>
          <a:p>
            <a:r>
              <a:rPr lang="en-US"/>
              <a:t> </a:t>
            </a:r>
            <a:endParaRPr lang="en-IN"/>
          </a:p>
        </p:txBody>
      </p:sp>
      <p:sp>
        <p:nvSpPr>
          <p:cNvPr id="4" name="Content Placeholder 3"/>
          <p:cNvSpPr>
            <a:spLocks noGrp="1"/>
          </p:cNvSpPr>
          <p:nvPr>
            <p:ph sz="half" idx="2"/>
          </p:nvPr>
        </p:nvSpPr>
        <p:spPr>
          <a:xfrm>
            <a:off x="2462635" y="1670083"/>
            <a:ext cx="9305295" cy="3816317"/>
          </a:xfrm>
          <a:solidFill>
            <a:schemeClr val="bg1"/>
          </a:solidFill>
        </p:spPr>
        <p:txBody>
          <a:bodyPr vert="horz" lIns="91440" tIns="45720" rIns="91440" bIns="45720" rtlCol="0" anchor="t">
            <a:noAutofit/>
          </a:bodyPr>
          <a:lstStyle/>
          <a:p>
            <a:r>
              <a:rPr lang="en-US" sz="1800">
                <a:latin typeface="Times New Roman" panose="02020603050405020304" pitchFamily="18" charset="0"/>
                <a:cs typeface="Times New Roman" panose="02020603050405020304" pitchFamily="18" charset="0"/>
              </a:rPr>
              <a:t>Hospital Management Information System is important for managing the overall condition, efficacy and proper safety of distribution of health services.</a:t>
            </a:r>
          </a:p>
          <a:p>
            <a:r>
              <a:rPr lang="en-US" sz="1800">
                <a:latin typeface="Times New Roman" panose="02020603050405020304" pitchFamily="18" charset="0"/>
                <a:cs typeface="Times New Roman" panose="02020603050405020304" pitchFamily="18" charset="0"/>
              </a:rPr>
              <a:t>The knowledge and attitude about using the HMIS in hospitals, skills of the hospital staff, and the present scenario of computerization in health facilities are considered among major hurdle for fruitful adoption of HMIS in hospitals.</a:t>
            </a:r>
          </a:p>
          <a:p>
            <a:r>
              <a:rPr lang="en-US" sz="1800">
                <a:latin typeface="Times New Roman"/>
                <a:cs typeface="Times New Roman"/>
              </a:rPr>
              <a:t>Engaging clinicians and other hospital staff and providing strong institutional support is the key to successful acceptance of HMIS in the hospitals. </a:t>
            </a:r>
            <a:endParaRPr lang="en-US" sz="1800">
              <a:latin typeface="Times New Roman" panose="02020603050405020304" pitchFamily="18" charset="0"/>
              <a:cs typeface="Times New Roman" panose="02020603050405020304" pitchFamily="18" charset="0"/>
            </a:endParaRPr>
          </a:p>
          <a:p>
            <a:r>
              <a:rPr lang="en-US" sz="1800">
                <a:latin typeface="Times New Roman" panose="02020603050405020304" pitchFamily="18" charset="0"/>
                <a:cs typeface="Times New Roman" panose="02020603050405020304" pitchFamily="18" charset="0"/>
              </a:rPr>
              <a:t>Currently adoption of HMIS is at the transitional stage between paper and electronic state.</a:t>
            </a:r>
          </a:p>
          <a:p>
            <a:r>
              <a:rPr lang="en-US" sz="1800">
                <a:latin typeface="Times New Roman"/>
                <a:cs typeface="Times New Roman"/>
              </a:rPr>
              <a:t>The acceptability of hospital staff in the use of hospital information management system (HMIS) can explain the success of project in different hospitals. </a:t>
            </a:r>
            <a:endParaRPr lang="en-US" sz="180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3"/>
          </p:nvPr>
        </p:nvSpPr>
        <p:spPr>
          <a:xfrm>
            <a:off x="289366" y="1118270"/>
            <a:ext cx="11343190" cy="298244"/>
          </a:xfrm>
          <a:solidFill>
            <a:schemeClr val="accent1">
              <a:lumMod val="50000"/>
            </a:schemeClr>
          </a:solidFill>
        </p:spPr>
        <p:txBody>
          <a:bodyPr>
            <a:normAutofit fontScale="70000" lnSpcReduction="20000"/>
          </a:bodyPr>
          <a:lstStyle/>
          <a:p>
            <a:r>
              <a:rPr lang="en-US">
                <a:solidFill>
                  <a:srgbClr val="FFFF00"/>
                </a:solidFill>
              </a:rPr>
              <a:t> </a:t>
            </a:r>
            <a:endParaRPr lang="en-IN">
              <a:solidFill>
                <a:srgbClr val="FFFF00"/>
              </a:solidFill>
            </a:endParaRPr>
          </a:p>
        </p:txBody>
      </p:sp>
      <p:sp>
        <p:nvSpPr>
          <p:cNvPr id="8" name="TextBox 7">
            <a:extLst>
              <a:ext uri="{FF2B5EF4-FFF2-40B4-BE49-F238E27FC236}">
                <a16:creationId xmlns:a16="http://schemas.microsoft.com/office/drawing/2014/main" id="{73605450-8C28-9B4F-743E-1FF8E5417586}"/>
              </a:ext>
            </a:extLst>
          </p:cNvPr>
          <p:cNvSpPr txBox="1"/>
          <p:nvPr/>
        </p:nvSpPr>
        <p:spPr>
          <a:xfrm>
            <a:off x="4005470" y="508726"/>
            <a:ext cx="5466521" cy="584775"/>
          </a:xfrm>
          <a:prstGeom prst="rect">
            <a:avLst/>
          </a:prstGeom>
          <a:noFill/>
        </p:spPr>
        <p:txBody>
          <a:bodyPr wrap="square" rtlCol="0">
            <a:spAutoFit/>
          </a:bodyPr>
          <a:lstStyle/>
          <a:p>
            <a:r>
              <a:rPr lang="en-IN" sz="2400" b="1"/>
              <a:t>                     </a:t>
            </a:r>
            <a:r>
              <a:rPr lang="en-IN" sz="3200" b="1"/>
              <a:t>Introduction</a:t>
            </a:r>
            <a:endParaRPr lang="en-IN" sz="2400" b="1"/>
          </a:p>
        </p:txBody>
      </p:sp>
      <p:pic>
        <p:nvPicPr>
          <p:cNvPr id="6" name="Picture 8" descr="Text&#10;&#10;Description automatically generated">
            <a:extLst>
              <a:ext uri="{FF2B5EF4-FFF2-40B4-BE49-F238E27FC236}">
                <a16:creationId xmlns:a16="http://schemas.microsoft.com/office/drawing/2014/main" id="{93F6213B-4289-2BAD-A008-BD551F16FDCD}"/>
              </a:ext>
            </a:extLst>
          </p:cNvPr>
          <p:cNvPicPr>
            <a:picLocks noChangeAspect="1"/>
          </p:cNvPicPr>
          <p:nvPr/>
        </p:nvPicPr>
        <p:blipFill>
          <a:blip r:embed="rId2"/>
          <a:stretch>
            <a:fillRect/>
          </a:stretch>
        </p:blipFill>
        <p:spPr>
          <a:xfrm>
            <a:off x="10593991" y="256949"/>
            <a:ext cx="1309159" cy="671437"/>
          </a:xfrm>
          <a:prstGeom prst="rect">
            <a:avLst/>
          </a:prstGeom>
        </p:spPr>
      </p:pic>
    </p:spTree>
    <p:extLst>
      <p:ext uri="{BB962C8B-B14F-4D97-AF65-F5344CB8AC3E}">
        <p14:creationId xmlns:p14="http://schemas.microsoft.com/office/powerpoint/2010/main" val="385134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040" y="437322"/>
            <a:ext cx="270621" cy="5676860"/>
          </a:xfrm>
          <a:solidFill>
            <a:schemeClr val="accent1">
              <a:lumMod val="50000"/>
            </a:schemeClr>
          </a:solidFill>
        </p:spPr>
        <p:txBody>
          <a:bodyPr/>
          <a:lstStyle/>
          <a:p>
            <a:r>
              <a:rPr lang="en-US"/>
              <a:t> </a:t>
            </a:r>
            <a:endParaRPr lang="en-IN"/>
          </a:p>
        </p:txBody>
      </p:sp>
      <p:sp>
        <p:nvSpPr>
          <p:cNvPr id="4" name="Content Placeholder 3"/>
          <p:cNvSpPr>
            <a:spLocks noGrp="1"/>
          </p:cNvSpPr>
          <p:nvPr>
            <p:ph sz="half" idx="2"/>
          </p:nvPr>
        </p:nvSpPr>
        <p:spPr>
          <a:xfrm>
            <a:off x="2462635" y="1693895"/>
            <a:ext cx="9305295" cy="4411629"/>
          </a:xfrm>
          <a:solidFill>
            <a:schemeClr val="bg1"/>
          </a:solidFill>
        </p:spPr>
        <p:txBody>
          <a:bodyPr vert="horz" lIns="91440" tIns="45720" rIns="91440" bIns="45720" rtlCol="0" anchor="t">
            <a:noAutofit/>
          </a:bodyPr>
          <a:lstStyle/>
          <a:p>
            <a:r>
              <a:rPr lang="en-US" sz="1800">
                <a:latin typeface="Times New Roman"/>
                <a:cs typeface="Times New Roman"/>
              </a:rPr>
              <a:t>Hospital management information systems (HMIS) is a comprehensive and integrated information system designed to manage the administrative, financial and clinical aspects of a hospital and it encompasses paper-based information processing as well as data processing and storage equipment.</a:t>
            </a:r>
          </a:p>
          <a:p>
            <a:pPr algn="just"/>
            <a:r>
              <a:rPr lang="en-US" sz="2000"/>
              <a:t>2.1  Steps in the Implementation</a:t>
            </a:r>
            <a:r>
              <a:rPr lang="en-US"/>
              <a:t> </a:t>
            </a:r>
            <a:endParaRPr lang="en-US">
              <a:cs typeface="Calibri"/>
            </a:endParaRPr>
          </a:p>
          <a:p>
            <a:pPr marL="0" indent="0" algn="just">
              <a:buNone/>
            </a:pPr>
            <a:endParaRPr lang="en-US">
              <a:cs typeface="Calibri"/>
            </a:endParaRPr>
          </a:p>
          <a:p>
            <a:endParaRPr lang="en-US" sz="1800">
              <a:latin typeface="Times New Roman" panose="02020603050405020304" pitchFamily="18" charset="0"/>
              <a:cs typeface="Times New Roman" panose="02020603050405020304" pitchFamily="18" charset="0"/>
            </a:endParaRPr>
          </a:p>
          <a:p>
            <a:pPr>
              <a:buNone/>
            </a:pPr>
            <a:endParaRPr lang="en-US" sz="2000">
              <a:cs typeface="Calibri"/>
            </a:endParaRPr>
          </a:p>
          <a:p>
            <a:pPr marL="0" indent="0">
              <a:buNone/>
            </a:pPr>
            <a:endParaRPr lang="en-US" sz="180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3"/>
          </p:nvPr>
        </p:nvSpPr>
        <p:spPr>
          <a:xfrm>
            <a:off x="289366" y="1118270"/>
            <a:ext cx="11343190" cy="298244"/>
          </a:xfrm>
          <a:solidFill>
            <a:schemeClr val="accent1">
              <a:lumMod val="50000"/>
            </a:schemeClr>
          </a:solidFill>
        </p:spPr>
        <p:txBody>
          <a:bodyPr>
            <a:normAutofit fontScale="70000" lnSpcReduction="20000"/>
          </a:bodyPr>
          <a:lstStyle/>
          <a:p>
            <a:r>
              <a:rPr lang="en-US">
                <a:solidFill>
                  <a:srgbClr val="FFFF00"/>
                </a:solidFill>
              </a:rPr>
              <a:t> </a:t>
            </a:r>
            <a:endParaRPr lang="en-IN">
              <a:solidFill>
                <a:srgbClr val="FFFF00"/>
              </a:solidFill>
            </a:endParaRPr>
          </a:p>
        </p:txBody>
      </p:sp>
      <p:sp>
        <p:nvSpPr>
          <p:cNvPr id="8" name="TextBox 7">
            <a:extLst>
              <a:ext uri="{FF2B5EF4-FFF2-40B4-BE49-F238E27FC236}">
                <a16:creationId xmlns:a16="http://schemas.microsoft.com/office/drawing/2014/main" id="{73605450-8C28-9B4F-743E-1FF8E5417586}"/>
              </a:ext>
            </a:extLst>
          </p:cNvPr>
          <p:cNvSpPr txBox="1"/>
          <p:nvPr/>
        </p:nvSpPr>
        <p:spPr>
          <a:xfrm>
            <a:off x="4005470" y="508726"/>
            <a:ext cx="5466521" cy="584775"/>
          </a:xfrm>
          <a:prstGeom prst="rect">
            <a:avLst/>
          </a:prstGeom>
          <a:noFill/>
        </p:spPr>
        <p:txBody>
          <a:bodyPr wrap="square" rtlCol="0">
            <a:spAutoFit/>
          </a:bodyPr>
          <a:lstStyle/>
          <a:p>
            <a:r>
              <a:rPr lang="en-IN" sz="2400" b="1"/>
              <a:t>                     </a:t>
            </a:r>
            <a:r>
              <a:rPr lang="en-IN" sz="3200" b="1"/>
              <a:t>Introduction</a:t>
            </a:r>
            <a:endParaRPr lang="en-IN" sz="2400" b="1"/>
          </a:p>
        </p:txBody>
      </p:sp>
      <p:graphicFrame>
        <p:nvGraphicFramePr>
          <p:cNvPr id="7" name="Table 6">
            <a:extLst>
              <a:ext uri="{FF2B5EF4-FFF2-40B4-BE49-F238E27FC236}">
                <a16:creationId xmlns:a16="http://schemas.microsoft.com/office/drawing/2014/main" id="{40A4690C-07BC-9D9D-64BC-F36CAB29E6E5}"/>
              </a:ext>
            </a:extLst>
          </p:cNvPr>
          <p:cNvGraphicFramePr>
            <a:graphicFrameLocks noGrp="1"/>
          </p:cNvGraphicFramePr>
          <p:nvPr>
            <p:extLst>
              <p:ext uri="{D42A27DB-BD31-4B8C-83A1-F6EECF244321}">
                <p14:modId xmlns:p14="http://schemas.microsoft.com/office/powerpoint/2010/main" val="3856872440"/>
              </p:ext>
            </p:extLst>
          </p:nvPr>
        </p:nvGraphicFramePr>
        <p:xfrm>
          <a:off x="2714173" y="3389201"/>
          <a:ext cx="8105367" cy="788745"/>
        </p:xfrm>
        <a:graphic>
          <a:graphicData uri="http://schemas.openxmlformats.org/drawingml/2006/table">
            <a:tbl>
              <a:tblPr firstRow="1" firstCol="1" lastRow="1" lastCol="1" bandRow="1" bandCol="1">
                <a:tableStyleId>{5C22544A-7EE6-4342-B048-85BDC9FD1C3A}</a:tableStyleId>
              </a:tblPr>
              <a:tblGrid>
                <a:gridCol w="974424">
                  <a:extLst>
                    <a:ext uri="{9D8B030D-6E8A-4147-A177-3AD203B41FA5}">
                      <a16:colId xmlns:a16="http://schemas.microsoft.com/office/drawing/2014/main" val="2271340686"/>
                    </a:ext>
                  </a:extLst>
                </a:gridCol>
                <a:gridCol w="958808">
                  <a:extLst>
                    <a:ext uri="{9D8B030D-6E8A-4147-A177-3AD203B41FA5}">
                      <a16:colId xmlns:a16="http://schemas.microsoft.com/office/drawing/2014/main" val="930603890"/>
                    </a:ext>
                  </a:extLst>
                </a:gridCol>
                <a:gridCol w="1128240">
                  <a:extLst>
                    <a:ext uri="{9D8B030D-6E8A-4147-A177-3AD203B41FA5}">
                      <a16:colId xmlns:a16="http://schemas.microsoft.com/office/drawing/2014/main" val="4113673961"/>
                    </a:ext>
                  </a:extLst>
                </a:gridCol>
                <a:gridCol w="1032203">
                  <a:extLst>
                    <a:ext uri="{9D8B030D-6E8A-4147-A177-3AD203B41FA5}">
                      <a16:colId xmlns:a16="http://schemas.microsoft.com/office/drawing/2014/main" val="3043308254"/>
                    </a:ext>
                  </a:extLst>
                </a:gridCol>
                <a:gridCol w="996286">
                  <a:extLst>
                    <a:ext uri="{9D8B030D-6E8A-4147-A177-3AD203B41FA5}">
                      <a16:colId xmlns:a16="http://schemas.microsoft.com/office/drawing/2014/main" val="3931058854"/>
                    </a:ext>
                  </a:extLst>
                </a:gridCol>
                <a:gridCol w="884634">
                  <a:extLst>
                    <a:ext uri="{9D8B030D-6E8A-4147-A177-3AD203B41FA5}">
                      <a16:colId xmlns:a16="http://schemas.microsoft.com/office/drawing/2014/main" val="2267806868"/>
                    </a:ext>
                  </a:extLst>
                </a:gridCol>
                <a:gridCol w="1152444">
                  <a:extLst>
                    <a:ext uri="{9D8B030D-6E8A-4147-A177-3AD203B41FA5}">
                      <a16:colId xmlns:a16="http://schemas.microsoft.com/office/drawing/2014/main" val="3951435504"/>
                    </a:ext>
                  </a:extLst>
                </a:gridCol>
                <a:gridCol w="978328">
                  <a:extLst>
                    <a:ext uri="{9D8B030D-6E8A-4147-A177-3AD203B41FA5}">
                      <a16:colId xmlns:a16="http://schemas.microsoft.com/office/drawing/2014/main" val="4186764003"/>
                    </a:ext>
                  </a:extLst>
                </a:gridCol>
              </a:tblGrid>
              <a:tr h="788745">
                <a:tc>
                  <a:txBody>
                    <a:bodyPr/>
                    <a:lstStyle/>
                    <a:p>
                      <a:r>
                        <a:rPr lang="en-US" sz="1200">
                          <a:effectLst/>
                        </a:rPr>
                        <a:t>Planning</a:t>
                      </a:r>
                      <a:endParaRPr lang="en-US">
                        <a:effectLst/>
                      </a:endParaRPr>
                    </a:p>
                  </a:txBody>
                  <a:tcPr marL="0" marR="0" marT="0" marB="0"/>
                </a:tc>
                <a:tc>
                  <a:txBody>
                    <a:bodyPr/>
                    <a:lstStyle/>
                    <a:p>
                      <a:pPr marL="68580" marR="268605">
                        <a:spcAft>
                          <a:spcPts val="0"/>
                        </a:spcAft>
                      </a:pPr>
                      <a:r>
                        <a:rPr lang="en-US" sz="1200">
                          <a:effectLst/>
                        </a:rPr>
                        <a:t>Master Data</a:t>
                      </a:r>
                      <a:endParaRPr lang="en-US">
                        <a:effectLst/>
                      </a:endParaRPr>
                    </a:p>
                  </a:txBody>
                  <a:tcPr marL="0" marR="0" marT="0" marB="0"/>
                </a:tc>
                <a:tc>
                  <a:txBody>
                    <a:bodyPr/>
                    <a:lstStyle/>
                    <a:p>
                      <a:pPr marL="68580" marR="50800">
                        <a:spcAft>
                          <a:spcPts val="0"/>
                        </a:spcAft>
                      </a:pPr>
                      <a:r>
                        <a:rPr lang="en-US" sz="1200">
                          <a:effectLst/>
                        </a:rPr>
                        <a:t>Cloud Provisioning</a:t>
                      </a:r>
                      <a:endParaRPr lang="en-US">
                        <a:effectLst/>
                      </a:endParaRPr>
                    </a:p>
                  </a:txBody>
                  <a:tcPr marL="0" marR="0" marT="0" marB="0"/>
                </a:tc>
                <a:tc>
                  <a:txBody>
                    <a:bodyPr/>
                    <a:lstStyle/>
                    <a:p>
                      <a:pPr marL="67310"/>
                      <a:r>
                        <a:rPr lang="en-US" sz="1200">
                          <a:effectLst/>
                        </a:rPr>
                        <a:t>Customize</a:t>
                      </a:r>
                      <a:endParaRPr lang="en-US">
                        <a:effectLst/>
                      </a:endParaRPr>
                    </a:p>
                  </a:txBody>
                  <a:tcPr marL="0" marR="0" marT="0" marB="0"/>
                </a:tc>
                <a:tc>
                  <a:txBody>
                    <a:bodyPr/>
                    <a:lstStyle/>
                    <a:p>
                      <a:pPr marL="69850"/>
                      <a:r>
                        <a:rPr lang="en-US" sz="1200">
                          <a:effectLst/>
                        </a:rPr>
                        <a:t>UAT</a:t>
                      </a:r>
                      <a:endParaRPr lang="en-US">
                        <a:effectLst/>
                      </a:endParaRPr>
                    </a:p>
                  </a:txBody>
                  <a:tcPr marL="0" marR="0" marT="0" marB="0"/>
                </a:tc>
                <a:tc>
                  <a:txBody>
                    <a:bodyPr/>
                    <a:lstStyle/>
                    <a:p>
                      <a:pPr marL="70485"/>
                      <a:r>
                        <a:rPr lang="en-US" sz="1200">
                          <a:effectLst/>
                        </a:rPr>
                        <a:t>Training</a:t>
                      </a:r>
                      <a:endParaRPr lang="en-US">
                        <a:effectLst/>
                      </a:endParaRPr>
                    </a:p>
                  </a:txBody>
                  <a:tcPr marL="0" marR="0" marT="0" marB="0"/>
                </a:tc>
                <a:tc>
                  <a:txBody>
                    <a:bodyPr/>
                    <a:lstStyle/>
                    <a:p>
                      <a:pPr marL="70485"/>
                      <a:r>
                        <a:rPr lang="en-US" sz="1200">
                          <a:effectLst/>
                        </a:rPr>
                        <a:t>Integration</a:t>
                      </a:r>
                      <a:endParaRPr lang="en-US">
                        <a:effectLst/>
                      </a:endParaRPr>
                    </a:p>
                  </a:txBody>
                  <a:tcPr marL="0" marR="0" marT="0" marB="0"/>
                </a:tc>
                <a:tc>
                  <a:txBody>
                    <a:bodyPr/>
                    <a:lstStyle/>
                    <a:p>
                      <a:pPr marL="70485"/>
                      <a:r>
                        <a:rPr lang="en-US" sz="1200">
                          <a:effectLst/>
                        </a:rPr>
                        <a:t>Go live</a:t>
                      </a:r>
                      <a:endParaRPr lang="en-US">
                        <a:effectLst/>
                      </a:endParaRPr>
                    </a:p>
                  </a:txBody>
                  <a:tcPr marL="0" marR="0" marT="0" marB="0"/>
                </a:tc>
                <a:extLst>
                  <a:ext uri="{0D108BD9-81ED-4DB2-BD59-A6C34878D82A}">
                    <a16:rowId xmlns:a16="http://schemas.microsoft.com/office/drawing/2014/main" val="1708214846"/>
                  </a:ext>
                </a:extLst>
              </a:tr>
            </a:tbl>
          </a:graphicData>
        </a:graphic>
      </p:graphicFrame>
      <p:sp>
        <p:nvSpPr>
          <p:cNvPr id="9" name="TextBox 8">
            <a:extLst>
              <a:ext uri="{FF2B5EF4-FFF2-40B4-BE49-F238E27FC236}">
                <a16:creationId xmlns:a16="http://schemas.microsoft.com/office/drawing/2014/main" id="{FE4BBB86-9A4C-6945-4428-25F7F0AA873B}"/>
              </a:ext>
            </a:extLst>
          </p:cNvPr>
          <p:cNvSpPr txBox="1"/>
          <p:nvPr/>
        </p:nvSpPr>
        <p:spPr>
          <a:xfrm>
            <a:off x="4627808" y="338285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6" name="Picture 8" descr="Text&#10;&#10;Description automatically generated">
            <a:extLst>
              <a:ext uri="{FF2B5EF4-FFF2-40B4-BE49-F238E27FC236}">
                <a16:creationId xmlns:a16="http://schemas.microsoft.com/office/drawing/2014/main" id="{494A2F0D-2E9E-B26B-BF12-83D12DE90B4D}"/>
              </a:ext>
            </a:extLst>
          </p:cNvPr>
          <p:cNvPicPr>
            <a:picLocks noChangeAspect="1"/>
          </p:cNvPicPr>
          <p:nvPr/>
        </p:nvPicPr>
        <p:blipFill>
          <a:blip r:embed="rId2"/>
          <a:stretch>
            <a:fillRect/>
          </a:stretch>
        </p:blipFill>
        <p:spPr>
          <a:xfrm>
            <a:off x="10509325" y="63425"/>
            <a:ext cx="1418016" cy="731913"/>
          </a:xfrm>
          <a:prstGeom prst="rect">
            <a:avLst/>
          </a:prstGeom>
        </p:spPr>
      </p:pic>
    </p:spTree>
    <p:extLst>
      <p:ext uri="{BB962C8B-B14F-4D97-AF65-F5344CB8AC3E}">
        <p14:creationId xmlns:p14="http://schemas.microsoft.com/office/powerpoint/2010/main" val="407641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 </a:t>
            </a:r>
            <a:endParaRPr lang="en-IN"/>
          </a:p>
        </p:txBody>
      </p:sp>
      <p:sp>
        <p:nvSpPr>
          <p:cNvPr id="4" name="Text Placeholder 3"/>
          <p:cNvSpPr>
            <a:spLocks noGrp="1"/>
          </p:cNvSpPr>
          <p:nvPr>
            <p:ph type="body" idx="1"/>
          </p:nvPr>
        </p:nvSpPr>
        <p:spPr>
          <a:xfrm>
            <a:off x="6547414" y="563331"/>
            <a:ext cx="576057" cy="929149"/>
          </a:xfrm>
        </p:spPr>
        <p:txBody>
          <a:bodyPr/>
          <a:lstStyle/>
          <a:p>
            <a:r>
              <a:rPr lang="en-US"/>
              <a:t> </a:t>
            </a:r>
            <a:endParaRPr lang="en-IN"/>
          </a:p>
        </p:txBody>
      </p:sp>
      <p:sp>
        <p:nvSpPr>
          <p:cNvPr id="6" name="Content Placeholder 5"/>
          <p:cNvSpPr>
            <a:spLocks noGrp="1"/>
          </p:cNvSpPr>
          <p:nvPr>
            <p:ph sz="half" idx="2"/>
          </p:nvPr>
        </p:nvSpPr>
        <p:spPr>
          <a:xfrm>
            <a:off x="839788" y="563331"/>
            <a:ext cx="2183631" cy="5626333"/>
          </a:xfr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a:normAutofit fontScale="55000" lnSpcReduction="20000"/>
          </a:bodyPr>
          <a:lstStyle/>
          <a:p>
            <a:endParaRPr lang="en-US"/>
          </a:p>
          <a:p>
            <a:endParaRPr lang="en-US"/>
          </a:p>
          <a:p>
            <a:pPr marL="0" indent="0">
              <a:buNone/>
            </a:pPr>
            <a:endParaRPr lang="en-US"/>
          </a:p>
          <a:p>
            <a:pPr marL="0" indent="0">
              <a:buNone/>
            </a:pPr>
            <a:r>
              <a:rPr lang="en-US"/>
              <a:t>OBJECTIVES OF THE STUDY</a:t>
            </a:r>
            <a:endParaRPr lang="en-IN"/>
          </a:p>
        </p:txBody>
      </p:sp>
      <p:sp>
        <p:nvSpPr>
          <p:cNvPr id="8" name="Content Placeholder 7"/>
          <p:cNvSpPr>
            <a:spLocks noGrp="1"/>
          </p:cNvSpPr>
          <p:nvPr>
            <p:ph sz="quarter" idx="4"/>
          </p:nvPr>
        </p:nvSpPr>
        <p:spPr>
          <a:xfrm>
            <a:off x="4009552" y="1932902"/>
            <a:ext cx="7048859" cy="1844766"/>
          </a:xfrm>
          <a:solidFill>
            <a:schemeClr val="accent5">
              <a:lumMod val="50000"/>
            </a:schemeClr>
          </a:solidFill>
          <a:scene3d>
            <a:camera prst="orthographicFront"/>
            <a:lightRig rig="threePt" dir="t"/>
          </a:scene3d>
          <a:sp3d>
            <a:bevelT w="139700" h="139700" prst="divot"/>
          </a:sp3d>
        </p:spPr>
        <p:txBody>
          <a:bodyPr>
            <a:normAutofit fontScale="55000" lnSpcReduction="20000"/>
          </a:bodyPr>
          <a:lstStyle/>
          <a:p>
            <a:pPr marL="514350" indent="-514350">
              <a:buAutoNum type="arabicParenR"/>
            </a:pPr>
            <a:endParaRPr lang="en-IN"/>
          </a:p>
          <a:p>
            <a:pPr marL="0" indent="0">
              <a:buNone/>
            </a:pPr>
            <a:r>
              <a:rPr lang="en-US">
                <a:solidFill>
                  <a:schemeClr val="bg1"/>
                </a:solidFill>
              </a:rPr>
              <a:t>     Objectives:</a:t>
            </a:r>
          </a:p>
          <a:p>
            <a:pPr marL="514350" indent="-514350">
              <a:buAutoNum type="arabicParenR"/>
            </a:pPr>
            <a:r>
              <a:rPr lang="en-US">
                <a:solidFill>
                  <a:schemeClr val="bg1"/>
                </a:solidFill>
              </a:rPr>
              <a:t>To assess the acceptance level of Hospital Management Information System (HMIS) among the various Staff working in hospitals of Delhi/ NCR region. </a:t>
            </a:r>
          </a:p>
          <a:p>
            <a:pPr marL="514350" indent="-514350">
              <a:buAutoNum type="arabicParenR"/>
            </a:pPr>
            <a:endParaRPr lang="en-US">
              <a:solidFill>
                <a:schemeClr val="bg1"/>
              </a:solidFill>
            </a:endParaRPr>
          </a:p>
          <a:p>
            <a:pPr marL="514350" indent="-514350">
              <a:buAutoNum type="arabicParenR"/>
            </a:pPr>
            <a:r>
              <a:rPr lang="en-US">
                <a:solidFill>
                  <a:schemeClr val="bg1"/>
                </a:solidFill>
              </a:rPr>
              <a:t> To understand the process flow of the implementation of the digital health platform </a:t>
            </a:r>
          </a:p>
          <a:p>
            <a:pPr marL="0" indent="0">
              <a:buNone/>
            </a:pPr>
            <a:endParaRPr lang="en-US">
              <a:solidFill>
                <a:schemeClr val="bg1"/>
              </a:solidFill>
            </a:endParaRPr>
          </a:p>
        </p:txBody>
      </p:sp>
      <p:pic>
        <p:nvPicPr>
          <p:cNvPr id="3" name="Picture 2"/>
          <p:cNvPicPr>
            <a:picLocks noChangeAspect="1"/>
          </p:cNvPicPr>
          <p:nvPr/>
        </p:nvPicPr>
        <p:blipFill>
          <a:blip r:embed="rId3" cstate="print"/>
          <a:stretch>
            <a:fillRect/>
          </a:stretch>
        </p:blipFill>
        <p:spPr>
          <a:xfrm>
            <a:off x="1026682" y="3561073"/>
            <a:ext cx="1809842" cy="2024420"/>
          </a:xfrm>
          <a:prstGeom prst="rect">
            <a:avLst/>
          </a:prstGeom>
        </p:spPr>
      </p:pic>
      <p:pic>
        <p:nvPicPr>
          <p:cNvPr id="9" name="Picture 8"/>
          <p:cNvPicPr>
            <a:picLocks noChangeAspect="1"/>
          </p:cNvPicPr>
          <p:nvPr/>
        </p:nvPicPr>
        <p:blipFill>
          <a:blip r:embed="rId4" cstate="print"/>
          <a:stretch>
            <a:fillRect/>
          </a:stretch>
        </p:blipFill>
        <p:spPr>
          <a:xfrm>
            <a:off x="10874810" y="84668"/>
            <a:ext cx="1123666" cy="555824"/>
          </a:xfrm>
          <a:prstGeom prst="rect">
            <a:avLst/>
          </a:prstGeom>
        </p:spPr>
      </p:pic>
    </p:spTree>
    <p:extLst>
      <p:ext uri="{BB962C8B-B14F-4D97-AF65-F5344CB8AC3E}">
        <p14:creationId xmlns:p14="http://schemas.microsoft.com/office/powerpoint/2010/main" val="3439934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F8C8FDB0-0EAE-B54B-695C-7DAE1E0B3893}"/>
              </a:ext>
            </a:extLst>
          </p:cNvPr>
          <p:cNvGraphicFramePr>
            <a:graphicFrameLocks noGrp="1"/>
          </p:cNvGraphicFramePr>
          <p:nvPr>
            <p:extLst>
              <p:ext uri="{D42A27DB-BD31-4B8C-83A1-F6EECF244321}">
                <p14:modId xmlns:p14="http://schemas.microsoft.com/office/powerpoint/2010/main" val="2682415840"/>
              </p:ext>
            </p:extLst>
          </p:nvPr>
        </p:nvGraphicFramePr>
        <p:xfrm>
          <a:off x="642938" y="3205163"/>
          <a:ext cx="10904535" cy="2862262"/>
        </p:xfrm>
        <a:graphic>
          <a:graphicData uri="http://schemas.openxmlformats.org/drawingml/2006/table">
            <a:tbl>
              <a:tblPr firstRow="1">
                <a:tableStyleId>{5C22544A-7EE6-4342-B048-85BDC9FD1C3A}</a:tableStyleId>
              </a:tblPr>
              <a:tblGrid>
                <a:gridCol w="973610">
                  <a:extLst>
                    <a:ext uri="{9D8B030D-6E8A-4147-A177-3AD203B41FA5}">
                      <a16:colId xmlns:a16="http://schemas.microsoft.com/office/drawing/2014/main" val="163844345"/>
                    </a:ext>
                  </a:extLst>
                </a:gridCol>
                <a:gridCol w="1600630">
                  <a:extLst>
                    <a:ext uri="{9D8B030D-6E8A-4147-A177-3AD203B41FA5}">
                      <a16:colId xmlns:a16="http://schemas.microsoft.com/office/drawing/2014/main" val="1775204993"/>
                    </a:ext>
                  </a:extLst>
                </a:gridCol>
                <a:gridCol w="2050450">
                  <a:extLst>
                    <a:ext uri="{9D8B030D-6E8A-4147-A177-3AD203B41FA5}">
                      <a16:colId xmlns:a16="http://schemas.microsoft.com/office/drawing/2014/main" val="2440665319"/>
                    </a:ext>
                  </a:extLst>
                </a:gridCol>
                <a:gridCol w="1368906">
                  <a:extLst>
                    <a:ext uri="{9D8B030D-6E8A-4147-A177-3AD203B41FA5}">
                      <a16:colId xmlns:a16="http://schemas.microsoft.com/office/drawing/2014/main" val="1162863681"/>
                    </a:ext>
                  </a:extLst>
                </a:gridCol>
                <a:gridCol w="1164443">
                  <a:extLst>
                    <a:ext uri="{9D8B030D-6E8A-4147-A177-3AD203B41FA5}">
                      <a16:colId xmlns:a16="http://schemas.microsoft.com/office/drawing/2014/main" val="2576131783"/>
                    </a:ext>
                  </a:extLst>
                </a:gridCol>
                <a:gridCol w="1450691">
                  <a:extLst>
                    <a:ext uri="{9D8B030D-6E8A-4147-A177-3AD203B41FA5}">
                      <a16:colId xmlns:a16="http://schemas.microsoft.com/office/drawing/2014/main" val="3875636539"/>
                    </a:ext>
                  </a:extLst>
                </a:gridCol>
                <a:gridCol w="2295805">
                  <a:extLst>
                    <a:ext uri="{9D8B030D-6E8A-4147-A177-3AD203B41FA5}">
                      <a16:colId xmlns:a16="http://schemas.microsoft.com/office/drawing/2014/main" val="1365653671"/>
                    </a:ext>
                  </a:extLst>
                </a:gridCol>
              </a:tblGrid>
              <a:tr h="1559315">
                <a:tc>
                  <a:txBody>
                    <a:bodyPr/>
                    <a:lstStyle/>
                    <a:p>
                      <a:pPr rtl="0" fontAlgn="base"/>
                      <a:endParaRPr lang="en-US" sz="1000">
                        <a:effectLst/>
                      </a:endParaRPr>
                    </a:p>
                    <a:p>
                      <a:pPr rtl="0" fontAlgn="base"/>
                      <a:endParaRPr lang="en-US" sz="1700">
                        <a:effectLst/>
                      </a:endParaRPr>
                    </a:p>
                    <a:p>
                      <a:pPr rtl="0" fontAlgn="base"/>
                      <a:endParaRPr lang="en-US" sz="1700">
                        <a:effectLst/>
                      </a:endParaRPr>
                    </a:p>
                    <a:p>
                      <a:pPr rtl="0" fontAlgn="base"/>
                      <a:r>
                        <a:rPr lang="en-US" sz="1000">
                          <a:effectLst/>
                        </a:rPr>
                        <a:t>    3 </a:t>
                      </a:r>
                      <a:endParaRPr lang="en-US" sz="1700">
                        <a:effectLst/>
                      </a:endParaRPr>
                    </a:p>
                  </a:txBody>
                  <a:tcPr marL="84695" marR="84695" marT="42347" marB="42347"/>
                </a:tc>
                <a:tc>
                  <a:txBody>
                    <a:bodyPr/>
                    <a:lstStyle/>
                    <a:p>
                      <a:pPr rtl="0" fontAlgn="base"/>
                      <a:r>
                        <a:rPr lang="en-US" sz="900">
                          <a:effectLst/>
                        </a:rPr>
                        <a:t>Hospital Information Systems (HIS) Acceptance and Satisfaction: A Case Study of a Tertiary Care Hospital </a:t>
                      </a:r>
                      <a:endParaRPr lang="en-US" sz="1700">
                        <a:effectLst/>
                      </a:endParaRPr>
                    </a:p>
                    <a:p>
                      <a:pPr rtl="0" fontAlgn="base"/>
                      <a:endParaRPr lang="en-US" sz="1700">
                        <a:effectLst/>
                      </a:endParaRPr>
                    </a:p>
                  </a:txBody>
                  <a:tcPr marL="84695" marR="84695" marT="42347" marB="42347"/>
                </a:tc>
                <a:tc>
                  <a:txBody>
                    <a:bodyPr/>
                    <a:lstStyle/>
                    <a:p>
                      <a:pPr rtl="0" fontAlgn="base"/>
                      <a:r>
                        <a:rPr lang="en-US" sz="1000">
                          <a:effectLst/>
                        </a:rPr>
                        <a:t>Mohamed Khalifa, Osama </a:t>
                      </a:r>
                      <a:r>
                        <a:rPr lang="en-US" sz="1000" err="1">
                          <a:effectLst/>
                        </a:rPr>
                        <a:t>Alswailem</a:t>
                      </a:r>
                      <a:r>
                        <a:rPr lang="en-US" sz="1000">
                          <a:effectLst/>
                        </a:rPr>
                        <a:t> </a:t>
                      </a:r>
                      <a:endParaRPr lang="en-US" sz="1700">
                        <a:effectLst/>
                      </a:endParaRPr>
                    </a:p>
                    <a:p>
                      <a:pPr rtl="0" fontAlgn="base"/>
                      <a:endParaRPr lang="en-US" sz="1700">
                        <a:effectLst/>
                      </a:endParaRPr>
                    </a:p>
                  </a:txBody>
                  <a:tcPr marL="84695" marR="84695" marT="42347" marB="42347"/>
                </a:tc>
                <a:tc>
                  <a:txBody>
                    <a:bodyPr/>
                    <a:lstStyle/>
                    <a:p>
                      <a:pPr rtl="0" fontAlgn="base"/>
                      <a:endParaRPr lang="en-US" sz="1000">
                        <a:effectLst/>
                      </a:endParaRPr>
                    </a:p>
                    <a:p>
                      <a:pPr rtl="0" fontAlgn="base"/>
                      <a:r>
                        <a:rPr lang="en-US" sz="1000">
                          <a:effectLst/>
                        </a:rPr>
                        <a:t>2015 </a:t>
                      </a:r>
                      <a:endParaRPr lang="en-US" sz="1700">
                        <a:effectLst/>
                      </a:endParaRPr>
                    </a:p>
                  </a:txBody>
                  <a:tcPr marL="84695" marR="84695" marT="42347" marB="42347"/>
                </a:tc>
                <a:tc>
                  <a:txBody>
                    <a:bodyPr/>
                    <a:lstStyle/>
                    <a:p>
                      <a:pPr rtl="0" fontAlgn="base"/>
                      <a:endParaRPr lang="en-US" sz="1000">
                        <a:effectLst/>
                      </a:endParaRPr>
                    </a:p>
                    <a:p>
                      <a:pPr rtl="0" fontAlgn="base"/>
                      <a:r>
                        <a:rPr lang="en-US" sz="1000">
                          <a:effectLst/>
                        </a:rPr>
                        <a:t>4000 </a:t>
                      </a:r>
                      <a:endParaRPr lang="en-US" sz="1700">
                        <a:effectLst/>
                      </a:endParaRPr>
                    </a:p>
                  </a:txBody>
                  <a:tcPr marL="84695" marR="84695" marT="42347" marB="42347"/>
                </a:tc>
                <a:tc>
                  <a:txBody>
                    <a:bodyPr/>
                    <a:lstStyle/>
                    <a:p>
                      <a:pPr rtl="0" fontAlgn="base"/>
                      <a:endParaRPr lang="en-US" sz="1000">
                        <a:effectLst/>
                      </a:endParaRPr>
                    </a:p>
                    <a:p>
                      <a:pPr rtl="0" fontAlgn="base"/>
                      <a:r>
                        <a:rPr lang="en-US" sz="1000">
                          <a:effectLst/>
                        </a:rPr>
                        <a:t>Purposive Sampling </a:t>
                      </a:r>
                      <a:endParaRPr lang="en-US" sz="1700">
                        <a:effectLst/>
                      </a:endParaRPr>
                    </a:p>
                  </a:txBody>
                  <a:tcPr marL="84695" marR="84695" marT="42347" marB="42347"/>
                </a:tc>
                <a:tc>
                  <a:txBody>
                    <a:bodyPr/>
                    <a:lstStyle/>
                    <a:p>
                      <a:pPr rtl="0" fontAlgn="base"/>
                      <a:r>
                        <a:rPr lang="en-US" sz="1000">
                          <a:effectLst/>
                        </a:rPr>
                        <a:t>Availability of computers in the hospital was one of the most influential </a:t>
                      </a:r>
                      <a:r>
                        <a:rPr lang="en-US" sz="1000" err="1">
                          <a:effectLst/>
                        </a:rPr>
                        <a:t>factors.Users</a:t>
                      </a:r>
                      <a:r>
                        <a:rPr lang="en-US" sz="1000">
                          <a:effectLst/>
                        </a:rPr>
                        <a:t> believed that HIS might frequently slow down the process of care delivery and increase the time spent by patients inside the hospital. </a:t>
                      </a:r>
                      <a:endParaRPr lang="en-US" sz="1700">
                        <a:effectLst/>
                      </a:endParaRPr>
                    </a:p>
                    <a:p>
                      <a:pPr rtl="0" fontAlgn="base"/>
                      <a:endParaRPr lang="en-US" sz="1700">
                        <a:effectLst/>
                      </a:endParaRPr>
                    </a:p>
                  </a:txBody>
                  <a:tcPr marL="84695" marR="84695" marT="42347" marB="42347"/>
                </a:tc>
                <a:extLst>
                  <a:ext uri="{0D108BD9-81ED-4DB2-BD59-A6C34878D82A}">
                    <a16:rowId xmlns:a16="http://schemas.microsoft.com/office/drawing/2014/main" val="3460490538"/>
                  </a:ext>
                </a:extLst>
              </a:tr>
              <a:tr h="1302947">
                <a:tc>
                  <a:txBody>
                    <a:bodyPr/>
                    <a:lstStyle/>
                    <a:p>
                      <a:pPr rtl="0" fontAlgn="base"/>
                      <a:endParaRPr lang="en-US" sz="1000">
                        <a:effectLst/>
                      </a:endParaRPr>
                    </a:p>
                    <a:p>
                      <a:pPr rtl="0" fontAlgn="base"/>
                      <a:endParaRPr lang="en-US" sz="1700">
                        <a:effectLst/>
                      </a:endParaRPr>
                    </a:p>
                    <a:p>
                      <a:pPr rtl="0" fontAlgn="base"/>
                      <a:endParaRPr lang="en-US" sz="1700">
                        <a:effectLst/>
                      </a:endParaRPr>
                    </a:p>
                    <a:p>
                      <a:pPr rtl="0" fontAlgn="base"/>
                      <a:r>
                        <a:rPr lang="en-US" sz="1000">
                          <a:effectLst/>
                        </a:rPr>
                        <a:t>       </a:t>
                      </a:r>
                      <a:endParaRPr lang="en-US" sz="1700">
                        <a:effectLst/>
                      </a:endParaRPr>
                    </a:p>
                    <a:p>
                      <a:pPr rtl="0" fontAlgn="base"/>
                      <a:r>
                        <a:rPr lang="en-US" sz="1000">
                          <a:effectLst/>
                        </a:rPr>
                        <a:t>      4 </a:t>
                      </a:r>
                      <a:endParaRPr lang="en-US" sz="1700">
                        <a:effectLst/>
                      </a:endParaRPr>
                    </a:p>
                  </a:txBody>
                  <a:tcPr marL="84695" marR="84695" marT="42347" marB="42347"/>
                </a:tc>
                <a:tc>
                  <a:txBody>
                    <a:bodyPr/>
                    <a:lstStyle/>
                    <a:p>
                      <a:pPr rtl="0" fontAlgn="base"/>
                      <a:r>
                        <a:rPr lang="en-US" sz="900">
                          <a:effectLst/>
                        </a:rPr>
                        <a:t>Assessment of implementation of the health management information system at the district level in southern Malawi </a:t>
                      </a:r>
                      <a:endParaRPr lang="en-US" sz="1700">
                        <a:effectLst/>
                      </a:endParaRPr>
                    </a:p>
                    <a:p>
                      <a:pPr rtl="0" fontAlgn="base"/>
                      <a:endParaRPr lang="en-US" sz="1700">
                        <a:effectLst/>
                      </a:endParaRPr>
                    </a:p>
                  </a:txBody>
                  <a:tcPr marL="84695" marR="84695" marT="42347" marB="42347"/>
                </a:tc>
                <a:tc>
                  <a:txBody>
                    <a:bodyPr/>
                    <a:lstStyle/>
                    <a:p>
                      <a:pPr rtl="0" fontAlgn="base"/>
                      <a:r>
                        <a:rPr lang="en-US" sz="1000">
                          <a:effectLst/>
                        </a:rPr>
                        <a:t>Ansley </a:t>
                      </a:r>
                      <a:r>
                        <a:rPr lang="en-US" sz="1000" err="1">
                          <a:effectLst/>
                        </a:rPr>
                        <a:t>Kasambara</a:t>
                      </a:r>
                      <a:r>
                        <a:rPr lang="en-US" sz="1000">
                          <a:effectLst/>
                        </a:rPr>
                        <a:t>, Save Kumwenda, </a:t>
                      </a:r>
                      <a:r>
                        <a:rPr lang="en-US" sz="1000" err="1">
                          <a:effectLst/>
                        </a:rPr>
                        <a:t>Khumbo</a:t>
                      </a:r>
                      <a:r>
                        <a:rPr lang="en-US" sz="1000">
                          <a:effectLst/>
                        </a:rPr>
                        <a:t> Kalulu, Kingsley Lungu, Tara Beattie, </a:t>
                      </a:r>
                      <a:r>
                        <a:rPr lang="en-US" sz="1000" err="1">
                          <a:effectLst/>
                        </a:rPr>
                        <a:t>Salule</a:t>
                      </a:r>
                      <a:r>
                        <a:rPr lang="en-US" sz="1000">
                          <a:effectLst/>
                        </a:rPr>
                        <a:t> </a:t>
                      </a:r>
                      <a:r>
                        <a:rPr lang="en-US" sz="1000" err="1">
                          <a:effectLst/>
                        </a:rPr>
                        <a:t>Masangwi</a:t>
                      </a:r>
                      <a:r>
                        <a:rPr lang="en-US" sz="1000">
                          <a:effectLst/>
                        </a:rPr>
                        <a:t>, Neil </a:t>
                      </a:r>
                      <a:r>
                        <a:rPr lang="en-US" sz="1000" err="1">
                          <a:effectLst/>
                        </a:rPr>
                        <a:t>Ferguson,Tracy</a:t>
                      </a:r>
                      <a:r>
                        <a:rPr lang="en-US" sz="1000">
                          <a:effectLst/>
                        </a:rPr>
                        <a:t> Morse </a:t>
                      </a:r>
                      <a:endParaRPr lang="en-US" sz="1700">
                        <a:effectLst/>
                      </a:endParaRPr>
                    </a:p>
                    <a:p>
                      <a:pPr rtl="0" fontAlgn="base"/>
                      <a:endParaRPr lang="en-US" sz="1700">
                        <a:effectLst/>
                      </a:endParaRPr>
                    </a:p>
                  </a:txBody>
                  <a:tcPr marL="84695" marR="84695" marT="42347" marB="42347"/>
                </a:tc>
                <a:tc>
                  <a:txBody>
                    <a:bodyPr/>
                    <a:lstStyle/>
                    <a:p>
                      <a:pPr rtl="0" fontAlgn="base"/>
                      <a:endParaRPr lang="en-US" sz="1000">
                        <a:effectLst/>
                      </a:endParaRPr>
                    </a:p>
                    <a:p>
                      <a:pPr rtl="0" fontAlgn="base"/>
                      <a:r>
                        <a:rPr lang="en-US" sz="1000">
                          <a:effectLst/>
                        </a:rPr>
                        <a:t>2017 </a:t>
                      </a:r>
                      <a:endParaRPr lang="en-US" sz="1700">
                        <a:effectLst/>
                      </a:endParaRPr>
                    </a:p>
                  </a:txBody>
                  <a:tcPr marL="84695" marR="84695" marT="42347" marB="42347"/>
                </a:tc>
                <a:tc>
                  <a:txBody>
                    <a:bodyPr/>
                    <a:lstStyle/>
                    <a:p>
                      <a:pPr rtl="0" fontAlgn="base"/>
                      <a:endParaRPr lang="en-US" sz="1000">
                        <a:effectLst/>
                      </a:endParaRPr>
                    </a:p>
                    <a:p>
                      <a:pPr rtl="0" fontAlgn="base"/>
                      <a:r>
                        <a:rPr lang="en-US" sz="1000">
                          <a:effectLst/>
                        </a:rPr>
                        <a:t>20 </a:t>
                      </a:r>
                      <a:endParaRPr lang="en-US" sz="1700">
                        <a:effectLst/>
                      </a:endParaRPr>
                    </a:p>
                  </a:txBody>
                  <a:tcPr marL="84695" marR="84695" marT="42347" marB="42347"/>
                </a:tc>
                <a:tc>
                  <a:txBody>
                    <a:bodyPr/>
                    <a:lstStyle/>
                    <a:p>
                      <a:pPr rtl="0" fontAlgn="base"/>
                      <a:endParaRPr lang="en-US" sz="1000">
                        <a:effectLst/>
                      </a:endParaRPr>
                    </a:p>
                    <a:p>
                      <a:pPr rtl="0" fontAlgn="base"/>
                      <a:r>
                        <a:rPr lang="en-US" sz="1000">
                          <a:effectLst/>
                        </a:rPr>
                        <a:t>Purposive Sampling </a:t>
                      </a:r>
                      <a:endParaRPr lang="en-US" sz="1700">
                        <a:effectLst/>
                      </a:endParaRPr>
                    </a:p>
                  </a:txBody>
                  <a:tcPr marL="84695" marR="84695" marT="42347" marB="42347"/>
                </a:tc>
                <a:tc>
                  <a:txBody>
                    <a:bodyPr/>
                    <a:lstStyle/>
                    <a:p>
                      <a:pPr rtl="0" fontAlgn="base"/>
                      <a:r>
                        <a:rPr lang="en-US" sz="900">
                          <a:effectLst/>
                        </a:rPr>
                        <a:t>HMIS was useful for the development of District Implementation Plans and planning for other projects. To reduce data inconsistencies,  </a:t>
                      </a:r>
                      <a:endParaRPr lang="en-US" sz="1700">
                        <a:effectLst/>
                      </a:endParaRPr>
                    </a:p>
                    <a:p>
                      <a:pPr rtl="0" fontAlgn="base"/>
                      <a:endParaRPr lang="en-US" sz="1700">
                        <a:effectLst/>
                      </a:endParaRPr>
                    </a:p>
                  </a:txBody>
                  <a:tcPr marL="84695" marR="84695" marT="42347" marB="42347"/>
                </a:tc>
                <a:extLst>
                  <a:ext uri="{0D108BD9-81ED-4DB2-BD59-A6C34878D82A}">
                    <a16:rowId xmlns:a16="http://schemas.microsoft.com/office/drawing/2014/main" val="464292221"/>
                  </a:ext>
                </a:extLst>
              </a:tr>
            </a:tbl>
          </a:graphicData>
        </a:graphic>
      </p:graphicFrame>
      <p:sp>
        <p:nvSpPr>
          <p:cNvPr id="2" name="Title 1">
            <a:extLst>
              <a:ext uri="{FF2B5EF4-FFF2-40B4-BE49-F238E27FC236}">
                <a16:creationId xmlns:a16="http://schemas.microsoft.com/office/drawing/2014/main" id="{8A2C39B8-54B6-D494-69AC-3475B98D380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a:solidFill>
                  <a:schemeClr val="bg1"/>
                </a:solidFill>
                <a:cs typeface="Calibri Light"/>
              </a:rPr>
              <a:t>Review of Literature</a:t>
            </a:r>
            <a:endParaRPr lang="en-US" sz="3200" kern="1200">
              <a:solidFill>
                <a:schemeClr val="bg1"/>
              </a:solidFill>
              <a:latin typeface="+mj-lt"/>
              <a:ea typeface="+mj-ea"/>
              <a:cs typeface="+mj-cs"/>
            </a:endParaRPr>
          </a:p>
        </p:txBody>
      </p:sp>
      <p:graphicFrame>
        <p:nvGraphicFramePr>
          <p:cNvPr id="7" name="Content Placeholder 6">
            <a:extLst>
              <a:ext uri="{FF2B5EF4-FFF2-40B4-BE49-F238E27FC236}">
                <a16:creationId xmlns:a16="http://schemas.microsoft.com/office/drawing/2014/main" id="{5B8C64DF-BD56-0E8C-4E13-EA4435EAF8A7}"/>
              </a:ext>
            </a:extLst>
          </p:cNvPr>
          <p:cNvGraphicFramePr>
            <a:graphicFrameLocks noGrp="1"/>
          </p:cNvGraphicFramePr>
          <p:nvPr>
            <p:ph idx="1"/>
          </p:nvPr>
        </p:nvGraphicFramePr>
        <p:xfrm>
          <a:off x="642938" y="1674813"/>
          <a:ext cx="10904534" cy="1455737"/>
        </p:xfrm>
        <a:graphic>
          <a:graphicData uri="http://schemas.openxmlformats.org/drawingml/2006/table">
            <a:tbl>
              <a:tblPr firstRow="1">
                <a:tableStyleId>{5C22544A-7EE6-4342-B048-85BDC9FD1C3A}</a:tableStyleId>
              </a:tblPr>
              <a:tblGrid>
                <a:gridCol w="973472">
                  <a:extLst>
                    <a:ext uri="{9D8B030D-6E8A-4147-A177-3AD203B41FA5}">
                      <a16:colId xmlns:a16="http://schemas.microsoft.com/office/drawing/2014/main" val="525108780"/>
                    </a:ext>
                  </a:extLst>
                </a:gridCol>
                <a:gridCol w="1600640">
                  <a:extLst>
                    <a:ext uri="{9D8B030D-6E8A-4147-A177-3AD203B41FA5}">
                      <a16:colId xmlns:a16="http://schemas.microsoft.com/office/drawing/2014/main" val="3987767011"/>
                    </a:ext>
                  </a:extLst>
                </a:gridCol>
                <a:gridCol w="2050565">
                  <a:extLst>
                    <a:ext uri="{9D8B030D-6E8A-4147-A177-3AD203B41FA5}">
                      <a16:colId xmlns:a16="http://schemas.microsoft.com/office/drawing/2014/main" val="3780188455"/>
                    </a:ext>
                  </a:extLst>
                </a:gridCol>
                <a:gridCol w="1368862">
                  <a:extLst>
                    <a:ext uri="{9D8B030D-6E8A-4147-A177-3AD203B41FA5}">
                      <a16:colId xmlns:a16="http://schemas.microsoft.com/office/drawing/2014/main" val="2747945508"/>
                    </a:ext>
                  </a:extLst>
                </a:gridCol>
                <a:gridCol w="1164350">
                  <a:extLst>
                    <a:ext uri="{9D8B030D-6E8A-4147-A177-3AD203B41FA5}">
                      <a16:colId xmlns:a16="http://schemas.microsoft.com/office/drawing/2014/main" val="1996367592"/>
                    </a:ext>
                  </a:extLst>
                </a:gridCol>
                <a:gridCol w="1450666">
                  <a:extLst>
                    <a:ext uri="{9D8B030D-6E8A-4147-A177-3AD203B41FA5}">
                      <a16:colId xmlns:a16="http://schemas.microsoft.com/office/drawing/2014/main" val="3825931214"/>
                    </a:ext>
                  </a:extLst>
                </a:gridCol>
                <a:gridCol w="2295979">
                  <a:extLst>
                    <a:ext uri="{9D8B030D-6E8A-4147-A177-3AD203B41FA5}">
                      <a16:colId xmlns:a16="http://schemas.microsoft.com/office/drawing/2014/main" val="329318959"/>
                    </a:ext>
                  </a:extLst>
                </a:gridCol>
              </a:tblGrid>
              <a:tr h="403045">
                <a:tc>
                  <a:txBody>
                    <a:bodyPr/>
                    <a:lstStyle/>
                    <a:p>
                      <a:pPr algn="l" rtl="0" fontAlgn="base"/>
                      <a:r>
                        <a:rPr lang="en-US" sz="1000">
                          <a:effectLst/>
                        </a:rPr>
                        <a:t>S. No.  </a:t>
                      </a:r>
                      <a:endParaRPr lang="en-US" sz="1600">
                        <a:effectLst/>
                      </a:endParaRPr>
                    </a:p>
                    <a:p>
                      <a:pPr algn="l" rtl="0" fontAlgn="base"/>
                      <a:r>
                        <a:rPr lang="en-US" sz="1000">
                          <a:effectLst/>
                        </a:rPr>
                        <a:t> </a:t>
                      </a:r>
                      <a:endParaRPr lang="en-US" sz="1600" b="0" i="0">
                        <a:effectLst/>
                      </a:endParaRPr>
                    </a:p>
                  </a:txBody>
                  <a:tcPr marL="79549" marR="79549" marT="39774" marB="39774"/>
                </a:tc>
                <a:tc>
                  <a:txBody>
                    <a:bodyPr/>
                    <a:lstStyle/>
                    <a:p>
                      <a:pPr algn="l" rtl="0" fontAlgn="base"/>
                      <a:r>
                        <a:rPr lang="en-US" sz="1000">
                          <a:effectLst/>
                        </a:rPr>
                        <a:t>Title  </a:t>
                      </a:r>
                      <a:endParaRPr lang="en-US" sz="1600">
                        <a:effectLst/>
                      </a:endParaRPr>
                    </a:p>
                    <a:p>
                      <a:pPr algn="l" rtl="0" fontAlgn="base"/>
                      <a:r>
                        <a:rPr lang="en-US" sz="1000">
                          <a:effectLst/>
                        </a:rPr>
                        <a:t> </a:t>
                      </a:r>
                      <a:endParaRPr lang="en-US" sz="1600" b="0" i="0">
                        <a:effectLst/>
                      </a:endParaRPr>
                    </a:p>
                  </a:txBody>
                  <a:tcPr marL="79549" marR="79549" marT="39774" marB="39774"/>
                </a:tc>
                <a:tc>
                  <a:txBody>
                    <a:bodyPr/>
                    <a:lstStyle/>
                    <a:p>
                      <a:pPr algn="l" rtl="0" fontAlgn="base"/>
                      <a:r>
                        <a:rPr lang="en-US" sz="1000">
                          <a:effectLst/>
                        </a:rPr>
                        <a:t>Author </a:t>
                      </a:r>
                      <a:endParaRPr lang="en-US" sz="1600">
                        <a:effectLst/>
                      </a:endParaRPr>
                    </a:p>
                    <a:p>
                      <a:pPr algn="l" rtl="0" fontAlgn="base"/>
                      <a:r>
                        <a:rPr lang="en-US" sz="1000">
                          <a:effectLst/>
                        </a:rPr>
                        <a:t> </a:t>
                      </a:r>
                      <a:endParaRPr lang="en-US" sz="1600" b="0" i="0">
                        <a:effectLst/>
                      </a:endParaRPr>
                    </a:p>
                  </a:txBody>
                  <a:tcPr marL="79549" marR="79549" marT="39774" marB="39774"/>
                </a:tc>
                <a:tc>
                  <a:txBody>
                    <a:bodyPr/>
                    <a:lstStyle/>
                    <a:p>
                      <a:pPr algn="l" rtl="0" fontAlgn="base"/>
                      <a:r>
                        <a:rPr lang="en-US" sz="1000">
                          <a:effectLst/>
                        </a:rPr>
                        <a:t>Year of Publication  </a:t>
                      </a:r>
                      <a:endParaRPr lang="en-US" sz="1600">
                        <a:effectLst/>
                      </a:endParaRPr>
                    </a:p>
                    <a:p>
                      <a:pPr algn="l" rtl="0" fontAlgn="base"/>
                      <a:r>
                        <a:rPr lang="en-US" sz="1000">
                          <a:effectLst/>
                        </a:rPr>
                        <a:t> </a:t>
                      </a:r>
                      <a:endParaRPr lang="en-US" sz="1600" b="0" i="0">
                        <a:effectLst/>
                      </a:endParaRPr>
                    </a:p>
                  </a:txBody>
                  <a:tcPr marL="79549" marR="79549" marT="39774" marB="39774"/>
                </a:tc>
                <a:tc>
                  <a:txBody>
                    <a:bodyPr/>
                    <a:lstStyle/>
                    <a:p>
                      <a:pPr algn="l" rtl="0" fontAlgn="base"/>
                      <a:r>
                        <a:rPr lang="en-US" sz="1000">
                          <a:effectLst/>
                        </a:rPr>
                        <a:t>sample size </a:t>
                      </a:r>
                      <a:endParaRPr lang="en-US" sz="1600">
                        <a:effectLst/>
                      </a:endParaRPr>
                    </a:p>
                    <a:p>
                      <a:pPr algn="l" rtl="0" fontAlgn="base"/>
                      <a:r>
                        <a:rPr lang="en-US" sz="1000">
                          <a:effectLst/>
                        </a:rPr>
                        <a:t> </a:t>
                      </a:r>
                      <a:endParaRPr lang="en-US" sz="1600" b="0" i="0">
                        <a:effectLst/>
                      </a:endParaRPr>
                    </a:p>
                  </a:txBody>
                  <a:tcPr marL="79549" marR="79549" marT="39774" marB="39774"/>
                </a:tc>
                <a:tc>
                  <a:txBody>
                    <a:bodyPr/>
                    <a:lstStyle/>
                    <a:p>
                      <a:pPr algn="l" rtl="0" fontAlgn="base"/>
                      <a:r>
                        <a:rPr lang="en-US" sz="1000">
                          <a:effectLst/>
                        </a:rPr>
                        <a:t>Sampling </a:t>
                      </a:r>
                      <a:endParaRPr lang="en-US" sz="1600">
                        <a:effectLst/>
                      </a:endParaRPr>
                    </a:p>
                    <a:p>
                      <a:pPr algn="l" rtl="0" fontAlgn="base"/>
                      <a:r>
                        <a:rPr lang="en-US" sz="1000">
                          <a:effectLst/>
                        </a:rPr>
                        <a:t> </a:t>
                      </a:r>
                      <a:endParaRPr lang="en-US" sz="1600" b="0" i="0">
                        <a:effectLst/>
                      </a:endParaRPr>
                    </a:p>
                  </a:txBody>
                  <a:tcPr marL="79549" marR="79549" marT="39774" marB="39774"/>
                </a:tc>
                <a:tc>
                  <a:txBody>
                    <a:bodyPr/>
                    <a:lstStyle/>
                    <a:p>
                      <a:pPr algn="l" rtl="0" fontAlgn="base"/>
                      <a:r>
                        <a:rPr lang="en-US" sz="1000">
                          <a:effectLst/>
                        </a:rPr>
                        <a:t>Study Outcome </a:t>
                      </a:r>
                      <a:endParaRPr lang="en-US" sz="1600">
                        <a:effectLst/>
                      </a:endParaRPr>
                    </a:p>
                    <a:p>
                      <a:pPr algn="l" rtl="0" fontAlgn="base"/>
                      <a:r>
                        <a:rPr lang="en-US" sz="1000">
                          <a:effectLst/>
                        </a:rPr>
                        <a:t> </a:t>
                      </a:r>
                      <a:endParaRPr lang="en-US" sz="1600" b="0" i="0">
                        <a:effectLst/>
                      </a:endParaRPr>
                    </a:p>
                  </a:txBody>
                  <a:tcPr marL="79549" marR="79549" marT="39774" marB="39774"/>
                </a:tc>
                <a:extLst>
                  <a:ext uri="{0D108BD9-81ED-4DB2-BD59-A6C34878D82A}">
                    <a16:rowId xmlns:a16="http://schemas.microsoft.com/office/drawing/2014/main" val="2293845177"/>
                  </a:ext>
                </a:extLst>
              </a:tr>
              <a:tr h="1052692">
                <a:tc>
                  <a:txBody>
                    <a:bodyPr/>
                    <a:lstStyle/>
                    <a:p>
                      <a:pPr algn="l" rtl="0" fontAlgn="base"/>
                      <a:r>
                        <a:rPr lang="en-US" sz="1000">
                          <a:effectLst/>
                        </a:rPr>
                        <a:t> </a:t>
                      </a:r>
                    </a:p>
                    <a:p>
                      <a:pPr algn="l" rtl="0" fontAlgn="base"/>
                      <a:r>
                        <a:rPr lang="en-US" sz="1000">
                          <a:effectLst/>
                        </a:rPr>
                        <a:t> </a:t>
                      </a:r>
                      <a:endParaRPr lang="en-US" sz="1600">
                        <a:effectLst/>
                      </a:endParaRPr>
                    </a:p>
                    <a:p>
                      <a:pPr algn="l" rtl="0" fontAlgn="base"/>
                      <a:r>
                        <a:rPr lang="en-US" sz="1000">
                          <a:effectLst/>
                        </a:rPr>
                        <a:t> </a:t>
                      </a:r>
                      <a:endParaRPr lang="en-US" sz="1600">
                        <a:effectLst/>
                      </a:endParaRPr>
                    </a:p>
                    <a:p>
                      <a:pPr algn="l" rtl="0" fontAlgn="base"/>
                      <a:r>
                        <a:rPr lang="en-US" sz="1000">
                          <a:effectLst/>
                        </a:rPr>
                        <a:t>     1 </a:t>
                      </a:r>
                      <a:endParaRPr lang="en-US" sz="1600" b="0" i="0">
                        <a:effectLst/>
                      </a:endParaRPr>
                    </a:p>
                  </a:txBody>
                  <a:tcPr marL="79549" marR="79549" marT="39774" marB="39774"/>
                </a:tc>
                <a:tc>
                  <a:txBody>
                    <a:bodyPr/>
                    <a:lstStyle/>
                    <a:p>
                      <a:pPr algn="l" rtl="0" fontAlgn="base"/>
                      <a:r>
                        <a:rPr lang="en-US" sz="900">
                          <a:effectLst/>
                        </a:rPr>
                        <a:t>The acceptance level of Hospital Information Management System (HIMS) among the nursing officials working in a teaching hospital </a:t>
                      </a:r>
                      <a:endParaRPr lang="en-US" sz="1600">
                        <a:effectLst/>
                      </a:endParaRPr>
                    </a:p>
                    <a:p>
                      <a:pPr algn="l" rtl="0" fontAlgn="base"/>
                      <a:r>
                        <a:rPr lang="en-US" sz="1000">
                          <a:effectLst/>
                        </a:rPr>
                        <a:t> </a:t>
                      </a:r>
                      <a:endParaRPr lang="en-US" sz="1600" b="0" i="0">
                        <a:effectLst/>
                      </a:endParaRPr>
                    </a:p>
                  </a:txBody>
                  <a:tcPr marL="79549" marR="79549" marT="39774" marB="39774"/>
                </a:tc>
                <a:tc>
                  <a:txBody>
                    <a:bodyPr/>
                    <a:lstStyle/>
                    <a:p>
                      <a:pPr algn="l" rtl="0" fontAlgn="base"/>
                      <a:r>
                        <a:rPr lang="en-US" sz="1000">
                          <a:effectLst/>
                        </a:rPr>
                        <a:t> </a:t>
                      </a:r>
                    </a:p>
                    <a:p>
                      <a:pPr algn="l" rtl="0" fontAlgn="base"/>
                      <a:r>
                        <a:rPr lang="en-US" sz="1000">
                          <a:effectLst/>
                        </a:rPr>
                        <a:t>Mahesh Mahla , Shweta Talati , Anil Kumar Gupta , Ritesh Agarwal , Shailesh Tripathi , Sudip Bhattacharya </a:t>
                      </a:r>
                      <a:endParaRPr lang="en-US" sz="1600">
                        <a:effectLst/>
                      </a:endParaRPr>
                    </a:p>
                    <a:p>
                      <a:pPr algn="l" rtl="0" fontAlgn="base"/>
                      <a:r>
                        <a:rPr lang="en-US" sz="1000">
                          <a:effectLst/>
                        </a:rPr>
                        <a:t> </a:t>
                      </a:r>
                      <a:endParaRPr lang="en-US" sz="1600" b="0" i="0">
                        <a:effectLst/>
                      </a:endParaRPr>
                    </a:p>
                  </a:txBody>
                  <a:tcPr marL="79549" marR="79549" marT="39774" marB="39774"/>
                </a:tc>
                <a:tc>
                  <a:txBody>
                    <a:bodyPr/>
                    <a:lstStyle/>
                    <a:p>
                      <a:pPr algn="l" rtl="0" fontAlgn="base"/>
                      <a:r>
                        <a:rPr lang="en-US" sz="1000">
                          <a:effectLst/>
                        </a:rPr>
                        <a:t> </a:t>
                      </a:r>
                    </a:p>
                    <a:p>
                      <a:pPr algn="l" rtl="0" fontAlgn="base"/>
                      <a:r>
                        <a:rPr lang="en-US" sz="1000">
                          <a:effectLst/>
                        </a:rPr>
                        <a:t>2021 </a:t>
                      </a:r>
                      <a:endParaRPr lang="en-US" sz="1600" b="0" i="0">
                        <a:effectLst/>
                      </a:endParaRPr>
                    </a:p>
                  </a:txBody>
                  <a:tcPr marL="79549" marR="79549" marT="39774" marB="39774"/>
                </a:tc>
                <a:tc>
                  <a:txBody>
                    <a:bodyPr/>
                    <a:lstStyle/>
                    <a:p>
                      <a:pPr algn="l" rtl="0" fontAlgn="base"/>
                      <a:r>
                        <a:rPr lang="en-US" sz="1000">
                          <a:effectLst/>
                        </a:rPr>
                        <a:t> </a:t>
                      </a:r>
                    </a:p>
                    <a:p>
                      <a:pPr algn="l" rtl="0" fontAlgn="base"/>
                      <a:r>
                        <a:rPr lang="en-US" sz="1000">
                          <a:effectLst/>
                        </a:rPr>
                        <a:t>256 </a:t>
                      </a:r>
                      <a:endParaRPr lang="en-US" sz="1600" b="0" i="0">
                        <a:effectLst/>
                      </a:endParaRPr>
                    </a:p>
                  </a:txBody>
                  <a:tcPr marL="79549" marR="79549" marT="39774" marB="39774"/>
                </a:tc>
                <a:tc>
                  <a:txBody>
                    <a:bodyPr/>
                    <a:lstStyle/>
                    <a:p>
                      <a:pPr algn="l" rtl="0" fontAlgn="base"/>
                      <a:r>
                        <a:rPr lang="en-US" sz="1000">
                          <a:effectLst/>
                        </a:rPr>
                        <a:t> </a:t>
                      </a:r>
                    </a:p>
                    <a:p>
                      <a:pPr algn="l" rtl="0" fontAlgn="base"/>
                      <a:r>
                        <a:rPr lang="en-US" sz="1000">
                          <a:effectLst/>
                        </a:rPr>
                        <a:t>Purposive Sampling </a:t>
                      </a:r>
                      <a:endParaRPr lang="en-US" sz="1600" b="0" i="0">
                        <a:effectLst/>
                      </a:endParaRPr>
                    </a:p>
                  </a:txBody>
                  <a:tcPr marL="79549" marR="79549" marT="39774" marB="39774"/>
                </a:tc>
                <a:tc>
                  <a:txBody>
                    <a:bodyPr/>
                    <a:lstStyle/>
                    <a:p>
                      <a:pPr algn="l" rtl="0" fontAlgn="base"/>
                      <a:r>
                        <a:rPr lang="en-US" sz="1000">
                          <a:effectLst/>
                        </a:rPr>
                        <a:t>The acceptance level of HIMS among the nursing officials working in a teaching hospital was good. </a:t>
                      </a:r>
                      <a:endParaRPr lang="en-US" sz="1600">
                        <a:effectLst/>
                      </a:endParaRPr>
                    </a:p>
                    <a:p>
                      <a:pPr algn="l" rtl="0" fontAlgn="base"/>
                      <a:r>
                        <a:rPr lang="en-US" sz="1000">
                          <a:effectLst/>
                        </a:rPr>
                        <a:t> </a:t>
                      </a:r>
                      <a:endParaRPr lang="en-US" sz="1600" b="0" i="0">
                        <a:effectLst/>
                      </a:endParaRPr>
                    </a:p>
                  </a:txBody>
                  <a:tcPr marL="79549" marR="79549" marT="39774" marB="39774"/>
                </a:tc>
                <a:extLst>
                  <a:ext uri="{0D108BD9-81ED-4DB2-BD59-A6C34878D82A}">
                    <a16:rowId xmlns:a16="http://schemas.microsoft.com/office/drawing/2014/main" val="2445537382"/>
                  </a:ext>
                </a:extLst>
              </a:tr>
            </a:tbl>
          </a:graphicData>
        </a:graphic>
      </p:graphicFrame>
      <p:sp>
        <p:nvSpPr>
          <p:cNvPr id="5" name="Slide Number Placeholder 4">
            <a:extLst>
              <a:ext uri="{FF2B5EF4-FFF2-40B4-BE49-F238E27FC236}">
                <a16:creationId xmlns:a16="http://schemas.microsoft.com/office/drawing/2014/main" id="{ECC41DE4-1F6D-B96C-B909-32855317D9A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6AD20E6-394B-4DF0-96A5-9647FF39C943}" type="slidenum">
              <a:rPr lang="en-US" smtClean="0"/>
              <a:pPr>
                <a:spcAft>
                  <a:spcPts val="600"/>
                </a:spcAft>
              </a:pPr>
              <a:t>7</a:t>
            </a:fld>
            <a:endParaRPr lang="en-US"/>
          </a:p>
        </p:txBody>
      </p:sp>
    </p:spTree>
    <p:extLst>
      <p:ext uri="{BB962C8B-B14F-4D97-AF65-F5344CB8AC3E}">
        <p14:creationId xmlns:p14="http://schemas.microsoft.com/office/powerpoint/2010/main" val="1172926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DB0E-E976-A87D-DDED-CC5EADBC7635}"/>
              </a:ext>
            </a:extLst>
          </p:cNvPr>
          <p:cNvSpPr>
            <a:spLocks noGrp="1"/>
          </p:cNvSpPr>
          <p:nvPr>
            <p:ph type="title"/>
          </p:nvPr>
        </p:nvSpPr>
        <p:spPr/>
        <p:txBody>
          <a:bodyPr/>
          <a:lstStyle/>
          <a:p>
            <a:endParaRPr lang="en-US"/>
          </a:p>
        </p:txBody>
      </p:sp>
      <p:graphicFrame>
        <p:nvGraphicFramePr>
          <p:cNvPr id="7" name="Content Placeholder 6">
            <a:extLst>
              <a:ext uri="{FF2B5EF4-FFF2-40B4-BE49-F238E27FC236}">
                <a16:creationId xmlns:a16="http://schemas.microsoft.com/office/drawing/2014/main" id="{19502D22-F318-B55A-AE88-28EC88DDAA4D}"/>
              </a:ext>
            </a:extLst>
          </p:cNvPr>
          <p:cNvGraphicFramePr>
            <a:graphicFrameLocks noGrp="1"/>
          </p:cNvGraphicFramePr>
          <p:nvPr>
            <p:ph idx="1"/>
            <p:extLst>
              <p:ext uri="{D42A27DB-BD31-4B8C-83A1-F6EECF244321}">
                <p14:modId xmlns:p14="http://schemas.microsoft.com/office/powerpoint/2010/main" val="727274077"/>
              </p:ext>
            </p:extLst>
          </p:nvPr>
        </p:nvGraphicFramePr>
        <p:xfrm>
          <a:off x="838200" y="1825625"/>
          <a:ext cx="10515597" cy="2895600"/>
        </p:xfrm>
        <a:graphic>
          <a:graphicData uri="http://schemas.openxmlformats.org/drawingml/2006/table">
            <a:tbl>
              <a:tblPr firstRow="1" bandRow="1">
                <a:tableStyleId>{5C22544A-7EE6-4342-B048-85BDC9FD1C3A}</a:tableStyleId>
              </a:tblPr>
              <a:tblGrid>
                <a:gridCol w="870154">
                  <a:extLst>
                    <a:ext uri="{9D8B030D-6E8A-4147-A177-3AD203B41FA5}">
                      <a16:colId xmlns:a16="http://schemas.microsoft.com/office/drawing/2014/main" val="1625279974"/>
                    </a:ext>
                  </a:extLst>
                </a:gridCol>
                <a:gridCol w="1548580">
                  <a:extLst>
                    <a:ext uri="{9D8B030D-6E8A-4147-A177-3AD203B41FA5}">
                      <a16:colId xmlns:a16="http://schemas.microsoft.com/office/drawing/2014/main" val="3785233218"/>
                    </a:ext>
                  </a:extLst>
                </a:gridCol>
                <a:gridCol w="2035277">
                  <a:extLst>
                    <a:ext uri="{9D8B030D-6E8A-4147-A177-3AD203B41FA5}">
                      <a16:colId xmlns:a16="http://schemas.microsoft.com/office/drawing/2014/main" val="3202461033"/>
                    </a:ext>
                  </a:extLst>
                </a:gridCol>
                <a:gridCol w="1297858">
                  <a:extLst>
                    <a:ext uri="{9D8B030D-6E8A-4147-A177-3AD203B41FA5}">
                      <a16:colId xmlns:a16="http://schemas.microsoft.com/office/drawing/2014/main" val="1069554468"/>
                    </a:ext>
                  </a:extLst>
                </a:gridCol>
                <a:gridCol w="1076632">
                  <a:extLst>
                    <a:ext uri="{9D8B030D-6E8A-4147-A177-3AD203B41FA5}">
                      <a16:colId xmlns:a16="http://schemas.microsoft.com/office/drawing/2014/main" val="4048939267"/>
                    </a:ext>
                  </a:extLst>
                </a:gridCol>
                <a:gridCol w="1386348">
                  <a:extLst>
                    <a:ext uri="{9D8B030D-6E8A-4147-A177-3AD203B41FA5}">
                      <a16:colId xmlns:a16="http://schemas.microsoft.com/office/drawing/2014/main" val="1247005578"/>
                    </a:ext>
                  </a:extLst>
                </a:gridCol>
                <a:gridCol w="2300748">
                  <a:extLst>
                    <a:ext uri="{9D8B030D-6E8A-4147-A177-3AD203B41FA5}">
                      <a16:colId xmlns:a16="http://schemas.microsoft.com/office/drawing/2014/main" val="1935462483"/>
                    </a:ext>
                  </a:extLst>
                </a:gridCol>
              </a:tblGrid>
              <a:tr h="0">
                <a:tc>
                  <a:txBody>
                    <a:bodyPr/>
                    <a:lstStyle/>
                    <a:p>
                      <a:pPr algn="ctr" rtl="0" fontAlgn="base"/>
                      <a:r>
                        <a:rPr lang="en-US" sz="1100" dirty="0">
                          <a:effectLst/>
                        </a:rPr>
                        <a:t>4</a:t>
                      </a:r>
                      <a:endParaRPr lang="en-US" b="0" i="0" dirty="0">
                        <a:effectLst/>
                      </a:endParaRPr>
                    </a:p>
                  </a:txBody>
                  <a:tcPr/>
                </a:tc>
                <a:tc>
                  <a:txBody>
                    <a:bodyPr/>
                    <a:lstStyle/>
                    <a:p>
                      <a:pPr algn="l" rtl="0" fontAlgn="base"/>
                      <a:r>
                        <a:rPr lang="en-IN" sz="1000" dirty="0">
                          <a:effectLst/>
                        </a:rPr>
                        <a:t>Barriers to Health Information Systems and Electronic Medical Records Implementation. A Field Study of Saudi Arabian Hospitals </a:t>
                      </a:r>
                      <a:endParaRPr lang="en-IN" dirty="0">
                        <a:effectLst/>
                      </a:endParaRPr>
                    </a:p>
                    <a:p>
                      <a:pPr algn="l" rtl="0" fontAlgn="base"/>
                      <a:endParaRPr lang="en-IN" b="0" i="0" dirty="0">
                        <a:effectLst/>
                      </a:endParaRPr>
                    </a:p>
                  </a:txBody>
                  <a:tcPr/>
                </a:tc>
                <a:tc>
                  <a:txBody>
                    <a:bodyPr/>
                    <a:lstStyle/>
                    <a:p>
                      <a:pPr algn="l" rtl="0" fontAlgn="base"/>
                      <a:r>
                        <a:rPr lang="en-US" sz="1100" dirty="0">
                          <a:effectLst/>
                        </a:rPr>
                        <a:t>Mohamed Khalifa </a:t>
                      </a:r>
                      <a:endParaRPr lang="en-US" b="0" i="0" dirty="0">
                        <a:effectLst/>
                      </a:endParaRPr>
                    </a:p>
                  </a:txBody>
                  <a:tcPr/>
                </a:tc>
                <a:tc>
                  <a:txBody>
                    <a:bodyPr/>
                    <a:lstStyle/>
                    <a:p>
                      <a:pPr algn="ctr" rtl="0" fontAlgn="base"/>
                      <a:r>
                        <a:rPr lang="en-US" sz="1100" dirty="0">
                          <a:effectLst/>
                        </a:rPr>
                        <a:t>2013 </a:t>
                      </a:r>
                      <a:endParaRPr lang="en-US" b="0" i="0" dirty="0">
                        <a:effectLst/>
                      </a:endParaRPr>
                    </a:p>
                  </a:txBody>
                  <a:tcPr/>
                </a:tc>
                <a:tc>
                  <a:txBody>
                    <a:bodyPr/>
                    <a:lstStyle/>
                    <a:p>
                      <a:pPr algn="ctr" rtl="0" fontAlgn="base"/>
                      <a:r>
                        <a:rPr lang="en-US" sz="1100" dirty="0">
                          <a:effectLst/>
                        </a:rPr>
                        <a:t>158 </a:t>
                      </a:r>
                      <a:endParaRPr lang="en-US" b="0" i="0" dirty="0">
                        <a:effectLst/>
                      </a:endParaRPr>
                    </a:p>
                  </a:txBody>
                  <a:tcPr/>
                </a:tc>
                <a:tc>
                  <a:txBody>
                    <a:bodyPr/>
                    <a:lstStyle/>
                    <a:p>
                      <a:pPr algn="l" rtl="0" fontAlgn="base"/>
                      <a:endParaRPr lang="en-US" sz="1100" dirty="0">
                        <a:effectLst/>
                      </a:endParaRPr>
                    </a:p>
                    <a:p>
                      <a:pPr algn="l" rtl="0" fontAlgn="base"/>
                      <a:endParaRPr lang="en-US" dirty="0">
                        <a:effectLst/>
                      </a:endParaRPr>
                    </a:p>
                    <a:p>
                      <a:pPr algn="l" rtl="0" fontAlgn="base"/>
                      <a:r>
                        <a:rPr lang="en-US" sz="1100" dirty="0">
                          <a:effectLst/>
                        </a:rPr>
                        <a:t>Purposive Sampling </a:t>
                      </a:r>
                      <a:endParaRPr lang="en-US" b="0" i="0" dirty="0">
                        <a:effectLst/>
                      </a:endParaRPr>
                    </a:p>
                  </a:txBody>
                  <a:tcPr/>
                </a:tc>
                <a:tc>
                  <a:txBody>
                    <a:bodyPr/>
                    <a:lstStyle/>
                    <a:p>
                      <a:pPr algn="l" rtl="0" fontAlgn="base"/>
                      <a:r>
                        <a:rPr lang="en-US" sz="1000" dirty="0">
                          <a:effectLst/>
                        </a:rPr>
                        <a:t>Human barriers as well as financial barriers are the two major categories of barriers and challenges in the way of successful implementation of EMRs. </a:t>
                      </a:r>
                      <a:endParaRPr lang="en-US" b="0" i="0" dirty="0">
                        <a:effectLst/>
                      </a:endParaRPr>
                    </a:p>
                  </a:txBody>
                  <a:tcPr/>
                </a:tc>
                <a:extLst>
                  <a:ext uri="{0D108BD9-81ED-4DB2-BD59-A6C34878D82A}">
                    <a16:rowId xmlns:a16="http://schemas.microsoft.com/office/drawing/2014/main" val="2470523847"/>
                  </a:ext>
                </a:extLst>
              </a:tr>
              <a:tr h="0">
                <a:tc>
                  <a:txBody>
                    <a:bodyPr/>
                    <a:lstStyle/>
                    <a:p>
                      <a:pPr algn="ctr" rtl="0" fontAlgn="base"/>
                      <a:r>
                        <a:rPr lang="en-US" sz="1100" dirty="0">
                          <a:effectLst/>
                        </a:rPr>
                        <a:t>5</a:t>
                      </a:r>
                      <a:endParaRPr lang="en-US" b="0" i="0" dirty="0">
                        <a:effectLst/>
                      </a:endParaRPr>
                    </a:p>
                  </a:txBody>
                  <a:tcPr/>
                </a:tc>
                <a:tc>
                  <a:txBody>
                    <a:bodyPr/>
                    <a:lstStyle/>
                    <a:p>
                      <a:pPr algn="l" rtl="0" fontAlgn="base"/>
                      <a:r>
                        <a:rPr lang="en-IN" sz="1000" dirty="0">
                          <a:effectLst/>
                        </a:rPr>
                        <a:t>Barriers to the acceptance of electronic medical records by physicians from systematic review to taxonomy and interventions </a:t>
                      </a:r>
                      <a:endParaRPr lang="en-IN" dirty="0">
                        <a:effectLst/>
                      </a:endParaRPr>
                    </a:p>
                    <a:p>
                      <a:pPr algn="l" rtl="0" fontAlgn="base"/>
                      <a:endParaRPr lang="en-IN" b="0" i="0" dirty="0">
                        <a:effectLst/>
                      </a:endParaRPr>
                    </a:p>
                  </a:txBody>
                  <a:tcPr/>
                </a:tc>
                <a:tc>
                  <a:txBody>
                    <a:bodyPr/>
                    <a:lstStyle/>
                    <a:p>
                      <a:pPr algn="l" rtl="0" fontAlgn="base"/>
                      <a:endParaRPr lang="en-US" sz="1100" dirty="0">
                        <a:effectLst/>
                      </a:endParaRPr>
                    </a:p>
                    <a:p>
                      <a:pPr algn="l" rtl="0" fontAlgn="base"/>
                      <a:r>
                        <a:rPr lang="en-US" sz="1100" dirty="0">
                          <a:effectLst/>
                        </a:rPr>
                        <a:t>Albert-Boonstra </a:t>
                      </a:r>
                      <a:endParaRPr lang="en-US" dirty="0">
                        <a:effectLst/>
                      </a:endParaRPr>
                    </a:p>
                    <a:p>
                      <a:pPr algn="l" rtl="0" fontAlgn="base"/>
                      <a:r>
                        <a:rPr lang="en-US" sz="1100" dirty="0">
                          <a:effectLst/>
                        </a:rPr>
                        <a:t>Manda-</a:t>
                      </a:r>
                      <a:r>
                        <a:rPr lang="en-US" sz="1100" dirty="0" err="1">
                          <a:effectLst/>
                        </a:rPr>
                        <a:t>Broekhuis</a:t>
                      </a:r>
                      <a:r>
                        <a:rPr lang="en-US" sz="1100" dirty="0">
                          <a:effectLst/>
                        </a:rPr>
                        <a:t> </a:t>
                      </a:r>
                      <a:endParaRPr lang="en-US" b="0" i="0" dirty="0">
                        <a:effectLst/>
                      </a:endParaRPr>
                    </a:p>
                  </a:txBody>
                  <a:tcPr/>
                </a:tc>
                <a:tc>
                  <a:txBody>
                    <a:bodyPr/>
                    <a:lstStyle/>
                    <a:p>
                      <a:pPr algn="ctr" rtl="0" fontAlgn="base"/>
                      <a:endParaRPr lang="en-US" sz="1100" dirty="0">
                        <a:effectLst/>
                      </a:endParaRPr>
                    </a:p>
                    <a:p>
                      <a:pPr algn="ctr" rtl="0" fontAlgn="base"/>
                      <a:endParaRPr lang="en-US" dirty="0">
                        <a:effectLst/>
                      </a:endParaRPr>
                    </a:p>
                    <a:p>
                      <a:pPr algn="ctr" rtl="0" fontAlgn="base"/>
                      <a:r>
                        <a:rPr lang="en-US" sz="1100" dirty="0">
                          <a:effectLst/>
                        </a:rPr>
                        <a:t>2010 </a:t>
                      </a:r>
                      <a:endParaRPr lang="en-US" b="0" i="0" dirty="0">
                        <a:effectLst/>
                      </a:endParaRPr>
                    </a:p>
                  </a:txBody>
                  <a:tcPr/>
                </a:tc>
                <a:tc>
                  <a:txBody>
                    <a:bodyPr/>
                    <a:lstStyle/>
                    <a:p>
                      <a:pPr algn="ctr" rtl="0" fontAlgn="base"/>
                      <a:endParaRPr lang="en-US" sz="1100" b="1" i="0" dirty="0">
                        <a:effectLst/>
                        <a:latin typeface="Times New Roman" panose="02020603050405020304" pitchFamily="18" charset="0"/>
                      </a:endParaRPr>
                    </a:p>
                  </a:txBody>
                  <a:tcPr/>
                </a:tc>
                <a:tc>
                  <a:txBody>
                    <a:bodyPr/>
                    <a:lstStyle/>
                    <a:p>
                      <a:pPr algn="l" rtl="0" fontAlgn="base"/>
                      <a:endParaRPr lang="en-US" sz="1100" dirty="0">
                        <a:effectLst/>
                      </a:endParaRPr>
                    </a:p>
                    <a:p>
                      <a:pPr algn="l" rtl="0" fontAlgn="base"/>
                      <a:endParaRPr lang="en-US" dirty="0">
                        <a:effectLst/>
                      </a:endParaRPr>
                    </a:p>
                    <a:p>
                      <a:pPr algn="l" rtl="0" fontAlgn="base"/>
                      <a:r>
                        <a:rPr lang="en-US" sz="1100" dirty="0">
                          <a:effectLst/>
                        </a:rPr>
                        <a:t>Purposive Sampling </a:t>
                      </a:r>
                      <a:endParaRPr lang="en-US" b="0" i="0" dirty="0">
                        <a:effectLst/>
                      </a:endParaRPr>
                    </a:p>
                  </a:txBody>
                  <a:tcPr/>
                </a:tc>
                <a:tc>
                  <a:txBody>
                    <a:bodyPr/>
                    <a:lstStyle/>
                    <a:p>
                      <a:pPr algn="l" rtl="0" fontAlgn="base"/>
                      <a:r>
                        <a:rPr lang="en-US" sz="1000" dirty="0">
                          <a:effectLst/>
                        </a:rPr>
                        <a:t>The study considers barriers to EMR as perceived by physicians. Eight main categories of barriers, </a:t>
                      </a:r>
                      <a:endParaRPr lang="en-US" dirty="0">
                        <a:effectLst/>
                      </a:endParaRPr>
                    </a:p>
                    <a:p>
                      <a:pPr algn="l" rtl="0" fontAlgn="base"/>
                      <a:r>
                        <a:rPr lang="en-US" sz="1000" dirty="0">
                          <a:effectLst/>
                        </a:rPr>
                        <a:t> were identified. A) Financial, B) Technical, C) Time, D) Psychological, E) Social, F) Legal, G) Organizational, and H) Change Process. All these categories are interrelated with each other. Change interventions  could overcome the identified barriers. </a:t>
                      </a:r>
                      <a:endParaRPr lang="en-US" b="0" i="0" dirty="0">
                        <a:effectLst/>
                      </a:endParaRPr>
                    </a:p>
                  </a:txBody>
                  <a:tcPr/>
                </a:tc>
                <a:extLst>
                  <a:ext uri="{0D108BD9-81ED-4DB2-BD59-A6C34878D82A}">
                    <a16:rowId xmlns:a16="http://schemas.microsoft.com/office/drawing/2014/main" val="3583143993"/>
                  </a:ext>
                </a:extLst>
              </a:tr>
            </a:tbl>
          </a:graphicData>
        </a:graphic>
      </p:graphicFrame>
      <p:sp>
        <p:nvSpPr>
          <p:cNvPr id="5" name="Slide Number Placeholder 4">
            <a:extLst>
              <a:ext uri="{FF2B5EF4-FFF2-40B4-BE49-F238E27FC236}">
                <a16:creationId xmlns:a16="http://schemas.microsoft.com/office/drawing/2014/main" id="{EE244861-8B44-7523-96C9-FAB4D7DC4BA6}"/>
              </a:ext>
            </a:extLst>
          </p:cNvPr>
          <p:cNvSpPr>
            <a:spLocks noGrp="1"/>
          </p:cNvSpPr>
          <p:nvPr>
            <p:ph type="sldNum" sz="quarter" idx="12"/>
          </p:nvPr>
        </p:nvSpPr>
        <p:spPr/>
        <p:txBody>
          <a:bodyPr/>
          <a:lstStyle/>
          <a:p>
            <a:fld id="{26AD20E6-394B-4DF0-96A5-9647FF39C943}" type="slidenum">
              <a:rPr lang="en-IN" smtClean="0"/>
              <a:t>8</a:t>
            </a:fld>
            <a:endParaRPr lang="en-IN"/>
          </a:p>
        </p:txBody>
      </p:sp>
      <p:graphicFrame>
        <p:nvGraphicFramePr>
          <p:cNvPr id="6" name="Table 5">
            <a:extLst>
              <a:ext uri="{FF2B5EF4-FFF2-40B4-BE49-F238E27FC236}">
                <a16:creationId xmlns:a16="http://schemas.microsoft.com/office/drawing/2014/main" id="{E256706B-275A-2DC8-DC28-5CA8FF89D8C9}"/>
              </a:ext>
            </a:extLst>
          </p:cNvPr>
          <p:cNvGraphicFramePr>
            <a:graphicFrameLocks noGrp="1"/>
          </p:cNvGraphicFramePr>
          <p:nvPr>
            <p:extLst>
              <p:ext uri="{D42A27DB-BD31-4B8C-83A1-F6EECF244321}">
                <p14:modId xmlns:p14="http://schemas.microsoft.com/office/powerpoint/2010/main" val="258595788"/>
              </p:ext>
            </p:extLst>
          </p:nvPr>
        </p:nvGraphicFramePr>
        <p:xfrm>
          <a:off x="838884" y="4732469"/>
          <a:ext cx="10466848" cy="1778499"/>
        </p:xfrm>
        <a:graphic>
          <a:graphicData uri="http://schemas.openxmlformats.org/drawingml/2006/table">
            <a:tbl>
              <a:tblPr firstRow="1" firstCol="1" bandRow="1">
                <a:tableStyleId>{5C22544A-7EE6-4342-B048-85BDC9FD1C3A}</a:tableStyleId>
              </a:tblPr>
              <a:tblGrid>
                <a:gridCol w="872237">
                  <a:extLst>
                    <a:ext uri="{9D8B030D-6E8A-4147-A177-3AD203B41FA5}">
                      <a16:colId xmlns:a16="http://schemas.microsoft.com/office/drawing/2014/main" val="143541719"/>
                    </a:ext>
                  </a:extLst>
                </a:gridCol>
                <a:gridCol w="1537866">
                  <a:extLst>
                    <a:ext uri="{9D8B030D-6E8A-4147-A177-3AD203B41FA5}">
                      <a16:colId xmlns:a16="http://schemas.microsoft.com/office/drawing/2014/main" val="3868445762"/>
                    </a:ext>
                  </a:extLst>
                </a:gridCol>
                <a:gridCol w="2030024">
                  <a:extLst>
                    <a:ext uri="{9D8B030D-6E8A-4147-A177-3AD203B41FA5}">
                      <a16:colId xmlns:a16="http://schemas.microsoft.com/office/drawing/2014/main" val="2460986070"/>
                    </a:ext>
                  </a:extLst>
                </a:gridCol>
                <a:gridCol w="1290325">
                  <a:extLst>
                    <a:ext uri="{9D8B030D-6E8A-4147-A177-3AD203B41FA5}">
                      <a16:colId xmlns:a16="http://schemas.microsoft.com/office/drawing/2014/main" val="3616583159"/>
                    </a:ext>
                  </a:extLst>
                </a:gridCol>
                <a:gridCol w="1072999">
                  <a:extLst>
                    <a:ext uri="{9D8B030D-6E8A-4147-A177-3AD203B41FA5}">
                      <a16:colId xmlns:a16="http://schemas.microsoft.com/office/drawing/2014/main" val="2451403286"/>
                    </a:ext>
                  </a:extLst>
                </a:gridCol>
                <a:gridCol w="1378037">
                  <a:extLst>
                    <a:ext uri="{9D8B030D-6E8A-4147-A177-3AD203B41FA5}">
                      <a16:colId xmlns:a16="http://schemas.microsoft.com/office/drawing/2014/main" val="2607150117"/>
                    </a:ext>
                  </a:extLst>
                </a:gridCol>
                <a:gridCol w="2285360">
                  <a:extLst>
                    <a:ext uri="{9D8B030D-6E8A-4147-A177-3AD203B41FA5}">
                      <a16:colId xmlns:a16="http://schemas.microsoft.com/office/drawing/2014/main" val="802467295"/>
                    </a:ext>
                  </a:extLst>
                </a:gridCol>
              </a:tblGrid>
              <a:tr h="1778499">
                <a:tc>
                  <a:txBody>
                    <a:bodyPr/>
                    <a:lstStyle/>
                    <a:p>
                      <a:r>
                        <a:rPr lang="en-US" dirty="0">
                          <a:effectLst/>
                        </a:rPr>
                        <a:t>     </a:t>
                      </a:r>
                      <a:endParaRPr lang="en-US">
                        <a:effectLst/>
                      </a:endParaRPr>
                    </a:p>
                    <a:p>
                      <a:r>
                        <a:rPr lang="en-US" dirty="0">
                          <a:effectLst/>
                        </a:rPr>
                        <a:t>  6</a:t>
                      </a:r>
                    </a:p>
                  </a:txBody>
                  <a:tcPr marL="68580" marR="68580" marT="0" marB="0"/>
                </a:tc>
                <a:tc>
                  <a:txBody>
                    <a:bodyPr/>
                    <a:lstStyle/>
                    <a:p>
                      <a:endParaRPr lang="en-US" dirty="0">
                        <a:effectLst/>
                      </a:endParaRPr>
                    </a:p>
                    <a:p>
                      <a:r>
                        <a:rPr lang="en-US" sz="1000" dirty="0">
                          <a:effectLst/>
                        </a:rPr>
                        <a:t>THE ANALYSIS OF ACCEPTANCE OF HOSPITAL INFORMATION MANAGEMENT SYSTEM (HIMS) USING TECHNOLOGY ACCEPTANCE MODEL METHOD</a:t>
                      </a:r>
                      <a:endParaRPr lang="en-US" dirty="0">
                        <a:effectLst/>
                      </a:endParaRPr>
                    </a:p>
                    <a:p>
                      <a:endParaRPr lang="en-US" dirty="0">
                        <a:effectLst/>
                      </a:endParaRPr>
                    </a:p>
                  </a:txBody>
                  <a:tcPr marL="68580" marR="68580" marT="0" marB="0"/>
                </a:tc>
                <a:tc>
                  <a:txBody>
                    <a:bodyPr/>
                    <a:lstStyle/>
                    <a:p>
                      <a:endParaRPr lang="en-US" dirty="0">
                        <a:effectLst/>
                      </a:endParaRPr>
                    </a:p>
                    <a:p>
                      <a:endParaRPr lang="en-US" dirty="0">
                        <a:effectLst/>
                      </a:endParaRPr>
                    </a:p>
                    <a:p>
                      <a:endParaRPr lang="en-US" dirty="0">
                        <a:effectLst/>
                      </a:endParaRPr>
                    </a:p>
                    <a:p>
                      <a:r>
                        <a:rPr lang="en-US" dirty="0">
                          <a:effectLst/>
                        </a:rPr>
                        <a:t>Erma Setiawati, Rina </a:t>
                      </a:r>
                      <a:r>
                        <a:rPr lang="en-US" dirty="0" err="1">
                          <a:effectLst/>
                        </a:rPr>
                        <a:t>Trisnawati</a:t>
                      </a:r>
                    </a:p>
                    <a:p>
                      <a:endParaRPr lang="en-US" dirty="0">
                        <a:effectLst/>
                      </a:endParaRPr>
                    </a:p>
                  </a:txBody>
                  <a:tcPr marL="68580" marR="68580" marT="0" marB="0"/>
                </a:tc>
                <a:tc>
                  <a:txBody>
                    <a:bodyPr/>
                    <a:lstStyle/>
                    <a:p>
                      <a:endParaRPr lang="en-US" dirty="0">
                        <a:effectLst/>
                      </a:endParaRPr>
                    </a:p>
                    <a:p>
                      <a:endParaRPr lang="en-US" dirty="0">
                        <a:effectLst/>
                      </a:endParaRPr>
                    </a:p>
                    <a:p>
                      <a:r>
                        <a:rPr lang="en-US" dirty="0">
                          <a:effectLst/>
                        </a:rPr>
                        <a:t>2019</a:t>
                      </a:r>
                    </a:p>
                  </a:txBody>
                  <a:tcPr marL="68580" marR="68580" marT="0" marB="0"/>
                </a:tc>
                <a:tc>
                  <a:txBody>
                    <a:bodyPr/>
                    <a:lstStyle/>
                    <a:p>
                      <a:endParaRPr lang="en-US" dirty="0">
                        <a:effectLst/>
                      </a:endParaRPr>
                    </a:p>
                    <a:p>
                      <a:endParaRPr lang="en-US" dirty="0">
                        <a:effectLst/>
                      </a:endParaRPr>
                    </a:p>
                    <a:p>
                      <a:r>
                        <a:rPr lang="en-US" dirty="0">
                          <a:effectLst/>
                        </a:rPr>
                        <a:t>150</a:t>
                      </a:r>
                    </a:p>
                  </a:txBody>
                  <a:tcPr marL="68580" marR="68580" marT="0" marB="0"/>
                </a:tc>
                <a:tc>
                  <a:txBody>
                    <a:bodyPr/>
                    <a:lstStyle/>
                    <a:p>
                      <a:endParaRPr lang="en-US" dirty="0">
                        <a:effectLst/>
                      </a:endParaRPr>
                    </a:p>
                    <a:p>
                      <a:r>
                        <a:rPr lang="en-US" dirty="0">
                          <a:effectLst/>
                        </a:rPr>
                        <a:t>Convenience Non Random Sampling</a:t>
                      </a:r>
                    </a:p>
                  </a:txBody>
                  <a:tcPr marL="68580" marR="68580" marT="0" marB="0"/>
                </a:tc>
                <a:tc>
                  <a:txBody>
                    <a:bodyPr/>
                    <a:lstStyle/>
                    <a:p>
                      <a:r>
                        <a:rPr lang="en-US" sz="1050" dirty="0">
                          <a:effectLst/>
                        </a:rPr>
                        <a:t>This study determined the acceptance of Hospital Management Information Systems related to accounting transactions using the Technology Acceptance Model (TAM). Study found that the perceived Usefulness influences Behavior Intention to Use, and Behavior Intention to Use has an effect on Actual Technology for HMIS acceptance.</a:t>
                      </a:r>
                      <a:endParaRPr lang="en-US" dirty="0">
                        <a:effectLst/>
                      </a:endParaRPr>
                    </a:p>
                  </a:txBody>
                  <a:tcPr marL="68580" marR="68580" marT="0" marB="0"/>
                </a:tc>
                <a:extLst>
                  <a:ext uri="{0D108BD9-81ED-4DB2-BD59-A6C34878D82A}">
                    <a16:rowId xmlns:a16="http://schemas.microsoft.com/office/drawing/2014/main" val="3711374879"/>
                  </a:ext>
                </a:extLst>
              </a:tr>
            </a:tbl>
          </a:graphicData>
        </a:graphic>
      </p:graphicFrame>
      <p:pic>
        <p:nvPicPr>
          <p:cNvPr id="8" name="Picture 8">
            <a:extLst>
              <a:ext uri="{FF2B5EF4-FFF2-40B4-BE49-F238E27FC236}">
                <a16:creationId xmlns:a16="http://schemas.microsoft.com/office/drawing/2014/main" id="{FA976C72-A492-0006-3471-3C9E59E14A3C}"/>
              </a:ext>
            </a:extLst>
          </p:cNvPr>
          <p:cNvPicPr>
            <a:picLocks noChangeAspect="1"/>
          </p:cNvPicPr>
          <p:nvPr/>
        </p:nvPicPr>
        <p:blipFill>
          <a:blip r:embed="rId2"/>
          <a:stretch>
            <a:fillRect/>
          </a:stretch>
        </p:blipFill>
        <p:spPr>
          <a:xfrm>
            <a:off x="950686" y="360052"/>
            <a:ext cx="4146247" cy="1336087"/>
          </a:xfrm>
          <a:prstGeom prst="rect">
            <a:avLst/>
          </a:prstGeom>
        </p:spPr>
      </p:pic>
    </p:spTree>
    <p:extLst>
      <p:ext uri="{BB962C8B-B14F-4D97-AF65-F5344CB8AC3E}">
        <p14:creationId xmlns:p14="http://schemas.microsoft.com/office/powerpoint/2010/main" val="2197789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a:t>Methodology (1/2)</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p:txBody>
          <a:bodyPr vert="horz" lIns="91440" tIns="45720" rIns="91440" bIns="45720" rtlCol="0" anchor="t">
            <a:normAutofit/>
          </a:bodyPr>
          <a:lstStyle/>
          <a:p>
            <a:pPr algn="just" fontAlgn="base"/>
            <a:endParaRPr lang="en-US" sz="1800" dirty="0">
              <a:solidFill>
                <a:srgbClr val="333333"/>
              </a:solidFill>
              <a:latin typeface="Times New Roman"/>
              <a:cs typeface="Times New Roman"/>
            </a:endParaRPr>
          </a:p>
          <a:p>
            <a:pPr marL="0" indent="0" algn="just" rtl="0">
              <a:buNone/>
            </a:pPr>
            <a:r>
              <a:rPr lang="en-US" sz="1800" b="0" i="0" dirty="0">
                <a:solidFill>
                  <a:srgbClr val="333333"/>
                </a:solidFill>
                <a:effectLst/>
                <a:latin typeface="Times New Roman"/>
                <a:cs typeface="Times New Roman"/>
              </a:rPr>
              <a:t>A total of 200 hospital users were observed during the study period, which includes patients of different hospitals of Delhi/NCR who are currently using HMIS. </a:t>
            </a:r>
            <a:endParaRPr lang="en-US" b="0" i="0" dirty="0">
              <a:solidFill>
                <a:srgbClr val="000000"/>
              </a:solidFill>
              <a:effectLst/>
              <a:latin typeface="Segoe UI"/>
              <a:cs typeface="Segoe UI"/>
            </a:endParaRPr>
          </a:p>
          <a:p>
            <a:pPr algn="just" fontAlgn="base"/>
            <a:endParaRPr lang="en-US" b="0" i="0">
              <a:solidFill>
                <a:srgbClr val="000000"/>
              </a:solidFill>
              <a:effectLst/>
              <a:latin typeface="Segoe UI" panose="020B0502040204020203" pitchFamily="34" charset="0"/>
            </a:endParaRPr>
          </a:p>
          <a:p>
            <a:endParaRPr lang="en-IN"/>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589757" cy="763795"/>
          </a:xfrm>
          <a:prstGeom prst="rect">
            <a:avLst/>
          </a:prstGeom>
        </p:spPr>
      </p:pic>
      <p:graphicFrame>
        <p:nvGraphicFramePr>
          <p:cNvPr id="7" name="Table 6">
            <a:extLst>
              <a:ext uri="{FF2B5EF4-FFF2-40B4-BE49-F238E27FC236}">
                <a16:creationId xmlns:a16="http://schemas.microsoft.com/office/drawing/2014/main" id="{8C78C0E8-2160-09DF-9558-E9F0FD025885}"/>
              </a:ext>
            </a:extLst>
          </p:cNvPr>
          <p:cNvGraphicFramePr>
            <a:graphicFrameLocks noGrp="1"/>
          </p:cNvGraphicFramePr>
          <p:nvPr>
            <p:extLst>
              <p:ext uri="{D42A27DB-BD31-4B8C-83A1-F6EECF244321}">
                <p14:modId xmlns:p14="http://schemas.microsoft.com/office/powerpoint/2010/main" val="2823405916"/>
              </p:ext>
            </p:extLst>
          </p:nvPr>
        </p:nvGraphicFramePr>
        <p:xfrm>
          <a:off x="1044200" y="2793821"/>
          <a:ext cx="8372254" cy="3623972"/>
        </p:xfrm>
        <a:graphic>
          <a:graphicData uri="http://schemas.openxmlformats.org/drawingml/2006/table">
            <a:tbl>
              <a:tblPr/>
              <a:tblGrid>
                <a:gridCol w="4186127">
                  <a:extLst>
                    <a:ext uri="{9D8B030D-6E8A-4147-A177-3AD203B41FA5}">
                      <a16:colId xmlns:a16="http://schemas.microsoft.com/office/drawing/2014/main" val="1622054045"/>
                    </a:ext>
                  </a:extLst>
                </a:gridCol>
                <a:gridCol w="4186127">
                  <a:extLst>
                    <a:ext uri="{9D8B030D-6E8A-4147-A177-3AD203B41FA5}">
                      <a16:colId xmlns:a16="http://schemas.microsoft.com/office/drawing/2014/main" val="390561444"/>
                    </a:ext>
                  </a:extLst>
                </a:gridCol>
              </a:tblGrid>
              <a:tr h="276455">
                <a:tc>
                  <a:txBody>
                    <a:bodyPr/>
                    <a:lstStyle/>
                    <a:p>
                      <a:pPr algn="just" rtl="0" fontAlgn="base"/>
                      <a:r>
                        <a:rPr lang="en-US" sz="1200" b="1" i="0">
                          <a:solidFill>
                            <a:schemeClr val="tx1"/>
                          </a:solidFill>
                          <a:effectLst/>
                          <a:latin typeface="Times New Roman"/>
                        </a:rPr>
                        <a:t>STUDY SETTING </a:t>
                      </a:r>
                      <a:endParaRPr lang="en-US" b="1" i="0">
                        <a:solidFill>
                          <a:schemeClr val="tx1"/>
                        </a:solidFill>
                        <a:effectLst/>
                        <a:latin typeface="Times New Roman"/>
                      </a:endParaRPr>
                    </a:p>
                  </a:txBody>
                  <a:tcPr marL="100584" marR="1005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ase"/>
                      <a:r>
                        <a:rPr lang="en-US" sz="1200" b="0" i="0" dirty="0">
                          <a:solidFill>
                            <a:schemeClr val="tx1">
                              <a:lumMod val="95000"/>
                              <a:lumOff val="5000"/>
                            </a:schemeClr>
                          </a:solidFill>
                          <a:effectLst/>
                          <a:latin typeface="Times New Roman"/>
                        </a:rPr>
                        <a:t>4 Hospitals of Delhi/ NCR region where HMIS is used </a:t>
                      </a:r>
                      <a:endParaRPr lang="en-US" b="0" i="0" dirty="0">
                        <a:solidFill>
                          <a:schemeClr val="tx1">
                            <a:lumMod val="95000"/>
                            <a:lumOff val="5000"/>
                          </a:schemeClr>
                        </a:solidFill>
                        <a:effectLst/>
                        <a:latin typeface="Times New Roman"/>
                      </a:endParaRPr>
                    </a:p>
                  </a:txBody>
                  <a:tcPr marL="100584" marR="1005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984787"/>
                  </a:ext>
                </a:extLst>
              </a:tr>
              <a:tr h="458538">
                <a:tc>
                  <a:txBody>
                    <a:bodyPr/>
                    <a:lstStyle/>
                    <a:p>
                      <a:pPr algn="just" rtl="0" fontAlgn="base"/>
                      <a:r>
                        <a:rPr lang="en-US" sz="1200" b="1" i="0">
                          <a:solidFill>
                            <a:schemeClr val="tx1"/>
                          </a:solidFill>
                          <a:effectLst/>
                          <a:latin typeface="Times New Roman"/>
                        </a:rPr>
                        <a:t>STUDY APPROACH </a:t>
                      </a:r>
                      <a:endParaRPr lang="en-US" b="1" i="0">
                        <a:solidFill>
                          <a:schemeClr val="tx1"/>
                        </a:solidFill>
                        <a:effectLst/>
                        <a:latin typeface="Times New Roman"/>
                      </a:endParaRPr>
                    </a:p>
                  </a:txBody>
                  <a:tcPr marL="100584" marR="1005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ase"/>
                      <a:r>
                        <a:rPr lang="en-US" sz="1200" b="0" i="0" dirty="0">
                          <a:solidFill>
                            <a:schemeClr val="tx1">
                              <a:lumMod val="95000"/>
                              <a:lumOff val="5000"/>
                            </a:schemeClr>
                          </a:solidFill>
                          <a:effectLst/>
                          <a:latin typeface="Times New Roman"/>
                        </a:rPr>
                        <a:t>Cross sectional Study </a:t>
                      </a:r>
                      <a:endParaRPr lang="en-US" b="0" i="0" dirty="0">
                        <a:solidFill>
                          <a:schemeClr val="tx1">
                            <a:lumMod val="95000"/>
                            <a:lumOff val="5000"/>
                          </a:schemeClr>
                        </a:solidFill>
                        <a:effectLst/>
                        <a:latin typeface="Times New Roman"/>
                      </a:endParaRPr>
                    </a:p>
                    <a:p>
                      <a:pPr algn="just" rtl="0" fontAlgn="base"/>
                      <a:endParaRPr lang="en-US" b="0" i="0" dirty="0">
                        <a:solidFill>
                          <a:schemeClr val="tx1">
                            <a:lumMod val="95000"/>
                            <a:lumOff val="5000"/>
                          </a:schemeClr>
                        </a:solidFill>
                        <a:effectLst/>
                        <a:latin typeface="Times New Roman"/>
                      </a:endParaRPr>
                    </a:p>
                  </a:txBody>
                  <a:tcPr marL="100584" marR="1005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1486281"/>
                  </a:ext>
                </a:extLst>
              </a:tr>
              <a:tr h="229269">
                <a:tc>
                  <a:txBody>
                    <a:bodyPr/>
                    <a:lstStyle/>
                    <a:p>
                      <a:pPr algn="just" rtl="0" fontAlgn="base"/>
                      <a:r>
                        <a:rPr lang="en-US" sz="1200" b="1" i="0">
                          <a:solidFill>
                            <a:schemeClr val="tx1"/>
                          </a:solidFill>
                          <a:effectLst/>
                          <a:latin typeface="Times New Roman"/>
                        </a:rPr>
                        <a:t>STUDY PERIOD </a:t>
                      </a:r>
                      <a:endParaRPr lang="en-US" b="1" i="0">
                        <a:solidFill>
                          <a:schemeClr val="tx1"/>
                        </a:solidFill>
                        <a:effectLst/>
                        <a:latin typeface="Times New Roman"/>
                      </a:endParaRPr>
                    </a:p>
                  </a:txBody>
                  <a:tcPr marL="100584" marR="1005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ase"/>
                      <a:r>
                        <a:rPr lang="en-US" sz="1200" b="0" i="0">
                          <a:solidFill>
                            <a:schemeClr val="tx1">
                              <a:lumMod val="95000"/>
                              <a:lumOff val="5000"/>
                            </a:schemeClr>
                          </a:solidFill>
                          <a:effectLst/>
                          <a:latin typeface="Times New Roman"/>
                        </a:rPr>
                        <a:t>Feb  2022- April 2022 </a:t>
                      </a:r>
                      <a:endParaRPr lang="en-US" b="0" i="0">
                        <a:solidFill>
                          <a:schemeClr val="tx1">
                            <a:lumMod val="95000"/>
                            <a:lumOff val="5000"/>
                          </a:schemeClr>
                        </a:solidFill>
                        <a:effectLst/>
                        <a:latin typeface="Times New Roman"/>
                      </a:endParaRPr>
                    </a:p>
                  </a:txBody>
                  <a:tcPr marL="100584" marR="1005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3621722"/>
                  </a:ext>
                </a:extLst>
              </a:tr>
              <a:tr h="458538">
                <a:tc>
                  <a:txBody>
                    <a:bodyPr/>
                    <a:lstStyle/>
                    <a:p>
                      <a:pPr algn="just" rtl="0" fontAlgn="base"/>
                      <a:r>
                        <a:rPr lang="en-US" sz="1200" b="1" i="0" dirty="0">
                          <a:solidFill>
                            <a:schemeClr val="tx1"/>
                          </a:solidFill>
                          <a:effectLst/>
                          <a:latin typeface="Times New Roman"/>
                        </a:rPr>
                        <a:t>SAMPLING and Sample Size</a:t>
                      </a:r>
                      <a:endParaRPr lang="en-US" b="1" i="0" dirty="0">
                        <a:solidFill>
                          <a:schemeClr val="tx1"/>
                        </a:solidFill>
                        <a:effectLst/>
                        <a:latin typeface="Times New Roman"/>
                      </a:endParaRPr>
                    </a:p>
                  </a:txBody>
                  <a:tcPr marL="100584" marR="1005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ase"/>
                      <a:r>
                        <a:rPr lang="en-US" sz="1200" b="0" i="0" dirty="0">
                          <a:solidFill>
                            <a:schemeClr val="tx1">
                              <a:lumMod val="95000"/>
                              <a:lumOff val="5000"/>
                            </a:schemeClr>
                          </a:solidFill>
                          <a:effectLst/>
                          <a:latin typeface="Times New Roman"/>
                        </a:rPr>
                        <a:t>Purposive sampling </a:t>
                      </a:r>
                      <a:endParaRPr lang="en-US" b="0" i="0" dirty="0">
                        <a:solidFill>
                          <a:schemeClr val="tx1">
                            <a:lumMod val="95000"/>
                            <a:lumOff val="5000"/>
                          </a:schemeClr>
                        </a:solidFill>
                        <a:effectLst/>
                        <a:latin typeface="Times New Roman"/>
                      </a:endParaRPr>
                    </a:p>
                    <a:p>
                      <a:pPr algn="just" rtl="0" fontAlgn="base"/>
                      <a:r>
                        <a:rPr lang="en-US" sz="1400" b="0" i="0" dirty="0">
                          <a:solidFill>
                            <a:schemeClr val="tx1">
                              <a:lumMod val="95000"/>
                              <a:lumOff val="5000"/>
                            </a:schemeClr>
                          </a:solidFill>
                          <a:effectLst/>
                          <a:latin typeface="Times New Roman"/>
                        </a:rPr>
                        <a:t>201(75% of study population), Google form was distributed in 268 staff of which 201 responded.</a:t>
                      </a:r>
                    </a:p>
                  </a:txBody>
                  <a:tcPr marL="100584" marR="1005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297179"/>
                  </a:ext>
                </a:extLst>
              </a:tr>
              <a:tr h="387038">
                <a:tc>
                  <a:txBody>
                    <a:bodyPr/>
                    <a:lstStyle/>
                    <a:p>
                      <a:pPr algn="just" rtl="0" fontAlgn="base"/>
                      <a:r>
                        <a:rPr lang="en-US" sz="1200" b="1" i="0" dirty="0">
                          <a:solidFill>
                            <a:schemeClr val="tx1"/>
                          </a:solidFill>
                          <a:effectLst/>
                          <a:latin typeface="Times New Roman"/>
                        </a:rPr>
                        <a:t>METHOD OF DATA COLLECTION </a:t>
                      </a:r>
                      <a:endParaRPr lang="en-US" b="1" i="0" dirty="0">
                        <a:solidFill>
                          <a:schemeClr val="tx1"/>
                        </a:solidFill>
                        <a:effectLst/>
                        <a:latin typeface="Times New Roman"/>
                      </a:endParaRPr>
                    </a:p>
                  </a:txBody>
                  <a:tcPr marL="100584" marR="1005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lnSpc>
                          <a:spcPct val="115000"/>
                        </a:lnSpc>
                      </a:pPr>
                      <a:r>
                        <a:rPr lang="en-US" sz="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Survey Through Google Form</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438" marR="75438"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2845847"/>
                  </a:ext>
                </a:extLst>
              </a:tr>
              <a:tr h="458538">
                <a:tc>
                  <a:txBody>
                    <a:bodyPr/>
                    <a:lstStyle/>
                    <a:p>
                      <a:pPr algn="just" rtl="0" fontAlgn="base"/>
                      <a:r>
                        <a:rPr lang="en-US" sz="1200" b="1" i="0" dirty="0">
                          <a:solidFill>
                            <a:schemeClr val="tx1"/>
                          </a:solidFill>
                          <a:effectLst/>
                          <a:latin typeface="Times New Roman"/>
                        </a:rPr>
                        <a:t>TOOLS USED </a:t>
                      </a:r>
                      <a:endParaRPr lang="en-US" b="1" i="0" dirty="0">
                        <a:solidFill>
                          <a:schemeClr val="tx1"/>
                        </a:solidFill>
                        <a:effectLst/>
                        <a:latin typeface="Times New Roman"/>
                      </a:endParaRPr>
                    </a:p>
                  </a:txBody>
                  <a:tcPr marL="100584" marR="1005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ase"/>
                      <a:r>
                        <a:rPr lang="en-US" sz="1200" b="0" i="0" dirty="0">
                          <a:solidFill>
                            <a:schemeClr val="tx1">
                              <a:lumMod val="95000"/>
                              <a:lumOff val="5000"/>
                            </a:schemeClr>
                          </a:solidFill>
                          <a:effectLst/>
                          <a:latin typeface="Times New Roman"/>
                        </a:rPr>
                        <a:t>Quantitative Questionnaire, MS Excel </a:t>
                      </a:r>
                      <a:endParaRPr lang="en-US" b="0" i="0" dirty="0">
                        <a:solidFill>
                          <a:schemeClr val="tx1">
                            <a:lumMod val="95000"/>
                            <a:lumOff val="5000"/>
                          </a:schemeClr>
                        </a:solidFill>
                        <a:effectLst/>
                        <a:latin typeface="Times New Roman"/>
                      </a:endParaRPr>
                    </a:p>
                    <a:p>
                      <a:pPr algn="just" rtl="0" fontAlgn="base"/>
                      <a:endParaRPr lang="en-US" b="0" i="0" dirty="0">
                        <a:solidFill>
                          <a:schemeClr val="tx1">
                            <a:lumMod val="95000"/>
                            <a:lumOff val="5000"/>
                          </a:schemeClr>
                        </a:solidFill>
                        <a:effectLst/>
                        <a:latin typeface="Times New Roman"/>
                      </a:endParaRPr>
                    </a:p>
                  </a:txBody>
                  <a:tcPr marL="100584" marR="1005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865580"/>
                  </a:ext>
                </a:extLst>
              </a:tr>
              <a:tr h="611384">
                <a:tc>
                  <a:txBody>
                    <a:bodyPr/>
                    <a:lstStyle/>
                    <a:p>
                      <a:pPr algn="just" rtl="0" fontAlgn="base"/>
                      <a:r>
                        <a:rPr lang="en-US" sz="1200" b="1" i="0" dirty="0">
                          <a:solidFill>
                            <a:schemeClr val="tx1"/>
                          </a:solidFill>
                          <a:effectLst/>
                          <a:latin typeface="Times New Roman"/>
                        </a:rPr>
                        <a:t>INCLUSION CRITERIA </a:t>
                      </a:r>
                      <a:endParaRPr lang="en-US" b="1" i="0" dirty="0">
                        <a:solidFill>
                          <a:schemeClr val="tx1"/>
                        </a:solidFill>
                        <a:effectLst/>
                        <a:latin typeface="Times New Roman"/>
                      </a:endParaRPr>
                    </a:p>
                  </a:txBody>
                  <a:tcPr marL="100584" marR="1005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ase"/>
                      <a:r>
                        <a:rPr lang="en-US" sz="1200" b="0" i="0" dirty="0">
                          <a:solidFill>
                            <a:schemeClr val="tx1">
                              <a:lumMod val="95000"/>
                              <a:lumOff val="5000"/>
                            </a:schemeClr>
                          </a:solidFill>
                          <a:effectLst/>
                          <a:latin typeface="Times New Roman"/>
                        </a:rPr>
                        <a:t>4 Hospitals where HMIS is used currently in Delhi/NCR region. </a:t>
                      </a:r>
                      <a:endParaRPr lang="en-US" b="0" i="0" dirty="0">
                        <a:solidFill>
                          <a:schemeClr val="tx1">
                            <a:lumMod val="95000"/>
                            <a:lumOff val="5000"/>
                          </a:schemeClr>
                        </a:solidFill>
                        <a:effectLst/>
                        <a:latin typeface="Times New Roman"/>
                      </a:endParaRPr>
                    </a:p>
                    <a:p>
                      <a:pPr algn="just" rtl="0" fontAlgn="base"/>
                      <a:endParaRPr lang="en-US" b="0" i="0" dirty="0">
                        <a:solidFill>
                          <a:schemeClr val="tx1">
                            <a:lumMod val="95000"/>
                            <a:lumOff val="5000"/>
                          </a:schemeClr>
                        </a:solidFill>
                        <a:effectLst/>
                        <a:latin typeface="Times New Roman"/>
                      </a:endParaRPr>
                    </a:p>
                  </a:txBody>
                  <a:tcPr marL="100584" marR="1005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002572"/>
                  </a:ext>
                </a:extLst>
              </a:tr>
              <a:tr h="276455">
                <a:tc>
                  <a:txBody>
                    <a:bodyPr/>
                    <a:lstStyle/>
                    <a:p>
                      <a:pPr algn="just" rtl="0" fontAlgn="base"/>
                      <a:r>
                        <a:rPr lang="en-US" sz="1200" b="1" i="0" dirty="0">
                          <a:solidFill>
                            <a:schemeClr val="tx1"/>
                          </a:solidFill>
                          <a:effectLst/>
                          <a:latin typeface="Times New Roman"/>
                        </a:rPr>
                        <a:t>EXCLUSION CRITERIA </a:t>
                      </a:r>
                      <a:endParaRPr lang="en-US" b="1" i="0" dirty="0">
                        <a:solidFill>
                          <a:schemeClr val="tx1"/>
                        </a:solidFill>
                        <a:effectLst/>
                        <a:latin typeface="Times New Roman"/>
                      </a:endParaRPr>
                    </a:p>
                  </a:txBody>
                  <a:tcPr marL="100584" marR="1005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ase"/>
                      <a:r>
                        <a:rPr lang="en-US" sz="1200" b="0" i="0" dirty="0">
                          <a:solidFill>
                            <a:schemeClr val="tx1">
                              <a:lumMod val="95000"/>
                              <a:lumOff val="5000"/>
                            </a:schemeClr>
                          </a:solidFill>
                          <a:effectLst/>
                          <a:latin typeface="Times New Roman"/>
                        </a:rPr>
                        <a:t>Hospitals outside of Delhi NCR region </a:t>
                      </a:r>
                      <a:endParaRPr lang="en-US" b="0" i="0" dirty="0">
                        <a:solidFill>
                          <a:schemeClr val="tx1">
                            <a:lumMod val="95000"/>
                            <a:lumOff val="5000"/>
                          </a:schemeClr>
                        </a:solidFill>
                        <a:effectLst/>
                        <a:latin typeface="Times New Roman"/>
                      </a:endParaRPr>
                    </a:p>
                  </a:txBody>
                  <a:tcPr marL="100584" marR="1005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39124"/>
                  </a:ext>
                </a:extLst>
              </a:tr>
            </a:tbl>
          </a:graphicData>
        </a:graphic>
      </p:graphicFrame>
      <p:sp>
        <p:nvSpPr>
          <p:cNvPr id="8" name="Rectangle 1">
            <a:extLst>
              <a:ext uri="{FF2B5EF4-FFF2-40B4-BE49-F238E27FC236}">
                <a16:creationId xmlns:a16="http://schemas.microsoft.com/office/drawing/2014/main" id="{4FBC0AD7-6B8C-2456-D6F8-0B4B19068F0F}"/>
              </a:ext>
            </a:extLst>
          </p:cNvPr>
          <p:cNvSpPr>
            <a:spLocks noChangeArrowheads="1"/>
          </p:cNvSpPr>
          <p:nvPr/>
        </p:nvSpPr>
        <p:spPr bwMode="auto">
          <a:xfrm>
            <a:off x="-4023090" y="2042611"/>
            <a:ext cx="20215590"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9109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2465</Words>
  <Application>Microsoft Office PowerPoint</Application>
  <PresentationFormat>Widescreen</PresentationFormat>
  <Paragraphs>291</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Google Sans</vt:lpstr>
      <vt:lpstr>Segoe UI</vt:lpstr>
      <vt:lpstr>Times New Roman</vt:lpstr>
      <vt:lpstr>WordVisi_MSFontService</vt:lpstr>
      <vt:lpstr>Office Theme</vt:lpstr>
      <vt:lpstr>To assess the acceptance level of Hospital Management Information System (HMIS) among the Staff in various Hospitals of Delhi/ NCR region     KareXpert Technologies </vt:lpstr>
      <vt:lpstr>Screenshot of Approval</vt:lpstr>
      <vt:lpstr>PowerPoint Presentation</vt:lpstr>
      <vt:lpstr> </vt:lpstr>
      <vt:lpstr> </vt:lpstr>
      <vt:lpstr> </vt:lpstr>
      <vt:lpstr>Review of Literature</vt:lpstr>
      <vt:lpstr>PowerPoint Presentation</vt:lpstr>
      <vt:lpstr>Methodology (1/2)</vt:lpstr>
      <vt:lpstr>Methodology (2/2)</vt:lpstr>
      <vt:lpstr>Results </vt:lpstr>
      <vt:lpstr>                                    Results </vt:lpstr>
      <vt:lpstr>                                   Results</vt:lpstr>
      <vt:lpstr>Results</vt:lpstr>
      <vt:lpstr>Discussion </vt:lpstr>
      <vt:lpstr>Discussion </vt:lpstr>
      <vt:lpstr>Discussion</vt:lpstr>
      <vt:lpstr>Recommendations</vt:lpstr>
      <vt:lpstr>Conclusion</vt:lpstr>
      <vt:lpstr>Limitations of the Study</vt:lpstr>
      <vt:lpstr>References </vt:lpstr>
      <vt:lpstr>Dissertation Experiences</vt:lpstr>
      <vt:lpstr>Pictorial Journey (1/2)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Prabha Tiwari</cp:lastModifiedBy>
  <cp:revision>50</cp:revision>
  <dcterms:created xsi:type="dcterms:W3CDTF">2022-05-20T15:11:38Z</dcterms:created>
  <dcterms:modified xsi:type="dcterms:W3CDTF">2022-07-29T10:02:11Z</dcterms:modified>
</cp:coreProperties>
</file>