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74" r:id="rId3"/>
    <p:sldId id="257" r:id="rId4"/>
    <p:sldId id="258" r:id="rId5"/>
    <p:sldId id="260" r:id="rId6"/>
    <p:sldId id="259" r:id="rId7"/>
    <p:sldId id="261" r:id="rId8"/>
    <p:sldId id="262" r:id="rId9"/>
    <p:sldId id="263" r:id="rId10"/>
    <p:sldId id="264" r:id="rId11"/>
    <p:sldId id="265" r:id="rId12"/>
    <p:sldId id="266" r:id="rId13"/>
    <p:sldId id="275" r:id="rId14"/>
    <p:sldId id="267" r:id="rId15"/>
    <p:sldId id="273" r:id="rId16"/>
    <p:sldId id="268" r:id="rId17"/>
    <p:sldId id="276" r:id="rId18"/>
    <p:sldId id="269" r:id="rId19"/>
    <p:sldId id="270" r:id="rId20"/>
    <p:sldId id="271"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43"/>
  </p:normalViewPr>
  <p:slideViewPr>
    <p:cSldViewPr snapToGrid="0">
      <p:cViewPr varScale="1">
        <p:scale>
          <a:sx n="85" d="100"/>
          <a:sy n="85" d="100"/>
        </p:scale>
        <p:origin x="34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Nikita\Desktop\Nikita\Dissertation\Dissertation%20dat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Nikita\Desktop\Nikita\Dissertation\Dissertation%20data.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Nikita\Desktop\Nikita\Dissertation\Dissertation%20data.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Nikita\Desktop\Nikita\Dissertation\Dissertation%20data.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Users\shivani\Downloads\Dissertation%20data.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Nikita\Desktop\Nikita\Dissertation\Dissertation%20data.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Nikita\Desktop\Nikita\Dissertation\Dissertation%20data.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400" b="0" i="0" u="none" strike="noStrike" kern="1200" spc="0" baseline="0">
                <a:solidFill>
                  <a:schemeClr val="tx1">
                    <a:lumMod val="65000"/>
                    <a:lumOff val="35000"/>
                  </a:schemeClr>
                </a:solidFill>
                <a:latin typeface="+mn-lt"/>
                <a:ea typeface="+mn-ea"/>
                <a:cs typeface="+mn-cs"/>
              </a:defRPr>
            </a:pPr>
            <a:r>
              <a:rPr lang="en-US"/>
              <a:t>Total Revenue </a:t>
            </a:r>
            <a:r>
              <a:rPr lang="en-US" sz="1400" b="0" i="0" u="none" strike="noStrike" baseline="0">
                <a:effectLst/>
              </a:rPr>
              <a:t>($ in millions) </a:t>
            </a:r>
            <a:endParaRPr lang="en-US"/>
          </a:p>
        </c:rich>
      </c:tx>
      <c:overlay val="0"/>
      <c:spPr>
        <a:noFill/>
        <a:ln>
          <a:noFill/>
        </a:ln>
        <a:effectLst/>
      </c:spPr>
      <c:txPr>
        <a:bodyPr rot="0" spcFirstLastPara="1" vertOverflow="ellipsis" vert="horz" wrap="square" anchor="ctr" anchorCtr="1"/>
        <a:lstStyle/>
        <a:p>
          <a:pPr>
            <a:defRPr lang="en-US"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'Company Result'!$A$17</c:f>
              <c:strCache>
                <c:ptCount val="1"/>
                <c:pt idx="0">
                  <c:v>Total Revenue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'Company Result'!$B$16:$D$16</c:f>
              <c:strCache>
                <c:ptCount val="3"/>
                <c:pt idx="0">
                  <c:v>2018-19</c:v>
                </c:pt>
                <c:pt idx="1">
                  <c:v>2019-20</c:v>
                </c:pt>
                <c:pt idx="2">
                  <c:v>2020-21</c:v>
                </c:pt>
              </c:strCache>
            </c:strRef>
          </c:cat>
          <c:val>
            <c:numRef>
              <c:f>'Company Result'!$B$17:$D$17</c:f>
              <c:numCache>
                <c:formatCode>#,##0.00</c:formatCode>
                <c:ptCount val="3"/>
                <c:pt idx="0">
                  <c:v>91.957381309812845</c:v>
                </c:pt>
                <c:pt idx="1">
                  <c:v>100.2418181818182</c:v>
                </c:pt>
                <c:pt idx="2">
                  <c:v>108.5742228073631</c:v>
                </c:pt>
              </c:numCache>
            </c:numRef>
          </c:val>
          <c:extLst>
            <c:ext xmlns:c16="http://schemas.microsoft.com/office/drawing/2014/chart" uri="{C3380CC4-5D6E-409C-BE32-E72D297353CC}">
              <c16:uniqueId val="{00000000-C500-4F19-9695-B1A4D16B058E}"/>
            </c:ext>
          </c:extLst>
        </c:ser>
        <c:dLbls>
          <c:showLegendKey val="0"/>
          <c:showVal val="0"/>
          <c:showCatName val="0"/>
          <c:showSerName val="0"/>
          <c:showPercent val="0"/>
          <c:showBubbleSize val="0"/>
        </c:dLbls>
        <c:gapWidth val="75"/>
        <c:overlap val="40"/>
        <c:axId val="1855490624"/>
        <c:axId val="1822926992"/>
        <c:extLst>
          <c:ext xmlns:c15="http://schemas.microsoft.com/office/drawing/2012/chart" uri="{02D57815-91ED-43cb-92C2-25804820EDAC}">
            <c15:filteredBarSeries>
              <c15:ser>
                <c:idx val="1"/>
                <c:order val="1"/>
                <c:tx>
                  <c:strRef>
                    <c:extLst>
                      <c:ext uri="{02D57815-91ED-43cb-92C2-25804820EDAC}">
                        <c15:formulaRef>
                          <c15:sqref>'Company Result'!$A$18</c15:sqref>
                        </c15:formulaRef>
                      </c:ext>
                    </c:extLst>
                    <c:strCache>
                      <c:ptCount val="1"/>
                      <c:pt idx="0">
                        <c:v>Earnings Before Depreciation, Finance Cost and Tax Expenses (EBDIT)</c:v>
                      </c:pt>
                    </c:strCache>
                  </c:strRef>
                </c:tx>
                <c:spPr>
                  <a:solidFill>
                    <a:schemeClr val="accent2"/>
                  </a:solidFill>
                  <a:ln>
                    <a:noFill/>
                  </a:ln>
                  <a:effectLst/>
                </c:spPr>
                <c:invertIfNegative val="0"/>
                <c:cat>
                  <c:strRef>
                    <c:extLst>
                      <c:ext uri="{02D57815-91ED-43cb-92C2-25804820EDAC}">
                        <c15:formulaRef>
                          <c15:sqref>'Company Result'!$B$16:$D$16</c15:sqref>
                        </c15:formulaRef>
                      </c:ext>
                    </c:extLst>
                    <c:strCache>
                      <c:ptCount val="3"/>
                      <c:pt idx="0">
                        <c:v>2018-19</c:v>
                      </c:pt>
                      <c:pt idx="1">
                        <c:v>2019-20</c:v>
                      </c:pt>
                      <c:pt idx="2">
                        <c:v>2020-21</c:v>
                      </c:pt>
                    </c:strCache>
                  </c:strRef>
                </c:cat>
                <c:val>
                  <c:numRef>
                    <c:extLst>
                      <c:ext uri="{02D57815-91ED-43cb-92C2-25804820EDAC}">
                        <c15:formulaRef>
                          <c15:sqref>'Company Result'!$B$18:$D$18</c15:sqref>
                        </c15:formulaRef>
                      </c:ext>
                    </c:extLst>
                    <c:numCache>
                      <c:formatCode>#,##0.00</c:formatCode>
                      <c:ptCount val="3"/>
                      <c:pt idx="0">
                        <c:v>21.797173858704632</c:v>
                      </c:pt>
                      <c:pt idx="1">
                        <c:v>26.21667613636362</c:v>
                      </c:pt>
                      <c:pt idx="2">
                        <c:v>31.846862766786909</c:v>
                      </c:pt>
                    </c:numCache>
                  </c:numRef>
                </c:val>
                <c:extLst>
                  <c:ext xmlns:c16="http://schemas.microsoft.com/office/drawing/2014/chart" uri="{C3380CC4-5D6E-409C-BE32-E72D297353CC}">
                    <c16:uniqueId val="{00000001-C500-4F19-9695-B1A4D16B058E}"/>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'Company Result'!$A$19</c15:sqref>
                        </c15:formulaRef>
                      </c:ext>
                    </c:extLst>
                    <c:strCache>
                      <c:ptCount val="1"/>
                      <c:pt idx="0">
                        <c:v>Profit For the Year (PAT)</c:v>
                      </c:pt>
                    </c:strCache>
                  </c:strRef>
                </c:tx>
                <c:spPr>
                  <a:solidFill>
                    <a:schemeClr val="accent3"/>
                  </a:solidFill>
                  <a:ln>
                    <a:noFill/>
                  </a:ln>
                  <a:effectLst/>
                </c:spPr>
                <c:invertIfNegative val="0"/>
                <c:cat>
                  <c:strRef>
                    <c:extLst xmlns:c15="http://schemas.microsoft.com/office/drawing/2012/chart">
                      <c:ext xmlns:c15="http://schemas.microsoft.com/office/drawing/2012/chart" uri="{02D57815-91ED-43cb-92C2-25804820EDAC}">
                        <c15:formulaRef>
                          <c15:sqref>'Company Result'!$B$16:$D$16</c15:sqref>
                        </c15:formulaRef>
                      </c:ext>
                    </c:extLst>
                    <c:strCache>
                      <c:ptCount val="3"/>
                      <c:pt idx="0">
                        <c:v>2018-19</c:v>
                      </c:pt>
                      <c:pt idx="1">
                        <c:v>2019-20</c:v>
                      </c:pt>
                      <c:pt idx="2">
                        <c:v>2020-21</c:v>
                      </c:pt>
                    </c:strCache>
                  </c:strRef>
                </c:cat>
                <c:val>
                  <c:numRef>
                    <c:extLst xmlns:c15="http://schemas.microsoft.com/office/drawing/2012/chart">
                      <c:ext xmlns:c15="http://schemas.microsoft.com/office/drawing/2012/chart" uri="{02D57815-91ED-43cb-92C2-25804820EDAC}">
                        <c15:formulaRef>
                          <c15:sqref>'Company Result'!$B$19:$D$19</c15:sqref>
                        </c15:formulaRef>
                      </c:ext>
                    </c:extLst>
                    <c:numCache>
                      <c:formatCode>#,##0.00</c:formatCode>
                      <c:ptCount val="3"/>
                      <c:pt idx="0">
                        <c:v>9.7641471511285403</c:v>
                      </c:pt>
                      <c:pt idx="1">
                        <c:v>13.61901988636364</c:v>
                      </c:pt>
                      <c:pt idx="2">
                        <c:v>18.32866149932148</c:v>
                      </c:pt>
                    </c:numCache>
                  </c:numRef>
                </c:val>
                <c:extLst xmlns:c15="http://schemas.microsoft.com/office/drawing/2012/chart">
                  <c:ext xmlns:c16="http://schemas.microsoft.com/office/drawing/2014/chart" uri="{C3380CC4-5D6E-409C-BE32-E72D297353CC}">
                    <c16:uniqueId val="{00000002-C500-4F19-9695-B1A4D16B058E}"/>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'Company Result'!$A$20</c15:sqref>
                        </c15:formulaRef>
                      </c:ext>
                    </c:extLst>
                    <c:strCache>
                      <c:ptCount val="1"/>
                      <c:pt idx="0">
                        <c:v>Number of Employees</c:v>
                      </c:pt>
                    </c:strCache>
                  </c:strRef>
                </c:tx>
                <c:spPr>
                  <a:solidFill>
                    <a:schemeClr val="accent4"/>
                  </a:solidFill>
                  <a:ln>
                    <a:noFill/>
                  </a:ln>
                  <a:effectLst/>
                </c:spPr>
                <c:invertIfNegative val="0"/>
                <c:cat>
                  <c:strRef>
                    <c:extLst xmlns:c15="http://schemas.microsoft.com/office/drawing/2012/chart">
                      <c:ext xmlns:c15="http://schemas.microsoft.com/office/drawing/2012/chart" uri="{02D57815-91ED-43cb-92C2-25804820EDAC}">
                        <c15:formulaRef>
                          <c15:sqref>'Company Result'!$B$16:$D$16</c15:sqref>
                        </c15:formulaRef>
                      </c:ext>
                    </c:extLst>
                    <c:strCache>
                      <c:ptCount val="3"/>
                      <c:pt idx="0">
                        <c:v>2018-19</c:v>
                      </c:pt>
                      <c:pt idx="1">
                        <c:v>2019-20</c:v>
                      </c:pt>
                      <c:pt idx="2">
                        <c:v>2020-21</c:v>
                      </c:pt>
                    </c:strCache>
                  </c:strRef>
                </c:cat>
                <c:val>
                  <c:numRef>
                    <c:extLst xmlns:c15="http://schemas.microsoft.com/office/drawing/2012/chart">
                      <c:ext xmlns:c15="http://schemas.microsoft.com/office/drawing/2012/chart" uri="{02D57815-91ED-43cb-92C2-25804820EDAC}">
                        <c15:formulaRef>
                          <c15:sqref>'Company Result'!$B$20:$D$20</c15:sqref>
                        </c15:formulaRef>
                      </c:ext>
                    </c:extLst>
                    <c:numCache>
                      <c:formatCode>#,##0</c:formatCode>
                      <c:ptCount val="3"/>
                      <c:pt idx="0">
                        <c:v>195.2</c:v>
                      </c:pt>
                      <c:pt idx="1">
                        <c:v>203.4</c:v>
                      </c:pt>
                      <c:pt idx="2">
                        <c:v>203.9</c:v>
                      </c:pt>
                    </c:numCache>
                  </c:numRef>
                </c:val>
                <c:extLst xmlns:c15="http://schemas.microsoft.com/office/drawing/2012/chart">
                  <c:ext xmlns:c16="http://schemas.microsoft.com/office/drawing/2014/chart" uri="{C3380CC4-5D6E-409C-BE32-E72D297353CC}">
                    <c16:uniqueId val="{00000003-C500-4F19-9695-B1A4D16B058E}"/>
                  </c:ext>
                </c:extLst>
              </c15:ser>
            </c15:filteredBarSeries>
          </c:ext>
        </c:extLst>
      </c:barChart>
      <c:catAx>
        <c:axId val="1855490624"/>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1822926992"/>
        <c:crosses val="autoZero"/>
        <c:auto val="1"/>
        <c:lblAlgn val="ctr"/>
        <c:lblOffset val="100"/>
        <c:noMultiLvlLbl val="0"/>
      </c:catAx>
      <c:valAx>
        <c:axId val="1822926992"/>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0" vertOverflow="ellipsis" vert="horz" wrap="square" anchor="ctr" anchorCtr="1"/>
          <a:lstStyle/>
          <a:p>
            <a:pPr>
              <a:defRPr lang="en-US" sz="900" b="1" i="0" u="none" strike="noStrike" kern="1200" baseline="0">
                <a:solidFill>
                  <a:schemeClr val="tx1">
                    <a:lumMod val="65000"/>
                    <a:lumOff val="35000"/>
                  </a:schemeClr>
                </a:solidFill>
                <a:latin typeface="+mn-lt"/>
                <a:ea typeface="+mn-ea"/>
                <a:cs typeface="+mn-cs"/>
              </a:defRPr>
            </a:pPr>
            <a:endParaRPr lang="en-US"/>
          </a:p>
        </c:txPr>
        <c:crossAx val="1855490624"/>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2">
          <a:lumMod val="40000"/>
          <a:lumOff val="60000"/>
        </a:schemeClr>
      </a:solidFill>
      <a:round/>
    </a:ln>
    <a:effectLst/>
  </c:spPr>
  <c:txPr>
    <a:bodyPr/>
    <a:lstStyle/>
    <a:p>
      <a:pPr>
        <a:defRPr lang="en-US"/>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en-US" sz="1400" b="0" i="0" u="none" strike="noStrike" kern="1200" spc="0" baseline="0">
                <a:solidFill>
                  <a:schemeClr val="tx1">
                    <a:lumMod val="65000"/>
                    <a:lumOff val="35000"/>
                  </a:schemeClr>
                </a:solidFill>
                <a:latin typeface="+mn-lt"/>
                <a:ea typeface="+mn-ea"/>
                <a:cs typeface="+mn-cs"/>
              </a:defRPr>
            </a:pPr>
            <a:r>
              <a:rPr lang="en-US"/>
              <a:t>Earnings Before Depreciation, Finance Cost and Tax Expenses (EBDIT; </a:t>
            </a:r>
            <a:r>
              <a:rPr lang="en-US" sz="1400" b="0" i="0" u="none" strike="noStrike" baseline="0">
                <a:effectLst/>
              </a:rPr>
              <a:t>$ in millions</a:t>
            </a:r>
            <a:r>
              <a:rPr lang="en-US"/>
              <a:t>)</a:t>
            </a:r>
          </a:p>
        </c:rich>
      </c:tx>
      <c:overlay val="0"/>
      <c:spPr>
        <a:noFill/>
        <a:ln>
          <a:noFill/>
        </a:ln>
        <a:effectLst/>
      </c:spPr>
      <c:txPr>
        <a:bodyPr rot="0" spcFirstLastPara="1" vertOverflow="ellipsis" vert="horz" wrap="square" anchor="ctr" anchorCtr="1"/>
        <a:lstStyle/>
        <a:p>
          <a:pPr>
            <a:defRPr lang="en-US"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1"/>
          <c:order val="1"/>
          <c:tx>
            <c:strRef>
              <c:f>'Company Result'!$A$18</c:f>
              <c:strCache>
                <c:ptCount val="1"/>
                <c:pt idx="0">
                  <c:v>Earnings Before Depreciation, Finance Cost and Tax Expenses (EBDIT)</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'Company Result'!$B$16:$D$16</c:f>
              <c:strCache>
                <c:ptCount val="3"/>
                <c:pt idx="0">
                  <c:v>2018-19</c:v>
                </c:pt>
                <c:pt idx="1">
                  <c:v>2019-20</c:v>
                </c:pt>
                <c:pt idx="2">
                  <c:v>2020-21</c:v>
                </c:pt>
              </c:strCache>
            </c:strRef>
          </c:cat>
          <c:val>
            <c:numLit>
              <c:formatCode>General</c:formatCode>
              <c:ptCount val="3"/>
              <c:pt idx="0">
                <c:v>21.7971738587046</c:v>
              </c:pt>
              <c:pt idx="1">
                <c:v>26.216676136363599</c:v>
              </c:pt>
              <c:pt idx="2">
                <c:v>31.846862766786899</c:v>
              </c:pt>
            </c:numLit>
          </c:val>
          <c:extLst>
            <c:ext xmlns:c16="http://schemas.microsoft.com/office/drawing/2014/chart" uri="{C3380CC4-5D6E-409C-BE32-E72D297353CC}">
              <c16:uniqueId val="{00000000-1254-46C8-9060-2A28D35D59D4}"/>
            </c:ext>
          </c:extLst>
        </c:ser>
        <c:dLbls>
          <c:showLegendKey val="0"/>
          <c:showVal val="0"/>
          <c:showCatName val="0"/>
          <c:showSerName val="0"/>
          <c:showPercent val="0"/>
          <c:showBubbleSize val="0"/>
        </c:dLbls>
        <c:gapWidth val="75"/>
        <c:overlap val="40"/>
        <c:axId val="1823172608"/>
        <c:axId val="1822695632"/>
        <c:extLst>
          <c:ext xmlns:c15="http://schemas.microsoft.com/office/drawing/2012/chart" uri="{02D57815-91ED-43cb-92C2-25804820EDAC}">
            <c15:filteredBarSeries>
              <c15:ser>
                <c:idx val="0"/>
                <c:order val="0"/>
                <c:tx>
                  <c:strRef>
                    <c:extLst>
                      <c:ext uri="{02D57815-91ED-43cb-92C2-25804820EDAC}">
                        <c15:formulaRef>
                          <c15:sqref>'Company Result'!$A$17</c15:sqref>
                        </c15:formulaRef>
                      </c:ext>
                    </c:extLst>
                    <c:strCache>
                      <c:ptCount val="1"/>
                      <c:pt idx="0">
                        <c:v>Total Revenue</c:v>
                      </c:pt>
                    </c:strCache>
                  </c:strRef>
                </c:tx>
                <c:spPr>
                  <a:solidFill>
                    <a:schemeClr val="accent1"/>
                  </a:solidFill>
                  <a:ln>
                    <a:noFill/>
                  </a:ln>
                  <a:effectLst/>
                </c:spPr>
                <c:invertIfNegative val="0"/>
                <c:cat>
                  <c:strRef>
                    <c:extLst>
                      <c:ext uri="{02D57815-91ED-43cb-92C2-25804820EDAC}">
                        <c15:formulaRef>
                          <c15:sqref>'Company Result'!$B$16:$D$16</c15:sqref>
                        </c15:formulaRef>
                      </c:ext>
                    </c:extLst>
                    <c:strCache>
                      <c:ptCount val="3"/>
                      <c:pt idx="0">
                        <c:v>2018-19</c:v>
                      </c:pt>
                      <c:pt idx="1">
                        <c:v>2019-20</c:v>
                      </c:pt>
                      <c:pt idx="2">
                        <c:v>2020-21</c:v>
                      </c:pt>
                    </c:strCache>
                  </c:strRef>
                </c:cat>
                <c:val>
                  <c:numRef>
                    <c:extLst>
                      <c:ext uri="{02D57815-91ED-43cb-92C2-25804820EDAC}">
                        <c15:formulaRef>
                          <c15:sqref>'Company Result'!$B$17:$D$17</c15:sqref>
                        </c15:formulaRef>
                      </c:ext>
                    </c:extLst>
                    <c:numCache>
                      <c:formatCode>#,##0.00</c:formatCode>
                      <c:ptCount val="3"/>
                      <c:pt idx="0">
                        <c:v>91.957381309812845</c:v>
                      </c:pt>
                      <c:pt idx="1">
                        <c:v>100.2418181818182</c:v>
                      </c:pt>
                      <c:pt idx="2">
                        <c:v>108.5742228073631</c:v>
                      </c:pt>
                    </c:numCache>
                  </c:numRef>
                </c:val>
                <c:extLst>
                  <c:ext xmlns:c16="http://schemas.microsoft.com/office/drawing/2014/chart" uri="{C3380CC4-5D6E-409C-BE32-E72D297353CC}">
                    <c16:uniqueId val="{00000001-1254-46C8-9060-2A28D35D59D4}"/>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'Company Result'!$A$19</c15:sqref>
                        </c15:formulaRef>
                      </c:ext>
                    </c:extLst>
                    <c:strCache>
                      <c:ptCount val="1"/>
                      <c:pt idx="0">
                        <c:v>Profit For the Year (PAT)</c:v>
                      </c:pt>
                    </c:strCache>
                  </c:strRef>
                </c:tx>
                <c:spPr>
                  <a:solidFill>
                    <a:schemeClr val="accent3"/>
                  </a:solidFill>
                  <a:ln>
                    <a:noFill/>
                  </a:ln>
                  <a:effectLst/>
                </c:spPr>
                <c:invertIfNegative val="0"/>
                <c:cat>
                  <c:strRef>
                    <c:extLst xmlns:c15="http://schemas.microsoft.com/office/drawing/2012/chart">
                      <c:ext xmlns:c15="http://schemas.microsoft.com/office/drawing/2012/chart" uri="{02D57815-91ED-43cb-92C2-25804820EDAC}">
                        <c15:formulaRef>
                          <c15:sqref>'Company Result'!$B$16:$D$16</c15:sqref>
                        </c15:formulaRef>
                      </c:ext>
                    </c:extLst>
                    <c:strCache>
                      <c:ptCount val="3"/>
                      <c:pt idx="0">
                        <c:v>2018-19</c:v>
                      </c:pt>
                      <c:pt idx="1">
                        <c:v>2019-20</c:v>
                      </c:pt>
                      <c:pt idx="2">
                        <c:v>2020-21</c:v>
                      </c:pt>
                    </c:strCache>
                  </c:strRef>
                </c:cat>
                <c:val>
                  <c:numLit>
                    <c:formatCode>General</c:formatCode>
                    <c:ptCount val="3"/>
                    <c:pt idx="0">
                      <c:v>9.7641471511285403</c:v>
                    </c:pt>
                    <c:pt idx="1">
                      <c:v>13.619019886363599</c:v>
                    </c:pt>
                    <c:pt idx="2">
                      <c:v>18.328661499321491</c:v>
                    </c:pt>
                  </c:numLit>
                </c:val>
                <c:extLst xmlns:c15="http://schemas.microsoft.com/office/drawing/2012/chart">
                  <c:ext xmlns:c16="http://schemas.microsoft.com/office/drawing/2014/chart" uri="{C3380CC4-5D6E-409C-BE32-E72D297353CC}">
                    <c16:uniqueId val="{00000002-1254-46C8-9060-2A28D35D59D4}"/>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'Company Result'!$A$20</c15:sqref>
                        </c15:formulaRef>
                      </c:ext>
                    </c:extLst>
                    <c:strCache>
                      <c:ptCount val="1"/>
                      <c:pt idx="0">
                        <c:v>Number of Employees</c:v>
                      </c:pt>
                    </c:strCache>
                  </c:strRef>
                </c:tx>
                <c:spPr>
                  <a:solidFill>
                    <a:schemeClr val="accent4"/>
                  </a:solidFill>
                  <a:ln>
                    <a:noFill/>
                  </a:ln>
                  <a:effectLst/>
                </c:spPr>
                <c:invertIfNegative val="0"/>
                <c:cat>
                  <c:strRef>
                    <c:extLst xmlns:c15="http://schemas.microsoft.com/office/drawing/2012/chart">
                      <c:ext xmlns:c15="http://schemas.microsoft.com/office/drawing/2012/chart" uri="{02D57815-91ED-43cb-92C2-25804820EDAC}">
                        <c15:formulaRef>
                          <c15:sqref>'Company Result'!$B$16:$D$16</c15:sqref>
                        </c15:formulaRef>
                      </c:ext>
                    </c:extLst>
                    <c:strCache>
                      <c:ptCount val="3"/>
                      <c:pt idx="0">
                        <c:v>2018-19</c:v>
                      </c:pt>
                      <c:pt idx="1">
                        <c:v>2019-20</c:v>
                      </c:pt>
                      <c:pt idx="2">
                        <c:v>2020-21</c:v>
                      </c:pt>
                    </c:strCache>
                  </c:strRef>
                </c:cat>
                <c:val>
                  <c:numLit>
                    <c:formatCode>General</c:formatCode>
                    <c:ptCount val="3"/>
                    <c:pt idx="0">
                      <c:v>195.2</c:v>
                    </c:pt>
                    <c:pt idx="1">
                      <c:v>203.4</c:v>
                    </c:pt>
                    <c:pt idx="2">
                      <c:v>203.9</c:v>
                    </c:pt>
                  </c:numLit>
                </c:val>
                <c:extLst xmlns:c15="http://schemas.microsoft.com/office/drawing/2012/chart">
                  <c:ext xmlns:c16="http://schemas.microsoft.com/office/drawing/2014/chart" uri="{C3380CC4-5D6E-409C-BE32-E72D297353CC}">
                    <c16:uniqueId val="{00000003-1254-46C8-9060-2A28D35D59D4}"/>
                  </c:ext>
                </c:extLst>
              </c15:ser>
            </c15:filteredBarSeries>
          </c:ext>
        </c:extLst>
      </c:barChart>
      <c:catAx>
        <c:axId val="1823172608"/>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1822695632"/>
        <c:crosses val="autoZero"/>
        <c:auto val="1"/>
        <c:lblAlgn val="ctr"/>
        <c:lblOffset val="100"/>
        <c:noMultiLvlLbl val="0"/>
      </c:catAx>
      <c:valAx>
        <c:axId val="18226956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1823172608"/>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2">
          <a:lumMod val="40000"/>
          <a:lumOff val="60000"/>
        </a:schemeClr>
      </a:solidFill>
      <a:round/>
    </a:ln>
    <a:effectLst/>
  </c:spPr>
  <c:txPr>
    <a:bodyPr/>
    <a:lstStyle/>
    <a:p>
      <a:pPr>
        <a:defRPr lang="en-US"/>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a:defRPr lang="en-US" sz="1400" b="0" i="0" u="none" strike="noStrike" kern="1200" spc="0" baseline="0">
                <a:solidFill>
                  <a:schemeClr val="tx1">
                    <a:lumMod val="65000"/>
                    <a:lumOff val="35000"/>
                  </a:schemeClr>
                </a:solidFill>
                <a:latin typeface="+mn-lt"/>
                <a:ea typeface="+mn-ea"/>
                <a:cs typeface="+mn-cs"/>
              </a:defRPr>
            </a:pPr>
            <a:r>
              <a:rPr lang="en-US"/>
              <a:t>Profit For the Year (PAT;</a:t>
            </a:r>
            <a:r>
              <a:rPr lang="en-US" sz="1400" b="0" i="0" u="none" strike="noStrike" baseline="0">
                <a:effectLst/>
              </a:rPr>
              <a:t> $ In million</a:t>
            </a:r>
            <a:r>
              <a:rPr lang="en-US"/>
              <a:t>)</a:t>
            </a:r>
          </a:p>
        </c:rich>
      </c:tx>
      <c:overlay val="0"/>
      <c:spPr>
        <a:noFill/>
        <a:ln>
          <a:noFill/>
        </a:ln>
        <a:effectLst/>
      </c:spPr>
      <c:txPr>
        <a:bodyPr rot="0" spcFirstLastPara="0" vertOverflow="ellipsis" vert="horz" wrap="square" anchor="ctr" anchorCtr="1"/>
        <a:lstStyle/>
        <a:p>
          <a:pPr>
            <a:defRPr lang="en-US"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2"/>
          <c:order val="2"/>
          <c:tx>
            <c:strRef>
              <c:f>'Company Result'!$A$19</c:f>
              <c:strCache>
                <c:ptCount val="1"/>
                <c:pt idx="0">
                  <c:v>Profit For the Year (PAT)</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'Company Result'!$B$16:$D$16</c:f>
              <c:strCache>
                <c:ptCount val="3"/>
                <c:pt idx="0">
                  <c:v>2018-19</c:v>
                </c:pt>
                <c:pt idx="1">
                  <c:v>2019-20</c:v>
                </c:pt>
                <c:pt idx="2">
                  <c:v>2020-21</c:v>
                </c:pt>
              </c:strCache>
            </c:strRef>
          </c:cat>
          <c:val>
            <c:numLit>
              <c:formatCode>General</c:formatCode>
              <c:ptCount val="3"/>
              <c:pt idx="0">
                <c:v>9.7641471511285403</c:v>
              </c:pt>
              <c:pt idx="1">
                <c:v>13.619019886363599</c:v>
              </c:pt>
              <c:pt idx="2">
                <c:v>18.328661499321491</c:v>
              </c:pt>
            </c:numLit>
          </c:val>
          <c:extLst>
            <c:ext xmlns:c16="http://schemas.microsoft.com/office/drawing/2014/chart" uri="{C3380CC4-5D6E-409C-BE32-E72D297353CC}">
              <c16:uniqueId val="{00000000-CC06-4A4E-AE1F-D3353BF0959A}"/>
            </c:ext>
          </c:extLst>
        </c:ser>
        <c:dLbls>
          <c:showLegendKey val="0"/>
          <c:showVal val="0"/>
          <c:showCatName val="0"/>
          <c:showSerName val="0"/>
          <c:showPercent val="0"/>
          <c:showBubbleSize val="0"/>
        </c:dLbls>
        <c:gapWidth val="75"/>
        <c:overlap val="40"/>
        <c:axId val="1855459200"/>
        <c:axId val="1854699712"/>
        <c:extLst>
          <c:ext xmlns:c15="http://schemas.microsoft.com/office/drawing/2012/chart" uri="{02D57815-91ED-43cb-92C2-25804820EDAC}">
            <c15:filteredBarSeries>
              <c15:ser>
                <c:idx val="0"/>
                <c:order val="0"/>
                <c:tx>
                  <c:strRef>
                    <c:extLst>
                      <c:ext uri="{02D57815-91ED-43cb-92C2-25804820EDAC}">
                        <c15:formulaRef>
                          <c15:sqref>'Company Result'!$A$17</c15:sqref>
                        </c15:formulaRef>
                      </c:ext>
                    </c:extLst>
                    <c:strCache>
                      <c:ptCount val="1"/>
                      <c:pt idx="0">
                        <c:v>Total Revenue</c:v>
                      </c:pt>
                    </c:strCache>
                  </c:strRef>
                </c:tx>
                <c:spPr>
                  <a:solidFill>
                    <a:schemeClr val="accent1"/>
                  </a:solidFill>
                  <a:ln>
                    <a:noFill/>
                  </a:ln>
                  <a:effectLst/>
                </c:spPr>
                <c:invertIfNegative val="0"/>
                <c:cat>
                  <c:strRef>
                    <c:extLst>
                      <c:ext uri="{02D57815-91ED-43cb-92C2-25804820EDAC}">
                        <c15:formulaRef>
                          <c15:sqref>'Company Result'!$B$16:$D$16</c15:sqref>
                        </c15:formulaRef>
                      </c:ext>
                    </c:extLst>
                    <c:strCache>
                      <c:ptCount val="3"/>
                      <c:pt idx="0">
                        <c:v>2018-19</c:v>
                      </c:pt>
                      <c:pt idx="1">
                        <c:v>2019-20</c:v>
                      </c:pt>
                      <c:pt idx="2">
                        <c:v>2020-21</c:v>
                      </c:pt>
                    </c:strCache>
                  </c:strRef>
                </c:cat>
                <c:val>
                  <c:numRef>
                    <c:extLst>
                      <c:ext uri="{02D57815-91ED-43cb-92C2-25804820EDAC}">
                        <c15:formulaRef>
                          <c15:sqref>'Company Result'!$B$17:$D$17</c15:sqref>
                        </c15:formulaRef>
                      </c:ext>
                    </c:extLst>
                    <c:numCache>
                      <c:formatCode>#,##0.00</c:formatCode>
                      <c:ptCount val="3"/>
                      <c:pt idx="0">
                        <c:v>91.957381309812845</c:v>
                      </c:pt>
                      <c:pt idx="1">
                        <c:v>100.2418181818182</c:v>
                      </c:pt>
                      <c:pt idx="2">
                        <c:v>108.5742228073631</c:v>
                      </c:pt>
                    </c:numCache>
                  </c:numRef>
                </c:val>
                <c:extLst>
                  <c:ext xmlns:c16="http://schemas.microsoft.com/office/drawing/2014/chart" uri="{C3380CC4-5D6E-409C-BE32-E72D297353CC}">
                    <c16:uniqueId val="{00000001-CC06-4A4E-AE1F-D3353BF0959A}"/>
                  </c:ext>
                </c:extLst>
              </c15:ser>
            </c15:filteredBarSeries>
            <c15:filteredBarSeries>
              <c15:ser>
                <c:idx val="1"/>
                <c:order val="1"/>
                <c:tx>
                  <c:strRef>
                    <c:extLst xmlns:c15="http://schemas.microsoft.com/office/drawing/2012/chart">
                      <c:ext xmlns:c15="http://schemas.microsoft.com/office/drawing/2012/chart" uri="{02D57815-91ED-43cb-92C2-25804820EDAC}">
                        <c15:formulaRef>
                          <c15:sqref>'Company Result'!$A$18</c15:sqref>
                        </c15:formulaRef>
                      </c:ext>
                    </c:extLst>
                    <c:strCache>
                      <c:ptCount val="1"/>
                      <c:pt idx="0">
                        <c:v>Earnings Before Depreciation, Finance Cost and Tax Expenses (EBDIT)</c:v>
                      </c:pt>
                    </c:strCache>
                  </c:strRef>
                </c:tx>
                <c:spPr>
                  <a:solidFill>
                    <a:schemeClr val="accent2"/>
                  </a:solidFill>
                  <a:ln>
                    <a:noFill/>
                  </a:ln>
                  <a:effectLst/>
                </c:spPr>
                <c:invertIfNegative val="0"/>
                <c:cat>
                  <c:strRef>
                    <c:extLst xmlns:c15="http://schemas.microsoft.com/office/drawing/2012/chart">
                      <c:ext xmlns:c15="http://schemas.microsoft.com/office/drawing/2012/chart" uri="{02D57815-91ED-43cb-92C2-25804820EDAC}">
                        <c15:formulaRef>
                          <c15:sqref>'Company Result'!$B$16:$D$16</c15:sqref>
                        </c15:formulaRef>
                      </c:ext>
                    </c:extLst>
                    <c:strCache>
                      <c:ptCount val="3"/>
                      <c:pt idx="0">
                        <c:v>2018-19</c:v>
                      </c:pt>
                      <c:pt idx="1">
                        <c:v>2019-20</c:v>
                      </c:pt>
                      <c:pt idx="2">
                        <c:v>2020-21</c:v>
                      </c:pt>
                    </c:strCache>
                  </c:strRef>
                </c:cat>
                <c:val>
                  <c:numLit>
                    <c:formatCode>General</c:formatCode>
                    <c:ptCount val="3"/>
                    <c:pt idx="0">
                      <c:v>21.7971738587046</c:v>
                    </c:pt>
                    <c:pt idx="1">
                      <c:v>26.216676136363599</c:v>
                    </c:pt>
                    <c:pt idx="2">
                      <c:v>31.846862766786899</c:v>
                    </c:pt>
                  </c:numLit>
                </c:val>
                <c:extLst xmlns:c15="http://schemas.microsoft.com/office/drawing/2012/chart">
                  <c:ext xmlns:c16="http://schemas.microsoft.com/office/drawing/2014/chart" uri="{C3380CC4-5D6E-409C-BE32-E72D297353CC}">
                    <c16:uniqueId val="{00000002-CC06-4A4E-AE1F-D3353BF0959A}"/>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'Company Result'!$A$20</c15:sqref>
                        </c15:formulaRef>
                      </c:ext>
                    </c:extLst>
                    <c:strCache>
                      <c:ptCount val="1"/>
                      <c:pt idx="0">
                        <c:v>Number of Employees</c:v>
                      </c:pt>
                    </c:strCache>
                  </c:strRef>
                </c:tx>
                <c:spPr>
                  <a:solidFill>
                    <a:schemeClr val="accent4"/>
                  </a:solidFill>
                  <a:ln>
                    <a:noFill/>
                  </a:ln>
                  <a:effectLst/>
                </c:spPr>
                <c:invertIfNegative val="0"/>
                <c:cat>
                  <c:strRef>
                    <c:extLst xmlns:c15="http://schemas.microsoft.com/office/drawing/2012/chart">
                      <c:ext xmlns:c15="http://schemas.microsoft.com/office/drawing/2012/chart" uri="{02D57815-91ED-43cb-92C2-25804820EDAC}">
                        <c15:formulaRef>
                          <c15:sqref>'Company Result'!$B$16:$D$16</c15:sqref>
                        </c15:formulaRef>
                      </c:ext>
                    </c:extLst>
                    <c:strCache>
                      <c:ptCount val="3"/>
                      <c:pt idx="0">
                        <c:v>2018-19</c:v>
                      </c:pt>
                      <c:pt idx="1">
                        <c:v>2019-20</c:v>
                      </c:pt>
                      <c:pt idx="2">
                        <c:v>2020-21</c:v>
                      </c:pt>
                    </c:strCache>
                  </c:strRef>
                </c:cat>
                <c:val>
                  <c:numLit>
                    <c:formatCode>General</c:formatCode>
                    <c:ptCount val="3"/>
                    <c:pt idx="0">
                      <c:v>195.2</c:v>
                    </c:pt>
                    <c:pt idx="1">
                      <c:v>203.4</c:v>
                    </c:pt>
                    <c:pt idx="2">
                      <c:v>203.9</c:v>
                    </c:pt>
                  </c:numLit>
                </c:val>
                <c:extLst xmlns:c15="http://schemas.microsoft.com/office/drawing/2012/chart">
                  <c:ext xmlns:c16="http://schemas.microsoft.com/office/drawing/2014/chart" uri="{C3380CC4-5D6E-409C-BE32-E72D297353CC}">
                    <c16:uniqueId val="{00000003-CC06-4A4E-AE1F-D3353BF0959A}"/>
                  </c:ext>
                </c:extLst>
              </c15:ser>
            </c15:filteredBarSeries>
          </c:ext>
        </c:extLst>
      </c:barChart>
      <c:catAx>
        <c:axId val="185545920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1854699712"/>
        <c:crosses val="autoZero"/>
        <c:auto val="1"/>
        <c:lblAlgn val="ctr"/>
        <c:lblOffset val="100"/>
        <c:noMultiLvlLbl val="0"/>
      </c:catAx>
      <c:valAx>
        <c:axId val="18546997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1855459200"/>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2">
          <a:lumMod val="40000"/>
          <a:lumOff val="60000"/>
        </a:schemeClr>
      </a:solidFill>
      <a:round/>
    </a:ln>
    <a:effectLst/>
  </c:spPr>
  <c:txPr>
    <a:bodyPr/>
    <a:lstStyle/>
    <a:p>
      <a:pPr>
        <a:defRPr lang="en-US"/>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lang="en-US"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Sheet3!$C$3</c:f>
              <c:strCache>
                <c:ptCount val="1"/>
                <c:pt idx="0">
                  <c:v>Sales &amp; Revenue (Billion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Sheet3!$B$4:$B$7</c:f>
              <c:strCache>
                <c:ptCount val="4"/>
                <c:pt idx="0">
                  <c:v>Polymed</c:v>
                </c:pt>
                <c:pt idx="1">
                  <c:v>B Braun</c:v>
                </c:pt>
                <c:pt idx="2">
                  <c:v>BD</c:v>
                </c:pt>
                <c:pt idx="3">
                  <c:v>Nipro</c:v>
                </c:pt>
              </c:strCache>
            </c:strRef>
          </c:cat>
          <c:val>
            <c:numRef>
              <c:f>Sheet3!$C$4:$C$7</c:f>
              <c:numCache>
                <c:formatCode>General</c:formatCode>
                <c:ptCount val="4"/>
                <c:pt idx="0" formatCode="0.00_ ">
                  <c:v>7.8613794466403153</c:v>
                </c:pt>
                <c:pt idx="1">
                  <c:v>7.4</c:v>
                </c:pt>
                <c:pt idx="2">
                  <c:v>17.100000000000001</c:v>
                </c:pt>
                <c:pt idx="3" formatCode="0.00_ ">
                  <c:v>3.5870787401574802</c:v>
                </c:pt>
              </c:numCache>
            </c:numRef>
          </c:val>
          <c:extLst>
            <c:ext xmlns:c16="http://schemas.microsoft.com/office/drawing/2014/chart" uri="{C3380CC4-5D6E-409C-BE32-E72D297353CC}">
              <c16:uniqueId val="{00000000-7430-4321-A40D-622711B42B74}"/>
            </c:ext>
          </c:extLst>
        </c:ser>
        <c:dLbls>
          <c:showLegendKey val="0"/>
          <c:showVal val="1"/>
          <c:showCatName val="0"/>
          <c:showSerName val="0"/>
          <c:showPercent val="0"/>
          <c:showBubbleSize val="0"/>
        </c:dLbls>
        <c:gapWidth val="219"/>
        <c:overlap val="-27"/>
        <c:axId val="1857180704"/>
        <c:axId val="1822627776"/>
      </c:barChart>
      <c:catAx>
        <c:axId val="1857180704"/>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1822627776"/>
        <c:crosses val="autoZero"/>
        <c:auto val="1"/>
        <c:lblAlgn val="ctr"/>
        <c:lblOffset val="100"/>
        <c:noMultiLvlLbl val="0"/>
      </c:catAx>
      <c:valAx>
        <c:axId val="1822627776"/>
        <c:scaling>
          <c:orientation val="minMax"/>
        </c:scaling>
        <c:delete val="0"/>
        <c:axPos val="l"/>
        <c:majorGridlines>
          <c:spPr>
            <a:ln w="9525" cap="flat" cmpd="sng" algn="ctr">
              <a:solidFill>
                <a:schemeClr val="tx1">
                  <a:lumMod val="15000"/>
                  <a:lumOff val="85000"/>
                </a:schemeClr>
              </a:solidFill>
              <a:round/>
            </a:ln>
            <a:effectLst/>
          </c:spPr>
        </c:majorGridlines>
        <c:numFmt formatCode="0.00_ " sourceLinked="1"/>
        <c:majorTickMark val="none"/>
        <c:minorTickMark val="none"/>
        <c:tickLblPos val="nextTo"/>
        <c:spPr>
          <a:noFill/>
          <a:ln>
            <a:noFill/>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1857180704"/>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2">
          <a:lumMod val="40000"/>
          <a:lumOff val="60000"/>
        </a:schemeClr>
      </a:solidFill>
      <a:round/>
    </a:ln>
    <a:effectLst/>
  </c:spPr>
  <c:txPr>
    <a:bodyPr/>
    <a:lstStyle/>
    <a:p>
      <a:pPr>
        <a:defRPr lang="en-US"/>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r>
              <a:rPr lang="en-US" sz="1400" b="0"/>
              <a:t>Social Media Reach</a:t>
            </a:r>
          </a:p>
        </c:rich>
      </c:tx>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en-US"/>
        </a:p>
      </c:txPr>
    </c:title>
    <c:autoTitleDeleted val="0"/>
    <c:plotArea>
      <c:layout/>
      <c:barChart>
        <c:barDir val="col"/>
        <c:grouping val="clustered"/>
        <c:varyColors val="0"/>
        <c:ser>
          <c:idx val="0"/>
          <c:order val="0"/>
          <c:tx>
            <c:strRef>
              <c:f>Sheet3!$C$15:$D$15</c:f>
              <c:strCache>
                <c:ptCount val="1"/>
                <c:pt idx="0">
                  <c:v>FB Linkedin</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Sheet3!$B$16:$B$19</c:f>
              <c:strCache>
                <c:ptCount val="4"/>
                <c:pt idx="0">
                  <c:v>B Braun</c:v>
                </c:pt>
                <c:pt idx="1">
                  <c:v>BD</c:v>
                </c:pt>
                <c:pt idx="2">
                  <c:v>Nipro</c:v>
                </c:pt>
                <c:pt idx="3">
                  <c:v>Polymed</c:v>
                </c:pt>
              </c:strCache>
            </c:strRef>
          </c:cat>
          <c:val>
            <c:numRef>
              <c:f>Sheet3!$C$16:$C$19</c:f>
              <c:numCache>
                <c:formatCode>#,##0</c:formatCode>
                <c:ptCount val="4"/>
                <c:pt idx="0">
                  <c:v>246487</c:v>
                </c:pt>
                <c:pt idx="1">
                  <c:v>32451</c:v>
                </c:pt>
                <c:pt idx="2">
                  <c:v>0</c:v>
                </c:pt>
                <c:pt idx="3">
                  <c:v>79984</c:v>
                </c:pt>
              </c:numCache>
            </c:numRef>
          </c:val>
          <c:extLst>
            <c:ext xmlns:c16="http://schemas.microsoft.com/office/drawing/2014/chart" uri="{C3380CC4-5D6E-409C-BE32-E72D297353CC}">
              <c16:uniqueId val="{00000000-F209-4B1B-8ED4-6B3CA054BB06}"/>
            </c:ext>
          </c:extLst>
        </c:ser>
        <c:ser>
          <c:idx val="1"/>
          <c:order val="1"/>
          <c:tx>
            <c:strRef>
              <c:f>Sheet3!$D$15</c:f>
              <c:strCache>
                <c:ptCount val="1"/>
                <c:pt idx="0">
                  <c:v>Linkedin</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Sheet3!$B$16:$B$19</c:f>
              <c:strCache>
                <c:ptCount val="4"/>
                <c:pt idx="0">
                  <c:v>B Braun</c:v>
                </c:pt>
                <c:pt idx="1">
                  <c:v>BD</c:v>
                </c:pt>
                <c:pt idx="2">
                  <c:v>Nipro</c:v>
                </c:pt>
                <c:pt idx="3">
                  <c:v>Polymed</c:v>
                </c:pt>
              </c:strCache>
            </c:strRef>
          </c:cat>
          <c:val>
            <c:numRef>
              <c:f>Sheet3!$D$16:$D$19</c:f>
              <c:numCache>
                <c:formatCode>#,##0</c:formatCode>
                <c:ptCount val="4"/>
                <c:pt idx="0">
                  <c:v>311910</c:v>
                </c:pt>
                <c:pt idx="1">
                  <c:v>665295</c:v>
                </c:pt>
                <c:pt idx="2">
                  <c:v>6931</c:v>
                </c:pt>
                <c:pt idx="3">
                  <c:v>19122</c:v>
                </c:pt>
              </c:numCache>
            </c:numRef>
          </c:val>
          <c:extLst>
            <c:ext xmlns:c16="http://schemas.microsoft.com/office/drawing/2014/chart" uri="{C3380CC4-5D6E-409C-BE32-E72D297353CC}">
              <c16:uniqueId val="{00000001-F209-4B1B-8ED4-6B3CA054BB06}"/>
            </c:ext>
          </c:extLst>
        </c:ser>
        <c:dLbls>
          <c:dLblPos val="outEnd"/>
          <c:showLegendKey val="0"/>
          <c:showVal val="1"/>
          <c:showCatName val="0"/>
          <c:showSerName val="0"/>
          <c:showPercent val="0"/>
          <c:showBubbleSize val="0"/>
        </c:dLbls>
        <c:gapWidth val="100"/>
        <c:overlap val="-24"/>
        <c:axId val="1820109168"/>
        <c:axId val="1836468480"/>
        <c:extLst/>
      </c:barChart>
      <c:catAx>
        <c:axId val="1820109168"/>
        <c:scaling>
          <c:orientation val="minMax"/>
        </c:scaling>
        <c:delete val="0"/>
        <c:axPos val="b"/>
        <c:numFmt formatCode="General" sourceLinked="0"/>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836468480"/>
        <c:crosses val="autoZero"/>
        <c:auto val="1"/>
        <c:lblAlgn val="ctr"/>
        <c:lblOffset val="100"/>
        <c:noMultiLvlLbl val="0"/>
      </c:catAx>
      <c:valAx>
        <c:axId val="1836468480"/>
        <c:scaling>
          <c:orientation val="minMax"/>
        </c:scaling>
        <c:delete val="0"/>
        <c:axPos val="l"/>
        <c:majorGridlines>
          <c:spPr>
            <a:ln w="9525" cap="flat" cmpd="sng" algn="ctr">
              <a:solidFill>
                <a:schemeClr val="tx2">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en-US"/>
          </a:p>
        </c:txPr>
        <c:crossAx val="18201091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solidFill>
        <a:schemeClr val="accent1">
          <a:lumMod val="40000"/>
          <a:lumOff val="60000"/>
        </a:schemeClr>
      </a:solid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lang="en-US"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Sheet4!$A$12</c:f>
              <c:strCache>
                <c:ptCount val="1"/>
                <c:pt idx="0">
                  <c:v>overall website score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Sheet4!$B$11:$E$11</c:f>
              <c:strCache>
                <c:ptCount val="4"/>
                <c:pt idx="0">
                  <c:v>B.D.</c:v>
                </c:pt>
                <c:pt idx="1">
                  <c:v>B Braun</c:v>
                </c:pt>
                <c:pt idx="2">
                  <c:v>Nipro</c:v>
                </c:pt>
                <c:pt idx="3">
                  <c:v>Polymed</c:v>
                </c:pt>
              </c:strCache>
            </c:strRef>
          </c:cat>
          <c:val>
            <c:numLit>
              <c:formatCode>General</c:formatCode>
              <c:ptCount val="4"/>
              <c:pt idx="0">
                <c:v>52</c:v>
              </c:pt>
              <c:pt idx="1">
                <c:v>77</c:v>
              </c:pt>
              <c:pt idx="2">
                <c:v>41</c:v>
              </c:pt>
              <c:pt idx="3">
                <c:v>47</c:v>
              </c:pt>
            </c:numLit>
          </c:val>
          <c:extLst>
            <c:ext xmlns:c16="http://schemas.microsoft.com/office/drawing/2014/chart" uri="{C3380CC4-5D6E-409C-BE32-E72D297353CC}">
              <c16:uniqueId val="{00000000-AA4D-465F-95B7-25DC3F2EF976}"/>
            </c:ext>
          </c:extLst>
        </c:ser>
        <c:dLbls>
          <c:showLegendKey val="0"/>
          <c:showVal val="1"/>
          <c:showCatName val="0"/>
          <c:showSerName val="0"/>
          <c:showPercent val="0"/>
          <c:showBubbleSize val="0"/>
        </c:dLbls>
        <c:gapWidth val="219"/>
        <c:overlap val="-27"/>
        <c:axId val="1911787696"/>
        <c:axId val="1873312800"/>
        <c:extLst>
          <c:ext xmlns:c15="http://schemas.microsoft.com/office/drawing/2012/chart" uri="{02D57815-91ED-43cb-92C2-25804820EDAC}">
            <c15:filteredBarSeries>
              <c15:ser>
                <c:idx val="1"/>
                <c:order val="1"/>
                <c:tx>
                  <c:strRef>
                    <c:extLst>
                      <c:ext uri="{02D57815-91ED-43cb-92C2-25804820EDAC}">
                        <c15:formulaRef>
                          <c15:sqref>Sheet4!$A$13</c15:sqref>
                        </c15:formulaRef>
                      </c:ext>
                    </c:extLst>
                    <c:strCache>
                      <c:ptCount val="1"/>
                      <c:pt idx="0">
                        <c:v>Smartphone friendliness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Sheet4!$B$11:$E$11</c15:sqref>
                        </c15:formulaRef>
                      </c:ext>
                    </c:extLst>
                    <c:strCache>
                      <c:ptCount val="4"/>
                      <c:pt idx="0">
                        <c:v>B.D.</c:v>
                      </c:pt>
                      <c:pt idx="1">
                        <c:v>B Braun</c:v>
                      </c:pt>
                      <c:pt idx="2">
                        <c:v>Nipro</c:v>
                      </c:pt>
                      <c:pt idx="3">
                        <c:v>Polymed</c:v>
                      </c:pt>
                    </c:strCache>
                  </c:strRef>
                </c:cat>
                <c:val>
                  <c:numRef>
                    <c:extLst>
                      <c:ext uri="{02D57815-91ED-43cb-92C2-25804820EDAC}">
                        <c15:formulaRef>
                          <c15:sqref>Sheet4!$B$13:$E$13</c15:sqref>
                        </c15:formulaRef>
                      </c:ext>
                    </c:extLst>
                    <c:numCache>
                      <c:formatCode>0.0_ </c:formatCode>
                      <c:ptCount val="4"/>
                      <c:pt idx="0">
                        <c:v>66.666666666666643</c:v>
                      </c:pt>
                      <c:pt idx="1">
                        <c:v>66.666666666666643</c:v>
                      </c:pt>
                      <c:pt idx="2">
                        <c:v>0</c:v>
                      </c:pt>
                      <c:pt idx="3">
                        <c:v>66.666666666666643</c:v>
                      </c:pt>
                    </c:numCache>
                  </c:numRef>
                </c:val>
                <c:extLst>
                  <c:ext xmlns:c16="http://schemas.microsoft.com/office/drawing/2014/chart" uri="{C3380CC4-5D6E-409C-BE32-E72D297353CC}">
                    <c16:uniqueId val="{00000001-AA4D-465F-95B7-25DC3F2EF976}"/>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Sheet4!$A$14</c15:sqref>
                        </c15:formulaRef>
                      </c:ext>
                    </c:extLst>
                    <c:strCache>
                      <c:ptCount val="1"/>
                      <c:pt idx="0">
                        <c:v>Performance score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Sheet4!$B$11:$E$11</c15:sqref>
                        </c15:formulaRef>
                      </c:ext>
                    </c:extLst>
                    <c:strCache>
                      <c:ptCount val="4"/>
                      <c:pt idx="0">
                        <c:v>B.D.</c:v>
                      </c:pt>
                      <c:pt idx="1">
                        <c:v>B Braun</c:v>
                      </c:pt>
                      <c:pt idx="2">
                        <c:v>Nipro</c:v>
                      </c:pt>
                      <c:pt idx="3">
                        <c:v>Polymed</c:v>
                      </c:pt>
                    </c:strCache>
                  </c:strRef>
                </c:cat>
                <c:val>
                  <c:numRef>
                    <c:extLst xmlns:c15="http://schemas.microsoft.com/office/drawing/2012/chart">
                      <c:ext xmlns:c15="http://schemas.microsoft.com/office/drawing/2012/chart" uri="{02D57815-91ED-43cb-92C2-25804820EDAC}">
                        <c15:formulaRef>
                          <c15:sqref>Sheet4!$B$14:$E$14</c15:sqref>
                        </c15:formulaRef>
                      </c:ext>
                    </c:extLst>
                    <c:numCache>
                      <c:formatCode>0.0_ </c:formatCode>
                      <c:ptCount val="4"/>
                      <c:pt idx="0">
                        <c:v>13.33333333333333</c:v>
                      </c:pt>
                      <c:pt idx="1">
                        <c:v>90</c:v>
                      </c:pt>
                      <c:pt idx="2">
                        <c:v>70</c:v>
                      </c:pt>
                      <c:pt idx="3">
                        <c:v>6.666666666666667</c:v>
                      </c:pt>
                    </c:numCache>
                  </c:numRef>
                </c:val>
                <c:extLst xmlns:c15="http://schemas.microsoft.com/office/drawing/2012/chart">
                  <c:ext xmlns:c16="http://schemas.microsoft.com/office/drawing/2014/chart" uri="{C3380CC4-5D6E-409C-BE32-E72D297353CC}">
                    <c16:uniqueId val="{00000002-AA4D-465F-95B7-25DC3F2EF976}"/>
                  </c:ext>
                </c:extLst>
              </c15:ser>
            </c15:filteredBarSeries>
            <c15:filteredBarSeries>
              <c15:ser>
                <c:idx val="3"/>
                <c:order val="3"/>
                <c:tx>
                  <c:strRef>
                    <c:extLst xmlns:c15="http://schemas.microsoft.com/office/drawing/2012/chart">
                      <c:ext xmlns:c15="http://schemas.microsoft.com/office/drawing/2012/chart" uri="{02D57815-91ED-43cb-92C2-25804820EDAC}">
                        <c15:formulaRef>
                          <c15:sqref>Sheet4!$A$15</c15:sqref>
                        </c15:formulaRef>
                      </c:ext>
                    </c:extLst>
                    <c:strCache>
                      <c:ptCount val="1"/>
                      <c:pt idx="0">
                        <c:v>security</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Sheet4!$B$11:$E$11</c15:sqref>
                        </c15:formulaRef>
                      </c:ext>
                    </c:extLst>
                    <c:strCache>
                      <c:ptCount val="4"/>
                      <c:pt idx="0">
                        <c:v>B.D.</c:v>
                      </c:pt>
                      <c:pt idx="1">
                        <c:v>B Braun</c:v>
                      </c:pt>
                      <c:pt idx="2">
                        <c:v>Nipro</c:v>
                      </c:pt>
                      <c:pt idx="3">
                        <c:v>Polymed</c:v>
                      </c:pt>
                    </c:strCache>
                  </c:strRef>
                </c:cat>
                <c:val>
                  <c:numRef>
                    <c:extLst xmlns:c15="http://schemas.microsoft.com/office/drawing/2012/chart">
                      <c:ext xmlns:c15="http://schemas.microsoft.com/office/drawing/2012/chart" uri="{02D57815-91ED-43cb-92C2-25804820EDAC}">
                        <c15:formulaRef>
                          <c15:sqref>Sheet4!$B$15:$E$15</c15:sqref>
                        </c15:formulaRef>
                      </c:ext>
                    </c:extLst>
                    <c:numCache>
                      <c:formatCode>General</c:formatCode>
                      <c:ptCount val="4"/>
                      <c:pt idx="0">
                        <c:v>50</c:v>
                      </c:pt>
                      <c:pt idx="1">
                        <c:v>50</c:v>
                      </c:pt>
                      <c:pt idx="2">
                        <c:v>0</c:v>
                      </c:pt>
                      <c:pt idx="3">
                        <c:v>50</c:v>
                      </c:pt>
                    </c:numCache>
                  </c:numRef>
                </c:val>
                <c:extLst xmlns:c15="http://schemas.microsoft.com/office/drawing/2012/chart">
                  <c:ext xmlns:c16="http://schemas.microsoft.com/office/drawing/2014/chart" uri="{C3380CC4-5D6E-409C-BE32-E72D297353CC}">
                    <c16:uniqueId val="{00000003-AA4D-465F-95B7-25DC3F2EF976}"/>
                  </c:ext>
                </c:extLst>
              </c15:ser>
            </c15:filteredBarSeries>
          </c:ext>
        </c:extLst>
      </c:barChart>
      <c:catAx>
        <c:axId val="1911787696"/>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1873312800"/>
        <c:crosses val="autoZero"/>
        <c:auto val="1"/>
        <c:lblAlgn val="ctr"/>
        <c:lblOffset val="100"/>
        <c:noMultiLvlLbl val="0"/>
      </c:catAx>
      <c:valAx>
        <c:axId val="187331280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1911787696"/>
        <c:crosses val="autoZero"/>
        <c:crossBetween val="between"/>
      </c:valAx>
      <c:spPr>
        <a:noFill/>
        <a:ln>
          <a:noFill/>
        </a:ln>
        <a:effectLst/>
      </c:spPr>
    </c:plotArea>
    <c:plotVisOnly val="1"/>
    <c:dispBlanksAs val="gap"/>
    <c:showDLblsOverMax val="0"/>
  </c:chart>
  <c:spPr>
    <a:noFill/>
    <a:ln>
      <a:solidFill>
        <a:schemeClr val="accent1">
          <a:lumMod val="40000"/>
          <a:lumOff val="60000"/>
        </a:schemeClr>
      </a:solidFill>
    </a:ln>
    <a:effectLst/>
  </c:spPr>
  <c:txPr>
    <a:bodyPr/>
    <a:lstStyle/>
    <a:p>
      <a:pPr>
        <a:defRPr lang="en-US"/>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en-US" sz="1400" b="0" i="0" u="none" strike="noStrike" kern="1200" spc="0" baseline="0">
                <a:solidFill>
                  <a:schemeClr val="tx1">
                    <a:lumMod val="65000"/>
                    <a:lumOff val="35000"/>
                  </a:schemeClr>
                </a:solidFill>
                <a:latin typeface="+mn-lt"/>
                <a:ea typeface="+mn-ea"/>
                <a:cs typeface="+mn-cs"/>
              </a:defRPr>
            </a:pPr>
            <a:r>
              <a:rPr lang="en-US"/>
              <a:t>Website performance factors</a:t>
            </a:r>
          </a:p>
        </c:rich>
      </c:tx>
      <c:overlay val="0"/>
      <c:spPr>
        <a:noFill/>
        <a:ln>
          <a:noFill/>
        </a:ln>
        <a:effectLst/>
      </c:spPr>
      <c:txPr>
        <a:bodyPr rot="0" spcFirstLastPara="0" vertOverflow="ellipsis" vert="horz" wrap="square" anchor="ctr" anchorCtr="1"/>
        <a:lstStyle/>
        <a:p>
          <a:pPr defTabSz="914400">
            <a:defRPr lang="en-US"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1"/>
          <c:order val="1"/>
          <c:tx>
            <c:strRef>
              <c:f>Sheet4!$A$13</c:f>
              <c:strCache>
                <c:ptCount val="1"/>
                <c:pt idx="0">
                  <c:v>Smartphone friendliness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Sheet4!$B$11:$E$11</c:f>
              <c:strCache>
                <c:ptCount val="4"/>
                <c:pt idx="0">
                  <c:v>B.D.</c:v>
                </c:pt>
                <c:pt idx="1">
                  <c:v>B Braun</c:v>
                </c:pt>
                <c:pt idx="2">
                  <c:v>Nipro</c:v>
                </c:pt>
                <c:pt idx="3">
                  <c:v>Polymed</c:v>
                </c:pt>
              </c:strCache>
            </c:strRef>
          </c:cat>
          <c:val>
            <c:numRef>
              <c:f>Sheet4!$B$13:$E$13</c:f>
              <c:numCache>
                <c:formatCode>0.0_ </c:formatCode>
                <c:ptCount val="4"/>
                <c:pt idx="0">
                  <c:v>66.666666666666643</c:v>
                </c:pt>
                <c:pt idx="1">
                  <c:v>66.666666666666643</c:v>
                </c:pt>
                <c:pt idx="2">
                  <c:v>0</c:v>
                </c:pt>
                <c:pt idx="3">
                  <c:v>66.666666666666643</c:v>
                </c:pt>
              </c:numCache>
            </c:numRef>
          </c:val>
          <c:extLst>
            <c:ext xmlns:c16="http://schemas.microsoft.com/office/drawing/2014/chart" uri="{C3380CC4-5D6E-409C-BE32-E72D297353CC}">
              <c16:uniqueId val="{00000000-16A7-4EDE-BC42-29C82B963A51}"/>
            </c:ext>
          </c:extLst>
        </c:ser>
        <c:ser>
          <c:idx val="2"/>
          <c:order val="2"/>
          <c:tx>
            <c:strRef>
              <c:f>Sheet4!$A$14</c:f>
              <c:strCache>
                <c:ptCount val="1"/>
                <c:pt idx="0">
                  <c:v>Performance score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Sheet4!$B$11:$E$11</c:f>
              <c:strCache>
                <c:ptCount val="4"/>
                <c:pt idx="0">
                  <c:v>B.D.</c:v>
                </c:pt>
                <c:pt idx="1">
                  <c:v>B Braun</c:v>
                </c:pt>
                <c:pt idx="2">
                  <c:v>Nipro</c:v>
                </c:pt>
                <c:pt idx="3">
                  <c:v>Polymed</c:v>
                </c:pt>
              </c:strCache>
            </c:strRef>
          </c:cat>
          <c:val>
            <c:numRef>
              <c:f>Sheet4!$B$14:$E$14</c:f>
              <c:numCache>
                <c:formatCode>0.0_ </c:formatCode>
                <c:ptCount val="4"/>
                <c:pt idx="0">
                  <c:v>13.33333333333333</c:v>
                </c:pt>
                <c:pt idx="1">
                  <c:v>90</c:v>
                </c:pt>
                <c:pt idx="2">
                  <c:v>70</c:v>
                </c:pt>
                <c:pt idx="3">
                  <c:v>6.666666666666667</c:v>
                </c:pt>
              </c:numCache>
            </c:numRef>
          </c:val>
          <c:extLst>
            <c:ext xmlns:c16="http://schemas.microsoft.com/office/drawing/2014/chart" uri="{C3380CC4-5D6E-409C-BE32-E72D297353CC}">
              <c16:uniqueId val="{00000001-16A7-4EDE-BC42-29C82B963A51}"/>
            </c:ext>
          </c:extLst>
        </c:ser>
        <c:ser>
          <c:idx val="3"/>
          <c:order val="3"/>
          <c:tx>
            <c:strRef>
              <c:f>Sheet4!$A$15</c:f>
              <c:strCache>
                <c:ptCount val="1"/>
                <c:pt idx="0">
                  <c:v>security</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Sheet4!$B$11:$E$11</c:f>
              <c:strCache>
                <c:ptCount val="4"/>
                <c:pt idx="0">
                  <c:v>B.D.</c:v>
                </c:pt>
                <c:pt idx="1">
                  <c:v>B Braun</c:v>
                </c:pt>
                <c:pt idx="2">
                  <c:v>Nipro</c:v>
                </c:pt>
                <c:pt idx="3">
                  <c:v>Polymed</c:v>
                </c:pt>
              </c:strCache>
            </c:strRef>
          </c:cat>
          <c:val>
            <c:numRef>
              <c:f>Sheet4!$B$15:$E$15</c:f>
              <c:numCache>
                <c:formatCode>General</c:formatCode>
                <c:ptCount val="4"/>
                <c:pt idx="0">
                  <c:v>50</c:v>
                </c:pt>
                <c:pt idx="1">
                  <c:v>50</c:v>
                </c:pt>
                <c:pt idx="2">
                  <c:v>0</c:v>
                </c:pt>
                <c:pt idx="3">
                  <c:v>50</c:v>
                </c:pt>
              </c:numCache>
            </c:numRef>
          </c:val>
          <c:extLst>
            <c:ext xmlns:c16="http://schemas.microsoft.com/office/drawing/2014/chart" uri="{C3380CC4-5D6E-409C-BE32-E72D297353CC}">
              <c16:uniqueId val="{00000002-16A7-4EDE-BC42-29C82B963A51}"/>
            </c:ext>
          </c:extLst>
        </c:ser>
        <c:dLbls>
          <c:showLegendKey val="0"/>
          <c:showVal val="1"/>
          <c:showCatName val="0"/>
          <c:showSerName val="0"/>
          <c:showPercent val="0"/>
          <c:showBubbleSize val="0"/>
        </c:dLbls>
        <c:gapWidth val="219"/>
        <c:overlap val="-27"/>
        <c:axId val="1875328560"/>
        <c:axId val="1857475024"/>
      </c:barChart>
      <c:lineChart>
        <c:grouping val="standard"/>
        <c:varyColors val="0"/>
        <c:dLbls>
          <c:showLegendKey val="0"/>
          <c:showVal val="1"/>
          <c:showCatName val="0"/>
          <c:showSerName val="0"/>
          <c:showPercent val="0"/>
          <c:showBubbleSize val="0"/>
        </c:dLbls>
        <c:marker val="1"/>
        <c:smooth val="0"/>
        <c:axId val="1875328560"/>
        <c:axId val="1857475024"/>
        <c:extLst>
          <c:ext xmlns:c15="http://schemas.microsoft.com/office/drawing/2012/chart" uri="{02D57815-91ED-43cb-92C2-25804820EDAC}">
            <c15:filteredLineSeries>
              <c15:ser>
                <c:idx val="0"/>
                <c:order val="0"/>
                <c:tx>
                  <c:strRef>
                    <c:extLst>
                      <c:ext uri="{02D57815-91ED-43cb-92C2-25804820EDAC}">
                        <c15:formulaRef>
                          <c15:sqref>Sheet4!$A$12</c15:sqref>
                        </c15:formulaRef>
                      </c:ext>
                    </c:extLst>
                    <c:strCache>
                      <c:ptCount val="1"/>
                      <c:pt idx="0">
                        <c:v>overall website score</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lang="en-US" sz="900"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Sheet4!$B$11:$E$11</c15:sqref>
                        </c15:formulaRef>
                      </c:ext>
                    </c:extLst>
                    <c:strCache>
                      <c:ptCount val="4"/>
                      <c:pt idx="0">
                        <c:v>B.D.</c:v>
                      </c:pt>
                      <c:pt idx="1">
                        <c:v>B Braun</c:v>
                      </c:pt>
                      <c:pt idx="2">
                        <c:v>Nipro</c:v>
                      </c:pt>
                      <c:pt idx="3">
                        <c:v>Polymed</c:v>
                      </c:pt>
                    </c:strCache>
                  </c:strRef>
                </c:cat>
                <c:val>
                  <c:numRef>
                    <c:extLst>
                      <c:ext uri="{02D57815-91ED-43cb-92C2-25804820EDAC}">
                        <c15:formulaRef>
                          <c15:sqref>Sheet4!$B$12:$E$12</c15:sqref>
                        </c15:formulaRef>
                      </c:ext>
                    </c:extLst>
                    <c:numCache>
                      <c:formatCode>General</c:formatCode>
                      <c:ptCount val="4"/>
                      <c:pt idx="0">
                        <c:v>52</c:v>
                      </c:pt>
                      <c:pt idx="1">
                        <c:v>77</c:v>
                      </c:pt>
                      <c:pt idx="2">
                        <c:v>41</c:v>
                      </c:pt>
                      <c:pt idx="3">
                        <c:v>47</c:v>
                      </c:pt>
                    </c:numCache>
                  </c:numRef>
                </c:val>
                <c:smooth val="0"/>
                <c:extLst>
                  <c:ext xmlns:c16="http://schemas.microsoft.com/office/drawing/2014/chart" uri="{C3380CC4-5D6E-409C-BE32-E72D297353CC}">
                    <c16:uniqueId val="{00000003-16A7-4EDE-BC42-29C82B963A51}"/>
                  </c:ext>
                </c:extLst>
              </c15:ser>
            </c15:filteredLineSeries>
          </c:ext>
        </c:extLst>
      </c:lineChart>
      <c:catAx>
        <c:axId val="187532856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1857475024"/>
        <c:crosses val="autoZero"/>
        <c:auto val="1"/>
        <c:lblAlgn val="ctr"/>
        <c:lblOffset val="100"/>
        <c:noMultiLvlLbl val="0"/>
      </c:catAx>
      <c:valAx>
        <c:axId val="1857475024"/>
        <c:scaling>
          <c:orientation val="minMax"/>
        </c:scaling>
        <c:delete val="0"/>
        <c:axPos val="l"/>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crossAx val="1875328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en-US"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2">
          <a:lumMod val="40000"/>
          <a:lumOff val="60000"/>
        </a:schemeClr>
      </a:solidFill>
      <a:round/>
    </a:ln>
    <a:effectLst/>
  </c:spPr>
  <c:txPr>
    <a:bodyPr/>
    <a:lstStyle/>
    <a:p>
      <a:pPr>
        <a:defRPr lang="en-US"/>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27-08-2022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1330B9F-6AC3-446B-BE5D-168B172F7D31}"/>
              </a:ext>
            </a:extLst>
          </p:cNvPr>
          <p:cNvSpPr>
            <a:spLocks noGrp="1"/>
          </p:cNvSpPr>
          <p:nvPr>
            <p:ph type="dt" sz="half" idx="10"/>
          </p:nvPr>
        </p:nvSpPr>
        <p:spPr/>
        <p:txBody>
          <a:bodyPr/>
          <a:lstStyle/>
          <a:p>
            <a:fld id="{1147C0E5-F472-4823-852C-D183FA2F2488}" type="datetime1">
              <a:rPr lang="en-IN" smtClean="0"/>
              <a:t>27-08-2022</a:t>
            </a:fld>
            <a:endParaRPr lang="en-IN"/>
          </a:p>
        </p:txBody>
      </p:sp>
      <p:sp>
        <p:nvSpPr>
          <p:cNvPr id="5" name="Footer Placeholder 4">
            <a:extLst>
              <a:ext uri="{FF2B5EF4-FFF2-40B4-BE49-F238E27FC236}">
                <a16:creationId xmlns:a16="http://schemas.microsoft.com/office/drawing/2014/main" id="{150DD859-66CB-8ECC-6E50-6A57DFF2587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0754F30-EF25-E3E3-BB1C-47025CFDEE9B}"/>
              </a:ext>
            </a:extLst>
          </p:cNvPr>
          <p:cNvSpPr>
            <a:spLocks noGrp="1"/>
          </p:cNvSpPr>
          <p:nvPr>
            <p:ph type="dt" sz="half" idx="10"/>
          </p:nvPr>
        </p:nvSpPr>
        <p:spPr/>
        <p:txBody>
          <a:bodyPr/>
          <a:lstStyle/>
          <a:p>
            <a:fld id="{0E9DCF6C-BC1F-457E-8C73-045A403582E6}" type="datetime1">
              <a:rPr lang="en-IN" smtClean="0"/>
              <a:t>27-08-2022</a:t>
            </a:fld>
            <a:endParaRPr lang="en-IN"/>
          </a:p>
        </p:txBody>
      </p:sp>
      <p:sp>
        <p:nvSpPr>
          <p:cNvPr id="5" name="Footer Placeholder 4">
            <a:extLst>
              <a:ext uri="{FF2B5EF4-FFF2-40B4-BE49-F238E27FC236}">
                <a16:creationId xmlns:a16="http://schemas.microsoft.com/office/drawing/2014/main" id="{367A5C90-C15D-39BC-189C-B04FF8FDA09C}"/>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1CCAA96-007B-16EB-59B9-8466CF3A2B65}"/>
              </a:ext>
            </a:extLst>
          </p:cNvPr>
          <p:cNvSpPr>
            <a:spLocks noGrp="1"/>
          </p:cNvSpPr>
          <p:nvPr>
            <p:ph type="dt" sz="half" idx="10"/>
          </p:nvPr>
        </p:nvSpPr>
        <p:spPr/>
        <p:txBody>
          <a:bodyPr/>
          <a:lstStyle/>
          <a:p>
            <a:fld id="{FE1E070E-952C-41C9-9ABB-C56A7BE64D88}" type="datetime1">
              <a:rPr lang="en-IN" smtClean="0"/>
              <a:t>27-08-2022</a:t>
            </a:fld>
            <a:endParaRPr lang="en-IN"/>
          </a:p>
        </p:txBody>
      </p:sp>
      <p:sp>
        <p:nvSpPr>
          <p:cNvPr id="5" name="Footer Placeholder 4">
            <a:extLst>
              <a:ext uri="{FF2B5EF4-FFF2-40B4-BE49-F238E27FC236}">
                <a16:creationId xmlns:a16="http://schemas.microsoft.com/office/drawing/2014/main" id="{5B3D4BE2-2DF2-045A-8669-1F641EBCA97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38211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95EF2B4-2DC2-6314-D99D-D61B5F64E224}"/>
              </a:ext>
            </a:extLst>
          </p:cNvPr>
          <p:cNvSpPr>
            <a:spLocks noGrp="1"/>
          </p:cNvSpPr>
          <p:nvPr>
            <p:ph type="dt" sz="half" idx="10"/>
          </p:nvPr>
        </p:nvSpPr>
        <p:spPr/>
        <p:txBody>
          <a:bodyPr/>
          <a:lstStyle/>
          <a:p>
            <a:fld id="{2CA2FBC0-878C-4FB7-8E1F-1D6F6FF7C223}" type="datetime1">
              <a:rPr lang="en-IN" smtClean="0"/>
              <a:t>27-08-2022</a:t>
            </a:fld>
            <a:endParaRPr lang="en-IN"/>
          </a:p>
        </p:txBody>
      </p:sp>
      <p:sp>
        <p:nvSpPr>
          <p:cNvPr id="5" name="Footer Placeholder 4">
            <a:extLst>
              <a:ext uri="{FF2B5EF4-FFF2-40B4-BE49-F238E27FC236}">
                <a16:creationId xmlns:a16="http://schemas.microsoft.com/office/drawing/2014/main" id="{C959C864-56F9-6F24-ACE2-6899436296E7}"/>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FE632E-3E25-D2A6-491C-E5592C333922}"/>
              </a:ext>
            </a:extLst>
          </p:cNvPr>
          <p:cNvSpPr>
            <a:spLocks noGrp="1"/>
          </p:cNvSpPr>
          <p:nvPr>
            <p:ph type="dt" sz="half" idx="10"/>
          </p:nvPr>
        </p:nvSpPr>
        <p:spPr/>
        <p:txBody>
          <a:bodyPr/>
          <a:lstStyle/>
          <a:p>
            <a:fld id="{CD685ADF-9D55-472F-A142-0A5A20BA4577}" type="datetime1">
              <a:rPr lang="en-IN" smtClean="0"/>
              <a:t>27-08-2022</a:t>
            </a:fld>
            <a:endParaRPr lang="en-IN"/>
          </a:p>
        </p:txBody>
      </p:sp>
      <p:sp>
        <p:nvSpPr>
          <p:cNvPr id="5" name="Footer Placeholder 4">
            <a:extLst>
              <a:ext uri="{FF2B5EF4-FFF2-40B4-BE49-F238E27FC236}">
                <a16:creationId xmlns:a16="http://schemas.microsoft.com/office/drawing/2014/main" id="{9868D8A7-1FEB-8F74-CC96-60F713D941D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C319AC5-0DE1-5E65-1A58-599D06B824D5}"/>
              </a:ext>
            </a:extLst>
          </p:cNvPr>
          <p:cNvSpPr>
            <a:spLocks noGrp="1"/>
          </p:cNvSpPr>
          <p:nvPr>
            <p:ph type="dt" sz="half" idx="10"/>
          </p:nvPr>
        </p:nvSpPr>
        <p:spPr/>
        <p:txBody>
          <a:bodyPr/>
          <a:lstStyle/>
          <a:p>
            <a:fld id="{19B6A866-57B6-4C39-8809-FBA78A30FCC9}" type="datetime1">
              <a:rPr lang="en-IN" smtClean="0"/>
              <a:t>27-08-2022</a:t>
            </a:fld>
            <a:endParaRPr lang="en-IN"/>
          </a:p>
        </p:txBody>
      </p:sp>
      <p:sp>
        <p:nvSpPr>
          <p:cNvPr id="6" name="Footer Placeholder 5">
            <a:extLst>
              <a:ext uri="{FF2B5EF4-FFF2-40B4-BE49-F238E27FC236}">
                <a16:creationId xmlns:a16="http://schemas.microsoft.com/office/drawing/2014/main" id="{3B95DFD7-A0B2-3C6A-D7BA-B22A8C6829F4}"/>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AC9A91A-EBEF-9BB2-B813-F1A9FBC746F3}"/>
              </a:ext>
            </a:extLst>
          </p:cNvPr>
          <p:cNvSpPr>
            <a:spLocks noGrp="1"/>
          </p:cNvSpPr>
          <p:nvPr>
            <p:ph type="dt" sz="half" idx="10"/>
          </p:nvPr>
        </p:nvSpPr>
        <p:spPr/>
        <p:txBody>
          <a:bodyPr/>
          <a:lstStyle/>
          <a:p>
            <a:fld id="{52B34237-4DA9-498D-81CC-7DEBFDE0146A}" type="datetime1">
              <a:rPr lang="en-IN" smtClean="0"/>
              <a:t>27-08-2022</a:t>
            </a:fld>
            <a:endParaRPr lang="en-IN"/>
          </a:p>
        </p:txBody>
      </p:sp>
      <p:sp>
        <p:nvSpPr>
          <p:cNvPr id="8" name="Footer Placeholder 7">
            <a:extLst>
              <a:ext uri="{FF2B5EF4-FFF2-40B4-BE49-F238E27FC236}">
                <a16:creationId xmlns:a16="http://schemas.microsoft.com/office/drawing/2014/main" id="{5356CC76-53AF-D09D-7090-C46C6BC2E385}"/>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a16="http://schemas.microsoft.com/office/drawing/2014/main"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0654D79-6E0A-9D35-0EBD-FB1ECA55D2D3}"/>
              </a:ext>
            </a:extLst>
          </p:cNvPr>
          <p:cNvSpPr>
            <a:spLocks noGrp="1"/>
          </p:cNvSpPr>
          <p:nvPr>
            <p:ph type="dt" sz="half" idx="10"/>
          </p:nvPr>
        </p:nvSpPr>
        <p:spPr/>
        <p:txBody>
          <a:bodyPr/>
          <a:lstStyle/>
          <a:p>
            <a:fld id="{03D29E31-0E2B-4B8B-A4CD-804F6A5D47A9}" type="datetime1">
              <a:rPr lang="en-IN" smtClean="0"/>
              <a:t>27-08-2022</a:t>
            </a:fld>
            <a:endParaRPr lang="en-IN"/>
          </a:p>
        </p:txBody>
      </p:sp>
      <p:sp>
        <p:nvSpPr>
          <p:cNvPr id="4" name="Footer Placeholder 3">
            <a:extLst>
              <a:ext uri="{FF2B5EF4-FFF2-40B4-BE49-F238E27FC236}">
                <a16:creationId xmlns:a16="http://schemas.microsoft.com/office/drawing/2014/main" id="{A434C3BC-2067-8919-8B3E-4092015A76D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6467BF-AB2E-3DEF-67BB-BD30CABBCE82}"/>
              </a:ext>
            </a:extLst>
          </p:cNvPr>
          <p:cNvSpPr>
            <a:spLocks noGrp="1"/>
          </p:cNvSpPr>
          <p:nvPr>
            <p:ph type="dt" sz="half" idx="10"/>
          </p:nvPr>
        </p:nvSpPr>
        <p:spPr/>
        <p:txBody>
          <a:bodyPr/>
          <a:lstStyle/>
          <a:p>
            <a:fld id="{731C5607-A4BB-4D67-95B9-C9085ECC35A9}" type="datetime1">
              <a:rPr lang="en-IN" smtClean="0"/>
              <a:t>27-08-2022</a:t>
            </a:fld>
            <a:endParaRPr lang="en-IN"/>
          </a:p>
        </p:txBody>
      </p:sp>
      <p:sp>
        <p:nvSpPr>
          <p:cNvPr id="3" name="Footer Placeholder 2">
            <a:extLst>
              <a:ext uri="{FF2B5EF4-FFF2-40B4-BE49-F238E27FC236}">
                <a16:creationId xmlns:a16="http://schemas.microsoft.com/office/drawing/2014/main" id="{B6F09D29-4BFA-2AC9-ECDF-923DF9F3A34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B0979A-120B-82A8-026D-4BE0C2466700}"/>
              </a:ext>
            </a:extLst>
          </p:cNvPr>
          <p:cNvSpPr>
            <a:spLocks noGrp="1"/>
          </p:cNvSpPr>
          <p:nvPr>
            <p:ph type="dt" sz="half" idx="10"/>
          </p:nvPr>
        </p:nvSpPr>
        <p:spPr/>
        <p:txBody>
          <a:bodyPr/>
          <a:lstStyle/>
          <a:p>
            <a:fld id="{C1C99E65-501E-4E79-B301-EC94E1C8867E}" type="datetime1">
              <a:rPr lang="en-IN" smtClean="0"/>
              <a:t>27-08-2022</a:t>
            </a:fld>
            <a:endParaRPr lang="en-IN"/>
          </a:p>
        </p:txBody>
      </p:sp>
      <p:sp>
        <p:nvSpPr>
          <p:cNvPr id="6" name="Footer Placeholder 5">
            <a:extLst>
              <a:ext uri="{FF2B5EF4-FFF2-40B4-BE49-F238E27FC236}">
                <a16:creationId xmlns:a16="http://schemas.microsoft.com/office/drawing/2014/main" id="{4AD45F37-3CB4-AE2D-2533-3877135BEEFF}"/>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42FAAF-4A7B-5286-4106-E767F58BB2BC}"/>
              </a:ext>
            </a:extLst>
          </p:cNvPr>
          <p:cNvSpPr>
            <a:spLocks noGrp="1"/>
          </p:cNvSpPr>
          <p:nvPr>
            <p:ph type="dt" sz="half" idx="10"/>
          </p:nvPr>
        </p:nvSpPr>
        <p:spPr/>
        <p:txBody>
          <a:bodyPr/>
          <a:lstStyle/>
          <a:p>
            <a:fld id="{2751C047-BE12-4A43-A323-58AFB768CD35}" type="datetime1">
              <a:rPr lang="en-IN" smtClean="0"/>
              <a:t>27-08-2022</a:t>
            </a:fld>
            <a:endParaRPr lang="en-IN"/>
          </a:p>
        </p:txBody>
      </p:sp>
      <p:sp>
        <p:nvSpPr>
          <p:cNvPr id="6" name="Footer Placeholder 5">
            <a:extLst>
              <a:ext uri="{FF2B5EF4-FFF2-40B4-BE49-F238E27FC236}">
                <a16:creationId xmlns:a16="http://schemas.microsoft.com/office/drawing/2014/main" id="{E0E331BE-AD49-7317-E681-91E7744CEDF8}"/>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27-08-2022</a:t>
            </a:fld>
            <a:endParaRPr lang="en-IN"/>
          </a:p>
        </p:txBody>
      </p:sp>
      <p:sp>
        <p:nvSpPr>
          <p:cNvPr id="5" name="Footer Placeholder 4">
            <a:extLst>
              <a:ext uri="{FF2B5EF4-FFF2-40B4-BE49-F238E27FC236}">
                <a16:creationId xmlns:a16="http://schemas.microsoft.com/office/drawing/2014/main"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46033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gtmetrix.com/" TargetMode="External"/><Relationship Id="rId2" Type="http://schemas.openxmlformats.org/officeDocument/2006/relationships/hyperlink" Target="https://www.polymedicure.com/annual-reports/" TargetMode="External"/><Relationship Id="rId1" Type="http://schemas.openxmlformats.org/officeDocument/2006/relationships/slideLayout" Target="../slideLayouts/slideLayout2.xml"/><Relationship Id="rId5" Type="http://schemas.openxmlformats.org/officeDocument/2006/relationships/hyperlink" Target="https://www2.deloitte.com/in/en/pages/life-sciences-and-healthcare/articles/medical-technology-industry-in-india.html" TargetMode="External"/><Relationship Id="rId4" Type="http://schemas.openxmlformats.org/officeDocument/2006/relationships/hyperlink" Target="https://www.ncbi.nlm.nih.gov/pmc/articles/PMC4599058/"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a:xfrm>
            <a:off x="1524000" y="1765054"/>
            <a:ext cx="9144000" cy="2095500"/>
          </a:xfrm>
        </p:spPr>
        <p:txBody>
          <a:bodyPr>
            <a:normAutofit fontScale="90000"/>
          </a:bodyPr>
          <a:lstStyle/>
          <a:p>
            <a:pPr>
              <a:lnSpc>
                <a:spcPct val="100000"/>
              </a:lnSpc>
              <a:spcAft>
                <a:spcPts val="1200"/>
              </a:spcAft>
            </a:pPr>
            <a:r>
              <a:rPr lang="en-US" sz="4900" b="1" dirty="0"/>
              <a:t>The Scope of Digital Marketing</a:t>
            </a:r>
            <a:br>
              <a:rPr lang="en-GB" sz="4900" dirty="0"/>
            </a:br>
            <a:r>
              <a:rPr lang="en-US" sz="4900" b="1" dirty="0"/>
              <a:t>in MedTech companies.</a:t>
            </a:r>
            <a:br>
              <a:rPr lang="en-IN" sz="8000" dirty="0"/>
            </a:br>
            <a:br>
              <a:rPr lang="en-IN" sz="3600" dirty="0"/>
            </a:br>
            <a:r>
              <a:rPr lang="en-IN" sz="3600" dirty="0"/>
              <a:t>IIHMR Delhi</a:t>
            </a:r>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a:xfrm>
            <a:off x="1524000" y="4370019"/>
            <a:ext cx="9144000" cy="1655762"/>
          </a:xfrm>
        </p:spPr>
        <p:txBody>
          <a:bodyPr/>
          <a:lstStyle/>
          <a:p>
            <a:r>
              <a:rPr lang="en-IN" dirty="0"/>
              <a:t>Name - NIKITA BISHT</a:t>
            </a:r>
          </a:p>
          <a:p>
            <a:r>
              <a:rPr lang="en-IN" dirty="0"/>
              <a:t>Mentor- Dr. Preetha G.S.</a:t>
            </a:r>
          </a:p>
          <a:p>
            <a:r>
              <a:rPr lang="en-IN" dirty="0"/>
              <a:t>IIHMR Delhi</a:t>
            </a:r>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t>1</a:t>
            </a:fld>
            <a:endParaRPr lang="en-IN"/>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t>Results (3/3)</a:t>
            </a:r>
          </a:p>
        </p:txBody>
      </p:sp>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10</a:t>
            </a:fld>
            <a:endParaRPr lang="en-IN"/>
          </a:p>
        </p:txBody>
      </p:sp>
      <p:pic>
        <p:nvPicPr>
          <p:cNvPr id="6" name="Picture 5">
            <a:extLst>
              <a:ext uri="{FF2B5EF4-FFF2-40B4-BE49-F238E27FC236}">
                <a16:creationId xmlns:a16="http://schemas.microsoft.com/office/drawing/2014/main" id="{DB668B9E-FFED-72D7-8936-12D60B63DD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Content Placeholder 6"/>
          <p:cNvGraphicFramePr>
            <a:graphicFrameLocks noGrp="1"/>
          </p:cNvGraphicFramePr>
          <p:nvPr>
            <p:ph idx="1"/>
            <p:extLst>
              <p:ext uri="{D42A27DB-BD31-4B8C-83A1-F6EECF244321}">
                <p14:modId xmlns:p14="http://schemas.microsoft.com/office/powerpoint/2010/main" val="1134693898"/>
              </p:ext>
            </p:extLst>
          </p:nvPr>
        </p:nvGraphicFramePr>
        <p:xfrm>
          <a:off x="6443662" y="2032000"/>
          <a:ext cx="5381625" cy="274796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6"/>
          <p:cNvGraphicFramePr>
            <a:graphicFrameLocks/>
          </p:cNvGraphicFramePr>
          <p:nvPr>
            <p:extLst>
              <p:ext uri="{D42A27DB-BD31-4B8C-83A1-F6EECF244321}">
                <p14:modId xmlns:p14="http://schemas.microsoft.com/office/powerpoint/2010/main" val="1133884407"/>
              </p:ext>
            </p:extLst>
          </p:nvPr>
        </p:nvGraphicFramePr>
        <p:xfrm>
          <a:off x="471487" y="2032000"/>
          <a:ext cx="5709180" cy="27479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498613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p:txBody>
          <a:bodyPr/>
          <a:lstStyle/>
          <a:p>
            <a:pPr algn="ctr"/>
            <a:r>
              <a:rPr lang="en-IN" b="1" dirty="0"/>
              <a:t>Discussion (1/2)</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p:txBody>
          <a:bodyPr>
            <a:normAutofit fontScale="92500" lnSpcReduction="10000"/>
          </a:bodyPr>
          <a:lstStyle/>
          <a:p>
            <a:r>
              <a:rPr lang="en-US" dirty="0"/>
              <a:t>Since, the Covid-19 pandemic has hit the globe, there is an immediate need and requirement for the medical devices/equipment/services all over the world with digitally driven marketing factors and that has given a push to the MedTech companies to fuel up their manufacturing and operations and a result of high demand, follows the growth in Revenue as we have found in the study on rise of digital marketing in MedTech. </a:t>
            </a:r>
          </a:p>
          <a:p>
            <a:r>
              <a:rPr lang="en-US" dirty="0"/>
              <a:t>It is seen that B Braun and BD having the highest of revenue than any other MedTech. The reason being that with better performing website, SEO and SEM of a company comes better Sales following up the Revenue and return in investments which is also found out in the article based on MedTech and digitalization in marketing strategies can lead to a significant impact on revenue and can gradually increase on annual basis. </a:t>
            </a:r>
            <a:endParaRPr lang="en-IN" dirty="0"/>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11</a:t>
            </a:fld>
            <a:endParaRPr lang="en-IN"/>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616270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p:txBody>
          <a:bodyPr/>
          <a:lstStyle/>
          <a:p>
            <a:pPr algn="ctr"/>
            <a:r>
              <a:rPr lang="en-IN" b="1" dirty="0"/>
              <a:t>Discussion (2/2)</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962377" y="1859491"/>
            <a:ext cx="10515600" cy="4351338"/>
          </a:xfrm>
        </p:spPr>
        <p:txBody>
          <a:bodyPr>
            <a:normAutofit lnSpcReduction="10000"/>
          </a:bodyPr>
          <a:lstStyle/>
          <a:p>
            <a:r>
              <a:rPr lang="en-US" dirty="0"/>
              <a:t>It is seen that B Braun has the highest reach in Facebook whereas BD has the highest reach in LinkedIn. Comparing the sales and revenue of both the companies with Social Media Reach, it highlights that number of followers and better reach through social media with the target audience can lead the company to better growth in revenue and return in investments.</a:t>
            </a:r>
          </a:p>
          <a:p>
            <a:r>
              <a:rPr lang="en-US" dirty="0"/>
              <a:t>It is found that the growth of Polymed has been consistent over the years despite the fact that they have just started implementing digital marketing and it also shows that moving towards the digital marketing can lead the company to better growth and increase in Sales &amp; Revenue .</a:t>
            </a:r>
            <a:endParaRPr lang="en-IN" dirty="0"/>
          </a:p>
        </p:txBody>
      </p:sp>
      <p:sp>
        <p:nvSpPr>
          <p:cNvPr id="4" name="Slide Number Placeholder 3">
            <a:extLst>
              <a:ext uri="{FF2B5EF4-FFF2-40B4-BE49-F238E27FC236}">
                <a16:creationId xmlns:a16="http://schemas.microsoft.com/office/drawing/2014/main" id="{A55A2AEE-BCF7-2356-2A0D-334825D425B5}"/>
              </a:ext>
            </a:extLst>
          </p:cNvPr>
          <p:cNvSpPr>
            <a:spLocks noGrp="1"/>
          </p:cNvSpPr>
          <p:nvPr>
            <p:ph type="sldNum" sz="quarter" idx="12"/>
          </p:nvPr>
        </p:nvSpPr>
        <p:spPr/>
        <p:txBody>
          <a:bodyPr/>
          <a:lstStyle/>
          <a:p>
            <a:fld id="{26AD20E6-394B-4DF0-96A5-9647FF39C943}" type="slidenum">
              <a:rPr lang="en-IN" smtClean="0"/>
              <a:t>12</a:t>
            </a:fld>
            <a:endParaRPr lang="en-IN"/>
          </a:p>
        </p:txBody>
      </p:sp>
      <p:pic>
        <p:nvPicPr>
          <p:cNvPr id="6" name="Picture 5">
            <a:extLst>
              <a:ext uri="{FF2B5EF4-FFF2-40B4-BE49-F238E27FC236}">
                <a16:creationId xmlns:a16="http://schemas.microsoft.com/office/drawing/2014/main" id="{67E54A9D-4B6F-6671-1709-E2CF64355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484"/>
            <a:ext cx="2695903" cy="1268959"/>
          </a:xfrm>
          <a:prstGeom prst="rect">
            <a:avLst/>
          </a:prstGeom>
        </p:spPr>
      </p:pic>
    </p:spTree>
    <p:extLst>
      <p:ext uri="{BB962C8B-B14F-4D97-AF65-F5344CB8AC3E}">
        <p14:creationId xmlns:p14="http://schemas.microsoft.com/office/powerpoint/2010/main" val="2388368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0F6EC-6F74-10E8-AC03-0F3875AD0424}"/>
              </a:ext>
            </a:extLst>
          </p:cNvPr>
          <p:cNvSpPr>
            <a:spLocks noGrp="1"/>
          </p:cNvSpPr>
          <p:nvPr>
            <p:ph type="title"/>
          </p:nvPr>
        </p:nvSpPr>
        <p:spPr/>
        <p:txBody>
          <a:bodyPr/>
          <a:lstStyle/>
          <a:p>
            <a:pPr algn="ctr"/>
            <a:r>
              <a:rPr lang="en-IN" b="1" dirty="0"/>
              <a:t>Limitations of the Study</a:t>
            </a:r>
          </a:p>
        </p:txBody>
      </p:sp>
      <p:sp>
        <p:nvSpPr>
          <p:cNvPr id="3" name="Content Placeholder 2">
            <a:extLst>
              <a:ext uri="{FF2B5EF4-FFF2-40B4-BE49-F238E27FC236}">
                <a16:creationId xmlns:a16="http://schemas.microsoft.com/office/drawing/2014/main" id="{8BBDAC66-4BC0-4A4F-5501-A4915ECD4DA8}"/>
              </a:ext>
            </a:extLst>
          </p:cNvPr>
          <p:cNvSpPr>
            <a:spLocks noGrp="1"/>
          </p:cNvSpPr>
          <p:nvPr>
            <p:ph idx="1"/>
          </p:nvPr>
        </p:nvSpPr>
        <p:spPr/>
        <p:txBody>
          <a:bodyPr/>
          <a:lstStyle/>
          <a:p>
            <a:r>
              <a:rPr lang="en-IN" dirty="0"/>
              <a:t>The secondary data is collected from the Annual reports of 2017-2020 due to which Lack of accuracy could be (could not be) there and reason being Covid-19 pandemic in 2020 till date.</a:t>
            </a:r>
          </a:p>
          <a:p>
            <a:r>
              <a:rPr lang="en-IN" dirty="0"/>
              <a:t>The updated data for the year 2021-2022 could not be collected since Annual reports are published during June-July and the study is done before this.</a:t>
            </a:r>
          </a:p>
        </p:txBody>
      </p:sp>
      <p:sp>
        <p:nvSpPr>
          <p:cNvPr id="5" name="Slide Number Placeholder 4">
            <a:extLst>
              <a:ext uri="{FF2B5EF4-FFF2-40B4-BE49-F238E27FC236}">
                <a16:creationId xmlns:a16="http://schemas.microsoft.com/office/drawing/2014/main" id="{5D7BD38B-06EE-DC64-6828-3A96DC5B67D0}"/>
              </a:ext>
            </a:extLst>
          </p:cNvPr>
          <p:cNvSpPr>
            <a:spLocks noGrp="1"/>
          </p:cNvSpPr>
          <p:nvPr>
            <p:ph type="sldNum" sz="quarter" idx="12"/>
          </p:nvPr>
        </p:nvSpPr>
        <p:spPr/>
        <p:txBody>
          <a:bodyPr/>
          <a:lstStyle/>
          <a:p>
            <a:fld id="{26AD20E6-394B-4DF0-96A5-9647FF39C943}" type="slidenum">
              <a:rPr lang="en-IN" smtClean="0"/>
              <a:t>13</a:t>
            </a:fld>
            <a:endParaRPr lang="en-IN"/>
          </a:p>
        </p:txBody>
      </p:sp>
      <p:pic>
        <p:nvPicPr>
          <p:cNvPr id="6" name="Picture 5">
            <a:extLst>
              <a:ext uri="{FF2B5EF4-FFF2-40B4-BE49-F238E27FC236}">
                <a16:creationId xmlns:a16="http://schemas.microsoft.com/office/drawing/2014/main" id="{62BF899B-1AA7-BB0B-B7E4-F54105A89E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484"/>
            <a:ext cx="2695903" cy="1268959"/>
          </a:xfrm>
          <a:prstGeom prst="rect">
            <a:avLst/>
          </a:prstGeom>
        </p:spPr>
      </p:pic>
    </p:spTree>
    <p:extLst>
      <p:ext uri="{BB962C8B-B14F-4D97-AF65-F5344CB8AC3E}">
        <p14:creationId xmlns:p14="http://schemas.microsoft.com/office/powerpoint/2010/main" val="3192224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p:txBody>
          <a:bodyPr/>
          <a:lstStyle/>
          <a:p>
            <a:pPr algn="ctr"/>
            <a:r>
              <a:rPr lang="en-IN" b="1" dirty="0"/>
              <a:t>Conclusion</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p:txBody>
          <a:bodyPr/>
          <a:lstStyle/>
          <a:p>
            <a:pPr marL="0" indent="0" algn="ctr">
              <a:buNone/>
            </a:pPr>
            <a:r>
              <a:rPr lang="en-US" dirty="0"/>
              <a:t>As we move into the post-COVID-19 era in which crisis-inspired changes will persist, and perhaps in the face of new pandemics, we can be sure digital is here to stay. Now is the time for MedTech organizations to become purpose-driven and embrace digital transformation, ready to harness its exponential value, adaptability, and resilience. It will become apparent that investment in digital tools and technologies at every stage of digital maturity is critical not only for success, but also for survival in an industry where MedTech leaders stand primed and ready to accelerate.</a:t>
            </a:r>
            <a:endParaRPr lang="en-GB" dirty="0"/>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14</a:t>
            </a:fld>
            <a:endParaRPr lang="en-IN"/>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p:txBody>
          <a:bodyPr/>
          <a:lstStyle/>
          <a:p>
            <a:pPr algn="ctr"/>
            <a:r>
              <a:rPr lang="en-IN" b="1" dirty="0"/>
              <a:t>References (Only Vancouver Style)</a:t>
            </a:r>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a:xfrm>
            <a:off x="838200" y="1919111"/>
            <a:ext cx="10515600" cy="4257852"/>
          </a:xfrm>
        </p:spPr>
        <p:txBody>
          <a:bodyPr>
            <a:normAutofit/>
          </a:bodyPr>
          <a:lstStyle/>
          <a:p>
            <a:pPr marL="514350" indent="-514350">
              <a:lnSpc>
                <a:spcPct val="100000"/>
              </a:lnSpc>
              <a:buAutoNum type="arabicPeriod"/>
            </a:pPr>
            <a:r>
              <a:rPr lang="en-US" sz="1600" b="0" i="0" dirty="0">
                <a:solidFill>
                  <a:srgbClr val="000000"/>
                </a:solidFill>
                <a:effectLst/>
                <a:latin typeface="Open Sans" panose="020B0606030504020204" pitchFamily="34" charset="0"/>
              </a:rPr>
              <a:t>Annual Reports - Polymed Medical Devices [Internet]. Polymed Medical Devices. 2022 [cited 27 August 2022]. Available from: </a:t>
            </a:r>
            <a:r>
              <a:rPr lang="en-US" sz="1600" b="0" i="0" dirty="0">
                <a:solidFill>
                  <a:srgbClr val="000000"/>
                </a:solidFill>
                <a:effectLst/>
                <a:latin typeface="Open Sans" panose="020B0606030504020204" pitchFamily="34" charset="0"/>
                <a:hlinkClick r:id="rId2"/>
              </a:rPr>
              <a:t>https://www.polymedicure.com/annual-reports/</a:t>
            </a:r>
            <a:endParaRPr lang="en-US" sz="1600" b="0" i="0" dirty="0">
              <a:solidFill>
                <a:srgbClr val="000000"/>
              </a:solidFill>
              <a:effectLst/>
              <a:latin typeface="Open Sans" panose="020B0606030504020204" pitchFamily="34" charset="0"/>
            </a:endParaRPr>
          </a:p>
          <a:p>
            <a:pPr marL="514350" indent="-514350">
              <a:lnSpc>
                <a:spcPct val="100000"/>
              </a:lnSpc>
              <a:buAutoNum type="arabicPeriod"/>
            </a:pPr>
            <a:r>
              <a:rPr lang="en-US" sz="1600" b="0" i="0" dirty="0">
                <a:solidFill>
                  <a:srgbClr val="000000"/>
                </a:solidFill>
                <a:effectLst/>
                <a:latin typeface="Open Sans" panose="020B0606030504020204" pitchFamily="34" charset="0"/>
              </a:rPr>
              <a:t>4. </a:t>
            </a:r>
            <a:r>
              <a:rPr lang="en-US" sz="1600" b="0" i="0" dirty="0" err="1">
                <a:solidFill>
                  <a:srgbClr val="000000"/>
                </a:solidFill>
                <a:effectLst/>
                <a:latin typeface="Open Sans" panose="020B0606030504020204" pitchFamily="34" charset="0"/>
              </a:rPr>
              <a:t>GTmetrix</a:t>
            </a:r>
            <a:r>
              <a:rPr lang="en-US" sz="1600" b="0" i="0" dirty="0">
                <a:solidFill>
                  <a:srgbClr val="000000"/>
                </a:solidFill>
                <a:effectLst/>
                <a:latin typeface="Open Sans" panose="020B0606030504020204" pitchFamily="34" charset="0"/>
              </a:rPr>
              <a:t> | Website Performance Testing and Monitoring [Internet]. Gtmetrix.com. 2022 [cited 27 August 2022]. Available from: </a:t>
            </a:r>
            <a:r>
              <a:rPr lang="en-US" sz="1600" b="0" i="0" dirty="0">
                <a:solidFill>
                  <a:srgbClr val="000000"/>
                </a:solidFill>
                <a:effectLst/>
                <a:latin typeface="Open Sans" panose="020B0606030504020204" pitchFamily="34" charset="0"/>
                <a:hlinkClick r:id="rId3"/>
              </a:rPr>
              <a:t>https://gtmetrix.com/</a:t>
            </a:r>
            <a:endParaRPr lang="en-US" sz="1600" dirty="0">
              <a:solidFill>
                <a:srgbClr val="000000"/>
              </a:solidFill>
              <a:latin typeface="Open Sans" panose="020B0606030504020204" pitchFamily="34" charset="0"/>
            </a:endParaRPr>
          </a:p>
          <a:p>
            <a:pPr marL="514350" indent="-514350">
              <a:lnSpc>
                <a:spcPct val="100000"/>
              </a:lnSpc>
              <a:buAutoNum type="arabicPeriod"/>
            </a:pPr>
            <a:r>
              <a:rPr lang="en-US" sz="1600" b="0" i="0" dirty="0">
                <a:solidFill>
                  <a:srgbClr val="000000"/>
                </a:solidFill>
                <a:effectLst/>
                <a:latin typeface="Open Sans" panose="020B0606030504020204" pitchFamily="34" charset="0"/>
              </a:rPr>
              <a:t>5. </a:t>
            </a:r>
            <a:r>
              <a:rPr lang="en-US" sz="1600" b="0" i="0" dirty="0" err="1">
                <a:solidFill>
                  <a:srgbClr val="000000"/>
                </a:solidFill>
                <a:effectLst/>
                <a:latin typeface="Open Sans" panose="020B0606030504020204" pitchFamily="34" charset="0"/>
              </a:rPr>
              <a:t>Kuca</a:t>
            </a:r>
            <a:r>
              <a:rPr lang="en-US" sz="1600" b="0" i="0" dirty="0">
                <a:solidFill>
                  <a:srgbClr val="000000"/>
                </a:solidFill>
                <a:effectLst/>
                <a:latin typeface="Open Sans" panose="020B0606030504020204" pitchFamily="34" charset="0"/>
              </a:rPr>
              <a:t> K, </a:t>
            </a:r>
            <a:r>
              <a:rPr lang="en-US" sz="1600" b="0" i="0" dirty="0" err="1">
                <a:solidFill>
                  <a:srgbClr val="000000"/>
                </a:solidFill>
                <a:effectLst/>
                <a:latin typeface="Open Sans" panose="020B0606030504020204" pitchFamily="34" charset="0"/>
              </a:rPr>
              <a:t>Maresova</a:t>
            </a:r>
            <a:r>
              <a:rPr lang="en-US" sz="1600" b="0" i="0" dirty="0">
                <a:solidFill>
                  <a:srgbClr val="000000"/>
                </a:solidFill>
                <a:effectLst/>
                <a:latin typeface="Open Sans" panose="020B0606030504020204" pitchFamily="34" charset="0"/>
              </a:rPr>
              <a:t> P, </a:t>
            </a:r>
            <a:r>
              <a:rPr lang="en-US" sz="1600" b="0" i="0" dirty="0" err="1">
                <a:solidFill>
                  <a:srgbClr val="000000"/>
                </a:solidFill>
                <a:effectLst/>
                <a:latin typeface="Open Sans" panose="020B0606030504020204" pitchFamily="34" charset="0"/>
              </a:rPr>
              <a:t>Penhaker</a:t>
            </a:r>
            <a:r>
              <a:rPr lang="en-US" sz="1600" b="0" i="0" dirty="0">
                <a:solidFill>
                  <a:srgbClr val="000000"/>
                </a:solidFill>
                <a:effectLst/>
                <a:latin typeface="Open Sans" panose="020B0606030504020204" pitchFamily="34" charset="0"/>
              </a:rPr>
              <a:t> M, </a:t>
            </a:r>
            <a:r>
              <a:rPr lang="en-US" sz="1600" b="0" i="0" dirty="0" err="1">
                <a:solidFill>
                  <a:srgbClr val="000000"/>
                </a:solidFill>
                <a:effectLst/>
                <a:latin typeface="Open Sans" panose="020B0606030504020204" pitchFamily="34" charset="0"/>
              </a:rPr>
              <a:t>Selamat</a:t>
            </a:r>
            <a:r>
              <a:rPr lang="en-US" sz="1600" b="0" i="0" dirty="0">
                <a:solidFill>
                  <a:srgbClr val="000000"/>
                </a:solidFill>
                <a:effectLst/>
                <a:latin typeface="Open Sans" panose="020B0606030504020204" pitchFamily="34" charset="0"/>
              </a:rPr>
              <a:t> A. The potential of medical device industry in technological and economical context [Internet]. </a:t>
            </a:r>
            <a:r>
              <a:rPr lang="en-US" sz="1600" b="0" i="0" dirty="0" err="1">
                <a:solidFill>
                  <a:srgbClr val="000000"/>
                </a:solidFill>
                <a:effectLst/>
                <a:latin typeface="Open Sans" panose="020B0606030504020204" pitchFamily="34" charset="0"/>
              </a:rPr>
              <a:t>Pubmed</a:t>
            </a:r>
            <a:r>
              <a:rPr lang="en-US" sz="1600" b="0" i="0" dirty="0">
                <a:solidFill>
                  <a:srgbClr val="000000"/>
                </a:solidFill>
                <a:effectLst/>
                <a:latin typeface="Open Sans" panose="020B0606030504020204" pitchFamily="34" charset="0"/>
              </a:rPr>
              <a:t>. 2022 [cited 27 August 2022]. Available from: </a:t>
            </a:r>
            <a:r>
              <a:rPr lang="en-US" sz="1600" b="0" i="0" dirty="0">
                <a:solidFill>
                  <a:srgbClr val="000000"/>
                </a:solidFill>
                <a:effectLst/>
                <a:latin typeface="Open Sans" panose="020B0606030504020204" pitchFamily="34" charset="0"/>
                <a:hlinkClick r:id="rId4"/>
              </a:rPr>
              <a:t>https://www.ncbi.nlm.nih.gov/pmc/articles/PMC4599058/</a:t>
            </a:r>
            <a:endParaRPr lang="en-US" sz="1600" b="0" i="0" dirty="0">
              <a:solidFill>
                <a:srgbClr val="000000"/>
              </a:solidFill>
              <a:effectLst/>
              <a:latin typeface="Open Sans" panose="020B0606030504020204" pitchFamily="34" charset="0"/>
            </a:endParaRPr>
          </a:p>
          <a:p>
            <a:pPr marL="514350" indent="-514350">
              <a:lnSpc>
                <a:spcPct val="100000"/>
              </a:lnSpc>
              <a:buAutoNum type="arabicPeriod"/>
            </a:pPr>
            <a:r>
              <a:rPr lang="en-US" sz="1600" b="0" i="0" dirty="0">
                <a:solidFill>
                  <a:srgbClr val="000000"/>
                </a:solidFill>
                <a:effectLst/>
                <a:latin typeface="Open Sans" panose="020B0606030504020204" pitchFamily="34" charset="0"/>
              </a:rPr>
              <a:t>3. Medical technology industry in India | Deloitte India | LSHC | Insights [Internet]. Deloitte India. 2022 [cited 27 August 2022]. Available from: </a:t>
            </a:r>
            <a:r>
              <a:rPr lang="en-US" sz="1600" b="0" i="0" dirty="0">
                <a:solidFill>
                  <a:srgbClr val="000000"/>
                </a:solidFill>
                <a:effectLst/>
                <a:latin typeface="Open Sans" panose="020B0606030504020204" pitchFamily="34" charset="0"/>
                <a:hlinkClick r:id="rId5"/>
              </a:rPr>
              <a:t>https://www2.deloitte.com/in/en/pages/life-sciences-and-healthcare/articles/medical-technology-industry-in-india.html</a:t>
            </a:r>
            <a:endParaRPr lang="en-US" sz="1600" b="0" i="0" dirty="0">
              <a:solidFill>
                <a:srgbClr val="000000"/>
              </a:solidFill>
              <a:effectLst/>
              <a:latin typeface="Open Sans" panose="020B0606030504020204" pitchFamily="34" charset="0"/>
            </a:endParaRPr>
          </a:p>
          <a:p>
            <a:pPr marL="514350" indent="-514350">
              <a:lnSpc>
                <a:spcPct val="100000"/>
              </a:lnSpc>
              <a:buAutoNum type="arabicPeriod"/>
            </a:pPr>
            <a:r>
              <a:rPr lang="en-US" sz="1600" b="0" i="0" dirty="0">
                <a:solidFill>
                  <a:srgbClr val="000000"/>
                </a:solidFill>
                <a:effectLst/>
                <a:latin typeface="Open Sans" panose="020B0606030504020204" pitchFamily="34" charset="0"/>
              </a:rPr>
              <a:t>2. The rise of digital marketing in </a:t>
            </a:r>
            <a:r>
              <a:rPr lang="en-US" sz="1600" b="0" i="0" dirty="0" err="1">
                <a:solidFill>
                  <a:srgbClr val="000000"/>
                </a:solidFill>
                <a:effectLst/>
                <a:latin typeface="Open Sans" panose="020B0606030504020204" pitchFamily="34" charset="0"/>
              </a:rPr>
              <a:t>medtech</a:t>
            </a:r>
            <a:r>
              <a:rPr lang="en-US" sz="1600" b="0" i="0" dirty="0">
                <a:solidFill>
                  <a:srgbClr val="000000"/>
                </a:solidFill>
                <a:effectLst/>
                <a:latin typeface="Open Sans" panose="020B0606030504020204" pitchFamily="34" charset="0"/>
              </a:rPr>
              <a:t> [Internet]. McKinsey &amp; Company. 2022 [cited 27 August 2022]. Available from: https://www.mckinsey.com/industries/life-sciences/our-insights/the-rise-of-digital-marketing-in-medtech</a:t>
            </a:r>
            <a:endParaRPr lang="en-IN" sz="1600" dirty="0"/>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15</a:t>
            </a:fld>
            <a:endParaRPr lang="en-IN"/>
          </a:p>
        </p:txBody>
      </p:sp>
    </p:spTree>
    <p:extLst>
      <p:ext uri="{BB962C8B-B14F-4D97-AF65-F5344CB8AC3E}">
        <p14:creationId xmlns:p14="http://schemas.microsoft.com/office/powerpoint/2010/main" val="1492437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p:txBody>
          <a:bodyPr/>
          <a:lstStyle/>
          <a:p>
            <a:r>
              <a:rPr lang="en-IN" dirty="0"/>
              <a:t>Thank You</a:t>
            </a:r>
          </a:p>
        </p:txBody>
      </p:sp>
      <p:sp>
        <p:nvSpPr>
          <p:cNvPr id="3" name="Subtitle 2">
            <a:extLst>
              <a:ext uri="{FF2B5EF4-FFF2-40B4-BE49-F238E27FC236}">
                <a16:creationId xmlns:a16="http://schemas.microsoft.com/office/drawing/2014/main" id="{14362A6F-B772-4C22-FFAA-7F43C56C049B}"/>
              </a:ext>
            </a:extLst>
          </p:cNvPr>
          <p:cNvSpPr>
            <a:spLocks noGrp="1"/>
          </p:cNvSpPr>
          <p:nvPr>
            <p:ph type="subTitle" idx="1"/>
          </p:nvPr>
        </p:nvSpPr>
        <p:spPr/>
        <p:txBody>
          <a:bodyPr/>
          <a:lstStyle/>
          <a:p>
            <a:r>
              <a:rPr lang="en-IN" dirty="0"/>
              <a:t>Any Questions</a:t>
            </a:r>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16</a:t>
            </a:fld>
            <a:endParaRPr lang="en-IN"/>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C9A24-5D33-22D2-A375-550512B6729A}"/>
              </a:ext>
            </a:extLst>
          </p:cNvPr>
          <p:cNvSpPr>
            <a:spLocks noGrp="1"/>
          </p:cNvSpPr>
          <p:nvPr>
            <p:ph type="title"/>
          </p:nvPr>
        </p:nvSpPr>
        <p:spPr/>
        <p:txBody>
          <a:bodyPr/>
          <a:lstStyle/>
          <a:p>
            <a:pPr algn="ctr"/>
            <a:r>
              <a:rPr lang="en-IN" b="1" dirty="0"/>
              <a:t>Suggestions to the Organization where the Study was Conducted </a:t>
            </a:r>
          </a:p>
        </p:txBody>
      </p:sp>
      <p:sp>
        <p:nvSpPr>
          <p:cNvPr id="3" name="Content Placeholder 2">
            <a:extLst>
              <a:ext uri="{FF2B5EF4-FFF2-40B4-BE49-F238E27FC236}">
                <a16:creationId xmlns:a16="http://schemas.microsoft.com/office/drawing/2014/main" id="{EAEF2263-EB9B-760E-4703-663E38DF5A1C}"/>
              </a:ext>
            </a:extLst>
          </p:cNvPr>
          <p:cNvSpPr>
            <a:spLocks noGrp="1"/>
          </p:cNvSpPr>
          <p:nvPr>
            <p:ph idx="1"/>
          </p:nvPr>
        </p:nvSpPr>
        <p:spPr/>
        <p:txBody>
          <a:bodyPr/>
          <a:lstStyle/>
          <a:p>
            <a:endParaRPr lang="en-IN"/>
          </a:p>
        </p:txBody>
      </p:sp>
      <p:sp>
        <p:nvSpPr>
          <p:cNvPr id="5" name="Slide Number Placeholder 4">
            <a:extLst>
              <a:ext uri="{FF2B5EF4-FFF2-40B4-BE49-F238E27FC236}">
                <a16:creationId xmlns:a16="http://schemas.microsoft.com/office/drawing/2014/main" id="{8995D74E-6398-A78F-6AAE-7F984A6270FE}"/>
              </a:ext>
            </a:extLst>
          </p:cNvPr>
          <p:cNvSpPr>
            <a:spLocks noGrp="1"/>
          </p:cNvSpPr>
          <p:nvPr>
            <p:ph type="sldNum" sz="quarter" idx="12"/>
          </p:nvPr>
        </p:nvSpPr>
        <p:spPr/>
        <p:txBody>
          <a:bodyPr/>
          <a:lstStyle/>
          <a:p>
            <a:fld id="{26AD20E6-394B-4DF0-96A5-9647FF39C943}" type="slidenum">
              <a:rPr lang="en-IN" smtClean="0"/>
              <a:t>17</a:t>
            </a:fld>
            <a:endParaRPr lang="en-IN"/>
          </a:p>
        </p:txBody>
      </p:sp>
      <p:pic>
        <p:nvPicPr>
          <p:cNvPr id="6" name="Picture 5">
            <a:extLst>
              <a:ext uri="{FF2B5EF4-FFF2-40B4-BE49-F238E27FC236}">
                <a16:creationId xmlns:a16="http://schemas.microsoft.com/office/drawing/2014/main" id="{B482642F-792C-BF57-5B55-1F840240FF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89041"/>
            <a:ext cx="2695903" cy="1268959"/>
          </a:xfrm>
          <a:prstGeom prst="rect">
            <a:avLst/>
          </a:prstGeom>
        </p:spPr>
      </p:pic>
    </p:spTree>
    <p:extLst>
      <p:ext uri="{BB962C8B-B14F-4D97-AF65-F5344CB8AC3E}">
        <p14:creationId xmlns:p14="http://schemas.microsoft.com/office/powerpoint/2010/main" val="19941127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E5F9E-1BAE-6110-D682-2A208FC902EE}"/>
              </a:ext>
            </a:extLst>
          </p:cNvPr>
          <p:cNvSpPr>
            <a:spLocks noGrp="1"/>
          </p:cNvSpPr>
          <p:nvPr>
            <p:ph type="title"/>
          </p:nvPr>
        </p:nvSpPr>
        <p:spPr/>
        <p:txBody>
          <a:bodyPr/>
          <a:lstStyle/>
          <a:p>
            <a:pPr algn="ctr"/>
            <a:r>
              <a:rPr lang="en-IN" b="1" dirty="0"/>
              <a:t>Dissertation Experiences</a:t>
            </a:r>
          </a:p>
        </p:txBody>
      </p:sp>
      <p:sp>
        <p:nvSpPr>
          <p:cNvPr id="3" name="Text Placeholder 2">
            <a:extLst>
              <a:ext uri="{FF2B5EF4-FFF2-40B4-BE49-F238E27FC236}">
                <a16:creationId xmlns:a16="http://schemas.microsoft.com/office/drawing/2014/main" id="{1A343B33-0785-BB70-4B48-ACB56F0A2115}"/>
              </a:ext>
            </a:extLst>
          </p:cNvPr>
          <p:cNvSpPr>
            <a:spLocks noGrp="1"/>
          </p:cNvSpPr>
          <p:nvPr>
            <p:ph type="body" idx="1"/>
          </p:nvPr>
        </p:nvSpPr>
        <p:spPr>
          <a:xfrm>
            <a:off x="594519" y="1690688"/>
            <a:ext cx="5157787" cy="823912"/>
          </a:xfrm>
        </p:spPr>
        <p:txBody>
          <a:bodyPr/>
          <a:lstStyle/>
          <a:p>
            <a:pPr algn="ctr"/>
            <a:r>
              <a:rPr lang="en-IN" dirty="0"/>
              <a:t>What did you learn (skill/ topic)?</a:t>
            </a:r>
          </a:p>
        </p:txBody>
      </p:sp>
      <p:sp>
        <p:nvSpPr>
          <p:cNvPr id="4" name="Content Placeholder 3">
            <a:extLst>
              <a:ext uri="{FF2B5EF4-FFF2-40B4-BE49-F238E27FC236}">
                <a16:creationId xmlns:a16="http://schemas.microsoft.com/office/drawing/2014/main" id="{45FC99C5-3553-395D-3229-C978899DC068}"/>
              </a:ext>
            </a:extLst>
          </p:cNvPr>
          <p:cNvSpPr>
            <a:spLocks noGrp="1"/>
          </p:cNvSpPr>
          <p:nvPr>
            <p:ph sz="half" idx="2"/>
          </p:nvPr>
        </p:nvSpPr>
        <p:spPr>
          <a:xfrm>
            <a:off x="839788" y="2893465"/>
            <a:ext cx="5157787" cy="3296197"/>
          </a:xfrm>
        </p:spPr>
        <p:txBody>
          <a:bodyPr>
            <a:normAutofit/>
          </a:bodyPr>
          <a:lstStyle/>
          <a:p>
            <a:r>
              <a:rPr lang="en-IN" sz="2400" dirty="0"/>
              <a:t>Interpersonal Skills</a:t>
            </a:r>
          </a:p>
          <a:p>
            <a:r>
              <a:rPr lang="en-IN" sz="2400" dirty="0"/>
              <a:t>Marketing automation</a:t>
            </a:r>
          </a:p>
          <a:p>
            <a:r>
              <a:rPr lang="en-IN" sz="2400" dirty="0"/>
              <a:t>Channel engagement</a:t>
            </a:r>
          </a:p>
          <a:p>
            <a:r>
              <a:rPr lang="en-IN" sz="2400" dirty="0"/>
              <a:t>Connect building</a:t>
            </a:r>
          </a:p>
          <a:p>
            <a:r>
              <a:rPr lang="en-IN" sz="2400" dirty="0"/>
              <a:t>SEO/SEM</a:t>
            </a:r>
          </a:p>
          <a:p>
            <a:r>
              <a:rPr lang="en-IN" sz="2400" dirty="0"/>
              <a:t>Adaptability</a:t>
            </a:r>
          </a:p>
        </p:txBody>
      </p:sp>
      <p:sp>
        <p:nvSpPr>
          <p:cNvPr id="5" name="Text Placeholder 4">
            <a:extLst>
              <a:ext uri="{FF2B5EF4-FFF2-40B4-BE49-F238E27FC236}">
                <a16:creationId xmlns:a16="http://schemas.microsoft.com/office/drawing/2014/main" id="{58C1A877-582B-AFBD-F61A-6CF91B9C8E8D}"/>
              </a:ext>
            </a:extLst>
          </p:cNvPr>
          <p:cNvSpPr>
            <a:spLocks noGrp="1"/>
          </p:cNvSpPr>
          <p:nvPr>
            <p:ph type="body" sz="quarter" idx="3"/>
          </p:nvPr>
        </p:nvSpPr>
        <p:spPr/>
        <p:txBody>
          <a:bodyPr/>
          <a:lstStyle/>
          <a:p>
            <a:pPr algn="ctr"/>
            <a:r>
              <a:rPr lang="en-IN" dirty="0"/>
              <a:t>Overall self comments on Dissertation</a:t>
            </a:r>
          </a:p>
        </p:txBody>
      </p:sp>
      <p:sp>
        <p:nvSpPr>
          <p:cNvPr id="6" name="Content Placeholder 5">
            <a:extLst>
              <a:ext uri="{FF2B5EF4-FFF2-40B4-BE49-F238E27FC236}">
                <a16:creationId xmlns:a16="http://schemas.microsoft.com/office/drawing/2014/main" id="{F5C77B51-5E77-C0CF-A1AC-D310D2F1CF19}"/>
              </a:ext>
            </a:extLst>
          </p:cNvPr>
          <p:cNvSpPr>
            <a:spLocks noGrp="1"/>
          </p:cNvSpPr>
          <p:nvPr>
            <p:ph sz="quarter" idx="4"/>
          </p:nvPr>
        </p:nvSpPr>
        <p:spPr>
          <a:xfrm>
            <a:off x="6172200" y="2893465"/>
            <a:ext cx="5183188" cy="3296198"/>
          </a:xfrm>
        </p:spPr>
        <p:txBody>
          <a:bodyPr>
            <a:normAutofit/>
          </a:bodyPr>
          <a:lstStyle/>
          <a:p>
            <a:r>
              <a:rPr lang="en-IN" sz="2400" dirty="0"/>
              <a:t>Responsiveness</a:t>
            </a:r>
          </a:p>
          <a:p>
            <a:r>
              <a:rPr lang="en-IN" sz="2400" dirty="0"/>
              <a:t>Creative thinking</a:t>
            </a:r>
          </a:p>
        </p:txBody>
      </p:sp>
      <p:sp>
        <p:nvSpPr>
          <p:cNvPr id="7" name="Slide Number Placeholder 6">
            <a:extLst>
              <a:ext uri="{FF2B5EF4-FFF2-40B4-BE49-F238E27FC236}">
                <a16:creationId xmlns:a16="http://schemas.microsoft.com/office/drawing/2014/main" id="{24929AB7-CA6F-0C11-C641-1E492E7E533C}"/>
              </a:ext>
            </a:extLst>
          </p:cNvPr>
          <p:cNvSpPr>
            <a:spLocks noGrp="1"/>
          </p:cNvSpPr>
          <p:nvPr>
            <p:ph type="sldNum" sz="quarter" idx="12"/>
          </p:nvPr>
        </p:nvSpPr>
        <p:spPr/>
        <p:txBody>
          <a:bodyPr/>
          <a:lstStyle/>
          <a:p>
            <a:fld id="{26AD20E6-394B-4DF0-96A5-9647FF39C943}" type="slidenum">
              <a:rPr lang="en-IN" smtClean="0"/>
              <a:t>18</a:t>
            </a:fld>
            <a:endParaRPr lang="en-IN"/>
          </a:p>
        </p:txBody>
      </p:sp>
      <p:pic>
        <p:nvPicPr>
          <p:cNvPr id="9" name="Picture 8">
            <a:extLst>
              <a:ext uri="{FF2B5EF4-FFF2-40B4-BE49-F238E27FC236}">
                <a16:creationId xmlns:a16="http://schemas.microsoft.com/office/drawing/2014/main" id="{E103A6DE-6241-B758-5FA2-2B271CB3CC5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782971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1393A-C23C-A11B-B552-8F3AB06E5AFD}"/>
              </a:ext>
            </a:extLst>
          </p:cNvPr>
          <p:cNvSpPr>
            <a:spLocks noGrp="1"/>
          </p:cNvSpPr>
          <p:nvPr>
            <p:ph type="title"/>
          </p:nvPr>
        </p:nvSpPr>
        <p:spPr/>
        <p:txBody>
          <a:bodyPr/>
          <a:lstStyle/>
          <a:p>
            <a:pPr algn="ctr"/>
            <a:r>
              <a:rPr lang="en-IN" b="1" dirty="0"/>
              <a:t>Pictorial Journey (1/2)</a:t>
            </a:r>
          </a:p>
        </p:txBody>
      </p:sp>
      <p:sp>
        <p:nvSpPr>
          <p:cNvPr id="3" name="Content Placeholder 2">
            <a:extLst>
              <a:ext uri="{FF2B5EF4-FFF2-40B4-BE49-F238E27FC236}">
                <a16:creationId xmlns:a16="http://schemas.microsoft.com/office/drawing/2014/main" id="{6477814C-6B56-911D-71A3-5D4712507305}"/>
              </a:ext>
            </a:extLst>
          </p:cNvPr>
          <p:cNvSpPr>
            <a:spLocks noGrp="1"/>
          </p:cNvSpPr>
          <p:nvPr>
            <p:ph idx="1"/>
          </p:nvPr>
        </p:nvSpPr>
        <p:spPr/>
        <p:txBody>
          <a:bodyPr/>
          <a:lstStyle/>
          <a:p>
            <a:r>
              <a:rPr lang="en-IN" dirty="0"/>
              <a:t>Put 2 of your best photographs here</a:t>
            </a:r>
          </a:p>
        </p:txBody>
      </p:sp>
      <p:sp>
        <p:nvSpPr>
          <p:cNvPr id="4" name="Slide Number Placeholder 3">
            <a:extLst>
              <a:ext uri="{FF2B5EF4-FFF2-40B4-BE49-F238E27FC236}">
                <a16:creationId xmlns:a16="http://schemas.microsoft.com/office/drawing/2014/main" id="{AB27019A-DBE3-DD9F-379F-7EBC515DB707}"/>
              </a:ext>
            </a:extLst>
          </p:cNvPr>
          <p:cNvSpPr>
            <a:spLocks noGrp="1"/>
          </p:cNvSpPr>
          <p:nvPr>
            <p:ph type="sldNum" sz="quarter" idx="12"/>
          </p:nvPr>
        </p:nvSpPr>
        <p:spPr/>
        <p:txBody>
          <a:bodyPr/>
          <a:lstStyle/>
          <a:p>
            <a:fld id="{26AD20E6-394B-4DF0-96A5-9647FF39C943}" type="slidenum">
              <a:rPr lang="en-IN" smtClean="0"/>
              <a:t>19</a:t>
            </a:fld>
            <a:endParaRPr lang="en-IN"/>
          </a:p>
        </p:txBody>
      </p:sp>
    </p:spTree>
    <p:extLst>
      <p:ext uri="{BB962C8B-B14F-4D97-AF65-F5344CB8AC3E}">
        <p14:creationId xmlns:p14="http://schemas.microsoft.com/office/powerpoint/2010/main" val="2333934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7B543-DD16-00A8-C1EC-FE337C972327}"/>
              </a:ext>
            </a:extLst>
          </p:cNvPr>
          <p:cNvSpPr>
            <a:spLocks noGrp="1"/>
          </p:cNvSpPr>
          <p:nvPr>
            <p:ph type="title"/>
          </p:nvPr>
        </p:nvSpPr>
        <p:spPr>
          <a:xfrm>
            <a:off x="854726" y="136525"/>
            <a:ext cx="10515600" cy="1325563"/>
          </a:xfrm>
        </p:spPr>
        <p:txBody>
          <a:bodyPr/>
          <a:lstStyle/>
          <a:p>
            <a:pPr algn="ctr"/>
            <a:r>
              <a:rPr lang="en-IN" b="1" dirty="0"/>
              <a:t>Screenshot of Approval</a:t>
            </a:r>
          </a:p>
        </p:txBody>
      </p:sp>
      <p:pic>
        <p:nvPicPr>
          <p:cNvPr id="10" name="Content Placeholder 9">
            <a:extLst>
              <a:ext uri="{FF2B5EF4-FFF2-40B4-BE49-F238E27FC236}">
                <a16:creationId xmlns:a16="http://schemas.microsoft.com/office/drawing/2014/main" id="{819D5A6F-83BA-6982-768E-0E63EBFBD0D3}"/>
              </a:ext>
            </a:extLst>
          </p:cNvPr>
          <p:cNvPicPr>
            <a:picLocks noGrp="1" noChangeAspect="1"/>
          </p:cNvPicPr>
          <p:nvPr>
            <p:ph idx="1"/>
          </p:nvPr>
        </p:nvPicPr>
        <p:blipFill>
          <a:blip r:embed="rId2"/>
          <a:stretch>
            <a:fillRect/>
          </a:stretch>
        </p:blipFill>
        <p:spPr>
          <a:xfrm>
            <a:off x="838200" y="1498422"/>
            <a:ext cx="10548653" cy="5040490"/>
          </a:xfrm>
        </p:spPr>
      </p:pic>
      <p:sp>
        <p:nvSpPr>
          <p:cNvPr id="5" name="Slide Number Placeholder 4">
            <a:extLst>
              <a:ext uri="{FF2B5EF4-FFF2-40B4-BE49-F238E27FC236}">
                <a16:creationId xmlns:a16="http://schemas.microsoft.com/office/drawing/2014/main" id="{56EDD3CD-7AAF-DDBA-4AB5-4451EC072935}"/>
              </a:ext>
            </a:extLst>
          </p:cNvPr>
          <p:cNvSpPr>
            <a:spLocks noGrp="1"/>
          </p:cNvSpPr>
          <p:nvPr>
            <p:ph type="sldNum" sz="quarter" idx="12"/>
          </p:nvPr>
        </p:nvSpPr>
        <p:spPr/>
        <p:txBody>
          <a:bodyPr/>
          <a:lstStyle/>
          <a:p>
            <a:fld id="{26AD20E6-394B-4DF0-96A5-9647FF39C943}" type="slidenum">
              <a:rPr lang="en-IN" smtClean="0"/>
              <a:t>2</a:t>
            </a:fld>
            <a:endParaRPr lang="en-IN"/>
          </a:p>
        </p:txBody>
      </p:sp>
    </p:spTree>
    <p:extLst>
      <p:ext uri="{BB962C8B-B14F-4D97-AF65-F5344CB8AC3E}">
        <p14:creationId xmlns:p14="http://schemas.microsoft.com/office/powerpoint/2010/main" val="106189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1393A-C23C-A11B-B552-8F3AB06E5AFD}"/>
              </a:ext>
            </a:extLst>
          </p:cNvPr>
          <p:cNvSpPr>
            <a:spLocks noGrp="1"/>
          </p:cNvSpPr>
          <p:nvPr>
            <p:ph type="title"/>
          </p:nvPr>
        </p:nvSpPr>
        <p:spPr/>
        <p:txBody>
          <a:bodyPr/>
          <a:lstStyle/>
          <a:p>
            <a:pPr algn="ctr"/>
            <a:r>
              <a:rPr lang="en-IN" b="1" dirty="0"/>
              <a:t>Pictorial Journey (2/2)</a:t>
            </a:r>
          </a:p>
        </p:txBody>
      </p:sp>
      <p:sp>
        <p:nvSpPr>
          <p:cNvPr id="3" name="Content Placeholder 2">
            <a:extLst>
              <a:ext uri="{FF2B5EF4-FFF2-40B4-BE49-F238E27FC236}">
                <a16:creationId xmlns:a16="http://schemas.microsoft.com/office/drawing/2014/main" id="{6477814C-6B56-911D-71A3-5D4712507305}"/>
              </a:ext>
            </a:extLst>
          </p:cNvPr>
          <p:cNvSpPr>
            <a:spLocks noGrp="1"/>
          </p:cNvSpPr>
          <p:nvPr>
            <p:ph idx="1"/>
          </p:nvPr>
        </p:nvSpPr>
        <p:spPr/>
        <p:txBody>
          <a:bodyPr/>
          <a:lstStyle/>
          <a:p>
            <a:r>
              <a:rPr lang="en-IN" dirty="0"/>
              <a:t>Put 2 of your best photographs here</a:t>
            </a:r>
          </a:p>
        </p:txBody>
      </p:sp>
      <p:sp>
        <p:nvSpPr>
          <p:cNvPr id="4" name="Slide Number Placeholder 3">
            <a:extLst>
              <a:ext uri="{FF2B5EF4-FFF2-40B4-BE49-F238E27FC236}">
                <a16:creationId xmlns:a16="http://schemas.microsoft.com/office/drawing/2014/main" id="{F7512292-B42A-7AC1-7086-3818B43D08E8}"/>
              </a:ext>
            </a:extLst>
          </p:cNvPr>
          <p:cNvSpPr>
            <a:spLocks noGrp="1"/>
          </p:cNvSpPr>
          <p:nvPr>
            <p:ph type="sldNum" sz="quarter" idx="12"/>
          </p:nvPr>
        </p:nvSpPr>
        <p:spPr/>
        <p:txBody>
          <a:bodyPr/>
          <a:lstStyle/>
          <a:p>
            <a:fld id="{26AD20E6-394B-4DF0-96A5-9647FF39C943}" type="slidenum">
              <a:rPr lang="en-IN" smtClean="0"/>
              <a:t>20</a:t>
            </a:fld>
            <a:endParaRPr lang="en-IN"/>
          </a:p>
        </p:txBody>
      </p:sp>
    </p:spTree>
    <p:extLst>
      <p:ext uri="{BB962C8B-B14F-4D97-AF65-F5344CB8AC3E}">
        <p14:creationId xmlns:p14="http://schemas.microsoft.com/office/powerpoint/2010/main" val="41122842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Introduction (1/2)</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p:txBody>
          <a:bodyPr/>
          <a:lstStyle/>
          <a:p>
            <a:r>
              <a:rPr lang="en-IN" dirty="0"/>
              <a:t>In the past few years, MedTech companies have been ramping up their digital-marketing capabilities to serve HCPs and healthcare systems more effectively. They have built skills in designing and implementing marketing campaigns via email, social media, and other channels. They have developed expertise in search engine optimization (SEO) and search engine marketing (SEM). And they have embraced digital-channel management, web-platform and app management, and other new commercial disciplines.</a:t>
            </a:r>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3</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339061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51033-92AE-7D44-CA2A-465B196100C4}"/>
              </a:ext>
            </a:extLst>
          </p:cNvPr>
          <p:cNvSpPr>
            <a:spLocks noGrp="1"/>
          </p:cNvSpPr>
          <p:nvPr>
            <p:ph type="title"/>
          </p:nvPr>
        </p:nvSpPr>
        <p:spPr/>
        <p:txBody>
          <a:bodyPr/>
          <a:lstStyle/>
          <a:p>
            <a:pPr algn="ctr"/>
            <a:r>
              <a:rPr lang="en-IN" b="1" dirty="0"/>
              <a:t>Introduction (2/2)</a:t>
            </a:r>
          </a:p>
        </p:txBody>
      </p:sp>
      <p:sp>
        <p:nvSpPr>
          <p:cNvPr id="3" name="Content Placeholder 2">
            <a:extLst>
              <a:ext uri="{FF2B5EF4-FFF2-40B4-BE49-F238E27FC236}">
                <a16:creationId xmlns:a16="http://schemas.microsoft.com/office/drawing/2014/main" id="{382ADE59-DDEA-2629-5CE5-2986EE84561F}"/>
              </a:ext>
            </a:extLst>
          </p:cNvPr>
          <p:cNvSpPr>
            <a:spLocks noGrp="1"/>
          </p:cNvSpPr>
          <p:nvPr>
            <p:ph idx="1"/>
          </p:nvPr>
        </p:nvSpPr>
        <p:spPr/>
        <p:txBody>
          <a:bodyPr>
            <a:normAutofit/>
          </a:bodyPr>
          <a:lstStyle/>
          <a:p>
            <a:r>
              <a:rPr lang="en-US" dirty="0"/>
              <a:t>Indian medical device sector is estimated at ` 540-560 </a:t>
            </a:r>
            <a:r>
              <a:rPr lang="en-US" dirty="0" err="1"/>
              <a:t>Bn</a:t>
            </a:r>
            <a:r>
              <a:rPr lang="en-US" dirty="0"/>
              <a:t> in fiscal 2020, comprises more than 14,000 different product types. The sector is highly fragmented and is predominantly import driven. Imports account for 70-80% of the total market and sales of medical electronics, hospital equipment, surgical instruments, implants, and diagnostic reagents. </a:t>
            </a:r>
          </a:p>
          <a:p>
            <a:r>
              <a:rPr lang="en-US" dirty="0"/>
              <a:t>In this, monitoring of the revenues and sales of medical device companies will be done along with the impact of digital marketing on growth of MedTech sector.</a:t>
            </a:r>
          </a:p>
        </p:txBody>
      </p:sp>
      <p:sp>
        <p:nvSpPr>
          <p:cNvPr id="4" name="Slide Number Placeholder 3">
            <a:extLst>
              <a:ext uri="{FF2B5EF4-FFF2-40B4-BE49-F238E27FC236}">
                <a16:creationId xmlns:a16="http://schemas.microsoft.com/office/drawing/2014/main" id="{CE1DBDCD-BFFD-B18E-0A9A-B5A0A5A5AF5C}"/>
              </a:ext>
            </a:extLst>
          </p:cNvPr>
          <p:cNvSpPr>
            <a:spLocks noGrp="1"/>
          </p:cNvSpPr>
          <p:nvPr>
            <p:ph type="sldNum" sz="quarter" idx="12"/>
          </p:nvPr>
        </p:nvSpPr>
        <p:spPr/>
        <p:txBody>
          <a:bodyPr/>
          <a:lstStyle/>
          <a:p>
            <a:fld id="{26AD20E6-394B-4DF0-96A5-9647FF39C943}" type="slidenum">
              <a:rPr lang="en-IN" smtClean="0"/>
              <a:t>4</a:t>
            </a:fld>
            <a:endParaRPr lang="en-IN"/>
          </a:p>
        </p:txBody>
      </p:sp>
      <p:pic>
        <p:nvPicPr>
          <p:cNvPr id="6" name="Picture 5">
            <a:extLst>
              <a:ext uri="{FF2B5EF4-FFF2-40B4-BE49-F238E27FC236}">
                <a16:creationId xmlns:a16="http://schemas.microsoft.com/office/drawing/2014/main" id="{007830A4-8A9B-0EBD-A18C-FE6C0AF23F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156150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p:txBody>
          <a:bodyPr/>
          <a:lstStyle/>
          <a:p>
            <a:pPr algn="ctr"/>
            <a:r>
              <a:rPr lang="en-IN" b="1" dirty="0"/>
              <a:t>Objectives of Your Study</a:t>
            </a:r>
          </a:p>
        </p:txBody>
      </p:sp>
      <p:sp>
        <p:nvSpPr>
          <p:cNvPr id="3" name="Content Placeholder 2">
            <a:extLst>
              <a:ext uri="{FF2B5EF4-FFF2-40B4-BE49-F238E27FC236}">
                <a16:creationId xmlns:a16="http://schemas.microsoft.com/office/drawing/2014/main" id="{8C6D7DE2-7518-3B77-F975-509EE81FC92A}"/>
              </a:ext>
            </a:extLst>
          </p:cNvPr>
          <p:cNvSpPr>
            <a:spLocks noGrp="1"/>
          </p:cNvSpPr>
          <p:nvPr>
            <p:ph idx="1"/>
          </p:nvPr>
        </p:nvSpPr>
        <p:spPr/>
        <p:txBody>
          <a:bodyPr/>
          <a:lstStyle/>
          <a:p>
            <a:pPr lvl="0"/>
            <a:r>
              <a:rPr lang="en-US" dirty="0"/>
              <a:t>To determine the scope of Digital Marketing in MedTech.</a:t>
            </a:r>
            <a:endParaRPr lang="en-GB" dirty="0"/>
          </a:p>
          <a:p>
            <a:pPr lvl="0"/>
            <a:r>
              <a:rPr lang="en-US" dirty="0"/>
              <a:t>To monitor the factors of Digital Marketing that determine the growth of MedTech.</a:t>
            </a:r>
            <a:endParaRPr lang="en-GB" dirty="0"/>
          </a:p>
          <a:p>
            <a:pPr lvl="0"/>
            <a:r>
              <a:rPr lang="en-US" dirty="0"/>
              <a:t>To find the challenges of Digital Marketing in Medical device company.</a:t>
            </a:r>
            <a:endParaRPr lang="en-GB" dirty="0"/>
          </a:p>
          <a:p>
            <a:pPr lvl="0"/>
            <a:r>
              <a:rPr lang="en-US" dirty="0"/>
              <a:t>To propose recommendations that overcome the shortcomings or challenges of Digital Marketing in Medical device company.</a:t>
            </a:r>
            <a:endParaRPr lang="en-GB" dirty="0"/>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t>5</a:t>
            </a:fld>
            <a:endParaRPr lang="en-IN"/>
          </a:p>
        </p:txBody>
      </p:sp>
      <p:pic>
        <p:nvPicPr>
          <p:cNvPr id="6" name="Picture 5">
            <a:extLst>
              <a:ext uri="{FF2B5EF4-FFF2-40B4-BE49-F238E27FC236}">
                <a16:creationId xmlns:a16="http://schemas.microsoft.com/office/drawing/2014/main"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p:txBody>
          <a:bodyPr/>
          <a:lstStyle/>
          <a:p>
            <a:pPr algn="ctr"/>
            <a:r>
              <a:rPr lang="en-IN" b="1" dirty="0"/>
              <a:t>Methodology (1/2)</a:t>
            </a:r>
          </a:p>
        </p:txBody>
      </p:sp>
      <p:sp>
        <p:nvSpPr>
          <p:cNvPr id="3" name="Content Placeholder 2">
            <a:extLst>
              <a:ext uri="{FF2B5EF4-FFF2-40B4-BE49-F238E27FC236}">
                <a16:creationId xmlns:a16="http://schemas.microsoft.com/office/drawing/2014/main" id="{70665C76-273B-9A86-DBC1-54F437B85A44}"/>
              </a:ext>
            </a:extLst>
          </p:cNvPr>
          <p:cNvSpPr>
            <a:spLocks noGrp="1"/>
          </p:cNvSpPr>
          <p:nvPr>
            <p:ph idx="1"/>
          </p:nvPr>
        </p:nvSpPr>
        <p:spPr/>
        <p:txBody>
          <a:bodyPr>
            <a:normAutofit fontScale="92500" lnSpcReduction="10000"/>
          </a:bodyPr>
          <a:lstStyle/>
          <a:p>
            <a:pPr marL="0" indent="0">
              <a:buNone/>
            </a:pPr>
            <a:r>
              <a:rPr lang="en-US" b="1" i="1" dirty="0"/>
              <a:t>Data collection &amp; Study area - </a:t>
            </a:r>
            <a:endParaRPr lang="en-GB" dirty="0"/>
          </a:p>
          <a:p>
            <a:pPr lvl="0"/>
            <a:r>
              <a:rPr lang="en-US" dirty="0"/>
              <a:t>Secondary data is used for the study &amp; is collected from the Medical Device Manufacturing (MedTech) MNCs of India and all over the world.</a:t>
            </a:r>
            <a:endParaRPr lang="en-GB" dirty="0"/>
          </a:p>
          <a:p>
            <a:pPr lvl="0"/>
            <a:r>
              <a:rPr lang="en-US" dirty="0"/>
              <a:t>The source for data is Annual Financial Report of various MedTech companies via there official website pages and external sources like Research paper, Articles and Other Publications. </a:t>
            </a:r>
            <a:endParaRPr lang="en-GB" dirty="0"/>
          </a:p>
          <a:p>
            <a:pPr marL="0" lvl="0" indent="0">
              <a:buNone/>
            </a:pPr>
            <a:r>
              <a:rPr lang="en-US" b="1" i="1" dirty="0"/>
              <a:t>Inclusion criteria- </a:t>
            </a:r>
            <a:endParaRPr lang="en-GB" dirty="0"/>
          </a:p>
          <a:p>
            <a:pPr lvl="0"/>
            <a:r>
              <a:rPr lang="en-US" dirty="0"/>
              <a:t>MedTech companies that manufacture medical devices.</a:t>
            </a:r>
            <a:endParaRPr lang="en-GB" dirty="0"/>
          </a:p>
          <a:p>
            <a:pPr marL="0" lvl="0" indent="0">
              <a:buNone/>
            </a:pPr>
            <a:r>
              <a:rPr lang="en-US" b="1" i="1" dirty="0"/>
              <a:t>Exclusion Criteria-</a:t>
            </a:r>
          </a:p>
          <a:p>
            <a:pPr lvl="0"/>
            <a:r>
              <a:rPr lang="en-US" dirty="0"/>
              <a:t>MedTech companies that do not manufacture medical devices.</a:t>
            </a:r>
            <a:endParaRPr lang="en-GB" dirty="0"/>
          </a:p>
          <a:p>
            <a:endParaRPr lang="en-IN" dirty="0"/>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6</a:t>
            </a:fld>
            <a:endParaRPr lang="en-IN"/>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59109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672BA-4BE1-529E-07EC-8F4A53233F03}"/>
              </a:ext>
            </a:extLst>
          </p:cNvPr>
          <p:cNvSpPr>
            <a:spLocks noGrp="1"/>
          </p:cNvSpPr>
          <p:nvPr>
            <p:ph type="title"/>
          </p:nvPr>
        </p:nvSpPr>
        <p:spPr/>
        <p:txBody>
          <a:bodyPr/>
          <a:lstStyle/>
          <a:p>
            <a:pPr algn="ctr"/>
            <a:r>
              <a:rPr lang="en-IN" b="1" dirty="0"/>
              <a:t>Methodology (2/2)</a:t>
            </a:r>
            <a:endParaRPr lang="en-IN" dirty="0"/>
          </a:p>
        </p:txBody>
      </p:sp>
      <p:sp>
        <p:nvSpPr>
          <p:cNvPr id="3" name="Content Placeholder 2">
            <a:extLst>
              <a:ext uri="{FF2B5EF4-FFF2-40B4-BE49-F238E27FC236}">
                <a16:creationId xmlns:a16="http://schemas.microsoft.com/office/drawing/2014/main" id="{C69F77E6-6698-55B6-C98F-1338F8539D37}"/>
              </a:ext>
            </a:extLst>
          </p:cNvPr>
          <p:cNvSpPr>
            <a:spLocks noGrp="1"/>
          </p:cNvSpPr>
          <p:nvPr>
            <p:ph idx="1"/>
          </p:nvPr>
        </p:nvSpPr>
        <p:spPr/>
        <p:txBody>
          <a:bodyPr>
            <a:normAutofit/>
          </a:bodyPr>
          <a:lstStyle/>
          <a:p>
            <a:pPr marL="0" indent="0">
              <a:buNone/>
            </a:pPr>
            <a:r>
              <a:rPr lang="en-US" b="1" i="1" dirty="0"/>
              <a:t>Duration-</a:t>
            </a:r>
            <a:endParaRPr lang="en-GB" dirty="0"/>
          </a:p>
          <a:p>
            <a:pPr lvl="0"/>
            <a:r>
              <a:rPr lang="en-US" dirty="0"/>
              <a:t>2018-2021 (Till Covid-19).</a:t>
            </a:r>
            <a:endParaRPr lang="en-GB" dirty="0"/>
          </a:p>
          <a:p>
            <a:pPr marL="0" indent="0">
              <a:buNone/>
            </a:pPr>
            <a:r>
              <a:rPr lang="en-US" b="1" i="1" dirty="0"/>
              <a:t>Materials and methods- </a:t>
            </a:r>
            <a:endParaRPr lang="en-GB" dirty="0"/>
          </a:p>
          <a:p>
            <a:pPr lvl="0"/>
            <a:r>
              <a:rPr lang="en-US" dirty="0"/>
              <a:t>Secondary data is collected from multiple MedTech MNCs through there official website pages. Other Data information from external sources like Research papers, articles, journals and other publications.</a:t>
            </a:r>
            <a:endParaRPr lang="en-GB" dirty="0"/>
          </a:p>
          <a:p>
            <a:pPr lvl="0"/>
            <a:r>
              <a:rPr lang="en-US" dirty="0"/>
              <a:t>Descriptive and Quantitative Research is done.</a:t>
            </a:r>
            <a:endParaRPr lang="en-GB" dirty="0"/>
          </a:p>
          <a:p>
            <a:pPr lvl="0"/>
            <a:r>
              <a:rPr lang="en-US" dirty="0"/>
              <a:t>General tabulation is the format for data analysis.</a:t>
            </a:r>
            <a:endParaRPr lang="en-GB" dirty="0"/>
          </a:p>
          <a:p>
            <a:pPr lvl="0"/>
            <a:r>
              <a:rPr lang="en-US" dirty="0"/>
              <a:t>Excel and SPSS are used for the data analysis.</a:t>
            </a:r>
            <a:endParaRPr lang="en-GB" dirty="0"/>
          </a:p>
          <a:p>
            <a:endParaRPr lang="en-IN" dirty="0"/>
          </a:p>
        </p:txBody>
      </p:sp>
      <p:sp>
        <p:nvSpPr>
          <p:cNvPr id="4" name="Slide Number Placeholder 3">
            <a:extLst>
              <a:ext uri="{FF2B5EF4-FFF2-40B4-BE49-F238E27FC236}">
                <a16:creationId xmlns:a16="http://schemas.microsoft.com/office/drawing/2014/main" id="{EEF90905-61DD-7573-FB83-64447E29ABB1}"/>
              </a:ext>
            </a:extLst>
          </p:cNvPr>
          <p:cNvSpPr>
            <a:spLocks noGrp="1"/>
          </p:cNvSpPr>
          <p:nvPr>
            <p:ph type="sldNum" sz="quarter" idx="12"/>
          </p:nvPr>
        </p:nvSpPr>
        <p:spPr/>
        <p:txBody>
          <a:bodyPr/>
          <a:lstStyle/>
          <a:p>
            <a:fld id="{26AD20E6-394B-4DF0-96A5-9647FF39C943}" type="slidenum">
              <a:rPr lang="en-IN" smtClean="0"/>
              <a:t>7</a:t>
            </a:fld>
            <a:endParaRPr lang="en-IN"/>
          </a:p>
        </p:txBody>
      </p:sp>
      <p:pic>
        <p:nvPicPr>
          <p:cNvPr id="6" name="Picture 5">
            <a:extLst>
              <a:ext uri="{FF2B5EF4-FFF2-40B4-BE49-F238E27FC236}">
                <a16:creationId xmlns:a16="http://schemas.microsoft.com/office/drawing/2014/main" id="{7CA07901-579C-BFCC-7D89-A24BBE44C4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206244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normAutofit/>
          </a:bodyPr>
          <a:lstStyle/>
          <a:p>
            <a:pPr algn="ctr"/>
            <a:r>
              <a:rPr lang="en-IN" b="1" dirty="0"/>
              <a:t>Results (1/3)</a:t>
            </a:r>
            <a:br>
              <a:rPr lang="en-IN" b="1" dirty="0"/>
            </a:br>
            <a:br>
              <a:rPr lang="en-IN" sz="2000" b="1" dirty="0"/>
            </a:br>
            <a:r>
              <a:rPr lang="en-IN" sz="1600" dirty="0"/>
              <a:t>Polymed’s Financial Highlights</a:t>
            </a:r>
            <a:endParaRPr lang="en-IN" sz="4000" dirty="0"/>
          </a:p>
        </p:txBody>
      </p:sp>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8</a:t>
            </a:fld>
            <a:endParaRPr lang="en-IN"/>
          </a:p>
        </p:txBody>
      </p:sp>
      <p:pic>
        <p:nvPicPr>
          <p:cNvPr id="6" name="Picture 5">
            <a:extLst>
              <a:ext uri="{FF2B5EF4-FFF2-40B4-BE49-F238E27FC236}">
                <a16:creationId xmlns:a16="http://schemas.microsoft.com/office/drawing/2014/main" id="{CC7E35C9-8D50-F7CA-E6F1-C10B29E0AE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Content Placeholder 6"/>
          <p:cNvGraphicFramePr>
            <a:graphicFrameLocks noGrp="1"/>
          </p:cNvGraphicFramePr>
          <p:nvPr>
            <p:ph idx="1"/>
            <p:extLst>
              <p:ext uri="{D42A27DB-BD31-4B8C-83A1-F6EECF244321}">
                <p14:modId xmlns:p14="http://schemas.microsoft.com/office/powerpoint/2010/main" val="1186573343"/>
              </p:ext>
            </p:extLst>
          </p:nvPr>
        </p:nvGraphicFramePr>
        <p:xfrm>
          <a:off x="838200" y="1754189"/>
          <a:ext cx="5233988" cy="236061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p:nvPr>
            <p:extLst>
              <p:ext uri="{D42A27DB-BD31-4B8C-83A1-F6EECF244321}">
                <p14:modId xmlns:p14="http://schemas.microsoft.com/office/powerpoint/2010/main" val="1479546182"/>
              </p:ext>
            </p:extLst>
          </p:nvPr>
        </p:nvGraphicFramePr>
        <p:xfrm>
          <a:off x="6310313" y="1754189"/>
          <a:ext cx="5462587" cy="236061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hart 8"/>
          <p:cNvGraphicFramePr/>
          <p:nvPr>
            <p:extLst>
              <p:ext uri="{D42A27DB-BD31-4B8C-83A1-F6EECF244321}">
                <p14:modId xmlns:p14="http://schemas.microsoft.com/office/powerpoint/2010/main" val="652401754"/>
              </p:ext>
            </p:extLst>
          </p:nvPr>
        </p:nvGraphicFramePr>
        <p:xfrm>
          <a:off x="3205161" y="4299267"/>
          <a:ext cx="5836445" cy="242220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1373306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t>Results (2/3)</a:t>
            </a:r>
          </a:p>
        </p:txBody>
      </p:sp>
      <p:pic>
        <p:nvPicPr>
          <p:cNvPr id="6" name="Picture 5">
            <a:extLst>
              <a:ext uri="{FF2B5EF4-FFF2-40B4-BE49-F238E27FC236}">
                <a16:creationId xmlns:a16="http://schemas.microsoft.com/office/drawing/2014/main" id="{FDE056D7-024E-A9C1-BBD7-5EE6669F64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8" name="Chart 7"/>
          <p:cNvGraphicFramePr/>
          <p:nvPr>
            <p:extLst>
              <p:ext uri="{D42A27DB-BD31-4B8C-83A1-F6EECF244321}">
                <p14:modId xmlns:p14="http://schemas.microsoft.com/office/powerpoint/2010/main" val="1523618932"/>
              </p:ext>
            </p:extLst>
          </p:nvPr>
        </p:nvGraphicFramePr>
        <p:xfrm>
          <a:off x="252413" y="1995487"/>
          <a:ext cx="5648325" cy="25780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val="35030658"/>
              </p:ext>
            </p:extLst>
          </p:nvPr>
        </p:nvGraphicFramePr>
        <p:xfrm>
          <a:off x="6315075" y="1995487"/>
          <a:ext cx="5653087" cy="257809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9112767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TotalTime>
  <Words>1237</Words>
  <Application>Microsoft Office PowerPoint</Application>
  <PresentationFormat>Widescreen</PresentationFormat>
  <Paragraphs>95</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Open Sans</vt:lpstr>
      <vt:lpstr>Office Theme</vt:lpstr>
      <vt:lpstr>The Scope of Digital Marketing in MedTech companies.  IIHMR Delhi</vt:lpstr>
      <vt:lpstr>Screenshot of Approval</vt:lpstr>
      <vt:lpstr>Introduction (1/2)</vt:lpstr>
      <vt:lpstr>Introduction (2/2)</vt:lpstr>
      <vt:lpstr>Objectives of Your Study</vt:lpstr>
      <vt:lpstr>Methodology (1/2)</vt:lpstr>
      <vt:lpstr>Methodology (2/2)</vt:lpstr>
      <vt:lpstr>Results (1/3)  Polymed’s Financial Highlights</vt:lpstr>
      <vt:lpstr>Results (2/3)</vt:lpstr>
      <vt:lpstr>Results (3/3)</vt:lpstr>
      <vt:lpstr>Discussion (1/2)</vt:lpstr>
      <vt:lpstr>Discussion (2/2)</vt:lpstr>
      <vt:lpstr>Limitations of the Study</vt:lpstr>
      <vt:lpstr>Conclusion</vt:lpstr>
      <vt:lpstr>References (Only Vancouver Style)</vt:lpstr>
      <vt:lpstr>Thank You</vt:lpstr>
      <vt:lpstr>Suggestions to the Organization where the Study was Conducted </vt:lpstr>
      <vt:lpstr>Dissertation Experiences</vt:lpstr>
      <vt:lpstr>Pictorial Journey (1/2)</vt:lpstr>
      <vt:lpstr>Pictorial Journey (2/2)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Nikita Bisht</cp:lastModifiedBy>
  <cp:revision>14</cp:revision>
  <dcterms:created xsi:type="dcterms:W3CDTF">2022-05-20T15:11:38Z</dcterms:created>
  <dcterms:modified xsi:type="dcterms:W3CDTF">2022-08-27T07:23:17Z</dcterms:modified>
</cp:coreProperties>
</file>