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57" r:id="rId4"/>
    <p:sldId id="258" r:id="rId5"/>
    <p:sldId id="260" r:id="rId6"/>
    <p:sldId id="259" r:id="rId7"/>
    <p:sldId id="261" r:id="rId8"/>
    <p:sldId id="262" r:id="rId9"/>
    <p:sldId id="264" r:id="rId10"/>
    <p:sldId id="263" r:id="rId11"/>
    <p:sldId id="265" r:id="rId12"/>
    <p:sldId id="278" r:id="rId13"/>
    <p:sldId id="266" r:id="rId14"/>
    <p:sldId id="275" r:id="rId15"/>
    <p:sldId id="267" r:id="rId16"/>
    <p:sldId id="273" r:id="rId17"/>
    <p:sldId id="268" r:id="rId18"/>
    <p:sldId id="276"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24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t>20-06-2022</a:t>
            </a:fld>
            <a:endParaRPr lang="en-IN"/>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t>20-06-2022</a:t>
            </a:fld>
            <a:endParaRPr lang="en-IN"/>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t>20-06-2022</a:t>
            </a:fld>
            <a:endParaRPr lang="en-IN"/>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t>20-06-2022</a:t>
            </a:fld>
            <a:endParaRPr lang="en-IN"/>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t>20-06-2022</a:t>
            </a:fld>
            <a:endParaRPr lang="en-IN"/>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t>20-06-2022</a:t>
            </a:fld>
            <a:endParaRPr lang="en-IN"/>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t>20-06-2022</a:t>
            </a:fld>
            <a:endParaRPr lang="en-IN"/>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t>20-06-2022</a:t>
            </a:fld>
            <a:endParaRPr lang="en-IN"/>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t>20-06-2022</a:t>
            </a:fld>
            <a:endParaRPr lang="en-IN"/>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t>20-06-2022</a:t>
            </a:fld>
            <a:endParaRPr lang="en-IN"/>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t>20-06-2022</a:t>
            </a:fld>
            <a:endParaRPr lang="en-IN"/>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20-06-2022</a:t>
            </a:fld>
            <a:endParaRPr lang="en-IN"/>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1524000" y="1321656"/>
            <a:ext cx="9144000" cy="2387600"/>
          </a:xfrm>
        </p:spPr>
        <p:txBody>
          <a:bodyPr>
            <a:noAutofit/>
          </a:bodyPr>
          <a:lstStyle/>
          <a:p>
            <a:r>
              <a:rPr lang="en-IN" sz="3600" b="1" dirty="0" smtClean="0"/>
              <a:t>Study </a:t>
            </a:r>
            <a:r>
              <a:rPr lang="en-IN" sz="3600" b="1" dirty="0"/>
              <a:t>on Digital </a:t>
            </a:r>
            <a:r>
              <a:rPr lang="en-IN" sz="3600" b="1" dirty="0" smtClean="0"/>
              <a:t>Marketing </a:t>
            </a:r>
            <a:r>
              <a:rPr lang="en-IN" sz="3600" b="1" dirty="0"/>
              <a:t>and Lead </a:t>
            </a:r>
            <a:r>
              <a:rPr lang="en-IN" sz="3600" b="1" dirty="0" smtClean="0"/>
              <a:t>Generation in a Biotechnology firm</a:t>
            </a:r>
            <a:r>
              <a:rPr lang="en-IN" sz="6600" dirty="0"/>
              <a:t/>
            </a:r>
            <a:br>
              <a:rPr lang="en-IN" sz="6600" dirty="0"/>
            </a:br>
            <a:r>
              <a:rPr lang="en-IN" sz="3200" dirty="0" smtClean="0"/>
              <a:t>Elucidata</a:t>
            </a:r>
            <a:endParaRPr lang="en-IN" sz="6600" dirty="0"/>
          </a:p>
        </p:txBody>
      </p:sp>
      <p:sp>
        <p:nvSpPr>
          <p:cNvPr id="3" name="Subtitle 2">
            <a:extLst>
              <a:ext uri="{FF2B5EF4-FFF2-40B4-BE49-F238E27FC236}">
                <a16:creationId xmlns:a16="http://schemas.microsoft.com/office/drawing/2014/main" xmlns="" id="{7673AE62-677A-E7A9-D759-F10B648DEED4}"/>
              </a:ext>
            </a:extLst>
          </p:cNvPr>
          <p:cNvSpPr>
            <a:spLocks noGrp="1"/>
          </p:cNvSpPr>
          <p:nvPr>
            <p:ph type="subTitle" idx="1"/>
          </p:nvPr>
        </p:nvSpPr>
        <p:spPr>
          <a:xfrm>
            <a:off x="1524000" y="4305422"/>
            <a:ext cx="9144000" cy="1655762"/>
          </a:xfrm>
        </p:spPr>
        <p:txBody>
          <a:bodyPr/>
          <a:lstStyle/>
          <a:p>
            <a:r>
              <a:rPr lang="en-IN" b="1" dirty="0" smtClean="0"/>
              <a:t>Presented by: Dr</a:t>
            </a:r>
            <a:r>
              <a:rPr lang="en-IN" b="1" dirty="0"/>
              <a:t>. </a:t>
            </a:r>
            <a:r>
              <a:rPr lang="en-IN" b="1" dirty="0" smtClean="0"/>
              <a:t>Neha Rangi</a:t>
            </a:r>
            <a:endParaRPr lang="en-IN" dirty="0"/>
          </a:p>
          <a:p>
            <a:r>
              <a:rPr lang="en-IN" b="1" dirty="0" smtClean="0"/>
              <a:t>Mentor: Dr</a:t>
            </a:r>
            <a:r>
              <a:rPr lang="en-IN" b="1" dirty="0"/>
              <a:t>. Nikita </a:t>
            </a:r>
            <a:r>
              <a:rPr lang="en-IN" b="1" dirty="0" smtClean="0"/>
              <a:t>Sabherwal</a:t>
            </a:r>
          </a:p>
          <a:p>
            <a:r>
              <a:rPr lang="en-IN" dirty="0" smtClean="0"/>
              <a:t>IIHMR </a:t>
            </a:r>
            <a:r>
              <a:rPr lang="en-IN" dirty="0"/>
              <a:t>Delhi</a:t>
            </a:r>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274277" cy="1070500"/>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a:t>Results </a:t>
            </a:r>
            <a:r>
              <a:rPr lang="en-IN" b="1" dirty="0" smtClean="0"/>
              <a:t>(3/3</a:t>
            </a:r>
            <a:r>
              <a:rPr lang="en-IN" b="1" dirty="0"/>
              <a:t>)</a:t>
            </a:r>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838199" y="1933268"/>
            <a:ext cx="10515600" cy="4351338"/>
          </a:xfrm>
        </p:spPr>
        <p:txBody>
          <a:bodyPr>
            <a:normAutofit/>
          </a:bodyPr>
          <a:lstStyle/>
          <a:p>
            <a:r>
              <a:rPr lang="en-IN" sz="1800" dirty="0"/>
              <a:t>In the below graph, we can visualize the trend of lead generation over the entire quarter from the various sources and as we can see there is an increasing trend with the number of leads which we have generated with a considerable dip in March</a:t>
            </a:r>
            <a:r>
              <a:rPr lang="en-IN" sz="1800" dirty="0" smtClean="0"/>
              <a:t>.</a:t>
            </a:r>
          </a:p>
          <a:p>
            <a:pPr marL="0" indent="0">
              <a:buNone/>
            </a:pPr>
            <a:r>
              <a:rPr lang="en-IN" sz="1800" dirty="0" smtClean="0"/>
              <a:t>RQ1 </a:t>
            </a:r>
            <a:r>
              <a:rPr lang="en-IN" sz="1800" dirty="0"/>
              <a:t>(research question): How does the running of social media campaigns affect lead generation?</a:t>
            </a:r>
          </a:p>
          <a:p>
            <a:pPr marL="0" indent="0">
              <a:buNone/>
            </a:pPr>
            <a:endParaRPr lang="en-IN" sz="1800" dirty="0" smtClean="0"/>
          </a:p>
          <a:p>
            <a:pPr marL="0" indent="0">
              <a:buNone/>
            </a:pPr>
            <a:endParaRPr lang="en-IN" sz="1800" dirty="0"/>
          </a:p>
          <a:p>
            <a:pPr marL="0" indent="0">
              <a:buNone/>
            </a:pPr>
            <a:endParaRPr lang="en-IN" sz="1800" dirty="0" smtClean="0"/>
          </a:p>
          <a:p>
            <a:pPr marL="0" indent="0">
              <a:buNone/>
            </a:pPr>
            <a:endParaRPr lang="en-IN" sz="1800" dirty="0"/>
          </a:p>
          <a:p>
            <a:pPr marL="0" indent="0">
              <a:buNone/>
            </a:pPr>
            <a:endParaRPr lang="en-IN" sz="1800" dirty="0" smtClean="0"/>
          </a:p>
          <a:p>
            <a:pPr marL="0" indent="0">
              <a:buNone/>
            </a:pPr>
            <a:endParaRPr lang="en-IN" sz="1800" dirty="0"/>
          </a:p>
          <a:p>
            <a:pPr marL="0" indent="0">
              <a:buNone/>
            </a:pPr>
            <a:r>
              <a:rPr lang="en-IN" sz="1800" i="1" dirty="0" smtClean="0"/>
              <a:t>                                                              Figure 3: </a:t>
            </a:r>
            <a:r>
              <a:rPr lang="en-IN" sz="1800" i="1" dirty="0"/>
              <a:t>Trend of Lead generation over </a:t>
            </a:r>
            <a:r>
              <a:rPr lang="en-IN" sz="1800" i="1" dirty="0" smtClean="0"/>
              <a:t>Q1</a:t>
            </a:r>
          </a:p>
          <a:p>
            <a:pPr marL="0" indent="0">
              <a:buNone/>
            </a:pPr>
            <a:r>
              <a:rPr lang="en-IN" sz="1800" i="1" dirty="0" smtClean="0"/>
              <a:t>                                                             *</a:t>
            </a:r>
            <a:r>
              <a:rPr lang="en-IN" sz="1800" i="1" dirty="0"/>
              <a:t>Source: Company</a:t>
            </a:r>
            <a:endParaRPr lang="en-IN" sz="1800" dirty="0"/>
          </a:p>
          <a:p>
            <a:pPr marL="0" indent="0">
              <a:buNone/>
            </a:pPr>
            <a:endParaRPr lang="en-IN" sz="1800" dirty="0"/>
          </a:p>
        </p:txBody>
      </p:sp>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xmlns=""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227385" cy="1048428"/>
          </a:xfrm>
          <a:prstGeom prst="rect">
            <a:avLst/>
          </a:prstGeom>
        </p:spPr>
      </p:pic>
      <p:pic>
        <p:nvPicPr>
          <p:cNvPr id="7" name="image2.png"/>
          <p:cNvPicPr/>
          <p:nvPr/>
        </p:nvPicPr>
        <p:blipFill>
          <a:blip r:embed="rId3"/>
          <a:srcRect b="3793"/>
          <a:stretch>
            <a:fillRect/>
          </a:stretch>
        </p:blipFill>
        <p:spPr>
          <a:xfrm>
            <a:off x="4480242" y="3107616"/>
            <a:ext cx="3231515" cy="2237105"/>
          </a:xfrm>
          <a:prstGeom prst="rect">
            <a:avLst/>
          </a:prstGeom>
          <a:ln/>
        </p:spPr>
      </p:pic>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a:t>
            </a:r>
            <a:r>
              <a:rPr lang="en-IN" b="1" dirty="0" smtClean="0"/>
              <a:t>1/3)</a:t>
            </a:r>
            <a:endParaRPr lang="en-IN" b="1" dirty="0"/>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p:txBody>
          <a:bodyPr>
            <a:normAutofit/>
          </a:bodyPr>
          <a:lstStyle/>
          <a:p>
            <a:r>
              <a:rPr lang="en-IN" sz="1800" dirty="0"/>
              <a:t>The purpose of the research was to help </a:t>
            </a:r>
            <a:r>
              <a:rPr lang="en-IN" sz="1800" dirty="0" smtClean="0"/>
              <a:t>the case company </a:t>
            </a:r>
            <a:r>
              <a:rPr lang="en-IN" sz="1800" dirty="0"/>
              <a:t>to find how it can optimize its multiple digital marketing channels in the market in order to increase lead generation and eventually increase sales. </a:t>
            </a:r>
            <a:endParaRPr lang="en-IN" sz="1800" dirty="0" smtClean="0"/>
          </a:p>
          <a:p>
            <a:r>
              <a:rPr lang="en-IN" sz="1800" dirty="0" smtClean="0"/>
              <a:t>Email </a:t>
            </a:r>
            <a:r>
              <a:rPr lang="en-IN" sz="1800" dirty="0"/>
              <a:t>marketing and social media marketing (LinkedIn) were chosen as digital marketing channels to utilize and explore within the company.</a:t>
            </a:r>
          </a:p>
          <a:p>
            <a:r>
              <a:rPr lang="en-IN" sz="1800" dirty="0"/>
              <a:t>The study has shown that implementation of particular digital channels increased the number of the online visitors coming to the website. Hence, establishment of the social media networks increased the company’s brand awareness online. Social media, in particular, LinkedIn became an extra online source for driving potential customers to the </a:t>
            </a:r>
            <a:r>
              <a:rPr lang="en-IN" sz="1800" dirty="0" smtClean="0"/>
              <a:t>website.</a:t>
            </a:r>
          </a:p>
          <a:p>
            <a:r>
              <a:rPr lang="en-IN" sz="1800" dirty="0"/>
              <a:t>The research revealed that email marketing performed the best regarding lead generation. Meanwhile, social media has not generated the actual leads. However, they had a significant effect on the improvements of the company’s digital marketing activities.</a:t>
            </a:r>
          </a:p>
          <a:p>
            <a:endParaRPr lang="en-IN" sz="1800" dirty="0"/>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016579" cy="949202"/>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a:xfrm>
            <a:off x="0" y="2416664"/>
            <a:ext cx="5673969" cy="1325563"/>
          </a:xfrm>
        </p:spPr>
        <p:txBody>
          <a:bodyPr/>
          <a:lstStyle/>
          <a:p>
            <a:pPr algn="ctr"/>
            <a:r>
              <a:rPr lang="en-IN" b="1" dirty="0"/>
              <a:t>Discussion </a:t>
            </a:r>
            <a:r>
              <a:rPr lang="en-IN" b="1" dirty="0" smtClean="0"/>
              <a:t/>
            </a:r>
            <a:br>
              <a:rPr lang="en-IN" b="1" dirty="0" smtClean="0"/>
            </a:br>
            <a:r>
              <a:rPr lang="en-IN" b="1" dirty="0" smtClean="0"/>
              <a:t>(</a:t>
            </a:r>
            <a:r>
              <a:rPr lang="en-IN" b="1" dirty="0"/>
              <a:t>2</a:t>
            </a:r>
            <a:r>
              <a:rPr lang="en-IN" b="1" dirty="0" smtClean="0"/>
              <a:t>/3)</a:t>
            </a:r>
            <a:endParaRPr lang="en-IN" b="1" dirty="0"/>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016579" cy="949202"/>
          </a:xfrm>
          <a:prstGeom prst="rect">
            <a:avLst/>
          </a:prstGeom>
        </p:spPr>
      </p:pic>
      <p:pic>
        <p:nvPicPr>
          <p:cNvPr id="1026" name="Picture 2" descr="https://lh5.googleusercontent.com/Vt68lo_BZUn3apxGFThMkcMNm0WpKm7baIPuEToLFhDyExHGlo17DwQTNBuO7QxVn4zjIu5ba99q7qgjiSfJqf3AN6Oej2jRQjM3GhKF1Rwe3VDOowwTVA4LX04lrW1qgpT7tkgy_h6JCjAl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868" y="293445"/>
            <a:ext cx="5943600"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9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(2/2)</a:t>
            </a:r>
          </a:p>
        </p:txBody>
      </p:sp>
      <p:sp>
        <p:nvSpPr>
          <p:cNvPr id="4" name="Slide Number Placeholder 3">
            <a:extLst>
              <a:ext uri="{FF2B5EF4-FFF2-40B4-BE49-F238E27FC236}">
                <a16:creationId xmlns:a16="http://schemas.microsoft.com/office/drawing/2014/main" xmlns=""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xmlns=""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483"/>
            <a:ext cx="2286000" cy="1076018"/>
          </a:xfrm>
          <a:prstGeom prst="rect">
            <a:avLst/>
          </a:prstGeom>
        </p:spPr>
      </p:pic>
      <p:sp>
        <p:nvSpPr>
          <p:cNvPr id="8" name="Content Placeholder 7"/>
          <p:cNvSpPr>
            <a:spLocks noGrp="1"/>
          </p:cNvSpPr>
          <p:nvPr>
            <p:ph idx="1"/>
          </p:nvPr>
        </p:nvSpPr>
        <p:spPr/>
        <p:txBody>
          <a:bodyPr>
            <a:normAutofit/>
          </a:bodyPr>
          <a:lstStyle/>
          <a:p>
            <a:r>
              <a:rPr lang="en-IN" sz="1800" dirty="0" smtClean="0"/>
              <a:t>Key concepts for Lead Generation-</a:t>
            </a:r>
          </a:p>
          <a:p>
            <a:endParaRPr lang="en-IN" sz="1800" dirty="0"/>
          </a:p>
        </p:txBody>
      </p:sp>
      <p:pic>
        <p:nvPicPr>
          <p:cNvPr id="9" name="image7.png"/>
          <p:cNvPicPr/>
          <p:nvPr/>
        </p:nvPicPr>
        <p:blipFill>
          <a:blip r:embed="rId3"/>
          <a:srcRect/>
          <a:stretch>
            <a:fillRect/>
          </a:stretch>
        </p:blipFill>
        <p:spPr>
          <a:xfrm>
            <a:off x="3124200" y="2525835"/>
            <a:ext cx="5943600" cy="2603500"/>
          </a:xfrm>
          <a:prstGeom prst="rect">
            <a:avLst/>
          </a:prstGeom>
          <a:ln/>
        </p:spPr>
      </p:pic>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xmlns="" id="{8BBDAC66-4BC0-4A4F-5501-A4915ECD4DA8}"/>
              </a:ext>
            </a:extLst>
          </p:cNvPr>
          <p:cNvSpPr>
            <a:spLocks noGrp="1"/>
          </p:cNvSpPr>
          <p:nvPr>
            <p:ph idx="1"/>
          </p:nvPr>
        </p:nvSpPr>
        <p:spPr/>
        <p:txBody>
          <a:bodyPr>
            <a:normAutofit/>
          </a:bodyPr>
          <a:lstStyle/>
          <a:p>
            <a:pPr marL="0" indent="0">
              <a:buNone/>
            </a:pPr>
            <a:endParaRPr lang="en-IN" sz="1800" dirty="0" smtClean="0"/>
          </a:p>
          <a:p>
            <a:pPr marL="0" indent="0">
              <a:buNone/>
            </a:pPr>
            <a:endParaRPr lang="en-IN" sz="1800" dirty="0"/>
          </a:p>
          <a:p>
            <a:pPr marL="0" indent="0">
              <a:buNone/>
            </a:pPr>
            <a:r>
              <a:rPr lang="en-IN" sz="1800" dirty="0" smtClean="0"/>
              <a:t>Action </a:t>
            </a:r>
            <a:r>
              <a:rPr lang="en-IN" sz="1800" dirty="0"/>
              <a:t>research has its potential limitations.</a:t>
            </a:r>
            <a:endParaRPr lang="en-IN" sz="1800" dirty="0" smtClean="0"/>
          </a:p>
          <a:p>
            <a:pPr marL="342900" indent="-342900">
              <a:buFont typeface="+mj-lt"/>
              <a:buAutoNum type="arabicPeriod"/>
            </a:pPr>
            <a:r>
              <a:rPr lang="en-IN" sz="1800" dirty="0" smtClean="0"/>
              <a:t>Typically</a:t>
            </a:r>
            <a:r>
              <a:rPr lang="en-IN" sz="1800" dirty="0"/>
              <a:t>, action research </a:t>
            </a:r>
            <a:r>
              <a:rPr lang="en-IN" sz="1800" dirty="0" smtClean="0"/>
              <a:t>takes longer </a:t>
            </a:r>
            <a:r>
              <a:rPr lang="en-IN" sz="1800" dirty="0"/>
              <a:t>than other research strategies. </a:t>
            </a:r>
            <a:endParaRPr lang="en-IN" sz="1800" dirty="0" smtClean="0"/>
          </a:p>
          <a:p>
            <a:pPr marL="342900" indent="-342900">
              <a:buFont typeface="+mj-lt"/>
              <a:buAutoNum type="arabicPeriod"/>
            </a:pPr>
            <a:r>
              <a:rPr lang="en-IN" sz="1800" dirty="0" smtClean="0"/>
              <a:t>Within </a:t>
            </a:r>
            <a:r>
              <a:rPr lang="en-IN" sz="1800" dirty="0"/>
              <a:t>the period of the author’s work, there was no permanent team in any department in the company. Hence, people (team members) in the project were often leaving or were being replaced, thus this factor could have had a possible crucial effect on the overall research results</a:t>
            </a:r>
            <a:r>
              <a:rPr lang="en-IN" sz="1800" dirty="0" smtClean="0"/>
              <a:t>.</a:t>
            </a:r>
            <a:endParaRPr lang="en-IN" sz="1800" dirty="0"/>
          </a:p>
        </p:txBody>
      </p:sp>
      <p:sp>
        <p:nvSpPr>
          <p:cNvPr id="5" name="Slide Number Placeholder 4">
            <a:extLst>
              <a:ext uri="{FF2B5EF4-FFF2-40B4-BE49-F238E27FC236}">
                <a16:creationId xmlns:a16="http://schemas.microsoft.com/office/drawing/2014/main" xmlns="" id="{5D7BD38B-06EE-DC64-6828-3A96DC5B67D0}"/>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xmlns=""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483"/>
            <a:ext cx="2180492" cy="1026356"/>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xmlns="" id="{C37621F9-57FC-03A7-2EE3-925A45765D10}"/>
              </a:ext>
            </a:extLst>
          </p:cNvPr>
          <p:cNvSpPr>
            <a:spLocks noGrp="1"/>
          </p:cNvSpPr>
          <p:nvPr>
            <p:ph idx="1"/>
          </p:nvPr>
        </p:nvSpPr>
        <p:spPr/>
        <p:txBody>
          <a:bodyPr>
            <a:normAutofit/>
          </a:bodyPr>
          <a:lstStyle/>
          <a:p>
            <a:r>
              <a:rPr lang="en-IN" sz="1800" dirty="0"/>
              <a:t>The author’s opinion is that the main goal, which was established in the beginning regarding improvement of digital marketing activities, has been achieved</a:t>
            </a:r>
            <a:r>
              <a:rPr lang="en-IN" sz="1800" dirty="0" smtClean="0"/>
              <a:t>.</a:t>
            </a:r>
          </a:p>
          <a:p>
            <a:r>
              <a:rPr lang="en-IN" sz="1800" dirty="0"/>
              <a:t>According to this study, email marketing based on the research results was the best online tactic for lead generation</a:t>
            </a:r>
            <a:r>
              <a:rPr lang="en-IN" sz="1800" dirty="0" smtClean="0"/>
              <a:t>.</a:t>
            </a:r>
          </a:p>
          <a:p>
            <a:r>
              <a:rPr lang="en-IN" sz="1800" dirty="0"/>
              <a:t>Email marketing has been considered </a:t>
            </a:r>
            <a:r>
              <a:rPr lang="en-IN" sz="1800" dirty="0" smtClean="0"/>
              <a:t>as </a:t>
            </a:r>
            <a:r>
              <a:rPr lang="en-IN" sz="1800" dirty="0"/>
              <a:t>the best digital marketing channel in generating leads for the case company.</a:t>
            </a:r>
          </a:p>
          <a:p>
            <a:r>
              <a:rPr lang="en-IN" sz="1800" dirty="0"/>
              <a:t>Compare to all generated targets, the amount of leads generated was anyway small, which possibly means that many potential prospects were considering emails from the case company as a spam or unwanted email.</a:t>
            </a:r>
            <a:endParaRPr lang="en-IN" sz="1800" dirty="0" smtClean="0"/>
          </a:p>
          <a:p>
            <a:r>
              <a:rPr lang="en-IN" sz="1800" dirty="0"/>
              <a:t>Implementation of digital marketing channels helped the company to promote its product (Polly) and increased brand awareness</a:t>
            </a:r>
            <a:r>
              <a:rPr lang="en-IN" sz="1800" dirty="0" smtClean="0"/>
              <a:t>.</a:t>
            </a:r>
          </a:p>
          <a:p>
            <a:r>
              <a:rPr lang="en-IN" sz="1800" dirty="0"/>
              <a:t>The author has the opinion that all the digital marketing channels are effective online tactics and work the best when they combined and reinforce each other at the same time.</a:t>
            </a:r>
            <a:endParaRPr lang="en-IN" sz="1800" dirty="0" smtClean="0"/>
          </a:p>
        </p:txBody>
      </p:sp>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xmlns=""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286000" cy="1076018"/>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p:txBody>
          <a:bodyPr/>
          <a:lstStyle/>
          <a:p>
            <a:pPr algn="ctr"/>
            <a:r>
              <a:rPr lang="en-IN" b="1" dirty="0" smtClean="0"/>
              <a:t>References</a:t>
            </a:r>
            <a:endParaRPr lang="en-IN" b="1" dirty="0"/>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a:xfrm>
            <a:off x="826477" y="2118702"/>
            <a:ext cx="10515600" cy="4351338"/>
          </a:xfrm>
        </p:spPr>
        <p:txBody>
          <a:bodyPr>
            <a:normAutofit/>
          </a:bodyPr>
          <a:lstStyle/>
          <a:p>
            <a:pPr marL="0" indent="0">
              <a:buNone/>
            </a:pPr>
            <a:r>
              <a:rPr lang="en-IN" sz="1800" dirty="0" smtClean="0"/>
              <a:t>1. </a:t>
            </a:r>
            <a:r>
              <a:rPr lang="en-IN" sz="1800" dirty="0" err="1" smtClean="0"/>
              <a:t>Gray</a:t>
            </a:r>
            <a:r>
              <a:rPr lang="en-IN" sz="1800" dirty="0" smtClean="0"/>
              <a:t> </a:t>
            </a:r>
            <a:r>
              <a:rPr lang="en-IN" sz="1800" dirty="0"/>
              <a:t>D. Doing research in the real world. 2nd ed. Los Angeles: SAGE; 2009. 604 p.</a:t>
            </a:r>
          </a:p>
          <a:p>
            <a:pPr marL="0" indent="0">
              <a:buNone/>
            </a:pPr>
            <a:r>
              <a:rPr lang="en-IN" sz="1800" dirty="0"/>
              <a:t>2. </a:t>
            </a:r>
            <a:r>
              <a:rPr lang="en-IN" sz="1800" dirty="0" smtClean="0"/>
              <a:t> </a:t>
            </a:r>
            <a:r>
              <a:rPr lang="en-IN" sz="1800" dirty="0" err="1" smtClean="0"/>
              <a:t>Hemann</a:t>
            </a:r>
            <a:r>
              <a:rPr lang="en-IN" sz="1800" dirty="0" smtClean="0"/>
              <a:t> </a:t>
            </a:r>
            <a:r>
              <a:rPr lang="en-IN" sz="1800" dirty="0"/>
              <a:t>C, </a:t>
            </a:r>
            <a:r>
              <a:rPr lang="en-IN" sz="1800" dirty="0" err="1"/>
              <a:t>Burbary</a:t>
            </a:r>
            <a:r>
              <a:rPr lang="en-IN" sz="1800" dirty="0"/>
              <a:t> K. Digital marketing analytics: making sense of consumer data in a digital world. Indianapolis, </a:t>
            </a:r>
            <a:r>
              <a:rPr lang="en-IN" sz="1800" dirty="0" err="1"/>
              <a:t>Ind</a:t>
            </a:r>
            <a:r>
              <a:rPr lang="en-IN" sz="1800" dirty="0"/>
              <a:t>: </a:t>
            </a:r>
            <a:r>
              <a:rPr lang="en-IN" sz="1800" dirty="0" err="1"/>
              <a:t>Que</a:t>
            </a:r>
            <a:r>
              <a:rPr lang="en-IN" sz="1800" dirty="0"/>
              <a:t>; 2013. 364 p.</a:t>
            </a:r>
          </a:p>
          <a:p>
            <a:pPr marL="0" indent="0">
              <a:buNone/>
            </a:pPr>
            <a:r>
              <a:rPr lang="en-IN" sz="1800" dirty="0"/>
              <a:t>3. </a:t>
            </a:r>
            <a:r>
              <a:rPr lang="en-IN" sz="1800" dirty="0" smtClean="0"/>
              <a:t>Lacy </a:t>
            </a:r>
            <a:r>
              <a:rPr lang="en-IN" sz="1800" dirty="0"/>
              <a:t>K. Twitter marketing for dummies. 2nd ed. Hoboken, NJ: Wiley Pub; 2011. 316 p. (--For dummies</a:t>
            </a:r>
            <a:r>
              <a:rPr lang="en-IN" sz="1800" dirty="0" smtClean="0"/>
              <a:t>).</a:t>
            </a:r>
          </a:p>
          <a:p>
            <a:pPr marL="0" indent="0">
              <a:buNone/>
            </a:pPr>
            <a:r>
              <a:rPr lang="en-IN" sz="1800" dirty="0" smtClean="0"/>
              <a:t>4. Figure 1: </a:t>
            </a:r>
            <a:r>
              <a:rPr lang="en-IN" sz="1800" i="1" dirty="0" smtClean="0"/>
              <a:t>*Source- Company</a:t>
            </a:r>
          </a:p>
          <a:p>
            <a:pPr marL="0" indent="0">
              <a:buNone/>
            </a:pPr>
            <a:r>
              <a:rPr lang="en-IN" sz="1800" dirty="0"/>
              <a:t>5. Figure </a:t>
            </a:r>
            <a:r>
              <a:rPr lang="en-IN" sz="1800" dirty="0" smtClean="0"/>
              <a:t>2: </a:t>
            </a:r>
            <a:r>
              <a:rPr lang="en-IN" sz="1800" i="1" dirty="0" smtClean="0"/>
              <a:t>*Source- Company</a:t>
            </a:r>
          </a:p>
          <a:p>
            <a:pPr marL="0" indent="0">
              <a:buNone/>
            </a:pPr>
            <a:r>
              <a:rPr lang="en-IN" sz="1800" dirty="0" smtClean="0"/>
              <a:t>6. </a:t>
            </a:r>
            <a:r>
              <a:rPr lang="en-IN" sz="1800" dirty="0"/>
              <a:t>Figure </a:t>
            </a:r>
            <a:r>
              <a:rPr lang="en-IN" sz="1800" dirty="0" smtClean="0"/>
              <a:t>3: </a:t>
            </a:r>
            <a:r>
              <a:rPr lang="en-IN" sz="1800" i="1" dirty="0" smtClean="0"/>
              <a:t>*Source- </a:t>
            </a:r>
            <a:r>
              <a:rPr lang="en-IN" sz="1800" i="1" dirty="0"/>
              <a:t>Company</a:t>
            </a:r>
          </a:p>
          <a:p>
            <a:pPr marL="0" indent="0">
              <a:buNone/>
            </a:pPr>
            <a:endParaRPr lang="en-IN" sz="1800" dirty="0"/>
          </a:p>
          <a:p>
            <a:pPr marL="0" indent="0">
              <a:buNone/>
            </a:pPr>
            <a:endParaRPr lang="en-IN" sz="1800" dirty="0"/>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xmlns=""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508738" cy="1180861"/>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C9A24-5D33-22D2-A375-550512B6729A}"/>
              </a:ext>
            </a:extLst>
          </p:cNvPr>
          <p:cNvSpPr>
            <a:spLocks noGrp="1"/>
          </p:cNvSpPr>
          <p:nvPr>
            <p:ph type="title"/>
          </p:nvPr>
        </p:nvSpPr>
        <p:spPr>
          <a:xfrm>
            <a:off x="2567354" y="365125"/>
            <a:ext cx="8786446" cy="1325563"/>
          </a:xfrm>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xmlns="" id="{EAEF2263-EB9B-760E-4703-663E38DF5A1C}"/>
              </a:ext>
            </a:extLst>
          </p:cNvPr>
          <p:cNvSpPr>
            <a:spLocks noGrp="1"/>
          </p:cNvSpPr>
          <p:nvPr>
            <p:ph idx="1"/>
          </p:nvPr>
        </p:nvSpPr>
        <p:spPr/>
        <p:txBody>
          <a:bodyPr>
            <a:normAutofit/>
          </a:bodyPr>
          <a:lstStyle/>
          <a:p>
            <a:pPr marL="0" indent="0">
              <a:buNone/>
            </a:pPr>
            <a:endParaRPr lang="en-IN" sz="1800" dirty="0" smtClean="0"/>
          </a:p>
          <a:p>
            <a:pPr marL="0" indent="0">
              <a:buNone/>
            </a:pPr>
            <a:endParaRPr lang="en-IN" sz="1800" dirty="0"/>
          </a:p>
          <a:p>
            <a:pPr marL="0" indent="0">
              <a:buNone/>
            </a:pPr>
            <a:r>
              <a:rPr lang="en-IN" sz="1800" dirty="0" smtClean="0"/>
              <a:t>Despite </a:t>
            </a:r>
            <a:r>
              <a:rPr lang="en-IN" sz="1800" dirty="0"/>
              <a:t>the technology being widespread, </a:t>
            </a:r>
            <a:r>
              <a:rPr lang="en-IN" sz="1800" dirty="0" smtClean="0"/>
              <a:t>case company fails </a:t>
            </a:r>
            <a:r>
              <a:rPr lang="en-IN" sz="1800" dirty="0"/>
              <a:t>to come up with strategies to ensure that their marketing efforts are targeted. </a:t>
            </a:r>
            <a:endParaRPr lang="en-IN" sz="1800" dirty="0" smtClean="0"/>
          </a:p>
          <a:p>
            <a:pPr marL="0" indent="0">
              <a:buNone/>
            </a:pPr>
            <a:r>
              <a:rPr lang="en-IN" sz="1800" dirty="0" smtClean="0"/>
              <a:t>The case company understands that </a:t>
            </a:r>
            <a:r>
              <a:rPr lang="en-IN" sz="1800" dirty="0"/>
              <a:t>the internet to be a valuable tool in communicating their </a:t>
            </a:r>
            <a:r>
              <a:rPr lang="en-IN" sz="1800" dirty="0" smtClean="0"/>
              <a:t>product; yet is unable to </a:t>
            </a:r>
            <a:r>
              <a:rPr lang="en-IN" sz="1800" dirty="0"/>
              <a:t>use the internet as a tool for fuelling their lead funnel. </a:t>
            </a:r>
            <a:endParaRPr lang="en-IN" sz="1800" dirty="0" smtClean="0"/>
          </a:p>
          <a:p>
            <a:pPr marL="0" indent="0">
              <a:buNone/>
            </a:pPr>
            <a:r>
              <a:rPr lang="en-IN" sz="1800" dirty="0" smtClean="0"/>
              <a:t>To </a:t>
            </a:r>
            <a:r>
              <a:rPr lang="en-IN" sz="1800" dirty="0"/>
              <a:t>enable the success of internet marketing, creation of awareness is recommended </a:t>
            </a:r>
            <a:r>
              <a:rPr lang="en-IN" sz="1800" dirty="0" smtClean="0"/>
              <a:t>on </a:t>
            </a:r>
            <a:r>
              <a:rPr lang="en-IN" sz="1800" dirty="0"/>
              <a:t>the use and impact of internet marketing.</a:t>
            </a:r>
          </a:p>
        </p:txBody>
      </p:sp>
      <p:sp>
        <p:nvSpPr>
          <p:cNvPr id="5" name="Slide Number Placeholder 4">
            <a:extLst>
              <a:ext uri="{FF2B5EF4-FFF2-40B4-BE49-F238E27FC236}">
                <a16:creationId xmlns:a16="http://schemas.microsoft.com/office/drawing/2014/main" xmlns="" id="{8995D74E-6398-A78F-6AAE-7F984A6270FE}"/>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xmlns=""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445"/>
            <a:ext cx="2590800" cy="1219487"/>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xmlns=""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xmlns="" id="{45FC99C5-3553-395D-3229-C978899DC068}"/>
              </a:ext>
            </a:extLst>
          </p:cNvPr>
          <p:cNvSpPr>
            <a:spLocks noGrp="1"/>
          </p:cNvSpPr>
          <p:nvPr>
            <p:ph sz="half" idx="2"/>
          </p:nvPr>
        </p:nvSpPr>
        <p:spPr/>
        <p:txBody>
          <a:bodyPr>
            <a:normAutofit/>
          </a:bodyPr>
          <a:lstStyle/>
          <a:p>
            <a:endParaRPr lang="en-IN" sz="1800" dirty="0"/>
          </a:p>
          <a:p>
            <a:r>
              <a:rPr lang="en-IN" sz="1800" dirty="0" smtClean="0"/>
              <a:t>Digital Marketing</a:t>
            </a:r>
          </a:p>
          <a:p>
            <a:r>
              <a:rPr lang="en-IN" sz="1800" dirty="0" smtClean="0"/>
              <a:t>Lead Generation Strategies</a:t>
            </a:r>
          </a:p>
          <a:p>
            <a:r>
              <a:rPr lang="en-IN" sz="1800" dirty="0" smtClean="0"/>
              <a:t>Marketing and Sales</a:t>
            </a:r>
          </a:p>
          <a:p>
            <a:endParaRPr lang="en-IN" sz="1800" dirty="0"/>
          </a:p>
        </p:txBody>
      </p:sp>
      <p:sp>
        <p:nvSpPr>
          <p:cNvPr id="5" name="Text Placeholder 4">
            <a:extLst>
              <a:ext uri="{FF2B5EF4-FFF2-40B4-BE49-F238E27FC236}">
                <a16:creationId xmlns:a16="http://schemas.microsoft.com/office/drawing/2014/main" xmlns=""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xmlns="" id="{F5C77B51-5E77-C0CF-A1AC-D310D2F1CF19}"/>
              </a:ext>
            </a:extLst>
          </p:cNvPr>
          <p:cNvSpPr>
            <a:spLocks noGrp="1"/>
          </p:cNvSpPr>
          <p:nvPr>
            <p:ph sz="quarter" idx="4"/>
          </p:nvPr>
        </p:nvSpPr>
        <p:spPr/>
        <p:txBody>
          <a:bodyPr/>
          <a:lstStyle/>
          <a:p>
            <a:endParaRPr lang="en-IN" dirty="0"/>
          </a:p>
          <a:p>
            <a:r>
              <a:rPr lang="en-IN" sz="1800" dirty="0" smtClean="0"/>
              <a:t>Well versed with the internet marketing scenario</a:t>
            </a:r>
          </a:p>
          <a:p>
            <a:r>
              <a:rPr lang="en-IN" sz="1800" dirty="0" smtClean="0"/>
              <a:t>Learned about digital marketing strategies and analysis of the same</a:t>
            </a:r>
          </a:p>
          <a:p>
            <a:endParaRPr lang="en-IN" sz="1800" dirty="0"/>
          </a:p>
        </p:txBody>
      </p:sp>
      <p:sp>
        <p:nvSpPr>
          <p:cNvPr id="7" name="Slide Number Placeholder 6">
            <a:extLst>
              <a:ext uri="{FF2B5EF4-FFF2-40B4-BE49-F238E27FC236}">
                <a16:creationId xmlns:a16="http://schemas.microsoft.com/office/drawing/2014/main" xmlns="" id="{24929AB7-CA6F-0C11-C641-1E492E7E533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Picture 8">
            <a:extLst>
              <a:ext uri="{FF2B5EF4-FFF2-40B4-BE49-F238E27FC236}">
                <a16:creationId xmlns:a16="http://schemas.microsoft.com/office/drawing/2014/main" xmlns=""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438400" cy="1147753"/>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7B543-DD16-00A8-C1EC-FE337C972327}"/>
              </a:ext>
            </a:extLst>
          </p:cNvPr>
          <p:cNvSpPr>
            <a:spLocks noGrp="1"/>
          </p:cNvSpPr>
          <p:nvPr>
            <p:ph type="title"/>
          </p:nvPr>
        </p:nvSpPr>
        <p:spPr>
          <a:xfrm>
            <a:off x="838200" y="107218"/>
            <a:ext cx="10515600" cy="1325563"/>
          </a:xfrm>
        </p:spPr>
        <p:txBody>
          <a:bodyPr/>
          <a:lstStyle/>
          <a:p>
            <a:pPr algn="ctr"/>
            <a:r>
              <a:rPr lang="en-IN" b="1" dirty="0"/>
              <a:t>Screenshot of Approval</a:t>
            </a:r>
          </a:p>
        </p:txBody>
      </p:sp>
      <p:sp>
        <p:nvSpPr>
          <p:cNvPr id="5" name="Slide Number Placeholder 4">
            <a:extLst>
              <a:ext uri="{FF2B5EF4-FFF2-40B4-BE49-F238E27FC236}">
                <a16:creationId xmlns:a16="http://schemas.microsoft.com/office/drawing/2014/main" xmlns=""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332892" cy="109809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464" t="32989" b="19125"/>
          <a:stretch/>
        </p:blipFill>
        <p:spPr>
          <a:xfrm>
            <a:off x="1852245" y="3686907"/>
            <a:ext cx="8100646" cy="270803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9814" t="26298" r="2447" b="32968"/>
          <a:stretch/>
        </p:blipFill>
        <p:spPr>
          <a:xfrm>
            <a:off x="1992922" y="1266093"/>
            <a:ext cx="7819293" cy="2303583"/>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p:txBody>
          <a:bodyPr/>
          <a:lstStyle/>
          <a:p>
            <a:pPr algn="ctr"/>
            <a:r>
              <a:rPr lang="en-IN" b="1" dirty="0"/>
              <a:t>Pictorial Journey (1/2)</a:t>
            </a:r>
          </a:p>
        </p:txBody>
      </p:sp>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a:p>
        </p:txBody>
      </p:sp>
      <p:sp>
        <p:nvSpPr>
          <p:cNvPr id="7" name="Content Placeholder 6"/>
          <p:cNvSpPr>
            <a:spLocks noGrp="1"/>
          </p:cNvSpPr>
          <p:nvPr>
            <p:ph idx="1"/>
          </p:nvPr>
        </p:nvSpPr>
        <p:spPr>
          <a:xfrm>
            <a:off x="1252365" y="1802179"/>
            <a:ext cx="10515600" cy="4351338"/>
          </a:xfrm>
        </p:spPr>
        <p:txBody>
          <a:bodyPr>
            <a:normAutofit/>
          </a:bodyPr>
          <a:lstStyle/>
          <a:p>
            <a:r>
              <a:rPr lang="en-IN" sz="1800" dirty="0" smtClean="0"/>
              <a:t>First day at work :</a:t>
            </a:r>
            <a:br>
              <a:rPr lang="en-IN" sz="1800" dirty="0" smtClean="0"/>
            </a:br>
            <a:r>
              <a:rPr lang="en-IN" sz="1800" dirty="0" smtClean="0"/>
              <a:t/>
            </a:r>
            <a:br>
              <a:rPr lang="en-IN" sz="1800" dirty="0" smtClean="0"/>
            </a:br>
            <a:r>
              <a:rPr lang="en-IN" sz="1800" dirty="0" smtClean="0"/>
              <a:t>Location- Saket, New Delhi</a:t>
            </a:r>
            <a:br>
              <a:rPr lang="en-IN" sz="1800" dirty="0" smtClean="0"/>
            </a:br>
            <a:r>
              <a:rPr lang="en-IN" sz="1800" dirty="0" smtClean="0"/>
              <a:t/>
            </a:r>
            <a:br>
              <a:rPr lang="en-IN" sz="1800" dirty="0" smtClean="0"/>
            </a:br>
            <a:r>
              <a:rPr lang="en-IN" sz="1800" dirty="0" smtClean="0"/>
              <a:t>Date- 12/05/2022</a:t>
            </a:r>
          </a:p>
          <a:p>
            <a:pPr marL="0" indent="0">
              <a:buNone/>
            </a:pPr>
            <a:endParaRPr lang="en-IN"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165" y="2063262"/>
            <a:ext cx="4157286" cy="3118338"/>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p:txBody>
          <a:bodyPr/>
          <a:lstStyle/>
          <a:p>
            <a:pPr algn="ctr"/>
            <a:r>
              <a:rPr lang="en-IN" b="1" dirty="0"/>
              <a:t>Pictorial Journey (2/2)</a:t>
            </a:r>
          </a:p>
        </p:txBody>
      </p:sp>
      <p:sp>
        <p:nvSpPr>
          <p:cNvPr id="3" name="Content Placeholder 2">
            <a:extLst>
              <a:ext uri="{FF2B5EF4-FFF2-40B4-BE49-F238E27FC236}">
                <a16:creationId xmlns:a16="http://schemas.microsoft.com/office/drawing/2014/main" xmlns="" id="{6477814C-6B56-911D-71A3-5D4712507305}"/>
              </a:ext>
            </a:extLst>
          </p:cNvPr>
          <p:cNvSpPr>
            <a:spLocks noGrp="1"/>
          </p:cNvSpPr>
          <p:nvPr>
            <p:ph idx="1"/>
          </p:nvPr>
        </p:nvSpPr>
        <p:spPr>
          <a:xfrm>
            <a:off x="1541585" y="1802179"/>
            <a:ext cx="10515600" cy="4351338"/>
          </a:xfrm>
        </p:spPr>
        <p:txBody>
          <a:bodyPr>
            <a:normAutofit/>
          </a:bodyPr>
          <a:lstStyle/>
          <a:p>
            <a:r>
              <a:rPr lang="en-IN" sz="1800" dirty="0" smtClean="0"/>
              <a:t>First office meet-up:</a:t>
            </a:r>
            <a:br>
              <a:rPr lang="en-IN" sz="1800" dirty="0" smtClean="0"/>
            </a:br>
            <a:r>
              <a:rPr lang="en-IN" sz="1800" dirty="0" smtClean="0"/>
              <a:t/>
            </a:r>
            <a:br>
              <a:rPr lang="en-IN" sz="1800" dirty="0" smtClean="0"/>
            </a:br>
            <a:r>
              <a:rPr lang="en-IN" sz="1800" dirty="0" smtClean="0"/>
              <a:t>Location- Hauz Khas, New Delhi</a:t>
            </a:r>
            <a:br>
              <a:rPr lang="en-IN" sz="1800" dirty="0" smtClean="0"/>
            </a:br>
            <a:r>
              <a:rPr lang="en-IN" sz="1800" dirty="0" smtClean="0"/>
              <a:t/>
            </a:r>
            <a:br>
              <a:rPr lang="en-IN" sz="1800" dirty="0" smtClean="0"/>
            </a:br>
            <a:r>
              <a:rPr lang="en-IN" sz="1800" dirty="0" smtClean="0"/>
              <a:t>Date- 25/03/2022</a:t>
            </a:r>
            <a:endParaRPr lang="en-IN" sz="1800" dirty="0"/>
          </a:p>
        </p:txBody>
      </p:sp>
      <p:sp>
        <p:nvSpPr>
          <p:cNvPr id="4" name="Slide Number Placeholder 3">
            <a:extLst>
              <a:ext uri="{FF2B5EF4-FFF2-40B4-BE49-F238E27FC236}">
                <a16:creationId xmlns:a16="http://schemas.microsoft.com/office/drawing/2014/main" xmlns="" id="{F7512292-B42A-7AC1-7086-3818B43D08E8}"/>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2187" y="1629507"/>
            <a:ext cx="3103686" cy="4138247"/>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p:txBody>
          <a:bodyPr/>
          <a:lstStyle/>
          <a:p>
            <a:pPr algn="ctr"/>
            <a:r>
              <a:rPr lang="en-IN" b="1" dirty="0"/>
              <a:t>Introduction (1/2)</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p:txBody>
          <a:bodyPr>
            <a:normAutofit/>
          </a:bodyPr>
          <a:lstStyle/>
          <a:p>
            <a:r>
              <a:rPr lang="en-IN" sz="1800" dirty="0"/>
              <a:t>A lead is any person who indicates interest in a company's product or service in some way. Leads typically hear from an organization </a:t>
            </a:r>
            <a:r>
              <a:rPr lang="en-IN" sz="1800" i="1" dirty="0"/>
              <a:t>after</a:t>
            </a:r>
            <a:r>
              <a:rPr lang="en-IN" sz="1800" dirty="0"/>
              <a:t> opening communication (by submitting personal information for an offer, trial, or subscription),  instead of getting a random cold call from someone who purchased their contact information</a:t>
            </a:r>
            <a:r>
              <a:rPr lang="en-IN" sz="1800" dirty="0" smtClean="0"/>
              <a:t>.</a:t>
            </a:r>
          </a:p>
          <a:p>
            <a:r>
              <a:rPr lang="en-IN" sz="1800" dirty="0"/>
              <a:t>From  a business perspective, the information our company collects about someone from the survey responses helps the marketing team to personalize the method and message for opening communication to address the existing problems of the leads— and </a:t>
            </a:r>
            <a:r>
              <a:rPr lang="en-IN" sz="1800" i="1" dirty="0"/>
              <a:t>not</a:t>
            </a:r>
            <a:r>
              <a:rPr lang="en-IN" sz="1800" dirty="0"/>
              <a:t> waste time calling the leads who aren't at all interested in our product and services offered by us.</a:t>
            </a:r>
            <a:r>
              <a:rPr lang="en-IN" sz="1800" b="1" dirty="0"/>
              <a:t> </a:t>
            </a:r>
            <a:endParaRPr lang="en-IN" sz="1800" dirty="0" smtClean="0"/>
          </a:p>
          <a:p>
            <a:r>
              <a:rPr lang="en-IN" sz="1800" dirty="0"/>
              <a:t>The case company has not been having much online activities, which became a great opportunity for the author to explore digital marketing field and make relevant research</a:t>
            </a:r>
            <a:r>
              <a:rPr lang="en-IN" sz="1800" dirty="0" smtClean="0"/>
              <a:t>.</a:t>
            </a:r>
          </a:p>
          <a:p>
            <a:r>
              <a:rPr lang="en-IN" sz="1800" dirty="0"/>
              <a:t>The author will therefore make an attempt to identify in the existing literature relevant best practices, core measures and possible recommendations for digital marketing strategy of immediate relevance to the company.</a:t>
            </a:r>
            <a:endParaRPr lang="en-IN" sz="1800" dirty="0" smtClean="0"/>
          </a:p>
          <a:p>
            <a:endParaRPr lang="en-IN" sz="1800" dirty="0"/>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426677" cy="1142235"/>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51033-92AE-7D44-CA2A-465B196100C4}"/>
              </a:ext>
            </a:extLst>
          </p:cNvPr>
          <p:cNvSpPr>
            <a:spLocks noGrp="1"/>
          </p:cNvSpPr>
          <p:nvPr>
            <p:ph type="title"/>
          </p:nvPr>
        </p:nvSpPr>
        <p:spPr>
          <a:xfrm>
            <a:off x="873369" y="353402"/>
            <a:ext cx="10515600" cy="1325563"/>
          </a:xfrm>
        </p:spPr>
        <p:txBody>
          <a:bodyPr/>
          <a:lstStyle/>
          <a:p>
            <a:pPr algn="ctr"/>
            <a:r>
              <a:rPr lang="en-IN" b="1" dirty="0"/>
              <a:t>Introduction (2/2)</a:t>
            </a:r>
          </a:p>
        </p:txBody>
      </p:sp>
      <p:sp>
        <p:nvSpPr>
          <p:cNvPr id="3" name="Content Placeholder 2">
            <a:extLst>
              <a:ext uri="{FF2B5EF4-FFF2-40B4-BE49-F238E27FC236}">
                <a16:creationId xmlns:a16="http://schemas.microsoft.com/office/drawing/2014/main" xmlns="" id="{382ADE59-DDEA-2629-5CE5-2986EE84561F}"/>
              </a:ext>
            </a:extLst>
          </p:cNvPr>
          <p:cNvSpPr>
            <a:spLocks noGrp="1"/>
          </p:cNvSpPr>
          <p:nvPr>
            <p:ph idx="1"/>
          </p:nvPr>
        </p:nvSpPr>
        <p:spPr>
          <a:xfrm>
            <a:off x="838200" y="2224209"/>
            <a:ext cx="10515600" cy="4351338"/>
          </a:xfrm>
        </p:spPr>
        <p:txBody>
          <a:bodyPr>
            <a:normAutofit/>
          </a:bodyPr>
          <a:lstStyle/>
          <a:p>
            <a:pPr marL="0" indent="0">
              <a:buNone/>
            </a:pPr>
            <a:r>
              <a:rPr lang="en-IN" sz="1800" dirty="0"/>
              <a:t>To begin with the research process, </a:t>
            </a:r>
            <a:r>
              <a:rPr lang="en-IN" sz="1800" dirty="0" smtClean="0"/>
              <a:t>the following research questions  in </a:t>
            </a:r>
            <a:r>
              <a:rPr lang="en-IN" sz="1800" dirty="0"/>
              <a:t>order to help achieve research </a:t>
            </a:r>
            <a:r>
              <a:rPr lang="en-IN" sz="1800" dirty="0" smtClean="0"/>
              <a:t>objectives-</a:t>
            </a:r>
          </a:p>
          <a:p>
            <a:r>
              <a:rPr lang="en-IN" sz="1800" dirty="0" smtClean="0"/>
              <a:t>RQ1 </a:t>
            </a:r>
            <a:r>
              <a:rPr lang="en-IN" sz="1800" dirty="0"/>
              <a:t>(research question): How does the running of social media campaigns affect lead generation?</a:t>
            </a:r>
          </a:p>
          <a:p>
            <a:r>
              <a:rPr lang="en-IN" sz="1800" dirty="0" smtClean="0"/>
              <a:t>RQ2 </a:t>
            </a:r>
            <a:r>
              <a:rPr lang="en-IN" sz="1800" dirty="0"/>
              <a:t>(research question): Which digital channel (email marketing, social media marketing,) is the most effective online tactic for lead generation for the case company?</a:t>
            </a:r>
          </a:p>
          <a:p>
            <a:pPr marL="0" indent="0">
              <a:buNone/>
            </a:pPr>
            <a:endParaRPr lang="en-IN" sz="1800" dirty="0"/>
          </a:p>
        </p:txBody>
      </p:sp>
      <p:sp>
        <p:nvSpPr>
          <p:cNvPr id="4" name="Slide Number Placeholder 3">
            <a:extLst>
              <a:ext uri="{FF2B5EF4-FFF2-40B4-BE49-F238E27FC236}">
                <a16:creationId xmlns:a16="http://schemas.microsoft.com/office/drawing/2014/main" xmlns=""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xmlns=""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340350" cy="1101601"/>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a:t>
            </a:r>
            <a:r>
              <a:rPr lang="en-IN" b="1" dirty="0" smtClean="0"/>
              <a:t>the Study</a:t>
            </a:r>
            <a:endParaRPr lang="en-IN" b="1" dirty="0"/>
          </a:p>
        </p:txBody>
      </p:sp>
      <p:sp>
        <p:nvSpPr>
          <p:cNvPr id="3" name="Content Placeholder 2">
            <a:extLst>
              <a:ext uri="{FF2B5EF4-FFF2-40B4-BE49-F238E27FC236}">
                <a16:creationId xmlns:a16="http://schemas.microsoft.com/office/drawing/2014/main" xmlns="" id="{8C6D7DE2-7518-3B77-F975-509EE81FC92A}"/>
              </a:ext>
            </a:extLst>
          </p:cNvPr>
          <p:cNvSpPr>
            <a:spLocks noGrp="1"/>
          </p:cNvSpPr>
          <p:nvPr>
            <p:ph idx="1"/>
          </p:nvPr>
        </p:nvSpPr>
        <p:spPr/>
        <p:txBody>
          <a:bodyPr>
            <a:normAutofit/>
          </a:bodyPr>
          <a:lstStyle/>
          <a:p>
            <a:pPr marL="0" indent="0">
              <a:buNone/>
            </a:pPr>
            <a:r>
              <a:rPr lang="en-IN" sz="1800" dirty="0"/>
              <a:t>The objective of the study was to explore particular digital marketing channels’ real effect on lead generation more thoroughly in order to develop a hypothesis that can be tested in the research. </a:t>
            </a:r>
            <a:r>
              <a:rPr lang="en-IN" sz="1800" dirty="0" smtClean="0"/>
              <a:t/>
            </a:r>
            <a:br>
              <a:rPr lang="en-IN" sz="1800" dirty="0" smtClean="0"/>
            </a:br>
            <a:endParaRPr lang="en-IN" sz="1800" dirty="0" smtClean="0"/>
          </a:p>
          <a:p>
            <a:pPr marL="0" indent="0">
              <a:buNone/>
            </a:pPr>
            <a:r>
              <a:rPr lang="en-IN" sz="1800" dirty="0" smtClean="0"/>
              <a:t>The </a:t>
            </a:r>
            <a:r>
              <a:rPr lang="en-IN" sz="1800" dirty="0"/>
              <a:t>project is carried out to fulfil the following objectives-</a:t>
            </a:r>
          </a:p>
          <a:p>
            <a:pPr marL="0" indent="0">
              <a:buNone/>
            </a:pPr>
            <a:r>
              <a:rPr lang="en-IN" sz="1800" u="sng" dirty="0" smtClean="0"/>
              <a:t>General </a:t>
            </a:r>
            <a:r>
              <a:rPr lang="en-IN" sz="1800" u="sng" dirty="0"/>
              <a:t>Objectives-</a:t>
            </a:r>
            <a:endParaRPr lang="en-IN" sz="1800" b="1" u="sng" dirty="0"/>
          </a:p>
          <a:p>
            <a:pPr marL="342900" indent="-342900" fontAlgn="base">
              <a:buAutoNum type="arabicPeriod"/>
            </a:pPr>
            <a:r>
              <a:rPr lang="en-IN" sz="1800" dirty="0" smtClean="0"/>
              <a:t>To </a:t>
            </a:r>
            <a:r>
              <a:rPr lang="en-IN" sz="1800" dirty="0"/>
              <a:t>review the processes of digital marketing &amp; understand it’s importance</a:t>
            </a:r>
            <a:r>
              <a:rPr lang="en-IN" sz="1800" dirty="0" smtClean="0"/>
              <a:t>.</a:t>
            </a:r>
          </a:p>
          <a:p>
            <a:pPr marL="0" indent="0">
              <a:buNone/>
            </a:pPr>
            <a:r>
              <a:rPr lang="en-IN" sz="1800" u="sng" dirty="0" smtClean="0"/>
              <a:t>Specific </a:t>
            </a:r>
            <a:r>
              <a:rPr lang="en-IN" sz="1800" u="sng" dirty="0"/>
              <a:t>Objectives-</a:t>
            </a:r>
            <a:endParaRPr lang="en-IN" sz="1800" b="1" u="sng" dirty="0"/>
          </a:p>
          <a:p>
            <a:pPr marL="342900" indent="-342900">
              <a:buFont typeface="+mj-lt"/>
              <a:buAutoNum type="arabicPeriod"/>
            </a:pPr>
            <a:r>
              <a:rPr lang="en-IN" sz="1800" dirty="0" smtClean="0"/>
              <a:t>To </a:t>
            </a:r>
            <a:r>
              <a:rPr lang="en-IN" sz="1800" dirty="0"/>
              <a:t>review the lead generation process of Elucidata.</a:t>
            </a:r>
          </a:p>
          <a:p>
            <a:pPr marL="342900" indent="-342900">
              <a:buFont typeface="+mj-lt"/>
              <a:buAutoNum type="arabicPeriod"/>
            </a:pPr>
            <a:r>
              <a:rPr lang="en-IN" sz="1800" dirty="0" smtClean="0"/>
              <a:t>To </a:t>
            </a:r>
            <a:r>
              <a:rPr lang="en-IN" sz="1800" dirty="0"/>
              <a:t>assess the effectiveness of various digital </a:t>
            </a:r>
            <a:r>
              <a:rPr lang="en-IN" sz="1800" dirty="0" smtClean="0"/>
              <a:t>marketing </a:t>
            </a:r>
            <a:r>
              <a:rPr lang="en-IN" sz="1800" dirty="0"/>
              <a:t>strategies in the case company.</a:t>
            </a:r>
          </a:p>
          <a:p>
            <a:pPr marL="0" indent="0">
              <a:buNone/>
            </a:pPr>
            <a:endParaRPr lang="en-IN" sz="1100" dirty="0"/>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414954" cy="1136717"/>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a:t>Methodology (1/2)</a:t>
            </a:r>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a:xfrm>
            <a:off x="838200" y="1931133"/>
            <a:ext cx="10515600" cy="3707667"/>
          </a:xfrm>
        </p:spPr>
        <p:txBody>
          <a:bodyPr>
            <a:normAutofit/>
          </a:bodyPr>
          <a:lstStyle/>
          <a:p>
            <a:endParaRPr lang="en-IN" sz="1800" dirty="0" smtClean="0"/>
          </a:p>
          <a:p>
            <a:r>
              <a:rPr lang="en-IN" sz="1800" dirty="0" smtClean="0"/>
              <a:t>Research </a:t>
            </a:r>
            <a:r>
              <a:rPr lang="en-IN" sz="1800" dirty="0"/>
              <a:t>Design: Descriptive Exploratory </a:t>
            </a:r>
            <a:r>
              <a:rPr lang="en-IN" sz="1800" dirty="0" smtClean="0"/>
              <a:t>Study</a:t>
            </a:r>
          </a:p>
          <a:p>
            <a:r>
              <a:rPr lang="en-IN" sz="1800" dirty="0" smtClean="0"/>
              <a:t>Data </a:t>
            </a:r>
            <a:r>
              <a:rPr lang="en-IN" sz="1800" dirty="0"/>
              <a:t>Type: Secondary Data</a:t>
            </a:r>
          </a:p>
          <a:p>
            <a:r>
              <a:rPr lang="en-IN" sz="1800" dirty="0" smtClean="0"/>
              <a:t>Data </a:t>
            </a:r>
            <a:r>
              <a:rPr lang="en-IN" sz="1800" dirty="0"/>
              <a:t>Collection Method: Tracking social media, </a:t>
            </a:r>
            <a:r>
              <a:rPr lang="en-IN" sz="1800" dirty="0" smtClean="0"/>
              <a:t>Observation</a:t>
            </a:r>
            <a:r>
              <a:rPr lang="en-IN" sz="1800" dirty="0"/>
              <a:t>, Analysis using CRM </a:t>
            </a:r>
          </a:p>
          <a:p>
            <a:r>
              <a:rPr lang="en-IN" sz="1800" dirty="0" smtClean="0"/>
              <a:t>Data </a:t>
            </a:r>
            <a:r>
              <a:rPr lang="en-IN" sz="1800" dirty="0"/>
              <a:t>Sources: Internet, Published articles, Data from Organization</a:t>
            </a:r>
          </a:p>
          <a:p>
            <a:r>
              <a:rPr lang="en-IN" sz="1800" dirty="0" smtClean="0"/>
              <a:t>Search </a:t>
            </a:r>
            <a:r>
              <a:rPr lang="en-IN" sz="1800" dirty="0"/>
              <a:t>Terms: Buyer, leads in marketing, digital marketing channels</a:t>
            </a:r>
          </a:p>
          <a:p>
            <a:pPr marL="0" indent="0">
              <a:buNone/>
            </a:pPr>
            <a:endParaRPr lang="en-IN" sz="1800" dirty="0"/>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332892" cy="1098090"/>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p:txBody>
          <a:bodyPr/>
          <a:lstStyle/>
          <a:p>
            <a:pPr algn="ctr"/>
            <a:r>
              <a:rPr lang="en-IN" b="1" dirty="0"/>
              <a:t>Methodology (2/2)</a:t>
            </a:r>
            <a:endParaRPr lang="en-IN" dirty="0"/>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a:xfrm>
            <a:off x="849923" y="1942856"/>
            <a:ext cx="10515600" cy="4351338"/>
          </a:xfrm>
        </p:spPr>
        <p:txBody>
          <a:bodyPr>
            <a:normAutofit/>
          </a:bodyPr>
          <a:lstStyle/>
          <a:p>
            <a:r>
              <a:rPr lang="en-IN" sz="1800" dirty="0" smtClean="0"/>
              <a:t>Data collection- </a:t>
            </a:r>
            <a:r>
              <a:rPr lang="en-IN" sz="1800" dirty="0"/>
              <a:t> Outreach CRM </a:t>
            </a:r>
            <a:r>
              <a:rPr lang="en-IN" sz="1800" dirty="0" smtClean="0"/>
              <a:t>system was been </a:t>
            </a:r>
            <a:r>
              <a:rPr lang="en-IN" sz="1800" dirty="0"/>
              <a:t>utilized for data collection through structured observation in the research</a:t>
            </a:r>
            <a:r>
              <a:rPr lang="en-IN" sz="1800" dirty="0" smtClean="0"/>
              <a:t>.</a:t>
            </a:r>
          </a:p>
          <a:p>
            <a:r>
              <a:rPr lang="en-IN" sz="1800" dirty="0"/>
              <a:t>There was a specific process discussed and established by the case company for email marketing strategy. This is a short description of the procedure the researcher (the author) was following in order to collect data and make conclusions of the email marketing effectiveness on lead generation of the case company: </a:t>
            </a:r>
            <a:r>
              <a:rPr lang="en-IN" sz="1800" dirty="0" smtClean="0"/>
              <a:t/>
            </a:r>
            <a:br>
              <a:rPr lang="en-IN" sz="1800" dirty="0" smtClean="0"/>
            </a:br>
            <a:r>
              <a:rPr lang="en-IN" sz="1800" dirty="0" smtClean="0"/>
              <a:t/>
            </a:r>
            <a:br>
              <a:rPr lang="en-IN" sz="1800" dirty="0" smtClean="0"/>
            </a:br>
            <a:r>
              <a:rPr lang="en-IN" sz="1800" dirty="0" smtClean="0"/>
              <a:t>Creation </a:t>
            </a:r>
            <a:r>
              <a:rPr lang="en-IN" sz="1800" dirty="0"/>
              <a:t>of a personal email template in Outreach CRM for the reach </a:t>
            </a:r>
            <a:r>
              <a:rPr lang="en-IN" sz="1800" dirty="0" smtClean="0"/>
              <a:t>phase &gt; Internet </a:t>
            </a:r>
            <a:r>
              <a:rPr lang="en-IN" sz="1800" dirty="0"/>
              <a:t>research on the potential clients (</a:t>
            </a:r>
            <a:r>
              <a:rPr lang="en-IN" sz="1800" dirty="0" smtClean="0"/>
              <a:t>targets) &gt; Recording </a:t>
            </a:r>
            <a:r>
              <a:rPr lang="en-IN" sz="1800" dirty="0"/>
              <a:t>a target in Outreach </a:t>
            </a:r>
            <a:r>
              <a:rPr lang="en-IN" sz="1800" dirty="0" smtClean="0"/>
              <a:t>CRM &gt; Tailoring </a:t>
            </a:r>
            <a:r>
              <a:rPr lang="en-IN" sz="1800" dirty="0"/>
              <a:t>the email for the particular person (target) to be </a:t>
            </a:r>
            <a:r>
              <a:rPr lang="en-IN" sz="1800" dirty="0" smtClean="0"/>
              <a:t>sent &gt; Sending </a:t>
            </a:r>
            <a:r>
              <a:rPr lang="en-IN" sz="1800" dirty="0"/>
              <a:t>the </a:t>
            </a:r>
            <a:r>
              <a:rPr lang="en-IN" sz="1800" dirty="0" smtClean="0"/>
              <a:t>email &gt; Waiting </a:t>
            </a:r>
            <a:r>
              <a:rPr lang="en-IN" sz="1800" dirty="0"/>
              <a:t>for the person (target) to </a:t>
            </a:r>
            <a:r>
              <a:rPr lang="en-IN" sz="1800" dirty="0" smtClean="0"/>
              <a:t>respond &gt; Respondent </a:t>
            </a:r>
            <a:r>
              <a:rPr lang="en-IN" sz="1800" dirty="0"/>
              <a:t>who showed the particular interest in learning more about the product was converted from target to company’s </a:t>
            </a:r>
            <a:r>
              <a:rPr lang="en-IN" sz="1800" dirty="0" smtClean="0"/>
              <a:t>lead &gt; Follow </a:t>
            </a:r>
            <a:r>
              <a:rPr lang="en-IN" sz="1800" dirty="0"/>
              <a:t>up emailing to assist the lead towards a buying </a:t>
            </a:r>
            <a:r>
              <a:rPr lang="en-IN" sz="1800" dirty="0" smtClean="0"/>
              <a:t>decision &gt; Tracking results</a:t>
            </a:r>
            <a:endParaRPr lang="en-IN" sz="1800" dirty="0"/>
          </a:p>
          <a:p>
            <a:pPr marL="0" indent="0">
              <a:buNone/>
            </a:pPr>
            <a:r>
              <a:rPr lang="en-IN" sz="1800" dirty="0"/>
              <a:t/>
            </a:r>
            <a:br>
              <a:rPr lang="en-IN" sz="1800" dirty="0"/>
            </a:br>
            <a:endParaRPr lang="en-IN" sz="1800"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426677" cy="1142235"/>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a:t>Results (1/3)</a:t>
            </a:r>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838200" y="1473932"/>
            <a:ext cx="10515600" cy="4751021"/>
          </a:xfrm>
        </p:spPr>
        <p:txBody>
          <a:bodyPr>
            <a:normAutofit/>
          </a:bodyPr>
          <a:lstStyle/>
          <a:p>
            <a:pPr marL="0" indent="0">
              <a:buNone/>
            </a:pPr>
            <a:r>
              <a:rPr lang="en-IN" sz="1800" u="sng" dirty="0"/>
              <a:t>Q1'22 MQL Lead Report Analysis</a:t>
            </a:r>
            <a:endParaRPr lang="en-IN" sz="1800" b="1" u="sng" dirty="0"/>
          </a:p>
          <a:p>
            <a:pPr marL="0" indent="0">
              <a:buNone/>
            </a:pPr>
            <a:r>
              <a:rPr lang="en-IN" sz="1800" dirty="0"/>
              <a:t>In the first quarter of 2022, we have generated a total of</a:t>
            </a:r>
            <a:r>
              <a:rPr lang="en-IN" sz="1800" b="1" dirty="0"/>
              <a:t> 213 qualified leads </a:t>
            </a:r>
            <a:r>
              <a:rPr lang="en-IN" sz="1800" dirty="0"/>
              <a:t>from our four sources out of a total of </a:t>
            </a:r>
            <a:r>
              <a:rPr lang="en-IN" sz="1800" b="1" dirty="0"/>
              <a:t>335 raw unqualified leads</a:t>
            </a:r>
            <a:r>
              <a:rPr lang="en-IN" sz="1800" dirty="0"/>
              <a:t>. The keys pointers from this quarter were</a:t>
            </a:r>
            <a:r>
              <a:rPr lang="en-IN" sz="1800" dirty="0" smtClean="0"/>
              <a:t>:</a:t>
            </a:r>
            <a:endParaRPr lang="en-IN" sz="1800" dirty="0"/>
          </a:p>
          <a:p>
            <a:pPr fontAlgn="base"/>
            <a:r>
              <a:rPr lang="en-IN" sz="1800" dirty="0"/>
              <a:t>The best conversion ratios are from the LinkedIn Advertisements followed by Outbound Email Campaigns (although, we need to remember that the outbound email campaigns reach is to ~4K members who have subscribed to our newsletters). The graph below shows the numbers and conversion ratios between qualified &amp; unqualified leads</a:t>
            </a:r>
            <a:r>
              <a:rPr lang="en-IN" sz="1800" dirty="0" smtClean="0"/>
              <a:t>.</a:t>
            </a:r>
          </a:p>
          <a:p>
            <a:pPr fontAlgn="base"/>
            <a:r>
              <a:rPr lang="en-IN" sz="1800" dirty="0"/>
              <a:t>Based on the research results, email marketing should be considered as the most effective digital channel for lead generation.</a:t>
            </a:r>
          </a:p>
          <a:p>
            <a:pPr marL="0" indent="0">
              <a:buNone/>
            </a:pPr>
            <a:r>
              <a:rPr lang="en-IN" sz="1800" dirty="0" smtClean="0"/>
              <a:t>RQ2 </a:t>
            </a:r>
            <a:r>
              <a:rPr lang="en-IN" sz="1800" dirty="0"/>
              <a:t>(research question): Which digital channel (email marketing, </a:t>
            </a:r>
            <a:endParaRPr lang="en-IN" sz="1800" dirty="0" smtClean="0"/>
          </a:p>
          <a:p>
            <a:pPr marL="0" indent="0">
              <a:buNone/>
            </a:pPr>
            <a:r>
              <a:rPr lang="en-IN" sz="1800" dirty="0" smtClean="0"/>
              <a:t>social </a:t>
            </a:r>
            <a:r>
              <a:rPr lang="en-IN" sz="1800" dirty="0"/>
              <a:t>media </a:t>
            </a:r>
            <a:r>
              <a:rPr lang="en-IN" sz="1800" dirty="0" smtClean="0"/>
              <a:t>marketing) </a:t>
            </a:r>
            <a:r>
              <a:rPr lang="en-IN" sz="1800" dirty="0"/>
              <a:t>is the most effective online tactic for lead </a:t>
            </a:r>
            <a:endParaRPr lang="en-IN" sz="1800" dirty="0" smtClean="0"/>
          </a:p>
          <a:p>
            <a:pPr marL="0" indent="0">
              <a:buNone/>
            </a:pPr>
            <a:r>
              <a:rPr lang="en-IN" sz="1800" dirty="0" smtClean="0"/>
              <a:t>generation </a:t>
            </a:r>
            <a:r>
              <a:rPr lang="en-IN" sz="1800" dirty="0"/>
              <a:t>for the case company</a:t>
            </a:r>
            <a:r>
              <a:rPr lang="en-IN" sz="1800" dirty="0" smtClean="0"/>
              <a:t>?</a:t>
            </a:r>
          </a:p>
          <a:p>
            <a:pPr marL="0" indent="0">
              <a:buNone/>
            </a:pPr>
            <a:r>
              <a:rPr lang="en-IN" sz="1800" i="1" dirty="0" smtClean="0"/>
              <a:t>Figure 1: </a:t>
            </a:r>
            <a:r>
              <a:rPr lang="en-IN" sz="1800" i="1" dirty="0"/>
              <a:t>Conversion rate from LinkedIn </a:t>
            </a:r>
            <a:r>
              <a:rPr lang="en-IN" sz="1800" i="1" dirty="0" smtClean="0"/>
              <a:t>Ads</a:t>
            </a:r>
          </a:p>
          <a:p>
            <a:pPr marL="0" indent="0">
              <a:buNone/>
            </a:pPr>
            <a:r>
              <a:rPr lang="en-IN" sz="1800" i="1" dirty="0"/>
              <a:t>*Source: Company</a:t>
            </a:r>
            <a:endParaRPr lang="en-IN" sz="1800" dirty="0"/>
          </a:p>
          <a:p>
            <a:pPr marL="0" indent="0">
              <a:buNone/>
            </a:pPr>
            <a:endParaRPr lang="en-IN" sz="1800" dirty="0"/>
          </a:p>
          <a:p>
            <a:endParaRPr lang="en-IN" sz="800" dirty="0"/>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356338" cy="1109126"/>
          </a:xfrm>
          <a:prstGeom prst="rect">
            <a:avLst/>
          </a:prstGeom>
        </p:spPr>
      </p:pic>
      <p:pic>
        <p:nvPicPr>
          <p:cNvPr id="7" name="image5.png"/>
          <p:cNvPicPr/>
          <p:nvPr/>
        </p:nvPicPr>
        <p:blipFill>
          <a:blip r:embed="rId3"/>
          <a:srcRect t="3960" b="3960"/>
          <a:stretch>
            <a:fillRect/>
          </a:stretch>
        </p:blipFill>
        <p:spPr>
          <a:xfrm>
            <a:off x="7310193" y="4182550"/>
            <a:ext cx="3910500" cy="2007234"/>
          </a:xfrm>
          <a:prstGeom prst="rect">
            <a:avLst/>
          </a:prstGeom>
          <a:ln/>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a:t>Results </a:t>
            </a:r>
            <a:r>
              <a:rPr lang="en-IN" b="1" dirty="0" smtClean="0"/>
              <a:t>(2/3</a:t>
            </a:r>
            <a:r>
              <a:rPr lang="en-IN" b="1" dirty="0"/>
              <a:t>)</a:t>
            </a:r>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838200" y="2036640"/>
            <a:ext cx="10515600" cy="4351338"/>
          </a:xfrm>
        </p:spPr>
        <p:txBody>
          <a:bodyPr>
            <a:normAutofit/>
          </a:bodyPr>
          <a:lstStyle/>
          <a:p>
            <a:r>
              <a:rPr lang="en-IN" sz="1800" dirty="0" smtClean="0"/>
              <a:t>RQ2 </a:t>
            </a:r>
            <a:r>
              <a:rPr lang="en-IN" sz="1800" dirty="0"/>
              <a:t>(research question): Which digital channel (email marketing, social media marketing,) is the most effective online tactic for lead generation for the case company?</a:t>
            </a:r>
          </a:p>
          <a:p>
            <a:endParaRPr lang="en-IN" sz="1800" dirty="0" smtClean="0"/>
          </a:p>
          <a:p>
            <a:endParaRPr lang="en-IN" sz="1800" dirty="0"/>
          </a:p>
          <a:p>
            <a:endParaRPr lang="en-IN" sz="1800" dirty="0" smtClean="0"/>
          </a:p>
          <a:p>
            <a:endParaRPr lang="en-IN" sz="1800" dirty="0"/>
          </a:p>
          <a:p>
            <a:endParaRPr lang="en-IN" sz="1800" dirty="0" smtClean="0"/>
          </a:p>
          <a:p>
            <a:endParaRPr lang="en-IN" sz="1800" dirty="0"/>
          </a:p>
          <a:p>
            <a:endParaRPr lang="en-IN" sz="1800" dirty="0" smtClean="0"/>
          </a:p>
          <a:p>
            <a:pPr marL="0" indent="0">
              <a:buNone/>
            </a:pPr>
            <a:r>
              <a:rPr lang="en-IN" sz="1800" dirty="0" smtClean="0"/>
              <a:t>                                     </a:t>
            </a:r>
            <a:r>
              <a:rPr lang="en-IN" sz="1800" i="1" dirty="0" smtClean="0"/>
              <a:t>Figure </a:t>
            </a:r>
            <a:r>
              <a:rPr lang="en-IN" sz="1800" i="1" dirty="0"/>
              <a:t>2</a:t>
            </a:r>
            <a:r>
              <a:rPr lang="en-IN" sz="1800" i="1" dirty="0" smtClean="0"/>
              <a:t>: </a:t>
            </a:r>
            <a:r>
              <a:rPr lang="en-IN" sz="1800" i="1" dirty="0"/>
              <a:t>LinkedIn Insights on the results of clicks in April </a:t>
            </a:r>
            <a:r>
              <a:rPr lang="en-IN" sz="1800" i="1" dirty="0" smtClean="0"/>
              <a:t>2022</a:t>
            </a:r>
          </a:p>
          <a:p>
            <a:pPr marL="0" indent="0">
              <a:buNone/>
            </a:pPr>
            <a:r>
              <a:rPr lang="en-IN" sz="1800" i="1" dirty="0" smtClean="0"/>
              <a:t>                                    *Source: Company</a:t>
            </a:r>
            <a:endParaRPr lang="en-IN" sz="1800" dirty="0"/>
          </a:p>
        </p:txBody>
      </p:sp>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180492" cy="1026356"/>
          </a:xfrm>
          <a:prstGeom prst="rect">
            <a:avLst/>
          </a:prstGeom>
        </p:spPr>
      </p:pic>
      <p:pic>
        <p:nvPicPr>
          <p:cNvPr id="8" name="Picture 2" descr="https://lh4.googleusercontent.com/AChVXvI5-hoHXS94bOv4x-LhFdruT5lPaEp027e34VWL8WNh9B4p6NjIBPzwG0avFupnzyW2pENth0zvpPfV4lHJItGNGvqrPf9X62GU4MkkWbeKmaCG6lvG9HNQLwDQuMx92OmLg46WfNpI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483" y="2702170"/>
            <a:ext cx="59436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1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305</TotalTime>
  <Words>1200</Words>
  <Application>Microsoft Office PowerPoint</Application>
  <PresentationFormat>Custom</PresentationFormat>
  <Paragraphs>136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Study on Digital Marketing and Lead Generation in a Biotechnology firm Elucidata</vt:lpstr>
      <vt:lpstr>Screenshot of Approval</vt:lpstr>
      <vt:lpstr>Introduction (1/2)</vt:lpstr>
      <vt:lpstr>Introduction (2/2)</vt:lpstr>
      <vt:lpstr>Objectives of the Study</vt:lpstr>
      <vt:lpstr>Methodology (1/2)</vt:lpstr>
      <vt:lpstr>Methodology (2/2)</vt:lpstr>
      <vt:lpstr>Results (1/3)</vt:lpstr>
      <vt:lpstr>Results (2/3)</vt:lpstr>
      <vt:lpstr>Results (3/3)</vt:lpstr>
      <vt:lpstr>Discussion (1/3)</vt:lpstr>
      <vt:lpstr>Discussion  (2/3)</vt:lpstr>
      <vt:lpstr>Discussion (2/2)</vt:lpstr>
      <vt:lpstr>Limitations of the Study</vt:lpstr>
      <vt:lpstr>Conclusion</vt:lpstr>
      <vt:lpstr>References</vt:lpstr>
      <vt:lpstr>Thank You</vt:lpstr>
      <vt:lpstr>Suggestions to the Organization where the Study was Conducted </vt:lpstr>
      <vt:lpstr>Dissertation Experiences</vt:lpstr>
      <vt:lpstr>Pictorial Journey (1/2)</vt:lpstr>
      <vt:lpstr>Pictorial Journey (2/2)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user</cp:lastModifiedBy>
  <cp:revision>20</cp:revision>
  <dcterms:created xsi:type="dcterms:W3CDTF">2022-05-20T15:11:38Z</dcterms:created>
  <dcterms:modified xsi:type="dcterms:W3CDTF">2022-06-20T16:10:39Z</dcterms:modified>
</cp:coreProperties>
</file>