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rts/style1.xml" ContentType="application/vnd.ms-office.chartstyle+xml"/>
  <Override PartName="/ppt/charts/colors1.xml" ContentType="application/vnd.ms-office.chartcolorstyle+xml"/>
  <Override PartName="/ppt/charts/style2.xml" ContentType="application/vnd.ms-office.chartstyle+xml"/>
  <Override PartName="/ppt/charts/colors2.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74" r:id="rId3"/>
    <p:sldId id="257" r:id="rId4"/>
    <p:sldId id="258" r:id="rId5"/>
    <p:sldId id="260" r:id="rId6"/>
    <p:sldId id="259" r:id="rId7"/>
    <p:sldId id="261" r:id="rId8"/>
    <p:sldId id="263" r:id="rId9"/>
    <p:sldId id="262" r:id="rId10"/>
    <p:sldId id="264" r:id="rId11"/>
    <p:sldId id="265" r:id="rId12"/>
    <p:sldId id="266" r:id="rId13"/>
    <p:sldId id="275" r:id="rId14"/>
    <p:sldId id="267" r:id="rId15"/>
    <p:sldId id="273" r:id="rId16"/>
    <p:sldId id="268" r:id="rId17"/>
    <p:sldId id="276" r:id="rId18"/>
    <p:sldId id="269" r:id="rId19"/>
    <p:sldId id="270" r:id="rId20"/>
    <p:sldId id="27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EF0755A-0423-6837-05CD-0AAD97DC3CB8}" v="8" dt="2022-06-26T10:34:28.7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0" autoAdjust="0"/>
    <p:restoredTop sz="94660"/>
  </p:normalViewPr>
  <p:slideViewPr>
    <p:cSldViewPr snapToGrid="0">
      <p:cViewPr>
        <p:scale>
          <a:sx n="76" d="100"/>
          <a:sy n="76" d="100"/>
        </p:scale>
        <p:origin x="-49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C:\Users\Win-7\Desktop\nav%20draft\DATA%20ANALYSIS%20NAVNEE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Win-7\Desktop\nav%20draft\DATA%20ANALYSIS%20NAVNEE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Win-7\Desktop\nav%20draft\DATA%20ANALYSIS%20NAVNEET.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Win-7\Desktop\nav%20draft\DATA%20ANALYSIS%20NAVNEE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Win-7\Desktop\nav%20draft\DATA%20ANALYSIS%20NAVNEET.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Win-7\Desktop\nav%20draft\DATA%20ANALYSIS%20NAVNEET.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Win-7\Desktop\nav%20draft\DATA%20ANALYSIS%20NAVNEET.xlsx" TargetMode="External"/></Relationships>
</file>

<file path=ppt/charts/_rels/chart8.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file:///C:\Users\Win-7\Desktop\nav%20draft\DATA%20ANALYSIS%20NAVNEE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cap="none" baseline="0">
                <a:solidFill>
                  <a:schemeClr val="lt1">
                    <a:lumMod val="85000"/>
                  </a:schemeClr>
                </a:solidFill>
                <a:latin typeface="+mn-lt"/>
                <a:ea typeface="+mn-ea"/>
                <a:cs typeface="+mn-cs"/>
              </a:defRPr>
            </a:pPr>
            <a:r>
              <a:rPr lang="en-US"/>
              <a:t>COMPANY WISE TOTAL CLAIMS</a:t>
            </a:r>
          </a:p>
        </c:rich>
      </c:tx>
      <c:layout/>
      <c:overlay val="0"/>
      <c:spPr>
        <a:noFill/>
        <a:ln>
          <a:noFill/>
        </a:ln>
        <a:effectLst/>
      </c:spPr>
    </c:title>
    <c:autoTitleDeleted val="0"/>
    <c:plotArea>
      <c:layout/>
      <c:barChart>
        <c:barDir val="col"/>
        <c:grouping val="clustered"/>
        <c:varyColors val="0"/>
        <c:ser>
          <c:idx val="0"/>
          <c:order val="0"/>
          <c:spPr>
            <a:noFill/>
            <a:ln w="9525" cap="flat" cmpd="sng" algn="ctr">
              <a:solidFill>
                <a:schemeClr val="accent1"/>
              </a:solidFill>
              <a:miter lim="800000"/>
            </a:ln>
            <a:effectLst>
              <a:glow rad="63500">
                <a:schemeClr val="accent1">
                  <a:satMod val="175000"/>
                  <a:alpha val="25000"/>
                </a:schemeClr>
              </a:glo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7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'COMPANY COUNT'!$B$6:$B$18</c:f>
              <c:strCache>
                <c:ptCount val="13"/>
                <c:pt idx="0">
                  <c:v>ADNIC Insurance</c:v>
                </c:pt>
                <c:pt idx="1">
                  <c:v>ADNIC INSURANCE BRONZE &amp; BLUE NETWORK</c:v>
                </c:pt>
                <c:pt idx="2">
                  <c:v>AXA INSURANCE</c:v>
                </c:pt>
                <c:pt idx="3">
                  <c:v>AXA INSURANCE DIAMOND &amp; CRYSTAL Networks</c:v>
                </c:pt>
                <c:pt idx="4">
                  <c:v>Daman Insurance Company  </c:v>
                </c:pt>
                <c:pt idx="5">
                  <c:v>HEALTHNET BASIC NETWORK</c:v>
                </c:pt>
                <c:pt idx="6">
                  <c:v>MEDNET (Silver Classic,City,Green,Silk Road) NETWORKS</c:v>
                </c:pt>
                <c:pt idx="7">
                  <c:v>MEDNET INSURANCE</c:v>
                </c:pt>
                <c:pt idx="8">
                  <c:v>NEURON INSURANCE</c:v>
                </c:pt>
                <c:pt idx="9">
                  <c:v>NEURON INSURANCE - ENAYA</c:v>
                </c:pt>
                <c:pt idx="10">
                  <c:v>NEURON INSURANCE Non Govt - Comprehensive &amp; General plus</c:v>
                </c:pt>
                <c:pt idx="11">
                  <c:v>OMAN INSURANCE COMPANY</c:v>
                </c:pt>
                <c:pt idx="12">
                  <c:v>OMAN INSURANCE(Premium &amp; Comprehensive Plus) Networks</c:v>
                </c:pt>
              </c:strCache>
            </c:strRef>
          </c:cat>
          <c:val>
            <c:numRef>
              <c:f>'COMPANY COUNT'!$C$6:$C$18</c:f>
              <c:numCache>
                <c:formatCode>General</c:formatCode>
                <c:ptCount val="13"/>
                <c:pt idx="0">
                  <c:v>951</c:v>
                </c:pt>
                <c:pt idx="1">
                  <c:v>167</c:v>
                </c:pt>
                <c:pt idx="2">
                  <c:v>4477</c:v>
                </c:pt>
                <c:pt idx="3">
                  <c:v>288</c:v>
                </c:pt>
                <c:pt idx="4">
                  <c:v>1421</c:v>
                </c:pt>
                <c:pt idx="5">
                  <c:v>70</c:v>
                </c:pt>
                <c:pt idx="6">
                  <c:v>576</c:v>
                </c:pt>
                <c:pt idx="7">
                  <c:v>222</c:v>
                </c:pt>
                <c:pt idx="8">
                  <c:v>137</c:v>
                </c:pt>
                <c:pt idx="9">
                  <c:v>549</c:v>
                </c:pt>
                <c:pt idx="10">
                  <c:v>153</c:v>
                </c:pt>
                <c:pt idx="11">
                  <c:v>6533</c:v>
                </c:pt>
                <c:pt idx="12">
                  <c:v>464</c:v>
                </c:pt>
              </c:numCache>
            </c:numRef>
          </c:val>
          <c:extLst xmlns:c16r2="http://schemas.microsoft.com/office/drawing/2015/06/chart">
            <c:ext xmlns:c16="http://schemas.microsoft.com/office/drawing/2014/chart" uri="{C3380CC4-5D6E-409C-BE32-E72D297353CC}">
              <c16:uniqueId val="{00000000-AE8F-462D-BF64-E3547C0015E5}"/>
            </c:ext>
          </c:extLst>
        </c:ser>
        <c:dLbls>
          <c:dLblPos val="inEnd"/>
          <c:showLegendKey val="0"/>
          <c:showVal val="1"/>
          <c:showCatName val="0"/>
          <c:showSerName val="0"/>
          <c:showPercent val="0"/>
          <c:showBubbleSize val="0"/>
        </c:dLbls>
        <c:gapWidth val="315"/>
        <c:overlap val="-40"/>
        <c:axId val="128286720"/>
        <c:axId val="128288256"/>
      </c:barChart>
      <c:catAx>
        <c:axId val="128286720"/>
        <c:scaling>
          <c:orientation val="minMax"/>
        </c:scaling>
        <c:delete val="0"/>
        <c:axPos val="b"/>
        <c:majorGridlines>
          <c:spPr>
            <a:ln w="9525" cap="flat" cmpd="sng" algn="ctr">
              <a:gradFill>
                <a:gsLst>
                  <a:gs pos="100000">
                    <a:schemeClr val="dk1">
                      <a:lumMod val="75000"/>
                      <a:lumOff val="25000"/>
                    </a:schemeClr>
                  </a:gs>
                  <a:gs pos="0">
                    <a:schemeClr val="dk1">
                      <a:lumMod val="65000"/>
                      <a:lumOff val="3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75000"/>
                  </a:schemeClr>
                </a:solidFill>
                <a:latin typeface="+mn-lt"/>
                <a:ea typeface="+mn-ea"/>
                <a:cs typeface="+mn-cs"/>
              </a:defRPr>
            </a:pPr>
            <a:endParaRPr lang="en-US"/>
          </a:p>
        </c:txPr>
        <c:crossAx val="128288256"/>
        <c:crosses val="autoZero"/>
        <c:auto val="1"/>
        <c:lblAlgn val="ctr"/>
        <c:lblOffset val="100"/>
        <c:noMultiLvlLbl val="0"/>
      </c:catAx>
      <c:valAx>
        <c:axId val="128288256"/>
        <c:scaling>
          <c:orientation val="minMax"/>
        </c:scaling>
        <c:delete val="0"/>
        <c:axPos val="l"/>
        <c:majorGridlines>
          <c:spPr>
            <a:ln w="9525" cap="flat" cmpd="sng" algn="ctr">
              <a:gradFill>
                <a:gsLst>
                  <a:gs pos="100000">
                    <a:schemeClr val="dk1">
                      <a:lumMod val="75000"/>
                      <a:lumOff val="25000"/>
                    </a:schemeClr>
                  </a:gs>
                  <a:gs pos="0">
                    <a:schemeClr val="dk1">
                      <a:lumMod val="65000"/>
                      <a:lumOff val="3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75000"/>
                  </a:schemeClr>
                </a:solidFill>
                <a:latin typeface="+mn-lt"/>
                <a:ea typeface="+mn-ea"/>
                <a:cs typeface="+mn-cs"/>
              </a:defRPr>
            </a:pPr>
            <a:endParaRPr lang="en-US"/>
          </a:p>
        </c:txPr>
        <c:crossAx val="128286720"/>
        <c:crosses val="autoZero"/>
        <c:crossBetween val="between"/>
      </c:valAx>
      <c:spPr>
        <a:noFill/>
        <a:ln>
          <a:noFill/>
        </a:ln>
        <a:effectLst/>
      </c:spPr>
    </c:plotArea>
    <c:plotVisOnly val="1"/>
    <c:dispBlanksAs val="gap"/>
    <c:showDLblsOverMax val="0"/>
  </c:chart>
  <c:spPr>
    <a:solidFill>
      <a:schemeClr val="dk1">
        <a:lumMod val="75000"/>
        <a:lumOff val="25000"/>
      </a:schemeClr>
    </a:solidFill>
    <a:ln w="9525" cap="flat" cmpd="sng" algn="ctr">
      <a:solidFill>
        <a:schemeClr val="dk1">
          <a:lumMod val="15000"/>
          <a:lumOff val="85000"/>
        </a:schemeClr>
      </a:solid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Claim</a:t>
            </a:r>
            <a:r>
              <a:rPr lang="en-US" baseline="0"/>
              <a:t> status</a:t>
            </a:r>
            <a:endParaRPr lang="en-US"/>
          </a:p>
        </c:rich>
      </c:tx>
      <c:layout/>
      <c:overlay val="0"/>
      <c:spPr>
        <a:noFill/>
        <a:ln>
          <a:noFill/>
        </a:ln>
        <a:effectLst/>
      </c:sp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1-8649-4A90-994A-4CD6DA7981BB}"/>
              </c:ext>
            </c:extLst>
          </c:dPt>
          <c:dPt>
            <c:idx val="1"/>
            <c:bubble3D val="0"/>
            <c:spPr>
              <a:solidFill>
                <a:schemeClr val="accent2"/>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3-8649-4A90-994A-4CD6DA7981BB}"/>
              </c:ext>
            </c:extLst>
          </c:dPt>
          <c:dLbls>
            <c:spPr>
              <a:pattFill prst="pct75">
                <a:fgClr>
                  <a:sysClr val="windowText" lastClr="000000">
                    <a:lumMod val="75000"/>
                    <a:lumOff val="25000"/>
                  </a:sysClr>
                </a:fgClr>
                <a:bgClr>
                  <a:sysClr val="windowText" lastClr="000000">
                    <a:lumMod val="65000"/>
                    <a:lumOff val="35000"/>
                  </a:sys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xmlns:c16r2="http://schemas.microsoft.com/office/drawing/2015/06/chart">
              <c:ext xmlns:c15="http://schemas.microsoft.com/office/drawing/2012/chart" uri="{CE6537A1-D6FC-4f65-9D91-7224C49458BB}"/>
            </c:extLst>
          </c:dLbls>
          <c:cat>
            <c:strRef>
              <c:f>'CLAIM STATUS'!$A$2:$A$3</c:f>
              <c:strCache>
                <c:ptCount val="2"/>
                <c:pt idx="0">
                  <c:v>FULLY REJECTED</c:v>
                </c:pt>
                <c:pt idx="1">
                  <c:v>PARTIALLY RECEIVED</c:v>
                </c:pt>
              </c:strCache>
            </c:strRef>
          </c:cat>
          <c:val>
            <c:numRef>
              <c:f>'CLAIM STATUS'!$B$2:$B$3</c:f>
              <c:numCache>
                <c:formatCode>General</c:formatCode>
                <c:ptCount val="2"/>
                <c:pt idx="0">
                  <c:v>71</c:v>
                </c:pt>
                <c:pt idx="1">
                  <c:v>2926</c:v>
                </c:pt>
              </c:numCache>
            </c:numRef>
          </c:val>
          <c:extLst xmlns:c16r2="http://schemas.microsoft.com/office/drawing/2015/06/chart">
            <c:ext xmlns:c16="http://schemas.microsoft.com/office/drawing/2014/chart" uri="{C3380CC4-5D6E-409C-BE32-E72D297353CC}">
              <c16:uniqueId val="{00000004-8649-4A90-994A-4CD6DA7981BB}"/>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cap="none" baseline="0">
                <a:solidFill>
                  <a:schemeClr val="lt1">
                    <a:lumMod val="85000"/>
                  </a:schemeClr>
                </a:solidFill>
                <a:latin typeface="+mn-lt"/>
                <a:ea typeface="+mn-ea"/>
                <a:cs typeface="+mn-cs"/>
              </a:defRPr>
            </a:pPr>
            <a:r>
              <a:rPr lang="en-US"/>
              <a:t>Company wise Claim status</a:t>
            </a:r>
          </a:p>
        </c:rich>
      </c:tx>
      <c:layout/>
      <c:overlay val="0"/>
      <c:spPr>
        <a:noFill/>
        <a:ln>
          <a:noFill/>
        </a:ln>
        <a:effectLst/>
      </c:spPr>
    </c:title>
    <c:autoTitleDeleted val="0"/>
    <c:plotArea>
      <c:layout/>
      <c:barChart>
        <c:barDir val="col"/>
        <c:grouping val="clustered"/>
        <c:varyColors val="0"/>
        <c:ser>
          <c:idx val="0"/>
          <c:order val="0"/>
          <c:tx>
            <c:strRef>
              <c:f>'CLAIM STATUS'!$B$4</c:f>
              <c:strCache>
                <c:ptCount val="1"/>
                <c:pt idx="0">
                  <c:v>FULLY</c:v>
                </c:pt>
              </c:strCache>
            </c:strRef>
          </c:tx>
          <c:spPr>
            <a:noFill/>
            <a:ln w="9525" cap="flat" cmpd="sng" algn="ctr">
              <a:solidFill>
                <a:schemeClr val="accent1"/>
              </a:solidFill>
              <a:miter lim="800000"/>
            </a:ln>
            <a:effectLst>
              <a:glow rad="63500">
                <a:schemeClr val="accent1">
                  <a:satMod val="175000"/>
                  <a:alpha val="25000"/>
                </a:schemeClr>
              </a:glo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7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'CLAIM STATUS'!$A$5:$A$11</c:f>
              <c:strCache>
                <c:ptCount val="7"/>
                <c:pt idx="0">
                  <c:v>ADNIC</c:v>
                </c:pt>
                <c:pt idx="1">
                  <c:v>AXA</c:v>
                </c:pt>
                <c:pt idx="2">
                  <c:v>DAMAN</c:v>
                </c:pt>
                <c:pt idx="3">
                  <c:v>HEALTHNET</c:v>
                </c:pt>
                <c:pt idx="4">
                  <c:v>MEDNET</c:v>
                </c:pt>
                <c:pt idx="5">
                  <c:v>NEURON</c:v>
                </c:pt>
                <c:pt idx="6">
                  <c:v>OMAN</c:v>
                </c:pt>
              </c:strCache>
            </c:strRef>
          </c:cat>
          <c:val>
            <c:numRef>
              <c:f>'CLAIM STATUS'!$B$5:$B$11</c:f>
              <c:numCache>
                <c:formatCode>General</c:formatCode>
                <c:ptCount val="7"/>
                <c:pt idx="0">
                  <c:v>16</c:v>
                </c:pt>
                <c:pt idx="1">
                  <c:v>103</c:v>
                </c:pt>
                <c:pt idx="2">
                  <c:v>127</c:v>
                </c:pt>
                <c:pt idx="3">
                  <c:v>25</c:v>
                </c:pt>
                <c:pt idx="4">
                  <c:v>140</c:v>
                </c:pt>
                <c:pt idx="5">
                  <c:v>65</c:v>
                </c:pt>
                <c:pt idx="6">
                  <c:v>2477</c:v>
                </c:pt>
              </c:numCache>
            </c:numRef>
          </c:val>
          <c:extLst xmlns:c16r2="http://schemas.microsoft.com/office/drawing/2015/06/chart">
            <c:ext xmlns:c16="http://schemas.microsoft.com/office/drawing/2014/chart" uri="{C3380CC4-5D6E-409C-BE32-E72D297353CC}">
              <c16:uniqueId val="{00000000-3233-4109-8BCB-36AD5826EE62}"/>
            </c:ext>
          </c:extLst>
        </c:ser>
        <c:ser>
          <c:idx val="1"/>
          <c:order val="1"/>
          <c:tx>
            <c:strRef>
              <c:f>'CLAIM STATUS'!$C$4</c:f>
              <c:strCache>
                <c:ptCount val="1"/>
                <c:pt idx="0">
                  <c:v>PARTILALLY</c:v>
                </c:pt>
              </c:strCache>
            </c:strRef>
          </c:tx>
          <c:spPr>
            <a:noFill/>
            <a:ln w="9525" cap="flat" cmpd="sng" algn="ctr">
              <a:solidFill>
                <a:schemeClr val="accent2"/>
              </a:solidFill>
              <a:miter lim="800000"/>
            </a:ln>
            <a:effectLst>
              <a:glow rad="63500">
                <a:schemeClr val="accent2">
                  <a:satMod val="175000"/>
                  <a:alpha val="25000"/>
                </a:schemeClr>
              </a:glo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7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'CLAIM STATUS'!$A$5:$A$11</c:f>
              <c:strCache>
                <c:ptCount val="7"/>
                <c:pt idx="0">
                  <c:v>ADNIC</c:v>
                </c:pt>
                <c:pt idx="1">
                  <c:v>AXA</c:v>
                </c:pt>
                <c:pt idx="2">
                  <c:v>DAMAN</c:v>
                </c:pt>
                <c:pt idx="3">
                  <c:v>HEALTHNET</c:v>
                </c:pt>
                <c:pt idx="4">
                  <c:v>MEDNET</c:v>
                </c:pt>
                <c:pt idx="5">
                  <c:v>NEURON</c:v>
                </c:pt>
                <c:pt idx="6">
                  <c:v>OMAN</c:v>
                </c:pt>
              </c:strCache>
            </c:strRef>
          </c:cat>
          <c:val>
            <c:numRef>
              <c:f>'CLAIM STATUS'!$C$5:$C$11</c:f>
              <c:numCache>
                <c:formatCode>General</c:formatCode>
                <c:ptCount val="7"/>
                <c:pt idx="0">
                  <c:v>268</c:v>
                </c:pt>
                <c:pt idx="1">
                  <c:v>379</c:v>
                </c:pt>
                <c:pt idx="2">
                  <c:v>631</c:v>
                </c:pt>
                <c:pt idx="3">
                  <c:v>57</c:v>
                </c:pt>
                <c:pt idx="4">
                  <c:v>377</c:v>
                </c:pt>
                <c:pt idx="5">
                  <c:v>254</c:v>
                </c:pt>
                <c:pt idx="6">
                  <c:v>1019</c:v>
                </c:pt>
              </c:numCache>
            </c:numRef>
          </c:val>
          <c:extLst xmlns:c16r2="http://schemas.microsoft.com/office/drawing/2015/06/chart">
            <c:ext xmlns:c16="http://schemas.microsoft.com/office/drawing/2014/chart" uri="{C3380CC4-5D6E-409C-BE32-E72D297353CC}">
              <c16:uniqueId val="{00000001-3233-4109-8BCB-36AD5826EE62}"/>
            </c:ext>
          </c:extLst>
        </c:ser>
        <c:dLbls>
          <c:dLblPos val="inEnd"/>
          <c:showLegendKey val="0"/>
          <c:showVal val="1"/>
          <c:showCatName val="0"/>
          <c:showSerName val="0"/>
          <c:showPercent val="0"/>
          <c:showBubbleSize val="0"/>
        </c:dLbls>
        <c:gapWidth val="315"/>
        <c:overlap val="-40"/>
        <c:axId val="183244288"/>
        <c:axId val="183245824"/>
      </c:barChart>
      <c:catAx>
        <c:axId val="183244288"/>
        <c:scaling>
          <c:orientation val="minMax"/>
        </c:scaling>
        <c:delete val="0"/>
        <c:axPos val="b"/>
        <c:majorGridlines>
          <c:spPr>
            <a:ln w="9525" cap="flat" cmpd="sng" algn="ctr">
              <a:gradFill>
                <a:gsLst>
                  <a:gs pos="100000">
                    <a:schemeClr val="dk1">
                      <a:lumMod val="75000"/>
                      <a:lumOff val="25000"/>
                    </a:schemeClr>
                  </a:gs>
                  <a:gs pos="0">
                    <a:schemeClr val="dk1">
                      <a:lumMod val="65000"/>
                      <a:lumOff val="3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75000"/>
                  </a:schemeClr>
                </a:solidFill>
                <a:latin typeface="+mn-lt"/>
                <a:ea typeface="+mn-ea"/>
                <a:cs typeface="+mn-cs"/>
              </a:defRPr>
            </a:pPr>
            <a:endParaRPr lang="en-US"/>
          </a:p>
        </c:txPr>
        <c:crossAx val="183245824"/>
        <c:crosses val="autoZero"/>
        <c:auto val="1"/>
        <c:lblAlgn val="ctr"/>
        <c:lblOffset val="100"/>
        <c:noMultiLvlLbl val="0"/>
      </c:catAx>
      <c:valAx>
        <c:axId val="183245824"/>
        <c:scaling>
          <c:orientation val="minMax"/>
        </c:scaling>
        <c:delete val="0"/>
        <c:axPos val="l"/>
        <c:majorGridlines>
          <c:spPr>
            <a:ln w="9525" cap="flat" cmpd="sng" algn="ctr">
              <a:gradFill>
                <a:gsLst>
                  <a:gs pos="100000">
                    <a:schemeClr val="dk1">
                      <a:lumMod val="75000"/>
                      <a:lumOff val="25000"/>
                    </a:schemeClr>
                  </a:gs>
                  <a:gs pos="0">
                    <a:schemeClr val="dk1">
                      <a:lumMod val="65000"/>
                      <a:lumOff val="3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75000"/>
                  </a:schemeClr>
                </a:solidFill>
                <a:latin typeface="+mn-lt"/>
                <a:ea typeface="+mn-ea"/>
                <a:cs typeface="+mn-cs"/>
              </a:defRPr>
            </a:pPr>
            <a:endParaRPr lang="en-US"/>
          </a:p>
        </c:txPr>
        <c:crossAx val="183244288"/>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900" b="0" i="0" u="none" strike="noStrike" kern="1200" baseline="0">
              <a:solidFill>
                <a:schemeClr val="lt1">
                  <a:lumMod val="75000"/>
                </a:schemeClr>
              </a:solidFill>
              <a:latin typeface="+mn-lt"/>
              <a:ea typeface="+mn-ea"/>
              <a:cs typeface="+mn-cs"/>
            </a:defRPr>
          </a:pPr>
          <a:endParaRPr lang="en-US"/>
        </a:p>
      </c:txPr>
    </c:legend>
    <c:plotVisOnly val="1"/>
    <c:dispBlanksAs val="gap"/>
    <c:showDLblsOverMax val="0"/>
  </c:chart>
  <c:spPr>
    <a:solidFill>
      <a:schemeClr val="dk1">
        <a:lumMod val="75000"/>
        <a:lumOff val="25000"/>
      </a:schemeClr>
    </a:solidFill>
    <a:ln w="9525" cap="flat" cmpd="sng" algn="ctr">
      <a:solidFill>
        <a:schemeClr val="dk1">
          <a:lumMod val="15000"/>
          <a:lumOff val="85000"/>
        </a:schemeClr>
      </a:solidFill>
      <a:round/>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a:t>Types of Claim Rejection</a:t>
            </a:r>
          </a:p>
        </c:rich>
      </c:tx>
      <c:layout/>
      <c:overlay val="0"/>
      <c:spPr>
        <a:noFill/>
        <a:ln>
          <a:noFill/>
        </a:ln>
        <a:effectLst/>
      </c:spPr>
    </c:title>
    <c:autoTitleDeleted val="0"/>
    <c:plotArea>
      <c:layout/>
      <c:pieChart>
        <c:varyColors val="1"/>
        <c:ser>
          <c:idx val="0"/>
          <c:order val="0"/>
          <c:explosion val="7"/>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xmlns:c16r2="http://schemas.microsoft.com/office/drawing/2015/06/chart">
              <c:ext xmlns:c16="http://schemas.microsoft.com/office/drawing/2014/chart" uri="{C3380CC4-5D6E-409C-BE32-E72D297353CC}">
                <c16:uniqueId val="{00000001-035A-43DD-9C72-FE6A8433CEAD}"/>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xmlns:c16r2="http://schemas.microsoft.com/office/drawing/2015/06/chart">
              <c:ext xmlns:c16="http://schemas.microsoft.com/office/drawing/2014/chart" uri="{C3380CC4-5D6E-409C-BE32-E72D297353CC}">
                <c16:uniqueId val="{00000003-035A-43DD-9C72-FE6A8433CEAD}"/>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xmlns:c16r2="http://schemas.microsoft.com/office/drawing/2015/06/chart">
              <c:ext xmlns:c16="http://schemas.microsoft.com/office/drawing/2014/chart" uri="{C3380CC4-5D6E-409C-BE32-E72D297353CC}">
                <c16:uniqueId val="{00000005-035A-43DD-9C72-FE6A8433CEAD}"/>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lt1">
                      <a:lumMod val="95000"/>
                      <a:alpha val="54000"/>
                    </a:schemeClr>
                  </a:solidFill>
                </a:ln>
                <a:effectLst/>
              </c:spPr>
            </c:leaderLines>
            <c:extLst xmlns:c16r2="http://schemas.microsoft.com/office/drawing/2015/06/chart">
              <c:ext xmlns:c15="http://schemas.microsoft.com/office/drawing/2012/chart" uri="{CE6537A1-D6FC-4f65-9D91-7224C49458BB}"/>
            </c:extLst>
          </c:dLbls>
          <c:cat>
            <c:strRef>
              <c:f>'TYPES OF RECON'!$A$3:$A$5</c:f>
              <c:strCache>
                <c:ptCount val="3"/>
                <c:pt idx="0">
                  <c:v>BILLING</c:v>
                </c:pt>
                <c:pt idx="1">
                  <c:v>BILLING AND MEDICAL</c:v>
                </c:pt>
                <c:pt idx="2">
                  <c:v>MEDICAL</c:v>
                </c:pt>
              </c:strCache>
            </c:strRef>
          </c:cat>
          <c:val>
            <c:numRef>
              <c:f>'TYPES OF RECON'!$B$3:$B$5</c:f>
              <c:numCache>
                <c:formatCode>General</c:formatCode>
                <c:ptCount val="3"/>
                <c:pt idx="0">
                  <c:v>1920</c:v>
                </c:pt>
                <c:pt idx="1">
                  <c:v>3652</c:v>
                </c:pt>
                <c:pt idx="2">
                  <c:v>2267</c:v>
                </c:pt>
              </c:numCache>
            </c:numRef>
          </c:val>
          <c:extLst xmlns:c16r2="http://schemas.microsoft.com/office/drawing/2015/06/chart">
            <c:ext xmlns:c16="http://schemas.microsoft.com/office/drawing/2014/chart" uri="{C3380CC4-5D6E-409C-BE32-E72D297353CC}">
              <c16:uniqueId val="{00000006-035A-43DD-9C72-FE6A8433CEAD}"/>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a:t>Medical claim rejection code wise </a:t>
            </a:r>
          </a:p>
        </c:rich>
      </c:tx>
      <c:layout/>
      <c:overlay val="0"/>
      <c:spPr>
        <a:noFill/>
        <a:ln>
          <a:noFill/>
        </a:ln>
        <a:effectLst/>
      </c:spPr>
    </c:title>
    <c:autoTitleDeleted val="0"/>
    <c:plotArea>
      <c:layout>
        <c:manualLayout>
          <c:layoutTarget val="inner"/>
          <c:xMode val="edge"/>
          <c:yMode val="edge"/>
          <c:x val="0.10308141388868447"/>
          <c:y val="0.22028215989621966"/>
          <c:w val="0.8626506733387298"/>
          <c:h val="0.50608222555395199"/>
        </c:manualLayout>
      </c:layout>
      <c:barChart>
        <c:barDir val="col"/>
        <c:grouping val="clustered"/>
        <c:varyColors val="0"/>
        <c:ser>
          <c:idx val="0"/>
          <c:order val="0"/>
          <c:tx>
            <c:strRef>
              <c:f>'AUTHENTIC AND NON'!$L$20</c:f>
              <c:strCache>
                <c:ptCount val="1"/>
                <c:pt idx="0">
                  <c:v>Authentic</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'AUTHENTIC AND NON'!$K$21:$K$25</c:f>
              <c:strCache>
                <c:ptCount val="5"/>
                <c:pt idx="0">
                  <c:v>MNEC 003</c:v>
                </c:pt>
                <c:pt idx="1">
                  <c:v>MNEC 004</c:v>
                </c:pt>
                <c:pt idx="2">
                  <c:v>MNEC 005</c:v>
                </c:pt>
                <c:pt idx="3">
                  <c:v>MNEC 006</c:v>
                </c:pt>
                <c:pt idx="4">
                  <c:v>MNEC 007</c:v>
                </c:pt>
              </c:strCache>
            </c:strRef>
          </c:cat>
          <c:val>
            <c:numRef>
              <c:f>'AUTHENTIC AND NON'!$L$21:$L$25</c:f>
              <c:numCache>
                <c:formatCode>General</c:formatCode>
                <c:ptCount val="5"/>
                <c:pt idx="0">
                  <c:v>60</c:v>
                </c:pt>
                <c:pt idx="1">
                  <c:v>546</c:v>
                </c:pt>
                <c:pt idx="2">
                  <c:v>406.1</c:v>
                </c:pt>
                <c:pt idx="3">
                  <c:v>64</c:v>
                </c:pt>
                <c:pt idx="4">
                  <c:v>26</c:v>
                </c:pt>
              </c:numCache>
            </c:numRef>
          </c:val>
          <c:extLst xmlns:c16r2="http://schemas.microsoft.com/office/drawing/2015/06/chart">
            <c:ext xmlns:c16="http://schemas.microsoft.com/office/drawing/2014/chart" uri="{C3380CC4-5D6E-409C-BE32-E72D297353CC}">
              <c16:uniqueId val="{00000000-C7F9-4BC3-97EF-657FCE40C153}"/>
            </c:ext>
          </c:extLst>
        </c:ser>
        <c:ser>
          <c:idx val="1"/>
          <c:order val="1"/>
          <c:tx>
            <c:strRef>
              <c:f>'AUTHENTIC AND NON'!$M$20</c:f>
              <c:strCache>
                <c:ptCount val="1"/>
                <c:pt idx="0">
                  <c:v>Non-Authentic</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'AUTHENTIC AND NON'!$K$21:$K$25</c:f>
              <c:strCache>
                <c:ptCount val="5"/>
                <c:pt idx="0">
                  <c:v>MNEC 003</c:v>
                </c:pt>
                <c:pt idx="1">
                  <c:v>MNEC 004</c:v>
                </c:pt>
                <c:pt idx="2">
                  <c:v>MNEC 005</c:v>
                </c:pt>
                <c:pt idx="3">
                  <c:v>MNEC 006</c:v>
                </c:pt>
                <c:pt idx="4">
                  <c:v>MNEC 007</c:v>
                </c:pt>
              </c:strCache>
            </c:strRef>
          </c:cat>
          <c:val>
            <c:numRef>
              <c:f>'AUTHENTIC AND NON'!$M$21:$M$25</c:f>
              <c:numCache>
                <c:formatCode>General</c:formatCode>
                <c:ptCount val="5"/>
                <c:pt idx="0">
                  <c:v>306</c:v>
                </c:pt>
                <c:pt idx="1">
                  <c:v>5068</c:v>
                </c:pt>
                <c:pt idx="2">
                  <c:v>3248</c:v>
                </c:pt>
                <c:pt idx="3">
                  <c:v>162</c:v>
                </c:pt>
                <c:pt idx="4">
                  <c:v>162</c:v>
                </c:pt>
              </c:numCache>
            </c:numRef>
          </c:val>
          <c:extLst xmlns:c16r2="http://schemas.microsoft.com/office/drawing/2015/06/chart">
            <c:ext xmlns:c16="http://schemas.microsoft.com/office/drawing/2014/chart" uri="{C3380CC4-5D6E-409C-BE32-E72D297353CC}">
              <c16:uniqueId val="{00000001-C7F9-4BC3-97EF-657FCE40C153}"/>
            </c:ext>
          </c:extLst>
        </c:ser>
        <c:dLbls>
          <c:dLblPos val="inEnd"/>
          <c:showLegendKey val="0"/>
          <c:showVal val="1"/>
          <c:showCatName val="0"/>
          <c:showSerName val="0"/>
          <c:showPercent val="0"/>
          <c:showBubbleSize val="0"/>
        </c:dLbls>
        <c:gapWidth val="100"/>
        <c:overlap val="-24"/>
        <c:axId val="183319552"/>
        <c:axId val="183333632"/>
      </c:barChart>
      <c:catAx>
        <c:axId val="183319552"/>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183333632"/>
        <c:crosses val="autoZero"/>
        <c:auto val="1"/>
        <c:lblAlgn val="ctr"/>
        <c:lblOffset val="100"/>
        <c:noMultiLvlLbl val="0"/>
      </c:catAx>
      <c:valAx>
        <c:axId val="183333632"/>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18331955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a:t>Daman</a:t>
            </a:r>
          </a:p>
        </c:rich>
      </c:tx>
      <c:layout/>
      <c:overlay val="0"/>
      <c:spPr>
        <a:noFill/>
        <a:ln>
          <a:noFill/>
        </a:ln>
        <a:effectLst/>
      </c:spPr>
    </c:title>
    <c:autoTitleDeleted val="0"/>
    <c:plotArea>
      <c:layout/>
      <c:barChart>
        <c:barDir val="col"/>
        <c:grouping val="clustered"/>
        <c:varyColors val="0"/>
        <c:ser>
          <c:idx val="0"/>
          <c:order val="0"/>
          <c:tx>
            <c:strRef>
              <c:f>Sheet3!$C$7</c:f>
              <c:strCache>
                <c:ptCount val="1"/>
                <c:pt idx="0">
                  <c:v>AUTHENTIC</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Sheet3!$A$8:$B$9</c:f>
              <c:strCache>
                <c:ptCount val="2"/>
                <c:pt idx="0">
                  <c:v>MNEC 004</c:v>
                </c:pt>
                <c:pt idx="1">
                  <c:v>MNEC 005</c:v>
                </c:pt>
              </c:strCache>
            </c:strRef>
          </c:cat>
          <c:val>
            <c:numRef>
              <c:f>Sheet3!$C$8:$C$9</c:f>
              <c:numCache>
                <c:formatCode>General</c:formatCode>
                <c:ptCount val="2"/>
                <c:pt idx="0">
                  <c:v>125</c:v>
                </c:pt>
                <c:pt idx="1">
                  <c:v>16.5</c:v>
                </c:pt>
              </c:numCache>
            </c:numRef>
          </c:val>
          <c:extLst xmlns:c16r2="http://schemas.microsoft.com/office/drawing/2015/06/chart">
            <c:ext xmlns:c16="http://schemas.microsoft.com/office/drawing/2014/chart" uri="{C3380CC4-5D6E-409C-BE32-E72D297353CC}">
              <c16:uniqueId val="{00000000-83F7-4159-9301-0AD4FFF6311C}"/>
            </c:ext>
          </c:extLst>
        </c:ser>
        <c:ser>
          <c:idx val="1"/>
          <c:order val="1"/>
          <c:tx>
            <c:strRef>
              <c:f>Sheet3!$D$7</c:f>
              <c:strCache>
                <c:ptCount val="1"/>
                <c:pt idx="0">
                  <c:v>NON AUTHENTIC</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Sheet3!$A$8:$B$9</c:f>
              <c:strCache>
                <c:ptCount val="2"/>
                <c:pt idx="0">
                  <c:v>MNEC 004</c:v>
                </c:pt>
                <c:pt idx="1">
                  <c:v>MNEC 005</c:v>
                </c:pt>
              </c:strCache>
            </c:strRef>
          </c:cat>
          <c:val>
            <c:numRef>
              <c:f>Sheet3!$D$8:$D$9</c:f>
              <c:numCache>
                <c:formatCode>General</c:formatCode>
                <c:ptCount val="2"/>
                <c:pt idx="0">
                  <c:v>1116</c:v>
                </c:pt>
                <c:pt idx="1">
                  <c:v>148</c:v>
                </c:pt>
              </c:numCache>
            </c:numRef>
          </c:val>
          <c:extLst xmlns:c16r2="http://schemas.microsoft.com/office/drawing/2015/06/chart">
            <c:ext xmlns:c16="http://schemas.microsoft.com/office/drawing/2014/chart" uri="{C3380CC4-5D6E-409C-BE32-E72D297353CC}">
              <c16:uniqueId val="{00000001-83F7-4159-9301-0AD4FFF6311C}"/>
            </c:ext>
          </c:extLst>
        </c:ser>
        <c:dLbls>
          <c:dLblPos val="inEnd"/>
          <c:showLegendKey val="0"/>
          <c:showVal val="1"/>
          <c:showCatName val="0"/>
          <c:showSerName val="0"/>
          <c:showPercent val="0"/>
          <c:showBubbleSize val="0"/>
        </c:dLbls>
        <c:gapWidth val="100"/>
        <c:overlap val="-24"/>
        <c:axId val="183062912"/>
        <c:axId val="183064448"/>
      </c:barChart>
      <c:catAx>
        <c:axId val="183062912"/>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183064448"/>
        <c:crosses val="autoZero"/>
        <c:auto val="1"/>
        <c:lblAlgn val="ctr"/>
        <c:lblOffset val="100"/>
        <c:noMultiLvlLbl val="0"/>
      </c:catAx>
      <c:valAx>
        <c:axId val="183064448"/>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18306291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a:t>ADNIC</a:t>
            </a:r>
          </a:p>
        </c:rich>
      </c:tx>
      <c:layout/>
      <c:overlay val="0"/>
      <c:spPr>
        <a:noFill/>
        <a:ln>
          <a:noFill/>
        </a:ln>
        <a:effectLst/>
      </c:spPr>
    </c:title>
    <c:autoTitleDeleted val="0"/>
    <c:plotArea>
      <c:layout/>
      <c:barChart>
        <c:barDir val="col"/>
        <c:grouping val="clustered"/>
        <c:varyColors val="0"/>
        <c:ser>
          <c:idx val="0"/>
          <c:order val="0"/>
          <c:tx>
            <c:v>Authentic</c:v>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Sheet3!$B$2:$B$4</c:f>
              <c:strCache>
                <c:ptCount val="3"/>
                <c:pt idx="0">
                  <c:v>MNEC 004</c:v>
                </c:pt>
                <c:pt idx="1">
                  <c:v>MNEC 005</c:v>
                </c:pt>
                <c:pt idx="2">
                  <c:v>MNEC 006</c:v>
                </c:pt>
              </c:strCache>
            </c:strRef>
          </c:cat>
          <c:val>
            <c:numRef>
              <c:f>Sheet3!$C$2:$C$4</c:f>
              <c:numCache>
                <c:formatCode>General</c:formatCode>
                <c:ptCount val="3"/>
                <c:pt idx="0">
                  <c:v>146</c:v>
                </c:pt>
                <c:pt idx="1">
                  <c:v>22.6</c:v>
                </c:pt>
                <c:pt idx="2">
                  <c:v>38</c:v>
                </c:pt>
              </c:numCache>
            </c:numRef>
          </c:val>
          <c:extLst xmlns:c16r2="http://schemas.microsoft.com/office/drawing/2015/06/chart">
            <c:ext xmlns:c16="http://schemas.microsoft.com/office/drawing/2014/chart" uri="{C3380CC4-5D6E-409C-BE32-E72D297353CC}">
              <c16:uniqueId val="{00000000-FF24-4DBC-AECB-912BF37C2507}"/>
            </c:ext>
          </c:extLst>
        </c:ser>
        <c:ser>
          <c:idx val="1"/>
          <c:order val="1"/>
          <c:tx>
            <c:v>Non authentic</c:v>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lumMod val="8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Sheet3!$B$2:$B$4</c:f>
              <c:strCache>
                <c:ptCount val="3"/>
                <c:pt idx="0">
                  <c:v>MNEC 004</c:v>
                </c:pt>
                <c:pt idx="1">
                  <c:v>MNEC 005</c:v>
                </c:pt>
                <c:pt idx="2">
                  <c:v>MNEC 006</c:v>
                </c:pt>
              </c:strCache>
            </c:strRef>
          </c:cat>
          <c:val>
            <c:numRef>
              <c:f>Sheet3!$D$2:$D$4</c:f>
              <c:numCache>
                <c:formatCode>General</c:formatCode>
                <c:ptCount val="3"/>
                <c:pt idx="0">
                  <c:v>587</c:v>
                </c:pt>
                <c:pt idx="1">
                  <c:v>91</c:v>
                </c:pt>
                <c:pt idx="2">
                  <c:v>57</c:v>
                </c:pt>
              </c:numCache>
            </c:numRef>
          </c:val>
          <c:extLst xmlns:c16r2="http://schemas.microsoft.com/office/drawing/2015/06/chart">
            <c:ext xmlns:c16="http://schemas.microsoft.com/office/drawing/2014/chart" uri="{C3380CC4-5D6E-409C-BE32-E72D297353CC}">
              <c16:uniqueId val="{00000001-FF24-4DBC-AECB-912BF37C2507}"/>
            </c:ext>
          </c:extLst>
        </c:ser>
        <c:dLbls>
          <c:dLblPos val="inEnd"/>
          <c:showLegendKey val="0"/>
          <c:showVal val="1"/>
          <c:showCatName val="0"/>
          <c:showSerName val="0"/>
          <c:showPercent val="0"/>
          <c:showBubbleSize val="0"/>
        </c:dLbls>
        <c:gapWidth val="100"/>
        <c:overlap val="-24"/>
        <c:axId val="183189888"/>
        <c:axId val="183191424"/>
      </c:barChart>
      <c:catAx>
        <c:axId val="183189888"/>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183191424"/>
        <c:crosses val="autoZero"/>
        <c:auto val="1"/>
        <c:lblAlgn val="ctr"/>
        <c:lblOffset val="100"/>
        <c:noMultiLvlLbl val="0"/>
      </c:catAx>
      <c:valAx>
        <c:axId val="183191424"/>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crossAx val="18318988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lt1">
                  <a:lumMod val="85000"/>
                </a:schemeClr>
              </a:solidFill>
              <a:latin typeface="+mn-lt"/>
              <a:ea typeface="+mn-ea"/>
              <a:cs typeface="+mn-cs"/>
            </a:defRPr>
          </a:pPr>
          <a:endParaRPr lang="en-US"/>
        </a:p>
      </c:txPr>
    </c:legend>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cap="none" baseline="0">
                <a:solidFill>
                  <a:schemeClr val="lt1">
                    <a:lumMod val="85000"/>
                  </a:schemeClr>
                </a:solidFill>
                <a:latin typeface="+mn-lt"/>
                <a:ea typeface="+mn-ea"/>
                <a:cs typeface="+mn-cs"/>
              </a:defRPr>
            </a:pPr>
            <a:r>
              <a:rPr lang="en-US"/>
              <a:t>OMAN</a:t>
            </a:r>
          </a:p>
        </c:rich>
      </c:tx>
      <c:layout/>
      <c:overlay val="0"/>
      <c:spPr>
        <a:noFill/>
        <a:ln>
          <a:noFill/>
        </a:ln>
        <a:effectLst/>
      </c:spPr>
    </c:title>
    <c:autoTitleDeleted val="0"/>
    <c:plotArea>
      <c:layout/>
      <c:barChart>
        <c:barDir val="col"/>
        <c:grouping val="clustered"/>
        <c:varyColors val="0"/>
        <c:ser>
          <c:idx val="0"/>
          <c:order val="0"/>
          <c:tx>
            <c:v>Authentic</c:v>
          </c:tx>
          <c:spPr>
            <a:noFill/>
            <a:ln w="9525" cap="flat" cmpd="sng" algn="ctr">
              <a:solidFill>
                <a:schemeClr val="accent1"/>
              </a:solidFill>
              <a:miter lim="800000"/>
            </a:ln>
            <a:effectLst>
              <a:glow rad="63500">
                <a:schemeClr val="accent1">
                  <a:satMod val="175000"/>
                  <a:alpha val="25000"/>
                </a:schemeClr>
              </a:glow>
            </a:effectLst>
          </c:spPr>
          <c:invertIfNegative val="0"/>
          <c:dLbls>
            <c:spPr>
              <a:noFill/>
              <a:ln>
                <a:noFill/>
              </a:ln>
              <a:effectLst/>
            </c:spPr>
            <c:txPr>
              <a:bodyPr rot="-5400000" spcFirstLastPara="1" vertOverflow="ellipsis" wrap="square" lIns="38100" tIns="19050" rIns="38100" bIns="19050" anchor="ctr" anchorCtr="1">
                <a:spAutoFit/>
              </a:bodyPr>
              <a:lstStyle/>
              <a:p>
                <a:pPr>
                  <a:defRPr sz="1197" b="0" i="0" u="none" strike="noStrike" kern="1200" baseline="0">
                    <a:solidFill>
                      <a:schemeClr val="lt1">
                        <a:lumMod val="7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Sheet3!$B$16:$B$18</c:f>
              <c:strCache>
                <c:ptCount val="3"/>
                <c:pt idx="0">
                  <c:v>MNEC 004</c:v>
                </c:pt>
                <c:pt idx="1">
                  <c:v>MNEC 005</c:v>
                </c:pt>
                <c:pt idx="2">
                  <c:v>MNEC 006</c:v>
                </c:pt>
              </c:strCache>
            </c:strRef>
          </c:cat>
          <c:val>
            <c:numRef>
              <c:f>Sheet3!$C$16:$C$18</c:f>
              <c:numCache>
                <c:formatCode>General</c:formatCode>
                <c:ptCount val="3"/>
                <c:pt idx="0">
                  <c:v>247</c:v>
                </c:pt>
                <c:pt idx="1">
                  <c:v>356</c:v>
                </c:pt>
                <c:pt idx="2">
                  <c:v>24</c:v>
                </c:pt>
              </c:numCache>
            </c:numRef>
          </c:val>
          <c:extLst xmlns:c16r2="http://schemas.microsoft.com/office/drawing/2015/06/chart">
            <c:ext xmlns:c16="http://schemas.microsoft.com/office/drawing/2014/chart" uri="{C3380CC4-5D6E-409C-BE32-E72D297353CC}">
              <c16:uniqueId val="{00000000-E3D2-4880-BB98-9C62C71A650D}"/>
            </c:ext>
          </c:extLst>
        </c:ser>
        <c:ser>
          <c:idx val="1"/>
          <c:order val="1"/>
          <c:tx>
            <c:v>Non authentic</c:v>
          </c:tx>
          <c:spPr>
            <a:noFill/>
            <a:ln w="9525" cap="flat" cmpd="sng" algn="ctr">
              <a:solidFill>
                <a:schemeClr val="accent2"/>
              </a:solidFill>
              <a:miter lim="800000"/>
            </a:ln>
            <a:effectLst>
              <a:glow rad="63500">
                <a:schemeClr val="accent2">
                  <a:satMod val="175000"/>
                  <a:alpha val="25000"/>
                </a:schemeClr>
              </a:glow>
            </a:effectLst>
          </c:spPr>
          <c:invertIfNegative val="0"/>
          <c:dLbls>
            <c:spPr>
              <a:noFill/>
              <a:ln>
                <a:noFill/>
              </a:ln>
              <a:effectLst/>
            </c:spPr>
            <c:txPr>
              <a:bodyPr rot="-5400000" spcFirstLastPara="1" vertOverflow="ellipsis" wrap="square" lIns="38100" tIns="19050" rIns="38100" bIns="19050" anchor="ctr" anchorCtr="1">
                <a:spAutoFit/>
              </a:bodyPr>
              <a:lstStyle/>
              <a:p>
                <a:pPr>
                  <a:defRPr sz="1197" b="0" i="0" u="none" strike="noStrike" kern="1200" baseline="0">
                    <a:solidFill>
                      <a:schemeClr val="lt1">
                        <a:lumMod val="7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lt1">
                          <a:lumMod val="50000"/>
                        </a:schemeClr>
                      </a:solidFill>
                      <a:round/>
                    </a:ln>
                    <a:effectLst/>
                  </c:spPr>
                </c15:leaderLines>
              </c:ext>
            </c:extLst>
          </c:dLbls>
          <c:cat>
            <c:strRef>
              <c:f>Sheet3!$B$16:$B$18</c:f>
              <c:strCache>
                <c:ptCount val="3"/>
                <c:pt idx="0">
                  <c:v>MNEC 004</c:v>
                </c:pt>
                <c:pt idx="1">
                  <c:v>MNEC 005</c:v>
                </c:pt>
                <c:pt idx="2">
                  <c:v>MNEC 006</c:v>
                </c:pt>
              </c:strCache>
            </c:strRef>
          </c:cat>
          <c:val>
            <c:numRef>
              <c:f>Sheet3!$D$16:$D$18</c:f>
              <c:numCache>
                <c:formatCode>General</c:formatCode>
                <c:ptCount val="3"/>
                <c:pt idx="0">
                  <c:v>2845</c:v>
                </c:pt>
                <c:pt idx="1">
                  <c:v>2884</c:v>
                </c:pt>
                <c:pt idx="2">
                  <c:v>94</c:v>
                </c:pt>
              </c:numCache>
            </c:numRef>
          </c:val>
          <c:extLst xmlns:c16r2="http://schemas.microsoft.com/office/drawing/2015/06/chart">
            <c:ext xmlns:c16="http://schemas.microsoft.com/office/drawing/2014/chart" uri="{C3380CC4-5D6E-409C-BE32-E72D297353CC}">
              <c16:uniqueId val="{00000001-E3D2-4880-BB98-9C62C71A650D}"/>
            </c:ext>
          </c:extLst>
        </c:ser>
        <c:dLbls>
          <c:dLblPos val="outEnd"/>
          <c:showLegendKey val="0"/>
          <c:showVal val="1"/>
          <c:showCatName val="0"/>
          <c:showSerName val="0"/>
          <c:showPercent val="0"/>
          <c:showBubbleSize val="0"/>
        </c:dLbls>
        <c:gapWidth val="315"/>
        <c:overlap val="-40"/>
        <c:axId val="183378304"/>
        <c:axId val="183379840"/>
      </c:barChart>
      <c:catAx>
        <c:axId val="183378304"/>
        <c:scaling>
          <c:orientation val="minMax"/>
        </c:scaling>
        <c:delete val="0"/>
        <c:axPos val="b"/>
        <c:majorGridlines>
          <c:spPr>
            <a:ln w="9525" cap="flat" cmpd="sng" algn="ctr">
              <a:gradFill>
                <a:gsLst>
                  <a:gs pos="100000">
                    <a:schemeClr val="dk1">
                      <a:lumMod val="75000"/>
                      <a:lumOff val="25000"/>
                    </a:schemeClr>
                  </a:gs>
                  <a:gs pos="0">
                    <a:schemeClr val="dk1">
                      <a:lumMod val="65000"/>
                      <a:lumOff val="3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75000"/>
                  </a:schemeClr>
                </a:solidFill>
                <a:latin typeface="+mn-lt"/>
                <a:ea typeface="+mn-ea"/>
                <a:cs typeface="+mn-cs"/>
              </a:defRPr>
            </a:pPr>
            <a:endParaRPr lang="en-US"/>
          </a:p>
        </c:txPr>
        <c:crossAx val="183379840"/>
        <c:crosses val="autoZero"/>
        <c:auto val="1"/>
        <c:lblAlgn val="ctr"/>
        <c:lblOffset val="100"/>
        <c:noMultiLvlLbl val="0"/>
      </c:catAx>
      <c:valAx>
        <c:axId val="183379840"/>
        <c:scaling>
          <c:orientation val="minMax"/>
        </c:scaling>
        <c:delete val="0"/>
        <c:axPos val="l"/>
        <c:majorGridlines>
          <c:spPr>
            <a:ln w="9525" cap="flat" cmpd="sng" algn="ctr">
              <a:gradFill>
                <a:gsLst>
                  <a:gs pos="100000">
                    <a:schemeClr val="dk1">
                      <a:lumMod val="75000"/>
                      <a:lumOff val="25000"/>
                    </a:schemeClr>
                  </a:gs>
                  <a:gs pos="0">
                    <a:schemeClr val="dk1">
                      <a:lumMod val="65000"/>
                      <a:lumOff val="35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75000"/>
                  </a:schemeClr>
                </a:solidFill>
                <a:latin typeface="+mn-lt"/>
                <a:ea typeface="+mn-ea"/>
                <a:cs typeface="+mn-cs"/>
              </a:defRPr>
            </a:pPr>
            <a:endParaRPr lang="en-US"/>
          </a:p>
        </c:txPr>
        <c:crossAx val="183378304"/>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75000"/>
                </a:schemeClr>
              </a:solidFill>
              <a:latin typeface="+mn-lt"/>
              <a:ea typeface="+mn-ea"/>
              <a:cs typeface="+mn-cs"/>
            </a:defRPr>
          </a:pPr>
          <a:endParaRPr lang="en-US"/>
        </a:p>
      </c:txPr>
    </c:legend>
    <c:plotVisOnly val="1"/>
    <c:dispBlanksAs val="gap"/>
    <c:showDLblsOverMax val="0"/>
  </c:chart>
  <c:spPr>
    <a:solidFill>
      <a:schemeClr val="dk1">
        <a:lumMod val="75000"/>
        <a:lumOff val="25000"/>
      </a:schemeClr>
    </a:solidFill>
    <a:ln w="9525" cap="flat" cmpd="sng" algn="ctr">
      <a:solidFill>
        <a:schemeClr val="dk1">
          <a:lumMod val="15000"/>
          <a:lumOff val="85000"/>
        </a:schemeClr>
      </a:solidFill>
      <a:round/>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3">
  <cs:axisTitle>
    <cs:lnRef idx="0"/>
    <cs:fillRef idx="0"/>
    <cs:effectRef idx="0"/>
    <cs:fontRef idx="minor">
      <a:schemeClr val="lt1">
        <a:lumMod val="75000"/>
      </a:schemeClr>
    </cs:fontRef>
    <cs:defRPr sz="1197" b="1" kern="1200"/>
  </cs:axisTitle>
  <cs:categoryAxis>
    <cs:lnRef idx="0"/>
    <cs:fillRef idx="0"/>
    <cs:effectRef idx="0"/>
    <cs:fontRef idx="minor">
      <a:schemeClr val="lt1">
        <a:lumMod val="75000"/>
      </a:schemeClr>
    </cs:fontRef>
    <cs:defRPr sz="1197" kern="1200"/>
  </cs:categoryAxis>
  <cs:chartArea>
    <cs:lnRef idx="0"/>
    <cs:fillRef idx="0"/>
    <cs:effectRef idx="0"/>
    <cs:fontRef idx="minor">
      <a:schemeClr val="dk1"/>
    </cs:fontRef>
    <cs:spPr>
      <a:solidFill>
        <a:schemeClr val="dk1">
          <a:lumMod val="75000"/>
          <a:lumOff val="25000"/>
        </a:schemeClr>
      </a:solidFill>
      <a:ln w="9525" cap="flat" cmpd="sng" algn="ctr">
        <a:solidFill>
          <a:schemeClr val="dk1">
            <a:lumMod val="15000"/>
            <a:lumOff val="85000"/>
          </a:schemeClr>
        </a:solidFill>
        <a:round/>
      </a:ln>
    </cs:spPr>
    <cs:defRPr sz="1197" kern="1200"/>
  </cs:chartArea>
  <cs:dataLabel>
    <cs:lnRef idx="0"/>
    <cs:fillRef idx="0"/>
    <cs:effectRef idx="0"/>
    <cs:fontRef idx="minor">
      <a:schemeClr val="lt1">
        <a:lumMod val="75000"/>
      </a:schemeClr>
    </cs:fontRef>
    <cs:defRPr sz="1197" kern="1200"/>
  </cs:dataLabel>
  <cs:dataLabelCallout>
    <cs:lnRef idx="0"/>
    <cs:fillRef idx="0"/>
    <cs:effectRef idx="0"/>
    <cs:fontRef idx="minor">
      <a:schemeClr val="lt1">
        <a:lumMod val="15000"/>
        <a:lumOff val="85000"/>
      </a:schemeClr>
    </cs:fontRef>
    <cs:spPr>
      <a:solidFill>
        <a:schemeClr val="dk1">
          <a:lumMod val="65000"/>
          <a:lumOff val="35000"/>
        </a:schemeClr>
      </a:solidFill>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0"/>
    <cs:effectRef idx="0">
      <cs:styleClr val="auto"/>
    </cs:effectRef>
    <cs:fontRef idx="minor">
      <a:schemeClr val="dk1"/>
    </cs:fontRef>
    <cs:spPr>
      <a:ln w="9525" cap="flat" cmpd="sng" algn="ctr">
        <a:solidFill>
          <a:schemeClr val="phClr"/>
        </a:solidFill>
        <a:miter lim="800000"/>
      </a:ln>
      <a:effectLst>
        <a:glow rad="63500">
          <a:schemeClr val="phClr">
            <a:satMod val="175000"/>
            <a:alpha val="25000"/>
          </a:schemeClr>
        </a:glow>
      </a:effectLst>
    </cs:spPr>
  </cs:dataPoint>
  <cs:dataPoint3D>
    <cs:lnRef idx="0">
      <cs:styleClr val="auto"/>
    </cs:lnRef>
    <cs:fillRef idx="0">
      <cs:styleClr val="auto"/>
    </cs:fillRef>
    <cs:effectRef idx="0">
      <cs:styleClr val="auto"/>
    </cs:effectRef>
    <cs:fontRef idx="minor">
      <a:schemeClr val="dk1"/>
    </cs:fontRef>
    <cs:spPr>
      <a:ln w="9525" cap="flat" cmpd="sng" algn="ctr">
        <a:solidFill>
          <a:schemeClr val="phClr"/>
        </a:solidFill>
        <a:miter lim="800000"/>
      </a:ln>
      <a:effectLst>
        <a:glow rad="63500">
          <a:schemeClr val="phClr">
            <a:satMod val="175000"/>
            <a:alpha val="25000"/>
          </a:schemeClr>
        </a:glow>
      </a:effectLst>
    </cs:spPr>
  </cs:dataPoint3D>
  <cs:dataPointLine>
    <cs:lnRef idx="0">
      <cs:styleClr val="auto"/>
    </cs:lnRef>
    <cs:fillRef idx="0">
      <cs:styleClr val="auto"/>
    </cs:fillRef>
    <cs:effectRef idx="0">
      <cs:styleClr val="auto"/>
    </cs:effectRef>
    <cs:fontRef idx="minor">
      <a:schemeClr val="dk1"/>
    </cs:fontRef>
    <cs:spPr>
      <a:ln w="22225" cap="rnd">
        <a:solidFill>
          <a:schemeClr val="phClr"/>
        </a:solidFill>
      </a:ln>
      <a:effectLst>
        <a:glow rad="139700">
          <a:schemeClr val="phClr">
            <a:satMod val="175000"/>
            <a:alpha val="14000"/>
          </a:schemeClr>
        </a:glow>
      </a:effectLst>
    </cs:spPr>
  </cs:dataPointLine>
  <cs:dataPointMarker>
    <cs:lnRef idx="0">
      <cs:styleClr val="auto"/>
    </cs:lnRef>
    <cs:fillRef idx="0">
      <cs:styleClr val="auto"/>
    </cs:fillRef>
    <cs:effectRef idx="0">
      <cs:styleClr val="auto"/>
    </cs:effectRef>
    <cs:fontRef idx="minor">
      <a:schemeClr val="dk1"/>
    </cs:fontRef>
    <cs:spPr>
      <a:solidFill>
        <a:schemeClr val="phClr">
          <a:lumMod val="60000"/>
          <a:lumOff val="40000"/>
        </a:schemeClr>
      </a:solidFill>
      <a:effectLst>
        <a:glow rad="63500">
          <a:schemeClr val="phClr">
            <a:satMod val="175000"/>
            <a:alpha val="25000"/>
          </a:schemeClr>
        </a:glow>
      </a:effectLst>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1197"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75000"/>
                <a:lumOff val="25000"/>
              </a:schemeClr>
            </a:gs>
            <a:gs pos="0">
              <a:schemeClr val="dk1">
                <a:lumMod val="65000"/>
                <a:lumOff val="3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dk1">
                <a:lumMod val="75000"/>
                <a:lumOff val="25000"/>
                <a:alpha val="25000"/>
              </a:schemeClr>
            </a:gs>
            <a:gs pos="0">
              <a:schemeClr val="dk1">
                <a:lumMod val="65000"/>
                <a:lumOff val="35000"/>
                <a:alpha val="25000"/>
              </a:schemeClr>
            </a:gs>
          </a:gsLst>
          <a:lin ang="5400000" scaled="0"/>
        </a:gradFill>
        <a:round/>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lt1">
        <a:lumMod val="75000"/>
      </a:schemeClr>
    </cs:fontRef>
    <cs:defRPr sz="1197"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a:lumMod val="85000"/>
      </a:schemeClr>
    </cs:fontRef>
    <cs:defRPr sz="1862" b="1" kern="1200" cap="none" baseline="0"/>
  </cs:title>
  <cs:trendline>
    <cs:lnRef idx="0">
      <cs:styleClr val="auto"/>
    </cs:lnRef>
    <cs:fillRef idx="0"/>
    <cs:effectRef idx="0"/>
    <cs:fontRef idx="minor">
      <a:schemeClr val="lt1"/>
    </cs:fontRef>
    <cs:spPr>
      <a:ln w="25400" cap="rnd">
        <a:solidFill>
          <a:schemeClr val="phClr">
            <a:alpha val="50000"/>
          </a:schemeClr>
        </a:solidFill>
      </a:ln>
    </cs:spPr>
  </cs:trendline>
  <cs:trendlineLabel>
    <cs:lnRef idx="0"/>
    <cs:fillRef idx="0"/>
    <cs:effectRef idx="0"/>
    <cs:fontRef idx="minor">
      <a:schemeClr val="lt1">
        <a:lumMod val="75000"/>
      </a:schemeClr>
    </cs:fontRef>
    <cs:defRPr sz="1197"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13">
  <cs:axisTitle>
    <cs:lnRef idx="0"/>
    <cs:fillRef idx="0"/>
    <cs:effectRef idx="0"/>
    <cs:fontRef idx="minor">
      <a:schemeClr val="lt1">
        <a:lumMod val="75000"/>
      </a:schemeClr>
    </cs:fontRef>
    <cs:defRPr sz="1197" b="1" kern="1200"/>
  </cs:axisTitle>
  <cs:categoryAxis>
    <cs:lnRef idx="0"/>
    <cs:fillRef idx="0"/>
    <cs:effectRef idx="0"/>
    <cs:fontRef idx="minor">
      <a:schemeClr val="lt1">
        <a:lumMod val="75000"/>
      </a:schemeClr>
    </cs:fontRef>
    <cs:defRPr sz="1197" kern="1200"/>
  </cs:categoryAxis>
  <cs:chartArea>
    <cs:lnRef idx="0"/>
    <cs:fillRef idx="0"/>
    <cs:effectRef idx="0"/>
    <cs:fontRef idx="minor">
      <a:schemeClr val="dk1"/>
    </cs:fontRef>
    <cs:spPr>
      <a:solidFill>
        <a:schemeClr val="dk1">
          <a:lumMod val="75000"/>
          <a:lumOff val="25000"/>
        </a:schemeClr>
      </a:solidFill>
      <a:ln w="9525" cap="flat" cmpd="sng" algn="ctr">
        <a:solidFill>
          <a:schemeClr val="dk1">
            <a:lumMod val="15000"/>
            <a:lumOff val="85000"/>
          </a:schemeClr>
        </a:solidFill>
        <a:round/>
      </a:ln>
    </cs:spPr>
    <cs:defRPr sz="1197" kern="1200"/>
  </cs:chartArea>
  <cs:dataLabel>
    <cs:lnRef idx="0"/>
    <cs:fillRef idx="0"/>
    <cs:effectRef idx="0"/>
    <cs:fontRef idx="minor">
      <a:schemeClr val="lt1">
        <a:lumMod val="75000"/>
      </a:schemeClr>
    </cs:fontRef>
    <cs:defRPr sz="1197" kern="1200"/>
  </cs:dataLabel>
  <cs:dataLabelCallout>
    <cs:lnRef idx="0"/>
    <cs:fillRef idx="0"/>
    <cs:effectRef idx="0"/>
    <cs:fontRef idx="minor">
      <a:schemeClr val="lt1">
        <a:lumMod val="15000"/>
        <a:lumOff val="85000"/>
      </a:schemeClr>
    </cs:fontRef>
    <cs:spPr>
      <a:solidFill>
        <a:schemeClr val="dk1">
          <a:lumMod val="65000"/>
          <a:lumOff val="35000"/>
        </a:schemeClr>
      </a:solidFill>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0"/>
    <cs:effectRef idx="0">
      <cs:styleClr val="auto"/>
    </cs:effectRef>
    <cs:fontRef idx="minor">
      <a:schemeClr val="dk1"/>
    </cs:fontRef>
    <cs:spPr>
      <a:ln w="9525" cap="flat" cmpd="sng" algn="ctr">
        <a:solidFill>
          <a:schemeClr val="phClr"/>
        </a:solidFill>
        <a:miter lim="800000"/>
      </a:ln>
      <a:effectLst>
        <a:glow rad="63500">
          <a:schemeClr val="phClr">
            <a:satMod val="175000"/>
            <a:alpha val="25000"/>
          </a:schemeClr>
        </a:glow>
      </a:effectLst>
    </cs:spPr>
  </cs:dataPoint>
  <cs:dataPoint3D>
    <cs:lnRef idx="0">
      <cs:styleClr val="auto"/>
    </cs:lnRef>
    <cs:fillRef idx="0">
      <cs:styleClr val="auto"/>
    </cs:fillRef>
    <cs:effectRef idx="0">
      <cs:styleClr val="auto"/>
    </cs:effectRef>
    <cs:fontRef idx="minor">
      <a:schemeClr val="dk1"/>
    </cs:fontRef>
    <cs:spPr>
      <a:ln w="9525" cap="flat" cmpd="sng" algn="ctr">
        <a:solidFill>
          <a:schemeClr val="phClr"/>
        </a:solidFill>
        <a:miter lim="800000"/>
      </a:ln>
      <a:effectLst>
        <a:glow rad="63500">
          <a:schemeClr val="phClr">
            <a:satMod val="175000"/>
            <a:alpha val="25000"/>
          </a:schemeClr>
        </a:glow>
      </a:effectLst>
    </cs:spPr>
  </cs:dataPoint3D>
  <cs:dataPointLine>
    <cs:lnRef idx="0">
      <cs:styleClr val="auto"/>
    </cs:lnRef>
    <cs:fillRef idx="0">
      <cs:styleClr val="auto"/>
    </cs:fillRef>
    <cs:effectRef idx="0">
      <cs:styleClr val="auto"/>
    </cs:effectRef>
    <cs:fontRef idx="minor">
      <a:schemeClr val="dk1"/>
    </cs:fontRef>
    <cs:spPr>
      <a:ln w="22225" cap="rnd">
        <a:solidFill>
          <a:schemeClr val="phClr"/>
        </a:solidFill>
      </a:ln>
      <a:effectLst>
        <a:glow rad="139700">
          <a:schemeClr val="phClr">
            <a:satMod val="175000"/>
            <a:alpha val="14000"/>
          </a:schemeClr>
        </a:glow>
      </a:effectLst>
    </cs:spPr>
  </cs:dataPointLine>
  <cs:dataPointMarker>
    <cs:lnRef idx="0">
      <cs:styleClr val="auto"/>
    </cs:lnRef>
    <cs:fillRef idx="0">
      <cs:styleClr val="auto"/>
    </cs:fillRef>
    <cs:effectRef idx="0">
      <cs:styleClr val="auto"/>
    </cs:effectRef>
    <cs:fontRef idx="minor">
      <a:schemeClr val="dk1"/>
    </cs:fontRef>
    <cs:spPr>
      <a:solidFill>
        <a:schemeClr val="phClr">
          <a:lumMod val="60000"/>
          <a:lumOff val="40000"/>
        </a:schemeClr>
      </a:solidFill>
      <a:effectLst>
        <a:glow rad="63500">
          <a:schemeClr val="phClr">
            <a:satMod val="175000"/>
            <a:alpha val="25000"/>
          </a:schemeClr>
        </a:glow>
      </a:effectLst>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1197"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75000"/>
                <a:lumOff val="25000"/>
              </a:schemeClr>
            </a:gs>
            <a:gs pos="0">
              <a:schemeClr val="dk1">
                <a:lumMod val="65000"/>
                <a:lumOff val="3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dk1">
                <a:lumMod val="75000"/>
                <a:lumOff val="25000"/>
                <a:alpha val="25000"/>
              </a:schemeClr>
            </a:gs>
            <a:gs pos="0">
              <a:schemeClr val="dk1">
                <a:lumMod val="65000"/>
                <a:lumOff val="35000"/>
                <a:alpha val="25000"/>
              </a:schemeClr>
            </a:gs>
          </a:gsLst>
          <a:lin ang="5400000" scaled="0"/>
        </a:gradFill>
        <a:round/>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lt1">
        <a:lumMod val="75000"/>
      </a:schemeClr>
    </cs:fontRef>
    <cs:defRPr sz="1197"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a:lumMod val="85000"/>
      </a:schemeClr>
    </cs:fontRef>
    <cs:defRPr sz="1862" b="1" kern="1200" cap="none" baseline="0"/>
  </cs:title>
  <cs:trendline>
    <cs:lnRef idx="0">
      <cs:styleClr val="auto"/>
    </cs:lnRef>
    <cs:fillRef idx="0"/>
    <cs:effectRef idx="0"/>
    <cs:fontRef idx="minor">
      <a:schemeClr val="lt1"/>
    </cs:fontRef>
    <cs:spPr>
      <a:ln w="25400" cap="rnd">
        <a:solidFill>
          <a:schemeClr val="phClr">
            <a:alpha val="50000"/>
          </a:schemeClr>
        </a:solidFill>
      </a:ln>
    </cs:spPr>
  </cs:trendline>
  <cs:trendlineLabel>
    <cs:lnRef idx="0"/>
    <cs:fillRef idx="0"/>
    <cs:effectRef idx="0"/>
    <cs:fontRef idx="minor">
      <a:schemeClr val="lt1">
        <a:lumMod val="75000"/>
      </a:schemeClr>
    </cs:fontRef>
    <cs:defRPr sz="1197"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defRPr sz="1197" kern="1200"/>
  </cs:valueAxis>
  <cs:wall>
    <cs:lnRef idx="0"/>
    <cs:fillRef idx="0"/>
    <cs:effectRef idx="0"/>
    <cs:fontRef idx="minor">
      <a:schemeClr val="dk1"/>
    </cs:fontRef>
  </cs:wall>
</cs:chartStyle>
</file>

<file path=ppt/diagrams/_rels/data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8.png"/><Relationship Id="rId6" Type="http://schemas.openxmlformats.org/officeDocument/2006/relationships/image" Target="../media/image12.svg"/><Relationship Id="rId5" Type="http://schemas.openxmlformats.org/officeDocument/2006/relationships/image" Target="../media/image10.png"/><Relationship Id="rId4" Type="http://schemas.openxmlformats.org/officeDocument/2006/relationships/image" Target="../media/image10.svg"/></Relationships>
</file>

<file path=ppt/diagrams/_rels/drawing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8.png"/><Relationship Id="rId6" Type="http://schemas.openxmlformats.org/officeDocument/2006/relationships/image" Target="../media/image12.svg"/><Relationship Id="rId5" Type="http://schemas.openxmlformats.org/officeDocument/2006/relationships/image" Target="../media/image10.png"/><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D4AC2D-CE7F-4CDA-8E7C-5AC24CAF89DB}"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E07A7D90-F85A-48E1-8510-2F21C296C22D}">
      <dgm:prSet/>
      <dgm:spPr/>
      <dgm:t>
        <a:bodyPr/>
        <a:lstStyle/>
        <a:p>
          <a:r>
            <a:rPr lang="en-US" b="1" u="sng"/>
            <a:t>RESEARCH DESIGN:</a:t>
          </a:r>
          <a:endParaRPr lang="en-US"/>
        </a:p>
      </dgm:t>
    </dgm:pt>
    <dgm:pt modelId="{90796586-B621-4599-838F-C62DAE9C785A}" type="parTrans" cxnId="{3C84E97A-9B32-479D-A219-8DFDEE1D6960}">
      <dgm:prSet/>
      <dgm:spPr/>
      <dgm:t>
        <a:bodyPr/>
        <a:lstStyle/>
        <a:p>
          <a:endParaRPr lang="en-US"/>
        </a:p>
      </dgm:t>
    </dgm:pt>
    <dgm:pt modelId="{71C2977C-2B96-4F20-A435-6ABB5501D8FE}" type="sibTrans" cxnId="{3C84E97A-9B32-479D-A219-8DFDEE1D6960}">
      <dgm:prSet/>
      <dgm:spPr/>
      <dgm:t>
        <a:bodyPr/>
        <a:lstStyle/>
        <a:p>
          <a:endParaRPr lang="en-US"/>
        </a:p>
      </dgm:t>
    </dgm:pt>
    <dgm:pt modelId="{42DC3F94-9D2B-455E-A92D-E00E9151D058}">
      <dgm:prSet/>
      <dgm:spPr/>
      <dgm:t>
        <a:bodyPr/>
        <a:lstStyle/>
        <a:p>
          <a:r>
            <a:rPr lang="en-US" dirty="0" smtClean="0"/>
            <a:t>The research design used in the dissertation was descriptive. </a:t>
          </a:r>
          <a:endParaRPr lang="en-US" dirty="0"/>
        </a:p>
      </dgm:t>
    </dgm:pt>
    <dgm:pt modelId="{FA568510-F79B-45C0-BB57-ED105CA9E021}" type="parTrans" cxnId="{46AC2599-FE4A-4726-AE8C-3E3481CE67EF}">
      <dgm:prSet/>
      <dgm:spPr/>
      <dgm:t>
        <a:bodyPr/>
        <a:lstStyle/>
        <a:p>
          <a:endParaRPr lang="en-US"/>
        </a:p>
      </dgm:t>
    </dgm:pt>
    <dgm:pt modelId="{F51D6446-F866-45F3-A9FF-15F837D28784}" type="sibTrans" cxnId="{46AC2599-FE4A-4726-AE8C-3E3481CE67EF}">
      <dgm:prSet/>
      <dgm:spPr/>
      <dgm:t>
        <a:bodyPr/>
        <a:lstStyle/>
        <a:p>
          <a:endParaRPr lang="en-US"/>
        </a:p>
      </dgm:t>
    </dgm:pt>
    <dgm:pt modelId="{E0D72588-11B9-4C6E-988B-67EF16CE8B4C}">
      <dgm:prSet/>
      <dgm:spPr/>
      <dgm:t>
        <a:bodyPr/>
        <a:lstStyle/>
        <a:p>
          <a:r>
            <a:rPr lang="en-US" b="1" u="sng"/>
            <a:t>TYPE OF DATA:</a:t>
          </a:r>
          <a:endParaRPr lang="en-US"/>
        </a:p>
      </dgm:t>
    </dgm:pt>
    <dgm:pt modelId="{F82CE516-8A99-4A30-9F1D-575397BFE297}" type="parTrans" cxnId="{34040E11-4467-40CA-A8AD-890D108D241A}">
      <dgm:prSet/>
      <dgm:spPr/>
      <dgm:t>
        <a:bodyPr/>
        <a:lstStyle/>
        <a:p>
          <a:endParaRPr lang="en-US"/>
        </a:p>
      </dgm:t>
    </dgm:pt>
    <dgm:pt modelId="{21353791-710D-4EDC-ACF1-0BD820C61CF8}" type="sibTrans" cxnId="{34040E11-4467-40CA-A8AD-890D108D241A}">
      <dgm:prSet/>
      <dgm:spPr/>
      <dgm:t>
        <a:bodyPr/>
        <a:lstStyle/>
        <a:p>
          <a:endParaRPr lang="en-US"/>
        </a:p>
      </dgm:t>
    </dgm:pt>
    <dgm:pt modelId="{32F2B68C-C5E6-45A8-9B62-33F17DC6814B}">
      <dgm:prSet/>
      <dgm:spPr/>
      <dgm:t>
        <a:bodyPr/>
        <a:lstStyle/>
        <a:p>
          <a:r>
            <a:rPr lang="en-US" dirty="0"/>
            <a:t>Secondary data collection: </a:t>
          </a:r>
          <a:r>
            <a:rPr lang="en-US" dirty="0" smtClean="0"/>
            <a:t>Secondary </a:t>
          </a:r>
          <a:r>
            <a:rPr lang="en-US" dirty="0"/>
            <a:t>data </a:t>
          </a:r>
          <a:r>
            <a:rPr lang="en-US" dirty="0" smtClean="0"/>
            <a:t>is collected from the insurance company replies is consolidated is taken.</a:t>
          </a:r>
          <a:endParaRPr lang="en-US" dirty="0"/>
        </a:p>
      </dgm:t>
    </dgm:pt>
    <dgm:pt modelId="{24ED14B2-76A9-42A2-B81D-8A23DD56A8E4}" type="parTrans" cxnId="{B04CD3BC-EAA5-4BF1-93B3-287730A9AE3B}">
      <dgm:prSet/>
      <dgm:spPr/>
      <dgm:t>
        <a:bodyPr/>
        <a:lstStyle/>
        <a:p>
          <a:endParaRPr lang="en-US"/>
        </a:p>
      </dgm:t>
    </dgm:pt>
    <dgm:pt modelId="{042F4B7B-98D7-4FD5-A2CE-CF12E15A11AD}" type="sibTrans" cxnId="{B04CD3BC-EAA5-4BF1-93B3-287730A9AE3B}">
      <dgm:prSet/>
      <dgm:spPr/>
      <dgm:t>
        <a:bodyPr/>
        <a:lstStyle/>
        <a:p>
          <a:endParaRPr lang="en-US"/>
        </a:p>
      </dgm:t>
    </dgm:pt>
    <dgm:pt modelId="{8D694DFB-1662-44D2-B947-D0AB208AD04B}">
      <dgm:prSet/>
      <dgm:spPr/>
      <dgm:t>
        <a:bodyPr/>
        <a:lstStyle/>
        <a:p>
          <a:r>
            <a:rPr lang="en-US" b="1" u="sng"/>
            <a:t>SAMPLE SIZE</a:t>
          </a:r>
          <a:r>
            <a:rPr lang="en-US" b="1"/>
            <a:t>:</a:t>
          </a:r>
          <a:endParaRPr lang="en-US"/>
        </a:p>
      </dgm:t>
    </dgm:pt>
    <dgm:pt modelId="{F733B9FD-C25F-49D1-887C-7FFEB5225899}" type="parTrans" cxnId="{EEB2EFC8-C8A0-4622-A3EA-74294C9611A8}">
      <dgm:prSet/>
      <dgm:spPr/>
      <dgm:t>
        <a:bodyPr/>
        <a:lstStyle/>
        <a:p>
          <a:endParaRPr lang="en-US"/>
        </a:p>
      </dgm:t>
    </dgm:pt>
    <dgm:pt modelId="{8EF26D80-C734-4F2B-9C5D-9EA07588A180}" type="sibTrans" cxnId="{EEB2EFC8-C8A0-4622-A3EA-74294C9611A8}">
      <dgm:prSet/>
      <dgm:spPr/>
      <dgm:t>
        <a:bodyPr/>
        <a:lstStyle/>
        <a:p>
          <a:endParaRPr lang="en-US"/>
        </a:p>
      </dgm:t>
    </dgm:pt>
    <dgm:pt modelId="{E5501DE1-C651-467E-BCE0-52762EF8920B}">
      <dgm:prSet/>
      <dgm:spPr/>
      <dgm:t>
        <a:bodyPr/>
        <a:lstStyle/>
        <a:p>
          <a:r>
            <a:rPr lang="en-US"/>
            <a:t>The number of claims for the year 2021 is 3652  at Thumbay University Hospital Complex.</a:t>
          </a:r>
        </a:p>
      </dgm:t>
    </dgm:pt>
    <dgm:pt modelId="{AA0401A2-CE14-4FBE-A4E1-E4E98240E0CC}" type="parTrans" cxnId="{99EA99A9-FC93-4B9D-9553-9655CC7B5906}">
      <dgm:prSet/>
      <dgm:spPr/>
      <dgm:t>
        <a:bodyPr/>
        <a:lstStyle/>
        <a:p>
          <a:endParaRPr lang="en-US"/>
        </a:p>
      </dgm:t>
    </dgm:pt>
    <dgm:pt modelId="{18485C76-DCF7-4CA3-907C-95DB631B96A0}" type="sibTrans" cxnId="{99EA99A9-FC93-4B9D-9553-9655CC7B5906}">
      <dgm:prSet/>
      <dgm:spPr/>
      <dgm:t>
        <a:bodyPr/>
        <a:lstStyle/>
        <a:p>
          <a:endParaRPr lang="en-US"/>
        </a:p>
      </dgm:t>
    </dgm:pt>
    <dgm:pt modelId="{5B60B45E-D2FF-49C6-8B39-F9E5CC246E22}">
      <dgm:prSet/>
      <dgm:spPr/>
      <dgm:t>
        <a:bodyPr/>
        <a:lstStyle/>
        <a:p>
          <a:r>
            <a:rPr lang="en-US" b="1" u="sng" dirty="0"/>
            <a:t>SAMPLING TECHNIQUE USED</a:t>
          </a:r>
          <a:r>
            <a:rPr lang="en-US" dirty="0" smtClean="0"/>
            <a:t>:</a:t>
          </a:r>
        </a:p>
        <a:p>
          <a:r>
            <a:rPr lang="en-US" dirty="0" smtClean="0"/>
            <a:t>Purposive sampling technique was used in order to understand the reasons of rejection. </a:t>
          </a:r>
          <a:endParaRPr lang="en-US" dirty="0"/>
        </a:p>
      </dgm:t>
    </dgm:pt>
    <dgm:pt modelId="{E1D278B0-0ECA-44EA-A5FF-42B4EDF9535C}" type="parTrans" cxnId="{B835BB61-876A-4EF0-ABA8-C9D513ADEC8D}">
      <dgm:prSet/>
      <dgm:spPr/>
      <dgm:t>
        <a:bodyPr/>
        <a:lstStyle/>
        <a:p>
          <a:endParaRPr lang="en-US"/>
        </a:p>
      </dgm:t>
    </dgm:pt>
    <dgm:pt modelId="{1AE7F249-AEB9-4BE2-B863-10CEE6096398}" type="sibTrans" cxnId="{B835BB61-876A-4EF0-ABA8-C9D513ADEC8D}">
      <dgm:prSet/>
      <dgm:spPr/>
      <dgm:t>
        <a:bodyPr/>
        <a:lstStyle/>
        <a:p>
          <a:endParaRPr lang="en-US"/>
        </a:p>
      </dgm:t>
    </dgm:pt>
    <dgm:pt modelId="{CC442B63-8EB0-4AF4-B770-D0D2C1307B6B}" type="pres">
      <dgm:prSet presAssocID="{20D4AC2D-CE7F-4CDA-8E7C-5AC24CAF89DB}" presName="diagram" presStyleCnt="0">
        <dgm:presLayoutVars>
          <dgm:dir/>
          <dgm:resizeHandles val="exact"/>
        </dgm:presLayoutVars>
      </dgm:prSet>
      <dgm:spPr/>
      <dgm:t>
        <a:bodyPr/>
        <a:lstStyle/>
        <a:p>
          <a:endParaRPr lang="en-IN"/>
        </a:p>
      </dgm:t>
    </dgm:pt>
    <dgm:pt modelId="{40D29E50-860C-4934-9541-092537C4ECAF}" type="pres">
      <dgm:prSet presAssocID="{E07A7D90-F85A-48E1-8510-2F21C296C22D}" presName="node" presStyleLbl="node1" presStyleIdx="0" presStyleCnt="4">
        <dgm:presLayoutVars>
          <dgm:bulletEnabled val="1"/>
        </dgm:presLayoutVars>
      </dgm:prSet>
      <dgm:spPr/>
      <dgm:t>
        <a:bodyPr/>
        <a:lstStyle/>
        <a:p>
          <a:endParaRPr lang="en-IN"/>
        </a:p>
      </dgm:t>
    </dgm:pt>
    <dgm:pt modelId="{944B1494-6932-4086-9245-31C097CEE6F8}" type="pres">
      <dgm:prSet presAssocID="{71C2977C-2B96-4F20-A435-6ABB5501D8FE}" presName="sibTrans" presStyleCnt="0"/>
      <dgm:spPr/>
    </dgm:pt>
    <dgm:pt modelId="{F4F22CF0-FD1A-4255-9DDC-EC6BB57A06F8}" type="pres">
      <dgm:prSet presAssocID="{E0D72588-11B9-4C6E-988B-67EF16CE8B4C}" presName="node" presStyleLbl="node1" presStyleIdx="1" presStyleCnt="4">
        <dgm:presLayoutVars>
          <dgm:bulletEnabled val="1"/>
        </dgm:presLayoutVars>
      </dgm:prSet>
      <dgm:spPr/>
      <dgm:t>
        <a:bodyPr/>
        <a:lstStyle/>
        <a:p>
          <a:endParaRPr lang="en-IN"/>
        </a:p>
      </dgm:t>
    </dgm:pt>
    <dgm:pt modelId="{8F539450-D9F4-429B-8B14-07268CB16ACA}" type="pres">
      <dgm:prSet presAssocID="{21353791-710D-4EDC-ACF1-0BD820C61CF8}" presName="sibTrans" presStyleCnt="0"/>
      <dgm:spPr/>
    </dgm:pt>
    <dgm:pt modelId="{B4268E37-CB5D-4809-BE1E-85E4D7404EC0}" type="pres">
      <dgm:prSet presAssocID="{8D694DFB-1662-44D2-B947-D0AB208AD04B}" presName="node" presStyleLbl="node1" presStyleIdx="2" presStyleCnt="4">
        <dgm:presLayoutVars>
          <dgm:bulletEnabled val="1"/>
        </dgm:presLayoutVars>
      </dgm:prSet>
      <dgm:spPr/>
      <dgm:t>
        <a:bodyPr/>
        <a:lstStyle/>
        <a:p>
          <a:endParaRPr lang="en-IN"/>
        </a:p>
      </dgm:t>
    </dgm:pt>
    <dgm:pt modelId="{F83A98B1-746B-4B23-AED5-53C100C68FE1}" type="pres">
      <dgm:prSet presAssocID="{8EF26D80-C734-4F2B-9C5D-9EA07588A180}" presName="sibTrans" presStyleCnt="0"/>
      <dgm:spPr/>
    </dgm:pt>
    <dgm:pt modelId="{D80D32C3-881B-44B7-8566-02BD6A821871}" type="pres">
      <dgm:prSet presAssocID="{5B60B45E-D2FF-49C6-8B39-F9E5CC246E22}" presName="node" presStyleLbl="node1" presStyleIdx="3" presStyleCnt="4">
        <dgm:presLayoutVars>
          <dgm:bulletEnabled val="1"/>
        </dgm:presLayoutVars>
      </dgm:prSet>
      <dgm:spPr/>
      <dgm:t>
        <a:bodyPr/>
        <a:lstStyle/>
        <a:p>
          <a:endParaRPr lang="en-IN"/>
        </a:p>
      </dgm:t>
    </dgm:pt>
  </dgm:ptLst>
  <dgm:cxnLst>
    <dgm:cxn modelId="{DDF2790E-AF4E-4D1F-8FD3-B9F80D632C35}" type="presOf" srcId="{E0D72588-11B9-4C6E-988B-67EF16CE8B4C}" destId="{F4F22CF0-FD1A-4255-9DDC-EC6BB57A06F8}" srcOrd="0" destOrd="0" presId="urn:microsoft.com/office/officeart/2005/8/layout/default"/>
    <dgm:cxn modelId="{3C84E97A-9B32-479D-A219-8DFDEE1D6960}" srcId="{20D4AC2D-CE7F-4CDA-8E7C-5AC24CAF89DB}" destId="{E07A7D90-F85A-48E1-8510-2F21C296C22D}" srcOrd="0" destOrd="0" parTransId="{90796586-B621-4599-838F-C62DAE9C785A}" sibTransId="{71C2977C-2B96-4F20-A435-6ABB5501D8FE}"/>
    <dgm:cxn modelId="{99EA99A9-FC93-4B9D-9553-9655CC7B5906}" srcId="{8D694DFB-1662-44D2-B947-D0AB208AD04B}" destId="{E5501DE1-C651-467E-BCE0-52762EF8920B}" srcOrd="0" destOrd="0" parTransId="{AA0401A2-CE14-4FBE-A4E1-E4E98240E0CC}" sibTransId="{18485C76-DCF7-4CA3-907C-95DB631B96A0}"/>
    <dgm:cxn modelId="{B835BB61-876A-4EF0-ABA8-C9D513ADEC8D}" srcId="{20D4AC2D-CE7F-4CDA-8E7C-5AC24CAF89DB}" destId="{5B60B45E-D2FF-49C6-8B39-F9E5CC246E22}" srcOrd="3" destOrd="0" parTransId="{E1D278B0-0ECA-44EA-A5FF-42B4EDF9535C}" sibTransId="{1AE7F249-AEB9-4BE2-B863-10CEE6096398}"/>
    <dgm:cxn modelId="{24FC75D6-7AC9-4860-91B4-52B822A51EF5}" type="presOf" srcId="{20D4AC2D-CE7F-4CDA-8E7C-5AC24CAF89DB}" destId="{CC442B63-8EB0-4AF4-B770-D0D2C1307B6B}" srcOrd="0" destOrd="0" presId="urn:microsoft.com/office/officeart/2005/8/layout/default"/>
    <dgm:cxn modelId="{34040E11-4467-40CA-A8AD-890D108D241A}" srcId="{20D4AC2D-CE7F-4CDA-8E7C-5AC24CAF89DB}" destId="{E0D72588-11B9-4C6E-988B-67EF16CE8B4C}" srcOrd="1" destOrd="0" parTransId="{F82CE516-8A99-4A30-9F1D-575397BFE297}" sibTransId="{21353791-710D-4EDC-ACF1-0BD820C61CF8}"/>
    <dgm:cxn modelId="{FF09A2F2-38B3-45E5-81ED-07D965880540}" type="presOf" srcId="{8D694DFB-1662-44D2-B947-D0AB208AD04B}" destId="{B4268E37-CB5D-4809-BE1E-85E4D7404EC0}" srcOrd="0" destOrd="0" presId="urn:microsoft.com/office/officeart/2005/8/layout/default"/>
    <dgm:cxn modelId="{4C8EF4A8-57EE-40F6-9F17-2AE3CED3352B}" type="presOf" srcId="{42DC3F94-9D2B-455E-A92D-E00E9151D058}" destId="{40D29E50-860C-4934-9541-092537C4ECAF}" srcOrd="0" destOrd="1" presId="urn:microsoft.com/office/officeart/2005/8/layout/default"/>
    <dgm:cxn modelId="{30A296C4-0F7F-414B-BAC7-D206EC41895A}" type="presOf" srcId="{E5501DE1-C651-467E-BCE0-52762EF8920B}" destId="{B4268E37-CB5D-4809-BE1E-85E4D7404EC0}" srcOrd="0" destOrd="1" presId="urn:microsoft.com/office/officeart/2005/8/layout/default"/>
    <dgm:cxn modelId="{3AD745F7-ACDC-420A-ADD8-91E9ECA8EB24}" type="presOf" srcId="{E07A7D90-F85A-48E1-8510-2F21C296C22D}" destId="{40D29E50-860C-4934-9541-092537C4ECAF}" srcOrd="0" destOrd="0" presId="urn:microsoft.com/office/officeart/2005/8/layout/default"/>
    <dgm:cxn modelId="{EEB2EFC8-C8A0-4622-A3EA-74294C9611A8}" srcId="{20D4AC2D-CE7F-4CDA-8E7C-5AC24CAF89DB}" destId="{8D694DFB-1662-44D2-B947-D0AB208AD04B}" srcOrd="2" destOrd="0" parTransId="{F733B9FD-C25F-49D1-887C-7FFEB5225899}" sibTransId="{8EF26D80-C734-4F2B-9C5D-9EA07588A180}"/>
    <dgm:cxn modelId="{46AC2599-FE4A-4726-AE8C-3E3481CE67EF}" srcId="{E07A7D90-F85A-48E1-8510-2F21C296C22D}" destId="{42DC3F94-9D2B-455E-A92D-E00E9151D058}" srcOrd="0" destOrd="0" parTransId="{FA568510-F79B-45C0-BB57-ED105CA9E021}" sibTransId="{F51D6446-F866-45F3-A9FF-15F837D28784}"/>
    <dgm:cxn modelId="{4C0E5F05-DAA1-4368-98AB-AF9839F69D63}" type="presOf" srcId="{5B60B45E-D2FF-49C6-8B39-F9E5CC246E22}" destId="{D80D32C3-881B-44B7-8566-02BD6A821871}" srcOrd="0" destOrd="0" presId="urn:microsoft.com/office/officeart/2005/8/layout/default"/>
    <dgm:cxn modelId="{B04CD3BC-EAA5-4BF1-93B3-287730A9AE3B}" srcId="{E0D72588-11B9-4C6E-988B-67EF16CE8B4C}" destId="{32F2B68C-C5E6-45A8-9B62-33F17DC6814B}" srcOrd="0" destOrd="0" parTransId="{24ED14B2-76A9-42A2-B81D-8A23DD56A8E4}" sibTransId="{042F4B7B-98D7-4FD5-A2CE-CF12E15A11AD}"/>
    <dgm:cxn modelId="{76C20B3A-215E-4598-AA94-1C215A6A62FB}" type="presOf" srcId="{32F2B68C-C5E6-45A8-9B62-33F17DC6814B}" destId="{F4F22CF0-FD1A-4255-9DDC-EC6BB57A06F8}" srcOrd="0" destOrd="1" presId="urn:microsoft.com/office/officeart/2005/8/layout/default"/>
    <dgm:cxn modelId="{615D97B1-96F4-4873-AE44-B3B87FB3A44F}" type="presParOf" srcId="{CC442B63-8EB0-4AF4-B770-D0D2C1307B6B}" destId="{40D29E50-860C-4934-9541-092537C4ECAF}" srcOrd="0" destOrd="0" presId="urn:microsoft.com/office/officeart/2005/8/layout/default"/>
    <dgm:cxn modelId="{E9F92BD4-AF0A-417C-9BAC-81C85D3C3FE2}" type="presParOf" srcId="{CC442B63-8EB0-4AF4-B770-D0D2C1307B6B}" destId="{944B1494-6932-4086-9245-31C097CEE6F8}" srcOrd="1" destOrd="0" presId="urn:microsoft.com/office/officeart/2005/8/layout/default"/>
    <dgm:cxn modelId="{ACB3C523-6E23-461D-BB69-9E9BBBFFB892}" type="presParOf" srcId="{CC442B63-8EB0-4AF4-B770-D0D2C1307B6B}" destId="{F4F22CF0-FD1A-4255-9DDC-EC6BB57A06F8}" srcOrd="2" destOrd="0" presId="urn:microsoft.com/office/officeart/2005/8/layout/default"/>
    <dgm:cxn modelId="{47C54007-FC65-4F52-BDBC-2B5DAE313727}" type="presParOf" srcId="{CC442B63-8EB0-4AF4-B770-D0D2C1307B6B}" destId="{8F539450-D9F4-429B-8B14-07268CB16ACA}" srcOrd="3" destOrd="0" presId="urn:microsoft.com/office/officeart/2005/8/layout/default"/>
    <dgm:cxn modelId="{12A77612-DE73-4836-BF27-D2DA0D9C0362}" type="presParOf" srcId="{CC442B63-8EB0-4AF4-B770-D0D2C1307B6B}" destId="{B4268E37-CB5D-4809-BE1E-85E4D7404EC0}" srcOrd="4" destOrd="0" presId="urn:microsoft.com/office/officeart/2005/8/layout/default"/>
    <dgm:cxn modelId="{D40A3A56-556D-4D7F-89D5-78032AC20B5F}" type="presParOf" srcId="{CC442B63-8EB0-4AF4-B770-D0D2C1307B6B}" destId="{F83A98B1-746B-4B23-AED5-53C100C68FE1}" srcOrd="5" destOrd="0" presId="urn:microsoft.com/office/officeart/2005/8/layout/default"/>
    <dgm:cxn modelId="{1A672D38-F059-4E1C-845B-8A132063CC3B}" type="presParOf" srcId="{CC442B63-8EB0-4AF4-B770-D0D2C1307B6B}" destId="{D80D32C3-881B-44B7-8566-02BD6A821871}" srcOrd="6"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920BC62-937D-4AA2-B535-97E230181C9F}"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C2AEF1D9-AA06-435A-85A9-41B8181B0089}">
      <dgm:prSet/>
      <dgm:spPr/>
      <dgm:t>
        <a:bodyPr/>
        <a:lstStyle/>
        <a:p>
          <a:pPr>
            <a:lnSpc>
              <a:spcPct val="100000"/>
            </a:lnSpc>
          </a:pPr>
          <a:r>
            <a:rPr lang="en-US"/>
            <a:t>Provide regular trainings to the working staffs regarding the updated protocols of the respective departments</a:t>
          </a:r>
        </a:p>
      </dgm:t>
    </dgm:pt>
    <dgm:pt modelId="{0063F802-B24F-4FB4-BA70-C1E1B8B66059}" type="parTrans" cxnId="{C6424CC3-EF4D-42B6-9A0A-A94C62372B1D}">
      <dgm:prSet/>
      <dgm:spPr/>
      <dgm:t>
        <a:bodyPr/>
        <a:lstStyle/>
        <a:p>
          <a:endParaRPr lang="en-US"/>
        </a:p>
      </dgm:t>
    </dgm:pt>
    <dgm:pt modelId="{818D8CDE-606A-4C61-AE92-D2A7BDE231E9}" type="sibTrans" cxnId="{C6424CC3-EF4D-42B6-9A0A-A94C62372B1D}">
      <dgm:prSet/>
      <dgm:spPr/>
      <dgm:t>
        <a:bodyPr/>
        <a:lstStyle/>
        <a:p>
          <a:endParaRPr lang="en-US"/>
        </a:p>
      </dgm:t>
    </dgm:pt>
    <dgm:pt modelId="{BB650D84-13F2-45A5-BD8F-FBE51AFBDABD}">
      <dgm:prSet/>
      <dgm:spPr/>
      <dgm:t>
        <a:bodyPr/>
        <a:lstStyle/>
        <a:p>
          <a:pPr>
            <a:lnSpc>
              <a:spcPct val="100000"/>
            </a:lnSpc>
          </a:pPr>
          <a:r>
            <a:rPr lang="en-US"/>
            <a:t>Meeting should be conducted with the insurance companies for any related queries to be settled </a:t>
          </a:r>
        </a:p>
      </dgm:t>
    </dgm:pt>
    <dgm:pt modelId="{9769C432-B2DE-4C15-B2E2-F928EE0935F9}" type="parTrans" cxnId="{07E3789C-18FE-41FB-918A-B6F42FA3957A}">
      <dgm:prSet/>
      <dgm:spPr/>
      <dgm:t>
        <a:bodyPr/>
        <a:lstStyle/>
        <a:p>
          <a:endParaRPr lang="en-US"/>
        </a:p>
      </dgm:t>
    </dgm:pt>
    <dgm:pt modelId="{6BF46343-4E71-4180-A51E-43A7A1338347}" type="sibTrans" cxnId="{07E3789C-18FE-41FB-918A-B6F42FA3957A}">
      <dgm:prSet/>
      <dgm:spPr/>
      <dgm:t>
        <a:bodyPr/>
        <a:lstStyle/>
        <a:p>
          <a:endParaRPr lang="en-US"/>
        </a:p>
      </dgm:t>
    </dgm:pt>
    <dgm:pt modelId="{7111BF49-5C2F-4444-8C47-E49CF779FB76}">
      <dgm:prSet/>
      <dgm:spPr/>
      <dgm:t>
        <a:bodyPr/>
        <a:lstStyle/>
        <a:p>
          <a:pPr>
            <a:lnSpc>
              <a:spcPct val="100000"/>
            </a:lnSpc>
          </a:pPr>
          <a:r>
            <a:rPr lang="en-US"/>
            <a:t>Departments related to documentation like radiology and MRD should be informed for updating appropriate reports/documents</a:t>
          </a:r>
        </a:p>
      </dgm:t>
    </dgm:pt>
    <dgm:pt modelId="{693A7C42-5653-476B-A780-FD605A9C15B6}" type="parTrans" cxnId="{09B1D63C-54B7-470C-B94C-EB570439F9D1}">
      <dgm:prSet/>
      <dgm:spPr/>
      <dgm:t>
        <a:bodyPr/>
        <a:lstStyle/>
        <a:p>
          <a:endParaRPr lang="en-US"/>
        </a:p>
      </dgm:t>
    </dgm:pt>
    <dgm:pt modelId="{43AB414E-DA08-4470-84E4-395DFCE35D69}" type="sibTrans" cxnId="{09B1D63C-54B7-470C-B94C-EB570439F9D1}">
      <dgm:prSet/>
      <dgm:spPr/>
      <dgm:t>
        <a:bodyPr/>
        <a:lstStyle/>
        <a:p>
          <a:endParaRPr lang="en-US"/>
        </a:p>
      </dgm:t>
    </dgm:pt>
    <dgm:pt modelId="{5A0DC744-B6C1-425A-BFBF-164EF3CC999D}" type="pres">
      <dgm:prSet presAssocID="{C920BC62-937D-4AA2-B535-97E230181C9F}" presName="root" presStyleCnt="0">
        <dgm:presLayoutVars>
          <dgm:dir/>
          <dgm:resizeHandles val="exact"/>
        </dgm:presLayoutVars>
      </dgm:prSet>
      <dgm:spPr/>
      <dgm:t>
        <a:bodyPr/>
        <a:lstStyle/>
        <a:p>
          <a:endParaRPr lang="en-IN"/>
        </a:p>
      </dgm:t>
    </dgm:pt>
    <dgm:pt modelId="{BE881D46-3E6A-4BC1-A103-9361DCED995B}" type="pres">
      <dgm:prSet presAssocID="{C2AEF1D9-AA06-435A-85A9-41B8181B0089}" presName="compNode" presStyleCnt="0"/>
      <dgm:spPr/>
    </dgm:pt>
    <dgm:pt modelId="{2D5A9422-AA0B-4F0D-8000-A65DD75CFE27}" type="pres">
      <dgm:prSet presAssocID="{C2AEF1D9-AA06-435A-85A9-41B8181B0089}" presName="bgRect" presStyleLbl="bgShp" presStyleIdx="0" presStyleCnt="3"/>
      <dgm:spPr/>
    </dgm:pt>
    <dgm:pt modelId="{792AD377-2BC0-4514-9675-4F2CAEBDB7BE}" type="pres">
      <dgm:prSet presAssocID="{C2AEF1D9-AA06-435A-85A9-41B8181B0089}" presName="iconRect" presStyleLbl="node1" presStyleIdx="0" presStyleCnt="3"/>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dgm:spPr>
      <dgm:t>
        <a:bodyPr/>
        <a:lstStyle/>
        <a:p>
          <a:endParaRPr lang="en-IN"/>
        </a:p>
      </dgm:t>
      <dgm:extLst>
        <a:ext uri="{E40237B7-FDA0-4F09-8148-C483321AD2D9}">
          <dgm14:cNvPr xmlns:dgm14="http://schemas.microsoft.com/office/drawing/2010/diagram" id="0" name="" descr="Classroom"/>
        </a:ext>
      </dgm:extLst>
    </dgm:pt>
    <dgm:pt modelId="{8482BDC8-B0B9-44F0-9E73-1C6A2FE66840}" type="pres">
      <dgm:prSet presAssocID="{C2AEF1D9-AA06-435A-85A9-41B8181B0089}" presName="spaceRect" presStyleCnt="0"/>
      <dgm:spPr/>
    </dgm:pt>
    <dgm:pt modelId="{C125BA0B-E94A-40F8-B1ED-D4831D3079F3}" type="pres">
      <dgm:prSet presAssocID="{C2AEF1D9-AA06-435A-85A9-41B8181B0089}" presName="parTx" presStyleLbl="revTx" presStyleIdx="0" presStyleCnt="3">
        <dgm:presLayoutVars>
          <dgm:chMax val="0"/>
          <dgm:chPref val="0"/>
        </dgm:presLayoutVars>
      </dgm:prSet>
      <dgm:spPr/>
      <dgm:t>
        <a:bodyPr/>
        <a:lstStyle/>
        <a:p>
          <a:endParaRPr lang="en-IN"/>
        </a:p>
      </dgm:t>
    </dgm:pt>
    <dgm:pt modelId="{91EADF38-6949-4CF2-9569-9660041897AF}" type="pres">
      <dgm:prSet presAssocID="{818D8CDE-606A-4C61-AE92-D2A7BDE231E9}" presName="sibTrans" presStyleCnt="0"/>
      <dgm:spPr/>
    </dgm:pt>
    <dgm:pt modelId="{D8E09257-17FF-475C-838E-91031D879562}" type="pres">
      <dgm:prSet presAssocID="{BB650D84-13F2-45A5-BD8F-FBE51AFBDABD}" presName="compNode" presStyleCnt="0"/>
      <dgm:spPr/>
    </dgm:pt>
    <dgm:pt modelId="{E354063A-8692-4180-AB85-E66B3485AD98}" type="pres">
      <dgm:prSet presAssocID="{BB650D84-13F2-45A5-BD8F-FBE51AFBDABD}" presName="bgRect" presStyleLbl="bgShp" presStyleIdx="1" presStyleCnt="3"/>
      <dgm:spPr/>
    </dgm:pt>
    <dgm:pt modelId="{72C2A492-C83E-4706-ABE0-4A68D60BD2AD}" type="pres">
      <dgm:prSet presAssocID="{BB650D84-13F2-45A5-BD8F-FBE51AFBDABD}" presName="iconRect" presStyleLbl="node1" presStyleIdx="1" presStyleCnt="3"/>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dgm:spPr>
      <dgm:t>
        <a:bodyPr/>
        <a:lstStyle/>
        <a:p>
          <a:endParaRPr lang="en-IN"/>
        </a:p>
      </dgm:t>
      <dgm:extLst>
        <a:ext uri="{E40237B7-FDA0-4F09-8148-C483321AD2D9}">
          <dgm14:cNvPr xmlns:dgm14="http://schemas.microsoft.com/office/drawing/2010/diagram" id="0" name="" descr="Presentation with Checklist"/>
        </a:ext>
      </dgm:extLst>
    </dgm:pt>
    <dgm:pt modelId="{31095F2D-7AED-4E15-9D42-BF82C0D70E97}" type="pres">
      <dgm:prSet presAssocID="{BB650D84-13F2-45A5-BD8F-FBE51AFBDABD}" presName="spaceRect" presStyleCnt="0"/>
      <dgm:spPr/>
    </dgm:pt>
    <dgm:pt modelId="{C15E81FF-4A1F-406B-BBC8-A5BD0C93DFBC}" type="pres">
      <dgm:prSet presAssocID="{BB650D84-13F2-45A5-BD8F-FBE51AFBDABD}" presName="parTx" presStyleLbl="revTx" presStyleIdx="1" presStyleCnt="3">
        <dgm:presLayoutVars>
          <dgm:chMax val="0"/>
          <dgm:chPref val="0"/>
        </dgm:presLayoutVars>
      </dgm:prSet>
      <dgm:spPr/>
      <dgm:t>
        <a:bodyPr/>
        <a:lstStyle/>
        <a:p>
          <a:endParaRPr lang="en-IN"/>
        </a:p>
      </dgm:t>
    </dgm:pt>
    <dgm:pt modelId="{BB8ABDC2-37E4-40C2-9280-A17F9D0E0481}" type="pres">
      <dgm:prSet presAssocID="{6BF46343-4E71-4180-A51E-43A7A1338347}" presName="sibTrans" presStyleCnt="0"/>
      <dgm:spPr/>
    </dgm:pt>
    <dgm:pt modelId="{460A210C-33E1-455D-B6E8-C35E6A1FF587}" type="pres">
      <dgm:prSet presAssocID="{7111BF49-5C2F-4444-8C47-E49CF779FB76}" presName="compNode" presStyleCnt="0"/>
      <dgm:spPr/>
    </dgm:pt>
    <dgm:pt modelId="{0B32FD34-F555-416D-ABEA-27ABD0BFBFBD}" type="pres">
      <dgm:prSet presAssocID="{7111BF49-5C2F-4444-8C47-E49CF779FB76}" presName="bgRect" presStyleLbl="bgShp" presStyleIdx="2" presStyleCnt="3"/>
      <dgm:spPr/>
    </dgm:pt>
    <dgm:pt modelId="{7C7C9AFC-8754-4E9F-B11F-BCE544464EBC}" type="pres">
      <dgm:prSet presAssocID="{7111BF49-5C2F-4444-8C47-E49CF779FB76}" presName="iconRect" presStyleLbl="node1" presStyleIdx="2" presStyleCnt="3"/>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dgm:spPr>
      <dgm:t>
        <a:bodyPr/>
        <a:lstStyle/>
        <a:p>
          <a:endParaRPr lang="en-IN"/>
        </a:p>
      </dgm:t>
      <dgm:extLst>
        <a:ext uri="{E40237B7-FDA0-4F09-8148-C483321AD2D9}">
          <dgm14:cNvPr xmlns:dgm14="http://schemas.microsoft.com/office/drawing/2010/diagram" id="0" name="" descr="Doctor"/>
        </a:ext>
      </dgm:extLst>
    </dgm:pt>
    <dgm:pt modelId="{034B3687-DA05-463E-9D90-761BFBC52D04}" type="pres">
      <dgm:prSet presAssocID="{7111BF49-5C2F-4444-8C47-E49CF779FB76}" presName="spaceRect" presStyleCnt="0"/>
      <dgm:spPr/>
    </dgm:pt>
    <dgm:pt modelId="{20127A88-7EC5-4257-9289-BE602E6FAB5C}" type="pres">
      <dgm:prSet presAssocID="{7111BF49-5C2F-4444-8C47-E49CF779FB76}" presName="parTx" presStyleLbl="revTx" presStyleIdx="2" presStyleCnt="3">
        <dgm:presLayoutVars>
          <dgm:chMax val="0"/>
          <dgm:chPref val="0"/>
        </dgm:presLayoutVars>
      </dgm:prSet>
      <dgm:spPr/>
      <dgm:t>
        <a:bodyPr/>
        <a:lstStyle/>
        <a:p>
          <a:endParaRPr lang="en-IN"/>
        </a:p>
      </dgm:t>
    </dgm:pt>
  </dgm:ptLst>
  <dgm:cxnLst>
    <dgm:cxn modelId="{C6424CC3-EF4D-42B6-9A0A-A94C62372B1D}" srcId="{C920BC62-937D-4AA2-B535-97E230181C9F}" destId="{C2AEF1D9-AA06-435A-85A9-41B8181B0089}" srcOrd="0" destOrd="0" parTransId="{0063F802-B24F-4FB4-BA70-C1E1B8B66059}" sibTransId="{818D8CDE-606A-4C61-AE92-D2A7BDE231E9}"/>
    <dgm:cxn modelId="{07E3789C-18FE-41FB-918A-B6F42FA3957A}" srcId="{C920BC62-937D-4AA2-B535-97E230181C9F}" destId="{BB650D84-13F2-45A5-BD8F-FBE51AFBDABD}" srcOrd="1" destOrd="0" parTransId="{9769C432-B2DE-4C15-B2E2-F928EE0935F9}" sibTransId="{6BF46343-4E71-4180-A51E-43A7A1338347}"/>
    <dgm:cxn modelId="{497B6D65-7304-4834-9275-623F3947DE6A}" type="presOf" srcId="{C920BC62-937D-4AA2-B535-97E230181C9F}" destId="{5A0DC744-B6C1-425A-BFBF-164EF3CC999D}" srcOrd="0" destOrd="0" presId="urn:microsoft.com/office/officeart/2018/2/layout/IconVerticalSolidList"/>
    <dgm:cxn modelId="{92255838-705A-4F53-B1C2-02C59B13F53D}" type="presOf" srcId="{C2AEF1D9-AA06-435A-85A9-41B8181B0089}" destId="{C125BA0B-E94A-40F8-B1ED-D4831D3079F3}" srcOrd="0" destOrd="0" presId="urn:microsoft.com/office/officeart/2018/2/layout/IconVerticalSolidList"/>
    <dgm:cxn modelId="{09B1D63C-54B7-470C-B94C-EB570439F9D1}" srcId="{C920BC62-937D-4AA2-B535-97E230181C9F}" destId="{7111BF49-5C2F-4444-8C47-E49CF779FB76}" srcOrd="2" destOrd="0" parTransId="{693A7C42-5653-476B-A780-FD605A9C15B6}" sibTransId="{43AB414E-DA08-4470-84E4-395DFCE35D69}"/>
    <dgm:cxn modelId="{D1C0ACD7-A0E9-4AA1-9DFF-484F73B5983B}" type="presOf" srcId="{7111BF49-5C2F-4444-8C47-E49CF779FB76}" destId="{20127A88-7EC5-4257-9289-BE602E6FAB5C}" srcOrd="0" destOrd="0" presId="urn:microsoft.com/office/officeart/2018/2/layout/IconVerticalSolidList"/>
    <dgm:cxn modelId="{E5D30920-914D-4974-9F5F-0B6C139153F4}" type="presOf" srcId="{BB650D84-13F2-45A5-BD8F-FBE51AFBDABD}" destId="{C15E81FF-4A1F-406B-BBC8-A5BD0C93DFBC}" srcOrd="0" destOrd="0" presId="urn:microsoft.com/office/officeart/2018/2/layout/IconVerticalSolidList"/>
    <dgm:cxn modelId="{28EB04DC-AE2E-472D-A7D4-534E8A729AC5}" type="presParOf" srcId="{5A0DC744-B6C1-425A-BFBF-164EF3CC999D}" destId="{BE881D46-3E6A-4BC1-A103-9361DCED995B}" srcOrd="0" destOrd="0" presId="urn:microsoft.com/office/officeart/2018/2/layout/IconVerticalSolidList"/>
    <dgm:cxn modelId="{28DFDA44-27EF-4F5F-820B-24B75C4C18BE}" type="presParOf" srcId="{BE881D46-3E6A-4BC1-A103-9361DCED995B}" destId="{2D5A9422-AA0B-4F0D-8000-A65DD75CFE27}" srcOrd="0" destOrd="0" presId="urn:microsoft.com/office/officeart/2018/2/layout/IconVerticalSolidList"/>
    <dgm:cxn modelId="{AEAF3180-0C90-4FAF-84B8-0AE663DEE6B8}" type="presParOf" srcId="{BE881D46-3E6A-4BC1-A103-9361DCED995B}" destId="{792AD377-2BC0-4514-9675-4F2CAEBDB7BE}" srcOrd="1" destOrd="0" presId="urn:microsoft.com/office/officeart/2018/2/layout/IconVerticalSolidList"/>
    <dgm:cxn modelId="{3F2941C4-6A07-4E54-B656-B3D8CA2FA1FE}" type="presParOf" srcId="{BE881D46-3E6A-4BC1-A103-9361DCED995B}" destId="{8482BDC8-B0B9-44F0-9E73-1C6A2FE66840}" srcOrd="2" destOrd="0" presId="urn:microsoft.com/office/officeart/2018/2/layout/IconVerticalSolidList"/>
    <dgm:cxn modelId="{5425062F-46D8-4EC9-A936-6A8AAE47C463}" type="presParOf" srcId="{BE881D46-3E6A-4BC1-A103-9361DCED995B}" destId="{C125BA0B-E94A-40F8-B1ED-D4831D3079F3}" srcOrd="3" destOrd="0" presId="urn:microsoft.com/office/officeart/2018/2/layout/IconVerticalSolidList"/>
    <dgm:cxn modelId="{339B8EE4-3A39-4E45-9B58-A6B30CDF1D19}" type="presParOf" srcId="{5A0DC744-B6C1-425A-BFBF-164EF3CC999D}" destId="{91EADF38-6949-4CF2-9569-9660041897AF}" srcOrd="1" destOrd="0" presId="urn:microsoft.com/office/officeart/2018/2/layout/IconVerticalSolidList"/>
    <dgm:cxn modelId="{0B6EA68F-B7F6-4A5D-9313-1C05A7B7A5E8}" type="presParOf" srcId="{5A0DC744-B6C1-425A-BFBF-164EF3CC999D}" destId="{D8E09257-17FF-475C-838E-91031D879562}" srcOrd="2" destOrd="0" presId="urn:microsoft.com/office/officeart/2018/2/layout/IconVerticalSolidList"/>
    <dgm:cxn modelId="{9FAC2868-F7BB-4B02-B3DE-525522D5B831}" type="presParOf" srcId="{D8E09257-17FF-475C-838E-91031D879562}" destId="{E354063A-8692-4180-AB85-E66B3485AD98}" srcOrd="0" destOrd="0" presId="urn:microsoft.com/office/officeart/2018/2/layout/IconVerticalSolidList"/>
    <dgm:cxn modelId="{EA13A5F6-BA2B-4F66-A3F3-CA939D28F967}" type="presParOf" srcId="{D8E09257-17FF-475C-838E-91031D879562}" destId="{72C2A492-C83E-4706-ABE0-4A68D60BD2AD}" srcOrd="1" destOrd="0" presId="urn:microsoft.com/office/officeart/2018/2/layout/IconVerticalSolidList"/>
    <dgm:cxn modelId="{65582843-5F67-4572-969F-64A526C80DA7}" type="presParOf" srcId="{D8E09257-17FF-475C-838E-91031D879562}" destId="{31095F2D-7AED-4E15-9D42-BF82C0D70E97}" srcOrd="2" destOrd="0" presId="urn:microsoft.com/office/officeart/2018/2/layout/IconVerticalSolidList"/>
    <dgm:cxn modelId="{E1F3BF7B-543F-4994-B998-51D35E16A790}" type="presParOf" srcId="{D8E09257-17FF-475C-838E-91031D879562}" destId="{C15E81FF-4A1F-406B-BBC8-A5BD0C93DFBC}" srcOrd="3" destOrd="0" presId="urn:microsoft.com/office/officeart/2018/2/layout/IconVerticalSolidList"/>
    <dgm:cxn modelId="{6E579D46-A9EC-494A-8918-30AE850ABA2D}" type="presParOf" srcId="{5A0DC744-B6C1-425A-BFBF-164EF3CC999D}" destId="{BB8ABDC2-37E4-40C2-9280-A17F9D0E0481}" srcOrd="3" destOrd="0" presId="urn:microsoft.com/office/officeart/2018/2/layout/IconVerticalSolidList"/>
    <dgm:cxn modelId="{1F666FEC-6990-41E2-97EF-AEA88BECE2D4}" type="presParOf" srcId="{5A0DC744-B6C1-425A-BFBF-164EF3CC999D}" destId="{460A210C-33E1-455D-B6E8-C35E6A1FF587}" srcOrd="4" destOrd="0" presId="urn:microsoft.com/office/officeart/2018/2/layout/IconVerticalSolidList"/>
    <dgm:cxn modelId="{2E371E44-022F-4FE7-891A-0A7A500BB750}" type="presParOf" srcId="{460A210C-33E1-455D-B6E8-C35E6A1FF587}" destId="{0B32FD34-F555-416D-ABEA-27ABD0BFBFBD}" srcOrd="0" destOrd="0" presId="urn:microsoft.com/office/officeart/2018/2/layout/IconVerticalSolidList"/>
    <dgm:cxn modelId="{F36B912B-B044-4F5B-BE45-F51A609D4C0D}" type="presParOf" srcId="{460A210C-33E1-455D-B6E8-C35E6A1FF587}" destId="{7C7C9AFC-8754-4E9F-B11F-BCE544464EBC}" srcOrd="1" destOrd="0" presId="urn:microsoft.com/office/officeart/2018/2/layout/IconVerticalSolidList"/>
    <dgm:cxn modelId="{9BE5BDA3-6BB2-46DE-9DE8-A02B1DBF2ED3}" type="presParOf" srcId="{460A210C-33E1-455D-B6E8-C35E6A1FF587}" destId="{034B3687-DA05-463E-9D90-761BFBC52D04}" srcOrd="2" destOrd="0" presId="urn:microsoft.com/office/officeart/2018/2/layout/IconVerticalSolidList"/>
    <dgm:cxn modelId="{B70E01F1-D28C-47A2-BD47-0738BE6025FC}" type="presParOf" srcId="{460A210C-33E1-455D-B6E8-C35E6A1FF587}" destId="{20127A88-7EC5-4257-9289-BE602E6FAB5C}"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D29E50-860C-4934-9541-092537C4ECAF}">
      <dsp:nvSpPr>
        <dsp:cNvPr id="0" name=""/>
        <dsp:cNvSpPr/>
      </dsp:nvSpPr>
      <dsp:spPr>
        <a:xfrm>
          <a:off x="1748064" y="2975"/>
          <a:ext cx="3342605" cy="200556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b="1" u="sng" kern="1200"/>
            <a:t>RESEARCH DESIGN:</a:t>
          </a:r>
          <a:endParaRPr lang="en-US" sz="2000" kern="1200"/>
        </a:p>
        <a:p>
          <a:pPr marL="171450" lvl="1" indent="-171450" algn="l" defTabSz="711200">
            <a:lnSpc>
              <a:spcPct val="90000"/>
            </a:lnSpc>
            <a:spcBef>
              <a:spcPct val="0"/>
            </a:spcBef>
            <a:spcAft>
              <a:spcPct val="15000"/>
            </a:spcAft>
            <a:buChar char="••"/>
          </a:pPr>
          <a:r>
            <a:rPr lang="en-US" sz="1600" kern="1200" dirty="0" smtClean="0"/>
            <a:t>The research design used in the dissertation was descriptive. </a:t>
          </a:r>
          <a:endParaRPr lang="en-US" sz="1600" kern="1200" dirty="0"/>
        </a:p>
      </dsp:txBody>
      <dsp:txXfrm>
        <a:off x="1748064" y="2975"/>
        <a:ext cx="3342605" cy="2005563"/>
      </dsp:txXfrm>
    </dsp:sp>
    <dsp:sp modelId="{F4F22CF0-FD1A-4255-9DDC-EC6BB57A06F8}">
      <dsp:nvSpPr>
        <dsp:cNvPr id="0" name=""/>
        <dsp:cNvSpPr/>
      </dsp:nvSpPr>
      <dsp:spPr>
        <a:xfrm>
          <a:off x="5424930" y="2975"/>
          <a:ext cx="3342605" cy="2005563"/>
        </a:xfrm>
        <a:prstGeom prst="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b="1" u="sng" kern="1200"/>
            <a:t>TYPE OF DATA:</a:t>
          </a:r>
          <a:endParaRPr lang="en-US" sz="2000" kern="1200"/>
        </a:p>
        <a:p>
          <a:pPr marL="171450" lvl="1" indent="-171450" algn="l" defTabSz="711200">
            <a:lnSpc>
              <a:spcPct val="90000"/>
            </a:lnSpc>
            <a:spcBef>
              <a:spcPct val="0"/>
            </a:spcBef>
            <a:spcAft>
              <a:spcPct val="15000"/>
            </a:spcAft>
            <a:buChar char="••"/>
          </a:pPr>
          <a:r>
            <a:rPr lang="en-US" sz="1600" kern="1200" dirty="0"/>
            <a:t>Secondary data collection: </a:t>
          </a:r>
          <a:r>
            <a:rPr lang="en-US" sz="1600" kern="1200" dirty="0" smtClean="0"/>
            <a:t>Secondary </a:t>
          </a:r>
          <a:r>
            <a:rPr lang="en-US" sz="1600" kern="1200" dirty="0"/>
            <a:t>data </a:t>
          </a:r>
          <a:r>
            <a:rPr lang="en-US" sz="1600" kern="1200" dirty="0" smtClean="0"/>
            <a:t>is collected from the insurance company replies is consolidated is taken.</a:t>
          </a:r>
          <a:endParaRPr lang="en-US" sz="1600" kern="1200" dirty="0"/>
        </a:p>
      </dsp:txBody>
      <dsp:txXfrm>
        <a:off x="5424930" y="2975"/>
        <a:ext cx="3342605" cy="2005563"/>
      </dsp:txXfrm>
    </dsp:sp>
    <dsp:sp modelId="{B4268E37-CB5D-4809-BE1E-85E4D7404EC0}">
      <dsp:nvSpPr>
        <dsp:cNvPr id="0" name=""/>
        <dsp:cNvSpPr/>
      </dsp:nvSpPr>
      <dsp:spPr>
        <a:xfrm>
          <a:off x="1748064" y="2342799"/>
          <a:ext cx="3342605" cy="2005563"/>
        </a:xfrm>
        <a:prstGeom prst="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b="1" u="sng" kern="1200"/>
            <a:t>SAMPLE SIZE</a:t>
          </a:r>
          <a:r>
            <a:rPr lang="en-US" sz="2000" b="1" kern="1200"/>
            <a:t>:</a:t>
          </a:r>
          <a:endParaRPr lang="en-US" sz="2000" kern="1200"/>
        </a:p>
        <a:p>
          <a:pPr marL="171450" lvl="1" indent="-171450" algn="l" defTabSz="711200">
            <a:lnSpc>
              <a:spcPct val="90000"/>
            </a:lnSpc>
            <a:spcBef>
              <a:spcPct val="0"/>
            </a:spcBef>
            <a:spcAft>
              <a:spcPct val="15000"/>
            </a:spcAft>
            <a:buChar char="••"/>
          </a:pPr>
          <a:r>
            <a:rPr lang="en-US" sz="1600" kern="1200"/>
            <a:t>The number of claims for the year 2021 is 3652  at Thumbay University Hospital Complex.</a:t>
          </a:r>
        </a:p>
      </dsp:txBody>
      <dsp:txXfrm>
        <a:off x="1748064" y="2342799"/>
        <a:ext cx="3342605" cy="2005563"/>
      </dsp:txXfrm>
    </dsp:sp>
    <dsp:sp modelId="{D80D32C3-881B-44B7-8566-02BD6A821871}">
      <dsp:nvSpPr>
        <dsp:cNvPr id="0" name=""/>
        <dsp:cNvSpPr/>
      </dsp:nvSpPr>
      <dsp:spPr>
        <a:xfrm>
          <a:off x="5424930" y="2342799"/>
          <a:ext cx="3342605" cy="2005563"/>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u="sng" kern="1200" dirty="0"/>
            <a:t>SAMPLING TECHNIQUE USED</a:t>
          </a:r>
          <a:r>
            <a:rPr lang="en-US" sz="2000" kern="1200" dirty="0" smtClean="0"/>
            <a:t>:</a:t>
          </a:r>
        </a:p>
        <a:p>
          <a:pPr lvl="0" algn="ctr" defTabSz="889000">
            <a:lnSpc>
              <a:spcPct val="90000"/>
            </a:lnSpc>
            <a:spcBef>
              <a:spcPct val="0"/>
            </a:spcBef>
            <a:spcAft>
              <a:spcPct val="35000"/>
            </a:spcAft>
          </a:pPr>
          <a:r>
            <a:rPr lang="en-US" sz="2000" kern="1200" dirty="0" smtClean="0"/>
            <a:t>Purposive sampling technique was used in order to understand the reasons of rejection. </a:t>
          </a:r>
          <a:endParaRPr lang="en-US" sz="2000" kern="1200" dirty="0"/>
        </a:p>
      </dsp:txBody>
      <dsp:txXfrm>
        <a:off x="5424930" y="2342799"/>
        <a:ext cx="3342605" cy="200556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5A9422-AA0B-4F0D-8000-A65DD75CFE27}">
      <dsp:nvSpPr>
        <dsp:cNvPr id="0" name=""/>
        <dsp:cNvSpPr/>
      </dsp:nvSpPr>
      <dsp:spPr>
        <a:xfrm>
          <a:off x="0" y="531"/>
          <a:ext cx="10213676"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92AD377-2BC0-4514-9675-4F2CAEBDB7BE}">
      <dsp:nvSpPr>
        <dsp:cNvPr id="0" name=""/>
        <dsp:cNvSpPr/>
      </dsp:nvSpPr>
      <dsp:spPr>
        <a:xfrm>
          <a:off x="375988" y="280191"/>
          <a:ext cx="683614" cy="683614"/>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125BA0B-E94A-40F8-B1ED-D4831D3079F3}">
      <dsp:nvSpPr>
        <dsp:cNvPr id="0" name=""/>
        <dsp:cNvSpPr/>
      </dsp:nvSpPr>
      <dsp:spPr>
        <a:xfrm>
          <a:off x="1435590" y="531"/>
          <a:ext cx="8778085"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lvl="0" algn="l" defTabSz="1111250">
            <a:lnSpc>
              <a:spcPct val="100000"/>
            </a:lnSpc>
            <a:spcBef>
              <a:spcPct val="0"/>
            </a:spcBef>
            <a:spcAft>
              <a:spcPct val="35000"/>
            </a:spcAft>
          </a:pPr>
          <a:r>
            <a:rPr lang="en-US" sz="2500" kern="1200"/>
            <a:t>Provide regular trainings to the working staffs regarding the updated protocols of the respective departments</a:t>
          </a:r>
        </a:p>
      </dsp:txBody>
      <dsp:txXfrm>
        <a:off x="1435590" y="531"/>
        <a:ext cx="8778085" cy="1242935"/>
      </dsp:txXfrm>
    </dsp:sp>
    <dsp:sp modelId="{E354063A-8692-4180-AB85-E66B3485AD98}">
      <dsp:nvSpPr>
        <dsp:cNvPr id="0" name=""/>
        <dsp:cNvSpPr/>
      </dsp:nvSpPr>
      <dsp:spPr>
        <a:xfrm>
          <a:off x="0" y="1554201"/>
          <a:ext cx="10213676"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C2A492-C83E-4706-ABE0-4A68D60BD2AD}">
      <dsp:nvSpPr>
        <dsp:cNvPr id="0" name=""/>
        <dsp:cNvSpPr/>
      </dsp:nvSpPr>
      <dsp:spPr>
        <a:xfrm>
          <a:off x="375988" y="1833861"/>
          <a:ext cx="683614" cy="683614"/>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15E81FF-4A1F-406B-BBC8-A5BD0C93DFBC}">
      <dsp:nvSpPr>
        <dsp:cNvPr id="0" name=""/>
        <dsp:cNvSpPr/>
      </dsp:nvSpPr>
      <dsp:spPr>
        <a:xfrm>
          <a:off x="1435590" y="1554201"/>
          <a:ext cx="8778085"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lvl="0" algn="l" defTabSz="1111250">
            <a:lnSpc>
              <a:spcPct val="100000"/>
            </a:lnSpc>
            <a:spcBef>
              <a:spcPct val="0"/>
            </a:spcBef>
            <a:spcAft>
              <a:spcPct val="35000"/>
            </a:spcAft>
          </a:pPr>
          <a:r>
            <a:rPr lang="en-US" sz="2500" kern="1200"/>
            <a:t>Meeting should be conducted with the insurance companies for any related queries to be settled </a:t>
          </a:r>
        </a:p>
      </dsp:txBody>
      <dsp:txXfrm>
        <a:off x="1435590" y="1554201"/>
        <a:ext cx="8778085" cy="1242935"/>
      </dsp:txXfrm>
    </dsp:sp>
    <dsp:sp modelId="{0B32FD34-F555-416D-ABEA-27ABD0BFBFBD}">
      <dsp:nvSpPr>
        <dsp:cNvPr id="0" name=""/>
        <dsp:cNvSpPr/>
      </dsp:nvSpPr>
      <dsp:spPr>
        <a:xfrm>
          <a:off x="0" y="3107870"/>
          <a:ext cx="10213676" cy="124293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C7C9AFC-8754-4E9F-B11F-BCE544464EBC}">
      <dsp:nvSpPr>
        <dsp:cNvPr id="0" name=""/>
        <dsp:cNvSpPr/>
      </dsp:nvSpPr>
      <dsp:spPr>
        <a:xfrm>
          <a:off x="375988" y="3387531"/>
          <a:ext cx="683614" cy="683614"/>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127A88-7EC5-4257-9289-BE602E6FAB5C}">
      <dsp:nvSpPr>
        <dsp:cNvPr id="0" name=""/>
        <dsp:cNvSpPr/>
      </dsp:nvSpPr>
      <dsp:spPr>
        <a:xfrm>
          <a:off x="1435590" y="3107870"/>
          <a:ext cx="8778085"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lvl="0" algn="l" defTabSz="1111250">
            <a:lnSpc>
              <a:spcPct val="100000"/>
            </a:lnSpc>
            <a:spcBef>
              <a:spcPct val="0"/>
            </a:spcBef>
            <a:spcAft>
              <a:spcPct val="35000"/>
            </a:spcAft>
          </a:pPr>
          <a:r>
            <a:rPr lang="en-US" sz="2500" kern="1200"/>
            <a:t>Departments related to documentation like radiology and MRD should be informed for updating appropriate reports/documents</a:t>
          </a:r>
        </a:p>
      </dsp:txBody>
      <dsp:txXfrm>
        <a:off x="1435590" y="3107870"/>
        <a:ext cx="8778085" cy="1242935"/>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26-06-2022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E7F2C74-2A67-7B88-E4B0-49C7348E49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 xmlns:a16="http://schemas.microsoft.com/office/drawing/2014/main" id="{EC02E0EF-E98B-4A5E-6AAD-8E0D811745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 xmlns:a16="http://schemas.microsoft.com/office/drawing/2014/main" id="{51330B9F-6AC3-446B-BE5D-168B172F7D31}"/>
              </a:ext>
            </a:extLst>
          </p:cNvPr>
          <p:cNvSpPr>
            <a:spLocks noGrp="1"/>
          </p:cNvSpPr>
          <p:nvPr>
            <p:ph type="dt" sz="half" idx="10"/>
          </p:nvPr>
        </p:nvSpPr>
        <p:spPr/>
        <p:txBody>
          <a:bodyPr/>
          <a:lstStyle/>
          <a:p>
            <a:fld id="{1147C0E5-F472-4823-852C-D183FA2F2488}" type="datetime1">
              <a:rPr lang="en-IN" smtClean="0"/>
              <a:t>26-06-2022</a:t>
            </a:fld>
            <a:endParaRPr lang="en-IN"/>
          </a:p>
        </p:txBody>
      </p:sp>
      <p:sp>
        <p:nvSpPr>
          <p:cNvPr id="5" name="Footer Placeholder 4">
            <a:extLst>
              <a:ext uri="{FF2B5EF4-FFF2-40B4-BE49-F238E27FC236}">
                <a16:creationId xmlns="" xmlns:a16="http://schemas.microsoft.com/office/drawing/2014/main" id="{150DD859-66CB-8ECC-6E50-6A57DFF25875}"/>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 xmlns:a16="http://schemas.microsoft.com/office/drawing/2014/main" id="{745186DF-C26B-58D8-1801-6CC6107B808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6870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B6E0628-FB36-BD34-9FE2-97E896AC4FC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5912D301-275B-FF6C-40F7-2E9B0CD333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80754F30-EF25-E3E3-BB1C-47025CFDEE9B}"/>
              </a:ext>
            </a:extLst>
          </p:cNvPr>
          <p:cNvSpPr>
            <a:spLocks noGrp="1"/>
          </p:cNvSpPr>
          <p:nvPr>
            <p:ph type="dt" sz="half" idx="10"/>
          </p:nvPr>
        </p:nvSpPr>
        <p:spPr/>
        <p:txBody>
          <a:bodyPr/>
          <a:lstStyle/>
          <a:p>
            <a:fld id="{0E9DCF6C-BC1F-457E-8C73-045A403582E6}" type="datetime1">
              <a:rPr lang="en-IN" smtClean="0"/>
              <a:t>26-06-2022</a:t>
            </a:fld>
            <a:endParaRPr lang="en-IN"/>
          </a:p>
        </p:txBody>
      </p:sp>
      <p:sp>
        <p:nvSpPr>
          <p:cNvPr id="5" name="Footer Placeholder 4">
            <a:extLst>
              <a:ext uri="{FF2B5EF4-FFF2-40B4-BE49-F238E27FC236}">
                <a16:creationId xmlns="" xmlns:a16="http://schemas.microsoft.com/office/drawing/2014/main" id="{367A5C90-C15D-39BC-189C-B04FF8FDA09C}"/>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 xmlns:a16="http://schemas.microsoft.com/office/drawing/2014/main" id="{C168025F-FDA9-0B8F-AD5D-453E4F100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83263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2139D957-C999-1C16-1853-9A023AA6C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966E3950-F0D6-5D89-066D-085723180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71CCAA96-007B-16EB-59B9-8466CF3A2B65}"/>
              </a:ext>
            </a:extLst>
          </p:cNvPr>
          <p:cNvSpPr>
            <a:spLocks noGrp="1"/>
          </p:cNvSpPr>
          <p:nvPr>
            <p:ph type="dt" sz="half" idx="10"/>
          </p:nvPr>
        </p:nvSpPr>
        <p:spPr/>
        <p:txBody>
          <a:bodyPr/>
          <a:lstStyle/>
          <a:p>
            <a:fld id="{FE1E070E-952C-41C9-9ABB-C56A7BE64D88}" type="datetime1">
              <a:rPr lang="en-IN" smtClean="0"/>
              <a:t>26-06-2022</a:t>
            </a:fld>
            <a:endParaRPr lang="en-IN"/>
          </a:p>
        </p:txBody>
      </p:sp>
      <p:sp>
        <p:nvSpPr>
          <p:cNvPr id="5" name="Footer Placeholder 4">
            <a:extLst>
              <a:ext uri="{FF2B5EF4-FFF2-40B4-BE49-F238E27FC236}">
                <a16:creationId xmlns="" xmlns:a16="http://schemas.microsoft.com/office/drawing/2014/main" id="{5B3D4BE2-2DF2-045A-8669-1F641EBCA970}"/>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 xmlns:a16="http://schemas.microsoft.com/office/drawing/2014/main" id="{E255D12E-7ED4-76EF-2510-3424364F40F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38211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CE716E-3B2D-E963-79E7-5EF7FA2114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73794634-ABC2-6BED-BF96-9B5559CE3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A95EF2B4-2DC2-6314-D99D-D61B5F64E224}"/>
              </a:ext>
            </a:extLst>
          </p:cNvPr>
          <p:cNvSpPr>
            <a:spLocks noGrp="1"/>
          </p:cNvSpPr>
          <p:nvPr>
            <p:ph type="dt" sz="half" idx="10"/>
          </p:nvPr>
        </p:nvSpPr>
        <p:spPr/>
        <p:txBody>
          <a:bodyPr/>
          <a:lstStyle/>
          <a:p>
            <a:fld id="{2CA2FBC0-878C-4FB7-8E1F-1D6F6FF7C223}" type="datetime1">
              <a:rPr lang="en-IN" smtClean="0"/>
              <a:t>26-06-2022</a:t>
            </a:fld>
            <a:endParaRPr lang="en-IN"/>
          </a:p>
        </p:txBody>
      </p:sp>
      <p:sp>
        <p:nvSpPr>
          <p:cNvPr id="5" name="Footer Placeholder 4">
            <a:extLst>
              <a:ext uri="{FF2B5EF4-FFF2-40B4-BE49-F238E27FC236}">
                <a16:creationId xmlns="" xmlns:a16="http://schemas.microsoft.com/office/drawing/2014/main" id="{C959C864-56F9-6F24-ACE2-6899436296E7}"/>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 xmlns:a16="http://schemas.microsoft.com/office/drawing/2014/main" id="{E20218AD-0394-8E9F-0B97-7A979B03DEC1}"/>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8601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0837D86-16D6-2081-9141-B69FF05CE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 xmlns:a16="http://schemas.microsoft.com/office/drawing/2014/main" id="{7AB4426C-57D7-F200-FA35-8E436A5D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82FE632E-3E25-D2A6-491C-E5592C333922}"/>
              </a:ext>
            </a:extLst>
          </p:cNvPr>
          <p:cNvSpPr>
            <a:spLocks noGrp="1"/>
          </p:cNvSpPr>
          <p:nvPr>
            <p:ph type="dt" sz="half" idx="10"/>
          </p:nvPr>
        </p:nvSpPr>
        <p:spPr/>
        <p:txBody>
          <a:bodyPr/>
          <a:lstStyle/>
          <a:p>
            <a:fld id="{CD685ADF-9D55-472F-A142-0A5A20BA4577}" type="datetime1">
              <a:rPr lang="en-IN" smtClean="0"/>
              <a:t>26-06-2022</a:t>
            </a:fld>
            <a:endParaRPr lang="en-IN"/>
          </a:p>
        </p:txBody>
      </p:sp>
      <p:sp>
        <p:nvSpPr>
          <p:cNvPr id="5" name="Footer Placeholder 4">
            <a:extLst>
              <a:ext uri="{FF2B5EF4-FFF2-40B4-BE49-F238E27FC236}">
                <a16:creationId xmlns="" xmlns:a16="http://schemas.microsoft.com/office/drawing/2014/main" id="{9868D8A7-1FEB-8F74-CC96-60F713D941D9}"/>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 xmlns:a16="http://schemas.microsoft.com/office/drawing/2014/main" id="{00764CDB-61F8-D5A9-1F23-AD369A512602}"/>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3090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1B8D318-BBB3-1ED4-702E-7B3E99D846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3832F8E8-3ED1-3166-5784-09ACC24D9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 xmlns:a16="http://schemas.microsoft.com/office/drawing/2014/main" id="{760D193F-E080-1819-0001-EC324458CC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 xmlns:a16="http://schemas.microsoft.com/office/drawing/2014/main" id="{8C319AC5-0DE1-5E65-1A58-599D06B824D5}"/>
              </a:ext>
            </a:extLst>
          </p:cNvPr>
          <p:cNvSpPr>
            <a:spLocks noGrp="1"/>
          </p:cNvSpPr>
          <p:nvPr>
            <p:ph type="dt" sz="half" idx="10"/>
          </p:nvPr>
        </p:nvSpPr>
        <p:spPr/>
        <p:txBody>
          <a:bodyPr/>
          <a:lstStyle/>
          <a:p>
            <a:fld id="{19B6A866-57B6-4C39-8809-FBA78A30FCC9}" type="datetime1">
              <a:rPr lang="en-IN" smtClean="0"/>
              <a:t>26-06-2022</a:t>
            </a:fld>
            <a:endParaRPr lang="en-IN"/>
          </a:p>
        </p:txBody>
      </p:sp>
      <p:sp>
        <p:nvSpPr>
          <p:cNvPr id="6" name="Footer Placeholder 5">
            <a:extLst>
              <a:ext uri="{FF2B5EF4-FFF2-40B4-BE49-F238E27FC236}">
                <a16:creationId xmlns="" xmlns:a16="http://schemas.microsoft.com/office/drawing/2014/main" id="{3B95DFD7-A0B2-3C6A-D7BA-B22A8C6829F4}"/>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 xmlns:a16="http://schemas.microsoft.com/office/drawing/2014/main" id="{EDB4F3E3-D244-DE91-E177-93FD9910D81A}"/>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5229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5CDD731-E7C4-A269-BE92-C85C608373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025A0333-AA9A-DF4F-C57C-56BAA1F98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E53AEBD8-A870-7FD7-F78A-B5EAACA47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 xmlns:a16="http://schemas.microsoft.com/office/drawing/2014/main" id="{BC07F615-1CA8-AC3F-C4FE-FFF9F49AF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A8811C04-731E-98E6-D3D9-0ACFEBE39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 xmlns:a16="http://schemas.microsoft.com/office/drawing/2014/main" id="{9AC9A91A-EBEF-9BB2-B813-F1A9FBC746F3}"/>
              </a:ext>
            </a:extLst>
          </p:cNvPr>
          <p:cNvSpPr>
            <a:spLocks noGrp="1"/>
          </p:cNvSpPr>
          <p:nvPr>
            <p:ph type="dt" sz="half" idx="10"/>
          </p:nvPr>
        </p:nvSpPr>
        <p:spPr/>
        <p:txBody>
          <a:bodyPr/>
          <a:lstStyle/>
          <a:p>
            <a:fld id="{52B34237-4DA9-498D-81CC-7DEBFDE0146A}" type="datetime1">
              <a:rPr lang="en-IN" smtClean="0"/>
              <a:t>26-06-2022</a:t>
            </a:fld>
            <a:endParaRPr lang="en-IN"/>
          </a:p>
        </p:txBody>
      </p:sp>
      <p:sp>
        <p:nvSpPr>
          <p:cNvPr id="8" name="Footer Placeholder 7">
            <a:extLst>
              <a:ext uri="{FF2B5EF4-FFF2-40B4-BE49-F238E27FC236}">
                <a16:creationId xmlns="" xmlns:a16="http://schemas.microsoft.com/office/drawing/2014/main" id="{5356CC76-53AF-D09D-7090-C46C6BC2E385}"/>
              </a:ext>
            </a:extLst>
          </p:cNvPr>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a:extLst>
              <a:ext uri="{FF2B5EF4-FFF2-40B4-BE49-F238E27FC236}">
                <a16:creationId xmlns="" xmlns:a16="http://schemas.microsoft.com/office/drawing/2014/main" id="{D1AEB7F1-3FD9-614A-DD77-0F4054D21FBF}"/>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7843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1AEC571-DEF0-68A8-EA51-110C122C17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 xmlns:a16="http://schemas.microsoft.com/office/drawing/2014/main" id="{F0654D79-6E0A-9D35-0EBD-FB1ECA55D2D3}"/>
              </a:ext>
            </a:extLst>
          </p:cNvPr>
          <p:cNvSpPr>
            <a:spLocks noGrp="1"/>
          </p:cNvSpPr>
          <p:nvPr>
            <p:ph type="dt" sz="half" idx="10"/>
          </p:nvPr>
        </p:nvSpPr>
        <p:spPr/>
        <p:txBody>
          <a:bodyPr/>
          <a:lstStyle/>
          <a:p>
            <a:fld id="{03D29E31-0E2B-4B8B-A4CD-804F6A5D47A9}" type="datetime1">
              <a:rPr lang="en-IN" smtClean="0"/>
              <a:t>26-06-2022</a:t>
            </a:fld>
            <a:endParaRPr lang="en-IN"/>
          </a:p>
        </p:txBody>
      </p:sp>
      <p:sp>
        <p:nvSpPr>
          <p:cNvPr id="4" name="Footer Placeholder 3">
            <a:extLst>
              <a:ext uri="{FF2B5EF4-FFF2-40B4-BE49-F238E27FC236}">
                <a16:creationId xmlns="" xmlns:a16="http://schemas.microsoft.com/office/drawing/2014/main" id="{A434C3BC-2067-8919-8B3E-4092015A76D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 xmlns:a16="http://schemas.microsoft.com/office/drawing/2014/main" id="{CCEB87ED-C91F-42C9-2E08-5FC7E4892BE0}"/>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0881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4C6467BF-AB2E-3DEF-67BB-BD30CABBCE82}"/>
              </a:ext>
            </a:extLst>
          </p:cNvPr>
          <p:cNvSpPr>
            <a:spLocks noGrp="1"/>
          </p:cNvSpPr>
          <p:nvPr>
            <p:ph type="dt" sz="half" idx="10"/>
          </p:nvPr>
        </p:nvSpPr>
        <p:spPr/>
        <p:txBody>
          <a:bodyPr/>
          <a:lstStyle/>
          <a:p>
            <a:fld id="{731C5607-A4BB-4D67-95B9-C9085ECC35A9}" type="datetime1">
              <a:rPr lang="en-IN" smtClean="0"/>
              <a:t>26-06-2022</a:t>
            </a:fld>
            <a:endParaRPr lang="en-IN"/>
          </a:p>
        </p:txBody>
      </p:sp>
      <p:sp>
        <p:nvSpPr>
          <p:cNvPr id="3" name="Footer Placeholder 2">
            <a:extLst>
              <a:ext uri="{FF2B5EF4-FFF2-40B4-BE49-F238E27FC236}">
                <a16:creationId xmlns="" xmlns:a16="http://schemas.microsoft.com/office/drawing/2014/main" id="{B6F09D29-4BFA-2AC9-ECDF-923DF9F3A342}"/>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 xmlns:a16="http://schemas.microsoft.com/office/drawing/2014/main" id="{64BA3FC0-FAB4-106E-CBFC-20A7CD3900A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5088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3667C7E-D521-F661-1C58-D19B826A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1351BD9D-2A21-680C-A275-4A3D85F04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 xmlns:a16="http://schemas.microsoft.com/office/drawing/2014/main" id="{CFC0A35F-23A3-07EE-6BAB-E164189CE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06B0979A-120B-82A8-026D-4BE0C2466700}"/>
              </a:ext>
            </a:extLst>
          </p:cNvPr>
          <p:cNvSpPr>
            <a:spLocks noGrp="1"/>
          </p:cNvSpPr>
          <p:nvPr>
            <p:ph type="dt" sz="half" idx="10"/>
          </p:nvPr>
        </p:nvSpPr>
        <p:spPr/>
        <p:txBody>
          <a:bodyPr/>
          <a:lstStyle/>
          <a:p>
            <a:fld id="{C1C99E65-501E-4E79-B301-EC94E1C8867E}" type="datetime1">
              <a:rPr lang="en-IN" smtClean="0"/>
              <a:t>26-06-2022</a:t>
            </a:fld>
            <a:endParaRPr lang="en-IN"/>
          </a:p>
        </p:txBody>
      </p:sp>
      <p:sp>
        <p:nvSpPr>
          <p:cNvPr id="6" name="Footer Placeholder 5">
            <a:extLst>
              <a:ext uri="{FF2B5EF4-FFF2-40B4-BE49-F238E27FC236}">
                <a16:creationId xmlns="" xmlns:a16="http://schemas.microsoft.com/office/drawing/2014/main" id="{4AD45F37-3CB4-AE2D-2533-3877135BEEFF}"/>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 xmlns:a16="http://schemas.microsoft.com/office/drawing/2014/main" id="{68D38491-67AF-16FC-0E0E-3D1128F13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0949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F10D0E-376D-78FD-7FC8-983C68012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 xmlns:a16="http://schemas.microsoft.com/office/drawing/2014/main" id="{53AD1C15-75FE-9ACA-314E-0ADC5BF18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 xmlns:a16="http://schemas.microsoft.com/office/drawing/2014/main" id="{A2765D50-FC72-AC28-0F4E-E904A7F179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DC42FAAF-4A7B-5286-4106-E767F58BB2BC}"/>
              </a:ext>
            </a:extLst>
          </p:cNvPr>
          <p:cNvSpPr>
            <a:spLocks noGrp="1"/>
          </p:cNvSpPr>
          <p:nvPr>
            <p:ph type="dt" sz="half" idx="10"/>
          </p:nvPr>
        </p:nvSpPr>
        <p:spPr/>
        <p:txBody>
          <a:bodyPr/>
          <a:lstStyle/>
          <a:p>
            <a:fld id="{2751C047-BE12-4A43-A323-58AFB768CD35}" type="datetime1">
              <a:rPr lang="en-IN" smtClean="0"/>
              <a:t>26-06-2022</a:t>
            </a:fld>
            <a:endParaRPr lang="en-IN"/>
          </a:p>
        </p:txBody>
      </p:sp>
      <p:sp>
        <p:nvSpPr>
          <p:cNvPr id="6" name="Footer Placeholder 5">
            <a:extLst>
              <a:ext uri="{FF2B5EF4-FFF2-40B4-BE49-F238E27FC236}">
                <a16:creationId xmlns="" xmlns:a16="http://schemas.microsoft.com/office/drawing/2014/main" id="{E0E331BE-AD49-7317-E681-91E7744CEDF8}"/>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 xmlns:a16="http://schemas.microsoft.com/office/drawing/2014/main" id="{7136059E-4898-883B-FD49-34EA78AE0659}"/>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9606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8E3B505A-F512-A52E-E888-47C174A75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48418E4A-8F52-4B39-2902-CB954C5F4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33708D44-8BFC-15F0-F07E-C32BCCF65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26-06-2022</a:t>
            </a:fld>
            <a:endParaRPr lang="en-IN"/>
          </a:p>
        </p:txBody>
      </p:sp>
      <p:sp>
        <p:nvSpPr>
          <p:cNvPr id="5" name="Footer Placeholder 4">
            <a:extLst>
              <a:ext uri="{FF2B5EF4-FFF2-40B4-BE49-F238E27FC236}">
                <a16:creationId xmlns="" xmlns:a16="http://schemas.microsoft.com/office/drawing/2014/main" id="{1C245A2C-4190-4E5A-5D38-07DF0B68B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a:extLst>
              <a:ext uri="{FF2B5EF4-FFF2-40B4-BE49-F238E27FC236}">
                <a16:creationId xmlns="" xmlns:a16="http://schemas.microsoft.com/office/drawing/2014/main" id="{354B15AD-CE55-F5B7-3AE1-4BE3BEF7D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46033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chart" Target="../charts/chart8.xml"/><Relationship Id="rId4" Type="http://schemas.openxmlformats.org/officeDocument/2006/relationships/chart" Target="../charts/char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http://www.thumbay.com/"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ubmed.ncbi.nlm.nih.gov/?term=Alonazi%20WB%5bAuthor%5d"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chart" Target="../charts/chart5.xml"/><Relationship Id="rId4"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 xmlns:a16="http://schemas.microsoft.com/office/drawing/2014/main" id="{BAD76F3E-3A97-486B-B402-44400A8B917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6189BD04-9EFD-5298-48E0-BBFFD10429A7}"/>
              </a:ext>
            </a:extLst>
          </p:cNvPr>
          <p:cNvSpPr>
            <a:spLocks noGrp="1"/>
          </p:cNvSpPr>
          <p:nvPr>
            <p:ph type="ctrTitle"/>
          </p:nvPr>
        </p:nvSpPr>
        <p:spPr>
          <a:xfrm>
            <a:off x="838199" y="1093788"/>
            <a:ext cx="10506455" cy="2967208"/>
          </a:xfrm>
        </p:spPr>
        <p:txBody>
          <a:bodyPr>
            <a:normAutofit/>
          </a:bodyPr>
          <a:lstStyle/>
          <a:p>
            <a:pPr algn="l"/>
            <a:r>
              <a:rPr lang="en-US" sz="3800" b="1" dirty="0"/>
              <a:t>STUDY TO EVALUATE THE AUTHENTIC AND NON-AUTHENTIC CLAIM REJECTIONS AT THUMBAY UNIVERSITY HOSPITAL, AJMAN, UAE</a:t>
            </a:r>
            <a:r>
              <a:rPr lang="en-US" sz="3800" dirty="0"/>
              <a:t/>
            </a:r>
            <a:br>
              <a:rPr lang="en-US" sz="3800" dirty="0"/>
            </a:br>
            <a:r>
              <a:rPr lang="en-IN" sz="3800" dirty="0"/>
              <a:t/>
            </a:r>
            <a:br>
              <a:rPr lang="en-IN" sz="3800" dirty="0"/>
            </a:br>
            <a:endParaRPr lang="en-IN" sz="3800" dirty="0"/>
          </a:p>
        </p:txBody>
      </p:sp>
      <p:sp>
        <p:nvSpPr>
          <p:cNvPr id="3" name="Subtitle 2">
            <a:extLst>
              <a:ext uri="{FF2B5EF4-FFF2-40B4-BE49-F238E27FC236}">
                <a16:creationId xmlns="" xmlns:a16="http://schemas.microsoft.com/office/drawing/2014/main" id="{7673AE62-677A-E7A9-D759-F10B648DEED4}"/>
              </a:ext>
            </a:extLst>
          </p:cNvPr>
          <p:cNvSpPr>
            <a:spLocks noGrp="1"/>
          </p:cNvSpPr>
          <p:nvPr>
            <p:ph type="subTitle" idx="1"/>
          </p:nvPr>
        </p:nvSpPr>
        <p:spPr>
          <a:xfrm>
            <a:off x="7400924" y="4619624"/>
            <a:ext cx="3946779" cy="1038225"/>
          </a:xfrm>
        </p:spPr>
        <p:txBody>
          <a:bodyPr>
            <a:normAutofit/>
          </a:bodyPr>
          <a:lstStyle/>
          <a:p>
            <a:pPr algn="r"/>
            <a:r>
              <a:rPr lang="en-IN" sz="1500"/>
              <a:t>Name : </a:t>
            </a:r>
            <a:r>
              <a:rPr lang="en-IN" sz="1500" err="1"/>
              <a:t>Dr.</a:t>
            </a:r>
            <a:r>
              <a:rPr lang="en-IN" sz="1500"/>
              <a:t> </a:t>
            </a:r>
            <a:r>
              <a:rPr lang="en-IN" sz="1500" err="1"/>
              <a:t>Navneet</a:t>
            </a:r>
            <a:r>
              <a:rPr lang="en-IN" sz="1500"/>
              <a:t> Kaur </a:t>
            </a:r>
            <a:r>
              <a:rPr lang="en-IN" sz="1500" err="1"/>
              <a:t>Pannu</a:t>
            </a:r>
            <a:endParaRPr lang="en-IN" sz="1500"/>
          </a:p>
          <a:p>
            <a:pPr algn="r"/>
            <a:r>
              <a:rPr lang="en-IN" sz="1500"/>
              <a:t>Faculty Mentor : </a:t>
            </a:r>
            <a:r>
              <a:rPr lang="en-IN" sz="1500" err="1"/>
              <a:t>Prof.</a:t>
            </a:r>
            <a:r>
              <a:rPr lang="en-IN" sz="1500"/>
              <a:t> </a:t>
            </a:r>
            <a:r>
              <a:rPr lang="en-IN" sz="1500" err="1"/>
              <a:t>Nishikant</a:t>
            </a:r>
            <a:r>
              <a:rPr lang="en-IN" sz="1500"/>
              <a:t> </a:t>
            </a:r>
            <a:r>
              <a:rPr lang="en-IN" sz="1500" err="1"/>
              <a:t>Bele</a:t>
            </a:r>
            <a:endParaRPr lang="en-IN" sz="1500"/>
          </a:p>
          <a:p>
            <a:pPr algn="r"/>
            <a:r>
              <a:rPr lang="en-IN" sz="1500"/>
              <a:t>IIHMR Delhi</a:t>
            </a:r>
          </a:p>
        </p:txBody>
      </p:sp>
      <p:sp>
        <p:nvSpPr>
          <p:cNvPr id="14" name="Rectangle 13">
            <a:extLst>
              <a:ext uri="{FF2B5EF4-FFF2-40B4-BE49-F238E27FC236}">
                <a16:creationId xmlns="" xmlns:a16="http://schemas.microsoft.com/office/drawing/2014/main" id="{391F6B52-91F4-4AEB-B6DB-29FEBCF28C8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841248" y="433116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 xmlns:a16="http://schemas.microsoft.com/office/drawing/2014/main" id="{2CD6F061-7C53-44F4-9794-953DB70A451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a:off x="9346882" y="2348839"/>
            <a:ext cx="54864" cy="39467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Footer Placeholder 4">
            <a:extLst>
              <a:ext uri="{FF2B5EF4-FFF2-40B4-BE49-F238E27FC236}">
                <a16:creationId xmlns="" xmlns:a16="http://schemas.microsoft.com/office/drawing/2014/main" id="{D624A4A6-17A9-4392-BB4C-06FEF16CF7A3}"/>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solidFill>
                  <a:schemeClr val="tx1">
                    <a:lumMod val="50000"/>
                    <a:lumOff val="50000"/>
                  </a:schemeClr>
                </a:solidFill>
              </a:rPr>
              <a:t>You are not allowed to add slides to this presentation</a:t>
            </a:r>
            <a:endParaRPr lang="en-IN">
              <a:solidFill>
                <a:schemeClr val="tx1">
                  <a:lumMod val="50000"/>
                  <a:lumOff val="50000"/>
                </a:schemeClr>
              </a:solidFill>
            </a:endParaRPr>
          </a:p>
        </p:txBody>
      </p:sp>
      <p:sp>
        <p:nvSpPr>
          <p:cNvPr id="4" name="Slide Number Placeholder 3">
            <a:extLst>
              <a:ext uri="{FF2B5EF4-FFF2-40B4-BE49-F238E27FC236}">
                <a16:creationId xmlns="" xmlns:a16="http://schemas.microsoft.com/office/drawing/2014/main" id="{40197BFF-5EB9-4347-6E13-67AD995EB819}"/>
              </a:ext>
            </a:extLst>
          </p:cNvPr>
          <p:cNvSpPr>
            <a:spLocks noGrp="1"/>
          </p:cNvSpPr>
          <p:nvPr>
            <p:ph type="sldNum" sz="quarter" idx="12"/>
          </p:nvPr>
        </p:nvSpPr>
        <p:spPr>
          <a:xfrm>
            <a:off x="8610600" y="6356350"/>
            <a:ext cx="2743200" cy="365125"/>
          </a:xfrm>
        </p:spPr>
        <p:txBody>
          <a:bodyPr>
            <a:normAutofit/>
          </a:bodyPr>
          <a:lstStyle/>
          <a:p>
            <a:pPr>
              <a:spcAft>
                <a:spcPts val="600"/>
              </a:spcAft>
            </a:pPr>
            <a:fld id="{26AD20E6-394B-4DF0-96A5-9647FF39C943}" type="slidenum">
              <a:rPr lang="en-IN">
                <a:solidFill>
                  <a:schemeClr val="tx1">
                    <a:lumMod val="50000"/>
                    <a:lumOff val="50000"/>
                  </a:schemeClr>
                </a:solidFill>
              </a:rPr>
              <a:pPr>
                <a:spcAft>
                  <a:spcPts val="600"/>
                </a:spcAft>
              </a:pPr>
              <a:t>1</a:t>
            </a:fld>
            <a:endParaRPr lang="en-IN">
              <a:solidFill>
                <a:schemeClr val="tx1">
                  <a:lumMod val="50000"/>
                  <a:lumOff val="50000"/>
                </a:schemeClr>
              </a:solidFill>
            </a:endParaRPr>
          </a:p>
        </p:txBody>
      </p:sp>
      <p:pic>
        <p:nvPicPr>
          <p:cNvPr id="7" name="Picture 6">
            <a:extLst>
              <a:ext uri="{FF2B5EF4-FFF2-40B4-BE49-F238E27FC236}">
                <a16:creationId xmlns=""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1497893" cy="705057"/>
          </a:xfrm>
          <a:prstGeom prst="rect">
            <a:avLst/>
          </a:prstGeom>
        </p:spPr>
      </p:pic>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63E1AFC-9CD1-08C8-0F87-3A71E5733E59}"/>
              </a:ext>
            </a:extLst>
          </p:cNvPr>
          <p:cNvSpPr>
            <a:spLocks noGrp="1"/>
          </p:cNvSpPr>
          <p:nvPr>
            <p:ph type="title"/>
          </p:nvPr>
        </p:nvSpPr>
        <p:spPr>
          <a:xfrm>
            <a:off x="748946" y="23813"/>
            <a:ext cx="10515600" cy="801066"/>
          </a:xfrm>
        </p:spPr>
        <p:txBody>
          <a:bodyPr/>
          <a:lstStyle/>
          <a:p>
            <a:pPr algn="ctr"/>
            <a:r>
              <a:rPr lang="en-IN" b="1" dirty="0"/>
              <a:t>Results </a:t>
            </a:r>
          </a:p>
        </p:txBody>
      </p:sp>
      <p:sp>
        <p:nvSpPr>
          <p:cNvPr id="4" name="Slide Number Placeholder 3">
            <a:extLst>
              <a:ext uri="{FF2B5EF4-FFF2-40B4-BE49-F238E27FC236}">
                <a16:creationId xmlns=""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10</a:t>
            </a:fld>
            <a:endParaRPr lang="en-IN"/>
          </a:p>
        </p:txBody>
      </p:sp>
      <p:pic>
        <p:nvPicPr>
          <p:cNvPr id="7" name="Picture 6">
            <a:extLst>
              <a:ext uri="{FF2B5EF4-FFF2-40B4-BE49-F238E27FC236}">
                <a16:creationId xmlns=""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1497893" cy="705057"/>
          </a:xfrm>
          <a:prstGeom prst="rect">
            <a:avLst/>
          </a:prstGeom>
        </p:spPr>
      </p:pic>
      <p:graphicFrame>
        <p:nvGraphicFramePr>
          <p:cNvPr id="10" name="Content Placeholder 9"/>
          <p:cNvGraphicFramePr>
            <a:graphicFrameLocks noGrp="1"/>
          </p:cNvGraphicFramePr>
          <p:nvPr>
            <p:ph idx="1"/>
            <p:extLst>
              <p:ext uri="{D42A27DB-BD31-4B8C-83A1-F6EECF244321}">
                <p14:modId xmlns:p14="http://schemas.microsoft.com/office/powerpoint/2010/main" val="2375458900"/>
              </p:ext>
            </p:extLst>
          </p:nvPr>
        </p:nvGraphicFramePr>
        <p:xfrm>
          <a:off x="573157" y="3617291"/>
          <a:ext cx="4595191" cy="273905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p:nvPr>
            <p:extLst>
              <p:ext uri="{D42A27DB-BD31-4B8C-83A1-F6EECF244321}">
                <p14:modId xmlns:p14="http://schemas.microsoft.com/office/powerpoint/2010/main" val="3055312825"/>
              </p:ext>
            </p:extLst>
          </p:nvPr>
        </p:nvGraphicFramePr>
        <p:xfrm>
          <a:off x="583717" y="868403"/>
          <a:ext cx="4571379" cy="257716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Chart 11"/>
          <p:cNvGraphicFramePr/>
          <p:nvPr>
            <p:extLst>
              <p:ext uri="{D42A27DB-BD31-4B8C-83A1-F6EECF244321}">
                <p14:modId xmlns:p14="http://schemas.microsoft.com/office/powerpoint/2010/main" val="4114596274"/>
              </p:ext>
            </p:extLst>
          </p:nvPr>
        </p:nvGraphicFramePr>
        <p:xfrm>
          <a:off x="5327374" y="824879"/>
          <a:ext cx="6215269" cy="5397445"/>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498613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 xmlns:a16="http://schemas.microsoft.com/office/drawing/2014/main" id="{DAF1966E-FD40-4A4A-B61B-C4DF7FA05F0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 xmlns:a16="http://schemas.microsoft.com/office/drawing/2014/main" id="{047BFA19-D45E-416B-A404-7AF2F3F2701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6" name="Rectangle 15">
            <a:extLst>
              <a:ext uri="{FF2B5EF4-FFF2-40B4-BE49-F238E27FC236}">
                <a16:creationId xmlns="" xmlns:a16="http://schemas.microsoft.com/office/drawing/2014/main" id="{8E0105E7-23DB-4CF2-8258-FF47C762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40D59676-68AE-B31D-2B17-777B3CE4CB84}"/>
              </a:ext>
            </a:extLst>
          </p:cNvPr>
          <p:cNvSpPr>
            <a:spLocks noGrp="1"/>
          </p:cNvSpPr>
          <p:nvPr>
            <p:ph type="title"/>
          </p:nvPr>
        </p:nvSpPr>
        <p:spPr>
          <a:xfrm>
            <a:off x="1115568" y="548640"/>
            <a:ext cx="10168128" cy="1179576"/>
          </a:xfrm>
        </p:spPr>
        <p:txBody>
          <a:bodyPr>
            <a:normAutofit/>
          </a:bodyPr>
          <a:lstStyle/>
          <a:p>
            <a:r>
              <a:rPr lang="en-IN" sz="4000" b="1"/>
              <a:t>Discussion</a:t>
            </a:r>
          </a:p>
        </p:txBody>
      </p:sp>
      <p:sp>
        <p:nvSpPr>
          <p:cNvPr id="18" name="Rectangle 17">
            <a:extLst>
              <a:ext uri="{FF2B5EF4-FFF2-40B4-BE49-F238E27FC236}">
                <a16:creationId xmlns="" xmlns:a16="http://schemas.microsoft.com/office/drawing/2014/main" id="{074B4F7D-14B2-478B-8BF5-01E4E0C5D26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 xmlns:a16="http://schemas.microsoft.com/office/drawing/2014/main" id="{069AE405-828D-19A8-A3BF-17A9B1F9E370}"/>
              </a:ext>
            </a:extLst>
          </p:cNvPr>
          <p:cNvSpPr>
            <a:spLocks noGrp="1"/>
          </p:cNvSpPr>
          <p:nvPr>
            <p:ph idx="1"/>
          </p:nvPr>
        </p:nvSpPr>
        <p:spPr>
          <a:xfrm>
            <a:off x="1115568" y="2481943"/>
            <a:ext cx="10168128" cy="3695020"/>
          </a:xfrm>
        </p:spPr>
        <p:txBody>
          <a:bodyPr>
            <a:normAutofit/>
          </a:bodyPr>
          <a:lstStyle/>
          <a:p>
            <a:r>
              <a:rPr lang="en-US" sz="1700"/>
              <a:t>Study was done to evaluate the authentic and non-authentic medical claim rejections</a:t>
            </a:r>
          </a:p>
          <a:p>
            <a:r>
              <a:rPr lang="en-US" sz="1700" b="1"/>
              <a:t>Authentic claims</a:t>
            </a:r>
            <a:r>
              <a:rPr lang="en-US" sz="1700"/>
              <a:t> - authentic claims are those claims which are rejected by insurance company and the rejection done is valid and these claims are non-resubmitted due to medical reason or billing reason  </a:t>
            </a:r>
          </a:p>
          <a:p>
            <a:r>
              <a:rPr lang="en-US" sz="1700" b="1"/>
              <a:t>Non authentic claims- </a:t>
            </a:r>
            <a:r>
              <a:rPr lang="en-US" sz="1700"/>
              <a:t>non authentic claims are those claims which get rejected through insurance company without valid reason and are resubmitted </a:t>
            </a:r>
          </a:p>
          <a:p>
            <a:r>
              <a:rPr lang="en-US" sz="1700"/>
              <a:t>As per evaluation highest claim rejection received from </a:t>
            </a:r>
            <a:r>
              <a:rPr lang="en-US" sz="1700" b="1"/>
              <a:t>Oman insurance company</a:t>
            </a:r>
            <a:r>
              <a:rPr lang="en-US" sz="1700"/>
              <a:t> both for </a:t>
            </a:r>
            <a:r>
              <a:rPr lang="en-US" sz="1700" b="1"/>
              <a:t>authentic</a:t>
            </a:r>
            <a:r>
              <a:rPr lang="en-US" sz="1700"/>
              <a:t> as well as </a:t>
            </a:r>
            <a:r>
              <a:rPr lang="en-US" sz="1700" b="1"/>
              <a:t>non-authentic</a:t>
            </a:r>
            <a:r>
              <a:rPr lang="en-US" sz="1700"/>
              <a:t> , value of non-authentic rejection is high as compare to authentic rejection</a:t>
            </a:r>
          </a:p>
          <a:p>
            <a:r>
              <a:rPr lang="en-US" sz="1700"/>
              <a:t>Out of 7 insurance company highest claims received from </a:t>
            </a:r>
            <a:r>
              <a:rPr lang="en-US" sz="1700" b="1"/>
              <a:t>Oman</a:t>
            </a:r>
            <a:r>
              <a:rPr lang="en-US" sz="1700"/>
              <a:t>, </a:t>
            </a:r>
            <a:r>
              <a:rPr lang="en-US" sz="1700" b="1"/>
              <a:t>Daman</a:t>
            </a:r>
            <a:r>
              <a:rPr lang="en-US" sz="1700"/>
              <a:t> &amp; </a:t>
            </a:r>
            <a:r>
              <a:rPr lang="en-US" sz="1700" b="1"/>
              <a:t>Adnic</a:t>
            </a:r>
            <a:r>
              <a:rPr lang="en-US" sz="1700"/>
              <a:t> </a:t>
            </a:r>
          </a:p>
          <a:p>
            <a:r>
              <a:rPr lang="en-US" sz="1700"/>
              <a:t>As per analysis these 3 insurance companies plays very important role for generating the revenue at </a:t>
            </a:r>
            <a:r>
              <a:rPr lang="en-US" sz="1700" b="1"/>
              <a:t>THUMBAY UNIVERSITY HOSPITAL</a:t>
            </a:r>
            <a:r>
              <a:rPr lang="en-US" sz="1700"/>
              <a:t>. </a:t>
            </a:r>
          </a:p>
          <a:p>
            <a:endParaRPr lang="en-IN" sz="1700"/>
          </a:p>
        </p:txBody>
      </p:sp>
      <p:sp>
        <p:nvSpPr>
          <p:cNvPr id="4" name="Slide Number Placeholder 3">
            <a:extLst>
              <a:ext uri="{FF2B5EF4-FFF2-40B4-BE49-F238E27FC236}">
                <a16:creationId xmlns="" xmlns:a16="http://schemas.microsoft.com/office/drawing/2014/main" id="{D1486BD3-7B28-3873-3378-A9DBB9E3B3DD}"/>
              </a:ext>
            </a:extLst>
          </p:cNvPr>
          <p:cNvSpPr>
            <a:spLocks noGrp="1"/>
          </p:cNvSpPr>
          <p:nvPr>
            <p:ph type="sldNum" sz="quarter" idx="12"/>
          </p:nvPr>
        </p:nvSpPr>
        <p:spPr>
          <a:xfrm>
            <a:off x="8540496" y="6356350"/>
            <a:ext cx="2743200" cy="365125"/>
          </a:xfrm>
        </p:spPr>
        <p:txBody>
          <a:bodyPr>
            <a:normAutofit/>
          </a:bodyPr>
          <a:lstStyle/>
          <a:p>
            <a:pPr>
              <a:spcAft>
                <a:spcPts val="600"/>
              </a:spcAft>
            </a:pPr>
            <a:fld id="{26AD20E6-394B-4DF0-96A5-9647FF39C943}" type="slidenum">
              <a:rPr lang="en-IN">
                <a:solidFill>
                  <a:schemeClr val="tx1">
                    <a:lumMod val="50000"/>
                    <a:lumOff val="50000"/>
                  </a:schemeClr>
                </a:solidFill>
              </a:rPr>
              <a:pPr>
                <a:spcAft>
                  <a:spcPts val="600"/>
                </a:spcAft>
              </a:pPr>
              <a:t>11</a:t>
            </a:fld>
            <a:endParaRPr lang="en-IN">
              <a:solidFill>
                <a:schemeClr val="tx1">
                  <a:lumMod val="50000"/>
                  <a:lumOff val="50000"/>
                </a:schemeClr>
              </a:solidFill>
            </a:endParaRPr>
          </a:p>
        </p:txBody>
      </p:sp>
      <p:pic>
        <p:nvPicPr>
          <p:cNvPr id="7" name="Picture 6">
            <a:extLst>
              <a:ext uri="{FF2B5EF4-FFF2-40B4-BE49-F238E27FC236}">
                <a16:creationId xmlns=""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1497893" cy="705057"/>
          </a:xfrm>
          <a:prstGeom prst="rect">
            <a:avLst/>
          </a:prstGeom>
        </p:spPr>
      </p:pic>
    </p:spTree>
    <p:extLst>
      <p:ext uri="{BB962C8B-B14F-4D97-AF65-F5344CB8AC3E}">
        <p14:creationId xmlns:p14="http://schemas.microsoft.com/office/powerpoint/2010/main" val="2616270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 xmlns:a16="http://schemas.microsoft.com/office/drawing/2014/main" id="{2029D5AD-8348-4446-B191-6A9B6FE03F2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Freeform: Shape 13">
            <a:extLst>
              <a:ext uri="{FF2B5EF4-FFF2-40B4-BE49-F238E27FC236}">
                <a16:creationId xmlns="" xmlns:a16="http://schemas.microsoft.com/office/drawing/2014/main" id="{A3F395A2-2B64-4749-BD93-2F159C7E1FB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88952" cy="1899601"/>
          </a:xfrm>
          <a:custGeom>
            <a:avLst/>
            <a:gdLst>
              <a:gd name="connsiteX0" fmla="*/ 0 w 12188952"/>
              <a:gd name="connsiteY0" fmla="*/ 0 h 1899601"/>
              <a:gd name="connsiteX1" fmla="*/ 12188952 w 12188952"/>
              <a:gd name="connsiteY1" fmla="*/ 0 h 1899601"/>
              <a:gd name="connsiteX2" fmla="*/ 12188952 w 12188952"/>
              <a:gd name="connsiteY2" fmla="*/ 1635106 h 1899601"/>
              <a:gd name="connsiteX3" fmla="*/ 11356325 w 12188952"/>
              <a:gd name="connsiteY3" fmla="*/ 1707615 h 1899601"/>
              <a:gd name="connsiteX4" fmla="*/ 6096001 w 12188952"/>
              <a:gd name="connsiteY4" fmla="*/ 1899601 h 1899601"/>
              <a:gd name="connsiteX5" fmla="*/ 835678 w 12188952"/>
              <a:gd name="connsiteY5" fmla="*/ 1707615 h 1899601"/>
              <a:gd name="connsiteX6" fmla="*/ 0 w 12188952"/>
              <a:gd name="connsiteY6" fmla="*/ 1634841 h 1899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8952" h="1899601">
                <a:moveTo>
                  <a:pt x="0" y="0"/>
                </a:moveTo>
                <a:lnTo>
                  <a:pt x="12188952" y="0"/>
                </a:lnTo>
                <a:lnTo>
                  <a:pt x="12188952" y="1635106"/>
                </a:lnTo>
                <a:lnTo>
                  <a:pt x="11356325" y="1707615"/>
                </a:lnTo>
                <a:cubicBezTo>
                  <a:pt x="9739512" y="1831240"/>
                  <a:pt x="7961919" y="1899601"/>
                  <a:pt x="6096001" y="1899601"/>
                </a:cubicBezTo>
                <a:cubicBezTo>
                  <a:pt x="4230084" y="1899601"/>
                  <a:pt x="2452490" y="1831240"/>
                  <a:pt x="835678" y="1707615"/>
                </a:cubicBezTo>
                <a:lnTo>
                  <a:pt x="0" y="1634841"/>
                </a:lnTo>
                <a:close/>
              </a:path>
            </a:pathLst>
          </a:custGeom>
          <a:ln w="9525">
            <a:solidFill>
              <a:srgbClr val="E6E6E6"/>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6" name="Freeform: Shape 15">
            <a:extLst>
              <a:ext uri="{FF2B5EF4-FFF2-40B4-BE49-F238E27FC236}">
                <a16:creationId xmlns="" xmlns:a16="http://schemas.microsoft.com/office/drawing/2014/main" id="{5CF0135B-EAB8-4CA0-896C-2D897ECD28B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1890722"/>
          </a:xfrm>
          <a:custGeom>
            <a:avLst/>
            <a:gdLst>
              <a:gd name="connsiteX0" fmla="*/ 0 w 12192000"/>
              <a:gd name="connsiteY0" fmla="*/ 0 h 1890722"/>
              <a:gd name="connsiteX1" fmla="*/ 12192000 w 12192000"/>
              <a:gd name="connsiteY1" fmla="*/ 0 h 1890722"/>
              <a:gd name="connsiteX2" fmla="*/ 12192000 w 12192000"/>
              <a:gd name="connsiteY2" fmla="*/ 1626227 h 1890722"/>
              <a:gd name="connsiteX3" fmla="*/ 11359165 w 12192000"/>
              <a:gd name="connsiteY3" fmla="*/ 1698736 h 1890722"/>
              <a:gd name="connsiteX4" fmla="*/ 6097526 w 12192000"/>
              <a:gd name="connsiteY4" fmla="*/ 1890722 h 1890722"/>
              <a:gd name="connsiteX5" fmla="*/ 835887 w 12192000"/>
              <a:gd name="connsiteY5" fmla="*/ 1698736 h 1890722"/>
              <a:gd name="connsiteX6" fmla="*/ 0 w 12192000"/>
              <a:gd name="connsiteY6" fmla="*/ 1625962 h 1890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1890722">
                <a:moveTo>
                  <a:pt x="0" y="0"/>
                </a:moveTo>
                <a:lnTo>
                  <a:pt x="12192000" y="0"/>
                </a:lnTo>
                <a:lnTo>
                  <a:pt x="12192000" y="1626227"/>
                </a:lnTo>
                <a:lnTo>
                  <a:pt x="11359165" y="1698736"/>
                </a:lnTo>
                <a:cubicBezTo>
                  <a:pt x="9741947" y="1822361"/>
                  <a:pt x="7963910" y="1890722"/>
                  <a:pt x="6097526" y="1890722"/>
                </a:cubicBezTo>
                <a:cubicBezTo>
                  <a:pt x="4231142" y="1890722"/>
                  <a:pt x="2453104" y="1822361"/>
                  <a:pt x="835887" y="1698736"/>
                </a:cubicBezTo>
                <a:lnTo>
                  <a:pt x="0" y="1625962"/>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40D59676-68AE-B31D-2B17-777B3CE4CB84}"/>
              </a:ext>
            </a:extLst>
          </p:cNvPr>
          <p:cNvSpPr>
            <a:spLocks noGrp="1"/>
          </p:cNvSpPr>
          <p:nvPr>
            <p:ph type="title"/>
          </p:nvPr>
        </p:nvSpPr>
        <p:spPr>
          <a:xfrm>
            <a:off x="838200" y="526567"/>
            <a:ext cx="10515600" cy="1273233"/>
          </a:xfrm>
        </p:spPr>
        <p:txBody>
          <a:bodyPr>
            <a:normAutofit/>
          </a:bodyPr>
          <a:lstStyle/>
          <a:p>
            <a:r>
              <a:rPr lang="en-IN" sz="4000" b="1"/>
              <a:t>Discussion </a:t>
            </a:r>
          </a:p>
        </p:txBody>
      </p:sp>
      <p:sp>
        <p:nvSpPr>
          <p:cNvPr id="18" name="Rectangle 17">
            <a:extLst>
              <a:ext uri="{FF2B5EF4-FFF2-40B4-BE49-F238E27FC236}">
                <a16:creationId xmlns="" xmlns:a16="http://schemas.microsoft.com/office/drawing/2014/main" id="{92C3387C-D24F-4737-8A37-1DC5CFF09C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52452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 xmlns:a16="http://schemas.microsoft.com/office/drawing/2014/main" id="{069AE405-828D-19A8-A3BF-17A9B1F9E370}"/>
              </a:ext>
            </a:extLst>
          </p:cNvPr>
          <p:cNvSpPr>
            <a:spLocks noGrp="1"/>
          </p:cNvSpPr>
          <p:nvPr>
            <p:ph idx="1"/>
          </p:nvPr>
        </p:nvSpPr>
        <p:spPr>
          <a:xfrm>
            <a:off x="838200" y="2478024"/>
            <a:ext cx="10515600" cy="3694176"/>
          </a:xfrm>
        </p:spPr>
        <p:txBody>
          <a:bodyPr>
            <a:normAutofit lnSpcReduction="10000"/>
          </a:bodyPr>
          <a:lstStyle/>
          <a:p>
            <a:pPr marL="0" indent="0">
              <a:buNone/>
            </a:pPr>
            <a:r>
              <a:rPr lang="en-US" sz="1500" dirty="0"/>
              <a:t>Reasons for Claim rejections are based on various medical denial codes, study focuses on 5 most repeated codes those are:-</a:t>
            </a:r>
          </a:p>
          <a:p>
            <a:r>
              <a:rPr lang="en-US" sz="1500" b="1" dirty="0"/>
              <a:t>MNEC 003- </a:t>
            </a:r>
            <a:r>
              <a:rPr lang="en-US" sz="1500" dirty="0"/>
              <a:t>Service is not clinically indicated based on good clinical practice</a:t>
            </a:r>
          </a:p>
          <a:p>
            <a:r>
              <a:rPr lang="en-US" sz="1500" b="1" dirty="0"/>
              <a:t>MNEC 004</a:t>
            </a:r>
            <a:r>
              <a:rPr lang="en-US" sz="1500" dirty="0"/>
              <a:t>- Service is not clinically indicated based on good clinical practice, without additional supporting documentation</a:t>
            </a:r>
          </a:p>
          <a:p>
            <a:r>
              <a:rPr lang="en-US" sz="1500" b="1" dirty="0"/>
              <a:t>MNEC 005</a:t>
            </a:r>
            <a:r>
              <a:rPr lang="en-US" sz="1500" dirty="0"/>
              <a:t>- Service/supply may be appropriate, but too frequent</a:t>
            </a:r>
          </a:p>
          <a:p>
            <a:r>
              <a:rPr lang="en-US" sz="1500" b="1" dirty="0"/>
              <a:t>MNEC 006</a:t>
            </a:r>
            <a:r>
              <a:rPr lang="en-US" sz="1500" dirty="0"/>
              <a:t>- alterative service has been used </a:t>
            </a:r>
          </a:p>
          <a:p>
            <a:r>
              <a:rPr lang="en-US" sz="1500" b="1" dirty="0"/>
              <a:t>MNEC 007</a:t>
            </a:r>
            <a:r>
              <a:rPr lang="en-US" sz="1500" dirty="0"/>
              <a:t>- Service is not clinically indicated based on good clinical practice, without additional supporting documentation</a:t>
            </a:r>
          </a:p>
          <a:p>
            <a:pPr marL="0" indent="0">
              <a:buNone/>
            </a:pPr>
            <a:r>
              <a:rPr lang="en-US" sz="1500" b="1" dirty="0"/>
              <a:t>CODE WISE REJECTION</a:t>
            </a:r>
            <a:r>
              <a:rPr lang="en-US" sz="1500" dirty="0"/>
              <a:t>:-</a:t>
            </a:r>
          </a:p>
          <a:p>
            <a:r>
              <a:rPr lang="en-US" sz="1500" dirty="0"/>
              <a:t>As per analysis highest claim rejection received for code </a:t>
            </a:r>
            <a:r>
              <a:rPr lang="en-US" sz="1500" b="1" dirty="0"/>
              <a:t>MNEC 004</a:t>
            </a:r>
            <a:r>
              <a:rPr lang="en-US" sz="1500" dirty="0"/>
              <a:t> &amp; </a:t>
            </a:r>
            <a:r>
              <a:rPr lang="en-US" sz="1500" b="1" dirty="0"/>
              <a:t>MNEC 005</a:t>
            </a:r>
            <a:r>
              <a:rPr lang="en-US" sz="1500" dirty="0"/>
              <a:t> </a:t>
            </a:r>
          </a:p>
          <a:p>
            <a:pPr marL="0" indent="0">
              <a:buNone/>
            </a:pPr>
            <a:r>
              <a:rPr lang="en-US" sz="1500" b="1" dirty="0"/>
              <a:t>COMPANY WISE REJECTION</a:t>
            </a:r>
            <a:r>
              <a:rPr lang="en-US" sz="1500" dirty="0"/>
              <a:t>:-</a:t>
            </a:r>
          </a:p>
          <a:p>
            <a:r>
              <a:rPr lang="en-US" sz="1600" dirty="0"/>
              <a:t>Out of 7 insurance company highest claims received from </a:t>
            </a:r>
            <a:r>
              <a:rPr lang="en-US" sz="1600" b="1" dirty="0"/>
              <a:t>Oman</a:t>
            </a:r>
            <a:r>
              <a:rPr lang="en-US" sz="1600" dirty="0"/>
              <a:t>, </a:t>
            </a:r>
            <a:r>
              <a:rPr lang="en-US" sz="1600" b="1" dirty="0"/>
              <a:t>Daman</a:t>
            </a:r>
            <a:r>
              <a:rPr lang="en-US" sz="1600" dirty="0"/>
              <a:t> &amp; </a:t>
            </a:r>
            <a:r>
              <a:rPr lang="en-US" sz="1600" b="1" dirty="0"/>
              <a:t>Adnic</a:t>
            </a:r>
            <a:r>
              <a:rPr lang="en-US" sz="1600" dirty="0"/>
              <a:t> </a:t>
            </a:r>
            <a:endParaRPr lang="en-IN" sz="1600" dirty="0"/>
          </a:p>
          <a:p>
            <a:r>
              <a:rPr lang="en-US" sz="1600" dirty="0"/>
              <a:t>As per analysis these 3 insurance companies plays very important role for generating the revenue at </a:t>
            </a:r>
            <a:r>
              <a:rPr lang="en-US" sz="1600" b="1" dirty="0"/>
              <a:t>THUMBAY UNIVERSITY HOSPITAL</a:t>
            </a:r>
            <a:r>
              <a:rPr lang="en-US" sz="1600" dirty="0"/>
              <a:t>. </a:t>
            </a:r>
            <a:endParaRPr lang="en-IN" sz="1600" dirty="0"/>
          </a:p>
          <a:p>
            <a:pPr marL="0" indent="0">
              <a:buNone/>
            </a:pPr>
            <a:endParaRPr lang="en-IN" sz="1500" dirty="0"/>
          </a:p>
        </p:txBody>
      </p:sp>
      <p:sp>
        <p:nvSpPr>
          <p:cNvPr id="4" name="Slide Number Placeholder 3">
            <a:extLst>
              <a:ext uri="{FF2B5EF4-FFF2-40B4-BE49-F238E27FC236}">
                <a16:creationId xmlns="" xmlns:a16="http://schemas.microsoft.com/office/drawing/2014/main" id="{A55A2AEE-BCF7-2356-2A0D-334825D425B5}"/>
              </a:ext>
            </a:extLst>
          </p:cNvPr>
          <p:cNvSpPr>
            <a:spLocks noGrp="1"/>
          </p:cNvSpPr>
          <p:nvPr>
            <p:ph type="sldNum" sz="quarter" idx="12"/>
          </p:nvPr>
        </p:nvSpPr>
        <p:spPr>
          <a:xfrm>
            <a:off x="8610600" y="6356350"/>
            <a:ext cx="2743200" cy="365125"/>
          </a:xfrm>
        </p:spPr>
        <p:txBody>
          <a:bodyPr>
            <a:normAutofit/>
          </a:bodyPr>
          <a:lstStyle/>
          <a:p>
            <a:pPr>
              <a:spcAft>
                <a:spcPts val="600"/>
              </a:spcAft>
            </a:pPr>
            <a:fld id="{26AD20E6-394B-4DF0-96A5-9647FF39C943}" type="slidenum">
              <a:rPr lang="en-IN">
                <a:solidFill>
                  <a:schemeClr val="tx1">
                    <a:lumMod val="50000"/>
                    <a:lumOff val="50000"/>
                  </a:schemeClr>
                </a:solidFill>
              </a:rPr>
              <a:pPr>
                <a:spcAft>
                  <a:spcPts val="600"/>
                </a:spcAft>
              </a:pPr>
              <a:t>12</a:t>
            </a:fld>
            <a:endParaRPr lang="en-IN">
              <a:solidFill>
                <a:schemeClr val="tx1">
                  <a:lumMod val="50000"/>
                  <a:lumOff val="50000"/>
                </a:schemeClr>
              </a:solidFill>
            </a:endParaRPr>
          </a:p>
        </p:txBody>
      </p:sp>
      <p:pic>
        <p:nvPicPr>
          <p:cNvPr id="7" name="Picture 6">
            <a:extLst>
              <a:ext uri="{FF2B5EF4-FFF2-40B4-BE49-F238E27FC236}">
                <a16:creationId xmlns=""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1497893" cy="705057"/>
          </a:xfrm>
          <a:prstGeom prst="rect">
            <a:avLst/>
          </a:prstGeom>
        </p:spPr>
      </p:pic>
    </p:spTree>
    <p:extLst>
      <p:ext uri="{BB962C8B-B14F-4D97-AF65-F5344CB8AC3E}">
        <p14:creationId xmlns:p14="http://schemas.microsoft.com/office/powerpoint/2010/main" val="2388368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 xmlns:a16="http://schemas.microsoft.com/office/drawing/2014/main" id="{DAF1966E-FD40-4A4A-B61B-C4DF7FA05F0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 xmlns:a16="http://schemas.microsoft.com/office/drawing/2014/main" id="{047BFA19-D45E-416B-A404-7AF2F3F2701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6" name="Rectangle 15">
            <a:extLst>
              <a:ext uri="{FF2B5EF4-FFF2-40B4-BE49-F238E27FC236}">
                <a16:creationId xmlns="" xmlns:a16="http://schemas.microsoft.com/office/drawing/2014/main" id="{8E0105E7-23DB-4CF2-8258-FF47C762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27B0F6EC-6F74-10E8-AC03-0F3875AD0424}"/>
              </a:ext>
            </a:extLst>
          </p:cNvPr>
          <p:cNvSpPr>
            <a:spLocks noGrp="1"/>
          </p:cNvSpPr>
          <p:nvPr>
            <p:ph type="title"/>
          </p:nvPr>
        </p:nvSpPr>
        <p:spPr>
          <a:xfrm>
            <a:off x="1115568" y="548640"/>
            <a:ext cx="10168128" cy="1179576"/>
          </a:xfrm>
        </p:spPr>
        <p:txBody>
          <a:bodyPr>
            <a:normAutofit/>
          </a:bodyPr>
          <a:lstStyle/>
          <a:p>
            <a:r>
              <a:rPr lang="en-IN" sz="4000" b="1"/>
              <a:t>Limitations of the Study</a:t>
            </a:r>
          </a:p>
        </p:txBody>
      </p:sp>
      <p:sp>
        <p:nvSpPr>
          <p:cNvPr id="18" name="Rectangle 17">
            <a:extLst>
              <a:ext uri="{FF2B5EF4-FFF2-40B4-BE49-F238E27FC236}">
                <a16:creationId xmlns="" xmlns:a16="http://schemas.microsoft.com/office/drawing/2014/main" id="{074B4F7D-14B2-478B-8BF5-01E4E0C5D26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 xmlns:a16="http://schemas.microsoft.com/office/drawing/2014/main" id="{8BBDAC66-4BC0-4A4F-5501-A4915ECD4DA8}"/>
              </a:ext>
            </a:extLst>
          </p:cNvPr>
          <p:cNvSpPr>
            <a:spLocks noGrp="1"/>
          </p:cNvSpPr>
          <p:nvPr>
            <p:ph idx="1"/>
          </p:nvPr>
        </p:nvSpPr>
        <p:spPr>
          <a:xfrm>
            <a:off x="1115568" y="2481943"/>
            <a:ext cx="10168128" cy="3695020"/>
          </a:xfrm>
        </p:spPr>
        <p:txBody>
          <a:bodyPr>
            <a:normAutofit/>
          </a:bodyPr>
          <a:lstStyle/>
          <a:p>
            <a:pPr lvl="0"/>
            <a:r>
              <a:rPr lang="en-US" sz="2200"/>
              <a:t>Time was a major constraint for the analysis and review as it bound to academic time period which starts.</a:t>
            </a:r>
          </a:p>
          <a:p>
            <a:pPr lvl="0"/>
            <a:r>
              <a:rPr lang="en-US" sz="2200"/>
              <a:t>The results cannot be generalized to other Healthcare Institute as it is conducted in TUH Ajman.</a:t>
            </a:r>
          </a:p>
          <a:p>
            <a:pPr lvl="0"/>
            <a:r>
              <a:rPr lang="en-US" sz="2200"/>
              <a:t>Data collected was limited for the year 2021.</a:t>
            </a:r>
          </a:p>
          <a:p>
            <a:pPr lvl="0"/>
            <a:r>
              <a:rPr lang="en-US" sz="2200"/>
              <a:t>Data available is secondary due to confidentiality norm</a:t>
            </a:r>
          </a:p>
          <a:p>
            <a:pPr marL="0" indent="0">
              <a:buNone/>
            </a:pPr>
            <a:endParaRPr lang="en-IN" sz="2200"/>
          </a:p>
        </p:txBody>
      </p:sp>
      <p:sp>
        <p:nvSpPr>
          <p:cNvPr id="4" name="Footer Placeholder 3">
            <a:extLst>
              <a:ext uri="{FF2B5EF4-FFF2-40B4-BE49-F238E27FC236}">
                <a16:creationId xmlns="" xmlns:a16="http://schemas.microsoft.com/office/drawing/2014/main" id="{9EF2BD8B-3ADC-D6F0-E221-C8FA6B642C54}"/>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solidFill>
                  <a:schemeClr val="tx1">
                    <a:lumMod val="50000"/>
                    <a:lumOff val="50000"/>
                  </a:schemeClr>
                </a:solidFill>
              </a:rPr>
              <a:t>You are not allowed to add slides to this presentation</a:t>
            </a:r>
            <a:endParaRPr lang="en-IN">
              <a:solidFill>
                <a:schemeClr val="tx1">
                  <a:lumMod val="50000"/>
                  <a:lumOff val="50000"/>
                </a:schemeClr>
              </a:solidFill>
            </a:endParaRPr>
          </a:p>
        </p:txBody>
      </p:sp>
      <p:sp>
        <p:nvSpPr>
          <p:cNvPr id="5" name="Slide Number Placeholder 4">
            <a:extLst>
              <a:ext uri="{FF2B5EF4-FFF2-40B4-BE49-F238E27FC236}">
                <a16:creationId xmlns="" xmlns:a16="http://schemas.microsoft.com/office/drawing/2014/main" id="{5D7BD38B-06EE-DC64-6828-3A96DC5B67D0}"/>
              </a:ext>
            </a:extLst>
          </p:cNvPr>
          <p:cNvSpPr>
            <a:spLocks noGrp="1"/>
          </p:cNvSpPr>
          <p:nvPr>
            <p:ph type="sldNum" sz="quarter" idx="12"/>
          </p:nvPr>
        </p:nvSpPr>
        <p:spPr>
          <a:xfrm>
            <a:off x="8540496" y="6356350"/>
            <a:ext cx="2743200" cy="365125"/>
          </a:xfrm>
        </p:spPr>
        <p:txBody>
          <a:bodyPr>
            <a:normAutofit/>
          </a:bodyPr>
          <a:lstStyle/>
          <a:p>
            <a:pPr>
              <a:spcAft>
                <a:spcPts val="600"/>
              </a:spcAft>
            </a:pPr>
            <a:fld id="{26AD20E6-394B-4DF0-96A5-9647FF39C943}" type="slidenum">
              <a:rPr lang="en-IN">
                <a:solidFill>
                  <a:schemeClr val="tx1">
                    <a:lumMod val="50000"/>
                    <a:lumOff val="50000"/>
                  </a:schemeClr>
                </a:solidFill>
              </a:rPr>
              <a:pPr>
                <a:spcAft>
                  <a:spcPts val="600"/>
                </a:spcAft>
              </a:pPr>
              <a:t>13</a:t>
            </a:fld>
            <a:endParaRPr lang="en-IN">
              <a:solidFill>
                <a:schemeClr val="tx1">
                  <a:lumMod val="50000"/>
                  <a:lumOff val="50000"/>
                </a:schemeClr>
              </a:solidFill>
            </a:endParaRPr>
          </a:p>
        </p:txBody>
      </p:sp>
      <p:pic>
        <p:nvPicPr>
          <p:cNvPr id="7" name="Picture 6">
            <a:extLst>
              <a:ext uri="{FF2B5EF4-FFF2-40B4-BE49-F238E27FC236}">
                <a16:creationId xmlns=""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1497893" cy="705057"/>
          </a:xfrm>
          <a:prstGeom prst="rect">
            <a:avLst/>
          </a:prstGeom>
        </p:spPr>
      </p:pic>
    </p:spTree>
    <p:extLst>
      <p:ext uri="{BB962C8B-B14F-4D97-AF65-F5344CB8AC3E}">
        <p14:creationId xmlns:p14="http://schemas.microsoft.com/office/powerpoint/2010/main" val="3192224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 xmlns:a16="http://schemas.microsoft.com/office/drawing/2014/main" id="{DAF1966E-FD40-4A4A-B61B-C4DF7FA05F0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 xmlns:a16="http://schemas.microsoft.com/office/drawing/2014/main" id="{047BFA19-D45E-416B-A404-7AF2F3F2701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6" name="Rectangle 15">
            <a:extLst>
              <a:ext uri="{FF2B5EF4-FFF2-40B4-BE49-F238E27FC236}">
                <a16:creationId xmlns="" xmlns:a16="http://schemas.microsoft.com/office/drawing/2014/main" id="{8E0105E7-23DB-4CF2-8258-FF47C762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4D865BDE-C1E4-2068-7ED7-1D9DDC4B3A10}"/>
              </a:ext>
            </a:extLst>
          </p:cNvPr>
          <p:cNvSpPr>
            <a:spLocks noGrp="1"/>
          </p:cNvSpPr>
          <p:nvPr>
            <p:ph type="title"/>
          </p:nvPr>
        </p:nvSpPr>
        <p:spPr>
          <a:xfrm>
            <a:off x="1115568" y="548640"/>
            <a:ext cx="10168128" cy="1179576"/>
          </a:xfrm>
        </p:spPr>
        <p:txBody>
          <a:bodyPr>
            <a:normAutofit/>
          </a:bodyPr>
          <a:lstStyle/>
          <a:p>
            <a:r>
              <a:rPr lang="en-IN" sz="4000" b="1"/>
              <a:t>Conclusion</a:t>
            </a:r>
          </a:p>
        </p:txBody>
      </p:sp>
      <p:sp>
        <p:nvSpPr>
          <p:cNvPr id="18" name="Rectangle 17">
            <a:extLst>
              <a:ext uri="{FF2B5EF4-FFF2-40B4-BE49-F238E27FC236}">
                <a16:creationId xmlns="" xmlns:a16="http://schemas.microsoft.com/office/drawing/2014/main" id="{074B4F7D-14B2-478B-8BF5-01E4E0C5D26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 xmlns:a16="http://schemas.microsoft.com/office/drawing/2014/main" id="{C37621F9-57FC-03A7-2EE3-925A45765D10}"/>
              </a:ext>
            </a:extLst>
          </p:cNvPr>
          <p:cNvSpPr>
            <a:spLocks noGrp="1"/>
          </p:cNvSpPr>
          <p:nvPr>
            <p:ph idx="1"/>
          </p:nvPr>
        </p:nvSpPr>
        <p:spPr>
          <a:xfrm>
            <a:off x="1115568" y="2481943"/>
            <a:ext cx="10168128" cy="3695020"/>
          </a:xfrm>
        </p:spPr>
        <p:txBody>
          <a:bodyPr>
            <a:normAutofit/>
          </a:bodyPr>
          <a:lstStyle/>
          <a:p>
            <a:pPr marL="0" indent="0">
              <a:buNone/>
            </a:pPr>
            <a:r>
              <a:rPr lang="en-US" sz="2200" dirty="0"/>
              <a:t>As a conclusion, this report has been done to show the current insurance claim rejection. Authentic &amp; Non authentic claim rejection, companies can manage the rejection by analyzing the core health related issues of their customers for which medical services is very important, claim rejection management will provide insurance with the management will provide insurance with the flexibility to offer tailored solution to their customer &amp; better align customer needs with business objective with TUH. This improvement will ultimately boost key performance indicator which will </a:t>
            </a:r>
            <a:r>
              <a:rPr lang="en-US" sz="2200" dirty="0" smtClean="0"/>
              <a:t>definitely</a:t>
            </a:r>
            <a:r>
              <a:rPr lang="en-US" sz="2200" dirty="0" smtClean="0"/>
              <a:t> </a:t>
            </a:r>
            <a:r>
              <a:rPr lang="en-US" sz="2200" dirty="0"/>
              <a:t>impact operating result in a positive way for both insurance company and TUH.</a:t>
            </a:r>
          </a:p>
          <a:p>
            <a:pPr marL="0" indent="0">
              <a:buNone/>
            </a:pPr>
            <a:endParaRPr lang="en-IN" sz="2200" dirty="0"/>
          </a:p>
        </p:txBody>
      </p:sp>
      <p:sp>
        <p:nvSpPr>
          <p:cNvPr id="4" name="Slide Number Placeholder 3">
            <a:extLst>
              <a:ext uri="{FF2B5EF4-FFF2-40B4-BE49-F238E27FC236}">
                <a16:creationId xmlns="" xmlns:a16="http://schemas.microsoft.com/office/drawing/2014/main" id="{520413FC-7659-4BBD-06AF-798C6C1C0116}"/>
              </a:ext>
            </a:extLst>
          </p:cNvPr>
          <p:cNvSpPr>
            <a:spLocks noGrp="1"/>
          </p:cNvSpPr>
          <p:nvPr>
            <p:ph type="sldNum" sz="quarter" idx="12"/>
          </p:nvPr>
        </p:nvSpPr>
        <p:spPr>
          <a:xfrm>
            <a:off x="8540496" y="6356350"/>
            <a:ext cx="2743200" cy="365125"/>
          </a:xfrm>
        </p:spPr>
        <p:txBody>
          <a:bodyPr>
            <a:normAutofit/>
          </a:bodyPr>
          <a:lstStyle/>
          <a:p>
            <a:pPr>
              <a:spcAft>
                <a:spcPts val="600"/>
              </a:spcAft>
            </a:pPr>
            <a:fld id="{26AD20E6-394B-4DF0-96A5-9647FF39C943}" type="slidenum">
              <a:rPr lang="en-IN">
                <a:solidFill>
                  <a:schemeClr val="tx1">
                    <a:lumMod val="50000"/>
                    <a:lumOff val="50000"/>
                  </a:schemeClr>
                </a:solidFill>
              </a:rPr>
              <a:pPr>
                <a:spcAft>
                  <a:spcPts val="600"/>
                </a:spcAft>
              </a:pPr>
              <a:t>14</a:t>
            </a:fld>
            <a:endParaRPr lang="en-IN">
              <a:solidFill>
                <a:schemeClr val="tx1">
                  <a:lumMod val="50000"/>
                  <a:lumOff val="50000"/>
                </a:schemeClr>
              </a:solidFill>
            </a:endParaRPr>
          </a:p>
        </p:txBody>
      </p:sp>
      <p:pic>
        <p:nvPicPr>
          <p:cNvPr id="7" name="Picture 6">
            <a:extLst>
              <a:ext uri="{FF2B5EF4-FFF2-40B4-BE49-F238E27FC236}">
                <a16:creationId xmlns=""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1704"/>
            <a:ext cx="1497893" cy="705057"/>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 xmlns:a16="http://schemas.microsoft.com/office/drawing/2014/main" id="{DAF1966E-FD40-4A4A-B61B-C4DF7FA05F0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Rectangle 11">
            <a:extLst>
              <a:ext uri="{FF2B5EF4-FFF2-40B4-BE49-F238E27FC236}">
                <a16:creationId xmlns="" xmlns:a16="http://schemas.microsoft.com/office/drawing/2014/main" id="{047BFA19-D45E-416B-A404-7AF2F3F2701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8" name="Rectangle 13">
            <a:extLst>
              <a:ext uri="{FF2B5EF4-FFF2-40B4-BE49-F238E27FC236}">
                <a16:creationId xmlns="" xmlns:a16="http://schemas.microsoft.com/office/drawing/2014/main" id="{8E0105E7-23DB-4CF2-8258-FF47C762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51840CEC-B205-D614-ACFB-9620DEF0A59E}"/>
              </a:ext>
            </a:extLst>
          </p:cNvPr>
          <p:cNvSpPr>
            <a:spLocks noGrp="1"/>
          </p:cNvSpPr>
          <p:nvPr>
            <p:ph type="title"/>
          </p:nvPr>
        </p:nvSpPr>
        <p:spPr>
          <a:xfrm>
            <a:off x="1115568" y="548640"/>
            <a:ext cx="10168128" cy="1179576"/>
          </a:xfrm>
        </p:spPr>
        <p:txBody>
          <a:bodyPr>
            <a:normAutofit/>
          </a:bodyPr>
          <a:lstStyle/>
          <a:p>
            <a:r>
              <a:rPr lang="en-IN" sz="4000" b="1"/>
              <a:t>Reference</a:t>
            </a:r>
          </a:p>
        </p:txBody>
      </p:sp>
      <p:sp>
        <p:nvSpPr>
          <p:cNvPr id="16" name="Rectangle 15">
            <a:extLst>
              <a:ext uri="{FF2B5EF4-FFF2-40B4-BE49-F238E27FC236}">
                <a16:creationId xmlns="" xmlns:a16="http://schemas.microsoft.com/office/drawing/2014/main" id="{074B4F7D-14B2-478B-8BF5-01E4E0C5D26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9" name="Content Placeholder 2">
            <a:extLst>
              <a:ext uri="{FF2B5EF4-FFF2-40B4-BE49-F238E27FC236}">
                <a16:creationId xmlns="" xmlns:a16="http://schemas.microsoft.com/office/drawing/2014/main" id="{3E6CD5A5-350C-07B1-88E3-70F677EEF1DB}"/>
              </a:ext>
            </a:extLst>
          </p:cNvPr>
          <p:cNvSpPr>
            <a:spLocks noGrp="1"/>
          </p:cNvSpPr>
          <p:nvPr>
            <p:ph idx="1"/>
          </p:nvPr>
        </p:nvSpPr>
        <p:spPr>
          <a:xfrm>
            <a:off x="1115568" y="2481943"/>
            <a:ext cx="10168128" cy="3695020"/>
          </a:xfrm>
        </p:spPr>
        <p:txBody>
          <a:bodyPr>
            <a:normAutofit/>
          </a:bodyPr>
          <a:lstStyle/>
          <a:p>
            <a:r>
              <a:rPr lang="en-US" sz="2000"/>
              <a:t>1.	HealthcareReport_Update_June2014.pdf [Internet]. [cited 2022 Jun 26]. Available from: https://usuaebusiness.org/wp-content/uploads/2015/09/HealthcareReport_Update_June2014.pdf</a:t>
            </a:r>
          </a:p>
          <a:p>
            <a:r>
              <a:rPr lang="en-US" sz="2000"/>
              <a:t>2.	Reasons for Health Insurance Claim Denials and What You Should Do [Internet]. Verywell Health. [cited 2022 Jun 26]. Available from: https://www.verywellhealth.com/what-is-a-health-insurance-claim-denial-1738690</a:t>
            </a:r>
          </a:p>
          <a:p>
            <a:r>
              <a:rPr lang="en-US" sz="2000"/>
              <a:t>3.	Health insurance claim rejected? These could be the reasons [Internet]. [Cited 2022 Jun 26]. Available from: https://www.hdfcergo.com/blogs/health-insurance/health-insurance-claim-rejected-these-could-be-the-reasons</a:t>
            </a:r>
          </a:p>
          <a:p>
            <a:r>
              <a:rPr lang="en-US" sz="2000"/>
              <a:t>4.	Alonazi WB. Fraud and Abuse in the Saudi Healthcare System: A Triangulation Analysis. Inq J Med Care Organ Provis Financ. 2020 Sep 25; 57:0046958020954624. </a:t>
            </a:r>
          </a:p>
          <a:p>
            <a:pPr marL="0" indent="0">
              <a:buNone/>
            </a:pPr>
            <a:endParaRPr lang="en-US" sz="2000"/>
          </a:p>
          <a:p>
            <a:endParaRPr lang="en-IN" sz="2000"/>
          </a:p>
        </p:txBody>
      </p:sp>
      <p:sp>
        <p:nvSpPr>
          <p:cNvPr id="4" name="Footer Placeholder 3">
            <a:extLst>
              <a:ext uri="{FF2B5EF4-FFF2-40B4-BE49-F238E27FC236}">
                <a16:creationId xmlns="" xmlns:a16="http://schemas.microsoft.com/office/drawing/2014/main" id="{BA6BC351-F8F3-57C7-6516-D8352B33A9A1}"/>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solidFill>
                  <a:schemeClr val="tx1">
                    <a:lumMod val="50000"/>
                    <a:lumOff val="50000"/>
                  </a:schemeClr>
                </a:solidFill>
              </a:rPr>
              <a:t>You are not allowed to add slides to this presentation</a:t>
            </a:r>
            <a:endParaRPr lang="en-IN">
              <a:solidFill>
                <a:schemeClr val="tx1">
                  <a:lumMod val="50000"/>
                  <a:lumOff val="50000"/>
                </a:schemeClr>
              </a:solidFill>
            </a:endParaRPr>
          </a:p>
        </p:txBody>
      </p:sp>
      <p:sp>
        <p:nvSpPr>
          <p:cNvPr id="5" name="Slide Number Placeholder 4">
            <a:extLst>
              <a:ext uri="{FF2B5EF4-FFF2-40B4-BE49-F238E27FC236}">
                <a16:creationId xmlns="" xmlns:a16="http://schemas.microsoft.com/office/drawing/2014/main" id="{65778F48-EED0-0966-D30D-CA2F4B9E882F}"/>
              </a:ext>
            </a:extLst>
          </p:cNvPr>
          <p:cNvSpPr>
            <a:spLocks noGrp="1"/>
          </p:cNvSpPr>
          <p:nvPr>
            <p:ph type="sldNum" sz="quarter" idx="12"/>
          </p:nvPr>
        </p:nvSpPr>
        <p:spPr>
          <a:xfrm>
            <a:off x="8540496" y="6356350"/>
            <a:ext cx="2743200" cy="365125"/>
          </a:xfrm>
        </p:spPr>
        <p:txBody>
          <a:bodyPr>
            <a:normAutofit/>
          </a:bodyPr>
          <a:lstStyle/>
          <a:p>
            <a:pPr>
              <a:spcAft>
                <a:spcPts val="600"/>
              </a:spcAft>
            </a:pPr>
            <a:fld id="{26AD20E6-394B-4DF0-96A5-9647FF39C943}" type="slidenum">
              <a:rPr lang="en-IN">
                <a:solidFill>
                  <a:schemeClr val="tx1">
                    <a:lumMod val="50000"/>
                    <a:lumOff val="50000"/>
                  </a:schemeClr>
                </a:solidFill>
              </a:rPr>
              <a:pPr>
                <a:spcAft>
                  <a:spcPts val="600"/>
                </a:spcAft>
              </a:pPr>
              <a:t>15</a:t>
            </a:fld>
            <a:endParaRPr lang="en-IN">
              <a:solidFill>
                <a:schemeClr val="tx1">
                  <a:lumMod val="50000"/>
                  <a:lumOff val="50000"/>
                </a:schemeClr>
              </a:solidFill>
            </a:endParaRPr>
          </a:p>
        </p:txBody>
      </p:sp>
      <p:pic>
        <p:nvPicPr>
          <p:cNvPr id="11" name="Picture 10">
            <a:extLst>
              <a:ext uri="{FF2B5EF4-FFF2-40B4-BE49-F238E27FC236}">
                <a16:creationId xmlns=""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895"/>
            <a:ext cx="1497893" cy="705057"/>
          </a:xfrm>
          <a:prstGeom prst="rect">
            <a:avLst/>
          </a:prstGeom>
        </p:spPr>
      </p:pic>
    </p:spTree>
    <p:extLst>
      <p:ext uri="{BB962C8B-B14F-4D97-AF65-F5344CB8AC3E}">
        <p14:creationId xmlns:p14="http://schemas.microsoft.com/office/powerpoint/2010/main" val="149243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13">
            <a:extLst>
              <a:ext uri="{FF2B5EF4-FFF2-40B4-BE49-F238E27FC236}">
                <a16:creationId xmlns="" xmlns:a16="http://schemas.microsoft.com/office/drawing/2014/main" id="{A3363022-C969-41E9-8EB2-E4C94908C1F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5">
            <a:extLst>
              <a:ext uri="{FF2B5EF4-FFF2-40B4-BE49-F238E27FC236}">
                <a16:creationId xmlns="" xmlns:a16="http://schemas.microsoft.com/office/drawing/2014/main" id="{8D1AD6B3-BE88-4CEB-BA17-790657CC472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0F7A40DA-CCAF-AA4D-F02C-E8A499F3A7C1}"/>
              </a:ext>
            </a:extLst>
          </p:cNvPr>
          <p:cNvSpPr>
            <a:spLocks noGrp="1"/>
          </p:cNvSpPr>
          <p:nvPr>
            <p:ph type="ctrTitle"/>
          </p:nvPr>
        </p:nvSpPr>
        <p:spPr>
          <a:xfrm>
            <a:off x="6590662" y="4267832"/>
            <a:ext cx="4805996" cy="1297115"/>
          </a:xfrm>
        </p:spPr>
        <p:txBody>
          <a:bodyPr anchor="t">
            <a:normAutofit/>
          </a:bodyPr>
          <a:lstStyle/>
          <a:p>
            <a:pPr algn="l"/>
            <a:r>
              <a:rPr lang="en-IN" sz="4000">
                <a:solidFill>
                  <a:schemeClr val="tx2"/>
                </a:solidFill>
              </a:rPr>
              <a:t>Thank You</a:t>
            </a:r>
          </a:p>
        </p:txBody>
      </p:sp>
      <p:sp>
        <p:nvSpPr>
          <p:cNvPr id="3" name="Subtitle 2">
            <a:extLst>
              <a:ext uri="{FF2B5EF4-FFF2-40B4-BE49-F238E27FC236}">
                <a16:creationId xmlns="" xmlns:a16="http://schemas.microsoft.com/office/drawing/2014/main" id="{14362A6F-B772-4C22-FFAA-7F43C56C049B}"/>
              </a:ext>
            </a:extLst>
          </p:cNvPr>
          <p:cNvSpPr>
            <a:spLocks noGrp="1"/>
          </p:cNvSpPr>
          <p:nvPr>
            <p:ph type="subTitle" idx="1"/>
          </p:nvPr>
        </p:nvSpPr>
        <p:spPr>
          <a:xfrm>
            <a:off x="6590966" y="3428999"/>
            <a:ext cx="4805691" cy="838831"/>
          </a:xfrm>
        </p:spPr>
        <p:txBody>
          <a:bodyPr anchor="b">
            <a:normAutofit/>
          </a:bodyPr>
          <a:lstStyle/>
          <a:p>
            <a:pPr algn="l"/>
            <a:r>
              <a:rPr lang="en-IN" sz="2000">
                <a:solidFill>
                  <a:schemeClr val="tx2"/>
                </a:solidFill>
              </a:rPr>
              <a:t>Any Questions</a:t>
            </a:r>
          </a:p>
        </p:txBody>
      </p:sp>
      <p:pic>
        <p:nvPicPr>
          <p:cNvPr id="11" name="Graphic 10" descr="Handshake">
            <a:extLst>
              <a:ext uri="{FF2B5EF4-FFF2-40B4-BE49-F238E27FC236}">
                <a16:creationId xmlns="" xmlns:a16="http://schemas.microsoft.com/office/drawing/2014/main" id="{80CA28FE-65E4-00D3-EB31-BD04F40B38E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24" name="Group 17">
            <a:extLst>
              <a:ext uri="{FF2B5EF4-FFF2-40B4-BE49-F238E27FC236}">
                <a16:creationId xmlns="" xmlns:a16="http://schemas.microsoft.com/office/drawing/2014/main" id="{89D1390B-7E13-4B4F-9CB2-391063412E54}"/>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 xmlns:p16="http://schemas.microsoft.com/office/powerpoint/2015/main" val="1"/>
              </p:ext>
            </p:extLst>
          </p:nvPr>
        </p:nvGrpSpPr>
        <p:grpSpPr>
          <a:xfrm>
            <a:off x="-4253" y="-5977"/>
            <a:ext cx="6238675" cy="6863979"/>
            <a:chOff x="305" y="-5977"/>
            <a:chExt cx="6238675" cy="6863979"/>
          </a:xfrm>
        </p:grpSpPr>
        <p:sp>
          <p:nvSpPr>
            <p:cNvPr id="19" name="Freeform: Shape 18">
              <a:extLst>
                <a:ext uri="{FF2B5EF4-FFF2-40B4-BE49-F238E27FC236}">
                  <a16:creationId xmlns="" xmlns:a16="http://schemas.microsoft.com/office/drawing/2014/main" id="{9E720206-AA49-4786-A932-A2650DE09183}"/>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 xmlns:a16="http://schemas.microsoft.com/office/drawing/2014/main" id="{C72F6EE6-EDE9-45A5-8F6D-02B9B7CB2C2F}"/>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 xmlns:a16="http://schemas.microsoft.com/office/drawing/2014/main" id="{C093DC50-3BD7-46B1-A300-CD207E152FF4}"/>
                </a:ext>
                <a:ext uri="{C183D7F6-B498-43B3-948B-1728B52AA6E4}">
                  <adec:decorative xmlns="" xmlns:adec="http://schemas.microsoft.com/office/drawing/2017/decorative" val="1"/>
                </a:ext>
              </a:extLst>
            </p:cNvPr>
            <p:cNvSpPr/>
            <p:nvPr>
              <p:extLst>
                <p:ext uri="{386F3935-93C4-4BCD-93E2-E3B085C9AB24}">
                  <p16:designElem xmlns=""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 name="Footer Placeholder 4">
            <a:extLst>
              <a:ext uri="{FF2B5EF4-FFF2-40B4-BE49-F238E27FC236}">
                <a16:creationId xmlns="" xmlns:a16="http://schemas.microsoft.com/office/drawing/2014/main" id="{50FC9A4B-7D60-AC6E-3EFB-C49D8A77D0A3}"/>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a:t>You are not allowed to add slides to this presentation</a:t>
            </a:r>
            <a:endParaRPr lang="en-IN"/>
          </a:p>
        </p:txBody>
      </p:sp>
      <p:sp>
        <p:nvSpPr>
          <p:cNvPr id="4" name="Slide Number Placeholder 3">
            <a:extLst>
              <a:ext uri="{FF2B5EF4-FFF2-40B4-BE49-F238E27FC236}">
                <a16:creationId xmlns="" xmlns:a16="http://schemas.microsoft.com/office/drawing/2014/main" id="{33C20748-CF29-ED49-B8D8-5DEBC4A531CC}"/>
              </a:ext>
            </a:extLst>
          </p:cNvPr>
          <p:cNvSpPr>
            <a:spLocks noGrp="1"/>
          </p:cNvSpPr>
          <p:nvPr>
            <p:ph type="sldNum" sz="quarter" idx="12"/>
          </p:nvPr>
        </p:nvSpPr>
        <p:spPr>
          <a:xfrm>
            <a:off x="8610600" y="6356350"/>
            <a:ext cx="2743200" cy="365125"/>
          </a:xfrm>
        </p:spPr>
        <p:txBody>
          <a:bodyPr>
            <a:normAutofit/>
          </a:bodyPr>
          <a:lstStyle/>
          <a:p>
            <a:pPr>
              <a:spcAft>
                <a:spcPts val="600"/>
              </a:spcAft>
            </a:pPr>
            <a:fld id="{26AD20E6-394B-4DF0-96A5-9647FF39C943}" type="slidenum">
              <a:rPr lang="en-IN" smtClean="0"/>
              <a:pPr>
                <a:spcAft>
                  <a:spcPts val="600"/>
                </a:spcAft>
              </a:pPr>
              <a:t>16</a:t>
            </a:fld>
            <a:endParaRPr lang="en-IN"/>
          </a:p>
        </p:txBody>
      </p:sp>
      <p:pic>
        <p:nvPicPr>
          <p:cNvPr id="7" name="Picture 6">
            <a:extLst>
              <a:ext uri="{FF2B5EF4-FFF2-40B4-BE49-F238E27FC236}">
                <a16:creationId xmlns="" xmlns:a16="http://schemas.microsoft.com/office/drawing/2014/main" id="{6A5D235C-68B3-B360-0BE2-EE01D32938F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5" y="286860"/>
            <a:ext cx="1497893" cy="705057"/>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68C9A24-5D33-22D2-A375-550512B6729A}"/>
              </a:ext>
            </a:extLst>
          </p:cNvPr>
          <p:cNvSpPr>
            <a:spLocks noGrp="1"/>
          </p:cNvSpPr>
          <p:nvPr>
            <p:ph type="title"/>
          </p:nvPr>
        </p:nvSpPr>
        <p:spPr>
          <a:xfrm>
            <a:off x="1499558" y="623917"/>
            <a:ext cx="9854242" cy="1081148"/>
          </a:xfrm>
        </p:spPr>
        <p:txBody>
          <a:bodyPr>
            <a:normAutofit fontScale="90000"/>
          </a:bodyPr>
          <a:lstStyle/>
          <a:p>
            <a:pPr algn="ctr"/>
            <a:r>
              <a:rPr lang="en-IN" b="1" dirty="0"/>
              <a:t>Suggestions to the Organization where the Study was Conducted </a:t>
            </a:r>
          </a:p>
        </p:txBody>
      </p:sp>
      <p:graphicFrame>
        <p:nvGraphicFramePr>
          <p:cNvPr id="11" name="Content Placeholder 2">
            <a:extLst>
              <a:ext uri="{FF2B5EF4-FFF2-40B4-BE49-F238E27FC236}">
                <a16:creationId xmlns="" xmlns:a16="http://schemas.microsoft.com/office/drawing/2014/main" id="{66A926C2-88F1-D401-8202-03C1B173BB57}"/>
              </a:ext>
            </a:extLst>
          </p:cNvPr>
          <p:cNvGraphicFramePr>
            <a:graphicFrameLocks noGrp="1"/>
          </p:cNvGraphicFramePr>
          <p:nvPr>
            <p:ph idx="1"/>
            <p:extLst>
              <p:ext uri="{D42A27DB-BD31-4B8C-83A1-F6EECF244321}">
                <p14:modId xmlns:p14="http://schemas.microsoft.com/office/powerpoint/2010/main" val="4229761600"/>
              </p:ext>
            </p:extLst>
          </p:nvPr>
        </p:nvGraphicFramePr>
        <p:xfrm>
          <a:off x="1140124" y="1825625"/>
          <a:ext cx="10213676"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a:extLst>
              <a:ext uri="{FF2B5EF4-FFF2-40B4-BE49-F238E27FC236}">
                <a16:creationId xmlns="" xmlns:a16="http://schemas.microsoft.com/office/drawing/2014/main" id="{DDD9F342-FADC-6100-0362-BEA904E0F6E2}"/>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 xmlns:a16="http://schemas.microsoft.com/office/drawing/2014/main" id="{8995D74E-6398-A78F-6AAE-7F984A6270FE}"/>
              </a:ext>
            </a:extLst>
          </p:cNvPr>
          <p:cNvSpPr>
            <a:spLocks noGrp="1"/>
          </p:cNvSpPr>
          <p:nvPr>
            <p:ph type="sldNum" sz="quarter" idx="12"/>
          </p:nvPr>
        </p:nvSpPr>
        <p:spPr/>
        <p:txBody>
          <a:bodyPr/>
          <a:lstStyle/>
          <a:p>
            <a:fld id="{26AD20E6-394B-4DF0-96A5-9647FF39C943}" type="slidenum">
              <a:rPr lang="en-IN" smtClean="0"/>
              <a:t>17</a:t>
            </a:fld>
            <a:endParaRPr lang="en-IN"/>
          </a:p>
        </p:txBody>
      </p:sp>
      <p:pic>
        <p:nvPicPr>
          <p:cNvPr id="7" name="Picture 6">
            <a:extLst>
              <a:ext uri="{FF2B5EF4-FFF2-40B4-BE49-F238E27FC236}">
                <a16:creationId xmlns="" xmlns:a16="http://schemas.microsoft.com/office/drawing/2014/main" id="{6A5D235C-68B3-B360-0BE2-EE01D32938F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326799"/>
            <a:ext cx="1497893" cy="705057"/>
          </a:xfrm>
          <a:prstGeom prst="rect">
            <a:avLst/>
          </a:prstGeom>
        </p:spPr>
      </p:pic>
    </p:spTree>
    <p:extLst>
      <p:ext uri="{BB962C8B-B14F-4D97-AF65-F5344CB8AC3E}">
        <p14:creationId xmlns:p14="http://schemas.microsoft.com/office/powerpoint/2010/main" val="19941127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88E5F9E-1BAE-6110-D682-2A208FC902EE}"/>
              </a:ext>
            </a:extLst>
          </p:cNvPr>
          <p:cNvSpPr>
            <a:spLocks noGrp="1"/>
          </p:cNvSpPr>
          <p:nvPr>
            <p:ph type="title"/>
          </p:nvPr>
        </p:nvSpPr>
        <p:spPr>
          <a:xfrm>
            <a:off x="914400" y="104775"/>
            <a:ext cx="10515600" cy="1325563"/>
          </a:xfrm>
        </p:spPr>
        <p:txBody>
          <a:bodyPr/>
          <a:lstStyle/>
          <a:p>
            <a:pPr algn="ctr"/>
            <a:r>
              <a:rPr lang="en-IN" b="1" dirty="0"/>
              <a:t>Dissertation Experiences</a:t>
            </a:r>
          </a:p>
        </p:txBody>
      </p:sp>
      <p:sp>
        <p:nvSpPr>
          <p:cNvPr id="3" name="Text Placeholder 2">
            <a:extLst>
              <a:ext uri="{FF2B5EF4-FFF2-40B4-BE49-F238E27FC236}">
                <a16:creationId xmlns="" xmlns:a16="http://schemas.microsoft.com/office/drawing/2014/main" id="{1A343B33-0785-BB70-4B48-ACB56F0A2115}"/>
              </a:ext>
            </a:extLst>
          </p:cNvPr>
          <p:cNvSpPr>
            <a:spLocks noGrp="1"/>
          </p:cNvSpPr>
          <p:nvPr>
            <p:ph type="body" idx="1"/>
          </p:nvPr>
        </p:nvSpPr>
        <p:spPr/>
        <p:txBody>
          <a:bodyPr/>
          <a:lstStyle/>
          <a:p>
            <a:pPr algn="ctr"/>
            <a:r>
              <a:rPr lang="en-IN" dirty="0"/>
              <a:t>What did you learn (skill/ topic)?</a:t>
            </a:r>
          </a:p>
        </p:txBody>
      </p:sp>
      <p:sp>
        <p:nvSpPr>
          <p:cNvPr id="4" name="Content Placeholder 3">
            <a:extLst>
              <a:ext uri="{FF2B5EF4-FFF2-40B4-BE49-F238E27FC236}">
                <a16:creationId xmlns="" xmlns:a16="http://schemas.microsoft.com/office/drawing/2014/main" id="{45FC99C5-3553-395D-3229-C978899DC068}"/>
              </a:ext>
            </a:extLst>
          </p:cNvPr>
          <p:cNvSpPr>
            <a:spLocks noGrp="1"/>
          </p:cNvSpPr>
          <p:nvPr>
            <p:ph sz="half" idx="2"/>
          </p:nvPr>
        </p:nvSpPr>
        <p:spPr/>
        <p:style>
          <a:lnRef idx="2">
            <a:schemeClr val="accent5">
              <a:shade val="50000"/>
            </a:schemeClr>
          </a:lnRef>
          <a:fillRef idx="1">
            <a:schemeClr val="accent5"/>
          </a:fillRef>
          <a:effectRef idx="0">
            <a:schemeClr val="accent5"/>
          </a:effectRef>
          <a:fontRef idx="minor">
            <a:schemeClr val="lt1"/>
          </a:fontRef>
        </p:style>
        <p:txBody>
          <a:bodyPr/>
          <a:lstStyle/>
          <a:p>
            <a:r>
              <a:rPr lang="en-IN" dirty="0"/>
              <a:t>Medical denial codes in insurance </a:t>
            </a:r>
          </a:p>
          <a:p>
            <a:r>
              <a:rPr lang="en-IN" dirty="0"/>
              <a:t>Process of resubmission and reconciliation.</a:t>
            </a:r>
          </a:p>
          <a:p>
            <a:r>
              <a:rPr lang="en-IN" dirty="0"/>
              <a:t>Managing rejection from insurance company.</a:t>
            </a:r>
          </a:p>
          <a:p>
            <a:r>
              <a:rPr lang="en-IN" dirty="0"/>
              <a:t>Managing medical part of insurance claim.</a:t>
            </a:r>
          </a:p>
          <a:p>
            <a:endParaRPr lang="en-IN" dirty="0"/>
          </a:p>
          <a:p>
            <a:endParaRPr lang="en-IN" dirty="0"/>
          </a:p>
          <a:p>
            <a:endParaRPr lang="en-IN" dirty="0"/>
          </a:p>
        </p:txBody>
      </p:sp>
      <p:sp>
        <p:nvSpPr>
          <p:cNvPr id="5" name="Text Placeholder 4">
            <a:extLst>
              <a:ext uri="{FF2B5EF4-FFF2-40B4-BE49-F238E27FC236}">
                <a16:creationId xmlns="" xmlns:a16="http://schemas.microsoft.com/office/drawing/2014/main" id="{58C1A877-582B-AFBD-F61A-6CF91B9C8E8D}"/>
              </a:ext>
            </a:extLst>
          </p:cNvPr>
          <p:cNvSpPr>
            <a:spLocks noGrp="1"/>
          </p:cNvSpPr>
          <p:nvPr>
            <p:ph type="body" sz="quarter" idx="3"/>
          </p:nvPr>
        </p:nvSpPr>
        <p:spPr/>
        <p:txBody>
          <a:bodyPr/>
          <a:lstStyle/>
          <a:p>
            <a:pPr algn="ctr"/>
            <a:r>
              <a:rPr lang="en-IN" dirty="0"/>
              <a:t>Overall self comments on Dissertation</a:t>
            </a:r>
          </a:p>
        </p:txBody>
      </p:sp>
      <p:sp>
        <p:nvSpPr>
          <p:cNvPr id="6" name="Content Placeholder 5">
            <a:extLst>
              <a:ext uri="{FF2B5EF4-FFF2-40B4-BE49-F238E27FC236}">
                <a16:creationId xmlns="" xmlns:a16="http://schemas.microsoft.com/office/drawing/2014/main" id="{F5C77B51-5E77-C0CF-A1AC-D310D2F1CF19}"/>
              </a:ext>
            </a:extLst>
          </p:cNvPr>
          <p:cNvSpPr>
            <a:spLocks noGrp="1"/>
          </p:cNvSpPr>
          <p:nvPr>
            <p:ph sz="quarter" idx="4"/>
          </p:nvPr>
        </p:nvSpPr>
        <p:spPr/>
        <p:style>
          <a:lnRef idx="2">
            <a:schemeClr val="accent5">
              <a:shade val="50000"/>
            </a:schemeClr>
          </a:lnRef>
          <a:fillRef idx="1">
            <a:schemeClr val="accent5"/>
          </a:fillRef>
          <a:effectRef idx="0">
            <a:schemeClr val="accent5"/>
          </a:effectRef>
          <a:fontRef idx="minor">
            <a:schemeClr val="lt1"/>
          </a:fontRef>
        </p:style>
        <p:txBody>
          <a:bodyPr>
            <a:normAutofit fontScale="92500" lnSpcReduction="10000"/>
          </a:bodyPr>
          <a:lstStyle/>
          <a:p>
            <a:pPr marL="0" indent="0">
              <a:buNone/>
            </a:pPr>
            <a:r>
              <a:rPr lang="en-IN" dirty="0"/>
              <a:t>Overall observation in the dissertation </a:t>
            </a:r>
          </a:p>
          <a:p>
            <a:r>
              <a:rPr lang="en-IN" dirty="0"/>
              <a:t> Insurance department  plays a very crucial role in generating revenue for hospitals.</a:t>
            </a:r>
          </a:p>
          <a:p>
            <a:r>
              <a:rPr lang="en-IN" dirty="0"/>
              <a:t>Insurances is made Mandatory for all residents by UAE government.</a:t>
            </a:r>
          </a:p>
          <a:p>
            <a:r>
              <a:rPr lang="en-IN" dirty="0"/>
              <a:t>In UAE Insurance is booming sector which has great career opportunities.</a:t>
            </a:r>
          </a:p>
          <a:p>
            <a:endParaRPr lang="en-IN" dirty="0"/>
          </a:p>
          <a:p>
            <a:endParaRPr lang="en-IN" dirty="0"/>
          </a:p>
        </p:txBody>
      </p:sp>
      <p:sp>
        <p:nvSpPr>
          <p:cNvPr id="7" name="Slide Number Placeholder 6">
            <a:extLst>
              <a:ext uri="{FF2B5EF4-FFF2-40B4-BE49-F238E27FC236}">
                <a16:creationId xmlns="" xmlns:a16="http://schemas.microsoft.com/office/drawing/2014/main" id="{24929AB7-CA6F-0C11-C641-1E492E7E533C}"/>
              </a:ext>
            </a:extLst>
          </p:cNvPr>
          <p:cNvSpPr>
            <a:spLocks noGrp="1"/>
          </p:cNvSpPr>
          <p:nvPr>
            <p:ph type="sldNum" sz="quarter" idx="12"/>
          </p:nvPr>
        </p:nvSpPr>
        <p:spPr/>
        <p:txBody>
          <a:bodyPr/>
          <a:lstStyle/>
          <a:p>
            <a:fld id="{26AD20E6-394B-4DF0-96A5-9647FF39C943}" type="slidenum">
              <a:rPr lang="en-IN" smtClean="0"/>
              <a:t>18</a:t>
            </a:fld>
            <a:endParaRPr lang="en-IN"/>
          </a:p>
        </p:txBody>
      </p:sp>
      <p:sp>
        <p:nvSpPr>
          <p:cNvPr id="8" name="Footer Placeholder 7">
            <a:extLst>
              <a:ext uri="{FF2B5EF4-FFF2-40B4-BE49-F238E27FC236}">
                <a16:creationId xmlns="" xmlns:a16="http://schemas.microsoft.com/office/drawing/2014/main" id="{E345CE84-575B-CABF-71BF-1327C578392E}"/>
              </a:ext>
            </a:extLst>
          </p:cNvPr>
          <p:cNvSpPr>
            <a:spLocks noGrp="1"/>
          </p:cNvSpPr>
          <p:nvPr>
            <p:ph type="ftr" sz="quarter" idx="11"/>
          </p:nvPr>
        </p:nvSpPr>
        <p:spPr/>
        <p:txBody>
          <a:bodyPr/>
          <a:lstStyle/>
          <a:p>
            <a:r>
              <a:rPr lang="en-US"/>
              <a:t>You are not allowed to add slides to this presentation</a:t>
            </a:r>
            <a:endParaRPr lang="en-IN"/>
          </a:p>
        </p:txBody>
      </p:sp>
      <p:pic>
        <p:nvPicPr>
          <p:cNvPr id="10" name="Picture 9">
            <a:extLst>
              <a:ext uri="{FF2B5EF4-FFF2-40B4-BE49-F238E27FC236}">
                <a16:creationId xmlns=""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99593"/>
            <a:ext cx="1497893" cy="705057"/>
          </a:xfrm>
          <a:prstGeom prst="rect">
            <a:avLst/>
          </a:prstGeom>
        </p:spPr>
      </p:pic>
    </p:spTree>
    <p:extLst>
      <p:ext uri="{BB962C8B-B14F-4D97-AF65-F5344CB8AC3E}">
        <p14:creationId xmlns:p14="http://schemas.microsoft.com/office/powerpoint/2010/main" val="478297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01393A-C23C-A11B-B552-8F3AB06E5AFD}"/>
              </a:ext>
            </a:extLst>
          </p:cNvPr>
          <p:cNvSpPr>
            <a:spLocks noGrp="1"/>
          </p:cNvSpPr>
          <p:nvPr>
            <p:ph type="title"/>
          </p:nvPr>
        </p:nvSpPr>
        <p:spPr/>
        <p:txBody>
          <a:bodyPr/>
          <a:lstStyle/>
          <a:p>
            <a:pPr algn="ctr"/>
            <a:r>
              <a:rPr lang="en-IN" b="1" dirty="0"/>
              <a:t>Pictorial Journey (1/2)</a:t>
            </a:r>
          </a:p>
        </p:txBody>
      </p:sp>
      <p:sp>
        <p:nvSpPr>
          <p:cNvPr id="3" name="Content Placeholder 2">
            <a:extLst>
              <a:ext uri="{FF2B5EF4-FFF2-40B4-BE49-F238E27FC236}">
                <a16:creationId xmlns="" xmlns:a16="http://schemas.microsoft.com/office/drawing/2014/main" id="{6477814C-6B56-911D-71A3-5D4712507305}"/>
              </a:ext>
            </a:extLst>
          </p:cNvPr>
          <p:cNvSpPr>
            <a:spLocks noGrp="1"/>
          </p:cNvSpPr>
          <p:nvPr>
            <p:ph idx="1"/>
          </p:nvPr>
        </p:nvSpPr>
        <p:spPr/>
        <p:txBody>
          <a:bodyPr/>
          <a:lstStyle/>
          <a:p>
            <a:r>
              <a:rPr lang="en-IN" dirty="0"/>
              <a:t>Put 2 of your best photographs here</a:t>
            </a:r>
          </a:p>
        </p:txBody>
      </p:sp>
      <p:sp>
        <p:nvSpPr>
          <p:cNvPr id="4" name="Slide Number Placeholder 3">
            <a:extLst>
              <a:ext uri="{FF2B5EF4-FFF2-40B4-BE49-F238E27FC236}">
                <a16:creationId xmlns="" xmlns:a16="http://schemas.microsoft.com/office/drawing/2014/main" id="{AB27019A-DBE3-DD9F-379F-7EBC515DB707}"/>
              </a:ext>
            </a:extLst>
          </p:cNvPr>
          <p:cNvSpPr>
            <a:spLocks noGrp="1"/>
          </p:cNvSpPr>
          <p:nvPr>
            <p:ph type="sldNum" sz="quarter" idx="12"/>
          </p:nvPr>
        </p:nvSpPr>
        <p:spPr/>
        <p:txBody>
          <a:bodyPr/>
          <a:lstStyle/>
          <a:p>
            <a:fld id="{26AD20E6-394B-4DF0-96A5-9647FF39C943}" type="slidenum">
              <a:rPr lang="en-IN" smtClean="0"/>
              <a:t>19</a:t>
            </a:fld>
            <a:endParaRPr lang="en-IN"/>
          </a:p>
        </p:txBody>
      </p:sp>
    </p:spTree>
    <p:extLst>
      <p:ext uri="{BB962C8B-B14F-4D97-AF65-F5344CB8AC3E}">
        <p14:creationId xmlns:p14="http://schemas.microsoft.com/office/powerpoint/2010/main" val="2333934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3A7B543-DD16-00A8-C1EC-FE337C972327}"/>
              </a:ext>
            </a:extLst>
          </p:cNvPr>
          <p:cNvSpPr>
            <a:spLocks noGrp="1"/>
          </p:cNvSpPr>
          <p:nvPr>
            <p:ph type="title"/>
          </p:nvPr>
        </p:nvSpPr>
        <p:spPr/>
        <p:txBody>
          <a:bodyPr/>
          <a:lstStyle/>
          <a:p>
            <a:pPr algn="ctr"/>
            <a:r>
              <a:rPr lang="en-IN" b="1" dirty="0"/>
              <a:t>Screenshot of Approval</a:t>
            </a:r>
          </a:p>
        </p:txBody>
      </p:sp>
      <p:sp>
        <p:nvSpPr>
          <p:cNvPr id="5" name="Slide Number Placeholder 4">
            <a:extLst>
              <a:ext uri="{FF2B5EF4-FFF2-40B4-BE49-F238E27FC236}">
                <a16:creationId xmlns="" xmlns:a16="http://schemas.microsoft.com/office/drawing/2014/main" id="{56EDD3CD-7AAF-DDBA-4AB5-4451EC072935}"/>
              </a:ext>
            </a:extLst>
          </p:cNvPr>
          <p:cNvSpPr>
            <a:spLocks noGrp="1"/>
          </p:cNvSpPr>
          <p:nvPr>
            <p:ph type="sldNum" sz="quarter" idx="12"/>
          </p:nvPr>
        </p:nvSpPr>
        <p:spPr/>
        <p:txBody>
          <a:bodyPr/>
          <a:lstStyle/>
          <a:p>
            <a:fld id="{26AD20E6-394B-4DF0-96A5-9647FF39C943}" type="slidenum">
              <a:rPr lang="en-IN" smtClean="0"/>
              <a:t>2</a:t>
            </a:fld>
            <a:endParaRPr lang="en-IN"/>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53644" y="1703540"/>
            <a:ext cx="7653403" cy="40208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3122" y="1473308"/>
            <a:ext cx="8004133" cy="47711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a:extLst>
              <a:ext uri="{FF2B5EF4-FFF2-40B4-BE49-F238E27FC236}">
                <a16:creationId xmlns="" xmlns:a16="http://schemas.microsoft.com/office/drawing/2014/main" id="{6A5D235C-68B3-B360-0BE2-EE01D32938F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3813"/>
            <a:ext cx="1497893" cy="705057"/>
          </a:xfrm>
          <a:prstGeom prst="rect">
            <a:avLst/>
          </a:prstGeom>
        </p:spPr>
      </p:pic>
    </p:spTree>
    <p:extLst>
      <p:ext uri="{BB962C8B-B14F-4D97-AF65-F5344CB8AC3E}">
        <p14:creationId xmlns:p14="http://schemas.microsoft.com/office/powerpoint/2010/main" val="106189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01393A-C23C-A11B-B552-8F3AB06E5AFD}"/>
              </a:ext>
            </a:extLst>
          </p:cNvPr>
          <p:cNvSpPr>
            <a:spLocks noGrp="1"/>
          </p:cNvSpPr>
          <p:nvPr>
            <p:ph type="title"/>
          </p:nvPr>
        </p:nvSpPr>
        <p:spPr/>
        <p:txBody>
          <a:bodyPr/>
          <a:lstStyle/>
          <a:p>
            <a:pPr algn="ctr"/>
            <a:r>
              <a:rPr lang="en-IN" b="1" dirty="0"/>
              <a:t>Pictorial Journey (2/2)</a:t>
            </a:r>
          </a:p>
        </p:txBody>
      </p:sp>
      <p:sp>
        <p:nvSpPr>
          <p:cNvPr id="3" name="Content Placeholder 2">
            <a:extLst>
              <a:ext uri="{FF2B5EF4-FFF2-40B4-BE49-F238E27FC236}">
                <a16:creationId xmlns="" xmlns:a16="http://schemas.microsoft.com/office/drawing/2014/main" id="{6477814C-6B56-911D-71A3-5D4712507305}"/>
              </a:ext>
            </a:extLst>
          </p:cNvPr>
          <p:cNvSpPr>
            <a:spLocks noGrp="1"/>
          </p:cNvSpPr>
          <p:nvPr>
            <p:ph idx="1"/>
          </p:nvPr>
        </p:nvSpPr>
        <p:spPr/>
        <p:txBody>
          <a:bodyPr/>
          <a:lstStyle/>
          <a:p>
            <a:r>
              <a:rPr lang="en-IN" dirty="0"/>
              <a:t>Put 2 of your best photographs here</a:t>
            </a:r>
          </a:p>
        </p:txBody>
      </p:sp>
      <p:sp>
        <p:nvSpPr>
          <p:cNvPr id="4" name="Slide Number Placeholder 3">
            <a:extLst>
              <a:ext uri="{FF2B5EF4-FFF2-40B4-BE49-F238E27FC236}">
                <a16:creationId xmlns="" xmlns:a16="http://schemas.microsoft.com/office/drawing/2014/main" id="{F7512292-B42A-7AC1-7086-3818B43D08E8}"/>
              </a:ext>
            </a:extLst>
          </p:cNvPr>
          <p:cNvSpPr>
            <a:spLocks noGrp="1"/>
          </p:cNvSpPr>
          <p:nvPr>
            <p:ph type="sldNum" sz="quarter" idx="12"/>
          </p:nvPr>
        </p:nvSpPr>
        <p:spPr/>
        <p:txBody>
          <a:bodyPr/>
          <a:lstStyle/>
          <a:p>
            <a:fld id="{26AD20E6-394B-4DF0-96A5-9647FF39C943}" type="slidenum">
              <a:rPr lang="en-IN" smtClean="0"/>
              <a:t>20</a:t>
            </a:fld>
            <a:endParaRPr lang="en-IN"/>
          </a:p>
        </p:txBody>
      </p:sp>
    </p:spTree>
    <p:extLst>
      <p:ext uri="{BB962C8B-B14F-4D97-AF65-F5344CB8AC3E}">
        <p14:creationId xmlns:p14="http://schemas.microsoft.com/office/powerpoint/2010/main" val="4112284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19">
            <a:extLst>
              <a:ext uri="{FF2B5EF4-FFF2-40B4-BE49-F238E27FC236}">
                <a16:creationId xmlns="" xmlns:a16="http://schemas.microsoft.com/office/drawing/2014/main" id="{115719BB-48A7-4AF4-BB91-DC82E0DF727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7" name="Freeform: Shape 21">
            <a:extLst>
              <a:ext uri="{FF2B5EF4-FFF2-40B4-BE49-F238E27FC236}">
                <a16:creationId xmlns="" xmlns:a16="http://schemas.microsoft.com/office/drawing/2014/main" id="{10973A55-5440-4A99-B526-B5812E46271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1" y="0"/>
            <a:ext cx="6096002" cy="6858000"/>
          </a:xfrm>
          <a:custGeom>
            <a:avLst/>
            <a:gdLst>
              <a:gd name="connsiteX0" fmla="*/ 0 w 6096002"/>
              <a:gd name="connsiteY0" fmla="*/ 0 h 6858000"/>
              <a:gd name="connsiteX1" fmla="*/ 4885967 w 6096002"/>
              <a:gd name="connsiteY1" fmla="*/ 0 h 6858000"/>
              <a:gd name="connsiteX2" fmla="*/ 4946007 w 6096002"/>
              <a:gd name="connsiteY2" fmla="*/ 69271 h 6858000"/>
              <a:gd name="connsiteX3" fmla="*/ 6096002 w 6096002"/>
              <a:gd name="connsiteY3" fmla="*/ 3429000 h 6858000"/>
              <a:gd name="connsiteX4" fmla="*/ 4946007 w 6096002"/>
              <a:gd name="connsiteY4" fmla="*/ 6788730 h 6858000"/>
              <a:gd name="connsiteX5" fmla="*/ 4885967 w 6096002"/>
              <a:gd name="connsiteY5" fmla="*/ 6858000 h 6858000"/>
              <a:gd name="connsiteX6" fmla="*/ 0 w 609600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2" h="6858000">
                <a:moveTo>
                  <a:pt x="0" y="0"/>
                </a:moveTo>
                <a:lnTo>
                  <a:pt x="4885967" y="0"/>
                </a:lnTo>
                <a:lnTo>
                  <a:pt x="4946007" y="69271"/>
                </a:lnTo>
                <a:cubicBezTo>
                  <a:pt x="5656533" y="929100"/>
                  <a:pt x="6096002" y="2116944"/>
                  <a:pt x="6096002" y="3429000"/>
                </a:cubicBezTo>
                <a:cubicBezTo>
                  <a:pt x="6096002" y="4741056"/>
                  <a:pt x="5656533" y="5928900"/>
                  <a:pt x="4946007" y="6788730"/>
                </a:cubicBezTo>
                <a:lnTo>
                  <a:pt x="4885967"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48" name="Freeform: Shape 23">
            <a:extLst>
              <a:ext uri="{FF2B5EF4-FFF2-40B4-BE49-F238E27FC236}">
                <a16:creationId xmlns="" xmlns:a16="http://schemas.microsoft.com/office/drawing/2014/main" id="{A9682493-588A-4D52-98F6-FBBD80C07EC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6085370" cy="6858000"/>
          </a:xfrm>
          <a:custGeom>
            <a:avLst/>
            <a:gdLst>
              <a:gd name="connsiteX0" fmla="*/ 0 w 6085370"/>
              <a:gd name="connsiteY0" fmla="*/ 0 h 6858000"/>
              <a:gd name="connsiteX1" fmla="*/ 4875335 w 6085370"/>
              <a:gd name="connsiteY1" fmla="*/ 0 h 6858000"/>
              <a:gd name="connsiteX2" fmla="*/ 4935375 w 6085370"/>
              <a:gd name="connsiteY2" fmla="*/ 69271 h 6858000"/>
              <a:gd name="connsiteX3" fmla="*/ 6085370 w 6085370"/>
              <a:gd name="connsiteY3" fmla="*/ 3429000 h 6858000"/>
              <a:gd name="connsiteX4" fmla="*/ 4935375 w 6085370"/>
              <a:gd name="connsiteY4" fmla="*/ 6788730 h 6858000"/>
              <a:gd name="connsiteX5" fmla="*/ 4875335 w 6085370"/>
              <a:gd name="connsiteY5" fmla="*/ 6858000 h 6858000"/>
              <a:gd name="connsiteX6" fmla="*/ 0 w 608537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85370" h="6858000">
                <a:moveTo>
                  <a:pt x="0" y="0"/>
                </a:moveTo>
                <a:lnTo>
                  <a:pt x="4875335" y="0"/>
                </a:lnTo>
                <a:lnTo>
                  <a:pt x="4935375" y="69271"/>
                </a:lnTo>
                <a:cubicBezTo>
                  <a:pt x="5645901" y="929100"/>
                  <a:pt x="6085370" y="2116944"/>
                  <a:pt x="6085370" y="3429000"/>
                </a:cubicBezTo>
                <a:cubicBezTo>
                  <a:pt x="6085370" y="4741056"/>
                  <a:pt x="5645901" y="5928900"/>
                  <a:pt x="4935375" y="6788730"/>
                </a:cubicBezTo>
                <a:lnTo>
                  <a:pt x="4875335"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E2872094-D36A-007C-818C-6DC4FC39F74F}"/>
              </a:ext>
            </a:extLst>
          </p:cNvPr>
          <p:cNvSpPr>
            <a:spLocks noGrp="1"/>
          </p:cNvSpPr>
          <p:nvPr>
            <p:ph type="title"/>
          </p:nvPr>
        </p:nvSpPr>
        <p:spPr>
          <a:xfrm>
            <a:off x="438913" y="859536"/>
            <a:ext cx="4832802" cy="1170432"/>
          </a:xfrm>
        </p:spPr>
        <p:txBody>
          <a:bodyPr vert="horz" lIns="91440" tIns="45720" rIns="91440" bIns="45720" rtlCol="0" anchor="b">
            <a:normAutofit/>
          </a:bodyPr>
          <a:lstStyle/>
          <a:p>
            <a:r>
              <a:rPr lang="en-US" sz="3400" b="1"/>
              <a:t>Introduction </a:t>
            </a:r>
          </a:p>
        </p:txBody>
      </p:sp>
      <p:sp>
        <p:nvSpPr>
          <p:cNvPr id="49" name="Rectangle 25">
            <a:extLst>
              <a:ext uri="{FF2B5EF4-FFF2-40B4-BE49-F238E27FC236}">
                <a16:creationId xmlns="" xmlns:a16="http://schemas.microsoft.com/office/drawing/2014/main" id="{FBEC5A7A-ADE4-48D9-B89C-2BA1C911063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a:off x="703236" y="363389"/>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50" name="Rectangle 27">
            <a:extLst>
              <a:ext uri="{FF2B5EF4-FFF2-40B4-BE49-F238E27FC236}">
                <a16:creationId xmlns="" xmlns:a16="http://schemas.microsoft.com/office/drawing/2014/main" id="{82095FCE-EF05-4443-B97A-85DEE3A5CA1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65492" y="2185062"/>
            <a:ext cx="493776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p:cNvSpPr/>
          <p:nvPr/>
        </p:nvSpPr>
        <p:spPr>
          <a:xfrm>
            <a:off x="438912" y="2512611"/>
            <a:ext cx="4832803" cy="3664351"/>
          </a:xfrm>
          <a:prstGeom prst="rect">
            <a:avLst/>
          </a:prstGeom>
        </p:spPr>
        <p:txBody>
          <a:bodyPr vert="horz" lIns="91440" tIns="45720" rIns="91440" bIns="45720" rtlCol="0">
            <a:normAutofit/>
          </a:bodyPr>
          <a:lstStyle/>
          <a:p>
            <a:pPr marL="285750" indent="-228600">
              <a:lnSpc>
                <a:spcPct val="90000"/>
              </a:lnSpc>
              <a:spcAft>
                <a:spcPts val="600"/>
              </a:spcAft>
              <a:buFont typeface="Arial" panose="020B0604020202020204" pitchFamily="34" charset="0"/>
              <a:buChar char="•"/>
            </a:pPr>
            <a:r>
              <a:rPr lang="en-US" sz="1400"/>
              <a:t>Thumbay University Hospital is a Leading medical institution offering quality and affordable specialized superior medical care complemented by a warm and personalized human touch to the members of most of the insurance companies in UAE.</a:t>
            </a:r>
          </a:p>
          <a:p>
            <a:pPr marL="285750" indent="-228600">
              <a:lnSpc>
                <a:spcPct val="90000"/>
              </a:lnSpc>
              <a:spcAft>
                <a:spcPts val="600"/>
              </a:spcAft>
              <a:buFont typeface="Arial" panose="020B0604020202020204" pitchFamily="34" charset="0"/>
              <a:buChar char="•"/>
            </a:pPr>
            <a:r>
              <a:rPr lang="en-US" sz="1400"/>
              <a:t>This Department is staffed by a team of expert professionals who assist in administering to the needs and queries of patients holding insurance cards.</a:t>
            </a:r>
          </a:p>
          <a:p>
            <a:pPr marL="285750" indent="-228600">
              <a:lnSpc>
                <a:spcPct val="90000"/>
              </a:lnSpc>
              <a:spcAft>
                <a:spcPts val="600"/>
              </a:spcAft>
              <a:buFont typeface="Arial" panose="020B0604020202020204" pitchFamily="34" charset="0"/>
              <a:buChar char="•"/>
            </a:pPr>
            <a:r>
              <a:rPr lang="en-US" sz="1400"/>
              <a:t>Thumbay University Hospital is the largest private academic hospital in the Middle East region, with 350 beds. Amenities for patients and visitors include a multi-restaurant food court, movie theatre, coffee shops, health club, 1000+ free parking spaces etc. We are are part of the academic hospital network of </a:t>
            </a:r>
            <a:r>
              <a:rPr lang="en-US" sz="1400">
                <a:hlinkClick r:id="rId2"/>
              </a:rPr>
              <a:t>Thumbay Group</a:t>
            </a:r>
            <a:r>
              <a:rPr lang="en-US" sz="1400"/>
              <a:t>, which has a professional workforce of 30 different nationalities serving patients in 50 different languages and serving patients from over 175 nationalities.</a:t>
            </a:r>
          </a:p>
          <a:p>
            <a:pPr marL="285750" indent="-228600">
              <a:lnSpc>
                <a:spcPct val="90000"/>
              </a:lnSpc>
              <a:spcAft>
                <a:spcPts val="600"/>
              </a:spcAft>
              <a:buFont typeface="Arial" panose="020B0604020202020204" pitchFamily="34" charset="0"/>
              <a:buChar char="•"/>
            </a:pPr>
            <a:endParaRPr lang="en-US" sz="1400"/>
          </a:p>
          <a:p>
            <a:pPr marL="285750" indent="-228600">
              <a:lnSpc>
                <a:spcPct val="90000"/>
              </a:lnSpc>
              <a:spcAft>
                <a:spcPts val="600"/>
              </a:spcAft>
              <a:buFont typeface="Arial" panose="020B0604020202020204" pitchFamily="34" charset="0"/>
              <a:buChar char="•"/>
            </a:pPr>
            <a:endParaRPr lang="en-US" sz="1400"/>
          </a:p>
          <a:p>
            <a:pPr marL="285750" indent="-228600">
              <a:lnSpc>
                <a:spcPct val="90000"/>
              </a:lnSpc>
              <a:spcAft>
                <a:spcPts val="600"/>
              </a:spcAft>
              <a:buFont typeface="Arial" panose="020B0604020202020204" pitchFamily="34" charset="0"/>
              <a:buChar char="•"/>
            </a:pPr>
            <a:endParaRPr lang="en-US" sz="1400"/>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20256" y="591620"/>
            <a:ext cx="5138928" cy="3091032"/>
          </a:xfrm>
          <a:prstGeom prst="rect">
            <a:avLst/>
          </a:prstGeom>
        </p:spPr>
      </p:pic>
      <p:pic>
        <p:nvPicPr>
          <p:cNvPr id="15" name="Picture 14"/>
          <p:cNvPicPr>
            <a:picLocks noChangeAspect="1"/>
          </p:cNvPicPr>
          <p:nvPr/>
        </p:nvPicPr>
        <p:blipFill>
          <a:blip r:embed="rId4"/>
          <a:stretch>
            <a:fillRect/>
          </a:stretch>
        </p:blipFill>
        <p:spPr>
          <a:xfrm>
            <a:off x="6620256" y="4258275"/>
            <a:ext cx="5138928" cy="1084650"/>
          </a:xfrm>
          <a:prstGeom prst="rect">
            <a:avLst/>
          </a:prstGeom>
        </p:spPr>
      </p:pic>
      <p:sp>
        <p:nvSpPr>
          <p:cNvPr id="4" name="Slide Number Placeholder 3">
            <a:extLst>
              <a:ext uri="{FF2B5EF4-FFF2-40B4-BE49-F238E27FC236}">
                <a16:creationId xmlns="" xmlns:a16="http://schemas.microsoft.com/office/drawing/2014/main" id="{98B9F59A-EE54-15E1-6F90-F1AB79C0DCE7}"/>
              </a:ext>
            </a:extLst>
          </p:cNvPr>
          <p:cNvSpPr>
            <a:spLocks noGrp="1"/>
          </p:cNvSpPr>
          <p:nvPr>
            <p:ph type="sldNum" sz="quarter" idx="12"/>
          </p:nvPr>
        </p:nvSpPr>
        <p:spPr>
          <a:xfrm>
            <a:off x="10329529" y="6356350"/>
            <a:ext cx="1423557" cy="365125"/>
          </a:xfrm>
        </p:spPr>
        <p:txBody>
          <a:bodyPr vert="horz" lIns="91440" tIns="45720" rIns="91440" bIns="45720" rtlCol="0" anchor="ctr">
            <a:normAutofit/>
          </a:bodyPr>
          <a:lstStyle/>
          <a:p>
            <a:pPr>
              <a:spcAft>
                <a:spcPts val="600"/>
              </a:spcAft>
            </a:pPr>
            <a:fld id="{26AD20E6-394B-4DF0-96A5-9647FF39C943}" type="slidenum">
              <a:rPr lang="en-US">
                <a:solidFill>
                  <a:schemeClr val="tx1">
                    <a:lumMod val="50000"/>
                    <a:lumOff val="50000"/>
                  </a:schemeClr>
                </a:solidFill>
              </a:rPr>
              <a:pPr>
                <a:spcAft>
                  <a:spcPts val="600"/>
                </a:spcAft>
              </a:pPr>
              <a:t>3</a:t>
            </a:fld>
            <a:endParaRPr lang="en-US">
              <a:solidFill>
                <a:schemeClr val="tx1">
                  <a:lumMod val="50000"/>
                  <a:lumOff val="50000"/>
                </a:schemeClr>
              </a:solidFill>
            </a:endParaRPr>
          </a:p>
        </p:txBody>
      </p:sp>
      <p:pic>
        <p:nvPicPr>
          <p:cNvPr id="13" name="Picture 12">
            <a:extLst>
              <a:ext uri="{FF2B5EF4-FFF2-40B4-BE49-F238E27FC236}">
                <a16:creationId xmlns="" xmlns:a16="http://schemas.microsoft.com/office/drawing/2014/main" id="{6A5D235C-68B3-B360-0BE2-EE01D32938F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3813"/>
            <a:ext cx="1497893" cy="705057"/>
          </a:xfrm>
          <a:prstGeom prst="rect">
            <a:avLst/>
          </a:prstGeom>
        </p:spPr>
      </p:pic>
    </p:spTree>
    <p:extLst>
      <p:ext uri="{BB962C8B-B14F-4D97-AF65-F5344CB8AC3E}">
        <p14:creationId xmlns:p14="http://schemas.microsoft.com/office/powerpoint/2010/main" val="2339061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 xmlns:a16="http://schemas.microsoft.com/office/drawing/2014/main" id="{CBB2B1F0-0DD6-4744-9A46-7A344FB48E4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80351033-92AE-7D44-CA2A-465B196100C4}"/>
              </a:ext>
            </a:extLst>
          </p:cNvPr>
          <p:cNvSpPr>
            <a:spLocks noGrp="1"/>
          </p:cNvSpPr>
          <p:nvPr>
            <p:ph type="title"/>
          </p:nvPr>
        </p:nvSpPr>
        <p:spPr>
          <a:xfrm>
            <a:off x="841248" y="426720"/>
            <a:ext cx="10506456" cy="1919141"/>
          </a:xfrm>
        </p:spPr>
        <p:txBody>
          <a:bodyPr anchor="b">
            <a:normAutofit/>
          </a:bodyPr>
          <a:lstStyle/>
          <a:p>
            <a:r>
              <a:rPr lang="en-IN" sz="6000" b="1"/>
              <a:t>Introduction </a:t>
            </a:r>
          </a:p>
        </p:txBody>
      </p:sp>
      <p:sp>
        <p:nvSpPr>
          <p:cNvPr id="14" name="Rectangle 13">
            <a:extLst>
              <a:ext uri="{FF2B5EF4-FFF2-40B4-BE49-F238E27FC236}">
                <a16:creationId xmlns="" xmlns:a16="http://schemas.microsoft.com/office/drawing/2014/main" id="{52D502E5-F6B4-4D58-B4AE-FC466FF15E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865953" y="2899927"/>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 xmlns:a16="http://schemas.microsoft.com/office/drawing/2014/main" id="{9DECDBF4-02B6-4BB4-B65B-B8107AD6A9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V="1">
            <a:off x="841248" y="2776031"/>
            <a:ext cx="1873457" cy="137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 xmlns:a16="http://schemas.microsoft.com/office/drawing/2014/main" id="{382ADE59-DDEA-2629-5CE5-2986EE84561F}"/>
              </a:ext>
            </a:extLst>
          </p:cNvPr>
          <p:cNvSpPr>
            <a:spLocks noGrp="1"/>
          </p:cNvSpPr>
          <p:nvPr>
            <p:ph idx="1"/>
          </p:nvPr>
        </p:nvSpPr>
        <p:spPr>
          <a:xfrm>
            <a:off x="841248" y="3337269"/>
            <a:ext cx="10509504" cy="2905686"/>
          </a:xfrm>
        </p:spPr>
        <p:txBody>
          <a:bodyPr>
            <a:normAutofit/>
          </a:bodyPr>
          <a:lstStyle/>
          <a:p>
            <a:r>
              <a:rPr lang="en-US" sz="2000"/>
              <a:t>A denial in insurance occurs </a:t>
            </a:r>
            <a:r>
              <a:rPr lang="en-US" sz="2000" b="1"/>
              <a:t>when the health insurance company notifies that the proposed service treatment or medication will not be covered</a:t>
            </a:r>
            <a:r>
              <a:rPr lang="en-US" sz="2000"/>
              <a:t>. It is a process that reduces the revenue of the hospital which is a threat in a long term process.</a:t>
            </a:r>
          </a:p>
          <a:p>
            <a:r>
              <a:rPr lang="en-US" sz="2000"/>
              <a:t>This  study  focus on the claim rejection getting from the insurance companies by analyzing the authentic and non authentic claims rejection, also will understand the overall accuracy of the claim rejection , study will identify the core factors and common reasons received from the insurance companies, to evaluate the total percentage of authentic and non authentic claim rejections from insurance companies  at TUH , Ajman, UAE </a:t>
            </a:r>
          </a:p>
          <a:p>
            <a:pPr marL="0" indent="0">
              <a:buNone/>
            </a:pPr>
            <a:endParaRPr lang="en-US" sz="2000"/>
          </a:p>
          <a:p>
            <a:pPr marL="0" indent="0">
              <a:buNone/>
            </a:pPr>
            <a:endParaRPr lang="en-US" sz="2000"/>
          </a:p>
          <a:p>
            <a:endParaRPr lang="en-IN" sz="2000"/>
          </a:p>
        </p:txBody>
      </p:sp>
      <p:sp>
        <p:nvSpPr>
          <p:cNvPr id="4" name="Slide Number Placeholder 3">
            <a:extLst>
              <a:ext uri="{FF2B5EF4-FFF2-40B4-BE49-F238E27FC236}">
                <a16:creationId xmlns="" xmlns:a16="http://schemas.microsoft.com/office/drawing/2014/main" id="{CE1DBDCD-BFFD-B18E-0A9A-B5A0A5A5AF5C}"/>
              </a:ext>
            </a:extLst>
          </p:cNvPr>
          <p:cNvSpPr>
            <a:spLocks noGrp="1"/>
          </p:cNvSpPr>
          <p:nvPr>
            <p:ph type="sldNum" sz="quarter" idx="12"/>
          </p:nvPr>
        </p:nvSpPr>
        <p:spPr>
          <a:xfrm>
            <a:off x="8873254" y="6356350"/>
            <a:ext cx="2477498" cy="365125"/>
          </a:xfrm>
        </p:spPr>
        <p:txBody>
          <a:bodyPr>
            <a:normAutofit/>
          </a:bodyPr>
          <a:lstStyle/>
          <a:p>
            <a:pPr>
              <a:spcAft>
                <a:spcPts val="600"/>
              </a:spcAft>
            </a:pPr>
            <a:fld id="{26AD20E6-394B-4DF0-96A5-9647FF39C943}" type="slidenum">
              <a:rPr lang="en-IN">
                <a:solidFill>
                  <a:schemeClr val="tx1">
                    <a:lumMod val="50000"/>
                    <a:lumOff val="50000"/>
                  </a:schemeClr>
                </a:solidFill>
              </a:rPr>
              <a:pPr>
                <a:spcAft>
                  <a:spcPts val="600"/>
                </a:spcAft>
              </a:pPr>
              <a:t>4</a:t>
            </a:fld>
            <a:endParaRPr lang="en-IN">
              <a:solidFill>
                <a:schemeClr val="tx1">
                  <a:lumMod val="50000"/>
                  <a:lumOff val="50000"/>
                </a:schemeClr>
              </a:solidFill>
            </a:endParaRPr>
          </a:p>
        </p:txBody>
      </p:sp>
      <p:pic>
        <p:nvPicPr>
          <p:cNvPr id="7" name="Picture 6">
            <a:extLst>
              <a:ext uri="{FF2B5EF4-FFF2-40B4-BE49-F238E27FC236}">
                <a16:creationId xmlns=""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1497893" cy="705057"/>
          </a:xfrm>
          <a:prstGeom prst="rect">
            <a:avLst/>
          </a:prstGeom>
        </p:spPr>
      </p:pic>
    </p:spTree>
    <p:extLst>
      <p:ext uri="{BB962C8B-B14F-4D97-AF65-F5344CB8AC3E}">
        <p14:creationId xmlns:p14="http://schemas.microsoft.com/office/powerpoint/2010/main" val="4156150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 xmlns:a16="http://schemas.microsoft.com/office/drawing/2014/main" id="{DAF1966E-FD40-4A4A-B61B-C4DF7FA05F0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 xmlns:a16="http://schemas.microsoft.com/office/drawing/2014/main" id="{047BFA19-D45E-416B-A404-7AF2F3F2701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6" name="Rectangle 15">
            <a:extLst>
              <a:ext uri="{FF2B5EF4-FFF2-40B4-BE49-F238E27FC236}">
                <a16:creationId xmlns="" xmlns:a16="http://schemas.microsoft.com/office/drawing/2014/main" id="{8E0105E7-23DB-4CF2-8258-FF47C762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EA4904D3-A247-E528-2115-156C18874265}"/>
              </a:ext>
            </a:extLst>
          </p:cNvPr>
          <p:cNvSpPr>
            <a:spLocks noGrp="1"/>
          </p:cNvSpPr>
          <p:nvPr>
            <p:ph type="title"/>
          </p:nvPr>
        </p:nvSpPr>
        <p:spPr>
          <a:xfrm>
            <a:off x="1115568" y="548640"/>
            <a:ext cx="10168128" cy="1179576"/>
          </a:xfrm>
        </p:spPr>
        <p:txBody>
          <a:bodyPr>
            <a:normAutofit/>
          </a:bodyPr>
          <a:lstStyle/>
          <a:p>
            <a:r>
              <a:rPr lang="en-IN" sz="4000" b="1"/>
              <a:t>Objectives of Your Study</a:t>
            </a:r>
          </a:p>
        </p:txBody>
      </p:sp>
      <p:sp>
        <p:nvSpPr>
          <p:cNvPr id="18" name="Rectangle 17">
            <a:extLst>
              <a:ext uri="{FF2B5EF4-FFF2-40B4-BE49-F238E27FC236}">
                <a16:creationId xmlns="" xmlns:a16="http://schemas.microsoft.com/office/drawing/2014/main" id="{074B4F7D-14B2-478B-8BF5-01E4E0C5D26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Content Placeholder 2">
            <a:extLst>
              <a:ext uri="{FF2B5EF4-FFF2-40B4-BE49-F238E27FC236}">
                <a16:creationId xmlns="" xmlns:a16="http://schemas.microsoft.com/office/drawing/2014/main" id="{8C6D7DE2-7518-3B77-F975-509EE81FC92A}"/>
              </a:ext>
            </a:extLst>
          </p:cNvPr>
          <p:cNvSpPr>
            <a:spLocks noGrp="1"/>
          </p:cNvSpPr>
          <p:nvPr>
            <p:ph idx="1"/>
          </p:nvPr>
        </p:nvSpPr>
        <p:spPr>
          <a:xfrm>
            <a:off x="915152" y="2206371"/>
            <a:ext cx="10168128" cy="3695020"/>
          </a:xfrm>
        </p:spPr>
        <p:style>
          <a:lnRef idx="1">
            <a:schemeClr val="accent2"/>
          </a:lnRef>
          <a:fillRef idx="2">
            <a:schemeClr val="accent2"/>
          </a:fillRef>
          <a:effectRef idx="1">
            <a:schemeClr val="accent2"/>
          </a:effectRef>
          <a:fontRef idx="minor">
            <a:schemeClr val="dk1"/>
          </a:fontRef>
        </p:style>
        <p:txBody>
          <a:bodyPr>
            <a:normAutofit/>
          </a:bodyPr>
          <a:lstStyle/>
          <a:p>
            <a:pPr marL="0" lvl="0" indent="0">
              <a:buNone/>
            </a:pPr>
            <a:endParaRPr lang="en-US" sz="2200" dirty="0"/>
          </a:p>
          <a:p>
            <a:pPr lvl="0"/>
            <a:r>
              <a:rPr lang="en-US" sz="2200" dirty="0"/>
              <a:t>To understand the common reasons of authentic and non-authentic claim rejections received from the insurance companies at Thumbay University Hospital, Ajman, UAE.</a:t>
            </a:r>
          </a:p>
          <a:p>
            <a:pPr lvl="0"/>
            <a:r>
              <a:rPr lang="en-US" sz="2200" dirty="0"/>
              <a:t>To evaluate the total percentage rate of authentic- non-authentic claim rejections given by the insurance companies at Thumbay University Hospital, Ajman, UAE.</a:t>
            </a:r>
          </a:p>
          <a:p>
            <a:pPr lvl="0"/>
            <a:r>
              <a:rPr lang="en-US" sz="2200" dirty="0"/>
              <a:t>To understand the standard rate of claims rejections given by the top 7 insurance companies out of </a:t>
            </a:r>
            <a:r>
              <a:rPr lang="en-US" sz="2200" dirty="0" smtClean="0"/>
              <a:t>24</a:t>
            </a:r>
            <a:r>
              <a:rPr lang="en-US" sz="2200" dirty="0" smtClean="0"/>
              <a:t> </a:t>
            </a:r>
            <a:r>
              <a:rPr lang="en-US" sz="2200" dirty="0"/>
              <a:t>Empaneled insurance companies at Thumbay University Hospital, Ajman, UAE.</a:t>
            </a:r>
          </a:p>
          <a:p>
            <a:pPr marL="0" indent="0">
              <a:buNone/>
            </a:pPr>
            <a:endParaRPr lang="en-IN" sz="2200" dirty="0"/>
          </a:p>
        </p:txBody>
      </p:sp>
      <p:sp>
        <p:nvSpPr>
          <p:cNvPr id="4" name="Slide Number Placeholder 3">
            <a:extLst>
              <a:ext uri="{FF2B5EF4-FFF2-40B4-BE49-F238E27FC236}">
                <a16:creationId xmlns="" xmlns:a16="http://schemas.microsoft.com/office/drawing/2014/main" id="{196429B0-60CE-36A6-DD5A-4112E4534701}"/>
              </a:ext>
            </a:extLst>
          </p:cNvPr>
          <p:cNvSpPr>
            <a:spLocks noGrp="1"/>
          </p:cNvSpPr>
          <p:nvPr>
            <p:ph type="sldNum" sz="quarter" idx="12"/>
          </p:nvPr>
        </p:nvSpPr>
        <p:spPr>
          <a:xfrm>
            <a:off x="8540496" y="6356350"/>
            <a:ext cx="2743200" cy="365125"/>
          </a:xfrm>
        </p:spPr>
        <p:txBody>
          <a:bodyPr>
            <a:normAutofit/>
          </a:bodyPr>
          <a:lstStyle/>
          <a:p>
            <a:pPr>
              <a:spcAft>
                <a:spcPts val="600"/>
              </a:spcAft>
            </a:pPr>
            <a:fld id="{26AD20E6-394B-4DF0-96A5-9647FF39C943}" type="slidenum">
              <a:rPr lang="en-IN">
                <a:solidFill>
                  <a:schemeClr val="tx1">
                    <a:lumMod val="50000"/>
                    <a:lumOff val="50000"/>
                  </a:schemeClr>
                </a:solidFill>
              </a:rPr>
              <a:pPr>
                <a:spcAft>
                  <a:spcPts val="600"/>
                </a:spcAft>
              </a:pPr>
              <a:t>5</a:t>
            </a:fld>
            <a:endParaRPr lang="en-IN">
              <a:solidFill>
                <a:schemeClr val="tx1">
                  <a:lumMod val="50000"/>
                  <a:lumOff val="50000"/>
                </a:schemeClr>
              </a:solidFill>
            </a:endParaRPr>
          </a:p>
        </p:txBody>
      </p:sp>
      <p:pic>
        <p:nvPicPr>
          <p:cNvPr id="7" name="Picture 6">
            <a:extLst>
              <a:ext uri="{FF2B5EF4-FFF2-40B4-BE49-F238E27FC236}">
                <a16:creationId xmlns=""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1497893" cy="705057"/>
          </a:xfrm>
          <a:prstGeom prst="rect">
            <a:avLst/>
          </a:prstGeom>
        </p:spPr>
      </p:pic>
    </p:spTree>
    <p:extLst>
      <p:ext uri="{BB962C8B-B14F-4D97-AF65-F5344CB8AC3E}">
        <p14:creationId xmlns:p14="http://schemas.microsoft.com/office/powerpoint/2010/main" val="3544687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 xmlns:a16="http://schemas.microsoft.com/office/drawing/2014/main" id="{1730DF88-B9E8-A69F-C1F3-D635AFFD131E}"/>
              </a:ext>
            </a:extLst>
          </p:cNvPr>
          <p:cNvPicPr>
            <a:picLocks noChangeAspect="1"/>
          </p:cNvPicPr>
          <p:nvPr/>
        </p:nvPicPr>
        <p:blipFill rotWithShape="1">
          <a:blip r:embed="rId2">
            <a:duotone>
              <a:schemeClr val="bg2">
                <a:shade val="45000"/>
                <a:satMod val="135000"/>
              </a:schemeClr>
              <a:prstClr val="white"/>
            </a:duotone>
          </a:blip>
          <a:srcRect t="8184" r="9085" b="15088"/>
          <a:stretch/>
        </p:blipFill>
        <p:spPr>
          <a:xfrm>
            <a:off x="20" y="10"/>
            <a:ext cx="12191980" cy="6857990"/>
          </a:xfrm>
          <a:prstGeom prst="rect">
            <a:avLst/>
          </a:prstGeom>
        </p:spPr>
      </p:pic>
      <p:sp>
        <p:nvSpPr>
          <p:cNvPr id="14" name="Rectangle 13">
            <a:extLst>
              <a:ext uri="{FF2B5EF4-FFF2-40B4-BE49-F238E27FC236}">
                <a16:creationId xmlns="" xmlns:a16="http://schemas.microsoft.com/office/drawing/2014/main" id="{B50AB553-2A96-4A92-96F2-93548E09695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gradFill>
            <a:gsLst>
              <a:gs pos="10000">
                <a:schemeClr val="bg2">
                  <a:alpha val="68000"/>
                </a:schemeClr>
              </a:gs>
              <a:gs pos="85000">
                <a:schemeClr val="bg2">
                  <a:alpha val="97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3096DAF6-311E-0255-B1ED-7410C0285961}"/>
              </a:ext>
            </a:extLst>
          </p:cNvPr>
          <p:cNvSpPr>
            <a:spLocks noGrp="1"/>
          </p:cNvSpPr>
          <p:nvPr>
            <p:ph type="title"/>
          </p:nvPr>
        </p:nvSpPr>
        <p:spPr>
          <a:xfrm>
            <a:off x="838200" y="365125"/>
            <a:ext cx="10515600" cy="1325563"/>
          </a:xfrm>
        </p:spPr>
        <p:txBody>
          <a:bodyPr>
            <a:normAutofit/>
          </a:bodyPr>
          <a:lstStyle/>
          <a:p>
            <a:r>
              <a:rPr lang="en-IN" b="1" dirty="0"/>
              <a:t>Methodology </a:t>
            </a:r>
            <a:endParaRPr lang="en-IN" b="1"/>
          </a:p>
        </p:txBody>
      </p:sp>
      <p:sp>
        <p:nvSpPr>
          <p:cNvPr id="4" name="Slide Number Placeholder 3">
            <a:extLst>
              <a:ext uri="{FF2B5EF4-FFF2-40B4-BE49-F238E27FC236}">
                <a16:creationId xmlns="" xmlns:a16="http://schemas.microsoft.com/office/drawing/2014/main" id="{6E049770-9203-2BD7-A999-EDFBD11B0D06}"/>
              </a:ext>
            </a:extLst>
          </p:cNvPr>
          <p:cNvSpPr>
            <a:spLocks noGrp="1"/>
          </p:cNvSpPr>
          <p:nvPr>
            <p:ph type="sldNum" sz="quarter" idx="12"/>
          </p:nvPr>
        </p:nvSpPr>
        <p:spPr>
          <a:xfrm>
            <a:off x="8610600" y="6356350"/>
            <a:ext cx="2743200" cy="365125"/>
          </a:xfrm>
        </p:spPr>
        <p:txBody>
          <a:bodyPr>
            <a:normAutofit/>
          </a:bodyPr>
          <a:lstStyle/>
          <a:p>
            <a:pPr>
              <a:spcAft>
                <a:spcPts val="600"/>
              </a:spcAft>
            </a:pPr>
            <a:fld id="{26AD20E6-394B-4DF0-96A5-9647FF39C943}" type="slidenum">
              <a:rPr lang="en-IN" smtClean="0"/>
              <a:pPr>
                <a:spcAft>
                  <a:spcPts val="600"/>
                </a:spcAft>
              </a:pPr>
              <a:t>6</a:t>
            </a:fld>
            <a:endParaRPr lang="en-IN"/>
          </a:p>
        </p:txBody>
      </p:sp>
      <p:pic>
        <p:nvPicPr>
          <p:cNvPr id="7" name="Picture 6">
            <a:extLst>
              <a:ext uri="{FF2B5EF4-FFF2-40B4-BE49-F238E27FC236}">
                <a16:creationId xmlns="" xmlns:a16="http://schemas.microsoft.com/office/drawing/2014/main" id="{6A5D235C-68B3-B360-0BE2-EE01D32938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1497893" cy="705057"/>
          </a:xfrm>
          <a:prstGeom prst="rect">
            <a:avLst/>
          </a:prstGeom>
        </p:spPr>
      </p:pic>
      <p:graphicFrame>
        <p:nvGraphicFramePr>
          <p:cNvPr id="9" name="Content Placeholder 2">
            <a:extLst>
              <a:ext uri="{FF2B5EF4-FFF2-40B4-BE49-F238E27FC236}">
                <a16:creationId xmlns="" xmlns:a16="http://schemas.microsoft.com/office/drawing/2014/main" id="{8A4FA321-1DDB-3B4E-0F94-B755B38524FA}"/>
              </a:ext>
            </a:extLst>
          </p:cNvPr>
          <p:cNvGraphicFramePr>
            <a:graphicFrameLocks noGrp="1"/>
          </p:cNvGraphicFramePr>
          <p:nvPr>
            <p:ph idx="1"/>
            <p:extLst>
              <p:ext uri="{D42A27DB-BD31-4B8C-83A1-F6EECF244321}">
                <p14:modId xmlns:p14="http://schemas.microsoft.com/office/powerpoint/2010/main" val="39823003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459109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 xmlns:a16="http://schemas.microsoft.com/office/drawing/2014/main" id="{B6D861F1-F386-4A7D-A4BF-3BEB82DEBA8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4" name="Rectangle 13">
            <a:extLst>
              <a:ext uri="{FF2B5EF4-FFF2-40B4-BE49-F238E27FC236}">
                <a16:creationId xmlns="" xmlns:a16="http://schemas.microsoft.com/office/drawing/2014/main" id="{562DFC44-A40C-4573-9230-B3EDB3EC8EE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558209" y="684398"/>
            <a:ext cx="11167447" cy="5206040"/>
          </a:xfrm>
          <a:prstGeom prst="rect">
            <a:avLst/>
          </a:prstGeom>
          <a:ln w="12700">
            <a:solidFill>
              <a:srgbClr val="E1E1E1"/>
            </a:solidFill>
          </a:ln>
          <a:effectLst>
            <a:outerShdw blurRad="50800" dist="38100" dir="2700000" algn="tl" rotWithShape="0">
              <a:schemeClr val="bg2">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DA9672BA-4BE1-529E-07EC-8F4A53233F03}"/>
              </a:ext>
            </a:extLst>
          </p:cNvPr>
          <p:cNvSpPr>
            <a:spLocks noGrp="1"/>
          </p:cNvSpPr>
          <p:nvPr>
            <p:ph type="title"/>
          </p:nvPr>
        </p:nvSpPr>
        <p:spPr>
          <a:xfrm>
            <a:off x="890099" y="728871"/>
            <a:ext cx="10168128" cy="1475710"/>
          </a:xfrm>
        </p:spPr>
        <p:txBody>
          <a:bodyPr>
            <a:normAutofit/>
          </a:bodyPr>
          <a:lstStyle/>
          <a:p>
            <a:r>
              <a:rPr lang="en-IN" sz="4000" b="1" dirty="0" smtClean="0"/>
              <a:t>LITERATURE REVIEW </a:t>
            </a:r>
            <a:endParaRPr lang="en-IN" sz="4000" dirty="0"/>
          </a:p>
        </p:txBody>
      </p:sp>
      <p:sp>
        <p:nvSpPr>
          <p:cNvPr id="16" name="Rectangle 15">
            <a:extLst>
              <a:ext uri="{FF2B5EF4-FFF2-40B4-BE49-F238E27FC236}">
                <a16:creationId xmlns="" xmlns:a16="http://schemas.microsoft.com/office/drawing/2014/main" id="{15589D35-CF9F-4DE9-A792-8571A09E9BC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98834" y="1713627"/>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7" name="Content Placeholder 2">
            <a:extLst>
              <a:ext uri="{FF2B5EF4-FFF2-40B4-BE49-F238E27FC236}">
                <a16:creationId xmlns="" xmlns:a16="http://schemas.microsoft.com/office/drawing/2014/main" id="{C69F77E6-6698-55B6-C98F-1338F8539D37}"/>
              </a:ext>
            </a:extLst>
          </p:cNvPr>
          <p:cNvSpPr>
            <a:spLocks noGrp="1"/>
          </p:cNvSpPr>
          <p:nvPr>
            <p:ph idx="1"/>
          </p:nvPr>
        </p:nvSpPr>
        <p:spPr>
          <a:xfrm>
            <a:off x="989557" y="2065671"/>
            <a:ext cx="10271342" cy="3646197"/>
          </a:xfrm>
        </p:spPr>
        <p:txBody>
          <a:bodyPr>
            <a:normAutofit fontScale="92500" lnSpcReduction="20000"/>
          </a:bodyPr>
          <a:lstStyle/>
          <a:p>
            <a:r>
              <a:rPr lang="en-US" sz="2000" b="1" dirty="0"/>
              <a:t>ARTICLE – FRAUD CLAIMS REJECTION IN UAE HEALTHCARE SYSTEM </a:t>
            </a:r>
            <a:endParaRPr lang="en-IN" sz="2000" dirty="0"/>
          </a:p>
          <a:p>
            <a:pPr marL="0" indent="0">
              <a:buNone/>
            </a:pPr>
            <a:r>
              <a:rPr lang="en-IN" sz="2000" dirty="0"/>
              <a:t>Article author: </a:t>
            </a:r>
            <a:r>
              <a:rPr lang="en-IN" sz="2000" u="sng" dirty="0" err="1">
                <a:hlinkClick r:id="rId2"/>
              </a:rPr>
              <a:t>Wadi</a:t>
            </a:r>
            <a:r>
              <a:rPr lang="en-IN" sz="2000" u="sng" dirty="0">
                <a:hlinkClick r:id="rId2"/>
              </a:rPr>
              <a:t> B. Alonazi</a:t>
            </a:r>
            <a:r>
              <a:rPr lang="en-IN" sz="2000" baseline="30000" dirty="0"/>
              <a:t>1</a:t>
            </a:r>
            <a:r>
              <a:rPr lang="en-IN" sz="2000" dirty="0"/>
              <a:t> Article Published online 2020 Sep 25.</a:t>
            </a:r>
          </a:p>
          <a:p>
            <a:pPr marL="0" indent="0">
              <a:buNone/>
            </a:pPr>
            <a:r>
              <a:rPr lang="en-US" sz="2000" dirty="0"/>
              <a:t>In hospital industry majority of health insurance falls under false medical claims , yet false claims generally lead to negative effect on organization . through monitoring the reasons &amp; factors for claim rejections found in health insurance industry , this study aims to analyze authentic &amp; non- authentic medical claim rejection received from health insurance company , to accomplish this objective major health insurance medical denial codes with medical denial remarks were analyzed. Top seven health insurance companies at THUMBAY UNIVERSITY HOSPITAL ( TUH )  were undertaken to understand such rejections . the critical factors of authentic &amp; non- authentic were analyzed using a descriptive analysis. Data were retrieved from hospital HIMS record of top ten health insurance companies ,  focus was mainly on seven health  insurance companies which were involved  with TUH for year 2021. After a full audit was completed , the result concluded that the UAE healthcare system is composed of thirty three health insurance companies on annual average more than 5068 non- authentic  claims were reported with a medical claim rejection of 24%. The majority of rejection were received from Oman health insurance </a:t>
            </a:r>
            <a:endParaRPr lang="en-IN" sz="2000" dirty="0"/>
          </a:p>
        </p:txBody>
      </p:sp>
      <p:sp>
        <p:nvSpPr>
          <p:cNvPr id="4" name="Slide Number Placeholder 3">
            <a:extLst>
              <a:ext uri="{FF2B5EF4-FFF2-40B4-BE49-F238E27FC236}">
                <a16:creationId xmlns="" xmlns:a16="http://schemas.microsoft.com/office/drawing/2014/main" id="{EEF90905-61DD-7573-FB83-64447E29ABB1}"/>
              </a:ext>
            </a:extLst>
          </p:cNvPr>
          <p:cNvSpPr>
            <a:spLocks noGrp="1"/>
          </p:cNvSpPr>
          <p:nvPr>
            <p:ph type="sldNum" sz="quarter" idx="12"/>
          </p:nvPr>
        </p:nvSpPr>
        <p:spPr>
          <a:xfrm>
            <a:off x="8540496" y="6356350"/>
            <a:ext cx="2743200" cy="365125"/>
          </a:xfrm>
        </p:spPr>
        <p:txBody>
          <a:bodyPr>
            <a:normAutofit/>
          </a:bodyPr>
          <a:lstStyle/>
          <a:p>
            <a:pPr>
              <a:spcAft>
                <a:spcPts val="600"/>
              </a:spcAft>
            </a:pPr>
            <a:fld id="{26AD20E6-394B-4DF0-96A5-9647FF39C943}" type="slidenum">
              <a:rPr lang="en-IN">
                <a:solidFill>
                  <a:schemeClr val="tx1">
                    <a:lumMod val="50000"/>
                    <a:lumOff val="50000"/>
                  </a:schemeClr>
                </a:solidFill>
              </a:rPr>
              <a:pPr>
                <a:spcAft>
                  <a:spcPts val="600"/>
                </a:spcAft>
              </a:pPr>
              <a:t>7</a:t>
            </a:fld>
            <a:endParaRPr lang="en-IN">
              <a:solidFill>
                <a:schemeClr val="tx1">
                  <a:lumMod val="50000"/>
                  <a:lumOff val="50000"/>
                </a:schemeClr>
              </a:solidFill>
            </a:endParaRPr>
          </a:p>
        </p:txBody>
      </p:sp>
      <p:pic>
        <p:nvPicPr>
          <p:cNvPr id="7" name="Picture 6">
            <a:extLst>
              <a:ext uri="{FF2B5EF4-FFF2-40B4-BE49-F238E27FC236}">
                <a16:creationId xmlns="" xmlns:a16="http://schemas.microsoft.com/office/drawing/2014/main" id="{6A5D235C-68B3-B360-0BE2-EE01D32938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1497893" cy="705057"/>
          </a:xfrm>
          <a:prstGeom prst="rect">
            <a:avLst/>
          </a:prstGeom>
        </p:spPr>
      </p:pic>
    </p:spTree>
    <p:extLst>
      <p:ext uri="{BB962C8B-B14F-4D97-AF65-F5344CB8AC3E}">
        <p14:creationId xmlns:p14="http://schemas.microsoft.com/office/powerpoint/2010/main" val="1206244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t>8</a:t>
            </a:fld>
            <a:endParaRPr lang="en-IN"/>
          </a:p>
        </p:txBody>
      </p:sp>
      <p:pic>
        <p:nvPicPr>
          <p:cNvPr id="7" name="Picture 6">
            <a:extLst>
              <a:ext uri="{FF2B5EF4-FFF2-40B4-BE49-F238E27FC236}">
                <a16:creationId xmlns=""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1497893" cy="705057"/>
          </a:xfrm>
          <a:prstGeom prst="rect">
            <a:avLst/>
          </a:prstGeom>
        </p:spPr>
      </p:pic>
      <p:graphicFrame>
        <p:nvGraphicFramePr>
          <p:cNvPr id="8" name="Content Placeholder 7"/>
          <p:cNvGraphicFramePr>
            <a:graphicFrameLocks noGrp="1"/>
          </p:cNvGraphicFramePr>
          <p:nvPr>
            <p:ph idx="1"/>
            <p:extLst>
              <p:ext uri="{D42A27DB-BD31-4B8C-83A1-F6EECF244321}">
                <p14:modId xmlns:p14="http://schemas.microsoft.com/office/powerpoint/2010/main" val="382410558"/>
              </p:ext>
            </p:extLst>
          </p:nvPr>
        </p:nvGraphicFramePr>
        <p:xfrm>
          <a:off x="253218" y="1204522"/>
          <a:ext cx="6217920" cy="336747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p:nvPr>
            <p:extLst>
              <p:ext uri="{D42A27DB-BD31-4B8C-83A1-F6EECF244321}">
                <p14:modId xmlns:p14="http://schemas.microsoft.com/office/powerpoint/2010/main" val="2588709554"/>
              </p:ext>
            </p:extLst>
          </p:nvPr>
        </p:nvGraphicFramePr>
        <p:xfrm>
          <a:off x="6801015" y="1275675"/>
          <a:ext cx="5029913" cy="3268189"/>
        </p:xfrm>
        <a:graphic>
          <a:graphicData uri="http://schemas.openxmlformats.org/drawingml/2006/chart">
            <c:chart xmlns:c="http://schemas.openxmlformats.org/drawingml/2006/chart" xmlns:r="http://schemas.openxmlformats.org/officeDocument/2006/relationships" r:id="rId4"/>
          </a:graphicData>
        </a:graphic>
      </p:graphicFrame>
      <p:sp>
        <p:nvSpPr>
          <p:cNvPr id="11" name="Title 1">
            <a:extLst>
              <a:ext uri="{FF2B5EF4-FFF2-40B4-BE49-F238E27FC236}">
                <a16:creationId xmlns="" xmlns:a16="http://schemas.microsoft.com/office/drawing/2014/main" id="{E63E1AFC-9CD1-08C8-0F87-3A71E5733E59}"/>
              </a:ext>
            </a:extLst>
          </p:cNvPr>
          <p:cNvSpPr>
            <a:spLocks noGrp="1"/>
          </p:cNvSpPr>
          <p:nvPr>
            <p:ph type="title"/>
          </p:nvPr>
        </p:nvSpPr>
        <p:spPr>
          <a:xfrm>
            <a:off x="1035148" y="62329"/>
            <a:ext cx="10515600" cy="830629"/>
          </a:xfrm>
        </p:spPr>
        <p:txBody>
          <a:bodyPr/>
          <a:lstStyle/>
          <a:p>
            <a:pPr algn="ctr"/>
            <a:r>
              <a:rPr lang="en-IN" b="1" dirty="0"/>
              <a:t>Results </a:t>
            </a:r>
          </a:p>
        </p:txBody>
      </p:sp>
    </p:spTree>
    <p:extLst>
      <p:ext uri="{BB962C8B-B14F-4D97-AF65-F5344CB8AC3E}">
        <p14:creationId xmlns:p14="http://schemas.microsoft.com/office/powerpoint/2010/main" val="1911276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63E1AFC-9CD1-08C8-0F87-3A71E5733E59}"/>
              </a:ext>
            </a:extLst>
          </p:cNvPr>
          <p:cNvSpPr>
            <a:spLocks noGrp="1"/>
          </p:cNvSpPr>
          <p:nvPr>
            <p:ph type="title"/>
          </p:nvPr>
        </p:nvSpPr>
        <p:spPr>
          <a:xfrm>
            <a:off x="1021080" y="128025"/>
            <a:ext cx="9754772" cy="600845"/>
          </a:xfrm>
        </p:spPr>
        <p:txBody>
          <a:bodyPr>
            <a:normAutofit fontScale="90000"/>
          </a:bodyPr>
          <a:lstStyle/>
          <a:p>
            <a:pPr algn="ctr"/>
            <a:r>
              <a:rPr lang="en-IN" b="1" dirty="0"/>
              <a:t>Results </a:t>
            </a:r>
          </a:p>
        </p:txBody>
      </p:sp>
      <p:sp>
        <p:nvSpPr>
          <p:cNvPr id="4" name="Slide Number Placeholder 3">
            <a:extLst>
              <a:ext uri="{FF2B5EF4-FFF2-40B4-BE49-F238E27FC236}">
                <a16:creationId xmlns=""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9</a:t>
            </a:fld>
            <a:endParaRPr lang="en-IN"/>
          </a:p>
        </p:txBody>
      </p:sp>
      <p:pic>
        <p:nvPicPr>
          <p:cNvPr id="8" name="Picture 7">
            <a:extLst>
              <a:ext uri="{FF2B5EF4-FFF2-40B4-BE49-F238E27FC236}">
                <a16:creationId xmlns=""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1497893" cy="705057"/>
          </a:xfrm>
          <a:prstGeom prst="rect">
            <a:avLst/>
          </a:prstGeom>
        </p:spPr>
      </p:pic>
      <p:graphicFrame>
        <p:nvGraphicFramePr>
          <p:cNvPr id="10" name="Chart 9"/>
          <p:cNvGraphicFramePr/>
          <p:nvPr>
            <p:extLst>
              <p:ext uri="{D42A27DB-BD31-4B8C-83A1-F6EECF244321}">
                <p14:modId xmlns:p14="http://schemas.microsoft.com/office/powerpoint/2010/main" val="1307450945"/>
              </p:ext>
            </p:extLst>
          </p:nvPr>
        </p:nvGraphicFramePr>
        <p:xfrm>
          <a:off x="253219" y="833082"/>
          <a:ext cx="4586068" cy="288078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p:nvPr>
            <p:extLst>
              <p:ext uri="{D42A27DB-BD31-4B8C-83A1-F6EECF244321}">
                <p14:modId xmlns:p14="http://schemas.microsoft.com/office/powerpoint/2010/main" val="1254291822"/>
              </p:ext>
            </p:extLst>
          </p:nvPr>
        </p:nvGraphicFramePr>
        <p:xfrm>
          <a:off x="168812" y="3981680"/>
          <a:ext cx="4712676" cy="273979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Chart 11"/>
          <p:cNvGraphicFramePr/>
          <p:nvPr>
            <p:extLst>
              <p:ext uri="{D42A27DB-BD31-4B8C-83A1-F6EECF244321}">
                <p14:modId xmlns:p14="http://schemas.microsoft.com/office/powerpoint/2010/main" val="1060330100"/>
              </p:ext>
            </p:extLst>
          </p:nvPr>
        </p:nvGraphicFramePr>
        <p:xfrm>
          <a:off x="5207391" y="833082"/>
          <a:ext cx="6440658" cy="538483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3733061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680</TotalTime>
  <Words>1267</Words>
  <Application>Microsoft Office PowerPoint</Application>
  <PresentationFormat>Custom</PresentationFormat>
  <Paragraphs>122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STUDY TO EVALUATE THE AUTHENTIC AND NON-AUTHENTIC CLAIM REJECTIONS AT THUMBAY UNIVERSITY HOSPITAL, AJMAN, UAE  </vt:lpstr>
      <vt:lpstr>Screenshot of Approval</vt:lpstr>
      <vt:lpstr>Introduction </vt:lpstr>
      <vt:lpstr>Introduction </vt:lpstr>
      <vt:lpstr>Objectives of Your Study</vt:lpstr>
      <vt:lpstr>Methodology </vt:lpstr>
      <vt:lpstr>LITERATURE REVIEW </vt:lpstr>
      <vt:lpstr>Results </vt:lpstr>
      <vt:lpstr>Results </vt:lpstr>
      <vt:lpstr>Results </vt:lpstr>
      <vt:lpstr>Discussion</vt:lpstr>
      <vt:lpstr>Discussion </vt:lpstr>
      <vt:lpstr>Limitations of the Study</vt:lpstr>
      <vt:lpstr>Conclusion</vt:lpstr>
      <vt:lpstr>Reference</vt:lpstr>
      <vt:lpstr>Thank You</vt:lpstr>
      <vt:lpstr>Suggestions to the Organization where the Study was Conducted </vt:lpstr>
      <vt:lpstr>Dissertation Experiences</vt:lpstr>
      <vt:lpstr>Pictorial Journey (1/2)</vt:lpstr>
      <vt:lpstr>Pictorial Journey (2/2)</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you</cp:lastModifiedBy>
  <cp:revision>77</cp:revision>
  <dcterms:created xsi:type="dcterms:W3CDTF">2022-05-20T15:11:38Z</dcterms:created>
  <dcterms:modified xsi:type="dcterms:W3CDTF">2022-06-26T17:23:22Z</dcterms:modified>
</cp:coreProperties>
</file>