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74" r:id="rId3"/>
    <p:sldId id="257" r:id="rId4"/>
    <p:sldId id="258" r:id="rId5"/>
    <p:sldId id="260" r:id="rId6"/>
    <p:sldId id="277" r:id="rId7"/>
    <p:sldId id="278" r:id="rId8"/>
    <p:sldId id="262" r:id="rId9"/>
    <p:sldId id="279" r:id="rId10"/>
    <p:sldId id="264" r:id="rId11"/>
    <p:sldId id="265" r:id="rId12"/>
    <p:sldId id="266" r:id="rId13"/>
    <p:sldId id="275" r:id="rId14"/>
    <p:sldId id="267" r:id="rId15"/>
    <p:sldId id="273" r:id="rId16"/>
    <p:sldId id="268" r:id="rId17"/>
    <p:sldId id="276" r:id="rId18"/>
    <p:sldId id="269" r:id="rId19"/>
    <p:sldId id="270" r:id="rId20"/>
    <p:sldId id="271"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76" d="100"/>
          <a:sy n="76" d="100"/>
        </p:scale>
        <p:origin x="-468"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hpuser\Desktop\Desertation\result%20sample.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hpuser\Desktop\Desertation\result%20sample.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hpuser\Desktop\Desertation\result%20sample.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hpuser\Desktop\Desertation\result%20sample.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hpuser\Desktop\Desertation\result%20sample.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hpuser\Desktop\Desertation\result%20sample.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hpuser\Desktop\Desertation\result%20sampl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IN"/>
  <c:roundedCorners val="0"/>
  <mc:AlternateContent xmlns:mc="http://schemas.openxmlformats.org/markup-compatibility/2006">
    <mc:Choice xmlns:c14="http://schemas.microsoft.com/office/drawing/2007/8/2/chart" Requires="c14">
      <c14:style val="132"/>
    </mc:Choice>
    <mc:Fallback>
      <c:style val="32"/>
    </mc:Fallback>
  </mc:AlternateContent>
  <c:chart>
    <c:title>
      <c:layout/>
      <c:overlay val="0"/>
    </c:title>
    <c:autoTitleDeleted val="0"/>
    <c:plotArea>
      <c:layout/>
      <c:barChart>
        <c:barDir val="col"/>
        <c:grouping val="clustered"/>
        <c:varyColors val="0"/>
        <c:ser>
          <c:idx val="0"/>
          <c:order val="0"/>
          <c:tx>
            <c:strRef>
              <c:f>Sheet1!$B$1:$B$2</c:f>
              <c:strCache>
                <c:ptCount val="1"/>
                <c:pt idx="0">
                  <c:v>KNOWLEDGE  AND PRACTICE OF HAND WASHING</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Sheet1!$A$3:$A$5</c:f>
              <c:strCache>
                <c:ptCount val="3"/>
                <c:pt idx="0">
                  <c:v>Knowledge 5 moments of hand washing</c:v>
                </c:pt>
                <c:pt idx="1">
                  <c:v>Follow 5 moments of hand washing</c:v>
                </c:pt>
                <c:pt idx="2">
                  <c:v>Correct steps of hand washing is SUMAN K</c:v>
                </c:pt>
              </c:strCache>
            </c:strRef>
          </c:cat>
          <c:val>
            <c:numRef>
              <c:f>Sheet1!$B$3:$B$5</c:f>
              <c:numCache>
                <c:formatCode>General</c:formatCode>
                <c:ptCount val="3"/>
                <c:pt idx="0">
                  <c:v>48</c:v>
                </c:pt>
                <c:pt idx="1">
                  <c:v>32</c:v>
                </c:pt>
                <c:pt idx="2">
                  <c:v>72</c:v>
                </c:pt>
              </c:numCache>
            </c:numRef>
          </c:val>
          <c:extLst xmlns:c16r2="http://schemas.microsoft.com/office/drawing/2015/06/chart">
            <c:ext xmlns:c16="http://schemas.microsoft.com/office/drawing/2014/chart" uri="{C3380CC4-5D6E-409C-BE32-E72D297353CC}">
              <c16:uniqueId val="{00000000-CFE9-6845-86A9-732914C1758B}"/>
            </c:ext>
          </c:extLst>
        </c:ser>
        <c:dLbls>
          <c:showLegendKey val="0"/>
          <c:showVal val="0"/>
          <c:showCatName val="0"/>
          <c:showSerName val="0"/>
          <c:showPercent val="0"/>
          <c:showBubbleSize val="0"/>
        </c:dLbls>
        <c:gapWidth val="150"/>
        <c:axId val="104395264"/>
        <c:axId val="96807168"/>
      </c:barChart>
      <c:catAx>
        <c:axId val="104395264"/>
        <c:scaling>
          <c:orientation val="minMax"/>
        </c:scaling>
        <c:delete val="0"/>
        <c:axPos val="b"/>
        <c:title>
          <c:tx>
            <c:rich>
              <a:bodyPr/>
              <a:lstStyle/>
              <a:p>
                <a:pPr>
                  <a:defRPr sz="1400"/>
                </a:pPr>
                <a:r>
                  <a:rPr lang="en-IN" sz="1400"/>
                  <a:t>Questions</a:t>
                </a:r>
              </a:p>
            </c:rich>
          </c:tx>
          <c:layout/>
          <c:overlay val="0"/>
        </c:title>
        <c:numFmt formatCode="General" sourceLinked="0"/>
        <c:majorTickMark val="none"/>
        <c:minorTickMark val="none"/>
        <c:tickLblPos val="nextTo"/>
        <c:txPr>
          <a:bodyPr/>
          <a:lstStyle/>
          <a:p>
            <a:pPr>
              <a:defRPr sz="1200"/>
            </a:pPr>
            <a:endParaRPr lang="en-US"/>
          </a:p>
        </c:txPr>
        <c:crossAx val="96807168"/>
        <c:crosses val="autoZero"/>
        <c:auto val="1"/>
        <c:lblAlgn val="ctr"/>
        <c:lblOffset val="100"/>
        <c:noMultiLvlLbl val="0"/>
      </c:catAx>
      <c:valAx>
        <c:axId val="96807168"/>
        <c:scaling>
          <c:orientation val="minMax"/>
        </c:scaling>
        <c:delete val="0"/>
        <c:axPos val="l"/>
        <c:title>
          <c:tx>
            <c:rich>
              <a:bodyPr/>
              <a:lstStyle/>
              <a:p>
                <a:pPr>
                  <a:defRPr sz="1200"/>
                </a:pPr>
                <a:r>
                  <a:rPr lang="en-IN" sz="1200"/>
                  <a:t>Number of Participants</a:t>
                </a:r>
              </a:p>
            </c:rich>
          </c:tx>
          <c:layout/>
          <c:overlay val="0"/>
        </c:title>
        <c:numFmt formatCode="General" sourceLinked="1"/>
        <c:majorTickMark val="out"/>
        <c:minorTickMark val="none"/>
        <c:tickLblPos val="nextTo"/>
        <c:crossAx val="104395264"/>
        <c:crosses val="autoZero"/>
        <c:crossBetween val="between"/>
      </c:valAx>
      <c:spPr>
        <a:solidFill>
          <a:schemeClr val="accent6">
            <a:lumMod val="20000"/>
            <a:lumOff val="80000"/>
          </a:schemeClr>
        </a:solidFill>
      </c:spPr>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IN"/>
  <c:roundedCorners val="0"/>
  <mc:AlternateContent xmlns:mc="http://schemas.openxmlformats.org/markup-compatibility/2006">
    <mc:Choice xmlns:c14="http://schemas.microsoft.com/office/drawing/2007/8/2/chart" Requires="c14">
      <c14:style val="131"/>
    </mc:Choice>
    <mc:Fallback>
      <c:style val="31"/>
    </mc:Fallback>
  </mc:AlternateContent>
  <c:chart>
    <c:title>
      <c:layout/>
      <c:overlay val="0"/>
      <c:txPr>
        <a:bodyPr/>
        <a:lstStyle/>
        <a:p>
          <a:pPr>
            <a:defRPr sz="1800"/>
          </a:pPr>
          <a:endParaRPr lang="en-US"/>
        </a:p>
      </c:txPr>
    </c:title>
    <c:autoTitleDeleted val="0"/>
    <c:plotArea>
      <c:layout/>
      <c:barChart>
        <c:barDir val="col"/>
        <c:grouping val="clustered"/>
        <c:varyColors val="0"/>
        <c:ser>
          <c:idx val="0"/>
          <c:order val="0"/>
          <c:tx>
            <c:strRef>
              <c:f>Sheet1!$B$17</c:f>
              <c:strCache>
                <c:ptCount val="1"/>
                <c:pt idx="0">
                  <c:v>Availability of Hand hygiene</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Sheet1!$A$18:$A$22</c:f>
              <c:strCache>
                <c:ptCount val="5"/>
                <c:pt idx="0">
                  <c:v>Availability of running water at point of use</c:v>
                </c:pt>
                <c:pt idx="1">
                  <c:v>Availability of antiseptic soap at the point of use</c:v>
                </c:pt>
                <c:pt idx="2">
                  <c:v>Availability of alcohol based hand rub</c:v>
                </c:pt>
                <c:pt idx="3">
                  <c:v>Availability elbow operated taps</c:v>
                </c:pt>
                <c:pt idx="4">
                  <c:v>Availability of antiseptic</c:v>
                </c:pt>
              </c:strCache>
            </c:strRef>
          </c:cat>
          <c:val>
            <c:numRef>
              <c:f>Sheet1!$B$18:$B$22</c:f>
              <c:numCache>
                <c:formatCode>General</c:formatCode>
                <c:ptCount val="5"/>
                <c:pt idx="0">
                  <c:v>80</c:v>
                </c:pt>
                <c:pt idx="1">
                  <c:v>56</c:v>
                </c:pt>
                <c:pt idx="2">
                  <c:v>75</c:v>
                </c:pt>
                <c:pt idx="3">
                  <c:v>80</c:v>
                </c:pt>
                <c:pt idx="4">
                  <c:v>80</c:v>
                </c:pt>
              </c:numCache>
            </c:numRef>
          </c:val>
          <c:extLst xmlns:c16r2="http://schemas.microsoft.com/office/drawing/2015/06/chart">
            <c:ext xmlns:c16="http://schemas.microsoft.com/office/drawing/2014/chart" uri="{C3380CC4-5D6E-409C-BE32-E72D297353CC}">
              <c16:uniqueId val="{00000000-B6F0-BF46-BFC8-AB03C0ECF49D}"/>
            </c:ext>
          </c:extLst>
        </c:ser>
        <c:dLbls>
          <c:showLegendKey val="0"/>
          <c:showVal val="0"/>
          <c:showCatName val="0"/>
          <c:showSerName val="0"/>
          <c:showPercent val="0"/>
          <c:showBubbleSize val="0"/>
        </c:dLbls>
        <c:gapWidth val="150"/>
        <c:axId val="104335360"/>
        <c:axId val="96808896"/>
      </c:barChart>
      <c:catAx>
        <c:axId val="104335360"/>
        <c:scaling>
          <c:orientation val="minMax"/>
        </c:scaling>
        <c:delete val="0"/>
        <c:axPos val="b"/>
        <c:title>
          <c:tx>
            <c:rich>
              <a:bodyPr/>
              <a:lstStyle/>
              <a:p>
                <a:pPr>
                  <a:defRPr sz="1400"/>
                </a:pPr>
                <a:r>
                  <a:rPr lang="en-IN" sz="1400"/>
                  <a:t>Questions</a:t>
                </a:r>
              </a:p>
            </c:rich>
          </c:tx>
          <c:layout/>
          <c:overlay val="0"/>
        </c:title>
        <c:numFmt formatCode="General" sourceLinked="0"/>
        <c:majorTickMark val="none"/>
        <c:minorTickMark val="none"/>
        <c:tickLblPos val="nextTo"/>
        <c:txPr>
          <a:bodyPr/>
          <a:lstStyle/>
          <a:p>
            <a:pPr>
              <a:defRPr sz="1200"/>
            </a:pPr>
            <a:endParaRPr lang="en-US"/>
          </a:p>
        </c:txPr>
        <c:crossAx val="96808896"/>
        <c:crosses val="autoZero"/>
        <c:auto val="1"/>
        <c:lblAlgn val="ctr"/>
        <c:lblOffset val="100"/>
        <c:noMultiLvlLbl val="0"/>
      </c:catAx>
      <c:valAx>
        <c:axId val="96808896"/>
        <c:scaling>
          <c:orientation val="minMax"/>
        </c:scaling>
        <c:delete val="0"/>
        <c:axPos val="l"/>
        <c:title>
          <c:tx>
            <c:rich>
              <a:bodyPr/>
              <a:lstStyle/>
              <a:p>
                <a:pPr>
                  <a:defRPr sz="1200"/>
                </a:pPr>
                <a:r>
                  <a:rPr lang="en-IN" sz="1200"/>
                  <a:t>Number</a:t>
                </a:r>
                <a:r>
                  <a:rPr lang="en-IN" sz="1200" baseline="0"/>
                  <a:t> of participants</a:t>
                </a:r>
                <a:endParaRPr lang="en-IN" sz="1200"/>
              </a:p>
            </c:rich>
          </c:tx>
          <c:layout/>
          <c:overlay val="0"/>
        </c:title>
        <c:numFmt formatCode="General" sourceLinked="1"/>
        <c:majorTickMark val="out"/>
        <c:minorTickMark val="none"/>
        <c:tickLblPos val="nextTo"/>
        <c:crossAx val="104335360"/>
        <c:crosses val="autoZero"/>
        <c:crossBetween val="between"/>
      </c:valAx>
      <c:spPr>
        <a:solidFill>
          <a:schemeClr val="accent5">
            <a:lumMod val="20000"/>
            <a:lumOff val="80000"/>
          </a:schemeClr>
        </a:solidFill>
      </c:spPr>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IN"/>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manualLayout>
          <c:layoutTarget val="inner"/>
          <c:xMode val="edge"/>
          <c:yMode val="edge"/>
          <c:x val="0.14497462817147858"/>
          <c:y val="0.29653944298629337"/>
          <c:w val="0.82446981627296589"/>
          <c:h val="0.37535032079323416"/>
        </c:manualLayout>
      </c:layout>
      <c:barChart>
        <c:barDir val="col"/>
        <c:grouping val="clustered"/>
        <c:varyColors val="0"/>
        <c:ser>
          <c:idx val="0"/>
          <c:order val="0"/>
          <c:tx>
            <c:strRef>
              <c:f>Sheet1!$B$30</c:f>
              <c:strCache>
                <c:ptCount val="1"/>
                <c:pt idx="0">
                  <c:v>Availability of materials of Personal protection</c:v>
                </c:pt>
              </c:strCache>
            </c:strRef>
          </c:tx>
          <c:invertIfNegative val="0"/>
          <c:dLbls>
            <c:showLegendKey val="0"/>
            <c:showVal val="1"/>
            <c:showCatName val="0"/>
            <c:showSerName val="0"/>
            <c:showPercent val="0"/>
            <c:showBubbleSize val="0"/>
            <c:showLeaderLines val="0"/>
          </c:dLbls>
          <c:cat>
            <c:strRef>
              <c:f>Sheet1!$A$31:$A$33</c:f>
              <c:strCache>
                <c:ptCount val="3"/>
                <c:pt idx="0">
                  <c:v>Availability of PPE like masks, caps and protective eye cover</c:v>
                </c:pt>
                <c:pt idx="1">
                  <c:v>Availability of disposable gown/Apron</c:v>
                </c:pt>
                <c:pt idx="2">
                  <c:v>Availability of heavy duty gloves and gum boots for cleaning purpose</c:v>
                </c:pt>
              </c:strCache>
            </c:strRef>
          </c:cat>
          <c:val>
            <c:numRef>
              <c:f>Sheet1!$B$31:$B$33</c:f>
              <c:numCache>
                <c:formatCode>General</c:formatCode>
                <c:ptCount val="3"/>
                <c:pt idx="0">
                  <c:v>80</c:v>
                </c:pt>
                <c:pt idx="1">
                  <c:v>64</c:v>
                </c:pt>
                <c:pt idx="2">
                  <c:v>39</c:v>
                </c:pt>
              </c:numCache>
            </c:numRef>
          </c:val>
        </c:ser>
        <c:dLbls>
          <c:showLegendKey val="0"/>
          <c:showVal val="0"/>
          <c:showCatName val="0"/>
          <c:showSerName val="0"/>
          <c:showPercent val="0"/>
          <c:showBubbleSize val="0"/>
        </c:dLbls>
        <c:gapWidth val="150"/>
        <c:axId val="104948224"/>
        <c:axId val="96811776"/>
      </c:barChart>
      <c:catAx>
        <c:axId val="104948224"/>
        <c:scaling>
          <c:orientation val="minMax"/>
        </c:scaling>
        <c:delete val="0"/>
        <c:axPos val="b"/>
        <c:title>
          <c:tx>
            <c:rich>
              <a:bodyPr/>
              <a:lstStyle/>
              <a:p>
                <a:pPr>
                  <a:defRPr/>
                </a:pPr>
                <a:r>
                  <a:rPr lang="en-IN"/>
                  <a:t>Questions</a:t>
                </a:r>
              </a:p>
            </c:rich>
          </c:tx>
          <c:layout>
            <c:manualLayout>
              <c:xMode val="edge"/>
              <c:yMode val="edge"/>
              <c:x val="0.49068175853018375"/>
              <c:y val="0.89719889180519097"/>
            </c:manualLayout>
          </c:layout>
          <c:overlay val="0"/>
        </c:title>
        <c:majorTickMark val="none"/>
        <c:minorTickMark val="none"/>
        <c:tickLblPos val="nextTo"/>
        <c:crossAx val="96811776"/>
        <c:crosses val="autoZero"/>
        <c:auto val="1"/>
        <c:lblAlgn val="ctr"/>
        <c:lblOffset val="100"/>
        <c:noMultiLvlLbl val="0"/>
      </c:catAx>
      <c:valAx>
        <c:axId val="96811776"/>
        <c:scaling>
          <c:orientation val="minMax"/>
        </c:scaling>
        <c:delete val="0"/>
        <c:axPos val="l"/>
        <c:title>
          <c:tx>
            <c:rich>
              <a:bodyPr/>
              <a:lstStyle/>
              <a:p>
                <a:pPr>
                  <a:defRPr/>
                </a:pPr>
                <a:r>
                  <a:rPr lang="en-IN"/>
                  <a:t>Number of Participants</a:t>
                </a:r>
              </a:p>
            </c:rich>
          </c:tx>
          <c:layout/>
          <c:overlay val="0"/>
        </c:title>
        <c:numFmt formatCode="General" sourceLinked="1"/>
        <c:majorTickMark val="out"/>
        <c:minorTickMark val="none"/>
        <c:tickLblPos val="nextTo"/>
        <c:crossAx val="104948224"/>
        <c:crosses val="autoZero"/>
        <c:crossBetween val="between"/>
      </c:valAx>
      <c:spPr>
        <a:solidFill>
          <a:schemeClr val="accent1">
            <a:lumMod val="20000"/>
            <a:lumOff val="80000"/>
          </a:schemeClr>
        </a:solidFill>
      </c:spPr>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IN"/>
  <c:roundedCorners val="0"/>
  <mc:AlternateContent xmlns:mc="http://schemas.openxmlformats.org/markup-compatibility/2006">
    <mc:Choice xmlns:c14="http://schemas.microsoft.com/office/drawing/2007/8/2/chart" Requires="c14">
      <c14:style val="107"/>
    </mc:Choice>
    <mc:Fallback>
      <c:style val="7"/>
    </mc:Fallback>
  </mc:AlternateContent>
  <c:chart>
    <c:title>
      <c:layout/>
      <c:overlay val="0"/>
    </c:title>
    <c:autoTitleDeleted val="0"/>
    <c:plotArea>
      <c:layout/>
      <c:barChart>
        <c:barDir val="col"/>
        <c:grouping val="clustered"/>
        <c:varyColors val="0"/>
        <c:ser>
          <c:idx val="0"/>
          <c:order val="0"/>
          <c:tx>
            <c:strRef>
              <c:f>Sheet1!$B$39</c:f>
              <c:strCache>
                <c:ptCount val="1"/>
                <c:pt idx="0">
                  <c:v>Knowledge and Practice of Personal protection </c:v>
                </c:pt>
              </c:strCache>
            </c:strRef>
          </c:tx>
          <c:invertIfNegative val="0"/>
          <c:dLbls>
            <c:showLegendKey val="0"/>
            <c:showVal val="1"/>
            <c:showCatName val="0"/>
            <c:showSerName val="0"/>
            <c:showPercent val="0"/>
            <c:showBubbleSize val="0"/>
            <c:showLeaderLines val="0"/>
          </c:dLbls>
          <c:cat>
            <c:strRef>
              <c:f>Sheet1!$A$40:$A$41</c:f>
              <c:strCache>
                <c:ptCount val="2"/>
                <c:pt idx="0">
                  <c:v>Knowledge of wearing, wearing off and disposal of sterile gloves and</c:v>
                </c:pt>
                <c:pt idx="1">
                  <c:v>Reuse mask, cap or apron</c:v>
                </c:pt>
              </c:strCache>
            </c:strRef>
          </c:cat>
          <c:val>
            <c:numRef>
              <c:f>Sheet1!$B$40:$B$41</c:f>
              <c:numCache>
                <c:formatCode>General</c:formatCode>
                <c:ptCount val="2"/>
                <c:pt idx="0">
                  <c:v>56</c:v>
                </c:pt>
                <c:pt idx="1">
                  <c:v>7</c:v>
                </c:pt>
              </c:numCache>
            </c:numRef>
          </c:val>
        </c:ser>
        <c:dLbls>
          <c:showLegendKey val="0"/>
          <c:showVal val="0"/>
          <c:showCatName val="0"/>
          <c:showSerName val="0"/>
          <c:showPercent val="0"/>
          <c:showBubbleSize val="0"/>
        </c:dLbls>
        <c:gapWidth val="150"/>
        <c:axId val="104949248"/>
        <c:axId val="46588480"/>
      </c:barChart>
      <c:catAx>
        <c:axId val="104949248"/>
        <c:scaling>
          <c:orientation val="minMax"/>
        </c:scaling>
        <c:delete val="0"/>
        <c:axPos val="b"/>
        <c:title>
          <c:tx>
            <c:rich>
              <a:bodyPr/>
              <a:lstStyle/>
              <a:p>
                <a:pPr>
                  <a:defRPr/>
                </a:pPr>
                <a:r>
                  <a:rPr lang="en-IN"/>
                  <a:t>Questions</a:t>
                </a:r>
              </a:p>
            </c:rich>
          </c:tx>
          <c:layout/>
          <c:overlay val="0"/>
        </c:title>
        <c:majorTickMark val="none"/>
        <c:minorTickMark val="none"/>
        <c:tickLblPos val="nextTo"/>
        <c:crossAx val="46588480"/>
        <c:crosses val="autoZero"/>
        <c:auto val="1"/>
        <c:lblAlgn val="ctr"/>
        <c:lblOffset val="100"/>
        <c:noMultiLvlLbl val="0"/>
      </c:catAx>
      <c:valAx>
        <c:axId val="46588480"/>
        <c:scaling>
          <c:orientation val="minMax"/>
        </c:scaling>
        <c:delete val="0"/>
        <c:axPos val="l"/>
        <c:title>
          <c:tx>
            <c:rich>
              <a:bodyPr/>
              <a:lstStyle/>
              <a:p>
                <a:pPr>
                  <a:defRPr/>
                </a:pPr>
                <a:r>
                  <a:rPr lang="en-IN"/>
                  <a:t>Number</a:t>
                </a:r>
                <a:r>
                  <a:rPr lang="en-IN" baseline="0"/>
                  <a:t> of Participants</a:t>
                </a:r>
                <a:endParaRPr lang="en-IN"/>
              </a:p>
            </c:rich>
          </c:tx>
          <c:layout/>
          <c:overlay val="0"/>
        </c:title>
        <c:numFmt formatCode="General" sourceLinked="1"/>
        <c:majorTickMark val="out"/>
        <c:minorTickMark val="none"/>
        <c:tickLblPos val="nextTo"/>
        <c:crossAx val="104949248"/>
        <c:crosses val="autoZero"/>
        <c:crossBetween val="between"/>
      </c:valAx>
      <c:spPr>
        <a:solidFill>
          <a:schemeClr val="accent1">
            <a:lumMod val="20000"/>
            <a:lumOff val="80000"/>
          </a:schemeClr>
        </a:solidFill>
      </c:spPr>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IN"/>
  <c:roundedCorners val="0"/>
  <mc:AlternateContent xmlns:mc="http://schemas.openxmlformats.org/markup-compatibility/2006">
    <mc:Choice xmlns:c14="http://schemas.microsoft.com/office/drawing/2007/8/2/chart" Requires="c14">
      <c14:style val="108"/>
    </mc:Choice>
    <mc:Fallback>
      <c:style val="8"/>
    </mc:Fallback>
  </mc:AlternateContent>
  <c:chart>
    <c:title>
      <c:layout/>
      <c:overlay val="0"/>
    </c:title>
    <c:autoTitleDeleted val="0"/>
    <c:plotArea>
      <c:layout/>
      <c:barChart>
        <c:barDir val="col"/>
        <c:grouping val="clustered"/>
        <c:varyColors val="0"/>
        <c:ser>
          <c:idx val="0"/>
          <c:order val="0"/>
          <c:tx>
            <c:strRef>
              <c:f>Sheet1!$B$56</c:f>
              <c:strCache>
                <c:ptCount val="1"/>
                <c:pt idx="0">
                  <c:v>Availability of Biomedical waste management </c:v>
                </c:pt>
              </c:strCache>
            </c:strRef>
          </c:tx>
          <c:invertIfNegative val="0"/>
          <c:dLbls>
            <c:showLegendKey val="0"/>
            <c:showVal val="1"/>
            <c:showCatName val="0"/>
            <c:showSerName val="0"/>
            <c:showPercent val="0"/>
            <c:showBubbleSize val="0"/>
            <c:showLeaderLines val="0"/>
          </c:dLbls>
          <c:cat>
            <c:strRef>
              <c:f>Sheet1!$A$57:$A$59</c:f>
              <c:strCache>
                <c:ptCount val="3"/>
                <c:pt idx="0">
                  <c:v>Availability of colour coded bins and plastic bags at point of waste generation</c:v>
                </c:pt>
                <c:pt idx="1">
                  <c:v>Availability of functional needle cutter</c:v>
                </c:pt>
                <c:pt idx="2">
                  <c:v>Availability of puncture proof box</c:v>
                </c:pt>
              </c:strCache>
            </c:strRef>
          </c:cat>
          <c:val>
            <c:numRef>
              <c:f>Sheet1!$B$57:$B$59</c:f>
              <c:numCache>
                <c:formatCode>General</c:formatCode>
                <c:ptCount val="3"/>
                <c:pt idx="0">
                  <c:v>65</c:v>
                </c:pt>
                <c:pt idx="1">
                  <c:v>60</c:v>
                </c:pt>
                <c:pt idx="2">
                  <c:v>80</c:v>
                </c:pt>
              </c:numCache>
            </c:numRef>
          </c:val>
        </c:ser>
        <c:dLbls>
          <c:showLegendKey val="0"/>
          <c:showVal val="0"/>
          <c:showCatName val="0"/>
          <c:showSerName val="0"/>
          <c:showPercent val="0"/>
          <c:showBubbleSize val="0"/>
        </c:dLbls>
        <c:gapWidth val="150"/>
        <c:axId val="104949760"/>
        <c:axId val="46590208"/>
      </c:barChart>
      <c:catAx>
        <c:axId val="104949760"/>
        <c:scaling>
          <c:orientation val="minMax"/>
        </c:scaling>
        <c:delete val="0"/>
        <c:axPos val="b"/>
        <c:title>
          <c:tx>
            <c:rich>
              <a:bodyPr/>
              <a:lstStyle/>
              <a:p>
                <a:pPr>
                  <a:defRPr/>
                </a:pPr>
                <a:r>
                  <a:rPr lang="en-IN"/>
                  <a:t>Questions</a:t>
                </a:r>
              </a:p>
            </c:rich>
          </c:tx>
          <c:layout/>
          <c:overlay val="0"/>
        </c:title>
        <c:majorTickMark val="none"/>
        <c:minorTickMark val="none"/>
        <c:tickLblPos val="nextTo"/>
        <c:crossAx val="46590208"/>
        <c:crosses val="autoZero"/>
        <c:auto val="1"/>
        <c:lblAlgn val="ctr"/>
        <c:lblOffset val="100"/>
        <c:noMultiLvlLbl val="0"/>
      </c:catAx>
      <c:valAx>
        <c:axId val="46590208"/>
        <c:scaling>
          <c:orientation val="minMax"/>
        </c:scaling>
        <c:delete val="0"/>
        <c:axPos val="l"/>
        <c:title>
          <c:tx>
            <c:rich>
              <a:bodyPr/>
              <a:lstStyle/>
              <a:p>
                <a:pPr>
                  <a:defRPr/>
                </a:pPr>
                <a:r>
                  <a:rPr lang="en-IN"/>
                  <a:t>Number of Participants</a:t>
                </a:r>
              </a:p>
            </c:rich>
          </c:tx>
          <c:layout/>
          <c:overlay val="0"/>
        </c:title>
        <c:numFmt formatCode="General" sourceLinked="1"/>
        <c:majorTickMark val="out"/>
        <c:minorTickMark val="none"/>
        <c:tickLblPos val="nextTo"/>
        <c:crossAx val="104949760"/>
        <c:crosses val="autoZero"/>
        <c:crossBetween val="between"/>
      </c:valAx>
      <c:spPr>
        <a:solidFill>
          <a:schemeClr val="accent6">
            <a:lumMod val="20000"/>
            <a:lumOff val="80000"/>
          </a:schemeClr>
        </a:solidFill>
      </c:spPr>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IN"/>
  <c:roundedCorners val="0"/>
  <mc:AlternateContent xmlns:mc="http://schemas.openxmlformats.org/markup-compatibility/2006">
    <mc:Choice xmlns:c14="http://schemas.microsoft.com/office/drawing/2007/8/2/chart" Requires="c14">
      <c14:style val="127"/>
    </mc:Choice>
    <mc:Fallback>
      <c:style val="27"/>
    </mc:Fallback>
  </mc:AlternateContent>
  <c:chart>
    <c:title>
      <c:tx>
        <c:rich>
          <a:bodyPr/>
          <a:lstStyle/>
          <a:p>
            <a:pPr>
              <a:defRPr/>
            </a:pPr>
            <a:r>
              <a:rPr lang="en-IN" dirty="0" smtClean="0"/>
              <a:t>Knowledge and Practice </a:t>
            </a:r>
            <a:r>
              <a:rPr lang="en-IN" dirty="0"/>
              <a:t>of Biomedical waste management</a:t>
            </a:r>
          </a:p>
        </c:rich>
      </c:tx>
      <c:layout/>
      <c:overlay val="0"/>
    </c:title>
    <c:autoTitleDeleted val="0"/>
    <c:plotArea>
      <c:layout>
        <c:manualLayout>
          <c:layoutTarget val="inner"/>
          <c:xMode val="edge"/>
          <c:yMode val="edge"/>
          <c:x val="9.9050419574157764E-2"/>
          <c:y val="0.28205062415983817"/>
          <c:w val="0.8778270297486428"/>
          <c:h val="0.44200079261694308"/>
        </c:manualLayout>
      </c:layout>
      <c:barChart>
        <c:barDir val="col"/>
        <c:grouping val="clustered"/>
        <c:varyColors val="0"/>
        <c:ser>
          <c:idx val="0"/>
          <c:order val="0"/>
          <c:tx>
            <c:strRef>
              <c:f>Sheet1!$B$67</c:f>
              <c:strCache>
                <c:ptCount val="1"/>
                <c:pt idx="0">
                  <c:v>Knowledge of Biomedical waste management</c:v>
                </c:pt>
              </c:strCache>
            </c:strRef>
          </c:tx>
          <c:spPr>
            <a:solidFill>
              <a:schemeClr val="accent6">
                <a:lumMod val="50000"/>
              </a:schemeClr>
            </a:solidFill>
          </c:spPr>
          <c:invertIfNegative val="0"/>
          <c:dLbls>
            <c:showLegendKey val="0"/>
            <c:showVal val="1"/>
            <c:showCatName val="0"/>
            <c:showSerName val="0"/>
            <c:showPercent val="0"/>
            <c:showBubbleSize val="0"/>
            <c:showLeaderLines val="0"/>
          </c:dLbls>
          <c:cat>
            <c:strRef>
              <c:f>Sheet1!$A$68:$A$71</c:f>
              <c:strCache>
                <c:ptCount val="4"/>
                <c:pt idx="0">
                  <c:v>Knowledge of yellow bin use</c:v>
                </c:pt>
                <c:pt idx="1">
                  <c:v>Knowledge of red bin use</c:v>
                </c:pt>
                <c:pt idx="2">
                  <c:v>Knowledge of blue bin</c:v>
                </c:pt>
                <c:pt idx="3">
                  <c:v>Knowledge of Bins should not be filled more than 2/3</c:v>
                </c:pt>
              </c:strCache>
            </c:strRef>
          </c:cat>
          <c:val>
            <c:numRef>
              <c:f>Sheet1!$B$68:$B$71</c:f>
              <c:numCache>
                <c:formatCode>General</c:formatCode>
                <c:ptCount val="4"/>
                <c:pt idx="0">
                  <c:v>62</c:v>
                </c:pt>
                <c:pt idx="1">
                  <c:v>59</c:v>
                </c:pt>
                <c:pt idx="2">
                  <c:v>68</c:v>
                </c:pt>
                <c:pt idx="3">
                  <c:v>48</c:v>
                </c:pt>
              </c:numCache>
            </c:numRef>
          </c:val>
        </c:ser>
        <c:dLbls>
          <c:showLegendKey val="0"/>
          <c:showVal val="0"/>
          <c:showCatName val="0"/>
          <c:showSerName val="0"/>
          <c:showPercent val="0"/>
          <c:showBubbleSize val="0"/>
        </c:dLbls>
        <c:gapWidth val="150"/>
        <c:axId val="104950272"/>
        <c:axId val="46591936"/>
      </c:barChart>
      <c:catAx>
        <c:axId val="104950272"/>
        <c:scaling>
          <c:orientation val="minMax"/>
        </c:scaling>
        <c:delete val="0"/>
        <c:axPos val="b"/>
        <c:title>
          <c:tx>
            <c:rich>
              <a:bodyPr/>
              <a:lstStyle/>
              <a:p>
                <a:pPr>
                  <a:defRPr/>
                </a:pPr>
                <a:r>
                  <a:rPr lang="en-IN"/>
                  <a:t>Question</a:t>
                </a:r>
              </a:p>
            </c:rich>
          </c:tx>
          <c:layout/>
          <c:overlay val="0"/>
        </c:title>
        <c:majorTickMark val="none"/>
        <c:minorTickMark val="none"/>
        <c:tickLblPos val="nextTo"/>
        <c:crossAx val="46591936"/>
        <c:crosses val="autoZero"/>
        <c:auto val="1"/>
        <c:lblAlgn val="ctr"/>
        <c:lblOffset val="100"/>
        <c:noMultiLvlLbl val="0"/>
      </c:catAx>
      <c:valAx>
        <c:axId val="46591936"/>
        <c:scaling>
          <c:orientation val="minMax"/>
        </c:scaling>
        <c:delete val="0"/>
        <c:axPos val="l"/>
        <c:title>
          <c:tx>
            <c:rich>
              <a:bodyPr/>
              <a:lstStyle/>
              <a:p>
                <a:pPr>
                  <a:defRPr/>
                </a:pPr>
                <a:r>
                  <a:rPr lang="en-IN"/>
                  <a:t>Number of Participants</a:t>
                </a:r>
              </a:p>
            </c:rich>
          </c:tx>
          <c:layout/>
          <c:overlay val="0"/>
        </c:title>
        <c:numFmt formatCode="General" sourceLinked="1"/>
        <c:majorTickMark val="out"/>
        <c:minorTickMark val="none"/>
        <c:tickLblPos val="nextTo"/>
        <c:crossAx val="104950272"/>
        <c:crosses val="autoZero"/>
        <c:crossBetween val="between"/>
      </c:valAx>
      <c:spPr>
        <a:solidFill>
          <a:schemeClr val="accent3">
            <a:lumMod val="20000"/>
            <a:lumOff val="80000"/>
          </a:schemeClr>
        </a:solidFill>
      </c:spPr>
    </c:plotArea>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IN"/>
  <c:roundedCorners val="0"/>
  <mc:AlternateContent xmlns:mc="http://schemas.openxmlformats.org/markup-compatibility/2006">
    <mc:Choice xmlns:c14="http://schemas.microsoft.com/office/drawing/2007/8/2/chart" Requires="c14">
      <c14:style val="139"/>
    </mc:Choice>
    <mc:Fallback>
      <c:style val="39"/>
    </mc:Fallback>
  </mc:AlternateContent>
  <c:chart>
    <c:title>
      <c:tx>
        <c:rich>
          <a:bodyPr/>
          <a:lstStyle/>
          <a:p>
            <a:pPr>
              <a:defRPr/>
            </a:pPr>
            <a:r>
              <a:rPr lang="en-US"/>
              <a:t>Labour room Score card Of Area of Concern F (Infection control)</a:t>
            </a:r>
          </a:p>
        </c:rich>
      </c:tx>
      <c:layout/>
      <c:overlay val="0"/>
    </c:title>
    <c:autoTitleDeleted val="0"/>
    <c:plotArea>
      <c:layout>
        <c:manualLayout>
          <c:layoutTarget val="inner"/>
          <c:xMode val="edge"/>
          <c:yMode val="edge"/>
          <c:x val="0.12679672252506899"/>
          <c:y val="0.23344962386709159"/>
          <c:w val="0.84969900397065756"/>
          <c:h val="0.53015949692934483"/>
        </c:manualLayout>
      </c:layout>
      <c:barChart>
        <c:barDir val="col"/>
        <c:grouping val="clustered"/>
        <c:varyColors val="0"/>
        <c:ser>
          <c:idx val="0"/>
          <c:order val="0"/>
          <c:tx>
            <c:strRef>
              <c:f>Sheet1!$B$53</c:f>
              <c:strCache>
                <c:ptCount val="1"/>
                <c:pt idx="0">
                  <c:v>Labour room Score card Of area of concern F(Infection control)</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Sheet1!$A$54:$A$56</c:f>
              <c:strCache>
                <c:ptCount val="3"/>
                <c:pt idx="0">
                  <c:v> Amour </c:v>
                </c:pt>
                <c:pt idx="1">
                  <c:v>Rupauli</c:v>
                </c:pt>
                <c:pt idx="2">
                  <c:v>Dhamdaha</c:v>
                </c:pt>
              </c:strCache>
            </c:strRef>
          </c:cat>
          <c:val>
            <c:numRef>
              <c:f>Sheet1!$B$54:$B$56</c:f>
              <c:numCache>
                <c:formatCode>0%</c:formatCode>
                <c:ptCount val="3"/>
                <c:pt idx="0">
                  <c:v>0.8</c:v>
                </c:pt>
                <c:pt idx="1">
                  <c:v>0.95</c:v>
                </c:pt>
                <c:pt idx="2">
                  <c:v>0.77</c:v>
                </c:pt>
              </c:numCache>
            </c:numRef>
          </c:val>
          <c:extLst xmlns:c16r2="http://schemas.microsoft.com/office/drawing/2015/06/chart">
            <c:ext xmlns:c16="http://schemas.microsoft.com/office/drawing/2014/chart" uri="{C3380CC4-5D6E-409C-BE32-E72D297353CC}">
              <c16:uniqueId val="{00000000-4303-CC49-8D87-F8935E40C12E}"/>
            </c:ext>
          </c:extLst>
        </c:ser>
        <c:dLbls>
          <c:showLegendKey val="0"/>
          <c:showVal val="0"/>
          <c:showCatName val="0"/>
          <c:showSerName val="0"/>
          <c:showPercent val="0"/>
          <c:showBubbleSize val="0"/>
        </c:dLbls>
        <c:gapWidth val="150"/>
        <c:axId val="105389568"/>
        <c:axId val="46595392"/>
      </c:barChart>
      <c:catAx>
        <c:axId val="105389568"/>
        <c:scaling>
          <c:orientation val="minMax"/>
        </c:scaling>
        <c:delete val="0"/>
        <c:axPos val="b"/>
        <c:title>
          <c:tx>
            <c:rich>
              <a:bodyPr/>
              <a:lstStyle/>
              <a:p>
                <a:pPr>
                  <a:defRPr/>
                </a:pPr>
                <a:r>
                  <a:rPr lang="en-IN"/>
                  <a:t>Name of Facility</a:t>
                </a:r>
              </a:p>
            </c:rich>
          </c:tx>
          <c:layout/>
          <c:overlay val="0"/>
        </c:title>
        <c:numFmt formatCode="General" sourceLinked="0"/>
        <c:majorTickMark val="none"/>
        <c:minorTickMark val="none"/>
        <c:tickLblPos val="nextTo"/>
        <c:crossAx val="46595392"/>
        <c:crosses val="autoZero"/>
        <c:auto val="1"/>
        <c:lblAlgn val="ctr"/>
        <c:lblOffset val="100"/>
        <c:noMultiLvlLbl val="0"/>
      </c:catAx>
      <c:valAx>
        <c:axId val="46595392"/>
        <c:scaling>
          <c:orientation val="minMax"/>
        </c:scaling>
        <c:delete val="0"/>
        <c:axPos val="l"/>
        <c:title>
          <c:tx>
            <c:rich>
              <a:bodyPr/>
              <a:lstStyle/>
              <a:p>
                <a:pPr>
                  <a:defRPr/>
                </a:pPr>
                <a:r>
                  <a:rPr lang="en-IN"/>
                  <a:t>Percentage</a:t>
                </a:r>
              </a:p>
            </c:rich>
          </c:tx>
          <c:layout/>
          <c:overlay val="0"/>
        </c:title>
        <c:numFmt formatCode="0%" sourceLinked="1"/>
        <c:majorTickMark val="out"/>
        <c:minorTickMark val="none"/>
        <c:tickLblPos val="nextTo"/>
        <c:crossAx val="105389568"/>
        <c:crosses val="autoZero"/>
        <c:crossBetween val="between"/>
      </c:valAx>
    </c:plotArea>
    <c:plotVisOnly val="1"/>
    <c:dispBlanksAs val="gap"/>
    <c:showDLblsOverMax val="0"/>
  </c:chart>
  <c:spPr>
    <a:solidFill>
      <a:schemeClr val="accent3">
        <a:lumMod val="20000"/>
        <a:lumOff val="80000"/>
      </a:schemeClr>
    </a:solidFill>
  </c:spPr>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77A45B-3F67-4A46-B80E-86DB28E7B237}" type="datetimeFigureOut">
              <a:rPr lang="en-IN" smtClean="0"/>
              <a:t>20-06-2022</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7BCBBF-3B14-49EE-839D-F9D0F54BECC4}" type="slidenum">
              <a:rPr lang="en-IN" smtClean="0"/>
              <a:t>‹#›</a:t>
            </a:fld>
            <a:endParaRPr lang="en-IN"/>
          </a:p>
        </p:txBody>
      </p:sp>
    </p:spTree>
    <p:extLst>
      <p:ext uri="{BB962C8B-B14F-4D97-AF65-F5344CB8AC3E}">
        <p14:creationId xmlns:p14="http://schemas.microsoft.com/office/powerpoint/2010/main" val="18577376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E7F2C74-2A67-7B88-E4B0-49C7348E49D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xmlns="" id="{EC02E0EF-E98B-4A5E-6AAD-8E0D8117452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xmlns="" id="{51330B9F-6AC3-446B-BE5D-168B172F7D31}"/>
              </a:ext>
            </a:extLst>
          </p:cNvPr>
          <p:cNvSpPr>
            <a:spLocks noGrp="1"/>
          </p:cNvSpPr>
          <p:nvPr>
            <p:ph type="dt" sz="half" idx="10"/>
          </p:nvPr>
        </p:nvSpPr>
        <p:spPr/>
        <p:txBody>
          <a:bodyPr/>
          <a:lstStyle/>
          <a:p>
            <a:fld id="{1147C0E5-F472-4823-852C-D183FA2F2488}" type="datetime1">
              <a:rPr lang="en-IN" smtClean="0"/>
              <a:t>20-06-2022</a:t>
            </a:fld>
            <a:endParaRPr lang="en-IN"/>
          </a:p>
        </p:txBody>
      </p:sp>
      <p:sp>
        <p:nvSpPr>
          <p:cNvPr id="5" name="Footer Placeholder 4">
            <a:extLst>
              <a:ext uri="{FF2B5EF4-FFF2-40B4-BE49-F238E27FC236}">
                <a16:creationId xmlns:a16="http://schemas.microsoft.com/office/drawing/2014/main" xmlns="" id="{150DD859-66CB-8ECC-6E50-6A57DFF25875}"/>
              </a:ext>
            </a:extLst>
          </p:cNvPr>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a:extLst>
              <a:ext uri="{FF2B5EF4-FFF2-40B4-BE49-F238E27FC236}">
                <a16:creationId xmlns:a16="http://schemas.microsoft.com/office/drawing/2014/main" xmlns="" id="{745186DF-C26B-58D8-1801-6CC6107B8085}"/>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2687030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6E0628-FB36-BD34-9FE2-97E896AC4FC7}"/>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xmlns="" id="{5912D301-275B-FF6C-40F7-2E9B0CD3330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80754F30-EF25-E3E3-BB1C-47025CFDEE9B}"/>
              </a:ext>
            </a:extLst>
          </p:cNvPr>
          <p:cNvSpPr>
            <a:spLocks noGrp="1"/>
          </p:cNvSpPr>
          <p:nvPr>
            <p:ph type="dt" sz="half" idx="10"/>
          </p:nvPr>
        </p:nvSpPr>
        <p:spPr/>
        <p:txBody>
          <a:bodyPr/>
          <a:lstStyle/>
          <a:p>
            <a:fld id="{0E9DCF6C-BC1F-457E-8C73-045A403582E6}" type="datetime1">
              <a:rPr lang="en-IN" smtClean="0"/>
              <a:t>20-06-2022</a:t>
            </a:fld>
            <a:endParaRPr lang="en-IN"/>
          </a:p>
        </p:txBody>
      </p:sp>
      <p:sp>
        <p:nvSpPr>
          <p:cNvPr id="5" name="Footer Placeholder 4">
            <a:extLst>
              <a:ext uri="{FF2B5EF4-FFF2-40B4-BE49-F238E27FC236}">
                <a16:creationId xmlns:a16="http://schemas.microsoft.com/office/drawing/2014/main" xmlns="" id="{367A5C90-C15D-39BC-189C-B04FF8FDA09C}"/>
              </a:ext>
            </a:extLst>
          </p:cNvPr>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a:extLst>
              <a:ext uri="{FF2B5EF4-FFF2-40B4-BE49-F238E27FC236}">
                <a16:creationId xmlns:a16="http://schemas.microsoft.com/office/drawing/2014/main" xmlns="" id="{C168025F-FDA9-0B8F-AD5D-453E4F100375}"/>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8326301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2139D957-C999-1C16-1853-9A023AA6CEF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xmlns="" id="{966E3950-F0D6-5D89-066D-08572318063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71CCAA96-007B-16EB-59B9-8466CF3A2B65}"/>
              </a:ext>
            </a:extLst>
          </p:cNvPr>
          <p:cNvSpPr>
            <a:spLocks noGrp="1"/>
          </p:cNvSpPr>
          <p:nvPr>
            <p:ph type="dt" sz="half" idx="10"/>
          </p:nvPr>
        </p:nvSpPr>
        <p:spPr/>
        <p:txBody>
          <a:bodyPr/>
          <a:lstStyle/>
          <a:p>
            <a:fld id="{FE1E070E-952C-41C9-9ABB-C56A7BE64D88}" type="datetime1">
              <a:rPr lang="en-IN" smtClean="0"/>
              <a:t>20-06-2022</a:t>
            </a:fld>
            <a:endParaRPr lang="en-IN"/>
          </a:p>
        </p:txBody>
      </p:sp>
      <p:sp>
        <p:nvSpPr>
          <p:cNvPr id="5" name="Footer Placeholder 4">
            <a:extLst>
              <a:ext uri="{FF2B5EF4-FFF2-40B4-BE49-F238E27FC236}">
                <a16:creationId xmlns:a16="http://schemas.microsoft.com/office/drawing/2014/main" xmlns="" id="{5B3D4BE2-2DF2-045A-8669-1F641EBCA970}"/>
              </a:ext>
            </a:extLst>
          </p:cNvPr>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a:extLst>
              <a:ext uri="{FF2B5EF4-FFF2-40B4-BE49-F238E27FC236}">
                <a16:creationId xmlns:a16="http://schemas.microsoft.com/office/drawing/2014/main" xmlns="" id="{E255D12E-7ED4-76EF-2510-3424364F40F6}"/>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382111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0CE716E-3B2D-E963-79E7-5EF7FA211440}"/>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xmlns="" id="{73794634-ABC2-6BED-BF96-9B5559CE328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A95EF2B4-2DC2-6314-D99D-D61B5F64E224}"/>
              </a:ext>
            </a:extLst>
          </p:cNvPr>
          <p:cNvSpPr>
            <a:spLocks noGrp="1"/>
          </p:cNvSpPr>
          <p:nvPr>
            <p:ph type="dt" sz="half" idx="10"/>
          </p:nvPr>
        </p:nvSpPr>
        <p:spPr/>
        <p:txBody>
          <a:bodyPr/>
          <a:lstStyle/>
          <a:p>
            <a:fld id="{2CA2FBC0-878C-4FB7-8E1F-1D6F6FF7C223}" type="datetime1">
              <a:rPr lang="en-IN" smtClean="0"/>
              <a:t>20-06-2022</a:t>
            </a:fld>
            <a:endParaRPr lang="en-IN"/>
          </a:p>
        </p:txBody>
      </p:sp>
      <p:sp>
        <p:nvSpPr>
          <p:cNvPr id="5" name="Footer Placeholder 4">
            <a:extLst>
              <a:ext uri="{FF2B5EF4-FFF2-40B4-BE49-F238E27FC236}">
                <a16:creationId xmlns:a16="http://schemas.microsoft.com/office/drawing/2014/main" xmlns="" id="{C959C864-56F9-6F24-ACE2-6899436296E7}"/>
              </a:ext>
            </a:extLst>
          </p:cNvPr>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a:extLst>
              <a:ext uri="{FF2B5EF4-FFF2-40B4-BE49-F238E27FC236}">
                <a16:creationId xmlns:a16="http://schemas.microsoft.com/office/drawing/2014/main" xmlns="" id="{E20218AD-0394-8E9F-0B97-7A979B03DEC1}"/>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786011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0837D86-16D6-2081-9141-B69FF05CEE9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xmlns="" id="{7AB4426C-57D7-F200-FA35-8E436A5D5F8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82FE632E-3E25-D2A6-491C-E5592C333922}"/>
              </a:ext>
            </a:extLst>
          </p:cNvPr>
          <p:cNvSpPr>
            <a:spLocks noGrp="1"/>
          </p:cNvSpPr>
          <p:nvPr>
            <p:ph type="dt" sz="half" idx="10"/>
          </p:nvPr>
        </p:nvSpPr>
        <p:spPr/>
        <p:txBody>
          <a:bodyPr/>
          <a:lstStyle/>
          <a:p>
            <a:fld id="{CD685ADF-9D55-472F-A142-0A5A20BA4577}" type="datetime1">
              <a:rPr lang="en-IN" smtClean="0"/>
              <a:t>20-06-2022</a:t>
            </a:fld>
            <a:endParaRPr lang="en-IN"/>
          </a:p>
        </p:txBody>
      </p:sp>
      <p:sp>
        <p:nvSpPr>
          <p:cNvPr id="5" name="Footer Placeholder 4">
            <a:extLst>
              <a:ext uri="{FF2B5EF4-FFF2-40B4-BE49-F238E27FC236}">
                <a16:creationId xmlns:a16="http://schemas.microsoft.com/office/drawing/2014/main" xmlns="" id="{9868D8A7-1FEB-8F74-CC96-60F713D941D9}"/>
              </a:ext>
            </a:extLst>
          </p:cNvPr>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a:extLst>
              <a:ext uri="{FF2B5EF4-FFF2-40B4-BE49-F238E27FC236}">
                <a16:creationId xmlns:a16="http://schemas.microsoft.com/office/drawing/2014/main" xmlns="" id="{00764CDB-61F8-D5A9-1F23-AD369A512602}"/>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430907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B8D318-BBB3-1ED4-702E-7B3E99D8461F}"/>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xmlns="" id="{3832F8E8-3ED1-3166-5784-09ACC24D9F1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xmlns="" id="{760D193F-E080-1819-0001-EC324458CCA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xmlns="" id="{8C319AC5-0DE1-5E65-1A58-599D06B824D5}"/>
              </a:ext>
            </a:extLst>
          </p:cNvPr>
          <p:cNvSpPr>
            <a:spLocks noGrp="1"/>
          </p:cNvSpPr>
          <p:nvPr>
            <p:ph type="dt" sz="half" idx="10"/>
          </p:nvPr>
        </p:nvSpPr>
        <p:spPr/>
        <p:txBody>
          <a:bodyPr/>
          <a:lstStyle/>
          <a:p>
            <a:fld id="{19B6A866-57B6-4C39-8809-FBA78A30FCC9}" type="datetime1">
              <a:rPr lang="en-IN" smtClean="0"/>
              <a:t>20-06-2022</a:t>
            </a:fld>
            <a:endParaRPr lang="en-IN"/>
          </a:p>
        </p:txBody>
      </p:sp>
      <p:sp>
        <p:nvSpPr>
          <p:cNvPr id="6" name="Footer Placeholder 5">
            <a:extLst>
              <a:ext uri="{FF2B5EF4-FFF2-40B4-BE49-F238E27FC236}">
                <a16:creationId xmlns:a16="http://schemas.microsoft.com/office/drawing/2014/main" xmlns="" id="{3B95DFD7-A0B2-3C6A-D7BA-B22A8C6829F4}"/>
              </a:ext>
            </a:extLst>
          </p:cNvPr>
          <p:cNvSpPr>
            <a:spLocks noGrp="1"/>
          </p:cNvSpPr>
          <p:nvPr>
            <p:ph type="ftr" sz="quarter" idx="11"/>
          </p:nvPr>
        </p:nvSpPr>
        <p:spPr/>
        <p:txBody>
          <a:bodyPr/>
          <a:lstStyle/>
          <a:p>
            <a:r>
              <a:rPr lang="en-US"/>
              <a:t>You are not allowed to add slides to this presentation</a:t>
            </a:r>
            <a:endParaRPr lang="en-IN"/>
          </a:p>
        </p:txBody>
      </p:sp>
      <p:sp>
        <p:nvSpPr>
          <p:cNvPr id="7" name="Slide Number Placeholder 6">
            <a:extLst>
              <a:ext uri="{FF2B5EF4-FFF2-40B4-BE49-F238E27FC236}">
                <a16:creationId xmlns:a16="http://schemas.microsoft.com/office/drawing/2014/main" xmlns="" id="{EDB4F3E3-D244-DE91-E177-93FD9910D81A}"/>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32522917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5CDD731-E7C4-A269-BE92-C85C608373AD}"/>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xmlns="" id="{025A0333-AA9A-DF4F-C57C-56BAA1F988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E53AEBD8-A870-7FD7-F78A-B5EAACA4726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xmlns="" id="{BC07F615-1CA8-AC3F-C4FE-FFF9F49AF4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A8811C04-731E-98E6-D3D9-0ACFEBE391A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xmlns="" id="{9AC9A91A-EBEF-9BB2-B813-F1A9FBC746F3}"/>
              </a:ext>
            </a:extLst>
          </p:cNvPr>
          <p:cNvSpPr>
            <a:spLocks noGrp="1"/>
          </p:cNvSpPr>
          <p:nvPr>
            <p:ph type="dt" sz="half" idx="10"/>
          </p:nvPr>
        </p:nvSpPr>
        <p:spPr/>
        <p:txBody>
          <a:bodyPr/>
          <a:lstStyle/>
          <a:p>
            <a:fld id="{52B34237-4DA9-498D-81CC-7DEBFDE0146A}" type="datetime1">
              <a:rPr lang="en-IN" smtClean="0"/>
              <a:t>20-06-2022</a:t>
            </a:fld>
            <a:endParaRPr lang="en-IN"/>
          </a:p>
        </p:txBody>
      </p:sp>
      <p:sp>
        <p:nvSpPr>
          <p:cNvPr id="8" name="Footer Placeholder 7">
            <a:extLst>
              <a:ext uri="{FF2B5EF4-FFF2-40B4-BE49-F238E27FC236}">
                <a16:creationId xmlns:a16="http://schemas.microsoft.com/office/drawing/2014/main" xmlns="" id="{5356CC76-53AF-D09D-7090-C46C6BC2E385}"/>
              </a:ext>
            </a:extLst>
          </p:cNvPr>
          <p:cNvSpPr>
            <a:spLocks noGrp="1"/>
          </p:cNvSpPr>
          <p:nvPr>
            <p:ph type="ftr" sz="quarter" idx="11"/>
          </p:nvPr>
        </p:nvSpPr>
        <p:spPr/>
        <p:txBody>
          <a:bodyPr/>
          <a:lstStyle/>
          <a:p>
            <a:r>
              <a:rPr lang="en-US"/>
              <a:t>You are not allowed to add slides to this presentation</a:t>
            </a:r>
            <a:endParaRPr lang="en-IN"/>
          </a:p>
        </p:txBody>
      </p:sp>
      <p:sp>
        <p:nvSpPr>
          <p:cNvPr id="9" name="Slide Number Placeholder 8">
            <a:extLst>
              <a:ext uri="{FF2B5EF4-FFF2-40B4-BE49-F238E27FC236}">
                <a16:creationId xmlns:a16="http://schemas.microsoft.com/office/drawing/2014/main" xmlns="" id="{D1AEB7F1-3FD9-614A-DD77-0F4054D21FBF}"/>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278433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1AEC571-DEF0-68A8-EA51-110C122C175B}"/>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xmlns="" id="{F0654D79-6E0A-9D35-0EBD-FB1ECA55D2D3}"/>
              </a:ext>
            </a:extLst>
          </p:cNvPr>
          <p:cNvSpPr>
            <a:spLocks noGrp="1"/>
          </p:cNvSpPr>
          <p:nvPr>
            <p:ph type="dt" sz="half" idx="10"/>
          </p:nvPr>
        </p:nvSpPr>
        <p:spPr/>
        <p:txBody>
          <a:bodyPr/>
          <a:lstStyle/>
          <a:p>
            <a:fld id="{03D29E31-0E2B-4B8B-A4CD-804F6A5D47A9}" type="datetime1">
              <a:rPr lang="en-IN" smtClean="0"/>
              <a:t>20-06-2022</a:t>
            </a:fld>
            <a:endParaRPr lang="en-IN"/>
          </a:p>
        </p:txBody>
      </p:sp>
      <p:sp>
        <p:nvSpPr>
          <p:cNvPr id="4" name="Footer Placeholder 3">
            <a:extLst>
              <a:ext uri="{FF2B5EF4-FFF2-40B4-BE49-F238E27FC236}">
                <a16:creationId xmlns:a16="http://schemas.microsoft.com/office/drawing/2014/main" xmlns="" id="{A434C3BC-2067-8919-8B3E-4092015A76DD}"/>
              </a:ext>
            </a:extLst>
          </p:cNvPr>
          <p:cNvSpPr>
            <a:spLocks noGrp="1"/>
          </p:cNvSpPr>
          <p:nvPr>
            <p:ph type="ftr" sz="quarter" idx="11"/>
          </p:nvPr>
        </p:nvSpPr>
        <p:spPr/>
        <p:txBody>
          <a:bodyPr/>
          <a:lstStyle/>
          <a:p>
            <a:r>
              <a:rPr lang="en-US"/>
              <a:t>You are not allowed to add slides to this presentation</a:t>
            </a:r>
            <a:endParaRPr lang="en-IN"/>
          </a:p>
        </p:txBody>
      </p:sp>
      <p:sp>
        <p:nvSpPr>
          <p:cNvPr id="5" name="Slide Number Placeholder 4">
            <a:extLst>
              <a:ext uri="{FF2B5EF4-FFF2-40B4-BE49-F238E27FC236}">
                <a16:creationId xmlns:a16="http://schemas.microsoft.com/office/drawing/2014/main" xmlns="" id="{CCEB87ED-C91F-42C9-2E08-5FC7E4892BE0}"/>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4088171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4C6467BF-AB2E-3DEF-67BB-BD30CABBCE82}"/>
              </a:ext>
            </a:extLst>
          </p:cNvPr>
          <p:cNvSpPr>
            <a:spLocks noGrp="1"/>
          </p:cNvSpPr>
          <p:nvPr>
            <p:ph type="dt" sz="half" idx="10"/>
          </p:nvPr>
        </p:nvSpPr>
        <p:spPr/>
        <p:txBody>
          <a:bodyPr/>
          <a:lstStyle/>
          <a:p>
            <a:fld id="{731C5607-A4BB-4D67-95B9-C9085ECC35A9}" type="datetime1">
              <a:rPr lang="en-IN" smtClean="0"/>
              <a:t>20-06-2022</a:t>
            </a:fld>
            <a:endParaRPr lang="en-IN"/>
          </a:p>
        </p:txBody>
      </p:sp>
      <p:sp>
        <p:nvSpPr>
          <p:cNvPr id="3" name="Footer Placeholder 2">
            <a:extLst>
              <a:ext uri="{FF2B5EF4-FFF2-40B4-BE49-F238E27FC236}">
                <a16:creationId xmlns:a16="http://schemas.microsoft.com/office/drawing/2014/main" xmlns="" id="{B6F09D29-4BFA-2AC9-ECDF-923DF9F3A342}"/>
              </a:ext>
            </a:extLst>
          </p:cNvPr>
          <p:cNvSpPr>
            <a:spLocks noGrp="1"/>
          </p:cNvSpPr>
          <p:nvPr>
            <p:ph type="ftr" sz="quarter" idx="11"/>
          </p:nvPr>
        </p:nvSpPr>
        <p:spPr/>
        <p:txBody>
          <a:bodyPr/>
          <a:lstStyle/>
          <a:p>
            <a:r>
              <a:rPr lang="en-US"/>
              <a:t>You are not allowed to add slides to this presentation</a:t>
            </a:r>
            <a:endParaRPr lang="en-IN"/>
          </a:p>
        </p:txBody>
      </p:sp>
      <p:sp>
        <p:nvSpPr>
          <p:cNvPr id="4" name="Slide Number Placeholder 3">
            <a:extLst>
              <a:ext uri="{FF2B5EF4-FFF2-40B4-BE49-F238E27FC236}">
                <a16:creationId xmlns:a16="http://schemas.microsoft.com/office/drawing/2014/main" xmlns="" id="{64BA3FC0-FAB4-106E-CBFC-20A7CD3900A6}"/>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750885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667C7E-D521-F661-1C58-D19B826A05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xmlns="" id="{1351BD9D-2A21-680C-A275-4A3D85F04C7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xmlns="" id="{CFC0A35F-23A3-07EE-6BAB-E164189CE5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06B0979A-120B-82A8-026D-4BE0C2466700}"/>
              </a:ext>
            </a:extLst>
          </p:cNvPr>
          <p:cNvSpPr>
            <a:spLocks noGrp="1"/>
          </p:cNvSpPr>
          <p:nvPr>
            <p:ph type="dt" sz="half" idx="10"/>
          </p:nvPr>
        </p:nvSpPr>
        <p:spPr/>
        <p:txBody>
          <a:bodyPr/>
          <a:lstStyle/>
          <a:p>
            <a:fld id="{C1C99E65-501E-4E79-B301-EC94E1C8867E}" type="datetime1">
              <a:rPr lang="en-IN" smtClean="0"/>
              <a:t>20-06-2022</a:t>
            </a:fld>
            <a:endParaRPr lang="en-IN"/>
          </a:p>
        </p:txBody>
      </p:sp>
      <p:sp>
        <p:nvSpPr>
          <p:cNvPr id="6" name="Footer Placeholder 5">
            <a:extLst>
              <a:ext uri="{FF2B5EF4-FFF2-40B4-BE49-F238E27FC236}">
                <a16:creationId xmlns:a16="http://schemas.microsoft.com/office/drawing/2014/main" xmlns="" id="{4AD45F37-3CB4-AE2D-2533-3877135BEEFF}"/>
              </a:ext>
            </a:extLst>
          </p:cNvPr>
          <p:cNvSpPr>
            <a:spLocks noGrp="1"/>
          </p:cNvSpPr>
          <p:nvPr>
            <p:ph type="ftr" sz="quarter" idx="11"/>
          </p:nvPr>
        </p:nvSpPr>
        <p:spPr/>
        <p:txBody>
          <a:bodyPr/>
          <a:lstStyle/>
          <a:p>
            <a:r>
              <a:rPr lang="en-US"/>
              <a:t>You are not allowed to add slides to this presentation</a:t>
            </a:r>
            <a:endParaRPr lang="en-IN"/>
          </a:p>
        </p:txBody>
      </p:sp>
      <p:sp>
        <p:nvSpPr>
          <p:cNvPr id="7" name="Slide Number Placeholder 6">
            <a:extLst>
              <a:ext uri="{FF2B5EF4-FFF2-40B4-BE49-F238E27FC236}">
                <a16:creationId xmlns:a16="http://schemas.microsoft.com/office/drawing/2014/main" xmlns="" id="{68D38491-67AF-16FC-0E0E-3D1128F13375}"/>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209494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3F10D0E-376D-78FD-7FC8-983C680129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xmlns="" id="{53AD1C15-75FE-9ACA-314E-0ADC5BF18DF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xmlns="" id="{A2765D50-FC72-AC28-0F4E-E904A7F179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DC42FAAF-4A7B-5286-4106-E767F58BB2BC}"/>
              </a:ext>
            </a:extLst>
          </p:cNvPr>
          <p:cNvSpPr>
            <a:spLocks noGrp="1"/>
          </p:cNvSpPr>
          <p:nvPr>
            <p:ph type="dt" sz="half" idx="10"/>
          </p:nvPr>
        </p:nvSpPr>
        <p:spPr/>
        <p:txBody>
          <a:bodyPr/>
          <a:lstStyle/>
          <a:p>
            <a:fld id="{2751C047-BE12-4A43-A323-58AFB768CD35}" type="datetime1">
              <a:rPr lang="en-IN" smtClean="0"/>
              <a:t>20-06-2022</a:t>
            </a:fld>
            <a:endParaRPr lang="en-IN"/>
          </a:p>
        </p:txBody>
      </p:sp>
      <p:sp>
        <p:nvSpPr>
          <p:cNvPr id="6" name="Footer Placeholder 5">
            <a:extLst>
              <a:ext uri="{FF2B5EF4-FFF2-40B4-BE49-F238E27FC236}">
                <a16:creationId xmlns:a16="http://schemas.microsoft.com/office/drawing/2014/main" xmlns="" id="{E0E331BE-AD49-7317-E681-91E7744CEDF8}"/>
              </a:ext>
            </a:extLst>
          </p:cNvPr>
          <p:cNvSpPr>
            <a:spLocks noGrp="1"/>
          </p:cNvSpPr>
          <p:nvPr>
            <p:ph type="ftr" sz="quarter" idx="11"/>
          </p:nvPr>
        </p:nvSpPr>
        <p:spPr/>
        <p:txBody>
          <a:bodyPr/>
          <a:lstStyle/>
          <a:p>
            <a:r>
              <a:rPr lang="en-US"/>
              <a:t>You are not allowed to add slides to this presentation</a:t>
            </a:r>
            <a:endParaRPr lang="en-IN"/>
          </a:p>
        </p:txBody>
      </p:sp>
      <p:sp>
        <p:nvSpPr>
          <p:cNvPr id="7" name="Slide Number Placeholder 6">
            <a:extLst>
              <a:ext uri="{FF2B5EF4-FFF2-40B4-BE49-F238E27FC236}">
                <a16:creationId xmlns:a16="http://schemas.microsoft.com/office/drawing/2014/main" xmlns="" id="{7136059E-4898-883B-FD49-34EA78AE0659}"/>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2496063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8E3B505A-F512-A52E-E888-47C174A75D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xmlns="" id="{48418E4A-8F52-4B39-2902-CB954C5F4F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33708D44-8BFC-15F0-F07E-C32BCCF6537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12769F-3E27-4D36-A194-1A84EAEDBFA1}" type="datetime1">
              <a:rPr lang="en-IN" smtClean="0"/>
              <a:t>20-06-2022</a:t>
            </a:fld>
            <a:endParaRPr lang="en-IN"/>
          </a:p>
        </p:txBody>
      </p:sp>
      <p:sp>
        <p:nvSpPr>
          <p:cNvPr id="5" name="Footer Placeholder 4">
            <a:extLst>
              <a:ext uri="{FF2B5EF4-FFF2-40B4-BE49-F238E27FC236}">
                <a16:creationId xmlns:a16="http://schemas.microsoft.com/office/drawing/2014/main" xmlns="" id="{1C245A2C-4190-4E5A-5D38-07DF0B68BDB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You are not allowed to add slides to this presentation</a:t>
            </a:r>
            <a:endParaRPr lang="en-IN"/>
          </a:p>
        </p:txBody>
      </p:sp>
      <p:sp>
        <p:nvSpPr>
          <p:cNvPr id="6" name="Slide Number Placeholder 5">
            <a:extLst>
              <a:ext uri="{FF2B5EF4-FFF2-40B4-BE49-F238E27FC236}">
                <a16:creationId xmlns:a16="http://schemas.microsoft.com/office/drawing/2014/main" xmlns="" id="{354B15AD-CE55-F5B7-3AE1-4BE3BEF7D34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AD20E6-394B-4DF0-96A5-9647FF39C943}" type="slidenum">
              <a:rPr lang="en-IN" smtClean="0"/>
              <a:t>‹#›</a:t>
            </a:fld>
            <a:endParaRPr lang="en-IN"/>
          </a:p>
        </p:txBody>
      </p:sp>
    </p:spTree>
    <p:extLst>
      <p:ext uri="{BB962C8B-B14F-4D97-AF65-F5344CB8AC3E}">
        <p14:creationId xmlns:p14="http://schemas.microsoft.com/office/powerpoint/2010/main" val="4603303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jpsiconline.com/article.asp?issn=2214-207X;year=2019;volume=7;issue=1;spage=25;epage=30;aulast=Manchanda" TargetMode="External"/><Relationship Id="rId2" Type="http://schemas.openxmlformats.org/officeDocument/2006/relationships/hyperlink" Target="https://pubmed.ncbi.nlm.nih.gov/35603009/" TargetMode="External"/><Relationship Id="rId1" Type="http://schemas.openxmlformats.org/officeDocument/2006/relationships/slideLayout" Target="../slideLayouts/slideLayout2.xml"/><Relationship Id="rId5" Type="http://schemas.openxmlformats.org/officeDocument/2006/relationships/hyperlink" Target="https://www.bmj.com/content/358/bmj.j3768" TargetMode="External"/><Relationship Id="rId4" Type="http://schemas.openxmlformats.org/officeDocument/2006/relationships/hyperlink" Target="http://www.ijaprs.com/index.php/ijapr/article/view/327"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jpeg"/><Relationship Id="rId1" Type="http://schemas.openxmlformats.org/officeDocument/2006/relationships/slideLayout" Target="../slideLayouts/slideLayout2.xml"/><Relationship Id="rId5" Type="http://schemas.microsoft.com/office/2007/relationships/hdphoto" Target="../media/hdphoto4.wdp"/><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chart" Target="../charts/chart6.xml"/><Relationship Id="rId5" Type="http://schemas.openxmlformats.org/officeDocument/2006/relationships/chart" Target="../charts/chart5.xml"/><Relationship Id="rId4" Type="http://schemas.openxmlformats.org/officeDocument/2006/relationships/chart" Target="../charts/char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189BD04-9EFD-5298-48E0-BBFFD10429A7}"/>
              </a:ext>
            </a:extLst>
          </p:cNvPr>
          <p:cNvSpPr>
            <a:spLocks noGrp="1"/>
          </p:cNvSpPr>
          <p:nvPr>
            <p:ph type="ctrTitle"/>
          </p:nvPr>
        </p:nvSpPr>
        <p:spPr>
          <a:xfrm>
            <a:off x="150312" y="1598352"/>
            <a:ext cx="11812044" cy="2387600"/>
          </a:xfrm>
        </p:spPr>
        <p:txBody>
          <a:bodyPr>
            <a:normAutofit fontScale="90000"/>
          </a:bodyPr>
          <a:lstStyle/>
          <a:p>
            <a:r>
              <a:rPr lang="en-IN" sz="2800" b="1" dirty="0"/>
              <a:t>QUALITY IMPROVEMENT OF INFECTION PREVENTION AND CONTROL AT SECONDARY LEVEL HOSPITAL, PURNEA DISTRICT FROM 15 MARCH 2022 TO 16 JUNE 2022 ACCORDING TO LAQSHYA GUILDELINE.</a:t>
            </a:r>
            <a:br>
              <a:rPr lang="en-IN" sz="2800" b="1" dirty="0"/>
            </a:br>
            <a:r>
              <a:rPr lang="en-IN" dirty="0"/>
              <a:t/>
            </a:r>
            <a:br>
              <a:rPr lang="en-IN" dirty="0"/>
            </a:br>
            <a:r>
              <a:rPr lang="en-IN" b="1" dirty="0">
                <a:solidFill>
                  <a:schemeClr val="accent1">
                    <a:lumMod val="50000"/>
                  </a:schemeClr>
                </a:solidFill>
              </a:rPr>
              <a:t>UNICEF</a:t>
            </a:r>
          </a:p>
        </p:txBody>
      </p:sp>
      <p:sp>
        <p:nvSpPr>
          <p:cNvPr id="3" name="Subtitle 2">
            <a:extLst>
              <a:ext uri="{FF2B5EF4-FFF2-40B4-BE49-F238E27FC236}">
                <a16:creationId xmlns:a16="http://schemas.microsoft.com/office/drawing/2014/main" xmlns="" id="{7673AE62-677A-E7A9-D759-F10B648DEED4}"/>
              </a:ext>
            </a:extLst>
          </p:cNvPr>
          <p:cNvSpPr>
            <a:spLocks noGrp="1"/>
          </p:cNvSpPr>
          <p:nvPr>
            <p:ph type="subTitle" idx="1"/>
          </p:nvPr>
        </p:nvSpPr>
        <p:spPr>
          <a:xfrm>
            <a:off x="1511474" y="4478859"/>
            <a:ext cx="9144000" cy="1655762"/>
          </a:xfrm>
          <a:solidFill>
            <a:schemeClr val="accent3">
              <a:lumMod val="20000"/>
              <a:lumOff val="80000"/>
            </a:schemeClr>
          </a:solidFill>
        </p:spPr>
        <p:txBody>
          <a:bodyPr/>
          <a:lstStyle/>
          <a:p>
            <a:r>
              <a:rPr lang="en-IN" dirty="0"/>
              <a:t>Nandan Kumar Jha</a:t>
            </a:r>
          </a:p>
          <a:p>
            <a:r>
              <a:rPr lang="en-IN" dirty="0"/>
              <a:t>Mentor-Dr. </a:t>
            </a:r>
            <a:r>
              <a:rPr lang="en-IN" dirty="0" err="1"/>
              <a:t>Rupsa</a:t>
            </a:r>
            <a:r>
              <a:rPr lang="en-IN" dirty="0"/>
              <a:t> Banerjee</a:t>
            </a:r>
          </a:p>
          <a:p>
            <a:r>
              <a:rPr lang="en-IN" dirty="0"/>
              <a:t>IIHMR Delhi</a:t>
            </a:r>
          </a:p>
        </p:txBody>
      </p:sp>
      <p:sp>
        <p:nvSpPr>
          <p:cNvPr id="4" name="Slide Number Placeholder 3">
            <a:extLst>
              <a:ext uri="{FF2B5EF4-FFF2-40B4-BE49-F238E27FC236}">
                <a16:creationId xmlns:a16="http://schemas.microsoft.com/office/drawing/2014/main" xmlns="" id="{40197BFF-5EB9-4347-6E13-67AD995EB819}"/>
              </a:ext>
            </a:extLst>
          </p:cNvPr>
          <p:cNvSpPr>
            <a:spLocks noGrp="1"/>
          </p:cNvSpPr>
          <p:nvPr>
            <p:ph type="sldNum" sz="quarter" idx="12"/>
          </p:nvPr>
        </p:nvSpPr>
        <p:spPr/>
        <p:txBody>
          <a:bodyPr/>
          <a:lstStyle/>
          <a:p>
            <a:fld id="{26AD20E6-394B-4DF0-96A5-9647FF39C943}" type="slidenum">
              <a:rPr lang="en-IN" smtClean="0"/>
              <a:t>1</a:t>
            </a:fld>
            <a:endParaRPr lang="en-IN"/>
          </a:p>
        </p:txBody>
      </p:sp>
      <p:sp>
        <p:nvSpPr>
          <p:cNvPr id="5" name="Footer Placeholder 4">
            <a:extLst>
              <a:ext uri="{FF2B5EF4-FFF2-40B4-BE49-F238E27FC236}">
                <a16:creationId xmlns:a16="http://schemas.microsoft.com/office/drawing/2014/main" xmlns="" id="{D624A4A6-17A9-4392-BB4C-06FEF16CF7A3}"/>
              </a:ext>
            </a:extLst>
          </p:cNvPr>
          <p:cNvSpPr>
            <a:spLocks noGrp="1"/>
          </p:cNvSpPr>
          <p:nvPr>
            <p:ph type="ftr" sz="quarter" idx="11"/>
          </p:nvPr>
        </p:nvSpPr>
        <p:spPr/>
        <p:txBody>
          <a:bodyPr/>
          <a:lstStyle/>
          <a:p>
            <a:r>
              <a:rPr lang="en-US"/>
              <a:t>You are not allowed to add slides to this presentation</a:t>
            </a:r>
            <a:endParaRPr lang="en-IN"/>
          </a:p>
        </p:txBody>
      </p:sp>
      <p:pic>
        <p:nvPicPr>
          <p:cNvPr id="7" name="Picture 6">
            <a:extLst>
              <a:ext uri="{FF2B5EF4-FFF2-40B4-BE49-F238E27FC236}">
                <a16:creationId xmlns:a16="http://schemas.microsoft.com/office/drawing/2014/main" xmlns="" id="{6A5D235C-68B3-B360-0BE2-EE01D32938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Tree>
    <p:extLst>
      <p:ext uri="{BB962C8B-B14F-4D97-AF65-F5344CB8AC3E}">
        <p14:creationId xmlns:p14="http://schemas.microsoft.com/office/powerpoint/2010/main" val="31992254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63E1AFC-9CD1-08C8-0F87-3A71E5733E59}"/>
              </a:ext>
            </a:extLst>
          </p:cNvPr>
          <p:cNvSpPr>
            <a:spLocks noGrp="1"/>
          </p:cNvSpPr>
          <p:nvPr>
            <p:ph type="title"/>
          </p:nvPr>
        </p:nvSpPr>
        <p:spPr>
          <a:xfrm>
            <a:off x="838200" y="239864"/>
            <a:ext cx="10515600" cy="1325563"/>
          </a:xfrm>
        </p:spPr>
        <p:txBody>
          <a:bodyPr/>
          <a:lstStyle/>
          <a:p>
            <a:pPr algn="ctr"/>
            <a:r>
              <a:rPr lang="en-IN" b="1" dirty="0"/>
              <a:t>Results </a:t>
            </a:r>
          </a:p>
        </p:txBody>
      </p:sp>
      <p:sp>
        <p:nvSpPr>
          <p:cNvPr id="3" name="Content Placeholder 2">
            <a:extLst>
              <a:ext uri="{FF2B5EF4-FFF2-40B4-BE49-F238E27FC236}">
                <a16:creationId xmlns:a16="http://schemas.microsoft.com/office/drawing/2014/main" xmlns="" id="{2DD0E2DC-1F64-6150-E936-2EFC08A56F0F}"/>
              </a:ext>
            </a:extLst>
          </p:cNvPr>
          <p:cNvSpPr>
            <a:spLocks noGrp="1"/>
          </p:cNvSpPr>
          <p:nvPr>
            <p:ph idx="1"/>
          </p:nvPr>
        </p:nvSpPr>
        <p:spPr>
          <a:xfrm>
            <a:off x="6417469" y="1525113"/>
            <a:ext cx="5638800" cy="4651850"/>
          </a:xfrm>
        </p:spPr>
        <p:txBody>
          <a:bodyPr>
            <a:normAutofit lnSpcReduction="10000"/>
          </a:bodyPr>
          <a:lstStyle/>
          <a:p>
            <a:pPr marL="0" indent="0">
              <a:buNone/>
            </a:pPr>
            <a:r>
              <a:rPr lang="en-US"/>
              <a:t>Major Gaps identified –</a:t>
            </a:r>
          </a:p>
          <a:p>
            <a:r>
              <a:rPr lang="en-US"/>
              <a:t>No microbiology surveillance
 No use of carbolic acid for disinfection of labour table
 No proper handling of soiled and infected lenin
Non availability of PEP protocol
No audit for hand washing
Unavailability of disposable gown/apron</a:t>
            </a:r>
            <a:endParaRPr lang="en-IN"/>
          </a:p>
        </p:txBody>
      </p:sp>
      <p:sp>
        <p:nvSpPr>
          <p:cNvPr id="4" name="Slide Number Placeholder 3">
            <a:extLst>
              <a:ext uri="{FF2B5EF4-FFF2-40B4-BE49-F238E27FC236}">
                <a16:creationId xmlns:a16="http://schemas.microsoft.com/office/drawing/2014/main" xmlns="" id="{252D75EE-F9AD-7ECC-099C-1DECD261DAA7}"/>
              </a:ext>
            </a:extLst>
          </p:cNvPr>
          <p:cNvSpPr>
            <a:spLocks noGrp="1"/>
          </p:cNvSpPr>
          <p:nvPr>
            <p:ph type="sldNum" sz="quarter" idx="12"/>
          </p:nvPr>
        </p:nvSpPr>
        <p:spPr/>
        <p:txBody>
          <a:bodyPr/>
          <a:lstStyle/>
          <a:p>
            <a:fld id="{26AD20E6-394B-4DF0-96A5-9647FF39C943}" type="slidenum">
              <a:rPr lang="en-IN" smtClean="0"/>
              <a:t>10</a:t>
            </a:fld>
            <a:endParaRPr lang="en-IN"/>
          </a:p>
        </p:txBody>
      </p:sp>
      <p:pic>
        <p:nvPicPr>
          <p:cNvPr id="6" name="Picture 5">
            <a:extLst>
              <a:ext uri="{FF2B5EF4-FFF2-40B4-BE49-F238E27FC236}">
                <a16:creationId xmlns:a16="http://schemas.microsoft.com/office/drawing/2014/main" xmlns="" id="{DB668B9E-FFED-72D7-8936-12D60B63DD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graphicFrame>
        <p:nvGraphicFramePr>
          <p:cNvPr id="7" name="Chart 6"/>
          <p:cNvGraphicFramePr/>
          <p:nvPr>
            <p:extLst>
              <p:ext uri="{D42A27DB-BD31-4B8C-83A1-F6EECF244321}">
                <p14:modId xmlns:p14="http://schemas.microsoft.com/office/powerpoint/2010/main" val="3159473574"/>
              </p:ext>
            </p:extLst>
          </p:nvPr>
        </p:nvGraphicFramePr>
        <p:xfrm>
          <a:off x="135731" y="1525113"/>
          <a:ext cx="5579269" cy="455898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986132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0D59676-68AE-B31D-2B17-777B3CE4CB84}"/>
              </a:ext>
            </a:extLst>
          </p:cNvPr>
          <p:cNvSpPr>
            <a:spLocks noGrp="1"/>
          </p:cNvSpPr>
          <p:nvPr>
            <p:ph type="title"/>
          </p:nvPr>
        </p:nvSpPr>
        <p:spPr/>
        <p:txBody>
          <a:bodyPr/>
          <a:lstStyle/>
          <a:p>
            <a:pPr algn="ctr"/>
            <a:r>
              <a:rPr lang="en-IN" b="1" dirty="0"/>
              <a:t>Discussion </a:t>
            </a:r>
          </a:p>
        </p:txBody>
      </p:sp>
      <p:sp>
        <p:nvSpPr>
          <p:cNvPr id="3" name="Content Placeholder 2">
            <a:extLst>
              <a:ext uri="{FF2B5EF4-FFF2-40B4-BE49-F238E27FC236}">
                <a16:creationId xmlns:a16="http://schemas.microsoft.com/office/drawing/2014/main" xmlns="" id="{069AE405-828D-19A8-A3BF-17A9B1F9E370}"/>
              </a:ext>
            </a:extLst>
          </p:cNvPr>
          <p:cNvSpPr>
            <a:spLocks noGrp="1"/>
          </p:cNvSpPr>
          <p:nvPr>
            <p:ph idx="1"/>
          </p:nvPr>
        </p:nvSpPr>
        <p:spPr>
          <a:xfrm>
            <a:off x="838200" y="1490596"/>
            <a:ext cx="10515600" cy="4747365"/>
          </a:xfrm>
        </p:spPr>
        <p:txBody>
          <a:bodyPr/>
          <a:lstStyle/>
          <a:p>
            <a:r>
              <a:rPr lang="en-IN"/>
              <a:t>Knowledge of IPC among healthcare workers can make the healthcare practice at this basic level of healthcare system.Regular audits could strengthen the practice of IPC in healthcare facility.</a:t>
            </a:r>
            <a:endParaRPr lang="en-US"/>
          </a:p>
          <a:p>
            <a:pPr marL="0" indent="0">
              <a:buNone/>
            </a:pPr>
            <a:endParaRPr lang="en-US"/>
          </a:p>
          <a:p>
            <a:r>
              <a:rPr lang="en-IN"/>
              <a:t>Checklist for everyday should be updated for ensuring yeh availability for the sustainability of the IPC practice.</a:t>
            </a:r>
            <a:endParaRPr lang="en-US"/>
          </a:p>
          <a:p>
            <a:pPr marL="0" indent="0">
              <a:buNone/>
            </a:pPr>
            <a:endParaRPr lang="en-US"/>
          </a:p>
          <a:p>
            <a:r>
              <a:rPr lang="en-IN"/>
              <a:t>Practice of IPC can decrease the incidence of hospital acquired infection among patients and health care workers who have higher chances of acquiring infection from patients</a:t>
            </a:r>
            <a:endParaRPr lang="en-IN" dirty="0"/>
          </a:p>
        </p:txBody>
      </p:sp>
      <p:sp>
        <p:nvSpPr>
          <p:cNvPr id="4" name="Slide Number Placeholder 3">
            <a:extLst>
              <a:ext uri="{FF2B5EF4-FFF2-40B4-BE49-F238E27FC236}">
                <a16:creationId xmlns:a16="http://schemas.microsoft.com/office/drawing/2014/main" xmlns="" id="{D1486BD3-7B28-3873-3378-A9DBB9E3B3DD}"/>
              </a:ext>
            </a:extLst>
          </p:cNvPr>
          <p:cNvSpPr>
            <a:spLocks noGrp="1"/>
          </p:cNvSpPr>
          <p:nvPr>
            <p:ph type="sldNum" sz="quarter" idx="12"/>
          </p:nvPr>
        </p:nvSpPr>
        <p:spPr/>
        <p:txBody>
          <a:bodyPr/>
          <a:lstStyle/>
          <a:p>
            <a:fld id="{26AD20E6-394B-4DF0-96A5-9647FF39C943}" type="slidenum">
              <a:rPr lang="en-IN" smtClean="0"/>
              <a:t>11</a:t>
            </a:fld>
            <a:endParaRPr lang="en-IN"/>
          </a:p>
        </p:txBody>
      </p:sp>
      <p:sp>
        <p:nvSpPr>
          <p:cNvPr id="5" name="Footer Placeholder 4">
            <a:extLst>
              <a:ext uri="{FF2B5EF4-FFF2-40B4-BE49-F238E27FC236}">
                <a16:creationId xmlns:a16="http://schemas.microsoft.com/office/drawing/2014/main" xmlns="" id="{DD6E8C70-D405-03BF-6CEE-48677636D9A7}"/>
              </a:ext>
            </a:extLst>
          </p:cNvPr>
          <p:cNvSpPr>
            <a:spLocks noGrp="1"/>
          </p:cNvSpPr>
          <p:nvPr>
            <p:ph type="ftr" sz="quarter" idx="11"/>
          </p:nvPr>
        </p:nvSpPr>
        <p:spPr/>
        <p:txBody>
          <a:bodyPr/>
          <a:lstStyle/>
          <a:p>
            <a:r>
              <a:rPr lang="en-US"/>
              <a:t>You are not allowed to add slides to this presentation</a:t>
            </a:r>
            <a:endParaRPr lang="en-IN"/>
          </a:p>
        </p:txBody>
      </p:sp>
      <p:pic>
        <p:nvPicPr>
          <p:cNvPr id="6" name="Picture 5">
            <a:extLst>
              <a:ext uri="{FF2B5EF4-FFF2-40B4-BE49-F238E27FC236}">
                <a16:creationId xmlns:a16="http://schemas.microsoft.com/office/drawing/2014/main" xmlns="" id="{B5261C97-CF15-220B-FFE7-145AE48C1E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Tree>
    <p:extLst>
      <p:ext uri="{BB962C8B-B14F-4D97-AF65-F5344CB8AC3E}">
        <p14:creationId xmlns:p14="http://schemas.microsoft.com/office/powerpoint/2010/main" val="26162708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0D59676-68AE-B31D-2B17-777B3CE4CB84}"/>
              </a:ext>
            </a:extLst>
          </p:cNvPr>
          <p:cNvSpPr>
            <a:spLocks noGrp="1"/>
          </p:cNvSpPr>
          <p:nvPr>
            <p:ph type="title"/>
          </p:nvPr>
        </p:nvSpPr>
        <p:spPr/>
        <p:txBody>
          <a:bodyPr/>
          <a:lstStyle/>
          <a:p>
            <a:pPr algn="ctr"/>
            <a:r>
              <a:rPr lang="en-IN" b="1" dirty="0"/>
              <a:t>Discussion </a:t>
            </a:r>
          </a:p>
        </p:txBody>
      </p:sp>
      <p:sp>
        <p:nvSpPr>
          <p:cNvPr id="3" name="Content Placeholder 2">
            <a:extLst>
              <a:ext uri="{FF2B5EF4-FFF2-40B4-BE49-F238E27FC236}">
                <a16:creationId xmlns:a16="http://schemas.microsoft.com/office/drawing/2014/main" xmlns="" id="{069AE405-828D-19A8-A3BF-17A9B1F9E370}"/>
              </a:ext>
            </a:extLst>
          </p:cNvPr>
          <p:cNvSpPr>
            <a:spLocks noGrp="1"/>
          </p:cNvSpPr>
          <p:nvPr>
            <p:ph idx="1"/>
          </p:nvPr>
        </p:nvSpPr>
        <p:spPr/>
        <p:txBody>
          <a:bodyPr/>
          <a:lstStyle/>
          <a:p>
            <a:r>
              <a:rPr lang="en-IN"/>
              <a:t>Proper handwashing reduce risk of cross containment among the healthcare workers become hand hygiene has been regarded as the most effective way of infection control and prevention.</a:t>
            </a:r>
            <a:endParaRPr lang="en-US"/>
          </a:p>
          <a:p>
            <a:endParaRPr lang="en-US"/>
          </a:p>
          <a:p>
            <a:r>
              <a:rPr lang="en-IN"/>
              <a:t>There is a lack of a systematic approach of infection control in the facilities with no set procedure for recording,analysis or follow up action.</a:t>
            </a:r>
          </a:p>
        </p:txBody>
      </p:sp>
      <p:sp>
        <p:nvSpPr>
          <p:cNvPr id="4" name="Slide Number Placeholder 3">
            <a:extLst>
              <a:ext uri="{FF2B5EF4-FFF2-40B4-BE49-F238E27FC236}">
                <a16:creationId xmlns:a16="http://schemas.microsoft.com/office/drawing/2014/main" xmlns="" id="{A55A2AEE-BCF7-2356-2A0D-334825D425B5}"/>
              </a:ext>
            </a:extLst>
          </p:cNvPr>
          <p:cNvSpPr>
            <a:spLocks noGrp="1"/>
          </p:cNvSpPr>
          <p:nvPr>
            <p:ph type="sldNum" sz="quarter" idx="12"/>
          </p:nvPr>
        </p:nvSpPr>
        <p:spPr/>
        <p:txBody>
          <a:bodyPr/>
          <a:lstStyle/>
          <a:p>
            <a:fld id="{26AD20E6-394B-4DF0-96A5-9647FF39C943}" type="slidenum">
              <a:rPr lang="en-IN" smtClean="0"/>
              <a:t>12</a:t>
            </a:fld>
            <a:endParaRPr lang="en-IN"/>
          </a:p>
        </p:txBody>
      </p:sp>
      <p:sp>
        <p:nvSpPr>
          <p:cNvPr id="5" name="Footer Placeholder 4">
            <a:extLst>
              <a:ext uri="{FF2B5EF4-FFF2-40B4-BE49-F238E27FC236}">
                <a16:creationId xmlns:a16="http://schemas.microsoft.com/office/drawing/2014/main" xmlns="" id="{44604681-6BE2-30DB-6630-A78A118C216E}"/>
              </a:ext>
            </a:extLst>
          </p:cNvPr>
          <p:cNvSpPr>
            <a:spLocks noGrp="1"/>
          </p:cNvSpPr>
          <p:nvPr>
            <p:ph type="ftr" sz="quarter" idx="11"/>
          </p:nvPr>
        </p:nvSpPr>
        <p:spPr/>
        <p:txBody>
          <a:bodyPr/>
          <a:lstStyle/>
          <a:p>
            <a:r>
              <a:rPr lang="en-US"/>
              <a:t>You are not allowed to add slides to this presentation</a:t>
            </a:r>
            <a:endParaRPr lang="en-IN"/>
          </a:p>
        </p:txBody>
      </p:sp>
      <p:pic>
        <p:nvPicPr>
          <p:cNvPr id="6" name="Picture 5">
            <a:extLst>
              <a:ext uri="{FF2B5EF4-FFF2-40B4-BE49-F238E27FC236}">
                <a16:creationId xmlns:a16="http://schemas.microsoft.com/office/drawing/2014/main" xmlns="" id="{67E54A9D-4B6F-6671-1709-E2CF64355D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484"/>
            <a:ext cx="2695903" cy="1268959"/>
          </a:xfrm>
          <a:prstGeom prst="rect">
            <a:avLst/>
          </a:prstGeom>
        </p:spPr>
      </p:pic>
    </p:spTree>
    <p:extLst>
      <p:ext uri="{BB962C8B-B14F-4D97-AF65-F5344CB8AC3E}">
        <p14:creationId xmlns:p14="http://schemas.microsoft.com/office/powerpoint/2010/main" val="23883681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7B0F6EC-6F74-10E8-AC03-0F3875AD0424}"/>
              </a:ext>
            </a:extLst>
          </p:cNvPr>
          <p:cNvSpPr>
            <a:spLocks noGrp="1"/>
          </p:cNvSpPr>
          <p:nvPr>
            <p:ph type="title"/>
          </p:nvPr>
        </p:nvSpPr>
        <p:spPr/>
        <p:txBody>
          <a:bodyPr/>
          <a:lstStyle/>
          <a:p>
            <a:pPr algn="ctr"/>
            <a:r>
              <a:rPr lang="en-IN" b="1" dirty="0"/>
              <a:t>Limitations of the Study</a:t>
            </a:r>
          </a:p>
        </p:txBody>
      </p:sp>
      <p:sp>
        <p:nvSpPr>
          <p:cNvPr id="3" name="Content Placeholder 2">
            <a:extLst>
              <a:ext uri="{FF2B5EF4-FFF2-40B4-BE49-F238E27FC236}">
                <a16:creationId xmlns:a16="http://schemas.microsoft.com/office/drawing/2014/main" xmlns="" id="{8BBDAC66-4BC0-4A4F-5501-A4915ECD4DA8}"/>
              </a:ext>
            </a:extLst>
          </p:cNvPr>
          <p:cNvSpPr>
            <a:spLocks noGrp="1"/>
          </p:cNvSpPr>
          <p:nvPr>
            <p:ph idx="1"/>
          </p:nvPr>
        </p:nvSpPr>
        <p:spPr/>
        <p:txBody>
          <a:bodyPr/>
          <a:lstStyle/>
          <a:p>
            <a:r>
              <a:rPr lang="en-IN"/>
              <a:t>Selection of facility is not blinded. The record findings </a:t>
            </a:r>
            <a:r>
              <a:rPr lang="en-US"/>
              <a:t>can be</a:t>
            </a:r>
            <a:r>
              <a:rPr lang="en-IN"/>
              <a:t> biased.</a:t>
            </a:r>
            <a:endParaRPr lang="en-US"/>
          </a:p>
          <a:p>
            <a:pPr marL="0" indent="0">
              <a:buNone/>
            </a:pPr>
            <a:endParaRPr lang="en-US"/>
          </a:p>
          <a:p>
            <a:r>
              <a:rPr lang="hi-IN"/>
              <a:t> </a:t>
            </a:r>
            <a:r>
              <a:rPr lang="en-IN"/>
              <a:t>The IPC in hospital is a sensitive issue as it pertaining to individual behaviour and practices.</a:t>
            </a:r>
            <a:endParaRPr lang="en-US"/>
          </a:p>
          <a:p>
            <a:pPr marL="0" indent="0">
              <a:buNone/>
            </a:pPr>
            <a:endParaRPr lang="en-US"/>
          </a:p>
          <a:p>
            <a:r>
              <a:rPr lang="en-IN"/>
              <a:t> The observation visit was organised in advance and by appointment on specific day, so changes could have been made to specially prepared for the visit.</a:t>
            </a:r>
          </a:p>
        </p:txBody>
      </p:sp>
      <p:sp>
        <p:nvSpPr>
          <p:cNvPr id="4" name="Footer Placeholder 3">
            <a:extLst>
              <a:ext uri="{FF2B5EF4-FFF2-40B4-BE49-F238E27FC236}">
                <a16:creationId xmlns:a16="http://schemas.microsoft.com/office/drawing/2014/main" xmlns="" id="{9EF2BD8B-3ADC-D6F0-E221-C8FA6B642C54}"/>
              </a:ext>
            </a:extLst>
          </p:cNvPr>
          <p:cNvSpPr>
            <a:spLocks noGrp="1"/>
          </p:cNvSpPr>
          <p:nvPr>
            <p:ph type="ftr" sz="quarter" idx="11"/>
          </p:nvPr>
        </p:nvSpPr>
        <p:spPr/>
        <p:txBody>
          <a:bodyPr/>
          <a:lstStyle/>
          <a:p>
            <a:r>
              <a:rPr lang="en-US"/>
              <a:t>You are not allowed to add slides to this presentation</a:t>
            </a:r>
            <a:endParaRPr lang="en-IN"/>
          </a:p>
        </p:txBody>
      </p:sp>
      <p:sp>
        <p:nvSpPr>
          <p:cNvPr id="5" name="Slide Number Placeholder 4">
            <a:extLst>
              <a:ext uri="{FF2B5EF4-FFF2-40B4-BE49-F238E27FC236}">
                <a16:creationId xmlns:a16="http://schemas.microsoft.com/office/drawing/2014/main" xmlns="" id="{5D7BD38B-06EE-DC64-6828-3A96DC5B67D0}"/>
              </a:ext>
            </a:extLst>
          </p:cNvPr>
          <p:cNvSpPr>
            <a:spLocks noGrp="1"/>
          </p:cNvSpPr>
          <p:nvPr>
            <p:ph type="sldNum" sz="quarter" idx="12"/>
          </p:nvPr>
        </p:nvSpPr>
        <p:spPr/>
        <p:txBody>
          <a:bodyPr/>
          <a:lstStyle/>
          <a:p>
            <a:fld id="{26AD20E6-394B-4DF0-96A5-9647FF39C943}" type="slidenum">
              <a:rPr lang="en-IN" smtClean="0"/>
              <a:t>13</a:t>
            </a:fld>
            <a:endParaRPr lang="en-IN"/>
          </a:p>
        </p:txBody>
      </p:sp>
      <p:pic>
        <p:nvPicPr>
          <p:cNvPr id="6" name="Picture 5">
            <a:extLst>
              <a:ext uri="{FF2B5EF4-FFF2-40B4-BE49-F238E27FC236}">
                <a16:creationId xmlns:a16="http://schemas.microsoft.com/office/drawing/2014/main" xmlns="" id="{62BF899B-1AA7-BB0B-B7E4-F54105A89E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484"/>
            <a:ext cx="2695903" cy="1268959"/>
          </a:xfrm>
          <a:prstGeom prst="rect">
            <a:avLst/>
          </a:prstGeom>
        </p:spPr>
      </p:pic>
    </p:spTree>
    <p:extLst>
      <p:ext uri="{BB962C8B-B14F-4D97-AF65-F5344CB8AC3E}">
        <p14:creationId xmlns:p14="http://schemas.microsoft.com/office/powerpoint/2010/main" val="31922245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865BDE-C1E4-2068-7ED7-1D9DDC4B3A10}"/>
              </a:ext>
            </a:extLst>
          </p:cNvPr>
          <p:cNvSpPr>
            <a:spLocks noGrp="1"/>
          </p:cNvSpPr>
          <p:nvPr>
            <p:ph type="title"/>
          </p:nvPr>
        </p:nvSpPr>
        <p:spPr/>
        <p:txBody>
          <a:bodyPr/>
          <a:lstStyle/>
          <a:p>
            <a:pPr algn="ctr"/>
            <a:r>
              <a:rPr lang="en-IN" b="1" dirty="0"/>
              <a:t>Conclusion</a:t>
            </a:r>
          </a:p>
        </p:txBody>
      </p:sp>
      <p:sp>
        <p:nvSpPr>
          <p:cNvPr id="3" name="Content Placeholder 2">
            <a:extLst>
              <a:ext uri="{FF2B5EF4-FFF2-40B4-BE49-F238E27FC236}">
                <a16:creationId xmlns:a16="http://schemas.microsoft.com/office/drawing/2014/main" xmlns="" id="{C37621F9-57FC-03A7-2EE3-925A45765D10}"/>
              </a:ext>
            </a:extLst>
          </p:cNvPr>
          <p:cNvSpPr>
            <a:spLocks noGrp="1"/>
          </p:cNvSpPr>
          <p:nvPr>
            <p:ph idx="1"/>
          </p:nvPr>
        </p:nvSpPr>
        <p:spPr/>
        <p:txBody>
          <a:bodyPr>
            <a:normAutofit fontScale="92500" lnSpcReduction="20000"/>
          </a:bodyPr>
          <a:lstStyle/>
          <a:p>
            <a:r>
              <a:rPr lang="en-US"/>
              <a:t>Quality improvement training for IPC nurses and healthcare professionals are needed to be provided to the healthcare facility.
Refesher training program should be focused for retention of knowledge in healthcare professionals.
 The non availability of the IPC adminstrative measures in the most of the facilities is an indication of poor commitment to IPC in healthcare facility.
 Under reporting of sepsis and other infectious complications related to child birth. Record keeping analysis and feedback of data needed to be improved. Notification of sepsis like cases should be encouraged.
Protocol for infection control measures should be prepared standard eyes and adapted to local situation the protocol should include assessment of the evidence.</a:t>
            </a:r>
            <a:endParaRPr lang="en-IN"/>
          </a:p>
        </p:txBody>
      </p:sp>
      <p:sp>
        <p:nvSpPr>
          <p:cNvPr id="4" name="Slide Number Placeholder 3">
            <a:extLst>
              <a:ext uri="{FF2B5EF4-FFF2-40B4-BE49-F238E27FC236}">
                <a16:creationId xmlns:a16="http://schemas.microsoft.com/office/drawing/2014/main" xmlns="" id="{520413FC-7659-4BBD-06AF-798C6C1C0116}"/>
              </a:ext>
            </a:extLst>
          </p:cNvPr>
          <p:cNvSpPr>
            <a:spLocks noGrp="1"/>
          </p:cNvSpPr>
          <p:nvPr>
            <p:ph type="sldNum" sz="quarter" idx="12"/>
          </p:nvPr>
        </p:nvSpPr>
        <p:spPr/>
        <p:txBody>
          <a:bodyPr/>
          <a:lstStyle/>
          <a:p>
            <a:fld id="{26AD20E6-394B-4DF0-96A5-9647FF39C943}" type="slidenum">
              <a:rPr lang="en-IN" smtClean="0"/>
              <a:t>14</a:t>
            </a:fld>
            <a:endParaRPr lang="en-IN"/>
          </a:p>
        </p:txBody>
      </p:sp>
      <p:sp>
        <p:nvSpPr>
          <p:cNvPr id="5" name="Footer Placeholder 4">
            <a:extLst>
              <a:ext uri="{FF2B5EF4-FFF2-40B4-BE49-F238E27FC236}">
                <a16:creationId xmlns:a16="http://schemas.microsoft.com/office/drawing/2014/main" xmlns="" id="{48A4B806-E805-17DC-360E-E996C56D4D95}"/>
              </a:ext>
            </a:extLst>
          </p:cNvPr>
          <p:cNvSpPr>
            <a:spLocks noGrp="1"/>
          </p:cNvSpPr>
          <p:nvPr>
            <p:ph type="ftr" sz="quarter" idx="11"/>
          </p:nvPr>
        </p:nvSpPr>
        <p:spPr/>
        <p:txBody>
          <a:bodyPr/>
          <a:lstStyle/>
          <a:p>
            <a:r>
              <a:rPr lang="en-US"/>
              <a:t>You are not allowed to add slides to this presentation</a:t>
            </a:r>
            <a:endParaRPr lang="en-IN"/>
          </a:p>
        </p:txBody>
      </p:sp>
      <p:pic>
        <p:nvPicPr>
          <p:cNvPr id="6" name="Picture 5">
            <a:extLst>
              <a:ext uri="{FF2B5EF4-FFF2-40B4-BE49-F238E27FC236}">
                <a16:creationId xmlns:a16="http://schemas.microsoft.com/office/drawing/2014/main" xmlns="" id="{945CF6E8-DCFB-270F-3407-DF7FB02549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Tree>
    <p:extLst>
      <p:ext uri="{BB962C8B-B14F-4D97-AF65-F5344CB8AC3E}">
        <p14:creationId xmlns:p14="http://schemas.microsoft.com/office/powerpoint/2010/main" val="16443279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1840CEC-B205-D614-ACFB-9620DEF0A59E}"/>
              </a:ext>
            </a:extLst>
          </p:cNvPr>
          <p:cNvSpPr>
            <a:spLocks noGrp="1"/>
          </p:cNvSpPr>
          <p:nvPr>
            <p:ph type="title"/>
          </p:nvPr>
        </p:nvSpPr>
        <p:spPr/>
        <p:txBody>
          <a:bodyPr/>
          <a:lstStyle/>
          <a:p>
            <a:pPr algn="ctr"/>
            <a:r>
              <a:rPr lang="en-IN" b="1" dirty="0"/>
              <a:t>References </a:t>
            </a:r>
          </a:p>
        </p:txBody>
      </p:sp>
      <p:sp>
        <p:nvSpPr>
          <p:cNvPr id="3" name="Content Placeholder 2">
            <a:extLst>
              <a:ext uri="{FF2B5EF4-FFF2-40B4-BE49-F238E27FC236}">
                <a16:creationId xmlns:a16="http://schemas.microsoft.com/office/drawing/2014/main" xmlns="" id="{3E6CD5A5-350C-07B1-88E3-70F677EEF1DB}"/>
              </a:ext>
            </a:extLst>
          </p:cNvPr>
          <p:cNvSpPr>
            <a:spLocks noGrp="1"/>
          </p:cNvSpPr>
          <p:nvPr>
            <p:ph idx="1"/>
          </p:nvPr>
        </p:nvSpPr>
        <p:spPr>
          <a:xfrm>
            <a:off x="838200" y="1825625"/>
            <a:ext cx="11161734" cy="4351338"/>
          </a:xfrm>
        </p:spPr>
        <p:txBody>
          <a:bodyPr>
            <a:normAutofit fontScale="62500" lnSpcReduction="20000"/>
          </a:bodyPr>
          <a:lstStyle/>
          <a:p>
            <a:r>
              <a:rPr lang="en-IN" dirty="0"/>
              <a:t>Infection prevention and control: knowledge, determinants and compliance among primary healthcare workers in </a:t>
            </a:r>
            <a:r>
              <a:rPr lang="en-IN" dirty="0" err="1"/>
              <a:t>enugu</a:t>
            </a:r>
            <a:r>
              <a:rPr lang="en-IN" dirty="0"/>
              <a:t> metropolis, south-east </a:t>
            </a:r>
            <a:r>
              <a:rPr lang="en-IN" dirty="0" err="1"/>
              <a:t>nigeria</a:t>
            </a:r>
            <a:r>
              <a:rPr lang="en-IN" dirty="0"/>
              <a:t> - PubMed [Internet]. [cited 2022 Jun 16]. Available from: </a:t>
            </a:r>
            <a:r>
              <a:rPr lang="en-IN" dirty="0">
                <a:hlinkClick r:id="rId2"/>
              </a:rPr>
              <a:t>https://pubmed.ncbi.nlm.nih.gov/35603009/</a:t>
            </a:r>
            <a:endParaRPr lang="en-IN" dirty="0"/>
          </a:p>
          <a:p>
            <a:r>
              <a:rPr lang="en-IN" dirty="0" err="1"/>
              <a:t>Manchanda</a:t>
            </a:r>
            <a:r>
              <a:rPr lang="en-IN" dirty="0"/>
              <a:t>. Infection control practices at facilities providing monetary incentives for facility births: An assessment at selected labour and delivery rooms in two states of India [Internet]. [cited 2022 Jun 16]. Available from: </a:t>
            </a:r>
            <a:r>
              <a:rPr lang="en-IN" dirty="0">
                <a:hlinkClick r:id="rId3"/>
              </a:rPr>
              <a:t>https://www.jpsiconline.com/article.asp?issn=2214-207X;year=2019;volume=7;issue=1;spage=25;epage=30;aulast=Manchanda</a:t>
            </a:r>
            <a:r>
              <a:rPr lang="en-IN" dirty="0"/>
              <a:t> </a:t>
            </a:r>
          </a:p>
          <a:p>
            <a:r>
              <a:rPr lang="en-IN" dirty="0"/>
              <a:t>Mehta R, </a:t>
            </a:r>
            <a:r>
              <a:rPr lang="en-IN" dirty="0" err="1"/>
              <a:t>Mavalankar</a:t>
            </a:r>
            <a:r>
              <a:rPr lang="en-IN" dirty="0"/>
              <a:t> DV, </a:t>
            </a:r>
            <a:r>
              <a:rPr lang="en-IN" dirty="0" err="1"/>
              <a:t>Ramani</a:t>
            </a:r>
            <a:r>
              <a:rPr lang="en-IN" dirty="0"/>
              <a:t> K, Sharma S, Hussein J. Infection control in delivery care units, Gujarat state, India: A needs assessment. BMC Pregnancy Childbirth. 2011 May 20;11(1):37.</a:t>
            </a:r>
          </a:p>
          <a:p>
            <a:r>
              <a:rPr lang="en-IN" dirty="0"/>
              <a:t>ASSESSMENT OF HEALTH CARE PROFESSIONALS KNOWLEDGE, ATTITUDE AND PRACTICE TOWARDS INFECTION CONTROL IN LABOUR ROOM | International Journal of Ayurveda and </a:t>
            </a:r>
            <a:r>
              <a:rPr lang="en-IN" dirty="0" err="1"/>
              <a:t>Pharma</a:t>
            </a:r>
            <a:r>
              <a:rPr lang="en-IN" dirty="0"/>
              <a:t> Research [Internet]. [cited 2022 Jun 16]. Available from: </a:t>
            </a:r>
            <a:r>
              <a:rPr lang="en-IN" dirty="0">
                <a:hlinkClick r:id="rId4"/>
              </a:rPr>
              <a:t>http://www.ijaprs.com/index.php/ijapr/article/view/327</a:t>
            </a:r>
            <a:endParaRPr lang="en-IN" dirty="0"/>
          </a:p>
          <a:p>
            <a:r>
              <a:rPr lang="en-IN" dirty="0"/>
              <a:t>Strengthening infection prevention and control and systematic surveillance of healthcare associated infections in India | The BMJ [Internet]. [cited 2022 Jun 16]. Available from: </a:t>
            </a:r>
            <a:r>
              <a:rPr lang="en-IN" dirty="0">
                <a:hlinkClick r:id="rId5"/>
              </a:rPr>
              <a:t>https://www.bmj.com/content/358/bmj.j3768</a:t>
            </a:r>
            <a:endParaRPr lang="en-IN" dirty="0"/>
          </a:p>
          <a:p>
            <a:r>
              <a:rPr lang="en-IN" dirty="0" err="1"/>
              <a:t>Katoch</a:t>
            </a:r>
            <a:r>
              <a:rPr lang="en-IN" dirty="0"/>
              <a:t> O, </a:t>
            </a:r>
            <a:r>
              <a:rPr lang="en-IN" dirty="0" err="1"/>
              <a:t>Katyal</a:t>
            </a:r>
            <a:r>
              <a:rPr lang="en-IN" dirty="0"/>
              <a:t> S, </a:t>
            </a:r>
            <a:r>
              <a:rPr lang="en-IN" dirty="0" err="1"/>
              <a:t>Srivastav</a:t>
            </a:r>
            <a:r>
              <a:rPr lang="en-IN" dirty="0"/>
              <a:t> S, Rodrigues C, </a:t>
            </a:r>
            <a:r>
              <a:rPr lang="en-IN" dirty="0" err="1"/>
              <a:t>Rupali</a:t>
            </a:r>
            <a:r>
              <a:rPr lang="en-IN" dirty="0"/>
              <a:t> P, Chakrabarti A, et al. Self-reported survey on infection prevention and control structures in healthcare facilities part of a national level healthcare associated infection surveillance network in India, 2019. American Journal of Infection Control. 2022 Apr 1;50(4):390–5.</a:t>
            </a:r>
          </a:p>
          <a:p>
            <a:endParaRPr lang="en-IN" dirty="0"/>
          </a:p>
          <a:p>
            <a:endParaRPr lang="en-IN" dirty="0"/>
          </a:p>
          <a:p>
            <a:endParaRPr lang="en-IN" dirty="0"/>
          </a:p>
          <a:p>
            <a:endParaRPr lang="en-IN" dirty="0"/>
          </a:p>
          <a:p>
            <a:endParaRPr lang="en-IN" dirty="0"/>
          </a:p>
        </p:txBody>
      </p:sp>
      <p:sp>
        <p:nvSpPr>
          <p:cNvPr id="4" name="Footer Placeholder 3">
            <a:extLst>
              <a:ext uri="{FF2B5EF4-FFF2-40B4-BE49-F238E27FC236}">
                <a16:creationId xmlns:a16="http://schemas.microsoft.com/office/drawing/2014/main" xmlns="" id="{BA6BC351-F8F3-57C7-6516-D8352B33A9A1}"/>
              </a:ext>
            </a:extLst>
          </p:cNvPr>
          <p:cNvSpPr>
            <a:spLocks noGrp="1"/>
          </p:cNvSpPr>
          <p:nvPr>
            <p:ph type="ftr" sz="quarter" idx="11"/>
          </p:nvPr>
        </p:nvSpPr>
        <p:spPr/>
        <p:txBody>
          <a:bodyPr/>
          <a:lstStyle/>
          <a:p>
            <a:r>
              <a:rPr lang="en-US"/>
              <a:t>You are not allowed to add slides to this presentation</a:t>
            </a:r>
            <a:endParaRPr lang="en-IN"/>
          </a:p>
        </p:txBody>
      </p:sp>
      <p:sp>
        <p:nvSpPr>
          <p:cNvPr id="5" name="Slide Number Placeholder 4">
            <a:extLst>
              <a:ext uri="{FF2B5EF4-FFF2-40B4-BE49-F238E27FC236}">
                <a16:creationId xmlns:a16="http://schemas.microsoft.com/office/drawing/2014/main" xmlns="" id="{65778F48-EED0-0966-D30D-CA2F4B9E882F}"/>
              </a:ext>
            </a:extLst>
          </p:cNvPr>
          <p:cNvSpPr>
            <a:spLocks noGrp="1"/>
          </p:cNvSpPr>
          <p:nvPr>
            <p:ph type="sldNum" sz="quarter" idx="12"/>
          </p:nvPr>
        </p:nvSpPr>
        <p:spPr/>
        <p:txBody>
          <a:bodyPr/>
          <a:lstStyle/>
          <a:p>
            <a:fld id="{26AD20E6-394B-4DF0-96A5-9647FF39C943}" type="slidenum">
              <a:rPr lang="en-IN" smtClean="0"/>
              <a:t>15</a:t>
            </a:fld>
            <a:endParaRPr lang="en-IN"/>
          </a:p>
        </p:txBody>
      </p:sp>
    </p:spTree>
    <p:extLst>
      <p:ext uri="{BB962C8B-B14F-4D97-AF65-F5344CB8AC3E}">
        <p14:creationId xmlns:p14="http://schemas.microsoft.com/office/powerpoint/2010/main" val="1492437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F7A40DA-CCAF-AA4D-F02C-E8A499F3A7C1}"/>
              </a:ext>
            </a:extLst>
          </p:cNvPr>
          <p:cNvSpPr>
            <a:spLocks noGrp="1"/>
          </p:cNvSpPr>
          <p:nvPr>
            <p:ph type="ctrTitle"/>
          </p:nvPr>
        </p:nvSpPr>
        <p:spPr/>
        <p:txBody>
          <a:bodyPr/>
          <a:lstStyle/>
          <a:p>
            <a:r>
              <a:rPr lang="en-IN" dirty="0"/>
              <a:t>Thank You</a:t>
            </a:r>
          </a:p>
        </p:txBody>
      </p:sp>
      <p:sp>
        <p:nvSpPr>
          <p:cNvPr id="3" name="Subtitle 2">
            <a:extLst>
              <a:ext uri="{FF2B5EF4-FFF2-40B4-BE49-F238E27FC236}">
                <a16:creationId xmlns:a16="http://schemas.microsoft.com/office/drawing/2014/main" xmlns="" id="{14362A6F-B772-4C22-FFAA-7F43C56C049B}"/>
              </a:ext>
            </a:extLst>
          </p:cNvPr>
          <p:cNvSpPr>
            <a:spLocks noGrp="1"/>
          </p:cNvSpPr>
          <p:nvPr>
            <p:ph type="subTitle" idx="1"/>
          </p:nvPr>
        </p:nvSpPr>
        <p:spPr/>
        <p:txBody>
          <a:bodyPr/>
          <a:lstStyle/>
          <a:p>
            <a:r>
              <a:rPr lang="en-IN" dirty="0"/>
              <a:t>Any Questions</a:t>
            </a:r>
          </a:p>
        </p:txBody>
      </p:sp>
      <p:sp>
        <p:nvSpPr>
          <p:cNvPr id="4" name="Slide Number Placeholder 3">
            <a:extLst>
              <a:ext uri="{FF2B5EF4-FFF2-40B4-BE49-F238E27FC236}">
                <a16:creationId xmlns:a16="http://schemas.microsoft.com/office/drawing/2014/main" xmlns="" id="{33C20748-CF29-ED49-B8D8-5DEBC4A531CC}"/>
              </a:ext>
            </a:extLst>
          </p:cNvPr>
          <p:cNvSpPr>
            <a:spLocks noGrp="1"/>
          </p:cNvSpPr>
          <p:nvPr>
            <p:ph type="sldNum" sz="quarter" idx="12"/>
          </p:nvPr>
        </p:nvSpPr>
        <p:spPr/>
        <p:txBody>
          <a:bodyPr/>
          <a:lstStyle/>
          <a:p>
            <a:fld id="{26AD20E6-394B-4DF0-96A5-9647FF39C943}" type="slidenum">
              <a:rPr lang="en-IN" smtClean="0"/>
              <a:t>16</a:t>
            </a:fld>
            <a:endParaRPr lang="en-IN"/>
          </a:p>
        </p:txBody>
      </p:sp>
      <p:sp>
        <p:nvSpPr>
          <p:cNvPr id="5" name="Footer Placeholder 4">
            <a:extLst>
              <a:ext uri="{FF2B5EF4-FFF2-40B4-BE49-F238E27FC236}">
                <a16:creationId xmlns:a16="http://schemas.microsoft.com/office/drawing/2014/main" xmlns="" id="{50FC9A4B-7D60-AC6E-3EFB-C49D8A77D0A3}"/>
              </a:ext>
            </a:extLst>
          </p:cNvPr>
          <p:cNvSpPr>
            <a:spLocks noGrp="1"/>
          </p:cNvSpPr>
          <p:nvPr>
            <p:ph type="ftr" sz="quarter" idx="11"/>
          </p:nvPr>
        </p:nvSpPr>
        <p:spPr/>
        <p:txBody>
          <a:bodyPr/>
          <a:lstStyle/>
          <a:p>
            <a:r>
              <a:rPr lang="en-US"/>
              <a:t>You are not allowed to add slides to this presentation</a:t>
            </a:r>
            <a:endParaRPr lang="en-IN"/>
          </a:p>
        </p:txBody>
      </p:sp>
      <p:pic>
        <p:nvPicPr>
          <p:cNvPr id="6" name="Picture 5">
            <a:extLst>
              <a:ext uri="{FF2B5EF4-FFF2-40B4-BE49-F238E27FC236}">
                <a16:creationId xmlns:a16="http://schemas.microsoft.com/office/drawing/2014/main" xmlns="" id="{EDC1BA95-363B-4D43-B4A1-2FAE931EE5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Tree>
    <p:extLst>
      <p:ext uri="{BB962C8B-B14F-4D97-AF65-F5344CB8AC3E}">
        <p14:creationId xmlns:p14="http://schemas.microsoft.com/office/powerpoint/2010/main" val="36752462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68C9A24-5D33-22D2-A375-550512B6729A}"/>
              </a:ext>
            </a:extLst>
          </p:cNvPr>
          <p:cNvSpPr>
            <a:spLocks noGrp="1"/>
          </p:cNvSpPr>
          <p:nvPr>
            <p:ph type="title"/>
          </p:nvPr>
        </p:nvSpPr>
        <p:spPr/>
        <p:txBody>
          <a:bodyPr/>
          <a:lstStyle/>
          <a:p>
            <a:pPr algn="ctr"/>
            <a:r>
              <a:rPr lang="en-IN" b="1" dirty="0"/>
              <a:t>Suggestions to the Organization where the Study was Conducted </a:t>
            </a:r>
          </a:p>
        </p:txBody>
      </p:sp>
      <p:sp>
        <p:nvSpPr>
          <p:cNvPr id="3" name="Content Placeholder 2">
            <a:extLst>
              <a:ext uri="{FF2B5EF4-FFF2-40B4-BE49-F238E27FC236}">
                <a16:creationId xmlns:a16="http://schemas.microsoft.com/office/drawing/2014/main" xmlns="" id="{EAEF2263-EB9B-760E-4703-663E38DF5A1C}"/>
              </a:ext>
            </a:extLst>
          </p:cNvPr>
          <p:cNvSpPr>
            <a:spLocks noGrp="1"/>
          </p:cNvSpPr>
          <p:nvPr>
            <p:ph idx="1"/>
          </p:nvPr>
        </p:nvSpPr>
        <p:spPr>
          <a:xfrm>
            <a:off x="647700" y="1690688"/>
            <a:ext cx="10515600" cy="4351338"/>
          </a:xfrm>
        </p:spPr>
        <p:txBody>
          <a:bodyPr/>
          <a:lstStyle/>
          <a:p>
            <a:r>
              <a:rPr lang="en-US" dirty="0"/>
              <a:t> Microbiology surveillance should be done.
 Availability and use of carbolic acid for disinfection of </a:t>
            </a:r>
            <a:r>
              <a:rPr lang="en-US" dirty="0" err="1"/>
              <a:t>labour</a:t>
            </a:r>
            <a:r>
              <a:rPr lang="en-US" dirty="0"/>
              <a:t> table should be promoted</a:t>
            </a:r>
            <a:r>
              <a:rPr lang="en-US" dirty="0" smtClean="0"/>
              <a:t>.</a:t>
            </a:r>
            <a:r>
              <a:rPr lang="en-US" dirty="0"/>
              <a:t>
Availability and  training  of PEP protocol should be </a:t>
            </a:r>
            <a:r>
              <a:rPr lang="en-US" dirty="0" smtClean="0"/>
              <a:t>ensured</a:t>
            </a:r>
            <a:r>
              <a:rPr lang="en-US" dirty="0"/>
              <a:t>.
Scheduled audit for hand washing, </a:t>
            </a:r>
            <a:r>
              <a:rPr lang="en-US" dirty="0" smtClean="0"/>
              <a:t>referral </a:t>
            </a:r>
            <a:r>
              <a:rPr lang="en-US" dirty="0"/>
              <a:t>and prescription should be done.
Availability and use disposable gown/apron should be ensured.</a:t>
            </a:r>
            <a:endParaRPr lang="en-IN" dirty="0"/>
          </a:p>
        </p:txBody>
      </p:sp>
      <p:sp>
        <p:nvSpPr>
          <p:cNvPr id="4" name="Footer Placeholder 3">
            <a:extLst>
              <a:ext uri="{FF2B5EF4-FFF2-40B4-BE49-F238E27FC236}">
                <a16:creationId xmlns:a16="http://schemas.microsoft.com/office/drawing/2014/main" xmlns="" id="{DDD9F342-FADC-6100-0362-BEA904E0F6E2}"/>
              </a:ext>
            </a:extLst>
          </p:cNvPr>
          <p:cNvSpPr>
            <a:spLocks noGrp="1"/>
          </p:cNvSpPr>
          <p:nvPr>
            <p:ph type="ftr" sz="quarter" idx="11"/>
          </p:nvPr>
        </p:nvSpPr>
        <p:spPr/>
        <p:txBody>
          <a:bodyPr/>
          <a:lstStyle/>
          <a:p>
            <a:r>
              <a:rPr lang="en-US"/>
              <a:t>You are not allowed to add slides to this presentation</a:t>
            </a:r>
            <a:endParaRPr lang="en-IN"/>
          </a:p>
        </p:txBody>
      </p:sp>
      <p:sp>
        <p:nvSpPr>
          <p:cNvPr id="5" name="Slide Number Placeholder 4">
            <a:extLst>
              <a:ext uri="{FF2B5EF4-FFF2-40B4-BE49-F238E27FC236}">
                <a16:creationId xmlns:a16="http://schemas.microsoft.com/office/drawing/2014/main" xmlns="" id="{8995D74E-6398-A78F-6AAE-7F984A6270FE}"/>
              </a:ext>
            </a:extLst>
          </p:cNvPr>
          <p:cNvSpPr>
            <a:spLocks noGrp="1"/>
          </p:cNvSpPr>
          <p:nvPr>
            <p:ph type="sldNum" sz="quarter" idx="12"/>
          </p:nvPr>
        </p:nvSpPr>
        <p:spPr/>
        <p:txBody>
          <a:bodyPr/>
          <a:lstStyle/>
          <a:p>
            <a:fld id="{26AD20E6-394B-4DF0-96A5-9647FF39C943}" type="slidenum">
              <a:rPr lang="en-IN" smtClean="0"/>
              <a:t>17</a:t>
            </a:fld>
            <a:endParaRPr lang="en-IN"/>
          </a:p>
        </p:txBody>
      </p:sp>
      <p:pic>
        <p:nvPicPr>
          <p:cNvPr id="6" name="Picture 5">
            <a:extLst>
              <a:ext uri="{FF2B5EF4-FFF2-40B4-BE49-F238E27FC236}">
                <a16:creationId xmlns:a16="http://schemas.microsoft.com/office/drawing/2014/main" xmlns="" id="{B482642F-792C-BF57-5B55-1F840240FF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589041"/>
            <a:ext cx="2695903" cy="1268959"/>
          </a:xfrm>
          <a:prstGeom prst="rect">
            <a:avLst/>
          </a:prstGeom>
        </p:spPr>
      </p:pic>
    </p:spTree>
    <p:extLst>
      <p:ext uri="{BB962C8B-B14F-4D97-AF65-F5344CB8AC3E}">
        <p14:creationId xmlns:p14="http://schemas.microsoft.com/office/powerpoint/2010/main" val="19941127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88E5F9E-1BAE-6110-D682-2A208FC902EE}"/>
              </a:ext>
            </a:extLst>
          </p:cNvPr>
          <p:cNvSpPr>
            <a:spLocks noGrp="1"/>
          </p:cNvSpPr>
          <p:nvPr>
            <p:ph type="title"/>
          </p:nvPr>
        </p:nvSpPr>
        <p:spPr/>
        <p:txBody>
          <a:bodyPr/>
          <a:lstStyle/>
          <a:p>
            <a:pPr algn="ctr"/>
            <a:r>
              <a:rPr lang="en-IN" b="1" dirty="0"/>
              <a:t>Dissertation Experiences</a:t>
            </a:r>
          </a:p>
        </p:txBody>
      </p:sp>
      <p:sp>
        <p:nvSpPr>
          <p:cNvPr id="3" name="Text Placeholder 2">
            <a:extLst>
              <a:ext uri="{FF2B5EF4-FFF2-40B4-BE49-F238E27FC236}">
                <a16:creationId xmlns:a16="http://schemas.microsoft.com/office/drawing/2014/main" xmlns="" id="{1A343B33-0785-BB70-4B48-ACB56F0A2115}"/>
              </a:ext>
            </a:extLst>
          </p:cNvPr>
          <p:cNvSpPr>
            <a:spLocks noGrp="1"/>
          </p:cNvSpPr>
          <p:nvPr>
            <p:ph type="body" idx="1"/>
          </p:nvPr>
        </p:nvSpPr>
        <p:spPr/>
        <p:txBody>
          <a:bodyPr/>
          <a:lstStyle/>
          <a:p>
            <a:pPr algn="ctr"/>
            <a:r>
              <a:rPr lang="en-IN" dirty="0"/>
              <a:t>What did you learn?</a:t>
            </a:r>
          </a:p>
        </p:txBody>
      </p:sp>
      <p:sp>
        <p:nvSpPr>
          <p:cNvPr id="4" name="Content Placeholder 3">
            <a:extLst>
              <a:ext uri="{FF2B5EF4-FFF2-40B4-BE49-F238E27FC236}">
                <a16:creationId xmlns:a16="http://schemas.microsoft.com/office/drawing/2014/main" xmlns="" id="{45FC99C5-3553-395D-3229-C978899DC068}"/>
              </a:ext>
            </a:extLst>
          </p:cNvPr>
          <p:cNvSpPr>
            <a:spLocks noGrp="1"/>
          </p:cNvSpPr>
          <p:nvPr>
            <p:ph sz="half" idx="2"/>
          </p:nvPr>
        </p:nvSpPr>
        <p:spPr/>
        <p:txBody>
          <a:bodyPr>
            <a:normAutofit lnSpcReduction="10000"/>
          </a:bodyPr>
          <a:lstStyle/>
          <a:p>
            <a:r>
              <a:rPr lang="en-US" dirty="0" err="1"/>
              <a:t>LaQshya</a:t>
            </a:r>
            <a:endParaRPr lang="en-US" dirty="0"/>
          </a:p>
          <a:p>
            <a:r>
              <a:rPr lang="en-US" dirty="0" err="1"/>
              <a:t>Kayakalp</a:t>
            </a:r>
            <a:endParaRPr lang="en-US" dirty="0"/>
          </a:p>
          <a:p>
            <a:r>
              <a:rPr lang="en-US" dirty="0"/>
              <a:t>NQAS</a:t>
            </a:r>
          </a:p>
          <a:p>
            <a:r>
              <a:rPr lang="en-US" dirty="0"/>
              <a:t>SNCU community and facility follow-up</a:t>
            </a:r>
          </a:p>
          <a:p>
            <a:r>
              <a:rPr lang="en-US" dirty="0"/>
              <a:t>PMSMA Assessment</a:t>
            </a:r>
          </a:p>
          <a:p>
            <a:r>
              <a:rPr lang="en-US" dirty="0"/>
              <a:t>CDR,MDR Audit</a:t>
            </a:r>
          </a:p>
          <a:p>
            <a:r>
              <a:rPr lang="en-US" dirty="0" err="1"/>
              <a:t>Niti</a:t>
            </a:r>
            <a:r>
              <a:rPr lang="en-US" dirty="0"/>
              <a:t> </a:t>
            </a:r>
            <a:r>
              <a:rPr lang="en-US" dirty="0" err="1"/>
              <a:t>Aayog</a:t>
            </a:r>
            <a:endParaRPr lang="en-IN" dirty="0"/>
          </a:p>
        </p:txBody>
      </p:sp>
      <p:sp>
        <p:nvSpPr>
          <p:cNvPr id="5" name="Text Placeholder 4">
            <a:extLst>
              <a:ext uri="{FF2B5EF4-FFF2-40B4-BE49-F238E27FC236}">
                <a16:creationId xmlns:a16="http://schemas.microsoft.com/office/drawing/2014/main" xmlns="" id="{58C1A877-582B-AFBD-F61A-6CF91B9C8E8D}"/>
              </a:ext>
            </a:extLst>
          </p:cNvPr>
          <p:cNvSpPr>
            <a:spLocks noGrp="1"/>
          </p:cNvSpPr>
          <p:nvPr>
            <p:ph type="body" sz="quarter" idx="3"/>
          </p:nvPr>
        </p:nvSpPr>
        <p:spPr/>
        <p:txBody>
          <a:bodyPr/>
          <a:lstStyle/>
          <a:p>
            <a:pPr algn="ctr"/>
            <a:r>
              <a:rPr lang="en-IN" dirty="0"/>
              <a:t>Overall self comments on Dissertation</a:t>
            </a:r>
          </a:p>
        </p:txBody>
      </p:sp>
      <p:sp>
        <p:nvSpPr>
          <p:cNvPr id="6" name="Content Placeholder 5">
            <a:extLst>
              <a:ext uri="{FF2B5EF4-FFF2-40B4-BE49-F238E27FC236}">
                <a16:creationId xmlns:a16="http://schemas.microsoft.com/office/drawing/2014/main" xmlns="" id="{F5C77B51-5E77-C0CF-A1AC-D310D2F1CF19}"/>
              </a:ext>
            </a:extLst>
          </p:cNvPr>
          <p:cNvSpPr>
            <a:spLocks noGrp="1"/>
          </p:cNvSpPr>
          <p:nvPr>
            <p:ph sz="quarter" idx="4"/>
          </p:nvPr>
        </p:nvSpPr>
        <p:spPr/>
        <p:txBody>
          <a:bodyPr/>
          <a:lstStyle/>
          <a:p>
            <a:pPr lvl="0"/>
            <a:r>
              <a:rPr lang="en-US" dirty="0"/>
              <a:t>Critical Thinking</a:t>
            </a:r>
            <a:endParaRPr lang="en-IN" dirty="0"/>
          </a:p>
          <a:p>
            <a:pPr lvl="0"/>
            <a:r>
              <a:rPr lang="en-US" dirty="0"/>
              <a:t>Adaptable and flexible</a:t>
            </a:r>
            <a:endParaRPr lang="en-IN" dirty="0"/>
          </a:p>
          <a:p>
            <a:pPr lvl="0"/>
            <a:r>
              <a:rPr lang="en-US" dirty="0"/>
              <a:t>Team Work</a:t>
            </a:r>
            <a:endParaRPr lang="en-IN" dirty="0"/>
          </a:p>
          <a:p>
            <a:r>
              <a:rPr lang="en-US" dirty="0"/>
              <a:t>Commitment to quality.</a:t>
            </a:r>
          </a:p>
          <a:p>
            <a:r>
              <a:rPr lang="en-US" dirty="0"/>
              <a:t>Accountability</a:t>
            </a:r>
          </a:p>
          <a:p>
            <a:endParaRPr lang="en-IN" dirty="0"/>
          </a:p>
        </p:txBody>
      </p:sp>
      <p:sp>
        <p:nvSpPr>
          <p:cNvPr id="7" name="Slide Number Placeholder 6">
            <a:extLst>
              <a:ext uri="{FF2B5EF4-FFF2-40B4-BE49-F238E27FC236}">
                <a16:creationId xmlns:a16="http://schemas.microsoft.com/office/drawing/2014/main" xmlns="" id="{24929AB7-CA6F-0C11-C641-1E492E7E533C}"/>
              </a:ext>
            </a:extLst>
          </p:cNvPr>
          <p:cNvSpPr>
            <a:spLocks noGrp="1"/>
          </p:cNvSpPr>
          <p:nvPr>
            <p:ph type="sldNum" sz="quarter" idx="12"/>
          </p:nvPr>
        </p:nvSpPr>
        <p:spPr/>
        <p:txBody>
          <a:bodyPr/>
          <a:lstStyle/>
          <a:p>
            <a:fld id="{26AD20E6-394B-4DF0-96A5-9647FF39C943}" type="slidenum">
              <a:rPr lang="en-IN" smtClean="0"/>
              <a:t>18</a:t>
            </a:fld>
            <a:endParaRPr lang="en-IN"/>
          </a:p>
        </p:txBody>
      </p:sp>
      <p:sp>
        <p:nvSpPr>
          <p:cNvPr id="8" name="Footer Placeholder 7">
            <a:extLst>
              <a:ext uri="{FF2B5EF4-FFF2-40B4-BE49-F238E27FC236}">
                <a16:creationId xmlns:a16="http://schemas.microsoft.com/office/drawing/2014/main" xmlns="" id="{E345CE84-575B-CABF-71BF-1327C578392E}"/>
              </a:ext>
            </a:extLst>
          </p:cNvPr>
          <p:cNvSpPr>
            <a:spLocks noGrp="1"/>
          </p:cNvSpPr>
          <p:nvPr>
            <p:ph type="ftr" sz="quarter" idx="11"/>
          </p:nvPr>
        </p:nvSpPr>
        <p:spPr/>
        <p:txBody>
          <a:bodyPr/>
          <a:lstStyle/>
          <a:p>
            <a:r>
              <a:rPr lang="en-US"/>
              <a:t>You are not allowed to add slides to this presentation</a:t>
            </a:r>
            <a:endParaRPr lang="en-IN"/>
          </a:p>
        </p:txBody>
      </p:sp>
      <p:pic>
        <p:nvPicPr>
          <p:cNvPr id="9" name="Picture 8">
            <a:extLst>
              <a:ext uri="{FF2B5EF4-FFF2-40B4-BE49-F238E27FC236}">
                <a16:creationId xmlns:a16="http://schemas.microsoft.com/office/drawing/2014/main" xmlns="" id="{E103A6DE-6241-B758-5FA2-2B271CB3CC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Tree>
    <p:extLst>
      <p:ext uri="{BB962C8B-B14F-4D97-AF65-F5344CB8AC3E}">
        <p14:creationId xmlns:p14="http://schemas.microsoft.com/office/powerpoint/2010/main" val="4782971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C01393A-C23C-A11B-B552-8F3AB06E5AFD}"/>
              </a:ext>
            </a:extLst>
          </p:cNvPr>
          <p:cNvSpPr>
            <a:spLocks noGrp="1"/>
          </p:cNvSpPr>
          <p:nvPr>
            <p:ph type="title"/>
          </p:nvPr>
        </p:nvSpPr>
        <p:spPr/>
        <p:txBody>
          <a:bodyPr/>
          <a:lstStyle/>
          <a:p>
            <a:pPr algn="ctr"/>
            <a:r>
              <a:rPr lang="en-IN" b="1" dirty="0"/>
              <a:t>Pictorial Journey </a:t>
            </a:r>
          </a:p>
        </p:txBody>
      </p:sp>
      <p:sp>
        <p:nvSpPr>
          <p:cNvPr id="4" name="Slide Number Placeholder 3">
            <a:extLst>
              <a:ext uri="{FF2B5EF4-FFF2-40B4-BE49-F238E27FC236}">
                <a16:creationId xmlns:a16="http://schemas.microsoft.com/office/drawing/2014/main" xmlns="" id="{AB27019A-DBE3-DD9F-379F-7EBC515DB707}"/>
              </a:ext>
            </a:extLst>
          </p:cNvPr>
          <p:cNvSpPr>
            <a:spLocks noGrp="1"/>
          </p:cNvSpPr>
          <p:nvPr>
            <p:ph type="sldNum" sz="quarter" idx="12"/>
          </p:nvPr>
        </p:nvSpPr>
        <p:spPr/>
        <p:txBody>
          <a:bodyPr/>
          <a:lstStyle/>
          <a:p>
            <a:fld id="{26AD20E6-394B-4DF0-96A5-9647FF39C943}" type="slidenum">
              <a:rPr lang="en-IN" smtClean="0"/>
              <a:t>19</a:t>
            </a:fld>
            <a:endParaRPr lang="en-IN"/>
          </a:p>
        </p:txBody>
      </p:sp>
      <p:sp>
        <p:nvSpPr>
          <p:cNvPr id="5" name="Footer Placeholder 4">
            <a:extLst>
              <a:ext uri="{FF2B5EF4-FFF2-40B4-BE49-F238E27FC236}">
                <a16:creationId xmlns:a16="http://schemas.microsoft.com/office/drawing/2014/main" xmlns="" id="{9B187AAF-6A0B-1393-C469-6E06803B7421}"/>
              </a:ext>
            </a:extLst>
          </p:cNvPr>
          <p:cNvSpPr>
            <a:spLocks noGrp="1"/>
          </p:cNvSpPr>
          <p:nvPr>
            <p:ph type="ftr" sz="quarter" idx="11"/>
          </p:nvPr>
        </p:nvSpPr>
        <p:spPr/>
        <p:txBody>
          <a:bodyPr/>
          <a:lstStyle/>
          <a:p>
            <a:r>
              <a:rPr lang="en-US"/>
              <a:t>You are not allowed to add slides to this presentation</a:t>
            </a:r>
            <a:endParaRPr lang="en-IN"/>
          </a:p>
        </p:txBody>
      </p:sp>
      <p:pic>
        <p:nvPicPr>
          <p:cNvPr id="1026" name="Picture 2" descr="C:\Users\hpuser\Downloads\WhatsApp Image 2022-06-18 at 8.16.47 AM.jpeg"/>
          <p:cNvPicPr>
            <a:picLocks noGrp="1" noChangeAspect="1" noChangeArrowheads="1"/>
          </p:cNvPicPr>
          <p:nvPr>
            <p:ph idx="1"/>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606232" y="1424790"/>
            <a:ext cx="5594152" cy="480064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7" name="Picture 3" descr="C:\Users\hpuser\Downloads\WhatsApp Image 2022-06-18 at 9.13.06 AM.jpeg"/>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6488483" y="1390389"/>
            <a:ext cx="5536504" cy="475049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39345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3A7B543-DD16-00A8-C1EC-FE337C972327}"/>
              </a:ext>
            </a:extLst>
          </p:cNvPr>
          <p:cNvSpPr>
            <a:spLocks noGrp="1"/>
          </p:cNvSpPr>
          <p:nvPr>
            <p:ph type="title"/>
          </p:nvPr>
        </p:nvSpPr>
        <p:spPr/>
        <p:txBody>
          <a:bodyPr/>
          <a:lstStyle/>
          <a:p>
            <a:pPr algn="ctr"/>
            <a:r>
              <a:rPr lang="en-IN" b="1" dirty="0"/>
              <a:t>Screenshot of Approval</a:t>
            </a:r>
          </a:p>
        </p:txBody>
      </p:sp>
      <p:sp>
        <p:nvSpPr>
          <p:cNvPr id="4" name="Footer Placeholder 3">
            <a:extLst>
              <a:ext uri="{FF2B5EF4-FFF2-40B4-BE49-F238E27FC236}">
                <a16:creationId xmlns:a16="http://schemas.microsoft.com/office/drawing/2014/main" xmlns="" id="{0A4C53A3-3523-7375-B7CF-8CD9449B1926}"/>
              </a:ext>
            </a:extLst>
          </p:cNvPr>
          <p:cNvSpPr>
            <a:spLocks noGrp="1"/>
          </p:cNvSpPr>
          <p:nvPr>
            <p:ph type="ftr" sz="quarter" idx="11"/>
          </p:nvPr>
        </p:nvSpPr>
        <p:spPr/>
        <p:txBody>
          <a:bodyPr/>
          <a:lstStyle/>
          <a:p>
            <a:r>
              <a:rPr lang="en-US"/>
              <a:t>You are not allowed to add slides to this presentation</a:t>
            </a:r>
            <a:endParaRPr lang="en-IN"/>
          </a:p>
        </p:txBody>
      </p:sp>
      <p:sp>
        <p:nvSpPr>
          <p:cNvPr id="5" name="Slide Number Placeholder 4">
            <a:extLst>
              <a:ext uri="{FF2B5EF4-FFF2-40B4-BE49-F238E27FC236}">
                <a16:creationId xmlns:a16="http://schemas.microsoft.com/office/drawing/2014/main" xmlns="" id="{56EDD3CD-7AAF-DDBA-4AB5-4451EC072935}"/>
              </a:ext>
            </a:extLst>
          </p:cNvPr>
          <p:cNvSpPr>
            <a:spLocks noGrp="1"/>
          </p:cNvSpPr>
          <p:nvPr>
            <p:ph type="sldNum" sz="quarter" idx="12"/>
          </p:nvPr>
        </p:nvSpPr>
        <p:spPr/>
        <p:txBody>
          <a:bodyPr/>
          <a:lstStyle/>
          <a:p>
            <a:fld id="{26AD20E6-394B-4DF0-96A5-9647FF39C943}" type="slidenum">
              <a:rPr lang="en-IN" smtClean="0"/>
              <a:t>2</a:t>
            </a:fld>
            <a:endParaRPr lang="en-IN"/>
          </a:p>
        </p:txBody>
      </p:sp>
      <p:pic>
        <p:nvPicPr>
          <p:cNvPr id="1026" name="Picture 2" descr="C:\Users\hpuser\Downloads\WhatsApp Image 2022-06-20 at 10.07.15 AM.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4475" y="1478069"/>
            <a:ext cx="7791191" cy="48350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1890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C01393A-C23C-A11B-B552-8F3AB06E5AFD}"/>
              </a:ext>
            </a:extLst>
          </p:cNvPr>
          <p:cNvSpPr>
            <a:spLocks noGrp="1"/>
          </p:cNvSpPr>
          <p:nvPr>
            <p:ph type="title"/>
          </p:nvPr>
        </p:nvSpPr>
        <p:spPr/>
        <p:txBody>
          <a:bodyPr/>
          <a:lstStyle/>
          <a:p>
            <a:pPr algn="ctr"/>
            <a:r>
              <a:rPr lang="en-IN" b="1" dirty="0"/>
              <a:t>Pictorial Journey </a:t>
            </a:r>
          </a:p>
        </p:txBody>
      </p:sp>
      <p:sp>
        <p:nvSpPr>
          <p:cNvPr id="3" name="Content Placeholder 2">
            <a:extLst>
              <a:ext uri="{FF2B5EF4-FFF2-40B4-BE49-F238E27FC236}">
                <a16:creationId xmlns:a16="http://schemas.microsoft.com/office/drawing/2014/main" xmlns="" id="{6477814C-6B56-911D-71A3-5D4712507305}"/>
              </a:ext>
            </a:extLst>
          </p:cNvPr>
          <p:cNvSpPr>
            <a:spLocks noGrp="1"/>
          </p:cNvSpPr>
          <p:nvPr>
            <p:ph idx="1"/>
          </p:nvPr>
        </p:nvSpPr>
        <p:spPr/>
        <p:txBody>
          <a:bodyPr/>
          <a:lstStyle/>
          <a:p>
            <a:r>
              <a:rPr lang="en-IN" dirty="0"/>
              <a:t>Put 2 of your best photographs here</a:t>
            </a:r>
          </a:p>
        </p:txBody>
      </p:sp>
      <p:sp>
        <p:nvSpPr>
          <p:cNvPr id="4" name="Slide Number Placeholder 3">
            <a:extLst>
              <a:ext uri="{FF2B5EF4-FFF2-40B4-BE49-F238E27FC236}">
                <a16:creationId xmlns:a16="http://schemas.microsoft.com/office/drawing/2014/main" xmlns="" id="{F7512292-B42A-7AC1-7086-3818B43D08E8}"/>
              </a:ext>
            </a:extLst>
          </p:cNvPr>
          <p:cNvSpPr>
            <a:spLocks noGrp="1"/>
          </p:cNvSpPr>
          <p:nvPr>
            <p:ph type="sldNum" sz="quarter" idx="12"/>
          </p:nvPr>
        </p:nvSpPr>
        <p:spPr/>
        <p:txBody>
          <a:bodyPr/>
          <a:lstStyle/>
          <a:p>
            <a:fld id="{26AD20E6-394B-4DF0-96A5-9647FF39C943}" type="slidenum">
              <a:rPr lang="en-IN" smtClean="0"/>
              <a:t>20</a:t>
            </a:fld>
            <a:endParaRPr lang="en-IN"/>
          </a:p>
        </p:txBody>
      </p:sp>
      <p:sp>
        <p:nvSpPr>
          <p:cNvPr id="5" name="Footer Placeholder 4">
            <a:extLst>
              <a:ext uri="{FF2B5EF4-FFF2-40B4-BE49-F238E27FC236}">
                <a16:creationId xmlns:a16="http://schemas.microsoft.com/office/drawing/2014/main" xmlns="" id="{68ABA5A0-C039-E6BF-8014-4934B4E407B2}"/>
              </a:ext>
            </a:extLst>
          </p:cNvPr>
          <p:cNvSpPr>
            <a:spLocks noGrp="1"/>
          </p:cNvSpPr>
          <p:nvPr>
            <p:ph type="ftr" sz="quarter" idx="11"/>
          </p:nvPr>
        </p:nvSpPr>
        <p:spPr/>
        <p:txBody>
          <a:bodyPr/>
          <a:lstStyle/>
          <a:p>
            <a:r>
              <a:rPr lang="en-US"/>
              <a:t>You are not allowed to add slides to this presentation</a:t>
            </a:r>
            <a:endParaRPr lang="en-IN"/>
          </a:p>
        </p:txBody>
      </p:sp>
      <p:pic>
        <p:nvPicPr>
          <p:cNvPr id="2051" name="Picture 3" descr="C:\Users\hpuser\Downloads\WhatsApp Image 2022-06-18 at 9.49.17 AM.jpeg"/>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t="10471" b="25916"/>
          <a:stretch/>
        </p:blipFill>
        <p:spPr bwMode="auto">
          <a:xfrm>
            <a:off x="137787" y="1515648"/>
            <a:ext cx="6225435" cy="480999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2" name="Picture 4" descr="C:\Users\hpuser\Downloads\WhatsApp Image 2022-06-18 at 9.51.52 AM.jpeg"/>
          <p:cNvPicPr>
            <a:picLocks noChangeAspect="1" noChangeArrowheads="1"/>
          </p:cNvPicPr>
          <p:nvPr/>
        </p:nvPicPr>
        <p:blipFill rotWithShape="1">
          <a:blip r:embed="rId4">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rcRect b="23177"/>
          <a:stretch/>
        </p:blipFill>
        <p:spPr bwMode="auto">
          <a:xfrm>
            <a:off x="6450904" y="1515648"/>
            <a:ext cx="5599134" cy="480999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22842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2872094-D36A-007C-818C-6DC4FC39F74F}"/>
              </a:ext>
            </a:extLst>
          </p:cNvPr>
          <p:cNvSpPr>
            <a:spLocks noGrp="1"/>
          </p:cNvSpPr>
          <p:nvPr>
            <p:ph type="title"/>
          </p:nvPr>
        </p:nvSpPr>
        <p:spPr/>
        <p:txBody>
          <a:bodyPr/>
          <a:lstStyle/>
          <a:p>
            <a:pPr algn="ctr"/>
            <a:r>
              <a:rPr lang="en-IN" b="1" dirty="0"/>
              <a:t>Introduction </a:t>
            </a:r>
          </a:p>
        </p:txBody>
      </p:sp>
      <p:sp>
        <p:nvSpPr>
          <p:cNvPr id="3" name="Content Placeholder 2">
            <a:extLst>
              <a:ext uri="{FF2B5EF4-FFF2-40B4-BE49-F238E27FC236}">
                <a16:creationId xmlns:a16="http://schemas.microsoft.com/office/drawing/2014/main" xmlns="" id="{2DB44169-B653-8FCC-211C-27ABE8FE014A}"/>
              </a:ext>
            </a:extLst>
          </p:cNvPr>
          <p:cNvSpPr>
            <a:spLocks noGrp="1"/>
          </p:cNvSpPr>
          <p:nvPr>
            <p:ph idx="1"/>
          </p:nvPr>
        </p:nvSpPr>
        <p:spPr>
          <a:xfrm>
            <a:off x="838200" y="1453019"/>
            <a:ext cx="10515600" cy="4723944"/>
          </a:xfrm>
        </p:spPr>
        <p:txBody>
          <a:bodyPr>
            <a:normAutofit/>
          </a:bodyPr>
          <a:lstStyle/>
          <a:p>
            <a:r>
              <a:rPr lang="en-IN" dirty="0"/>
              <a:t>LAQSHYA is a Labour room quality improvement initiative which is meant to improve quality of care provided to mother and new-born during intra-partum and immediate postpartum period. It is a quality assurance initiative of Ministry of Health And Family Welfare New Delhi started in 2016 and now implemented throughout the country. </a:t>
            </a:r>
          </a:p>
          <a:p>
            <a:r>
              <a:rPr lang="en-IN" dirty="0"/>
              <a:t>The goal of LAQSHYA is to reduce preventable maternal and new-born mortality morbidity and still birth associated with care around delivery in labour room and maternity OT, ensure respectful maternity care.</a:t>
            </a:r>
          </a:p>
          <a:p>
            <a:r>
              <a:rPr lang="en-IN" dirty="0" err="1"/>
              <a:t>Laqshya</a:t>
            </a:r>
            <a:r>
              <a:rPr lang="en-IN" dirty="0"/>
              <a:t> has 8 areas of concern out of which one area of concern deals with Infection Prevention and Control (IPC).</a:t>
            </a:r>
          </a:p>
        </p:txBody>
      </p:sp>
      <p:sp>
        <p:nvSpPr>
          <p:cNvPr id="4" name="Slide Number Placeholder 3">
            <a:extLst>
              <a:ext uri="{FF2B5EF4-FFF2-40B4-BE49-F238E27FC236}">
                <a16:creationId xmlns:a16="http://schemas.microsoft.com/office/drawing/2014/main" xmlns="" id="{98B9F59A-EE54-15E1-6F90-F1AB79C0DCE7}"/>
              </a:ext>
            </a:extLst>
          </p:cNvPr>
          <p:cNvSpPr>
            <a:spLocks noGrp="1"/>
          </p:cNvSpPr>
          <p:nvPr>
            <p:ph type="sldNum" sz="quarter" idx="12"/>
          </p:nvPr>
        </p:nvSpPr>
        <p:spPr/>
        <p:txBody>
          <a:bodyPr/>
          <a:lstStyle/>
          <a:p>
            <a:fld id="{26AD20E6-394B-4DF0-96A5-9647FF39C943}" type="slidenum">
              <a:rPr lang="en-IN" smtClean="0"/>
              <a:t>3</a:t>
            </a:fld>
            <a:endParaRPr lang="en-IN"/>
          </a:p>
        </p:txBody>
      </p:sp>
      <p:sp>
        <p:nvSpPr>
          <p:cNvPr id="5" name="Footer Placeholder 4">
            <a:extLst>
              <a:ext uri="{FF2B5EF4-FFF2-40B4-BE49-F238E27FC236}">
                <a16:creationId xmlns:a16="http://schemas.microsoft.com/office/drawing/2014/main" xmlns="" id="{F264D377-7310-FC9A-E728-3B686E1BEA5E}"/>
              </a:ext>
            </a:extLst>
          </p:cNvPr>
          <p:cNvSpPr>
            <a:spLocks noGrp="1"/>
          </p:cNvSpPr>
          <p:nvPr>
            <p:ph type="ftr" sz="quarter" idx="11"/>
          </p:nvPr>
        </p:nvSpPr>
        <p:spPr/>
        <p:txBody>
          <a:bodyPr/>
          <a:lstStyle/>
          <a:p>
            <a:r>
              <a:rPr lang="en-US"/>
              <a:t>You are not allowed to add slides to this presentation</a:t>
            </a:r>
            <a:endParaRPr lang="en-IN"/>
          </a:p>
        </p:txBody>
      </p:sp>
      <p:pic>
        <p:nvPicPr>
          <p:cNvPr id="6" name="Picture 5">
            <a:extLst>
              <a:ext uri="{FF2B5EF4-FFF2-40B4-BE49-F238E27FC236}">
                <a16:creationId xmlns:a16="http://schemas.microsoft.com/office/drawing/2014/main" xmlns="" id="{623EA6A3-2D9E-C718-EBF4-5B7AFD95B0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Tree>
    <p:extLst>
      <p:ext uri="{BB962C8B-B14F-4D97-AF65-F5344CB8AC3E}">
        <p14:creationId xmlns:p14="http://schemas.microsoft.com/office/powerpoint/2010/main" val="23390616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0351033-92AE-7D44-CA2A-465B196100C4}"/>
              </a:ext>
            </a:extLst>
          </p:cNvPr>
          <p:cNvSpPr>
            <a:spLocks noGrp="1"/>
          </p:cNvSpPr>
          <p:nvPr>
            <p:ph type="title"/>
          </p:nvPr>
        </p:nvSpPr>
        <p:spPr/>
        <p:txBody>
          <a:bodyPr/>
          <a:lstStyle/>
          <a:p>
            <a:pPr algn="ctr"/>
            <a:r>
              <a:rPr lang="en-IN" b="1" dirty="0"/>
              <a:t>Introduction </a:t>
            </a:r>
          </a:p>
        </p:txBody>
      </p:sp>
      <p:sp>
        <p:nvSpPr>
          <p:cNvPr id="3" name="Content Placeholder 2">
            <a:extLst>
              <a:ext uri="{FF2B5EF4-FFF2-40B4-BE49-F238E27FC236}">
                <a16:creationId xmlns:a16="http://schemas.microsoft.com/office/drawing/2014/main" xmlns="" id="{382ADE59-DDEA-2629-5CE5-2986EE84561F}"/>
              </a:ext>
            </a:extLst>
          </p:cNvPr>
          <p:cNvSpPr>
            <a:spLocks noGrp="1"/>
          </p:cNvSpPr>
          <p:nvPr>
            <p:ph idx="1"/>
          </p:nvPr>
        </p:nvSpPr>
        <p:spPr/>
        <p:txBody>
          <a:bodyPr>
            <a:normAutofit fontScale="92500" lnSpcReduction="10000"/>
          </a:bodyPr>
          <a:lstStyle/>
          <a:p>
            <a:r>
              <a:rPr lang="en-IN" dirty="0"/>
              <a:t>IPC is an important approach and practical solution designed to prevent harm caused by infection to patients and healthcare workers. IPC is a unique approach in the field of patient safety and quality universal health coverage since it is relevant to health care workers and patients at every single health care delivery point. As per research of WHO 2016 IPC reduces hospital acquired infection by at least 30%.</a:t>
            </a:r>
          </a:p>
          <a:p>
            <a:r>
              <a:rPr lang="en-IN" dirty="0"/>
              <a:t>The key practice involve in IPC for healthcare facility are Hand Hygiene either hand wash or hand rub, % moments of hand hygiene, availability of resources for Infection control like inputs of hand hygiene, availability of Personal protective Equipment like aprons, boots, goggles, waste containers, water containers </a:t>
            </a:r>
            <a:r>
              <a:rPr lang="en-IN" dirty="0" err="1"/>
              <a:t>etc</a:t>
            </a:r>
            <a:r>
              <a:rPr lang="en-IN" dirty="0"/>
              <a:t>, Environment cleanliness, management of Infectious and hazardous waste.</a:t>
            </a:r>
          </a:p>
        </p:txBody>
      </p:sp>
      <p:sp>
        <p:nvSpPr>
          <p:cNvPr id="4" name="Slide Number Placeholder 3">
            <a:extLst>
              <a:ext uri="{FF2B5EF4-FFF2-40B4-BE49-F238E27FC236}">
                <a16:creationId xmlns:a16="http://schemas.microsoft.com/office/drawing/2014/main" xmlns="" id="{CE1DBDCD-BFFD-B18E-0A9A-B5A0A5A5AF5C}"/>
              </a:ext>
            </a:extLst>
          </p:cNvPr>
          <p:cNvSpPr>
            <a:spLocks noGrp="1"/>
          </p:cNvSpPr>
          <p:nvPr>
            <p:ph type="sldNum" sz="quarter" idx="12"/>
          </p:nvPr>
        </p:nvSpPr>
        <p:spPr/>
        <p:txBody>
          <a:bodyPr/>
          <a:lstStyle/>
          <a:p>
            <a:fld id="{26AD20E6-394B-4DF0-96A5-9647FF39C943}" type="slidenum">
              <a:rPr lang="en-IN" smtClean="0"/>
              <a:t>4</a:t>
            </a:fld>
            <a:endParaRPr lang="en-IN"/>
          </a:p>
        </p:txBody>
      </p:sp>
      <p:sp>
        <p:nvSpPr>
          <p:cNvPr id="5" name="Footer Placeholder 4">
            <a:extLst>
              <a:ext uri="{FF2B5EF4-FFF2-40B4-BE49-F238E27FC236}">
                <a16:creationId xmlns:a16="http://schemas.microsoft.com/office/drawing/2014/main" xmlns="" id="{52F928C2-B1A0-B0B5-6B55-B107C607F64A}"/>
              </a:ext>
            </a:extLst>
          </p:cNvPr>
          <p:cNvSpPr>
            <a:spLocks noGrp="1"/>
          </p:cNvSpPr>
          <p:nvPr>
            <p:ph type="ftr" sz="quarter" idx="11"/>
          </p:nvPr>
        </p:nvSpPr>
        <p:spPr/>
        <p:txBody>
          <a:bodyPr/>
          <a:lstStyle/>
          <a:p>
            <a:r>
              <a:rPr lang="en-US"/>
              <a:t>You are not allowed to add slides to this presentation</a:t>
            </a:r>
            <a:endParaRPr lang="en-IN"/>
          </a:p>
        </p:txBody>
      </p:sp>
      <p:pic>
        <p:nvPicPr>
          <p:cNvPr id="6" name="Picture 5">
            <a:extLst>
              <a:ext uri="{FF2B5EF4-FFF2-40B4-BE49-F238E27FC236}">
                <a16:creationId xmlns:a16="http://schemas.microsoft.com/office/drawing/2014/main" xmlns="" id="{007830A4-8A9B-0EBD-A18C-FE6C0AF23F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Tree>
    <p:extLst>
      <p:ext uri="{BB962C8B-B14F-4D97-AF65-F5344CB8AC3E}">
        <p14:creationId xmlns:p14="http://schemas.microsoft.com/office/powerpoint/2010/main" val="41561507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A4904D3-A247-E528-2115-156C18874265}"/>
              </a:ext>
            </a:extLst>
          </p:cNvPr>
          <p:cNvSpPr>
            <a:spLocks noGrp="1"/>
          </p:cNvSpPr>
          <p:nvPr>
            <p:ph type="title"/>
          </p:nvPr>
        </p:nvSpPr>
        <p:spPr/>
        <p:txBody>
          <a:bodyPr/>
          <a:lstStyle/>
          <a:p>
            <a:pPr algn="ctr"/>
            <a:r>
              <a:rPr lang="en-IN" b="1" dirty="0"/>
              <a:t>Objectives of Your Study</a:t>
            </a:r>
          </a:p>
        </p:txBody>
      </p:sp>
      <p:sp>
        <p:nvSpPr>
          <p:cNvPr id="3" name="Content Placeholder 2">
            <a:extLst>
              <a:ext uri="{FF2B5EF4-FFF2-40B4-BE49-F238E27FC236}">
                <a16:creationId xmlns:a16="http://schemas.microsoft.com/office/drawing/2014/main" xmlns="" id="{8C6D7DE2-7518-3B77-F975-509EE81FC92A}"/>
              </a:ext>
            </a:extLst>
          </p:cNvPr>
          <p:cNvSpPr>
            <a:spLocks noGrp="1"/>
          </p:cNvSpPr>
          <p:nvPr>
            <p:ph idx="1"/>
          </p:nvPr>
        </p:nvSpPr>
        <p:spPr/>
        <p:txBody>
          <a:bodyPr/>
          <a:lstStyle/>
          <a:p>
            <a:pPr marL="514350" indent="-514350">
              <a:buFont typeface="+mj-lt"/>
              <a:buAutoNum type="arabicPeriod"/>
            </a:pPr>
            <a:r>
              <a:rPr lang="en-IN" dirty="0"/>
              <a:t>To assess the adherence to IPC procedures by nurses for prevention of hospital associated infection according to </a:t>
            </a:r>
            <a:r>
              <a:rPr lang="en-IN" dirty="0" err="1"/>
              <a:t>LaQshya</a:t>
            </a:r>
            <a:r>
              <a:rPr lang="en-IN" dirty="0"/>
              <a:t> guidelines</a:t>
            </a:r>
          </a:p>
          <a:p>
            <a:pPr marL="514350" indent="-514350">
              <a:buFont typeface="+mj-lt"/>
              <a:buAutoNum type="arabicPeriod"/>
            </a:pPr>
            <a:r>
              <a:rPr lang="en-IN" dirty="0"/>
              <a:t>To identify gaps in IPC procedures.</a:t>
            </a:r>
          </a:p>
          <a:p>
            <a:pPr marL="514350" indent="-514350">
              <a:buFont typeface="+mj-lt"/>
              <a:buAutoNum type="arabicPeriod"/>
            </a:pPr>
            <a:r>
              <a:rPr lang="en-IN" dirty="0"/>
              <a:t>To suggest an action plan to overcome gaps in Infection control management.</a:t>
            </a:r>
          </a:p>
        </p:txBody>
      </p:sp>
      <p:sp>
        <p:nvSpPr>
          <p:cNvPr id="4" name="Slide Number Placeholder 3">
            <a:extLst>
              <a:ext uri="{FF2B5EF4-FFF2-40B4-BE49-F238E27FC236}">
                <a16:creationId xmlns:a16="http://schemas.microsoft.com/office/drawing/2014/main" xmlns="" id="{196429B0-60CE-36A6-DD5A-4112E4534701}"/>
              </a:ext>
            </a:extLst>
          </p:cNvPr>
          <p:cNvSpPr>
            <a:spLocks noGrp="1"/>
          </p:cNvSpPr>
          <p:nvPr>
            <p:ph type="sldNum" sz="quarter" idx="12"/>
          </p:nvPr>
        </p:nvSpPr>
        <p:spPr/>
        <p:txBody>
          <a:bodyPr/>
          <a:lstStyle/>
          <a:p>
            <a:fld id="{26AD20E6-394B-4DF0-96A5-9647FF39C943}" type="slidenum">
              <a:rPr lang="en-IN" smtClean="0"/>
              <a:t>5</a:t>
            </a:fld>
            <a:endParaRPr lang="en-IN"/>
          </a:p>
        </p:txBody>
      </p:sp>
      <p:sp>
        <p:nvSpPr>
          <p:cNvPr id="5" name="Footer Placeholder 4">
            <a:extLst>
              <a:ext uri="{FF2B5EF4-FFF2-40B4-BE49-F238E27FC236}">
                <a16:creationId xmlns:a16="http://schemas.microsoft.com/office/drawing/2014/main" xmlns="" id="{8844328F-626B-70E2-D0C5-F16A1E592868}"/>
              </a:ext>
            </a:extLst>
          </p:cNvPr>
          <p:cNvSpPr>
            <a:spLocks noGrp="1"/>
          </p:cNvSpPr>
          <p:nvPr>
            <p:ph type="ftr" sz="quarter" idx="11"/>
          </p:nvPr>
        </p:nvSpPr>
        <p:spPr/>
        <p:txBody>
          <a:bodyPr/>
          <a:lstStyle/>
          <a:p>
            <a:r>
              <a:rPr lang="en-US"/>
              <a:t>You are not allowed to add slides to this presentation</a:t>
            </a:r>
            <a:endParaRPr lang="en-IN"/>
          </a:p>
        </p:txBody>
      </p:sp>
      <p:pic>
        <p:nvPicPr>
          <p:cNvPr id="6" name="Picture 5">
            <a:extLst>
              <a:ext uri="{FF2B5EF4-FFF2-40B4-BE49-F238E27FC236}">
                <a16:creationId xmlns:a16="http://schemas.microsoft.com/office/drawing/2014/main" xmlns="" id="{59DE848F-23EA-DD10-7CA9-E5A35CA4CE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Tree>
    <p:extLst>
      <p:ext uri="{BB962C8B-B14F-4D97-AF65-F5344CB8AC3E}">
        <p14:creationId xmlns:p14="http://schemas.microsoft.com/office/powerpoint/2010/main" val="35446878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096DAF6-311E-0255-B1ED-7410C0285961}"/>
              </a:ext>
            </a:extLst>
          </p:cNvPr>
          <p:cNvSpPr>
            <a:spLocks noGrp="1"/>
          </p:cNvSpPr>
          <p:nvPr>
            <p:ph type="title"/>
          </p:nvPr>
        </p:nvSpPr>
        <p:spPr/>
        <p:txBody>
          <a:bodyPr/>
          <a:lstStyle/>
          <a:p>
            <a:pPr algn="ctr"/>
            <a:r>
              <a:rPr lang="en-IN" b="1" dirty="0"/>
              <a:t>Methodology </a:t>
            </a:r>
          </a:p>
        </p:txBody>
      </p:sp>
      <p:sp>
        <p:nvSpPr>
          <p:cNvPr id="3" name="Content Placeholder 2">
            <a:extLst>
              <a:ext uri="{FF2B5EF4-FFF2-40B4-BE49-F238E27FC236}">
                <a16:creationId xmlns:a16="http://schemas.microsoft.com/office/drawing/2014/main" xmlns="" id="{70665C76-273B-9A86-DBC1-54F437B85A44}"/>
              </a:ext>
            </a:extLst>
          </p:cNvPr>
          <p:cNvSpPr>
            <a:spLocks noGrp="1"/>
          </p:cNvSpPr>
          <p:nvPr>
            <p:ph idx="1"/>
          </p:nvPr>
        </p:nvSpPr>
        <p:spPr/>
        <p:txBody>
          <a:bodyPr>
            <a:normAutofit fontScale="92500" lnSpcReduction="10000"/>
          </a:bodyPr>
          <a:lstStyle/>
          <a:p>
            <a:r>
              <a:rPr lang="en-IN" b="1" dirty="0"/>
              <a:t>Study design-</a:t>
            </a:r>
            <a:r>
              <a:rPr lang="en-IN" dirty="0"/>
              <a:t> Cross-sectional survey </a:t>
            </a:r>
            <a:r>
              <a:rPr lang="en-IN" dirty="0" smtClean="0"/>
              <a:t>was done.</a:t>
            </a:r>
            <a:endParaRPr lang="en-IN" dirty="0"/>
          </a:p>
          <a:p>
            <a:r>
              <a:rPr lang="en-IN" b="1" dirty="0"/>
              <a:t>Study Period-</a:t>
            </a:r>
            <a:r>
              <a:rPr lang="en-IN" dirty="0"/>
              <a:t>The study </a:t>
            </a:r>
            <a:r>
              <a:rPr lang="en-IN" dirty="0" smtClean="0"/>
              <a:t>was  </a:t>
            </a:r>
            <a:r>
              <a:rPr lang="en-IN" dirty="0"/>
              <a:t>conducted from 15 March to 16 June 2022.</a:t>
            </a:r>
          </a:p>
          <a:p>
            <a:r>
              <a:rPr lang="en-IN" b="1" dirty="0"/>
              <a:t>Study area-</a:t>
            </a:r>
            <a:r>
              <a:rPr lang="en-IN" dirty="0"/>
              <a:t> Labour room and maternity ward of RH amour , RH </a:t>
            </a:r>
            <a:r>
              <a:rPr lang="en-IN" dirty="0" err="1"/>
              <a:t>Rupauli</a:t>
            </a:r>
            <a:r>
              <a:rPr lang="en-IN" dirty="0"/>
              <a:t> and </a:t>
            </a:r>
            <a:r>
              <a:rPr lang="en-IN" dirty="0" smtClean="0"/>
              <a:t>SDH </a:t>
            </a:r>
            <a:r>
              <a:rPr lang="en-IN" dirty="0" err="1" smtClean="0"/>
              <a:t>Dhamdaha</a:t>
            </a:r>
            <a:r>
              <a:rPr lang="en-IN" dirty="0" smtClean="0"/>
              <a:t> </a:t>
            </a:r>
            <a:r>
              <a:rPr lang="en-IN" dirty="0"/>
              <a:t>of </a:t>
            </a:r>
            <a:r>
              <a:rPr lang="en-IN" dirty="0" err="1"/>
              <a:t>Purnea</a:t>
            </a:r>
            <a:r>
              <a:rPr lang="en-IN" dirty="0"/>
              <a:t> Bihar. </a:t>
            </a:r>
          </a:p>
          <a:p>
            <a:r>
              <a:rPr lang="en-IN" b="1" dirty="0"/>
              <a:t>Sample Population</a:t>
            </a:r>
            <a:r>
              <a:rPr lang="en-IN" dirty="0"/>
              <a:t> - Non-probability sampling techniques </a:t>
            </a:r>
            <a:r>
              <a:rPr lang="en-IN" dirty="0" smtClean="0"/>
              <a:t>was </a:t>
            </a:r>
            <a:r>
              <a:rPr lang="en-IN" dirty="0"/>
              <a:t>carried out for the study based on feasibility and accessibility to collect maximum information from the participants.</a:t>
            </a:r>
          </a:p>
          <a:p>
            <a:r>
              <a:rPr lang="en-IN" b="1" dirty="0"/>
              <a:t>Sample size- </a:t>
            </a:r>
            <a:r>
              <a:rPr lang="en-IN" dirty="0"/>
              <a:t>Since data regarding adherence of nurses to IPC procedures was lacking, we considered the prevalence of poor knowledge among nurses which was found to be 72.7%. Considering 95% confidence level and 10% absolute precision, sample size </a:t>
            </a:r>
            <a:r>
              <a:rPr lang="en-IN" dirty="0" smtClean="0"/>
              <a:t>calculated was </a:t>
            </a:r>
            <a:r>
              <a:rPr lang="en-IN" dirty="0"/>
              <a:t>77 </a:t>
            </a:r>
            <a:r>
              <a:rPr lang="en-IN" dirty="0" smtClean="0"/>
              <a:t>nurses.</a:t>
            </a:r>
          </a:p>
        </p:txBody>
      </p:sp>
      <p:sp>
        <p:nvSpPr>
          <p:cNvPr id="4" name="Slide Number Placeholder 3">
            <a:extLst>
              <a:ext uri="{FF2B5EF4-FFF2-40B4-BE49-F238E27FC236}">
                <a16:creationId xmlns:a16="http://schemas.microsoft.com/office/drawing/2014/main" xmlns="" id="{6E049770-9203-2BD7-A999-EDFBD11B0D06}"/>
              </a:ext>
            </a:extLst>
          </p:cNvPr>
          <p:cNvSpPr>
            <a:spLocks noGrp="1"/>
          </p:cNvSpPr>
          <p:nvPr>
            <p:ph type="sldNum" sz="quarter" idx="12"/>
          </p:nvPr>
        </p:nvSpPr>
        <p:spPr/>
        <p:txBody>
          <a:bodyPr/>
          <a:lstStyle/>
          <a:p>
            <a:fld id="{26AD20E6-394B-4DF0-96A5-9647FF39C943}" type="slidenum">
              <a:rPr lang="en-IN" smtClean="0"/>
              <a:t>6</a:t>
            </a:fld>
            <a:endParaRPr lang="en-IN"/>
          </a:p>
        </p:txBody>
      </p:sp>
      <p:sp>
        <p:nvSpPr>
          <p:cNvPr id="5" name="Footer Placeholder 4">
            <a:extLst>
              <a:ext uri="{FF2B5EF4-FFF2-40B4-BE49-F238E27FC236}">
                <a16:creationId xmlns:a16="http://schemas.microsoft.com/office/drawing/2014/main" xmlns="" id="{13826005-CE28-7D60-D38A-A20359BF8D20}"/>
              </a:ext>
            </a:extLst>
          </p:cNvPr>
          <p:cNvSpPr>
            <a:spLocks noGrp="1"/>
          </p:cNvSpPr>
          <p:nvPr>
            <p:ph type="ftr" sz="quarter" idx="11"/>
          </p:nvPr>
        </p:nvSpPr>
        <p:spPr>
          <a:xfrm>
            <a:off x="1215025" y="6356350"/>
            <a:ext cx="9782827" cy="365125"/>
          </a:xfrm>
        </p:spPr>
        <p:txBody>
          <a:bodyPr/>
          <a:lstStyle/>
          <a:p>
            <a:r>
              <a:rPr lang="en-US" sz="1800" baseline="30000" dirty="0" err="1">
                <a:solidFill>
                  <a:schemeClr val="tx1"/>
                </a:solidFill>
              </a:rPr>
              <a:t>Ochie</a:t>
            </a:r>
            <a:r>
              <a:rPr lang="en-US" sz="1800" baseline="30000" dirty="0">
                <a:solidFill>
                  <a:schemeClr val="tx1"/>
                </a:solidFill>
              </a:rPr>
              <a:t> CN et al. Infection prevention and control: knowledge, determinants and compliance among primary healthcare workers in </a:t>
            </a:r>
            <a:r>
              <a:rPr lang="en-US" sz="1800" baseline="30000" dirty="0" err="1">
                <a:solidFill>
                  <a:schemeClr val="tx1"/>
                </a:solidFill>
              </a:rPr>
              <a:t>enugu</a:t>
            </a:r>
            <a:r>
              <a:rPr lang="en-US" sz="1800" baseline="30000" dirty="0">
                <a:solidFill>
                  <a:schemeClr val="tx1"/>
                </a:solidFill>
              </a:rPr>
              <a:t> metropolis, south-east Nigeria. Infection prevention in practice 2022;4:100214.</a:t>
            </a:r>
            <a:endParaRPr lang="en-IN" sz="1800" dirty="0">
              <a:solidFill>
                <a:schemeClr val="tx1"/>
              </a:solidFill>
            </a:endParaRPr>
          </a:p>
        </p:txBody>
      </p:sp>
      <p:pic>
        <p:nvPicPr>
          <p:cNvPr id="6" name="Picture 5">
            <a:extLst>
              <a:ext uri="{FF2B5EF4-FFF2-40B4-BE49-F238E27FC236}">
                <a16:creationId xmlns:a16="http://schemas.microsoft.com/office/drawing/2014/main" xmlns="" id="{096665F7-D441-D56F-3223-09638E6207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Tree>
    <p:extLst>
      <p:ext uri="{BB962C8B-B14F-4D97-AF65-F5344CB8AC3E}">
        <p14:creationId xmlns:p14="http://schemas.microsoft.com/office/powerpoint/2010/main" val="41300099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9672BA-4BE1-529E-07EC-8F4A53233F03}"/>
              </a:ext>
            </a:extLst>
          </p:cNvPr>
          <p:cNvSpPr>
            <a:spLocks noGrp="1"/>
          </p:cNvSpPr>
          <p:nvPr>
            <p:ph type="title"/>
          </p:nvPr>
        </p:nvSpPr>
        <p:spPr/>
        <p:txBody>
          <a:bodyPr/>
          <a:lstStyle/>
          <a:p>
            <a:pPr algn="ctr"/>
            <a:r>
              <a:rPr lang="en-IN" b="1" dirty="0"/>
              <a:t>Methodology </a:t>
            </a:r>
            <a:endParaRPr lang="en-IN" dirty="0"/>
          </a:p>
        </p:txBody>
      </p:sp>
      <p:sp>
        <p:nvSpPr>
          <p:cNvPr id="3" name="Content Placeholder 2">
            <a:extLst>
              <a:ext uri="{FF2B5EF4-FFF2-40B4-BE49-F238E27FC236}">
                <a16:creationId xmlns:a16="http://schemas.microsoft.com/office/drawing/2014/main" xmlns="" id="{C69F77E6-6698-55B6-C98F-1338F8539D37}"/>
              </a:ext>
            </a:extLst>
          </p:cNvPr>
          <p:cNvSpPr>
            <a:spLocks noGrp="1"/>
          </p:cNvSpPr>
          <p:nvPr>
            <p:ph idx="1"/>
          </p:nvPr>
        </p:nvSpPr>
        <p:spPr/>
        <p:txBody>
          <a:bodyPr/>
          <a:lstStyle/>
          <a:p>
            <a:r>
              <a:rPr lang="en-IN" b="1" dirty="0"/>
              <a:t>Method of data collection- </a:t>
            </a:r>
            <a:r>
              <a:rPr lang="en-IN" dirty="0"/>
              <a:t>Data </a:t>
            </a:r>
            <a:r>
              <a:rPr lang="en-IN" dirty="0" smtClean="0"/>
              <a:t>was </a:t>
            </a:r>
            <a:r>
              <a:rPr lang="en-IN" dirty="0"/>
              <a:t>collected through facility observation using a checklist and through personal interview and record review of nurses using a pre-designed questionnaire.</a:t>
            </a:r>
          </a:p>
          <a:p>
            <a:r>
              <a:rPr lang="en-IN" b="1" dirty="0"/>
              <a:t>Data Analysis-</a:t>
            </a:r>
            <a:r>
              <a:rPr lang="en-IN" dirty="0"/>
              <a:t> Data </a:t>
            </a:r>
            <a:r>
              <a:rPr lang="en-IN" dirty="0" smtClean="0"/>
              <a:t>would </a:t>
            </a:r>
            <a:r>
              <a:rPr lang="en-IN" dirty="0"/>
              <a:t>entered and analysed using MS Excel. Qualitative data will be calculated in mean, SD, frequency and percentage</a:t>
            </a:r>
            <a:r>
              <a:rPr lang="en-IN" dirty="0" smtClean="0"/>
              <a:t>.</a:t>
            </a:r>
            <a:endParaRPr lang="en-IN" dirty="0"/>
          </a:p>
        </p:txBody>
      </p:sp>
      <p:sp>
        <p:nvSpPr>
          <p:cNvPr id="4" name="Slide Number Placeholder 3">
            <a:extLst>
              <a:ext uri="{FF2B5EF4-FFF2-40B4-BE49-F238E27FC236}">
                <a16:creationId xmlns:a16="http://schemas.microsoft.com/office/drawing/2014/main" xmlns="" id="{EEF90905-61DD-7573-FB83-64447E29ABB1}"/>
              </a:ext>
            </a:extLst>
          </p:cNvPr>
          <p:cNvSpPr>
            <a:spLocks noGrp="1"/>
          </p:cNvSpPr>
          <p:nvPr>
            <p:ph type="sldNum" sz="quarter" idx="12"/>
          </p:nvPr>
        </p:nvSpPr>
        <p:spPr/>
        <p:txBody>
          <a:bodyPr/>
          <a:lstStyle/>
          <a:p>
            <a:fld id="{26AD20E6-394B-4DF0-96A5-9647FF39C943}" type="slidenum">
              <a:rPr lang="en-IN" smtClean="0"/>
              <a:t>7</a:t>
            </a:fld>
            <a:endParaRPr lang="en-IN"/>
          </a:p>
        </p:txBody>
      </p:sp>
      <p:sp>
        <p:nvSpPr>
          <p:cNvPr id="5" name="Footer Placeholder 4">
            <a:extLst>
              <a:ext uri="{FF2B5EF4-FFF2-40B4-BE49-F238E27FC236}">
                <a16:creationId xmlns:a16="http://schemas.microsoft.com/office/drawing/2014/main" xmlns="" id="{6F6DCD10-8A3E-7240-0E8B-DDE634E0B5E4}"/>
              </a:ext>
            </a:extLst>
          </p:cNvPr>
          <p:cNvSpPr>
            <a:spLocks noGrp="1"/>
          </p:cNvSpPr>
          <p:nvPr>
            <p:ph type="ftr" sz="quarter" idx="11"/>
          </p:nvPr>
        </p:nvSpPr>
        <p:spPr/>
        <p:txBody>
          <a:bodyPr/>
          <a:lstStyle/>
          <a:p>
            <a:r>
              <a:rPr lang="en-US"/>
              <a:t>You are not allowed to add slides to this presentation</a:t>
            </a:r>
            <a:endParaRPr lang="en-IN"/>
          </a:p>
        </p:txBody>
      </p:sp>
      <p:pic>
        <p:nvPicPr>
          <p:cNvPr id="6" name="Picture 5">
            <a:extLst>
              <a:ext uri="{FF2B5EF4-FFF2-40B4-BE49-F238E27FC236}">
                <a16:creationId xmlns:a16="http://schemas.microsoft.com/office/drawing/2014/main" xmlns="" id="{7CA07901-579C-BFCC-7D89-A24BBE44C4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Tree>
    <p:extLst>
      <p:ext uri="{BB962C8B-B14F-4D97-AF65-F5344CB8AC3E}">
        <p14:creationId xmlns:p14="http://schemas.microsoft.com/office/powerpoint/2010/main" val="39896210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63E1AFC-9CD1-08C8-0F87-3A71E5733E59}"/>
              </a:ext>
            </a:extLst>
          </p:cNvPr>
          <p:cNvSpPr>
            <a:spLocks noGrp="1"/>
          </p:cNvSpPr>
          <p:nvPr>
            <p:ph type="title"/>
          </p:nvPr>
        </p:nvSpPr>
        <p:spPr>
          <a:xfrm>
            <a:off x="825674" y="23813"/>
            <a:ext cx="10515600" cy="1325563"/>
          </a:xfrm>
        </p:spPr>
        <p:txBody>
          <a:bodyPr/>
          <a:lstStyle/>
          <a:p>
            <a:pPr algn="ctr"/>
            <a:r>
              <a:rPr lang="en-IN" b="1" dirty="0"/>
              <a:t>Results </a:t>
            </a:r>
          </a:p>
        </p:txBody>
      </p:sp>
      <p:sp>
        <p:nvSpPr>
          <p:cNvPr id="4" name="Slide Number Placeholder 3">
            <a:extLst>
              <a:ext uri="{FF2B5EF4-FFF2-40B4-BE49-F238E27FC236}">
                <a16:creationId xmlns:a16="http://schemas.microsoft.com/office/drawing/2014/main" xmlns="" id="{6849D843-D489-0698-8F13-E18D7AC34CCE}"/>
              </a:ext>
            </a:extLst>
          </p:cNvPr>
          <p:cNvSpPr>
            <a:spLocks noGrp="1"/>
          </p:cNvSpPr>
          <p:nvPr>
            <p:ph type="sldNum" sz="quarter" idx="12"/>
          </p:nvPr>
        </p:nvSpPr>
        <p:spPr/>
        <p:txBody>
          <a:bodyPr/>
          <a:lstStyle/>
          <a:p>
            <a:fld id="{26AD20E6-394B-4DF0-96A5-9647FF39C943}" type="slidenum">
              <a:rPr lang="en-IN" smtClean="0"/>
              <a:t>8</a:t>
            </a:fld>
            <a:endParaRPr lang="en-IN"/>
          </a:p>
        </p:txBody>
      </p:sp>
      <p:pic>
        <p:nvPicPr>
          <p:cNvPr id="6" name="Picture 5">
            <a:extLst>
              <a:ext uri="{FF2B5EF4-FFF2-40B4-BE49-F238E27FC236}">
                <a16:creationId xmlns:a16="http://schemas.microsoft.com/office/drawing/2014/main" xmlns="" id="{CC7E35C9-8D50-F7CA-E6F1-C10B29E0AE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graphicFrame>
        <p:nvGraphicFramePr>
          <p:cNvPr id="7" name="Content Placeholder 6"/>
          <p:cNvGraphicFramePr>
            <a:graphicFrameLocks noGrp="1"/>
          </p:cNvGraphicFramePr>
          <p:nvPr>
            <p:ph idx="1"/>
            <p:extLst>
              <p:ext uri="{D42A27DB-BD31-4B8C-83A1-F6EECF244321}">
                <p14:modId xmlns:p14="http://schemas.microsoft.com/office/powerpoint/2010/main" val="1224675969"/>
              </p:ext>
            </p:extLst>
          </p:nvPr>
        </p:nvGraphicFramePr>
        <p:xfrm>
          <a:off x="6287022" y="1292772"/>
          <a:ext cx="5307904" cy="479821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p:nvPr>
            <p:extLst>
              <p:ext uri="{D42A27DB-BD31-4B8C-83A1-F6EECF244321}">
                <p14:modId xmlns:p14="http://schemas.microsoft.com/office/powerpoint/2010/main" val="2235788997"/>
              </p:ext>
            </p:extLst>
          </p:nvPr>
        </p:nvGraphicFramePr>
        <p:xfrm>
          <a:off x="1108912" y="1502046"/>
          <a:ext cx="5241785" cy="479821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733061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63E1AFC-9CD1-08C8-0F87-3A71E5733E59}"/>
              </a:ext>
            </a:extLst>
          </p:cNvPr>
          <p:cNvSpPr>
            <a:spLocks noGrp="1"/>
          </p:cNvSpPr>
          <p:nvPr>
            <p:ph type="title"/>
          </p:nvPr>
        </p:nvSpPr>
        <p:spPr>
          <a:xfrm>
            <a:off x="825674" y="23813"/>
            <a:ext cx="10515600" cy="1325563"/>
          </a:xfrm>
        </p:spPr>
        <p:txBody>
          <a:bodyPr/>
          <a:lstStyle/>
          <a:p>
            <a:pPr algn="ctr"/>
            <a:r>
              <a:rPr lang="en-IN" b="1" dirty="0" smtClean="0"/>
              <a:t>Results</a:t>
            </a:r>
            <a:endParaRPr lang="en-IN" b="1" dirty="0"/>
          </a:p>
        </p:txBody>
      </p:sp>
      <p:sp>
        <p:nvSpPr>
          <p:cNvPr id="4" name="Slide Number Placeholder 3">
            <a:extLst>
              <a:ext uri="{FF2B5EF4-FFF2-40B4-BE49-F238E27FC236}">
                <a16:creationId xmlns:a16="http://schemas.microsoft.com/office/drawing/2014/main" xmlns="" id="{152510F1-C90F-1644-E1E6-E6F7AEB43F1B}"/>
              </a:ext>
            </a:extLst>
          </p:cNvPr>
          <p:cNvSpPr>
            <a:spLocks noGrp="1"/>
          </p:cNvSpPr>
          <p:nvPr>
            <p:ph type="sldNum" sz="quarter" idx="12"/>
          </p:nvPr>
        </p:nvSpPr>
        <p:spPr/>
        <p:txBody>
          <a:bodyPr/>
          <a:lstStyle/>
          <a:p>
            <a:fld id="{26AD20E6-394B-4DF0-96A5-9647FF39C943}" type="slidenum">
              <a:rPr lang="en-IN" smtClean="0"/>
              <a:t>9</a:t>
            </a:fld>
            <a:endParaRPr lang="en-IN"/>
          </a:p>
        </p:txBody>
      </p:sp>
      <p:pic>
        <p:nvPicPr>
          <p:cNvPr id="6" name="Picture 5">
            <a:extLst>
              <a:ext uri="{FF2B5EF4-FFF2-40B4-BE49-F238E27FC236}">
                <a16:creationId xmlns:a16="http://schemas.microsoft.com/office/drawing/2014/main" xmlns="" id="{FDE056D7-024E-A9C1-BBD7-5EE6669F64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graphicFrame>
        <p:nvGraphicFramePr>
          <p:cNvPr id="9" name="Chart 8"/>
          <p:cNvGraphicFramePr>
            <a:graphicFrameLocks/>
          </p:cNvGraphicFramePr>
          <p:nvPr>
            <p:extLst>
              <p:ext uri="{D42A27DB-BD31-4B8C-83A1-F6EECF244321}">
                <p14:modId xmlns:p14="http://schemas.microsoft.com/office/powerpoint/2010/main" val="1944395508"/>
              </p:ext>
            </p:extLst>
          </p:nvPr>
        </p:nvGraphicFramePr>
        <p:xfrm>
          <a:off x="246671" y="1292772"/>
          <a:ext cx="5866030" cy="3019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p:cNvGraphicFramePr>
            <a:graphicFrameLocks/>
          </p:cNvGraphicFramePr>
          <p:nvPr>
            <p:extLst>
              <p:ext uri="{D42A27DB-BD31-4B8C-83A1-F6EECF244321}">
                <p14:modId xmlns:p14="http://schemas.microsoft.com/office/powerpoint/2010/main" val="236153681"/>
              </p:ext>
            </p:extLst>
          </p:nvPr>
        </p:nvGraphicFramePr>
        <p:xfrm>
          <a:off x="398810" y="4114800"/>
          <a:ext cx="5857875"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Chart 10"/>
          <p:cNvGraphicFramePr>
            <a:graphicFrameLocks/>
          </p:cNvGraphicFramePr>
          <p:nvPr>
            <p:extLst>
              <p:ext uri="{D42A27DB-BD31-4B8C-83A1-F6EECF244321}">
                <p14:modId xmlns:p14="http://schemas.microsoft.com/office/powerpoint/2010/main" val="3301561419"/>
              </p:ext>
            </p:extLst>
          </p:nvPr>
        </p:nvGraphicFramePr>
        <p:xfrm>
          <a:off x="6103567" y="1292772"/>
          <a:ext cx="6000750" cy="295668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2" name="Chart 11"/>
          <p:cNvGraphicFramePr>
            <a:graphicFrameLocks/>
          </p:cNvGraphicFramePr>
          <p:nvPr>
            <p:extLst>
              <p:ext uri="{D42A27DB-BD31-4B8C-83A1-F6EECF244321}">
                <p14:modId xmlns:p14="http://schemas.microsoft.com/office/powerpoint/2010/main" val="3625603360"/>
              </p:ext>
            </p:extLst>
          </p:nvPr>
        </p:nvGraphicFramePr>
        <p:xfrm>
          <a:off x="6150279" y="3973882"/>
          <a:ext cx="6041721" cy="2884117"/>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84400112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TotalTime>
  <Words>1326</Words>
  <Application>Microsoft Office PowerPoint</Application>
  <PresentationFormat>Custom</PresentationFormat>
  <Paragraphs>138</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QUALITY IMPROVEMENT OF INFECTION PREVENTION AND CONTROL AT SECONDARY LEVEL HOSPITAL, PURNEA DISTRICT FROM 15 MARCH 2022 TO 16 JUNE 2022 ACCORDING TO LAQSHYA GUILDELINE.  UNICEF</vt:lpstr>
      <vt:lpstr>Screenshot of Approval</vt:lpstr>
      <vt:lpstr>Introduction </vt:lpstr>
      <vt:lpstr>Introduction </vt:lpstr>
      <vt:lpstr>Objectives of Your Study</vt:lpstr>
      <vt:lpstr>Methodology </vt:lpstr>
      <vt:lpstr>Methodology </vt:lpstr>
      <vt:lpstr>Results </vt:lpstr>
      <vt:lpstr>Results</vt:lpstr>
      <vt:lpstr>Results </vt:lpstr>
      <vt:lpstr>Discussion </vt:lpstr>
      <vt:lpstr>Discussion </vt:lpstr>
      <vt:lpstr>Limitations of the Study</vt:lpstr>
      <vt:lpstr>Conclusion</vt:lpstr>
      <vt:lpstr>References </vt:lpstr>
      <vt:lpstr>Thank You</vt:lpstr>
      <vt:lpstr>Suggestions to the Organization where the Study was Conducted </vt:lpstr>
      <vt:lpstr>Dissertation Experiences</vt:lpstr>
      <vt:lpstr>Pictorial Journey </vt:lpstr>
      <vt:lpstr>Pictorial Journey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Name Organization</dc:title>
  <dc:creator>Dr. Sidharth Sekhar Mishra</dc:creator>
  <cp:lastModifiedBy>hpuser</cp:lastModifiedBy>
  <cp:revision>26</cp:revision>
  <dcterms:created xsi:type="dcterms:W3CDTF">2022-05-20T15:11:38Z</dcterms:created>
  <dcterms:modified xsi:type="dcterms:W3CDTF">2022-06-20T04:41:11Z</dcterms:modified>
</cp:coreProperties>
</file>