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iagrams/layout2.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74" r:id="rId3"/>
    <p:sldId id="257" r:id="rId4"/>
    <p:sldId id="258" r:id="rId5"/>
    <p:sldId id="260" r:id="rId6"/>
    <p:sldId id="259" r:id="rId7"/>
    <p:sldId id="262" r:id="rId8"/>
    <p:sldId id="263" r:id="rId9"/>
    <p:sldId id="277" r:id="rId10"/>
    <p:sldId id="264" r:id="rId11"/>
    <p:sldId id="265" r:id="rId12"/>
    <p:sldId id="266" r:id="rId13"/>
    <p:sldId id="278" r:id="rId14"/>
    <p:sldId id="279" r:id="rId15"/>
    <p:sldId id="283" r:id="rId16"/>
    <p:sldId id="267" r:id="rId17"/>
    <p:sldId id="273" r:id="rId18"/>
    <p:sldId id="282" r:id="rId19"/>
    <p:sldId id="281"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US"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2" d="100"/>
          <a:sy n="82" d="100"/>
        </p:scale>
        <p:origin x="-691" y="-9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US\Desktop\Male%20engagemet%20in%20FP\5.%20BIFS%20husband%20tool%20analysis%20sheet%20as%20per%20indicator%20matrix%20and%20all%20question%20univariat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SUS\Desktop\Male%20engagemet%20in%20FP\5.%20BIFS%20husband%20tool%20analysis%20sheet%20as%20per%20indicator%20matrix%20and%20all%20question%20univariat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SUS\AppData\Roaming\Microsoft\Excel\Decript_male_Eng%5b2711%5d%20(version%201).xlsb"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SUS\Desktop\Decript_male_Eng(2711)%20(Autosav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Husbands Occupation</a:t>
            </a:r>
          </a:p>
          <a:p>
            <a:pPr>
              <a:defRPr/>
            </a:pPr>
            <a:endParaRPr lang="en-US"/>
          </a:p>
        </c:rich>
      </c:tx>
      <c:layout/>
    </c:title>
    <c:plotArea>
      <c:layout>
        <c:manualLayout>
          <c:layoutTarget val="inner"/>
          <c:xMode val="edge"/>
          <c:yMode val="edge"/>
          <c:x val="5.348202413128484E-2"/>
          <c:y val="0.44857748058094254"/>
          <c:w val="0.92274894318951284"/>
          <c:h val="0.3761245934119905"/>
        </c:manualLayout>
      </c:layout>
      <c:barChart>
        <c:barDir val="col"/>
        <c:grouping val="clustered"/>
        <c:ser>
          <c:idx val="0"/>
          <c:order val="0"/>
          <c:tx>
            <c:strRef>
              <c:f>Sheet1!$D$1</c:f>
              <c:strCache>
                <c:ptCount val="1"/>
                <c:pt idx="0">
                  <c:v>Percentage(%)</c:v>
                </c:pt>
              </c:strCache>
            </c:strRef>
          </c:tx>
          <c:spPr>
            <a:solidFill>
              <a:schemeClr val="accent1">
                <a:lumMod val="75000"/>
              </a:schemeClr>
            </a:solidFill>
            <a:effectLst>
              <a:outerShdw blurRad="50800" dist="50800" dir="5400000" algn="ctr" rotWithShape="0">
                <a:schemeClr val="accent1">
                  <a:lumMod val="75000"/>
                </a:schemeClr>
              </a:outerShdw>
            </a:effectLst>
          </c:spPr>
          <c:dLbls>
            <c:spPr>
              <a:effectLst>
                <a:outerShdw blurRad="50800" dist="50800" dir="5400000" algn="ctr" rotWithShape="0">
                  <a:schemeClr val="accent1">
                    <a:lumMod val="75000"/>
                  </a:schemeClr>
                </a:outerShdw>
              </a:effectLst>
            </c:spPr>
            <c:showVal val="1"/>
          </c:dLbls>
          <c:cat>
            <c:strRef>
              <c:f>Sheet1!$B$2:$B$7</c:f>
              <c:strCache>
                <c:ptCount val="6"/>
                <c:pt idx="0">
                  <c:v>Unemployed</c:v>
                </c:pt>
                <c:pt idx="1">
                  <c:v>Agricultural Labourer</c:v>
                </c:pt>
                <c:pt idx="2">
                  <c:v>Non-Agricultural Labourer</c:v>
                </c:pt>
                <c:pt idx="3">
                  <c:v>Business</c:v>
                </c:pt>
                <c:pt idx="4">
                  <c:v>Salaried</c:v>
                </c:pt>
                <c:pt idx="5">
                  <c:v>Other</c:v>
                </c:pt>
              </c:strCache>
            </c:strRef>
          </c:cat>
          <c:val>
            <c:numRef>
              <c:f>Sheet1!$D$2:$D$7</c:f>
              <c:numCache>
                <c:formatCode>0.0%</c:formatCode>
                <c:ptCount val="6"/>
                <c:pt idx="0">
                  <c:v>4.8029000000000002E-2</c:v>
                </c:pt>
                <c:pt idx="1">
                  <c:v>0.26494400000000001</c:v>
                </c:pt>
                <c:pt idx="2">
                  <c:v>0.307753</c:v>
                </c:pt>
                <c:pt idx="3">
                  <c:v>0.24876000000000129</c:v>
                </c:pt>
                <c:pt idx="4">
                  <c:v>0.12764300000000001</c:v>
                </c:pt>
                <c:pt idx="5">
                  <c:v>2.8710000000000012E-3</c:v>
                </c:pt>
              </c:numCache>
            </c:numRef>
          </c:val>
        </c:ser>
        <c:dLbls>
          <c:showVal val="1"/>
        </c:dLbls>
        <c:gapWidth val="253"/>
        <c:overlap val="-25"/>
        <c:axId val="113742592"/>
        <c:axId val="113744128"/>
      </c:barChart>
      <c:catAx>
        <c:axId val="113742592"/>
        <c:scaling>
          <c:orientation val="minMax"/>
        </c:scaling>
        <c:axPos val="b"/>
        <c:majorTickMark val="none"/>
        <c:tickLblPos val="nextTo"/>
        <c:txPr>
          <a:bodyPr/>
          <a:lstStyle/>
          <a:p>
            <a:pPr>
              <a:defRPr sz="1100"/>
            </a:pPr>
            <a:endParaRPr lang="en-US"/>
          </a:p>
        </c:txPr>
        <c:crossAx val="113744128"/>
        <c:crosses val="autoZero"/>
        <c:auto val="1"/>
        <c:lblAlgn val="ctr"/>
        <c:lblOffset val="100"/>
      </c:catAx>
      <c:valAx>
        <c:axId val="113744128"/>
        <c:scaling>
          <c:orientation val="minMax"/>
        </c:scaling>
        <c:delete val="1"/>
        <c:axPos val="l"/>
        <c:numFmt formatCode="0.0%" sourceLinked="1"/>
        <c:tickLblPos val="nextTo"/>
        <c:crossAx val="113742592"/>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2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rtl="0">
              <a:defRPr/>
            </a:pPr>
            <a:r>
              <a:rPr lang="en-US"/>
              <a:t>Awareness about age at marriage and healthy timing and spacing of pregnancy</a:t>
            </a:r>
          </a:p>
          <a:p>
            <a:pPr algn="ctr" rtl="0">
              <a:defRPr/>
            </a:pPr>
            <a:endParaRPr lang="en-US"/>
          </a:p>
        </c:rich>
      </c:tx>
      <c:layout/>
    </c:title>
    <c:plotArea>
      <c:layout/>
      <c:barChart>
        <c:barDir val="col"/>
        <c:grouping val="clustered"/>
        <c:ser>
          <c:idx val="0"/>
          <c:order val="0"/>
          <c:tx>
            <c:strRef>
              <c:f>table4!$B$103</c:f>
              <c:strCache>
                <c:ptCount val="1"/>
                <c:pt idx="0">
                  <c:v>Aware</c:v>
                </c:pt>
              </c:strCache>
            </c:strRef>
          </c:tx>
          <c:dLbls>
            <c:showVal val="1"/>
          </c:dLbls>
          <c:cat>
            <c:strRef>
              <c:f>table4!$A$104:$A$107</c:f>
              <c:strCache>
                <c:ptCount val="4"/>
                <c:pt idx="0">
                  <c:v>ideal age of a female at marriage (&gt;=18 years)</c:v>
                </c:pt>
                <c:pt idx="1">
                  <c:v> Ideal age of a male at marriage (&gt;=21 years)</c:v>
                </c:pt>
                <c:pt idx="2">
                  <c:v>correct delaying time of first birth</c:v>
                </c:pt>
                <c:pt idx="3">
                  <c:v>the correct spacing time between two children </c:v>
                </c:pt>
              </c:strCache>
            </c:strRef>
          </c:cat>
          <c:val>
            <c:numRef>
              <c:f>table4!$B$104:$B$107</c:f>
              <c:numCache>
                <c:formatCode>General</c:formatCode>
                <c:ptCount val="4"/>
                <c:pt idx="0">
                  <c:v>96.84</c:v>
                </c:pt>
                <c:pt idx="1">
                  <c:v>82.02</c:v>
                </c:pt>
                <c:pt idx="2">
                  <c:v>50.14</c:v>
                </c:pt>
                <c:pt idx="3">
                  <c:v>61.99</c:v>
                </c:pt>
              </c:numCache>
            </c:numRef>
          </c:val>
        </c:ser>
        <c:ser>
          <c:idx val="1"/>
          <c:order val="1"/>
          <c:tx>
            <c:strRef>
              <c:f>table4!$C$103</c:f>
              <c:strCache>
                <c:ptCount val="1"/>
                <c:pt idx="0">
                  <c:v>Not aware</c:v>
                </c:pt>
              </c:strCache>
            </c:strRef>
          </c:tx>
          <c:dLbls>
            <c:showVal val="1"/>
          </c:dLbls>
          <c:cat>
            <c:strRef>
              <c:f>table4!$A$104:$A$107</c:f>
              <c:strCache>
                <c:ptCount val="4"/>
                <c:pt idx="0">
                  <c:v>ideal age of a female at marriage (&gt;=18 years)</c:v>
                </c:pt>
                <c:pt idx="1">
                  <c:v> Ideal age of a male at marriage (&gt;=21 years)</c:v>
                </c:pt>
                <c:pt idx="2">
                  <c:v>correct delaying time of first birth</c:v>
                </c:pt>
                <c:pt idx="3">
                  <c:v>the correct spacing time between two children </c:v>
                </c:pt>
              </c:strCache>
            </c:strRef>
          </c:cat>
          <c:val>
            <c:numRef>
              <c:f>table4!$C$104:$C$107</c:f>
              <c:numCache>
                <c:formatCode>General</c:formatCode>
                <c:ptCount val="4"/>
                <c:pt idx="0">
                  <c:v>3.16</c:v>
                </c:pt>
                <c:pt idx="1">
                  <c:v>17.979999999999986</c:v>
                </c:pt>
                <c:pt idx="2">
                  <c:v>49.86</c:v>
                </c:pt>
                <c:pt idx="3">
                  <c:v>38.01</c:v>
                </c:pt>
              </c:numCache>
            </c:numRef>
          </c:val>
        </c:ser>
        <c:dLbls>
          <c:showVal val="1"/>
        </c:dLbls>
        <c:gapWidth val="391"/>
        <c:overlap val="-87"/>
        <c:axId val="115792512"/>
        <c:axId val="115794304"/>
      </c:barChart>
      <c:catAx>
        <c:axId val="115792512"/>
        <c:scaling>
          <c:orientation val="minMax"/>
        </c:scaling>
        <c:axPos val="b"/>
        <c:majorTickMark val="none"/>
        <c:tickLblPos val="nextTo"/>
        <c:crossAx val="115794304"/>
        <c:crosses val="autoZero"/>
        <c:auto val="1"/>
        <c:lblAlgn val="ctr"/>
        <c:lblOffset val="100"/>
      </c:catAx>
      <c:valAx>
        <c:axId val="115794304"/>
        <c:scaling>
          <c:orientation val="minMax"/>
        </c:scaling>
        <c:delete val="1"/>
        <c:axPos val="l"/>
        <c:numFmt formatCode="General" sourceLinked="1"/>
        <c:tickLblPos val="nextTo"/>
        <c:crossAx val="115792512"/>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Decision regarding number of children to have</a:t>
            </a:r>
          </a:p>
        </c:rich>
      </c:tx>
      <c:layout/>
    </c:title>
    <c:plotArea>
      <c:layout>
        <c:manualLayout>
          <c:layoutTarget val="inner"/>
          <c:xMode val="edge"/>
          <c:yMode val="edge"/>
          <c:x val="3.2425401990619392E-2"/>
          <c:y val="0.3062349258707534"/>
          <c:w val="0.9286640726329447"/>
          <c:h val="0.53439916294247003"/>
        </c:manualLayout>
      </c:layout>
      <c:barChart>
        <c:barDir val="col"/>
        <c:grouping val="clustered"/>
        <c:ser>
          <c:idx val="0"/>
          <c:order val="0"/>
          <c:tx>
            <c:strRef>
              <c:f>Sheet1!$C$1</c:f>
              <c:strCache>
                <c:ptCount val="1"/>
                <c:pt idx="0">
                  <c:v>percentage(%)</c:v>
                </c:pt>
              </c:strCache>
            </c:strRef>
          </c:tx>
          <c:dLbls>
            <c:showVal val="1"/>
          </c:dLbls>
          <c:cat>
            <c:strRef>
              <c:f>Sheet1!$B$2:$B$4</c:f>
              <c:strCache>
                <c:ptCount val="3"/>
                <c:pt idx="0">
                  <c:v>Parents/someone else</c:v>
                </c:pt>
                <c:pt idx="1">
                  <c:v>Wife or husband </c:v>
                </c:pt>
                <c:pt idx="2">
                  <c:v>Wife and husband jointly</c:v>
                </c:pt>
              </c:strCache>
            </c:strRef>
          </c:cat>
          <c:val>
            <c:numRef>
              <c:f>Sheet1!$C$2:$C$4</c:f>
              <c:numCache>
                <c:formatCode>0.00</c:formatCode>
                <c:ptCount val="3"/>
                <c:pt idx="0">
                  <c:v>5.3249999999999664</c:v>
                </c:pt>
                <c:pt idx="1">
                  <c:v>28.687000000000001</c:v>
                </c:pt>
                <c:pt idx="2">
                  <c:v>65.988</c:v>
                </c:pt>
              </c:numCache>
            </c:numRef>
          </c:val>
        </c:ser>
        <c:dLbls>
          <c:showVal val="1"/>
        </c:dLbls>
        <c:gapWidth val="297"/>
        <c:overlap val="-66"/>
        <c:axId val="115844224"/>
        <c:axId val="115845760"/>
      </c:barChart>
      <c:catAx>
        <c:axId val="115844224"/>
        <c:scaling>
          <c:orientation val="minMax"/>
        </c:scaling>
        <c:axPos val="b"/>
        <c:majorTickMark val="none"/>
        <c:tickLblPos val="nextTo"/>
        <c:crossAx val="115845760"/>
        <c:crosses val="autoZero"/>
        <c:auto val="1"/>
        <c:lblAlgn val="ctr"/>
        <c:lblOffset val="100"/>
      </c:catAx>
      <c:valAx>
        <c:axId val="115845760"/>
        <c:scaling>
          <c:orientation val="minMax"/>
        </c:scaling>
        <c:delete val="1"/>
        <c:axPos val="l"/>
        <c:numFmt formatCode="0.00" sourceLinked="1"/>
        <c:tickLblPos val="nextTo"/>
        <c:crossAx val="115844224"/>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Decision regarding supporting his wife's decision</a:t>
            </a:r>
          </a:p>
          <a:p>
            <a:pPr>
              <a:defRPr/>
            </a:pPr>
            <a:endParaRPr lang="en-US"/>
          </a:p>
        </c:rich>
      </c:tx>
      <c:layout/>
    </c:title>
    <c:plotArea>
      <c:layout>
        <c:manualLayout>
          <c:layoutTarget val="inner"/>
          <c:xMode val="edge"/>
          <c:yMode val="edge"/>
          <c:x val="4.2673896638098723E-2"/>
          <c:y val="0.38450908901874598"/>
          <c:w val="0.93048973143759872"/>
          <c:h val="0.37544562774977097"/>
        </c:manualLayout>
      </c:layout>
      <c:barChart>
        <c:barDir val="col"/>
        <c:grouping val="clustered"/>
        <c:ser>
          <c:idx val="0"/>
          <c:order val="0"/>
          <c:tx>
            <c:strRef>
              <c:f>Sheet1!$B$13</c:f>
              <c:strCache>
                <c:ptCount val="1"/>
                <c:pt idx="0">
                  <c:v>Yes</c:v>
                </c:pt>
              </c:strCache>
            </c:strRef>
          </c:tx>
          <c:dLbls>
            <c:showVal val="1"/>
          </c:dLbls>
          <c:cat>
            <c:strRef>
              <c:f>Sheet1!$A$14:$A$15</c:f>
              <c:strCache>
                <c:ptCount val="2"/>
                <c:pt idx="0">
                  <c:v>Supporting wifes' decision regarding FP use</c:v>
                </c:pt>
                <c:pt idx="1">
                  <c:v>Supporting wifes' decision regarding modern method use</c:v>
                </c:pt>
              </c:strCache>
            </c:strRef>
          </c:cat>
          <c:val>
            <c:numRef>
              <c:f>Sheet1!$B$14:$B$15</c:f>
              <c:numCache>
                <c:formatCode>0.00</c:formatCode>
                <c:ptCount val="2"/>
                <c:pt idx="0">
                  <c:v>93.474300000000014</c:v>
                </c:pt>
                <c:pt idx="1">
                  <c:v>82.294100000000327</c:v>
                </c:pt>
              </c:numCache>
            </c:numRef>
          </c:val>
        </c:ser>
        <c:ser>
          <c:idx val="1"/>
          <c:order val="1"/>
          <c:tx>
            <c:strRef>
              <c:f>Sheet1!$C$13</c:f>
              <c:strCache>
                <c:ptCount val="1"/>
                <c:pt idx="0">
                  <c:v>No</c:v>
                </c:pt>
              </c:strCache>
            </c:strRef>
          </c:tx>
          <c:dLbls>
            <c:showVal val="1"/>
          </c:dLbls>
          <c:cat>
            <c:strRef>
              <c:f>Sheet1!$A$14:$A$15</c:f>
              <c:strCache>
                <c:ptCount val="2"/>
                <c:pt idx="0">
                  <c:v>Supporting wifes' decision regarding FP use</c:v>
                </c:pt>
                <c:pt idx="1">
                  <c:v>Supporting wifes' decision regarding modern method use</c:v>
                </c:pt>
              </c:strCache>
            </c:strRef>
          </c:cat>
          <c:val>
            <c:numRef>
              <c:f>Sheet1!$C$14:$C$15</c:f>
              <c:numCache>
                <c:formatCode>0.00</c:formatCode>
                <c:ptCount val="2"/>
                <c:pt idx="0">
                  <c:v>6.5256999999999996</c:v>
                </c:pt>
                <c:pt idx="1">
                  <c:v>17.7059</c:v>
                </c:pt>
              </c:numCache>
            </c:numRef>
          </c:val>
        </c:ser>
        <c:dLbls>
          <c:showVal val="1"/>
        </c:dLbls>
        <c:gapWidth val="414"/>
        <c:overlap val="-89"/>
        <c:axId val="115888128"/>
        <c:axId val="115889664"/>
      </c:barChart>
      <c:catAx>
        <c:axId val="115888128"/>
        <c:scaling>
          <c:orientation val="minMax"/>
        </c:scaling>
        <c:axPos val="b"/>
        <c:majorTickMark val="none"/>
        <c:tickLblPos val="nextTo"/>
        <c:crossAx val="115889664"/>
        <c:crosses val="autoZero"/>
        <c:auto val="1"/>
        <c:lblAlgn val="ctr"/>
        <c:lblOffset val="100"/>
      </c:catAx>
      <c:valAx>
        <c:axId val="115889664"/>
        <c:scaling>
          <c:orientation val="minMax"/>
        </c:scaling>
        <c:delete val="1"/>
        <c:axPos val="l"/>
        <c:numFmt formatCode="0.00" sourceLinked="1"/>
        <c:tickLblPos val="nextTo"/>
        <c:crossAx val="115888128"/>
        <c:crosses val="autoZero"/>
        <c:crossBetween val="between"/>
      </c:valAx>
    </c:plotArea>
    <c:legend>
      <c:legendPos val="tr"/>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Attitude towards joint decision making</a:t>
            </a:r>
          </a:p>
        </c:rich>
      </c:tx>
      <c:layout/>
    </c:title>
    <c:plotArea>
      <c:layout/>
      <c:barChart>
        <c:barDir val="col"/>
        <c:grouping val="clustered"/>
        <c:ser>
          <c:idx val="0"/>
          <c:order val="0"/>
          <c:tx>
            <c:strRef>
              <c:f>Sheet1!$B$32</c:f>
              <c:strCache>
                <c:ptCount val="1"/>
                <c:pt idx="0">
                  <c:v>Agree</c:v>
                </c:pt>
              </c:strCache>
            </c:strRef>
          </c:tx>
          <c:dLbls>
            <c:showVal val="1"/>
          </c:dLbls>
          <c:cat>
            <c:strRef>
              <c:f>Sheet1!$A$33:$A$39</c:f>
              <c:strCache>
                <c:ptCount val="7"/>
                <c:pt idx="0">
                  <c:v>when to have children</c:v>
                </c:pt>
                <c:pt idx="1">
                  <c:v>number of  children</c:v>
                </c:pt>
                <c:pt idx="2">
                  <c:v>when to use FP</c:v>
                </c:pt>
                <c:pt idx="3">
                  <c:v>choice of methods</c:v>
                </c:pt>
                <c:pt idx="4">
                  <c:v>source of obtaining FP method</c:v>
                </c:pt>
                <c:pt idx="5">
                  <c:v>delay of pregnancy</c:v>
                </c:pt>
                <c:pt idx="6">
                  <c:v>limiting pregnancy</c:v>
                </c:pt>
              </c:strCache>
            </c:strRef>
          </c:cat>
          <c:val>
            <c:numRef>
              <c:f>Sheet1!$B$33:$B$39</c:f>
              <c:numCache>
                <c:formatCode>0.00</c:formatCode>
                <c:ptCount val="7"/>
                <c:pt idx="0">
                  <c:v>72.905199999999994</c:v>
                </c:pt>
                <c:pt idx="1">
                  <c:v>73.923300000000012</c:v>
                </c:pt>
                <c:pt idx="2">
                  <c:v>75.071799999999982</c:v>
                </c:pt>
                <c:pt idx="3">
                  <c:v>71.80889999999998</c:v>
                </c:pt>
                <c:pt idx="4">
                  <c:v>64.239099999999993</c:v>
                </c:pt>
                <c:pt idx="5">
                  <c:v>76.376899999999978</c:v>
                </c:pt>
                <c:pt idx="6">
                  <c:v>77.186099999999982</c:v>
                </c:pt>
              </c:numCache>
            </c:numRef>
          </c:val>
        </c:ser>
        <c:ser>
          <c:idx val="1"/>
          <c:order val="1"/>
          <c:tx>
            <c:strRef>
              <c:f>Sheet1!$C$32</c:f>
              <c:strCache>
                <c:ptCount val="1"/>
                <c:pt idx="0">
                  <c:v>Disagree</c:v>
                </c:pt>
              </c:strCache>
            </c:strRef>
          </c:tx>
          <c:dLbls>
            <c:showVal val="1"/>
          </c:dLbls>
          <c:cat>
            <c:strRef>
              <c:f>Sheet1!$A$33:$A$39</c:f>
              <c:strCache>
                <c:ptCount val="7"/>
                <c:pt idx="0">
                  <c:v>when to have children</c:v>
                </c:pt>
                <c:pt idx="1">
                  <c:v>number of  children</c:v>
                </c:pt>
                <c:pt idx="2">
                  <c:v>when to use FP</c:v>
                </c:pt>
                <c:pt idx="3">
                  <c:v>choice of methods</c:v>
                </c:pt>
                <c:pt idx="4">
                  <c:v>source of obtaining FP method</c:v>
                </c:pt>
                <c:pt idx="5">
                  <c:v>delay of pregnancy</c:v>
                </c:pt>
                <c:pt idx="6">
                  <c:v>limiting pregnancy</c:v>
                </c:pt>
              </c:strCache>
            </c:strRef>
          </c:cat>
          <c:val>
            <c:numRef>
              <c:f>Sheet1!$C$33:$C$39</c:f>
              <c:numCache>
                <c:formatCode>0.00</c:formatCode>
                <c:ptCount val="7"/>
                <c:pt idx="0">
                  <c:v>27.094799999999989</c:v>
                </c:pt>
                <c:pt idx="1">
                  <c:v>26.076699999999889</c:v>
                </c:pt>
                <c:pt idx="2">
                  <c:v>24.928199999999812</c:v>
                </c:pt>
                <c:pt idx="3">
                  <c:v>28.191099999999999</c:v>
                </c:pt>
                <c:pt idx="4">
                  <c:v>35.760900000000063</c:v>
                </c:pt>
                <c:pt idx="5">
                  <c:v>23.623100000000001</c:v>
                </c:pt>
                <c:pt idx="6">
                  <c:v>22.813900000000135</c:v>
                </c:pt>
              </c:numCache>
            </c:numRef>
          </c:val>
        </c:ser>
        <c:dLbls>
          <c:showVal val="1"/>
        </c:dLbls>
        <c:gapWidth val="342"/>
        <c:overlap val="-93"/>
        <c:axId val="115911296"/>
        <c:axId val="115937664"/>
      </c:barChart>
      <c:catAx>
        <c:axId val="115911296"/>
        <c:scaling>
          <c:orientation val="minMax"/>
        </c:scaling>
        <c:axPos val="b"/>
        <c:majorTickMark val="none"/>
        <c:tickLblPos val="nextTo"/>
        <c:crossAx val="115937664"/>
        <c:crosses val="autoZero"/>
        <c:auto val="1"/>
        <c:lblAlgn val="ctr"/>
        <c:lblOffset val="100"/>
      </c:catAx>
      <c:valAx>
        <c:axId val="115937664"/>
        <c:scaling>
          <c:orientation val="minMax"/>
        </c:scaling>
        <c:delete val="1"/>
        <c:axPos val="l"/>
        <c:numFmt formatCode="0.00" sourceLinked="1"/>
        <c:tickLblPos val="nextTo"/>
        <c:crossAx val="115911296"/>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Interspousal discussion in last 12 months</a:t>
            </a:r>
          </a:p>
        </c:rich>
      </c:tx>
      <c:layout/>
    </c:title>
    <c:plotArea>
      <c:layout/>
      <c:barChart>
        <c:barDir val="col"/>
        <c:grouping val="clustered"/>
        <c:ser>
          <c:idx val="0"/>
          <c:order val="0"/>
          <c:tx>
            <c:strRef>
              <c:f>Sheet1!$B$55</c:f>
              <c:strCache>
                <c:ptCount val="1"/>
                <c:pt idx="0">
                  <c:v>Yes</c:v>
                </c:pt>
              </c:strCache>
            </c:strRef>
          </c:tx>
          <c:dLbls>
            <c:showVal val="1"/>
          </c:dLbls>
          <c:cat>
            <c:strRef>
              <c:f>Sheet1!$A$56:$A$59</c:f>
              <c:strCache>
                <c:ptCount val="4"/>
                <c:pt idx="0">
                  <c:v>Can efficienlty discuss FP with wife</c:v>
                </c:pt>
                <c:pt idx="1">
                  <c:v>Engaged in discussion with wife regarding when to have children</c:v>
                </c:pt>
                <c:pt idx="2">
                  <c:v>Engaged in discussion with wife regarding number of children</c:v>
                </c:pt>
                <c:pt idx="3">
                  <c:v>Engaged in discussion with wife regarding FP</c:v>
                </c:pt>
              </c:strCache>
            </c:strRef>
          </c:cat>
          <c:val>
            <c:numRef>
              <c:f>Sheet1!$B$56:$B$59</c:f>
              <c:numCache>
                <c:formatCode>0.00</c:formatCode>
                <c:ptCount val="4"/>
                <c:pt idx="0">
                  <c:v>96.234499999999997</c:v>
                </c:pt>
                <c:pt idx="1">
                  <c:v>48.845800000000004</c:v>
                </c:pt>
                <c:pt idx="2">
                  <c:v>52.629200000000012</c:v>
                </c:pt>
                <c:pt idx="3">
                  <c:v>45.3962</c:v>
                </c:pt>
              </c:numCache>
            </c:numRef>
          </c:val>
        </c:ser>
        <c:ser>
          <c:idx val="1"/>
          <c:order val="1"/>
          <c:tx>
            <c:strRef>
              <c:f>Sheet1!$C$55</c:f>
              <c:strCache>
                <c:ptCount val="1"/>
                <c:pt idx="0">
                  <c:v>No</c:v>
                </c:pt>
              </c:strCache>
            </c:strRef>
          </c:tx>
          <c:dLbls>
            <c:showVal val="1"/>
          </c:dLbls>
          <c:cat>
            <c:strRef>
              <c:f>Sheet1!$A$56:$A$59</c:f>
              <c:strCache>
                <c:ptCount val="4"/>
                <c:pt idx="0">
                  <c:v>Can efficienlty discuss FP with wife</c:v>
                </c:pt>
                <c:pt idx="1">
                  <c:v>Engaged in discussion with wife regarding when to have children</c:v>
                </c:pt>
                <c:pt idx="2">
                  <c:v>Engaged in discussion with wife regarding number of children</c:v>
                </c:pt>
                <c:pt idx="3">
                  <c:v>Engaged in discussion with wife regarding FP</c:v>
                </c:pt>
              </c:strCache>
            </c:strRef>
          </c:cat>
          <c:val>
            <c:numRef>
              <c:f>Sheet1!$C$56:$C$59</c:f>
              <c:numCache>
                <c:formatCode>0.00</c:formatCode>
                <c:ptCount val="4"/>
                <c:pt idx="0">
                  <c:v>3.7654999999999998</c:v>
                </c:pt>
                <c:pt idx="1">
                  <c:v>51.154200000000003</c:v>
                </c:pt>
                <c:pt idx="2">
                  <c:v>47.370800000000003</c:v>
                </c:pt>
                <c:pt idx="3">
                  <c:v>54.6038</c:v>
                </c:pt>
              </c:numCache>
            </c:numRef>
          </c:val>
        </c:ser>
        <c:dLbls>
          <c:showVal val="1"/>
        </c:dLbls>
        <c:gapWidth val="361"/>
        <c:overlap val="-93"/>
        <c:axId val="115955200"/>
        <c:axId val="115956736"/>
      </c:barChart>
      <c:catAx>
        <c:axId val="115955200"/>
        <c:scaling>
          <c:orientation val="minMax"/>
        </c:scaling>
        <c:axPos val="b"/>
        <c:majorTickMark val="none"/>
        <c:tickLblPos val="nextTo"/>
        <c:crossAx val="115956736"/>
        <c:crosses val="autoZero"/>
        <c:auto val="1"/>
        <c:lblAlgn val="ctr"/>
        <c:lblOffset val="100"/>
      </c:catAx>
      <c:valAx>
        <c:axId val="115956736"/>
        <c:scaling>
          <c:orientation val="minMax"/>
        </c:scaling>
        <c:delete val="1"/>
        <c:axPos val="l"/>
        <c:numFmt formatCode="0.00" sourceLinked="1"/>
        <c:tickLblPos val="nextTo"/>
        <c:crossAx val="115955200"/>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Attitude towards abuse</a:t>
            </a:r>
          </a:p>
        </c:rich>
      </c:tx>
      <c:layout/>
    </c:title>
    <c:plotArea>
      <c:layout>
        <c:manualLayout>
          <c:layoutTarget val="inner"/>
          <c:xMode val="edge"/>
          <c:yMode val="edge"/>
          <c:x val="2.9689975869296843E-2"/>
          <c:y val="0.28463987274485436"/>
          <c:w val="0.92616321998127848"/>
          <c:h val="0.43360866952036203"/>
        </c:manualLayout>
      </c:layout>
      <c:barChart>
        <c:barDir val="col"/>
        <c:grouping val="clustered"/>
        <c:ser>
          <c:idx val="0"/>
          <c:order val="0"/>
          <c:tx>
            <c:strRef>
              <c:f>Table4!$O$1</c:f>
              <c:strCache>
                <c:ptCount val="1"/>
                <c:pt idx="0">
                  <c:v>Justified</c:v>
                </c:pt>
              </c:strCache>
            </c:strRef>
          </c:tx>
          <c:dLbls>
            <c:showVal val="1"/>
          </c:dLbls>
          <c:cat>
            <c:strRef>
              <c:f>Table4!$N$2:$N$3</c:f>
              <c:strCache>
                <c:ptCount val="2"/>
                <c:pt idx="0">
                  <c:v>Men's attitude towards any form of verbal abuse</c:v>
                </c:pt>
                <c:pt idx="1">
                  <c:v>Men's attitude towards any form of physical abuse</c:v>
                </c:pt>
              </c:strCache>
            </c:strRef>
          </c:cat>
          <c:val>
            <c:numRef>
              <c:f>Table4!$O$2:$O$3</c:f>
              <c:numCache>
                <c:formatCode>0.00</c:formatCode>
                <c:ptCount val="2"/>
                <c:pt idx="0">
                  <c:v>92.873899999999978</c:v>
                </c:pt>
                <c:pt idx="1">
                  <c:v>44.479200000000006</c:v>
                </c:pt>
              </c:numCache>
            </c:numRef>
          </c:val>
        </c:ser>
        <c:ser>
          <c:idx val="1"/>
          <c:order val="1"/>
          <c:tx>
            <c:strRef>
              <c:f>Table4!$P$1</c:f>
              <c:strCache>
                <c:ptCount val="1"/>
                <c:pt idx="0">
                  <c:v>Not justified</c:v>
                </c:pt>
              </c:strCache>
            </c:strRef>
          </c:tx>
          <c:dLbls>
            <c:showVal val="1"/>
          </c:dLbls>
          <c:cat>
            <c:strRef>
              <c:f>Table4!$N$2:$N$3</c:f>
              <c:strCache>
                <c:ptCount val="2"/>
                <c:pt idx="0">
                  <c:v>Men's attitude towards any form of verbal abuse</c:v>
                </c:pt>
                <c:pt idx="1">
                  <c:v>Men's attitude towards any form of physical abuse</c:v>
                </c:pt>
              </c:strCache>
            </c:strRef>
          </c:cat>
          <c:val>
            <c:numRef>
              <c:f>Table4!$P$2:$P$3</c:f>
              <c:numCache>
                <c:formatCode>0.00</c:formatCode>
                <c:ptCount val="2"/>
                <c:pt idx="0">
                  <c:v>7.1260999999999965</c:v>
                </c:pt>
                <c:pt idx="1">
                  <c:v>55.520800000000001</c:v>
                </c:pt>
              </c:numCache>
            </c:numRef>
          </c:val>
        </c:ser>
        <c:dLbls>
          <c:showVal val="1"/>
        </c:dLbls>
        <c:gapWidth val="425"/>
        <c:overlap val="-89"/>
        <c:axId val="116049024"/>
        <c:axId val="116050560"/>
      </c:barChart>
      <c:catAx>
        <c:axId val="116049024"/>
        <c:scaling>
          <c:orientation val="minMax"/>
        </c:scaling>
        <c:axPos val="b"/>
        <c:majorTickMark val="none"/>
        <c:tickLblPos val="nextTo"/>
        <c:crossAx val="116050560"/>
        <c:crosses val="autoZero"/>
        <c:auto val="1"/>
        <c:lblAlgn val="ctr"/>
        <c:lblOffset val="100"/>
      </c:catAx>
      <c:valAx>
        <c:axId val="116050560"/>
        <c:scaling>
          <c:orientation val="minMax"/>
        </c:scaling>
        <c:delete val="1"/>
        <c:axPos val="l"/>
        <c:numFmt formatCode="0.00" sourceLinked="1"/>
        <c:tickLblPos val="nextTo"/>
        <c:crossAx val="116049024"/>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Attitude towards reproductive coercion</a:t>
            </a:r>
          </a:p>
        </c:rich>
      </c:tx>
      <c:layout/>
    </c:title>
    <c:plotArea>
      <c:layout>
        <c:manualLayout>
          <c:layoutTarget val="inner"/>
          <c:xMode val="edge"/>
          <c:yMode val="edge"/>
          <c:x val="2.8368794326241127E-2"/>
          <c:y val="0.26932559137655065"/>
          <c:w val="0.93758865248226952"/>
          <c:h val="0.4642520510407897"/>
        </c:manualLayout>
      </c:layout>
      <c:barChart>
        <c:barDir val="col"/>
        <c:grouping val="clustered"/>
        <c:ser>
          <c:idx val="0"/>
          <c:order val="0"/>
          <c:tx>
            <c:strRef>
              <c:f>Table4!$O$15</c:f>
              <c:strCache>
                <c:ptCount val="1"/>
                <c:pt idx="0">
                  <c:v>percentage(%)</c:v>
                </c:pt>
              </c:strCache>
            </c:strRef>
          </c:tx>
          <c:dLbls>
            <c:showVal val="1"/>
          </c:dLbls>
          <c:cat>
            <c:strRef>
              <c:f>Table4!$N$16:$N$20</c:f>
              <c:strCache>
                <c:ptCount val="5"/>
                <c:pt idx="0">
                  <c:v> forcing wife to get pregnant</c:v>
                </c:pt>
                <c:pt idx="1">
                  <c:v>resisting wife's FP use</c:v>
                </c:pt>
                <c:pt idx="2">
                  <c:v>preventing wife from accessing FP methods</c:v>
                </c:pt>
                <c:pt idx="3">
                  <c:v>abandoning wife if not ready to get pregnant</c:v>
                </c:pt>
                <c:pt idx="4">
                  <c:v>physically abusing wife if not ready to get pregnant</c:v>
                </c:pt>
              </c:strCache>
            </c:strRef>
          </c:cat>
          <c:val>
            <c:numRef>
              <c:f>Table4!$O$16:$O$20</c:f>
              <c:numCache>
                <c:formatCode>0.00</c:formatCode>
                <c:ptCount val="5"/>
                <c:pt idx="0">
                  <c:v>69.746799999999993</c:v>
                </c:pt>
                <c:pt idx="1">
                  <c:v>62.177</c:v>
                </c:pt>
                <c:pt idx="2">
                  <c:v>51.814099999999996</c:v>
                </c:pt>
                <c:pt idx="3">
                  <c:v>84.990899999999996</c:v>
                </c:pt>
                <c:pt idx="4">
                  <c:v>86.583100000000002</c:v>
                </c:pt>
              </c:numCache>
            </c:numRef>
          </c:val>
        </c:ser>
        <c:dLbls>
          <c:showVal val="1"/>
        </c:dLbls>
        <c:gapWidth val="303"/>
        <c:overlap val="-93"/>
        <c:axId val="116062848"/>
        <c:axId val="116076928"/>
      </c:barChart>
      <c:catAx>
        <c:axId val="116062848"/>
        <c:scaling>
          <c:orientation val="minMax"/>
        </c:scaling>
        <c:axPos val="b"/>
        <c:majorTickMark val="none"/>
        <c:tickLblPos val="nextTo"/>
        <c:crossAx val="116076928"/>
        <c:crosses val="autoZero"/>
        <c:auto val="1"/>
        <c:lblAlgn val="ctr"/>
        <c:lblOffset val="100"/>
      </c:catAx>
      <c:valAx>
        <c:axId val="116076928"/>
        <c:scaling>
          <c:orientation val="minMax"/>
        </c:scaling>
        <c:delete val="1"/>
        <c:axPos val="l"/>
        <c:numFmt formatCode="0.00" sourceLinked="1"/>
        <c:tickLblPos val="nextTo"/>
        <c:crossAx val="116062848"/>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Men's</a:t>
            </a:r>
            <a:r>
              <a:rPr lang="en-US" baseline="0"/>
              <a:t> Education</a:t>
            </a:r>
            <a:endParaRPr lang="en-US"/>
          </a:p>
        </c:rich>
      </c:tx>
      <c:layout/>
    </c:title>
    <c:plotArea>
      <c:layout/>
      <c:barChart>
        <c:barDir val="col"/>
        <c:grouping val="clustered"/>
        <c:ser>
          <c:idx val="0"/>
          <c:order val="0"/>
          <c:tx>
            <c:v>Percentage(%)</c:v>
          </c:tx>
          <c:spPr>
            <a:solidFill>
              <a:srgbClr val="4472C4">
                <a:lumMod val="75000"/>
              </a:srgbClr>
            </a:solidFill>
          </c:spPr>
          <c:dLbls>
            <c:showVal val="1"/>
          </c:dLbls>
          <c:cat>
            <c:strRef>
              <c:f>'[Chart in Microsoft Office PowerPoint]Sheet1'!$A$1:$A$3</c:f>
              <c:strCache>
                <c:ptCount val="3"/>
                <c:pt idx="0">
                  <c:v>Above class 8</c:v>
                </c:pt>
                <c:pt idx="1">
                  <c:v>upto class 8</c:v>
                </c:pt>
                <c:pt idx="2">
                  <c:v>illiterate</c:v>
                </c:pt>
              </c:strCache>
            </c:strRef>
          </c:cat>
          <c:val>
            <c:numRef>
              <c:f>'[Chart in Microsoft Office PowerPoint]Sheet1'!$B$1:$B$3</c:f>
              <c:numCache>
                <c:formatCode>General</c:formatCode>
                <c:ptCount val="3"/>
                <c:pt idx="0">
                  <c:v>48.1</c:v>
                </c:pt>
                <c:pt idx="1">
                  <c:v>26.4</c:v>
                </c:pt>
                <c:pt idx="2">
                  <c:v>25.5</c:v>
                </c:pt>
              </c:numCache>
            </c:numRef>
          </c:val>
        </c:ser>
        <c:dLbls>
          <c:showVal val="1"/>
        </c:dLbls>
        <c:gapWidth val="378"/>
        <c:overlap val="-100"/>
        <c:axId val="114966912"/>
        <c:axId val="114968448"/>
      </c:barChart>
      <c:catAx>
        <c:axId val="114966912"/>
        <c:scaling>
          <c:orientation val="minMax"/>
        </c:scaling>
        <c:axPos val="b"/>
        <c:majorTickMark val="none"/>
        <c:tickLblPos val="nextTo"/>
        <c:crossAx val="114968448"/>
        <c:crosses val="autoZero"/>
        <c:auto val="1"/>
        <c:lblAlgn val="ctr"/>
        <c:lblOffset val="100"/>
      </c:catAx>
      <c:valAx>
        <c:axId val="114968448"/>
        <c:scaling>
          <c:orientation val="minMax"/>
        </c:scaling>
        <c:delete val="1"/>
        <c:axPos val="l"/>
        <c:numFmt formatCode="General" sourceLinked="1"/>
        <c:tickLblPos val="nextTo"/>
        <c:crossAx val="114966912"/>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Mass media exposure</a:t>
            </a:r>
          </a:p>
        </c:rich>
      </c:tx>
      <c:layout/>
    </c:title>
    <c:plotArea>
      <c:layout>
        <c:manualLayout>
          <c:layoutTarget val="inner"/>
          <c:xMode val="edge"/>
          <c:yMode val="edge"/>
          <c:x val="8.5197018104367066E-3"/>
          <c:y val="0.29826513972098478"/>
          <c:w val="0.98083067092651754"/>
          <c:h val="0.54660746108254898"/>
        </c:manualLayout>
      </c:layout>
      <c:barChart>
        <c:barDir val="col"/>
        <c:grouping val="clustered"/>
        <c:ser>
          <c:idx val="0"/>
          <c:order val="0"/>
          <c:tx>
            <c:strRef>
              <c:f>Sheet1!$D$1</c:f>
              <c:strCache>
                <c:ptCount val="1"/>
                <c:pt idx="0">
                  <c:v>Percentage(%)</c:v>
                </c:pt>
              </c:strCache>
            </c:strRef>
          </c:tx>
          <c:dLbls>
            <c:showVal val="1"/>
          </c:dLbls>
          <c:cat>
            <c:strRef>
              <c:f>Sheet1!$A$26:$A$37</c:f>
              <c:strCache>
                <c:ptCount val="12"/>
                <c:pt idx="0">
                  <c:v>radio</c:v>
                </c:pt>
                <c:pt idx="1">
                  <c:v>tv</c:v>
                </c:pt>
                <c:pt idx="2">
                  <c:v>whatsapp</c:v>
                </c:pt>
                <c:pt idx="3">
                  <c:v>facebook</c:v>
                </c:pt>
                <c:pt idx="4">
                  <c:v>twitter</c:v>
                </c:pt>
                <c:pt idx="5">
                  <c:v>instagram</c:v>
                </c:pt>
                <c:pt idx="6">
                  <c:v>youtube</c:v>
                </c:pt>
                <c:pt idx="7">
                  <c:v>videochat</c:v>
                </c:pt>
                <c:pt idx="8">
                  <c:v>newspaper</c:v>
                </c:pt>
                <c:pt idx="9">
                  <c:v>magazines</c:v>
                </c:pt>
                <c:pt idx="10">
                  <c:v>any_media</c:v>
                </c:pt>
                <c:pt idx="11">
                  <c:v>social_media</c:v>
                </c:pt>
              </c:strCache>
            </c:strRef>
          </c:cat>
          <c:val>
            <c:numRef>
              <c:f>Sheet1!$B$26:$B$37</c:f>
              <c:numCache>
                <c:formatCode>0.00</c:formatCode>
                <c:ptCount val="12"/>
                <c:pt idx="0">
                  <c:v>12.2944</c:v>
                </c:pt>
                <c:pt idx="1">
                  <c:v>47.950899999999997</c:v>
                </c:pt>
                <c:pt idx="2">
                  <c:v>47.716000000000001</c:v>
                </c:pt>
                <c:pt idx="3">
                  <c:v>40.302800000000005</c:v>
                </c:pt>
                <c:pt idx="4">
                  <c:v>5.7426000000000004</c:v>
                </c:pt>
                <c:pt idx="5">
                  <c:v>5.0117000000000003</c:v>
                </c:pt>
                <c:pt idx="6">
                  <c:v>42.234400000000001</c:v>
                </c:pt>
                <c:pt idx="7">
                  <c:v>21.665400000000002</c:v>
                </c:pt>
                <c:pt idx="8">
                  <c:v>34.742900000000013</c:v>
                </c:pt>
                <c:pt idx="9">
                  <c:v>12.372700000000073</c:v>
                </c:pt>
                <c:pt idx="10">
                  <c:v>71.078000000000003</c:v>
                </c:pt>
                <c:pt idx="11">
                  <c:v>49.960800000000006</c:v>
                </c:pt>
              </c:numCache>
            </c:numRef>
          </c:val>
        </c:ser>
        <c:dLbls>
          <c:showVal val="1"/>
        </c:dLbls>
        <c:overlap val="-25"/>
        <c:axId val="115421568"/>
        <c:axId val="115423104"/>
      </c:barChart>
      <c:catAx>
        <c:axId val="115421568"/>
        <c:scaling>
          <c:orientation val="minMax"/>
        </c:scaling>
        <c:axPos val="b"/>
        <c:majorTickMark val="none"/>
        <c:tickLblPos val="nextTo"/>
        <c:crossAx val="115423104"/>
        <c:crosses val="autoZero"/>
        <c:auto val="1"/>
        <c:lblAlgn val="ctr"/>
        <c:lblOffset val="100"/>
      </c:catAx>
      <c:valAx>
        <c:axId val="115423104"/>
        <c:scaling>
          <c:orientation val="minMax"/>
        </c:scaling>
        <c:delete val="1"/>
        <c:axPos val="l"/>
        <c:numFmt formatCode="0.00" sourceLinked="1"/>
        <c:tickLblPos val="nextTo"/>
        <c:crossAx val="115421568"/>
        <c:crosses val="autoZero"/>
        <c:crossBetween val="between"/>
      </c:valAx>
      <c:spPr>
        <a:ln w="6350" cap="sq">
          <a:miter lim="800000"/>
        </a:ln>
      </c:spPr>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a:ln w="6350"/>
  </c:spPr>
  <c:txPr>
    <a:bodyPr/>
    <a:lstStyle/>
    <a:p>
      <a:pPr>
        <a:defRPr sz="12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Attitude towards gender preferences</a:t>
            </a:r>
          </a:p>
        </c:rich>
      </c:tx>
      <c:layout>
        <c:manualLayout>
          <c:xMode val="edge"/>
          <c:yMode val="edge"/>
          <c:x val="0.27898868832344037"/>
          <c:y val="3.6876197060531891E-2"/>
        </c:manualLayout>
      </c:layout>
    </c:title>
    <c:plotArea>
      <c:layout>
        <c:manualLayout>
          <c:layoutTarget val="inner"/>
          <c:xMode val="edge"/>
          <c:yMode val="edge"/>
          <c:x val="3.5174132158401081E-2"/>
          <c:y val="0.48038619458853282"/>
          <c:w val="0.92096485114009763"/>
          <c:h val="0.34307454068241588"/>
        </c:manualLayout>
      </c:layout>
      <c:barChart>
        <c:barDir val="col"/>
        <c:grouping val="clustered"/>
        <c:ser>
          <c:idx val="2"/>
          <c:order val="2"/>
          <c:tx>
            <c:strRef>
              <c:f>"Percentage(%)"</c:f>
            </c:strRef>
          </c:tx>
          <c:dLbls>
            <c:showVal val="1"/>
          </c:dLbls>
          <c:cat>
            <c:multiLvlStrRef>
              <c:f>sheet0!$C$54:$C$58</c:f>
            </c:multiLvlStrRef>
          </c:cat>
          <c:val>
            <c:numRef>
              <c:f>sheet0!$D$54:$D$58</c:f>
            </c:numRef>
          </c:val>
        </c:ser>
        <c:ser>
          <c:idx val="0"/>
          <c:order val="0"/>
          <c:tx>
            <c:strRef>
              <c:f>table4!$G$71</c:f>
              <c:strCache>
                <c:ptCount val="1"/>
                <c:pt idx="0">
                  <c:v>Preferred</c:v>
                </c:pt>
              </c:strCache>
            </c:strRef>
          </c:tx>
          <c:dLbls>
            <c:showVal val="1"/>
          </c:dLbls>
          <c:cat>
            <c:strRef>
              <c:f>table4!$F$72:$F$73</c:f>
              <c:strCache>
                <c:ptCount val="2"/>
                <c:pt idx="0">
                  <c:v> son preference</c:v>
                </c:pt>
                <c:pt idx="1">
                  <c:v>girl child preference</c:v>
                </c:pt>
              </c:strCache>
            </c:strRef>
          </c:cat>
          <c:val>
            <c:numRef>
              <c:f>table4!$G$72:$G$73</c:f>
              <c:numCache>
                <c:formatCode>0.00</c:formatCode>
                <c:ptCount val="2"/>
                <c:pt idx="0">
                  <c:v>67.293099999999995</c:v>
                </c:pt>
                <c:pt idx="1">
                  <c:v>36.465700000000012</c:v>
                </c:pt>
              </c:numCache>
            </c:numRef>
          </c:val>
        </c:ser>
        <c:ser>
          <c:idx val="1"/>
          <c:order val="1"/>
          <c:tx>
            <c:strRef>
              <c:f>table4!$H$71</c:f>
              <c:strCache>
                <c:ptCount val="1"/>
                <c:pt idx="0">
                  <c:v>Not preferred</c:v>
                </c:pt>
              </c:strCache>
            </c:strRef>
          </c:tx>
          <c:dLbls>
            <c:showVal val="1"/>
          </c:dLbls>
          <c:cat>
            <c:strRef>
              <c:f>table4!$F$72:$F$73</c:f>
              <c:strCache>
                <c:ptCount val="2"/>
                <c:pt idx="0">
                  <c:v> son preference</c:v>
                </c:pt>
                <c:pt idx="1">
                  <c:v>girl child preference</c:v>
                </c:pt>
              </c:strCache>
            </c:strRef>
          </c:cat>
          <c:val>
            <c:numRef>
              <c:f>table4!$H$72:$H$73</c:f>
              <c:numCache>
                <c:formatCode>0.00</c:formatCode>
                <c:ptCount val="2"/>
                <c:pt idx="0">
                  <c:v>32.706900000000012</c:v>
                </c:pt>
                <c:pt idx="1">
                  <c:v>63.534300000000002</c:v>
                </c:pt>
              </c:numCache>
            </c:numRef>
          </c:val>
        </c:ser>
        <c:dLbls>
          <c:showVal val="1"/>
        </c:dLbls>
        <c:gapWidth val="290"/>
        <c:overlap val="-91"/>
        <c:axId val="115475200"/>
        <c:axId val="115476736"/>
      </c:barChart>
      <c:catAx>
        <c:axId val="115475200"/>
        <c:scaling>
          <c:orientation val="minMax"/>
        </c:scaling>
        <c:axPos val="b"/>
        <c:majorTickMark val="none"/>
        <c:tickLblPos val="nextTo"/>
        <c:crossAx val="115476736"/>
        <c:crosses val="autoZero"/>
        <c:auto val="1"/>
        <c:lblAlgn val="ctr"/>
        <c:lblOffset val="100"/>
      </c:catAx>
      <c:valAx>
        <c:axId val="115476736"/>
        <c:scaling>
          <c:orientation val="minMax"/>
        </c:scaling>
        <c:delete val="1"/>
        <c:axPos val="l"/>
        <c:numFmt formatCode="0.00" sourceLinked="1"/>
        <c:tickLblPos val="nextTo"/>
        <c:crossAx val="115475200"/>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400" baseline="300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Attitude towards timing of FP adoption</a:t>
            </a:r>
          </a:p>
        </c:rich>
      </c:tx>
      <c:layout/>
    </c:title>
    <c:plotArea>
      <c:layout>
        <c:manualLayout>
          <c:layoutTarget val="inner"/>
          <c:xMode val="edge"/>
          <c:yMode val="edge"/>
          <c:x val="4.8475172287250977E-2"/>
          <c:y val="0.34828911256928685"/>
          <c:w val="0.92382472926289161"/>
          <c:h val="0.32034833737860147"/>
        </c:manualLayout>
      </c:layout>
      <c:barChart>
        <c:barDir val="col"/>
        <c:grouping val="clustered"/>
        <c:ser>
          <c:idx val="0"/>
          <c:order val="0"/>
          <c:tx>
            <c:v>Percentage(%)</c:v>
          </c:tx>
          <c:dLbls>
            <c:showVal val="1"/>
          </c:dLbls>
          <c:cat>
            <c:strRef>
              <c:f>sheet0!$C$54:$C$58</c:f>
              <c:strCache>
                <c:ptCount val="5"/>
                <c:pt idx="0">
                  <c:v>One should not adopt FP </c:v>
                </c:pt>
                <c:pt idx="1">
                  <c:v>Adopt FP after having &gt;=3 children/ 1 male child</c:v>
                </c:pt>
                <c:pt idx="2">
                  <c:v>Adopt FP after having 2 children</c:v>
                </c:pt>
                <c:pt idx="3">
                  <c:v>Adopt FP after having 1 child</c:v>
                </c:pt>
                <c:pt idx="4">
                  <c:v>Adopt FP before bearing first child</c:v>
                </c:pt>
              </c:strCache>
            </c:strRef>
          </c:cat>
          <c:val>
            <c:numRef>
              <c:f>sheet0!$D$54:$D$58</c:f>
              <c:numCache>
                <c:formatCode>General</c:formatCode>
                <c:ptCount val="5"/>
                <c:pt idx="0">
                  <c:v>4.5199999999999996</c:v>
                </c:pt>
                <c:pt idx="1">
                  <c:v>60.64</c:v>
                </c:pt>
                <c:pt idx="2">
                  <c:v>17.329999999999988</c:v>
                </c:pt>
                <c:pt idx="3">
                  <c:v>12.47</c:v>
                </c:pt>
                <c:pt idx="4">
                  <c:v>5.04</c:v>
                </c:pt>
              </c:numCache>
            </c:numRef>
          </c:val>
        </c:ser>
        <c:dLbls>
          <c:showVal val="1"/>
        </c:dLbls>
        <c:gapWidth val="334"/>
        <c:overlap val="-75"/>
        <c:axId val="115517696"/>
        <c:axId val="115527680"/>
      </c:barChart>
      <c:catAx>
        <c:axId val="115517696"/>
        <c:scaling>
          <c:orientation val="minMax"/>
        </c:scaling>
        <c:axPos val="b"/>
        <c:majorTickMark val="none"/>
        <c:tickLblPos val="nextTo"/>
        <c:crossAx val="115527680"/>
        <c:crosses val="autoZero"/>
        <c:auto val="1"/>
        <c:lblAlgn val="ctr"/>
        <c:lblOffset val="100"/>
      </c:catAx>
      <c:valAx>
        <c:axId val="115527680"/>
        <c:scaling>
          <c:orientation val="minMax"/>
        </c:scaling>
        <c:delete val="1"/>
        <c:axPos val="l"/>
        <c:numFmt formatCode="General" sourceLinked="1"/>
        <c:tickLblPos val="nextTo"/>
        <c:crossAx val="115517696"/>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Practice</a:t>
            </a:r>
          </a:p>
        </c:rich>
      </c:tx>
      <c:layout/>
    </c:title>
    <c:plotArea>
      <c:layout/>
      <c:barChart>
        <c:barDir val="col"/>
        <c:grouping val="clustered"/>
        <c:ser>
          <c:idx val="0"/>
          <c:order val="0"/>
          <c:tx>
            <c:strRef>
              <c:f>table4!$C$87</c:f>
              <c:strCache>
                <c:ptCount val="1"/>
                <c:pt idx="0">
                  <c:v>Using/Adopted</c:v>
                </c:pt>
              </c:strCache>
            </c:strRef>
          </c:tx>
          <c:dLbls>
            <c:showVal val="1"/>
          </c:dLbls>
          <c:cat>
            <c:strRef>
              <c:f>table4!$B$88:$B$90</c:f>
              <c:strCache>
                <c:ptCount val="3"/>
                <c:pt idx="0">
                  <c:v>Adopted Male sterilization</c:v>
                </c:pt>
                <c:pt idx="1">
                  <c:v>Use Condoms</c:v>
                </c:pt>
                <c:pt idx="2">
                  <c:v>Any FP method</c:v>
                </c:pt>
              </c:strCache>
            </c:strRef>
          </c:cat>
          <c:val>
            <c:numRef>
              <c:f>table4!$C$88:$C$90</c:f>
              <c:numCache>
                <c:formatCode>0.00</c:formatCode>
                <c:ptCount val="3"/>
                <c:pt idx="0">
                  <c:v>0.71580000000000377</c:v>
                </c:pt>
                <c:pt idx="1">
                  <c:v>14.8619</c:v>
                </c:pt>
                <c:pt idx="2">
                  <c:v>61.367800000000003</c:v>
                </c:pt>
              </c:numCache>
            </c:numRef>
          </c:val>
        </c:ser>
        <c:ser>
          <c:idx val="1"/>
          <c:order val="1"/>
          <c:tx>
            <c:strRef>
              <c:f>table4!$D$87</c:f>
              <c:strCache>
                <c:ptCount val="1"/>
                <c:pt idx="0">
                  <c:v>Not using/Not adopted</c:v>
                </c:pt>
              </c:strCache>
            </c:strRef>
          </c:tx>
          <c:dLbls>
            <c:showVal val="1"/>
          </c:dLbls>
          <c:cat>
            <c:strRef>
              <c:f>table4!$B$88:$B$90</c:f>
              <c:strCache>
                <c:ptCount val="3"/>
                <c:pt idx="0">
                  <c:v>Adopted Male sterilization</c:v>
                </c:pt>
                <c:pt idx="1">
                  <c:v>Use Condoms</c:v>
                </c:pt>
                <c:pt idx="2">
                  <c:v>Any FP method</c:v>
                </c:pt>
              </c:strCache>
            </c:strRef>
          </c:cat>
          <c:val>
            <c:numRef>
              <c:f>table4!$D$88:$D$90</c:f>
              <c:numCache>
                <c:formatCode>0.00</c:formatCode>
                <c:ptCount val="3"/>
                <c:pt idx="0">
                  <c:v>99.284200000000027</c:v>
                </c:pt>
                <c:pt idx="1">
                  <c:v>85.13809999999998</c:v>
                </c:pt>
                <c:pt idx="2">
                  <c:v>38.632200000000012</c:v>
                </c:pt>
              </c:numCache>
            </c:numRef>
          </c:val>
        </c:ser>
        <c:dLbls>
          <c:showVal val="1"/>
        </c:dLbls>
        <c:gapWidth val="315"/>
        <c:overlap val="-79"/>
        <c:axId val="115627136"/>
        <c:axId val="115628672"/>
      </c:barChart>
      <c:catAx>
        <c:axId val="115627136"/>
        <c:scaling>
          <c:orientation val="minMax"/>
        </c:scaling>
        <c:axPos val="b"/>
        <c:majorTickMark val="none"/>
        <c:tickLblPos val="nextTo"/>
        <c:crossAx val="115628672"/>
        <c:crosses val="autoZero"/>
        <c:auto val="1"/>
        <c:lblAlgn val="ctr"/>
        <c:lblOffset val="100"/>
      </c:catAx>
      <c:valAx>
        <c:axId val="115628672"/>
        <c:scaling>
          <c:orientation val="minMax"/>
        </c:scaling>
        <c:delete val="1"/>
        <c:axPos val="l"/>
        <c:numFmt formatCode="0.00" sourceLinked="1"/>
        <c:tickLblPos val="nextTo"/>
        <c:crossAx val="115627136"/>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1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Awareness among husbands' about family planning methods</a:t>
            </a:r>
          </a:p>
        </c:rich>
      </c:tx>
      <c:layout/>
    </c:title>
    <c:plotArea>
      <c:layout>
        <c:manualLayout>
          <c:layoutTarget val="inner"/>
          <c:xMode val="edge"/>
          <c:yMode val="edge"/>
          <c:x val="7.9013499704690043E-2"/>
          <c:y val="0.19253699913381564"/>
          <c:w val="0.84612432123836867"/>
          <c:h val="0.64026946010503261"/>
        </c:manualLayout>
      </c:layout>
      <c:barChart>
        <c:barDir val="col"/>
        <c:grouping val="clustered"/>
        <c:ser>
          <c:idx val="0"/>
          <c:order val="0"/>
          <c:tx>
            <c:strRef>
              <c:f>table4!$G$20</c:f>
              <c:strCache>
                <c:ptCount val="1"/>
                <c:pt idx="0">
                  <c:v>Yes</c:v>
                </c:pt>
              </c:strCache>
            </c:strRef>
          </c:tx>
          <c:dLbls>
            <c:showVal val="1"/>
          </c:dLbls>
          <c:cat>
            <c:strRef>
              <c:f>table4!$F$21:$F$23</c:f>
              <c:strCache>
                <c:ptCount val="3"/>
                <c:pt idx="0">
                  <c:v>Traditional FP methods</c:v>
                </c:pt>
                <c:pt idx="1">
                  <c:v>Modern FP methods</c:v>
                </c:pt>
                <c:pt idx="2">
                  <c:v> Any FP method</c:v>
                </c:pt>
              </c:strCache>
            </c:strRef>
          </c:cat>
          <c:val>
            <c:numRef>
              <c:f>table4!$G$21:$G$23</c:f>
              <c:numCache>
                <c:formatCode>0.00</c:formatCode>
                <c:ptCount val="3"/>
                <c:pt idx="0">
                  <c:v>23.518699999999889</c:v>
                </c:pt>
                <c:pt idx="1">
                  <c:v>96.841600000000227</c:v>
                </c:pt>
                <c:pt idx="2">
                  <c:v>96.867700000000013</c:v>
                </c:pt>
              </c:numCache>
            </c:numRef>
          </c:val>
        </c:ser>
        <c:ser>
          <c:idx val="1"/>
          <c:order val="1"/>
          <c:tx>
            <c:strRef>
              <c:f>table4!$H$20</c:f>
              <c:strCache>
                <c:ptCount val="1"/>
                <c:pt idx="0">
                  <c:v>No</c:v>
                </c:pt>
              </c:strCache>
            </c:strRef>
          </c:tx>
          <c:spPr>
            <a:solidFill>
              <a:srgbClr val="FF0000"/>
            </a:solidFill>
          </c:spPr>
          <c:dLbls>
            <c:showVal val="1"/>
          </c:dLbls>
          <c:cat>
            <c:strRef>
              <c:f>table4!$F$21:$F$23</c:f>
              <c:strCache>
                <c:ptCount val="3"/>
                <c:pt idx="0">
                  <c:v>Traditional FP methods</c:v>
                </c:pt>
                <c:pt idx="1">
                  <c:v>Modern FP methods</c:v>
                </c:pt>
                <c:pt idx="2">
                  <c:v> Any FP method</c:v>
                </c:pt>
              </c:strCache>
            </c:strRef>
          </c:cat>
          <c:val>
            <c:numRef>
              <c:f>table4!$H$21:$H$23</c:f>
              <c:numCache>
                <c:formatCode>0.00</c:formatCode>
                <c:ptCount val="3"/>
                <c:pt idx="0">
                  <c:v>76.481300000000005</c:v>
                </c:pt>
                <c:pt idx="1">
                  <c:v>3.1583999999999999</c:v>
                </c:pt>
                <c:pt idx="2">
                  <c:v>3.1322999999999968</c:v>
                </c:pt>
              </c:numCache>
            </c:numRef>
          </c:val>
        </c:ser>
        <c:dLbls>
          <c:showVal val="1"/>
        </c:dLbls>
        <c:gapWidth val="354"/>
        <c:overlap val="-68"/>
        <c:axId val="115680000"/>
        <c:axId val="115681536"/>
      </c:barChart>
      <c:catAx>
        <c:axId val="115680000"/>
        <c:scaling>
          <c:orientation val="minMax"/>
        </c:scaling>
        <c:axPos val="b"/>
        <c:majorTickMark val="none"/>
        <c:tickLblPos val="nextTo"/>
        <c:crossAx val="115681536"/>
        <c:crosses val="autoZero"/>
        <c:auto val="1"/>
        <c:lblAlgn val="ctr"/>
        <c:lblOffset val="100"/>
      </c:catAx>
      <c:valAx>
        <c:axId val="115681536"/>
        <c:scaling>
          <c:orientation val="minMax"/>
        </c:scaling>
        <c:delete val="1"/>
        <c:axPos val="l"/>
        <c:numFmt formatCode="0.00" sourceLinked="1"/>
        <c:tickLblPos val="nextTo"/>
        <c:crossAx val="115680000"/>
        <c:crosses val="autoZero"/>
        <c:crossBetween val="between"/>
      </c:valAx>
    </c:plotArea>
    <c:legend>
      <c:legendPos val="r"/>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400" baseline="300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rtl="0">
              <a:defRPr/>
            </a:pPr>
            <a:r>
              <a:rPr lang="en-US"/>
              <a:t>Aware that male sterilization does not have any harmful effects</a:t>
            </a:r>
          </a:p>
          <a:p>
            <a:pPr algn="ctr" rtl="0">
              <a:defRPr/>
            </a:pPr>
            <a:endParaRPr lang="en-US"/>
          </a:p>
        </c:rich>
      </c:tx>
      <c:layout/>
    </c:title>
    <c:plotArea>
      <c:layout/>
      <c:barChart>
        <c:barDir val="col"/>
        <c:grouping val="clustered"/>
        <c:ser>
          <c:idx val="0"/>
          <c:order val="0"/>
          <c:tx>
            <c:v>percentage(%)</c:v>
          </c:tx>
          <c:dLbls>
            <c:showVal val="1"/>
          </c:dLbls>
          <c:cat>
            <c:strRef>
              <c:f>sheet0!$B$18:$B$20</c:f>
              <c:strCache>
                <c:ptCount val="3"/>
                <c:pt idx="0">
                  <c:v>Negative impact on sexual activity/physical strength </c:v>
                </c:pt>
                <c:pt idx="1">
                  <c:v>Not aware/method ineffective</c:v>
                </c:pt>
                <c:pt idx="2">
                  <c:v>No harmful effects/wound infection at incision site</c:v>
                </c:pt>
              </c:strCache>
            </c:strRef>
          </c:cat>
          <c:val>
            <c:numRef>
              <c:f>sheet0!$C$18:$C$20</c:f>
              <c:numCache>
                <c:formatCode>0.00</c:formatCode>
                <c:ptCount val="3"/>
                <c:pt idx="0">
                  <c:v>25.876899999999999</c:v>
                </c:pt>
                <c:pt idx="1">
                  <c:v>43.557600000000001</c:v>
                </c:pt>
                <c:pt idx="2">
                  <c:v>30.565499999999844</c:v>
                </c:pt>
              </c:numCache>
            </c:numRef>
          </c:val>
        </c:ser>
        <c:dLbls>
          <c:showVal val="1"/>
        </c:dLbls>
        <c:overlap val="-25"/>
        <c:axId val="115706112"/>
        <c:axId val="115716096"/>
      </c:barChart>
      <c:catAx>
        <c:axId val="115706112"/>
        <c:scaling>
          <c:orientation val="minMax"/>
        </c:scaling>
        <c:axPos val="b"/>
        <c:majorTickMark val="none"/>
        <c:tickLblPos val="nextTo"/>
        <c:crossAx val="115716096"/>
        <c:crosses val="autoZero"/>
        <c:auto val="1"/>
        <c:lblAlgn val="ctr"/>
        <c:lblOffset val="100"/>
      </c:catAx>
      <c:valAx>
        <c:axId val="115716096"/>
        <c:scaling>
          <c:orientation val="minMax"/>
        </c:scaling>
        <c:delete val="1"/>
        <c:axPos val="l"/>
        <c:numFmt formatCode="0.00" sourceLinked="1"/>
        <c:majorTickMark val="none"/>
        <c:tickLblPos val="nextTo"/>
        <c:crossAx val="115706112"/>
        <c:crosses val="autoZero"/>
        <c:crossBetween val="between"/>
      </c:valAx>
    </c:plotArea>
    <c:legend>
      <c:legendPos val="t"/>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0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Aware that condoms do not have any harmful effects</a:t>
            </a:r>
          </a:p>
        </c:rich>
      </c:tx>
      <c:layout/>
    </c:title>
    <c:plotArea>
      <c:layout>
        <c:manualLayout>
          <c:layoutTarget val="inner"/>
          <c:xMode val="edge"/>
          <c:yMode val="edge"/>
          <c:x val="0.12133405567115113"/>
          <c:y val="0.23742173570131514"/>
          <c:w val="0.74029082193748375"/>
          <c:h val="0.54380176436278793"/>
        </c:manualLayout>
      </c:layout>
      <c:barChart>
        <c:barDir val="col"/>
        <c:grouping val="clustered"/>
        <c:ser>
          <c:idx val="0"/>
          <c:order val="0"/>
          <c:tx>
            <c:strRef>
              <c:f>table4!$G$27</c:f>
              <c:strCache>
                <c:ptCount val="1"/>
                <c:pt idx="0">
                  <c:v>%</c:v>
                </c:pt>
              </c:strCache>
            </c:strRef>
          </c:tx>
          <c:dLbls>
            <c:showVal val="1"/>
          </c:dLbls>
          <c:cat>
            <c:strRef>
              <c:f>table4!$B$39:$B$40</c:f>
              <c:strCache>
                <c:ptCount val="2"/>
                <c:pt idx="0">
                  <c:v>Not aware/method ineffective</c:v>
                </c:pt>
                <c:pt idx="1">
                  <c:v>Aware</c:v>
                </c:pt>
              </c:strCache>
            </c:strRef>
          </c:cat>
          <c:val>
            <c:numRef>
              <c:f>table4!$C$39:$C$40</c:f>
              <c:numCache>
                <c:formatCode>0.00</c:formatCode>
                <c:ptCount val="2"/>
                <c:pt idx="0">
                  <c:v>43.061300000000003</c:v>
                </c:pt>
                <c:pt idx="1">
                  <c:v>56.938700000000011</c:v>
                </c:pt>
              </c:numCache>
            </c:numRef>
          </c:val>
        </c:ser>
        <c:dLbls>
          <c:showVal val="1"/>
        </c:dLbls>
        <c:gapWidth val="465"/>
        <c:overlap val="4"/>
        <c:axId val="115757056"/>
        <c:axId val="115758592"/>
      </c:barChart>
      <c:catAx>
        <c:axId val="115757056"/>
        <c:scaling>
          <c:orientation val="minMax"/>
        </c:scaling>
        <c:axPos val="b"/>
        <c:majorTickMark val="none"/>
        <c:tickLblPos val="nextTo"/>
        <c:txPr>
          <a:bodyPr rot="0"/>
          <a:lstStyle/>
          <a:p>
            <a:pPr>
              <a:defRPr/>
            </a:pPr>
            <a:endParaRPr lang="en-US"/>
          </a:p>
        </c:txPr>
        <c:crossAx val="115758592"/>
        <c:crosses val="autoZero"/>
        <c:auto val="1"/>
        <c:lblAlgn val="ctr"/>
        <c:lblOffset val="60"/>
      </c:catAx>
      <c:valAx>
        <c:axId val="115758592"/>
        <c:scaling>
          <c:orientation val="minMax"/>
        </c:scaling>
        <c:delete val="1"/>
        <c:axPos val="l"/>
        <c:numFmt formatCode="0.00" sourceLinked="1"/>
        <c:tickLblPos val="nextTo"/>
        <c:crossAx val="115757056"/>
        <c:crosses val="autoZero"/>
        <c:crossBetween val="between"/>
      </c:valAx>
    </c:plotArea>
    <c:legend>
      <c:legendPos val="tr"/>
      <c:layout/>
    </c:legend>
    <c:plotVisOnly val="1"/>
  </c:chart>
  <c:spPr>
    <a:gradFill>
      <a:gsLst>
        <a:gs pos="0">
          <a:srgbClr val="4472C4">
            <a:tint val="66000"/>
            <a:satMod val="160000"/>
          </a:srgbClr>
        </a:gs>
        <a:gs pos="50000">
          <a:srgbClr val="4472C4">
            <a:tint val="44500"/>
            <a:satMod val="160000"/>
          </a:srgbClr>
        </a:gs>
        <a:gs pos="100000">
          <a:srgbClr val="4472C4">
            <a:tint val="23500"/>
            <a:satMod val="160000"/>
          </a:srgbClr>
        </a:gs>
      </a:gsLst>
      <a:lin ang="5400000" scaled="0"/>
    </a:gradFill>
  </c:spPr>
  <c:txPr>
    <a:bodyPr/>
    <a:lstStyle/>
    <a:p>
      <a:pPr>
        <a:defRPr sz="1400" baseline="300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43A8B1-ABD6-47C0-9894-0293F89A9145}" type="doc">
      <dgm:prSet loTypeId="urn:microsoft.com/office/officeart/2005/8/layout/vList2" loCatId="list" qsTypeId="urn:microsoft.com/office/officeart/2005/8/quickstyle/3d2" qsCatId="3D" csTypeId="urn:microsoft.com/office/officeart/2005/8/colors/accent1_2" csCatId="accent1"/>
      <dgm:spPr/>
      <dgm:t>
        <a:bodyPr/>
        <a:lstStyle/>
        <a:p>
          <a:endParaRPr lang="en-US"/>
        </a:p>
      </dgm:t>
    </dgm:pt>
    <dgm:pt modelId="{D1CA96B5-FA76-4737-AACE-CB35607FECB8}">
      <dgm:prSet custT="1"/>
      <dgm:spPr/>
      <dgm:t>
        <a:bodyPr/>
        <a:lstStyle/>
        <a:p>
          <a:pPr rtl="0"/>
          <a:r>
            <a:rPr lang="en-IN" sz="2000" b="1" dirty="0" smtClean="0"/>
            <a:t>More than 90% were aware about family planning, male involvement in family planning involvement is the average of 7.8% (condom and male sterilization). Where as the national average is 7.8% and in Bihar 2.05%(NFHS-5).</a:t>
          </a:r>
          <a:endParaRPr lang="en-IN" sz="2000" b="1" dirty="0"/>
        </a:p>
      </dgm:t>
    </dgm:pt>
    <dgm:pt modelId="{4361A49B-DF34-4352-B1B8-30004CB24211}" type="parTrans" cxnId="{8D34BFD4-F77D-4362-B682-1E8D94BAFC76}">
      <dgm:prSet/>
      <dgm:spPr/>
      <dgm:t>
        <a:bodyPr/>
        <a:lstStyle/>
        <a:p>
          <a:endParaRPr lang="en-US" sz="2000"/>
        </a:p>
      </dgm:t>
    </dgm:pt>
    <dgm:pt modelId="{08389828-A646-4C46-9199-A554738A00FB}" type="sibTrans" cxnId="{8D34BFD4-F77D-4362-B682-1E8D94BAFC76}">
      <dgm:prSet/>
      <dgm:spPr/>
      <dgm:t>
        <a:bodyPr/>
        <a:lstStyle/>
        <a:p>
          <a:endParaRPr lang="en-US" sz="2000"/>
        </a:p>
      </dgm:t>
    </dgm:pt>
    <dgm:pt modelId="{DC24C2BE-06ED-4574-9F29-321F96725378}">
      <dgm:prSet custT="1"/>
      <dgm:spPr/>
      <dgm:t>
        <a:bodyPr/>
        <a:lstStyle/>
        <a:p>
          <a:pPr rtl="0"/>
          <a:r>
            <a:rPr lang="en-IN" sz="2000" b="1" dirty="0" smtClean="0"/>
            <a:t>Misconception about male sterilization and condoms.</a:t>
          </a:r>
          <a:endParaRPr lang="en-IN" sz="2000" b="1" dirty="0"/>
        </a:p>
      </dgm:t>
    </dgm:pt>
    <dgm:pt modelId="{1C88500C-3A24-4471-90A1-FF571075B9C3}" type="parTrans" cxnId="{B65F6107-493D-4489-BAE3-109344F7E350}">
      <dgm:prSet/>
      <dgm:spPr/>
      <dgm:t>
        <a:bodyPr/>
        <a:lstStyle/>
        <a:p>
          <a:endParaRPr lang="en-US" sz="2000"/>
        </a:p>
      </dgm:t>
    </dgm:pt>
    <dgm:pt modelId="{2F93DB9E-CE2F-46E6-96A2-BE3369779FF4}" type="sibTrans" cxnId="{B65F6107-493D-4489-BAE3-109344F7E350}">
      <dgm:prSet/>
      <dgm:spPr/>
      <dgm:t>
        <a:bodyPr/>
        <a:lstStyle/>
        <a:p>
          <a:endParaRPr lang="en-US" sz="2000"/>
        </a:p>
      </dgm:t>
    </dgm:pt>
    <dgm:pt modelId="{9BBAE1CA-97DD-44C1-B1E0-CFC781EA1534}">
      <dgm:prSet custT="1"/>
      <dgm:spPr/>
      <dgm:t>
        <a:bodyPr/>
        <a:lstStyle/>
        <a:p>
          <a:pPr rtl="0"/>
          <a:r>
            <a:rPr lang="en-IN" sz="2000" b="1" dirty="0" smtClean="0"/>
            <a:t>More than 95% were aware about correct age of marriage of women. But Bihar state average is 17.4 years.</a:t>
          </a:r>
          <a:endParaRPr lang="en-IN" sz="2000" b="1" dirty="0"/>
        </a:p>
      </dgm:t>
    </dgm:pt>
    <dgm:pt modelId="{B10AA2F9-CFEA-4E57-810C-B5496DD4E523}" type="parTrans" cxnId="{2E26D7B9-58BD-4F62-93BE-21C5D85D1E00}">
      <dgm:prSet/>
      <dgm:spPr/>
      <dgm:t>
        <a:bodyPr/>
        <a:lstStyle/>
        <a:p>
          <a:endParaRPr lang="en-US" sz="2000"/>
        </a:p>
      </dgm:t>
    </dgm:pt>
    <dgm:pt modelId="{90B20BDB-FE16-451F-933B-2FEE2E9BBC29}" type="sibTrans" cxnId="{2E26D7B9-58BD-4F62-93BE-21C5D85D1E00}">
      <dgm:prSet/>
      <dgm:spPr/>
      <dgm:t>
        <a:bodyPr/>
        <a:lstStyle/>
        <a:p>
          <a:endParaRPr lang="en-US" sz="2000"/>
        </a:p>
      </dgm:t>
    </dgm:pt>
    <dgm:pt modelId="{6CE7675D-7220-42DB-BF15-0A9F56694B8C}">
      <dgm:prSet custT="1"/>
      <dgm:spPr/>
      <dgm:t>
        <a:bodyPr/>
        <a:lstStyle/>
        <a:p>
          <a:pPr rtl="0"/>
          <a:r>
            <a:rPr lang="en-IN" sz="2000" b="1" dirty="0" smtClean="0"/>
            <a:t>More than 60% preferred for son, a well-established phenomenon in India this might be due to the patriarchal value that only male can provide the financial support and continue their lineage and other factors.</a:t>
          </a:r>
          <a:endParaRPr lang="en-IN" sz="2000" b="1" dirty="0"/>
        </a:p>
      </dgm:t>
    </dgm:pt>
    <dgm:pt modelId="{C64DB0A3-C8B4-4E62-9188-0C3E62228AD9}" type="parTrans" cxnId="{1A5B7414-1B5A-4D2D-9E74-561C7E412F91}">
      <dgm:prSet/>
      <dgm:spPr/>
      <dgm:t>
        <a:bodyPr/>
        <a:lstStyle/>
        <a:p>
          <a:endParaRPr lang="en-US" sz="2000"/>
        </a:p>
      </dgm:t>
    </dgm:pt>
    <dgm:pt modelId="{893D9030-5C64-4334-83ED-F3C0E55F9733}" type="sibTrans" cxnId="{1A5B7414-1B5A-4D2D-9E74-561C7E412F91}">
      <dgm:prSet/>
      <dgm:spPr/>
      <dgm:t>
        <a:bodyPr/>
        <a:lstStyle/>
        <a:p>
          <a:endParaRPr lang="en-US" sz="2000"/>
        </a:p>
      </dgm:t>
    </dgm:pt>
    <dgm:pt modelId="{4571D8C0-62EE-40B9-86DC-837500B40697}">
      <dgm:prSet custT="1"/>
      <dgm:spPr/>
      <dgm:t>
        <a:bodyPr/>
        <a:lstStyle/>
        <a:p>
          <a:pPr rtl="0"/>
          <a:r>
            <a:rPr lang="en-IN" sz="2000" b="1" dirty="0" smtClean="0"/>
            <a:t>Only  5% men thinks that FP should be adopted before bearing first child, newly married couple are kept under constant pressure to give their family an heir and for men to prove his virility.</a:t>
          </a:r>
          <a:endParaRPr lang="en-IN" sz="2000" b="1" dirty="0"/>
        </a:p>
      </dgm:t>
    </dgm:pt>
    <dgm:pt modelId="{CA7DA09C-CA63-4523-A3DA-859467509923}" type="parTrans" cxnId="{79ABF6A8-C168-407A-862F-86AC6F84FCD5}">
      <dgm:prSet/>
      <dgm:spPr/>
      <dgm:t>
        <a:bodyPr/>
        <a:lstStyle/>
        <a:p>
          <a:endParaRPr lang="en-US" sz="2000"/>
        </a:p>
      </dgm:t>
    </dgm:pt>
    <dgm:pt modelId="{0EE91AFD-6072-4D54-8F93-839C0BDED523}" type="sibTrans" cxnId="{79ABF6A8-C168-407A-862F-86AC6F84FCD5}">
      <dgm:prSet/>
      <dgm:spPr/>
      <dgm:t>
        <a:bodyPr/>
        <a:lstStyle/>
        <a:p>
          <a:endParaRPr lang="en-US" sz="2000"/>
        </a:p>
      </dgm:t>
    </dgm:pt>
    <dgm:pt modelId="{D2905606-F88A-4DC8-93DD-BFE782E2E165}" type="pres">
      <dgm:prSet presAssocID="{AB43A8B1-ABD6-47C0-9894-0293F89A9145}" presName="linear" presStyleCnt="0">
        <dgm:presLayoutVars>
          <dgm:animLvl val="lvl"/>
          <dgm:resizeHandles val="exact"/>
        </dgm:presLayoutVars>
      </dgm:prSet>
      <dgm:spPr/>
      <dgm:t>
        <a:bodyPr/>
        <a:lstStyle/>
        <a:p>
          <a:endParaRPr lang="en-US"/>
        </a:p>
      </dgm:t>
    </dgm:pt>
    <dgm:pt modelId="{291B3018-3734-4917-92D4-5EB9F814B1F4}" type="pres">
      <dgm:prSet presAssocID="{D1CA96B5-FA76-4737-AACE-CB35607FECB8}" presName="parentText" presStyleLbl="node1" presStyleIdx="0" presStyleCnt="5" custLinFactNeighborY="51414">
        <dgm:presLayoutVars>
          <dgm:chMax val="0"/>
          <dgm:bulletEnabled val="1"/>
        </dgm:presLayoutVars>
      </dgm:prSet>
      <dgm:spPr/>
      <dgm:t>
        <a:bodyPr/>
        <a:lstStyle/>
        <a:p>
          <a:endParaRPr lang="en-US"/>
        </a:p>
      </dgm:t>
    </dgm:pt>
    <dgm:pt modelId="{AEA68F9B-CB4F-4060-8E05-73B344D80062}" type="pres">
      <dgm:prSet presAssocID="{08389828-A646-4C46-9199-A554738A00FB}" presName="spacer" presStyleCnt="0"/>
      <dgm:spPr/>
    </dgm:pt>
    <dgm:pt modelId="{87282AF9-B55F-4F83-8178-FC436E795B3C}" type="pres">
      <dgm:prSet presAssocID="{DC24C2BE-06ED-4574-9F29-321F96725378}" presName="parentText" presStyleLbl="node1" presStyleIdx="1" presStyleCnt="5">
        <dgm:presLayoutVars>
          <dgm:chMax val="0"/>
          <dgm:bulletEnabled val="1"/>
        </dgm:presLayoutVars>
      </dgm:prSet>
      <dgm:spPr/>
      <dgm:t>
        <a:bodyPr/>
        <a:lstStyle/>
        <a:p>
          <a:endParaRPr lang="en-US"/>
        </a:p>
      </dgm:t>
    </dgm:pt>
    <dgm:pt modelId="{7B36F948-E659-4546-AF48-E3070CCFC5CB}" type="pres">
      <dgm:prSet presAssocID="{2F93DB9E-CE2F-46E6-96A2-BE3369779FF4}" presName="spacer" presStyleCnt="0"/>
      <dgm:spPr/>
    </dgm:pt>
    <dgm:pt modelId="{D6700EFA-73B6-4A05-AE75-F0574991FA43}" type="pres">
      <dgm:prSet presAssocID="{9BBAE1CA-97DD-44C1-B1E0-CFC781EA1534}" presName="parentText" presStyleLbl="node1" presStyleIdx="2" presStyleCnt="5">
        <dgm:presLayoutVars>
          <dgm:chMax val="0"/>
          <dgm:bulletEnabled val="1"/>
        </dgm:presLayoutVars>
      </dgm:prSet>
      <dgm:spPr/>
      <dgm:t>
        <a:bodyPr/>
        <a:lstStyle/>
        <a:p>
          <a:endParaRPr lang="en-US"/>
        </a:p>
      </dgm:t>
    </dgm:pt>
    <dgm:pt modelId="{C5EBE81B-5FE2-46FB-B5D8-0FD246696FEE}" type="pres">
      <dgm:prSet presAssocID="{90B20BDB-FE16-451F-933B-2FEE2E9BBC29}" presName="spacer" presStyleCnt="0"/>
      <dgm:spPr/>
    </dgm:pt>
    <dgm:pt modelId="{B5FE6CAD-4B60-4378-92B6-3EC127AC9735}" type="pres">
      <dgm:prSet presAssocID="{6CE7675D-7220-42DB-BF15-0A9F56694B8C}" presName="parentText" presStyleLbl="node1" presStyleIdx="3" presStyleCnt="5">
        <dgm:presLayoutVars>
          <dgm:chMax val="0"/>
          <dgm:bulletEnabled val="1"/>
        </dgm:presLayoutVars>
      </dgm:prSet>
      <dgm:spPr/>
      <dgm:t>
        <a:bodyPr/>
        <a:lstStyle/>
        <a:p>
          <a:endParaRPr lang="en-US"/>
        </a:p>
      </dgm:t>
    </dgm:pt>
    <dgm:pt modelId="{170E0E3B-5733-41FF-B195-E0E2F97E0504}" type="pres">
      <dgm:prSet presAssocID="{893D9030-5C64-4334-83ED-F3C0E55F9733}" presName="spacer" presStyleCnt="0"/>
      <dgm:spPr/>
    </dgm:pt>
    <dgm:pt modelId="{ABBBD79B-F91D-47DF-BEAC-2C7DF293E1F8}" type="pres">
      <dgm:prSet presAssocID="{4571D8C0-62EE-40B9-86DC-837500B40697}" presName="parentText" presStyleLbl="node1" presStyleIdx="4" presStyleCnt="5">
        <dgm:presLayoutVars>
          <dgm:chMax val="0"/>
          <dgm:bulletEnabled val="1"/>
        </dgm:presLayoutVars>
      </dgm:prSet>
      <dgm:spPr/>
      <dgm:t>
        <a:bodyPr/>
        <a:lstStyle/>
        <a:p>
          <a:endParaRPr lang="en-US"/>
        </a:p>
      </dgm:t>
    </dgm:pt>
  </dgm:ptLst>
  <dgm:cxnLst>
    <dgm:cxn modelId="{8D34BFD4-F77D-4362-B682-1E8D94BAFC76}" srcId="{AB43A8B1-ABD6-47C0-9894-0293F89A9145}" destId="{D1CA96B5-FA76-4737-AACE-CB35607FECB8}" srcOrd="0" destOrd="0" parTransId="{4361A49B-DF34-4352-B1B8-30004CB24211}" sibTransId="{08389828-A646-4C46-9199-A554738A00FB}"/>
    <dgm:cxn modelId="{9B005756-BFAB-4380-9297-BAB5A3FE214C}" type="presOf" srcId="{DC24C2BE-06ED-4574-9F29-321F96725378}" destId="{87282AF9-B55F-4F83-8178-FC436E795B3C}" srcOrd="0" destOrd="0" presId="urn:microsoft.com/office/officeart/2005/8/layout/vList2"/>
    <dgm:cxn modelId="{8AE042FA-4423-4799-A005-356176AA9680}" type="presOf" srcId="{9BBAE1CA-97DD-44C1-B1E0-CFC781EA1534}" destId="{D6700EFA-73B6-4A05-AE75-F0574991FA43}" srcOrd="0" destOrd="0" presId="urn:microsoft.com/office/officeart/2005/8/layout/vList2"/>
    <dgm:cxn modelId="{1A5B7414-1B5A-4D2D-9E74-561C7E412F91}" srcId="{AB43A8B1-ABD6-47C0-9894-0293F89A9145}" destId="{6CE7675D-7220-42DB-BF15-0A9F56694B8C}" srcOrd="3" destOrd="0" parTransId="{C64DB0A3-C8B4-4E62-9188-0C3E62228AD9}" sibTransId="{893D9030-5C64-4334-83ED-F3C0E55F9733}"/>
    <dgm:cxn modelId="{5E5693A4-3C79-4951-8F09-201F4E8685B5}" type="presOf" srcId="{D1CA96B5-FA76-4737-AACE-CB35607FECB8}" destId="{291B3018-3734-4917-92D4-5EB9F814B1F4}" srcOrd="0" destOrd="0" presId="urn:microsoft.com/office/officeart/2005/8/layout/vList2"/>
    <dgm:cxn modelId="{79ABF6A8-C168-407A-862F-86AC6F84FCD5}" srcId="{AB43A8B1-ABD6-47C0-9894-0293F89A9145}" destId="{4571D8C0-62EE-40B9-86DC-837500B40697}" srcOrd="4" destOrd="0" parTransId="{CA7DA09C-CA63-4523-A3DA-859467509923}" sibTransId="{0EE91AFD-6072-4D54-8F93-839C0BDED523}"/>
    <dgm:cxn modelId="{BC37E0A4-B578-4750-972D-2E03BEB561D0}" type="presOf" srcId="{6CE7675D-7220-42DB-BF15-0A9F56694B8C}" destId="{B5FE6CAD-4B60-4378-92B6-3EC127AC9735}" srcOrd="0" destOrd="0" presId="urn:microsoft.com/office/officeart/2005/8/layout/vList2"/>
    <dgm:cxn modelId="{B65F6107-493D-4489-BAE3-109344F7E350}" srcId="{AB43A8B1-ABD6-47C0-9894-0293F89A9145}" destId="{DC24C2BE-06ED-4574-9F29-321F96725378}" srcOrd="1" destOrd="0" parTransId="{1C88500C-3A24-4471-90A1-FF571075B9C3}" sibTransId="{2F93DB9E-CE2F-46E6-96A2-BE3369779FF4}"/>
    <dgm:cxn modelId="{1CA5D484-4845-4D0C-BF81-D1F295363F1C}" type="presOf" srcId="{4571D8C0-62EE-40B9-86DC-837500B40697}" destId="{ABBBD79B-F91D-47DF-BEAC-2C7DF293E1F8}" srcOrd="0" destOrd="0" presId="urn:microsoft.com/office/officeart/2005/8/layout/vList2"/>
    <dgm:cxn modelId="{2E26D7B9-58BD-4F62-93BE-21C5D85D1E00}" srcId="{AB43A8B1-ABD6-47C0-9894-0293F89A9145}" destId="{9BBAE1CA-97DD-44C1-B1E0-CFC781EA1534}" srcOrd="2" destOrd="0" parTransId="{B10AA2F9-CFEA-4E57-810C-B5496DD4E523}" sibTransId="{90B20BDB-FE16-451F-933B-2FEE2E9BBC29}"/>
    <dgm:cxn modelId="{128F0C7A-98E2-4E4B-B020-004311959499}" type="presOf" srcId="{AB43A8B1-ABD6-47C0-9894-0293F89A9145}" destId="{D2905606-F88A-4DC8-93DD-BFE782E2E165}" srcOrd="0" destOrd="0" presId="urn:microsoft.com/office/officeart/2005/8/layout/vList2"/>
    <dgm:cxn modelId="{D93FA59C-BCD7-4534-B3C1-82F1BBFA7198}" type="presParOf" srcId="{D2905606-F88A-4DC8-93DD-BFE782E2E165}" destId="{291B3018-3734-4917-92D4-5EB9F814B1F4}" srcOrd="0" destOrd="0" presId="urn:microsoft.com/office/officeart/2005/8/layout/vList2"/>
    <dgm:cxn modelId="{6924E56F-8B75-4D1E-9127-6CFFDEFED77C}" type="presParOf" srcId="{D2905606-F88A-4DC8-93DD-BFE782E2E165}" destId="{AEA68F9B-CB4F-4060-8E05-73B344D80062}" srcOrd="1" destOrd="0" presId="urn:microsoft.com/office/officeart/2005/8/layout/vList2"/>
    <dgm:cxn modelId="{A66D6F87-2189-4106-9412-B8C992E0C5B4}" type="presParOf" srcId="{D2905606-F88A-4DC8-93DD-BFE782E2E165}" destId="{87282AF9-B55F-4F83-8178-FC436E795B3C}" srcOrd="2" destOrd="0" presId="urn:microsoft.com/office/officeart/2005/8/layout/vList2"/>
    <dgm:cxn modelId="{ED2DDCD1-F683-42FC-A2A3-EEB76ECD963F}" type="presParOf" srcId="{D2905606-F88A-4DC8-93DD-BFE782E2E165}" destId="{7B36F948-E659-4546-AF48-E3070CCFC5CB}" srcOrd="3" destOrd="0" presId="urn:microsoft.com/office/officeart/2005/8/layout/vList2"/>
    <dgm:cxn modelId="{4CD13C93-7426-4440-8CC5-67DF0231A777}" type="presParOf" srcId="{D2905606-F88A-4DC8-93DD-BFE782E2E165}" destId="{D6700EFA-73B6-4A05-AE75-F0574991FA43}" srcOrd="4" destOrd="0" presId="urn:microsoft.com/office/officeart/2005/8/layout/vList2"/>
    <dgm:cxn modelId="{34DD4836-7941-4652-AD9D-C35CC809FA45}" type="presParOf" srcId="{D2905606-F88A-4DC8-93DD-BFE782E2E165}" destId="{C5EBE81B-5FE2-46FB-B5D8-0FD246696FEE}" srcOrd="5" destOrd="0" presId="urn:microsoft.com/office/officeart/2005/8/layout/vList2"/>
    <dgm:cxn modelId="{27A30B03-6485-4E05-8645-7AE2275340B1}" type="presParOf" srcId="{D2905606-F88A-4DC8-93DD-BFE782E2E165}" destId="{B5FE6CAD-4B60-4378-92B6-3EC127AC9735}" srcOrd="6" destOrd="0" presId="urn:microsoft.com/office/officeart/2005/8/layout/vList2"/>
    <dgm:cxn modelId="{FAA49741-88A3-4D2D-B53D-E4604603ADB6}" type="presParOf" srcId="{D2905606-F88A-4DC8-93DD-BFE782E2E165}" destId="{170E0E3B-5733-41FF-B195-E0E2F97E0504}" srcOrd="7" destOrd="0" presId="urn:microsoft.com/office/officeart/2005/8/layout/vList2"/>
    <dgm:cxn modelId="{F2FAB6A0-4B25-420E-871B-A46F777A1371}" type="presParOf" srcId="{D2905606-F88A-4DC8-93DD-BFE782E2E165}" destId="{ABBBD79B-F91D-47DF-BEAC-2C7DF293E1F8}" srcOrd="8"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DB9CEDAE-9887-49BD-BD7A-68D4257AC256}" type="doc">
      <dgm:prSet loTypeId="urn:microsoft.com/office/officeart/2005/8/layout/vList2" loCatId="list" qsTypeId="urn:microsoft.com/office/officeart/2005/8/quickstyle/3d2" qsCatId="3D" csTypeId="urn:microsoft.com/office/officeart/2005/8/colors/accent1_2" csCatId="accent1"/>
      <dgm:spPr/>
      <dgm:t>
        <a:bodyPr/>
        <a:lstStyle/>
        <a:p>
          <a:endParaRPr lang="en-US"/>
        </a:p>
      </dgm:t>
    </dgm:pt>
    <dgm:pt modelId="{F4419D37-B622-4B67-A5B0-FE3317EFCC7C}">
      <dgm:prSet custT="1"/>
      <dgm:spPr/>
      <dgm:t>
        <a:bodyPr/>
        <a:lstStyle/>
        <a:p>
          <a:pPr rtl="0"/>
          <a:r>
            <a:rPr lang="en-US" sz="2000" b="1" dirty="0" smtClean="0"/>
            <a:t>In India, female sterilization is the most common method of contraception. India has witnessed over 6.2 million men sterilization during the mass sterilization (1970’s), but later on the focus shifted towards women and today the entire burden of sterilization falls on women</a:t>
          </a:r>
          <a:r>
            <a:rPr lang="en-US" sz="2000" dirty="0" smtClean="0"/>
            <a:t>.</a:t>
          </a:r>
          <a:endParaRPr lang="en-IN" sz="2000" b="1" dirty="0"/>
        </a:p>
      </dgm:t>
    </dgm:pt>
    <dgm:pt modelId="{DF55C3DF-367B-4E6A-BC47-80A7945A3335}" type="parTrans" cxnId="{49C0A9EB-9AFF-46F2-B1FC-50561091D7BF}">
      <dgm:prSet/>
      <dgm:spPr/>
      <dgm:t>
        <a:bodyPr/>
        <a:lstStyle/>
        <a:p>
          <a:endParaRPr lang="en-US" sz="2000"/>
        </a:p>
      </dgm:t>
    </dgm:pt>
    <dgm:pt modelId="{B1555293-9DC2-4882-8606-F4ECDA3D6A8A}" type="sibTrans" cxnId="{49C0A9EB-9AFF-46F2-B1FC-50561091D7BF}">
      <dgm:prSet/>
      <dgm:spPr/>
      <dgm:t>
        <a:bodyPr/>
        <a:lstStyle/>
        <a:p>
          <a:endParaRPr lang="en-US" sz="2000"/>
        </a:p>
      </dgm:t>
    </dgm:pt>
    <dgm:pt modelId="{327BA605-4B33-449B-A5BB-DC02E0DE7BF7}">
      <dgm:prSet custT="1"/>
      <dgm:spPr/>
      <dgm:t>
        <a:bodyPr/>
        <a:lstStyle/>
        <a:p>
          <a:pPr rtl="0"/>
          <a:r>
            <a:rPr lang="en-IN" sz="2000" b="1" dirty="0" smtClean="0"/>
            <a:t>More than 90% of men reported that they can discuss with their partner about FP but only about 50% were involved in any FP related discussion. </a:t>
          </a:r>
          <a:r>
            <a:rPr lang="en-US" sz="2000" b="1" dirty="0" smtClean="0"/>
            <a:t>Concerns from men as partners included "fear of losing authority within the household setting; dread of alleged collateral effects of contraceptive use [e.g., infidelity]; association between withdrawal and the reduction in spontaneous sexual intercourse</a:t>
          </a:r>
          <a:r>
            <a:rPr lang="en-US" sz="2000" dirty="0" smtClean="0"/>
            <a:t> (</a:t>
          </a:r>
          <a:r>
            <a:rPr lang="en-US" sz="2000" dirty="0" err="1" smtClean="0"/>
            <a:t>Hoga</a:t>
          </a:r>
          <a:r>
            <a:rPr lang="en-US" sz="2000" dirty="0" smtClean="0"/>
            <a:t> et al., 2013).</a:t>
          </a:r>
          <a:endParaRPr lang="en-US" sz="2000" b="1" dirty="0"/>
        </a:p>
      </dgm:t>
    </dgm:pt>
    <dgm:pt modelId="{89CDACF7-7C7D-496E-ABEC-4561666DEE64}" type="parTrans" cxnId="{B70364AB-0554-4382-B689-8940FAFF77CB}">
      <dgm:prSet/>
      <dgm:spPr/>
      <dgm:t>
        <a:bodyPr/>
        <a:lstStyle/>
        <a:p>
          <a:endParaRPr lang="en-US" sz="2000"/>
        </a:p>
      </dgm:t>
    </dgm:pt>
    <dgm:pt modelId="{CDBB7712-4BEC-4B24-9B93-12DA99AD7666}" type="sibTrans" cxnId="{B70364AB-0554-4382-B689-8940FAFF77CB}">
      <dgm:prSet/>
      <dgm:spPr/>
      <dgm:t>
        <a:bodyPr/>
        <a:lstStyle/>
        <a:p>
          <a:endParaRPr lang="en-US" sz="2000"/>
        </a:p>
      </dgm:t>
    </dgm:pt>
    <dgm:pt modelId="{1C8309CF-FAC5-45F7-989C-47863CC44249}">
      <dgm:prSet custT="1"/>
      <dgm:spPr/>
      <dgm:t>
        <a:bodyPr/>
        <a:lstStyle/>
        <a:p>
          <a:pPr rtl="0"/>
          <a:r>
            <a:rPr lang="en-IN" sz="2000" b="1" dirty="0" smtClean="0"/>
            <a:t>More than 90% men justifies abusing their partner which includes if  she does goes out without telling him, neglects her children, burns the food and more than 80% justifies on abandoning and physically abusing their partner if she is not ready to get pregnant, shows strong establishment of patriarchal norms.</a:t>
          </a:r>
          <a:endParaRPr lang="en-US" sz="2000" dirty="0"/>
        </a:p>
      </dgm:t>
    </dgm:pt>
    <dgm:pt modelId="{C9C571B8-53BF-4E98-95CB-9362C058B076}" type="parTrans" cxnId="{33FB4BCB-9C8B-4FD5-B199-541E828194B5}">
      <dgm:prSet/>
      <dgm:spPr/>
      <dgm:t>
        <a:bodyPr/>
        <a:lstStyle/>
        <a:p>
          <a:endParaRPr lang="en-US" sz="2000"/>
        </a:p>
      </dgm:t>
    </dgm:pt>
    <dgm:pt modelId="{A7C15A4D-D9D6-448A-A95C-C38055A3CC34}" type="sibTrans" cxnId="{33FB4BCB-9C8B-4FD5-B199-541E828194B5}">
      <dgm:prSet/>
      <dgm:spPr/>
      <dgm:t>
        <a:bodyPr/>
        <a:lstStyle/>
        <a:p>
          <a:endParaRPr lang="en-US" sz="2000"/>
        </a:p>
      </dgm:t>
    </dgm:pt>
    <dgm:pt modelId="{A50649F1-E69C-45A7-B324-9C43AC6A12AF}" type="pres">
      <dgm:prSet presAssocID="{DB9CEDAE-9887-49BD-BD7A-68D4257AC256}" presName="linear" presStyleCnt="0">
        <dgm:presLayoutVars>
          <dgm:animLvl val="lvl"/>
          <dgm:resizeHandles val="exact"/>
        </dgm:presLayoutVars>
      </dgm:prSet>
      <dgm:spPr/>
      <dgm:t>
        <a:bodyPr/>
        <a:lstStyle/>
        <a:p>
          <a:endParaRPr lang="en-US"/>
        </a:p>
      </dgm:t>
    </dgm:pt>
    <dgm:pt modelId="{DF5428D4-1A06-4370-93F9-86891991F235}" type="pres">
      <dgm:prSet presAssocID="{F4419D37-B622-4B67-A5B0-FE3317EFCC7C}" presName="parentText" presStyleLbl="node1" presStyleIdx="0" presStyleCnt="3">
        <dgm:presLayoutVars>
          <dgm:chMax val="0"/>
          <dgm:bulletEnabled val="1"/>
        </dgm:presLayoutVars>
      </dgm:prSet>
      <dgm:spPr/>
      <dgm:t>
        <a:bodyPr/>
        <a:lstStyle/>
        <a:p>
          <a:endParaRPr lang="en-US"/>
        </a:p>
      </dgm:t>
    </dgm:pt>
    <dgm:pt modelId="{4C56A5AF-B0D4-4258-8B92-C3AD31137E42}" type="pres">
      <dgm:prSet presAssocID="{B1555293-9DC2-4882-8606-F4ECDA3D6A8A}" presName="spacer" presStyleCnt="0"/>
      <dgm:spPr/>
    </dgm:pt>
    <dgm:pt modelId="{F1267655-BE72-4653-A947-8EE3F5DB98F5}" type="pres">
      <dgm:prSet presAssocID="{327BA605-4B33-449B-A5BB-DC02E0DE7BF7}" presName="parentText" presStyleLbl="node1" presStyleIdx="1" presStyleCnt="3">
        <dgm:presLayoutVars>
          <dgm:chMax val="0"/>
          <dgm:bulletEnabled val="1"/>
        </dgm:presLayoutVars>
      </dgm:prSet>
      <dgm:spPr/>
      <dgm:t>
        <a:bodyPr/>
        <a:lstStyle/>
        <a:p>
          <a:endParaRPr lang="en-US"/>
        </a:p>
      </dgm:t>
    </dgm:pt>
    <dgm:pt modelId="{A3FB736F-4302-4845-B517-F61FF440C28D}" type="pres">
      <dgm:prSet presAssocID="{CDBB7712-4BEC-4B24-9B93-12DA99AD7666}" presName="spacer" presStyleCnt="0"/>
      <dgm:spPr/>
    </dgm:pt>
    <dgm:pt modelId="{F796B948-3B83-41D0-B2D3-C84CFBE78D94}" type="pres">
      <dgm:prSet presAssocID="{1C8309CF-FAC5-45F7-989C-47863CC44249}" presName="parentText" presStyleLbl="node1" presStyleIdx="2" presStyleCnt="3">
        <dgm:presLayoutVars>
          <dgm:chMax val="0"/>
          <dgm:bulletEnabled val="1"/>
        </dgm:presLayoutVars>
      </dgm:prSet>
      <dgm:spPr/>
      <dgm:t>
        <a:bodyPr/>
        <a:lstStyle/>
        <a:p>
          <a:endParaRPr lang="en-US"/>
        </a:p>
      </dgm:t>
    </dgm:pt>
  </dgm:ptLst>
  <dgm:cxnLst>
    <dgm:cxn modelId="{49C0A9EB-9AFF-46F2-B1FC-50561091D7BF}" srcId="{DB9CEDAE-9887-49BD-BD7A-68D4257AC256}" destId="{F4419D37-B622-4B67-A5B0-FE3317EFCC7C}" srcOrd="0" destOrd="0" parTransId="{DF55C3DF-367B-4E6A-BC47-80A7945A3335}" sibTransId="{B1555293-9DC2-4882-8606-F4ECDA3D6A8A}"/>
    <dgm:cxn modelId="{B9F53561-72F0-4E8A-981E-5590FE99D85E}" type="presOf" srcId="{F4419D37-B622-4B67-A5B0-FE3317EFCC7C}" destId="{DF5428D4-1A06-4370-93F9-86891991F235}" srcOrd="0" destOrd="0" presId="urn:microsoft.com/office/officeart/2005/8/layout/vList2"/>
    <dgm:cxn modelId="{6078820F-2C15-47E3-B519-1485F74A6121}" type="presOf" srcId="{327BA605-4B33-449B-A5BB-DC02E0DE7BF7}" destId="{F1267655-BE72-4653-A947-8EE3F5DB98F5}" srcOrd="0" destOrd="0" presId="urn:microsoft.com/office/officeart/2005/8/layout/vList2"/>
    <dgm:cxn modelId="{B70364AB-0554-4382-B689-8940FAFF77CB}" srcId="{DB9CEDAE-9887-49BD-BD7A-68D4257AC256}" destId="{327BA605-4B33-449B-A5BB-DC02E0DE7BF7}" srcOrd="1" destOrd="0" parTransId="{89CDACF7-7C7D-496E-ABEC-4561666DEE64}" sibTransId="{CDBB7712-4BEC-4B24-9B93-12DA99AD7666}"/>
    <dgm:cxn modelId="{C3499A2D-8385-4A78-A1DC-2191BF4935E8}" type="presOf" srcId="{DB9CEDAE-9887-49BD-BD7A-68D4257AC256}" destId="{A50649F1-E69C-45A7-B324-9C43AC6A12AF}" srcOrd="0" destOrd="0" presId="urn:microsoft.com/office/officeart/2005/8/layout/vList2"/>
    <dgm:cxn modelId="{94E1D31E-A7EE-49E6-AA50-6BF4CF2A9C4D}" type="presOf" srcId="{1C8309CF-FAC5-45F7-989C-47863CC44249}" destId="{F796B948-3B83-41D0-B2D3-C84CFBE78D94}" srcOrd="0" destOrd="0" presId="urn:microsoft.com/office/officeart/2005/8/layout/vList2"/>
    <dgm:cxn modelId="{33FB4BCB-9C8B-4FD5-B199-541E828194B5}" srcId="{DB9CEDAE-9887-49BD-BD7A-68D4257AC256}" destId="{1C8309CF-FAC5-45F7-989C-47863CC44249}" srcOrd="2" destOrd="0" parTransId="{C9C571B8-53BF-4E98-95CB-9362C058B076}" sibTransId="{A7C15A4D-D9D6-448A-A95C-C38055A3CC34}"/>
    <dgm:cxn modelId="{FA78655D-595A-49E6-A016-725BAEF1CC34}" type="presParOf" srcId="{A50649F1-E69C-45A7-B324-9C43AC6A12AF}" destId="{DF5428D4-1A06-4370-93F9-86891991F235}" srcOrd="0" destOrd="0" presId="urn:microsoft.com/office/officeart/2005/8/layout/vList2"/>
    <dgm:cxn modelId="{4CF45430-A279-4982-AE1C-34E17C8C72FC}" type="presParOf" srcId="{A50649F1-E69C-45A7-B324-9C43AC6A12AF}" destId="{4C56A5AF-B0D4-4258-8B92-C3AD31137E42}" srcOrd="1" destOrd="0" presId="urn:microsoft.com/office/officeart/2005/8/layout/vList2"/>
    <dgm:cxn modelId="{9173D218-D808-4BD1-8F99-6623E3A634A0}" type="presParOf" srcId="{A50649F1-E69C-45A7-B324-9C43AC6A12AF}" destId="{F1267655-BE72-4653-A947-8EE3F5DB98F5}" srcOrd="2" destOrd="0" presId="urn:microsoft.com/office/officeart/2005/8/layout/vList2"/>
    <dgm:cxn modelId="{E7C3AE09-4DC1-4742-8197-1C548C0686CE}" type="presParOf" srcId="{A50649F1-E69C-45A7-B324-9C43AC6A12AF}" destId="{A3FB736F-4302-4845-B517-F61FF440C28D}" srcOrd="3" destOrd="0" presId="urn:microsoft.com/office/officeart/2005/8/layout/vList2"/>
    <dgm:cxn modelId="{79370386-0090-42BB-8B5F-9EC7CF7377AF}" type="presParOf" srcId="{A50649F1-E69C-45A7-B324-9C43AC6A12AF}" destId="{F796B948-3B83-41D0-B2D3-C84CFBE78D94}" srcOrd="4"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pPr/>
              <a:t>26-06-2022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pPr/>
              <a:t>‹#›</a:t>
            </a:fld>
            <a:endParaRPr lang="en-IN"/>
          </a:p>
        </p:txBody>
      </p:sp>
    </p:spTree>
    <p:extLst>
      <p:ext uri="{BB962C8B-B14F-4D97-AF65-F5344CB8AC3E}">
        <p14:creationId xmlns=""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7BCBBF-3B14-49EE-839D-F9D0F54BECC4}" type="slidenum">
              <a:rPr lang="en-IN" smtClean="0"/>
              <a:pPr/>
              <a:t>1</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7BCBBF-3B14-49EE-839D-F9D0F54BECC4}" type="slidenum">
              <a:rPr lang="en-IN" smtClean="0"/>
              <a:pPr/>
              <a:t>7</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7BCBBF-3B14-49EE-839D-F9D0F54BECC4}" type="slidenum">
              <a:rPr lang="en-IN" smtClean="0"/>
              <a:pPr/>
              <a:t>16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47C0E5-F472-4823-852C-D183FA2F2488}" type="datetime1">
              <a:rPr lang="en-IN" smtClean="0"/>
              <a:pPr/>
              <a:t>26-06-2022</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DCF6C-BC1F-457E-8C73-045A403582E6}" type="datetime1">
              <a:rPr lang="en-IN" smtClean="0"/>
              <a:pPr/>
              <a:t>26-06-2022</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E070E-952C-41C9-9ABB-C56A7BE64D88}" type="datetime1">
              <a:rPr lang="en-IN" smtClean="0"/>
              <a:pPr/>
              <a:t>26-06-2022</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2FBC0-878C-4FB7-8E1F-1D6F6FF7C223}" type="datetime1">
              <a:rPr lang="en-IN" smtClean="0"/>
              <a:pPr/>
              <a:t>26-06-2022</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pPr/>
              <a:t>26-06-2022</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B6A866-57B6-4C39-8809-FBA78A30FCC9}" type="datetime1">
              <a:rPr lang="en-IN" smtClean="0"/>
              <a:pPr/>
              <a:t>26-06-2022</a:t>
            </a:fld>
            <a:endParaRPr lang="en-IN"/>
          </a:p>
        </p:txBody>
      </p:sp>
      <p:sp>
        <p:nvSpPr>
          <p:cNvPr id="6" name="Footer Placeholder 5"/>
          <p:cNvSpPr>
            <a:spLocks noGrp="1"/>
          </p:cNvSpPr>
          <p:nvPr>
            <p:ph type="ftr" sz="quarter" idx="11"/>
          </p:nvPr>
        </p:nvSpPr>
        <p:spPr/>
        <p:txBody>
          <a:bodyPr/>
          <a:lstStyle/>
          <a:p>
            <a:r>
              <a:rPr lang="en-US" smtClean="0"/>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B34237-4DA9-498D-81CC-7DEBFDE0146A}" type="datetime1">
              <a:rPr lang="en-IN" smtClean="0"/>
              <a:pPr/>
              <a:t>26-06-2022</a:t>
            </a:fld>
            <a:endParaRPr lang="en-IN"/>
          </a:p>
        </p:txBody>
      </p:sp>
      <p:sp>
        <p:nvSpPr>
          <p:cNvPr id="8" name="Footer Placeholder 7"/>
          <p:cNvSpPr>
            <a:spLocks noGrp="1"/>
          </p:cNvSpPr>
          <p:nvPr>
            <p:ph type="ftr" sz="quarter" idx="11"/>
          </p:nvPr>
        </p:nvSpPr>
        <p:spPr/>
        <p:txBody>
          <a:bodyPr/>
          <a:lstStyle/>
          <a:p>
            <a:r>
              <a:rPr lang="en-US" smtClean="0"/>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D29E31-0E2B-4B8B-A4CD-804F6A5D47A9}" type="datetime1">
              <a:rPr lang="en-IN" smtClean="0"/>
              <a:pPr/>
              <a:t>26-06-2022</a:t>
            </a:fld>
            <a:endParaRPr lang="en-IN"/>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pPr/>
              <a:t>26-06-2022</a:t>
            </a:fld>
            <a:endParaRPr lang="en-IN"/>
          </a:p>
        </p:txBody>
      </p:sp>
      <p:sp>
        <p:nvSpPr>
          <p:cNvPr id="3" name="Footer Placeholder 2"/>
          <p:cNvSpPr>
            <a:spLocks noGrp="1"/>
          </p:cNvSpPr>
          <p:nvPr>
            <p:ph type="ftr" sz="quarter" idx="11"/>
          </p:nvPr>
        </p:nvSpPr>
        <p:spPr/>
        <p:txBody>
          <a:bodyPr/>
          <a:lstStyle/>
          <a:p>
            <a:r>
              <a:rPr lang="en-US" smtClean="0"/>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pPr/>
              <a:t>26-06-2022</a:t>
            </a:fld>
            <a:endParaRPr lang="en-IN"/>
          </a:p>
        </p:txBody>
      </p:sp>
      <p:sp>
        <p:nvSpPr>
          <p:cNvPr id="6" name="Footer Placeholder 5"/>
          <p:cNvSpPr>
            <a:spLocks noGrp="1"/>
          </p:cNvSpPr>
          <p:nvPr>
            <p:ph type="ftr" sz="quarter" idx="11"/>
          </p:nvPr>
        </p:nvSpPr>
        <p:spPr/>
        <p:txBody>
          <a:bodyPr/>
          <a:lstStyle/>
          <a:p>
            <a:r>
              <a:rPr lang="en-US" smtClean="0"/>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pPr/>
              <a:t>26-06-2022</a:t>
            </a:fld>
            <a:endParaRPr lang="en-IN"/>
          </a:p>
        </p:txBody>
      </p:sp>
      <p:sp>
        <p:nvSpPr>
          <p:cNvPr id="6" name="Footer Placeholder 5"/>
          <p:cNvSpPr>
            <a:spLocks noGrp="1"/>
          </p:cNvSpPr>
          <p:nvPr>
            <p:ph type="ftr" sz="quarter" idx="11"/>
          </p:nvPr>
        </p:nvSpPr>
        <p:spPr/>
        <p:txBody>
          <a:bodyPr/>
          <a:lstStyle/>
          <a:p>
            <a:r>
              <a:rPr lang="en-US" smtClean="0"/>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pPr/>
              <a:t>26-06-2022</a:t>
            </a:fld>
            <a:endParaRPr lang="en-IN"/>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You are not allowed to add slides to this presentation</a:t>
            </a:r>
            <a:endParaRPr lang="en-IN"/>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chart" Target="../charts/chart10.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chart" Target="../charts/chart14.xml"/><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9BD04-9EFD-5298-48E0-BBFFD10429A7}"/>
              </a:ext>
            </a:extLst>
          </p:cNvPr>
          <p:cNvSpPr>
            <a:spLocks noGrp="1"/>
          </p:cNvSpPr>
          <p:nvPr>
            <p:ph type="ctrTitle"/>
          </p:nvPr>
        </p:nvSpPr>
        <p:spPr>
          <a:xfrm>
            <a:off x="1045030" y="606491"/>
            <a:ext cx="9116008" cy="1735494"/>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en-IN" b="1" dirty="0" smtClean="0">
                <a:solidFill>
                  <a:schemeClr val="tx1"/>
                </a:solidFill>
              </a:rPr>
              <a:t>Male Engagement in Family planning in Bihar</a:t>
            </a:r>
            <a:r>
              <a:rPr lang="en-IN" dirty="0"/>
              <a:t/>
            </a:r>
            <a:br>
              <a:rPr lang="en-IN" dirty="0"/>
            </a:br>
            <a:endParaRPr lang="en-IN" dirty="0"/>
          </a:p>
        </p:txBody>
      </p:sp>
      <p:sp>
        <p:nvSpPr>
          <p:cNvPr id="3" name="Subtitle 2">
            <a:extLst>
              <a:ext uri="{FF2B5EF4-FFF2-40B4-BE49-F238E27FC236}">
                <a16:creationId xmlns="" xmlns:a16="http://schemas.microsoft.com/office/drawing/2014/main" id="{7673AE62-677A-E7A9-D759-F10B648DEED4}"/>
              </a:ext>
            </a:extLst>
          </p:cNvPr>
          <p:cNvSpPr>
            <a:spLocks noGrp="1"/>
          </p:cNvSpPr>
          <p:nvPr>
            <p:ph type="subTitle" idx="1"/>
          </p:nvPr>
        </p:nvSpPr>
        <p:spPr>
          <a:xfrm>
            <a:off x="5057192" y="4413379"/>
            <a:ext cx="5610808" cy="1698171"/>
          </a:xfrm>
        </p:spPr>
        <p:txBody>
          <a:bodyPr>
            <a:normAutofit lnSpcReduction="10000"/>
          </a:bodyPr>
          <a:lstStyle/>
          <a:p>
            <a:pPr algn="r"/>
            <a:r>
              <a:rPr lang="en-IN" dirty="0" smtClean="0">
                <a:solidFill>
                  <a:schemeClr val="tx1"/>
                </a:solidFill>
              </a:rPr>
              <a:t>Name-</a:t>
            </a:r>
            <a:r>
              <a:rPr lang="en-IN" b="1" dirty="0" smtClean="0">
                <a:solidFill>
                  <a:schemeClr val="tx1"/>
                </a:solidFill>
              </a:rPr>
              <a:t>Monika </a:t>
            </a:r>
            <a:r>
              <a:rPr lang="en-IN" b="1" dirty="0" err="1" smtClean="0">
                <a:solidFill>
                  <a:schemeClr val="tx1"/>
                </a:solidFill>
              </a:rPr>
              <a:t>Kumari</a:t>
            </a:r>
            <a:endParaRPr lang="en-IN" b="1" dirty="0" smtClean="0">
              <a:solidFill>
                <a:schemeClr val="tx1"/>
              </a:solidFill>
            </a:endParaRPr>
          </a:p>
          <a:p>
            <a:pPr algn="r"/>
            <a:r>
              <a:rPr lang="en-IN" dirty="0" smtClean="0">
                <a:solidFill>
                  <a:schemeClr val="tx1"/>
                </a:solidFill>
              </a:rPr>
              <a:t>Faculty Mentor-</a:t>
            </a:r>
            <a:r>
              <a:rPr lang="en-IN" b="1" dirty="0" err="1" smtClean="0">
                <a:solidFill>
                  <a:schemeClr val="tx1"/>
                </a:solidFill>
              </a:rPr>
              <a:t>Dr.B.S.Singh</a:t>
            </a:r>
            <a:endParaRPr lang="en-IN" b="1" dirty="0" smtClean="0">
              <a:solidFill>
                <a:schemeClr val="tx1"/>
              </a:solidFill>
            </a:endParaRPr>
          </a:p>
          <a:p>
            <a:pPr algn="r"/>
            <a:r>
              <a:rPr lang="en-IN" b="1" dirty="0" smtClean="0">
                <a:solidFill>
                  <a:schemeClr val="tx1"/>
                </a:solidFill>
              </a:rPr>
              <a:t>IIHMR </a:t>
            </a:r>
            <a:r>
              <a:rPr lang="en-IN" b="1" dirty="0">
                <a:solidFill>
                  <a:schemeClr val="tx1"/>
                </a:solidFill>
              </a:rPr>
              <a:t>Delhi</a:t>
            </a:r>
          </a:p>
        </p:txBody>
      </p:sp>
      <p:sp>
        <p:nvSpPr>
          <p:cNvPr id="4" name="Slide Number Placeholder 3">
            <a:extLst>
              <a:ext uri="{FF2B5EF4-FFF2-40B4-BE49-F238E27FC236}">
                <a16:creationId xmlns=""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pPr/>
              <a:t>1</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pic>
        <p:nvPicPr>
          <p:cNvPr id="6" name="Picture 5" descr="BA-Male-Engagement-Advocacy-Tool-724x675.png"/>
          <p:cNvPicPr>
            <a:picLocks noChangeAspect="1"/>
          </p:cNvPicPr>
          <p:nvPr/>
        </p:nvPicPr>
        <p:blipFill>
          <a:blip r:embed="rId4"/>
          <a:srcRect l="61992" t="28696" b="45494"/>
          <a:stretch>
            <a:fillRect/>
          </a:stretch>
        </p:blipFill>
        <p:spPr>
          <a:xfrm>
            <a:off x="898096" y="3564295"/>
            <a:ext cx="4625626" cy="3039750"/>
          </a:xfrm>
          <a:prstGeom prst="rect">
            <a:avLst/>
          </a:prstGeom>
        </p:spPr>
      </p:pic>
      <p:sp>
        <p:nvSpPr>
          <p:cNvPr id="8" name="TextBox 7"/>
          <p:cNvSpPr txBox="1"/>
          <p:nvPr/>
        </p:nvSpPr>
        <p:spPr>
          <a:xfrm>
            <a:off x="1642188" y="2388637"/>
            <a:ext cx="7697756" cy="1077218"/>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IN" sz="3200" dirty="0" smtClean="0"/>
              <a:t>CARE India Solution for Sustainable Development</a:t>
            </a:r>
            <a:endParaRPr lang="en-US" sz="3200" dirty="0"/>
          </a:p>
        </p:txBody>
      </p:sp>
    </p:spTree>
    <p:extLst>
      <p:ext uri="{BB962C8B-B14F-4D97-AF65-F5344CB8AC3E}">
        <p14:creationId xmlns="" xmlns:p14="http://schemas.microsoft.com/office/powerpoint/2010/main" val="319922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793102" y="289249"/>
            <a:ext cx="8108302" cy="475862"/>
          </a:xfrm>
        </p:spPr>
        <p:txBody>
          <a:bodyPr>
            <a:normAutofit fontScale="90000"/>
          </a:bodyPr>
          <a:lstStyle/>
          <a:p>
            <a:pPr algn="l"/>
            <a:r>
              <a:rPr lang="en-IN" b="1" dirty="0" smtClean="0">
                <a:latin typeface="Times New Roman" pitchFamily="18" charset="0"/>
                <a:cs typeface="Times New Roman" pitchFamily="18" charset="0"/>
              </a:rPr>
              <a:t>Results</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2DD0E2DC-1F64-6150-E936-2EFC08A56F0F}"/>
              </a:ext>
            </a:extLst>
          </p:cNvPr>
          <p:cNvSpPr>
            <a:spLocks noGrp="1"/>
          </p:cNvSpPr>
          <p:nvPr>
            <p:ph idx="1"/>
          </p:nvPr>
        </p:nvSpPr>
        <p:spPr>
          <a:xfrm>
            <a:off x="429207" y="877078"/>
            <a:ext cx="11439331" cy="5579705"/>
          </a:xfrm>
        </p:spPr>
        <p:style>
          <a:lnRef idx="0">
            <a:schemeClr val="accent1"/>
          </a:lnRef>
          <a:fillRef idx="3">
            <a:schemeClr val="accent1"/>
          </a:fillRef>
          <a:effectRef idx="3">
            <a:schemeClr val="accent1"/>
          </a:effectRef>
          <a:fontRef idx="minor">
            <a:schemeClr val="lt1"/>
          </a:fontRef>
        </p:style>
        <p:txBody>
          <a:bodyPr>
            <a:normAutofit/>
          </a:bodyPr>
          <a:lstStyle/>
          <a:p>
            <a:r>
              <a:rPr lang="en-IN" sz="2800" b="1" i="1" u="sng" dirty="0" smtClean="0"/>
              <a:t>Men as Client</a:t>
            </a:r>
            <a:endParaRPr lang="en-IN" sz="2800" b="1" i="1" u="sng" dirty="0"/>
          </a:p>
        </p:txBody>
      </p:sp>
      <p:sp>
        <p:nvSpPr>
          <p:cNvPr id="4" name="Slide Number Placeholder 3">
            <a:extLst>
              <a:ext uri="{FF2B5EF4-FFF2-40B4-BE49-F238E27FC236}">
                <a16:creationId xmlns=""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pPr/>
              <a:t>10</a:t>
            </a:fld>
            <a:endParaRPr lang="en-IN"/>
          </a:p>
        </p:txBody>
      </p:sp>
      <p:graphicFrame>
        <p:nvGraphicFramePr>
          <p:cNvPr id="7" name="Chart 6"/>
          <p:cNvGraphicFramePr/>
          <p:nvPr/>
        </p:nvGraphicFramePr>
        <p:xfrm>
          <a:off x="1231641" y="1436914"/>
          <a:ext cx="4730622" cy="23886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6578081" y="1418254"/>
          <a:ext cx="4609322" cy="23699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1268962" y="3960456"/>
          <a:ext cx="4702629" cy="23470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6590828" y="3893054"/>
          <a:ext cx="4683356" cy="2337608"/>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extLst>
              <a:ext uri="{FF2B5EF4-FFF2-40B4-BE49-F238E27FC236}">
                <a16:creationId xmlns="" xmlns:a16="http://schemas.microsoft.com/office/drawing/2014/main" id="{6A5D235C-68B3-B360-0BE2-EE01D32938FF}"/>
              </a:ext>
            </a:extLst>
          </p:cNvPr>
          <p:cNvPicPr>
            <a:picLocks noChangeAspect="1"/>
          </p:cNvPicPr>
          <p:nvPr/>
        </p:nvPicPr>
        <p:blipFill>
          <a:blip r:embed="rId6">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1498613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838200" y="233265"/>
            <a:ext cx="9229531" cy="401217"/>
          </a:xfrm>
        </p:spPr>
        <p:txBody>
          <a:bodyPr>
            <a:normAutofit fontScale="90000"/>
          </a:bodyPr>
          <a:lstStyle/>
          <a:p>
            <a:pPr algn="l"/>
            <a:r>
              <a:rPr lang="en-IN" b="1" dirty="0" smtClean="0">
                <a:latin typeface="Times New Roman" pitchFamily="18" charset="0"/>
                <a:cs typeface="Times New Roman" pitchFamily="18" charset="0"/>
              </a:rPr>
              <a:t>Results</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a:xfrm>
            <a:off x="447869" y="905070"/>
            <a:ext cx="10877939" cy="5495730"/>
          </a:xfrm>
        </p:spPr>
        <p:style>
          <a:lnRef idx="0">
            <a:schemeClr val="accent1"/>
          </a:lnRef>
          <a:fillRef idx="3">
            <a:schemeClr val="accent1"/>
          </a:fillRef>
          <a:effectRef idx="3">
            <a:schemeClr val="accent1"/>
          </a:effectRef>
          <a:fontRef idx="minor">
            <a:schemeClr val="lt1"/>
          </a:fontRef>
        </p:style>
        <p:txBody>
          <a:bodyPr>
            <a:normAutofit/>
          </a:bodyPr>
          <a:lstStyle/>
          <a:p>
            <a:r>
              <a:rPr lang="en-IN" sz="2800" b="1" i="1" u="sng" dirty="0" smtClean="0"/>
              <a:t>Men as partners</a:t>
            </a:r>
            <a:endParaRPr lang="en-IN" sz="2800" b="1" i="1" u="sng" dirty="0"/>
          </a:p>
        </p:txBody>
      </p:sp>
      <p:sp>
        <p:nvSpPr>
          <p:cNvPr id="4" name="Slide Number Placeholder 3">
            <a:extLst>
              <a:ext uri="{FF2B5EF4-FFF2-40B4-BE49-F238E27FC236}">
                <a16:creationId xmlns=""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pPr/>
              <a:t>11</a:t>
            </a:fld>
            <a:endParaRPr lang="en-IN"/>
          </a:p>
        </p:txBody>
      </p:sp>
      <p:graphicFrame>
        <p:nvGraphicFramePr>
          <p:cNvPr id="7" name="Chart 6"/>
          <p:cNvGraphicFramePr/>
          <p:nvPr/>
        </p:nvGraphicFramePr>
        <p:xfrm>
          <a:off x="722655" y="1470815"/>
          <a:ext cx="4978350" cy="2255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5924939" y="1446245"/>
          <a:ext cx="5029200" cy="2228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695861" y="3842895"/>
          <a:ext cx="5089118" cy="24552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5988668" y="3778897"/>
          <a:ext cx="5002793" cy="2463283"/>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extLst>
              <a:ext uri="{FF2B5EF4-FFF2-40B4-BE49-F238E27FC236}">
                <a16:creationId xmlns="" xmlns:a16="http://schemas.microsoft.com/office/drawing/2014/main" id="{6A5D235C-68B3-B360-0BE2-EE01D32938FF}"/>
              </a:ext>
            </a:extLst>
          </p:cNvPr>
          <p:cNvPicPr>
            <a:picLocks noChangeAspect="1"/>
          </p:cNvPicPr>
          <p:nvPr/>
        </p:nvPicPr>
        <p:blipFill>
          <a:blip r:embed="rId6">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2616270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838200" y="365125"/>
            <a:ext cx="10515600" cy="707895"/>
          </a:xfrm>
        </p:spPr>
        <p:txBody>
          <a:bodyPr>
            <a:normAutofit fontScale="90000"/>
          </a:bodyPr>
          <a:lstStyle/>
          <a:p>
            <a:pPr algn="l"/>
            <a:r>
              <a:rPr lang="en-IN" b="1" dirty="0" smtClean="0"/>
              <a:t>Result</a:t>
            </a:r>
            <a:endParaRPr lang="en-IN" b="1" dirty="0"/>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a:xfrm>
            <a:off x="457200" y="1166326"/>
            <a:ext cx="11215396" cy="5141167"/>
          </a:xfrm>
        </p:spPr>
        <p:style>
          <a:lnRef idx="0">
            <a:schemeClr val="accent1"/>
          </a:lnRef>
          <a:fillRef idx="3">
            <a:schemeClr val="accent1"/>
          </a:fillRef>
          <a:effectRef idx="3">
            <a:schemeClr val="accent1"/>
          </a:effectRef>
          <a:fontRef idx="minor">
            <a:schemeClr val="lt1"/>
          </a:fontRef>
        </p:style>
        <p:txBody>
          <a:bodyPr>
            <a:normAutofit/>
          </a:bodyPr>
          <a:lstStyle/>
          <a:p>
            <a:r>
              <a:rPr lang="en-IN" sz="2800" b="1" i="1" u="sng" dirty="0" smtClean="0"/>
              <a:t>Men as an agent of change</a:t>
            </a:r>
            <a:endParaRPr lang="en-IN" sz="2800" b="1" i="1" u="sng" dirty="0"/>
          </a:p>
        </p:txBody>
      </p:sp>
      <p:sp>
        <p:nvSpPr>
          <p:cNvPr id="4" name="Slide Number Placeholder 3">
            <a:extLst>
              <a:ext uri="{FF2B5EF4-FFF2-40B4-BE49-F238E27FC236}">
                <a16:creationId xmlns=""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pPr/>
              <a:t>12</a:t>
            </a:fld>
            <a:endParaRPr lang="en-IN"/>
          </a:p>
        </p:txBody>
      </p:sp>
      <p:graphicFrame>
        <p:nvGraphicFramePr>
          <p:cNvPr id="7" name="Chart 6"/>
          <p:cNvGraphicFramePr/>
          <p:nvPr/>
        </p:nvGraphicFramePr>
        <p:xfrm>
          <a:off x="900952" y="2258008"/>
          <a:ext cx="4277538" cy="33683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5514391" y="2220686"/>
          <a:ext cx="5477069" cy="3340359"/>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a:extLst>
              <a:ext uri="{FF2B5EF4-FFF2-40B4-BE49-F238E27FC236}">
                <a16:creationId xmlns="" xmlns:a16="http://schemas.microsoft.com/office/drawing/2014/main" id="{6A5D235C-68B3-B360-0BE2-EE01D32938FF}"/>
              </a:ext>
            </a:extLst>
          </p:cNvPr>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2388368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1119673" y="365126"/>
            <a:ext cx="8229600" cy="558606"/>
          </a:xfrm>
        </p:spPr>
        <p:txBody>
          <a:bodyPr>
            <a:normAutofit fontScale="90000"/>
          </a:bodyPr>
          <a:lstStyle/>
          <a:p>
            <a:pPr algn="l"/>
            <a:r>
              <a:rPr lang="en-IN" b="1" dirty="0" smtClean="0">
                <a:latin typeface="Times New Roman" pitchFamily="18" charset="0"/>
                <a:cs typeface="Times New Roman" pitchFamily="18" charset="0"/>
              </a:rPr>
              <a:t>Discussion</a:t>
            </a:r>
            <a:endParaRPr lang="en-IN" b="1"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838200" y="1371600"/>
          <a:ext cx="10515600" cy="5047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pPr/>
              <a:t>13</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6">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2388368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1119673" y="265307"/>
            <a:ext cx="8509520" cy="509133"/>
          </a:xfrm>
        </p:spPr>
        <p:txBody>
          <a:bodyPr>
            <a:normAutofit fontScale="90000"/>
          </a:bodyPr>
          <a:lstStyle/>
          <a:p>
            <a:pPr algn="l"/>
            <a:r>
              <a:rPr lang="en-IN" b="1" dirty="0" smtClean="0">
                <a:latin typeface="Times New Roman" pitchFamily="18" charset="0"/>
                <a:cs typeface="Times New Roman" pitchFamily="18" charset="0"/>
              </a:rPr>
              <a:t>Discussion</a:t>
            </a:r>
            <a:endParaRPr lang="en-IN" b="1"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609600" y="1390261"/>
          <a:ext cx="10972800" cy="4973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pPr/>
              <a:t>14</a:t>
            </a:fld>
            <a:endParaRPr lang="en-IN" dirty="0"/>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6">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2388368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73225"/>
            <a:ext cx="7837714" cy="466530"/>
          </a:xfrm>
        </p:spPr>
        <p:txBody>
          <a:bodyPr>
            <a:normAutofit fontScale="90000"/>
          </a:bodyPr>
          <a:lstStyle/>
          <a:p>
            <a:pPr algn="l"/>
            <a:r>
              <a:rPr lang="en-US" b="1" dirty="0" smtClean="0">
                <a:latin typeface="Times New Roman" pitchFamily="18" charset="0"/>
                <a:cs typeface="Times New Roman" pitchFamily="18" charset="0"/>
              </a:rPr>
              <a:t>Limitation of the Study</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793102" y="1222310"/>
            <a:ext cx="9041363" cy="4851919"/>
          </a:xfrm>
        </p:spPr>
        <p:style>
          <a:lnRef idx="0">
            <a:schemeClr val="accent1"/>
          </a:lnRef>
          <a:fillRef idx="3">
            <a:schemeClr val="accent1"/>
          </a:fillRef>
          <a:effectRef idx="3">
            <a:schemeClr val="accent1"/>
          </a:effectRef>
          <a:fontRef idx="minor">
            <a:schemeClr val="lt1"/>
          </a:fontRef>
        </p:style>
        <p:txBody>
          <a:bodyPr/>
          <a:lstStyle/>
          <a:p>
            <a:pPr algn="l">
              <a:buFont typeface="Arial" pitchFamily="34" charset="0"/>
              <a:buChar char="•"/>
            </a:pPr>
            <a:r>
              <a:rPr lang="en-US" sz="2500" b="1" dirty="0" smtClean="0">
                <a:solidFill>
                  <a:schemeClr val="bg1">
                    <a:lumMod val="95000"/>
                  </a:schemeClr>
                </a:solidFill>
              </a:rPr>
              <a:t>Men age group were not mentioned, distinction between couple with and couple with 1 or more children to identify of attitude, perception and knowledge of specific age group.</a:t>
            </a:r>
          </a:p>
          <a:p>
            <a:pPr algn="l"/>
            <a:endParaRPr lang="en-US" sz="2500" b="1" dirty="0" smtClean="0">
              <a:solidFill>
                <a:schemeClr val="bg1">
                  <a:lumMod val="95000"/>
                </a:schemeClr>
              </a:solidFill>
            </a:endParaRPr>
          </a:p>
          <a:p>
            <a:pPr algn="l">
              <a:buFont typeface="Arial" pitchFamily="34" charset="0"/>
              <a:buChar char="•"/>
            </a:pPr>
            <a:r>
              <a:rPr lang="en-US" sz="2500" b="1" dirty="0" smtClean="0">
                <a:solidFill>
                  <a:schemeClr val="bg1">
                    <a:lumMod val="95000"/>
                  </a:schemeClr>
                </a:solidFill>
              </a:rPr>
              <a:t>As agent of change, there were not enough indicators for the in depth understanding as what part men plays as a change or their intention towards changing the current scenario regarding the family planning.</a:t>
            </a:r>
          </a:p>
          <a:p>
            <a:pPr algn="l">
              <a:buFont typeface="Arial" pitchFamily="34" charset="0"/>
              <a:buChar char="•"/>
            </a:pP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15</a:t>
            </a:fld>
            <a:endParaRPr lang="en-IN"/>
          </a:p>
        </p:txBody>
      </p:sp>
      <p:pic>
        <p:nvPicPr>
          <p:cNvPr id="6" name="Picture 5">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865BDE-C1E4-2068-7ED7-1D9DDC4B3A10}"/>
              </a:ext>
            </a:extLst>
          </p:cNvPr>
          <p:cNvSpPr>
            <a:spLocks noGrp="1"/>
          </p:cNvSpPr>
          <p:nvPr>
            <p:ph type="title"/>
          </p:nvPr>
        </p:nvSpPr>
        <p:spPr>
          <a:xfrm>
            <a:off x="1101012" y="365126"/>
            <a:ext cx="7548466" cy="651911"/>
          </a:xfrm>
        </p:spPr>
        <p:txBody>
          <a:bodyPr>
            <a:normAutofit fontScale="90000"/>
          </a:bodyPr>
          <a:lstStyle/>
          <a:p>
            <a:pPr algn="l"/>
            <a:r>
              <a:rPr lang="en-IN" b="1" dirty="0">
                <a:latin typeface="Times New Roman" pitchFamily="18" charset="0"/>
                <a:cs typeface="Times New Roman" pitchFamily="18" charset="0"/>
              </a:rPr>
              <a:t>Conclusion</a:t>
            </a:r>
          </a:p>
        </p:txBody>
      </p:sp>
      <p:sp>
        <p:nvSpPr>
          <p:cNvPr id="3" name="Content Placeholder 2">
            <a:extLst>
              <a:ext uri="{FF2B5EF4-FFF2-40B4-BE49-F238E27FC236}">
                <a16:creationId xmlns="" xmlns:a16="http://schemas.microsoft.com/office/drawing/2014/main" id="{C37621F9-57FC-03A7-2EE3-925A45765D10}"/>
              </a:ext>
            </a:extLst>
          </p:cNvPr>
          <p:cNvSpPr>
            <a:spLocks noGrp="1"/>
          </p:cNvSpPr>
          <p:nvPr>
            <p:ph idx="1"/>
          </p:nvPr>
        </p:nvSpPr>
        <p:spPr>
          <a:xfrm>
            <a:off x="615819" y="1035699"/>
            <a:ext cx="9703837" cy="5243804"/>
          </a:xfrm>
        </p:spPr>
        <p:style>
          <a:lnRef idx="0">
            <a:schemeClr val="accent1"/>
          </a:lnRef>
          <a:fillRef idx="3">
            <a:schemeClr val="accent1"/>
          </a:fillRef>
          <a:effectRef idx="3">
            <a:schemeClr val="accent1"/>
          </a:effectRef>
          <a:fontRef idx="minor">
            <a:schemeClr val="lt1"/>
          </a:fontRef>
        </p:style>
        <p:txBody>
          <a:bodyPr>
            <a:normAutofit fontScale="77500" lnSpcReduction="20000"/>
          </a:bodyPr>
          <a:lstStyle/>
          <a:p>
            <a:pPr>
              <a:lnSpc>
                <a:spcPct val="120000"/>
              </a:lnSpc>
            </a:pPr>
            <a:r>
              <a:rPr lang="en-US" b="1" dirty="0" smtClean="0"/>
              <a:t>Men are interested and will positively contribute to family planning discussions when provided the opportunity, and that spousal communication can increase contraceptive uptake and continuation.</a:t>
            </a:r>
          </a:p>
          <a:p>
            <a:pPr>
              <a:lnSpc>
                <a:spcPct val="120000"/>
              </a:lnSpc>
              <a:buNone/>
            </a:pPr>
            <a:endParaRPr lang="en-US" b="1" dirty="0" smtClean="0"/>
          </a:p>
          <a:p>
            <a:pPr>
              <a:lnSpc>
                <a:spcPct val="120000"/>
              </a:lnSpc>
            </a:pPr>
            <a:r>
              <a:rPr lang="en-US" b="1" dirty="0" smtClean="0"/>
              <a:t>Holistic approach to male engagement is required, one that encompasses the roles of women, men, and the couple.</a:t>
            </a:r>
          </a:p>
          <a:p>
            <a:pPr>
              <a:lnSpc>
                <a:spcPct val="120000"/>
              </a:lnSpc>
              <a:buNone/>
            </a:pPr>
            <a:endParaRPr lang="en-US" b="1" dirty="0" smtClean="0"/>
          </a:p>
          <a:p>
            <a:pPr>
              <a:lnSpc>
                <a:spcPct val="120000"/>
              </a:lnSpc>
            </a:pPr>
            <a:r>
              <a:rPr lang="en-US" b="1" dirty="0" smtClean="0"/>
              <a:t>Both men and women should be targeted for family planning intervention.</a:t>
            </a:r>
          </a:p>
          <a:p>
            <a:pPr>
              <a:lnSpc>
                <a:spcPct val="120000"/>
              </a:lnSpc>
              <a:buNone/>
            </a:pPr>
            <a:endParaRPr lang="en-US" b="1" dirty="0" smtClean="0"/>
          </a:p>
          <a:p>
            <a:pPr>
              <a:lnSpc>
                <a:spcPct val="120000"/>
              </a:lnSpc>
            </a:pPr>
            <a:r>
              <a:rPr lang="en-US" b="1" dirty="0" smtClean="0"/>
              <a:t>Community engagement and opinion leaders are needed to advocate for the use of family planning methods in their communities.</a:t>
            </a:r>
            <a:endParaRPr lang="en-IN" b="1" dirty="0"/>
          </a:p>
        </p:txBody>
      </p:sp>
      <p:sp>
        <p:nvSpPr>
          <p:cNvPr id="4" name="Slide Number Placeholder 3">
            <a:extLst>
              <a:ext uri="{FF2B5EF4-FFF2-40B4-BE49-F238E27FC236}">
                <a16:creationId xmlns=""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pPr/>
              <a:t>16</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1644327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840CEC-B205-D614-ACFB-9620DEF0A59E}"/>
              </a:ext>
            </a:extLst>
          </p:cNvPr>
          <p:cNvSpPr>
            <a:spLocks noGrp="1"/>
          </p:cNvSpPr>
          <p:nvPr>
            <p:ph type="title"/>
          </p:nvPr>
        </p:nvSpPr>
        <p:spPr>
          <a:xfrm>
            <a:off x="2472612" y="401216"/>
            <a:ext cx="6755364" cy="438539"/>
          </a:xfrm>
        </p:spPr>
        <p:txBody>
          <a:bodyPr>
            <a:normAutofit fontScale="90000"/>
          </a:bodyPr>
          <a:lstStyle/>
          <a:p>
            <a:pPr algn="ctr"/>
            <a:r>
              <a:rPr lang="en-IN" b="1" dirty="0" smtClean="0">
                <a:latin typeface="Times New Roman" pitchFamily="18" charset="0"/>
                <a:cs typeface="Times New Roman" pitchFamily="18" charset="0"/>
              </a:rPr>
              <a:t>References</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3E6CD5A5-350C-07B1-88E3-70F677EEF1DB}"/>
              </a:ext>
            </a:extLst>
          </p:cNvPr>
          <p:cNvSpPr>
            <a:spLocks noGrp="1"/>
          </p:cNvSpPr>
          <p:nvPr>
            <p:ph idx="1"/>
          </p:nvPr>
        </p:nvSpPr>
        <p:spPr>
          <a:xfrm>
            <a:off x="609600" y="1212980"/>
            <a:ext cx="10633788" cy="5094513"/>
          </a:xfrm>
        </p:spPr>
        <p:style>
          <a:lnRef idx="1">
            <a:schemeClr val="accent1"/>
          </a:lnRef>
          <a:fillRef idx="2">
            <a:schemeClr val="accent1"/>
          </a:fillRef>
          <a:effectRef idx="1">
            <a:schemeClr val="accent1"/>
          </a:effectRef>
          <a:fontRef idx="minor">
            <a:schemeClr val="dk1"/>
          </a:fontRef>
        </p:style>
        <p:txBody>
          <a:bodyPr numCol="2">
            <a:normAutofit fontScale="40000" lnSpcReduction="20000"/>
          </a:bodyPr>
          <a:lstStyle/>
          <a:p>
            <a:pPr marL="514350" indent="-514350">
              <a:lnSpc>
                <a:spcPct val="170000"/>
              </a:lnSpc>
            </a:pPr>
            <a:r>
              <a:rPr lang="en-US" dirty="0" smtClean="0"/>
              <a:t>Adamou </a:t>
            </a:r>
            <a:r>
              <a:rPr lang="en-US" dirty="0"/>
              <a:t>BM, </a:t>
            </a:r>
            <a:r>
              <a:rPr lang="en-US" dirty="0" err="1"/>
              <a:t>Iskarpatyoti</a:t>
            </a:r>
            <a:r>
              <a:rPr lang="en-US" dirty="0"/>
              <a:t> BS, </a:t>
            </a:r>
            <a:r>
              <a:rPr lang="en-US" dirty="0" err="1"/>
              <a:t>Agala</a:t>
            </a:r>
            <a:r>
              <a:rPr lang="en-US" dirty="0"/>
              <a:t> CB, Mejia C. Exploring gaps in monitoring and evaluation of male engagement in family planning. Gates Open Res. 2019;3:1114-.</a:t>
            </a:r>
          </a:p>
          <a:p>
            <a:pPr marL="514350" indent="-514350">
              <a:lnSpc>
                <a:spcPct val="170000"/>
              </a:lnSpc>
            </a:pPr>
            <a:r>
              <a:rPr lang="en-US" dirty="0" smtClean="0"/>
              <a:t>Hook </a:t>
            </a:r>
            <a:r>
              <a:rPr lang="en-US" dirty="0"/>
              <a:t>C, Hardee K, </a:t>
            </a:r>
            <a:r>
              <a:rPr lang="en-US" dirty="0" err="1"/>
              <a:t>Shand</a:t>
            </a:r>
            <a:r>
              <a:rPr lang="en-US" dirty="0"/>
              <a:t> T, Jordan S, Greene ME. A long way to go: engagement of men and boys in country family planning commitments and implementation plans. Gates Open Res. 2021;5:85.</a:t>
            </a:r>
          </a:p>
          <a:p>
            <a:pPr marL="514350" indent="-514350">
              <a:lnSpc>
                <a:spcPct val="170000"/>
              </a:lnSpc>
            </a:pPr>
            <a:r>
              <a:rPr lang="en-US" dirty="0" err="1" smtClean="0"/>
              <a:t>Kaur</a:t>
            </a:r>
            <a:r>
              <a:rPr lang="en-US" dirty="0" smtClean="0"/>
              <a:t> </a:t>
            </a:r>
            <a:r>
              <a:rPr lang="en-US" dirty="0"/>
              <a:t>R, </a:t>
            </a:r>
            <a:r>
              <a:rPr lang="en-US" dirty="0" err="1"/>
              <a:t>Acharya</a:t>
            </a:r>
            <a:r>
              <a:rPr lang="en-US" dirty="0"/>
              <a:t> A, </a:t>
            </a:r>
            <a:r>
              <a:rPr lang="en-US" dirty="0" err="1"/>
              <a:t>Yadav</a:t>
            </a:r>
            <a:r>
              <a:rPr lang="en-US" dirty="0"/>
              <a:t> V, </a:t>
            </a:r>
            <a:r>
              <a:rPr lang="en-US" dirty="0" err="1"/>
              <a:t>Dabar</a:t>
            </a:r>
            <a:r>
              <a:rPr lang="en-US" dirty="0"/>
              <a:t> D. Male involvement in family planning: a qualitative study of perceptions and practices. </a:t>
            </a:r>
            <a:r>
              <a:rPr lang="en-US" dirty="0" err="1"/>
              <a:t>Int</a:t>
            </a:r>
            <a:r>
              <a:rPr lang="en-US" dirty="0"/>
              <a:t> J </a:t>
            </a:r>
            <a:r>
              <a:rPr lang="en-US" dirty="0" err="1"/>
              <a:t>Preven</a:t>
            </a:r>
            <a:r>
              <a:rPr lang="en-US" dirty="0"/>
              <a:t> </a:t>
            </a:r>
            <a:r>
              <a:rPr lang="en-US" dirty="0" err="1"/>
              <a:t>Curat</a:t>
            </a:r>
            <a:r>
              <a:rPr lang="en-US" dirty="0"/>
              <a:t> </a:t>
            </a:r>
            <a:r>
              <a:rPr lang="en-US" dirty="0" err="1"/>
              <a:t>Comm</a:t>
            </a:r>
            <a:r>
              <a:rPr lang="en-US" dirty="0"/>
              <a:t> Med. 2016;2:30-6.</a:t>
            </a:r>
          </a:p>
          <a:p>
            <a:pPr marL="514350" indent="-514350">
              <a:lnSpc>
                <a:spcPct val="170000"/>
              </a:lnSpc>
            </a:pPr>
            <a:r>
              <a:rPr lang="en-US" dirty="0" err="1" smtClean="0"/>
              <a:t>Koffi</a:t>
            </a:r>
            <a:r>
              <a:rPr lang="en-US" dirty="0" smtClean="0"/>
              <a:t> </a:t>
            </a:r>
            <a:r>
              <a:rPr lang="en-US" dirty="0"/>
              <a:t>TB, </a:t>
            </a:r>
            <a:r>
              <a:rPr lang="en-US" dirty="0" err="1"/>
              <a:t>Weidert</a:t>
            </a:r>
            <a:r>
              <a:rPr lang="en-US" dirty="0"/>
              <a:t> K, </a:t>
            </a:r>
            <a:r>
              <a:rPr lang="en-US" dirty="0" err="1"/>
              <a:t>Ouro</a:t>
            </a:r>
            <a:r>
              <a:rPr lang="en-US" dirty="0"/>
              <a:t> </a:t>
            </a:r>
            <a:r>
              <a:rPr lang="en-US" dirty="0" err="1"/>
              <a:t>Bitasse</a:t>
            </a:r>
            <a:r>
              <a:rPr lang="en-US" dirty="0"/>
              <a:t> E, </a:t>
            </a:r>
            <a:r>
              <a:rPr lang="en-US" dirty="0" err="1"/>
              <a:t>Mensah</a:t>
            </a:r>
            <a:r>
              <a:rPr lang="en-US" dirty="0"/>
              <a:t> MAE, </a:t>
            </a:r>
            <a:r>
              <a:rPr lang="en-US" dirty="0" err="1"/>
              <a:t>Emina</a:t>
            </a:r>
            <a:r>
              <a:rPr lang="en-US" dirty="0"/>
              <a:t> J, </a:t>
            </a:r>
            <a:r>
              <a:rPr lang="en-US" dirty="0" err="1"/>
              <a:t>Mensah</a:t>
            </a:r>
            <a:r>
              <a:rPr lang="en-US" dirty="0"/>
              <a:t> S, et al. Engaging Men in Family Planning: Perspectives From Married Men in </a:t>
            </a:r>
            <a:r>
              <a:rPr lang="en-US" dirty="0" err="1"/>
              <a:t>Lomé</a:t>
            </a:r>
            <a:r>
              <a:rPr lang="en-US" dirty="0"/>
              <a:t>, Togo. Global health, science and practice. 2018;6(2):317-29.</a:t>
            </a:r>
          </a:p>
          <a:p>
            <a:pPr marL="514350" indent="-514350">
              <a:lnSpc>
                <a:spcPct val="170000"/>
              </a:lnSpc>
            </a:pPr>
            <a:r>
              <a:rPr lang="en-US" dirty="0" err="1" smtClean="0"/>
              <a:t>Mejía</a:t>
            </a:r>
            <a:r>
              <a:rPr lang="en-US" dirty="0" smtClean="0"/>
              <a:t>-Guevara </a:t>
            </a:r>
            <a:r>
              <a:rPr lang="en-US" dirty="0"/>
              <a:t>I, </a:t>
            </a:r>
            <a:r>
              <a:rPr lang="en-US" dirty="0" err="1"/>
              <a:t>Cislaghi</a:t>
            </a:r>
            <a:r>
              <a:rPr lang="en-US" dirty="0"/>
              <a:t> B, Darmstadt GL. Men's Attitude Towards Contraception and Sexuality, Women's Empowerment, and Demand Satisfied for Family Planning in India. Frontiers in sociology. 2021;6:689980.</a:t>
            </a:r>
          </a:p>
          <a:p>
            <a:pPr marL="514350" indent="-514350">
              <a:lnSpc>
                <a:spcPct val="170000"/>
              </a:lnSpc>
            </a:pPr>
            <a:r>
              <a:rPr lang="en-US" dirty="0" err="1" smtClean="0"/>
              <a:t>Mejía</a:t>
            </a:r>
            <a:r>
              <a:rPr lang="en-US" dirty="0" smtClean="0"/>
              <a:t>-Guevara </a:t>
            </a:r>
            <a:r>
              <a:rPr lang="en-US" dirty="0"/>
              <a:t>I, </a:t>
            </a:r>
            <a:r>
              <a:rPr lang="en-US" dirty="0" err="1"/>
              <a:t>Cislaghi</a:t>
            </a:r>
            <a:r>
              <a:rPr lang="en-US" dirty="0"/>
              <a:t> B, Weber A, </a:t>
            </a:r>
            <a:r>
              <a:rPr lang="en-US" dirty="0" err="1"/>
              <a:t>Hallgren</a:t>
            </a:r>
            <a:r>
              <a:rPr lang="en-US" dirty="0"/>
              <a:t> E, </a:t>
            </a:r>
            <a:r>
              <a:rPr lang="en-US" dirty="0" err="1"/>
              <a:t>Meausoone</a:t>
            </a:r>
            <a:r>
              <a:rPr lang="en-US" dirty="0"/>
              <a:t> V, Cullen MR, et al. Association of collective attitudes and contraceptive practice in nine sub-Saharan African countries. Journal of global health. 2020;10(1):010705.</a:t>
            </a:r>
          </a:p>
          <a:p>
            <a:pPr marL="514350" indent="-514350">
              <a:lnSpc>
                <a:spcPct val="170000"/>
              </a:lnSpc>
            </a:pPr>
            <a:r>
              <a:rPr lang="en-US" dirty="0" smtClean="0"/>
              <a:t>T </a:t>
            </a:r>
            <a:r>
              <a:rPr lang="en-US" dirty="0"/>
              <a:t>R, B U, </a:t>
            </a:r>
            <a:r>
              <a:rPr lang="en-US" dirty="0" err="1"/>
              <a:t>Mithra</a:t>
            </a:r>
            <a:r>
              <a:rPr lang="en-US" dirty="0"/>
              <a:t> PP, Kumar N, </a:t>
            </a:r>
            <a:r>
              <a:rPr lang="en-US" dirty="0" err="1"/>
              <a:t>Holla</a:t>
            </a:r>
            <a:r>
              <a:rPr lang="en-US" dirty="0"/>
              <a:t> R, </a:t>
            </a:r>
            <a:r>
              <a:rPr lang="en-US" dirty="0" err="1"/>
              <a:t>Raina</a:t>
            </a:r>
            <a:r>
              <a:rPr lang="en-US" dirty="0"/>
              <a:t> V, et al. Married Men's Involvement in Family Planning - A Study from Coastal Southern India. Journal of clinical and diagnostic research : JCDR. 2015;9(4):Lc04-7.</a:t>
            </a:r>
          </a:p>
          <a:p>
            <a:pPr marL="514350" indent="-514350">
              <a:lnSpc>
                <a:spcPct val="170000"/>
              </a:lnSpc>
            </a:pPr>
            <a:r>
              <a:rPr lang="en-US" dirty="0" err="1" smtClean="0"/>
              <a:t>Wondim</a:t>
            </a:r>
            <a:r>
              <a:rPr lang="en-US" dirty="0" smtClean="0"/>
              <a:t> </a:t>
            </a:r>
            <a:r>
              <a:rPr lang="en-US" dirty="0"/>
              <a:t>G, </a:t>
            </a:r>
            <a:r>
              <a:rPr lang="en-US" dirty="0" err="1"/>
              <a:t>Degu</a:t>
            </a:r>
            <a:r>
              <a:rPr lang="en-US" dirty="0"/>
              <a:t> G, </a:t>
            </a:r>
            <a:r>
              <a:rPr lang="en-US" dirty="0" err="1"/>
              <a:t>Teka</a:t>
            </a:r>
            <a:r>
              <a:rPr lang="en-US" dirty="0"/>
              <a:t> Y, </a:t>
            </a:r>
            <a:r>
              <a:rPr lang="en-US" dirty="0" err="1"/>
              <a:t>Diress</a:t>
            </a:r>
            <a:r>
              <a:rPr lang="en-US" dirty="0"/>
              <a:t> G. Male Involvement in Family Planning Utilization and Associated Factors in </a:t>
            </a:r>
            <a:r>
              <a:rPr lang="en-US" dirty="0" err="1"/>
              <a:t>Womberma</a:t>
            </a:r>
            <a:r>
              <a:rPr lang="en-US" dirty="0"/>
              <a:t> District, Northern Ethiopia: Community-Based Cross-Sectional Study. </a:t>
            </a:r>
            <a:r>
              <a:rPr lang="en-IN" dirty="0" smtClean="0"/>
              <a:t>app </a:t>
            </a:r>
            <a:r>
              <a:rPr lang="en-IN" dirty="0"/>
              <a:t>to generate references</a:t>
            </a:r>
          </a:p>
        </p:txBody>
      </p:sp>
      <p:sp>
        <p:nvSpPr>
          <p:cNvPr id="5" name="Slide Number Placeholder 4">
            <a:extLst>
              <a:ext uri="{FF2B5EF4-FFF2-40B4-BE49-F238E27FC236}">
                <a16:creationId xmlns=""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pPr/>
              <a:t>17</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149243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E5F9E-1BAE-6110-D682-2A208FC902EE}"/>
              </a:ext>
            </a:extLst>
          </p:cNvPr>
          <p:cNvSpPr>
            <a:spLocks noGrp="1"/>
          </p:cNvSpPr>
          <p:nvPr>
            <p:ph type="title"/>
          </p:nvPr>
        </p:nvSpPr>
        <p:spPr>
          <a:xfrm>
            <a:off x="609600" y="274638"/>
            <a:ext cx="9028922" cy="658423"/>
          </a:xfrm>
        </p:spPr>
        <p:txBody>
          <a:bodyPr>
            <a:normAutofit fontScale="90000"/>
          </a:bodyPr>
          <a:lstStyle/>
          <a:p>
            <a:r>
              <a:rPr lang="en-IN" b="1" dirty="0">
                <a:latin typeface="Times New Roman" pitchFamily="18" charset="0"/>
                <a:cs typeface="Times New Roman" pitchFamily="18" charset="0"/>
              </a:rPr>
              <a:t>Dissertation Experiences</a:t>
            </a:r>
          </a:p>
        </p:txBody>
      </p:sp>
      <p:sp>
        <p:nvSpPr>
          <p:cNvPr id="3" name="Text Placeholder 2">
            <a:extLst>
              <a:ext uri="{FF2B5EF4-FFF2-40B4-BE49-F238E27FC236}">
                <a16:creationId xmlns:a16="http://schemas.microsoft.com/office/drawing/2014/main" xmlns="" id="{1A343B33-0785-BB70-4B48-ACB56F0A2115}"/>
              </a:ext>
            </a:extLst>
          </p:cNvPr>
          <p:cNvSpPr>
            <a:spLocks noGrp="1"/>
          </p:cNvSpPr>
          <p:nvPr>
            <p:ph type="body" idx="1"/>
          </p:nvPr>
        </p:nvSpPr>
        <p:spPr>
          <a:xfrm>
            <a:off x="609600" y="1535113"/>
            <a:ext cx="5007429" cy="639762"/>
          </a:xfrm>
        </p:spPr>
        <p:style>
          <a:lnRef idx="0">
            <a:schemeClr val="accent5"/>
          </a:lnRef>
          <a:fillRef idx="3">
            <a:schemeClr val="accent5"/>
          </a:fillRef>
          <a:effectRef idx="3">
            <a:schemeClr val="accent5"/>
          </a:effectRef>
          <a:fontRef idx="minor">
            <a:schemeClr val="lt1"/>
          </a:fontRef>
        </p:style>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xmlns="" id="{45FC99C5-3553-395D-3229-C978899DC068}"/>
              </a:ext>
            </a:extLst>
          </p:cNvPr>
          <p:cNvSpPr>
            <a:spLocks noGrp="1"/>
          </p:cNvSpPr>
          <p:nvPr>
            <p:ph sz="half" idx="2"/>
          </p:nvPr>
        </p:nvSpPr>
        <p:spPr>
          <a:xfrm>
            <a:off x="609601" y="2332653"/>
            <a:ext cx="4998097" cy="3793509"/>
          </a:xfrm>
        </p:spPr>
        <p:style>
          <a:lnRef idx="1">
            <a:schemeClr val="accent1"/>
          </a:lnRef>
          <a:fillRef idx="2">
            <a:schemeClr val="accent1"/>
          </a:fillRef>
          <a:effectRef idx="1">
            <a:schemeClr val="accent1"/>
          </a:effectRef>
          <a:fontRef idx="minor">
            <a:schemeClr val="dk1"/>
          </a:fontRef>
        </p:style>
        <p:txBody>
          <a:bodyPr/>
          <a:lstStyle/>
          <a:p>
            <a:pPr>
              <a:lnSpc>
                <a:spcPct val="200000"/>
              </a:lnSpc>
            </a:pPr>
            <a:r>
              <a:rPr lang="en-IN" dirty="0" smtClean="0"/>
              <a:t>SAS (Software As Service)</a:t>
            </a:r>
          </a:p>
          <a:p>
            <a:pPr>
              <a:lnSpc>
                <a:spcPct val="200000"/>
              </a:lnSpc>
            </a:pPr>
            <a:r>
              <a:rPr lang="en-IN" dirty="0" smtClean="0"/>
              <a:t>EXCEL</a:t>
            </a:r>
          </a:p>
          <a:p>
            <a:pPr>
              <a:lnSpc>
                <a:spcPct val="200000"/>
              </a:lnSpc>
            </a:pPr>
            <a:r>
              <a:rPr lang="en-IN" dirty="0" err="1" smtClean="0"/>
              <a:t>ATLAS.ti</a:t>
            </a:r>
            <a:endParaRPr lang="en-IN" dirty="0" smtClean="0"/>
          </a:p>
          <a:p>
            <a:pPr>
              <a:lnSpc>
                <a:spcPct val="200000"/>
              </a:lnSpc>
            </a:pPr>
            <a:r>
              <a:rPr lang="en-IN" dirty="0" smtClean="0"/>
              <a:t>Scientific report writing</a:t>
            </a:r>
            <a:endParaRPr lang="en-IN" dirty="0"/>
          </a:p>
        </p:txBody>
      </p:sp>
      <p:sp>
        <p:nvSpPr>
          <p:cNvPr id="5" name="Text Placeholder 4">
            <a:extLst>
              <a:ext uri="{FF2B5EF4-FFF2-40B4-BE49-F238E27FC236}">
                <a16:creationId xmlns:a16="http://schemas.microsoft.com/office/drawing/2014/main" xmlns="" id="{58C1A877-582B-AFBD-F61A-6CF91B9C8E8D}"/>
              </a:ext>
            </a:extLst>
          </p:cNvPr>
          <p:cNvSpPr>
            <a:spLocks noGrp="1"/>
          </p:cNvSpPr>
          <p:nvPr>
            <p:ph type="body" sz="quarter" idx="3"/>
          </p:nvPr>
        </p:nvSpPr>
        <p:spPr>
          <a:xfrm>
            <a:off x="6193369" y="1535113"/>
            <a:ext cx="5078012" cy="639762"/>
          </a:xfrm>
        </p:spPr>
        <p:style>
          <a:lnRef idx="0">
            <a:schemeClr val="accent5"/>
          </a:lnRef>
          <a:fillRef idx="3">
            <a:schemeClr val="accent5"/>
          </a:fillRef>
          <a:effectRef idx="3">
            <a:schemeClr val="accent5"/>
          </a:effectRef>
          <a:fontRef idx="minor">
            <a:schemeClr val="lt1"/>
          </a:fontRef>
        </p:style>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xmlns="" id="{F5C77B51-5E77-C0CF-A1AC-D310D2F1CF19}"/>
              </a:ext>
            </a:extLst>
          </p:cNvPr>
          <p:cNvSpPr>
            <a:spLocks noGrp="1"/>
          </p:cNvSpPr>
          <p:nvPr>
            <p:ph sz="quarter" idx="4"/>
          </p:nvPr>
        </p:nvSpPr>
        <p:spPr>
          <a:xfrm>
            <a:off x="6193369" y="2444620"/>
            <a:ext cx="4928722" cy="3690874"/>
          </a:xfrm>
        </p:spPr>
        <p:style>
          <a:lnRef idx="1">
            <a:schemeClr val="accent1"/>
          </a:lnRef>
          <a:fillRef idx="2">
            <a:schemeClr val="accent1"/>
          </a:fillRef>
          <a:effectRef idx="1">
            <a:schemeClr val="accent1"/>
          </a:effectRef>
          <a:fontRef idx="minor">
            <a:schemeClr val="dk1"/>
          </a:fontRef>
        </p:style>
        <p:txBody>
          <a:bodyPr/>
          <a:lstStyle/>
          <a:p>
            <a:pPr>
              <a:lnSpc>
                <a:spcPct val="200000"/>
              </a:lnSpc>
            </a:pPr>
            <a:r>
              <a:rPr lang="en-IN" dirty="0" smtClean="0"/>
              <a:t>Time management</a:t>
            </a:r>
          </a:p>
          <a:p>
            <a:pPr>
              <a:lnSpc>
                <a:spcPct val="200000"/>
              </a:lnSpc>
            </a:pPr>
            <a:r>
              <a:rPr lang="en-IN" dirty="0" smtClean="0"/>
              <a:t>Flexible and adaptable</a:t>
            </a:r>
          </a:p>
          <a:p>
            <a:pPr>
              <a:lnSpc>
                <a:spcPct val="200000"/>
              </a:lnSpc>
            </a:pPr>
            <a:r>
              <a:rPr lang="en-IN" dirty="0" smtClean="0"/>
              <a:t>Being detailed oriented</a:t>
            </a:r>
          </a:p>
          <a:p>
            <a:pPr>
              <a:lnSpc>
                <a:spcPct val="200000"/>
              </a:lnSpc>
            </a:pPr>
            <a:endParaRPr lang="en-IN" dirty="0"/>
          </a:p>
        </p:txBody>
      </p:sp>
      <p:sp>
        <p:nvSpPr>
          <p:cNvPr id="7" name="Slide Number Placeholder 6">
            <a:extLst>
              <a:ext uri="{FF2B5EF4-FFF2-40B4-BE49-F238E27FC236}">
                <a16:creationId xmlns:a16="http://schemas.microsoft.com/office/drawing/2014/main" xmlns="" id="{24929AB7-CA6F-0C11-C641-1E492E7E533C}"/>
              </a:ext>
            </a:extLst>
          </p:cNvPr>
          <p:cNvSpPr>
            <a:spLocks noGrp="1"/>
          </p:cNvSpPr>
          <p:nvPr>
            <p:ph type="sldNum" sz="quarter" idx="12"/>
          </p:nvPr>
        </p:nvSpPr>
        <p:spPr/>
        <p:txBody>
          <a:bodyPr/>
          <a:lstStyle/>
          <a:p>
            <a:fld id="{26AD20E6-394B-4DF0-96A5-9647FF39C943}" type="slidenum">
              <a:rPr lang="en-IN" smtClean="0"/>
              <a:pPr/>
              <a:t>18</a:t>
            </a:fld>
            <a:endParaRPr lang="en-IN"/>
          </a:p>
        </p:txBody>
      </p:sp>
      <p:pic>
        <p:nvPicPr>
          <p:cNvPr id="10" name="Picture 9">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p14="http://schemas.microsoft.com/office/powerpoint/2010/main" xmlns="" val="478297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a:xfrm>
            <a:off x="609600" y="274639"/>
            <a:ext cx="8870302" cy="798382"/>
          </a:xfrm>
        </p:spPr>
        <p:txBody>
          <a:bodyPr/>
          <a:lstStyle/>
          <a:p>
            <a:r>
              <a:rPr lang="en-IN" b="1" dirty="0">
                <a:latin typeface="Times New Roman" pitchFamily="18" charset="0"/>
                <a:cs typeface="Times New Roman" pitchFamily="18" charset="0"/>
              </a:rPr>
              <a:t>Pictorial </a:t>
            </a:r>
            <a:r>
              <a:rPr lang="en-IN" b="1" dirty="0" smtClean="0">
                <a:latin typeface="Times New Roman" pitchFamily="18" charset="0"/>
                <a:cs typeface="Times New Roman" pitchFamily="18" charset="0"/>
              </a:rPr>
              <a:t>Journey</a:t>
            </a:r>
            <a:endParaRPr lang="en-IN" b="1" dirty="0">
              <a:latin typeface="Times New Roman" pitchFamily="18" charset="0"/>
              <a:cs typeface="Times New Roman" pitchFamily="18" charset="0"/>
            </a:endParaRPr>
          </a:p>
        </p:txBody>
      </p:sp>
      <p:pic>
        <p:nvPicPr>
          <p:cNvPr id="8" name="Content Placeholder 7" descr="IMG-20220527-WA0018.jpg"/>
          <p:cNvPicPr>
            <a:picLocks noGrp="1" noChangeAspect="1"/>
          </p:cNvPicPr>
          <p:nvPr>
            <p:ph idx="1"/>
          </p:nvPr>
        </p:nvPicPr>
        <p:blipFill>
          <a:blip r:embed="rId2"/>
          <a:srcRect l="4429" t="5605"/>
          <a:stretch>
            <a:fillRect/>
          </a:stretch>
        </p:blipFill>
        <p:spPr>
          <a:xfrm>
            <a:off x="456737" y="1586204"/>
            <a:ext cx="5477531" cy="4448655"/>
          </a:xfrm>
        </p:spPr>
      </p:pic>
      <p:sp>
        <p:nvSpPr>
          <p:cNvPr id="4" name="Slide Number Placeholder 3">
            <a:extLst>
              <a:ext uri="{FF2B5EF4-FFF2-40B4-BE49-F238E27FC236}">
                <a16:creationId xmlns:a16="http://schemas.microsoft.com/office/drawing/2014/main" xmlns="" id="{AB27019A-DBE3-DD9F-379F-7EBC515DB707}"/>
              </a:ext>
            </a:extLst>
          </p:cNvPr>
          <p:cNvSpPr>
            <a:spLocks noGrp="1"/>
          </p:cNvSpPr>
          <p:nvPr>
            <p:ph type="sldNum" sz="quarter" idx="12"/>
          </p:nvPr>
        </p:nvSpPr>
        <p:spPr/>
        <p:txBody>
          <a:bodyPr/>
          <a:lstStyle/>
          <a:p>
            <a:fld id="{26AD20E6-394B-4DF0-96A5-9647FF39C943}" type="slidenum">
              <a:rPr lang="en-IN" smtClean="0"/>
              <a:pPr/>
              <a:t>19</a:t>
            </a:fld>
            <a:endParaRPr lang="en-IN"/>
          </a:p>
        </p:txBody>
      </p:sp>
      <p:pic>
        <p:nvPicPr>
          <p:cNvPr id="6" name="Picture 5">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pic>
        <p:nvPicPr>
          <p:cNvPr id="7" name="Picture 6" descr="IMG-20220527-WA0038.jpg"/>
          <p:cNvPicPr>
            <a:picLocks noChangeAspect="1"/>
          </p:cNvPicPr>
          <p:nvPr/>
        </p:nvPicPr>
        <p:blipFill>
          <a:blip r:embed="rId4"/>
          <a:stretch>
            <a:fillRect/>
          </a:stretch>
        </p:blipFill>
        <p:spPr>
          <a:xfrm>
            <a:off x="6420339" y="1595534"/>
            <a:ext cx="5192853" cy="4394719"/>
          </a:xfrm>
          <a:prstGeom prst="rect">
            <a:avLst/>
          </a:prstGeom>
        </p:spPr>
      </p:pic>
    </p:spTree>
    <p:extLst>
      <p:ext uri="{BB962C8B-B14F-4D97-AF65-F5344CB8AC3E}">
        <p14:creationId xmlns:p14="http://schemas.microsoft.com/office/powerpoint/2010/main" xmlns="" val="2333934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A7B543-DD16-00A8-C1EC-FE337C972327}"/>
              </a:ext>
            </a:extLst>
          </p:cNvPr>
          <p:cNvSpPr>
            <a:spLocks noGrp="1"/>
          </p:cNvSpPr>
          <p:nvPr>
            <p:ph type="title"/>
          </p:nvPr>
        </p:nvSpPr>
        <p:spPr>
          <a:xfrm>
            <a:off x="609600" y="274638"/>
            <a:ext cx="9439469" cy="947672"/>
          </a:xfrm>
        </p:spPr>
        <p:txBody>
          <a:bodyPr/>
          <a:lstStyle/>
          <a:p>
            <a:pPr algn="ctr"/>
            <a:r>
              <a:rPr lang="en-IN" b="1" dirty="0">
                <a:latin typeface="Times New Roman" pitchFamily="18" charset="0"/>
                <a:cs typeface="Times New Roman" pitchFamily="18" charset="0"/>
              </a:rPr>
              <a:t>Screenshot of Approval</a:t>
            </a:r>
          </a:p>
        </p:txBody>
      </p:sp>
      <p:sp>
        <p:nvSpPr>
          <p:cNvPr id="3" name="Content Placeholder 2">
            <a:extLst>
              <a:ext uri="{FF2B5EF4-FFF2-40B4-BE49-F238E27FC236}">
                <a16:creationId xmlns="" xmlns:a16="http://schemas.microsoft.com/office/drawing/2014/main" id="{5728E9E7-6A48-E082-DDDB-308B7E2BF072}"/>
              </a:ext>
            </a:extLst>
          </p:cNvPr>
          <p:cNvSpPr>
            <a:spLocks noGrp="1"/>
          </p:cNvSpPr>
          <p:nvPr>
            <p:ph idx="1"/>
          </p:nvPr>
        </p:nvSpPr>
        <p:spPr/>
        <p:txBody>
          <a:bodyPr/>
          <a:lstStyle/>
          <a:p>
            <a:endParaRPr lang="en-IN" dirty="0"/>
          </a:p>
        </p:txBody>
      </p:sp>
      <p:sp>
        <p:nvSpPr>
          <p:cNvPr id="5" name="Slide Number Placeholder 4">
            <a:extLst>
              <a:ext uri="{FF2B5EF4-FFF2-40B4-BE49-F238E27FC236}">
                <a16:creationId xmlns=""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pPr/>
              <a:t>2</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pic>
        <p:nvPicPr>
          <p:cNvPr id="6" name="Content Placeholder 8" descr="Screenshot_20220622-125258__01.jpg"/>
          <p:cNvPicPr>
            <a:picLocks noChangeAspect="1"/>
          </p:cNvPicPr>
          <p:nvPr/>
        </p:nvPicPr>
        <p:blipFill>
          <a:blip r:embed="rId3"/>
          <a:stretch>
            <a:fillRect/>
          </a:stretch>
        </p:blipFill>
        <p:spPr>
          <a:xfrm>
            <a:off x="646922" y="1408923"/>
            <a:ext cx="10972800" cy="5075853"/>
          </a:xfrm>
          <a:prstGeom prst="rect">
            <a:avLst/>
          </a:prstGeom>
        </p:spPr>
      </p:pic>
    </p:spTree>
    <p:extLst>
      <p:ext uri="{BB962C8B-B14F-4D97-AF65-F5344CB8AC3E}">
        <p14:creationId xmlns="" xmlns:p14="http://schemas.microsoft.com/office/powerpoint/2010/main" val="106189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4" name="Slide Number Placeholder 3">
            <a:extLst>
              <a:ext uri="{FF2B5EF4-FFF2-40B4-BE49-F238E27FC236}">
                <a16:creationId xmlns=""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pPr/>
              <a:t>20</a:t>
            </a:fld>
            <a:endParaRPr lang="en-IN"/>
          </a:p>
        </p:txBody>
      </p:sp>
      <p:pic>
        <p:nvPicPr>
          <p:cNvPr id="5" name="Picture 4">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34260" y="1"/>
            <a:ext cx="1657739" cy="780296"/>
          </a:xfrm>
          <a:prstGeom prst="rect">
            <a:avLst/>
          </a:prstGeom>
        </p:spPr>
      </p:pic>
      <p:pic>
        <p:nvPicPr>
          <p:cNvPr id="6" name="Picture 5" descr="cP7wD0uZSdGfmG0GOvqdDbVyLMHQ0mpwqtJouTCU.jpg"/>
          <p:cNvPicPr>
            <a:picLocks noChangeAspect="1"/>
          </p:cNvPicPr>
          <p:nvPr/>
        </p:nvPicPr>
        <p:blipFill>
          <a:blip r:embed="rId3"/>
          <a:stretch>
            <a:fillRect/>
          </a:stretch>
        </p:blipFill>
        <p:spPr>
          <a:xfrm>
            <a:off x="466531" y="989045"/>
            <a:ext cx="10468947" cy="5285815"/>
          </a:xfrm>
          <a:prstGeom prst="rect">
            <a:avLst/>
          </a:prstGeom>
        </p:spPr>
        <p:style>
          <a:lnRef idx="2">
            <a:schemeClr val="accent1">
              <a:shade val="50000"/>
            </a:schemeClr>
          </a:lnRef>
          <a:fillRef idx="1">
            <a:schemeClr val="accent1"/>
          </a:fillRef>
          <a:effectRef idx="0">
            <a:schemeClr val="accent1"/>
          </a:effectRef>
          <a:fontRef idx="minor">
            <a:schemeClr val="lt1"/>
          </a:fontRef>
        </p:style>
      </p:pic>
    </p:spTree>
    <p:extLst>
      <p:ext uri="{BB962C8B-B14F-4D97-AF65-F5344CB8AC3E}">
        <p14:creationId xmlns="" xmlns:p14="http://schemas.microsoft.com/office/powerpoint/2010/main" val="3675246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a:xfrm>
            <a:off x="838200" y="365126"/>
            <a:ext cx="8361784" cy="894507"/>
          </a:xfrm>
        </p:spPr>
        <p:txBody>
          <a:bodyPr/>
          <a:lstStyle/>
          <a:p>
            <a:pPr algn="l"/>
            <a:r>
              <a:rPr lang="en-IN" b="1" dirty="0" smtClean="0">
                <a:latin typeface="Times New Roman" pitchFamily="18" charset="0"/>
                <a:cs typeface="Times New Roman" pitchFamily="18" charset="0"/>
              </a:rPr>
              <a:t>Background</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2DB44169-B653-8FCC-211C-27ABE8FE014A}"/>
              </a:ext>
            </a:extLst>
          </p:cNvPr>
          <p:cNvSpPr>
            <a:spLocks noGrp="1"/>
          </p:cNvSpPr>
          <p:nvPr>
            <p:ph idx="1"/>
          </p:nvPr>
        </p:nvSpPr>
        <p:spPr>
          <a:xfrm>
            <a:off x="539621" y="1231640"/>
            <a:ext cx="10515600" cy="5206481"/>
          </a:xfrm>
        </p:spPr>
        <p:style>
          <a:lnRef idx="0">
            <a:schemeClr val="accent1"/>
          </a:lnRef>
          <a:fillRef idx="3">
            <a:schemeClr val="accent1"/>
          </a:fillRef>
          <a:effectRef idx="3">
            <a:schemeClr val="accent1"/>
          </a:effectRef>
          <a:fontRef idx="minor">
            <a:schemeClr val="lt1"/>
          </a:fontRef>
        </p:style>
        <p:txBody>
          <a:bodyPr>
            <a:normAutofit/>
          </a:bodyPr>
          <a:lstStyle/>
          <a:p>
            <a:r>
              <a:rPr lang="en-US" sz="2400" b="1" dirty="0" smtClean="0"/>
              <a:t>Family planning is the choice or the need of an individual and couple to plan and attain their desired number of children by spacing and limiting through any method of birth control.</a:t>
            </a:r>
          </a:p>
          <a:p>
            <a:pPr>
              <a:buNone/>
            </a:pPr>
            <a:endParaRPr lang="en-US" sz="2400" b="1" dirty="0" smtClean="0"/>
          </a:p>
          <a:p>
            <a:r>
              <a:rPr lang="en-US" sz="2400" b="1" dirty="0" smtClean="0"/>
              <a:t>India was the first country in the world which launched Family Planning </a:t>
            </a:r>
            <a:r>
              <a:rPr lang="en-US" sz="2400" b="1" dirty="0" err="1" smtClean="0"/>
              <a:t>Programme</a:t>
            </a:r>
            <a:r>
              <a:rPr lang="en-US" sz="2400" b="1" dirty="0" smtClean="0"/>
              <a:t>  in the year 1952, to achieve population stabilization</a:t>
            </a:r>
          </a:p>
          <a:p>
            <a:pPr>
              <a:buNone/>
            </a:pPr>
            <a:endParaRPr lang="en-US" sz="2400" b="1" dirty="0" smtClean="0"/>
          </a:p>
          <a:p>
            <a:r>
              <a:rPr lang="en-US" sz="2400" b="1" dirty="0" smtClean="0"/>
              <a:t>Evolved since its inception, to promote reproductive health and reduce maternal, infant and child mortality and morbidity.</a:t>
            </a:r>
          </a:p>
          <a:p>
            <a:pPr>
              <a:buNone/>
            </a:pPr>
            <a:endParaRPr lang="en-US" sz="2400" b="1" dirty="0" smtClean="0"/>
          </a:p>
          <a:p>
            <a:r>
              <a:rPr lang="en-IN" sz="2400" b="1" dirty="0" smtClean="0"/>
              <a:t>After 1970’s, shifted mostly towards women centric, which not only women’s prerogative in Indian context.</a:t>
            </a:r>
            <a:endParaRPr lang="en-IN" sz="2400" b="1" dirty="0"/>
          </a:p>
        </p:txBody>
      </p:sp>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pPr/>
              <a:t>3</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2339061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351033-92AE-7D44-CA2A-465B196100C4}"/>
              </a:ext>
            </a:extLst>
          </p:cNvPr>
          <p:cNvSpPr>
            <a:spLocks noGrp="1"/>
          </p:cNvSpPr>
          <p:nvPr>
            <p:ph type="title"/>
          </p:nvPr>
        </p:nvSpPr>
        <p:spPr>
          <a:xfrm>
            <a:off x="838200" y="374457"/>
            <a:ext cx="8846976" cy="670572"/>
          </a:xfrm>
        </p:spPr>
        <p:txBody>
          <a:bodyPr>
            <a:normAutofit fontScale="90000"/>
          </a:bodyPr>
          <a:lstStyle/>
          <a:p>
            <a:pPr algn="l"/>
            <a:r>
              <a:rPr lang="en-IN" b="1" dirty="0" smtClean="0">
                <a:latin typeface="Times New Roman" pitchFamily="18" charset="0"/>
                <a:cs typeface="Times New Roman" pitchFamily="18" charset="0"/>
              </a:rPr>
              <a:t>Introduction:</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382ADE59-DDEA-2629-5CE5-2986EE84561F}"/>
              </a:ext>
            </a:extLst>
          </p:cNvPr>
          <p:cNvSpPr>
            <a:spLocks noGrp="1"/>
          </p:cNvSpPr>
          <p:nvPr>
            <p:ph idx="1"/>
          </p:nvPr>
        </p:nvSpPr>
        <p:spPr>
          <a:xfrm>
            <a:off x="438539" y="1119673"/>
            <a:ext cx="11140751" cy="5337111"/>
          </a:xfrm>
        </p:spPr>
        <p:style>
          <a:lnRef idx="0">
            <a:schemeClr val="accent1"/>
          </a:lnRef>
          <a:fillRef idx="3">
            <a:schemeClr val="accent1"/>
          </a:fillRef>
          <a:effectRef idx="3">
            <a:schemeClr val="accent1"/>
          </a:effectRef>
          <a:fontRef idx="minor">
            <a:schemeClr val="lt1"/>
          </a:fontRef>
        </p:style>
        <p:txBody>
          <a:bodyPr>
            <a:normAutofit fontScale="92500" lnSpcReduction="20000"/>
          </a:bodyPr>
          <a:lstStyle/>
          <a:p>
            <a:r>
              <a:rPr lang="en-IN" sz="2400" b="1" dirty="0" smtClean="0"/>
              <a:t>Male involvement in FP is unacceptably low, female sterilization 37.9%, where as male sterilization and condom use 0.3% and 9.5% respectively(NFHS-5).</a:t>
            </a:r>
          </a:p>
          <a:p>
            <a:pPr>
              <a:buNone/>
            </a:pPr>
            <a:endParaRPr lang="en-IN" sz="2400" b="1" dirty="0" smtClean="0"/>
          </a:p>
          <a:p>
            <a:r>
              <a:rPr lang="en-IN" sz="2400" b="1" dirty="0" smtClean="0"/>
              <a:t>In Bihar female sterilization 35%, male sterilization 0.1%. Men consider FP to be women’s business. </a:t>
            </a:r>
          </a:p>
          <a:p>
            <a:pPr>
              <a:buNone/>
            </a:pPr>
            <a:endParaRPr lang="en-IN" sz="2400" b="1" dirty="0" smtClean="0"/>
          </a:p>
          <a:p>
            <a:r>
              <a:rPr lang="en-US" sz="2400" b="1" dirty="0" smtClean="0"/>
              <a:t>India spent 85 per cent of its total expenditure on family planning on female sterilization with 95.7 per cent of this money going towards compensation.</a:t>
            </a:r>
            <a:r>
              <a:rPr lang="en-US" sz="2400" dirty="0" smtClean="0"/>
              <a:t> </a:t>
            </a:r>
            <a:r>
              <a:rPr lang="en-US" sz="1200" dirty="0" smtClean="0"/>
              <a:t>[Indian J Med Res 148 (Supplement), Dec 2018</a:t>
            </a:r>
            <a:r>
              <a:rPr lang="en-US" sz="1200" b="1" dirty="0" smtClean="0"/>
              <a:t>]</a:t>
            </a:r>
            <a:endParaRPr lang="en-IN" sz="1200" b="1" dirty="0" smtClean="0"/>
          </a:p>
          <a:p>
            <a:endParaRPr lang="en-IN" sz="2400" b="1" dirty="0" smtClean="0"/>
          </a:p>
          <a:p>
            <a:r>
              <a:rPr lang="en-US" sz="2400" b="1" dirty="0" smtClean="0"/>
              <a:t>Men do not want to opt for vasectomy because of certain myths like fear of impotency, weakness,  as well as the stigma of being labeled as “not man enough” , even after the being a safer and minor surgical procedure, its penetration remains low.</a:t>
            </a:r>
          </a:p>
          <a:p>
            <a:endParaRPr lang="en-IN" sz="2400" b="1" dirty="0" smtClean="0"/>
          </a:p>
          <a:p>
            <a:r>
              <a:rPr lang="en-IN" sz="2400" b="1" dirty="0" smtClean="0"/>
              <a:t>Involvement of men in FP contribute towards women empowerment, gender-equitable attitude,</a:t>
            </a:r>
            <a:r>
              <a:rPr lang="en-US" sz="2400" dirty="0" smtClean="0"/>
              <a:t> </a:t>
            </a:r>
            <a:r>
              <a:rPr lang="en-US" sz="2400" b="1" dirty="0" smtClean="0"/>
              <a:t>access </a:t>
            </a:r>
            <a:r>
              <a:rPr lang="en-US" sz="2400" b="1" dirty="0"/>
              <a:t>to sexual and reproductive </a:t>
            </a:r>
            <a:r>
              <a:rPr lang="en-US" sz="2400" b="1" dirty="0" smtClean="0"/>
              <a:t>rights, co- creating a “safe space” between couples, men and women uptake of FP methods. Especially in context of Bihar, where is strong patriarchal societal establishment.</a:t>
            </a:r>
          </a:p>
          <a:p>
            <a:pPr>
              <a:buNone/>
            </a:pPr>
            <a:endParaRPr lang="en-IN" sz="2400" b="1" dirty="0" smtClean="0"/>
          </a:p>
          <a:p>
            <a:endParaRPr lang="en-IN" sz="2400" b="1" dirty="0"/>
          </a:p>
        </p:txBody>
      </p:sp>
      <p:sp>
        <p:nvSpPr>
          <p:cNvPr id="4" name="Slide Number Placeholder 3">
            <a:extLst>
              <a:ext uri="{FF2B5EF4-FFF2-40B4-BE49-F238E27FC236}">
                <a16:creationId xmlns=""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pPr/>
              <a:t>4</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4156150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4904D3-A247-E528-2115-156C18874265}"/>
              </a:ext>
            </a:extLst>
          </p:cNvPr>
          <p:cNvSpPr>
            <a:spLocks noGrp="1"/>
          </p:cNvSpPr>
          <p:nvPr>
            <p:ph type="title"/>
          </p:nvPr>
        </p:nvSpPr>
        <p:spPr>
          <a:xfrm>
            <a:off x="609600" y="274638"/>
            <a:ext cx="8982269" cy="723738"/>
          </a:xfrm>
        </p:spPr>
        <p:txBody>
          <a:bodyPr>
            <a:normAutofit fontScale="90000"/>
          </a:bodyPr>
          <a:lstStyle/>
          <a:p>
            <a:pPr algn="l"/>
            <a:r>
              <a:rPr lang="en-IN" b="1" dirty="0" smtClean="0">
                <a:latin typeface="Times New Roman" pitchFamily="18" charset="0"/>
                <a:cs typeface="Times New Roman" pitchFamily="18" charset="0"/>
              </a:rPr>
              <a:t>Objectives:</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8C6D7DE2-7518-3B77-F975-509EE81FC92A}"/>
              </a:ext>
            </a:extLst>
          </p:cNvPr>
          <p:cNvSpPr>
            <a:spLocks noGrp="1"/>
          </p:cNvSpPr>
          <p:nvPr>
            <p:ph idx="1"/>
          </p:nvPr>
        </p:nvSpPr>
        <p:spPr>
          <a:xfrm>
            <a:off x="609600" y="1091682"/>
            <a:ext cx="10972800" cy="5290457"/>
          </a:xfrm>
          <a:ln/>
        </p:spPr>
        <p:style>
          <a:lnRef idx="0">
            <a:schemeClr val="accent1"/>
          </a:lnRef>
          <a:fillRef idx="3">
            <a:schemeClr val="accent1"/>
          </a:fillRef>
          <a:effectRef idx="3">
            <a:schemeClr val="accent1"/>
          </a:effectRef>
          <a:fontRef idx="minor">
            <a:schemeClr val="lt1"/>
          </a:fontRef>
        </p:style>
        <p:txBody>
          <a:bodyPr/>
          <a:lstStyle/>
          <a:p>
            <a:pPr lvl="0">
              <a:lnSpc>
                <a:spcPct val="150000"/>
              </a:lnSpc>
            </a:pPr>
            <a:r>
              <a:rPr lang="en-US" sz="2000" b="1" dirty="0" smtClean="0"/>
              <a:t>To understand the FP related awareness, attitude, practice and engagement of men in Bihar at individual and familial levels:</a:t>
            </a:r>
          </a:p>
          <a:p>
            <a:pPr>
              <a:buNone/>
            </a:pPr>
            <a:endParaRPr lang="en-IN" sz="2000" b="1" dirty="0" smtClean="0"/>
          </a:p>
          <a:p>
            <a:pPr>
              <a:buNone/>
            </a:pPr>
            <a:endParaRPr lang="en-IN" sz="2000" b="1" dirty="0" smtClean="0"/>
          </a:p>
          <a:p>
            <a:pPr>
              <a:buNone/>
            </a:pPr>
            <a:endParaRPr lang="en-IN" sz="2000" b="1" dirty="0" smtClean="0"/>
          </a:p>
          <a:p>
            <a:pPr>
              <a:buNone/>
            </a:pPr>
            <a:endParaRPr lang="en-IN" sz="2000" b="1" dirty="0" smtClean="0"/>
          </a:p>
          <a:p>
            <a:pPr>
              <a:buNone/>
            </a:pPr>
            <a:endParaRPr lang="en-IN" sz="2000" b="1" dirty="0" smtClean="0"/>
          </a:p>
          <a:p>
            <a:pPr>
              <a:buNone/>
            </a:pPr>
            <a:endParaRPr lang="en-IN" sz="2000" b="1" dirty="0" smtClean="0"/>
          </a:p>
          <a:p>
            <a:pPr>
              <a:buNone/>
            </a:pPr>
            <a:endParaRPr lang="en-IN" sz="2000" b="1" dirty="0" smtClean="0"/>
          </a:p>
          <a:p>
            <a:pPr>
              <a:buNone/>
            </a:pPr>
            <a:endParaRPr lang="en-IN" sz="2000" b="1" dirty="0" smtClean="0"/>
          </a:p>
          <a:p>
            <a:pPr>
              <a:buNone/>
            </a:pPr>
            <a:endParaRPr lang="en-IN" sz="2000" b="1" dirty="0" smtClean="0"/>
          </a:p>
          <a:p>
            <a:pPr>
              <a:buNone/>
            </a:pPr>
            <a:endParaRPr lang="en-US" sz="1800" dirty="0" smtClean="0">
              <a:solidFill>
                <a:schemeClr val="bg2">
                  <a:lumMod val="10000"/>
                </a:schemeClr>
              </a:solidFill>
            </a:endParaRPr>
          </a:p>
          <a:p>
            <a:pPr algn="r">
              <a:buNone/>
            </a:pPr>
            <a:r>
              <a:rPr lang="en-US" sz="1400" dirty="0" smtClean="0">
                <a:solidFill>
                  <a:schemeClr val="bg2">
                    <a:lumMod val="10000"/>
                  </a:schemeClr>
                </a:solidFill>
              </a:rPr>
              <a:t>[IRH website</a:t>
            </a:r>
            <a:r>
              <a:rPr lang="en-US" sz="1400" dirty="0" smtClean="0"/>
              <a:t>, January 14 2015]</a:t>
            </a:r>
            <a:endParaRPr lang="en-IN" sz="1400" dirty="0"/>
          </a:p>
        </p:txBody>
      </p:sp>
      <p:sp>
        <p:nvSpPr>
          <p:cNvPr id="4" name="Slide Number Placeholder 3">
            <a:extLst>
              <a:ext uri="{FF2B5EF4-FFF2-40B4-BE49-F238E27FC236}">
                <a16:creationId xmlns=""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pPr/>
              <a:t>5</a:t>
            </a:fld>
            <a:endParaRPr lang="en-IN"/>
          </a:p>
        </p:txBody>
      </p:sp>
      <p:sp>
        <p:nvSpPr>
          <p:cNvPr id="11" name="Oval 10"/>
          <p:cNvSpPr/>
          <p:nvPr/>
        </p:nvSpPr>
        <p:spPr>
          <a:xfrm>
            <a:off x="1306287" y="2425958"/>
            <a:ext cx="2099385" cy="171683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Men as Clients</a:t>
            </a:r>
            <a:endParaRPr lang="en-US" dirty="0"/>
          </a:p>
        </p:txBody>
      </p:sp>
      <p:sp>
        <p:nvSpPr>
          <p:cNvPr id="13" name="Oval 12"/>
          <p:cNvSpPr/>
          <p:nvPr/>
        </p:nvSpPr>
        <p:spPr>
          <a:xfrm>
            <a:off x="8465978" y="2373086"/>
            <a:ext cx="2099385" cy="171683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Men as agent of change</a:t>
            </a:r>
            <a:endParaRPr lang="en-US" dirty="0"/>
          </a:p>
        </p:txBody>
      </p:sp>
      <p:sp>
        <p:nvSpPr>
          <p:cNvPr id="14" name="Oval 13"/>
          <p:cNvSpPr/>
          <p:nvPr/>
        </p:nvSpPr>
        <p:spPr>
          <a:xfrm>
            <a:off x="4889243" y="2388635"/>
            <a:ext cx="2099385" cy="171683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Men as Partner</a:t>
            </a:r>
            <a:endParaRPr lang="en-US" dirty="0"/>
          </a:p>
        </p:txBody>
      </p:sp>
      <p:cxnSp>
        <p:nvCxnSpPr>
          <p:cNvPr id="16" name="Straight Arrow Connector 15"/>
          <p:cNvCxnSpPr/>
          <p:nvPr/>
        </p:nvCxnSpPr>
        <p:spPr>
          <a:xfrm rot="16200000" flipH="1">
            <a:off x="2139043" y="4341067"/>
            <a:ext cx="438540" cy="233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4"/>
          </p:cNvCxnSpPr>
          <p:nvPr/>
        </p:nvCxnSpPr>
        <p:spPr>
          <a:xfrm rot="5400000">
            <a:off x="5717334" y="4316186"/>
            <a:ext cx="432321" cy="108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3" idx="4"/>
          </p:cNvCxnSpPr>
          <p:nvPr/>
        </p:nvCxnSpPr>
        <p:spPr>
          <a:xfrm rot="16200000" flipH="1">
            <a:off x="9345387" y="4260202"/>
            <a:ext cx="345234" cy="466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063690" y="4665306"/>
            <a:ext cx="2733870" cy="94239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400" dirty="0" smtClean="0"/>
              <a:t> Those receiving FP services and using male FP methods</a:t>
            </a:r>
            <a:endParaRPr lang="en-US" sz="1400" dirty="0"/>
          </a:p>
        </p:txBody>
      </p:sp>
      <p:sp>
        <p:nvSpPr>
          <p:cNvPr id="23" name="Rectangle 22"/>
          <p:cNvSpPr/>
          <p:nvPr/>
        </p:nvSpPr>
        <p:spPr>
          <a:xfrm>
            <a:off x="8052317" y="4547118"/>
            <a:ext cx="3452327" cy="11352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400" dirty="0" smtClean="0"/>
              <a:t>Those acting as leaders in shifting societal norms, attitudes, and behaviors toward women and girls, and their place in families, communities, and societies at large</a:t>
            </a:r>
            <a:endParaRPr lang="en-US" sz="1400" dirty="0"/>
          </a:p>
        </p:txBody>
      </p:sp>
      <p:sp>
        <p:nvSpPr>
          <p:cNvPr id="24" name="Rectangle 23"/>
          <p:cNvSpPr/>
          <p:nvPr/>
        </p:nvSpPr>
        <p:spPr>
          <a:xfrm>
            <a:off x="4226767" y="4587550"/>
            <a:ext cx="3470988" cy="100148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400" dirty="0" smtClean="0"/>
              <a:t> Those actively engaging as a full partner in FP issues, and communicating and negotiating fertility desires and FP use with their partners</a:t>
            </a:r>
            <a:endParaRPr lang="en-US" sz="1400" dirty="0"/>
          </a:p>
        </p:txBody>
      </p:sp>
      <p:pic>
        <p:nvPicPr>
          <p:cNvPr id="25" name="Picture 24">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3544687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6DAF6-311E-0255-B1ED-7410C0285961}"/>
              </a:ext>
            </a:extLst>
          </p:cNvPr>
          <p:cNvSpPr>
            <a:spLocks noGrp="1"/>
          </p:cNvSpPr>
          <p:nvPr>
            <p:ph type="title"/>
          </p:nvPr>
        </p:nvSpPr>
        <p:spPr>
          <a:xfrm>
            <a:off x="838200" y="365126"/>
            <a:ext cx="9173547" cy="558605"/>
          </a:xfrm>
        </p:spPr>
        <p:txBody>
          <a:bodyPr>
            <a:normAutofit fontScale="90000"/>
          </a:bodyPr>
          <a:lstStyle/>
          <a:p>
            <a:pPr algn="l"/>
            <a:r>
              <a:rPr lang="en-IN" b="1" dirty="0" smtClean="0">
                <a:latin typeface="Times New Roman" pitchFamily="18" charset="0"/>
                <a:cs typeface="Times New Roman" pitchFamily="18" charset="0"/>
              </a:rPr>
              <a:t>Methodology</a:t>
            </a:r>
            <a:endParaRPr lang="en-IN"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70665C76-273B-9A86-DBC1-54F437B85A44}"/>
              </a:ext>
            </a:extLst>
          </p:cNvPr>
          <p:cNvSpPr>
            <a:spLocks noGrp="1"/>
          </p:cNvSpPr>
          <p:nvPr>
            <p:ph idx="1"/>
          </p:nvPr>
        </p:nvSpPr>
        <p:spPr>
          <a:xfrm>
            <a:off x="838200" y="1156996"/>
            <a:ext cx="10515600" cy="5337110"/>
          </a:xfrm>
        </p:spPr>
        <p:style>
          <a:lnRef idx="0">
            <a:schemeClr val="accent1"/>
          </a:lnRef>
          <a:fillRef idx="3">
            <a:schemeClr val="accent1"/>
          </a:fillRef>
          <a:effectRef idx="3">
            <a:schemeClr val="accent1"/>
          </a:effectRef>
          <a:fontRef idx="minor">
            <a:schemeClr val="lt1"/>
          </a:fontRef>
        </p:style>
        <p:txBody>
          <a:bodyPr>
            <a:noAutofit/>
          </a:bodyPr>
          <a:lstStyle/>
          <a:p>
            <a:pPr>
              <a:lnSpc>
                <a:spcPct val="100000"/>
              </a:lnSpc>
            </a:pPr>
            <a:r>
              <a:rPr lang="en-IN" sz="2400" b="1" dirty="0" smtClean="0"/>
              <a:t>Secondary Data analysis of BIFS (Bihar Integrated Family planning study)</a:t>
            </a:r>
          </a:p>
          <a:p>
            <a:pPr lvl="2">
              <a:lnSpc>
                <a:spcPct val="150000"/>
              </a:lnSpc>
              <a:buFont typeface="Wingdings" pitchFamily="2" charset="2"/>
              <a:buChar char="q"/>
            </a:pPr>
            <a:r>
              <a:rPr lang="en-US" sz="2000" b="1" u="sng" dirty="0" smtClean="0"/>
              <a:t>Study Design</a:t>
            </a:r>
            <a:r>
              <a:rPr lang="en-US" sz="2000" b="1" dirty="0" smtClean="0"/>
              <a:t>: Cross sectional (</a:t>
            </a:r>
            <a:r>
              <a:rPr lang="en-US" sz="2000" dirty="0" smtClean="0"/>
              <a:t>March-May 2021, involving representative random sampling)</a:t>
            </a:r>
          </a:p>
          <a:p>
            <a:pPr lvl="2">
              <a:lnSpc>
                <a:spcPct val="150000"/>
              </a:lnSpc>
              <a:buFont typeface="Wingdings" pitchFamily="2" charset="2"/>
              <a:buChar char="q"/>
            </a:pPr>
            <a:r>
              <a:rPr lang="en-US" sz="2000" b="1" u="sng" dirty="0" smtClean="0"/>
              <a:t>Sample size</a:t>
            </a:r>
            <a:r>
              <a:rPr lang="en-US" sz="2000" b="1" dirty="0" smtClean="0"/>
              <a:t>: 3831 men</a:t>
            </a:r>
          </a:p>
          <a:p>
            <a:pPr lvl="2">
              <a:lnSpc>
                <a:spcPct val="150000"/>
              </a:lnSpc>
              <a:buFont typeface="Wingdings" pitchFamily="2" charset="2"/>
              <a:buChar char="q"/>
            </a:pPr>
            <a:r>
              <a:rPr lang="en-US" sz="2000" b="1" u="sng" dirty="0" smtClean="0"/>
              <a:t>Study area</a:t>
            </a:r>
            <a:r>
              <a:rPr lang="en-US" sz="2000" b="1" dirty="0" smtClean="0"/>
              <a:t>: All 38 districts of Bihar</a:t>
            </a:r>
          </a:p>
          <a:p>
            <a:pPr lvl="2">
              <a:lnSpc>
                <a:spcPct val="150000"/>
              </a:lnSpc>
              <a:buFont typeface="Wingdings" pitchFamily="2" charset="2"/>
              <a:buChar char="q"/>
            </a:pPr>
            <a:r>
              <a:rPr lang="en-IN" sz="2000" b="1" u="sng" dirty="0" smtClean="0"/>
              <a:t>Data Collection</a:t>
            </a:r>
            <a:r>
              <a:rPr lang="en-IN" sz="2000" b="1" dirty="0" smtClean="0"/>
              <a:t>: </a:t>
            </a:r>
            <a:r>
              <a:rPr lang="en-US" sz="2000" b="1" dirty="0" smtClean="0"/>
              <a:t>Interviews were conducted using a pre-tested structured digital questionnaire in Hindi language.</a:t>
            </a:r>
          </a:p>
          <a:p>
            <a:pPr lvl="2">
              <a:lnSpc>
                <a:spcPct val="150000"/>
              </a:lnSpc>
              <a:buNone/>
            </a:pPr>
            <a:r>
              <a:rPr lang="en-US" b="1" dirty="0" smtClean="0"/>
              <a:t> </a:t>
            </a:r>
            <a:r>
              <a:rPr lang="en-US" dirty="0" smtClean="0"/>
              <a:t> </a:t>
            </a:r>
            <a:r>
              <a:rPr lang="en-US" sz="1800" dirty="0" smtClean="0"/>
              <a:t>(The interview captured data on detailed socio-demography, family level constructs inter-spousal communication, autonomy and decision-making between couple, knowledge, attitude and use of FP methods practiced by men)</a:t>
            </a:r>
            <a:endParaRPr lang="en-IN" sz="1800" b="1" u="sng" dirty="0" smtClean="0"/>
          </a:p>
          <a:p>
            <a:pPr lvl="2">
              <a:lnSpc>
                <a:spcPct val="100000"/>
              </a:lnSpc>
            </a:pPr>
            <a:endParaRPr lang="en-US" sz="2200" b="1" u="sng" dirty="0" smtClean="0"/>
          </a:p>
          <a:p>
            <a:pPr lvl="2">
              <a:lnSpc>
                <a:spcPct val="100000"/>
              </a:lnSpc>
            </a:pPr>
            <a:endParaRPr lang="en-US" sz="2200" b="1" dirty="0" smtClean="0"/>
          </a:p>
          <a:p>
            <a:pPr>
              <a:lnSpc>
                <a:spcPct val="100000"/>
              </a:lnSpc>
            </a:pPr>
            <a:endParaRPr lang="en-US" sz="2400" dirty="0" smtClean="0"/>
          </a:p>
          <a:p>
            <a:pPr>
              <a:lnSpc>
                <a:spcPct val="100000"/>
              </a:lnSpc>
            </a:pPr>
            <a:endParaRPr lang="en-IN" sz="2400" b="1" dirty="0" smtClean="0"/>
          </a:p>
          <a:p>
            <a:pPr>
              <a:lnSpc>
                <a:spcPct val="100000"/>
              </a:lnSpc>
            </a:pPr>
            <a:endParaRPr lang="en-IN" sz="2400" b="1" dirty="0"/>
          </a:p>
        </p:txBody>
      </p:sp>
      <p:sp>
        <p:nvSpPr>
          <p:cNvPr id="4" name="Slide Number Placeholder 3">
            <a:extLst>
              <a:ext uri="{FF2B5EF4-FFF2-40B4-BE49-F238E27FC236}">
                <a16:creationId xmlns=""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pPr/>
              <a:t>6</a:t>
            </a:fld>
            <a:endParaRPr lang="en-IN" dirty="0"/>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459109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849086" y="365126"/>
            <a:ext cx="8658807" cy="511952"/>
          </a:xfrm>
        </p:spPr>
        <p:txBody>
          <a:bodyPr>
            <a:noAutofit/>
          </a:bodyPr>
          <a:lstStyle/>
          <a:p>
            <a:pPr algn="l"/>
            <a:r>
              <a:rPr lang="en-IN" sz="4000" b="1" dirty="0" smtClean="0">
                <a:latin typeface="Times New Roman" pitchFamily="18" charset="0"/>
                <a:cs typeface="Times New Roman" pitchFamily="18" charset="0"/>
              </a:rPr>
              <a:t>Results:</a:t>
            </a:r>
            <a:endParaRPr lang="en-IN" sz="4000"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2DD0E2DC-1F64-6150-E936-2EFC08A56F0F}"/>
              </a:ext>
            </a:extLst>
          </p:cNvPr>
          <p:cNvSpPr>
            <a:spLocks noGrp="1"/>
          </p:cNvSpPr>
          <p:nvPr>
            <p:ph idx="1"/>
          </p:nvPr>
        </p:nvSpPr>
        <p:spPr>
          <a:xfrm>
            <a:off x="363894" y="1119673"/>
            <a:ext cx="11607281" cy="5262465"/>
          </a:xfrm>
        </p:spPr>
        <p:style>
          <a:lnRef idx="0">
            <a:schemeClr val="accent1"/>
          </a:lnRef>
          <a:fillRef idx="3">
            <a:schemeClr val="accent1"/>
          </a:fillRef>
          <a:effectRef idx="3">
            <a:schemeClr val="accent1"/>
          </a:effectRef>
          <a:fontRef idx="minor">
            <a:schemeClr val="lt1"/>
          </a:fontRef>
        </p:style>
        <p:txBody>
          <a:bodyPr/>
          <a:lstStyle/>
          <a:p>
            <a:r>
              <a:rPr lang="en-IN" sz="2800" b="1" i="1" u="sng" dirty="0" smtClean="0">
                <a:latin typeface="Times New Roman" pitchFamily="18" charset="0"/>
                <a:cs typeface="Times New Roman" pitchFamily="18" charset="0"/>
              </a:rPr>
              <a:t>Socio-Demographic:</a:t>
            </a:r>
          </a:p>
          <a:p>
            <a:pPr>
              <a:buNone/>
            </a:pPr>
            <a:endParaRPr lang="en-IN" b="1" i="1" u="sng" dirty="0">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pPr/>
              <a:t>7</a:t>
            </a:fld>
            <a:endParaRPr lang="en-IN"/>
          </a:p>
        </p:txBody>
      </p:sp>
      <p:graphicFrame>
        <p:nvGraphicFramePr>
          <p:cNvPr id="11" name="Chart 10"/>
          <p:cNvGraphicFramePr/>
          <p:nvPr/>
        </p:nvGraphicFramePr>
        <p:xfrm>
          <a:off x="5430416" y="2341985"/>
          <a:ext cx="6484777" cy="37975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709127" y="2332653"/>
          <a:ext cx="4590661" cy="3778898"/>
        </p:xfrm>
        <a:graphic>
          <a:graphicData uri="http://schemas.openxmlformats.org/drawingml/2006/chart">
            <c:chart xmlns:c="http://schemas.openxmlformats.org/drawingml/2006/chart" xmlns:r="http://schemas.openxmlformats.org/officeDocument/2006/relationships" r:id="rId4"/>
          </a:graphicData>
        </a:graphic>
      </p:graphicFrame>
      <p:pic>
        <p:nvPicPr>
          <p:cNvPr id="8" name="Picture 7">
            <a:extLst>
              <a:ext uri="{FF2B5EF4-FFF2-40B4-BE49-F238E27FC236}">
                <a16:creationId xmlns="" xmlns:a16="http://schemas.microsoft.com/office/drawing/2014/main" id="{6A5D235C-68B3-B360-0BE2-EE01D32938FF}"/>
              </a:ext>
            </a:extLst>
          </p:cNvPr>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1373306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782216" y="234497"/>
            <a:ext cx="8790992" cy="586596"/>
          </a:xfrm>
        </p:spPr>
        <p:txBody>
          <a:bodyPr>
            <a:normAutofit fontScale="90000"/>
          </a:bodyPr>
          <a:lstStyle/>
          <a:p>
            <a:pPr algn="l"/>
            <a:r>
              <a:rPr lang="en-IN" b="1" dirty="0" smtClean="0">
                <a:latin typeface="Times New Roman" pitchFamily="18" charset="0"/>
                <a:cs typeface="Times New Roman" pitchFamily="18" charset="0"/>
              </a:rPr>
              <a:t>Results:</a:t>
            </a:r>
            <a:endParaRPr lang="en-IN" b="1"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nvPr>
        </p:nvGraphicFramePr>
        <p:xfrm>
          <a:off x="476250" y="1455738"/>
          <a:ext cx="11075048" cy="4906962"/>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pPr/>
              <a:t>8</a:t>
            </a:fld>
            <a:endParaRPr lang="en-IN"/>
          </a:p>
        </p:txBody>
      </p:sp>
      <p:pic>
        <p:nvPicPr>
          <p:cNvPr id="8" name="Picture 7">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extLst>
      <p:ext uri="{BB962C8B-B14F-4D97-AF65-F5344CB8AC3E}">
        <p14:creationId xmlns="" xmlns:p14="http://schemas.microsoft.com/office/powerpoint/2010/main" val="1911276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416" y="317241"/>
            <a:ext cx="8444204" cy="587827"/>
          </a:xfrm>
        </p:spPr>
        <p:txBody>
          <a:bodyPr>
            <a:normAutofit fontScale="90000"/>
          </a:bodyPr>
          <a:lstStyle/>
          <a:p>
            <a:pPr algn="l"/>
            <a:r>
              <a:rPr lang="en-US" b="1" dirty="0" smtClean="0">
                <a:latin typeface="Times New Roman" pitchFamily="18" charset="0"/>
                <a:cs typeface="Times New Roman" pitchFamily="18" charset="0"/>
              </a:rPr>
              <a:t>Results: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47869" y="951722"/>
            <a:ext cx="10775302" cy="5477069"/>
          </a:xfrm>
        </p:spPr>
        <p:style>
          <a:lnRef idx="0">
            <a:schemeClr val="accent1"/>
          </a:lnRef>
          <a:fillRef idx="3">
            <a:schemeClr val="accent1"/>
          </a:fillRef>
          <a:effectRef idx="3">
            <a:schemeClr val="accent1"/>
          </a:effectRef>
          <a:fontRef idx="minor">
            <a:schemeClr val="lt1"/>
          </a:fontRef>
        </p:style>
        <p:txBody>
          <a:bodyPr/>
          <a:lstStyle/>
          <a:p>
            <a:endParaRPr lang="en-US" dirty="0" smtClean="0"/>
          </a:p>
          <a:p>
            <a:pPr>
              <a:buNone/>
            </a:pP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pPr/>
              <a:t>9</a:t>
            </a:fld>
            <a:endParaRPr lang="en-IN"/>
          </a:p>
        </p:txBody>
      </p:sp>
      <p:graphicFrame>
        <p:nvGraphicFramePr>
          <p:cNvPr id="7" name="Chart 6"/>
          <p:cNvGraphicFramePr/>
          <p:nvPr/>
        </p:nvGraphicFramePr>
        <p:xfrm>
          <a:off x="858417" y="3754317"/>
          <a:ext cx="4469364" cy="24878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3359020" y="1175659"/>
          <a:ext cx="5458407" cy="24598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5710336" y="3750907"/>
          <a:ext cx="5346440" cy="2453951"/>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858417" y="1073021"/>
            <a:ext cx="2304662" cy="461665"/>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buFont typeface="Arial" pitchFamily="34" charset="0"/>
              <a:buChar char="•"/>
            </a:pPr>
            <a:r>
              <a:rPr lang="en-IN" sz="2400" b="1" i="1" u="sng" dirty="0" smtClean="0">
                <a:solidFill>
                  <a:schemeClr val="bg1">
                    <a:lumMod val="95000"/>
                  </a:schemeClr>
                </a:solidFill>
              </a:rPr>
              <a:t>Men as Client</a:t>
            </a:r>
            <a:endParaRPr lang="en-IN" sz="2400" b="1" i="1" u="sng" dirty="0">
              <a:solidFill>
                <a:schemeClr val="bg1">
                  <a:lumMod val="95000"/>
                </a:schemeClr>
              </a:solidFill>
            </a:endParaRPr>
          </a:p>
        </p:txBody>
      </p:sp>
      <p:pic>
        <p:nvPicPr>
          <p:cNvPr id="10" name="Picture 9">
            <a:extLst>
              <a:ext uri="{FF2B5EF4-FFF2-40B4-BE49-F238E27FC236}">
                <a16:creationId xmlns="" xmlns:a16="http://schemas.microsoft.com/office/drawing/2014/main" id="{6A5D235C-68B3-B360-0BE2-EE01D32938FF}"/>
              </a:ext>
            </a:extLst>
          </p:cNvPr>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10209712" y="0"/>
            <a:ext cx="1982288" cy="93306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2094</TotalTime>
  <Words>1446</Words>
  <Application>Microsoft Office PowerPoint</Application>
  <PresentationFormat>Custom</PresentationFormat>
  <Paragraphs>147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Male Engagement in Family planning in Bihar </vt:lpstr>
      <vt:lpstr>Screenshot of Approval</vt:lpstr>
      <vt:lpstr>Background</vt:lpstr>
      <vt:lpstr>Introduction:</vt:lpstr>
      <vt:lpstr>Objectives:</vt:lpstr>
      <vt:lpstr>Methodology</vt:lpstr>
      <vt:lpstr>Results:</vt:lpstr>
      <vt:lpstr>Results:</vt:lpstr>
      <vt:lpstr>Results:</vt:lpstr>
      <vt:lpstr>Results</vt:lpstr>
      <vt:lpstr>Results</vt:lpstr>
      <vt:lpstr>Result</vt:lpstr>
      <vt:lpstr>Discussion</vt:lpstr>
      <vt:lpstr>Discussion</vt:lpstr>
      <vt:lpstr>Limitation of the Study</vt:lpstr>
      <vt:lpstr>Conclusion</vt:lpstr>
      <vt:lpstr>References</vt:lpstr>
      <vt:lpstr>Dissertation Experiences</vt:lpstr>
      <vt:lpstr>Pictorial Journey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ASUS</cp:lastModifiedBy>
  <cp:revision>161</cp:revision>
  <dcterms:created xsi:type="dcterms:W3CDTF">2022-05-20T15:11:38Z</dcterms:created>
  <dcterms:modified xsi:type="dcterms:W3CDTF">2022-06-26T14:02:55Z</dcterms:modified>
</cp:coreProperties>
</file>