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Ex1.xml" ContentType="application/vnd.ms-office.chartex+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8" r:id="rId6"/>
    <p:sldId id="260" r:id="rId7"/>
    <p:sldId id="261" r:id="rId8"/>
    <p:sldId id="262" r:id="rId9"/>
    <p:sldId id="264" r:id="rId10"/>
    <p:sldId id="276" r:id="rId11"/>
    <p:sldId id="277" r:id="rId12"/>
    <p:sldId id="273" r:id="rId13"/>
    <p:sldId id="281" r:id="rId14"/>
    <p:sldId id="266" r:id="rId15"/>
    <p:sldId id="267" r:id="rId16"/>
    <p:sldId id="268" r:id="rId17"/>
    <p:sldId id="270" r:id="rId18"/>
    <p:sldId id="271" r:id="rId19"/>
    <p:sldId id="27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p:cViewPr varScale="1">
        <p:scale>
          <a:sx n="123" d="100"/>
          <a:sy n="123" d="100"/>
        </p:scale>
        <p:origin x="102"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4.xlsx"/></Relationships>
</file>

<file path=ppt/charts/_rels/chartEx1.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Book1" TargetMode="External"/><Relationship Id="rId4"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IN" dirty="0"/>
              <a:t>NUMBER</a:t>
            </a:r>
            <a:r>
              <a:rPr lang="en-IN" baseline="0" dirty="0"/>
              <a:t> OF PATIENTS DISCHARGED</a:t>
            </a:r>
            <a:endParaRPr lang="en-IN"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EBB1-43BF-B74A-DF5643496271}"/>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EBB1-43BF-B74A-DF5643496271}"/>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EBB1-43BF-B74A-DF5643496271}"/>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EBB1-43BF-B74A-DF564349627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Sheet2!$A$6:$A$9</c:f>
              <c:strCache>
                <c:ptCount val="4"/>
                <c:pt idx="0">
                  <c:v>LESS THAN 1 HOUR</c:v>
                </c:pt>
                <c:pt idx="1">
                  <c:v>1-3 HOUR</c:v>
                </c:pt>
                <c:pt idx="2">
                  <c:v>3-6 HOUR</c:v>
                </c:pt>
                <c:pt idx="3">
                  <c:v>MORE THAN 6 HOUR</c:v>
                </c:pt>
              </c:strCache>
            </c:strRef>
          </c:cat>
          <c:val>
            <c:numRef>
              <c:f>Sheet2!$B$6:$B$9</c:f>
              <c:numCache>
                <c:formatCode>General</c:formatCode>
                <c:ptCount val="4"/>
                <c:pt idx="0">
                  <c:v>20</c:v>
                </c:pt>
                <c:pt idx="1">
                  <c:v>58</c:v>
                </c:pt>
                <c:pt idx="2">
                  <c:v>58</c:v>
                </c:pt>
                <c:pt idx="3">
                  <c:v>14</c:v>
                </c:pt>
              </c:numCache>
            </c:numRef>
          </c:val>
          <c:extLst>
            <c:ext xmlns:c16="http://schemas.microsoft.com/office/drawing/2014/chart" uri="{C3380CC4-5D6E-409C-BE32-E72D297353CC}">
              <c16:uniqueId val="{00000008-EBB1-43BF-B74A-DF5643496271}"/>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IN" dirty="0"/>
              <a:t>NO. OF PATIENTS DISCHARGED</a:t>
            </a:r>
          </a:p>
        </c:rich>
      </c:tx>
      <c:layout>
        <c:manualLayout>
          <c:xMode val="edge"/>
          <c:yMode val="edge"/>
          <c:x val="0.12209855628251563"/>
          <c:y val="3.5424230731682375E-2"/>
        </c:manualLayout>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strRef>
              <c:f>Sheet1!$C$3</c:f>
              <c:strCache>
                <c:ptCount val="1"/>
                <c:pt idx="0">
                  <c:v>NO. OF PATIENTS DISCAHRGED(IN PERCENTAGE)</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Sheet1!$B$4:$B$5</c:f>
              <c:strCache>
                <c:ptCount val="2"/>
                <c:pt idx="0">
                  <c:v>WITHIN STANDARD TIME(180 MINS)</c:v>
                </c:pt>
                <c:pt idx="1">
                  <c:v>ABOVE 180 MINS</c:v>
                </c:pt>
              </c:strCache>
            </c:strRef>
          </c:cat>
          <c:val>
            <c:numRef>
              <c:f>Sheet1!$C$4:$C$5</c:f>
              <c:numCache>
                <c:formatCode>0%</c:formatCode>
                <c:ptCount val="2"/>
                <c:pt idx="0">
                  <c:v>0.52</c:v>
                </c:pt>
                <c:pt idx="1">
                  <c:v>0.48</c:v>
                </c:pt>
              </c:numCache>
            </c:numRef>
          </c:val>
          <c:extLst>
            <c:ext xmlns:c16="http://schemas.microsoft.com/office/drawing/2014/chart" uri="{C3380CC4-5D6E-409C-BE32-E72D297353CC}">
              <c16:uniqueId val="{00000000-A67B-4A87-9C92-DB7116633E43}"/>
            </c:ext>
          </c:extLst>
        </c:ser>
        <c:dLbls>
          <c:dLblPos val="inEnd"/>
          <c:showLegendKey val="0"/>
          <c:showVal val="1"/>
          <c:showCatName val="0"/>
          <c:showSerName val="0"/>
          <c:showPercent val="0"/>
          <c:showBubbleSize val="0"/>
        </c:dLbls>
        <c:gapWidth val="41"/>
        <c:axId val="1146536112"/>
        <c:axId val="1146534864"/>
      </c:barChart>
      <c:catAx>
        <c:axId val="11465361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1146534864"/>
        <c:crosses val="autoZero"/>
        <c:auto val="1"/>
        <c:lblAlgn val="ctr"/>
        <c:lblOffset val="100"/>
        <c:noMultiLvlLbl val="0"/>
      </c:catAx>
      <c:valAx>
        <c:axId val="1146534864"/>
        <c:scaling>
          <c:orientation val="minMax"/>
        </c:scaling>
        <c:delete val="1"/>
        <c:axPos val="l"/>
        <c:numFmt formatCode="0%" sourceLinked="1"/>
        <c:majorTickMark val="none"/>
        <c:minorTickMark val="none"/>
        <c:tickLblPos val="nextTo"/>
        <c:crossAx val="1146536112"/>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tx1"/>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IN" dirty="0"/>
              <a:t>REASONS</a:t>
            </a:r>
            <a:r>
              <a:rPr lang="en-IN" baseline="0" dirty="0"/>
              <a:t> OF DELAY</a:t>
            </a:r>
            <a:endParaRPr lang="en-IN"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2452548118985127"/>
          <c:w val="0.59660498687664043"/>
          <c:h val="0.75474518810148727"/>
        </c:manualLayout>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613D-48EE-B4C9-7F47E6FE33DB}"/>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613D-48EE-B4C9-7F47E6FE33DB}"/>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613D-48EE-B4C9-7F47E6FE33DB}"/>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613D-48EE-B4C9-7F47E6FE33DB}"/>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613D-48EE-B4C9-7F47E6FE33DB}"/>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613D-48EE-B4C9-7F47E6FE33DB}"/>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613D-48EE-B4C9-7F47E6FE33D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Sheet2!$N$6:$N$12</c:f>
              <c:strCache>
                <c:ptCount val="7"/>
                <c:pt idx="0">
                  <c:v>1.     DISCHARGE SUMMARY</c:v>
                </c:pt>
                <c:pt idx="1">
                  <c:v>2.     INSURANCE</c:v>
                </c:pt>
                <c:pt idx="2">
                  <c:v>3.     PHARMACY</c:v>
                </c:pt>
                <c:pt idx="3">
                  <c:v>4.     WARD</c:v>
                </c:pt>
                <c:pt idx="4">
                  <c:v>5.     From Patient’s Side </c:v>
                </c:pt>
                <c:pt idx="5">
                  <c:v>6.     Admission Desk </c:v>
                </c:pt>
                <c:pt idx="6">
                  <c:v>7.     BILLING</c:v>
                </c:pt>
              </c:strCache>
            </c:strRef>
          </c:cat>
          <c:val>
            <c:numRef>
              <c:f>Sheet2!$O$6:$O$12</c:f>
              <c:numCache>
                <c:formatCode>0%</c:formatCode>
                <c:ptCount val="7"/>
                <c:pt idx="0">
                  <c:v>0.4</c:v>
                </c:pt>
                <c:pt idx="1">
                  <c:v>0.18</c:v>
                </c:pt>
                <c:pt idx="2">
                  <c:v>0.13</c:v>
                </c:pt>
                <c:pt idx="3">
                  <c:v>0.12</c:v>
                </c:pt>
                <c:pt idx="4">
                  <c:v>0.1</c:v>
                </c:pt>
                <c:pt idx="5">
                  <c:v>0.05</c:v>
                </c:pt>
                <c:pt idx="6">
                  <c:v>0.02</c:v>
                </c:pt>
              </c:numCache>
            </c:numRef>
          </c:val>
          <c:extLst>
            <c:ext xmlns:c16="http://schemas.microsoft.com/office/drawing/2014/chart" uri="{C3380CC4-5D6E-409C-BE32-E72D297353CC}">
              <c16:uniqueId val="{0000000E-613D-48EE-B4C9-7F47E6FE33DB}"/>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rgbClr val="FFC000"/>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bg2">
          <a:lumMod val="25000"/>
        </a:schemeClr>
      </a:solid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IN" dirty="0"/>
              <a:t>NUMBER OF PATIENTS DISCHARGED</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Sheet1!$M$3</c:f>
              <c:strCache>
                <c:ptCount val="1"/>
                <c:pt idx="0">
                  <c:v>NUMBER OF PATIENTS(IN %)</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A3A-478C-8EEB-51B0BDAC87F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A3A-478C-8EEB-51B0BDAC87F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A3A-478C-8EEB-51B0BDAC87F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A3A-478C-8EEB-51B0BDAC87F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Sheet1!$L$4:$L$7</c:f>
              <c:strCache>
                <c:ptCount val="4"/>
                <c:pt idx="0">
                  <c:v>1. LESS THAN 1 HOUR</c:v>
                </c:pt>
                <c:pt idx="1">
                  <c:v>2. 1-3 HOUR</c:v>
                </c:pt>
                <c:pt idx="2">
                  <c:v>3. 3-6 HOUR</c:v>
                </c:pt>
                <c:pt idx="3">
                  <c:v>4. MORE THAN 6 HOUR</c:v>
                </c:pt>
              </c:strCache>
            </c:strRef>
          </c:cat>
          <c:val>
            <c:numRef>
              <c:f>Sheet1!$M$4:$M$7</c:f>
              <c:numCache>
                <c:formatCode>0.00%</c:formatCode>
                <c:ptCount val="4"/>
                <c:pt idx="0">
                  <c:v>0.373</c:v>
                </c:pt>
                <c:pt idx="1">
                  <c:v>0.32</c:v>
                </c:pt>
                <c:pt idx="2">
                  <c:v>0.253</c:v>
                </c:pt>
                <c:pt idx="3">
                  <c:v>5.2999999999999999E-2</c:v>
                </c:pt>
              </c:numCache>
            </c:numRef>
          </c:val>
          <c:extLst>
            <c:ext xmlns:c16="http://schemas.microsoft.com/office/drawing/2014/chart" uri="{C3380CC4-5D6E-409C-BE32-E72D297353CC}">
              <c16:uniqueId val="{00000008-0A3A-478C-8EEB-51B0BDAC87F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dirty="0"/>
              <a:t>NO. OF PATIENTS DISCHARGED</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strRef>
              <c:f>Sheet1!$C$3</c:f>
              <c:strCache>
                <c:ptCount val="1"/>
                <c:pt idx="0">
                  <c:v>NO. OF PATIENTS DISCAHRGED(IN PERCENTAGE)</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Sheet1!$B$4:$B$5</c:f>
              <c:strCache>
                <c:ptCount val="2"/>
                <c:pt idx="0">
                  <c:v>WITHIN STANDARD TIME(180 MINS)</c:v>
                </c:pt>
                <c:pt idx="1">
                  <c:v>ABOVE 180 MINS</c:v>
                </c:pt>
              </c:strCache>
            </c:strRef>
          </c:cat>
          <c:val>
            <c:numRef>
              <c:f>Sheet1!$C$4:$C$5</c:f>
              <c:numCache>
                <c:formatCode>0%</c:formatCode>
                <c:ptCount val="2"/>
                <c:pt idx="0">
                  <c:v>0.69299999999999995</c:v>
                </c:pt>
                <c:pt idx="1">
                  <c:v>0.3</c:v>
                </c:pt>
              </c:numCache>
            </c:numRef>
          </c:val>
          <c:extLst>
            <c:ext xmlns:c16="http://schemas.microsoft.com/office/drawing/2014/chart" uri="{C3380CC4-5D6E-409C-BE32-E72D297353CC}">
              <c16:uniqueId val="{00000000-0DE6-4BF0-8E19-0E19A4E2534B}"/>
            </c:ext>
          </c:extLst>
        </c:ser>
        <c:dLbls>
          <c:dLblPos val="inEnd"/>
          <c:showLegendKey val="0"/>
          <c:showVal val="1"/>
          <c:showCatName val="0"/>
          <c:showSerName val="0"/>
          <c:showPercent val="0"/>
          <c:showBubbleSize val="0"/>
        </c:dLbls>
        <c:gapWidth val="41"/>
        <c:axId val="1146536112"/>
        <c:axId val="1146534864"/>
      </c:barChart>
      <c:catAx>
        <c:axId val="11465361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1146534864"/>
        <c:crosses val="autoZero"/>
        <c:auto val="1"/>
        <c:lblAlgn val="ctr"/>
        <c:lblOffset val="100"/>
        <c:noMultiLvlLbl val="0"/>
      </c:catAx>
      <c:valAx>
        <c:axId val="1146534864"/>
        <c:scaling>
          <c:orientation val="minMax"/>
        </c:scaling>
        <c:delete val="1"/>
        <c:axPos val="l"/>
        <c:numFmt formatCode="0%" sourceLinked="1"/>
        <c:majorTickMark val="none"/>
        <c:minorTickMark val="none"/>
        <c:tickLblPos val="nextTo"/>
        <c:crossAx val="1146536112"/>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tx1"/>
      </a:solidFill>
      <a:round/>
    </a:ln>
    <a:effectLst/>
  </c:spPr>
  <c:txPr>
    <a:bodyPr/>
    <a:lstStyle/>
    <a:p>
      <a:pPr>
        <a:defRPr/>
      </a:pPr>
      <a:endParaRPr lang="en-US"/>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Sheet1!$B$11:$B$17</cx:f>
        <cx:lvl ptCount="7">
          <cx:pt idx="0">1. DISCHARGE SUMMARY</cx:pt>
          <cx:pt idx="1">2. INSURANCE</cx:pt>
          <cx:pt idx="2">3. PHARMACY</cx:pt>
          <cx:pt idx="3">4. WARD</cx:pt>
          <cx:pt idx="4">5. FROM PATIENT"S SIDE</cx:pt>
          <cx:pt idx="5">6. ADMISSION DESK</cx:pt>
          <cx:pt idx="6">7. BILLING</cx:pt>
        </cx:lvl>
      </cx:strDim>
      <cx:numDim type="val">
        <cx:f>Sheet1!$C$11:$C$17</cx:f>
        <cx:lvl ptCount="7" formatCode="0%">
          <cx:pt idx="0">0.40000000000000002</cx:pt>
          <cx:pt idx="1">0.12</cx:pt>
          <cx:pt idx="2">0.10000000000000001</cx:pt>
          <cx:pt idx="3">0.089999999999999997</cx:pt>
          <cx:pt idx="4">0.080000000000000002</cx:pt>
          <cx:pt idx="5">0.050000000000000003</cx:pt>
          <cx:pt idx="6">0.02</cx:pt>
        </cx:lvl>
      </cx:numDim>
    </cx:data>
  </cx:chartData>
  <cx:chart>
    <cx:title pos="t" align="ctr" overlay="0">
      <cx:tx>
        <cx:txData>
          <cx:v>REASONS OF DELAY</cx:v>
        </cx:txData>
      </cx:tx>
      <cx:txPr>
        <a:bodyPr spcFirstLastPara="1" vertOverflow="ellipsis" horzOverflow="overflow" wrap="square" lIns="0" tIns="0" rIns="0" bIns="0" anchor="ctr" anchorCtr="1"/>
        <a:lstStyle/>
        <a:p>
          <a:pPr algn="ctr" rtl="0">
            <a:defRPr/>
          </a:pPr>
          <a:r>
            <a:rPr lang="en-US" sz="1800" b="1" i="0" u="none" strike="noStrike" baseline="0" dirty="0">
              <a:solidFill>
                <a:prstClr val="black">
                  <a:lumMod val="75000"/>
                  <a:lumOff val="25000"/>
                </a:prstClr>
              </a:solidFill>
              <a:latin typeface="Calibri" panose="020F0502020204030204"/>
            </a:rPr>
            <a:t>REASONS OF DELAY</a:t>
          </a:r>
        </a:p>
      </cx:txPr>
    </cx:title>
    <cx:plotArea>
      <cx:plotAreaRegion>
        <cx:series layoutId="clusteredColumn" uniqueId="{28FB16C3-6DE4-439B-ACF0-E076A8F3318F}">
          <cx:tx>
            <cx:txData>
              <cx:f>Sheet1!$C$10</cx:f>
              <cx:v>NUMBER OF PATIENTS( IN PERCENTAGE)</cx:v>
            </cx:txData>
          </cx:tx>
          <cx:dataLabels pos="inEnd">
            <cx:visibility seriesName="0" categoryName="0" value="1"/>
          </cx:dataLabels>
          <cx:dataId val="0"/>
          <cx:layoutPr>
            <cx:aggregation/>
          </cx:layoutPr>
          <cx:axisId val="1"/>
        </cx:series>
        <cx:series layoutId="paretoLine" ownerIdx="0" uniqueId="{500846EC-4284-4814-9240-8B0F464EAF63}">
          <cx:axisId val="2"/>
        </cx:series>
      </cx:plotAreaRegion>
      <cx:axis id="0">
        <cx:catScaling gapWidth="0"/>
        <cx:tickLabels/>
      </cx:axis>
      <cx:axis id="1" hidden="1">
        <cx:valScaling/>
        <cx:majorGridlines/>
        <cx:tickLabels/>
      </cx:axis>
      <cx:axis id="2">
        <cx:valScaling max="1" min="0"/>
        <cx:units unit="percentage"/>
        <cx:tickLabels/>
      </cx:axis>
    </cx:plotArea>
  </cx:chart>
  <cx:spPr>
    <a:ln>
      <a:solidFill>
        <a:schemeClr val="bg1"/>
      </a:solidFill>
    </a:ln>
  </cx:spPr>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68">
  <cs:axisTitle>
    <cs:lnRef idx="0"/>
    <cs:fillRef idx="0"/>
    <cs:effectRef idx="0"/>
    <cs:fontRef idx="minor">
      <a:schemeClr val="dk1">
        <a:lumMod val="75000"/>
        <a:lumOff val="25000"/>
      </a:schemeClr>
    </cs:fontRef>
    <cs:defRPr sz="9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cs:chartArea>
  <cs:dataLabel>
    <cs:lnRef idx="0"/>
    <cs:fillRef idx="0"/>
    <cs:effectRef idx="0"/>
    <cs:fontRef idx="minor">
      <a:schemeClr val="dk1"/>
    </cs:fontRef>
    <cs:defRPr sz="900"/>
  </cs:dataLabel>
  <cs:dataLabelCallout>
    <cs:lnRef idx="0"/>
    <cs:fillRef idx="0"/>
    <cs:effectRef idx="0"/>
    <cs:fontRef idx="minor">
      <a:schemeClr val="lt1"/>
    </cs:fontRef>
    <cs:spPr>
      <a:solidFill>
        <a:schemeClr val="dk1">
          <a:lumMod val="65000"/>
          <a:lumOff val="35000"/>
          <a:alpha val="75000"/>
        </a:schemeClr>
      </a:solidFill>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75000"/>
            <a:lumOff val="25000"/>
          </a:schemeClr>
        </a:solidFill>
      </a:ln>
    </cs:spPr>
    <cs:defRPr sz="9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lumOff val="10000"/>
              </a:schemeClr>
            </a:gs>
            <a:gs pos="0">
              <a:schemeClr val="lt1">
                <a:lumMod val="75000"/>
                <a:alpha val="36000"/>
                <a:lumOff val="10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seriesAxis>
  <cs:seriesLine>
    <cs:lnRef idx="0"/>
    <cs:fillRef idx="0"/>
    <cs:effectRef idx="0"/>
    <cs:fontRef idx="minor">
      <a:schemeClr val="dk1"/>
    </cs:fontRef>
    <cs:spPr>
      <a:ln w="9525" cap="flat">
        <a:solidFill>
          <a:schemeClr val="bg1">
            <a:lumMod val="50000"/>
          </a:schemeClr>
        </a:solidFill>
        <a:round/>
      </a:ln>
    </cs:spPr>
  </cs:seriesLine>
  <cs:title>
    <cs:lnRef idx="0"/>
    <cs:fillRef idx="0"/>
    <cs:effectRef idx="0"/>
    <cs:fontRef idx="minor">
      <a:schemeClr val="dk1">
        <a:lumMod val="75000"/>
        <a:lumOff val="25000"/>
      </a:schemeClr>
    </cs:fontRef>
    <cs:defRPr sz="1800" b="1"/>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75000"/>
        <a:lumOff val="25000"/>
      </a:schemeClr>
    </cs:fontRef>
    <cs:defRPr sz="9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defRPr sz="9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_rels/drawing8.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BD234C-81B9-487B-9E4B-E29F9B11679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IN"/>
        </a:p>
      </dgm:t>
    </dgm:pt>
    <dgm:pt modelId="{82FC3366-FA8D-4AA1-B0CD-FDA6993748F7}">
      <dgm:prSet/>
      <dgm:spPr>
        <a:solidFill>
          <a:schemeClr val="accent6"/>
        </a:solidFill>
      </dgm:spPr>
      <dgm:t>
        <a:bodyPr/>
        <a:lstStyle/>
        <a:p>
          <a:r>
            <a:rPr lang="en-IN" b="1" dirty="0"/>
            <a:t>Definition</a:t>
          </a:r>
          <a:r>
            <a:rPr lang="en-IN" dirty="0"/>
            <a:t>:     </a:t>
          </a:r>
        </a:p>
      </dgm:t>
    </dgm:pt>
    <dgm:pt modelId="{F76F6F8E-C237-4B2B-BB55-88D39EA7E2E1}" type="parTrans" cxnId="{903D7190-0365-4938-BDEE-0890C36B34BF}">
      <dgm:prSet/>
      <dgm:spPr/>
      <dgm:t>
        <a:bodyPr/>
        <a:lstStyle/>
        <a:p>
          <a:endParaRPr lang="en-IN"/>
        </a:p>
      </dgm:t>
    </dgm:pt>
    <dgm:pt modelId="{91157759-E9BA-4F50-BE49-78A997EC1983}" type="sibTrans" cxnId="{903D7190-0365-4938-BDEE-0890C36B34BF}">
      <dgm:prSet/>
      <dgm:spPr/>
      <dgm:t>
        <a:bodyPr/>
        <a:lstStyle/>
        <a:p>
          <a:endParaRPr lang="en-IN"/>
        </a:p>
      </dgm:t>
    </dgm:pt>
    <dgm:pt modelId="{207EA402-093C-4BF0-AF9E-AA7DA3487A9B}">
      <dgm:prSet/>
      <dgm:spPr/>
      <dgm:t>
        <a:bodyPr/>
        <a:lstStyle/>
        <a:p>
          <a:r>
            <a:rPr lang="en-US" b="0" i="0" dirty="0"/>
            <a:t>NABH defines discharge as </a:t>
          </a:r>
          <a:r>
            <a:rPr lang="en-US" b="1" i="0" dirty="0"/>
            <a:t>a process by which a patient is shifted out from the hospital with all concerned medical  summaries ensuring stability.</a:t>
          </a:r>
          <a:endParaRPr lang="en-IN" dirty="0"/>
        </a:p>
      </dgm:t>
    </dgm:pt>
    <dgm:pt modelId="{500E53E5-8E4D-4570-A401-B79529CB10CA}" type="parTrans" cxnId="{958060F5-7A6A-4FE0-BAA9-3FF33DCCF24C}">
      <dgm:prSet/>
      <dgm:spPr/>
      <dgm:t>
        <a:bodyPr/>
        <a:lstStyle/>
        <a:p>
          <a:endParaRPr lang="en-IN"/>
        </a:p>
      </dgm:t>
    </dgm:pt>
    <dgm:pt modelId="{99A77680-8777-4E30-9E2D-D2511C9285E9}" type="sibTrans" cxnId="{958060F5-7A6A-4FE0-BAA9-3FF33DCCF24C}">
      <dgm:prSet/>
      <dgm:spPr/>
      <dgm:t>
        <a:bodyPr/>
        <a:lstStyle/>
        <a:p>
          <a:endParaRPr lang="en-IN"/>
        </a:p>
      </dgm:t>
    </dgm:pt>
    <dgm:pt modelId="{E92710B8-8EC1-46C6-BF77-ECEEEB858165}">
      <dgm:prSet/>
      <dgm:spPr>
        <a:solidFill>
          <a:schemeClr val="accent6"/>
        </a:solidFill>
      </dgm:spPr>
      <dgm:t>
        <a:bodyPr/>
        <a:lstStyle/>
        <a:p>
          <a:r>
            <a:rPr lang="en-IN" b="1" dirty="0"/>
            <a:t>Problem areas</a:t>
          </a:r>
          <a:endParaRPr lang="en-IN" dirty="0"/>
        </a:p>
      </dgm:t>
    </dgm:pt>
    <dgm:pt modelId="{038E97DE-EEAF-4C44-B338-EC2068A67039}" type="parTrans" cxnId="{D29D3A5F-6D3B-44F0-BD1C-E0D609279A14}">
      <dgm:prSet/>
      <dgm:spPr/>
      <dgm:t>
        <a:bodyPr/>
        <a:lstStyle/>
        <a:p>
          <a:endParaRPr lang="en-IN"/>
        </a:p>
      </dgm:t>
    </dgm:pt>
    <dgm:pt modelId="{927683A8-43A8-4DF4-9167-CD16D23EEBF5}" type="sibTrans" cxnId="{D29D3A5F-6D3B-44F0-BD1C-E0D609279A14}">
      <dgm:prSet/>
      <dgm:spPr/>
      <dgm:t>
        <a:bodyPr/>
        <a:lstStyle/>
        <a:p>
          <a:endParaRPr lang="en-IN"/>
        </a:p>
      </dgm:t>
    </dgm:pt>
    <dgm:pt modelId="{AC356FB0-0A1D-40B9-BADD-33B132FBFB0C}">
      <dgm:prSet/>
      <dgm:spPr/>
      <dgm:t>
        <a:bodyPr/>
        <a:lstStyle/>
        <a:p>
          <a:r>
            <a:rPr lang="en-IN" dirty="0"/>
            <a:t>Longer discharge time than the one defined under SOP</a:t>
          </a:r>
        </a:p>
      </dgm:t>
    </dgm:pt>
    <dgm:pt modelId="{ADC19F94-9214-4368-B004-AD59A401C387}" type="parTrans" cxnId="{6ADB54E1-C699-48CD-8C3E-B1641A9FED1E}">
      <dgm:prSet/>
      <dgm:spPr/>
      <dgm:t>
        <a:bodyPr/>
        <a:lstStyle/>
        <a:p>
          <a:endParaRPr lang="en-IN"/>
        </a:p>
      </dgm:t>
    </dgm:pt>
    <dgm:pt modelId="{38DAEFE2-39B3-413D-BA01-2F2ABAC2019D}" type="sibTrans" cxnId="{6ADB54E1-C699-48CD-8C3E-B1641A9FED1E}">
      <dgm:prSet/>
      <dgm:spPr/>
      <dgm:t>
        <a:bodyPr/>
        <a:lstStyle/>
        <a:p>
          <a:endParaRPr lang="en-IN"/>
        </a:p>
      </dgm:t>
    </dgm:pt>
    <dgm:pt modelId="{F6AD9D64-2748-4403-A75B-66179FC7DA09}">
      <dgm:prSet/>
      <dgm:spPr/>
      <dgm:t>
        <a:bodyPr/>
        <a:lstStyle/>
        <a:p>
          <a:r>
            <a:rPr lang="en-IN" dirty="0"/>
            <a:t>Discharge process not fully standardized</a:t>
          </a:r>
        </a:p>
      </dgm:t>
    </dgm:pt>
    <dgm:pt modelId="{3ACF2FB5-76DA-47FD-82CF-E12EA4F9D747}" type="parTrans" cxnId="{6660562A-62A3-49EA-A7A9-54E0BDF3E70D}">
      <dgm:prSet/>
      <dgm:spPr/>
      <dgm:t>
        <a:bodyPr/>
        <a:lstStyle/>
        <a:p>
          <a:endParaRPr lang="en-IN"/>
        </a:p>
      </dgm:t>
    </dgm:pt>
    <dgm:pt modelId="{401353B1-6DC4-449A-ACE2-61D129052221}" type="sibTrans" cxnId="{6660562A-62A3-49EA-A7A9-54E0BDF3E70D}">
      <dgm:prSet/>
      <dgm:spPr/>
      <dgm:t>
        <a:bodyPr/>
        <a:lstStyle/>
        <a:p>
          <a:endParaRPr lang="en-IN"/>
        </a:p>
      </dgm:t>
    </dgm:pt>
    <dgm:pt modelId="{1A7C0606-9ACD-4996-8EDE-204622DAA015}">
      <dgm:prSet/>
      <dgm:spPr/>
      <dgm:t>
        <a:bodyPr/>
        <a:lstStyle/>
        <a:p>
          <a:r>
            <a:rPr lang="en-IN" dirty="0"/>
            <a:t>Dissatisfaction in patients</a:t>
          </a:r>
        </a:p>
      </dgm:t>
    </dgm:pt>
    <dgm:pt modelId="{E75CDE42-F097-48D7-9B79-0852D01828CB}" type="parTrans" cxnId="{A066F1EA-ADF7-4E2E-A49D-47C046E90D91}">
      <dgm:prSet/>
      <dgm:spPr/>
      <dgm:t>
        <a:bodyPr/>
        <a:lstStyle/>
        <a:p>
          <a:endParaRPr lang="en-IN"/>
        </a:p>
      </dgm:t>
    </dgm:pt>
    <dgm:pt modelId="{7DD24C69-770A-4269-96EC-D5711C88814B}" type="sibTrans" cxnId="{A066F1EA-ADF7-4E2E-A49D-47C046E90D91}">
      <dgm:prSet/>
      <dgm:spPr/>
      <dgm:t>
        <a:bodyPr/>
        <a:lstStyle/>
        <a:p>
          <a:endParaRPr lang="en-IN"/>
        </a:p>
      </dgm:t>
    </dgm:pt>
    <dgm:pt modelId="{4B5C1B50-7549-469B-998F-31D0C3F05D04}">
      <dgm:prSet/>
      <dgm:spPr/>
      <dgm:t>
        <a:bodyPr/>
        <a:lstStyle/>
        <a:p>
          <a:r>
            <a:rPr lang="en-IN" dirty="0"/>
            <a:t>One of the quality indicator in hospitals.</a:t>
          </a:r>
        </a:p>
      </dgm:t>
    </dgm:pt>
    <dgm:pt modelId="{7098F228-ECC1-4B7E-ABDE-7498BB579B08}" type="parTrans" cxnId="{EE04795F-526D-4B13-9D15-0399F47AE77E}">
      <dgm:prSet/>
      <dgm:spPr/>
    </dgm:pt>
    <dgm:pt modelId="{CD718C17-D535-4321-A9CA-DCB3E8BDB3B9}" type="sibTrans" cxnId="{EE04795F-526D-4B13-9D15-0399F47AE77E}">
      <dgm:prSet/>
      <dgm:spPr/>
    </dgm:pt>
    <dgm:pt modelId="{2C221425-8A16-46D6-9C41-FBF49427D896}" type="pres">
      <dgm:prSet presAssocID="{C4BD234C-81B9-487B-9E4B-E29F9B11679C}" presName="linearFlow" presStyleCnt="0">
        <dgm:presLayoutVars>
          <dgm:dir/>
          <dgm:animLvl val="lvl"/>
          <dgm:resizeHandles val="exact"/>
        </dgm:presLayoutVars>
      </dgm:prSet>
      <dgm:spPr/>
    </dgm:pt>
    <dgm:pt modelId="{C6EB2610-293B-437B-A12C-694AE9E9949A}" type="pres">
      <dgm:prSet presAssocID="{82FC3366-FA8D-4AA1-B0CD-FDA6993748F7}" presName="composite" presStyleCnt="0"/>
      <dgm:spPr/>
    </dgm:pt>
    <dgm:pt modelId="{703AA988-17EE-4912-99A0-16136A964F44}" type="pres">
      <dgm:prSet presAssocID="{82FC3366-FA8D-4AA1-B0CD-FDA6993748F7}" presName="parentText" presStyleLbl="alignNode1" presStyleIdx="0" presStyleCnt="2">
        <dgm:presLayoutVars>
          <dgm:chMax val="1"/>
          <dgm:bulletEnabled val="1"/>
        </dgm:presLayoutVars>
      </dgm:prSet>
      <dgm:spPr/>
    </dgm:pt>
    <dgm:pt modelId="{871A1580-844A-4C95-BB04-F6DA75FF30E1}" type="pres">
      <dgm:prSet presAssocID="{82FC3366-FA8D-4AA1-B0CD-FDA6993748F7}" presName="descendantText" presStyleLbl="alignAcc1" presStyleIdx="0" presStyleCnt="2">
        <dgm:presLayoutVars>
          <dgm:bulletEnabled val="1"/>
        </dgm:presLayoutVars>
      </dgm:prSet>
      <dgm:spPr/>
    </dgm:pt>
    <dgm:pt modelId="{CAE3E476-B982-47BB-B000-95FD228B69E8}" type="pres">
      <dgm:prSet presAssocID="{91157759-E9BA-4F50-BE49-78A997EC1983}" presName="sp" presStyleCnt="0"/>
      <dgm:spPr/>
    </dgm:pt>
    <dgm:pt modelId="{742FF39F-0EF3-4D98-A062-3F9710581EC3}" type="pres">
      <dgm:prSet presAssocID="{E92710B8-8EC1-46C6-BF77-ECEEEB858165}" presName="composite" presStyleCnt="0"/>
      <dgm:spPr/>
    </dgm:pt>
    <dgm:pt modelId="{C1D17A0B-59D8-45C5-9BC9-4C7B89E152C6}" type="pres">
      <dgm:prSet presAssocID="{E92710B8-8EC1-46C6-BF77-ECEEEB858165}" presName="parentText" presStyleLbl="alignNode1" presStyleIdx="1" presStyleCnt="2">
        <dgm:presLayoutVars>
          <dgm:chMax val="1"/>
          <dgm:bulletEnabled val="1"/>
        </dgm:presLayoutVars>
      </dgm:prSet>
      <dgm:spPr/>
    </dgm:pt>
    <dgm:pt modelId="{70ED5183-E644-49EF-A478-4185305EF162}" type="pres">
      <dgm:prSet presAssocID="{E92710B8-8EC1-46C6-BF77-ECEEEB858165}" presName="descendantText" presStyleLbl="alignAcc1" presStyleIdx="1" presStyleCnt="2">
        <dgm:presLayoutVars>
          <dgm:bulletEnabled val="1"/>
        </dgm:presLayoutVars>
      </dgm:prSet>
      <dgm:spPr/>
    </dgm:pt>
  </dgm:ptLst>
  <dgm:cxnLst>
    <dgm:cxn modelId="{6660562A-62A3-49EA-A7A9-54E0BDF3E70D}" srcId="{E92710B8-8EC1-46C6-BF77-ECEEEB858165}" destId="{F6AD9D64-2748-4403-A75B-66179FC7DA09}" srcOrd="1" destOrd="0" parTransId="{3ACF2FB5-76DA-47FD-82CF-E12EA4F9D747}" sibTransId="{401353B1-6DC4-449A-ACE2-61D129052221}"/>
    <dgm:cxn modelId="{60EBD234-4227-45EB-89A2-68C62AECC31C}" type="presOf" srcId="{4B5C1B50-7549-469B-998F-31D0C3F05D04}" destId="{871A1580-844A-4C95-BB04-F6DA75FF30E1}" srcOrd="0" destOrd="1" presId="urn:microsoft.com/office/officeart/2005/8/layout/chevron2"/>
    <dgm:cxn modelId="{7234BB3E-C4AE-4F0E-88A7-78D84B28437F}" type="presOf" srcId="{E92710B8-8EC1-46C6-BF77-ECEEEB858165}" destId="{C1D17A0B-59D8-45C5-9BC9-4C7B89E152C6}" srcOrd="0" destOrd="0" presId="urn:microsoft.com/office/officeart/2005/8/layout/chevron2"/>
    <dgm:cxn modelId="{D29D3A5F-6D3B-44F0-BD1C-E0D609279A14}" srcId="{C4BD234C-81B9-487B-9E4B-E29F9B11679C}" destId="{E92710B8-8EC1-46C6-BF77-ECEEEB858165}" srcOrd="1" destOrd="0" parTransId="{038E97DE-EEAF-4C44-B338-EC2068A67039}" sibTransId="{927683A8-43A8-4DF4-9167-CD16D23EEBF5}"/>
    <dgm:cxn modelId="{EE04795F-526D-4B13-9D15-0399F47AE77E}" srcId="{82FC3366-FA8D-4AA1-B0CD-FDA6993748F7}" destId="{4B5C1B50-7549-469B-998F-31D0C3F05D04}" srcOrd="1" destOrd="0" parTransId="{7098F228-ECC1-4B7E-ABDE-7498BB579B08}" sibTransId="{CD718C17-D535-4321-A9CA-DCB3E8BDB3B9}"/>
    <dgm:cxn modelId="{C205466C-3101-4D54-B9BA-CA9CC68D0F6D}" type="presOf" srcId="{C4BD234C-81B9-487B-9E4B-E29F9B11679C}" destId="{2C221425-8A16-46D6-9C41-FBF49427D896}" srcOrd="0" destOrd="0" presId="urn:microsoft.com/office/officeart/2005/8/layout/chevron2"/>
    <dgm:cxn modelId="{03119252-237A-4358-B4F9-93329D573EBB}" type="presOf" srcId="{1A7C0606-9ACD-4996-8EDE-204622DAA015}" destId="{70ED5183-E644-49EF-A478-4185305EF162}" srcOrd="0" destOrd="2" presId="urn:microsoft.com/office/officeart/2005/8/layout/chevron2"/>
    <dgm:cxn modelId="{903D7190-0365-4938-BDEE-0890C36B34BF}" srcId="{C4BD234C-81B9-487B-9E4B-E29F9B11679C}" destId="{82FC3366-FA8D-4AA1-B0CD-FDA6993748F7}" srcOrd="0" destOrd="0" parTransId="{F76F6F8E-C237-4B2B-BB55-88D39EA7E2E1}" sibTransId="{91157759-E9BA-4F50-BE49-78A997EC1983}"/>
    <dgm:cxn modelId="{7B6C49AC-0701-4BD6-A72E-AC4A537EA6B5}" type="presOf" srcId="{F6AD9D64-2748-4403-A75B-66179FC7DA09}" destId="{70ED5183-E644-49EF-A478-4185305EF162}" srcOrd="0" destOrd="1" presId="urn:microsoft.com/office/officeart/2005/8/layout/chevron2"/>
    <dgm:cxn modelId="{BADFB8B1-C43A-4D33-AD3B-C685DC69EBA9}" type="presOf" srcId="{AC356FB0-0A1D-40B9-BADD-33B132FBFB0C}" destId="{70ED5183-E644-49EF-A478-4185305EF162}" srcOrd="0" destOrd="0" presId="urn:microsoft.com/office/officeart/2005/8/layout/chevron2"/>
    <dgm:cxn modelId="{6ADB54E1-C699-48CD-8C3E-B1641A9FED1E}" srcId="{E92710B8-8EC1-46C6-BF77-ECEEEB858165}" destId="{AC356FB0-0A1D-40B9-BADD-33B132FBFB0C}" srcOrd="0" destOrd="0" parTransId="{ADC19F94-9214-4368-B004-AD59A401C387}" sibTransId="{38DAEFE2-39B3-413D-BA01-2F2ABAC2019D}"/>
    <dgm:cxn modelId="{A066F1EA-ADF7-4E2E-A49D-47C046E90D91}" srcId="{E92710B8-8EC1-46C6-BF77-ECEEEB858165}" destId="{1A7C0606-9ACD-4996-8EDE-204622DAA015}" srcOrd="2" destOrd="0" parTransId="{E75CDE42-F097-48D7-9B79-0852D01828CB}" sibTransId="{7DD24C69-770A-4269-96EC-D5711C88814B}"/>
    <dgm:cxn modelId="{958060F5-7A6A-4FE0-BAA9-3FF33DCCF24C}" srcId="{82FC3366-FA8D-4AA1-B0CD-FDA6993748F7}" destId="{207EA402-093C-4BF0-AF9E-AA7DA3487A9B}" srcOrd="0" destOrd="0" parTransId="{500E53E5-8E4D-4570-A401-B79529CB10CA}" sibTransId="{99A77680-8777-4E30-9E2D-D2511C9285E9}"/>
    <dgm:cxn modelId="{99CB09FD-B478-4A52-8559-1F3DB68FAB21}" type="presOf" srcId="{207EA402-093C-4BF0-AF9E-AA7DA3487A9B}" destId="{871A1580-844A-4C95-BB04-F6DA75FF30E1}" srcOrd="0" destOrd="0" presId="urn:microsoft.com/office/officeart/2005/8/layout/chevron2"/>
    <dgm:cxn modelId="{AA007FFE-42AF-4466-BC21-65933353451D}" type="presOf" srcId="{82FC3366-FA8D-4AA1-B0CD-FDA6993748F7}" destId="{703AA988-17EE-4912-99A0-16136A964F44}" srcOrd="0" destOrd="0" presId="urn:microsoft.com/office/officeart/2005/8/layout/chevron2"/>
    <dgm:cxn modelId="{4122F975-3214-49B6-988D-BA6BB7AD5BD4}" type="presParOf" srcId="{2C221425-8A16-46D6-9C41-FBF49427D896}" destId="{C6EB2610-293B-437B-A12C-694AE9E9949A}" srcOrd="0" destOrd="0" presId="urn:microsoft.com/office/officeart/2005/8/layout/chevron2"/>
    <dgm:cxn modelId="{A0B71194-5334-40FB-9F2A-ECC17F673173}" type="presParOf" srcId="{C6EB2610-293B-437B-A12C-694AE9E9949A}" destId="{703AA988-17EE-4912-99A0-16136A964F44}" srcOrd="0" destOrd="0" presId="urn:microsoft.com/office/officeart/2005/8/layout/chevron2"/>
    <dgm:cxn modelId="{099CDD32-E27B-4956-B663-70822A32F6FE}" type="presParOf" srcId="{C6EB2610-293B-437B-A12C-694AE9E9949A}" destId="{871A1580-844A-4C95-BB04-F6DA75FF30E1}" srcOrd="1" destOrd="0" presId="urn:microsoft.com/office/officeart/2005/8/layout/chevron2"/>
    <dgm:cxn modelId="{242DC595-B7E1-4176-9F5A-C4E7957EEDC0}" type="presParOf" srcId="{2C221425-8A16-46D6-9C41-FBF49427D896}" destId="{CAE3E476-B982-47BB-B000-95FD228B69E8}" srcOrd="1" destOrd="0" presId="urn:microsoft.com/office/officeart/2005/8/layout/chevron2"/>
    <dgm:cxn modelId="{51E0A99B-E98F-4146-84EB-393EACFAAB4E}" type="presParOf" srcId="{2C221425-8A16-46D6-9C41-FBF49427D896}" destId="{742FF39F-0EF3-4D98-A062-3F9710581EC3}" srcOrd="2" destOrd="0" presId="urn:microsoft.com/office/officeart/2005/8/layout/chevron2"/>
    <dgm:cxn modelId="{B69655D7-6E5F-4D9E-A001-03B20EB0D7FE}" type="presParOf" srcId="{742FF39F-0EF3-4D98-A062-3F9710581EC3}" destId="{C1D17A0B-59D8-45C5-9BC9-4C7B89E152C6}" srcOrd="0" destOrd="0" presId="urn:microsoft.com/office/officeart/2005/8/layout/chevron2"/>
    <dgm:cxn modelId="{46C85A59-D8C8-4AB7-8FE5-652ADC4113FE}" type="presParOf" srcId="{742FF39F-0EF3-4D98-A062-3F9710581EC3}" destId="{70ED5183-E644-49EF-A478-4185305EF16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1EDCAA-7481-46A8-B52F-318F429DF5C2}"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IN"/>
        </a:p>
      </dgm:t>
    </dgm:pt>
    <dgm:pt modelId="{3B772AC2-7194-4676-8754-B317E101D234}">
      <dgm:prSet/>
      <dgm:spPr>
        <a:solidFill>
          <a:schemeClr val="accent3">
            <a:lumMod val="75000"/>
          </a:schemeClr>
        </a:solidFill>
      </dgm:spPr>
      <dgm:t>
        <a:bodyPr/>
        <a:lstStyle/>
        <a:p>
          <a:r>
            <a:rPr lang="en-US" b="1" u="sng" dirty="0"/>
            <a:t>General Objective</a:t>
          </a:r>
          <a:endParaRPr lang="en-IN" dirty="0"/>
        </a:p>
      </dgm:t>
    </dgm:pt>
    <dgm:pt modelId="{0697E07A-B57C-4F73-B774-5C49359EBF20}" type="parTrans" cxnId="{8656A033-7E41-4B08-AEE9-8A9B5303CBE0}">
      <dgm:prSet/>
      <dgm:spPr/>
      <dgm:t>
        <a:bodyPr/>
        <a:lstStyle/>
        <a:p>
          <a:endParaRPr lang="en-IN"/>
        </a:p>
      </dgm:t>
    </dgm:pt>
    <dgm:pt modelId="{94D80E48-E837-4EF4-B418-F3E5CD8A0C5A}" type="sibTrans" cxnId="{8656A033-7E41-4B08-AEE9-8A9B5303CBE0}">
      <dgm:prSet/>
      <dgm:spPr/>
      <dgm:t>
        <a:bodyPr/>
        <a:lstStyle/>
        <a:p>
          <a:endParaRPr lang="en-IN"/>
        </a:p>
      </dgm:t>
    </dgm:pt>
    <dgm:pt modelId="{547FC74C-C5E5-4BBA-9C17-F77E128B0C2F}">
      <dgm:prSet/>
      <dgm:spPr>
        <a:solidFill>
          <a:schemeClr val="accent4">
            <a:lumMod val="60000"/>
            <a:lumOff val="40000"/>
          </a:schemeClr>
        </a:solidFill>
      </dgm:spPr>
      <dgm:t>
        <a:bodyPr/>
        <a:lstStyle/>
        <a:p>
          <a:r>
            <a:rPr lang="en-US" b="1" u="sng" dirty="0"/>
            <a:t>Specific Objectives:  </a:t>
          </a:r>
          <a:endParaRPr lang="en-IN" dirty="0"/>
        </a:p>
      </dgm:t>
    </dgm:pt>
    <dgm:pt modelId="{F3236E93-534C-464D-9998-9E742B1F6902}" type="parTrans" cxnId="{A681F3EC-7566-4F55-BDF1-D0DE4526B4D0}">
      <dgm:prSet/>
      <dgm:spPr/>
      <dgm:t>
        <a:bodyPr/>
        <a:lstStyle/>
        <a:p>
          <a:endParaRPr lang="en-IN"/>
        </a:p>
      </dgm:t>
    </dgm:pt>
    <dgm:pt modelId="{EAA862AC-1BA2-4E2A-90B9-23ABECCFB50A}" type="sibTrans" cxnId="{A681F3EC-7566-4F55-BDF1-D0DE4526B4D0}">
      <dgm:prSet/>
      <dgm:spPr/>
      <dgm:t>
        <a:bodyPr/>
        <a:lstStyle/>
        <a:p>
          <a:endParaRPr lang="en-IN"/>
        </a:p>
      </dgm:t>
    </dgm:pt>
    <dgm:pt modelId="{78136150-4BBD-46EB-82B4-6F3BD1C37CC8}">
      <dgm:prSet/>
      <dgm:spPr>
        <a:solidFill>
          <a:schemeClr val="accent4">
            <a:lumMod val="20000"/>
            <a:lumOff val="80000"/>
            <a:alpha val="90000"/>
          </a:schemeClr>
        </a:solidFill>
      </dgm:spPr>
      <dgm:t>
        <a:bodyPr/>
        <a:lstStyle/>
        <a:p>
          <a:r>
            <a:rPr lang="en-US" dirty="0"/>
            <a:t>To study the current discharge process</a:t>
          </a:r>
          <a:endParaRPr lang="en-IN" dirty="0"/>
        </a:p>
      </dgm:t>
    </dgm:pt>
    <dgm:pt modelId="{296BA19A-AB89-4363-8D29-C8B4DA1C6F4B}" type="parTrans" cxnId="{1CD75ECA-B966-4E23-9178-FC1AB85F7C86}">
      <dgm:prSet/>
      <dgm:spPr/>
      <dgm:t>
        <a:bodyPr/>
        <a:lstStyle/>
        <a:p>
          <a:endParaRPr lang="en-IN"/>
        </a:p>
      </dgm:t>
    </dgm:pt>
    <dgm:pt modelId="{98252D7C-0DB4-4570-8D95-951A5ACE8FDD}" type="sibTrans" cxnId="{1CD75ECA-B966-4E23-9178-FC1AB85F7C86}">
      <dgm:prSet/>
      <dgm:spPr/>
      <dgm:t>
        <a:bodyPr/>
        <a:lstStyle/>
        <a:p>
          <a:endParaRPr lang="en-IN"/>
        </a:p>
      </dgm:t>
    </dgm:pt>
    <dgm:pt modelId="{F3C1B94A-6BB1-4377-8834-531A284452F2}">
      <dgm:prSet/>
      <dgm:spPr>
        <a:solidFill>
          <a:schemeClr val="accent4">
            <a:lumMod val="20000"/>
            <a:lumOff val="80000"/>
            <a:alpha val="90000"/>
          </a:schemeClr>
        </a:solidFill>
      </dgm:spPr>
      <dgm:t>
        <a:bodyPr/>
        <a:lstStyle/>
        <a:p>
          <a:r>
            <a:rPr lang="en-US" dirty="0"/>
            <a:t>To determine the TAT in IPD</a:t>
          </a:r>
          <a:endParaRPr lang="en-IN" dirty="0"/>
        </a:p>
      </dgm:t>
    </dgm:pt>
    <dgm:pt modelId="{91E3F786-822E-465C-9554-E701AC1956D5}" type="parTrans" cxnId="{9D075B3B-30BA-406F-A97F-1EE4F72821F9}">
      <dgm:prSet/>
      <dgm:spPr/>
      <dgm:t>
        <a:bodyPr/>
        <a:lstStyle/>
        <a:p>
          <a:endParaRPr lang="en-IN"/>
        </a:p>
      </dgm:t>
    </dgm:pt>
    <dgm:pt modelId="{155A5410-F4D1-4BFF-9BE2-BFC6FAFBB48F}" type="sibTrans" cxnId="{9D075B3B-30BA-406F-A97F-1EE4F72821F9}">
      <dgm:prSet/>
      <dgm:spPr/>
      <dgm:t>
        <a:bodyPr/>
        <a:lstStyle/>
        <a:p>
          <a:endParaRPr lang="en-IN"/>
        </a:p>
      </dgm:t>
    </dgm:pt>
    <dgm:pt modelId="{01810972-9310-463D-B5E2-803047131599}">
      <dgm:prSet/>
      <dgm:spPr>
        <a:solidFill>
          <a:schemeClr val="accent4">
            <a:lumMod val="20000"/>
            <a:lumOff val="80000"/>
            <a:alpha val="90000"/>
          </a:schemeClr>
        </a:solidFill>
      </dgm:spPr>
      <dgm:t>
        <a:bodyPr/>
        <a:lstStyle/>
        <a:p>
          <a:r>
            <a:rPr lang="en-US" dirty="0"/>
            <a:t>To diagnose the reasons of delay </a:t>
          </a:r>
          <a:endParaRPr lang="en-IN" dirty="0"/>
        </a:p>
      </dgm:t>
    </dgm:pt>
    <dgm:pt modelId="{B4E4626F-E752-4309-B03E-CF6747463448}" type="parTrans" cxnId="{3F61A853-B73E-4C57-91F2-01C0244510E0}">
      <dgm:prSet/>
      <dgm:spPr/>
      <dgm:t>
        <a:bodyPr/>
        <a:lstStyle/>
        <a:p>
          <a:endParaRPr lang="en-IN"/>
        </a:p>
      </dgm:t>
    </dgm:pt>
    <dgm:pt modelId="{6BC42B96-19B1-4A08-832B-3568D451BE35}" type="sibTrans" cxnId="{3F61A853-B73E-4C57-91F2-01C0244510E0}">
      <dgm:prSet/>
      <dgm:spPr/>
      <dgm:t>
        <a:bodyPr/>
        <a:lstStyle/>
        <a:p>
          <a:endParaRPr lang="en-IN"/>
        </a:p>
      </dgm:t>
    </dgm:pt>
    <dgm:pt modelId="{CCD6C1BF-8F19-4788-86CD-F465A4D1B66C}">
      <dgm:prSet/>
      <dgm:spPr>
        <a:solidFill>
          <a:schemeClr val="accent4">
            <a:lumMod val="20000"/>
            <a:lumOff val="80000"/>
            <a:alpha val="90000"/>
          </a:schemeClr>
        </a:solidFill>
      </dgm:spPr>
      <dgm:t>
        <a:bodyPr/>
        <a:lstStyle/>
        <a:p>
          <a:r>
            <a:rPr lang="en-US" dirty="0"/>
            <a:t>To suggest a roadmap to reduce the TAT</a:t>
          </a:r>
          <a:endParaRPr lang="en-IN" dirty="0"/>
        </a:p>
      </dgm:t>
    </dgm:pt>
    <dgm:pt modelId="{5ED06FC0-2470-4553-8224-49DED97A7207}" type="parTrans" cxnId="{098EDE94-EA3E-45C1-986C-12F792F82CCA}">
      <dgm:prSet/>
      <dgm:spPr/>
      <dgm:t>
        <a:bodyPr/>
        <a:lstStyle/>
        <a:p>
          <a:endParaRPr lang="en-IN"/>
        </a:p>
      </dgm:t>
    </dgm:pt>
    <dgm:pt modelId="{04E6146A-6E76-4D47-A736-45D6816BF4A9}" type="sibTrans" cxnId="{098EDE94-EA3E-45C1-986C-12F792F82CCA}">
      <dgm:prSet/>
      <dgm:spPr/>
      <dgm:t>
        <a:bodyPr/>
        <a:lstStyle/>
        <a:p>
          <a:endParaRPr lang="en-IN"/>
        </a:p>
      </dgm:t>
    </dgm:pt>
    <dgm:pt modelId="{9A00D431-4613-4CFE-927D-C46509EBF541}">
      <dgm:prSet/>
      <dgm:spPr>
        <a:solidFill>
          <a:schemeClr val="accent3">
            <a:lumMod val="20000"/>
            <a:lumOff val="80000"/>
            <a:alpha val="90000"/>
          </a:schemeClr>
        </a:solidFill>
      </dgm:spPr>
      <dgm:t>
        <a:bodyPr/>
        <a:lstStyle/>
        <a:p>
          <a:r>
            <a:rPr lang="en-US" dirty="0"/>
            <a:t>To assess the discharge process causes of delay in discharges and reflect on ways to improve the efficiency of discharge process in Rajiv Gandhi Cancer Institute &amp; Research Centre</a:t>
          </a:r>
          <a:endParaRPr lang="en-IN" dirty="0"/>
        </a:p>
      </dgm:t>
    </dgm:pt>
    <dgm:pt modelId="{FEE5A68A-181A-477E-A4A9-1EF30692F9FD}" type="parTrans" cxnId="{C2F6DD36-958F-46F2-B567-DF1B4CDBE1C6}">
      <dgm:prSet/>
      <dgm:spPr/>
      <dgm:t>
        <a:bodyPr/>
        <a:lstStyle/>
        <a:p>
          <a:endParaRPr lang="en-IN"/>
        </a:p>
      </dgm:t>
    </dgm:pt>
    <dgm:pt modelId="{B939465F-FD4D-40A4-B60E-3F443F6E214F}" type="sibTrans" cxnId="{C2F6DD36-958F-46F2-B567-DF1B4CDBE1C6}">
      <dgm:prSet/>
      <dgm:spPr/>
      <dgm:t>
        <a:bodyPr/>
        <a:lstStyle/>
        <a:p>
          <a:endParaRPr lang="en-IN"/>
        </a:p>
      </dgm:t>
    </dgm:pt>
    <dgm:pt modelId="{8F77548B-7F04-4361-9542-A8DE82869282}" type="pres">
      <dgm:prSet presAssocID="{031EDCAA-7481-46A8-B52F-318F429DF5C2}" presName="Name0" presStyleCnt="0">
        <dgm:presLayoutVars>
          <dgm:dir/>
          <dgm:animLvl val="lvl"/>
          <dgm:resizeHandles val="exact"/>
        </dgm:presLayoutVars>
      </dgm:prSet>
      <dgm:spPr/>
    </dgm:pt>
    <dgm:pt modelId="{FE8FD2E9-2316-4116-9C12-F78C703C1245}" type="pres">
      <dgm:prSet presAssocID="{3B772AC2-7194-4676-8754-B317E101D234}" presName="composite" presStyleCnt="0"/>
      <dgm:spPr/>
    </dgm:pt>
    <dgm:pt modelId="{ABE0B269-89C0-4310-99DE-9954FF8DFF8B}" type="pres">
      <dgm:prSet presAssocID="{3B772AC2-7194-4676-8754-B317E101D234}" presName="parTx" presStyleLbl="alignNode1" presStyleIdx="0" presStyleCnt="2">
        <dgm:presLayoutVars>
          <dgm:chMax val="0"/>
          <dgm:chPref val="0"/>
          <dgm:bulletEnabled val="1"/>
        </dgm:presLayoutVars>
      </dgm:prSet>
      <dgm:spPr/>
    </dgm:pt>
    <dgm:pt modelId="{4825FD34-DD10-48F7-B6BE-C2F74385EFCB}" type="pres">
      <dgm:prSet presAssocID="{3B772AC2-7194-4676-8754-B317E101D234}" presName="desTx" presStyleLbl="alignAccFollowNode1" presStyleIdx="0" presStyleCnt="2" custLinFactNeighborX="-1" custLinFactNeighborY="-1680">
        <dgm:presLayoutVars>
          <dgm:bulletEnabled val="1"/>
        </dgm:presLayoutVars>
      </dgm:prSet>
      <dgm:spPr/>
    </dgm:pt>
    <dgm:pt modelId="{62BA4036-88C1-4972-AA98-5801AACAFD94}" type="pres">
      <dgm:prSet presAssocID="{94D80E48-E837-4EF4-B418-F3E5CD8A0C5A}" presName="space" presStyleCnt="0"/>
      <dgm:spPr/>
    </dgm:pt>
    <dgm:pt modelId="{27263AE8-D79A-4A45-9583-58E0B2314871}" type="pres">
      <dgm:prSet presAssocID="{547FC74C-C5E5-4BBA-9C17-F77E128B0C2F}" presName="composite" presStyleCnt="0"/>
      <dgm:spPr/>
    </dgm:pt>
    <dgm:pt modelId="{243248AE-AAB3-4859-8272-B25F711BADEE}" type="pres">
      <dgm:prSet presAssocID="{547FC74C-C5E5-4BBA-9C17-F77E128B0C2F}" presName="parTx" presStyleLbl="alignNode1" presStyleIdx="1" presStyleCnt="2">
        <dgm:presLayoutVars>
          <dgm:chMax val="0"/>
          <dgm:chPref val="0"/>
          <dgm:bulletEnabled val="1"/>
        </dgm:presLayoutVars>
      </dgm:prSet>
      <dgm:spPr/>
    </dgm:pt>
    <dgm:pt modelId="{31D0CCB4-C9A7-4A73-A1E6-57F825C9A04E}" type="pres">
      <dgm:prSet presAssocID="{547FC74C-C5E5-4BBA-9C17-F77E128B0C2F}" presName="desTx" presStyleLbl="alignAccFollowNode1" presStyleIdx="1" presStyleCnt="2">
        <dgm:presLayoutVars>
          <dgm:bulletEnabled val="1"/>
        </dgm:presLayoutVars>
      </dgm:prSet>
      <dgm:spPr/>
    </dgm:pt>
  </dgm:ptLst>
  <dgm:cxnLst>
    <dgm:cxn modelId="{8656A033-7E41-4B08-AEE9-8A9B5303CBE0}" srcId="{031EDCAA-7481-46A8-B52F-318F429DF5C2}" destId="{3B772AC2-7194-4676-8754-B317E101D234}" srcOrd="0" destOrd="0" parTransId="{0697E07A-B57C-4F73-B774-5C49359EBF20}" sibTransId="{94D80E48-E837-4EF4-B418-F3E5CD8A0C5A}"/>
    <dgm:cxn modelId="{C2F6DD36-958F-46F2-B567-DF1B4CDBE1C6}" srcId="{3B772AC2-7194-4676-8754-B317E101D234}" destId="{9A00D431-4613-4CFE-927D-C46509EBF541}" srcOrd="0" destOrd="0" parTransId="{FEE5A68A-181A-477E-A4A9-1EF30692F9FD}" sibTransId="{B939465F-FD4D-40A4-B60E-3F443F6E214F}"/>
    <dgm:cxn modelId="{9D075B3B-30BA-406F-A97F-1EE4F72821F9}" srcId="{547FC74C-C5E5-4BBA-9C17-F77E128B0C2F}" destId="{F3C1B94A-6BB1-4377-8834-531A284452F2}" srcOrd="1" destOrd="0" parTransId="{91E3F786-822E-465C-9554-E701AC1956D5}" sibTransId="{155A5410-F4D1-4BFF-9BE2-BFC6FAFBB48F}"/>
    <dgm:cxn modelId="{2BB0AA64-3FAA-4285-9352-4DD6D32C5920}" type="presOf" srcId="{547FC74C-C5E5-4BBA-9C17-F77E128B0C2F}" destId="{243248AE-AAB3-4859-8272-B25F711BADEE}" srcOrd="0" destOrd="0" presId="urn:microsoft.com/office/officeart/2005/8/layout/hList1"/>
    <dgm:cxn modelId="{912C5765-C350-49C7-90CC-E1AE3F14328D}" type="presOf" srcId="{031EDCAA-7481-46A8-B52F-318F429DF5C2}" destId="{8F77548B-7F04-4361-9542-A8DE82869282}" srcOrd="0" destOrd="0" presId="urn:microsoft.com/office/officeart/2005/8/layout/hList1"/>
    <dgm:cxn modelId="{3F61A853-B73E-4C57-91F2-01C0244510E0}" srcId="{547FC74C-C5E5-4BBA-9C17-F77E128B0C2F}" destId="{01810972-9310-463D-B5E2-803047131599}" srcOrd="2" destOrd="0" parTransId="{B4E4626F-E752-4309-B03E-CF6747463448}" sibTransId="{6BC42B96-19B1-4A08-832B-3568D451BE35}"/>
    <dgm:cxn modelId="{285C4180-F0D9-4A79-AD97-996841484415}" type="presOf" srcId="{9A00D431-4613-4CFE-927D-C46509EBF541}" destId="{4825FD34-DD10-48F7-B6BE-C2F74385EFCB}" srcOrd="0" destOrd="0" presId="urn:microsoft.com/office/officeart/2005/8/layout/hList1"/>
    <dgm:cxn modelId="{11F54294-C6C5-4B8F-9FD7-330543E23825}" type="presOf" srcId="{3B772AC2-7194-4676-8754-B317E101D234}" destId="{ABE0B269-89C0-4310-99DE-9954FF8DFF8B}" srcOrd="0" destOrd="0" presId="urn:microsoft.com/office/officeart/2005/8/layout/hList1"/>
    <dgm:cxn modelId="{098EDE94-EA3E-45C1-986C-12F792F82CCA}" srcId="{547FC74C-C5E5-4BBA-9C17-F77E128B0C2F}" destId="{CCD6C1BF-8F19-4788-86CD-F465A4D1B66C}" srcOrd="3" destOrd="0" parTransId="{5ED06FC0-2470-4553-8224-49DED97A7207}" sibTransId="{04E6146A-6E76-4D47-A736-45D6816BF4A9}"/>
    <dgm:cxn modelId="{7904AFC0-7156-4836-8D12-E516FE820467}" type="presOf" srcId="{F3C1B94A-6BB1-4377-8834-531A284452F2}" destId="{31D0CCB4-C9A7-4A73-A1E6-57F825C9A04E}" srcOrd="0" destOrd="1" presId="urn:microsoft.com/office/officeart/2005/8/layout/hList1"/>
    <dgm:cxn modelId="{EE900FC5-D044-40EF-92DA-84CBBDFB7D92}" type="presOf" srcId="{78136150-4BBD-46EB-82B4-6F3BD1C37CC8}" destId="{31D0CCB4-C9A7-4A73-A1E6-57F825C9A04E}" srcOrd="0" destOrd="0" presId="urn:microsoft.com/office/officeart/2005/8/layout/hList1"/>
    <dgm:cxn modelId="{1CD75ECA-B966-4E23-9178-FC1AB85F7C86}" srcId="{547FC74C-C5E5-4BBA-9C17-F77E128B0C2F}" destId="{78136150-4BBD-46EB-82B4-6F3BD1C37CC8}" srcOrd="0" destOrd="0" parTransId="{296BA19A-AB89-4363-8D29-C8B4DA1C6F4B}" sibTransId="{98252D7C-0DB4-4570-8D95-951A5ACE8FDD}"/>
    <dgm:cxn modelId="{A681F3EC-7566-4F55-BDF1-D0DE4526B4D0}" srcId="{031EDCAA-7481-46A8-B52F-318F429DF5C2}" destId="{547FC74C-C5E5-4BBA-9C17-F77E128B0C2F}" srcOrd="1" destOrd="0" parTransId="{F3236E93-534C-464D-9998-9E742B1F6902}" sibTransId="{EAA862AC-1BA2-4E2A-90B9-23ABECCFB50A}"/>
    <dgm:cxn modelId="{62471CF4-1074-4DED-AB2D-86E0EAA5BACB}" type="presOf" srcId="{01810972-9310-463D-B5E2-803047131599}" destId="{31D0CCB4-C9A7-4A73-A1E6-57F825C9A04E}" srcOrd="0" destOrd="2" presId="urn:microsoft.com/office/officeart/2005/8/layout/hList1"/>
    <dgm:cxn modelId="{02264CF8-DD1D-4F33-BF15-D12EDFA49332}" type="presOf" srcId="{CCD6C1BF-8F19-4788-86CD-F465A4D1B66C}" destId="{31D0CCB4-C9A7-4A73-A1E6-57F825C9A04E}" srcOrd="0" destOrd="3" presId="urn:microsoft.com/office/officeart/2005/8/layout/hList1"/>
    <dgm:cxn modelId="{9154CE6C-B960-40C1-82E6-7A8976B57145}" type="presParOf" srcId="{8F77548B-7F04-4361-9542-A8DE82869282}" destId="{FE8FD2E9-2316-4116-9C12-F78C703C1245}" srcOrd="0" destOrd="0" presId="urn:microsoft.com/office/officeart/2005/8/layout/hList1"/>
    <dgm:cxn modelId="{0EB48AE6-1265-4B82-A8D5-EA0BCEA555DC}" type="presParOf" srcId="{FE8FD2E9-2316-4116-9C12-F78C703C1245}" destId="{ABE0B269-89C0-4310-99DE-9954FF8DFF8B}" srcOrd="0" destOrd="0" presId="urn:microsoft.com/office/officeart/2005/8/layout/hList1"/>
    <dgm:cxn modelId="{427C4587-DCBB-433B-99FB-CFF98C9E225A}" type="presParOf" srcId="{FE8FD2E9-2316-4116-9C12-F78C703C1245}" destId="{4825FD34-DD10-48F7-B6BE-C2F74385EFCB}" srcOrd="1" destOrd="0" presId="urn:microsoft.com/office/officeart/2005/8/layout/hList1"/>
    <dgm:cxn modelId="{530E0B17-BF70-4658-ADEF-0364F3CC5E01}" type="presParOf" srcId="{8F77548B-7F04-4361-9542-A8DE82869282}" destId="{62BA4036-88C1-4972-AA98-5801AACAFD94}" srcOrd="1" destOrd="0" presId="urn:microsoft.com/office/officeart/2005/8/layout/hList1"/>
    <dgm:cxn modelId="{45B01EE5-6FC6-49F3-A1B5-D6D5D619A54A}" type="presParOf" srcId="{8F77548B-7F04-4361-9542-A8DE82869282}" destId="{27263AE8-D79A-4A45-9583-58E0B2314871}" srcOrd="2" destOrd="0" presId="urn:microsoft.com/office/officeart/2005/8/layout/hList1"/>
    <dgm:cxn modelId="{4F0CD7E8-28B7-4EE9-ACB4-C1806A7915A9}" type="presParOf" srcId="{27263AE8-D79A-4A45-9583-58E0B2314871}" destId="{243248AE-AAB3-4859-8272-B25F711BADEE}" srcOrd="0" destOrd="0" presId="urn:microsoft.com/office/officeart/2005/8/layout/hList1"/>
    <dgm:cxn modelId="{5016386F-7679-4A50-988E-9D928E6CC8A0}" type="presParOf" srcId="{27263AE8-D79A-4A45-9583-58E0B2314871}" destId="{31D0CCB4-C9A7-4A73-A1E6-57F825C9A04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F976AF-2FEE-4452-80DB-300770D68AD6}"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IN"/>
        </a:p>
      </dgm:t>
    </dgm:pt>
    <dgm:pt modelId="{CF278854-BDB2-47E0-9900-05EDAA051C76}">
      <dgm:prSet/>
      <dgm:spPr/>
      <dgm:t>
        <a:bodyPr/>
        <a:lstStyle/>
        <a:p>
          <a:r>
            <a:rPr lang="en-IN" dirty="0"/>
            <a:t>METHODOLOGY</a:t>
          </a:r>
        </a:p>
      </dgm:t>
    </dgm:pt>
    <dgm:pt modelId="{1F75A131-2420-48EA-A63E-78ED8C48A882}" type="parTrans" cxnId="{9127A51C-9676-4EB5-B516-1B2131A5FC22}">
      <dgm:prSet/>
      <dgm:spPr/>
      <dgm:t>
        <a:bodyPr/>
        <a:lstStyle/>
        <a:p>
          <a:endParaRPr lang="en-IN"/>
        </a:p>
      </dgm:t>
    </dgm:pt>
    <dgm:pt modelId="{C2CB3B52-ED07-4722-924D-8277163172BE}" type="sibTrans" cxnId="{9127A51C-9676-4EB5-B516-1B2131A5FC22}">
      <dgm:prSet/>
      <dgm:spPr/>
      <dgm:t>
        <a:bodyPr/>
        <a:lstStyle/>
        <a:p>
          <a:endParaRPr lang="en-IN"/>
        </a:p>
      </dgm:t>
    </dgm:pt>
    <dgm:pt modelId="{1FB3EF34-6516-47F7-9FBF-E1391187C864}" type="pres">
      <dgm:prSet presAssocID="{F7F976AF-2FEE-4452-80DB-300770D68AD6}" presName="Name0" presStyleCnt="0">
        <dgm:presLayoutVars>
          <dgm:chMax val="7"/>
          <dgm:dir/>
          <dgm:animLvl val="lvl"/>
          <dgm:resizeHandles val="exact"/>
        </dgm:presLayoutVars>
      </dgm:prSet>
      <dgm:spPr/>
    </dgm:pt>
    <dgm:pt modelId="{9186BB79-B6B4-4F71-8BD1-9B24B4CE3A61}" type="pres">
      <dgm:prSet presAssocID="{CF278854-BDB2-47E0-9900-05EDAA051C76}" presName="circle1" presStyleLbl="node1" presStyleIdx="0" presStyleCnt="1"/>
      <dgm:spPr>
        <a:solidFill>
          <a:schemeClr val="accent4">
            <a:lumMod val="20000"/>
            <a:lumOff val="80000"/>
          </a:schemeClr>
        </a:solidFill>
      </dgm:spPr>
    </dgm:pt>
    <dgm:pt modelId="{546CB052-2FA1-4870-A3FC-43B022E2774A}" type="pres">
      <dgm:prSet presAssocID="{CF278854-BDB2-47E0-9900-05EDAA051C76}" presName="space" presStyleCnt="0"/>
      <dgm:spPr/>
    </dgm:pt>
    <dgm:pt modelId="{618B0880-1AD8-4FDB-9FDE-0602FCC4FB70}" type="pres">
      <dgm:prSet presAssocID="{CF278854-BDB2-47E0-9900-05EDAA051C76}" presName="rect1" presStyleLbl="alignAcc1" presStyleIdx="0" presStyleCnt="1"/>
      <dgm:spPr/>
    </dgm:pt>
    <dgm:pt modelId="{C5526128-DF4D-4FD9-A282-7BE83C03268E}" type="pres">
      <dgm:prSet presAssocID="{CF278854-BDB2-47E0-9900-05EDAA051C76}" presName="rect1ParTxNoCh" presStyleLbl="alignAcc1" presStyleIdx="0" presStyleCnt="1">
        <dgm:presLayoutVars>
          <dgm:chMax val="1"/>
          <dgm:bulletEnabled val="1"/>
        </dgm:presLayoutVars>
      </dgm:prSet>
      <dgm:spPr/>
    </dgm:pt>
  </dgm:ptLst>
  <dgm:cxnLst>
    <dgm:cxn modelId="{9127A51C-9676-4EB5-B516-1B2131A5FC22}" srcId="{F7F976AF-2FEE-4452-80DB-300770D68AD6}" destId="{CF278854-BDB2-47E0-9900-05EDAA051C76}" srcOrd="0" destOrd="0" parTransId="{1F75A131-2420-48EA-A63E-78ED8C48A882}" sibTransId="{C2CB3B52-ED07-4722-924D-8277163172BE}"/>
    <dgm:cxn modelId="{0FF50226-8B27-4362-B81D-3E0CF5F279AC}" type="presOf" srcId="{CF278854-BDB2-47E0-9900-05EDAA051C76}" destId="{618B0880-1AD8-4FDB-9FDE-0602FCC4FB70}" srcOrd="0" destOrd="0" presId="urn:microsoft.com/office/officeart/2005/8/layout/target3"/>
    <dgm:cxn modelId="{C409789B-B8B7-44C0-95C1-8E253CAA050A}" type="presOf" srcId="{F7F976AF-2FEE-4452-80DB-300770D68AD6}" destId="{1FB3EF34-6516-47F7-9FBF-E1391187C864}" srcOrd="0" destOrd="0" presId="urn:microsoft.com/office/officeart/2005/8/layout/target3"/>
    <dgm:cxn modelId="{75E78EFC-81B5-4331-A993-9EDA46A84F4C}" type="presOf" srcId="{CF278854-BDB2-47E0-9900-05EDAA051C76}" destId="{C5526128-DF4D-4FD9-A282-7BE83C03268E}" srcOrd="1" destOrd="0" presId="urn:microsoft.com/office/officeart/2005/8/layout/target3"/>
    <dgm:cxn modelId="{CC875552-EAE0-47B1-AB61-70A428B6B67C}" type="presParOf" srcId="{1FB3EF34-6516-47F7-9FBF-E1391187C864}" destId="{9186BB79-B6B4-4F71-8BD1-9B24B4CE3A61}" srcOrd="0" destOrd="0" presId="urn:microsoft.com/office/officeart/2005/8/layout/target3"/>
    <dgm:cxn modelId="{E90D89D5-8E7F-4246-BB5D-005D4F4C1593}" type="presParOf" srcId="{1FB3EF34-6516-47F7-9FBF-E1391187C864}" destId="{546CB052-2FA1-4870-A3FC-43B022E2774A}" srcOrd="1" destOrd="0" presId="urn:microsoft.com/office/officeart/2005/8/layout/target3"/>
    <dgm:cxn modelId="{40E4BE81-E200-48D8-9562-3D1A456AFBA0}" type="presParOf" srcId="{1FB3EF34-6516-47F7-9FBF-E1391187C864}" destId="{618B0880-1AD8-4FDB-9FDE-0602FCC4FB70}" srcOrd="2" destOrd="0" presId="urn:microsoft.com/office/officeart/2005/8/layout/target3"/>
    <dgm:cxn modelId="{57C8E1FC-4850-4984-BBA8-07D652817665}" type="presParOf" srcId="{1FB3EF34-6516-47F7-9FBF-E1391187C864}" destId="{C5526128-DF4D-4FD9-A282-7BE83C03268E}"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CDD986-B337-47C2-AF1B-5E6138A5C62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B5E8DB8-973B-4CAF-8732-1333141B715F}">
      <dgm:prSet/>
      <dgm:spPr/>
      <dgm:t>
        <a:bodyPr/>
        <a:lstStyle/>
        <a:p>
          <a:r>
            <a:rPr lang="en-US" b="1" u="sng"/>
            <a:t>STUDY DESIGN</a:t>
          </a:r>
          <a:r>
            <a:rPr lang="en-US" b="1"/>
            <a:t> –  Cross-sectional study</a:t>
          </a:r>
          <a:endParaRPr lang="en-US"/>
        </a:p>
      </dgm:t>
    </dgm:pt>
    <dgm:pt modelId="{8A02DCF1-3612-4BB4-9ACC-87228CF91E77}" type="parTrans" cxnId="{61DBA2D9-FC20-4FE2-9D38-73D3754E747E}">
      <dgm:prSet/>
      <dgm:spPr/>
      <dgm:t>
        <a:bodyPr/>
        <a:lstStyle/>
        <a:p>
          <a:endParaRPr lang="en-US"/>
        </a:p>
      </dgm:t>
    </dgm:pt>
    <dgm:pt modelId="{8E2BE09C-3AED-4455-BE35-A26E33920B74}" type="sibTrans" cxnId="{61DBA2D9-FC20-4FE2-9D38-73D3754E747E}">
      <dgm:prSet/>
      <dgm:spPr/>
      <dgm:t>
        <a:bodyPr/>
        <a:lstStyle/>
        <a:p>
          <a:endParaRPr lang="en-US"/>
        </a:p>
      </dgm:t>
    </dgm:pt>
    <dgm:pt modelId="{A2A3B36F-52E2-446F-A739-C83FFEBBB20E}">
      <dgm:prSet/>
      <dgm:spPr/>
      <dgm:t>
        <a:bodyPr/>
        <a:lstStyle/>
        <a:p>
          <a:r>
            <a:rPr lang="en-US" b="1" u="sng"/>
            <a:t>STUDY PERIOD</a:t>
          </a:r>
          <a:r>
            <a:rPr lang="en-US" b="1"/>
            <a:t> – The study would be conducted from 11</a:t>
          </a:r>
          <a:r>
            <a:rPr lang="en-US" b="1" baseline="30000"/>
            <a:t>th</a:t>
          </a:r>
          <a:r>
            <a:rPr lang="en-US" b="1"/>
            <a:t> March to 14 </a:t>
          </a:r>
          <a:r>
            <a:rPr lang="en-US" b="1" baseline="30000"/>
            <a:t>th</a:t>
          </a:r>
          <a:r>
            <a:rPr lang="en-US" b="1"/>
            <a:t> June 2022</a:t>
          </a:r>
          <a:endParaRPr lang="en-US"/>
        </a:p>
      </dgm:t>
    </dgm:pt>
    <dgm:pt modelId="{CFCC5C7A-5FC9-46CF-914C-7859EC790874}" type="parTrans" cxnId="{3AF28F69-212E-4D6B-AB79-20194D268277}">
      <dgm:prSet/>
      <dgm:spPr/>
      <dgm:t>
        <a:bodyPr/>
        <a:lstStyle/>
        <a:p>
          <a:endParaRPr lang="en-US"/>
        </a:p>
      </dgm:t>
    </dgm:pt>
    <dgm:pt modelId="{61C7B3D2-E6F5-4DF4-A8A9-DD27A7F570CF}" type="sibTrans" cxnId="{3AF28F69-212E-4D6B-AB79-20194D268277}">
      <dgm:prSet/>
      <dgm:spPr/>
      <dgm:t>
        <a:bodyPr/>
        <a:lstStyle/>
        <a:p>
          <a:endParaRPr lang="en-US"/>
        </a:p>
      </dgm:t>
    </dgm:pt>
    <dgm:pt modelId="{9A6D4F68-6E06-46B3-85B0-C1746BF260B6}">
      <dgm:prSet/>
      <dgm:spPr/>
      <dgm:t>
        <a:bodyPr/>
        <a:lstStyle/>
        <a:p>
          <a:r>
            <a:rPr lang="en-US" b="1" u="sng"/>
            <a:t>STUDY AREA</a:t>
          </a:r>
          <a:r>
            <a:rPr lang="en-US" b="1"/>
            <a:t> – RGCIRC</a:t>
          </a:r>
          <a:endParaRPr lang="en-US"/>
        </a:p>
      </dgm:t>
    </dgm:pt>
    <dgm:pt modelId="{EC9A922E-A2CA-415F-943D-A0D013B3D144}" type="parTrans" cxnId="{DB409AD8-4F51-4F66-B5D8-E0FEE1498D91}">
      <dgm:prSet/>
      <dgm:spPr/>
      <dgm:t>
        <a:bodyPr/>
        <a:lstStyle/>
        <a:p>
          <a:endParaRPr lang="en-US"/>
        </a:p>
      </dgm:t>
    </dgm:pt>
    <dgm:pt modelId="{D7339932-6AA7-46B5-8903-A27214E65E09}" type="sibTrans" cxnId="{DB409AD8-4F51-4F66-B5D8-E0FEE1498D91}">
      <dgm:prSet/>
      <dgm:spPr/>
      <dgm:t>
        <a:bodyPr/>
        <a:lstStyle/>
        <a:p>
          <a:endParaRPr lang="en-US"/>
        </a:p>
      </dgm:t>
    </dgm:pt>
    <dgm:pt modelId="{4D938633-66F0-4D77-B487-C436011B3B28}">
      <dgm:prSet/>
      <dgm:spPr/>
      <dgm:t>
        <a:bodyPr/>
        <a:lstStyle/>
        <a:p>
          <a:r>
            <a:rPr lang="en-US" b="1" u="sng"/>
            <a:t>SAMPLE SIZE</a:t>
          </a:r>
          <a:r>
            <a:rPr lang="en-US" b="1"/>
            <a:t> – For the study, a total of 300 participants would be included.</a:t>
          </a:r>
          <a:endParaRPr lang="en-US"/>
        </a:p>
      </dgm:t>
    </dgm:pt>
    <dgm:pt modelId="{BC8E7715-0333-4217-9C31-BFA678935D83}" type="parTrans" cxnId="{ACC44D08-D827-44AF-BD92-C3AF06DCCC8B}">
      <dgm:prSet/>
      <dgm:spPr/>
      <dgm:t>
        <a:bodyPr/>
        <a:lstStyle/>
        <a:p>
          <a:endParaRPr lang="en-US"/>
        </a:p>
      </dgm:t>
    </dgm:pt>
    <dgm:pt modelId="{BE634F95-7790-4236-8F8E-C00A339BA116}" type="sibTrans" cxnId="{ACC44D08-D827-44AF-BD92-C3AF06DCCC8B}">
      <dgm:prSet/>
      <dgm:spPr/>
      <dgm:t>
        <a:bodyPr/>
        <a:lstStyle/>
        <a:p>
          <a:endParaRPr lang="en-US"/>
        </a:p>
      </dgm:t>
    </dgm:pt>
    <dgm:pt modelId="{24DD5D7C-5974-4A2C-82DB-0EAE11135D68}">
      <dgm:prSet/>
      <dgm:spPr/>
      <dgm:t>
        <a:bodyPr/>
        <a:lstStyle/>
        <a:p>
          <a:r>
            <a:rPr lang="en-IN" b="1" u="sng"/>
            <a:t>SAMPLING</a:t>
          </a:r>
          <a:r>
            <a:rPr lang="en-IN" b="1"/>
            <a:t>:- Convenience Sampling</a:t>
          </a:r>
          <a:endParaRPr lang="en-US"/>
        </a:p>
      </dgm:t>
    </dgm:pt>
    <dgm:pt modelId="{EDE3585E-F062-4F72-81F6-CEAE1A3FDE10}" type="parTrans" cxnId="{2504E949-4791-4F02-888B-D5A82932CD97}">
      <dgm:prSet/>
      <dgm:spPr/>
      <dgm:t>
        <a:bodyPr/>
        <a:lstStyle/>
        <a:p>
          <a:endParaRPr lang="en-US"/>
        </a:p>
      </dgm:t>
    </dgm:pt>
    <dgm:pt modelId="{82FB2DA4-3AEB-4BFE-BD7A-C2F41A5C2300}" type="sibTrans" cxnId="{2504E949-4791-4F02-888B-D5A82932CD97}">
      <dgm:prSet/>
      <dgm:spPr/>
      <dgm:t>
        <a:bodyPr/>
        <a:lstStyle/>
        <a:p>
          <a:endParaRPr lang="en-US"/>
        </a:p>
      </dgm:t>
    </dgm:pt>
    <dgm:pt modelId="{7E7164C9-A090-4150-A603-A66BD3B5AAAE}">
      <dgm:prSet/>
      <dgm:spPr/>
      <dgm:t>
        <a:bodyPr/>
        <a:lstStyle/>
        <a:p>
          <a:r>
            <a:rPr lang="en-US" b="1" u="sng"/>
            <a:t>INCLUSION CRITERIA</a:t>
          </a:r>
          <a:r>
            <a:rPr lang="en-US" b="1"/>
            <a:t> – All IPD cases except day-care, ICU cases</a:t>
          </a:r>
          <a:endParaRPr lang="en-US"/>
        </a:p>
      </dgm:t>
    </dgm:pt>
    <dgm:pt modelId="{6C89D745-8F70-4D10-88A5-A9D52FA2EF51}" type="parTrans" cxnId="{1D0CC827-FD13-4863-8E76-962554757E81}">
      <dgm:prSet/>
      <dgm:spPr/>
      <dgm:t>
        <a:bodyPr/>
        <a:lstStyle/>
        <a:p>
          <a:endParaRPr lang="en-US"/>
        </a:p>
      </dgm:t>
    </dgm:pt>
    <dgm:pt modelId="{CBEDA62E-73D9-4647-9F10-36055E637975}" type="sibTrans" cxnId="{1D0CC827-FD13-4863-8E76-962554757E81}">
      <dgm:prSet/>
      <dgm:spPr/>
      <dgm:t>
        <a:bodyPr/>
        <a:lstStyle/>
        <a:p>
          <a:endParaRPr lang="en-US"/>
        </a:p>
      </dgm:t>
    </dgm:pt>
    <dgm:pt modelId="{462E4393-1FE9-4D8E-BCA4-424126862C43}">
      <dgm:prSet/>
      <dgm:spPr/>
      <dgm:t>
        <a:bodyPr/>
        <a:lstStyle/>
        <a:p>
          <a:r>
            <a:rPr lang="en-US" b="1" u="sng"/>
            <a:t>EXCLUSION CRITERIA:</a:t>
          </a:r>
          <a:r>
            <a:rPr lang="en-US" b="1"/>
            <a:t> Sundays and gazette holidays were excluded from the observations , patients who got discharged between 6:00 PM to 8n :00 AM of next day </a:t>
          </a:r>
          <a:endParaRPr lang="en-US"/>
        </a:p>
      </dgm:t>
    </dgm:pt>
    <dgm:pt modelId="{D76F0547-839F-4828-A465-1DD9329BAABB}" type="parTrans" cxnId="{A287A21D-2810-445A-A6C0-775EF692FE41}">
      <dgm:prSet/>
      <dgm:spPr/>
      <dgm:t>
        <a:bodyPr/>
        <a:lstStyle/>
        <a:p>
          <a:endParaRPr lang="en-US"/>
        </a:p>
      </dgm:t>
    </dgm:pt>
    <dgm:pt modelId="{C17C5E3D-7DBE-488C-B039-7CDAD6B9D6F6}" type="sibTrans" cxnId="{A287A21D-2810-445A-A6C0-775EF692FE41}">
      <dgm:prSet/>
      <dgm:spPr/>
      <dgm:t>
        <a:bodyPr/>
        <a:lstStyle/>
        <a:p>
          <a:endParaRPr lang="en-US"/>
        </a:p>
      </dgm:t>
    </dgm:pt>
    <dgm:pt modelId="{46F8F9E4-E16A-43B9-BC1B-BE643F99DE46}">
      <dgm:prSet/>
      <dgm:spPr/>
      <dgm:t>
        <a:bodyPr/>
        <a:lstStyle/>
        <a:p>
          <a:r>
            <a:rPr lang="en-US" b="1" u="sng"/>
            <a:t>RESEARCH INSTRUMENT</a:t>
          </a:r>
          <a:r>
            <a:rPr lang="en-US" b="1"/>
            <a:t>: Data was collected through observation and interactions with the hospital personnel. Questionnaire feedback will also be conducted.</a:t>
          </a:r>
          <a:endParaRPr lang="en-US"/>
        </a:p>
      </dgm:t>
    </dgm:pt>
    <dgm:pt modelId="{05E1D18D-8E8C-4785-B79F-E563B3BB0BA7}" type="parTrans" cxnId="{B64EAF74-24CC-47B1-B32F-FB004C529600}">
      <dgm:prSet/>
      <dgm:spPr/>
      <dgm:t>
        <a:bodyPr/>
        <a:lstStyle/>
        <a:p>
          <a:endParaRPr lang="en-US"/>
        </a:p>
      </dgm:t>
    </dgm:pt>
    <dgm:pt modelId="{8A66DCC3-521E-4BBA-9F11-74E448078BD0}" type="sibTrans" cxnId="{B64EAF74-24CC-47B1-B32F-FB004C529600}">
      <dgm:prSet/>
      <dgm:spPr/>
      <dgm:t>
        <a:bodyPr/>
        <a:lstStyle/>
        <a:p>
          <a:endParaRPr lang="en-US"/>
        </a:p>
      </dgm:t>
    </dgm:pt>
    <dgm:pt modelId="{519747C8-7BA7-4F55-B62D-3BBF25A8BAAC}">
      <dgm:prSet/>
      <dgm:spPr/>
      <dgm:t>
        <a:bodyPr/>
        <a:lstStyle/>
        <a:p>
          <a:r>
            <a:rPr lang="en-US" b="1" u="sng"/>
            <a:t>STUDY TOOLS</a:t>
          </a:r>
          <a:r>
            <a:rPr lang="en-US" b="1"/>
            <a:t>: - SIPOC, Process Mapping, Voice of Customers, CTQ, Process Analysis</a:t>
          </a:r>
          <a:endParaRPr lang="en-US"/>
        </a:p>
      </dgm:t>
    </dgm:pt>
    <dgm:pt modelId="{CD81BC35-4B9B-4957-8641-2689398E0492}" type="parTrans" cxnId="{EB8C3B7F-3D7A-4A7B-9E2E-64CBDD09931A}">
      <dgm:prSet/>
      <dgm:spPr/>
      <dgm:t>
        <a:bodyPr/>
        <a:lstStyle/>
        <a:p>
          <a:endParaRPr lang="en-US"/>
        </a:p>
      </dgm:t>
    </dgm:pt>
    <dgm:pt modelId="{50BFF6E2-65F2-4CAF-B1B5-B532C79ECA84}" type="sibTrans" cxnId="{EB8C3B7F-3D7A-4A7B-9E2E-64CBDD09931A}">
      <dgm:prSet/>
      <dgm:spPr/>
      <dgm:t>
        <a:bodyPr/>
        <a:lstStyle/>
        <a:p>
          <a:endParaRPr lang="en-US"/>
        </a:p>
      </dgm:t>
    </dgm:pt>
    <dgm:pt modelId="{757BEA20-72E2-4FC5-9533-17B373B00585}" type="pres">
      <dgm:prSet presAssocID="{3CCDD986-B337-47C2-AF1B-5E6138A5C629}" presName="vert0" presStyleCnt="0">
        <dgm:presLayoutVars>
          <dgm:dir/>
          <dgm:animOne val="branch"/>
          <dgm:animLvl val="lvl"/>
        </dgm:presLayoutVars>
      </dgm:prSet>
      <dgm:spPr/>
    </dgm:pt>
    <dgm:pt modelId="{48658FF6-BC42-4BF4-A6F4-3A4105378ECE}" type="pres">
      <dgm:prSet presAssocID="{CB5E8DB8-973B-4CAF-8732-1333141B715F}" presName="thickLine" presStyleLbl="alignNode1" presStyleIdx="0" presStyleCnt="9"/>
      <dgm:spPr/>
    </dgm:pt>
    <dgm:pt modelId="{177174CE-4900-4B37-80A4-B85986E5F110}" type="pres">
      <dgm:prSet presAssocID="{CB5E8DB8-973B-4CAF-8732-1333141B715F}" presName="horz1" presStyleCnt="0"/>
      <dgm:spPr/>
    </dgm:pt>
    <dgm:pt modelId="{68F80A78-F8AC-4D04-8EFC-B08C9DA5FE9A}" type="pres">
      <dgm:prSet presAssocID="{CB5E8DB8-973B-4CAF-8732-1333141B715F}" presName="tx1" presStyleLbl="revTx" presStyleIdx="0" presStyleCnt="9"/>
      <dgm:spPr/>
    </dgm:pt>
    <dgm:pt modelId="{8A03C12B-2AB4-4EE6-BB3A-922ACDD82299}" type="pres">
      <dgm:prSet presAssocID="{CB5E8DB8-973B-4CAF-8732-1333141B715F}" presName="vert1" presStyleCnt="0"/>
      <dgm:spPr/>
    </dgm:pt>
    <dgm:pt modelId="{A93A63BF-897D-423B-BBF1-2FB4233EDCE6}" type="pres">
      <dgm:prSet presAssocID="{A2A3B36F-52E2-446F-A739-C83FFEBBB20E}" presName="thickLine" presStyleLbl="alignNode1" presStyleIdx="1" presStyleCnt="9"/>
      <dgm:spPr/>
    </dgm:pt>
    <dgm:pt modelId="{FF9CD902-5083-4463-9987-7EC53AAEA991}" type="pres">
      <dgm:prSet presAssocID="{A2A3B36F-52E2-446F-A739-C83FFEBBB20E}" presName="horz1" presStyleCnt="0"/>
      <dgm:spPr/>
    </dgm:pt>
    <dgm:pt modelId="{342443F7-E81F-4C4D-B651-FA7C8DD5F95F}" type="pres">
      <dgm:prSet presAssocID="{A2A3B36F-52E2-446F-A739-C83FFEBBB20E}" presName="tx1" presStyleLbl="revTx" presStyleIdx="1" presStyleCnt="9"/>
      <dgm:spPr/>
    </dgm:pt>
    <dgm:pt modelId="{D363BA24-5568-42C5-954E-3EB993136B47}" type="pres">
      <dgm:prSet presAssocID="{A2A3B36F-52E2-446F-A739-C83FFEBBB20E}" presName="vert1" presStyleCnt="0"/>
      <dgm:spPr/>
    </dgm:pt>
    <dgm:pt modelId="{A755644E-B3DE-464E-9DA7-CEC39F431770}" type="pres">
      <dgm:prSet presAssocID="{9A6D4F68-6E06-46B3-85B0-C1746BF260B6}" presName="thickLine" presStyleLbl="alignNode1" presStyleIdx="2" presStyleCnt="9"/>
      <dgm:spPr/>
    </dgm:pt>
    <dgm:pt modelId="{5115C4D7-8765-4BA0-A0A4-E9B417D485A5}" type="pres">
      <dgm:prSet presAssocID="{9A6D4F68-6E06-46B3-85B0-C1746BF260B6}" presName="horz1" presStyleCnt="0"/>
      <dgm:spPr/>
    </dgm:pt>
    <dgm:pt modelId="{980A3E5D-194D-4C9C-AEAF-AC6EFC7E7C07}" type="pres">
      <dgm:prSet presAssocID="{9A6D4F68-6E06-46B3-85B0-C1746BF260B6}" presName="tx1" presStyleLbl="revTx" presStyleIdx="2" presStyleCnt="9"/>
      <dgm:spPr/>
    </dgm:pt>
    <dgm:pt modelId="{B21D4D0D-81D1-4F1C-BFFB-E102976248DD}" type="pres">
      <dgm:prSet presAssocID="{9A6D4F68-6E06-46B3-85B0-C1746BF260B6}" presName="vert1" presStyleCnt="0"/>
      <dgm:spPr/>
    </dgm:pt>
    <dgm:pt modelId="{C8F13838-6500-472B-BBDD-751101BDB4C3}" type="pres">
      <dgm:prSet presAssocID="{4D938633-66F0-4D77-B487-C436011B3B28}" presName="thickLine" presStyleLbl="alignNode1" presStyleIdx="3" presStyleCnt="9"/>
      <dgm:spPr/>
    </dgm:pt>
    <dgm:pt modelId="{8F72AF37-7B33-40B4-9ECF-F9ACDCD15F69}" type="pres">
      <dgm:prSet presAssocID="{4D938633-66F0-4D77-B487-C436011B3B28}" presName="horz1" presStyleCnt="0"/>
      <dgm:spPr/>
    </dgm:pt>
    <dgm:pt modelId="{3579F897-65E1-41AB-A6A6-DE343805A31D}" type="pres">
      <dgm:prSet presAssocID="{4D938633-66F0-4D77-B487-C436011B3B28}" presName="tx1" presStyleLbl="revTx" presStyleIdx="3" presStyleCnt="9"/>
      <dgm:spPr/>
    </dgm:pt>
    <dgm:pt modelId="{4E60EA24-5F9C-421A-86F7-A0E180AA4C7E}" type="pres">
      <dgm:prSet presAssocID="{4D938633-66F0-4D77-B487-C436011B3B28}" presName="vert1" presStyleCnt="0"/>
      <dgm:spPr/>
    </dgm:pt>
    <dgm:pt modelId="{0E3FEC8A-7A5F-40FC-B491-834C2639FE83}" type="pres">
      <dgm:prSet presAssocID="{24DD5D7C-5974-4A2C-82DB-0EAE11135D68}" presName="thickLine" presStyleLbl="alignNode1" presStyleIdx="4" presStyleCnt="9"/>
      <dgm:spPr/>
    </dgm:pt>
    <dgm:pt modelId="{C2134BAF-143B-4397-8694-59A59F5DFE6F}" type="pres">
      <dgm:prSet presAssocID="{24DD5D7C-5974-4A2C-82DB-0EAE11135D68}" presName="horz1" presStyleCnt="0"/>
      <dgm:spPr/>
    </dgm:pt>
    <dgm:pt modelId="{83077775-D01F-4FC8-A307-FF2C52BC0C83}" type="pres">
      <dgm:prSet presAssocID="{24DD5D7C-5974-4A2C-82DB-0EAE11135D68}" presName="tx1" presStyleLbl="revTx" presStyleIdx="4" presStyleCnt="9"/>
      <dgm:spPr/>
    </dgm:pt>
    <dgm:pt modelId="{9706F5AD-8BCE-434F-8421-E099F46C6465}" type="pres">
      <dgm:prSet presAssocID="{24DD5D7C-5974-4A2C-82DB-0EAE11135D68}" presName="vert1" presStyleCnt="0"/>
      <dgm:spPr/>
    </dgm:pt>
    <dgm:pt modelId="{971DC227-3B5C-40E2-9F61-F1948530D81C}" type="pres">
      <dgm:prSet presAssocID="{7E7164C9-A090-4150-A603-A66BD3B5AAAE}" presName="thickLine" presStyleLbl="alignNode1" presStyleIdx="5" presStyleCnt="9"/>
      <dgm:spPr/>
    </dgm:pt>
    <dgm:pt modelId="{9D80CE0B-1B38-4851-A3A7-F9F92D06ADD2}" type="pres">
      <dgm:prSet presAssocID="{7E7164C9-A090-4150-A603-A66BD3B5AAAE}" presName="horz1" presStyleCnt="0"/>
      <dgm:spPr/>
    </dgm:pt>
    <dgm:pt modelId="{6AA441B2-7981-4D9E-965C-943446F3446E}" type="pres">
      <dgm:prSet presAssocID="{7E7164C9-A090-4150-A603-A66BD3B5AAAE}" presName="tx1" presStyleLbl="revTx" presStyleIdx="5" presStyleCnt="9"/>
      <dgm:spPr/>
    </dgm:pt>
    <dgm:pt modelId="{95E768DD-79B4-42F2-BCB2-54682100A976}" type="pres">
      <dgm:prSet presAssocID="{7E7164C9-A090-4150-A603-A66BD3B5AAAE}" presName="vert1" presStyleCnt="0"/>
      <dgm:spPr/>
    </dgm:pt>
    <dgm:pt modelId="{0F59BA7C-CC6C-4AF9-80C4-FACC30F18C0B}" type="pres">
      <dgm:prSet presAssocID="{462E4393-1FE9-4D8E-BCA4-424126862C43}" presName="thickLine" presStyleLbl="alignNode1" presStyleIdx="6" presStyleCnt="9"/>
      <dgm:spPr/>
    </dgm:pt>
    <dgm:pt modelId="{0AD5C2C0-54B8-4A8B-9F5E-A3A0787ABB49}" type="pres">
      <dgm:prSet presAssocID="{462E4393-1FE9-4D8E-BCA4-424126862C43}" presName="horz1" presStyleCnt="0"/>
      <dgm:spPr/>
    </dgm:pt>
    <dgm:pt modelId="{6F767794-819F-46DD-9571-2689D8BE08F6}" type="pres">
      <dgm:prSet presAssocID="{462E4393-1FE9-4D8E-BCA4-424126862C43}" presName="tx1" presStyleLbl="revTx" presStyleIdx="6" presStyleCnt="9"/>
      <dgm:spPr/>
    </dgm:pt>
    <dgm:pt modelId="{F6A0BDEF-8FB1-4213-8836-DF6C4CBFAF4A}" type="pres">
      <dgm:prSet presAssocID="{462E4393-1FE9-4D8E-BCA4-424126862C43}" presName="vert1" presStyleCnt="0"/>
      <dgm:spPr/>
    </dgm:pt>
    <dgm:pt modelId="{F7CFE0A5-8C35-466E-A8BC-4D76A59D1A40}" type="pres">
      <dgm:prSet presAssocID="{46F8F9E4-E16A-43B9-BC1B-BE643F99DE46}" presName="thickLine" presStyleLbl="alignNode1" presStyleIdx="7" presStyleCnt="9"/>
      <dgm:spPr/>
    </dgm:pt>
    <dgm:pt modelId="{5404F13F-DB15-4B6A-B6F4-D0673A7323FF}" type="pres">
      <dgm:prSet presAssocID="{46F8F9E4-E16A-43B9-BC1B-BE643F99DE46}" presName="horz1" presStyleCnt="0"/>
      <dgm:spPr/>
    </dgm:pt>
    <dgm:pt modelId="{6A979F27-D115-48B6-8F2E-0169E2D90C85}" type="pres">
      <dgm:prSet presAssocID="{46F8F9E4-E16A-43B9-BC1B-BE643F99DE46}" presName="tx1" presStyleLbl="revTx" presStyleIdx="7" presStyleCnt="9"/>
      <dgm:spPr/>
    </dgm:pt>
    <dgm:pt modelId="{5B2389DB-BD72-4232-A0F7-66F34D894252}" type="pres">
      <dgm:prSet presAssocID="{46F8F9E4-E16A-43B9-BC1B-BE643F99DE46}" presName="vert1" presStyleCnt="0"/>
      <dgm:spPr/>
    </dgm:pt>
    <dgm:pt modelId="{2EC6A7F7-90F0-443A-8EFD-0BACC06C67BF}" type="pres">
      <dgm:prSet presAssocID="{519747C8-7BA7-4F55-B62D-3BBF25A8BAAC}" presName="thickLine" presStyleLbl="alignNode1" presStyleIdx="8" presStyleCnt="9"/>
      <dgm:spPr/>
    </dgm:pt>
    <dgm:pt modelId="{FFBA9A08-CD5C-44B5-80EE-5ADBC4B9CF91}" type="pres">
      <dgm:prSet presAssocID="{519747C8-7BA7-4F55-B62D-3BBF25A8BAAC}" presName="horz1" presStyleCnt="0"/>
      <dgm:spPr/>
    </dgm:pt>
    <dgm:pt modelId="{388ECDBB-811A-4AB6-A063-9E1A3FCCCF8B}" type="pres">
      <dgm:prSet presAssocID="{519747C8-7BA7-4F55-B62D-3BBF25A8BAAC}" presName="tx1" presStyleLbl="revTx" presStyleIdx="8" presStyleCnt="9"/>
      <dgm:spPr/>
    </dgm:pt>
    <dgm:pt modelId="{5C5C0B91-1194-41D9-A781-37C18C0A254A}" type="pres">
      <dgm:prSet presAssocID="{519747C8-7BA7-4F55-B62D-3BBF25A8BAAC}" presName="vert1" presStyleCnt="0"/>
      <dgm:spPr/>
    </dgm:pt>
  </dgm:ptLst>
  <dgm:cxnLst>
    <dgm:cxn modelId="{ACC44D08-D827-44AF-BD92-C3AF06DCCC8B}" srcId="{3CCDD986-B337-47C2-AF1B-5E6138A5C629}" destId="{4D938633-66F0-4D77-B487-C436011B3B28}" srcOrd="3" destOrd="0" parTransId="{BC8E7715-0333-4217-9C31-BFA678935D83}" sibTransId="{BE634F95-7790-4236-8F8E-C00A339BA116}"/>
    <dgm:cxn modelId="{1D13070B-34E4-4025-B0CE-F2D2B49914F4}" type="presOf" srcId="{7E7164C9-A090-4150-A603-A66BD3B5AAAE}" destId="{6AA441B2-7981-4D9E-965C-943446F3446E}" srcOrd="0" destOrd="0" presId="urn:microsoft.com/office/officeart/2008/layout/LinedList"/>
    <dgm:cxn modelId="{A287A21D-2810-445A-A6C0-775EF692FE41}" srcId="{3CCDD986-B337-47C2-AF1B-5E6138A5C629}" destId="{462E4393-1FE9-4D8E-BCA4-424126862C43}" srcOrd="6" destOrd="0" parTransId="{D76F0547-839F-4828-A465-1DD9329BAABB}" sibTransId="{C17C5E3D-7DBE-488C-B039-7CDAD6B9D6F6}"/>
    <dgm:cxn modelId="{AAF0AB20-21D0-4645-9E56-C9296676E6D0}" type="presOf" srcId="{4D938633-66F0-4D77-B487-C436011B3B28}" destId="{3579F897-65E1-41AB-A6A6-DE343805A31D}" srcOrd="0" destOrd="0" presId="urn:microsoft.com/office/officeart/2008/layout/LinedList"/>
    <dgm:cxn modelId="{1D0CC827-FD13-4863-8E76-962554757E81}" srcId="{3CCDD986-B337-47C2-AF1B-5E6138A5C629}" destId="{7E7164C9-A090-4150-A603-A66BD3B5AAAE}" srcOrd="5" destOrd="0" parTransId="{6C89D745-8F70-4D10-88A5-A9D52FA2EF51}" sibTransId="{CBEDA62E-73D9-4647-9F10-36055E637975}"/>
    <dgm:cxn modelId="{6C49F264-BAE6-4D01-B2AC-462DAAC5467F}" type="presOf" srcId="{3CCDD986-B337-47C2-AF1B-5E6138A5C629}" destId="{757BEA20-72E2-4FC5-9533-17B373B00585}" srcOrd="0" destOrd="0" presId="urn:microsoft.com/office/officeart/2008/layout/LinedList"/>
    <dgm:cxn modelId="{686C6069-CB11-488C-B3DA-F31261890B0E}" type="presOf" srcId="{A2A3B36F-52E2-446F-A739-C83FFEBBB20E}" destId="{342443F7-E81F-4C4D-B651-FA7C8DD5F95F}" srcOrd="0" destOrd="0" presId="urn:microsoft.com/office/officeart/2008/layout/LinedList"/>
    <dgm:cxn modelId="{3AF28F69-212E-4D6B-AB79-20194D268277}" srcId="{3CCDD986-B337-47C2-AF1B-5E6138A5C629}" destId="{A2A3B36F-52E2-446F-A739-C83FFEBBB20E}" srcOrd="1" destOrd="0" parTransId="{CFCC5C7A-5FC9-46CF-914C-7859EC790874}" sibTransId="{61C7B3D2-E6F5-4DF4-A8A9-DD27A7F570CF}"/>
    <dgm:cxn modelId="{2504E949-4791-4F02-888B-D5A82932CD97}" srcId="{3CCDD986-B337-47C2-AF1B-5E6138A5C629}" destId="{24DD5D7C-5974-4A2C-82DB-0EAE11135D68}" srcOrd="4" destOrd="0" parTransId="{EDE3585E-F062-4F72-81F6-CEAE1A3FDE10}" sibTransId="{82FB2DA4-3AEB-4BFE-BD7A-C2F41A5C2300}"/>
    <dgm:cxn modelId="{B64EAF74-24CC-47B1-B32F-FB004C529600}" srcId="{3CCDD986-B337-47C2-AF1B-5E6138A5C629}" destId="{46F8F9E4-E16A-43B9-BC1B-BE643F99DE46}" srcOrd="7" destOrd="0" parTransId="{05E1D18D-8E8C-4785-B79F-E563B3BB0BA7}" sibTransId="{8A66DCC3-521E-4BBA-9F11-74E448078BD0}"/>
    <dgm:cxn modelId="{EB8C3B7F-3D7A-4A7B-9E2E-64CBDD09931A}" srcId="{3CCDD986-B337-47C2-AF1B-5E6138A5C629}" destId="{519747C8-7BA7-4F55-B62D-3BBF25A8BAAC}" srcOrd="8" destOrd="0" parTransId="{CD81BC35-4B9B-4957-8641-2689398E0492}" sibTransId="{50BFF6E2-65F2-4CAF-B1B5-B532C79ECA84}"/>
    <dgm:cxn modelId="{C0711983-FE92-4005-8669-FC22475D57B2}" type="presOf" srcId="{CB5E8DB8-973B-4CAF-8732-1333141B715F}" destId="{68F80A78-F8AC-4D04-8EFC-B08C9DA5FE9A}" srcOrd="0" destOrd="0" presId="urn:microsoft.com/office/officeart/2008/layout/LinedList"/>
    <dgm:cxn modelId="{FC09318A-96F8-4216-A882-CBCD6FAB5764}" type="presOf" srcId="{46F8F9E4-E16A-43B9-BC1B-BE643F99DE46}" destId="{6A979F27-D115-48B6-8F2E-0169E2D90C85}" srcOrd="0" destOrd="0" presId="urn:microsoft.com/office/officeart/2008/layout/LinedList"/>
    <dgm:cxn modelId="{314092B1-C0C7-425E-819C-81A405DE345C}" type="presOf" srcId="{24DD5D7C-5974-4A2C-82DB-0EAE11135D68}" destId="{83077775-D01F-4FC8-A307-FF2C52BC0C83}" srcOrd="0" destOrd="0" presId="urn:microsoft.com/office/officeart/2008/layout/LinedList"/>
    <dgm:cxn modelId="{DB409AD8-4F51-4F66-B5D8-E0FEE1498D91}" srcId="{3CCDD986-B337-47C2-AF1B-5E6138A5C629}" destId="{9A6D4F68-6E06-46B3-85B0-C1746BF260B6}" srcOrd="2" destOrd="0" parTransId="{EC9A922E-A2CA-415F-943D-A0D013B3D144}" sibTransId="{D7339932-6AA7-46B5-8903-A27214E65E09}"/>
    <dgm:cxn modelId="{61DBA2D9-FC20-4FE2-9D38-73D3754E747E}" srcId="{3CCDD986-B337-47C2-AF1B-5E6138A5C629}" destId="{CB5E8DB8-973B-4CAF-8732-1333141B715F}" srcOrd="0" destOrd="0" parTransId="{8A02DCF1-3612-4BB4-9ACC-87228CF91E77}" sibTransId="{8E2BE09C-3AED-4455-BE35-A26E33920B74}"/>
    <dgm:cxn modelId="{F6864BE0-7D03-4727-9A68-3E83978B6D36}" type="presOf" srcId="{519747C8-7BA7-4F55-B62D-3BBF25A8BAAC}" destId="{388ECDBB-811A-4AB6-A063-9E1A3FCCCF8B}" srcOrd="0" destOrd="0" presId="urn:microsoft.com/office/officeart/2008/layout/LinedList"/>
    <dgm:cxn modelId="{AE7077EB-72E7-427D-9073-51D35A8167AF}" type="presOf" srcId="{9A6D4F68-6E06-46B3-85B0-C1746BF260B6}" destId="{980A3E5D-194D-4C9C-AEAF-AC6EFC7E7C07}" srcOrd="0" destOrd="0" presId="urn:microsoft.com/office/officeart/2008/layout/LinedList"/>
    <dgm:cxn modelId="{8F26D5EB-47C8-475D-B26D-438BA19CBDB1}" type="presOf" srcId="{462E4393-1FE9-4D8E-BCA4-424126862C43}" destId="{6F767794-819F-46DD-9571-2689D8BE08F6}" srcOrd="0" destOrd="0" presId="urn:microsoft.com/office/officeart/2008/layout/LinedList"/>
    <dgm:cxn modelId="{7DCF6DB8-2BD9-4A06-B45D-400949CC5EE3}" type="presParOf" srcId="{757BEA20-72E2-4FC5-9533-17B373B00585}" destId="{48658FF6-BC42-4BF4-A6F4-3A4105378ECE}" srcOrd="0" destOrd="0" presId="urn:microsoft.com/office/officeart/2008/layout/LinedList"/>
    <dgm:cxn modelId="{7DD6C529-B5C7-4FFB-BAF1-4B6F87C61C7B}" type="presParOf" srcId="{757BEA20-72E2-4FC5-9533-17B373B00585}" destId="{177174CE-4900-4B37-80A4-B85986E5F110}" srcOrd="1" destOrd="0" presId="urn:microsoft.com/office/officeart/2008/layout/LinedList"/>
    <dgm:cxn modelId="{6818CF66-CEBB-4F6E-9D66-864831CDC609}" type="presParOf" srcId="{177174CE-4900-4B37-80A4-B85986E5F110}" destId="{68F80A78-F8AC-4D04-8EFC-B08C9DA5FE9A}" srcOrd="0" destOrd="0" presId="urn:microsoft.com/office/officeart/2008/layout/LinedList"/>
    <dgm:cxn modelId="{B8DAAD33-2653-4FD2-9872-7A93368F9767}" type="presParOf" srcId="{177174CE-4900-4B37-80A4-B85986E5F110}" destId="{8A03C12B-2AB4-4EE6-BB3A-922ACDD82299}" srcOrd="1" destOrd="0" presId="urn:microsoft.com/office/officeart/2008/layout/LinedList"/>
    <dgm:cxn modelId="{9810268B-D9BF-4FBA-BA6D-D4752452701D}" type="presParOf" srcId="{757BEA20-72E2-4FC5-9533-17B373B00585}" destId="{A93A63BF-897D-423B-BBF1-2FB4233EDCE6}" srcOrd="2" destOrd="0" presId="urn:microsoft.com/office/officeart/2008/layout/LinedList"/>
    <dgm:cxn modelId="{D25B3623-F129-4888-866E-875FCC9E1CA0}" type="presParOf" srcId="{757BEA20-72E2-4FC5-9533-17B373B00585}" destId="{FF9CD902-5083-4463-9987-7EC53AAEA991}" srcOrd="3" destOrd="0" presId="urn:microsoft.com/office/officeart/2008/layout/LinedList"/>
    <dgm:cxn modelId="{7C9B0DBE-43EA-44BE-A3FD-32AC6927E3CB}" type="presParOf" srcId="{FF9CD902-5083-4463-9987-7EC53AAEA991}" destId="{342443F7-E81F-4C4D-B651-FA7C8DD5F95F}" srcOrd="0" destOrd="0" presId="urn:microsoft.com/office/officeart/2008/layout/LinedList"/>
    <dgm:cxn modelId="{070014BA-0C6C-4AB5-8B9A-00D6F4E32929}" type="presParOf" srcId="{FF9CD902-5083-4463-9987-7EC53AAEA991}" destId="{D363BA24-5568-42C5-954E-3EB993136B47}" srcOrd="1" destOrd="0" presId="urn:microsoft.com/office/officeart/2008/layout/LinedList"/>
    <dgm:cxn modelId="{1807C2E8-25F0-41CE-9CD1-4B02B3D17ED5}" type="presParOf" srcId="{757BEA20-72E2-4FC5-9533-17B373B00585}" destId="{A755644E-B3DE-464E-9DA7-CEC39F431770}" srcOrd="4" destOrd="0" presId="urn:microsoft.com/office/officeart/2008/layout/LinedList"/>
    <dgm:cxn modelId="{71773C6B-DDFF-454C-93F3-16373FD02600}" type="presParOf" srcId="{757BEA20-72E2-4FC5-9533-17B373B00585}" destId="{5115C4D7-8765-4BA0-A0A4-E9B417D485A5}" srcOrd="5" destOrd="0" presId="urn:microsoft.com/office/officeart/2008/layout/LinedList"/>
    <dgm:cxn modelId="{FC0DF99D-CFBA-4188-BE04-B0039B719528}" type="presParOf" srcId="{5115C4D7-8765-4BA0-A0A4-E9B417D485A5}" destId="{980A3E5D-194D-4C9C-AEAF-AC6EFC7E7C07}" srcOrd="0" destOrd="0" presId="urn:microsoft.com/office/officeart/2008/layout/LinedList"/>
    <dgm:cxn modelId="{32FA27C5-3C02-4010-B462-19D70239A55C}" type="presParOf" srcId="{5115C4D7-8765-4BA0-A0A4-E9B417D485A5}" destId="{B21D4D0D-81D1-4F1C-BFFB-E102976248DD}" srcOrd="1" destOrd="0" presId="urn:microsoft.com/office/officeart/2008/layout/LinedList"/>
    <dgm:cxn modelId="{AFE3D5D5-4DBE-4578-BD14-EB9E21DDE29D}" type="presParOf" srcId="{757BEA20-72E2-4FC5-9533-17B373B00585}" destId="{C8F13838-6500-472B-BBDD-751101BDB4C3}" srcOrd="6" destOrd="0" presId="urn:microsoft.com/office/officeart/2008/layout/LinedList"/>
    <dgm:cxn modelId="{EED15A7B-BEE9-4B07-85DA-7365BCEBEA44}" type="presParOf" srcId="{757BEA20-72E2-4FC5-9533-17B373B00585}" destId="{8F72AF37-7B33-40B4-9ECF-F9ACDCD15F69}" srcOrd="7" destOrd="0" presId="urn:microsoft.com/office/officeart/2008/layout/LinedList"/>
    <dgm:cxn modelId="{26FA9F8D-61BC-4A2B-9F1B-4C34035E23D2}" type="presParOf" srcId="{8F72AF37-7B33-40B4-9ECF-F9ACDCD15F69}" destId="{3579F897-65E1-41AB-A6A6-DE343805A31D}" srcOrd="0" destOrd="0" presId="urn:microsoft.com/office/officeart/2008/layout/LinedList"/>
    <dgm:cxn modelId="{F0780373-2E66-48C8-A374-6AE5454C36F5}" type="presParOf" srcId="{8F72AF37-7B33-40B4-9ECF-F9ACDCD15F69}" destId="{4E60EA24-5F9C-421A-86F7-A0E180AA4C7E}" srcOrd="1" destOrd="0" presId="urn:microsoft.com/office/officeart/2008/layout/LinedList"/>
    <dgm:cxn modelId="{68EF86B0-FB50-4585-9BAF-12D38F6C01D5}" type="presParOf" srcId="{757BEA20-72E2-4FC5-9533-17B373B00585}" destId="{0E3FEC8A-7A5F-40FC-B491-834C2639FE83}" srcOrd="8" destOrd="0" presId="urn:microsoft.com/office/officeart/2008/layout/LinedList"/>
    <dgm:cxn modelId="{62F556F3-D9C9-422F-A2C5-2131A2397D45}" type="presParOf" srcId="{757BEA20-72E2-4FC5-9533-17B373B00585}" destId="{C2134BAF-143B-4397-8694-59A59F5DFE6F}" srcOrd="9" destOrd="0" presId="urn:microsoft.com/office/officeart/2008/layout/LinedList"/>
    <dgm:cxn modelId="{AF956AAF-1D46-4AEE-AD4D-26B17E927440}" type="presParOf" srcId="{C2134BAF-143B-4397-8694-59A59F5DFE6F}" destId="{83077775-D01F-4FC8-A307-FF2C52BC0C83}" srcOrd="0" destOrd="0" presId="urn:microsoft.com/office/officeart/2008/layout/LinedList"/>
    <dgm:cxn modelId="{8636607C-0C3F-4486-BD00-1F9E5E1E053B}" type="presParOf" srcId="{C2134BAF-143B-4397-8694-59A59F5DFE6F}" destId="{9706F5AD-8BCE-434F-8421-E099F46C6465}" srcOrd="1" destOrd="0" presId="urn:microsoft.com/office/officeart/2008/layout/LinedList"/>
    <dgm:cxn modelId="{9C00E447-4CAA-4988-BE79-3CE00205E4D2}" type="presParOf" srcId="{757BEA20-72E2-4FC5-9533-17B373B00585}" destId="{971DC227-3B5C-40E2-9F61-F1948530D81C}" srcOrd="10" destOrd="0" presId="urn:microsoft.com/office/officeart/2008/layout/LinedList"/>
    <dgm:cxn modelId="{AE7D3A55-B079-4256-96F7-20EEA3C70C51}" type="presParOf" srcId="{757BEA20-72E2-4FC5-9533-17B373B00585}" destId="{9D80CE0B-1B38-4851-A3A7-F9F92D06ADD2}" srcOrd="11" destOrd="0" presId="urn:microsoft.com/office/officeart/2008/layout/LinedList"/>
    <dgm:cxn modelId="{CF0669F6-B503-42B0-B026-28CECFF6FCB2}" type="presParOf" srcId="{9D80CE0B-1B38-4851-A3A7-F9F92D06ADD2}" destId="{6AA441B2-7981-4D9E-965C-943446F3446E}" srcOrd="0" destOrd="0" presId="urn:microsoft.com/office/officeart/2008/layout/LinedList"/>
    <dgm:cxn modelId="{2B427B03-1229-4646-9842-29499238D52E}" type="presParOf" srcId="{9D80CE0B-1B38-4851-A3A7-F9F92D06ADD2}" destId="{95E768DD-79B4-42F2-BCB2-54682100A976}" srcOrd="1" destOrd="0" presId="urn:microsoft.com/office/officeart/2008/layout/LinedList"/>
    <dgm:cxn modelId="{AED0C492-1BC0-4B2D-8F84-1105ED779E30}" type="presParOf" srcId="{757BEA20-72E2-4FC5-9533-17B373B00585}" destId="{0F59BA7C-CC6C-4AF9-80C4-FACC30F18C0B}" srcOrd="12" destOrd="0" presId="urn:microsoft.com/office/officeart/2008/layout/LinedList"/>
    <dgm:cxn modelId="{E1FE0F29-A606-4E31-A728-07EC0EE66E0A}" type="presParOf" srcId="{757BEA20-72E2-4FC5-9533-17B373B00585}" destId="{0AD5C2C0-54B8-4A8B-9F5E-A3A0787ABB49}" srcOrd="13" destOrd="0" presId="urn:microsoft.com/office/officeart/2008/layout/LinedList"/>
    <dgm:cxn modelId="{61ACE1FB-0491-48E3-8F5C-5CA2BCA252AC}" type="presParOf" srcId="{0AD5C2C0-54B8-4A8B-9F5E-A3A0787ABB49}" destId="{6F767794-819F-46DD-9571-2689D8BE08F6}" srcOrd="0" destOrd="0" presId="urn:microsoft.com/office/officeart/2008/layout/LinedList"/>
    <dgm:cxn modelId="{BB57C467-853F-4ED5-B433-C55D2CB66082}" type="presParOf" srcId="{0AD5C2C0-54B8-4A8B-9F5E-A3A0787ABB49}" destId="{F6A0BDEF-8FB1-4213-8836-DF6C4CBFAF4A}" srcOrd="1" destOrd="0" presId="urn:microsoft.com/office/officeart/2008/layout/LinedList"/>
    <dgm:cxn modelId="{D17CBA37-E238-480F-AADB-263FC25C8495}" type="presParOf" srcId="{757BEA20-72E2-4FC5-9533-17B373B00585}" destId="{F7CFE0A5-8C35-466E-A8BC-4D76A59D1A40}" srcOrd="14" destOrd="0" presId="urn:microsoft.com/office/officeart/2008/layout/LinedList"/>
    <dgm:cxn modelId="{261340D6-DED0-4EE3-A658-DA819FE88C16}" type="presParOf" srcId="{757BEA20-72E2-4FC5-9533-17B373B00585}" destId="{5404F13F-DB15-4B6A-B6F4-D0673A7323FF}" srcOrd="15" destOrd="0" presId="urn:microsoft.com/office/officeart/2008/layout/LinedList"/>
    <dgm:cxn modelId="{06232C6E-2226-4036-9897-5392F511CEC9}" type="presParOf" srcId="{5404F13F-DB15-4B6A-B6F4-D0673A7323FF}" destId="{6A979F27-D115-48B6-8F2E-0169E2D90C85}" srcOrd="0" destOrd="0" presId="urn:microsoft.com/office/officeart/2008/layout/LinedList"/>
    <dgm:cxn modelId="{A8A76E32-BAA9-42B4-ABB4-52EF4B6ADAE2}" type="presParOf" srcId="{5404F13F-DB15-4B6A-B6F4-D0673A7323FF}" destId="{5B2389DB-BD72-4232-A0F7-66F34D894252}" srcOrd="1" destOrd="0" presId="urn:microsoft.com/office/officeart/2008/layout/LinedList"/>
    <dgm:cxn modelId="{FC6D61F4-067C-42EB-979F-5F5A05AFAC39}" type="presParOf" srcId="{757BEA20-72E2-4FC5-9533-17B373B00585}" destId="{2EC6A7F7-90F0-443A-8EFD-0BACC06C67BF}" srcOrd="16" destOrd="0" presId="urn:microsoft.com/office/officeart/2008/layout/LinedList"/>
    <dgm:cxn modelId="{CB0D43EC-1132-44C6-B10E-E740C36D4FD0}" type="presParOf" srcId="{757BEA20-72E2-4FC5-9533-17B373B00585}" destId="{FFBA9A08-CD5C-44B5-80EE-5ADBC4B9CF91}" srcOrd="17" destOrd="0" presId="urn:microsoft.com/office/officeart/2008/layout/LinedList"/>
    <dgm:cxn modelId="{64C13D61-C1FA-4314-B474-E803B885926A}" type="presParOf" srcId="{FFBA9A08-CD5C-44B5-80EE-5ADBC4B9CF91}" destId="{388ECDBB-811A-4AB6-A063-9E1A3FCCCF8B}" srcOrd="0" destOrd="0" presId="urn:microsoft.com/office/officeart/2008/layout/LinedList"/>
    <dgm:cxn modelId="{6C796CB1-9F47-4A15-BF2B-5EA50B57578F}" type="presParOf" srcId="{FFBA9A08-CD5C-44B5-80EE-5ADBC4B9CF91}" destId="{5C5C0B91-1194-41D9-A781-37C18C0A254A}"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F976AF-2FEE-4452-80DB-300770D68AD6}"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IN"/>
        </a:p>
      </dgm:t>
    </dgm:pt>
    <dgm:pt modelId="{CF278854-BDB2-47E0-9900-05EDAA051C76}">
      <dgm:prSet/>
      <dgm:spPr/>
      <dgm:t>
        <a:bodyPr/>
        <a:lstStyle/>
        <a:p>
          <a:r>
            <a:rPr lang="en-IN"/>
            <a:t>METHODOLOGY</a:t>
          </a:r>
        </a:p>
      </dgm:t>
    </dgm:pt>
    <dgm:pt modelId="{1F75A131-2420-48EA-A63E-78ED8C48A882}" type="parTrans" cxnId="{9127A51C-9676-4EB5-B516-1B2131A5FC22}">
      <dgm:prSet/>
      <dgm:spPr/>
      <dgm:t>
        <a:bodyPr/>
        <a:lstStyle/>
        <a:p>
          <a:endParaRPr lang="en-IN"/>
        </a:p>
      </dgm:t>
    </dgm:pt>
    <dgm:pt modelId="{C2CB3B52-ED07-4722-924D-8277163172BE}" type="sibTrans" cxnId="{9127A51C-9676-4EB5-B516-1B2131A5FC22}">
      <dgm:prSet/>
      <dgm:spPr/>
      <dgm:t>
        <a:bodyPr/>
        <a:lstStyle/>
        <a:p>
          <a:endParaRPr lang="en-IN"/>
        </a:p>
      </dgm:t>
    </dgm:pt>
    <dgm:pt modelId="{1FB3EF34-6516-47F7-9FBF-E1391187C864}" type="pres">
      <dgm:prSet presAssocID="{F7F976AF-2FEE-4452-80DB-300770D68AD6}" presName="Name0" presStyleCnt="0">
        <dgm:presLayoutVars>
          <dgm:chMax val="7"/>
          <dgm:dir/>
          <dgm:animLvl val="lvl"/>
          <dgm:resizeHandles val="exact"/>
        </dgm:presLayoutVars>
      </dgm:prSet>
      <dgm:spPr/>
    </dgm:pt>
    <dgm:pt modelId="{9186BB79-B6B4-4F71-8BD1-9B24B4CE3A61}" type="pres">
      <dgm:prSet presAssocID="{CF278854-BDB2-47E0-9900-05EDAA051C76}" presName="circle1" presStyleLbl="node1" presStyleIdx="0" presStyleCnt="1"/>
      <dgm:spPr>
        <a:solidFill>
          <a:schemeClr val="accent4">
            <a:lumMod val="20000"/>
            <a:lumOff val="80000"/>
          </a:schemeClr>
        </a:solidFill>
      </dgm:spPr>
    </dgm:pt>
    <dgm:pt modelId="{546CB052-2FA1-4870-A3FC-43B022E2774A}" type="pres">
      <dgm:prSet presAssocID="{CF278854-BDB2-47E0-9900-05EDAA051C76}" presName="space" presStyleCnt="0"/>
      <dgm:spPr/>
    </dgm:pt>
    <dgm:pt modelId="{618B0880-1AD8-4FDB-9FDE-0602FCC4FB70}" type="pres">
      <dgm:prSet presAssocID="{CF278854-BDB2-47E0-9900-05EDAA051C76}" presName="rect1" presStyleLbl="alignAcc1" presStyleIdx="0" presStyleCnt="1"/>
      <dgm:spPr/>
    </dgm:pt>
    <dgm:pt modelId="{C5526128-DF4D-4FD9-A282-7BE83C03268E}" type="pres">
      <dgm:prSet presAssocID="{CF278854-BDB2-47E0-9900-05EDAA051C76}" presName="rect1ParTxNoCh" presStyleLbl="alignAcc1" presStyleIdx="0" presStyleCnt="1">
        <dgm:presLayoutVars>
          <dgm:chMax val="1"/>
          <dgm:bulletEnabled val="1"/>
        </dgm:presLayoutVars>
      </dgm:prSet>
      <dgm:spPr/>
    </dgm:pt>
  </dgm:ptLst>
  <dgm:cxnLst>
    <dgm:cxn modelId="{9127A51C-9676-4EB5-B516-1B2131A5FC22}" srcId="{F7F976AF-2FEE-4452-80DB-300770D68AD6}" destId="{CF278854-BDB2-47E0-9900-05EDAA051C76}" srcOrd="0" destOrd="0" parTransId="{1F75A131-2420-48EA-A63E-78ED8C48A882}" sibTransId="{C2CB3B52-ED07-4722-924D-8277163172BE}"/>
    <dgm:cxn modelId="{0FF50226-8B27-4362-B81D-3E0CF5F279AC}" type="presOf" srcId="{CF278854-BDB2-47E0-9900-05EDAA051C76}" destId="{618B0880-1AD8-4FDB-9FDE-0602FCC4FB70}" srcOrd="0" destOrd="0" presId="urn:microsoft.com/office/officeart/2005/8/layout/target3"/>
    <dgm:cxn modelId="{C409789B-B8B7-44C0-95C1-8E253CAA050A}" type="presOf" srcId="{F7F976AF-2FEE-4452-80DB-300770D68AD6}" destId="{1FB3EF34-6516-47F7-9FBF-E1391187C864}" srcOrd="0" destOrd="0" presId="urn:microsoft.com/office/officeart/2005/8/layout/target3"/>
    <dgm:cxn modelId="{75E78EFC-81B5-4331-A993-9EDA46A84F4C}" type="presOf" srcId="{CF278854-BDB2-47E0-9900-05EDAA051C76}" destId="{C5526128-DF4D-4FD9-A282-7BE83C03268E}" srcOrd="1" destOrd="0" presId="urn:microsoft.com/office/officeart/2005/8/layout/target3"/>
    <dgm:cxn modelId="{CC875552-EAE0-47B1-AB61-70A428B6B67C}" type="presParOf" srcId="{1FB3EF34-6516-47F7-9FBF-E1391187C864}" destId="{9186BB79-B6B4-4F71-8BD1-9B24B4CE3A61}" srcOrd="0" destOrd="0" presId="urn:microsoft.com/office/officeart/2005/8/layout/target3"/>
    <dgm:cxn modelId="{E90D89D5-8E7F-4246-BB5D-005D4F4C1593}" type="presParOf" srcId="{1FB3EF34-6516-47F7-9FBF-E1391187C864}" destId="{546CB052-2FA1-4870-A3FC-43B022E2774A}" srcOrd="1" destOrd="0" presId="urn:microsoft.com/office/officeart/2005/8/layout/target3"/>
    <dgm:cxn modelId="{40E4BE81-E200-48D8-9562-3D1A456AFBA0}" type="presParOf" srcId="{1FB3EF34-6516-47F7-9FBF-E1391187C864}" destId="{618B0880-1AD8-4FDB-9FDE-0602FCC4FB70}" srcOrd="2" destOrd="0" presId="urn:microsoft.com/office/officeart/2005/8/layout/target3"/>
    <dgm:cxn modelId="{57C8E1FC-4850-4984-BBA8-07D652817665}" type="presParOf" srcId="{1FB3EF34-6516-47F7-9FBF-E1391187C864}" destId="{C5526128-DF4D-4FD9-A282-7BE83C03268E}"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823B12-0D19-4185-AF7A-8D2C52F23A9C}"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IN"/>
        </a:p>
      </dgm:t>
    </dgm:pt>
    <dgm:pt modelId="{7BD4F00F-70C0-43AE-A5CB-09C12206E668}">
      <dgm:prSet/>
      <dgm:spPr>
        <a:solidFill>
          <a:schemeClr val="tx1">
            <a:lumMod val="95000"/>
            <a:lumOff val="5000"/>
          </a:schemeClr>
        </a:solidFill>
      </dgm:spPr>
      <dgm:t>
        <a:bodyPr/>
        <a:lstStyle/>
        <a:p>
          <a:r>
            <a:rPr lang="en-IN" b="1" dirty="0">
              <a:solidFill>
                <a:schemeClr val="accent5"/>
              </a:solidFill>
            </a:rPr>
            <a:t>1. DISCHARGE SUMMARY</a:t>
          </a:r>
        </a:p>
      </dgm:t>
    </dgm:pt>
    <dgm:pt modelId="{D69DAE67-3BB0-4921-98E7-58993A1DB632}" type="parTrans" cxnId="{95E37942-D1FA-4CEB-AA68-ABC6B780E3B4}">
      <dgm:prSet/>
      <dgm:spPr/>
      <dgm:t>
        <a:bodyPr/>
        <a:lstStyle/>
        <a:p>
          <a:endParaRPr lang="en-IN"/>
        </a:p>
      </dgm:t>
    </dgm:pt>
    <dgm:pt modelId="{600596D1-317E-4C20-BEB3-72FBA8CEB884}" type="sibTrans" cxnId="{95E37942-D1FA-4CEB-AA68-ABC6B780E3B4}">
      <dgm:prSet/>
      <dgm:spPr/>
      <dgm:t>
        <a:bodyPr/>
        <a:lstStyle/>
        <a:p>
          <a:endParaRPr lang="en-IN"/>
        </a:p>
      </dgm:t>
    </dgm:pt>
    <dgm:pt modelId="{3B3A4C17-26C5-4C2B-AE11-2FA15A3E3F3D}">
      <dgm:prSet/>
      <dgm:spPr>
        <a:solidFill>
          <a:schemeClr val="accent4">
            <a:lumMod val="60000"/>
            <a:lumOff val="40000"/>
          </a:schemeClr>
        </a:solidFill>
      </dgm:spPr>
      <dgm:t>
        <a:bodyPr/>
        <a:lstStyle/>
        <a:p>
          <a:r>
            <a:rPr lang="en-IN" dirty="0"/>
            <a:t>Surgical residents and junior doctors started to  make the initial draft and corrections and lastly the  final draft was checked by the consultants and signed.</a:t>
          </a:r>
        </a:p>
      </dgm:t>
    </dgm:pt>
    <dgm:pt modelId="{359890F9-E23F-4C71-A494-FD6C26DEC595}" type="parTrans" cxnId="{E8F1E499-E354-4426-BFEA-9FABC2DF6821}">
      <dgm:prSet/>
      <dgm:spPr/>
      <dgm:t>
        <a:bodyPr/>
        <a:lstStyle/>
        <a:p>
          <a:endParaRPr lang="en-IN"/>
        </a:p>
      </dgm:t>
    </dgm:pt>
    <dgm:pt modelId="{A4AEE25D-0906-435F-9F9D-6FF61A436F12}" type="sibTrans" cxnId="{E8F1E499-E354-4426-BFEA-9FABC2DF6821}">
      <dgm:prSet/>
      <dgm:spPr/>
      <dgm:t>
        <a:bodyPr/>
        <a:lstStyle/>
        <a:p>
          <a:endParaRPr lang="en-IN"/>
        </a:p>
      </dgm:t>
    </dgm:pt>
    <dgm:pt modelId="{AB3703B2-5D82-4BD2-AFBC-FF605916066E}">
      <dgm:prSet/>
      <dgm:spPr>
        <a:solidFill>
          <a:schemeClr val="accent4">
            <a:lumMod val="40000"/>
            <a:lumOff val="60000"/>
          </a:schemeClr>
        </a:solidFill>
      </dgm:spPr>
      <dgm:t>
        <a:bodyPr/>
        <a:lstStyle/>
        <a:p>
          <a:r>
            <a:rPr lang="en-IN" dirty="0"/>
            <a:t>1 more GDA was transferred to  the surgical summary room from 8 am to 1 pm.</a:t>
          </a:r>
        </a:p>
      </dgm:t>
    </dgm:pt>
    <dgm:pt modelId="{65697D76-3F60-414C-8C29-FFA910E9B1B3}" type="parTrans" cxnId="{EA5C97C2-D254-498C-83C7-1E99D79BACFA}">
      <dgm:prSet/>
      <dgm:spPr/>
      <dgm:t>
        <a:bodyPr/>
        <a:lstStyle/>
        <a:p>
          <a:endParaRPr lang="en-IN"/>
        </a:p>
      </dgm:t>
    </dgm:pt>
    <dgm:pt modelId="{54CE7E6A-D8A5-4030-9883-6318981B52B6}" type="sibTrans" cxnId="{EA5C97C2-D254-498C-83C7-1E99D79BACFA}">
      <dgm:prSet/>
      <dgm:spPr/>
      <dgm:t>
        <a:bodyPr/>
        <a:lstStyle/>
        <a:p>
          <a:endParaRPr lang="en-IN"/>
        </a:p>
      </dgm:t>
    </dgm:pt>
    <dgm:pt modelId="{992B65DF-855B-4D3B-87D4-9E3AACE2451C}">
      <dgm:prSet/>
      <dgm:spPr>
        <a:solidFill>
          <a:schemeClr val="accent4">
            <a:lumMod val="60000"/>
            <a:lumOff val="40000"/>
          </a:schemeClr>
        </a:solidFill>
      </dgm:spPr>
      <dgm:t>
        <a:bodyPr/>
        <a:lstStyle/>
        <a:p>
          <a:r>
            <a:rPr lang="en-IN" dirty="0"/>
            <a:t>Summary was made online and corrected online by the medical and radiological consultants which further decrease the summary time and ultimately discharge time.</a:t>
          </a:r>
        </a:p>
      </dgm:t>
    </dgm:pt>
    <dgm:pt modelId="{F9155DB0-74C2-477D-BC69-F5E87A111A0C}" type="parTrans" cxnId="{ABB9F622-1225-4297-B79E-6A1DCB3C96A0}">
      <dgm:prSet/>
      <dgm:spPr/>
      <dgm:t>
        <a:bodyPr/>
        <a:lstStyle/>
        <a:p>
          <a:endParaRPr lang="en-IN"/>
        </a:p>
      </dgm:t>
    </dgm:pt>
    <dgm:pt modelId="{C2AF41C7-C2C9-4B83-8187-30BD27E9903F}" type="sibTrans" cxnId="{ABB9F622-1225-4297-B79E-6A1DCB3C96A0}">
      <dgm:prSet/>
      <dgm:spPr/>
      <dgm:t>
        <a:bodyPr/>
        <a:lstStyle/>
        <a:p>
          <a:endParaRPr lang="en-IN"/>
        </a:p>
      </dgm:t>
    </dgm:pt>
    <dgm:pt modelId="{AEC2C86E-78AE-4729-B723-C51CB2A166CF}" type="pres">
      <dgm:prSet presAssocID="{CD823B12-0D19-4185-AF7A-8D2C52F23A9C}" presName="CompostProcess" presStyleCnt="0">
        <dgm:presLayoutVars>
          <dgm:dir/>
          <dgm:resizeHandles val="exact"/>
        </dgm:presLayoutVars>
      </dgm:prSet>
      <dgm:spPr/>
    </dgm:pt>
    <dgm:pt modelId="{AE67B494-08A6-4A0B-A86B-C25974B78508}" type="pres">
      <dgm:prSet presAssocID="{CD823B12-0D19-4185-AF7A-8D2C52F23A9C}" presName="arrow" presStyleLbl="bgShp" presStyleIdx="0" presStyleCnt="1"/>
      <dgm:spPr/>
    </dgm:pt>
    <dgm:pt modelId="{41836A13-A7B5-4CB3-B662-1D35B5A1C1DE}" type="pres">
      <dgm:prSet presAssocID="{CD823B12-0D19-4185-AF7A-8D2C52F23A9C}" presName="linearProcess" presStyleCnt="0"/>
      <dgm:spPr/>
    </dgm:pt>
    <dgm:pt modelId="{A21F0597-7CA2-49A3-817F-CA3BE415C79E}" type="pres">
      <dgm:prSet presAssocID="{7BD4F00F-70C0-43AE-A5CB-09C12206E668}" presName="textNode" presStyleLbl="node1" presStyleIdx="0" presStyleCnt="4">
        <dgm:presLayoutVars>
          <dgm:bulletEnabled val="1"/>
        </dgm:presLayoutVars>
      </dgm:prSet>
      <dgm:spPr/>
    </dgm:pt>
    <dgm:pt modelId="{14D53352-7835-4BEB-88CA-3CBA1EADD8FA}" type="pres">
      <dgm:prSet presAssocID="{600596D1-317E-4C20-BEB3-72FBA8CEB884}" presName="sibTrans" presStyleCnt="0"/>
      <dgm:spPr/>
    </dgm:pt>
    <dgm:pt modelId="{C4E78F33-663A-4F4E-8FFE-F6CF62930D4B}" type="pres">
      <dgm:prSet presAssocID="{3B3A4C17-26C5-4C2B-AE11-2FA15A3E3F3D}" presName="textNode" presStyleLbl="node1" presStyleIdx="1" presStyleCnt="4" custLinFactNeighborX="-23760" custLinFactNeighborY="2335">
        <dgm:presLayoutVars>
          <dgm:bulletEnabled val="1"/>
        </dgm:presLayoutVars>
      </dgm:prSet>
      <dgm:spPr/>
    </dgm:pt>
    <dgm:pt modelId="{6E297AE9-368D-418B-A00F-56C0B990E0C8}" type="pres">
      <dgm:prSet presAssocID="{A4AEE25D-0906-435F-9F9D-6FF61A436F12}" presName="sibTrans" presStyleCnt="0"/>
      <dgm:spPr/>
    </dgm:pt>
    <dgm:pt modelId="{A0905FA9-A14F-429F-AB8E-9A598637729D}" type="pres">
      <dgm:prSet presAssocID="{AB3703B2-5D82-4BD2-AFBC-FF605916066E}" presName="textNode" presStyleLbl="node1" presStyleIdx="2" presStyleCnt="4">
        <dgm:presLayoutVars>
          <dgm:bulletEnabled val="1"/>
        </dgm:presLayoutVars>
      </dgm:prSet>
      <dgm:spPr/>
    </dgm:pt>
    <dgm:pt modelId="{5BF4CD10-3B17-43EA-8417-A74CF8CFABF8}" type="pres">
      <dgm:prSet presAssocID="{54CE7E6A-D8A5-4030-9883-6318981B52B6}" presName="sibTrans" presStyleCnt="0"/>
      <dgm:spPr/>
    </dgm:pt>
    <dgm:pt modelId="{FFF48563-966B-41DE-BEF0-F9CB1B37C52D}" type="pres">
      <dgm:prSet presAssocID="{992B65DF-855B-4D3B-87D4-9E3AACE2451C}" presName="textNode" presStyleLbl="node1" presStyleIdx="3" presStyleCnt="4" custLinFactNeighborX="4160" custLinFactNeighborY="-1751">
        <dgm:presLayoutVars>
          <dgm:bulletEnabled val="1"/>
        </dgm:presLayoutVars>
      </dgm:prSet>
      <dgm:spPr/>
    </dgm:pt>
  </dgm:ptLst>
  <dgm:cxnLst>
    <dgm:cxn modelId="{18EE3613-D4C2-4FED-976D-D90F0BF37F8D}" type="presOf" srcId="{AB3703B2-5D82-4BD2-AFBC-FF605916066E}" destId="{A0905FA9-A14F-429F-AB8E-9A598637729D}" srcOrd="0" destOrd="0" presId="urn:microsoft.com/office/officeart/2005/8/layout/hProcess9"/>
    <dgm:cxn modelId="{ABB9F622-1225-4297-B79E-6A1DCB3C96A0}" srcId="{CD823B12-0D19-4185-AF7A-8D2C52F23A9C}" destId="{992B65DF-855B-4D3B-87D4-9E3AACE2451C}" srcOrd="3" destOrd="0" parTransId="{F9155DB0-74C2-477D-BC69-F5E87A111A0C}" sibTransId="{C2AF41C7-C2C9-4B83-8187-30BD27E9903F}"/>
    <dgm:cxn modelId="{509A3228-C580-41C0-842D-AA9071A4AE5E}" type="presOf" srcId="{992B65DF-855B-4D3B-87D4-9E3AACE2451C}" destId="{FFF48563-966B-41DE-BEF0-F9CB1B37C52D}" srcOrd="0" destOrd="0" presId="urn:microsoft.com/office/officeart/2005/8/layout/hProcess9"/>
    <dgm:cxn modelId="{95E37942-D1FA-4CEB-AA68-ABC6B780E3B4}" srcId="{CD823B12-0D19-4185-AF7A-8D2C52F23A9C}" destId="{7BD4F00F-70C0-43AE-A5CB-09C12206E668}" srcOrd="0" destOrd="0" parTransId="{D69DAE67-3BB0-4921-98E7-58993A1DB632}" sibTransId="{600596D1-317E-4C20-BEB3-72FBA8CEB884}"/>
    <dgm:cxn modelId="{25340F4C-5C18-429D-B3A7-A9E833329BA4}" type="presOf" srcId="{CD823B12-0D19-4185-AF7A-8D2C52F23A9C}" destId="{AEC2C86E-78AE-4729-B723-C51CB2A166CF}" srcOrd="0" destOrd="0" presId="urn:microsoft.com/office/officeart/2005/8/layout/hProcess9"/>
    <dgm:cxn modelId="{6C1F8C85-5740-4E3B-A42B-21A5D7B07AAC}" type="presOf" srcId="{7BD4F00F-70C0-43AE-A5CB-09C12206E668}" destId="{A21F0597-7CA2-49A3-817F-CA3BE415C79E}" srcOrd="0" destOrd="0" presId="urn:microsoft.com/office/officeart/2005/8/layout/hProcess9"/>
    <dgm:cxn modelId="{E8F1E499-E354-4426-BFEA-9FABC2DF6821}" srcId="{CD823B12-0D19-4185-AF7A-8D2C52F23A9C}" destId="{3B3A4C17-26C5-4C2B-AE11-2FA15A3E3F3D}" srcOrd="1" destOrd="0" parTransId="{359890F9-E23F-4C71-A494-FD6C26DEC595}" sibTransId="{A4AEE25D-0906-435F-9F9D-6FF61A436F12}"/>
    <dgm:cxn modelId="{6EF5C8A8-8761-4825-93A9-154C2D538328}" type="presOf" srcId="{3B3A4C17-26C5-4C2B-AE11-2FA15A3E3F3D}" destId="{C4E78F33-663A-4F4E-8FFE-F6CF62930D4B}" srcOrd="0" destOrd="0" presId="urn:microsoft.com/office/officeart/2005/8/layout/hProcess9"/>
    <dgm:cxn modelId="{EA5C97C2-D254-498C-83C7-1E99D79BACFA}" srcId="{CD823B12-0D19-4185-AF7A-8D2C52F23A9C}" destId="{AB3703B2-5D82-4BD2-AFBC-FF605916066E}" srcOrd="2" destOrd="0" parTransId="{65697D76-3F60-414C-8C29-FFA910E9B1B3}" sibTransId="{54CE7E6A-D8A5-4030-9883-6318981B52B6}"/>
    <dgm:cxn modelId="{BB2FCA37-AC06-46BB-9142-892C89D98D7B}" type="presParOf" srcId="{AEC2C86E-78AE-4729-B723-C51CB2A166CF}" destId="{AE67B494-08A6-4A0B-A86B-C25974B78508}" srcOrd="0" destOrd="0" presId="urn:microsoft.com/office/officeart/2005/8/layout/hProcess9"/>
    <dgm:cxn modelId="{A2166564-AB93-4388-8ACB-AC60DAE2E462}" type="presParOf" srcId="{AEC2C86E-78AE-4729-B723-C51CB2A166CF}" destId="{41836A13-A7B5-4CB3-B662-1D35B5A1C1DE}" srcOrd="1" destOrd="0" presId="urn:microsoft.com/office/officeart/2005/8/layout/hProcess9"/>
    <dgm:cxn modelId="{97AC9F75-9F3D-4918-B171-7A5B5E1303BD}" type="presParOf" srcId="{41836A13-A7B5-4CB3-B662-1D35B5A1C1DE}" destId="{A21F0597-7CA2-49A3-817F-CA3BE415C79E}" srcOrd="0" destOrd="0" presId="urn:microsoft.com/office/officeart/2005/8/layout/hProcess9"/>
    <dgm:cxn modelId="{07A20C7B-683F-4369-A4BA-AEE28895A4CF}" type="presParOf" srcId="{41836A13-A7B5-4CB3-B662-1D35B5A1C1DE}" destId="{14D53352-7835-4BEB-88CA-3CBA1EADD8FA}" srcOrd="1" destOrd="0" presId="urn:microsoft.com/office/officeart/2005/8/layout/hProcess9"/>
    <dgm:cxn modelId="{830461D7-EBEB-4078-8AAE-B913AFA0F7C4}" type="presParOf" srcId="{41836A13-A7B5-4CB3-B662-1D35B5A1C1DE}" destId="{C4E78F33-663A-4F4E-8FFE-F6CF62930D4B}" srcOrd="2" destOrd="0" presId="urn:microsoft.com/office/officeart/2005/8/layout/hProcess9"/>
    <dgm:cxn modelId="{4D77A1F4-B5CB-4646-8396-A2E6DD713BB3}" type="presParOf" srcId="{41836A13-A7B5-4CB3-B662-1D35B5A1C1DE}" destId="{6E297AE9-368D-418B-A00F-56C0B990E0C8}" srcOrd="3" destOrd="0" presId="urn:microsoft.com/office/officeart/2005/8/layout/hProcess9"/>
    <dgm:cxn modelId="{86E7DE4B-BA1C-4289-AEA4-76749EBC80E3}" type="presParOf" srcId="{41836A13-A7B5-4CB3-B662-1D35B5A1C1DE}" destId="{A0905FA9-A14F-429F-AB8E-9A598637729D}" srcOrd="4" destOrd="0" presId="urn:microsoft.com/office/officeart/2005/8/layout/hProcess9"/>
    <dgm:cxn modelId="{A1B4ED81-6981-4FFE-B05F-3AD47AB9F6C0}" type="presParOf" srcId="{41836A13-A7B5-4CB3-B662-1D35B5A1C1DE}" destId="{5BF4CD10-3B17-43EA-8417-A74CF8CFABF8}" srcOrd="5" destOrd="0" presId="urn:microsoft.com/office/officeart/2005/8/layout/hProcess9"/>
    <dgm:cxn modelId="{303D2409-722B-4A6F-841E-A8EA3B8B8BEC}" type="presParOf" srcId="{41836A13-A7B5-4CB3-B662-1D35B5A1C1DE}" destId="{FFF48563-966B-41DE-BEF0-F9CB1B37C52D}"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F39B09-91FC-4ED8-9840-29351CEAFAE9}"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098ACF08-0141-4B37-B38E-A83C20C0DEBA}">
      <dgm:prSet/>
      <dgm:spPr/>
      <dgm:t>
        <a:bodyPr/>
        <a:lstStyle/>
        <a:p>
          <a:r>
            <a:rPr lang="en-IN" dirty="0"/>
            <a:t>INSURANCE/TPA</a:t>
          </a:r>
          <a:endParaRPr lang="en-US" dirty="0"/>
        </a:p>
      </dgm:t>
    </dgm:pt>
    <dgm:pt modelId="{390129B9-CDC1-43ED-8E33-8410481D1413}" type="parTrans" cxnId="{FFA8655B-B078-4569-A997-7AA6A49D01FC}">
      <dgm:prSet/>
      <dgm:spPr/>
      <dgm:t>
        <a:bodyPr/>
        <a:lstStyle/>
        <a:p>
          <a:endParaRPr lang="en-US"/>
        </a:p>
      </dgm:t>
    </dgm:pt>
    <dgm:pt modelId="{166C67E4-1138-4D4E-BE3E-F60A38A1A1DB}" type="sibTrans" cxnId="{FFA8655B-B078-4569-A997-7AA6A49D01FC}">
      <dgm:prSet/>
      <dgm:spPr/>
      <dgm:t>
        <a:bodyPr/>
        <a:lstStyle/>
        <a:p>
          <a:endParaRPr lang="en-US"/>
        </a:p>
      </dgm:t>
    </dgm:pt>
    <dgm:pt modelId="{0C8CB8AA-1D1A-47E9-ABFB-B1EAB3014DC0}">
      <dgm:prSet/>
      <dgm:spPr/>
      <dgm:t>
        <a:bodyPr/>
        <a:lstStyle/>
        <a:p>
          <a:r>
            <a:rPr lang="en-US"/>
            <a:t>Any change in the total bill should be intimated to the TPA desk beforehand.</a:t>
          </a:r>
        </a:p>
      </dgm:t>
    </dgm:pt>
    <dgm:pt modelId="{B587BA1F-7C83-401A-9469-0F2E6977E381}" type="parTrans" cxnId="{C0276787-4F77-4C21-8BF7-68528C177C15}">
      <dgm:prSet/>
      <dgm:spPr/>
      <dgm:t>
        <a:bodyPr/>
        <a:lstStyle/>
        <a:p>
          <a:endParaRPr lang="en-US"/>
        </a:p>
      </dgm:t>
    </dgm:pt>
    <dgm:pt modelId="{4555680B-1B88-4502-8645-A923E6DD0CCD}" type="sibTrans" cxnId="{C0276787-4F77-4C21-8BF7-68528C177C15}">
      <dgm:prSet/>
      <dgm:spPr/>
      <dgm:t>
        <a:bodyPr/>
        <a:lstStyle/>
        <a:p>
          <a:endParaRPr lang="en-US"/>
        </a:p>
      </dgm:t>
    </dgm:pt>
    <dgm:pt modelId="{B9DB9300-91EC-4C34-BEC2-036E2636D42C}">
      <dgm:prSet/>
      <dgm:spPr/>
      <dgm:t>
        <a:bodyPr/>
        <a:lstStyle/>
        <a:p>
          <a:r>
            <a:rPr lang="en-US" dirty="0"/>
            <a:t>File with all investigations/documents needed was sent to the TPA.</a:t>
          </a:r>
        </a:p>
      </dgm:t>
    </dgm:pt>
    <dgm:pt modelId="{1FA8C3BA-BCD4-43D9-A182-B5A0047515F2}" type="parTrans" cxnId="{58ECB9C0-8DE4-4DDD-9329-BE2FD03EDE39}">
      <dgm:prSet/>
      <dgm:spPr/>
      <dgm:t>
        <a:bodyPr/>
        <a:lstStyle/>
        <a:p>
          <a:endParaRPr lang="en-US"/>
        </a:p>
      </dgm:t>
    </dgm:pt>
    <dgm:pt modelId="{6A2CD646-D190-4E71-BC0D-EE80B93A5364}" type="sibTrans" cxnId="{58ECB9C0-8DE4-4DDD-9329-BE2FD03EDE39}">
      <dgm:prSet/>
      <dgm:spPr/>
      <dgm:t>
        <a:bodyPr/>
        <a:lstStyle/>
        <a:p>
          <a:endParaRPr lang="en-US"/>
        </a:p>
      </dgm:t>
    </dgm:pt>
    <dgm:pt modelId="{69C06D77-3492-4D5F-8FDC-F55F30AD7CE8}">
      <dgm:prSet/>
      <dgm:spPr/>
      <dgm:t>
        <a:bodyPr/>
        <a:lstStyle/>
        <a:p>
          <a:r>
            <a:rPr lang="en-IN"/>
            <a:t>WARD</a:t>
          </a:r>
          <a:endParaRPr lang="en-US"/>
        </a:p>
      </dgm:t>
    </dgm:pt>
    <dgm:pt modelId="{A083A827-6273-482E-A34E-CAB585942078}" type="parTrans" cxnId="{FA3C6FDA-ABAA-4E70-AB52-6ADDB3869A00}">
      <dgm:prSet/>
      <dgm:spPr/>
      <dgm:t>
        <a:bodyPr/>
        <a:lstStyle/>
        <a:p>
          <a:endParaRPr lang="en-US"/>
        </a:p>
      </dgm:t>
    </dgm:pt>
    <dgm:pt modelId="{08CC3840-5826-4432-8FCA-468E2A02C282}" type="sibTrans" cxnId="{FA3C6FDA-ABAA-4E70-AB52-6ADDB3869A00}">
      <dgm:prSet/>
      <dgm:spPr/>
      <dgm:t>
        <a:bodyPr/>
        <a:lstStyle/>
        <a:p>
          <a:endParaRPr lang="en-US"/>
        </a:p>
      </dgm:t>
    </dgm:pt>
    <dgm:pt modelId="{AC4A493D-1BAF-4D7A-9C27-6B58A721A24B}">
      <dgm:prSet/>
      <dgm:spPr/>
      <dgm:t>
        <a:bodyPr/>
        <a:lstStyle/>
        <a:p>
          <a:r>
            <a:rPr lang="en-US" dirty="0"/>
            <a:t>Ward in charge was advised to check all investigations reports in file on daily basis. </a:t>
          </a:r>
        </a:p>
      </dgm:t>
    </dgm:pt>
    <dgm:pt modelId="{F6B63E0E-C29B-4265-86F2-EED401C1F037}" type="parTrans" cxnId="{4A2E0416-3689-43CF-A74A-35C76C64CB80}">
      <dgm:prSet/>
      <dgm:spPr/>
      <dgm:t>
        <a:bodyPr/>
        <a:lstStyle/>
        <a:p>
          <a:endParaRPr lang="en-US"/>
        </a:p>
      </dgm:t>
    </dgm:pt>
    <dgm:pt modelId="{6258C79D-728D-404B-960C-99BBC0E0E2D3}" type="sibTrans" cxnId="{4A2E0416-3689-43CF-A74A-35C76C64CB80}">
      <dgm:prSet/>
      <dgm:spPr/>
      <dgm:t>
        <a:bodyPr/>
        <a:lstStyle/>
        <a:p>
          <a:endParaRPr lang="en-US"/>
        </a:p>
      </dgm:t>
    </dgm:pt>
    <dgm:pt modelId="{051994F2-0E65-4CCF-8658-52E4B35586AC}">
      <dgm:prSet/>
      <dgm:spPr/>
      <dgm:t>
        <a:bodyPr/>
        <a:lstStyle/>
        <a:p>
          <a:r>
            <a:rPr lang="en-US" dirty="0"/>
            <a:t>BILLING</a:t>
          </a:r>
        </a:p>
      </dgm:t>
    </dgm:pt>
    <dgm:pt modelId="{E89F2C44-3B79-4FA2-9ECA-BBED41408381}" type="parTrans" cxnId="{76E7233C-E8B2-4945-A682-448761E5E433}">
      <dgm:prSet/>
      <dgm:spPr/>
      <dgm:t>
        <a:bodyPr/>
        <a:lstStyle/>
        <a:p>
          <a:endParaRPr lang="en-US"/>
        </a:p>
      </dgm:t>
    </dgm:pt>
    <dgm:pt modelId="{9AD7A7D9-F9C2-46B0-A67A-16930A116DE7}" type="sibTrans" cxnId="{76E7233C-E8B2-4945-A682-448761E5E433}">
      <dgm:prSet/>
      <dgm:spPr/>
      <dgm:t>
        <a:bodyPr/>
        <a:lstStyle/>
        <a:p>
          <a:endParaRPr lang="en-US"/>
        </a:p>
      </dgm:t>
    </dgm:pt>
    <dgm:pt modelId="{07BD0A2A-EF6C-4085-A9F7-A77D36850992}">
      <dgm:prSet/>
      <dgm:spPr/>
      <dgm:t>
        <a:bodyPr/>
        <a:lstStyle/>
        <a:p>
          <a:r>
            <a:rPr lang="en-US" dirty="0"/>
            <a:t>The billing department should update and audit the billing card only on daily basis and informed to patient on daily basis.</a:t>
          </a:r>
        </a:p>
      </dgm:t>
    </dgm:pt>
    <dgm:pt modelId="{DF21F309-A3F0-4DF3-9D80-399352EE86EA}" type="parTrans" cxnId="{D00C7C5F-5C4A-4F67-A8DD-5035DCDDD1A0}">
      <dgm:prSet/>
      <dgm:spPr/>
      <dgm:t>
        <a:bodyPr/>
        <a:lstStyle/>
        <a:p>
          <a:endParaRPr lang="en-US"/>
        </a:p>
      </dgm:t>
    </dgm:pt>
    <dgm:pt modelId="{351B928C-6107-49FB-A3E7-7EB1140397FF}" type="sibTrans" cxnId="{D00C7C5F-5C4A-4F67-A8DD-5035DCDDD1A0}">
      <dgm:prSet/>
      <dgm:spPr/>
      <dgm:t>
        <a:bodyPr/>
        <a:lstStyle/>
        <a:p>
          <a:endParaRPr lang="en-US"/>
        </a:p>
      </dgm:t>
    </dgm:pt>
    <dgm:pt modelId="{0C065095-CC32-4C63-8018-FD8CB5E6C5EF}" type="pres">
      <dgm:prSet presAssocID="{03F39B09-91FC-4ED8-9840-29351CEAFAE9}" presName="diagram" presStyleCnt="0">
        <dgm:presLayoutVars>
          <dgm:dir/>
          <dgm:resizeHandles val="exact"/>
        </dgm:presLayoutVars>
      </dgm:prSet>
      <dgm:spPr/>
    </dgm:pt>
    <dgm:pt modelId="{5247E840-3A52-4600-92E9-916B1E2755BC}" type="pres">
      <dgm:prSet presAssocID="{098ACF08-0141-4B37-B38E-A83C20C0DEBA}" presName="node" presStyleLbl="node1" presStyleIdx="0" presStyleCnt="7" custLinFactNeighborX="-50224" custLinFactNeighborY="-99">
        <dgm:presLayoutVars>
          <dgm:bulletEnabled val="1"/>
        </dgm:presLayoutVars>
      </dgm:prSet>
      <dgm:spPr/>
    </dgm:pt>
    <dgm:pt modelId="{2B3CA75C-683A-49A9-A926-58C42FCBC8A9}" type="pres">
      <dgm:prSet presAssocID="{166C67E4-1138-4D4E-BE3E-F60A38A1A1DB}" presName="sibTrans" presStyleCnt="0"/>
      <dgm:spPr/>
    </dgm:pt>
    <dgm:pt modelId="{BAD78FE2-D15C-4512-9339-F8BB337CE2B0}" type="pres">
      <dgm:prSet presAssocID="{0C8CB8AA-1D1A-47E9-ABFB-B1EAB3014DC0}" presName="node" presStyleLbl="node1" presStyleIdx="1" presStyleCnt="7" custLinFactNeighborX="35941" custLinFactNeighborY="2334">
        <dgm:presLayoutVars>
          <dgm:bulletEnabled val="1"/>
        </dgm:presLayoutVars>
      </dgm:prSet>
      <dgm:spPr/>
    </dgm:pt>
    <dgm:pt modelId="{8620F05D-71CE-462A-9FC1-8D89B3BFCF03}" type="pres">
      <dgm:prSet presAssocID="{4555680B-1B88-4502-8645-A923E6DD0CCD}" presName="sibTrans" presStyleCnt="0"/>
      <dgm:spPr/>
    </dgm:pt>
    <dgm:pt modelId="{9506E0A0-9E14-4F08-A8D6-EBB62198C016}" type="pres">
      <dgm:prSet presAssocID="{B9DB9300-91EC-4C34-BEC2-036E2636D42C}" presName="node" presStyleLbl="node1" presStyleIdx="2" presStyleCnt="7" custLinFactNeighborX="26521" custLinFactNeighborY="1556">
        <dgm:presLayoutVars>
          <dgm:bulletEnabled val="1"/>
        </dgm:presLayoutVars>
      </dgm:prSet>
      <dgm:spPr/>
    </dgm:pt>
    <dgm:pt modelId="{9186D0B3-D19A-43B8-A2FA-436F56E64401}" type="pres">
      <dgm:prSet presAssocID="{6A2CD646-D190-4E71-BC0D-EE80B93A5364}" presName="sibTrans" presStyleCnt="0"/>
      <dgm:spPr/>
    </dgm:pt>
    <dgm:pt modelId="{B0DB8552-7DFD-4FB9-AFAF-A30312AB0FFC}" type="pres">
      <dgm:prSet presAssocID="{69C06D77-3492-4D5F-8FDC-F55F30AD7CE8}" presName="node" presStyleLbl="node1" presStyleIdx="3" presStyleCnt="7" custLinFactNeighborX="-49909" custLinFactNeighborY="3493">
        <dgm:presLayoutVars>
          <dgm:bulletEnabled val="1"/>
        </dgm:presLayoutVars>
      </dgm:prSet>
      <dgm:spPr/>
    </dgm:pt>
    <dgm:pt modelId="{60C1D259-F7F4-44AC-AA3E-376C7CD680D5}" type="pres">
      <dgm:prSet presAssocID="{08CC3840-5826-4432-8FCA-468E2A02C282}" presName="sibTrans" presStyleCnt="0"/>
      <dgm:spPr/>
    </dgm:pt>
    <dgm:pt modelId="{442ED986-184E-4494-9617-FBA081037271}" type="pres">
      <dgm:prSet presAssocID="{AC4A493D-1BAF-4D7A-9C27-6B58A721A24B}" presName="node" presStyleLbl="node1" presStyleIdx="4" presStyleCnt="7" custLinFactX="9092" custLinFactNeighborX="100000" custLinFactNeighborY="-2112">
        <dgm:presLayoutVars>
          <dgm:bulletEnabled val="1"/>
        </dgm:presLayoutVars>
      </dgm:prSet>
      <dgm:spPr/>
    </dgm:pt>
    <dgm:pt modelId="{4279AEB2-DB81-446F-B00E-2BC4EA9C4B90}" type="pres">
      <dgm:prSet presAssocID="{6258C79D-728D-404B-960C-99BBC0E0E2D3}" presName="sibTrans" presStyleCnt="0"/>
      <dgm:spPr/>
    </dgm:pt>
    <dgm:pt modelId="{9FCEF733-FCFF-49BB-A4AB-38C41454300A}" type="pres">
      <dgm:prSet presAssocID="{051994F2-0E65-4CCF-8658-52E4B35586AC}" presName="node" presStyleLbl="node1" presStyleIdx="5" presStyleCnt="7" custLinFactX="-100000" custLinFactY="18897" custLinFactNeighborX="-169909" custLinFactNeighborY="100000">
        <dgm:presLayoutVars>
          <dgm:bulletEnabled val="1"/>
        </dgm:presLayoutVars>
      </dgm:prSet>
      <dgm:spPr/>
    </dgm:pt>
    <dgm:pt modelId="{AAD0FF03-B5EC-433A-8018-602E4A609F1B}" type="pres">
      <dgm:prSet presAssocID="{9AD7A7D9-F9C2-46B0-A67A-16930A116DE7}" presName="sibTrans" presStyleCnt="0"/>
      <dgm:spPr/>
    </dgm:pt>
    <dgm:pt modelId="{73B206DD-CBF0-430E-9DE3-2A17BEC10E50}" type="pres">
      <dgm:prSet presAssocID="{07BD0A2A-EF6C-4085-A9F7-A77D36850992}" presName="node" presStyleLbl="node1" presStyleIdx="6" presStyleCnt="7" custLinFactX="9224" custLinFactNeighborX="100000" custLinFactNeighborY="8229">
        <dgm:presLayoutVars>
          <dgm:bulletEnabled val="1"/>
        </dgm:presLayoutVars>
      </dgm:prSet>
      <dgm:spPr/>
    </dgm:pt>
  </dgm:ptLst>
  <dgm:cxnLst>
    <dgm:cxn modelId="{8E7AFE0B-4422-4021-A239-90315D0BE634}" type="presOf" srcId="{051994F2-0E65-4CCF-8658-52E4B35586AC}" destId="{9FCEF733-FCFF-49BB-A4AB-38C41454300A}" srcOrd="0" destOrd="0" presId="urn:microsoft.com/office/officeart/2005/8/layout/default"/>
    <dgm:cxn modelId="{4A2E0416-3689-43CF-A74A-35C76C64CB80}" srcId="{03F39B09-91FC-4ED8-9840-29351CEAFAE9}" destId="{AC4A493D-1BAF-4D7A-9C27-6B58A721A24B}" srcOrd="4" destOrd="0" parTransId="{F6B63E0E-C29B-4265-86F2-EED401C1F037}" sibTransId="{6258C79D-728D-404B-960C-99BBC0E0E2D3}"/>
    <dgm:cxn modelId="{76E7233C-E8B2-4945-A682-448761E5E433}" srcId="{03F39B09-91FC-4ED8-9840-29351CEAFAE9}" destId="{051994F2-0E65-4CCF-8658-52E4B35586AC}" srcOrd="5" destOrd="0" parTransId="{E89F2C44-3B79-4FA2-9ECA-BBED41408381}" sibTransId="{9AD7A7D9-F9C2-46B0-A67A-16930A116DE7}"/>
    <dgm:cxn modelId="{FFA8655B-B078-4569-A997-7AA6A49D01FC}" srcId="{03F39B09-91FC-4ED8-9840-29351CEAFAE9}" destId="{098ACF08-0141-4B37-B38E-A83C20C0DEBA}" srcOrd="0" destOrd="0" parTransId="{390129B9-CDC1-43ED-8E33-8410481D1413}" sibTransId="{166C67E4-1138-4D4E-BE3E-F60A38A1A1DB}"/>
    <dgm:cxn modelId="{D00C7C5F-5C4A-4F67-A8DD-5035DCDDD1A0}" srcId="{03F39B09-91FC-4ED8-9840-29351CEAFAE9}" destId="{07BD0A2A-EF6C-4085-A9F7-A77D36850992}" srcOrd="6" destOrd="0" parTransId="{DF21F309-A3F0-4DF3-9D80-399352EE86EA}" sibTransId="{351B928C-6107-49FB-A3E7-7EB1140397FF}"/>
    <dgm:cxn modelId="{C0276787-4F77-4C21-8BF7-68528C177C15}" srcId="{03F39B09-91FC-4ED8-9840-29351CEAFAE9}" destId="{0C8CB8AA-1D1A-47E9-ABFB-B1EAB3014DC0}" srcOrd="1" destOrd="0" parTransId="{B587BA1F-7C83-401A-9469-0F2E6977E381}" sibTransId="{4555680B-1B88-4502-8645-A923E6DD0CCD}"/>
    <dgm:cxn modelId="{B392FE89-ACA5-44F2-BC4F-AB9537BA3CF1}" type="presOf" srcId="{0C8CB8AA-1D1A-47E9-ABFB-B1EAB3014DC0}" destId="{BAD78FE2-D15C-4512-9339-F8BB337CE2B0}" srcOrd="0" destOrd="0" presId="urn:microsoft.com/office/officeart/2005/8/layout/default"/>
    <dgm:cxn modelId="{1C325EA0-47D4-4813-BAE8-6E64E4D33F4F}" type="presOf" srcId="{098ACF08-0141-4B37-B38E-A83C20C0DEBA}" destId="{5247E840-3A52-4600-92E9-916B1E2755BC}" srcOrd="0" destOrd="0" presId="urn:microsoft.com/office/officeart/2005/8/layout/default"/>
    <dgm:cxn modelId="{6738F4A0-35B5-4892-914C-4BD459669548}" type="presOf" srcId="{69C06D77-3492-4D5F-8FDC-F55F30AD7CE8}" destId="{B0DB8552-7DFD-4FB9-AFAF-A30312AB0FFC}" srcOrd="0" destOrd="0" presId="urn:microsoft.com/office/officeart/2005/8/layout/default"/>
    <dgm:cxn modelId="{B5F850A8-34C9-41A1-8804-D03DBD904EEC}" type="presOf" srcId="{07BD0A2A-EF6C-4085-A9F7-A77D36850992}" destId="{73B206DD-CBF0-430E-9DE3-2A17BEC10E50}" srcOrd="0" destOrd="0" presId="urn:microsoft.com/office/officeart/2005/8/layout/default"/>
    <dgm:cxn modelId="{6D31B1AB-1DB1-4216-946E-B19594B6E8BA}" type="presOf" srcId="{03F39B09-91FC-4ED8-9840-29351CEAFAE9}" destId="{0C065095-CC32-4C63-8018-FD8CB5E6C5EF}" srcOrd="0" destOrd="0" presId="urn:microsoft.com/office/officeart/2005/8/layout/default"/>
    <dgm:cxn modelId="{58ECB9C0-8DE4-4DDD-9329-BE2FD03EDE39}" srcId="{03F39B09-91FC-4ED8-9840-29351CEAFAE9}" destId="{B9DB9300-91EC-4C34-BEC2-036E2636D42C}" srcOrd="2" destOrd="0" parTransId="{1FA8C3BA-BCD4-43D9-A182-B5A0047515F2}" sibTransId="{6A2CD646-D190-4E71-BC0D-EE80B93A5364}"/>
    <dgm:cxn modelId="{DA5E3ACC-6ED9-4D54-9E81-A8540B3899D1}" type="presOf" srcId="{AC4A493D-1BAF-4D7A-9C27-6B58A721A24B}" destId="{442ED986-184E-4494-9617-FBA081037271}" srcOrd="0" destOrd="0" presId="urn:microsoft.com/office/officeart/2005/8/layout/default"/>
    <dgm:cxn modelId="{59F14FD5-2B3D-400A-B721-3786B72882E4}" type="presOf" srcId="{B9DB9300-91EC-4C34-BEC2-036E2636D42C}" destId="{9506E0A0-9E14-4F08-A8D6-EBB62198C016}" srcOrd="0" destOrd="0" presId="urn:microsoft.com/office/officeart/2005/8/layout/default"/>
    <dgm:cxn modelId="{FA3C6FDA-ABAA-4E70-AB52-6ADDB3869A00}" srcId="{03F39B09-91FC-4ED8-9840-29351CEAFAE9}" destId="{69C06D77-3492-4D5F-8FDC-F55F30AD7CE8}" srcOrd="3" destOrd="0" parTransId="{A083A827-6273-482E-A34E-CAB585942078}" sibTransId="{08CC3840-5826-4432-8FCA-468E2A02C282}"/>
    <dgm:cxn modelId="{C0EBD76C-E27E-4691-9876-2026970D378B}" type="presParOf" srcId="{0C065095-CC32-4C63-8018-FD8CB5E6C5EF}" destId="{5247E840-3A52-4600-92E9-916B1E2755BC}" srcOrd="0" destOrd="0" presId="urn:microsoft.com/office/officeart/2005/8/layout/default"/>
    <dgm:cxn modelId="{4C0974C6-B6CE-4FB7-AD2C-36275A5EA57E}" type="presParOf" srcId="{0C065095-CC32-4C63-8018-FD8CB5E6C5EF}" destId="{2B3CA75C-683A-49A9-A926-58C42FCBC8A9}" srcOrd="1" destOrd="0" presId="urn:microsoft.com/office/officeart/2005/8/layout/default"/>
    <dgm:cxn modelId="{7BC01FBD-6582-4D0F-9270-3516C97487CE}" type="presParOf" srcId="{0C065095-CC32-4C63-8018-FD8CB5E6C5EF}" destId="{BAD78FE2-D15C-4512-9339-F8BB337CE2B0}" srcOrd="2" destOrd="0" presId="urn:microsoft.com/office/officeart/2005/8/layout/default"/>
    <dgm:cxn modelId="{DF7983FD-4C5B-445B-B36E-1F9764B53294}" type="presParOf" srcId="{0C065095-CC32-4C63-8018-FD8CB5E6C5EF}" destId="{8620F05D-71CE-462A-9FC1-8D89B3BFCF03}" srcOrd="3" destOrd="0" presId="urn:microsoft.com/office/officeart/2005/8/layout/default"/>
    <dgm:cxn modelId="{7A6A6FBD-2416-4BDE-A462-398637638E46}" type="presParOf" srcId="{0C065095-CC32-4C63-8018-FD8CB5E6C5EF}" destId="{9506E0A0-9E14-4F08-A8D6-EBB62198C016}" srcOrd="4" destOrd="0" presId="urn:microsoft.com/office/officeart/2005/8/layout/default"/>
    <dgm:cxn modelId="{CFD81CFC-63F8-4156-B7C8-A44F1B5E2CB9}" type="presParOf" srcId="{0C065095-CC32-4C63-8018-FD8CB5E6C5EF}" destId="{9186D0B3-D19A-43B8-A2FA-436F56E64401}" srcOrd="5" destOrd="0" presId="urn:microsoft.com/office/officeart/2005/8/layout/default"/>
    <dgm:cxn modelId="{635DFCC0-CC6E-4D1B-B04F-5088880EE284}" type="presParOf" srcId="{0C065095-CC32-4C63-8018-FD8CB5E6C5EF}" destId="{B0DB8552-7DFD-4FB9-AFAF-A30312AB0FFC}" srcOrd="6" destOrd="0" presId="urn:microsoft.com/office/officeart/2005/8/layout/default"/>
    <dgm:cxn modelId="{74315501-B193-4BF8-8F62-8C1447336893}" type="presParOf" srcId="{0C065095-CC32-4C63-8018-FD8CB5E6C5EF}" destId="{60C1D259-F7F4-44AC-AA3E-376C7CD680D5}" srcOrd="7" destOrd="0" presId="urn:microsoft.com/office/officeart/2005/8/layout/default"/>
    <dgm:cxn modelId="{4C566FBB-C707-4C5F-9C01-544EC3B26D37}" type="presParOf" srcId="{0C065095-CC32-4C63-8018-FD8CB5E6C5EF}" destId="{442ED986-184E-4494-9617-FBA081037271}" srcOrd="8" destOrd="0" presId="urn:microsoft.com/office/officeart/2005/8/layout/default"/>
    <dgm:cxn modelId="{5672123C-5B55-4FC2-9709-6CBFF6A7A4BC}" type="presParOf" srcId="{0C065095-CC32-4C63-8018-FD8CB5E6C5EF}" destId="{4279AEB2-DB81-446F-B00E-2BC4EA9C4B90}" srcOrd="9" destOrd="0" presId="urn:microsoft.com/office/officeart/2005/8/layout/default"/>
    <dgm:cxn modelId="{20BF20F0-3356-495D-A3D5-D443900B5BD8}" type="presParOf" srcId="{0C065095-CC32-4C63-8018-FD8CB5E6C5EF}" destId="{9FCEF733-FCFF-49BB-A4AB-38C41454300A}" srcOrd="10" destOrd="0" presId="urn:microsoft.com/office/officeart/2005/8/layout/default"/>
    <dgm:cxn modelId="{15600AB2-FA4A-48DF-A12F-393445341C44}" type="presParOf" srcId="{0C065095-CC32-4C63-8018-FD8CB5E6C5EF}" destId="{AAD0FF03-B5EC-433A-8018-602E4A609F1B}" srcOrd="11" destOrd="0" presId="urn:microsoft.com/office/officeart/2005/8/layout/default"/>
    <dgm:cxn modelId="{58E5EF79-D631-4DA1-97FF-E4D0AE18EB28}" type="presParOf" srcId="{0C065095-CC32-4C63-8018-FD8CB5E6C5EF}" destId="{73B206DD-CBF0-430E-9DE3-2A17BEC10E50}"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9EF018D-1889-4DFC-A1E9-4C79B61B10C4}"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IN"/>
        </a:p>
      </dgm:t>
    </dgm:pt>
    <dgm:pt modelId="{32D546D8-A301-489F-B40A-238E6CDC6FD3}">
      <dgm:prSet/>
      <dgm:spPr>
        <a:solidFill>
          <a:schemeClr val="accent4">
            <a:lumMod val="60000"/>
            <a:lumOff val="40000"/>
          </a:schemeClr>
        </a:solidFill>
      </dgm:spPr>
      <dgm:t>
        <a:bodyPr/>
        <a:lstStyle/>
        <a:p>
          <a:r>
            <a:rPr lang="en-IN" b="1"/>
            <a:t>LEARNINGS</a:t>
          </a:r>
          <a:endParaRPr lang="en-IN"/>
        </a:p>
      </dgm:t>
    </dgm:pt>
    <dgm:pt modelId="{65937F18-BA88-44C6-83C4-69B5D7BCD397}" type="parTrans" cxnId="{C20164BF-87E3-46D4-8A72-7BDAF2E807D8}">
      <dgm:prSet/>
      <dgm:spPr/>
      <dgm:t>
        <a:bodyPr/>
        <a:lstStyle/>
        <a:p>
          <a:endParaRPr lang="en-IN"/>
        </a:p>
      </dgm:t>
    </dgm:pt>
    <dgm:pt modelId="{974CDA3D-B8E1-4D53-8D4E-69B2AB0B9949}" type="sibTrans" cxnId="{C20164BF-87E3-46D4-8A72-7BDAF2E807D8}">
      <dgm:prSet/>
      <dgm:spPr/>
      <dgm:t>
        <a:bodyPr/>
        <a:lstStyle/>
        <a:p>
          <a:endParaRPr lang="en-IN"/>
        </a:p>
      </dgm:t>
    </dgm:pt>
    <dgm:pt modelId="{F2AAE5C8-CD16-4D95-9A40-701D7C7AA8AF}">
      <dgm:prSet/>
      <dgm:spPr/>
      <dgm:t>
        <a:bodyPr/>
        <a:lstStyle/>
        <a:p>
          <a:r>
            <a:rPr lang="en-IN" dirty="0"/>
            <a:t>Discharge Process</a:t>
          </a:r>
        </a:p>
      </dgm:t>
    </dgm:pt>
    <dgm:pt modelId="{F0622BAA-117F-4212-9515-9AABD5689B7E}" type="parTrans" cxnId="{E8F02798-B399-4F48-BEC3-8338BBAF0085}">
      <dgm:prSet/>
      <dgm:spPr/>
      <dgm:t>
        <a:bodyPr/>
        <a:lstStyle/>
        <a:p>
          <a:endParaRPr lang="en-IN"/>
        </a:p>
      </dgm:t>
    </dgm:pt>
    <dgm:pt modelId="{52348799-074A-4053-8B4A-71F75867EE79}" type="sibTrans" cxnId="{E8F02798-B399-4F48-BEC3-8338BBAF0085}">
      <dgm:prSet/>
      <dgm:spPr/>
      <dgm:t>
        <a:bodyPr/>
        <a:lstStyle/>
        <a:p>
          <a:endParaRPr lang="en-IN"/>
        </a:p>
      </dgm:t>
    </dgm:pt>
    <dgm:pt modelId="{2EBB4845-13EE-4B08-98BB-08DD6BB5B9CF}">
      <dgm:prSet/>
      <dgm:spPr/>
      <dgm:t>
        <a:bodyPr/>
        <a:lstStyle/>
        <a:p>
          <a:r>
            <a:rPr lang="en-IN" dirty="0"/>
            <a:t>Time Management</a:t>
          </a:r>
        </a:p>
      </dgm:t>
    </dgm:pt>
    <dgm:pt modelId="{961A96E1-4590-44BA-8A29-A34B075ADBFC}" type="parTrans" cxnId="{1563206B-96B3-47C6-A91C-19DC4E0164AE}">
      <dgm:prSet/>
      <dgm:spPr/>
      <dgm:t>
        <a:bodyPr/>
        <a:lstStyle/>
        <a:p>
          <a:endParaRPr lang="en-IN"/>
        </a:p>
      </dgm:t>
    </dgm:pt>
    <dgm:pt modelId="{B226EE99-E21D-46DF-95D8-435BC4CC83AD}" type="sibTrans" cxnId="{1563206B-96B3-47C6-A91C-19DC4E0164AE}">
      <dgm:prSet/>
      <dgm:spPr/>
      <dgm:t>
        <a:bodyPr/>
        <a:lstStyle/>
        <a:p>
          <a:endParaRPr lang="en-IN"/>
        </a:p>
      </dgm:t>
    </dgm:pt>
    <dgm:pt modelId="{E3A16016-694A-48D5-84BF-D2F63E841D13}">
      <dgm:prSet/>
      <dgm:spPr/>
      <dgm:t>
        <a:bodyPr/>
        <a:lstStyle/>
        <a:p>
          <a:r>
            <a:rPr lang="en-IN" dirty="0"/>
            <a:t>To develop decision making skills and ability To solve problems</a:t>
          </a:r>
        </a:p>
      </dgm:t>
    </dgm:pt>
    <dgm:pt modelId="{7E33C88F-7163-4100-A6F7-D8A975048E29}" type="parTrans" cxnId="{895CAA01-9AC4-463C-8835-0B3004240871}">
      <dgm:prSet/>
      <dgm:spPr/>
      <dgm:t>
        <a:bodyPr/>
        <a:lstStyle/>
        <a:p>
          <a:endParaRPr lang="en-IN"/>
        </a:p>
      </dgm:t>
    </dgm:pt>
    <dgm:pt modelId="{3CB44C16-56AF-4C55-9925-2162D735D65D}" type="sibTrans" cxnId="{895CAA01-9AC4-463C-8835-0B3004240871}">
      <dgm:prSet/>
      <dgm:spPr/>
      <dgm:t>
        <a:bodyPr/>
        <a:lstStyle/>
        <a:p>
          <a:endParaRPr lang="en-IN"/>
        </a:p>
      </dgm:t>
    </dgm:pt>
    <dgm:pt modelId="{3CFA8A9C-9D20-4248-A5DD-5A029C055107}">
      <dgm:prSet/>
      <dgm:spPr/>
      <dgm:t>
        <a:bodyPr/>
        <a:lstStyle/>
        <a:p>
          <a:r>
            <a:rPr lang="en-IN" b="1"/>
            <a:t>OVERALL SELF COMMENTS</a:t>
          </a:r>
          <a:endParaRPr lang="en-IN"/>
        </a:p>
      </dgm:t>
    </dgm:pt>
    <dgm:pt modelId="{9B1CB344-53B8-4DCF-A444-A3B8134A4AB7}" type="parTrans" cxnId="{98E28C25-732C-4B7D-9478-74D9BA3979E8}">
      <dgm:prSet/>
      <dgm:spPr/>
      <dgm:t>
        <a:bodyPr/>
        <a:lstStyle/>
        <a:p>
          <a:endParaRPr lang="en-IN"/>
        </a:p>
      </dgm:t>
    </dgm:pt>
    <dgm:pt modelId="{5B9EFBC5-1673-4E41-A688-EAA27B1448CE}" type="sibTrans" cxnId="{98E28C25-732C-4B7D-9478-74D9BA3979E8}">
      <dgm:prSet/>
      <dgm:spPr/>
      <dgm:t>
        <a:bodyPr/>
        <a:lstStyle/>
        <a:p>
          <a:endParaRPr lang="en-IN"/>
        </a:p>
      </dgm:t>
    </dgm:pt>
    <dgm:pt modelId="{7B15D403-4FDF-48E7-A377-57D4B76C881C}">
      <dgm:prSet/>
      <dgm:spPr/>
      <dgm:t>
        <a:bodyPr/>
        <a:lstStyle/>
        <a:p>
          <a:r>
            <a:rPr lang="en-IN"/>
            <a:t>This experience gave me the opportunity to view the inner working in a highly prestigious cancer institute and to interact with the patients, nurses, doctors and various staff members . </a:t>
          </a:r>
        </a:p>
      </dgm:t>
    </dgm:pt>
    <dgm:pt modelId="{79C3F159-0ABE-4BA9-8F8E-50C704472C68}" type="parTrans" cxnId="{7E2138E0-030E-46DC-9700-91955D9D415A}">
      <dgm:prSet/>
      <dgm:spPr/>
      <dgm:t>
        <a:bodyPr/>
        <a:lstStyle/>
        <a:p>
          <a:endParaRPr lang="en-IN"/>
        </a:p>
      </dgm:t>
    </dgm:pt>
    <dgm:pt modelId="{726AD6E9-E954-46C0-ACB6-D3DD82E13CCA}" type="sibTrans" cxnId="{7E2138E0-030E-46DC-9700-91955D9D415A}">
      <dgm:prSet/>
      <dgm:spPr/>
      <dgm:t>
        <a:bodyPr/>
        <a:lstStyle/>
        <a:p>
          <a:endParaRPr lang="en-IN"/>
        </a:p>
      </dgm:t>
    </dgm:pt>
    <dgm:pt modelId="{367E4EDF-8C00-4441-9813-256A2C1C5A5A}">
      <dgm:prSet/>
      <dgm:spPr/>
      <dgm:t>
        <a:bodyPr/>
        <a:lstStyle/>
        <a:p>
          <a:r>
            <a:rPr lang="en-IN"/>
            <a:t>Having one on one interactions with the patients gave me the real picture of the hospital services and to further understand as to why this hospital is best oncology centre.</a:t>
          </a:r>
        </a:p>
      </dgm:t>
    </dgm:pt>
    <dgm:pt modelId="{30BE180E-7AE5-461A-81A9-75CBFC277C32}" type="parTrans" cxnId="{EEF8E0EF-B3A9-406B-81BA-C3BBD4C491A2}">
      <dgm:prSet/>
      <dgm:spPr/>
      <dgm:t>
        <a:bodyPr/>
        <a:lstStyle/>
        <a:p>
          <a:endParaRPr lang="en-IN"/>
        </a:p>
      </dgm:t>
    </dgm:pt>
    <dgm:pt modelId="{C80DE74C-ADFC-45F6-8052-6C6915073A29}" type="sibTrans" cxnId="{EEF8E0EF-B3A9-406B-81BA-C3BBD4C491A2}">
      <dgm:prSet/>
      <dgm:spPr/>
      <dgm:t>
        <a:bodyPr/>
        <a:lstStyle/>
        <a:p>
          <a:endParaRPr lang="en-IN"/>
        </a:p>
      </dgm:t>
    </dgm:pt>
    <dgm:pt modelId="{2821FBAD-9F2C-4CA8-97FC-69D07CBE1EDB}" type="pres">
      <dgm:prSet presAssocID="{79EF018D-1889-4DFC-A1E9-4C79B61B10C4}" presName="linear" presStyleCnt="0">
        <dgm:presLayoutVars>
          <dgm:dir/>
          <dgm:animLvl val="lvl"/>
          <dgm:resizeHandles val="exact"/>
        </dgm:presLayoutVars>
      </dgm:prSet>
      <dgm:spPr/>
    </dgm:pt>
    <dgm:pt modelId="{BD2EEE37-DB5C-41EE-94E2-333359369569}" type="pres">
      <dgm:prSet presAssocID="{32D546D8-A301-489F-B40A-238E6CDC6FD3}" presName="parentLin" presStyleCnt="0"/>
      <dgm:spPr/>
    </dgm:pt>
    <dgm:pt modelId="{510F4A06-635E-4A6A-861A-9EDC009C8AB0}" type="pres">
      <dgm:prSet presAssocID="{32D546D8-A301-489F-B40A-238E6CDC6FD3}" presName="parentLeftMargin" presStyleLbl="node1" presStyleIdx="0" presStyleCnt="2"/>
      <dgm:spPr/>
    </dgm:pt>
    <dgm:pt modelId="{3D93FE21-8FE5-4FD5-A358-45493984680A}" type="pres">
      <dgm:prSet presAssocID="{32D546D8-A301-489F-B40A-238E6CDC6FD3}" presName="parentText" presStyleLbl="node1" presStyleIdx="0" presStyleCnt="2">
        <dgm:presLayoutVars>
          <dgm:chMax val="0"/>
          <dgm:bulletEnabled val="1"/>
        </dgm:presLayoutVars>
      </dgm:prSet>
      <dgm:spPr/>
    </dgm:pt>
    <dgm:pt modelId="{6041FBB2-E5EF-4B31-B7B9-1A1CEB3D4324}" type="pres">
      <dgm:prSet presAssocID="{32D546D8-A301-489F-B40A-238E6CDC6FD3}" presName="negativeSpace" presStyleCnt="0"/>
      <dgm:spPr/>
    </dgm:pt>
    <dgm:pt modelId="{648F6324-EE2F-4D18-827F-9B09C3D00E36}" type="pres">
      <dgm:prSet presAssocID="{32D546D8-A301-489F-B40A-238E6CDC6FD3}" presName="childText" presStyleLbl="conFgAcc1" presStyleIdx="0" presStyleCnt="2">
        <dgm:presLayoutVars>
          <dgm:bulletEnabled val="1"/>
        </dgm:presLayoutVars>
      </dgm:prSet>
      <dgm:spPr/>
    </dgm:pt>
    <dgm:pt modelId="{8004169C-A066-4F94-B249-831BD34242D0}" type="pres">
      <dgm:prSet presAssocID="{974CDA3D-B8E1-4D53-8D4E-69B2AB0B9949}" presName="spaceBetweenRectangles" presStyleCnt="0"/>
      <dgm:spPr/>
    </dgm:pt>
    <dgm:pt modelId="{08F96D00-52F6-4C54-8E0D-2FCB6416F471}" type="pres">
      <dgm:prSet presAssocID="{3CFA8A9C-9D20-4248-A5DD-5A029C055107}" presName="parentLin" presStyleCnt="0"/>
      <dgm:spPr/>
    </dgm:pt>
    <dgm:pt modelId="{C2E3E3FD-3951-47B4-9E8A-D9401651199A}" type="pres">
      <dgm:prSet presAssocID="{3CFA8A9C-9D20-4248-A5DD-5A029C055107}" presName="parentLeftMargin" presStyleLbl="node1" presStyleIdx="0" presStyleCnt="2"/>
      <dgm:spPr/>
    </dgm:pt>
    <dgm:pt modelId="{DAB07B3C-1C47-4E54-A54C-31E2B7710BAB}" type="pres">
      <dgm:prSet presAssocID="{3CFA8A9C-9D20-4248-A5DD-5A029C055107}" presName="parentText" presStyleLbl="node1" presStyleIdx="1" presStyleCnt="2">
        <dgm:presLayoutVars>
          <dgm:chMax val="0"/>
          <dgm:bulletEnabled val="1"/>
        </dgm:presLayoutVars>
      </dgm:prSet>
      <dgm:spPr/>
    </dgm:pt>
    <dgm:pt modelId="{C4C66DB0-9440-4DFB-90C5-BC5AD4053E7D}" type="pres">
      <dgm:prSet presAssocID="{3CFA8A9C-9D20-4248-A5DD-5A029C055107}" presName="negativeSpace" presStyleCnt="0"/>
      <dgm:spPr/>
    </dgm:pt>
    <dgm:pt modelId="{81020D90-AF4A-455B-81BB-0E2F865D13CB}" type="pres">
      <dgm:prSet presAssocID="{3CFA8A9C-9D20-4248-A5DD-5A029C055107}" presName="childText" presStyleLbl="conFgAcc1" presStyleIdx="1" presStyleCnt="2">
        <dgm:presLayoutVars>
          <dgm:bulletEnabled val="1"/>
        </dgm:presLayoutVars>
      </dgm:prSet>
      <dgm:spPr/>
    </dgm:pt>
  </dgm:ptLst>
  <dgm:cxnLst>
    <dgm:cxn modelId="{895CAA01-9AC4-463C-8835-0B3004240871}" srcId="{32D546D8-A301-489F-B40A-238E6CDC6FD3}" destId="{E3A16016-694A-48D5-84BF-D2F63E841D13}" srcOrd="2" destOrd="0" parTransId="{7E33C88F-7163-4100-A6F7-D8A975048E29}" sibTransId="{3CB44C16-56AF-4C55-9925-2162D735D65D}"/>
    <dgm:cxn modelId="{64C8620C-6B94-48F2-BC56-C9AF8F9AC044}" type="presOf" srcId="{32D546D8-A301-489F-B40A-238E6CDC6FD3}" destId="{510F4A06-635E-4A6A-861A-9EDC009C8AB0}" srcOrd="0" destOrd="0" presId="urn:microsoft.com/office/officeart/2005/8/layout/list1"/>
    <dgm:cxn modelId="{68B26E15-107F-4835-B5AF-2CF8644F8081}" type="presOf" srcId="{F2AAE5C8-CD16-4D95-9A40-701D7C7AA8AF}" destId="{648F6324-EE2F-4D18-827F-9B09C3D00E36}" srcOrd="0" destOrd="0" presId="urn:microsoft.com/office/officeart/2005/8/layout/list1"/>
    <dgm:cxn modelId="{98E28C25-732C-4B7D-9478-74D9BA3979E8}" srcId="{79EF018D-1889-4DFC-A1E9-4C79B61B10C4}" destId="{3CFA8A9C-9D20-4248-A5DD-5A029C055107}" srcOrd="1" destOrd="0" parTransId="{9B1CB344-53B8-4DCF-A444-A3B8134A4AB7}" sibTransId="{5B9EFBC5-1673-4E41-A688-EAA27B1448CE}"/>
    <dgm:cxn modelId="{986FB55C-EDDD-4A94-BDFC-D464247DC85D}" type="presOf" srcId="{79EF018D-1889-4DFC-A1E9-4C79B61B10C4}" destId="{2821FBAD-9F2C-4CA8-97FC-69D07CBE1EDB}" srcOrd="0" destOrd="0" presId="urn:microsoft.com/office/officeart/2005/8/layout/list1"/>
    <dgm:cxn modelId="{1563206B-96B3-47C6-A91C-19DC4E0164AE}" srcId="{32D546D8-A301-489F-B40A-238E6CDC6FD3}" destId="{2EBB4845-13EE-4B08-98BB-08DD6BB5B9CF}" srcOrd="1" destOrd="0" parTransId="{961A96E1-4590-44BA-8A29-A34B075ADBFC}" sibTransId="{B226EE99-E21D-46DF-95D8-435BC4CC83AD}"/>
    <dgm:cxn modelId="{09E8BE4D-5DC8-4F1D-BADF-D2D2D42A1583}" type="presOf" srcId="{7B15D403-4FDF-48E7-A377-57D4B76C881C}" destId="{81020D90-AF4A-455B-81BB-0E2F865D13CB}" srcOrd="0" destOrd="0" presId="urn:microsoft.com/office/officeart/2005/8/layout/list1"/>
    <dgm:cxn modelId="{49964881-AF64-4434-BB27-7869454D1709}" type="presOf" srcId="{367E4EDF-8C00-4441-9813-256A2C1C5A5A}" destId="{81020D90-AF4A-455B-81BB-0E2F865D13CB}" srcOrd="0" destOrd="1" presId="urn:microsoft.com/office/officeart/2005/8/layout/list1"/>
    <dgm:cxn modelId="{E8F02798-B399-4F48-BEC3-8338BBAF0085}" srcId="{32D546D8-A301-489F-B40A-238E6CDC6FD3}" destId="{F2AAE5C8-CD16-4D95-9A40-701D7C7AA8AF}" srcOrd="0" destOrd="0" parTransId="{F0622BAA-117F-4212-9515-9AABD5689B7E}" sibTransId="{52348799-074A-4053-8B4A-71F75867EE79}"/>
    <dgm:cxn modelId="{AB60F1A0-306E-4C28-8C2E-7D82DC655E53}" type="presOf" srcId="{32D546D8-A301-489F-B40A-238E6CDC6FD3}" destId="{3D93FE21-8FE5-4FD5-A358-45493984680A}" srcOrd="1" destOrd="0" presId="urn:microsoft.com/office/officeart/2005/8/layout/list1"/>
    <dgm:cxn modelId="{70E41CAE-4316-4B37-B3EA-D9FFF8ED1663}" type="presOf" srcId="{2EBB4845-13EE-4B08-98BB-08DD6BB5B9CF}" destId="{648F6324-EE2F-4D18-827F-9B09C3D00E36}" srcOrd="0" destOrd="1" presId="urn:microsoft.com/office/officeart/2005/8/layout/list1"/>
    <dgm:cxn modelId="{C20164BF-87E3-46D4-8A72-7BDAF2E807D8}" srcId="{79EF018D-1889-4DFC-A1E9-4C79B61B10C4}" destId="{32D546D8-A301-489F-B40A-238E6CDC6FD3}" srcOrd="0" destOrd="0" parTransId="{65937F18-BA88-44C6-83C4-69B5D7BCD397}" sibTransId="{974CDA3D-B8E1-4D53-8D4E-69B2AB0B9949}"/>
    <dgm:cxn modelId="{F9031EC5-33E4-4876-B937-7E61A8E80980}" type="presOf" srcId="{3CFA8A9C-9D20-4248-A5DD-5A029C055107}" destId="{DAB07B3C-1C47-4E54-A54C-31E2B7710BAB}" srcOrd="1" destOrd="0" presId="urn:microsoft.com/office/officeart/2005/8/layout/list1"/>
    <dgm:cxn modelId="{BB58FDD7-2DC1-4C0E-9235-AAF348B9FDBB}" type="presOf" srcId="{E3A16016-694A-48D5-84BF-D2F63E841D13}" destId="{648F6324-EE2F-4D18-827F-9B09C3D00E36}" srcOrd="0" destOrd="2" presId="urn:microsoft.com/office/officeart/2005/8/layout/list1"/>
    <dgm:cxn modelId="{7E2138E0-030E-46DC-9700-91955D9D415A}" srcId="{3CFA8A9C-9D20-4248-A5DD-5A029C055107}" destId="{7B15D403-4FDF-48E7-A377-57D4B76C881C}" srcOrd="0" destOrd="0" parTransId="{79C3F159-0ABE-4BA9-8F8E-50C704472C68}" sibTransId="{726AD6E9-E954-46C0-ACB6-D3DD82E13CCA}"/>
    <dgm:cxn modelId="{3DFC5AE2-B961-4C55-9651-F3EEB6FB37D5}" type="presOf" srcId="{3CFA8A9C-9D20-4248-A5DD-5A029C055107}" destId="{C2E3E3FD-3951-47B4-9E8A-D9401651199A}" srcOrd="0" destOrd="0" presId="urn:microsoft.com/office/officeart/2005/8/layout/list1"/>
    <dgm:cxn modelId="{EEF8E0EF-B3A9-406B-81BA-C3BBD4C491A2}" srcId="{3CFA8A9C-9D20-4248-A5DD-5A029C055107}" destId="{367E4EDF-8C00-4441-9813-256A2C1C5A5A}" srcOrd="1" destOrd="0" parTransId="{30BE180E-7AE5-461A-81A9-75CBFC277C32}" sibTransId="{C80DE74C-ADFC-45F6-8052-6C6915073A29}"/>
    <dgm:cxn modelId="{FE723AEB-0BFB-4BF6-A409-75E5559AD607}" type="presParOf" srcId="{2821FBAD-9F2C-4CA8-97FC-69D07CBE1EDB}" destId="{BD2EEE37-DB5C-41EE-94E2-333359369569}" srcOrd="0" destOrd="0" presId="urn:microsoft.com/office/officeart/2005/8/layout/list1"/>
    <dgm:cxn modelId="{FB55BF6C-FDCF-427F-BE6F-BBD432F719F8}" type="presParOf" srcId="{BD2EEE37-DB5C-41EE-94E2-333359369569}" destId="{510F4A06-635E-4A6A-861A-9EDC009C8AB0}" srcOrd="0" destOrd="0" presId="urn:microsoft.com/office/officeart/2005/8/layout/list1"/>
    <dgm:cxn modelId="{C7AF4FDF-C2C0-43B7-A9DC-789A6D8A9270}" type="presParOf" srcId="{BD2EEE37-DB5C-41EE-94E2-333359369569}" destId="{3D93FE21-8FE5-4FD5-A358-45493984680A}" srcOrd="1" destOrd="0" presId="urn:microsoft.com/office/officeart/2005/8/layout/list1"/>
    <dgm:cxn modelId="{BFDCA2AD-C796-4434-963A-B0973A9CDD49}" type="presParOf" srcId="{2821FBAD-9F2C-4CA8-97FC-69D07CBE1EDB}" destId="{6041FBB2-E5EF-4B31-B7B9-1A1CEB3D4324}" srcOrd="1" destOrd="0" presId="urn:microsoft.com/office/officeart/2005/8/layout/list1"/>
    <dgm:cxn modelId="{72102DEF-6EC0-4C85-AFB8-E662BEE12471}" type="presParOf" srcId="{2821FBAD-9F2C-4CA8-97FC-69D07CBE1EDB}" destId="{648F6324-EE2F-4D18-827F-9B09C3D00E36}" srcOrd="2" destOrd="0" presId="urn:microsoft.com/office/officeart/2005/8/layout/list1"/>
    <dgm:cxn modelId="{CA2DC4FF-F4F7-483E-9503-6A73876CEF4D}" type="presParOf" srcId="{2821FBAD-9F2C-4CA8-97FC-69D07CBE1EDB}" destId="{8004169C-A066-4F94-B249-831BD34242D0}" srcOrd="3" destOrd="0" presId="urn:microsoft.com/office/officeart/2005/8/layout/list1"/>
    <dgm:cxn modelId="{5BDCA581-098D-4ED8-A7B3-E8D626C11DBF}" type="presParOf" srcId="{2821FBAD-9F2C-4CA8-97FC-69D07CBE1EDB}" destId="{08F96D00-52F6-4C54-8E0D-2FCB6416F471}" srcOrd="4" destOrd="0" presId="urn:microsoft.com/office/officeart/2005/8/layout/list1"/>
    <dgm:cxn modelId="{2C44A8F4-0B0C-4623-B86F-A1C9A290797A}" type="presParOf" srcId="{08F96D00-52F6-4C54-8E0D-2FCB6416F471}" destId="{C2E3E3FD-3951-47B4-9E8A-D9401651199A}" srcOrd="0" destOrd="0" presId="urn:microsoft.com/office/officeart/2005/8/layout/list1"/>
    <dgm:cxn modelId="{835A7ECF-E577-4CE1-AF99-07C214BA906B}" type="presParOf" srcId="{08F96D00-52F6-4C54-8E0D-2FCB6416F471}" destId="{DAB07B3C-1C47-4E54-A54C-31E2B7710BAB}" srcOrd="1" destOrd="0" presId="urn:microsoft.com/office/officeart/2005/8/layout/list1"/>
    <dgm:cxn modelId="{DE3184A3-AF0C-4FC7-AFBC-F9C11B1A7A4A}" type="presParOf" srcId="{2821FBAD-9F2C-4CA8-97FC-69D07CBE1EDB}" destId="{C4C66DB0-9440-4DFB-90C5-BC5AD4053E7D}" srcOrd="5" destOrd="0" presId="urn:microsoft.com/office/officeart/2005/8/layout/list1"/>
    <dgm:cxn modelId="{B5AD9599-4875-483A-AD2F-94B390EF0EA5}" type="presParOf" srcId="{2821FBAD-9F2C-4CA8-97FC-69D07CBE1EDB}" destId="{81020D90-AF4A-455B-81BB-0E2F865D13C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AA988-17EE-4912-99A0-16136A964F44}">
      <dsp:nvSpPr>
        <dsp:cNvPr id="0" name=""/>
        <dsp:cNvSpPr/>
      </dsp:nvSpPr>
      <dsp:spPr>
        <a:xfrm rot="5400000">
          <a:off x="-270311" y="273129"/>
          <a:ext cx="1802078" cy="1261454"/>
        </a:xfrm>
        <a:prstGeom prst="chevron">
          <a:avLst/>
        </a:prstGeom>
        <a:solidFill>
          <a:schemeClr val="accent6"/>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IN" sz="1900" b="1" kern="1200" dirty="0"/>
            <a:t>Definition</a:t>
          </a:r>
          <a:r>
            <a:rPr lang="en-IN" sz="1900" kern="1200" dirty="0"/>
            <a:t>:     </a:t>
          </a:r>
        </a:p>
      </dsp:txBody>
      <dsp:txXfrm rot="-5400000">
        <a:off x="1" y="633544"/>
        <a:ext cx="1261454" cy="540624"/>
      </dsp:txXfrm>
    </dsp:sp>
    <dsp:sp modelId="{871A1580-844A-4C95-BB04-F6DA75FF30E1}">
      <dsp:nvSpPr>
        <dsp:cNvPr id="0" name=""/>
        <dsp:cNvSpPr/>
      </dsp:nvSpPr>
      <dsp:spPr>
        <a:xfrm rot="5400000">
          <a:off x="4845649" y="-3581376"/>
          <a:ext cx="1171351" cy="8339741"/>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0" i="0" kern="1200" dirty="0"/>
            <a:t>NABH defines discharge as </a:t>
          </a:r>
          <a:r>
            <a:rPr lang="en-US" sz="2000" b="1" i="0" kern="1200" dirty="0"/>
            <a:t>a process by which a patient is shifted out from the hospital with all concerned medical  summaries ensuring stability.</a:t>
          </a:r>
          <a:endParaRPr lang="en-IN" sz="2000" kern="1200" dirty="0"/>
        </a:p>
        <a:p>
          <a:pPr marL="228600" lvl="1" indent="-228600" algn="l" defTabSz="889000">
            <a:lnSpc>
              <a:spcPct val="90000"/>
            </a:lnSpc>
            <a:spcBef>
              <a:spcPct val="0"/>
            </a:spcBef>
            <a:spcAft>
              <a:spcPct val="15000"/>
            </a:spcAft>
            <a:buChar char="•"/>
          </a:pPr>
          <a:r>
            <a:rPr lang="en-IN" sz="2000" kern="1200" dirty="0"/>
            <a:t>One of the quality indicator in hospitals.</a:t>
          </a:r>
        </a:p>
      </dsp:txBody>
      <dsp:txXfrm rot="-5400000">
        <a:off x="1261455" y="59999"/>
        <a:ext cx="8282560" cy="1056989"/>
      </dsp:txXfrm>
    </dsp:sp>
    <dsp:sp modelId="{C1D17A0B-59D8-45C5-9BC9-4C7B89E152C6}">
      <dsp:nvSpPr>
        <dsp:cNvPr id="0" name=""/>
        <dsp:cNvSpPr/>
      </dsp:nvSpPr>
      <dsp:spPr>
        <a:xfrm rot="5400000">
          <a:off x="-270311" y="1784351"/>
          <a:ext cx="1802078" cy="1261454"/>
        </a:xfrm>
        <a:prstGeom prst="chevron">
          <a:avLst/>
        </a:prstGeom>
        <a:solidFill>
          <a:schemeClr val="accent6"/>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IN" sz="1900" b="1" kern="1200" dirty="0"/>
            <a:t>Problem areas</a:t>
          </a:r>
          <a:endParaRPr lang="en-IN" sz="1900" kern="1200" dirty="0"/>
        </a:p>
      </dsp:txBody>
      <dsp:txXfrm rot="-5400000">
        <a:off x="1" y="2144766"/>
        <a:ext cx="1261454" cy="540624"/>
      </dsp:txXfrm>
    </dsp:sp>
    <dsp:sp modelId="{70ED5183-E644-49EF-A478-4185305EF162}">
      <dsp:nvSpPr>
        <dsp:cNvPr id="0" name=""/>
        <dsp:cNvSpPr/>
      </dsp:nvSpPr>
      <dsp:spPr>
        <a:xfrm rot="5400000">
          <a:off x="4845649" y="-2070155"/>
          <a:ext cx="1171351" cy="8339741"/>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IN" sz="2000" kern="1200" dirty="0"/>
            <a:t>Longer discharge time than the one defined under SOP</a:t>
          </a:r>
        </a:p>
        <a:p>
          <a:pPr marL="228600" lvl="1" indent="-228600" algn="l" defTabSz="889000">
            <a:lnSpc>
              <a:spcPct val="90000"/>
            </a:lnSpc>
            <a:spcBef>
              <a:spcPct val="0"/>
            </a:spcBef>
            <a:spcAft>
              <a:spcPct val="15000"/>
            </a:spcAft>
            <a:buChar char="•"/>
          </a:pPr>
          <a:r>
            <a:rPr lang="en-IN" sz="2000" kern="1200" dirty="0"/>
            <a:t>Discharge process not fully standardized</a:t>
          </a:r>
        </a:p>
        <a:p>
          <a:pPr marL="228600" lvl="1" indent="-228600" algn="l" defTabSz="889000">
            <a:lnSpc>
              <a:spcPct val="90000"/>
            </a:lnSpc>
            <a:spcBef>
              <a:spcPct val="0"/>
            </a:spcBef>
            <a:spcAft>
              <a:spcPct val="15000"/>
            </a:spcAft>
            <a:buChar char="•"/>
          </a:pPr>
          <a:r>
            <a:rPr lang="en-IN" sz="2000" kern="1200" dirty="0"/>
            <a:t>Dissatisfaction in patients</a:t>
          </a:r>
        </a:p>
      </dsp:txBody>
      <dsp:txXfrm rot="-5400000">
        <a:off x="1261455" y="1571220"/>
        <a:ext cx="8282560" cy="10569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0B269-89C0-4310-99DE-9954FF8DFF8B}">
      <dsp:nvSpPr>
        <dsp:cNvPr id="0" name=""/>
        <dsp:cNvSpPr/>
      </dsp:nvSpPr>
      <dsp:spPr>
        <a:xfrm>
          <a:off x="46" y="29847"/>
          <a:ext cx="4486496" cy="633600"/>
        </a:xfrm>
        <a:prstGeom prst="rect">
          <a:avLst/>
        </a:prstGeom>
        <a:solidFill>
          <a:schemeClr val="accent3">
            <a:lumMod val="7500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u="sng" kern="1200" dirty="0"/>
            <a:t>General Objective</a:t>
          </a:r>
          <a:endParaRPr lang="en-IN" sz="2200" kern="1200" dirty="0"/>
        </a:p>
      </dsp:txBody>
      <dsp:txXfrm>
        <a:off x="46" y="29847"/>
        <a:ext cx="4486496" cy="633600"/>
      </dsp:txXfrm>
    </dsp:sp>
    <dsp:sp modelId="{4825FD34-DD10-48F7-B6BE-C2F74385EFCB}">
      <dsp:nvSpPr>
        <dsp:cNvPr id="0" name=""/>
        <dsp:cNvSpPr/>
      </dsp:nvSpPr>
      <dsp:spPr>
        <a:xfrm>
          <a:off x="2" y="626796"/>
          <a:ext cx="4486496" cy="2181588"/>
        </a:xfrm>
        <a:prstGeom prst="rect">
          <a:avLst/>
        </a:prstGeom>
        <a:solidFill>
          <a:schemeClr val="accent3">
            <a:lumMod val="20000"/>
            <a:lumOff val="80000"/>
            <a:alpha val="9000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To assess the discharge process causes of delay in discharges and reflect on ways to improve the efficiency of discharge process in Rajiv Gandhi Cancer Institute &amp; Research Centre</a:t>
          </a:r>
          <a:endParaRPr lang="en-IN" sz="2200" kern="1200" dirty="0"/>
        </a:p>
      </dsp:txBody>
      <dsp:txXfrm>
        <a:off x="2" y="626796"/>
        <a:ext cx="4486496" cy="2181588"/>
      </dsp:txXfrm>
    </dsp:sp>
    <dsp:sp modelId="{243248AE-AAB3-4859-8272-B25F711BADEE}">
      <dsp:nvSpPr>
        <dsp:cNvPr id="0" name=""/>
        <dsp:cNvSpPr/>
      </dsp:nvSpPr>
      <dsp:spPr>
        <a:xfrm>
          <a:off x="5114653" y="29847"/>
          <a:ext cx="4486496" cy="633600"/>
        </a:xfrm>
        <a:prstGeom prst="rect">
          <a:avLst/>
        </a:prstGeom>
        <a:solidFill>
          <a:schemeClr val="accent4">
            <a:lumMod val="60000"/>
            <a:lumOff val="40000"/>
          </a:schemeClr>
        </a:solidFill>
        <a:ln w="15875" cap="flat" cmpd="sng" algn="ctr">
          <a:solidFill>
            <a:schemeClr val="accent2">
              <a:hueOff val="3363155"/>
              <a:satOff val="-3572"/>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u="sng" kern="1200" dirty="0"/>
            <a:t>Specific Objectives:  </a:t>
          </a:r>
          <a:endParaRPr lang="en-IN" sz="2200" kern="1200" dirty="0"/>
        </a:p>
      </dsp:txBody>
      <dsp:txXfrm>
        <a:off x="5114653" y="29847"/>
        <a:ext cx="4486496" cy="633600"/>
      </dsp:txXfrm>
    </dsp:sp>
    <dsp:sp modelId="{31D0CCB4-C9A7-4A73-A1E6-57F825C9A04E}">
      <dsp:nvSpPr>
        <dsp:cNvPr id="0" name=""/>
        <dsp:cNvSpPr/>
      </dsp:nvSpPr>
      <dsp:spPr>
        <a:xfrm>
          <a:off x="5114653" y="663447"/>
          <a:ext cx="4486496" cy="2181588"/>
        </a:xfrm>
        <a:prstGeom prst="rect">
          <a:avLst/>
        </a:prstGeom>
        <a:solidFill>
          <a:schemeClr val="accent4">
            <a:lumMod val="20000"/>
            <a:lumOff val="80000"/>
            <a:alpha val="9000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To study the current discharge process</a:t>
          </a:r>
          <a:endParaRPr lang="en-IN" sz="2200" kern="1200" dirty="0"/>
        </a:p>
        <a:p>
          <a:pPr marL="228600" lvl="1" indent="-228600" algn="l" defTabSz="977900">
            <a:lnSpc>
              <a:spcPct val="90000"/>
            </a:lnSpc>
            <a:spcBef>
              <a:spcPct val="0"/>
            </a:spcBef>
            <a:spcAft>
              <a:spcPct val="15000"/>
            </a:spcAft>
            <a:buChar char="•"/>
          </a:pPr>
          <a:r>
            <a:rPr lang="en-US" sz="2200" kern="1200" dirty="0"/>
            <a:t>To determine the TAT in IPD</a:t>
          </a:r>
          <a:endParaRPr lang="en-IN" sz="2200" kern="1200" dirty="0"/>
        </a:p>
        <a:p>
          <a:pPr marL="228600" lvl="1" indent="-228600" algn="l" defTabSz="977900">
            <a:lnSpc>
              <a:spcPct val="90000"/>
            </a:lnSpc>
            <a:spcBef>
              <a:spcPct val="0"/>
            </a:spcBef>
            <a:spcAft>
              <a:spcPct val="15000"/>
            </a:spcAft>
            <a:buChar char="•"/>
          </a:pPr>
          <a:r>
            <a:rPr lang="en-US" sz="2200" kern="1200" dirty="0"/>
            <a:t>To diagnose the reasons of delay </a:t>
          </a:r>
          <a:endParaRPr lang="en-IN" sz="2200" kern="1200" dirty="0"/>
        </a:p>
        <a:p>
          <a:pPr marL="228600" lvl="1" indent="-228600" algn="l" defTabSz="977900">
            <a:lnSpc>
              <a:spcPct val="90000"/>
            </a:lnSpc>
            <a:spcBef>
              <a:spcPct val="0"/>
            </a:spcBef>
            <a:spcAft>
              <a:spcPct val="15000"/>
            </a:spcAft>
            <a:buChar char="•"/>
          </a:pPr>
          <a:r>
            <a:rPr lang="en-US" sz="2200" kern="1200" dirty="0"/>
            <a:t>To suggest a roadmap to reduce the TAT</a:t>
          </a:r>
          <a:endParaRPr lang="en-IN" sz="2200" kern="1200" dirty="0"/>
        </a:p>
      </dsp:txBody>
      <dsp:txXfrm>
        <a:off x="5114653" y="663447"/>
        <a:ext cx="4486496" cy="21815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6BB79-B6B4-4F71-8BD1-9B24B4CE3A61}">
      <dsp:nvSpPr>
        <dsp:cNvPr id="0" name=""/>
        <dsp:cNvSpPr/>
      </dsp:nvSpPr>
      <dsp:spPr>
        <a:xfrm>
          <a:off x="0" y="0"/>
          <a:ext cx="1299892" cy="1299892"/>
        </a:xfrm>
        <a:prstGeom prst="pie">
          <a:avLst>
            <a:gd name="adj1" fmla="val 5400000"/>
            <a:gd name="adj2" fmla="val 16200000"/>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8B0880-1AD8-4FDB-9FDE-0602FCC4FB70}">
      <dsp:nvSpPr>
        <dsp:cNvPr id="0" name=""/>
        <dsp:cNvSpPr/>
      </dsp:nvSpPr>
      <dsp:spPr>
        <a:xfrm>
          <a:off x="649946" y="0"/>
          <a:ext cx="8951249" cy="1299892"/>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r>
            <a:rPr lang="en-IN" sz="6100" kern="1200" dirty="0"/>
            <a:t>METHODOLOGY</a:t>
          </a:r>
        </a:p>
      </dsp:txBody>
      <dsp:txXfrm>
        <a:off x="649946" y="0"/>
        <a:ext cx="8951249" cy="12998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58FF6-BC42-4BF4-A6F4-3A4105378ECE}">
      <dsp:nvSpPr>
        <dsp:cNvPr id="0" name=""/>
        <dsp:cNvSpPr/>
      </dsp:nvSpPr>
      <dsp:spPr>
        <a:xfrm>
          <a:off x="0" y="526"/>
          <a:ext cx="1068647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F80A78-F8AC-4D04-8EFC-B08C9DA5FE9A}">
      <dsp:nvSpPr>
        <dsp:cNvPr id="0" name=""/>
        <dsp:cNvSpPr/>
      </dsp:nvSpPr>
      <dsp:spPr>
        <a:xfrm>
          <a:off x="0" y="526"/>
          <a:ext cx="10686473" cy="478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u="sng" kern="1200"/>
            <a:t>STUDY DESIGN</a:t>
          </a:r>
          <a:r>
            <a:rPr lang="en-US" sz="1400" b="1" kern="1200"/>
            <a:t> –  Cross-sectional study</a:t>
          </a:r>
          <a:endParaRPr lang="en-US" sz="1400" kern="1200"/>
        </a:p>
      </dsp:txBody>
      <dsp:txXfrm>
        <a:off x="0" y="526"/>
        <a:ext cx="10686473" cy="478905"/>
      </dsp:txXfrm>
    </dsp:sp>
    <dsp:sp modelId="{A93A63BF-897D-423B-BBF1-2FB4233EDCE6}">
      <dsp:nvSpPr>
        <dsp:cNvPr id="0" name=""/>
        <dsp:cNvSpPr/>
      </dsp:nvSpPr>
      <dsp:spPr>
        <a:xfrm>
          <a:off x="0" y="479431"/>
          <a:ext cx="1068647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2443F7-E81F-4C4D-B651-FA7C8DD5F95F}">
      <dsp:nvSpPr>
        <dsp:cNvPr id="0" name=""/>
        <dsp:cNvSpPr/>
      </dsp:nvSpPr>
      <dsp:spPr>
        <a:xfrm>
          <a:off x="0" y="479431"/>
          <a:ext cx="10686473" cy="478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u="sng" kern="1200"/>
            <a:t>STUDY PERIOD</a:t>
          </a:r>
          <a:r>
            <a:rPr lang="en-US" sz="1400" b="1" kern="1200"/>
            <a:t> – The study would be conducted from 11</a:t>
          </a:r>
          <a:r>
            <a:rPr lang="en-US" sz="1400" b="1" kern="1200" baseline="30000"/>
            <a:t>th</a:t>
          </a:r>
          <a:r>
            <a:rPr lang="en-US" sz="1400" b="1" kern="1200"/>
            <a:t> March to 14 </a:t>
          </a:r>
          <a:r>
            <a:rPr lang="en-US" sz="1400" b="1" kern="1200" baseline="30000"/>
            <a:t>th</a:t>
          </a:r>
          <a:r>
            <a:rPr lang="en-US" sz="1400" b="1" kern="1200"/>
            <a:t> June 2022</a:t>
          </a:r>
          <a:endParaRPr lang="en-US" sz="1400" kern="1200"/>
        </a:p>
      </dsp:txBody>
      <dsp:txXfrm>
        <a:off x="0" y="479431"/>
        <a:ext cx="10686473" cy="478905"/>
      </dsp:txXfrm>
    </dsp:sp>
    <dsp:sp modelId="{A755644E-B3DE-464E-9DA7-CEC39F431770}">
      <dsp:nvSpPr>
        <dsp:cNvPr id="0" name=""/>
        <dsp:cNvSpPr/>
      </dsp:nvSpPr>
      <dsp:spPr>
        <a:xfrm>
          <a:off x="0" y="958336"/>
          <a:ext cx="1068647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0A3E5D-194D-4C9C-AEAF-AC6EFC7E7C07}">
      <dsp:nvSpPr>
        <dsp:cNvPr id="0" name=""/>
        <dsp:cNvSpPr/>
      </dsp:nvSpPr>
      <dsp:spPr>
        <a:xfrm>
          <a:off x="0" y="958336"/>
          <a:ext cx="10686473" cy="478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u="sng" kern="1200"/>
            <a:t>STUDY AREA</a:t>
          </a:r>
          <a:r>
            <a:rPr lang="en-US" sz="1400" b="1" kern="1200"/>
            <a:t> – RGCIRC</a:t>
          </a:r>
          <a:endParaRPr lang="en-US" sz="1400" kern="1200"/>
        </a:p>
      </dsp:txBody>
      <dsp:txXfrm>
        <a:off x="0" y="958336"/>
        <a:ext cx="10686473" cy="478905"/>
      </dsp:txXfrm>
    </dsp:sp>
    <dsp:sp modelId="{C8F13838-6500-472B-BBDD-751101BDB4C3}">
      <dsp:nvSpPr>
        <dsp:cNvPr id="0" name=""/>
        <dsp:cNvSpPr/>
      </dsp:nvSpPr>
      <dsp:spPr>
        <a:xfrm>
          <a:off x="0" y="1437241"/>
          <a:ext cx="1068647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79F897-65E1-41AB-A6A6-DE343805A31D}">
      <dsp:nvSpPr>
        <dsp:cNvPr id="0" name=""/>
        <dsp:cNvSpPr/>
      </dsp:nvSpPr>
      <dsp:spPr>
        <a:xfrm>
          <a:off x="0" y="1437241"/>
          <a:ext cx="10686473" cy="478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u="sng" kern="1200"/>
            <a:t>SAMPLE SIZE</a:t>
          </a:r>
          <a:r>
            <a:rPr lang="en-US" sz="1400" b="1" kern="1200"/>
            <a:t> – For the study, a total of 300 participants would be included.</a:t>
          </a:r>
          <a:endParaRPr lang="en-US" sz="1400" kern="1200"/>
        </a:p>
      </dsp:txBody>
      <dsp:txXfrm>
        <a:off x="0" y="1437241"/>
        <a:ext cx="10686473" cy="478905"/>
      </dsp:txXfrm>
    </dsp:sp>
    <dsp:sp modelId="{0E3FEC8A-7A5F-40FC-B491-834C2639FE83}">
      <dsp:nvSpPr>
        <dsp:cNvPr id="0" name=""/>
        <dsp:cNvSpPr/>
      </dsp:nvSpPr>
      <dsp:spPr>
        <a:xfrm>
          <a:off x="0" y="1916146"/>
          <a:ext cx="1068647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077775-D01F-4FC8-A307-FF2C52BC0C83}">
      <dsp:nvSpPr>
        <dsp:cNvPr id="0" name=""/>
        <dsp:cNvSpPr/>
      </dsp:nvSpPr>
      <dsp:spPr>
        <a:xfrm>
          <a:off x="0" y="1916146"/>
          <a:ext cx="10686473" cy="478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IN" sz="1400" b="1" u="sng" kern="1200"/>
            <a:t>SAMPLING</a:t>
          </a:r>
          <a:r>
            <a:rPr lang="en-IN" sz="1400" b="1" kern="1200"/>
            <a:t>:- Convenience Sampling</a:t>
          </a:r>
          <a:endParaRPr lang="en-US" sz="1400" kern="1200"/>
        </a:p>
      </dsp:txBody>
      <dsp:txXfrm>
        <a:off x="0" y="1916146"/>
        <a:ext cx="10686473" cy="478905"/>
      </dsp:txXfrm>
    </dsp:sp>
    <dsp:sp modelId="{971DC227-3B5C-40E2-9F61-F1948530D81C}">
      <dsp:nvSpPr>
        <dsp:cNvPr id="0" name=""/>
        <dsp:cNvSpPr/>
      </dsp:nvSpPr>
      <dsp:spPr>
        <a:xfrm>
          <a:off x="0" y="2395051"/>
          <a:ext cx="1068647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A441B2-7981-4D9E-965C-943446F3446E}">
      <dsp:nvSpPr>
        <dsp:cNvPr id="0" name=""/>
        <dsp:cNvSpPr/>
      </dsp:nvSpPr>
      <dsp:spPr>
        <a:xfrm>
          <a:off x="0" y="2395051"/>
          <a:ext cx="10686473" cy="478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u="sng" kern="1200"/>
            <a:t>INCLUSION CRITERIA</a:t>
          </a:r>
          <a:r>
            <a:rPr lang="en-US" sz="1400" b="1" kern="1200"/>
            <a:t> – All IPD cases except day-care, ICU cases</a:t>
          </a:r>
          <a:endParaRPr lang="en-US" sz="1400" kern="1200"/>
        </a:p>
      </dsp:txBody>
      <dsp:txXfrm>
        <a:off x="0" y="2395051"/>
        <a:ext cx="10686473" cy="478905"/>
      </dsp:txXfrm>
    </dsp:sp>
    <dsp:sp modelId="{0F59BA7C-CC6C-4AF9-80C4-FACC30F18C0B}">
      <dsp:nvSpPr>
        <dsp:cNvPr id="0" name=""/>
        <dsp:cNvSpPr/>
      </dsp:nvSpPr>
      <dsp:spPr>
        <a:xfrm>
          <a:off x="0" y="2873956"/>
          <a:ext cx="1068647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767794-819F-46DD-9571-2689D8BE08F6}">
      <dsp:nvSpPr>
        <dsp:cNvPr id="0" name=""/>
        <dsp:cNvSpPr/>
      </dsp:nvSpPr>
      <dsp:spPr>
        <a:xfrm>
          <a:off x="0" y="2873956"/>
          <a:ext cx="10686473" cy="478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u="sng" kern="1200"/>
            <a:t>EXCLUSION CRITERIA:</a:t>
          </a:r>
          <a:r>
            <a:rPr lang="en-US" sz="1400" b="1" kern="1200"/>
            <a:t> Sundays and gazette holidays were excluded from the observations , patients who got discharged between 6:00 PM to 8n :00 AM of next day </a:t>
          </a:r>
          <a:endParaRPr lang="en-US" sz="1400" kern="1200"/>
        </a:p>
      </dsp:txBody>
      <dsp:txXfrm>
        <a:off x="0" y="2873956"/>
        <a:ext cx="10686473" cy="478905"/>
      </dsp:txXfrm>
    </dsp:sp>
    <dsp:sp modelId="{F7CFE0A5-8C35-466E-A8BC-4D76A59D1A40}">
      <dsp:nvSpPr>
        <dsp:cNvPr id="0" name=""/>
        <dsp:cNvSpPr/>
      </dsp:nvSpPr>
      <dsp:spPr>
        <a:xfrm>
          <a:off x="0" y="3352861"/>
          <a:ext cx="1068647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979F27-D115-48B6-8F2E-0169E2D90C85}">
      <dsp:nvSpPr>
        <dsp:cNvPr id="0" name=""/>
        <dsp:cNvSpPr/>
      </dsp:nvSpPr>
      <dsp:spPr>
        <a:xfrm>
          <a:off x="0" y="3352861"/>
          <a:ext cx="10686473" cy="478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u="sng" kern="1200"/>
            <a:t>RESEARCH INSTRUMENT</a:t>
          </a:r>
          <a:r>
            <a:rPr lang="en-US" sz="1400" b="1" kern="1200"/>
            <a:t>: Data was collected through observation and interactions with the hospital personnel. Questionnaire feedback will also be conducted.</a:t>
          </a:r>
          <a:endParaRPr lang="en-US" sz="1400" kern="1200"/>
        </a:p>
      </dsp:txBody>
      <dsp:txXfrm>
        <a:off x="0" y="3352861"/>
        <a:ext cx="10686473" cy="478905"/>
      </dsp:txXfrm>
    </dsp:sp>
    <dsp:sp modelId="{2EC6A7F7-90F0-443A-8EFD-0BACC06C67BF}">
      <dsp:nvSpPr>
        <dsp:cNvPr id="0" name=""/>
        <dsp:cNvSpPr/>
      </dsp:nvSpPr>
      <dsp:spPr>
        <a:xfrm>
          <a:off x="0" y="3831766"/>
          <a:ext cx="1068647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8ECDBB-811A-4AB6-A063-9E1A3FCCCF8B}">
      <dsp:nvSpPr>
        <dsp:cNvPr id="0" name=""/>
        <dsp:cNvSpPr/>
      </dsp:nvSpPr>
      <dsp:spPr>
        <a:xfrm>
          <a:off x="0" y="3831766"/>
          <a:ext cx="10686473" cy="478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u="sng" kern="1200"/>
            <a:t>STUDY TOOLS</a:t>
          </a:r>
          <a:r>
            <a:rPr lang="en-US" sz="1400" b="1" kern="1200"/>
            <a:t>: - SIPOC, Process Mapping, Voice of Customers, CTQ, Process Analysis</a:t>
          </a:r>
          <a:endParaRPr lang="en-US" sz="1400" kern="1200"/>
        </a:p>
      </dsp:txBody>
      <dsp:txXfrm>
        <a:off x="0" y="3831766"/>
        <a:ext cx="10686473" cy="4789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6BB79-B6B4-4F71-8BD1-9B24B4CE3A61}">
      <dsp:nvSpPr>
        <dsp:cNvPr id="0" name=""/>
        <dsp:cNvSpPr/>
      </dsp:nvSpPr>
      <dsp:spPr>
        <a:xfrm>
          <a:off x="0" y="0"/>
          <a:ext cx="1299892" cy="1299892"/>
        </a:xfrm>
        <a:prstGeom prst="pie">
          <a:avLst>
            <a:gd name="adj1" fmla="val 5400000"/>
            <a:gd name="adj2" fmla="val 16200000"/>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8B0880-1AD8-4FDB-9FDE-0602FCC4FB70}">
      <dsp:nvSpPr>
        <dsp:cNvPr id="0" name=""/>
        <dsp:cNvSpPr/>
      </dsp:nvSpPr>
      <dsp:spPr>
        <a:xfrm>
          <a:off x="649946" y="0"/>
          <a:ext cx="8951249" cy="1299892"/>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r>
            <a:rPr lang="en-IN" sz="6100" kern="1200"/>
            <a:t>METHODOLOGY</a:t>
          </a:r>
        </a:p>
      </dsp:txBody>
      <dsp:txXfrm>
        <a:off x="649946" y="0"/>
        <a:ext cx="8951249" cy="12998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7B494-08A6-4A0B-A86B-C25974B78508}">
      <dsp:nvSpPr>
        <dsp:cNvPr id="0" name=""/>
        <dsp:cNvSpPr/>
      </dsp:nvSpPr>
      <dsp:spPr>
        <a:xfrm>
          <a:off x="720089" y="0"/>
          <a:ext cx="8161016" cy="331893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1F0597-7CA2-49A3-817F-CA3BE415C79E}">
      <dsp:nvSpPr>
        <dsp:cNvPr id="0" name=""/>
        <dsp:cNvSpPr/>
      </dsp:nvSpPr>
      <dsp:spPr>
        <a:xfrm>
          <a:off x="4805" y="995680"/>
          <a:ext cx="2311225" cy="1327574"/>
        </a:xfrm>
        <a:prstGeom prst="roundRect">
          <a:avLst/>
        </a:prstGeom>
        <a:solidFill>
          <a:schemeClr val="tx1">
            <a:lumMod val="95000"/>
            <a:lumOff val="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b="1" kern="1200" dirty="0">
              <a:solidFill>
                <a:schemeClr val="accent5"/>
              </a:solidFill>
            </a:rPr>
            <a:t>1. DISCHARGE SUMMARY</a:t>
          </a:r>
        </a:p>
      </dsp:txBody>
      <dsp:txXfrm>
        <a:off x="69612" y="1060487"/>
        <a:ext cx="2181611" cy="1197960"/>
      </dsp:txXfrm>
    </dsp:sp>
    <dsp:sp modelId="{C4E78F33-663A-4F4E-8FFE-F6CF62930D4B}">
      <dsp:nvSpPr>
        <dsp:cNvPr id="0" name=""/>
        <dsp:cNvSpPr/>
      </dsp:nvSpPr>
      <dsp:spPr>
        <a:xfrm>
          <a:off x="2404134" y="1026679"/>
          <a:ext cx="2311225" cy="1327574"/>
        </a:xfrm>
        <a:prstGeom prst="roundRect">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dirty="0"/>
            <a:t>Surgical residents and junior doctors started to  make the initial draft and corrections and lastly the  final draft was checked by the consultants and signed.</a:t>
          </a:r>
        </a:p>
      </dsp:txBody>
      <dsp:txXfrm>
        <a:off x="2468941" y="1091486"/>
        <a:ext cx="2181611" cy="1197960"/>
      </dsp:txXfrm>
    </dsp:sp>
    <dsp:sp modelId="{A0905FA9-A14F-429F-AB8E-9A598637729D}">
      <dsp:nvSpPr>
        <dsp:cNvPr id="0" name=""/>
        <dsp:cNvSpPr/>
      </dsp:nvSpPr>
      <dsp:spPr>
        <a:xfrm>
          <a:off x="4858378" y="995680"/>
          <a:ext cx="2311225" cy="1327574"/>
        </a:xfrm>
        <a:prstGeom prst="roundRect">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dirty="0"/>
            <a:t>1 more GDA was transferred to  the surgical summary room from 8 am to 1 pm.</a:t>
          </a:r>
        </a:p>
      </dsp:txBody>
      <dsp:txXfrm>
        <a:off x="4923185" y="1060487"/>
        <a:ext cx="2181611" cy="1197960"/>
      </dsp:txXfrm>
    </dsp:sp>
    <dsp:sp modelId="{FFF48563-966B-41DE-BEF0-F9CB1B37C52D}">
      <dsp:nvSpPr>
        <dsp:cNvPr id="0" name=""/>
        <dsp:cNvSpPr/>
      </dsp:nvSpPr>
      <dsp:spPr>
        <a:xfrm>
          <a:off x="7289970" y="972434"/>
          <a:ext cx="2311225" cy="1327574"/>
        </a:xfrm>
        <a:prstGeom prst="roundRect">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dirty="0"/>
            <a:t>Summary was made online and corrected online by the medical and radiological consultants which further decrease the summary time and ultimately discharge time.</a:t>
          </a:r>
        </a:p>
      </dsp:txBody>
      <dsp:txXfrm>
        <a:off x="7354777" y="1037241"/>
        <a:ext cx="2181611" cy="11979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7E840-3A52-4600-92E9-916B1E2755BC}">
      <dsp:nvSpPr>
        <dsp:cNvPr id="0" name=""/>
        <dsp:cNvSpPr/>
      </dsp:nvSpPr>
      <dsp:spPr>
        <a:xfrm>
          <a:off x="5626" y="0"/>
          <a:ext cx="2172050" cy="130323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t>INSURANCE/TPA</a:t>
          </a:r>
          <a:endParaRPr lang="en-US" sz="1600" kern="1200" dirty="0"/>
        </a:p>
      </dsp:txBody>
      <dsp:txXfrm>
        <a:off x="5626" y="0"/>
        <a:ext cx="2172050" cy="1303230"/>
      </dsp:txXfrm>
    </dsp:sp>
    <dsp:sp modelId="{BAD78FE2-D15C-4512-9339-F8BB337CE2B0}">
      <dsp:nvSpPr>
        <dsp:cNvPr id="0" name=""/>
        <dsp:cNvSpPr/>
      </dsp:nvSpPr>
      <dsp:spPr>
        <a:xfrm>
          <a:off x="4266428" y="31704"/>
          <a:ext cx="2172050" cy="1303230"/>
        </a:xfrm>
        <a:prstGeom prst="rect">
          <a:avLst/>
        </a:prstGeom>
        <a:solidFill>
          <a:schemeClr val="accent2">
            <a:hueOff val="560526"/>
            <a:satOff val="-595"/>
            <a:lumOff val="4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Any change in the total bill should be intimated to the TPA desk beforehand.</a:t>
          </a:r>
        </a:p>
      </dsp:txBody>
      <dsp:txXfrm>
        <a:off x="4266428" y="31704"/>
        <a:ext cx="2172050" cy="1303230"/>
      </dsp:txXfrm>
    </dsp:sp>
    <dsp:sp modelId="{9506E0A0-9E14-4F08-A8D6-EBB62198C016}">
      <dsp:nvSpPr>
        <dsp:cNvPr id="0" name=""/>
        <dsp:cNvSpPr/>
      </dsp:nvSpPr>
      <dsp:spPr>
        <a:xfrm>
          <a:off x="6451077" y="21564"/>
          <a:ext cx="2172050" cy="1303230"/>
        </a:xfrm>
        <a:prstGeom prst="rect">
          <a:avLst/>
        </a:prstGeom>
        <a:solidFill>
          <a:schemeClr val="accent2">
            <a:hueOff val="1121052"/>
            <a:satOff val="-1191"/>
            <a:lumOff val="91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File with all investigations/documents needed was sent to the TPA.</a:t>
          </a:r>
        </a:p>
      </dsp:txBody>
      <dsp:txXfrm>
        <a:off x="6451077" y="21564"/>
        <a:ext cx="2172050" cy="1303230"/>
      </dsp:txXfrm>
    </dsp:sp>
    <dsp:sp modelId="{B0DB8552-7DFD-4FB9-AFAF-A30312AB0FFC}">
      <dsp:nvSpPr>
        <dsp:cNvPr id="0" name=""/>
        <dsp:cNvSpPr/>
      </dsp:nvSpPr>
      <dsp:spPr>
        <a:xfrm>
          <a:off x="12468" y="1567243"/>
          <a:ext cx="2172050" cy="1303230"/>
        </a:xfrm>
        <a:prstGeom prst="rect">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a:t>WARD</a:t>
          </a:r>
          <a:endParaRPr lang="en-US" sz="1600" kern="1200"/>
        </a:p>
      </dsp:txBody>
      <dsp:txXfrm>
        <a:off x="12468" y="1567243"/>
        <a:ext cx="2172050" cy="1303230"/>
      </dsp:txXfrm>
    </dsp:sp>
    <dsp:sp modelId="{442ED986-184E-4494-9617-FBA081037271}">
      <dsp:nvSpPr>
        <dsp:cNvPr id="0" name=""/>
        <dsp:cNvSpPr/>
      </dsp:nvSpPr>
      <dsp:spPr>
        <a:xfrm>
          <a:off x="5855305" y="1494197"/>
          <a:ext cx="2172050" cy="1303230"/>
        </a:xfrm>
        <a:prstGeom prst="rect">
          <a:avLst/>
        </a:prstGeom>
        <a:solidFill>
          <a:schemeClr val="accent2">
            <a:hueOff val="2242103"/>
            <a:satOff val="-2381"/>
            <a:lumOff val="18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Ward in charge was advised to check all investigations reports in file on daily basis. </a:t>
          </a:r>
        </a:p>
      </dsp:txBody>
      <dsp:txXfrm>
        <a:off x="5855305" y="1494197"/>
        <a:ext cx="2172050" cy="1303230"/>
      </dsp:txXfrm>
    </dsp:sp>
    <dsp:sp modelId="{9FCEF733-FCFF-49BB-A4AB-38C41454300A}">
      <dsp:nvSpPr>
        <dsp:cNvPr id="0" name=""/>
        <dsp:cNvSpPr/>
      </dsp:nvSpPr>
      <dsp:spPr>
        <a:xfrm>
          <a:off x="12468" y="3043443"/>
          <a:ext cx="2172050" cy="1303230"/>
        </a:xfrm>
        <a:prstGeom prst="rect">
          <a:avLst/>
        </a:prstGeom>
        <a:solidFill>
          <a:schemeClr val="accent2">
            <a:hueOff val="2802629"/>
            <a:satOff val="-2977"/>
            <a:lumOff val="228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BILLING</a:t>
          </a:r>
        </a:p>
      </dsp:txBody>
      <dsp:txXfrm>
        <a:off x="12468" y="3043443"/>
        <a:ext cx="2172050" cy="1303230"/>
      </dsp:txXfrm>
    </dsp:sp>
    <dsp:sp modelId="{73B206DD-CBF0-430E-9DE3-2A17BEC10E50}">
      <dsp:nvSpPr>
        <dsp:cNvPr id="0" name=""/>
        <dsp:cNvSpPr/>
      </dsp:nvSpPr>
      <dsp:spPr>
        <a:xfrm>
          <a:off x="5858172" y="3043443"/>
          <a:ext cx="2172050" cy="1303230"/>
        </a:xfrm>
        <a:prstGeom prst="rect">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The billing department should update and audit the billing card only on daily basis and informed to patient on daily basis.</a:t>
          </a:r>
        </a:p>
      </dsp:txBody>
      <dsp:txXfrm>
        <a:off x="5858172" y="3043443"/>
        <a:ext cx="2172050" cy="13032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F6324-EE2F-4D18-827F-9B09C3D00E36}">
      <dsp:nvSpPr>
        <dsp:cNvPr id="0" name=""/>
        <dsp:cNvSpPr/>
      </dsp:nvSpPr>
      <dsp:spPr>
        <a:xfrm>
          <a:off x="0" y="365328"/>
          <a:ext cx="5914209" cy="1701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9008" tIns="416560" rIns="459008" bIns="142240" numCol="1" spcCol="1270" anchor="t" anchorCtr="0">
          <a:noAutofit/>
        </a:bodyPr>
        <a:lstStyle/>
        <a:p>
          <a:pPr marL="228600" lvl="1" indent="-228600" algn="l" defTabSz="889000">
            <a:lnSpc>
              <a:spcPct val="90000"/>
            </a:lnSpc>
            <a:spcBef>
              <a:spcPct val="0"/>
            </a:spcBef>
            <a:spcAft>
              <a:spcPct val="15000"/>
            </a:spcAft>
            <a:buChar char="•"/>
          </a:pPr>
          <a:r>
            <a:rPr lang="en-IN" sz="2000" kern="1200" dirty="0"/>
            <a:t>Discharge Process</a:t>
          </a:r>
        </a:p>
        <a:p>
          <a:pPr marL="228600" lvl="1" indent="-228600" algn="l" defTabSz="889000">
            <a:lnSpc>
              <a:spcPct val="90000"/>
            </a:lnSpc>
            <a:spcBef>
              <a:spcPct val="0"/>
            </a:spcBef>
            <a:spcAft>
              <a:spcPct val="15000"/>
            </a:spcAft>
            <a:buChar char="•"/>
          </a:pPr>
          <a:r>
            <a:rPr lang="en-IN" sz="2000" kern="1200" dirty="0"/>
            <a:t>Time Management</a:t>
          </a:r>
        </a:p>
        <a:p>
          <a:pPr marL="228600" lvl="1" indent="-228600" algn="l" defTabSz="889000">
            <a:lnSpc>
              <a:spcPct val="90000"/>
            </a:lnSpc>
            <a:spcBef>
              <a:spcPct val="0"/>
            </a:spcBef>
            <a:spcAft>
              <a:spcPct val="15000"/>
            </a:spcAft>
            <a:buChar char="•"/>
          </a:pPr>
          <a:r>
            <a:rPr lang="en-IN" sz="2000" kern="1200" dirty="0"/>
            <a:t>To develop decision making skills and ability To solve problems</a:t>
          </a:r>
        </a:p>
      </dsp:txBody>
      <dsp:txXfrm>
        <a:off x="0" y="365328"/>
        <a:ext cx="5914209" cy="1701000"/>
      </dsp:txXfrm>
    </dsp:sp>
    <dsp:sp modelId="{3D93FE21-8FE5-4FD5-A358-45493984680A}">
      <dsp:nvSpPr>
        <dsp:cNvPr id="0" name=""/>
        <dsp:cNvSpPr/>
      </dsp:nvSpPr>
      <dsp:spPr>
        <a:xfrm>
          <a:off x="295710" y="70128"/>
          <a:ext cx="4139946" cy="590400"/>
        </a:xfrm>
        <a:prstGeom prst="roundRect">
          <a:avLst/>
        </a:prstGeom>
        <a:solidFill>
          <a:schemeClr val="accent4">
            <a:lumMod val="60000"/>
            <a:lumOff val="40000"/>
          </a:schemeClr>
        </a:soli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56480" tIns="0" rIns="156480" bIns="0" numCol="1" spcCol="1270" anchor="ctr" anchorCtr="0">
          <a:noAutofit/>
        </a:bodyPr>
        <a:lstStyle/>
        <a:p>
          <a:pPr marL="0" lvl="0" indent="0" algn="l" defTabSz="889000">
            <a:lnSpc>
              <a:spcPct val="90000"/>
            </a:lnSpc>
            <a:spcBef>
              <a:spcPct val="0"/>
            </a:spcBef>
            <a:spcAft>
              <a:spcPct val="35000"/>
            </a:spcAft>
            <a:buNone/>
          </a:pPr>
          <a:r>
            <a:rPr lang="en-IN" sz="2000" b="1" kern="1200"/>
            <a:t>LEARNINGS</a:t>
          </a:r>
          <a:endParaRPr lang="en-IN" sz="2000" kern="1200"/>
        </a:p>
      </dsp:txBody>
      <dsp:txXfrm>
        <a:off x="324531" y="98949"/>
        <a:ext cx="4082304" cy="532758"/>
      </dsp:txXfrm>
    </dsp:sp>
    <dsp:sp modelId="{81020D90-AF4A-455B-81BB-0E2F865D13CB}">
      <dsp:nvSpPr>
        <dsp:cNvPr id="0" name=""/>
        <dsp:cNvSpPr/>
      </dsp:nvSpPr>
      <dsp:spPr>
        <a:xfrm>
          <a:off x="0" y="2469528"/>
          <a:ext cx="5914209" cy="27090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9008" tIns="416560" rIns="459008" bIns="142240" numCol="1" spcCol="1270" anchor="t" anchorCtr="0">
          <a:noAutofit/>
        </a:bodyPr>
        <a:lstStyle/>
        <a:p>
          <a:pPr marL="228600" lvl="1" indent="-228600" algn="l" defTabSz="889000">
            <a:lnSpc>
              <a:spcPct val="90000"/>
            </a:lnSpc>
            <a:spcBef>
              <a:spcPct val="0"/>
            </a:spcBef>
            <a:spcAft>
              <a:spcPct val="15000"/>
            </a:spcAft>
            <a:buChar char="•"/>
          </a:pPr>
          <a:r>
            <a:rPr lang="en-IN" sz="2000" kern="1200"/>
            <a:t>This experience gave me the opportunity to view the inner working in a highly prestigious cancer institute and to interact with the patients, nurses, doctors and various staff members . </a:t>
          </a:r>
        </a:p>
        <a:p>
          <a:pPr marL="228600" lvl="1" indent="-228600" algn="l" defTabSz="889000">
            <a:lnSpc>
              <a:spcPct val="90000"/>
            </a:lnSpc>
            <a:spcBef>
              <a:spcPct val="0"/>
            </a:spcBef>
            <a:spcAft>
              <a:spcPct val="15000"/>
            </a:spcAft>
            <a:buChar char="•"/>
          </a:pPr>
          <a:r>
            <a:rPr lang="en-IN" sz="2000" kern="1200"/>
            <a:t>Having one on one interactions with the patients gave me the real picture of the hospital services and to further understand as to why this hospital is best oncology centre.</a:t>
          </a:r>
        </a:p>
      </dsp:txBody>
      <dsp:txXfrm>
        <a:off x="0" y="2469528"/>
        <a:ext cx="5914209" cy="2709000"/>
      </dsp:txXfrm>
    </dsp:sp>
    <dsp:sp modelId="{DAB07B3C-1C47-4E54-A54C-31E2B7710BAB}">
      <dsp:nvSpPr>
        <dsp:cNvPr id="0" name=""/>
        <dsp:cNvSpPr/>
      </dsp:nvSpPr>
      <dsp:spPr>
        <a:xfrm>
          <a:off x="295710" y="2174328"/>
          <a:ext cx="4139946" cy="590400"/>
        </a:xfrm>
        <a:prstGeom prst="roundRect">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56480" tIns="0" rIns="156480" bIns="0" numCol="1" spcCol="1270" anchor="ctr" anchorCtr="0">
          <a:noAutofit/>
        </a:bodyPr>
        <a:lstStyle/>
        <a:p>
          <a:pPr marL="0" lvl="0" indent="0" algn="l" defTabSz="889000">
            <a:lnSpc>
              <a:spcPct val="90000"/>
            </a:lnSpc>
            <a:spcBef>
              <a:spcPct val="0"/>
            </a:spcBef>
            <a:spcAft>
              <a:spcPct val="35000"/>
            </a:spcAft>
            <a:buNone/>
          </a:pPr>
          <a:r>
            <a:rPr lang="en-IN" sz="2000" b="1" kern="1200"/>
            <a:t>OVERALL SELF COMMENTS</a:t>
          </a:r>
          <a:endParaRPr lang="en-IN" sz="2000" kern="1200"/>
        </a:p>
      </dsp:txBody>
      <dsp:txXfrm>
        <a:off x="324531" y="2203149"/>
        <a:ext cx="4082304"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078DABF-22E4-4813-8F23-0CA4E187FBBA}" type="datetimeFigureOut">
              <a:rPr lang="en-IN" smtClean="0"/>
              <a:t>22-06-2022</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86E750A9-620E-477A-A7E2-5914342B128B}"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9246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78DABF-22E4-4813-8F23-0CA4E187FBBA}" type="datetimeFigureOut">
              <a:rPr lang="en-IN" smtClean="0"/>
              <a:t>22-06-2022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6E750A9-620E-477A-A7E2-5914342B128B}" type="slidenum">
              <a:rPr lang="en-IN" smtClean="0"/>
              <a:t>‹#›</a:t>
            </a:fld>
            <a:endParaRPr lang="en-IN"/>
          </a:p>
        </p:txBody>
      </p:sp>
    </p:spTree>
    <p:extLst>
      <p:ext uri="{BB962C8B-B14F-4D97-AF65-F5344CB8AC3E}">
        <p14:creationId xmlns:p14="http://schemas.microsoft.com/office/powerpoint/2010/main" val="562041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78DABF-22E4-4813-8F23-0CA4E187FBBA}" type="datetimeFigureOut">
              <a:rPr lang="en-IN" smtClean="0"/>
              <a:t>22-06-2022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6E750A9-620E-477A-A7E2-5914342B128B}"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6735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78DABF-22E4-4813-8F23-0CA4E187FBBA}" type="datetimeFigureOut">
              <a:rPr lang="en-IN" smtClean="0"/>
              <a:t>22-06-2022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6E750A9-620E-477A-A7E2-5914342B128B}"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046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78DABF-22E4-4813-8F23-0CA4E187FBBA}" type="datetimeFigureOut">
              <a:rPr lang="en-IN" smtClean="0"/>
              <a:t>22-06-2022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6E750A9-620E-477A-A7E2-5914342B128B}" type="slidenum">
              <a:rPr lang="en-IN" smtClean="0"/>
              <a:t>‹#›</a:t>
            </a:fld>
            <a:endParaRPr lang="en-IN"/>
          </a:p>
        </p:txBody>
      </p:sp>
    </p:spTree>
    <p:extLst>
      <p:ext uri="{BB962C8B-B14F-4D97-AF65-F5344CB8AC3E}">
        <p14:creationId xmlns:p14="http://schemas.microsoft.com/office/powerpoint/2010/main" val="1377029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78DABF-22E4-4813-8F23-0CA4E187FBBA}" type="datetimeFigureOut">
              <a:rPr lang="en-IN" smtClean="0"/>
              <a:t>22-06-2022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6E750A9-620E-477A-A7E2-5914342B128B}"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7442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78DABF-22E4-4813-8F23-0CA4E187FBBA}" type="datetimeFigureOut">
              <a:rPr lang="en-IN" smtClean="0"/>
              <a:t>22-06-2022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6E750A9-620E-477A-A7E2-5914342B128B}"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0799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8DABF-22E4-4813-8F23-0CA4E187FBBA}" type="datetimeFigureOut">
              <a:rPr lang="en-IN" smtClean="0"/>
              <a:t>22-06-2022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6E750A9-620E-477A-A7E2-5914342B128B}"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8960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8DABF-22E4-4813-8F23-0CA4E187FBBA}" type="datetimeFigureOut">
              <a:rPr lang="en-IN" smtClean="0"/>
              <a:t>22-06-2022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6E750A9-620E-477A-A7E2-5914342B128B}"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924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8DABF-22E4-4813-8F23-0CA4E187FBBA}" type="datetimeFigureOut">
              <a:rPr lang="en-IN" smtClean="0"/>
              <a:t>22-06-2022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6E750A9-620E-477A-A7E2-5914342B128B}" type="slidenum">
              <a:rPr lang="en-IN" smtClean="0"/>
              <a:t>‹#›</a:t>
            </a:fld>
            <a:endParaRPr lang="en-IN"/>
          </a:p>
        </p:txBody>
      </p:sp>
    </p:spTree>
    <p:extLst>
      <p:ext uri="{BB962C8B-B14F-4D97-AF65-F5344CB8AC3E}">
        <p14:creationId xmlns:p14="http://schemas.microsoft.com/office/powerpoint/2010/main" val="2156631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78DABF-22E4-4813-8F23-0CA4E187FBBA}" type="datetimeFigureOut">
              <a:rPr lang="en-IN" smtClean="0"/>
              <a:t>22-06-2022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6E750A9-620E-477A-A7E2-5914342B128B}"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9406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78DABF-22E4-4813-8F23-0CA4E187FBBA}" type="datetimeFigureOut">
              <a:rPr lang="en-IN" smtClean="0"/>
              <a:t>22-06-2022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6E750A9-620E-477A-A7E2-5914342B128B}" type="slidenum">
              <a:rPr lang="en-IN" smtClean="0"/>
              <a:t>‹#›</a:t>
            </a:fld>
            <a:endParaRPr lang="en-IN"/>
          </a:p>
        </p:txBody>
      </p:sp>
    </p:spTree>
    <p:extLst>
      <p:ext uri="{BB962C8B-B14F-4D97-AF65-F5344CB8AC3E}">
        <p14:creationId xmlns:p14="http://schemas.microsoft.com/office/powerpoint/2010/main" val="1699039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78DABF-22E4-4813-8F23-0CA4E187FBBA}" type="datetimeFigureOut">
              <a:rPr lang="en-IN" smtClean="0"/>
              <a:t>22-06-2022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6E750A9-620E-477A-A7E2-5914342B128B}"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6816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78DABF-22E4-4813-8F23-0CA4E187FBBA}" type="datetimeFigureOut">
              <a:rPr lang="en-IN" smtClean="0"/>
              <a:t>22-06-2022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6E750A9-620E-477A-A7E2-5914342B128B}"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3188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78DABF-22E4-4813-8F23-0CA4E187FBBA}" type="datetimeFigureOut">
              <a:rPr lang="en-IN" smtClean="0"/>
              <a:t>22-06-2022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6E750A9-620E-477A-A7E2-5914342B128B}" type="slidenum">
              <a:rPr lang="en-IN" smtClean="0"/>
              <a:t>‹#›</a:t>
            </a:fld>
            <a:endParaRPr lang="en-IN"/>
          </a:p>
        </p:txBody>
      </p:sp>
    </p:spTree>
    <p:extLst>
      <p:ext uri="{BB962C8B-B14F-4D97-AF65-F5344CB8AC3E}">
        <p14:creationId xmlns:p14="http://schemas.microsoft.com/office/powerpoint/2010/main" val="2708047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78DABF-22E4-4813-8F23-0CA4E187FBBA}" type="datetimeFigureOut">
              <a:rPr lang="en-IN" smtClean="0"/>
              <a:t>22-06-2022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6E750A9-620E-477A-A7E2-5914342B128B}"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8007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78DABF-22E4-4813-8F23-0CA4E187FBBA}" type="datetimeFigureOut">
              <a:rPr lang="en-IN" smtClean="0"/>
              <a:t>22-06-2022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6E750A9-620E-477A-A7E2-5914342B128B}" type="slidenum">
              <a:rPr lang="en-IN" smtClean="0"/>
              <a:t>‹#›</a:t>
            </a:fld>
            <a:endParaRPr lang="en-IN"/>
          </a:p>
        </p:txBody>
      </p:sp>
    </p:spTree>
    <p:extLst>
      <p:ext uri="{BB962C8B-B14F-4D97-AF65-F5344CB8AC3E}">
        <p14:creationId xmlns:p14="http://schemas.microsoft.com/office/powerpoint/2010/main" val="2147616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078DABF-22E4-4813-8F23-0CA4E187FBBA}" type="datetimeFigureOut">
              <a:rPr lang="en-IN" smtClean="0"/>
              <a:t>22-06-2022</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6E750A9-620E-477A-A7E2-5914342B128B}" type="slidenum">
              <a:rPr lang="en-IN" smtClean="0"/>
              <a:t>‹#›</a:t>
            </a:fld>
            <a:endParaRPr lang="en-IN"/>
          </a:p>
        </p:txBody>
      </p:sp>
    </p:spTree>
    <p:extLst>
      <p:ext uri="{BB962C8B-B14F-4D97-AF65-F5344CB8AC3E}">
        <p14:creationId xmlns:p14="http://schemas.microsoft.com/office/powerpoint/2010/main" val="39163216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0.png"/><Relationship Id="rId7" Type="http://schemas.openxmlformats.org/officeDocument/2006/relationships/diagramColors" Target="../diagrams/colors7.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0.png"/><Relationship Id="rId2" Type="http://schemas.microsoft.com/office/2014/relationships/chartEx" Target="../charts/chartEx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063CE-CB52-518A-E337-552CA06DA4FB}"/>
              </a:ext>
            </a:extLst>
          </p:cNvPr>
          <p:cNvSpPr>
            <a:spLocks noGrp="1"/>
          </p:cNvSpPr>
          <p:nvPr>
            <p:ph type="ctrTitle"/>
          </p:nvPr>
        </p:nvSpPr>
        <p:spPr/>
        <p:txBody>
          <a:bodyPr/>
          <a:lstStyle/>
          <a:p>
            <a:r>
              <a:rPr lang="en-IN" sz="3600" b="1" dirty="0"/>
              <a:t>STUDY ON DISCHARGE PROCESS IN RAJIV GANDHI CANCER INSTITUTE</a:t>
            </a:r>
            <a:endParaRPr lang="en-IN" b="1" dirty="0"/>
          </a:p>
        </p:txBody>
      </p:sp>
      <p:sp>
        <p:nvSpPr>
          <p:cNvPr id="3" name="Subtitle 2">
            <a:extLst>
              <a:ext uri="{FF2B5EF4-FFF2-40B4-BE49-F238E27FC236}">
                <a16:creationId xmlns:a16="http://schemas.microsoft.com/office/drawing/2014/main" id="{02C1AC96-04ED-BE6D-C219-84D587F2DA83}"/>
              </a:ext>
            </a:extLst>
          </p:cNvPr>
          <p:cNvSpPr>
            <a:spLocks noGrp="1"/>
          </p:cNvSpPr>
          <p:nvPr>
            <p:ph type="subTitle" idx="1"/>
          </p:nvPr>
        </p:nvSpPr>
        <p:spPr/>
        <p:txBody>
          <a:bodyPr/>
          <a:lstStyle/>
          <a:p>
            <a:r>
              <a:rPr lang="en-IN" b="1" u="sng" dirty="0"/>
              <a:t>NAME : Dr. Monika</a:t>
            </a:r>
          </a:p>
          <a:p>
            <a:r>
              <a:rPr lang="en-IN" b="1" u="sng" dirty="0"/>
              <a:t>Faculty Mentor: Dr . </a:t>
            </a:r>
            <a:r>
              <a:rPr lang="en-IN" b="1" u="sng" dirty="0" err="1"/>
              <a:t>Sumant</a:t>
            </a:r>
            <a:r>
              <a:rPr lang="en-IN" b="1" u="sng" dirty="0"/>
              <a:t> Swain</a:t>
            </a:r>
          </a:p>
        </p:txBody>
      </p:sp>
      <p:pic>
        <p:nvPicPr>
          <p:cNvPr id="8" name="Picture 7">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95" y="78962"/>
            <a:ext cx="1542915" cy="722315"/>
          </a:xfrm>
          <a:prstGeom prst="rect">
            <a:avLst/>
          </a:prstGeom>
        </p:spPr>
      </p:pic>
      <p:pic>
        <p:nvPicPr>
          <p:cNvPr id="1026" name="Picture 2">
            <a:extLst>
              <a:ext uri="{FF2B5EF4-FFF2-40B4-BE49-F238E27FC236}">
                <a16:creationId xmlns:a16="http://schemas.microsoft.com/office/drawing/2014/main" id="{7290B214-CE53-B1ED-2C0A-A4EB70E51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839" y="0"/>
            <a:ext cx="2190160" cy="2215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152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B9EF5-DDC3-496A-84A2-96A08F3E5D0F}"/>
              </a:ext>
            </a:extLst>
          </p:cNvPr>
          <p:cNvSpPr>
            <a:spLocks noGrp="1"/>
          </p:cNvSpPr>
          <p:nvPr>
            <p:ph type="title"/>
          </p:nvPr>
        </p:nvSpPr>
        <p:spPr/>
        <p:txBody>
          <a:bodyPr/>
          <a:lstStyle/>
          <a:p>
            <a:r>
              <a:rPr lang="en-IN" dirty="0"/>
              <a:t>INTERVENTIONS</a:t>
            </a:r>
          </a:p>
        </p:txBody>
      </p:sp>
      <p:graphicFrame>
        <p:nvGraphicFramePr>
          <p:cNvPr id="5" name="Content Placeholder 4">
            <a:extLst>
              <a:ext uri="{FF2B5EF4-FFF2-40B4-BE49-F238E27FC236}">
                <a16:creationId xmlns:a16="http://schemas.microsoft.com/office/drawing/2014/main" id="{EA5AD567-919E-C9A8-301B-7FCE9C4EAB5A}"/>
              </a:ext>
            </a:extLst>
          </p:cNvPr>
          <p:cNvGraphicFramePr>
            <a:graphicFrameLocks noGrp="1"/>
          </p:cNvGraphicFramePr>
          <p:nvPr>
            <p:ph idx="1"/>
            <p:extLst>
              <p:ext uri="{D42A27DB-BD31-4B8C-83A1-F6EECF244321}">
                <p14:modId xmlns:p14="http://schemas.microsoft.com/office/powerpoint/2010/main" val="2570573397"/>
              </p:ext>
            </p:extLst>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2567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5224A92-B71D-4244-9CEE-E80F9BD118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069A319-3937-4297-B7D8-6745097B9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85" y="487353"/>
            <a:ext cx="11218182"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3FDFE78-2422-40CD-BC53-9E0C459C9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76"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7B650CF-3E63-4EB3-8A8C-A59A62B9A0E3}"/>
              </a:ext>
            </a:extLst>
          </p:cNvPr>
          <p:cNvSpPr>
            <a:spLocks noGrp="1"/>
          </p:cNvSpPr>
          <p:nvPr>
            <p:ph type="title"/>
          </p:nvPr>
        </p:nvSpPr>
        <p:spPr>
          <a:xfrm>
            <a:off x="3162300" y="503544"/>
            <a:ext cx="6757555" cy="588655"/>
          </a:xfrm>
        </p:spPr>
        <p:txBody>
          <a:bodyPr>
            <a:normAutofit/>
          </a:bodyPr>
          <a:lstStyle/>
          <a:p>
            <a:r>
              <a:rPr lang="en-IN" sz="3200" b="1" dirty="0">
                <a:solidFill>
                  <a:srgbClr val="262626"/>
                </a:solidFill>
              </a:rPr>
              <a:t>INTERVENTIONS</a:t>
            </a:r>
          </a:p>
        </p:txBody>
      </p:sp>
      <p:sp>
        <p:nvSpPr>
          <p:cNvPr id="26" name="Rectangle 25">
            <a:extLst>
              <a:ext uri="{FF2B5EF4-FFF2-40B4-BE49-F238E27FC236}">
                <a16:creationId xmlns:a16="http://schemas.microsoft.com/office/drawing/2014/main" id="{A97E302E-4D34-42E4-94A8-4FC0AF572F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noFill/>
          <a:ln w="57150" cmpd="thickThin">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812658F-CBE3-C605-B66E-6FEACADFC195}"/>
              </a:ext>
            </a:extLst>
          </p:cNvPr>
          <p:cNvGraphicFramePr>
            <a:graphicFrameLocks noGrp="1"/>
          </p:cNvGraphicFramePr>
          <p:nvPr>
            <p:ph idx="1"/>
            <p:extLst>
              <p:ext uri="{D42A27DB-BD31-4B8C-83A1-F6EECF244321}">
                <p14:modId xmlns:p14="http://schemas.microsoft.com/office/powerpoint/2010/main" val="3761136380"/>
              </p:ext>
            </p:extLst>
          </p:nvPr>
        </p:nvGraphicFramePr>
        <p:xfrm>
          <a:off x="2143530" y="1301905"/>
          <a:ext cx="9143595" cy="43466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Arrow: Right 3">
            <a:extLst>
              <a:ext uri="{FF2B5EF4-FFF2-40B4-BE49-F238E27FC236}">
                <a16:creationId xmlns:a16="http://schemas.microsoft.com/office/drawing/2014/main" id="{798FB95A-5F4A-EE68-3871-57AB2F04DF5B}"/>
              </a:ext>
            </a:extLst>
          </p:cNvPr>
          <p:cNvSpPr/>
          <p:nvPr/>
        </p:nvSpPr>
        <p:spPr>
          <a:xfrm>
            <a:off x="4978400" y="3371336"/>
            <a:ext cx="1283855" cy="298854"/>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Arrow: Right 6">
            <a:extLst>
              <a:ext uri="{FF2B5EF4-FFF2-40B4-BE49-F238E27FC236}">
                <a16:creationId xmlns:a16="http://schemas.microsoft.com/office/drawing/2014/main" id="{3CEF464F-5552-2BB7-F1C5-2FE8A079702C}"/>
              </a:ext>
            </a:extLst>
          </p:cNvPr>
          <p:cNvSpPr/>
          <p:nvPr/>
        </p:nvSpPr>
        <p:spPr>
          <a:xfrm>
            <a:off x="4978400" y="4531241"/>
            <a:ext cx="1283855" cy="298854"/>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Arrow: Right 7">
            <a:extLst>
              <a:ext uri="{FF2B5EF4-FFF2-40B4-BE49-F238E27FC236}">
                <a16:creationId xmlns:a16="http://schemas.microsoft.com/office/drawing/2014/main" id="{9FC04EA5-F7C2-6732-72CC-3375868D1C6D}"/>
              </a:ext>
            </a:extLst>
          </p:cNvPr>
          <p:cNvSpPr/>
          <p:nvPr/>
        </p:nvSpPr>
        <p:spPr>
          <a:xfrm>
            <a:off x="4994493" y="1821986"/>
            <a:ext cx="1267762" cy="230909"/>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596934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DCCA6C6-0E31-AD69-9EC5-EE46E34A7529}"/>
              </a:ext>
            </a:extLst>
          </p:cNvPr>
          <p:cNvSpPr>
            <a:spLocks noGrp="1"/>
          </p:cNvSpPr>
          <p:nvPr>
            <p:ph type="title"/>
          </p:nvPr>
        </p:nvSpPr>
        <p:spPr>
          <a:xfrm>
            <a:off x="604964" y="1055077"/>
            <a:ext cx="2834210" cy="1703621"/>
          </a:xfrm>
        </p:spPr>
        <p:txBody>
          <a:bodyPr>
            <a:noAutofit/>
          </a:bodyPr>
          <a:lstStyle/>
          <a:p>
            <a:r>
              <a:rPr lang="en-IN" sz="2800" b="1" dirty="0">
                <a:solidFill>
                  <a:srgbClr val="262626"/>
                </a:solidFill>
              </a:rPr>
              <a:t>SUGGESTIONS</a:t>
            </a:r>
            <a:br>
              <a:rPr lang="en-IN" sz="3600" dirty="0">
                <a:solidFill>
                  <a:srgbClr val="262626"/>
                </a:solidFill>
              </a:rPr>
            </a:br>
            <a:endParaRPr lang="en-IN" sz="3600" dirty="0">
              <a:solidFill>
                <a:srgbClr val="262626"/>
              </a:solidFill>
            </a:endParaRPr>
          </a:p>
        </p:txBody>
      </p:sp>
      <p:sp useBgFill="1">
        <p:nvSpPr>
          <p:cNvPr id="33" name="Rectangle 32">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DCF6147B-9E7D-966F-6110-2880A89FE5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95" y="78962"/>
            <a:ext cx="1542915" cy="722315"/>
          </a:xfrm>
          <a:prstGeom prst="rect">
            <a:avLst/>
          </a:prstGeom>
        </p:spPr>
      </p:pic>
      <p:graphicFrame>
        <p:nvGraphicFramePr>
          <p:cNvPr id="22" name="Table 4">
            <a:extLst>
              <a:ext uri="{FF2B5EF4-FFF2-40B4-BE49-F238E27FC236}">
                <a16:creationId xmlns:a16="http://schemas.microsoft.com/office/drawing/2014/main" id="{8BCADCD8-5521-EBA4-C35F-06F68C7955D9}"/>
              </a:ext>
            </a:extLst>
          </p:cNvPr>
          <p:cNvGraphicFramePr>
            <a:graphicFrameLocks noGrp="1"/>
          </p:cNvGraphicFramePr>
          <p:nvPr>
            <p:ph idx="1"/>
            <p:extLst>
              <p:ext uri="{D42A27DB-BD31-4B8C-83A1-F6EECF244321}">
                <p14:modId xmlns:p14="http://schemas.microsoft.com/office/powerpoint/2010/main" val="3298843511"/>
              </p:ext>
            </p:extLst>
          </p:nvPr>
        </p:nvGraphicFramePr>
        <p:xfrm>
          <a:off x="3588509" y="0"/>
          <a:ext cx="8600444" cy="6696365"/>
        </p:xfrm>
        <a:graphic>
          <a:graphicData uri="http://schemas.openxmlformats.org/drawingml/2006/table">
            <a:tbl>
              <a:tblPr firstRow="1" bandRow="1">
                <a:solidFill>
                  <a:schemeClr val="accent1">
                    <a:lumMod val="20000"/>
                    <a:lumOff val="80000"/>
                  </a:schemeClr>
                </a:solidFill>
                <a:tableStyleId>{5C22544A-7EE6-4342-B048-85BDC9FD1C3A}</a:tableStyleId>
              </a:tblPr>
              <a:tblGrid>
                <a:gridCol w="2376352">
                  <a:extLst>
                    <a:ext uri="{9D8B030D-6E8A-4147-A177-3AD203B41FA5}">
                      <a16:colId xmlns:a16="http://schemas.microsoft.com/office/drawing/2014/main" val="4032964090"/>
                    </a:ext>
                  </a:extLst>
                </a:gridCol>
                <a:gridCol w="6224092">
                  <a:extLst>
                    <a:ext uri="{9D8B030D-6E8A-4147-A177-3AD203B41FA5}">
                      <a16:colId xmlns:a16="http://schemas.microsoft.com/office/drawing/2014/main" val="2784539087"/>
                    </a:ext>
                  </a:extLst>
                </a:gridCol>
              </a:tblGrid>
              <a:tr h="609210">
                <a:tc>
                  <a:txBody>
                    <a:bodyPr/>
                    <a:lstStyle/>
                    <a:p>
                      <a:r>
                        <a:rPr lang="en-IN" sz="1000" b="1" cap="all" spc="60" dirty="0">
                          <a:solidFill>
                            <a:schemeClr val="tx1"/>
                          </a:solidFill>
                        </a:rPr>
                        <a:t>PROBLEM AREAS</a:t>
                      </a:r>
                    </a:p>
                  </a:txBody>
                  <a:tcPr marL="117794" marR="117794" marT="117794" marB="117794">
                    <a:lnL w="12700" cmpd="sng">
                      <a:noFill/>
                    </a:lnL>
                    <a:lnR w="12700" cmpd="sng">
                      <a:noFill/>
                    </a:lnR>
                    <a:lnT w="12700" cmpd="sng">
                      <a:noFill/>
                    </a:lnT>
                    <a:lnB w="38100" cmpd="sng">
                      <a:noFill/>
                    </a:lnB>
                    <a:solidFill>
                      <a:schemeClr val="accent4">
                        <a:lumMod val="40000"/>
                        <a:lumOff val="60000"/>
                      </a:schemeClr>
                    </a:solidFill>
                  </a:tcPr>
                </a:tc>
                <a:tc>
                  <a:txBody>
                    <a:bodyPr/>
                    <a:lstStyle/>
                    <a:p>
                      <a:r>
                        <a:rPr lang="en-IN" sz="1000" b="1" cap="all" spc="60" dirty="0">
                          <a:solidFill>
                            <a:schemeClr val="tx1"/>
                          </a:solidFill>
                        </a:rPr>
                        <a:t>SOLUTIONS</a:t>
                      </a:r>
                    </a:p>
                  </a:txBody>
                  <a:tcPr marL="117794" marR="117794" marT="117794" marB="117794">
                    <a:lnL w="12700" cmpd="sng">
                      <a:noFill/>
                    </a:lnL>
                    <a:lnR w="12700" cmpd="sng">
                      <a:noFill/>
                    </a:lnR>
                    <a:lnT w="12700" cmpd="sng">
                      <a:noFill/>
                    </a:lnT>
                    <a:lnB w="38100" cmpd="sng">
                      <a:noFill/>
                    </a:lnB>
                    <a:solidFill>
                      <a:schemeClr val="accent4">
                        <a:lumMod val="40000"/>
                        <a:lumOff val="60000"/>
                      </a:schemeClr>
                    </a:solidFill>
                  </a:tcPr>
                </a:tc>
                <a:extLst>
                  <a:ext uri="{0D108BD9-81ED-4DB2-BD59-A6C34878D82A}">
                    <a16:rowId xmlns:a16="http://schemas.microsoft.com/office/drawing/2014/main" val="4203177552"/>
                  </a:ext>
                </a:extLst>
              </a:tr>
              <a:tr h="1999623">
                <a:tc>
                  <a:txBody>
                    <a:bodyPr/>
                    <a:lstStyle/>
                    <a:p>
                      <a:r>
                        <a:rPr lang="en-IN" sz="1400" cap="none" spc="0" dirty="0">
                          <a:solidFill>
                            <a:schemeClr val="tx1"/>
                          </a:solidFill>
                        </a:rPr>
                        <a:t>DISCHARGE SUMMARY</a:t>
                      </a:r>
                    </a:p>
                  </a:txBody>
                  <a:tcPr marL="50982" marR="50982" marT="25491" marB="78529">
                    <a:lnL w="12700" cmpd="sng">
                      <a:noFill/>
                      <a:prstDash val="solid"/>
                    </a:lnL>
                    <a:lnR w="12700" cmpd="sng">
                      <a:noFill/>
                      <a:prstDash val="solid"/>
                    </a:lnR>
                    <a:lnT w="38100" cmpd="sng">
                      <a:noFill/>
                    </a:lnT>
                    <a:lnB w="12700" cmpd="sng">
                      <a:noFill/>
                      <a:prstDash val="solid"/>
                    </a:lnB>
                    <a:solidFill>
                      <a:schemeClr val="accent4">
                        <a:lumMod val="20000"/>
                        <a:lumOff val="80000"/>
                      </a:schemeClr>
                    </a:solidFill>
                  </a:tcPr>
                </a:tc>
                <a:tc>
                  <a:txBody>
                    <a:bodyPr/>
                    <a:lstStyle/>
                    <a:p>
                      <a:r>
                        <a:rPr lang="en-US" sz="1400" kern="1200" cap="none" spc="0" dirty="0">
                          <a:solidFill>
                            <a:schemeClr val="tx1"/>
                          </a:solidFill>
                          <a:effectLst/>
                          <a:latin typeface="+mn-lt"/>
                          <a:ea typeface="+mn-ea"/>
                          <a:cs typeface="+mn-cs"/>
                        </a:rPr>
                        <a:t>Advanced summary </a:t>
                      </a:r>
                    </a:p>
                    <a:p>
                      <a:r>
                        <a:rPr lang="en-IN" sz="1400" cap="none" spc="0" dirty="0">
                          <a:solidFill>
                            <a:schemeClr val="tx1"/>
                          </a:solidFill>
                        </a:rPr>
                        <a:t>Surgical patients- second in command doctor to make summary draft.</a:t>
                      </a:r>
                    </a:p>
                    <a:p>
                      <a:r>
                        <a:rPr lang="en-IN" sz="1400" cap="none" spc="0" dirty="0">
                          <a:solidFill>
                            <a:schemeClr val="tx1"/>
                          </a:solidFill>
                        </a:rPr>
                        <a:t>Summary to be made online and accessed online only.</a:t>
                      </a:r>
                    </a:p>
                    <a:p>
                      <a:r>
                        <a:rPr lang="en-IN" sz="1400" cap="none" spc="0" dirty="0">
                          <a:solidFill>
                            <a:schemeClr val="tx1"/>
                          </a:solidFill>
                        </a:rPr>
                        <a:t>More number of GDA during peak hours</a:t>
                      </a:r>
                    </a:p>
                  </a:txBody>
                  <a:tcPr marL="50982" marR="50982" marT="25491" marB="78529">
                    <a:lnL w="12700" cmpd="sng">
                      <a:noFill/>
                      <a:prstDash val="solid"/>
                    </a:lnL>
                    <a:lnR w="12700" cmpd="sng">
                      <a:noFill/>
                      <a:prstDash val="solid"/>
                    </a:lnR>
                    <a:lnT w="38100" cmpd="sng">
                      <a:noFill/>
                    </a:lnT>
                    <a:lnB w="12700" cmpd="sng">
                      <a:noFill/>
                      <a:prstDash val="solid"/>
                    </a:lnB>
                    <a:solidFill>
                      <a:schemeClr val="accent4">
                        <a:lumMod val="20000"/>
                        <a:lumOff val="80000"/>
                      </a:schemeClr>
                    </a:solidFill>
                  </a:tcPr>
                </a:tc>
                <a:extLst>
                  <a:ext uri="{0D108BD9-81ED-4DB2-BD59-A6C34878D82A}">
                    <a16:rowId xmlns:a16="http://schemas.microsoft.com/office/drawing/2014/main" val="3158840989"/>
                  </a:ext>
                </a:extLst>
              </a:tr>
              <a:tr h="796250">
                <a:tc>
                  <a:txBody>
                    <a:bodyPr/>
                    <a:lstStyle/>
                    <a:p>
                      <a:r>
                        <a:rPr lang="en-IN" sz="1400" cap="none" spc="0" dirty="0">
                          <a:solidFill>
                            <a:schemeClr val="tx1"/>
                          </a:solidFill>
                        </a:rPr>
                        <a:t>PHARMACY</a:t>
                      </a:r>
                    </a:p>
                  </a:txBody>
                  <a:tcPr marL="50982" marR="50982" marT="25491" marB="78529">
                    <a:lnL w="12700" cmpd="sng">
                      <a:noFill/>
                      <a:prstDash val="solid"/>
                    </a:lnL>
                    <a:lnR w="12700" cmpd="sng">
                      <a:noFill/>
                      <a:prstDash val="solid"/>
                    </a:lnR>
                    <a:lnT w="12700" cmpd="sng">
                      <a:noFill/>
                      <a:prstDash val="solid"/>
                    </a:lnT>
                    <a:lnB w="12700" cmpd="sng">
                      <a:noFill/>
                      <a:prstDash val="solid"/>
                    </a:lnB>
                    <a:solidFill>
                      <a:schemeClr val="accent4">
                        <a:lumMod val="40000"/>
                        <a:lumOff val="60000"/>
                        <a:alpha val="50196"/>
                      </a:schemeClr>
                    </a:solidFill>
                  </a:tcPr>
                </a:tc>
                <a:tc>
                  <a:txBody>
                    <a:bodyPr/>
                    <a:lstStyle/>
                    <a:p>
                      <a:endParaRPr lang="en-IN" sz="1400" cap="none" spc="0" dirty="0">
                        <a:solidFill>
                          <a:schemeClr val="tx1"/>
                        </a:solidFill>
                      </a:endParaRPr>
                    </a:p>
                    <a:p>
                      <a:r>
                        <a:rPr lang="en-IN" sz="1400" cap="none" spc="0" dirty="0">
                          <a:solidFill>
                            <a:schemeClr val="tx1"/>
                          </a:solidFill>
                        </a:rPr>
                        <a:t>Increase number of GDA during peak hours</a:t>
                      </a:r>
                    </a:p>
                  </a:txBody>
                  <a:tcPr marL="50982" marR="50982" marT="25491" marB="78529">
                    <a:lnL w="12700" cmpd="sng">
                      <a:noFill/>
                      <a:prstDash val="solid"/>
                    </a:lnL>
                    <a:lnR w="12700" cmpd="sng">
                      <a:noFill/>
                      <a:prstDash val="solid"/>
                    </a:lnR>
                    <a:lnT w="12700" cmpd="sng">
                      <a:noFill/>
                      <a:prstDash val="solid"/>
                    </a:lnT>
                    <a:lnB w="12700" cmpd="sng">
                      <a:noFill/>
                      <a:prstDash val="solid"/>
                    </a:lnB>
                    <a:solidFill>
                      <a:schemeClr val="accent4">
                        <a:lumMod val="40000"/>
                        <a:lumOff val="60000"/>
                        <a:alpha val="50196"/>
                      </a:schemeClr>
                    </a:solidFill>
                  </a:tcPr>
                </a:tc>
                <a:extLst>
                  <a:ext uri="{0D108BD9-81ED-4DB2-BD59-A6C34878D82A}">
                    <a16:rowId xmlns:a16="http://schemas.microsoft.com/office/drawing/2014/main" val="1753244448"/>
                  </a:ext>
                </a:extLst>
              </a:tr>
              <a:tr h="1097095">
                <a:tc>
                  <a:txBody>
                    <a:bodyPr/>
                    <a:lstStyle/>
                    <a:p>
                      <a:r>
                        <a:rPr lang="en-IN" sz="1400" cap="none" spc="0" dirty="0">
                          <a:solidFill>
                            <a:schemeClr val="tx1"/>
                          </a:solidFill>
                        </a:rPr>
                        <a:t>INSURANCE/TPA</a:t>
                      </a:r>
                    </a:p>
                  </a:txBody>
                  <a:tcPr marL="50982" marR="50982" marT="25491" marB="78529">
                    <a:lnL w="12700" cmpd="sng">
                      <a:noFill/>
                      <a:prstDash val="solid"/>
                    </a:lnL>
                    <a:lnR w="12700" cmpd="sng">
                      <a:noFill/>
                      <a:prstDash val="solid"/>
                    </a:lnR>
                    <a:lnT w="12700" cmpd="sng">
                      <a:noFill/>
                      <a:prstDash val="solid"/>
                    </a:lnT>
                    <a:lnB w="12700" cmpd="sng">
                      <a:noFill/>
                      <a:prstDash val="solid"/>
                    </a:lnB>
                    <a:solidFill>
                      <a:schemeClr val="accent4">
                        <a:lumMod val="20000"/>
                        <a:lumOff val="80000"/>
                      </a:schemeClr>
                    </a:solidFill>
                  </a:tcPr>
                </a:tc>
                <a:tc>
                  <a:txBody>
                    <a:bodyPr/>
                    <a:lstStyle/>
                    <a:p>
                      <a:r>
                        <a:rPr lang="en-US" sz="1400" kern="1200" cap="none" spc="0" dirty="0">
                          <a:solidFill>
                            <a:schemeClr val="tx1"/>
                          </a:solidFill>
                          <a:effectLst/>
                          <a:latin typeface="+mn-lt"/>
                          <a:ea typeface="+mn-ea"/>
                          <a:cs typeface="+mn-cs"/>
                        </a:rPr>
                        <a:t>Any change in the total bill should be intimated to the TPA desk beforehand </a:t>
                      </a:r>
                    </a:p>
                    <a:p>
                      <a:r>
                        <a:rPr lang="en-US" sz="1400" kern="1200" cap="none" spc="0" dirty="0">
                          <a:solidFill>
                            <a:schemeClr val="tx1"/>
                          </a:solidFill>
                          <a:effectLst/>
                          <a:latin typeface="+mn-lt"/>
                          <a:ea typeface="+mn-ea"/>
                          <a:cs typeface="+mn-cs"/>
                        </a:rPr>
                        <a:t>Appropriate file management system </a:t>
                      </a:r>
                      <a:endParaRPr lang="en-IN" sz="1400" cap="none" spc="0" dirty="0">
                        <a:solidFill>
                          <a:schemeClr val="tx1"/>
                        </a:solidFill>
                      </a:endParaRPr>
                    </a:p>
                  </a:txBody>
                  <a:tcPr marL="50982" marR="50982" marT="25491" marB="78529">
                    <a:lnL w="12700" cmpd="sng">
                      <a:noFill/>
                      <a:prstDash val="solid"/>
                    </a:lnL>
                    <a:lnR w="12700" cmpd="sng">
                      <a:noFill/>
                      <a:prstDash val="solid"/>
                    </a:lnR>
                    <a:lnT w="12700" cmpd="sng">
                      <a:noFill/>
                      <a:prstDash val="solid"/>
                    </a:lnT>
                    <a:lnB w="12700" cmpd="sng">
                      <a:noFill/>
                      <a:prstDash val="solid"/>
                    </a:lnB>
                    <a:solidFill>
                      <a:schemeClr val="accent4">
                        <a:lumMod val="20000"/>
                        <a:lumOff val="80000"/>
                      </a:schemeClr>
                    </a:solidFill>
                  </a:tcPr>
                </a:tc>
                <a:extLst>
                  <a:ext uri="{0D108BD9-81ED-4DB2-BD59-A6C34878D82A}">
                    <a16:rowId xmlns:a16="http://schemas.microsoft.com/office/drawing/2014/main" val="2664771665"/>
                  </a:ext>
                </a:extLst>
              </a:tr>
              <a:tr h="1397937">
                <a:tc>
                  <a:txBody>
                    <a:bodyPr/>
                    <a:lstStyle/>
                    <a:p>
                      <a:r>
                        <a:rPr lang="en-IN" sz="1400" cap="none" spc="0" dirty="0">
                          <a:solidFill>
                            <a:schemeClr val="tx1"/>
                          </a:solidFill>
                        </a:rPr>
                        <a:t>WARD</a:t>
                      </a:r>
                    </a:p>
                  </a:txBody>
                  <a:tcPr marL="50982" marR="50982" marT="25491" marB="78529">
                    <a:lnL w="12700" cmpd="sng">
                      <a:noFill/>
                      <a:prstDash val="solid"/>
                    </a:lnL>
                    <a:lnR w="12700" cmpd="sng">
                      <a:noFill/>
                      <a:prstDash val="solid"/>
                    </a:lnR>
                    <a:lnT w="12700" cmpd="sng">
                      <a:noFill/>
                      <a:prstDash val="solid"/>
                    </a:lnT>
                    <a:lnB w="12700" cmpd="sng">
                      <a:noFill/>
                      <a:prstDash val="solid"/>
                    </a:lnB>
                    <a:solidFill>
                      <a:schemeClr val="accent4">
                        <a:lumMod val="40000"/>
                        <a:lumOff val="60000"/>
                        <a:alpha val="50196"/>
                      </a:schemeClr>
                    </a:solidFill>
                  </a:tcPr>
                </a:tc>
                <a:tc>
                  <a:txBody>
                    <a:bodyPr/>
                    <a:lstStyle/>
                    <a:p>
                      <a:r>
                        <a:rPr lang="en-US" sz="1400" kern="1200" cap="none" spc="0" dirty="0">
                          <a:solidFill>
                            <a:schemeClr val="tx1"/>
                          </a:solidFill>
                          <a:effectLst/>
                          <a:latin typeface="+mn-lt"/>
                          <a:ea typeface="+mn-ea"/>
                          <a:cs typeface="+mn-cs"/>
                        </a:rPr>
                        <a:t>Appropriate file management system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cap="none" spc="0" dirty="0">
                          <a:solidFill>
                            <a:schemeClr val="tx1"/>
                          </a:solidFill>
                          <a:effectLst/>
                          <a:latin typeface="+mn-lt"/>
                          <a:ea typeface="+mn-ea"/>
                          <a:cs typeface="+mn-cs"/>
                        </a:rPr>
                        <a:t>Ward in charge should check all investigations reports in file on daily basis. </a:t>
                      </a:r>
                      <a:endParaRPr lang="en-IN" sz="1400" kern="1200" cap="none" spc="0" dirty="0">
                        <a:solidFill>
                          <a:schemeClr val="tx1"/>
                        </a:solidFill>
                        <a:effectLst/>
                        <a:latin typeface="+mn-lt"/>
                        <a:ea typeface="+mn-ea"/>
                        <a:cs typeface="+mn-cs"/>
                      </a:endParaRPr>
                    </a:p>
                    <a:p>
                      <a:endParaRPr lang="en-IN" sz="1400" cap="none" spc="0" dirty="0">
                        <a:solidFill>
                          <a:schemeClr val="tx1"/>
                        </a:solidFill>
                      </a:endParaRPr>
                    </a:p>
                  </a:txBody>
                  <a:tcPr marL="50982" marR="50982" marT="25491" marB="78529">
                    <a:lnL w="12700" cmpd="sng">
                      <a:noFill/>
                      <a:prstDash val="solid"/>
                    </a:lnL>
                    <a:lnR w="12700" cmpd="sng">
                      <a:noFill/>
                      <a:prstDash val="solid"/>
                    </a:lnR>
                    <a:lnT w="12700" cmpd="sng">
                      <a:noFill/>
                      <a:prstDash val="solid"/>
                    </a:lnT>
                    <a:lnB w="12700" cmpd="sng">
                      <a:noFill/>
                      <a:prstDash val="solid"/>
                    </a:lnB>
                    <a:solidFill>
                      <a:schemeClr val="accent4">
                        <a:lumMod val="40000"/>
                        <a:lumOff val="60000"/>
                        <a:alpha val="50196"/>
                      </a:schemeClr>
                    </a:solidFill>
                  </a:tcPr>
                </a:tc>
                <a:extLst>
                  <a:ext uri="{0D108BD9-81ED-4DB2-BD59-A6C34878D82A}">
                    <a16:rowId xmlns:a16="http://schemas.microsoft.com/office/drawing/2014/main" val="3603200277"/>
                  </a:ext>
                </a:extLst>
              </a:tr>
              <a:tr h="796250">
                <a:tc>
                  <a:txBody>
                    <a:bodyPr/>
                    <a:lstStyle/>
                    <a:p>
                      <a:r>
                        <a:rPr lang="en-IN" sz="1400" cap="none" spc="0" dirty="0">
                          <a:solidFill>
                            <a:schemeClr val="tx1"/>
                          </a:solidFill>
                        </a:rPr>
                        <a:t>BILLING</a:t>
                      </a:r>
                    </a:p>
                  </a:txBody>
                  <a:tcPr marL="50982" marR="50982" marT="25491" marB="78529">
                    <a:lnL w="12700" cmpd="sng">
                      <a:noFill/>
                      <a:prstDash val="solid"/>
                    </a:lnL>
                    <a:lnR w="12700" cmpd="sng">
                      <a:noFill/>
                      <a:prstDash val="solid"/>
                    </a:lnR>
                    <a:lnT w="12700" cmpd="sng">
                      <a:noFill/>
                      <a:prstDash val="solid"/>
                    </a:lnT>
                    <a:lnB w="12700" cmpd="sng">
                      <a:noFill/>
                      <a:prstDash val="solid"/>
                    </a:lnB>
                    <a:solidFill>
                      <a:schemeClr val="accent4">
                        <a:lumMod val="20000"/>
                        <a:lumOff val="80000"/>
                      </a:schemeClr>
                    </a:solidFill>
                  </a:tcPr>
                </a:tc>
                <a:tc>
                  <a:txBody>
                    <a:bodyPr/>
                    <a:lstStyle/>
                    <a:p>
                      <a:r>
                        <a:rPr lang="en-US" sz="1400" kern="1200" cap="none" spc="0" dirty="0">
                          <a:solidFill>
                            <a:schemeClr val="tx1"/>
                          </a:solidFill>
                          <a:effectLst/>
                          <a:latin typeface="+mn-lt"/>
                          <a:ea typeface="+mn-ea"/>
                          <a:cs typeface="+mn-cs"/>
                        </a:rPr>
                        <a:t>The billing department should update and audit the billing card only on daily basis</a:t>
                      </a:r>
                      <a:endParaRPr lang="en-IN" sz="1400" cap="none" spc="0" dirty="0">
                        <a:solidFill>
                          <a:schemeClr val="tx1"/>
                        </a:solidFill>
                      </a:endParaRPr>
                    </a:p>
                  </a:txBody>
                  <a:tcPr marL="50982" marR="50982" marT="25491" marB="78529">
                    <a:lnL w="12700" cmpd="sng">
                      <a:noFill/>
                      <a:prstDash val="solid"/>
                    </a:lnL>
                    <a:lnR w="12700" cmpd="sng">
                      <a:noFill/>
                      <a:prstDash val="solid"/>
                    </a:lnR>
                    <a:lnT w="12700" cmpd="sng">
                      <a:noFill/>
                      <a:prstDash val="solid"/>
                    </a:lnT>
                    <a:lnB w="12700" cmpd="sng">
                      <a:noFill/>
                      <a:prstDash val="solid"/>
                    </a:lnB>
                    <a:solidFill>
                      <a:schemeClr val="accent4">
                        <a:lumMod val="20000"/>
                        <a:lumOff val="80000"/>
                      </a:schemeClr>
                    </a:solidFill>
                  </a:tcPr>
                </a:tc>
                <a:extLst>
                  <a:ext uri="{0D108BD9-81ED-4DB2-BD59-A6C34878D82A}">
                    <a16:rowId xmlns:a16="http://schemas.microsoft.com/office/drawing/2014/main" val="4080966200"/>
                  </a:ext>
                </a:extLst>
              </a:tr>
            </a:tbl>
          </a:graphicData>
        </a:graphic>
      </p:graphicFrame>
    </p:spTree>
    <p:extLst>
      <p:ext uri="{BB962C8B-B14F-4D97-AF65-F5344CB8AC3E}">
        <p14:creationId xmlns:p14="http://schemas.microsoft.com/office/powerpoint/2010/main" val="1515864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D4DF-B5F7-59C5-D13D-8ED1C1D87B9F}"/>
              </a:ext>
            </a:extLst>
          </p:cNvPr>
          <p:cNvSpPr>
            <a:spLocks noGrp="1"/>
          </p:cNvSpPr>
          <p:nvPr>
            <p:ph type="title"/>
          </p:nvPr>
        </p:nvSpPr>
        <p:spPr/>
        <p:txBody>
          <a:bodyPr/>
          <a:lstStyle/>
          <a:p>
            <a:r>
              <a:rPr lang="en-IN" dirty="0"/>
              <a:t>RESULTS(AFTER IMPROVEMENT)</a:t>
            </a:r>
          </a:p>
        </p:txBody>
      </p:sp>
      <p:graphicFrame>
        <p:nvGraphicFramePr>
          <p:cNvPr id="8" name="Content Placeholder 7">
            <a:extLst>
              <a:ext uri="{FF2B5EF4-FFF2-40B4-BE49-F238E27FC236}">
                <a16:creationId xmlns:a16="http://schemas.microsoft.com/office/drawing/2014/main" id="{1FD509D8-71C5-45D8-D743-55CAEBB02C71}"/>
              </a:ext>
            </a:extLst>
          </p:cNvPr>
          <p:cNvGraphicFramePr>
            <a:graphicFrameLocks noGrp="1"/>
          </p:cNvGraphicFramePr>
          <p:nvPr>
            <p:ph idx="1"/>
          </p:nvPr>
        </p:nvGraphicFramePr>
        <p:xfrm>
          <a:off x="1443636" y="2482404"/>
          <a:ext cx="6080760" cy="946596"/>
        </p:xfrm>
        <a:graphic>
          <a:graphicData uri="http://schemas.openxmlformats.org/drawingml/2006/table">
            <a:tbl>
              <a:tblPr firstRow="1" firstCol="1" bandRow="1">
                <a:tableStyleId>{5C22544A-7EE6-4342-B048-85BDC9FD1C3A}</a:tableStyleId>
              </a:tblPr>
              <a:tblGrid>
                <a:gridCol w="3040380">
                  <a:extLst>
                    <a:ext uri="{9D8B030D-6E8A-4147-A177-3AD203B41FA5}">
                      <a16:colId xmlns:a16="http://schemas.microsoft.com/office/drawing/2014/main" val="1449053058"/>
                    </a:ext>
                  </a:extLst>
                </a:gridCol>
                <a:gridCol w="3040380">
                  <a:extLst>
                    <a:ext uri="{9D8B030D-6E8A-4147-A177-3AD203B41FA5}">
                      <a16:colId xmlns:a16="http://schemas.microsoft.com/office/drawing/2014/main" val="3700995201"/>
                    </a:ext>
                  </a:extLst>
                </a:gridCol>
              </a:tblGrid>
              <a:tr h="0">
                <a:tc>
                  <a:txBody>
                    <a:bodyPr/>
                    <a:lstStyle/>
                    <a:p>
                      <a:pPr algn="ctr">
                        <a:lnSpc>
                          <a:spcPct val="200000"/>
                        </a:lnSpc>
                        <a:tabLst>
                          <a:tab pos="628650" algn="l"/>
                        </a:tabLst>
                      </a:pPr>
                      <a:r>
                        <a:rPr lang="en-US" sz="1200" dirty="0">
                          <a:solidFill>
                            <a:schemeClr val="tx1"/>
                          </a:solidFill>
                          <a:effectLst/>
                        </a:rPr>
                        <a:t>PHASES </a:t>
                      </a:r>
                      <a:endParaRPr lang="en-IN"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200000"/>
                        </a:lnSpc>
                        <a:tabLst>
                          <a:tab pos="628650" algn="l"/>
                        </a:tabLst>
                      </a:pPr>
                      <a:r>
                        <a:rPr lang="en-US" sz="1200" dirty="0">
                          <a:solidFill>
                            <a:schemeClr val="tx1"/>
                          </a:solidFill>
                          <a:effectLst/>
                        </a:rPr>
                        <a:t>AVERAGE TAT </a:t>
                      </a:r>
                      <a:endParaRPr lang="en-IN"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2679091611"/>
                  </a:ext>
                </a:extLst>
              </a:tr>
              <a:tr h="0">
                <a:tc>
                  <a:txBody>
                    <a:bodyPr/>
                    <a:lstStyle/>
                    <a:p>
                      <a:pPr>
                        <a:lnSpc>
                          <a:spcPct val="200000"/>
                        </a:lnSpc>
                        <a:tabLst>
                          <a:tab pos="628650" algn="l"/>
                        </a:tabLst>
                      </a:pPr>
                      <a:r>
                        <a:rPr lang="en-US" sz="1200" dirty="0">
                          <a:solidFill>
                            <a:schemeClr val="tx1"/>
                          </a:solidFill>
                          <a:effectLst/>
                        </a:rPr>
                        <a:t>ANALYTIC PHASE </a:t>
                      </a:r>
                      <a:endParaRPr lang="en-IN"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nSpc>
                          <a:spcPct val="200000"/>
                        </a:lnSpc>
                        <a:tabLst>
                          <a:tab pos="628650" algn="l"/>
                        </a:tabLst>
                      </a:pPr>
                      <a:r>
                        <a:rPr lang="en-US" sz="1200" dirty="0">
                          <a:solidFill>
                            <a:schemeClr val="tx1"/>
                          </a:solidFill>
                          <a:effectLst/>
                        </a:rPr>
                        <a:t>200 mints</a:t>
                      </a:r>
                      <a:endParaRPr lang="en-IN"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648923070"/>
                  </a:ext>
                </a:extLst>
              </a:tr>
              <a:tr h="0">
                <a:tc>
                  <a:txBody>
                    <a:bodyPr/>
                    <a:lstStyle/>
                    <a:p>
                      <a:pPr>
                        <a:lnSpc>
                          <a:spcPct val="200000"/>
                        </a:lnSpc>
                        <a:tabLst>
                          <a:tab pos="628650" algn="l"/>
                        </a:tabLst>
                      </a:pPr>
                      <a:r>
                        <a:rPr lang="en-US" sz="1200" dirty="0">
                          <a:solidFill>
                            <a:schemeClr val="tx1"/>
                          </a:solidFill>
                          <a:effectLst/>
                        </a:rPr>
                        <a:t>CONTROL PHASE </a:t>
                      </a:r>
                      <a:endParaRPr lang="en-IN"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nSpc>
                          <a:spcPct val="200000"/>
                        </a:lnSpc>
                        <a:tabLst>
                          <a:tab pos="628650" algn="l"/>
                        </a:tabLst>
                      </a:pPr>
                      <a:r>
                        <a:rPr lang="en-US" sz="1200" dirty="0">
                          <a:solidFill>
                            <a:schemeClr val="tx1"/>
                          </a:solidFill>
                          <a:effectLst/>
                        </a:rPr>
                        <a:t>178 mints. </a:t>
                      </a:r>
                      <a:endParaRPr lang="en-IN"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3807777781"/>
                  </a:ext>
                </a:extLst>
              </a:tr>
            </a:tbl>
          </a:graphicData>
        </a:graphic>
      </p:graphicFrame>
      <p:sp>
        <p:nvSpPr>
          <p:cNvPr id="9" name="Rectangle 2">
            <a:extLst>
              <a:ext uri="{FF2B5EF4-FFF2-40B4-BE49-F238E27FC236}">
                <a16:creationId xmlns:a16="http://schemas.microsoft.com/office/drawing/2014/main" id="{FBF3259E-E391-C19B-B143-A9019F0735C8}"/>
              </a:ext>
            </a:extLst>
          </p:cNvPr>
          <p:cNvSpPr>
            <a:spLocks noChangeArrowheads="1"/>
          </p:cNvSpPr>
          <p:nvPr/>
        </p:nvSpPr>
        <p:spPr bwMode="auto">
          <a:xfrm>
            <a:off x="-1611984" y="-126898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10" name="Chart 9">
            <a:extLst>
              <a:ext uri="{FF2B5EF4-FFF2-40B4-BE49-F238E27FC236}">
                <a16:creationId xmlns:a16="http://schemas.microsoft.com/office/drawing/2014/main" id="{74EDFB37-3312-1164-BCC0-8991BD8BA646}"/>
              </a:ext>
            </a:extLst>
          </p:cNvPr>
          <p:cNvGraphicFramePr/>
          <p:nvPr/>
        </p:nvGraphicFramePr>
        <p:xfrm>
          <a:off x="1443636" y="3528391"/>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2DB1A846-7CA6-F43A-0A0D-3C2CE32A1865}"/>
              </a:ext>
            </a:extLst>
          </p:cNvPr>
          <p:cNvGraphicFramePr/>
          <p:nvPr/>
        </p:nvGraphicFramePr>
        <p:xfrm>
          <a:off x="6096000" y="3528391"/>
          <a:ext cx="4572000"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12" name="Picture 11">
            <a:extLst>
              <a:ext uri="{FF2B5EF4-FFF2-40B4-BE49-F238E27FC236}">
                <a16:creationId xmlns:a16="http://schemas.microsoft.com/office/drawing/2014/main" id="{17CEE52F-6686-450C-5C02-7BBCC90018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95" y="78962"/>
            <a:ext cx="1542915" cy="722315"/>
          </a:xfrm>
          <a:prstGeom prst="rect">
            <a:avLst/>
          </a:prstGeom>
        </p:spPr>
      </p:pic>
    </p:spTree>
    <p:extLst>
      <p:ext uri="{BB962C8B-B14F-4D97-AF65-F5344CB8AC3E}">
        <p14:creationId xmlns:p14="http://schemas.microsoft.com/office/powerpoint/2010/main" val="475227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8BBB0-90B3-47B5-C54C-1EA50BC37671}"/>
              </a:ext>
            </a:extLst>
          </p:cNvPr>
          <p:cNvSpPr>
            <a:spLocks noGrp="1"/>
          </p:cNvSpPr>
          <p:nvPr>
            <p:ph type="title"/>
          </p:nvPr>
        </p:nvSpPr>
        <p:spPr/>
        <p:txBody>
          <a:bodyPr/>
          <a:lstStyle/>
          <a:p>
            <a:r>
              <a:rPr lang="en-IN" dirty="0"/>
              <a:t>LIMITATIONS</a:t>
            </a:r>
          </a:p>
        </p:txBody>
      </p:sp>
      <p:sp>
        <p:nvSpPr>
          <p:cNvPr id="3" name="Content Placeholder 2">
            <a:extLst>
              <a:ext uri="{FF2B5EF4-FFF2-40B4-BE49-F238E27FC236}">
                <a16:creationId xmlns:a16="http://schemas.microsoft.com/office/drawing/2014/main" id="{52A845C9-65B8-8268-588B-6F56D5F7C3AD}"/>
              </a:ext>
            </a:extLst>
          </p:cNvPr>
          <p:cNvSpPr>
            <a:spLocks noGrp="1"/>
          </p:cNvSpPr>
          <p:nvPr>
            <p:ph idx="1"/>
          </p:nvPr>
        </p:nvSpPr>
        <p:spPr/>
        <p:txBody>
          <a:bodyPr/>
          <a:lstStyle/>
          <a:p>
            <a:pPr marL="342900" lvl="0" indent="-342900">
              <a:lnSpc>
                <a:spcPct val="200000"/>
              </a:lnSpc>
              <a:buFont typeface="Symbol" panose="05050102010706020507" pitchFamily="18" charset="2"/>
              <a:buChar char=""/>
              <a:tabLst>
                <a:tab pos="628650" algn="l"/>
              </a:tabLst>
            </a:pPr>
            <a:r>
              <a:rPr lang="en-US" sz="1800" dirty="0">
                <a:effectLst/>
                <a:latin typeface="Times New Roman" panose="02020603050405020304" pitchFamily="18" charset="0"/>
                <a:ea typeface="Times New Roman" panose="02020603050405020304" pitchFamily="18" charset="0"/>
              </a:rPr>
              <a:t>Study period is three months only </a:t>
            </a:r>
            <a:endParaRPr lang="en-IN" sz="1800" dirty="0">
              <a:effectLst/>
              <a:latin typeface="Times New Roman" panose="02020603050405020304" pitchFamily="18" charset="0"/>
              <a:ea typeface="Times New Roman" panose="02020603050405020304" pitchFamily="18" charset="0"/>
            </a:endParaRPr>
          </a:p>
          <a:p>
            <a:pPr marL="342900" lvl="0" indent="-342900">
              <a:lnSpc>
                <a:spcPct val="200000"/>
              </a:lnSpc>
              <a:buFont typeface="Symbol" panose="05050102010706020507" pitchFamily="18" charset="2"/>
              <a:buChar char=""/>
              <a:tabLst>
                <a:tab pos="628650" algn="l"/>
              </a:tabLst>
            </a:pPr>
            <a:r>
              <a:rPr lang="en-US" sz="1800" dirty="0">
                <a:effectLst/>
                <a:latin typeface="Times New Roman" panose="02020603050405020304" pitchFamily="18" charset="0"/>
                <a:ea typeface="Times New Roman" panose="02020603050405020304" pitchFamily="18" charset="0"/>
              </a:rPr>
              <a:t>Due to shortage of time questionnaire analysis for satisfaction of patients cannot be done post implementation phase.</a:t>
            </a:r>
            <a:endParaRPr lang="en-IN" sz="1800" dirty="0">
              <a:effectLst/>
              <a:latin typeface="Times New Roman" panose="02020603050405020304" pitchFamily="18" charset="0"/>
              <a:ea typeface="Times New Roman" panose="02020603050405020304" pitchFamily="18" charset="0"/>
            </a:endParaRPr>
          </a:p>
          <a:p>
            <a:endParaRPr lang="en-IN" dirty="0"/>
          </a:p>
        </p:txBody>
      </p:sp>
      <p:pic>
        <p:nvPicPr>
          <p:cNvPr id="4" name="Picture 3">
            <a:extLst>
              <a:ext uri="{FF2B5EF4-FFF2-40B4-BE49-F238E27FC236}">
                <a16:creationId xmlns:a16="http://schemas.microsoft.com/office/drawing/2014/main" id="{6DDC35AD-F49A-85D2-4676-27D20EFF5B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95" y="78962"/>
            <a:ext cx="1542915" cy="722315"/>
          </a:xfrm>
          <a:prstGeom prst="rect">
            <a:avLst/>
          </a:prstGeom>
        </p:spPr>
      </p:pic>
    </p:spTree>
    <p:extLst>
      <p:ext uri="{BB962C8B-B14F-4D97-AF65-F5344CB8AC3E}">
        <p14:creationId xmlns:p14="http://schemas.microsoft.com/office/powerpoint/2010/main" val="2279762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30A0F-F493-EC6B-2A70-A81F2C48671C}"/>
              </a:ext>
            </a:extLst>
          </p:cNvPr>
          <p:cNvSpPr>
            <a:spLocks noGrp="1"/>
          </p:cNvSpPr>
          <p:nvPr>
            <p:ph type="title"/>
          </p:nvPr>
        </p:nvSpPr>
        <p:spPr/>
        <p:txBody>
          <a:bodyPr/>
          <a:lstStyle/>
          <a:p>
            <a:r>
              <a:rPr lang="en-IN" dirty="0"/>
              <a:t>CONCLUSION</a:t>
            </a:r>
          </a:p>
        </p:txBody>
      </p:sp>
      <p:sp>
        <p:nvSpPr>
          <p:cNvPr id="3" name="Content Placeholder 2">
            <a:extLst>
              <a:ext uri="{FF2B5EF4-FFF2-40B4-BE49-F238E27FC236}">
                <a16:creationId xmlns:a16="http://schemas.microsoft.com/office/drawing/2014/main" id="{5C86B51C-1647-08B5-7894-B1A70066FEB2}"/>
              </a:ext>
            </a:extLst>
          </p:cNvPr>
          <p:cNvSpPr>
            <a:spLocks noGrp="1"/>
          </p:cNvSpPr>
          <p:nvPr>
            <p:ph idx="1"/>
          </p:nvPr>
        </p:nvSpPr>
        <p:spPr/>
        <p:txBody>
          <a:bodyPr>
            <a:normAutofit fontScale="92500"/>
          </a:bodyPr>
          <a:lstStyle/>
          <a:p>
            <a:r>
              <a:rPr lang="en-US" sz="1800" dirty="0">
                <a:effectLst/>
                <a:latin typeface="Times New Roman" panose="02020603050405020304" pitchFamily="18" charset="0"/>
                <a:ea typeface="Times New Roman" panose="02020603050405020304" pitchFamily="18" charset="0"/>
              </a:rPr>
              <a:t>The results demonstrated a positive impact reducing the patient discharge time due to application of suggested recommendations.</a:t>
            </a:r>
          </a:p>
          <a:p>
            <a:r>
              <a:rPr lang="en-US" sz="1800" dirty="0">
                <a:latin typeface="Times New Roman" panose="02020603050405020304" pitchFamily="18" charset="0"/>
              </a:rPr>
              <a:t>DMAIC approach was helpful in decreasing the discharge turnaround time </a:t>
            </a:r>
          </a:p>
          <a:p>
            <a:r>
              <a:rPr lang="en-US" sz="1800" dirty="0">
                <a:latin typeface="Times New Roman" panose="02020603050405020304" pitchFamily="18" charset="0"/>
              </a:rPr>
              <a:t>Define phase – Using VOC and process mapping we were able to define our problem and later data was collected for 30 days with average discharge tat of 200 minutes.( 3 hours 20 minutes and 30 seconds)</a:t>
            </a:r>
          </a:p>
          <a:p>
            <a:r>
              <a:rPr lang="en-US" sz="1800" dirty="0">
                <a:latin typeface="Times New Roman" panose="02020603050405020304" pitchFamily="18" charset="0"/>
              </a:rPr>
              <a:t>Analysis phase – With the help of Fishbone analysis and pareto chart we were able to find out the various reasons of delay.</a:t>
            </a:r>
          </a:p>
          <a:p>
            <a:r>
              <a:rPr lang="en-US" sz="1800" dirty="0">
                <a:latin typeface="Times New Roman" panose="02020603050405020304" pitchFamily="18" charset="0"/>
              </a:rPr>
              <a:t>After the control phase fresh data was again collected which was compared with the data before improvements with the resultant discharge TAT coming out to be 178 minutes( 2 hours 58 minutes and 30 seconds)</a:t>
            </a:r>
            <a:r>
              <a:rPr lang="en-US" sz="1800" dirty="0">
                <a:effectLst/>
                <a:latin typeface="Times New Roman" panose="02020603050405020304" pitchFamily="18" charset="0"/>
                <a:ea typeface="Times New Roman" panose="02020603050405020304" pitchFamily="18" charset="0"/>
              </a:rPr>
              <a:t> demonstrating </a:t>
            </a:r>
            <a:r>
              <a:rPr lang="en-US" sz="1800" dirty="0">
                <a:effectLst/>
                <a:highlight>
                  <a:srgbClr val="FFFF00"/>
                </a:highlight>
                <a:latin typeface="Times New Roman" panose="02020603050405020304" pitchFamily="18" charset="0"/>
                <a:ea typeface="Times New Roman" panose="02020603050405020304" pitchFamily="18" charset="0"/>
              </a:rPr>
              <a:t>15.26%</a:t>
            </a:r>
            <a:r>
              <a:rPr lang="en-US" sz="1800" dirty="0">
                <a:effectLst/>
                <a:latin typeface="Times New Roman" panose="02020603050405020304" pitchFamily="18" charset="0"/>
                <a:ea typeface="Times New Roman" panose="02020603050405020304" pitchFamily="18" charset="0"/>
              </a:rPr>
              <a:t> decrease.</a:t>
            </a:r>
            <a:endParaRPr lang="en-IN" sz="1800" dirty="0">
              <a:effectLst/>
              <a:latin typeface="Times New Roman" panose="02020603050405020304" pitchFamily="18" charset="0"/>
              <a:ea typeface="Times New Roman" panose="02020603050405020304" pitchFamily="18" charset="0"/>
            </a:endParaRPr>
          </a:p>
          <a:p>
            <a:endParaRPr lang="en-US" sz="1800" dirty="0">
              <a:latin typeface="Times New Roman" panose="02020603050405020304" pitchFamily="18" charset="0"/>
            </a:endParaRPr>
          </a:p>
          <a:p>
            <a:endParaRPr lang="en-IN" dirty="0"/>
          </a:p>
        </p:txBody>
      </p:sp>
      <p:pic>
        <p:nvPicPr>
          <p:cNvPr id="4" name="Picture 3">
            <a:extLst>
              <a:ext uri="{FF2B5EF4-FFF2-40B4-BE49-F238E27FC236}">
                <a16:creationId xmlns:a16="http://schemas.microsoft.com/office/drawing/2014/main" id="{5D1063AC-A6CF-E6AE-514B-FEDC429AF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95" y="78962"/>
            <a:ext cx="1542915" cy="722315"/>
          </a:xfrm>
          <a:prstGeom prst="rect">
            <a:avLst/>
          </a:prstGeom>
        </p:spPr>
      </p:pic>
    </p:spTree>
    <p:extLst>
      <p:ext uri="{BB962C8B-B14F-4D97-AF65-F5344CB8AC3E}">
        <p14:creationId xmlns:p14="http://schemas.microsoft.com/office/powerpoint/2010/main" val="904538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366F5-8B39-A55D-3BFF-D5F22E3F1A72}"/>
              </a:ext>
            </a:extLst>
          </p:cNvPr>
          <p:cNvSpPr>
            <a:spLocks noGrp="1"/>
          </p:cNvSpPr>
          <p:nvPr>
            <p:ph type="title"/>
          </p:nvPr>
        </p:nvSpPr>
        <p:spPr/>
        <p:txBody>
          <a:bodyPr/>
          <a:lstStyle/>
          <a:p>
            <a:r>
              <a:rPr lang="en-IN" dirty="0"/>
              <a:t>REFERENCES</a:t>
            </a:r>
          </a:p>
        </p:txBody>
      </p:sp>
      <p:sp>
        <p:nvSpPr>
          <p:cNvPr id="3" name="Content Placeholder 2">
            <a:extLst>
              <a:ext uri="{FF2B5EF4-FFF2-40B4-BE49-F238E27FC236}">
                <a16:creationId xmlns:a16="http://schemas.microsoft.com/office/drawing/2014/main" id="{5D46F2E9-9F75-8808-25ED-D2237FE176DA}"/>
              </a:ext>
            </a:extLst>
          </p:cNvPr>
          <p:cNvSpPr>
            <a:spLocks noGrp="1"/>
          </p:cNvSpPr>
          <p:nvPr>
            <p:ph idx="1"/>
          </p:nvPr>
        </p:nvSpPr>
        <p:spPr/>
        <p:txBody>
          <a:bodyPr>
            <a:normAutofit fontScale="92500" lnSpcReduction="20000"/>
          </a:bodyPr>
          <a:lstStyle/>
          <a:p>
            <a:pPr marL="342900" lvl="0" indent="-342900" fontAlgn="base">
              <a:spcAft>
                <a:spcPts val="800"/>
              </a:spcAft>
              <a:buFont typeface="Symbol" panose="05050102010706020507" pitchFamily="18" charset="2"/>
              <a:buChar char=""/>
            </a:pP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Anthony, M. K &amp; Hudson – Brar, D. (May 2004). A patient centered model of care for hospital discharge. Clinical Nursing Research</a:t>
            </a:r>
            <a:endParaRPr lang="en-IN"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spcAft>
                <a:spcPts val="800"/>
              </a:spcAft>
              <a:buFont typeface="Symbol" panose="05050102010706020507" pitchFamily="18" charset="2"/>
              <a:buChar char=""/>
            </a:pP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Chassiin MR (1998). Is healthcare ready for six sigma quality</a:t>
            </a:r>
            <a:endParaRPr lang="en-IN"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spcAft>
                <a:spcPts val="800"/>
              </a:spcAft>
              <a:buFont typeface="Symbol" panose="05050102010706020507" pitchFamily="18" charset="2"/>
              <a:buChar char=""/>
            </a:pP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Pearson, P., Proctor, S, Wilcocksonk, J, Allgar, V,” The process of hospital discharge for medical patients: A model “Journal of advanced nursing. Vol 46, No 5,2004,pp.496-505</a:t>
            </a:r>
          </a:p>
          <a:p>
            <a:pPr algn="l"/>
            <a:r>
              <a:rPr lang="en-GB" sz="1900" b="0" i="0" dirty="0">
                <a:solidFill>
                  <a:srgbClr val="000000"/>
                </a:solidFill>
                <a:effectLst/>
                <a:latin typeface="Times New Roman" panose="02020603050405020304" pitchFamily="18" charset="0"/>
                <a:cs typeface="Times New Roman" panose="02020603050405020304" pitchFamily="18" charset="0"/>
              </a:rPr>
              <a:t>Ajami, S., &amp; Ketabi, S. (2007). An Analysis of the average waiting time during the </a:t>
            </a:r>
            <a:r>
              <a:rPr lang="en-GB" sz="1900" b="0" i="0" dirty="0" err="1">
                <a:solidFill>
                  <a:srgbClr val="000000"/>
                </a:solidFill>
                <a:effectLst/>
                <a:latin typeface="Times New Roman" panose="02020603050405020304" pitchFamily="18" charset="0"/>
                <a:cs typeface="Times New Roman" panose="02020603050405020304" pitchFamily="18" charset="0"/>
              </a:rPr>
              <a:t>patientdischarge</a:t>
            </a:r>
            <a:r>
              <a:rPr lang="en-GB" sz="1900" b="0" i="0" dirty="0">
                <a:solidFill>
                  <a:srgbClr val="000000"/>
                </a:solidFill>
                <a:effectLst/>
                <a:latin typeface="Times New Roman" panose="02020603050405020304" pitchFamily="18" charset="0"/>
                <a:cs typeface="Times New Roman" panose="02020603050405020304" pitchFamily="18" charset="0"/>
              </a:rPr>
              <a:t> process at Kashani Hospital in Esfahan, Iran: A case study. </a:t>
            </a:r>
            <a:r>
              <a:rPr lang="en-GB" sz="1900" b="0" i="1" dirty="0">
                <a:solidFill>
                  <a:srgbClr val="000000"/>
                </a:solidFill>
                <a:effectLst/>
                <a:latin typeface="Times New Roman" panose="02020603050405020304" pitchFamily="18" charset="0"/>
                <a:cs typeface="Times New Roman" panose="02020603050405020304" pitchFamily="18" charset="0"/>
              </a:rPr>
              <a:t>Health Information Management Journal ,36(2),37-42.</a:t>
            </a:r>
            <a:endParaRPr lang="en-IN"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a:r>
              <a:rPr lang="en-GB" sz="1900" b="0" i="0" dirty="0">
                <a:solidFill>
                  <a:srgbClr val="000000"/>
                </a:solidFill>
                <a:effectLst/>
                <a:latin typeface="Times New Roman" panose="02020603050405020304" pitchFamily="18" charset="0"/>
                <a:cs typeface="Times New Roman" panose="02020603050405020304" pitchFamily="18" charset="0"/>
              </a:rPr>
              <a:t>Fairbanks, C.B. (2007). Using six sigma and lean methodologies to improve or throughput</a:t>
            </a:r>
          </a:p>
          <a:p>
            <a:pPr algn="l"/>
            <a:r>
              <a:rPr lang="en-GB" sz="1900" b="0" i="1" dirty="0">
                <a:solidFill>
                  <a:srgbClr val="000000"/>
                </a:solidFill>
                <a:effectLst/>
                <a:latin typeface="Times New Roman" panose="02020603050405020304" pitchFamily="18" charset="0"/>
                <a:cs typeface="Times New Roman" panose="02020603050405020304" pitchFamily="18" charset="0"/>
              </a:rPr>
              <a:t> AORN Journal ,86,73-8</a:t>
            </a:r>
            <a:endParaRPr lang="en-GB" sz="1900" b="0" i="0" dirty="0">
              <a:solidFill>
                <a:srgbClr val="000000"/>
              </a:solidFill>
              <a:effectLst/>
              <a:latin typeface="Times New Roman" panose="02020603050405020304" pitchFamily="18" charset="0"/>
              <a:cs typeface="Times New Roman" panose="02020603050405020304" pitchFamily="18" charset="0"/>
            </a:endParaRPr>
          </a:p>
          <a:p>
            <a:pPr marL="0" indent="0" algn="l">
              <a:buNone/>
            </a:pPr>
            <a:endParaRPr lang="en-GB" b="0" i="0" dirty="0">
              <a:solidFill>
                <a:srgbClr val="000000"/>
              </a:solidFill>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BDEC4F9-DEA5-BA99-6541-B5CFBCDFF8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95" y="78962"/>
            <a:ext cx="1542915" cy="722315"/>
          </a:xfrm>
          <a:prstGeom prst="rect">
            <a:avLst/>
          </a:prstGeom>
        </p:spPr>
      </p:pic>
    </p:spTree>
    <p:extLst>
      <p:ext uri="{BB962C8B-B14F-4D97-AF65-F5344CB8AC3E}">
        <p14:creationId xmlns:p14="http://schemas.microsoft.com/office/powerpoint/2010/main" val="3346873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8E5365B-83D9-86C1-DF77-D0573906C524}"/>
              </a:ext>
            </a:extLst>
          </p:cNvPr>
          <p:cNvSpPr>
            <a:spLocks noGrp="1"/>
          </p:cNvSpPr>
          <p:nvPr>
            <p:ph type="title"/>
          </p:nvPr>
        </p:nvSpPr>
        <p:spPr>
          <a:xfrm>
            <a:off x="1055599" y="1055077"/>
            <a:ext cx="2532909" cy="4794578"/>
          </a:xfrm>
        </p:spPr>
        <p:txBody>
          <a:bodyPr>
            <a:normAutofit/>
          </a:bodyPr>
          <a:lstStyle/>
          <a:p>
            <a:r>
              <a:rPr lang="en-IN" sz="2400">
                <a:solidFill>
                  <a:srgbClr val="262626"/>
                </a:solidFill>
              </a:rPr>
              <a:t>DISSERTATION EXPERIENCES</a:t>
            </a: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46D82A28-50FE-B4BE-1B2B-FDC001271BAE}"/>
              </a:ext>
            </a:extLst>
          </p:cNvPr>
          <p:cNvGraphicFramePr>
            <a:graphicFrameLocks noGrp="1"/>
          </p:cNvGraphicFramePr>
          <p:nvPr>
            <p:ph idx="1"/>
            <p:extLst>
              <p:ext uri="{D42A27DB-BD31-4B8C-83A1-F6EECF244321}">
                <p14:modId xmlns:p14="http://schemas.microsoft.com/office/powerpoint/2010/main" val="1007036319"/>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40814D70-0D2B-1429-E519-79DE393A46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495" y="78962"/>
            <a:ext cx="1542915" cy="722315"/>
          </a:xfrm>
          <a:prstGeom prst="rect">
            <a:avLst/>
          </a:prstGeom>
        </p:spPr>
      </p:pic>
    </p:spTree>
    <p:extLst>
      <p:ext uri="{BB962C8B-B14F-4D97-AF65-F5344CB8AC3E}">
        <p14:creationId xmlns:p14="http://schemas.microsoft.com/office/powerpoint/2010/main" val="1537200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E15D8F5-87D0-452C-93FB-8CA3F98D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79BCF8C7-8464-4B36-AF07-C89E5129E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6" name="Picture 15">
              <a:extLst>
                <a:ext uri="{FF2B5EF4-FFF2-40B4-BE49-F238E27FC236}">
                  <a16:creationId xmlns:a16="http://schemas.microsoft.com/office/drawing/2014/main" id="{69A16566-722B-41C8-8B9F-B133B71E23A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 name="Rectangle 16">
              <a:extLst>
                <a:ext uri="{FF2B5EF4-FFF2-40B4-BE49-F238E27FC236}">
                  <a16:creationId xmlns:a16="http://schemas.microsoft.com/office/drawing/2014/main" id="{5F929A8C-ADE2-462E-A437-C028E4648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117397E4-1968-4513-988E-69C130AC1EC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9" name="Picture 18">
              <a:extLst>
                <a:ext uri="{FF2B5EF4-FFF2-40B4-BE49-F238E27FC236}">
                  <a16:creationId xmlns:a16="http://schemas.microsoft.com/office/drawing/2014/main" id="{DA0B6105-4183-4AEC-BDB1-E67B7B2C704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694DAFBE-533B-C333-72BC-3097631167B1}"/>
              </a:ext>
            </a:extLst>
          </p:cNvPr>
          <p:cNvSpPr>
            <a:spLocks noGrp="1"/>
          </p:cNvSpPr>
          <p:nvPr>
            <p:ph type="title"/>
          </p:nvPr>
        </p:nvSpPr>
        <p:spPr>
          <a:xfrm>
            <a:off x="1256858" y="982132"/>
            <a:ext cx="4842190" cy="1774814"/>
          </a:xfrm>
        </p:spPr>
        <p:txBody>
          <a:bodyPr>
            <a:normAutofit/>
          </a:bodyPr>
          <a:lstStyle/>
          <a:p>
            <a:r>
              <a:rPr lang="en-IN" dirty="0"/>
              <a:t>Pictorial Journey</a:t>
            </a:r>
          </a:p>
        </p:txBody>
      </p:sp>
      <p:cxnSp>
        <p:nvCxnSpPr>
          <p:cNvPr id="21" name="Straight Connector 20">
            <a:extLst>
              <a:ext uri="{FF2B5EF4-FFF2-40B4-BE49-F238E27FC236}">
                <a16:creationId xmlns:a16="http://schemas.microsoft.com/office/drawing/2014/main" id="{5A8B956C-6D95-401E-8C33-997227D9D4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46233" y="2838638"/>
            <a:ext cx="4663440"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Content Placeholder 4" descr="A picture containing text&#10;&#10;Description automatically generated">
            <a:extLst>
              <a:ext uri="{FF2B5EF4-FFF2-40B4-BE49-F238E27FC236}">
                <a16:creationId xmlns:a16="http://schemas.microsoft.com/office/drawing/2014/main" id="{C8025395-E107-1785-28B9-552F2A3DBD6E}"/>
              </a:ext>
            </a:extLst>
          </p:cNvPr>
          <p:cNvPicPr>
            <a:picLocks noChangeAspect="1"/>
          </p:cNvPicPr>
          <p:nvPr/>
        </p:nvPicPr>
        <p:blipFill rotWithShape="1">
          <a:blip r:embed="rId5">
            <a:extLst>
              <a:ext uri="{28A0092B-C50C-407E-A947-70E740481C1C}">
                <a14:useLocalDpi xmlns:a14="http://schemas.microsoft.com/office/drawing/2010/main" val="0"/>
              </a:ext>
            </a:extLst>
          </a:blip>
          <a:srcRect t="7373" r="-4" b="11608"/>
          <a:stretch/>
        </p:blipFill>
        <p:spPr>
          <a:xfrm>
            <a:off x="1295401" y="3153522"/>
            <a:ext cx="2216907" cy="2418902"/>
          </a:xfrm>
          <a:prstGeom prst="rect">
            <a:avLst/>
          </a:prstGeom>
          <a:ln w="57150" cmpd="thickThin">
            <a:solidFill>
              <a:schemeClr val="tx1">
                <a:lumMod val="50000"/>
                <a:lumOff val="50000"/>
              </a:schemeClr>
            </a:solidFill>
            <a:miter lim="800000"/>
          </a:ln>
        </p:spPr>
      </p:pic>
      <p:pic>
        <p:nvPicPr>
          <p:cNvPr id="4" name="Picture 3">
            <a:extLst>
              <a:ext uri="{FF2B5EF4-FFF2-40B4-BE49-F238E27FC236}">
                <a16:creationId xmlns:a16="http://schemas.microsoft.com/office/drawing/2014/main" id="{CCF290EB-D1F4-B2B0-45B2-9F05F26AAC70}"/>
              </a:ext>
            </a:extLst>
          </p:cNvPr>
          <p:cNvPicPr>
            <a:picLocks noChangeAspect="1"/>
          </p:cNvPicPr>
          <p:nvPr/>
        </p:nvPicPr>
        <p:blipFill rotWithShape="1">
          <a:blip r:embed="rId6">
            <a:extLst>
              <a:ext uri="{28A0092B-C50C-407E-A947-70E740481C1C}">
                <a14:useLocalDpi xmlns:a14="http://schemas.microsoft.com/office/drawing/2010/main" val="0"/>
              </a:ext>
            </a:extLst>
          </a:blip>
          <a:srcRect t="12131" r="4" b="29009"/>
          <a:stretch/>
        </p:blipFill>
        <p:spPr>
          <a:xfrm>
            <a:off x="3837972" y="3153522"/>
            <a:ext cx="2618245" cy="2418902"/>
          </a:xfrm>
          <a:prstGeom prst="rect">
            <a:avLst/>
          </a:prstGeom>
          <a:ln w="57150" cmpd="thickThin">
            <a:solidFill>
              <a:schemeClr val="tx1">
                <a:lumMod val="50000"/>
                <a:lumOff val="50000"/>
              </a:schemeClr>
            </a:solidFill>
            <a:miter lim="800000"/>
          </a:ln>
        </p:spPr>
      </p:pic>
      <p:pic>
        <p:nvPicPr>
          <p:cNvPr id="6" name="Picture 5" descr="Text&#10;&#10;Description automatically generated">
            <a:extLst>
              <a:ext uri="{FF2B5EF4-FFF2-40B4-BE49-F238E27FC236}">
                <a16:creationId xmlns:a16="http://schemas.microsoft.com/office/drawing/2014/main" id="{9BDD191E-DFF4-0332-1AD2-52557A2744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495" y="78962"/>
            <a:ext cx="1542915" cy="722315"/>
          </a:xfrm>
          <a:prstGeom prst="rect">
            <a:avLst/>
          </a:prstGeom>
        </p:spPr>
      </p:pic>
      <p:pic>
        <p:nvPicPr>
          <p:cNvPr id="20" name="Content Placeholder 19" descr="Rajiv Gandhi Cancer Institute &amp; Research Centre - Delhi - Rohini, Delhi |  KhojHealth">
            <a:extLst>
              <a:ext uri="{FF2B5EF4-FFF2-40B4-BE49-F238E27FC236}">
                <a16:creationId xmlns:a16="http://schemas.microsoft.com/office/drawing/2014/main" id="{E9508E4E-5241-80AC-2A5E-2A3D29F23053}"/>
              </a:ext>
            </a:extLst>
          </p:cNvPr>
          <p:cNvPicPr>
            <a:picLocks noGrp="1" noChangeAspect="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6675357" y="3083429"/>
            <a:ext cx="3487464" cy="2418902"/>
          </a:xfrm>
          <a:prstGeom prst="rect">
            <a:avLst/>
          </a:prstGeom>
          <a:noFill/>
          <a:ln>
            <a:noFill/>
          </a:ln>
        </p:spPr>
      </p:pic>
    </p:spTree>
    <p:extLst>
      <p:ext uri="{BB962C8B-B14F-4D97-AF65-F5344CB8AC3E}">
        <p14:creationId xmlns:p14="http://schemas.microsoft.com/office/powerpoint/2010/main" val="385925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AE89CA6-3FF5-A618-1685-F84601D0C84B}"/>
              </a:ext>
            </a:extLst>
          </p:cNvPr>
          <p:cNvSpPr>
            <a:spLocks noGrp="1"/>
          </p:cNvSpPr>
          <p:nvPr>
            <p:ph idx="1"/>
          </p:nvPr>
        </p:nvSpPr>
        <p:spPr>
          <a:xfrm>
            <a:off x="1295402" y="2556932"/>
            <a:ext cx="6256866" cy="3318936"/>
          </a:xfrm>
        </p:spPr>
        <p:txBody>
          <a:bodyPr>
            <a:normAutofit/>
          </a:bodyPr>
          <a:lstStyle/>
          <a:p>
            <a:r>
              <a:rPr lang="en-IN" dirty="0">
                <a:solidFill>
                  <a:srgbClr val="262626"/>
                </a:solidFill>
              </a:rPr>
              <a:t>THANK YOU</a:t>
            </a:r>
          </a:p>
        </p:txBody>
      </p:sp>
      <p:pic>
        <p:nvPicPr>
          <p:cNvPr id="9220" name="Picture 4">
            <a:extLst>
              <a:ext uri="{FF2B5EF4-FFF2-40B4-BE49-F238E27FC236}">
                <a16:creationId xmlns:a16="http://schemas.microsoft.com/office/drawing/2014/main" id="{A6E3B073-2013-3858-66B2-E484C14588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85" b="12929"/>
          <a:stretch/>
        </p:blipFill>
        <p:spPr bwMode="auto">
          <a:xfrm>
            <a:off x="8705510" y="873638"/>
            <a:ext cx="2739728" cy="1541088"/>
          </a:xfrm>
          <a:prstGeom prst="rect">
            <a:avLst/>
          </a:prstGeom>
          <a:noFill/>
          <a:ln w="57150" cmpd="thickThin">
            <a:solidFill>
              <a:srgbClr val="7F7F7F"/>
            </a:solidFill>
            <a:miter lim="800000"/>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25EAFD50-E6A4-4AB3-DED3-0A35189C96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95" y="78962"/>
            <a:ext cx="1542915" cy="722315"/>
          </a:xfrm>
          <a:prstGeom prst="rect">
            <a:avLst/>
          </a:prstGeom>
        </p:spPr>
      </p:pic>
    </p:spTree>
    <p:extLst>
      <p:ext uri="{BB962C8B-B14F-4D97-AF65-F5344CB8AC3E}">
        <p14:creationId xmlns:p14="http://schemas.microsoft.com/office/powerpoint/2010/main" val="23451576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EE2AD9-1C28-0693-832E-E8243A850358}"/>
              </a:ext>
            </a:extLst>
          </p:cNvPr>
          <p:cNvSpPr>
            <a:spLocks noGrp="1"/>
          </p:cNvSpPr>
          <p:nvPr>
            <p:ph idx="1"/>
          </p:nvPr>
        </p:nvSpPr>
        <p:spPr>
          <a:xfrm>
            <a:off x="1295401" y="771277"/>
            <a:ext cx="9601196" cy="5104591"/>
          </a:xfrm>
        </p:spPr>
        <p:txBody>
          <a:bodyPr/>
          <a:lstStyle/>
          <a:p>
            <a:r>
              <a:rPr lang="en-IN" dirty="0"/>
              <a:t>SCRRENSHOT OF APPROVAL</a:t>
            </a:r>
          </a:p>
        </p:txBody>
      </p:sp>
      <p:pic>
        <p:nvPicPr>
          <p:cNvPr id="4" name="Picture 3">
            <a:extLst>
              <a:ext uri="{FF2B5EF4-FFF2-40B4-BE49-F238E27FC236}">
                <a16:creationId xmlns:a16="http://schemas.microsoft.com/office/drawing/2014/main" id="{277A79E2-2D18-165A-C525-8B6DCF78BD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95" y="78962"/>
            <a:ext cx="1542915" cy="722315"/>
          </a:xfrm>
          <a:prstGeom prst="rect">
            <a:avLst/>
          </a:prstGeom>
        </p:spPr>
      </p:pic>
      <p:pic>
        <p:nvPicPr>
          <p:cNvPr id="5" name="Picture 4">
            <a:extLst>
              <a:ext uri="{FF2B5EF4-FFF2-40B4-BE49-F238E27FC236}">
                <a16:creationId xmlns:a16="http://schemas.microsoft.com/office/drawing/2014/main" id="{F2A7E0C5-1BA9-45E1-9FFB-55499CBABB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418" y="2608976"/>
            <a:ext cx="10015993" cy="3589078"/>
          </a:xfrm>
          <a:prstGeom prst="rect">
            <a:avLst/>
          </a:prstGeom>
        </p:spPr>
      </p:pic>
    </p:spTree>
    <p:extLst>
      <p:ext uri="{BB962C8B-B14F-4D97-AF65-F5344CB8AC3E}">
        <p14:creationId xmlns:p14="http://schemas.microsoft.com/office/powerpoint/2010/main" val="2226839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FC9C9-1BAD-6629-4EBA-DD52EF4C1B59}"/>
              </a:ext>
            </a:extLst>
          </p:cNvPr>
          <p:cNvSpPr>
            <a:spLocks noGrp="1"/>
          </p:cNvSpPr>
          <p:nvPr>
            <p:ph type="title"/>
          </p:nvPr>
        </p:nvSpPr>
        <p:spPr/>
        <p:txBody>
          <a:bodyPr/>
          <a:lstStyle/>
          <a:p>
            <a:r>
              <a:rPr lang="en-IN" dirty="0"/>
              <a:t>INTRODUCTION</a:t>
            </a:r>
          </a:p>
        </p:txBody>
      </p:sp>
      <p:graphicFrame>
        <p:nvGraphicFramePr>
          <p:cNvPr id="4" name="Content Placeholder 3">
            <a:extLst>
              <a:ext uri="{FF2B5EF4-FFF2-40B4-BE49-F238E27FC236}">
                <a16:creationId xmlns:a16="http://schemas.microsoft.com/office/drawing/2014/main" id="{C552FFA7-4F38-8914-DF18-FCA1BC1DACC2}"/>
              </a:ext>
            </a:extLst>
          </p:cNvPr>
          <p:cNvGraphicFramePr>
            <a:graphicFrameLocks noGrp="1"/>
          </p:cNvGraphicFramePr>
          <p:nvPr>
            <p:ph idx="1"/>
            <p:extLst>
              <p:ext uri="{D42A27DB-BD31-4B8C-83A1-F6EECF244321}">
                <p14:modId xmlns:p14="http://schemas.microsoft.com/office/powerpoint/2010/main" val="1070190822"/>
              </p:ext>
            </p:extLst>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2F3E4326-6322-BD19-3E93-32A1740D25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495" y="78962"/>
            <a:ext cx="1542915" cy="722315"/>
          </a:xfrm>
          <a:prstGeom prst="rect">
            <a:avLst/>
          </a:prstGeom>
        </p:spPr>
      </p:pic>
    </p:spTree>
    <p:extLst>
      <p:ext uri="{BB962C8B-B14F-4D97-AF65-F5344CB8AC3E}">
        <p14:creationId xmlns:p14="http://schemas.microsoft.com/office/powerpoint/2010/main" val="1429552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B373A-D49B-C92D-741C-F6C6438B0D03}"/>
              </a:ext>
            </a:extLst>
          </p:cNvPr>
          <p:cNvSpPr>
            <a:spLocks noGrp="1"/>
          </p:cNvSpPr>
          <p:nvPr>
            <p:ph type="title"/>
          </p:nvPr>
        </p:nvSpPr>
        <p:spPr>
          <a:xfrm>
            <a:off x="1295402" y="982132"/>
            <a:ext cx="9601196" cy="1303867"/>
          </a:xfrm>
        </p:spPr>
        <p:txBody>
          <a:bodyPr>
            <a:normAutofit/>
          </a:bodyPr>
          <a:lstStyle/>
          <a:p>
            <a:r>
              <a:rPr lang="en-IN" dirty="0">
                <a:solidFill>
                  <a:srgbClr val="262626"/>
                </a:solidFill>
              </a:rPr>
              <a:t>OBJECTIVES OF STUDY</a:t>
            </a:r>
          </a:p>
        </p:txBody>
      </p:sp>
      <p:graphicFrame>
        <p:nvGraphicFramePr>
          <p:cNvPr id="5" name="Content Placeholder 4">
            <a:extLst>
              <a:ext uri="{FF2B5EF4-FFF2-40B4-BE49-F238E27FC236}">
                <a16:creationId xmlns:a16="http://schemas.microsoft.com/office/drawing/2014/main" id="{0AC377B2-17F5-A8F7-35A3-7922ED9F2337}"/>
              </a:ext>
            </a:extLst>
          </p:cNvPr>
          <p:cNvGraphicFramePr>
            <a:graphicFrameLocks noGrp="1"/>
          </p:cNvGraphicFramePr>
          <p:nvPr>
            <p:ph idx="1"/>
            <p:extLst>
              <p:ext uri="{D42A27DB-BD31-4B8C-83A1-F6EECF244321}">
                <p14:modId xmlns:p14="http://schemas.microsoft.com/office/powerpoint/2010/main" val="3046159170"/>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29E11688-F8C4-58BE-92CE-10A847DCA2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495" y="78962"/>
            <a:ext cx="1542915" cy="722315"/>
          </a:xfrm>
          <a:prstGeom prst="rect">
            <a:avLst/>
          </a:prstGeom>
        </p:spPr>
      </p:pic>
    </p:spTree>
    <p:extLst>
      <p:ext uri="{BB962C8B-B14F-4D97-AF65-F5344CB8AC3E}">
        <p14:creationId xmlns:p14="http://schemas.microsoft.com/office/powerpoint/2010/main" val="461610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81C54-EA8C-43BD-8B1D-F9F7E0B33F69}"/>
              </a:ext>
            </a:extLst>
          </p:cNvPr>
          <p:cNvSpPr>
            <a:spLocks noGrp="1"/>
          </p:cNvSpPr>
          <p:nvPr>
            <p:ph type="title"/>
          </p:nvPr>
        </p:nvSpPr>
        <p:spPr>
          <a:xfrm>
            <a:off x="1295402" y="-17171"/>
            <a:ext cx="9601196" cy="285025"/>
          </a:xfrm>
        </p:spPr>
        <p:txBody>
          <a:bodyPr vert="horz" lIns="91440" tIns="45720" rIns="91440" bIns="45720" rtlCol="0">
            <a:normAutofit fontScale="90000"/>
          </a:bodyPr>
          <a:lstStyle/>
          <a:p>
            <a:r>
              <a:rPr lang="en-US" dirty="0">
                <a:solidFill>
                  <a:srgbClr val="262626"/>
                </a:solidFill>
              </a:rPr>
              <a:t>LITERATURE REVIEW</a:t>
            </a:r>
          </a:p>
        </p:txBody>
      </p:sp>
      <p:sp>
        <p:nvSpPr>
          <p:cNvPr id="5" name="Rectangle 1">
            <a:extLst>
              <a:ext uri="{FF2B5EF4-FFF2-40B4-BE49-F238E27FC236}">
                <a16:creationId xmlns:a16="http://schemas.microsoft.com/office/drawing/2014/main" id="{134A2308-7770-4632-A949-746D2E8E977A}"/>
              </a:ext>
            </a:extLst>
          </p:cNvPr>
          <p:cNvSpPr>
            <a:spLocks noChangeArrowheads="1"/>
          </p:cNvSpPr>
          <p:nvPr/>
        </p:nvSpPr>
        <p:spPr bwMode="auto">
          <a:xfrm>
            <a:off x="929141" y="2430471"/>
            <a:ext cx="2835464" cy="355203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eaLnBrk="1" fontAlgn="base" hangingPunct="1">
              <a:spcBef>
                <a:spcPct val="20000"/>
              </a:spcBef>
              <a:spcAft>
                <a:spcPts val="600"/>
              </a:spcAft>
              <a:buClr>
                <a:schemeClr val="accent1"/>
              </a:buClr>
              <a:buSzPct val="115000"/>
              <a:buFont typeface="Arial"/>
              <a:buChar char="•"/>
              <a:tabLst/>
            </a:pPr>
            <a:endParaRPr kumimoji="0" lang="en-US" altLang="en-US" b="0" i="0" u="none" strike="noStrike" normalizeH="0" baseline="0" dirty="0">
              <a:ln>
                <a:noFill/>
              </a:ln>
              <a:solidFill>
                <a:srgbClr val="262626"/>
              </a:solidFill>
              <a:latin typeface="+mn-lt"/>
            </a:endParaRPr>
          </a:p>
        </p:txBody>
      </p:sp>
      <p:graphicFrame>
        <p:nvGraphicFramePr>
          <p:cNvPr id="9" name="Table 10">
            <a:extLst>
              <a:ext uri="{FF2B5EF4-FFF2-40B4-BE49-F238E27FC236}">
                <a16:creationId xmlns:a16="http://schemas.microsoft.com/office/drawing/2014/main" id="{641E4D9E-BFBF-EC43-F080-445B89F7B73B}"/>
              </a:ext>
            </a:extLst>
          </p:cNvPr>
          <p:cNvGraphicFramePr>
            <a:graphicFrameLocks noGrp="1"/>
          </p:cNvGraphicFramePr>
          <p:nvPr>
            <p:ph idx="1"/>
            <p:extLst>
              <p:ext uri="{D42A27DB-BD31-4B8C-83A1-F6EECF244321}">
                <p14:modId xmlns:p14="http://schemas.microsoft.com/office/powerpoint/2010/main" val="3217272503"/>
              </p:ext>
            </p:extLst>
          </p:nvPr>
        </p:nvGraphicFramePr>
        <p:xfrm>
          <a:off x="782664" y="698300"/>
          <a:ext cx="10709485" cy="6159700"/>
        </p:xfrm>
        <a:graphic>
          <a:graphicData uri="http://schemas.openxmlformats.org/drawingml/2006/table">
            <a:tbl>
              <a:tblPr firstRow="1" bandRow="1">
                <a:noFill/>
                <a:tableStyleId>{5C22544A-7EE6-4342-B048-85BDC9FD1C3A}</a:tableStyleId>
              </a:tblPr>
              <a:tblGrid>
                <a:gridCol w="1484640">
                  <a:extLst>
                    <a:ext uri="{9D8B030D-6E8A-4147-A177-3AD203B41FA5}">
                      <a16:colId xmlns:a16="http://schemas.microsoft.com/office/drawing/2014/main" val="1604051588"/>
                    </a:ext>
                  </a:extLst>
                </a:gridCol>
                <a:gridCol w="1489774">
                  <a:extLst>
                    <a:ext uri="{9D8B030D-6E8A-4147-A177-3AD203B41FA5}">
                      <a16:colId xmlns:a16="http://schemas.microsoft.com/office/drawing/2014/main" val="3228517996"/>
                    </a:ext>
                  </a:extLst>
                </a:gridCol>
                <a:gridCol w="2612479">
                  <a:extLst>
                    <a:ext uri="{9D8B030D-6E8A-4147-A177-3AD203B41FA5}">
                      <a16:colId xmlns:a16="http://schemas.microsoft.com/office/drawing/2014/main" val="1084422702"/>
                    </a:ext>
                  </a:extLst>
                </a:gridCol>
                <a:gridCol w="2157219">
                  <a:extLst>
                    <a:ext uri="{9D8B030D-6E8A-4147-A177-3AD203B41FA5}">
                      <a16:colId xmlns:a16="http://schemas.microsoft.com/office/drawing/2014/main" val="4189528512"/>
                    </a:ext>
                  </a:extLst>
                </a:gridCol>
                <a:gridCol w="2965373">
                  <a:extLst>
                    <a:ext uri="{9D8B030D-6E8A-4147-A177-3AD203B41FA5}">
                      <a16:colId xmlns:a16="http://schemas.microsoft.com/office/drawing/2014/main" val="1269168802"/>
                    </a:ext>
                  </a:extLst>
                </a:gridCol>
              </a:tblGrid>
              <a:tr h="263384">
                <a:tc>
                  <a:txBody>
                    <a:bodyPr/>
                    <a:lstStyle/>
                    <a:p>
                      <a:r>
                        <a:rPr lang="en-IN" sz="1400" b="0" cap="none" spc="60" dirty="0">
                          <a:solidFill>
                            <a:schemeClr val="bg1"/>
                          </a:solidFill>
                        </a:rPr>
                        <a:t>STUDY</a:t>
                      </a:r>
                    </a:p>
                  </a:txBody>
                  <a:tcPr marL="9575" marR="9575" marT="37006" marB="19150" anchor="ctr">
                    <a:lnL w="12700" cmpd="sng">
                      <a:noFill/>
                      <a:prstDash val="solid"/>
                    </a:lnL>
                    <a:lnR w="12700" cmpd="sng">
                      <a:noFill/>
                      <a:prstDash val="solid"/>
                    </a:lnR>
                    <a:lnT w="19050" cap="flat" cmpd="sng" algn="ctr">
                      <a:noFill/>
                      <a:prstDash val="solid"/>
                    </a:lnT>
                    <a:lnB w="12700" cmpd="sng">
                      <a:noFill/>
                      <a:prstDash val="solid"/>
                    </a:lnB>
                    <a:solidFill>
                      <a:schemeClr val="accent4">
                        <a:lumMod val="60000"/>
                        <a:lumOff val="40000"/>
                      </a:schemeClr>
                    </a:solidFill>
                  </a:tcPr>
                </a:tc>
                <a:tc>
                  <a:txBody>
                    <a:bodyPr/>
                    <a:lstStyle/>
                    <a:p>
                      <a:r>
                        <a:rPr lang="en-IN" sz="1400" b="0" cap="none" spc="60" dirty="0">
                          <a:solidFill>
                            <a:schemeClr val="bg1"/>
                          </a:solidFill>
                        </a:rPr>
                        <a:t>AUTHOR</a:t>
                      </a:r>
                    </a:p>
                  </a:txBody>
                  <a:tcPr marL="9575" marR="9575" marT="37006" marB="19150" anchor="ctr">
                    <a:lnL w="12700" cmpd="sng">
                      <a:noFill/>
                      <a:prstDash val="solid"/>
                    </a:lnL>
                    <a:lnR w="12700" cmpd="sng">
                      <a:noFill/>
                      <a:prstDash val="solid"/>
                    </a:lnR>
                    <a:lnT w="19050" cap="flat" cmpd="sng" algn="ctr">
                      <a:noFill/>
                      <a:prstDash val="solid"/>
                    </a:lnT>
                    <a:lnB w="12700" cmpd="sng">
                      <a:noFill/>
                      <a:prstDash val="solid"/>
                    </a:lnB>
                    <a:solidFill>
                      <a:schemeClr val="accent4">
                        <a:lumMod val="60000"/>
                        <a:lumOff val="40000"/>
                      </a:schemeClr>
                    </a:solidFill>
                  </a:tcPr>
                </a:tc>
                <a:tc>
                  <a:txBody>
                    <a:bodyPr/>
                    <a:lstStyle/>
                    <a:p>
                      <a:r>
                        <a:rPr lang="en-IN" sz="1400" b="0" cap="none" spc="60" dirty="0">
                          <a:solidFill>
                            <a:schemeClr val="bg1"/>
                          </a:solidFill>
                        </a:rPr>
                        <a:t>OBJECTIVES</a:t>
                      </a:r>
                    </a:p>
                  </a:txBody>
                  <a:tcPr marL="9575" marR="9575" marT="37006" marB="19150" anchor="ctr">
                    <a:lnL w="12700" cmpd="sng">
                      <a:noFill/>
                      <a:prstDash val="solid"/>
                    </a:lnL>
                    <a:lnR w="12700" cmpd="sng">
                      <a:noFill/>
                      <a:prstDash val="solid"/>
                    </a:lnR>
                    <a:lnT w="19050" cap="flat" cmpd="sng" algn="ctr">
                      <a:noFill/>
                      <a:prstDash val="solid"/>
                    </a:lnT>
                    <a:lnB w="12700" cmpd="sng">
                      <a:noFill/>
                      <a:prstDash val="solid"/>
                    </a:lnB>
                    <a:solidFill>
                      <a:schemeClr val="accent4">
                        <a:lumMod val="60000"/>
                        <a:lumOff val="40000"/>
                      </a:schemeClr>
                    </a:solidFill>
                  </a:tcPr>
                </a:tc>
                <a:tc>
                  <a:txBody>
                    <a:bodyPr/>
                    <a:lstStyle/>
                    <a:p>
                      <a:r>
                        <a:rPr lang="en-IN" sz="1400" b="0" cap="none" spc="60" dirty="0">
                          <a:solidFill>
                            <a:schemeClr val="bg1"/>
                          </a:solidFill>
                        </a:rPr>
                        <a:t>METHODOLOGY</a:t>
                      </a:r>
                    </a:p>
                  </a:txBody>
                  <a:tcPr marL="9575" marR="9575" marT="37006" marB="19150" anchor="ctr">
                    <a:lnL w="12700" cmpd="sng">
                      <a:noFill/>
                      <a:prstDash val="solid"/>
                    </a:lnL>
                    <a:lnR w="12700" cmpd="sng">
                      <a:noFill/>
                      <a:prstDash val="solid"/>
                    </a:lnR>
                    <a:lnT w="19050" cap="flat" cmpd="sng" algn="ctr">
                      <a:noFill/>
                      <a:prstDash val="solid"/>
                    </a:lnT>
                    <a:lnB w="12700" cmpd="sng">
                      <a:noFill/>
                      <a:prstDash val="solid"/>
                    </a:lnB>
                    <a:solidFill>
                      <a:schemeClr val="accent4">
                        <a:lumMod val="60000"/>
                        <a:lumOff val="40000"/>
                      </a:schemeClr>
                    </a:solidFill>
                  </a:tcPr>
                </a:tc>
                <a:tc>
                  <a:txBody>
                    <a:bodyPr/>
                    <a:lstStyle/>
                    <a:p>
                      <a:r>
                        <a:rPr lang="en-IN" sz="1400" b="0" cap="none" spc="60" dirty="0">
                          <a:solidFill>
                            <a:schemeClr val="bg1"/>
                          </a:solidFill>
                        </a:rPr>
                        <a:t>RESULT</a:t>
                      </a:r>
                    </a:p>
                  </a:txBody>
                  <a:tcPr marL="9575" marR="9575" marT="37006" marB="19150" anchor="ctr">
                    <a:lnL w="12700" cmpd="sng">
                      <a:noFill/>
                      <a:prstDash val="solid"/>
                    </a:lnL>
                    <a:lnR w="12700" cmpd="sng">
                      <a:noFill/>
                      <a:prstDash val="solid"/>
                    </a:lnR>
                    <a:lnT w="19050" cap="flat" cmpd="sng" algn="ctr">
                      <a:noFill/>
                      <a:prstDash val="solid"/>
                    </a:lnT>
                    <a:lnB w="12700" cmpd="sng">
                      <a:noFill/>
                      <a:prstDash val="solid"/>
                    </a:lnB>
                    <a:solidFill>
                      <a:schemeClr val="accent4">
                        <a:lumMod val="60000"/>
                        <a:lumOff val="40000"/>
                      </a:schemeClr>
                    </a:solidFill>
                  </a:tcPr>
                </a:tc>
                <a:extLst>
                  <a:ext uri="{0D108BD9-81ED-4DB2-BD59-A6C34878D82A}">
                    <a16:rowId xmlns:a16="http://schemas.microsoft.com/office/drawing/2014/main" val="4245056886"/>
                  </a:ext>
                </a:extLst>
              </a:tr>
              <a:tr h="115300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50" b="1" i="0" kern="1200" cap="none" spc="0" dirty="0">
                          <a:solidFill>
                            <a:schemeClr val="tx1"/>
                          </a:solidFill>
                          <a:effectLst/>
                          <a:latin typeface="+mn-lt"/>
                          <a:ea typeface="+mn-ea"/>
                          <a:cs typeface="+mn-cs"/>
                        </a:rPr>
                        <a:t>Using Six Sigma DMAIC Methodology and Discrete Event Simulation to Reduce Patient Discharge Time in King Hussein Cancer Centre</a:t>
                      </a:r>
                    </a:p>
                    <a:p>
                      <a:endParaRPr lang="en-IN" sz="1050" b="1" cap="none" spc="0" dirty="0">
                        <a:solidFill>
                          <a:schemeClr val="tx1"/>
                        </a:solidFill>
                      </a:endParaRPr>
                    </a:p>
                  </a:txBody>
                  <a:tcPr marL="9575" marR="9575" marT="37006" marB="19150">
                    <a:lnL w="12700" cmpd="sng">
                      <a:noFill/>
                      <a:prstDash val="solid"/>
                    </a:lnL>
                    <a:lnR w="12700" cmpd="sng">
                      <a:noFill/>
                      <a:prstDash val="solid"/>
                    </a:lnR>
                    <a:lnT w="12700" cmpd="sng">
                      <a:noFill/>
                      <a:prstDash val="solid"/>
                    </a:lnT>
                    <a:lnB w="12700" cap="flat" cmpd="sng" algn="ctr">
                      <a:noFill/>
                      <a:prstDash val="solid"/>
                    </a:lnB>
                    <a:noFill/>
                  </a:tcPr>
                </a:tc>
                <a:tc>
                  <a:txBody>
                    <a:bodyPr/>
                    <a:lstStyle/>
                    <a:p>
                      <a:r>
                        <a:rPr lang="en-IN" sz="1050" b="1" cap="none" spc="0" dirty="0">
                          <a:solidFill>
                            <a:schemeClr val="tx1"/>
                          </a:solidFill>
                        </a:rPr>
                        <a:t>Mazen Arafeh et al</a:t>
                      </a:r>
                    </a:p>
                  </a:txBody>
                  <a:tcPr marL="9575" marR="9575" marT="37006" marB="19150">
                    <a:lnL w="12700" cmpd="sng">
                      <a:noFill/>
                      <a:prstDash val="solid"/>
                    </a:lnL>
                    <a:lnR w="12700" cmpd="sng">
                      <a:noFill/>
                      <a:prstDash val="solid"/>
                    </a:lnR>
                    <a:lnT w="12700" cmpd="sng">
                      <a:noFill/>
                      <a:prstDash val="solid"/>
                    </a:lnT>
                    <a:lnB w="12700" cap="flat" cmpd="sng" algn="ctr">
                      <a:noFill/>
                      <a:prstDash val="solid"/>
                    </a:lnB>
                    <a:noFill/>
                  </a:tcPr>
                </a:tc>
                <a:tc>
                  <a:txBody>
                    <a:bodyPr/>
                    <a:lstStyle/>
                    <a:p>
                      <a:r>
                        <a:rPr lang="en-GB" sz="1050" b="1" i="0" kern="1200" cap="none" spc="0" dirty="0">
                          <a:solidFill>
                            <a:schemeClr val="tx1"/>
                          </a:solidFill>
                          <a:effectLst/>
                          <a:latin typeface="+mn-lt"/>
                          <a:ea typeface="+mn-ea"/>
                          <a:cs typeface="+mn-cs"/>
                        </a:rPr>
                        <a:t> To reduce patients' discharge time in a cancer treatment hospital. </a:t>
                      </a:r>
                      <a:endParaRPr lang="en-IN" sz="1050" b="1" cap="none" spc="0" dirty="0">
                        <a:solidFill>
                          <a:schemeClr val="tx1"/>
                        </a:solidFill>
                      </a:endParaRPr>
                    </a:p>
                  </a:txBody>
                  <a:tcPr marL="9575" marR="9575" marT="37006" marB="19150">
                    <a:lnL w="12700" cmpd="sng">
                      <a:noFill/>
                      <a:prstDash val="solid"/>
                    </a:lnL>
                    <a:lnR w="12700" cmpd="sng">
                      <a:noFill/>
                      <a:prstDash val="solid"/>
                    </a:lnR>
                    <a:lnT w="12700" cmpd="sng">
                      <a:noFill/>
                      <a:prstDash val="solid"/>
                    </a:lnT>
                    <a:lnB w="12700" cap="flat" cmpd="sng" algn="ctr">
                      <a:noFill/>
                      <a:prstDash val="solid"/>
                    </a:lnB>
                    <a:noFill/>
                  </a:tcPr>
                </a:tc>
                <a:tc>
                  <a:txBody>
                    <a:bodyPr/>
                    <a:lstStyle/>
                    <a:p>
                      <a:r>
                        <a:rPr lang="en-IN" sz="1050" b="1" cap="none" spc="0" dirty="0">
                          <a:solidFill>
                            <a:schemeClr val="tx1"/>
                          </a:solidFill>
                        </a:rPr>
                        <a:t>Six Sigma DMAIC Methodology used.</a:t>
                      </a:r>
                    </a:p>
                    <a:p>
                      <a:r>
                        <a:rPr lang="en-IN" sz="1050" b="1" cap="none" spc="0" dirty="0">
                          <a:solidFill>
                            <a:schemeClr val="tx1"/>
                          </a:solidFill>
                        </a:rPr>
                        <a:t>Study Area: </a:t>
                      </a:r>
                      <a:r>
                        <a:rPr lang="en-IN" sz="1050" b="1" i="0" kern="1200" cap="none" spc="0" dirty="0">
                          <a:solidFill>
                            <a:schemeClr val="tx1"/>
                          </a:solidFill>
                          <a:effectLst/>
                          <a:latin typeface="+mn-lt"/>
                          <a:ea typeface="+mn-ea"/>
                          <a:cs typeface="+mn-cs"/>
                        </a:rPr>
                        <a:t>King Hussein Cancer </a:t>
                      </a:r>
                      <a:r>
                        <a:rPr lang="en-IN" sz="1050" b="1" i="0" kern="1200" cap="none" spc="0" dirty="0" err="1">
                          <a:solidFill>
                            <a:schemeClr val="tx1"/>
                          </a:solidFill>
                          <a:effectLst/>
                          <a:latin typeface="+mn-lt"/>
                          <a:ea typeface="+mn-ea"/>
                          <a:cs typeface="+mn-cs"/>
                        </a:rPr>
                        <a:t>Center</a:t>
                      </a:r>
                      <a:r>
                        <a:rPr lang="en-IN" sz="1050" b="1" i="0" kern="1200" cap="none" spc="0" dirty="0">
                          <a:solidFill>
                            <a:schemeClr val="tx1"/>
                          </a:solidFill>
                          <a:effectLst/>
                          <a:latin typeface="+mn-lt"/>
                          <a:ea typeface="+mn-ea"/>
                          <a:cs typeface="+mn-cs"/>
                        </a:rPr>
                        <a:t> .</a:t>
                      </a:r>
                    </a:p>
                    <a:p>
                      <a:r>
                        <a:rPr lang="en-IN" sz="1050" b="1" i="0" kern="1200" cap="none" spc="0" dirty="0">
                          <a:solidFill>
                            <a:schemeClr val="tx1"/>
                          </a:solidFill>
                          <a:effectLst/>
                          <a:latin typeface="+mn-lt"/>
                          <a:ea typeface="+mn-ea"/>
                          <a:cs typeface="+mn-cs"/>
                        </a:rPr>
                        <a:t>Sample Size: 38 patients</a:t>
                      </a:r>
                      <a:endParaRPr lang="en-IN" sz="1050" b="1" cap="none" spc="0" dirty="0">
                        <a:solidFill>
                          <a:schemeClr val="tx1"/>
                        </a:solidFill>
                      </a:endParaRPr>
                    </a:p>
                  </a:txBody>
                  <a:tcPr marL="9575" marR="9575" marT="37006" marB="19150">
                    <a:lnL w="12700" cmpd="sng">
                      <a:noFill/>
                      <a:prstDash val="solid"/>
                    </a:lnL>
                    <a:lnR w="12700" cmpd="sng">
                      <a:noFill/>
                      <a:prstDash val="solid"/>
                    </a:lnR>
                    <a:lnT w="12700" cmpd="sng">
                      <a:noFill/>
                      <a:prstDash val="solid"/>
                    </a:lnT>
                    <a:lnB w="12700" cap="flat" cmpd="sng" algn="ctr">
                      <a:noFill/>
                      <a:prstDash val="solid"/>
                    </a:lnB>
                    <a:noFill/>
                  </a:tcPr>
                </a:tc>
                <a:tc>
                  <a:txBody>
                    <a:bodyPr/>
                    <a:lstStyle/>
                    <a:p>
                      <a:r>
                        <a:rPr lang="en-GB" sz="1050" b="1" i="0" kern="1200" cap="none" spc="0" dirty="0">
                          <a:solidFill>
                            <a:schemeClr val="tx1"/>
                          </a:solidFill>
                          <a:effectLst/>
                          <a:latin typeface="+mn-lt"/>
                          <a:ea typeface="+mn-ea"/>
                          <a:cs typeface="+mn-cs"/>
                        </a:rPr>
                        <a:t>6</a:t>
                      </a:r>
                      <a:r>
                        <a:rPr lang="en-GB" sz="1050" b="1" i="1" kern="1200" cap="none" spc="0" dirty="0">
                          <a:solidFill>
                            <a:schemeClr val="tx1"/>
                          </a:solidFill>
                          <a:effectLst/>
                          <a:latin typeface="+mn-lt"/>
                          <a:ea typeface="+mn-ea"/>
                          <a:cs typeface="+mn-cs"/>
                        </a:rPr>
                        <a:t>σ</a:t>
                      </a:r>
                      <a:r>
                        <a:rPr lang="en-GB" sz="1050" b="1" i="0" kern="1200" cap="none" spc="0" dirty="0">
                          <a:solidFill>
                            <a:schemeClr val="tx1"/>
                          </a:solidFill>
                          <a:effectLst/>
                          <a:latin typeface="+mn-lt"/>
                          <a:ea typeface="+mn-ea"/>
                          <a:cs typeface="+mn-cs"/>
                        </a:rPr>
                        <a:t>, combined with the power of DES, has been effectively applied to the improvement of patient discharge processes, an intricate healthcare operational process involving multiple stakeholders. The total reduction in discharge time was approximately 54%.</a:t>
                      </a:r>
                      <a:endParaRPr lang="en-IN" sz="1050" b="1" cap="none" spc="0" dirty="0">
                        <a:solidFill>
                          <a:schemeClr val="tx1"/>
                        </a:solidFill>
                      </a:endParaRPr>
                    </a:p>
                  </a:txBody>
                  <a:tcPr marL="9575" marR="9575" marT="37006" marB="19150">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2672908206"/>
                  </a:ext>
                </a:extLst>
              </a:tr>
              <a:tr h="9961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50" b="1" i="0" kern="1200" cap="none" spc="0" dirty="0">
                          <a:solidFill>
                            <a:schemeClr val="tx1"/>
                          </a:solidFill>
                          <a:effectLst/>
                          <a:latin typeface="+mn-lt"/>
                          <a:ea typeface="+mn-ea"/>
                          <a:cs typeface="+mn-cs"/>
                        </a:rPr>
                        <a:t>Application of DMAIC Cycle and Modeling as Tools for Health Technology Assessment in a University Hospital</a:t>
                      </a:r>
                    </a:p>
                    <a:p>
                      <a:endParaRPr lang="en-IN" sz="1050" b="1" cap="none" spc="0" dirty="0">
                        <a:solidFill>
                          <a:schemeClr val="tx1"/>
                        </a:solidFill>
                      </a:endParaRPr>
                    </a:p>
                  </a:txBody>
                  <a:tcPr marL="9575" marR="9575" marT="37006" marB="1915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IN" sz="1050" b="1" cap="none" spc="0">
                          <a:solidFill>
                            <a:schemeClr val="tx1"/>
                          </a:solidFill>
                        </a:rPr>
                        <a:t>Alphonso Maria Ponsiglione et al</a:t>
                      </a:r>
                    </a:p>
                  </a:txBody>
                  <a:tcPr marL="9575" marR="9575" marT="37006" marB="1915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GB" sz="1050" b="1" i="0" kern="1200" cap="none" spc="0">
                          <a:solidFill>
                            <a:schemeClr val="tx1"/>
                          </a:solidFill>
                          <a:effectLst/>
                          <a:latin typeface="+mn-lt"/>
                          <a:ea typeface="+mn-ea"/>
                          <a:cs typeface="+mn-cs"/>
                        </a:rPr>
                        <a:t>To carry out an HTA study that compares two pharmacological therapies and provides the clinicians with two models to predict the length of hospital stay (LOS) of patients undergoing oral cavity cancer surgery on the bone tissue.</a:t>
                      </a:r>
                      <a:endParaRPr lang="en-IN" sz="1050" b="1" cap="none" spc="0">
                        <a:solidFill>
                          <a:schemeClr val="tx1"/>
                        </a:solidFill>
                      </a:endParaRPr>
                    </a:p>
                  </a:txBody>
                  <a:tcPr marL="9575" marR="9575" marT="37006" marB="1915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GB" sz="1050" b="1" i="0" kern="1200" cap="none" spc="0" dirty="0">
                          <a:solidFill>
                            <a:schemeClr val="tx1"/>
                          </a:solidFill>
                          <a:effectLst/>
                          <a:latin typeface="+mn-lt"/>
                          <a:ea typeface="+mn-ea"/>
                          <a:cs typeface="+mn-cs"/>
                        </a:rPr>
                        <a:t>The six Sigma method was used as a tool of HTA.</a:t>
                      </a:r>
                    </a:p>
                    <a:p>
                      <a:r>
                        <a:rPr lang="en-GB" sz="1050" b="1" i="0" kern="1200" cap="none" spc="0" dirty="0">
                          <a:solidFill>
                            <a:schemeClr val="tx1"/>
                          </a:solidFill>
                          <a:effectLst/>
                          <a:latin typeface="+mn-lt"/>
                          <a:ea typeface="+mn-ea"/>
                          <a:cs typeface="+mn-cs"/>
                        </a:rPr>
                        <a:t>Multiple linear regression has been used.</a:t>
                      </a:r>
                    </a:p>
                    <a:p>
                      <a:r>
                        <a:rPr lang="en-GB" sz="1050" b="1" i="0" kern="1200" cap="none" spc="0" dirty="0">
                          <a:solidFill>
                            <a:schemeClr val="tx1"/>
                          </a:solidFill>
                          <a:effectLst/>
                          <a:latin typeface="+mn-lt"/>
                          <a:ea typeface="+mn-ea"/>
                          <a:cs typeface="+mn-cs"/>
                        </a:rPr>
                        <a:t>Sample Size: 100</a:t>
                      </a:r>
                    </a:p>
                    <a:p>
                      <a:endParaRPr lang="en-IN" sz="1050" b="1" cap="none" spc="0" dirty="0">
                        <a:solidFill>
                          <a:schemeClr val="tx1"/>
                        </a:solidFill>
                      </a:endParaRPr>
                    </a:p>
                  </a:txBody>
                  <a:tcPr marL="9575" marR="9575" marT="37006" marB="1915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GB" sz="1050" b="1" i="0" kern="1200" cap="none" spc="0" dirty="0">
                          <a:solidFill>
                            <a:schemeClr val="tx1"/>
                          </a:solidFill>
                          <a:effectLst/>
                          <a:latin typeface="+mn-lt"/>
                          <a:ea typeface="+mn-ea"/>
                          <a:cs typeface="+mn-cs"/>
                        </a:rPr>
                        <a:t>A reduction of the overall mean LOS of patients undergoing oral cavity cancer surgery on bone was observed of 40.9% in the group treated with ceftriaxone</a:t>
                      </a:r>
                      <a:endParaRPr lang="en-IN" sz="1050" b="1" cap="none" spc="0" dirty="0">
                        <a:solidFill>
                          <a:schemeClr val="tx1"/>
                        </a:solidFill>
                      </a:endParaRPr>
                    </a:p>
                  </a:txBody>
                  <a:tcPr marL="9575" marR="9575" marT="37006" marB="1915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424528766"/>
                  </a:ext>
                </a:extLst>
              </a:tr>
              <a:tr h="102062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50" b="1" i="0" kern="1200" cap="none" spc="0">
                          <a:solidFill>
                            <a:schemeClr val="tx1"/>
                          </a:solidFill>
                          <a:effectLst/>
                          <a:latin typeface="+mn-lt"/>
                          <a:ea typeface="+mn-ea"/>
                          <a:cs typeface="+mn-cs"/>
                        </a:rPr>
                        <a:t> </a:t>
                      </a:r>
                      <a:r>
                        <a:rPr lang="en-GB" sz="1050" b="1" cap="none" spc="0">
                          <a:solidFill>
                            <a:schemeClr val="tx1"/>
                          </a:solidFill>
                        </a:rPr>
                        <a:t>IMPLEMENTING SIX SIGMA TO IMPROVE HOSPITAL DISCHARGE PROCESS </a:t>
                      </a:r>
                      <a:endParaRPr lang="en-IN" sz="1050" b="1" cap="none" spc="0">
                        <a:solidFill>
                          <a:schemeClr val="tx1"/>
                        </a:solidFill>
                      </a:endParaRPr>
                    </a:p>
                  </a:txBody>
                  <a:tcPr marL="9575" marR="9575" marT="37006" marB="19150">
                    <a:lnL w="12700" cmpd="sng">
                      <a:noFill/>
                      <a:prstDash val="solid"/>
                    </a:lnL>
                    <a:lnR w="12700" cmpd="sng">
                      <a:noFill/>
                      <a:prstDash val="solid"/>
                    </a:lnR>
                    <a:lnT w="12700" cmpd="sng">
                      <a:noFill/>
                      <a:prstDash val="solid"/>
                    </a:lnT>
                    <a:lnB w="12700" cap="flat" cmpd="sng" algn="ctr">
                      <a:noFill/>
                      <a:prstDash val="solid"/>
                    </a:lnB>
                    <a:noFill/>
                  </a:tcPr>
                </a:tc>
                <a:tc>
                  <a:txBody>
                    <a:bodyPr/>
                    <a:lstStyle/>
                    <a:p>
                      <a:r>
                        <a:rPr lang="en-IN" sz="1050" b="1" cap="none" spc="0">
                          <a:solidFill>
                            <a:schemeClr val="tx1"/>
                          </a:solidFill>
                        </a:rPr>
                        <a:t>Kirti  Udayai, P Kumar</a:t>
                      </a:r>
                    </a:p>
                  </a:txBody>
                  <a:tcPr marL="9575" marR="9575" marT="37006" marB="19150">
                    <a:lnL w="12700" cmpd="sng">
                      <a:noFill/>
                      <a:prstDash val="solid"/>
                    </a:lnL>
                    <a:lnR w="12700" cmpd="sng">
                      <a:noFill/>
                      <a:prstDash val="solid"/>
                    </a:lnR>
                    <a:lnT w="12700" cmpd="sng">
                      <a:noFill/>
                      <a:prstDash val="solid"/>
                    </a:lnT>
                    <a:lnB w="12700" cap="flat" cmpd="sng" algn="ctr">
                      <a:noFill/>
                      <a:prstDash val="solid"/>
                    </a:lnB>
                    <a:noFill/>
                  </a:tcPr>
                </a:tc>
                <a:tc>
                  <a:txBody>
                    <a:bodyPr/>
                    <a:lstStyle/>
                    <a:p>
                      <a:r>
                        <a:rPr lang="en-GB" sz="1050" b="1" cap="none" spc="0">
                          <a:solidFill>
                            <a:schemeClr val="tx1"/>
                          </a:solidFill>
                        </a:rPr>
                        <a:t>The implementation of a measurement-based strategy that focuses on process improvement and variation reduction</a:t>
                      </a:r>
                      <a:endParaRPr lang="en-IN" sz="1050" b="1" cap="none" spc="0">
                        <a:solidFill>
                          <a:schemeClr val="tx1"/>
                        </a:solidFill>
                      </a:endParaRPr>
                    </a:p>
                  </a:txBody>
                  <a:tcPr marL="9575" marR="9575" marT="37006" marB="19150">
                    <a:lnL w="12700" cmpd="sng">
                      <a:noFill/>
                      <a:prstDash val="solid"/>
                    </a:lnL>
                    <a:lnR w="12700" cmpd="sng">
                      <a:noFill/>
                      <a:prstDash val="solid"/>
                    </a:lnR>
                    <a:lnT w="12700" cmpd="sng">
                      <a:noFill/>
                      <a:prstDash val="solid"/>
                    </a:lnT>
                    <a:lnB w="12700" cap="flat" cmpd="sng" algn="ctr">
                      <a:noFill/>
                      <a:prstDash val="solid"/>
                    </a:lnB>
                    <a:noFill/>
                  </a:tcPr>
                </a:tc>
                <a:tc>
                  <a:txBody>
                    <a:bodyPr/>
                    <a:lstStyle/>
                    <a:p>
                      <a:r>
                        <a:rPr lang="en-IN" sz="1050" b="1" cap="none" spc="0">
                          <a:solidFill>
                            <a:schemeClr val="tx1"/>
                          </a:solidFill>
                        </a:rPr>
                        <a:t>Six Sigma </a:t>
                      </a:r>
                    </a:p>
                  </a:txBody>
                  <a:tcPr marL="9575" marR="9575" marT="37006" marB="19150">
                    <a:lnL w="12700" cmpd="sng">
                      <a:noFill/>
                      <a:prstDash val="solid"/>
                    </a:lnL>
                    <a:lnR w="12700" cmpd="sng">
                      <a:noFill/>
                      <a:prstDash val="solid"/>
                    </a:lnR>
                    <a:lnT w="12700" cmpd="sng">
                      <a:noFill/>
                      <a:prstDash val="solid"/>
                    </a:lnT>
                    <a:lnB w="12700" cap="flat" cmpd="sng" algn="ctr">
                      <a:noFill/>
                      <a:prstDash val="solid"/>
                    </a:lnB>
                    <a:noFill/>
                  </a:tcPr>
                </a:tc>
                <a:tc>
                  <a:txBody>
                    <a:bodyPr/>
                    <a:lstStyle/>
                    <a:p>
                      <a:r>
                        <a:rPr lang="en-GB" sz="1050" b="1" cap="none" spc="0" dirty="0">
                          <a:solidFill>
                            <a:schemeClr val="tx1"/>
                          </a:solidFill>
                        </a:rPr>
                        <a:t>The project resulted in more patients being managed every month resulting in a direct revenue impact and also affected the satisfaction level of patients positively.</a:t>
                      </a:r>
                    </a:p>
                    <a:p>
                      <a:r>
                        <a:rPr lang="en-GB" sz="1050" b="1" cap="none" spc="0" dirty="0">
                          <a:solidFill>
                            <a:schemeClr val="tx1"/>
                          </a:solidFill>
                        </a:rPr>
                        <a:t> Overall, time for discharge process was reduced from 247 to 195 minutes, a 21% decrease!</a:t>
                      </a:r>
                      <a:endParaRPr lang="en-IN" sz="1050" b="1" cap="none" spc="0" dirty="0">
                        <a:solidFill>
                          <a:schemeClr val="tx1"/>
                        </a:solidFill>
                      </a:endParaRPr>
                    </a:p>
                  </a:txBody>
                  <a:tcPr marL="9575" marR="9575" marT="37006" marB="19150">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275127312"/>
                  </a:ext>
                </a:extLst>
              </a:tr>
              <a:tr h="1466709">
                <a:tc>
                  <a:txBody>
                    <a:bodyPr/>
                    <a:lstStyle/>
                    <a:p>
                      <a:r>
                        <a:rPr lang="en-GB" sz="1050" b="1" cap="none" spc="0">
                          <a:solidFill>
                            <a:schemeClr val="tx1"/>
                          </a:solidFill>
                        </a:rPr>
                        <a:t>A STUDY ON CAUSES OF DELAY IN DISCHARGE PROCESS IN ONE OF THE PROMINENT HOSPITALS IN TAMILNADU</a:t>
                      </a:r>
                      <a:endParaRPr lang="en-IN" sz="1050" b="1" cap="none" spc="0">
                        <a:solidFill>
                          <a:schemeClr val="tx1"/>
                        </a:solidFill>
                      </a:endParaRPr>
                    </a:p>
                  </a:txBody>
                  <a:tcPr marL="9575" marR="9575" marT="37006" marB="1915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US" sz="1050" b="1" kern="1200" cap="none" spc="0" dirty="0">
                          <a:solidFill>
                            <a:schemeClr val="tx1"/>
                          </a:solidFill>
                          <a:effectLst/>
                          <a:latin typeface="+mn-lt"/>
                          <a:ea typeface="+mn-ea"/>
                          <a:cs typeface="+mn-cs"/>
                        </a:rPr>
                        <a:t>Dr. Niloy Sarkar1, Ms. Tatini Nath2 August (2016).,</a:t>
                      </a:r>
                      <a:endParaRPr lang="en-IN" sz="1050" b="1" cap="none" spc="0" dirty="0">
                        <a:solidFill>
                          <a:schemeClr val="tx1"/>
                        </a:solidFill>
                      </a:endParaRPr>
                    </a:p>
                  </a:txBody>
                  <a:tcPr marL="9575" marR="9575" marT="37006" marB="1915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US" sz="1050" b="1" kern="1200" cap="none" spc="0">
                          <a:solidFill>
                            <a:schemeClr val="tx1"/>
                          </a:solidFill>
                          <a:effectLst/>
                          <a:latin typeface="+mn-lt"/>
                          <a:ea typeface="+mn-ea"/>
                          <a:cs typeface="+mn-cs"/>
                        </a:rPr>
                        <a:t>The objective of the study was to to identify the gaps, highlight those areas where delay can be eliminated and recommend accordingly, so that the hospital discharge process can be managed</a:t>
                      </a:r>
                      <a:endParaRPr lang="en-IN" sz="1050" b="1" cap="none" spc="0">
                        <a:solidFill>
                          <a:schemeClr val="tx1"/>
                        </a:solidFill>
                      </a:endParaRPr>
                    </a:p>
                  </a:txBody>
                  <a:tcPr marL="9575" marR="9575" marT="37006" marB="1915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US" sz="1050" b="1" kern="1200" cap="none" spc="0">
                          <a:solidFill>
                            <a:schemeClr val="tx1"/>
                          </a:solidFill>
                          <a:effectLst/>
                          <a:latin typeface="+mn-lt"/>
                          <a:ea typeface="+mn-ea"/>
                          <a:cs typeface="+mn-cs"/>
                        </a:rPr>
                        <a:t>Study design: Cross-sectional </a:t>
                      </a:r>
                      <a:endParaRPr lang="en-IN" sz="1050" b="1" kern="1200" cap="none" spc="0">
                        <a:solidFill>
                          <a:schemeClr val="tx1"/>
                        </a:solidFill>
                        <a:effectLst/>
                        <a:latin typeface="+mn-lt"/>
                        <a:ea typeface="+mn-ea"/>
                        <a:cs typeface="+mn-cs"/>
                      </a:endParaRPr>
                    </a:p>
                    <a:p>
                      <a:r>
                        <a:rPr lang="en-US" sz="1050" b="1" kern="1200" cap="none" spc="0">
                          <a:solidFill>
                            <a:schemeClr val="tx1"/>
                          </a:solidFill>
                          <a:effectLst/>
                          <a:latin typeface="+mn-lt"/>
                          <a:ea typeface="+mn-ea"/>
                          <a:cs typeface="+mn-cs"/>
                        </a:rPr>
                        <a:t>Sample Size: 32,361 adults.</a:t>
                      </a:r>
                      <a:endParaRPr lang="en-IN" sz="1050" b="1" kern="1200" cap="none" spc="0">
                        <a:solidFill>
                          <a:schemeClr val="tx1"/>
                        </a:solidFill>
                        <a:effectLst/>
                        <a:latin typeface="+mn-lt"/>
                        <a:ea typeface="+mn-ea"/>
                        <a:cs typeface="+mn-cs"/>
                      </a:endParaRPr>
                    </a:p>
                    <a:p>
                      <a:r>
                        <a:rPr lang="en-US" sz="1050" b="1" kern="1200" cap="none" spc="0">
                          <a:solidFill>
                            <a:schemeClr val="tx1"/>
                          </a:solidFill>
                          <a:effectLst/>
                          <a:latin typeface="+mn-lt"/>
                          <a:ea typeface="+mn-ea"/>
                          <a:cs typeface="+mn-cs"/>
                        </a:rPr>
                        <a:t>Sampling Technique: Random sampling</a:t>
                      </a:r>
                      <a:endParaRPr lang="en-IN" sz="1050" b="1" kern="1200" cap="none" spc="0">
                        <a:solidFill>
                          <a:schemeClr val="tx1"/>
                        </a:solidFill>
                        <a:effectLst/>
                        <a:latin typeface="+mn-lt"/>
                        <a:ea typeface="+mn-ea"/>
                        <a:cs typeface="+mn-cs"/>
                      </a:endParaRPr>
                    </a:p>
                    <a:p>
                      <a:r>
                        <a:rPr lang="en-US" sz="1050" b="1" kern="1200" cap="none" spc="0">
                          <a:solidFill>
                            <a:schemeClr val="tx1"/>
                          </a:solidFill>
                          <a:effectLst/>
                          <a:latin typeface="+mn-lt"/>
                          <a:ea typeface="+mn-ea"/>
                          <a:cs typeface="+mn-cs"/>
                        </a:rPr>
                        <a:t>Study area- Apollo hospitals, Greams Lane, Chennai, India,</a:t>
                      </a:r>
                      <a:endParaRPr lang="en-IN" sz="1050" b="1" kern="1200" cap="none" spc="0">
                        <a:solidFill>
                          <a:schemeClr val="tx1"/>
                        </a:solidFill>
                        <a:effectLst/>
                        <a:latin typeface="+mn-lt"/>
                        <a:ea typeface="+mn-ea"/>
                        <a:cs typeface="+mn-cs"/>
                      </a:endParaRPr>
                    </a:p>
                    <a:p>
                      <a:pPr lvl="0"/>
                      <a:r>
                        <a:rPr lang="en-US" sz="1050" b="1" kern="1200" cap="none" spc="0">
                          <a:solidFill>
                            <a:schemeClr val="tx1"/>
                          </a:solidFill>
                          <a:effectLst/>
                          <a:latin typeface="+mn-lt"/>
                          <a:ea typeface="+mn-ea"/>
                          <a:cs typeface="+mn-cs"/>
                        </a:rPr>
                        <a:t>Study Period - 15th June – 14th August 2012).</a:t>
                      </a:r>
                      <a:endParaRPr lang="en-IN" sz="1050" b="1" kern="1200" cap="none" spc="0">
                        <a:solidFill>
                          <a:schemeClr val="tx1"/>
                        </a:solidFill>
                        <a:effectLst/>
                        <a:latin typeface="+mn-lt"/>
                        <a:ea typeface="+mn-ea"/>
                        <a:cs typeface="+mn-cs"/>
                      </a:endParaRPr>
                    </a:p>
                    <a:p>
                      <a:endParaRPr lang="en-IN" sz="1050" b="1" cap="none" spc="0">
                        <a:solidFill>
                          <a:schemeClr val="tx1"/>
                        </a:solidFill>
                      </a:endParaRPr>
                    </a:p>
                  </a:txBody>
                  <a:tcPr marL="9575" marR="9575" marT="37006" marB="1915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GB" sz="1050" b="1" cap="none" spc="0" dirty="0">
                          <a:solidFill>
                            <a:schemeClr val="tx1"/>
                          </a:solidFill>
                        </a:rPr>
                        <a:t>Through this study the time taken for both cash and insurance patients were analysed and compared with NABH standards. The factors for delay were identified and suggestions were given which will decrease the time taken for bed allotment for next patient which eventually increase the reputation of the hospital and reduce the patients waiting time. </a:t>
                      </a:r>
                      <a:r>
                        <a:rPr lang="en-US" sz="1050" b="1" kern="1200" cap="none" spc="0" dirty="0">
                          <a:solidFill>
                            <a:schemeClr val="tx1"/>
                          </a:solidFill>
                          <a:effectLst/>
                          <a:latin typeface="+mn-lt"/>
                          <a:ea typeface="+mn-ea"/>
                          <a:cs typeface="+mn-cs"/>
                        </a:rPr>
                        <a:t>5 main Parameters were identified that greatly influences the discharge process</a:t>
                      </a:r>
                      <a:endParaRPr lang="en-IN" sz="1050" b="1" cap="none" spc="0" dirty="0">
                        <a:solidFill>
                          <a:schemeClr val="tx1"/>
                        </a:solidFill>
                      </a:endParaRPr>
                    </a:p>
                  </a:txBody>
                  <a:tcPr marL="9575" marR="9575" marT="37006" marB="1915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054934871"/>
                  </a:ext>
                </a:extLst>
              </a:tr>
              <a:tr h="1020628">
                <a:tc>
                  <a:txBody>
                    <a:bodyPr/>
                    <a:lstStyle/>
                    <a:p>
                      <a:r>
                        <a:rPr lang="en-GB" sz="1050" b="1" cap="none" spc="0">
                          <a:solidFill>
                            <a:schemeClr val="tx1"/>
                          </a:solidFill>
                        </a:rPr>
                        <a:t>ANALYSIS OF TIME TAKEN FOR THE DISCHARGE PROCESS IN A SELECTED TERTIARY CARE HOSPITAL</a:t>
                      </a:r>
                      <a:endParaRPr lang="en-IN" sz="1050" b="1" cap="none" spc="0">
                        <a:solidFill>
                          <a:schemeClr val="tx1"/>
                        </a:solidFill>
                      </a:endParaRPr>
                    </a:p>
                  </a:txBody>
                  <a:tcPr marL="9575" marR="9575" marT="37006" marB="19150">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07000"/>
                        </a:lnSpc>
                      </a:pPr>
                      <a:r>
                        <a:rPr lang="en-US" sz="1050" b="1"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SHOBHITA SUNIL,SARALA K.S et al.</a:t>
                      </a:r>
                      <a:endParaRPr lang="en-IN" sz="1050" b="1"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75" marR="9575" marT="37006" marB="19150">
                    <a:lnL w="12700" cmpd="sng">
                      <a:noFill/>
                      <a:prstDash val="solid"/>
                    </a:lnL>
                    <a:lnR w="12700" cmpd="sng">
                      <a:noFill/>
                      <a:prstDash val="solid"/>
                    </a:lnR>
                    <a:lnT w="12700" cmpd="sng">
                      <a:noFill/>
                      <a:prstDash val="solid"/>
                    </a:lnT>
                    <a:lnB w="12700" cmpd="sng">
                      <a:noFill/>
                      <a:prstDash val="soli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b="1" kern="1200" cap="none" spc="0">
                          <a:solidFill>
                            <a:schemeClr val="tx1"/>
                          </a:solidFill>
                          <a:effectLst/>
                          <a:latin typeface="+mn-lt"/>
                          <a:ea typeface="+mn-ea"/>
                          <a:cs typeface="+mn-cs"/>
                        </a:rPr>
                        <a:t>The objective of the study was to study the discharge process of patients, and to search for the reasons for the delay in discharge process</a:t>
                      </a:r>
                      <a:endParaRPr lang="en-IN" sz="1050" b="1" cap="none" spc="0">
                        <a:solidFill>
                          <a:schemeClr val="tx1"/>
                        </a:solidFill>
                      </a:endParaRPr>
                    </a:p>
                    <a:p>
                      <a:endParaRPr lang="en-IN" sz="1050" b="1" cap="none" spc="0">
                        <a:solidFill>
                          <a:schemeClr val="tx1"/>
                        </a:solidFill>
                      </a:endParaRPr>
                    </a:p>
                  </a:txBody>
                  <a:tcPr marL="9575" marR="9575" marT="37006" marB="19150">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050" b="1" kern="1200" cap="none" spc="0">
                          <a:solidFill>
                            <a:schemeClr val="tx1"/>
                          </a:solidFill>
                          <a:effectLst/>
                          <a:latin typeface="+mn-lt"/>
                          <a:ea typeface="+mn-ea"/>
                          <a:cs typeface="+mn-cs"/>
                        </a:rPr>
                        <a:t>Study design: Cross-sectional survey. </a:t>
                      </a:r>
                      <a:endParaRPr lang="en-IN" sz="1050" b="1" kern="1200" cap="none" spc="0">
                        <a:solidFill>
                          <a:schemeClr val="tx1"/>
                        </a:solidFill>
                        <a:effectLst/>
                        <a:latin typeface="+mn-lt"/>
                        <a:ea typeface="+mn-ea"/>
                        <a:cs typeface="+mn-cs"/>
                      </a:endParaRPr>
                    </a:p>
                    <a:p>
                      <a:r>
                        <a:rPr lang="en-US" sz="1050" b="1" kern="1200" cap="none" spc="0">
                          <a:solidFill>
                            <a:schemeClr val="tx1"/>
                          </a:solidFill>
                          <a:effectLst/>
                          <a:latin typeface="+mn-lt"/>
                          <a:ea typeface="+mn-ea"/>
                          <a:cs typeface="+mn-cs"/>
                        </a:rPr>
                        <a:t>Study Period: 3 months</a:t>
                      </a:r>
                      <a:endParaRPr lang="en-IN" sz="1050" b="1" kern="1200" cap="none" spc="0">
                        <a:solidFill>
                          <a:schemeClr val="tx1"/>
                        </a:solidFill>
                        <a:effectLst/>
                        <a:latin typeface="+mn-lt"/>
                        <a:ea typeface="+mn-ea"/>
                        <a:cs typeface="+mn-cs"/>
                      </a:endParaRPr>
                    </a:p>
                    <a:p>
                      <a:r>
                        <a:rPr lang="en-US" sz="1050" b="1" kern="1200" cap="none" spc="0">
                          <a:solidFill>
                            <a:schemeClr val="tx1"/>
                          </a:solidFill>
                          <a:effectLst/>
                          <a:latin typeface="+mn-lt"/>
                          <a:ea typeface="+mn-ea"/>
                          <a:cs typeface="+mn-cs"/>
                        </a:rPr>
                        <a:t>Study area: India. </a:t>
                      </a:r>
                      <a:endParaRPr lang="en-IN" sz="1050" b="1" kern="1200" cap="none" spc="0">
                        <a:solidFill>
                          <a:schemeClr val="tx1"/>
                        </a:solidFill>
                        <a:effectLst/>
                        <a:latin typeface="+mn-lt"/>
                        <a:ea typeface="+mn-ea"/>
                        <a:cs typeface="+mn-cs"/>
                      </a:endParaRPr>
                    </a:p>
                    <a:p>
                      <a:r>
                        <a:rPr lang="en-US" sz="1050" b="1" kern="1200" cap="none" spc="0">
                          <a:solidFill>
                            <a:schemeClr val="tx1"/>
                          </a:solidFill>
                          <a:effectLst/>
                          <a:latin typeface="+mn-lt"/>
                          <a:ea typeface="+mn-ea"/>
                          <a:cs typeface="+mn-cs"/>
                        </a:rPr>
                        <a:t>Data analysis: IBM Statistical Package for the Social Sciences (SPSS) Version 22.</a:t>
                      </a:r>
                      <a:endParaRPr lang="en-IN" sz="1050" b="1" cap="none" spc="0">
                        <a:solidFill>
                          <a:schemeClr val="tx1"/>
                        </a:solidFill>
                      </a:endParaRPr>
                    </a:p>
                  </a:txBody>
                  <a:tcPr marL="9575" marR="9575" marT="37006" marB="19150">
                    <a:lnL w="12700" cmpd="sng">
                      <a:noFill/>
                      <a:prstDash val="solid"/>
                    </a:lnL>
                    <a:lnR w="12700" cmpd="sng">
                      <a:noFill/>
                      <a:prstDash val="solid"/>
                    </a:lnR>
                    <a:lnT w="12700" cmpd="sng">
                      <a:noFill/>
                      <a:prstDash val="solid"/>
                    </a:lnT>
                    <a:lnB w="12700" cmpd="sng">
                      <a:noFill/>
                      <a:prstDash val="solid"/>
                    </a:lnB>
                    <a:noFill/>
                  </a:tcPr>
                </a:tc>
                <a:tc>
                  <a:txBody>
                    <a:bodyPr/>
                    <a:lstStyle/>
                    <a:p>
                      <a:pPr algn="just">
                        <a:lnSpc>
                          <a:spcPct val="107000"/>
                        </a:lnSpc>
                      </a:pPr>
                      <a:r>
                        <a:rPr lang="en-US" sz="1050" b="1"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study found the various stakeholders responsible for the delay in the discharge process and recommendations were given.</a:t>
                      </a:r>
                      <a:endParaRPr lang="en-IN" sz="1050" b="1"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75" marR="9575" marT="37006" marB="19150">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596743635"/>
                  </a:ext>
                </a:extLst>
              </a:tr>
            </a:tbl>
          </a:graphicData>
        </a:graphic>
      </p:graphicFrame>
    </p:spTree>
    <p:extLst>
      <p:ext uri="{BB962C8B-B14F-4D97-AF65-F5344CB8AC3E}">
        <p14:creationId xmlns:p14="http://schemas.microsoft.com/office/powerpoint/2010/main" val="153730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DEC9CE0E-E3F4-8680-7E81-9B3EC083772C}"/>
              </a:ext>
            </a:extLst>
          </p:cNvPr>
          <p:cNvGraphicFramePr/>
          <p:nvPr>
            <p:extLst>
              <p:ext uri="{D42A27DB-BD31-4B8C-83A1-F6EECF244321}">
                <p14:modId xmlns:p14="http://schemas.microsoft.com/office/powerpoint/2010/main" val="2045847029"/>
              </p:ext>
            </p:extLst>
          </p:nvPr>
        </p:nvGraphicFramePr>
        <p:xfrm>
          <a:off x="1193802" y="623455"/>
          <a:ext cx="9601195" cy="1299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2">
            <a:extLst>
              <a:ext uri="{FF2B5EF4-FFF2-40B4-BE49-F238E27FC236}">
                <a16:creationId xmlns:a16="http://schemas.microsoft.com/office/drawing/2014/main" id="{C081786B-608C-D754-146F-2A0ED34D8287}"/>
              </a:ext>
            </a:extLst>
          </p:cNvPr>
          <p:cNvGraphicFramePr>
            <a:graphicFrameLocks noGrp="1"/>
          </p:cNvGraphicFramePr>
          <p:nvPr>
            <p:ph idx="1"/>
          </p:nvPr>
        </p:nvGraphicFramePr>
        <p:xfrm>
          <a:off x="711200" y="1923347"/>
          <a:ext cx="10686473" cy="43111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Picture 3">
            <a:extLst>
              <a:ext uri="{FF2B5EF4-FFF2-40B4-BE49-F238E27FC236}">
                <a16:creationId xmlns:a16="http://schemas.microsoft.com/office/drawing/2014/main" id="{E29807AD-F291-FFAB-52CC-1102DEF984A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495" y="78962"/>
            <a:ext cx="1542915" cy="722315"/>
          </a:xfrm>
          <a:prstGeom prst="rect">
            <a:avLst/>
          </a:prstGeom>
        </p:spPr>
      </p:pic>
    </p:spTree>
    <p:extLst>
      <p:ext uri="{BB962C8B-B14F-4D97-AF65-F5344CB8AC3E}">
        <p14:creationId xmlns:p14="http://schemas.microsoft.com/office/powerpoint/2010/main" val="3714732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04FC0-4D59-E99C-132C-A2B8AAD56213}"/>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3C67C31E-76D5-2DB6-F692-97B9DFB6AF26}"/>
              </a:ext>
            </a:extLst>
          </p:cNvPr>
          <p:cNvSpPr>
            <a:spLocks noGrp="1"/>
          </p:cNvSpPr>
          <p:nvPr>
            <p:ph idx="1"/>
          </p:nvPr>
        </p:nvSpPr>
        <p:spPr/>
        <p:txBody>
          <a:bodyPr/>
          <a:lstStyle/>
          <a:p>
            <a:r>
              <a:rPr lang="en-IN" dirty="0"/>
              <a:t>STUDY FRAMEWORK</a:t>
            </a:r>
          </a:p>
          <a:p>
            <a:endParaRPr lang="en-IN" dirty="0"/>
          </a:p>
        </p:txBody>
      </p:sp>
      <p:graphicFrame>
        <p:nvGraphicFramePr>
          <p:cNvPr id="4" name="Diagram 3">
            <a:extLst>
              <a:ext uri="{FF2B5EF4-FFF2-40B4-BE49-F238E27FC236}">
                <a16:creationId xmlns:a16="http://schemas.microsoft.com/office/drawing/2014/main" id="{19DF6604-276B-368F-2211-240F7A4268EC}"/>
              </a:ext>
            </a:extLst>
          </p:cNvPr>
          <p:cNvGraphicFramePr/>
          <p:nvPr>
            <p:extLst>
              <p:ext uri="{D42A27DB-BD31-4B8C-83A1-F6EECF244321}">
                <p14:modId xmlns:p14="http://schemas.microsoft.com/office/powerpoint/2010/main" val="2586182278"/>
              </p:ext>
            </p:extLst>
          </p:nvPr>
        </p:nvGraphicFramePr>
        <p:xfrm>
          <a:off x="1295402" y="982133"/>
          <a:ext cx="9601195" cy="1299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Table 8">
            <a:extLst>
              <a:ext uri="{FF2B5EF4-FFF2-40B4-BE49-F238E27FC236}">
                <a16:creationId xmlns:a16="http://schemas.microsoft.com/office/drawing/2014/main" id="{8381791F-1FCC-AA1E-EF8E-BC022AD04331}"/>
              </a:ext>
            </a:extLst>
          </p:cNvPr>
          <p:cNvGraphicFramePr>
            <a:graphicFrameLocks noGrp="1"/>
          </p:cNvGraphicFramePr>
          <p:nvPr>
            <p:extLst>
              <p:ext uri="{D42A27DB-BD31-4B8C-83A1-F6EECF244321}">
                <p14:modId xmlns:p14="http://schemas.microsoft.com/office/powerpoint/2010/main" val="838962789"/>
              </p:ext>
            </p:extLst>
          </p:nvPr>
        </p:nvGraphicFramePr>
        <p:xfrm>
          <a:off x="1534603" y="3132814"/>
          <a:ext cx="8571506" cy="1747520"/>
        </p:xfrm>
        <a:graphic>
          <a:graphicData uri="http://schemas.openxmlformats.org/drawingml/2006/table">
            <a:tbl>
              <a:tblPr firstRow="1" firstCol="1" bandRow="1"/>
              <a:tblGrid>
                <a:gridCol w="2226172">
                  <a:extLst>
                    <a:ext uri="{9D8B030D-6E8A-4147-A177-3AD203B41FA5}">
                      <a16:colId xmlns:a16="http://schemas.microsoft.com/office/drawing/2014/main" val="686692071"/>
                    </a:ext>
                  </a:extLst>
                </a:gridCol>
                <a:gridCol w="1798931">
                  <a:extLst>
                    <a:ext uri="{9D8B030D-6E8A-4147-A177-3AD203B41FA5}">
                      <a16:colId xmlns:a16="http://schemas.microsoft.com/office/drawing/2014/main" val="2186053430"/>
                    </a:ext>
                  </a:extLst>
                </a:gridCol>
                <a:gridCol w="1511713">
                  <a:extLst>
                    <a:ext uri="{9D8B030D-6E8A-4147-A177-3AD203B41FA5}">
                      <a16:colId xmlns:a16="http://schemas.microsoft.com/office/drawing/2014/main" val="4212370149"/>
                    </a:ext>
                  </a:extLst>
                </a:gridCol>
                <a:gridCol w="1594579">
                  <a:extLst>
                    <a:ext uri="{9D8B030D-6E8A-4147-A177-3AD203B41FA5}">
                      <a16:colId xmlns:a16="http://schemas.microsoft.com/office/drawing/2014/main" val="2149551680"/>
                    </a:ext>
                  </a:extLst>
                </a:gridCol>
                <a:gridCol w="1440111">
                  <a:extLst>
                    <a:ext uri="{9D8B030D-6E8A-4147-A177-3AD203B41FA5}">
                      <a16:colId xmlns:a16="http://schemas.microsoft.com/office/drawing/2014/main" val="1930590172"/>
                    </a:ext>
                  </a:extLst>
                </a:gridCol>
              </a:tblGrid>
              <a:tr h="194169">
                <a:tc>
                  <a:txBody>
                    <a:bodyPr/>
                    <a:lstStyle/>
                    <a:p>
                      <a:pPr>
                        <a:tabLst>
                          <a:tab pos="2477135" algn="l"/>
                        </a:tabLst>
                      </a:pPr>
                      <a:r>
                        <a:rPr lang="en-US" sz="1200" dirty="0">
                          <a:effectLst/>
                          <a:latin typeface="Times New Roman" panose="02020603050405020304" pitchFamily="18" charset="0"/>
                          <a:ea typeface="Times New Roman" panose="02020603050405020304" pitchFamily="18" charset="0"/>
                          <a:cs typeface="Calibri" panose="020F0502020204030204" pitchFamily="34" charset="0"/>
                        </a:rPr>
                        <a:t>Define Phase</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tabLst>
                          <a:tab pos="2477135" algn="l"/>
                        </a:tabLst>
                      </a:pPr>
                      <a:r>
                        <a:rPr lang="en-US" sz="1200" dirty="0">
                          <a:effectLst/>
                          <a:latin typeface="Times New Roman" panose="02020603050405020304" pitchFamily="18" charset="0"/>
                          <a:ea typeface="Times New Roman" panose="02020603050405020304" pitchFamily="18" charset="0"/>
                          <a:cs typeface="Calibri" panose="020F0502020204030204" pitchFamily="34" charset="0"/>
                        </a:rPr>
                        <a:t>Measure Phase</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tabLst>
                          <a:tab pos="2477135" algn="l"/>
                        </a:tabLst>
                      </a:pPr>
                      <a:r>
                        <a:rPr lang="en-US" sz="1200" dirty="0">
                          <a:effectLst/>
                          <a:latin typeface="Times New Roman" panose="02020603050405020304" pitchFamily="18" charset="0"/>
                          <a:ea typeface="Times New Roman" panose="02020603050405020304" pitchFamily="18" charset="0"/>
                          <a:cs typeface="Calibri" panose="020F0502020204030204" pitchFamily="34" charset="0"/>
                        </a:rPr>
                        <a:t>Analysis Phase</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tabLst>
                          <a:tab pos="2477135" algn="l"/>
                        </a:tabLst>
                      </a:pPr>
                      <a:r>
                        <a:rPr lang="en-US" sz="1200">
                          <a:effectLst/>
                          <a:latin typeface="Times New Roman" panose="02020603050405020304" pitchFamily="18" charset="0"/>
                          <a:ea typeface="Times New Roman" panose="02020603050405020304" pitchFamily="18" charset="0"/>
                          <a:cs typeface="Calibri" panose="020F0502020204030204" pitchFamily="34" charset="0"/>
                        </a:rPr>
                        <a:t>Improvement Phase</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tabLst>
                          <a:tab pos="2477135" algn="l"/>
                        </a:tabLst>
                      </a:pPr>
                      <a:r>
                        <a:rPr lang="en-US" sz="1200" dirty="0">
                          <a:effectLst/>
                          <a:latin typeface="Times New Roman" panose="02020603050405020304" pitchFamily="18" charset="0"/>
                          <a:ea typeface="Times New Roman" panose="02020603050405020304" pitchFamily="18" charset="0"/>
                          <a:cs typeface="Calibri" panose="020F0502020204030204" pitchFamily="34" charset="0"/>
                        </a:rPr>
                        <a:t>Control Phase </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932967431"/>
                  </a:ext>
                </a:extLst>
              </a:tr>
              <a:tr h="1553351">
                <a:tc>
                  <a:txBody>
                    <a:bodyPr/>
                    <a:lstStyle/>
                    <a:p>
                      <a:pPr marL="342900" lvl="0" indent="-342900">
                        <a:buFont typeface="+mj-lt"/>
                        <a:buAutoNum type="arabicPeriod"/>
                        <a:tabLst>
                          <a:tab pos="2477135" algn="l"/>
                        </a:tabLst>
                      </a:pPr>
                      <a:r>
                        <a:rPr lang="en-US" sz="1200" dirty="0">
                          <a:effectLst/>
                          <a:latin typeface="Times New Roman" panose="02020603050405020304" pitchFamily="18" charset="0"/>
                          <a:ea typeface="Times New Roman" panose="02020603050405020304" pitchFamily="18" charset="0"/>
                          <a:cs typeface="Calibri" panose="020F0502020204030204" pitchFamily="34" charset="0"/>
                        </a:rPr>
                        <a:t>SIPOC </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mj-lt"/>
                        <a:buAutoNum type="arabicPeriod"/>
                        <a:tabLst>
                          <a:tab pos="2477135" algn="l"/>
                        </a:tabLst>
                      </a:pPr>
                      <a:r>
                        <a:rPr lang="en-US" sz="1200" dirty="0">
                          <a:effectLst/>
                          <a:latin typeface="Times New Roman" panose="02020603050405020304" pitchFamily="18" charset="0"/>
                          <a:ea typeface="Times New Roman" panose="02020603050405020304" pitchFamily="18" charset="0"/>
                          <a:cs typeface="Calibri" panose="020F0502020204030204" pitchFamily="34" charset="0"/>
                        </a:rPr>
                        <a:t>Process Mapping </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mj-lt"/>
                        <a:buAutoNum type="arabicPeriod"/>
                        <a:tabLst>
                          <a:tab pos="2477135" algn="l"/>
                        </a:tabLst>
                      </a:pPr>
                      <a:r>
                        <a:rPr lang="en-US" sz="1200" dirty="0">
                          <a:effectLst/>
                          <a:latin typeface="Times New Roman" panose="02020603050405020304" pitchFamily="18" charset="0"/>
                          <a:ea typeface="Times New Roman" panose="02020603050405020304" pitchFamily="18" charset="0"/>
                          <a:cs typeface="Calibri" panose="020F0502020204030204" pitchFamily="34" charset="0"/>
                        </a:rPr>
                        <a:t>Voice of Customers </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Font typeface="+mj-lt"/>
                        <a:buAutoNum type="arabicPeriod"/>
                        <a:tabLst>
                          <a:tab pos="2477135" algn="l"/>
                        </a:tabLst>
                      </a:pPr>
                      <a:r>
                        <a:rPr lang="en-US" sz="1200" dirty="0">
                          <a:effectLst/>
                          <a:latin typeface="Times New Roman" panose="02020603050405020304" pitchFamily="18" charset="0"/>
                          <a:ea typeface="Times New Roman" panose="02020603050405020304" pitchFamily="18" charset="0"/>
                          <a:cs typeface="Calibri" panose="020F0502020204030204" pitchFamily="34" charset="0"/>
                        </a:rPr>
                        <a:t>Critical to quality</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mj-lt"/>
                        <a:buAutoNum type="arabicPeriod"/>
                        <a:tabLst>
                          <a:tab pos="2477135" algn="l"/>
                        </a:tabLst>
                      </a:pPr>
                      <a:r>
                        <a:rPr lang="en-US" sz="1200" dirty="0">
                          <a:effectLst/>
                          <a:latin typeface="Times New Roman" panose="02020603050405020304" pitchFamily="18" charset="0"/>
                          <a:ea typeface="Times New Roman" panose="02020603050405020304" pitchFamily="18" charset="0"/>
                          <a:cs typeface="Calibri" panose="020F0502020204030204" pitchFamily="34" charset="0"/>
                        </a:rPr>
                        <a:t>Data Collection Plan </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Font typeface="+mj-lt"/>
                        <a:buAutoNum type="arabicPeriod"/>
                        <a:tabLst>
                          <a:tab pos="2477135" algn="l"/>
                        </a:tabLst>
                      </a:pPr>
                      <a:r>
                        <a:rPr lang="en-US" sz="1200" dirty="0">
                          <a:effectLst/>
                          <a:latin typeface="Times New Roman" panose="02020603050405020304" pitchFamily="18" charset="0"/>
                          <a:ea typeface="Times New Roman" panose="02020603050405020304" pitchFamily="18" charset="0"/>
                          <a:cs typeface="Calibri" panose="020F0502020204030204" pitchFamily="34" charset="0"/>
                        </a:rPr>
                        <a:t>Fishbone Analysis </a:t>
                      </a:r>
                    </a:p>
                    <a:p>
                      <a:pPr marL="342900" lvl="0" indent="-342900">
                        <a:buFont typeface="+mj-lt"/>
                        <a:buAutoNum type="arabicPeriod"/>
                        <a:tabLst>
                          <a:tab pos="2477135" algn="l"/>
                        </a:tabLst>
                      </a:pPr>
                      <a:r>
                        <a:rPr lang="en-US" sz="1200" dirty="0">
                          <a:effectLst/>
                          <a:latin typeface="Times New Roman" panose="02020603050405020304" pitchFamily="18" charset="0"/>
                          <a:ea typeface="Times New Roman" panose="02020603050405020304" pitchFamily="18" charset="0"/>
                          <a:cs typeface="Calibri" panose="020F0502020204030204" pitchFamily="34" charset="0"/>
                        </a:rPr>
                        <a:t>Pareto chart</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mj-lt"/>
                        <a:buAutoNum type="arabicPeriod"/>
                        <a:tabLst>
                          <a:tab pos="2477135" algn="l"/>
                        </a:tabLst>
                      </a:pPr>
                      <a:r>
                        <a:rPr lang="en-US" sz="1200" dirty="0">
                          <a:effectLst/>
                          <a:latin typeface="Times New Roman" panose="02020603050405020304" pitchFamily="18" charset="0"/>
                          <a:ea typeface="Times New Roman" panose="02020603050405020304" pitchFamily="18" charset="0"/>
                          <a:cs typeface="Calibri" panose="020F0502020204030204" pitchFamily="34" charset="0"/>
                        </a:rPr>
                        <a:t>Data Analysis </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mj-lt"/>
                        <a:buAutoNum type="arabicPeriod"/>
                        <a:tabLst>
                          <a:tab pos="2477135" algn="l"/>
                        </a:tabLst>
                      </a:pPr>
                      <a:r>
                        <a:rPr lang="en-US" sz="1200" dirty="0">
                          <a:effectLst/>
                          <a:latin typeface="Times New Roman" panose="02020603050405020304" pitchFamily="18" charset="0"/>
                          <a:ea typeface="Times New Roman" panose="02020603050405020304" pitchFamily="18" charset="0"/>
                          <a:cs typeface="Calibri" panose="020F0502020204030204" pitchFamily="34" charset="0"/>
                        </a:rPr>
                        <a:t>Process Analysis </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mj-lt"/>
                        <a:buAutoNum type="arabicPeriod"/>
                        <a:tabLst>
                          <a:tab pos="2477135" algn="l"/>
                        </a:tabLst>
                      </a:pPr>
                      <a:r>
                        <a:rPr lang="en-US" sz="1200" dirty="0">
                          <a:effectLst/>
                          <a:latin typeface="Times New Roman" panose="02020603050405020304" pitchFamily="18" charset="0"/>
                          <a:ea typeface="Times New Roman" panose="02020603050405020304" pitchFamily="18" charset="0"/>
                          <a:cs typeface="Calibri" panose="020F0502020204030204" pitchFamily="34" charset="0"/>
                        </a:rPr>
                        <a:t>Summary Of Problems </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2477135" algn="l"/>
                        </a:tabLst>
                      </a:pPr>
                      <a:r>
                        <a:rPr lang="en-US" sz="1200" dirty="0">
                          <a:effectLst/>
                          <a:latin typeface="Times New Roman" panose="02020603050405020304" pitchFamily="18" charset="0"/>
                          <a:ea typeface="Times New Roman" panose="02020603050405020304" pitchFamily="18" charset="0"/>
                          <a:cs typeface="Calibri" panose="020F0502020204030204" pitchFamily="34" charset="0"/>
                        </a:rPr>
                        <a:t> </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buFont typeface="+mj-lt"/>
                        <a:buNone/>
                        <a:tabLst>
                          <a:tab pos="2477135" algn="l"/>
                        </a:tabLst>
                      </a:pPr>
                      <a:r>
                        <a:rPr lang="en-US" sz="1200" dirty="0">
                          <a:effectLst/>
                          <a:latin typeface="Times New Roman" panose="02020603050405020304" pitchFamily="18" charset="0"/>
                          <a:ea typeface="Times New Roman" panose="02020603050405020304" pitchFamily="18" charset="0"/>
                          <a:cs typeface="Calibri" panose="020F0502020204030204" pitchFamily="34" charset="0"/>
                        </a:rPr>
                        <a:t>Recommendations</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Font typeface="+mj-lt"/>
                        <a:buAutoNum type="arabicPeriod"/>
                        <a:tabLst>
                          <a:tab pos="2477135" algn="l"/>
                        </a:tabLst>
                      </a:pPr>
                      <a:r>
                        <a:rPr lang="en-US" sz="1200" dirty="0">
                          <a:effectLst/>
                          <a:latin typeface="Times New Roman" panose="02020603050405020304" pitchFamily="18" charset="0"/>
                          <a:ea typeface="Times New Roman" panose="02020603050405020304" pitchFamily="18" charset="0"/>
                          <a:cs typeface="Calibri" panose="020F0502020204030204" pitchFamily="34" charset="0"/>
                        </a:rPr>
                        <a:t>Continuous Monitoring and training of staff </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7293310"/>
                  </a:ext>
                </a:extLst>
              </a:tr>
            </a:tbl>
          </a:graphicData>
        </a:graphic>
      </p:graphicFrame>
      <p:sp>
        <p:nvSpPr>
          <p:cNvPr id="10" name="Rectangle 3">
            <a:extLst>
              <a:ext uri="{FF2B5EF4-FFF2-40B4-BE49-F238E27FC236}">
                <a16:creationId xmlns:a16="http://schemas.microsoft.com/office/drawing/2014/main" id="{E022190B-685C-7291-51B7-B24E4A2AEA90}"/>
              </a:ext>
            </a:extLst>
          </p:cNvPr>
          <p:cNvSpPr>
            <a:spLocks noChangeArrowheads="1"/>
          </p:cNvSpPr>
          <p:nvPr/>
        </p:nvSpPr>
        <p:spPr bwMode="auto">
          <a:xfrm>
            <a:off x="2938463" y="323377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11" name="Picture 10">
            <a:extLst>
              <a:ext uri="{FF2B5EF4-FFF2-40B4-BE49-F238E27FC236}">
                <a16:creationId xmlns:a16="http://schemas.microsoft.com/office/drawing/2014/main" id="{34660093-EEDC-1E12-EFA3-E55860DCFA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495" y="78962"/>
            <a:ext cx="1542915" cy="722315"/>
          </a:xfrm>
          <a:prstGeom prst="rect">
            <a:avLst/>
          </a:prstGeom>
        </p:spPr>
      </p:pic>
    </p:spTree>
    <p:extLst>
      <p:ext uri="{BB962C8B-B14F-4D97-AF65-F5344CB8AC3E}">
        <p14:creationId xmlns:p14="http://schemas.microsoft.com/office/powerpoint/2010/main" val="2380336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6531C-235C-13D3-F622-2D761F55722F}"/>
              </a:ext>
            </a:extLst>
          </p:cNvPr>
          <p:cNvSpPr>
            <a:spLocks noGrp="1"/>
          </p:cNvSpPr>
          <p:nvPr>
            <p:ph type="title"/>
          </p:nvPr>
        </p:nvSpPr>
        <p:spPr/>
        <p:txBody>
          <a:bodyPr/>
          <a:lstStyle/>
          <a:p>
            <a:r>
              <a:rPr lang="en-IN" dirty="0"/>
              <a:t>RESULTS(BEFORE IMPROVEMENT)</a:t>
            </a:r>
          </a:p>
        </p:txBody>
      </p:sp>
      <p:graphicFrame>
        <p:nvGraphicFramePr>
          <p:cNvPr id="4" name="Content Placeholder 3">
            <a:extLst>
              <a:ext uri="{FF2B5EF4-FFF2-40B4-BE49-F238E27FC236}">
                <a16:creationId xmlns:a16="http://schemas.microsoft.com/office/drawing/2014/main" id="{E3E8F1E7-03A3-3C13-8AE2-4F8E47E6E379}"/>
              </a:ext>
            </a:extLst>
          </p:cNvPr>
          <p:cNvGraphicFramePr>
            <a:graphicFrameLocks noGrp="1"/>
          </p:cNvGraphicFramePr>
          <p:nvPr>
            <p:ph idx="1"/>
            <p:extLst>
              <p:ext uri="{D42A27DB-BD31-4B8C-83A1-F6EECF244321}">
                <p14:modId xmlns:p14="http://schemas.microsoft.com/office/powerpoint/2010/main" val="3592275228"/>
              </p:ext>
            </p:extLst>
          </p:nvPr>
        </p:nvGraphicFramePr>
        <p:xfrm>
          <a:off x="1506772" y="2635250"/>
          <a:ext cx="6156960" cy="793750"/>
        </p:xfrm>
        <a:graphic>
          <a:graphicData uri="http://schemas.openxmlformats.org/drawingml/2006/table">
            <a:tbl>
              <a:tblPr firstRow="1" firstCol="1" bandRow="1">
                <a:tableStyleId>{5C22544A-7EE6-4342-B048-85BDC9FD1C3A}</a:tableStyleId>
              </a:tblPr>
              <a:tblGrid>
                <a:gridCol w="3078480">
                  <a:extLst>
                    <a:ext uri="{9D8B030D-6E8A-4147-A177-3AD203B41FA5}">
                      <a16:colId xmlns:a16="http://schemas.microsoft.com/office/drawing/2014/main" val="351459899"/>
                    </a:ext>
                  </a:extLst>
                </a:gridCol>
                <a:gridCol w="3078480">
                  <a:extLst>
                    <a:ext uri="{9D8B030D-6E8A-4147-A177-3AD203B41FA5}">
                      <a16:colId xmlns:a16="http://schemas.microsoft.com/office/drawing/2014/main" val="2369162908"/>
                    </a:ext>
                  </a:extLst>
                </a:gridCol>
              </a:tblGrid>
              <a:tr h="302895">
                <a:tc rowSpan="2">
                  <a:txBody>
                    <a:bodyPr/>
                    <a:lstStyle/>
                    <a:p>
                      <a:r>
                        <a:rPr lang="en-US" sz="1200" u="sng" dirty="0">
                          <a:effectLst/>
                        </a:rPr>
                        <a:t>AVERAGE TAT</a:t>
                      </a:r>
                      <a:r>
                        <a:rPr lang="en-US" sz="1200" dirty="0">
                          <a:effectLst/>
                        </a:rPr>
                        <a:t> (for IPD)</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indent="457200" algn="ctr"/>
                      <a:r>
                        <a:rPr lang="en-US" sz="1200" u="sng" dirty="0">
                          <a:effectLst/>
                        </a:rPr>
                        <a:t>HH: MM: SS</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a16="http://schemas.microsoft.com/office/drawing/2014/main" val="2217248563"/>
                  </a:ext>
                </a:extLst>
              </a:tr>
              <a:tr h="490855">
                <a:tc vMerge="1">
                  <a:txBody>
                    <a:bodyPr/>
                    <a:lstStyle/>
                    <a:p>
                      <a:endParaRPr lang="en-IN"/>
                    </a:p>
                  </a:txBody>
                  <a:tcPr/>
                </a:tc>
                <a:tc>
                  <a:txBody>
                    <a:bodyPr/>
                    <a:lstStyle/>
                    <a:p>
                      <a:pPr marL="457200" algn="ctr"/>
                      <a:r>
                        <a:rPr lang="en-US" sz="1200" u="sng" dirty="0">
                          <a:effectLst/>
                        </a:rPr>
                        <a:t>3:20:30  (200 minutes)</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3448885467"/>
                  </a:ext>
                </a:extLst>
              </a:tr>
            </a:tbl>
          </a:graphicData>
        </a:graphic>
      </p:graphicFrame>
      <p:graphicFrame>
        <p:nvGraphicFramePr>
          <p:cNvPr id="6" name="Chart 5">
            <a:extLst>
              <a:ext uri="{FF2B5EF4-FFF2-40B4-BE49-F238E27FC236}">
                <a16:creationId xmlns:a16="http://schemas.microsoft.com/office/drawing/2014/main" id="{FB717C23-E9AD-4AC6-8AFE-7ED5CD3731D3}"/>
              </a:ext>
            </a:extLst>
          </p:cNvPr>
          <p:cNvGraphicFramePr/>
          <p:nvPr>
            <p:extLst>
              <p:ext uri="{D42A27DB-BD31-4B8C-83A1-F6EECF244321}">
                <p14:modId xmlns:p14="http://schemas.microsoft.com/office/powerpoint/2010/main" val="1170754682"/>
              </p:ext>
            </p:extLst>
          </p:nvPr>
        </p:nvGraphicFramePr>
        <p:xfrm>
          <a:off x="1585274" y="3665552"/>
          <a:ext cx="4608136" cy="25985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2DB1A846-7CA6-F43A-0A0D-3C2CE32A1865}"/>
              </a:ext>
            </a:extLst>
          </p:cNvPr>
          <p:cNvGraphicFramePr/>
          <p:nvPr>
            <p:extLst>
              <p:ext uri="{D42A27DB-BD31-4B8C-83A1-F6EECF244321}">
                <p14:modId xmlns:p14="http://schemas.microsoft.com/office/powerpoint/2010/main" val="1872265340"/>
              </p:ext>
            </p:extLst>
          </p:nvPr>
        </p:nvGraphicFramePr>
        <p:xfrm>
          <a:off x="6853287" y="3665552"/>
          <a:ext cx="3827965" cy="2480725"/>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a:extLst>
              <a:ext uri="{FF2B5EF4-FFF2-40B4-BE49-F238E27FC236}">
                <a16:creationId xmlns:a16="http://schemas.microsoft.com/office/drawing/2014/main" id="{CD25810B-C43A-44BF-E31E-2D92530E64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95" y="78962"/>
            <a:ext cx="1542915" cy="722315"/>
          </a:xfrm>
          <a:prstGeom prst="rect">
            <a:avLst/>
          </a:prstGeom>
        </p:spPr>
      </p:pic>
    </p:spTree>
    <p:extLst>
      <p:ext uri="{BB962C8B-B14F-4D97-AF65-F5344CB8AC3E}">
        <p14:creationId xmlns:p14="http://schemas.microsoft.com/office/powerpoint/2010/main" val="2914120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B0635-6BDD-E0EB-446A-BB2E4D315970}"/>
              </a:ext>
            </a:extLst>
          </p:cNvPr>
          <p:cNvSpPr>
            <a:spLocks noGrp="1"/>
          </p:cNvSpPr>
          <p:nvPr>
            <p:ph type="title"/>
          </p:nvPr>
        </p:nvSpPr>
        <p:spPr/>
        <p:txBody>
          <a:bodyPr/>
          <a:lstStyle/>
          <a:p>
            <a:r>
              <a:rPr lang="en-IN" dirty="0"/>
              <a:t>DISCUSSION</a:t>
            </a:r>
          </a:p>
        </p:txBody>
      </p:sp>
      <mc:AlternateContent xmlns:mc="http://schemas.openxmlformats.org/markup-compatibility/2006" xmlns:cx1="http://schemas.microsoft.com/office/drawing/2015/9/8/chartex">
        <mc:Choice Requires="cx1">
          <p:graphicFrame>
            <p:nvGraphicFramePr>
              <p:cNvPr id="4" name="Content Placeholder 3">
                <a:extLst>
                  <a:ext uri="{FF2B5EF4-FFF2-40B4-BE49-F238E27FC236}">
                    <a16:creationId xmlns:a16="http://schemas.microsoft.com/office/drawing/2014/main" id="{BEF66B41-44D1-01B0-AEB6-84F8BE25727D}"/>
                  </a:ext>
                </a:extLst>
              </p:cNvPr>
              <p:cNvGraphicFramePr>
                <a:graphicFrameLocks noGrp="1"/>
              </p:cNvGraphicFramePr>
              <p:nvPr>
                <p:ph idx="1"/>
                <p:extLst>
                  <p:ext uri="{D42A27DB-BD31-4B8C-83A1-F6EECF244321}">
                    <p14:modId xmlns:p14="http://schemas.microsoft.com/office/powerpoint/2010/main" val="3325688270"/>
                  </p:ext>
                </p:extLst>
              </p:nvPr>
            </p:nvGraphicFramePr>
            <p:xfrm>
              <a:off x="1295400" y="2557463"/>
              <a:ext cx="4580614" cy="3317875"/>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Content Placeholder 3">
                <a:extLst>
                  <a:ext uri="{FF2B5EF4-FFF2-40B4-BE49-F238E27FC236}">
                    <a16:creationId xmlns:a16="http://schemas.microsoft.com/office/drawing/2014/main" id="{BEF66B41-44D1-01B0-AEB6-84F8BE25727D}"/>
                  </a:ext>
                </a:extLst>
              </p:cNvPr>
              <p:cNvPicPr>
                <a:picLocks noGrp="1" noRot="1" noChangeAspect="1" noMove="1" noResize="1" noEditPoints="1" noAdjustHandles="1" noChangeArrowheads="1" noChangeShapeType="1"/>
              </p:cNvPicPr>
              <p:nvPr/>
            </p:nvPicPr>
            <p:blipFill>
              <a:blip r:embed="rId3"/>
              <a:stretch>
                <a:fillRect/>
              </a:stretch>
            </p:blipFill>
            <p:spPr>
              <a:xfrm>
                <a:off x="1295400" y="2557463"/>
                <a:ext cx="4580614" cy="3317875"/>
              </a:xfrm>
              <a:prstGeom prst="rect">
                <a:avLst/>
              </a:prstGeom>
            </p:spPr>
          </p:pic>
        </mc:Fallback>
      </mc:AlternateContent>
      <p:graphicFrame>
        <p:nvGraphicFramePr>
          <p:cNvPr id="5" name="Chart 4">
            <a:extLst>
              <a:ext uri="{FF2B5EF4-FFF2-40B4-BE49-F238E27FC236}">
                <a16:creationId xmlns:a16="http://schemas.microsoft.com/office/drawing/2014/main" id="{234EB06E-BDF1-470E-95B2-2ACC11FA5863}"/>
              </a:ext>
            </a:extLst>
          </p:cNvPr>
          <p:cNvGraphicFramePr/>
          <p:nvPr>
            <p:extLst>
              <p:ext uri="{D42A27DB-BD31-4B8C-83A1-F6EECF244321}">
                <p14:modId xmlns:p14="http://schemas.microsoft.com/office/powerpoint/2010/main" val="2291167123"/>
              </p:ext>
            </p:extLst>
          </p:nvPr>
        </p:nvGraphicFramePr>
        <p:xfrm>
          <a:off x="6096000" y="2639833"/>
          <a:ext cx="4572000" cy="3235505"/>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a:extLst>
              <a:ext uri="{FF2B5EF4-FFF2-40B4-BE49-F238E27FC236}">
                <a16:creationId xmlns:a16="http://schemas.microsoft.com/office/drawing/2014/main" id="{5FB5E8AA-C196-338B-57E2-1DE1D7F366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95" y="78962"/>
            <a:ext cx="1542915" cy="722315"/>
          </a:xfrm>
          <a:prstGeom prst="rect">
            <a:avLst/>
          </a:prstGeom>
        </p:spPr>
      </p:pic>
    </p:spTree>
    <p:extLst>
      <p:ext uri="{BB962C8B-B14F-4D97-AF65-F5344CB8AC3E}">
        <p14:creationId xmlns:p14="http://schemas.microsoft.com/office/powerpoint/2010/main" val="98899268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Organic</Template>
  <TotalTime>1180</TotalTime>
  <Words>1572</Words>
  <Application>Microsoft Office PowerPoint</Application>
  <PresentationFormat>Widescreen</PresentationFormat>
  <Paragraphs>169</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Garamond</vt:lpstr>
      <vt:lpstr>Symbol</vt:lpstr>
      <vt:lpstr>Times New Roman</vt:lpstr>
      <vt:lpstr>Organic</vt:lpstr>
      <vt:lpstr>STUDY ON DISCHARGE PROCESS IN RAJIV GANDHI CANCER INSTITUTE</vt:lpstr>
      <vt:lpstr>PowerPoint Presentation</vt:lpstr>
      <vt:lpstr>INTRODUCTION</vt:lpstr>
      <vt:lpstr>OBJECTIVES OF STUDY</vt:lpstr>
      <vt:lpstr>LITERATURE REVIEW</vt:lpstr>
      <vt:lpstr>PowerPoint Presentation</vt:lpstr>
      <vt:lpstr>PowerPoint Presentation</vt:lpstr>
      <vt:lpstr>RESULTS(BEFORE IMPROVEMENT)</vt:lpstr>
      <vt:lpstr>DISCUSSION</vt:lpstr>
      <vt:lpstr>INTERVENTIONS</vt:lpstr>
      <vt:lpstr>INTERVENTIONS</vt:lpstr>
      <vt:lpstr>SUGGESTIONS </vt:lpstr>
      <vt:lpstr>RESULTS(AFTER IMPROVEMENT)</vt:lpstr>
      <vt:lpstr>LIMITATIONS</vt:lpstr>
      <vt:lpstr>CONCLUSION</vt:lpstr>
      <vt:lpstr>REFERENCES</vt:lpstr>
      <vt:lpstr>DISSERTATION EXPERIENCES</vt:lpstr>
      <vt:lpstr>Pictorial Journey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on discharge process in Rajiv Gandhi Cancer Institute </dc:title>
  <dc:creator>Monika</dc:creator>
  <cp:lastModifiedBy>Monika</cp:lastModifiedBy>
  <cp:revision>31</cp:revision>
  <dcterms:created xsi:type="dcterms:W3CDTF">2022-06-19T04:45:09Z</dcterms:created>
  <dcterms:modified xsi:type="dcterms:W3CDTF">2022-06-22T16:33:50Z</dcterms:modified>
</cp:coreProperties>
</file>