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74" r:id="rId4"/>
    <p:sldId id="257" r:id="rId5"/>
    <p:sldId id="258" r:id="rId6"/>
    <p:sldId id="294" r:id="rId7"/>
    <p:sldId id="295" r:id="rId8"/>
    <p:sldId id="259" r:id="rId9"/>
    <p:sldId id="261" r:id="rId10"/>
    <p:sldId id="293" r:id="rId11"/>
    <p:sldId id="262" r:id="rId12"/>
    <p:sldId id="263" r:id="rId13"/>
    <p:sldId id="264" r:id="rId14"/>
    <p:sldId id="265" r:id="rId15"/>
    <p:sldId id="266" r:id="rId16"/>
    <p:sldId id="275" r:id="rId17"/>
    <p:sldId id="267" r:id="rId18"/>
    <p:sldId id="273" r:id="rId19"/>
    <p:sldId id="268" r:id="rId20"/>
    <p:sldId id="276" r:id="rId21"/>
    <p:sldId id="269"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E9DCF6C-BC1F-457E-8C73-045A403582E6}"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FE1E070E-952C-41C9-9ABB-C56A7BE64D88}"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2CA2FBC0-878C-4FB7-8E1F-1D6F6FF7C223}"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D685ADF-9D55-472F-A142-0A5A20BA4577}"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19B6A866-57B6-4C39-8809-FBA78A30FCC9}"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C99E65-501E-4E79-B301-EC94E1C8867E}"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751C047-BE12-4A43-A323-58AFB768CD35}"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525" y="1849755"/>
            <a:ext cx="9947275" cy="1090295"/>
          </a:xfrm>
        </p:spPr>
        <p:txBody>
          <a:bodyPr>
            <a:normAutofit fontScale="90000"/>
          </a:bodyPr>
          <a:lstStyle/>
          <a:p>
            <a:r>
              <a:rPr lang="en-IN" sz="4000" dirty="0">
                <a:latin typeface="Times New Roman" panose="02020603050405020304" charset="0"/>
                <a:cs typeface="Times New Roman" panose="02020603050405020304" charset="0"/>
              </a:rPr>
              <a:t>Study on early detection of Oral cancer</a:t>
            </a:r>
            <a:r>
              <a:rPr lang="en-US" altLang="en-IN" sz="4000" dirty="0">
                <a:latin typeface="Times New Roman" panose="02020603050405020304" charset="0"/>
                <a:cs typeface="Times New Roman" panose="02020603050405020304" charset="0"/>
              </a:rPr>
              <a:t> </a:t>
            </a:r>
            <a:r>
              <a:rPr lang="en-IN" sz="4000" dirty="0">
                <a:latin typeface="Times New Roman" panose="02020603050405020304" charset="0"/>
                <a:cs typeface="Times New Roman" panose="02020603050405020304" charset="0"/>
              </a:rPr>
              <a:t>using  </a:t>
            </a:r>
            <a:r>
              <a:rPr lang="en-US" altLang="en-IN" sz="4000" dirty="0">
                <a:latin typeface="Times New Roman" panose="02020603050405020304" charset="0"/>
                <a:cs typeface="Times New Roman" panose="02020603050405020304" charset="0"/>
              </a:rPr>
              <a:t>Smartp</a:t>
            </a:r>
            <a:r>
              <a:rPr lang="en-IN" sz="4000" dirty="0">
                <a:latin typeface="Times New Roman" panose="02020603050405020304" charset="0"/>
                <a:cs typeface="Times New Roman" panose="02020603050405020304" charset="0"/>
              </a:rPr>
              <a:t>hone - A review from literature</a:t>
            </a:r>
            <a:endParaRPr lang="en-IN" dirty="0"/>
          </a:p>
        </p:txBody>
      </p:sp>
      <p:sp>
        <p:nvSpPr>
          <p:cNvPr id="3" name="Subtitle 2"/>
          <p:cNvSpPr>
            <a:spLocks noGrp="1"/>
          </p:cNvSpPr>
          <p:nvPr>
            <p:ph type="subTitle" idx="1"/>
          </p:nvPr>
        </p:nvSpPr>
        <p:spPr>
          <a:xfrm>
            <a:off x="1524000" y="4700588"/>
            <a:ext cx="9144000" cy="1655762"/>
          </a:xfrm>
        </p:spPr>
        <p:txBody>
          <a:bodyPr/>
          <a:lstStyle/>
          <a:p>
            <a:r>
              <a:rPr lang="en-US" altLang="en-IN" b="1" dirty="0"/>
              <a:t>Presented by: Meha Saxena</a:t>
            </a:r>
            <a:endParaRPr lang="en-US" altLang="en-IN" b="1" dirty="0"/>
          </a:p>
          <a:p>
            <a:r>
              <a:rPr lang="en-IN" b="1" dirty="0"/>
              <a:t>Mentor</a:t>
            </a:r>
            <a:r>
              <a:rPr lang="en-US" altLang="en-IN" b="1" dirty="0"/>
              <a:t>- Dr. Pankaj Talreja</a:t>
            </a:r>
            <a:endParaRPr lang="en-IN" b="1" dirty="0"/>
          </a:p>
          <a:p>
            <a:r>
              <a:rPr lang="en-IN" dirty="0"/>
              <a:t>IIHMR Delhi</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6" name="Picture 5"/>
          <p:cNvPicPr>
            <a:picLocks noChangeAspect="1"/>
          </p:cNvPicPr>
          <p:nvPr/>
        </p:nvPicPr>
        <p:blipFill>
          <a:blip r:embed="rId2"/>
          <a:stretch>
            <a:fillRect/>
          </a:stretch>
        </p:blipFill>
        <p:spPr>
          <a:xfrm>
            <a:off x="4038600" y="3353435"/>
            <a:ext cx="4222115" cy="93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Results (1/3)</a:t>
            </a:r>
            <a:endParaRPr lang="en-IN" b="1" dirty="0"/>
          </a:p>
        </p:txBody>
      </p:sp>
      <p:sp>
        <p:nvSpPr>
          <p:cNvPr id="3" name="Content Placeholder 2"/>
          <p:cNvSpPr>
            <a:spLocks noGrp="1"/>
          </p:cNvSpPr>
          <p:nvPr>
            <p:ph idx="1"/>
          </p:nvPr>
        </p:nvSpPr>
        <p:spPr>
          <a:xfrm>
            <a:off x="953135" y="2004695"/>
            <a:ext cx="10515600" cy="4351338"/>
          </a:xfrm>
        </p:spPr>
        <p:txBody>
          <a:bodyPr>
            <a:normAutofit lnSpcReduction="20000"/>
          </a:bodyPr>
          <a:lstStyle/>
          <a:p>
            <a:pPr marL="0" indent="0">
              <a:lnSpc>
                <a:spcPct val="90000"/>
              </a:lnSpc>
              <a:buNone/>
            </a:pPr>
            <a:r>
              <a:rPr lang="en-IN" sz="2000"/>
              <a:t>A total of </a:t>
            </a:r>
            <a:r>
              <a:rPr lang="en-US" altLang="en-IN" sz="2000"/>
              <a:t>20</a:t>
            </a:r>
            <a:r>
              <a:rPr lang="en-IN" sz="2000"/>
              <a:t> studies met the eligibility criteria and were included in this review</a:t>
            </a:r>
            <a:r>
              <a:rPr lang="en-US" altLang="en-IN" sz="2000"/>
              <a:t>. These studies concluded that smartphone- based imaging helps in early detection of cancer.</a:t>
            </a:r>
            <a:endParaRPr lang="en-US" altLang="en-IN" sz="2000"/>
          </a:p>
          <a:p>
            <a:pPr marL="0" indent="0">
              <a:lnSpc>
                <a:spcPct val="90000"/>
              </a:lnSpc>
              <a:buNone/>
            </a:pPr>
            <a:endParaRPr lang="en-IN" sz="2400" b="1"/>
          </a:p>
          <a:p>
            <a:pPr marL="0" indent="0">
              <a:lnSpc>
                <a:spcPct val="90000"/>
              </a:lnSpc>
              <a:buNone/>
            </a:pPr>
            <a:r>
              <a:rPr lang="en-IN" sz="2400" b="1"/>
              <a:t>Smartphone-based images using deep learning for early detection</a:t>
            </a:r>
            <a:r>
              <a:rPr lang="en-US" altLang="en-IN" sz="2400" b="1"/>
              <a:t> of oral cancer</a:t>
            </a:r>
            <a:endParaRPr lang="en-IN" sz="2400" b="1"/>
          </a:p>
          <a:p>
            <a:r>
              <a:rPr lang="en-IN" sz="2000"/>
              <a:t>With the rapid development of both imaging and sensing technologies in camera systems, the ubiquity of smartphones is equipped with higher quality, low-noise</a:t>
            </a:r>
            <a:r>
              <a:rPr lang="en-US" altLang="en-IN" sz="2000"/>
              <a:t>.</a:t>
            </a:r>
            <a:endParaRPr lang="en-IN" sz="2000"/>
          </a:p>
          <a:p>
            <a:endParaRPr lang="en-IN" sz="2000"/>
          </a:p>
          <a:p>
            <a:r>
              <a:rPr lang="en-IN" sz="2000"/>
              <a:t>The accuracy ranged from 77.89 to 97.51% for images which are captured by mobile phone. This reveals that deep learning models have the potential to assist in the detection of oral cancer</a:t>
            </a:r>
            <a:endParaRPr lang="en-IN" sz="20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a:xfrm>
            <a:off x="160020" y="6113145"/>
            <a:ext cx="11809730" cy="608330"/>
          </a:xfrm>
        </p:spPr>
        <p:txBody>
          <a:bodyPr/>
          <a:lstStyle/>
          <a:p>
            <a:pPr algn="l"/>
            <a:r>
              <a:rPr lang="en-US" altLang="en-IN" sz="1400">
                <a:solidFill>
                  <a:schemeClr val="tx1"/>
                </a:solidFill>
              </a:rPr>
              <a:t>* source-https://www.ncbi.nlm.nih.gov/pmc/articles/PMC8786902/</a:t>
            </a:r>
            <a:endParaRPr lang="en-US" altLang="en-IN" sz="1400">
              <a:solidFill>
                <a:schemeClr val="tx1"/>
              </a:solidFill>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Results (2/3)</a:t>
            </a:r>
            <a:endParaRPr lang="en-IN" b="1" dirty="0"/>
          </a:p>
        </p:txBody>
      </p:sp>
      <p:sp>
        <p:nvSpPr>
          <p:cNvPr id="3" name="Content Placeholder 2"/>
          <p:cNvSpPr>
            <a:spLocks noGrp="1"/>
          </p:cNvSpPr>
          <p:nvPr>
            <p:ph idx="1"/>
          </p:nvPr>
        </p:nvSpPr>
        <p:spPr>
          <a:xfrm>
            <a:off x="929005" y="2133600"/>
            <a:ext cx="10515600" cy="4351338"/>
          </a:xfrm>
        </p:spPr>
        <p:txBody>
          <a:bodyPr/>
          <a:lstStyle/>
          <a:p>
            <a:pPr marL="0" indent="0">
              <a:buNone/>
            </a:pPr>
            <a:r>
              <a:rPr lang="en-US" altLang="en-IN" sz="2400" b="1">
                <a:sym typeface="+mn-ea"/>
              </a:rPr>
              <a:t>Importance of Detection of oral cancer at an early stage</a:t>
            </a:r>
            <a:endParaRPr lang="en-US" altLang="en-IN" sz="2400" b="1">
              <a:sym typeface="+mn-ea"/>
            </a:endParaRPr>
          </a:p>
          <a:p>
            <a:pPr marL="0" indent="0">
              <a:buNone/>
            </a:pPr>
            <a:endParaRPr lang="en-US" altLang="en-IN" sz="2400" b="1"/>
          </a:p>
          <a:p>
            <a:r>
              <a:rPr lang="en-US" altLang="en-IN" sz="2000" dirty="0">
                <a:sym typeface="+mn-ea"/>
              </a:rPr>
              <a:t>Detection of Oral cancer at an early stage is the most effective means to improve survical, reduced morbidity and disfigurement.</a:t>
            </a:r>
            <a:endParaRPr lang="en-US" altLang="en-IN" sz="2000" dirty="0">
              <a:sym typeface="+mn-ea"/>
            </a:endParaRPr>
          </a:p>
          <a:p>
            <a:r>
              <a:rPr lang="en-US" altLang="en-IN" sz="2000" dirty="0">
                <a:sym typeface="+mn-ea"/>
              </a:rPr>
              <a:t>Early detection of oral cancer has a better prognosis as well as reduced cost of treatment when compared to advanced-stage cancer.</a:t>
            </a:r>
            <a:endParaRPr lang="en-US" altLang="en-IN" sz="2000" dirty="0">
              <a:sym typeface="+mn-ea"/>
            </a:endParaRPr>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Results (3/3)</a:t>
            </a:r>
            <a:endParaRPr lang="en-IN" b="1" dirty="0"/>
          </a:p>
        </p:txBody>
      </p:sp>
      <p:sp>
        <p:nvSpPr>
          <p:cNvPr id="3" name="Content Placeholder 2"/>
          <p:cNvSpPr>
            <a:spLocks noGrp="1"/>
          </p:cNvSpPr>
          <p:nvPr>
            <p:ph sz="half" idx="1"/>
          </p:nvPr>
        </p:nvSpPr>
        <p:spPr>
          <a:xfrm>
            <a:off x="542290" y="1847850"/>
            <a:ext cx="11485245" cy="4351655"/>
          </a:xfrm>
        </p:spPr>
        <p:txBody>
          <a:bodyPr/>
          <a:lstStyle/>
          <a:p>
            <a:pPr marL="0" indent="0">
              <a:buNone/>
            </a:pPr>
            <a:r>
              <a:rPr lang="en-US" altLang="en-IN" sz="2000" b="1" dirty="0">
                <a:sym typeface="+mn-ea"/>
              </a:rPr>
              <a:t>Figure 1: Five year survival rate for oral cancer by clinical stage</a:t>
            </a:r>
            <a:endParaRPr lang="en-US" altLang="en-IN" sz="2000" b="1" dirty="0">
              <a:sym typeface="+mn-ea"/>
            </a:endParaRPr>
          </a:p>
          <a:p>
            <a:pPr marL="0" indent="0">
              <a:buNone/>
            </a:pPr>
            <a:endParaRPr lang="en-US" altLang="en-IN" sz="2000" b="1" dirty="0">
              <a:sym typeface="+mn-ea"/>
            </a:endParaRPr>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9" name="Picture 1" descr="IMG_256"/>
          <p:cNvPicPr>
            <a:picLocks noChangeAspect="1"/>
          </p:cNvPicPr>
          <p:nvPr>
            <p:ph sz="half" idx="2"/>
          </p:nvPr>
        </p:nvPicPr>
        <p:blipFill>
          <a:blip r:embed="rId2"/>
          <a:srcRect t="22618"/>
          <a:stretch>
            <a:fillRect/>
          </a:stretch>
        </p:blipFill>
        <p:spPr>
          <a:xfrm>
            <a:off x="2969260" y="2360295"/>
            <a:ext cx="6630670" cy="3589020"/>
          </a:xfrm>
          <a:prstGeom prst="rect">
            <a:avLst/>
          </a:prstGeom>
          <a:noFill/>
          <a:ln w="9525">
            <a:noFill/>
          </a:ln>
        </p:spPr>
      </p:pic>
      <p:sp>
        <p:nvSpPr>
          <p:cNvPr id="5" name="Text Box 4"/>
          <p:cNvSpPr txBox="1"/>
          <p:nvPr/>
        </p:nvSpPr>
        <p:spPr>
          <a:xfrm>
            <a:off x="264795" y="6520815"/>
            <a:ext cx="5189220" cy="337185"/>
          </a:xfrm>
          <a:prstGeom prst="rect">
            <a:avLst/>
          </a:prstGeom>
          <a:noFill/>
        </p:spPr>
        <p:txBody>
          <a:bodyPr wrap="none" rtlCol="0">
            <a:spAutoFit/>
          </a:bodyPr>
          <a:p>
            <a:r>
              <a:rPr lang="en-US" sz="1600"/>
              <a:t>*Source: National Cancer Center Japan “Cancer Statistics’20”</a:t>
            </a:r>
            <a:endParaRPr 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Discussion (1/2)</a:t>
            </a:r>
            <a:endParaRPr lang="en-IN" b="1" dirty="0"/>
          </a:p>
        </p:txBody>
      </p:sp>
      <p:sp>
        <p:nvSpPr>
          <p:cNvPr id="3" name="Content Placeholder 2"/>
          <p:cNvSpPr>
            <a:spLocks noGrp="1"/>
          </p:cNvSpPr>
          <p:nvPr>
            <p:ph sz="half" idx="1"/>
          </p:nvPr>
        </p:nvSpPr>
        <p:spPr>
          <a:xfrm>
            <a:off x="552450" y="1825625"/>
            <a:ext cx="11382375" cy="1741805"/>
          </a:xfrm>
        </p:spPr>
        <p:txBody>
          <a:bodyPr>
            <a:normAutofit/>
          </a:bodyPr>
          <a:lstStyle/>
          <a:p>
            <a:pPr algn="just"/>
            <a:r>
              <a:rPr lang="en-IN" sz="1800"/>
              <a:t>In this systematic review, the utilization of deep machine learning for early detection in oral cancer was examined. The deep learning methodology had been used to analyze various types of medical data for early detection of oral cancer.</a:t>
            </a:r>
            <a:endParaRPr lang="en-IN" sz="1800"/>
          </a:p>
          <a:p>
            <a:pPr marL="0" indent="0" algn="just">
              <a:buNone/>
            </a:pPr>
            <a:endParaRPr lang="en-IN" altLang="en-IN" sz="18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20" name="Picture 20"/>
          <p:cNvPicPr>
            <a:picLocks noChangeAspect="1"/>
          </p:cNvPicPr>
          <p:nvPr>
            <p:ph sz="half" idx="2"/>
          </p:nvPr>
        </p:nvPicPr>
        <p:blipFill>
          <a:blip r:embed="rId2"/>
          <a:stretch>
            <a:fillRect/>
          </a:stretch>
        </p:blipFill>
        <p:spPr>
          <a:xfrm>
            <a:off x="838200" y="2666365"/>
            <a:ext cx="5181600" cy="3313430"/>
          </a:xfrm>
          <a:prstGeom prst="rect">
            <a:avLst/>
          </a:prstGeom>
          <a:noFill/>
          <a:ln>
            <a:noFill/>
          </a:ln>
        </p:spPr>
      </p:pic>
      <p:pic>
        <p:nvPicPr>
          <p:cNvPr id="9" name="Picture 1"/>
          <p:cNvPicPr>
            <a:picLocks noChangeAspect="1"/>
          </p:cNvPicPr>
          <p:nvPr/>
        </p:nvPicPr>
        <p:blipFill>
          <a:blip r:embed="rId3"/>
          <a:stretch>
            <a:fillRect/>
          </a:stretch>
        </p:blipFill>
        <p:spPr>
          <a:xfrm>
            <a:off x="6340475" y="2424430"/>
            <a:ext cx="5406390" cy="3313430"/>
          </a:xfrm>
          <a:prstGeom prst="rect">
            <a:avLst/>
          </a:prstGeom>
          <a:noFill/>
          <a:ln>
            <a:noFill/>
          </a:ln>
        </p:spPr>
      </p:pic>
      <p:sp>
        <p:nvSpPr>
          <p:cNvPr id="10" name="Text Box 9"/>
          <p:cNvSpPr txBox="1"/>
          <p:nvPr/>
        </p:nvSpPr>
        <p:spPr>
          <a:xfrm>
            <a:off x="1975485" y="5979795"/>
            <a:ext cx="3419475" cy="368300"/>
          </a:xfrm>
          <a:prstGeom prst="rect">
            <a:avLst/>
          </a:prstGeom>
          <a:noFill/>
        </p:spPr>
        <p:txBody>
          <a:bodyPr wrap="none" rtlCol="0">
            <a:spAutoFit/>
          </a:bodyPr>
          <a:p>
            <a:r>
              <a:rPr lang="en-US" b="1"/>
              <a:t>Figure 2: Image Capturing Method</a:t>
            </a:r>
            <a:endParaRPr lang="en-US" b="1"/>
          </a:p>
        </p:txBody>
      </p:sp>
      <p:sp>
        <p:nvSpPr>
          <p:cNvPr id="11" name="Text Box 10"/>
          <p:cNvSpPr txBox="1"/>
          <p:nvPr/>
        </p:nvSpPr>
        <p:spPr>
          <a:xfrm>
            <a:off x="7293610" y="5979795"/>
            <a:ext cx="3843020" cy="368300"/>
          </a:xfrm>
          <a:prstGeom prst="rect">
            <a:avLst/>
          </a:prstGeom>
          <a:noFill/>
        </p:spPr>
        <p:txBody>
          <a:bodyPr wrap="none" rtlCol="0">
            <a:spAutoFit/>
          </a:bodyPr>
          <a:p>
            <a:r>
              <a:rPr lang="en-US" b="1"/>
              <a:t>Figure 3: Resampling-Rotation Method</a:t>
            </a:r>
            <a:endParaRPr lang="en-US" b="1"/>
          </a:p>
        </p:txBody>
      </p:sp>
      <p:sp>
        <p:nvSpPr>
          <p:cNvPr id="5" name="Text Box 4"/>
          <p:cNvSpPr txBox="1"/>
          <p:nvPr/>
        </p:nvSpPr>
        <p:spPr>
          <a:xfrm>
            <a:off x="385445" y="6489700"/>
            <a:ext cx="5111115" cy="368300"/>
          </a:xfrm>
          <a:prstGeom prst="rect">
            <a:avLst/>
          </a:prstGeom>
          <a:noFill/>
        </p:spPr>
        <p:txBody>
          <a:bodyPr wrap="none" rtlCol="0">
            <a:spAutoFit/>
          </a:bodyPr>
          <a:p>
            <a:pPr algn="l"/>
            <a:r>
              <a:rPr lang="en-US" sz="1400"/>
              <a:t>*Source: https://www.ncbi.nlm.nih.gov/pmc/articles/PMC8397787</a:t>
            </a:r>
            <a:r>
              <a:rPr lang="en-US"/>
              <a: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Discussion (2/2)</a:t>
            </a:r>
            <a:endParaRPr lang="en-IN" b="1"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
        <p:nvSpPr>
          <p:cNvPr id="8" name="Content Placeholder 7"/>
          <p:cNvSpPr/>
          <p:nvPr>
            <p:ph sz="half" idx="1"/>
          </p:nvPr>
        </p:nvSpPr>
        <p:spPr>
          <a:xfrm>
            <a:off x="838200" y="2004695"/>
            <a:ext cx="10612755" cy="4351655"/>
          </a:xfrm>
        </p:spPr>
        <p:txBody>
          <a:bodyPr>
            <a:normAutofit/>
          </a:bodyPr>
          <a:p>
            <a:r>
              <a:rPr lang="en-IN" sz="2000">
                <a:sym typeface="+mn-ea"/>
              </a:rPr>
              <a:t>This review showed that the deep machine learning methodology combined with medical imaging data can offer better and helped in early detection of oral cancer. This can significantly assist the clinical management of patients with the disease .</a:t>
            </a:r>
            <a:endParaRPr lang="en-IN" sz="2000"/>
          </a:p>
          <a:p>
            <a:r>
              <a:rPr lang="en-IN" sz="2000">
                <a:sym typeface="+mn-ea"/>
              </a:rPr>
              <a:t> Based on the reported accuracy of the deep machine learning techniques in the included studies, it is evident that the deep machine learning technique can play a significant role toward the improved </a:t>
            </a:r>
            <a:r>
              <a:rPr lang="en-US" altLang="en-IN" sz="2000">
                <a:sym typeface="+mn-ea"/>
              </a:rPr>
              <a:t>detection</a:t>
            </a:r>
            <a:r>
              <a:rPr lang="en-IN" sz="2000">
                <a:sym typeface="+mn-ea"/>
              </a:rPr>
              <a:t> of oral cancer and guide clinicians in making informed decisions.</a:t>
            </a:r>
            <a:endParaRPr lang="en-IN" sz="2000">
              <a:sym typeface="+mn-ea"/>
            </a:endParaRPr>
          </a:p>
          <a:p>
            <a:r>
              <a:rPr lang="en-US" sz="2000"/>
              <a:t>Early detection is crucial as it increases the scope for successful treatment. A delay in detection will consecutively cause the cancer cells to spread in the adjacent areas of the affected region, thus increasing the morbidity.</a:t>
            </a:r>
            <a:endParaRPr lang="en-US" sz="2000"/>
          </a:p>
          <a:p>
            <a:r>
              <a:rPr lang="en-US" sz="2000"/>
              <a:t> More than half of oral cancer patients are diagnosed when presented with advanced lesions. Many are unaware that early diagnosis is key to improved survival, reduced morbidity, disfigurement, duration of hospital stay as well as the over-all cost of treatment. </a:t>
            </a:r>
            <a:endParaRPr lang="en-US" sz="2000"/>
          </a:p>
          <a:p>
            <a:endParaRPr 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Limitations of the Study</a:t>
            </a:r>
            <a:endParaRPr lang="en-IN" b="1" dirty="0"/>
          </a:p>
        </p:txBody>
      </p:sp>
      <p:sp>
        <p:nvSpPr>
          <p:cNvPr id="3" name="Content Placeholder 2"/>
          <p:cNvSpPr>
            <a:spLocks noGrp="1"/>
          </p:cNvSpPr>
          <p:nvPr>
            <p:ph idx="1"/>
          </p:nvPr>
        </p:nvSpPr>
        <p:spPr>
          <a:xfrm>
            <a:off x="1193165" y="2094865"/>
            <a:ext cx="10515600" cy="4351338"/>
          </a:xfrm>
        </p:spPr>
        <p:txBody>
          <a:bodyPr>
            <a:normAutofit/>
          </a:bodyPr>
          <a:lstStyle/>
          <a:p>
            <a:r>
              <a:rPr lang="en-US" sz="2000"/>
              <a:t>The main limitation is that </a:t>
            </a:r>
            <a:r>
              <a:rPr lang="en-IN" sz="2000"/>
              <a:t>the deep learning techniques used different data types in the analyses</a:t>
            </a:r>
            <a:r>
              <a:rPr lang="en-US" altLang="en-IN" sz="2000"/>
              <a:t>. So it was difficult to draw conclusions about the effectiveness of these deep learning techniques.</a:t>
            </a:r>
            <a:endParaRPr lang="en-US" altLang="en-IN" sz="2000"/>
          </a:p>
          <a:p>
            <a:r>
              <a:rPr lang="en-US" altLang="en-IN" sz="2000"/>
              <a:t>Most of the developed deep learning models in the published studies were not externally validated</a:t>
            </a:r>
            <a:endParaRPr lang="en-US" altLang="en-IN" sz="2000"/>
          </a:p>
          <a:p>
            <a:r>
              <a:rPr lang="en-US" altLang="en-IN" sz="2000"/>
              <a:t> The dataset used to train the model was relatively small in most of the studies.</a:t>
            </a:r>
            <a:endParaRPr lang="en-US" altLang="en-IN" sz="2000"/>
          </a:p>
          <a:p>
            <a:endParaRPr lang="en-US" altLang="en-IN" sz="2000"/>
          </a:p>
          <a:p>
            <a:pPr marL="0" indent="0">
              <a:buNone/>
            </a:pPr>
            <a:r>
              <a:rPr lang="en-US" altLang="en-IN" sz="2000" b="1"/>
              <a:t>To the best of  knowledge, there is a dearth of published studies that have examined the application of machine learning for staging. Therefore, this serves as a potential area of further research in the future.</a:t>
            </a:r>
            <a:endParaRPr lang="en-US" altLang="en-IN" sz="2000" b="1"/>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Conclusion</a:t>
            </a:r>
            <a:endParaRPr lang="en-IN" b="1" dirty="0"/>
          </a:p>
        </p:txBody>
      </p:sp>
      <p:sp>
        <p:nvSpPr>
          <p:cNvPr id="3" name="Content Placeholder 2"/>
          <p:cNvSpPr>
            <a:spLocks noGrp="1"/>
          </p:cNvSpPr>
          <p:nvPr>
            <p:ph idx="1"/>
          </p:nvPr>
        </p:nvSpPr>
        <p:spPr>
          <a:xfrm>
            <a:off x="943610" y="1847850"/>
            <a:ext cx="10515600" cy="4351338"/>
          </a:xfrm>
        </p:spPr>
        <p:txBody>
          <a:bodyPr>
            <a:normAutofit/>
          </a:bodyPr>
          <a:lstStyle/>
          <a:p>
            <a:pPr>
              <a:lnSpc>
                <a:spcPct val="100000"/>
              </a:lnSpc>
            </a:pPr>
            <a:r>
              <a:rPr lang="en-IN" sz="2400"/>
              <a:t> The deep learning models are poised to </a:t>
            </a:r>
            <a:r>
              <a:rPr lang="en-US" altLang="en-IN" sz="2400"/>
              <a:t>detect cancer at eraly stage and </a:t>
            </a:r>
            <a:r>
              <a:rPr lang="en-IN" sz="2400"/>
              <a:t>predict cancer prognosis more accurately</a:t>
            </a:r>
            <a:r>
              <a:rPr lang="en-US" altLang="en-IN" sz="2400"/>
              <a:t>.</a:t>
            </a:r>
            <a:endParaRPr lang="en-US" altLang="en-IN" sz="2400"/>
          </a:p>
          <a:p>
            <a:pPr>
              <a:lnSpc>
                <a:spcPct val="100000"/>
              </a:lnSpc>
            </a:pPr>
            <a:r>
              <a:rPr lang="en-US" altLang="en-IN" sz="2400"/>
              <a:t>It is expected that the deep learning techniques can assist in the proper management of oral cancer through improved diagnostic performance, insightful clinical decision making.</a:t>
            </a:r>
            <a:endParaRPr lang="en-US" altLang="en-IN" sz="2400"/>
          </a:p>
          <a:p>
            <a:pPr>
              <a:lnSpc>
                <a:spcPct val="100000"/>
              </a:lnSpc>
            </a:pPr>
            <a:r>
              <a:rPr lang="en-US" altLang="en-IN" sz="2400"/>
              <a:t>Thus, the clinicians and patients can spend more time in communication and in making shared decisions to improve the quality of care.</a:t>
            </a:r>
            <a:endParaRPr lang="en-US" altLang="en-IN" sz="2400"/>
          </a:p>
          <a:p>
            <a:pPr marL="0" indent="0">
              <a:buNone/>
            </a:pPr>
            <a:endParaRPr lang="en-US" altLang="en-IN" sz="24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References </a:t>
            </a:r>
            <a:endParaRPr lang="en-IN" b="1" dirty="0"/>
          </a:p>
        </p:txBody>
      </p:sp>
      <p:sp>
        <p:nvSpPr>
          <p:cNvPr id="3" name="Content Placeholder 2"/>
          <p:cNvSpPr>
            <a:spLocks noGrp="1"/>
          </p:cNvSpPr>
          <p:nvPr>
            <p:ph idx="1"/>
          </p:nvPr>
        </p:nvSpPr>
        <p:spPr/>
        <p:txBody>
          <a:bodyPr/>
          <a:lstStyle/>
          <a:p>
            <a:r>
              <a:rPr lang="en-IN" sz="2000"/>
              <a:t>Chu CS, Lee NP, Ho JW, Choi SW, Thomson PJ. Deep learning for clinical image analyses in oral squamous cell carcinoma: a review. JAMA Otolaryngology–Head &amp; Neck Surgery. 2021 Oct 1;147(10):893-900.</a:t>
            </a:r>
            <a:endParaRPr lang="en-IN" sz="2000"/>
          </a:p>
          <a:p>
            <a:r>
              <a:rPr lang="en-IN" sz="2000"/>
              <a:t>Zhu W, Xie L, Han J, Guo X. The application of deep learning in cancer prognosis prediction. Cancers. 2020 Mar 5;12(3):603.</a:t>
            </a:r>
            <a:endParaRPr lang="en-IN" sz="2000"/>
          </a:p>
          <a:p>
            <a:r>
              <a:rPr lang="en-IN" sz="2000"/>
              <a:t>Uthoff RD, Song B, Sunny S, Patrick S, Suresh A, Kolur T, Keerthi G, Spires O, Anbarani A, Wilder-Smith P, Kuriakose MA. Point-of-care, smartphone-based, dual-modality, dual-view, oral cancer screening device with neural network classification for low-resource communities. PloS one. 2018 Dec 5;13(12):e0207493.</a:t>
            </a:r>
            <a:endParaRPr lang="en-IN" sz="2000"/>
          </a:p>
          <a:p>
            <a:r>
              <a:rPr lang="en-US" altLang="en-IN" sz="2000"/>
              <a:t>Figure1- </a:t>
            </a:r>
            <a:r>
              <a:rPr lang="en-US" sz="2000">
                <a:sym typeface="+mn-ea"/>
              </a:rPr>
              <a:t>National Cancer Center Japan “Cancer Statistics’20”</a:t>
            </a:r>
            <a:endParaRPr lang="en-US" sz="2000">
              <a:sym typeface="+mn-ea"/>
            </a:endParaRPr>
          </a:p>
          <a:p>
            <a:r>
              <a:rPr lang="en-US" sz="2000">
                <a:sym typeface="+mn-ea"/>
              </a:rPr>
              <a:t>Figure 2 and 3- </a:t>
            </a:r>
            <a:r>
              <a:rPr lang="en-US" sz="2000">
                <a:sym typeface="+mn-ea"/>
              </a:rPr>
              <a:t>https://www.ncbi.nlm.nih.gov/pmc/articles/PMC8397787/</a:t>
            </a:r>
            <a:endParaRPr lang="en-US" sz="2000"/>
          </a:p>
          <a:p>
            <a:endParaRPr lang="en-US" sz="2000"/>
          </a:p>
          <a:p>
            <a:endParaRPr lang="en-US" altLang="en-IN" sz="2000"/>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Thank You</a:t>
            </a:r>
            <a:endParaRPr lang="en-IN" dirty="0"/>
          </a:p>
        </p:txBody>
      </p:sp>
      <p:sp>
        <p:nvSpPr>
          <p:cNvPr id="3" name="Subtitle 2"/>
          <p:cNvSpPr>
            <a:spLocks noGrp="1"/>
          </p:cNvSpPr>
          <p:nvPr>
            <p:ph type="subTitle" idx="1"/>
          </p:nvPr>
        </p:nvSpPr>
        <p:spPr/>
        <p:txBody>
          <a:bodyPr/>
          <a:lstStyle/>
          <a:p>
            <a:r>
              <a:rPr lang="en-IN" dirty="0"/>
              <a:t>Any Questions</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Suggestions to the Organization where the Study was Conducted </a:t>
            </a:r>
            <a:endParaRPr lang="en-IN" b="1" dirty="0"/>
          </a:p>
        </p:txBody>
      </p:sp>
      <p:sp>
        <p:nvSpPr>
          <p:cNvPr id="3" name="Content Placeholder 2"/>
          <p:cNvSpPr>
            <a:spLocks noGrp="1"/>
          </p:cNvSpPr>
          <p:nvPr>
            <p:ph idx="1"/>
          </p:nvPr>
        </p:nvSpPr>
        <p:spPr>
          <a:xfrm>
            <a:off x="838200" y="2278380"/>
            <a:ext cx="10515600" cy="4351338"/>
          </a:xfrm>
        </p:spPr>
        <p:txBody>
          <a:bodyPr/>
          <a:lstStyle/>
          <a:p>
            <a:r>
              <a:rPr lang="en-US" altLang="en-IN" sz="2400"/>
              <a:t>Karkinos Healthcare is already working on early detection of oral cancer through mobile app. </a:t>
            </a:r>
            <a:endParaRPr lang="en-US" altLang="en-IN" sz="2400"/>
          </a:p>
          <a:p>
            <a:r>
              <a:rPr lang="en-US" altLang="en-IN" sz="2400"/>
              <a:t>So , they can use deep machine learning techniques which help them in early detection and prognostication of oral cancer.</a:t>
            </a:r>
            <a:endParaRPr lang="en-US" altLang="en-IN" sz="2400"/>
          </a:p>
          <a:p>
            <a:r>
              <a:rPr lang="en-US" altLang="en-IN" sz="2400"/>
              <a:t>They can also increase the </a:t>
            </a:r>
            <a:r>
              <a:rPr lang="en-US" altLang="en-IN" sz="2400">
                <a:sym typeface="+mn-ea"/>
              </a:rPr>
              <a:t>awareness of “I</a:t>
            </a:r>
            <a:r>
              <a:rPr lang="en-US" altLang="en-IN" sz="2400"/>
              <a:t>mportance of early detection of Oral cancer” </a:t>
            </a:r>
            <a:endParaRPr lang="en-US" altLang="en-IN" sz="2400"/>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Screenshot of Approval</a:t>
            </a:r>
            <a:endParaRPr lang="en-IN" b="1" dirty="0"/>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pic>
        <p:nvPicPr>
          <p:cNvPr id="6" name="Content Placeholder 5"/>
          <p:cNvPicPr>
            <a:picLocks noChangeAspect="1"/>
          </p:cNvPicPr>
          <p:nvPr>
            <p:ph idx="1"/>
          </p:nvPr>
        </p:nvPicPr>
        <p:blipFill>
          <a:blip r:embed="rId1"/>
          <a:stretch>
            <a:fillRect/>
          </a:stretch>
        </p:blipFill>
        <p:spPr>
          <a:xfrm>
            <a:off x="2538095" y="1890395"/>
            <a:ext cx="7115810" cy="37858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Dissertation Experiences</a:t>
            </a:r>
            <a:endParaRPr lang="en-IN" b="1" dirty="0"/>
          </a:p>
        </p:txBody>
      </p:sp>
      <p:sp>
        <p:nvSpPr>
          <p:cNvPr id="3" name="Text Placeholder 2"/>
          <p:cNvSpPr>
            <a:spLocks noGrp="1"/>
          </p:cNvSpPr>
          <p:nvPr>
            <p:ph type="body" idx="1"/>
          </p:nvPr>
        </p:nvSpPr>
        <p:spPr/>
        <p:txBody>
          <a:bodyPr/>
          <a:lstStyle/>
          <a:p>
            <a:pPr algn="ctr"/>
            <a:r>
              <a:rPr lang="en-IN" dirty="0"/>
              <a:t>What did you learn (skill/ topic)?</a:t>
            </a:r>
            <a:endParaRPr lang="en-IN" dirty="0"/>
          </a:p>
        </p:txBody>
      </p:sp>
      <p:sp>
        <p:nvSpPr>
          <p:cNvPr id="4" name="Content Placeholder 3"/>
          <p:cNvSpPr>
            <a:spLocks noGrp="1"/>
          </p:cNvSpPr>
          <p:nvPr>
            <p:ph sz="half" idx="2"/>
          </p:nvPr>
        </p:nvSpPr>
        <p:spPr/>
        <p:txBody>
          <a:bodyPr/>
          <a:lstStyle/>
          <a:p>
            <a:r>
              <a:rPr lang="en-US" altLang="en-IN" sz="2400"/>
              <a:t>Oral and Cancer and Importance of early detection</a:t>
            </a:r>
            <a:endParaRPr lang="en-US" altLang="en-IN" sz="2400"/>
          </a:p>
          <a:p>
            <a:r>
              <a:rPr lang="en-US" altLang="en-IN" sz="2400"/>
              <a:t>Product Management</a:t>
            </a:r>
            <a:endParaRPr lang="en-US" altLang="en-IN" sz="2400"/>
          </a:p>
          <a:p>
            <a:pPr lvl="1"/>
            <a:r>
              <a:rPr lang="en-US" altLang="en-IN" sz="2055"/>
              <a:t> Sprint planning</a:t>
            </a:r>
            <a:endParaRPr lang="en-US" altLang="en-IN" sz="2055"/>
          </a:p>
          <a:p>
            <a:pPr lvl="1"/>
            <a:r>
              <a:rPr lang="en-US" altLang="en-IN" sz="2055"/>
              <a:t>Create sprint</a:t>
            </a:r>
            <a:endParaRPr lang="en-US" altLang="en-IN" sz="2055"/>
          </a:p>
          <a:p>
            <a:pPr lvl="1"/>
            <a:r>
              <a:rPr lang="en-US" altLang="en-IN" sz="2055"/>
              <a:t>App design, testing and production</a:t>
            </a:r>
            <a:endParaRPr lang="en-US" altLang="en-IN" sz="2055"/>
          </a:p>
          <a:p>
            <a:pPr lvl="1"/>
            <a:endParaRPr lang="en-US" altLang="en-IN" sz="2055"/>
          </a:p>
        </p:txBody>
      </p:sp>
      <p:sp>
        <p:nvSpPr>
          <p:cNvPr id="5" name="Text Placeholder 4"/>
          <p:cNvSpPr>
            <a:spLocks noGrp="1"/>
          </p:cNvSpPr>
          <p:nvPr>
            <p:ph type="body" sz="quarter" idx="3"/>
          </p:nvPr>
        </p:nvSpPr>
        <p:spPr/>
        <p:txBody>
          <a:bodyPr/>
          <a:lstStyle/>
          <a:p>
            <a:pPr algn="ctr"/>
            <a:r>
              <a:rPr lang="en-IN" dirty="0"/>
              <a:t>Overall self comments on Dissertation</a:t>
            </a:r>
            <a:endParaRPr lang="en-IN" dirty="0"/>
          </a:p>
        </p:txBody>
      </p:sp>
      <p:sp>
        <p:nvSpPr>
          <p:cNvPr id="6" name="Content Placeholder 5"/>
          <p:cNvSpPr>
            <a:spLocks noGrp="1"/>
          </p:cNvSpPr>
          <p:nvPr>
            <p:ph sz="quarter" idx="4"/>
          </p:nvPr>
        </p:nvSpPr>
        <p:spPr/>
        <p:txBody>
          <a:bodyPr/>
          <a:lstStyle/>
          <a:p>
            <a:r>
              <a:rPr lang="en-US" altLang="en-IN" sz="2400" dirty="0"/>
              <a:t>Learned about the importance of oral cancer and how deep learning can can help in early detection and prognostication of oral cancer.</a:t>
            </a:r>
            <a:endParaRPr lang="en-US" altLang="en-IN" sz="2400" dirty="0"/>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Pictorial Journey (1/2)</a:t>
            </a:r>
            <a:endParaRPr lang="en-IN" b="1" dirty="0"/>
          </a:p>
        </p:txBody>
      </p:sp>
      <p:sp>
        <p:nvSpPr>
          <p:cNvPr id="3" name="Content Placeholder 2"/>
          <p:cNvSpPr>
            <a:spLocks noGrp="1"/>
          </p:cNvSpPr>
          <p:nvPr>
            <p:ph idx="1"/>
          </p:nvPr>
        </p:nvSpPr>
        <p:spPr/>
        <p:txBody>
          <a:bodyPr/>
          <a:lstStyle/>
          <a:p>
            <a:r>
              <a:rPr lang="en-IN" dirty="0"/>
              <a:t>Put 2 of your best photographs here</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Pictorial Journey (2/2)</a:t>
            </a:r>
            <a:endParaRPr lang="en-IN" b="1" dirty="0"/>
          </a:p>
        </p:txBody>
      </p:sp>
      <p:sp>
        <p:nvSpPr>
          <p:cNvPr id="3" name="Content Placeholder 2"/>
          <p:cNvSpPr>
            <a:spLocks noGrp="1"/>
          </p:cNvSpPr>
          <p:nvPr>
            <p:ph idx="1"/>
          </p:nvPr>
        </p:nvSpPr>
        <p:spPr/>
        <p:txBody>
          <a:bodyPr/>
          <a:lstStyle/>
          <a:p>
            <a:r>
              <a:rPr lang="en-IN" dirty="0"/>
              <a:t>Put 2 of your best photographs here</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Introduction (1/2)</a:t>
            </a:r>
            <a:endParaRPr lang="en-IN" b="1" dirty="0"/>
          </a:p>
        </p:txBody>
      </p:sp>
      <p:sp>
        <p:nvSpPr>
          <p:cNvPr id="3" name="Content Placeholder 2"/>
          <p:cNvSpPr>
            <a:spLocks noGrp="1"/>
          </p:cNvSpPr>
          <p:nvPr>
            <p:ph idx="1"/>
          </p:nvPr>
        </p:nvSpPr>
        <p:spPr>
          <a:xfrm>
            <a:off x="958850" y="2369820"/>
            <a:ext cx="10515600" cy="4351338"/>
          </a:xfrm>
        </p:spPr>
        <p:txBody>
          <a:bodyPr>
            <a:normAutofit/>
          </a:bodyPr>
          <a:lstStyle/>
          <a:p>
            <a:pPr>
              <a:lnSpc>
                <a:spcPct val="130000"/>
              </a:lnSpc>
            </a:pPr>
            <a:r>
              <a:rPr lang="en-IN" sz="2000"/>
              <a:t>Oral cancer is one of the most common cancers worldwide, with high mortality rates. </a:t>
            </a:r>
            <a:endParaRPr lang="en-IN" sz="2000"/>
          </a:p>
          <a:p>
            <a:pPr>
              <a:lnSpc>
                <a:spcPct val="130000"/>
              </a:lnSpc>
            </a:pPr>
            <a:r>
              <a:rPr lang="en-IN" sz="2000"/>
              <a:t>A tumor in the mouth is a sign of oral cancer, which causes pain and suffering. </a:t>
            </a:r>
            <a:endParaRPr lang="en-IN" sz="2000"/>
          </a:p>
          <a:p>
            <a:pPr>
              <a:lnSpc>
                <a:spcPct val="130000"/>
              </a:lnSpc>
            </a:pPr>
            <a:r>
              <a:rPr lang="en-IN" sz="2000"/>
              <a:t>Despite advancements in cancer treatment, the death rate from oral cancer has remained high over the last several decades. </a:t>
            </a:r>
            <a:endParaRPr lang="en-IN" sz="2000"/>
          </a:p>
          <a:p>
            <a:pPr>
              <a:lnSpc>
                <a:spcPct val="130000"/>
              </a:lnSpc>
            </a:pPr>
            <a:r>
              <a:rPr lang="en-US" altLang="en-IN" sz="2000"/>
              <a:t> For the significant rise in positive survival outcomes, detection of oral cancer at an early stage is very important.</a:t>
            </a:r>
            <a:endParaRPr lang="en-US" altLang="en-IN" sz="20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Introduction (2/2)</a:t>
            </a:r>
            <a:endParaRPr lang="en-IN" b="1" dirty="0"/>
          </a:p>
        </p:txBody>
      </p:sp>
      <p:sp>
        <p:nvSpPr>
          <p:cNvPr id="3" name="Content Placeholder 2"/>
          <p:cNvSpPr>
            <a:spLocks noGrp="1"/>
          </p:cNvSpPr>
          <p:nvPr>
            <p:ph idx="1"/>
          </p:nvPr>
        </p:nvSpPr>
        <p:spPr>
          <a:xfrm>
            <a:off x="1019175" y="2172335"/>
            <a:ext cx="10515600" cy="4351338"/>
          </a:xfrm>
        </p:spPr>
        <p:txBody>
          <a:bodyPr>
            <a:normAutofit/>
          </a:bodyPr>
          <a:lstStyle/>
          <a:p>
            <a:pPr>
              <a:lnSpc>
                <a:spcPct val="120000"/>
              </a:lnSpc>
            </a:pPr>
            <a:r>
              <a:rPr lang="en-IN" sz="2000"/>
              <a:t> </a:t>
            </a:r>
            <a:r>
              <a:rPr lang="en-US" altLang="en-IN" sz="2000"/>
              <a:t> </a:t>
            </a:r>
            <a:r>
              <a:rPr lang="en-IN" sz="2000"/>
              <a:t>A deep machine learning approach has been promoted to improve early diagnosis of cancer</a:t>
            </a:r>
            <a:r>
              <a:rPr lang="en-US" altLang="en-IN" sz="2000"/>
              <a:t>.</a:t>
            </a:r>
            <a:endParaRPr lang="en-IN" sz="2000"/>
          </a:p>
          <a:p>
            <a:pPr>
              <a:lnSpc>
                <a:spcPct val="120000"/>
              </a:lnSpc>
            </a:pPr>
            <a:r>
              <a:rPr lang="en-US" altLang="en-IN" sz="2000"/>
              <a:t>This study performed a systematic review of the published  reviews that have examined the smartphone based images  using deep machine learning which helps in early detection of cancer.</a:t>
            </a:r>
            <a:endParaRPr lang="en-US" altLang="en-IN" sz="2000"/>
          </a:p>
          <a:p>
            <a:pPr>
              <a:lnSpc>
                <a:spcPct val="120000"/>
              </a:lnSpc>
            </a:pPr>
            <a:r>
              <a:rPr lang="en-IN" sz="2000"/>
              <a:t> </a:t>
            </a:r>
            <a:r>
              <a:rPr lang="en-US" sz="2000"/>
              <a:t>D</a:t>
            </a:r>
            <a:r>
              <a:rPr lang="en-IN" sz="2000"/>
              <a:t>eep learning algorithms are able to surpass the performance of human experts in many disease recognition scenarios. </a:t>
            </a:r>
            <a:endParaRPr lang="en-US" altLang="en-IN" sz="2000"/>
          </a:p>
          <a:p>
            <a:pPr>
              <a:lnSpc>
                <a:spcPct val="120000"/>
              </a:lnSpc>
            </a:pPr>
            <a:r>
              <a:rPr lang="en-US" altLang="en-IN" sz="2000"/>
              <a:t>With the rapid development of both imaging and sensing technologies in camera systems, the ubiquity of smartphones is equipped with higher quality, low-noise, and faster camera modules.</a:t>
            </a:r>
            <a:endParaRPr lang="en-US" altLang="en-IN" sz="2000"/>
          </a:p>
          <a:p>
            <a:endParaRPr lang="en-US" altLang="en-IN" sz="20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Objectives of</a:t>
            </a:r>
            <a:r>
              <a:rPr lang="en-US" altLang="en-IN" b="1" dirty="0"/>
              <a:t> the </a:t>
            </a:r>
            <a:r>
              <a:rPr lang="en-IN" b="1" dirty="0"/>
              <a:t>Study</a:t>
            </a:r>
            <a:endParaRPr lang="en-IN" b="1" dirty="0"/>
          </a:p>
        </p:txBody>
      </p:sp>
      <p:sp>
        <p:nvSpPr>
          <p:cNvPr id="3" name="Content Placeholder 2"/>
          <p:cNvSpPr>
            <a:spLocks noGrp="1"/>
          </p:cNvSpPr>
          <p:nvPr>
            <p:ph idx="1"/>
          </p:nvPr>
        </p:nvSpPr>
        <p:spPr>
          <a:xfrm>
            <a:off x="1005205" y="2004695"/>
            <a:ext cx="10515600" cy="4351338"/>
          </a:xfrm>
        </p:spPr>
        <p:txBody>
          <a:bodyPr>
            <a:normAutofit lnSpcReduction="10000"/>
          </a:bodyPr>
          <a:lstStyle/>
          <a:p>
            <a:pPr marL="0" indent="0">
              <a:buNone/>
            </a:pPr>
            <a:r>
              <a:rPr lang="en-IN" sz="2400" b="1">
                <a:sym typeface="+mn-ea"/>
              </a:rPr>
              <a:t> Research Question</a:t>
            </a:r>
            <a:endParaRPr lang="en-IN" sz="2400" b="1"/>
          </a:p>
          <a:p>
            <a:pPr marL="0" indent="0">
              <a:buNone/>
            </a:pPr>
            <a:r>
              <a:rPr lang="en-IN" sz="2400">
                <a:sym typeface="+mn-ea"/>
              </a:rPr>
              <a:t>How has smartphone-based images using deep learning  helped in achieving early detection of oral cancer at an early stage which helps patient more likely to be treated successfully? </a:t>
            </a:r>
            <a:endParaRPr lang="en-IN" sz="2400">
              <a:sym typeface="+mn-ea"/>
            </a:endParaRPr>
          </a:p>
          <a:p>
            <a:pPr marL="0" indent="0">
              <a:buNone/>
            </a:pPr>
            <a:endParaRPr lang="en-IN" sz="2400">
              <a:sym typeface="+mn-ea"/>
            </a:endParaRPr>
          </a:p>
          <a:p>
            <a:pPr marL="0" indent="0">
              <a:buNone/>
            </a:pPr>
            <a:r>
              <a:rPr lang="en-US" altLang="en-IN" sz="2400" b="1">
                <a:sym typeface="+mn-ea"/>
              </a:rPr>
              <a:t>Objective</a:t>
            </a:r>
            <a:endParaRPr lang="en-IN" sz="2400" b="1"/>
          </a:p>
          <a:p>
            <a:r>
              <a:rPr lang="en-IN" sz="2400"/>
              <a:t>The objective is to find out can smartphone-based images using deep machine learning for detection of oral cancer at an early stage.</a:t>
            </a:r>
            <a:endParaRPr lang="en-IN" sz="2400"/>
          </a:p>
          <a:p>
            <a:r>
              <a:rPr lang="en-IN" sz="2400"/>
              <a:t>Importance of detection of oral cancer at an early stage </a:t>
            </a:r>
            <a:endParaRPr lang="en-IN" sz="2400"/>
          </a:p>
          <a:p>
            <a:endParaRPr lang="en-IN" sz="2400"/>
          </a:p>
          <a:p>
            <a:pPr marL="0" indent="0">
              <a:buNone/>
            </a:pPr>
            <a:endParaRPr lang="en-IN" sz="24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Literature Review</a:t>
            </a:r>
            <a:endParaRPr lang="en-US" b="1"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ontent Placeholder 6"/>
          <p:cNvGraphicFramePr/>
          <p:nvPr>
            <p:ph idx="1"/>
          </p:nvPr>
        </p:nvGraphicFramePr>
        <p:xfrm>
          <a:off x="838200" y="1825625"/>
          <a:ext cx="10521950" cy="4299585"/>
        </p:xfrm>
        <a:graphic>
          <a:graphicData uri="http://schemas.openxmlformats.org/drawingml/2006/table">
            <a:tbl>
              <a:tblPr firstRow="1" bandRow="1">
                <a:tableStyleId>{5940675A-B579-460E-94D1-54222C63F5DA}</a:tableStyleId>
              </a:tblPr>
              <a:tblGrid>
                <a:gridCol w="2104390"/>
                <a:gridCol w="2104390"/>
                <a:gridCol w="2104390"/>
                <a:gridCol w="2104390"/>
                <a:gridCol w="2104390"/>
              </a:tblGrid>
              <a:tr h="391795">
                <a:tc>
                  <a:txBody>
                    <a:bodyPr/>
                    <a:p>
                      <a:pPr indent="0" algn="ctr">
                        <a:buNone/>
                      </a:pPr>
                      <a:r>
                        <a:rPr lang="en-US" sz="1600" b="1">
                          <a:solidFill>
                            <a:srgbClr val="000000"/>
                          </a:solidFill>
                          <a:latin typeface="Times New Roman" panose="02020603050405020304" charset="0"/>
                          <a:cs typeface="Times New Roman" panose="02020603050405020304" charset="0"/>
                        </a:rPr>
                        <a:t>Review</a:t>
                      </a:r>
                      <a:endParaRPr 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EECE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Topic</a:t>
                      </a:r>
                      <a:endParaRPr 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EECE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Objective</a:t>
                      </a:r>
                      <a:endParaRPr 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EECE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Conclusion</a:t>
                      </a:r>
                      <a:endParaRPr 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EECE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Type of Research </a:t>
                      </a:r>
                      <a:endParaRPr 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EECE1"/>
                    </a:solidFill>
                  </a:tcPr>
                </a:tc>
              </a:tr>
              <a:tr h="900430">
                <a:tc>
                  <a:txBody>
                    <a:bodyPr/>
                    <a:p>
                      <a:pPr indent="0">
                        <a:buNone/>
                      </a:pPr>
                      <a:r>
                        <a:rPr lang="en-US" sz="1400" b="0">
                          <a:solidFill>
                            <a:srgbClr val="000000"/>
                          </a:solidFill>
                          <a:latin typeface="Times New Roman" panose="02020603050405020304" charset="0"/>
                          <a:cs typeface="Times New Roman" panose="02020603050405020304" charset="0"/>
                        </a:rPr>
                        <a:t>Aubreville et al.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Automatic classification of cancerous tissue in laserendomicroscopy images of the oral cavity using deep learning.</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To detect oral cancer.</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The deep learning offered automatic detection of oral cancer for effective management of the cancer.</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Primary Research</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03680">
                <a:tc>
                  <a:txBody>
                    <a:bodyPr/>
                    <a:p>
                      <a:pPr indent="0">
                        <a:buNone/>
                      </a:pPr>
                      <a:r>
                        <a:rPr lang="en-US" sz="1400" b="0">
                          <a:solidFill>
                            <a:srgbClr val="000000"/>
                          </a:solidFill>
                          <a:latin typeface="Times New Roman" panose="02020603050405020304" charset="0"/>
                          <a:cs typeface="Times New Roman" panose="02020603050405020304" charset="0"/>
                        </a:rPr>
                        <a:t>Uthoff et al.</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Point-of-care, smartphone-based, dual-modality, dual-view, oral cancer screening device with neural network classification for low-resource communities.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To distinguish between precancerous and cancerous lesions early.</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Effective management of oral cancer through early detection.</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Primary Research</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6745">
                <a:tc>
                  <a:txBody>
                    <a:bodyPr/>
                    <a:p>
                      <a:pPr indent="0">
                        <a:buNone/>
                      </a:pPr>
                      <a:r>
                        <a:rPr lang="en-US" sz="1400" b="0">
                          <a:solidFill>
                            <a:srgbClr val="000000"/>
                          </a:solidFill>
                          <a:latin typeface="Times New Roman" panose="02020603050405020304" charset="0"/>
                          <a:cs typeface="Times New Roman" panose="02020603050405020304" charset="0"/>
                        </a:rPr>
                        <a:t>Chan et al.</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Texture-map-based branch-collaborative network for oral cancer detection.</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The detection of oral cancer.</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The oral cancer was successfully detected.</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Primary Research</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76935">
                <a:tc>
                  <a:txBody>
                    <a:bodyPr/>
                    <a:p>
                      <a:pPr indent="0">
                        <a:buNone/>
                      </a:pPr>
                      <a:r>
                        <a:rPr lang="en-US" sz="1400" b="0">
                          <a:solidFill>
                            <a:srgbClr val="000000"/>
                          </a:solidFill>
                          <a:latin typeface="Times New Roman" panose="02020603050405020304" charset="0"/>
                          <a:cs typeface="Times New Roman" panose="02020603050405020304" charset="0"/>
                        </a:rPr>
                        <a:t>Kim et al.</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Deep learning-based survival prediction of oral cancer patients.</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Oral cancer survival prediction in patients.</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Survival prediction can offer a good approach to properly manage oral cancer.</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Times New Roman" panose="02020603050405020304" charset="0"/>
                          <a:cs typeface="Times New Roman" panose="02020603050405020304" charset="0"/>
                        </a:rPr>
                        <a:t>Primary Research</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Text Box 7"/>
          <p:cNvSpPr txBox="1"/>
          <p:nvPr/>
        </p:nvSpPr>
        <p:spPr>
          <a:xfrm>
            <a:off x="264795" y="6520815"/>
            <a:ext cx="6042660" cy="337185"/>
          </a:xfrm>
          <a:prstGeom prst="rect">
            <a:avLst/>
          </a:prstGeom>
          <a:noFill/>
        </p:spPr>
        <p:txBody>
          <a:bodyPr wrap="none" rtlCol="0">
            <a:spAutoFit/>
          </a:bodyPr>
          <a:p>
            <a:r>
              <a:rPr lang="en-US" sz="1600"/>
              <a:t>*Note- Total number of articles reviewed and added in dissertation= 17</a:t>
            </a:r>
            <a:endParaRPr 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Methodology (1/2)</a:t>
            </a:r>
            <a:endParaRPr lang="en-IN" b="1" dirty="0"/>
          </a:p>
        </p:txBody>
      </p:sp>
      <p:sp>
        <p:nvSpPr>
          <p:cNvPr id="3" name="Content Placeholder 2"/>
          <p:cNvSpPr>
            <a:spLocks noGrp="1"/>
          </p:cNvSpPr>
          <p:nvPr>
            <p:ph idx="1"/>
          </p:nvPr>
        </p:nvSpPr>
        <p:spPr>
          <a:xfrm>
            <a:off x="838200" y="2004695"/>
            <a:ext cx="10515600" cy="4351338"/>
          </a:xfrm>
        </p:spPr>
        <p:txBody>
          <a:bodyPr/>
          <a:lstStyle/>
          <a:p>
            <a:r>
              <a:rPr lang="en-IN" sz="2400"/>
              <a:t>Research Design: Descriptive Study</a:t>
            </a:r>
            <a:endParaRPr lang="en-IN" sz="2400"/>
          </a:p>
          <a:p>
            <a:r>
              <a:rPr lang="en-IN" sz="2400"/>
              <a:t>Data Type: Secondary Data</a:t>
            </a:r>
            <a:endParaRPr lang="en-IN" sz="2400"/>
          </a:p>
          <a:p>
            <a:r>
              <a:rPr lang="en-IN" sz="2400"/>
              <a:t>Data Collection Method: Literature Survey</a:t>
            </a:r>
            <a:endParaRPr lang="en-IN" sz="2400"/>
          </a:p>
          <a:p>
            <a:r>
              <a:rPr lang="en-IN" sz="2400"/>
              <a:t>Data Sources: PubMed </a:t>
            </a:r>
            <a:endParaRPr lang="en-IN" sz="2400"/>
          </a:p>
          <a:p>
            <a:r>
              <a:rPr lang="en-IN" sz="2400"/>
              <a:t>Search Terms: Cancer, Oral cancer, Early detection, mobile phone</a:t>
            </a:r>
            <a:r>
              <a:rPr lang="en-US" altLang="en-IN" sz="2400"/>
              <a:t>, deep     learning, machine learning</a:t>
            </a:r>
            <a:endParaRPr lang="en-US" altLang="en-IN" sz="24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Methodology (2/2)</a:t>
            </a:r>
            <a:endParaRPr lang="en-IN" dirty="0"/>
          </a:p>
        </p:txBody>
      </p:sp>
      <p:sp>
        <p:nvSpPr>
          <p:cNvPr id="3" name="Content Placeholder 2"/>
          <p:cNvSpPr>
            <a:spLocks noGrp="1"/>
          </p:cNvSpPr>
          <p:nvPr>
            <p:ph idx="1"/>
          </p:nvPr>
        </p:nvSpPr>
        <p:spPr>
          <a:xfrm>
            <a:off x="838200" y="2004695"/>
            <a:ext cx="10515600" cy="4351338"/>
          </a:xfrm>
        </p:spPr>
        <p:txBody>
          <a:bodyPr/>
          <a:lstStyle/>
          <a:p>
            <a:pPr>
              <a:lnSpc>
                <a:spcPct val="110000"/>
              </a:lnSpc>
            </a:pPr>
            <a:r>
              <a:rPr lang="en-US" altLang="en-IN" sz="2000" b="1"/>
              <a:t>Search strategy- </a:t>
            </a:r>
            <a:r>
              <a:rPr lang="en-US" altLang="en-IN" sz="2000"/>
              <a:t>Detailed automated literature searches were performed in PubMed from inception until the end of October 2021. The referencer lists of potentially relevant reviews were searched to ensure  that all the potential studies have been included</a:t>
            </a:r>
            <a:endParaRPr lang="en-US" altLang="en-IN" sz="2000"/>
          </a:p>
          <a:p>
            <a:pPr>
              <a:lnSpc>
                <a:spcPct val="110000"/>
              </a:lnSpc>
            </a:pPr>
            <a:r>
              <a:rPr lang="en-US" altLang="en-IN" sz="2000" b="1"/>
              <a:t>Search Protocol-</a:t>
            </a:r>
            <a:r>
              <a:rPr lang="en-US" altLang="en-IN" sz="2000"/>
              <a:t> The search protocol was developed by combining search keywords: [(“deep learning AND oral cancer AND smartphone”)].</a:t>
            </a:r>
            <a:endParaRPr lang="en-US" altLang="en-IN" sz="2000"/>
          </a:p>
          <a:p>
            <a:pPr>
              <a:lnSpc>
                <a:spcPct val="110000"/>
              </a:lnSpc>
            </a:pPr>
            <a:r>
              <a:rPr lang="en-US" altLang="en-IN" sz="2000" b="1"/>
              <a:t>Inclusion criteria-</a:t>
            </a:r>
            <a:r>
              <a:rPr lang="en-US" altLang="en-IN" sz="2000"/>
              <a:t> All systematic reviews that considered deep learning for oral cancer detection and smartphone using deep learning were included. This includes reviews that examined the smartphone based images using deep learning on oral cancer detection.</a:t>
            </a:r>
            <a:endParaRPr lang="en-US" altLang="en-IN" sz="2000"/>
          </a:p>
          <a:p>
            <a:pPr>
              <a:lnSpc>
                <a:spcPct val="110000"/>
              </a:lnSpc>
            </a:pPr>
            <a:r>
              <a:rPr lang="en-US" altLang="en-IN" sz="2000"/>
              <a:t> </a:t>
            </a:r>
            <a:r>
              <a:rPr lang="en-US" altLang="en-IN" sz="2000" b="1"/>
              <a:t>Exclusion Criteria-</a:t>
            </a:r>
            <a:r>
              <a:rPr lang="en-US" altLang="en-IN" sz="2000"/>
              <a:t> study on deep learning but not directly based on smartphone based images, reviews and editorials were excluded. </a:t>
            </a:r>
            <a:endParaRPr lang="en-US" altLang="en-IN" sz="2000"/>
          </a:p>
          <a:p>
            <a:endParaRPr lang="en-US" altLang="en-IN" sz="200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60" y="-33020"/>
            <a:ext cx="10515600" cy="1325563"/>
          </a:xfrm>
        </p:spPr>
        <p:txBody>
          <a:bodyPr/>
          <a:lstStyle/>
          <a:p>
            <a:pPr algn="ctr"/>
            <a:r>
              <a:rPr lang="en-IN" b="1" dirty="0"/>
              <a:t>Methodology </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5" name="Text Box 4"/>
          <p:cNvSpPr txBox="1"/>
          <p:nvPr/>
        </p:nvSpPr>
        <p:spPr>
          <a:xfrm>
            <a:off x="4468495" y="6353175"/>
            <a:ext cx="4240530" cy="368300"/>
          </a:xfrm>
          <a:prstGeom prst="rect">
            <a:avLst/>
          </a:prstGeom>
          <a:noFill/>
        </p:spPr>
        <p:txBody>
          <a:bodyPr wrap="none" rtlCol="0">
            <a:spAutoFit/>
          </a:bodyPr>
          <a:p>
            <a:pPr algn="l"/>
            <a:r>
              <a:rPr lang="en-US" b="1"/>
              <a:t>PRISMA flow chart for the included studies</a:t>
            </a:r>
            <a:endParaRPr lang="en-US" b="1"/>
          </a:p>
        </p:txBody>
      </p:sp>
      <p:pic>
        <p:nvPicPr>
          <p:cNvPr id="8" name="Content Placeholder 7"/>
          <p:cNvPicPr>
            <a:picLocks noChangeAspect="1"/>
          </p:cNvPicPr>
          <p:nvPr>
            <p:ph idx="1"/>
          </p:nvPr>
        </p:nvPicPr>
        <p:blipFill>
          <a:blip r:embed="rId2"/>
          <a:stretch>
            <a:fillRect/>
          </a:stretch>
        </p:blipFill>
        <p:spPr>
          <a:xfrm>
            <a:off x="2713990" y="1188085"/>
            <a:ext cx="6600190" cy="51650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9522</Words>
  <Application>WPS Presentation</Application>
  <PresentationFormat>Widescreen</PresentationFormat>
  <Paragraphs>272</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Times New Roman</vt:lpstr>
      <vt:lpstr>Calibri Light</vt:lpstr>
      <vt:lpstr>Calibri</vt:lpstr>
      <vt:lpstr>Microsoft YaHei</vt:lpstr>
      <vt:lpstr>Arial Unicode MS</vt:lpstr>
      <vt:lpstr>Office Theme</vt:lpstr>
      <vt:lpstr>Study on early detection of Oral cancer using  Smartphone - A review from literature</vt:lpstr>
      <vt:lpstr>Screenshot of Approval</vt:lpstr>
      <vt:lpstr>Introduction (1/2)</vt:lpstr>
      <vt:lpstr>Introduction (2/2)</vt:lpstr>
      <vt:lpstr>Objectives of the Study</vt:lpstr>
      <vt:lpstr>Literature Review</vt:lpstr>
      <vt:lpstr>Methodology (1/2)</vt:lpstr>
      <vt:lpstr>Methodology (2/2)</vt:lpstr>
      <vt:lpstr>Methodology </vt:lpstr>
      <vt:lpstr>Results (1/3)</vt:lpstr>
      <vt:lpstr>Results (2/3)</vt:lpstr>
      <vt:lpstr>Results (3/3)</vt:lpstr>
      <vt:lpstr>Discussion (1/2)</vt:lpstr>
      <vt:lpstr>Discussion (2/2)</vt:lpstr>
      <vt:lpstr>Limitations of the Study</vt:lpstr>
      <vt:lpstr>Conclusion</vt:lpstr>
      <vt:lpstr>References </vt:lpstr>
      <vt:lpstr>Thank You</vt:lpstr>
      <vt:lpstr>Suggestions to the Organization where the Study was Conducted </vt:lpstr>
      <vt:lpstr>Dissertation Experiences</vt:lpstr>
      <vt:lpstr>Pictorial Journey (1/2)</vt:lpstr>
      <vt:lpstr>Pictorial Journey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meha9</cp:lastModifiedBy>
  <cp:revision>13</cp:revision>
  <dcterms:created xsi:type="dcterms:W3CDTF">2022-05-20T15:11:00Z</dcterms:created>
  <dcterms:modified xsi:type="dcterms:W3CDTF">2022-06-26T18:18:17Z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23FEE72ACE1A42338C0001FC0242021C</vt:lpwstr>
  </property>
  <property fmtid="{D5CDD505-2E9C-101B-9397-08002B2CF9AE}" pid="3" name="KSOProductBuildVer">
    <vt:lpwstr>1033-11.2.0.11156</vt:lpwstr>
  </property>
</Properties>
</file>