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media/image9.png" ContentType="image/png"/>
  <Override PartName="/ppt/media/image13.png" ContentType="image/png"/>
  <Override PartName="/ppt/media/image8.png" ContentType="image/png"/>
  <Override PartName="/ppt/media/image16.png" ContentType="image/png"/>
  <Override PartName="/ppt/media/image15.png" ContentType="image/png"/>
  <Override PartName="/ppt/media/image14.png" ContentType="image/png"/>
  <Override PartName="/ppt/media/image1.png" ContentType="image/png"/>
  <Override PartName="/ppt/media/image2.jpeg" ContentType="image/jpeg"/>
  <Override PartName="/ppt/media/image3.png" ContentType="image/png"/>
  <Override PartName="/ppt/media/image4.png" ContentType="image/png"/>
  <Override PartName="/ppt/media/image5.png" ContentType="image/png"/>
  <Override PartName="/ppt/media/image10.png" ContentType="image/png"/>
  <Override PartName="/ppt/media/image6.png" ContentType="image/png"/>
  <Override PartName="/ppt/media/image11.png" ContentType="image/png"/>
  <Override PartName="/ppt/media/image7.png" ContentType="image/png"/>
  <Override PartName="/ppt/media/image12.png" ContentType="image/png"/>
  <Override PartName="/ppt/charts/chart1.xml" ContentType="application/vnd.openxmlformats-officedocument.drawingml.chart+xml"/>
  <Override PartName="/ppt/charts/chart13.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What is your age bracket?</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What is your age bracket?</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20-30 years</c:v>
                </c:pt>
                <c:pt idx="1">
                  <c:v>31-40 years</c:v>
                </c:pt>
                <c:pt idx="2">
                  <c:v>41-50 years</c:v>
                </c:pt>
                <c:pt idx="3">
                  <c:v>Above 51 years</c:v>
                </c:pt>
              </c:strCache>
            </c:strRef>
          </c:cat>
          <c:val>
            <c:numRef>
              <c:f>0</c:f>
              <c:numCache>
                <c:formatCode>General</c:formatCode>
                <c:ptCount val="4"/>
                <c:pt idx="0">
                  <c:v>25</c:v>
                </c:pt>
                <c:pt idx="1">
                  <c:v>27</c:v>
                </c:pt>
                <c:pt idx="2">
                  <c:v>15</c:v>
                </c:pt>
                <c:pt idx="3">
                  <c:v>25</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10.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HMIS functionalities have led to improved patient turnaround time.</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HMIS functionalities have led to improved patient turnaround time.</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21</c:v>
                </c:pt>
                <c:pt idx="1">
                  <c:v>65</c:v>
                </c:pt>
                <c:pt idx="2">
                  <c:v>6</c:v>
                </c:pt>
                <c:pt idx="3">
                  <c:v>0</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1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HMIS has led to improved patient satisfaction at the Hospital</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HMIS has led to improved patient satisfaction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22</c:v>
                </c:pt>
                <c:pt idx="1">
                  <c:v>49</c:v>
                </c:pt>
                <c:pt idx="2">
                  <c:v>19</c:v>
                </c:pt>
                <c:pt idx="3">
                  <c:v>2</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12.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HMIS functionalities have improved work coordination and teamwork at the Hospital</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HMIS functionalities have improved work coordination and teamwork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21</c:v>
                </c:pt>
                <c:pt idx="1">
                  <c:v>53</c:v>
                </c:pt>
                <c:pt idx="2">
                  <c:v>14</c:v>
                </c:pt>
                <c:pt idx="3">
                  <c:v>4</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13.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HMIS functionalities have improved work coordination and teamwork at the Hospital</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HMIS functionalities have improved work coordination and teamwork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21</c:v>
                </c:pt>
                <c:pt idx="1">
                  <c:v>53</c:v>
                </c:pt>
                <c:pt idx="2">
                  <c:v>14</c:v>
                </c:pt>
                <c:pt idx="3">
                  <c:v>4</c:v>
                </c:pt>
              </c:numCache>
            </c:numRef>
          </c:val>
        </c:ser>
      </c:pie3DChart>
    </c:plotArea>
    <c:legend>
      <c:legendPos val="r"/>
      <c:layout>
        <c:manualLayout>
          <c:xMode val="edge"/>
          <c:yMode val="edge"/>
          <c:x val="0.75792721855714"/>
          <c:y val="0.431947969543147"/>
          <c:w val="0.22890284133234"/>
          <c:h val="0.274472473425353"/>
        </c:manualLayout>
      </c:layout>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2.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800" spc="-1" strike="noStrike">
                <a:solidFill>
                  <a:srgbClr val="000000"/>
                </a:solidFill>
                <a:latin typeface="Calibri"/>
                <a:ea typeface="DejaVu Sans"/>
              </a:defRPr>
            </a:pPr>
            <a:r>
              <a:rPr b="1" sz="1800" spc="-1" strike="noStrike">
                <a:solidFill>
                  <a:srgbClr val="000000"/>
                </a:solidFill>
                <a:latin typeface="Calibri"/>
                <a:ea typeface="DejaVu Sans"/>
              </a:rPr>
              <a:t>Please state the department you are working in?</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Please state the department you are working in?</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Pt>
            <c:idx val="4"/>
            <c:spPr>
              <a:gradFill>
                <a:gsLst>
                  <a:gs pos="0">
                    <a:srgbClr val="2988a1"/>
                  </a:gs>
                  <a:gs pos="100000">
                    <a:srgbClr val="36b0d1"/>
                  </a:gs>
                </a:gsLst>
                <a:lin ang="16200000"/>
              </a:gradFill>
              <a:ln>
                <a:noFill/>
              </a:ln>
            </c:spPr>
          </c:dPt>
          <c:dPt>
            <c:idx val="5"/>
            <c:spPr>
              <a:gradFill>
                <a:gsLst>
                  <a:gs pos="0">
                    <a:srgbClr val="cc6d20"/>
                  </a:gs>
                  <a:gs pos="100000">
                    <a:srgbClr val="ff9033"/>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4"/>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5"/>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6"/>
                <c:pt idx="0">
                  <c:v>Management Department</c:v>
                </c:pt>
                <c:pt idx="1">
                  <c:v>Doctor’s Department</c:v>
                </c:pt>
                <c:pt idx="2">
                  <c:v>Nursing Department</c:v>
                </c:pt>
                <c:pt idx="3">
                  <c:v>Laboratory Department</c:v>
                </c:pt>
                <c:pt idx="4">
                  <c:v>Pharmacy Department</c:v>
                </c:pt>
                <c:pt idx="5">
                  <c:v>Medical Records Department</c:v>
                </c:pt>
              </c:strCache>
            </c:strRef>
          </c:cat>
          <c:val>
            <c:numRef>
              <c:f>0</c:f>
              <c:numCache>
                <c:formatCode>General</c:formatCode>
                <c:ptCount val="6"/>
                <c:pt idx="0">
                  <c:v>8</c:v>
                </c:pt>
                <c:pt idx="1">
                  <c:v>12</c:v>
                </c:pt>
                <c:pt idx="2">
                  <c:v>56</c:v>
                </c:pt>
                <c:pt idx="3">
                  <c:v>6</c:v>
                </c:pt>
                <c:pt idx="4">
                  <c:v>5</c:v>
                </c:pt>
                <c:pt idx="5">
                  <c:v>4</c:v>
                </c:pt>
              </c:numCache>
            </c:numRef>
          </c:val>
        </c:ser>
      </c:pie3DChart>
    </c:plotArea>
    <c:legend>
      <c:legendPos val="r"/>
      <c:layout>
        <c:manualLayout>
          <c:xMode val="edge"/>
          <c:yMode val="edge"/>
          <c:x val="0.686372566529737"/>
          <c:y val="0.300382465431009"/>
          <c:w val="0.300169688309369"/>
          <c:h val="0.42915992349566"/>
        </c:manualLayout>
      </c:layout>
      <c:overlay val="0"/>
      <c:spPr>
        <a:noFill/>
        <a:ln>
          <a:noFill/>
        </a:ln>
      </c:spPr>
      <c:txPr>
        <a:bodyPr/>
        <a:lstStyle/>
        <a:p>
          <a:pPr>
            <a:defRPr b="0" sz="8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3.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For how long you worked at the Hospital?</a:t>
            </a:r>
          </a:p>
        </c:rich>
      </c:tx>
      <c:layout>
        <c:manualLayout>
          <c:xMode val="edge"/>
          <c:yMode val="edge"/>
          <c:x val="0.0312348902427231"/>
          <c:y val="0.0277440873256519"/>
        </c:manualLayout>
      </c:layout>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layout>
        <c:manualLayout>
          <c:layoutTarget val="inner"/>
          <c:xMode val="edge"/>
          <c:yMode val="edge"/>
          <c:x val="0.0198240015472391"/>
          <c:y val="0.342025469981807"/>
          <c:w val="0.652161299680882"/>
          <c:h val="0.586112795633717"/>
        </c:manualLayout>
      </c:layout>
      <c:pie3DChart>
        <c:varyColors val="1"/>
        <c:ser>
          <c:idx val="0"/>
          <c:order val="0"/>
          <c:tx>
            <c:strRef>
              <c:f>label 0</c:f>
              <c:strCache>
                <c:ptCount val="1"/>
                <c:pt idx="0">
                  <c:v>For how long you worked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3"/>
                <c:pt idx="0">
                  <c:v>0-5 years</c:v>
                </c:pt>
                <c:pt idx="1">
                  <c:v>6-10 years</c:v>
                </c:pt>
                <c:pt idx="2">
                  <c:v>above 11 years</c:v>
                </c:pt>
              </c:strCache>
            </c:strRef>
          </c:cat>
          <c:val>
            <c:numRef>
              <c:f>0</c:f>
              <c:numCache>
                <c:formatCode>General</c:formatCode>
                <c:ptCount val="3"/>
                <c:pt idx="0">
                  <c:v>23</c:v>
                </c:pt>
                <c:pt idx="1">
                  <c:v>34</c:v>
                </c:pt>
                <c:pt idx="2">
                  <c:v>35</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4.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The HMIS function provides up-to-date information about the patients at the hospital.</a:t>
            </a:r>
          </a:p>
        </c:rich>
      </c:tx>
      <c:overlay val="0"/>
      <c:spPr>
        <a:noFill/>
        <a:ln>
          <a:noFill/>
        </a:ln>
      </c:spPr>
    </c:title>
    <c:autoTitleDeleted val="0"/>
    <c:view3D>
      <c:rotX val="36"/>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layout>
        <c:manualLayout>
          <c:layoutTarget val="inner"/>
          <c:xMode val="edge"/>
          <c:yMode val="edge"/>
          <c:x val="0.0968762760310331"/>
          <c:y val="0.321174951581666"/>
          <c:w val="0.530624744793793"/>
          <c:h val="0.636055519690123"/>
        </c:manualLayout>
      </c:layout>
      <c:pie3DChart>
        <c:varyColors val="1"/>
        <c:ser>
          <c:idx val="0"/>
          <c:order val="0"/>
          <c:tx>
            <c:strRef>
              <c:f>label 0</c:f>
              <c:strCache>
                <c:ptCount val="1"/>
                <c:pt idx="0">
                  <c:v>The HMIS function provides up-to-date information about the patients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26</c:v>
                </c:pt>
                <c:pt idx="1">
                  <c:v>49</c:v>
                </c:pt>
                <c:pt idx="2">
                  <c:v>17</c:v>
                </c:pt>
                <c:pt idx="3">
                  <c:v>0</c:v>
                </c:pt>
              </c:numCache>
            </c:numRef>
          </c:val>
        </c:ser>
      </c:pie3DChart>
    </c:plotArea>
    <c:legend>
      <c:legendPos val="r"/>
      <c:layout>
        <c:manualLayout>
          <c:xMode val="edge"/>
          <c:yMode val="edge"/>
          <c:x val="0.679526433966116"/>
          <c:y val="0.384640206518232"/>
          <c:w val="0.299683576605083"/>
          <c:h val="0.401161852509279"/>
        </c:manualLayout>
      </c:layout>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5.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200" spc="-1" strike="noStrike">
                <a:solidFill>
                  <a:srgbClr val="000000"/>
                </a:solidFill>
                <a:latin typeface="Calibri"/>
                <a:ea typeface="DejaVu Sans"/>
              </a:defRPr>
            </a:pPr>
            <a:r>
              <a:rPr b="1" sz="1200" spc="-1" strike="noStrike">
                <a:solidFill>
                  <a:srgbClr val="000000"/>
                </a:solidFill>
                <a:latin typeface="Calibri"/>
                <a:ea typeface="DejaVu Sans"/>
              </a:rPr>
              <a:t>The HMIS functions facilitate better coordination of the healthcare services at the hospital</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The HMIS functions facilitate better coordination of the healthcare services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30</c:v>
                </c:pt>
                <c:pt idx="1">
                  <c:v>46</c:v>
                </c:pt>
                <c:pt idx="2">
                  <c:v>11</c:v>
                </c:pt>
                <c:pt idx="3">
                  <c:v>5</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6.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The HMIS functions at the hospital are of high quality</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layout>
        <c:manualLayout>
          <c:layoutTarget val="inner"/>
          <c:xMode val="edge"/>
          <c:yMode val="edge"/>
          <c:x val="0.0607881773399015"/>
          <c:y val="0.367046818727491"/>
          <c:w val="0.518226600985222"/>
          <c:h val="0.493397358943577"/>
        </c:manualLayout>
      </c:layout>
      <c:pie3DChart>
        <c:varyColors val="1"/>
        <c:ser>
          <c:idx val="0"/>
          <c:order val="0"/>
          <c:tx>
            <c:strRef>
              <c:f>label 0</c:f>
              <c:strCache>
                <c:ptCount val="1"/>
                <c:pt idx="0">
                  <c:v>The HMIS functions at the hospital are of high quality</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21</c:v>
                </c:pt>
                <c:pt idx="1">
                  <c:v>37</c:v>
                </c:pt>
                <c:pt idx="2">
                  <c:v>20</c:v>
                </c:pt>
                <c:pt idx="3">
                  <c:v>14</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7.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The HMIS functionalities at the hospital are reliable.</a:t>
            </a:r>
          </a:p>
        </c:rich>
      </c:tx>
      <c:layout>
        <c:manualLayout>
          <c:xMode val="edge"/>
          <c:yMode val="edge"/>
          <c:x val="0.116402667778241"/>
          <c:y val="0"/>
        </c:manualLayout>
      </c:layout>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The HMIS functionalities at the hospital are reliable.</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9</c:v>
                </c:pt>
                <c:pt idx="1">
                  <c:v>47</c:v>
                </c:pt>
                <c:pt idx="2">
                  <c:v>33</c:v>
                </c:pt>
                <c:pt idx="3">
                  <c:v>3</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8.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300" spc="-1" strike="noStrike">
                <a:solidFill>
                  <a:srgbClr val="000000"/>
                </a:solidFill>
                <a:latin typeface="Calibri"/>
                <a:ea typeface="DejaVu Sans"/>
              </a:defRPr>
            </a:pPr>
            <a:r>
              <a:rPr b="1" sz="1300" spc="-1" strike="noStrike">
                <a:solidFill>
                  <a:srgbClr val="000000"/>
                </a:solidFill>
                <a:latin typeface="Calibri"/>
                <a:ea typeface="DejaVu Sans"/>
              </a:rPr>
              <a:t>The HMIS function provides accurate information about the patients at the hospital.</a:t>
            </a:r>
          </a:p>
        </c:rich>
      </c:tx>
      <c:layout>
        <c:manualLayout>
          <c:xMode val="edge"/>
          <c:yMode val="edge"/>
          <c:x val="0.0584034956836833"/>
          <c:y val="0.0624596513879923"/>
        </c:manualLayout>
      </c:layout>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layout>
        <c:manualLayout>
          <c:layoutTarget val="inner"/>
          <c:xMode val="edge"/>
          <c:yMode val="edge"/>
          <c:x val="0.0792923372055846"/>
          <c:y val="0.442704970948999"/>
          <c:w val="0.581796866673772"/>
          <c:h val="0.46901226597805"/>
        </c:manualLayout>
      </c:layout>
      <c:pie3DChart>
        <c:varyColors val="1"/>
        <c:ser>
          <c:idx val="0"/>
          <c:order val="0"/>
          <c:tx>
            <c:strRef>
              <c:f>label 0</c:f>
              <c:strCache>
                <c:ptCount val="1"/>
                <c:pt idx="0">
                  <c:v>The HMIS function provides accurate information about the patients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25</c:v>
                </c:pt>
                <c:pt idx="1">
                  <c:v>49</c:v>
                </c:pt>
                <c:pt idx="2">
                  <c:v>18</c:v>
                </c:pt>
                <c:pt idx="3">
                  <c:v>0</c:v>
                </c:pt>
              </c:numCache>
            </c:numRef>
          </c:val>
        </c:ser>
      </c:pie3DChart>
    </c:plotArea>
    <c:legend>
      <c:legendPos val="r"/>
      <c:layout>
        <c:manualLayout>
          <c:xMode val="edge"/>
          <c:yMode val="edge"/>
          <c:x val="0.70420884389984"/>
          <c:y val="0.444014198128428"/>
          <c:w val="0.279624893435635"/>
          <c:h val="0.381959012425367"/>
        </c:manualLayout>
      </c:layout>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charts/chart9.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sz="1400" spc="-1" strike="noStrike">
                <a:solidFill>
                  <a:srgbClr val="000000"/>
                </a:solidFill>
                <a:latin typeface="Calibri"/>
                <a:ea typeface="DejaVu Sans"/>
              </a:defRPr>
            </a:pPr>
            <a:r>
              <a:rPr b="1" sz="1400" spc="-1" strike="noStrike">
                <a:solidFill>
                  <a:srgbClr val="000000"/>
                </a:solidFill>
                <a:latin typeface="Calibri"/>
                <a:ea typeface="DejaVu Sans"/>
              </a:rPr>
              <a:t>HMIS functionalities have led to improved processes/operations at the Hospital</a:t>
            </a:r>
          </a:p>
        </c:rich>
      </c:tx>
      <c:overlay val="0"/>
      <c:spPr>
        <a:noFill/>
        <a:ln>
          <a:noFill/>
        </a:ln>
      </c:spPr>
    </c:title>
    <c:autoTitleDeleted val="0"/>
    <c:view3D>
      <c:rotX val="30"/>
      <c:rotY val="0"/>
      <c:rAngAx val="0"/>
      <c:perspective val="30"/>
    </c:view3D>
    <c:floor>
      <c:spPr>
        <a:solidFill>
          <a:srgbClr val="d9d9d9"/>
        </a:solidFill>
        <a:ln>
          <a:noFill/>
        </a:ln>
      </c:spPr>
    </c:floor>
    <c:sideWall>
      <c:spPr>
        <a:solidFill>
          <a:srgbClr val="d9d9d9"/>
        </a:solidFill>
        <a:ln>
          <a:noFill/>
        </a:ln>
      </c:spPr>
    </c:sideWall>
    <c:backWall>
      <c:spPr>
        <a:solidFill>
          <a:srgbClr val="d9d9d9"/>
        </a:solidFill>
        <a:ln>
          <a:noFill/>
        </a:ln>
      </c:spPr>
    </c:backWall>
    <c:plotArea>
      <c:pie3DChart>
        <c:varyColors val="1"/>
        <c:ser>
          <c:idx val="0"/>
          <c:order val="0"/>
          <c:tx>
            <c:strRef>
              <c:f>label 0</c:f>
              <c:strCache>
                <c:ptCount val="1"/>
                <c:pt idx="0">
                  <c:v>HMIS functionalities have led to improved processes/operations at the Hospital</c:v>
                </c:pt>
              </c:strCache>
            </c:strRef>
          </c:tx>
          <c:spPr>
            <a:gradFill>
              <a:gsLst>
                <a:gs pos="0">
                  <a:srgbClr val="2e5f99"/>
                </a:gs>
                <a:gs pos="100000">
                  <a:srgbClr val="3c7ac7"/>
                </a:gs>
              </a:gsLst>
              <a:lin ang="16200000"/>
            </a:gradFill>
            <a:ln>
              <a:noFill/>
            </a:ln>
          </c:spPr>
          <c:explosion val="0"/>
          <c:dPt>
            <c:idx val="0"/>
            <c:spPr>
              <a:gradFill>
                <a:gsLst>
                  <a:gs pos="0">
                    <a:srgbClr val="2e5f99"/>
                  </a:gs>
                  <a:gs pos="100000">
                    <a:srgbClr val="3c7ac7"/>
                  </a:gs>
                </a:gsLst>
                <a:lin ang="16200000"/>
              </a:gradFill>
              <a:ln>
                <a:noFill/>
              </a:ln>
            </c:spPr>
          </c:dPt>
          <c:dPt>
            <c:idx val="1"/>
            <c:spPr>
              <a:gradFill>
                <a:gsLst>
                  <a:gs pos="0">
                    <a:srgbClr val="9c2f2c"/>
                  </a:gs>
                  <a:gs pos="100000">
                    <a:srgbClr val="cb3d39"/>
                  </a:gs>
                </a:gsLst>
                <a:lin ang="16200000"/>
              </a:gradFill>
              <a:ln>
                <a:noFill/>
              </a:ln>
            </c:spPr>
          </c:dPt>
          <c:dPt>
            <c:idx val="2"/>
            <c:spPr>
              <a:gradFill>
                <a:gsLst>
                  <a:gs pos="0">
                    <a:srgbClr val="779637"/>
                  </a:gs>
                  <a:gs pos="100000">
                    <a:srgbClr val="9bc348"/>
                  </a:gs>
                </a:gsLst>
                <a:lin ang="16200000"/>
              </a:gradFill>
              <a:ln>
                <a:noFill/>
              </a:ln>
            </c:spPr>
          </c:dPt>
          <c:dPt>
            <c:idx val="3"/>
            <c:spPr>
              <a:gradFill>
                <a:gsLst>
                  <a:gs pos="0">
                    <a:srgbClr val="5e437f"/>
                  </a:gs>
                  <a:gs pos="100000">
                    <a:srgbClr val="7b57a5"/>
                  </a:gs>
                </a:gsLst>
                <a:lin ang="16200000"/>
              </a:gradFill>
              <a:ln>
                <a:noFill/>
              </a:ln>
            </c:spPr>
          </c:dPt>
          <c:dLbls>
            <c:numFmt formatCode="0%" sourceLinked="0"/>
            <c:dLbl>
              <c:idx val="0"/>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1"/>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2"/>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dLbl>
              <c:idx val="3"/>
              <c:numFmt formatCode="0%" sourceLinked="0"/>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dLbl>
            <c:txPr>
              <a:bodyPr/>
              <a:lstStyle/>
              <a:p>
                <a:pPr>
                  <a:defRPr b="0" sz="1000" spc="-1" strike="noStrike">
                    <a:solidFill>
                      <a:srgbClr val="000000"/>
                    </a:solidFill>
                    <a:latin typeface="Calibri"/>
                    <a:ea typeface="DejaVu Sans"/>
                  </a:defRPr>
                </a:pPr>
              </a:p>
            </c:txPr>
            <c:dLblPos val="bestFit"/>
            <c:showLegendKey val="0"/>
            <c:showVal val="0"/>
            <c:showCatName val="0"/>
            <c:showSerName val="0"/>
            <c:showPercent val="1"/>
            <c:separator>
</c:separator>
            <c:showLeaderLines val="0"/>
          </c:dLbls>
          <c:cat>
            <c:strRef>
              <c:f>categories</c:f>
              <c:strCache>
                <c:ptCount val="4"/>
                <c:pt idx="0">
                  <c:v>Strongly agree</c:v>
                </c:pt>
                <c:pt idx="1">
                  <c:v>Agree</c:v>
                </c:pt>
                <c:pt idx="2">
                  <c:v>Disagree</c:v>
                </c:pt>
                <c:pt idx="3">
                  <c:v>Strongly  disagree</c:v>
                </c:pt>
              </c:strCache>
            </c:strRef>
          </c:cat>
          <c:val>
            <c:numRef>
              <c:f>0</c:f>
              <c:numCache>
                <c:formatCode>General</c:formatCode>
                <c:ptCount val="4"/>
                <c:pt idx="0">
                  <c:v>22</c:v>
                </c:pt>
                <c:pt idx="1">
                  <c:v>51</c:v>
                </c:pt>
                <c:pt idx="2">
                  <c:v>16</c:v>
                </c:pt>
                <c:pt idx="3">
                  <c:v>3</c:v>
                </c:pt>
              </c:numCache>
            </c:numRef>
          </c:val>
        </c:ser>
      </c:pie3DChart>
    </c:plotArea>
    <c:legend>
      <c:legendPos val="r"/>
      <c:overlay val="0"/>
      <c:spPr>
        <a:noFill/>
        <a:ln>
          <a:noFill/>
        </a:ln>
      </c:spPr>
      <c:txPr>
        <a:bodyPr/>
        <a:lstStyle/>
        <a:p>
          <a:pPr>
            <a:defRPr b="0" sz="1000" spc="-1" strike="noStrike">
              <a:solidFill>
                <a:srgbClr val="000000"/>
              </a:solidFill>
              <a:latin typeface="Calibri"/>
              <a:ea typeface="DejaVu Sans"/>
            </a:defRPr>
          </a:pPr>
        </a:p>
      </c:txPr>
    </c:legend>
    <c:plotVisOnly val="1"/>
    <c:dispBlanksAs val="gap"/>
  </c:chart>
  <c:spPr>
    <a:solidFill>
      <a:srgbClr val="ffffff"/>
    </a:solidFill>
    <a:ln w="9360">
      <a:solidFill>
        <a:srgbClr val="d9d9d9"/>
      </a:solidFill>
      <a:round/>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IN"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IN"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IN"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IN"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IN"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IN"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IN"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en-IN"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IN"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IN"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IN"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en-IN"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en-IN"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IN"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IN"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en-IN"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IN"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en-IN"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en-IN"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en-IN"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IN"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en-IN"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en-IN"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IN"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IN"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en-IN"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IN"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IN"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IN"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IN"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IN"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IN"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IN"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IN"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IN"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IN"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IN" sz="4400" spc="-1" strike="noStrike">
                <a:latin typeface="Arial"/>
              </a:rPr>
              <a:t>Click to edit the title text format</a:t>
            </a:r>
            <a:endParaRPr b="0" lang="en-IN"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IN" sz="4400" spc="-1" strike="noStrike">
                <a:latin typeface="Arial"/>
              </a:rPr>
              <a:t>Click to edit the title text format</a:t>
            </a:r>
            <a:endParaRPr b="0" lang="en-IN"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IN" sz="4400" spc="-1" strike="noStrike">
                <a:latin typeface="Arial"/>
              </a:rPr>
              <a:t>Click to edit the title text format</a:t>
            </a:r>
            <a:endParaRPr b="0" lang="en-IN"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chart" Target="../charts/chart9.xml"/><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6" Type="http://schemas.openxmlformats.org/officeDocument/2006/relationships/chart" Target="../charts/chart13.xml"/><Relationship Id="rId7"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chart" Target="../charts/chart4.xml"/><Relationship Id="rId3" Type="http://schemas.openxmlformats.org/officeDocument/2006/relationships/chart" Target="../charts/chart5.xml"/><Relationship Id="rId4" Type="http://schemas.openxmlformats.org/officeDocument/2006/relationships/chart" Target="../charts/chart6.xml"/><Relationship Id="rId5" Type="http://schemas.openxmlformats.org/officeDocument/2006/relationships/chart" Target="../charts/chart7.xml"/><Relationship Id="rId6" Type="http://schemas.openxmlformats.org/officeDocument/2006/relationships/chart" Target="../charts/chart8.xm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1523880" y="1122480"/>
            <a:ext cx="9141480" cy="2385000"/>
          </a:xfrm>
          <a:prstGeom prst="rect">
            <a:avLst/>
          </a:prstGeom>
          <a:noFill/>
          <a:ln>
            <a:noFill/>
          </a:ln>
        </p:spPr>
        <p:style>
          <a:lnRef idx="0"/>
          <a:fillRef idx="0"/>
          <a:effectRef idx="0"/>
          <a:fontRef idx="minor"/>
        </p:style>
        <p:txBody>
          <a:bodyPr lIns="90000" rIns="90000" tIns="45000" bIns="45000" anchor="b">
            <a:normAutofit fontScale="40000"/>
          </a:bodyPr>
          <a:p>
            <a:pPr algn="ctr">
              <a:lnSpc>
                <a:spcPct val="90000"/>
              </a:lnSpc>
            </a:pPr>
            <a:endParaRPr b="1" lang="en-IN" sz="3200" spc="-1" strike="noStrike">
              <a:latin typeface="Arial"/>
            </a:endParaRPr>
          </a:p>
          <a:p>
            <a:pPr algn="ctr">
              <a:lnSpc>
                <a:spcPct val="90000"/>
              </a:lnSpc>
            </a:pPr>
            <a:endParaRPr b="1" lang="en-IN" sz="3200" spc="-1" strike="noStrike">
              <a:latin typeface="Arial"/>
            </a:endParaRPr>
          </a:p>
          <a:p>
            <a:pPr algn="ctr">
              <a:lnSpc>
                <a:spcPct val="90000"/>
              </a:lnSpc>
            </a:pPr>
            <a:endParaRPr b="1" lang="en-IN" sz="3200" spc="-1" strike="noStrike">
              <a:latin typeface="Arial"/>
            </a:endParaRPr>
          </a:p>
          <a:p>
            <a:pPr algn="ctr">
              <a:lnSpc>
                <a:spcPct val="90000"/>
              </a:lnSpc>
            </a:pPr>
            <a:endParaRPr b="1" lang="en-IN" sz="3200" spc="-1" strike="noStrike">
              <a:latin typeface="Arial"/>
            </a:endParaRPr>
          </a:p>
          <a:p>
            <a:pPr algn="ctr">
              <a:lnSpc>
                <a:spcPct val="90000"/>
              </a:lnSpc>
            </a:pPr>
            <a:r>
              <a:rPr b="0" lang="en-IN" sz="4400" spc="-1" strike="noStrike">
                <a:solidFill>
                  <a:srgbClr val="000000"/>
                </a:solidFill>
                <a:latin typeface="Calibri Light"/>
                <a:ea typeface="DejaVu Sans"/>
              </a:rPr>
              <a:t>Perception of HMIS Users on the Performance of system in a Tertiary Care Hospital</a:t>
            </a:r>
            <a:endParaRPr b="1" lang="en-IN" sz="4400" spc="-1" strike="noStrike">
              <a:latin typeface="Arial"/>
            </a:endParaRPr>
          </a:p>
          <a:p>
            <a:pPr algn="ctr">
              <a:lnSpc>
                <a:spcPct val="90000"/>
              </a:lnSpc>
            </a:pPr>
            <a:endParaRPr b="1" lang="en-IN" sz="4400" spc="-1" strike="noStrike">
              <a:latin typeface="Arial"/>
            </a:endParaRPr>
          </a:p>
          <a:p>
            <a:pPr algn="ctr">
              <a:lnSpc>
                <a:spcPct val="90000"/>
              </a:lnSpc>
            </a:pPr>
            <a:endParaRPr b="1" lang="en-IN" sz="4400" spc="-1" strike="noStrike">
              <a:latin typeface="Arial"/>
            </a:endParaRPr>
          </a:p>
        </p:txBody>
      </p:sp>
      <p:sp>
        <p:nvSpPr>
          <p:cNvPr id="115" name="CustomShape 2"/>
          <p:cNvSpPr/>
          <p:nvPr/>
        </p:nvSpPr>
        <p:spPr>
          <a:xfrm>
            <a:off x="1523880" y="3602160"/>
            <a:ext cx="9141480" cy="1653120"/>
          </a:xfrm>
          <a:prstGeom prst="rect">
            <a:avLst/>
          </a:prstGeom>
          <a:noFill/>
          <a:ln>
            <a:noFill/>
          </a:ln>
        </p:spPr>
        <p:style>
          <a:lnRef idx="0"/>
          <a:fillRef idx="0"/>
          <a:effectRef idx="0"/>
          <a:fontRef idx="minor"/>
        </p:style>
        <p:txBody>
          <a:bodyPr lIns="90000" rIns="90000" tIns="45000" bIns="45000">
            <a:noAutofit/>
          </a:bodyPr>
          <a:p>
            <a:pPr algn="ctr">
              <a:lnSpc>
                <a:spcPct val="90000"/>
              </a:lnSpc>
              <a:spcBef>
                <a:spcPts val="1001"/>
              </a:spcBef>
              <a:tabLst>
                <a:tab algn="l" pos="0"/>
              </a:tabLst>
            </a:pPr>
            <a:endParaRPr b="1" lang="en-IN" sz="3200" spc="-1" strike="noStrike">
              <a:latin typeface="Arial"/>
            </a:endParaRPr>
          </a:p>
          <a:p>
            <a:pPr algn="ctr">
              <a:lnSpc>
                <a:spcPct val="90000"/>
              </a:lnSpc>
              <a:spcBef>
                <a:spcPts val="1001"/>
              </a:spcBef>
              <a:tabLst>
                <a:tab algn="l" pos="0"/>
              </a:tabLst>
            </a:pPr>
            <a:endParaRPr b="1" lang="en-IN" sz="3200" spc="-1" strike="noStrike">
              <a:latin typeface="Arial"/>
            </a:endParaRPr>
          </a:p>
          <a:p>
            <a:pPr algn="ctr">
              <a:lnSpc>
                <a:spcPct val="90000"/>
              </a:lnSpc>
              <a:spcBef>
                <a:spcPts val="1001"/>
              </a:spcBef>
              <a:tabLst>
                <a:tab algn="l" pos="0"/>
              </a:tabLst>
            </a:pPr>
            <a:endParaRPr b="1" lang="en-IN" sz="3200" spc="-1" strike="noStrike">
              <a:latin typeface="Arial"/>
            </a:endParaRPr>
          </a:p>
          <a:p>
            <a:pPr algn="ctr">
              <a:lnSpc>
                <a:spcPct val="90000"/>
              </a:lnSpc>
              <a:spcBef>
                <a:spcPts val="1001"/>
              </a:spcBef>
              <a:tabLst>
                <a:tab algn="l" pos="0"/>
              </a:tabLst>
            </a:pPr>
            <a:r>
              <a:rPr b="0" lang="en-IN" sz="2400" spc="-1" strike="noStrike">
                <a:solidFill>
                  <a:srgbClr val="000000"/>
                </a:solidFill>
                <a:latin typeface="Calibri"/>
                <a:ea typeface="DejaVu Sans"/>
              </a:rPr>
              <a:t>Komal</a:t>
            </a:r>
            <a:endParaRPr b="1" lang="en-IN" sz="2400" spc="-1" strike="noStrike">
              <a:latin typeface="Arial"/>
            </a:endParaRPr>
          </a:p>
          <a:p>
            <a:pPr algn="ctr">
              <a:lnSpc>
                <a:spcPct val="90000"/>
              </a:lnSpc>
              <a:spcBef>
                <a:spcPts val="1001"/>
              </a:spcBef>
              <a:tabLst>
                <a:tab algn="l" pos="0"/>
              </a:tabLst>
            </a:pPr>
            <a:r>
              <a:rPr b="0" lang="en-IN" sz="2400" spc="-1" strike="noStrike">
                <a:solidFill>
                  <a:srgbClr val="000000"/>
                </a:solidFill>
                <a:latin typeface="Calibri"/>
                <a:ea typeface="DejaVu Sans"/>
              </a:rPr>
              <a:t>Faculty Mentor- Prof. Divya Aggarwal</a:t>
            </a:r>
            <a:endParaRPr b="1" lang="en-IN" sz="2400" spc="-1" strike="noStrike">
              <a:latin typeface="Arial"/>
            </a:endParaRPr>
          </a:p>
          <a:p>
            <a:pPr algn="ctr">
              <a:lnSpc>
                <a:spcPct val="90000"/>
              </a:lnSpc>
              <a:spcBef>
                <a:spcPts val="1001"/>
              </a:spcBef>
              <a:tabLst>
                <a:tab algn="l" pos="0"/>
              </a:tabLst>
            </a:pPr>
            <a:r>
              <a:rPr b="0" lang="en-IN" sz="2400" spc="-1" strike="noStrike">
                <a:solidFill>
                  <a:srgbClr val="000000"/>
                </a:solidFill>
                <a:latin typeface="Calibri"/>
                <a:ea typeface="DejaVu Sans"/>
              </a:rPr>
              <a:t>IIHMR Delhi</a:t>
            </a:r>
            <a:endParaRPr b="1" lang="en-IN" sz="2400" spc="-1" strike="noStrike">
              <a:latin typeface="Arial"/>
            </a:endParaRPr>
          </a:p>
        </p:txBody>
      </p:sp>
      <p:sp>
        <p:nvSpPr>
          <p:cNvPr id="116"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CBD4310-7A83-4D45-938F-5AC0FD57BBC9}" type="slidenum">
              <a:rPr b="0" lang="en-IN" sz="1200" spc="-1" strike="noStrike">
                <a:solidFill>
                  <a:srgbClr val="8b8b8b"/>
                </a:solidFill>
                <a:latin typeface="Calibri"/>
                <a:ea typeface="DejaVu Sans"/>
              </a:rPr>
              <a:t>1</a:t>
            </a:fld>
            <a:endParaRPr b="1" lang="en-IN" sz="1200" spc="-1" strike="noStrike">
              <a:latin typeface="Arial"/>
            </a:endParaRPr>
          </a:p>
        </p:txBody>
      </p:sp>
      <p:sp>
        <p:nvSpPr>
          <p:cNvPr id="117" name="CustomShape 4"/>
          <p:cNvSpPr/>
          <p:nvPr/>
        </p:nvSpPr>
        <p:spPr>
          <a:xfrm>
            <a:off x="4038480" y="6356520"/>
            <a:ext cx="4112280" cy="362520"/>
          </a:xfrm>
          <a:prstGeom prst="rect">
            <a:avLst/>
          </a:prstGeom>
          <a:noFill/>
          <a:ln>
            <a:noFill/>
          </a:ln>
        </p:spPr>
        <p:style>
          <a:lnRef idx="0"/>
          <a:fillRef idx="0"/>
          <a:effectRef idx="0"/>
          <a:fontRef idx="minor"/>
        </p:style>
      </p:sp>
      <p:pic>
        <p:nvPicPr>
          <p:cNvPr id="118" name="Picture 6" descr=""/>
          <p:cNvPicPr/>
          <p:nvPr/>
        </p:nvPicPr>
        <p:blipFill>
          <a:blip r:embed="rId1"/>
          <a:stretch/>
        </p:blipFill>
        <p:spPr>
          <a:xfrm>
            <a:off x="0" y="23760"/>
            <a:ext cx="2693520" cy="1266480"/>
          </a:xfrm>
          <a:prstGeom prst="rect">
            <a:avLst/>
          </a:prstGeom>
          <a:ln>
            <a:noFill/>
          </a:ln>
        </p:spPr>
      </p:pic>
      <p:sp>
        <p:nvSpPr>
          <p:cNvPr id="119" name="TextShape 5"/>
          <p:cNvSpPr txBox="1"/>
          <p:nvPr/>
        </p:nvSpPr>
        <p:spPr>
          <a:xfrm>
            <a:off x="3672000" y="4032000"/>
            <a:ext cx="6410880" cy="542880"/>
          </a:xfrm>
          <a:prstGeom prst="rect">
            <a:avLst/>
          </a:prstGeom>
          <a:noFill/>
          <a:ln>
            <a:noFill/>
          </a:ln>
        </p:spPr>
        <p:txBody>
          <a:bodyPr lIns="90000" rIns="90000" tIns="45000" bIns="45000">
            <a:noAutofit/>
          </a:bodyPr>
          <a:p>
            <a:r>
              <a:rPr b="1" lang="en-IN" sz="3200" spc="-1" strike="noStrike">
                <a:latin typeface="Arial"/>
              </a:rPr>
              <a:t>KareXpert Technologies Pvt Ltd.</a:t>
            </a:r>
            <a:endParaRPr b="1" lang="en-IN"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Results </a:t>
            </a:r>
            <a:endParaRPr b="1" lang="en-IN" sz="4400" spc="-1" strike="noStrike">
              <a:latin typeface="Arial"/>
            </a:endParaRPr>
          </a:p>
        </p:txBody>
      </p:sp>
      <p:sp>
        <p:nvSpPr>
          <p:cNvPr id="163" name="CustomShape 2"/>
          <p:cNvSpPr/>
          <p:nvPr/>
        </p:nvSpPr>
        <p:spPr>
          <a:xfrm>
            <a:off x="838080" y="1825560"/>
            <a:ext cx="10513080" cy="4348800"/>
          </a:xfrm>
          <a:prstGeom prst="rect">
            <a:avLst/>
          </a:prstGeom>
          <a:noFill/>
          <a:ln>
            <a:noFill/>
          </a:ln>
        </p:spPr>
        <p:style>
          <a:lnRef idx="0"/>
          <a:fillRef idx="0"/>
          <a:effectRef idx="0"/>
          <a:fontRef idx="minor"/>
        </p:style>
      </p:sp>
      <p:sp>
        <p:nvSpPr>
          <p:cNvPr id="164"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B5E2F16-604C-473F-BDF0-7DFCE1B106B1}" type="slidenum">
              <a:rPr b="0" lang="en-IN" sz="1200" spc="-1" strike="noStrike">
                <a:solidFill>
                  <a:srgbClr val="8b8b8b"/>
                </a:solidFill>
                <a:latin typeface="Calibri"/>
                <a:ea typeface="DejaVu Sans"/>
              </a:rPr>
              <a:t>&lt;number&gt;</a:t>
            </a:fld>
            <a:endParaRPr b="1" lang="en-IN" sz="1200" spc="-1" strike="noStrike">
              <a:latin typeface="Arial"/>
            </a:endParaRPr>
          </a:p>
        </p:txBody>
      </p:sp>
      <p:pic>
        <p:nvPicPr>
          <p:cNvPr id="165" name="Picture 5" descr=""/>
          <p:cNvPicPr/>
          <p:nvPr/>
        </p:nvPicPr>
        <p:blipFill>
          <a:blip r:embed="rId1"/>
          <a:stretch/>
        </p:blipFill>
        <p:spPr>
          <a:xfrm>
            <a:off x="0" y="23760"/>
            <a:ext cx="2693520" cy="1266480"/>
          </a:xfrm>
          <a:prstGeom prst="rect">
            <a:avLst/>
          </a:prstGeom>
          <a:ln>
            <a:noFill/>
          </a:ln>
        </p:spPr>
      </p:pic>
      <p:graphicFrame>
        <p:nvGraphicFramePr>
          <p:cNvPr id="166" name=""/>
          <p:cNvGraphicFramePr/>
          <p:nvPr/>
        </p:nvGraphicFramePr>
        <p:xfrm>
          <a:off x="838080" y="1649160"/>
          <a:ext cx="3743280" cy="23090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7" name=""/>
          <p:cNvGraphicFramePr/>
          <p:nvPr/>
        </p:nvGraphicFramePr>
        <p:xfrm>
          <a:off x="4825080" y="1649160"/>
          <a:ext cx="3309120" cy="23090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8" name=""/>
          <p:cNvGraphicFramePr/>
          <p:nvPr/>
        </p:nvGraphicFramePr>
        <p:xfrm>
          <a:off x="1798920" y="4104000"/>
          <a:ext cx="3527280" cy="25250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9" name=""/>
          <p:cNvGraphicFramePr/>
          <p:nvPr/>
        </p:nvGraphicFramePr>
        <p:xfrm>
          <a:off x="6330600" y="4104000"/>
          <a:ext cx="3459600" cy="2518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0" name=""/>
          <p:cNvGraphicFramePr/>
          <p:nvPr/>
        </p:nvGraphicFramePr>
        <p:xfrm>
          <a:off x="8424000" y="1689840"/>
          <a:ext cx="3382200" cy="2268360"/>
        </p:xfrm>
        <a:graphic>
          <a:graphicData uri="http://schemas.openxmlformats.org/drawingml/2006/chart">
            <c:chart xmlns:c="http://schemas.openxmlformats.org/drawingml/2006/chart" xmlns:r="http://schemas.openxmlformats.org/officeDocument/2006/relationships" r:id="rId6"/>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Discussion </a:t>
            </a:r>
            <a:endParaRPr b="1" lang="en-IN" sz="4400" spc="-1" strike="noStrike">
              <a:latin typeface="Arial"/>
            </a:endParaRPr>
          </a:p>
        </p:txBody>
      </p:sp>
      <p:sp>
        <p:nvSpPr>
          <p:cNvPr id="172" name="CustomShape 2"/>
          <p:cNvSpPr/>
          <p:nvPr/>
        </p:nvSpPr>
        <p:spPr>
          <a:xfrm>
            <a:off x="432000" y="1825560"/>
            <a:ext cx="11445840" cy="4348800"/>
          </a:xfrm>
          <a:prstGeom prst="rect">
            <a:avLst/>
          </a:prstGeom>
          <a:noFill/>
          <a:ln>
            <a:noFill/>
          </a:ln>
        </p:spPr>
        <p:style>
          <a:lnRef idx="0"/>
          <a:fillRef idx="0"/>
          <a:effectRef idx="0"/>
          <a:fontRef idx="minor"/>
        </p:style>
        <p:txBody>
          <a:bodyPr lIns="90000" rIns="90000" tIns="45000" bIns="45000">
            <a:noAutofit/>
          </a:bodyPr>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Hospital management information system was connected to greater work coordination and cooperation, considerable gains in labour cost distribution, quality control, employee productivity, and more effective and efficient service delivery.</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It also offered a structure for organising diverse data related to management, financial, and medical processes.</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functions increased work collaboration and teamwork</a:t>
            </a:r>
            <a:endParaRPr b="1" lang="en-IN" sz="2400" spc="-1" strike="noStrike">
              <a:latin typeface="Arial"/>
            </a:endParaRPr>
          </a:p>
        </p:txBody>
      </p:sp>
      <p:sp>
        <p:nvSpPr>
          <p:cNvPr id="173"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50F6044-7BDE-492F-B9CE-D03ABF97F40E}"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74" name="CustomShape 4"/>
          <p:cNvSpPr/>
          <p:nvPr/>
        </p:nvSpPr>
        <p:spPr>
          <a:xfrm>
            <a:off x="4038480" y="6356520"/>
            <a:ext cx="4112280" cy="3625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en-US" sz="1200" spc="-1" strike="noStrike">
                <a:solidFill>
                  <a:srgbClr val="8b8b8b"/>
                </a:solidFill>
                <a:latin typeface="Calibri"/>
                <a:ea typeface="DejaVu Sans"/>
              </a:rPr>
              <a:t>You are not allowed to add slides to this presentation</a:t>
            </a:r>
            <a:endParaRPr b="1" lang="en-IN" sz="1200" spc="-1" strike="noStrike">
              <a:latin typeface="Arial"/>
            </a:endParaRPr>
          </a:p>
        </p:txBody>
      </p:sp>
      <p:pic>
        <p:nvPicPr>
          <p:cNvPr id="175"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Discussion </a:t>
            </a:r>
            <a:endParaRPr b="1" lang="en-IN" sz="4400" spc="-1" strike="noStrike">
              <a:latin typeface="Arial"/>
            </a:endParaRPr>
          </a:p>
        </p:txBody>
      </p:sp>
      <p:sp>
        <p:nvSpPr>
          <p:cNvPr id="177" name="CustomShape 2"/>
          <p:cNvSpPr/>
          <p:nvPr/>
        </p:nvSpPr>
        <p:spPr>
          <a:xfrm>
            <a:off x="72000" y="1383480"/>
            <a:ext cx="12093840" cy="4950360"/>
          </a:xfrm>
          <a:prstGeom prst="rect">
            <a:avLst/>
          </a:prstGeom>
          <a:noFill/>
          <a:ln>
            <a:noFill/>
          </a:ln>
        </p:spPr>
        <p:style>
          <a:lnRef idx="0"/>
          <a:fillRef idx="0"/>
          <a:effectRef idx="0"/>
          <a:fontRef idx="minor"/>
        </p:style>
        <p:txBody>
          <a:bodyPr lIns="90000" rIns="90000" tIns="45000" bIns="45000">
            <a:noAutofit/>
          </a:bodyPr>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also provided benefits such as simplified operations, greater management and administration, higher patient care, cost control, and increased profitability.</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MIS improved the Hospital's customer experience, patient happiness, and service delivery efficiency, resulting in a rise in the number of patients treated and, eventually, revenue growth.</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functions resulted in enhanced patient and employee safety, greater income due to paperless operations, and efficient billing and official document creation processes</a:t>
            </a:r>
            <a:endParaRPr b="1" lang="en-IN" sz="2400" spc="-1" strike="noStrike">
              <a:latin typeface="Arial"/>
            </a:endParaRPr>
          </a:p>
        </p:txBody>
      </p:sp>
      <p:sp>
        <p:nvSpPr>
          <p:cNvPr id="178"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8503AFA-01B1-4D2E-9090-358C1D1A60FA}"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79" name="CustomShape 4"/>
          <p:cNvSpPr/>
          <p:nvPr/>
        </p:nvSpPr>
        <p:spPr>
          <a:xfrm>
            <a:off x="4038480" y="6356520"/>
            <a:ext cx="4112280" cy="3625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en-US" sz="1200" spc="-1" strike="noStrike">
                <a:solidFill>
                  <a:srgbClr val="8b8b8b"/>
                </a:solidFill>
                <a:latin typeface="Calibri"/>
                <a:ea typeface="DejaVu Sans"/>
              </a:rPr>
              <a:t>You are not allowed to add slides to this presentation</a:t>
            </a:r>
            <a:endParaRPr b="1" lang="en-IN" sz="1200" spc="-1" strike="noStrike">
              <a:latin typeface="Arial"/>
            </a:endParaRPr>
          </a:p>
        </p:txBody>
      </p:sp>
      <p:pic>
        <p:nvPicPr>
          <p:cNvPr id="180" name="Picture 5" descr=""/>
          <p:cNvPicPr/>
          <p:nvPr/>
        </p:nvPicPr>
        <p:blipFill>
          <a:blip r:embed="rId1"/>
          <a:stretch/>
        </p:blipFill>
        <p:spPr>
          <a:xfrm>
            <a:off x="0" y="-2340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Conclusion</a:t>
            </a:r>
            <a:endParaRPr b="1" lang="en-IN" sz="4400" spc="-1" strike="noStrike">
              <a:latin typeface="Arial"/>
            </a:endParaRPr>
          </a:p>
        </p:txBody>
      </p:sp>
      <p:sp>
        <p:nvSpPr>
          <p:cNvPr id="182" name="CustomShape 2"/>
          <p:cNvSpPr/>
          <p:nvPr/>
        </p:nvSpPr>
        <p:spPr>
          <a:xfrm>
            <a:off x="216000" y="1652400"/>
            <a:ext cx="11733840" cy="5041440"/>
          </a:xfrm>
          <a:prstGeom prst="rect">
            <a:avLst/>
          </a:prstGeom>
          <a:noFill/>
          <a:ln>
            <a:noFill/>
          </a:ln>
        </p:spPr>
        <p:style>
          <a:lnRef idx="0"/>
          <a:fillRef idx="0"/>
          <a:effectRef idx="0"/>
          <a:fontRef idx="minor"/>
        </p:style>
        <p:txBody>
          <a:bodyPr lIns="90000" rIns="90000" tIns="45000" bIns="45000">
            <a:noAutofit/>
          </a:bodyPr>
          <a:p>
            <a:pPr marL="432000" indent="-321840" algn="just">
              <a:lnSpc>
                <a:spcPct val="150000"/>
              </a:lnSpc>
              <a:spcBef>
                <a:spcPts val="1417"/>
              </a:spcBef>
              <a:buClr>
                <a:srgbClr val="000000"/>
              </a:buClr>
              <a:buSzPct val="45000"/>
              <a:buFont typeface="Wingdings" charset="2"/>
              <a:buChar char=""/>
            </a:pPr>
            <a:r>
              <a:rPr b="0" lang="en-US" sz="2000" spc="-1" strike="noStrike">
                <a:solidFill>
                  <a:srgbClr val="000000"/>
                </a:solidFill>
                <a:latin typeface="Calibri"/>
                <a:ea typeface="DejaVu Sans"/>
              </a:rPr>
              <a:t>According to the findings of the study, the Hospital has improved its performance over time as a result of the services/procedures provided at the institution. </a:t>
            </a:r>
            <a:endParaRPr b="1" lang="en-IN" sz="20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000" spc="-1" strike="noStrike">
                <a:solidFill>
                  <a:srgbClr val="000000"/>
                </a:solidFill>
                <a:latin typeface="Calibri"/>
                <a:ea typeface="DejaVu Sans"/>
              </a:rPr>
              <a:t>Patient satisfaction with the services provided had increased, as had work collaboration and teamwork. There had also been improvements in the efficiency of health-care delivery, the elimination of medical errors, and the efficient conveyance of information to patients.</a:t>
            </a:r>
            <a:endParaRPr b="1" lang="en-IN" sz="20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000" spc="-1" strike="noStrike">
                <a:solidFill>
                  <a:srgbClr val="000000"/>
                </a:solidFill>
                <a:latin typeface="Calibri"/>
                <a:ea typeface="DejaVu Sans"/>
              </a:rPr>
              <a:t>The study also found that HMIS functions resulted in faster patient turnaround times. As a result of HMIS functions, work collaboration, teamwork, health care cost reduction, revenue growth, and patient happiness have all increased.</a:t>
            </a:r>
            <a:endParaRPr b="1" lang="en-IN" sz="2000" spc="-1" strike="noStrike">
              <a:latin typeface="Arial"/>
            </a:endParaRPr>
          </a:p>
        </p:txBody>
      </p:sp>
      <p:sp>
        <p:nvSpPr>
          <p:cNvPr id="183"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420A329-ED99-4752-8DD6-56788C1E68B3}"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84" name="CustomShape 4"/>
          <p:cNvSpPr/>
          <p:nvPr/>
        </p:nvSpPr>
        <p:spPr>
          <a:xfrm>
            <a:off x="4038480" y="6356520"/>
            <a:ext cx="4112280" cy="3625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en-US" sz="1200" spc="-1" strike="noStrike">
                <a:solidFill>
                  <a:srgbClr val="8b8b8b"/>
                </a:solidFill>
                <a:latin typeface="Calibri"/>
                <a:ea typeface="DejaVu Sans"/>
              </a:rPr>
              <a:t>You are not allowed to add slides to this presentation</a:t>
            </a:r>
            <a:endParaRPr b="1" lang="en-IN" sz="1200" spc="-1" strike="noStrike">
              <a:latin typeface="Arial"/>
            </a:endParaRPr>
          </a:p>
        </p:txBody>
      </p:sp>
      <p:pic>
        <p:nvPicPr>
          <p:cNvPr id="185"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References </a:t>
            </a:r>
            <a:endParaRPr b="1" lang="en-IN" sz="4400" spc="-1" strike="noStrike">
              <a:latin typeface="Arial"/>
            </a:endParaRPr>
          </a:p>
        </p:txBody>
      </p:sp>
      <p:sp>
        <p:nvSpPr>
          <p:cNvPr id="187" name="CustomShape 2"/>
          <p:cNvSpPr/>
          <p:nvPr/>
        </p:nvSpPr>
        <p:spPr>
          <a:xfrm>
            <a:off x="838080" y="1825560"/>
            <a:ext cx="10513080" cy="4348800"/>
          </a:xfrm>
          <a:prstGeom prst="rect">
            <a:avLst/>
          </a:prstGeom>
          <a:noFill/>
          <a:ln>
            <a:noFill/>
          </a:ln>
        </p:spPr>
        <p:style>
          <a:lnRef idx="0"/>
          <a:fillRef idx="0"/>
          <a:effectRef idx="0"/>
          <a:fontRef idx="minor"/>
        </p:style>
        <p:txBody>
          <a:bodyPr lIns="90000" rIns="90000" tIns="45000" bIns="45000">
            <a:noAutofit/>
          </a:bodyPr>
          <a:p>
            <a:pPr marL="228600" indent="-226080">
              <a:lnSpc>
                <a:spcPct val="90000"/>
              </a:lnSpc>
              <a:spcBef>
                <a:spcPts val="1001"/>
              </a:spcBef>
              <a:buClr>
                <a:srgbClr val="000000"/>
              </a:buClr>
              <a:buFont typeface="Arial"/>
              <a:buChar char="•"/>
            </a:pPr>
            <a:r>
              <a:rPr b="0" lang="en-IN" sz="2000" spc="-1" strike="noStrike">
                <a:solidFill>
                  <a:srgbClr val="000000"/>
                </a:solidFill>
                <a:latin typeface="Abyssinica SIL"/>
                <a:ea typeface="DejaVu Sans"/>
              </a:rPr>
              <a:t>Najem FM. the impact of hospital information system quality on the health care quality: a case study on european gaza hospital.</a:t>
            </a:r>
            <a:endParaRPr b="1" lang="en-IN" sz="2000" spc="-1" strike="noStrike">
              <a:latin typeface="Arial"/>
            </a:endParaRPr>
          </a:p>
          <a:p>
            <a:pPr marL="228600" indent="-226080">
              <a:lnSpc>
                <a:spcPct val="90000"/>
              </a:lnSpc>
              <a:spcBef>
                <a:spcPts val="1001"/>
              </a:spcBef>
              <a:buClr>
                <a:srgbClr val="000000"/>
              </a:buClr>
              <a:buFont typeface="Arial"/>
              <a:buChar char="•"/>
            </a:pPr>
            <a:r>
              <a:rPr b="0" lang="en-IN" sz="2000" spc="-1" strike="noStrike">
                <a:solidFill>
                  <a:srgbClr val="000000"/>
                </a:solidFill>
                <a:latin typeface="Abyssinica SIL"/>
                <a:ea typeface="DejaVu Sans"/>
              </a:rPr>
              <a:t>Kumar V. Impact of health information systems on organizational health communication and behavior. Internet Journal of Allied Health Sciences and Practice. 2021;9(2):8.</a:t>
            </a:r>
            <a:endParaRPr b="1" lang="en-IN" sz="2000" spc="-1" strike="noStrike">
              <a:latin typeface="Arial"/>
            </a:endParaRPr>
          </a:p>
          <a:p>
            <a:pPr marL="228600" indent="-226080">
              <a:lnSpc>
                <a:spcPct val="90000"/>
              </a:lnSpc>
              <a:spcBef>
                <a:spcPts val="1001"/>
              </a:spcBef>
              <a:buClr>
                <a:srgbClr val="000000"/>
              </a:buClr>
              <a:buFont typeface="Arial"/>
              <a:buChar char="•"/>
            </a:pPr>
            <a:r>
              <a:rPr b="0" lang="en-IN" sz="2000" spc="-1" strike="noStrike">
                <a:solidFill>
                  <a:srgbClr val="000000"/>
                </a:solidFill>
                <a:latin typeface="Abyssinica SIL"/>
                <a:ea typeface="DejaVu Sans"/>
              </a:rPr>
              <a:t>Ross DS, Venkatesh R. Role of hospital information systems in improving healthcare quality in hospitals. Indian journal of science and technology. 2020 Jul;9(26):1-5.</a:t>
            </a:r>
            <a:endParaRPr b="1" lang="en-IN" sz="2000" spc="-1" strike="noStrike">
              <a:latin typeface="Arial"/>
            </a:endParaRPr>
          </a:p>
          <a:p>
            <a:pPr marL="228600" indent="-226080">
              <a:lnSpc>
                <a:spcPct val="90000"/>
              </a:lnSpc>
              <a:spcBef>
                <a:spcPts val="1001"/>
              </a:spcBef>
              <a:buClr>
                <a:srgbClr val="000000"/>
              </a:buClr>
              <a:buFont typeface="Arial"/>
              <a:buChar char="•"/>
            </a:pPr>
            <a:r>
              <a:rPr b="0" lang="en-IN" sz="2000" spc="-1" strike="noStrike">
                <a:solidFill>
                  <a:srgbClr val="000000"/>
                </a:solidFill>
                <a:latin typeface="Abyssinica SIL"/>
                <a:ea typeface="DejaVu Sans"/>
              </a:rPr>
              <a:t>Aghazadeh S, Aliyev A, Pirnejad H. Study the effect of hospital information systems (HIS) on communication improvement and service quality among nursing staff. Life Science Journal. 2021;10(10):307-10.</a:t>
            </a:r>
            <a:endParaRPr b="1" lang="en-IN" sz="2000" spc="-1" strike="noStrike">
              <a:latin typeface="Arial"/>
            </a:endParaRPr>
          </a:p>
          <a:p>
            <a:pPr marL="228600" indent="-226080">
              <a:lnSpc>
                <a:spcPct val="90000"/>
              </a:lnSpc>
              <a:spcBef>
                <a:spcPts val="1001"/>
              </a:spcBef>
              <a:buClr>
                <a:srgbClr val="000000"/>
              </a:buClr>
              <a:buFont typeface="Arial"/>
              <a:buChar char="•"/>
            </a:pPr>
            <a:r>
              <a:rPr b="0" lang="en-IN" sz="2000" spc="-1" strike="noStrike">
                <a:solidFill>
                  <a:srgbClr val="000000"/>
                </a:solidFill>
                <a:latin typeface="Abyssinica SIL"/>
                <a:ea typeface="DejaVu Sans"/>
              </a:rPr>
              <a:t>Sinha R. Impact of health information technology in public health. Sri Lanka Journal of Bio-Medical Informatics. 2019 Dec 6;1(4).</a:t>
            </a:r>
            <a:endParaRPr b="1" lang="en-IN" sz="2000" spc="-1" strike="noStrike">
              <a:latin typeface="Arial"/>
            </a:endParaRPr>
          </a:p>
        </p:txBody>
      </p:sp>
      <p:sp>
        <p:nvSpPr>
          <p:cNvPr id="188" name="CustomShape 3"/>
          <p:cNvSpPr/>
          <p:nvPr/>
        </p:nvSpPr>
        <p:spPr>
          <a:xfrm>
            <a:off x="4038480" y="6356520"/>
            <a:ext cx="4112280" cy="3625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en-US" sz="1200" spc="-1" strike="noStrike">
                <a:solidFill>
                  <a:srgbClr val="8b8b8b"/>
                </a:solidFill>
                <a:latin typeface="Calibri"/>
                <a:ea typeface="DejaVu Sans"/>
              </a:rPr>
              <a:t>You are not allowed to add slides to this presentation</a:t>
            </a:r>
            <a:endParaRPr b="1" lang="en-IN" sz="1200" spc="-1" strike="noStrike">
              <a:latin typeface="Arial"/>
            </a:endParaRPr>
          </a:p>
        </p:txBody>
      </p:sp>
      <p:sp>
        <p:nvSpPr>
          <p:cNvPr id="189" name="CustomShape 4"/>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B935882-FB11-481C-AA57-0024CB3078E3}" type="slidenum">
              <a:rPr b="0" lang="en-IN" sz="1200" spc="-1" strike="noStrike">
                <a:solidFill>
                  <a:srgbClr val="8b8b8b"/>
                </a:solidFill>
                <a:latin typeface="Calibri"/>
                <a:ea typeface="DejaVu Sans"/>
              </a:rPr>
              <a:t>&lt;number&gt;</a:t>
            </a:fld>
            <a:endParaRPr b="1" lang="en-IN" sz="1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1523880" y="1122480"/>
            <a:ext cx="9141480" cy="238500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en-IN" sz="6000" spc="-1" strike="noStrike">
                <a:solidFill>
                  <a:srgbClr val="000000"/>
                </a:solidFill>
                <a:latin typeface="Calibri Light"/>
                <a:ea typeface="DejaVu Sans"/>
              </a:rPr>
              <a:t>Thank You</a:t>
            </a:r>
            <a:endParaRPr b="1" lang="en-IN" sz="6000" spc="-1" strike="noStrike">
              <a:latin typeface="Arial"/>
            </a:endParaRPr>
          </a:p>
        </p:txBody>
      </p:sp>
      <p:sp>
        <p:nvSpPr>
          <p:cNvPr id="191" name="CustomShape 2"/>
          <p:cNvSpPr/>
          <p:nvPr/>
        </p:nvSpPr>
        <p:spPr>
          <a:xfrm>
            <a:off x="1523880" y="3602160"/>
            <a:ext cx="9141480" cy="1653120"/>
          </a:xfrm>
          <a:prstGeom prst="rect">
            <a:avLst/>
          </a:prstGeom>
          <a:noFill/>
          <a:ln>
            <a:noFill/>
          </a:ln>
        </p:spPr>
        <p:style>
          <a:lnRef idx="0"/>
          <a:fillRef idx="0"/>
          <a:effectRef idx="0"/>
          <a:fontRef idx="minor"/>
        </p:style>
        <p:txBody>
          <a:bodyPr lIns="90000" rIns="90000" tIns="45000" bIns="45000">
            <a:noAutofit/>
          </a:bodyPr>
          <a:p>
            <a:pPr algn="ctr">
              <a:lnSpc>
                <a:spcPct val="90000"/>
              </a:lnSpc>
              <a:spcBef>
                <a:spcPts val="1001"/>
              </a:spcBef>
              <a:tabLst>
                <a:tab algn="l" pos="0"/>
              </a:tabLst>
            </a:pPr>
            <a:r>
              <a:rPr b="0" lang="en-IN" sz="2400" spc="-1" strike="noStrike">
                <a:solidFill>
                  <a:srgbClr val="000000"/>
                </a:solidFill>
                <a:latin typeface="Calibri"/>
                <a:ea typeface="DejaVu Sans"/>
              </a:rPr>
              <a:t>Any Questions</a:t>
            </a:r>
            <a:endParaRPr b="1" lang="en-IN" sz="2400" spc="-1" strike="noStrike">
              <a:latin typeface="Arial"/>
            </a:endParaRPr>
          </a:p>
        </p:txBody>
      </p:sp>
      <p:sp>
        <p:nvSpPr>
          <p:cNvPr id="192"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7A5D923-D832-4014-85A6-E2E96053B812}"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93" name="CustomShape 4"/>
          <p:cNvSpPr/>
          <p:nvPr/>
        </p:nvSpPr>
        <p:spPr>
          <a:xfrm>
            <a:off x="4038480" y="6356520"/>
            <a:ext cx="4112280" cy="3625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en-US" sz="1200" spc="-1" strike="noStrike">
                <a:solidFill>
                  <a:srgbClr val="8b8b8b"/>
                </a:solidFill>
                <a:latin typeface="Calibri"/>
                <a:ea typeface="DejaVu Sans"/>
              </a:rPr>
              <a:t>You are not allowed to add slides to this presentation</a:t>
            </a:r>
            <a:endParaRPr b="1" lang="en-IN" sz="1200" spc="-1" strike="noStrike">
              <a:latin typeface="Arial"/>
            </a:endParaRPr>
          </a:p>
        </p:txBody>
      </p:sp>
      <p:pic>
        <p:nvPicPr>
          <p:cNvPr id="194"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2160000" y="365040"/>
            <a:ext cx="919296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Dissertation Experiences</a:t>
            </a:r>
            <a:endParaRPr b="1" lang="en-IN" sz="4400" spc="-1" strike="noStrike">
              <a:latin typeface="Arial"/>
            </a:endParaRPr>
          </a:p>
        </p:txBody>
      </p:sp>
      <p:sp>
        <p:nvSpPr>
          <p:cNvPr id="196" name="CustomShape 2"/>
          <p:cNvSpPr/>
          <p:nvPr/>
        </p:nvSpPr>
        <p:spPr>
          <a:xfrm>
            <a:off x="839880" y="1681200"/>
            <a:ext cx="5155200" cy="821520"/>
          </a:xfrm>
          <a:prstGeom prst="rect">
            <a:avLst/>
          </a:prstGeom>
          <a:noFill/>
          <a:ln>
            <a:noFill/>
          </a:ln>
        </p:spPr>
        <p:style>
          <a:lnRef idx="0"/>
          <a:fillRef idx="0"/>
          <a:effectRef idx="0"/>
          <a:fontRef idx="minor"/>
        </p:style>
        <p:txBody>
          <a:bodyPr lIns="90000" rIns="90000" tIns="45000" bIns="45000" anchor="b">
            <a:noAutofit/>
          </a:bodyPr>
          <a:p>
            <a:pPr algn="ctr">
              <a:lnSpc>
                <a:spcPct val="90000"/>
              </a:lnSpc>
              <a:spcBef>
                <a:spcPts val="1001"/>
              </a:spcBef>
              <a:tabLst>
                <a:tab algn="l" pos="0"/>
              </a:tabLst>
            </a:pPr>
            <a:r>
              <a:rPr b="1" lang="en-IN" sz="2400" spc="-1" strike="noStrike">
                <a:solidFill>
                  <a:srgbClr val="000000"/>
                </a:solidFill>
                <a:latin typeface="Calibri"/>
                <a:ea typeface="DejaVu Sans"/>
              </a:rPr>
              <a:t>What did you learn (skill/ topic)?</a:t>
            </a:r>
            <a:endParaRPr b="1" lang="en-IN" sz="2400" spc="-1" strike="noStrike">
              <a:latin typeface="Arial"/>
            </a:endParaRPr>
          </a:p>
        </p:txBody>
      </p:sp>
      <p:sp>
        <p:nvSpPr>
          <p:cNvPr id="197" name="CustomShape 3"/>
          <p:cNvSpPr/>
          <p:nvPr/>
        </p:nvSpPr>
        <p:spPr>
          <a:xfrm>
            <a:off x="839880" y="2505240"/>
            <a:ext cx="5155200" cy="3682080"/>
          </a:xfrm>
          <a:prstGeom prst="rect">
            <a:avLst/>
          </a:prstGeom>
          <a:noFill/>
          <a:ln>
            <a:noFill/>
          </a:ln>
        </p:spPr>
        <p:style>
          <a:lnRef idx="0"/>
          <a:fillRef idx="0"/>
          <a:effectRef idx="0"/>
          <a:fontRef idx="minor"/>
        </p:style>
        <p:txBody>
          <a:bodyPr lIns="90000" rIns="90000" tIns="45000" bIns="45000">
            <a:noAutofit/>
          </a:bodyPr>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Learn different workflows of the hospital.</a:t>
            </a:r>
            <a:endParaRPr b="1" lang="en-IN" sz="2800" spc="-1" strike="noStrike">
              <a:latin typeface="Arial"/>
            </a:endParaRPr>
          </a:p>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Work on core concept of implementation of HMIS.</a:t>
            </a:r>
            <a:endParaRPr b="1" lang="en-IN" sz="2800" spc="-1" strike="noStrike">
              <a:latin typeface="Arial"/>
            </a:endParaRPr>
          </a:p>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 </a:t>
            </a:r>
            <a:r>
              <a:rPr b="0" lang="en-US" sz="2800" spc="-1" strike="noStrike">
                <a:solidFill>
                  <a:srgbClr val="000000"/>
                </a:solidFill>
                <a:latin typeface="Calibri"/>
                <a:ea typeface="DejaVu Sans"/>
              </a:rPr>
              <a:t>Handling the live situations and clients.</a:t>
            </a:r>
            <a:endParaRPr b="1" lang="en-IN" sz="2800" spc="-1" strike="noStrike">
              <a:latin typeface="Arial"/>
            </a:endParaRPr>
          </a:p>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End to end testing of the HMIS software.</a:t>
            </a:r>
            <a:endParaRPr b="1" lang="en-IN" sz="2800" spc="-1" strike="noStrike">
              <a:latin typeface="Arial"/>
            </a:endParaRPr>
          </a:p>
        </p:txBody>
      </p:sp>
      <p:sp>
        <p:nvSpPr>
          <p:cNvPr id="198" name="CustomShape 4"/>
          <p:cNvSpPr/>
          <p:nvPr/>
        </p:nvSpPr>
        <p:spPr>
          <a:xfrm>
            <a:off x="6172200" y="1681200"/>
            <a:ext cx="5180760" cy="821520"/>
          </a:xfrm>
          <a:prstGeom prst="rect">
            <a:avLst/>
          </a:prstGeom>
          <a:noFill/>
          <a:ln>
            <a:noFill/>
          </a:ln>
        </p:spPr>
        <p:style>
          <a:lnRef idx="0"/>
          <a:fillRef idx="0"/>
          <a:effectRef idx="0"/>
          <a:fontRef idx="minor"/>
        </p:style>
        <p:txBody>
          <a:bodyPr lIns="90000" rIns="90000" tIns="45000" bIns="45000" anchor="b">
            <a:noAutofit/>
          </a:bodyPr>
          <a:p>
            <a:pPr algn="ctr">
              <a:lnSpc>
                <a:spcPct val="90000"/>
              </a:lnSpc>
              <a:spcBef>
                <a:spcPts val="1001"/>
              </a:spcBef>
              <a:tabLst>
                <a:tab algn="l" pos="0"/>
              </a:tabLst>
            </a:pPr>
            <a:r>
              <a:rPr b="1" lang="en-IN" sz="2400" spc="-1" strike="noStrike">
                <a:solidFill>
                  <a:srgbClr val="000000"/>
                </a:solidFill>
                <a:latin typeface="Calibri"/>
                <a:ea typeface="DejaVu Sans"/>
              </a:rPr>
              <a:t>Overall self comments on Dissertation</a:t>
            </a:r>
            <a:endParaRPr b="1" lang="en-IN" sz="2400" spc="-1" strike="noStrike">
              <a:latin typeface="Arial"/>
            </a:endParaRPr>
          </a:p>
        </p:txBody>
      </p:sp>
      <p:sp>
        <p:nvSpPr>
          <p:cNvPr id="199" name="CustomShape 5"/>
          <p:cNvSpPr/>
          <p:nvPr/>
        </p:nvSpPr>
        <p:spPr>
          <a:xfrm>
            <a:off x="6172200" y="2505240"/>
            <a:ext cx="5180760" cy="3682080"/>
          </a:xfrm>
          <a:prstGeom prst="rect">
            <a:avLst/>
          </a:prstGeom>
          <a:noFill/>
          <a:ln>
            <a:noFill/>
          </a:ln>
        </p:spPr>
        <p:style>
          <a:lnRef idx="0"/>
          <a:fillRef idx="0"/>
          <a:effectRef idx="0"/>
          <a:fontRef idx="minor"/>
        </p:style>
        <p:txBody>
          <a:bodyPr lIns="90000" rIns="90000" tIns="45000" bIns="45000">
            <a:noAutofit/>
          </a:bodyPr>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Know about the different HMIS functionalities</a:t>
            </a:r>
            <a:endParaRPr b="1" lang="en-IN" sz="2800" spc="-1" strike="noStrike">
              <a:latin typeface="Arial"/>
            </a:endParaRPr>
          </a:p>
          <a:p>
            <a:pPr marL="228600" indent="-2260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Got to know how the HMIS functionality effects the performance.</a:t>
            </a:r>
            <a:endParaRPr b="1" lang="en-IN" sz="2800" spc="-1" strike="noStrike">
              <a:latin typeface="Arial"/>
            </a:endParaRPr>
          </a:p>
          <a:p>
            <a:pPr>
              <a:lnSpc>
                <a:spcPct val="90000"/>
              </a:lnSpc>
              <a:spcBef>
                <a:spcPts val="1001"/>
              </a:spcBef>
            </a:pPr>
            <a:endParaRPr b="1" lang="en-IN" sz="2800" spc="-1" strike="noStrike">
              <a:latin typeface="Arial"/>
            </a:endParaRPr>
          </a:p>
        </p:txBody>
      </p:sp>
      <p:sp>
        <p:nvSpPr>
          <p:cNvPr id="200" name="CustomShape 6"/>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0679B05-2E81-4B9A-A864-86B1AA6AC9DA}"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201" name="CustomShape 7"/>
          <p:cNvSpPr/>
          <p:nvPr/>
        </p:nvSpPr>
        <p:spPr>
          <a:xfrm>
            <a:off x="4038480" y="6356520"/>
            <a:ext cx="4112280" cy="3625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en-US" sz="1200" spc="-1" strike="noStrike">
                <a:solidFill>
                  <a:srgbClr val="8b8b8b"/>
                </a:solidFill>
                <a:latin typeface="Calibri"/>
                <a:ea typeface="DejaVu Sans"/>
              </a:rPr>
              <a:t>You are not allowed to add slides to this presentation</a:t>
            </a:r>
            <a:endParaRPr b="1" lang="en-IN" sz="1200" spc="-1" strike="noStrike">
              <a:latin typeface="Arial"/>
            </a:endParaRPr>
          </a:p>
        </p:txBody>
      </p:sp>
      <p:pic>
        <p:nvPicPr>
          <p:cNvPr id="202" name="Picture 8"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838080" y="365040"/>
            <a:ext cx="10513800" cy="132372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Screenshot of Approval</a:t>
            </a:r>
            <a:endParaRPr b="1" lang="en-IN" sz="4400" spc="-1" strike="noStrike">
              <a:latin typeface="Arial"/>
            </a:endParaRPr>
          </a:p>
        </p:txBody>
      </p:sp>
      <p:sp>
        <p:nvSpPr>
          <p:cNvPr id="121" name="CustomShape 2"/>
          <p:cNvSpPr/>
          <p:nvPr/>
        </p:nvSpPr>
        <p:spPr>
          <a:xfrm>
            <a:off x="8610480" y="6356520"/>
            <a:ext cx="2741400" cy="36324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4BF949A-56EB-4C16-AF68-0F11617BD770}" type="slidenum">
              <a:rPr b="0" lang="en-IN" sz="1200" spc="-1" strike="noStrike">
                <a:solidFill>
                  <a:srgbClr val="8b8b8b"/>
                </a:solidFill>
                <a:latin typeface="Calibri"/>
                <a:ea typeface="DejaVu Sans"/>
              </a:rPr>
              <a:t>&lt;number&gt;</a:t>
            </a:fld>
            <a:endParaRPr b="1" lang="en-IN" sz="1200" spc="-1" strike="noStrike">
              <a:latin typeface="Arial"/>
            </a:endParaRPr>
          </a:p>
        </p:txBody>
      </p:sp>
      <p:pic>
        <p:nvPicPr>
          <p:cNvPr id="122" name="" descr=""/>
          <p:cNvPicPr/>
          <p:nvPr/>
        </p:nvPicPr>
        <p:blipFill>
          <a:blip r:embed="rId1"/>
          <a:stretch/>
        </p:blipFill>
        <p:spPr>
          <a:xfrm>
            <a:off x="2736000" y="1512000"/>
            <a:ext cx="6622920" cy="482292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Introduction </a:t>
            </a:r>
            <a:endParaRPr b="1" lang="en-IN" sz="4400" spc="-1" strike="noStrike">
              <a:latin typeface="Arial"/>
            </a:endParaRPr>
          </a:p>
        </p:txBody>
      </p:sp>
      <p:sp>
        <p:nvSpPr>
          <p:cNvPr id="124" name="CustomShape 2"/>
          <p:cNvSpPr/>
          <p:nvPr/>
        </p:nvSpPr>
        <p:spPr>
          <a:xfrm>
            <a:off x="144000" y="1625040"/>
            <a:ext cx="12021840" cy="4348800"/>
          </a:xfrm>
          <a:prstGeom prst="rect">
            <a:avLst/>
          </a:prstGeom>
          <a:noFill/>
          <a:ln>
            <a:noFill/>
          </a:ln>
        </p:spPr>
        <p:style>
          <a:lnRef idx="0"/>
          <a:fillRef idx="0"/>
          <a:effectRef idx="0"/>
          <a:fontRef idx="minor"/>
        </p:style>
        <p:txBody>
          <a:bodyPr lIns="90000" rIns="90000" tIns="45000" bIns="45000">
            <a:noAutofit/>
          </a:bodyPr>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functionalities means- HMIS features</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Functionalities refers to the hospital management information system's appropriateness and efficacy in data gathering, processing, and data quality in order to ensure the smooth flow and efficiency of hospital operations.</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The functionality of a HMIS should guarantee that the right information is available to the right people at the right time.</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It support high quality, efficient and patient centered care.</a:t>
            </a:r>
            <a:endParaRPr b="1" lang="en-IN" sz="2400" spc="-1" strike="noStrike">
              <a:latin typeface="Arial"/>
            </a:endParaRPr>
          </a:p>
        </p:txBody>
      </p:sp>
      <p:sp>
        <p:nvSpPr>
          <p:cNvPr id="125"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4A7F3B1-628F-4EF1-857D-79607D73BBC3}"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26" name="CustomShape 4"/>
          <p:cNvSpPr/>
          <p:nvPr/>
        </p:nvSpPr>
        <p:spPr>
          <a:xfrm>
            <a:off x="4038480" y="6356520"/>
            <a:ext cx="4112280" cy="362520"/>
          </a:xfrm>
          <a:prstGeom prst="rect">
            <a:avLst/>
          </a:prstGeom>
          <a:noFill/>
          <a:ln>
            <a:noFill/>
          </a:ln>
        </p:spPr>
        <p:style>
          <a:lnRef idx="0"/>
          <a:fillRef idx="0"/>
          <a:effectRef idx="0"/>
          <a:fontRef idx="minor"/>
        </p:style>
      </p:sp>
      <p:pic>
        <p:nvPicPr>
          <p:cNvPr id="127"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Introduction</a:t>
            </a:r>
            <a:endParaRPr b="1" lang="en-IN" sz="4400" spc="-1" strike="noStrike">
              <a:latin typeface="Arial"/>
            </a:endParaRPr>
          </a:p>
        </p:txBody>
      </p:sp>
      <p:sp>
        <p:nvSpPr>
          <p:cNvPr id="129" name="CustomShape 2"/>
          <p:cNvSpPr/>
          <p:nvPr/>
        </p:nvSpPr>
        <p:spPr>
          <a:xfrm>
            <a:off x="0" y="1825560"/>
            <a:ext cx="12093840" cy="4348800"/>
          </a:xfrm>
          <a:prstGeom prst="rect">
            <a:avLst/>
          </a:prstGeom>
          <a:noFill/>
          <a:ln>
            <a:noFill/>
          </a:ln>
        </p:spPr>
        <p:style>
          <a:lnRef idx="0"/>
          <a:fillRef idx="0"/>
          <a:effectRef idx="0"/>
          <a:fontRef idx="minor"/>
        </p:style>
        <p:txBody>
          <a:bodyPr lIns="90000" rIns="90000" tIns="45000" bIns="45000">
            <a:noAutofit/>
          </a:bodyPr>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It decreases the cost of quality care and the accessibility time to patient records.</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functions are an integrated and comprehensive information system designed to manage the clinical, financial, and administrative elements of a hospital. </a:t>
            </a:r>
            <a:endParaRPr b="1" lang="en-IN" sz="24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400" spc="-1" strike="noStrike">
                <a:solidFill>
                  <a:srgbClr val="000000"/>
                </a:solidFill>
                <a:latin typeface="Abyssinica SIL"/>
                <a:ea typeface="Noto Sans CJK SC"/>
              </a:rPr>
              <a:t>HMIS functionality standardises management reporting in support of patient care and administrative applications, decreasing the work and time spent by health-care professionals such as nurses, pharmacists, and doctors.</a:t>
            </a:r>
            <a:endParaRPr b="1" lang="en-IN" sz="2400" spc="-1" strike="noStrike">
              <a:latin typeface="Arial"/>
            </a:endParaRPr>
          </a:p>
        </p:txBody>
      </p:sp>
      <p:sp>
        <p:nvSpPr>
          <p:cNvPr id="130"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CFE2FE3-EE07-4BB7-A058-084BE1BB2535}" type="slidenum">
              <a:rPr b="0" lang="en-IN" sz="1200" spc="-1" strike="noStrike">
                <a:solidFill>
                  <a:srgbClr val="8b8b8b"/>
                </a:solidFill>
                <a:latin typeface="Calibri"/>
                <a:ea typeface="DejaVu Sans"/>
              </a:rPr>
              <a:t>&lt;number&gt;</a:t>
            </a:fld>
            <a:endParaRPr b="1" lang="en-IN" sz="1200" spc="-1" strike="noStrike">
              <a:latin typeface="Arial"/>
            </a:endParaRPr>
          </a:p>
        </p:txBody>
      </p:sp>
      <p:pic>
        <p:nvPicPr>
          <p:cNvPr id="131"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1944000" y="365040"/>
            <a:ext cx="940716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Objectives of the Study</a:t>
            </a:r>
            <a:endParaRPr b="1" lang="en-IN" sz="4400" spc="-1" strike="noStrike">
              <a:latin typeface="Arial"/>
            </a:endParaRPr>
          </a:p>
        </p:txBody>
      </p:sp>
      <p:sp>
        <p:nvSpPr>
          <p:cNvPr id="133" name="CustomShape 2"/>
          <p:cNvSpPr/>
          <p:nvPr/>
        </p:nvSpPr>
        <p:spPr>
          <a:xfrm>
            <a:off x="838080" y="1825560"/>
            <a:ext cx="10513080" cy="4348800"/>
          </a:xfrm>
          <a:prstGeom prst="rect">
            <a:avLst/>
          </a:prstGeom>
          <a:noFill/>
          <a:ln>
            <a:noFill/>
          </a:ln>
        </p:spPr>
        <p:style>
          <a:lnRef idx="0"/>
          <a:fillRef idx="0"/>
          <a:effectRef idx="0"/>
          <a:fontRef idx="minor"/>
        </p:style>
        <p:txBody>
          <a:bodyPr lIns="90000" rIns="90000" tIns="45000" bIns="45000">
            <a:noAutofit/>
          </a:bodyPr>
          <a:p>
            <a:pPr marL="228600" indent="-226080">
              <a:lnSpc>
                <a:spcPct val="90000"/>
              </a:lnSpc>
              <a:spcBef>
                <a:spcPts val="1001"/>
              </a:spcBef>
              <a:buClr>
                <a:srgbClr val="000000"/>
              </a:buClr>
              <a:buFont typeface="Arial"/>
              <a:buChar char="•"/>
            </a:pPr>
            <a:r>
              <a:rPr b="0" lang="en-IN" sz="2800" spc="-1" strike="noStrike">
                <a:solidFill>
                  <a:srgbClr val="000000"/>
                </a:solidFill>
                <a:latin typeface="Calibri"/>
                <a:ea typeface="DejaVu Sans"/>
              </a:rPr>
              <a:t>1- To determine the HMIS functionalities at the hospital.</a:t>
            </a:r>
            <a:endParaRPr b="1" lang="en-IN" sz="2800" spc="-1" strike="noStrike">
              <a:latin typeface="Arial"/>
            </a:endParaRPr>
          </a:p>
          <a:p>
            <a:pPr marL="228600" indent="-226080">
              <a:lnSpc>
                <a:spcPct val="90000"/>
              </a:lnSpc>
              <a:spcBef>
                <a:spcPts val="1001"/>
              </a:spcBef>
              <a:buClr>
                <a:srgbClr val="000000"/>
              </a:buClr>
              <a:buFont typeface="Arial"/>
              <a:buChar char="•"/>
            </a:pPr>
            <a:r>
              <a:rPr b="0" lang="en-IN" sz="2800" spc="-1" strike="noStrike">
                <a:solidFill>
                  <a:srgbClr val="000000"/>
                </a:solidFill>
                <a:latin typeface="Calibri"/>
                <a:ea typeface="DejaVu Sans"/>
              </a:rPr>
              <a:t>2- To determine the effect of HMIS functionalities on the performance of a hospital.</a:t>
            </a:r>
            <a:endParaRPr b="1" lang="en-IN" sz="2800" spc="-1" strike="noStrike">
              <a:latin typeface="Arial"/>
            </a:endParaRPr>
          </a:p>
          <a:p>
            <a:pPr>
              <a:lnSpc>
                <a:spcPct val="90000"/>
              </a:lnSpc>
              <a:spcBef>
                <a:spcPts val="1001"/>
              </a:spcBef>
              <a:tabLst>
                <a:tab algn="l" pos="0"/>
              </a:tabLst>
            </a:pPr>
            <a:r>
              <a:rPr b="0" lang="en-IN" sz="2800" spc="-1" strike="noStrike">
                <a:solidFill>
                  <a:srgbClr val="000000"/>
                </a:solidFill>
                <a:latin typeface="Calibri"/>
                <a:ea typeface="DejaVu Sans"/>
              </a:rPr>
              <a:t> </a:t>
            </a:r>
            <a:endParaRPr b="1" lang="en-IN" sz="2800" spc="-1" strike="noStrike">
              <a:latin typeface="Arial"/>
            </a:endParaRPr>
          </a:p>
          <a:p>
            <a:pPr>
              <a:lnSpc>
                <a:spcPct val="90000"/>
              </a:lnSpc>
              <a:spcBef>
                <a:spcPts val="1001"/>
              </a:spcBef>
              <a:tabLst>
                <a:tab algn="l" pos="0"/>
              </a:tabLst>
            </a:pPr>
            <a:r>
              <a:rPr b="1" lang="en-IN" sz="2800" spc="-1" strike="noStrike" u="sng">
                <a:solidFill>
                  <a:srgbClr val="000000"/>
                </a:solidFill>
                <a:uFillTx/>
                <a:latin typeface="Calibri"/>
                <a:ea typeface="DejaVu Sans"/>
              </a:rPr>
              <a:t>RESEARCH QUESTIONS</a:t>
            </a:r>
            <a:endParaRPr b="1" lang="en-IN" sz="2800" spc="-1" strike="noStrike">
              <a:latin typeface="Arial"/>
            </a:endParaRPr>
          </a:p>
          <a:p>
            <a:pPr>
              <a:lnSpc>
                <a:spcPct val="90000"/>
              </a:lnSpc>
              <a:spcBef>
                <a:spcPts val="1001"/>
              </a:spcBef>
              <a:tabLst>
                <a:tab algn="l" pos="0"/>
              </a:tabLst>
            </a:pPr>
            <a:r>
              <a:rPr b="0" lang="en-IN" sz="2800" spc="-1" strike="noStrike">
                <a:solidFill>
                  <a:srgbClr val="000000"/>
                </a:solidFill>
                <a:latin typeface="Calibri"/>
                <a:ea typeface="DejaVu Sans"/>
              </a:rPr>
              <a:t>The study aims to answer the following questions:</a:t>
            </a:r>
            <a:endParaRPr b="1" lang="en-IN" sz="2800" spc="-1" strike="noStrike">
              <a:latin typeface="Arial"/>
            </a:endParaRPr>
          </a:p>
          <a:p>
            <a:pPr marL="228600" indent="-226080">
              <a:lnSpc>
                <a:spcPct val="90000"/>
              </a:lnSpc>
              <a:spcBef>
                <a:spcPts val="1001"/>
              </a:spcBef>
              <a:buClr>
                <a:srgbClr val="000000"/>
              </a:buClr>
              <a:buFont typeface="Arial"/>
              <a:buChar char="•"/>
              <a:tabLst>
                <a:tab algn="l" pos="0"/>
              </a:tabLst>
            </a:pPr>
            <a:r>
              <a:rPr b="0" lang="en-IN" sz="2800" spc="-1" strike="noStrike">
                <a:solidFill>
                  <a:srgbClr val="000000"/>
                </a:solidFill>
                <a:latin typeface="Calibri"/>
                <a:ea typeface="DejaVu Sans"/>
              </a:rPr>
              <a:t>1- What are the HMIS functionalities at the hospital?</a:t>
            </a:r>
            <a:endParaRPr b="1" lang="en-IN" sz="2800" spc="-1" strike="noStrike">
              <a:latin typeface="Arial"/>
            </a:endParaRPr>
          </a:p>
          <a:p>
            <a:pPr marL="228600" indent="-226080">
              <a:lnSpc>
                <a:spcPct val="90000"/>
              </a:lnSpc>
              <a:spcBef>
                <a:spcPts val="1001"/>
              </a:spcBef>
              <a:buClr>
                <a:srgbClr val="000000"/>
              </a:buClr>
              <a:buFont typeface="Arial"/>
              <a:buChar char="•"/>
              <a:tabLst>
                <a:tab algn="l" pos="0"/>
              </a:tabLst>
            </a:pPr>
            <a:r>
              <a:rPr b="0" lang="en-IN" sz="2800" spc="-1" strike="noStrike">
                <a:solidFill>
                  <a:srgbClr val="000000"/>
                </a:solidFill>
                <a:latin typeface="Calibri"/>
                <a:ea typeface="DejaVu Sans"/>
              </a:rPr>
              <a:t>2- What are the effects of HMIS functionalities on the performance of a hospital?</a:t>
            </a:r>
            <a:endParaRPr b="1" lang="en-IN" sz="2800" spc="-1" strike="noStrike">
              <a:latin typeface="Arial"/>
            </a:endParaRPr>
          </a:p>
        </p:txBody>
      </p:sp>
      <p:sp>
        <p:nvSpPr>
          <p:cNvPr id="134"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09C1D276-35D3-45A3-B4DF-000F6FF1FFD7}"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35" name="CustomShape 4"/>
          <p:cNvSpPr/>
          <p:nvPr/>
        </p:nvSpPr>
        <p:spPr>
          <a:xfrm>
            <a:off x="4038480" y="6356520"/>
            <a:ext cx="4112280" cy="362520"/>
          </a:xfrm>
          <a:prstGeom prst="rect">
            <a:avLst/>
          </a:prstGeom>
          <a:noFill/>
          <a:ln>
            <a:noFill/>
          </a:ln>
        </p:spPr>
        <p:style>
          <a:lnRef idx="0"/>
          <a:fillRef idx="0"/>
          <a:effectRef idx="0"/>
          <a:fontRef idx="minor"/>
        </p:style>
      </p:sp>
      <p:pic>
        <p:nvPicPr>
          <p:cNvPr id="136"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Methodology </a:t>
            </a:r>
            <a:endParaRPr b="1" lang="en-IN" sz="4400" spc="-1" strike="noStrike">
              <a:latin typeface="Arial"/>
            </a:endParaRPr>
          </a:p>
        </p:txBody>
      </p:sp>
      <p:sp>
        <p:nvSpPr>
          <p:cNvPr id="138" name="CustomShape 2"/>
          <p:cNvSpPr/>
          <p:nvPr/>
        </p:nvSpPr>
        <p:spPr>
          <a:xfrm>
            <a:off x="838080" y="1825560"/>
            <a:ext cx="10513080" cy="4348800"/>
          </a:xfrm>
          <a:prstGeom prst="rect">
            <a:avLst/>
          </a:prstGeom>
          <a:noFill/>
          <a:ln>
            <a:noFill/>
          </a:ln>
        </p:spPr>
        <p:style>
          <a:lnRef idx="0"/>
          <a:fillRef idx="0"/>
          <a:effectRef idx="0"/>
          <a:fontRef idx="minor"/>
        </p:style>
        <p:txBody>
          <a:bodyPr lIns="90000" rIns="90000" tIns="45000" bIns="45000">
            <a:noAutofit/>
          </a:bodyPr>
          <a:p>
            <a:pPr marL="432000" indent="-321840" algn="just">
              <a:lnSpc>
                <a:spcPct val="150000"/>
              </a:lnSpc>
              <a:spcBef>
                <a:spcPts val="1417"/>
              </a:spcBef>
              <a:buClr>
                <a:srgbClr val="000000"/>
              </a:buClr>
              <a:buSzPct val="45000"/>
              <a:buFont typeface="Wingdings" charset="2"/>
              <a:buChar char=""/>
            </a:pPr>
            <a:r>
              <a:rPr b="0" lang="en-US" sz="2200" spc="-1" strike="noStrike">
                <a:solidFill>
                  <a:srgbClr val="000000"/>
                </a:solidFill>
                <a:latin typeface="Abyssinica SIL"/>
                <a:ea typeface="DejaVu Sans"/>
              </a:rPr>
              <a:t>This study was based on primary data. </a:t>
            </a:r>
            <a:endParaRPr b="1" lang="en-IN" sz="22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200" spc="-1" strike="noStrike">
                <a:solidFill>
                  <a:srgbClr val="000000"/>
                </a:solidFill>
                <a:latin typeface="Abyssinica SIL"/>
                <a:ea typeface="DejaVu Sans"/>
              </a:rPr>
              <a:t>It was conducted using an online survey questionnaire of Karexpert User. </a:t>
            </a:r>
            <a:endParaRPr b="1" lang="en-IN" sz="22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200" spc="-1" strike="noStrike">
                <a:solidFill>
                  <a:srgbClr val="000000"/>
                </a:solidFill>
                <a:latin typeface="Abyssinica SIL"/>
                <a:ea typeface="DejaVu Sans"/>
              </a:rPr>
              <a:t>The sampling unit of this study was the population who have experience in hospital and using HMIS. </a:t>
            </a:r>
            <a:endParaRPr b="1" lang="en-IN" sz="2200" spc="-1" strike="noStrike">
              <a:latin typeface="Arial"/>
            </a:endParaRPr>
          </a:p>
          <a:p>
            <a:pPr marL="432000" indent="-321840" algn="just">
              <a:lnSpc>
                <a:spcPct val="150000"/>
              </a:lnSpc>
              <a:spcBef>
                <a:spcPts val="1417"/>
              </a:spcBef>
              <a:buClr>
                <a:srgbClr val="000000"/>
              </a:buClr>
              <a:buSzPct val="45000"/>
              <a:buFont typeface="Wingdings" charset="2"/>
              <a:buChar char=""/>
            </a:pPr>
            <a:r>
              <a:rPr b="0" lang="en-US" sz="2200" spc="-1" strike="noStrike">
                <a:solidFill>
                  <a:srgbClr val="000000"/>
                </a:solidFill>
                <a:latin typeface="Abyssinica SIL"/>
                <a:ea typeface="DejaVu Sans"/>
              </a:rPr>
              <a:t>This study focuses on the effect of HMIS functionalities on the performance of a hospital. A total of 92 respondents participated in this survey.</a:t>
            </a:r>
            <a:endParaRPr b="1" lang="en-IN" sz="2200" spc="-1" strike="noStrike">
              <a:latin typeface="Arial"/>
            </a:endParaRPr>
          </a:p>
          <a:p>
            <a:pPr algn="just">
              <a:lnSpc>
                <a:spcPct val="150000"/>
              </a:lnSpc>
              <a:spcBef>
                <a:spcPts val="1417"/>
              </a:spcBef>
            </a:pPr>
            <a:endParaRPr b="1" lang="en-IN" sz="2200" spc="-1" strike="noStrike">
              <a:latin typeface="Arial"/>
            </a:endParaRPr>
          </a:p>
        </p:txBody>
      </p:sp>
      <p:sp>
        <p:nvSpPr>
          <p:cNvPr id="139"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F3201A6-4819-40A8-A148-02F42AF6D902}"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40" name="CustomShape 4"/>
          <p:cNvSpPr/>
          <p:nvPr/>
        </p:nvSpPr>
        <p:spPr>
          <a:xfrm>
            <a:off x="4038480" y="6356520"/>
            <a:ext cx="4112280" cy="362520"/>
          </a:xfrm>
          <a:prstGeom prst="rect">
            <a:avLst/>
          </a:prstGeom>
          <a:noFill/>
          <a:ln>
            <a:noFill/>
          </a:ln>
        </p:spPr>
        <p:style>
          <a:lnRef idx="0"/>
          <a:fillRef idx="0"/>
          <a:effectRef idx="0"/>
          <a:fontRef idx="minor"/>
        </p:style>
      </p:sp>
      <p:pic>
        <p:nvPicPr>
          <p:cNvPr id="141"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Methodology </a:t>
            </a:r>
            <a:endParaRPr b="1" lang="en-IN" sz="4400" spc="-1" strike="noStrike">
              <a:latin typeface="Arial"/>
            </a:endParaRPr>
          </a:p>
        </p:txBody>
      </p:sp>
      <p:sp>
        <p:nvSpPr>
          <p:cNvPr id="143" name="CustomShape 2"/>
          <p:cNvSpPr/>
          <p:nvPr/>
        </p:nvSpPr>
        <p:spPr>
          <a:xfrm>
            <a:off x="838080" y="1825560"/>
            <a:ext cx="10513080" cy="4348800"/>
          </a:xfrm>
          <a:prstGeom prst="rect">
            <a:avLst/>
          </a:prstGeom>
          <a:noFill/>
          <a:ln>
            <a:noFill/>
          </a:ln>
        </p:spPr>
        <p:style>
          <a:lnRef idx="0"/>
          <a:fillRef idx="0"/>
          <a:effectRef idx="0"/>
          <a:fontRef idx="minor"/>
        </p:style>
        <p:txBody>
          <a:bodyPr lIns="90000" rIns="90000" tIns="45000" bIns="45000">
            <a:noAutofit/>
          </a:bodyPr>
          <a:p>
            <a:pPr marL="228600" indent="-226080" algn="just">
              <a:lnSpc>
                <a:spcPct val="150000"/>
              </a:lnSpc>
              <a:spcBef>
                <a:spcPts val="1417"/>
              </a:spcBef>
              <a:buClr>
                <a:srgbClr val="000000"/>
              </a:buClr>
              <a:buFont typeface="Arial"/>
              <a:buChar char="•"/>
            </a:pPr>
            <a:r>
              <a:rPr b="0" lang="en-IN" sz="2200" spc="-1" strike="noStrike">
                <a:solidFill>
                  <a:srgbClr val="000000"/>
                </a:solidFill>
                <a:latin typeface="Abyssinica SIL"/>
                <a:ea typeface="DejaVu Sans"/>
              </a:rPr>
              <a:t>The survey was designed with multiple questions. </a:t>
            </a:r>
            <a:endParaRPr b="1" lang="en-IN" sz="2200" spc="-1" strike="noStrike">
              <a:latin typeface="Arial"/>
            </a:endParaRPr>
          </a:p>
          <a:p>
            <a:pPr marL="228600" indent="-226080" algn="just">
              <a:lnSpc>
                <a:spcPct val="150000"/>
              </a:lnSpc>
              <a:spcBef>
                <a:spcPts val="1417"/>
              </a:spcBef>
              <a:buClr>
                <a:srgbClr val="000000"/>
              </a:buClr>
              <a:buFont typeface="Arial"/>
              <a:buChar char="•"/>
            </a:pPr>
            <a:r>
              <a:rPr b="0" lang="en-IN" sz="2200" spc="-1" strike="noStrike">
                <a:solidFill>
                  <a:srgbClr val="000000"/>
                </a:solidFill>
                <a:latin typeface="Abyssinica SIL"/>
                <a:ea typeface="DejaVu Sans"/>
              </a:rPr>
              <a:t>In this survey, there are many statements given to the respondents. They were asked to indicate their responses whether they are agree, strongly agree, disagree or strongly disagree with the statement.</a:t>
            </a:r>
            <a:endParaRPr b="1" lang="en-IN" sz="2200" spc="-1" strike="noStrike">
              <a:latin typeface="Arial"/>
            </a:endParaRPr>
          </a:p>
        </p:txBody>
      </p:sp>
      <p:sp>
        <p:nvSpPr>
          <p:cNvPr id="144" name="CustomShape 3"/>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B7425AA-1B22-492D-8512-FEACC0B33526}" type="slidenum">
              <a:rPr b="0" lang="en-IN" sz="1200" spc="-1" strike="noStrike">
                <a:solidFill>
                  <a:srgbClr val="8b8b8b"/>
                </a:solidFill>
                <a:latin typeface="Calibri"/>
                <a:ea typeface="DejaVu Sans"/>
              </a:rPr>
              <a:t>&lt;number&gt;</a:t>
            </a:fld>
            <a:endParaRPr b="1" lang="en-IN" sz="1200" spc="-1" strike="noStrike">
              <a:latin typeface="Arial"/>
            </a:endParaRPr>
          </a:p>
        </p:txBody>
      </p:sp>
      <p:pic>
        <p:nvPicPr>
          <p:cNvPr id="145" name="Picture 5" descr=""/>
          <p:cNvPicPr/>
          <p:nvPr/>
        </p:nvPicPr>
        <p:blipFill>
          <a:blip r:embed="rId1"/>
          <a:stretch/>
        </p:blipFill>
        <p:spPr>
          <a:xfrm>
            <a:off x="0" y="23760"/>
            <a:ext cx="2693520" cy="1266480"/>
          </a:xfrm>
          <a:prstGeom prst="rect">
            <a:avLst/>
          </a:prstGeom>
          <a:ln>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Results </a:t>
            </a:r>
            <a:endParaRPr b="1" lang="en-IN" sz="4400" spc="-1" strike="noStrike">
              <a:latin typeface="Arial"/>
            </a:endParaRPr>
          </a:p>
        </p:txBody>
      </p:sp>
      <p:sp>
        <p:nvSpPr>
          <p:cNvPr id="147" name="CustomShape 2"/>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31D7C8F-0F16-4F6E-B9F0-540C025CA906}" type="slidenum">
              <a:rPr b="0" lang="en-IN" sz="1200" spc="-1" strike="noStrike">
                <a:solidFill>
                  <a:srgbClr val="8b8b8b"/>
                </a:solidFill>
                <a:latin typeface="Calibri"/>
                <a:ea typeface="DejaVu Sans"/>
              </a:rPr>
              <a:t>&lt;number&gt;</a:t>
            </a:fld>
            <a:endParaRPr b="1" lang="en-IN" sz="1200" spc="-1" strike="noStrike">
              <a:latin typeface="Arial"/>
            </a:endParaRPr>
          </a:p>
        </p:txBody>
      </p:sp>
      <p:pic>
        <p:nvPicPr>
          <p:cNvPr id="148" name="Picture 5" descr=""/>
          <p:cNvPicPr/>
          <p:nvPr/>
        </p:nvPicPr>
        <p:blipFill>
          <a:blip r:embed="rId1"/>
          <a:stretch/>
        </p:blipFill>
        <p:spPr>
          <a:xfrm>
            <a:off x="0" y="23760"/>
            <a:ext cx="2693520" cy="1266480"/>
          </a:xfrm>
          <a:prstGeom prst="rect">
            <a:avLst/>
          </a:prstGeom>
          <a:ln>
            <a:noFill/>
          </a:ln>
        </p:spPr>
      </p:pic>
      <p:pic>
        <p:nvPicPr>
          <p:cNvPr id="149" name="Content Placeholder 6" descr=""/>
          <p:cNvPicPr/>
          <p:nvPr/>
        </p:nvPicPr>
        <p:blipFill>
          <a:blip r:embed="rId2"/>
          <a:stretch/>
        </p:blipFill>
        <p:spPr>
          <a:xfrm>
            <a:off x="2376000" y="1440000"/>
            <a:ext cx="3886200" cy="2374200"/>
          </a:xfrm>
          <a:prstGeom prst="rect">
            <a:avLst/>
          </a:prstGeom>
          <a:ln>
            <a:noFill/>
          </a:ln>
        </p:spPr>
      </p:pic>
      <p:graphicFrame>
        <p:nvGraphicFramePr>
          <p:cNvPr id="150" name=""/>
          <p:cNvGraphicFramePr/>
          <p:nvPr/>
        </p:nvGraphicFramePr>
        <p:xfrm>
          <a:off x="6840000" y="1440000"/>
          <a:ext cx="3670200" cy="237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1" name=""/>
          <p:cNvGraphicFramePr/>
          <p:nvPr/>
        </p:nvGraphicFramePr>
        <p:xfrm>
          <a:off x="2304000" y="4133160"/>
          <a:ext cx="4030200" cy="2446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2" name=""/>
          <p:cNvGraphicFramePr/>
          <p:nvPr/>
        </p:nvGraphicFramePr>
        <p:xfrm>
          <a:off x="6912000" y="4176000"/>
          <a:ext cx="3722400" cy="2374200"/>
        </p:xfrm>
        <a:graphic>
          <a:graphicData uri="http://schemas.openxmlformats.org/drawingml/2006/chart">
            <c:chart xmlns:c="http://schemas.openxmlformats.org/drawingml/2006/chart" xmlns:r="http://schemas.openxmlformats.org/officeDocument/2006/relationships" r:id="rId5"/>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838080" y="365040"/>
            <a:ext cx="10513080" cy="1323000"/>
          </a:xfrm>
          <a:prstGeom prst="rect">
            <a:avLst/>
          </a:prstGeom>
          <a:noFill/>
          <a:ln>
            <a:noFill/>
          </a:ln>
        </p:spPr>
        <p:style>
          <a:lnRef idx="0"/>
          <a:fillRef idx="0"/>
          <a:effectRef idx="0"/>
          <a:fontRef idx="minor"/>
        </p:style>
        <p:txBody>
          <a:bodyPr lIns="90000" rIns="90000" tIns="45000" bIns="45000" anchor="ctr">
            <a:noAutofit/>
          </a:bodyPr>
          <a:p>
            <a:pPr algn="ctr">
              <a:lnSpc>
                <a:spcPct val="90000"/>
              </a:lnSpc>
            </a:pPr>
            <a:r>
              <a:rPr b="1" lang="en-IN" sz="4400" spc="-1" strike="noStrike">
                <a:solidFill>
                  <a:srgbClr val="000000"/>
                </a:solidFill>
                <a:latin typeface="Calibri Light"/>
                <a:ea typeface="DejaVu Sans"/>
              </a:rPr>
              <a:t>Results </a:t>
            </a:r>
            <a:endParaRPr b="1" lang="en-IN" sz="4400" spc="-1" strike="noStrike">
              <a:latin typeface="Arial"/>
            </a:endParaRPr>
          </a:p>
        </p:txBody>
      </p:sp>
      <p:sp>
        <p:nvSpPr>
          <p:cNvPr id="154" name="CustomShape 2"/>
          <p:cNvSpPr/>
          <p:nvPr/>
        </p:nvSpPr>
        <p:spPr>
          <a:xfrm>
            <a:off x="8610480" y="6356520"/>
            <a:ext cx="2740680" cy="3625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2C9E87D-CA13-4469-97EE-902E73BC2D3A}" type="slidenum">
              <a:rPr b="0" lang="en-IN" sz="1200" spc="-1" strike="noStrike">
                <a:solidFill>
                  <a:srgbClr val="8b8b8b"/>
                </a:solidFill>
                <a:latin typeface="Calibri"/>
                <a:ea typeface="DejaVu Sans"/>
              </a:rPr>
              <a:t>&lt;number&gt;</a:t>
            </a:fld>
            <a:endParaRPr b="1" lang="en-IN" sz="1200" spc="-1" strike="noStrike">
              <a:latin typeface="Arial"/>
            </a:endParaRPr>
          </a:p>
        </p:txBody>
      </p:sp>
      <p:sp>
        <p:nvSpPr>
          <p:cNvPr id="155" name="CustomShape 3"/>
          <p:cNvSpPr/>
          <p:nvPr/>
        </p:nvSpPr>
        <p:spPr>
          <a:xfrm>
            <a:off x="4038480" y="6356520"/>
            <a:ext cx="4112280" cy="362520"/>
          </a:xfrm>
          <a:prstGeom prst="rect">
            <a:avLst/>
          </a:prstGeom>
          <a:noFill/>
          <a:ln>
            <a:noFill/>
          </a:ln>
        </p:spPr>
        <p:style>
          <a:lnRef idx="0"/>
          <a:fillRef idx="0"/>
          <a:effectRef idx="0"/>
          <a:fontRef idx="minor"/>
        </p:style>
      </p:sp>
      <p:pic>
        <p:nvPicPr>
          <p:cNvPr id="156" name="Picture 5_0" descr=""/>
          <p:cNvPicPr/>
          <p:nvPr/>
        </p:nvPicPr>
        <p:blipFill>
          <a:blip r:embed="rId1"/>
          <a:stretch/>
        </p:blipFill>
        <p:spPr>
          <a:xfrm>
            <a:off x="0" y="23760"/>
            <a:ext cx="2693520" cy="1266480"/>
          </a:xfrm>
          <a:prstGeom prst="rect">
            <a:avLst/>
          </a:prstGeom>
          <a:ln>
            <a:noFill/>
          </a:ln>
        </p:spPr>
      </p:pic>
      <p:graphicFrame>
        <p:nvGraphicFramePr>
          <p:cNvPr id="157" name=""/>
          <p:cNvGraphicFramePr/>
          <p:nvPr/>
        </p:nvGraphicFramePr>
        <p:xfrm>
          <a:off x="8064000" y="1512000"/>
          <a:ext cx="3526200" cy="223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8" name=""/>
          <p:cNvGraphicFramePr/>
          <p:nvPr/>
        </p:nvGraphicFramePr>
        <p:xfrm>
          <a:off x="4535280" y="1504800"/>
          <a:ext cx="3310920" cy="223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9" name=""/>
          <p:cNvGraphicFramePr/>
          <p:nvPr/>
        </p:nvGraphicFramePr>
        <p:xfrm>
          <a:off x="2320560" y="4039920"/>
          <a:ext cx="3653640" cy="23986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0" name=""/>
          <p:cNvGraphicFramePr/>
          <p:nvPr/>
        </p:nvGraphicFramePr>
        <p:xfrm>
          <a:off x="6408000" y="4032000"/>
          <a:ext cx="3454200" cy="2314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1" name=""/>
          <p:cNvGraphicFramePr/>
          <p:nvPr/>
        </p:nvGraphicFramePr>
        <p:xfrm>
          <a:off x="868680" y="1512000"/>
          <a:ext cx="3377520" cy="2230200"/>
        </p:xfrm>
        <a:graphic>
          <a:graphicData uri="http://schemas.openxmlformats.org/drawingml/2006/chart">
            <c:chart xmlns:c="http://schemas.openxmlformats.org/drawingml/2006/chart" xmlns:r="http://schemas.openxmlformats.org/officeDocument/2006/relationships" r:id="rId6"/>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316</TotalTime>
  <Application>LibreOffice/6.4.7.2$Linux_X86_64 LibreOffice_project/40$Build-2</Application>
  <Words>543</Words>
  <Paragraphs>84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2022-05-20T15:11:38Z</dcterms:created>
  <dc:creator>Dr. Sidharth Sekhar Mishra</dc:creator>
  <dc:description/>
  <dc:language>en-IN</dc:language>
  <cp:lastModifiedBy/>
  <dcterms:modified xsi:type="dcterms:W3CDTF">2022-08-31T10:44:03Z</dcterms:modified>
  <cp:revision>25</cp:revision>
  <dc:subject/>
  <dc:title>Topic Name Organization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Custom</vt:lpwstr>
  </property>
  <property fmtid="{D5CDD505-2E9C-101B-9397-08002B2CF9AE}" pid="9" name="ScaleCrop">
    <vt:bool>0</vt:bool>
  </property>
  <property fmtid="{D5CDD505-2E9C-101B-9397-08002B2CF9AE}" pid="10" name="ShareDoc">
    <vt:bool>0</vt:bool>
  </property>
  <property fmtid="{D5CDD505-2E9C-101B-9397-08002B2CF9AE}" pid="11" name="Slides">
    <vt:i4>20</vt:i4>
  </property>
</Properties>
</file>