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60" r:id="rId5"/>
    <p:sldId id="259" r:id="rId6"/>
    <p:sldId id="261" r:id="rId7"/>
    <p:sldId id="277" r:id="rId8"/>
    <p:sldId id="262" r:id="rId9"/>
    <p:sldId id="264" r:id="rId10"/>
    <p:sldId id="263" r:id="rId11"/>
    <p:sldId id="265" r:id="rId12"/>
    <p:sldId id="267" r:id="rId13"/>
    <p:sldId id="276" r:id="rId14"/>
    <p:sldId id="275" r:id="rId15"/>
    <p:sldId id="273" r:id="rId16"/>
    <p:sldId id="268" r:id="rId17"/>
    <p:sldId id="26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94660"/>
  </p:normalViewPr>
  <p:slideViewPr>
    <p:cSldViewPr snapToGrid="0">
      <p:cViewPr varScale="1">
        <p:scale>
          <a:sx n="88" d="100"/>
          <a:sy n="88" d="100"/>
        </p:scale>
        <p:origin x="494"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04-07-2022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07BCBBF-3B14-49EE-839D-F9D0F54BECC4}" type="slidenum">
              <a:rPr lang="en-IN" smtClean="0"/>
              <a:t>2</a:t>
            </a:fld>
            <a:endParaRPr lang="en-IN"/>
          </a:p>
        </p:txBody>
      </p:sp>
    </p:spTree>
    <p:extLst>
      <p:ext uri="{BB962C8B-B14F-4D97-AF65-F5344CB8AC3E}">
        <p14:creationId xmlns:p14="http://schemas.microsoft.com/office/powerpoint/2010/main" val="2847722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07BCBBF-3B14-49EE-839D-F9D0F54BECC4}" type="slidenum">
              <a:rPr lang="en-IN" smtClean="0"/>
              <a:t>3</a:t>
            </a:fld>
            <a:endParaRPr lang="en-IN"/>
          </a:p>
        </p:txBody>
      </p:sp>
    </p:spTree>
    <p:extLst>
      <p:ext uri="{BB962C8B-B14F-4D97-AF65-F5344CB8AC3E}">
        <p14:creationId xmlns:p14="http://schemas.microsoft.com/office/powerpoint/2010/main" val="2977081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07BCBBF-3B14-49EE-839D-F9D0F54BECC4}" type="slidenum">
              <a:rPr lang="en-IN" smtClean="0"/>
              <a:t>8</a:t>
            </a:fld>
            <a:endParaRPr lang="en-IN"/>
          </a:p>
        </p:txBody>
      </p:sp>
    </p:spTree>
    <p:extLst>
      <p:ext uri="{BB962C8B-B14F-4D97-AF65-F5344CB8AC3E}">
        <p14:creationId xmlns:p14="http://schemas.microsoft.com/office/powerpoint/2010/main" val="32757381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07BCBBF-3B14-49EE-839D-F9D0F54BECC4}" type="slidenum">
              <a:rPr lang="en-IN" smtClean="0"/>
              <a:t>17</a:t>
            </a:fld>
            <a:endParaRPr lang="en-IN"/>
          </a:p>
        </p:txBody>
      </p:sp>
    </p:spTree>
    <p:extLst>
      <p:ext uri="{BB962C8B-B14F-4D97-AF65-F5344CB8AC3E}">
        <p14:creationId xmlns:p14="http://schemas.microsoft.com/office/powerpoint/2010/main" val="4138537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1330B9F-6AC3-446B-BE5D-168B172F7D31}"/>
              </a:ext>
            </a:extLst>
          </p:cNvPr>
          <p:cNvSpPr>
            <a:spLocks noGrp="1"/>
          </p:cNvSpPr>
          <p:nvPr>
            <p:ph type="dt" sz="half" idx="10"/>
          </p:nvPr>
        </p:nvSpPr>
        <p:spPr/>
        <p:txBody>
          <a:bodyPr/>
          <a:lstStyle/>
          <a:p>
            <a:fld id="{1147C0E5-F472-4823-852C-D183FA2F2488}" type="datetime1">
              <a:rPr lang="en-IN" smtClean="0"/>
              <a:t>04-07-2022</a:t>
            </a:fld>
            <a:endParaRPr lang="en-IN"/>
          </a:p>
        </p:txBody>
      </p:sp>
      <p:sp>
        <p:nvSpPr>
          <p:cNvPr id="5" name="Footer Placeholder 4">
            <a:extLst>
              <a:ext uri="{FF2B5EF4-FFF2-40B4-BE49-F238E27FC236}">
                <a16:creationId xmlns:a16="http://schemas.microsoft.com/office/drawing/2014/main" id="{150DD859-66CB-8ECC-6E50-6A57DFF25875}"/>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745186DF-C26B-58D8-1801-6CC6107B808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68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0754F30-EF25-E3E3-BB1C-47025CFDEE9B}"/>
              </a:ext>
            </a:extLst>
          </p:cNvPr>
          <p:cNvSpPr>
            <a:spLocks noGrp="1"/>
          </p:cNvSpPr>
          <p:nvPr>
            <p:ph type="dt" sz="half" idx="10"/>
          </p:nvPr>
        </p:nvSpPr>
        <p:spPr/>
        <p:txBody>
          <a:bodyPr/>
          <a:lstStyle/>
          <a:p>
            <a:fld id="{0E9DCF6C-BC1F-457E-8C73-045A403582E6}" type="datetime1">
              <a:rPr lang="en-IN" smtClean="0"/>
              <a:t>04-07-2022</a:t>
            </a:fld>
            <a:endParaRPr lang="en-IN"/>
          </a:p>
        </p:txBody>
      </p:sp>
      <p:sp>
        <p:nvSpPr>
          <p:cNvPr id="5" name="Footer Placeholder 4">
            <a:extLst>
              <a:ext uri="{FF2B5EF4-FFF2-40B4-BE49-F238E27FC236}">
                <a16:creationId xmlns:a16="http://schemas.microsoft.com/office/drawing/2014/main" id="{367A5C90-C15D-39BC-189C-B04FF8FDA09C}"/>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C168025F-FDA9-0B8F-AD5D-453E4F100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83263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1CCAA96-007B-16EB-59B9-8466CF3A2B65}"/>
              </a:ext>
            </a:extLst>
          </p:cNvPr>
          <p:cNvSpPr>
            <a:spLocks noGrp="1"/>
          </p:cNvSpPr>
          <p:nvPr>
            <p:ph type="dt" sz="half" idx="10"/>
          </p:nvPr>
        </p:nvSpPr>
        <p:spPr/>
        <p:txBody>
          <a:bodyPr/>
          <a:lstStyle/>
          <a:p>
            <a:fld id="{FE1E070E-952C-41C9-9ABB-C56A7BE64D88}" type="datetime1">
              <a:rPr lang="en-IN" smtClean="0"/>
              <a:t>04-07-2022</a:t>
            </a:fld>
            <a:endParaRPr lang="en-IN"/>
          </a:p>
        </p:txBody>
      </p:sp>
      <p:sp>
        <p:nvSpPr>
          <p:cNvPr id="5" name="Footer Placeholder 4">
            <a:extLst>
              <a:ext uri="{FF2B5EF4-FFF2-40B4-BE49-F238E27FC236}">
                <a16:creationId xmlns:a16="http://schemas.microsoft.com/office/drawing/2014/main" id="{5B3D4BE2-2DF2-045A-8669-1F641EBCA97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55D12E-7ED4-76EF-2510-3424364F40F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38211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95EF2B4-2DC2-6314-D99D-D61B5F64E224}"/>
              </a:ext>
            </a:extLst>
          </p:cNvPr>
          <p:cNvSpPr>
            <a:spLocks noGrp="1"/>
          </p:cNvSpPr>
          <p:nvPr>
            <p:ph type="dt" sz="half" idx="10"/>
          </p:nvPr>
        </p:nvSpPr>
        <p:spPr/>
        <p:txBody>
          <a:bodyPr/>
          <a:lstStyle/>
          <a:p>
            <a:fld id="{2CA2FBC0-878C-4FB7-8E1F-1D6F6FF7C223}" type="datetime1">
              <a:rPr lang="en-IN" smtClean="0"/>
              <a:t>04-07-2022</a:t>
            </a:fld>
            <a:endParaRPr lang="en-IN"/>
          </a:p>
        </p:txBody>
      </p:sp>
      <p:sp>
        <p:nvSpPr>
          <p:cNvPr id="5" name="Footer Placeholder 4">
            <a:extLst>
              <a:ext uri="{FF2B5EF4-FFF2-40B4-BE49-F238E27FC236}">
                <a16:creationId xmlns:a16="http://schemas.microsoft.com/office/drawing/2014/main" id="{C959C864-56F9-6F24-ACE2-6899436296E7}"/>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0218AD-0394-8E9F-0B97-7A979B03DEC1}"/>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8601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FE632E-3E25-D2A6-491C-E5592C333922}"/>
              </a:ext>
            </a:extLst>
          </p:cNvPr>
          <p:cNvSpPr>
            <a:spLocks noGrp="1"/>
          </p:cNvSpPr>
          <p:nvPr>
            <p:ph type="dt" sz="half" idx="10"/>
          </p:nvPr>
        </p:nvSpPr>
        <p:spPr/>
        <p:txBody>
          <a:bodyPr/>
          <a:lstStyle/>
          <a:p>
            <a:fld id="{CD685ADF-9D55-472F-A142-0A5A20BA4577}" type="datetime1">
              <a:rPr lang="en-IN" smtClean="0"/>
              <a:t>04-07-2022</a:t>
            </a:fld>
            <a:endParaRPr lang="en-IN"/>
          </a:p>
        </p:txBody>
      </p:sp>
      <p:sp>
        <p:nvSpPr>
          <p:cNvPr id="5" name="Footer Placeholder 4">
            <a:extLst>
              <a:ext uri="{FF2B5EF4-FFF2-40B4-BE49-F238E27FC236}">
                <a16:creationId xmlns:a16="http://schemas.microsoft.com/office/drawing/2014/main" id="{9868D8A7-1FEB-8F74-CC96-60F713D941D9}"/>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00764CDB-61F8-D5A9-1F23-AD369A512602}"/>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3090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C319AC5-0DE1-5E65-1A58-599D06B824D5}"/>
              </a:ext>
            </a:extLst>
          </p:cNvPr>
          <p:cNvSpPr>
            <a:spLocks noGrp="1"/>
          </p:cNvSpPr>
          <p:nvPr>
            <p:ph type="dt" sz="half" idx="10"/>
          </p:nvPr>
        </p:nvSpPr>
        <p:spPr/>
        <p:txBody>
          <a:bodyPr/>
          <a:lstStyle/>
          <a:p>
            <a:fld id="{19B6A866-57B6-4C39-8809-FBA78A30FCC9}" type="datetime1">
              <a:rPr lang="en-IN" smtClean="0"/>
              <a:t>04-07-2022</a:t>
            </a:fld>
            <a:endParaRPr lang="en-IN"/>
          </a:p>
        </p:txBody>
      </p:sp>
      <p:sp>
        <p:nvSpPr>
          <p:cNvPr id="6" name="Footer Placeholder 5">
            <a:extLst>
              <a:ext uri="{FF2B5EF4-FFF2-40B4-BE49-F238E27FC236}">
                <a16:creationId xmlns:a16="http://schemas.microsoft.com/office/drawing/2014/main" id="{3B95DFD7-A0B2-3C6A-D7BA-B22A8C6829F4}"/>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EDB4F3E3-D244-DE91-E177-93FD9910D81A}"/>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522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AC9A91A-EBEF-9BB2-B813-F1A9FBC746F3}"/>
              </a:ext>
            </a:extLst>
          </p:cNvPr>
          <p:cNvSpPr>
            <a:spLocks noGrp="1"/>
          </p:cNvSpPr>
          <p:nvPr>
            <p:ph type="dt" sz="half" idx="10"/>
          </p:nvPr>
        </p:nvSpPr>
        <p:spPr/>
        <p:txBody>
          <a:bodyPr/>
          <a:lstStyle/>
          <a:p>
            <a:fld id="{52B34237-4DA9-498D-81CC-7DEBFDE0146A}" type="datetime1">
              <a:rPr lang="en-IN" smtClean="0"/>
              <a:t>04-07-2022</a:t>
            </a:fld>
            <a:endParaRPr lang="en-IN"/>
          </a:p>
        </p:txBody>
      </p:sp>
      <p:sp>
        <p:nvSpPr>
          <p:cNvPr id="8" name="Footer Placeholder 7">
            <a:extLst>
              <a:ext uri="{FF2B5EF4-FFF2-40B4-BE49-F238E27FC236}">
                <a16:creationId xmlns:a16="http://schemas.microsoft.com/office/drawing/2014/main" id="{5356CC76-53AF-D09D-7090-C46C6BC2E385}"/>
              </a:ext>
            </a:extLst>
          </p:cNvPr>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a:extLst>
              <a:ext uri="{FF2B5EF4-FFF2-40B4-BE49-F238E27FC236}">
                <a16:creationId xmlns:a16="http://schemas.microsoft.com/office/drawing/2014/main" id="{D1AEB7F1-3FD9-614A-DD77-0F4054D21FB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7843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0654D79-6E0A-9D35-0EBD-FB1ECA55D2D3}"/>
              </a:ext>
            </a:extLst>
          </p:cNvPr>
          <p:cNvSpPr>
            <a:spLocks noGrp="1"/>
          </p:cNvSpPr>
          <p:nvPr>
            <p:ph type="dt" sz="half" idx="10"/>
          </p:nvPr>
        </p:nvSpPr>
        <p:spPr/>
        <p:txBody>
          <a:bodyPr/>
          <a:lstStyle/>
          <a:p>
            <a:fld id="{03D29E31-0E2B-4B8B-A4CD-804F6A5D47A9}" type="datetime1">
              <a:rPr lang="en-IN" smtClean="0"/>
              <a:t>04-07-2022</a:t>
            </a:fld>
            <a:endParaRPr lang="en-IN"/>
          </a:p>
        </p:txBody>
      </p:sp>
      <p:sp>
        <p:nvSpPr>
          <p:cNvPr id="4" name="Footer Placeholder 3">
            <a:extLst>
              <a:ext uri="{FF2B5EF4-FFF2-40B4-BE49-F238E27FC236}">
                <a16:creationId xmlns:a16="http://schemas.microsoft.com/office/drawing/2014/main" id="{A434C3BC-2067-8919-8B3E-4092015A76D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CCEB87ED-C91F-42C9-2E08-5FC7E4892BE0}"/>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088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6467BF-AB2E-3DEF-67BB-BD30CABBCE82}"/>
              </a:ext>
            </a:extLst>
          </p:cNvPr>
          <p:cNvSpPr>
            <a:spLocks noGrp="1"/>
          </p:cNvSpPr>
          <p:nvPr>
            <p:ph type="dt" sz="half" idx="10"/>
          </p:nvPr>
        </p:nvSpPr>
        <p:spPr/>
        <p:txBody>
          <a:bodyPr/>
          <a:lstStyle/>
          <a:p>
            <a:fld id="{731C5607-A4BB-4D67-95B9-C9085ECC35A9}" type="datetime1">
              <a:rPr lang="en-IN" smtClean="0"/>
              <a:t>04-07-2022</a:t>
            </a:fld>
            <a:endParaRPr lang="en-IN"/>
          </a:p>
        </p:txBody>
      </p:sp>
      <p:sp>
        <p:nvSpPr>
          <p:cNvPr id="3" name="Footer Placeholder 2">
            <a:extLst>
              <a:ext uri="{FF2B5EF4-FFF2-40B4-BE49-F238E27FC236}">
                <a16:creationId xmlns:a16="http://schemas.microsoft.com/office/drawing/2014/main" id="{B6F09D29-4BFA-2AC9-ECDF-923DF9F3A342}"/>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64BA3FC0-FAB4-106E-CBFC-20A7CD3900A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5088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B0979A-120B-82A8-026D-4BE0C2466700}"/>
              </a:ext>
            </a:extLst>
          </p:cNvPr>
          <p:cNvSpPr>
            <a:spLocks noGrp="1"/>
          </p:cNvSpPr>
          <p:nvPr>
            <p:ph type="dt" sz="half" idx="10"/>
          </p:nvPr>
        </p:nvSpPr>
        <p:spPr/>
        <p:txBody>
          <a:bodyPr/>
          <a:lstStyle/>
          <a:p>
            <a:fld id="{C1C99E65-501E-4E79-B301-EC94E1C8867E}" type="datetime1">
              <a:rPr lang="en-IN" smtClean="0"/>
              <a:t>04-07-2022</a:t>
            </a:fld>
            <a:endParaRPr lang="en-IN"/>
          </a:p>
        </p:txBody>
      </p:sp>
      <p:sp>
        <p:nvSpPr>
          <p:cNvPr id="6" name="Footer Placeholder 5">
            <a:extLst>
              <a:ext uri="{FF2B5EF4-FFF2-40B4-BE49-F238E27FC236}">
                <a16:creationId xmlns:a16="http://schemas.microsoft.com/office/drawing/2014/main" id="{4AD45F37-3CB4-AE2D-2533-3877135BEEFF}"/>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68D38491-67AF-16FC-0E0E-3D1128F13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949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42FAAF-4A7B-5286-4106-E767F58BB2BC}"/>
              </a:ext>
            </a:extLst>
          </p:cNvPr>
          <p:cNvSpPr>
            <a:spLocks noGrp="1"/>
          </p:cNvSpPr>
          <p:nvPr>
            <p:ph type="dt" sz="half" idx="10"/>
          </p:nvPr>
        </p:nvSpPr>
        <p:spPr/>
        <p:txBody>
          <a:bodyPr/>
          <a:lstStyle/>
          <a:p>
            <a:fld id="{2751C047-BE12-4A43-A323-58AFB768CD35}" type="datetime1">
              <a:rPr lang="en-IN" smtClean="0"/>
              <a:t>04-07-2022</a:t>
            </a:fld>
            <a:endParaRPr lang="en-IN"/>
          </a:p>
        </p:txBody>
      </p:sp>
      <p:sp>
        <p:nvSpPr>
          <p:cNvPr id="6" name="Footer Placeholder 5">
            <a:extLst>
              <a:ext uri="{FF2B5EF4-FFF2-40B4-BE49-F238E27FC236}">
                <a16:creationId xmlns:a16="http://schemas.microsoft.com/office/drawing/2014/main" id="{E0E331BE-AD49-7317-E681-91E7744CEDF8}"/>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7136059E-4898-883B-FD49-34EA78AE0659}"/>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9606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04-07-2022</a:t>
            </a:fld>
            <a:endParaRPr lang="en-IN"/>
          </a:p>
        </p:txBody>
      </p:sp>
      <p:sp>
        <p:nvSpPr>
          <p:cNvPr id="5" name="Footer Placeholder 4">
            <a:extLst>
              <a:ext uri="{FF2B5EF4-FFF2-40B4-BE49-F238E27FC236}">
                <a16:creationId xmlns:a16="http://schemas.microsoft.com/office/drawing/2014/main"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46033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journalijar.com/articl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p:txBody>
          <a:bodyPr>
            <a:normAutofit/>
          </a:bodyPr>
          <a:lstStyle/>
          <a:p>
            <a:r>
              <a:rPr lang="en-IN" sz="2000" b="1" dirty="0">
                <a:latin typeface="Times New Roman" panose="02020603050405020304" pitchFamily="18" charset="0"/>
                <a:cs typeface="Times New Roman" panose="02020603050405020304" pitchFamily="18" charset="0"/>
              </a:rPr>
              <a:t>ASSESSMENT OF LABORATORY TURNAROUND TIME IN TERTIARY CARE HOSPITAL SETTING</a:t>
            </a:r>
            <a:br>
              <a:rPr lang="en-IN" sz="2000" b="1" dirty="0">
                <a:latin typeface="Times New Roman" panose="02020603050405020304" pitchFamily="18" charset="0"/>
                <a:cs typeface="Times New Roman" panose="02020603050405020304" pitchFamily="18" charset="0"/>
              </a:rPr>
            </a:br>
            <a:br>
              <a:rPr lang="en-IN" sz="2000" b="1" dirty="0">
                <a:latin typeface="Times New Roman" panose="02020603050405020304" pitchFamily="18" charset="0"/>
                <a:cs typeface="Times New Roman" panose="02020603050405020304" pitchFamily="18" charset="0"/>
              </a:rPr>
            </a:br>
            <a:r>
              <a:rPr lang="en-IN" sz="2000" b="1" dirty="0">
                <a:latin typeface="Times New Roman" panose="02020603050405020304" pitchFamily="18" charset="0"/>
                <a:cs typeface="Times New Roman" panose="02020603050405020304" pitchFamily="18" charset="0"/>
              </a:rPr>
              <a:t>KAREXPERT TECHNOLOGIES PVT.LTD</a:t>
            </a:r>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p:txBody>
          <a:bodyPr>
            <a:normAutofit/>
          </a:bodyPr>
          <a:lstStyle/>
          <a:p>
            <a:r>
              <a:rPr lang="en-IN" sz="2000" dirty="0">
                <a:latin typeface="Times New Roman" panose="02020603050405020304" pitchFamily="18" charset="0"/>
                <a:cs typeface="Times New Roman" panose="02020603050405020304" pitchFamily="18" charset="0"/>
              </a:rPr>
              <a:t>Dr.Kirti Navoria (PG/20/025)</a:t>
            </a:r>
          </a:p>
          <a:p>
            <a:r>
              <a:rPr lang="en-IN" sz="2000" dirty="0">
                <a:latin typeface="Times New Roman" panose="02020603050405020304" pitchFamily="18" charset="0"/>
                <a:cs typeface="Times New Roman" panose="02020603050405020304" pitchFamily="18" charset="0"/>
              </a:rPr>
              <a:t>Dr.Anandhi Ramachandran IIHMR Delhi</a:t>
            </a:r>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p:txBody>
          <a:bodyPr/>
          <a:lstStyle/>
          <a:p>
            <a:fld id="{26AD20E6-394B-4DF0-96A5-9647FF39C943}" type="slidenum">
              <a:rPr lang="en-IN" smtClean="0"/>
              <a:t>1</a:t>
            </a:fld>
            <a:endParaRPr lang="en-IN"/>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1001486" y="722811"/>
            <a:ext cx="10352314" cy="924334"/>
          </a:xfrm>
        </p:spPr>
        <p:txBody>
          <a:bodyPr>
            <a:normAutofit/>
          </a:bodyPr>
          <a:lstStyle/>
          <a:p>
            <a:pPr algn="ctr"/>
            <a:r>
              <a:rPr lang="en-IN" sz="2000" b="1" dirty="0">
                <a:latin typeface="Times New Roman" panose="02020603050405020304" pitchFamily="18" charset="0"/>
                <a:cs typeface="Times New Roman" panose="02020603050405020304" pitchFamily="18" charset="0"/>
              </a:rPr>
              <a:t> Table.1.6.Root cause and contribution% to delayed TAT </a:t>
            </a:r>
          </a:p>
        </p:txBody>
      </p:sp>
      <p:sp>
        <p:nvSpPr>
          <p:cNvPr id="4" name="Slide Number Placeholder 3">
            <a:extLst>
              <a:ext uri="{FF2B5EF4-FFF2-40B4-BE49-F238E27FC236}">
                <a16:creationId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10</a:t>
            </a:fld>
            <a:endParaRPr lang="en-IN"/>
          </a:p>
        </p:txBody>
      </p:sp>
      <p:pic>
        <p:nvPicPr>
          <p:cNvPr id="6" name="Picture 5">
            <a:extLst>
              <a:ext uri="{FF2B5EF4-FFF2-40B4-BE49-F238E27FC236}">
                <a16:creationId xmlns:a16="http://schemas.microsoft.com/office/drawing/2014/main" id="{FDE056D7-024E-A9C1-BBD7-5EE6669F64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 y="-19728"/>
            <a:ext cx="1429516" cy="672872"/>
          </a:xfrm>
          <a:prstGeom prst="rect">
            <a:avLst/>
          </a:prstGeom>
        </p:spPr>
      </p:pic>
      <p:pic>
        <p:nvPicPr>
          <p:cNvPr id="1026" name="Chart 1">
            <a:extLst>
              <a:ext uri="{FF2B5EF4-FFF2-40B4-BE49-F238E27FC236}">
                <a16:creationId xmlns:a16="http://schemas.microsoft.com/office/drawing/2014/main" id="{81C2053F-0A08-AE47-DA79-37B61CB59640}"/>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3931" y="2055223"/>
            <a:ext cx="7585166" cy="3675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11276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a:xfrm>
            <a:off x="838200" y="365125"/>
            <a:ext cx="10515600" cy="927647"/>
          </a:xfrm>
        </p:spPr>
        <p:txBody>
          <a:bodyPr/>
          <a:lstStyle/>
          <a:p>
            <a:pPr algn="ctr"/>
            <a:r>
              <a:rPr lang="en-IN" b="1" dirty="0"/>
              <a:t>Discussion </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130629" y="1445624"/>
            <a:ext cx="11223171" cy="4740048"/>
          </a:xfrm>
        </p:spPr>
        <p:txBody>
          <a:bodyPr>
            <a:noAutofit/>
          </a:bodyPr>
          <a:lstStyle/>
          <a:p>
            <a:pPr algn="just"/>
            <a:r>
              <a:rPr lang="en-US" sz="1600" b="0" i="0" u="none" strike="noStrike" baseline="0" dirty="0">
                <a:solidFill>
                  <a:srgbClr val="000000"/>
                </a:solidFill>
                <a:latin typeface="Times New Roman" panose="02020603050405020304" pitchFamily="18" charset="0"/>
              </a:rPr>
              <a:t>In our study we have used the time from sample collection till sample verification and report completion to monitor our TAT of laboratory tests; 458 samples (30.53%), were within TAT duration of 30-60 minutes, and 1042 (69.46%) samples were in delayed TAT duration of more than 60 minutes. </a:t>
            </a:r>
          </a:p>
          <a:p>
            <a:pPr algn="just"/>
            <a:r>
              <a:rPr lang="en-US" sz="1600" b="0" i="0" u="none" strike="noStrike" baseline="0" dirty="0">
                <a:solidFill>
                  <a:srgbClr val="000000"/>
                </a:solidFill>
                <a:latin typeface="Times New Roman" panose="02020603050405020304" pitchFamily="18" charset="0"/>
              </a:rPr>
              <a:t>In line with the international guidelines, </a:t>
            </a:r>
            <a:r>
              <a:rPr lang="en-US" sz="1600" b="0" i="0" u="none" strike="noStrike" baseline="0" dirty="0" err="1">
                <a:solidFill>
                  <a:srgbClr val="000000"/>
                </a:solidFill>
                <a:latin typeface="Times New Roman" panose="02020603050405020304" pitchFamily="18" charset="0"/>
              </a:rPr>
              <a:t>Bilwani</a:t>
            </a:r>
            <a:r>
              <a:rPr lang="en-US" sz="1600" b="0" i="0" u="none" strike="noStrike" baseline="0" dirty="0">
                <a:solidFill>
                  <a:srgbClr val="000000"/>
                </a:solidFill>
                <a:latin typeface="Times New Roman" panose="02020603050405020304" pitchFamily="18" charset="0"/>
              </a:rPr>
              <a:t>., </a:t>
            </a:r>
            <a:r>
              <a:rPr lang="en-US" sz="1600" b="0" i="1" u="none" strike="noStrike" baseline="0" dirty="0">
                <a:solidFill>
                  <a:srgbClr val="000000"/>
                </a:solidFill>
                <a:latin typeface="Times New Roman" panose="02020603050405020304" pitchFamily="18" charset="0"/>
              </a:rPr>
              <a:t>et al. </a:t>
            </a:r>
            <a:r>
              <a:rPr lang="en-US" sz="1600" b="0" i="0" u="none" strike="noStrike" baseline="0" dirty="0">
                <a:solidFill>
                  <a:srgbClr val="000000"/>
                </a:solidFill>
                <a:latin typeface="Times New Roman" panose="02020603050405020304" pitchFamily="18" charset="0"/>
              </a:rPr>
              <a:t>reported 60 minutes as the recommended threshold. Joan </a:t>
            </a:r>
            <a:r>
              <a:rPr lang="en-US" sz="1600" b="0" i="0" u="none" strike="noStrike" baseline="0" dirty="0" err="1">
                <a:solidFill>
                  <a:srgbClr val="000000"/>
                </a:solidFill>
                <a:latin typeface="Times New Roman" panose="02020603050405020304" pitchFamily="18" charset="0"/>
              </a:rPr>
              <a:t>Howanitz</a:t>
            </a:r>
            <a:r>
              <a:rPr lang="en-US" sz="1600" b="0" i="0" u="none" strike="noStrike" baseline="0" dirty="0">
                <a:solidFill>
                  <a:srgbClr val="000000"/>
                </a:solidFill>
                <a:latin typeface="Times New Roman" panose="02020603050405020304" pitchFamily="18" charset="0"/>
              </a:rPr>
              <a:t> and Peter </a:t>
            </a:r>
            <a:r>
              <a:rPr lang="en-US" sz="1600" b="0" i="0" u="none" strike="noStrike" baseline="0" dirty="0" err="1">
                <a:solidFill>
                  <a:srgbClr val="000000"/>
                </a:solidFill>
                <a:latin typeface="Times New Roman" panose="02020603050405020304" pitchFamily="18" charset="0"/>
              </a:rPr>
              <a:t>Howanitz</a:t>
            </a:r>
            <a:r>
              <a:rPr lang="en-US" sz="1600" b="0" i="0" u="none" strike="noStrike" baseline="0" dirty="0">
                <a:solidFill>
                  <a:srgbClr val="000000"/>
                </a:solidFill>
                <a:latin typeface="Times New Roman" panose="02020603050405020304" pitchFamily="18" charset="0"/>
              </a:rPr>
              <a:t> suggest 60 minutes or less from sample registration to reporting for all common laboratory tests under optimal conditions.(12) Most common delay was found to be delay in transportation, technical staff being overlooked , machine breakdown. The standard time considered in our study is 30-60 minutes.</a:t>
            </a:r>
          </a:p>
          <a:p>
            <a:pPr algn="just"/>
            <a:r>
              <a:rPr lang="en-US" sz="1600" b="0" i="0" u="none" strike="noStrike" baseline="0" dirty="0">
                <a:solidFill>
                  <a:srgbClr val="000000"/>
                </a:solidFill>
                <a:latin typeface="Times New Roman" panose="02020603050405020304" pitchFamily="18" charset="0"/>
              </a:rPr>
              <a:t> According to the study by Abhinav Dileep </a:t>
            </a:r>
            <a:r>
              <a:rPr lang="en-US" sz="1600" b="0" i="0" u="none" strike="noStrike" baseline="0" dirty="0" err="1">
                <a:solidFill>
                  <a:srgbClr val="000000"/>
                </a:solidFill>
                <a:latin typeface="Times New Roman" panose="02020603050405020304" pitchFamily="18" charset="0"/>
              </a:rPr>
              <a:t>Wankar</a:t>
            </a:r>
            <a:r>
              <a:rPr lang="en-US" sz="1600" b="0" i="0" u="none" strike="noStrike" baseline="0" dirty="0">
                <a:solidFill>
                  <a:srgbClr val="000000"/>
                </a:solidFill>
                <a:latin typeface="Times New Roman" panose="02020603050405020304" pitchFamily="18" charset="0"/>
              </a:rPr>
              <a:t> the delayed 83 (45.35 %) samples out of which (57.83%) samples had TAT between 60 minutes to 90 minutes, 22 (26.51%) samples had TAT between 90 minutes to 120 minutes, 9 (10.84%) samples had TAT between 120 minutes to 180 minutes, and 4 (4.82%) samples had TAT over 180 minutes, the reason of delay was found to be transport delay. </a:t>
            </a:r>
          </a:p>
          <a:p>
            <a:pPr algn="just"/>
            <a:r>
              <a:rPr lang="en-US" sz="1600" b="0" i="0" u="none" strike="noStrike" baseline="0" dirty="0">
                <a:solidFill>
                  <a:srgbClr val="000000"/>
                </a:solidFill>
                <a:latin typeface="Times New Roman" panose="02020603050405020304" pitchFamily="18" charset="0"/>
              </a:rPr>
              <a:t>In our study 377 (25.13%) samples had TAT between 60-90 minutes ,304 samples (20.26%) under TAT 90-120 minutes, 357 samples (23.8%) under TAT of 120-180 minutes and 104 samples (6.9%) are under TAT of more than 180 minutes. In our study 35 % of specimens having exceeded TAT was due to various non-analytical delays and almost 50 % were due to all phases delay. </a:t>
            </a:r>
            <a:r>
              <a:rPr lang="en-US" sz="1600" b="0" i="0" u="none" strike="noStrike" baseline="0" dirty="0" err="1">
                <a:solidFill>
                  <a:srgbClr val="000000"/>
                </a:solidFill>
                <a:latin typeface="Times New Roman" panose="02020603050405020304" pitchFamily="18" charset="0"/>
              </a:rPr>
              <a:t>Bilwani</a:t>
            </a:r>
            <a:r>
              <a:rPr lang="en-US" sz="1600" b="0" i="0" u="none" strike="noStrike" baseline="0" dirty="0">
                <a:solidFill>
                  <a:srgbClr val="000000"/>
                </a:solidFill>
                <a:latin typeface="Times New Roman" panose="02020603050405020304" pitchFamily="18" charset="0"/>
              </a:rPr>
              <a:t> had reported that most of the delays in TAT of short turnaround time (STAT) tests were more than 60 mint. The major reasons for delay in TAT was found to be delayed transportation of samples to concerned laboratory person and technical glitches in the LIMS system during result entry which in turn leads to delay in completion and verification of reports, lack of technical staff. </a:t>
            </a:r>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11</a:t>
            </a:fld>
            <a:endParaRPr lang="en-IN"/>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29"/>
            <a:ext cx="2046514" cy="963292"/>
          </a:xfrm>
          <a:prstGeom prst="rect">
            <a:avLst/>
          </a:prstGeom>
        </p:spPr>
      </p:pic>
    </p:spTree>
    <p:extLst>
      <p:ext uri="{BB962C8B-B14F-4D97-AF65-F5344CB8AC3E}">
        <p14:creationId xmlns:p14="http://schemas.microsoft.com/office/powerpoint/2010/main" val="2616270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a:xfrm>
            <a:off x="838200" y="321582"/>
            <a:ext cx="10515600" cy="1325563"/>
          </a:xfrm>
        </p:spPr>
        <p:txBody>
          <a:bodyPr/>
          <a:lstStyle/>
          <a:p>
            <a:pPr algn="ctr"/>
            <a:r>
              <a:rPr lang="en-IN" b="1" dirty="0"/>
              <a:t>Conclusion</a:t>
            </a:r>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a:xfrm>
            <a:off x="95795" y="1454330"/>
            <a:ext cx="11258006" cy="4624253"/>
          </a:xfrm>
        </p:spPr>
        <p:txBody>
          <a:bodyPr>
            <a:normAutofit/>
          </a:bodyPr>
          <a:lstStyle/>
          <a:p>
            <a:r>
              <a:rPr lang="en-US" sz="1800" b="0" i="0" u="none" strike="noStrike" baseline="0" dirty="0">
                <a:solidFill>
                  <a:srgbClr val="000000"/>
                </a:solidFill>
                <a:latin typeface="Times New Roman" panose="02020603050405020304" pitchFamily="18" charset="0"/>
              </a:rPr>
              <a:t>From our study we concluded that 529 clinical chemistry samples (72%),27 </a:t>
            </a:r>
            <a:r>
              <a:rPr lang="en-US" sz="1800" b="0" i="0" u="none" strike="noStrike" baseline="0" dirty="0" err="1">
                <a:solidFill>
                  <a:srgbClr val="000000"/>
                </a:solidFill>
                <a:latin typeface="Times New Roman" panose="02020603050405020304" pitchFamily="18" charset="0"/>
              </a:rPr>
              <a:t>haematological</a:t>
            </a:r>
            <a:r>
              <a:rPr lang="en-US" sz="1800" b="0" i="0" u="none" strike="noStrike" baseline="0" dirty="0">
                <a:solidFill>
                  <a:srgbClr val="000000"/>
                </a:solidFill>
                <a:latin typeface="Times New Roman" panose="02020603050405020304" pitchFamily="18" charset="0"/>
              </a:rPr>
              <a:t> samples (73.15%), 65 immunological samples (72.2%), and 41clinical pathology samples (67.2%) are under category of delayed TAT duration while only 83 (58.03%) serological samples were under TAT duration of 30-60 minutes. </a:t>
            </a:r>
          </a:p>
          <a:p>
            <a:r>
              <a:rPr lang="en-US" sz="1800" b="0" i="0" u="none" strike="noStrike" baseline="0" dirty="0">
                <a:solidFill>
                  <a:srgbClr val="000000"/>
                </a:solidFill>
                <a:latin typeface="Times New Roman" panose="02020603050405020304" pitchFamily="18" charset="0"/>
              </a:rPr>
              <a:t>Major delay was found in sample collection to laboratory reach, due to transport delay which might be because of machines breakdown or technical staff. Other reasons for delay in receipt to verification time reported in other studies are due to technical delays i.e., difficulty with instrument, specimen delay, laboratory accidents and clerical delay which involves data entry etc. </a:t>
            </a:r>
          </a:p>
          <a:p>
            <a:r>
              <a:rPr lang="en-US" sz="1800" b="0" i="0" u="none" strike="noStrike" baseline="0" dirty="0">
                <a:solidFill>
                  <a:srgbClr val="000000"/>
                </a:solidFill>
                <a:latin typeface="Times New Roman" panose="02020603050405020304" pitchFamily="18" charset="0"/>
              </a:rPr>
              <a:t>Average time from result verification to completion of report was 25 minutes 4 seconds in our study. Another interesting finding in our study was that most of the delay in TAT of most tests occurred in the morning shift, while maximum staff strength is available at the disposal of the section. </a:t>
            </a:r>
          </a:p>
          <a:p>
            <a:r>
              <a:rPr lang="en-US" sz="1800" b="0" i="0" u="none" strike="noStrike" baseline="0" dirty="0">
                <a:solidFill>
                  <a:srgbClr val="000000"/>
                </a:solidFill>
                <a:latin typeface="Times New Roman" panose="02020603050405020304" pitchFamily="18" charset="0"/>
              </a:rPr>
              <a:t>Increase in workload at this time could well be a reason for delay in TAT at this time of the day. Thus, we conclude that most of the delay in TAT of the tests advised in our laboratory occurred for more than 60 minutes and was frequently seen in the morning shift. It was observed that most of the delay in TAT was due to transportation failure of samples and technical glitches in LIMS system during result entry and lack of technical staff in the hospital. </a:t>
            </a:r>
            <a:endParaRPr lang="en-IN" sz="1800" dirty="0"/>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12</a:t>
            </a:fld>
            <a:endParaRPr lang="en-IN"/>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729"/>
            <a:ext cx="1933303" cy="910004"/>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C9A24-5D33-22D2-A375-550512B6729A}"/>
              </a:ext>
            </a:extLst>
          </p:cNvPr>
          <p:cNvSpPr>
            <a:spLocks noGrp="1"/>
          </p:cNvSpPr>
          <p:nvPr>
            <p:ph type="title"/>
          </p:nvPr>
        </p:nvSpPr>
        <p:spPr>
          <a:xfrm>
            <a:off x="925286" y="168322"/>
            <a:ext cx="10361023" cy="841874"/>
          </a:xfrm>
        </p:spPr>
        <p:txBody>
          <a:bodyPr>
            <a:normAutofit/>
          </a:bodyPr>
          <a:lstStyle/>
          <a:p>
            <a:pPr algn="ctr"/>
            <a:r>
              <a:rPr lang="en-IN" b="1" dirty="0"/>
              <a:t>Recommendations</a:t>
            </a:r>
          </a:p>
        </p:txBody>
      </p:sp>
      <p:sp>
        <p:nvSpPr>
          <p:cNvPr id="3" name="Content Placeholder 2">
            <a:extLst>
              <a:ext uri="{FF2B5EF4-FFF2-40B4-BE49-F238E27FC236}">
                <a16:creationId xmlns:a16="http://schemas.microsoft.com/office/drawing/2014/main" id="{EAEF2263-EB9B-760E-4703-663E38DF5A1C}"/>
              </a:ext>
            </a:extLst>
          </p:cNvPr>
          <p:cNvSpPr>
            <a:spLocks noGrp="1"/>
          </p:cNvSpPr>
          <p:nvPr>
            <p:ph idx="1"/>
          </p:nvPr>
        </p:nvSpPr>
        <p:spPr>
          <a:xfrm>
            <a:off x="182881" y="1010195"/>
            <a:ext cx="11170920" cy="5149352"/>
          </a:xfrm>
        </p:spPr>
        <p:txBody>
          <a:bodyPr>
            <a:normAutofit fontScale="77500" lnSpcReduction="20000"/>
          </a:bodyPr>
          <a:lstStyle/>
          <a:p>
            <a:pPr algn="just">
              <a:lnSpc>
                <a:spcPct val="200000"/>
              </a:lnSpc>
              <a:spcBef>
                <a:spcPts val="1200"/>
              </a:spcBef>
              <a:spcAft>
                <a:spcPts val="750"/>
              </a:spcAft>
            </a:pPr>
            <a:r>
              <a:rPr lang="en-IN" sz="1900" b="0" kern="15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Major concern for delayed Lab TAT in our study is Sample Transportation .An important factor in laboratory TAT is the time spent transporting the specimen from the patient's bedside to the lab. Therefore, using a pneumatic tube system to transport the sample, the sample can be transported safely and quickly. The shorter the time it takes for the sample to reach the technician, the shorter the time required.</a:t>
            </a:r>
          </a:p>
          <a:p>
            <a:pPr algn="just">
              <a:lnSpc>
                <a:spcPct val="200000"/>
              </a:lnSpc>
              <a:spcBef>
                <a:spcPts val="1200"/>
              </a:spcBef>
              <a:spcAft>
                <a:spcPts val="750"/>
              </a:spcAft>
            </a:pPr>
            <a:r>
              <a:rPr lang="en-IN" sz="1900" b="0" kern="15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 Another cause was lack of technical staff which can be overlooked by using multitasking training to staff as an approach. If TAT has to be maintained, managing manpower shortages from time to time needs to be tackled smartly. This approach would help reduce the overtime costs for the hospital as well as cover up for the manpower shortage efficient. Sample collection </a:t>
            </a:r>
            <a:r>
              <a:rPr lang="en-IN" sz="1900" b="0" kern="150" dirty="0" err="1">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centers</a:t>
            </a:r>
            <a:r>
              <a:rPr lang="en-IN" sz="1900" b="0" kern="15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 at IPD and </a:t>
            </a:r>
            <a:r>
              <a:rPr lang="en-IN" sz="1900" b="0" kern="150" dirty="0" err="1">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Opd</a:t>
            </a:r>
            <a:r>
              <a:rPr lang="en-IN" sz="1900" kern="150" dirty="0">
                <a:solidFill>
                  <a:srgbClr val="000000"/>
                </a:solidFill>
                <a:latin typeface="Times New Roman" panose="02020603050405020304" pitchFamily="18" charset="0"/>
                <a:ea typeface="Times New Roman" panose="02020603050405020304" pitchFamily="18" charset="0"/>
                <a:cs typeface="Mangal" panose="02040503050203030202" pitchFamily="18" charset="0"/>
              </a:rPr>
              <a:t> department, to avoid transportation delay.</a:t>
            </a:r>
            <a:endParaRPr lang="en-IN" sz="1900" b="1" kern="150" dirty="0">
              <a:effectLst/>
              <a:latin typeface="Calibri Light" panose="020F0302020204030204" pitchFamily="34" charset="0"/>
              <a:ea typeface="Times New Roman" panose="02020603050405020304" pitchFamily="18" charset="0"/>
              <a:cs typeface="Mangal" panose="02040503050203030202" pitchFamily="18" charset="0"/>
            </a:endParaRPr>
          </a:p>
          <a:p>
            <a:pPr algn="just">
              <a:lnSpc>
                <a:spcPct val="200000"/>
              </a:lnSpc>
              <a:tabLst>
                <a:tab pos="3060065" algn="ctr"/>
              </a:tabLst>
            </a:pPr>
            <a:r>
              <a:rPr lang="en-IN" sz="1900" b="0" kern="150" dirty="0">
                <a:effectLst/>
                <a:latin typeface="Liberation Serif"/>
                <a:ea typeface="Noto Serif CJK SC"/>
                <a:cs typeface="Mangal" panose="02040503050203030202" pitchFamily="18" charset="0"/>
              </a:rPr>
              <a:t> The management of the section, regular quality assurance, meeting with the technical staff and strict vigilance is required to reduce such delay in lab turnaround time</a:t>
            </a:r>
            <a:r>
              <a:rPr lang="en-IN" sz="1900" kern="150" dirty="0">
                <a:solidFill>
                  <a:srgbClr val="0070C0"/>
                </a:solidFill>
                <a:effectLst/>
                <a:latin typeface="Times New Roman" panose="02020603050405020304" pitchFamily="18" charset="0"/>
                <a:ea typeface="Noto Serif CJK SC"/>
                <a:cs typeface="Mangal" panose="02040503050203030202" pitchFamily="18" charset="0"/>
              </a:rPr>
              <a:t>. </a:t>
            </a:r>
            <a:r>
              <a:rPr lang="en-IN" sz="1900" b="0" kern="150" dirty="0">
                <a:effectLst/>
                <a:latin typeface="Liberation Serif"/>
                <a:ea typeface="Noto Serif CJK SC"/>
                <a:cs typeface="Mangal" panose="02040503050203030202" pitchFamily="18" charset="0"/>
              </a:rPr>
              <a:t>Regular audit of such data helps in the evaluation of the efficiency of the laboratory and hence corrective measures taken accordingly would be helpful in providing better service to the physicians and patients.</a:t>
            </a:r>
            <a:endParaRPr lang="en-IN" sz="1900" kern="150" dirty="0">
              <a:effectLst/>
              <a:latin typeface="Liberation Serif"/>
              <a:ea typeface="Noto Serif CJK SC"/>
              <a:cs typeface="Mangal" panose="02040503050203030202" pitchFamily="18" charset="0"/>
            </a:endParaRPr>
          </a:p>
          <a:p>
            <a:endParaRPr lang="en-IN" dirty="0"/>
          </a:p>
        </p:txBody>
      </p:sp>
      <p:sp>
        <p:nvSpPr>
          <p:cNvPr id="5" name="Slide Number Placeholder 4">
            <a:extLst>
              <a:ext uri="{FF2B5EF4-FFF2-40B4-BE49-F238E27FC236}">
                <a16:creationId xmlns:a16="http://schemas.microsoft.com/office/drawing/2014/main" id="{8995D74E-6398-A78F-6AAE-7F984A6270FE}"/>
              </a:ext>
            </a:extLst>
          </p:cNvPr>
          <p:cNvSpPr>
            <a:spLocks noGrp="1"/>
          </p:cNvSpPr>
          <p:nvPr>
            <p:ph type="sldNum" sz="quarter" idx="12"/>
          </p:nvPr>
        </p:nvSpPr>
        <p:spPr/>
        <p:txBody>
          <a:bodyPr/>
          <a:lstStyle/>
          <a:p>
            <a:fld id="{26AD20E6-394B-4DF0-96A5-9647FF39C943}" type="slidenum">
              <a:rPr lang="en-IN" smtClean="0"/>
              <a:t>13</a:t>
            </a:fld>
            <a:endParaRPr lang="en-IN"/>
          </a:p>
        </p:txBody>
      </p:sp>
      <p:pic>
        <p:nvPicPr>
          <p:cNvPr id="6" name="Picture 5">
            <a:extLst>
              <a:ext uri="{FF2B5EF4-FFF2-40B4-BE49-F238E27FC236}">
                <a16:creationId xmlns:a16="http://schemas.microsoft.com/office/drawing/2014/main" id="{B482642F-792C-BF57-5B55-1F840240FF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9269" y="6143691"/>
            <a:ext cx="1628556" cy="766560"/>
          </a:xfrm>
          <a:prstGeom prst="rect">
            <a:avLst/>
          </a:prstGeom>
        </p:spPr>
      </p:pic>
    </p:spTree>
    <p:extLst>
      <p:ext uri="{BB962C8B-B14F-4D97-AF65-F5344CB8AC3E}">
        <p14:creationId xmlns:p14="http://schemas.microsoft.com/office/powerpoint/2010/main" val="1994112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0F6EC-6F74-10E8-AC03-0F3875AD0424}"/>
              </a:ext>
            </a:extLst>
          </p:cNvPr>
          <p:cNvSpPr>
            <a:spLocks noGrp="1"/>
          </p:cNvSpPr>
          <p:nvPr>
            <p:ph type="title"/>
          </p:nvPr>
        </p:nvSpPr>
        <p:spPr/>
        <p:txBody>
          <a:bodyPr/>
          <a:lstStyle/>
          <a:p>
            <a:pPr algn="ctr"/>
            <a:r>
              <a:rPr lang="en-IN" b="1" dirty="0"/>
              <a:t>Limitations of the Study</a:t>
            </a:r>
          </a:p>
        </p:txBody>
      </p:sp>
      <p:sp>
        <p:nvSpPr>
          <p:cNvPr id="3" name="Content Placeholder 2">
            <a:extLst>
              <a:ext uri="{FF2B5EF4-FFF2-40B4-BE49-F238E27FC236}">
                <a16:creationId xmlns:a16="http://schemas.microsoft.com/office/drawing/2014/main" id="{8BBDAC66-4BC0-4A4F-5501-A4915ECD4DA8}"/>
              </a:ext>
            </a:extLst>
          </p:cNvPr>
          <p:cNvSpPr>
            <a:spLocks noGrp="1"/>
          </p:cNvSpPr>
          <p:nvPr>
            <p:ph idx="1"/>
          </p:nvPr>
        </p:nvSpPr>
        <p:spPr/>
        <p:txBody>
          <a:bodyPr>
            <a:normAutofit/>
          </a:bodyPr>
          <a:lstStyle/>
          <a:p>
            <a:pPr>
              <a:lnSpc>
                <a:spcPct val="150000"/>
              </a:lnSpc>
            </a:pPr>
            <a:r>
              <a:rPr lang="en-IN" sz="1600" dirty="0">
                <a:latin typeface="Times New Roman" panose="02020603050405020304" pitchFamily="18" charset="0"/>
                <a:cs typeface="Times New Roman" panose="02020603050405020304" pitchFamily="18" charset="0"/>
              </a:rPr>
              <a:t>Cancer based investigations and Radiological investigations were excluded form the study</a:t>
            </a:r>
          </a:p>
          <a:p>
            <a:pPr>
              <a:lnSpc>
                <a:spcPct val="150000"/>
              </a:lnSpc>
            </a:pPr>
            <a:r>
              <a:rPr lang="en-IN" sz="1600" dirty="0">
                <a:latin typeface="Times New Roman" panose="02020603050405020304" pitchFamily="18" charset="0"/>
                <a:cs typeface="Times New Roman" panose="02020603050405020304" pitchFamily="18" charset="0"/>
              </a:rPr>
              <a:t>Samples collection after 8 pm and before 7 am were not included in the study.</a:t>
            </a:r>
          </a:p>
          <a:p>
            <a:r>
              <a:rPr lang="en-IN" sz="1600" dirty="0">
                <a:latin typeface="Times New Roman" panose="02020603050405020304" pitchFamily="18" charset="0"/>
                <a:cs typeface="Times New Roman" panose="02020603050405020304" pitchFamily="18" charset="0"/>
              </a:rPr>
              <a:t>Samples marked as emergency and free of cost samples were not included in the study.</a:t>
            </a:r>
          </a:p>
          <a:p>
            <a:r>
              <a:rPr lang="en-IN" sz="1600" dirty="0">
                <a:latin typeface="Times New Roman" panose="02020603050405020304" pitchFamily="18" charset="0"/>
                <a:cs typeface="Times New Roman" panose="02020603050405020304" pitchFamily="18" charset="0"/>
              </a:rPr>
              <a:t>No show samples were excluded.</a:t>
            </a:r>
          </a:p>
          <a:p>
            <a:endParaRPr lang="en-IN" sz="1600"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5D7BD38B-06EE-DC64-6828-3A96DC5B67D0}"/>
              </a:ext>
            </a:extLst>
          </p:cNvPr>
          <p:cNvSpPr>
            <a:spLocks noGrp="1"/>
          </p:cNvSpPr>
          <p:nvPr>
            <p:ph type="sldNum" sz="quarter" idx="12"/>
          </p:nvPr>
        </p:nvSpPr>
        <p:spPr/>
        <p:txBody>
          <a:bodyPr/>
          <a:lstStyle/>
          <a:p>
            <a:fld id="{26AD20E6-394B-4DF0-96A5-9647FF39C943}" type="slidenum">
              <a:rPr lang="en-IN" smtClean="0"/>
              <a:t>14</a:t>
            </a:fld>
            <a:endParaRPr lang="en-IN"/>
          </a:p>
        </p:txBody>
      </p:sp>
      <p:pic>
        <p:nvPicPr>
          <p:cNvPr id="6" name="Picture 5">
            <a:extLst>
              <a:ext uri="{FF2B5EF4-FFF2-40B4-BE49-F238E27FC236}">
                <a16:creationId xmlns:a16="http://schemas.microsoft.com/office/drawing/2014/main" id="{62BF899B-1AA7-BB0B-B7E4-F54105A89E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484"/>
            <a:ext cx="2695903" cy="1268959"/>
          </a:xfrm>
          <a:prstGeom prst="rect">
            <a:avLst/>
          </a:prstGeom>
        </p:spPr>
      </p:pic>
    </p:spTree>
    <p:extLst>
      <p:ext uri="{BB962C8B-B14F-4D97-AF65-F5344CB8AC3E}">
        <p14:creationId xmlns:p14="http://schemas.microsoft.com/office/powerpoint/2010/main" val="3192224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a:xfrm>
            <a:off x="548640" y="321583"/>
            <a:ext cx="10805160" cy="653777"/>
          </a:xfrm>
        </p:spPr>
        <p:txBody>
          <a:bodyPr>
            <a:normAutofit fontScale="90000"/>
          </a:bodyPr>
          <a:lstStyle/>
          <a:p>
            <a:pPr algn="ctr"/>
            <a:r>
              <a:rPr lang="en-IN" b="1" dirty="0"/>
              <a:t>References </a:t>
            </a:r>
          </a:p>
        </p:txBody>
      </p:sp>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a:xfrm>
            <a:off x="182880" y="975359"/>
            <a:ext cx="11170920" cy="5746115"/>
          </a:xfrm>
        </p:spPr>
        <p:txBody>
          <a:bodyPr>
            <a:normAutofit fontScale="25000" lnSpcReduction="20000"/>
          </a:bodyPr>
          <a:lstStyle/>
          <a:p>
            <a:pPr marL="0" indent="0" algn="just">
              <a:buNone/>
              <a:tabLst>
                <a:tab pos="3060065" algn="ctr"/>
              </a:tabLst>
            </a:pPr>
            <a:r>
              <a:rPr lang="en-IN" sz="6400" b="0" kern="150" dirty="0">
                <a:effectLst/>
                <a:latin typeface="Times New Roman" panose="02020603050405020304" pitchFamily="18" charset="0"/>
                <a:ea typeface="Noto Serif CJK SC"/>
                <a:cs typeface="Times New Roman" panose="02020603050405020304" pitchFamily="18" charset="0"/>
              </a:rPr>
              <a:t>BIBILIOGRAPHY</a:t>
            </a:r>
            <a:endParaRPr lang="en-IN" sz="6400" kern="150" dirty="0">
              <a:effectLst/>
              <a:latin typeface="Times New Roman" panose="02020603050405020304" pitchFamily="18" charset="0"/>
              <a:ea typeface="Noto Serif CJK SC"/>
              <a:cs typeface="Times New Roman" panose="02020603050405020304" pitchFamily="18" charset="0"/>
            </a:endParaRPr>
          </a:p>
          <a:p>
            <a:pPr algn="just">
              <a:tabLst>
                <a:tab pos="3060065" algn="ctr"/>
              </a:tabLst>
            </a:pPr>
            <a:r>
              <a:rPr lang="en-IN" sz="6400" kern="150" dirty="0">
                <a:effectLst/>
                <a:latin typeface="Times New Roman" panose="02020603050405020304" pitchFamily="18" charset="0"/>
                <a:ea typeface="Noto Serif CJK SC"/>
                <a:cs typeface="Times New Roman" panose="02020603050405020304" pitchFamily="18" charset="0"/>
              </a:rPr>
              <a:t>(1) Westbrook et al., “Computerised Pathology Test Order Entry Reduces Laboratory Turnaround Times and Influences Tests Ordered by Hospital Clinicians.”</a:t>
            </a:r>
          </a:p>
          <a:p>
            <a:pPr algn="just">
              <a:tabLst>
                <a:tab pos="3060065" algn="ctr"/>
              </a:tabLst>
            </a:pPr>
            <a:r>
              <a:rPr lang="en-IN" sz="6400" kern="150" dirty="0">
                <a:effectLst/>
                <a:latin typeface="Times New Roman" panose="02020603050405020304" pitchFamily="18" charset="0"/>
                <a:ea typeface="Noto Serif CJK SC"/>
                <a:cs typeface="Times New Roman" panose="02020603050405020304" pitchFamily="18" charset="0"/>
              </a:rPr>
              <a:t>2.Alain et al., “Evaluation of Clinical Laboratory Tests’ Turnaround Time in a Tertiary Hospital in Democratic Republic of the Congo.”</a:t>
            </a:r>
          </a:p>
          <a:p>
            <a:pPr algn="just">
              <a:tabLst>
                <a:tab pos="3060065" algn="ctr"/>
              </a:tabLst>
            </a:pPr>
            <a:r>
              <a:rPr lang="en-IN" sz="6400" kern="150" dirty="0">
                <a:effectLst/>
                <a:latin typeface="Times New Roman" panose="02020603050405020304" pitchFamily="18" charset="0"/>
                <a:ea typeface="Noto Serif CJK SC"/>
                <a:cs typeface="Times New Roman" panose="02020603050405020304" pitchFamily="18" charset="0"/>
              </a:rPr>
              <a:t>3. Hawkins, “Laboratory Turnaround Time.”</a:t>
            </a:r>
          </a:p>
          <a:p>
            <a:pPr algn="just">
              <a:tabLst>
                <a:tab pos="3060065" algn="ctr"/>
              </a:tabLst>
            </a:pPr>
            <a:r>
              <a:rPr lang="en-IN" sz="6400" kern="150" dirty="0">
                <a:effectLst/>
                <a:latin typeface="Times New Roman" panose="02020603050405020304" pitchFamily="18" charset="0"/>
                <a:ea typeface="Noto Serif CJK SC"/>
                <a:cs typeface="Times New Roman" panose="02020603050405020304" pitchFamily="18" charset="0"/>
              </a:rPr>
              <a:t>4. “Turn-around-Time in Laboratory.”</a:t>
            </a:r>
          </a:p>
          <a:p>
            <a:pPr algn="just">
              <a:tabLst>
                <a:tab pos="3060065" algn="ctr"/>
              </a:tabLst>
            </a:pPr>
            <a:r>
              <a:rPr lang="en-IN" sz="6400" kern="150" dirty="0">
                <a:effectLst/>
                <a:latin typeface="Times New Roman" panose="02020603050405020304" pitchFamily="18" charset="0"/>
                <a:ea typeface="Noto Serif CJK SC"/>
                <a:cs typeface="Times New Roman" panose="02020603050405020304" pitchFamily="18" charset="0"/>
              </a:rPr>
              <a:t>5. </a:t>
            </a:r>
            <a:r>
              <a:rPr lang="en-IN" sz="6400" kern="150" dirty="0" err="1">
                <a:effectLst/>
                <a:latin typeface="Times New Roman" panose="02020603050405020304" pitchFamily="18" charset="0"/>
                <a:ea typeface="Noto Serif CJK SC"/>
                <a:cs typeface="Times New Roman" panose="02020603050405020304" pitchFamily="18" charset="0"/>
              </a:rPr>
              <a:t>Steindel</a:t>
            </a:r>
            <a:r>
              <a:rPr lang="en-IN" sz="6400" kern="150" dirty="0">
                <a:effectLst/>
                <a:latin typeface="Times New Roman" panose="02020603050405020304" pitchFamily="18" charset="0"/>
                <a:ea typeface="Noto Serif CJK SC"/>
                <a:cs typeface="Times New Roman" panose="02020603050405020304" pitchFamily="18" charset="0"/>
              </a:rPr>
              <a:t> and </a:t>
            </a:r>
            <a:r>
              <a:rPr lang="en-IN" sz="6400" kern="150" dirty="0" err="1">
                <a:effectLst/>
                <a:latin typeface="Times New Roman" panose="02020603050405020304" pitchFamily="18" charset="0"/>
                <a:ea typeface="Noto Serif CJK SC"/>
                <a:cs typeface="Times New Roman" panose="02020603050405020304" pitchFamily="18" charset="0"/>
              </a:rPr>
              <a:t>Novis</a:t>
            </a:r>
            <a:r>
              <a:rPr lang="en-IN" sz="6400" kern="150" dirty="0">
                <a:effectLst/>
                <a:latin typeface="Times New Roman" panose="02020603050405020304" pitchFamily="18" charset="0"/>
                <a:ea typeface="Noto Serif CJK SC"/>
                <a:cs typeface="Times New Roman" panose="02020603050405020304" pitchFamily="18" charset="0"/>
              </a:rPr>
              <a:t>, “Using Outlier Events to Monitor Test Turnaround Time.”</a:t>
            </a:r>
          </a:p>
          <a:p>
            <a:pPr algn="just">
              <a:tabLst>
                <a:tab pos="3060065" algn="ctr"/>
              </a:tabLst>
            </a:pPr>
            <a:r>
              <a:rPr lang="en-IN" sz="6400" kern="150" dirty="0">
                <a:effectLst/>
                <a:latin typeface="Times New Roman" panose="02020603050405020304" pitchFamily="18" charset="0"/>
                <a:ea typeface="Noto Serif CJK SC"/>
                <a:cs typeface="Times New Roman" panose="02020603050405020304" pitchFamily="18" charset="0"/>
              </a:rPr>
              <a:t>6. </a:t>
            </a:r>
            <a:r>
              <a:rPr lang="en-IN" sz="6400" kern="150" dirty="0" err="1">
                <a:effectLst/>
                <a:latin typeface="Times New Roman" panose="02020603050405020304" pitchFamily="18" charset="0"/>
                <a:ea typeface="Noto Serif CJK SC"/>
                <a:cs typeface="Times New Roman" panose="02020603050405020304" pitchFamily="18" charset="0"/>
              </a:rPr>
              <a:t>Steindel</a:t>
            </a:r>
            <a:r>
              <a:rPr lang="en-IN" sz="6400" kern="150" dirty="0">
                <a:effectLst/>
                <a:latin typeface="Times New Roman" panose="02020603050405020304" pitchFamily="18" charset="0"/>
                <a:ea typeface="Noto Serif CJK SC"/>
                <a:cs typeface="Times New Roman" panose="02020603050405020304" pitchFamily="18" charset="0"/>
              </a:rPr>
              <a:t> and </a:t>
            </a:r>
            <a:r>
              <a:rPr lang="en-IN" sz="6400" kern="150" dirty="0" err="1">
                <a:effectLst/>
                <a:latin typeface="Times New Roman" panose="02020603050405020304" pitchFamily="18" charset="0"/>
                <a:ea typeface="Noto Serif CJK SC"/>
                <a:cs typeface="Times New Roman" panose="02020603050405020304" pitchFamily="18" charset="0"/>
              </a:rPr>
              <a:t>Howanitz</a:t>
            </a:r>
            <a:r>
              <a:rPr lang="en-IN" sz="6400" kern="150" dirty="0">
                <a:effectLst/>
                <a:latin typeface="Times New Roman" panose="02020603050405020304" pitchFamily="18" charset="0"/>
                <a:ea typeface="Noto Serif CJK SC"/>
                <a:cs typeface="Times New Roman" panose="02020603050405020304" pitchFamily="18" charset="0"/>
              </a:rPr>
              <a:t>, “Physician Satisfaction and Emergency Department Laboratory Test Turnaround Time.”</a:t>
            </a:r>
          </a:p>
          <a:p>
            <a:pPr algn="just">
              <a:tabLst>
                <a:tab pos="3060065" algn="ctr"/>
              </a:tabLst>
            </a:pPr>
            <a:r>
              <a:rPr lang="en-IN" sz="6400" kern="150" dirty="0">
                <a:effectLst/>
                <a:latin typeface="Times New Roman" panose="02020603050405020304" pitchFamily="18" charset="0"/>
                <a:ea typeface="Noto Serif CJK SC"/>
                <a:cs typeface="Times New Roman" panose="02020603050405020304" pitchFamily="18" charset="0"/>
              </a:rPr>
              <a:t>7. Pati and Singh, “Turnaround Time (TAT).”</a:t>
            </a:r>
          </a:p>
          <a:p>
            <a:pPr algn="just">
              <a:tabLst>
                <a:tab pos="3060065" algn="ctr"/>
              </a:tabLst>
            </a:pPr>
            <a:r>
              <a:rPr lang="en-IN" sz="6400" kern="150" dirty="0">
                <a:effectLst/>
                <a:latin typeface="Times New Roman" panose="02020603050405020304" pitchFamily="18" charset="0"/>
                <a:ea typeface="Noto Serif CJK SC"/>
                <a:cs typeface="Times New Roman" panose="02020603050405020304" pitchFamily="18" charset="0"/>
              </a:rPr>
              <a:t>8. International Journal of Advanced Research. “Article Detail.” Accessed June 14, 2022. </a:t>
            </a:r>
            <a:r>
              <a:rPr lang="en-IN" sz="6400" u="sng" kern="150" dirty="0">
                <a:solidFill>
                  <a:srgbClr val="0000FF"/>
                </a:solidFill>
                <a:effectLst/>
                <a:latin typeface="Times New Roman" panose="02020603050405020304" pitchFamily="18" charset="0"/>
                <a:ea typeface="Noto Serif CJK SC"/>
                <a:cs typeface="Times New Roman" panose="02020603050405020304" pitchFamily="18" charset="0"/>
                <a:hlinkClick r:id="rId2"/>
              </a:rPr>
              <a:t>https://www.journalijar.com/article/</a:t>
            </a:r>
            <a:endParaRPr lang="en-IN" sz="6400" kern="150" dirty="0">
              <a:effectLst/>
              <a:latin typeface="Times New Roman" panose="02020603050405020304" pitchFamily="18" charset="0"/>
              <a:ea typeface="Noto Serif CJK SC"/>
              <a:cs typeface="Times New Roman" panose="02020603050405020304" pitchFamily="18" charset="0"/>
            </a:endParaRPr>
          </a:p>
          <a:p>
            <a:pPr algn="just">
              <a:tabLst>
                <a:tab pos="3060065" algn="ctr"/>
              </a:tabLst>
            </a:pPr>
            <a:r>
              <a:rPr lang="en-IN" sz="6400" kern="150" dirty="0">
                <a:effectLst/>
                <a:latin typeface="Times New Roman" panose="02020603050405020304" pitchFamily="18" charset="0"/>
                <a:ea typeface="Noto Serif CJK SC"/>
                <a:cs typeface="Times New Roman" panose="02020603050405020304" pitchFamily="18" charset="0"/>
              </a:rPr>
              <a:t>9. Mitra, Sinha, and </a:t>
            </a:r>
            <a:r>
              <a:rPr lang="en-IN" sz="6400" kern="150" dirty="0" err="1">
                <a:effectLst/>
                <a:latin typeface="Times New Roman" panose="02020603050405020304" pitchFamily="18" charset="0"/>
                <a:ea typeface="Noto Serif CJK SC"/>
                <a:cs typeface="Times New Roman" panose="02020603050405020304" pitchFamily="18" charset="0"/>
              </a:rPr>
              <a:t>Basu</a:t>
            </a:r>
            <a:r>
              <a:rPr lang="en-IN" sz="6400" kern="150" dirty="0">
                <a:effectLst/>
                <a:latin typeface="Times New Roman" panose="02020603050405020304" pitchFamily="18" charset="0"/>
                <a:ea typeface="Noto Serif CJK SC"/>
                <a:cs typeface="Times New Roman" panose="02020603050405020304" pitchFamily="18" charset="0"/>
              </a:rPr>
              <a:t>, “A Study of the Determinants of Laboratory Turnaround Time in Tertiary Care Teaching Hospital in Bihar.”</a:t>
            </a:r>
          </a:p>
          <a:p>
            <a:pPr algn="just">
              <a:tabLst>
                <a:tab pos="3060065" algn="ctr"/>
              </a:tabLst>
            </a:pPr>
            <a:r>
              <a:rPr lang="en-IN" sz="6400" kern="150" dirty="0">
                <a:effectLst/>
                <a:latin typeface="Times New Roman" panose="02020603050405020304" pitchFamily="18" charset="0"/>
                <a:ea typeface="Noto Serif CJK SC"/>
                <a:cs typeface="Times New Roman" panose="02020603050405020304" pitchFamily="18" charset="0"/>
              </a:rPr>
              <a:t>10. </a:t>
            </a:r>
            <a:r>
              <a:rPr lang="en-IN" sz="6400" kern="150" dirty="0" err="1">
                <a:effectLst/>
                <a:latin typeface="Times New Roman" panose="02020603050405020304" pitchFamily="18" charset="0"/>
                <a:ea typeface="Noto Serif CJK SC"/>
                <a:cs typeface="Times New Roman" panose="02020603050405020304" pitchFamily="18" charset="0"/>
              </a:rPr>
              <a:t>Wankar</a:t>
            </a:r>
            <a:r>
              <a:rPr lang="en-IN" sz="6400" kern="150" dirty="0">
                <a:effectLst/>
                <a:latin typeface="Times New Roman" panose="02020603050405020304" pitchFamily="18" charset="0"/>
                <a:ea typeface="Noto Serif CJK SC"/>
                <a:cs typeface="Times New Roman" panose="02020603050405020304" pitchFamily="18" charset="0"/>
              </a:rPr>
              <a:t>, “Study of Determination of Laboratory Turnaround Time in Tertiary Care Hospital in India.” </a:t>
            </a:r>
          </a:p>
          <a:p>
            <a:pPr algn="just">
              <a:tabLst>
                <a:tab pos="3060065" algn="ctr"/>
              </a:tabLst>
            </a:pPr>
            <a:r>
              <a:rPr lang="en-IN" sz="6400" kern="150" dirty="0">
                <a:effectLst/>
                <a:latin typeface="Times New Roman" panose="02020603050405020304" pitchFamily="18" charset="0"/>
                <a:ea typeface="Noto Serif CJK SC"/>
                <a:cs typeface="Times New Roman" panose="02020603050405020304" pitchFamily="18" charset="0"/>
              </a:rPr>
              <a:t>11. Chung et al., “Analysis of Turnaround Time by Subdividing Three Phases for Outpatient Chemistry Specimens.”</a:t>
            </a:r>
          </a:p>
          <a:p>
            <a:pPr algn="just">
              <a:tabLst>
                <a:tab pos="3060065" algn="ctr"/>
              </a:tabLst>
            </a:pPr>
            <a:r>
              <a:rPr lang="en-IN" sz="6400" kern="150" dirty="0">
                <a:effectLst/>
                <a:latin typeface="Times New Roman" panose="02020603050405020304" pitchFamily="18" charset="0"/>
                <a:ea typeface="Noto Serif CJK SC"/>
                <a:cs typeface="Times New Roman" panose="02020603050405020304" pitchFamily="18" charset="0"/>
              </a:rPr>
              <a:t>12. </a:t>
            </a:r>
            <a:r>
              <a:rPr lang="en-IN" sz="6400" kern="150" dirty="0" err="1">
                <a:effectLst/>
                <a:latin typeface="Times New Roman" panose="02020603050405020304" pitchFamily="18" charset="0"/>
                <a:ea typeface="Noto Serif CJK SC"/>
                <a:cs typeface="Times New Roman" panose="02020603050405020304" pitchFamily="18" charset="0"/>
              </a:rPr>
              <a:t>Stotler</a:t>
            </a:r>
            <a:r>
              <a:rPr lang="en-IN" sz="6400" kern="150" dirty="0">
                <a:effectLst/>
                <a:latin typeface="Times New Roman" panose="02020603050405020304" pitchFamily="18" charset="0"/>
                <a:ea typeface="Noto Serif CJK SC"/>
                <a:cs typeface="Times New Roman" panose="02020603050405020304" pitchFamily="18" charset="0"/>
              </a:rPr>
              <a:t> and Kratz, “Determination of Turnaround Time in the Clinical Laboratory.”</a:t>
            </a:r>
          </a:p>
          <a:p>
            <a:pPr algn="just" fontAlgn="auto"/>
            <a:r>
              <a:rPr lang="en-IN" sz="6400" kern="150" dirty="0">
                <a:effectLst/>
                <a:latin typeface="Times New Roman" panose="02020603050405020304" pitchFamily="18" charset="0"/>
                <a:ea typeface="Noto Serif CJK SC"/>
                <a:cs typeface="Times New Roman" panose="02020603050405020304" pitchFamily="18" charset="0"/>
              </a:rPr>
              <a:t>13</a:t>
            </a:r>
            <a:r>
              <a:rPr lang="en-IN" sz="6400" kern="0" dirty="0">
                <a:effectLst/>
                <a:latin typeface="Times New Roman" panose="02020603050405020304" pitchFamily="18" charset="0"/>
                <a:ea typeface="Times New Roman" panose="02020603050405020304" pitchFamily="18" charset="0"/>
                <a:cs typeface="Times New Roman" panose="02020603050405020304" pitchFamily="18" charset="0"/>
              </a:rPr>
              <a:t>. Goswami B, Singh B, Chawla R, Gupta VK, Mallika V. Turn Around Time (TAT) as a Benchmark of Laboratory Performance. Indian J Clin </a:t>
            </a:r>
            <a:r>
              <a:rPr lang="en-IN" sz="6400" kern="0" dirty="0" err="1">
                <a:effectLst/>
                <a:latin typeface="Times New Roman" panose="02020603050405020304" pitchFamily="18" charset="0"/>
                <a:ea typeface="Times New Roman" panose="02020603050405020304" pitchFamily="18" charset="0"/>
                <a:cs typeface="Times New Roman" panose="02020603050405020304" pitchFamily="18" charset="0"/>
              </a:rPr>
              <a:t>Biochem</a:t>
            </a:r>
            <a:r>
              <a:rPr lang="en-IN" sz="6400" kern="0" dirty="0">
                <a:effectLst/>
                <a:latin typeface="Times New Roman" panose="02020603050405020304" pitchFamily="18" charset="0"/>
                <a:ea typeface="Times New Roman" panose="02020603050405020304" pitchFamily="18" charset="0"/>
                <a:cs typeface="Times New Roman" panose="02020603050405020304" pitchFamily="18" charset="0"/>
              </a:rPr>
              <a:t>. 2010/09/14 ed. 2010 Oct;25(4):376–9.</a:t>
            </a:r>
            <a:endParaRPr lang="en-IN" sz="6400" kern="150" dirty="0">
              <a:effectLst/>
              <a:latin typeface="Times New Roman" panose="02020603050405020304" pitchFamily="18" charset="0"/>
              <a:ea typeface="Noto Serif CJK SC"/>
              <a:cs typeface="Times New Roman" panose="02020603050405020304" pitchFamily="18" charset="0"/>
            </a:endParaRPr>
          </a:p>
          <a:p>
            <a:pPr algn="just" fontAlgn="auto"/>
            <a:r>
              <a:rPr lang="en-IN" sz="6400" kern="0" dirty="0">
                <a:effectLst/>
                <a:latin typeface="Times New Roman" panose="02020603050405020304" pitchFamily="18" charset="0"/>
                <a:ea typeface="Times New Roman" panose="02020603050405020304" pitchFamily="18" charset="0"/>
                <a:cs typeface="Times New Roman" panose="02020603050405020304" pitchFamily="18" charset="0"/>
              </a:rPr>
              <a:t>14.Bilwani F, Siddiqui I, </a:t>
            </a:r>
            <a:r>
              <a:rPr lang="en-IN" sz="6400" kern="0" dirty="0" err="1">
                <a:effectLst/>
                <a:latin typeface="Times New Roman" panose="02020603050405020304" pitchFamily="18" charset="0"/>
                <a:ea typeface="Times New Roman" panose="02020603050405020304" pitchFamily="18" charset="0"/>
                <a:cs typeface="Times New Roman" panose="02020603050405020304" pitchFamily="18" charset="0"/>
              </a:rPr>
              <a:t>Vaqar</a:t>
            </a:r>
            <a:r>
              <a:rPr lang="en-IN" sz="6400" kern="0" dirty="0">
                <a:effectLst/>
                <a:latin typeface="Times New Roman" panose="02020603050405020304" pitchFamily="18" charset="0"/>
                <a:ea typeface="Times New Roman" panose="02020603050405020304" pitchFamily="18" charset="0"/>
                <a:cs typeface="Times New Roman" panose="02020603050405020304" pitchFamily="18" charset="0"/>
              </a:rPr>
              <a:t> S. Determination of delay in turn around time (TAT) of stat tests and its causes: an AKUH experience. JPMA The Journal of the Pakistan Medical Association. 2003 Feb 1;53:65–7.</a:t>
            </a:r>
            <a:endParaRPr lang="en-IN" sz="6400" kern="150" dirty="0">
              <a:effectLst/>
              <a:latin typeface="Times New Roman" panose="02020603050405020304" pitchFamily="18" charset="0"/>
              <a:ea typeface="Noto Serif CJK SC"/>
              <a:cs typeface="Times New Roman" panose="02020603050405020304" pitchFamily="18" charset="0"/>
            </a:endParaRPr>
          </a:p>
          <a:p>
            <a:pPr algn="just" fontAlgn="auto"/>
            <a:r>
              <a:rPr lang="en-IN" sz="6400" kern="0" dirty="0">
                <a:effectLst/>
                <a:latin typeface="Times New Roman" panose="02020603050405020304" pitchFamily="18" charset="0"/>
                <a:ea typeface="Times New Roman" panose="02020603050405020304" pitchFamily="18" charset="0"/>
                <a:cs typeface="Times New Roman" panose="02020603050405020304" pitchFamily="18" charset="0"/>
              </a:rPr>
              <a:t>15.Wankar A. Study of determination of laboratory turnaround time in tertiary care hospital in India. 2014;</a:t>
            </a:r>
            <a:endParaRPr lang="en-IN" sz="6400" kern="150" dirty="0">
              <a:effectLst/>
              <a:latin typeface="Times New Roman" panose="02020603050405020304" pitchFamily="18" charset="0"/>
              <a:ea typeface="Noto Serif CJK SC"/>
              <a:cs typeface="Times New Roman" panose="02020603050405020304" pitchFamily="18" charset="0"/>
            </a:endParaRPr>
          </a:p>
          <a:p>
            <a:pPr marL="0" indent="0" algn="just" fontAlgn="auto">
              <a:buNone/>
            </a:pPr>
            <a:r>
              <a:rPr lang="en-IN" sz="4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sz="4800" kern="150" dirty="0">
              <a:effectLst/>
              <a:latin typeface="Times New Roman" panose="02020603050405020304" pitchFamily="18" charset="0"/>
              <a:ea typeface="Noto Serif CJK SC"/>
              <a:cs typeface="Times New Roman" panose="02020603050405020304" pitchFamily="18" charset="0"/>
            </a:endParaRPr>
          </a:p>
          <a:p>
            <a:pPr marL="0" indent="0" algn="just">
              <a:buNone/>
              <a:tabLst>
                <a:tab pos="3060065" algn="ctr"/>
              </a:tabLst>
            </a:pPr>
            <a:endParaRPr lang="en-IN" sz="4800" kern="150" dirty="0">
              <a:effectLst/>
              <a:latin typeface="Times New Roman" panose="02020603050405020304" pitchFamily="18" charset="0"/>
              <a:ea typeface="Noto Serif CJK SC"/>
              <a:cs typeface="Times New Roman" panose="02020603050405020304" pitchFamily="18" charset="0"/>
            </a:endParaRPr>
          </a:p>
          <a:p>
            <a:endParaRPr lang="en-IN" dirty="0"/>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15</a:t>
            </a:fld>
            <a:endParaRPr lang="en-IN"/>
          </a:p>
        </p:txBody>
      </p:sp>
    </p:spTree>
    <p:extLst>
      <p:ext uri="{BB962C8B-B14F-4D97-AF65-F5344CB8AC3E}">
        <p14:creationId xmlns:p14="http://schemas.microsoft.com/office/powerpoint/2010/main" val="149243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p:txBody>
          <a:bodyPr/>
          <a:lstStyle/>
          <a:p>
            <a:r>
              <a:rPr lang="en-IN" dirty="0"/>
              <a:t>Thank You</a:t>
            </a:r>
          </a:p>
        </p:txBody>
      </p:sp>
      <p:sp>
        <p:nvSpPr>
          <p:cNvPr id="3" name="Subtitle 2">
            <a:extLst>
              <a:ext uri="{FF2B5EF4-FFF2-40B4-BE49-F238E27FC236}">
                <a16:creationId xmlns:a16="http://schemas.microsoft.com/office/drawing/2014/main" id="{14362A6F-B772-4C22-FFAA-7F43C56C049B}"/>
              </a:ext>
            </a:extLst>
          </p:cNvPr>
          <p:cNvSpPr>
            <a:spLocks noGrp="1"/>
          </p:cNvSpPr>
          <p:nvPr>
            <p:ph type="subTitle" idx="1"/>
          </p:nvPr>
        </p:nvSpPr>
        <p:spPr/>
        <p:txBody>
          <a:bodyPr/>
          <a:lstStyle/>
          <a:p>
            <a:r>
              <a:rPr lang="en-IN" dirty="0"/>
              <a:t>Any Questions</a:t>
            </a:r>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16</a:t>
            </a:fld>
            <a:endParaRPr lang="en-IN"/>
          </a:p>
        </p:txBody>
      </p:sp>
      <p:pic>
        <p:nvPicPr>
          <p:cNvPr id="6" name="Picture 5">
            <a:extLst>
              <a:ext uri="{FF2B5EF4-FFF2-40B4-BE49-F238E27FC236}">
                <a16:creationId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E5F9E-1BAE-6110-D682-2A208FC902EE}"/>
              </a:ext>
            </a:extLst>
          </p:cNvPr>
          <p:cNvSpPr>
            <a:spLocks noGrp="1"/>
          </p:cNvSpPr>
          <p:nvPr>
            <p:ph type="title"/>
          </p:nvPr>
        </p:nvSpPr>
        <p:spPr/>
        <p:txBody>
          <a:bodyPr/>
          <a:lstStyle/>
          <a:p>
            <a:pPr algn="ctr"/>
            <a:r>
              <a:rPr lang="en-IN" b="1" dirty="0"/>
              <a:t>Dissertation Experiences</a:t>
            </a:r>
          </a:p>
        </p:txBody>
      </p:sp>
      <p:sp>
        <p:nvSpPr>
          <p:cNvPr id="3" name="Text Placeholder 2">
            <a:extLst>
              <a:ext uri="{FF2B5EF4-FFF2-40B4-BE49-F238E27FC236}">
                <a16:creationId xmlns:a16="http://schemas.microsoft.com/office/drawing/2014/main" id="{1A343B33-0785-BB70-4B48-ACB56F0A2115}"/>
              </a:ext>
            </a:extLst>
          </p:cNvPr>
          <p:cNvSpPr>
            <a:spLocks noGrp="1"/>
          </p:cNvSpPr>
          <p:nvPr>
            <p:ph type="body" idx="1"/>
          </p:nvPr>
        </p:nvSpPr>
        <p:spPr>
          <a:xfrm>
            <a:off x="814388" y="1681163"/>
            <a:ext cx="5183188" cy="359321"/>
          </a:xfrm>
        </p:spPr>
        <p:txBody>
          <a:bodyPr>
            <a:normAutofit fontScale="92500" lnSpcReduction="20000"/>
          </a:bodyPr>
          <a:lstStyle/>
          <a:p>
            <a:pPr algn="ctr"/>
            <a:r>
              <a:rPr lang="en-IN" dirty="0"/>
              <a:t>LEARNINGS </a:t>
            </a:r>
          </a:p>
        </p:txBody>
      </p:sp>
      <p:sp>
        <p:nvSpPr>
          <p:cNvPr id="4" name="Content Placeholder 3">
            <a:extLst>
              <a:ext uri="{FF2B5EF4-FFF2-40B4-BE49-F238E27FC236}">
                <a16:creationId xmlns:a16="http://schemas.microsoft.com/office/drawing/2014/main" id="{45FC99C5-3553-395D-3229-C978899DC068}"/>
              </a:ext>
            </a:extLst>
          </p:cNvPr>
          <p:cNvSpPr>
            <a:spLocks noGrp="1"/>
          </p:cNvSpPr>
          <p:nvPr>
            <p:ph sz="half" idx="2"/>
          </p:nvPr>
        </p:nvSpPr>
        <p:spPr>
          <a:xfrm>
            <a:off x="156754" y="930276"/>
            <a:ext cx="11220858" cy="5705655"/>
          </a:xfrm>
        </p:spPr>
        <p:txBody>
          <a:bodyPr>
            <a:normAutofit fontScale="62500" lnSpcReduction="20000"/>
          </a:bodyPr>
          <a:lstStyle/>
          <a:p>
            <a:pPr marL="0" lvl="0" indent="0">
              <a:lnSpc>
                <a:spcPct val="200000"/>
              </a:lnSpc>
              <a:buNone/>
            </a:pPr>
            <a:endParaRPr lang="en-IN" sz="2900" kern="150" dirty="0">
              <a:effectLst/>
              <a:latin typeface="Times New Roman" panose="02020603050405020304" pitchFamily="18" charset="0"/>
              <a:ea typeface="Noto Serif CJK SC"/>
              <a:cs typeface="Times New Roman" panose="02020603050405020304" pitchFamily="18" charset="0"/>
            </a:endParaRPr>
          </a:p>
          <a:p>
            <a:pPr marL="0" lvl="0" indent="0">
              <a:lnSpc>
                <a:spcPct val="200000"/>
              </a:lnSpc>
              <a:buNone/>
            </a:pPr>
            <a:endParaRPr lang="en-IN" sz="2900" kern="150" dirty="0">
              <a:effectLst/>
              <a:latin typeface="Times New Roman" panose="02020603050405020304" pitchFamily="18" charset="0"/>
              <a:ea typeface="Noto Serif CJK SC"/>
              <a:cs typeface="Times New Roman" panose="02020603050405020304" pitchFamily="18" charset="0"/>
            </a:endParaRPr>
          </a:p>
          <a:p>
            <a:pPr marL="0" lvl="0" indent="0">
              <a:lnSpc>
                <a:spcPct val="200000"/>
              </a:lnSpc>
              <a:buNone/>
            </a:pPr>
            <a:r>
              <a:rPr lang="en-IN" sz="2900" kern="150" dirty="0">
                <a:effectLst/>
                <a:latin typeface="Times New Roman" panose="02020603050405020304" pitchFamily="18" charset="0"/>
                <a:ea typeface="Noto Serif CJK SC"/>
                <a:cs typeface="Times New Roman" panose="02020603050405020304" pitchFamily="18" charset="0"/>
              </a:rPr>
              <a:t>Successfully completed of HIS at 56 Facilities in span of 3 months of one hospital. Leading the Designed patient portal app Registration, Appointment, OPD, MRD, Bill flow SME for - </a:t>
            </a:r>
            <a:r>
              <a:rPr lang="en-IN" sz="2900" kern="150" dirty="0" err="1">
                <a:effectLst/>
                <a:latin typeface="Times New Roman" panose="02020603050405020304" pitchFamily="18" charset="0"/>
                <a:ea typeface="Noto Serif CJK SC"/>
                <a:cs typeface="Times New Roman" panose="02020603050405020304" pitchFamily="18" charset="0"/>
              </a:rPr>
              <a:t>Opthal</a:t>
            </a:r>
            <a:r>
              <a:rPr lang="en-IN" sz="2900" kern="150" dirty="0">
                <a:effectLst/>
                <a:latin typeface="Times New Roman" panose="02020603050405020304" pitchFamily="18" charset="0"/>
                <a:ea typeface="Noto Serif CJK SC"/>
                <a:cs typeface="Times New Roman" panose="02020603050405020304" pitchFamily="18" charset="0"/>
              </a:rPr>
              <a:t> HIS, Patient portal App Experience working on Advanced HIMS, EMR/EHR, LIMS, Pharmacy, MIS, Inventory management Modules etc.  Participating in the Machine integrations, PACS, HL7.Demo to the clients. Performed in-depth investigation on the live issue &amp; have fixed issues logged by the end user., Working with the different departmental colleagues (Developers, Product, QA, UAT, Operations). Requirements gathering and Use case stories Creating Roadmaps to detail feature delivery and timelines and Project planning and management .Experienced in creating Use case stories, test specifications and business rule.</a:t>
            </a:r>
          </a:p>
        </p:txBody>
      </p:sp>
      <p:sp>
        <p:nvSpPr>
          <p:cNvPr id="7" name="Slide Number Placeholder 6">
            <a:extLst>
              <a:ext uri="{FF2B5EF4-FFF2-40B4-BE49-F238E27FC236}">
                <a16:creationId xmlns:a16="http://schemas.microsoft.com/office/drawing/2014/main" id="{24929AB7-CA6F-0C11-C641-1E492E7E533C}"/>
              </a:ext>
            </a:extLst>
          </p:cNvPr>
          <p:cNvSpPr>
            <a:spLocks noGrp="1"/>
          </p:cNvSpPr>
          <p:nvPr>
            <p:ph type="sldNum" sz="quarter" idx="12"/>
          </p:nvPr>
        </p:nvSpPr>
        <p:spPr/>
        <p:txBody>
          <a:bodyPr/>
          <a:lstStyle/>
          <a:p>
            <a:fld id="{26AD20E6-394B-4DF0-96A5-9647FF39C943}" type="slidenum">
              <a:rPr lang="en-IN" smtClean="0"/>
              <a:t>17</a:t>
            </a:fld>
            <a:endParaRPr lang="en-IN"/>
          </a:p>
        </p:txBody>
      </p:sp>
      <p:pic>
        <p:nvPicPr>
          <p:cNvPr id="9" name="Picture 8">
            <a:extLst>
              <a:ext uri="{FF2B5EF4-FFF2-40B4-BE49-F238E27FC236}">
                <a16:creationId xmlns:a16="http://schemas.microsoft.com/office/drawing/2014/main" id="{E103A6DE-6241-B758-5FA2-2B271CB3CC5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729"/>
            <a:ext cx="1637211" cy="770634"/>
          </a:xfrm>
          <a:prstGeom prst="rect">
            <a:avLst/>
          </a:prstGeom>
        </p:spPr>
      </p:pic>
    </p:spTree>
    <p:extLst>
      <p:ext uri="{BB962C8B-B14F-4D97-AF65-F5344CB8AC3E}">
        <p14:creationId xmlns:p14="http://schemas.microsoft.com/office/powerpoint/2010/main" val="478297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t>Introduction </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a:xfrm>
            <a:off x="200297" y="1550126"/>
            <a:ext cx="11153503" cy="4626837"/>
          </a:xfrm>
        </p:spPr>
        <p:txBody>
          <a:bodyPr>
            <a:normAutofit/>
          </a:bodyPr>
          <a:lstStyle/>
          <a:p>
            <a:pPr algn="just">
              <a:lnSpc>
                <a:spcPct val="150000"/>
              </a:lnSpc>
              <a:spcAft>
                <a:spcPts val="750"/>
              </a:spcAft>
            </a:pPr>
            <a:r>
              <a:rPr lang="en-IN"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Lab turnaround time can be defined in different ways depending on the type of  </a:t>
            </a:r>
            <a:r>
              <a:rPr lang="en-IN" sz="1600" kern="150" dirty="0">
                <a:solidFill>
                  <a:srgbClr val="000000"/>
                </a:solidFill>
                <a:effectLst/>
                <a:latin typeface="Times New Roman" panose="02020603050405020304" pitchFamily="18" charset="0"/>
                <a:ea typeface="Noto Serif CJK SC"/>
                <a:cs typeface="Times New Roman" panose="02020603050405020304" pitchFamily="18" charset="0"/>
              </a:rPr>
              <a:t>investigations (statistics and routines), analytes, and facility. This is usually defined as the duration between ordering a test and reporting the results. </a:t>
            </a:r>
          </a:p>
          <a:p>
            <a:pPr algn="just">
              <a:lnSpc>
                <a:spcPct val="150000"/>
              </a:lnSpc>
              <a:spcAft>
                <a:spcPts val="750"/>
              </a:spcAft>
            </a:pPr>
            <a:r>
              <a:rPr lang="en-IN" sz="1600" kern="150" dirty="0">
                <a:solidFill>
                  <a:srgbClr val="000000"/>
                </a:solidFill>
                <a:effectLst/>
                <a:latin typeface="Times New Roman" panose="02020603050405020304" pitchFamily="18" charset="0"/>
                <a:ea typeface="Noto Serif CJK SC"/>
                <a:cs typeface="Times New Roman" panose="02020603050405020304" pitchFamily="18" charset="0"/>
              </a:rPr>
              <a:t>The total TAT of a clinical test includes the entire interval from the time the investigation  is ordered  until the doctor notices the results. Laboratory analysis time is time from completion of analysis to validation of results, and time to notify clinical team of results. TAT is often regarded as the most important measure of laboratory service and is used by many physicians to assess its quality. </a:t>
            </a:r>
            <a:r>
              <a:rPr lang="en-IN" sz="1600" kern="150" dirty="0">
                <a:solidFill>
                  <a:srgbClr val="000000"/>
                </a:solidFill>
                <a:effectLst/>
                <a:latin typeface="Liberation Serif"/>
                <a:ea typeface="Noto Serif CJK SC"/>
                <a:cs typeface="Lohit Devanagari"/>
              </a:rPr>
              <a:t>Patients suffer from intolerable waiting times and expensive bedtime as they wait to be told what treatment they need therefore -</a:t>
            </a:r>
            <a:r>
              <a:rPr lang="en-IN" sz="1600" kern="150" dirty="0">
                <a:solidFill>
                  <a:srgbClr val="000000"/>
                </a:solidFill>
                <a:latin typeface="Times New Roman" panose="02020603050405020304" pitchFamily="18" charset="0"/>
                <a:ea typeface="Noto Serif CJK SC"/>
                <a:cs typeface="Times New Roman" panose="02020603050405020304" pitchFamily="18" charset="0"/>
              </a:rPr>
              <a:t>A</a:t>
            </a:r>
            <a:r>
              <a:rPr lang="en-IN" sz="1600" kern="150" dirty="0">
                <a:solidFill>
                  <a:srgbClr val="000000"/>
                </a:solidFill>
                <a:effectLst/>
                <a:latin typeface="Times New Roman" panose="02020603050405020304" pitchFamily="18" charset="0"/>
                <a:ea typeface="Noto Serif CJK SC"/>
                <a:cs typeface="Times New Roman" panose="02020603050405020304" pitchFamily="18" charset="0"/>
              </a:rPr>
              <a:t>ccuracy and reliability, timely delivery of laboratory results is now recognized as an important aspect of laboratory services</a:t>
            </a:r>
          </a:p>
          <a:p>
            <a:pPr algn="just">
              <a:lnSpc>
                <a:spcPct val="150000"/>
              </a:lnSpc>
              <a:spcAft>
                <a:spcPts val="750"/>
              </a:spcAft>
            </a:pPr>
            <a:r>
              <a:rPr lang="en-IN" sz="1600" kern="150" dirty="0">
                <a:solidFill>
                  <a:srgbClr val="000000"/>
                </a:solidFill>
                <a:effectLst/>
                <a:latin typeface="Liberation Serif"/>
                <a:ea typeface="Noto Serif CJK SC"/>
                <a:cs typeface="Lohit Devanagari"/>
              </a:rPr>
              <a:t>Traditionally, lab TAT is determined by the temporal progression of the three test phases. Pre-analytical, analytical, and post-analytical reality of these individual phases by manual recording</a:t>
            </a:r>
            <a:r>
              <a:rPr lang="en-IN" sz="1600" b="1" kern="150" dirty="0">
                <a:solidFill>
                  <a:srgbClr val="000000"/>
                </a:solidFill>
                <a:effectLst/>
                <a:latin typeface="Arial" panose="020B0604020202020204" pitchFamily="34" charset="0"/>
                <a:ea typeface="Noto Serif CJK SC"/>
              </a:rPr>
              <a:t>.</a:t>
            </a:r>
            <a:endParaRPr lang="en-IN" sz="16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03" y="147653"/>
            <a:ext cx="2266346" cy="1066767"/>
          </a:xfrm>
          <a:prstGeom prst="rect">
            <a:avLst/>
          </a:prstGeom>
        </p:spPr>
      </p:pic>
    </p:spTree>
    <p:extLst>
      <p:ext uri="{BB962C8B-B14F-4D97-AF65-F5344CB8AC3E}">
        <p14:creationId xmlns:p14="http://schemas.microsoft.com/office/powerpoint/2010/main" val="2339061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51033-92AE-7D44-CA2A-465B196100C4}"/>
              </a:ext>
            </a:extLst>
          </p:cNvPr>
          <p:cNvSpPr>
            <a:spLocks noGrp="1"/>
          </p:cNvSpPr>
          <p:nvPr>
            <p:ph type="title"/>
          </p:nvPr>
        </p:nvSpPr>
        <p:spPr/>
        <p:txBody>
          <a:bodyPr/>
          <a:lstStyle/>
          <a:p>
            <a:pPr algn="ctr"/>
            <a:r>
              <a:rPr lang="en-IN" b="1" dirty="0"/>
              <a:t>Introduction </a:t>
            </a:r>
          </a:p>
        </p:txBody>
      </p:sp>
      <p:sp>
        <p:nvSpPr>
          <p:cNvPr id="3" name="Content Placeholder 2">
            <a:extLst>
              <a:ext uri="{FF2B5EF4-FFF2-40B4-BE49-F238E27FC236}">
                <a16:creationId xmlns:a16="http://schemas.microsoft.com/office/drawing/2014/main" id="{382ADE59-DDEA-2629-5CE5-2986EE84561F}"/>
              </a:ext>
            </a:extLst>
          </p:cNvPr>
          <p:cNvSpPr>
            <a:spLocks noGrp="1"/>
          </p:cNvSpPr>
          <p:nvPr>
            <p:ph idx="1"/>
          </p:nvPr>
        </p:nvSpPr>
        <p:spPr/>
        <p:txBody>
          <a:bodyPr>
            <a:normAutofit/>
          </a:bodyPr>
          <a:lstStyle/>
          <a:p>
            <a:pPr algn="just">
              <a:lnSpc>
                <a:spcPct val="150000"/>
              </a:lnSpc>
            </a:pPr>
            <a:r>
              <a:rPr lang="en-IN" sz="1600" kern="150" dirty="0">
                <a:solidFill>
                  <a:srgbClr val="000000"/>
                </a:solidFill>
                <a:effectLst/>
                <a:latin typeface="Times New Roman" panose="02020603050405020304" pitchFamily="18" charset="0"/>
                <a:ea typeface="Noto Serif CJK SC"/>
                <a:cs typeface="Times New Roman" panose="02020603050405020304" pitchFamily="18" charset="0"/>
              </a:rPr>
              <a:t>However, there are no previous reports of using Laboratory Information Systems (LIS) to record and analyse TAT. Therefore, we have developed a new LIS that automatically records TAT ​​data and analyses the time taken for the three phases, including the entire lab TAT for each investigation</a:t>
            </a:r>
            <a:r>
              <a:rPr lang="en-IN" sz="1600" kern="150" dirty="0">
                <a:solidFill>
                  <a:srgbClr val="000000"/>
                </a:solidFill>
                <a:latin typeface="Times New Roman" panose="02020603050405020304" pitchFamily="18" charset="0"/>
                <a:ea typeface="Noto Serif CJK SC"/>
                <a:cs typeface="Times New Roman" panose="02020603050405020304" pitchFamily="18" charset="0"/>
              </a:rPr>
              <a:t>.</a:t>
            </a:r>
          </a:p>
          <a:p>
            <a:pPr algn="just">
              <a:lnSpc>
                <a:spcPct val="150000"/>
              </a:lnSpc>
            </a:pPr>
            <a:r>
              <a:rPr lang="en-IN" sz="1600" kern="150" dirty="0">
                <a:solidFill>
                  <a:srgbClr val="000000"/>
                </a:solidFill>
                <a:effectLst/>
                <a:latin typeface="Times New Roman" panose="02020603050405020304" pitchFamily="18" charset="0"/>
                <a:ea typeface="Noto Serif CJK SC"/>
                <a:cs typeface="Times New Roman" panose="02020603050405020304" pitchFamily="18" charset="0"/>
              </a:rPr>
              <a:t>The goal is to determine if there are delays, determine the reasons for the delays, and develop actions to deal with them.</a:t>
            </a:r>
          </a:p>
          <a:p>
            <a:pPr algn="just">
              <a:lnSpc>
                <a:spcPct val="150000"/>
              </a:lnSpc>
            </a:pPr>
            <a:r>
              <a:rPr lang="en-IN" sz="1600" kern="150" dirty="0">
                <a:solidFill>
                  <a:srgbClr val="000000"/>
                </a:solidFill>
                <a:effectLst/>
                <a:latin typeface="Times New Roman" panose="02020603050405020304" pitchFamily="18" charset="0"/>
                <a:ea typeface="Noto Serif CJK SC"/>
                <a:cs typeface="Times New Roman" panose="02020603050405020304" pitchFamily="18" charset="0"/>
              </a:rPr>
              <a:t>Turnaround time is often measured only for labs clinical analysis, but TAT now includes all phases from requesting a sample to receiving test results from a physician increase. The process starts when a request is made. A nurse or phlebotomist will identify the patient and take a blood sample. The next step is to ship the sample to the lab and register the sample when it arrives at the lab. The sample is then analysed and the final result is returned to the doctor</a:t>
            </a:r>
            <a:br>
              <a:rPr lang="en-IN" sz="1600" kern="150" dirty="0">
                <a:solidFill>
                  <a:srgbClr val="000000"/>
                </a:solidFill>
                <a:effectLst/>
                <a:latin typeface="Times New Roman" panose="02020603050405020304" pitchFamily="18" charset="0"/>
                <a:ea typeface="Noto Serif CJK SC"/>
                <a:cs typeface="Times New Roman" panose="02020603050405020304" pitchFamily="18" charset="0"/>
              </a:rPr>
            </a:br>
            <a:endParaRPr lang="en-IN" sz="1600" kern="150" dirty="0">
              <a:effectLst/>
              <a:latin typeface="Times New Roman" panose="02020603050405020304" pitchFamily="18" charset="0"/>
              <a:ea typeface="Noto Serif CJK SC"/>
              <a:cs typeface="Times New Roman" panose="02020603050405020304" pitchFamily="18" charset="0"/>
            </a:endParaRPr>
          </a:p>
          <a:p>
            <a:pPr marL="0" indent="0">
              <a:buNone/>
            </a:pPr>
            <a:endParaRPr lang="en-IN" dirty="0"/>
          </a:p>
        </p:txBody>
      </p:sp>
      <p:sp>
        <p:nvSpPr>
          <p:cNvPr id="4" name="Slide Number Placeholder 3">
            <a:extLst>
              <a:ext uri="{FF2B5EF4-FFF2-40B4-BE49-F238E27FC236}">
                <a16:creationId xmlns:a16="http://schemas.microsoft.com/office/drawing/2014/main" id="{CE1DBDCD-BFFD-B18E-0A9A-B5A0A5A5AF5C}"/>
              </a:ext>
            </a:extLst>
          </p:cNvPr>
          <p:cNvSpPr>
            <a:spLocks noGrp="1"/>
          </p:cNvSpPr>
          <p:nvPr>
            <p:ph type="sldNum" sz="quarter" idx="12"/>
          </p:nvPr>
        </p:nvSpPr>
        <p:spPr/>
        <p:txBody>
          <a:bodyPr/>
          <a:lstStyle/>
          <a:p>
            <a:fld id="{26AD20E6-394B-4DF0-96A5-9647FF39C943}" type="slidenum">
              <a:rPr lang="en-IN" smtClean="0"/>
              <a:t>3</a:t>
            </a:fld>
            <a:endParaRPr lang="en-IN"/>
          </a:p>
        </p:txBody>
      </p:sp>
      <p:pic>
        <p:nvPicPr>
          <p:cNvPr id="6" name="Picture 5">
            <a:extLst>
              <a:ext uri="{FF2B5EF4-FFF2-40B4-BE49-F238E27FC236}">
                <a16:creationId xmlns:a16="http://schemas.microsoft.com/office/drawing/2014/main" id="{007830A4-8A9B-0EBD-A18C-FE6C0AF23F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63272"/>
            <a:ext cx="2576600" cy="1212803"/>
          </a:xfrm>
          <a:prstGeom prst="rect">
            <a:avLst/>
          </a:prstGeom>
        </p:spPr>
      </p:pic>
    </p:spTree>
    <p:extLst>
      <p:ext uri="{BB962C8B-B14F-4D97-AF65-F5344CB8AC3E}">
        <p14:creationId xmlns:p14="http://schemas.microsoft.com/office/powerpoint/2010/main" val="4156150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p:txBody>
          <a:bodyPr/>
          <a:lstStyle/>
          <a:p>
            <a:pPr algn="ctr"/>
            <a:r>
              <a:rPr lang="en-IN" b="1" dirty="0"/>
              <a:t>Objectives</a:t>
            </a:r>
          </a:p>
        </p:txBody>
      </p:sp>
      <p:sp>
        <p:nvSpPr>
          <p:cNvPr id="3" name="Content Placeholder 2">
            <a:extLst>
              <a:ext uri="{FF2B5EF4-FFF2-40B4-BE49-F238E27FC236}">
                <a16:creationId xmlns:a16="http://schemas.microsoft.com/office/drawing/2014/main" id="{8C6D7DE2-7518-3B77-F975-509EE81FC92A}"/>
              </a:ext>
            </a:extLst>
          </p:cNvPr>
          <p:cNvSpPr>
            <a:spLocks noGrp="1"/>
          </p:cNvSpPr>
          <p:nvPr>
            <p:ph idx="1"/>
          </p:nvPr>
        </p:nvSpPr>
        <p:spPr/>
        <p:txBody>
          <a:bodyPr/>
          <a:lstStyle/>
          <a:p>
            <a:pPr>
              <a:lnSpc>
                <a:spcPct val="200000"/>
              </a:lnSpc>
            </a:pPr>
            <a:r>
              <a:rPr lang="en-IN" sz="1800" b="1" kern="150" dirty="0">
                <a:effectLst/>
                <a:latin typeface="Times New Roman" panose="02020603050405020304" pitchFamily="18" charset="0"/>
                <a:ea typeface="Noto Serif CJK SC"/>
                <a:cs typeface="Lohit Devanagari"/>
              </a:rPr>
              <a:t>Objectives</a:t>
            </a:r>
            <a:r>
              <a:rPr lang="en-IN" sz="1800" b="1" kern="150" dirty="0">
                <a:effectLst/>
                <a:latin typeface="Times" panose="02020603050405020304" pitchFamily="18" charset="0"/>
                <a:ea typeface="Noto Serif CJK SC"/>
                <a:cs typeface="Times New Roman" panose="02020603050405020304" pitchFamily="18" charset="0"/>
              </a:rPr>
              <a:t> of the study</a:t>
            </a:r>
            <a:endParaRPr lang="en-IN" sz="1800" kern="150" dirty="0">
              <a:effectLst/>
              <a:latin typeface="Liberation Serif"/>
              <a:ea typeface="Noto Serif CJK SC"/>
              <a:cs typeface="Lohit Devanagari"/>
            </a:endParaRPr>
          </a:p>
          <a:p>
            <a:pPr marL="0" indent="0" algn="just">
              <a:buNone/>
            </a:pPr>
            <a:r>
              <a:rPr lang="en-IN" sz="1200" b="1" kern="150" dirty="0">
                <a:effectLst/>
                <a:latin typeface="Times" panose="02020603050405020304" pitchFamily="18" charset="0"/>
                <a:ea typeface="Noto Serif CJK SC"/>
                <a:cs typeface="Times New Roman" panose="02020603050405020304" pitchFamily="18" charset="0"/>
              </a:rPr>
              <a:t> </a:t>
            </a:r>
            <a:r>
              <a:rPr lang="en-IN" sz="1600" kern="150" dirty="0">
                <a:effectLst/>
                <a:latin typeface="Times" panose="02020603050405020304" pitchFamily="18" charset="0"/>
                <a:ea typeface="Noto Serif CJK SC"/>
                <a:cs typeface="Times New Roman" panose="02020603050405020304" pitchFamily="18" charset="0"/>
              </a:rPr>
              <a:t>1. To assess the lab turnaround time in a tertiary care hospital (</a:t>
            </a:r>
            <a:r>
              <a:rPr lang="en-IN" sz="1600" i="1" kern="150" dirty="0">
                <a:effectLst/>
                <a:latin typeface="Times" panose="02020603050405020304" pitchFamily="18" charset="0"/>
                <a:ea typeface="Noto Serif CJK SC"/>
                <a:cs typeface="Times New Roman" panose="02020603050405020304" pitchFamily="18" charset="0"/>
              </a:rPr>
              <a:t>Name hidden to protect privacy)</a:t>
            </a:r>
            <a:endParaRPr lang="en-IN" sz="1600" i="1" kern="150" dirty="0">
              <a:effectLst/>
              <a:latin typeface="Liberation Serif"/>
              <a:ea typeface="Noto Serif CJK SC"/>
              <a:cs typeface="Lohit Devanagari"/>
            </a:endParaRPr>
          </a:p>
          <a:p>
            <a:pPr marL="0" indent="0" algn="just">
              <a:lnSpc>
                <a:spcPct val="200000"/>
              </a:lnSpc>
              <a:buNone/>
            </a:pPr>
            <a:r>
              <a:rPr lang="en-IN" sz="1600" kern="150" dirty="0">
                <a:effectLst/>
                <a:latin typeface="Times" panose="02020603050405020304" pitchFamily="18" charset="0"/>
                <a:ea typeface="Times New Roman" panose="02020603050405020304" pitchFamily="18" charset="0"/>
                <a:cs typeface="Times New Roman" panose="02020603050405020304" pitchFamily="18" charset="0"/>
              </a:rPr>
              <a:t> </a:t>
            </a:r>
            <a:r>
              <a:rPr lang="en-IN" sz="1600" kern="150" dirty="0">
                <a:effectLst/>
                <a:latin typeface="Times" panose="02020603050405020304" pitchFamily="18" charset="0"/>
                <a:ea typeface="Noto Serif CJK SC"/>
                <a:cs typeface="Times New Roman" panose="02020603050405020304" pitchFamily="18" charset="0"/>
              </a:rPr>
              <a:t>2. To identify the reasons/causes for delay of laboratory turnaround time</a:t>
            </a:r>
            <a:endParaRPr lang="en-IN" sz="1600" kern="150" dirty="0">
              <a:effectLst/>
              <a:latin typeface="Liberation Serif"/>
              <a:ea typeface="Noto Serif CJK SC"/>
              <a:cs typeface="Lohit Devanagari"/>
            </a:endParaRPr>
          </a:p>
          <a:p>
            <a:pPr marL="0" indent="0" algn="just">
              <a:buNone/>
            </a:pPr>
            <a:r>
              <a:rPr lang="en-IN" sz="1600" kern="150" dirty="0">
                <a:effectLst/>
                <a:latin typeface="Times" panose="02020603050405020304" pitchFamily="18" charset="0"/>
                <a:ea typeface="Noto Serif CJK SC"/>
                <a:cs typeface="Lohit Devanagari"/>
              </a:rPr>
              <a:t>3.To su</a:t>
            </a:r>
            <a:r>
              <a:rPr lang="en-IN" sz="1600" kern="150" dirty="0">
                <a:effectLst/>
                <a:latin typeface="Times" panose="02020603050405020304" pitchFamily="18" charset="0"/>
                <a:ea typeface="Noto Serif CJK SC"/>
                <a:cs typeface="Times New Roman" panose="02020603050405020304" pitchFamily="18" charset="0"/>
              </a:rPr>
              <a:t>ggest appropriate ways to reduce the delay in turnaround time</a:t>
            </a:r>
            <a:endParaRPr lang="en-IN" sz="1600" dirty="0"/>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t>4</a:t>
            </a:fld>
            <a:endParaRPr lang="en-IN"/>
          </a:p>
        </p:txBody>
      </p:sp>
      <p:pic>
        <p:nvPicPr>
          <p:cNvPr id="6" name="Picture 5">
            <a:extLst>
              <a:ext uri="{FF2B5EF4-FFF2-40B4-BE49-F238E27FC236}">
                <a16:creationId xmlns:a16="http://schemas.microsoft.com/office/drawing/2014/main" id="{59DE848F-23EA-DD10-7CA9-E5A35CA4C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p:txBody>
          <a:bodyPr/>
          <a:lstStyle/>
          <a:p>
            <a:pPr algn="ctr"/>
            <a:r>
              <a:rPr lang="en-IN" b="1" dirty="0"/>
              <a:t>Methodology </a:t>
            </a:r>
          </a:p>
        </p:txBody>
      </p:sp>
      <p:sp>
        <p:nvSpPr>
          <p:cNvPr id="3" name="Content Placeholder 2">
            <a:extLst>
              <a:ext uri="{FF2B5EF4-FFF2-40B4-BE49-F238E27FC236}">
                <a16:creationId xmlns:a16="http://schemas.microsoft.com/office/drawing/2014/main" id="{70665C76-273B-9A86-DBC1-54F437B85A44}"/>
              </a:ext>
            </a:extLst>
          </p:cNvPr>
          <p:cNvSpPr>
            <a:spLocks noGrp="1"/>
          </p:cNvSpPr>
          <p:nvPr>
            <p:ph idx="1"/>
          </p:nvPr>
        </p:nvSpPr>
        <p:spPr>
          <a:xfrm>
            <a:off x="252549" y="1619570"/>
            <a:ext cx="11101251" cy="4873305"/>
          </a:xfrm>
        </p:spPr>
        <p:txBody>
          <a:bodyPr>
            <a:normAutofit fontScale="62500" lnSpcReduction="20000"/>
          </a:bodyPr>
          <a:lstStyle/>
          <a:p>
            <a:pPr marL="0" indent="0" algn="just">
              <a:buNone/>
            </a:pPr>
            <a:r>
              <a:rPr lang="en-IN" sz="2400" b="1" kern="150" dirty="0">
                <a:effectLst/>
                <a:latin typeface="Times New Roman" panose="02020603050405020304" pitchFamily="18" charset="0"/>
                <a:ea typeface="Noto Serif CJK SC"/>
                <a:cs typeface="Times New Roman" panose="02020603050405020304" pitchFamily="18" charset="0"/>
              </a:rPr>
              <a:t> Study location</a:t>
            </a:r>
            <a:r>
              <a:rPr lang="en-IN" sz="2400" kern="150" dirty="0">
                <a:effectLst/>
                <a:latin typeface="Times New Roman" panose="02020603050405020304" pitchFamily="18" charset="0"/>
                <a:ea typeface="Noto Serif CJK SC"/>
                <a:cs typeface="Times New Roman" panose="02020603050405020304" pitchFamily="18" charset="0"/>
              </a:rPr>
              <a:t> </a:t>
            </a:r>
            <a:endParaRPr lang="en-IN" sz="2000" kern="150" dirty="0">
              <a:effectLst/>
              <a:latin typeface="Times New Roman" panose="02020603050405020304" pitchFamily="18" charset="0"/>
              <a:ea typeface="Noto Serif CJK SC"/>
              <a:cs typeface="Times New Roman" panose="02020603050405020304" pitchFamily="18" charset="0"/>
            </a:endParaRPr>
          </a:p>
          <a:p>
            <a:pPr marL="0" indent="0" algn="just">
              <a:lnSpc>
                <a:spcPct val="160000"/>
              </a:lnSpc>
              <a:buNone/>
            </a:pPr>
            <a:r>
              <a:rPr lang="en-IN" sz="2900" kern="150" dirty="0">
                <a:effectLst/>
                <a:latin typeface="Times New Roman" panose="02020603050405020304" pitchFamily="18" charset="0"/>
                <a:ea typeface="Noto Serif CJK SC"/>
                <a:cs typeface="Times New Roman" panose="02020603050405020304" pitchFamily="18" charset="0"/>
              </a:rPr>
              <a:t>This study is conducted based on the data obtained from Laboratory Information System (LIS) of tertiary care super speciality hospital (XXX) located at Model Town New Delhi. The hospital laboratory provides services related to haematology, clinical chemistry, clinical pathology and serology and immunology.</a:t>
            </a:r>
          </a:p>
          <a:p>
            <a:pPr marL="0" indent="0" algn="just">
              <a:lnSpc>
                <a:spcPct val="170000"/>
              </a:lnSpc>
              <a:buNone/>
            </a:pPr>
            <a:r>
              <a:rPr lang="en-IN" sz="2300" b="1" kern="150" dirty="0">
                <a:effectLst/>
                <a:latin typeface="Times New Roman" panose="02020603050405020304" pitchFamily="18" charset="0"/>
                <a:ea typeface="Noto Serif CJK SC"/>
                <a:cs typeface="Times New Roman" panose="02020603050405020304" pitchFamily="18" charset="0"/>
              </a:rPr>
              <a:t>Study duration</a:t>
            </a:r>
            <a:r>
              <a:rPr lang="en-IN" sz="2300" kern="150" dirty="0">
                <a:effectLst/>
                <a:latin typeface="Times New Roman" panose="02020603050405020304" pitchFamily="18" charset="0"/>
                <a:ea typeface="Noto Serif CJK SC"/>
                <a:cs typeface="Times New Roman" panose="02020603050405020304" pitchFamily="18" charset="0"/>
              </a:rPr>
              <a:t> </a:t>
            </a:r>
            <a:r>
              <a:rPr lang="en-IN" sz="2600" kern="150" dirty="0">
                <a:effectLst/>
                <a:latin typeface="Times New Roman" panose="02020603050405020304" pitchFamily="18" charset="0"/>
                <a:ea typeface="Noto Serif CJK SC"/>
                <a:cs typeface="Times New Roman" panose="02020603050405020304" pitchFamily="18" charset="0"/>
              </a:rPr>
              <a:t>- 03rd Feb2022 till 30</a:t>
            </a:r>
            <a:r>
              <a:rPr lang="en-IN" sz="2600" kern="150" baseline="30000" dirty="0">
                <a:effectLst/>
                <a:latin typeface="Times New Roman" panose="02020603050405020304" pitchFamily="18" charset="0"/>
                <a:ea typeface="Noto Serif CJK SC"/>
                <a:cs typeface="Times New Roman" panose="02020603050405020304" pitchFamily="18" charset="0"/>
              </a:rPr>
              <a:t>th</a:t>
            </a:r>
            <a:r>
              <a:rPr lang="en-IN" sz="2600" kern="150" dirty="0">
                <a:effectLst/>
                <a:latin typeface="Times New Roman" panose="02020603050405020304" pitchFamily="18" charset="0"/>
                <a:ea typeface="Noto Serif CJK SC"/>
                <a:cs typeface="Times New Roman" panose="02020603050405020304" pitchFamily="18" charset="0"/>
              </a:rPr>
              <a:t> April 2022</a:t>
            </a:r>
          </a:p>
          <a:p>
            <a:pPr marL="0" indent="0" algn="just">
              <a:lnSpc>
                <a:spcPct val="170000"/>
              </a:lnSpc>
              <a:spcAft>
                <a:spcPts val="700"/>
              </a:spcAft>
              <a:buNone/>
            </a:pPr>
            <a:r>
              <a:rPr lang="en-IN" sz="2400" b="1" kern="150" dirty="0">
                <a:effectLst/>
                <a:latin typeface="Times New Roman" panose="02020603050405020304" pitchFamily="18" charset="0"/>
                <a:ea typeface="Noto Serif CJK SC"/>
                <a:cs typeface="Times New Roman" panose="02020603050405020304" pitchFamily="18" charset="0"/>
              </a:rPr>
              <a:t>Study Type</a:t>
            </a:r>
            <a:r>
              <a:rPr lang="en-IN" sz="2400" kern="150" dirty="0">
                <a:effectLst/>
                <a:latin typeface="Times New Roman" panose="02020603050405020304" pitchFamily="18" charset="0"/>
                <a:ea typeface="Noto Serif CJK SC"/>
                <a:cs typeface="Times New Roman" panose="02020603050405020304" pitchFamily="18" charset="0"/>
              </a:rPr>
              <a:t>- </a:t>
            </a:r>
            <a:r>
              <a:rPr lang="en-IN" sz="2600" kern="150" dirty="0">
                <a:effectLst/>
                <a:latin typeface="Times New Roman" panose="02020603050405020304" pitchFamily="18" charset="0"/>
                <a:ea typeface="Noto Serif CJK SC"/>
                <a:cs typeface="Times New Roman" panose="02020603050405020304" pitchFamily="18" charset="0"/>
              </a:rPr>
              <a:t>Observation study (Primary study)</a:t>
            </a:r>
          </a:p>
          <a:p>
            <a:pPr marL="0" indent="0" algn="just">
              <a:lnSpc>
                <a:spcPct val="170000"/>
              </a:lnSpc>
              <a:buNone/>
            </a:pPr>
            <a:r>
              <a:rPr lang="en-IN" sz="2600" b="1" kern="150" dirty="0">
                <a:effectLst/>
                <a:latin typeface="Times New Roman" panose="02020603050405020304" pitchFamily="18" charset="0"/>
                <a:ea typeface="Noto Serif CJK SC"/>
                <a:cs typeface="Times New Roman" panose="02020603050405020304" pitchFamily="18" charset="0"/>
              </a:rPr>
              <a:t>Data Type: </a:t>
            </a:r>
            <a:r>
              <a:rPr lang="en-IN" sz="2600" kern="150" dirty="0">
                <a:effectLst/>
                <a:latin typeface="Times New Roman" panose="02020603050405020304" pitchFamily="18" charset="0"/>
                <a:ea typeface="Noto Serif CJK SC"/>
                <a:cs typeface="Times New Roman" panose="02020603050405020304" pitchFamily="18" charset="0"/>
              </a:rPr>
              <a:t>Primary Data extracted from LIMS</a:t>
            </a:r>
          </a:p>
          <a:p>
            <a:pPr marL="0" indent="0" algn="just">
              <a:lnSpc>
                <a:spcPct val="170000"/>
              </a:lnSpc>
              <a:buNone/>
            </a:pPr>
            <a:r>
              <a:rPr lang="en-IN" sz="2400" b="1" kern="150" dirty="0">
                <a:effectLst/>
                <a:latin typeface="Times New Roman" panose="02020603050405020304" pitchFamily="18" charset="0"/>
                <a:ea typeface="Noto Serif CJK SC"/>
                <a:cs typeface="Times New Roman" panose="02020603050405020304" pitchFamily="18" charset="0"/>
              </a:rPr>
              <a:t>Sample Size –</a:t>
            </a:r>
            <a:r>
              <a:rPr lang="en-IN" sz="2900" kern="150" dirty="0">
                <a:effectLst/>
                <a:latin typeface="Times New Roman" panose="02020603050405020304" pitchFamily="18" charset="0"/>
                <a:ea typeface="Noto Serif CJK SC"/>
                <a:cs typeface="Times New Roman" panose="02020603050405020304" pitchFamily="18" charset="0"/>
              </a:rPr>
              <a:t>Data of 3000 test samples submitted in the LIS during the period 03.02.2022 to 21.04.2022 who were advised by consultants including OPD &amp; IPD between 8 am to 7 pm. Only 50% of the samples were considered for the study which includes all 5 categories of test i.e., clinical pathology, clinical chemistry, haematology, serology and immunology. </a:t>
            </a:r>
          </a:p>
          <a:p>
            <a:endParaRPr lang="en-IN" dirty="0"/>
          </a:p>
        </p:txBody>
      </p:sp>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t>5</a:t>
            </a:fld>
            <a:endParaRPr lang="en-IN"/>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688" y="102190"/>
            <a:ext cx="1485023" cy="698999"/>
          </a:xfrm>
          <a:prstGeom prst="rect">
            <a:avLst/>
          </a:prstGeom>
        </p:spPr>
      </p:pic>
    </p:spTree>
    <p:extLst>
      <p:ext uri="{BB962C8B-B14F-4D97-AF65-F5344CB8AC3E}">
        <p14:creationId xmlns:p14="http://schemas.microsoft.com/office/powerpoint/2010/main" val="459109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672BA-4BE1-529E-07EC-8F4A53233F03}"/>
              </a:ext>
            </a:extLst>
          </p:cNvPr>
          <p:cNvSpPr>
            <a:spLocks noGrp="1"/>
          </p:cNvSpPr>
          <p:nvPr>
            <p:ph type="title"/>
          </p:nvPr>
        </p:nvSpPr>
        <p:spPr/>
        <p:txBody>
          <a:bodyPr/>
          <a:lstStyle/>
          <a:p>
            <a:pPr algn="ctr"/>
            <a:r>
              <a:rPr lang="en-IN" b="1" dirty="0"/>
              <a:t>Methodology </a:t>
            </a:r>
            <a:endParaRPr lang="en-IN" dirty="0"/>
          </a:p>
        </p:txBody>
      </p:sp>
      <p:sp>
        <p:nvSpPr>
          <p:cNvPr id="3" name="Content Placeholder 2">
            <a:extLst>
              <a:ext uri="{FF2B5EF4-FFF2-40B4-BE49-F238E27FC236}">
                <a16:creationId xmlns:a16="http://schemas.microsoft.com/office/drawing/2014/main" id="{C69F77E6-6698-55B6-C98F-1338F8539D37}"/>
              </a:ext>
            </a:extLst>
          </p:cNvPr>
          <p:cNvSpPr>
            <a:spLocks noGrp="1"/>
          </p:cNvSpPr>
          <p:nvPr>
            <p:ph idx="1"/>
          </p:nvPr>
        </p:nvSpPr>
        <p:spPr>
          <a:xfrm>
            <a:off x="296091" y="1690688"/>
            <a:ext cx="11408229" cy="4802187"/>
          </a:xfrm>
        </p:spPr>
        <p:txBody>
          <a:bodyPr>
            <a:normAutofit/>
          </a:bodyPr>
          <a:lstStyle/>
          <a:p>
            <a:pPr algn="just">
              <a:lnSpc>
                <a:spcPct val="150000"/>
              </a:lnSpc>
            </a:pPr>
            <a:r>
              <a:rPr lang="en-IN" sz="1700" b="1" kern="150" dirty="0">
                <a:effectLst/>
                <a:latin typeface="Times New Roman" panose="02020603050405020304" pitchFamily="18" charset="0"/>
                <a:ea typeface="Noto Serif CJK SC"/>
                <a:cs typeface="Times New Roman" panose="02020603050405020304" pitchFamily="18" charset="0"/>
              </a:rPr>
              <a:t>Data Collection Tool- </a:t>
            </a:r>
          </a:p>
          <a:p>
            <a:pPr marL="0" indent="0" algn="just">
              <a:lnSpc>
                <a:spcPct val="150000"/>
              </a:lnSpc>
              <a:buNone/>
            </a:pPr>
            <a:r>
              <a:rPr lang="en-IN" sz="1700" kern="150" dirty="0">
                <a:effectLst/>
                <a:latin typeface="Times New Roman" panose="02020603050405020304" pitchFamily="18" charset="0"/>
                <a:ea typeface="Noto Serif CJK SC"/>
                <a:cs typeface="Times New Roman" panose="02020603050405020304" pitchFamily="18" charset="0"/>
              </a:rPr>
              <a:t>A</a:t>
            </a:r>
            <a:r>
              <a:rPr lang="en-IN" sz="17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7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program was developed to record and manage the time points entered into the Laboratory Information System (LIS), the time taken to fulfil each phase</a:t>
            </a:r>
            <a:r>
              <a:rPr lang="en-IN" sz="17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such as   barcode scanning -sample collection, collection - transportation ,sample processing-</a:t>
            </a:r>
            <a:br>
              <a:rPr lang="en-IN" sz="17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IN" sz="17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result verification  and completion of reports.</a:t>
            </a:r>
          </a:p>
          <a:p>
            <a:pPr algn="just">
              <a:lnSpc>
                <a:spcPct val="170000"/>
              </a:lnSpc>
            </a:pPr>
            <a:r>
              <a:rPr lang="en-IN" sz="1700" b="1" kern="150" dirty="0">
                <a:solidFill>
                  <a:srgbClr val="000000"/>
                </a:solidFill>
                <a:effectLst/>
                <a:latin typeface="Times New Roman" panose="02020603050405020304" pitchFamily="18" charset="0"/>
                <a:ea typeface="Noto Serif CJK SC"/>
                <a:cs typeface="Times New Roman" panose="02020603050405020304" pitchFamily="18" charset="0"/>
              </a:rPr>
              <a:t>Data analysi</a:t>
            </a:r>
            <a:r>
              <a:rPr lang="en-IN" sz="1700" kern="150" dirty="0">
                <a:solidFill>
                  <a:srgbClr val="000000"/>
                </a:solidFill>
                <a:effectLst/>
                <a:latin typeface="Times New Roman" panose="02020603050405020304" pitchFamily="18" charset="0"/>
                <a:ea typeface="Noto Serif CJK SC"/>
                <a:cs typeface="Times New Roman" panose="02020603050405020304" pitchFamily="18" charset="0"/>
              </a:rPr>
              <a:t>s –</a:t>
            </a:r>
          </a:p>
          <a:p>
            <a:pPr marL="0" indent="0" algn="just">
              <a:lnSpc>
                <a:spcPct val="170000"/>
              </a:lnSpc>
              <a:buNone/>
            </a:pPr>
            <a:r>
              <a:rPr lang="en-IN" sz="1700" kern="150" dirty="0">
                <a:effectLst/>
                <a:latin typeface="Times New Roman" panose="02020603050405020304" pitchFamily="18" charset="0"/>
                <a:ea typeface="Noto Serif CJK SC"/>
              </a:rPr>
              <a:t>MS-Excel has been used to do the analysis to find out the mean TAT, proportion of acceptable tests (% of TAT within 30 -60 min</a:t>
            </a:r>
            <a:r>
              <a:rPr lang="en-IN" sz="1700" kern="150" dirty="0">
                <a:latin typeface="Times New Roman" panose="02020603050405020304" pitchFamily="18" charset="0"/>
                <a:ea typeface="Noto Serif CJK SC"/>
              </a:rPr>
              <a:t> and TAT between 60- 90 minutes, 90-120 minutes , 120-180 minutes and above 180 minutes</a:t>
            </a:r>
            <a:r>
              <a:rPr lang="en-IN" sz="1700" kern="150" dirty="0">
                <a:effectLst/>
                <a:latin typeface="Times New Roman" panose="02020603050405020304" pitchFamily="18" charset="0"/>
                <a:ea typeface="Noto Serif CJK SC"/>
              </a:rPr>
              <a:t> for clinical chemistry, clinical pathology, haematology, serology and immunology .</a:t>
            </a:r>
            <a:endParaRPr lang="en-IN" sz="1700" kern="150" dirty="0">
              <a:effectLst/>
              <a:latin typeface="Times New Roman" panose="02020603050405020304" pitchFamily="18" charset="0"/>
              <a:ea typeface="Noto Serif CJK SC"/>
              <a:cs typeface="Times New Roman" panose="02020603050405020304" pitchFamily="18" charset="0"/>
            </a:endParaRPr>
          </a:p>
          <a:p>
            <a:endParaRPr lang="en-IN" dirty="0"/>
          </a:p>
        </p:txBody>
      </p:sp>
      <p:sp>
        <p:nvSpPr>
          <p:cNvPr id="4" name="Slide Number Placeholder 3">
            <a:extLst>
              <a:ext uri="{FF2B5EF4-FFF2-40B4-BE49-F238E27FC236}">
                <a16:creationId xmlns:a16="http://schemas.microsoft.com/office/drawing/2014/main" id="{EEF90905-61DD-7573-FB83-64447E29ABB1}"/>
              </a:ext>
            </a:extLst>
          </p:cNvPr>
          <p:cNvSpPr>
            <a:spLocks noGrp="1"/>
          </p:cNvSpPr>
          <p:nvPr>
            <p:ph type="sldNum" sz="quarter" idx="12"/>
          </p:nvPr>
        </p:nvSpPr>
        <p:spPr/>
        <p:txBody>
          <a:bodyPr/>
          <a:lstStyle/>
          <a:p>
            <a:fld id="{26AD20E6-394B-4DF0-96A5-9647FF39C943}" type="slidenum">
              <a:rPr lang="en-IN" smtClean="0"/>
              <a:t>6</a:t>
            </a:fld>
            <a:endParaRPr lang="en-IN"/>
          </a:p>
        </p:txBody>
      </p:sp>
      <p:pic>
        <p:nvPicPr>
          <p:cNvPr id="6" name="Picture 5">
            <a:extLst>
              <a:ext uri="{FF2B5EF4-FFF2-40B4-BE49-F238E27FC236}">
                <a16:creationId xmlns:a16="http://schemas.microsoft.com/office/drawing/2014/main" id="{7CA07901-579C-BFCC-7D89-A24BBE44C4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532709" cy="721445"/>
          </a:xfrm>
          <a:prstGeom prst="rect">
            <a:avLst/>
          </a:prstGeom>
        </p:spPr>
      </p:pic>
    </p:spTree>
    <p:extLst>
      <p:ext uri="{BB962C8B-B14F-4D97-AF65-F5344CB8AC3E}">
        <p14:creationId xmlns:p14="http://schemas.microsoft.com/office/powerpoint/2010/main" val="1206244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9458B-FA6B-3746-9268-CF6FE50F3821}"/>
              </a:ext>
            </a:extLst>
          </p:cNvPr>
          <p:cNvSpPr>
            <a:spLocks noGrp="1"/>
          </p:cNvSpPr>
          <p:nvPr>
            <p:ph type="title"/>
          </p:nvPr>
        </p:nvSpPr>
        <p:spPr/>
        <p:txBody>
          <a:bodyPr/>
          <a:lstStyle/>
          <a:p>
            <a:r>
              <a:rPr lang="en-IN" b="1" dirty="0"/>
              <a:t>                                 Results</a:t>
            </a:r>
          </a:p>
        </p:txBody>
      </p:sp>
      <p:sp>
        <p:nvSpPr>
          <p:cNvPr id="3" name="Content Placeholder 2">
            <a:extLst>
              <a:ext uri="{FF2B5EF4-FFF2-40B4-BE49-F238E27FC236}">
                <a16:creationId xmlns:a16="http://schemas.microsoft.com/office/drawing/2014/main" id="{0830EFE0-B0A0-7443-08FF-F415D41BED2E}"/>
              </a:ext>
            </a:extLst>
          </p:cNvPr>
          <p:cNvSpPr>
            <a:spLocks noGrp="1"/>
          </p:cNvSpPr>
          <p:nvPr>
            <p:ph idx="1"/>
          </p:nvPr>
        </p:nvSpPr>
        <p:spPr>
          <a:xfrm>
            <a:off x="296091" y="1393372"/>
            <a:ext cx="11057709" cy="5172892"/>
          </a:xfrm>
        </p:spPr>
        <p:txBody>
          <a:bodyPr/>
          <a:lstStyle/>
          <a:p>
            <a:r>
              <a:rPr lang="en-IN" sz="1600" kern="150" dirty="0">
                <a:effectLst/>
                <a:latin typeface="Times New Roman" panose="02020603050405020304" pitchFamily="18" charset="0"/>
                <a:ea typeface="Noto Serif CJK SC"/>
                <a:cs typeface="Times New Roman" panose="02020603050405020304" pitchFamily="18" charset="0"/>
              </a:rPr>
              <a:t>Out of the total 1500 test taken for analysis, they were divided into 5 category tests i.e., haematology, clinical chemistry, clinical pathology, serology, immunology. TAT analysis of each category test was done individually and mean turnaround time was found out. </a:t>
            </a:r>
          </a:p>
          <a:p>
            <a:r>
              <a:rPr lang="en-IN" sz="1600" kern="150" dirty="0">
                <a:effectLst/>
                <a:latin typeface="Times New Roman" panose="02020603050405020304" pitchFamily="18" charset="0"/>
                <a:ea typeface="Noto Serif CJK SC"/>
                <a:cs typeface="Times New Roman" panose="02020603050405020304" pitchFamily="18" charset="0"/>
              </a:rPr>
              <a:t>The specimens for each categorial test were divided into 5 groups; TAT within 30-60 min, TAT between 60 and 90 min, TAT between 90 min and 120 min, between 120 min and 180 minutes and over 180 min. The average time taken to fulfil each phase was measured, and the contribution of each phase to the overall TAT was calculated. </a:t>
            </a:r>
          </a:p>
          <a:p>
            <a:r>
              <a:rPr lang="en-IN" sz="1600" kern="150" dirty="0">
                <a:effectLst/>
                <a:latin typeface="Times New Roman" panose="02020603050405020304" pitchFamily="18" charset="0"/>
                <a:ea typeface="Noto Serif CJK SC"/>
                <a:cs typeface="Times New Roman" panose="02020603050405020304" pitchFamily="18" charset="0"/>
              </a:rPr>
              <a:t>When specimen results were reported after 60 min, each phase was investigated to determine the underlying reason for the lack of timeliness.</a:t>
            </a:r>
          </a:p>
          <a:p>
            <a:endParaRPr lang="en-IN" dirty="0"/>
          </a:p>
        </p:txBody>
      </p:sp>
      <p:sp>
        <p:nvSpPr>
          <p:cNvPr id="5" name="Slide Number Placeholder 4">
            <a:extLst>
              <a:ext uri="{FF2B5EF4-FFF2-40B4-BE49-F238E27FC236}">
                <a16:creationId xmlns:a16="http://schemas.microsoft.com/office/drawing/2014/main" id="{28DF481F-8786-3ADC-81D5-6CAE613DF7B3}"/>
              </a:ext>
            </a:extLst>
          </p:cNvPr>
          <p:cNvSpPr>
            <a:spLocks noGrp="1"/>
          </p:cNvSpPr>
          <p:nvPr>
            <p:ph type="sldNum" sz="quarter" idx="12"/>
          </p:nvPr>
        </p:nvSpPr>
        <p:spPr/>
        <p:txBody>
          <a:bodyPr/>
          <a:lstStyle/>
          <a:p>
            <a:fld id="{26AD20E6-394B-4DF0-96A5-9647FF39C943}" type="slidenum">
              <a:rPr lang="en-IN" smtClean="0"/>
              <a:t>7</a:t>
            </a:fld>
            <a:endParaRPr lang="en-IN"/>
          </a:p>
        </p:txBody>
      </p:sp>
      <p:sp>
        <p:nvSpPr>
          <p:cNvPr id="6" name="TextBox 5">
            <a:extLst>
              <a:ext uri="{FF2B5EF4-FFF2-40B4-BE49-F238E27FC236}">
                <a16:creationId xmlns:a16="http://schemas.microsoft.com/office/drawing/2014/main" id="{0E229E52-CCF9-95BD-AD7E-416078F3A96D}"/>
              </a:ext>
            </a:extLst>
          </p:cNvPr>
          <p:cNvSpPr txBox="1"/>
          <p:nvPr/>
        </p:nvSpPr>
        <p:spPr>
          <a:xfrm rot="10800000" flipV="1">
            <a:off x="1976846" y="3574478"/>
            <a:ext cx="4961706" cy="369332"/>
          </a:xfrm>
          <a:prstGeom prst="rect">
            <a:avLst/>
          </a:prstGeom>
          <a:noFill/>
        </p:spPr>
        <p:txBody>
          <a:bodyPr wrap="square" rtlCol="0">
            <a:spAutoFit/>
          </a:bodyPr>
          <a:lstStyle/>
          <a:p>
            <a:r>
              <a:rPr lang="en-IN" b="1" dirty="0"/>
              <a:t> Table1.1ANALYSIS OF CLINICAL PATHOLOGY TAT</a:t>
            </a:r>
          </a:p>
        </p:txBody>
      </p:sp>
      <p:graphicFrame>
        <p:nvGraphicFramePr>
          <p:cNvPr id="7" name="Content Placeholder 7">
            <a:extLst>
              <a:ext uri="{FF2B5EF4-FFF2-40B4-BE49-F238E27FC236}">
                <a16:creationId xmlns:a16="http://schemas.microsoft.com/office/drawing/2014/main" id="{7ECE0F1B-AA19-6625-E55B-55EA6D367BF0}"/>
              </a:ext>
            </a:extLst>
          </p:cNvPr>
          <p:cNvGraphicFramePr>
            <a:graphicFrameLocks/>
          </p:cNvGraphicFramePr>
          <p:nvPr>
            <p:extLst>
              <p:ext uri="{D42A27DB-BD31-4B8C-83A1-F6EECF244321}">
                <p14:modId xmlns:p14="http://schemas.microsoft.com/office/powerpoint/2010/main" val="98089816"/>
              </p:ext>
            </p:extLst>
          </p:nvPr>
        </p:nvGraphicFramePr>
        <p:xfrm>
          <a:off x="691198" y="4106591"/>
          <a:ext cx="6385647" cy="2099515"/>
        </p:xfrm>
        <a:graphic>
          <a:graphicData uri="http://schemas.openxmlformats.org/drawingml/2006/table">
            <a:tbl>
              <a:tblPr firstRow="1" firstCol="1" bandRow="1">
                <a:tableStyleId>{5C22544A-7EE6-4342-B048-85BDC9FD1C3A}</a:tableStyleId>
              </a:tblPr>
              <a:tblGrid>
                <a:gridCol w="2320353">
                  <a:extLst>
                    <a:ext uri="{9D8B030D-6E8A-4147-A177-3AD203B41FA5}">
                      <a16:colId xmlns:a16="http://schemas.microsoft.com/office/drawing/2014/main" val="3155273480"/>
                    </a:ext>
                  </a:extLst>
                </a:gridCol>
                <a:gridCol w="1806804">
                  <a:extLst>
                    <a:ext uri="{9D8B030D-6E8A-4147-A177-3AD203B41FA5}">
                      <a16:colId xmlns:a16="http://schemas.microsoft.com/office/drawing/2014/main" val="3743196551"/>
                    </a:ext>
                  </a:extLst>
                </a:gridCol>
                <a:gridCol w="2258490">
                  <a:extLst>
                    <a:ext uri="{9D8B030D-6E8A-4147-A177-3AD203B41FA5}">
                      <a16:colId xmlns:a16="http://schemas.microsoft.com/office/drawing/2014/main" val="291760421"/>
                    </a:ext>
                  </a:extLst>
                </a:gridCol>
              </a:tblGrid>
              <a:tr h="352431">
                <a:tc>
                  <a:txBody>
                    <a:bodyPr/>
                    <a:lstStyle/>
                    <a:p>
                      <a:pPr algn="l" fontAlgn="auto"/>
                      <a:r>
                        <a:rPr lang="en-IN" sz="1600" kern="0" dirty="0">
                          <a:effectLst/>
                        </a:rPr>
                        <a:t>TAT time (minutes)</a:t>
                      </a:r>
                      <a:endParaRPr lang="en-IN" sz="1600" kern="150" dirty="0">
                        <a:effectLst/>
                        <a:latin typeface="Liberation Serif"/>
                        <a:ea typeface="Noto Serif CJK SC"/>
                        <a:cs typeface="Lohit Devanagari"/>
                      </a:endParaRPr>
                    </a:p>
                  </a:txBody>
                  <a:tcPr marL="58978" marR="58978" marT="0" marB="0" anchor="b"/>
                </a:tc>
                <a:tc>
                  <a:txBody>
                    <a:bodyPr/>
                    <a:lstStyle/>
                    <a:p>
                      <a:pPr algn="l" fontAlgn="auto"/>
                      <a:r>
                        <a:rPr lang="en-IN" sz="1600" kern="0" dirty="0">
                          <a:effectLst/>
                        </a:rPr>
                        <a:t>no of samples</a:t>
                      </a:r>
                      <a:endParaRPr lang="en-IN" sz="1600" kern="150" dirty="0">
                        <a:effectLst/>
                        <a:latin typeface="Liberation Serif"/>
                        <a:ea typeface="Noto Serif CJK SC"/>
                        <a:cs typeface="Lohit Devanagari"/>
                      </a:endParaRPr>
                    </a:p>
                  </a:txBody>
                  <a:tcPr marL="58978" marR="58978" marT="0" marB="0" anchor="b"/>
                </a:tc>
                <a:tc>
                  <a:txBody>
                    <a:bodyPr/>
                    <a:lstStyle/>
                    <a:p>
                      <a:pPr algn="l" fontAlgn="auto"/>
                      <a:r>
                        <a:rPr lang="en-IN" sz="1600" kern="0" dirty="0">
                          <a:effectLst/>
                        </a:rPr>
                        <a:t>% of samples</a:t>
                      </a:r>
                      <a:endParaRPr lang="en-IN" sz="1600" kern="150" dirty="0">
                        <a:effectLst/>
                        <a:latin typeface="Liberation Serif"/>
                        <a:ea typeface="Noto Serif CJK SC"/>
                        <a:cs typeface="Lohit Devanagari"/>
                      </a:endParaRPr>
                    </a:p>
                  </a:txBody>
                  <a:tcPr marL="58978" marR="58978" marT="0" marB="0" anchor="b"/>
                </a:tc>
                <a:extLst>
                  <a:ext uri="{0D108BD9-81ED-4DB2-BD59-A6C34878D82A}">
                    <a16:rowId xmlns:a16="http://schemas.microsoft.com/office/drawing/2014/main" val="394037884"/>
                  </a:ext>
                </a:extLst>
              </a:tr>
              <a:tr h="352431">
                <a:tc>
                  <a:txBody>
                    <a:bodyPr/>
                    <a:lstStyle/>
                    <a:p>
                      <a:pPr algn="l" fontAlgn="auto"/>
                      <a:r>
                        <a:rPr lang="en-IN" sz="1600" kern="0" dirty="0">
                          <a:effectLst/>
                        </a:rPr>
                        <a:t>30-60</a:t>
                      </a:r>
                      <a:endParaRPr lang="en-IN" sz="1600" kern="150" dirty="0">
                        <a:effectLst/>
                        <a:latin typeface="Liberation Serif"/>
                        <a:ea typeface="Noto Serif CJK SC"/>
                        <a:cs typeface="Lohit Devanagari"/>
                      </a:endParaRPr>
                    </a:p>
                  </a:txBody>
                  <a:tcPr marL="58978" marR="58978" marT="0" marB="0" anchor="b"/>
                </a:tc>
                <a:tc>
                  <a:txBody>
                    <a:bodyPr/>
                    <a:lstStyle/>
                    <a:p>
                      <a:pPr algn="r" fontAlgn="auto"/>
                      <a:r>
                        <a:rPr lang="en-IN" sz="1600" kern="0">
                          <a:effectLst/>
                        </a:rPr>
                        <a:t>10</a:t>
                      </a:r>
                      <a:endParaRPr lang="en-IN" sz="1600" kern="150">
                        <a:effectLst/>
                        <a:latin typeface="Liberation Serif"/>
                        <a:ea typeface="Noto Serif CJK SC"/>
                        <a:cs typeface="Lohit Devanagari"/>
                      </a:endParaRPr>
                    </a:p>
                  </a:txBody>
                  <a:tcPr marL="58978" marR="58978" marT="0" marB="0" anchor="b"/>
                </a:tc>
                <a:tc>
                  <a:txBody>
                    <a:bodyPr/>
                    <a:lstStyle/>
                    <a:p>
                      <a:pPr algn="l" fontAlgn="auto"/>
                      <a:r>
                        <a:rPr lang="en-IN" sz="1600" kern="0" dirty="0">
                          <a:effectLst/>
                        </a:rPr>
                        <a:t>16.3</a:t>
                      </a:r>
                      <a:endParaRPr lang="en-IN" sz="1600" kern="150" dirty="0">
                        <a:effectLst/>
                        <a:latin typeface="Liberation Serif"/>
                        <a:ea typeface="Noto Serif CJK SC"/>
                        <a:cs typeface="Lohit Devanagari"/>
                      </a:endParaRPr>
                    </a:p>
                  </a:txBody>
                  <a:tcPr marL="58978" marR="58978" marT="0" marB="0" anchor="b"/>
                </a:tc>
                <a:extLst>
                  <a:ext uri="{0D108BD9-81ED-4DB2-BD59-A6C34878D82A}">
                    <a16:rowId xmlns:a16="http://schemas.microsoft.com/office/drawing/2014/main" val="243277428"/>
                  </a:ext>
                </a:extLst>
              </a:tr>
              <a:tr h="352431">
                <a:tc>
                  <a:txBody>
                    <a:bodyPr/>
                    <a:lstStyle/>
                    <a:p>
                      <a:pPr algn="l" fontAlgn="auto"/>
                      <a:r>
                        <a:rPr lang="en-IN" sz="1600" kern="0">
                          <a:effectLst/>
                        </a:rPr>
                        <a:t>60-90</a:t>
                      </a:r>
                      <a:endParaRPr lang="en-IN" sz="1600" kern="150">
                        <a:effectLst/>
                        <a:latin typeface="Liberation Serif"/>
                        <a:ea typeface="Noto Serif CJK SC"/>
                        <a:cs typeface="Lohit Devanagari"/>
                      </a:endParaRPr>
                    </a:p>
                  </a:txBody>
                  <a:tcPr marL="58978" marR="58978" marT="0" marB="0" anchor="b"/>
                </a:tc>
                <a:tc>
                  <a:txBody>
                    <a:bodyPr/>
                    <a:lstStyle/>
                    <a:p>
                      <a:pPr algn="r" fontAlgn="auto"/>
                      <a:r>
                        <a:rPr lang="en-IN" sz="1600" kern="0">
                          <a:effectLst/>
                        </a:rPr>
                        <a:t>12</a:t>
                      </a:r>
                      <a:endParaRPr lang="en-IN" sz="1600" kern="150">
                        <a:effectLst/>
                        <a:latin typeface="Liberation Serif"/>
                        <a:ea typeface="Noto Serif CJK SC"/>
                        <a:cs typeface="Lohit Devanagari"/>
                      </a:endParaRPr>
                    </a:p>
                  </a:txBody>
                  <a:tcPr marL="58978" marR="58978" marT="0" marB="0" anchor="b"/>
                </a:tc>
                <a:tc>
                  <a:txBody>
                    <a:bodyPr/>
                    <a:lstStyle/>
                    <a:p>
                      <a:pPr algn="l" fontAlgn="auto"/>
                      <a:r>
                        <a:rPr lang="en-IN" sz="1600" kern="0" dirty="0">
                          <a:effectLst/>
                        </a:rPr>
                        <a:t>19.6</a:t>
                      </a:r>
                      <a:endParaRPr lang="en-IN" sz="1600" kern="150" dirty="0">
                        <a:effectLst/>
                        <a:latin typeface="Liberation Serif"/>
                        <a:ea typeface="Noto Serif CJK SC"/>
                        <a:cs typeface="Lohit Devanagari"/>
                      </a:endParaRPr>
                    </a:p>
                  </a:txBody>
                  <a:tcPr marL="58978" marR="58978" marT="0" marB="0" anchor="b"/>
                </a:tc>
                <a:extLst>
                  <a:ext uri="{0D108BD9-81ED-4DB2-BD59-A6C34878D82A}">
                    <a16:rowId xmlns:a16="http://schemas.microsoft.com/office/drawing/2014/main" val="3863247830"/>
                  </a:ext>
                </a:extLst>
              </a:tr>
              <a:tr h="352431">
                <a:tc>
                  <a:txBody>
                    <a:bodyPr/>
                    <a:lstStyle/>
                    <a:p>
                      <a:pPr algn="l" fontAlgn="auto"/>
                      <a:r>
                        <a:rPr lang="en-IN" sz="1600" kern="0">
                          <a:effectLst/>
                        </a:rPr>
                        <a:t>90-120</a:t>
                      </a:r>
                      <a:endParaRPr lang="en-IN" sz="1600" kern="150">
                        <a:effectLst/>
                        <a:latin typeface="Liberation Serif"/>
                        <a:ea typeface="Noto Serif CJK SC"/>
                        <a:cs typeface="Lohit Devanagari"/>
                      </a:endParaRPr>
                    </a:p>
                  </a:txBody>
                  <a:tcPr marL="58978" marR="58978" marT="0" marB="0" anchor="b"/>
                </a:tc>
                <a:tc>
                  <a:txBody>
                    <a:bodyPr/>
                    <a:lstStyle/>
                    <a:p>
                      <a:pPr algn="r" fontAlgn="auto"/>
                      <a:r>
                        <a:rPr lang="en-IN" sz="1600" kern="0" dirty="0">
                          <a:effectLst/>
                        </a:rPr>
                        <a:t>23</a:t>
                      </a:r>
                      <a:endParaRPr lang="en-IN" sz="1600" kern="150" dirty="0">
                        <a:effectLst/>
                        <a:latin typeface="Liberation Serif"/>
                        <a:ea typeface="Noto Serif CJK SC"/>
                        <a:cs typeface="Lohit Devanagari"/>
                      </a:endParaRPr>
                    </a:p>
                  </a:txBody>
                  <a:tcPr marL="58978" marR="58978" marT="0" marB="0" anchor="b"/>
                </a:tc>
                <a:tc>
                  <a:txBody>
                    <a:bodyPr/>
                    <a:lstStyle/>
                    <a:p>
                      <a:pPr algn="l" fontAlgn="auto"/>
                      <a:r>
                        <a:rPr lang="en-IN" sz="1600" kern="0" dirty="0">
                          <a:effectLst/>
                        </a:rPr>
                        <a:t>37.7</a:t>
                      </a:r>
                      <a:endParaRPr lang="en-IN" sz="1600" kern="150" dirty="0">
                        <a:effectLst/>
                        <a:latin typeface="Liberation Serif"/>
                        <a:ea typeface="Noto Serif CJK SC"/>
                        <a:cs typeface="Lohit Devanagari"/>
                      </a:endParaRPr>
                    </a:p>
                  </a:txBody>
                  <a:tcPr marL="58978" marR="58978" marT="0" marB="0" anchor="b"/>
                </a:tc>
                <a:extLst>
                  <a:ext uri="{0D108BD9-81ED-4DB2-BD59-A6C34878D82A}">
                    <a16:rowId xmlns:a16="http://schemas.microsoft.com/office/drawing/2014/main" val="3535143648"/>
                  </a:ext>
                </a:extLst>
              </a:tr>
              <a:tr h="352431">
                <a:tc>
                  <a:txBody>
                    <a:bodyPr/>
                    <a:lstStyle/>
                    <a:p>
                      <a:pPr algn="l" fontAlgn="auto"/>
                      <a:r>
                        <a:rPr lang="en-IN" sz="1600" kern="0">
                          <a:effectLst/>
                        </a:rPr>
                        <a:t>120-180</a:t>
                      </a:r>
                      <a:endParaRPr lang="en-IN" sz="1600" kern="150">
                        <a:effectLst/>
                        <a:latin typeface="Liberation Serif"/>
                        <a:ea typeface="Noto Serif CJK SC"/>
                        <a:cs typeface="Lohit Devanagari"/>
                      </a:endParaRPr>
                    </a:p>
                  </a:txBody>
                  <a:tcPr marL="58978" marR="58978" marT="0" marB="0" anchor="b"/>
                </a:tc>
                <a:tc>
                  <a:txBody>
                    <a:bodyPr/>
                    <a:lstStyle/>
                    <a:p>
                      <a:pPr algn="r" fontAlgn="auto"/>
                      <a:r>
                        <a:rPr lang="en-IN" sz="1600" kern="0">
                          <a:effectLst/>
                        </a:rPr>
                        <a:t>110</a:t>
                      </a:r>
                      <a:endParaRPr lang="en-IN" sz="1600" kern="150">
                        <a:effectLst/>
                        <a:latin typeface="Liberation Serif"/>
                        <a:ea typeface="Noto Serif CJK SC"/>
                        <a:cs typeface="Lohit Devanagari"/>
                      </a:endParaRPr>
                    </a:p>
                  </a:txBody>
                  <a:tcPr marL="58978" marR="58978" marT="0" marB="0" anchor="b"/>
                </a:tc>
                <a:tc>
                  <a:txBody>
                    <a:bodyPr/>
                    <a:lstStyle/>
                    <a:p>
                      <a:pPr algn="l" fontAlgn="auto"/>
                      <a:r>
                        <a:rPr lang="en-IN" sz="1600" kern="0" dirty="0">
                          <a:effectLst/>
                        </a:rPr>
                        <a:t>16.3</a:t>
                      </a:r>
                      <a:endParaRPr lang="en-IN" sz="1600" kern="150" dirty="0">
                        <a:effectLst/>
                        <a:latin typeface="Liberation Serif"/>
                        <a:ea typeface="Noto Serif CJK SC"/>
                        <a:cs typeface="Lohit Devanagari"/>
                      </a:endParaRPr>
                    </a:p>
                  </a:txBody>
                  <a:tcPr marL="58978" marR="58978" marT="0" marB="0" anchor="b"/>
                </a:tc>
                <a:extLst>
                  <a:ext uri="{0D108BD9-81ED-4DB2-BD59-A6C34878D82A}">
                    <a16:rowId xmlns:a16="http://schemas.microsoft.com/office/drawing/2014/main" val="2386684211"/>
                  </a:ext>
                </a:extLst>
              </a:tr>
              <a:tr h="337360">
                <a:tc>
                  <a:txBody>
                    <a:bodyPr/>
                    <a:lstStyle/>
                    <a:p>
                      <a:pPr algn="l" fontAlgn="auto"/>
                      <a:r>
                        <a:rPr lang="en-IN" sz="1600" kern="0">
                          <a:effectLst/>
                        </a:rPr>
                        <a:t>&gt;180</a:t>
                      </a:r>
                      <a:endParaRPr lang="en-IN" sz="1600" kern="150">
                        <a:effectLst/>
                        <a:latin typeface="Liberation Serif"/>
                        <a:ea typeface="Noto Serif CJK SC"/>
                        <a:cs typeface="Lohit Devanagari"/>
                      </a:endParaRPr>
                    </a:p>
                  </a:txBody>
                  <a:tcPr marL="58978" marR="58978" marT="0" marB="0" anchor="b"/>
                </a:tc>
                <a:tc>
                  <a:txBody>
                    <a:bodyPr/>
                    <a:lstStyle/>
                    <a:p>
                      <a:pPr algn="r" fontAlgn="auto"/>
                      <a:r>
                        <a:rPr lang="en-IN" sz="1600" kern="0" dirty="0">
                          <a:effectLst/>
                        </a:rPr>
                        <a:t>6</a:t>
                      </a:r>
                      <a:endParaRPr lang="en-IN" sz="1600" kern="150" dirty="0">
                        <a:effectLst/>
                        <a:latin typeface="Liberation Serif"/>
                        <a:ea typeface="Noto Serif CJK SC"/>
                        <a:cs typeface="Lohit Devanagari"/>
                      </a:endParaRPr>
                    </a:p>
                  </a:txBody>
                  <a:tcPr marL="58978" marR="58978" marT="0" marB="0" anchor="b"/>
                </a:tc>
                <a:tc>
                  <a:txBody>
                    <a:bodyPr/>
                    <a:lstStyle/>
                    <a:p>
                      <a:pPr algn="l" fontAlgn="auto"/>
                      <a:r>
                        <a:rPr lang="en-IN" sz="1600" kern="0" dirty="0">
                          <a:effectLst/>
                        </a:rPr>
                        <a:t>9.8</a:t>
                      </a:r>
                      <a:endParaRPr lang="en-IN" sz="1600" kern="150" dirty="0">
                        <a:effectLst/>
                        <a:latin typeface="Liberation Serif"/>
                        <a:ea typeface="Noto Serif CJK SC"/>
                        <a:cs typeface="Lohit Devanagari"/>
                      </a:endParaRPr>
                    </a:p>
                  </a:txBody>
                  <a:tcPr marL="58978" marR="58978" marT="0" marB="0" anchor="b"/>
                </a:tc>
                <a:extLst>
                  <a:ext uri="{0D108BD9-81ED-4DB2-BD59-A6C34878D82A}">
                    <a16:rowId xmlns:a16="http://schemas.microsoft.com/office/drawing/2014/main" val="472115694"/>
                  </a:ext>
                </a:extLst>
              </a:tr>
            </a:tbl>
          </a:graphicData>
        </a:graphic>
      </p:graphicFrame>
      <p:sp>
        <p:nvSpPr>
          <p:cNvPr id="4" name="TextBox 3">
            <a:extLst>
              <a:ext uri="{FF2B5EF4-FFF2-40B4-BE49-F238E27FC236}">
                <a16:creationId xmlns:a16="http://schemas.microsoft.com/office/drawing/2014/main" id="{2C03D824-61D9-48FA-3451-BDE41ECB0356}"/>
              </a:ext>
            </a:extLst>
          </p:cNvPr>
          <p:cNvSpPr txBox="1"/>
          <p:nvPr/>
        </p:nvSpPr>
        <p:spPr>
          <a:xfrm>
            <a:off x="7254241" y="4106591"/>
            <a:ext cx="3222172" cy="1877437"/>
          </a:xfrm>
          <a:prstGeom prst="rect">
            <a:avLst/>
          </a:prstGeom>
          <a:noFill/>
        </p:spPr>
        <p:txBody>
          <a:bodyPr wrap="square" rtlCol="0">
            <a:spAutoFit/>
          </a:bodyPr>
          <a:lstStyle/>
          <a:p>
            <a:pPr algn="just"/>
            <a:r>
              <a:rPr lang="en-US" sz="1400" b="0" i="0" u="none" strike="noStrike" baseline="0" dirty="0">
                <a:solidFill>
                  <a:srgbClr val="000000"/>
                </a:solidFill>
                <a:latin typeface="Times New Roman" panose="02020603050405020304" pitchFamily="18" charset="0"/>
              </a:rPr>
              <a:t>Mean standard TAT for clinical pathology test is 60-90 minutes. A total 61 samples were analyzed out of which 22 samples (35.9%) were within TAT duration of 30-60and 60-90 minutes, minutes, rest 139 samples were in delayed TAT duration. 110 (16.3%) 6 samples (9.8%) were beyond 180 minutes TAT duration</a:t>
            </a:r>
            <a:r>
              <a:rPr lang="en-US" sz="1800" b="0" i="0" u="none" strike="noStrike" baseline="0" dirty="0">
                <a:solidFill>
                  <a:srgbClr val="000000"/>
                </a:solidFill>
                <a:latin typeface="Times New Roman" panose="02020603050405020304" pitchFamily="18" charset="0"/>
              </a:rPr>
              <a:t>. </a:t>
            </a:r>
            <a:endParaRPr lang="en-IN" dirty="0"/>
          </a:p>
        </p:txBody>
      </p:sp>
    </p:spTree>
    <p:extLst>
      <p:ext uri="{BB962C8B-B14F-4D97-AF65-F5344CB8AC3E}">
        <p14:creationId xmlns:p14="http://schemas.microsoft.com/office/powerpoint/2010/main" val="371801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838200" y="278039"/>
            <a:ext cx="10515600" cy="1325563"/>
          </a:xfrm>
        </p:spPr>
        <p:txBody>
          <a:bodyPr/>
          <a:lstStyle/>
          <a:p>
            <a:pPr algn="ctr"/>
            <a:r>
              <a:rPr lang="en-IN" b="1" dirty="0"/>
              <a:t>Results</a:t>
            </a:r>
          </a:p>
        </p:txBody>
      </p:sp>
      <p:graphicFrame>
        <p:nvGraphicFramePr>
          <p:cNvPr id="8" name="Content Placeholder 7">
            <a:extLst>
              <a:ext uri="{FF2B5EF4-FFF2-40B4-BE49-F238E27FC236}">
                <a16:creationId xmlns:a16="http://schemas.microsoft.com/office/drawing/2014/main" id="{1F008854-E220-8156-91C9-77CC6E1D84DA}"/>
              </a:ext>
            </a:extLst>
          </p:cNvPr>
          <p:cNvGraphicFramePr>
            <a:graphicFrameLocks noGrp="1"/>
          </p:cNvGraphicFramePr>
          <p:nvPr>
            <p:ph idx="1"/>
            <p:extLst>
              <p:ext uri="{D42A27DB-BD31-4B8C-83A1-F6EECF244321}">
                <p14:modId xmlns:p14="http://schemas.microsoft.com/office/powerpoint/2010/main" val="2767265832"/>
              </p:ext>
            </p:extLst>
          </p:nvPr>
        </p:nvGraphicFramePr>
        <p:xfrm>
          <a:off x="301045" y="2372711"/>
          <a:ext cx="4789716" cy="2652862"/>
        </p:xfrm>
        <a:graphic>
          <a:graphicData uri="http://schemas.openxmlformats.org/drawingml/2006/table">
            <a:tbl>
              <a:tblPr firstRow="1" firstCol="1" bandRow="1">
                <a:tableStyleId>{5C22544A-7EE6-4342-B048-85BDC9FD1C3A}</a:tableStyleId>
              </a:tblPr>
              <a:tblGrid>
                <a:gridCol w="1530020">
                  <a:extLst>
                    <a:ext uri="{9D8B030D-6E8A-4147-A177-3AD203B41FA5}">
                      <a16:colId xmlns:a16="http://schemas.microsoft.com/office/drawing/2014/main" val="3108100836"/>
                    </a:ext>
                  </a:extLst>
                </a:gridCol>
                <a:gridCol w="1191739">
                  <a:extLst>
                    <a:ext uri="{9D8B030D-6E8A-4147-A177-3AD203B41FA5}">
                      <a16:colId xmlns:a16="http://schemas.microsoft.com/office/drawing/2014/main" val="2607438017"/>
                    </a:ext>
                  </a:extLst>
                </a:gridCol>
                <a:gridCol w="2067957">
                  <a:extLst>
                    <a:ext uri="{9D8B030D-6E8A-4147-A177-3AD203B41FA5}">
                      <a16:colId xmlns:a16="http://schemas.microsoft.com/office/drawing/2014/main" val="777887420"/>
                    </a:ext>
                  </a:extLst>
                </a:gridCol>
              </a:tblGrid>
              <a:tr h="574312">
                <a:tc>
                  <a:txBody>
                    <a:bodyPr/>
                    <a:lstStyle/>
                    <a:p>
                      <a:pPr algn="l" fontAlgn="auto"/>
                      <a:r>
                        <a:rPr lang="en-IN" sz="1600" kern="0" dirty="0">
                          <a:effectLst/>
                        </a:rPr>
                        <a:t>TAT time (minutes)</a:t>
                      </a:r>
                      <a:endParaRPr lang="en-IN" sz="1600" kern="150" dirty="0">
                        <a:effectLst/>
                        <a:latin typeface="Liberation Serif"/>
                        <a:ea typeface="Noto Serif CJK SC"/>
                        <a:cs typeface="Lohit Devanagari"/>
                      </a:endParaRPr>
                    </a:p>
                  </a:txBody>
                  <a:tcPr marL="68580" marR="68580" marT="0" marB="0" anchor="b"/>
                </a:tc>
                <a:tc>
                  <a:txBody>
                    <a:bodyPr/>
                    <a:lstStyle/>
                    <a:p>
                      <a:pPr algn="l" fontAlgn="auto"/>
                      <a:r>
                        <a:rPr lang="en-IN" sz="1600" kern="0" dirty="0">
                          <a:effectLst/>
                        </a:rPr>
                        <a:t>no of samples</a:t>
                      </a:r>
                      <a:endParaRPr lang="en-IN" sz="1600" kern="150" dirty="0">
                        <a:effectLst/>
                        <a:latin typeface="Liberation Serif"/>
                        <a:ea typeface="Noto Serif CJK SC"/>
                        <a:cs typeface="Lohit Devanagari"/>
                      </a:endParaRPr>
                    </a:p>
                  </a:txBody>
                  <a:tcPr marL="68580" marR="68580" marT="0" marB="0" anchor="b"/>
                </a:tc>
                <a:tc>
                  <a:txBody>
                    <a:bodyPr/>
                    <a:lstStyle/>
                    <a:p>
                      <a:pPr algn="l" fontAlgn="auto"/>
                      <a:r>
                        <a:rPr lang="en-IN" sz="1600" kern="0" dirty="0">
                          <a:effectLst/>
                        </a:rPr>
                        <a:t>% of samples</a:t>
                      </a:r>
                      <a:endParaRPr lang="en-IN" sz="1600" kern="150" dirty="0">
                        <a:effectLst/>
                        <a:latin typeface="Liberation Serif"/>
                        <a:ea typeface="Noto Serif CJK SC"/>
                        <a:cs typeface="Lohit Devanagari"/>
                      </a:endParaRPr>
                    </a:p>
                  </a:txBody>
                  <a:tcPr marL="68580" marR="68580" marT="0" marB="0" anchor="b"/>
                </a:tc>
                <a:extLst>
                  <a:ext uri="{0D108BD9-81ED-4DB2-BD59-A6C34878D82A}">
                    <a16:rowId xmlns:a16="http://schemas.microsoft.com/office/drawing/2014/main" val="1193008489"/>
                  </a:ext>
                </a:extLst>
              </a:tr>
              <a:tr h="419108">
                <a:tc>
                  <a:txBody>
                    <a:bodyPr/>
                    <a:lstStyle/>
                    <a:p>
                      <a:pPr algn="l" fontAlgn="auto"/>
                      <a:r>
                        <a:rPr lang="en-IN" sz="1600" kern="0">
                          <a:effectLst/>
                        </a:rPr>
                        <a:t>30-60</a:t>
                      </a:r>
                      <a:endParaRPr lang="en-IN" sz="1600" kern="150">
                        <a:effectLst/>
                        <a:latin typeface="Liberation Serif"/>
                        <a:ea typeface="Noto Serif CJK SC"/>
                        <a:cs typeface="Lohit Devanagari"/>
                      </a:endParaRPr>
                    </a:p>
                  </a:txBody>
                  <a:tcPr marL="68580" marR="68580" marT="0" marB="0" anchor="b"/>
                </a:tc>
                <a:tc>
                  <a:txBody>
                    <a:bodyPr/>
                    <a:lstStyle/>
                    <a:p>
                      <a:pPr algn="ctr" fontAlgn="auto"/>
                      <a:r>
                        <a:rPr lang="en-IN" sz="1600" kern="0">
                          <a:effectLst/>
                        </a:rPr>
                        <a:t>200</a:t>
                      </a:r>
                      <a:endParaRPr lang="en-IN" sz="1600" kern="150">
                        <a:effectLst/>
                        <a:latin typeface="Liberation Serif"/>
                        <a:ea typeface="Noto Serif CJK SC"/>
                        <a:cs typeface="Lohit Devanagari"/>
                      </a:endParaRPr>
                    </a:p>
                  </a:txBody>
                  <a:tcPr marL="68580" marR="68580" marT="0" marB="0" anchor="b"/>
                </a:tc>
                <a:tc>
                  <a:txBody>
                    <a:bodyPr/>
                    <a:lstStyle/>
                    <a:p>
                      <a:pPr algn="ctr" fontAlgn="auto"/>
                      <a:r>
                        <a:rPr lang="en-IN" sz="1600" kern="0" dirty="0">
                          <a:effectLst/>
                        </a:rPr>
                        <a:t>27.4</a:t>
                      </a:r>
                      <a:endParaRPr lang="en-IN" sz="1600" kern="150" dirty="0">
                        <a:effectLst/>
                        <a:latin typeface="Liberation Serif"/>
                        <a:ea typeface="Noto Serif CJK SC"/>
                        <a:cs typeface="Lohit Devanagari"/>
                      </a:endParaRPr>
                    </a:p>
                  </a:txBody>
                  <a:tcPr marL="68580" marR="68580" marT="0" marB="0" anchor="b"/>
                </a:tc>
                <a:extLst>
                  <a:ext uri="{0D108BD9-81ED-4DB2-BD59-A6C34878D82A}">
                    <a16:rowId xmlns:a16="http://schemas.microsoft.com/office/drawing/2014/main" val="27141924"/>
                  </a:ext>
                </a:extLst>
              </a:tr>
              <a:tr h="419108">
                <a:tc>
                  <a:txBody>
                    <a:bodyPr/>
                    <a:lstStyle/>
                    <a:p>
                      <a:pPr algn="l" fontAlgn="auto"/>
                      <a:r>
                        <a:rPr lang="en-IN" sz="1600" kern="0">
                          <a:effectLst/>
                        </a:rPr>
                        <a:t>60-90</a:t>
                      </a:r>
                      <a:endParaRPr lang="en-IN" sz="1600" kern="150">
                        <a:effectLst/>
                        <a:latin typeface="Liberation Serif"/>
                        <a:ea typeface="Noto Serif CJK SC"/>
                        <a:cs typeface="Lohit Devanagari"/>
                      </a:endParaRPr>
                    </a:p>
                  </a:txBody>
                  <a:tcPr marL="68580" marR="68580" marT="0" marB="0" anchor="b"/>
                </a:tc>
                <a:tc>
                  <a:txBody>
                    <a:bodyPr/>
                    <a:lstStyle/>
                    <a:p>
                      <a:pPr algn="ctr" fontAlgn="auto"/>
                      <a:r>
                        <a:rPr lang="en-IN" sz="1600" kern="0" dirty="0">
                          <a:effectLst/>
                        </a:rPr>
                        <a:t>181</a:t>
                      </a:r>
                      <a:endParaRPr lang="en-IN" sz="1600" kern="150" dirty="0">
                        <a:effectLst/>
                        <a:latin typeface="Liberation Serif"/>
                        <a:ea typeface="Noto Serif CJK SC"/>
                        <a:cs typeface="Lohit Devanagari"/>
                      </a:endParaRPr>
                    </a:p>
                  </a:txBody>
                  <a:tcPr marL="68580" marR="68580" marT="0" marB="0" anchor="b"/>
                </a:tc>
                <a:tc>
                  <a:txBody>
                    <a:bodyPr/>
                    <a:lstStyle/>
                    <a:p>
                      <a:pPr algn="ctr" fontAlgn="auto"/>
                      <a:r>
                        <a:rPr lang="en-IN" sz="1600" kern="0" dirty="0">
                          <a:effectLst/>
                        </a:rPr>
                        <a:t>24.8</a:t>
                      </a:r>
                      <a:endParaRPr lang="en-IN" sz="1600" kern="150" dirty="0">
                        <a:effectLst/>
                        <a:latin typeface="Liberation Serif"/>
                        <a:ea typeface="Noto Serif CJK SC"/>
                        <a:cs typeface="Lohit Devanagari"/>
                      </a:endParaRPr>
                    </a:p>
                  </a:txBody>
                  <a:tcPr marL="68580" marR="68580" marT="0" marB="0" anchor="b"/>
                </a:tc>
                <a:extLst>
                  <a:ext uri="{0D108BD9-81ED-4DB2-BD59-A6C34878D82A}">
                    <a16:rowId xmlns:a16="http://schemas.microsoft.com/office/drawing/2014/main" val="2292312055"/>
                  </a:ext>
                </a:extLst>
              </a:tr>
              <a:tr h="419108">
                <a:tc>
                  <a:txBody>
                    <a:bodyPr/>
                    <a:lstStyle/>
                    <a:p>
                      <a:pPr algn="l" fontAlgn="auto"/>
                      <a:r>
                        <a:rPr lang="en-IN" sz="1600" kern="0">
                          <a:effectLst/>
                        </a:rPr>
                        <a:t>90-120</a:t>
                      </a:r>
                      <a:endParaRPr lang="en-IN" sz="1600" kern="150">
                        <a:effectLst/>
                        <a:latin typeface="Liberation Serif"/>
                        <a:ea typeface="Noto Serif CJK SC"/>
                        <a:cs typeface="Lohit Devanagari"/>
                      </a:endParaRPr>
                    </a:p>
                  </a:txBody>
                  <a:tcPr marL="68580" marR="68580" marT="0" marB="0" anchor="b"/>
                </a:tc>
                <a:tc>
                  <a:txBody>
                    <a:bodyPr/>
                    <a:lstStyle/>
                    <a:p>
                      <a:pPr algn="ctr" fontAlgn="auto"/>
                      <a:r>
                        <a:rPr lang="en-IN" sz="1600" kern="0">
                          <a:effectLst/>
                        </a:rPr>
                        <a:t>168</a:t>
                      </a:r>
                      <a:endParaRPr lang="en-IN" sz="1600" kern="150">
                        <a:effectLst/>
                        <a:latin typeface="Liberation Serif"/>
                        <a:ea typeface="Noto Serif CJK SC"/>
                        <a:cs typeface="Lohit Devanagari"/>
                      </a:endParaRPr>
                    </a:p>
                  </a:txBody>
                  <a:tcPr marL="68580" marR="68580" marT="0" marB="0" anchor="b"/>
                </a:tc>
                <a:tc>
                  <a:txBody>
                    <a:bodyPr/>
                    <a:lstStyle/>
                    <a:p>
                      <a:pPr algn="ctr" fontAlgn="auto"/>
                      <a:r>
                        <a:rPr lang="en-IN" sz="1600" kern="0" dirty="0">
                          <a:effectLst/>
                        </a:rPr>
                        <a:t>21.8</a:t>
                      </a:r>
                      <a:endParaRPr lang="en-IN" sz="1600" kern="150" dirty="0">
                        <a:effectLst/>
                        <a:latin typeface="Liberation Serif"/>
                        <a:ea typeface="Noto Serif CJK SC"/>
                        <a:cs typeface="Lohit Devanagari"/>
                      </a:endParaRPr>
                    </a:p>
                  </a:txBody>
                  <a:tcPr marL="68580" marR="68580" marT="0" marB="0" anchor="b"/>
                </a:tc>
                <a:extLst>
                  <a:ext uri="{0D108BD9-81ED-4DB2-BD59-A6C34878D82A}">
                    <a16:rowId xmlns:a16="http://schemas.microsoft.com/office/drawing/2014/main" val="1438908091"/>
                  </a:ext>
                </a:extLst>
              </a:tr>
              <a:tr h="419108">
                <a:tc>
                  <a:txBody>
                    <a:bodyPr/>
                    <a:lstStyle/>
                    <a:p>
                      <a:pPr algn="l" fontAlgn="auto"/>
                      <a:r>
                        <a:rPr lang="en-IN" sz="1600" kern="0">
                          <a:effectLst/>
                        </a:rPr>
                        <a:t>120-180</a:t>
                      </a:r>
                      <a:endParaRPr lang="en-IN" sz="1600" kern="150">
                        <a:effectLst/>
                        <a:latin typeface="Liberation Serif"/>
                        <a:ea typeface="Noto Serif CJK SC"/>
                        <a:cs typeface="Lohit Devanagari"/>
                      </a:endParaRPr>
                    </a:p>
                  </a:txBody>
                  <a:tcPr marL="68580" marR="68580" marT="0" marB="0" anchor="b"/>
                </a:tc>
                <a:tc>
                  <a:txBody>
                    <a:bodyPr/>
                    <a:lstStyle/>
                    <a:p>
                      <a:pPr algn="ctr" fontAlgn="auto"/>
                      <a:r>
                        <a:rPr lang="en-IN" sz="1600" kern="0">
                          <a:effectLst/>
                        </a:rPr>
                        <a:t>129</a:t>
                      </a:r>
                      <a:endParaRPr lang="en-IN" sz="1600" kern="150">
                        <a:effectLst/>
                        <a:latin typeface="Liberation Serif"/>
                        <a:ea typeface="Noto Serif CJK SC"/>
                        <a:cs typeface="Lohit Devanagari"/>
                      </a:endParaRPr>
                    </a:p>
                  </a:txBody>
                  <a:tcPr marL="68580" marR="68580" marT="0" marB="0" anchor="b"/>
                </a:tc>
                <a:tc>
                  <a:txBody>
                    <a:bodyPr/>
                    <a:lstStyle/>
                    <a:p>
                      <a:pPr algn="ctr" fontAlgn="auto"/>
                      <a:r>
                        <a:rPr lang="en-IN" sz="1600" kern="0" dirty="0">
                          <a:effectLst/>
                        </a:rPr>
                        <a:t>23.04.</a:t>
                      </a:r>
                      <a:endParaRPr lang="en-IN" sz="1600" kern="150" dirty="0">
                        <a:effectLst/>
                        <a:latin typeface="Liberation Serif"/>
                        <a:ea typeface="Noto Serif CJK SC"/>
                        <a:cs typeface="Lohit Devanagari"/>
                      </a:endParaRPr>
                    </a:p>
                  </a:txBody>
                  <a:tcPr marL="68580" marR="68580" marT="0" marB="0" anchor="b"/>
                </a:tc>
                <a:extLst>
                  <a:ext uri="{0D108BD9-81ED-4DB2-BD59-A6C34878D82A}">
                    <a16:rowId xmlns:a16="http://schemas.microsoft.com/office/drawing/2014/main" val="3713946670"/>
                  </a:ext>
                </a:extLst>
              </a:tr>
              <a:tr h="402118">
                <a:tc>
                  <a:txBody>
                    <a:bodyPr/>
                    <a:lstStyle/>
                    <a:p>
                      <a:pPr algn="l" fontAlgn="auto"/>
                      <a:r>
                        <a:rPr lang="en-IN" sz="1600" kern="0" dirty="0">
                          <a:effectLst/>
                        </a:rPr>
                        <a:t>&gt;180</a:t>
                      </a:r>
                      <a:endParaRPr lang="en-IN" sz="1600" kern="150" dirty="0">
                        <a:effectLst/>
                        <a:latin typeface="Liberation Serif"/>
                        <a:ea typeface="Noto Serif CJK SC"/>
                        <a:cs typeface="Lohit Devanagari"/>
                      </a:endParaRPr>
                    </a:p>
                  </a:txBody>
                  <a:tcPr marL="68580" marR="68580" marT="0" marB="0" anchor="b"/>
                </a:tc>
                <a:tc>
                  <a:txBody>
                    <a:bodyPr/>
                    <a:lstStyle/>
                    <a:p>
                      <a:pPr algn="ctr" fontAlgn="auto"/>
                      <a:r>
                        <a:rPr lang="en-IN" sz="1600" kern="0">
                          <a:effectLst/>
                        </a:rPr>
                        <a:t>51</a:t>
                      </a:r>
                      <a:endParaRPr lang="en-IN" sz="1600" kern="150">
                        <a:effectLst/>
                        <a:latin typeface="Liberation Serif"/>
                        <a:ea typeface="Noto Serif CJK SC"/>
                        <a:cs typeface="Lohit Devanagari"/>
                      </a:endParaRPr>
                    </a:p>
                  </a:txBody>
                  <a:tcPr marL="68580" marR="68580" marT="0" marB="0" anchor="b"/>
                </a:tc>
                <a:tc>
                  <a:txBody>
                    <a:bodyPr/>
                    <a:lstStyle/>
                    <a:p>
                      <a:pPr algn="ctr" fontAlgn="auto"/>
                      <a:r>
                        <a:rPr lang="en-IN" sz="1600" kern="0" dirty="0">
                          <a:effectLst/>
                        </a:rPr>
                        <a:t>6.99</a:t>
                      </a:r>
                      <a:endParaRPr lang="en-IN" sz="1600" kern="150" dirty="0">
                        <a:effectLst/>
                        <a:latin typeface="Liberation Serif"/>
                        <a:ea typeface="Noto Serif CJK SC"/>
                        <a:cs typeface="Lohit Devanagari"/>
                      </a:endParaRPr>
                    </a:p>
                  </a:txBody>
                  <a:tcPr marL="68580" marR="68580" marT="0" marB="0" anchor="b"/>
                </a:tc>
                <a:extLst>
                  <a:ext uri="{0D108BD9-81ED-4DB2-BD59-A6C34878D82A}">
                    <a16:rowId xmlns:a16="http://schemas.microsoft.com/office/drawing/2014/main" val="2712111049"/>
                  </a:ext>
                </a:extLst>
              </a:tr>
            </a:tbl>
          </a:graphicData>
        </a:graphic>
      </p:graphicFrame>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8</a:t>
            </a:fld>
            <a:endParaRPr lang="en-IN"/>
          </a:p>
        </p:txBody>
      </p:sp>
      <p:pic>
        <p:nvPicPr>
          <p:cNvPr id="6" name="Picture 5">
            <a:extLst>
              <a:ext uri="{FF2B5EF4-FFF2-40B4-BE49-F238E27FC236}">
                <a16:creationId xmlns:a16="http://schemas.microsoft.com/office/drawing/2014/main" id="{CC7E35C9-8D50-F7CA-E6F1-C10B29E0AE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9" name="Table 8">
            <a:extLst>
              <a:ext uri="{FF2B5EF4-FFF2-40B4-BE49-F238E27FC236}">
                <a16:creationId xmlns:a16="http://schemas.microsoft.com/office/drawing/2014/main" id="{DAF08519-B991-A0ED-8A21-818022925ACC}"/>
              </a:ext>
            </a:extLst>
          </p:cNvPr>
          <p:cNvGraphicFramePr>
            <a:graphicFrameLocks noGrp="1"/>
          </p:cNvGraphicFramePr>
          <p:nvPr>
            <p:extLst>
              <p:ext uri="{D42A27DB-BD31-4B8C-83A1-F6EECF244321}">
                <p14:modId xmlns:p14="http://schemas.microsoft.com/office/powerpoint/2010/main" val="3766145511"/>
              </p:ext>
            </p:extLst>
          </p:nvPr>
        </p:nvGraphicFramePr>
        <p:xfrm>
          <a:off x="6409509" y="2372708"/>
          <a:ext cx="4700450" cy="2652865"/>
        </p:xfrm>
        <a:graphic>
          <a:graphicData uri="http://schemas.openxmlformats.org/drawingml/2006/table">
            <a:tbl>
              <a:tblPr firstRow="1" firstCol="1" bandRow="1">
                <a:tableStyleId>{5C22544A-7EE6-4342-B048-85BDC9FD1C3A}</a:tableStyleId>
              </a:tblPr>
              <a:tblGrid>
                <a:gridCol w="1851633">
                  <a:extLst>
                    <a:ext uri="{9D8B030D-6E8A-4147-A177-3AD203B41FA5}">
                      <a16:colId xmlns:a16="http://schemas.microsoft.com/office/drawing/2014/main" val="697780874"/>
                    </a:ext>
                  </a:extLst>
                </a:gridCol>
                <a:gridCol w="1442313">
                  <a:extLst>
                    <a:ext uri="{9D8B030D-6E8A-4147-A177-3AD203B41FA5}">
                      <a16:colId xmlns:a16="http://schemas.microsoft.com/office/drawing/2014/main" val="1573970650"/>
                    </a:ext>
                  </a:extLst>
                </a:gridCol>
                <a:gridCol w="1406504">
                  <a:extLst>
                    <a:ext uri="{9D8B030D-6E8A-4147-A177-3AD203B41FA5}">
                      <a16:colId xmlns:a16="http://schemas.microsoft.com/office/drawing/2014/main" val="3570570008"/>
                    </a:ext>
                  </a:extLst>
                </a:gridCol>
              </a:tblGrid>
              <a:tr h="445070">
                <a:tc>
                  <a:txBody>
                    <a:bodyPr/>
                    <a:lstStyle/>
                    <a:p>
                      <a:pPr algn="l" fontAlgn="auto"/>
                      <a:r>
                        <a:rPr lang="en-IN" sz="1600" kern="0" dirty="0">
                          <a:effectLst/>
                        </a:rPr>
                        <a:t>TAT time (minutes)</a:t>
                      </a:r>
                      <a:endParaRPr lang="en-IN" sz="1600" kern="150" dirty="0">
                        <a:effectLst/>
                        <a:latin typeface="Liberation Serif"/>
                        <a:ea typeface="Noto Serif CJK SC"/>
                        <a:cs typeface="Lohit Devanagari"/>
                      </a:endParaRPr>
                    </a:p>
                  </a:txBody>
                  <a:tcPr marL="68580" marR="68580" marT="0" marB="0" anchor="b"/>
                </a:tc>
                <a:tc>
                  <a:txBody>
                    <a:bodyPr/>
                    <a:lstStyle/>
                    <a:p>
                      <a:pPr algn="l" fontAlgn="auto"/>
                      <a:r>
                        <a:rPr lang="en-IN" sz="1600" kern="0" dirty="0">
                          <a:effectLst/>
                        </a:rPr>
                        <a:t>no of samples</a:t>
                      </a:r>
                      <a:endParaRPr lang="en-IN" sz="1600" kern="150" dirty="0">
                        <a:effectLst/>
                        <a:latin typeface="Liberation Serif"/>
                        <a:ea typeface="Noto Serif CJK SC"/>
                        <a:cs typeface="Lohit Devanagari"/>
                      </a:endParaRPr>
                    </a:p>
                  </a:txBody>
                  <a:tcPr marL="68580" marR="68580" marT="0" marB="0" anchor="b"/>
                </a:tc>
                <a:tc>
                  <a:txBody>
                    <a:bodyPr/>
                    <a:lstStyle/>
                    <a:p>
                      <a:pPr algn="l" fontAlgn="auto"/>
                      <a:r>
                        <a:rPr lang="en-IN" sz="1600" kern="0" dirty="0">
                          <a:effectLst/>
                        </a:rPr>
                        <a:t>% of samples</a:t>
                      </a:r>
                      <a:endParaRPr lang="en-IN" sz="1600" kern="150" dirty="0">
                        <a:effectLst/>
                        <a:latin typeface="Liberation Serif"/>
                        <a:ea typeface="Noto Serif CJK SC"/>
                        <a:cs typeface="Lohit Devanagari"/>
                      </a:endParaRPr>
                    </a:p>
                  </a:txBody>
                  <a:tcPr marL="68580" marR="68580" marT="0" marB="0" anchor="b"/>
                </a:tc>
                <a:extLst>
                  <a:ext uri="{0D108BD9-81ED-4DB2-BD59-A6C34878D82A}">
                    <a16:rowId xmlns:a16="http://schemas.microsoft.com/office/drawing/2014/main" val="3968311274"/>
                  </a:ext>
                </a:extLst>
              </a:tr>
              <a:tr h="445070">
                <a:tc>
                  <a:txBody>
                    <a:bodyPr/>
                    <a:lstStyle/>
                    <a:p>
                      <a:pPr algn="l" fontAlgn="auto"/>
                      <a:r>
                        <a:rPr lang="en-IN" sz="1600" kern="0" dirty="0">
                          <a:effectLst/>
                        </a:rPr>
                        <a:t>30-60</a:t>
                      </a:r>
                      <a:endParaRPr lang="en-IN" sz="1600" kern="150" dirty="0">
                        <a:effectLst/>
                        <a:latin typeface="Liberation Serif"/>
                        <a:ea typeface="Noto Serif CJK SC"/>
                        <a:cs typeface="Lohit Devanagari"/>
                      </a:endParaRPr>
                    </a:p>
                  </a:txBody>
                  <a:tcPr marL="68580" marR="68580" marT="0" marB="0" anchor="b"/>
                </a:tc>
                <a:tc>
                  <a:txBody>
                    <a:bodyPr/>
                    <a:lstStyle/>
                    <a:p>
                      <a:pPr algn="r" fontAlgn="auto"/>
                      <a:r>
                        <a:rPr lang="en-IN" sz="1600" kern="0">
                          <a:effectLst/>
                        </a:rPr>
                        <a:t>140</a:t>
                      </a:r>
                      <a:endParaRPr lang="en-IN" sz="1600" kern="150">
                        <a:effectLst/>
                        <a:latin typeface="Liberation Serif"/>
                        <a:ea typeface="Noto Serif CJK SC"/>
                        <a:cs typeface="Lohit Devanagari"/>
                      </a:endParaRPr>
                    </a:p>
                  </a:txBody>
                  <a:tcPr marL="68580" marR="68580" marT="0" marB="0" anchor="b"/>
                </a:tc>
                <a:tc>
                  <a:txBody>
                    <a:bodyPr/>
                    <a:lstStyle/>
                    <a:p>
                      <a:pPr algn="r" fontAlgn="auto"/>
                      <a:r>
                        <a:rPr lang="en-IN" sz="1600" kern="0" dirty="0">
                          <a:effectLst/>
                        </a:rPr>
                        <a:t>29.</a:t>
                      </a:r>
                      <a:endParaRPr lang="en-IN" sz="1600" kern="150" dirty="0">
                        <a:effectLst/>
                        <a:latin typeface="Liberation Serif"/>
                        <a:ea typeface="Noto Serif CJK SC"/>
                        <a:cs typeface="Lohit Devanagari"/>
                      </a:endParaRPr>
                    </a:p>
                  </a:txBody>
                  <a:tcPr marL="68580" marR="68580" marT="0" marB="0" anchor="b"/>
                </a:tc>
                <a:extLst>
                  <a:ext uri="{0D108BD9-81ED-4DB2-BD59-A6C34878D82A}">
                    <a16:rowId xmlns:a16="http://schemas.microsoft.com/office/drawing/2014/main" val="245882379"/>
                  </a:ext>
                </a:extLst>
              </a:tr>
              <a:tr h="445070">
                <a:tc>
                  <a:txBody>
                    <a:bodyPr/>
                    <a:lstStyle/>
                    <a:p>
                      <a:pPr algn="l" fontAlgn="auto"/>
                      <a:r>
                        <a:rPr lang="en-IN" sz="1600" kern="0">
                          <a:effectLst/>
                        </a:rPr>
                        <a:t>60-90</a:t>
                      </a:r>
                      <a:endParaRPr lang="en-IN" sz="1600" kern="150">
                        <a:effectLst/>
                        <a:latin typeface="Liberation Serif"/>
                        <a:ea typeface="Noto Serif CJK SC"/>
                        <a:cs typeface="Lohit Devanagari"/>
                      </a:endParaRPr>
                    </a:p>
                  </a:txBody>
                  <a:tcPr marL="68580" marR="68580" marT="0" marB="0" anchor="b"/>
                </a:tc>
                <a:tc>
                  <a:txBody>
                    <a:bodyPr/>
                    <a:lstStyle/>
                    <a:p>
                      <a:pPr algn="r" fontAlgn="auto"/>
                      <a:r>
                        <a:rPr lang="en-IN" sz="1600" kern="0">
                          <a:effectLst/>
                        </a:rPr>
                        <a:t>151</a:t>
                      </a:r>
                      <a:endParaRPr lang="en-IN" sz="1600" kern="150">
                        <a:effectLst/>
                        <a:latin typeface="Liberation Serif"/>
                        <a:ea typeface="Noto Serif CJK SC"/>
                        <a:cs typeface="Lohit Devanagari"/>
                      </a:endParaRPr>
                    </a:p>
                  </a:txBody>
                  <a:tcPr marL="68580" marR="68580" marT="0" marB="0" anchor="b"/>
                </a:tc>
                <a:tc>
                  <a:txBody>
                    <a:bodyPr/>
                    <a:lstStyle/>
                    <a:p>
                      <a:pPr algn="r" fontAlgn="auto"/>
                      <a:r>
                        <a:rPr lang="en-IN" sz="1600" kern="0" dirty="0">
                          <a:effectLst/>
                        </a:rPr>
                        <a:t>31.5</a:t>
                      </a:r>
                      <a:endParaRPr lang="en-IN" sz="1600" kern="150" dirty="0">
                        <a:effectLst/>
                        <a:latin typeface="Liberation Serif"/>
                        <a:ea typeface="Noto Serif CJK SC"/>
                        <a:cs typeface="Lohit Devanagari"/>
                      </a:endParaRPr>
                    </a:p>
                  </a:txBody>
                  <a:tcPr marL="68580" marR="68580" marT="0" marB="0" anchor="b"/>
                </a:tc>
                <a:extLst>
                  <a:ext uri="{0D108BD9-81ED-4DB2-BD59-A6C34878D82A}">
                    <a16:rowId xmlns:a16="http://schemas.microsoft.com/office/drawing/2014/main" val="995071185"/>
                  </a:ext>
                </a:extLst>
              </a:tr>
              <a:tr h="445070">
                <a:tc>
                  <a:txBody>
                    <a:bodyPr/>
                    <a:lstStyle/>
                    <a:p>
                      <a:pPr algn="l" fontAlgn="auto"/>
                      <a:r>
                        <a:rPr lang="en-IN" sz="1600" kern="0">
                          <a:effectLst/>
                        </a:rPr>
                        <a:t>90-120</a:t>
                      </a:r>
                      <a:endParaRPr lang="en-IN" sz="1600" kern="150">
                        <a:effectLst/>
                        <a:latin typeface="Liberation Serif"/>
                        <a:ea typeface="Noto Serif CJK SC"/>
                        <a:cs typeface="Lohit Devanagari"/>
                      </a:endParaRPr>
                    </a:p>
                  </a:txBody>
                  <a:tcPr marL="68580" marR="68580" marT="0" marB="0" anchor="b"/>
                </a:tc>
                <a:tc>
                  <a:txBody>
                    <a:bodyPr/>
                    <a:lstStyle/>
                    <a:p>
                      <a:pPr algn="r" fontAlgn="auto"/>
                      <a:r>
                        <a:rPr lang="en-IN" sz="1600" kern="0">
                          <a:effectLst/>
                        </a:rPr>
                        <a:t>86</a:t>
                      </a:r>
                      <a:endParaRPr lang="en-IN" sz="1600" kern="150">
                        <a:effectLst/>
                        <a:latin typeface="Liberation Serif"/>
                        <a:ea typeface="Noto Serif CJK SC"/>
                        <a:cs typeface="Lohit Devanagari"/>
                      </a:endParaRPr>
                    </a:p>
                  </a:txBody>
                  <a:tcPr marL="68580" marR="68580" marT="0" marB="0" anchor="b"/>
                </a:tc>
                <a:tc>
                  <a:txBody>
                    <a:bodyPr/>
                    <a:lstStyle/>
                    <a:p>
                      <a:pPr algn="r" fontAlgn="auto"/>
                      <a:r>
                        <a:rPr lang="en-IN" sz="1600" kern="0" dirty="0">
                          <a:effectLst/>
                        </a:rPr>
                        <a:t>18.02</a:t>
                      </a:r>
                      <a:endParaRPr lang="en-IN" sz="1600" kern="150" dirty="0">
                        <a:effectLst/>
                        <a:latin typeface="Liberation Serif"/>
                        <a:ea typeface="Noto Serif CJK SC"/>
                        <a:cs typeface="Lohit Devanagari"/>
                      </a:endParaRPr>
                    </a:p>
                  </a:txBody>
                  <a:tcPr marL="68580" marR="68580" marT="0" marB="0" anchor="b"/>
                </a:tc>
                <a:extLst>
                  <a:ext uri="{0D108BD9-81ED-4DB2-BD59-A6C34878D82A}">
                    <a16:rowId xmlns:a16="http://schemas.microsoft.com/office/drawing/2014/main" val="1801765900"/>
                  </a:ext>
                </a:extLst>
              </a:tr>
              <a:tr h="445070">
                <a:tc>
                  <a:txBody>
                    <a:bodyPr/>
                    <a:lstStyle/>
                    <a:p>
                      <a:pPr algn="l" fontAlgn="auto"/>
                      <a:r>
                        <a:rPr lang="en-IN" sz="1600" kern="0">
                          <a:effectLst/>
                        </a:rPr>
                        <a:t>120-180</a:t>
                      </a:r>
                      <a:endParaRPr lang="en-IN" sz="1600" kern="150">
                        <a:effectLst/>
                        <a:latin typeface="Liberation Serif"/>
                        <a:ea typeface="Noto Serif CJK SC"/>
                        <a:cs typeface="Lohit Devanagari"/>
                      </a:endParaRPr>
                    </a:p>
                  </a:txBody>
                  <a:tcPr marL="68580" marR="68580" marT="0" marB="0" anchor="b"/>
                </a:tc>
                <a:tc>
                  <a:txBody>
                    <a:bodyPr/>
                    <a:lstStyle/>
                    <a:p>
                      <a:pPr algn="r" fontAlgn="auto"/>
                      <a:r>
                        <a:rPr lang="en-IN" sz="1600" kern="0">
                          <a:effectLst/>
                        </a:rPr>
                        <a:t>84</a:t>
                      </a:r>
                      <a:endParaRPr lang="en-IN" sz="1600" kern="150">
                        <a:effectLst/>
                        <a:latin typeface="Liberation Serif"/>
                        <a:ea typeface="Noto Serif CJK SC"/>
                        <a:cs typeface="Lohit Devanagari"/>
                      </a:endParaRPr>
                    </a:p>
                  </a:txBody>
                  <a:tcPr marL="68580" marR="68580" marT="0" marB="0" anchor="b"/>
                </a:tc>
                <a:tc>
                  <a:txBody>
                    <a:bodyPr/>
                    <a:lstStyle/>
                    <a:p>
                      <a:pPr algn="r" fontAlgn="auto"/>
                      <a:r>
                        <a:rPr lang="en-IN" sz="1600" kern="0" dirty="0">
                          <a:effectLst/>
                        </a:rPr>
                        <a:t>17.61</a:t>
                      </a:r>
                      <a:endParaRPr lang="en-IN" sz="1600" kern="150" dirty="0">
                        <a:effectLst/>
                        <a:latin typeface="Liberation Serif"/>
                        <a:ea typeface="Noto Serif CJK SC"/>
                        <a:cs typeface="Lohit Devanagari"/>
                      </a:endParaRPr>
                    </a:p>
                  </a:txBody>
                  <a:tcPr marL="68580" marR="68580" marT="0" marB="0" anchor="b"/>
                </a:tc>
                <a:extLst>
                  <a:ext uri="{0D108BD9-81ED-4DB2-BD59-A6C34878D82A}">
                    <a16:rowId xmlns:a16="http://schemas.microsoft.com/office/drawing/2014/main" val="348595903"/>
                  </a:ext>
                </a:extLst>
              </a:tr>
              <a:tr h="427515">
                <a:tc>
                  <a:txBody>
                    <a:bodyPr/>
                    <a:lstStyle/>
                    <a:p>
                      <a:pPr algn="l" fontAlgn="auto"/>
                      <a:r>
                        <a:rPr lang="en-IN" sz="1600" kern="0" dirty="0">
                          <a:effectLst/>
                        </a:rPr>
                        <a:t>&gt;180</a:t>
                      </a:r>
                      <a:endParaRPr lang="en-IN" sz="1600" kern="150" dirty="0">
                        <a:effectLst/>
                        <a:latin typeface="Liberation Serif"/>
                        <a:ea typeface="Noto Serif CJK SC"/>
                        <a:cs typeface="Lohit Devanagari"/>
                      </a:endParaRPr>
                    </a:p>
                  </a:txBody>
                  <a:tcPr marL="68580" marR="68580" marT="0" marB="0" anchor="b"/>
                </a:tc>
                <a:tc>
                  <a:txBody>
                    <a:bodyPr/>
                    <a:lstStyle/>
                    <a:p>
                      <a:pPr algn="r" fontAlgn="auto"/>
                      <a:r>
                        <a:rPr lang="en-IN" sz="1600" kern="0">
                          <a:effectLst/>
                        </a:rPr>
                        <a:t>16</a:t>
                      </a:r>
                      <a:endParaRPr lang="en-IN" sz="1600" kern="150">
                        <a:effectLst/>
                        <a:latin typeface="Liberation Serif"/>
                        <a:ea typeface="Noto Serif CJK SC"/>
                        <a:cs typeface="Lohit Devanagari"/>
                      </a:endParaRPr>
                    </a:p>
                  </a:txBody>
                  <a:tcPr marL="68580" marR="68580" marT="0" marB="0" anchor="b"/>
                </a:tc>
                <a:tc>
                  <a:txBody>
                    <a:bodyPr/>
                    <a:lstStyle/>
                    <a:p>
                      <a:pPr algn="r" fontAlgn="auto"/>
                      <a:r>
                        <a:rPr lang="en-IN" sz="1600" kern="0" dirty="0">
                          <a:effectLst/>
                        </a:rPr>
                        <a:t>3.35</a:t>
                      </a:r>
                      <a:endParaRPr lang="en-IN" sz="1600" kern="150" dirty="0">
                        <a:effectLst/>
                        <a:latin typeface="Liberation Serif"/>
                        <a:ea typeface="Noto Serif CJK SC"/>
                        <a:cs typeface="Lohit Devanagari"/>
                      </a:endParaRPr>
                    </a:p>
                  </a:txBody>
                  <a:tcPr marL="68580" marR="68580" marT="0" marB="0" anchor="b"/>
                </a:tc>
                <a:extLst>
                  <a:ext uri="{0D108BD9-81ED-4DB2-BD59-A6C34878D82A}">
                    <a16:rowId xmlns:a16="http://schemas.microsoft.com/office/drawing/2014/main" val="1301618688"/>
                  </a:ext>
                </a:extLst>
              </a:tr>
            </a:tbl>
          </a:graphicData>
        </a:graphic>
      </p:graphicFrame>
      <p:sp>
        <p:nvSpPr>
          <p:cNvPr id="11" name="TextBox 10">
            <a:extLst>
              <a:ext uri="{FF2B5EF4-FFF2-40B4-BE49-F238E27FC236}">
                <a16:creationId xmlns:a16="http://schemas.microsoft.com/office/drawing/2014/main" id="{5D396AAD-3DCA-B60D-F46B-79488E732E97}"/>
              </a:ext>
            </a:extLst>
          </p:cNvPr>
          <p:cNvSpPr txBox="1"/>
          <p:nvPr/>
        </p:nvSpPr>
        <p:spPr>
          <a:xfrm>
            <a:off x="235132" y="1785257"/>
            <a:ext cx="4415246" cy="369332"/>
          </a:xfrm>
          <a:prstGeom prst="rect">
            <a:avLst/>
          </a:prstGeom>
          <a:noFill/>
        </p:spPr>
        <p:txBody>
          <a:bodyPr wrap="square" rtlCol="0">
            <a:spAutoFit/>
          </a:bodyPr>
          <a:lstStyle/>
          <a:p>
            <a:r>
              <a:rPr lang="en-IN" b="1" dirty="0"/>
              <a:t> Table 1.2.Analysis of clinical chemistry  TAT</a:t>
            </a:r>
          </a:p>
        </p:txBody>
      </p:sp>
      <p:sp>
        <p:nvSpPr>
          <p:cNvPr id="14" name="TextBox 13">
            <a:extLst>
              <a:ext uri="{FF2B5EF4-FFF2-40B4-BE49-F238E27FC236}">
                <a16:creationId xmlns:a16="http://schemas.microsoft.com/office/drawing/2014/main" id="{8AA9F165-C92C-AD54-4A98-2EC88298EB3F}"/>
              </a:ext>
            </a:extLst>
          </p:cNvPr>
          <p:cNvSpPr txBox="1"/>
          <p:nvPr/>
        </p:nvSpPr>
        <p:spPr>
          <a:xfrm>
            <a:off x="6470469" y="1785258"/>
            <a:ext cx="3984171" cy="369332"/>
          </a:xfrm>
          <a:prstGeom prst="rect">
            <a:avLst/>
          </a:prstGeom>
          <a:noFill/>
        </p:spPr>
        <p:txBody>
          <a:bodyPr wrap="square" rtlCol="0">
            <a:spAutoFit/>
          </a:bodyPr>
          <a:lstStyle/>
          <a:p>
            <a:r>
              <a:rPr lang="en-IN" b="1" dirty="0"/>
              <a:t> Table1.3.Analysis of  Haematology TAT</a:t>
            </a:r>
          </a:p>
        </p:txBody>
      </p:sp>
      <p:sp>
        <p:nvSpPr>
          <p:cNvPr id="3" name="TextBox 2">
            <a:extLst>
              <a:ext uri="{FF2B5EF4-FFF2-40B4-BE49-F238E27FC236}">
                <a16:creationId xmlns:a16="http://schemas.microsoft.com/office/drawing/2014/main" id="{D7594C55-3A7A-0493-7C49-2AAA331FD80B}"/>
              </a:ext>
            </a:extLst>
          </p:cNvPr>
          <p:cNvSpPr txBox="1"/>
          <p:nvPr/>
        </p:nvSpPr>
        <p:spPr>
          <a:xfrm>
            <a:off x="43543" y="4995054"/>
            <a:ext cx="5486400" cy="1169551"/>
          </a:xfrm>
          <a:prstGeom prst="rect">
            <a:avLst/>
          </a:prstGeom>
          <a:noFill/>
        </p:spPr>
        <p:txBody>
          <a:bodyPr wrap="square" rtlCol="0">
            <a:spAutoFit/>
          </a:bodyPr>
          <a:lstStyle/>
          <a:p>
            <a:pPr algn="just"/>
            <a:r>
              <a:rPr lang="en-US" sz="1400" b="0" i="0" u="none" strike="noStrike" baseline="0" dirty="0">
                <a:solidFill>
                  <a:srgbClr val="000000"/>
                </a:solidFill>
                <a:latin typeface="Times New Roman" panose="02020603050405020304" pitchFamily="18" charset="0"/>
                <a:cs typeface="Times New Roman" panose="02020603050405020304" pitchFamily="18" charset="0"/>
              </a:rPr>
              <a:t>Mean standard TAT for clinical chemistry is 20 minutes from sample collection till process and 30-60 minutes from sample process till report completion. A total of 729 samples analyzed out of which 200 samples were within TAT duration of 30-60 minutes (27.4.%). 529 samples were in delayed TAT duration</a:t>
            </a:r>
            <a:endParaRPr lang="en-IN" sz="14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7992239F-F27F-0DFD-79BD-40A76B47A926}"/>
              </a:ext>
            </a:extLst>
          </p:cNvPr>
          <p:cNvSpPr txBox="1"/>
          <p:nvPr/>
        </p:nvSpPr>
        <p:spPr>
          <a:xfrm>
            <a:off x="6312625" y="4995054"/>
            <a:ext cx="4894217" cy="1015663"/>
          </a:xfrm>
          <a:prstGeom prst="rect">
            <a:avLst/>
          </a:prstGeom>
          <a:noFill/>
        </p:spPr>
        <p:txBody>
          <a:bodyPr wrap="square" rtlCol="0">
            <a:spAutoFit/>
          </a:bodyPr>
          <a:lstStyle/>
          <a:p>
            <a:pPr algn="just"/>
            <a:r>
              <a:rPr lang="en-US" sz="1400" b="0" i="0" u="none" strike="noStrike" baseline="0" dirty="0">
                <a:solidFill>
                  <a:srgbClr val="000000"/>
                </a:solidFill>
                <a:latin typeface="Times New Roman" panose="02020603050405020304" pitchFamily="18" charset="0"/>
              </a:rPr>
              <a:t>Mean standard duration for hematological test is 60 minutes. A total of 477 samples were analyzed out of which 140 samples (29.4%) were within TAT duration of 30-60 minutes. 327 samples were in delayed TAT duration</a:t>
            </a:r>
            <a:r>
              <a:rPr lang="en-US" dirty="0">
                <a:solidFill>
                  <a:srgbClr val="000000"/>
                </a:solidFill>
                <a:latin typeface="Times New Roman" panose="02020603050405020304" pitchFamily="18" charset="0"/>
              </a:rPr>
              <a:t>.</a:t>
            </a:r>
            <a:endParaRPr lang="en-IN" dirty="0"/>
          </a:p>
        </p:txBody>
      </p:sp>
    </p:spTree>
    <p:extLst>
      <p:ext uri="{BB962C8B-B14F-4D97-AF65-F5344CB8AC3E}">
        <p14:creationId xmlns:p14="http://schemas.microsoft.com/office/powerpoint/2010/main" val="1373306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t>Results </a:t>
            </a:r>
          </a:p>
        </p:txBody>
      </p:sp>
      <p:graphicFrame>
        <p:nvGraphicFramePr>
          <p:cNvPr id="7" name="Content Placeholder 6">
            <a:extLst>
              <a:ext uri="{FF2B5EF4-FFF2-40B4-BE49-F238E27FC236}">
                <a16:creationId xmlns:a16="http://schemas.microsoft.com/office/drawing/2014/main" id="{6AA83D3B-E30E-FB35-4467-D73365D192E2}"/>
              </a:ext>
            </a:extLst>
          </p:cNvPr>
          <p:cNvGraphicFramePr>
            <a:graphicFrameLocks noGrp="1"/>
          </p:cNvGraphicFramePr>
          <p:nvPr>
            <p:ph idx="1"/>
            <p:extLst>
              <p:ext uri="{D42A27DB-BD31-4B8C-83A1-F6EECF244321}">
                <p14:modId xmlns:p14="http://schemas.microsoft.com/office/powerpoint/2010/main" val="2292204224"/>
              </p:ext>
            </p:extLst>
          </p:nvPr>
        </p:nvGraphicFramePr>
        <p:xfrm>
          <a:off x="161109" y="2401591"/>
          <a:ext cx="4611188" cy="2353693"/>
        </p:xfrm>
        <a:graphic>
          <a:graphicData uri="http://schemas.openxmlformats.org/drawingml/2006/table">
            <a:tbl>
              <a:tblPr firstRow="1" firstCol="1" bandRow="1">
                <a:tableStyleId>{5C22544A-7EE6-4342-B048-85BDC9FD1C3A}</a:tableStyleId>
              </a:tblPr>
              <a:tblGrid>
                <a:gridCol w="1023792">
                  <a:extLst>
                    <a:ext uri="{9D8B030D-6E8A-4147-A177-3AD203B41FA5}">
                      <a16:colId xmlns:a16="http://schemas.microsoft.com/office/drawing/2014/main" val="3410358630"/>
                    </a:ext>
                  </a:extLst>
                </a:gridCol>
                <a:gridCol w="1816113">
                  <a:extLst>
                    <a:ext uri="{9D8B030D-6E8A-4147-A177-3AD203B41FA5}">
                      <a16:colId xmlns:a16="http://schemas.microsoft.com/office/drawing/2014/main" val="573890842"/>
                    </a:ext>
                  </a:extLst>
                </a:gridCol>
                <a:gridCol w="1771283">
                  <a:extLst>
                    <a:ext uri="{9D8B030D-6E8A-4147-A177-3AD203B41FA5}">
                      <a16:colId xmlns:a16="http://schemas.microsoft.com/office/drawing/2014/main" val="725194996"/>
                    </a:ext>
                  </a:extLst>
                </a:gridCol>
              </a:tblGrid>
              <a:tr h="769162">
                <a:tc>
                  <a:txBody>
                    <a:bodyPr/>
                    <a:lstStyle/>
                    <a:p>
                      <a:pPr algn="l" fontAlgn="auto"/>
                      <a:r>
                        <a:rPr lang="en-IN" sz="1600" kern="0" dirty="0">
                          <a:effectLst/>
                        </a:rPr>
                        <a:t>TAT time (minutes)</a:t>
                      </a:r>
                      <a:endParaRPr lang="en-IN" sz="1600" kern="150" dirty="0">
                        <a:effectLst/>
                        <a:latin typeface="Liberation Serif"/>
                        <a:ea typeface="Noto Serif CJK SC"/>
                        <a:cs typeface="Lohit Devanagari"/>
                      </a:endParaRPr>
                    </a:p>
                  </a:txBody>
                  <a:tcPr marL="51131" marR="51131" marT="0" marB="0" anchor="b"/>
                </a:tc>
                <a:tc>
                  <a:txBody>
                    <a:bodyPr/>
                    <a:lstStyle/>
                    <a:p>
                      <a:pPr algn="l" fontAlgn="auto"/>
                      <a:r>
                        <a:rPr lang="en-IN" sz="1600" kern="0" dirty="0">
                          <a:effectLst/>
                        </a:rPr>
                        <a:t>no of samples</a:t>
                      </a:r>
                      <a:endParaRPr lang="en-IN" sz="1600" kern="150" dirty="0">
                        <a:effectLst/>
                        <a:latin typeface="Liberation Serif"/>
                        <a:ea typeface="Noto Serif CJK SC"/>
                        <a:cs typeface="Lohit Devanagari"/>
                      </a:endParaRPr>
                    </a:p>
                  </a:txBody>
                  <a:tcPr marL="51131" marR="51131" marT="0" marB="0" anchor="b"/>
                </a:tc>
                <a:tc>
                  <a:txBody>
                    <a:bodyPr/>
                    <a:lstStyle/>
                    <a:p>
                      <a:pPr algn="l" fontAlgn="auto"/>
                      <a:r>
                        <a:rPr lang="en-IN" sz="1600" kern="0" dirty="0">
                          <a:effectLst/>
                        </a:rPr>
                        <a:t>% of samples</a:t>
                      </a:r>
                      <a:endParaRPr lang="en-IN" sz="1600" kern="150" dirty="0">
                        <a:effectLst/>
                        <a:latin typeface="Liberation Serif"/>
                        <a:ea typeface="Noto Serif CJK SC"/>
                        <a:cs typeface="Lohit Devanagari"/>
                      </a:endParaRPr>
                    </a:p>
                  </a:txBody>
                  <a:tcPr marL="51131" marR="51131" marT="0" marB="0" anchor="b"/>
                </a:tc>
                <a:extLst>
                  <a:ext uri="{0D108BD9-81ED-4DB2-BD59-A6C34878D82A}">
                    <a16:rowId xmlns:a16="http://schemas.microsoft.com/office/drawing/2014/main" val="889169781"/>
                  </a:ext>
                </a:extLst>
              </a:tr>
              <a:tr h="319439">
                <a:tc>
                  <a:txBody>
                    <a:bodyPr/>
                    <a:lstStyle/>
                    <a:p>
                      <a:pPr algn="l" fontAlgn="auto"/>
                      <a:r>
                        <a:rPr lang="en-IN" sz="1600" kern="0" dirty="0">
                          <a:effectLst/>
                        </a:rPr>
                        <a:t>30-60</a:t>
                      </a:r>
                      <a:endParaRPr lang="en-IN" sz="1600" kern="150" dirty="0">
                        <a:effectLst/>
                        <a:latin typeface="Liberation Serif"/>
                        <a:ea typeface="Noto Serif CJK SC"/>
                        <a:cs typeface="Lohit Devanagari"/>
                      </a:endParaRPr>
                    </a:p>
                  </a:txBody>
                  <a:tcPr marL="51131" marR="51131" marT="0" marB="0" anchor="b"/>
                </a:tc>
                <a:tc>
                  <a:txBody>
                    <a:bodyPr/>
                    <a:lstStyle/>
                    <a:p>
                      <a:pPr algn="r" fontAlgn="auto"/>
                      <a:r>
                        <a:rPr lang="en-IN" sz="1600" kern="0">
                          <a:effectLst/>
                        </a:rPr>
                        <a:t>25</a:t>
                      </a:r>
                      <a:endParaRPr lang="en-IN" sz="1600" kern="150">
                        <a:effectLst/>
                        <a:latin typeface="Liberation Serif"/>
                        <a:ea typeface="Noto Serif CJK SC"/>
                        <a:cs typeface="Lohit Devanagari"/>
                      </a:endParaRPr>
                    </a:p>
                  </a:txBody>
                  <a:tcPr marL="51131" marR="51131" marT="0" marB="0" anchor="b"/>
                </a:tc>
                <a:tc>
                  <a:txBody>
                    <a:bodyPr/>
                    <a:lstStyle/>
                    <a:p>
                      <a:pPr algn="r" fontAlgn="auto"/>
                      <a:r>
                        <a:rPr lang="en-IN" sz="1600" kern="0" dirty="0">
                          <a:effectLst/>
                        </a:rPr>
                        <a:t>27.7</a:t>
                      </a:r>
                      <a:endParaRPr lang="en-IN" sz="1600" kern="150" dirty="0">
                        <a:effectLst/>
                        <a:latin typeface="Liberation Serif"/>
                        <a:ea typeface="Noto Serif CJK SC"/>
                        <a:cs typeface="Lohit Devanagari"/>
                      </a:endParaRPr>
                    </a:p>
                  </a:txBody>
                  <a:tcPr marL="51131" marR="51131" marT="0" marB="0" anchor="b"/>
                </a:tc>
                <a:extLst>
                  <a:ext uri="{0D108BD9-81ED-4DB2-BD59-A6C34878D82A}">
                    <a16:rowId xmlns:a16="http://schemas.microsoft.com/office/drawing/2014/main" val="1123674551"/>
                  </a:ext>
                </a:extLst>
              </a:tr>
              <a:tr h="319439">
                <a:tc>
                  <a:txBody>
                    <a:bodyPr/>
                    <a:lstStyle/>
                    <a:p>
                      <a:pPr algn="l" fontAlgn="auto"/>
                      <a:r>
                        <a:rPr lang="en-IN" sz="1600" kern="0">
                          <a:effectLst/>
                        </a:rPr>
                        <a:t>60-90</a:t>
                      </a:r>
                      <a:endParaRPr lang="en-IN" sz="1600" kern="150">
                        <a:effectLst/>
                        <a:latin typeface="Liberation Serif"/>
                        <a:ea typeface="Noto Serif CJK SC"/>
                        <a:cs typeface="Lohit Devanagari"/>
                      </a:endParaRPr>
                    </a:p>
                  </a:txBody>
                  <a:tcPr marL="51131" marR="51131" marT="0" marB="0" anchor="b"/>
                </a:tc>
                <a:tc>
                  <a:txBody>
                    <a:bodyPr/>
                    <a:lstStyle/>
                    <a:p>
                      <a:pPr algn="r" fontAlgn="auto"/>
                      <a:r>
                        <a:rPr lang="en-IN" sz="1600" kern="0">
                          <a:effectLst/>
                        </a:rPr>
                        <a:t>20</a:t>
                      </a:r>
                      <a:endParaRPr lang="en-IN" sz="1600" kern="150">
                        <a:effectLst/>
                        <a:latin typeface="Liberation Serif"/>
                        <a:ea typeface="Noto Serif CJK SC"/>
                        <a:cs typeface="Lohit Devanagari"/>
                      </a:endParaRPr>
                    </a:p>
                  </a:txBody>
                  <a:tcPr marL="51131" marR="51131" marT="0" marB="0" anchor="b"/>
                </a:tc>
                <a:tc>
                  <a:txBody>
                    <a:bodyPr/>
                    <a:lstStyle/>
                    <a:p>
                      <a:pPr algn="r" fontAlgn="auto"/>
                      <a:r>
                        <a:rPr lang="en-IN" sz="1600" kern="0" dirty="0">
                          <a:effectLst/>
                        </a:rPr>
                        <a:t>22.2</a:t>
                      </a:r>
                      <a:endParaRPr lang="en-IN" sz="1600" kern="150" dirty="0">
                        <a:effectLst/>
                        <a:latin typeface="Liberation Serif"/>
                        <a:ea typeface="Noto Serif CJK SC"/>
                        <a:cs typeface="Lohit Devanagari"/>
                      </a:endParaRPr>
                    </a:p>
                  </a:txBody>
                  <a:tcPr marL="51131" marR="51131" marT="0" marB="0" anchor="b"/>
                </a:tc>
                <a:extLst>
                  <a:ext uri="{0D108BD9-81ED-4DB2-BD59-A6C34878D82A}">
                    <a16:rowId xmlns:a16="http://schemas.microsoft.com/office/drawing/2014/main" val="3054661247"/>
                  </a:ext>
                </a:extLst>
              </a:tr>
              <a:tr h="319439">
                <a:tc>
                  <a:txBody>
                    <a:bodyPr/>
                    <a:lstStyle/>
                    <a:p>
                      <a:pPr algn="l" fontAlgn="auto"/>
                      <a:r>
                        <a:rPr lang="en-IN" sz="1600" kern="0">
                          <a:effectLst/>
                        </a:rPr>
                        <a:t>90-120</a:t>
                      </a:r>
                      <a:endParaRPr lang="en-IN" sz="1600" kern="150">
                        <a:effectLst/>
                        <a:latin typeface="Liberation Serif"/>
                        <a:ea typeface="Noto Serif CJK SC"/>
                        <a:cs typeface="Lohit Devanagari"/>
                      </a:endParaRPr>
                    </a:p>
                  </a:txBody>
                  <a:tcPr marL="51131" marR="51131" marT="0" marB="0" anchor="b"/>
                </a:tc>
                <a:tc>
                  <a:txBody>
                    <a:bodyPr/>
                    <a:lstStyle/>
                    <a:p>
                      <a:pPr algn="r" fontAlgn="auto"/>
                      <a:r>
                        <a:rPr lang="en-IN" sz="1600" kern="0">
                          <a:effectLst/>
                        </a:rPr>
                        <a:t>15</a:t>
                      </a:r>
                      <a:endParaRPr lang="en-IN" sz="1600" kern="150">
                        <a:effectLst/>
                        <a:latin typeface="Liberation Serif"/>
                        <a:ea typeface="Noto Serif CJK SC"/>
                        <a:cs typeface="Lohit Devanagari"/>
                      </a:endParaRPr>
                    </a:p>
                  </a:txBody>
                  <a:tcPr marL="51131" marR="51131" marT="0" marB="0" anchor="b"/>
                </a:tc>
                <a:tc>
                  <a:txBody>
                    <a:bodyPr/>
                    <a:lstStyle/>
                    <a:p>
                      <a:pPr algn="r" fontAlgn="auto"/>
                      <a:r>
                        <a:rPr lang="en-IN" sz="1600" kern="0" dirty="0">
                          <a:effectLst/>
                        </a:rPr>
                        <a:t>16.6</a:t>
                      </a:r>
                      <a:endParaRPr lang="en-IN" sz="1600" kern="150" dirty="0">
                        <a:effectLst/>
                        <a:latin typeface="Liberation Serif"/>
                        <a:ea typeface="Noto Serif CJK SC"/>
                        <a:cs typeface="Lohit Devanagari"/>
                      </a:endParaRPr>
                    </a:p>
                  </a:txBody>
                  <a:tcPr marL="51131" marR="51131" marT="0" marB="0" anchor="b"/>
                </a:tc>
                <a:extLst>
                  <a:ext uri="{0D108BD9-81ED-4DB2-BD59-A6C34878D82A}">
                    <a16:rowId xmlns:a16="http://schemas.microsoft.com/office/drawing/2014/main" val="2582360238"/>
                  </a:ext>
                </a:extLst>
              </a:tr>
              <a:tr h="319439">
                <a:tc>
                  <a:txBody>
                    <a:bodyPr/>
                    <a:lstStyle/>
                    <a:p>
                      <a:pPr algn="l" fontAlgn="auto"/>
                      <a:r>
                        <a:rPr lang="en-IN" sz="1600" kern="0">
                          <a:effectLst/>
                        </a:rPr>
                        <a:t>120-180</a:t>
                      </a:r>
                      <a:endParaRPr lang="en-IN" sz="1600" kern="150">
                        <a:effectLst/>
                        <a:latin typeface="Liberation Serif"/>
                        <a:ea typeface="Noto Serif CJK SC"/>
                        <a:cs typeface="Lohit Devanagari"/>
                      </a:endParaRPr>
                    </a:p>
                  </a:txBody>
                  <a:tcPr marL="51131" marR="51131" marT="0" marB="0" anchor="b"/>
                </a:tc>
                <a:tc>
                  <a:txBody>
                    <a:bodyPr/>
                    <a:lstStyle/>
                    <a:p>
                      <a:pPr algn="r" fontAlgn="auto"/>
                      <a:r>
                        <a:rPr lang="en-IN" sz="1600" kern="0">
                          <a:effectLst/>
                        </a:rPr>
                        <a:t>20</a:t>
                      </a:r>
                      <a:endParaRPr lang="en-IN" sz="1600" kern="150">
                        <a:effectLst/>
                        <a:latin typeface="Liberation Serif"/>
                        <a:ea typeface="Noto Serif CJK SC"/>
                        <a:cs typeface="Lohit Devanagari"/>
                      </a:endParaRPr>
                    </a:p>
                  </a:txBody>
                  <a:tcPr marL="51131" marR="51131" marT="0" marB="0" anchor="b"/>
                </a:tc>
                <a:tc>
                  <a:txBody>
                    <a:bodyPr/>
                    <a:lstStyle/>
                    <a:p>
                      <a:pPr algn="r" fontAlgn="auto"/>
                      <a:r>
                        <a:rPr lang="en-IN" sz="1600" kern="0" dirty="0">
                          <a:effectLst/>
                        </a:rPr>
                        <a:t>22.2</a:t>
                      </a:r>
                      <a:endParaRPr lang="en-IN" sz="1600" kern="150" dirty="0">
                        <a:effectLst/>
                        <a:latin typeface="Liberation Serif"/>
                        <a:ea typeface="Noto Serif CJK SC"/>
                        <a:cs typeface="Lohit Devanagari"/>
                      </a:endParaRPr>
                    </a:p>
                  </a:txBody>
                  <a:tcPr marL="51131" marR="51131" marT="0" marB="0" anchor="b"/>
                </a:tc>
                <a:extLst>
                  <a:ext uri="{0D108BD9-81ED-4DB2-BD59-A6C34878D82A}">
                    <a16:rowId xmlns:a16="http://schemas.microsoft.com/office/drawing/2014/main" val="1328575605"/>
                  </a:ext>
                </a:extLst>
              </a:tr>
              <a:tr h="306775">
                <a:tc>
                  <a:txBody>
                    <a:bodyPr/>
                    <a:lstStyle/>
                    <a:p>
                      <a:pPr algn="l" fontAlgn="auto"/>
                      <a:r>
                        <a:rPr lang="en-IN" sz="1600" kern="0" dirty="0">
                          <a:effectLst/>
                        </a:rPr>
                        <a:t>&gt;180</a:t>
                      </a:r>
                      <a:endParaRPr lang="en-IN" sz="1600" kern="150" dirty="0">
                        <a:effectLst/>
                        <a:latin typeface="Liberation Serif"/>
                        <a:ea typeface="Noto Serif CJK SC"/>
                        <a:cs typeface="Lohit Devanagari"/>
                      </a:endParaRPr>
                    </a:p>
                  </a:txBody>
                  <a:tcPr marL="51131" marR="51131" marT="0" marB="0" anchor="b"/>
                </a:tc>
                <a:tc>
                  <a:txBody>
                    <a:bodyPr/>
                    <a:lstStyle/>
                    <a:p>
                      <a:pPr algn="r" fontAlgn="auto"/>
                      <a:r>
                        <a:rPr lang="en-IN" sz="1600" kern="0" dirty="0">
                          <a:effectLst/>
                        </a:rPr>
                        <a:t>10</a:t>
                      </a:r>
                      <a:endParaRPr lang="en-IN" sz="1600" kern="150" dirty="0">
                        <a:effectLst/>
                        <a:latin typeface="Liberation Serif"/>
                        <a:ea typeface="Noto Serif CJK SC"/>
                        <a:cs typeface="Lohit Devanagari"/>
                      </a:endParaRPr>
                    </a:p>
                  </a:txBody>
                  <a:tcPr marL="51131" marR="51131" marT="0" marB="0" anchor="b"/>
                </a:tc>
                <a:tc>
                  <a:txBody>
                    <a:bodyPr/>
                    <a:lstStyle/>
                    <a:p>
                      <a:pPr algn="r" fontAlgn="auto"/>
                      <a:r>
                        <a:rPr lang="en-IN" sz="1600" kern="0" dirty="0">
                          <a:effectLst/>
                        </a:rPr>
                        <a:t>11.11</a:t>
                      </a:r>
                      <a:endParaRPr lang="en-IN" sz="1600" kern="150" dirty="0">
                        <a:effectLst/>
                        <a:latin typeface="Liberation Serif"/>
                        <a:ea typeface="Noto Serif CJK SC"/>
                        <a:cs typeface="Lohit Devanagari"/>
                      </a:endParaRPr>
                    </a:p>
                  </a:txBody>
                  <a:tcPr marL="51131" marR="51131" marT="0" marB="0" anchor="b"/>
                </a:tc>
                <a:extLst>
                  <a:ext uri="{0D108BD9-81ED-4DB2-BD59-A6C34878D82A}">
                    <a16:rowId xmlns:a16="http://schemas.microsoft.com/office/drawing/2014/main" val="3617571954"/>
                  </a:ext>
                </a:extLst>
              </a:tr>
            </a:tbl>
          </a:graphicData>
        </a:graphic>
      </p:graphicFrame>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9</a:t>
            </a:fld>
            <a:endParaRPr lang="en-IN"/>
          </a:p>
        </p:txBody>
      </p:sp>
      <p:pic>
        <p:nvPicPr>
          <p:cNvPr id="6" name="Picture 5">
            <a:extLst>
              <a:ext uri="{FF2B5EF4-FFF2-40B4-BE49-F238E27FC236}">
                <a16:creationId xmlns:a16="http://schemas.microsoft.com/office/drawing/2014/main" id="{DB668B9E-FFED-72D7-8936-12D60B63DD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8" name="Table 7">
            <a:extLst>
              <a:ext uri="{FF2B5EF4-FFF2-40B4-BE49-F238E27FC236}">
                <a16:creationId xmlns:a16="http://schemas.microsoft.com/office/drawing/2014/main" id="{A1C64CEB-8D27-7101-D70F-756856EE9D29}"/>
              </a:ext>
            </a:extLst>
          </p:cNvPr>
          <p:cNvGraphicFramePr>
            <a:graphicFrameLocks noGrp="1"/>
          </p:cNvGraphicFramePr>
          <p:nvPr>
            <p:extLst>
              <p:ext uri="{D42A27DB-BD31-4B8C-83A1-F6EECF244321}">
                <p14:modId xmlns:p14="http://schemas.microsoft.com/office/powerpoint/2010/main" val="1446845121"/>
              </p:ext>
            </p:extLst>
          </p:nvPr>
        </p:nvGraphicFramePr>
        <p:xfrm>
          <a:off x="6740434" y="2331478"/>
          <a:ext cx="4526278" cy="2353693"/>
        </p:xfrm>
        <a:graphic>
          <a:graphicData uri="http://schemas.openxmlformats.org/drawingml/2006/table">
            <a:tbl>
              <a:tblPr firstRow="1" firstCol="1" bandRow="1">
                <a:tableStyleId>{5C22544A-7EE6-4342-B048-85BDC9FD1C3A}</a:tableStyleId>
              </a:tblPr>
              <a:tblGrid>
                <a:gridCol w="1587688">
                  <a:extLst>
                    <a:ext uri="{9D8B030D-6E8A-4147-A177-3AD203B41FA5}">
                      <a16:colId xmlns:a16="http://schemas.microsoft.com/office/drawing/2014/main" val="2317725833"/>
                    </a:ext>
                  </a:extLst>
                </a:gridCol>
                <a:gridCol w="1469295">
                  <a:extLst>
                    <a:ext uri="{9D8B030D-6E8A-4147-A177-3AD203B41FA5}">
                      <a16:colId xmlns:a16="http://schemas.microsoft.com/office/drawing/2014/main" val="3290824350"/>
                    </a:ext>
                  </a:extLst>
                </a:gridCol>
                <a:gridCol w="1469295">
                  <a:extLst>
                    <a:ext uri="{9D8B030D-6E8A-4147-A177-3AD203B41FA5}">
                      <a16:colId xmlns:a16="http://schemas.microsoft.com/office/drawing/2014/main" val="3166693734"/>
                    </a:ext>
                  </a:extLst>
                </a:gridCol>
              </a:tblGrid>
              <a:tr h="502653">
                <a:tc>
                  <a:txBody>
                    <a:bodyPr/>
                    <a:lstStyle/>
                    <a:p>
                      <a:pPr algn="l" fontAlgn="auto"/>
                      <a:r>
                        <a:rPr lang="en-IN" sz="1600" kern="0" dirty="0">
                          <a:effectLst/>
                        </a:rPr>
                        <a:t>TAT duration (minutes)</a:t>
                      </a:r>
                      <a:endParaRPr lang="en-IN" sz="1600" kern="150" dirty="0">
                        <a:effectLst/>
                        <a:latin typeface="Liberation Serif"/>
                        <a:ea typeface="Noto Serif CJK SC"/>
                        <a:cs typeface="Lohit Devanagari"/>
                      </a:endParaRPr>
                    </a:p>
                  </a:txBody>
                  <a:tcPr marL="28575" marR="28575" marT="0" marB="0" anchor="b"/>
                </a:tc>
                <a:tc>
                  <a:txBody>
                    <a:bodyPr/>
                    <a:lstStyle/>
                    <a:p>
                      <a:pPr algn="l" fontAlgn="auto"/>
                      <a:r>
                        <a:rPr lang="en-IN" sz="1600" kern="0" dirty="0">
                          <a:effectLst/>
                        </a:rPr>
                        <a:t>no of samples</a:t>
                      </a:r>
                      <a:endParaRPr lang="en-IN" sz="1600" kern="150" dirty="0">
                        <a:effectLst/>
                        <a:latin typeface="Liberation Serif"/>
                        <a:ea typeface="Noto Serif CJK SC"/>
                        <a:cs typeface="Lohit Devanagari"/>
                      </a:endParaRPr>
                    </a:p>
                  </a:txBody>
                  <a:tcPr marL="28575" marR="28575" marT="0" marB="0" anchor="b"/>
                </a:tc>
                <a:tc>
                  <a:txBody>
                    <a:bodyPr/>
                    <a:lstStyle/>
                    <a:p>
                      <a:pPr algn="l" fontAlgn="auto"/>
                      <a:r>
                        <a:rPr lang="en-IN" sz="1600" kern="0" dirty="0">
                          <a:effectLst/>
                        </a:rPr>
                        <a:t>% of samples</a:t>
                      </a:r>
                      <a:endParaRPr lang="en-IN" sz="1600" kern="150" dirty="0">
                        <a:effectLst/>
                        <a:latin typeface="Liberation Serif"/>
                        <a:ea typeface="Noto Serif CJK SC"/>
                        <a:cs typeface="Lohit Devanagari"/>
                      </a:endParaRPr>
                    </a:p>
                  </a:txBody>
                  <a:tcPr marL="28575" marR="28575" marT="0" marB="0" anchor="b"/>
                </a:tc>
                <a:extLst>
                  <a:ext uri="{0D108BD9-81ED-4DB2-BD59-A6C34878D82A}">
                    <a16:rowId xmlns:a16="http://schemas.microsoft.com/office/drawing/2014/main" val="1522548600"/>
                  </a:ext>
                </a:extLst>
              </a:tr>
              <a:tr h="370208">
                <a:tc>
                  <a:txBody>
                    <a:bodyPr/>
                    <a:lstStyle/>
                    <a:p>
                      <a:pPr algn="l" fontAlgn="auto"/>
                      <a:r>
                        <a:rPr lang="en-IN" sz="1600" kern="0" dirty="0">
                          <a:effectLst/>
                        </a:rPr>
                        <a:t>30-60</a:t>
                      </a:r>
                      <a:endParaRPr lang="en-IN" sz="1600" kern="150" dirty="0">
                        <a:effectLst/>
                        <a:latin typeface="Liberation Serif"/>
                        <a:ea typeface="Noto Serif CJK SC"/>
                        <a:cs typeface="Lohit Devanagari"/>
                      </a:endParaRPr>
                    </a:p>
                  </a:txBody>
                  <a:tcPr marL="28575" marR="28575" marT="0" marB="0" anchor="b"/>
                </a:tc>
                <a:tc>
                  <a:txBody>
                    <a:bodyPr/>
                    <a:lstStyle/>
                    <a:p>
                      <a:pPr algn="r" fontAlgn="auto"/>
                      <a:r>
                        <a:rPr lang="en-IN" sz="1600" kern="0">
                          <a:effectLst/>
                        </a:rPr>
                        <a:t>83</a:t>
                      </a:r>
                      <a:endParaRPr lang="en-IN" sz="1600" kern="150">
                        <a:effectLst/>
                        <a:latin typeface="Liberation Serif"/>
                        <a:ea typeface="Noto Serif CJK SC"/>
                        <a:cs typeface="Lohit Devanagari"/>
                      </a:endParaRPr>
                    </a:p>
                  </a:txBody>
                  <a:tcPr marL="28575" marR="28575" marT="0" marB="0" anchor="b"/>
                </a:tc>
                <a:tc>
                  <a:txBody>
                    <a:bodyPr/>
                    <a:lstStyle/>
                    <a:p>
                      <a:pPr algn="r" fontAlgn="auto"/>
                      <a:r>
                        <a:rPr lang="en-IN" sz="1600" kern="0" dirty="0">
                          <a:effectLst/>
                        </a:rPr>
                        <a:t>58</a:t>
                      </a:r>
                      <a:endParaRPr lang="en-IN" sz="1600" kern="150" dirty="0">
                        <a:effectLst/>
                        <a:latin typeface="Liberation Serif"/>
                        <a:ea typeface="Noto Serif CJK SC"/>
                        <a:cs typeface="Lohit Devanagari"/>
                      </a:endParaRPr>
                    </a:p>
                  </a:txBody>
                  <a:tcPr marL="28575" marR="28575" marT="0" marB="0" anchor="b"/>
                </a:tc>
                <a:extLst>
                  <a:ext uri="{0D108BD9-81ED-4DB2-BD59-A6C34878D82A}">
                    <a16:rowId xmlns:a16="http://schemas.microsoft.com/office/drawing/2014/main" val="4267433962"/>
                  </a:ext>
                </a:extLst>
              </a:tr>
              <a:tr h="370208">
                <a:tc>
                  <a:txBody>
                    <a:bodyPr/>
                    <a:lstStyle/>
                    <a:p>
                      <a:pPr algn="l" fontAlgn="auto"/>
                      <a:r>
                        <a:rPr lang="en-IN" sz="1600" kern="0" dirty="0">
                          <a:effectLst/>
                        </a:rPr>
                        <a:t>60-90</a:t>
                      </a:r>
                      <a:endParaRPr lang="en-IN" sz="1600" kern="150" dirty="0">
                        <a:effectLst/>
                        <a:latin typeface="Liberation Serif"/>
                        <a:ea typeface="Noto Serif CJK SC"/>
                        <a:cs typeface="Lohit Devanagari"/>
                      </a:endParaRPr>
                    </a:p>
                  </a:txBody>
                  <a:tcPr marL="28575" marR="28575" marT="0" marB="0" anchor="b"/>
                </a:tc>
                <a:tc>
                  <a:txBody>
                    <a:bodyPr/>
                    <a:lstStyle/>
                    <a:p>
                      <a:pPr algn="r" fontAlgn="auto"/>
                      <a:r>
                        <a:rPr lang="en-IN" sz="1600" kern="0" dirty="0">
                          <a:effectLst/>
                        </a:rPr>
                        <a:t>13</a:t>
                      </a:r>
                      <a:endParaRPr lang="en-IN" sz="1600" kern="150" dirty="0">
                        <a:effectLst/>
                        <a:latin typeface="Liberation Serif"/>
                        <a:ea typeface="Noto Serif CJK SC"/>
                        <a:cs typeface="Lohit Devanagari"/>
                      </a:endParaRPr>
                    </a:p>
                  </a:txBody>
                  <a:tcPr marL="28575" marR="28575" marT="0" marB="0" anchor="b"/>
                </a:tc>
                <a:tc>
                  <a:txBody>
                    <a:bodyPr/>
                    <a:lstStyle/>
                    <a:p>
                      <a:pPr algn="r" fontAlgn="auto"/>
                      <a:r>
                        <a:rPr lang="en-IN" sz="1600" kern="0" dirty="0">
                          <a:effectLst/>
                        </a:rPr>
                        <a:t>9.9</a:t>
                      </a:r>
                      <a:endParaRPr lang="en-IN" sz="1600" kern="150" dirty="0">
                        <a:effectLst/>
                        <a:latin typeface="Liberation Serif"/>
                        <a:ea typeface="Noto Serif CJK SC"/>
                        <a:cs typeface="Lohit Devanagari"/>
                      </a:endParaRPr>
                    </a:p>
                  </a:txBody>
                  <a:tcPr marL="28575" marR="28575" marT="0" marB="0" anchor="b"/>
                </a:tc>
                <a:extLst>
                  <a:ext uri="{0D108BD9-81ED-4DB2-BD59-A6C34878D82A}">
                    <a16:rowId xmlns:a16="http://schemas.microsoft.com/office/drawing/2014/main" val="2142465161"/>
                  </a:ext>
                </a:extLst>
              </a:tr>
              <a:tr h="370208">
                <a:tc>
                  <a:txBody>
                    <a:bodyPr/>
                    <a:lstStyle/>
                    <a:p>
                      <a:pPr algn="l" fontAlgn="auto"/>
                      <a:r>
                        <a:rPr lang="en-IN" sz="1600" kern="0" dirty="0">
                          <a:effectLst/>
                        </a:rPr>
                        <a:t>90-120</a:t>
                      </a:r>
                      <a:endParaRPr lang="en-IN" sz="1600" kern="150" dirty="0">
                        <a:effectLst/>
                        <a:latin typeface="Liberation Serif"/>
                        <a:ea typeface="Noto Serif CJK SC"/>
                        <a:cs typeface="Lohit Devanagari"/>
                      </a:endParaRPr>
                    </a:p>
                  </a:txBody>
                  <a:tcPr marL="28575" marR="28575" marT="0" marB="0" anchor="b"/>
                </a:tc>
                <a:tc>
                  <a:txBody>
                    <a:bodyPr/>
                    <a:lstStyle/>
                    <a:p>
                      <a:pPr algn="r" fontAlgn="auto"/>
                      <a:r>
                        <a:rPr lang="en-IN" sz="1600" kern="0">
                          <a:effectLst/>
                        </a:rPr>
                        <a:t>12</a:t>
                      </a:r>
                      <a:endParaRPr lang="en-IN" sz="1600" kern="150">
                        <a:effectLst/>
                        <a:latin typeface="Liberation Serif"/>
                        <a:ea typeface="Noto Serif CJK SC"/>
                        <a:cs typeface="Lohit Devanagari"/>
                      </a:endParaRPr>
                    </a:p>
                  </a:txBody>
                  <a:tcPr marL="28575" marR="28575" marT="0" marB="0" anchor="b"/>
                </a:tc>
                <a:tc>
                  <a:txBody>
                    <a:bodyPr/>
                    <a:lstStyle/>
                    <a:p>
                      <a:pPr algn="r" fontAlgn="auto"/>
                      <a:r>
                        <a:rPr lang="en-IN" sz="1600" kern="0" dirty="0">
                          <a:effectLst/>
                        </a:rPr>
                        <a:t>8.3</a:t>
                      </a:r>
                      <a:endParaRPr lang="en-IN" sz="1600" kern="150" dirty="0">
                        <a:effectLst/>
                        <a:latin typeface="Liberation Serif"/>
                        <a:ea typeface="Noto Serif CJK SC"/>
                        <a:cs typeface="Lohit Devanagari"/>
                      </a:endParaRPr>
                    </a:p>
                  </a:txBody>
                  <a:tcPr marL="28575" marR="28575" marT="0" marB="0" anchor="b"/>
                </a:tc>
                <a:extLst>
                  <a:ext uri="{0D108BD9-81ED-4DB2-BD59-A6C34878D82A}">
                    <a16:rowId xmlns:a16="http://schemas.microsoft.com/office/drawing/2014/main" val="3943916038"/>
                  </a:ext>
                </a:extLst>
              </a:tr>
              <a:tr h="370208">
                <a:tc>
                  <a:txBody>
                    <a:bodyPr/>
                    <a:lstStyle/>
                    <a:p>
                      <a:pPr algn="l" fontAlgn="auto"/>
                      <a:r>
                        <a:rPr lang="en-IN" sz="1600" kern="0">
                          <a:effectLst/>
                        </a:rPr>
                        <a:t>120-180</a:t>
                      </a:r>
                      <a:endParaRPr lang="en-IN" sz="1600" kern="150">
                        <a:effectLst/>
                        <a:latin typeface="Liberation Serif"/>
                        <a:ea typeface="Noto Serif CJK SC"/>
                        <a:cs typeface="Lohit Devanagari"/>
                      </a:endParaRPr>
                    </a:p>
                  </a:txBody>
                  <a:tcPr marL="28575" marR="28575" marT="0" marB="0" anchor="b"/>
                </a:tc>
                <a:tc>
                  <a:txBody>
                    <a:bodyPr/>
                    <a:lstStyle/>
                    <a:p>
                      <a:pPr algn="r" fontAlgn="auto"/>
                      <a:r>
                        <a:rPr lang="en-IN" sz="1600" kern="0">
                          <a:effectLst/>
                        </a:rPr>
                        <a:t>14</a:t>
                      </a:r>
                      <a:endParaRPr lang="en-IN" sz="1600" kern="150">
                        <a:effectLst/>
                        <a:latin typeface="Liberation Serif"/>
                        <a:ea typeface="Noto Serif CJK SC"/>
                        <a:cs typeface="Lohit Devanagari"/>
                      </a:endParaRPr>
                    </a:p>
                  </a:txBody>
                  <a:tcPr marL="28575" marR="28575" marT="0" marB="0" anchor="b"/>
                </a:tc>
                <a:tc>
                  <a:txBody>
                    <a:bodyPr/>
                    <a:lstStyle/>
                    <a:p>
                      <a:pPr algn="r" fontAlgn="auto"/>
                      <a:r>
                        <a:rPr lang="en-IN" sz="1600" kern="0" dirty="0">
                          <a:effectLst/>
                        </a:rPr>
                        <a:t>9.7</a:t>
                      </a:r>
                      <a:endParaRPr lang="en-IN" sz="1600" kern="150" dirty="0">
                        <a:effectLst/>
                        <a:latin typeface="Liberation Serif"/>
                        <a:ea typeface="Noto Serif CJK SC"/>
                        <a:cs typeface="Lohit Devanagari"/>
                      </a:endParaRPr>
                    </a:p>
                  </a:txBody>
                  <a:tcPr marL="28575" marR="28575" marT="0" marB="0" anchor="b"/>
                </a:tc>
                <a:extLst>
                  <a:ext uri="{0D108BD9-81ED-4DB2-BD59-A6C34878D82A}">
                    <a16:rowId xmlns:a16="http://schemas.microsoft.com/office/drawing/2014/main" val="3687829594"/>
                  </a:ext>
                </a:extLst>
              </a:tr>
              <a:tr h="370208">
                <a:tc>
                  <a:txBody>
                    <a:bodyPr/>
                    <a:lstStyle/>
                    <a:p>
                      <a:pPr algn="l" fontAlgn="auto"/>
                      <a:r>
                        <a:rPr lang="en-IN" sz="1600" kern="0" dirty="0">
                          <a:effectLst/>
                        </a:rPr>
                        <a:t>&gt;180</a:t>
                      </a:r>
                      <a:endParaRPr lang="en-IN" sz="1600" kern="150" dirty="0">
                        <a:effectLst/>
                        <a:latin typeface="Liberation Serif"/>
                        <a:ea typeface="Noto Serif CJK SC"/>
                        <a:cs typeface="Lohit Devanagari"/>
                      </a:endParaRPr>
                    </a:p>
                  </a:txBody>
                  <a:tcPr marL="28575" marR="28575" marT="0" marB="0" anchor="b"/>
                </a:tc>
                <a:tc>
                  <a:txBody>
                    <a:bodyPr/>
                    <a:lstStyle/>
                    <a:p>
                      <a:pPr algn="r" fontAlgn="auto"/>
                      <a:r>
                        <a:rPr lang="en-IN" sz="1600" kern="0">
                          <a:effectLst/>
                        </a:rPr>
                        <a:t>21</a:t>
                      </a:r>
                      <a:endParaRPr lang="en-IN" sz="1600" kern="150">
                        <a:effectLst/>
                        <a:latin typeface="Liberation Serif"/>
                        <a:ea typeface="Noto Serif CJK SC"/>
                        <a:cs typeface="Lohit Devanagari"/>
                      </a:endParaRPr>
                    </a:p>
                  </a:txBody>
                  <a:tcPr marL="28575" marR="28575" marT="0" marB="0" anchor="b"/>
                </a:tc>
                <a:tc>
                  <a:txBody>
                    <a:bodyPr/>
                    <a:lstStyle/>
                    <a:p>
                      <a:pPr algn="r" fontAlgn="auto"/>
                      <a:r>
                        <a:rPr lang="en-IN" sz="1600" kern="0" dirty="0">
                          <a:effectLst/>
                        </a:rPr>
                        <a:t>14.6</a:t>
                      </a:r>
                      <a:endParaRPr lang="en-IN" sz="1600" kern="150" dirty="0">
                        <a:effectLst/>
                        <a:latin typeface="Liberation Serif"/>
                        <a:ea typeface="Noto Serif CJK SC"/>
                        <a:cs typeface="Lohit Devanagari"/>
                      </a:endParaRPr>
                    </a:p>
                  </a:txBody>
                  <a:tcPr marL="28575" marR="28575" marT="0" marB="0" anchor="b"/>
                </a:tc>
                <a:extLst>
                  <a:ext uri="{0D108BD9-81ED-4DB2-BD59-A6C34878D82A}">
                    <a16:rowId xmlns:a16="http://schemas.microsoft.com/office/drawing/2014/main" val="3778093464"/>
                  </a:ext>
                </a:extLst>
              </a:tr>
            </a:tbl>
          </a:graphicData>
        </a:graphic>
      </p:graphicFrame>
      <p:sp>
        <p:nvSpPr>
          <p:cNvPr id="3" name="TextBox 2">
            <a:extLst>
              <a:ext uri="{FF2B5EF4-FFF2-40B4-BE49-F238E27FC236}">
                <a16:creationId xmlns:a16="http://schemas.microsoft.com/office/drawing/2014/main" id="{EE3C8CC1-5696-F977-C8C9-A86E45AAE0E7}"/>
              </a:ext>
            </a:extLst>
          </p:cNvPr>
          <p:cNvSpPr txBox="1"/>
          <p:nvPr/>
        </p:nvSpPr>
        <p:spPr>
          <a:xfrm flipH="1">
            <a:off x="121926" y="1690688"/>
            <a:ext cx="4611188" cy="369332"/>
          </a:xfrm>
          <a:prstGeom prst="rect">
            <a:avLst/>
          </a:prstGeom>
          <a:noFill/>
        </p:spPr>
        <p:txBody>
          <a:bodyPr wrap="square" rtlCol="0">
            <a:spAutoFit/>
          </a:bodyPr>
          <a:lstStyle/>
          <a:p>
            <a:r>
              <a:rPr lang="en-IN" b="1" dirty="0"/>
              <a:t>Table 1.4 .ANLAYSIS OF IMMUNOLOGY TAT</a:t>
            </a:r>
          </a:p>
        </p:txBody>
      </p:sp>
      <p:sp>
        <p:nvSpPr>
          <p:cNvPr id="11" name="TextBox 10">
            <a:extLst>
              <a:ext uri="{FF2B5EF4-FFF2-40B4-BE49-F238E27FC236}">
                <a16:creationId xmlns:a16="http://schemas.microsoft.com/office/drawing/2014/main" id="{0AE8EE0F-BA64-FA65-1AD5-5E8BB954D220}"/>
              </a:ext>
            </a:extLst>
          </p:cNvPr>
          <p:cNvSpPr txBox="1"/>
          <p:nvPr/>
        </p:nvSpPr>
        <p:spPr>
          <a:xfrm flipH="1">
            <a:off x="6740434" y="1650924"/>
            <a:ext cx="4197529" cy="369332"/>
          </a:xfrm>
          <a:prstGeom prst="rect">
            <a:avLst/>
          </a:prstGeom>
          <a:noFill/>
        </p:spPr>
        <p:txBody>
          <a:bodyPr wrap="square" rtlCol="0">
            <a:spAutoFit/>
          </a:bodyPr>
          <a:lstStyle/>
          <a:p>
            <a:r>
              <a:rPr lang="en-IN" b="1" dirty="0"/>
              <a:t> Table 1.5.ANALYSIS OF  SEROLOGY TAT</a:t>
            </a:r>
          </a:p>
        </p:txBody>
      </p:sp>
      <p:sp>
        <p:nvSpPr>
          <p:cNvPr id="5" name="TextBox 4">
            <a:extLst>
              <a:ext uri="{FF2B5EF4-FFF2-40B4-BE49-F238E27FC236}">
                <a16:creationId xmlns:a16="http://schemas.microsoft.com/office/drawing/2014/main" id="{4834EBDB-60AA-9345-E03C-FD31681DCE36}"/>
              </a:ext>
            </a:extLst>
          </p:cNvPr>
          <p:cNvSpPr txBox="1"/>
          <p:nvPr/>
        </p:nvSpPr>
        <p:spPr>
          <a:xfrm>
            <a:off x="161109" y="4833257"/>
            <a:ext cx="4759235" cy="954107"/>
          </a:xfrm>
          <a:prstGeom prst="rect">
            <a:avLst/>
          </a:prstGeom>
          <a:noFill/>
        </p:spPr>
        <p:txBody>
          <a:bodyPr wrap="square" rtlCol="0">
            <a:spAutoFit/>
          </a:bodyPr>
          <a:lstStyle/>
          <a:p>
            <a:pPr algn="just"/>
            <a:r>
              <a:rPr lang="en-US" sz="1400" b="0" i="0" u="none" strike="noStrike" baseline="0" dirty="0">
                <a:solidFill>
                  <a:srgbClr val="000000"/>
                </a:solidFill>
                <a:latin typeface="Times New Roman" panose="02020603050405020304" pitchFamily="18" charset="0"/>
              </a:rPr>
              <a:t>Average tat for immunology test considered is 30-120 minutes. Total samples analyzed were 90 out of which only 60 samples (66.5%) were within TAT duration of 30-120 minutes, remaining 30 samples were within delayed TAT duration.</a:t>
            </a:r>
            <a:endParaRPr lang="en-IN" sz="1400" dirty="0"/>
          </a:p>
        </p:txBody>
      </p:sp>
      <p:sp>
        <p:nvSpPr>
          <p:cNvPr id="9" name="TextBox 8">
            <a:extLst>
              <a:ext uri="{FF2B5EF4-FFF2-40B4-BE49-F238E27FC236}">
                <a16:creationId xmlns:a16="http://schemas.microsoft.com/office/drawing/2014/main" id="{38D9A68C-76F8-A513-4878-513A936B8EE2}"/>
              </a:ext>
            </a:extLst>
          </p:cNvPr>
          <p:cNvSpPr txBox="1"/>
          <p:nvPr/>
        </p:nvSpPr>
        <p:spPr>
          <a:xfrm flipH="1">
            <a:off x="6659878" y="4725534"/>
            <a:ext cx="5371013" cy="1169551"/>
          </a:xfrm>
          <a:prstGeom prst="rect">
            <a:avLst/>
          </a:prstGeom>
          <a:noFill/>
        </p:spPr>
        <p:txBody>
          <a:bodyPr wrap="square" rtlCol="0">
            <a:spAutoFit/>
          </a:bodyPr>
          <a:lstStyle/>
          <a:p>
            <a:pPr algn="just"/>
            <a:r>
              <a:rPr lang="en-US" sz="1400" b="0" i="0" u="none" strike="noStrike" baseline="0" dirty="0">
                <a:solidFill>
                  <a:srgbClr val="000000"/>
                </a:solidFill>
                <a:latin typeface="Times New Roman" panose="02020603050405020304" pitchFamily="18" charset="0"/>
              </a:rPr>
              <a:t>Mean turnaround time duration used for serologic al tests is 60-90 minutes. A total of 143 samples were analyzed out of which 83 samples (58%) were under TAT category of 30-60 minutes, and60 samples were in TAT duration. 13(9.9%) were under 60-90 minutes TAT duration, and remaining samples were under delayed Tat duration.</a:t>
            </a:r>
            <a:endParaRPr lang="en-IN" sz="1400" dirty="0"/>
          </a:p>
        </p:txBody>
      </p:sp>
    </p:spTree>
    <p:extLst>
      <p:ext uri="{BB962C8B-B14F-4D97-AF65-F5344CB8AC3E}">
        <p14:creationId xmlns:p14="http://schemas.microsoft.com/office/powerpoint/2010/main" val="14986132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447</TotalTime>
  <Words>2695</Words>
  <Application>Microsoft Office PowerPoint</Application>
  <PresentationFormat>Widescreen</PresentationFormat>
  <Paragraphs>200</Paragraphs>
  <Slides>17</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Calibri Light</vt:lpstr>
      <vt:lpstr>Liberation Serif</vt:lpstr>
      <vt:lpstr>Times</vt:lpstr>
      <vt:lpstr>Times New Roman</vt:lpstr>
      <vt:lpstr>Office Theme</vt:lpstr>
      <vt:lpstr>ASSESSMENT OF LABORATORY TURNAROUND TIME IN TERTIARY CARE HOSPITAL SETTING  KAREXPERT TECHNOLOGIES PVT.LTD</vt:lpstr>
      <vt:lpstr>Introduction </vt:lpstr>
      <vt:lpstr>Introduction </vt:lpstr>
      <vt:lpstr>Objectives</vt:lpstr>
      <vt:lpstr>Methodology </vt:lpstr>
      <vt:lpstr>Methodology </vt:lpstr>
      <vt:lpstr>                                 Results</vt:lpstr>
      <vt:lpstr>Results</vt:lpstr>
      <vt:lpstr>Results </vt:lpstr>
      <vt:lpstr> Table.1.6.Root cause and contribution% to delayed TAT </vt:lpstr>
      <vt:lpstr>Discussion </vt:lpstr>
      <vt:lpstr>Conclusion</vt:lpstr>
      <vt:lpstr>Recommendations</vt:lpstr>
      <vt:lpstr>Limitations of the Study</vt:lpstr>
      <vt:lpstr>References </vt:lpstr>
      <vt:lpstr>Thank You</vt:lpstr>
      <vt:lpstr>Dissertation Experiences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Kirti</cp:lastModifiedBy>
  <cp:revision>16</cp:revision>
  <dcterms:created xsi:type="dcterms:W3CDTF">2022-05-20T15:11:38Z</dcterms:created>
  <dcterms:modified xsi:type="dcterms:W3CDTF">2022-07-04T15:28:14Z</dcterms:modified>
</cp:coreProperties>
</file>