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0" r:id="rId6"/>
    <p:sldId id="259" r:id="rId7"/>
    <p:sldId id="261" r:id="rId8"/>
    <p:sldId id="262" r:id="rId9"/>
    <p:sldId id="263" r:id="rId10"/>
    <p:sldId id="264" r:id="rId11"/>
    <p:sldId id="265" r:id="rId12"/>
    <p:sldId id="266" r:id="rId13"/>
    <p:sldId id="275" r:id="rId14"/>
    <p:sldId id="267" r:id="rId15"/>
    <p:sldId id="273" r:id="rId16"/>
    <p:sldId id="268"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27-06-2022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27-06-2022</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27-06-2022</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27-06-2022</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27-06-2022</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27-06-2022</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27-06-2022</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27-06-2022</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27-06-2022</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27-06-2022</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27-06-2022</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27-06-2022</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27-06-2022</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1196453" y="167140"/>
            <a:ext cx="8984775" cy="958510"/>
          </a:xfrm>
        </p:spPr>
        <p:txBody>
          <a:bodyPr>
            <a:noAutofit/>
          </a:bodyPr>
          <a:lstStyle/>
          <a:p>
            <a:r>
              <a:rPr lang="en-US" sz="2400" b="1" dirty="0">
                <a:solidFill>
                  <a:schemeClr val="accent4">
                    <a:lumMod val="75000"/>
                  </a:schemeClr>
                </a:solidFill>
              </a:rPr>
              <a:t>Association between employee engagement and empowerment on organizational commitment </a:t>
            </a:r>
            <a:r>
              <a:rPr lang="en-US" sz="2400" b="1" dirty="0" smtClean="0">
                <a:solidFill>
                  <a:schemeClr val="accent4">
                    <a:lumMod val="75000"/>
                  </a:schemeClr>
                </a:solidFill>
              </a:rPr>
              <a:t>at</a:t>
            </a:r>
            <a:r>
              <a:rPr lang="en-IN" sz="2400" dirty="0">
                <a:solidFill>
                  <a:schemeClr val="accent4">
                    <a:lumMod val="75000"/>
                  </a:schemeClr>
                </a:solidFill>
              </a:rPr>
              <a:t/>
            </a:r>
            <a:br>
              <a:rPr lang="en-IN" sz="2400" dirty="0">
                <a:solidFill>
                  <a:schemeClr val="accent4">
                    <a:lumMod val="75000"/>
                  </a:schemeClr>
                </a:solidFill>
              </a:rPr>
            </a:br>
            <a:r>
              <a:rPr lang="en-US" sz="2400" b="1" dirty="0">
                <a:solidFill>
                  <a:schemeClr val="accent4">
                    <a:lumMod val="75000"/>
                  </a:schemeClr>
                </a:solidFill>
              </a:rPr>
              <a:t>Thumbay University Hospital</a:t>
            </a:r>
            <a:endParaRPr lang="en-IN" sz="2400" dirty="0">
              <a:solidFill>
                <a:schemeClr val="accent4">
                  <a:lumMod val="75000"/>
                </a:schemeClr>
              </a:solidFill>
            </a:endParaRPr>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7738279" y="5525566"/>
            <a:ext cx="4453721" cy="1013346"/>
          </a:xfrm>
        </p:spPr>
        <p:txBody>
          <a:bodyPr>
            <a:normAutofit fontScale="77500" lnSpcReduction="20000"/>
          </a:bodyPr>
          <a:lstStyle/>
          <a:p>
            <a:pPr algn="l"/>
            <a:r>
              <a:rPr lang="en-IN" dirty="0" smtClean="0">
                <a:solidFill>
                  <a:srgbClr val="0070C0"/>
                </a:solidFill>
              </a:rPr>
              <a:t>Name: Hrushikesh Eknath Nikam</a:t>
            </a:r>
            <a:endParaRPr lang="en-IN" dirty="0">
              <a:solidFill>
                <a:srgbClr val="0070C0"/>
              </a:solidFill>
            </a:endParaRPr>
          </a:p>
          <a:p>
            <a:pPr algn="l"/>
            <a:r>
              <a:rPr lang="en-IN" dirty="0">
                <a:solidFill>
                  <a:srgbClr val="0070C0"/>
                </a:solidFill>
              </a:rPr>
              <a:t>Faculty </a:t>
            </a:r>
            <a:r>
              <a:rPr lang="en-IN" dirty="0" smtClean="0">
                <a:solidFill>
                  <a:srgbClr val="0070C0"/>
                </a:solidFill>
              </a:rPr>
              <a:t>Mentor: Dr.Anandi Ramachandran</a:t>
            </a:r>
            <a:endParaRPr lang="en-IN" dirty="0">
              <a:solidFill>
                <a:srgbClr val="0070C0"/>
              </a:solidFill>
            </a:endParaRPr>
          </a:p>
          <a:p>
            <a:pPr algn="l"/>
            <a:r>
              <a:rPr lang="en-IN" dirty="0">
                <a:solidFill>
                  <a:srgbClr val="0070C0"/>
                </a:solidFill>
              </a:rPr>
              <a:t>IIHMR Delhi</a:t>
            </a: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8" name="Picture 7">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50" y="1378054"/>
            <a:ext cx="6704855" cy="3383255"/>
          </a:xfrm>
          <a:prstGeom prst="rect">
            <a:avLst/>
          </a:prstGeom>
        </p:spPr>
      </p:pic>
      <p:pic>
        <p:nvPicPr>
          <p:cNvPr id="12" name="Picture 11"/>
          <p:cNvPicPr>
            <a:picLocks noChangeAspect="1"/>
          </p:cNvPicPr>
          <p:nvPr/>
        </p:nvPicPr>
        <p:blipFill>
          <a:blip r:embed="rId4"/>
          <a:stretch>
            <a:fillRect/>
          </a:stretch>
        </p:blipFill>
        <p:spPr>
          <a:xfrm>
            <a:off x="274750" y="1378054"/>
            <a:ext cx="2755053" cy="581498"/>
          </a:xfrm>
          <a:prstGeom prst="rect">
            <a:avLst/>
          </a:prstGeom>
        </p:spPr>
      </p:pic>
    </p:spTree>
    <p:extLst>
      <p:ext uri="{BB962C8B-B14F-4D97-AF65-F5344CB8AC3E}">
        <p14:creationId xmlns:p14="http://schemas.microsoft.com/office/powerpoint/2010/main" val="319922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665922" y="124228"/>
            <a:ext cx="10515600" cy="533844"/>
          </a:xfrm>
        </p:spPr>
        <p:txBody>
          <a:bodyPr>
            <a:normAutofit fontScale="90000"/>
          </a:bodyPr>
          <a:lstStyle/>
          <a:p>
            <a:pPr algn="ctr"/>
            <a:r>
              <a:rPr lang="en-IN" b="1" dirty="0" smtClean="0"/>
              <a:t>Results</a:t>
            </a:r>
            <a:endParaRPr lang="en-IN" b="1" dirty="0"/>
          </a:p>
        </p:txBody>
      </p:sp>
      <p:sp>
        <p:nvSpPr>
          <p:cNvPr id="4" name="Slide Number Placeholder 3">
            <a:extLst>
              <a:ext uri="{FF2B5EF4-FFF2-40B4-BE49-F238E27FC236}">
                <a16:creationId xmlns:a16="http://schemas.microsoft.com/office/drawing/2014/main" xmlns=""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a16="http://schemas.microsoft.com/office/drawing/2014/main" xmlns="" id="{BC6C537E-F258-FF89-BDC8-88EC70E7BEAF}"/>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pic>
        <p:nvPicPr>
          <p:cNvPr id="8" name="image2.png" descr="Forms response chart. Question title: Do you like your workplace and surroundings?. Number of responses: 89 responses."/>
          <p:cNvPicPr/>
          <p:nvPr/>
        </p:nvPicPr>
        <p:blipFill rotWithShape="1">
          <a:blip r:embed="rId3"/>
          <a:srcRect l="17679" t="22472" r="19423" b="6681"/>
          <a:stretch/>
        </p:blipFill>
        <p:spPr>
          <a:xfrm>
            <a:off x="6944140" y="867547"/>
            <a:ext cx="4214191" cy="2890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10.png" descr="Forms response chart. Question title: The company provides the tools for me to grow professionally and personally. Number of responses: 89 responses."/>
          <p:cNvPicPr/>
          <p:nvPr/>
        </p:nvPicPr>
        <p:blipFill rotWithShape="1">
          <a:blip r:embed="rId4"/>
          <a:srcRect l="19239" t="13402" r="18789"/>
          <a:stretch/>
        </p:blipFill>
        <p:spPr>
          <a:xfrm>
            <a:off x="185530" y="987199"/>
            <a:ext cx="4214191" cy="251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6.png" descr="Forms response chart. Question title: Are you provided with proper training when introduced to new systems/tools/softwares?. Number of responses: 89 responses."/>
          <p:cNvPicPr/>
          <p:nvPr/>
        </p:nvPicPr>
        <p:blipFill rotWithShape="1">
          <a:blip r:embed="rId5"/>
          <a:srcRect l="18316" t="16513" r="18786" b="5500"/>
          <a:stretch/>
        </p:blipFill>
        <p:spPr>
          <a:xfrm>
            <a:off x="185530" y="3967870"/>
            <a:ext cx="4340086" cy="2388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7769087" y="4128285"/>
            <a:ext cx="2213113" cy="461665"/>
          </a:xfrm>
          <a:prstGeom prst="rect">
            <a:avLst/>
          </a:prstGeom>
          <a:noFill/>
        </p:spPr>
        <p:txBody>
          <a:bodyPr wrap="square" rtlCol="0">
            <a:spAutoFit/>
          </a:bodyPr>
          <a:lstStyle/>
          <a:p>
            <a:r>
              <a:rPr lang="en-IN" sz="1400" b="1" dirty="0"/>
              <a:t>Workplace surrounding.</a:t>
            </a:r>
          </a:p>
          <a:p>
            <a:endParaRPr lang="en-US" sz="1000" b="1" dirty="0"/>
          </a:p>
        </p:txBody>
      </p:sp>
      <p:sp>
        <p:nvSpPr>
          <p:cNvPr id="13" name="TextBox 12"/>
          <p:cNvSpPr txBox="1"/>
          <p:nvPr/>
        </p:nvSpPr>
        <p:spPr>
          <a:xfrm>
            <a:off x="59633" y="3549421"/>
            <a:ext cx="4465983" cy="369332"/>
          </a:xfrm>
          <a:prstGeom prst="rect">
            <a:avLst/>
          </a:prstGeom>
          <a:noFill/>
        </p:spPr>
        <p:txBody>
          <a:bodyPr wrap="square" rtlCol="0">
            <a:spAutoFit/>
          </a:bodyPr>
          <a:lstStyle/>
          <a:p>
            <a:r>
              <a:rPr lang="en-IN" b="1" dirty="0"/>
              <a:t>Provided proper tools to grow professionally</a:t>
            </a:r>
            <a:endParaRPr lang="en-US" b="1" dirty="0"/>
          </a:p>
        </p:txBody>
      </p:sp>
      <p:sp>
        <p:nvSpPr>
          <p:cNvPr id="14" name="TextBox 13"/>
          <p:cNvSpPr txBox="1"/>
          <p:nvPr/>
        </p:nvSpPr>
        <p:spPr>
          <a:xfrm>
            <a:off x="104361" y="6352143"/>
            <a:ext cx="4015409" cy="369332"/>
          </a:xfrm>
          <a:prstGeom prst="rect">
            <a:avLst/>
          </a:prstGeom>
          <a:noFill/>
        </p:spPr>
        <p:txBody>
          <a:bodyPr wrap="square" rtlCol="0">
            <a:spAutoFit/>
          </a:bodyPr>
          <a:lstStyle/>
          <a:p>
            <a:r>
              <a:rPr lang="en-IN" b="1" dirty="0"/>
              <a:t>Proper Training  is provided or not.</a:t>
            </a:r>
          </a:p>
        </p:txBody>
      </p:sp>
    </p:spTree>
    <p:extLst>
      <p:ext uri="{BB962C8B-B14F-4D97-AF65-F5344CB8AC3E}">
        <p14:creationId xmlns:p14="http://schemas.microsoft.com/office/powerpoint/2010/main" val="149861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normAutofit fontScale="92500" lnSpcReduction="10000"/>
          </a:bodyPr>
          <a:lstStyle/>
          <a:p>
            <a:r>
              <a:rPr lang="en-US" dirty="0"/>
              <a:t>It can be concluded that the research has been able to establish a relationship between Employee Engagement, Employee empowerment and organizational commitment</a:t>
            </a:r>
            <a:r>
              <a:rPr lang="en-US" dirty="0" smtClean="0"/>
              <a:t>.</a:t>
            </a:r>
          </a:p>
          <a:p>
            <a:r>
              <a:rPr lang="en-US" dirty="0" smtClean="0"/>
              <a:t> </a:t>
            </a:r>
            <a:r>
              <a:rPr lang="en-US" dirty="0"/>
              <a:t>Providing more freedom, power, authority, information knowledge and engaging employees at work place can impart better employee Satisfaction and in turn result in less absenteeism and turnover. </a:t>
            </a:r>
            <a:endParaRPr lang="en-US" dirty="0" smtClean="0"/>
          </a:p>
          <a:p>
            <a:r>
              <a:rPr lang="en-US" dirty="0" smtClean="0"/>
              <a:t>Thus </a:t>
            </a:r>
            <a:r>
              <a:rPr lang="en-US" dirty="0"/>
              <a:t>when the employees in a firm are provided with more power to make decisions the way they work, and also engaging in multiple activities tends to be more productive</a:t>
            </a:r>
            <a:r>
              <a:rPr lang="en-US" dirty="0" smtClean="0"/>
              <a:t>.</a:t>
            </a:r>
          </a:p>
          <a:p>
            <a:r>
              <a:rPr lang="en-US" dirty="0" smtClean="0"/>
              <a:t> </a:t>
            </a:r>
            <a:r>
              <a:rPr lang="en-US" dirty="0"/>
              <a:t>Also the autonomy at work create an inclusive feeling among employees and this make them more engaged, which in turn insist them to work in high commitment</a:t>
            </a:r>
          </a:p>
          <a:p>
            <a:endParaRPr lang="en-IN" dirty="0"/>
          </a:p>
        </p:txBody>
      </p:sp>
      <p:sp>
        <p:nvSpPr>
          <p:cNvPr id="4" name="Slide Number Placeholder 3">
            <a:extLst>
              <a:ext uri="{FF2B5EF4-FFF2-40B4-BE49-F238E27FC236}">
                <a16:creationId xmlns:a16="http://schemas.microsoft.com/office/drawing/2014/main" xmlns=""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xmlns=""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261627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xmlns=""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xmlns=""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238836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xmlns="" id="{8BBDAC66-4BC0-4A4F-5501-A4915ECD4DA8}"/>
              </a:ext>
            </a:extLst>
          </p:cNvPr>
          <p:cNvSpPr>
            <a:spLocks noGrp="1"/>
          </p:cNvSpPr>
          <p:nvPr>
            <p:ph idx="1"/>
          </p:nvPr>
        </p:nvSpPr>
        <p:spPr/>
        <p:txBody>
          <a:bodyPr>
            <a:normAutofit/>
          </a:bodyPr>
          <a:lstStyle/>
          <a:p>
            <a:pPr lvl="0"/>
            <a:r>
              <a:rPr lang="en-US" dirty="0" smtClean="0"/>
              <a:t>Time </a:t>
            </a:r>
            <a:r>
              <a:rPr lang="en-US" dirty="0"/>
              <a:t>was a major constraint for the analysis and review as it bound to academic time period. </a:t>
            </a:r>
            <a:endParaRPr lang="en-GB" dirty="0"/>
          </a:p>
          <a:p>
            <a:pPr lvl="0"/>
            <a:r>
              <a:rPr lang="en-US" dirty="0"/>
              <a:t>The results cannot be generalized to other Health care industries as it is conducted in Thumbay group alone.</a:t>
            </a:r>
            <a:endParaRPr lang="en-GB" dirty="0"/>
          </a:p>
          <a:p>
            <a:pPr lvl="0"/>
            <a:r>
              <a:rPr lang="en-US" dirty="0"/>
              <a:t>Due to Company facing some financial problem survey not being able to conduct on large scale and assumed sample size was also not able to get fulfilled.</a:t>
            </a:r>
            <a:endParaRPr lang="en-GB" dirty="0"/>
          </a:p>
          <a:p>
            <a:pPr lvl="0"/>
            <a:r>
              <a:rPr lang="en-US" dirty="0"/>
              <a:t>The major limitation was sample size which was before assumed as 250 but due to some organizational issue people refused to take part in the survey and hence later sample was limited to 100.</a:t>
            </a:r>
            <a:endParaRPr lang="en-GB" dirty="0"/>
          </a:p>
          <a:p>
            <a:endParaRPr lang="en-IN" dirty="0"/>
          </a:p>
        </p:txBody>
      </p:sp>
      <p:sp>
        <p:nvSpPr>
          <p:cNvPr id="4" name="Footer Placeholder 3">
            <a:extLst>
              <a:ext uri="{FF2B5EF4-FFF2-40B4-BE49-F238E27FC236}">
                <a16:creationId xmlns:a16="http://schemas.microsoft.com/office/drawing/2014/main" xmlns=""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319222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p:txBody>
          <a:bodyPr/>
          <a:lstStyle/>
          <a:p>
            <a:pPr algn="just"/>
            <a:r>
              <a:rPr lang="en-US" dirty="0"/>
              <a:t>It can be concluded that the research has been able to establish a relationship between Employee Engagement, Employee empowerment and organizational commitment. Providing more freedom, power, authority, information knowledge and engaging employees at work place can impart better employee Satisfaction and in turn result in less absenteeism and turnover. Thus when the employees in a firm are provided with more power to make decisions the way they work, and also engaging in multiple activities tends to be more productive. Also the autonomy at work create an inclusive feeling among employees and this make them more engaged, which in turn insist them to work in high commitment</a:t>
            </a:r>
            <a:endParaRPr lang="en-GB" dirty="0"/>
          </a:p>
          <a:p>
            <a:endParaRPr lang="en-IN" dirty="0"/>
          </a:p>
        </p:txBody>
      </p:sp>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xmlns=""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164432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p:txBody>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p:txBody>
          <a:bodyPr>
            <a:normAutofit fontScale="70000" lnSpcReduction="20000"/>
          </a:bodyPr>
          <a:lstStyle/>
          <a:p>
            <a:pPr algn="just"/>
            <a:r>
              <a:rPr lang="en-US" dirty="0"/>
              <a:t>1.	Thumbay Group – Medical Education, Healthcare &amp; Research [Internet]. [cited 2022 Jun 26]. Available from: https://thumbay.com/</a:t>
            </a:r>
          </a:p>
          <a:p>
            <a:pPr algn="just"/>
            <a:r>
              <a:rPr lang="en-US" dirty="0"/>
              <a:t>2.	Janssen O. The barrier effect of conflict with superiors in the relationship between employee empowerment and organizational commitment. Work Stress - WORK STRESS. 2004 Jan 1;18:56–65. </a:t>
            </a:r>
          </a:p>
          <a:p>
            <a:pPr algn="just"/>
            <a:r>
              <a:rPr lang="en-US" dirty="0"/>
              <a:t>3.	Rodríguez-</a:t>
            </a:r>
            <a:r>
              <a:rPr lang="en-US" dirty="0" err="1"/>
              <a:t>Oramas</a:t>
            </a:r>
            <a:r>
              <a:rPr lang="en-US" dirty="0"/>
              <a:t> A, Burgues-Freitas A, </a:t>
            </a:r>
            <a:r>
              <a:rPr lang="en-US" dirty="0" err="1"/>
              <a:t>Joanpere</a:t>
            </a:r>
            <a:r>
              <a:rPr lang="en-US" dirty="0"/>
              <a:t> M, </a:t>
            </a:r>
            <a:r>
              <a:rPr lang="en-US" dirty="0" err="1"/>
              <a:t>Flecha</a:t>
            </a:r>
            <a:r>
              <a:rPr lang="en-US" dirty="0"/>
              <a:t> R. Participation and Organizational Commitment in the Mondragon Group. Front </a:t>
            </a:r>
            <a:r>
              <a:rPr lang="en-US" dirty="0" err="1"/>
              <a:t>Psychol</a:t>
            </a:r>
            <a:r>
              <a:rPr lang="en-US" dirty="0"/>
              <a:t> [Internet]. 2022 [cited 2022 Jun 26];13. Available from: https://www.frontiersin.org/article/10.3389/fpsyg.2022.806442</a:t>
            </a:r>
          </a:p>
          <a:p>
            <a:pPr algn="just"/>
            <a:r>
              <a:rPr lang="en-US" dirty="0"/>
              <a:t>4.	Empowerment and Delegation as Management Tools | Free Essay Example [Internet]. StudyCorgi.com. [cited 2022 Jun 26]. Available from: https://studycorgi.com/empowerment-and-delegation-as-management-tools/</a:t>
            </a:r>
          </a:p>
          <a:p>
            <a:pPr algn="just"/>
            <a:r>
              <a:rPr lang="en-US" dirty="0"/>
              <a:t>5.	Organizational Commitment is the measurement of an employee’s “happiness” with current job and conditions; it does not measure how much effort the employee is willing to expend. Locke, (1976 p. 1300) suggested that </a:t>
            </a:r>
            <a:r>
              <a:rPr lang="en-US" dirty="0" err="1"/>
              <a:t>organisational</a:t>
            </a:r>
            <a:r>
              <a:rPr lang="en-US" dirty="0"/>
              <a:t> commitment is defined as pleasurable or positive emotional state resulting from the appraisal of one’s job or job experiences" - Google Search [Internet]. [cited 2022 Jun 26]. </a:t>
            </a:r>
          </a:p>
          <a:p>
            <a:pPr algn="just"/>
            <a:endParaRPr lang="en-IN" dirty="0"/>
          </a:p>
        </p:txBody>
      </p:sp>
      <p:sp>
        <p:nvSpPr>
          <p:cNvPr id="4" name="Footer Placeholder 3">
            <a:extLst>
              <a:ext uri="{FF2B5EF4-FFF2-40B4-BE49-F238E27FC236}">
                <a16:creationId xmlns:a16="http://schemas.microsoft.com/office/drawing/2014/main" xmlns=""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xmlns=""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367524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xmlns="" id="{EAEF2263-EB9B-760E-4703-663E38DF5A1C}"/>
              </a:ext>
            </a:extLst>
          </p:cNvPr>
          <p:cNvSpPr>
            <a:spLocks noGrp="1"/>
          </p:cNvSpPr>
          <p:nvPr>
            <p:ph idx="1"/>
          </p:nvPr>
        </p:nvSpPr>
        <p:spPr/>
        <p:txBody>
          <a:bodyPr/>
          <a:lstStyle/>
          <a:p>
            <a:pPr lvl="0"/>
            <a:r>
              <a:rPr lang="en-US" b="1" u="sng" dirty="0"/>
              <a:t>Organization should improve employee evaluation process.</a:t>
            </a:r>
            <a:endParaRPr lang="en-GB" dirty="0"/>
          </a:p>
          <a:p>
            <a:pPr lvl="0"/>
            <a:r>
              <a:rPr lang="en-US" b="1" u="sng" dirty="0"/>
              <a:t>Organization should treat equally all the employees so that their productivity increases by giving them proper tool and training.</a:t>
            </a:r>
            <a:endParaRPr lang="en-GB" dirty="0"/>
          </a:p>
          <a:p>
            <a:pPr lvl="0"/>
            <a:r>
              <a:rPr lang="en-US" b="1" u="sng" dirty="0"/>
              <a:t>Timely guidance should be provided.</a:t>
            </a:r>
            <a:endParaRPr lang="en-GB" dirty="0"/>
          </a:p>
          <a:p>
            <a:pPr lvl="0"/>
            <a:r>
              <a:rPr lang="en-US" b="1" u="sng" dirty="0"/>
              <a:t>Feedback should be taken and conducted.</a:t>
            </a:r>
            <a:endParaRPr lang="en-GB" dirty="0"/>
          </a:p>
          <a:p>
            <a:pPr lvl="0"/>
            <a:r>
              <a:rPr lang="en-US" b="1" u="sng" dirty="0"/>
              <a:t>Engagement activities should be </a:t>
            </a:r>
            <a:r>
              <a:rPr lang="en-US" b="1" u="sng" dirty="0" smtClean="0"/>
              <a:t>increased</a:t>
            </a:r>
            <a:r>
              <a:rPr lang="en-IN" dirty="0"/>
              <a:t>.</a:t>
            </a:r>
            <a:endParaRPr lang="en-GB" dirty="0"/>
          </a:p>
        </p:txBody>
      </p:sp>
      <p:sp>
        <p:nvSpPr>
          <p:cNvPr id="4" name="Footer Placeholder 3">
            <a:extLst>
              <a:ext uri="{FF2B5EF4-FFF2-40B4-BE49-F238E27FC236}">
                <a16:creationId xmlns:a16="http://schemas.microsoft.com/office/drawing/2014/main" xmlns=""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xmlns=""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xmlns="" id="{45FC99C5-3553-395D-3229-C978899DC068}"/>
              </a:ext>
            </a:extLst>
          </p:cNvPr>
          <p:cNvSpPr>
            <a:spLocks noGrp="1"/>
          </p:cNvSpPr>
          <p:nvPr>
            <p:ph sz="half" idx="2"/>
          </p:nvPr>
        </p:nvSpPr>
        <p:spPr/>
        <p:txBody>
          <a:bodyPr/>
          <a:lstStyle/>
          <a:p>
            <a:r>
              <a:rPr lang="en-IN" dirty="0" smtClean="0"/>
              <a:t>Operation</a:t>
            </a:r>
          </a:p>
          <a:p>
            <a:r>
              <a:rPr lang="en-IN" dirty="0" smtClean="0"/>
              <a:t>Recruitment</a:t>
            </a:r>
          </a:p>
          <a:p>
            <a:r>
              <a:rPr lang="en-IN" dirty="0" smtClean="0"/>
              <a:t>Employee handling</a:t>
            </a:r>
          </a:p>
          <a:p>
            <a:r>
              <a:rPr lang="en-IN" dirty="0" smtClean="0"/>
              <a:t>Interaction</a:t>
            </a:r>
          </a:p>
          <a:p>
            <a:endParaRPr lang="en-IN" dirty="0"/>
          </a:p>
        </p:txBody>
      </p:sp>
      <p:sp>
        <p:nvSpPr>
          <p:cNvPr id="5" name="Text Placeholder 4">
            <a:extLst>
              <a:ext uri="{FF2B5EF4-FFF2-40B4-BE49-F238E27FC236}">
                <a16:creationId xmlns:a16="http://schemas.microsoft.com/office/drawing/2014/main" xmlns=""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xmlns="" id="{F5C77B51-5E77-C0CF-A1AC-D310D2F1CF19}"/>
              </a:ext>
            </a:extLst>
          </p:cNvPr>
          <p:cNvSpPr>
            <a:spLocks noGrp="1"/>
          </p:cNvSpPr>
          <p:nvPr>
            <p:ph sz="quarter" idx="4"/>
          </p:nvPr>
        </p:nvSpPr>
        <p:spPr/>
        <p:txBody>
          <a:bodyPr/>
          <a:lstStyle/>
          <a:p>
            <a:pPr algn="just"/>
            <a:r>
              <a:rPr lang="en-IN" dirty="0" smtClean="0"/>
              <a:t>Overall whatever I have learned here is beneficial for me in my career goal and path.</a:t>
            </a:r>
          </a:p>
          <a:p>
            <a:pPr algn="just"/>
            <a:r>
              <a:rPr lang="en-IN" dirty="0" smtClean="0"/>
              <a:t>Whatever learning I have done here is worthy dealing with employees their daily problems operation management day to day activity.</a:t>
            </a:r>
            <a:endParaRPr lang="en-IN" dirty="0"/>
          </a:p>
        </p:txBody>
      </p:sp>
      <p:sp>
        <p:nvSpPr>
          <p:cNvPr id="7" name="Slide Number Placeholder 6">
            <a:extLst>
              <a:ext uri="{FF2B5EF4-FFF2-40B4-BE49-F238E27FC236}">
                <a16:creationId xmlns:a16="http://schemas.microsoft.com/office/drawing/2014/main" xmlns=""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xmlns=""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10" name="Picture 9">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(1/2)</a:t>
            </a:r>
          </a:p>
        </p:txBody>
      </p:sp>
      <p:sp>
        <p:nvSpPr>
          <p:cNvPr id="3" name="Content Placeholder 2">
            <a:extLst>
              <a:ext uri="{FF2B5EF4-FFF2-40B4-BE49-F238E27FC236}">
                <a16:creationId xmlns:a16="http://schemas.microsoft.com/office/drawing/2014/main" xmlns=""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xmlns=""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sp>
        <p:nvSpPr>
          <p:cNvPr id="5" name="Footer Placeholder 4">
            <a:extLst>
              <a:ext uri="{FF2B5EF4-FFF2-40B4-BE49-F238E27FC236}">
                <a16:creationId xmlns:a16="http://schemas.microsoft.com/office/drawing/2014/main" xmlns=""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7B543-DD16-00A8-C1EC-FE337C972327}"/>
              </a:ext>
            </a:extLst>
          </p:cNvPr>
          <p:cNvSpPr>
            <a:spLocks noGrp="1"/>
          </p:cNvSpPr>
          <p:nvPr>
            <p:ph type="title"/>
          </p:nvPr>
        </p:nvSpPr>
        <p:spPr>
          <a:xfrm>
            <a:off x="771939" y="240825"/>
            <a:ext cx="10346635" cy="1211884"/>
          </a:xfrm>
        </p:spPr>
        <p:txBody>
          <a:bodyPr/>
          <a:lstStyle/>
          <a:p>
            <a:pPr algn="ctr"/>
            <a:r>
              <a:rPr lang="en-IN" b="1" dirty="0"/>
              <a:t>Screenshot of Approval</a:t>
            </a:r>
          </a:p>
        </p:txBody>
      </p:sp>
      <p:pic>
        <p:nvPicPr>
          <p:cNvPr id="6" name="Content Placeholder 5"/>
          <p:cNvPicPr>
            <a:picLocks noGrp="1" noChangeAspect="1"/>
          </p:cNvPicPr>
          <p:nvPr>
            <p:ph idx="1"/>
          </p:nvPr>
        </p:nvPicPr>
        <p:blipFill rotWithShape="1">
          <a:blip r:embed="rId2"/>
          <a:srcRect l="20930" t="46313" r="46839" b="16410"/>
          <a:stretch/>
        </p:blipFill>
        <p:spPr>
          <a:xfrm>
            <a:off x="2070652" y="1211892"/>
            <a:ext cx="7911548" cy="5144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xmlns=""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80202" cy="508450"/>
          </a:xfrm>
          <a:prstGeom prst="rect">
            <a:avLst/>
          </a:prstGeom>
        </p:spPr>
      </p:pic>
    </p:spTree>
    <p:extLst>
      <p:ext uri="{BB962C8B-B14F-4D97-AF65-F5344CB8AC3E}">
        <p14:creationId xmlns:p14="http://schemas.microsoft.com/office/powerpoint/2010/main" val="10618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1393A-C23C-A11B-B552-8F3AB06E5AFD}"/>
              </a:ext>
            </a:extLst>
          </p:cNvPr>
          <p:cNvSpPr>
            <a:spLocks noGrp="1"/>
          </p:cNvSpPr>
          <p:nvPr>
            <p:ph type="title"/>
          </p:nvPr>
        </p:nvSpPr>
        <p:spPr/>
        <p:txBody>
          <a:bodyPr/>
          <a:lstStyle/>
          <a:p>
            <a:pPr algn="ctr"/>
            <a:r>
              <a:rPr lang="en-IN" b="1" dirty="0"/>
              <a:t>Pictorial Journey (2/2)</a:t>
            </a:r>
          </a:p>
        </p:txBody>
      </p:sp>
      <p:sp>
        <p:nvSpPr>
          <p:cNvPr id="3" name="Content Placeholder 2">
            <a:extLst>
              <a:ext uri="{FF2B5EF4-FFF2-40B4-BE49-F238E27FC236}">
                <a16:creationId xmlns:a16="http://schemas.microsoft.com/office/drawing/2014/main" xmlns="" id="{6477814C-6B56-911D-71A3-5D4712507305}"/>
              </a:ext>
            </a:extLst>
          </p:cNvPr>
          <p:cNvSpPr>
            <a:spLocks noGrp="1"/>
          </p:cNvSpPr>
          <p:nvPr>
            <p:ph idx="1"/>
          </p:nvPr>
        </p:nvSpPr>
        <p:spPr/>
        <p:txBody>
          <a:bodyPr/>
          <a:lstStyle/>
          <a:p>
            <a:r>
              <a:rPr lang="en-IN" dirty="0"/>
              <a:t>Put 2 of your best photographs here</a:t>
            </a:r>
          </a:p>
        </p:txBody>
      </p:sp>
      <p:sp>
        <p:nvSpPr>
          <p:cNvPr id="4" name="Slide Number Placeholder 3">
            <a:extLst>
              <a:ext uri="{FF2B5EF4-FFF2-40B4-BE49-F238E27FC236}">
                <a16:creationId xmlns:a16="http://schemas.microsoft.com/office/drawing/2014/main" xmlns=""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sp>
        <p:nvSpPr>
          <p:cNvPr id="5" name="Footer Placeholder 4">
            <a:extLst>
              <a:ext uri="{FF2B5EF4-FFF2-40B4-BE49-F238E27FC236}">
                <a16:creationId xmlns:a16="http://schemas.microsoft.com/office/drawing/2014/main" xmlns=""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a:xfrm>
            <a:off x="770282" y="65915"/>
            <a:ext cx="10515600" cy="1325563"/>
          </a:xfrm>
        </p:spPr>
        <p:txBody>
          <a:bodyPr/>
          <a:lstStyle/>
          <a:p>
            <a:pPr algn="ctr"/>
            <a:r>
              <a:rPr lang="en-IN" b="1" dirty="0" smtClean="0"/>
              <a:t>Introduction</a:t>
            </a:r>
            <a:endParaRPr lang="en-IN" b="1" dirty="0"/>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a:xfrm>
            <a:off x="159027" y="1039605"/>
            <a:ext cx="7288695" cy="3359081"/>
          </a:xfrm>
        </p:spPr>
        <p:txBody>
          <a:bodyPr>
            <a:normAutofit/>
          </a:bodyPr>
          <a:lstStyle/>
          <a:p>
            <a:pPr algn="just"/>
            <a:r>
              <a:rPr lang="en-US" sz="1800" dirty="0"/>
              <a:t>Thumbay Group is a UAE-based expanded global business combination, settled in DIFC - Dubai, with tasks across 20 areas including training, medical services, clinical examination, diagnostics, retail drug store, wellbeing correspondences, retail optical, health, sustenance stores, cordiality, land, distributing, innovation, media, occasions, clinical the travel industry, exchanging and showcasing, and conveyance. </a:t>
            </a:r>
            <a:endParaRPr lang="en-US" sz="1800" dirty="0" smtClean="0"/>
          </a:p>
          <a:p>
            <a:pPr algn="just"/>
            <a:r>
              <a:rPr lang="en-US" sz="1800" dirty="0" smtClean="0"/>
              <a:t>The </a:t>
            </a:r>
            <a:r>
              <a:rPr lang="en-US" sz="1800" dirty="0"/>
              <a:t>group is headed by Dr. Thumbay </a:t>
            </a:r>
            <a:r>
              <a:rPr lang="en-US" sz="1800" dirty="0" err="1"/>
              <a:t>Moideen</a:t>
            </a:r>
            <a:r>
              <a:rPr lang="en-US" sz="1800" dirty="0"/>
              <a:t>, who is the Founder and President. Thumbay Group is the proprietor of Gulf Medical University and chain of Thumbay Hospitals and Clinics.</a:t>
            </a:r>
          </a:p>
          <a:p>
            <a:pPr algn="just"/>
            <a:r>
              <a:rPr lang="en-US" sz="1800" dirty="0" smtClean="0"/>
              <a:t>The first Thumbay Hospital, was inaugurated in Ajman on 17</a:t>
            </a:r>
            <a:r>
              <a:rPr lang="en-US" sz="1800" baseline="30000" dirty="0" smtClean="0"/>
              <a:t>th</a:t>
            </a:r>
            <a:r>
              <a:rPr lang="en-US" sz="1800" dirty="0" smtClean="0"/>
              <a:t> </a:t>
            </a:r>
            <a:r>
              <a:rPr lang="en-US" sz="1800" dirty="0" err="1" smtClean="0"/>
              <a:t>oct</a:t>
            </a:r>
            <a:r>
              <a:rPr lang="en-US" sz="1800" dirty="0" smtClean="0"/>
              <a:t> 2002 by H.H sheikh </a:t>
            </a:r>
            <a:r>
              <a:rPr lang="en-US" sz="1800" dirty="0" err="1" smtClean="0"/>
              <a:t>Humaid</a:t>
            </a:r>
            <a:r>
              <a:rPr lang="en-US" sz="1800" dirty="0" smtClean="0"/>
              <a:t> Bin Rashid Al </a:t>
            </a:r>
            <a:r>
              <a:rPr lang="en-US" sz="1800" dirty="0" err="1" smtClean="0"/>
              <a:t>Nuaimi</a:t>
            </a:r>
            <a:r>
              <a:rPr lang="en-US" sz="1800" dirty="0" smtClean="0"/>
              <a:t>, as the first teaching hospital in the private sector in UAE</a:t>
            </a:r>
            <a:r>
              <a:rPr lang="en-US" sz="1800" dirty="0" smtClean="0"/>
              <a:t>.</a:t>
            </a:r>
            <a:endParaRPr lang="en-US" sz="1800" dirty="0" smtClean="0"/>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xmlns=""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061" y="1039605"/>
            <a:ext cx="4446102" cy="2243493"/>
          </a:xfrm>
          <a:prstGeom prst="rect">
            <a:avLst/>
          </a:prstGeom>
        </p:spPr>
      </p:pic>
      <p:sp>
        <p:nvSpPr>
          <p:cNvPr id="9" name="TextBox 8"/>
          <p:cNvSpPr txBox="1"/>
          <p:nvPr/>
        </p:nvSpPr>
        <p:spPr>
          <a:xfrm>
            <a:off x="159027" y="4890010"/>
            <a:ext cx="1091482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Thumbay University Hospital is the largest private academic hospital in the Middle East region, with 350 beds. Amenities for patients and visitors include a multi-restaurant food court, movie theatre, coffee shops, health club, 1000+ free parking spaces etc. </a:t>
            </a:r>
            <a:endParaRPr lang="en-IN" dirty="0"/>
          </a:p>
          <a:p>
            <a:endParaRPr lang="en-US" dirty="0"/>
          </a:p>
        </p:txBody>
      </p:sp>
      <p:sp>
        <p:nvSpPr>
          <p:cNvPr id="10" name="TextBox 9"/>
          <p:cNvSpPr txBox="1"/>
          <p:nvPr/>
        </p:nvSpPr>
        <p:spPr>
          <a:xfrm>
            <a:off x="159027" y="4387673"/>
            <a:ext cx="10914821"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a:t>Later its Journey started for other hospitals and branches to make it a Global Brand.</a:t>
            </a:r>
            <a:endParaRPr lang="en-US" dirty="0"/>
          </a:p>
        </p:txBody>
      </p:sp>
    </p:spTree>
    <p:extLst>
      <p:ext uri="{BB962C8B-B14F-4D97-AF65-F5344CB8AC3E}">
        <p14:creationId xmlns:p14="http://schemas.microsoft.com/office/powerpoint/2010/main" val="233906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51033-92AE-7D44-CA2A-465B196100C4}"/>
              </a:ext>
            </a:extLst>
          </p:cNvPr>
          <p:cNvSpPr>
            <a:spLocks noGrp="1"/>
          </p:cNvSpPr>
          <p:nvPr>
            <p:ph type="title"/>
          </p:nvPr>
        </p:nvSpPr>
        <p:spPr>
          <a:xfrm>
            <a:off x="838200" y="365125"/>
            <a:ext cx="10134600" cy="549275"/>
          </a:xfrm>
        </p:spPr>
        <p:txBody>
          <a:bodyPr>
            <a:normAutofit fontScale="90000"/>
          </a:bodyPr>
          <a:lstStyle/>
          <a:p>
            <a:pPr algn="ctr"/>
            <a:r>
              <a:rPr lang="en-IN" b="1" dirty="0" smtClean="0"/>
              <a:t>Introduction</a:t>
            </a:r>
            <a:endParaRPr lang="en-IN" b="1" dirty="0"/>
          </a:p>
        </p:txBody>
      </p:sp>
      <p:sp>
        <p:nvSpPr>
          <p:cNvPr id="3" name="Content Placeholder 2">
            <a:extLst>
              <a:ext uri="{FF2B5EF4-FFF2-40B4-BE49-F238E27FC236}">
                <a16:creationId xmlns:a16="http://schemas.microsoft.com/office/drawing/2014/main" xmlns="" id="{382ADE59-DDEA-2629-5CE5-2986EE84561F}"/>
              </a:ext>
            </a:extLst>
          </p:cNvPr>
          <p:cNvSpPr>
            <a:spLocks noGrp="1"/>
          </p:cNvSpPr>
          <p:nvPr>
            <p:ph idx="1"/>
          </p:nvPr>
        </p:nvSpPr>
        <p:spPr>
          <a:xfrm>
            <a:off x="838200" y="1020417"/>
            <a:ext cx="10386391" cy="5156546"/>
          </a:xfrm>
        </p:spPr>
        <p:txBody>
          <a:bodyPr>
            <a:normAutofit lnSpcReduction="10000"/>
          </a:bodyPr>
          <a:lstStyle/>
          <a:p>
            <a:r>
              <a:rPr lang="en-US" dirty="0"/>
              <a:t>For any Organization in Healthcare Industry; Organizational commitment plays a major role and greatest importance. As for any healthcare organization people are the heart of the healthcare industry and people bear the brunt of its turbulence.</a:t>
            </a:r>
            <a:endParaRPr lang="en-GB" dirty="0"/>
          </a:p>
          <a:p>
            <a:r>
              <a:rPr lang="en-US" dirty="0"/>
              <a:t>Employee empowerment can </a:t>
            </a:r>
            <a:r>
              <a:rPr lang="en-US" b="1" dirty="0"/>
              <a:t>instill greater trust in leadership, encourage employee motivation, lead to greater creativity, and improve employee retention</a:t>
            </a:r>
            <a:r>
              <a:rPr lang="en-US" dirty="0"/>
              <a:t> all of which ultimately results in a better bottom line.</a:t>
            </a:r>
          </a:p>
          <a:p>
            <a:r>
              <a:rPr lang="en-US" dirty="0"/>
              <a:t>The Impact of Employee Engagement on Organizational Performance. There is a well-supported link between employee engagement and business performance. The logic is simple: </a:t>
            </a:r>
            <a:r>
              <a:rPr lang="en-US" b="1" dirty="0"/>
              <a:t>a more engaged workforce leads to increased operational efficiency, happier customers, and higher profits</a:t>
            </a:r>
            <a:r>
              <a:rPr lang="en-US" dirty="0" smtClean="0"/>
              <a:t>.</a:t>
            </a:r>
          </a:p>
          <a:p>
            <a:endParaRPr lang="en-US" dirty="0"/>
          </a:p>
          <a:p>
            <a:endParaRPr lang="en-IN" dirty="0"/>
          </a:p>
        </p:txBody>
      </p:sp>
      <p:sp>
        <p:nvSpPr>
          <p:cNvPr id="4" name="Slide Number Placeholder 3">
            <a:extLst>
              <a:ext uri="{FF2B5EF4-FFF2-40B4-BE49-F238E27FC236}">
                <a16:creationId xmlns:a16="http://schemas.microsoft.com/office/drawing/2014/main" xmlns=""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xmlns=""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415615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normAutofit fontScale="92500" lnSpcReduction="10000"/>
          </a:bodyPr>
          <a:lstStyle/>
          <a:p>
            <a:pPr algn="just"/>
            <a:r>
              <a:rPr lang="en-US" dirty="0"/>
              <a:t>The objectives of the study are: 	</a:t>
            </a:r>
          </a:p>
          <a:p>
            <a:pPr algn="just"/>
            <a:r>
              <a:rPr lang="en-US" b="1" dirty="0"/>
              <a:t>Primary Objective:</a:t>
            </a:r>
            <a:endParaRPr lang="en-US" dirty="0"/>
          </a:p>
          <a:p>
            <a:pPr algn="just"/>
            <a:r>
              <a:rPr lang="en-US" dirty="0"/>
              <a:t>To explore the influence of employee engagement and empowerment on organization commitment.</a:t>
            </a:r>
          </a:p>
          <a:p>
            <a:pPr algn="just"/>
            <a:r>
              <a:rPr lang="en-US" dirty="0"/>
              <a:t>  </a:t>
            </a:r>
            <a:r>
              <a:rPr lang="en-US" b="1" dirty="0"/>
              <a:t>Secondary Objectives:</a:t>
            </a:r>
            <a:endParaRPr lang="en-US" dirty="0"/>
          </a:p>
          <a:p>
            <a:pPr lvl="0" algn="just"/>
            <a:r>
              <a:rPr lang="en-US" dirty="0"/>
              <a:t>To explore the perception of the employees towards existing level of employee engagement factors in the organization</a:t>
            </a:r>
          </a:p>
          <a:p>
            <a:pPr lvl="0" algn="just"/>
            <a:r>
              <a:rPr lang="en-US" dirty="0" smtClean="0"/>
              <a:t>To </a:t>
            </a:r>
            <a:r>
              <a:rPr lang="en-US" dirty="0"/>
              <a:t>understand the perception of the employees regarding role of employee engagement on organizational commitment</a:t>
            </a:r>
          </a:p>
          <a:p>
            <a:pPr lvl="0" algn="just"/>
            <a:r>
              <a:rPr lang="en-US" dirty="0"/>
              <a:t>To understand the perception of the employees regarding role of employee empowerment on organizational commitment</a:t>
            </a:r>
          </a:p>
          <a:p>
            <a:pPr marL="0" indent="0" algn="just">
              <a:buNone/>
            </a:pPr>
            <a:endParaRPr lang="en-US" dirty="0"/>
          </a:p>
          <a:p>
            <a:pPr algn="just"/>
            <a:endParaRPr lang="en-IN" dirty="0"/>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xmlns=""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35446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smtClean="0"/>
              <a:t>Methodology</a:t>
            </a:r>
            <a:endParaRPr lang="en-IN" b="1" dirty="0"/>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fontScale="70000" lnSpcReduction="20000"/>
          </a:bodyPr>
          <a:lstStyle/>
          <a:p>
            <a:pPr algn="just"/>
            <a:r>
              <a:rPr lang="en-US" sz="2400" b="1" u="sng" dirty="0" smtClean="0"/>
              <a:t>TITLE </a:t>
            </a:r>
            <a:r>
              <a:rPr lang="en-US" sz="2400" b="1" u="sng" dirty="0"/>
              <a:t>OF THE STUDY</a:t>
            </a:r>
            <a:endParaRPr lang="en-GB" sz="2400" dirty="0"/>
          </a:p>
          <a:p>
            <a:pPr algn="just"/>
            <a:r>
              <a:rPr lang="en-US" sz="2400" dirty="0"/>
              <a:t>Study on the Influence of Employee Engagement and Employee Empowerment on Organizational Commitment.</a:t>
            </a:r>
            <a:endParaRPr lang="en-GB" sz="2400" dirty="0"/>
          </a:p>
          <a:p>
            <a:pPr algn="just"/>
            <a:r>
              <a:rPr lang="en-US" sz="2400" b="1" u="sng" dirty="0" smtClean="0"/>
              <a:t> </a:t>
            </a:r>
            <a:r>
              <a:rPr lang="en-US" sz="2400" b="1" u="sng" dirty="0"/>
              <a:t>STATEMENT OF PROBLEM</a:t>
            </a:r>
            <a:endParaRPr lang="en-GB" sz="2400" dirty="0"/>
          </a:p>
          <a:p>
            <a:pPr algn="just"/>
            <a:r>
              <a:rPr lang="en-US" sz="2400" dirty="0"/>
              <a:t>Organizational Commitment is the measurement of an employee’s “happiness” with current job and conditions; it does not measure how much effort the employee is willing to expend. Locke, (1976 p. 1300) suggested that organizational commitment is defined as pleasurable or positive emotional state resulting from the appraisal of one's job or job </a:t>
            </a:r>
            <a:r>
              <a:rPr lang="en-US" sz="2400" dirty="0" smtClean="0"/>
              <a:t>experiences.”</a:t>
            </a:r>
          </a:p>
          <a:p>
            <a:pPr algn="just"/>
            <a:r>
              <a:rPr lang="en-US" sz="2400" dirty="0"/>
              <a:t>The employees belonging to organizations display different levels of Satisfaction even it is known that unsatisfied employees are be less productive and more prone to absenteeism and turnover. </a:t>
            </a:r>
            <a:endParaRPr lang="en-GB" sz="2400" dirty="0"/>
          </a:p>
          <a:p>
            <a:pPr algn="just"/>
            <a:r>
              <a:rPr lang="en-US" sz="2400" b="1" dirty="0"/>
              <a:t>Study </a:t>
            </a:r>
            <a:r>
              <a:rPr lang="en-US" sz="2400" b="1" dirty="0" smtClean="0"/>
              <a:t>Design</a:t>
            </a:r>
            <a:r>
              <a:rPr lang="en-GB" sz="2400" dirty="0" smtClean="0"/>
              <a:t>:- </a:t>
            </a:r>
            <a:r>
              <a:rPr lang="en-US" sz="2400" dirty="0" smtClean="0"/>
              <a:t>This </a:t>
            </a:r>
            <a:r>
              <a:rPr lang="en-US" sz="2400" dirty="0"/>
              <a:t>study was a cross sectional study, where the researcher formulates hypothesis, collects </a:t>
            </a:r>
            <a:r>
              <a:rPr lang="en-US" sz="2400" dirty="0" smtClean="0"/>
              <a:t>data, uses </a:t>
            </a:r>
            <a:r>
              <a:rPr lang="en-US" sz="2400" dirty="0"/>
              <a:t>mathematical and statistical tool analysis, and present descriptive findings, to accept or reject the hypothesis. The nature of the study is descriptive. The principal objective is under the relationship between employee engagement and employee empowerment on organizational commitment</a:t>
            </a:r>
            <a:r>
              <a:rPr lang="en-US" sz="2400" dirty="0" smtClean="0"/>
              <a:t>.</a:t>
            </a:r>
          </a:p>
          <a:p>
            <a:pPr algn="just"/>
            <a:r>
              <a:rPr lang="en-US" sz="2000" b="1" dirty="0"/>
              <a:t>Study Population</a:t>
            </a:r>
            <a:endParaRPr lang="en-GB" sz="2000" dirty="0"/>
          </a:p>
          <a:p>
            <a:pPr algn="just"/>
            <a:r>
              <a:rPr lang="en-US" sz="2000" dirty="0"/>
              <a:t>Population refers to the total set of observations that can be made. Population taken for the study was the employees of Thumbay Healthcare Group. For this study 100 employees such as Admin Staff, Doctors, Nurses  &amp; Paramedical are taken from the population of Thumbay Healthcare Group Most of the employees are from different nationalities, different backgrounds, cultures etc. An employee level data collection was conducted using standardized questionnaire.</a:t>
            </a:r>
            <a:endParaRPr lang="en-GB" sz="2000" dirty="0"/>
          </a:p>
          <a:p>
            <a:pPr algn="just"/>
            <a:endParaRPr lang="en-US" sz="2400" dirty="0" smtClean="0"/>
          </a:p>
          <a:p>
            <a:pPr algn="just"/>
            <a:endParaRPr lang="en-GB" sz="2400" dirty="0"/>
          </a:p>
          <a:p>
            <a:pPr algn="just"/>
            <a:endParaRPr lang="en-US" sz="2400" dirty="0" smtClean="0"/>
          </a:p>
          <a:p>
            <a:pPr algn="just"/>
            <a:endParaRPr lang="en-US" sz="2400" dirty="0" smtClean="0"/>
          </a:p>
          <a:p>
            <a:pPr algn="just"/>
            <a:endParaRPr lang="en-IN" sz="2400" dirty="0"/>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xmlns=""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459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a:xfrm>
            <a:off x="838200" y="48870"/>
            <a:ext cx="9888940" cy="662782"/>
          </a:xfrm>
        </p:spPr>
        <p:txBody>
          <a:bodyPr>
            <a:normAutofit fontScale="90000"/>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a:xfrm>
            <a:off x="614149" y="711652"/>
            <a:ext cx="10739651" cy="5465311"/>
          </a:xfrm>
        </p:spPr>
        <p:txBody>
          <a:bodyPr>
            <a:normAutofit fontScale="55000" lnSpcReduction="20000"/>
          </a:bodyPr>
          <a:lstStyle/>
          <a:p>
            <a:r>
              <a:rPr lang="en-US" dirty="0"/>
              <a:t>An employee level data collection was conducted using standardized questionnaire.</a:t>
            </a:r>
            <a:endParaRPr lang="en-GB" dirty="0"/>
          </a:p>
          <a:p>
            <a:r>
              <a:rPr lang="en-US" b="1" dirty="0"/>
              <a:t>Inclusion Criteria:-  </a:t>
            </a:r>
            <a:endParaRPr lang="en-GB" dirty="0"/>
          </a:p>
          <a:p>
            <a:pPr lvl="1"/>
            <a:r>
              <a:rPr lang="en-US" dirty="0"/>
              <a:t>The employees of Thumbay healthcare group working in different facilities at different levels.</a:t>
            </a:r>
            <a:endParaRPr lang="en-GB" dirty="0"/>
          </a:p>
          <a:p>
            <a:pPr lvl="1"/>
            <a:r>
              <a:rPr lang="en-US" dirty="0"/>
              <a:t>The employees who were willingly ready to give consent and participate in the survey.</a:t>
            </a:r>
            <a:endParaRPr lang="en-GB" dirty="0"/>
          </a:p>
          <a:p>
            <a:r>
              <a:rPr lang="en-US" b="1" dirty="0"/>
              <a:t>Exclusion criteria:-</a:t>
            </a:r>
            <a:endParaRPr lang="en-GB" dirty="0"/>
          </a:p>
          <a:p>
            <a:pPr lvl="1"/>
            <a:r>
              <a:rPr lang="en-US" dirty="0"/>
              <a:t>The employees who were afraid to give consent and participate in the survey.</a:t>
            </a:r>
            <a:endParaRPr lang="en-GB" dirty="0"/>
          </a:p>
          <a:p>
            <a:pPr lvl="1"/>
            <a:r>
              <a:rPr lang="en-US" dirty="0"/>
              <a:t>The newly joined employee</a:t>
            </a:r>
            <a:endParaRPr lang="en-GB" dirty="0"/>
          </a:p>
          <a:p>
            <a:pPr lvl="1"/>
            <a:r>
              <a:rPr lang="en-US" dirty="0"/>
              <a:t>Thumbay Builders &amp; Thumbay fitness employees were excluded as the survey was purely on healthcare division</a:t>
            </a:r>
            <a:endParaRPr lang="en-GB" dirty="0"/>
          </a:p>
          <a:p>
            <a:r>
              <a:rPr lang="en-US" b="1" dirty="0"/>
              <a:t>Sample </a:t>
            </a:r>
            <a:r>
              <a:rPr lang="en-US" b="1" dirty="0" smtClean="0"/>
              <a:t>size-</a:t>
            </a:r>
            <a:r>
              <a:rPr lang="en-GB" dirty="0"/>
              <a:t> </a:t>
            </a:r>
            <a:r>
              <a:rPr lang="en-US" b="1" dirty="0" smtClean="0"/>
              <a:t> </a:t>
            </a:r>
            <a:r>
              <a:rPr lang="en-US" dirty="0"/>
              <a:t>The sample assumed was 100 which includes the employees of Thumbay University Hospital complex, Thumbay Hospital Fujairah, Thumbay Hospital Daycare, Thumbay Dental Hospital, and Thumbay Hospital Ajman</a:t>
            </a:r>
            <a:r>
              <a:rPr lang="en-US" dirty="0" smtClean="0"/>
              <a:t>.</a:t>
            </a:r>
            <a:endParaRPr lang="en-GB" dirty="0"/>
          </a:p>
          <a:p>
            <a:r>
              <a:rPr lang="en-US" b="1" dirty="0"/>
              <a:t>Sampling method- </a:t>
            </a:r>
            <a:r>
              <a:rPr lang="en-US" dirty="0"/>
              <a:t>Sampling procedure used for this study is convenient sampling.</a:t>
            </a:r>
            <a:endParaRPr lang="en-GB" dirty="0"/>
          </a:p>
          <a:p>
            <a:r>
              <a:rPr lang="en-US" b="1" dirty="0"/>
              <a:t>Data Collection </a:t>
            </a:r>
            <a:endParaRPr lang="en-GB" dirty="0"/>
          </a:p>
          <a:p>
            <a:pPr marL="0" indent="0">
              <a:buNone/>
            </a:pPr>
            <a:r>
              <a:rPr lang="en-US" dirty="0"/>
              <a:t>The research instrument planned for this study was a structured questionnaire.</a:t>
            </a:r>
            <a:endParaRPr lang="en-GB" dirty="0"/>
          </a:p>
          <a:p>
            <a:pPr lvl="0"/>
            <a:r>
              <a:rPr lang="en-US" b="1" dirty="0"/>
              <a:t>Primary source</a:t>
            </a:r>
            <a:endParaRPr lang="en-GB" dirty="0"/>
          </a:p>
          <a:p>
            <a:pPr lvl="1"/>
            <a:r>
              <a:rPr lang="en-US" dirty="0"/>
              <a:t>Observation Method</a:t>
            </a:r>
            <a:endParaRPr lang="en-GB" dirty="0"/>
          </a:p>
          <a:p>
            <a:pPr lvl="1"/>
            <a:r>
              <a:rPr lang="en-US" dirty="0"/>
              <a:t>Interview Method</a:t>
            </a:r>
            <a:endParaRPr lang="en-GB" dirty="0"/>
          </a:p>
          <a:p>
            <a:pPr lvl="1"/>
            <a:r>
              <a:rPr lang="en-US" dirty="0"/>
              <a:t>Structured Questionnaire</a:t>
            </a:r>
            <a:endParaRPr lang="en-GB" dirty="0"/>
          </a:p>
          <a:p>
            <a:pPr lvl="0"/>
            <a:r>
              <a:rPr lang="en-US" b="1" dirty="0"/>
              <a:t>Secondary sources</a:t>
            </a:r>
            <a:endParaRPr lang="en-GB" dirty="0"/>
          </a:p>
          <a:p>
            <a:pPr lvl="1"/>
            <a:r>
              <a:rPr lang="en-US" dirty="0"/>
              <a:t>Books</a:t>
            </a:r>
            <a:endParaRPr lang="en-GB" dirty="0"/>
          </a:p>
          <a:p>
            <a:pPr lvl="1"/>
            <a:r>
              <a:rPr lang="en-US" dirty="0"/>
              <a:t>Annual report of the company</a:t>
            </a:r>
            <a:endParaRPr lang="en-GB" dirty="0"/>
          </a:p>
          <a:p>
            <a:pPr lvl="1"/>
            <a:r>
              <a:rPr lang="en-US" dirty="0"/>
              <a:t>Journals &amp; magazines</a:t>
            </a:r>
            <a:endParaRPr lang="en-GB" dirty="0"/>
          </a:p>
          <a:p>
            <a:pPr lvl="1"/>
            <a:r>
              <a:rPr lang="en-US" dirty="0"/>
              <a:t>Company websites</a:t>
            </a:r>
            <a:endParaRPr lang="en-GB" dirty="0"/>
          </a:p>
          <a:p>
            <a:endParaRPr lang="en-IN"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xmlns=""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spTree>
    <p:extLst>
      <p:ext uri="{BB962C8B-B14F-4D97-AF65-F5344CB8AC3E}">
        <p14:creationId xmlns:p14="http://schemas.microsoft.com/office/powerpoint/2010/main" val="12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38200" y="136371"/>
            <a:ext cx="10515600" cy="695049"/>
          </a:xfrm>
        </p:spPr>
        <p:txBody>
          <a:bodyPr/>
          <a:lstStyle/>
          <a:p>
            <a:pPr algn="ctr"/>
            <a:r>
              <a:rPr lang="en-IN" b="1" dirty="0" smtClean="0"/>
              <a:t>Results</a:t>
            </a:r>
            <a:endParaRPr lang="en-IN" b="1" dirty="0"/>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5" name="Footer Placeholder 4">
            <a:extLst>
              <a:ext uri="{FF2B5EF4-FFF2-40B4-BE49-F238E27FC236}">
                <a16:creationId xmlns:a16="http://schemas.microsoft.com/office/drawing/2014/main" xmlns=""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pic>
        <p:nvPicPr>
          <p:cNvPr id="8" name="image5.png" descr="Forms response chart. Question title: Category. Number of responses: 89 responses."/>
          <p:cNvPicPr>
            <a:picLocks noGrp="1"/>
          </p:cNvPicPr>
          <p:nvPr>
            <p:ph idx="1"/>
          </p:nvPr>
        </p:nvPicPr>
        <p:blipFill rotWithShape="1">
          <a:blip r:embed="rId3"/>
          <a:srcRect l="13957" t="-210" r="23787"/>
          <a:stretch/>
        </p:blipFill>
        <p:spPr>
          <a:xfrm>
            <a:off x="169040" y="644821"/>
            <a:ext cx="3978889" cy="2796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3.png" descr="Forms response chart. Question title: Gender. Number of responses: 89 responses."/>
          <p:cNvPicPr/>
          <p:nvPr/>
        </p:nvPicPr>
        <p:blipFill rotWithShape="1">
          <a:blip r:embed="rId4"/>
          <a:srcRect l="17626" t="14439" r="24563"/>
          <a:stretch/>
        </p:blipFill>
        <p:spPr>
          <a:xfrm>
            <a:off x="169040" y="3811053"/>
            <a:ext cx="3978889" cy="2752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14.png" descr="Forms response chart. Question title: How many years have you been working for this company?. Number of responses: 89 responses."/>
          <p:cNvPicPr/>
          <p:nvPr/>
        </p:nvPicPr>
        <p:blipFill rotWithShape="1">
          <a:blip r:embed="rId5"/>
          <a:srcRect l="15084" t="19931" r="21788"/>
          <a:stretch/>
        </p:blipFill>
        <p:spPr>
          <a:xfrm>
            <a:off x="6907695" y="943977"/>
            <a:ext cx="4124739" cy="243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69040" y="6551301"/>
            <a:ext cx="5433392" cy="369332"/>
          </a:xfrm>
          <a:prstGeom prst="rect">
            <a:avLst/>
          </a:prstGeom>
          <a:noFill/>
        </p:spPr>
        <p:txBody>
          <a:bodyPr wrap="square" rtlCol="0">
            <a:spAutoFit/>
          </a:bodyPr>
          <a:lstStyle/>
          <a:p>
            <a:r>
              <a:rPr lang="en-US" dirty="0" smtClean="0"/>
              <a:t>Male &amp; Female participants participated in the study.</a:t>
            </a:r>
            <a:endParaRPr lang="en-US" dirty="0"/>
          </a:p>
        </p:txBody>
      </p:sp>
      <p:sp>
        <p:nvSpPr>
          <p:cNvPr id="11" name="TextBox 10"/>
          <p:cNvSpPr txBox="1"/>
          <p:nvPr/>
        </p:nvSpPr>
        <p:spPr>
          <a:xfrm>
            <a:off x="6798365" y="3489274"/>
            <a:ext cx="4555435" cy="369332"/>
          </a:xfrm>
          <a:prstGeom prst="rect">
            <a:avLst/>
          </a:prstGeom>
          <a:noFill/>
        </p:spPr>
        <p:txBody>
          <a:bodyPr wrap="square" rtlCol="0">
            <a:spAutoFit/>
          </a:bodyPr>
          <a:lstStyle/>
          <a:p>
            <a:r>
              <a:rPr lang="en-US" dirty="0" smtClean="0"/>
              <a:t>No. of years working with the organization.</a:t>
            </a:r>
            <a:endParaRPr lang="en-US" dirty="0"/>
          </a:p>
        </p:txBody>
      </p:sp>
      <p:sp>
        <p:nvSpPr>
          <p:cNvPr id="12" name="TextBox 11"/>
          <p:cNvSpPr txBox="1"/>
          <p:nvPr/>
        </p:nvSpPr>
        <p:spPr>
          <a:xfrm>
            <a:off x="357809" y="943977"/>
            <a:ext cx="2690191" cy="369332"/>
          </a:xfrm>
          <a:prstGeom prst="rect">
            <a:avLst/>
          </a:prstGeom>
          <a:noFill/>
        </p:spPr>
        <p:txBody>
          <a:bodyPr wrap="square" rtlCol="0">
            <a:spAutoFit/>
          </a:bodyPr>
          <a:lstStyle/>
          <a:p>
            <a:r>
              <a:rPr lang="en-US" dirty="0" smtClean="0"/>
              <a:t>Different Departments</a:t>
            </a:r>
            <a:endParaRPr lang="en-US" dirty="0"/>
          </a:p>
        </p:txBody>
      </p:sp>
    </p:spTree>
    <p:extLst>
      <p:ext uri="{BB962C8B-B14F-4D97-AF65-F5344CB8AC3E}">
        <p14:creationId xmlns:p14="http://schemas.microsoft.com/office/powerpoint/2010/main" val="137330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p:txBody>
          <a:bodyPr/>
          <a:lstStyle/>
          <a:p>
            <a:pPr algn="ctr"/>
            <a:r>
              <a:rPr lang="en-IN" b="1" dirty="0" smtClean="0"/>
              <a:t>Results</a:t>
            </a:r>
            <a:endParaRPr lang="en-IN" b="1" dirty="0"/>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a16="http://schemas.microsoft.com/office/drawing/2014/main" xmlns=""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080202" cy="508450"/>
          </a:xfrm>
          <a:prstGeom prst="rect">
            <a:avLst/>
          </a:prstGeom>
        </p:spPr>
      </p:pic>
      <p:pic>
        <p:nvPicPr>
          <p:cNvPr id="8" name="image12.png" descr="Forms response chart. Question title: The Organization is like Family to me I am proud to tell others that i am a part of this organization.. Number of responses: 89 responses."/>
          <p:cNvPicPr/>
          <p:nvPr/>
        </p:nvPicPr>
        <p:blipFill rotWithShape="1">
          <a:blip r:embed="rId3"/>
          <a:srcRect l="19014" t="18284" r="19014"/>
          <a:stretch/>
        </p:blipFill>
        <p:spPr>
          <a:xfrm>
            <a:off x="6585916" y="2417889"/>
            <a:ext cx="5129006" cy="338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11.png" descr="Forms response chart. Question title: Has your organization maintained adequate communication with all of its employees?. Number of responses: 89 responses."/>
          <p:cNvPicPr/>
          <p:nvPr/>
        </p:nvPicPr>
        <p:blipFill rotWithShape="1">
          <a:blip r:embed="rId4"/>
          <a:srcRect l="18435" t="22952" r="18205" b="5103"/>
          <a:stretch/>
        </p:blipFill>
        <p:spPr>
          <a:xfrm>
            <a:off x="248553" y="710131"/>
            <a:ext cx="4654751" cy="3331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881730" y="5987018"/>
            <a:ext cx="3472070" cy="369332"/>
          </a:xfrm>
          <a:prstGeom prst="rect">
            <a:avLst/>
          </a:prstGeom>
          <a:noFill/>
        </p:spPr>
        <p:txBody>
          <a:bodyPr wrap="square" rtlCol="0">
            <a:spAutoFit/>
          </a:bodyPr>
          <a:lstStyle/>
          <a:p>
            <a:r>
              <a:rPr lang="en-US" dirty="0" smtClean="0"/>
              <a:t>Organization is like family to me</a:t>
            </a:r>
            <a:endParaRPr lang="en-US" dirty="0"/>
          </a:p>
        </p:txBody>
      </p:sp>
      <p:sp>
        <p:nvSpPr>
          <p:cNvPr id="10" name="TextBox 9"/>
          <p:cNvSpPr txBox="1"/>
          <p:nvPr/>
        </p:nvSpPr>
        <p:spPr>
          <a:xfrm>
            <a:off x="371061" y="4386919"/>
            <a:ext cx="4704522" cy="646331"/>
          </a:xfrm>
          <a:prstGeom prst="rect">
            <a:avLst/>
          </a:prstGeom>
          <a:noFill/>
        </p:spPr>
        <p:txBody>
          <a:bodyPr wrap="square" rtlCol="0">
            <a:spAutoFit/>
          </a:bodyPr>
          <a:lstStyle/>
          <a:p>
            <a:r>
              <a:rPr lang="en-US" dirty="0" smtClean="0"/>
              <a:t>Did the organization has maintained Adequate communication with you.</a:t>
            </a:r>
            <a:endParaRPr lang="en-US" dirty="0"/>
          </a:p>
        </p:txBody>
      </p:sp>
    </p:spTree>
    <p:extLst>
      <p:ext uri="{BB962C8B-B14F-4D97-AF65-F5344CB8AC3E}">
        <p14:creationId xmlns:p14="http://schemas.microsoft.com/office/powerpoint/2010/main" val="191127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1448</Words>
  <Application>Microsoft Office PowerPoint</Application>
  <PresentationFormat>Widescreen</PresentationFormat>
  <Paragraphs>147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Association between employee engagement and empowerment on organizational commitment at Thumbay University Hospital</vt:lpstr>
      <vt:lpstr>Screenshot of Approval</vt:lpstr>
      <vt:lpstr>Introduction</vt:lpstr>
      <vt:lpstr>Introduction</vt:lpstr>
      <vt:lpstr>Objectives of Your Study</vt:lpstr>
      <vt:lpstr>Methodology</vt:lpstr>
      <vt:lpstr>Methodology </vt:lpstr>
      <vt:lpstr>Results</vt:lpstr>
      <vt:lpstr>Results</vt:lpstr>
      <vt:lpstr>Results</vt:lpstr>
      <vt:lpstr>Discussion </vt:lpstr>
      <vt:lpstr>Discussion </vt:lpstr>
      <vt:lpstr>Limitations of the Study</vt:lpstr>
      <vt:lpstr>Conclusion</vt:lpstr>
      <vt:lpstr>References</vt:lpstr>
      <vt:lpstr>Thank You</vt:lpstr>
      <vt:lpstr>Suggestions to the Organization where the Study was Conducted </vt:lpstr>
      <vt:lpstr>Dissertation Experiences</vt:lpstr>
      <vt:lpstr>Pictorial Journey (1/2)</vt:lpstr>
      <vt:lpstr>Pictorial Journey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Win-7</cp:lastModifiedBy>
  <cp:revision>24</cp:revision>
  <dcterms:created xsi:type="dcterms:W3CDTF">2022-05-20T15:11:38Z</dcterms:created>
  <dcterms:modified xsi:type="dcterms:W3CDTF">2022-06-26T18:45:36Z</dcterms:modified>
</cp:coreProperties>
</file>